
<file path=[Content_Types].xml><?xml version="1.0" encoding="utf-8"?>
<Types xmlns="http://schemas.openxmlformats.org/package/2006/content-types">
  <Default Extension="bin" ContentType="audio/unknown"/>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1.xml" ContentType="application/vnd.openxmlformats-officedocument.themeOverride+xml"/>
  <Override PartName="/ppt/theme/themeOverride2.xml" ContentType="application/vnd.openxmlformats-officedocument.themeOverr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63"/>
  </p:notesMasterIdLst>
  <p:sldIdLst>
    <p:sldId id="256" r:id="rId2"/>
    <p:sldId id="258" r:id="rId3"/>
    <p:sldId id="259" r:id="rId4"/>
    <p:sldId id="315" r:id="rId5"/>
    <p:sldId id="316" r:id="rId6"/>
    <p:sldId id="317" r:id="rId7"/>
    <p:sldId id="260" r:id="rId8"/>
    <p:sldId id="261" r:id="rId9"/>
    <p:sldId id="291" r:id="rId10"/>
    <p:sldId id="384" r:id="rId11"/>
    <p:sldId id="327" r:id="rId12"/>
    <p:sldId id="328" r:id="rId13"/>
    <p:sldId id="329" r:id="rId14"/>
    <p:sldId id="340" r:id="rId15"/>
    <p:sldId id="330" r:id="rId16"/>
    <p:sldId id="349" r:id="rId17"/>
    <p:sldId id="342" r:id="rId18"/>
    <p:sldId id="331" r:id="rId19"/>
    <p:sldId id="386" r:id="rId20"/>
    <p:sldId id="332" r:id="rId21"/>
    <p:sldId id="343" r:id="rId22"/>
    <p:sldId id="385" r:id="rId23"/>
    <p:sldId id="372" r:id="rId24"/>
    <p:sldId id="366" r:id="rId25"/>
    <p:sldId id="373" r:id="rId26"/>
    <p:sldId id="368" r:id="rId27"/>
    <p:sldId id="369" r:id="rId28"/>
    <p:sldId id="370" r:id="rId29"/>
    <p:sldId id="406" r:id="rId30"/>
    <p:sldId id="407" r:id="rId31"/>
    <p:sldId id="387" r:id="rId32"/>
    <p:sldId id="410" r:id="rId33"/>
    <p:sldId id="412" r:id="rId34"/>
    <p:sldId id="413" r:id="rId35"/>
    <p:sldId id="415" r:id="rId36"/>
    <p:sldId id="417" r:id="rId37"/>
    <p:sldId id="418" r:id="rId38"/>
    <p:sldId id="419" r:id="rId39"/>
    <p:sldId id="420" r:id="rId40"/>
    <p:sldId id="421" r:id="rId41"/>
    <p:sldId id="262" r:id="rId42"/>
    <p:sldId id="338" r:id="rId43"/>
    <p:sldId id="422" r:id="rId44"/>
    <p:sldId id="263" r:id="rId45"/>
    <p:sldId id="264" r:id="rId46"/>
    <p:sldId id="265" r:id="rId47"/>
    <p:sldId id="266" r:id="rId48"/>
    <p:sldId id="268" r:id="rId49"/>
    <p:sldId id="376" r:id="rId50"/>
    <p:sldId id="277" r:id="rId51"/>
    <p:sldId id="278" r:id="rId52"/>
    <p:sldId id="299" r:id="rId53"/>
    <p:sldId id="280" r:id="rId54"/>
    <p:sldId id="281" r:id="rId55"/>
    <p:sldId id="283" r:id="rId56"/>
    <p:sldId id="284" r:id="rId57"/>
    <p:sldId id="300" r:id="rId58"/>
    <p:sldId id="301" r:id="rId59"/>
    <p:sldId id="312" r:id="rId60"/>
    <p:sldId id="314" r:id="rId61"/>
    <p:sldId id="313"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05" autoAdjust="0"/>
    <p:restoredTop sz="94709" autoAdjust="0"/>
  </p:normalViewPr>
  <p:slideViewPr>
    <p:cSldViewPr>
      <p:cViewPr>
        <p:scale>
          <a:sx n="80" d="100"/>
          <a:sy n="80" d="100"/>
        </p:scale>
        <p:origin x="-906" y="1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81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jpeg"/><Relationship Id="rId4" Type="http://schemas.openxmlformats.org/officeDocument/2006/relationships/image" Target="../media/image9.jpg"/></Relationships>
</file>

<file path=ppt/diagrams/_rels/data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jpeg"/><Relationship Id="rId4" Type="http://schemas.openxmlformats.org/officeDocument/2006/relationships/image" Target="../media/image9.jpg"/></Relationships>
</file>

<file path=ppt/diagrams/_rels/drawing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09715E-F24C-41EB-8BA0-5EA09BE44C96}" type="doc">
      <dgm:prSet loTypeId="urn:microsoft.com/office/officeart/2008/layout/HexagonCluster" loCatId="picture" qsTypeId="urn:microsoft.com/office/officeart/2005/8/quickstyle/3d1" qsCatId="3D" csTypeId="urn:microsoft.com/office/officeart/2005/8/colors/accent1_2" csCatId="accent1" phldr="1"/>
      <dgm:spPr/>
      <dgm:t>
        <a:bodyPr/>
        <a:lstStyle/>
        <a:p>
          <a:endParaRPr lang="en-US"/>
        </a:p>
      </dgm:t>
    </dgm:pt>
    <dgm:pt modelId="{AF950BC6-D841-4DA7-8476-A9162ABDD78E}">
      <dgm:prSet phldrT="[Text]" custT="1"/>
      <dgm:spPr/>
      <dgm:t>
        <a:bodyPr/>
        <a:lstStyle/>
        <a:p>
          <a:r>
            <a:rPr lang="en-US" sz="1800" b="1" dirty="0" smtClean="0">
              <a:effectLst>
                <a:outerShdw blurRad="38100" dist="38100" dir="2700000" algn="tl">
                  <a:srgbClr val="000000">
                    <a:alpha val="43137"/>
                  </a:srgbClr>
                </a:outerShdw>
              </a:effectLst>
            </a:rPr>
            <a:t>Gels/</a:t>
          </a:r>
        </a:p>
        <a:p>
          <a:r>
            <a:rPr lang="en-US" sz="1800" b="1" dirty="0" smtClean="0">
              <a:effectLst>
                <a:outerShdw blurRad="38100" dist="38100" dir="2700000" algn="tl">
                  <a:srgbClr val="000000">
                    <a:alpha val="43137"/>
                  </a:srgbClr>
                </a:outerShdw>
              </a:effectLst>
            </a:rPr>
            <a:t>Jelly</a:t>
          </a:r>
          <a:endParaRPr lang="en-US" sz="1800" b="1" dirty="0">
            <a:effectLst>
              <a:outerShdw blurRad="38100" dist="38100" dir="2700000" algn="tl">
                <a:srgbClr val="000000">
                  <a:alpha val="43137"/>
                </a:srgbClr>
              </a:outerShdw>
            </a:effectLst>
          </a:endParaRPr>
        </a:p>
      </dgm:t>
    </dgm:pt>
    <dgm:pt modelId="{92991CF0-C9BE-4E41-9D53-A44DB5011C92}" type="parTrans" cxnId="{A869A544-73FC-4D32-94B4-70FD1C7B04D5}">
      <dgm:prSet/>
      <dgm:spPr/>
      <dgm:t>
        <a:bodyPr/>
        <a:lstStyle/>
        <a:p>
          <a:endParaRPr lang="en-US"/>
        </a:p>
      </dgm:t>
    </dgm:pt>
    <dgm:pt modelId="{0A3A5B63-D8A3-4D42-97FC-57287FEBB71C}" type="sibTrans" cxnId="{A869A544-73FC-4D32-94B4-70FD1C7B04D5}">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5000" r="-15000"/>
          </a:stretch>
        </a:blipFill>
      </dgm:spPr>
      <dgm:t>
        <a:bodyPr/>
        <a:lstStyle/>
        <a:p>
          <a:endParaRPr lang="en-US"/>
        </a:p>
      </dgm:t>
    </dgm:pt>
    <dgm:pt modelId="{8EFAE1DE-2F2A-45EE-B247-97668B442093}">
      <dgm:prSet phldrT="[Text]" custT="1"/>
      <dgm:spPr/>
      <dgm:t>
        <a:bodyPr/>
        <a:lstStyle/>
        <a:p>
          <a:r>
            <a:rPr lang="en-US" sz="1800" b="1" dirty="0" smtClean="0">
              <a:effectLst>
                <a:outerShdw blurRad="38100" dist="38100" dir="2700000" algn="tl">
                  <a:srgbClr val="000000">
                    <a:alpha val="43137"/>
                  </a:srgbClr>
                </a:outerShdw>
              </a:effectLst>
            </a:rPr>
            <a:t>Creams</a:t>
          </a:r>
          <a:endParaRPr lang="en-US" sz="1800" b="1" dirty="0">
            <a:effectLst>
              <a:outerShdw blurRad="38100" dist="38100" dir="2700000" algn="tl">
                <a:srgbClr val="000000">
                  <a:alpha val="43137"/>
                </a:srgbClr>
              </a:outerShdw>
            </a:effectLst>
          </a:endParaRPr>
        </a:p>
      </dgm:t>
    </dgm:pt>
    <dgm:pt modelId="{35A1EA0C-EF24-47ED-B870-749EF7895BEE}" type="parTrans" cxnId="{220D409E-137D-4F09-95C5-2EB9EBD52C29}">
      <dgm:prSet/>
      <dgm:spPr/>
      <dgm:t>
        <a:bodyPr/>
        <a:lstStyle/>
        <a:p>
          <a:endParaRPr lang="en-US"/>
        </a:p>
      </dgm:t>
    </dgm:pt>
    <dgm:pt modelId="{1C71CE42-2596-458F-BE2C-A3AF3082D9C8}" type="sibTrans" cxnId="{220D409E-137D-4F09-95C5-2EB9EBD52C29}">
      <dgm:prSet/>
      <dgm:spPr>
        <a:blipFill rotWithShape="1">
          <a:blip xmlns:r="http://schemas.openxmlformats.org/officeDocument/2006/relationships" r:embed="rId2"/>
          <a:stretch>
            <a:fillRect/>
          </a:stretch>
        </a:blipFill>
      </dgm:spPr>
      <dgm:t>
        <a:bodyPr/>
        <a:lstStyle/>
        <a:p>
          <a:endParaRPr lang="en-US"/>
        </a:p>
      </dgm:t>
    </dgm:pt>
    <dgm:pt modelId="{96208389-E53F-4345-B2DB-2D0F6677A3A0}">
      <dgm:prSet phldrT="[Text]" custT="1"/>
      <dgm:spPr/>
      <dgm:t>
        <a:bodyPr/>
        <a:lstStyle/>
        <a:p>
          <a:r>
            <a:rPr lang="en-US" sz="1800" b="1" dirty="0" smtClean="0">
              <a:effectLst>
                <a:outerShdw blurRad="38100" dist="38100" dir="2700000" algn="tl">
                  <a:srgbClr val="000000">
                    <a:alpha val="43137"/>
                  </a:srgbClr>
                </a:outerShdw>
              </a:effectLst>
            </a:rPr>
            <a:t>Ointments</a:t>
          </a:r>
          <a:endParaRPr lang="en-US" sz="1800" b="1" dirty="0">
            <a:effectLst>
              <a:outerShdw blurRad="38100" dist="38100" dir="2700000" algn="tl">
                <a:srgbClr val="000000">
                  <a:alpha val="43137"/>
                </a:srgbClr>
              </a:outerShdw>
            </a:effectLst>
          </a:endParaRPr>
        </a:p>
      </dgm:t>
    </dgm:pt>
    <dgm:pt modelId="{EFAE132E-4438-410C-88B1-A1F821B17442}" type="parTrans" cxnId="{D113A62D-7FD4-48A8-9142-3E1DF4CB3088}">
      <dgm:prSet/>
      <dgm:spPr/>
      <dgm:t>
        <a:bodyPr/>
        <a:lstStyle/>
        <a:p>
          <a:endParaRPr lang="en-US"/>
        </a:p>
      </dgm:t>
    </dgm:pt>
    <dgm:pt modelId="{7FF3D785-B71D-4A21-AD46-1AF890AF7DBE}" type="sibTrans" cxnId="{D113A62D-7FD4-48A8-9142-3E1DF4CB3088}">
      <dgm:prSet/>
      <dgm:spPr>
        <a:blipFill rotWithShape="1">
          <a:blip xmlns:r="http://schemas.openxmlformats.org/officeDocument/2006/relationships" r:embed="rId3"/>
          <a:stretch>
            <a:fillRect/>
          </a:stretch>
        </a:blipFill>
      </dgm:spPr>
      <dgm:t>
        <a:bodyPr/>
        <a:lstStyle/>
        <a:p>
          <a:endParaRPr lang="en-US"/>
        </a:p>
      </dgm:t>
    </dgm:pt>
    <dgm:pt modelId="{942C06C7-F2C2-493D-8A31-8A5DC78C04B4}">
      <dgm:prSet phldrT="[Text]" custT="1"/>
      <dgm:spPr/>
      <dgm:t>
        <a:bodyPr/>
        <a:lstStyle/>
        <a:p>
          <a:r>
            <a:rPr lang="en-US" sz="2000" b="1" dirty="0" smtClean="0">
              <a:effectLst>
                <a:outerShdw blurRad="38100" dist="38100" dir="2700000" algn="tl">
                  <a:srgbClr val="000000">
                    <a:alpha val="43137"/>
                  </a:srgbClr>
                </a:outerShdw>
              </a:effectLst>
            </a:rPr>
            <a:t>Pastes</a:t>
          </a:r>
          <a:endParaRPr lang="en-US" sz="2000" b="1" dirty="0">
            <a:effectLst>
              <a:outerShdw blurRad="38100" dist="38100" dir="2700000" algn="tl">
                <a:srgbClr val="000000">
                  <a:alpha val="43137"/>
                </a:srgbClr>
              </a:outerShdw>
            </a:effectLst>
          </a:endParaRPr>
        </a:p>
      </dgm:t>
    </dgm:pt>
    <dgm:pt modelId="{F5ADCF38-5A19-4F37-BDCC-CE9494F78F88}" type="parTrans" cxnId="{F8668EA0-DCFC-4FF5-853B-9BDB213627B9}">
      <dgm:prSet/>
      <dgm:spPr/>
      <dgm:t>
        <a:bodyPr/>
        <a:lstStyle/>
        <a:p>
          <a:endParaRPr lang="en-US"/>
        </a:p>
      </dgm:t>
    </dgm:pt>
    <dgm:pt modelId="{62637225-F7B7-4241-B24F-E493E451F9A5}" type="sibTrans" cxnId="{F8668EA0-DCFC-4FF5-853B-9BDB213627B9}">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l="-14000" r="-14000"/>
          </a:stretch>
        </a:blipFill>
      </dgm:spPr>
      <dgm:t>
        <a:bodyPr/>
        <a:lstStyle/>
        <a:p>
          <a:endParaRPr lang="en-US"/>
        </a:p>
      </dgm:t>
    </dgm:pt>
    <dgm:pt modelId="{030A68E8-5CE4-48B4-A90A-34E5E386BC45}">
      <dgm:prSet phldrT="[Text]"/>
      <dgm:spPr/>
      <dgm:t>
        <a:bodyPr/>
        <a:lstStyle/>
        <a:p>
          <a:r>
            <a:rPr lang="en-US" b="1" dirty="0" smtClean="0">
              <a:effectLst>
                <a:outerShdw blurRad="38100" dist="38100" dir="2700000" algn="tl">
                  <a:srgbClr val="000000">
                    <a:alpha val="43137"/>
                  </a:srgbClr>
                </a:outerShdw>
              </a:effectLst>
            </a:rPr>
            <a:t>Plaster</a:t>
          </a:r>
          <a:endParaRPr lang="en-US" b="1" dirty="0">
            <a:effectLst>
              <a:outerShdw blurRad="38100" dist="38100" dir="2700000" algn="tl">
                <a:srgbClr val="000000">
                  <a:alpha val="43137"/>
                </a:srgbClr>
              </a:outerShdw>
            </a:effectLst>
          </a:endParaRPr>
        </a:p>
      </dgm:t>
    </dgm:pt>
    <dgm:pt modelId="{E4F1E259-1806-44AD-B211-C6211743CDA3}" type="parTrans" cxnId="{F65F4AAC-F001-473F-BDDF-53101BC8F664}">
      <dgm:prSet/>
      <dgm:spPr/>
      <dgm:t>
        <a:bodyPr/>
        <a:lstStyle/>
        <a:p>
          <a:endParaRPr lang="en-US"/>
        </a:p>
      </dgm:t>
    </dgm:pt>
    <dgm:pt modelId="{89DE7197-28BB-4EA1-B5D0-C265D2D4B736}" type="sibTrans" cxnId="{F65F4AAC-F001-473F-BDDF-53101BC8F664}">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l="-14000" r="-14000"/>
          </a:stretch>
        </a:blipFill>
      </dgm:spPr>
      <dgm:t>
        <a:bodyPr/>
        <a:lstStyle/>
        <a:p>
          <a:endParaRPr lang="en-US"/>
        </a:p>
      </dgm:t>
    </dgm:pt>
    <dgm:pt modelId="{D91E42A6-C565-4936-9864-DC0ED436E3CA}">
      <dgm:prSet phldrT="[Text]"/>
      <dgm:spPr/>
      <dgm:t>
        <a:bodyPr/>
        <a:lstStyle/>
        <a:p>
          <a:r>
            <a:rPr lang="en-US" b="1" dirty="0" smtClean="0">
              <a:effectLst>
                <a:outerShdw blurRad="38100" dist="38100" dir="2700000" algn="tl">
                  <a:srgbClr val="000000">
                    <a:alpha val="43137"/>
                  </a:srgbClr>
                </a:outerShdw>
              </a:effectLst>
            </a:rPr>
            <a:t>Poultices</a:t>
          </a:r>
        </a:p>
        <a:p>
          <a:endParaRPr lang="en-US" b="1" dirty="0">
            <a:effectLst>
              <a:outerShdw blurRad="38100" dist="38100" dir="2700000" algn="tl">
                <a:srgbClr val="000000">
                  <a:alpha val="43137"/>
                </a:srgbClr>
              </a:outerShdw>
            </a:effectLst>
          </a:endParaRPr>
        </a:p>
      </dgm:t>
    </dgm:pt>
    <dgm:pt modelId="{07892227-ED2A-4BE0-AD9B-516E56C189CD}" type="parTrans" cxnId="{A978410F-04B2-4D82-8E5E-6A3D301FD224}">
      <dgm:prSet/>
      <dgm:spPr/>
      <dgm:t>
        <a:bodyPr/>
        <a:lstStyle/>
        <a:p>
          <a:endParaRPr lang="en-US"/>
        </a:p>
      </dgm:t>
    </dgm:pt>
    <dgm:pt modelId="{9E7C54EA-E399-47E2-A4C7-68C4B91C8D2E}" type="sibTrans" cxnId="{A978410F-04B2-4D82-8E5E-6A3D301FD224}">
      <dgm:prSet/>
      <dgm:spPr/>
      <dgm:t>
        <a:bodyPr/>
        <a:lstStyle/>
        <a:p>
          <a:endParaRPr lang="en-US"/>
        </a:p>
      </dgm:t>
    </dgm:pt>
    <dgm:pt modelId="{95CE3AA7-48F9-4ADF-ADC5-ACF00F7DE1BD}" type="pres">
      <dgm:prSet presAssocID="{4C09715E-F24C-41EB-8BA0-5EA09BE44C96}" presName="Name0" presStyleCnt="0">
        <dgm:presLayoutVars>
          <dgm:chMax val="21"/>
          <dgm:chPref val="21"/>
        </dgm:presLayoutVars>
      </dgm:prSet>
      <dgm:spPr/>
      <dgm:t>
        <a:bodyPr/>
        <a:lstStyle/>
        <a:p>
          <a:endParaRPr lang="en-US"/>
        </a:p>
      </dgm:t>
    </dgm:pt>
    <dgm:pt modelId="{70804A15-4C96-45C4-8ACA-0CA33C11D95A}" type="pres">
      <dgm:prSet presAssocID="{AF950BC6-D841-4DA7-8476-A9162ABDD78E}" presName="text1" presStyleCnt="0"/>
      <dgm:spPr/>
    </dgm:pt>
    <dgm:pt modelId="{BB6A1F32-6148-4074-A5C1-35E6DC21D2AF}" type="pres">
      <dgm:prSet presAssocID="{AF950BC6-D841-4DA7-8476-A9162ABDD78E}" presName="textRepeatNode" presStyleLbl="alignNode1" presStyleIdx="0" presStyleCnt="6">
        <dgm:presLayoutVars>
          <dgm:chMax val="0"/>
          <dgm:chPref val="0"/>
          <dgm:bulletEnabled val="1"/>
        </dgm:presLayoutVars>
      </dgm:prSet>
      <dgm:spPr/>
      <dgm:t>
        <a:bodyPr/>
        <a:lstStyle/>
        <a:p>
          <a:endParaRPr lang="en-US"/>
        </a:p>
      </dgm:t>
    </dgm:pt>
    <dgm:pt modelId="{91BD6F9D-9AFA-48FA-89D9-5A29CBE1F43D}" type="pres">
      <dgm:prSet presAssocID="{AF950BC6-D841-4DA7-8476-A9162ABDD78E}" presName="textaccent1" presStyleCnt="0"/>
      <dgm:spPr/>
    </dgm:pt>
    <dgm:pt modelId="{EE4C96ED-21AC-49E7-B9F3-24365635A878}" type="pres">
      <dgm:prSet presAssocID="{AF950BC6-D841-4DA7-8476-A9162ABDD78E}" presName="accentRepeatNode" presStyleLbl="solidAlignAcc1" presStyleIdx="0" presStyleCnt="12"/>
      <dgm:spPr/>
    </dgm:pt>
    <dgm:pt modelId="{1C598328-E86F-4363-B1BE-2A565EBB8E82}" type="pres">
      <dgm:prSet presAssocID="{0A3A5B63-D8A3-4D42-97FC-57287FEBB71C}" presName="image1" presStyleCnt="0"/>
      <dgm:spPr/>
    </dgm:pt>
    <dgm:pt modelId="{ECDE0C58-A926-4711-A578-ABB3D856426A}" type="pres">
      <dgm:prSet presAssocID="{0A3A5B63-D8A3-4D42-97FC-57287FEBB71C}" presName="imageRepeatNode" presStyleLbl="alignAcc1" presStyleIdx="0" presStyleCnt="6"/>
      <dgm:spPr/>
      <dgm:t>
        <a:bodyPr/>
        <a:lstStyle/>
        <a:p>
          <a:endParaRPr lang="en-US"/>
        </a:p>
      </dgm:t>
    </dgm:pt>
    <dgm:pt modelId="{48CCF450-4899-4C23-B249-9C5F4E246CC8}" type="pres">
      <dgm:prSet presAssocID="{0A3A5B63-D8A3-4D42-97FC-57287FEBB71C}" presName="imageaccent1" presStyleCnt="0"/>
      <dgm:spPr/>
    </dgm:pt>
    <dgm:pt modelId="{93B9EA7D-5EA6-4243-9044-86829C8EF12F}" type="pres">
      <dgm:prSet presAssocID="{0A3A5B63-D8A3-4D42-97FC-57287FEBB71C}" presName="accentRepeatNode" presStyleLbl="solidAlignAcc1" presStyleIdx="1" presStyleCnt="12"/>
      <dgm:spPr/>
    </dgm:pt>
    <dgm:pt modelId="{01591B27-622C-4E50-B4F4-533FB6B94E02}" type="pres">
      <dgm:prSet presAssocID="{8EFAE1DE-2F2A-45EE-B247-97668B442093}" presName="text2" presStyleCnt="0"/>
      <dgm:spPr/>
    </dgm:pt>
    <dgm:pt modelId="{23ECC59E-12DE-4254-A8AF-2876F7C41FB9}" type="pres">
      <dgm:prSet presAssocID="{8EFAE1DE-2F2A-45EE-B247-97668B442093}" presName="textRepeatNode" presStyleLbl="alignNode1" presStyleIdx="1" presStyleCnt="6">
        <dgm:presLayoutVars>
          <dgm:chMax val="0"/>
          <dgm:chPref val="0"/>
          <dgm:bulletEnabled val="1"/>
        </dgm:presLayoutVars>
      </dgm:prSet>
      <dgm:spPr/>
      <dgm:t>
        <a:bodyPr/>
        <a:lstStyle/>
        <a:p>
          <a:endParaRPr lang="en-US"/>
        </a:p>
      </dgm:t>
    </dgm:pt>
    <dgm:pt modelId="{92DD8EB8-E6F2-4C2D-8CED-CE7F5C34AAF4}" type="pres">
      <dgm:prSet presAssocID="{8EFAE1DE-2F2A-45EE-B247-97668B442093}" presName="textaccent2" presStyleCnt="0"/>
      <dgm:spPr/>
    </dgm:pt>
    <dgm:pt modelId="{C6F8ED9C-EE1F-4153-A7DD-B9D80E42A87E}" type="pres">
      <dgm:prSet presAssocID="{8EFAE1DE-2F2A-45EE-B247-97668B442093}" presName="accentRepeatNode" presStyleLbl="solidAlignAcc1" presStyleIdx="2" presStyleCnt="12"/>
      <dgm:spPr/>
    </dgm:pt>
    <dgm:pt modelId="{4A77F1F4-8895-4750-ADE9-71F507FF5D32}" type="pres">
      <dgm:prSet presAssocID="{1C71CE42-2596-458F-BE2C-A3AF3082D9C8}" presName="image2" presStyleCnt="0"/>
      <dgm:spPr/>
    </dgm:pt>
    <dgm:pt modelId="{B5E140D9-87DE-4612-B578-A22696C2ED34}" type="pres">
      <dgm:prSet presAssocID="{1C71CE42-2596-458F-BE2C-A3AF3082D9C8}" presName="imageRepeatNode" presStyleLbl="alignAcc1" presStyleIdx="1" presStyleCnt="6"/>
      <dgm:spPr/>
      <dgm:t>
        <a:bodyPr/>
        <a:lstStyle/>
        <a:p>
          <a:endParaRPr lang="en-US"/>
        </a:p>
      </dgm:t>
    </dgm:pt>
    <dgm:pt modelId="{802E39D0-4DCD-4DFA-A8A2-DBBA1661B704}" type="pres">
      <dgm:prSet presAssocID="{1C71CE42-2596-458F-BE2C-A3AF3082D9C8}" presName="imageaccent2" presStyleCnt="0"/>
      <dgm:spPr/>
    </dgm:pt>
    <dgm:pt modelId="{DEF4C631-D21F-4C75-809D-977BFE84B2BD}" type="pres">
      <dgm:prSet presAssocID="{1C71CE42-2596-458F-BE2C-A3AF3082D9C8}" presName="accentRepeatNode" presStyleLbl="solidAlignAcc1" presStyleIdx="3" presStyleCnt="12"/>
      <dgm:spPr/>
    </dgm:pt>
    <dgm:pt modelId="{538A7327-3A17-46CC-AA31-E70EE771AC96}" type="pres">
      <dgm:prSet presAssocID="{96208389-E53F-4345-B2DB-2D0F6677A3A0}" presName="text3" presStyleCnt="0"/>
      <dgm:spPr/>
    </dgm:pt>
    <dgm:pt modelId="{E67AD829-A8D7-4B08-9796-6E829F1A6DA8}" type="pres">
      <dgm:prSet presAssocID="{96208389-E53F-4345-B2DB-2D0F6677A3A0}" presName="textRepeatNode" presStyleLbl="alignNode1" presStyleIdx="2" presStyleCnt="6">
        <dgm:presLayoutVars>
          <dgm:chMax val="0"/>
          <dgm:chPref val="0"/>
          <dgm:bulletEnabled val="1"/>
        </dgm:presLayoutVars>
      </dgm:prSet>
      <dgm:spPr/>
      <dgm:t>
        <a:bodyPr/>
        <a:lstStyle/>
        <a:p>
          <a:endParaRPr lang="en-US"/>
        </a:p>
      </dgm:t>
    </dgm:pt>
    <dgm:pt modelId="{71D51AED-24B7-4DA5-9B43-DB7240AE70E9}" type="pres">
      <dgm:prSet presAssocID="{96208389-E53F-4345-B2DB-2D0F6677A3A0}" presName="textaccent3" presStyleCnt="0"/>
      <dgm:spPr/>
    </dgm:pt>
    <dgm:pt modelId="{3589EF56-D84F-41B0-8B27-91EFA73D0D1A}" type="pres">
      <dgm:prSet presAssocID="{96208389-E53F-4345-B2DB-2D0F6677A3A0}" presName="accentRepeatNode" presStyleLbl="solidAlignAcc1" presStyleIdx="4" presStyleCnt="12"/>
      <dgm:spPr/>
    </dgm:pt>
    <dgm:pt modelId="{14022B3D-1C5A-4EA9-B53E-3E74F5CFFFCF}" type="pres">
      <dgm:prSet presAssocID="{7FF3D785-B71D-4A21-AD46-1AF890AF7DBE}" presName="image3" presStyleCnt="0"/>
      <dgm:spPr/>
    </dgm:pt>
    <dgm:pt modelId="{822BDB0A-7EF3-428B-ABC8-DF97B00C0305}" type="pres">
      <dgm:prSet presAssocID="{7FF3D785-B71D-4A21-AD46-1AF890AF7DBE}" presName="imageRepeatNode" presStyleLbl="alignAcc1" presStyleIdx="2" presStyleCnt="6" custLinFactNeighborX="-652" custLinFactNeighborY="558"/>
      <dgm:spPr/>
      <dgm:t>
        <a:bodyPr/>
        <a:lstStyle/>
        <a:p>
          <a:endParaRPr lang="en-US"/>
        </a:p>
      </dgm:t>
    </dgm:pt>
    <dgm:pt modelId="{BBBF4142-16DE-4CEF-A9AD-18CA5DD7BE6C}" type="pres">
      <dgm:prSet presAssocID="{7FF3D785-B71D-4A21-AD46-1AF890AF7DBE}" presName="imageaccent3" presStyleCnt="0"/>
      <dgm:spPr/>
    </dgm:pt>
    <dgm:pt modelId="{126899EE-1B4A-4DA3-BED0-C63A105E754C}" type="pres">
      <dgm:prSet presAssocID="{7FF3D785-B71D-4A21-AD46-1AF890AF7DBE}" presName="accentRepeatNode" presStyleLbl="solidAlignAcc1" presStyleIdx="5" presStyleCnt="12"/>
      <dgm:spPr/>
    </dgm:pt>
    <dgm:pt modelId="{2E9ECFB7-C3F0-41E7-A382-2E9142487550}" type="pres">
      <dgm:prSet presAssocID="{942C06C7-F2C2-493D-8A31-8A5DC78C04B4}" presName="text4" presStyleCnt="0"/>
      <dgm:spPr/>
    </dgm:pt>
    <dgm:pt modelId="{D004E0FE-50F7-4B63-A2E0-FF8B17749875}" type="pres">
      <dgm:prSet presAssocID="{942C06C7-F2C2-493D-8A31-8A5DC78C04B4}" presName="textRepeatNode" presStyleLbl="alignNode1" presStyleIdx="3" presStyleCnt="6">
        <dgm:presLayoutVars>
          <dgm:chMax val="0"/>
          <dgm:chPref val="0"/>
          <dgm:bulletEnabled val="1"/>
        </dgm:presLayoutVars>
      </dgm:prSet>
      <dgm:spPr/>
      <dgm:t>
        <a:bodyPr/>
        <a:lstStyle/>
        <a:p>
          <a:endParaRPr lang="en-US"/>
        </a:p>
      </dgm:t>
    </dgm:pt>
    <dgm:pt modelId="{5BCE41CD-B353-40AC-A708-1F904FC923A6}" type="pres">
      <dgm:prSet presAssocID="{942C06C7-F2C2-493D-8A31-8A5DC78C04B4}" presName="textaccent4" presStyleCnt="0"/>
      <dgm:spPr/>
    </dgm:pt>
    <dgm:pt modelId="{83675155-1EE3-4D93-A630-44193FD3363D}" type="pres">
      <dgm:prSet presAssocID="{942C06C7-F2C2-493D-8A31-8A5DC78C04B4}" presName="accentRepeatNode" presStyleLbl="solidAlignAcc1" presStyleIdx="6" presStyleCnt="12"/>
      <dgm:spPr/>
    </dgm:pt>
    <dgm:pt modelId="{55718774-9B3A-44CF-BC2C-D44957E7EA68}" type="pres">
      <dgm:prSet presAssocID="{62637225-F7B7-4241-B24F-E493E451F9A5}" presName="image4" presStyleCnt="0"/>
      <dgm:spPr/>
    </dgm:pt>
    <dgm:pt modelId="{5B9A9010-8E1B-479F-A705-6E97F78F3D0A}" type="pres">
      <dgm:prSet presAssocID="{62637225-F7B7-4241-B24F-E493E451F9A5}" presName="imageRepeatNode" presStyleLbl="alignAcc1" presStyleIdx="3" presStyleCnt="6"/>
      <dgm:spPr/>
      <dgm:t>
        <a:bodyPr/>
        <a:lstStyle/>
        <a:p>
          <a:endParaRPr lang="en-US"/>
        </a:p>
      </dgm:t>
    </dgm:pt>
    <dgm:pt modelId="{F4728798-96EF-4134-B071-0C18BF2BE185}" type="pres">
      <dgm:prSet presAssocID="{62637225-F7B7-4241-B24F-E493E451F9A5}" presName="imageaccent4" presStyleCnt="0"/>
      <dgm:spPr/>
    </dgm:pt>
    <dgm:pt modelId="{4970DCAF-4B76-4524-AF17-B31BC5B531A4}" type="pres">
      <dgm:prSet presAssocID="{62637225-F7B7-4241-B24F-E493E451F9A5}" presName="accentRepeatNode" presStyleLbl="solidAlignAcc1" presStyleIdx="7" presStyleCnt="12"/>
      <dgm:spPr/>
    </dgm:pt>
    <dgm:pt modelId="{09EAB87C-54BE-46F3-9DB3-1E58813B01D8}" type="pres">
      <dgm:prSet presAssocID="{030A68E8-5CE4-48B4-A90A-34E5E386BC45}" presName="text5" presStyleCnt="0"/>
      <dgm:spPr/>
    </dgm:pt>
    <dgm:pt modelId="{689A2752-9B5E-46FD-9CF8-5C7B7A884510}" type="pres">
      <dgm:prSet presAssocID="{030A68E8-5CE4-48B4-A90A-34E5E386BC45}" presName="textRepeatNode" presStyleLbl="alignNode1" presStyleIdx="4" presStyleCnt="6" custLinFactY="100000" custLinFactNeighborX="1094" custLinFactNeighborY="100514">
        <dgm:presLayoutVars>
          <dgm:chMax val="0"/>
          <dgm:chPref val="0"/>
          <dgm:bulletEnabled val="1"/>
        </dgm:presLayoutVars>
      </dgm:prSet>
      <dgm:spPr/>
      <dgm:t>
        <a:bodyPr/>
        <a:lstStyle/>
        <a:p>
          <a:endParaRPr lang="en-US"/>
        </a:p>
      </dgm:t>
    </dgm:pt>
    <dgm:pt modelId="{3B04E478-75DF-425B-B10F-A29FD833CED2}" type="pres">
      <dgm:prSet presAssocID="{030A68E8-5CE4-48B4-A90A-34E5E386BC45}" presName="textaccent5" presStyleCnt="0"/>
      <dgm:spPr/>
    </dgm:pt>
    <dgm:pt modelId="{D78C02F6-AD51-4300-A5DD-2CEA9934E72D}" type="pres">
      <dgm:prSet presAssocID="{030A68E8-5CE4-48B4-A90A-34E5E386BC45}" presName="accentRepeatNode" presStyleLbl="solidAlignAcc1" presStyleIdx="8" presStyleCnt="12"/>
      <dgm:spPr/>
    </dgm:pt>
    <dgm:pt modelId="{DD42572B-C157-44F1-9715-60C5AFDBD741}" type="pres">
      <dgm:prSet presAssocID="{89DE7197-28BB-4EA1-B5D0-C265D2D4B736}" presName="image5" presStyleCnt="0"/>
      <dgm:spPr/>
    </dgm:pt>
    <dgm:pt modelId="{757AB7EA-0E84-4EE6-9842-CF4E6AC0BC9B}" type="pres">
      <dgm:prSet presAssocID="{89DE7197-28BB-4EA1-B5D0-C265D2D4B736}" presName="imageRepeatNode" presStyleLbl="alignAcc1" presStyleIdx="4" presStyleCnt="6"/>
      <dgm:spPr/>
      <dgm:t>
        <a:bodyPr/>
        <a:lstStyle/>
        <a:p>
          <a:endParaRPr lang="en-US"/>
        </a:p>
      </dgm:t>
    </dgm:pt>
    <dgm:pt modelId="{E2A76FB5-B5C3-4ED1-A7D2-35FFF4E205D2}" type="pres">
      <dgm:prSet presAssocID="{89DE7197-28BB-4EA1-B5D0-C265D2D4B736}" presName="imageaccent5" presStyleCnt="0"/>
      <dgm:spPr/>
    </dgm:pt>
    <dgm:pt modelId="{6B8743E2-C371-4259-9A9B-B777AE6C4E99}" type="pres">
      <dgm:prSet presAssocID="{89DE7197-28BB-4EA1-B5D0-C265D2D4B736}" presName="accentRepeatNode" presStyleLbl="solidAlignAcc1" presStyleIdx="9" presStyleCnt="12"/>
      <dgm:spPr/>
    </dgm:pt>
    <dgm:pt modelId="{388460CF-91E8-4629-9A5A-5944FC83B8C8}" type="pres">
      <dgm:prSet presAssocID="{D91E42A6-C565-4936-9864-DC0ED436E3CA}" presName="text6" presStyleCnt="0"/>
      <dgm:spPr/>
    </dgm:pt>
    <dgm:pt modelId="{FBD32A69-9F7B-465A-A74C-3D15CAF7F88C}" type="pres">
      <dgm:prSet presAssocID="{D91E42A6-C565-4936-9864-DC0ED436E3CA}" presName="textRepeatNode" presStyleLbl="alignNode1" presStyleIdx="5" presStyleCnt="6" custLinFactNeighborX="1354" custLinFactNeighborY="-6514">
        <dgm:presLayoutVars>
          <dgm:chMax val="0"/>
          <dgm:chPref val="0"/>
          <dgm:bulletEnabled val="1"/>
        </dgm:presLayoutVars>
      </dgm:prSet>
      <dgm:spPr/>
      <dgm:t>
        <a:bodyPr/>
        <a:lstStyle/>
        <a:p>
          <a:endParaRPr lang="en-US"/>
        </a:p>
      </dgm:t>
    </dgm:pt>
    <dgm:pt modelId="{7BA03B63-3266-4AED-B734-EA355B75CE6A}" type="pres">
      <dgm:prSet presAssocID="{D91E42A6-C565-4936-9864-DC0ED436E3CA}" presName="textaccent6" presStyleCnt="0"/>
      <dgm:spPr/>
    </dgm:pt>
    <dgm:pt modelId="{56E2855F-F93B-44A3-B863-15762E8ED964}" type="pres">
      <dgm:prSet presAssocID="{D91E42A6-C565-4936-9864-DC0ED436E3CA}" presName="accentRepeatNode" presStyleLbl="solidAlignAcc1" presStyleIdx="10" presStyleCnt="12"/>
      <dgm:spPr/>
    </dgm:pt>
    <dgm:pt modelId="{5511D42D-D7B0-43CF-B4AB-0BEBA609B3D9}" type="pres">
      <dgm:prSet presAssocID="{9E7C54EA-E399-47E2-A4C7-68C4B91C8D2E}" presName="image6" presStyleCnt="0"/>
      <dgm:spPr/>
    </dgm:pt>
    <dgm:pt modelId="{540F6FE2-C72D-463A-B03C-0A9ED29DC8CF}" type="pres">
      <dgm:prSet presAssocID="{9E7C54EA-E399-47E2-A4C7-68C4B91C8D2E}" presName="imageRepeatNode" presStyleLbl="alignAcc1" presStyleIdx="5" presStyleCnt="6" custFlipVert="1" custScaleX="101096" custScaleY="75880" custLinFactX="-70356" custLinFactNeighborX="-100000" custLinFactNeighborY="-14716"/>
      <dgm:spPr/>
      <dgm:t>
        <a:bodyPr/>
        <a:lstStyle/>
        <a:p>
          <a:endParaRPr lang="en-US"/>
        </a:p>
      </dgm:t>
    </dgm:pt>
    <dgm:pt modelId="{1F035EAC-AE4D-4AAA-9F72-28FA758BEC5D}" type="pres">
      <dgm:prSet presAssocID="{9E7C54EA-E399-47E2-A4C7-68C4B91C8D2E}" presName="imageaccent6" presStyleCnt="0"/>
      <dgm:spPr/>
    </dgm:pt>
    <dgm:pt modelId="{DC1E9FD0-A840-4C26-B189-539DDA218536}" type="pres">
      <dgm:prSet presAssocID="{9E7C54EA-E399-47E2-A4C7-68C4B91C8D2E}" presName="accentRepeatNode" presStyleLbl="solidAlignAcc1" presStyleIdx="11" presStyleCnt="12"/>
      <dgm:spPr/>
    </dgm:pt>
  </dgm:ptLst>
  <dgm:cxnLst>
    <dgm:cxn modelId="{F235C245-C084-4C2F-B22C-6973B90C2EFC}" type="presOf" srcId="{4C09715E-F24C-41EB-8BA0-5EA09BE44C96}" destId="{95CE3AA7-48F9-4ADF-ADC5-ACF00F7DE1BD}" srcOrd="0" destOrd="0" presId="urn:microsoft.com/office/officeart/2008/layout/HexagonCluster"/>
    <dgm:cxn modelId="{A8F9A94F-E358-41E7-8FA7-DEEB7E5D63DD}" type="presOf" srcId="{62637225-F7B7-4241-B24F-E493E451F9A5}" destId="{5B9A9010-8E1B-479F-A705-6E97F78F3D0A}" srcOrd="0" destOrd="0" presId="urn:microsoft.com/office/officeart/2008/layout/HexagonCluster"/>
    <dgm:cxn modelId="{BD9B6829-80D7-48A7-8F7C-49B2979E006F}" type="presOf" srcId="{89DE7197-28BB-4EA1-B5D0-C265D2D4B736}" destId="{757AB7EA-0E84-4EE6-9842-CF4E6AC0BC9B}" srcOrd="0" destOrd="0" presId="urn:microsoft.com/office/officeart/2008/layout/HexagonCluster"/>
    <dgm:cxn modelId="{A9F90DB6-8780-4708-A7EA-33993C7B9460}" type="presOf" srcId="{9E7C54EA-E399-47E2-A4C7-68C4B91C8D2E}" destId="{540F6FE2-C72D-463A-B03C-0A9ED29DC8CF}" srcOrd="0" destOrd="0" presId="urn:microsoft.com/office/officeart/2008/layout/HexagonCluster"/>
    <dgm:cxn modelId="{1F9BAC59-A6E0-4BA3-8F8E-0C28C49CF238}" type="presOf" srcId="{0A3A5B63-D8A3-4D42-97FC-57287FEBB71C}" destId="{ECDE0C58-A926-4711-A578-ABB3D856426A}" srcOrd="0" destOrd="0" presId="urn:microsoft.com/office/officeart/2008/layout/HexagonCluster"/>
    <dgm:cxn modelId="{A978410F-04B2-4D82-8E5E-6A3D301FD224}" srcId="{4C09715E-F24C-41EB-8BA0-5EA09BE44C96}" destId="{D91E42A6-C565-4936-9864-DC0ED436E3CA}" srcOrd="5" destOrd="0" parTransId="{07892227-ED2A-4BE0-AD9B-516E56C189CD}" sibTransId="{9E7C54EA-E399-47E2-A4C7-68C4B91C8D2E}"/>
    <dgm:cxn modelId="{A869A544-73FC-4D32-94B4-70FD1C7B04D5}" srcId="{4C09715E-F24C-41EB-8BA0-5EA09BE44C96}" destId="{AF950BC6-D841-4DA7-8476-A9162ABDD78E}" srcOrd="0" destOrd="0" parTransId="{92991CF0-C9BE-4E41-9D53-A44DB5011C92}" sibTransId="{0A3A5B63-D8A3-4D42-97FC-57287FEBB71C}"/>
    <dgm:cxn modelId="{DE09E63F-1F7F-4141-8CE3-2868B2F42C30}" type="presOf" srcId="{942C06C7-F2C2-493D-8A31-8A5DC78C04B4}" destId="{D004E0FE-50F7-4B63-A2E0-FF8B17749875}" srcOrd="0" destOrd="0" presId="urn:microsoft.com/office/officeart/2008/layout/HexagonCluster"/>
    <dgm:cxn modelId="{D487CF44-31D1-4F52-B94C-31B8C14F36C1}" type="presOf" srcId="{D91E42A6-C565-4936-9864-DC0ED436E3CA}" destId="{FBD32A69-9F7B-465A-A74C-3D15CAF7F88C}" srcOrd="0" destOrd="0" presId="urn:microsoft.com/office/officeart/2008/layout/HexagonCluster"/>
    <dgm:cxn modelId="{BA1BDDFC-79C3-40FC-88DD-F9C5E321E3A2}" type="presOf" srcId="{7FF3D785-B71D-4A21-AD46-1AF890AF7DBE}" destId="{822BDB0A-7EF3-428B-ABC8-DF97B00C0305}" srcOrd="0" destOrd="0" presId="urn:microsoft.com/office/officeart/2008/layout/HexagonCluster"/>
    <dgm:cxn modelId="{D113A62D-7FD4-48A8-9142-3E1DF4CB3088}" srcId="{4C09715E-F24C-41EB-8BA0-5EA09BE44C96}" destId="{96208389-E53F-4345-B2DB-2D0F6677A3A0}" srcOrd="2" destOrd="0" parTransId="{EFAE132E-4438-410C-88B1-A1F821B17442}" sibTransId="{7FF3D785-B71D-4A21-AD46-1AF890AF7DBE}"/>
    <dgm:cxn modelId="{F8668EA0-DCFC-4FF5-853B-9BDB213627B9}" srcId="{4C09715E-F24C-41EB-8BA0-5EA09BE44C96}" destId="{942C06C7-F2C2-493D-8A31-8A5DC78C04B4}" srcOrd="3" destOrd="0" parTransId="{F5ADCF38-5A19-4F37-BDCC-CE9494F78F88}" sibTransId="{62637225-F7B7-4241-B24F-E493E451F9A5}"/>
    <dgm:cxn modelId="{1658F202-5B5E-48CA-B0AD-48F6F3478AA9}" type="presOf" srcId="{8EFAE1DE-2F2A-45EE-B247-97668B442093}" destId="{23ECC59E-12DE-4254-A8AF-2876F7C41FB9}" srcOrd="0" destOrd="0" presId="urn:microsoft.com/office/officeart/2008/layout/HexagonCluster"/>
    <dgm:cxn modelId="{E27AF100-ADBA-48EF-8D2B-A9568B057835}" type="presOf" srcId="{96208389-E53F-4345-B2DB-2D0F6677A3A0}" destId="{E67AD829-A8D7-4B08-9796-6E829F1A6DA8}" srcOrd="0" destOrd="0" presId="urn:microsoft.com/office/officeart/2008/layout/HexagonCluster"/>
    <dgm:cxn modelId="{D413CF81-1B1B-40D2-ABFC-5BFEF024E625}" type="presOf" srcId="{030A68E8-5CE4-48B4-A90A-34E5E386BC45}" destId="{689A2752-9B5E-46FD-9CF8-5C7B7A884510}" srcOrd="0" destOrd="0" presId="urn:microsoft.com/office/officeart/2008/layout/HexagonCluster"/>
    <dgm:cxn modelId="{220D409E-137D-4F09-95C5-2EB9EBD52C29}" srcId="{4C09715E-F24C-41EB-8BA0-5EA09BE44C96}" destId="{8EFAE1DE-2F2A-45EE-B247-97668B442093}" srcOrd="1" destOrd="0" parTransId="{35A1EA0C-EF24-47ED-B870-749EF7895BEE}" sibTransId="{1C71CE42-2596-458F-BE2C-A3AF3082D9C8}"/>
    <dgm:cxn modelId="{761ACECA-1F89-4C46-A76A-3CBECB414FA6}" type="presOf" srcId="{AF950BC6-D841-4DA7-8476-A9162ABDD78E}" destId="{BB6A1F32-6148-4074-A5C1-35E6DC21D2AF}" srcOrd="0" destOrd="0" presId="urn:microsoft.com/office/officeart/2008/layout/HexagonCluster"/>
    <dgm:cxn modelId="{99066B75-8DFD-4D05-B551-74F7AB758B99}" type="presOf" srcId="{1C71CE42-2596-458F-BE2C-A3AF3082D9C8}" destId="{B5E140D9-87DE-4612-B578-A22696C2ED34}" srcOrd="0" destOrd="0" presId="urn:microsoft.com/office/officeart/2008/layout/HexagonCluster"/>
    <dgm:cxn modelId="{F65F4AAC-F001-473F-BDDF-53101BC8F664}" srcId="{4C09715E-F24C-41EB-8BA0-5EA09BE44C96}" destId="{030A68E8-5CE4-48B4-A90A-34E5E386BC45}" srcOrd="4" destOrd="0" parTransId="{E4F1E259-1806-44AD-B211-C6211743CDA3}" sibTransId="{89DE7197-28BB-4EA1-B5D0-C265D2D4B736}"/>
    <dgm:cxn modelId="{1A4950F5-D289-42C6-A1C6-720F031434EE}" type="presParOf" srcId="{95CE3AA7-48F9-4ADF-ADC5-ACF00F7DE1BD}" destId="{70804A15-4C96-45C4-8ACA-0CA33C11D95A}" srcOrd="0" destOrd="0" presId="urn:microsoft.com/office/officeart/2008/layout/HexagonCluster"/>
    <dgm:cxn modelId="{F7742220-9EFA-484A-A230-F13BB76F95C1}" type="presParOf" srcId="{70804A15-4C96-45C4-8ACA-0CA33C11D95A}" destId="{BB6A1F32-6148-4074-A5C1-35E6DC21D2AF}" srcOrd="0" destOrd="0" presId="urn:microsoft.com/office/officeart/2008/layout/HexagonCluster"/>
    <dgm:cxn modelId="{5C32C400-5315-4E7D-8112-22C28910BB93}" type="presParOf" srcId="{95CE3AA7-48F9-4ADF-ADC5-ACF00F7DE1BD}" destId="{91BD6F9D-9AFA-48FA-89D9-5A29CBE1F43D}" srcOrd="1" destOrd="0" presId="urn:microsoft.com/office/officeart/2008/layout/HexagonCluster"/>
    <dgm:cxn modelId="{33DFA2DB-759B-42DA-965A-89712E399E58}" type="presParOf" srcId="{91BD6F9D-9AFA-48FA-89D9-5A29CBE1F43D}" destId="{EE4C96ED-21AC-49E7-B9F3-24365635A878}" srcOrd="0" destOrd="0" presId="urn:microsoft.com/office/officeart/2008/layout/HexagonCluster"/>
    <dgm:cxn modelId="{6A9FC00D-D9F1-4E60-AF57-65618784C9FC}" type="presParOf" srcId="{95CE3AA7-48F9-4ADF-ADC5-ACF00F7DE1BD}" destId="{1C598328-E86F-4363-B1BE-2A565EBB8E82}" srcOrd="2" destOrd="0" presId="urn:microsoft.com/office/officeart/2008/layout/HexagonCluster"/>
    <dgm:cxn modelId="{999793DE-28ED-47AC-B74A-0C4B6B485B2D}" type="presParOf" srcId="{1C598328-E86F-4363-B1BE-2A565EBB8E82}" destId="{ECDE0C58-A926-4711-A578-ABB3D856426A}" srcOrd="0" destOrd="0" presId="urn:microsoft.com/office/officeart/2008/layout/HexagonCluster"/>
    <dgm:cxn modelId="{861AC5D0-F246-4D55-8FAF-8F4000642D05}" type="presParOf" srcId="{95CE3AA7-48F9-4ADF-ADC5-ACF00F7DE1BD}" destId="{48CCF450-4899-4C23-B249-9C5F4E246CC8}" srcOrd="3" destOrd="0" presId="urn:microsoft.com/office/officeart/2008/layout/HexagonCluster"/>
    <dgm:cxn modelId="{4B1F8E52-1AC7-4890-82C2-C97CFD2D7856}" type="presParOf" srcId="{48CCF450-4899-4C23-B249-9C5F4E246CC8}" destId="{93B9EA7D-5EA6-4243-9044-86829C8EF12F}" srcOrd="0" destOrd="0" presId="urn:microsoft.com/office/officeart/2008/layout/HexagonCluster"/>
    <dgm:cxn modelId="{84ED7479-DDE8-4E5E-AC80-74A55E160B68}" type="presParOf" srcId="{95CE3AA7-48F9-4ADF-ADC5-ACF00F7DE1BD}" destId="{01591B27-622C-4E50-B4F4-533FB6B94E02}" srcOrd="4" destOrd="0" presId="urn:microsoft.com/office/officeart/2008/layout/HexagonCluster"/>
    <dgm:cxn modelId="{3F610E95-027C-4318-A8B6-D36A9A11B319}" type="presParOf" srcId="{01591B27-622C-4E50-B4F4-533FB6B94E02}" destId="{23ECC59E-12DE-4254-A8AF-2876F7C41FB9}" srcOrd="0" destOrd="0" presId="urn:microsoft.com/office/officeart/2008/layout/HexagonCluster"/>
    <dgm:cxn modelId="{34B6A994-BA28-4C1E-9C18-DC33D4BC89A6}" type="presParOf" srcId="{95CE3AA7-48F9-4ADF-ADC5-ACF00F7DE1BD}" destId="{92DD8EB8-E6F2-4C2D-8CED-CE7F5C34AAF4}" srcOrd="5" destOrd="0" presId="urn:microsoft.com/office/officeart/2008/layout/HexagonCluster"/>
    <dgm:cxn modelId="{196C772F-7382-4D64-B38A-BDDD277FD013}" type="presParOf" srcId="{92DD8EB8-E6F2-4C2D-8CED-CE7F5C34AAF4}" destId="{C6F8ED9C-EE1F-4153-A7DD-B9D80E42A87E}" srcOrd="0" destOrd="0" presId="urn:microsoft.com/office/officeart/2008/layout/HexagonCluster"/>
    <dgm:cxn modelId="{8D931862-C148-4412-A5B4-EE06439AF552}" type="presParOf" srcId="{95CE3AA7-48F9-4ADF-ADC5-ACF00F7DE1BD}" destId="{4A77F1F4-8895-4750-ADE9-71F507FF5D32}" srcOrd="6" destOrd="0" presId="urn:microsoft.com/office/officeart/2008/layout/HexagonCluster"/>
    <dgm:cxn modelId="{B7B27C1C-DE8E-4FA1-985B-93AEAFB532AA}" type="presParOf" srcId="{4A77F1F4-8895-4750-ADE9-71F507FF5D32}" destId="{B5E140D9-87DE-4612-B578-A22696C2ED34}" srcOrd="0" destOrd="0" presId="urn:microsoft.com/office/officeart/2008/layout/HexagonCluster"/>
    <dgm:cxn modelId="{ADB8E746-E722-4A23-8C6B-0A3CED788E3A}" type="presParOf" srcId="{95CE3AA7-48F9-4ADF-ADC5-ACF00F7DE1BD}" destId="{802E39D0-4DCD-4DFA-A8A2-DBBA1661B704}" srcOrd="7" destOrd="0" presId="urn:microsoft.com/office/officeart/2008/layout/HexagonCluster"/>
    <dgm:cxn modelId="{60A814A0-A86F-4B9A-96F7-D955367AC93A}" type="presParOf" srcId="{802E39D0-4DCD-4DFA-A8A2-DBBA1661B704}" destId="{DEF4C631-D21F-4C75-809D-977BFE84B2BD}" srcOrd="0" destOrd="0" presId="urn:microsoft.com/office/officeart/2008/layout/HexagonCluster"/>
    <dgm:cxn modelId="{7D3B4CCE-3F7F-4CC9-9D7B-CF292405FA0D}" type="presParOf" srcId="{95CE3AA7-48F9-4ADF-ADC5-ACF00F7DE1BD}" destId="{538A7327-3A17-46CC-AA31-E70EE771AC96}" srcOrd="8" destOrd="0" presId="urn:microsoft.com/office/officeart/2008/layout/HexagonCluster"/>
    <dgm:cxn modelId="{E6171AAD-B965-4F23-82F5-9E1F5650C821}" type="presParOf" srcId="{538A7327-3A17-46CC-AA31-E70EE771AC96}" destId="{E67AD829-A8D7-4B08-9796-6E829F1A6DA8}" srcOrd="0" destOrd="0" presId="urn:microsoft.com/office/officeart/2008/layout/HexagonCluster"/>
    <dgm:cxn modelId="{59847135-4FE9-4710-AC15-73B6735EC4C7}" type="presParOf" srcId="{95CE3AA7-48F9-4ADF-ADC5-ACF00F7DE1BD}" destId="{71D51AED-24B7-4DA5-9B43-DB7240AE70E9}" srcOrd="9" destOrd="0" presId="urn:microsoft.com/office/officeart/2008/layout/HexagonCluster"/>
    <dgm:cxn modelId="{925867FF-42D0-44CC-8275-AC6618298BDD}" type="presParOf" srcId="{71D51AED-24B7-4DA5-9B43-DB7240AE70E9}" destId="{3589EF56-D84F-41B0-8B27-91EFA73D0D1A}" srcOrd="0" destOrd="0" presId="urn:microsoft.com/office/officeart/2008/layout/HexagonCluster"/>
    <dgm:cxn modelId="{468EE010-B346-4137-A00B-C7585133AD62}" type="presParOf" srcId="{95CE3AA7-48F9-4ADF-ADC5-ACF00F7DE1BD}" destId="{14022B3D-1C5A-4EA9-B53E-3E74F5CFFFCF}" srcOrd="10" destOrd="0" presId="urn:microsoft.com/office/officeart/2008/layout/HexagonCluster"/>
    <dgm:cxn modelId="{DE33DB1E-DDA8-49BC-B552-C5B4A07739D1}" type="presParOf" srcId="{14022B3D-1C5A-4EA9-B53E-3E74F5CFFFCF}" destId="{822BDB0A-7EF3-428B-ABC8-DF97B00C0305}" srcOrd="0" destOrd="0" presId="urn:microsoft.com/office/officeart/2008/layout/HexagonCluster"/>
    <dgm:cxn modelId="{E60741EE-6572-4A0C-8826-7E559D23AFA7}" type="presParOf" srcId="{95CE3AA7-48F9-4ADF-ADC5-ACF00F7DE1BD}" destId="{BBBF4142-16DE-4CEF-A9AD-18CA5DD7BE6C}" srcOrd="11" destOrd="0" presId="urn:microsoft.com/office/officeart/2008/layout/HexagonCluster"/>
    <dgm:cxn modelId="{577F3878-D962-4702-8FB8-A37E57EDB337}" type="presParOf" srcId="{BBBF4142-16DE-4CEF-A9AD-18CA5DD7BE6C}" destId="{126899EE-1B4A-4DA3-BED0-C63A105E754C}" srcOrd="0" destOrd="0" presId="urn:microsoft.com/office/officeart/2008/layout/HexagonCluster"/>
    <dgm:cxn modelId="{282CD6BD-FDD6-465B-87A0-9D1CF4AD5509}" type="presParOf" srcId="{95CE3AA7-48F9-4ADF-ADC5-ACF00F7DE1BD}" destId="{2E9ECFB7-C3F0-41E7-A382-2E9142487550}" srcOrd="12" destOrd="0" presId="urn:microsoft.com/office/officeart/2008/layout/HexagonCluster"/>
    <dgm:cxn modelId="{14243035-B2A4-4B4F-B1C1-57588DB4CED7}" type="presParOf" srcId="{2E9ECFB7-C3F0-41E7-A382-2E9142487550}" destId="{D004E0FE-50F7-4B63-A2E0-FF8B17749875}" srcOrd="0" destOrd="0" presId="urn:microsoft.com/office/officeart/2008/layout/HexagonCluster"/>
    <dgm:cxn modelId="{743715FB-0FC4-4CA2-B899-52EC62C3DC31}" type="presParOf" srcId="{95CE3AA7-48F9-4ADF-ADC5-ACF00F7DE1BD}" destId="{5BCE41CD-B353-40AC-A708-1F904FC923A6}" srcOrd="13" destOrd="0" presId="urn:microsoft.com/office/officeart/2008/layout/HexagonCluster"/>
    <dgm:cxn modelId="{0FAFD4BE-39B3-4E25-9833-305425733B24}" type="presParOf" srcId="{5BCE41CD-B353-40AC-A708-1F904FC923A6}" destId="{83675155-1EE3-4D93-A630-44193FD3363D}" srcOrd="0" destOrd="0" presId="urn:microsoft.com/office/officeart/2008/layout/HexagonCluster"/>
    <dgm:cxn modelId="{7F230B8A-591B-43F5-9294-A9B9D0AD75EC}" type="presParOf" srcId="{95CE3AA7-48F9-4ADF-ADC5-ACF00F7DE1BD}" destId="{55718774-9B3A-44CF-BC2C-D44957E7EA68}" srcOrd="14" destOrd="0" presId="urn:microsoft.com/office/officeart/2008/layout/HexagonCluster"/>
    <dgm:cxn modelId="{950877E5-66BC-48F0-82E7-0A69A91333C5}" type="presParOf" srcId="{55718774-9B3A-44CF-BC2C-D44957E7EA68}" destId="{5B9A9010-8E1B-479F-A705-6E97F78F3D0A}" srcOrd="0" destOrd="0" presId="urn:microsoft.com/office/officeart/2008/layout/HexagonCluster"/>
    <dgm:cxn modelId="{0F68AD8A-8179-434D-AFAA-800C3906562F}" type="presParOf" srcId="{95CE3AA7-48F9-4ADF-ADC5-ACF00F7DE1BD}" destId="{F4728798-96EF-4134-B071-0C18BF2BE185}" srcOrd="15" destOrd="0" presId="urn:microsoft.com/office/officeart/2008/layout/HexagonCluster"/>
    <dgm:cxn modelId="{DCE57F46-5036-4D27-BDA2-EA2C7A6D1461}" type="presParOf" srcId="{F4728798-96EF-4134-B071-0C18BF2BE185}" destId="{4970DCAF-4B76-4524-AF17-B31BC5B531A4}" srcOrd="0" destOrd="0" presId="urn:microsoft.com/office/officeart/2008/layout/HexagonCluster"/>
    <dgm:cxn modelId="{BDDF52AB-68BB-4CEB-AA6B-751874626F60}" type="presParOf" srcId="{95CE3AA7-48F9-4ADF-ADC5-ACF00F7DE1BD}" destId="{09EAB87C-54BE-46F3-9DB3-1E58813B01D8}" srcOrd="16" destOrd="0" presId="urn:microsoft.com/office/officeart/2008/layout/HexagonCluster"/>
    <dgm:cxn modelId="{D8A822A2-E09A-44D6-8F7E-0CD79BACA74A}" type="presParOf" srcId="{09EAB87C-54BE-46F3-9DB3-1E58813B01D8}" destId="{689A2752-9B5E-46FD-9CF8-5C7B7A884510}" srcOrd="0" destOrd="0" presId="urn:microsoft.com/office/officeart/2008/layout/HexagonCluster"/>
    <dgm:cxn modelId="{49630C0F-6638-4DB4-B7FF-0D14A08A932E}" type="presParOf" srcId="{95CE3AA7-48F9-4ADF-ADC5-ACF00F7DE1BD}" destId="{3B04E478-75DF-425B-B10F-A29FD833CED2}" srcOrd="17" destOrd="0" presId="urn:microsoft.com/office/officeart/2008/layout/HexagonCluster"/>
    <dgm:cxn modelId="{8004E398-0DF4-4034-95C4-1AFE5EDEC580}" type="presParOf" srcId="{3B04E478-75DF-425B-B10F-A29FD833CED2}" destId="{D78C02F6-AD51-4300-A5DD-2CEA9934E72D}" srcOrd="0" destOrd="0" presId="urn:microsoft.com/office/officeart/2008/layout/HexagonCluster"/>
    <dgm:cxn modelId="{164EE031-76D7-461E-A624-361E9B58B4B3}" type="presParOf" srcId="{95CE3AA7-48F9-4ADF-ADC5-ACF00F7DE1BD}" destId="{DD42572B-C157-44F1-9715-60C5AFDBD741}" srcOrd="18" destOrd="0" presId="urn:microsoft.com/office/officeart/2008/layout/HexagonCluster"/>
    <dgm:cxn modelId="{23D65A8C-5FD9-4664-9E42-12E94DCBD5CF}" type="presParOf" srcId="{DD42572B-C157-44F1-9715-60C5AFDBD741}" destId="{757AB7EA-0E84-4EE6-9842-CF4E6AC0BC9B}" srcOrd="0" destOrd="0" presId="urn:microsoft.com/office/officeart/2008/layout/HexagonCluster"/>
    <dgm:cxn modelId="{1D988819-3EFC-4E61-A860-15EA4F4F23BF}" type="presParOf" srcId="{95CE3AA7-48F9-4ADF-ADC5-ACF00F7DE1BD}" destId="{E2A76FB5-B5C3-4ED1-A7D2-35FFF4E205D2}" srcOrd="19" destOrd="0" presId="urn:microsoft.com/office/officeart/2008/layout/HexagonCluster"/>
    <dgm:cxn modelId="{A4BE1022-A736-4075-B7AD-7F4D63AB9456}" type="presParOf" srcId="{E2A76FB5-B5C3-4ED1-A7D2-35FFF4E205D2}" destId="{6B8743E2-C371-4259-9A9B-B777AE6C4E99}" srcOrd="0" destOrd="0" presId="urn:microsoft.com/office/officeart/2008/layout/HexagonCluster"/>
    <dgm:cxn modelId="{F08CDD3E-A160-4790-9E00-65800B3AAD61}" type="presParOf" srcId="{95CE3AA7-48F9-4ADF-ADC5-ACF00F7DE1BD}" destId="{388460CF-91E8-4629-9A5A-5944FC83B8C8}" srcOrd="20" destOrd="0" presId="urn:microsoft.com/office/officeart/2008/layout/HexagonCluster"/>
    <dgm:cxn modelId="{FD7EA8A9-77A8-4E87-B44C-77D0972C768D}" type="presParOf" srcId="{388460CF-91E8-4629-9A5A-5944FC83B8C8}" destId="{FBD32A69-9F7B-465A-A74C-3D15CAF7F88C}" srcOrd="0" destOrd="0" presId="urn:microsoft.com/office/officeart/2008/layout/HexagonCluster"/>
    <dgm:cxn modelId="{0D5A5537-5EE2-4969-81E0-1DFDB42E84F2}" type="presParOf" srcId="{95CE3AA7-48F9-4ADF-ADC5-ACF00F7DE1BD}" destId="{7BA03B63-3266-4AED-B734-EA355B75CE6A}" srcOrd="21" destOrd="0" presId="urn:microsoft.com/office/officeart/2008/layout/HexagonCluster"/>
    <dgm:cxn modelId="{F42B081D-F244-4B45-98E2-967B00445DC2}" type="presParOf" srcId="{7BA03B63-3266-4AED-B734-EA355B75CE6A}" destId="{56E2855F-F93B-44A3-B863-15762E8ED964}" srcOrd="0" destOrd="0" presId="urn:microsoft.com/office/officeart/2008/layout/HexagonCluster"/>
    <dgm:cxn modelId="{79BC2E81-2695-4749-9BF7-450FDD4AD75F}" type="presParOf" srcId="{95CE3AA7-48F9-4ADF-ADC5-ACF00F7DE1BD}" destId="{5511D42D-D7B0-43CF-B4AB-0BEBA609B3D9}" srcOrd="22" destOrd="0" presId="urn:microsoft.com/office/officeart/2008/layout/HexagonCluster"/>
    <dgm:cxn modelId="{6A137525-06AD-4676-A5FE-059061BE4903}" type="presParOf" srcId="{5511D42D-D7B0-43CF-B4AB-0BEBA609B3D9}" destId="{540F6FE2-C72D-463A-B03C-0A9ED29DC8CF}" srcOrd="0" destOrd="0" presId="urn:microsoft.com/office/officeart/2008/layout/HexagonCluster"/>
    <dgm:cxn modelId="{2E0F1B50-3A88-4216-9EC8-F89F88871560}" type="presParOf" srcId="{95CE3AA7-48F9-4ADF-ADC5-ACF00F7DE1BD}" destId="{1F035EAC-AE4D-4AAA-9F72-28FA758BEC5D}" srcOrd="23" destOrd="0" presId="urn:microsoft.com/office/officeart/2008/layout/HexagonCluster"/>
    <dgm:cxn modelId="{9267FB49-40D4-4118-9660-ABFD15C5777E}" type="presParOf" srcId="{1F035EAC-AE4D-4AAA-9F72-28FA758BEC5D}" destId="{DC1E9FD0-A840-4C26-B189-539DDA218536}" srcOrd="0" destOrd="0" presId="urn:microsoft.com/office/officeart/2008/layout/HexagonCluster"/>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4B7A2A6-47AE-4E50-B6F6-7631782C0ED0}" type="doc">
      <dgm:prSet loTypeId="urn:microsoft.com/office/officeart/2005/8/layout/pList1#1" loCatId="list" qsTypeId="urn:microsoft.com/office/officeart/2005/8/quickstyle/simple1" qsCatId="simple" csTypeId="urn:microsoft.com/office/officeart/2005/8/colors/accent1_2" csCatId="accent1" phldr="1"/>
      <dgm:spPr/>
      <dgm:t>
        <a:bodyPr/>
        <a:lstStyle/>
        <a:p>
          <a:endParaRPr lang="en-US"/>
        </a:p>
      </dgm:t>
    </dgm:pt>
    <dgm:pt modelId="{B9E9C25D-77D5-41F0-8962-A573DF9ABC79}">
      <dgm:prSet phldrT="[Text]"/>
      <dgm:spPr/>
      <dgm:t>
        <a:bodyPr/>
        <a:lstStyle/>
        <a:p>
          <a:r>
            <a:rPr lang="en-US" dirty="0" smtClean="0"/>
            <a:t>Ointment </a:t>
          </a:r>
          <a:endParaRPr lang="en-US" dirty="0"/>
        </a:p>
      </dgm:t>
    </dgm:pt>
    <dgm:pt modelId="{9CB3F08F-C9AB-406F-9A66-AAE889E8B02D}" type="parTrans" cxnId="{B8E48711-7F44-4227-84B6-33477EDB3965}">
      <dgm:prSet/>
      <dgm:spPr/>
      <dgm:t>
        <a:bodyPr/>
        <a:lstStyle/>
        <a:p>
          <a:endParaRPr lang="en-US"/>
        </a:p>
      </dgm:t>
    </dgm:pt>
    <dgm:pt modelId="{BAC1886A-FD80-4D4C-B271-FBA294471B70}" type="sibTrans" cxnId="{B8E48711-7F44-4227-84B6-33477EDB3965}">
      <dgm:prSet/>
      <dgm:spPr/>
      <dgm:t>
        <a:bodyPr/>
        <a:lstStyle/>
        <a:p>
          <a:endParaRPr lang="en-US"/>
        </a:p>
      </dgm:t>
    </dgm:pt>
    <dgm:pt modelId="{256C1F32-325E-4F5C-9ECF-5140644FB15C}">
      <dgm:prSet phldrT="[Text]"/>
      <dgm:spPr/>
      <dgm:t>
        <a:bodyPr/>
        <a:lstStyle/>
        <a:p>
          <a:r>
            <a:rPr lang="en-US" dirty="0" smtClean="0"/>
            <a:t>Poultices</a:t>
          </a:r>
          <a:endParaRPr lang="en-US" dirty="0"/>
        </a:p>
      </dgm:t>
    </dgm:pt>
    <dgm:pt modelId="{E50AE0B4-1357-4328-BC0F-5FA8CAD1FE37}" type="parTrans" cxnId="{D321C413-7FE6-494E-81D4-B772650C3560}">
      <dgm:prSet/>
      <dgm:spPr/>
      <dgm:t>
        <a:bodyPr/>
        <a:lstStyle/>
        <a:p>
          <a:endParaRPr lang="en-US"/>
        </a:p>
      </dgm:t>
    </dgm:pt>
    <dgm:pt modelId="{A16A317E-DEF9-4A32-9A15-309075CD1948}" type="sibTrans" cxnId="{D321C413-7FE6-494E-81D4-B772650C3560}">
      <dgm:prSet/>
      <dgm:spPr/>
      <dgm:t>
        <a:bodyPr/>
        <a:lstStyle/>
        <a:p>
          <a:endParaRPr lang="en-US"/>
        </a:p>
      </dgm:t>
    </dgm:pt>
    <dgm:pt modelId="{2FCA28CA-2606-49DA-9B68-ED54D2C82601}">
      <dgm:prSet phldrT="[Text]"/>
      <dgm:spPr/>
      <dgm:t>
        <a:bodyPr/>
        <a:lstStyle/>
        <a:p>
          <a:r>
            <a:rPr lang="en-US" dirty="0" smtClean="0"/>
            <a:t>Plaster</a:t>
          </a:r>
          <a:endParaRPr lang="en-US" dirty="0"/>
        </a:p>
      </dgm:t>
    </dgm:pt>
    <dgm:pt modelId="{234245EE-22CE-4D9B-85F2-CC20B2AB3CC3}" type="parTrans" cxnId="{17B81395-8558-4FB6-BED7-3B3C359EFD79}">
      <dgm:prSet/>
      <dgm:spPr/>
      <dgm:t>
        <a:bodyPr/>
        <a:lstStyle/>
        <a:p>
          <a:endParaRPr lang="en-US"/>
        </a:p>
      </dgm:t>
    </dgm:pt>
    <dgm:pt modelId="{E6E56F65-6A72-46F3-A3DB-3B48FAE6A20F}" type="sibTrans" cxnId="{17B81395-8558-4FB6-BED7-3B3C359EFD79}">
      <dgm:prSet/>
      <dgm:spPr/>
      <dgm:t>
        <a:bodyPr/>
        <a:lstStyle/>
        <a:p>
          <a:endParaRPr lang="en-US"/>
        </a:p>
      </dgm:t>
    </dgm:pt>
    <dgm:pt modelId="{76B66390-851A-4284-9113-3C25EAB2EB4F}">
      <dgm:prSet phldrT="[Text]"/>
      <dgm:spPr/>
      <dgm:t>
        <a:bodyPr/>
        <a:lstStyle/>
        <a:p>
          <a:r>
            <a:rPr lang="en-US" dirty="0" smtClean="0"/>
            <a:t>Creams</a:t>
          </a:r>
          <a:endParaRPr lang="en-US" dirty="0"/>
        </a:p>
      </dgm:t>
    </dgm:pt>
    <dgm:pt modelId="{1AF2F06A-6EDE-4882-BA6B-596F3A56AED0}" type="parTrans" cxnId="{9D2CE5BA-642B-44B2-8B31-E91544DB74B7}">
      <dgm:prSet/>
      <dgm:spPr/>
      <dgm:t>
        <a:bodyPr/>
        <a:lstStyle/>
        <a:p>
          <a:endParaRPr lang="en-US"/>
        </a:p>
      </dgm:t>
    </dgm:pt>
    <dgm:pt modelId="{5798B18F-77CF-4E71-B1D9-8D45CFE82E50}" type="sibTrans" cxnId="{9D2CE5BA-642B-44B2-8B31-E91544DB74B7}">
      <dgm:prSet/>
      <dgm:spPr/>
      <dgm:t>
        <a:bodyPr/>
        <a:lstStyle/>
        <a:p>
          <a:endParaRPr lang="en-US"/>
        </a:p>
      </dgm:t>
    </dgm:pt>
    <dgm:pt modelId="{1D67F765-C79E-4305-B408-7C5E3351FF4A}">
      <dgm:prSet phldrT="[Text]"/>
      <dgm:spPr/>
      <dgm:t>
        <a:bodyPr/>
        <a:lstStyle/>
        <a:p>
          <a:r>
            <a:rPr lang="en-US" dirty="0" smtClean="0"/>
            <a:t>Pastes</a:t>
          </a:r>
          <a:endParaRPr lang="en-US" dirty="0"/>
        </a:p>
      </dgm:t>
    </dgm:pt>
    <dgm:pt modelId="{846BBAC6-B7BD-4C96-BDC3-DF11965FD25C}" type="parTrans" cxnId="{76AFB3C6-61CD-4A92-9985-39DF1D85E508}">
      <dgm:prSet/>
      <dgm:spPr/>
      <dgm:t>
        <a:bodyPr/>
        <a:lstStyle/>
        <a:p>
          <a:endParaRPr lang="en-US"/>
        </a:p>
      </dgm:t>
    </dgm:pt>
    <dgm:pt modelId="{08119F2D-581B-4C4E-80EC-86F208287B7C}" type="sibTrans" cxnId="{76AFB3C6-61CD-4A92-9985-39DF1D85E508}">
      <dgm:prSet/>
      <dgm:spPr/>
      <dgm:t>
        <a:bodyPr/>
        <a:lstStyle/>
        <a:p>
          <a:endParaRPr lang="en-US"/>
        </a:p>
      </dgm:t>
    </dgm:pt>
    <dgm:pt modelId="{9BA9044E-33B3-40A4-B07B-B5DC1F8DA454}">
      <dgm:prSet phldrT="[Text]"/>
      <dgm:spPr/>
      <dgm:t>
        <a:bodyPr/>
        <a:lstStyle/>
        <a:p>
          <a:r>
            <a:rPr lang="en-US" dirty="0" smtClean="0"/>
            <a:t>Gels</a:t>
          </a:r>
          <a:endParaRPr lang="en-US" dirty="0"/>
        </a:p>
      </dgm:t>
    </dgm:pt>
    <dgm:pt modelId="{7D175925-FCF2-4B43-9B0F-07688CD0F5B4}" type="parTrans" cxnId="{93CEA0FE-1D81-40E7-9BB4-5DB8B2F6BE87}">
      <dgm:prSet/>
      <dgm:spPr/>
      <dgm:t>
        <a:bodyPr/>
        <a:lstStyle/>
        <a:p>
          <a:endParaRPr lang="en-US"/>
        </a:p>
      </dgm:t>
    </dgm:pt>
    <dgm:pt modelId="{B08289B5-6A43-4F08-94E4-E67D4DD1E09C}" type="sibTrans" cxnId="{93CEA0FE-1D81-40E7-9BB4-5DB8B2F6BE87}">
      <dgm:prSet/>
      <dgm:spPr/>
      <dgm:t>
        <a:bodyPr/>
        <a:lstStyle/>
        <a:p>
          <a:endParaRPr lang="en-US"/>
        </a:p>
      </dgm:t>
    </dgm:pt>
    <dgm:pt modelId="{2D091B22-9F49-4FD5-9DD2-50BAEE663086}" type="pres">
      <dgm:prSet presAssocID="{A4B7A2A6-47AE-4E50-B6F6-7631782C0ED0}" presName="Name0" presStyleCnt="0">
        <dgm:presLayoutVars>
          <dgm:dir/>
          <dgm:resizeHandles val="exact"/>
        </dgm:presLayoutVars>
      </dgm:prSet>
      <dgm:spPr/>
      <dgm:t>
        <a:bodyPr/>
        <a:lstStyle/>
        <a:p>
          <a:endParaRPr lang="en-US"/>
        </a:p>
      </dgm:t>
    </dgm:pt>
    <dgm:pt modelId="{90829332-A854-4C64-BB15-4F459842DE9D}" type="pres">
      <dgm:prSet presAssocID="{B9E9C25D-77D5-41F0-8962-A573DF9ABC79}" presName="compNode" presStyleCnt="0"/>
      <dgm:spPr/>
    </dgm:pt>
    <dgm:pt modelId="{179B50F4-1E7E-4F08-AB30-AFECBA4D1E41}" type="pres">
      <dgm:prSet presAssocID="{B9E9C25D-77D5-41F0-8962-A573DF9ABC79}" presName="pictRect" presStyleLbl="node1" presStyleIdx="0" presStyleCnt="6"/>
      <dgm:spPr>
        <a:blipFill rotWithShape="0">
          <a:blip xmlns:r="http://schemas.openxmlformats.org/officeDocument/2006/relationships" r:embed="rId1"/>
          <a:stretch>
            <a:fillRect/>
          </a:stretch>
        </a:blipFill>
      </dgm:spPr>
      <dgm:t>
        <a:bodyPr/>
        <a:lstStyle/>
        <a:p>
          <a:endParaRPr lang="en-US"/>
        </a:p>
      </dgm:t>
    </dgm:pt>
    <dgm:pt modelId="{AEDEE149-8E25-4A12-951C-AD169E45B4B7}" type="pres">
      <dgm:prSet presAssocID="{B9E9C25D-77D5-41F0-8962-A573DF9ABC79}" presName="textRect" presStyleLbl="revTx" presStyleIdx="0" presStyleCnt="6">
        <dgm:presLayoutVars>
          <dgm:bulletEnabled val="1"/>
        </dgm:presLayoutVars>
      </dgm:prSet>
      <dgm:spPr/>
      <dgm:t>
        <a:bodyPr/>
        <a:lstStyle/>
        <a:p>
          <a:endParaRPr lang="en-US"/>
        </a:p>
      </dgm:t>
    </dgm:pt>
    <dgm:pt modelId="{21B13318-183D-4D14-AC5B-7FA52D9212C2}" type="pres">
      <dgm:prSet presAssocID="{BAC1886A-FD80-4D4C-B271-FBA294471B70}" presName="sibTrans" presStyleLbl="sibTrans2D1" presStyleIdx="0" presStyleCnt="0"/>
      <dgm:spPr/>
      <dgm:t>
        <a:bodyPr/>
        <a:lstStyle/>
        <a:p>
          <a:endParaRPr lang="en-US"/>
        </a:p>
      </dgm:t>
    </dgm:pt>
    <dgm:pt modelId="{6D0C6717-947A-4BAD-ADA2-044D705526E7}" type="pres">
      <dgm:prSet presAssocID="{76B66390-851A-4284-9113-3C25EAB2EB4F}" presName="compNode" presStyleCnt="0"/>
      <dgm:spPr/>
    </dgm:pt>
    <dgm:pt modelId="{224EB633-0105-45F7-A789-629368126CB4}" type="pres">
      <dgm:prSet presAssocID="{76B66390-851A-4284-9113-3C25EAB2EB4F}" presName="pictRect" presStyleLbl="node1" presStyleIdx="1" presStyleCnt="6"/>
      <dgm:spPr>
        <a:blipFill rotWithShape="0">
          <a:blip xmlns:r="http://schemas.openxmlformats.org/officeDocument/2006/relationships" r:embed="rId2"/>
          <a:stretch>
            <a:fillRect/>
          </a:stretch>
        </a:blipFill>
      </dgm:spPr>
      <dgm:t>
        <a:bodyPr/>
        <a:lstStyle/>
        <a:p>
          <a:endParaRPr lang="en-US"/>
        </a:p>
      </dgm:t>
    </dgm:pt>
    <dgm:pt modelId="{9F0A959F-655D-4685-ADC6-D104F5463299}" type="pres">
      <dgm:prSet presAssocID="{76B66390-851A-4284-9113-3C25EAB2EB4F}" presName="textRect" presStyleLbl="revTx" presStyleIdx="1" presStyleCnt="6">
        <dgm:presLayoutVars>
          <dgm:bulletEnabled val="1"/>
        </dgm:presLayoutVars>
      </dgm:prSet>
      <dgm:spPr/>
      <dgm:t>
        <a:bodyPr/>
        <a:lstStyle/>
        <a:p>
          <a:endParaRPr lang="en-US"/>
        </a:p>
      </dgm:t>
    </dgm:pt>
    <dgm:pt modelId="{3B6D0559-D101-4052-BFC4-2FE1D4CA5921}" type="pres">
      <dgm:prSet presAssocID="{5798B18F-77CF-4E71-B1D9-8D45CFE82E50}" presName="sibTrans" presStyleLbl="sibTrans2D1" presStyleIdx="0" presStyleCnt="0"/>
      <dgm:spPr/>
      <dgm:t>
        <a:bodyPr/>
        <a:lstStyle/>
        <a:p>
          <a:endParaRPr lang="en-US"/>
        </a:p>
      </dgm:t>
    </dgm:pt>
    <dgm:pt modelId="{8625E12D-7450-4D71-BD2A-875DF3336F27}" type="pres">
      <dgm:prSet presAssocID="{1D67F765-C79E-4305-B408-7C5E3351FF4A}" presName="compNode" presStyleCnt="0"/>
      <dgm:spPr/>
    </dgm:pt>
    <dgm:pt modelId="{BBCC6316-6F20-48B2-9959-41B8B0A13196}" type="pres">
      <dgm:prSet presAssocID="{1D67F765-C79E-4305-B408-7C5E3351FF4A}" presName="pictRect" presStyleLbl="node1" presStyleIdx="2" presStyleCnt="6"/>
      <dgm:spPr>
        <a:blipFill rotWithShape="0">
          <a:blip xmlns:r="http://schemas.openxmlformats.org/officeDocument/2006/relationships" r:embed="rId3"/>
          <a:stretch>
            <a:fillRect/>
          </a:stretch>
        </a:blipFill>
      </dgm:spPr>
      <dgm:t>
        <a:bodyPr/>
        <a:lstStyle/>
        <a:p>
          <a:endParaRPr lang="en-US"/>
        </a:p>
      </dgm:t>
    </dgm:pt>
    <dgm:pt modelId="{6DE7526B-5A16-4197-9D1A-3F72E2B0A469}" type="pres">
      <dgm:prSet presAssocID="{1D67F765-C79E-4305-B408-7C5E3351FF4A}" presName="textRect" presStyleLbl="revTx" presStyleIdx="2" presStyleCnt="6">
        <dgm:presLayoutVars>
          <dgm:bulletEnabled val="1"/>
        </dgm:presLayoutVars>
      </dgm:prSet>
      <dgm:spPr/>
      <dgm:t>
        <a:bodyPr/>
        <a:lstStyle/>
        <a:p>
          <a:endParaRPr lang="en-US"/>
        </a:p>
      </dgm:t>
    </dgm:pt>
    <dgm:pt modelId="{78B76121-13EB-4A32-8A2A-9077D5CF01F1}" type="pres">
      <dgm:prSet presAssocID="{08119F2D-581B-4C4E-80EC-86F208287B7C}" presName="sibTrans" presStyleLbl="sibTrans2D1" presStyleIdx="0" presStyleCnt="0"/>
      <dgm:spPr/>
      <dgm:t>
        <a:bodyPr/>
        <a:lstStyle/>
        <a:p>
          <a:endParaRPr lang="en-US"/>
        </a:p>
      </dgm:t>
    </dgm:pt>
    <dgm:pt modelId="{FA4AD18A-8D8E-431F-A867-1C0EAA8081DD}" type="pres">
      <dgm:prSet presAssocID="{9BA9044E-33B3-40A4-B07B-B5DC1F8DA454}" presName="compNode" presStyleCnt="0"/>
      <dgm:spPr/>
    </dgm:pt>
    <dgm:pt modelId="{A5559BB4-E4BE-46DF-9A81-A87E34586140}" type="pres">
      <dgm:prSet presAssocID="{9BA9044E-33B3-40A4-B07B-B5DC1F8DA454}" presName="pictRect" presStyleLbl="node1" presStyleIdx="3" presStyleCnt="6"/>
      <dgm:spPr>
        <a:blipFill rotWithShape="0">
          <a:blip xmlns:r="http://schemas.openxmlformats.org/officeDocument/2006/relationships" r:embed="rId4"/>
          <a:stretch>
            <a:fillRect/>
          </a:stretch>
        </a:blipFill>
      </dgm:spPr>
      <dgm:t>
        <a:bodyPr/>
        <a:lstStyle/>
        <a:p>
          <a:endParaRPr lang="en-US"/>
        </a:p>
      </dgm:t>
    </dgm:pt>
    <dgm:pt modelId="{D060B75F-2960-43E9-8941-1FEC67E0F629}" type="pres">
      <dgm:prSet presAssocID="{9BA9044E-33B3-40A4-B07B-B5DC1F8DA454}" presName="textRect" presStyleLbl="revTx" presStyleIdx="3" presStyleCnt="6">
        <dgm:presLayoutVars>
          <dgm:bulletEnabled val="1"/>
        </dgm:presLayoutVars>
      </dgm:prSet>
      <dgm:spPr/>
      <dgm:t>
        <a:bodyPr/>
        <a:lstStyle/>
        <a:p>
          <a:endParaRPr lang="en-US"/>
        </a:p>
      </dgm:t>
    </dgm:pt>
    <dgm:pt modelId="{B0CA1E78-F01D-4155-AC76-B4D8654DDFDA}" type="pres">
      <dgm:prSet presAssocID="{B08289B5-6A43-4F08-94E4-E67D4DD1E09C}" presName="sibTrans" presStyleLbl="sibTrans2D1" presStyleIdx="0" presStyleCnt="0"/>
      <dgm:spPr/>
      <dgm:t>
        <a:bodyPr/>
        <a:lstStyle/>
        <a:p>
          <a:endParaRPr lang="en-US"/>
        </a:p>
      </dgm:t>
    </dgm:pt>
    <dgm:pt modelId="{2DBFCC69-A514-4C99-8C19-449A87558746}" type="pres">
      <dgm:prSet presAssocID="{256C1F32-325E-4F5C-9ECF-5140644FB15C}" presName="compNode" presStyleCnt="0"/>
      <dgm:spPr/>
    </dgm:pt>
    <dgm:pt modelId="{0D1A0D99-E909-466A-9FE9-1D6399CC3978}" type="pres">
      <dgm:prSet presAssocID="{256C1F32-325E-4F5C-9ECF-5140644FB15C}" presName="pictRect" presStyleLbl="node1" presStyleIdx="4" presStyleCnt="6" custLinFactNeighborX="-28310" custLinFactNeighborY="552"/>
      <dgm:spPr>
        <a:blipFill rotWithShape="0">
          <a:blip xmlns:r="http://schemas.openxmlformats.org/officeDocument/2006/relationships" r:embed="rId5"/>
          <a:stretch>
            <a:fillRect/>
          </a:stretch>
        </a:blipFill>
      </dgm:spPr>
      <dgm:t>
        <a:bodyPr/>
        <a:lstStyle/>
        <a:p>
          <a:endParaRPr lang="en-US"/>
        </a:p>
      </dgm:t>
    </dgm:pt>
    <dgm:pt modelId="{7A17C28E-BE3E-4ED4-9E55-4170487FE3F3}" type="pres">
      <dgm:prSet presAssocID="{256C1F32-325E-4F5C-9ECF-5140644FB15C}" presName="textRect" presStyleLbl="revTx" presStyleIdx="4" presStyleCnt="6">
        <dgm:presLayoutVars>
          <dgm:bulletEnabled val="1"/>
        </dgm:presLayoutVars>
      </dgm:prSet>
      <dgm:spPr/>
      <dgm:t>
        <a:bodyPr/>
        <a:lstStyle/>
        <a:p>
          <a:endParaRPr lang="en-US"/>
        </a:p>
      </dgm:t>
    </dgm:pt>
    <dgm:pt modelId="{CD00D961-01AD-4497-B1D5-D672275B0194}" type="pres">
      <dgm:prSet presAssocID="{A16A317E-DEF9-4A32-9A15-309075CD1948}" presName="sibTrans" presStyleLbl="sibTrans2D1" presStyleIdx="0" presStyleCnt="0"/>
      <dgm:spPr/>
      <dgm:t>
        <a:bodyPr/>
        <a:lstStyle/>
        <a:p>
          <a:endParaRPr lang="en-US"/>
        </a:p>
      </dgm:t>
    </dgm:pt>
    <dgm:pt modelId="{D1CD35AC-11A0-4A3A-A4EF-7627B0452562}" type="pres">
      <dgm:prSet presAssocID="{2FCA28CA-2606-49DA-9B68-ED54D2C82601}" presName="compNode" presStyleCnt="0"/>
      <dgm:spPr/>
    </dgm:pt>
    <dgm:pt modelId="{6D2D867E-D4DB-49F0-9956-899635E54D61}" type="pres">
      <dgm:prSet presAssocID="{2FCA28CA-2606-49DA-9B68-ED54D2C82601}" presName="pictRect" presStyleLbl="node1" presStyleIdx="5" presStyleCnt="6" custLinFactNeighborX="-14565" custLinFactNeighborY="552"/>
      <dgm:spPr>
        <a:blipFill rotWithShape="0">
          <a:blip xmlns:r="http://schemas.openxmlformats.org/officeDocument/2006/relationships" r:embed="rId6"/>
          <a:stretch>
            <a:fillRect/>
          </a:stretch>
        </a:blipFill>
      </dgm:spPr>
      <dgm:t>
        <a:bodyPr/>
        <a:lstStyle/>
        <a:p>
          <a:endParaRPr lang="en-US"/>
        </a:p>
      </dgm:t>
    </dgm:pt>
    <dgm:pt modelId="{5011BFD2-AB2F-4640-9D30-C80E7DAFFBF7}" type="pres">
      <dgm:prSet presAssocID="{2FCA28CA-2606-49DA-9B68-ED54D2C82601}" presName="textRect" presStyleLbl="revTx" presStyleIdx="5" presStyleCnt="6">
        <dgm:presLayoutVars>
          <dgm:bulletEnabled val="1"/>
        </dgm:presLayoutVars>
      </dgm:prSet>
      <dgm:spPr/>
      <dgm:t>
        <a:bodyPr/>
        <a:lstStyle/>
        <a:p>
          <a:endParaRPr lang="en-US"/>
        </a:p>
      </dgm:t>
    </dgm:pt>
  </dgm:ptLst>
  <dgm:cxnLst>
    <dgm:cxn modelId="{3CB1429A-67C7-4656-B893-B4EC94F4508D}" type="presOf" srcId="{A16A317E-DEF9-4A32-9A15-309075CD1948}" destId="{CD00D961-01AD-4497-B1D5-D672275B0194}" srcOrd="0" destOrd="0" presId="urn:microsoft.com/office/officeart/2005/8/layout/pList1#1"/>
    <dgm:cxn modelId="{5CDF7FDC-C19F-407B-8F42-07943185619B}" type="presOf" srcId="{B08289B5-6A43-4F08-94E4-E67D4DD1E09C}" destId="{B0CA1E78-F01D-4155-AC76-B4D8654DDFDA}" srcOrd="0" destOrd="0" presId="urn:microsoft.com/office/officeart/2005/8/layout/pList1#1"/>
    <dgm:cxn modelId="{DB4EFEBB-4E66-4E7B-AF95-458076588EA0}" type="presOf" srcId="{76B66390-851A-4284-9113-3C25EAB2EB4F}" destId="{9F0A959F-655D-4685-ADC6-D104F5463299}" srcOrd="0" destOrd="0" presId="urn:microsoft.com/office/officeart/2005/8/layout/pList1#1"/>
    <dgm:cxn modelId="{18C64327-B03D-4FCD-B035-7ACDF53E5F6B}" type="presOf" srcId="{08119F2D-581B-4C4E-80EC-86F208287B7C}" destId="{78B76121-13EB-4A32-8A2A-9077D5CF01F1}" srcOrd="0" destOrd="0" presId="urn:microsoft.com/office/officeart/2005/8/layout/pList1#1"/>
    <dgm:cxn modelId="{17B81395-8558-4FB6-BED7-3B3C359EFD79}" srcId="{A4B7A2A6-47AE-4E50-B6F6-7631782C0ED0}" destId="{2FCA28CA-2606-49DA-9B68-ED54D2C82601}" srcOrd="5" destOrd="0" parTransId="{234245EE-22CE-4D9B-85F2-CC20B2AB3CC3}" sibTransId="{E6E56F65-6A72-46F3-A3DB-3B48FAE6A20F}"/>
    <dgm:cxn modelId="{5473016A-A3D9-4291-BE06-44885360168F}" type="presOf" srcId="{2FCA28CA-2606-49DA-9B68-ED54D2C82601}" destId="{5011BFD2-AB2F-4640-9D30-C80E7DAFFBF7}" srcOrd="0" destOrd="0" presId="urn:microsoft.com/office/officeart/2005/8/layout/pList1#1"/>
    <dgm:cxn modelId="{76AFB3C6-61CD-4A92-9985-39DF1D85E508}" srcId="{A4B7A2A6-47AE-4E50-B6F6-7631782C0ED0}" destId="{1D67F765-C79E-4305-B408-7C5E3351FF4A}" srcOrd="2" destOrd="0" parTransId="{846BBAC6-B7BD-4C96-BDC3-DF11965FD25C}" sibTransId="{08119F2D-581B-4C4E-80EC-86F208287B7C}"/>
    <dgm:cxn modelId="{D03CE5EB-3F47-4B1C-990C-BAF4DBFA4338}" type="presOf" srcId="{256C1F32-325E-4F5C-9ECF-5140644FB15C}" destId="{7A17C28E-BE3E-4ED4-9E55-4170487FE3F3}" srcOrd="0" destOrd="0" presId="urn:microsoft.com/office/officeart/2005/8/layout/pList1#1"/>
    <dgm:cxn modelId="{BB1175D5-ECA6-489A-8936-AD714A16B219}" type="presOf" srcId="{5798B18F-77CF-4E71-B1D9-8D45CFE82E50}" destId="{3B6D0559-D101-4052-BFC4-2FE1D4CA5921}" srcOrd="0" destOrd="0" presId="urn:microsoft.com/office/officeart/2005/8/layout/pList1#1"/>
    <dgm:cxn modelId="{9BB153A3-748C-493C-BCBC-460C40856F04}" type="presOf" srcId="{B9E9C25D-77D5-41F0-8962-A573DF9ABC79}" destId="{AEDEE149-8E25-4A12-951C-AD169E45B4B7}" srcOrd="0" destOrd="0" presId="urn:microsoft.com/office/officeart/2005/8/layout/pList1#1"/>
    <dgm:cxn modelId="{DD8061BE-D79A-42FB-93DC-8C7558C00B22}" type="presOf" srcId="{A4B7A2A6-47AE-4E50-B6F6-7631782C0ED0}" destId="{2D091B22-9F49-4FD5-9DD2-50BAEE663086}" srcOrd="0" destOrd="0" presId="urn:microsoft.com/office/officeart/2005/8/layout/pList1#1"/>
    <dgm:cxn modelId="{F722CFFE-17A8-4A1F-8633-DA99DF87C7AE}" type="presOf" srcId="{BAC1886A-FD80-4D4C-B271-FBA294471B70}" destId="{21B13318-183D-4D14-AC5B-7FA52D9212C2}" srcOrd="0" destOrd="0" presId="urn:microsoft.com/office/officeart/2005/8/layout/pList1#1"/>
    <dgm:cxn modelId="{9D2CE5BA-642B-44B2-8B31-E91544DB74B7}" srcId="{A4B7A2A6-47AE-4E50-B6F6-7631782C0ED0}" destId="{76B66390-851A-4284-9113-3C25EAB2EB4F}" srcOrd="1" destOrd="0" parTransId="{1AF2F06A-6EDE-4882-BA6B-596F3A56AED0}" sibTransId="{5798B18F-77CF-4E71-B1D9-8D45CFE82E50}"/>
    <dgm:cxn modelId="{D321C413-7FE6-494E-81D4-B772650C3560}" srcId="{A4B7A2A6-47AE-4E50-B6F6-7631782C0ED0}" destId="{256C1F32-325E-4F5C-9ECF-5140644FB15C}" srcOrd="4" destOrd="0" parTransId="{E50AE0B4-1357-4328-BC0F-5FA8CAD1FE37}" sibTransId="{A16A317E-DEF9-4A32-9A15-309075CD1948}"/>
    <dgm:cxn modelId="{F799156D-06C4-4988-80E4-D4EA5EF5F1A9}" type="presOf" srcId="{9BA9044E-33B3-40A4-B07B-B5DC1F8DA454}" destId="{D060B75F-2960-43E9-8941-1FEC67E0F629}" srcOrd="0" destOrd="0" presId="urn:microsoft.com/office/officeart/2005/8/layout/pList1#1"/>
    <dgm:cxn modelId="{E37AC15C-63BE-4F34-AF27-4DCEFD17589C}" type="presOf" srcId="{1D67F765-C79E-4305-B408-7C5E3351FF4A}" destId="{6DE7526B-5A16-4197-9D1A-3F72E2B0A469}" srcOrd="0" destOrd="0" presId="urn:microsoft.com/office/officeart/2005/8/layout/pList1#1"/>
    <dgm:cxn modelId="{B8E48711-7F44-4227-84B6-33477EDB3965}" srcId="{A4B7A2A6-47AE-4E50-B6F6-7631782C0ED0}" destId="{B9E9C25D-77D5-41F0-8962-A573DF9ABC79}" srcOrd="0" destOrd="0" parTransId="{9CB3F08F-C9AB-406F-9A66-AAE889E8B02D}" sibTransId="{BAC1886A-FD80-4D4C-B271-FBA294471B70}"/>
    <dgm:cxn modelId="{93CEA0FE-1D81-40E7-9BB4-5DB8B2F6BE87}" srcId="{A4B7A2A6-47AE-4E50-B6F6-7631782C0ED0}" destId="{9BA9044E-33B3-40A4-B07B-B5DC1F8DA454}" srcOrd="3" destOrd="0" parTransId="{7D175925-FCF2-4B43-9B0F-07688CD0F5B4}" sibTransId="{B08289B5-6A43-4F08-94E4-E67D4DD1E09C}"/>
    <dgm:cxn modelId="{9474554A-C729-4507-BAE5-74F066A1AEBE}" type="presParOf" srcId="{2D091B22-9F49-4FD5-9DD2-50BAEE663086}" destId="{90829332-A854-4C64-BB15-4F459842DE9D}" srcOrd="0" destOrd="0" presId="urn:microsoft.com/office/officeart/2005/8/layout/pList1#1"/>
    <dgm:cxn modelId="{454BB55E-18CA-4D6A-BC23-5CDBEBE3022A}" type="presParOf" srcId="{90829332-A854-4C64-BB15-4F459842DE9D}" destId="{179B50F4-1E7E-4F08-AB30-AFECBA4D1E41}" srcOrd="0" destOrd="0" presId="urn:microsoft.com/office/officeart/2005/8/layout/pList1#1"/>
    <dgm:cxn modelId="{24D30AAA-6DD1-41B7-9589-FD2BD669AA63}" type="presParOf" srcId="{90829332-A854-4C64-BB15-4F459842DE9D}" destId="{AEDEE149-8E25-4A12-951C-AD169E45B4B7}" srcOrd="1" destOrd="0" presId="urn:microsoft.com/office/officeart/2005/8/layout/pList1#1"/>
    <dgm:cxn modelId="{BC062D22-9202-445E-A83E-F15CA37A9EFA}" type="presParOf" srcId="{2D091B22-9F49-4FD5-9DD2-50BAEE663086}" destId="{21B13318-183D-4D14-AC5B-7FA52D9212C2}" srcOrd="1" destOrd="0" presId="urn:microsoft.com/office/officeart/2005/8/layout/pList1#1"/>
    <dgm:cxn modelId="{2D03D04B-A916-4933-BAE2-9E4E20CEAB18}" type="presParOf" srcId="{2D091B22-9F49-4FD5-9DD2-50BAEE663086}" destId="{6D0C6717-947A-4BAD-ADA2-044D705526E7}" srcOrd="2" destOrd="0" presId="urn:microsoft.com/office/officeart/2005/8/layout/pList1#1"/>
    <dgm:cxn modelId="{6709C027-1906-4F07-A4E5-216A9C7CBD63}" type="presParOf" srcId="{6D0C6717-947A-4BAD-ADA2-044D705526E7}" destId="{224EB633-0105-45F7-A789-629368126CB4}" srcOrd="0" destOrd="0" presId="urn:microsoft.com/office/officeart/2005/8/layout/pList1#1"/>
    <dgm:cxn modelId="{819BCF49-BE63-490F-A470-048EDE3BCFBE}" type="presParOf" srcId="{6D0C6717-947A-4BAD-ADA2-044D705526E7}" destId="{9F0A959F-655D-4685-ADC6-D104F5463299}" srcOrd="1" destOrd="0" presId="urn:microsoft.com/office/officeart/2005/8/layout/pList1#1"/>
    <dgm:cxn modelId="{5729A964-5EA1-440C-81D9-C733A72D2A42}" type="presParOf" srcId="{2D091B22-9F49-4FD5-9DD2-50BAEE663086}" destId="{3B6D0559-D101-4052-BFC4-2FE1D4CA5921}" srcOrd="3" destOrd="0" presId="urn:microsoft.com/office/officeart/2005/8/layout/pList1#1"/>
    <dgm:cxn modelId="{FEA0A048-52A2-4DD7-BF3E-32428931D47F}" type="presParOf" srcId="{2D091B22-9F49-4FD5-9DD2-50BAEE663086}" destId="{8625E12D-7450-4D71-BD2A-875DF3336F27}" srcOrd="4" destOrd="0" presId="urn:microsoft.com/office/officeart/2005/8/layout/pList1#1"/>
    <dgm:cxn modelId="{EE23FA4D-F2B6-4796-B625-7DBEA1DA9EBF}" type="presParOf" srcId="{8625E12D-7450-4D71-BD2A-875DF3336F27}" destId="{BBCC6316-6F20-48B2-9959-41B8B0A13196}" srcOrd="0" destOrd="0" presId="urn:microsoft.com/office/officeart/2005/8/layout/pList1#1"/>
    <dgm:cxn modelId="{71B68C47-248E-477D-842C-20EE4D3EBA64}" type="presParOf" srcId="{8625E12D-7450-4D71-BD2A-875DF3336F27}" destId="{6DE7526B-5A16-4197-9D1A-3F72E2B0A469}" srcOrd="1" destOrd="0" presId="urn:microsoft.com/office/officeart/2005/8/layout/pList1#1"/>
    <dgm:cxn modelId="{8A24950D-CD16-4FC2-9CCD-6B9906AECD13}" type="presParOf" srcId="{2D091B22-9F49-4FD5-9DD2-50BAEE663086}" destId="{78B76121-13EB-4A32-8A2A-9077D5CF01F1}" srcOrd="5" destOrd="0" presId="urn:microsoft.com/office/officeart/2005/8/layout/pList1#1"/>
    <dgm:cxn modelId="{044D8512-E433-4C6B-9463-74DBC6FD4EFB}" type="presParOf" srcId="{2D091B22-9F49-4FD5-9DD2-50BAEE663086}" destId="{FA4AD18A-8D8E-431F-A867-1C0EAA8081DD}" srcOrd="6" destOrd="0" presId="urn:microsoft.com/office/officeart/2005/8/layout/pList1#1"/>
    <dgm:cxn modelId="{67C420A1-A923-4441-B24E-B512B3D04951}" type="presParOf" srcId="{FA4AD18A-8D8E-431F-A867-1C0EAA8081DD}" destId="{A5559BB4-E4BE-46DF-9A81-A87E34586140}" srcOrd="0" destOrd="0" presId="urn:microsoft.com/office/officeart/2005/8/layout/pList1#1"/>
    <dgm:cxn modelId="{0816E415-CD89-4695-A8ED-F875D3695F7E}" type="presParOf" srcId="{FA4AD18A-8D8E-431F-A867-1C0EAA8081DD}" destId="{D060B75F-2960-43E9-8941-1FEC67E0F629}" srcOrd="1" destOrd="0" presId="urn:microsoft.com/office/officeart/2005/8/layout/pList1#1"/>
    <dgm:cxn modelId="{6BB58D69-4352-4345-9700-15B7687C5437}" type="presParOf" srcId="{2D091B22-9F49-4FD5-9DD2-50BAEE663086}" destId="{B0CA1E78-F01D-4155-AC76-B4D8654DDFDA}" srcOrd="7" destOrd="0" presId="urn:microsoft.com/office/officeart/2005/8/layout/pList1#1"/>
    <dgm:cxn modelId="{9905ED3C-6681-46AF-B155-F89146E22E52}" type="presParOf" srcId="{2D091B22-9F49-4FD5-9DD2-50BAEE663086}" destId="{2DBFCC69-A514-4C99-8C19-449A87558746}" srcOrd="8" destOrd="0" presId="urn:microsoft.com/office/officeart/2005/8/layout/pList1#1"/>
    <dgm:cxn modelId="{E36773F0-F6EE-45A8-89D1-76B409B9A1EC}" type="presParOf" srcId="{2DBFCC69-A514-4C99-8C19-449A87558746}" destId="{0D1A0D99-E909-466A-9FE9-1D6399CC3978}" srcOrd="0" destOrd="0" presId="urn:microsoft.com/office/officeart/2005/8/layout/pList1#1"/>
    <dgm:cxn modelId="{97A43FB7-4604-47D6-A35A-A61AF1BDB2E8}" type="presParOf" srcId="{2DBFCC69-A514-4C99-8C19-449A87558746}" destId="{7A17C28E-BE3E-4ED4-9E55-4170487FE3F3}" srcOrd="1" destOrd="0" presId="urn:microsoft.com/office/officeart/2005/8/layout/pList1#1"/>
    <dgm:cxn modelId="{D7A08B6E-0A0C-4D9C-986D-9ADED2AC03A5}" type="presParOf" srcId="{2D091B22-9F49-4FD5-9DD2-50BAEE663086}" destId="{CD00D961-01AD-4497-B1D5-D672275B0194}" srcOrd="9" destOrd="0" presId="urn:microsoft.com/office/officeart/2005/8/layout/pList1#1"/>
    <dgm:cxn modelId="{40E2DD5D-8E63-4486-8C4D-B04B2E5E0EA9}" type="presParOf" srcId="{2D091B22-9F49-4FD5-9DD2-50BAEE663086}" destId="{D1CD35AC-11A0-4A3A-A4EF-7627B0452562}" srcOrd="10" destOrd="0" presId="urn:microsoft.com/office/officeart/2005/8/layout/pList1#1"/>
    <dgm:cxn modelId="{92ADF508-7AEA-4C57-A573-12E2EC93BB35}" type="presParOf" srcId="{D1CD35AC-11A0-4A3A-A4EF-7627B0452562}" destId="{6D2D867E-D4DB-49F0-9956-899635E54D61}" srcOrd="0" destOrd="0" presId="urn:microsoft.com/office/officeart/2005/8/layout/pList1#1"/>
    <dgm:cxn modelId="{33B2ED65-FB67-46AF-AAA6-5770BC96F4BE}" type="presParOf" srcId="{D1CD35AC-11A0-4A3A-A4EF-7627B0452562}" destId="{5011BFD2-AB2F-4640-9D30-C80E7DAFFBF7}" srcOrd="1" destOrd="0" presId="urn:microsoft.com/office/officeart/2005/8/layout/pList1#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842FDC-91F2-42C6-9FEE-D9FE25AF3A58}" type="doc">
      <dgm:prSet loTypeId="urn:microsoft.com/office/officeart/2008/layout/HalfCircleOrganizationChart" loCatId="hierarchy" qsTypeId="urn:microsoft.com/office/officeart/2005/8/quickstyle/simple3" qsCatId="simple" csTypeId="urn:microsoft.com/office/officeart/2005/8/colors/colorful2" csCatId="colorful" phldr="1"/>
      <dgm:spPr/>
      <dgm:t>
        <a:bodyPr/>
        <a:lstStyle/>
        <a:p>
          <a:endParaRPr lang="en-US"/>
        </a:p>
      </dgm:t>
    </dgm:pt>
    <dgm:pt modelId="{4EEE3BAA-0F5B-4D87-BBFF-270B03EA2DFA}">
      <dgm:prSet phldrT="[Text]" custT="1"/>
      <dgm:spPr/>
      <dgm:t>
        <a:bodyPr/>
        <a:lstStyle/>
        <a:p>
          <a:r>
            <a:rPr lang="en-US" sz="2800" b="1" cap="all" spc="0" dirty="0" smtClean="0">
              <a:ln w="9000" cmpd="sng">
                <a:prstDash val="solid"/>
              </a:ln>
              <a:solidFill>
                <a:srgbClr val="7030A0"/>
              </a:solidFill>
              <a:effectLst>
                <a:outerShdw blurRad="38100" dist="38100" dir="2700000" algn="tl">
                  <a:srgbClr val="000000">
                    <a:alpha val="43137"/>
                  </a:srgbClr>
                </a:outerShdw>
                <a:reflection blurRad="12700" stA="28000" endPos="45000" dist="1000" dir="5400000" sy="-100000" algn="bl" rotWithShape="0"/>
              </a:effectLst>
            </a:rPr>
            <a:t>Bases</a:t>
          </a:r>
          <a:r>
            <a:rPr lang="en-US" sz="2100" b="1" cap="all" spc="0" dirty="0" smtClean="0">
              <a:ln w="9000" cmpd="sng">
                <a:prstDash val="solid"/>
              </a:ln>
              <a:effectLst>
                <a:reflection blurRad="12700" stA="28000" endPos="45000" dist="1000" dir="5400000" sy="-100000" algn="bl" rotWithShape="0"/>
              </a:effectLst>
            </a:rPr>
            <a:t> </a:t>
          </a:r>
          <a:endParaRPr lang="en-US" sz="2100" b="1" cap="all" spc="0" dirty="0">
            <a:ln w="9000" cmpd="sng">
              <a:prstDash val="solid"/>
            </a:ln>
            <a:effectLst>
              <a:reflection blurRad="12700" stA="28000" endPos="45000" dist="1000" dir="5400000" sy="-100000" algn="bl" rotWithShape="0"/>
            </a:effectLst>
          </a:endParaRPr>
        </a:p>
      </dgm:t>
    </dgm:pt>
    <dgm:pt modelId="{DF1FA209-1662-457F-8CEC-F1927EC2181C}" type="parTrans" cxnId="{F4DFCC90-B702-42B2-9CA9-ED9F1891DEC1}">
      <dgm:prSet/>
      <dgm:spPr/>
      <dgm:t>
        <a:bodyPr/>
        <a:lstStyle/>
        <a:p>
          <a:endParaRPr lang="en-US"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dgm:t>
    </dgm:pt>
    <dgm:pt modelId="{6834341A-94A2-4B42-BEDD-4C879E63B713}" type="sibTrans" cxnId="{F4DFCC90-B702-42B2-9CA9-ED9F1891DEC1}">
      <dgm:prSet/>
      <dgm:spPr/>
      <dgm:t>
        <a:bodyPr/>
        <a:lstStyle/>
        <a:p>
          <a:endParaRPr lang="en-US"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dgm:t>
    </dgm:pt>
    <dgm:pt modelId="{67640B90-97BB-419F-B4FC-05797D8E7B03}">
      <dgm:prSet phldrT="[Text]">
        <dgm:style>
          <a:lnRef idx="1">
            <a:schemeClr val="accent4"/>
          </a:lnRef>
          <a:fillRef idx="2">
            <a:schemeClr val="accent4"/>
          </a:fillRef>
          <a:effectRef idx="1">
            <a:schemeClr val="accent4"/>
          </a:effectRef>
          <a:fontRef idx="minor">
            <a:schemeClr val="dk1"/>
          </a:fontRef>
        </dgm:style>
      </dgm:prSet>
      <dgm:spPr/>
      <dgm:t>
        <a:bodyPr/>
        <a:lstStyle/>
        <a:p>
          <a:r>
            <a:rPr lang="en-US" b="1" cap="all" spc="0" dirty="0" smtClean="0">
              <a:ln w="9000" cmpd="sng">
                <a:prstDash val="solid"/>
              </a:ln>
              <a:effectLst>
                <a:reflection blurRad="12700" stA="28000" endPos="45000" dist="1000" dir="5400000" sy="-100000" algn="bl" rotWithShape="0"/>
              </a:effectLst>
            </a:rPr>
            <a:t>WATER SOLUBLE BASE</a:t>
          </a:r>
          <a:endParaRPr lang="en-US" b="1" cap="all" spc="0" dirty="0">
            <a:ln w="9000" cmpd="sng">
              <a:prstDash val="solid"/>
            </a:ln>
            <a:effectLst>
              <a:reflection blurRad="12700" stA="28000" endPos="45000" dist="1000" dir="5400000" sy="-100000" algn="bl" rotWithShape="0"/>
            </a:effectLst>
          </a:endParaRPr>
        </a:p>
      </dgm:t>
    </dgm:pt>
    <dgm:pt modelId="{0EBFE63F-1352-412D-910D-0C13C1F1D9F8}" type="parTrans" cxnId="{8E6B5532-C713-4524-A728-BB0B74EB8498}">
      <dgm:prSet/>
      <dgm:spPr/>
      <dgm:t>
        <a:bodyPr/>
        <a:lstStyle/>
        <a:p>
          <a:endParaRPr lang="en-US"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dgm:t>
    </dgm:pt>
    <dgm:pt modelId="{6763042B-B2A8-4346-8336-C9BDD77E2E56}" type="sibTrans" cxnId="{8E6B5532-C713-4524-A728-BB0B74EB8498}">
      <dgm:prSet/>
      <dgm:spPr/>
      <dgm:t>
        <a:bodyPr/>
        <a:lstStyle/>
        <a:p>
          <a:endParaRPr lang="en-US"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dgm:t>
    </dgm:pt>
    <dgm:pt modelId="{0F8C5108-96F9-4DB7-9841-C624369AF3D3}">
      <dgm:prSet phldrT="[Text]"/>
      <dgm:spPr/>
      <dgm:t>
        <a:bodyPr/>
        <a:lstStyle/>
        <a:p>
          <a:r>
            <a:rPr lang="en-US" b="1" cap="all" spc="0" dirty="0" smtClean="0">
              <a:ln w="9000" cmpd="sng">
                <a:prstDash val="solid"/>
              </a:ln>
              <a:effectLst>
                <a:reflection blurRad="12700" stA="28000" endPos="45000" dist="1000" dir="5400000" sy="-100000" algn="bl" rotWithShape="0"/>
              </a:effectLst>
            </a:rPr>
            <a:t>EMULSION base </a:t>
          </a:r>
          <a:endParaRPr lang="en-US" b="1" cap="all" spc="0" dirty="0">
            <a:ln w="9000" cmpd="sng">
              <a:prstDash val="solid"/>
            </a:ln>
            <a:effectLst>
              <a:reflection blurRad="12700" stA="28000" endPos="45000" dist="1000" dir="5400000" sy="-100000" algn="bl" rotWithShape="0"/>
            </a:effectLst>
          </a:endParaRPr>
        </a:p>
      </dgm:t>
    </dgm:pt>
    <dgm:pt modelId="{57933E03-23D6-4ED5-91AA-F9179BFA7084}" type="parTrans" cxnId="{95AB3B0C-BED4-4346-BA62-A34242E28BDC}">
      <dgm:prSet/>
      <dgm:spPr/>
      <dgm:t>
        <a:bodyPr/>
        <a:lstStyle/>
        <a:p>
          <a:endParaRPr lang="en-US"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dgm:t>
    </dgm:pt>
    <dgm:pt modelId="{06F146BE-3B64-429D-B83B-760C9716FB01}" type="sibTrans" cxnId="{95AB3B0C-BED4-4346-BA62-A34242E28BDC}">
      <dgm:prSet/>
      <dgm:spPr/>
      <dgm:t>
        <a:bodyPr/>
        <a:lstStyle/>
        <a:p>
          <a:endParaRPr lang="en-US"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dgm:t>
    </dgm:pt>
    <dgm:pt modelId="{AB24D030-AEDE-4002-8199-B4AA9B7FDBB9}">
      <dgm:prSet phldrT="[Text]">
        <dgm:style>
          <a:lnRef idx="1">
            <a:schemeClr val="accent3"/>
          </a:lnRef>
          <a:fillRef idx="2">
            <a:schemeClr val="accent3"/>
          </a:fillRef>
          <a:effectRef idx="1">
            <a:schemeClr val="accent3"/>
          </a:effectRef>
          <a:fontRef idx="minor">
            <a:schemeClr val="dk1"/>
          </a:fontRef>
        </dgm:style>
      </dgm:prSet>
      <dgm:spPr/>
      <dgm:t>
        <a:bodyPr/>
        <a:lstStyle/>
        <a:p>
          <a:r>
            <a:rPr lang="en-US" b="1" cap="all" spc="0" dirty="0" smtClean="0">
              <a:ln w="9000" cmpd="sng">
                <a:prstDash val="solid"/>
              </a:ln>
              <a:effectLst>
                <a:reflection blurRad="12700" stA="28000" endPos="45000" dist="1000" dir="5400000" sy="-100000" algn="bl" rotWithShape="0"/>
              </a:effectLst>
            </a:rPr>
            <a:t>Oleaginous base </a:t>
          </a:r>
          <a:endParaRPr lang="en-US" b="1" cap="all" spc="0" dirty="0">
            <a:ln w="9000" cmpd="sng">
              <a:prstDash val="solid"/>
            </a:ln>
            <a:effectLst>
              <a:reflection blurRad="12700" stA="28000" endPos="45000" dist="1000" dir="5400000" sy="-100000" algn="bl" rotWithShape="0"/>
            </a:effectLst>
          </a:endParaRPr>
        </a:p>
      </dgm:t>
    </dgm:pt>
    <dgm:pt modelId="{37E3764C-4EB7-4BF7-9F96-C8B7BE35814B}" type="parTrans" cxnId="{B2DC9474-D1E8-483D-A2EF-C81D37FA56F7}">
      <dgm:prSet/>
      <dgm:spPr/>
      <dgm:t>
        <a:bodyPr/>
        <a:lstStyle/>
        <a:p>
          <a:endParaRPr lang="en-US"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dgm:t>
    </dgm:pt>
    <dgm:pt modelId="{5A9E4E0F-74E4-4D76-857D-422DFABC4211}" type="sibTrans" cxnId="{B2DC9474-D1E8-483D-A2EF-C81D37FA56F7}">
      <dgm:prSet/>
      <dgm:spPr/>
      <dgm:t>
        <a:bodyPr/>
        <a:lstStyle/>
        <a:p>
          <a:endParaRPr lang="en-US"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dgm:t>
    </dgm:pt>
    <dgm:pt modelId="{63C422AE-B40B-4605-9FC3-BD53038ACFCE}">
      <dgm:prSet phldrT="[Text]">
        <dgm:style>
          <a:lnRef idx="1">
            <a:schemeClr val="accent2"/>
          </a:lnRef>
          <a:fillRef idx="2">
            <a:schemeClr val="accent2"/>
          </a:fillRef>
          <a:effectRef idx="1">
            <a:schemeClr val="accent2"/>
          </a:effectRef>
          <a:fontRef idx="minor">
            <a:schemeClr val="dk1"/>
          </a:fontRef>
        </dgm:style>
      </dgm:prSet>
      <dgm:spPr/>
      <dgm:t>
        <a:bodyPr/>
        <a:lstStyle/>
        <a:p>
          <a:r>
            <a:rPr lang="en-US" b="1" cap="all" spc="0" dirty="0" smtClean="0">
              <a:ln w="9000" cmpd="sng">
                <a:prstDash val="solid"/>
              </a:ln>
              <a:effectLst>
                <a:reflection blurRad="12700" stA="28000" endPos="45000" dist="1000" dir="5400000" sy="-100000" algn="bl" rotWithShape="0"/>
              </a:effectLst>
            </a:rPr>
            <a:t>ABSORPTION BASE</a:t>
          </a:r>
          <a:endParaRPr lang="en-US" b="1" cap="all" spc="0" dirty="0">
            <a:ln w="9000" cmpd="sng">
              <a:prstDash val="solid"/>
            </a:ln>
            <a:effectLst>
              <a:reflection blurRad="12700" stA="28000" endPos="45000" dist="1000" dir="5400000" sy="-100000" algn="bl" rotWithShape="0"/>
            </a:effectLst>
          </a:endParaRPr>
        </a:p>
      </dgm:t>
    </dgm:pt>
    <dgm:pt modelId="{83F06D02-7E41-4B97-A8A0-679828C27A8F}" type="parTrans" cxnId="{3679F3AA-D148-4214-AA92-E3C4C93B29CB}">
      <dgm:prSet/>
      <dgm:spPr/>
      <dgm:t>
        <a:bodyPr/>
        <a:lstStyle/>
        <a:p>
          <a:endParaRPr lang="en-US"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dgm:t>
    </dgm:pt>
    <dgm:pt modelId="{E5C45CA7-8FF2-4BC6-A585-DA5E940A1F84}" type="sibTrans" cxnId="{3679F3AA-D148-4214-AA92-E3C4C93B29CB}">
      <dgm:prSet/>
      <dgm:spPr/>
      <dgm:t>
        <a:bodyPr/>
        <a:lstStyle/>
        <a:p>
          <a:endParaRPr lang="en-US"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dgm:t>
    </dgm:pt>
    <dgm:pt modelId="{3EE65AEA-9646-4C78-BA46-401C65173466}" type="pres">
      <dgm:prSet presAssocID="{86842FDC-91F2-42C6-9FEE-D9FE25AF3A58}" presName="Name0" presStyleCnt="0">
        <dgm:presLayoutVars>
          <dgm:orgChart val="1"/>
          <dgm:chPref val="1"/>
          <dgm:dir/>
          <dgm:animOne val="branch"/>
          <dgm:animLvl val="lvl"/>
          <dgm:resizeHandles/>
        </dgm:presLayoutVars>
      </dgm:prSet>
      <dgm:spPr/>
      <dgm:t>
        <a:bodyPr/>
        <a:lstStyle/>
        <a:p>
          <a:endParaRPr lang="en-US"/>
        </a:p>
      </dgm:t>
    </dgm:pt>
    <dgm:pt modelId="{11922F26-A136-4A4C-86C9-97E8BCC1A098}" type="pres">
      <dgm:prSet presAssocID="{4EEE3BAA-0F5B-4D87-BBFF-270B03EA2DFA}" presName="hierRoot1" presStyleCnt="0">
        <dgm:presLayoutVars>
          <dgm:hierBranch val="init"/>
        </dgm:presLayoutVars>
      </dgm:prSet>
      <dgm:spPr/>
      <dgm:t>
        <a:bodyPr/>
        <a:lstStyle/>
        <a:p>
          <a:endParaRPr lang="en-US"/>
        </a:p>
      </dgm:t>
    </dgm:pt>
    <dgm:pt modelId="{AD6AEAFF-E61A-442E-A9CB-88050636A2E9}" type="pres">
      <dgm:prSet presAssocID="{4EEE3BAA-0F5B-4D87-BBFF-270B03EA2DFA}" presName="rootComposite1" presStyleCnt="0"/>
      <dgm:spPr/>
      <dgm:t>
        <a:bodyPr/>
        <a:lstStyle/>
        <a:p>
          <a:endParaRPr lang="en-US"/>
        </a:p>
      </dgm:t>
    </dgm:pt>
    <dgm:pt modelId="{9F9C9B20-9332-4293-98B2-94068A2E7165}" type="pres">
      <dgm:prSet presAssocID="{4EEE3BAA-0F5B-4D87-BBFF-270B03EA2DFA}" presName="rootText1" presStyleLbl="alignAcc1" presStyleIdx="0" presStyleCnt="0">
        <dgm:presLayoutVars>
          <dgm:chPref val="3"/>
        </dgm:presLayoutVars>
      </dgm:prSet>
      <dgm:spPr/>
      <dgm:t>
        <a:bodyPr/>
        <a:lstStyle/>
        <a:p>
          <a:endParaRPr lang="en-US"/>
        </a:p>
      </dgm:t>
    </dgm:pt>
    <dgm:pt modelId="{1FBD3CDA-B3B3-4767-9AE8-EB8CC4506793}" type="pres">
      <dgm:prSet presAssocID="{4EEE3BAA-0F5B-4D87-BBFF-270B03EA2DFA}" presName="topArc1" presStyleLbl="parChTrans1D1" presStyleIdx="0" presStyleCnt="10"/>
      <dgm:spPr/>
      <dgm:t>
        <a:bodyPr/>
        <a:lstStyle/>
        <a:p>
          <a:endParaRPr lang="en-US"/>
        </a:p>
      </dgm:t>
    </dgm:pt>
    <dgm:pt modelId="{2875EB7F-A455-47B3-B84A-F45C1D5FDFCE}" type="pres">
      <dgm:prSet presAssocID="{4EEE3BAA-0F5B-4D87-BBFF-270B03EA2DFA}" presName="bottomArc1" presStyleLbl="parChTrans1D1" presStyleIdx="1" presStyleCnt="10"/>
      <dgm:spPr/>
      <dgm:t>
        <a:bodyPr/>
        <a:lstStyle/>
        <a:p>
          <a:endParaRPr lang="en-US"/>
        </a:p>
      </dgm:t>
    </dgm:pt>
    <dgm:pt modelId="{26A528B6-7B14-464D-B8B5-FACE51205963}" type="pres">
      <dgm:prSet presAssocID="{4EEE3BAA-0F5B-4D87-BBFF-270B03EA2DFA}" presName="topConnNode1" presStyleLbl="node1" presStyleIdx="0" presStyleCnt="0"/>
      <dgm:spPr/>
      <dgm:t>
        <a:bodyPr/>
        <a:lstStyle/>
        <a:p>
          <a:endParaRPr lang="en-US"/>
        </a:p>
      </dgm:t>
    </dgm:pt>
    <dgm:pt modelId="{B098C3EF-C0B4-4AFE-A584-065FCAF88668}" type="pres">
      <dgm:prSet presAssocID="{4EEE3BAA-0F5B-4D87-BBFF-270B03EA2DFA}" presName="hierChild2" presStyleCnt="0"/>
      <dgm:spPr/>
      <dgm:t>
        <a:bodyPr/>
        <a:lstStyle/>
        <a:p>
          <a:endParaRPr lang="en-US"/>
        </a:p>
      </dgm:t>
    </dgm:pt>
    <dgm:pt modelId="{C2675113-4328-41B4-82E7-6124150C72AE}" type="pres">
      <dgm:prSet presAssocID="{0EBFE63F-1352-412D-910D-0C13C1F1D9F8}" presName="Name28" presStyleLbl="parChTrans1D2" presStyleIdx="0" presStyleCnt="4"/>
      <dgm:spPr/>
      <dgm:t>
        <a:bodyPr/>
        <a:lstStyle/>
        <a:p>
          <a:endParaRPr lang="en-US"/>
        </a:p>
      </dgm:t>
    </dgm:pt>
    <dgm:pt modelId="{5A36A350-396A-49FC-9821-426EE989EB5E}" type="pres">
      <dgm:prSet presAssocID="{67640B90-97BB-419F-B4FC-05797D8E7B03}" presName="hierRoot2" presStyleCnt="0">
        <dgm:presLayoutVars>
          <dgm:hierBranch val="init"/>
        </dgm:presLayoutVars>
      </dgm:prSet>
      <dgm:spPr/>
      <dgm:t>
        <a:bodyPr/>
        <a:lstStyle/>
        <a:p>
          <a:endParaRPr lang="en-US"/>
        </a:p>
      </dgm:t>
    </dgm:pt>
    <dgm:pt modelId="{202C58F8-6389-4C8B-9CF0-D1B9C3032F16}" type="pres">
      <dgm:prSet presAssocID="{67640B90-97BB-419F-B4FC-05797D8E7B03}" presName="rootComposite2" presStyleCnt="0"/>
      <dgm:spPr/>
      <dgm:t>
        <a:bodyPr/>
        <a:lstStyle/>
        <a:p>
          <a:endParaRPr lang="en-US"/>
        </a:p>
      </dgm:t>
    </dgm:pt>
    <dgm:pt modelId="{A27D713B-3043-4DC5-9230-EF5CC1077FC5}" type="pres">
      <dgm:prSet presAssocID="{67640B90-97BB-419F-B4FC-05797D8E7B03}" presName="rootText2" presStyleLbl="alignAcc1" presStyleIdx="0" presStyleCnt="0">
        <dgm:presLayoutVars>
          <dgm:chPref val="3"/>
        </dgm:presLayoutVars>
      </dgm:prSet>
      <dgm:spPr/>
      <dgm:t>
        <a:bodyPr/>
        <a:lstStyle/>
        <a:p>
          <a:endParaRPr lang="en-US"/>
        </a:p>
      </dgm:t>
    </dgm:pt>
    <dgm:pt modelId="{B06AA64C-B8FF-4457-925E-BE0CBD09491A}" type="pres">
      <dgm:prSet presAssocID="{67640B90-97BB-419F-B4FC-05797D8E7B03}" presName="topArc2" presStyleLbl="parChTrans1D1" presStyleIdx="2" presStyleCnt="10"/>
      <dgm:spPr/>
      <dgm:t>
        <a:bodyPr/>
        <a:lstStyle/>
        <a:p>
          <a:endParaRPr lang="en-US"/>
        </a:p>
      </dgm:t>
    </dgm:pt>
    <dgm:pt modelId="{1063A266-57E6-4AD8-BBE9-77DA1DF1E40A}" type="pres">
      <dgm:prSet presAssocID="{67640B90-97BB-419F-B4FC-05797D8E7B03}" presName="bottomArc2" presStyleLbl="parChTrans1D1" presStyleIdx="3" presStyleCnt="10"/>
      <dgm:spPr/>
      <dgm:t>
        <a:bodyPr/>
        <a:lstStyle/>
        <a:p>
          <a:endParaRPr lang="en-US"/>
        </a:p>
      </dgm:t>
    </dgm:pt>
    <dgm:pt modelId="{768B091F-5466-4422-856A-17D4BAB8405D}" type="pres">
      <dgm:prSet presAssocID="{67640B90-97BB-419F-B4FC-05797D8E7B03}" presName="topConnNode2" presStyleLbl="node2" presStyleIdx="0" presStyleCnt="0"/>
      <dgm:spPr/>
      <dgm:t>
        <a:bodyPr/>
        <a:lstStyle/>
        <a:p>
          <a:endParaRPr lang="en-US"/>
        </a:p>
      </dgm:t>
    </dgm:pt>
    <dgm:pt modelId="{E935519A-01A8-48D6-8ED0-D1E2861A08EE}" type="pres">
      <dgm:prSet presAssocID="{67640B90-97BB-419F-B4FC-05797D8E7B03}" presName="hierChild4" presStyleCnt="0"/>
      <dgm:spPr/>
      <dgm:t>
        <a:bodyPr/>
        <a:lstStyle/>
        <a:p>
          <a:endParaRPr lang="en-US"/>
        </a:p>
      </dgm:t>
    </dgm:pt>
    <dgm:pt modelId="{CF0AFCCD-144D-4CD0-A6DD-94EC0F1B5739}" type="pres">
      <dgm:prSet presAssocID="{67640B90-97BB-419F-B4FC-05797D8E7B03}" presName="hierChild5" presStyleCnt="0"/>
      <dgm:spPr/>
      <dgm:t>
        <a:bodyPr/>
        <a:lstStyle/>
        <a:p>
          <a:endParaRPr lang="en-US"/>
        </a:p>
      </dgm:t>
    </dgm:pt>
    <dgm:pt modelId="{0AAAB491-7A1D-4DD8-9E05-CE1068718D18}" type="pres">
      <dgm:prSet presAssocID="{57933E03-23D6-4ED5-91AA-F9179BFA7084}" presName="Name28" presStyleLbl="parChTrans1D2" presStyleIdx="1" presStyleCnt="4"/>
      <dgm:spPr/>
      <dgm:t>
        <a:bodyPr/>
        <a:lstStyle/>
        <a:p>
          <a:endParaRPr lang="en-US"/>
        </a:p>
      </dgm:t>
    </dgm:pt>
    <dgm:pt modelId="{20BED2DE-818B-476F-80C0-8030EDC204E2}" type="pres">
      <dgm:prSet presAssocID="{0F8C5108-96F9-4DB7-9841-C624369AF3D3}" presName="hierRoot2" presStyleCnt="0">
        <dgm:presLayoutVars>
          <dgm:hierBranch val="init"/>
        </dgm:presLayoutVars>
      </dgm:prSet>
      <dgm:spPr/>
      <dgm:t>
        <a:bodyPr/>
        <a:lstStyle/>
        <a:p>
          <a:endParaRPr lang="en-US"/>
        </a:p>
      </dgm:t>
    </dgm:pt>
    <dgm:pt modelId="{76418C4A-745C-48C9-A9BA-49BFA39DCB91}" type="pres">
      <dgm:prSet presAssocID="{0F8C5108-96F9-4DB7-9841-C624369AF3D3}" presName="rootComposite2" presStyleCnt="0"/>
      <dgm:spPr/>
      <dgm:t>
        <a:bodyPr/>
        <a:lstStyle/>
        <a:p>
          <a:endParaRPr lang="en-US"/>
        </a:p>
      </dgm:t>
    </dgm:pt>
    <dgm:pt modelId="{B9943298-CED0-4FC2-AF8C-2C803608993B}" type="pres">
      <dgm:prSet presAssocID="{0F8C5108-96F9-4DB7-9841-C624369AF3D3}" presName="rootText2" presStyleLbl="alignAcc1" presStyleIdx="0" presStyleCnt="0">
        <dgm:presLayoutVars>
          <dgm:chPref val="3"/>
        </dgm:presLayoutVars>
      </dgm:prSet>
      <dgm:spPr/>
      <dgm:t>
        <a:bodyPr/>
        <a:lstStyle/>
        <a:p>
          <a:endParaRPr lang="en-US"/>
        </a:p>
      </dgm:t>
    </dgm:pt>
    <dgm:pt modelId="{AD3C7337-E790-4F25-BD91-783EFB2867CB}" type="pres">
      <dgm:prSet presAssocID="{0F8C5108-96F9-4DB7-9841-C624369AF3D3}" presName="topArc2" presStyleLbl="parChTrans1D1" presStyleIdx="4" presStyleCnt="10"/>
      <dgm:spPr/>
      <dgm:t>
        <a:bodyPr/>
        <a:lstStyle/>
        <a:p>
          <a:endParaRPr lang="en-US"/>
        </a:p>
      </dgm:t>
    </dgm:pt>
    <dgm:pt modelId="{6CD7B359-7B77-42F1-992C-C16204527E07}" type="pres">
      <dgm:prSet presAssocID="{0F8C5108-96F9-4DB7-9841-C624369AF3D3}" presName="bottomArc2" presStyleLbl="parChTrans1D1" presStyleIdx="5" presStyleCnt="10"/>
      <dgm:spPr/>
      <dgm:t>
        <a:bodyPr/>
        <a:lstStyle/>
        <a:p>
          <a:endParaRPr lang="en-US"/>
        </a:p>
      </dgm:t>
    </dgm:pt>
    <dgm:pt modelId="{88B364AD-9712-49E9-A121-F3199EDE8B6D}" type="pres">
      <dgm:prSet presAssocID="{0F8C5108-96F9-4DB7-9841-C624369AF3D3}" presName="topConnNode2" presStyleLbl="node2" presStyleIdx="0" presStyleCnt="0"/>
      <dgm:spPr/>
      <dgm:t>
        <a:bodyPr/>
        <a:lstStyle/>
        <a:p>
          <a:endParaRPr lang="en-US"/>
        </a:p>
      </dgm:t>
    </dgm:pt>
    <dgm:pt modelId="{276D307A-E4E0-4EE9-B356-3984A09BC847}" type="pres">
      <dgm:prSet presAssocID="{0F8C5108-96F9-4DB7-9841-C624369AF3D3}" presName="hierChild4" presStyleCnt="0"/>
      <dgm:spPr/>
      <dgm:t>
        <a:bodyPr/>
        <a:lstStyle/>
        <a:p>
          <a:endParaRPr lang="en-US"/>
        </a:p>
      </dgm:t>
    </dgm:pt>
    <dgm:pt modelId="{6B68D520-342B-4188-A553-43F7EC0B17E5}" type="pres">
      <dgm:prSet presAssocID="{0F8C5108-96F9-4DB7-9841-C624369AF3D3}" presName="hierChild5" presStyleCnt="0"/>
      <dgm:spPr/>
      <dgm:t>
        <a:bodyPr/>
        <a:lstStyle/>
        <a:p>
          <a:endParaRPr lang="en-US"/>
        </a:p>
      </dgm:t>
    </dgm:pt>
    <dgm:pt modelId="{D92941F8-AEF7-4CF2-B0C6-775EDA91EB93}" type="pres">
      <dgm:prSet presAssocID="{83F06D02-7E41-4B97-A8A0-679828C27A8F}" presName="Name28" presStyleLbl="parChTrans1D2" presStyleIdx="2" presStyleCnt="4"/>
      <dgm:spPr/>
      <dgm:t>
        <a:bodyPr/>
        <a:lstStyle/>
        <a:p>
          <a:endParaRPr lang="en-US"/>
        </a:p>
      </dgm:t>
    </dgm:pt>
    <dgm:pt modelId="{8366B73B-F819-4524-AC39-62F4187F8A93}" type="pres">
      <dgm:prSet presAssocID="{63C422AE-B40B-4605-9FC3-BD53038ACFCE}" presName="hierRoot2" presStyleCnt="0">
        <dgm:presLayoutVars>
          <dgm:hierBranch val="init"/>
        </dgm:presLayoutVars>
      </dgm:prSet>
      <dgm:spPr/>
      <dgm:t>
        <a:bodyPr/>
        <a:lstStyle/>
        <a:p>
          <a:endParaRPr lang="en-US"/>
        </a:p>
      </dgm:t>
    </dgm:pt>
    <dgm:pt modelId="{9EB3AB66-CF2D-4AFB-A60F-1D9680D68787}" type="pres">
      <dgm:prSet presAssocID="{63C422AE-B40B-4605-9FC3-BD53038ACFCE}" presName="rootComposite2" presStyleCnt="0"/>
      <dgm:spPr/>
      <dgm:t>
        <a:bodyPr/>
        <a:lstStyle/>
        <a:p>
          <a:endParaRPr lang="en-US"/>
        </a:p>
      </dgm:t>
    </dgm:pt>
    <dgm:pt modelId="{B6B63839-F627-44ED-AB91-31EA41D22E36}" type="pres">
      <dgm:prSet presAssocID="{63C422AE-B40B-4605-9FC3-BD53038ACFCE}" presName="rootText2" presStyleLbl="alignAcc1" presStyleIdx="0" presStyleCnt="0">
        <dgm:presLayoutVars>
          <dgm:chPref val="3"/>
        </dgm:presLayoutVars>
      </dgm:prSet>
      <dgm:spPr/>
      <dgm:t>
        <a:bodyPr/>
        <a:lstStyle/>
        <a:p>
          <a:endParaRPr lang="en-US"/>
        </a:p>
      </dgm:t>
    </dgm:pt>
    <dgm:pt modelId="{F05CEE54-E2B7-424E-AA7D-3AB8CC16FB69}" type="pres">
      <dgm:prSet presAssocID="{63C422AE-B40B-4605-9FC3-BD53038ACFCE}" presName="topArc2" presStyleLbl="parChTrans1D1" presStyleIdx="6" presStyleCnt="10"/>
      <dgm:spPr/>
      <dgm:t>
        <a:bodyPr/>
        <a:lstStyle/>
        <a:p>
          <a:endParaRPr lang="en-US"/>
        </a:p>
      </dgm:t>
    </dgm:pt>
    <dgm:pt modelId="{2FF85B5B-29FE-41C1-851A-70D4A63F0A0D}" type="pres">
      <dgm:prSet presAssocID="{63C422AE-B40B-4605-9FC3-BD53038ACFCE}" presName="bottomArc2" presStyleLbl="parChTrans1D1" presStyleIdx="7" presStyleCnt="10"/>
      <dgm:spPr/>
      <dgm:t>
        <a:bodyPr/>
        <a:lstStyle/>
        <a:p>
          <a:endParaRPr lang="en-US"/>
        </a:p>
      </dgm:t>
    </dgm:pt>
    <dgm:pt modelId="{C5C13DF7-FC3F-46D1-A4B9-ACEDD222AEE2}" type="pres">
      <dgm:prSet presAssocID="{63C422AE-B40B-4605-9FC3-BD53038ACFCE}" presName="topConnNode2" presStyleLbl="node2" presStyleIdx="0" presStyleCnt="0"/>
      <dgm:spPr/>
      <dgm:t>
        <a:bodyPr/>
        <a:lstStyle/>
        <a:p>
          <a:endParaRPr lang="en-US"/>
        </a:p>
      </dgm:t>
    </dgm:pt>
    <dgm:pt modelId="{EE3F5F19-4739-43F9-B1BA-F123B33708F8}" type="pres">
      <dgm:prSet presAssocID="{63C422AE-B40B-4605-9FC3-BD53038ACFCE}" presName="hierChild4" presStyleCnt="0"/>
      <dgm:spPr/>
      <dgm:t>
        <a:bodyPr/>
        <a:lstStyle/>
        <a:p>
          <a:endParaRPr lang="en-US"/>
        </a:p>
      </dgm:t>
    </dgm:pt>
    <dgm:pt modelId="{3C87A599-56AF-40ED-8AD8-1223EEFE4DAA}" type="pres">
      <dgm:prSet presAssocID="{63C422AE-B40B-4605-9FC3-BD53038ACFCE}" presName="hierChild5" presStyleCnt="0"/>
      <dgm:spPr/>
      <dgm:t>
        <a:bodyPr/>
        <a:lstStyle/>
        <a:p>
          <a:endParaRPr lang="en-US"/>
        </a:p>
      </dgm:t>
    </dgm:pt>
    <dgm:pt modelId="{82968848-93C5-4E54-9A32-AF88CF8CE039}" type="pres">
      <dgm:prSet presAssocID="{37E3764C-4EB7-4BF7-9F96-C8B7BE35814B}" presName="Name28" presStyleLbl="parChTrans1D2" presStyleIdx="3" presStyleCnt="4"/>
      <dgm:spPr/>
      <dgm:t>
        <a:bodyPr/>
        <a:lstStyle/>
        <a:p>
          <a:endParaRPr lang="en-US"/>
        </a:p>
      </dgm:t>
    </dgm:pt>
    <dgm:pt modelId="{FC9B6D9F-6B5C-41C8-BCCA-F4F42D04F44B}" type="pres">
      <dgm:prSet presAssocID="{AB24D030-AEDE-4002-8199-B4AA9B7FDBB9}" presName="hierRoot2" presStyleCnt="0">
        <dgm:presLayoutVars>
          <dgm:hierBranch val="init"/>
        </dgm:presLayoutVars>
      </dgm:prSet>
      <dgm:spPr/>
      <dgm:t>
        <a:bodyPr/>
        <a:lstStyle/>
        <a:p>
          <a:endParaRPr lang="en-US"/>
        </a:p>
      </dgm:t>
    </dgm:pt>
    <dgm:pt modelId="{EB200A90-79D0-427C-BEFD-5D4A0E1F3A9D}" type="pres">
      <dgm:prSet presAssocID="{AB24D030-AEDE-4002-8199-B4AA9B7FDBB9}" presName="rootComposite2" presStyleCnt="0"/>
      <dgm:spPr/>
      <dgm:t>
        <a:bodyPr/>
        <a:lstStyle/>
        <a:p>
          <a:endParaRPr lang="en-US"/>
        </a:p>
      </dgm:t>
    </dgm:pt>
    <dgm:pt modelId="{45033E07-1466-4E94-ACB0-99BA53E645C6}" type="pres">
      <dgm:prSet presAssocID="{AB24D030-AEDE-4002-8199-B4AA9B7FDBB9}" presName="rootText2" presStyleLbl="alignAcc1" presStyleIdx="0" presStyleCnt="0">
        <dgm:presLayoutVars>
          <dgm:chPref val="3"/>
        </dgm:presLayoutVars>
      </dgm:prSet>
      <dgm:spPr/>
      <dgm:t>
        <a:bodyPr/>
        <a:lstStyle/>
        <a:p>
          <a:endParaRPr lang="en-US"/>
        </a:p>
      </dgm:t>
    </dgm:pt>
    <dgm:pt modelId="{983D4657-101B-44A7-BF2A-9F155A0E42CB}" type="pres">
      <dgm:prSet presAssocID="{AB24D030-AEDE-4002-8199-B4AA9B7FDBB9}" presName="topArc2" presStyleLbl="parChTrans1D1" presStyleIdx="8" presStyleCnt="10"/>
      <dgm:spPr/>
      <dgm:t>
        <a:bodyPr/>
        <a:lstStyle/>
        <a:p>
          <a:endParaRPr lang="en-US"/>
        </a:p>
      </dgm:t>
    </dgm:pt>
    <dgm:pt modelId="{4019469B-6734-424A-8B9B-D08CA2463A1C}" type="pres">
      <dgm:prSet presAssocID="{AB24D030-AEDE-4002-8199-B4AA9B7FDBB9}" presName="bottomArc2" presStyleLbl="parChTrans1D1" presStyleIdx="9" presStyleCnt="10"/>
      <dgm:spPr/>
      <dgm:t>
        <a:bodyPr/>
        <a:lstStyle/>
        <a:p>
          <a:endParaRPr lang="en-US"/>
        </a:p>
      </dgm:t>
    </dgm:pt>
    <dgm:pt modelId="{24ADA59C-3118-4DC7-BD8D-E05EB38E27CD}" type="pres">
      <dgm:prSet presAssocID="{AB24D030-AEDE-4002-8199-B4AA9B7FDBB9}" presName="topConnNode2" presStyleLbl="node2" presStyleIdx="0" presStyleCnt="0"/>
      <dgm:spPr/>
      <dgm:t>
        <a:bodyPr/>
        <a:lstStyle/>
        <a:p>
          <a:endParaRPr lang="en-US"/>
        </a:p>
      </dgm:t>
    </dgm:pt>
    <dgm:pt modelId="{E61440B0-AFC7-49F7-8BDB-316B4F659073}" type="pres">
      <dgm:prSet presAssocID="{AB24D030-AEDE-4002-8199-B4AA9B7FDBB9}" presName="hierChild4" presStyleCnt="0"/>
      <dgm:spPr/>
      <dgm:t>
        <a:bodyPr/>
        <a:lstStyle/>
        <a:p>
          <a:endParaRPr lang="en-US"/>
        </a:p>
      </dgm:t>
    </dgm:pt>
    <dgm:pt modelId="{3A47F40B-E9AE-460D-857C-A639BAB4192F}" type="pres">
      <dgm:prSet presAssocID="{AB24D030-AEDE-4002-8199-B4AA9B7FDBB9}" presName="hierChild5" presStyleCnt="0"/>
      <dgm:spPr/>
      <dgm:t>
        <a:bodyPr/>
        <a:lstStyle/>
        <a:p>
          <a:endParaRPr lang="en-US"/>
        </a:p>
      </dgm:t>
    </dgm:pt>
    <dgm:pt modelId="{9C79EC5A-402B-4770-9A32-7B069CCB91B4}" type="pres">
      <dgm:prSet presAssocID="{4EEE3BAA-0F5B-4D87-BBFF-270B03EA2DFA}" presName="hierChild3" presStyleCnt="0"/>
      <dgm:spPr/>
      <dgm:t>
        <a:bodyPr/>
        <a:lstStyle/>
        <a:p>
          <a:endParaRPr lang="en-US"/>
        </a:p>
      </dgm:t>
    </dgm:pt>
  </dgm:ptLst>
  <dgm:cxnLst>
    <dgm:cxn modelId="{8134BF7F-C383-45E3-8DC5-1213E34C33B6}" type="presOf" srcId="{86842FDC-91F2-42C6-9FEE-D9FE25AF3A58}" destId="{3EE65AEA-9646-4C78-BA46-401C65173466}" srcOrd="0" destOrd="0" presId="urn:microsoft.com/office/officeart/2008/layout/HalfCircleOrganizationChart"/>
    <dgm:cxn modelId="{CEB91C0A-7D4E-457D-BA2F-6D9B877E2552}" type="presOf" srcId="{AB24D030-AEDE-4002-8199-B4AA9B7FDBB9}" destId="{24ADA59C-3118-4DC7-BD8D-E05EB38E27CD}" srcOrd="1" destOrd="0" presId="urn:microsoft.com/office/officeart/2008/layout/HalfCircleOrganizationChart"/>
    <dgm:cxn modelId="{730AA9B3-F7C6-4CC0-94F7-1FC80A3AE322}" type="presOf" srcId="{67640B90-97BB-419F-B4FC-05797D8E7B03}" destId="{768B091F-5466-4422-856A-17D4BAB8405D}" srcOrd="1" destOrd="0" presId="urn:microsoft.com/office/officeart/2008/layout/HalfCircleOrganizationChart"/>
    <dgm:cxn modelId="{462037F2-43A9-4B5C-87A9-55805488688B}" type="presOf" srcId="{4EEE3BAA-0F5B-4D87-BBFF-270B03EA2DFA}" destId="{26A528B6-7B14-464D-B8B5-FACE51205963}" srcOrd="1" destOrd="0" presId="urn:microsoft.com/office/officeart/2008/layout/HalfCircleOrganizationChart"/>
    <dgm:cxn modelId="{64FF060D-BBED-4389-851A-AA5F0C8D5001}" type="presOf" srcId="{63C422AE-B40B-4605-9FC3-BD53038ACFCE}" destId="{C5C13DF7-FC3F-46D1-A4B9-ACEDD222AEE2}" srcOrd="1" destOrd="0" presId="urn:microsoft.com/office/officeart/2008/layout/HalfCircleOrganizationChart"/>
    <dgm:cxn modelId="{F4DFCC90-B702-42B2-9CA9-ED9F1891DEC1}" srcId="{86842FDC-91F2-42C6-9FEE-D9FE25AF3A58}" destId="{4EEE3BAA-0F5B-4D87-BBFF-270B03EA2DFA}" srcOrd="0" destOrd="0" parTransId="{DF1FA209-1662-457F-8CEC-F1927EC2181C}" sibTransId="{6834341A-94A2-4B42-BEDD-4C879E63B713}"/>
    <dgm:cxn modelId="{DA81DBA6-A49B-4C5F-B909-76A38418F8F4}" type="presOf" srcId="{37E3764C-4EB7-4BF7-9F96-C8B7BE35814B}" destId="{82968848-93C5-4E54-9A32-AF88CF8CE039}" srcOrd="0" destOrd="0" presId="urn:microsoft.com/office/officeart/2008/layout/HalfCircleOrganizationChart"/>
    <dgm:cxn modelId="{B630805D-4CF7-4176-B40B-237471E9E009}" type="presOf" srcId="{0EBFE63F-1352-412D-910D-0C13C1F1D9F8}" destId="{C2675113-4328-41B4-82E7-6124150C72AE}" srcOrd="0" destOrd="0" presId="urn:microsoft.com/office/officeart/2008/layout/HalfCircleOrganizationChart"/>
    <dgm:cxn modelId="{E11C9ECD-C4FA-48FB-8FB8-1018004F555D}" type="presOf" srcId="{83F06D02-7E41-4B97-A8A0-679828C27A8F}" destId="{D92941F8-AEF7-4CF2-B0C6-775EDA91EB93}" srcOrd="0" destOrd="0" presId="urn:microsoft.com/office/officeart/2008/layout/HalfCircleOrganizationChart"/>
    <dgm:cxn modelId="{A779B3BD-4603-4241-8E44-C8665A3557E1}" type="presOf" srcId="{AB24D030-AEDE-4002-8199-B4AA9B7FDBB9}" destId="{45033E07-1466-4E94-ACB0-99BA53E645C6}" srcOrd="0" destOrd="0" presId="urn:microsoft.com/office/officeart/2008/layout/HalfCircleOrganizationChart"/>
    <dgm:cxn modelId="{8E6B5532-C713-4524-A728-BB0B74EB8498}" srcId="{4EEE3BAA-0F5B-4D87-BBFF-270B03EA2DFA}" destId="{67640B90-97BB-419F-B4FC-05797D8E7B03}" srcOrd="0" destOrd="0" parTransId="{0EBFE63F-1352-412D-910D-0C13C1F1D9F8}" sibTransId="{6763042B-B2A8-4346-8336-C9BDD77E2E56}"/>
    <dgm:cxn modelId="{3D8CB0F0-328C-4A3E-A204-F58C59090AC5}" type="presOf" srcId="{57933E03-23D6-4ED5-91AA-F9179BFA7084}" destId="{0AAAB491-7A1D-4DD8-9E05-CE1068718D18}" srcOrd="0" destOrd="0" presId="urn:microsoft.com/office/officeart/2008/layout/HalfCircleOrganizationChart"/>
    <dgm:cxn modelId="{3679F3AA-D148-4214-AA92-E3C4C93B29CB}" srcId="{4EEE3BAA-0F5B-4D87-BBFF-270B03EA2DFA}" destId="{63C422AE-B40B-4605-9FC3-BD53038ACFCE}" srcOrd="2" destOrd="0" parTransId="{83F06D02-7E41-4B97-A8A0-679828C27A8F}" sibTransId="{E5C45CA7-8FF2-4BC6-A585-DA5E940A1F84}"/>
    <dgm:cxn modelId="{89A8F9D4-08B5-4481-A181-330D492D1CA1}" type="presOf" srcId="{0F8C5108-96F9-4DB7-9841-C624369AF3D3}" destId="{88B364AD-9712-49E9-A121-F3199EDE8B6D}" srcOrd="1" destOrd="0" presId="urn:microsoft.com/office/officeart/2008/layout/HalfCircleOrganizationChart"/>
    <dgm:cxn modelId="{95AB3B0C-BED4-4346-BA62-A34242E28BDC}" srcId="{4EEE3BAA-0F5B-4D87-BBFF-270B03EA2DFA}" destId="{0F8C5108-96F9-4DB7-9841-C624369AF3D3}" srcOrd="1" destOrd="0" parTransId="{57933E03-23D6-4ED5-91AA-F9179BFA7084}" sibTransId="{06F146BE-3B64-429D-B83B-760C9716FB01}"/>
    <dgm:cxn modelId="{6F1B9580-170A-468E-9EE6-D308C4C13983}" type="presOf" srcId="{4EEE3BAA-0F5B-4D87-BBFF-270B03EA2DFA}" destId="{9F9C9B20-9332-4293-98B2-94068A2E7165}" srcOrd="0" destOrd="0" presId="urn:microsoft.com/office/officeart/2008/layout/HalfCircleOrganizationChart"/>
    <dgm:cxn modelId="{C78DCA02-8787-44ED-B87E-760B60990DC3}" type="presOf" srcId="{67640B90-97BB-419F-B4FC-05797D8E7B03}" destId="{A27D713B-3043-4DC5-9230-EF5CC1077FC5}" srcOrd="0" destOrd="0" presId="urn:microsoft.com/office/officeart/2008/layout/HalfCircleOrganizationChart"/>
    <dgm:cxn modelId="{94A7ABA8-E348-4E4C-BE95-996D8744E31D}" type="presOf" srcId="{0F8C5108-96F9-4DB7-9841-C624369AF3D3}" destId="{B9943298-CED0-4FC2-AF8C-2C803608993B}" srcOrd="0" destOrd="0" presId="urn:microsoft.com/office/officeart/2008/layout/HalfCircleOrganizationChart"/>
    <dgm:cxn modelId="{86E03585-BE5B-4C61-9BC0-141E8CDC55A5}" type="presOf" srcId="{63C422AE-B40B-4605-9FC3-BD53038ACFCE}" destId="{B6B63839-F627-44ED-AB91-31EA41D22E36}" srcOrd="0" destOrd="0" presId="urn:microsoft.com/office/officeart/2008/layout/HalfCircleOrganizationChart"/>
    <dgm:cxn modelId="{B2DC9474-D1E8-483D-A2EF-C81D37FA56F7}" srcId="{4EEE3BAA-0F5B-4D87-BBFF-270B03EA2DFA}" destId="{AB24D030-AEDE-4002-8199-B4AA9B7FDBB9}" srcOrd="3" destOrd="0" parTransId="{37E3764C-4EB7-4BF7-9F96-C8B7BE35814B}" sibTransId="{5A9E4E0F-74E4-4D76-857D-422DFABC4211}"/>
    <dgm:cxn modelId="{795CA2F9-C208-4A1E-B9F2-EA425DE5DE2E}" type="presParOf" srcId="{3EE65AEA-9646-4C78-BA46-401C65173466}" destId="{11922F26-A136-4A4C-86C9-97E8BCC1A098}" srcOrd="0" destOrd="0" presId="urn:microsoft.com/office/officeart/2008/layout/HalfCircleOrganizationChart"/>
    <dgm:cxn modelId="{6B228555-DC28-4BBC-A256-CCDD514216C1}" type="presParOf" srcId="{11922F26-A136-4A4C-86C9-97E8BCC1A098}" destId="{AD6AEAFF-E61A-442E-A9CB-88050636A2E9}" srcOrd="0" destOrd="0" presId="urn:microsoft.com/office/officeart/2008/layout/HalfCircleOrganizationChart"/>
    <dgm:cxn modelId="{126174BD-906C-413A-9BE5-8F3C3CE3B475}" type="presParOf" srcId="{AD6AEAFF-E61A-442E-A9CB-88050636A2E9}" destId="{9F9C9B20-9332-4293-98B2-94068A2E7165}" srcOrd="0" destOrd="0" presId="urn:microsoft.com/office/officeart/2008/layout/HalfCircleOrganizationChart"/>
    <dgm:cxn modelId="{9DDA22AB-C185-4013-ABB5-3F88E49F4C34}" type="presParOf" srcId="{AD6AEAFF-E61A-442E-A9CB-88050636A2E9}" destId="{1FBD3CDA-B3B3-4767-9AE8-EB8CC4506793}" srcOrd="1" destOrd="0" presId="urn:microsoft.com/office/officeart/2008/layout/HalfCircleOrganizationChart"/>
    <dgm:cxn modelId="{AFD30ACA-EF1F-480F-9453-F5989AEA010A}" type="presParOf" srcId="{AD6AEAFF-E61A-442E-A9CB-88050636A2E9}" destId="{2875EB7F-A455-47B3-B84A-F45C1D5FDFCE}" srcOrd="2" destOrd="0" presId="urn:microsoft.com/office/officeart/2008/layout/HalfCircleOrganizationChart"/>
    <dgm:cxn modelId="{81030984-95DF-4716-B665-1E7FFC8F6CC8}" type="presParOf" srcId="{AD6AEAFF-E61A-442E-A9CB-88050636A2E9}" destId="{26A528B6-7B14-464D-B8B5-FACE51205963}" srcOrd="3" destOrd="0" presId="urn:microsoft.com/office/officeart/2008/layout/HalfCircleOrganizationChart"/>
    <dgm:cxn modelId="{AB8201E1-D6F1-45AA-82F1-494EC9734047}" type="presParOf" srcId="{11922F26-A136-4A4C-86C9-97E8BCC1A098}" destId="{B098C3EF-C0B4-4AFE-A584-065FCAF88668}" srcOrd="1" destOrd="0" presId="urn:microsoft.com/office/officeart/2008/layout/HalfCircleOrganizationChart"/>
    <dgm:cxn modelId="{C6814222-5AF9-406F-AD79-BADFC20FED80}" type="presParOf" srcId="{B098C3EF-C0B4-4AFE-A584-065FCAF88668}" destId="{C2675113-4328-41B4-82E7-6124150C72AE}" srcOrd="0" destOrd="0" presId="urn:microsoft.com/office/officeart/2008/layout/HalfCircleOrganizationChart"/>
    <dgm:cxn modelId="{9F7ABE68-FDE8-41C8-852D-966A68D69ADA}" type="presParOf" srcId="{B098C3EF-C0B4-4AFE-A584-065FCAF88668}" destId="{5A36A350-396A-49FC-9821-426EE989EB5E}" srcOrd="1" destOrd="0" presId="urn:microsoft.com/office/officeart/2008/layout/HalfCircleOrganizationChart"/>
    <dgm:cxn modelId="{29877C25-8AFD-4D54-B20E-86DC49DD40F3}" type="presParOf" srcId="{5A36A350-396A-49FC-9821-426EE989EB5E}" destId="{202C58F8-6389-4C8B-9CF0-D1B9C3032F16}" srcOrd="0" destOrd="0" presId="urn:microsoft.com/office/officeart/2008/layout/HalfCircleOrganizationChart"/>
    <dgm:cxn modelId="{86B7F950-FADF-4D88-A83E-5BBE3EF255DA}" type="presParOf" srcId="{202C58F8-6389-4C8B-9CF0-D1B9C3032F16}" destId="{A27D713B-3043-4DC5-9230-EF5CC1077FC5}" srcOrd="0" destOrd="0" presId="urn:microsoft.com/office/officeart/2008/layout/HalfCircleOrganizationChart"/>
    <dgm:cxn modelId="{0E530B29-3A55-4AB3-BCE1-EFE78D5D744B}" type="presParOf" srcId="{202C58F8-6389-4C8B-9CF0-D1B9C3032F16}" destId="{B06AA64C-B8FF-4457-925E-BE0CBD09491A}" srcOrd="1" destOrd="0" presId="urn:microsoft.com/office/officeart/2008/layout/HalfCircleOrganizationChart"/>
    <dgm:cxn modelId="{0F88AB8D-B1F1-428F-AE73-B087ADBB07C7}" type="presParOf" srcId="{202C58F8-6389-4C8B-9CF0-D1B9C3032F16}" destId="{1063A266-57E6-4AD8-BBE9-77DA1DF1E40A}" srcOrd="2" destOrd="0" presId="urn:microsoft.com/office/officeart/2008/layout/HalfCircleOrganizationChart"/>
    <dgm:cxn modelId="{82590041-A8D8-4E2C-918B-A93F4F814E5C}" type="presParOf" srcId="{202C58F8-6389-4C8B-9CF0-D1B9C3032F16}" destId="{768B091F-5466-4422-856A-17D4BAB8405D}" srcOrd="3" destOrd="0" presId="urn:microsoft.com/office/officeart/2008/layout/HalfCircleOrganizationChart"/>
    <dgm:cxn modelId="{B100C6CB-68B4-4A9A-ACA3-B6A977B83B93}" type="presParOf" srcId="{5A36A350-396A-49FC-9821-426EE989EB5E}" destId="{E935519A-01A8-48D6-8ED0-D1E2861A08EE}" srcOrd="1" destOrd="0" presId="urn:microsoft.com/office/officeart/2008/layout/HalfCircleOrganizationChart"/>
    <dgm:cxn modelId="{7515E188-C3C4-42AA-8091-FC395C27482C}" type="presParOf" srcId="{5A36A350-396A-49FC-9821-426EE989EB5E}" destId="{CF0AFCCD-144D-4CD0-A6DD-94EC0F1B5739}" srcOrd="2" destOrd="0" presId="urn:microsoft.com/office/officeart/2008/layout/HalfCircleOrganizationChart"/>
    <dgm:cxn modelId="{6E2E1E10-9409-4BA2-AE6D-940C2D5AC538}" type="presParOf" srcId="{B098C3EF-C0B4-4AFE-A584-065FCAF88668}" destId="{0AAAB491-7A1D-4DD8-9E05-CE1068718D18}" srcOrd="2" destOrd="0" presId="urn:microsoft.com/office/officeart/2008/layout/HalfCircleOrganizationChart"/>
    <dgm:cxn modelId="{CFC4D695-E49D-4394-8E9A-F3F67C521A8C}" type="presParOf" srcId="{B098C3EF-C0B4-4AFE-A584-065FCAF88668}" destId="{20BED2DE-818B-476F-80C0-8030EDC204E2}" srcOrd="3" destOrd="0" presId="urn:microsoft.com/office/officeart/2008/layout/HalfCircleOrganizationChart"/>
    <dgm:cxn modelId="{C177332D-0304-4838-889B-4E082F9884E1}" type="presParOf" srcId="{20BED2DE-818B-476F-80C0-8030EDC204E2}" destId="{76418C4A-745C-48C9-A9BA-49BFA39DCB91}" srcOrd="0" destOrd="0" presId="urn:microsoft.com/office/officeart/2008/layout/HalfCircleOrganizationChart"/>
    <dgm:cxn modelId="{F61F47D7-D4A9-45BD-96F8-6AFC0BEDE669}" type="presParOf" srcId="{76418C4A-745C-48C9-A9BA-49BFA39DCB91}" destId="{B9943298-CED0-4FC2-AF8C-2C803608993B}" srcOrd="0" destOrd="0" presId="urn:microsoft.com/office/officeart/2008/layout/HalfCircleOrganizationChart"/>
    <dgm:cxn modelId="{C3818BE9-CEEA-4E50-A3C4-F1DB59D0574D}" type="presParOf" srcId="{76418C4A-745C-48C9-A9BA-49BFA39DCB91}" destId="{AD3C7337-E790-4F25-BD91-783EFB2867CB}" srcOrd="1" destOrd="0" presId="urn:microsoft.com/office/officeart/2008/layout/HalfCircleOrganizationChart"/>
    <dgm:cxn modelId="{75F403A7-D117-498E-8ECF-F7AC19850821}" type="presParOf" srcId="{76418C4A-745C-48C9-A9BA-49BFA39DCB91}" destId="{6CD7B359-7B77-42F1-992C-C16204527E07}" srcOrd="2" destOrd="0" presId="urn:microsoft.com/office/officeart/2008/layout/HalfCircleOrganizationChart"/>
    <dgm:cxn modelId="{6E909CFB-DAFD-4904-8417-86484FA1F2E2}" type="presParOf" srcId="{76418C4A-745C-48C9-A9BA-49BFA39DCB91}" destId="{88B364AD-9712-49E9-A121-F3199EDE8B6D}" srcOrd="3" destOrd="0" presId="urn:microsoft.com/office/officeart/2008/layout/HalfCircleOrganizationChart"/>
    <dgm:cxn modelId="{2B395D1D-D1D5-4AC2-B418-5622598DA500}" type="presParOf" srcId="{20BED2DE-818B-476F-80C0-8030EDC204E2}" destId="{276D307A-E4E0-4EE9-B356-3984A09BC847}" srcOrd="1" destOrd="0" presId="urn:microsoft.com/office/officeart/2008/layout/HalfCircleOrganizationChart"/>
    <dgm:cxn modelId="{E597B617-90E6-4B6F-A873-53E134616021}" type="presParOf" srcId="{20BED2DE-818B-476F-80C0-8030EDC204E2}" destId="{6B68D520-342B-4188-A553-43F7EC0B17E5}" srcOrd="2" destOrd="0" presId="urn:microsoft.com/office/officeart/2008/layout/HalfCircleOrganizationChart"/>
    <dgm:cxn modelId="{A27BEE97-9CDA-47D9-A8F5-02E0AAE336E8}" type="presParOf" srcId="{B098C3EF-C0B4-4AFE-A584-065FCAF88668}" destId="{D92941F8-AEF7-4CF2-B0C6-775EDA91EB93}" srcOrd="4" destOrd="0" presId="urn:microsoft.com/office/officeart/2008/layout/HalfCircleOrganizationChart"/>
    <dgm:cxn modelId="{39511C4A-814F-4493-9665-32D665DA8024}" type="presParOf" srcId="{B098C3EF-C0B4-4AFE-A584-065FCAF88668}" destId="{8366B73B-F819-4524-AC39-62F4187F8A93}" srcOrd="5" destOrd="0" presId="urn:microsoft.com/office/officeart/2008/layout/HalfCircleOrganizationChart"/>
    <dgm:cxn modelId="{2109C022-0783-43B0-8D07-8086D4063BF1}" type="presParOf" srcId="{8366B73B-F819-4524-AC39-62F4187F8A93}" destId="{9EB3AB66-CF2D-4AFB-A60F-1D9680D68787}" srcOrd="0" destOrd="0" presId="urn:microsoft.com/office/officeart/2008/layout/HalfCircleOrganizationChart"/>
    <dgm:cxn modelId="{084E982D-2770-4550-BB00-F6999BA9049A}" type="presParOf" srcId="{9EB3AB66-CF2D-4AFB-A60F-1D9680D68787}" destId="{B6B63839-F627-44ED-AB91-31EA41D22E36}" srcOrd="0" destOrd="0" presId="urn:microsoft.com/office/officeart/2008/layout/HalfCircleOrganizationChart"/>
    <dgm:cxn modelId="{1AFD5154-EAAA-4074-9CE2-84F44A6CA05B}" type="presParOf" srcId="{9EB3AB66-CF2D-4AFB-A60F-1D9680D68787}" destId="{F05CEE54-E2B7-424E-AA7D-3AB8CC16FB69}" srcOrd="1" destOrd="0" presId="urn:microsoft.com/office/officeart/2008/layout/HalfCircleOrganizationChart"/>
    <dgm:cxn modelId="{540C29BC-C3F8-4E45-817F-241D368F50BD}" type="presParOf" srcId="{9EB3AB66-CF2D-4AFB-A60F-1D9680D68787}" destId="{2FF85B5B-29FE-41C1-851A-70D4A63F0A0D}" srcOrd="2" destOrd="0" presId="urn:microsoft.com/office/officeart/2008/layout/HalfCircleOrganizationChart"/>
    <dgm:cxn modelId="{DF03AFE8-0E1D-4610-ACA7-1B9AA1DACB37}" type="presParOf" srcId="{9EB3AB66-CF2D-4AFB-A60F-1D9680D68787}" destId="{C5C13DF7-FC3F-46D1-A4B9-ACEDD222AEE2}" srcOrd="3" destOrd="0" presId="urn:microsoft.com/office/officeart/2008/layout/HalfCircleOrganizationChart"/>
    <dgm:cxn modelId="{EA45A4E7-5563-48CC-A182-C1717E1BC407}" type="presParOf" srcId="{8366B73B-F819-4524-AC39-62F4187F8A93}" destId="{EE3F5F19-4739-43F9-B1BA-F123B33708F8}" srcOrd="1" destOrd="0" presId="urn:microsoft.com/office/officeart/2008/layout/HalfCircleOrganizationChart"/>
    <dgm:cxn modelId="{565EE4F0-0950-4C70-8324-5FEFAD3C3B19}" type="presParOf" srcId="{8366B73B-F819-4524-AC39-62F4187F8A93}" destId="{3C87A599-56AF-40ED-8AD8-1223EEFE4DAA}" srcOrd="2" destOrd="0" presId="urn:microsoft.com/office/officeart/2008/layout/HalfCircleOrganizationChart"/>
    <dgm:cxn modelId="{B3CCBE7D-96BD-40B8-933E-82F1E012D082}" type="presParOf" srcId="{B098C3EF-C0B4-4AFE-A584-065FCAF88668}" destId="{82968848-93C5-4E54-9A32-AF88CF8CE039}" srcOrd="6" destOrd="0" presId="urn:microsoft.com/office/officeart/2008/layout/HalfCircleOrganizationChart"/>
    <dgm:cxn modelId="{C133312B-F3DC-4FD0-9252-5EC5C0FFB5E9}" type="presParOf" srcId="{B098C3EF-C0B4-4AFE-A584-065FCAF88668}" destId="{FC9B6D9F-6B5C-41C8-BCCA-F4F42D04F44B}" srcOrd="7" destOrd="0" presId="urn:microsoft.com/office/officeart/2008/layout/HalfCircleOrganizationChart"/>
    <dgm:cxn modelId="{D2DF2301-54F1-425C-B417-E4C34E3BBC7D}" type="presParOf" srcId="{FC9B6D9F-6B5C-41C8-BCCA-F4F42D04F44B}" destId="{EB200A90-79D0-427C-BEFD-5D4A0E1F3A9D}" srcOrd="0" destOrd="0" presId="urn:microsoft.com/office/officeart/2008/layout/HalfCircleOrganizationChart"/>
    <dgm:cxn modelId="{49F6FB0D-B45C-49A1-B48F-79049D56B8F1}" type="presParOf" srcId="{EB200A90-79D0-427C-BEFD-5D4A0E1F3A9D}" destId="{45033E07-1466-4E94-ACB0-99BA53E645C6}" srcOrd="0" destOrd="0" presId="urn:microsoft.com/office/officeart/2008/layout/HalfCircleOrganizationChart"/>
    <dgm:cxn modelId="{8F844C2A-F6AB-4268-A831-0604B53D1E02}" type="presParOf" srcId="{EB200A90-79D0-427C-BEFD-5D4A0E1F3A9D}" destId="{983D4657-101B-44A7-BF2A-9F155A0E42CB}" srcOrd="1" destOrd="0" presId="urn:microsoft.com/office/officeart/2008/layout/HalfCircleOrganizationChart"/>
    <dgm:cxn modelId="{A981F90F-C0BB-4334-8A75-0A697B61CADF}" type="presParOf" srcId="{EB200A90-79D0-427C-BEFD-5D4A0E1F3A9D}" destId="{4019469B-6734-424A-8B9B-D08CA2463A1C}" srcOrd="2" destOrd="0" presId="urn:microsoft.com/office/officeart/2008/layout/HalfCircleOrganizationChart"/>
    <dgm:cxn modelId="{AC7000E3-392E-4FA8-91BA-1AD44972F78E}" type="presParOf" srcId="{EB200A90-79D0-427C-BEFD-5D4A0E1F3A9D}" destId="{24ADA59C-3118-4DC7-BD8D-E05EB38E27CD}" srcOrd="3" destOrd="0" presId="urn:microsoft.com/office/officeart/2008/layout/HalfCircleOrganizationChart"/>
    <dgm:cxn modelId="{31FBD1F8-99AF-42C5-908C-63C138146061}" type="presParOf" srcId="{FC9B6D9F-6B5C-41C8-BCCA-F4F42D04F44B}" destId="{E61440B0-AFC7-49F7-8BDB-316B4F659073}" srcOrd="1" destOrd="0" presId="urn:microsoft.com/office/officeart/2008/layout/HalfCircleOrganizationChart"/>
    <dgm:cxn modelId="{786C43CF-75AB-4502-B4A1-632997394779}" type="presParOf" srcId="{FC9B6D9F-6B5C-41C8-BCCA-F4F42D04F44B}" destId="{3A47F40B-E9AE-460D-857C-A639BAB4192F}" srcOrd="2" destOrd="0" presId="urn:microsoft.com/office/officeart/2008/layout/HalfCircleOrganizationChart"/>
    <dgm:cxn modelId="{5F495FE2-9AA0-4D22-99E8-F44AC81D3707}" type="presParOf" srcId="{11922F26-A136-4A4C-86C9-97E8BCC1A098}" destId="{9C79EC5A-402B-4770-9A32-7B069CCB91B4}" srcOrd="2" destOrd="0" presId="urn:microsoft.com/office/officeart/2008/layout/HalfCircle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BF9CCD-815F-4E1E-8753-CCCE3BE1B36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C68E89B-FFC6-480D-B93D-10C95049D309}">
      <dgm:prSet phldrT="[Text]" custT="1"/>
      <dgm:spPr/>
      <dgm:t>
        <a:bodyPr/>
        <a:lstStyle/>
        <a:p>
          <a:r>
            <a:rPr lang="en-US" sz="1600" b="1" dirty="0" smtClean="0">
              <a:solidFill>
                <a:schemeClr val="tx1"/>
              </a:solidFill>
            </a:rPr>
            <a:t>Hydrocarbons (mineral oils, </a:t>
          </a:r>
          <a:r>
            <a:rPr lang="en-US" sz="1600" b="1" dirty="0" err="1" smtClean="0">
              <a:solidFill>
                <a:schemeClr val="tx1"/>
              </a:solidFill>
            </a:rPr>
            <a:t>petrolatums</a:t>
          </a:r>
          <a:r>
            <a:rPr lang="en-US" sz="1600" b="1" dirty="0" smtClean="0">
              <a:solidFill>
                <a:schemeClr val="tx1"/>
              </a:solidFill>
            </a:rPr>
            <a:t>, </a:t>
          </a:r>
          <a:r>
            <a:rPr lang="en-US" sz="1600" b="1" dirty="0" err="1" smtClean="0">
              <a:solidFill>
                <a:schemeClr val="tx1"/>
              </a:solidFill>
            </a:rPr>
            <a:t>paraffins</a:t>
          </a:r>
          <a:r>
            <a:rPr lang="en-US" sz="1600" b="1" dirty="0" smtClean="0">
              <a:solidFill>
                <a:schemeClr val="tx1"/>
              </a:solidFill>
            </a:rPr>
            <a:t>, waxes)</a:t>
          </a:r>
        </a:p>
        <a:p>
          <a:r>
            <a:rPr lang="en-US" sz="1600" b="1" dirty="0" smtClean="0">
              <a:solidFill>
                <a:schemeClr val="tx1"/>
              </a:solidFill>
            </a:rPr>
            <a:t>Animal fats/vegetable oils (castor oil, cottonseed oil, olive oil)</a:t>
          </a:r>
        </a:p>
        <a:p>
          <a:r>
            <a:rPr lang="en-US" sz="1600" b="1" dirty="0" smtClean="0">
              <a:solidFill>
                <a:schemeClr val="tx1"/>
              </a:solidFill>
            </a:rPr>
            <a:t>Synthetic esters (</a:t>
          </a:r>
          <a:r>
            <a:rPr lang="en-US" sz="1600" b="1" dirty="0" err="1" smtClean="0">
              <a:solidFill>
                <a:schemeClr val="tx1"/>
              </a:solidFill>
            </a:rPr>
            <a:t>glyceryl</a:t>
          </a:r>
          <a:r>
            <a:rPr lang="en-US" sz="1600" b="1" dirty="0" smtClean="0">
              <a:solidFill>
                <a:schemeClr val="tx1"/>
              </a:solidFill>
            </a:rPr>
            <a:t> </a:t>
          </a:r>
          <a:r>
            <a:rPr lang="en-US" sz="1600" b="1" dirty="0" err="1" smtClean="0">
              <a:solidFill>
                <a:schemeClr val="tx1"/>
              </a:solidFill>
            </a:rPr>
            <a:t>monostearate</a:t>
          </a:r>
          <a:r>
            <a:rPr lang="en-US" sz="1600" b="1" dirty="0" smtClean="0">
              <a:solidFill>
                <a:schemeClr val="tx1"/>
              </a:solidFill>
            </a:rPr>
            <a:t>, butyl stearate, </a:t>
          </a:r>
        </a:p>
        <a:p>
          <a:r>
            <a:rPr lang="en-US" sz="1600" b="1" dirty="0" smtClean="0">
              <a:solidFill>
                <a:schemeClr val="tx1"/>
              </a:solidFill>
            </a:rPr>
            <a:t>isopropyl </a:t>
          </a:r>
          <a:r>
            <a:rPr lang="en-US" sz="1600" b="1" dirty="0" err="1" smtClean="0">
              <a:solidFill>
                <a:schemeClr val="tx1"/>
              </a:solidFill>
            </a:rPr>
            <a:t>lanolate</a:t>
          </a:r>
          <a:r>
            <a:rPr lang="en-US" sz="1600" b="1" dirty="0" smtClean="0">
              <a:solidFill>
                <a:schemeClr val="tx1"/>
              </a:solidFill>
            </a:rPr>
            <a:t>, </a:t>
          </a:r>
          <a:r>
            <a:rPr lang="en-US" sz="1600" b="1" dirty="0" err="1" smtClean="0">
              <a:solidFill>
                <a:schemeClr val="tx1"/>
              </a:solidFill>
            </a:rPr>
            <a:t>stearyl</a:t>
          </a:r>
          <a:r>
            <a:rPr lang="en-US" sz="1600" b="1" dirty="0" smtClean="0">
              <a:solidFill>
                <a:schemeClr val="tx1"/>
              </a:solidFill>
            </a:rPr>
            <a:t> alcohol)</a:t>
          </a:r>
          <a:endParaRPr lang="en-US" sz="1600" b="1" dirty="0"/>
        </a:p>
      </dgm:t>
    </dgm:pt>
    <dgm:pt modelId="{07AE7848-A74E-4ED8-B460-F8C8A3A7E6B1}" type="parTrans" cxnId="{351DA50D-7032-4CDF-801A-DC05F3F6B08E}">
      <dgm:prSet/>
      <dgm:spPr/>
      <dgm:t>
        <a:bodyPr/>
        <a:lstStyle/>
        <a:p>
          <a:endParaRPr lang="en-US"/>
        </a:p>
      </dgm:t>
    </dgm:pt>
    <dgm:pt modelId="{1EB751B0-6ACF-414E-B6C9-347BF155FEBF}" type="sibTrans" cxnId="{351DA50D-7032-4CDF-801A-DC05F3F6B08E}">
      <dgm:prSet/>
      <dgm:spPr/>
      <dgm:t>
        <a:bodyPr/>
        <a:lstStyle/>
        <a:p>
          <a:endParaRPr lang="en-US"/>
        </a:p>
      </dgm:t>
    </dgm:pt>
    <dgm:pt modelId="{7BCD7B69-4E3D-461D-9F2B-553D9E5AD4E1}">
      <dgm:prSet phldrT="[Text]" custT="1"/>
      <dgm:spPr/>
      <dgm:t>
        <a:bodyPr/>
        <a:lstStyle/>
        <a:p>
          <a:r>
            <a:rPr lang="en-US" sz="1600" b="1" dirty="0" smtClean="0">
              <a:solidFill>
                <a:schemeClr val="tx1"/>
              </a:solidFill>
            </a:rPr>
            <a:t>Hydrophilic petrolatum</a:t>
          </a:r>
        </a:p>
        <a:p>
          <a:r>
            <a:rPr lang="en-US" sz="1600" b="1" dirty="0" err="1" smtClean="0">
              <a:solidFill>
                <a:schemeClr val="tx1"/>
              </a:solidFill>
            </a:rPr>
            <a:t>Aquaphor</a:t>
          </a:r>
          <a:endParaRPr lang="en-US" sz="1600" b="1" dirty="0" smtClean="0">
            <a:solidFill>
              <a:schemeClr val="tx1"/>
            </a:solidFill>
          </a:endParaRPr>
        </a:p>
        <a:p>
          <a:r>
            <a:rPr lang="en-US" sz="1600" b="1" dirty="0" err="1" smtClean="0">
              <a:solidFill>
                <a:schemeClr val="tx1"/>
              </a:solidFill>
            </a:rPr>
            <a:t>Aquabase</a:t>
          </a:r>
          <a:endParaRPr lang="en-US" sz="1600" b="1" dirty="0"/>
        </a:p>
      </dgm:t>
    </dgm:pt>
    <dgm:pt modelId="{A6111EEE-6D93-4B0A-93FB-7371E4BE6C96}" type="parTrans" cxnId="{2C52DE5E-CF63-49AC-93D9-21BC2AD83F42}">
      <dgm:prSet/>
      <dgm:spPr/>
      <dgm:t>
        <a:bodyPr/>
        <a:lstStyle/>
        <a:p>
          <a:endParaRPr lang="en-US"/>
        </a:p>
      </dgm:t>
    </dgm:pt>
    <dgm:pt modelId="{E0B6438B-147E-4F32-88B0-BB246EF9B506}" type="sibTrans" cxnId="{2C52DE5E-CF63-49AC-93D9-21BC2AD83F42}">
      <dgm:prSet/>
      <dgm:spPr/>
      <dgm:t>
        <a:bodyPr/>
        <a:lstStyle/>
        <a:p>
          <a:endParaRPr lang="en-US"/>
        </a:p>
      </dgm:t>
    </dgm:pt>
    <dgm:pt modelId="{E540BD8E-38D1-4E24-861E-99E1A2A6DF0E}">
      <dgm:prSet phldrT="[Text]" custT="1"/>
      <dgm:spPr/>
      <dgm:t>
        <a:bodyPr/>
        <a:lstStyle/>
        <a:p>
          <a:pPr algn="ctr"/>
          <a:endParaRPr lang="en-US" sz="1600" dirty="0"/>
        </a:p>
      </dgm:t>
    </dgm:pt>
    <dgm:pt modelId="{56A80FF5-850B-4BC2-B7CC-ED8127610F8A}" type="parTrans" cxnId="{17B7B153-71C5-4A70-8F43-1CD52659D69F}">
      <dgm:prSet/>
      <dgm:spPr/>
      <dgm:t>
        <a:bodyPr/>
        <a:lstStyle/>
        <a:p>
          <a:endParaRPr lang="en-US"/>
        </a:p>
      </dgm:t>
    </dgm:pt>
    <dgm:pt modelId="{9FFBBE3B-03DC-4481-AB24-0113E151BCE9}" type="sibTrans" cxnId="{17B7B153-71C5-4A70-8F43-1CD52659D69F}">
      <dgm:prSet/>
      <dgm:spPr/>
      <dgm:t>
        <a:bodyPr/>
        <a:lstStyle/>
        <a:p>
          <a:endParaRPr lang="en-US"/>
        </a:p>
      </dgm:t>
    </dgm:pt>
    <dgm:pt modelId="{4FD007D3-B1B1-41B2-99EE-CF510B4BCBCB}">
      <dgm:prSet phldrT="[Text]" custT="1"/>
      <dgm:spPr/>
      <dgm:t>
        <a:bodyPr/>
        <a:lstStyle/>
        <a:p>
          <a:endParaRPr lang="en-US" sz="1600" b="1" dirty="0" smtClean="0">
            <a:solidFill>
              <a:schemeClr val="tx1"/>
            </a:solidFill>
          </a:endParaRPr>
        </a:p>
        <a:p>
          <a:r>
            <a:rPr lang="en-US" sz="1600" b="1" u="sng" dirty="0" smtClean="0">
              <a:solidFill>
                <a:schemeClr val="tx1"/>
              </a:solidFill>
            </a:rPr>
            <a:t>Water-in-oil:</a:t>
          </a:r>
        </a:p>
        <a:p>
          <a:r>
            <a:rPr lang="en-US" sz="1600" b="1" dirty="0" smtClean="0">
              <a:solidFill>
                <a:schemeClr val="tx1"/>
              </a:solidFill>
            </a:rPr>
            <a:t>Cold Cream (Petrolatum-Rose Water Ointment)</a:t>
          </a:r>
        </a:p>
        <a:p>
          <a:r>
            <a:rPr lang="en-US" sz="1600" b="1" dirty="0" smtClean="0">
              <a:solidFill>
                <a:schemeClr val="tx1"/>
              </a:solidFill>
            </a:rPr>
            <a:t>Lanolin</a:t>
          </a:r>
        </a:p>
        <a:p>
          <a:r>
            <a:rPr lang="en-US" sz="1600" b="1" u="sng" dirty="0" smtClean="0">
              <a:solidFill>
                <a:schemeClr val="tx1"/>
              </a:solidFill>
            </a:rPr>
            <a:t>Oil-in-water:</a:t>
          </a:r>
        </a:p>
        <a:p>
          <a:r>
            <a:rPr lang="en-US" sz="1600" b="1" dirty="0" smtClean="0">
              <a:solidFill>
                <a:schemeClr val="tx1"/>
              </a:solidFill>
            </a:rPr>
            <a:t>Hydrophilic Ointment</a:t>
          </a:r>
        </a:p>
        <a:p>
          <a:r>
            <a:rPr lang="en-US" sz="1600" b="1" dirty="0" err="1" smtClean="0">
              <a:solidFill>
                <a:schemeClr val="tx1"/>
              </a:solidFill>
            </a:rPr>
            <a:t>Velvachol</a:t>
          </a:r>
          <a:endParaRPr lang="en-US" sz="1600" b="1" dirty="0" smtClean="0">
            <a:solidFill>
              <a:schemeClr val="tx1"/>
            </a:solidFill>
          </a:endParaRPr>
        </a:p>
        <a:p>
          <a:endParaRPr lang="en-US" sz="1600" b="1" dirty="0"/>
        </a:p>
      </dgm:t>
    </dgm:pt>
    <dgm:pt modelId="{19236F96-1789-49C7-A916-4645DDB635B5}" type="parTrans" cxnId="{CBD72435-88D7-4ADC-B2E2-1A794658AE51}">
      <dgm:prSet/>
      <dgm:spPr/>
      <dgm:t>
        <a:bodyPr/>
        <a:lstStyle/>
        <a:p>
          <a:endParaRPr lang="en-US"/>
        </a:p>
      </dgm:t>
    </dgm:pt>
    <dgm:pt modelId="{C6D45C24-47EE-4AB3-9922-1DA0171B88F5}" type="sibTrans" cxnId="{CBD72435-88D7-4ADC-B2E2-1A794658AE51}">
      <dgm:prSet/>
      <dgm:spPr/>
      <dgm:t>
        <a:bodyPr/>
        <a:lstStyle/>
        <a:p>
          <a:endParaRPr lang="en-US"/>
        </a:p>
      </dgm:t>
    </dgm:pt>
    <dgm:pt modelId="{47751E85-DD4C-4F4A-AECB-2722E2EB910D}">
      <dgm:prSet phldrT="[Text]" custT="1"/>
      <dgm:spPr/>
      <dgm:t>
        <a:bodyPr/>
        <a:lstStyle/>
        <a:p>
          <a:r>
            <a:rPr lang="en-US" sz="1600" b="1" dirty="0" smtClean="0">
              <a:solidFill>
                <a:schemeClr val="tx1"/>
              </a:solidFill>
            </a:rPr>
            <a:t>Polyethylene Glycol Ointment</a:t>
          </a:r>
        </a:p>
        <a:p>
          <a:r>
            <a:rPr lang="en-US" sz="1600" b="1" dirty="0" err="1" smtClean="0">
              <a:solidFill>
                <a:schemeClr val="tx1"/>
              </a:solidFill>
            </a:rPr>
            <a:t>Biozyme</a:t>
          </a:r>
          <a:r>
            <a:rPr lang="en-US" sz="1600" b="1" dirty="0" smtClean="0">
              <a:solidFill>
                <a:schemeClr val="tx1"/>
              </a:solidFill>
            </a:rPr>
            <a:t> Ointment, Desenex Ointment, </a:t>
          </a:r>
          <a:r>
            <a:rPr lang="en-US" sz="1600" b="1" dirty="0" err="1" smtClean="0">
              <a:solidFill>
                <a:schemeClr val="tx1"/>
              </a:solidFill>
            </a:rPr>
            <a:t>Whitfields</a:t>
          </a:r>
          <a:r>
            <a:rPr lang="en-US" sz="1600" b="1" dirty="0" smtClean="0">
              <a:solidFill>
                <a:schemeClr val="tx1"/>
              </a:solidFill>
            </a:rPr>
            <a:t> Ointment</a:t>
          </a:r>
        </a:p>
        <a:p>
          <a:r>
            <a:rPr lang="en-US" sz="1600" b="1" dirty="0" err="1" smtClean="0">
              <a:solidFill>
                <a:schemeClr val="tx1"/>
              </a:solidFill>
            </a:rPr>
            <a:t>Veegum</a:t>
          </a:r>
          <a:r>
            <a:rPr lang="en-US" sz="1600" b="1" dirty="0" smtClean="0">
              <a:solidFill>
                <a:schemeClr val="tx1"/>
              </a:solidFill>
            </a:rPr>
            <a:t> 10%	Dermatological base</a:t>
          </a:r>
        </a:p>
        <a:p>
          <a:r>
            <a:rPr lang="en-US" sz="1600" b="1" dirty="0" err="1" smtClean="0">
              <a:solidFill>
                <a:schemeClr val="tx1"/>
              </a:solidFill>
            </a:rPr>
            <a:t>Veegum</a:t>
          </a:r>
          <a:r>
            <a:rPr lang="en-US" sz="1600" b="1" dirty="0" smtClean="0">
              <a:solidFill>
                <a:schemeClr val="tx1"/>
              </a:solidFill>
            </a:rPr>
            <a:t> 5% 	Thixotropic lotion</a:t>
          </a:r>
          <a:endParaRPr lang="en-US" sz="1600" b="1" dirty="0">
            <a:solidFill>
              <a:schemeClr val="tx1"/>
            </a:solidFill>
          </a:endParaRPr>
        </a:p>
      </dgm:t>
    </dgm:pt>
    <dgm:pt modelId="{6615358C-2F7F-4ADF-B0B0-53F16B0AAF4C}" type="parTrans" cxnId="{A2B57828-1F4C-4903-B9E7-8692D56DB6D3}">
      <dgm:prSet/>
      <dgm:spPr/>
      <dgm:t>
        <a:bodyPr/>
        <a:lstStyle/>
        <a:p>
          <a:endParaRPr lang="en-US"/>
        </a:p>
      </dgm:t>
    </dgm:pt>
    <dgm:pt modelId="{182D3896-25A9-4C7B-B7BC-200C746C1DC6}" type="sibTrans" cxnId="{A2B57828-1F4C-4903-B9E7-8692D56DB6D3}">
      <dgm:prSet/>
      <dgm:spPr/>
      <dgm:t>
        <a:bodyPr/>
        <a:lstStyle/>
        <a:p>
          <a:endParaRPr lang="en-US"/>
        </a:p>
      </dgm:t>
    </dgm:pt>
    <dgm:pt modelId="{BAA68B20-F651-4719-8667-03C25617F7E2}" type="pres">
      <dgm:prSet presAssocID="{D8BF9CCD-815F-4E1E-8753-CCCE3BE1B36D}" presName="linear" presStyleCnt="0">
        <dgm:presLayoutVars>
          <dgm:animLvl val="lvl"/>
          <dgm:resizeHandles val="exact"/>
        </dgm:presLayoutVars>
      </dgm:prSet>
      <dgm:spPr/>
      <dgm:t>
        <a:bodyPr/>
        <a:lstStyle/>
        <a:p>
          <a:endParaRPr lang="en-US"/>
        </a:p>
      </dgm:t>
    </dgm:pt>
    <dgm:pt modelId="{CEA356E9-AFB4-4091-A3FC-E2D35AA56F1C}" type="pres">
      <dgm:prSet presAssocID="{6C68E89B-FFC6-480D-B93D-10C95049D309}" presName="parentText" presStyleLbl="node1" presStyleIdx="0" presStyleCnt="4" custScaleY="78319" custLinFactY="-52883" custLinFactNeighborX="-612" custLinFactNeighborY="-100000">
        <dgm:presLayoutVars>
          <dgm:chMax val="0"/>
          <dgm:bulletEnabled val="1"/>
        </dgm:presLayoutVars>
      </dgm:prSet>
      <dgm:spPr/>
      <dgm:t>
        <a:bodyPr/>
        <a:lstStyle/>
        <a:p>
          <a:endParaRPr lang="en-US"/>
        </a:p>
      </dgm:t>
    </dgm:pt>
    <dgm:pt modelId="{A735C5BE-C849-4EB4-AE59-BCC5750C87BE}" type="pres">
      <dgm:prSet presAssocID="{1EB751B0-6ACF-414E-B6C9-347BF155FEBF}" presName="spacer" presStyleCnt="0"/>
      <dgm:spPr/>
    </dgm:pt>
    <dgm:pt modelId="{C7C615FA-621B-4591-BBE5-BF6E8CA44C87}" type="pres">
      <dgm:prSet presAssocID="{7BCD7B69-4E3D-461D-9F2B-553D9E5AD4E1}" presName="parentText" presStyleLbl="node1" presStyleIdx="1" presStyleCnt="4" custScaleY="54123" custLinFactY="-6071" custLinFactNeighborX="-170" custLinFactNeighborY="-100000">
        <dgm:presLayoutVars>
          <dgm:chMax val="0"/>
          <dgm:bulletEnabled val="1"/>
        </dgm:presLayoutVars>
      </dgm:prSet>
      <dgm:spPr/>
      <dgm:t>
        <a:bodyPr/>
        <a:lstStyle/>
        <a:p>
          <a:endParaRPr lang="en-US"/>
        </a:p>
      </dgm:t>
    </dgm:pt>
    <dgm:pt modelId="{9EB42339-2531-4E75-8926-1C4EEF762C39}" type="pres">
      <dgm:prSet presAssocID="{7BCD7B69-4E3D-461D-9F2B-553D9E5AD4E1}" presName="childText" presStyleLbl="revTx" presStyleIdx="0" presStyleCnt="1">
        <dgm:presLayoutVars>
          <dgm:bulletEnabled val="1"/>
        </dgm:presLayoutVars>
      </dgm:prSet>
      <dgm:spPr/>
      <dgm:t>
        <a:bodyPr/>
        <a:lstStyle/>
        <a:p>
          <a:endParaRPr lang="en-US"/>
        </a:p>
      </dgm:t>
    </dgm:pt>
    <dgm:pt modelId="{238AF3DE-1E54-4604-B6F7-FE57BD924A19}" type="pres">
      <dgm:prSet presAssocID="{4FD007D3-B1B1-41B2-99EE-CF510B4BCBCB}" presName="parentText" presStyleLbl="node1" presStyleIdx="2" presStyleCnt="4" custScaleY="80699" custLinFactY="-2074" custLinFactNeighborY="-100000">
        <dgm:presLayoutVars>
          <dgm:chMax val="0"/>
          <dgm:bulletEnabled val="1"/>
        </dgm:presLayoutVars>
      </dgm:prSet>
      <dgm:spPr/>
      <dgm:t>
        <a:bodyPr/>
        <a:lstStyle/>
        <a:p>
          <a:endParaRPr lang="en-US"/>
        </a:p>
      </dgm:t>
    </dgm:pt>
    <dgm:pt modelId="{1E1BDDA1-3D52-410E-AF58-0307434C8733}" type="pres">
      <dgm:prSet presAssocID="{C6D45C24-47EE-4AB3-9922-1DA0171B88F5}" presName="spacer" presStyleCnt="0"/>
      <dgm:spPr/>
    </dgm:pt>
    <dgm:pt modelId="{20B67928-6B03-4470-9052-E2BCA5EFA190}" type="pres">
      <dgm:prSet presAssocID="{47751E85-DD4C-4F4A-AECB-2722E2EB910D}" presName="parentText" presStyleLbl="node1" presStyleIdx="3" presStyleCnt="4" custScaleY="66861" custLinFactNeighborY="89545">
        <dgm:presLayoutVars>
          <dgm:chMax val="0"/>
          <dgm:bulletEnabled val="1"/>
        </dgm:presLayoutVars>
      </dgm:prSet>
      <dgm:spPr/>
      <dgm:t>
        <a:bodyPr/>
        <a:lstStyle/>
        <a:p>
          <a:endParaRPr lang="en-US"/>
        </a:p>
      </dgm:t>
    </dgm:pt>
  </dgm:ptLst>
  <dgm:cxnLst>
    <dgm:cxn modelId="{A2B57828-1F4C-4903-B9E7-8692D56DB6D3}" srcId="{D8BF9CCD-815F-4E1E-8753-CCCE3BE1B36D}" destId="{47751E85-DD4C-4F4A-AECB-2722E2EB910D}" srcOrd="3" destOrd="0" parTransId="{6615358C-2F7F-4ADF-B0B0-53F16B0AAF4C}" sibTransId="{182D3896-25A9-4C7B-B7BC-200C746C1DC6}"/>
    <dgm:cxn modelId="{41F4625B-DB47-4AD9-859B-56B036EAB24E}" type="presOf" srcId="{6C68E89B-FFC6-480D-B93D-10C95049D309}" destId="{CEA356E9-AFB4-4091-A3FC-E2D35AA56F1C}" srcOrd="0" destOrd="0" presId="urn:microsoft.com/office/officeart/2005/8/layout/vList2"/>
    <dgm:cxn modelId="{1611760B-0B9D-44F8-BD79-C169C9127E34}" type="presOf" srcId="{47751E85-DD4C-4F4A-AECB-2722E2EB910D}" destId="{20B67928-6B03-4470-9052-E2BCA5EFA190}" srcOrd="0" destOrd="0" presId="urn:microsoft.com/office/officeart/2005/8/layout/vList2"/>
    <dgm:cxn modelId="{2C52DE5E-CF63-49AC-93D9-21BC2AD83F42}" srcId="{D8BF9CCD-815F-4E1E-8753-CCCE3BE1B36D}" destId="{7BCD7B69-4E3D-461D-9F2B-553D9E5AD4E1}" srcOrd="1" destOrd="0" parTransId="{A6111EEE-6D93-4B0A-93FB-7371E4BE6C96}" sibTransId="{E0B6438B-147E-4F32-88B0-BB246EF9B506}"/>
    <dgm:cxn modelId="{CB95FD84-1369-4ED2-BA7F-0CD00EE6332C}" type="presOf" srcId="{E540BD8E-38D1-4E24-861E-99E1A2A6DF0E}" destId="{9EB42339-2531-4E75-8926-1C4EEF762C39}" srcOrd="0" destOrd="0" presId="urn:microsoft.com/office/officeart/2005/8/layout/vList2"/>
    <dgm:cxn modelId="{2799AD14-DED8-4631-B198-A046800E8BE7}" type="presOf" srcId="{D8BF9CCD-815F-4E1E-8753-CCCE3BE1B36D}" destId="{BAA68B20-F651-4719-8667-03C25617F7E2}" srcOrd="0" destOrd="0" presId="urn:microsoft.com/office/officeart/2005/8/layout/vList2"/>
    <dgm:cxn modelId="{9D9F8BE4-4063-428D-A1A4-29CC37C7C83E}" type="presOf" srcId="{4FD007D3-B1B1-41B2-99EE-CF510B4BCBCB}" destId="{238AF3DE-1E54-4604-B6F7-FE57BD924A19}" srcOrd="0" destOrd="0" presId="urn:microsoft.com/office/officeart/2005/8/layout/vList2"/>
    <dgm:cxn modelId="{17B7B153-71C5-4A70-8F43-1CD52659D69F}" srcId="{7BCD7B69-4E3D-461D-9F2B-553D9E5AD4E1}" destId="{E540BD8E-38D1-4E24-861E-99E1A2A6DF0E}" srcOrd="0" destOrd="0" parTransId="{56A80FF5-850B-4BC2-B7CC-ED8127610F8A}" sibTransId="{9FFBBE3B-03DC-4481-AB24-0113E151BCE9}"/>
    <dgm:cxn modelId="{351DA50D-7032-4CDF-801A-DC05F3F6B08E}" srcId="{D8BF9CCD-815F-4E1E-8753-CCCE3BE1B36D}" destId="{6C68E89B-FFC6-480D-B93D-10C95049D309}" srcOrd="0" destOrd="0" parTransId="{07AE7848-A74E-4ED8-B460-F8C8A3A7E6B1}" sibTransId="{1EB751B0-6ACF-414E-B6C9-347BF155FEBF}"/>
    <dgm:cxn modelId="{CD6EE865-F215-47BB-A0F9-DFF982B8C9B3}" type="presOf" srcId="{7BCD7B69-4E3D-461D-9F2B-553D9E5AD4E1}" destId="{C7C615FA-621B-4591-BBE5-BF6E8CA44C87}" srcOrd="0" destOrd="0" presId="urn:microsoft.com/office/officeart/2005/8/layout/vList2"/>
    <dgm:cxn modelId="{CBD72435-88D7-4ADC-B2E2-1A794658AE51}" srcId="{D8BF9CCD-815F-4E1E-8753-CCCE3BE1B36D}" destId="{4FD007D3-B1B1-41B2-99EE-CF510B4BCBCB}" srcOrd="2" destOrd="0" parTransId="{19236F96-1789-49C7-A916-4645DDB635B5}" sibTransId="{C6D45C24-47EE-4AB3-9922-1DA0171B88F5}"/>
    <dgm:cxn modelId="{F081040C-43FB-42A5-A30E-66F2CFD21CDB}" type="presParOf" srcId="{BAA68B20-F651-4719-8667-03C25617F7E2}" destId="{CEA356E9-AFB4-4091-A3FC-E2D35AA56F1C}" srcOrd="0" destOrd="0" presId="urn:microsoft.com/office/officeart/2005/8/layout/vList2"/>
    <dgm:cxn modelId="{29B27DAE-277D-4539-8ADD-7C343BB818FE}" type="presParOf" srcId="{BAA68B20-F651-4719-8667-03C25617F7E2}" destId="{A735C5BE-C849-4EB4-AE59-BCC5750C87BE}" srcOrd="1" destOrd="0" presId="urn:microsoft.com/office/officeart/2005/8/layout/vList2"/>
    <dgm:cxn modelId="{F2B8DF7A-8394-41D5-A715-C8F71261335C}" type="presParOf" srcId="{BAA68B20-F651-4719-8667-03C25617F7E2}" destId="{C7C615FA-621B-4591-BBE5-BF6E8CA44C87}" srcOrd="2" destOrd="0" presId="urn:microsoft.com/office/officeart/2005/8/layout/vList2"/>
    <dgm:cxn modelId="{71071FD0-4B44-4553-9966-5803F3E8D3A3}" type="presParOf" srcId="{BAA68B20-F651-4719-8667-03C25617F7E2}" destId="{9EB42339-2531-4E75-8926-1C4EEF762C39}" srcOrd="3" destOrd="0" presId="urn:microsoft.com/office/officeart/2005/8/layout/vList2"/>
    <dgm:cxn modelId="{AB5BBB3F-FBFC-40C9-8ECE-1F56A925502D}" type="presParOf" srcId="{BAA68B20-F651-4719-8667-03C25617F7E2}" destId="{238AF3DE-1E54-4604-B6F7-FE57BD924A19}" srcOrd="4" destOrd="0" presId="urn:microsoft.com/office/officeart/2005/8/layout/vList2"/>
    <dgm:cxn modelId="{B47FF512-BD51-467A-99F7-9841D47C9D23}" type="presParOf" srcId="{BAA68B20-F651-4719-8667-03C25617F7E2}" destId="{1E1BDDA1-3D52-410E-AF58-0307434C8733}" srcOrd="5" destOrd="0" presId="urn:microsoft.com/office/officeart/2005/8/layout/vList2"/>
    <dgm:cxn modelId="{244928DC-CFA6-4BEF-ABAC-41CF3FC9D4E2}" type="presParOf" srcId="{BAA68B20-F651-4719-8667-03C25617F7E2}" destId="{20B67928-6B03-4470-9052-E2BCA5EFA190}"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6A1F32-6148-4074-A5C1-35E6DC21D2AF}">
      <dsp:nvSpPr>
        <dsp:cNvPr id="0" name=""/>
        <dsp:cNvSpPr/>
      </dsp:nvSpPr>
      <dsp:spPr>
        <a:xfrm>
          <a:off x="1063584" y="1950308"/>
          <a:ext cx="1235933" cy="1061277"/>
        </a:xfrm>
        <a:prstGeom prst="hexagon">
          <a:avLst>
            <a:gd name="adj" fmla="val 25000"/>
            <a:gd name="vf" fmla="val 115470"/>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0" tIns="22860" rIns="0" bIns="22860" numCol="1" spcCol="1270" anchor="ctr" anchorCtr="0">
          <a:noAutofit/>
        </a:bodyPr>
        <a:lstStyle/>
        <a:p>
          <a:pPr lvl="0" algn="ctr" defTabSz="800100">
            <a:lnSpc>
              <a:spcPct val="90000"/>
            </a:lnSpc>
            <a:spcBef>
              <a:spcPct val="0"/>
            </a:spcBef>
            <a:spcAft>
              <a:spcPct val="35000"/>
            </a:spcAft>
          </a:pPr>
          <a:r>
            <a:rPr lang="en-US" sz="1800" b="1" kern="1200" dirty="0" smtClean="0">
              <a:effectLst>
                <a:outerShdw blurRad="38100" dist="38100" dir="2700000" algn="tl">
                  <a:srgbClr val="000000">
                    <a:alpha val="43137"/>
                  </a:srgbClr>
                </a:outerShdw>
              </a:effectLst>
            </a:rPr>
            <a:t>Gels/</a:t>
          </a:r>
        </a:p>
        <a:p>
          <a:pPr lvl="0" algn="ctr" defTabSz="800100">
            <a:lnSpc>
              <a:spcPct val="90000"/>
            </a:lnSpc>
            <a:spcBef>
              <a:spcPct val="0"/>
            </a:spcBef>
            <a:spcAft>
              <a:spcPct val="35000"/>
            </a:spcAft>
          </a:pPr>
          <a:r>
            <a:rPr lang="en-US" sz="1800" b="1" kern="1200" dirty="0" smtClean="0">
              <a:effectLst>
                <a:outerShdw blurRad="38100" dist="38100" dir="2700000" algn="tl">
                  <a:srgbClr val="000000">
                    <a:alpha val="43137"/>
                  </a:srgbClr>
                </a:outerShdw>
              </a:effectLst>
            </a:rPr>
            <a:t>Jelly</a:t>
          </a:r>
          <a:endParaRPr lang="en-US" sz="1800" b="1" kern="1200" dirty="0">
            <a:effectLst>
              <a:outerShdw blurRad="38100" dist="38100" dir="2700000" algn="tl">
                <a:srgbClr val="000000">
                  <a:alpha val="43137"/>
                </a:srgbClr>
              </a:outerShdw>
            </a:effectLst>
          </a:endParaRPr>
        </a:p>
      </dsp:txBody>
      <dsp:txXfrm>
        <a:off x="1255018" y="2114690"/>
        <a:ext cx="853065" cy="732513"/>
      </dsp:txXfrm>
    </dsp:sp>
    <dsp:sp modelId="{EE4C96ED-21AC-49E7-B9F3-24365635A878}">
      <dsp:nvSpPr>
        <dsp:cNvPr id="0" name=""/>
        <dsp:cNvSpPr/>
      </dsp:nvSpPr>
      <dsp:spPr>
        <a:xfrm>
          <a:off x="1093073" y="2424910"/>
          <a:ext cx="144170" cy="12437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ECDE0C58-A926-4711-A578-ABB3D856426A}">
      <dsp:nvSpPr>
        <dsp:cNvPr id="0" name=""/>
        <dsp:cNvSpPr/>
      </dsp:nvSpPr>
      <dsp:spPr>
        <a:xfrm>
          <a:off x="0" y="1363633"/>
          <a:ext cx="1235933" cy="1061277"/>
        </a:xfrm>
        <a:prstGeom prst="hexagon">
          <a:avLst>
            <a:gd name="adj" fmla="val 25000"/>
            <a:gd name="vf" fmla="val 1154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5000" r="-15000"/>
          </a:stretch>
        </a:blip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93B9EA7D-5EA6-4243-9044-86829C8EF12F}">
      <dsp:nvSpPr>
        <dsp:cNvPr id="0" name=""/>
        <dsp:cNvSpPr/>
      </dsp:nvSpPr>
      <dsp:spPr>
        <a:xfrm>
          <a:off x="846673" y="2284135"/>
          <a:ext cx="144170" cy="12437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23ECC59E-12DE-4254-A8AF-2876F7C41FB9}">
      <dsp:nvSpPr>
        <dsp:cNvPr id="0" name=""/>
        <dsp:cNvSpPr/>
      </dsp:nvSpPr>
      <dsp:spPr>
        <a:xfrm>
          <a:off x="2127168" y="1360557"/>
          <a:ext cx="1235933" cy="1061277"/>
        </a:xfrm>
        <a:prstGeom prst="hexagon">
          <a:avLst>
            <a:gd name="adj" fmla="val 25000"/>
            <a:gd name="vf" fmla="val 115470"/>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0" tIns="22860" rIns="0" bIns="22860" numCol="1" spcCol="1270" anchor="ctr" anchorCtr="0">
          <a:noAutofit/>
        </a:bodyPr>
        <a:lstStyle/>
        <a:p>
          <a:pPr lvl="0" algn="ctr" defTabSz="800100">
            <a:lnSpc>
              <a:spcPct val="90000"/>
            </a:lnSpc>
            <a:spcBef>
              <a:spcPct val="0"/>
            </a:spcBef>
            <a:spcAft>
              <a:spcPct val="35000"/>
            </a:spcAft>
          </a:pPr>
          <a:r>
            <a:rPr lang="en-US" sz="1800" b="1" kern="1200" dirty="0" smtClean="0">
              <a:effectLst>
                <a:outerShdw blurRad="38100" dist="38100" dir="2700000" algn="tl">
                  <a:srgbClr val="000000">
                    <a:alpha val="43137"/>
                  </a:srgbClr>
                </a:outerShdw>
              </a:effectLst>
            </a:rPr>
            <a:t>Creams</a:t>
          </a:r>
          <a:endParaRPr lang="en-US" sz="1800" b="1" kern="1200" dirty="0">
            <a:effectLst>
              <a:outerShdw blurRad="38100" dist="38100" dir="2700000" algn="tl">
                <a:srgbClr val="000000">
                  <a:alpha val="43137"/>
                </a:srgbClr>
              </a:outerShdw>
            </a:effectLst>
          </a:endParaRPr>
        </a:p>
      </dsp:txBody>
      <dsp:txXfrm>
        <a:off x="2318602" y="1524939"/>
        <a:ext cx="853065" cy="732513"/>
      </dsp:txXfrm>
    </dsp:sp>
    <dsp:sp modelId="{C6F8ED9C-EE1F-4153-A7DD-B9D80E42A87E}">
      <dsp:nvSpPr>
        <dsp:cNvPr id="0" name=""/>
        <dsp:cNvSpPr/>
      </dsp:nvSpPr>
      <dsp:spPr>
        <a:xfrm>
          <a:off x="2977774" y="2278327"/>
          <a:ext cx="144170" cy="12437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B5E140D9-87DE-4612-B578-A22696C2ED34}">
      <dsp:nvSpPr>
        <dsp:cNvPr id="0" name=""/>
        <dsp:cNvSpPr/>
      </dsp:nvSpPr>
      <dsp:spPr>
        <a:xfrm>
          <a:off x="3190097" y="1948258"/>
          <a:ext cx="1235933" cy="1061277"/>
        </a:xfrm>
        <a:prstGeom prst="hexagon">
          <a:avLst>
            <a:gd name="adj" fmla="val 25000"/>
            <a:gd name="vf" fmla="val 115470"/>
          </a:avLst>
        </a:prstGeom>
        <a:blipFill rotWithShape="1">
          <a:blip xmlns:r="http://schemas.openxmlformats.org/officeDocument/2006/relationships" r:embed="rId2"/>
          <a:stretch>
            <a:fillRect/>
          </a:stretch>
        </a:blip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DEF4C631-D21F-4C75-809D-977BFE84B2BD}">
      <dsp:nvSpPr>
        <dsp:cNvPr id="0" name=""/>
        <dsp:cNvSpPr/>
      </dsp:nvSpPr>
      <dsp:spPr>
        <a:xfrm>
          <a:off x="3220242" y="2420468"/>
          <a:ext cx="144170" cy="12437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E67AD829-A8D7-4B08-9796-6E829F1A6DA8}">
      <dsp:nvSpPr>
        <dsp:cNvPr id="0" name=""/>
        <dsp:cNvSpPr/>
      </dsp:nvSpPr>
      <dsp:spPr>
        <a:xfrm>
          <a:off x="1063584" y="777299"/>
          <a:ext cx="1235933" cy="1061277"/>
        </a:xfrm>
        <a:prstGeom prst="hexagon">
          <a:avLst>
            <a:gd name="adj" fmla="val 25000"/>
            <a:gd name="vf" fmla="val 115470"/>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0" tIns="22860" rIns="0" bIns="22860" numCol="1" spcCol="1270" anchor="ctr" anchorCtr="0">
          <a:noAutofit/>
        </a:bodyPr>
        <a:lstStyle/>
        <a:p>
          <a:pPr lvl="0" algn="ctr" defTabSz="800100">
            <a:lnSpc>
              <a:spcPct val="90000"/>
            </a:lnSpc>
            <a:spcBef>
              <a:spcPct val="0"/>
            </a:spcBef>
            <a:spcAft>
              <a:spcPct val="35000"/>
            </a:spcAft>
          </a:pPr>
          <a:r>
            <a:rPr lang="en-US" sz="1800" b="1" kern="1200" dirty="0" smtClean="0">
              <a:effectLst>
                <a:outerShdw blurRad="38100" dist="38100" dir="2700000" algn="tl">
                  <a:srgbClr val="000000">
                    <a:alpha val="43137"/>
                  </a:srgbClr>
                </a:outerShdw>
              </a:effectLst>
            </a:rPr>
            <a:t>Ointments</a:t>
          </a:r>
          <a:endParaRPr lang="en-US" sz="1800" b="1" kern="1200" dirty="0">
            <a:effectLst>
              <a:outerShdw blurRad="38100" dist="38100" dir="2700000" algn="tl">
                <a:srgbClr val="000000">
                  <a:alpha val="43137"/>
                </a:srgbClr>
              </a:outerShdw>
            </a:effectLst>
          </a:endParaRPr>
        </a:p>
      </dsp:txBody>
      <dsp:txXfrm>
        <a:off x="1255018" y="941681"/>
        <a:ext cx="853065" cy="732513"/>
      </dsp:txXfrm>
    </dsp:sp>
    <dsp:sp modelId="{3589EF56-D84F-41B0-8B27-91EFA73D0D1A}">
      <dsp:nvSpPr>
        <dsp:cNvPr id="0" name=""/>
        <dsp:cNvSpPr/>
      </dsp:nvSpPr>
      <dsp:spPr>
        <a:xfrm>
          <a:off x="1910257" y="797459"/>
          <a:ext cx="144170" cy="12437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822BDB0A-7EF3-428B-ABC8-DF97B00C0305}">
      <dsp:nvSpPr>
        <dsp:cNvPr id="0" name=""/>
        <dsp:cNvSpPr/>
      </dsp:nvSpPr>
      <dsp:spPr>
        <a:xfrm>
          <a:off x="2119110" y="193129"/>
          <a:ext cx="1235933" cy="1061277"/>
        </a:xfrm>
        <a:prstGeom prst="hexagon">
          <a:avLst>
            <a:gd name="adj" fmla="val 25000"/>
            <a:gd name="vf" fmla="val 115470"/>
          </a:avLst>
        </a:prstGeom>
        <a:blipFill rotWithShape="1">
          <a:blip xmlns:r="http://schemas.openxmlformats.org/officeDocument/2006/relationships" r:embed="rId3"/>
          <a:stretch>
            <a:fillRect/>
          </a:stretch>
        </a:blip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126899EE-1B4A-4DA3-BED0-C63A105E754C}">
      <dsp:nvSpPr>
        <dsp:cNvPr id="0" name=""/>
        <dsp:cNvSpPr/>
      </dsp:nvSpPr>
      <dsp:spPr>
        <a:xfrm>
          <a:off x="2161900" y="657367"/>
          <a:ext cx="144170" cy="12437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D004E0FE-50F7-4B63-A2E0-FF8B17749875}">
      <dsp:nvSpPr>
        <dsp:cNvPr id="0" name=""/>
        <dsp:cNvSpPr/>
      </dsp:nvSpPr>
      <dsp:spPr>
        <a:xfrm>
          <a:off x="3190097" y="774907"/>
          <a:ext cx="1235933" cy="1061277"/>
        </a:xfrm>
        <a:prstGeom prst="hexagon">
          <a:avLst>
            <a:gd name="adj" fmla="val 25000"/>
            <a:gd name="vf" fmla="val 115470"/>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0" tIns="25400" rIns="0" bIns="254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Pastes</a:t>
          </a:r>
          <a:endParaRPr lang="en-US" sz="2000" b="1" kern="1200" dirty="0">
            <a:effectLst>
              <a:outerShdw blurRad="38100" dist="38100" dir="2700000" algn="tl">
                <a:srgbClr val="000000">
                  <a:alpha val="43137"/>
                </a:srgbClr>
              </a:outerShdw>
            </a:effectLst>
          </a:endParaRPr>
        </a:p>
      </dsp:txBody>
      <dsp:txXfrm>
        <a:off x="3381531" y="939289"/>
        <a:ext cx="853065" cy="732513"/>
      </dsp:txXfrm>
    </dsp:sp>
    <dsp:sp modelId="{83675155-1EE3-4D93-A630-44193FD3363D}">
      <dsp:nvSpPr>
        <dsp:cNvPr id="0" name=""/>
        <dsp:cNvSpPr/>
      </dsp:nvSpPr>
      <dsp:spPr>
        <a:xfrm>
          <a:off x="4259580" y="1245067"/>
          <a:ext cx="144170" cy="12437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5B9A9010-8E1B-479F-A705-6E97F78F3D0A}">
      <dsp:nvSpPr>
        <dsp:cNvPr id="0" name=""/>
        <dsp:cNvSpPr/>
      </dsp:nvSpPr>
      <dsp:spPr>
        <a:xfrm>
          <a:off x="4253682" y="1371491"/>
          <a:ext cx="1235933" cy="1061277"/>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4000" r="-14000"/>
          </a:stretch>
        </a:blip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4970DCAF-4B76-4524-AF17-B31BC5B531A4}">
      <dsp:nvSpPr>
        <dsp:cNvPr id="0" name=""/>
        <dsp:cNvSpPr/>
      </dsp:nvSpPr>
      <dsp:spPr>
        <a:xfrm>
          <a:off x="4494839" y="1390626"/>
          <a:ext cx="144170" cy="12437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689A2752-9B5E-46FD-9CF8-5C7B7A884510}">
      <dsp:nvSpPr>
        <dsp:cNvPr id="0" name=""/>
        <dsp:cNvSpPr/>
      </dsp:nvSpPr>
      <dsp:spPr>
        <a:xfrm>
          <a:off x="4267203" y="2326492"/>
          <a:ext cx="1235933" cy="1061277"/>
        </a:xfrm>
        <a:prstGeom prst="hexagon">
          <a:avLst>
            <a:gd name="adj" fmla="val 25000"/>
            <a:gd name="vf" fmla="val 115470"/>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0" tIns="16510" rIns="0" bIns="16510" numCol="1" spcCol="1270" anchor="ctr" anchorCtr="0">
          <a:noAutofit/>
        </a:bodyPr>
        <a:lstStyle/>
        <a:p>
          <a:pPr lvl="0" algn="ctr" defTabSz="577850">
            <a:lnSpc>
              <a:spcPct val="90000"/>
            </a:lnSpc>
            <a:spcBef>
              <a:spcPct val="0"/>
            </a:spcBef>
            <a:spcAft>
              <a:spcPct val="35000"/>
            </a:spcAft>
          </a:pPr>
          <a:r>
            <a:rPr lang="en-US" sz="1300" b="1" kern="1200" dirty="0" smtClean="0">
              <a:effectLst>
                <a:outerShdw blurRad="38100" dist="38100" dir="2700000" algn="tl">
                  <a:srgbClr val="000000">
                    <a:alpha val="43137"/>
                  </a:srgbClr>
                </a:outerShdw>
              </a:effectLst>
            </a:rPr>
            <a:t>Plaster</a:t>
          </a:r>
          <a:endParaRPr lang="en-US" sz="1300" b="1" kern="1200" dirty="0">
            <a:effectLst>
              <a:outerShdw blurRad="38100" dist="38100" dir="2700000" algn="tl">
                <a:srgbClr val="000000">
                  <a:alpha val="43137"/>
                </a:srgbClr>
              </a:outerShdw>
            </a:effectLst>
          </a:endParaRPr>
        </a:p>
      </dsp:txBody>
      <dsp:txXfrm>
        <a:off x="4458637" y="2490874"/>
        <a:ext cx="853065" cy="732513"/>
      </dsp:txXfrm>
    </dsp:sp>
    <dsp:sp modelId="{D78C02F6-AD51-4300-A5DD-2CEA9934E72D}">
      <dsp:nvSpPr>
        <dsp:cNvPr id="0" name=""/>
        <dsp:cNvSpPr/>
      </dsp:nvSpPr>
      <dsp:spPr>
        <a:xfrm>
          <a:off x="5323164" y="674110"/>
          <a:ext cx="144170" cy="12437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757AB7EA-0E84-4EE6-9842-CF4E6AC0BC9B}">
      <dsp:nvSpPr>
        <dsp:cNvPr id="0" name=""/>
        <dsp:cNvSpPr/>
      </dsp:nvSpPr>
      <dsp:spPr>
        <a:xfrm>
          <a:off x="5317266" y="790625"/>
          <a:ext cx="1235933" cy="1061277"/>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4000" r="-14000"/>
          </a:stretch>
        </a:blip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6B8743E2-C371-4259-9A9B-B777AE6C4E99}">
      <dsp:nvSpPr>
        <dsp:cNvPr id="0" name=""/>
        <dsp:cNvSpPr/>
      </dsp:nvSpPr>
      <dsp:spPr>
        <a:xfrm>
          <a:off x="5563666" y="814201"/>
          <a:ext cx="144170" cy="12437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FBD32A69-9F7B-465A-A74C-3D15CAF7F88C}">
      <dsp:nvSpPr>
        <dsp:cNvPr id="0" name=""/>
        <dsp:cNvSpPr/>
      </dsp:nvSpPr>
      <dsp:spPr>
        <a:xfrm>
          <a:off x="5317266" y="1892794"/>
          <a:ext cx="1235933" cy="1061277"/>
        </a:xfrm>
        <a:prstGeom prst="hexagon">
          <a:avLst>
            <a:gd name="adj" fmla="val 25000"/>
            <a:gd name="vf" fmla="val 115470"/>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0" tIns="16510" rIns="0" bIns="16510" numCol="1" spcCol="1270" anchor="ctr" anchorCtr="0">
          <a:noAutofit/>
        </a:bodyPr>
        <a:lstStyle/>
        <a:p>
          <a:pPr lvl="0" algn="ctr" defTabSz="577850">
            <a:lnSpc>
              <a:spcPct val="90000"/>
            </a:lnSpc>
            <a:spcBef>
              <a:spcPct val="0"/>
            </a:spcBef>
            <a:spcAft>
              <a:spcPct val="35000"/>
            </a:spcAft>
          </a:pPr>
          <a:r>
            <a:rPr lang="en-US" sz="1300" b="1" kern="1200" dirty="0" smtClean="0">
              <a:effectLst>
                <a:outerShdw blurRad="38100" dist="38100" dir="2700000" algn="tl">
                  <a:srgbClr val="000000">
                    <a:alpha val="43137"/>
                  </a:srgbClr>
                </a:outerShdw>
              </a:effectLst>
            </a:rPr>
            <a:t>Poultices</a:t>
          </a:r>
        </a:p>
        <a:p>
          <a:pPr lvl="0" algn="ctr" defTabSz="577850">
            <a:lnSpc>
              <a:spcPct val="90000"/>
            </a:lnSpc>
            <a:spcBef>
              <a:spcPct val="0"/>
            </a:spcBef>
            <a:spcAft>
              <a:spcPct val="35000"/>
            </a:spcAft>
          </a:pPr>
          <a:endParaRPr lang="en-US" sz="1300" b="1" kern="1200" dirty="0">
            <a:effectLst>
              <a:outerShdw blurRad="38100" dist="38100" dir="2700000" algn="tl">
                <a:srgbClr val="000000">
                  <a:alpha val="43137"/>
                </a:srgbClr>
              </a:outerShdw>
            </a:effectLst>
          </a:endParaRPr>
        </a:p>
      </dsp:txBody>
      <dsp:txXfrm>
        <a:off x="5508700" y="2057176"/>
        <a:ext cx="853065" cy="732513"/>
      </dsp:txXfrm>
    </dsp:sp>
    <dsp:sp modelId="{56E2855F-F93B-44A3-B863-15762E8ED964}">
      <dsp:nvSpPr>
        <dsp:cNvPr id="0" name=""/>
        <dsp:cNvSpPr/>
      </dsp:nvSpPr>
      <dsp:spPr>
        <a:xfrm>
          <a:off x="5562356" y="2891312"/>
          <a:ext cx="144170" cy="12437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540F6FE2-C72D-463A-B03C-0A9ED29DC8CF}">
      <dsp:nvSpPr>
        <dsp:cNvPr id="0" name=""/>
        <dsp:cNvSpPr/>
      </dsp:nvSpPr>
      <dsp:spPr>
        <a:xfrm flipV="1">
          <a:off x="2141422" y="2514604"/>
          <a:ext cx="1249479" cy="805297"/>
        </a:xfrm>
        <a:prstGeom prst="hexagon">
          <a:avLst>
            <a:gd name="adj" fmla="val 25000"/>
            <a:gd name="vf" fmla="val 11547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DC1E9FD0-A840-4C26-B189-539DDA218536}">
      <dsp:nvSpPr>
        <dsp:cNvPr id="0" name=""/>
        <dsp:cNvSpPr/>
      </dsp:nvSpPr>
      <dsp:spPr>
        <a:xfrm>
          <a:off x="5332994" y="3008510"/>
          <a:ext cx="144170" cy="12437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9B50F4-1E7E-4F08-AB30-AFECBA4D1E41}">
      <dsp:nvSpPr>
        <dsp:cNvPr id="0" name=""/>
        <dsp:cNvSpPr/>
      </dsp:nvSpPr>
      <dsp:spPr>
        <a:xfrm>
          <a:off x="120215" y="903"/>
          <a:ext cx="1829817" cy="126074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DEE149-8E25-4A12-951C-AD169E45B4B7}">
      <dsp:nvSpPr>
        <dsp:cNvPr id="0" name=""/>
        <dsp:cNvSpPr/>
      </dsp:nvSpPr>
      <dsp:spPr>
        <a:xfrm>
          <a:off x="120215" y="1261647"/>
          <a:ext cx="1829817" cy="678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177800" rIns="177800" bIns="0" numCol="1" spcCol="1270" anchor="t" anchorCtr="0">
          <a:noAutofit/>
        </a:bodyPr>
        <a:lstStyle/>
        <a:p>
          <a:pPr lvl="0" algn="ctr" defTabSz="1111250">
            <a:lnSpc>
              <a:spcPct val="90000"/>
            </a:lnSpc>
            <a:spcBef>
              <a:spcPct val="0"/>
            </a:spcBef>
            <a:spcAft>
              <a:spcPct val="35000"/>
            </a:spcAft>
          </a:pPr>
          <a:r>
            <a:rPr lang="en-US" sz="2500" kern="1200" dirty="0" smtClean="0"/>
            <a:t>Ointment </a:t>
          </a:r>
          <a:endParaRPr lang="en-US" sz="2500" kern="1200" dirty="0"/>
        </a:p>
      </dsp:txBody>
      <dsp:txXfrm>
        <a:off x="120215" y="1261647"/>
        <a:ext cx="1829817" cy="678862"/>
      </dsp:txXfrm>
    </dsp:sp>
    <dsp:sp modelId="{224EB633-0105-45F7-A789-629368126CB4}">
      <dsp:nvSpPr>
        <dsp:cNvPr id="0" name=""/>
        <dsp:cNvSpPr/>
      </dsp:nvSpPr>
      <dsp:spPr>
        <a:xfrm>
          <a:off x="2133091" y="903"/>
          <a:ext cx="1829817" cy="1260743"/>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0A959F-655D-4685-ADC6-D104F5463299}">
      <dsp:nvSpPr>
        <dsp:cNvPr id="0" name=""/>
        <dsp:cNvSpPr/>
      </dsp:nvSpPr>
      <dsp:spPr>
        <a:xfrm>
          <a:off x="2133091" y="1261647"/>
          <a:ext cx="1829817" cy="678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177800" rIns="177800" bIns="0" numCol="1" spcCol="1270" anchor="t" anchorCtr="0">
          <a:noAutofit/>
        </a:bodyPr>
        <a:lstStyle/>
        <a:p>
          <a:pPr lvl="0" algn="ctr" defTabSz="1111250">
            <a:lnSpc>
              <a:spcPct val="90000"/>
            </a:lnSpc>
            <a:spcBef>
              <a:spcPct val="0"/>
            </a:spcBef>
            <a:spcAft>
              <a:spcPct val="35000"/>
            </a:spcAft>
          </a:pPr>
          <a:r>
            <a:rPr lang="en-US" sz="2500" kern="1200" dirty="0" smtClean="0"/>
            <a:t>Creams</a:t>
          </a:r>
          <a:endParaRPr lang="en-US" sz="2500" kern="1200" dirty="0"/>
        </a:p>
      </dsp:txBody>
      <dsp:txXfrm>
        <a:off x="2133091" y="1261647"/>
        <a:ext cx="1829817" cy="678862"/>
      </dsp:txXfrm>
    </dsp:sp>
    <dsp:sp modelId="{BBCC6316-6F20-48B2-9959-41B8B0A13196}">
      <dsp:nvSpPr>
        <dsp:cNvPr id="0" name=""/>
        <dsp:cNvSpPr/>
      </dsp:nvSpPr>
      <dsp:spPr>
        <a:xfrm>
          <a:off x="4145967" y="903"/>
          <a:ext cx="1829817" cy="1260743"/>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E7526B-5A16-4197-9D1A-3F72E2B0A469}">
      <dsp:nvSpPr>
        <dsp:cNvPr id="0" name=""/>
        <dsp:cNvSpPr/>
      </dsp:nvSpPr>
      <dsp:spPr>
        <a:xfrm>
          <a:off x="4145967" y="1261647"/>
          <a:ext cx="1829817" cy="678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177800" rIns="177800" bIns="0" numCol="1" spcCol="1270" anchor="t" anchorCtr="0">
          <a:noAutofit/>
        </a:bodyPr>
        <a:lstStyle/>
        <a:p>
          <a:pPr lvl="0" algn="ctr" defTabSz="1111250">
            <a:lnSpc>
              <a:spcPct val="90000"/>
            </a:lnSpc>
            <a:spcBef>
              <a:spcPct val="0"/>
            </a:spcBef>
            <a:spcAft>
              <a:spcPct val="35000"/>
            </a:spcAft>
          </a:pPr>
          <a:r>
            <a:rPr lang="en-US" sz="2500" kern="1200" dirty="0" smtClean="0"/>
            <a:t>Pastes</a:t>
          </a:r>
          <a:endParaRPr lang="en-US" sz="2500" kern="1200" dirty="0"/>
        </a:p>
      </dsp:txBody>
      <dsp:txXfrm>
        <a:off x="4145967" y="1261647"/>
        <a:ext cx="1829817" cy="678862"/>
      </dsp:txXfrm>
    </dsp:sp>
    <dsp:sp modelId="{A5559BB4-E4BE-46DF-9A81-A87E34586140}">
      <dsp:nvSpPr>
        <dsp:cNvPr id="0" name=""/>
        <dsp:cNvSpPr/>
      </dsp:nvSpPr>
      <dsp:spPr>
        <a:xfrm>
          <a:off x="120215" y="2123490"/>
          <a:ext cx="1829817" cy="1260743"/>
        </a:xfrm>
        <a:prstGeom prst="roundRect">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60B75F-2960-43E9-8941-1FEC67E0F629}">
      <dsp:nvSpPr>
        <dsp:cNvPr id="0" name=""/>
        <dsp:cNvSpPr/>
      </dsp:nvSpPr>
      <dsp:spPr>
        <a:xfrm>
          <a:off x="120215" y="3384234"/>
          <a:ext cx="1829817" cy="678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177800" rIns="177800" bIns="0" numCol="1" spcCol="1270" anchor="t" anchorCtr="0">
          <a:noAutofit/>
        </a:bodyPr>
        <a:lstStyle/>
        <a:p>
          <a:pPr lvl="0" algn="ctr" defTabSz="1111250">
            <a:lnSpc>
              <a:spcPct val="90000"/>
            </a:lnSpc>
            <a:spcBef>
              <a:spcPct val="0"/>
            </a:spcBef>
            <a:spcAft>
              <a:spcPct val="35000"/>
            </a:spcAft>
          </a:pPr>
          <a:r>
            <a:rPr lang="en-US" sz="2500" kern="1200" dirty="0" smtClean="0"/>
            <a:t>Gels</a:t>
          </a:r>
          <a:endParaRPr lang="en-US" sz="2500" kern="1200" dirty="0"/>
        </a:p>
      </dsp:txBody>
      <dsp:txXfrm>
        <a:off x="120215" y="3384234"/>
        <a:ext cx="1829817" cy="678862"/>
      </dsp:txXfrm>
    </dsp:sp>
    <dsp:sp modelId="{0D1A0D99-E909-466A-9FE9-1D6399CC3978}">
      <dsp:nvSpPr>
        <dsp:cNvPr id="0" name=""/>
        <dsp:cNvSpPr/>
      </dsp:nvSpPr>
      <dsp:spPr>
        <a:xfrm>
          <a:off x="1615070" y="2130450"/>
          <a:ext cx="1829817" cy="1260743"/>
        </a:xfrm>
        <a:prstGeom prst="roundRect">
          <a:avLst/>
        </a:prstGeom>
        <a:blipFill rotWithShape="0">
          <a:blip xmlns:r="http://schemas.openxmlformats.org/officeDocument/2006/relationships" r:embed="rId5"/>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17C28E-BE3E-4ED4-9E55-4170487FE3F3}">
      <dsp:nvSpPr>
        <dsp:cNvPr id="0" name=""/>
        <dsp:cNvSpPr/>
      </dsp:nvSpPr>
      <dsp:spPr>
        <a:xfrm>
          <a:off x="2133091" y="3384234"/>
          <a:ext cx="1829817" cy="678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177800" rIns="177800" bIns="0" numCol="1" spcCol="1270" anchor="t" anchorCtr="0">
          <a:noAutofit/>
        </a:bodyPr>
        <a:lstStyle/>
        <a:p>
          <a:pPr lvl="0" algn="ctr" defTabSz="1111250">
            <a:lnSpc>
              <a:spcPct val="90000"/>
            </a:lnSpc>
            <a:spcBef>
              <a:spcPct val="0"/>
            </a:spcBef>
            <a:spcAft>
              <a:spcPct val="35000"/>
            </a:spcAft>
          </a:pPr>
          <a:r>
            <a:rPr lang="en-US" sz="2500" kern="1200" dirty="0" smtClean="0"/>
            <a:t>Poultices</a:t>
          </a:r>
          <a:endParaRPr lang="en-US" sz="2500" kern="1200" dirty="0"/>
        </a:p>
      </dsp:txBody>
      <dsp:txXfrm>
        <a:off x="2133091" y="3384234"/>
        <a:ext cx="1829817" cy="678862"/>
      </dsp:txXfrm>
    </dsp:sp>
    <dsp:sp modelId="{6D2D867E-D4DB-49F0-9956-899635E54D61}">
      <dsp:nvSpPr>
        <dsp:cNvPr id="0" name=""/>
        <dsp:cNvSpPr/>
      </dsp:nvSpPr>
      <dsp:spPr>
        <a:xfrm>
          <a:off x="3879454" y="2130450"/>
          <a:ext cx="1829817" cy="1260743"/>
        </a:xfrm>
        <a:prstGeom prst="roundRect">
          <a:avLst/>
        </a:prstGeom>
        <a:blipFill rotWithShape="0">
          <a:blip xmlns:r="http://schemas.openxmlformats.org/officeDocument/2006/relationships" r:embed="rId6"/>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11BFD2-AB2F-4640-9D30-C80E7DAFFBF7}">
      <dsp:nvSpPr>
        <dsp:cNvPr id="0" name=""/>
        <dsp:cNvSpPr/>
      </dsp:nvSpPr>
      <dsp:spPr>
        <a:xfrm>
          <a:off x="4145967" y="3384234"/>
          <a:ext cx="1829817" cy="678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177800" rIns="177800" bIns="0" numCol="1" spcCol="1270" anchor="t" anchorCtr="0">
          <a:noAutofit/>
        </a:bodyPr>
        <a:lstStyle/>
        <a:p>
          <a:pPr lvl="0" algn="ctr" defTabSz="1111250">
            <a:lnSpc>
              <a:spcPct val="90000"/>
            </a:lnSpc>
            <a:spcBef>
              <a:spcPct val="0"/>
            </a:spcBef>
            <a:spcAft>
              <a:spcPct val="35000"/>
            </a:spcAft>
          </a:pPr>
          <a:r>
            <a:rPr lang="en-US" sz="2500" kern="1200" dirty="0" smtClean="0"/>
            <a:t>Plaster</a:t>
          </a:r>
          <a:endParaRPr lang="en-US" sz="2500" kern="1200" dirty="0"/>
        </a:p>
      </dsp:txBody>
      <dsp:txXfrm>
        <a:off x="4145967" y="3384234"/>
        <a:ext cx="1829817" cy="6788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968848-93C5-4E54-9A32-AF88CF8CE039}">
      <dsp:nvSpPr>
        <dsp:cNvPr id="0" name=""/>
        <dsp:cNvSpPr/>
      </dsp:nvSpPr>
      <dsp:spPr>
        <a:xfrm>
          <a:off x="4495800" y="2653797"/>
          <a:ext cx="3521138" cy="407404"/>
        </a:xfrm>
        <a:custGeom>
          <a:avLst/>
          <a:gdLst/>
          <a:ahLst/>
          <a:cxnLst/>
          <a:rect l="0" t="0" r="0" b="0"/>
          <a:pathLst>
            <a:path>
              <a:moveTo>
                <a:pt x="0" y="0"/>
              </a:moveTo>
              <a:lnTo>
                <a:pt x="0" y="203702"/>
              </a:lnTo>
              <a:lnTo>
                <a:pt x="3521138" y="203702"/>
              </a:lnTo>
              <a:lnTo>
                <a:pt x="3521138" y="40740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2941F8-AEF7-4CF2-B0C6-775EDA91EB93}">
      <dsp:nvSpPr>
        <dsp:cNvPr id="0" name=""/>
        <dsp:cNvSpPr/>
      </dsp:nvSpPr>
      <dsp:spPr>
        <a:xfrm>
          <a:off x="4495800" y="2653797"/>
          <a:ext cx="1173712" cy="407404"/>
        </a:xfrm>
        <a:custGeom>
          <a:avLst/>
          <a:gdLst/>
          <a:ahLst/>
          <a:cxnLst/>
          <a:rect l="0" t="0" r="0" b="0"/>
          <a:pathLst>
            <a:path>
              <a:moveTo>
                <a:pt x="0" y="0"/>
              </a:moveTo>
              <a:lnTo>
                <a:pt x="0" y="203702"/>
              </a:lnTo>
              <a:lnTo>
                <a:pt x="1173712" y="203702"/>
              </a:lnTo>
              <a:lnTo>
                <a:pt x="1173712" y="40740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AAB491-7A1D-4DD8-9E05-CE1068718D18}">
      <dsp:nvSpPr>
        <dsp:cNvPr id="0" name=""/>
        <dsp:cNvSpPr/>
      </dsp:nvSpPr>
      <dsp:spPr>
        <a:xfrm>
          <a:off x="3322087" y="2653797"/>
          <a:ext cx="1173712" cy="407404"/>
        </a:xfrm>
        <a:custGeom>
          <a:avLst/>
          <a:gdLst/>
          <a:ahLst/>
          <a:cxnLst/>
          <a:rect l="0" t="0" r="0" b="0"/>
          <a:pathLst>
            <a:path>
              <a:moveTo>
                <a:pt x="1173712" y="0"/>
              </a:moveTo>
              <a:lnTo>
                <a:pt x="1173712" y="203702"/>
              </a:lnTo>
              <a:lnTo>
                <a:pt x="0" y="203702"/>
              </a:lnTo>
              <a:lnTo>
                <a:pt x="0" y="40740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675113-4328-41B4-82E7-6124150C72AE}">
      <dsp:nvSpPr>
        <dsp:cNvPr id="0" name=""/>
        <dsp:cNvSpPr/>
      </dsp:nvSpPr>
      <dsp:spPr>
        <a:xfrm>
          <a:off x="974661" y="2653797"/>
          <a:ext cx="3521138" cy="407404"/>
        </a:xfrm>
        <a:custGeom>
          <a:avLst/>
          <a:gdLst/>
          <a:ahLst/>
          <a:cxnLst/>
          <a:rect l="0" t="0" r="0" b="0"/>
          <a:pathLst>
            <a:path>
              <a:moveTo>
                <a:pt x="3521138" y="0"/>
              </a:moveTo>
              <a:lnTo>
                <a:pt x="3521138" y="203702"/>
              </a:lnTo>
              <a:lnTo>
                <a:pt x="0" y="203702"/>
              </a:lnTo>
              <a:lnTo>
                <a:pt x="0" y="40740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BD3CDA-B3B3-4767-9AE8-EB8CC4506793}">
      <dsp:nvSpPr>
        <dsp:cNvPr id="0" name=""/>
        <dsp:cNvSpPr/>
      </dsp:nvSpPr>
      <dsp:spPr>
        <a:xfrm>
          <a:off x="4010794" y="1683787"/>
          <a:ext cx="970010" cy="970010"/>
        </a:xfrm>
        <a:prstGeom prst="arc">
          <a:avLst>
            <a:gd name="adj1" fmla="val 13200000"/>
            <a:gd name="adj2" fmla="val 19200000"/>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75EB7F-A455-47B3-B84A-F45C1D5FDFCE}">
      <dsp:nvSpPr>
        <dsp:cNvPr id="0" name=""/>
        <dsp:cNvSpPr/>
      </dsp:nvSpPr>
      <dsp:spPr>
        <a:xfrm>
          <a:off x="4010794" y="1683787"/>
          <a:ext cx="970010" cy="970010"/>
        </a:xfrm>
        <a:prstGeom prst="arc">
          <a:avLst>
            <a:gd name="adj1" fmla="val 2400000"/>
            <a:gd name="adj2" fmla="val 8400000"/>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9C9B20-9332-4293-98B2-94068A2E7165}">
      <dsp:nvSpPr>
        <dsp:cNvPr id="0" name=""/>
        <dsp:cNvSpPr/>
      </dsp:nvSpPr>
      <dsp:spPr>
        <a:xfrm>
          <a:off x="3525789" y="1858389"/>
          <a:ext cx="1940021" cy="620806"/>
        </a:xfrm>
        <a:prstGeom prst="rect">
          <a:avLst/>
        </a:prstGeom>
        <a:noFill/>
        <a:ln w="12700"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1" kern="1200" cap="all" spc="0" dirty="0" smtClean="0">
              <a:ln w="9000" cmpd="sng">
                <a:prstDash val="solid"/>
              </a:ln>
              <a:solidFill>
                <a:srgbClr val="7030A0"/>
              </a:solidFill>
              <a:effectLst>
                <a:outerShdw blurRad="38100" dist="38100" dir="2700000" algn="tl">
                  <a:srgbClr val="000000">
                    <a:alpha val="43137"/>
                  </a:srgbClr>
                </a:outerShdw>
                <a:reflection blurRad="12700" stA="28000" endPos="45000" dist="1000" dir="5400000" sy="-100000" algn="bl" rotWithShape="0"/>
              </a:effectLst>
            </a:rPr>
            <a:t>Bases</a:t>
          </a:r>
          <a:r>
            <a:rPr lang="en-US" sz="2100" b="1" kern="1200" cap="all" spc="0" dirty="0" smtClean="0">
              <a:ln w="9000" cmpd="sng">
                <a:prstDash val="solid"/>
              </a:ln>
              <a:effectLst>
                <a:reflection blurRad="12700" stA="28000" endPos="45000" dist="1000" dir="5400000" sy="-100000" algn="bl" rotWithShape="0"/>
              </a:effectLst>
            </a:rPr>
            <a:t> </a:t>
          </a:r>
          <a:endParaRPr lang="en-US" sz="2100" b="1" kern="1200" cap="all" spc="0" dirty="0">
            <a:ln w="9000" cmpd="sng">
              <a:prstDash val="solid"/>
            </a:ln>
            <a:effectLst>
              <a:reflection blurRad="12700" stA="28000" endPos="45000" dist="1000" dir="5400000" sy="-100000" algn="bl" rotWithShape="0"/>
            </a:effectLst>
          </a:endParaRPr>
        </a:p>
      </dsp:txBody>
      <dsp:txXfrm>
        <a:off x="3525789" y="1858389"/>
        <a:ext cx="1940021" cy="620806"/>
      </dsp:txXfrm>
    </dsp:sp>
    <dsp:sp modelId="{B06AA64C-B8FF-4457-925E-BE0CBD09491A}">
      <dsp:nvSpPr>
        <dsp:cNvPr id="0" name=""/>
        <dsp:cNvSpPr/>
      </dsp:nvSpPr>
      <dsp:spPr>
        <a:xfrm>
          <a:off x="489656" y="3061202"/>
          <a:ext cx="970010" cy="970010"/>
        </a:xfrm>
        <a:prstGeom prst="arc">
          <a:avLst>
            <a:gd name="adj1" fmla="val 13200000"/>
            <a:gd name="adj2" fmla="val 19200000"/>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63A266-57E6-4AD8-BBE9-77DA1DF1E40A}">
      <dsp:nvSpPr>
        <dsp:cNvPr id="0" name=""/>
        <dsp:cNvSpPr/>
      </dsp:nvSpPr>
      <dsp:spPr>
        <a:xfrm>
          <a:off x="489656" y="3061202"/>
          <a:ext cx="970010" cy="970010"/>
        </a:xfrm>
        <a:prstGeom prst="arc">
          <a:avLst>
            <a:gd name="adj1" fmla="val 2400000"/>
            <a:gd name="adj2" fmla="val 8400000"/>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7D713B-3043-4DC5-9230-EF5CC1077FC5}">
      <dsp:nvSpPr>
        <dsp:cNvPr id="0" name=""/>
        <dsp:cNvSpPr/>
      </dsp:nvSpPr>
      <dsp:spPr>
        <a:xfrm>
          <a:off x="4651" y="3235804"/>
          <a:ext cx="1940021" cy="620806"/>
        </a:xfrm>
        <a:prstGeom prst="rect">
          <a:avLst/>
        </a:prstGeom>
        <a:noFill/>
        <a:ln w="12700" cap="flat" cmpd="sng" algn="ctr">
          <a:noFill/>
          <a:prstDash val="solid"/>
        </a:ln>
        <a:effectLst>
          <a:outerShdw blurRad="50800" dist="25000" dir="5400000" rotWithShape="0">
            <a:srgbClr val="000000">
              <a:alpha val="40000"/>
            </a:srgbClr>
          </a:outerShdw>
        </a:effectLst>
        <a:sp3d/>
      </dsp:spPr>
      <dsp:style>
        <a:lnRef idx="1">
          <a:schemeClr val="accent4"/>
        </a:lnRef>
        <a:fillRef idx="2">
          <a:schemeClr val="accent4"/>
        </a:fillRef>
        <a:effectRef idx="1">
          <a:schemeClr val="accent4"/>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b="1" kern="1200" cap="all" spc="0" dirty="0" smtClean="0">
              <a:ln w="9000" cmpd="sng">
                <a:prstDash val="solid"/>
              </a:ln>
              <a:effectLst>
                <a:reflection blurRad="12700" stA="28000" endPos="45000" dist="1000" dir="5400000" sy="-100000" algn="bl" rotWithShape="0"/>
              </a:effectLst>
            </a:rPr>
            <a:t>WATER SOLUBLE BASE</a:t>
          </a:r>
          <a:endParaRPr lang="en-US" sz="1700" b="1" kern="1200" cap="all" spc="0" dirty="0">
            <a:ln w="9000" cmpd="sng">
              <a:prstDash val="solid"/>
            </a:ln>
            <a:effectLst>
              <a:reflection blurRad="12700" stA="28000" endPos="45000" dist="1000" dir="5400000" sy="-100000" algn="bl" rotWithShape="0"/>
            </a:effectLst>
          </a:endParaRPr>
        </a:p>
      </dsp:txBody>
      <dsp:txXfrm>
        <a:off x="4651" y="3235804"/>
        <a:ext cx="1940021" cy="620806"/>
      </dsp:txXfrm>
    </dsp:sp>
    <dsp:sp modelId="{AD3C7337-E790-4F25-BD91-783EFB2867CB}">
      <dsp:nvSpPr>
        <dsp:cNvPr id="0" name=""/>
        <dsp:cNvSpPr/>
      </dsp:nvSpPr>
      <dsp:spPr>
        <a:xfrm>
          <a:off x="2837081" y="3061202"/>
          <a:ext cx="970010" cy="970010"/>
        </a:xfrm>
        <a:prstGeom prst="arc">
          <a:avLst>
            <a:gd name="adj1" fmla="val 13200000"/>
            <a:gd name="adj2" fmla="val 19200000"/>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D7B359-7B77-42F1-992C-C16204527E07}">
      <dsp:nvSpPr>
        <dsp:cNvPr id="0" name=""/>
        <dsp:cNvSpPr/>
      </dsp:nvSpPr>
      <dsp:spPr>
        <a:xfrm>
          <a:off x="2837081" y="3061202"/>
          <a:ext cx="970010" cy="970010"/>
        </a:xfrm>
        <a:prstGeom prst="arc">
          <a:avLst>
            <a:gd name="adj1" fmla="val 2400000"/>
            <a:gd name="adj2" fmla="val 8400000"/>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943298-CED0-4FC2-AF8C-2C803608993B}">
      <dsp:nvSpPr>
        <dsp:cNvPr id="0" name=""/>
        <dsp:cNvSpPr/>
      </dsp:nvSpPr>
      <dsp:spPr>
        <a:xfrm>
          <a:off x="2352076" y="3235804"/>
          <a:ext cx="1940021" cy="620806"/>
        </a:xfrm>
        <a:prstGeom prst="rect">
          <a:avLst/>
        </a:prstGeom>
        <a:noFill/>
        <a:ln w="12700"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b="1" kern="1200" cap="all" spc="0" dirty="0" smtClean="0">
              <a:ln w="9000" cmpd="sng">
                <a:prstDash val="solid"/>
              </a:ln>
              <a:effectLst>
                <a:reflection blurRad="12700" stA="28000" endPos="45000" dist="1000" dir="5400000" sy="-100000" algn="bl" rotWithShape="0"/>
              </a:effectLst>
            </a:rPr>
            <a:t>EMULSION base </a:t>
          </a:r>
          <a:endParaRPr lang="en-US" sz="1700" b="1" kern="1200" cap="all" spc="0" dirty="0">
            <a:ln w="9000" cmpd="sng">
              <a:prstDash val="solid"/>
            </a:ln>
            <a:effectLst>
              <a:reflection blurRad="12700" stA="28000" endPos="45000" dist="1000" dir="5400000" sy="-100000" algn="bl" rotWithShape="0"/>
            </a:effectLst>
          </a:endParaRPr>
        </a:p>
      </dsp:txBody>
      <dsp:txXfrm>
        <a:off x="2352076" y="3235804"/>
        <a:ext cx="1940021" cy="620806"/>
      </dsp:txXfrm>
    </dsp:sp>
    <dsp:sp modelId="{F05CEE54-E2B7-424E-AA7D-3AB8CC16FB69}">
      <dsp:nvSpPr>
        <dsp:cNvPr id="0" name=""/>
        <dsp:cNvSpPr/>
      </dsp:nvSpPr>
      <dsp:spPr>
        <a:xfrm>
          <a:off x="5184507" y="3061202"/>
          <a:ext cx="970010" cy="970010"/>
        </a:xfrm>
        <a:prstGeom prst="arc">
          <a:avLst>
            <a:gd name="adj1" fmla="val 13200000"/>
            <a:gd name="adj2" fmla="val 19200000"/>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F85B5B-29FE-41C1-851A-70D4A63F0A0D}">
      <dsp:nvSpPr>
        <dsp:cNvPr id="0" name=""/>
        <dsp:cNvSpPr/>
      </dsp:nvSpPr>
      <dsp:spPr>
        <a:xfrm>
          <a:off x="5184507" y="3061202"/>
          <a:ext cx="970010" cy="970010"/>
        </a:xfrm>
        <a:prstGeom prst="arc">
          <a:avLst>
            <a:gd name="adj1" fmla="val 2400000"/>
            <a:gd name="adj2" fmla="val 8400000"/>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B63839-F627-44ED-AB91-31EA41D22E36}">
      <dsp:nvSpPr>
        <dsp:cNvPr id="0" name=""/>
        <dsp:cNvSpPr/>
      </dsp:nvSpPr>
      <dsp:spPr>
        <a:xfrm>
          <a:off x="4699502" y="3235804"/>
          <a:ext cx="1940021" cy="620806"/>
        </a:xfrm>
        <a:prstGeom prst="rect">
          <a:avLst/>
        </a:prstGeom>
        <a:noFill/>
        <a:ln w="12700" cap="flat" cmpd="sng" algn="ctr">
          <a:noFill/>
          <a:prstDash val="solid"/>
        </a:ln>
        <a:effectLst>
          <a:outerShdw blurRad="50800" dist="25000" dir="5400000" rotWithShape="0">
            <a:srgbClr val="000000">
              <a:alpha val="40000"/>
            </a:srgbClr>
          </a:outerShdw>
        </a:effectLst>
        <a:sp3d/>
      </dsp:spPr>
      <dsp:style>
        <a:lnRef idx="1">
          <a:schemeClr val="accent2"/>
        </a:lnRef>
        <a:fillRef idx="2">
          <a:schemeClr val="accent2"/>
        </a:fillRef>
        <a:effectRef idx="1">
          <a:schemeClr val="accent2"/>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b="1" kern="1200" cap="all" spc="0" dirty="0" smtClean="0">
              <a:ln w="9000" cmpd="sng">
                <a:prstDash val="solid"/>
              </a:ln>
              <a:effectLst>
                <a:reflection blurRad="12700" stA="28000" endPos="45000" dist="1000" dir="5400000" sy="-100000" algn="bl" rotWithShape="0"/>
              </a:effectLst>
            </a:rPr>
            <a:t>ABSORPTION BASE</a:t>
          </a:r>
          <a:endParaRPr lang="en-US" sz="1700" b="1" kern="1200" cap="all" spc="0" dirty="0">
            <a:ln w="9000" cmpd="sng">
              <a:prstDash val="solid"/>
            </a:ln>
            <a:effectLst>
              <a:reflection blurRad="12700" stA="28000" endPos="45000" dist="1000" dir="5400000" sy="-100000" algn="bl" rotWithShape="0"/>
            </a:effectLst>
          </a:endParaRPr>
        </a:p>
      </dsp:txBody>
      <dsp:txXfrm>
        <a:off x="4699502" y="3235804"/>
        <a:ext cx="1940021" cy="620806"/>
      </dsp:txXfrm>
    </dsp:sp>
    <dsp:sp modelId="{983D4657-101B-44A7-BF2A-9F155A0E42CB}">
      <dsp:nvSpPr>
        <dsp:cNvPr id="0" name=""/>
        <dsp:cNvSpPr/>
      </dsp:nvSpPr>
      <dsp:spPr>
        <a:xfrm>
          <a:off x="7531933" y="3061202"/>
          <a:ext cx="970010" cy="970010"/>
        </a:xfrm>
        <a:prstGeom prst="arc">
          <a:avLst>
            <a:gd name="adj1" fmla="val 13200000"/>
            <a:gd name="adj2" fmla="val 19200000"/>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19469B-6734-424A-8B9B-D08CA2463A1C}">
      <dsp:nvSpPr>
        <dsp:cNvPr id="0" name=""/>
        <dsp:cNvSpPr/>
      </dsp:nvSpPr>
      <dsp:spPr>
        <a:xfrm>
          <a:off x="7531933" y="3061202"/>
          <a:ext cx="970010" cy="970010"/>
        </a:xfrm>
        <a:prstGeom prst="arc">
          <a:avLst>
            <a:gd name="adj1" fmla="val 2400000"/>
            <a:gd name="adj2" fmla="val 8400000"/>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033E07-1466-4E94-ACB0-99BA53E645C6}">
      <dsp:nvSpPr>
        <dsp:cNvPr id="0" name=""/>
        <dsp:cNvSpPr/>
      </dsp:nvSpPr>
      <dsp:spPr>
        <a:xfrm>
          <a:off x="7046927" y="3235804"/>
          <a:ext cx="1940021" cy="620806"/>
        </a:xfrm>
        <a:prstGeom prst="rect">
          <a:avLst/>
        </a:prstGeom>
        <a:noFill/>
        <a:ln w="12700" cap="flat" cmpd="sng" algn="ctr">
          <a:noFill/>
          <a:prstDash val="solid"/>
        </a:ln>
        <a:effectLst>
          <a:outerShdw blurRad="50800" dist="25000" dir="5400000" rotWithShape="0">
            <a:srgbClr val="000000">
              <a:alpha val="40000"/>
            </a:srgbClr>
          </a:outerShdw>
        </a:effectLst>
        <a:sp3d/>
      </dsp:spPr>
      <dsp:style>
        <a:lnRef idx="1">
          <a:schemeClr val="accent3"/>
        </a:lnRef>
        <a:fillRef idx="2">
          <a:schemeClr val="accent3"/>
        </a:fillRef>
        <a:effectRef idx="1">
          <a:schemeClr val="accent3"/>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b="1" kern="1200" cap="all" spc="0" dirty="0" smtClean="0">
              <a:ln w="9000" cmpd="sng">
                <a:prstDash val="solid"/>
              </a:ln>
              <a:effectLst>
                <a:reflection blurRad="12700" stA="28000" endPos="45000" dist="1000" dir="5400000" sy="-100000" algn="bl" rotWithShape="0"/>
              </a:effectLst>
            </a:rPr>
            <a:t>Oleaginous base </a:t>
          </a:r>
          <a:endParaRPr lang="en-US" sz="1700" b="1" kern="1200" cap="all" spc="0" dirty="0">
            <a:ln w="9000" cmpd="sng">
              <a:prstDash val="solid"/>
            </a:ln>
            <a:effectLst>
              <a:reflection blurRad="12700" stA="28000" endPos="45000" dist="1000" dir="5400000" sy="-100000" algn="bl" rotWithShape="0"/>
            </a:effectLst>
          </a:endParaRPr>
        </a:p>
      </dsp:txBody>
      <dsp:txXfrm>
        <a:off x="7046927" y="3235804"/>
        <a:ext cx="1940021" cy="6208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A356E9-AFB4-4091-A3FC-E2D35AA56F1C}">
      <dsp:nvSpPr>
        <dsp:cNvPr id="0" name=""/>
        <dsp:cNvSpPr/>
      </dsp:nvSpPr>
      <dsp:spPr>
        <a:xfrm>
          <a:off x="0" y="0"/>
          <a:ext cx="8915400" cy="16333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dirty="0" smtClean="0">
              <a:solidFill>
                <a:schemeClr val="tx1"/>
              </a:solidFill>
            </a:rPr>
            <a:t>Hydrocarbons (mineral oils, </a:t>
          </a:r>
          <a:r>
            <a:rPr lang="en-US" sz="1600" b="1" kern="1200" dirty="0" err="1" smtClean="0">
              <a:solidFill>
                <a:schemeClr val="tx1"/>
              </a:solidFill>
            </a:rPr>
            <a:t>petrolatums</a:t>
          </a:r>
          <a:r>
            <a:rPr lang="en-US" sz="1600" b="1" kern="1200" dirty="0" smtClean="0">
              <a:solidFill>
                <a:schemeClr val="tx1"/>
              </a:solidFill>
            </a:rPr>
            <a:t>, </a:t>
          </a:r>
          <a:r>
            <a:rPr lang="en-US" sz="1600" b="1" kern="1200" dirty="0" err="1" smtClean="0">
              <a:solidFill>
                <a:schemeClr val="tx1"/>
              </a:solidFill>
            </a:rPr>
            <a:t>paraffins</a:t>
          </a:r>
          <a:r>
            <a:rPr lang="en-US" sz="1600" b="1" kern="1200" dirty="0" smtClean="0">
              <a:solidFill>
                <a:schemeClr val="tx1"/>
              </a:solidFill>
            </a:rPr>
            <a:t>, waxes)</a:t>
          </a:r>
        </a:p>
        <a:p>
          <a:pPr lvl="0" algn="l" defTabSz="711200">
            <a:lnSpc>
              <a:spcPct val="90000"/>
            </a:lnSpc>
            <a:spcBef>
              <a:spcPct val="0"/>
            </a:spcBef>
            <a:spcAft>
              <a:spcPct val="35000"/>
            </a:spcAft>
          </a:pPr>
          <a:r>
            <a:rPr lang="en-US" sz="1600" b="1" kern="1200" dirty="0" smtClean="0">
              <a:solidFill>
                <a:schemeClr val="tx1"/>
              </a:solidFill>
            </a:rPr>
            <a:t>Animal fats/vegetable oils (castor oil, cottonseed oil, olive oil)</a:t>
          </a:r>
        </a:p>
        <a:p>
          <a:pPr lvl="0" algn="l" defTabSz="711200">
            <a:lnSpc>
              <a:spcPct val="90000"/>
            </a:lnSpc>
            <a:spcBef>
              <a:spcPct val="0"/>
            </a:spcBef>
            <a:spcAft>
              <a:spcPct val="35000"/>
            </a:spcAft>
          </a:pPr>
          <a:r>
            <a:rPr lang="en-US" sz="1600" b="1" kern="1200" dirty="0" smtClean="0">
              <a:solidFill>
                <a:schemeClr val="tx1"/>
              </a:solidFill>
            </a:rPr>
            <a:t>Synthetic esters (</a:t>
          </a:r>
          <a:r>
            <a:rPr lang="en-US" sz="1600" b="1" kern="1200" dirty="0" err="1" smtClean="0">
              <a:solidFill>
                <a:schemeClr val="tx1"/>
              </a:solidFill>
            </a:rPr>
            <a:t>glyceryl</a:t>
          </a:r>
          <a:r>
            <a:rPr lang="en-US" sz="1600" b="1" kern="1200" dirty="0" smtClean="0">
              <a:solidFill>
                <a:schemeClr val="tx1"/>
              </a:solidFill>
            </a:rPr>
            <a:t> </a:t>
          </a:r>
          <a:r>
            <a:rPr lang="en-US" sz="1600" b="1" kern="1200" dirty="0" err="1" smtClean="0">
              <a:solidFill>
                <a:schemeClr val="tx1"/>
              </a:solidFill>
            </a:rPr>
            <a:t>monostearate</a:t>
          </a:r>
          <a:r>
            <a:rPr lang="en-US" sz="1600" b="1" kern="1200" dirty="0" smtClean="0">
              <a:solidFill>
                <a:schemeClr val="tx1"/>
              </a:solidFill>
            </a:rPr>
            <a:t>, butyl stearate, </a:t>
          </a:r>
        </a:p>
        <a:p>
          <a:pPr lvl="0" algn="l" defTabSz="711200">
            <a:lnSpc>
              <a:spcPct val="90000"/>
            </a:lnSpc>
            <a:spcBef>
              <a:spcPct val="0"/>
            </a:spcBef>
            <a:spcAft>
              <a:spcPct val="35000"/>
            </a:spcAft>
          </a:pPr>
          <a:r>
            <a:rPr lang="en-US" sz="1600" b="1" kern="1200" dirty="0" smtClean="0">
              <a:solidFill>
                <a:schemeClr val="tx1"/>
              </a:solidFill>
            </a:rPr>
            <a:t>isopropyl </a:t>
          </a:r>
          <a:r>
            <a:rPr lang="en-US" sz="1600" b="1" kern="1200" dirty="0" err="1" smtClean="0">
              <a:solidFill>
                <a:schemeClr val="tx1"/>
              </a:solidFill>
            </a:rPr>
            <a:t>lanolate</a:t>
          </a:r>
          <a:r>
            <a:rPr lang="en-US" sz="1600" b="1" kern="1200" dirty="0" smtClean="0">
              <a:solidFill>
                <a:schemeClr val="tx1"/>
              </a:solidFill>
            </a:rPr>
            <a:t>, </a:t>
          </a:r>
          <a:r>
            <a:rPr lang="en-US" sz="1600" b="1" kern="1200" dirty="0" err="1" smtClean="0">
              <a:solidFill>
                <a:schemeClr val="tx1"/>
              </a:solidFill>
            </a:rPr>
            <a:t>stearyl</a:t>
          </a:r>
          <a:r>
            <a:rPr lang="en-US" sz="1600" b="1" kern="1200" dirty="0" smtClean="0">
              <a:solidFill>
                <a:schemeClr val="tx1"/>
              </a:solidFill>
            </a:rPr>
            <a:t> alcohol)</a:t>
          </a:r>
          <a:endParaRPr lang="en-US" sz="1600" b="1" kern="1200" dirty="0"/>
        </a:p>
      </dsp:txBody>
      <dsp:txXfrm>
        <a:off x="79732" y="79732"/>
        <a:ext cx="8755936" cy="1473852"/>
      </dsp:txXfrm>
    </dsp:sp>
    <dsp:sp modelId="{C7C615FA-621B-4591-BBE5-BF6E8CA44C87}">
      <dsp:nvSpPr>
        <dsp:cNvPr id="0" name=""/>
        <dsp:cNvSpPr/>
      </dsp:nvSpPr>
      <dsp:spPr>
        <a:xfrm>
          <a:off x="0" y="1493369"/>
          <a:ext cx="8915400" cy="11287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dirty="0" smtClean="0">
              <a:solidFill>
                <a:schemeClr val="tx1"/>
              </a:solidFill>
            </a:rPr>
            <a:t>Hydrophilic petrolatum</a:t>
          </a:r>
        </a:p>
        <a:p>
          <a:pPr lvl="0" algn="l" defTabSz="711200">
            <a:lnSpc>
              <a:spcPct val="90000"/>
            </a:lnSpc>
            <a:spcBef>
              <a:spcPct val="0"/>
            </a:spcBef>
            <a:spcAft>
              <a:spcPct val="35000"/>
            </a:spcAft>
          </a:pPr>
          <a:r>
            <a:rPr lang="en-US" sz="1600" b="1" kern="1200" dirty="0" err="1" smtClean="0">
              <a:solidFill>
                <a:schemeClr val="tx1"/>
              </a:solidFill>
            </a:rPr>
            <a:t>Aquaphor</a:t>
          </a:r>
          <a:endParaRPr lang="en-US" sz="1600" b="1" kern="1200" dirty="0" smtClean="0">
            <a:solidFill>
              <a:schemeClr val="tx1"/>
            </a:solidFill>
          </a:endParaRPr>
        </a:p>
        <a:p>
          <a:pPr lvl="0" algn="l" defTabSz="711200">
            <a:lnSpc>
              <a:spcPct val="90000"/>
            </a:lnSpc>
            <a:spcBef>
              <a:spcPct val="0"/>
            </a:spcBef>
            <a:spcAft>
              <a:spcPct val="35000"/>
            </a:spcAft>
          </a:pPr>
          <a:r>
            <a:rPr lang="en-US" sz="1600" b="1" kern="1200" dirty="0" err="1" smtClean="0">
              <a:solidFill>
                <a:schemeClr val="tx1"/>
              </a:solidFill>
            </a:rPr>
            <a:t>Aquabase</a:t>
          </a:r>
          <a:endParaRPr lang="en-US" sz="1600" b="1" kern="1200" dirty="0"/>
        </a:p>
      </dsp:txBody>
      <dsp:txXfrm>
        <a:off x="55099" y="1548468"/>
        <a:ext cx="8805202" cy="1018519"/>
      </dsp:txXfrm>
    </dsp:sp>
    <dsp:sp modelId="{9EB42339-2531-4E75-8926-1C4EEF762C39}">
      <dsp:nvSpPr>
        <dsp:cNvPr id="0" name=""/>
        <dsp:cNvSpPr/>
      </dsp:nvSpPr>
      <dsp:spPr>
        <a:xfrm>
          <a:off x="0" y="2766938"/>
          <a:ext cx="8915400" cy="182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3064" tIns="20320" rIns="113792" bIns="20320" numCol="1" spcCol="1270" anchor="t" anchorCtr="0">
          <a:noAutofit/>
        </a:bodyPr>
        <a:lstStyle/>
        <a:p>
          <a:pPr marL="171450" lvl="1" indent="-171450" algn="ctr" defTabSz="711200">
            <a:lnSpc>
              <a:spcPct val="90000"/>
            </a:lnSpc>
            <a:spcBef>
              <a:spcPct val="0"/>
            </a:spcBef>
            <a:spcAft>
              <a:spcPct val="20000"/>
            </a:spcAft>
            <a:buChar char="••"/>
          </a:pPr>
          <a:endParaRPr lang="en-US" sz="1600" kern="1200" dirty="0"/>
        </a:p>
      </dsp:txBody>
      <dsp:txXfrm>
        <a:off x="0" y="2766938"/>
        <a:ext cx="8915400" cy="18243"/>
      </dsp:txXfrm>
    </dsp:sp>
    <dsp:sp modelId="{238AF3DE-1E54-4604-B6F7-FE57BD924A19}">
      <dsp:nvSpPr>
        <dsp:cNvPr id="0" name=""/>
        <dsp:cNvSpPr/>
      </dsp:nvSpPr>
      <dsp:spPr>
        <a:xfrm>
          <a:off x="0" y="2738755"/>
          <a:ext cx="8915400" cy="16829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endParaRPr lang="en-US" sz="1600" b="1" kern="1200" dirty="0" smtClean="0">
            <a:solidFill>
              <a:schemeClr val="tx1"/>
            </a:solidFill>
          </a:endParaRPr>
        </a:p>
        <a:p>
          <a:pPr lvl="0" algn="l" defTabSz="711200">
            <a:lnSpc>
              <a:spcPct val="90000"/>
            </a:lnSpc>
            <a:spcBef>
              <a:spcPct val="0"/>
            </a:spcBef>
            <a:spcAft>
              <a:spcPct val="35000"/>
            </a:spcAft>
          </a:pPr>
          <a:r>
            <a:rPr lang="en-US" sz="1600" b="1" u="sng" kern="1200" dirty="0" smtClean="0">
              <a:solidFill>
                <a:schemeClr val="tx1"/>
              </a:solidFill>
            </a:rPr>
            <a:t>Water-in-oil:</a:t>
          </a:r>
        </a:p>
        <a:p>
          <a:pPr lvl="0" algn="l" defTabSz="711200">
            <a:lnSpc>
              <a:spcPct val="90000"/>
            </a:lnSpc>
            <a:spcBef>
              <a:spcPct val="0"/>
            </a:spcBef>
            <a:spcAft>
              <a:spcPct val="35000"/>
            </a:spcAft>
          </a:pPr>
          <a:r>
            <a:rPr lang="en-US" sz="1600" b="1" kern="1200" dirty="0" smtClean="0">
              <a:solidFill>
                <a:schemeClr val="tx1"/>
              </a:solidFill>
            </a:rPr>
            <a:t>Cold Cream (Petrolatum-Rose Water Ointment)</a:t>
          </a:r>
        </a:p>
        <a:p>
          <a:pPr lvl="0" algn="l" defTabSz="711200">
            <a:lnSpc>
              <a:spcPct val="90000"/>
            </a:lnSpc>
            <a:spcBef>
              <a:spcPct val="0"/>
            </a:spcBef>
            <a:spcAft>
              <a:spcPct val="35000"/>
            </a:spcAft>
          </a:pPr>
          <a:r>
            <a:rPr lang="en-US" sz="1600" b="1" kern="1200" dirty="0" smtClean="0">
              <a:solidFill>
                <a:schemeClr val="tx1"/>
              </a:solidFill>
            </a:rPr>
            <a:t>Lanolin</a:t>
          </a:r>
        </a:p>
        <a:p>
          <a:pPr lvl="0" algn="l" defTabSz="711200">
            <a:lnSpc>
              <a:spcPct val="90000"/>
            </a:lnSpc>
            <a:spcBef>
              <a:spcPct val="0"/>
            </a:spcBef>
            <a:spcAft>
              <a:spcPct val="35000"/>
            </a:spcAft>
          </a:pPr>
          <a:r>
            <a:rPr lang="en-US" sz="1600" b="1" u="sng" kern="1200" dirty="0" smtClean="0">
              <a:solidFill>
                <a:schemeClr val="tx1"/>
              </a:solidFill>
            </a:rPr>
            <a:t>Oil-in-water:</a:t>
          </a:r>
        </a:p>
        <a:p>
          <a:pPr lvl="0" algn="l" defTabSz="711200">
            <a:lnSpc>
              <a:spcPct val="90000"/>
            </a:lnSpc>
            <a:spcBef>
              <a:spcPct val="0"/>
            </a:spcBef>
            <a:spcAft>
              <a:spcPct val="35000"/>
            </a:spcAft>
          </a:pPr>
          <a:r>
            <a:rPr lang="en-US" sz="1600" b="1" kern="1200" dirty="0" smtClean="0">
              <a:solidFill>
                <a:schemeClr val="tx1"/>
              </a:solidFill>
            </a:rPr>
            <a:t>Hydrophilic Ointment</a:t>
          </a:r>
        </a:p>
        <a:p>
          <a:pPr lvl="0" algn="l" defTabSz="711200">
            <a:lnSpc>
              <a:spcPct val="90000"/>
            </a:lnSpc>
            <a:spcBef>
              <a:spcPct val="0"/>
            </a:spcBef>
            <a:spcAft>
              <a:spcPct val="35000"/>
            </a:spcAft>
          </a:pPr>
          <a:r>
            <a:rPr lang="en-US" sz="1600" b="1" kern="1200" dirty="0" err="1" smtClean="0">
              <a:solidFill>
                <a:schemeClr val="tx1"/>
              </a:solidFill>
            </a:rPr>
            <a:t>Velvachol</a:t>
          </a:r>
          <a:endParaRPr lang="en-US" sz="1600" b="1" kern="1200" dirty="0" smtClean="0">
            <a:solidFill>
              <a:schemeClr val="tx1"/>
            </a:solidFill>
          </a:endParaRPr>
        </a:p>
        <a:p>
          <a:pPr lvl="0" algn="l" defTabSz="711200">
            <a:lnSpc>
              <a:spcPct val="90000"/>
            </a:lnSpc>
            <a:spcBef>
              <a:spcPct val="0"/>
            </a:spcBef>
            <a:spcAft>
              <a:spcPct val="35000"/>
            </a:spcAft>
          </a:pPr>
          <a:endParaRPr lang="en-US" sz="1600" b="1" kern="1200" dirty="0"/>
        </a:p>
      </dsp:txBody>
      <dsp:txXfrm>
        <a:off x="82155" y="2820910"/>
        <a:ext cx="8751090" cy="1518640"/>
      </dsp:txXfrm>
    </dsp:sp>
    <dsp:sp modelId="{20B67928-6B03-4470-9052-E2BCA5EFA190}">
      <dsp:nvSpPr>
        <dsp:cNvPr id="0" name=""/>
        <dsp:cNvSpPr/>
      </dsp:nvSpPr>
      <dsp:spPr>
        <a:xfrm>
          <a:off x="0" y="4473036"/>
          <a:ext cx="8915400" cy="139436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dirty="0" smtClean="0">
              <a:solidFill>
                <a:schemeClr val="tx1"/>
              </a:solidFill>
            </a:rPr>
            <a:t>Polyethylene Glycol Ointment</a:t>
          </a:r>
        </a:p>
        <a:p>
          <a:pPr lvl="0" algn="l" defTabSz="711200">
            <a:lnSpc>
              <a:spcPct val="90000"/>
            </a:lnSpc>
            <a:spcBef>
              <a:spcPct val="0"/>
            </a:spcBef>
            <a:spcAft>
              <a:spcPct val="35000"/>
            </a:spcAft>
          </a:pPr>
          <a:r>
            <a:rPr lang="en-US" sz="1600" b="1" kern="1200" dirty="0" err="1" smtClean="0">
              <a:solidFill>
                <a:schemeClr val="tx1"/>
              </a:solidFill>
            </a:rPr>
            <a:t>Biozyme</a:t>
          </a:r>
          <a:r>
            <a:rPr lang="en-US" sz="1600" b="1" kern="1200" dirty="0" smtClean="0">
              <a:solidFill>
                <a:schemeClr val="tx1"/>
              </a:solidFill>
            </a:rPr>
            <a:t> Ointment, Desenex Ointment, </a:t>
          </a:r>
          <a:r>
            <a:rPr lang="en-US" sz="1600" b="1" kern="1200" dirty="0" err="1" smtClean="0">
              <a:solidFill>
                <a:schemeClr val="tx1"/>
              </a:solidFill>
            </a:rPr>
            <a:t>Whitfields</a:t>
          </a:r>
          <a:r>
            <a:rPr lang="en-US" sz="1600" b="1" kern="1200" dirty="0" smtClean="0">
              <a:solidFill>
                <a:schemeClr val="tx1"/>
              </a:solidFill>
            </a:rPr>
            <a:t> Ointment</a:t>
          </a:r>
        </a:p>
        <a:p>
          <a:pPr lvl="0" algn="l" defTabSz="711200">
            <a:lnSpc>
              <a:spcPct val="90000"/>
            </a:lnSpc>
            <a:spcBef>
              <a:spcPct val="0"/>
            </a:spcBef>
            <a:spcAft>
              <a:spcPct val="35000"/>
            </a:spcAft>
          </a:pPr>
          <a:r>
            <a:rPr lang="en-US" sz="1600" b="1" kern="1200" dirty="0" err="1" smtClean="0">
              <a:solidFill>
                <a:schemeClr val="tx1"/>
              </a:solidFill>
            </a:rPr>
            <a:t>Veegum</a:t>
          </a:r>
          <a:r>
            <a:rPr lang="en-US" sz="1600" b="1" kern="1200" dirty="0" smtClean="0">
              <a:solidFill>
                <a:schemeClr val="tx1"/>
              </a:solidFill>
            </a:rPr>
            <a:t> 10%	Dermatological base</a:t>
          </a:r>
        </a:p>
        <a:p>
          <a:pPr lvl="0" algn="l" defTabSz="711200">
            <a:lnSpc>
              <a:spcPct val="90000"/>
            </a:lnSpc>
            <a:spcBef>
              <a:spcPct val="0"/>
            </a:spcBef>
            <a:spcAft>
              <a:spcPct val="35000"/>
            </a:spcAft>
          </a:pPr>
          <a:r>
            <a:rPr lang="en-US" sz="1600" b="1" kern="1200" dirty="0" err="1" smtClean="0">
              <a:solidFill>
                <a:schemeClr val="tx1"/>
              </a:solidFill>
            </a:rPr>
            <a:t>Veegum</a:t>
          </a:r>
          <a:r>
            <a:rPr lang="en-US" sz="1600" b="1" kern="1200" dirty="0" smtClean="0">
              <a:solidFill>
                <a:schemeClr val="tx1"/>
              </a:solidFill>
            </a:rPr>
            <a:t> 5% 	Thixotropic lotion</a:t>
          </a:r>
          <a:endParaRPr lang="en-US" sz="1600" b="1" kern="1200" dirty="0">
            <a:solidFill>
              <a:schemeClr val="tx1"/>
            </a:solidFill>
          </a:endParaRPr>
        </a:p>
      </dsp:txBody>
      <dsp:txXfrm>
        <a:off x="68067" y="4541103"/>
        <a:ext cx="8779266" cy="1258229"/>
      </dsp:txXfrm>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List1#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A6953E-43E6-4595-A425-941EF6CD6747}" type="datetimeFigureOut">
              <a:rPr lang="en-US" smtClean="0"/>
              <a:pPr/>
              <a:t>10/25/2016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0BA560-22D9-411C-8DBE-5C23426E8E3F}" type="slidenum">
              <a:rPr lang="en-US" smtClean="0"/>
              <a:pPr/>
              <a:t>‹#›</a:t>
            </a:fld>
            <a:endParaRPr lang="en-US"/>
          </a:p>
        </p:txBody>
      </p:sp>
    </p:spTree>
    <p:extLst>
      <p:ext uri="{BB962C8B-B14F-4D97-AF65-F5344CB8AC3E}">
        <p14:creationId xmlns:p14="http://schemas.microsoft.com/office/powerpoint/2010/main" val="504845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70BA560-22D9-411C-8DBE-5C23426E8E3F}"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9B151606-D35A-40C2-92B0-78A4DE1A8938}" type="datetimeFigureOut">
              <a:rPr lang="en-US" smtClean="0"/>
              <a:pPr/>
              <a:t>10/25/2016</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59377FB3-D13B-4C41-B158-B37028ADD7D0}" type="slidenum">
              <a:rPr lang="en-US" smtClean="0"/>
              <a:pPr/>
              <a:t>‹#›</a:t>
            </a:fld>
            <a:endParaRPr lang="en-US"/>
          </a:p>
        </p:txBody>
      </p:sp>
    </p:spTree>
  </p:cSld>
  <p:clrMapOvr>
    <a:masterClrMapping/>
  </p:clrMapOvr>
  <p:transition spd="med">
    <p:strips dir="rd"/>
    <p:sndAc>
      <p:stSnd>
        <p:snd r:embed="rId1" name="whoosh.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151606-D35A-40C2-92B0-78A4DE1A8938}" type="datetimeFigureOut">
              <a:rPr lang="en-US" smtClean="0"/>
              <a:pPr/>
              <a:t>10/25/2016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77FB3-D13B-4C41-B158-B37028ADD7D0}" type="slidenum">
              <a:rPr lang="en-US" smtClean="0"/>
              <a:pPr/>
              <a:t>‹#›</a:t>
            </a:fld>
            <a:endParaRPr lang="en-US"/>
          </a:p>
        </p:txBody>
      </p:sp>
    </p:spTree>
  </p:cSld>
  <p:clrMapOvr>
    <a:masterClrMapping/>
  </p:clrMapOvr>
  <p:transition spd="med">
    <p:strips dir="rd"/>
    <p:sndAc>
      <p:stSnd>
        <p:snd r:embed="rId1" name="whoosh.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151606-D35A-40C2-92B0-78A4DE1A8938}" type="datetimeFigureOut">
              <a:rPr lang="en-US" smtClean="0"/>
              <a:pPr/>
              <a:t>10/25/2016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77FB3-D13B-4C41-B158-B37028ADD7D0}" type="slidenum">
              <a:rPr lang="en-US" smtClean="0"/>
              <a:pPr/>
              <a:t>‹#›</a:t>
            </a:fld>
            <a:endParaRPr lang="en-US"/>
          </a:p>
        </p:txBody>
      </p:sp>
    </p:spTree>
  </p:cSld>
  <p:clrMapOvr>
    <a:masterClrMapping/>
  </p:clrMapOvr>
  <p:transition spd="med">
    <p:strips dir="rd"/>
    <p:sndAc>
      <p:stSnd>
        <p:snd r:embed="rId1" name="whoosh.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9B151606-D35A-40C2-92B0-78A4DE1A8938}" type="datetimeFigureOut">
              <a:rPr lang="en-US" smtClean="0"/>
              <a:pPr/>
              <a:t>10/25/2016</a:t>
            </a:fld>
            <a:endParaRPr lang="en-US"/>
          </a:p>
        </p:txBody>
      </p:sp>
      <p:sp>
        <p:nvSpPr>
          <p:cNvPr id="9" name="Slide Number Placeholder 8"/>
          <p:cNvSpPr>
            <a:spLocks noGrp="1"/>
          </p:cNvSpPr>
          <p:nvPr>
            <p:ph type="sldNum" sz="quarter" idx="15"/>
          </p:nvPr>
        </p:nvSpPr>
        <p:spPr/>
        <p:txBody>
          <a:bodyPr rtlCol="0"/>
          <a:lstStyle/>
          <a:p>
            <a:fld id="{59377FB3-D13B-4C41-B158-B37028ADD7D0}"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transition spd="med">
    <p:strips dir="rd"/>
    <p:sndAc>
      <p:stSnd>
        <p:snd r:embed="rId1" name="whoosh.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9B151606-D35A-40C2-92B0-78A4DE1A8938}" type="datetimeFigureOut">
              <a:rPr lang="en-US" smtClean="0"/>
              <a:pPr/>
              <a:t>10/25/2016</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59377FB3-D13B-4C41-B158-B37028ADD7D0}" type="slidenum">
              <a:rPr lang="en-US" smtClean="0"/>
              <a:pPr/>
              <a:t>‹#›</a:t>
            </a:fld>
            <a:endParaRPr lang="en-US"/>
          </a:p>
        </p:txBody>
      </p:sp>
    </p:spTree>
  </p:cSld>
  <p:clrMapOvr>
    <a:masterClrMapping/>
  </p:clrMapOvr>
  <p:transition spd="med">
    <p:strips dir="rd"/>
    <p:sndAc>
      <p:stSnd>
        <p:snd r:embed="rId1" name="whoosh.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B151606-D35A-40C2-92B0-78A4DE1A8938}" type="datetimeFigureOut">
              <a:rPr lang="en-US" smtClean="0"/>
              <a:pPr/>
              <a:t>10/25/2016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77FB3-D13B-4C41-B158-B37028ADD7D0}"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strips dir="rd"/>
    <p:sndAc>
      <p:stSnd>
        <p:snd r:embed="rId1" name="whoosh.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B151606-D35A-40C2-92B0-78A4DE1A8938}" type="datetimeFigureOut">
              <a:rPr lang="en-US" smtClean="0"/>
              <a:pPr/>
              <a:t>10/25/2016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377FB3-D13B-4C41-B158-B37028ADD7D0}"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spd="med">
    <p:strips dir="rd"/>
    <p:sndAc>
      <p:stSnd>
        <p:snd r:embed="rId1" name="whoosh.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9B151606-D35A-40C2-92B0-78A4DE1A8938}" type="datetimeFigureOut">
              <a:rPr lang="en-US" smtClean="0"/>
              <a:pPr/>
              <a:t>10/25/2016</a:t>
            </a:fld>
            <a:endParaRPr lang="en-US"/>
          </a:p>
        </p:txBody>
      </p:sp>
      <p:sp>
        <p:nvSpPr>
          <p:cNvPr id="7" name="Slide Number Placeholder 6"/>
          <p:cNvSpPr>
            <a:spLocks noGrp="1"/>
          </p:cNvSpPr>
          <p:nvPr>
            <p:ph type="sldNum" sz="quarter" idx="11"/>
          </p:nvPr>
        </p:nvSpPr>
        <p:spPr/>
        <p:txBody>
          <a:bodyPr rtlCol="0"/>
          <a:lstStyle/>
          <a:p>
            <a:fld id="{59377FB3-D13B-4C41-B158-B37028ADD7D0}"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transition spd="med">
    <p:strips dir="rd"/>
    <p:sndAc>
      <p:stSnd>
        <p:snd r:embed="rId1" name="whoosh.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151606-D35A-40C2-92B0-78A4DE1A8938}" type="datetimeFigureOut">
              <a:rPr lang="en-US" smtClean="0"/>
              <a:pPr/>
              <a:t>10/25/2016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377FB3-D13B-4C41-B158-B37028ADD7D0}" type="slidenum">
              <a:rPr lang="en-US" smtClean="0"/>
              <a:pPr/>
              <a:t>‹#›</a:t>
            </a:fld>
            <a:endParaRPr lang="en-US"/>
          </a:p>
        </p:txBody>
      </p:sp>
    </p:spTree>
  </p:cSld>
  <p:clrMapOvr>
    <a:masterClrMapping/>
  </p:clrMapOvr>
  <p:transition spd="med">
    <p:strips dir="rd"/>
    <p:sndAc>
      <p:stSnd>
        <p:snd r:embed="rId1" name="whoosh.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1"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9B151606-D35A-40C2-92B0-78A4DE1A8938}" type="datetimeFigureOut">
              <a:rPr lang="en-US" smtClean="0"/>
              <a:pPr/>
              <a:t>10/25/2016</a:t>
            </a:fld>
            <a:endParaRPr lang="en-US"/>
          </a:p>
        </p:txBody>
      </p:sp>
      <p:sp>
        <p:nvSpPr>
          <p:cNvPr id="22" name="Slide Number Placeholder 21"/>
          <p:cNvSpPr>
            <a:spLocks noGrp="1"/>
          </p:cNvSpPr>
          <p:nvPr>
            <p:ph type="sldNum" sz="quarter" idx="15"/>
          </p:nvPr>
        </p:nvSpPr>
        <p:spPr/>
        <p:txBody>
          <a:bodyPr rtlCol="0"/>
          <a:lstStyle/>
          <a:p>
            <a:fld id="{59377FB3-D13B-4C41-B158-B37028ADD7D0}"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masterClrMapping/>
  </p:clrMapOvr>
  <p:transition spd="med">
    <p:strips dir="rd"/>
    <p:sndAc>
      <p:stSnd>
        <p:snd r:embed="rId1" name="whoosh.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9"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9B151606-D35A-40C2-92B0-78A4DE1A8938}" type="datetimeFigureOut">
              <a:rPr lang="en-US" smtClean="0"/>
              <a:pPr/>
              <a:t>10/25/2016</a:t>
            </a:fld>
            <a:endParaRPr lang="en-US"/>
          </a:p>
        </p:txBody>
      </p:sp>
      <p:sp>
        <p:nvSpPr>
          <p:cNvPr id="18" name="Slide Number Placeholder 17"/>
          <p:cNvSpPr>
            <a:spLocks noGrp="1"/>
          </p:cNvSpPr>
          <p:nvPr>
            <p:ph type="sldNum" sz="quarter" idx="11"/>
          </p:nvPr>
        </p:nvSpPr>
        <p:spPr/>
        <p:txBody>
          <a:bodyPr rtlCol="0"/>
          <a:lstStyle/>
          <a:p>
            <a:fld id="{59377FB3-D13B-4C41-B158-B37028ADD7D0}"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transition spd="med">
    <p:strips dir="rd"/>
    <p:sndAc>
      <p:stSnd>
        <p:snd r:embed="rId1" name="whoosh.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B151606-D35A-40C2-92B0-78A4DE1A8938}" type="datetimeFigureOut">
              <a:rPr lang="en-US" smtClean="0"/>
              <a:pPr/>
              <a:t>10/25/2016</a:t>
            </a:fld>
            <a:endParaRPr lang="en-US"/>
          </a:p>
        </p:txBody>
      </p:sp>
      <p:sp>
        <p:nvSpPr>
          <p:cNvPr id="3" name="Footer Placeholder 2"/>
          <p:cNvSpPr>
            <a:spLocks noGrp="1"/>
          </p:cNvSpPr>
          <p:nvPr>
            <p:ph type="ftr" sz="quarter" idx="3"/>
          </p:nvPr>
        </p:nvSpPr>
        <p:spPr>
          <a:xfrm rot="5400000">
            <a:off x="6990187"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9377FB3-D13B-4C41-B158-B37028ADD7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spd="med">
    <p:strips dir="rd"/>
    <p:sndAc>
      <p:stSnd>
        <p:snd r:embed="rId13" name="whoosh.wav"/>
      </p:stSnd>
    </p:sndAc>
  </p:transition>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audio" Target="../media/audio1.bin"/><Relationship Id="rId7"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audio" Target="../media/audio2.bin"/></Relationships>
</file>

<file path=ppt/slides/_rels/slide10.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audio" Target="../media/audio3.bin"/><Relationship Id="rId7" Type="http://schemas.openxmlformats.org/officeDocument/2006/relationships/diagramColors" Target="../diagrams/colors3.xml"/><Relationship Id="rId2" Type="http://schemas.openxmlformats.org/officeDocument/2006/relationships/audio" Target="../media/audio1.bin"/><Relationship Id="rId1" Type="http://schemas.openxmlformats.org/officeDocument/2006/relationships/slideLayout" Target="../slideLayouts/slideLayout6.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16.jpg"/></Relationships>
</file>

<file path=ppt/slides/_rels/slide11.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slideLayout" Target="../slideLayouts/slideLayout6.xml"/><Relationship Id="rId1" Type="http://schemas.openxmlformats.org/officeDocument/2006/relationships/themeOverride" Target="../theme/themeOverride1.xml"/><Relationship Id="rId4" Type="http://schemas.openxmlformats.org/officeDocument/2006/relationships/audio" Target="../media/audio3.bin"/></Relationships>
</file>

<file path=ppt/slides/_rels/slide19.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audio" Target="../media/audio2.bin"/><Relationship Id="rId7" Type="http://schemas.openxmlformats.org/officeDocument/2006/relationships/diagramColors" Target="../diagrams/colors1.xml"/><Relationship Id="rId2" Type="http://schemas.openxmlformats.org/officeDocument/2006/relationships/audio" Target="../media/audio3.bin"/><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slideLayout" Target="../slideLayouts/slideLayout6.xml"/><Relationship Id="rId1" Type="http://schemas.openxmlformats.org/officeDocument/2006/relationships/themeOverride" Target="../theme/themeOverride2.xml"/></Relationships>
</file>

<file path=ppt/slides/_rels/slide21.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audio" Target="../media/audio1.bin"/><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3.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audio" Target="../media/audio5.bin"/><Relationship Id="rId2" Type="http://schemas.openxmlformats.org/officeDocument/2006/relationships/audio" Target="../media/audio4.bin"/><Relationship Id="rId1" Type="http://schemas.openxmlformats.org/officeDocument/2006/relationships/slideLayout" Target="../slideLayouts/slideLayout7.xml"/><Relationship Id="rId5" Type="http://schemas.openxmlformats.org/officeDocument/2006/relationships/audio" Target="../media/audio1.bin"/><Relationship Id="rId4" Type="http://schemas.openxmlformats.org/officeDocument/2006/relationships/audio" Target="../media/audio3.bin"/></Relationships>
</file>

<file path=ppt/slides/_rels/slide30.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audio" Target="../media/audio1.bin"/><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audio" Target="../media/audio1.bin"/><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audio" Target="../media/audio1.bin"/><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audio" Target="../media/audio1.bin"/><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audio" Target="../media/audio5.bin"/><Relationship Id="rId7" Type="http://schemas.openxmlformats.org/officeDocument/2006/relationships/image" Target="../media/image20.jpg"/><Relationship Id="rId2" Type="http://schemas.openxmlformats.org/officeDocument/2006/relationships/audio" Target="../media/audio1.bin"/><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audio" Target="../media/audio4.bin"/><Relationship Id="rId4" Type="http://schemas.openxmlformats.org/officeDocument/2006/relationships/audio" Target="../media/audio2.bin"/></Relationships>
</file>

<file path=ppt/slides/_rels/slide4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audio" Target="../media/audio1.bin"/><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audio" Target="../media/audio1.bin"/><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audio" Target="../media/audio1.bin"/><Relationship Id="rId1" Type="http://schemas.openxmlformats.org/officeDocument/2006/relationships/slideLayout" Target="../slideLayouts/slideLayout7.xml"/><Relationship Id="rId5" Type="http://schemas.openxmlformats.org/officeDocument/2006/relationships/image" Target="../media/image23.jpg"/><Relationship Id="rId4" Type="http://schemas.openxmlformats.org/officeDocument/2006/relationships/image" Target="../media/image12.jpeg"/></Relationships>
</file>

<file path=ppt/slides/_rels/slide45.xml.rels><?xml version="1.0" encoding="UTF-8" standalone="yes"?>
<Relationships xmlns="http://schemas.openxmlformats.org/package/2006/relationships"><Relationship Id="rId3" Type="http://schemas.openxmlformats.org/officeDocument/2006/relationships/audio" Target="../media/audio2.bin"/><Relationship Id="rId7" Type="http://schemas.microsoft.com/office/2007/relationships/hdphoto" Target="../media/hdphoto1.wdp"/><Relationship Id="rId2" Type="http://schemas.openxmlformats.org/officeDocument/2006/relationships/audio" Target="../media/audio1.bin"/><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13.jpeg"/><Relationship Id="rId4" Type="http://schemas.openxmlformats.org/officeDocument/2006/relationships/audio" Target="../media/audio4.bin"/></Relationships>
</file>

<file path=ppt/slides/_rels/slide46.xml.rels><?xml version="1.0" encoding="UTF-8" standalone="yes"?>
<Relationships xmlns="http://schemas.openxmlformats.org/package/2006/relationships"><Relationship Id="rId3" Type="http://schemas.openxmlformats.org/officeDocument/2006/relationships/audio" Target="../media/audio5.bin"/><Relationship Id="rId2" Type="http://schemas.openxmlformats.org/officeDocument/2006/relationships/audio" Target="../media/audio1.bin"/><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audio" Target="../media/audio2.bin"/></Relationships>
</file>

<file path=ppt/slides/_rels/slide47.xml.rels><?xml version="1.0" encoding="UTF-8" standalone="yes"?>
<Relationships xmlns="http://schemas.openxmlformats.org/package/2006/relationships"><Relationship Id="rId3" Type="http://schemas.openxmlformats.org/officeDocument/2006/relationships/audio" Target="../media/audio5.bin"/><Relationship Id="rId2" Type="http://schemas.openxmlformats.org/officeDocument/2006/relationships/audio" Target="../media/audio1.bin"/><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audio" Target="../media/audio2.bin"/></Relationships>
</file>

<file path=ppt/slides/_rels/slide48.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audio" Target="../media/audio1.bin"/><Relationship Id="rId1" Type="http://schemas.openxmlformats.org/officeDocument/2006/relationships/slideLayout" Target="../slideLayouts/slideLayout7.xml"/><Relationship Id="rId4" Type="http://schemas.openxmlformats.org/officeDocument/2006/relationships/audio" Target="../media/audio5.bin"/></Relationships>
</file>

<file path=ppt/slides/_rels/slide49.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audio" Target="../media/audio1.bin"/><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audio" Target="../media/audio5.bin"/><Relationship Id="rId2" Type="http://schemas.openxmlformats.org/officeDocument/2006/relationships/audio" Target="../media/audio1.bin"/><Relationship Id="rId1" Type="http://schemas.openxmlformats.org/officeDocument/2006/relationships/slideLayout" Target="../slideLayouts/slideLayout7.xml"/><Relationship Id="rId4" Type="http://schemas.openxmlformats.org/officeDocument/2006/relationships/audio" Target="../media/audio2.bin"/></Relationships>
</file>

<file path=ppt/slides/_rels/slide51.xml.rels><?xml version="1.0" encoding="UTF-8" standalone="yes"?>
<Relationships xmlns="http://schemas.openxmlformats.org/package/2006/relationships"><Relationship Id="rId3" Type="http://schemas.openxmlformats.org/officeDocument/2006/relationships/audio" Target="../media/audio5.bin"/><Relationship Id="rId2" Type="http://schemas.openxmlformats.org/officeDocument/2006/relationships/audio" Target="../media/audio1.bin"/><Relationship Id="rId1" Type="http://schemas.openxmlformats.org/officeDocument/2006/relationships/slideLayout" Target="../slideLayouts/slideLayout7.xml"/><Relationship Id="rId4" Type="http://schemas.openxmlformats.org/officeDocument/2006/relationships/audio" Target="../media/audio2.bin"/></Relationships>
</file>

<file path=ppt/slides/_rels/slide52.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audio" Target="../media/audio1.bin"/><Relationship Id="rId1" Type="http://schemas.openxmlformats.org/officeDocument/2006/relationships/slideLayout" Target="../slideLayouts/slideLayout7.xml"/><Relationship Id="rId4" Type="http://schemas.openxmlformats.org/officeDocument/2006/relationships/audio" Target="../media/audio4.bin"/></Relationships>
</file>

<file path=ppt/slides/_rels/slide54.xml.rels><?xml version="1.0" encoding="UTF-8" standalone="yes"?>
<Relationships xmlns="http://schemas.openxmlformats.org/package/2006/relationships"><Relationship Id="rId3" Type="http://schemas.openxmlformats.org/officeDocument/2006/relationships/audio" Target="../media/audio5.bin"/><Relationship Id="rId2" Type="http://schemas.openxmlformats.org/officeDocument/2006/relationships/audio" Target="../media/audio1.bin"/><Relationship Id="rId1" Type="http://schemas.openxmlformats.org/officeDocument/2006/relationships/slideLayout" Target="../slideLayouts/slideLayout7.xml"/><Relationship Id="rId4" Type="http://schemas.openxmlformats.org/officeDocument/2006/relationships/audio" Target="../media/audio2.bin"/></Relationships>
</file>

<file path=ppt/slides/_rels/slide55.xml.rels><?xml version="1.0" encoding="UTF-8" standalone="yes"?>
<Relationships xmlns="http://schemas.openxmlformats.org/package/2006/relationships"><Relationship Id="rId3" Type="http://schemas.openxmlformats.org/officeDocument/2006/relationships/audio" Target="../media/audio5.bin"/><Relationship Id="rId2" Type="http://schemas.openxmlformats.org/officeDocument/2006/relationships/audio" Target="../media/audio1.bin"/><Relationship Id="rId1" Type="http://schemas.openxmlformats.org/officeDocument/2006/relationships/slideLayout" Target="../slideLayouts/slideLayout7.xml"/><Relationship Id="rId4" Type="http://schemas.openxmlformats.org/officeDocument/2006/relationships/audio" Target="../media/audio2.bin"/></Relationships>
</file>

<file path=ppt/slides/_rels/slide56.xml.rels><?xml version="1.0" encoding="UTF-8" standalone="yes"?>
<Relationships xmlns="http://schemas.openxmlformats.org/package/2006/relationships"><Relationship Id="rId3" Type="http://schemas.openxmlformats.org/officeDocument/2006/relationships/audio" Target="../media/audio5.bin"/><Relationship Id="rId2" Type="http://schemas.openxmlformats.org/officeDocument/2006/relationships/audio" Target="../media/audio1.bin"/><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audio" Target="../media/audio2.bin"/></Relationships>
</file>

<file path=ppt/slides/_rels/slide57.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audio" Target="../media/audio1.bin"/><Relationship Id="rId1" Type="http://schemas.openxmlformats.org/officeDocument/2006/relationships/slideLayout" Target="../slideLayouts/slideLayout9.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audio" Target="../media/audio1.bin"/><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audio" Target="../media/audio5.bin"/><Relationship Id="rId7" Type="http://schemas.openxmlformats.org/officeDocument/2006/relationships/diagramQuickStyle" Target="../diagrams/quickStyle2.xml"/><Relationship Id="rId2" Type="http://schemas.openxmlformats.org/officeDocument/2006/relationships/audio" Target="../media/audio1.bin"/><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audio" Target="../media/audio2.bin"/><Relationship Id="rId9" Type="http://schemas.microsoft.com/office/2007/relationships/diagramDrawing" Target="../diagrams/drawing2.xml"/></Relationships>
</file>

<file path=ppt/slides/_rels/slide8.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audio" Target="../media/audio5.bin"/><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audio" Target="../media/audio1.bin"/><Relationship Id="rId4" Type="http://schemas.openxmlformats.org/officeDocument/2006/relationships/audio" Target="../media/audio4.bin"/></Relationships>
</file>

<file path=ppt/slides/_rels/slide9.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1600" y="685800"/>
            <a:ext cx="6476999" cy="1200329"/>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Semi solid dosage</a:t>
            </a:r>
          </a:p>
          <a:p>
            <a:pPr algn="ctr"/>
            <a:r>
              <a:rPr lang="en-US" sz="3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form</a:t>
            </a:r>
            <a:endParaRPr lang="en-US" sz="3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43800" y="514529"/>
            <a:ext cx="1371600" cy="1371600"/>
          </a:xfrm>
          <a:prstGeom prst="rect">
            <a:avLst/>
          </a:prstGeom>
        </p:spPr>
      </p:pic>
      <p:sp>
        <p:nvSpPr>
          <p:cNvPr id="6" name="Subtitle 1"/>
          <p:cNvSpPr>
            <a:spLocks noGrp="1"/>
          </p:cNvSpPr>
          <p:nvPr>
            <p:ph type="subTitle" idx="1"/>
          </p:nvPr>
        </p:nvSpPr>
        <p:spPr>
          <a:xfrm>
            <a:off x="1524000" y="2590800"/>
            <a:ext cx="7168305" cy="533400"/>
          </a:xfrm>
        </p:spPr>
        <p:txBody>
          <a:bodyPr>
            <a:noAutofit/>
          </a:bodyPr>
          <a:lstStyle/>
          <a:p>
            <a:pPr eaLnBrk="1" hangingPunct="1"/>
            <a:r>
              <a:rPr lang="en-US" sz="2400" b="1" dirty="0" smtClean="0">
                <a:solidFill>
                  <a:schemeClr val="accent2">
                    <a:lumMod val="75000"/>
                  </a:schemeClr>
                </a:solidFill>
                <a:effectLst>
                  <a:outerShdw blurRad="38100" dist="38100" dir="2700000" algn="tl">
                    <a:srgbClr val="000000">
                      <a:alpha val="43137"/>
                    </a:srgbClr>
                  </a:outerShdw>
                </a:effectLst>
              </a:rPr>
              <a:t>OINTMENTS, CREAMS, PASTES, GELS, </a:t>
            </a:r>
            <a:r>
              <a:rPr lang="en-US" sz="2400" b="1" dirty="0" err="1" smtClean="0">
                <a:solidFill>
                  <a:schemeClr val="accent2">
                    <a:lumMod val="75000"/>
                  </a:schemeClr>
                </a:solidFill>
                <a:effectLst>
                  <a:outerShdw blurRad="38100" dist="38100" dir="2700000" algn="tl">
                    <a:srgbClr val="000000">
                      <a:alpha val="43137"/>
                    </a:srgbClr>
                  </a:outerShdw>
                </a:effectLst>
              </a:rPr>
              <a:t>Poulice</a:t>
            </a:r>
            <a:r>
              <a:rPr lang="en-US" sz="2400" b="1" dirty="0" smtClean="0">
                <a:solidFill>
                  <a:schemeClr val="accent2">
                    <a:lumMod val="75000"/>
                  </a:schemeClr>
                </a:solidFill>
                <a:effectLst>
                  <a:outerShdw blurRad="38100" dist="38100" dir="2700000" algn="tl">
                    <a:srgbClr val="000000">
                      <a:alpha val="43137"/>
                    </a:srgbClr>
                  </a:outerShdw>
                </a:effectLst>
              </a:rPr>
              <a:t> and </a:t>
            </a:r>
            <a:r>
              <a:rPr lang="en-US" sz="2400" b="1" dirty="0" err="1" smtClean="0">
                <a:solidFill>
                  <a:schemeClr val="accent2">
                    <a:lumMod val="75000"/>
                  </a:schemeClr>
                </a:solidFill>
                <a:effectLst>
                  <a:outerShdw blurRad="38100" dist="38100" dir="2700000" algn="tl">
                    <a:srgbClr val="000000">
                      <a:alpha val="43137"/>
                    </a:srgbClr>
                  </a:outerShdw>
                </a:effectLst>
              </a:rPr>
              <a:t>PLaster</a:t>
            </a:r>
            <a:endParaRPr lang="en-US" sz="2400" b="1" dirty="0" smtClean="0">
              <a:solidFill>
                <a:schemeClr val="accent2">
                  <a:lumMod val="75000"/>
                </a:schemeClr>
              </a:solidFill>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33600" y="3865418"/>
            <a:ext cx="1905000" cy="1943100"/>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71779" y="3530311"/>
            <a:ext cx="1800225" cy="2533650"/>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14800" y="3886200"/>
            <a:ext cx="2143125" cy="2143125"/>
          </a:xfrm>
          <a:prstGeom prst="rect">
            <a:avLst/>
          </a:prstGeom>
        </p:spPr>
      </p:pic>
    </p:spTree>
  </p:cSld>
  <p:clrMapOvr>
    <a:masterClrMapping/>
  </p:clrMapOvr>
  <p:transition spd="med">
    <p:strips dir="rd"/>
    <p:sndAc>
      <p:stSnd>
        <p:snd r:embed="rId3"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randombar(horizontal)">
                                      <p:cBhvr>
                                        <p:cTn id="7" dur="2000"/>
                                        <p:tgtEl>
                                          <p:spTgt spid="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4" name="breeze.wav"/>
                                        </p:tgtEl>
                                      </p:cMediaNode>
                                    </p:audio>
                                  </p:subTnLst>
                                </p:cTn>
                              </p:par>
                              <p:par>
                                <p:cTn id="8" presetID="14" presetClass="entr" presetSubtype="1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randombar(horizontal)">
                                      <p:cBhvr>
                                        <p:cTn id="10" dur="2000"/>
                                        <p:tgtEl>
                                          <p:spTgt spid="4">
                                            <p:txEl>
                                              <p:pRg st="1" end="1"/>
                                            </p:txEl>
                                          </p:spTgt>
                                        </p:tgtEl>
                                      </p:cBhvr>
                                    </p:animEffect>
                                  </p:childTnLst>
                                  <p:subTnLst>
                                    <p:audio>
                                      <p:cMediaNode>
                                        <p:cTn display="0" masterRel="sameClick">
                                          <p:stCondLst>
                                            <p:cond evt="begin" delay="0">
                                              <p:tn val="8"/>
                                            </p:cond>
                                          </p:stCondLst>
                                          <p:endCondLst>
                                            <p:cond evt="onStopAudio" delay="0">
                                              <p:tgtEl>
                                                <p:sldTgt/>
                                              </p:tgtEl>
                                            </p:cond>
                                          </p:endCondLst>
                                        </p:cTn>
                                        <p:tgtEl>
                                          <p:sndTgt r:embed="rId4" name="breeze.wav"/>
                                        </p:tgtEl>
                                      </p:cMediaNode>
                                    </p:audio>
                                  </p:sub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21600000">
                                      <p:cBhvr>
                                        <p:cTn id="14" dur="2000" fill="hold"/>
                                        <p:tgtEl>
                                          <p:spTgt spid="4">
                                            <p:txEl>
                                              <p:pRg st="0" end="0"/>
                                            </p:txEl>
                                          </p:spTgt>
                                        </p:tgtEl>
                                        <p:attrNameLst>
                                          <p:attrName>r</p:attrName>
                                        </p:attrNameLst>
                                      </p:cBhvr>
                                    </p:animRot>
                                  </p:childTnLst>
                                </p:cTn>
                              </p:par>
                              <p:par>
                                <p:cTn id="15" presetID="8" presetClass="emph" presetSubtype="0" fill="hold" nodeType="withEffect">
                                  <p:stCondLst>
                                    <p:cond delay="0"/>
                                  </p:stCondLst>
                                  <p:childTnLst>
                                    <p:animRot by="21600000">
                                      <p:cBhvr>
                                        <p:cTn id="16" dur="2000" fill="hold"/>
                                        <p:tgtEl>
                                          <p:spTgt spid="4">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OF BASES</a:t>
            </a:r>
            <a:endParaRPr lang="en-US" dirty="0"/>
          </a:p>
        </p:txBody>
      </p:sp>
      <p:graphicFrame>
        <p:nvGraphicFramePr>
          <p:cNvPr id="3" name="Diagram 2"/>
          <p:cNvGraphicFramePr/>
          <p:nvPr>
            <p:extLst>
              <p:ext uri="{D42A27DB-BD31-4B8C-83A1-F6EECF244321}">
                <p14:modId xmlns:p14="http://schemas.microsoft.com/office/powerpoint/2010/main" val="3949187301"/>
              </p:ext>
            </p:extLst>
          </p:nvPr>
        </p:nvGraphicFramePr>
        <p:xfrm>
          <a:off x="152400" y="31845"/>
          <a:ext cx="8991600" cy="5715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8600" y="4152790"/>
            <a:ext cx="8686800" cy="24779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206571139"/>
      </p:ext>
    </p:extLst>
  </p:cSld>
  <p:clrMapOvr>
    <a:masterClrMapping/>
  </p:clrMapOvr>
  <p:transition spd="med">
    <p:strips dir="rd"/>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subTnLst>
                                    <p:audio>
                                      <p:cMediaNode>
                                        <p:cTn display="0" masterRel="sameClick">
                                          <p:stCondLst>
                                            <p:cond evt="begin" delay="0">
                                              <p:tn val="5"/>
                                            </p:cond>
                                          </p:stCondLst>
                                          <p:endCondLst>
                                            <p:cond evt="onStopAudio" delay="0">
                                              <p:tgtEl>
                                                <p:sldTgt/>
                                              </p:tgtEl>
                                            </p:cond>
                                          </p:endCondLst>
                                        </p:cTn>
                                        <p:tgtEl>
                                          <p:sndTgt r:embed="rId3" name="chimes.wav"/>
                                        </p:tgtEl>
                                      </p:cMediaNode>
                                    </p:audio>
                                  </p:sub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3" grpId="1">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0" y="755073"/>
            <a:ext cx="8077200" cy="2739211"/>
          </a:xfrm>
          <a:prstGeom prst="rect">
            <a:avLst/>
          </a:prstGeom>
        </p:spPr>
        <p:txBody>
          <a:bodyPr wrap="square">
            <a:spAutoFit/>
          </a:bodyPr>
          <a:lstStyle/>
          <a:p>
            <a:r>
              <a:rPr lang="en-US" sz="3200" b="1" i="1" u="sng" dirty="0" smtClean="0">
                <a:ln/>
                <a:solidFill>
                  <a:schemeClr val="accent3"/>
                </a:solidFill>
              </a:rPr>
              <a:t>I. OLEAGINOUS </a:t>
            </a:r>
            <a:r>
              <a:rPr lang="en-US" sz="3200" b="1" i="1" u="sng" dirty="0">
                <a:ln/>
                <a:solidFill>
                  <a:schemeClr val="accent3"/>
                </a:solidFill>
              </a:rPr>
              <a:t>BASES</a:t>
            </a:r>
          </a:p>
          <a:p>
            <a:r>
              <a:rPr lang="en-US" sz="2000" dirty="0"/>
              <a:t>These bases consists of oils and </a:t>
            </a:r>
            <a:r>
              <a:rPr lang="en-US" sz="2000" dirty="0" smtClean="0"/>
              <a:t>fats (hydrophobic). </a:t>
            </a:r>
            <a:r>
              <a:rPr lang="en-US" sz="2000" dirty="0"/>
              <a:t>The most important are </a:t>
            </a:r>
            <a:r>
              <a:rPr lang="en-US" sz="2000" dirty="0" smtClean="0"/>
              <a:t>the </a:t>
            </a:r>
            <a:r>
              <a:rPr lang="en-US" sz="2000" b="1" dirty="0" smtClean="0"/>
              <a:t>Hydrocarbons</a:t>
            </a:r>
            <a:r>
              <a:rPr lang="en-US" sz="2000" dirty="0" smtClean="0"/>
              <a:t> </a:t>
            </a:r>
            <a:r>
              <a:rPr lang="en-US" sz="2000" dirty="0"/>
              <a:t>i.e. petrolatum, </a:t>
            </a:r>
            <a:r>
              <a:rPr lang="en-US" sz="2000" dirty="0" err="1"/>
              <a:t>paraffins</a:t>
            </a:r>
            <a:r>
              <a:rPr lang="en-US" sz="2000" dirty="0"/>
              <a:t> and mineral oils.</a:t>
            </a:r>
          </a:p>
          <a:p>
            <a:r>
              <a:rPr lang="en-US" sz="2000" dirty="0" smtClean="0"/>
              <a:t>The </a:t>
            </a:r>
            <a:r>
              <a:rPr lang="en-US" sz="2000" dirty="0"/>
              <a:t>combination of these materials can produce a product of desired melting point and viscosity</a:t>
            </a:r>
            <a:r>
              <a:rPr lang="en-US" sz="2000" dirty="0" smtClean="0"/>
              <a:t>.</a:t>
            </a:r>
          </a:p>
          <a:p>
            <a:r>
              <a:rPr lang="en-US" sz="2000" dirty="0" smtClean="0"/>
              <a:t>They ae highly compatible, occlusive and good emollients</a:t>
            </a:r>
          </a:p>
          <a:p>
            <a:endParaRPr lang="en-US" sz="2000" dirty="0"/>
          </a:p>
        </p:txBody>
      </p:sp>
      <p:sp>
        <p:nvSpPr>
          <p:cNvPr id="2" name="Rectangle 1"/>
          <p:cNvSpPr/>
          <p:nvPr/>
        </p:nvSpPr>
        <p:spPr>
          <a:xfrm>
            <a:off x="533400" y="3124200"/>
            <a:ext cx="8077200" cy="3508653"/>
          </a:xfrm>
          <a:prstGeom prst="rect">
            <a:avLst/>
          </a:prstGeom>
        </p:spPr>
        <p:txBody>
          <a:bodyPr wrap="square">
            <a:spAutoFit/>
          </a:bodyPr>
          <a:lstStyle/>
          <a:p>
            <a:r>
              <a:rPr lang="en-US" sz="2400" b="1" i="1" dirty="0">
                <a:ln/>
                <a:solidFill>
                  <a:schemeClr val="accent3"/>
                </a:solidFill>
              </a:rPr>
              <a:t>(a) Petrolatum (Soft paraffin)</a:t>
            </a:r>
          </a:p>
          <a:p>
            <a:r>
              <a:rPr lang="en-US" dirty="0"/>
              <a:t>This is a purified mixture of semi-solid hydrocarbons obtained from petroleum or heavy lubricating oil.</a:t>
            </a:r>
          </a:p>
          <a:p>
            <a:r>
              <a:rPr lang="en-US" b="1" dirty="0"/>
              <a:t>Yellow soft paraffin </a:t>
            </a:r>
            <a:r>
              <a:rPr lang="en-US" dirty="0"/>
              <a:t>(Petrolatum; Petroleum jelly)</a:t>
            </a:r>
          </a:p>
          <a:p>
            <a:r>
              <a:rPr lang="en-US" dirty="0"/>
              <a:t>This a purified mixture of semisolid hydrocarbons obtained from petroleum. </a:t>
            </a:r>
            <a:endParaRPr lang="en-US" dirty="0" smtClean="0"/>
          </a:p>
          <a:p>
            <a:r>
              <a:rPr lang="en-US" dirty="0" smtClean="0"/>
              <a:t>It </a:t>
            </a:r>
            <a:r>
              <a:rPr lang="en-US" dirty="0"/>
              <a:t>may contain suitable stabilizers like, antioxidants e.g. a-tocopherol (Vitamin E), butylated hydroxy toluene (BHT) etc. Melting range : 38 to 560C.</a:t>
            </a:r>
          </a:p>
          <a:p>
            <a:r>
              <a:rPr lang="en-US" b="1" dirty="0"/>
              <a:t>White soft paraffin </a:t>
            </a:r>
            <a:r>
              <a:rPr lang="en-US" dirty="0"/>
              <a:t>(White petroleum jelly, White petrolatum)</a:t>
            </a:r>
          </a:p>
          <a:p>
            <a:r>
              <a:rPr lang="en-US" dirty="0"/>
              <a:t>This a purified mixture of semisolid hydrocarbons obtained from petroleum, and wholly or partially decolorized by percolating the yellow soft paraffin through freshly burned bone black or adsorptive clays</a:t>
            </a:r>
            <a:r>
              <a:rPr lang="en-US" dirty="0" smtClean="0"/>
              <a:t>. Melting </a:t>
            </a:r>
            <a:r>
              <a:rPr lang="en-US" dirty="0"/>
              <a:t>range : 38 to 560C.</a:t>
            </a:r>
          </a:p>
        </p:txBody>
      </p:sp>
    </p:spTree>
    <p:extLst>
      <p:ext uri="{BB962C8B-B14F-4D97-AF65-F5344CB8AC3E}">
        <p14:creationId xmlns:p14="http://schemas.microsoft.com/office/powerpoint/2010/main" val="3041896825"/>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265216" y="504854"/>
            <a:ext cx="8269184" cy="1292662"/>
          </a:xfrm>
          <a:prstGeom prst="rect">
            <a:avLst/>
          </a:prstGeom>
          <a:solidFill>
            <a:schemeClr val="bg1"/>
          </a:solidFill>
          <a:ln>
            <a:noFill/>
          </a:ln>
          <a:effectLs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justLow" defTabSz="914400" rtl="0" eaLnBrk="1" fontAlgn="base" latinLnBrk="0" hangingPunct="1">
              <a:lnSpc>
                <a:spcPct val="100000"/>
              </a:lnSpc>
              <a:spcBef>
                <a:spcPct val="0"/>
              </a:spcBef>
              <a:spcAft>
                <a:spcPct val="0"/>
              </a:spcAft>
              <a:buClrTx/>
              <a:buSzTx/>
              <a:buFontTx/>
              <a:buNone/>
              <a:tabLst/>
            </a:pPr>
            <a:r>
              <a:rPr lang="en-US" altLang="en-US" sz="2400" b="1" i="1" dirty="0">
                <a:ln/>
                <a:solidFill>
                  <a:schemeClr val="accent3"/>
                </a:solidFill>
                <a:latin typeface="+mn-lt"/>
                <a:cs typeface="+mn-cs"/>
              </a:rPr>
              <a:t>(b) Hard paraffin (Paraffin)</a:t>
            </a:r>
          </a:p>
          <a:p>
            <a:pPr marL="0" marR="0" lvl="0" indent="0" algn="justLow" defTabSz="914400" rtl="0" eaLnBrk="0" fontAlgn="base" latinLnBrk="0" hangingPunct="0">
              <a:lnSpc>
                <a:spcPct val="100000"/>
              </a:lnSpc>
              <a:spcBef>
                <a:spcPct val="0"/>
              </a:spcBef>
              <a:spcAft>
                <a:spcPct val="0"/>
              </a:spcAft>
              <a:buClrTx/>
              <a:buSzTx/>
              <a:buFontTx/>
              <a:buNone/>
              <a:tabLst/>
            </a:pPr>
            <a:r>
              <a:rPr lang="en-US" altLang="en-US" dirty="0">
                <a:latin typeface="+mn-lt"/>
                <a:cs typeface="+mn-cs"/>
              </a:rPr>
              <a:t>This is a mixture of solid hydrocarbons obtained from petroleum.</a:t>
            </a:r>
          </a:p>
          <a:p>
            <a:pPr marL="0" marR="0" lvl="0" indent="0" algn="justLow" defTabSz="914400" rtl="0" eaLnBrk="0" fontAlgn="base" latinLnBrk="0" hangingPunct="0">
              <a:lnSpc>
                <a:spcPct val="100000"/>
              </a:lnSpc>
              <a:spcBef>
                <a:spcPct val="0"/>
              </a:spcBef>
              <a:spcAft>
                <a:spcPct val="0"/>
              </a:spcAft>
              <a:buClrTx/>
              <a:buSzTx/>
              <a:buFontTx/>
              <a:buNone/>
              <a:tabLst/>
            </a:pPr>
            <a:r>
              <a:rPr lang="en-US" altLang="en-US" dirty="0">
                <a:latin typeface="+mn-lt"/>
                <a:cs typeface="+mn-cs"/>
              </a:rPr>
              <a:t>It is </a:t>
            </a:r>
            <a:r>
              <a:rPr lang="en-US" altLang="en-US" dirty="0" smtClean="0">
                <a:latin typeface="+mn-lt"/>
                <a:cs typeface="+mn-cs"/>
              </a:rPr>
              <a:t>colorless </a:t>
            </a:r>
            <a:r>
              <a:rPr lang="en-US" altLang="en-US" dirty="0">
                <a:latin typeface="+mn-lt"/>
                <a:cs typeface="+mn-cs"/>
              </a:rPr>
              <a:t>or white, odorless, translucent, wax-like substance. It solidifies between 50 and 57</a:t>
            </a:r>
            <a:r>
              <a:rPr lang="en-US" altLang="en-US" baseline="30000" dirty="0">
                <a:latin typeface="+mn-lt"/>
                <a:cs typeface="+mn-cs"/>
              </a:rPr>
              <a:t>0</a:t>
            </a:r>
            <a:r>
              <a:rPr lang="en-US" altLang="en-US" dirty="0">
                <a:latin typeface="+mn-lt"/>
                <a:cs typeface="+mn-cs"/>
              </a:rPr>
              <a:t>C and is used to stiffen ointment bases</a:t>
            </a:r>
            <a:r>
              <a:rPr lang="en-US" altLang="en-US" dirty="0" smtClean="0">
                <a:latin typeface="+mn-lt"/>
                <a:cs typeface="+mn-cs"/>
              </a:rPr>
              <a:t>.</a:t>
            </a:r>
            <a:endParaRPr lang="en-US" altLang="en-US" dirty="0">
              <a:latin typeface="+mn-lt"/>
              <a:cs typeface="+mn-cs"/>
            </a:endParaRPr>
          </a:p>
        </p:txBody>
      </p:sp>
      <p:sp>
        <p:nvSpPr>
          <p:cNvPr id="4" name="Rectangle 3"/>
          <p:cNvSpPr/>
          <p:nvPr/>
        </p:nvSpPr>
        <p:spPr>
          <a:xfrm>
            <a:off x="304800" y="2362200"/>
            <a:ext cx="7924800" cy="3323987"/>
          </a:xfrm>
          <a:prstGeom prst="rect">
            <a:avLst/>
          </a:prstGeom>
        </p:spPr>
        <p:txBody>
          <a:bodyPr wrap="square">
            <a:spAutoFit/>
          </a:bodyPr>
          <a:lstStyle/>
          <a:p>
            <a:pPr lvl="0" algn="justLow" eaLnBrk="0" fontAlgn="base" hangingPunct="0">
              <a:spcBef>
                <a:spcPct val="0"/>
              </a:spcBef>
              <a:spcAft>
                <a:spcPct val="0"/>
              </a:spcAft>
            </a:pPr>
            <a:r>
              <a:rPr lang="en-US" altLang="en-US" sz="2400" b="1" i="1" dirty="0">
                <a:ln/>
                <a:solidFill>
                  <a:schemeClr val="accent3"/>
                </a:solidFill>
              </a:rPr>
              <a:t>(c) Liquid paraffin (Liquid petrolatum,; White mineral oil)</a:t>
            </a:r>
          </a:p>
          <a:p>
            <a:pPr lvl="0" algn="justLow" eaLnBrk="0" fontAlgn="base" hangingPunct="0">
              <a:spcBef>
                <a:spcPct val="0"/>
              </a:spcBef>
              <a:spcAft>
                <a:spcPct val="0"/>
              </a:spcAft>
            </a:pPr>
            <a:r>
              <a:rPr lang="en-US" altLang="en-US" dirty="0"/>
              <a:t>It is a mixture of liquid , hydrocarbons obtained from petroleum. It is transparent, </a:t>
            </a:r>
            <a:r>
              <a:rPr lang="en-US" altLang="en-US" dirty="0" err="1"/>
              <a:t>colourless</a:t>
            </a:r>
            <a:r>
              <a:rPr lang="en-US" altLang="en-US" dirty="0"/>
              <a:t>, </a:t>
            </a:r>
            <a:r>
              <a:rPr lang="en-US" altLang="en-US" dirty="0" err="1"/>
              <a:t>odourless</a:t>
            </a:r>
            <a:r>
              <a:rPr lang="en-US" altLang="en-US" dirty="0"/>
              <a:t>, viscous liquid.</a:t>
            </a:r>
          </a:p>
          <a:p>
            <a:pPr lvl="0" algn="justLow" eaLnBrk="0" fontAlgn="base" hangingPunct="0">
              <a:spcBef>
                <a:spcPct val="0"/>
              </a:spcBef>
              <a:spcAft>
                <a:spcPct val="0"/>
              </a:spcAft>
            </a:pPr>
            <a:r>
              <a:rPr lang="en-US" altLang="en-US" dirty="0"/>
              <a:t>On long storage it may oxidize to produce peroxides and therefore, it may contain tocopherol </a:t>
            </a:r>
            <a:r>
              <a:rPr lang="en-US" altLang="en-US" dirty="0" smtClean="0"/>
              <a:t>as </a:t>
            </a:r>
            <a:r>
              <a:rPr lang="en-US" altLang="en-US" dirty="0"/>
              <a:t>antioxidants.</a:t>
            </a:r>
          </a:p>
          <a:p>
            <a:pPr lvl="0" algn="justLow" eaLnBrk="0" fontAlgn="base" hangingPunct="0">
              <a:spcBef>
                <a:spcPct val="0"/>
              </a:spcBef>
              <a:spcAft>
                <a:spcPct val="0"/>
              </a:spcAft>
            </a:pPr>
            <a:r>
              <a:rPr lang="en-US" altLang="en-US" dirty="0"/>
              <a:t>It is used along with hard paraffin and soft paraffin to get a desired consistency of the ointment. Tubes for eye, rectal and nasal ointments have nozzles with narrow orifices through which it is difficult to expel very viscous ointments without the risk of bursting the tube. To facilitate the extrusion </a:t>
            </a:r>
            <a:r>
              <a:rPr lang="en-US" altLang="en-US" dirty="0" err="1"/>
              <a:t>upto</a:t>
            </a:r>
            <a:r>
              <a:rPr lang="en-US" altLang="en-US" dirty="0"/>
              <a:t> 25% of the base may be replaced by liquid </a:t>
            </a:r>
            <a:r>
              <a:rPr lang="en-US" altLang="en-US" dirty="0" err="1"/>
              <a:t>paraffins</a:t>
            </a:r>
            <a:r>
              <a:rPr lang="en-US" altLang="en-US" dirty="0"/>
              <a:t>.</a:t>
            </a:r>
          </a:p>
        </p:txBody>
      </p:sp>
    </p:spTree>
    <p:extLst>
      <p:ext uri="{BB962C8B-B14F-4D97-AF65-F5344CB8AC3E}">
        <p14:creationId xmlns:p14="http://schemas.microsoft.com/office/powerpoint/2010/main" val="1239757890"/>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381000" y="1299121"/>
            <a:ext cx="8229601" cy="3016210"/>
          </a:xfrm>
          <a:prstGeom prst="rect">
            <a:avLst/>
          </a:prstGeom>
          <a:solidFill>
            <a:schemeClr val="bg1"/>
          </a:solidFill>
          <a:ln>
            <a:noFill/>
          </a:ln>
          <a:effectLs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800" b="1" i="1" dirty="0">
                <a:ln/>
                <a:solidFill>
                  <a:schemeClr val="accent3"/>
                </a:solidFill>
                <a:latin typeface="+mn-lt"/>
                <a:cs typeface="+mn-cs"/>
              </a:rPr>
              <a:t>Advantages of hydrocarbons bases:</a:t>
            </a:r>
          </a:p>
          <a:p>
            <a:pPr marR="0" indent="0" eaLnBrk="0" hangingPunct="0">
              <a:lnSpc>
                <a:spcPct val="100000"/>
              </a:lnSpc>
              <a:buClrTx/>
              <a:buSzTx/>
              <a:buFontTx/>
              <a:buNone/>
              <a:tabLst/>
            </a:pPr>
            <a:r>
              <a:rPr lang="en-US" altLang="en-US" dirty="0">
                <a:latin typeface="+mn-lt"/>
                <a:cs typeface="+mn-cs"/>
              </a:rPr>
              <a:t>(i)     They are not absorbed by the skin. They remain on the surface as an occlusive layer that restricts the loss of moisture hence, keeps the skin soft.</a:t>
            </a:r>
          </a:p>
          <a:p>
            <a:pPr marR="0" indent="0" eaLnBrk="0" hangingPunct="0">
              <a:lnSpc>
                <a:spcPct val="100000"/>
              </a:lnSpc>
              <a:buClrTx/>
              <a:buSzTx/>
              <a:buFontTx/>
              <a:buNone/>
              <a:tabLst/>
            </a:pPr>
            <a:r>
              <a:rPr lang="en-US" altLang="en-US" dirty="0">
                <a:latin typeface="+mn-lt"/>
                <a:cs typeface="+mn-cs"/>
              </a:rPr>
              <a:t>(ii)   They are sticky hence ensures prolonged contact between skin and medicament.</a:t>
            </a:r>
          </a:p>
          <a:p>
            <a:pPr marR="0" indent="0" eaLnBrk="0" hangingPunct="0">
              <a:lnSpc>
                <a:spcPct val="100000"/>
              </a:lnSpc>
              <a:buClrTx/>
              <a:buSzTx/>
              <a:buFontTx/>
              <a:buNone/>
              <a:tabLst/>
            </a:pPr>
            <a:r>
              <a:rPr lang="en-US" altLang="en-US" dirty="0">
                <a:latin typeface="+mn-lt"/>
                <a:cs typeface="+mn-cs"/>
              </a:rPr>
              <a:t>(iii) They are almost inert. They consist largely of saturated hydrocarbons, therefore, very few incompatibilities and little tendency of rancidity are there.</a:t>
            </a:r>
          </a:p>
          <a:p>
            <a:pPr marR="0" indent="0" eaLnBrk="0" hangingPunct="0">
              <a:lnSpc>
                <a:spcPct val="100000"/>
              </a:lnSpc>
              <a:buClrTx/>
              <a:buSzTx/>
              <a:buFontTx/>
              <a:buNone/>
              <a:tabLst/>
            </a:pPr>
            <a:r>
              <a:rPr lang="en-US" altLang="en-US" dirty="0">
                <a:latin typeface="+mn-lt"/>
                <a:cs typeface="+mn-cs"/>
              </a:rPr>
              <a:t>(iv)  They can withstand heat sterilization, hence, sterile ophthalmic ointments can be prepared with it.</a:t>
            </a:r>
          </a:p>
          <a:p>
            <a:pPr marR="0" indent="0" eaLnBrk="0" hangingPunct="0">
              <a:lnSpc>
                <a:spcPct val="100000"/>
              </a:lnSpc>
              <a:buClrTx/>
              <a:buSzTx/>
              <a:buFontTx/>
              <a:buNone/>
              <a:tabLst/>
            </a:pPr>
            <a:r>
              <a:rPr lang="en-US" altLang="en-US" dirty="0">
                <a:latin typeface="+mn-lt"/>
                <a:cs typeface="+mn-cs"/>
              </a:rPr>
              <a:t>(v)   They are readily available and cheap.</a:t>
            </a:r>
          </a:p>
        </p:txBody>
      </p:sp>
    </p:spTree>
    <p:extLst>
      <p:ext uri="{BB962C8B-B14F-4D97-AF65-F5344CB8AC3E}">
        <p14:creationId xmlns:p14="http://schemas.microsoft.com/office/powerpoint/2010/main" val="701082844"/>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609600"/>
            <a:ext cx="8077200" cy="3847207"/>
          </a:xfrm>
          <a:prstGeom prst="rect">
            <a:avLst/>
          </a:prstGeom>
        </p:spPr>
        <p:txBody>
          <a:bodyPr wrap="square">
            <a:spAutoFit/>
          </a:bodyPr>
          <a:lstStyle/>
          <a:p>
            <a:pPr lvl="0" eaLnBrk="0" fontAlgn="base" hangingPunct="0">
              <a:spcBef>
                <a:spcPct val="0"/>
              </a:spcBef>
              <a:spcAft>
                <a:spcPct val="0"/>
              </a:spcAft>
            </a:pPr>
            <a:r>
              <a:rPr lang="en-US" altLang="en-US" sz="2800" b="1" i="1" dirty="0">
                <a:ln/>
                <a:solidFill>
                  <a:schemeClr val="accent3"/>
                </a:solidFill>
              </a:rPr>
              <a:t>Disadvantages of hydrocarbon bases;</a:t>
            </a:r>
          </a:p>
          <a:p>
            <a:pPr lvl="0" eaLnBrk="0" fontAlgn="base" hangingPunct="0">
              <a:spcBef>
                <a:spcPct val="0"/>
              </a:spcBef>
              <a:spcAft>
                <a:spcPct val="0"/>
              </a:spcAft>
            </a:pPr>
            <a:r>
              <a:rPr lang="en-US" altLang="en-US" dirty="0"/>
              <a:t>(i)     It may lead to water logging followed by maceration of the skin if applied for a prolonged period.</a:t>
            </a:r>
          </a:p>
          <a:p>
            <a:pPr lvl="0" eaLnBrk="0" fontAlgn="base" hangingPunct="0">
              <a:spcBef>
                <a:spcPct val="0"/>
              </a:spcBef>
              <a:spcAft>
                <a:spcPct val="0"/>
              </a:spcAft>
            </a:pPr>
            <a:r>
              <a:rPr lang="en-US" altLang="en-US" dirty="0"/>
              <a:t>(ii)   It retains body heat, which may produce an uncomfortable feeling of warmth.</a:t>
            </a:r>
          </a:p>
          <a:p>
            <a:pPr lvl="0" eaLnBrk="0" fontAlgn="base" hangingPunct="0">
              <a:spcBef>
                <a:spcPct val="0"/>
              </a:spcBef>
              <a:spcAft>
                <a:spcPct val="0"/>
              </a:spcAft>
            </a:pPr>
            <a:r>
              <a:rPr lang="en-US" altLang="en-US" dirty="0"/>
              <a:t>(iii) They are immiscible with water; as a result rubbing onto the surface and removal after treatment both are difficult.</a:t>
            </a:r>
          </a:p>
          <a:p>
            <a:pPr lvl="0" eaLnBrk="0" fontAlgn="base" hangingPunct="0">
              <a:spcBef>
                <a:spcPct val="0"/>
              </a:spcBef>
              <a:spcAft>
                <a:spcPct val="0"/>
              </a:spcAft>
            </a:pPr>
            <a:r>
              <a:rPr lang="en-US" altLang="en-US" dirty="0"/>
              <a:t>(iv)  they are sticky, hence makes application unpleasant and leads to contamination of clothes.</a:t>
            </a:r>
          </a:p>
          <a:p>
            <a:pPr lvl="0" eaLnBrk="0" fontAlgn="base" hangingPunct="0">
              <a:spcBef>
                <a:spcPct val="0"/>
              </a:spcBef>
              <a:spcAft>
                <a:spcPct val="0"/>
              </a:spcAft>
            </a:pPr>
            <a:r>
              <a:rPr lang="en-US" altLang="en-US" dirty="0"/>
              <a:t>(v)   Water absorption capacity is very low, hence, these bases are poor in absorbing exudate from moist lesions.</a:t>
            </a:r>
          </a:p>
          <a:p>
            <a:pPr lvl="0" eaLnBrk="0" fontAlgn="base" hangingPunct="0">
              <a:spcBef>
                <a:spcPct val="0"/>
              </a:spcBef>
              <a:spcAft>
                <a:spcPct val="0"/>
              </a:spcAft>
            </a:pPr>
            <a:r>
              <a:rPr lang="en-US" altLang="en-US" dirty="0"/>
              <a:t/>
            </a:r>
            <a:br>
              <a:rPr lang="en-US" altLang="en-US" dirty="0"/>
            </a:br>
            <a:endParaRPr lang="en-US" altLang="en-US" dirty="0"/>
          </a:p>
        </p:txBody>
      </p:sp>
    </p:spTree>
    <p:extLst>
      <p:ext uri="{BB962C8B-B14F-4D97-AF65-F5344CB8AC3E}">
        <p14:creationId xmlns:p14="http://schemas.microsoft.com/office/powerpoint/2010/main" val="3223239207"/>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bwMode="auto">
          <a:xfrm>
            <a:off x="457200" y="1232833"/>
            <a:ext cx="8229600" cy="3570208"/>
          </a:xfrm>
          <a:prstGeom prst="rect">
            <a:avLst/>
          </a:prstGeom>
          <a:solidFill>
            <a:schemeClr val="bg1"/>
          </a:solidFill>
          <a:ln>
            <a:noFill/>
          </a:ln>
          <a:effectLst/>
          <a:extLst/>
        </p:spPr>
        <p:txBody>
          <a:bodyPr vert="horz" wrap="square" lIns="0" tIns="0" rIns="0" bIns="0" numCol="1" anchor="ctr" anchorCtr="0" compatLnSpc="1">
            <a:prstTxWarp prst="textNoShape">
              <a:avLst/>
            </a:prstTxWarp>
            <a:spAutoFit/>
          </a:bodyPr>
          <a:lstStyle>
            <a:lvl1pPr algn="l" rtl="0" eaLnBrk="1" fontAlgn="base" latinLnBrk="0" hangingPunct="1">
              <a:spcBef>
                <a:spcPct val="0"/>
              </a:spcBef>
              <a:spcAft>
                <a:spcPct val="0"/>
              </a:spcAft>
              <a:buNone/>
              <a:defRPr kumimoji="0" sz="3000" b="0" kern="1200" cap="small" baseline="0">
                <a:solidFill>
                  <a:schemeClr val="tx1"/>
                </a:solidFill>
                <a:latin typeface="Arial" pitchFamily="34" charset="0"/>
                <a:ea typeface="+mj-ea"/>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algn="justLow"/>
            <a:r>
              <a:rPr lang="en-US" altLang="en-US" sz="3200" b="1" i="1" u="sng" dirty="0" smtClean="0">
                <a:ln/>
                <a:solidFill>
                  <a:schemeClr val="accent3"/>
                </a:solidFill>
                <a:latin typeface="+mn-lt"/>
                <a:ea typeface="+mn-ea"/>
                <a:cs typeface="+mn-cs"/>
              </a:rPr>
              <a:t>II. ABSORPTION </a:t>
            </a:r>
            <a:r>
              <a:rPr lang="en-US" altLang="en-US" sz="3200" b="1" i="1" u="sng" dirty="0">
                <a:ln/>
                <a:solidFill>
                  <a:schemeClr val="accent3"/>
                </a:solidFill>
                <a:latin typeface="+mn-lt"/>
                <a:ea typeface="+mn-ea"/>
                <a:cs typeface="+mn-cs"/>
              </a:rPr>
              <a:t>BASE</a:t>
            </a:r>
          </a:p>
          <a:p>
            <a:pPr marL="285750" indent="-285750" algn="justLow" eaLnBrk="0" hangingPunct="0">
              <a:buFont typeface="Arial" panose="020B0604020202020204" pitchFamily="34" charset="0"/>
              <a:buChar char="•"/>
            </a:pPr>
            <a:r>
              <a:rPr lang="en-US" altLang="en-US" sz="1800" cap="none" dirty="0" smtClean="0">
                <a:latin typeface="+mn-lt"/>
                <a:ea typeface="+mn-ea"/>
                <a:cs typeface="+mn-cs"/>
              </a:rPr>
              <a:t>         The </a:t>
            </a:r>
            <a:r>
              <a:rPr lang="en-US" altLang="en-US" sz="1800" cap="none" dirty="0">
                <a:latin typeface="+mn-lt"/>
                <a:ea typeface="+mn-ea"/>
                <a:cs typeface="+mn-cs"/>
              </a:rPr>
              <a:t>term absorption base is used to denote </a:t>
            </a:r>
            <a:r>
              <a:rPr lang="en-US" altLang="en-US" sz="1800" u="sng" cap="none" dirty="0">
                <a:latin typeface="+mn-lt"/>
                <a:ea typeface="+mn-ea"/>
                <a:cs typeface="+mn-cs"/>
              </a:rPr>
              <a:t>the </a:t>
            </a:r>
            <a:r>
              <a:rPr lang="en-US" altLang="en-US" sz="1800" b="1" u="sng" cap="none" dirty="0">
                <a:latin typeface="+mn-lt"/>
                <a:ea typeface="+mn-ea"/>
                <a:cs typeface="+mn-cs"/>
              </a:rPr>
              <a:t>water absorbing </a:t>
            </a:r>
            <a:r>
              <a:rPr lang="en-US" altLang="en-US" sz="1800" cap="none" dirty="0">
                <a:latin typeface="+mn-lt"/>
                <a:ea typeface="+mn-ea"/>
                <a:cs typeface="+mn-cs"/>
              </a:rPr>
              <a:t>or emulsifying property of these bases and not to describe their action on the skin.</a:t>
            </a:r>
          </a:p>
          <a:p>
            <a:pPr marL="285750" indent="-285750" algn="justLow" eaLnBrk="0" hangingPunct="0">
              <a:buFont typeface="Arial" panose="020B0604020202020204" pitchFamily="34" charset="0"/>
              <a:buChar char="•"/>
            </a:pPr>
            <a:r>
              <a:rPr lang="en-US" altLang="en-US" sz="1800" cap="none" dirty="0">
                <a:latin typeface="+mn-lt"/>
                <a:ea typeface="+mn-ea"/>
                <a:cs typeface="+mn-cs"/>
              </a:rPr>
              <a:t>These bases (some times called </a:t>
            </a:r>
            <a:r>
              <a:rPr lang="en-US" altLang="en-US" sz="1800" u="sng" cap="none" dirty="0" err="1">
                <a:latin typeface="+mn-lt"/>
                <a:ea typeface="+mn-ea"/>
                <a:cs typeface="+mn-cs"/>
              </a:rPr>
              <a:t>emulsifiable</a:t>
            </a:r>
            <a:r>
              <a:rPr lang="en-US" altLang="en-US" sz="1800" u="sng" cap="none" dirty="0">
                <a:latin typeface="+mn-lt"/>
                <a:ea typeface="+mn-ea"/>
                <a:cs typeface="+mn-cs"/>
              </a:rPr>
              <a:t> ointment bases</a:t>
            </a:r>
            <a:r>
              <a:rPr lang="en-US" altLang="en-US" sz="1800" cap="none" dirty="0">
                <a:latin typeface="+mn-lt"/>
                <a:ea typeface="+mn-ea"/>
                <a:cs typeface="+mn-cs"/>
              </a:rPr>
              <a:t>) are generally </a:t>
            </a:r>
            <a:r>
              <a:rPr lang="en-US" altLang="en-US" sz="1800" cap="none" dirty="0" smtClean="0">
                <a:latin typeface="+mn-lt"/>
                <a:ea typeface="+mn-ea"/>
                <a:cs typeface="+mn-cs"/>
              </a:rPr>
              <a:t>anhydrous water insoluble and water </a:t>
            </a:r>
            <a:r>
              <a:rPr lang="en-US" altLang="en-US" sz="1800" cap="none" dirty="0" err="1" smtClean="0">
                <a:latin typeface="+mn-lt"/>
                <a:ea typeface="+mn-ea"/>
                <a:cs typeface="+mn-cs"/>
              </a:rPr>
              <a:t>unwashable</a:t>
            </a:r>
            <a:r>
              <a:rPr lang="en-US" altLang="en-US" sz="1800" cap="none" dirty="0" smtClean="0">
                <a:latin typeface="+mn-lt"/>
                <a:ea typeface="+mn-ea"/>
                <a:cs typeface="+mn-cs"/>
              </a:rPr>
              <a:t>.</a:t>
            </a:r>
            <a:endParaRPr lang="en-US" altLang="en-US" sz="1800" cap="none" dirty="0">
              <a:latin typeface="+mn-lt"/>
              <a:ea typeface="+mn-ea"/>
              <a:cs typeface="+mn-cs"/>
            </a:endParaRPr>
          </a:p>
          <a:p>
            <a:pPr marL="285750" indent="-285750" algn="justLow" eaLnBrk="0" hangingPunct="0">
              <a:buFont typeface="Arial" panose="020B0604020202020204" pitchFamily="34" charset="0"/>
              <a:buChar char="•"/>
            </a:pPr>
            <a:r>
              <a:rPr lang="en-US" altLang="en-US" sz="1800" cap="none" dirty="0">
                <a:latin typeface="+mn-lt"/>
                <a:ea typeface="+mn-ea"/>
                <a:cs typeface="+mn-cs"/>
              </a:rPr>
              <a:t>        </a:t>
            </a:r>
            <a:r>
              <a:rPr lang="en-US" altLang="en-US" sz="1800" cap="none" dirty="0" smtClean="0">
                <a:latin typeface="+mn-lt"/>
                <a:ea typeface="+mn-ea"/>
                <a:cs typeface="+mn-cs"/>
              </a:rPr>
              <a:t>Preparations </a:t>
            </a:r>
            <a:r>
              <a:rPr lang="en-US" altLang="en-US" sz="1800" cap="none" dirty="0">
                <a:latin typeface="+mn-lt"/>
                <a:ea typeface="+mn-ea"/>
                <a:cs typeface="+mn-cs"/>
              </a:rPr>
              <a:t>of this type do not contain water as a component of their basic formula but if water is incorporated a W/O emulsion results.</a:t>
            </a:r>
          </a:p>
          <a:p>
            <a:pPr marL="285750" indent="-285750" algn="justLow" eaLnBrk="0" hangingPunct="0">
              <a:buFont typeface="Arial" panose="020B0604020202020204" pitchFamily="34" charset="0"/>
              <a:buChar char="•"/>
            </a:pPr>
            <a:r>
              <a:rPr lang="en-US" altLang="en-US" sz="1800" b="1" cap="none" dirty="0">
                <a:latin typeface="+mn-lt"/>
                <a:ea typeface="+mn-ea"/>
                <a:cs typeface="+mn-cs"/>
              </a:rPr>
              <a:t>Wool Fat (anhydrous lanolin)</a:t>
            </a:r>
          </a:p>
          <a:p>
            <a:pPr marL="285750" indent="-285750" algn="justLow" eaLnBrk="0" hangingPunct="0">
              <a:buFont typeface="Arial" panose="020B0604020202020204" pitchFamily="34" charset="0"/>
              <a:buChar char="•"/>
            </a:pPr>
            <a:r>
              <a:rPr lang="en-US" altLang="en-US" sz="1800" cap="none" dirty="0">
                <a:latin typeface="+mn-lt"/>
                <a:ea typeface="+mn-ea"/>
                <a:cs typeface="+mn-cs"/>
              </a:rPr>
              <a:t>It is the purified anhydrous fat like substance obtained from the wool of sheep</a:t>
            </a:r>
            <a:r>
              <a:rPr lang="en-US" altLang="en-US" sz="1800" cap="none" dirty="0" smtClean="0">
                <a:latin typeface="+mn-lt"/>
                <a:ea typeface="+mn-ea"/>
                <a:cs typeface="+mn-cs"/>
              </a:rPr>
              <a:t>.</a:t>
            </a:r>
          </a:p>
          <a:p>
            <a:pPr marL="285750" indent="-285750" algn="justLow" eaLnBrk="0" hangingPunct="0">
              <a:buFont typeface="Arial" panose="020B0604020202020204" pitchFamily="34" charset="0"/>
              <a:buChar char="•"/>
            </a:pPr>
            <a:endParaRPr lang="en-US" altLang="en-US" sz="1800" cap="none" dirty="0">
              <a:latin typeface="+mn-lt"/>
              <a:ea typeface="+mn-ea"/>
              <a:cs typeface="+mn-cs"/>
            </a:endParaRPr>
          </a:p>
          <a:p>
            <a:pPr algn="justLow" eaLnBrk="0" hangingPunct="0"/>
            <a:r>
              <a:rPr lang="en-US" altLang="en-US" sz="2000" dirty="0">
                <a:latin typeface="+mn-lt"/>
                <a:ea typeface="+mn-ea"/>
                <a:cs typeface="+mn-cs"/>
              </a:rPr>
              <a:t>·      </a:t>
            </a:r>
          </a:p>
        </p:txBody>
      </p:sp>
    </p:spTree>
    <p:extLst>
      <p:ext uri="{BB962C8B-B14F-4D97-AF65-F5344CB8AC3E}">
        <p14:creationId xmlns:p14="http://schemas.microsoft.com/office/powerpoint/2010/main" val="2423760257"/>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533400"/>
            <a:ext cx="8001000" cy="3693319"/>
          </a:xfrm>
          <a:prstGeom prst="rect">
            <a:avLst/>
          </a:prstGeom>
        </p:spPr>
        <p:txBody>
          <a:bodyPr wrap="square">
            <a:spAutoFit/>
          </a:bodyPr>
          <a:lstStyle/>
          <a:p>
            <a:pPr algn="justLow" eaLnBrk="0" hangingPunct="0"/>
            <a:r>
              <a:rPr lang="en-US" altLang="en-US" dirty="0"/>
              <a:t>  It is practically insoluble in water but </a:t>
            </a:r>
            <a:r>
              <a:rPr lang="en-US" altLang="en-US" b="1" dirty="0"/>
              <a:t>can absorb water </a:t>
            </a:r>
            <a:r>
              <a:rPr lang="en-US" altLang="en-US" b="1" dirty="0" err="1"/>
              <a:t>upto</a:t>
            </a:r>
            <a:r>
              <a:rPr lang="en-US" altLang="en-US" b="1" dirty="0"/>
              <a:t> 50% of its own </a:t>
            </a:r>
            <a:r>
              <a:rPr lang="en-US" altLang="en-US" dirty="0"/>
              <a:t>weight. Therefore it is used in ointments the proportion of water or aqueous liquids to be incorporated in hydrocarbon base is too large.</a:t>
            </a:r>
          </a:p>
          <a:p>
            <a:pPr algn="justLow" eaLnBrk="0" hangingPunct="0"/>
            <a:r>
              <a:rPr lang="en-US" altLang="en-US" dirty="0"/>
              <a:t>·        Due to its sticky nature it is not used alone but is used along with other bases in the preparation of a number of ointments.</a:t>
            </a:r>
          </a:p>
          <a:p>
            <a:pPr algn="justLow" eaLnBrk="0" hangingPunct="0"/>
            <a:r>
              <a:rPr lang="en-US" altLang="en-US" dirty="0"/>
              <a:t>e.g. Simple ointment B.P. contains 5% and the B.P. eye ointment base contains 10% </a:t>
            </a:r>
            <a:r>
              <a:rPr lang="en-US" altLang="en-US" dirty="0" err="1"/>
              <a:t>woolfat</a:t>
            </a:r>
            <a:r>
              <a:rPr lang="en-US" altLang="en-US" dirty="0"/>
              <a:t>.</a:t>
            </a:r>
          </a:p>
          <a:p>
            <a:pPr algn="justLow" eaLnBrk="0" hangingPunct="0"/>
            <a:endParaRPr lang="en-US" altLang="en-US" b="1" dirty="0" smtClean="0"/>
          </a:p>
          <a:p>
            <a:pPr algn="justLow" eaLnBrk="0" hangingPunct="0"/>
            <a:r>
              <a:rPr lang="en-US" altLang="en-US" b="1" dirty="0" smtClean="0"/>
              <a:t>Hydrous </a:t>
            </a:r>
            <a:r>
              <a:rPr lang="en-US" altLang="en-US" b="1" dirty="0"/>
              <a:t>Wool Fat (Lanolin)</a:t>
            </a:r>
          </a:p>
          <a:p>
            <a:pPr algn="justLow" eaLnBrk="0" hangingPunct="0"/>
            <a:r>
              <a:rPr lang="en-US" altLang="en-US" dirty="0"/>
              <a:t>·        It </a:t>
            </a:r>
            <a:r>
              <a:rPr lang="en-US" altLang="en-US" b="1" dirty="0"/>
              <a:t>is a mixture of 70 % w/w wool fat and 30 % w/w purified water</a:t>
            </a:r>
            <a:r>
              <a:rPr lang="en-US" altLang="en-US" dirty="0"/>
              <a:t>. It is a w/o emulsion. Aqueous liquids can be emulsified with it.</a:t>
            </a:r>
          </a:p>
          <a:p>
            <a:pPr algn="justLow" eaLnBrk="0" hangingPunct="0"/>
            <a:r>
              <a:rPr lang="en-US" altLang="en-US" dirty="0"/>
              <a:t>·        It is used alone as an emollient.</a:t>
            </a:r>
          </a:p>
          <a:p>
            <a:pPr algn="justLow" eaLnBrk="0" hangingPunct="0"/>
            <a:r>
              <a:rPr lang="en-US" altLang="en-US" dirty="0"/>
              <a:t>·        Example:- Hydrous Wool Fat Ointment </a:t>
            </a:r>
            <a:r>
              <a:rPr lang="en-US" altLang="en-US" dirty="0" smtClean="0"/>
              <a:t>B.P.C</a:t>
            </a:r>
            <a:endParaRPr lang="en-US" altLang="en-US" dirty="0"/>
          </a:p>
        </p:txBody>
      </p:sp>
      <p:sp>
        <p:nvSpPr>
          <p:cNvPr id="4" name="Rectangle 3"/>
          <p:cNvSpPr/>
          <p:nvPr/>
        </p:nvSpPr>
        <p:spPr>
          <a:xfrm>
            <a:off x="381000" y="4226719"/>
            <a:ext cx="7848600" cy="1754326"/>
          </a:xfrm>
          <a:prstGeom prst="rect">
            <a:avLst/>
          </a:prstGeom>
        </p:spPr>
        <p:txBody>
          <a:bodyPr wrap="square">
            <a:spAutoFit/>
          </a:bodyPr>
          <a:lstStyle/>
          <a:p>
            <a:pPr lvl="0" algn="justLow" eaLnBrk="0" fontAlgn="base" hangingPunct="0">
              <a:spcBef>
                <a:spcPct val="0"/>
              </a:spcBef>
              <a:spcAft>
                <a:spcPct val="0"/>
              </a:spcAft>
            </a:pPr>
            <a:endParaRPr lang="en-US" altLang="en-US" b="1" dirty="0" smtClean="0">
              <a:solidFill>
                <a:srgbClr val="000000"/>
              </a:solidFill>
              <a:latin typeface="Arial" pitchFamily="34" charset="0"/>
              <a:cs typeface="Arial" pitchFamily="34" charset="0"/>
            </a:endParaRPr>
          </a:p>
          <a:p>
            <a:pPr lvl="0" algn="justLow" eaLnBrk="0" fontAlgn="base" hangingPunct="0">
              <a:spcBef>
                <a:spcPct val="0"/>
              </a:spcBef>
              <a:spcAft>
                <a:spcPct val="0"/>
              </a:spcAft>
            </a:pPr>
            <a:r>
              <a:rPr lang="en-US" altLang="en-US" b="1" dirty="0" smtClean="0">
                <a:solidFill>
                  <a:srgbClr val="000000"/>
                </a:solidFill>
                <a:latin typeface="Arial" pitchFamily="34" charset="0"/>
                <a:cs typeface="Arial" pitchFamily="34" charset="0"/>
              </a:rPr>
              <a:t>Beeswax</a:t>
            </a:r>
            <a:endParaRPr lang="en-US" altLang="en-US" sz="1400" dirty="0">
              <a:latin typeface="Arial" pitchFamily="34" charset="0"/>
              <a:cs typeface="Arial" pitchFamily="34" charset="0"/>
            </a:endParaRPr>
          </a:p>
          <a:p>
            <a:pPr lvl="0" algn="justLow" eaLnBrk="0" fontAlgn="base" hangingPunct="0">
              <a:spcBef>
                <a:spcPct val="0"/>
              </a:spcBef>
              <a:spcAft>
                <a:spcPct val="0"/>
              </a:spcAft>
            </a:pPr>
            <a:r>
              <a:rPr lang="en-US" altLang="en-US" b="1" dirty="0">
                <a:solidFill>
                  <a:srgbClr val="000000"/>
                </a:solidFill>
                <a:latin typeface="Arial" pitchFamily="34" charset="0"/>
                <a:cs typeface="Arial" pitchFamily="34" charset="0"/>
              </a:rPr>
              <a:t>It is purified wax, obtained from honey comb of bees.</a:t>
            </a:r>
            <a:endParaRPr lang="en-US" altLang="en-US" sz="1400" b="1" dirty="0">
              <a:latin typeface="Arial" pitchFamily="34" charset="0"/>
              <a:cs typeface="Arial" pitchFamily="34" charset="0"/>
            </a:endParaRPr>
          </a:p>
          <a:p>
            <a:pPr lvl="0" algn="justLow" eaLnBrk="0" fontAlgn="base" hangingPunct="0">
              <a:spcBef>
                <a:spcPct val="0"/>
              </a:spcBef>
              <a:spcAft>
                <a:spcPct val="0"/>
              </a:spcAft>
            </a:pPr>
            <a:r>
              <a:rPr lang="en-US" altLang="en-US" b="1" dirty="0">
                <a:solidFill>
                  <a:srgbClr val="000000"/>
                </a:solidFill>
                <a:latin typeface="Arial" pitchFamily="34" charset="0"/>
                <a:cs typeface="Arial" pitchFamily="34" charset="0"/>
              </a:rPr>
              <a:t>It contains small amount of cholesterol. It is of two types: (a) yellow beeswax and (b) white </a:t>
            </a:r>
            <a:r>
              <a:rPr lang="en-US" altLang="en-US" b="1" dirty="0" smtClean="0">
                <a:solidFill>
                  <a:srgbClr val="000000"/>
                </a:solidFill>
                <a:latin typeface="Arial" pitchFamily="34" charset="0"/>
                <a:cs typeface="Arial" pitchFamily="34" charset="0"/>
              </a:rPr>
              <a:t>beeswax.</a:t>
            </a:r>
            <a:endParaRPr lang="en-US" altLang="en-US" sz="4000" b="1" i="1" dirty="0">
              <a:ln/>
              <a:solidFill>
                <a:schemeClr val="accent3"/>
              </a:solidFill>
            </a:endParaRPr>
          </a:p>
          <a:p>
            <a:pPr lvl="0" algn="justLow" eaLnBrk="0" fontAlgn="base" hangingPunct="0">
              <a:spcBef>
                <a:spcPct val="0"/>
              </a:spcBef>
              <a:spcAft>
                <a:spcPct val="0"/>
              </a:spcAft>
            </a:pPr>
            <a:endParaRPr lang="en-US" altLang="en-US" sz="1400" dirty="0">
              <a:latin typeface="Arial" pitchFamily="34" charset="0"/>
              <a:cs typeface="Arial" pitchFamily="34" charset="0"/>
            </a:endParaRPr>
          </a:p>
        </p:txBody>
      </p:sp>
    </p:spTree>
    <p:extLst>
      <p:ext uri="{BB962C8B-B14F-4D97-AF65-F5344CB8AC3E}">
        <p14:creationId xmlns:p14="http://schemas.microsoft.com/office/powerpoint/2010/main" val="314825774"/>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762000"/>
            <a:ext cx="8382000" cy="4062651"/>
          </a:xfrm>
          <a:prstGeom prst="rect">
            <a:avLst/>
          </a:prstGeom>
        </p:spPr>
        <p:txBody>
          <a:bodyPr wrap="square">
            <a:spAutoFit/>
          </a:bodyPr>
          <a:lstStyle/>
          <a:p>
            <a:pPr lvl="0" algn="justLow" eaLnBrk="0" fontAlgn="base" hangingPunct="0">
              <a:spcBef>
                <a:spcPct val="0"/>
              </a:spcBef>
              <a:spcAft>
                <a:spcPct val="0"/>
              </a:spcAft>
            </a:pPr>
            <a:r>
              <a:rPr lang="en-US" altLang="en-US" sz="3200" b="1" i="1" u="sng" cap="small" dirty="0">
                <a:ln/>
                <a:solidFill>
                  <a:schemeClr val="accent3"/>
                </a:solidFill>
              </a:rPr>
              <a:t>Advantages of absorption bases:</a:t>
            </a:r>
          </a:p>
          <a:p>
            <a:pPr lvl="0" algn="justLow" eaLnBrk="0" fontAlgn="base" hangingPunct="0">
              <a:spcBef>
                <a:spcPct val="0"/>
              </a:spcBef>
              <a:spcAft>
                <a:spcPct val="0"/>
              </a:spcAft>
            </a:pPr>
            <a:r>
              <a:rPr lang="en-US" altLang="en-US" dirty="0">
                <a:solidFill>
                  <a:srgbClr val="000000"/>
                </a:solidFill>
                <a:latin typeface="Arial" pitchFamily="34" charset="0"/>
                <a:cs typeface="Arial" pitchFamily="34" charset="0"/>
              </a:rPr>
              <a:t>(i)</a:t>
            </a:r>
            <a:r>
              <a:rPr lang="en-US" altLang="en-US" sz="800" dirty="0">
                <a:solidFill>
                  <a:srgbClr val="000000"/>
                </a:solidFill>
                <a:latin typeface="Arial" pitchFamily="34" charset="0"/>
                <a:cs typeface="Arial" pitchFamily="34" charset="0"/>
              </a:rPr>
              <a:t>     </a:t>
            </a:r>
            <a:r>
              <a:rPr lang="en-US" altLang="en-US" dirty="0">
                <a:solidFill>
                  <a:srgbClr val="000000"/>
                </a:solidFill>
                <a:latin typeface="Arial" pitchFamily="34" charset="0"/>
                <a:cs typeface="Arial" pitchFamily="34" charset="0"/>
              </a:rPr>
              <a:t> They are less occlusive nevertheless, are good emollient.</a:t>
            </a:r>
            <a:endParaRPr lang="en-US" altLang="en-US" sz="1400" dirty="0">
              <a:latin typeface="Arial" pitchFamily="34" charset="0"/>
              <a:cs typeface="Arial" pitchFamily="34" charset="0"/>
            </a:endParaRPr>
          </a:p>
          <a:p>
            <a:pPr lvl="0" algn="justLow" eaLnBrk="0" fontAlgn="base" hangingPunct="0">
              <a:spcBef>
                <a:spcPct val="0"/>
              </a:spcBef>
              <a:spcAft>
                <a:spcPct val="0"/>
              </a:spcAft>
            </a:pPr>
            <a:r>
              <a:rPr lang="en-US" altLang="en-US" dirty="0">
                <a:solidFill>
                  <a:srgbClr val="000000"/>
                </a:solidFill>
                <a:latin typeface="Arial" pitchFamily="34" charset="0"/>
                <a:cs typeface="Arial" pitchFamily="34" charset="0"/>
              </a:rPr>
              <a:t>(ii)</a:t>
            </a:r>
            <a:r>
              <a:rPr lang="en-US" altLang="en-US" sz="800" dirty="0">
                <a:solidFill>
                  <a:srgbClr val="000000"/>
                </a:solidFill>
                <a:latin typeface="Arial" pitchFamily="34" charset="0"/>
                <a:cs typeface="Arial" pitchFamily="34" charset="0"/>
              </a:rPr>
              <a:t>   </a:t>
            </a:r>
            <a:r>
              <a:rPr lang="en-US" altLang="en-US" dirty="0">
                <a:solidFill>
                  <a:srgbClr val="000000"/>
                </a:solidFill>
                <a:latin typeface="Arial" pitchFamily="34" charset="0"/>
                <a:cs typeface="Arial" pitchFamily="34" charset="0"/>
              </a:rPr>
              <a:t>They assist oil soluble medicaments to penetrate the skin.</a:t>
            </a:r>
            <a:endParaRPr lang="en-US" altLang="en-US" sz="1400" dirty="0">
              <a:latin typeface="Arial" pitchFamily="34" charset="0"/>
              <a:cs typeface="Arial" pitchFamily="34" charset="0"/>
            </a:endParaRPr>
          </a:p>
          <a:p>
            <a:pPr lvl="0" algn="justLow" eaLnBrk="0" fontAlgn="base" hangingPunct="0">
              <a:spcBef>
                <a:spcPct val="0"/>
              </a:spcBef>
              <a:spcAft>
                <a:spcPct val="0"/>
              </a:spcAft>
            </a:pPr>
            <a:r>
              <a:rPr lang="en-US" altLang="en-US" dirty="0">
                <a:solidFill>
                  <a:srgbClr val="000000"/>
                </a:solidFill>
                <a:latin typeface="Arial" pitchFamily="34" charset="0"/>
                <a:cs typeface="Arial" pitchFamily="34" charset="0"/>
              </a:rPr>
              <a:t>(iii)</a:t>
            </a:r>
            <a:r>
              <a:rPr lang="en-US" altLang="en-US" sz="800" dirty="0">
                <a:solidFill>
                  <a:srgbClr val="000000"/>
                </a:solidFill>
                <a:latin typeface="Arial" pitchFamily="34" charset="0"/>
                <a:cs typeface="Arial" pitchFamily="34" charset="0"/>
              </a:rPr>
              <a:t> </a:t>
            </a:r>
            <a:r>
              <a:rPr lang="en-US" altLang="en-US" dirty="0">
                <a:solidFill>
                  <a:srgbClr val="000000"/>
                </a:solidFill>
                <a:latin typeface="Arial" pitchFamily="34" charset="0"/>
                <a:cs typeface="Arial" pitchFamily="34" charset="0"/>
              </a:rPr>
              <a:t>They are easier to spread.</a:t>
            </a:r>
            <a:endParaRPr lang="en-US" altLang="en-US" sz="1400" dirty="0">
              <a:latin typeface="Arial" pitchFamily="34" charset="0"/>
              <a:cs typeface="Arial" pitchFamily="34" charset="0"/>
            </a:endParaRPr>
          </a:p>
          <a:p>
            <a:pPr lvl="0" algn="justLow" eaLnBrk="0" fontAlgn="base" hangingPunct="0">
              <a:spcBef>
                <a:spcPct val="0"/>
              </a:spcBef>
              <a:spcAft>
                <a:spcPct val="0"/>
              </a:spcAft>
            </a:pPr>
            <a:r>
              <a:rPr lang="en-US" altLang="en-US" dirty="0">
                <a:solidFill>
                  <a:srgbClr val="000000"/>
                </a:solidFill>
                <a:latin typeface="Arial" pitchFamily="34" charset="0"/>
                <a:cs typeface="Arial" pitchFamily="34" charset="0"/>
              </a:rPr>
              <a:t>(iv)</a:t>
            </a:r>
            <a:r>
              <a:rPr lang="en-US" altLang="en-US" sz="800" dirty="0">
                <a:solidFill>
                  <a:srgbClr val="000000"/>
                </a:solidFill>
                <a:latin typeface="Arial" pitchFamily="34" charset="0"/>
                <a:cs typeface="Arial" pitchFamily="34" charset="0"/>
              </a:rPr>
              <a:t>  </a:t>
            </a:r>
            <a:r>
              <a:rPr lang="en-US" altLang="en-US" dirty="0">
                <a:solidFill>
                  <a:srgbClr val="000000"/>
                </a:solidFill>
                <a:latin typeface="Arial" pitchFamily="34" charset="0"/>
                <a:cs typeface="Arial" pitchFamily="34" charset="0"/>
              </a:rPr>
              <a:t>They are compatible with majority of the medicaments.</a:t>
            </a:r>
            <a:endParaRPr lang="en-US" altLang="en-US" sz="1400" dirty="0">
              <a:latin typeface="Arial" pitchFamily="34" charset="0"/>
              <a:cs typeface="Arial" pitchFamily="34" charset="0"/>
            </a:endParaRPr>
          </a:p>
          <a:p>
            <a:pPr lvl="0" algn="justLow" eaLnBrk="0" fontAlgn="base" hangingPunct="0">
              <a:spcBef>
                <a:spcPct val="0"/>
              </a:spcBef>
              <a:spcAft>
                <a:spcPct val="0"/>
              </a:spcAft>
            </a:pPr>
            <a:r>
              <a:rPr lang="en-US" altLang="en-US" dirty="0">
                <a:solidFill>
                  <a:srgbClr val="000000"/>
                </a:solidFill>
                <a:latin typeface="Arial" pitchFamily="34" charset="0"/>
                <a:cs typeface="Arial" pitchFamily="34" charset="0"/>
              </a:rPr>
              <a:t>(v)</a:t>
            </a:r>
            <a:r>
              <a:rPr lang="en-US" altLang="en-US" sz="800" dirty="0">
                <a:solidFill>
                  <a:srgbClr val="000000"/>
                </a:solidFill>
                <a:latin typeface="Arial" pitchFamily="34" charset="0"/>
                <a:cs typeface="Arial" pitchFamily="34" charset="0"/>
              </a:rPr>
              <a:t>   </a:t>
            </a:r>
            <a:r>
              <a:rPr lang="en-US" altLang="en-US" dirty="0">
                <a:solidFill>
                  <a:srgbClr val="000000"/>
                </a:solidFill>
                <a:latin typeface="Arial" pitchFamily="34" charset="0"/>
                <a:cs typeface="Arial" pitchFamily="34" charset="0"/>
              </a:rPr>
              <a:t>They are relatively heat stable.</a:t>
            </a:r>
            <a:endParaRPr lang="en-US" altLang="en-US" sz="1400" dirty="0">
              <a:latin typeface="Arial" pitchFamily="34" charset="0"/>
              <a:cs typeface="Arial" pitchFamily="34" charset="0"/>
            </a:endParaRPr>
          </a:p>
          <a:p>
            <a:pPr lvl="0" algn="justLow" eaLnBrk="0" fontAlgn="base" hangingPunct="0">
              <a:spcBef>
                <a:spcPct val="0"/>
              </a:spcBef>
              <a:spcAft>
                <a:spcPct val="0"/>
              </a:spcAft>
            </a:pPr>
            <a:r>
              <a:rPr lang="en-US" altLang="en-US" dirty="0">
                <a:solidFill>
                  <a:srgbClr val="000000"/>
                </a:solidFill>
                <a:latin typeface="Arial" pitchFamily="34" charset="0"/>
                <a:cs typeface="Arial" pitchFamily="34" charset="0"/>
              </a:rPr>
              <a:t>(vi)</a:t>
            </a:r>
            <a:r>
              <a:rPr lang="en-US" altLang="en-US" sz="800" dirty="0">
                <a:solidFill>
                  <a:srgbClr val="000000"/>
                </a:solidFill>
                <a:latin typeface="Arial" pitchFamily="34" charset="0"/>
                <a:cs typeface="Arial" pitchFamily="34" charset="0"/>
              </a:rPr>
              <a:t>  </a:t>
            </a:r>
            <a:r>
              <a:rPr lang="en-US" altLang="en-US" dirty="0">
                <a:solidFill>
                  <a:srgbClr val="000000"/>
                </a:solidFill>
                <a:latin typeface="Arial" pitchFamily="34" charset="0"/>
                <a:cs typeface="Arial" pitchFamily="34" charset="0"/>
              </a:rPr>
              <a:t>The base may be used in their anhydrous form or in emulsified form.</a:t>
            </a:r>
            <a:endParaRPr lang="en-US" altLang="en-US" sz="1400" dirty="0">
              <a:latin typeface="Arial" pitchFamily="34" charset="0"/>
              <a:cs typeface="Arial" pitchFamily="34" charset="0"/>
            </a:endParaRPr>
          </a:p>
          <a:p>
            <a:pPr lvl="0" algn="justLow" eaLnBrk="0" fontAlgn="base" hangingPunct="0">
              <a:spcBef>
                <a:spcPct val="0"/>
              </a:spcBef>
              <a:spcAft>
                <a:spcPct val="0"/>
              </a:spcAft>
            </a:pPr>
            <a:r>
              <a:rPr lang="en-US" altLang="en-US" dirty="0">
                <a:solidFill>
                  <a:srgbClr val="000000"/>
                </a:solidFill>
                <a:latin typeface="Arial" pitchFamily="34" charset="0"/>
                <a:cs typeface="Arial" pitchFamily="34" charset="0"/>
              </a:rPr>
              <a:t>(vii)They can absorb a large quantity of water or aqueous substances.</a:t>
            </a:r>
            <a:endParaRPr lang="en-US" altLang="en-US" sz="1400" dirty="0">
              <a:latin typeface="Arial" pitchFamily="34" charset="0"/>
              <a:cs typeface="Arial" pitchFamily="34" charset="0"/>
            </a:endParaRPr>
          </a:p>
          <a:p>
            <a:pPr lvl="0" algn="justLow" eaLnBrk="0" fontAlgn="base" hangingPunct="0">
              <a:spcBef>
                <a:spcPct val="0"/>
              </a:spcBef>
              <a:spcAft>
                <a:spcPct val="0"/>
              </a:spcAft>
            </a:pPr>
            <a:endParaRPr lang="en-US" altLang="en-US" sz="3200" b="1" i="1" u="sng" cap="small" dirty="0" smtClean="0">
              <a:ln/>
              <a:solidFill>
                <a:schemeClr val="accent3"/>
              </a:solidFill>
            </a:endParaRPr>
          </a:p>
          <a:p>
            <a:pPr lvl="0" algn="justLow" eaLnBrk="0" fontAlgn="base" hangingPunct="0">
              <a:spcBef>
                <a:spcPct val="0"/>
              </a:spcBef>
              <a:spcAft>
                <a:spcPct val="0"/>
              </a:spcAft>
            </a:pPr>
            <a:r>
              <a:rPr lang="en-US" altLang="en-US" sz="3200" b="1" i="1" u="sng" cap="small" dirty="0" smtClean="0">
                <a:ln/>
                <a:solidFill>
                  <a:schemeClr val="accent3"/>
                </a:solidFill>
              </a:rPr>
              <a:t>Disadvantages</a:t>
            </a:r>
            <a:r>
              <a:rPr lang="en-US" altLang="en-US" sz="3200" b="1" i="1" u="sng" cap="small" dirty="0">
                <a:ln/>
                <a:solidFill>
                  <a:schemeClr val="accent3"/>
                </a:solidFill>
              </a:rPr>
              <a:t>: </a:t>
            </a:r>
            <a:endParaRPr lang="en-US" altLang="en-US" sz="3200" b="1" i="1" u="sng" cap="small" dirty="0" smtClean="0">
              <a:ln/>
              <a:solidFill>
                <a:schemeClr val="accent3"/>
              </a:solidFill>
            </a:endParaRPr>
          </a:p>
          <a:p>
            <a:pPr lvl="0" algn="justLow" eaLnBrk="0" fontAlgn="base" hangingPunct="0">
              <a:spcBef>
                <a:spcPct val="0"/>
              </a:spcBef>
              <a:spcAft>
                <a:spcPct val="0"/>
              </a:spcAft>
            </a:pPr>
            <a:endParaRPr lang="en-US" altLang="en-US" dirty="0" smtClean="0">
              <a:solidFill>
                <a:srgbClr val="000000"/>
              </a:solidFill>
              <a:latin typeface="Arial" pitchFamily="34" charset="0"/>
              <a:cs typeface="Arial" pitchFamily="34" charset="0"/>
            </a:endParaRPr>
          </a:p>
          <a:p>
            <a:pPr marL="285750" lvl="0" indent="-285750" algn="justLow" eaLnBrk="0" fontAlgn="base" hangingPunct="0">
              <a:spcBef>
                <a:spcPct val="0"/>
              </a:spcBef>
              <a:spcAft>
                <a:spcPct val="0"/>
              </a:spcAft>
              <a:buFont typeface="Arial" panose="020B0604020202020204" pitchFamily="34" charset="0"/>
              <a:buChar char="•"/>
            </a:pPr>
            <a:r>
              <a:rPr lang="en-US" altLang="en-US" dirty="0" err="1" smtClean="0">
                <a:solidFill>
                  <a:srgbClr val="000000"/>
                </a:solidFill>
                <a:latin typeface="Arial" pitchFamily="34" charset="0"/>
                <a:cs typeface="Arial" pitchFamily="34" charset="0"/>
              </a:rPr>
              <a:t>Inspite</a:t>
            </a:r>
            <a:r>
              <a:rPr lang="en-US" altLang="en-US" dirty="0" smtClean="0">
                <a:solidFill>
                  <a:srgbClr val="000000"/>
                </a:solidFill>
                <a:latin typeface="Arial" pitchFamily="34" charset="0"/>
                <a:cs typeface="Arial" pitchFamily="34" charset="0"/>
              </a:rPr>
              <a:t> </a:t>
            </a:r>
            <a:r>
              <a:rPr lang="en-US" altLang="en-US" dirty="0">
                <a:solidFill>
                  <a:srgbClr val="000000"/>
                </a:solidFill>
                <a:latin typeface="Arial" pitchFamily="34" charset="0"/>
                <a:cs typeface="Arial" pitchFamily="34" charset="0"/>
              </a:rPr>
              <a:t>of their hydrophilic nature, absorption bases are difficult to wash.</a:t>
            </a:r>
            <a:endParaRPr lang="en-US" dirty="0"/>
          </a:p>
        </p:txBody>
      </p:sp>
    </p:spTree>
    <p:extLst>
      <p:ext uri="{BB962C8B-B14F-4D97-AF65-F5344CB8AC3E}">
        <p14:creationId xmlns:p14="http://schemas.microsoft.com/office/powerpoint/2010/main" val="55516449"/>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3" name="Rectangle 1"/>
          <p:cNvSpPr>
            <a:spLocks noGrp="1" noChangeArrowheads="1"/>
          </p:cNvSpPr>
          <p:nvPr>
            <p:ph type="title"/>
          </p:nvPr>
        </p:nvSpPr>
        <p:spPr bwMode="auto">
          <a:xfrm>
            <a:off x="457200" y="-128318"/>
            <a:ext cx="7696200" cy="4308872"/>
          </a:xfrm>
          <a:prstGeom prst="rect">
            <a:avLst/>
          </a:prstGeom>
          <a:solidFill>
            <a:schemeClr val="bg1"/>
          </a:solidFill>
          <a:ln>
            <a:noFill/>
          </a:ln>
          <a:effectLst/>
          <a:extLst/>
        </p:spPr>
        <p:txBody>
          <a:bodyPr vert="horz" wrap="square" lIns="0" tIns="0" rIns="0" bIns="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3200" b="1" i="1" dirty="0" smtClean="0">
                <a:ln/>
                <a:solidFill>
                  <a:schemeClr val="accent3"/>
                </a:solidFill>
                <a:latin typeface="+mn-lt"/>
                <a:ea typeface="+mn-ea"/>
                <a:cs typeface="+mn-cs"/>
              </a:rPr>
              <a:t>III.  Water removable base</a:t>
            </a:r>
            <a:br>
              <a:rPr lang="en-US" altLang="en-US" sz="3200" b="1" i="1" dirty="0" smtClean="0">
                <a:ln/>
                <a:solidFill>
                  <a:schemeClr val="accent3"/>
                </a:solidFill>
                <a:latin typeface="+mn-lt"/>
                <a:ea typeface="+mn-ea"/>
                <a:cs typeface="+mn-cs"/>
              </a:rPr>
            </a:br>
            <a:r>
              <a:rPr lang="en-US" altLang="en-US" sz="3200" b="1" i="1" dirty="0" smtClean="0">
                <a:ln/>
                <a:solidFill>
                  <a:schemeClr val="accent3"/>
                </a:solidFill>
                <a:latin typeface="+mn-lt"/>
                <a:ea typeface="+mn-ea"/>
                <a:cs typeface="+mn-cs"/>
              </a:rPr>
              <a:t>A-WATER </a:t>
            </a:r>
            <a:r>
              <a:rPr lang="en-US" altLang="en-US" sz="3200" b="1" i="1" dirty="0">
                <a:ln/>
                <a:solidFill>
                  <a:schemeClr val="accent3"/>
                </a:solidFill>
                <a:latin typeface="+mn-lt"/>
                <a:ea typeface="+mn-ea"/>
                <a:cs typeface="+mn-cs"/>
              </a:rPr>
              <a:t>MISCIBLE </a:t>
            </a:r>
            <a:r>
              <a:rPr lang="en-US" altLang="en-US" sz="3200" b="1" i="1" dirty="0" smtClean="0">
                <a:ln/>
                <a:solidFill>
                  <a:schemeClr val="accent3"/>
                </a:solidFill>
                <a:latin typeface="+mn-lt"/>
                <a:ea typeface="+mn-ea"/>
                <a:cs typeface="+mn-cs"/>
              </a:rPr>
              <a:t>BASES </a:t>
            </a:r>
            <a:r>
              <a:rPr lang="en-US" altLang="en-US" sz="1800" b="1" i="1" dirty="0" smtClean="0">
                <a:ln/>
                <a:solidFill>
                  <a:schemeClr val="accent3"/>
                </a:solidFill>
                <a:latin typeface="+mn-lt"/>
                <a:ea typeface="+mn-ea"/>
                <a:cs typeface="+mn-cs"/>
              </a:rPr>
              <a:t>Emulsion Base)</a:t>
            </a:r>
            <a:endParaRPr lang="en-US" altLang="en-US" sz="1800" b="1" i="1" dirty="0">
              <a:ln/>
              <a:solidFill>
                <a:schemeClr val="accent3"/>
              </a:solidFill>
              <a:latin typeface="+mn-lt"/>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cap="none" dirty="0" smtClean="0">
                <a:solidFill>
                  <a:srgbClr val="000000"/>
                </a:solidFill>
                <a:ea typeface="+mn-ea"/>
              </a:rPr>
              <a:t>1-They </a:t>
            </a:r>
            <a:r>
              <a:rPr lang="en-US" altLang="en-US" sz="1800" cap="none" dirty="0">
                <a:solidFill>
                  <a:srgbClr val="000000"/>
                </a:solidFill>
                <a:ea typeface="+mn-ea"/>
              </a:rPr>
              <a:t>are miscible with an excess of water. </a:t>
            </a:r>
            <a:r>
              <a:rPr lang="en-US" altLang="en-US" sz="1800" cap="none" dirty="0" smtClean="0">
                <a:solidFill>
                  <a:srgbClr val="000000"/>
                </a:solidFill>
                <a:ea typeface="+mn-ea"/>
              </a:rPr>
              <a:t/>
            </a:r>
            <a:br>
              <a:rPr lang="en-US" altLang="en-US" sz="1800" cap="none" dirty="0" smtClean="0">
                <a:solidFill>
                  <a:srgbClr val="000000"/>
                </a:solidFill>
                <a:ea typeface="+mn-ea"/>
              </a:rPr>
            </a:br>
            <a:r>
              <a:rPr lang="en-US" altLang="en-US" sz="1800" cap="none" dirty="0" smtClean="0">
                <a:solidFill>
                  <a:srgbClr val="000000"/>
                </a:solidFill>
                <a:ea typeface="+mn-ea"/>
              </a:rPr>
              <a:t>2-Ointments </a:t>
            </a:r>
            <a:r>
              <a:rPr lang="en-US" altLang="en-US" sz="1800" cap="none" dirty="0">
                <a:solidFill>
                  <a:srgbClr val="000000"/>
                </a:solidFill>
                <a:ea typeface="+mn-ea"/>
              </a:rPr>
              <a:t>made from water-miscible bases are easily removed after use</a:t>
            </a:r>
            <a:r>
              <a:rPr lang="en-US" altLang="en-US" sz="1800" cap="none" dirty="0" smtClean="0">
                <a:solidFill>
                  <a:srgbClr val="000000"/>
                </a:solidFill>
                <a:ea typeface="+mn-ea"/>
              </a:rPr>
              <a:t>.</a:t>
            </a:r>
            <a:br>
              <a:rPr lang="en-US" altLang="en-US" sz="1800" cap="none" dirty="0" smtClean="0">
                <a:solidFill>
                  <a:srgbClr val="000000"/>
                </a:solidFill>
                <a:ea typeface="+mn-ea"/>
              </a:rPr>
            </a:br>
            <a:r>
              <a:rPr lang="en-US" altLang="en-US" sz="1800" cap="none" dirty="0" smtClean="0">
                <a:solidFill>
                  <a:srgbClr val="000000"/>
                </a:solidFill>
                <a:ea typeface="+mn-ea"/>
              </a:rPr>
              <a:t>3-O/w emulsion</a:t>
            </a:r>
            <a:br>
              <a:rPr lang="en-US" altLang="en-US" sz="1800" cap="none" dirty="0" smtClean="0">
                <a:solidFill>
                  <a:srgbClr val="000000"/>
                </a:solidFill>
                <a:ea typeface="+mn-ea"/>
              </a:rPr>
            </a:br>
            <a:r>
              <a:rPr lang="en-US" altLang="en-US" sz="1800" cap="none" dirty="0" smtClean="0">
                <a:solidFill>
                  <a:srgbClr val="000000"/>
                </a:solidFill>
                <a:ea typeface="+mn-ea"/>
              </a:rPr>
              <a:t>4- can be diluted with water</a:t>
            </a:r>
            <a:br>
              <a:rPr lang="en-US" altLang="en-US" sz="1800" cap="none" dirty="0" smtClean="0">
                <a:solidFill>
                  <a:srgbClr val="000000"/>
                </a:solidFill>
                <a:ea typeface="+mn-ea"/>
              </a:rPr>
            </a:br>
            <a:r>
              <a:rPr lang="en-US" altLang="en-US" sz="1800" cap="none" dirty="0" smtClean="0">
                <a:solidFill>
                  <a:srgbClr val="000000"/>
                </a:solidFill>
                <a:ea typeface="+mn-ea"/>
              </a:rPr>
              <a:t>5- can be used to absorbed exudate (discharge) from skin lesion.</a:t>
            </a:r>
            <a:br>
              <a:rPr lang="en-US" altLang="en-US" sz="1800" cap="none" dirty="0" smtClean="0">
                <a:solidFill>
                  <a:srgbClr val="000000"/>
                </a:solidFill>
                <a:ea typeface="+mn-ea"/>
              </a:rPr>
            </a:br>
            <a:r>
              <a:rPr lang="en-US" altLang="en-US" sz="1800" cap="none" dirty="0" smtClean="0">
                <a:solidFill>
                  <a:srgbClr val="000000"/>
                </a:solidFill>
                <a:ea typeface="+mn-ea"/>
              </a:rPr>
              <a:t>There </a:t>
            </a:r>
            <a:r>
              <a:rPr lang="en-US" altLang="en-US" sz="1800" cap="none" dirty="0">
                <a:solidFill>
                  <a:srgbClr val="000000"/>
                </a:solidFill>
                <a:ea typeface="+mn-ea"/>
              </a:rPr>
              <a:t>are three official anhydrous water-miscible ointment bases:-</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cap="none" dirty="0">
                <a:solidFill>
                  <a:srgbClr val="000000"/>
                </a:solidFill>
                <a:ea typeface="+mn-ea"/>
              </a:rPr>
              <a:t>Example:-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cap="none" dirty="0">
                <a:solidFill>
                  <a:srgbClr val="000000"/>
                </a:solidFill>
                <a:ea typeface="+mn-ea"/>
              </a:rPr>
              <a:t>Emulsifying ointment B.P.   </a:t>
            </a:r>
            <a:r>
              <a:rPr lang="en-US" altLang="en-US" sz="1800" cap="none" dirty="0" smtClean="0">
                <a:solidFill>
                  <a:srgbClr val="000000"/>
                </a:solidFill>
                <a:ea typeface="+mn-ea"/>
              </a:rPr>
              <a:t>-</a:t>
            </a:r>
            <a:r>
              <a:rPr lang="en-US" altLang="en-US" sz="1800" cap="none" dirty="0">
                <a:solidFill>
                  <a:srgbClr val="000000"/>
                </a:solidFill>
                <a:ea typeface="+mn-ea"/>
              </a:rPr>
              <a:t> contains anionic emulsifier.</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cap="none" dirty="0" err="1">
                <a:solidFill>
                  <a:srgbClr val="000000"/>
                </a:solidFill>
                <a:ea typeface="+mn-ea"/>
              </a:rPr>
              <a:t>Cetrimide</a:t>
            </a:r>
            <a:r>
              <a:rPr lang="en-US" altLang="en-US" sz="1800" cap="none" dirty="0">
                <a:solidFill>
                  <a:srgbClr val="000000"/>
                </a:solidFill>
                <a:ea typeface="+mn-ea"/>
              </a:rPr>
              <a:t> emulsifying ointment B.P.      - contains cationic emulsifier</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cap="none" dirty="0" err="1">
                <a:solidFill>
                  <a:srgbClr val="000000"/>
                </a:solidFill>
                <a:ea typeface="+mn-ea"/>
              </a:rPr>
              <a:t>Cetomacrogol</a:t>
            </a:r>
            <a:r>
              <a:rPr lang="en-US" altLang="en-US" sz="1800" cap="none" dirty="0">
                <a:solidFill>
                  <a:srgbClr val="000000"/>
                </a:solidFill>
                <a:ea typeface="+mn-ea"/>
              </a:rPr>
              <a:t> emulsifying ointment B.P.      - contains non-ionic emulsifier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itchFamily="34" charset="0"/>
                <a:cs typeface="Arial" pitchFamily="34" charset="0"/>
              </a:rPr>
              <a:t/>
            </a:r>
            <a:br>
              <a:rPr kumimoji="0" lang="en-US" altLang="en-US" sz="1800" b="0" i="0" u="none" strike="noStrike" cap="none" normalizeH="0" baseline="0" dirty="0" smtClean="0">
                <a:ln>
                  <a:noFill/>
                </a:ln>
                <a:solidFill>
                  <a:schemeClr val="tx1"/>
                </a:solidFill>
                <a:effectLst/>
                <a:latin typeface="Arial" pitchFamily="34" charset="0"/>
                <a:cs typeface="Arial" pitchFamily="34" charset="0"/>
              </a:rPr>
            </a:b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455306381"/>
              </p:ext>
            </p:extLst>
          </p:nvPr>
        </p:nvGraphicFramePr>
        <p:xfrm>
          <a:off x="762000" y="3733800"/>
          <a:ext cx="6781800" cy="2764536"/>
        </p:xfrm>
        <a:graphic>
          <a:graphicData uri="http://schemas.openxmlformats.org/drawingml/2006/table">
            <a:tbl>
              <a:tblPr firstRow="1" bandRow="1">
                <a:tableStyleId>{5C22544A-7EE6-4342-B048-85BDC9FD1C3A}</a:tableStyleId>
              </a:tblPr>
              <a:tblGrid>
                <a:gridCol w="3390900"/>
                <a:gridCol w="3390900"/>
              </a:tblGrid>
              <a:tr h="138694">
                <a:tc>
                  <a:txBody>
                    <a:bodyPr/>
                    <a:lstStyle/>
                    <a:p>
                      <a:pPr algn="ctr"/>
                      <a:r>
                        <a:rPr lang="en-US" dirty="0" smtClean="0"/>
                        <a:t>W/O</a:t>
                      </a:r>
                      <a:r>
                        <a:rPr lang="en-US" baseline="0" dirty="0" smtClean="0"/>
                        <a:t>  EMULSION BASE</a:t>
                      </a:r>
                      <a:endParaRPr lang="en-US" dirty="0"/>
                    </a:p>
                  </a:txBody>
                  <a:tcPr/>
                </a:tc>
                <a:tc>
                  <a:txBody>
                    <a:bodyPr/>
                    <a:lstStyle/>
                    <a:p>
                      <a:pPr algn="ctr"/>
                      <a:r>
                        <a:rPr lang="en-US" dirty="0" smtClean="0"/>
                        <a:t>O/W  EMULSION BASE</a:t>
                      </a:r>
                      <a:endParaRPr lang="en-US" dirty="0"/>
                    </a:p>
                  </a:txBody>
                  <a:tcPr/>
                </a:tc>
              </a:tr>
              <a:tr h="472440">
                <a:tc>
                  <a:txBody>
                    <a:bodyPr/>
                    <a:lstStyle/>
                    <a:p>
                      <a:pPr algn="ctr"/>
                      <a:r>
                        <a:rPr lang="en-US" dirty="0" smtClean="0"/>
                        <a:t>Hydrous</a:t>
                      </a:r>
                    </a:p>
                    <a:p>
                      <a:endParaRPr lang="en-US" dirty="0"/>
                    </a:p>
                  </a:txBody>
                  <a:tcPr/>
                </a:tc>
                <a:tc>
                  <a:txBody>
                    <a:bodyPr/>
                    <a:lstStyle/>
                    <a:p>
                      <a:pPr algn="ctr"/>
                      <a:r>
                        <a:rPr lang="en-US" dirty="0" smtClean="0"/>
                        <a:t>Hydrous</a:t>
                      </a:r>
                    </a:p>
                  </a:txBody>
                  <a:tcPr/>
                </a:tc>
              </a:tr>
              <a:tr h="550354">
                <a:tc>
                  <a:txBody>
                    <a:bodyPr/>
                    <a:lstStyle/>
                    <a:p>
                      <a:pPr algn="ctr"/>
                      <a:r>
                        <a:rPr lang="en-US" dirty="0" smtClean="0"/>
                        <a:t>Will absorb water</a:t>
                      </a:r>
                      <a:endParaRPr lang="en-US" dirty="0"/>
                    </a:p>
                  </a:txBody>
                  <a:tcPr/>
                </a:tc>
                <a:tc>
                  <a:txBody>
                    <a:bodyPr/>
                    <a:lstStyle/>
                    <a:p>
                      <a:pPr algn="ctr"/>
                      <a:r>
                        <a:rPr lang="en-US" dirty="0" smtClean="0"/>
                        <a:t>Will absorb water</a:t>
                      </a:r>
                      <a:endParaRPr lang="en-US" dirty="0"/>
                    </a:p>
                  </a:txBody>
                  <a:tcPr/>
                </a:tc>
              </a:tr>
              <a:tr h="604171">
                <a:tc>
                  <a:txBody>
                    <a:bodyPr/>
                    <a:lstStyle/>
                    <a:p>
                      <a:pPr algn="ctr"/>
                      <a:r>
                        <a:rPr lang="en-US" dirty="0" smtClean="0"/>
                        <a:t>Insoluble in water</a:t>
                      </a:r>
                      <a:endParaRPr lang="en-US" dirty="0"/>
                    </a:p>
                  </a:txBody>
                  <a:tcPr/>
                </a:tc>
                <a:tc>
                  <a:txBody>
                    <a:bodyPr/>
                    <a:lstStyle/>
                    <a:p>
                      <a:pPr algn="ctr"/>
                      <a:r>
                        <a:rPr lang="en-US" dirty="0" smtClean="0"/>
                        <a:t>Insoluble in water</a:t>
                      </a:r>
                      <a:endParaRPr lang="en-US" dirty="0"/>
                    </a:p>
                  </a:txBody>
                  <a:tcPr/>
                </a:tc>
              </a:tr>
              <a:tr h="604171">
                <a:tc>
                  <a:txBody>
                    <a:bodyPr/>
                    <a:lstStyle/>
                    <a:p>
                      <a:pPr algn="ctr"/>
                      <a:r>
                        <a:rPr lang="en-US" b="1" u="sng" dirty="0" smtClean="0"/>
                        <a:t>Not washable</a:t>
                      </a:r>
                      <a:endParaRPr lang="en-US" b="1" u="sng" dirty="0"/>
                    </a:p>
                  </a:txBody>
                  <a:tcPr/>
                </a:tc>
                <a:tc>
                  <a:txBody>
                    <a:bodyPr/>
                    <a:lstStyle/>
                    <a:p>
                      <a:pPr algn="ctr"/>
                      <a:r>
                        <a:rPr lang="en-US" b="1" u="sng" dirty="0" smtClean="0"/>
                        <a:t>washable</a:t>
                      </a:r>
                      <a:endParaRPr lang="en-US" b="1" u="sng" dirty="0"/>
                    </a:p>
                  </a:txBody>
                  <a:tcPr/>
                </a:tc>
              </a:tr>
            </a:tbl>
          </a:graphicData>
        </a:graphic>
      </p:graphicFrame>
    </p:spTree>
    <p:extLst>
      <p:ext uri="{BB962C8B-B14F-4D97-AF65-F5344CB8AC3E}">
        <p14:creationId xmlns:p14="http://schemas.microsoft.com/office/powerpoint/2010/main" val="2435987190"/>
      </p:ext>
    </p:extLst>
  </p:cSld>
  <p:clrMapOvr>
    <a:overrideClrMapping bg1="lt1" tx1="dk1" bg2="lt2" tx2="dk2" accent1="accent1" accent2="accent2" accent3="accent3" accent4="accent4" accent5="accent5" accent6="accent6" hlink="hlink" folHlink="folHlink"/>
  </p:clrMapOvr>
  <p:transition spd="med">
    <p:strips dir="rd"/>
    <p:sndAc>
      <p:stSnd>
        <p:snd r:embed="rId3"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subTnLst>
                                    <p:audio>
                                      <p:cMediaNode>
                                        <p:cTn display="0" masterRel="sameClick">
                                          <p:stCondLst>
                                            <p:cond evt="begin" delay="0">
                                              <p:tn val="5"/>
                                            </p:cond>
                                          </p:stCondLst>
                                          <p:endCondLst>
                                            <p:cond evt="onStopAudio" delay="0">
                                              <p:tgtEl>
                                                <p:sldTgt/>
                                              </p:tgtEl>
                                            </p:cond>
                                          </p:endCondLst>
                                        </p:cTn>
                                        <p:tgtEl>
                                          <p:sndTgt r:embed="rId4"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990600"/>
            <a:ext cx="7873340" cy="4431983"/>
          </a:xfrm>
          <a:prstGeom prst="rect">
            <a:avLst/>
          </a:prstGeom>
        </p:spPr>
        <p:txBody>
          <a:bodyPr wrap="square">
            <a:spAutoFit/>
          </a:bodyPr>
          <a:lstStyle/>
          <a:p>
            <a:pPr lvl="0" eaLnBrk="0" fontAlgn="base" hangingPunct="0">
              <a:spcBef>
                <a:spcPct val="0"/>
              </a:spcBef>
              <a:spcAft>
                <a:spcPct val="0"/>
              </a:spcAft>
            </a:pPr>
            <a:r>
              <a:rPr lang="en-US" altLang="en-US" dirty="0" smtClean="0">
                <a:solidFill>
                  <a:srgbClr val="000000"/>
                </a:solidFill>
              </a:rPr>
              <a:t>e.g</a:t>
            </a:r>
            <a:r>
              <a:rPr lang="en-US" altLang="en-US" dirty="0">
                <a:solidFill>
                  <a:srgbClr val="000000"/>
                </a:solidFill>
              </a:rPr>
              <a:t>. </a:t>
            </a:r>
            <a:r>
              <a:rPr lang="en-US" altLang="en-US" b="1" u="sng" dirty="0" smtClean="0">
                <a:solidFill>
                  <a:srgbClr val="000000"/>
                </a:solidFill>
              </a:rPr>
              <a:t>Hydrophilic ointment</a:t>
            </a:r>
          </a:p>
          <a:p>
            <a:pPr lvl="0" eaLnBrk="0" fontAlgn="base" hangingPunct="0">
              <a:spcBef>
                <a:spcPct val="0"/>
              </a:spcBef>
              <a:spcAft>
                <a:spcPct val="0"/>
              </a:spcAft>
            </a:pPr>
            <a:r>
              <a:rPr lang="en-US" altLang="en-US" dirty="0">
                <a:solidFill>
                  <a:srgbClr val="000000"/>
                </a:solidFill>
              </a:rPr>
              <a:t>	</a:t>
            </a:r>
            <a:r>
              <a:rPr lang="en-US" altLang="en-US" dirty="0" smtClean="0">
                <a:solidFill>
                  <a:srgbClr val="000000"/>
                </a:solidFill>
              </a:rPr>
              <a:t>sodium lauryl sulfate 1%	emulsifying agent</a:t>
            </a:r>
          </a:p>
          <a:p>
            <a:pPr lvl="0" eaLnBrk="0" fontAlgn="base" hangingPunct="0">
              <a:spcBef>
                <a:spcPct val="0"/>
              </a:spcBef>
              <a:spcAft>
                <a:spcPct val="0"/>
              </a:spcAft>
            </a:pPr>
            <a:r>
              <a:rPr lang="en-US" altLang="en-US" dirty="0">
                <a:solidFill>
                  <a:srgbClr val="000000"/>
                </a:solidFill>
              </a:rPr>
              <a:t>	</a:t>
            </a:r>
            <a:r>
              <a:rPr lang="en-US" altLang="en-US" dirty="0" err="1" smtClean="0">
                <a:solidFill>
                  <a:srgbClr val="000000"/>
                </a:solidFill>
              </a:rPr>
              <a:t>steryl</a:t>
            </a:r>
            <a:r>
              <a:rPr lang="en-US" altLang="en-US" dirty="0" smtClean="0">
                <a:solidFill>
                  <a:srgbClr val="000000"/>
                </a:solidFill>
              </a:rPr>
              <a:t> alcohol 25%	emulsifying ointment</a:t>
            </a:r>
          </a:p>
          <a:p>
            <a:pPr lvl="0" eaLnBrk="0" fontAlgn="base" hangingPunct="0">
              <a:spcBef>
                <a:spcPct val="0"/>
              </a:spcBef>
              <a:spcAft>
                <a:spcPct val="0"/>
              </a:spcAft>
            </a:pPr>
            <a:r>
              <a:rPr lang="en-US" altLang="en-US" dirty="0">
                <a:solidFill>
                  <a:srgbClr val="000000"/>
                </a:solidFill>
              </a:rPr>
              <a:t>	</a:t>
            </a:r>
            <a:r>
              <a:rPr lang="en-US" altLang="en-US" dirty="0" smtClean="0">
                <a:solidFill>
                  <a:srgbClr val="000000"/>
                </a:solidFill>
              </a:rPr>
              <a:t>while petrolatum	25%	oleaginous base</a:t>
            </a:r>
          </a:p>
          <a:p>
            <a:pPr lvl="0" eaLnBrk="0" fontAlgn="base" hangingPunct="0">
              <a:spcBef>
                <a:spcPct val="0"/>
              </a:spcBef>
              <a:spcAft>
                <a:spcPct val="0"/>
              </a:spcAft>
            </a:pPr>
            <a:r>
              <a:rPr lang="en-US" altLang="en-US" dirty="0">
                <a:solidFill>
                  <a:srgbClr val="000000"/>
                </a:solidFill>
              </a:rPr>
              <a:t>	</a:t>
            </a:r>
            <a:r>
              <a:rPr lang="en-US" altLang="en-US" dirty="0" smtClean="0">
                <a:solidFill>
                  <a:srgbClr val="000000"/>
                </a:solidFill>
              </a:rPr>
              <a:t>PEG	12%		aqueous phase				water 37%		aqueous phase	</a:t>
            </a:r>
          </a:p>
          <a:p>
            <a:pPr lvl="0" eaLnBrk="0" fontAlgn="base" hangingPunct="0">
              <a:spcBef>
                <a:spcPct val="0"/>
              </a:spcBef>
              <a:spcAft>
                <a:spcPct val="0"/>
              </a:spcAft>
            </a:pPr>
            <a:endParaRPr lang="en-US" altLang="en-US" dirty="0">
              <a:solidFill>
                <a:srgbClr val="000000"/>
              </a:solidFill>
            </a:endParaRPr>
          </a:p>
          <a:p>
            <a:pPr lvl="0" eaLnBrk="0" fontAlgn="base" hangingPunct="0">
              <a:spcBef>
                <a:spcPct val="0"/>
              </a:spcBef>
              <a:spcAft>
                <a:spcPct val="0"/>
              </a:spcAft>
            </a:pPr>
            <a:endParaRPr lang="en-US" altLang="en-US" sz="2400" b="1" i="1" cap="small" dirty="0" smtClean="0">
              <a:ln/>
              <a:solidFill>
                <a:schemeClr val="accent3"/>
              </a:solidFill>
            </a:endParaRPr>
          </a:p>
          <a:p>
            <a:pPr lvl="0" eaLnBrk="0" fontAlgn="base" hangingPunct="0">
              <a:spcBef>
                <a:spcPct val="0"/>
              </a:spcBef>
              <a:spcAft>
                <a:spcPct val="0"/>
              </a:spcAft>
            </a:pPr>
            <a:r>
              <a:rPr lang="en-US" altLang="en-US" sz="2400" b="1" i="1" cap="small" dirty="0" smtClean="0">
                <a:ln/>
                <a:solidFill>
                  <a:schemeClr val="accent3"/>
                </a:solidFill>
              </a:rPr>
              <a:t>Advantages </a:t>
            </a:r>
            <a:r>
              <a:rPr lang="en-US" altLang="en-US" sz="2400" b="1" i="1" cap="small" dirty="0">
                <a:ln/>
                <a:solidFill>
                  <a:schemeClr val="accent3"/>
                </a:solidFill>
              </a:rPr>
              <a:t>of water miscible bases:</a:t>
            </a:r>
          </a:p>
          <a:p>
            <a:pPr lvl="0" eaLnBrk="0" fontAlgn="base" hangingPunct="0">
              <a:spcBef>
                <a:spcPct val="0"/>
              </a:spcBef>
              <a:spcAft>
                <a:spcPct val="0"/>
              </a:spcAft>
            </a:pPr>
            <a:r>
              <a:rPr lang="en-US" altLang="en-US" dirty="0">
                <a:solidFill>
                  <a:srgbClr val="000000"/>
                </a:solidFill>
              </a:rPr>
              <a:t>(</a:t>
            </a:r>
            <a:r>
              <a:rPr lang="en-US" altLang="en-US" dirty="0" err="1">
                <a:solidFill>
                  <a:srgbClr val="000000"/>
                </a:solidFill>
              </a:rPr>
              <a:t>i</a:t>
            </a:r>
            <a:r>
              <a:rPr lang="en-US" altLang="en-US" dirty="0">
                <a:solidFill>
                  <a:srgbClr val="000000"/>
                </a:solidFill>
              </a:rPr>
              <a:t>)     Readily miscible with the exudates from lesions.</a:t>
            </a:r>
          </a:p>
          <a:p>
            <a:pPr lvl="0" eaLnBrk="0" fontAlgn="base" hangingPunct="0">
              <a:spcBef>
                <a:spcPct val="0"/>
              </a:spcBef>
              <a:spcAft>
                <a:spcPct val="0"/>
              </a:spcAft>
            </a:pPr>
            <a:r>
              <a:rPr lang="en-US" altLang="en-US" dirty="0">
                <a:solidFill>
                  <a:srgbClr val="000000"/>
                </a:solidFill>
              </a:rPr>
              <a:t>(ii)   Reduced interference with normal skin function.</a:t>
            </a:r>
          </a:p>
          <a:p>
            <a:pPr lvl="0" eaLnBrk="0" fontAlgn="base" hangingPunct="0">
              <a:spcBef>
                <a:spcPct val="0"/>
              </a:spcBef>
              <a:spcAft>
                <a:spcPct val="0"/>
              </a:spcAft>
            </a:pPr>
            <a:r>
              <a:rPr lang="en-US" altLang="en-US" dirty="0">
                <a:solidFill>
                  <a:srgbClr val="000000"/>
                </a:solidFill>
              </a:rPr>
              <a:t>(iii) Good contact with the skin, because of their surfactant content.</a:t>
            </a:r>
          </a:p>
          <a:p>
            <a:pPr lvl="0" eaLnBrk="0" fontAlgn="base" hangingPunct="0">
              <a:spcBef>
                <a:spcPct val="0"/>
              </a:spcBef>
              <a:spcAft>
                <a:spcPct val="0"/>
              </a:spcAft>
            </a:pPr>
            <a:r>
              <a:rPr lang="en-US" altLang="en-US" dirty="0">
                <a:solidFill>
                  <a:srgbClr val="000000"/>
                </a:solidFill>
              </a:rPr>
              <a:t>(iv)  High cosmetic acceptability, hence there is less likelihood of the patients discontinuing treatment.</a:t>
            </a:r>
          </a:p>
          <a:p>
            <a:pPr lvl="0" eaLnBrk="0" fontAlgn="base" hangingPunct="0">
              <a:spcBef>
                <a:spcPct val="0"/>
              </a:spcBef>
              <a:spcAft>
                <a:spcPct val="0"/>
              </a:spcAft>
            </a:pPr>
            <a:r>
              <a:rPr lang="en-US" altLang="en-US" dirty="0">
                <a:solidFill>
                  <a:srgbClr val="000000"/>
                </a:solidFill>
              </a:rPr>
              <a:t>(v)   Easy removal from the hair.</a:t>
            </a:r>
            <a:endParaRPr lang="en-US" dirty="0"/>
          </a:p>
        </p:txBody>
      </p:sp>
    </p:spTree>
    <p:extLst>
      <p:ext uri="{BB962C8B-B14F-4D97-AF65-F5344CB8AC3E}">
        <p14:creationId xmlns:p14="http://schemas.microsoft.com/office/powerpoint/2010/main" val="163926792"/>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43000" y="914400"/>
            <a:ext cx="3826689" cy="923330"/>
          </a:xfrm>
          <a:prstGeom prst="rect">
            <a:avLst/>
          </a:prstGeom>
          <a:noFill/>
        </p:spPr>
        <p:txBody>
          <a:bodyPr wrap="none" lIns="91440" tIns="45720" rIns="91440" bIns="45720">
            <a:spAutoFit/>
          </a:bodyPr>
          <a:lstStyle/>
          <a:p>
            <a:pPr algn="ctr"/>
            <a:r>
              <a:rPr lang="en-US" sz="5400" b="1" i="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Definition</a:t>
            </a:r>
            <a:endParaRPr lang="en-US" sz="5400" b="1" i="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4" name="Rectangle 3"/>
          <p:cNvSpPr txBox="1">
            <a:spLocks noChangeArrowheads="1"/>
          </p:cNvSpPr>
          <p:nvPr/>
        </p:nvSpPr>
        <p:spPr>
          <a:xfrm>
            <a:off x="228600" y="1600200"/>
            <a:ext cx="8610600" cy="5029200"/>
          </a:xfrm>
          <a:prstGeom prst="rect">
            <a:avLst/>
          </a:prstGeom>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a:defRPr/>
            </a:pPr>
            <a:r>
              <a:rPr lang="en-US" b="1" u="sng" dirty="0" smtClean="0">
                <a:effectLst>
                  <a:outerShdw blurRad="38100" dist="38100" dir="2700000" algn="tl">
                    <a:srgbClr val="000000">
                      <a:alpha val="43137"/>
                    </a:srgbClr>
                  </a:outerShdw>
                </a:effectLst>
              </a:rPr>
              <a:t>Definition: </a:t>
            </a:r>
            <a:r>
              <a:rPr lang="en-US" sz="2000" dirty="0" smtClean="0"/>
              <a:t>Semi solid pharmaceutical system comprise a body of product ,which when applied to skin or accessible mucous membranes tends to alleviate or treat a pathological condition or other protection against harmful environment.</a:t>
            </a:r>
            <a:endParaRPr lang="zh-CN" altLang="en-US" sz="1600" dirty="0" smtClean="0">
              <a:ea typeface="宋体" charset="-122"/>
            </a:endParaRPr>
          </a:p>
        </p:txBody>
      </p:sp>
      <p:graphicFrame>
        <p:nvGraphicFramePr>
          <p:cNvPr id="6" name="Diagram 5"/>
          <p:cNvGraphicFramePr/>
          <p:nvPr>
            <p:extLst>
              <p:ext uri="{D42A27DB-BD31-4B8C-83A1-F6EECF244321}">
                <p14:modId xmlns:p14="http://schemas.microsoft.com/office/powerpoint/2010/main" val="419875213"/>
              </p:ext>
            </p:extLst>
          </p:nvPr>
        </p:nvGraphicFramePr>
        <p:xfrm>
          <a:off x="1143000" y="3200399"/>
          <a:ext cx="6553200" cy="36632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med">
    <p:wipe dir="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Effect transition="in" filter="checkerboard(across)">
                                      <p:cBhvr>
                                        <p:cTn id="7" dur="500"/>
                                        <p:tgtEl>
                                          <p:spTgt spid="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3" name="Rectangle 1"/>
          <p:cNvSpPr>
            <a:spLocks noGrp="1" noChangeArrowheads="1"/>
          </p:cNvSpPr>
          <p:nvPr>
            <p:ph type="title"/>
          </p:nvPr>
        </p:nvSpPr>
        <p:spPr bwMode="auto">
          <a:xfrm>
            <a:off x="457200" y="205935"/>
            <a:ext cx="7848600" cy="5755422"/>
          </a:xfrm>
          <a:prstGeom prst="rect">
            <a:avLst/>
          </a:prstGeom>
          <a:solidFill>
            <a:schemeClr val="bg1"/>
          </a:solidFill>
          <a:ln>
            <a:noFill/>
          </a:ln>
          <a:effectLst/>
          <a:extLst/>
        </p:spPr>
        <p:txBody>
          <a:bodyPr vert="horz" wrap="square" lIns="0" tIns="0" rIns="0" bIns="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3200" b="1" i="1" dirty="0" smtClean="0">
                <a:ln/>
                <a:solidFill>
                  <a:schemeClr val="accent3"/>
                </a:solidFill>
                <a:latin typeface="+mn-lt"/>
                <a:ea typeface="+mn-ea"/>
                <a:cs typeface="+mn-cs"/>
              </a:rPr>
              <a:t>B. WATER </a:t>
            </a:r>
            <a:r>
              <a:rPr lang="en-US" altLang="en-US" sz="3200" b="1" i="1" dirty="0">
                <a:ln/>
                <a:solidFill>
                  <a:schemeClr val="accent3"/>
                </a:solidFill>
                <a:latin typeface="+mn-lt"/>
                <a:ea typeface="+mn-ea"/>
                <a:cs typeface="+mn-cs"/>
              </a:rPr>
              <a:t>SOLUBLE BASES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1800" cap="none" dirty="0">
                <a:solidFill>
                  <a:srgbClr val="000000"/>
                </a:solidFill>
                <a:ea typeface="+mn-ea"/>
              </a:rPr>
              <a:t>Water soluble bases contain only the water soluble ingredients and not the fats or other greasy substances, hence, they are known as grease-less bases.</a:t>
            </a:r>
          </a:p>
          <a:p>
            <a:pPr marL="285750" lvl="0" indent="-285750" eaLnBrk="0" hangingPunct="0">
              <a:buFont typeface="Arial" panose="020B0604020202020204" pitchFamily="34" charset="0"/>
              <a:buChar char="•"/>
            </a:pPr>
            <a:r>
              <a:rPr lang="en-US" altLang="en-US" sz="1800" cap="none" dirty="0">
                <a:solidFill>
                  <a:srgbClr val="000000"/>
                </a:solidFill>
                <a:ea typeface="+mn-ea"/>
              </a:rPr>
              <a:t>Water soluble bases consists of water  soluble </a:t>
            </a:r>
            <a:r>
              <a:rPr lang="en-US" altLang="en-US" sz="1800" cap="none" dirty="0" smtClean="0">
                <a:solidFill>
                  <a:srgbClr val="000000"/>
                </a:solidFill>
                <a:ea typeface="+mn-ea"/>
              </a:rPr>
              <a:t>ingredients </a:t>
            </a:r>
            <a:r>
              <a:rPr lang="en-US" altLang="en-US" sz="1800" cap="none" dirty="0">
                <a:solidFill>
                  <a:srgbClr val="000000"/>
                </a:solidFill>
                <a:ea typeface="+mn-ea"/>
              </a:rPr>
              <a:t>such as polyethylene glycol polymers (PEG) which are popularly known as “</a:t>
            </a:r>
            <a:r>
              <a:rPr lang="en-US" altLang="en-US" sz="1800" cap="none" dirty="0" err="1">
                <a:solidFill>
                  <a:srgbClr val="000000"/>
                </a:solidFill>
                <a:ea typeface="+mn-ea"/>
              </a:rPr>
              <a:t>carbowaxes</a:t>
            </a:r>
            <a:r>
              <a:rPr lang="en-US" altLang="en-US" sz="1800" cap="none" dirty="0">
                <a:solidFill>
                  <a:srgbClr val="000000"/>
                </a:solidFill>
                <a:ea typeface="+mn-ea"/>
              </a:rPr>
              <a:t>” and commercially known as “</a:t>
            </a:r>
            <a:r>
              <a:rPr lang="en-US" altLang="en-US" sz="1800" cap="none" dirty="0" err="1">
                <a:solidFill>
                  <a:srgbClr val="000000"/>
                </a:solidFill>
                <a:ea typeface="+mn-ea"/>
              </a:rPr>
              <a:t>macrogols</a:t>
            </a:r>
            <a:r>
              <a:rPr lang="en-US" altLang="en-US" sz="1800" cap="none" dirty="0" smtClean="0">
                <a:solidFill>
                  <a:srgbClr val="000000"/>
                </a:solidFill>
                <a:ea typeface="+mn-ea"/>
              </a:rPr>
              <a:t>”.</a:t>
            </a:r>
            <a:br>
              <a:rPr lang="en-US" altLang="en-US" sz="1800" cap="none" dirty="0" smtClean="0">
                <a:solidFill>
                  <a:srgbClr val="000000"/>
                </a:solidFill>
                <a:ea typeface="+mn-ea"/>
              </a:rPr>
            </a:br>
            <a:r>
              <a:rPr lang="en-US" altLang="en-US" sz="1800" b="1" u="sng" cap="none" dirty="0" smtClean="0">
                <a:solidFill>
                  <a:srgbClr val="000000"/>
                </a:solidFill>
                <a:ea typeface="+mn-ea"/>
              </a:rPr>
              <a:t>Unlike</a:t>
            </a:r>
            <a:r>
              <a:rPr lang="en-US" altLang="en-US" sz="1800" cap="none" dirty="0" smtClean="0">
                <a:solidFill>
                  <a:srgbClr val="000000"/>
                </a:solidFill>
                <a:ea typeface="+mn-ea"/>
              </a:rPr>
              <a:t> water miscible ointment contain no </a:t>
            </a:r>
            <a:r>
              <a:rPr lang="en-US" altLang="en-US" sz="1800" cap="none" dirty="0" err="1" smtClean="0">
                <a:solidFill>
                  <a:srgbClr val="000000"/>
                </a:solidFill>
                <a:ea typeface="+mn-ea"/>
              </a:rPr>
              <a:t>olegenous</a:t>
            </a:r>
            <a:r>
              <a:rPr lang="en-US" altLang="en-US" sz="1800" cap="none" dirty="0" smtClean="0">
                <a:solidFill>
                  <a:srgbClr val="000000"/>
                </a:solidFill>
                <a:ea typeface="+mn-ea"/>
              </a:rPr>
              <a:t> </a:t>
            </a:r>
            <a:r>
              <a:rPr lang="en-US" altLang="en-US" sz="1800" cap="none" dirty="0" err="1" smtClean="0">
                <a:solidFill>
                  <a:srgbClr val="000000"/>
                </a:solidFill>
                <a:ea typeface="+mn-ea"/>
              </a:rPr>
              <a:t>baase</a:t>
            </a:r>
            <a:r>
              <a:rPr lang="en-US" altLang="en-US" sz="1800" cap="none" dirty="0" smtClean="0">
                <a:solidFill>
                  <a:srgbClr val="000000"/>
                </a:solidFill>
                <a:ea typeface="+mn-ea"/>
              </a:rPr>
              <a:t/>
            </a:r>
            <a:br>
              <a:rPr lang="en-US" altLang="en-US" sz="1800" cap="none" dirty="0" smtClean="0">
                <a:solidFill>
                  <a:srgbClr val="000000"/>
                </a:solidFill>
                <a:ea typeface="+mn-ea"/>
              </a:rPr>
            </a:br>
            <a:r>
              <a:rPr lang="en-US" altLang="en-US" sz="1800" b="1" u="sng" cap="none" dirty="0" smtClean="0">
                <a:solidFill>
                  <a:srgbClr val="000000"/>
                </a:solidFill>
                <a:ea typeface="+mn-ea"/>
              </a:rPr>
              <a:t>Like</a:t>
            </a:r>
            <a:r>
              <a:rPr lang="en-US" altLang="en-US" sz="1800" cap="none" dirty="0" smtClean="0">
                <a:solidFill>
                  <a:srgbClr val="000000"/>
                </a:solidFill>
              </a:rPr>
              <a:t> </a:t>
            </a:r>
            <a:r>
              <a:rPr lang="en-US" altLang="en-US" sz="1800" cap="none" dirty="0">
                <a:solidFill>
                  <a:srgbClr val="000000"/>
                </a:solidFill>
              </a:rPr>
              <a:t>water miscible ointment </a:t>
            </a:r>
            <a:r>
              <a:rPr lang="en-US" altLang="en-US" sz="1800" cap="none" dirty="0" smtClean="0">
                <a:solidFill>
                  <a:srgbClr val="000000"/>
                </a:solidFill>
              </a:rPr>
              <a:t>are washable</a:t>
            </a:r>
            <a:r>
              <a:rPr lang="en-US" altLang="en-US" sz="1800" cap="none" dirty="0" smtClean="0">
                <a:solidFill>
                  <a:srgbClr val="000000"/>
                </a:solidFill>
                <a:ea typeface="+mn-ea"/>
              </a:rPr>
              <a:t/>
            </a:r>
            <a:br>
              <a:rPr lang="en-US" altLang="en-US" sz="1800" cap="none" dirty="0" smtClean="0">
                <a:solidFill>
                  <a:srgbClr val="000000"/>
                </a:solidFill>
                <a:ea typeface="+mn-ea"/>
              </a:rPr>
            </a:br>
            <a:r>
              <a:rPr lang="en-US" altLang="en-US" sz="1800" cap="none" dirty="0" smtClean="0">
                <a:solidFill>
                  <a:srgbClr val="000000"/>
                </a:solidFill>
                <a:ea typeface="+mn-ea"/>
              </a:rPr>
              <a:t/>
            </a:r>
            <a:br>
              <a:rPr lang="en-US" altLang="en-US" sz="1800" cap="none" dirty="0" smtClean="0">
                <a:solidFill>
                  <a:srgbClr val="000000"/>
                </a:solidFill>
                <a:ea typeface="+mn-ea"/>
              </a:rPr>
            </a:br>
            <a:r>
              <a:rPr lang="en-US" altLang="en-US" sz="1800" cap="none" dirty="0" smtClean="0">
                <a:solidFill>
                  <a:srgbClr val="000000"/>
                </a:solidFill>
                <a:ea typeface="+mn-ea"/>
              </a:rPr>
              <a:t>Water soluble, water washable non </a:t>
            </a:r>
            <a:r>
              <a:rPr lang="en-US" altLang="en-US" sz="1800" cap="none" dirty="0" err="1" smtClean="0">
                <a:solidFill>
                  <a:srgbClr val="000000"/>
                </a:solidFill>
                <a:ea typeface="+mn-ea"/>
              </a:rPr>
              <a:t>greasable</a:t>
            </a:r>
            <a:endParaRPr lang="en-US" altLang="en-US" sz="1800" cap="none" dirty="0">
              <a:solidFill>
                <a:srgbClr val="000000"/>
              </a:solidFill>
              <a:ea typeface="+mn-ea"/>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1800" cap="none" dirty="0" smtClean="0">
                <a:solidFill>
                  <a:srgbClr val="000000"/>
                </a:solidFill>
                <a:ea typeface="+mn-ea"/>
              </a:rPr>
              <a:t>The </a:t>
            </a:r>
            <a:r>
              <a:rPr lang="en-US" altLang="en-US" sz="1800" cap="none" dirty="0">
                <a:solidFill>
                  <a:srgbClr val="000000"/>
                </a:solidFill>
                <a:ea typeface="+mn-ea"/>
              </a:rPr>
              <a:t>PEGs are mixtures of </a:t>
            </a:r>
            <a:r>
              <a:rPr lang="en-US" altLang="en-US" sz="1800" cap="none" dirty="0" err="1">
                <a:solidFill>
                  <a:srgbClr val="000000"/>
                </a:solidFill>
                <a:ea typeface="+mn-ea"/>
              </a:rPr>
              <a:t>polycondensation</a:t>
            </a:r>
            <a:r>
              <a:rPr lang="en-US" altLang="en-US" sz="1800" cap="none" dirty="0">
                <a:solidFill>
                  <a:srgbClr val="000000"/>
                </a:solidFill>
                <a:ea typeface="+mn-ea"/>
              </a:rPr>
              <a:t> products of ethylene and water and they are described by numbers representing their average molecular weights. Like the paraffin hydrocarbons they vary in consistency from viscous liquids to waxy solids.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1800" cap="none" dirty="0">
                <a:solidFill>
                  <a:srgbClr val="000000"/>
                </a:solidFill>
                <a:ea typeface="+mn-ea"/>
              </a:rPr>
              <a:t>Example:-</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cap="none" dirty="0">
                <a:solidFill>
                  <a:srgbClr val="000000"/>
                </a:solidFill>
                <a:ea typeface="+mn-ea"/>
              </a:rPr>
              <a:t>               </a:t>
            </a:r>
            <a:r>
              <a:rPr lang="en-US" altLang="en-US" sz="1800" cap="none" dirty="0" err="1">
                <a:solidFill>
                  <a:srgbClr val="000000"/>
                </a:solidFill>
                <a:ea typeface="+mn-ea"/>
              </a:rPr>
              <a:t>Macrogols</a:t>
            </a:r>
            <a:r>
              <a:rPr lang="en-US" altLang="en-US" sz="1800" cap="none" dirty="0">
                <a:solidFill>
                  <a:srgbClr val="000000"/>
                </a:solidFill>
                <a:ea typeface="+mn-ea"/>
              </a:rPr>
              <a:t> 200, 300, 400             </a:t>
            </a:r>
            <a:r>
              <a:rPr lang="en-US" altLang="en-US" sz="1800" cap="none" dirty="0" smtClean="0">
                <a:solidFill>
                  <a:srgbClr val="000000"/>
                </a:solidFill>
                <a:ea typeface="+mn-ea"/>
              </a:rPr>
              <a:t>	-</a:t>
            </a:r>
            <a:r>
              <a:rPr lang="en-US" altLang="en-US" sz="1800" cap="none" dirty="0">
                <a:solidFill>
                  <a:srgbClr val="000000"/>
                </a:solidFill>
                <a:ea typeface="+mn-ea"/>
              </a:rPr>
              <a:t> viscous liquids</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cap="none" dirty="0">
                <a:solidFill>
                  <a:srgbClr val="000000"/>
                </a:solidFill>
                <a:ea typeface="+mn-ea"/>
              </a:rPr>
              <a:t>               </a:t>
            </a:r>
            <a:r>
              <a:rPr lang="en-US" altLang="en-US" sz="1800" cap="none" dirty="0" err="1">
                <a:solidFill>
                  <a:srgbClr val="000000"/>
                </a:solidFill>
                <a:ea typeface="+mn-ea"/>
              </a:rPr>
              <a:t>Macrogols</a:t>
            </a:r>
            <a:r>
              <a:rPr lang="en-US" altLang="en-US" sz="1800" cap="none" dirty="0">
                <a:solidFill>
                  <a:srgbClr val="000000"/>
                </a:solidFill>
                <a:ea typeface="+mn-ea"/>
              </a:rPr>
              <a:t> 1500                           </a:t>
            </a:r>
            <a:r>
              <a:rPr lang="en-US" altLang="en-US" sz="1800" cap="none" dirty="0" smtClean="0">
                <a:solidFill>
                  <a:srgbClr val="000000"/>
                </a:solidFill>
                <a:ea typeface="+mn-ea"/>
              </a:rPr>
              <a:t>	-</a:t>
            </a:r>
            <a:r>
              <a:rPr lang="en-US" altLang="en-US" sz="1800" cap="none" dirty="0">
                <a:solidFill>
                  <a:srgbClr val="000000"/>
                </a:solidFill>
                <a:ea typeface="+mn-ea"/>
              </a:rPr>
              <a:t> greasy semi-solids</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cap="none" dirty="0">
                <a:solidFill>
                  <a:srgbClr val="000000"/>
                </a:solidFill>
                <a:ea typeface="+mn-ea"/>
              </a:rPr>
              <a:t>               </a:t>
            </a:r>
            <a:r>
              <a:rPr lang="en-US" altLang="en-US" sz="1800" cap="none" dirty="0" err="1">
                <a:solidFill>
                  <a:srgbClr val="000000"/>
                </a:solidFill>
                <a:ea typeface="+mn-ea"/>
              </a:rPr>
              <a:t>Macrogols</a:t>
            </a:r>
            <a:r>
              <a:rPr lang="en-US" altLang="en-US" sz="1800" cap="none" dirty="0">
                <a:solidFill>
                  <a:srgbClr val="000000"/>
                </a:solidFill>
                <a:ea typeface="+mn-ea"/>
              </a:rPr>
              <a:t> 1540, 3000, 4000, 6000  </a:t>
            </a:r>
            <a:r>
              <a:rPr lang="en-US" altLang="en-US" sz="1800" cap="none" dirty="0" smtClean="0">
                <a:solidFill>
                  <a:srgbClr val="000000"/>
                </a:solidFill>
                <a:ea typeface="+mn-ea"/>
              </a:rPr>
              <a:t>-</a:t>
            </a:r>
            <a:r>
              <a:rPr lang="en-US" altLang="en-US" sz="1800" cap="none" dirty="0">
                <a:solidFill>
                  <a:srgbClr val="000000"/>
                </a:solidFill>
                <a:ea typeface="+mn-ea"/>
              </a:rPr>
              <a:t> waxy solids.</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cap="none" dirty="0">
                <a:solidFill>
                  <a:srgbClr val="000000"/>
                </a:solidFill>
                <a:ea typeface="+mn-ea"/>
              </a:rPr>
              <a:t>Different PEGs are mixed to get an ointment of desired consistency</a:t>
            </a:r>
            <a:r>
              <a:rPr lang="en-US" altLang="en-US" sz="1800" cap="none" dirty="0" smtClean="0">
                <a:solidFill>
                  <a:srgbClr val="000000"/>
                </a:solidFill>
                <a:ea typeface="+mn-ea"/>
              </a:rPr>
              <a:t>.</a:t>
            </a:r>
            <a:endParaRPr lang="en-US" altLang="en-US" sz="1800" cap="none" dirty="0">
              <a:solidFill>
                <a:srgbClr val="000000"/>
              </a:solidFill>
              <a:ea typeface="+mn-ea"/>
            </a:endParaRPr>
          </a:p>
        </p:txBody>
      </p:sp>
    </p:spTree>
    <p:extLst>
      <p:ext uri="{BB962C8B-B14F-4D97-AF65-F5344CB8AC3E}">
        <p14:creationId xmlns:p14="http://schemas.microsoft.com/office/powerpoint/2010/main" val="4019016109"/>
      </p:ext>
    </p:extLst>
  </p:cSld>
  <p:clrMapOvr>
    <a:overrideClrMapping bg1="lt1" tx1="dk1" bg2="lt2" tx2="dk2" accent1="accent1" accent2="accent2" accent3="accent3" accent4="accent4" accent5="accent5" accent6="accent6" hlink="hlink" folHlink="folHlink"/>
  </p:clrMapOvr>
  <p:transition spd="med">
    <p:strips dir="rd"/>
    <p:sndAc>
      <p:stSnd>
        <p:snd r:embed="rId3" name="whoosh.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0" y="457200"/>
            <a:ext cx="8305800" cy="5355312"/>
          </a:xfrm>
          <a:prstGeom prst="rect">
            <a:avLst/>
          </a:prstGeom>
        </p:spPr>
        <p:txBody>
          <a:bodyPr wrap="square">
            <a:spAutoFit/>
          </a:bodyPr>
          <a:lstStyle/>
          <a:p>
            <a:pPr lvl="0" eaLnBrk="0" fontAlgn="base" hangingPunct="0">
              <a:spcBef>
                <a:spcPct val="0"/>
              </a:spcBef>
              <a:spcAft>
                <a:spcPct val="0"/>
              </a:spcAft>
            </a:pPr>
            <a:r>
              <a:rPr lang="en-US" altLang="en-US" sz="2400" b="1" i="1" cap="small" dirty="0">
                <a:ln/>
                <a:solidFill>
                  <a:schemeClr val="accent3"/>
                </a:solidFill>
              </a:rPr>
              <a:t>Advantages of PEGs as ointment base:</a:t>
            </a:r>
          </a:p>
          <a:p>
            <a:pPr lvl="0" eaLnBrk="0" fontAlgn="base" hangingPunct="0">
              <a:spcBef>
                <a:spcPct val="0"/>
              </a:spcBef>
              <a:spcAft>
                <a:spcPct val="0"/>
              </a:spcAft>
            </a:pPr>
            <a:r>
              <a:rPr lang="en-US" altLang="en-US" dirty="0">
                <a:solidFill>
                  <a:srgbClr val="000000"/>
                </a:solidFill>
              </a:rPr>
              <a:t>(a)    They are water soluble; hence, very easily can be removed from the skin and readily miscible with tissue exudates.</a:t>
            </a:r>
          </a:p>
          <a:p>
            <a:pPr lvl="0" eaLnBrk="0" fontAlgn="base" hangingPunct="0">
              <a:spcBef>
                <a:spcPct val="0"/>
              </a:spcBef>
              <a:spcAft>
                <a:spcPct val="0"/>
              </a:spcAft>
            </a:pPr>
            <a:r>
              <a:rPr lang="en-US" altLang="en-US" dirty="0">
                <a:solidFill>
                  <a:srgbClr val="000000"/>
                </a:solidFill>
              </a:rPr>
              <a:t>(b)   Helps in good absorption by the skin.</a:t>
            </a:r>
          </a:p>
          <a:p>
            <a:pPr lvl="0" eaLnBrk="0" fontAlgn="base" hangingPunct="0">
              <a:spcBef>
                <a:spcPct val="0"/>
              </a:spcBef>
              <a:spcAft>
                <a:spcPct val="0"/>
              </a:spcAft>
            </a:pPr>
            <a:r>
              <a:rPr lang="en-US" altLang="en-US" dirty="0">
                <a:solidFill>
                  <a:srgbClr val="000000"/>
                </a:solidFill>
              </a:rPr>
              <a:t>(c)    Good solvent properties. Some water-soluble dermatological drugs, </a:t>
            </a:r>
            <a:r>
              <a:rPr lang="en-US" altLang="en-US" dirty="0" smtClean="0">
                <a:solidFill>
                  <a:srgbClr val="000000"/>
                </a:solidFill>
              </a:rPr>
              <a:t>   </a:t>
            </a:r>
          </a:p>
          <a:p>
            <a:pPr lvl="0" eaLnBrk="0" fontAlgn="base" hangingPunct="0">
              <a:spcBef>
                <a:spcPct val="0"/>
              </a:spcBef>
              <a:spcAft>
                <a:spcPct val="0"/>
              </a:spcAft>
            </a:pPr>
            <a:r>
              <a:rPr lang="en-US" altLang="en-US" dirty="0">
                <a:solidFill>
                  <a:srgbClr val="000000"/>
                </a:solidFill>
              </a:rPr>
              <a:t> </a:t>
            </a:r>
            <a:r>
              <a:rPr lang="en-US" altLang="en-US" dirty="0" smtClean="0">
                <a:solidFill>
                  <a:srgbClr val="000000"/>
                </a:solidFill>
              </a:rPr>
              <a:t>    such </a:t>
            </a:r>
            <a:r>
              <a:rPr lang="en-US" altLang="en-US" dirty="0">
                <a:solidFill>
                  <a:srgbClr val="000000"/>
                </a:solidFill>
              </a:rPr>
              <a:t>as salicylic acid, sulfonamides, sulfur etc. are soluble in this bases.</a:t>
            </a:r>
          </a:p>
          <a:p>
            <a:pPr lvl="0" eaLnBrk="0" fontAlgn="base" hangingPunct="0">
              <a:spcBef>
                <a:spcPct val="0"/>
              </a:spcBef>
              <a:spcAft>
                <a:spcPct val="0"/>
              </a:spcAft>
            </a:pPr>
            <a:r>
              <a:rPr lang="en-US" altLang="en-US" dirty="0">
                <a:solidFill>
                  <a:srgbClr val="000000"/>
                </a:solidFill>
              </a:rPr>
              <a:t>(d)   Non-greasy.</a:t>
            </a:r>
          </a:p>
          <a:p>
            <a:pPr lvl="0" eaLnBrk="0" fontAlgn="base" hangingPunct="0">
              <a:spcBef>
                <a:spcPct val="0"/>
              </a:spcBef>
              <a:spcAft>
                <a:spcPct val="0"/>
              </a:spcAft>
            </a:pPr>
            <a:r>
              <a:rPr lang="en-US" altLang="en-US" dirty="0">
                <a:solidFill>
                  <a:srgbClr val="000000"/>
                </a:solidFill>
              </a:rPr>
              <a:t>(e)    They do not hydrolyze, </a:t>
            </a:r>
            <a:r>
              <a:rPr lang="en-US" altLang="en-US" dirty="0" err="1">
                <a:solidFill>
                  <a:srgbClr val="000000"/>
                </a:solidFill>
              </a:rPr>
              <a:t>rancidify</a:t>
            </a:r>
            <a:r>
              <a:rPr lang="en-US" altLang="en-US" dirty="0">
                <a:solidFill>
                  <a:srgbClr val="000000"/>
                </a:solidFill>
              </a:rPr>
              <a:t> or support microbial growth.</a:t>
            </a:r>
          </a:p>
          <a:p>
            <a:pPr lvl="0" eaLnBrk="0" fontAlgn="base" hangingPunct="0">
              <a:spcBef>
                <a:spcPct val="0"/>
              </a:spcBef>
              <a:spcAft>
                <a:spcPct val="0"/>
              </a:spcAft>
            </a:pPr>
            <a:r>
              <a:rPr lang="en-US" altLang="en-US" dirty="0">
                <a:solidFill>
                  <a:srgbClr val="000000"/>
                </a:solidFill>
              </a:rPr>
              <a:t>(f)    Compatibility with many dermatological medicaments.</a:t>
            </a:r>
          </a:p>
          <a:p>
            <a:pPr eaLnBrk="0" fontAlgn="base" hangingPunct="0">
              <a:spcBef>
                <a:spcPct val="0"/>
              </a:spcBef>
              <a:spcAft>
                <a:spcPct val="0"/>
              </a:spcAft>
            </a:pPr>
            <a:endParaRPr lang="en-US" altLang="en-US" sz="2400" b="1" i="1" cap="small" dirty="0" smtClean="0">
              <a:ln/>
              <a:solidFill>
                <a:schemeClr val="accent3"/>
              </a:solidFill>
            </a:endParaRPr>
          </a:p>
          <a:p>
            <a:pPr eaLnBrk="0" fontAlgn="base" hangingPunct="0">
              <a:spcBef>
                <a:spcPct val="0"/>
              </a:spcBef>
              <a:spcAft>
                <a:spcPct val="0"/>
              </a:spcAft>
            </a:pPr>
            <a:r>
              <a:rPr lang="en-US" altLang="en-US" sz="2400" b="1" i="1" cap="small" dirty="0" smtClean="0">
                <a:ln/>
                <a:solidFill>
                  <a:schemeClr val="accent3"/>
                </a:solidFill>
              </a:rPr>
              <a:t>Disadvantages</a:t>
            </a:r>
            <a:r>
              <a:rPr lang="en-US" altLang="en-US" sz="2400" b="1" i="1" cap="small" dirty="0">
                <a:ln/>
                <a:solidFill>
                  <a:schemeClr val="accent3"/>
                </a:solidFill>
              </a:rPr>
              <a:t>:</a:t>
            </a:r>
          </a:p>
          <a:p>
            <a:pPr lvl="0" eaLnBrk="0" fontAlgn="base" hangingPunct="0">
              <a:spcBef>
                <a:spcPct val="0"/>
              </a:spcBef>
              <a:spcAft>
                <a:spcPct val="0"/>
              </a:spcAft>
            </a:pPr>
            <a:r>
              <a:rPr lang="en-US" altLang="en-US" dirty="0">
                <a:solidFill>
                  <a:srgbClr val="000000"/>
                </a:solidFill>
              </a:rPr>
              <a:t>(a)    Limited uptake of water. </a:t>
            </a:r>
            <a:r>
              <a:rPr lang="en-US" altLang="en-US" dirty="0" err="1">
                <a:solidFill>
                  <a:srgbClr val="000000"/>
                </a:solidFill>
              </a:rPr>
              <a:t>Macrogols</a:t>
            </a:r>
            <a:r>
              <a:rPr lang="en-US" altLang="en-US" dirty="0">
                <a:solidFill>
                  <a:srgbClr val="000000"/>
                </a:solidFill>
              </a:rPr>
              <a:t> dissolve when the proportion of </a:t>
            </a:r>
            <a:r>
              <a:rPr lang="en-US" altLang="en-US" dirty="0" smtClean="0">
                <a:solidFill>
                  <a:srgbClr val="000000"/>
                </a:solidFill>
              </a:rPr>
              <a:t>water</a:t>
            </a:r>
          </a:p>
          <a:p>
            <a:pPr lvl="0" eaLnBrk="0" fontAlgn="base" hangingPunct="0">
              <a:spcBef>
                <a:spcPct val="0"/>
              </a:spcBef>
              <a:spcAft>
                <a:spcPct val="0"/>
              </a:spcAft>
            </a:pPr>
            <a:r>
              <a:rPr lang="en-US" altLang="en-US" dirty="0">
                <a:solidFill>
                  <a:srgbClr val="000000"/>
                </a:solidFill>
              </a:rPr>
              <a:t> </a:t>
            </a:r>
            <a:r>
              <a:rPr lang="en-US" altLang="en-US" dirty="0" smtClean="0">
                <a:solidFill>
                  <a:srgbClr val="000000"/>
                </a:solidFill>
              </a:rPr>
              <a:t>     </a:t>
            </a:r>
            <a:r>
              <a:rPr lang="en-US" altLang="en-US" dirty="0">
                <a:solidFill>
                  <a:srgbClr val="000000"/>
                </a:solidFill>
              </a:rPr>
              <a:t>reaches about 5%.</a:t>
            </a:r>
          </a:p>
          <a:p>
            <a:pPr lvl="0" eaLnBrk="0" fontAlgn="base" hangingPunct="0">
              <a:spcBef>
                <a:spcPct val="0"/>
              </a:spcBef>
              <a:spcAft>
                <a:spcPct val="0"/>
              </a:spcAft>
            </a:pPr>
            <a:r>
              <a:rPr lang="en-US" altLang="en-US" dirty="0">
                <a:solidFill>
                  <a:srgbClr val="000000"/>
                </a:solidFill>
              </a:rPr>
              <a:t>(b)   Reduction in activity of certain antibacterial agents, e.g. phenols, </a:t>
            </a:r>
            <a:endParaRPr lang="en-US" altLang="en-US" dirty="0" smtClean="0">
              <a:solidFill>
                <a:srgbClr val="000000"/>
              </a:solidFill>
            </a:endParaRPr>
          </a:p>
          <a:p>
            <a:pPr lvl="0" eaLnBrk="0" fontAlgn="base" hangingPunct="0">
              <a:spcBef>
                <a:spcPct val="0"/>
              </a:spcBef>
              <a:spcAft>
                <a:spcPct val="0"/>
              </a:spcAft>
            </a:pPr>
            <a:r>
              <a:rPr lang="en-US" altLang="en-US" dirty="0">
                <a:solidFill>
                  <a:srgbClr val="000000"/>
                </a:solidFill>
              </a:rPr>
              <a:t> </a:t>
            </a:r>
            <a:r>
              <a:rPr lang="en-US" altLang="en-US" dirty="0" smtClean="0">
                <a:solidFill>
                  <a:srgbClr val="000000"/>
                </a:solidFill>
              </a:rPr>
              <a:t>    </a:t>
            </a:r>
            <a:r>
              <a:rPr lang="en-US" altLang="en-US" dirty="0" err="1" smtClean="0">
                <a:solidFill>
                  <a:srgbClr val="000000"/>
                </a:solidFill>
              </a:rPr>
              <a:t>hydroxybenzoates</a:t>
            </a:r>
            <a:r>
              <a:rPr lang="en-US" altLang="en-US" dirty="0" smtClean="0">
                <a:solidFill>
                  <a:srgbClr val="000000"/>
                </a:solidFill>
              </a:rPr>
              <a:t> </a:t>
            </a:r>
            <a:r>
              <a:rPr lang="en-US" altLang="en-US" dirty="0">
                <a:solidFill>
                  <a:srgbClr val="000000"/>
                </a:solidFill>
              </a:rPr>
              <a:t>and quaternary compounds.</a:t>
            </a:r>
          </a:p>
          <a:p>
            <a:pPr lvl="0" eaLnBrk="0" fontAlgn="base" hangingPunct="0">
              <a:spcBef>
                <a:spcPct val="0"/>
              </a:spcBef>
              <a:spcAft>
                <a:spcPct val="0"/>
              </a:spcAft>
            </a:pPr>
            <a:r>
              <a:rPr lang="en-US" altLang="en-US" dirty="0">
                <a:solidFill>
                  <a:srgbClr val="000000"/>
                </a:solidFill>
              </a:rPr>
              <a:t>(c)    Solvent action on polyethylene and bakelite containers and closures.</a:t>
            </a:r>
          </a:p>
          <a:p>
            <a:pPr lvl="0" eaLnBrk="0" fontAlgn="base" hangingPunct="0">
              <a:spcBef>
                <a:spcPct val="0"/>
              </a:spcBef>
              <a:spcAft>
                <a:spcPct val="0"/>
              </a:spcAft>
            </a:pPr>
            <a:r>
              <a:rPr lang="en-US" altLang="en-US" dirty="0">
                <a:solidFill>
                  <a:srgbClr val="000000"/>
                </a:solidFill>
              </a:rPr>
              <a:t/>
            </a:r>
            <a:br>
              <a:rPr lang="en-US" altLang="en-US" dirty="0">
                <a:solidFill>
                  <a:srgbClr val="000000"/>
                </a:solidFill>
              </a:rPr>
            </a:br>
            <a:endParaRPr lang="en-US" dirty="0"/>
          </a:p>
        </p:txBody>
      </p:sp>
    </p:spTree>
    <p:extLst>
      <p:ext uri="{BB962C8B-B14F-4D97-AF65-F5344CB8AC3E}">
        <p14:creationId xmlns:p14="http://schemas.microsoft.com/office/powerpoint/2010/main" val="2399489280"/>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6835" y="181970"/>
            <a:ext cx="8260672" cy="1039427"/>
          </a:xfrm>
          <a:prstGeom prst="rect">
            <a:avLst/>
          </a:prstGeom>
        </p:spPr>
        <p:txBody>
          <a:bodyPr>
            <a:normAutofit fontScale="97500"/>
          </a:bodyPr>
          <a:lst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a:lstStyle>
          <a:p>
            <a:r>
              <a:rPr lang="en-US" sz="3200" b="1" u="sng" dirty="0" smtClean="0">
                <a:ln/>
                <a:effectLst>
                  <a:outerShdw blurRad="38100" dist="38100" dir="2700000" algn="tl">
                    <a:srgbClr val="000000">
                      <a:alpha val="43137"/>
                    </a:srgbClr>
                  </a:outerShdw>
                </a:effectLst>
              </a:rPr>
              <a:t>EXAMPLES of bases</a:t>
            </a:r>
            <a:endParaRPr lang="en-US" sz="3200" u="sng" dirty="0">
              <a:effectLst>
                <a:outerShdw blurRad="38100" dist="38100" dir="2700000" algn="tl">
                  <a:srgbClr val="000000">
                    <a:alpha val="43137"/>
                  </a:srgbClr>
                </a:outerShdw>
              </a:effectLst>
            </a:endParaRPr>
          </a:p>
        </p:txBody>
      </p:sp>
      <p:graphicFrame>
        <p:nvGraphicFramePr>
          <p:cNvPr id="6" name="Diagram 5"/>
          <p:cNvGraphicFramePr/>
          <p:nvPr>
            <p:extLst>
              <p:ext uri="{D42A27DB-BD31-4B8C-83A1-F6EECF244321}">
                <p14:modId xmlns:p14="http://schemas.microsoft.com/office/powerpoint/2010/main" val="904587194"/>
              </p:ext>
            </p:extLst>
          </p:nvPr>
        </p:nvGraphicFramePr>
        <p:xfrm>
          <a:off x="129471" y="876300"/>
          <a:ext cx="89154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loud 6"/>
          <p:cNvSpPr/>
          <p:nvPr/>
        </p:nvSpPr>
        <p:spPr>
          <a:xfrm>
            <a:off x="6043681" y="1066800"/>
            <a:ext cx="3022593" cy="838200"/>
          </a:xfrm>
          <a:prstGeom prst="cloud">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b="1" dirty="0">
                <a:solidFill>
                  <a:srgbClr val="FF0000"/>
                </a:solidFill>
                <a:effectLst>
                  <a:outerShdw blurRad="38100" dist="38100" dir="2700000" algn="tl">
                    <a:srgbClr val="000000">
                      <a:alpha val="43137"/>
                    </a:srgbClr>
                  </a:outerShdw>
                </a:effectLst>
              </a:rPr>
              <a:t>Oleaginous </a:t>
            </a:r>
            <a:r>
              <a:rPr lang="en-US" sz="2000" b="1" dirty="0" smtClean="0">
                <a:solidFill>
                  <a:srgbClr val="FF0000"/>
                </a:solidFill>
                <a:effectLst>
                  <a:outerShdw blurRad="38100" dist="38100" dir="2700000" algn="tl">
                    <a:srgbClr val="000000">
                      <a:alpha val="43137"/>
                    </a:srgbClr>
                  </a:outerShdw>
                </a:effectLst>
              </a:rPr>
              <a:t>Bases</a:t>
            </a:r>
            <a:endParaRPr lang="en-PH" sz="2000" b="1" dirty="0">
              <a:solidFill>
                <a:srgbClr val="FF0000"/>
              </a:solidFill>
              <a:effectLst>
                <a:outerShdw blurRad="38100" dist="38100" dir="2700000" algn="tl">
                  <a:srgbClr val="000000">
                    <a:alpha val="43137"/>
                  </a:srgbClr>
                </a:outerShdw>
              </a:effectLst>
            </a:endParaRPr>
          </a:p>
        </p:txBody>
      </p:sp>
      <p:sp>
        <p:nvSpPr>
          <p:cNvPr id="8" name="Cloud 7"/>
          <p:cNvSpPr/>
          <p:nvPr/>
        </p:nvSpPr>
        <p:spPr>
          <a:xfrm>
            <a:off x="6034581" y="2286000"/>
            <a:ext cx="3022593" cy="838200"/>
          </a:xfrm>
          <a:prstGeom prst="cloud">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en-US" sz="2000" b="1" dirty="0" smtClean="0">
                <a:solidFill>
                  <a:srgbClr val="FF0000"/>
                </a:solidFill>
                <a:effectLst>
                  <a:outerShdw blurRad="38100" dist="38100" dir="2700000" algn="tl">
                    <a:srgbClr val="000000">
                      <a:alpha val="43137"/>
                    </a:srgbClr>
                  </a:outerShdw>
                </a:effectLst>
              </a:rPr>
              <a:t>Absorption Bases</a:t>
            </a:r>
            <a:endParaRPr lang="en-PH" sz="2000" b="1" dirty="0">
              <a:solidFill>
                <a:srgbClr val="FF0000"/>
              </a:solidFill>
              <a:effectLst>
                <a:outerShdw blurRad="38100" dist="38100" dir="2700000" algn="tl">
                  <a:srgbClr val="000000">
                    <a:alpha val="43137"/>
                  </a:srgbClr>
                </a:outerShdw>
              </a:effectLst>
            </a:endParaRPr>
          </a:p>
        </p:txBody>
      </p:sp>
      <p:sp>
        <p:nvSpPr>
          <p:cNvPr id="9" name="Cloud 8"/>
          <p:cNvSpPr/>
          <p:nvPr/>
        </p:nvSpPr>
        <p:spPr>
          <a:xfrm>
            <a:off x="6033246" y="3810000"/>
            <a:ext cx="3022593" cy="838200"/>
          </a:xfrm>
          <a:prstGeom prst="cloud">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b="1" dirty="0" smtClean="0">
                <a:solidFill>
                  <a:srgbClr val="FF0000"/>
                </a:solidFill>
                <a:effectLst>
                  <a:outerShdw blurRad="38100" dist="38100" dir="2700000" algn="tl">
                    <a:srgbClr val="000000">
                      <a:alpha val="43137"/>
                    </a:srgbClr>
                  </a:outerShdw>
                </a:effectLst>
              </a:rPr>
              <a:t>Emulsion Bases</a:t>
            </a:r>
            <a:endParaRPr lang="en-PH" sz="2000" b="1" dirty="0">
              <a:solidFill>
                <a:srgbClr val="FF0000"/>
              </a:solidFill>
              <a:effectLst>
                <a:outerShdw blurRad="38100" dist="38100" dir="2700000" algn="tl">
                  <a:srgbClr val="000000">
                    <a:alpha val="43137"/>
                  </a:srgbClr>
                </a:outerShdw>
              </a:effectLst>
            </a:endParaRPr>
          </a:p>
        </p:txBody>
      </p:sp>
      <p:sp>
        <p:nvSpPr>
          <p:cNvPr id="10" name="Cloud 9"/>
          <p:cNvSpPr/>
          <p:nvPr/>
        </p:nvSpPr>
        <p:spPr>
          <a:xfrm>
            <a:off x="6034582" y="5486400"/>
            <a:ext cx="3022593" cy="838200"/>
          </a:xfrm>
          <a:prstGeom prst="cloud">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b="1" dirty="0" smtClean="0">
                <a:solidFill>
                  <a:srgbClr val="FF0000"/>
                </a:solidFill>
                <a:effectLst>
                  <a:outerShdw blurRad="38100" dist="38100" dir="2700000" algn="tl">
                    <a:srgbClr val="000000">
                      <a:alpha val="43137"/>
                    </a:srgbClr>
                  </a:outerShdw>
                </a:effectLst>
              </a:rPr>
              <a:t>Water Soluble Bases</a:t>
            </a:r>
            <a:endParaRPr lang="en-PH" sz="20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77855905"/>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1447800"/>
            <a:ext cx="4274574" cy="1323439"/>
          </a:xfrm>
          <a:prstGeom prst="rect">
            <a:avLst/>
          </a:prstGeom>
        </p:spPr>
        <p:txBody>
          <a:bodyPr wrap="square">
            <a:spAutoFit/>
          </a:bodyPr>
          <a:lstStyle/>
          <a:p>
            <a:pPr lvl="1">
              <a:buFont typeface="Arial" pitchFamily="34" charset="0"/>
              <a:buChar char="•"/>
            </a:pPr>
            <a:r>
              <a:rPr lang="en-US" sz="2000" dirty="0" smtClean="0"/>
              <a:t>Oleaginous Bases</a:t>
            </a:r>
          </a:p>
          <a:p>
            <a:pPr lvl="1">
              <a:buFont typeface="Arial" pitchFamily="34" charset="0"/>
              <a:buChar char="•"/>
            </a:pPr>
            <a:r>
              <a:rPr lang="en-US" sz="2000" dirty="0" smtClean="0"/>
              <a:t>Absorption Bases</a:t>
            </a:r>
          </a:p>
          <a:p>
            <a:pPr lvl="1">
              <a:buFont typeface="Arial" pitchFamily="34" charset="0"/>
              <a:buChar char="•"/>
            </a:pPr>
            <a:r>
              <a:rPr lang="en-US" sz="2000" dirty="0" smtClean="0"/>
              <a:t>Water-Removable Bases</a:t>
            </a:r>
          </a:p>
          <a:p>
            <a:pPr lvl="1">
              <a:buFont typeface="Arial" pitchFamily="34" charset="0"/>
              <a:buChar char="•"/>
            </a:pPr>
            <a:r>
              <a:rPr lang="en-US" sz="2000" dirty="0" smtClean="0"/>
              <a:t>Water-Soluble Bases</a:t>
            </a:r>
          </a:p>
        </p:txBody>
      </p:sp>
      <p:sp>
        <p:nvSpPr>
          <p:cNvPr id="7" name="Rectangle 6"/>
          <p:cNvSpPr/>
          <p:nvPr/>
        </p:nvSpPr>
        <p:spPr>
          <a:xfrm>
            <a:off x="524867" y="381000"/>
            <a:ext cx="7065045" cy="830997"/>
          </a:xfrm>
          <a:prstGeom prst="rect">
            <a:avLst/>
          </a:prstGeom>
        </p:spPr>
        <p:txBody>
          <a:bodyPr wrap="square">
            <a:spAutoFit/>
          </a:bodyPr>
          <a:lstStyle/>
          <a:p>
            <a:r>
              <a:rPr lang="en-US" sz="2400" b="1" i="1" dirty="0" smtClean="0"/>
              <a:t>Ointment Bases</a:t>
            </a:r>
            <a:r>
              <a:rPr lang="uk-UA" sz="2400" dirty="0" smtClean="0"/>
              <a:t> </a:t>
            </a:r>
            <a:r>
              <a:rPr lang="uk-UA" sz="2400" dirty="0"/>
              <a:t>are </a:t>
            </a:r>
            <a:r>
              <a:rPr lang="uk-UA" sz="2400" dirty="0" smtClean="0"/>
              <a:t>classified </a:t>
            </a:r>
            <a:r>
              <a:rPr lang="uk-UA" sz="2400" dirty="0"/>
              <a:t>based on their </a:t>
            </a:r>
            <a:r>
              <a:rPr lang="uk-UA" sz="2400" u="sng" dirty="0"/>
              <a:t>composition and physical </a:t>
            </a:r>
            <a:r>
              <a:rPr lang="en-US" sz="2400" u="sng" dirty="0" smtClean="0"/>
              <a:t>C</a:t>
            </a:r>
            <a:r>
              <a:rPr lang="uk-UA" sz="2400" u="sng" dirty="0" smtClean="0"/>
              <a:t>haracteristics</a:t>
            </a:r>
            <a:r>
              <a:rPr lang="uk-UA" sz="2400" u="sng" dirty="0"/>
              <a:t>.</a:t>
            </a:r>
            <a:endParaRPr lang="en-US" sz="2400" b="1" i="1" u="sng" dirty="0" smtClean="0"/>
          </a:p>
        </p:txBody>
      </p:sp>
      <p:sp>
        <p:nvSpPr>
          <p:cNvPr id="3" name="Rectangle 2"/>
          <p:cNvSpPr/>
          <p:nvPr/>
        </p:nvSpPr>
        <p:spPr>
          <a:xfrm>
            <a:off x="3200400" y="2786020"/>
            <a:ext cx="4934210" cy="1477328"/>
          </a:xfrm>
          <a:prstGeom prst="rect">
            <a:avLst/>
          </a:prstGeom>
        </p:spPr>
        <p:txBody>
          <a:bodyPr wrap="square">
            <a:spAutoFit/>
          </a:bodyPr>
          <a:lstStyle/>
          <a:p>
            <a:r>
              <a:rPr lang="uk-UA" u="sng" dirty="0"/>
              <a:t>are classified based on their </a:t>
            </a:r>
            <a:r>
              <a:rPr lang="en-US" u="sng" dirty="0" smtClean="0"/>
              <a:t>water solubility</a:t>
            </a:r>
          </a:p>
          <a:p>
            <a:pPr marL="285750" indent="-285750">
              <a:buFont typeface="Arial" panose="020B0604020202020204" pitchFamily="34" charset="0"/>
              <a:buChar char="•"/>
            </a:pPr>
            <a:r>
              <a:rPr lang="en-US" dirty="0" smtClean="0"/>
              <a:t>Hydrophobic ointment</a:t>
            </a:r>
          </a:p>
          <a:p>
            <a:pPr marL="285750" indent="-285750">
              <a:buFont typeface="Arial" panose="020B0604020202020204" pitchFamily="34" charset="0"/>
              <a:buChar char="•"/>
            </a:pPr>
            <a:r>
              <a:rPr lang="en-US" dirty="0" err="1" smtClean="0"/>
              <a:t>Hydophilic</a:t>
            </a:r>
            <a:r>
              <a:rPr lang="en-US" dirty="0" smtClean="0"/>
              <a:t> </a:t>
            </a:r>
            <a:r>
              <a:rPr lang="en-US" dirty="0"/>
              <a:t>ointment</a:t>
            </a:r>
          </a:p>
          <a:p>
            <a:pPr marL="285750" indent="-285750">
              <a:buFont typeface="Arial" panose="020B0604020202020204" pitchFamily="34" charset="0"/>
              <a:buChar char="•"/>
            </a:pPr>
            <a:r>
              <a:rPr lang="en-US" dirty="0" smtClean="0"/>
              <a:t>Water-emulsifying ointment</a:t>
            </a:r>
          </a:p>
          <a:p>
            <a:pPr marL="285750" indent="-285750">
              <a:buFont typeface="Arial" panose="020B0604020202020204" pitchFamily="34" charset="0"/>
              <a:buChar char="•"/>
            </a:pPr>
            <a:endParaRPr lang="en-US" dirty="0"/>
          </a:p>
        </p:txBody>
      </p:sp>
      <p:sp>
        <p:nvSpPr>
          <p:cNvPr id="10" name="Rectangle 9"/>
          <p:cNvSpPr/>
          <p:nvPr/>
        </p:nvSpPr>
        <p:spPr>
          <a:xfrm>
            <a:off x="1676400" y="4419600"/>
            <a:ext cx="4934210" cy="1754326"/>
          </a:xfrm>
          <a:prstGeom prst="rect">
            <a:avLst/>
          </a:prstGeom>
        </p:spPr>
        <p:txBody>
          <a:bodyPr wrap="square">
            <a:spAutoFit/>
          </a:bodyPr>
          <a:lstStyle/>
          <a:p>
            <a:r>
              <a:rPr lang="uk-UA" dirty="0"/>
              <a:t>are classified based </a:t>
            </a:r>
            <a:r>
              <a:rPr lang="en-US" dirty="0" smtClean="0"/>
              <a:t>on their therapeutic activity and penetration to skin</a:t>
            </a:r>
            <a:endParaRPr lang="en-US" u="sng" dirty="0" smtClean="0"/>
          </a:p>
          <a:p>
            <a:pPr marL="285750" indent="-285750">
              <a:buFont typeface="Arial" panose="020B0604020202020204" pitchFamily="34" charset="0"/>
              <a:buChar char="•"/>
            </a:pPr>
            <a:r>
              <a:rPr lang="en-US" dirty="0" err="1" smtClean="0"/>
              <a:t>Epidermic</a:t>
            </a:r>
            <a:r>
              <a:rPr lang="en-US" dirty="0" smtClean="0"/>
              <a:t> ointment</a:t>
            </a:r>
          </a:p>
          <a:p>
            <a:pPr marL="285750" indent="-285750">
              <a:buFont typeface="Arial" panose="020B0604020202020204" pitchFamily="34" charset="0"/>
              <a:buChar char="•"/>
            </a:pPr>
            <a:r>
              <a:rPr lang="en-US" dirty="0" smtClean="0"/>
              <a:t>Endodermic </a:t>
            </a:r>
            <a:r>
              <a:rPr lang="en-US" dirty="0"/>
              <a:t>ointment</a:t>
            </a:r>
          </a:p>
          <a:p>
            <a:pPr marL="285750" indent="-285750">
              <a:buFont typeface="Arial" panose="020B0604020202020204" pitchFamily="34" charset="0"/>
              <a:buChar char="•"/>
            </a:pPr>
            <a:r>
              <a:rPr lang="en-US" dirty="0" err="1" smtClean="0"/>
              <a:t>Diadermic</a:t>
            </a:r>
            <a:r>
              <a:rPr lang="en-US" dirty="0" smtClean="0"/>
              <a:t> ointment</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349660893"/>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4691" y="914400"/>
            <a:ext cx="8153400" cy="6186309"/>
          </a:xfrm>
          <a:prstGeom prst="rect">
            <a:avLst/>
          </a:prstGeom>
        </p:spPr>
        <p:txBody>
          <a:bodyPr wrap="square">
            <a:spAutoFit/>
          </a:bodyPr>
          <a:lstStyle/>
          <a:p>
            <a:r>
              <a:rPr lang="en-US" b="1" u="sng" dirty="0">
                <a:solidFill>
                  <a:schemeClr val="accent6">
                    <a:lumMod val="60000"/>
                    <a:lumOff val="40000"/>
                  </a:schemeClr>
                </a:solidFill>
              </a:rPr>
              <a:t>Hydrophobic ointments</a:t>
            </a:r>
            <a:r>
              <a:rPr lang="en-US" dirty="0"/>
              <a:t>: </a:t>
            </a:r>
            <a:r>
              <a:rPr lang="en-US" dirty="0" smtClean="0"/>
              <a:t>oleaginous base (hydrocarbon)</a:t>
            </a:r>
          </a:p>
          <a:p>
            <a:r>
              <a:rPr lang="en-US" dirty="0" smtClean="0"/>
              <a:t>Hydrophobic </a:t>
            </a:r>
            <a:r>
              <a:rPr lang="en-US" dirty="0"/>
              <a:t>(lipophilic) ointments are usually anhydrous and can absorb only small amounts of water. Typical bases used for their formulation are water-insoluble hydrocarbons such as hard, soft and liquid paraffin, vegetable oil, animal fats, waxes, synthetic glycerides and </a:t>
            </a:r>
            <a:r>
              <a:rPr lang="en-US" dirty="0" err="1"/>
              <a:t>polyalkylsiloxanes</a:t>
            </a:r>
            <a:r>
              <a:rPr lang="en-US" dirty="0"/>
              <a:t>. </a:t>
            </a:r>
            <a:endParaRPr lang="en-US" dirty="0" smtClean="0"/>
          </a:p>
          <a:p>
            <a:endParaRPr lang="en-US" dirty="0"/>
          </a:p>
          <a:p>
            <a:endParaRPr lang="en-US" dirty="0"/>
          </a:p>
          <a:p>
            <a:r>
              <a:rPr lang="en-US" b="1" u="sng" dirty="0">
                <a:solidFill>
                  <a:schemeClr val="accent6">
                    <a:lumMod val="60000"/>
                    <a:lumOff val="40000"/>
                  </a:schemeClr>
                </a:solidFill>
              </a:rPr>
              <a:t>Water-emulsifying ointments</a:t>
            </a:r>
            <a:r>
              <a:rPr lang="en-US" dirty="0"/>
              <a:t>: </a:t>
            </a:r>
            <a:r>
              <a:rPr lang="en-US" dirty="0" smtClean="0"/>
              <a:t>w/o emulsion – water absorption base</a:t>
            </a:r>
          </a:p>
          <a:p>
            <a:r>
              <a:rPr lang="en-US" dirty="0" smtClean="0"/>
              <a:t>o/w emulsion- water miscible base</a:t>
            </a:r>
          </a:p>
          <a:p>
            <a:endParaRPr lang="en-US" dirty="0" smtClean="0"/>
          </a:p>
          <a:p>
            <a:r>
              <a:rPr lang="en-US" dirty="0" smtClean="0"/>
              <a:t>Water-emulsifying </a:t>
            </a:r>
            <a:r>
              <a:rPr lang="en-US" dirty="0"/>
              <a:t>ointments can absorb large amounts of water. They typically consist of a hydrophobic fatty base in which a w/o agent, such as wool fat, wool alcohols, </a:t>
            </a:r>
            <a:r>
              <a:rPr lang="en-US" dirty="0" err="1"/>
              <a:t>sorbitan</a:t>
            </a:r>
            <a:r>
              <a:rPr lang="en-US" dirty="0"/>
              <a:t> esters, mono glycerides, or fatty alcohols can be incorporated to render them hydrophilic. They may also be w/o emulsions that allow additional quantities of aqueous solutions to be incorporated. Such ointments are used especially when formulating aqueous liquids or solutions. </a:t>
            </a:r>
          </a:p>
          <a:p>
            <a:endParaRPr lang="en-US" b="1" dirty="0" smtClean="0"/>
          </a:p>
          <a:p>
            <a:r>
              <a:rPr lang="en-US" b="1" u="sng" dirty="0" smtClean="0">
                <a:solidFill>
                  <a:schemeClr val="accent6">
                    <a:lumMod val="60000"/>
                    <a:lumOff val="40000"/>
                  </a:schemeClr>
                </a:solidFill>
              </a:rPr>
              <a:t>Hydrophilic </a:t>
            </a:r>
            <a:r>
              <a:rPr lang="en-US" b="1" u="sng" dirty="0">
                <a:solidFill>
                  <a:schemeClr val="accent6">
                    <a:lumMod val="60000"/>
                    <a:lumOff val="40000"/>
                  </a:schemeClr>
                </a:solidFill>
              </a:rPr>
              <a:t>ointments</a:t>
            </a:r>
            <a:r>
              <a:rPr lang="en-US" dirty="0"/>
              <a:t>: </a:t>
            </a:r>
            <a:r>
              <a:rPr lang="en-US" dirty="0" smtClean="0"/>
              <a:t>water soluble base (PEG-</a:t>
            </a:r>
            <a:r>
              <a:rPr lang="en-US" dirty="0" err="1" smtClean="0"/>
              <a:t>macrogol</a:t>
            </a:r>
            <a:r>
              <a:rPr lang="en-US" dirty="0" smtClean="0"/>
              <a:t>)</a:t>
            </a:r>
          </a:p>
          <a:p>
            <a:r>
              <a:rPr lang="en-US" dirty="0" smtClean="0"/>
              <a:t>Hydrophilic </a:t>
            </a:r>
            <a:r>
              <a:rPr lang="en-US" dirty="0"/>
              <a:t>ointment bases are miscible with water. The bases are usually mixture of liquid and solid polyethylene glycols (</a:t>
            </a:r>
            <a:r>
              <a:rPr lang="en-US" dirty="0" err="1"/>
              <a:t>macrogols</a:t>
            </a:r>
            <a:r>
              <a:rPr lang="en-US" dirty="0"/>
              <a:t>) </a:t>
            </a:r>
          </a:p>
        </p:txBody>
      </p:sp>
      <p:sp>
        <p:nvSpPr>
          <p:cNvPr id="2" name="Rectangle 1"/>
          <p:cNvSpPr/>
          <p:nvPr/>
        </p:nvSpPr>
        <p:spPr>
          <a:xfrm>
            <a:off x="1371600" y="457200"/>
            <a:ext cx="6506909" cy="369332"/>
          </a:xfrm>
          <a:prstGeom prst="rect">
            <a:avLst/>
          </a:prstGeom>
        </p:spPr>
        <p:txBody>
          <a:bodyPr wrap="none">
            <a:spAutoFit/>
          </a:bodyPr>
          <a:lstStyle/>
          <a:p>
            <a:r>
              <a:rPr lang="en-US" b="1" u="sng" dirty="0" smtClean="0">
                <a:solidFill>
                  <a:schemeClr val="accent6">
                    <a:lumMod val="60000"/>
                    <a:lumOff val="40000"/>
                  </a:schemeClr>
                </a:solidFill>
              </a:rPr>
              <a:t>Ointment further </a:t>
            </a:r>
            <a:r>
              <a:rPr lang="uk-UA" b="1" u="sng" dirty="0" smtClean="0">
                <a:solidFill>
                  <a:schemeClr val="accent6">
                    <a:lumMod val="60000"/>
                    <a:lumOff val="40000"/>
                  </a:schemeClr>
                </a:solidFill>
              </a:rPr>
              <a:t>classified </a:t>
            </a:r>
            <a:r>
              <a:rPr lang="uk-UA" b="1" u="sng" dirty="0">
                <a:solidFill>
                  <a:schemeClr val="accent6">
                    <a:lumMod val="60000"/>
                    <a:lumOff val="40000"/>
                  </a:schemeClr>
                </a:solidFill>
              </a:rPr>
              <a:t>based on their </a:t>
            </a:r>
            <a:r>
              <a:rPr lang="en-US" b="1" u="sng" dirty="0">
                <a:solidFill>
                  <a:schemeClr val="accent6">
                    <a:lumMod val="60000"/>
                    <a:lumOff val="40000"/>
                  </a:schemeClr>
                </a:solidFill>
              </a:rPr>
              <a:t>water solubility</a:t>
            </a:r>
          </a:p>
        </p:txBody>
      </p:sp>
    </p:spTree>
    <p:extLst>
      <p:ext uri="{BB962C8B-B14F-4D97-AF65-F5344CB8AC3E}">
        <p14:creationId xmlns:p14="http://schemas.microsoft.com/office/powerpoint/2010/main" val="2904135548"/>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66750" y="316796"/>
            <a:ext cx="8382000" cy="5601533"/>
          </a:xfrm>
          <a:prstGeom prst="rect">
            <a:avLst/>
          </a:prstGeom>
        </p:spPr>
        <p:txBody>
          <a:bodyPr wrap="square">
            <a:spAutoFit/>
          </a:bodyPr>
          <a:lstStyle/>
          <a:p>
            <a:r>
              <a:rPr lang="en-US" b="1" u="sng" dirty="0">
                <a:solidFill>
                  <a:schemeClr val="accent6">
                    <a:lumMod val="60000"/>
                    <a:lumOff val="40000"/>
                  </a:schemeClr>
                </a:solidFill>
              </a:rPr>
              <a:t>Classification of </a:t>
            </a:r>
            <a:r>
              <a:rPr lang="en-US" b="1" u="sng" dirty="0" smtClean="0">
                <a:solidFill>
                  <a:schemeClr val="accent6">
                    <a:lumMod val="60000"/>
                    <a:lumOff val="40000"/>
                  </a:schemeClr>
                </a:solidFill>
              </a:rPr>
              <a:t>ointments According </a:t>
            </a:r>
            <a:r>
              <a:rPr lang="en-US" b="1" u="sng" dirty="0">
                <a:solidFill>
                  <a:schemeClr val="accent6">
                    <a:lumMod val="60000"/>
                    <a:lumOff val="40000"/>
                  </a:schemeClr>
                </a:solidFill>
              </a:rPr>
              <a:t>to their therapeutic properties </a:t>
            </a:r>
            <a:endParaRPr lang="en-US" b="1" u="sng" dirty="0" smtClean="0">
              <a:solidFill>
                <a:schemeClr val="accent6">
                  <a:lumMod val="60000"/>
                  <a:lumOff val="40000"/>
                </a:schemeClr>
              </a:solidFill>
            </a:endParaRPr>
          </a:p>
          <a:p>
            <a:r>
              <a:rPr lang="en-US" b="1" u="sng" dirty="0" smtClean="0">
                <a:solidFill>
                  <a:schemeClr val="accent6">
                    <a:lumMod val="60000"/>
                    <a:lumOff val="40000"/>
                  </a:schemeClr>
                </a:solidFill>
              </a:rPr>
              <a:t>based </a:t>
            </a:r>
            <a:r>
              <a:rPr lang="en-US" b="1" u="sng" dirty="0">
                <a:solidFill>
                  <a:schemeClr val="accent6">
                    <a:lumMod val="60000"/>
                    <a:lumOff val="40000"/>
                  </a:schemeClr>
                </a:solidFill>
              </a:rPr>
              <a:t>on penetration of skin.</a:t>
            </a:r>
          </a:p>
          <a:p>
            <a:endParaRPr lang="en-US" sz="2800" b="1" dirty="0"/>
          </a:p>
          <a:p>
            <a:r>
              <a:rPr lang="en-US" b="1" dirty="0"/>
              <a:t> </a:t>
            </a:r>
            <a:r>
              <a:rPr lang="en-US" b="1" u="sng" dirty="0">
                <a:solidFill>
                  <a:schemeClr val="accent6">
                    <a:lumMod val="60000"/>
                    <a:lumOff val="40000"/>
                  </a:schemeClr>
                </a:solidFill>
              </a:rPr>
              <a:t>(a) </a:t>
            </a:r>
            <a:r>
              <a:rPr lang="en-US" b="1" u="sng" dirty="0" err="1">
                <a:solidFill>
                  <a:schemeClr val="accent6">
                    <a:lumMod val="60000"/>
                    <a:lumOff val="40000"/>
                  </a:schemeClr>
                </a:solidFill>
              </a:rPr>
              <a:t>Epidermic</a:t>
            </a:r>
            <a:r>
              <a:rPr lang="en-US" b="1" u="sng" dirty="0">
                <a:solidFill>
                  <a:schemeClr val="accent6">
                    <a:lumMod val="60000"/>
                    <a:lumOff val="40000"/>
                  </a:schemeClr>
                </a:solidFill>
              </a:rPr>
              <a:t>, (b) Endodermic, (c) </a:t>
            </a:r>
            <a:r>
              <a:rPr lang="en-US" b="1" u="sng" dirty="0" err="1">
                <a:solidFill>
                  <a:schemeClr val="accent6">
                    <a:lumMod val="60000"/>
                    <a:lumOff val="40000"/>
                  </a:schemeClr>
                </a:solidFill>
              </a:rPr>
              <a:t>Diadermic</a:t>
            </a:r>
            <a:endParaRPr lang="en-US" b="1" u="sng" dirty="0">
              <a:solidFill>
                <a:schemeClr val="accent6">
                  <a:lumMod val="60000"/>
                  <a:lumOff val="40000"/>
                </a:schemeClr>
              </a:solidFill>
            </a:endParaRPr>
          </a:p>
          <a:p>
            <a:endParaRPr lang="en-US" sz="2400" b="1" dirty="0"/>
          </a:p>
          <a:p>
            <a:r>
              <a:rPr lang="en-US" b="1" u="sng" dirty="0">
                <a:solidFill>
                  <a:schemeClr val="accent6">
                    <a:lumMod val="60000"/>
                    <a:lumOff val="40000"/>
                  </a:schemeClr>
                </a:solidFill>
              </a:rPr>
              <a:t>(a) </a:t>
            </a:r>
            <a:r>
              <a:rPr lang="en-US" b="1" u="sng" dirty="0" err="1">
                <a:solidFill>
                  <a:schemeClr val="accent6">
                    <a:lumMod val="60000"/>
                    <a:lumOff val="40000"/>
                  </a:schemeClr>
                </a:solidFill>
              </a:rPr>
              <a:t>Epidermic</a:t>
            </a:r>
            <a:r>
              <a:rPr lang="en-US" b="1" u="sng" dirty="0">
                <a:solidFill>
                  <a:schemeClr val="accent6">
                    <a:lumMod val="60000"/>
                    <a:lumOff val="40000"/>
                  </a:schemeClr>
                </a:solidFill>
              </a:rPr>
              <a:t> ointments</a:t>
            </a:r>
          </a:p>
          <a:p>
            <a:r>
              <a:rPr lang="en-US" b="1" dirty="0"/>
              <a:t>These ointments are intended to produce their action on the surface of the skin and produce local effect.</a:t>
            </a:r>
          </a:p>
          <a:p>
            <a:r>
              <a:rPr lang="en-US" b="1" dirty="0"/>
              <a:t>They are not absorbed.</a:t>
            </a:r>
          </a:p>
          <a:p>
            <a:r>
              <a:rPr lang="en-US" b="1" dirty="0"/>
              <a:t>They acts as protectives, antiseptics and </a:t>
            </a:r>
            <a:r>
              <a:rPr lang="en-US" b="1" dirty="0" err="1"/>
              <a:t>parasiticides</a:t>
            </a:r>
            <a:r>
              <a:rPr lang="en-US" b="1" dirty="0"/>
              <a:t>.</a:t>
            </a:r>
          </a:p>
          <a:p>
            <a:endParaRPr lang="en-US" b="1" dirty="0" smtClean="0"/>
          </a:p>
          <a:p>
            <a:r>
              <a:rPr lang="en-US" b="1" dirty="0" smtClean="0"/>
              <a:t>(</a:t>
            </a:r>
            <a:r>
              <a:rPr lang="en-US" b="1" u="sng" dirty="0">
                <a:solidFill>
                  <a:schemeClr val="accent6">
                    <a:lumMod val="60000"/>
                    <a:lumOff val="40000"/>
                  </a:schemeClr>
                </a:solidFill>
              </a:rPr>
              <a:t>b) Endodermic ointments</a:t>
            </a:r>
          </a:p>
          <a:p>
            <a:r>
              <a:rPr lang="en-US" b="1" dirty="0"/>
              <a:t>These ointments are intended to release the medicaments that penetrate into the skin. They are partially absorbed and acts as emollients, stimulants and local irritants.</a:t>
            </a:r>
          </a:p>
          <a:p>
            <a:endParaRPr lang="en-US" b="1" u="sng" dirty="0" smtClean="0">
              <a:solidFill>
                <a:schemeClr val="accent6">
                  <a:lumMod val="60000"/>
                  <a:lumOff val="40000"/>
                </a:schemeClr>
              </a:solidFill>
            </a:endParaRPr>
          </a:p>
          <a:p>
            <a:r>
              <a:rPr lang="en-US" b="1" u="sng" dirty="0" smtClean="0">
                <a:solidFill>
                  <a:schemeClr val="accent6">
                    <a:lumMod val="60000"/>
                    <a:lumOff val="40000"/>
                  </a:schemeClr>
                </a:solidFill>
              </a:rPr>
              <a:t>(</a:t>
            </a:r>
            <a:r>
              <a:rPr lang="en-US" b="1" u="sng" dirty="0">
                <a:solidFill>
                  <a:schemeClr val="accent6">
                    <a:lumMod val="60000"/>
                    <a:lumOff val="40000"/>
                  </a:schemeClr>
                </a:solidFill>
              </a:rPr>
              <a:t>c) </a:t>
            </a:r>
            <a:r>
              <a:rPr lang="en-US" b="1" u="sng" dirty="0" err="1">
                <a:solidFill>
                  <a:schemeClr val="accent6">
                    <a:lumMod val="60000"/>
                    <a:lumOff val="40000"/>
                  </a:schemeClr>
                </a:solidFill>
              </a:rPr>
              <a:t>Diadermic</a:t>
            </a:r>
            <a:r>
              <a:rPr lang="en-US" b="1" u="sng" dirty="0">
                <a:solidFill>
                  <a:schemeClr val="accent6">
                    <a:lumMod val="60000"/>
                    <a:lumOff val="40000"/>
                  </a:schemeClr>
                </a:solidFill>
              </a:rPr>
              <a:t> ointments</a:t>
            </a:r>
          </a:p>
          <a:p>
            <a:r>
              <a:rPr lang="en-US" b="1" dirty="0"/>
              <a:t>These ointments are intended to release the medicaments that pass through the skin and produce systemic effects.</a:t>
            </a:r>
          </a:p>
        </p:txBody>
      </p:sp>
    </p:spTree>
    <p:extLst>
      <p:ext uri="{BB962C8B-B14F-4D97-AF65-F5344CB8AC3E}">
        <p14:creationId xmlns:p14="http://schemas.microsoft.com/office/powerpoint/2010/main" val="1457113193"/>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761707037"/>
              </p:ext>
            </p:extLst>
          </p:nvPr>
        </p:nvGraphicFramePr>
        <p:xfrm>
          <a:off x="457200" y="533400"/>
          <a:ext cx="7467600" cy="6118860"/>
        </p:xfrm>
        <a:graphic>
          <a:graphicData uri="http://schemas.openxmlformats.org/drawingml/2006/table">
            <a:tbl>
              <a:tblPr firstRow="1" bandRow="1">
                <a:tableStyleId>{5C22544A-7EE6-4342-B048-85BDC9FD1C3A}</a:tableStyleId>
              </a:tblPr>
              <a:tblGrid>
                <a:gridCol w="228600"/>
                <a:gridCol w="685800"/>
                <a:gridCol w="1524000"/>
                <a:gridCol w="1524000"/>
                <a:gridCol w="1676400"/>
                <a:gridCol w="1828800"/>
              </a:tblGrid>
              <a:tr h="1600200">
                <a:tc>
                  <a:txBody>
                    <a:bodyPr/>
                    <a:lstStyle/>
                    <a:p>
                      <a:endParaRPr lang="en-US" dirty="0"/>
                    </a:p>
                  </a:txBody>
                  <a:tcPr/>
                </a:tc>
                <a:tc>
                  <a:txBody>
                    <a:bodyPr/>
                    <a:lstStyle/>
                    <a:p>
                      <a:pPr marL="0" marR="0">
                        <a:spcBef>
                          <a:spcPts val="0"/>
                        </a:spcBef>
                        <a:spcAft>
                          <a:spcPts val="0"/>
                        </a:spcAft>
                      </a:pPr>
                      <a:endParaRPr lang="en-US" b="0">
                        <a:effectLst/>
                        <a:latin typeface="Arial"/>
                      </a:endParaRPr>
                    </a:p>
                  </a:txBody>
                  <a:tcPr marL="0" marR="0" marT="0" marB="0"/>
                </a:tc>
                <a:tc>
                  <a:txBody>
                    <a:bodyPr/>
                    <a:lstStyle/>
                    <a:p>
                      <a:pPr marL="0" marR="0">
                        <a:spcBef>
                          <a:spcPts val="0"/>
                        </a:spcBef>
                        <a:spcAft>
                          <a:spcPts val="0"/>
                        </a:spcAft>
                      </a:pPr>
                      <a:r>
                        <a:rPr lang="en-US" b="0" dirty="0">
                          <a:solidFill>
                            <a:schemeClr val="tx1"/>
                          </a:solidFill>
                          <a:effectLst/>
                          <a:latin typeface="Arial"/>
                        </a:rPr>
                        <a:t>Oleaginous Ointment Bases</a:t>
                      </a:r>
                      <a:br>
                        <a:rPr lang="en-US" b="0" dirty="0">
                          <a:solidFill>
                            <a:schemeClr val="tx1"/>
                          </a:solidFill>
                          <a:effectLst/>
                          <a:latin typeface="Arial"/>
                        </a:rPr>
                      </a:br>
                      <a:r>
                        <a:rPr lang="en-US" b="0" dirty="0">
                          <a:solidFill>
                            <a:schemeClr val="tx1"/>
                          </a:solidFill>
                          <a:effectLst/>
                          <a:latin typeface="Arial"/>
                        </a:rPr>
                        <a:t/>
                      </a:r>
                      <a:br>
                        <a:rPr lang="en-US" b="0" dirty="0">
                          <a:solidFill>
                            <a:schemeClr val="tx1"/>
                          </a:solidFill>
                          <a:effectLst/>
                          <a:latin typeface="Arial"/>
                        </a:rPr>
                      </a:br>
                      <a:endParaRPr lang="en-US" b="0" dirty="0">
                        <a:solidFill>
                          <a:schemeClr val="tx1"/>
                        </a:solidFill>
                        <a:effectLst/>
                        <a:latin typeface="Arial"/>
                      </a:endParaRPr>
                    </a:p>
                  </a:txBody>
                  <a:tcPr marL="0" marR="0" marT="0" marB="0"/>
                </a:tc>
                <a:tc>
                  <a:txBody>
                    <a:bodyPr/>
                    <a:lstStyle/>
                    <a:p>
                      <a:pPr marL="0" marR="0">
                        <a:spcBef>
                          <a:spcPts val="0"/>
                        </a:spcBef>
                        <a:spcAft>
                          <a:spcPts val="0"/>
                        </a:spcAft>
                      </a:pPr>
                      <a:r>
                        <a:rPr lang="en-US" b="0" dirty="0">
                          <a:solidFill>
                            <a:schemeClr val="tx1"/>
                          </a:solidFill>
                          <a:effectLst/>
                          <a:latin typeface="Arial"/>
                        </a:rPr>
                        <a:t>Absorption </a:t>
                      </a:r>
                      <a:r>
                        <a:rPr lang="en-US" b="0" dirty="0" err="1" smtClean="0">
                          <a:solidFill>
                            <a:schemeClr val="tx1"/>
                          </a:solidFill>
                          <a:effectLst/>
                          <a:latin typeface="Arial"/>
                        </a:rPr>
                        <a:t>Oint</a:t>
                      </a:r>
                      <a:r>
                        <a:rPr lang="en-US" b="0" dirty="0" smtClean="0">
                          <a:solidFill>
                            <a:schemeClr val="tx1"/>
                          </a:solidFill>
                          <a:effectLst/>
                          <a:latin typeface="Arial"/>
                        </a:rPr>
                        <a:t>. Bases</a:t>
                      </a:r>
                    </a:p>
                    <a:p>
                      <a:pPr marL="0" marR="0">
                        <a:spcBef>
                          <a:spcPts val="0"/>
                        </a:spcBef>
                        <a:spcAft>
                          <a:spcPts val="0"/>
                        </a:spcAft>
                      </a:pPr>
                      <a:r>
                        <a:rPr lang="en-US" b="1" u="sng" dirty="0" smtClean="0">
                          <a:solidFill>
                            <a:schemeClr val="tx1"/>
                          </a:solidFill>
                          <a:effectLst/>
                          <a:latin typeface="Arial"/>
                        </a:rPr>
                        <a:t>Water-absorption</a:t>
                      </a:r>
                      <a:endParaRPr lang="en-US" b="1" u="sng" dirty="0">
                        <a:solidFill>
                          <a:schemeClr val="tx1"/>
                        </a:solidFill>
                        <a:effectLst/>
                        <a:latin typeface="Arial"/>
                      </a:endParaRPr>
                    </a:p>
                  </a:txBody>
                  <a:tcPr marL="0" marR="0" marT="0" marB="0"/>
                </a:tc>
                <a:tc>
                  <a:txBody>
                    <a:bodyPr/>
                    <a:lstStyle/>
                    <a:p>
                      <a:pPr marL="0" marR="0">
                        <a:spcBef>
                          <a:spcPts val="0"/>
                        </a:spcBef>
                        <a:spcAft>
                          <a:spcPts val="0"/>
                        </a:spcAft>
                      </a:pPr>
                      <a:r>
                        <a:rPr lang="en-US" b="0" dirty="0">
                          <a:solidFill>
                            <a:schemeClr val="tx1"/>
                          </a:solidFill>
                          <a:effectLst/>
                          <a:latin typeface="Arial"/>
                        </a:rPr>
                        <a:t>Oil/Water Emulsion </a:t>
                      </a:r>
                      <a:r>
                        <a:rPr lang="en-US" b="0" dirty="0" err="1" smtClean="0">
                          <a:solidFill>
                            <a:schemeClr val="tx1"/>
                          </a:solidFill>
                          <a:effectLst/>
                          <a:latin typeface="Arial"/>
                        </a:rPr>
                        <a:t>Oint.Bases</a:t>
                      </a:r>
                      <a:endParaRPr lang="en-US" b="0" dirty="0" smtClean="0">
                        <a:solidFill>
                          <a:schemeClr val="tx1"/>
                        </a:solidFill>
                        <a:effectLst/>
                        <a:latin typeface="Arial"/>
                      </a:endParaRPr>
                    </a:p>
                    <a:p>
                      <a:pPr marL="0" marR="0" indent="0">
                        <a:spcBef>
                          <a:spcPts val="0"/>
                        </a:spcBef>
                        <a:spcAft>
                          <a:spcPts val="0"/>
                        </a:spcAft>
                        <a:tabLst/>
                      </a:pPr>
                      <a:r>
                        <a:rPr kumimoji="0" lang="en-US" b="1" u="sng" kern="1200" dirty="0" smtClean="0">
                          <a:solidFill>
                            <a:schemeClr val="tx1"/>
                          </a:solidFill>
                          <a:effectLst/>
                          <a:latin typeface="Arial"/>
                          <a:ea typeface="+mn-ea"/>
                          <a:cs typeface="+mn-cs"/>
                        </a:rPr>
                        <a:t>Water-</a:t>
                      </a:r>
                      <a:r>
                        <a:rPr kumimoji="0" lang="en-US" b="1" u="sng" kern="1200" dirty="0" err="1" smtClean="0">
                          <a:solidFill>
                            <a:schemeClr val="tx1"/>
                          </a:solidFill>
                          <a:effectLst/>
                          <a:latin typeface="Arial"/>
                          <a:ea typeface="+mn-ea"/>
                          <a:cs typeface="+mn-cs"/>
                        </a:rPr>
                        <a:t>misicble</a:t>
                      </a:r>
                      <a:endParaRPr kumimoji="0" lang="en-US" b="1" u="sng" kern="1200" dirty="0">
                        <a:solidFill>
                          <a:schemeClr val="tx1"/>
                        </a:solidFill>
                        <a:effectLst/>
                        <a:latin typeface="Arial"/>
                        <a:ea typeface="+mn-ea"/>
                        <a:cs typeface="+mn-cs"/>
                      </a:endParaRPr>
                    </a:p>
                  </a:txBody>
                  <a:tcPr marL="0" marR="0" marT="0" marB="0"/>
                </a:tc>
                <a:tc>
                  <a:txBody>
                    <a:bodyPr/>
                    <a:lstStyle/>
                    <a:p>
                      <a:pPr marL="0" marR="0">
                        <a:spcBef>
                          <a:spcPts val="0"/>
                        </a:spcBef>
                        <a:spcAft>
                          <a:spcPts val="0"/>
                        </a:spcAft>
                      </a:pPr>
                      <a:r>
                        <a:rPr lang="en-US" b="0" dirty="0">
                          <a:solidFill>
                            <a:schemeClr val="tx1"/>
                          </a:solidFill>
                          <a:effectLst/>
                          <a:latin typeface="Arial"/>
                        </a:rPr>
                        <a:t>Water-miscible Ointment </a:t>
                      </a:r>
                      <a:r>
                        <a:rPr lang="en-US" b="0" dirty="0" smtClean="0">
                          <a:solidFill>
                            <a:schemeClr val="tx1"/>
                          </a:solidFill>
                          <a:effectLst/>
                          <a:latin typeface="Arial"/>
                        </a:rPr>
                        <a:t>Bases</a:t>
                      </a:r>
                      <a:endParaRPr kumimoji="0" lang="en-US" b="0" kern="1200" dirty="0">
                        <a:solidFill>
                          <a:schemeClr val="tx1"/>
                        </a:solidFill>
                        <a:effectLst/>
                        <a:latin typeface="Arial"/>
                        <a:ea typeface="+mn-ea"/>
                        <a:cs typeface="+mn-cs"/>
                      </a:endParaRPr>
                    </a:p>
                    <a:p>
                      <a:pPr marL="0" marR="0">
                        <a:spcBef>
                          <a:spcPts val="0"/>
                        </a:spcBef>
                        <a:spcAft>
                          <a:spcPts val="0"/>
                        </a:spcAft>
                      </a:pPr>
                      <a:r>
                        <a:rPr kumimoji="0" lang="en-US" b="1" u="sng" kern="1200" dirty="0" smtClean="0">
                          <a:solidFill>
                            <a:schemeClr val="tx1"/>
                          </a:solidFill>
                          <a:effectLst/>
                          <a:latin typeface="Arial"/>
                          <a:ea typeface="+mn-ea"/>
                          <a:cs typeface="+mn-cs"/>
                        </a:rPr>
                        <a:t>Water soluble</a:t>
                      </a:r>
                      <a:r>
                        <a:rPr kumimoji="0" lang="en-US" b="1" u="sng" kern="1200" dirty="0">
                          <a:solidFill>
                            <a:schemeClr val="tx1"/>
                          </a:solidFill>
                          <a:effectLst/>
                          <a:latin typeface="Arial"/>
                          <a:ea typeface="+mn-ea"/>
                          <a:cs typeface="+mn-cs"/>
                        </a:rPr>
                        <a:t/>
                      </a:r>
                      <a:br>
                        <a:rPr kumimoji="0" lang="en-US" b="1" u="sng" kern="1200" dirty="0">
                          <a:solidFill>
                            <a:schemeClr val="tx1"/>
                          </a:solidFill>
                          <a:effectLst/>
                          <a:latin typeface="Arial"/>
                          <a:ea typeface="+mn-ea"/>
                          <a:cs typeface="+mn-cs"/>
                        </a:rPr>
                      </a:br>
                      <a:r>
                        <a:rPr lang="en-US" b="0" dirty="0">
                          <a:solidFill>
                            <a:schemeClr val="tx1"/>
                          </a:solidFill>
                          <a:effectLst/>
                          <a:latin typeface="Arial"/>
                        </a:rPr>
                        <a:t/>
                      </a:r>
                      <a:br>
                        <a:rPr lang="en-US" b="0" dirty="0">
                          <a:solidFill>
                            <a:schemeClr val="tx1"/>
                          </a:solidFill>
                          <a:effectLst/>
                          <a:latin typeface="Arial"/>
                        </a:rPr>
                      </a:br>
                      <a:endParaRPr lang="en-US" b="0" dirty="0">
                        <a:solidFill>
                          <a:schemeClr val="tx1"/>
                        </a:solidFill>
                        <a:effectLst/>
                        <a:latin typeface="Arial"/>
                      </a:endParaRPr>
                    </a:p>
                  </a:txBody>
                  <a:tcPr marL="0" marR="0" marT="0" marB="0"/>
                </a:tc>
              </a:tr>
              <a:tr h="370840">
                <a:tc gridSpan="2">
                  <a:txBody>
                    <a:bodyPr/>
                    <a:lstStyle/>
                    <a:p>
                      <a:pPr marL="0" marR="0">
                        <a:spcBef>
                          <a:spcPts val="0"/>
                        </a:spcBef>
                        <a:spcAft>
                          <a:spcPts val="0"/>
                        </a:spcAft>
                      </a:pPr>
                      <a:r>
                        <a:rPr lang="en-US" b="0" dirty="0">
                          <a:effectLst/>
                          <a:latin typeface="Arial"/>
                        </a:rPr>
                        <a:t>Composition</a:t>
                      </a:r>
                    </a:p>
                  </a:txBody>
                  <a:tcPr/>
                </a:tc>
                <a:tc hMerge="1">
                  <a:txBody>
                    <a:bodyPr/>
                    <a:lstStyle/>
                    <a:p>
                      <a:pPr marL="0" marR="0">
                        <a:spcBef>
                          <a:spcPts val="0"/>
                        </a:spcBef>
                        <a:spcAft>
                          <a:spcPts val="0"/>
                        </a:spcAft>
                      </a:pPr>
                      <a:endParaRPr lang="en-US" b="0" dirty="0">
                        <a:effectLst/>
                        <a:latin typeface="Arial"/>
                      </a:endParaRPr>
                    </a:p>
                  </a:txBody>
                  <a:tcPr marL="0" marR="0" marT="0" marB="0"/>
                </a:tc>
                <a:tc>
                  <a:txBody>
                    <a:bodyPr/>
                    <a:lstStyle/>
                    <a:p>
                      <a:pPr marL="0" marR="0" algn="ctr">
                        <a:spcBef>
                          <a:spcPts val="0"/>
                        </a:spcBef>
                        <a:spcAft>
                          <a:spcPts val="0"/>
                        </a:spcAft>
                      </a:pPr>
                      <a:r>
                        <a:rPr lang="en-US" b="0">
                          <a:effectLst/>
                          <a:latin typeface="Arial"/>
                        </a:rPr>
                        <a:t>oleaginous compounds</a:t>
                      </a:r>
                    </a:p>
                  </a:txBody>
                  <a:tcPr marL="19050" marR="19050" marT="19050" marB="19050"/>
                </a:tc>
                <a:tc>
                  <a:txBody>
                    <a:bodyPr/>
                    <a:lstStyle/>
                    <a:p>
                      <a:pPr marL="0" marR="0" algn="ctr">
                        <a:spcBef>
                          <a:spcPts val="0"/>
                        </a:spcBef>
                        <a:spcAft>
                          <a:spcPts val="0"/>
                        </a:spcAft>
                      </a:pPr>
                      <a:r>
                        <a:rPr lang="en-US" b="0">
                          <a:effectLst/>
                          <a:latin typeface="Arial"/>
                        </a:rPr>
                        <a:t>oleaginous base + w/o surfactant</a:t>
                      </a:r>
                    </a:p>
                  </a:txBody>
                  <a:tcPr marL="19050" marR="19050" marT="19050" marB="19050"/>
                </a:tc>
                <a:tc>
                  <a:txBody>
                    <a:bodyPr/>
                    <a:lstStyle/>
                    <a:p>
                      <a:pPr marL="0" marR="0" algn="ctr">
                        <a:spcBef>
                          <a:spcPts val="0"/>
                        </a:spcBef>
                        <a:spcAft>
                          <a:spcPts val="0"/>
                        </a:spcAft>
                      </a:pPr>
                      <a:r>
                        <a:rPr lang="en-US" b="0">
                          <a:effectLst/>
                          <a:latin typeface="Arial"/>
                        </a:rPr>
                        <a:t>oleaginous base + water (&gt; 45% w/w) + o/w surfactant (HLB </a:t>
                      </a:r>
                      <a:r>
                        <a:rPr lang="en-US" b="0" u="sng">
                          <a:effectLst/>
                          <a:latin typeface="Arial"/>
                        </a:rPr>
                        <a:t>&gt;</a:t>
                      </a:r>
                      <a:r>
                        <a:rPr lang="en-US" b="0">
                          <a:effectLst/>
                          <a:latin typeface="Arial"/>
                        </a:rPr>
                        <a:t>9)</a:t>
                      </a:r>
                    </a:p>
                  </a:txBody>
                  <a:tcPr marL="19050" marR="19050" marT="19050" marB="19050"/>
                </a:tc>
                <a:tc>
                  <a:txBody>
                    <a:bodyPr/>
                    <a:lstStyle/>
                    <a:p>
                      <a:pPr marL="0" marR="0" algn="ctr">
                        <a:spcBef>
                          <a:spcPts val="0"/>
                        </a:spcBef>
                        <a:spcAft>
                          <a:spcPts val="0"/>
                        </a:spcAft>
                      </a:pPr>
                      <a:r>
                        <a:rPr lang="en-US" b="0" dirty="0">
                          <a:effectLst/>
                          <a:latin typeface="Arial"/>
                        </a:rPr>
                        <a:t>Polyethylene Glycols (PEGs)</a:t>
                      </a:r>
                    </a:p>
                  </a:txBody>
                  <a:tcPr marL="19050" marR="19050" marT="19050" marB="19050"/>
                </a:tc>
              </a:tr>
              <a:tr h="370840">
                <a:tc gridSpan="2">
                  <a:txBody>
                    <a:bodyPr/>
                    <a:lstStyle/>
                    <a:p>
                      <a:pPr marL="0" marR="0">
                        <a:spcBef>
                          <a:spcPts val="0"/>
                        </a:spcBef>
                        <a:spcAft>
                          <a:spcPts val="0"/>
                        </a:spcAft>
                      </a:pPr>
                      <a:r>
                        <a:rPr lang="en-US" b="0" dirty="0">
                          <a:effectLst/>
                          <a:latin typeface="Arial"/>
                        </a:rPr>
                        <a:t>Water Content</a:t>
                      </a:r>
                    </a:p>
                  </a:txBody>
                  <a:tcPr/>
                </a:tc>
                <a:tc hMerge="1">
                  <a:txBody>
                    <a:bodyPr/>
                    <a:lstStyle/>
                    <a:p>
                      <a:pPr marL="0" marR="0">
                        <a:spcBef>
                          <a:spcPts val="0"/>
                        </a:spcBef>
                        <a:spcAft>
                          <a:spcPts val="0"/>
                        </a:spcAft>
                      </a:pPr>
                      <a:endParaRPr lang="en-US" b="0" dirty="0">
                        <a:effectLst/>
                        <a:latin typeface="Arial"/>
                      </a:endParaRPr>
                    </a:p>
                  </a:txBody>
                  <a:tcPr marL="0" marR="0" marT="0" marB="0"/>
                </a:tc>
                <a:tc>
                  <a:txBody>
                    <a:bodyPr/>
                    <a:lstStyle/>
                    <a:p>
                      <a:pPr marL="0" marR="0" algn="ctr">
                        <a:spcBef>
                          <a:spcPts val="0"/>
                        </a:spcBef>
                        <a:spcAft>
                          <a:spcPts val="0"/>
                        </a:spcAft>
                      </a:pPr>
                      <a:r>
                        <a:rPr lang="en-US" b="1" dirty="0">
                          <a:effectLst/>
                          <a:latin typeface="Arial"/>
                        </a:rPr>
                        <a:t>anhydrous</a:t>
                      </a:r>
                    </a:p>
                  </a:txBody>
                  <a:tcPr marL="19050" marR="19050" marT="19050" marB="19050"/>
                </a:tc>
                <a:tc>
                  <a:txBody>
                    <a:bodyPr/>
                    <a:lstStyle/>
                    <a:p>
                      <a:pPr marL="0" marR="0" algn="ctr">
                        <a:spcBef>
                          <a:spcPts val="0"/>
                        </a:spcBef>
                        <a:spcAft>
                          <a:spcPts val="0"/>
                        </a:spcAft>
                      </a:pPr>
                      <a:r>
                        <a:rPr lang="en-US" b="1" dirty="0">
                          <a:effectLst/>
                          <a:latin typeface="Arial"/>
                        </a:rPr>
                        <a:t>anhydrous</a:t>
                      </a:r>
                    </a:p>
                  </a:txBody>
                  <a:tcPr marL="19050" marR="19050" marT="19050" marB="19050"/>
                </a:tc>
                <a:tc>
                  <a:txBody>
                    <a:bodyPr/>
                    <a:lstStyle/>
                    <a:p>
                      <a:pPr marL="0" marR="0" algn="ctr">
                        <a:spcBef>
                          <a:spcPts val="0"/>
                        </a:spcBef>
                        <a:spcAft>
                          <a:spcPts val="0"/>
                        </a:spcAft>
                      </a:pPr>
                      <a:r>
                        <a:rPr lang="en-US" b="0">
                          <a:effectLst/>
                          <a:latin typeface="Arial"/>
                        </a:rPr>
                        <a:t>hydrous</a:t>
                      </a:r>
                    </a:p>
                  </a:txBody>
                  <a:tcPr marL="19050" marR="19050" marT="19050" marB="19050"/>
                </a:tc>
                <a:tc>
                  <a:txBody>
                    <a:bodyPr/>
                    <a:lstStyle/>
                    <a:p>
                      <a:pPr marL="0" marR="0" algn="ctr">
                        <a:spcBef>
                          <a:spcPts val="0"/>
                        </a:spcBef>
                        <a:spcAft>
                          <a:spcPts val="0"/>
                        </a:spcAft>
                      </a:pPr>
                      <a:r>
                        <a:rPr lang="en-US" b="1" dirty="0">
                          <a:effectLst/>
                          <a:latin typeface="Arial"/>
                        </a:rPr>
                        <a:t>anhydrous</a:t>
                      </a:r>
                      <a:r>
                        <a:rPr lang="en-US" b="0" dirty="0">
                          <a:effectLst/>
                          <a:latin typeface="Arial"/>
                        </a:rPr>
                        <a:t>, hydrous</a:t>
                      </a:r>
                    </a:p>
                  </a:txBody>
                  <a:tcPr marL="19050" marR="19050" marT="19050" marB="19050"/>
                </a:tc>
              </a:tr>
              <a:tr h="370840">
                <a:tc gridSpan="2">
                  <a:txBody>
                    <a:bodyPr/>
                    <a:lstStyle/>
                    <a:p>
                      <a:pPr marL="0" marR="0">
                        <a:spcBef>
                          <a:spcPts val="0"/>
                        </a:spcBef>
                        <a:spcAft>
                          <a:spcPts val="0"/>
                        </a:spcAft>
                      </a:pPr>
                      <a:r>
                        <a:rPr lang="en-US" b="0" dirty="0">
                          <a:effectLst/>
                          <a:latin typeface="Arial"/>
                        </a:rPr>
                        <a:t>Affinity for Water</a:t>
                      </a:r>
                    </a:p>
                  </a:txBody>
                  <a:tcPr/>
                </a:tc>
                <a:tc hMerge="1">
                  <a:txBody>
                    <a:bodyPr/>
                    <a:lstStyle/>
                    <a:p>
                      <a:pPr marL="0" marR="0">
                        <a:spcBef>
                          <a:spcPts val="0"/>
                        </a:spcBef>
                        <a:spcAft>
                          <a:spcPts val="0"/>
                        </a:spcAft>
                      </a:pPr>
                      <a:endParaRPr lang="en-US" b="0" dirty="0">
                        <a:effectLst/>
                        <a:latin typeface="Arial"/>
                      </a:endParaRPr>
                    </a:p>
                  </a:txBody>
                  <a:tcPr marL="0" marR="0" marT="0" marB="0"/>
                </a:tc>
                <a:tc>
                  <a:txBody>
                    <a:bodyPr/>
                    <a:lstStyle/>
                    <a:p>
                      <a:pPr marL="0" marR="0" algn="ctr">
                        <a:spcBef>
                          <a:spcPts val="0"/>
                        </a:spcBef>
                        <a:spcAft>
                          <a:spcPts val="0"/>
                        </a:spcAft>
                      </a:pPr>
                      <a:r>
                        <a:rPr lang="en-US" b="1" dirty="0">
                          <a:effectLst/>
                          <a:latin typeface="Arial"/>
                        </a:rPr>
                        <a:t>hydrophobic</a:t>
                      </a:r>
                    </a:p>
                  </a:txBody>
                  <a:tcPr marL="19050" marR="19050" marT="19050" marB="19050"/>
                </a:tc>
                <a:tc>
                  <a:txBody>
                    <a:bodyPr/>
                    <a:lstStyle/>
                    <a:p>
                      <a:pPr marL="0" marR="0" algn="ctr">
                        <a:spcBef>
                          <a:spcPts val="0"/>
                        </a:spcBef>
                        <a:spcAft>
                          <a:spcPts val="0"/>
                        </a:spcAft>
                      </a:pPr>
                      <a:r>
                        <a:rPr lang="en-US" b="0">
                          <a:effectLst/>
                          <a:latin typeface="Arial"/>
                        </a:rPr>
                        <a:t>hydrophilic</a:t>
                      </a:r>
                    </a:p>
                  </a:txBody>
                  <a:tcPr marL="19050" marR="19050" marT="19050" marB="19050"/>
                </a:tc>
                <a:tc>
                  <a:txBody>
                    <a:bodyPr/>
                    <a:lstStyle/>
                    <a:p>
                      <a:pPr marL="0" marR="0" algn="ctr">
                        <a:spcBef>
                          <a:spcPts val="0"/>
                        </a:spcBef>
                        <a:spcAft>
                          <a:spcPts val="0"/>
                        </a:spcAft>
                      </a:pPr>
                      <a:r>
                        <a:rPr lang="en-US" b="0">
                          <a:effectLst/>
                          <a:latin typeface="Arial"/>
                        </a:rPr>
                        <a:t>hydrophilic</a:t>
                      </a:r>
                    </a:p>
                  </a:txBody>
                  <a:tcPr marL="19050" marR="19050" marT="19050" marB="19050"/>
                </a:tc>
                <a:tc>
                  <a:txBody>
                    <a:bodyPr/>
                    <a:lstStyle/>
                    <a:p>
                      <a:pPr marL="0" marR="0" algn="ctr">
                        <a:spcBef>
                          <a:spcPts val="0"/>
                        </a:spcBef>
                        <a:spcAft>
                          <a:spcPts val="0"/>
                        </a:spcAft>
                      </a:pPr>
                      <a:r>
                        <a:rPr lang="en-US" b="0">
                          <a:effectLst/>
                          <a:latin typeface="Arial"/>
                        </a:rPr>
                        <a:t>hydrophilic</a:t>
                      </a:r>
                    </a:p>
                  </a:txBody>
                  <a:tcPr marL="19050" marR="19050" marT="19050" marB="19050"/>
                </a:tc>
              </a:tr>
              <a:tr h="370840">
                <a:tc gridSpan="2">
                  <a:txBody>
                    <a:bodyPr/>
                    <a:lstStyle/>
                    <a:p>
                      <a:pPr marL="0" marR="0">
                        <a:spcBef>
                          <a:spcPts val="0"/>
                        </a:spcBef>
                        <a:spcAft>
                          <a:spcPts val="0"/>
                        </a:spcAft>
                      </a:pPr>
                      <a:r>
                        <a:rPr lang="en-US" b="0" dirty="0" err="1">
                          <a:effectLst/>
                          <a:latin typeface="Arial"/>
                        </a:rPr>
                        <a:t>Spreadability</a:t>
                      </a:r>
                      <a:endParaRPr lang="en-US" b="0" dirty="0">
                        <a:effectLst/>
                        <a:latin typeface="Arial"/>
                      </a:endParaRPr>
                    </a:p>
                  </a:txBody>
                  <a:tcPr/>
                </a:tc>
                <a:tc hMerge="1">
                  <a:txBody>
                    <a:bodyPr/>
                    <a:lstStyle/>
                    <a:p>
                      <a:pPr marL="0" marR="0">
                        <a:spcBef>
                          <a:spcPts val="0"/>
                        </a:spcBef>
                        <a:spcAft>
                          <a:spcPts val="0"/>
                        </a:spcAft>
                      </a:pPr>
                      <a:endParaRPr lang="en-US" b="0" dirty="0">
                        <a:effectLst/>
                        <a:latin typeface="Arial"/>
                      </a:endParaRPr>
                    </a:p>
                  </a:txBody>
                  <a:tcPr marL="0" marR="0" marT="0" marB="0"/>
                </a:tc>
                <a:tc>
                  <a:txBody>
                    <a:bodyPr/>
                    <a:lstStyle/>
                    <a:p>
                      <a:pPr marL="0" marR="0" algn="ctr">
                        <a:spcBef>
                          <a:spcPts val="0"/>
                        </a:spcBef>
                        <a:spcAft>
                          <a:spcPts val="0"/>
                        </a:spcAft>
                      </a:pPr>
                      <a:r>
                        <a:rPr lang="en-US" b="0">
                          <a:effectLst/>
                          <a:latin typeface="Arial"/>
                        </a:rPr>
                        <a:t>difficult</a:t>
                      </a:r>
                    </a:p>
                  </a:txBody>
                  <a:tcPr marL="19050" marR="19050" marT="19050" marB="19050"/>
                </a:tc>
                <a:tc>
                  <a:txBody>
                    <a:bodyPr/>
                    <a:lstStyle/>
                    <a:p>
                      <a:pPr marL="0" marR="0" algn="ctr">
                        <a:spcBef>
                          <a:spcPts val="0"/>
                        </a:spcBef>
                        <a:spcAft>
                          <a:spcPts val="0"/>
                        </a:spcAft>
                      </a:pPr>
                      <a:r>
                        <a:rPr lang="en-US" b="0">
                          <a:effectLst/>
                          <a:latin typeface="Arial"/>
                        </a:rPr>
                        <a:t>difficult</a:t>
                      </a:r>
                    </a:p>
                  </a:txBody>
                  <a:tcPr marL="19050" marR="19050" marT="19050" marB="19050"/>
                </a:tc>
                <a:tc>
                  <a:txBody>
                    <a:bodyPr/>
                    <a:lstStyle/>
                    <a:p>
                      <a:pPr marL="0" marR="0" algn="ctr">
                        <a:spcBef>
                          <a:spcPts val="0"/>
                        </a:spcBef>
                        <a:spcAft>
                          <a:spcPts val="0"/>
                        </a:spcAft>
                      </a:pPr>
                      <a:r>
                        <a:rPr lang="en-US" b="0">
                          <a:effectLst/>
                          <a:latin typeface="Arial"/>
                        </a:rPr>
                        <a:t>easy</a:t>
                      </a:r>
                    </a:p>
                  </a:txBody>
                  <a:tcPr marL="19050" marR="19050" marT="19050" marB="19050"/>
                </a:tc>
                <a:tc>
                  <a:txBody>
                    <a:bodyPr/>
                    <a:lstStyle/>
                    <a:p>
                      <a:pPr marL="0" marR="0" algn="ctr">
                        <a:spcBef>
                          <a:spcPts val="0"/>
                        </a:spcBef>
                        <a:spcAft>
                          <a:spcPts val="0"/>
                        </a:spcAft>
                      </a:pPr>
                      <a:r>
                        <a:rPr lang="en-US" b="0">
                          <a:effectLst/>
                          <a:latin typeface="Arial"/>
                        </a:rPr>
                        <a:t>moderate to easy</a:t>
                      </a:r>
                    </a:p>
                  </a:txBody>
                  <a:tcPr marL="19050" marR="19050" marT="19050" marB="19050"/>
                </a:tc>
              </a:tr>
              <a:tr h="370840">
                <a:tc gridSpan="2">
                  <a:txBody>
                    <a:bodyPr/>
                    <a:lstStyle/>
                    <a:p>
                      <a:pPr marL="0" marR="0">
                        <a:spcBef>
                          <a:spcPts val="0"/>
                        </a:spcBef>
                        <a:spcAft>
                          <a:spcPts val="0"/>
                        </a:spcAft>
                      </a:pPr>
                      <a:r>
                        <a:rPr lang="en-US" b="0" dirty="0" err="1">
                          <a:effectLst/>
                          <a:latin typeface="Arial"/>
                        </a:rPr>
                        <a:t>Washability</a:t>
                      </a:r>
                      <a:endParaRPr lang="en-US" b="0" dirty="0">
                        <a:effectLst/>
                        <a:latin typeface="Arial"/>
                      </a:endParaRPr>
                    </a:p>
                  </a:txBody>
                  <a:tcPr/>
                </a:tc>
                <a:tc hMerge="1">
                  <a:txBody>
                    <a:bodyPr/>
                    <a:lstStyle/>
                    <a:p>
                      <a:pPr marL="0" marR="0">
                        <a:spcBef>
                          <a:spcPts val="0"/>
                        </a:spcBef>
                        <a:spcAft>
                          <a:spcPts val="0"/>
                        </a:spcAft>
                      </a:pPr>
                      <a:endParaRPr lang="en-US" b="0" dirty="0">
                        <a:effectLst/>
                        <a:latin typeface="Arial"/>
                      </a:endParaRPr>
                    </a:p>
                  </a:txBody>
                  <a:tcPr marL="0" marR="0" marT="0" marB="0"/>
                </a:tc>
                <a:tc>
                  <a:txBody>
                    <a:bodyPr/>
                    <a:lstStyle/>
                    <a:p>
                      <a:pPr marL="0" marR="0" algn="ctr">
                        <a:spcBef>
                          <a:spcPts val="0"/>
                        </a:spcBef>
                        <a:spcAft>
                          <a:spcPts val="0"/>
                        </a:spcAft>
                      </a:pPr>
                      <a:r>
                        <a:rPr lang="en-US" b="0">
                          <a:effectLst/>
                          <a:latin typeface="Arial"/>
                        </a:rPr>
                        <a:t>nonwashable</a:t>
                      </a:r>
                    </a:p>
                  </a:txBody>
                  <a:tcPr marL="19050" marR="19050" marT="19050" marB="19050"/>
                </a:tc>
                <a:tc>
                  <a:txBody>
                    <a:bodyPr/>
                    <a:lstStyle/>
                    <a:p>
                      <a:pPr marL="0" marR="0" algn="ctr">
                        <a:spcBef>
                          <a:spcPts val="0"/>
                        </a:spcBef>
                        <a:spcAft>
                          <a:spcPts val="0"/>
                        </a:spcAft>
                      </a:pPr>
                      <a:r>
                        <a:rPr lang="en-US" b="0">
                          <a:effectLst/>
                          <a:latin typeface="Arial"/>
                        </a:rPr>
                        <a:t>nonwashable</a:t>
                      </a:r>
                    </a:p>
                  </a:txBody>
                  <a:tcPr marL="19050" marR="19050" marT="19050" marB="19050"/>
                </a:tc>
                <a:tc>
                  <a:txBody>
                    <a:bodyPr/>
                    <a:lstStyle/>
                    <a:p>
                      <a:pPr marL="0" marR="0" algn="ctr">
                        <a:spcBef>
                          <a:spcPts val="0"/>
                        </a:spcBef>
                        <a:spcAft>
                          <a:spcPts val="0"/>
                        </a:spcAft>
                      </a:pPr>
                      <a:r>
                        <a:rPr lang="en-US" b="0">
                          <a:effectLst/>
                          <a:latin typeface="Arial"/>
                        </a:rPr>
                        <a:t>washable</a:t>
                      </a:r>
                    </a:p>
                  </a:txBody>
                  <a:tcPr marL="19050" marR="19050" marT="19050" marB="19050"/>
                </a:tc>
                <a:tc>
                  <a:txBody>
                    <a:bodyPr/>
                    <a:lstStyle/>
                    <a:p>
                      <a:pPr marL="0" marR="0" algn="ctr">
                        <a:spcBef>
                          <a:spcPts val="0"/>
                        </a:spcBef>
                        <a:spcAft>
                          <a:spcPts val="0"/>
                        </a:spcAft>
                      </a:pPr>
                      <a:r>
                        <a:rPr lang="en-US" b="0" dirty="0">
                          <a:effectLst/>
                          <a:latin typeface="Arial"/>
                        </a:rPr>
                        <a:t>washable</a:t>
                      </a:r>
                    </a:p>
                  </a:txBody>
                  <a:tcPr marL="19050" marR="19050" marT="19050" marB="19050"/>
                </a:tc>
              </a:tr>
            </a:tbl>
          </a:graphicData>
        </a:graphic>
      </p:graphicFrame>
    </p:spTree>
    <p:extLst>
      <p:ext uri="{BB962C8B-B14F-4D97-AF65-F5344CB8AC3E}">
        <p14:creationId xmlns:p14="http://schemas.microsoft.com/office/powerpoint/2010/main" val="2420152211"/>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841612724"/>
              </p:ext>
            </p:extLst>
          </p:nvPr>
        </p:nvGraphicFramePr>
        <p:xfrm>
          <a:off x="304800" y="533400"/>
          <a:ext cx="7112000" cy="5384800"/>
        </p:xfrm>
        <a:graphic>
          <a:graphicData uri="http://schemas.openxmlformats.org/drawingml/2006/table">
            <a:tbl>
              <a:tblPr firstRow="1" bandRow="1">
                <a:tableStyleId>{5C22544A-7EE6-4342-B048-85BDC9FD1C3A}</a:tableStyleId>
              </a:tblPr>
              <a:tblGrid>
                <a:gridCol w="1270000"/>
                <a:gridCol w="1270000"/>
                <a:gridCol w="1270000"/>
                <a:gridCol w="1270000"/>
                <a:gridCol w="2032000"/>
              </a:tblGrid>
              <a:tr h="370840">
                <a:tc>
                  <a:txBody>
                    <a:bodyPr/>
                    <a:lstStyle/>
                    <a:p>
                      <a:endParaRPr lang="en-US" dirty="0"/>
                    </a:p>
                  </a:txBody>
                  <a:tcPr anchor="ct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370840">
                <a:tc>
                  <a:txBody>
                    <a:bodyPr/>
                    <a:lstStyle/>
                    <a:p>
                      <a:pPr marL="0" marR="0">
                        <a:spcBef>
                          <a:spcPts val="0"/>
                        </a:spcBef>
                        <a:spcAft>
                          <a:spcPts val="0"/>
                        </a:spcAft>
                      </a:pPr>
                      <a:r>
                        <a:rPr lang="en-US" b="0" dirty="0">
                          <a:effectLst/>
                          <a:latin typeface="Arial"/>
                        </a:rPr>
                        <a:t>Stability</a:t>
                      </a:r>
                    </a:p>
                  </a:txBody>
                  <a:tcPr marL="0" marR="0" marT="0" marB="0"/>
                </a:tc>
                <a:tc>
                  <a:txBody>
                    <a:bodyPr/>
                    <a:lstStyle/>
                    <a:p>
                      <a:pPr marL="0" marR="0" algn="ctr">
                        <a:spcBef>
                          <a:spcPts val="0"/>
                        </a:spcBef>
                        <a:spcAft>
                          <a:spcPts val="0"/>
                        </a:spcAft>
                      </a:pPr>
                      <a:r>
                        <a:rPr lang="en-US" b="0">
                          <a:effectLst/>
                          <a:latin typeface="Arial"/>
                        </a:rPr>
                        <a:t>oils poor; hydrocarbons better</a:t>
                      </a:r>
                    </a:p>
                  </a:txBody>
                  <a:tcPr marL="19050" marR="19050" marT="19050" marB="19050"/>
                </a:tc>
                <a:tc>
                  <a:txBody>
                    <a:bodyPr/>
                    <a:lstStyle/>
                    <a:p>
                      <a:pPr marL="0" marR="0" algn="ctr">
                        <a:spcBef>
                          <a:spcPts val="0"/>
                        </a:spcBef>
                        <a:spcAft>
                          <a:spcPts val="0"/>
                        </a:spcAft>
                      </a:pPr>
                      <a:r>
                        <a:rPr lang="en-US" b="0" dirty="0">
                          <a:effectLst/>
                          <a:latin typeface="Arial"/>
                        </a:rPr>
                        <a:t>oils poor; hydrocarbons better</a:t>
                      </a:r>
                    </a:p>
                  </a:txBody>
                  <a:tcPr marL="19050" marR="19050" marT="19050" marB="19050"/>
                </a:tc>
                <a:tc>
                  <a:txBody>
                    <a:bodyPr/>
                    <a:lstStyle/>
                    <a:p>
                      <a:pPr marL="0" marR="0" algn="ctr">
                        <a:spcBef>
                          <a:spcPts val="0"/>
                        </a:spcBef>
                        <a:spcAft>
                          <a:spcPts val="0"/>
                        </a:spcAft>
                      </a:pPr>
                      <a:r>
                        <a:rPr lang="en-US" b="0" dirty="0">
                          <a:effectLst/>
                          <a:latin typeface="Arial"/>
                        </a:rPr>
                        <a:t>unstable, especially alkali soaps and natural colloids; </a:t>
                      </a:r>
                      <a:r>
                        <a:rPr lang="en-US" b="0" dirty="0" err="1">
                          <a:effectLst/>
                          <a:latin typeface="Arial"/>
                        </a:rPr>
                        <a:t>nonionics</a:t>
                      </a:r>
                      <a:r>
                        <a:rPr lang="en-US" b="0" dirty="0">
                          <a:effectLst/>
                          <a:latin typeface="Arial"/>
                        </a:rPr>
                        <a:t> better</a:t>
                      </a:r>
                    </a:p>
                  </a:txBody>
                  <a:tcPr marL="19050" marR="19050" marT="19050" marB="19050"/>
                </a:tc>
                <a:tc>
                  <a:txBody>
                    <a:bodyPr/>
                    <a:lstStyle/>
                    <a:p>
                      <a:pPr marL="0" marR="0" algn="ctr">
                        <a:spcBef>
                          <a:spcPts val="0"/>
                        </a:spcBef>
                        <a:spcAft>
                          <a:spcPts val="0"/>
                        </a:spcAft>
                      </a:pPr>
                      <a:r>
                        <a:rPr lang="en-US" b="0" dirty="0">
                          <a:effectLst/>
                          <a:latin typeface="Arial"/>
                        </a:rPr>
                        <a:t>stable</a:t>
                      </a:r>
                    </a:p>
                  </a:txBody>
                  <a:tcPr marL="19050" marR="19050" marT="19050" marB="19050"/>
                </a:tc>
              </a:tr>
              <a:tr h="370840">
                <a:tc>
                  <a:txBody>
                    <a:bodyPr/>
                    <a:lstStyle/>
                    <a:p>
                      <a:pPr marL="0" marR="0">
                        <a:spcBef>
                          <a:spcPts val="0"/>
                        </a:spcBef>
                        <a:spcAft>
                          <a:spcPts val="0"/>
                        </a:spcAft>
                      </a:pPr>
                      <a:r>
                        <a:rPr lang="en-US" b="0">
                          <a:effectLst/>
                          <a:latin typeface="Arial"/>
                        </a:rPr>
                        <a:t>Drug Incorporation Potential</a:t>
                      </a:r>
                    </a:p>
                  </a:txBody>
                  <a:tcPr marL="0" marR="0" marT="0" marB="0"/>
                </a:tc>
                <a:tc>
                  <a:txBody>
                    <a:bodyPr/>
                    <a:lstStyle/>
                    <a:p>
                      <a:pPr marL="0" marR="0" algn="ctr">
                        <a:spcBef>
                          <a:spcPts val="0"/>
                        </a:spcBef>
                        <a:spcAft>
                          <a:spcPts val="0"/>
                        </a:spcAft>
                      </a:pPr>
                      <a:r>
                        <a:rPr lang="en-US" b="0">
                          <a:effectLst/>
                          <a:latin typeface="Arial"/>
                        </a:rPr>
                        <a:t>solids or oils (oil solubles only)</a:t>
                      </a:r>
                    </a:p>
                  </a:txBody>
                  <a:tcPr marL="19050" marR="19050" marT="19050" marB="19050"/>
                </a:tc>
                <a:tc>
                  <a:txBody>
                    <a:bodyPr/>
                    <a:lstStyle/>
                    <a:p>
                      <a:pPr marL="0" marR="0" algn="ctr">
                        <a:spcBef>
                          <a:spcPts val="0"/>
                        </a:spcBef>
                        <a:spcAft>
                          <a:spcPts val="0"/>
                        </a:spcAft>
                      </a:pPr>
                      <a:r>
                        <a:rPr lang="en-US" b="0">
                          <a:effectLst/>
                          <a:latin typeface="Arial"/>
                        </a:rPr>
                        <a:t>solids, oils, and aqueous solutions (small amounts)</a:t>
                      </a:r>
                    </a:p>
                  </a:txBody>
                  <a:tcPr marL="19050" marR="19050" marT="19050" marB="19050"/>
                </a:tc>
                <a:tc>
                  <a:txBody>
                    <a:bodyPr/>
                    <a:lstStyle/>
                    <a:p>
                      <a:pPr marL="0" marR="0" algn="ctr">
                        <a:spcBef>
                          <a:spcPts val="0"/>
                        </a:spcBef>
                        <a:spcAft>
                          <a:spcPts val="0"/>
                        </a:spcAft>
                      </a:pPr>
                      <a:r>
                        <a:rPr lang="en-US" b="0">
                          <a:effectLst/>
                          <a:latin typeface="Arial"/>
                        </a:rPr>
                        <a:t>solid and aqueous solutions (small amounts)</a:t>
                      </a:r>
                    </a:p>
                  </a:txBody>
                  <a:tcPr marL="19050" marR="19050" marT="19050" marB="19050"/>
                </a:tc>
                <a:tc>
                  <a:txBody>
                    <a:bodyPr/>
                    <a:lstStyle/>
                    <a:p>
                      <a:pPr marL="0" marR="0" algn="ctr">
                        <a:spcBef>
                          <a:spcPts val="0"/>
                        </a:spcBef>
                        <a:spcAft>
                          <a:spcPts val="0"/>
                        </a:spcAft>
                      </a:pPr>
                      <a:r>
                        <a:rPr lang="en-US" b="0">
                          <a:effectLst/>
                          <a:latin typeface="Arial"/>
                        </a:rPr>
                        <a:t>solid and aqueous solutions</a:t>
                      </a:r>
                    </a:p>
                  </a:txBody>
                  <a:tcPr marL="19050" marR="19050" marT="19050" marB="19050"/>
                </a:tc>
              </a:tr>
              <a:tr h="370840">
                <a:tc>
                  <a:txBody>
                    <a:bodyPr/>
                    <a:lstStyle/>
                    <a:p>
                      <a:pPr marL="0" marR="0">
                        <a:spcBef>
                          <a:spcPts val="0"/>
                        </a:spcBef>
                        <a:spcAft>
                          <a:spcPts val="0"/>
                        </a:spcAft>
                      </a:pPr>
                      <a:r>
                        <a:rPr lang="en-US" b="0">
                          <a:effectLst/>
                          <a:latin typeface="Arial"/>
                        </a:rPr>
                        <a:t>Drug Release Potential*</a:t>
                      </a:r>
                    </a:p>
                  </a:txBody>
                  <a:tcPr marL="0" marR="0" marT="0" marB="0"/>
                </a:tc>
                <a:tc>
                  <a:txBody>
                    <a:bodyPr/>
                    <a:lstStyle/>
                    <a:p>
                      <a:pPr marL="0" marR="0" algn="ctr">
                        <a:spcBef>
                          <a:spcPts val="0"/>
                        </a:spcBef>
                        <a:spcAft>
                          <a:spcPts val="0"/>
                        </a:spcAft>
                      </a:pPr>
                      <a:r>
                        <a:rPr lang="en-US" b="0">
                          <a:effectLst/>
                          <a:latin typeface="Arial"/>
                        </a:rPr>
                        <a:t>poor</a:t>
                      </a:r>
                    </a:p>
                  </a:txBody>
                  <a:tcPr marL="19050" marR="19050" marT="19050" marB="19050"/>
                </a:tc>
                <a:tc>
                  <a:txBody>
                    <a:bodyPr/>
                    <a:lstStyle/>
                    <a:p>
                      <a:pPr marL="0" marR="0" algn="ctr">
                        <a:spcBef>
                          <a:spcPts val="0"/>
                        </a:spcBef>
                        <a:spcAft>
                          <a:spcPts val="0"/>
                        </a:spcAft>
                      </a:pPr>
                      <a:r>
                        <a:rPr lang="en-US" b="0">
                          <a:effectLst/>
                          <a:latin typeface="Arial"/>
                        </a:rPr>
                        <a:t>poor, but &gt; oleaginous</a:t>
                      </a:r>
                    </a:p>
                  </a:txBody>
                  <a:tcPr marL="19050" marR="19050" marT="19050" marB="19050"/>
                </a:tc>
                <a:tc>
                  <a:txBody>
                    <a:bodyPr/>
                    <a:lstStyle/>
                    <a:p>
                      <a:pPr marL="0" marR="0" algn="ctr">
                        <a:spcBef>
                          <a:spcPts val="0"/>
                        </a:spcBef>
                        <a:spcAft>
                          <a:spcPts val="0"/>
                        </a:spcAft>
                      </a:pPr>
                      <a:r>
                        <a:rPr lang="en-US" b="0">
                          <a:effectLst/>
                          <a:latin typeface="Arial"/>
                        </a:rPr>
                        <a:t>fair to good</a:t>
                      </a:r>
                    </a:p>
                  </a:txBody>
                  <a:tcPr marL="19050" marR="19050" marT="19050" marB="19050"/>
                </a:tc>
                <a:tc>
                  <a:txBody>
                    <a:bodyPr/>
                    <a:lstStyle/>
                    <a:p>
                      <a:pPr marL="0" marR="0" algn="ctr">
                        <a:spcBef>
                          <a:spcPts val="0"/>
                        </a:spcBef>
                        <a:spcAft>
                          <a:spcPts val="0"/>
                        </a:spcAft>
                      </a:pPr>
                      <a:r>
                        <a:rPr lang="en-US" b="0">
                          <a:effectLst/>
                          <a:latin typeface="Arial"/>
                        </a:rPr>
                        <a:t>good</a:t>
                      </a:r>
                    </a:p>
                  </a:txBody>
                  <a:tcPr marL="19050" marR="19050" marT="19050" marB="19050"/>
                </a:tc>
              </a:tr>
              <a:tr h="370840">
                <a:tc>
                  <a:txBody>
                    <a:bodyPr/>
                    <a:lstStyle/>
                    <a:p>
                      <a:pPr marL="0" marR="0">
                        <a:spcBef>
                          <a:spcPts val="0"/>
                        </a:spcBef>
                        <a:spcAft>
                          <a:spcPts val="0"/>
                        </a:spcAft>
                      </a:pPr>
                      <a:r>
                        <a:rPr lang="en-US" b="0">
                          <a:effectLst/>
                          <a:latin typeface="Arial"/>
                        </a:rPr>
                        <a:t>Occlusiveness</a:t>
                      </a:r>
                    </a:p>
                  </a:txBody>
                  <a:tcPr marL="0" marR="0" marT="0" marB="0"/>
                </a:tc>
                <a:tc>
                  <a:txBody>
                    <a:bodyPr/>
                    <a:lstStyle/>
                    <a:p>
                      <a:pPr marL="0" marR="0" algn="ctr">
                        <a:spcBef>
                          <a:spcPts val="0"/>
                        </a:spcBef>
                        <a:spcAft>
                          <a:spcPts val="0"/>
                        </a:spcAft>
                      </a:pPr>
                      <a:r>
                        <a:rPr lang="en-US" b="0">
                          <a:effectLst/>
                          <a:latin typeface="Arial"/>
                        </a:rPr>
                        <a:t>yes</a:t>
                      </a:r>
                    </a:p>
                  </a:txBody>
                  <a:tcPr marL="19050" marR="19050" marT="19050" marB="19050"/>
                </a:tc>
                <a:tc>
                  <a:txBody>
                    <a:bodyPr/>
                    <a:lstStyle/>
                    <a:p>
                      <a:pPr marL="0" marR="0" algn="ctr">
                        <a:spcBef>
                          <a:spcPts val="0"/>
                        </a:spcBef>
                        <a:spcAft>
                          <a:spcPts val="0"/>
                        </a:spcAft>
                      </a:pPr>
                      <a:r>
                        <a:rPr lang="en-US" b="0">
                          <a:effectLst/>
                          <a:latin typeface="Arial"/>
                        </a:rPr>
                        <a:t>yes</a:t>
                      </a:r>
                    </a:p>
                  </a:txBody>
                  <a:tcPr marL="19050" marR="19050" marT="19050" marB="19050"/>
                </a:tc>
                <a:tc>
                  <a:txBody>
                    <a:bodyPr/>
                    <a:lstStyle/>
                    <a:p>
                      <a:pPr marL="0" marR="0" algn="ctr">
                        <a:spcBef>
                          <a:spcPts val="0"/>
                        </a:spcBef>
                        <a:spcAft>
                          <a:spcPts val="0"/>
                        </a:spcAft>
                      </a:pPr>
                      <a:r>
                        <a:rPr lang="en-US" b="0">
                          <a:effectLst/>
                          <a:latin typeface="Arial"/>
                        </a:rPr>
                        <a:t>no</a:t>
                      </a:r>
                    </a:p>
                  </a:txBody>
                  <a:tcPr marL="19050" marR="19050" marT="19050" marB="19050"/>
                </a:tc>
                <a:tc>
                  <a:txBody>
                    <a:bodyPr/>
                    <a:lstStyle/>
                    <a:p>
                      <a:pPr marL="0" marR="0" algn="ctr">
                        <a:spcBef>
                          <a:spcPts val="0"/>
                        </a:spcBef>
                        <a:spcAft>
                          <a:spcPts val="0"/>
                        </a:spcAft>
                      </a:pPr>
                      <a:r>
                        <a:rPr lang="en-US" b="0" dirty="0">
                          <a:effectLst/>
                          <a:latin typeface="Arial"/>
                        </a:rPr>
                        <a:t>no</a:t>
                      </a:r>
                    </a:p>
                  </a:txBody>
                  <a:tcPr marL="19050" marR="19050" marT="19050" marB="19050"/>
                </a:tc>
              </a:tr>
            </a:tbl>
          </a:graphicData>
        </a:graphic>
      </p:graphicFrame>
    </p:spTree>
    <p:extLst>
      <p:ext uri="{BB962C8B-B14F-4D97-AF65-F5344CB8AC3E}">
        <p14:creationId xmlns:p14="http://schemas.microsoft.com/office/powerpoint/2010/main" val="3649977803"/>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951814499"/>
              </p:ext>
            </p:extLst>
          </p:nvPr>
        </p:nvGraphicFramePr>
        <p:xfrm>
          <a:off x="304800" y="838200"/>
          <a:ext cx="7112000" cy="5013960"/>
        </p:xfrm>
        <a:graphic>
          <a:graphicData uri="http://schemas.openxmlformats.org/drawingml/2006/table">
            <a:tbl>
              <a:tblPr firstRow="1" bandRow="1">
                <a:tableStyleId>{5C22544A-7EE6-4342-B048-85BDC9FD1C3A}</a:tableStyleId>
              </a:tblPr>
              <a:tblGrid>
                <a:gridCol w="1270000"/>
                <a:gridCol w="1270000"/>
                <a:gridCol w="1270000"/>
                <a:gridCol w="1270000"/>
                <a:gridCol w="2032000"/>
              </a:tblGrid>
              <a:tr h="370840">
                <a:tc>
                  <a:txBody>
                    <a:bodyPr/>
                    <a:lstStyle/>
                    <a:p>
                      <a:pPr marL="0" marR="0">
                        <a:spcBef>
                          <a:spcPts val="0"/>
                        </a:spcBef>
                        <a:spcAft>
                          <a:spcPts val="0"/>
                        </a:spcAft>
                      </a:pPr>
                      <a:r>
                        <a:rPr lang="en-US" b="0" dirty="0">
                          <a:solidFill>
                            <a:schemeClr val="tx1"/>
                          </a:solidFill>
                          <a:effectLst/>
                          <a:latin typeface="Arial"/>
                        </a:rPr>
                        <a:t>Uses</a:t>
                      </a:r>
                    </a:p>
                  </a:txBody>
                  <a:tcPr marL="0" marR="0" marT="0" marB="0">
                    <a:solidFill>
                      <a:schemeClr val="accent1">
                        <a:lumMod val="20000"/>
                        <a:lumOff val="80000"/>
                      </a:schemeClr>
                    </a:solidFill>
                  </a:tcPr>
                </a:tc>
                <a:tc>
                  <a:txBody>
                    <a:bodyPr/>
                    <a:lstStyle/>
                    <a:p>
                      <a:pPr marL="0" marR="0" algn="ctr">
                        <a:spcBef>
                          <a:spcPts val="0"/>
                        </a:spcBef>
                        <a:spcAft>
                          <a:spcPts val="0"/>
                        </a:spcAft>
                      </a:pPr>
                      <a:r>
                        <a:rPr lang="fr-FR" b="0" dirty="0" err="1">
                          <a:solidFill>
                            <a:schemeClr val="tx1"/>
                          </a:solidFill>
                          <a:effectLst/>
                          <a:latin typeface="Arial"/>
                        </a:rPr>
                        <a:t>protectants</a:t>
                      </a:r>
                      <a:r>
                        <a:rPr lang="fr-FR" b="0" dirty="0">
                          <a:solidFill>
                            <a:schemeClr val="tx1"/>
                          </a:solidFill>
                          <a:effectLst/>
                          <a:latin typeface="Arial"/>
                        </a:rPr>
                        <a:t>, </a:t>
                      </a:r>
                      <a:r>
                        <a:rPr lang="fr-FR" b="0" dirty="0" err="1">
                          <a:solidFill>
                            <a:schemeClr val="tx1"/>
                          </a:solidFill>
                          <a:effectLst/>
                          <a:latin typeface="Arial"/>
                        </a:rPr>
                        <a:t>emollients</a:t>
                      </a:r>
                      <a:r>
                        <a:rPr lang="fr-FR" b="0" dirty="0">
                          <a:solidFill>
                            <a:schemeClr val="tx1"/>
                          </a:solidFill>
                          <a:effectLst/>
                          <a:latin typeface="Arial"/>
                        </a:rPr>
                        <a:t> (+/-), </a:t>
                      </a:r>
                      <a:r>
                        <a:rPr lang="fr-FR" b="0" dirty="0" err="1">
                          <a:solidFill>
                            <a:schemeClr val="tx1"/>
                          </a:solidFill>
                          <a:effectLst/>
                          <a:latin typeface="Arial"/>
                        </a:rPr>
                        <a:t>vehicles</a:t>
                      </a:r>
                      <a:r>
                        <a:rPr lang="fr-FR" b="0" dirty="0">
                          <a:solidFill>
                            <a:schemeClr val="tx1"/>
                          </a:solidFill>
                          <a:effectLst/>
                          <a:latin typeface="Arial"/>
                        </a:rPr>
                        <a:t> for </a:t>
                      </a:r>
                      <a:r>
                        <a:rPr lang="fr-FR" b="0" dirty="0" err="1">
                          <a:solidFill>
                            <a:schemeClr val="tx1"/>
                          </a:solidFill>
                          <a:effectLst/>
                          <a:latin typeface="Arial"/>
                        </a:rPr>
                        <a:t>hydrolyzable</a:t>
                      </a:r>
                      <a:r>
                        <a:rPr lang="fr-FR" b="0" dirty="0">
                          <a:solidFill>
                            <a:schemeClr val="tx1"/>
                          </a:solidFill>
                          <a:effectLst/>
                          <a:latin typeface="Arial"/>
                        </a:rPr>
                        <a:t> </a:t>
                      </a:r>
                      <a:r>
                        <a:rPr lang="fr-FR" b="0" dirty="0" err="1">
                          <a:solidFill>
                            <a:schemeClr val="tx1"/>
                          </a:solidFill>
                          <a:effectLst/>
                          <a:latin typeface="Arial"/>
                        </a:rPr>
                        <a:t>drugs</a:t>
                      </a:r>
                      <a:endParaRPr lang="fr-FR" b="0" dirty="0">
                        <a:solidFill>
                          <a:schemeClr val="tx1"/>
                        </a:solidFill>
                        <a:effectLst/>
                        <a:latin typeface="Arial"/>
                      </a:endParaRPr>
                    </a:p>
                  </a:txBody>
                  <a:tcPr marL="19050" marR="19050" marT="19050" marB="19050">
                    <a:solidFill>
                      <a:schemeClr val="accent1">
                        <a:lumMod val="20000"/>
                        <a:lumOff val="80000"/>
                      </a:schemeClr>
                    </a:solidFill>
                  </a:tcPr>
                </a:tc>
                <a:tc>
                  <a:txBody>
                    <a:bodyPr/>
                    <a:lstStyle/>
                    <a:p>
                      <a:pPr marL="0" marR="0" algn="ctr">
                        <a:spcBef>
                          <a:spcPts val="0"/>
                        </a:spcBef>
                        <a:spcAft>
                          <a:spcPts val="0"/>
                        </a:spcAft>
                      </a:pPr>
                      <a:r>
                        <a:rPr lang="en-US" b="0" dirty="0">
                          <a:solidFill>
                            <a:schemeClr val="tx1"/>
                          </a:solidFill>
                          <a:effectLst/>
                          <a:latin typeface="Arial"/>
                        </a:rPr>
                        <a:t>protectants, emollients (+/-), vehicles for aqueous solutions, solids, and non-</a:t>
                      </a:r>
                      <a:r>
                        <a:rPr lang="en-US" b="0" dirty="0" err="1">
                          <a:solidFill>
                            <a:schemeClr val="tx1"/>
                          </a:solidFill>
                          <a:effectLst/>
                          <a:latin typeface="Arial"/>
                        </a:rPr>
                        <a:t>hydrolyzable</a:t>
                      </a:r>
                      <a:r>
                        <a:rPr lang="en-US" b="0" dirty="0">
                          <a:solidFill>
                            <a:schemeClr val="tx1"/>
                          </a:solidFill>
                          <a:effectLst/>
                          <a:latin typeface="Arial"/>
                        </a:rPr>
                        <a:t> drugs</a:t>
                      </a:r>
                    </a:p>
                  </a:txBody>
                  <a:tcPr marL="19050" marR="19050" marT="19050" marB="19050">
                    <a:solidFill>
                      <a:schemeClr val="accent1">
                        <a:lumMod val="20000"/>
                        <a:lumOff val="80000"/>
                      </a:schemeClr>
                    </a:solidFill>
                  </a:tcPr>
                </a:tc>
                <a:tc>
                  <a:txBody>
                    <a:bodyPr/>
                    <a:lstStyle/>
                    <a:p>
                      <a:pPr marL="0" marR="0" algn="ctr">
                        <a:spcBef>
                          <a:spcPts val="0"/>
                        </a:spcBef>
                        <a:spcAft>
                          <a:spcPts val="0"/>
                        </a:spcAft>
                      </a:pPr>
                      <a:r>
                        <a:rPr lang="en-US" b="0" dirty="0">
                          <a:solidFill>
                            <a:schemeClr val="tx1"/>
                          </a:solidFill>
                          <a:effectLst/>
                          <a:latin typeface="Arial"/>
                        </a:rPr>
                        <a:t>emollients, vehicles for solid, liquid, or non-</a:t>
                      </a:r>
                      <a:r>
                        <a:rPr lang="en-US" b="0" dirty="0" err="1">
                          <a:solidFill>
                            <a:schemeClr val="tx1"/>
                          </a:solidFill>
                          <a:effectLst/>
                          <a:latin typeface="Arial"/>
                        </a:rPr>
                        <a:t>hydrolyzable</a:t>
                      </a:r>
                      <a:r>
                        <a:rPr lang="en-US" b="0" dirty="0">
                          <a:solidFill>
                            <a:schemeClr val="tx1"/>
                          </a:solidFill>
                          <a:effectLst/>
                          <a:latin typeface="Arial"/>
                        </a:rPr>
                        <a:t> drugs</a:t>
                      </a:r>
                    </a:p>
                  </a:txBody>
                  <a:tcPr marL="19050" marR="19050" marT="19050" marB="19050">
                    <a:solidFill>
                      <a:schemeClr val="accent1">
                        <a:lumMod val="20000"/>
                        <a:lumOff val="80000"/>
                      </a:schemeClr>
                    </a:solidFill>
                  </a:tcPr>
                </a:tc>
                <a:tc>
                  <a:txBody>
                    <a:bodyPr/>
                    <a:lstStyle/>
                    <a:p>
                      <a:pPr marL="0" marR="0" algn="ctr">
                        <a:spcBef>
                          <a:spcPts val="0"/>
                        </a:spcBef>
                        <a:spcAft>
                          <a:spcPts val="0"/>
                        </a:spcAft>
                      </a:pPr>
                      <a:r>
                        <a:rPr lang="en-US" b="0" dirty="0">
                          <a:solidFill>
                            <a:schemeClr val="tx1"/>
                          </a:solidFill>
                          <a:effectLst/>
                          <a:latin typeface="Arial"/>
                        </a:rPr>
                        <a:t>drug vehicles</a:t>
                      </a:r>
                    </a:p>
                  </a:txBody>
                  <a:tcPr marL="19050" marR="19050" marT="19050" marB="19050">
                    <a:solidFill>
                      <a:schemeClr val="accent1">
                        <a:lumMod val="20000"/>
                        <a:lumOff val="80000"/>
                      </a:schemeClr>
                    </a:solidFill>
                  </a:tcPr>
                </a:tc>
              </a:tr>
              <a:tr h="370840">
                <a:tc>
                  <a:txBody>
                    <a:bodyPr/>
                    <a:lstStyle/>
                    <a:p>
                      <a:pPr marL="0" marR="0">
                        <a:spcBef>
                          <a:spcPts val="0"/>
                        </a:spcBef>
                        <a:spcAft>
                          <a:spcPts val="0"/>
                        </a:spcAft>
                      </a:pPr>
                      <a:r>
                        <a:rPr lang="en-US" b="0" dirty="0">
                          <a:effectLst/>
                          <a:latin typeface="Arial"/>
                        </a:rPr>
                        <a:t>Examples</a:t>
                      </a:r>
                    </a:p>
                  </a:txBody>
                  <a:tcPr marL="0" marR="0" marT="0" marB="0">
                    <a:solidFill>
                      <a:schemeClr val="accent1">
                        <a:lumMod val="60000"/>
                        <a:lumOff val="40000"/>
                      </a:schemeClr>
                    </a:solidFill>
                  </a:tcPr>
                </a:tc>
                <a:tc>
                  <a:txBody>
                    <a:bodyPr/>
                    <a:lstStyle/>
                    <a:p>
                      <a:pPr marL="0" marR="0" algn="ctr">
                        <a:spcBef>
                          <a:spcPts val="0"/>
                        </a:spcBef>
                        <a:spcAft>
                          <a:spcPts val="0"/>
                        </a:spcAft>
                      </a:pPr>
                      <a:r>
                        <a:rPr lang="en-US" b="0" dirty="0">
                          <a:effectLst/>
                          <a:latin typeface="Arial"/>
                        </a:rPr>
                        <a:t>White Petrolatum, White Ointment</a:t>
                      </a:r>
                    </a:p>
                  </a:txBody>
                  <a:tcPr marL="19050" marR="19050" marT="19050" marB="19050">
                    <a:solidFill>
                      <a:schemeClr val="accent1">
                        <a:lumMod val="60000"/>
                        <a:lumOff val="40000"/>
                      </a:schemeClr>
                    </a:solidFill>
                  </a:tcPr>
                </a:tc>
                <a:tc>
                  <a:txBody>
                    <a:bodyPr/>
                    <a:lstStyle/>
                    <a:p>
                      <a:pPr marL="0" marR="0" algn="ctr">
                        <a:spcBef>
                          <a:spcPts val="0"/>
                        </a:spcBef>
                        <a:spcAft>
                          <a:spcPts val="0"/>
                        </a:spcAft>
                      </a:pPr>
                      <a:r>
                        <a:rPr lang="en-US" b="0" dirty="0">
                          <a:effectLst/>
                          <a:latin typeface="Arial"/>
                        </a:rPr>
                        <a:t>Hydrophilic Petrolatum, Anhydrous Lanolin, </a:t>
                      </a:r>
                      <a:r>
                        <a:rPr lang="en-US" b="0" dirty="0" err="1">
                          <a:effectLst/>
                          <a:latin typeface="Arial"/>
                        </a:rPr>
                        <a:t>Aquabase</a:t>
                      </a:r>
                      <a:r>
                        <a:rPr lang="en-US" b="0" dirty="0">
                          <a:effectLst/>
                          <a:latin typeface="Arial"/>
                        </a:rPr>
                        <a:t>™, </a:t>
                      </a:r>
                      <a:r>
                        <a:rPr lang="en-US" b="0" dirty="0" err="1">
                          <a:effectLst/>
                          <a:latin typeface="Arial"/>
                        </a:rPr>
                        <a:t>Aquaphor</a:t>
                      </a:r>
                      <a:r>
                        <a:rPr lang="en-US" b="0" dirty="0">
                          <a:effectLst/>
                          <a:latin typeface="Arial"/>
                        </a:rPr>
                        <a:t>®, </a:t>
                      </a:r>
                      <a:r>
                        <a:rPr lang="en-US" b="0" dirty="0" err="1">
                          <a:effectLst/>
                          <a:latin typeface="Arial"/>
                        </a:rPr>
                        <a:t>Polysorb</a:t>
                      </a:r>
                      <a:r>
                        <a:rPr lang="en-US" b="0" dirty="0">
                          <a:effectLst/>
                          <a:latin typeface="Arial"/>
                        </a:rPr>
                        <a:t>® </a:t>
                      </a:r>
                    </a:p>
                  </a:txBody>
                  <a:tcPr marL="19050" marR="19050" marT="19050" marB="19050">
                    <a:solidFill>
                      <a:schemeClr val="accent1">
                        <a:lumMod val="60000"/>
                        <a:lumOff val="40000"/>
                      </a:schemeClr>
                    </a:solidFill>
                  </a:tcPr>
                </a:tc>
                <a:tc>
                  <a:txBody>
                    <a:bodyPr/>
                    <a:lstStyle/>
                    <a:p>
                      <a:pPr marL="0" marR="0" algn="ctr">
                        <a:spcBef>
                          <a:spcPts val="0"/>
                        </a:spcBef>
                        <a:spcAft>
                          <a:spcPts val="0"/>
                        </a:spcAft>
                      </a:pPr>
                      <a:r>
                        <a:rPr lang="en-US" b="0" dirty="0">
                          <a:effectLst/>
                          <a:latin typeface="Arial"/>
                        </a:rPr>
                        <a:t>Hydrophilic Ointment, </a:t>
                      </a:r>
                      <a:r>
                        <a:rPr lang="en-US" b="0" dirty="0" err="1">
                          <a:effectLst/>
                          <a:latin typeface="Arial"/>
                        </a:rPr>
                        <a:t>Dermabase</a:t>
                      </a:r>
                      <a:r>
                        <a:rPr lang="en-US" b="0" dirty="0">
                          <a:effectLst/>
                          <a:latin typeface="Arial"/>
                        </a:rPr>
                        <a:t>™, </a:t>
                      </a:r>
                      <a:r>
                        <a:rPr lang="en-US" b="0" dirty="0" err="1">
                          <a:effectLst/>
                          <a:latin typeface="Arial"/>
                        </a:rPr>
                        <a:t>Velvachol</a:t>
                      </a:r>
                      <a:r>
                        <a:rPr lang="en-US" b="0" dirty="0">
                          <a:effectLst/>
                          <a:latin typeface="Arial"/>
                        </a:rPr>
                        <a:t>®, </a:t>
                      </a:r>
                      <a:r>
                        <a:rPr lang="en-US" b="0" dirty="0" err="1">
                          <a:effectLst/>
                          <a:latin typeface="Arial"/>
                        </a:rPr>
                        <a:t>Unibase</a:t>
                      </a:r>
                      <a:r>
                        <a:rPr lang="en-US" b="0" dirty="0">
                          <a:effectLst/>
                          <a:latin typeface="Arial"/>
                        </a:rPr>
                        <a:t>®</a:t>
                      </a:r>
                    </a:p>
                  </a:txBody>
                  <a:tcPr marL="19050" marR="19050" marT="19050" marB="19050">
                    <a:solidFill>
                      <a:schemeClr val="accent1">
                        <a:lumMod val="60000"/>
                        <a:lumOff val="40000"/>
                      </a:schemeClr>
                    </a:solidFill>
                  </a:tcPr>
                </a:tc>
                <a:tc>
                  <a:txBody>
                    <a:bodyPr/>
                    <a:lstStyle/>
                    <a:p>
                      <a:pPr marL="0" marR="0" algn="ctr">
                        <a:spcBef>
                          <a:spcPts val="0"/>
                        </a:spcBef>
                        <a:spcAft>
                          <a:spcPts val="0"/>
                        </a:spcAft>
                      </a:pPr>
                      <a:r>
                        <a:rPr lang="en-US" b="0" dirty="0">
                          <a:effectLst/>
                          <a:latin typeface="Arial"/>
                        </a:rPr>
                        <a:t>PEG Ointment, </a:t>
                      </a:r>
                      <a:r>
                        <a:rPr lang="en-US" b="0" dirty="0" err="1">
                          <a:effectLst/>
                          <a:latin typeface="Arial"/>
                        </a:rPr>
                        <a:t>Polybase</a:t>
                      </a:r>
                      <a:r>
                        <a:rPr lang="en-US" b="0" dirty="0">
                          <a:effectLst/>
                          <a:latin typeface="Arial"/>
                        </a:rPr>
                        <a:t>™</a:t>
                      </a:r>
                    </a:p>
                  </a:txBody>
                  <a:tcPr marL="19050" marR="19050" marT="19050" marB="19050">
                    <a:solidFill>
                      <a:schemeClr val="accent1">
                        <a:lumMod val="60000"/>
                        <a:lumOff val="40000"/>
                      </a:schemeClr>
                    </a:solidFill>
                  </a:tcPr>
                </a:tc>
              </a:tr>
            </a:tbl>
          </a:graphicData>
        </a:graphic>
      </p:graphicFrame>
    </p:spTree>
    <p:extLst>
      <p:ext uri="{BB962C8B-B14F-4D97-AF65-F5344CB8AC3E}">
        <p14:creationId xmlns:p14="http://schemas.microsoft.com/office/powerpoint/2010/main" val="2257161746"/>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ChangeArrowheads="1"/>
          </p:cNvSpPr>
          <p:nvPr/>
        </p:nvSpPr>
        <p:spPr bwMode="auto">
          <a:xfrm>
            <a:off x="633413" y="171450"/>
            <a:ext cx="7575550" cy="692150"/>
          </a:xfrm>
          <a:prstGeom prst="rect">
            <a:avLst/>
          </a:prstGeom>
          <a:noFill/>
          <a:ln w="50800">
            <a:solidFill>
              <a:srgbClr val="FFFF00"/>
            </a:solidFill>
            <a:miter lim="800000"/>
            <a:headEnd/>
            <a:tailEnd/>
          </a:ln>
          <a:effectLst>
            <a:prstShdw prst="shdw17" dist="17961" dir="2700000">
              <a:srgbClr val="FFFF00">
                <a:gamma/>
                <a:shade val="60000"/>
                <a:invGamma/>
              </a:srgbClr>
            </a:prstShdw>
          </a:effectLst>
          <a:extLst>
            <a:ext uri="{909E8E84-426E-40DD-AFC4-6F175D3DCCD1}">
              <a14:hiddenFill xmlns:a14="http://schemas.microsoft.com/office/drawing/2010/main">
                <a:solidFill>
                  <a:schemeClr val="accent1"/>
                </a:solidFill>
              </a14:hiddenFill>
            </a:ext>
          </a:extLst>
        </p:spPr>
        <p:txBody>
          <a:bodyPr wrap="none" anchor="ctr">
            <a:spAutoFit/>
          </a:bodyPr>
          <a:lstStyle/>
          <a:p>
            <a:pPr algn="ctr" rtl="0">
              <a:defRPr/>
            </a:pPr>
            <a:r>
              <a:rPr lang="en-US" altLang="en-US" sz="3600" i="1">
                <a:solidFill>
                  <a:srgbClr val="00FF00"/>
                </a:solidFill>
                <a:effectLst>
                  <a:outerShdw blurRad="38100" dist="38100" dir="2700000" algn="tl">
                    <a:srgbClr val="000000"/>
                  </a:outerShdw>
                </a:effectLst>
                <a:latin typeface="Arial" charset="0"/>
                <a:cs typeface="Arial" charset="0"/>
              </a:rPr>
              <a:t>Selection of the Appropriate Base</a:t>
            </a:r>
          </a:p>
        </p:txBody>
      </p:sp>
      <p:sp>
        <p:nvSpPr>
          <p:cNvPr id="21509" name="Rectangle 5"/>
          <p:cNvSpPr>
            <a:spLocks noChangeArrowheads="1"/>
          </p:cNvSpPr>
          <p:nvPr/>
        </p:nvSpPr>
        <p:spPr bwMode="auto">
          <a:xfrm>
            <a:off x="0" y="3789363"/>
            <a:ext cx="8964613"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57150" indent="-57150">
              <a:tabLst>
                <a:tab pos="1736725" algn="l"/>
              </a:tabLst>
              <a:defRPr>
                <a:solidFill>
                  <a:schemeClr val="tx1"/>
                </a:solidFill>
                <a:latin typeface="Arial" charset="0"/>
                <a:cs typeface="Arial" charset="0"/>
              </a:defRPr>
            </a:lvl1pPr>
            <a:lvl2pPr marL="800100" indent="-342900">
              <a:tabLst>
                <a:tab pos="1736725" algn="l"/>
              </a:tabLst>
              <a:defRPr>
                <a:solidFill>
                  <a:schemeClr val="tx1"/>
                </a:solidFill>
                <a:latin typeface="Arial" charset="0"/>
                <a:cs typeface="Arial" charset="0"/>
              </a:defRPr>
            </a:lvl2pPr>
            <a:lvl3pPr marL="1257300" indent="-342900">
              <a:tabLst>
                <a:tab pos="1736725" algn="l"/>
              </a:tabLst>
              <a:defRPr>
                <a:solidFill>
                  <a:schemeClr val="tx1"/>
                </a:solidFill>
                <a:latin typeface="Arial" charset="0"/>
                <a:cs typeface="Arial" charset="0"/>
              </a:defRPr>
            </a:lvl3pPr>
            <a:lvl4pPr marL="1714500" indent="-342900">
              <a:tabLst>
                <a:tab pos="1736725" algn="l"/>
              </a:tabLst>
              <a:defRPr>
                <a:solidFill>
                  <a:schemeClr val="tx1"/>
                </a:solidFill>
                <a:latin typeface="Arial" charset="0"/>
                <a:cs typeface="Arial" charset="0"/>
              </a:defRPr>
            </a:lvl4pPr>
            <a:lvl5pPr marL="2171700" indent="-342900">
              <a:tabLst>
                <a:tab pos="1736725" algn="l"/>
              </a:tabLst>
              <a:defRPr>
                <a:solidFill>
                  <a:schemeClr val="tx1"/>
                </a:solidFill>
                <a:latin typeface="Arial" charset="0"/>
                <a:cs typeface="Arial" charset="0"/>
              </a:defRPr>
            </a:lvl5pPr>
            <a:lvl6pPr marL="2628900" indent="-342900" algn="r" rtl="1" fontAlgn="base">
              <a:spcBef>
                <a:spcPct val="0"/>
              </a:spcBef>
              <a:spcAft>
                <a:spcPct val="0"/>
              </a:spcAft>
              <a:tabLst>
                <a:tab pos="1736725" algn="l"/>
              </a:tabLst>
              <a:defRPr>
                <a:solidFill>
                  <a:schemeClr val="tx1"/>
                </a:solidFill>
                <a:latin typeface="Arial" charset="0"/>
                <a:cs typeface="Arial" charset="0"/>
              </a:defRPr>
            </a:lvl6pPr>
            <a:lvl7pPr marL="3086100" indent="-342900" algn="r" rtl="1" fontAlgn="base">
              <a:spcBef>
                <a:spcPct val="0"/>
              </a:spcBef>
              <a:spcAft>
                <a:spcPct val="0"/>
              </a:spcAft>
              <a:tabLst>
                <a:tab pos="1736725" algn="l"/>
              </a:tabLst>
              <a:defRPr>
                <a:solidFill>
                  <a:schemeClr val="tx1"/>
                </a:solidFill>
                <a:latin typeface="Arial" charset="0"/>
                <a:cs typeface="Arial" charset="0"/>
              </a:defRPr>
            </a:lvl7pPr>
            <a:lvl8pPr marL="3543300" indent="-342900" algn="r" rtl="1" fontAlgn="base">
              <a:spcBef>
                <a:spcPct val="0"/>
              </a:spcBef>
              <a:spcAft>
                <a:spcPct val="0"/>
              </a:spcAft>
              <a:tabLst>
                <a:tab pos="1736725" algn="l"/>
              </a:tabLst>
              <a:defRPr>
                <a:solidFill>
                  <a:schemeClr val="tx1"/>
                </a:solidFill>
                <a:latin typeface="Arial" charset="0"/>
                <a:cs typeface="Arial" charset="0"/>
              </a:defRPr>
            </a:lvl8pPr>
            <a:lvl9pPr marL="4000500" indent="-342900" algn="r" rtl="1" fontAlgn="base">
              <a:spcBef>
                <a:spcPct val="0"/>
              </a:spcBef>
              <a:spcAft>
                <a:spcPct val="0"/>
              </a:spcAft>
              <a:tabLst>
                <a:tab pos="1736725" algn="l"/>
              </a:tabLst>
              <a:defRPr>
                <a:solidFill>
                  <a:schemeClr val="tx1"/>
                </a:solidFill>
                <a:latin typeface="Arial" charset="0"/>
                <a:cs typeface="Arial" charset="0"/>
              </a:defRPr>
            </a:lvl9pPr>
          </a:lstStyle>
          <a:p>
            <a:pPr algn="l" rtl="0">
              <a:lnSpc>
                <a:spcPct val="140000"/>
              </a:lnSpc>
              <a:defRPr/>
            </a:pPr>
            <a:r>
              <a:rPr lang="en-US" altLang="en-US" sz="2400" smtClean="0">
                <a:effectLst>
                  <a:outerShdw blurRad="38100" dist="38100" dir="2700000" algn="tl">
                    <a:srgbClr val="000000"/>
                  </a:outerShdw>
                </a:effectLst>
              </a:rPr>
              <a:t>         The condition of the patient's skin, e.g. oozing or  dry</a:t>
            </a:r>
          </a:p>
          <a:p>
            <a:pPr algn="ctr" rtl="0">
              <a:lnSpc>
                <a:spcPct val="140000"/>
              </a:lnSpc>
              <a:defRPr/>
            </a:pPr>
            <a:r>
              <a:rPr lang="en-US" altLang="en-US" sz="2400" smtClean="0">
                <a:effectLst>
                  <a:outerShdw blurRad="38100" dist="38100" dir="2700000" algn="tl">
                    <a:srgbClr val="000000"/>
                  </a:outerShdw>
                </a:effectLst>
              </a:rPr>
              <a:t> </a:t>
            </a:r>
            <a:r>
              <a:rPr lang="en-US" altLang="en-US" sz="2400" smtClean="0">
                <a:solidFill>
                  <a:srgbClr val="00FF00"/>
                </a:solidFill>
                <a:effectLst>
                  <a:outerShdw blurRad="38100" dist="38100" dir="2700000" algn="tl">
                    <a:srgbClr val="000000"/>
                  </a:outerShdw>
                </a:effectLst>
              </a:rPr>
              <a:t>The rule in dermatology that</a:t>
            </a:r>
          </a:p>
          <a:p>
            <a:pPr algn="ctr" rtl="0">
              <a:lnSpc>
                <a:spcPct val="140000"/>
              </a:lnSpc>
              <a:defRPr/>
            </a:pPr>
            <a:r>
              <a:rPr lang="en-US" altLang="en-US" sz="2400" smtClean="0">
                <a:solidFill>
                  <a:srgbClr val="00FF00"/>
                </a:solidFill>
                <a:effectLst>
                  <a:outerShdw blurRad="38100" dist="38100" dir="2700000" algn="tl">
                    <a:srgbClr val="000000"/>
                  </a:outerShdw>
                </a:effectLst>
              </a:rPr>
              <a:t> if a patient's skin is dry-wet it, If it is wet-dry it</a:t>
            </a:r>
            <a:endParaRPr lang="en-US" altLang="en-US" sz="2400" smtClean="0">
              <a:effectLst>
                <a:outerShdw blurRad="38100" dist="38100" dir="2700000" algn="tl">
                  <a:srgbClr val="000000"/>
                </a:outerShdw>
              </a:effectLst>
            </a:endParaRPr>
          </a:p>
          <a:p>
            <a:pPr algn="l" rtl="0">
              <a:lnSpc>
                <a:spcPct val="140000"/>
              </a:lnSpc>
              <a:defRPr/>
            </a:pPr>
            <a:r>
              <a:rPr lang="en-US" altLang="en-US" sz="2400" smtClean="0">
                <a:effectLst>
                  <a:outerShdw blurRad="38100" dist="38100" dir="2700000" algn="tl">
                    <a:srgbClr val="000000"/>
                  </a:outerShdw>
                </a:effectLst>
              </a:rPr>
              <a:t> </a:t>
            </a:r>
            <a:r>
              <a:rPr lang="en-US" altLang="en-US" sz="2400" u="sng" smtClean="0">
                <a:effectLst>
                  <a:outerShdw blurRad="38100" dist="38100" dir="2700000" algn="tl">
                    <a:srgbClr val="000000"/>
                  </a:outerShdw>
                </a:effectLst>
              </a:rPr>
              <a:t>if a patient's skin is dry, occlusive ointment base that retain moisture is preferable</a:t>
            </a:r>
          </a:p>
        </p:txBody>
      </p:sp>
      <p:sp>
        <p:nvSpPr>
          <p:cNvPr id="12292" name="Rectangle 6"/>
          <p:cNvSpPr>
            <a:spLocks noChangeArrowheads="1"/>
          </p:cNvSpPr>
          <p:nvPr/>
        </p:nvSpPr>
        <p:spPr bwMode="auto">
          <a:xfrm>
            <a:off x="107950" y="947738"/>
            <a:ext cx="8669338" cy="128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Tahoma" pitchFamily="34" charset="0"/>
                <a:cs typeface="Tahoma" pitchFamily="34" charset="0"/>
              </a:defRPr>
            </a:lvl1pPr>
            <a:lvl2pPr marL="742950" indent="-285750" eaLnBrk="0" hangingPunct="0">
              <a:defRPr b="1">
                <a:solidFill>
                  <a:schemeClr val="tx1"/>
                </a:solidFill>
                <a:latin typeface="Tahoma" pitchFamily="34" charset="0"/>
                <a:cs typeface="Tahoma" pitchFamily="34" charset="0"/>
              </a:defRPr>
            </a:lvl2pPr>
            <a:lvl3pPr marL="1143000" indent="-228600" eaLnBrk="0" hangingPunct="0">
              <a:defRPr b="1">
                <a:solidFill>
                  <a:schemeClr val="tx1"/>
                </a:solidFill>
                <a:latin typeface="Tahoma" pitchFamily="34" charset="0"/>
                <a:cs typeface="Tahoma" pitchFamily="34" charset="0"/>
              </a:defRPr>
            </a:lvl3pPr>
            <a:lvl4pPr marL="1600200" indent="-228600" eaLnBrk="0" hangingPunct="0">
              <a:defRPr b="1">
                <a:solidFill>
                  <a:schemeClr val="tx1"/>
                </a:solidFill>
                <a:latin typeface="Tahoma" pitchFamily="34" charset="0"/>
                <a:cs typeface="Tahoma" pitchFamily="34" charset="0"/>
              </a:defRPr>
            </a:lvl4pPr>
            <a:lvl5pPr marL="2057400" indent="-228600" eaLnBrk="0" hangingPunct="0">
              <a:defRPr b="1">
                <a:solidFill>
                  <a:schemeClr val="tx1"/>
                </a:solidFill>
                <a:latin typeface="Tahoma" pitchFamily="34" charset="0"/>
                <a:cs typeface="Tahoma" pitchFamily="34" charset="0"/>
              </a:defRPr>
            </a:lvl5pPr>
            <a:lvl6pPr marL="2514600" indent="-228600" algn="r" rtl="1" eaLnBrk="0" fontAlgn="base" hangingPunct="0">
              <a:spcBef>
                <a:spcPct val="0"/>
              </a:spcBef>
              <a:spcAft>
                <a:spcPct val="0"/>
              </a:spcAft>
              <a:defRPr b="1">
                <a:solidFill>
                  <a:schemeClr val="tx1"/>
                </a:solidFill>
                <a:latin typeface="Tahoma" pitchFamily="34" charset="0"/>
                <a:cs typeface="Tahoma" pitchFamily="34" charset="0"/>
              </a:defRPr>
            </a:lvl6pPr>
            <a:lvl7pPr marL="2971800" indent="-228600" algn="r" rtl="1" eaLnBrk="0" fontAlgn="base" hangingPunct="0">
              <a:spcBef>
                <a:spcPct val="0"/>
              </a:spcBef>
              <a:spcAft>
                <a:spcPct val="0"/>
              </a:spcAft>
              <a:defRPr b="1">
                <a:solidFill>
                  <a:schemeClr val="tx1"/>
                </a:solidFill>
                <a:latin typeface="Tahoma" pitchFamily="34" charset="0"/>
                <a:cs typeface="Tahoma" pitchFamily="34" charset="0"/>
              </a:defRPr>
            </a:lvl7pPr>
            <a:lvl8pPr marL="3429000" indent="-228600" algn="r" rtl="1" eaLnBrk="0" fontAlgn="base" hangingPunct="0">
              <a:spcBef>
                <a:spcPct val="0"/>
              </a:spcBef>
              <a:spcAft>
                <a:spcPct val="0"/>
              </a:spcAft>
              <a:defRPr b="1">
                <a:solidFill>
                  <a:schemeClr val="tx1"/>
                </a:solidFill>
                <a:latin typeface="Tahoma" pitchFamily="34" charset="0"/>
                <a:cs typeface="Tahoma" pitchFamily="34" charset="0"/>
              </a:defRPr>
            </a:lvl8pPr>
            <a:lvl9pPr marL="3886200" indent="-228600" algn="r" rtl="1" eaLnBrk="0" fontAlgn="base" hangingPunct="0">
              <a:spcBef>
                <a:spcPct val="0"/>
              </a:spcBef>
              <a:spcAft>
                <a:spcPct val="0"/>
              </a:spcAft>
              <a:defRPr b="1">
                <a:solidFill>
                  <a:schemeClr val="tx1"/>
                </a:solidFill>
                <a:latin typeface="Tahoma" pitchFamily="34" charset="0"/>
                <a:cs typeface="Tahoma" pitchFamily="34" charset="0"/>
              </a:defRPr>
            </a:lvl9pPr>
          </a:lstStyle>
          <a:p>
            <a:pPr algn="l" rtl="0" eaLnBrk="1" hangingPunct="1">
              <a:lnSpc>
                <a:spcPct val="140000"/>
              </a:lnSpc>
            </a:pPr>
            <a:r>
              <a:rPr lang="en-US" altLang="en-US" sz="2800" dirty="0"/>
              <a:t>The selection of the base of an ointment depends on many factors: </a:t>
            </a:r>
          </a:p>
        </p:txBody>
      </p:sp>
      <p:sp>
        <p:nvSpPr>
          <p:cNvPr id="21511" name="AutoShape 7"/>
          <p:cNvSpPr>
            <a:spLocks noChangeArrowheads="1"/>
          </p:cNvSpPr>
          <p:nvPr/>
        </p:nvSpPr>
        <p:spPr bwMode="auto">
          <a:xfrm>
            <a:off x="34925" y="2298700"/>
            <a:ext cx="7416800" cy="1201738"/>
          </a:xfrm>
          <a:prstGeom prst="irregularSeal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en-US" altLang="en-US" sz="2800">
                <a:solidFill>
                  <a:srgbClr val="FF0000"/>
                </a:solidFill>
                <a:effectLst>
                  <a:outerShdw blurRad="38100" dist="38100" dir="2700000" algn="tl">
                    <a:srgbClr val="000000"/>
                  </a:outerShdw>
                </a:effectLst>
              </a:rPr>
              <a:t>Patient Factors</a:t>
            </a:r>
          </a:p>
        </p:txBody>
      </p:sp>
    </p:spTree>
    <p:extLst>
      <p:ext uri="{BB962C8B-B14F-4D97-AF65-F5344CB8AC3E}">
        <p14:creationId xmlns:p14="http://schemas.microsoft.com/office/powerpoint/2010/main" val="730055499"/>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228600"/>
            <a:ext cx="7010400" cy="2154436"/>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4000" b="1" i="1" dirty="0" smtClean="0">
                <a:ln/>
                <a:solidFill>
                  <a:schemeClr val="accent3"/>
                </a:solidFill>
              </a:rPr>
              <a:t>Ideal properties of</a:t>
            </a:r>
          </a:p>
          <a:p>
            <a:pPr algn="ctr"/>
            <a:r>
              <a:rPr lang="en-US" sz="4000" b="1" i="1" dirty="0" smtClean="0">
                <a:ln/>
                <a:solidFill>
                  <a:schemeClr val="accent3"/>
                </a:solidFill>
              </a:rPr>
              <a:t>Semi solid dosage form</a:t>
            </a:r>
          </a:p>
          <a:p>
            <a:pPr algn="ctr"/>
            <a:endParaRPr lang="en-US" sz="5400" b="1" dirty="0">
              <a:ln/>
              <a:solidFill>
                <a:schemeClr val="accent3"/>
              </a:solidFill>
            </a:endParaRPr>
          </a:p>
        </p:txBody>
      </p:sp>
      <p:sp>
        <p:nvSpPr>
          <p:cNvPr id="3" name="Rounded Rectangle 2"/>
          <p:cNvSpPr/>
          <p:nvPr/>
        </p:nvSpPr>
        <p:spPr>
          <a:xfrm>
            <a:off x="381000" y="1676400"/>
            <a:ext cx="3505200" cy="3048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b="1" dirty="0" smtClean="0"/>
              <a:t>Physical properties</a:t>
            </a:r>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a:p>
          <a:p>
            <a:pPr marL="342900" indent="-342900" algn="ctr"/>
            <a:endParaRPr lang="en-US" dirty="0" smtClean="0"/>
          </a:p>
          <a:p>
            <a:pPr marL="342900" indent="-342900" algn="ctr">
              <a:buFont typeface="+mj-lt"/>
              <a:buAutoNum type="alphaLcParenR"/>
            </a:pPr>
            <a:endParaRPr lang="en-US" dirty="0"/>
          </a:p>
        </p:txBody>
      </p:sp>
      <p:sp>
        <p:nvSpPr>
          <p:cNvPr id="4" name="Rounded Rectangle 3"/>
          <p:cNvSpPr/>
          <p:nvPr/>
        </p:nvSpPr>
        <p:spPr>
          <a:xfrm>
            <a:off x="4267200" y="1752600"/>
            <a:ext cx="3733800" cy="2971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smtClean="0">
              <a:effectLst>
                <a:outerShdw blurRad="63500" sx="102000" sy="102000" algn="ctr" rotWithShape="0">
                  <a:prstClr val="black">
                    <a:alpha val="40000"/>
                  </a:prstClr>
                </a:outerShdw>
              </a:effectLst>
            </a:endParaRPr>
          </a:p>
        </p:txBody>
      </p:sp>
      <p:sp>
        <p:nvSpPr>
          <p:cNvPr id="5" name="Round Same Side Corner Rectangle 4"/>
          <p:cNvSpPr/>
          <p:nvPr/>
        </p:nvSpPr>
        <p:spPr>
          <a:xfrm>
            <a:off x="533400" y="4876800"/>
            <a:ext cx="6705600" cy="1371600"/>
          </a:xfrm>
          <a:prstGeom prst="round2SameRect">
            <a:avLst/>
          </a:prstGeom>
          <a:effectLst>
            <a:outerShdw blurRad="50800" dist="25000" dir="5400000" rotWithShape="0">
              <a:srgbClr val="000000">
                <a:alpha val="40000"/>
              </a:srgbClr>
            </a:outerShdw>
            <a:reflection blurRad="6350" stA="50000" endA="300" endPos="90000" dir="5400000" sy="-100000" algn="bl" rotWithShape="0"/>
            <a:softEdge rad="127000"/>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7" name="TextBox 6"/>
          <p:cNvSpPr txBox="1"/>
          <p:nvPr/>
        </p:nvSpPr>
        <p:spPr>
          <a:xfrm>
            <a:off x="914400" y="2438401"/>
            <a:ext cx="2667000" cy="2585323"/>
          </a:xfrm>
          <a:prstGeom prst="rect">
            <a:avLst/>
          </a:prstGeom>
          <a:noFill/>
        </p:spPr>
        <p:txBody>
          <a:bodyPr wrap="square" rtlCol="0">
            <a:spAutoFit/>
          </a:bodyPr>
          <a:lstStyle/>
          <a:p>
            <a:pPr marL="342900" indent="-342900">
              <a:buFont typeface="+mj-lt"/>
              <a:buAutoNum type="alphaLcParenR"/>
            </a:pPr>
            <a:r>
              <a:rPr lang="en-US" dirty="0" smtClean="0"/>
              <a:t>Smooth texture</a:t>
            </a:r>
          </a:p>
          <a:p>
            <a:pPr marL="342900" indent="-342900">
              <a:buFont typeface="+mj-lt"/>
              <a:buAutoNum type="alphaLcParenR"/>
            </a:pPr>
            <a:r>
              <a:rPr lang="en-US" dirty="0" smtClean="0"/>
              <a:t>Elegant in </a:t>
            </a:r>
            <a:r>
              <a:rPr lang="en-US" dirty="0" err="1" smtClean="0"/>
              <a:t>appearence</a:t>
            </a:r>
            <a:endParaRPr lang="en-US" dirty="0" smtClean="0"/>
          </a:p>
          <a:p>
            <a:pPr marL="342900" indent="-342900">
              <a:buFont typeface="+mj-lt"/>
              <a:buAutoNum type="alphaLcParenR"/>
            </a:pPr>
            <a:r>
              <a:rPr lang="en-US" dirty="0" smtClean="0"/>
              <a:t>Non  dehydrating</a:t>
            </a:r>
          </a:p>
          <a:p>
            <a:pPr marL="342900" indent="-342900">
              <a:buFont typeface="+mj-lt"/>
              <a:buAutoNum type="alphaLcParenR"/>
            </a:pPr>
            <a:r>
              <a:rPr lang="en-US" dirty="0" smtClean="0"/>
              <a:t>Non gritty</a:t>
            </a:r>
          </a:p>
          <a:p>
            <a:pPr marL="342900" indent="-342900">
              <a:buFont typeface="+mj-lt"/>
              <a:buAutoNum type="alphaLcParenR"/>
            </a:pPr>
            <a:r>
              <a:rPr lang="en-US" dirty="0" smtClean="0"/>
              <a:t>Non greasy and non staining</a:t>
            </a:r>
          </a:p>
          <a:p>
            <a:pPr marL="342900" indent="-342900">
              <a:buFont typeface="+mj-lt"/>
              <a:buAutoNum type="alphaLcParenR"/>
            </a:pPr>
            <a:r>
              <a:rPr lang="en-US" dirty="0" smtClean="0"/>
              <a:t>Non hygroscopic</a:t>
            </a:r>
          </a:p>
          <a:p>
            <a:endParaRPr lang="en-US" dirty="0"/>
          </a:p>
        </p:txBody>
      </p:sp>
      <p:sp>
        <p:nvSpPr>
          <p:cNvPr id="8" name="TextBox 7"/>
          <p:cNvSpPr txBox="1"/>
          <p:nvPr/>
        </p:nvSpPr>
        <p:spPr>
          <a:xfrm>
            <a:off x="4495800" y="2133601"/>
            <a:ext cx="2971800" cy="2585323"/>
          </a:xfrm>
          <a:prstGeom prst="rect">
            <a:avLst/>
          </a:prstGeom>
          <a:noFill/>
        </p:spPr>
        <p:txBody>
          <a:bodyPr wrap="square" rtlCol="0">
            <a:spAutoFit/>
          </a:bodyPr>
          <a:lstStyle/>
          <a:p>
            <a:pPr algn="ctr"/>
            <a:r>
              <a:rPr lang="en-US" b="1" dirty="0" smtClean="0"/>
              <a:t>Physiological  properties</a:t>
            </a:r>
          </a:p>
          <a:p>
            <a:pPr algn="ctr"/>
            <a:endParaRPr lang="en-US" b="1" dirty="0" smtClean="0"/>
          </a:p>
          <a:p>
            <a:pPr marL="342900" indent="-342900">
              <a:buFont typeface="+mj-lt"/>
              <a:buAutoNum type="alphaLcParenR"/>
            </a:pPr>
            <a:r>
              <a:rPr lang="en-US" dirty="0" smtClean="0"/>
              <a:t>Non irritating</a:t>
            </a:r>
          </a:p>
          <a:p>
            <a:pPr marL="342900" indent="-342900">
              <a:buFont typeface="+mj-lt"/>
              <a:buAutoNum type="alphaLcParenR"/>
            </a:pPr>
            <a:r>
              <a:rPr lang="en-US" dirty="0" smtClean="0"/>
              <a:t>Do not alter membrane function</a:t>
            </a:r>
          </a:p>
          <a:p>
            <a:pPr marL="342900" indent="-342900">
              <a:buFont typeface="+mj-lt"/>
              <a:buAutoNum type="alphaLcParenR"/>
            </a:pPr>
            <a:r>
              <a:rPr lang="en-US" dirty="0" smtClean="0"/>
              <a:t>Miscible with skin secretion</a:t>
            </a:r>
          </a:p>
          <a:p>
            <a:endParaRPr lang="en-US" dirty="0"/>
          </a:p>
        </p:txBody>
      </p:sp>
      <p:sp>
        <p:nvSpPr>
          <p:cNvPr id="9" name="TextBox 8"/>
          <p:cNvSpPr txBox="1"/>
          <p:nvPr/>
        </p:nvSpPr>
        <p:spPr>
          <a:xfrm>
            <a:off x="990600" y="5105401"/>
            <a:ext cx="6248400" cy="1200329"/>
          </a:xfrm>
          <a:prstGeom prst="rect">
            <a:avLst/>
          </a:prstGeom>
          <a:noFill/>
        </p:spPr>
        <p:txBody>
          <a:bodyPr wrap="square" rtlCol="0">
            <a:spAutoFit/>
          </a:bodyPr>
          <a:lstStyle/>
          <a:p>
            <a:r>
              <a:rPr lang="en-US" b="1" dirty="0" smtClean="0"/>
              <a:t>Application properties</a:t>
            </a:r>
          </a:p>
          <a:p>
            <a:pPr marL="342900" indent="-342900">
              <a:buFont typeface="+mj-lt"/>
              <a:buAutoNum type="alphaLcPeriod"/>
            </a:pPr>
            <a:r>
              <a:rPr lang="en-US" i="1" dirty="0" smtClean="0"/>
              <a:t>Easy applicable with efficient drug release</a:t>
            </a:r>
          </a:p>
          <a:p>
            <a:pPr marL="342900" indent="-342900">
              <a:buFont typeface="+mj-lt"/>
              <a:buAutoNum type="alphaLcPeriod"/>
            </a:pPr>
            <a:r>
              <a:rPr lang="en-US" i="1" dirty="0" smtClean="0"/>
              <a:t>High aqueous </a:t>
            </a:r>
            <a:r>
              <a:rPr lang="en-US" i="1" dirty="0" err="1" smtClean="0"/>
              <a:t>washibility</a:t>
            </a:r>
            <a:endParaRPr lang="en-US" i="1" dirty="0" smtClean="0"/>
          </a:p>
          <a:p>
            <a:endParaRPr lang="en-US" dirty="0"/>
          </a:p>
        </p:txBody>
      </p:sp>
    </p:spTree>
  </p:cSld>
  <p:clrMapOvr>
    <a:masterClrMapping/>
  </p:clrMapOvr>
  <p:transition spd="med">
    <p:plus/>
    <p:sndAc>
      <p:stSnd>
        <p:snd r:embed="rId2" name="wind.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iterate type="lt">
                                    <p:tmPct val="0"/>
                                  </p:iterate>
                                  <p:childTnLst>
                                    <p:set>
                                      <p:cBhvr>
                                        <p:cTn id="6" dur="1" fill="hold">
                                          <p:stCondLst>
                                            <p:cond delay="0"/>
                                          </p:stCondLst>
                                        </p:cTn>
                                        <p:tgtEl>
                                          <p:spTgt spid="2">
                                            <p:txEl>
                                              <p:pRg st="0" end="0"/>
                                            </p:txEl>
                                          </p:spTgt>
                                        </p:tgtEl>
                                        <p:attrNameLst>
                                          <p:attrName>style.visibility</p:attrName>
                                        </p:attrNameLst>
                                      </p:cBhvr>
                                      <p:to>
                                        <p:strVal val="visible"/>
                                      </p:to>
                                    </p:set>
                                    <p:animEffect transition="in" filter="wedge">
                                      <p:cBhvr>
                                        <p:cTn id="7" dur="2000"/>
                                        <p:tgtEl>
                                          <p:spTgt spid="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lick.wav"/>
                                        </p:tgtEl>
                                      </p:cMediaNode>
                                    </p:audio>
                                  </p:subTnLst>
                                </p:cTn>
                              </p:par>
                              <p:par>
                                <p:cTn id="8" presetID="20" presetClass="entr" presetSubtype="0" fill="hold" nodeType="withEffect">
                                  <p:stCondLst>
                                    <p:cond delay="0"/>
                                  </p:stCondLst>
                                  <p:iterate type="lt">
                                    <p:tmPct val="0"/>
                                  </p:iterate>
                                  <p:childTnLst>
                                    <p:set>
                                      <p:cBhvr>
                                        <p:cTn id="9" dur="1" fill="hold">
                                          <p:stCondLst>
                                            <p:cond delay="0"/>
                                          </p:stCondLst>
                                        </p:cTn>
                                        <p:tgtEl>
                                          <p:spTgt spid="2">
                                            <p:txEl>
                                              <p:pRg st="1" end="1"/>
                                            </p:txEl>
                                          </p:spTgt>
                                        </p:tgtEl>
                                        <p:attrNameLst>
                                          <p:attrName>style.visibility</p:attrName>
                                        </p:attrNameLst>
                                      </p:cBhvr>
                                      <p:to>
                                        <p:strVal val="visible"/>
                                      </p:to>
                                    </p:set>
                                    <p:animEffect transition="in" filter="wedge">
                                      <p:cBhvr>
                                        <p:cTn id="10" dur="2000"/>
                                        <p:tgtEl>
                                          <p:spTgt spid="2">
                                            <p:txEl>
                                              <p:pRg st="1" end="1"/>
                                            </p:txEl>
                                          </p:spTgt>
                                        </p:tgtEl>
                                      </p:cBhvr>
                                    </p:animEffect>
                                  </p:childTnLst>
                                  <p:subTnLst>
                                    <p:audio>
                                      <p:cMediaNode>
                                        <p:cTn display="0" masterRel="sameClick">
                                          <p:stCondLst>
                                            <p:cond evt="begin" delay="0">
                                              <p:tn val="8"/>
                                            </p:cond>
                                          </p:stCondLst>
                                          <p:endCondLst>
                                            <p:cond evt="onStopAudio" delay="0">
                                              <p:tgtEl>
                                                <p:sldTgt/>
                                              </p:tgtEl>
                                            </p:cond>
                                          </p:endCondLst>
                                        </p:cTn>
                                        <p:tgtEl>
                                          <p:sndTgt r:embed="rId3" name="click.wav"/>
                                        </p:tgtEl>
                                      </p:cMediaNode>
                                    </p:audio>
                                  </p:sub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strips(downLeft)">
                                      <p:cBhvr>
                                        <p:cTn id="15" dur="500"/>
                                        <p:tgtEl>
                                          <p:spTgt spid="3">
                                            <p:bg/>
                                          </p:spTgt>
                                        </p:tgtEl>
                                      </p:cBhvr>
                                    </p:animEffect>
                                  </p:childTnLst>
                                  <p:subTnLst>
                                    <p:audio>
                                      <p:cMediaNode>
                                        <p:cTn display="0" masterRel="sameClick">
                                          <p:stCondLst>
                                            <p:cond evt="begin" delay="0">
                                              <p:tn val="13"/>
                                            </p:cond>
                                          </p:stCondLst>
                                          <p:endCondLst>
                                            <p:cond evt="onStopAudio" delay="0">
                                              <p:tgtEl>
                                                <p:sldTgt/>
                                              </p:tgtEl>
                                            </p:cond>
                                          </p:endCondLst>
                                        </p:cTn>
                                        <p:tgtEl>
                                          <p:sndTgt r:embed="rId4" name="chimes.wav"/>
                                        </p:tgtEl>
                                      </p:cMediaNode>
                                    </p:audio>
                                  </p:subTnLst>
                                </p:cTn>
                              </p:par>
                              <p:par>
                                <p:cTn id="16" presetID="18" presetClass="entr" presetSubtype="12" fill="hold" grpId="0" nodeType="withEffect">
                                  <p:stCondLst>
                                    <p:cond delay="0"/>
                                  </p:stCondLst>
                                  <p:iterate type="lt">
                                    <p:tmPct val="0"/>
                                  </p:iterate>
                                  <p:childTnLst>
                                    <p:set>
                                      <p:cBhvr>
                                        <p:cTn id="17" dur="1" fill="hold">
                                          <p:stCondLst>
                                            <p:cond delay="0"/>
                                          </p:stCondLst>
                                        </p:cTn>
                                        <p:tgtEl>
                                          <p:spTgt spid="3">
                                            <p:txEl>
                                              <p:pRg st="0" end="0"/>
                                            </p:txEl>
                                          </p:spTgt>
                                        </p:tgtEl>
                                        <p:attrNameLst>
                                          <p:attrName>style.visibility</p:attrName>
                                        </p:attrNameLst>
                                      </p:cBhvr>
                                      <p:to>
                                        <p:strVal val="visible"/>
                                      </p:to>
                                    </p:set>
                                    <p:animEffect transition="in" filter="strips(downLeft)">
                                      <p:cBhvr>
                                        <p:cTn id="18" dur="500"/>
                                        <p:tgtEl>
                                          <p:spTgt spid="3">
                                            <p:txEl>
                                              <p:pRg st="0" end="0"/>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4" name="chimes.wav"/>
                                        </p:tgtEl>
                                      </p:cMediaNode>
                                    </p:audio>
                                  </p:sub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iterate type="lt">
                                    <p:tmPct val="0"/>
                                  </p:iterate>
                                  <p:childTnLst>
                                    <p:set>
                                      <p:cBhvr>
                                        <p:cTn id="22" dur="1" fill="hold">
                                          <p:stCondLst>
                                            <p:cond delay="0"/>
                                          </p:stCondLst>
                                        </p:cTn>
                                        <p:tgtEl>
                                          <p:spTgt spid="3">
                                            <p:txEl>
                                              <p:pRg st="0" end="0"/>
                                            </p:txEl>
                                          </p:spTgt>
                                        </p:tgtEl>
                                        <p:attrNameLst>
                                          <p:attrName>style.visibility</p:attrName>
                                        </p:attrNameLst>
                                      </p:cBhvr>
                                      <p:to>
                                        <p:strVal val="visible"/>
                                      </p:to>
                                    </p:set>
                                    <p:animEffect transition="in" filter="checkerboard(across)">
                                      <p:cBhvr>
                                        <p:cTn id="23" dur="500"/>
                                        <p:tgtEl>
                                          <p:spTgt spid="3">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4" fill="hold" nodeType="clickEffect">
                                  <p:stCondLst>
                                    <p:cond delay="0"/>
                                  </p:stCondLst>
                                  <p:iterate type="lt">
                                    <p:tmPct val="0"/>
                                  </p:iterate>
                                  <p:childTnLst>
                                    <p:set>
                                      <p:cBhvr>
                                        <p:cTn id="27" dur="1" fill="hold">
                                          <p:stCondLst>
                                            <p:cond delay="0"/>
                                          </p:stCondLst>
                                        </p:cTn>
                                        <p:tgtEl>
                                          <p:spTgt spid="3">
                                            <p:txEl>
                                              <p:pRg st="0" end="0"/>
                                            </p:txEl>
                                          </p:spTgt>
                                        </p:tgtEl>
                                        <p:attrNameLst>
                                          <p:attrName>style.visibility</p:attrName>
                                        </p:attrNameLst>
                                      </p:cBhvr>
                                      <p:to>
                                        <p:strVal val="visible"/>
                                      </p:to>
                                    </p:set>
                                    <p:animEffect transition="in" filter="wheel(4)">
                                      <p:cBhvr>
                                        <p:cTn id="28" dur="2000"/>
                                        <p:tgtEl>
                                          <p:spTgt spid="3">
                                            <p:txEl>
                                              <p:pRg st="0" end="0"/>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3" name="click.wav"/>
                                        </p:tgtEl>
                                      </p:cMediaNode>
                                    </p:audio>
                                  </p:sub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iterate type="lt">
                                    <p:tmPct val="10000"/>
                                  </p:iterate>
                                  <p:childTnLst>
                                    <p:set>
                                      <p:cBhvr>
                                        <p:cTn id="32" dur="1" fill="hold">
                                          <p:stCondLst>
                                            <p:cond delay="0"/>
                                          </p:stCondLst>
                                        </p:cTn>
                                        <p:tgtEl>
                                          <p:spTgt spid="7">
                                            <p:txEl>
                                              <p:pRg st="0" end="0"/>
                                            </p:txEl>
                                          </p:spTgt>
                                        </p:tgtEl>
                                        <p:attrNameLst>
                                          <p:attrName>style.visibility</p:attrName>
                                        </p:attrNameLst>
                                      </p:cBhvr>
                                      <p:to>
                                        <p:strVal val="visible"/>
                                      </p:to>
                                    </p:set>
                                    <p:animEffect transition="in" filter="slide(fromBottom)">
                                      <p:cBhvr>
                                        <p:cTn id="33" dur="500"/>
                                        <p:tgtEl>
                                          <p:spTgt spid="7">
                                            <p:txEl>
                                              <p:pRg st="0" end="0"/>
                                            </p:txEl>
                                          </p:spTgt>
                                        </p:tgtEl>
                                      </p:cBhvr>
                                    </p:animEffect>
                                  </p:childTnLst>
                                  <p:subTnLst>
                                    <p:audio>
                                      <p:cMediaNode>
                                        <p:cTn display="0" masterRel="sameClick">
                                          <p:stCondLst>
                                            <p:cond evt="begin" delay="0">
                                              <p:tn val="31"/>
                                            </p:cond>
                                          </p:stCondLst>
                                          <p:endCondLst>
                                            <p:cond evt="onStopAudio" delay="0">
                                              <p:tgtEl>
                                                <p:sldTgt/>
                                              </p:tgtEl>
                                            </p:cond>
                                          </p:endCondLst>
                                        </p:cTn>
                                        <p:tgtEl>
                                          <p:sndTgt r:embed="rId2" name="wind.wav"/>
                                        </p:tgtEl>
                                      </p:cMediaNode>
                                    </p:audio>
                                  </p:subTnLst>
                                </p:cTn>
                              </p:par>
                              <p:par>
                                <p:cTn id="34" presetID="12" presetClass="entr" presetSubtype="4" fill="hold" nodeType="withEffect">
                                  <p:stCondLst>
                                    <p:cond delay="0"/>
                                  </p:stCondLst>
                                  <p:iterate type="lt">
                                    <p:tmPct val="10000"/>
                                  </p:iterate>
                                  <p:childTnLst>
                                    <p:set>
                                      <p:cBhvr>
                                        <p:cTn id="35" dur="1" fill="hold">
                                          <p:stCondLst>
                                            <p:cond delay="0"/>
                                          </p:stCondLst>
                                        </p:cTn>
                                        <p:tgtEl>
                                          <p:spTgt spid="7">
                                            <p:txEl>
                                              <p:pRg st="1" end="1"/>
                                            </p:txEl>
                                          </p:spTgt>
                                        </p:tgtEl>
                                        <p:attrNameLst>
                                          <p:attrName>style.visibility</p:attrName>
                                        </p:attrNameLst>
                                      </p:cBhvr>
                                      <p:to>
                                        <p:strVal val="visible"/>
                                      </p:to>
                                    </p:set>
                                    <p:animEffect transition="in" filter="slide(fromBottom)">
                                      <p:cBhvr>
                                        <p:cTn id="36" dur="500"/>
                                        <p:tgtEl>
                                          <p:spTgt spid="7">
                                            <p:txEl>
                                              <p:pRg st="1" end="1"/>
                                            </p:txEl>
                                          </p:spTgt>
                                        </p:tgtEl>
                                      </p:cBhvr>
                                    </p:animEffect>
                                  </p:childTnLst>
                                  <p:subTnLst>
                                    <p:audio>
                                      <p:cMediaNode>
                                        <p:cTn display="0" masterRel="sameClick">
                                          <p:stCondLst>
                                            <p:cond evt="begin" delay="0">
                                              <p:tn val="34"/>
                                            </p:cond>
                                          </p:stCondLst>
                                          <p:endCondLst>
                                            <p:cond evt="onStopAudio" delay="0">
                                              <p:tgtEl>
                                                <p:sldTgt/>
                                              </p:tgtEl>
                                            </p:cond>
                                          </p:endCondLst>
                                        </p:cTn>
                                        <p:tgtEl>
                                          <p:sndTgt r:embed="rId5" name="whoosh.wav"/>
                                        </p:tgtEl>
                                      </p:cMediaNode>
                                    </p:audio>
                                  </p:subTnLst>
                                </p:cTn>
                              </p:par>
                              <p:par>
                                <p:cTn id="37" presetID="12" presetClass="entr" presetSubtype="4" fill="hold" nodeType="withEffect">
                                  <p:stCondLst>
                                    <p:cond delay="0"/>
                                  </p:stCondLst>
                                  <p:iterate type="lt">
                                    <p:tmPct val="10000"/>
                                  </p:iterate>
                                  <p:childTnLst>
                                    <p:set>
                                      <p:cBhvr>
                                        <p:cTn id="38" dur="1" fill="hold">
                                          <p:stCondLst>
                                            <p:cond delay="0"/>
                                          </p:stCondLst>
                                        </p:cTn>
                                        <p:tgtEl>
                                          <p:spTgt spid="7">
                                            <p:txEl>
                                              <p:pRg st="2" end="2"/>
                                            </p:txEl>
                                          </p:spTgt>
                                        </p:tgtEl>
                                        <p:attrNameLst>
                                          <p:attrName>style.visibility</p:attrName>
                                        </p:attrNameLst>
                                      </p:cBhvr>
                                      <p:to>
                                        <p:strVal val="visible"/>
                                      </p:to>
                                    </p:set>
                                    <p:animEffect transition="in" filter="slide(fromBottom)">
                                      <p:cBhvr>
                                        <p:cTn id="39" dur="500"/>
                                        <p:tgtEl>
                                          <p:spTgt spid="7">
                                            <p:txEl>
                                              <p:pRg st="2" end="2"/>
                                            </p:txEl>
                                          </p:spTgt>
                                        </p:tgtEl>
                                      </p:cBhvr>
                                    </p:animEffect>
                                  </p:childTnLst>
                                  <p:subTnLst>
                                    <p:audio>
                                      <p:cMediaNode>
                                        <p:cTn display="0" masterRel="sameClick">
                                          <p:stCondLst>
                                            <p:cond evt="begin" delay="0">
                                              <p:tn val="37"/>
                                            </p:cond>
                                          </p:stCondLst>
                                          <p:endCondLst>
                                            <p:cond evt="onStopAudio" delay="0">
                                              <p:tgtEl>
                                                <p:sldTgt/>
                                              </p:tgtEl>
                                            </p:cond>
                                          </p:endCondLst>
                                        </p:cTn>
                                        <p:tgtEl>
                                          <p:sndTgt r:embed="rId5" name="whoosh.wav"/>
                                        </p:tgtEl>
                                      </p:cMediaNode>
                                    </p:audio>
                                  </p:subTnLst>
                                </p:cTn>
                              </p:par>
                              <p:par>
                                <p:cTn id="40" presetID="12" presetClass="entr" presetSubtype="4" fill="hold" nodeType="withEffect">
                                  <p:stCondLst>
                                    <p:cond delay="0"/>
                                  </p:stCondLst>
                                  <p:iterate type="lt">
                                    <p:tmPct val="10000"/>
                                  </p:iterate>
                                  <p:childTnLst>
                                    <p:set>
                                      <p:cBhvr>
                                        <p:cTn id="41" dur="1" fill="hold">
                                          <p:stCondLst>
                                            <p:cond delay="0"/>
                                          </p:stCondLst>
                                        </p:cTn>
                                        <p:tgtEl>
                                          <p:spTgt spid="7">
                                            <p:txEl>
                                              <p:pRg st="3" end="3"/>
                                            </p:txEl>
                                          </p:spTgt>
                                        </p:tgtEl>
                                        <p:attrNameLst>
                                          <p:attrName>style.visibility</p:attrName>
                                        </p:attrNameLst>
                                      </p:cBhvr>
                                      <p:to>
                                        <p:strVal val="visible"/>
                                      </p:to>
                                    </p:set>
                                    <p:animEffect transition="in" filter="slide(fromBottom)">
                                      <p:cBhvr>
                                        <p:cTn id="42" dur="500"/>
                                        <p:tgtEl>
                                          <p:spTgt spid="7">
                                            <p:txEl>
                                              <p:pRg st="3" end="3"/>
                                            </p:txEl>
                                          </p:spTgt>
                                        </p:tgtEl>
                                      </p:cBhvr>
                                    </p:animEffect>
                                  </p:childTnLst>
                                  <p:subTnLst>
                                    <p:audio>
                                      <p:cMediaNode>
                                        <p:cTn display="0" masterRel="sameClick">
                                          <p:stCondLst>
                                            <p:cond evt="begin" delay="0">
                                              <p:tn val="40"/>
                                            </p:cond>
                                          </p:stCondLst>
                                          <p:endCondLst>
                                            <p:cond evt="onStopAudio" delay="0">
                                              <p:tgtEl>
                                                <p:sldTgt/>
                                              </p:tgtEl>
                                            </p:cond>
                                          </p:endCondLst>
                                        </p:cTn>
                                        <p:tgtEl>
                                          <p:sndTgt r:embed="rId5" name="whoosh.wav"/>
                                        </p:tgtEl>
                                      </p:cMediaNode>
                                    </p:audio>
                                  </p:subTnLst>
                                </p:cTn>
                              </p:par>
                              <p:par>
                                <p:cTn id="43" presetID="12" presetClass="entr" presetSubtype="4" fill="hold" nodeType="withEffect">
                                  <p:stCondLst>
                                    <p:cond delay="0"/>
                                  </p:stCondLst>
                                  <p:iterate type="lt">
                                    <p:tmPct val="10000"/>
                                  </p:iterate>
                                  <p:childTnLst>
                                    <p:set>
                                      <p:cBhvr>
                                        <p:cTn id="44" dur="1" fill="hold">
                                          <p:stCondLst>
                                            <p:cond delay="0"/>
                                          </p:stCondLst>
                                        </p:cTn>
                                        <p:tgtEl>
                                          <p:spTgt spid="7">
                                            <p:txEl>
                                              <p:pRg st="5" end="5"/>
                                            </p:txEl>
                                          </p:spTgt>
                                        </p:tgtEl>
                                        <p:attrNameLst>
                                          <p:attrName>style.visibility</p:attrName>
                                        </p:attrNameLst>
                                      </p:cBhvr>
                                      <p:to>
                                        <p:strVal val="visible"/>
                                      </p:to>
                                    </p:set>
                                    <p:animEffect transition="in" filter="slide(fromBottom)">
                                      <p:cBhvr>
                                        <p:cTn id="45" dur="500"/>
                                        <p:tgtEl>
                                          <p:spTgt spid="7">
                                            <p:txEl>
                                              <p:pRg st="5" end="5"/>
                                            </p:txEl>
                                          </p:spTgt>
                                        </p:tgtEl>
                                      </p:cBhvr>
                                    </p:animEffect>
                                  </p:childTnLst>
                                  <p:subTnLst>
                                    <p:audio>
                                      <p:cMediaNode>
                                        <p:cTn display="0" masterRel="sameClick">
                                          <p:stCondLst>
                                            <p:cond evt="begin" delay="0">
                                              <p:tn val="43"/>
                                            </p:cond>
                                          </p:stCondLst>
                                          <p:endCondLst>
                                            <p:cond evt="onStopAudio" delay="0">
                                              <p:tgtEl>
                                                <p:sldTgt/>
                                              </p:tgtEl>
                                            </p:cond>
                                          </p:endCondLst>
                                        </p:cTn>
                                        <p:tgtEl>
                                          <p:sndTgt r:embed="rId5" name="whoosh.wav"/>
                                        </p:tgtEl>
                                      </p:cMediaNode>
                                    </p:audio>
                                  </p:subTnLst>
                                </p:cTn>
                              </p:par>
                              <p:par>
                                <p:cTn id="46" presetID="12" presetClass="entr" presetSubtype="4" fill="hold" nodeType="withEffect">
                                  <p:stCondLst>
                                    <p:cond delay="0"/>
                                  </p:stCondLst>
                                  <p:iterate type="lt">
                                    <p:tmPct val="10000"/>
                                  </p:iterate>
                                  <p:childTnLst>
                                    <p:set>
                                      <p:cBhvr>
                                        <p:cTn id="47" dur="1" fill="hold">
                                          <p:stCondLst>
                                            <p:cond delay="0"/>
                                          </p:stCondLst>
                                        </p:cTn>
                                        <p:tgtEl>
                                          <p:spTgt spid="7">
                                            <p:txEl>
                                              <p:pRg st="4" end="4"/>
                                            </p:txEl>
                                          </p:spTgt>
                                        </p:tgtEl>
                                        <p:attrNameLst>
                                          <p:attrName>style.visibility</p:attrName>
                                        </p:attrNameLst>
                                      </p:cBhvr>
                                      <p:to>
                                        <p:strVal val="visible"/>
                                      </p:to>
                                    </p:set>
                                    <p:animEffect transition="in" filter="slide(fromBottom)">
                                      <p:cBhvr>
                                        <p:cTn id="48" dur="500"/>
                                        <p:tgtEl>
                                          <p:spTgt spid="7">
                                            <p:txEl>
                                              <p:pRg st="4" end="4"/>
                                            </p:txEl>
                                          </p:spTgt>
                                        </p:tgtEl>
                                      </p:cBhvr>
                                    </p:animEffect>
                                  </p:childTnLst>
                                  <p:subTnLst>
                                    <p:audio>
                                      <p:cMediaNode>
                                        <p:cTn display="0" masterRel="sameClick">
                                          <p:stCondLst>
                                            <p:cond evt="begin" delay="0">
                                              <p:tn val="46"/>
                                            </p:cond>
                                          </p:stCondLst>
                                          <p:endCondLst>
                                            <p:cond evt="onStopAudio" delay="0">
                                              <p:tgtEl>
                                                <p:sldTgt/>
                                              </p:tgtEl>
                                            </p:cond>
                                          </p:endCondLst>
                                        </p:cTn>
                                        <p:tgtEl>
                                          <p:sndTgt r:embed="rId5" name="whoosh.wav"/>
                                        </p:tgtEl>
                                      </p:cMediaNode>
                                    </p:audio>
                                  </p:subTnLst>
                                </p:cTn>
                              </p:par>
                            </p:childTnLst>
                          </p:cTn>
                        </p:par>
                      </p:childTnLst>
                    </p:cTn>
                  </p:par>
                  <p:par>
                    <p:cTn id="49" fill="hold">
                      <p:stCondLst>
                        <p:cond delay="indefinite"/>
                      </p:stCondLst>
                      <p:childTnLst>
                        <p:par>
                          <p:cTn id="50" fill="hold">
                            <p:stCondLst>
                              <p:cond delay="0"/>
                            </p:stCondLst>
                            <p:childTnLst>
                              <p:par>
                                <p:cTn id="51" presetID="18" presetClass="entr" presetSubtype="12" fill="hold" grpId="0" nodeType="click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strips(downLeft)">
                                      <p:cBhvr>
                                        <p:cTn id="53" dur="500"/>
                                        <p:tgtEl>
                                          <p:spTgt spid="4"/>
                                        </p:tgtEl>
                                      </p:cBhvr>
                                    </p:animEffect>
                                  </p:childTnLst>
                                  <p:subTnLst>
                                    <p:audio>
                                      <p:cMediaNode>
                                        <p:cTn display="0" masterRel="sameClick">
                                          <p:stCondLst>
                                            <p:cond evt="begin" delay="0">
                                              <p:tn val="51"/>
                                            </p:cond>
                                          </p:stCondLst>
                                          <p:endCondLst>
                                            <p:cond evt="onStopAudio" delay="0">
                                              <p:tgtEl>
                                                <p:sldTgt/>
                                              </p:tgtEl>
                                            </p:cond>
                                          </p:endCondLst>
                                        </p:cTn>
                                        <p:tgtEl>
                                          <p:sndTgt r:embed="rId4" name="chimes.wav"/>
                                        </p:tgtEl>
                                      </p:cMediaNode>
                                    </p:audio>
                                  </p:subTnLst>
                                </p:cTn>
                              </p:par>
                            </p:childTnLst>
                          </p:cTn>
                        </p:par>
                      </p:childTnLst>
                    </p:cTn>
                  </p:par>
                  <p:par>
                    <p:cTn id="54" fill="hold">
                      <p:stCondLst>
                        <p:cond delay="indefinite"/>
                      </p:stCondLst>
                      <p:childTnLst>
                        <p:par>
                          <p:cTn id="55" fill="hold">
                            <p:stCondLst>
                              <p:cond delay="0"/>
                            </p:stCondLst>
                            <p:childTnLst>
                              <p:par>
                                <p:cTn id="56" presetID="3" presetClass="entr" presetSubtype="10" fill="hold" nodeType="clickEffect">
                                  <p:stCondLst>
                                    <p:cond delay="0"/>
                                  </p:stCondLst>
                                  <p:iterate type="lt">
                                    <p:tmPct val="10000"/>
                                  </p:iterate>
                                  <p:childTnLst>
                                    <p:set>
                                      <p:cBhvr>
                                        <p:cTn id="57" dur="1" fill="hold">
                                          <p:stCondLst>
                                            <p:cond delay="0"/>
                                          </p:stCondLst>
                                        </p:cTn>
                                        <p:tgtEl>
                                          <p:spTgt spid="8">
                                            <p:txEl>
                                              <p:pRg st="0" end="0"/>
                                            </p:txEl>
                                          </p:spTgt>
                                        </p:tgtEl>
                                        <p:attrNameLst>
                                          <p:attrName>style.visibility</p:attrName>
                                        </p:attrNameLst>
                                      </p:cBhvr>
                                      <p:to>
                                        <p:strVal val="visible"/>
                                      </p:to>
                                    </p:set>
                                    <p:animEffect transition="in" filter="blinds(horizontal)">
                                      <p:cBhvr>
                                        <p:cTn id="58" dur="500"/>
                                        <p:tgtEl>
                                          <p:spTgt spid="8">
                                            <p:txEl>
                                              <p:pRg st="0" end="0"/>
                                            </p:txEl>
                                          </p:spTgt>
                                        </p:tgtEl>
                                      </p:cBhvr>
                                    </p:animEffect>
                                  </p:childTnLst>
                                  <p:subTnLst>
                                    <p:audio>
                                      <p:cMediaNode>
                                        <p:cTn display="0" masterRel="sameClick">
                                          <p:stCondLst>
                                            <p:cond evt="begin" delay="0">
                                              <p:tn val="56"/>
                                            </p:cond>
                                          </p:stCondLst>
                                          <p:endCondLst>
                                            <p:cond evt="onStopAudio" delay="0">
                                              <p:tgtEl>
                                                <p:sldTgt/>
                                              </p:tgtEl>
                                            </p:cond>
                                          </p:endCondLst>
                                        </p:cTn>
                                        <p:tgtEl>
                                          <p:sndTgt r:embed="rId3" name="click.wav"/>
                                        </p:tgtEl>
                                      </p:cMediaNode>
                                    </p:audio>
                                  </p:subTnLst>
                                </p:cTn>
                              </p:par>
                            </p:childTnLst>
                          </p:cTn>
                        </p:par>
                      </p:childTnLst>
                    </p:cTn>
                  </p:par>
                  <p:par>
                    <p:cTn id="59" fill="hold">
                      <p:stCondLst>
                        <p:cond delay="indefinite"/>
                      </p:stCondLst>
                      <p:childTnLst>
                        <p:par>
                          <p:cTn id="60" fill="hold">
                            <p:stCondLst>
                              <p:cond delay="0"/>
                            </p:stCondLst>
                            <p:childTnLst>
                              <p:par>
                                <p:cTn id="61" presetID="12" presetClass="entr" presetSubtype="4" fill="hold" nodeType="clickEffect">
                                  <p:stCondLst>
                                    <p:cond delay="0"/>
                                  </p:stCondLst>
                                  <p:iterate type="wd">
                                    <p:tmPct val="10000"/>
                                  </p:iterate>
                                  <p:childTnLst>
                                    <p:set>
                                      <p:cBhvr>
                                        <p:cTn id="62" dur="1" fill="hold">
                                          <p:stCondLst>
                                            <p:cond delay="0"/>
                                          </p:stCondLst>
                                        </p:cTn>
                                        <p:tgtEl>
                                          <p:spTgt spid="8">
                                            <p:txEl>
                                              <p:pRg st="2" end="2"/>
                                            </p:txEl>
                                          </p:spTgt>
                                        </p:tgtEl>
                                        <p:attrNameLst>
                                          <p:attrName>style.visibility</p:attrName>
                                        </p:attrNameLst>
                                      </p:cBhvr>
                                      <p:to>
                                        <p:strVal val="visible"/>
                                      </p:to>
                                    </p:set>
                                    <p:animEffect transition="in" filter="slide(fromBottom)">
                                      <p:cBhvr>
                                        <p:cTn id="63" dur="500"/>
                                        <p:tgtEl>
                                          <p:spTgt spid="8">
                                            <p:txEl>
                                              <p:pRg st="2" end="2"/>
                                            </p:txEl>
                                          </p:spTgt>
                                        </p:tgtEl>
                                      </p:cBhvr>
                                    </p:animEffect>
                                  </p:childTnLst>
                                  <p:subTnLst>
                                    <p:audio>
                                      <p:cMediaNode>
                                        <p:cTn display="0" masterRel="sameClick">
                                          <p:stCondLst>
                                            <p:cond evt="begin" delay="0">
                                              <p:tn val="61"/>
                                            </p:cond>
                                          </p:stCondLst>
                                          <p:endCondLst>
                                            <p:cond evt="onStopAudio" delay="0">
                                              <p:tgtEl>
                                                <p:sldTgt/>
                                              </p:tgtEl>
                                            </p:cond>
                                          </p:endCondLst>
                                        </p:cTn>
                                        <p:tgtEl>
                                          <p:sndTgt r:embed="rId5" name="whoosh.wav"/>
                                        </p:tgtEl>
                                      </p:cMediaNode>
                                    </p:audio>
                                  </p:subTnLst>
                                </p:cTn>
                              </p:par>
                              <p:par>
                                <p:cTn id="64" presetID="12" presetClass="entr" presetSubtype="4" fill="hold" nodeType="withEffect">
                                  <p:stCondLst>
                                    <p:cond delay="0"/>
                                  </p:stCondLst>
                                  <p:iterate type="wd">
                                    <p:tmPct val="10000"/>
                                  </p:iterate>
                                  <p:childTnLst>
                                    <p:set>
                                      <p:cBhvr>
                                        <p:cTn id="65" dur="1" fill="hold">
                                          <p:stCondLst>
                                            <p:cond delay="0"/>
                                          </p:stCondLst>
                                        </p:cTn>
                                        <p:tgtEl>
                                          <p:spTgt spid="8">
                                            <p:txEl>
                                              <p:pRg st="3" end="3"/>
                                            </p:txEl>
                                          </p:spTgt>
                                        </p:tgtEl>
                                        <p:attrNameLst>
                                          <p:attrName>style.visibility</p:attrName>
                                        </p:attrNameLst>
                                      </p:cBhvr>
                                      <p:to>
                                        <p:strVal val="visible"/>
                                      </p:to>
                                    </p:set>
                                    <p:animEffect transition="in" filter="slide(fromBottom)">
                                      <p:cBhvr>
                                        <p:cTn id="66" dur="500"/>
                                        <p:tgtEl>
                                          <p:spTgt spid="8">
                                            <p:txEl>
                                              <p:pRg st="3" end="3"/>
                                            </p:txEl>
                                          </p:spTgt>
                                        </p:tgtEl>
                                      </p:cBhvr>
                                    </p:animEffect>
                                  </p:childTnLst>
                                  <p:subTnLst>
                                    <p:audio>
                                      <p:cMediaNode>
                                        <p:cTn display="0" masterRel="sameClick">
                                          <p:stCondLst>
                                            <p:cond evt="begin" delay="0">
                                              <p:tn val="64"/>
                                            </p:cond>
                                          </p:stCondLst>
                                          <p:endCondLst>
                                            <p:cond evt="onStopAudio" delay="0">
                                              <p:tgtEl>
                                                <p:sldTgt/>
                                              </p:tgtEl>
                                            </p:cond>
                                          </p:endCondLst>
                                        </p:cTn>
                                        <p:tgtEl>
                                          <p:sndTgt r:embed="rId5" name="whoosh.wav"/>
                                        </p:tgtEl>
                                      </p:cMediaNode>
                                    </p:audio>
                                  </p:subTnLst>
                                </p:cTn>
                              </p:par>
                              <p:par>
                                <p:cTn id="67" presetID="12" presetClass="entr" presetSubtype="4" fill="hold" nodeType="withEffect">
                                  <p:stCondLst>
                                    <p:cond delay="0"/>
                                  </p:stCondLst>
                                  <p:iterate type="wd">
                                    <p:tmPct val="10000"/>
                                  </p:iterate>
                                  <p:childTnLst>
                                    <p:set>
                                      <p:cBhvr>
                                        <p:cTn id="68" dur="1" fill="hold">
                                          <p:stCondLst>
                                            <p:cond delay="0"/>
                                          </p:stCondLst>
                                        </p:cTn>
                                        <p:tgtEl>
                                          <p:spTgt spid="8">
                                            <p:txEl>
                                              <p:pRg st="4" end="4"/>
                                            </p:txEl>
                                          </p:spTgt>
                                        </p:tgtEl>
                                        <p:attrNameLst>
                                          <p:attrName>style.visibility</p:attrName>
                                        </p:attrNameLst>
                                      </p:cBhvr>
                                      <p:to>
                                        <p:strVal val="visible"/>
                                      </p:to>
                                    </p:set>
                                    <p:animEffect transition="in" filter="slide(fromBottom)">
                                      <p:cBhvr>
                                        <p:cTn id="69" dur="500"/>
                                        <p:tgtEl>
                                          <p:spTgt spid="8">
                                            <p:txEl>
                                              <p:pRg st="4" end="4"/>
                                            </p:txEl>
                                          </p:spTgt>
                                        </p:tgtEl>
                                      </p:cBhvr>
                                    </p:animEffect>
                                  </p:childTnLst>
                                  <p:subTnLst>
                                    <p:audio>
                                      <p:cMediaNode>
                                        <p:cTn display="0" masterRel="sameClick">
                                          <p:stCondLst>
                                            <p:cond evt="begin" delay="0">
                                              <p:tn val="67"/>
                                            </p:cond>
                                          </p:stCondLst>
                                          <p:endCondLst>
                                            <p:cond evt="onStopAudio" delay="0">
                                              <p:tgtEl>
                                                <p:sldTgt/>
                                              </p:tgtEl>
                                            </p:cond>
                                          </p:endCondLst>
                                        </p:cTn>
                                        <p:tgtEl>
                                          <p:sndTgt r:embed="rId5" name="whoosh.wav"/>
                                        </p:tgtEl>
                                      </p:cMediaNode>
                                    </p:audio>
                                  </p:subTnLst>
                                </p:cTn>
                              </p:par>
                            </p:childTnLst>
                          </p:cTn>
                        </p:par>
                      </p:childTnLst>
                    </p:cTn>
                  </p:par>
                  <p:par>
                    <p:cTn id="70" fill="hold">
                      <p:stCondLst>
                        <p:cond delay="indefinite"/>
                      </p:stCondLst>
                      <p:childTnLst>
                        <p:par>
                          <p:cTn id="71" fill="hold">
                            <p:stCondLst>
                              <p:cond delay="0"/>
                            </p:stCondLst>
                            <p:childTnLst>
                              <p:par>
                                <p:cTn id="72" presetID="5" presetClass="entr" presetSubtype="10" fill="hold" grpId="0" nodeType="clickEffect">
                                  <p:stCondLst>
                                    <p:cond delay="0"/>
                                  </p:stCondLst>
                                  <p:childTnLst>
                                    <p:set>
                                      <p:cBhvr>
                                        <p:cTn id="73" dur="1" fill="hold">
                                          <p:stCondLst>
                                            <p:cond delay="0"/>
                                          </p:stCondLst>
                                        </p:cTn>
                                        <p:tgtEl>
                                          <p:spTgt spid="5"/>
                                        </p:tgtEl>
                                        <p:attrNameLst>
                                          <p:attrName>style.visibility</p:attrName>
                                        </p:attrNameLst>
                                      </p:cBhvr>
                                      <p:to>
                                        <p:strVal val="visible"/>
                                      </p:to>
                                    </p:set>
                                    <p:animEffect transition="in" filter="checkerboard(across)">
                                      <p:cBhvr>
                                        <p:cTn id="74" dur="500"/>
                                        <p:tgtEl>
                                          <p:spTgt spid="5"/>
                                        </p:tgtEl>
                                      </p:cBhvr>
                                    </p:animEffect>
                                  </p:childTnLst>
                                  <p:subTnLst>
                                    <p:audio>
                                      <p:cMediaNode>
                                        <p:cTn display="0" masterRel="sameClick">
                                          <p:stCondLst>
                                            <p:cond evt="begin" delay="0">
                                              <p:tn val="72"/>
                                            </p:cond>
                                          </p:stCondLst>
                                          <p:endCondLst>
                                            <p:cond evt="onStopAudio" delay="0">
                                              <p:tgtEl>
                                                <p:sldTgt/>
                                              </p:tgtEl>
                                            </p:cond>
                                          </p:endCondLst>
                                        </p:cTn>
                                        <p:tgtEl>
                                          <p:sndTgt r:embed="rId4" name="chimes.wav"/>
                                        </p:tgtEl>
                                      </p:cMediaNode>
                                    </p:audio>
                                  </p:subTnLst>
                                </p:cTn>
                              </p:par>
                            </p:childTnLst>
                          </p:cTn>
                        </p:par>
                      </p:childTnLst>
                    </p:cTn>
                  </p:par>
                  <p:par>
                    <p:cTn id="75" fill="hold">
                      <p:stCondLst>
                        <p:cond delay="indefinite"/>
                      </p:stCondLst>
                      <p:childTnLst>
                        <p:par>
                          <p:cTn id="76" fill="hold">
                            <p:stCondLst>
                              <p:cond delay="0"/>
                            </p:stCondLst>
                            <p:childTnLst>
                              <p:par>
                                <p:cTn id="77" presetID="3" presetClass="entr" presetSubtype="10" fill="hold" nodeType="clickEffect">
                                  <p:stCondLst>
                                    <p:cond delay="0"/>
                                  </p:stCondLst>
                                  <p:iterate type="wd">
                                    <p:tmPct val="10000"/>
                                  </p:iterate>
                                  <p:childTnLst>
                                    <p:set>
                                      <p:cBhvr>
                                        <p:cTn id="78" dur="1" fill="hold">
                                          <p:stCondLst>
                                            <p:cond delay="0"/>
                                          </p:stCondLst>
                                        </p:cTn>
                                        <p:tgtEl>
                                          <p:spTgt spid="9">
                                            <p:txEl>
                                              <p:pRg st="0" end="0"/>
                                            </p:txEl>
                                          </p:spTgt>
                                        </p:tgtEl>
                                        <p:attrNameLst>
                                          <p:attrName>style.visibility</p:attrName>
                                        </p:attrNameLst>
                                      </p:cBhvr>
                                      <p:to>
                                        <p:strVal val="visible"/>
                                      </p:to>
                                    </p:set>
                                    <p:animEffect transition="in" filter="blinds(horizontal)">
                                      <p:cBhvr>
                                        <p:cTn id="79" dur="500"/>
                                        <p:tgtEl>
                                          <p:spTgt spid="9">
                                            <p:txEl>
                                              <p:pRg st="0" end="0"/>
                                            </p:txEl>
                                          </p:spTgt>
                                        </p:tgtEl>
                                      </p:cBhvr>
                                    </p:animEffect>
                                  </p:childTnLst>
                                  <p:subTnLst>
                                    <p:audio>
                                      <p:cMediaNode>
                                        <p:cTn display="0" masterRel="sameClick">
                                          <p:stCondLst>
                                            <p:cond evt="begin" delay="0">
                                              <p:tn val="77"/>
                                            </p:cond>
                                          </p:stCondLst>
                                          <p:endCondLst>
                                            <p:cond evt="onStopAudio" delay="0">
                                              <p:tgtEl>
                                                <p:sldTgt/>
                                              </p:tgtEl>
                                            </p:cond>
                                          </p:endCondLst>
                                        </p:cTn>
                                        <p:tgtEl>
                                          <p:sndTgt r:embed="rId3" name="click.wav"/>
                                        </p:tgtEl>
                                      </p:cMediaNode>
                                    </p:audio>
                                  </p:subTnLst>
                                </p:cTn>
                              </p:par>
                            </p:childTnLst>
                          </p:cTn>
                        </p:par>
                      </p:childTnLst>
                    </p:cTn>
                  </p:par>
                  <p:par>
                    <p:cTn id="80" fill="hold">
                      <p:stCondLst>
                        <p:cond delay="indefinite"/>
                      </p:stCondLst>
                      <p:childTnLst>
                        <p:par>
                          <p:cTn id="81" fill="hold">
                            <p:stCondLst>
                              <p:cond delay="0"/>
                            </p:stCondLst>
                            <p:childTnLst>
                              <p:par>
                                <p:cTn id="82" presetID="12" presetClass="entr" presetSubtype="4" fill="hold" nodeType="clickEffect">
                                  <p:stCondLst>
                                    <p:cond delay="0"/>
                                  </p:stCondLst>
                                  <p:iterate type="lt">
                                    <p:tmPct val="10000"/>
                                  </p:iterate>
                                  <p:childTnLst>
                                    <p:set>
                                      <p:cBhvr>
                                        <p:cTn id="83" dur="1" fill="hold">
                                          <p:stCondLst>
                                            <p:cond delay="0"/>
                                          </p:stCondLst>
                                        </p:cTn>
                                        <p:tgtEl>
                                          <p:spTgt spid="9">
                                            <p:txEl>
                                              <p:pRg st="1" end="1"/>
                                            </p:txEl>
                                          </p:spTgt>
                                        </p:tgtEl>
                                        <p:attrNameLst>
                                          <p:attrName>style.visibility</p:attrName>
                                        </p:attrNameLst>
                                      </p:cBhvr>
                                      <p:to>
                                        <p:strVal val="visible"/>
                                      </p:to>
                                    </p:set>
                                    <p:animEffect transition="in" filter="slide(fromBottom)">
                                      <p:cBhvr>
                                        <p:cTn id="84" dur="500"/>
                                        <p:tgtEl>
                                          <p:spTgt spid="9">
                                            <p:txEl>
                                              <p:pRg st="1" end="1"/>
                                            </p:txEl>
                                          </p:spTgt>
                                        </p:tgtEl>
                                      </p:cBhvr>
                                    </p:animEffect>
                                  </p:childTnLst>
                                  <p:subTnLst>
                                    <p:audio>
                                      <p:cMediaNode>
                                        <p:cTn display="0" masterRel="sameClick">
                                          <p:stCondLst>
                                            <p:cond evt="begin" delay="0">
                                              <p:tn val="82"/>
                                            </p:cond>
                                          </p:stCondLst>
                                          <p:endCondLst>
                                            <p:cond evt="onStopAudio" delay="0">
                                              <p:tgtEl>
                                                <p:sldTgt/>
                                              </p:tgtEl>
                                            </p:cond>
                                          </p:endCondLst>
                                        </p:cTn>
                                        <p:tgtEl>
                                          <p:sndTgt r:embed="rId3" name="click.wav"/>
                                        </p:tgtEl>
                                      </p:cMediaNode>
                                    </p:audio>
                                  </p:subTnLst>
                                </p:cTn>
                              </p:par>
                              <p:par>
                                <p:cTn id="85" presetID="12" presetClass="entr" presetSubtype="4" fill="hold" nodeType="withEffect">
                                  <p:stCondLst>
                                    <p:cond delay="0"/>
                                  </p:stCondLst>
                                  <p:iterate type="lt">
                                    <p:tmPct val="10000"/>
                                  </p:iterate>
                                  <p:childTnLst>
                                    <p:set>
                                      <p:cBhvr>
                                        <p:cTn id="86" dur="1" fill="hold">
                                          <p:stCondLst>
                                            <p:cond delay="0"/>
                                          </p:stCondLst>
                                        </p:cTn>
                                        <p:tgtEl>
                                          <p:spTgt spid="9">
                                            <p:txEl>
                                              <p:pRg st="2" end="2"/>
                                            </p:txEl>
                                          </p:spTgt>
                                        </p:tgtEl>
                                        <p:attrNameLst>
                                          <p:attrName>style.visibility</p:attrName>
                                        </p:attrNameLst>
                                      </p:cBhvr>
                                      <p:to>
                                        <p:strVal val="visible"/>
                                      </p:to>
                                    </p:set>
                                    <p:animEffect transition="in" filter="slide(fromBottom)">
                                      <p:cBhvr>
                                        <p:cTn id="87" dur="500"/>
                                        <p:tgtEl>
                                          <p:spTgt spid="9">
                                            <p:txEl>
                                              <p:pRg st="2" end="2"/>
                                            </p:txEl>
                                          </p:spTgt>
                                        </p:tgtEl>
                                      </p:cBhvr>
                                    </p:animEffect>
                                  </p:childTnLst>
                                  <p:subTnLst>
                                    <p:audio>
                                      <p:cMediaNode>
                                        <p:cTn display="0" masterRel="sameClick">
                                          <p:stCondLst>
                                            <p:cond evt="begin" delay="0">
                                              <p:tn val="85"/>
                                            </p:cond>
                                          </p:stCondLst>
                                          <p:endCondLst>
                                            <p:cond evt="onStopAudio" delay="0">
                                              <p:tgtEl>
                                                <p:sldTgt/>
                                              </p:tgtEl>
                                            </p:cond>
                                          </p:endCondLst>
                                        </p:cTn>
                                        <p:tgtEl>
                                          <p:sndTgt r:embed="rId3" name="click.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P spid="4" grpId="0" animBg="1"/>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4" name="AutoShape 4"/>
          <p:cNvSpPr>
            <a:spLocks noChangeArrowheads="1"/>
          </p:cNvSpPr>
          <p:nvPr/>
        </p:nvSpPr>
        <p:spPr bwMode="auto">
          <a:xfrm>
            <a:off x="107950" y="115888"/>
            <a:ext cx="7632700" cy="1009650"/>
          </a:xfrm>
          <a:prstGeom prst="irregularSeal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en-US" altLang="en-US" sz="2800">
                <a:solidFill>
                  <a:srgbClr val="FF0000"/>
                </a:solidFill>
                <a:effectLst>
                  <a:outerShdw blurRad="38100" dist="38100" dir="2700000" algn="tl">
                    <a:srgbClr val="000000"/>
                  </a:outerShdw>
                </a:effectLst>
              </a:rPr>
              <a:t>Physicochemical Factors</a:t>
            </a:r>
          </a:p>
        </p:txBody>
      </p:sp>
      <p:sp>
        <p:nvSpPr>
          <p:cNvPr id="13315" name="Rectangle 5"/>
          <p:cNvSpPr>
            <a:spLocks noChangeArrowheads="1"/>
          </p:cNvSpPr>
          <p:nvPr/>
        </p:nvSpPr>
        <p:spPr bwMode="auto">
          <a:xfrm>
            <a:off x="323850" y="1239551"/>
            <a:ext cx="8820150" cy="550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57150" indent="-57150" eaLnBrk="0" hangingPunct="0">
              <a:tabLst>
                <a:tab pos="1736725" algn="l"/>
              </a:tabLst>
              <a:defRPr b="1">
                <a:solidFill>
                  <a:schemeClr val="tx1"/>
                </a:solidFill>
                <a:latin typeface="Tahoma" pitchFamily="34" charset="0"/>
                <a:cs typeface="Tahoma" pitchFamily="34" charset="0"/>
              </a:defRPr>
            </a:lvl1pPr>
            <a:lvl2pPr marL="800100" indent="-342900" eaLnBrk="0" hangingPunct="0">
              <a:tabLst>
                <a:tab pos="1736725" algn="l"/>
              </a:tabLst>
              <a:defRPr b="1">
                <a:solidFill>
                  <a:schemeClr val="tx1"/>
                </a:solidFill>
                <a:latin typeface="Tahoma" pitchFamily="34" charset="0"/>
                <a:cs typeface="Tahoma" pitchFamily="34" charset="0"/>
              </a:defRPr>
            </a:lvl2pPr>
            <a:lvl3pPr marL="1257300" indent="-342900" eaLnBrk="0" hangingPunct="0">
              <a:tabLst>
                <a:tab pos="1736725" algn="l"/>
              </a:tabLst>
              <a:defRPr b="1">
                <a:solidFill>
                  <a:schemeClr val="tx1"/>
                </a:solidFill>
                <a:latin typeface="Tahoma" pitchFamily="34" charset="0"/>
                <a:cs typeface="Tahoma" pitchFamily="34" charset="0"/>
              </a:defRPr>
            </a:lvl3pPr>
            <a:lvl4pPr marL="1714500" indent="-342900" eaLnBrk="0" hangingPunct="0">
              <a:tabLst>
                <a:tab pos="1736725" algn="l"/>
              </a:tabLst>
              <a:defRPr b="1">
                <a:solidFill>
                  <a:schemeClr val="tx1"/>
                </a:solidFill>
                <a:latin typeface="Tahoma" pitchFamily="34" charset="0"/>
                <a:cs typeface="Tahoma" pitchFamily="34" charset="0"/>
              </a:defRPr>
            </a:lvl4pPr>
            <a:lvl5pPr marL="2171700" indent="-342900" eaLnBrk="0" hangingPunct="0">
              <a:tabLst>
                <a:tab pos="1736725" algn="l"/>
              </a:tabLst>
              <a:defRPr b="1">
                <a:solidFill>
                  <a:schemeClr val="tx1"/>
                </a:solidFill>
                <a:latin typeface="Tahoma" pitchFamily="34" charset="0"/>
                <a:cs typeface="Tahoma" pitchFamily="34" charset="0"/>
              </a:defRPr>
            </a:lvl5pPr>
            <a:lvl6pPr marL="2628900" indent="-342900" algn="r" rtl="1" eaLnBrk="0" fontAlgn="base" hangingPunct="0">
              <a:spcBef>
                <a:spcPct val="0"/>
              </a:spcBef>
              <a:spcAft>
                <a:spcPct val="0"/>
              </a:spcAft>
              <a:tabLst>
                <a:tab pos="1736725" algn="l"/>
              </a:tabLst>
              <a:defRPr b="1">
                <a:solidFill>
                  <a:schemeClr val="tx1"/>
                </a:solidFill>
                <a:latin typeface="Tahoma" pitchFamily="34" charset="0"/>
                <a:cs typeface="Tahoma" pitchFamily="34" charset="0"/>
              </a:defRPr>
            </a:lvl6pPr>
            <a:lvl7pPr marL="3086100" indent="-342900" algn="r" rtl="1" eaLnBrk="0" fontAlgn="base" hangingPunct="0">
              <a:spcBef>
                <a:spcPct val="0"/>
              </a:spcBef>
              <a:spcAft>
                <a:spcPct val="0"/>
              </a:spcAft>
              <a:tabLst>
                <a:tab pos="1736725" algn="l"/>
              </a:tabLst>
              <a:defRPr b="1">
                <a:solidFill>
                  <a:schemeClr val="tx1"/>
                </a:solidFill>
                <a:latin typeface="Tahoma" pitchFamily="34" charset="0"/>
                <a:cs typeface="Tahoma" pitchFamily="34" charset="0"/>
              </a:defRPr>
            </a:lvl7pPr>
            <a:lvl8pPr marL="3543300" indent="-342900" algn="r" rtl="1" eaLnBrk="0" fontAlgn="base" hangingPunct="0">
              <a:spcBef>
                <a:spcPct val="0"/>
              </a:spcBef>
              <a:spcAft>
                <a:spcPct val="0"/>
              </a:spcAft>
              <a:tabLst>
                <a:tab pos="1736725" algn="l"/>
              </a:tabLst>
              <a:defRPr b="1">
                <a:solidFill>
                  <a:schemeClr val="tx1"/>
                </a:solidFill>
                <a:latin typeface="Tahoma" pitchFamily="34" charset="0"/>
                <a:cs typeface="Tahoma" pitchFamily="34" charset="0"/>
              </a:defRPr>
            </a:lvl8pPr>
            <a:lvl9pPr marL="4000500" indent="-342900" algn="r" rtl="1" eaLnBrk="0" fontAlgn="base" hangingPunct="0">
              <a:spcBef>
                <a:spcPct val="0"/>
              </a:spcBef>
              <a:spcAft>
                <a:spcPct val="0"/>
              </a:spcAft>
              <a:tabLst>
                <a:tab pos="1736725" algn="l"/>
              </a:tabLst>
              <a:defRPr b="1">
                <a:solidFill>
                  <a:schemeClr val="tx1"/>
                </a:solidFill>
                <a:latin typeface="Tahoma" pitchFamily="34" charset="0"/>
                <a:cs typeface="Tahoma" pitchFamily="34" charset="0"/>
              </a:defRPr>
            </a:lvl9pPr>
          </a:lstStyle>
          <a:p>
            <a:pPr algn="just" rtl="0" eaLnBrk="1" hangingPunct="1"/>
            <a:r>
              <a:rPr lang="en-US" altLang="en-US" sz="2200" dirty="0">
                <a:solidFill>
                  <a:srgbClr val="FFFF00"/>
                </a:solidFill>
                <a:latin typeface="Arial" charset="0"/>
                <a:cs typeface="Arial" charset="0"/>
              </a:rPr>
              <a:t>        </a:t>
            </a:r>
            <a:r>
              <a:rPr lang="en-US" altLang="en-US" sz="2200" dirty="0">
                <a:solidFill>
                  <a:srgbClr val="0070C0"/>
                </a:solidFill>
                <a:latin typeface="Arial" charset="0"/>
                <a:cs typeface="Arial" charset="0"/>
              </a:rPr>
              <a:t>The desired release rate of the drug from the ointment base </a:t>
            </a:r>
          </a:p>
          <a:p>
            <a:pPr algn="just" rtl="0" eaLnBrk="1" hangingPunct="1">
              <a:lnSpc>
                <a:spcPct val="10000"/>
              </a:lnSpc>
            </a:pPr>
            <a:endParaRPr lang="en-US" altLang="en-US" sz="2200" dirty="0">
              <a:solidFill>
                <a:srgbClr val="FFFF00"/>
              </a:solidFill>
              <a:latin typeface="Arial" charset="0"/>
              <a:cs typeface="Arial" charset="0"/>
            </a:endParaRPr>
          </a:p>
          <a:p>
            <a:pPr algn="just" rtl="0" eaLnBrk="1" hangingPunct="1">
              <a:lnSpc>
                <a:spcPct val="190000"/>
              </a:lnSpc>
            </a:pPr>
            <a:r>
              <a:rPr lang="en-US" altLang="en-US" sz="2200" dirty="0">
                <a:solidFill>
                  <a:srgbClr val="FFFF00"/>
                </a:solidFill>
                <a:latin typeface="Arial" charset="0"/>
                <a:cs typeface="Arial" charset="0"/>
              </a:rPr>
              <a:t>        </a:t>
            </a:r>
            <a:r>
              <a:rPr lang="en-US" altLang="en-US" sz="2200" dirty="0">
                <a:solidFill>
                  <a:srgbClr val="00FF00"/>
                </a:solidFill>
                <a:latin typeface="Arial" charset="0"/>
                <a:cs typeface="Arial" charset="0"/>
              </a:rPr>
              <a:t>The desired enhancement of the percutaneous absorption </a:t>
            </a:r>
          </a:p>
          <a:p>
            <a:pPr algn="just" rtl="0" eaLnBrk="1" hangingPunct="1">
              <a:lnSpc>
                <a:spcPct val="190000"/>
              </a:lnSpc>
            </a:pPr>
            <a:r>
              <a:rPr lang="en-US" altLang="en-US" sz="2200" dirty="0">
                <a:solidFill>
                  <a:srgbClr val="00FF00"/>
                </a:solidFill>
                <a:latin typeface="Arial" charset="0"/>
                <a:cs typeface="Arial" charset="0"/>
              </a:rPr>
              <a:t>         of the drug</a:t>
            </a:r>
          </a:p>
          <a:p>
            <a:pPr algn="just" rtl="0" eaLnBrk="1" hangingPunct="1">
              <a:lnSpc>
                <a:spcPct val="20000"/>
              </a:lnSpc>
            </a:pPr>
            <a:endParaRPr lang="en-US" altLang="en-US" sz="2200" dirty="0">
              <a:solidFill>
                <a:srgbClr val="00FF00"/>
              </a:solidFill>
              <a:latin typeface="Arial" charset="0"/>
              <a:cs typeface="Arial" charset="0"/>
            </a:endParaRPr>
          </a:p>
          <a:p>
            <a:pPr algn="just" rtl="0" eaLnBrk="1" hangingPunct="1">
              <a:lnSpc>
                <a:spcPct val="190000"/>
              </a:lnSpc>
            </a:pPr>
            <a:r>
              <a:rPr lang="en-US" altLang="en-US" sz="2200" dirty="0">
                <a:solidFill>
                  <a:srgbClr val="FFFF00"/>
                </a:solidFill>
                <a:latin typeface="Arial" charset="0"/>
                <a:cs typeface="Arial" charset="0"/>
              </a:rPr>
              <a:t>       </a:t>
            </a:r>
            <a:r>
              <a:rPr lang="en-US" altLang="en-US" sz="2200" dirty="0">
                <a:solidFill>
                  <a:srgbClr val="0070C0"/>
                </a:solidFill>
                <a:latin typeface="Arial" charset="0"/>
                <a:cs typeface="Arial" charset="0"/>
              </a:rPr>
              <a:t>The desired occlusion of moisture from the skin by the base </a:t>
            </a:r>
          </a:p>
          <a:p>
            <a:pPr algn="just" rtl="0" eaLnBrk="1" hangingPunct="1">
              <a:lnSpc>
                <a:spcPct val="20000"/>
              </a:lnSpc>
            </a:pPr>
            <a:endParaRPr lang="en-US" altLang="en-US" sz="2200" dirty="0">
              <a:solidFill>
                <a:srgbClr val="FFFF00"/>
              </a:solidFill>
              <a:latin typeface="Arial" charset="0"/>
              <a:cs typeface="Arial" charset="0"/>
            </a:endParaRPr>
          </a:p>
          <a:p>
            <a:pPr algn="just" rtl="0" eaLnBrk="1" hangingPunct="1">
              <a:lnSpc>
                <a:spcPct val="190000"/>
              </a:lnSpc>
            </a:pPr>
            <a:r>
              <a:rPr lang="en-US" altLang="en-US" sz="2200" dirty="0">
                <a:solidFill>
                  <a:srgbClr val="FFFF00"/>
                </a:solidFill>
                <a:latin typeface="Arial" charset="0"/>
                <a:cs typeface="Arial" charset="0"/>
              </a:rPr>
              <a:t>       </a:t>
            </a:r>
            <a:r>
              <a:rPr lang="en-US" altLang="en-US" sz="2200" dirty="0">
                <a:solidFill>
                  <a:srgbClr val="00FF00"/>
                </a:solidFill>
                <a:latin typeface="Arial" charset="0"/>
                <a:cs typeface="Arial" charset="0"/>
              </a:rPr>
              <a:t>The stability of the drug in the ointment base, for a drug that </a:t>
            </a:r>
          </a:p>
          <a:p>
            <a:pPr algn="just" rtl="0" eaLnBrk="1" hangingPunct="1">
              <a:lnSpc>
                <a:spcPct val="190000"/>
              </a:lnSpc>
            </a:pPr>
            <a:r>
              <a:rPr lang="en-US" altLang="en-US" sz="2200" dirty="0">
                <a:solidFill>
                  <a:srgbClr val="00FF00"/>
                </a:solidFill>
                <a:latin typeface="Arial" charset="0"/>
                <a:cs typeface="Arial" charset="0"/>
              </a:rPr>
              <a:t>       hydrolyzes rapidly as antibiotics, a hydrocarbon base would </a:t>
            </a:r>
          </a:p>
          <a:p>
            <a:pPr algn="just" rtl="0" eaLnBrk="1" hangingPunct="1">
              <a:lnSpc>
                <a:spcPct val="190000"/>
              </a:lnSpc>
            </a:pPr>
            <a:r>
              <a:rPr lang="en-US" altLang="en-US" sz="2200" dirty="0">
                <a:solidFill>
                  <a:srgbClr val="00FF00"/>
                </a:solidFill>
                <a:latin typeface="Arial" charset="0"/>
                <a:cs typeface="Arial" charset="0"/>
              </a:rPr>
              <a:t>       provide the greatest stability</a:t>
            </a:r>
            <a:endParaRPr lang="en-US" altLang="en-US" sz="2200" dirty="0">
              <a:solidFill>
                <a:srgbClr val="FFFF00"/>
              </a:solidFill>
              <a:latin typeface="Arial" charset="0"/>
              <a:cs typeface="Arial" charset="0"/>
            </a:endParaRPr>
          </a:p>
          <a:p>
            <a:pPr algn="just" rtl="0" eaLnBrk="1" hangingPunct="1">
              <a:lnSpc>
                <a:spcPct val="10000"/>
              </a:lnSpc>
            </a:pPr>
            <a:r>
              <a:rPr lang="en-US" altLang="en-US" sz="2200" dirty="0">
                <a:solidFill>
                  <a:srgbClr val="FFFF00"/>
                </a:solidFill>
                <a:latin typeface="Arial" charset="0"/>
                <a:cs typeface="Arial" charset="0"/>
              </a:rPr>
              <a:t>        </a:t>
            </a:r>
          </a:p>
          <a:p>
            <a:pPr algn="just" rtl="0" eaLnBrk="1" hangingPunct="1">
              <a:lnSpc>
                <a:spcPct val="190000"/>
              </a:lnSpc>
            </a:pPr>
            <a:r>
              <a:rPr lang="en-US" altLang="en-US" sz="2200" dirty="0">
                <a:solidFill>
                  <a:srgbClr val="FFFF00"/>
                </a:solidFill>
                <a:latin typeface="Arial" charset="0"/>
                <a:cs typeface="Arial" charset="0"/>
              </a:rPr>
              <a:t>       </a:t>
            </a:r>
            <a:r>
              <a:rPr lang="en-US" altLang="en-US" sz="2200" dirty="0">
                <a:solidFill>
                  <a:srgbClr val="0070C0"/>
                </a:solidFill>
                <a:latin typeface="Arial" charset="0"/>
                <a:cs typeface="Arial" charset="0"/>
              </a:rPr>
              <a:t>The influence of the drug on the consistency of the ointment   </a:t>
            </a:r>
          </a:p>
          <a:p>
            <a:pPr algn="just" rtl="0" eaLnBrk="1" hangingPunct="1">
              <a:lnSpc>
                <a:spcPct val="110000"/>
              </a:lnSpc>
            </a:pPr>
            <a:r>
              <a:rPr lang="en-US" altLang="en-US" sz="2200" dirty="0">
                <a:solidFill>
                  <a:srgbClr val="0070C0"/>
                </a:solidFill>
                <a:latin typeface="Arial" charset="0"/>
                <a:cs typeface="Arial" charset="0"/>
              </a:rPr>
              <a:t>       base</a:t>
            </a:r>
          </a:p>
        </p:txBody>
      </p:sp>
      <p:sp>
        <p:nvSpPr>
          <p:cNvPr id="102406" name="AutoShape 6"/>
          <p:cNvSpPr>
            <a:spLocks noChangeArrowheads="1"/>
          </p:cNvSpPr>
          <p:nvPr/>
        </p:nvSpPr>
        <p:spPr bwMode="auto">
          <a:xfrm>
            <a:off x="0" y="1052513"/>
            <a:ext cx="863600" cy="627062"/>
          </a:xfrm>
          <a:prstGeom prst="irregularSeal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en-US" altLang="en-US" sz="2800">
                <a:solidFill>
                  <a:srgbClr val="FF0000"/>
                </a:solidFill>
                <a:effectLst>
                  <a:outerShdw blurRad="38100" dist="38100" dir="2700000" algn="tl">
                    <a:srgbClr val="000000"/>
                  </a:outerShdw>
                </a:effectLst>
              </a:rPr>
              <a:t>1</a:t>
            </a:r>
          </a:p>
        </p:txBody>
      </p:sp>
      <p:sp>
        <p:nvSpPr>
          <p:cNvPr id="102407" name="AutoShape 7"/>
          <p:cNvSpPr>
            <a:spLocks noChangeArrowheads="1"/>
          </p:cNvSpPr>
          <p:nvPr/>
        </p:nvSpPr>
        <p:spPr bwMode="auto">
          <a:xfrm>
            <a:off x="0" y="1844675"/>
            <a:ext cx="863600" cy="627063"/>
          </a:xfrm>
          <a:prstGeom prst="irregularSeal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en-US" altLang="en-US" sz="2800">
                <a:solidFill>
                  <a:srgbClr val="FF0000"/>
                </a:solidFill>
                <a:effectLst>
                  <a:outerShdw blurRad="38100" dist="38100" dir="2700000" algn="tl">
                    <a:srgbClr val="000000"/>
                  </a:outerShdw>
                </a:effectLst>
              </a:rPr>
              <a:t>2</a:t>
            </a:r>
          </a:p>
        </p:txBody>
      </p:sp>
      <p:sp>
        <p:nvSpPr>
          <p:cNvPr id="102408" name="AutoShape 8"/>
          <p:cNvSpPr>
            <a:spLocks noChangeArrowheads="1"/>
          </p:cNvSpPr>
          <p:nvPr/>
        </p:nvSpPr>
        <p:spPr bwMode="auto">
          <a:xfrm>
            <a:off x="0" y="3089275"/>
            <a:ext cx="863600" cy="627063"/>
          </a:xfrm>
          <a:prstGeom prst="irregularSeal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en-US" altLang="en-US" sz="2800">
                <a:solidFill>
                  <a:srgbClr val="FF0000"/>
                </a:solidFill>
                <a:effectLst>
                  <a:outerShdw blurRad="38100" dist="38100" dir="2700000" algn="tl">
                    <a:srgbClr val="000000"/>
                  </a:outerShdw>
                </a:effectLst>
              </a:rPr>
              <a:t>3</a:t>
            </a:r>
          </a:p>
        </p:txBody>
      </p:sp>
      <p:sp>
        <p:nvSpPr>
          <p:cNvPr id="102409" name="AutoShape 9"/>
          <p:cNvSpPr>
            <a:spLocks noChangeArrowheads="1"/>
          </p:cNvSpPr>
          <p:nvPr/>
        </p:nvSpPr>
        <p:spPr bwMode="auto">
          <a:xfrm>
            <a:off x="0" y="3860800"/>
            <a:ext cx="863600" cy="627063"/>
          </a:xfrm>
          <a:prstGeom prst="irregularSeal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en-US" altLang="en-US" sz="2800">
                <a:solidFill>
                  <a:srgbClr val="FF0000"/>
                </a:solidFill>
                <a:effectLst>
                  <a:outerShdw blurRad="38100" dist="38100" dir="2700000" algn="tl">
                    <a:srgbClr val="000000"/>
                  </a:outerShdw>
                </a:effectLst>
              </a:rPr>
              <a:t>4</a:t>
            </a:r>
          </a:p>
        </p:txBody>
      </p:sp>
      <p:sp>
        <p:nvSpPr>
          <p:cNvPr id="102410" name="AutoShape 10"/>
          <p:cNvSpPr>
            <a:spLocks noChangeArrowheads="1"/>
          </p:cNvSpPr>
          <p:nvPr/>
        </p:nvSpPr>
        <p:spPr bwMode="auto">
          <a:xfrm>
            <a:off x="34925" y="5826125"/>
            <a:ext cx="863600" cy="627063"/>
          </a:xfrm>
          <a:prstGeom prst="irregularSeal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en-US" altLang="en-US" sz="2800">
                <a:solidFill>
                  <a:srgbClr val="FF0000"/>
                </a:solidFill>
                <a:effectLst>
                  <a:outerShdw blurRad="38100" dist="38100" dir="2700000" algn="tl">
                    <a:srgbClr val="000000"/>
                  </a:outerShdw>
                </a:effectLst>
              </a:rPr>
              <a:t>5</a:t>
            </a:r>
          </a:p>
        </p:txBody>
      </p:sp>
    </p:spTree>
    <p:extLst>
      <p:ext uri="{BB962C8B-B14F-4D97-AF65-F5344CB8AC3E}">
        <p14:creationId xmlns:p14="http://schemas.microsoft.com/office/powerpoint/2010/main" val="1181406823"/>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09" y="714375"/>
            <a:ext cx="8191500" cy="6143625"/>
          </a:xfrm>
          <a:prstGeom prst="rect">
            <a:avLst/>
          </a:prstGeom>
        </p:spPr>
      </p:pic>
    </p:spTree>
    <p:extLst>
      <p:ext uri="{BB962C8B-B14F-4D97-AF65-F5344CB8AC3E}">
        <p14:creationId xmlns:p14="http://schemas.microsoft.com/office/powerpoint/2010/main" val="2549376269"/>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1476375" y="134938"/>
            <a:ext cx="6618288" cy="519112"/>
          </a:xfrm>
          <a:prstGeom prst="rect">
            <a:avLst/>
          </a:prstGeom>
          <a:gradFill rotWithShape="1">
            <a:gsLst>
              <a:gs pos="0">
                <a:schemeClr val="bg1"/>
              </a:gs>
              <a:gs pos="50000">
                <a:schemeClr val="accent1"/>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rtl="0">
              <a:lnSpc>
                <a:spcPct val="70000"/>
              </a:lnSpc>
              <a:defRPr/>
            </a:pPr>
            <a:r>
              <a:rPr lang="en-US" altLang="en-US" sz="4000">
                <a:solidFill>
                  <a:srgbClr val="FFFF00"/>
                </a:solidFill>
                <a:effectLst>
                  <a:outerShdw blurRad="38100" dist="38100" dir="2700000" algn="tl">
                    <a:srgbClr val="000000"/>
                  </a:outerShdw>
                </a:effectLst>
                <a:latin typeface="Arial" charset="0"/>
                <a:cs typeface="Arial" charset="0"/>
              </a:rPr>
              <a:t>Routes of skin Penetration</a:t>
            </a:r>
          </a:p>
        </p:txBody>
      </p:sp>
      <p:sp>
        <p:nvSpPr>
          <p:cNvPr id="78851" name="Rectangle 3"/>
          <p:cNvSpPr>
            <a:spLocks noChangeArrowheads="1"/>
          </p:cNvSpPr>
          <p:nvPr/>
        </p:nvSpPr>
        <p:spPr bwMode="auto">
          <a:xfrm>
            <a:off x="179388" y="2225675"/>
            <a:ext cx="4826000"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rtl="0">
              <a:lnSpc>
                <a:spcPct val="150000"/>
              </a:lnSpc>
              <a:defRPr/>
            </a:pPr>
            <a:r>
              <a:rPr lang="en-US" altLang="en-US" sz="2400">
                <a:effectLst>
                  <a:outerShdw blurRad="38100" dist="38100" dir="2700000" algn="tl">
                    <a:srgbClr val="000000"/>
                  </a:outerShdw>
                </a:effectLst>
                <a:latin typeface="Arial" charset="0"/>
                <a:cs typeface="Arial" charset="0"/>
              </a:rPr>
              <a:t>Include transport via:</a:t>
            </a:r>
          </a:p>
          <a:p>
            <a:pPr algn="just" rtl="0">
              <a:lnSpc>
                <a:spcPct val="150000"/>
              </a:lnSpc>
              <a:defRPr/>
            </a:pPr>
            <a:r>
              <a:rPr lang="en-US" altLang="en-US" sz="2400">
                <a:solidFill>
                  <a:srgbClr val="FFFF00"/>
                </a:solidFill>
                <a:effectLst>
                  <a:outerShdw blurRad="38100" dist="38100" dir="2700000" algn="tl">
                    <a:srgbClr val="000000"/>
                  </a:outerShdw>
                </a:effectLst>
                <a:latin typeface="Arial" charset="0"/>
                <a:cs typeface="Arial" charset="0"/>
              </a:rPr>
              <a:t>1-</a:t>
            </a:r>
            <a:r>
              <a:rPr lang="en-US" altLang="en-US" sz="2400">
                <a:effectLst>
                  <a:outerShdw blurRad="38100" dist="38100" dir="2700000" algn="tl">
                    <a:srgbClr val="000000"/>
                  </a:outerShdw>
                </a:effectLst>
                <a:latin typeface="Arial" charset="0"/>
                <a:cs typeface="Arial" charset="0"/>
              </a:rPr>
              <a:t> </a:t>
            </a:r>
            <a:r>
              <a:rPr lang="en-US" altLang="en-US" sz="2400">
                <a:solidFill>
                  <a:srgbClr val="FF99FF"/>
                </a:solidFill>
                <a:effectLst>
                  <a:outerShdw blurRad="38100" dist="38100" dir="2700000" algn="tl">
                    <a:srgbClr val="000000"/>
                  </a:outerShdw>
                </a:effectLst>
                <a:latin typeface="Arial" charset="0"/>
                <a:cs typeface="Arial" charset="0"/>
              </a:rPr>
              <a:t>Hair follicles and sebaceous </a:t>
            </a:r>
          </a:p>
          <a:p>
            <a:pPr algn="just" rtl="0">
              <a:lnSpc>
                <a:spcPct val="150000"/>
              </a:lnSpc>
              <a:buClr>
                <a:srgbClr val="FFFF00"/>
              </a:buClr>
              <a:buSzPct val="120000"/>
              <a:buFont typeface="Wingdings" pitchFamily="2" charset="2"/>
              <a:buNone/>
              <a:defRPr/>
            </a:pPr>
            <a:r>
              <a:rPr lang="en-US" altLang="en-US" sz="2400">
                <a:solidFill>
                  <a:srgbClr val="FF99FF"/>
                </a:solidFill>
                <a:effectLst>
                  <a:outerShdw blurRad="38100" dist="38100" dir="2700000" algn="tl">
                    <a:srgbClr val="000000"/>
                  </a:outerShdw>
                </a:effectLst>
                <a:latin typeface="Arial" charset="0"/>
                <a:cs typeface="Arial" charset="0"/>
              </a:rPr>
              <a:t>    glands </a:t>
            </a:r>
          </a:p>
          <a:p>
            <a:pPr algn="just" rtl="0">
              <a:lnSpc>
                <a:spcPct val="150000"/>
              </a:lnSpc>
              <a:buClr>
                <a:srgbClr val="FFFF00"/>
              </a:buClr>
              <a:buSzPct val="120000"/>
              <a:buFont typeface="Wingdings" pitchFamily="2" charset="2"/>
              <a:buNone/>
              <a:defRPr/>
            </a:pPr>
            <a:r>
              <a:rPr lang="en-US" altLang="en-US" sz="2400">
                <a:solidFill>
                  <a:srgbClr val="FFFF00"/>
                </a:solidFill>
                <a:effectLst>
                  <a:outerShdw blurRad="38100" dist="38100" dir="2700000" algn="tl">
                    <a:srgbClr val="000000"/>
                  </a:outerShdw>
                </a:effectLst>
                <a:latin typeface="Arial" charset="0"/>
                <a:cs typeface="Arial" charset="0"/>
              </a:rPr>
              <a:t> 2-</a:t>
            </a:r>
            <a:r>
              <a:rPr lang="en-US" altLang="en-US" sz="2400">
                <a:effectLst>
                  <a:outerShdw blurRad="38100" dist="38100" dir="2700000" algn="tl">
                    <a:srgbClr val="000000"/>
                  </a:outerShdw>
                </a:effectLst>
                <a:latin typeface="Arial" charset="0"/>
                <a:cs typeface="Arial" charset="0"/>
              </a:rPr>
              <a:t> </a:t>
            </a:r>
            <a:r>
              <a:rPr lang="en-US" altLang="en-US" sz="2400">
                <a:solidFill>
                  <a:srgbClr val="FF99FF"/>
                </a:solidFill>
                <a:effectLst>
                  <a:outerShdw blurRad="38100" dist="38100" dir="2700000" algn="tl">
                    <a:srgbClr val="000000"/>
                  </a:outerShdw>
                </a:effectLst>
                <a:latin typeface="Arial" charset="0"/>
                <a:cs typeface="Arial" charset="0"/>
              </a:rPr>
              <a:t>Sweat glands</a:t>
            </a:r>
          </a:p>
        </p:txBody>
      </p:sp>
      <p:grpSp>
        <p:nvGrpSpPr>
          <p:cNvPr id="7172" name="Group 4"/>
          <p:cNvGrpSpPr>
            <a:grpSpLocks/>
          </p:cNvGrpSpPr>
          <p:nvPr/>
        </p:nvGrpSpPr>
        <p:grpSpPr bwMode="auto">
          <a:xfrm>
            <a:off x="4895850" y="1414463"/>
            <a:ext cx="4248150" cy="3527425"/>
            <a:chOff x="3107" y="2115"/>
            <a:chExt cx="2676" cy="2222"/>
          </a:xfrm>
        </p:grpSpPr>
        <p:pic>
          <p:nvPicPr>
            <p:cNvPr id="7176" name="Picture 5" descr="998y6tr5rr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7" y="2115"/>
              <a:ext cx="2676" cy="2222"/>
            </a:xfrm>
            <a:prstGeom prst="rect">
              <a:avLst/>
            </a:prstGeom>
            <a:noFill/>
            <a:ln w="508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7177" name="AutoShape 6"/>
            <p:cNvSpPr>
              <a:spLocks noChangeArrowheads="1"/>
            </p:cNvSpPr>
            <p:nvPr/>
          </p:nvSpPr>
          <p:spPr bwMode="auto">
            <a:xfrm>
              <a:off x="3651" y="2115"/>
              <a:ext cx="363" cy="479"/>
            </a:xfrm>
            <a:prstGeom prst="downArrow">
              <a:avLst>
                <a:gd name="adj1" fmla="val 50000"/>
                <a:gd name="adj2" fmla="val 32989"/>
              </a:avLst>
            </a:prstGeom>
            <a:solidFill>
              <a:srgbClr val="00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b="1">
                  <a:solidFill>
                    <a:schemeClr val="tx1"/>
                  </a:solidFill>
                  <a:latin typeface="Tahoma" pitchFamily="34" charset="0"/>
                  <a:cs typeface="Tahoma" pitchFamily="34" charset="0"/>
                </a:defRPr>
              </a:lvl1pPr>
              <a:lvl2pPr marL="742950" indent="-285750" eaLnBrk="0" hangingPunct="0">
                <a:defRPr b="1">
                  <a:solidFill>
                    <a:schemeClr val="tx1"/>
                  </a:solidFill>
                  <a:latin typeface="Tahoma" pitchFamily="34" charset="0"/>
                  <a:cs typeface="Tahoma" pitchFamily="34" charset="0"/>
                </a:defRPr>
              </a:lvl2pPr>
              <a:lvl3pPr marL="1143000" indent="-228600" eaLnBrk="0" hangingPunct="0">
                <a:defRPr b="1">
                  <a:solidFill>
                    <a:schemeClr val="tx1"/>
                  </a:solidFill>
                  <a:latin typeface="Tahoma" pitchFamily="34" charset="0"/>
                  <a:cs typeface="Tahoma" pitchFamily="34" charset="0"/>
                </a:defRPr>
              </a:lvl3pPr>
              <a:lvl4pPr marL="1600200" indent="-228600" eaLnBrk="0" hangingPunct="0">
                <a:defRPr b="1">
                  <a:solidFill>
                    <a:schemeClr val="tx1"/>
                  </a:solidFill>
                  <a:latin typeface="Tahoma" pitchFamily="34" charset="0"/>
                  <a:cs typeface="Tahoma" pitchFamily="34" charset="0"/>
                </a:defRPr>
              </a:lvl4pPr>
              <a:lvl5pPr marL="2057400" indent="-228600" eaLnBrk="0" hangingPunct="0">
                <a:defRPr b="1">
                  <a:solidFill>
                    <a:schemeClr val="tx1"/>
                  </a:solidFill>
                  <a:latin typeface="Tahoma" pitchFamily="34" charset="0"/>
                  <a:cs typeface="Tahoma" pitchFamily="34" charset="0"/>
                </a:defRPr>
              </a:lvl5pPr>
              <a:lvl6pPr marL="2514600" indent="-228600" algn="r" rtl="1" eaLnBrk="0" fontAlgn="base" hangingPunct="0">
                <a:spcBef>
                  <a:spcPct val="0"/>
                </a:spcBef>
                <a:spcAft>
                  <a:spcPct val="0"/>
                </a:spcAft>
                <a:defRPr b="1">
                  <a:solidFill>
                    <a:schemeClr val="tx1"/>
                  </a:solidFill>
                  <a:latin typeface="Tahoma" pitchFamily="34" charset="0"/>
                  <a:cs typeface="Tahoma" pitchFamily="34" charset="0"/>
                </a:defRPr>
              </a:lvl6pPr>
              <a:lvl7pPr marL="2971800" indent="-228600" algn="r" rtl="1" eaLnBrk="0" fontAlgn="base" hangingPunct="0">
                <a:spcBef>
                  <a:spcPct val="0"/>
                </a:spcBef>
                <a:spcAft>
                  <a:spcPct val="0"/>
                </a:spcAft>
                <a:defRPr b="1">
                  <a:solidFill>
                    <a:schemeClr val="tx1"/>
                  </a:solidFill>
                  <a:latin typeface="Tahoma" pitchFamily="34" charset="0"/>
                  <a:cs typeface="Tahoma" pitchFamily="34" charset="0"/>
                </a:defRPr>
              </a:lvl7pPr>
              <a:lvl8pPr marL="3429000" indent="-228600" algn="r" rtl="1" eaLnBrk="0" fontAlgn="base" hangingPunct="0">
                <a:spcBef>
                  <a:spcPct val="0"/>
                </a:spcBef>
                <a:spcAft>
                  <a:spcPct val="0"/>
                </a:spcAft>
                <a:defRPr b="1">
                  <a:solidFill>
                    <a:schemeClr val="tx1"/>
                  </a:solidFill>
                  <a:latin typeface="Tahoma" pitchFamily="34" charset="0"/>
                  <a:cs typeface="Tahoma" pitchFamily="34" charset="0"/>
                </a:defRPr>
              </a:lvl8pPr>
              <a:lvl9pPr marL="3886200" indent="-228600" algn="r" rtl="1" eaLnBrk="0" fontAlgn="base" hangingPunct="0">
                <a:spcBef>
                  <a:spcPct val="0"/>
                </a:spcBef>
                <a:spcAft>
                  <a:spcPct val="0"/>
                </a:spcAft>
                <a:defRPr b="1">
                  <a:solidFill>
                    <a:schemeClr val="tx1"/>
                  </a:solidFill>
                  <a:latin typeface="Tahoma" pitchFamily="34" charset="0"/>
                  <a:cs typeface="Tahoma" pitchFamily="34" charset="0"/>
                </a:defRPr>
              </a:lvl9pPr>
            </a:lstStyle>
            <a:p>
              <a:pPr algn="ctr" eaLnBrk="1" hangingPunct="1"/>
              <a:r>
                <a:rPr lang="en-US" altLang="en-US" sz="2400">
                  <a:solidFill>
                    <a:srgbClr val="000000"/>
                  </a:solidFill>
                  <a:latin typeface="Arial Black" pitchFamily="34" charset="0"/>
                  <a:cs typeface="Arial" charset="0"/>
                </a:rPr>
                <a:t>1</a:t>
              </a:r>
            </a:p>
          </p:txBody>
        </p:sp>
        <p:sp>
          <p:nvSpPr>
            <p:cNvPr id="7178" name="AutoShape 7"/>
            <p:cNvSpPr>
              <a:spLocks noChangeArrowheads="1"/>
            </p:cNvSpPr>
            <p:nvPr/>
          </p:nvSpPr>
          <p:spPr bwMode="auto">
            <a:xfrm>
              <a:off x="5012" y="2115"/>
              <a:ext cx="363" cy="479"/>
            </a:xfrm>
            <a:prstGeom prst="downArrow">
              <a:avLst>
                <a:gd name="adj1" fmla="val 50000"/>
                <a:gd name="adj2" fmla="val 32989"/>
              </a:avLst>
            </a:prstGeom>
            <a:solidFill>
              <a:srgbClr val="00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b="1">
                  <a:solidFill>
                    <a:schemeClr val="tx1"/>
                  </a:solidFill>
                  <a:latin typeface="Tahoma" pitchFamily="34" charset="0"/>
                  <a:cs typeface="Tahoma" pitchFamily="34" charset="0"/>
                </a:defRPr>
              </a:lvl1pPr>
              <a:lvl2pPr marL="742950" indent="-285750" eaLnBrk="0" hangingPunct="0">
                <a:defRPr b="1">
                  <a:solidFill>
                    <a:schemeClr val="tx1"/>
                  </a:solidFill>
                  <a:latin typeface="Tahoma" pitchFamily="34" charset="0"/>
                  <a:cs typeface="Tahoma" pitchFamily="34" charset="0"/>
                </a:defRPr>
              </a:lvl2pPr>
              <a:lvl3pPr marL="1143000" indent="-228600" eaLnBrk="0" hangingPunct="0">
                <a:defRPr b="1">
                  <a:solidFill>
                    <a:schemeClr val="tx1"/>
                  </a:solidFill>
                  <a:latin typeface="Tahoma" pitchFamily="34" charset="0"/>
                  <a:cs typeface="Tahoma" pitchFamily="34" charset="0"/>
                </a:defRPr>
              </a:lvl3pPr>
              <a:lvl4pPr marL="1600200" indent="-228600" eaLnBrk="0" hangingPunct="0">
                <a:defRPr b="1">
                  <a:solidFill>
                    <a:schemeClr val="tx1"/>
                  </a:solidFill>
                  <a:latin typeface="Tahoma" pitchFamily="34" charset="0"/>
                  <a:cs typeface="Tahoma" pitchFamily="34" charset="0"/>
                </a:defRPr>
              </a:lvl4pPr>
              <a:lvl5pPr marL="2057400" indent="-228600" eaLnBrk="0" hangingPunct="0">
                <a:defRPr b="1">
                  <a:solidFill>
                    <a:schemeClr val="tx1"/>
                  </a:solidFill>
                  <a:latin typeface="Tahoma" pitchFamily="34" charset="0"/>
                  <a:cs typeface="Tahoma" pitchFamily="34" charset="0"/>
                </a:defRPr>
              </a:lvl5pPr>
              <a:lvl6pPr marL="2514600" indent="-228600" algn="r" rtl="1" eaLnBrk="0" fontAlgn="base" hangingPunct="0">
                <a:spcBef>
                  <a:spcPct val="0"/>
                </a:spcBef>
                <a:spcAft>
                  <a:spcPct val="0"/>
                </a:spcAft>
                <a:defRPr b="1">
                  <a:solidFill>
                    <a:schemeClr val="tx1"/>
                  </a:solidFill>
                  <a:latin typeface="Tahoma" pitchFamily="34" charset="0"/>
                  <a:cs typeface="Tahoma" pitchFamily="34" charset="0"/>
                </a:defRPr>
              </a:lvl6pPr>
              <a:lvl7pPr marL="2971800" indent="-228600" algn="r" rtl="1" eaLnBrk="0" fontAlgn="base" hangingPunct="0">
                <a:spcBef>
                  <a:spcPct val="0"/>
                </a:spcBef>
                <a:spcAft>
                  <a:spcPct val="0"/>
                </a:spcAft>
                <a:defRPr b="1">
                  <a:solidFill>
                    <a:schemeClr val="tx1"/>
                  </a:solidFill>
                  <a:latin typeface="Tahoma" pitchFamily="34" charset="0"/>
                  <a:cs typeface="Tahoma" pitchFamily="34" charset="0"/>
                </a:defRPr>
              </a:lvl7pPr>
              <a:lvl8pPr marL="3429000" indent="-228600" algn="r" rtl="1" eaLnBrk="0" fontAlgn="base" hangingPunct="0">
                <a:spcBef>
                  <a:spcPct val="0"/>
                </a:spcBef>
                <a:spcAft>
                  <a:spcPct val="0"/>
                </a:spcAft>
                <a:defRPr b="1">
                  <a:solidFill>
                    <a:schemeClr val="tx1"/>
                  </a:solidFill>
                  <a:latin typeface="Tahoma" pitchFamily="34" charset="0"/>
                  <a:cs typeface="Tahoma" pitchFamily="34" charset="0"/>
                </a:defRPr>
              </a:lvl8pPr>
              <a:lvl9pPr marL="3886200" indent="-228600" algn="r" rtl="1" eaLnBrk="0" fontAlgn="base" hangingPunct="0">
                <a:spcBef>
                  <a:spcPct val="0"/>
                </a:spcBef>
                <a:spcAft>
                  <a:spcPct val="0"/>
                </a:spcAft>
                <a:defRPr b="1">
                  <a:solidFill>
                    <a:schemeClr val="tx1"/>
                  </a:solidFill>
                  <a:latin typeface="Tahoma" pitchFamily="34" charset="0"/>
                  <a:cs typeface="Tahoma" pitchFamily="34" charset="0"/>
                </a:defRPr>
              </a:lvl9pPr>
            </a:lstStyle>
            <a:p>
              <a:pPr algn="ctr" eaLnBrk="1" hangingPunct="1"/>
              <a:r>
                <a:rPr lang="en-US" altLang="en-US" sz="2400">
                  <a:solidFill>
                    <a:srgbClr val="000000"/>
                  </a:solidFill>
                  <a:latin typeface="Arial Black" pitchFamily="34" charset="0"/>
                  <a:cs typeface="Arial" charset="0"/>
                </a:rPr>
                <a:t>2</a:t>
              </a:r>
            </a:p>
          </p:txBody>
        </p:sp>
      </p:grpSp>
      <p:sp>
        <p:nvSpPr>
          <p:cNvPr id="78856" name="Rectangle 8"/>
          <p:cNvSpPr>
            <a:spLocks noChangeArrowheads="1"/>
          </p:cNvSpPr>
          <p:nvPr/>
        </p:nvSpPr>
        <p:spPr bwMode="auto">
          <a:xfrm>
            <a:off x="107950" y="4868863"/>
            <a:ext cx="9036050" cy="1479550"/>
          </a:xfrm>
          <a:prstGeom prst="rect">
            <a:avLst/>
          </a:prstGeom>
          <a:noFill/>
          <a:ln>
            <a:noFill/>
          </a:ln>
          <a:effectLst>
            <a:prstShdw prst="shdw17" dist="17961" dir="2700000">
              <a:srgbClr val="000064">
                <a:gamma/>
                <a:shade val="60000"/>
                <a:invGamma/>
              </a:srgbClr>
            </a:prstShdw>
          </a:effectLst>
          <a:extLst>
            <a:ext uri="{909E8E84-426E-40DD-AFC4-6F175D3DCCD1}">
              <a14:hiddenFill xmlns:a14="http://schemas.microsoft.com/office/drawing/2010/main">
                <a:solidFill>
                  <a:srgbClr val="000064"/>
                </a:solidFill>
              </a14:hiddenFill>
            </a:ext>
            <a:ext uri="{91240B29-F687-4F45-9708-019B960494DF}">
              <a14:hiddenLine xmlns:a14="http://schemas.microsoft.com/office/drawing/2010/main" w="50800">
                <a:solidFill>
                  <a:srgbClr val="FFFF00"/>
                </a:solidFill>
                <a:miter lim="800000"/>
                <a:headEnd/>
                <a:tailEnd/>
              </a14:hiddenLine>
            </a:ext>
          </a:extLst>
        </p:spPr>
        <p:txBody>
          <a:bodyPr anchor="ctr">
            <a:spAutoFit/>
          </a:bodyPr>
          <a:lstStyle/>
          <a:p>
            <a:pPr algn="just" rtl="0">
              <a:lnSpc>
                <a:spcPct val="190000"/>
              </a:lnSpc>
              <a:buClr>
                <a:srgbClr val="FFFF00"/>
              </a:buClr>
              <a:buSzPct val="120000"/>
              <a:buFont typeface="Wingdings" pitchFamily="2" charset="2"/>
              <a:buChar char="Ø"/>
              <a:defRPr/>
            </a:pPr>
            <a:r>
              <a:rPr lang="en-US" altLang="en-US" sz="2400" dirty="0">
                <a:effectLst>
                  <a:outerShdw blurRad="38100" dist="38100" dir="2700000" algn="tl">
                    <a:srgbClr val="000000"/>
                  </a:outerShdw>
                </a:effectLst>
                <a:latin typeface="Arial" charset="0"/>
                <a:cs typeface="Arial" charset="0"/>
              </a:rPr>
              <a:t>These routes avoid penetration through the stratum </a:t>
            </a:r>
            <a:r>
              <a:rPr lang="en-US" altLang="en-US" sz="2400" dirty="0" err="1">
                <a:effectLst>
                  <a:outerShdw blurRad="38100" dist="38100" dir="2700000" algn="tl">
                    <a:srgbClr val="000000"/>
                  </a:outerShdw>
                </a:effectLst>
                <a:latin typeface="Arial" charset="0"/>
                <a:cs typeface="Arial" charset="0"/>
              </a:rPr>
              <a:t>corneum</a:t>
            </a:r>
            <a:r>
              <a:rPr lang="en-US" altLang="en-US" sz="2400" dirty="0">
                <a:effectLst>
                  <a:outerShdw blurRad="38100" dist="38100" dir="2700000" algn="tl">
                    <a:srgbClr val="000000"/>
                  </a:outerShdw>
                </a:effectLst>
                <a:latin typeface="Arial" charset="0"/>
                <a:cs typeface="Arial" charset="0"/>
              </a:rPr>
              <a:t> and therefore known as </a:t>
            </a:r>
            <a:r>
              <a:rPr lang="en-US" altLang="en-US" sz="2400" i="1" u="sng" dirty="0">
                <a:solidFill>
                  <a:srgbClr val="66FF33"/>
                </a:solidFill>
                <a:effectLst>
                  <a:outerShdw blurRad="38100" dist="38100" dir="2700000" algn="tl">
                    <a:srgbClr val="000000"/>
                  </a:outerShdw>
                </a:effectLst>
                <a:latin typeface="Arial Black" pitchFamily="34" charset="0"/>
                <a:cs typeface="Arial" charset="0"/>
              </a:rPr>
              <a:t>shunt routes</a:t>
            </a:r>
            <a:r>
              <a:rPr lang="en-US" altLang="en-US" sz="2400" dirty="0">
                <a:effectLst>
                  <a:outerShdw blurRad="38100" dist="38100" dir="2700000" algn="tl">
                    <a:srgbClr val="000000"/>
                  </a:outerShdw>
                </a:effectLst>
                <a:latin typeface="Arial" charset="0"/>
                <a:cs typeface="Arial" charset="0"/>
              </a:rPr>
              <a:t>. </a:t>
            </a:r>
          </a:p>
        </p:txBody>
      </p:sp>
      <p:sp>
        <p:nvSpPr>
          <p:cNvPr id="78857" name="Rectangle 9"/>
          <p:cNvSpPr>
            <a:spLocks noChangeArrowheads="1"/>
          </p:cNvSpPr>
          <p:nvPr/>
        </p:nvSpPr>
        <p:spPr bwMode="auto">
          <a:xfrm>
            <a:off x="141288" y="1412875"/>
            <a:ext cx="5222875" cy="741363"/>
          </a:xfrm>
          <a:prstGeom prst="rect">
            <a:avLst/>
          </a:prstGeom>
          <a:solidFill>
            <a:srgbClr val="000064"/>
          </a:solidFill>
          <a:ln w="50800">
            <a:solidFill>
              <a:srgbClr val="FFFF00"/>
            </a:solidFill>
            <a:miter lim="800000"/>
            <a:headEnd/>
            <a:tailEnd/>
          </a:ln>
          <a:effectLst>
            <a:prstShdw prst="shdw17" dist="17961" dir="2700000">
              <a:srgbClr val="FFFF00">
                <a:gamma/>
                <a:shade val="60000"/>
                <a:invGamma/>
              </a:srgbClr>
            </a:prstShdw>
          </a:effectLst>
        </p:spPr>
        <p:txBody>
          <a:bodyPr wrap="none">
            <a:spAutoFit/>
          </a:bodyPr>
          <a:lstStyle/>
          <a:p>
            <a:pPr rtl="0">
              <a:lnSpc>
                <a:spcPct val="140000"/>
              </a:lnSpc>
              <a:defRPr/>
            </a:pPr>
            <a:r>
              <a:rPr lang="en-US" altLang="en-US" sz="2800">
                <a:solidFill>
                  <a:srgbClr val="00FFFF"/>
                </a:solidFill>
                <a:effectLst>
                  <a:outerShdw blurRad="38100" dist="38100" dir="2700000" algn="tl">
                    <a:srgbClr val="000000"/>
                  </a:outerShdw>
                </a:effectLst>
                <a:latin typeface="Arial" charset="0"/>
                <a:cs typeface="Arial" charset="0"/>
              </a:rPr>
              <a:t>The Transappendageal route:</a:t>
            </a:r>
          </a:p>
        </p:txBody>
      </p:sp>
      <p:sp>
        <p:nvSpPr>
          <p:cNvPr id="78858" name="Rectangle 10"/>
          <p:cNvSpPr>
            <a:spLocks noChangeArrowheads="1"/>
          </p:cNvSpPr>
          <p:nvPr/>
        </p:nvSpPr>
        <p:spPr bwMode="auto">
          <a:xfrm>
            <a:off x="19050" y="836613"/>
            <a:ext cx="901700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sz="2600" dirty="0">
                <a:effectLst>
                  <a:outerShdw blurRad="38100" dist="38100" dir="2700000" algn="tl">
                    <a:srgbClr val="000000"/>
                  </a:outerShdw>
                </a:effectLst>
                <a:latin typeface="Arial" charset="0"/>
                <a:cs typeface="Arial" charset="0"/>
              </a:rPr>
              <a:t>There are two diffusional routes to penetrate intact skin:</a:t>
            </a:r>
          </a:p>
        </p:txBody>
      </p:sp>
    </p:spTree>
    <p:extLst>
      <p:ext uri="{BB962C8B-B14F-4D97-AF65-F5344CB8AC3E}">
        <p14:creationId xmlns:p14="http://schemas.microsoft.com/office/powerpoint/2010/main" val="3172986427"/>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2"/>
          <p:cNvGrpSpPr>
            <a:grpSpLocks/>
          </p:cNvGrpSpPr>
          <p:nvPr/>
        </p:nvGrpSpPr>
        <p:grpSpPr bwMode="auto">
          <a:xfrm>
            <a:off x="4932363" y="3357563"/>
            <a:ext cx="4248150" cy="3527425"/>
            <a:chOff x="3107" y="2115"/>
            <a:chExt cx="2676" cy="2222"/>
          </a:xfrm>
        </p:grpSpPr>
        <p:pic>
          <p:nvPicPr>
            <p:cNvPr id="8197" name="Picture 3" descr="998y6tr5rr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7" y="2115"/>
              <a:ext cx="2676" cy="2222"/>
            </a:xfrm>
            <a:prstGeom prst="rect">
              <a:avLst/>
            </a:prstGeom>
            <a:noFill/>
            <a:ln w="508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8198" name="AutoShape 4"/>
            <p:cNvSpPr>
              <a:spLocks noChangeArrowheads="1"/>
            </p:cNvSpPr>
            <p:nvPr/>
          </p:nvSpPr>
          <p:spPr bwMode="auto">
            <a:xfrm>
              <a:off x="3651" y="2115"/>
              <a:ext cx="363" cy="479"/>
            </a:xfrm>
            <a:prstGeom prst="downArrow">
              <a:avLst>
                <a:gd name="adj1" fmla="val 50000"/>
                <a:gd name="adj2" fmla="val 32989"/>
              </a:avLst>
            </a:prstGeom>
            <a:solidFill>
              <a:srgbClr val="00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b="1">
                  <a:solidFill>
                    <a:schemeClr val="tx1"/>
                  </a:solidFill>
                  <a:latin typeface="Tahoma" pitchFamily="34" charset="0"/>
                  <a:cs typeface="Tahoma" pitchFamily="34" charset="0"/>
                </a:defRPr>
              </a:lvl1pPr>
              <a:lvl2pPr marL="742950" indent="-285750" eaLnBrk="0" hangingPunct="0">
                <a:defRPr b="1">
                  <a:solidFill>
                    <a:schemeClr val="tx1"/>
                  </a:solidFill>
                  <a:latin typeface="Tahoma" pitchFamily="34" charset="0"/>
                  <a:cs typeface="Tahoma" pitchFamily="34" charset="0"/>
                </a:defRPr>
              </a:lvl2pPr>
              <a:lvl3pPr marL="1143000" indent="-228600" eaLnBrk="0" hangingPunct="0">
                <a:defRPr b="1">
                  <a:solidFill>
                    <a:schemeClr val="tx1"/>
                  </a:solidFill>
                  <a:latin typeface="Tahoma" pitchFamily="34" charset="0"/>
                  <a:cs typeface="Tahoma" pitchFamily="34" charset="0"/>
                </a:defRPr>
              </a:lvl3pPr>
              <a:lvl4pPr marL="1600200" indent="-228600" eaLnBrk="0" hangingPunct="0">
                <a:defRPr b="1">
                  <a:solidFill>
                    <a:schemeClr val="tx1"/>
                  </a:solidFill>
                  <a:latin typeface="Tahoma" pitchFamily="34" charset="0"/>
                  <a:cs typeface="Tahoma" pitchFamily="34" charset="0"/>
                </a:defRPr>
              </a:lvl4pPr>
              <a:lvl5pPr marL="2057400" indent="-228600" eaLnBrk="0" hangingPunct="0">
                <a:defRPr b="1">
                  <a:solidFill>
                    <a:schemeClr val="tx1"/>
                  </a:solidFill>
                  <a:latin typeface="Tahoma" pitchFamily="34" charset="0"/>
                  <a:cs typeface="Tahoma" pitchFamily="34" charset="0"/>
                </a:defRPr>
              </a:lvl5pPr>
              <a:lvl6pPr marL="2514600" indent="-228600" algn="r" rtl="1" eaLnBrk="0" fontAlgn="base" hangingPunct="0">
                <a:spcBef>
                  <a:spcPct val="0"/>
                </a:spcBef>
                <a:spcAft>
                  <a:spcPct val="0"/>
                </a:spcAft>
                <a:defRPr b="1">
                  <a:solidFill>
                    <a:schemeClr val="tx1"/>
                  </a:solidFill>
                  <a:latin typeface="Tahoma" pitchFamily="34" charset="0"/>
                  <a:cs typeface="Tahoma" pitchFamily="34" charset="0"/>
                </a:defRPr>
              </a:lvl6pPr>
              <a:lvl7pPr marL="2971800" indent="-228600" algn="r" rtl="1" eaLnBrk="0" fontAlgn="base" hangingPunct="0">
                <a:spcBef>
                  <a:spcPct val="0"/>
                </a:spcBef>
                <a:spcAft>
                  <a:spcPct val="0"/>
                </a:spcAft>
                <a:defRPr b="1">
                  <a:solidFill>
                    <a:schemeClr val="tx1"/>
                  </a:solidFill>
                  <a:latin typeface="Tahoma" pitchFamily="34" charset="0"/>
                  <a:cs typeface="Tahoma" pitchFamily="34" charset="0"/>
                </a:defRPr>
              </a:lvl7pPr>
              <a:lvl8pPr marL="3429000" indent="-228600" algn="r" rtl="1" eaLnBrk="0" fontAlgn="base" hangingPunct="0">
                <a:spcBef>
                  <a:spcPct val="0"/>
                </a:spcBef>
                <a:spcAft>
                  <a:spcPct val="0"/>
                </a:spcAft>
                <a:defRPr b="1">
                  <a:solidFill>
                    <a:schemeClr val="tx1"/>
                  </a:solidFill>
                  <a:latin typeface="Tahoma" pitchFamily="34" charset="0"/>
                  <a:cs typeface="Tahoma" pitchFamily="34" charset="0"/>
                </a:defRPr>
              </a:lvl8pPr>
              <a:lvl9pPr marL="3886200" indent="-228600" algn="r" rtl="1" eaLnBrk="0" fontAlgn="base" hangingPunct="0">
                <a:spcBef>
                  <a:spcPct val="0"/>
                </a:spcBef>
                <a:spcAft>
                  <a:spcPct val="0"/>
                </a:spcAft>
                <a:defRPr b="1">
                  <a:solidFill>
                    <a:schemeClr val="tx1"/>
                  </a:solidFill>
                  <a:latin typeface="Tahoma" pitchFamily="34" charset="0"/>
                  <a:cs typeface="Tahoma" pitchFamily="34" charset="0"/>
                </a:defRPr>
              </a:lvl9pPr>
            </a:lstStyle>
            <a:p>
              <a:pPr algn="ctr" eaLnBrk="1" hangingPunct="1"/>
              <a:r>
                <a:rPr lang="en-US" altLang="en-US" sz="2400">
                  <a:solidFill>
                    <a:srgbClr val="000000"/>
                  </a:solidFill>
                  <a:latin typeface="Arial Black" pitchFamily="34" charset="0"/>
                  <a:cs typeface="Arial" charset="0"/>
                </a:rPr>
                <a:t>1</a:t>
              </a:r>
            </a:p>
          </p:txBody>
        </p:sp>
        <p:sp>
          <p:nvSpPr>
            <p:cNvPr id="8199" name="AutoShape 5"/>
            <p:cNvSpPr>
              <a:spLocks noChangeArrowheads="1"/>
            </p:cNvSpPr>
            <p:nvPr/>
          </p:nvSpPr>
          <p:spPr bwMode="auto">
            <a:xfrm>
              <a:off x="5012" y="2115"/>
              <a:ext cx="363" cy="479"/>
            </a:xfrm>
            <a:prstGeom prst="downArrow">
              <a:avLst>
                <a:gd name="adj1" fmla="val 50000"/>
                <a:gd name="adj2" fmla="val 32989"/>
              </a:avLst>
            </a:prstGeom>
            <a:solidFill>
              <a:srgbClr val="00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b="1">
                  <a:solidFill>
                    <a:schemeClr val="tx1"/>
                  </a:solidFill>
                  <a:latin typeface="Tahoma" pitchFamily="34" charset="0"/>
                  <a:cs typeface="Tahoma" pitchFamily="34" charset="0"/>
                </a:defRPr>
              </a:lvl1pPr>
              <a:lvl2pPr marL="742950" indent="-285750" eaLnBrk="0" hangingPunct="0">
                <a:defRPr b="1">
                  <a:solidFill>
                    <a:schemeClr val="tx1"/>
                  </a:solidFill>
                  <a:latin typeface="Tahoma" pitchFamily="34" charset="0"/>
                  <a:cs typeface="Tahoma" pitchFamily="34" charset="0"/>
                </a:defRPr>
              </a:lvl2pPr>
              <a:lvl3pPr marL="1143000" indent="-228600" eaLnBrk="0" hangingPunct="0">
                <a:defRPr b="1">
                  <a:solidFill>
                    <a:schemeClr val="tx1"/>
                  </a:solidFill>
                  <a:latin typeface="Tahoma" pitchFamily="34" charset="0"/>
                  <a:cs typeface="Tahoma" pitchFamily="34" charset="0"/>
                </a:defRPr>
              </a:lvl3pPr>
              <a:lvl4pPr marL="1600200" indent="-228600" eaLnBrk="0" hangingPunct="0">
                <a:defRPr b="1">
                  <a:solidFill>
                    <a:schemeClr val="tx1"/>
                  </a:solidFill>
                  <a:latin typeface="Tahoma" pitchFamily="34" charset="0"/>
                  <a:cs typeface="Tahoma" pitchFamily="34" charset="0"/>
                </a:defRPr>
              </a:lvl4pPr>
              <a:lvl5pPr marL="2057400" indent="-228600" eaLnBrk="0" hangingPunct="0">
                <a:defRPr b="1">
                  <a:solidFill>
                    <a:schemeClr val="tx1"/>
                  </a:solidFill>
                  <a:latin typeface="Tahoma" pitchFamily="34" charset="0"/>
                  <a:cs typeface="Tahoma" pitchFamily="34" charset="0"/>
                </a:defRPr>
              </a:lvl5pPr>
              <a:lvl6pPr marL="2514600" indent="-228600" algn="r" rtl="1" eaLnBrk="0" fontAlgn="base" hangingPunct="0">
                <a:spcBef>
                  <a:spcPct val="0"/>
                </a:spcBef>
                <a:spcAft>
                  <a:spcPct val="0"/>
                </a:spcAft>
                <a:defRPr b="1">
                  <a:solidFill>
                    <a:schemeClr val="tx1"/>
                  </a:solidFill>
                  <a:latin typeface="Tahoma" pitchFamily="34" charset="0"/>
                  <a:cs typeface="Tahoma" pitchFamily="34" charset="0"/>
                </a:defRPr>
              </a:lvl6pPr>
              <a:lvl7pPr marL="2971800" indent="-228600" algn="r" rtl="1" eaLnBrk="0" fontAlgn="base" hangingPunct="0">
                <a:spcBef>
                  <a:spcPct val="0"/>
                </a:spcBef>
                <a:spcAft>
                  <a:spcPct val="0"/>
                </a:spcAft>
                <a:defRPr b="1">
                  <a:solidFill>
                    <a:schemeClr val="tx1"/>
                  </a:solidFill>
                  <a:latin typeface="Tahoma" pitchFamily="34" charset="0"/>
                  <a:cs typeface="Tahoma" pitchFamily="34" charset="0"/>
                </a:defRPr>
              </a:lvl7pPr>
              <a:lvl8pPr marL="3429000" indent="-228600" algn="r" rtl="1" eaLnBrk="0" fontAlgn="base" hangingPunct="0">
                <a:spcBef>
                  <a:spcPct val="0"/>
                </a:spcBef>
                <a:spcAft>
                  <a:spcPct val="0"/>
                </a:spcAft>
                <a:defRPr b="1">
                  <a:solidFill>
                    <a:schemeClr val="tx1"/>
                  </a:solidFill>
                  <a:latin typeface="Tahoma" pitchFamily="34" charset="0"/>
                  <a:cs typeface="Tahoma" pitchFamily="34" charset="0"/>
                </a:defRPr>
              </a:lvl8pPr>
              <a:lvl9pPr marL="3886200" indent="-228600" algn="r" rtl="1" eaLnBrk="0" fontAlgn="base" hangingPunct="0">
                <a:spcBef>
                  <a:spcPct val="0"/>
                </a:spcBef>
                <a:spcAft>
                  <a:spcPct val="0"/>
                </a:spcAft>
                <a:defRPr b="1">
                  <a:solidFill>
                    <a:schemeClr val="tx1"/>
                  </a:solidFill>
                  <a:latin typeface="Tahoma" pitchFamily="34" charset="0"/>
                  <a:cs typeface="Tahoma" pitchFamily="34" charset="0"/>
                </a:defRPr>
              </a:lvl9pPr>
            </a:lstStyle>
            <a:p>
              <a:pPr algn="ctr" eaLnBrk="1" hangingPunct="1"/>
              <a:r>
                <a:rPr lang="en-US" altLang="en-US" sz="2400">
                  <a:solidFill>
                    <a:srgbClr val="000000"/>
                  </a:solidFill>
                  <a:latin typeface="Arial Black" pitchFamily="34" charset="0"/>
                  <a:cs typeface="Arial" charset="0"/>
                </a:rPr>
                <a:t>2</a:t>
              </a:r>
            </a:p>
          </p:txBody>
        </p:sp>
      </p:grpSp>
      <p:sp>
        <p:nvSpPr>
          <p:cNvPr id="79878" name="Rectangle 6"/>
          <p:cNvSpPr>
            <a:spLocks noChangeArrowheads="1"/>
          </p:cNvSpPr>
          <p:nvPr/>
        </p:nvSpPr>
        <p:spPr bwMode="auto">
          <a:xfrm>
            <a:off x="107950" y="0"/>
            <a:ext cx="9036050" cy="2173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rtl="0">
              <a:lnSpc>
                <a:spcPct val="190000"/>
              </a:lnSpc>
              <a:buClr>
                <a:srgbClr val="FFFF00"/>
              </a:buClr>
              <a:buSzPct val="120000"/>
              <a:buFont typeface="Wingdings" pitchFamily="2" charset="2"/>
              <a:buChar char="Ø"/>
              <a:defRPr/>
            </a:pPr>
            <a:r>
              <a:rPr lang="en-US" altLang="en-US" sz="2400">
                <a:effectLst>
                  <a:outerShdw blurRad="38100" dist="38100" dir="2700000" algn="tl">
                    <a:srgbClr val="000000"/>
                  </a:outerShdw>
                </a:effectLst>
                <a:latin typeface="Arial" charset="0"/>
                <a:cs typeface="Arial" charset="0"/>
              </a:rPr>
              <a:t> Although these routes offer high permeability, they are of </a:t>
            </a:r>
          </a:p>
          <a:p>
            <a:pPr algn="just" rtl="0">
              <a:lnSpc>
                <a:spcPct val="190000"/>
              </a:lnSpc>
              <a:buClr>
                <a:srgbClr val="FFFF00"/>
              </a:buClr>
              <a:buSzPct val="120000"/>
              <a:buFont typeface="Wingdings" pitchFamily="2" charset="2"/>
              <a:buNone/>
              <a:defRPr/>
            </a:pPr>
            <a:r>
              <a:rPr lang="en-US" altLang="en-US" sz="2400">
                <a:effectLst>
                  <a:outerShdw blurRad="38100" dist="38100" dir="2700000" algn="tl">
                    <a:srgbClr val="000000"/>
                  </a:outerShdw>
                </a:effectLst>
                <a:latin typeface="Arial" charset="0"/>
                <a:cs typeface="Arial" charset="0"/>
              </a:rPr>
              <a:t>     minor importance because of their relatively small area, </a:t>
            </a:r>
          </a:p>
          <a:p>
            <a:pPr algn="just" rtl="0">
              <a:lnSpc>
                <a:spcPct val="190000"/>
              </a:lnSpc>
              <a:buClr>
                <a:srgbClr val="FFFF00"/>
              </a:buClr>
              <a:buSzPct val="120000"/>
              <a:buFont typeface="Wingdings" pitchFamily="2" charset="2"/>
              <a:buNone/>
              <a:defRPr/>
            </a:pPr>
            <a:r>
              <a:rPr lang="en-US" altLang="en-US" sz="2400">
                <a:effectLst>
                  <a:outerShdw blurRad="38100" dist="38100" dir="2700000" algn="tl">
                    <a:srgbClr val="000000"/>
                  </a:outerShdw>
                </a:effectLst>
                <a:latin typeface="Arial" charset="0"/>
                <a:cs typeface="Arial" charset="0"/>
              </a:rPr>
              <a:t>     0.1% of the total skin area. </a:t>
            </a:r>
          </a:p>
        </p:txBody>
      </p:sp>
      <p:sp>
        <p:nvSpPr>
          <p:cNvPr id="79879" name="Rectangle 7"/>
          <p:cNvSpPr>
            <a:spLocks noChangeArrowheads="1"/>
          </p:cNvSpPr>
          <p:nvPr/>
        </p:nvSpPr>
        <p:spPr bwMode="auto">
          <a:xfrm>
            <a:off x="179388" y="2533650"/>
            <a:ext cx="5111750" cy="3611563"/>
          </a:xfrm>
          <a:prstGeom prst="rect">
            <a:avLst/>
          </a:prstGeom>
          <a:solidFill>
            <a:srgbClr val="000070"/>
          </a:solidFill>
          <a:ln w="50800">
            <a:solidFill>
              <a:srgbClr val="FFFF00"/>
            </a:solidFill>
            <a:miter lim="800000"/>
            <a:headEnd/>
            <a:tailEnd/>
          </a:ln>
          <a:effectLst>
            <a:prstShdw prst="shdw17" dist="17961" dir="2700000">
              <a:srgbClr val="FFFF00">
                <a:gamma/>
                <a:shade val="60000"/>
                <a:invGamma/>
              </a:srgbClr>
            </a:prstShdw>
          </a:effectLst>
        </p:spPr>
        <p:txBody>
          <a:bodyPr anchor="ctr">
            <a:spAutoFit/>
          </a:bodyPr>
          <a:lstStyle/>
          <a:p>
            <a:pPr algn="just" rtl="0">
              <a:lnSpc>
                <a:spcPct val="190000"/>
              </a:lnSpc>
              <a:buClr>
                <a:srgbClr val="FFFF00"/>
              </a:buClr>
              <a:buSzPct val="120000"/>
              <a:buFont typeface="Wingdings" pitchFamily="2" charset="2"/>
              <a:buChar char="Ø"/>
              <a:defRPr/>
            </a:pPr>
            <a:r>
              <a:rPr lang="en-US" altLang="en-US" sz="2400" dirty="0">
                <a:solidFill>
                  <a:schemeClr val="bg1">
                    <a:lumMod val="95000"/>
                  </a:schemeClr>
                </a:solidFill>
                <a:effectLst>
                  <a:outerShdw blurRad="38100" dist="38100" dir="2700000" algn="tl">
                    <a:srgbClr val="000000"/>
                  </a:outerShdw>
                </a:effectLst>
                <a:latin typeface="Arial" charset="0"/>
                <a:cs typeface="Arial" charset="0"/>
              </a:rPr>
              <a:t>The </a:t>
            </a:r>
            <a:r>
              <a:rPr lang="en-US" altLang="en-US" sz="2400" dirty="0" err="1">
                <a:solidFill>
                  <a:schemeClr val="bg1">
                    <a:lumMod val="95000"/>
                  </a:schemeClr>
                </a:solidFill>
                <a:effectLst>
                  <a:outerShdw blurRad="38100" dist="38100" dir="2700000" algn="tl">
                    <a:srgbClr val="000000"/>
                  </a:outerShdw>
                </a:effectLst>
                <a:latin typeface="Arial" charset="0"/>
                <a:cs typeface="Arial" charset="0"/>
              </a:rPr>
              <a:t>transappendageal</a:t>
            </a:r>
            <a:r>
              <a:rPr lang="en-US" altLang="en-US" sz="2400" dirty="0">
                <a:solidFill>
                  <a:schemeClr val="bg1">
                    <a:lumMod val="95000"/>
                  </a:schemeClr>
                </a:solidFill>
                <a:effectLst>
                  <a:outerShdw blurRad="38100" dist="38100" dir="2700000" algn="tl">
                    <a:srgbClr val="000000"/>
                  </a:outerShdw>
                </a:effectLst>
                <a:latin typeface="Arial" charset="0"/>
                <a:cs typeface="Arial" charset="0"/>
              </a:rPr>
              <a:t> route seems to be most important for </a:t>
            </a:r>
            <a:r>
              <a:rPr lang="en-US" altLang="en-US" sz="2400" dirty="0">
                <a:solidFill>
                  <a:srgbClr val="FFFF00"/>
                </a:solidFill>
                <a:effectLst>
                  <a:outerShdw blurRad="38100" dist="38100" dir="2700000" algn="tl">
                    <a:srgbClr val="000000"/>
                  </a:outerShdw>
                </a:effectLst>
                <a:latin typeface="Arial" charset="0"/>
                <a:cs typeface="Arial" charset="0"/>
              </a:rPr>
              <a:t>ions and large </a:t>
            </a:r>
            <a:r>
              <a:rPr lang="en-US" altLang="en-US" sz="2400" dirty="0">
                <a:solidFill>
                  <a:schemeClr val="bg1">
                    <a:lumMod val="95000"/>
                  </a:schemeClr>
                </a:solidFill>
                <a:effectLst>
                  <a:outerShdw blurRad="38100" dist="38100" dir="2700000" algn="tl">
                    <a:srgbClr val="000000"/>
                  </a:outerShdw>
                </a:effectLst>
                <a:latin typeface="Arial" charset="0"/>
                <a:cs typeface="Arial" charset="0"/>
              </a:rPr>
              <a:t>polar molecules which hardly permeate through the stratum </a:t>
            </a:r>
            <a:r>
              <a:rPr lang="en-US" altLang="en-US" sz="2400" dirty="0" err="1">
                <a:solidFill>
                  <a:schemeClr val="bg1">
                    <a:lumMod val="95000"/>
                  </a:schemeClr>
                </a:solidFill>
                <a:effectLst>
                  <a:outerShdw blurRad="38100" dist="38100" dir="2700000" algn="tl">
                    <a:srgbClr val="000000"/>
                  </a:outerShdw>
                </a:effectLst>
                <a:latin typeface="Arial" charset="0"/>
                <a:cs typeface="Arial" charset="0"/>
              </a:rPr>
              <a:t>corneum</a:t>
            </a:r>
            <a:r>
              <a:rPr lang="en-US" altLang="en-US" sz="2400" dirty="0">
                <a:solidFill>
                  <a:schemeClr val="bg1">
                    <a:lumMod val="95000"/>
                  </a:schemeClr>
                </a:solidFill>
                <a:effectLst>
                  <a:outerShdw blurRad="38100" dist="38100" dir="2700000" algn="tl">
                    <a:srgbClr val="000000"/>
                  </a:outerShdw>
                </a:effectLst>
                <a:latin typeface="Arial" charset="0"/>
                <a:cs typeface="Arial" charset="0"/>
              </a:rPr>
              <a:t>.</a:t>
            </a:r>
          </a:p>
        </p:txBody>
      </p:sp>
    </p:spTree>
    <p:extLst>
      <p:ext uri="{BB962C8B-B14F-4D97-AF65-F5344CB8AC3E}">
        <p14:creationId xmlns:p14="http://schemas.microsoft.com/office/powerpoint/2010/main" val="438590713"/>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1692275" y="3042672"/>
            <a:ext cx="6336109" cy="2677656"/>
          </a:xfrm>
          <a:prstGeom prst="rect">
            <a:avLst/>
          </a:prstGeom>
          <a:noFill/>
          <a:ln w="50800">
            <a:solidFill>
              <a:srgbClr val="66FF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l" rtl="0">
              <a:lnSpc>
                <a:spcPct val="200000"/>
              </a:lnSpc>
              <a:defRPr/>
            </a:pPr>
            <a:r>
              <a:rPr lang="en-US" altLang="en-US" sz="2800" dirty="0" err="1">
                <a:solidFill>
                  <a:srgbClr val="66FF33"/>
                </a:solidFill>
                <a:effectLst>
                  <a:outerShdw blurRad="38100" dist="38100" dir="2700000" algn="tl">
                    <a:srgbClr val="000000"/>
                  </a:outerShdw>
                </a:effectLst>
                <a:latin typeface="Arial" charset="0"/>
                <a:cs typeface="Arial" charset="0"/>
              </a:rPr>
              <a:t>Transepidermal</a:t>
            </a:r>
            <a:r>
              <a:rPr lang="en-US" altLang="en-US" sz="2800" dirty="0">
                <a:solidFill>
                  <a:srgbClr val="66FF33"/>
                </a:solidFill>
                <a:effectLst>
                  <a:outerShdw blurRad="38100" dist="38100" dir="2700000" algn="tl">
                    <a:srgbClr val="000000"/>
                  </a:outerShdw>
                </a:effectLst>
                <a:latin typeface="Arial" charset="0"/>
                <a:cs typeface="Arial" charset="0"/>
              </a:rPr>
              <a:t> transport means that molecules cross the intact horny </a:t>
            </a:r>
            <a:r>
              <a:rPr lang="en-US" altLang="en-US" sz="2800" dirty="0" smtClean="0">
                <a:solidFill>
                  <a:srgbClr val="66FF33"/>
                </a:solidFill>
                <a:effectLst>
                  <a:outerShdw blurRad="38100" dist="38100" dir="2700000" algn="tl">
                    <a:srgbClr val="000000"/>
                  </a:outerShdw>
                </a:effectLst>
                <a:latin typeface="Arial" charset="0"/>
                <a:cs typeface="Arial" charset="0"/>
              </a:rPr>
              <a:t>layer </a:t>
            </a:r>
            <a:r>
              <a:rPr lang="en-US" altLang="en-US" sz="2800" dirty="0">
                <a:solidFill>
                  <a:srgbClr val="66FF33"/>
                </a:solidFill>
                <a:effectLst>
                  <a:outerShdw blurRad="38100" dist="38100" dir="2700000" algn="tl">
                    <a:srgbClr val="000000"/>
                  </a:outerShdw>
                </a:effectLst>
                <a:latin typeface="Arial" charset="0"/>
                <a:cs typeface="Arial" charset="0"/>
              </a:rPr>
              <a:t>stratum </a:t>
            </a:r>
            <a:r>
              <a:rPr lang="en-US" altLang="en-US" sz="2800" dirty="0" err="1">
                <a:solidFill>
                  <a:srgbClr val="66FF33"/>
                </a:solidFill>
                <a:effectLst>
                  <a:outerShdw blurRad="38100" dist="38100" dir="2700000" algn="tl">
                    <a:srgbClr val="000000"/>
                  </a:outerShdw>
                </a:effectLst>
                <a:latin typeface="Arial" charset="0"/>
                <a:cs typeface="Arial" charset="0"/>
              </a:rPr>
              <a:t>corneum</a:t>
            </a:r>
            <a:endParaRPr lang="en-US" altLang="en-US" sz="2800" dirty="0">
              <a:solidFill>
                <a:srgbClr val="66FF33"/>
              </a:solidFill>
              <a:effectLst>
                <a:outerShdw blurRad="38100" dist="38100" dir="2700000" algn="tl">
                  <a:srgbClr val="000000"/>
                </a:outerShdw>
              </a:effectLst>
              <a:latin typeface="Arial" charset="0"/>
              <a:cs typeface="Arial" charset="0"/>
            </a:endParaRPr>
          </a:p>
        </p:txBody>
      </p:sp>
      <p:pic>
        <p:nvPicPr>
          <p:cNvPr id="9219" name="Picture 3" descr="Skinpenetration37_04_small"/>
          <p:cNvPicPr>
            <a:picLocks noChangeAspect="1" noChangeArrowheads="1"/>
          </p:cNvPicPr>
          <p:nvPr/>
        </p:nvPicPr>
        <p:blipFill>
          <a:blip r:embed="rId3">
            <a:lum bright="-24000" contrast="36000"/>
            <a:extLst>
              <a:ext uri="{28A0092B-C50C-407E-A947-70E740481C1C}">
                <a14:useLocalDpi xmlns:a14="http://schemas.microsoft.com/office/drawing/2010/main" val="0"/>
              </a:ext>
            </a:extLst>
          </a:blip>
          <a:srcRect/>
          <a:stretch>
            <a:fillRect/>
          </a:stretch>
        </p:blipFill>
        <p:spPr bwMode="auto">
          <a:xfrm>
            <a:off x="5076825" y="260350"/>
            <a:ext cx="4067175" cy="2952750"/>
          </a:xfrm>
          <a:prstGeom prst="rect">
            <a:avLst/>
          </a:prstGeom>
          <a:noFill/>
          <a:ln w="508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80900" name="Rectangle 4"/>
          <p:cNvSpPr>
            <a:spLocks noChangeArrowheads="1"/>
          </p:cNvSpPr>
          <p:nvPr/>
        </p:nvSpPr>
        <p:spPr bwMode="auto">
          <a:xfrm rot="-1724801">
            <a:off x="-36513" y="1392238"/>
            <a:ext cx="4968876" cy="741362"/>
          </a:xfrm>
          <a:prstGeom prst="rect">
            <a:avLst/>
          </a:prstGeom>
          <a:solidFill>
            <a:srgbClr val="000064"/>
          </a:solidFill>
          <a:ln w="50800">
            <a:solidFill>
              <a:srgbClr val="FFFF00"/>
            </a:solidFill>
            <a:miter lim="800000"/>
            <a:headEnd/>
            <a:tailEnd/>
          </a:ln>
          <a:effectLst>
            <a:prstShdw prst="shdw17" dist="17961" dir="2700000">
              <a:srgbClr val="FFFF00">
                <a:gamma/>
                <a:shade val="60000"/>
                <a:invGamma/>
              </a:srgbClr>
            </a:prstShdw>
          </a:effectLst>
        </p:spPr>
        <p:txBody>
          <a:bodyPr>
            <a:spAutoFit/>
          </a:bodyPr>
          <a:lstStyle/>
          <a:p>
            <a:pPr rtl="0">
              <a:lnSpc>
                <a:spcPct val="140000"/>
              </a:lnSpc>
              <a:defRPr/>
            </a:pPr>
            <a:r>
              <a:rPr lang="en-US" altLang="en-US" sz="2800" dirty="0">
                <a:solidFill>
                  <a:srgbClr val="00FFFF"/>
                </a:solidFill>
                <a:effectLst>
                  <a:outerShdw blurRad="38100" dist="38100" dir="2700000" algn="tl">
                    <a:srgbClr val="000000"/>
                  </a:outerShdw>
                </a:effectLst>
                <a:latin typeface="Arial" charset="0"/>
                <a:cs typeface="Arial" charset="0"/>
              </a:rPr>
              <a:t>The </a:t>
            </a:r>
            <a:r>
              <a:rPr lang="en-US" altLang="en-US" dirty="0">
                <a:effectLst>
                  <a:outerShdw blurRad="38100" dist="38100" dir="2700000" algn="tl">
                    <a:srgbClr val="000000"/>
                  </a:outerShdw>
                </a:effectLst>
              </a:rPr>
              <a:t> </a:t>
            </a:r>
            <a:r>
              <a:rPr lang="en-US" altLang="en-US" sz="2800" dirty="0" err="1">
                <a:solidFill>
                  <a:srgbClr val="00FFFF"/>
                </a:solidFill>
                <a:effectLst>
                  <a:outerShdw blurRad="38100" dist="38100" dir="2700000" algn="tl">
                    <a:srgbClr val="000000"/>
                  </a:outerShdw>
                </a:effectLst>
                <a:latin typeface="Arial" charset="0"/>
                <a:cs typeface="Arial" charset="0"/>
              </a:rPr>
              <a:t>transepidermal</a:t>
            </a:r>
            <a:r>
              <a:rPr lang="en-US" altLang="en-US" sz="2800" dirty="0">
                <a:solidFill>
                  <a:srgbClr val="00FFFF"/>
                </a:solidFill>
                <a:effectLst>
                  <a:outerShdw blurRad="38100" dist="38100" dir="2700000" algn="tl">
                    <a:srgbClr val="000000"/>
                  </a:outerShdw>
                </a:effectLst>
                <a:latin typeface="Arial" charset="0"/>
                <a:cs typeface="Arial" charset="0"/>
              </a:rPr>
              <a:t> route :</a:t>
            </a:r>
          </a:p>
        </p:txBody>
      </p:sp>
    </p:spTree>
    <p:extLst>
      <p:ext uri="{BB962C8B-B14F-4D97-AF65-F5344CB8AC3E}">
        <p14:creationId xmlns:p14="http://schemas.microsoft.com/office/powerpoint/2010/main" val="1317497118"/>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71438" y="157163"/>
            <a:ext cx="6877050" cy="2408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rtl="0">
              <a:lnSpc>
                <a:spcPct val="190000"/>
              </a:lnSpc>
              <a:defRPr/>
            </a:pPr>
            <a:r>
              <a:rPr lang="en-US" altLang="en-US" sz="2400" dirty="0">
                <a:effectLst>
                  <a:outerShdw blurRad="38100" dist="38100" dir="2700000" algn="tl">
                    <a:srgbClr val="000000"/>
                  </a:outerShdw>
                </a:effectLst>
                <a:latin typeface="Arial" charset="0"/>
                <a:cs typeface="Arial" charset="0"/>
              </a:rPr>
              <a:t>Two potential micro-routes are existing</a:t>
            </a:r>
          </a:p>
          <a:p>
            <a:pPr algn="l" rtl="0">
              <a:lnSpc>
                <a:spcPct val="190000"/>
              </a:lnSpc>
              <a:defRPr/>
            </a:pPr>
            <a:r>
              <a:rPr lang="en-US" altLang="en-US" sz="2400" dirty="0">
                <a:effectLst>
                  <a:outerShdw blurRad="38100" dist="38100" dir="2700000" algn="tl">
                    <a:srgbClr val="000000"/>
                  </a:outerShdw>
                </a:effectLst>
                <a:latin typeface="Arial" charset="0"/>
                <a:cs typeface="Arial" charset="0"/>
              </a:rPr>
              <a:t> *</a:t>
            </a:r>
            <a:r>
              <a:rPr lang="en-US" altLang="en-US" sz="2800" i="1" dirty="0">
                <a:solidFill>
                  <a:srgbClr val="66FF33"/>
                </a:solidFill>
                <a:effectLst>
                  <a:outerShdw blurRad="38100" dist="38100" dir="2700000" algn="tl">
                    <a:srgbClr val="000000"/>
                  </a:outerShdw>
                </a:effectLst>
                <a:latin typeface="Arial" charset="0"/>
                <a:cs typeface="Arial" charset="0"/>
              </a:rPr>
              <a:t>The transcellular (intracellular) rout</a:t>
            </a:r>
          </a:p>
          <a:p>
            <a:pPr algn="l" rtl="0">
              <a:lnSpc>
                <a:spcPct val="190000"/>
              </a:lnSpc>
              <a:defRPr/>
            </a:pPr>
            <a:r>
              <a:rPr lang="en-US" altLang="en-US" sz="2800" i="1" dirty="0">
                <a:solidFill>
                  <a:srgbClr val="66FF33"/>
                </a:solidFill>
                <a:effectLst>
                  <a:outerShdw blurRad="38100" dist="38100" dir="2700000" algn="tl">
                    <a:srgbClr val="000000"/>
                  </a:outerShdw>
                </a:effectLst>
                <a:latin typeface="Arial" charset="0"/>
                <a:cs typeface="Arial" charset="0"/>
              </a:rPr>
              <a:t> *The intercellular pathways</a:t>
            </a:r>
          </a:p>
        </p:txBody>
      </p:sp>
      <p:sp>
        <p:nvSpPr>
          <p:cNvPr id="81923" name="Rectangle 3"/>
          <p:cNvSpPr>
            <a:spLocks noChangeArrowheads="1"/>
          </p:cNvSpPr>
          <p:nvPr/>
        </p:nvSpPr>
        <p:spPr bwMode="auto">
          <a:xfrm>
            <a:off x="179388" y="2781300"/>
            <a:ext cx="5040312" cy="184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rtl="0">
              <a:lnSpc>
                <a:spcPct val="160000"/>
              </a:lnSpc>
              <a:defRPr/>
            </a:pPr>
            <a:r>
              <a:rPr lang="en-US" altLang="en-US" sz="2400">
                <a:solidFill>
                  <a:srgbClr val="FF0000"/>
                </a:solidFill>
                <a:effectLst>
                  <a:outerShdw blurRad="38100" dist="38100" dir="2700000" algn="tl">
                    <a:srgbClr val="000000"/>
                  </a:outerShdw>
                </a:effectLst>
                <a:latin typeface="Arial" charset="0"/>
                <a:cs typeface="Arial" charset="0"/>
              </a:rPr>
              <a:t>The principal pathway taken by  drugs is decided by its partition coefficient</a:t>
            </a:r>
          </a:p>
        </p:txBody>
      </p:sp>
      <p:pic>
        <p:nvPicPr>
          <p:cNvPr id="10244" name="Picture 4" descr="Skinpenetration37_04_small"/>
          <p:cNvPicPr>
            <a:picLocks noChangeAspect="1" noChangeArrowheads="1"/>
          </p:cNvPicPr>
          <p:nvPr/>
        </p:nvPicPr>
        <p:blipFill>
          <a:blip r:embed="rId3">
            <a:lum bright="-24000" contrast="36000"/>
            <a:extLst>
              <a:ext uri="{28A0092B-C50C-407E-A947-70E740481C1C}">
                <a14:useLocalDpi xmlns:a14="http://schemas.microsoft.com/office/drawing/2010/main" val="0"/>
              </a:ext>
            </a:extLst>
          </a:blip>
          <a:srcRect/>
          <a:stretch>
            <a:fillRect/>
          </a:stretch>
        </p:blipFill>
        <p:spPr bwMode="auto">
          <a:xfrm>
            <a:off x="5113338" y="1916113"/>
            <a:ext cx="3995737" cy="2952750"/>
          </a:xfrm>
          <a:prstGeom prst="rect">
            <a:avLst/>
          </a:prstGeom>
          <a:noFill/>
          <a:ln w="508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81925" name="Rectangle 5"/>
          <p:cNvSpPr>
            <a:spLocks noChangeArrowheads="1"/>
          </p:cNvSpPr>
          <p:nvPr/>
        </p:nvSpPr>
        <p:spPr bwMode="auto">
          <a:xfrm>
            <a:off x="179388" y="4858638"/>
            <a:ext cx="8964612" cy="186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rtl="0">
              <a:lnSpc>
                <a:spcPct val="160000"/>
              </a:lnSpc>
              <a:defRPr/>
            </a:pPr>
            <a:r>
              <a:rPr lang="en-US" altLang="en-US" sz="2400" u="sng" dirty="0">
                <a:solidFill>
                  <a:schemeClr val="tx1">
                    <a:lumMod val="75000"/>
                    <a:lumOff val="25000"/>
                  </a:schemeClr>
                </a:solidFill>
                <a:effectLst>
                  <a:outerShdw blurRad="38100" dist="38100" dir="2700000" algn="tl">
                    <a:srgbClr val="000000"/>
                  </a:outerShdw>
                </a:effectLst>
                <a:latin typeface="Arial" charset="0"/>
                <a:cs typeface="Arial" charset="0"/>
              </a:rPr>
              <a:t>Hydrophilic drugs partition into the intracellular (Transcellular) </a:t>
            </a:r>
            <a:r>
              <a:rPr lang="en-US" altLang="en-US" sz="2400" u="sng" dirty="0">
                <a:solidFill>
                  <a:srgbClr val="FF33CC"/>
                </a:solidFill>
                <a:effectLst>
                  <a:outerShdw blurRad="38100" dist="38100" dir="2700000" algn="tl">
                    <a:srgbClr val="000000"/>
                  </a:outerShdw>
                </a:effectLst>
                <a:latin typeface="Arial" charset="0"/>
                <a:cs typeface="Arial" charset="0"/>
              </a:rPr>
              <a:t>pathways, whereas lipophilic drugs traverse the stratum </a:t>
            </a:r>
            <a:r>
              <a:rPr lang="en-US" altLang="en-US" sz="2400" u="sng" dirty="0" err="1">
                <a:solidFill>
                  <a:srgbClr val="FF33CC"/>
                </a:solidFill>
                <a:effectLst>
                  <a:outerShdw blurRad="38100" dist="38100" dir="2700000" algn="tl">
                    <a:srgbClr val="000000"/>
                  </a:outerShdw>
                </a:effectLst>
                <a:latin typeface="Arial" charset="0"/>
                <a:cs typeface="Arial" charset="0"/>
              </a:rPr>
              <a:t>corneum</a:t>
            </a:r>
            <a:r>
              <a:rPr lang="en-US" altLang="en-US" sz="2400" u="sng" dirty="0">
                <a:solidFill>
                  <a:srgbClr val="FF33CC"/>
                </a:solidFill>
                <a:effectLst>
                  <a:outerShdw blurRad="38100" dist="38100" dir="2700000" algn="tl">
                    <a:srgbClr val="000000"/>
                  </a:outerShdw>
                </a:effectLst>
                <a:latin typeface="Arial" charset="0"/>
                <a:cs typeface="Arial" charset="0"/>
              </a:rPr>
              <a:t> via the intercellular route.</a:t>
            </a:r>
          </a:p>
        </p:txBody>
      </p:sp>
    </p:spTree>
    <p:extLst>
      <p:ext uri="{BB962C8B-B14F-4D97-AF65-F5344CB8AC3E}">
        <p14:creationId xmlns:p14="http://schemas.microsoft.com/office/powerpoint/2010/main" val="284855142"/>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ChangeArrowheads="1"/>
          </p:cNvSpPr>
          <p:nvPr/>
        </p:nvSpPr>
        <p:spPr bwMode="auto">
          <a:xfrm>
            <a:off x="360363" y="328613"/>
            <a:ext cx="8604250" cy="579437"/>
          </a:xfrm>
          <a:prstGeom prst="rect">
            <a:avLst/>
          </a:prstGeom>
          <a:gradFill rotWithShape="1">
            <a:gsLst>
              <a:gs pos="0">
                <a:schemeClr val="bg1"/>
              </a:gs>
              <a:gs pos="50000">
                <a:schemeClr val="accent1"/>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rtl="0">
              <a:defRPr/>
            </a:pPr>
            <a:r>
              <a:rPr lang="en-US" altLang="en-US" sz="3200">
                <a:solidFill>
                  <a:srgbClr val="FFFF00"/>
                </a:solidFill>
                <a:effectLst>
                  <a:outerShdw blurRad="38100" dist="38100" dir="2700000" algn="tl">
                    <a:srgbClr val="000000"/>
                  </a:outerShdw>
                </a:effectLst>
                <a:latin typeface="Arial" charset="0"/>
                <a:cs typeface="Arial" charset="0"/>
              </a:rPr>
              <a:t>Factors Affecting Percutaneous Absorption</a:t>
            </a:r>
          </a:p>
        </p:txBody>
      </p:sp>
      <p:sp>
        <p:nvSpPr>
          <p:cNvPr id="82947" name="Rectangle 3"/>
          <p:cNvSpPr>
            <a:spLocks noChangeArrowheads="1"/>
          </p:cNvSpPr>
          <p:nvPr/>
        </p:nvSpPr>
        <p:spPr bwMode="auto">
          <a:xfrm>
            <a:off x="0" y="2695240"/>
            <a:ext cx="8740775" cy="319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rtl="0">
              <a:lnSpc>
                <a:spcPct val="240000"/>
              </a:lnSpc>
              <a:buClr>
                <a:srgbClr val="66FF33"/>
              </a:buClr>
              <a:buSzPct val="155000"/>
              <a:buFont typeface="Wingdings" pitchFamily="2" charset="2"/>
              <a:buChar char="q"/>
              <a:defRPr/>
            </a:pPr>
            <a:r>
              <a:rPr lang="en-US" altLang="en-US" sz="2800" dirty="0">
                <a:effectLst>
                  <a:outerShdw blurRad="38100" dist="38100" dir="2700000" algn="tl">
                    <a:srgbClr val="000000"/>
                  </a:outerShdw>
                </a:effectLst>
                <a:latin typeface="Arial" charset="0"/>
                <a:cs typeface="Arial" charset="0"/>
              </a:rPr>
              <a:t> Factors concerning the </a:t>
            </a:r>
            <a:r>
              <a:rPr lang="en-US" altLang="en-US" sz="2800" dirty="0">
                <a:solidFill>
                  <a:srgbClr val="FF0000"/>
                </a:solidFill>
                <a:effectLst>
                  <a:outerShdw blurRad="38100" dist="38100" dir="2700000" algn="tl">
                    <a:srgbClr val="000000"/>
                  </a:outerShdw>
                </a:effectLst>
                <a:latin typeface="Arial" charset="0"/>
                <a:cs typeface="Arial" charset="0"/>
              </a:rPr>
              <a:t>nature of the drug </a:t>
            </a:r>
          </a:p>
          <a:p>
            <a:pPr algn="l" rtl="0">
              <a:lnSpc>
                <a:spcPct val="240000"/>
              </a:lnSpc>
              <a:buClr>
                <a:srgbClr val="66FF33"/>
              </a:buClr>
              <a:buSzPct val="160000"/>
              <a:buFont typeface="Wingdings" pitchFamily="2" charset="2"/>
              <a:buChar char="q"/>
              <a:defRPr/>
            </a:pPr>
            <a:r>
              <a:rPr lang="en-US" altLang="en-US" sz="2800" dirty="0">
                <a:effectLst>
                  <a:outerShdw blurRad="38100" dist="38100" dir="2700000" algn="tl">
                    <a:srgbClr val="000000"/>
                  </a:outerShdw>
                </a:effectLst>
                <a:latin typeface="Arial" charset="0"/>
                <a:cs typeface="Arial" charset="0"/>
              </a:rPr>
              <a:t> Factors concerning the </a:t>
            </a:r>
            <a:r>
              <a:rPr lang="en-US" altLang="en-US" sz="2800" dirty="0">
                <a:solidFill>
                  <a:srgbClr val="FF0000"/>
                </a:solidFill>
                <a:effectLst>
                  <a:outerShdw blurRad="38100" dist="38100" dir="2700000" algn="tl">
                    <a:srgbClr val="000000"/>
                  </a:outerShdw>
                </a:effectLst>
                <a:latin typeface="Arial" charset="0"/>
                <a:cs typeface="Arial" charset="0"/>
              </a:rPr>
              <a:t>nature of the vehicle</a:t>
            </a:r>
          </a:p>
          <a:p>
            <a:pPr algn="l" rtl="0">
              <a:lnSpc>
                <a:spcPct val="240000"/>
              </a:lnSpc>
              <a:buClr>
                <a:srgbClr val="66FF33"/>
              </a:buClr>
              <a:buSzPct val="160000"/>
              <a:buFont typeface="Wingdings" pitchFamily="2" charset="2"/>
              <a:buChar char="q"/>
              <a:defRPr/>
            </a:pPr>
            <a:r>
              <a:rPr lang="en-US" altLang="en-US" sz="2800" dirty="0">
                <a:effectLst>
                  <a:outerShdw blurRad="38100" dist="38100" dir="2700000" algn="tl">
                    <a:srgbClr val="000000"/>
                  </a:outerShdw>
                </a:effectLst>
                <a:latin typeface="Arial" charset="0"/>
                <a:cs typeface="Arial" charset="0"/>
              </a:rPr>
              <a:t> Factors concerning the </a:t>
            </a:r>
            <a:r>
              <a:rPr lang="en-US" altLang="en-US" sz="2800" dirty="0">
                <a:solidFill>
                  <a:srgbClr val="FF0000"/>
                </a:solidFill>
                <a:effectLst>
                  <a:outerShdw blurRad="38100" dist="38100" dir="2700000" algn="tl">
                    <a:srgbClr val="000000"/>
                  </a:outerShdw>
                </a:effectLst>
                <a:latin typeface="Arial" charset="0"/>
                <a:cs typeface="Arial" charset="0"/>
              </a:rPr>
              <a:t>condition of the skin</a:t>
            </a:r>
          </a:p>
        </p:txBody>
      </p:sp>
      <p:sp>
        <p:nvSpPr>
          <p:cNvPr id="82948" name="Rectangle 4"/>
          <p:cNvSpPr>
            <a:spLocks noChangeArrowheads="1"/>
          </p:cNvSpPr>
          <p:nvPr/>
        </p:nvSpPr>
        <p:spPr bwMode="auto">
          <a:xfrm>
            <a:off x="323850" y="1028700"/>
            <a:ext cx="8569325" cy="173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rtl="0">
              <a:lnSpc>
                <a:spcPct val="150000"/>
              </a:lnSpc>
              <a:defRPr/>
            </a:pPr>
            <a:r>
              <a:rPr lang="en-US" altLang="en-US" sz="2400" i="1">
                <a:solidFill>
                  <a:srgbClr val="FFFF00"/>
                </a:solidFill>
                <a:effectLst>
                  <a:outerShdw blurRad="38100" dist="38100" dir="2700000" algn="tl">
                    <a:srgbClr val="000000"/>
                  </a:outerShdw>
                </a:effectLst>
                <a:latin typeface="Arial" charset="0"/>
                <a:cs typeface="Arial" charset="0"/>
              </a:rPr>
              <a:t>Percutaneous absorption</a:t>
            </a:r>
            <a:r>
              <a:rPr lang="en-US" altLang="en-US" sz="2400" i="1">
                <a:solidFill>
                  <a:srgbClr val="66FF33"/>
                </a:solidFill>
                <a:effectLst>
                  <a:outerShdw blurRad="38100" dist="38100" dir="2700000" algn="tl">
                    <a:srgbClr val="000000"/>
                  </a:outerShdw>
                </a:effectLst>
                <a:latin typeface="Arial" charset="0"/>
                <a:cs typeface="Arial" charset="0"/>
              </a:rPr>
              <a:t> is the absorption of substances from outside the skin to positions beneath the skin, including entrance into the blood stream.</a:t>
            </a:r>
          </a:p>
        </p:txBody>
      </p:sp>
    </p:spTree>
    <p:extLst>
      <p:ext uri="{BB962C8B-B14F-4D97-AF65-F5344CB8AC3E}">
        <p14:creationId xmlns:p14="http://schemas.microsoft.com/office/powerpoint/2010/main" val="615928614"/>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 2"/>
          <p:cNvGrpSpPr>
            <a:grpSpLocks/>
          </p:cNvGrpSpPr>
          <p:nvPr/>
        </p:nvGrpSpPr>
        <p:grpSpPr bwMode="auto">
          <a:xfrm>
            <a:off x="-36513" y="115888"/>
            <a:ext cx="9144001" cy="6697662"/>
            <a:chOff x="-23" y="73"/>
            <a:chExt cx="5760" cy="4219"/>
          </a:xfrm>
        </p:grpSpPr>
        <p:sp>
          <p:nvSpPr>
            <p:cNvPr id="83971" name="Rectangle 3"/>
            <p:cNvSpPr>
              <a:spLocks noChangeArrowheads="1"/>
            </p:cNvSpPr>
            <p:nvPr/>
          </p:nvSpPr>
          <p:spPr bwMode="auto">
            <a:xfrm>
              <a:off x="-23" y="436"/>
              <a:ext cx="5760" cy="3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342900" indent="-342900">
                <a:defRPr>
                  <a:solidFill>
                    <a:schemeClr val="tx1"/>
                  </a:solidFill>
                  <a:latin typeface="Arial" charset="0"/>
                  <a:cs typeface="Arial" charset="0"/>
                </a:defRPr>
              </a:lvl1pPr>
              <a:lvl2pPr marL="800100" indent="-342900">
                <a:defRPr>
                  <a:solidFill>
                    <a:schemeClr val="tx1"/>
                  </a:solidFill>
                  <a:latin typeface="Arial" charset="0"/>
                  <a:cs typeface="Arial" charset="0"/>
                </a:defRPr>
              </a:lvl2pPr>
              <a:lvl3pPr marL="1257300" indent="-342900">
                <a:defRPr>
                  <a:solidFill>
                    <a:schemeClr val="tx1"/>
                  </a:solidFill>
                  <a:latin typeface="Arial" charset="0"/>
                  <a:cs typeface="Arial" charset="0"/>
                </a:defRPr>
              </a:lvl3pPr>
              <a:lvl4pPr marL="1714500" indent="-342900">
                <a:defRPr>
                  <a:solidFill>
                    <a:schemeClr val="tx1"/>
                  </a:solidFill>
                  <a:latin typeface="Arial" charset="0"/>
                  <a:cs typeface="Arial" charset="0"/>
                </a:defRPr>
              </a:lvl4pPr>
              <a:lvl5pPr marL="2171700" indent="-342900">
                <a:defRPr>
                  <a:solidFill>
                    <a:schemeClr val="tx1"/>
                  </a:solidFill>
                  <a:latin typeface="Arial" charset="0"/>
                  <a:cs typeface="Arial" charset="0"/>
                </a:defRPr>
              </a:lvl5pPr>
              <a:lvl6pPr marL="2628900" indent="-342900" algn="r" rtl="1" fontAlgn="base">
                <a:spcBef>
                  <a:spcPct val="0"/>
                </a:spcBef>
                <a:spcAft>
                  <a:spcPct val="0"/>
                </a:spcAft>
                <a:defRPr>
                  <a:solidFill>
                    <a:schemeClr val="tx1"/>
                  </a:solidFill>
                  <a:latin typeface="Arial" charset="0"/>
                  <a:cs typeface="Arial" charset="0"/>
                </a:defRPr>
              </a:lvl6pPr>
              <a:lvl7pPr marL="3086100" indent="-342900" algn="r" rtl="1" fontAlgn="base">
                <a:spcBef>
                  <a:spcPct val="0"/>
                </a:spcBef>
                <a:spcAft>
                  <a:spcPct val="0"/>
                </a:spcAft>
                <a:defRPr>
                  <a:solidFill>
                    <a:schemeClr val="tx1"/>
                  </a:solidFill>
                  <a:latin typeface="Arial" charset="0"/>
                  <a:cs typeface="Arial" charset="0"/>
                </a:defRPr>
              </a:lvl7pPr>
              <a:lvl8pPr marL="3543300" indent="-342900" algn="r" rtl="1" fontAlgn="base">
                <a:spcBef>
                  <a:spcPct val="0"/>
                </a:spcBef>
                <a:spcAft>
                  <a:spcPct val="0"/>
                </a:spcAft>
                <a:defRPr>
                  <a:solidFill>
                    <a:schemeClr val="tx1"/>
                  </a:solidFill>
                  <a:latin typeface="Arial" charset="0"/>
                  <a:cs typeface="Arial" charset="0"/>
                </a:defRPr>
              </a:lvl8pPr>
              <a:lvl9pPr marL="4000500" indent="-342900" algn="r" rtl="1" fontAlgn="base">
                <a:spcBef>
                  <a:spcPct val="0"/>
                </a:spcBef>
                <a:spcAft>
                  <a:spcPct val="0"/>
                </a:spcAft>
                <a:defRPr>
                  <a:solidFill>
                    <a:schemeClr val="tx1"/>
                  </a:solidFill>
                  <a:latin typeface="Arial" charset="0"/>
                  <a:cs typeface="Arial" charset="0"/>
                </a:defRPr>
              </a:lvl9pPr>
            </a:lstStyle>
            <a:p>
              <a:pPr algn="justLow" rtl="0">
                <a:lnSpc>
                  <a:spcPct val="140000"/>
                </a:lnSpc>
                <a:defRPr/>
              </a:pPr>
              <a:r>
                <a:rPr lang="en-US" altLang="en-US" sz="2800" smtClean="0">
                  <a:solidFill>
                    <a:srgbClr val="FF99FF"/>
                  </a:solidFill>
                  <a:effectLst>
                    <a:outerShdw blurRad="38100" dist="38100" dir="2700000" algn="tl">
                      <a:srgbClr val="000000"/>
                    </a:outerShdw>
                  </a:effectLst>
                </a:rPr>
                <a:t>1.</a:t>
              </a:r>
              <a:r>
                <a:rPr lang="en-US" altLang="en-US" sz="2400" smtClean="0">
                  <a:effectLst>
                    <a:outerShdw blurRad="38100" dist="38100" dir="2700000" algn="tl">
                      <a:srgbClr val="000000"/>
                    </a:outerShdw>
                  </a:effectLst>
                </a:rPr>
                <a:t>    Drug concentration                   Percutaneous absorption</a:t>
              </a:r>
            </a:p>
            <a:p>
              <a:pPr algn="justLow" rtl="0">
                <a:lnSpc>
                  <a:spcPct val="140000"/>
                </a:lnSpc>
                <a:defRPr/>
              </a:pPr>
              <a:endParaRPr lang="en-US" altLang="en-US" sz="2400" smtClean="0">
                <a:effectLst>
                  <a:outerShdw blurRad="38100" dist="38100" dir="2700000" algn="tl">
                    <a:srgbClr val="000000"/>
                  </a:outerShdw>
                </a:effectLst>
              </a:endParaRPr>
            </a:p>
            <a:p>
              <a:pPr algn="justLow" rtl="0">
                <a:lnSpc>
                  <a:spcPct val="140000"/>
                </a:lnSpc>
                <a:buClr>
                  <a:srgbClr val="FF99FF"/>
                </a:buClr>
                <a:buSzPct val="120000"/>
                <a:buFontTx/>
                <a:buAutoNum type="arabicPeriod" startAt="2"/>
                <a:defRPr/>
              </a:pPr>
              <a:r>
                <a:rPr lang="en-US" altLang="en-US" sz="2400" smtClean="0">
                  <a:effectLst>
                    <a:outerShdw blurRad="38100" dist="38100" dir="2700000" algn="tl">
                      <a:srgbClr val="000000"/>
                    </a:outerShdw>
                  </a:effectLst>
                </a:rPr>
                <a:t>    Drug partition coefficient (greater attraction to the skin </a:t>
              </a:r>
            </a:p>
            <a:p>
              <a:pPr algn="justLow" rtl="0">
                <a:lnSpc>
                  <a:spcPct val="140000"/>
                </a:lnSpc>
                <a:buClr>
                  <a:srgbClr val="FFFF00"/>
                </a:buClr>
                <a:buSzPct val="120000"/>
                <a:defRPr/>
              </a:pPr>
              <a:r>
                <a:rPr lang="en-US" altLang="en-US" sz="2400" smtClean="0">
                  <a:effectLst>
                    <a:outerShdw blurRad="38100" dist="38100" dir="2700000" algn="tl">
                      <a:srgbClr val="000000"/>
                    </a:outerShdw>
                  </a:effectLst>
                </a:rPr>
                <a:t>        than to the vehicle)                    Percutaneous absorption</a:t>
              </a:r>
            </a:p>
            <a:p>
              <a:pPr algn="justLow" rtl="0">
                <a:lnSpc>
                  <a:spcPct val="90000"/>
                </a:lnSpc>
                <a:buClr>
                  <a:srgbClr val="FFFF00"/>
                </a:buClr>
                <a:buSzPct val="120000"/>
                <a:defRPr/>
              </a:pPr>
              <a:endParaRPr lang="en-US" altLang="en-US" sz="2400" smtClean="0">
                <a:effectLst>
                  <a:outerShdw blurRad="38100" dist="38100" dir="2700000" algn="tl">
                    <a:srgbClr val="000000"/>
                  </a:outerShdw>
                </a:effectLst>
              </a:endParaRPr>
            </a:p>
            <a:p>
              <a:pPr algn="justLow" rtl="0">
                <a:lnSpc>
                  <a:spcPct val="140000"/>
                </a:lnSpc>
                <a:buClr>
                  <a:srgbClr val="FF99FF"/>
                </a:buClr>
                <a:buSzPct val="120000"/>
                <a:buFontTx/>
                <a:buAutoNum type="arabicPeriod" startAt="3"/>
                <a:defRPr/>
              </a:pPr>
              <a:r>
                <a:rPr lang="en-US" altLang="en-US" sz="2400" smtClean="0">
                  <a:effectLst>
                    <a:outerShdw blurRad="38100" dist="38100" dir="2700000" algn="tl">
                      <a:srgbClr val="000000"/>
                    </a:outerShdw>
                  </a:effectLst>
                </a:rPr>
                <a:t>    Molecular weight below 800    </a:t>
              </a:r>
            </a:p>
            <a:p>
              <a:pPr algn="justLow" rtl="0">
                <a:lnSpc>
                  <a:spcPct val="140000"/>
                </a:lnSpc>
                <a:buClr>
                  <a:srgbClr val="FFFF00"/>
                </a:buClr>
                <a:buSzPct val="120000"/>
                <a:defRPr/>
              </a:pPr>
              <a:r>
                <a:rPr lang="en-US" altLang="en-US" sz="2400" smtClean="0">
                  <a:effectLst>
                    <a:outerShdw blurRad="38100" dist="38100" dir="2700000" algn="tl">
                      <a:srgbClr val="000000"/>
                    </a:outerShdw>
                  </a:effectLst>
                </a:rPr>
                <a:t>                                          Percutaneous absorption</a:t>
              </a:r>
            </a:p>
            <a:p>
              <a:pPr algn="justLow" rtl="0">
                <a:lnSpc>
                  <a:spcPct val="60000"/>
                </a:lnSpc>
                <a:buClr>
                  <a:srgbClr val="FFFF00"/>
                </a:buClr>
                <a:buSzPct val="120000"/>
                <a:defRPr/>
              </a:pPr>
              <a:endParaRPr lang="en-US" altLang="en-US" sz="2400" smtClean="0">
                <a:effectLst>
                  <a:outerShdw blurRad="38100" dist="38100" dir="2700000" algn="tl">
                    <a:srgbClr val="000000"/>
                  </a:outerShdw>
                </a:effectLst>
              </a:endParaRPr>
            </a:p>
            <a:p>
              <a:pPr algn="justLow" rtl="0">
                <a:lnSpc>
                  <a:spcPct val="120000"/>
                </a:lnSpc>
                <a:buClr>
                  <a:srgbClr val="FF99FF"/>
                </a:buClr>
                <a:buSzPct val="120000"/>
                <a:buFontTx/>
                <a:buAutoNum type="arabicPeriod" startAt="4"/>
                <a:defRPr/>
              </a:pPr>
              <a:r>
                <a:rPr lang="en-US" altLang="en-US" sz="2400" smtClean="0">
                  <a:effectLst>
                    <a:outerShdw blurRad="38100" dist="38100" dir="2700000" algn="tl">
                      <a:srgbClr val="000000"/>
                    </a:outerShdw>
                  </a:effectLst>
                </a:rPr>
                <a:t>    Particle Size</a:t>
              </a:r>
            </a:p>
            <a:p>
              <a:pPr algn="justLow" rtl="0">
                <a:lnSpc>
                  <a:spcPct val="120000"/>
                </a:lnSpc>
                <a:buClr>
                  <a:srgbClr val="FFFF00"/>
                </a:buClr>
                <a:buSzPct val="120000"/>
                <a:defRPr/>
              </a:pPr>
              <a:r>
                <a:rPr lang="en-US" altLang="en-US" sz="2400" smtClean="0">
                  <a:effectLst>
                    <a:outerShdw blurRad="38100" dist="38100" dir="2700000" algn="tl">
                      <a:srgbClr val="000000"/>
                    </a:outerShdw>
                  </a:effectLst>
                </a:rPr>
                <a:t>                                          Percutaneous absorption</a:t>
              </a:r>
            </a:p>
            <a:p>
              <a:pPr algn="l" rtl="0">
                <a:defRPr/>
              </a:pPr>
              <a:endParaRPr lang="en-US" altLang="en-US" sz="2400" smtClean="0">
                <a:effectLst>
                  <a:outerShdw blurRad="38100" dist="38100" dir="2700000" algn="tl">
                    <a:srgbClr val="000000"/>
                  </a:outerShdw>
                </a:effectLst>
              </a:endParaRPr>
            </a:p>
            <a:p>
              <a:pPr algn="l" rtl="0">
                <a:lnSpc>
                  <a:spcPct val="130000"/>
                </a:lnSpc>
                <a:defRPr/>
              </a:pPr>
              <a:r>
                <a:rPr lang="en-US" altLang="en-US" sz="2400" smtClean="0">
                  <a:effectLst>
                    <a:outerShdw blurRad="38100" dist="38100" dir="2700000" algn="tl">
                      <a:srgbClr val="000000"/>
                    </a:outerShdw>
                  </a:effectLst>
                </a:rPr>
                <a:t>5.     Solubility in mineral oil and water</a:t>
              </a:r>
            </a:p>
            <a:p>
              <a:pPr algn="l" rtl="0">
                <a:lnSpc>
                  <a:spcPct val="130000"/>
                </a:lnSpc>
                <a:defRPr/>
              </a:pPr>
              <a:r>
                <a:rPr lang="en-US" altLang="en-US" sz="2400" smtClean="0">
                  <a:effectLst>
                    <a:outerShdw blurRad="38100" dist="38100" dir="2700000" algn="tl">
                      <a:srgbClr val="000000"/>
                    </a:outerShdw>
                  </a:effectLst>
                </a:rPr>
                <a:t>                                          Percutaneous absorption</a:t>
              </a:r>
            </a:p>
          </p:txBody>
        </p:sp>
        <p:sp>
          <p:nvSpPr>
            <p:cNvPr id="83972" name="Rectangle 4"/>
            <p:cNvSpPr>
              <a:spLocks noChangeArrowheads="1"/>
            </p:cNvSpPr>
            <p:nvPr/>
          </p:nvSpPr>
          <p:spPr bwMode="auto">
            <a:xfrm>
              <a:off x="204" y="73"/>
              <a:ext cx="5506" cy="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rtl="0">
                <a:lnSpc>
                  <a:spcPct val="140000"/>
                </a:lnSpc>
                <a:buClr>
                  <a:srgbClr val="66FF33"/>
                </a:buClr>
                <a:buSzPct val="155000"/>
                <a:buFont typeface="Wingdings" pitchFamily="2" charset="2"/>
                <a:buChar char="q"/>
                <a:defRPr/>
              </a:pPr>
              <a:r>
                <a:rPr lang="en-US" altLang="en-US" sz="2800">
                  <a:effectLst>
                    <a:outerShdw blurRad="38100" dist="38100" dir="2700000" algn="tl">
                      <a:srgbClr val="000000"/>
                    </a:outerShdw>
                  </a:effectLst>
                  <a:latin typeface="Arial" charset="0"/>
                  <a:cs typeface="Arial" charset="0"/>
                </a:rPr>
                <a:t> </a:t>
              </a:r>
              <a:r>
                <a:rPr lang="en-US" altLang="en-US" sz="2800">
                  <a:solidFill>
                    <a:srgbClr val="FFFF00"/>
                  </a:solidFill>
                  <a:effectLst>
                    <a:outerShdw blurRad="38100" dist="38100" dir="2700000" algn="tl">
                      <a:srgbClr val="000000"/>
                    </a:outerShdw>
                  </a:effectLst>
                  <a:latin typeface="Arial" charset="0"/>
                  <a:cs typeface="Arial" charset="0"/>
                </a:rPr>
                <a:t>Factors concerning the nature of the drug </a:t>
              </a:r>
            </a:p>
          </p:txBody>
        </p:sp>
        <p:sp>
          <p:nvSpPr>
            <p:cNvPr id="12293" name="Line 5"/>
            <p:cNvSpPr>
              <a:spLocks noChangeShapeType="1"/>
            </p:cNvSpPr>
            <p:nvPr/>
          </p:nvSpPr>
          <p:spPr bwMode="auto">
            <a:xfrm flipV="1">
              <a:off x="2380" y="799"/>
              <a:ext cx="545" cy="0"/>
            </a:xfrm>
            <a:prstGeom prst="line">
              <a:avLst/>
            </a:prstGeom>
            <a:noFill/>
            <a:ln w="63500">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4" name="Line 6"/>
            <p:cNvSpPr>
              <a:spLocks noChangeShapeType="1"/>
            </p:cNvSpPr>
            <p:nvPr/>
          </p:nvSpPr>
          <p:spPr bwMode="auto">
            <a:xfrm flipV="1">
              <a:off x="295" y="482"/>
              <a:ext cx="0" cy="362"/>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5" name="Line 7"/>
            <p:cNvSpPr>
              <a:spLocks noChangeShapeType="1"/>
            </p:cNvSpPr>
            <p:nvPr/>
          </p:nvSpPr>
          <p:spPr bwMode="auto">
            <a:xfrm flipV="1">
              <a:off x="295" y="1162"/>
              <a:ext cx="0" cy="408"/>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6" name="Line 8"/>
            <p:cNvSpPr>
              <a:spLocks noChangeShapeType="1"/>
            </p:cNvSpPr>
            <p:nvPr/>
          </p:nvSpPr>
          <p:spPr bwMode="auto">
            <a:xfrm flipV="1">
              <a:off x="3016" y="527"/>
              <a:ext cx="0" cy="408"/>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7" name="Line 9"/>
            <p:cNvSpPr>
              <a:spLocks noChangeShapeType="1"/>
            </p:cNvSpPr>
            <p:nvPr/>
          </p:nvSpPr>
          <p:spPr bwMode="auto">
            <a:xfrm flipV="1">
              <a:off x="1292" y="2568"/>
              <a:ext cx="545" cy="0"/>
            </a:xfrm>
            <a:prstGeom prst="line">
              <a:avLst/>
            </a:prstGeom>
            <a:noFill/>
            <a:ln w="63500">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8" name="Line 10"/>
            <p:cNvSpPr>
              <a:spLocks noChangeShapeType="1"/>
            </p:cNvSpPr>
            <p:nvPr/>
          </p:nvSpPr>
          <p:spPr bwMode="auto">
            <a:xfrm flipV="1">
              <a:off x="2380" y="1752"/>
              <a:ext cx="545" cy="0"/>
            </a:xfrm>
            <a:prstGeom prst="line">
              <a:avLst/>
            </a:prstGeom>
            <a:noFill/>
            <a:ln w="63500">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9" name="Line 11"/>
            <p:cNvSpPr>
              <a:spLocks noChangeShapeType="1"/>
            </p:cNvSpPr>
            <p:nvPr/>
          </p:nvSpPr>
          <p:spPr bwMode="auto">
            <a:xfrm>
              <a:off x="295" y="2024"/>
              <a:ext cx="0" cy="408"/>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0" name="Line 12"/>
            <p:cNvSpPr>
              <a:spLocks noChangeShapeType="1"/>
            </p:cNvSpPr>
            <p:nvPr/>
          </p:nvSpPr>
          <p:spPr bwMode="auto">
            <a:xfrm>
              <a:off x="340" y="2705"/>
              <a:ext cx="0" cy="544"/>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1" name="Line 13"/>
            <p:cNvSpPr>
              <a:spLocks noChangeShapeType="1"/>
            </p:cNvSpPr>
            <p:nvPr/>
          </p:nvSpPr>
          <p:spPr bwMode="auto">
            <a:xfrm flipV="1">
              <a:off x="1973" y="3067"/>
              <a:ext cx="0" cy="408"/>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2" name="Line 14"/>
            <p:cNvSpPr>
              <a:spLocks noChangeShapeType="1"/>
            </p:cNvSpPr>
            <p:nvPr/>
          </p:nvSpPr>
          <p:spPr bwMode="auto">
            <a:xfrm flipV="1">
              <a:off x="3016" y="1525"/>
              <a:ext cx="0" cy="408"/>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3" name="Line 15"/>
            <p:cNvSpPr>
              <a:spLocks noChangeShapeType="1"/>
            </p:cNvSpPr>
            <p:nvPr/>
          </p:nvSpPr>
          <p:spPr bwMode="auto">
            <a:xfrm flipV="1">
              <a:off x="1973" y="2432"/>
              <a:ext cx="0" cy="408"/>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4" name="Line 16"/>
            <p:cNvSpPr>
              <a:spLocks noChangeShapeType="1"/>
            </p:cNvSpPr>
            <p:nvPr/>
          </p:nvSpPr>
          <p:spPr bwMode="auto">
            <a:xfrm flipV="1">
              <a:off x="1247" y="3203"/>
              <a:ext cx="545" cy="0"/>
            </a:xfrm>
            <a:prstGeom prst="line">
              <a:avLst/>
            </a:prstGeom>
            <a:noFill/>
            <a:ln w="63500">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5" name="Line 17"/>
            <p:cNvSpPr>
              <a:spLocks noChangeShapeType="1"/>
            </p:cNvSpPr>
            <p:nvPr/>
          </p:nvSpPr>
          <p:spPr bwMode="auto">
            <a:xfrm flipV="1">
              <a:off x="1292" y="4065"/>
              <a:ext cx="545" cy="0"/>
            </a:xfrm>
            <a:prstGeom prst="line">
              <a:avLst/>
            </a:prstGeom>
            <a:noFill/>
            <a:ln w="63500">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6" name="Line 18"/>
            <p:cNvSpPr>
              <a:spLocks noChangeShapeType="1"/>
            </p:cNvSpPr>
            <p:nvPr/>
          </p:nvSpPr>
          <p:spPr bwMode="auto">
            <a:xfrm flipV="1">
              <a:off x="2018" y="3884"/>
              <a:ext cx="0" cy="408"/>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7" name="Line 19"/>
            <p:cNvSpPr>
              <a:spLocks noChangeShapeType="1"/>
            </p:cNvSpPr>
            <p:nvPr/>
          </p:nvSpPr>
          <p:spPr bwMode="auto">
            <a:xfrm flipV="1">
              <a:off x="340" y="3521"/>
              <a:ext cx="0" cy="408"/>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extLst>
      <p:ext uri="{BB962C8B-B14F-4D97-AF65-F5344CB8AC3E}">
        <p14:creationId xmlns:p14="http://schemas.microsoft.com/office/powerpoint/2010/main" val="1151205587"/>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ChangeArrowheads="1"/>
          </p:cNvSpPr>
          <p:nvPr/>
        </p:nvSpPr>
        <p:spPr bwMode="auto">
          <a:xfrm>
            <a:off x="179388" y="638175"/>
            <a:ext cx="8893175" cy="6030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342900" indent="-342900">
              <a:defRPr>
                <a:solidFill>
                  <a:schemeClr val="tx1"/>
                </a:solidFill>
                <a:latin typeface="Arial" charset="0"/>
                <a:cs typeface="Arial" charset="0"/>
              </a:defRPr>
            </a:lvl1pPr>
            <a:lvl2pPr marL="800100" indent="-342900">
              <a:defRPr>
                <a:solidFill>
                  <a:schemeClr val="tx1"/>
                </a:solidFill>
                <a:latin typeface="Arial" charset="0"/>
                <a:cs typeface="Arial" charset="0"/>
              </a:defRPr>
            </a:lvl2pPr>
            <a:lvl3pPr marL="1257300" indent="-342900">
              <a:defRPr>
                <a:solidFill>
                  <a:schemeClr val="tx1"/>
                </a:solidFill>
                <a:latin typeface="Arial" charset="0"/>
                <a:cs typeface="Arial" charset="0"/>
              </a:defRPr>
            </a:lvl3pPr>
            <a:lvl4pPr marL="1714500" indent="-342900">
              <a:defRPr>
                <a:solidFill>
                  <a:schemeClr val="tx1"/>
                </a:solidFill>
                <a:latin typeface="Arial" charset="0"/>
                <a:cs typeface="Arial" charset="0"/>
              </a:defRPr>
            </a:lvl4pPr>
            <a:lvl5pPr marL="2171700" indent="-342900">
              <a:defRPr>
                <a:solidFill>
                  <a:schemeClr val="tx1"/>
                </a:solidFill>
                <a:latin typeface="Arial" charset="0"/>
                <a:cs typeface="Arial" charset="0"/>
              </a:defRPr>
            </a:lvl5pPr>
            <a:lvl6pPr marL="2628900" indent="-342900" algn="r" rtl="1" fontAlgn="base">
              <a:spcBef>
                <a:spcPct val="0"/>
              </a:spcBef>
              <a:spcAft>
                <a:spcPct val="0"/>
              </a:spcAft>
              <a:defRPr>
                <a:solidFill>
                  <a:schemeClr val="tx1"/>
                </a:solidFill>
                <a:latin typeface="Arial" charset="0"/>
                <a:cs typeface="Arial" charset="0"/>
              </a:defRPr>
            </a:lvl6pPr>
            <a:lvl7pPr marL="3086100" indent="-342900" algn="r" rtl="1" fontAlgn="base">
              <a:spcBef>
                <a:spcPct val="0"/>
              </a:spcBef>
              <a:spcAft>
                <a:spcPct val="0"/>
              </a:spcAft>
              <a:defRPr>
                <a:solidFill>
                  <a:schemeClr val="tx1"/>
                </a:solidFill>
                <a:latin typeface="Arial" charset="0"/>
                <a:cs typeface="Arial" charset="0"/>
              </a:defRPr>
            </a:lvl7pPr>
            <a:lvl8pPr marL="3543300" indent="-342900" algn="r" rtl="1" fontAlgn="base">
              <a:spcBef>
                <a:spcPct val="0"/>
              </a:spcBef>
              <a:spcAft>
                <a:spcPct val="0"/>
              </a:spcAft>
              <a:defRPr>
                <a:solidFill>
                  <a:schemeClr val="tx1"/>
                </a:solidFill>
                <a:latin typeface="Arial" charset="0"/>
                <a:cs typeface="Arial" charset="0"/>
              </a:defRPr>
            </a:lvl8pPr>
            <a:lvl9pPr marL="4000500" indent="-342900" algn="r" rtl="1" fontAlgn="base">
              <a:spcBef>
                <a:spcPct val="0"/>
              </a:spcBef>
              <a:spcAft>
                <a:spcPct val="0"/>
              </a:spcAft>
              <a:defRPr>
                <a:solidFill>
                  <a:schemeClr val="tx1"/>
                </a:solidFill>
                <a:latin typeface="Arial" charset="0"/>
                <a:cs typeface="Arial" charset="0"/>
              </a:defRPr>
            </a:lvl9pPr>
          </a:lstStyle>
          <a:p>
            <a:pPr algn="just" rtl="0">
              <a:lnSpc>
                <a:spcPct val="130000"/>
              </a:lnSpc>
              <a:buClr>
                <a:srgbClr val="FF99FF"/>
              </a:buClr>
              <a:buSzPct val="120000"/>
              <a:defRPr/>
            </a:pPr>
            <a:r>
              <a:rPr lang="en-US" altLang="en-US" sz="2800" dirty="0" smtClean="0">
                <a:solidFill>
                  <a:srgbClr val="FFCCFF"/>
                </a:solidFill>
                <a:effectLst>
                  <a:outerShdw blurRad="38100" dist="38100" dir="2700000" algn="tl">
                    <a:srgbClr val="000000"/>
                  </a:outerShdw>
                </a:effectLst>
              </a:rPr>
              <a:t>1.</a:t>
            </a:r>
            <a:r>
              <a:rPr lang="en-US" altLang="en-US" sz="2400" dirty="0" smtClean="0">
                <a:effectLst>
                  <a:outerShdw blurRad="38100" dist="38100" dir="2700000" algn="tl">
                    <a:srgbClr val="000000"/>
                  </a:outerShdw>
                </a:effectLst>
              </a:rPr>
              <a:t>   </a:t>
            </a:r>
            <a:r>
              <a:rPr lang="en-US" altLang="en-US" sz="2400" dirty="0" err="1" smtClean="0">
                <a:effectLst>
                  <a:outerShdw blurRad="38100" dist="38100" dir="2700000" algn="tl">
                    <a:srgbClr val="000000"/>
                  </a:outerShdw>
                </a:effectLst>
              </a:rPr>
              <a:t>Spreadability</a:t>
            </a:r>
            <a:r>
              <a:rPr lang="en-US" altLang="en-US" sz="2400" dirty="0" smtClean="0">
                <a:effectLst>
                  <a:outerShdw blurRad="38100" dist="38100" dir="2700000" algn="tl">
                    <a:srgbClr val="000000"/>
                  </a:outerShdw>
                </a:effectLst>
              </a:rPr>
              <a:t> of the vehicle </a:t>
            </a:r>
          </a:p>
          <a:p>
            <a:pPr algn="just" rtl="0">
              <a:lnSpc>
                <a:spcPct val="130000"/>
              </a:lnSpc>
              <a:buClr>
                <a:srgbClr val="FF99FF"/>
              </a:buClr>
              <a:buSzPct val="120000"/>
              <a:defRPr/>
            </a:pPr>
            <a:r>
              <a:rPr lang="en-US" altLang="en-US" sz="2400" dirty="0" smtClean="0">
                <a:effectLst>
                  <a:outerShdw blurRad="38100" dist="38100" dir="2700000" algn="tl">
                    <a:srgbClr val="000000"/>
                  </a:outerShdw>
                </a:effectLst>
              </a:rPr>
              <a:t>                                                          Percutaneous absorption</a:t>
            </a:r>
          </a:p>
          <a:p>
            <a:pPr algn="just" rtl="0">
              <a:lnSpc>
                <a:spcPct val="130000"/>
              </a:lnSpc>
              <a:buClr>
                <a:srgbClr val="FF99FF"/>
              </a:buClr>
              <a:buSzPct val="120000"/>
              <a:defRPr/>
            </a:pPr>
            <a:endParaRPr lang="en-US" altLang="en-US" sz="2400" dirty="0" smtClean="0">
              <a:effectLst>
                <a:outerShdw blurRad="38100" dist="38100" dir="2700000" algn="tl">
                  <a:srgbClr val="000000"/>
                </a:outerShdw>
              </a:effectLst>
            </a:endParaRPr>
          </a:p>
          <a:p>
            <a:pPr algn="just" rtl="0">
              <a:lnSpc>
                <a:spcPct val="130000"/>
              </a:lnSpc>
              <a:buClr>
                <a:srgbClr val="FF99FF"/>
              </a:buClr>
              <a:buSzPct val="120000"/>
              <a:defRPr/>
            </a:pPr>
            <a:r>
              <a:rPr lang="en-US" altLang="en-US" sz="2800" dirty="0" smtClean="0">
                <a:solidFill>
                  <a:srgbClr val="FFCCFF"/>
                </a:solidFill>
                <a:effectLst>
                  <a:outerShdw blurRad="38100" dist="38100" dir="2700000" algn="tl">
                    <a:srgbClr val="000000"/>
                  </a:outerShdw>
                </a:effectLst>
              </a:rPr>
              <a:t>2.</a:t>
            </a:r>
            <a:r>
              <a:rPr lang="en-US" altLang="en-US" sz="2400" dirty="0" smtClean="0">
                <a:effectLst>
                  <a:outerShdw blurRad="38100" dist="38100" dir="2700000" algn="tl">
                    <a:srgbClr val="000000"/>
                  </a:outerShdw>
                </a:effectLst>
              </a:rPr>
              <a:t>    Mixing with the sebum</a:t>
            </a:r>
          </a:p>
          <a:p>
            <a:pPr algn="just" rtl="0">
              <a:lnSpc>
                <a:spcPct val="130000"/>
              </a:lnSpc>
              <a:buClr>
                <a:srgbClr val="FF99FF"/>
              </a:buClr>
              <a:buSzPct val="120000"/>
              <a:defRPr/>
            </a:pPr>
            <a:r>
              <a:rPr lang="en-US" altLang="en-US" sz="2400" dirty="0" smtClean="0">
                <a:effectLst>
                  <a:outerShdw blurRad="38100" dist="38100" dir="2700000" algn="tl">
                    <a:srgbClr val="000000"/>
                  </a:outerShdw>
                </a:effectLst>
              </a:rPr>
              <a:t>                                                          Percutaneous absorption</a:t>
            </a:r>
          </a:p>
          <a:p>
            <a:pPr algn="just" rtl="0">
              <a:lnSpc>
                <a:spcPct val="130000"/>
              </a:lnSpc>
              <a:buClr>
                <a:srgbClr val="FF99FF"/>
              </a:buClr>
              <a:buSzPct val="120000"/>
              <a:defRPr/>
            </a:pPr>
            <a:endParaRPr lang="en-US" altLang="en-US" sz="2400" dirty="0" smtClean="0">
              <a:effectLst>
                <a:outerShdw blurRad="38100" dist="38100" dir="2700000" algn="tl">
                  <a:srgbClr val="000000"/>
                </a:outerShdw>
              </a:effectLst>
            </a:endParaRPr>
          </a:p>
          <a:p>
            <a:pPr algn="just" rtl="0">
              <a:lnSpc>
                <a:spcPct val="130000"/>
              </a:lnSpc>
              <a:buClr>
                <a:srgbClr val="FF99FF"/>
              </a:buClr>
              <a:buSzPct val="120000"/>
              <a:defRPr/>
            </a:pPr>
            <a:r>
              <a:rPr lang="en-US" altLang="en-US" sz="2800" dirty="0" smtClean="0">
                <a:solidFill>
                  <a:srgbClr val="FFCCFF"/>
                </a:solidFill>
                <a:effectLst>
                  <a:outerShdw blurRad="38100" dist="38100" dir="2700000" algn="tl">
                    <a:srgbClr val="000000"/>
                  </a:outerShdw>
                </a:effectLst>
              </a:rPr>
              <a:t>3.</a:t>
            </a:r>
            <a:r>
              <a:rPr lang="en-US" altLang="en-US" sz="2400" dirty="0" smtClean="0">
                <a:effectLst>
                  <a:outerShdw blurRad="38100" dist="38100" dir="2700000" algn="tl">
                    <a:srgbClr val="000000"/>
                  </a:outerShdw>
                </a:effectLst>
              </a:rPr>
              <a:t>    Hydration of the skin               Percutaneous absorption</a:t>
            </a:r>
          </a:p>
          <a:p>
            <a:pPr algn="just" rtl="0">
              <a:lnSpc>
                <a:spcPct val="130000"/>
              </a:lnSpc>
              <a:buClr>
                <a:srgbClr val="FF99FF"/>
              </a:buClr>
              <a:buSzPct val="120000"/>
              <a:defRPr/>
            </a:pPr>
            <a:endParaRPr lang="en-US" altLang="en-US" sz="2400" dirty="0" smtClean="0">
              <a:effectLst>
                <a:outerShdw blurRad="38100" dist="38100" dir="2700000" algn="tl">
                  <a:srgbClr val="000000"/>
                </a:outerShdw>
              </a:effectLst>
            </a:endParaRPr>
          </a:p>
          <a:p>
            <a:pPr algn="just" rtl="0">
              <a:lnSpc>
                <a:spcPct val="130000"/>
              </a:lnSpc>
              <a:buClr>
                <a:srgbClr val="FF99FF"/>
              </a:buClr>
              <a:buSzPct val="120000"/>
              <a:defRPr/>
            </a:pPr>
            <a:r>
              <a:rPr lang="en-US" altLang="en-US" sz="2400" dirty="0" smtClean="0">
                <a:effectLst>
                  <a:outerShdw blurRad="38100" dist="38100" dir="2700000" algn="tl">
                    <a:srgbClr val="000000"/>
                  </a:outerShdw>
                </a:effectLst>
              </a:rPr>
              <a:t>    </a:t>
            </a:r>
            <a:r>
              <a:rPr lang="en-US" altLang="en-US" sz="2400" i="1" dirty="0" smtClean="0">
                <a:solidFill>
                  <a:srgbClr val="00B050"/>
                </a:solidFill>
                <a:effectLst>
                  <a:outerShdw blurRad="38100" dist="38100" dir="2700000" algn="tl">
                    <a:srgbClr val="000000"/>
                  </a:outerShdw>
                </a:effectLst>
              </a:rPr>
              <a:t>Oleaginous vehicles </a:t>
            </a:r>
            <a:r>
              <a:rPr lang="en-US" altLang="en-US" sz="2400" i="1" dirty="0" smtClean="0">
                <a:solidFill>
                  <a:srgbClr val="FF0000"/>
                </a:solidFill>
                <a:effectLst>
                  <a:outerShdw blurRad="38100" dist="38100" dir="2700000" algn="tl">
                    <a:srgbClr val="000000"/>
                  </a:outerShdw>
                </a:effectLst>
              </a:rPr>
              <a:t>act as moisture barriers through which the sweat from the skin cannot pass, thus increased hydration of the skin beneath the vehicle and increase Percutaneous absorption.</a:t>
            </a:r>
          </a:p>
        </p:txBody>
      </p:sp>
      <p:sp>
        <p:nvSpPr>
          <p:cNvPr id="84995" name="Rectangle 3"/>
          <p:cNvSpPr>
            <a:spLocks noChangeArrowheads="1"/>
          </p:cNvSpPr>
          <p:nvPr/>
        </p:nvSpPr>
        <p:spPr bwMode="auto">
          <a:xfrm>
            <a:off x="79375" y="55563"/>
            <a:ext cx="8740775"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lvl="1" algn="l" rtl="0">
              <a:lnSpc>
                <a:spcPct val="130000"/>
              </a:lnSpc>
              <a:buClr>
                <a:srgbClr val="66FF33"/>
              </a:buClr>
              <a:buSzPct val="155000"/>
              <a:buFont typeface="Wingdings" pitchFamily="2" charset="2"/>
              <a:buChar char="q"/>
              <a:defRPr/>
            </a:pPr>
            <a:r>
              <a:rPr lang="en-US" altLang="en-US" sz="2800">
                <a:solidFill>
                  <a:srgbClr val="FFFF00"/>
                </a:solidFill>
                <a:effectLst>
                  <a:outerShdw blurRad="38100" dist="38100" dir="2700000" algn="tl">
                    <a:srgbClr val="000000"/>
                  </a:outerShdw>
                </a:effectLst>
                <a:latin typeface="Arial" charset="0"/>
                <a:cs typeface="Arial" charset="0"/>
              </a:rPr>
              <a:t>Factors concerning the nature of the vehicle</a:t>
            </a:r>
          </a:p>
        </p:txBody>
      </p:sp>
      <p:sp>
        <p:nvSpPr>
          <p:cNvPr id="13316" name="Line 4"/>
          <p:cNvSpPr>
            <a:spLocks noChangeShapeType="1"/>
          </p:cNvSpPr>
          <p:nvPr/>
        </p:nvSpPr>
        <p:spPr bwMode="auto">
          <a:xfrm flipV="1">
            <a:off x="684213" y="765175"/>
            <a:ext cx="0" cy="647700"/>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17" name="Line 5"/>
          <p:cNvSpPr>
            <a:spLocks noChangeShapeType="1"/>
          </p:cNvSpPr>
          <p:nvPr/>
        </p:nvSpPr>
        <p:spPr bwMode="auto">
          <a:xfrm flipV="1">
            <a:off x="3563938" y="1700213"/>
            <a:ext cx="865187" cy="0"/>
          </a:xfrm>
          <a:prstGeom prst="line">
            <a:avLst/>
          </a:prstGeom>
          <a:noFill/>
          <a:ln w="63500">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18" name="Line 6"/>
          <p:cNvSpPr>
            <a:spLocks noChangeShapeType="1"/>
          </p:cNvSpPr>
          <p:nvPr/>
        </p:nvSpPr>
        <p:spPr bwMode="auto">
          <a:xfrm flipV="1">
            <a:off x="4787900" y="1268413"/>
            <a:ext cx="0" cy="647700"/>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19" name="Line 7"/>
          <p:cNvSpPr>
            <a:spLocks noChangeShapeType="1"/>
          </p:cNvSpPr>
          <p:nvPr/>
        </p:nvSpPr>
        <p:spPr bwMode="auto">
          <a:xfrm flipV="1">
            <a:off x="4787900" y="2709863"/>
            <a:ext cx="0" cy="647700"/>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0" name="Line 8"/>
          <p:cNvSpPr>
            <a:spLocks noChangeShapeType="1"/>
          </p:cNvSpPr>
          <p:nvPr/>
        </p:nvSpPr>
        <p:spPr bwMode="auto">
          <a:xfrm flipV="1">
            <a:off x="755650" y="2205038"/>
            <a:ext cx="0" cy="647700"/>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1" name="Line 9"/>
          <p:cNvSpPr>
            <a:spLocks noChangeShapeType="1"/>
          </p:cNvSpPr>
          <p:nvPr/>
        </p:nvSpPr>
        <p:spPr bwMode="auto">
          <a:xfrm flipV="1">
            <a:off x="3563938" y="3141663"/>
            <a:ext cx="865187" cy="0"/>
          </a:xfrm>
          <a:prstGeom prst="line">
            <a:avLst/>
          </a:prstGeom>
          <a:noFill/>
          <a:ln w="63500">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2" name="Line 10"/>
          <p:cNvSpPr>
            <a:spLocks noChangeShapeType="1"/>
          </p:cNvSpPr>
          <p:nvPr/>
        </p:nvSpPr>
        <p:spPr bwMode="auto">
          <a:xfrm flipV="1">
            <a:off x="5003800" y="3644900"/>
            <a:ext cx="0" cy="647700"/>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3" name="Line 11"/>
          <p:cNvSpPr>
            <a:spLocks noChangeShapeType="1"/>
          </p:cNvSpPr>
          <p:nvPr/>
        </p:nvSpPr>
        <p:spPr bwMode="auto">
          <a:xfrm flipV="1">
            <a:off x="755650" y="3644900"/>
            <a:ext cx="0" cy="647700"/>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4" name="Line 12"/>
          <p:cNvSpPr>
            <a:spLocks noChangeShapeType="1"/>
          </p:cNvSpPr>
          <p:nvPr/>
        </p:nvSpPr>
        <p:spPr bwMode="auto">
          <a:xfrm flipV="1">
            <a:off x="3994150" y="4149725"/>
            <a:ext cx="865188" cy="0"/>
          </a:xfrm>
          <a:prstGeom prst="line">
            <a:avLst/>
          </a:prstGeom>
          <a:noFill/>
          <a:ln w="63500">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430189982"/>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ChangeArrowheads="1"/>
          </p:cNvSpPr>
          <p:nvPr/>
        </p:nvSpPr>
        <p:spPr bwMode="auto">
          <a:xfrm>
            <a:off x="323850" y="44450"/>
            <a:ext cx="8740775"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rtl="0">
              <a:lnSpc>
                <a:spcPct val="110000"/>
              </a:lnSpc>
              <a:buClr>
                <a:srgbClr val="66FF33"/>
              </a:buClr>
              <a:buSzPct val="155000"/>
              <a:buFont typeface="Wingdings" pitchFamily="2" charset="2"/>
              <a:buChar char="q"/>
              <a:defRPr/>
            </a:pPr>
            <a:r>
              <a:rPr lang="en-US" altLang="en-US" sz="2800">
                <a:effectLst>
                  <a:outerShdw blurRad="38100" dist="38100" dir="2700000" algn="tl">
                    <a:srgbClr val="000000"/>
                  </a:outerShdw>
                </a:effectLst>
                <a:latin typeface="Arial" charset="0"/>
                <a:cs typeface="Arial" charset="0"/>
              </a:rPr>
              <a:t> </a:t>
            </a:r>
            <a:r>
              <a:rPr lang="en-US" altLang="en-US" sz="2800">
                <a:solidFill>
                  <a:srgbClr val="FFFF00"/>
                </a:solidFill>
                <a:effectLst>
                  <a:outerShdw blurRad="38100" dist="38100" dir="2700000" algn="tl">
                    <a:srgbClr val="000000"/>
                  </a:outerShdw>
                </a:effectLst>
                <a:latin typeface="Arial" charset="0"/>
                <a:cs typeface="Arial" charset="0"/>
              </a:rPr>
              <a:t>Factors concerning the condition of the skin</a:t>
            </a:r>
          </a:p>
        </p:txBody>
      </p:sp>
      <p:sp>
        <p:nvSpPr>
          <p:cNvPr id="86019" name="Text Box 3"/>
          <p:cNvSpPr txBox="1">
            <a:spLocks noChangeArrowheads="1"/>
          </p:cNvSpPr>
          <p:nvPr/>
        </p:nvSpPr>
        <p:spPr bwMode="auto">
          <a:xfrm>
            <a:off x="0" y="890588"/>
            <a:ext cx="9144000" cy="576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rtl="0">
              <a:lnSpc>
                <a:spcPct val="90000"/>
              </a:lnSpc>
              <a:spcBef>
                <a:spcPct val="50000"/>
              </a:spcBef>
              <a:defRPr/>
            </a:pPr>
            <a:r>
              <a:rPr lang="en-US" altLang="en-US" sz="2400" dirty="0">
                <a:solidFill>
                  <a:srgbClr val="FFCCFF"/>
                </a:solidFill>
                <a:effectLst>
                  <a:outerShdw blurRad="38100" dist="38100" dir="2700000" algn="tl">
                    <a:srgbClr val="000000"/>
                  </a:outerShdw>
                </a:effectLst>
                <a:latin typeface="Arial" charset="0"/>
                <a:cs typeface="Arial" charset="0"/>
              </a:rPr>
              <a:t>Transdermal absorption follow </a:t>
            </a:r>
            <a:r>
              <a:rPr lang="en-US" altLang="en-US" sz="2300" i="1" dirty="0">
                <a:solidFill>
                  <a:srgbClr val="66FF33"/>
                </a:solidFill>
                <a:effectLst>
                  <a:outerShdw blurRad="38100" dist="38100" dir="2700000" algn="tl">
                    <a:srgbClr val="000000"/>
                  </a:outerShdw>
                </a:effectLst>
                <a:latin typeface="Arial Black" pitchFamily="34" charset="0"/>
                <a:cs typeface="Arial" charset="0"/>
              </a:rPr>
              <a:t>Fick’s First Law</a:t>
            </a:r>
            <a:r>
              <a:rPr lang="en-US" altLang="en-US" sz="2400" dirty="0">
                <a:solidFill>
                  <a:srgbClr val="FFCCFF"/>
                </a:solidFill>
                <a:effectLst>
                  <a:outerShdw blurRad="38100" dist="38100" dir="2700000" algn="tl">
                    <a:srgbClr val="000000"/>
                  </a:outerShdw>
                </a:effectLst>
                <a:latin typeface="Arial" charset="0"/>
                <a:cs typeface="Arial" charset="0"/>
              </a:rPr>
              <a:t>  of Diffusion</a:t>
            </a:r>
          </a:p>
          <a:p>
            <a:pPr algn="ctr" rtl="0">
              <a:lnSpc>
                <a:spcPct val="90000"/>
              </a:lnSpc>
              <a:spcBef>
                <a:spcPct val="50000"/>
              </a:spcBef>
              <a:defRPr/>
            </a:pPr>
            <a:r>
              <a:rPr lang="en-US" altLang="en-US" sz="2800" dirty="0" err="1">
                <a:solidFill>
                  <a:srgbClr val="66FF33"/>
                </a:solidFill>
                <a:effectLst>
                  <a:outerShdw blurRad="38100" dist="38100" dir="2700000" algn="tl">
                    <a:srgbClr val="000000"/>
                  </a:outerShdw>
                </a:effectLst>
              </a:rPr>
              <a:t>Js</a:t>
            </a:r>
            <a:r>
              <a:rPr lang="en-US" altLang="en-US" sz="2800" dirty="0">
                <a:solidFill>
                  <a:srgbClr val="66FF33"/>
                </a:solidFill>
                <a:effectLst>
                  <a:outerShdw blurRad="38100" dist="38100" dir="2700000" algn="tl">
                    <a:srgbClr val="000000"/>
                  </a:outerShdw>
                </a:effectLst>
              </a:rPr>
              <a:t> = </a:t>
            </a:r>
            <a:r>
              <a:rPr lang="en-US" altLang="en-US" sz="2800" u="sng" dirty="0">
                <a:solidFill>
                  <a:srgbClr val="66FF33"/>
                </a:solidFill>
                <a:effectLst>
                  <a:outerShdw blurRad="38100" dist="38100" dir="2700000" algn="tl">
                    <a:srgbClr val="000000"/>
                  </a:outerShdw>
                </a:effectLst>
              </a:rPr>
              <a:t>Km D Cs</a:t>
            </a:r>
          </a:p>
          <a:p>
            <a:pPr algn="ctr" rtl="0">
              <a:lnSpc>
                <a:spcPct val="90000"/>
              </a:lnSpc>
              <a:spcBef>
                <a:spcPct val="50000"/>
              </a:spcBef>
              <a:defRPr/>
            </a:pPr>
            <a:r>
              <a:rPr lang="en-US" altLang="en-US" sz="2800" dirty="0">
                <a:solidFill>
                  <a:srgbClr val="66FF33"/>
                </a:solidFill>
                <a:effectLst>
                  <a:outerShdw blurRad="38100" dist="38100" dir="2700000" algn="tl">
                    <a:srgbClr val="000000"/>
                  </a:outerShdw>
                </a:effectLst>
              </a:rPr>
              <a:t>           E</a:t>
            </a:r>
            <a:endParaRPr lang="ar-SA" altLang="en-US" sz="2800" dirty="0">
              <a:solidFill>
                <a:srgbClr val="66FF33"/>
              </a:solidFill>
              <a:effectLst>
                <a:outerShdw blurRad="38100" dist="38100" dir="2700000" algn="tl">
                  <a:srgbClr val="000000"/>
                </a:outerShdw>
              </a:effectLst>
            </a:endParaRPr>
          </a:p>
          <a:p>
            <a:pPr algn="l" rtl="0">
              <a:lnSpc>
                <a:spcPct val="90000"/>
              </a:lnSpc>
              <a:spcBef>
                <a:spcPct val="50000"/>
              </a:spcBef>
              <a:defRPr/>
            </a:pPr>
            <a:r>
              <a:rPr lang="en-US" altLang="en-US" sz="2400" i="1" dirty="0" err="1">
                <a:solidFill>
                  <a:schemeClr val="tx1">
                    <a:lumMod val="75000"/>
                    <a:lumOff val="25000"/>
                  </a:schemeClr>
                </a:solidFill>
                <a:effectLst>
                  <a:outerShdw blurRad="38100" dist="38100" dir="2700000" algn="tl">
                    <a:srgbClr val="000000"/>
                  </a:outerShdw>
                </a:effectLst>
              </a:rPr>
              <a:t>Js</a:t>
            </a:r>
            <a:r>
              <a:rPr lang="en-US" altLang="en-US" sz="2400" i="1" dirty="0">
                <a:solidFill>
                  <a:schemeClr val="tx1">
                    <a:lumMod val="75000"/>
                    <a:lumOff val="25000"/>
                  </a:schemeClr>
                </a:solidFill>
                <a:effectLst>
                  <a:outerShdw blurRad="38100" dist="38100" dir="2700000" algn="tl">
                    <a:srgbClr val="000000"/>
                  </a:outerShdw>
                </a:effectLst>
              </a:rPr>
              <a:t>   = Flux of solute through the skin.</a:t>
            </a:r>
            <a:endParaRPr lang="ar-SA" altLang="en-US" sz="2400" i="1" dirty="0">
              <a:solidFill>
                <a:schemeClr val="tx1">
                  <a:lumMod val="75000"/>
                  <a:lumOff val="25000"/>
                </a:schemeClr>
              </a:solidFill>
              <a:effectLst>
                <a:outerShdw blurRad="38100" dist="38100" dir="2700000" algn="tl">
                  <a:srgbClr val="000000"/>
                </a:outerShdw>
              </a:effectLst>
            </a:endParaRPr>
          </a:p>
          <a:p>
            <a:pPr algn="l" rtl="0">
              <a:lnSpc>
                <a:spcPct val="90000"/>
              </a:lnSpc>
              <a:spcBef>
                <a:spcPct val="50000"/>
              </a:spcBef>
              <a:defRPr/>
            </a:pPr>
            <a:r>
              <a:rPr lang="en-US" altLang="en-US" sz="2400" i="1" dirty="0">
                <a:solidFill>
                  <a:schemeClr val="tx1">
                    <a:lumMod val="75000"/>
                    <a:lumOff val="25000"/>
                  </a:schemeClr>
                </a:solidFill>
                <a:effectLst>
                  <a:outerShdw blurRad="38100" dist="38100" dir="2700000" algn="tl">
                    <a:srgbClr val="000000"/>
                  </a:outerShdw>
                </a:effectLst>
              </a:rPr>
              <a:t>Km = Distribution coefficient of drug between</a:t>
            </a:r>
            <a:r>
              <a:rPr lang="en-US" altLang="en-US" sz="2400" i="1" dirty="0">
                <a:solidFill>
                  <a:srgbClr val="FFFF00"/>
                </a:solidFill>
                <a:effectLst>
                  <a:outerShdw blurRad="38100" dist="38100" dir="2700000" algn="tl">
                    <a:srgbClr val="000000"/>
                  </a:outerShdw>
                </a:effectLst>
              </a:rPr>
              <a:t> </a:t>
            </a:r>
            <a:r>
              <a:rPr lang="en-US" altLang="en-US" sz="2400" i="1" dirty="0">
                <a:solidFill>
                  <a:srgbClr val="00B050"/>
                </a:solidFill>
                <a:effectLst>
                  <a:outerShdw blurRad="38100" dist="38100" dir="2700000" algn="tl">
                    <a:srgbClr val="000000"/>
                  </a:outerShdw>
                </a:effectLst>
              </a:rPr>
              <a:t>vehicle</a:t>
            </a:r>
            <a:r>
              <a:rPr lang="en-US" altLang="en-US" sz="2400" i="1" dirty="0">
                <a:solidFill>
                  <a:srgbClr val="FFFF00"/>
                </a:solidFill>
                <a:effectLst>
                  <a:outerShdw blurRad="38100" dist="38100" dir="2700000" algn="tl">
                    <a:srgbClr val="000000"/>
                  </a:outerShdw>
                </a:effectLst>
              </a:rPr>
              <a:t> </a:t>
            </a:r>
            <a:r>
              <a:rPr lang="en-US" altLang="en-US" sz="2400" i="1" dirty="0">
                <a:solidFill>
                  <a:schemeClr val="tx1">
                    <a:lumMod val="75000"/>
                    <a:lumOff val="25000"/>
                  </a:schemeClr>
                </a:solidFill>
                <a:effectLst>
                  <a:outerShdw blurRad="38100" dist="38100" dir="2700000" algn="tl">
                    <a:srgbClr val="000000"/>
                  </a:outerShdw>
                </a:effectLst>
              </a:rPr>
              <a:t>and      </a:t>
            </a:r>
          </a:p>
          <a:p>
            <a:pPr algn="l" rtl="0">
              <a:lnSpc>
                <a:spcPct val="90000"/>
              </a:lnSpc>
              <a:spcBef>
                <a:spcPct val="50000"/>
              </a:spcBef>
              <a:defRPr/>
            </a:pPr>
            <a:r>
              <a:rPr lang="en-US" altLang="en-US" sz="2400" i="1" dirty="0">
                <a:solidFill>
                  <a:srgbClr val="FFFF00"/>
                </a:solidFill>
                <a:effectLst>
                  <a:outerShdw blurRad="38100" dist="38100" dir="2700000" algn="tl">
                    <a:srgbClr val="000000"/>
                  </a:outerShdw>
                </a:effectLst>
              </a:rPr>
              <a:t>          </a:t>
            </a:r>
            <a:r>
              <a:rPr lang="en-US" altLang="en-US" sz="2400" i="1" dirty="0">
                <a:solidFill>
                  <a:srgbClr val="00B050"/>
                </a:solidFill>
                <a:effectLst>
                  <a:outerShdw blurRad="38100" dist="38100" dir="2700000" algn="tl">
                    <a:srgbClr val="000000"/>
                  </a:outerShdw>
                </a:effectLst>
              </a:rPr>
              <a:t>stratum </a:t>
            </a:r>
            <a:r>
              <a:rPr lang="en-US" altLang="en-US" sz="2400" i="1" dirty="0" err="1">
                <a:solidFill>
                  <a:srgbClr val="00B050"/>
                </a:solidFill>
                <a:effectLst>
                  <a:outerShdw blurRad="38100" dist="38100" dir="2700000" algn="tl">
                    <a:srgbClr val="000000"/>
                  </a:outerShdw>
                </a:effectLst>
              </a:rPr>
              <a:t>corneum</a:t>
            </a:r>
            <a:r>
              <a:rPr lang="en-US" altLang="en-US" sz="2400" i="1" dirty="0">
                <a:solidFill>
                  <a:srgbClr val="FFFF00"/>
                </a:solidFill>
                <a:effectLst>
                  <a:outerShdw blurRad="38100" dist="38100" dir="2700000" algn="tl">
                    <a:srgbClr val="000000"/>
                  </a:outerShdw>
                </a:effectLst>
              </a:rPr>
              <a:t>.</a:t>
            </a:r>
          </a:p>
          <a:p>
            <a:pPr algn="l" rtl="0">
              <a:lnSpc>
                <a:spcPct val="90000"/>
              </a:lnSpc>
              <a:spcBef>
                <a:spcPct val="50000"/>
              </a:spcBef>
              <a:defRPr/>
            </a:pPr>
            <a:r>
              <a:rPr lang="en-US" altLang="en-US" sz="2400" i="1" dirty="0">
                <a:solidFill>
                  <a:schemeClr val="tx1">
                    <a:lumMod val="75000"/>
                    <a:lumOff val="25000"/>
                  </a:schemeClr>
                </a:solidFill>
                <a:effectLst>
                  <a:outerShdw blurRad="38100" dist="38100" dir="2700000" algn="tl">
                    <a:srgbClr val="000000"/>
                  </a:outerShdw>
                </a:effectLst>
              </a:rPr>
              <a:t>D   = Membrane Diffusion coefficient for drug in stratum </a:t>
            </a:r>
          </a:p>
          <a:p>
            <a:pPr algn="l" rtl="0">
              <a:lnSpc>
                <a:spcPct val="90000"/>
              </a:lnSpc>
              <a:spcBef>
                <a:spcPct val="50000"/>
              </a:spcBef>
              <a:defRPr/>
            </a:pPr>
            <a:r>
              <a:rPr lang="en-US" altLang="en-US" sz="2400" i="1" dirty="0">
                <a:solidFill>
                  <a:schemeClr val="tx1">
                    <a:lumMod val="75000"/>
                    <a:lumOff val="25000"/>
                  </a:schemeClr>
                </a:solidFill>
                <a:effectLst>
                  <a:outerShdw blurRad="38100" dist="38100" dir="2700000" algn="tl">
                    <a:srgbClr val="000000"/>
                  </a:outerShdw>
                </a:effectLst>
              </a:rPr>
              <a:t>         </a:t>
            </a:r>
            <a:r>
              <a:rPr lang="en-US" altLang="en-US" sz="2400" i="1" dirty="0" err="1">
                <a:solidFill>
                  <a:schemeClr val="tx1">
                    <a:lumMod val="75000"/>
                    <a:lumOff val="25000"/>
                  </a:schemeClr>
                </a:solidFill>
                <a:effectLst>
                  <a:outerShdw blurRad="38100" dist="38100" dir="2700000" algn="tl">
                    <a:srgbClr val="000000"/>
                  </a:outerShdw>
                </a:effectLst>
              </a:rPr>
              <a:t>corneum</a:t>
            </a:r>
            <a:r>
              <a:rPr lang="en-US" altLang="en-US" sz="2400" i="1" dirty="0">
                <a:solidFill>
                  <a:schemeClr val="tx1">
                    <a:lumMod val="75000"/>
                    <a:lumOff val="25000"/>
                  </a:schemeClr>
                </a:solidFill>
                <a:effectLst>
                  <a:outerShdw blurRad="38100" dist="38100" dir="2700000" algn="tl">
                    <a:srgbClr val="000000"/>
                  </a:outerShdw>
                </a:effectLst>
              </a:rPr>
              <a:t>.</a:t>
            </a:r>
          </a:p>
          <a:p>
            <a:pPr algn="l" rtl="0">
              <a:lnSpc>
                <a:spcPct val="90000"/>
              </a:lnSpc>
              <a:spcBef>
                <a:spcPct val="50000"/>
              </a:spcBef>
              <a:defRPr/>
            </a:pPr>
            <a:r>
              <a:rPr lang="en-US" altLang="en-US" sz="2400" i="1" dirty="0">
                <a:solidFill>
                  <a:schemeClr val="tx1">
                    <a:lumMod val="75000"/>
                    <a:lumOff val="25000"/>
                  </a:schemeClr>
                </a:solidFill>
                <a:effectLst>
                  <a:outerShdw blurRad="38100" dist="38100" dir="2700000" algn="tl">
                    <a:srgbClr val="000000"/>
                  </a:outerShdw>
                </a:effectLst>
              </a:rPr>
              <a:t>Cs  = Concentration difference of solute across the </a:t>
            </a:r>
          </a:p>
          <a:p>
            <a:pPr algn="l" rtl="0">
              <a:lnSpc>
                <a:spcPct val="90000"/>
              </a:lnSpc>
              <a:spcBef>
                <a:spcPct val="50000"/>
              </a:spcBef>
              <a:defRPr/>
            </a:pPr>
            <a:r>
              <a:rPr lang="en-US" altLang="en-US" sz="2400" i="1" dirty="0">
                <a:solidFill>
                  <a:schemeClr val="tx1">
                    <a:lumMod val="75000"/>
                    <a:lumOff val="25000"/>
                  </a:schemeClr>
                </a:solidFill>
                <a:effectLst>
                  <a:outerShdw blurRad="38100" dist="38100" dir="2700000" algn="tl">
                    <a:srgbClr val="000000"/>
                  </a:outerShdw>
                </a:effectLst>
              </a:rPr>
              <a:t>          membrane.</a:t>
            </a:r>
          </a:p>
          <a:p>
            <a:pPr algn="l" rtl="0">
              <a:lnSpc>
                <a:spcPct val="90000"/>
              </a:lnSpc>
              <a:spcBef>
                <a:spcPct val="50000"/>
              </a:spcBef>
              <a:defRPr/>
            </a:pPr>
            <a:r>
              <a:rPr lang="en-US" altLang="en-US" sz="2400" i="1" dirty="0">
                <a:solidFill>
                  <a:schemeClr val="tx1">
                    <a:lumMod val="75000"/>
                    <a:lumOff val="25000"/>
                  </a:schemeClr>
                </a:solidFill>
                <a:effectLst>
                  <a:outerShdw blurRad="38100" dist="38100" dir="2700000" algn="tl">
                    <a:srgbClr val="000000"/>
                  </a:outerShdw>
                </a:effectLst>
              </a:rPr>
              <a:t>E   = Thickness of stratum </a:t>
            </a:r>
            <a:r>
              <a:rPr lang="en-US" altLang="en-US" sz="2400" i="1" dirty="0" err="1">
                <a:solidFill>
                  <a:schemeClr val="tx1">
                    <a:lumMod val="75000"/>
                    <a:lumOff val="25000"/>
                  </a:schemeClr>
                </a:solidFill>
                <a:effectLst>
                  <a:outerShdw blurRad="38100" dist="38100" dir="2700000" algn="tl">
                    <a:srgbClr val="000000"/>
                  </a:outerShdw>
                </a:effectLst>
              </a:rPr>
              <a:t>corneum</a:t>
            </a:r>
            <a:r>
              <a:rPr lang="en-US" altLang="en-US" sz="2400" i="1" dirty="0">
                <a:solidFill>
                  <a:schemeClr val="tx1">
                    <a:lumMod val="75000"/>
                    <a:lumOff val="25000"/>
                  </a:schemeClr>
                </a:solidFill>
                <a:effectLst>
                  <a:outerShdw blurRad="38100" dist="38100" dir="2700000" algn="tl">
                    <a:srgbClr val="000000"/>
                  </a:outerShdw>
                </a:effectLst>
              </a:rPr>
              <a:t>. </a:t>
            </a:r>
          </a:p>
        </p:txBody>
      </p:sp>
    </p:spTree>
    <p:extLst>
      <p:ext uri="{BB962C8B-B14F-4D97-AF65-F5344CB8AC3E}">
        <p14:creationId xmlns:p14="http://schemas.microsoft.com/office/powerpoint/2010/main" val="1516905436"/>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2413338"/>
            <a:ext cx="6858000" cy="1600438"/>
          </a:xfrm>
          <a:prstGeom prst="rect">
            <a:avLst/>
          </a:prstGeom>
        </p:spPr>
        <p:txBody>
          <a:bodyPr wrap="square">
            <a:spAutoFit/>
          </a:bodyPr>
          <a:lstStyle/>
          <a:p>
            <a:endParaRPr lang="en-US" dirty="0"/>
          </a:p>
          <a:p>
            <a:r>
              <a:rPr lang="en-US" dirty="0"/>
              <a:t> </a:t>
            </a:r>
            <a:r>
              <a:rPr lang="en-US" sz="2000" dirty="0"/>
              <a:t>They contain one or more active ingredients </a:t>
            </a:r>
            <a:r>
              <a:rPr lang="en-US" sz="2000" u="sng" dirty="0"/>
              <a:t>dissolved or uniformly dispersed </a:t>
            </a:r>
            <a:r>
              <a:rPr lang="en-US" sz="2000" dirty="0"/>
              <a:t>in a suitable base and any suitable excipients such as emulsifiers, viscosity increasing agents, anti microbial agents, </a:t>
            </a:r>
            <a:r>
              <a:rPr lang="en-US" sz="2000" dirty="0" err="1"/>
              <a:t>antioxidents</a:t>
            </a:r>
            <a:r>
              <a:rPr lang="en-US" sz="2000" dirty="0"/>
              <a:t>, or stabilizing agents</a:t>
            </a:r>
            <a:r>
              <a:rPr lang="en-US" dirty="0"/>
              <a:t>. </a:t>
            </a:r>
          </a:p>
        </p:txBody>
      </p:sp>
      <p:sp>
        <p:nvSpPr>
          <p:cNvPr id="3" name="Rectangle 2"/>
          <p:cNvSpPr/>
          <p:nvPr/>
        </p:nvSpPr>
        <p:spPr>
          <a:xfrm>
            <a:off x="905759" y="914400"/>
            <a:ext cx="4301177" cy="923330"/>
          </a:xfrm>
          <a:prstGeom prst="rect">
            <a:avLst/>
          </a:prstGeom>
          <a:noFill/>
        </p:spPr>
        <p:txBody>
          <a:bodyPr wrap="none" lIns="91440" tIns="45720" rIns="91440" bIns="45720">
            <a:spAutoFit/>
          </a:bodyPr>
          <a:lstStyle/>
          <a:p>
            <a:pPr algn="ctr"/>
            <a:r>
              <a:rPr lang="en-US" sz="5400" b="1" i="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composition</a:t>
            </a:r>
            <a:endParaRPr lang="en-US" sz="5400" b="1" i="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4124950901"/>
      </p:ext>
    </p:extLst>
  </p:cSld>
  <p:clrMapOvr>
    <a:masterClrMapping/>
  </p:clrMapOvr>
  <p:transition spd="med">
    <p:strips dir="rd"/>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ChangeArrowheads="1"/>
          </p:cNvSpPr>
          <p:nvPr/>
        </p:nvSpPr>
        <p:spPr bwMode="auto">
          <a:xfrm>
            <a:off x="71438" y="514350"/>
            <a:ext cx="8964612" cy="6243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342900" indent="-342900">
              <a:defRPr>
                <a:solidFill>
                  <a:schemeClr val="tx1"/>
                </a:solidFill>
                <a:latin typeface="Arial" charset="0"/>
                <a:cs typeface="Arial" charset="0"/>
              </a:defRPr>
            </a:lvl1pPr>
            <a:lvl2pPr marL="800100" indent="-342900">
              <a:defRPr>
                <a:solidFill>
                  <a:schemeClr val="tx1"/>
                </a:solidFill>
                <a:latin typeface="Arial" charset="0"/>
                <a:cs typeface="Arial" charset="0"/>
              </a:defRPr>
            </a:lvl2pPr>
            <a:lvl3pPr marL="1257300" indent="-342900">
              <a:defRPr>
                <a:solidFill>
                  <a:schemeClr val="tx1"/>
                </a:solidFill>
                <a:latin typeface="Arial" charset="0"/>
                <a:cs typeface="Arial" charset="0"/>
              </a:defRPr>
            </a:lvl3pPr>
            <a:lvl4pPr marL="1714500" indent="-342900">
              <a:defRPr>
                <a:solidFill>
                  <a:schemeClr val="tx1"/>
                </a:solidFill>
                <a:latin typeface="Arial" charset="0"/>
                <a:cs typeface="Arial" charset="0"/>
              </a:defRPr>
            </a:lvl4pPr>
            <a:lvl5pPr marL="2171700" indent="-342900">
              <a:defRPr>
                <a:solidFill>
                  <a:schemeClr val="tx1"/>
                </a:solidFill>
                <a:latin typeface="Arial" charset="0"/>
                <a:cs typeface="Arial" charset="0"/>
              </a:defRPr>
            </a:lvl5pPr>
            <a:lvl6pPr marL="2628900" indent="-342900" algn="r" rtl="1" fontAlgn="base">
              <a:spcBef>
                <a:spcPct val="0"/>
              </a:spcBef>
              <a:spcAft>
                <a:spcPct val="0"/>
              </a:spcAft>
              <a:defRPr>
                <a:solidFill>
                  <a:schemeClr val="tx1"/>
                </a:solidFill>
                <a:latin typeface="Arial" charset="0"/>
                <a:cs typeface="Arial" charset="0"/>
              </a:defRPr>
            </a:lvl6pPr>
            <a:lvl7pPr marL="3086100" indent="-342900" algn="r" rtl="1" fontAlgn="base">
              <a:spcBef>
                <a:spcPct val="0"/>
              </a:spcBef>
              <a:spcAft>
                <a:spcPct val="0"/>
              </a:spcAft>
              <a:defRPr>
                <a:solidFill>
                  <a:schemeClr val="tx1"/>
                </a:solidFill>
                <a:latin typeface="Arial" charset="0"/>
                <a:cs typeface="Arial" charset="0"/>
              </a:defRPr>
            </a:lvl7pPr>
            <a:lvl8pPr marL="3543300" indent="-342900" algn="r" rtl="1" fontAlgn="base">
              <a:spcBef>
                <a:spcPct val="0"/>
              </a:spcBef>
              <a:spcAft>
                <a:spcPct val="0"/>
              </a:spcAft>
              <a:defRPr>
                <a:solidFill>
                  <a:schemeClr val="tx1"/>
                </a:solidFill>
                <a:latin typeface="Arial" charset="0"/>
                <a:cs typeface="Arial" charset="0"/>
              </a:defRPr>
            </a:lvl8pPr>
            <a:lvl9pPr marL="4000500" indent="-342900" algn="r" rtl="1" fontAlgn="base">
              <a:spcBef>
                <a:spcPct val="0"/>
              </a:spcBef>
              <a:spcAft>
                <a:spcPct val="0"/>
              </a:spcAft>
              <a:defRPr>
                <a:solidFill>
                  <a:schemeClr val="tx1"/>
                </a:solidFill>
                <a:latin typeface="Arial" charset="0"/>
                <a:cs typeface="Arial" charset="0"/>
              </a:defRPr>
            </a:lvl9pPr>
          </a:lstStyle>
          <a:p>
            <a:pPr algn="just" rtl="0">
              <a:lnSpc>
                <a:spcPct val="160000"/>
              </a:lnSpc>
              <a:buClr>
                <a:srgbClr val="FF99FF"/>
              </a:buClr>
              <a:buSzPct val="120000"/>
              <a:defRPr/>
            </a:pPr>
            <a:r>
              <a:rPr lang="en-US" altLang="en-US" sz="2800" dirty="0" smtClean="0">
                <a:solidFill>
                  <a:srgbClr val="FF99FF"/>
                </a:solidFill>
                <a:effectLst>
                  <a:outerShdw blurRad="38100" dist="38100" dir="2700000" algn="tl">
                    <a:srgbClr val="000000"/>
                  </a:outerShdw>
                </a:effectLst>
              </a:rPr>
              <a:t>1.</a:t>
            </a:r>
            <a:r>
              <a:rPr lang="en-US" altLang="en-US" sz="2400" dirty="0" smtClean="0">
                <a:effectLst>
                  <a:outerShdw blurRad="38100" dist="38100" dir="2700000" algn="tl">
                    <a:srgbClr val="000000"/>
                  </a:outerShdw>
                </a:effectLst>
              </a:rPr>
              <a:t>     The thickness stratum </a:t>
            </a:r>
            <a:r>
              <a:rPr lang="en-US" altLang="en-US" sz="2400" dirty="0" err="1" smtClean="0">
                <a:effectLst>
                  <a:outerShdw blurRad="38100" dist="38100" dir="2700000" algn="tl">
                    <a:srgbClr val="000000"/>
                  </a:outerShdw>
                </a:effectLst>
              </a:rPr>
              <a:t>corneum</a:t>
            </a:r>
            <a:r>
              <a:rPr lang="en-US" altLang="en-US" sz="2400" dirty="0" smtClean="0">
                <a:effectLst>
                  <a:outerShdw blurRad="38100" dist="38100" dir="2700000" algn="tl">
                    <a:srgbClr val="000000"/>
                  </a:outerShdw>
                </a:effectLst>
              </a:rPr>
              <a:t> </a:t>
            </a:r>
          </a:p>
          <a:p>
            <a:pPr algn="just" rtl="0">
              <a:lnSpc>
                <a:spcPct val="160000"/>
              </a:lnSpc>
              <a:buClr>
                <a:srgbClr val="FF99FF"/>
              </a:buClr>
              <a:buSzPct val="120000"/>
              <a:defRPr/>
            </a:pPr>
            <a:r>
              <a:rPr lang="en-US" altLang="en-US" sz="2400" dirty="0" smtClean="0">
                <a:effectLst>
                  <a:outerShdw blurRad="38100" dist="38100" dir="2700000" algn="tl">
                    <a:srgbClr val="000000"/>
                  </a:outerShdw>
                </a:effectLst>
              </a:rPr>
              <a:t>      </a:t>
            </a:r>
            <a:r>
              <a:rPr lang="en-US" altLang="en-US" sz="2400" dirty="0" smtClean="0">
                <a:solidFill>
                  <a:schemeClr val="tx1">
                    <a:lumMod val="75000"/>
                    <a:lumOff val="25000"/>
                  </a:schemeClr>
                </a:solidFill>
                <a:effectLst>
                  <a:outerShdw blurRad="38100" dist="38100" dir="2700000" algn="tl">
                    <a:srgbClr val="000000"/>
                  </a:outerShdw>
                </a:effectLst>
              </a:rPr>
              <a:t>                                               </a:t>
            </a:r>
            <a:r>
              <a:rPr lang="en-US" altLang="en-US" sz="2400" dirty="0" smtClean="0">
                <a:effectLst>
                  <a:outerShdw blurRad="38100" dist="38100" dir="2700000" algn="tl">
                    <a:srgbClr val="000000"/>
                  </a:outerShdw>
                </a:effectLst>
              </a:rPr>
              <a:t>      Percutaneous absorption</a:t>
            </a:r>
          </a:p>
          <a:p>
            <a:pPr algn="just" rtl="0">
              <a:lnSpc>
                <a:spcPct val="60000"/>
              </a:lnSpc>
              <a:buClr>
                <a:srgbClr val="FF99FF"/>
              </a:buClr>
              <a:buSzPct val="120000"/>
              <a:defRPr/>
            </a:pPr>
            <a:endParaRPr lang="en-US" altLang="en-US" sz="2400" dirty="0" smtClean="0">
              <a:effectLst>
                <a:outerShdw blurRad="38100" dist="38100" dir="2700000" algn="tl">
                  <a:srgbClr val="000000"/>
                </a:outerShdw>
              </a:effectLst>
            </a:endParaRPr>
          </a:p>
          <a:p>
            <a:pPr algn="just" rtl="0">
              <a:lnSpc>
                <a:spcPct val="160000"/>
              </a:lnSpc>
              <a:buClr>
                <a:srgbClr val="FF99FF"/>
              </a:buClr>
              <a:buSzPct val="120000"/>
              <a:defRPr/>
            </a:pPr>
            <a:r>
              <a:rPr lang="en-US" altLang="en-US" sz="2800" dirty="0" smtClean="0">
                <a:solidFill>
                  <a:srgbClr val="FF99FF"/>
                </a:solidFill>
                <a:effectLst>
                  <a:outerShdw blurRad="38100" dist="38100" dir="2700000" algn="tl">
                    <a:srgbClr val="000000"/>
                  </a:outerShdw>
                </a:effectLst>
              </a:rPr>
              <a:t>2.</a:t>
            </a:r>
            <a:r>
              <a:rPr lang="en-US" altLang="en-US" sz="2400" dirty="0" smtClean="0">
                <a:effectLst>
                  <a:outerShdw blurRad="38100" dist="38100" dir="2700000" algn="tl">
                    <a:srgbClr val="000000"/>
                  </a:outerShdw>
                </a:effectLst>
              </a:rPr>
              <a:t>      Multiple application dosing </a:t>
            </a:r>
          </a:p>
          <a:p>
            <a:pPr algn="just" rtl="0">
              <a:lnSpc>
                <a:spcPct val="160000"/>
              </a:lnSpc>
              <a:buClr>
                <a:srgbClr val="FF99FF"/>
              </a:buClr>
              <a:buSzPct val="120000"/>
              <a:defRPr/>
            </a:pPr>
            <a:r>
              <a:rPr lang="en-US" altLang="en-US" sz="2400" dirty="0" smtClean="0">
                <a:effectLst>
                  <a:outerShdw blurRad="38100" dist="38100" dir="2700000" algn="tl">
                    <a:srgbClr val="000000"/>
                  </a:outerShdw>
                </a:effectLst>
              </a:rPr>
              <a:t>                  Percutaneous absorption than single Application </a:t>
            </a:r>
          </a:p>
          <a:p>
            <a:pPr algn="just" rtl="0">
              <a:buClr>
                <a:srgbClr val="FF99FF"/>
              </a:buClr>
              <a:buSzPct val="120000"/>
              <a:defRPr/>
            </a:pPr>
            <a:endParaRPr lang="en-US" altLang="en-US" sz="2800" dirty="0" smtClean="0">
              <a:solidFill>
                <a:srgbClr val="FF99FF"/>
              </a:solidFill>
              <a:effectLst>
                <a:outerShdw blurRad="38100" dist="38100" dir="2700000" algn="tl">
                  <a:srgbClr val="000000"/>
                </a:outerShdw>
              </a:effectLst>
            </a:endParaRPr>
          </a:p>
          <a:p>
            <a:pPr algn="just" rtl="0">
              <a:lnSpc>
                <a:spcPct val="160000"/>
              </a:lnSpc>
              <a:buClr>
                <a:srgbClr val="FF99FF"/>
              </a:buClr>
              <a:buSzPct val="120000"/>
              <a:defRPr/>
            </a:pPr>
            <a:r>
              <a:rPr lang="en-US" altLang="en-US" sz="2800" dirty="0" smtClean="0">
                <a:solidFill>
                  <a:srgbClr val="FF99FF"/>
                </a:solidFill>
                <a:effectLst>
                  <a:outerShdw blurRad="38100" dist="38100" dir="2700000" algn="tl">
                    <a:srgbClr val="000000"/>
                  </a:outerShdw>
                </a:effectLst>
              </a:rPr>
              <a:t>3.</a:t>
            </a:r>
            <a:r>
              <a:rPr lang="en-US" altLang="en-US" sz="2400" dirty="0" smtClean="0">
                <a:effectLst>
                  <a:outerShdw blurRad="38100" dist="38100" dir="2700000" algn="tl">
                    <a:srgbClr val="000000"/>
                  </a:outerShdw>
                </a:effectLst>
              </a:rPr>
              <a:t>      Time of contact with the skin</a:t>
            </a:r>
          </a:p>
          <a:p>
            <a:pPr algn="l" rtl="0">
              <a:lnSpc>
                <a:spcPct val="160000"/>
              </a:lnSpc>
              <a:buClr>
                <a:srgbClr val="FF99FF"/>
              </a:buClr>
              <a:buSzPct val="120000"/>
              <a:defRPr/>
            </a:pPr>
            <a:r>
              <a:rPr lang="en-US" altLang="en-US" sz="2400" dirty="0" smtClean="0">
                <a:effectLst>
                  <a:outerShdw blurRad="38100" dist="38100" dir="2700000" algn="tl">
                    <a:srgbClr val="000000"/>
                  </a:outerShdw>
                </a:effectLst>
              </a:rPr>
              <a:t>                                                            Percutaneous absorption</a:t>
            </a:r>
          </a:p>
          <a:p>
            <a:pPr algn="l" rtl="0">
              <a:lnSpc>
                <a:spcPct val="120000"/>
              </a:lnSpc>
              <a:buClr>
                <a:srgbClr val="FF99FF"/>
              </a:buClr>
              <a:buSzPct val="120000"/>
              <a:defRPr/>
            </a:pPr>
            <a:endParaRPr lang="en-US" altLang="en-US" sz="2400" dirty="0" smtClean="0">
              <a:effectLst>
                <a:outerShdw blurRad="38100" dist="38100" dir="2700000" algn="tl">
                  <a:srgbClr val="000000"/>
                </a:outerShdw>
              </a:effectLst>
            </a:endParaRPr>
          </a:p>
          <a:p>
            <a:pPr algn="l" rtl="0">
              <a:lnSpc>
                <a:spcPct val="160000"/>
              </a:lnSpc>
              <a:buClr>
                <a:srgbClr val="FF99FF"/>
              </a:buClr>
              <a:buSzPct val="120000"/>
              <a:defRPr/>
            </a:pPr>
            <a:r>
              <a:rPr lang="en-US" altLang="en-US" sz="2800" dirty="0" smtClean="0">
                <a:solidFill>
                  <a:srgbClr val="FF99FF"/>
                </a:solidFill>
                <a:effectLst>
                  <a:outerShdw blurRad="38100" dist="38100" dir="2700000" algn="tl">
                    <a:srgbClr val="000000"/>
                  </a:outerShdw>
                </a:effectLst>
              </a:rPr>
              <a:t>4.</a:t>
            </a:r>
            <a:r>
              <a:rPr lang="en-US" altLang="en-US" sz="2400" dirty="0" smtClean="0">
                <a:effectLst>
                  <a:outerShdw blurRad="38100" dist="38100" dir="2700000" algn="tl">
                    <a:srgbClr val="000000"/>
                  </a:outerShdw>
                </a:effectLst>
              </a:rPr>
              <a:t>      Broken skin permit  (remove of the stratum </a:t>
            </a:r>
            <a:r>
              <a:rPr lang="en-US" altLang="en-US" sz="2400" dirty="0" err="1" smtClean="0">
                <a:effectLst>
                  <a:outerShdw blurRad="38100" dist="38100" dir="2700000" algn="tl">
                    <a:srgbClr val="000000"/>
                  </a:outerShdw>
                </a:effectLst>
              </a:rPr>
              <a:t>corneum</a:t>
            </a:r>
            <a:r>
              <a:rPr lang="en-US" altLang="en-US" sz="2400" dirty="0" smtClean="0">
                <a:effectLst>
                  <a:outerShdw blurRad="38100" dist="38100" dir="2700000" algn="tl">
                    <a:srgbClr val="000000"/>
                  </a:outerShdw>
                </a:effectLst>
              </a:rPr>
              <a:t>)                                      </a:t>
            </a:r>
          </a:p>
          <a:p>
            <a:pPr algn="l" rtl="0">
              <a:lnSpc>
                <a:spcPct val="160000"/>
              </a:lnSpc>
              <a:buClr>
                <a:srgbClr val="FF99FF"/>
              </a:buClr>
              <a:buSzPct val="120000"/>
              <a:defRPr/>
            </a:pPr>
            <a:r>
              <a:rPr lang="en-US" altLang="en-US" sz="2400" dirty="0" smtClean="0">
                <a:effectLst>
                  <a:outerShdw blurRad="38100" dist="38100" dir="2700000" algn="tl">
                    <a:srgbClr val="000000"/>
                  </a:outerShdw>
                </a:effectLst>
              </a:rPr>
              <a:t>                                                           Percutaneous absorption</a:t>
            </a:r>
          </a:p>
        </p:txBody>
      </p:sp>
      <p:sp>
        <p:nvSpPr>
          <p:cNvPr id="15363" name="Line 3"/>
          <p:cNvSpPr>
            <a:spLocks noChangeShapeType="1"/>
          </p:cNvSpPr>
          <p:nvPr/>
        </p:nvSpPr>
        <p:spPr bwMode="auto">
          <a:xfrm>
            <a:off x="684213" y="620713"/>
            <a:ext cx="0" cy="649287"/>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64" name="Line 4"/>
          <p:cNvSpPr>
            <a:spLocks noChangeShapeType="1"/>
          </p:cNvSpPr>
          <p:nvPr/>
        </p:nvSpPr>
        <p:spPr bwMode="auto">
          <a:xfrm flipV="1">
            <a:off x="3779838" y="1557338"/>
            <a:ext cx="865187" cy="0"/>
          </a:xfrm>
          <a:prstGeom prst="line">
            <a:avLst/>
          </a:prstGeom>
          <a:noFill/>
          <a:ln w="63500">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65" name="Line 5"/>
          <p:cNvSpPr>
            <a:spLocks noChangeShapeType="1"/>
          </p:cNvSpPr>
          <p:nvPr/>
        </p:nvSpPr>
        <p:spPr bwMode="auto">
          <a:xfrm flipV="1">
            <a:off x="3779838" y="4941888"/>
            <a:ext cx="865187" cy="0"/>
          </a:xfrm>
          <a:prstGeom prst="line">
            <a:avLst/>
          </a:prstGeom>
          <a:noFill/>
          <a:ln w="63500">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66" name="Line 6"/>
          <p:cNvSpPr>
            <a:spLocks noChangeShapeType="1"/>
          </p:cNvSpPr>
          <p:nvPr/>
        </p:nvSpPr>
        <p:spPr bwMode="auto">
          <a:xfrm flipV="1">
            <a:off x="539750" y="3068638"/>
            <a:ext cx="865188" cy="0"/>
          </a:xfrm>
          <a:prstGeom prst="line">
            <a:avLst/>
          </a:prstGeom>
          <a:noFill/>
          <a:ln w="63500">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67" name="Line 7"/>
          <p:cNvSpPr>
            <a:spLocks noChangeShapeType="1"/>
          </p:cNvSpPr>
          <p:nvPr/>
        </p:nvSpPr>
        <p:spPr bwMode="auto">
          <a:xfrm flipV="1">
            <a:off x="3779838" y="6524625"/>
            <a:ext cx="865187" cy="0"/>
          </a:xfrm>
          <a:prstGeom prst="line">
            <a:avLst/>
          </a:prstGeom>
          <a:noFill/>
          <a:ln w="63500">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68" name="Line 8"/>
          <p:cNvSpPr>
            <a:spLocks noChangeShapeType="1"/>
          </p:cNvSpPr>
          <p:nvPr/>
        </p:nvSpPr>
        <p:spPr bwMode="auto">
          <a:xfrm flipV="1">
            <a:off x="4859338" y="1196975"/>
            <a:ext cx="0" cy="647700"/>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69" name="Line 9"/>
          <p:cNvSpPr>
            <a:spLocks noChangeShapeType="1"/>
          </p:cNvSpPr>
          <p:nvPr/>
        </p:nvSpPr>
        <p:spPr bwMode="auto">
          <a:xfrm flipV="1">
            <a:off x="4932363" y="4510088"/>
            <a:ext cx="0" cy="647700"/>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0" name="Line 10"/>
          <p:cNvSpPr>
            <a:spLocks noChangeShapeType="1"/>
          </p:cNvSpPr>
          <p:nvPr/>
        </p:nvSpPr>
        <p:spPr bwMode="auto">
          <a:xfrm flipV="1">
            <a:off x="4932363" y="6165850"/>
            <a:ext cx="0" cy="647700"/>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1" name="Line 11"/>
          <p:cNvSpPr>
            <a:spLocks noChangeShapeType="1"/>
          </p:cNvSpPr>
          <p:nvPr/>
        </p:nvSpPr>
        <p:spPr bwMode="auto">
          <a:xfrm flipV="1">
            <a:off x="1547813" y="2636838"/>
            <a:ext cx="0" cy="647700"/>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2" name="Line 12"/>
          <p:cNvSpPr>
            <a:spLocks noChangeShapeType="1"/>
          </p:cNvSpPr>
          <p:nvPr/>
        </p:nvSpPr>
        <p:spPr bwMode="auto">
          <a:xfrm flipV="1">
            <a:off x="684213" y="3716338"/>
            <a:ext cx="0" cy="647700"/>
          </a:xfrm>
          <a:prstGeom prst="line">
            <a:avLst/>
          </a:prstGeom>
          <a:noFill/>
          <a:ln w="635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103720787"/>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304800"/>
            <a:ext cx="3480440" cy="923330"/>
          </a:xfrm>
          <a:prstGeom prst="rect">
            <a:avLst/>
          </a:prstGeom>
          <a:noFill/>
        </p:spPr>
        <p:txBody>
          <a:bodyPr wrap="none" lIns="91440" tIns="45720" rIns="91440" bIns="45720">
            <a:spAutoFit/>
          </a:bodyPr>
          <a:lstStyle/>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creams</a:t>
            </a:r>
            <a:endPar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TextBox 2"/>
          <p:cNvSpPr txBox="1"/>
          <p:nvPr/>
        </p:nvSpPr>
        <p:spPr>
          <a:xfrm>
            <a:off x="533400" y="1295400"/>
            <a:ext cx="7467600" cy="2031325"/>
          </a:xfrm>
          <a:prstGeom prst="rect">
            <a:avLst/>
          </a:prstGeom>
          <a:noFill/>
        </p:spPr>
        <p:txBody>
          <a:bodyPr wrap="square" rtlCol="0">
            <a:spAutoFit/>
          </a:bodyPr>
          <a:lstStyle/>
          <a:p>
            <a:r>
              <a:rPr lang="en-US" dirty="0" smtClean="0"/>
              <a:t>Creams </a:t>
            </a:r>
            <a:r>
              <a:rPr lang="en-US" dirty="0"/>
              <a:t>are homogeneous</a:t>
            </a:r>
            <a:r>
              <a:rPr lang="en-US" b="1" dirty="0"/>
              <a:t>, semi-solid preparations </a:t>
            </a:r>
            <a:r>
              <a:rPr lang="en-US" dirty="0"/>
              <a:t>consisting of </a:t>
            </a:r>
            <a:r>
              <a:rPr lang="en-US" b="1" u="sng" dirty="0"/>
              <a:t>opaque emulsion systems</a:t>
            </a:r>
            <a:r>
              <a:rPr lang="en-US" dirty="0"/>
              <a:t>.</a:t>
            </a:r>
            <a:r>
              <a:rPr lang="en-US" dirty="0" smtClean="0"/>
              <a:t>  </a:t>
            </a:r>
          </a:p>
          <a:p>
            <a:r>
              <a:rPr lang="en-US" dirty="0" smtClean="0"/>
              <a:t>Consistency  depends on the type of emulsion whether  the  cream is  W/O or  O/W, </a:t>
            </a:r>
            <a:r>
              <a:rPr lang="en-US" dirty="0"/>
              <a:t>and on the nature of the solids in the internal phase. Creams are intended for the application to the skin or certain mucous membranes for protective, therapeutic, or prophylactic purposes, especially where an occlusive effect is not necessary.</a:t>
            </a:r>
          </a:p>
        </p:txBody>
      </p:sp>
      <p:pic>
        <p:nvPicPr>
          <p:cNvPr id="6" name="Picture 5" descr="Best_OTC_Creams.jpg"/>
          <p:cNvPicPr>
            <a:picLocks noChangeAspect="1"/>
          </p:cNvPicPr>
          <p:nvPr/>
        </p:nvPicPr>
        <p:blipFill>
          <a:blip r:embed="rId6" cstate="print"/>
          <a:stretch>
            <a:fillRect/>
          </a:stretch>
        </p:blipFill>
        <p:spPr>
          <a:xfrm>
            <a:off x="6728460" y="2819400"/>
            <a:ext cx="2026920" cy="2026920"/>
          </a:xfrm>
          <a:prstGeom prst="rect">
            <a:avLst/>
          </a:prstGeom>
          <a:ln>
            <a:noFill/>
          </a:ln>
          <a:effectLst>
            <a:softEdge rad="112500"/>
          </a:effectLst>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05204" y="555803"/>
            <a:ext cx="2422467" cy="2048714"/>
          </a:xfrm>
          <a:prstGeom prst="rect">
            <a:avLst/>
          </a:prstGeom>
          <a:ln>
            <a:noFill/>
          </a:ln>
          <a:effectLst>
            <a:softEdge rad="112500"/>
          </a:effectLst>
        </p:spPr>
      </p:pic>
    </p:spTree>
  </p:cSld>
  <p:clrMapOvr>
    <a:masterClrMapping/>
  </p:clrMapOvr>
  <p:transition spd="med">
    <p:strips dir="ru"/>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click.wav"/>
                                        </p:tgtEl>
                                      </p:cMediaNode>
                                    </p:audio>
                                  </p:sub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subTnLst>
                                    <p:audio>
                                      <p:cMediaNode>
                                        <p:cTn display="0" masterRel="sameClick">
                                          <p:stCondLst>
                                            <p:cond evt="begin" delay="0">
                                              <p:tn val="10"/>
                                            </p:cond>
                                          </p:stCondLst>
                                          <p:endCondLst>
                                            <p:cond evt="onStopAudio" delay="0">
                                              <p:tgtEl>
                                                <p:sldTgt/>
                                              </p:tgtEl>
                                            </p:cond>
                                          </p:endCondLst>
                                        </p:cTn>
                                        <p:tgtEl>
                                          <p:sndTgt r:embed="rId4" name="breeze.wav"/>
                                        </p:tgtEl>
                                      </p:cMediaNode>
                                    </p:audio>
                                  </p:sub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iterate type="lt">
                                    <p:tmPct val="10000"/>
                                  </p:iterate>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linds(horizontal)">
                                      <p:cBhvr>
                                        <p:cTn id="17" dur="500"/>
                                        <p:tgtEl>
                                          <p:spTgt spid="3">
                                            <p:txEl>
                                              <p:pRg st="0" end="0"/>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5" name="wind.wav"/>
                                        </p:tgtEl>
                                      </p:cMediaNode>
                                    </p:audio>
                                  </p:subTnLst>
                                </p:cTn>
                              </p:par>
                              <p:par>
                                <p:cTn id="18" presetID="3" presetClass="entr" presetSubtype="10" fill="hold" nodeType="withEffect">
                                  <p:stCondLst>
                                    <p:cond delay="0"/>
                                  </p:stCondLst>
                                  <p:iterate type="lt">
                                    <p:tmPct val="10000"/>
                                  </p:iterate>
                                  <p:childTnLst>
                                    <p:set>
                                      <p:cBhvr>
                                        <p:cTn id="19" dur="1" fill="hold">
                                          <p:stCondLst>
                                            <p:cond delay="0"/>
                                          </p:stCondLst>
                                        </p:cTn>
                                        <p:tgtEl>
                                          <p:spTgt spid="3">
                                            <p:txEl>
                                              <p:pRg st="1" end="1"/>
                                            </p:txEl>
                                          </p:spTgt>
                                        </p:tgtEl>
                                        <p:attrNameLst>
                                          <p:attrName>style.visibility</p:attrName>
                                        </p:attrNameLst>
                                      </p:cBhvr>
                                      <p:to>
                                        <p:strVal val="visible"/>
                                      </p:to>
                                    </p:set>
                                    <p:animEffect transition="in" filter="blinds(horizontal)">
                                      <p:cBhvr>
                                        <p:cTn id="20" dur="500"/>
                                        <p:tgtEl>
                                          <p:spTgt spid="3">
                                            <p:txEl>
                                              <p:pRg st="1" end="1"/>
                                            </p:txEl>
                                          </p:spTgt>
                                        </p:tgtEl>
                                      </p:cBhvr>
                                    </p:animEffect>
                                  </p:childTnLst>
                                  <p:subTnLst>
                                    <p:audio>
                                      <p:cMediaNode>
                                        <p:cTn display="0" masterRel="sameClick">
                                          <p:stCondLst>
                                            <p:cond evt="begin" delay="0">
                                              <p:tn val="18"/>
                                            </p:cond>
                                          </p:stCondLst>
                                          <p:endCondLst>
                                            <p:cond evt="onStopAudio" delay="0">
                                              <p:tgtEl>
                                                <p:sldTgt/>
                                              </p:tgtEl>
                                            </p:cond>
                                          </p:endCondLst>
                                        </p:cTn>
                                        <p:tgtEl>
                                          <p:sndTgt r:embed="rId5" name="wind.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381000"/>
            <a:ext cx="7543800" cy="6356351"/>
          </a:xfrm>
          <a:prstGeom prst="rect">
            <a:avLst/>
          </a:prstGeom>
        </p:spPr>
      </p:pic>
    </p:spTree>
    <p:extLst>
      <p:ext uri="{BB962C8B-B14F-4D97-AF65-F5344CB8AC3E}">
        <p14:creationId xmlns:p14="http://schemas.microsoft.com/office/powerpoint/2010/main" val="4292294577"/>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28600"/>
            <a:ext cx="6699106" cy="6022374"/>
          </a:xfrm>
          <a:prstGeom prst="rect">
            <a:avLst/>
          </a:prstGeom>
        </p:spPr>
      </p:pic>
    </p:spTree>
    <p:extLst>
      <p:ext uri="{BB962C8B-B14F-4D97-AF65-F5344CB8AC3E}">
        <p14:creationId xmlns:p14="http://schemas.microsoft.com/office/powerpoint/2010/main" val="3961175044"/>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3462" y="762000"/>
            <a:ext cx="3095592" cy="923330"/>
          </a:xfrm>
          <a:prstGeom prst="rect">
            <a:avLst/>
          </a:prstGeom>
          <a:noFill/>
        </p:spPr>
        <p:txBody>
          <a:bodyPr wrap="none" lIns="91440" tIns="45720" rIns="91440" bIns="45720">
            <a:spAutoFit/>
          </a:bodyPr>
          <a:lstStyle/>
          <a:p>
            <a:pPr algn="ct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Pastes</a:t>
            </a:r>
            <a:r>
              <a:rPr lang="en-US" sz="5400" b="1" i="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a:t>
            </a:r>
            <a:endParaRPr lang="en-US" sz="5400" b="1" i="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3" name="TextBox 2"/>
          <p:cNvSpPr txBox="1"/>
          <p:nvPr/>
        </p:nvSpPr>
        <p:spPr>
          <a:xfrm>
            <a:off x="498119" y="1981200"/>
            <a:ext cx="7006096" cy="2308324"/>
          </a:xfrm>
          <a:prstGeom prst="rect">
            <a:avLst/>
          </a:prstGeom>
          <a:noFill/>
        </p:spPr>
        <p:txBody>
          <a:bodyPr wrap="square" rtlCol="0">
            <a:spAutoFit/>
          </a:bodyPr>
          <a:lstStyle/>
          <a:p>
            <a:pPr>
              <a:buFont typeface="Wingdings" pitchFamily="2" charset="2"/>
              <a:buChar char="v"/>
            </a:pPr>
            <a:r>
              <a:rPr lang="en-US" dirty="0"/>
              <a:t>are homogeneous, </a:t>
            </a:r>
            <a:r>
              <a:rPr lang="en-US" b="1" dirty="0"/>
              <a:t>semi-solid preparations </a:t>
            </a:r>
            <a:r>
              <a:rPr lang="en-US" dirty="0"/>
              <a:t>containing high concentrations of insoluble powdered substances (usually not less than 20%) dispersed in a suitable base. </a:t>
            </a:r>
            <a:endParaRPr lang="en-US" dirty="0" smtClean="0"/>
          </a:p>
          <a:p>
            <a:pPr>
              <a:buFont typeface="Wingdings" pitchFamily="2" charset="2"/>
              <a:buChar char="v"/>
            </a:pPr>
            <a:endParaRPr lang="en-US" dirty="0"/>
          </a:p>
          <a:p>
            <a:pPr>
              <a:buFont typeface="Wingdings" pitchFamily="2" charset="2"/>
              <a:buChar char="v"/>
            </a:pPr>
            <a:r>
              <a:rPr lang="en-US" dirty="0" smtClean="0"/>
              <a:t>The </a:t>
            </a:r>
            <a:r>
              <a:rPr lang="en-US" dirty="0"/>
              <a:t>pastes are usually </a:t>
            </a:r>
            <a:r>
              <a:rPr lang="en-US" b="1" dirty="0"/>
              <a:t>less greasy, more absorptive</a:t>
            </a:r>
            <a:r>
              <a:rPr lang="en-US" dirty="0"/>
              <a:t>, and stiffer in consistency than ointments because of the large quantity of powdered ingredients </a:t>
            </a:r>
            <a:r>
              <a:rPr lang="en-US" dirty="0" smtClean="0"/>
              <a:t>present</a:t>
            </a:r>
          </a:p>
          <a:p>
            <a:pPr>
              <a:buFont typeface="Wingdings" pitchFamily="2" charset="2"/>
              <a:buChar char="v"/>
            </a:pPr>
            <a:r>
              <a:rPr lang="en-US" dirty="0" smtClean="0"/>
              <a:t>For example teeth paste</a:t>
            </a:r>
            <a:endParaRPr lang="en-US" dirty="0" smtClean="0"/>
          </a:p>
        </p:txBody>
      </p:sp>
      <p:pic>
        <p:nvPicPr>
          <p:cNvPr id="4" name="Picture 3" descr="images.jpeg"/>
          <p:cNvPicPr>
            <a:picLocks noChangeAspect="1"/>
          </p:cNvPicPr>
          <p:nvPr/>
        </p:nvPicPr>
        <p:blipFill>
          <a:blip r:embed="rId4" cstate="print"/>
          <a:stretch>
            <a:fillRect/>
          </a:stretch>
        </p:blipFill>
        <p:spPr>
          <a:xfrm rot="5400000">
            <a:off x="6026146" y="-204936"/>
            <a:ext cx="1743372" cy="26289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62600" y="3571876"/>
            <a:ext cx="3300352" cy="3073719"/>
          </a:xfrm>
          <a:prstGeom prst="rect">
            <a:avLst/>
          </a:prstGeom>
          <a:ln>
            <a:noFill/>
          </a:ln>
          <a:effectLst>
            <a:softEdge rad="112500"/>
          </a:effectLst>
        </p:spPr>
      </p:pic>
    </p:spTree>
  </p:cSld>
  <p:clrMapOvr>
    <a:masterClrMapping/>
  </p:clrMapOvr>
  <p:transition spd="med">
    <p:strips dir="ld"/>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breeze.wav"/>
                                        </p:tgtEl>
                                      </p:cMediaNode>
                                    </p:audio>
                                  </p:sub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subTnLst>
                                    <p:audio>
                                      <p:cMediaNode>
                                        <p:cTn display="0" masterRel="sameClick">
                                          <p:stCondLst>
                                            <p:cond evt="begin" delay="0">
                                              <p:tn val="10"/>
                                            </p:cond>
                                          </p:stCondLst>
                                          <p:endCondLst>
                                            <p:cond evt="onStopAudio" delay="0">
                                              <p:tgtEl>
                                                <p:sldTgt/>
                                              </p:tgtEl>
                                            </p:cond>
                                          </p:endCondLst>
                                        </p:cTn>
                                        <p:tgtEl>
                                          <p:sndTgt r:embed="rId3"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5851" y="361950"/>
            <a:ext cx="6737678" cy="1754326"/>
          </a:xfrm>
          <a:prstGeom prst="rect">
            <a:avLst/>
          </a:prstGeom>
          <a:noFill/>
        </p:spPr>
        <p:txBody>
          <a:bodyPr wrap="none" lIns="91440" tIns="45720" rIns="91440" bIns="45720">
            <a:spAutoFit/>
          </a:bodyPr>
          <a:lstStyle/>
          <a:p>
            <a:pPr algn="ct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Gels and Jellies</a:t>
            </a:r>
          </a:p>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5" name="TextBox 4"/>
          <p:cNvSpPr txBox="1"/>
          <p:nvPr/>
        </p:nvSpPr>
        <p:spPr>
          <a:xfrm>
            <a:off x="381000" y="1524000"/>
            <a:ext cx="6172200" cy="3200876"/>
          </a:xfrm>
          <a:prstGeom prst="rect">
            <a:avLst/>
          </a:prstGeom>
          <a:noFill/>
        </p:spPr>
        <p:txBody>
          <a:bodyPr wrap="square" rtlCol="0">
            <a:spAutoFit/>
          </a:bodyPr>
          <a:lstStyle/>
          <a:p>
            <a:pPr marL="400050" indent="-400050">
              <a:buFont typeface="+mj-lt"/>
              <a:buAutoNum type="romanLcPeriod"/>
            </a:pPr>
            <a:r>
              <a:rPr lang="en-US" dirty="0" smtClean="0"/>
              <a:t>Gels are </a:t>
            </a:r>
            <a:r>
              <a:rPr lang="en-US" b="1" dirty="0" smtClean="0"/>
              <a:t>semi solid system </a:t>
            </a:r>
            <a:r>
              <a:rPr lang="en-US" dirty="0" smtClean="0"/>
              <a:t>in which </a:t>
            </a:r>
            <a:r>
              <a:rPr lang="en-US" b="1" dirty="0" smtClean="0"/>
              <a:t>liquid phase </a:t>
            </a:r>
            <a:r>
              <a:rPr lang="en-US" dirty="0" smtClean="0"/>
              <a:t>is </a:t>
            </a:r>
            <a:r>
              <a:rPr lang="en-US" dirty="0" smtClean="0"/>
              <a:t>constrained With </a:t>
            </a:r>
            <a:r>
              <a:rPr lang="en-US" dirty="0" smtClean="0"/>
              <a:t>a  3-d  </a:t>
            </a:r>
            <a:r>
              <a:rPr lang="en-US" b="1" dirty="0" smtClean="0"/>
              <a:t>polymeric  matrix </a:t>
            </a:r>
            <a:r>
              <a:rPr lang="en-US" dirty="0" smtClean="0"/>
              <a:t>having a high degree of physical </a:t>
            </a:r>
            <a:r>
              <a:rPr lang="en-US" dirty="0" smtClean="0"/>
              <a:t>Or </a:t>
            </a:r>
            <a:r>
              <a:rPr lang="en-US" dirty="0" smtClean="0"/>
              <a:t>chemical cross linking by means of </a:t>
            </a:r>
            <a:r>
              <a:rPr lang="en-US" b="1" dirty="0" smtClean="0"/>
              <a:t>gelling agent</a:t>
            </a:r>
          </a:p>
          <a:p>
            <a:pPr marL="400050" indent="-400050">
              <a:buFont typeface="+mj-lt"/>
              <a:buAutoNum type="romanLcPeriod"/>
            </a:pPr>
            <a:endParaRPr lang="en-US" dirty="0"/>
          </a:p>
          <a:p>
            <a:pPr marL="400050" indent="-400050">
              <a:buFont typeface="+mj-lt"/>
              <a:buAutoNum type="romanLcPeriod"/>
            </a:pPr>
            <a:r>
              <a:rPr lang="en-US" dirty="0" smtClean="0"/>
              <a:t>Jellies </a:t>
            </a:r>
            <a:r>
              <a:rPr lang="en-US" dirty="0" smtClean="0"/>
              <a:t>are transparent or translucent non greasy semisolid and contain more water than gels</a:t>
            </a:r>
            <a:r>
              <a:rPr lang="en-US" dirty="0" smtClean="0"/>
              <a:t>.</a:t>
            </a:r>
          </a:p>
          <a:p>
            <a:pPr marL="400050" indent="-400050">
              <a:buFont typeface="+mj-lt"/>
              <a:buAutoNum type="romanLcPeriod"/>
            </a:pPr>
            <a:r>
              <a:rPr lang="en-US" dirty="0" smtClean="0">
                <a:solidFill>
                  <a:srgbClr val="002060"/>
                </a:solidFill>
              </a:rPr>
              <a:t>Example of gelling agent; Gelatin</a:t>
            </a:r>
            <a:r>
              <a:rPr lang="en-US" dirty="0">
                <a:solidFill>
                  <a:srgbClr val="002060"/>
                </a:solidFill>
              </a:rPr>
              <a:t>, agar, </a:t>
            </a:r>
            <a:r>
              <a:rPr lang="en-US" dirty="0" smtClean="0">
                <a:solidFill>
                  <a:srgbClr val="002060"/>
                </a:solidFill>
              </a:rPr>
              <a:t>pectin, </a:t>
            </a:r>
            <a:r>
              <a:rPr lang="en-US" dirty="0" err="1" smtClean="0">
                <a:solidFill>
                  <a:srgbClr val="002060"/>
                </a:solidFill>
              </a:rPr>
              <a:t>tragacanth</a:t>
            </a:r>
            <a:r>
              <a:rPr lang="en-US" dirty="0" smtClean="0">
                <a:solidFill>
                  <a:srgbClr val="002060"/>
                </a:solidFill>
              </a:rPr>
              <a:t> </a:t>
            </a:r>
            <a:r>
              <a:rPr lang="en-US" dirty="0">
                <a:solidFill>
                  <a:srgbClr val="002060"/>
                </a:solidFill>
              </a:rPr>
              <a:t>form gels by this mechanism</a:t>
            </a:r>
            <a:endParaRPr lang="en-US" dirty="0" smtClean="0"/>
          </a:p>
          <a:p>
            <a:pPr marL="400050" indent="-400050">
              <a:buFont typeface="+mj-lt"/>
              <a:buAutoNum type="romanLcPeriod"/>
            </a:pPr>
            <a:endParaRPr lang="en-US" dirty="0"/>
          </a:p>
          <a:p>
            <a:endParaRPr lang="en-US" dirty="0"/>
          </a:p>
        </p:txBody>
      </p:sp>
      <p:pic>
        <p:nvPicPr>
          <p:cNvPr id="4" name="Picture 3" descr="images.jpeg"/>
          <p:cNvPicPr>
            <a:picLocks noChangeAspect="1"/>
          </p:cNvPicPr>
          <p:nvPr/>
        </p:nvPicPr>
        <p:blipFill>
          <a:blip r:embed="rId5" cstate="print"/>
          <a:stretch>
            <a:fillRect/>
          </a:stretch>
        </p:blipFill>
        <p:spPr>
          <a:xfrm>
            <a:off x="6477000" y="609600"/>
            <a:ext cx="2143125" cy="2143125"/>
          </a:xfrm>
          <a:prstGeom prst="rect">
            <a:avLst/>
          </a:prstGeom>
          <a:ln>
            <a:noFill/>
          </a:ln>
          <a:effectLst>
            <a:softEdge rad="112500"/>
          </a:effectLst>
        </p:spPr>
      </p:pic>
      <p:pic>
        <p:nvPicPr>
          <p:cNvPr id="6" name="Picture 5"/>
          <p:cNvPicPr>
            <a:picLocks noChangeAspect="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5410200" y="3445386"/>
            <a:ext cx="3846659" cy="2558028"/>
          </a:xfrm>
          <a:prstGeom prst="rect">
            <a:avLst/>
          </a:prstGeom>
        </p:spPr>
      </p:pic>
    </p:spTree>
  </p:cSld>
  <p:clrMapOvr>
    <a:masterClrMapping/>
  </p:clrMapOvr>
  <p:transition spd="med">
    <p:strips/>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breeze.wav"/>
                                        </p:tgtEl>
                                      </p:cMediaNode>
                                    </p:audio>
                                  </p:sub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4)">
                                      <p:cBhvr>
                                        <p:cTn id="12" dur="2000"/>
                                        <p:tgtEl>
                                          <p:spTgt spid="4"/>
                                        </p:tgtEl>
                                      </p:cBhvr>
                                    </p:animEffect>
                                  </p:childTnLst>
                                  <p:subTnLst>
                                    <p:audio>
                                      <p:cMediaNode>
                                        <p:cTn display="0" masterRel="sameClick">
                                          <p:stCondLst>
                                            <p:cond evt="begin" delay="0">
                                              <p:tn val="10"/>
                                            </p:cond>
                                          </p:stCondLst>
                                          <p:endCondLst>
                                            <p:cond evt="onStopAudio" delay="0">
                                              <p:tgtEl>
                                                <p:sldTgt/>
                                              </p:tgtEl>
                                            </p:cond>
                                          </p:endCondLst>
                                        </p:cTn>
                                        <p:tgtEl>
                                          <p:sndTgt r:embed="rId3" name="breeze.wav"/>
                                        </p:tgtEl>
                                      </p:cMediaNode>
                                    </p:audio>
                                  </p:sub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slide(fromBottom)">
                                      <p:cBhvr>
                                        <p:cTn id="17" dur="500"/>
                                        <p:tgtEl>
                                          <p:spTgt spid="5">
                                            <p:txEl>
                                              <p:pRg st="0" end="0"/>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4" name="wind.wav"/>
                                        </p:tgtEl>
                                      </p:cMediaNode>
                                    </p:audio>
                                  </p:subTnLst>
                                </p:cTn>
                              </p:par>
                              <p:par>
                                <p:cTn id="18" presetID="12" presetClass="entr" presetSubtype="4" fill="hold" nodeType="with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Effect transition="in" filter="slide(fromBottom)">
                                      <p:cBhvr>
                                        <p:cTn id="20" dur="500"/>
                                        <p:tgtEl>
                                          <p:spTgt spid="5">
                                            <p:txEl>
                                              <p:pRg st="2" end="2"/>
                                            </p:txEl>
                                          </p:spTgt>
                                        </p:tgtEl>
                                      </p:cBhvr>
                                    </p:animEffect>
                                  </p:childTnLst>
                                  <p:subTnLst>
                                    <p:audio>
                                      <p:cMediaNode>
                                        <p:cTn display="0" masterRel="sameClick">
                                          <p:stCondLst>
                                            <p:cond evt="begin" delay="0">
                                              <p:tn val="18"/>
                                            </p:cond>
                                          </p:stCondLst>
                                          <p:endCondLst>
                                            <p:cond evt="onStopAudio" delay="0">
                                              <p:tgtEl>
                                                <p:sldTgt/>
                                              </p:tgtEl>
                                            </p:cond>
                                          </p:endCondLst>
                                        </p:cTn>
                                        <p:tgtEl>
                                          <p:sndTgt r:embed="rId4" name="wind.wav"/>
                                        </p:tgtEl>
                                      </p:cMediaNode>
                                    </p:audio>
                                  </p:subTnLst>
                                </p:cTn>
                              </p:par>
                              <p:par>
                                <p:cTn id="21" presetID="12" presetClass="entr" presetSubtype="4" fill="hold" nodeType="with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Effect transition="in" filter="slide(fromBottom)">
                                      <p:cBhvr>
                                        <p:cTn id="23" dur="500"/>
                                        <p:tgtEl>
                                          <p:spTgt spid="5">
                                            <p:txEl>
                                              <p:pRg st="3" end="3"/>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4" name="wind.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7664" y="381000"/>
            <a:ext cx="4095866" cy="1754326"/>
          </a:xfrm>
          <a:prstGeom prst="rect">
            <a:avLst/>
          </a:prstGeom>
          <a:noFill/>
        </p:spPr>
        <p:txBody>
          <a:bodyPr wrap="none" lIns="91440" tIns="45720" rIns="91440" bIns="45720">
            <a:spAutoFit/>
          </a:bodyPr>
          <a:lstStyle/>
          <a:p>
            <a:pPr algn="ct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Poultices</a:t>
            </a:r>
          </a:p>
          <a:p>
            <a:pPr algn="ct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3" name="TextBox 2"/>
          <p:cNvSpPr txBox="1"/>
          <p:nvPr/>
        </p:nvSpPr>
        <p:spPr>
          <a:xfrm>
            <a:off x="228600" y="1828800"/>
            <a:ext cx="6553200" cy="3693319"/>
          </a:xfrm>
          <a:prstGeom prst="rect">
            <a:avLst/>
          </a:prstGeom>
          <a:noFill/>
        </p:spPr>
        <p:txBody>
          <a:bodyPr wrap="square" rtlCol="0">
            <a:spAutoFit/>
          </a:bodyPr>
          <a:lstStyle/>
          <a:p>
            <a:pPr marL="342900" indent="-342900">
              <a:buFont typeface="+mj-lt"/>
              <a:buAutoNum type="arabicPeriod"/>
            </a:pPr>
            <a:r>
              <a:rPr lang="en-US" dirty="0" smtClean="0"/>
              <a:t>(</a:t>
            </a:r>
            <a:r>
              <a:rPr lang="en-US" dirty="0" err="1" smtClean="0"/>
              <a:t>Cataplasma</a:t>
            </a:r>
            <a:r>
              <a:rPr lang="en-US" dirty="0"/>
              <a:t>) It is a soft mass of vegetable constituents or clay, usually heated before </a:t>
            </a:r>
            <a:r>
              <a:rPr lang="en-US" dirty="0" smtClean="0"/>
              <a:t>application. </a:t>
            </a:r>
            <a:endParaRPr lang="en-US" dirty="0" smtClean="0"/>
          </a:p>
          <a:p>
            <a:pPr marL="342900" indent="-342900">
              <a:buFont typeface="+mj-lt"/>
              <a:buAutoNum type="arabicPeriod"/>
            </a:pPr>
            <a:r>
              <a:rPr lang="en-US" dirty="0" smtClean="0"/>
              <a:t>They are </a:t>
            </a:r>
            <a:r>
              <a:rPr lang="en-US" dirty="0" smtClean="0"/>
              <a:t>solid or semisolid  </a:t>
            </a:r>
            <a:r>
              <a:rPr lang="en-US" dirty="0" smtClean="0"/>
              <a:t>masses of solid matter applied to skin in order to </a:t>
            </a:r>
            <a:r>
              <a:rPr lang="en-US" dirty="0" smtClean="0"/>
              <a:t>Reduce </a:t>
            </a:r>
            <a:r>
              <a:rPr lang="en-US" dirty="0" smtClean="0"/>
              <a:t>inflammation and in some cases to act as a counter irritant.</a:t>
            </a:r>
          </a:p>
          <a:p>
            <a:pPr marL="342900" indent="-342900">
              <a:buFont typeface="+mj-lt"/>
              <a:buAutoNum type="arabicPeriod"/>
            </a:pPr>
            <a:endParaRPr lang="en-US" dirty="0"/>
          </a:p>
          <a:p>
            <a:pPr marL="342900" indent="-342900">
              <a:buFont typeface="+mj-lt"/>
              <a:buAutoNum type="arabicPeriod"/>
            </a:pPr>
            <a:r>
              <a:rPr lang="en-US" dirty="0" smtClean="0"/>
              <a:t>After  </a:t>
            </a:r>
            <a:r>
              <a:rPr lang="en-US" dirty="0" smtClean="0"/>
              <a:t>heating  the preparation is spread on dressing and applied  to the affected </a:t>
            </a:r>
            <a:r>
              <a:rPr lang="en-US" dirty="0" smtClean="0"/>
              <a:t>area of the skin.</a:t>
            </a:r>
            <a:endParaRPr lang="en-US" dirty="0" smtClean="0"/>
          </a:p>
          <a:p>
            <a:pPr marL="342900" indent="-342900">
              <a:buFont typeface="+mj-lt"/>
              <a:buAutoNum type="arabicPeriod"/>
            </a:pPr>
            <a:endParaRPr lang="en-US" dirty="0"/>
          </a:p>
          <a:p>
            <a:pPr marL="342900" indent="-342900">
              <a:buFont typeface="+mj-lt"/>
              <a:buAutoNum type="arabicPeriod"/>
            </a:pPr>
            <a:r>
              <a:rPr lang="en-US" dirty="0" smtClean="0"/>
              <a:t>Kaolin </a:t>
            </a:r>
            <a:r>
              <a:rPr lang="en-US" dirty="0"/>
              <a:t>poultice BP is prepared by mixing and heating dried, heavy kaolin and boric acid with </a:t>
            </a:r>
            <a:r>
              <a:rPr lang="en-US" dirty="0" smtClean="0"/>
              <a:t>glycerin. </a:t>
            </a:r>
            <a:r>
              <a:rPr lang="en-US" dirty="0"/>
              <a:t>The product is spread on a dressing and applied hot to the </a:t>
            </a:r>
            <a:r>
              <a:rPr lang="en-US" dirty="0" smtClean="0"/>
              <a:t>skin.</a:t>
            </a:r>
            <a:endParaRPr lang="en-US" dirty="0"/>
          </a:p>
        </p:txBody>
      </p:sp>
      <p:pic>
        <p:nvPicPr>
          <p:cNvPr id="4" name="Picture 3" descr="zgtn_gao_poultices_volusion_ad_700.jpg"/>
          <p:cNvPicPr>
            <a:picLocks noChangeAspect="1"/>
          </p:cNvPicPr>
          <p:nvPr/>
        </p:nvPicPr>
        <p:blipFill>
          <a:blip r:embed="rId5" cstate="print"/>
          <a:srcRect l="36842" b="4880"/>
          <a:stretch>
            <a:fillRect/>
          </a:stretch>
        </p:blipFill>
        <p:spPr>
          <a:xfrm>
            <a:off x="6553200" y="533400"/>
            <a:ext cx="2133600" cy="20447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strips dir="ld"/>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lick.wav"/>
                                        </p:tgtEl>
                                      </p:cMediaNode>
                                    </p:audio>
                                  </p:sub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subTnLst>
                                    <p:audio>
                                      <p:cMediaNode>
                                        <p:cTn display="0" masterRel="sameClick">
                                          <p:stCondLst>
                                            <p:cond evt="begin" delay="0">
                                              <p:tn val="10"/>
                                            </p:cond>
                                          </p:stCondLst>
                                          <p:endCondLst>
                                            <p:cond evt="onStopAudio" delay="0">
                                              <p:tgtEl>
                                                <p:sldTgt/>
                                              </p:tgtEl>
                                            </p:cond>
                                          </p:endCondLst>
                                        </p:cTn>
                                        <p:tgtEl>
                                          <p:sndTgt r:embed="rId4" name="breeze.wav"/>
                                        </p:tgtEl>
                                      </p:cMediaNode>
                                    </p:audio>
                                  </p:sub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strips(downLeft)">
                                      <p:cBhvr>
                                        <p:cTn id="17" dur="500"/>
                                        <p:tgtEl>
                                          <p:spTgt spid="3">
                                            <p:txEl>
                                              <p:pRg st="0" end="0"/>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4" name="breeze.wav"/>
                                        </p:tgtEl>
                                      </p:cMediaNode>
                                    </p:audio>
                                  </p:sub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strips(downLeft)">
                                      <p:cBhvr>
                                        <p:cTn id="22" dur="500"/>
                                        <p:tgtEl>
                                          <p:spTgt spid="3">
                                            <p:txEl>
                                              <p:pRg st="1" end="1"/>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4" name="breeze.wav"/>
                                        </p:tgtEl>
                                      </p:cMediaNode>
                                    </p:audio>
                                  </p:subTnLst>
                                </p:cTn>
                              </p:par>
                              <p:par>
                                <p:cTn id="23" presetID="18" presetClass="entr" presetSubtype="12"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strips(downLeft)">
                                      <p:cBhvr>
                                        <p:cTn id="25" dur="500"/>
                                        <p:tgtEl>
                                          <p:spTgt spid="3">
                                            <p:txEl>
                                              <p:pRg st="3" end="3"/>
                                            </p:txEl>
                                          </p:spTgt>
                                        </p:tgtEl>
                                      </p:cBhvr>
                                    </p:animEffect>
                                  </p:childTnLst>
                                  <p:subTnLst>
                                    <p:audio>
                                      <p:cMediaNode>
                                        <p:cTn display="0" masterRel="sameClick">
                                          <p:stCondLst>
                                            <p:cond evt="begin" delay="0">
                                              <p:tn val="23"/>
                                            </p:cond>
                                          </p:stCondLst>
                                          <p:endCondLst>
                                            <p:cond evt="onStopAudio" delay="0">
                                              <p:tgtEl>
                                                <p:sldTgt/>
                                              </p:tgtEl>
                                            </p:cond>
                                          </p:endCondLst>
                                        </p:cTn>
                                        <p:tgtEl>
                                          <p:sndTgt r:embed="rId4" name="breeze.wav"/>
                                        </p:tgtEl>
                                      </p:cMediaNode>
                                    </p:audio>
                                  </p:subTnLst>
                                </p:cTn>
                              </p:par>
                              <p:par>
                                <p:cTn id="26" presetID="18" presetClass="entr" presetSubtype="12"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strips(downLeft)">
                                      <p:cBhvr>
                                        <p:cTn id="28" dur="500"/>
                                        <p:tgtEl>
                                          <p:spTgt spid="3">
                                            <p:txEl>
                                              <p:pRg st="5" end="5"/>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4"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7875" y="533400"/>
            <a:ext cx="4070345" cy="923330"/>
          </a:xfrm>
          <a:prstGeom prst="rect">
            <a:avLst/>
          </a:prstGeom>
          <a:noFill/>
        </p:spPr>
        <p:txBody>
          <a:bodyPr wrap="none" lIns="91440" tIns="45720" rIns="91440" bIns="45720">
            <a:spAutoFit/>
          </a:bodyPr>
          <a:lstStyle/>
          <a:p>
            <a:pPr algn="ct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Plasters</a:t>
            </a:r>
            <a:r>
              <a:rPr lang="en-US" sz="5400" b="1" i="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a:t>
            </a:r>
            <a:endParaRPr lang="en-US" sz="5400" b="1" i="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3" name="TextBox 2"/>
          <p:cNvSpPr txBox="1"/>
          <p:nvPr/>
        </p:nvSpPr>
        <p:spPr>
          <a:xfrm>
            <a:off x="533400" y="1600201"/>
            <a:ext cx="5029200" cy="3139321"/>
          </a:xfrm>
          <a:prstGeom prst="rect">
            <a:avLst/>
          </a:prstGeom>
          <a:noFill/>
        </p:spPr>
        <p:txBody>
          <a:bodyPr wrap="square" rtlCol="0">
            <a:spAutoFit/>
          </a:bodyPr>
          <a:lstStyle/>
          <a:p>
            <a:r>
              <a:rPr lang="en-US" dirty="0" smtClean="0"/>
              <a:t>Plasters are solid or semi solid masses made by incorporating  medicaments in the resinous or waxy bases  which are melted or spread on  suitable baking material..</a:t>
            </a:r>
          </a:p>
          <a:p>
            <a:endParaRPr lang="en-US" dirty="0" smtClean="0"/>
          </a:p>
          <a:p>
            <a:r>
              <a:rPr lang="en-US" dirty="0" smtClean="0"/>
              <a:t>They are generally used to,</a:t>
            </a:r>
          </a:p>
          <a:p>
            <a:endParaRPr lang="en-US" dirty="0" smtClean="0"/>
          </a:p>
          <a:p>
            <a:pPr>
              <a:buFont typeface="Wingdings" pitchFamily="2" charset="2"/>
              <a:buChar char="ü"/>
            </a:pPr>
            <a:r>
              <a:rPr lang="en-US" dirty="0" smtClean="0"/>
              <a:t>Afford protection and medicinal support.</a:t>
            </a:r>
          </a:p>
          <a:p>
            <a:pPr>
              <a:buFont typeface="Wingdings" pitchFamily="2" charset="2"/>
              <a:buChar char="ü"/>
            </a:pPr>
            <a:endParaRPr lang="en-US" dirty="0" smtClean="0"/>
          </a:p>
          <a:p>
            <a:endParaRPr lang="en-US" dirty="0" smtClean="0"/>
          </a:p>
          <a:p>
            <a:endParaRPr lang="en-US" dirty="0"/>
          </a:p>
        </p:txBody>
      </p:sp>
      <p:pic>
        <p:nvPicPr>
          <p:cNvPr id="4" name="Picture 3" descr="bandages-plasters-macro-isolated-13284300.jpg"/>
          <p:cNvPicPr>
            <a:picLocks noChangeAspect="1"/>
          </p:cNvPicPr>
          <p:nvPr/>
        </p:nvPicPr>
        <p:blipFill>
          <a:blip r:embed="rId5" cstate="print"/>
          <a:stretch>
            <a:fillRect/>
          </a:stretch>
        </p:blipFill>
        <p:spPr>
          <a:xfrm>
            <a:off x="5638800" y="685800"/>
            <a:ext cx="2819685" cy="18821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strips dir="ld"/>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iterate type="wd">
                                    <p:tmPct val="10000"/>
                                  </p:iterate>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lick.wav"/>
                                        </p:tgtEl>
                                      </p:cMediaNode>
                                    </p:audio>
                                  </p:sub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subTnLst>
                                    <p:audio>
                                      <p:cMediaNode>
                                        <p:cTn display="0" masterRel="sameClick">
                                          <p:stCondLst>
                                            <p:cond evt="begin" delay="0">
                                              <p:tn val="10"/>
                                            </p:cond>
                                          </p:stCondLst>
                                          <p:endCondLst>
                                            <p:cond evt="onStopAudio" delay="0">
                                              <p:tgtEl>
                                                <p:sldTgt/>
                                              </p:tgtEl>
                                            </p:cond>
                                          </p:endCondLst>
                                        </p:cTn>
                                        <p:tgtEl>
                                          <p:sndTgt r:embed="rId4" name="breeze.wav"/>
                                        </p:tgtEl>
                                      </p:cMediaNode>
                                    </p:audio>
                                  </p:sub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strips(downLeft)">
                                      <p:cBhvr>
                                        <p:cTn id="17" dur="500"/>
                                        <p:tgtEl>
                                          <p:spTgt spid="3">
                                            <p:txEl>
                                              <p:pRg st="0" end="0"/>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4" name="breeze.wav"/>
                                        </p:tgtEl>
                                      </p:cMediaNode>
                                    </p:audio>
                                  </p:sub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4" name="breeze.wav"/>
                                        </p:tgtEl>
                                      </p:cMediaNode>
                                    </p:audio>
                                  </p:subTnLst>
                                </p:cTn>
                              </p:par>
                              <p:par>
                                <p:cTn id="23" presetID="3" presetClass="entr" presetSubtype="1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blinds(horizontal)">
                                      <p:cBhvr>
                                        <p:cTn id="25" dur="500"/>
                                        <p:tgtEl>
                                          <p:spTgt spid="3">
                                            <p:txEl>
                                              <p:pRg st="4" end="4"/>
                                            </p:txEl>
                                          </p:spTgt>
                                        </p:tgtEl>
                                      </p:cBhvr>
                                    </p:animEffect>
                                  </p:childTnLst>
                                  <p:subTnLst>
                                    <p:audio>
                                      <p:cMediaNode>
                                        <p:cTn display="0" masterRel="sameClick">
                                          <p:stCondLst>
                                            <p:cond evt="begin" delay="0">
                                              <p:tn val="23"/>
                                            </p:cond>
                                          </p:stCondLst>
                                          <p:endCondLst>
                                            <p:cond evt="onStopAudio" delay="0">
                                              <p:tgtEl>
                                                <p:sldTgt/>
                                              </p:tgtEl>
                                            </p:cond>
                                          </p:endCondLst>
                                        </p:cTn>
                                        <p:tgtEl>
                                          <p:sndTgt r:embed="rId4"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457201"/>
            <a:ext cx="7620000" cy="1754326"/>
          </a:xfrm>
          <a:prstGeom prst="rect">
            <a:avLst/>
          </a:prstGeom>
          <a:noFill/>
        </p:spPr>
        <p:txBody>
          <a:bodyPr wrap="square" lIns="91440" tIns="45720" rIns="91440" bIns="45720">
            <a:spAutoFit/>
          </a:bodyPr>
          <a:lstStyle/>
          <a:p>
            <a:pPr algn="ctr"/>
            <a:r>
              <a:rPr lang="en-US" sz="54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composition </a:t>
            </a:r>
            <a:r>
              <a:rPr lang="en-US" sz="5400" b="1" i="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semi solid dosage form </a:t>
            </a:r>
          </a:p>
        </p:txBody>
      </p:sp>
      <p:sp>
        <p:nvSpPr>
          <p:cNvPr id="3" name="TextBox 2"/>
          <p:cNvSpPr txBox="1"/>
          <p:nvPr/>
        </p:nvSpPr>
        <p:spPr>
          <a:xfrm>
            <a:off x="838200" y="2362200"/>
            <a:ext cx="6172200" cy="3600986"/>
          </a:xfrm>
          <a:prstGeom prst="rect">
            <a:avLst/>
          </a:prstGeom>
          <a:noFill/>
        </p:spPr>
        <p:txBody>
          <a:bodyPr wrap="square" rtlCol="0">
            <a:spAutoFit/>
          </a:bodyPr>
          <a:lstStyle/>
          <a:p>
            <a:pPr algn="ctr">
              <a:buFont typeface="Wingdings" pitchFamily="2" charset="2"/>
              <a:buChar char="Ø"/>
            </a:pPr>
            <a:r>
              <a:rPr lang="en-US" sz="2400" dirty="0" smtClean="0"/>
              <a:t>Ingredients used in preparation of semi solid dosage form:</a:t>
            </a:r>
          </a:p>
          <a:p>
            <a:pPr>
              <a:buFont typeface="Wingdings" pitchFamily="2" charset="2"/>
              <a:buChar char="ü"/>
            </a:pPr>
            <a:r>
              <a:rPr lang="en-US" dirty="0" smtClean="0"/>
              <a:t>Active pharmaceutical ingredients</a:t>
            </a:r>
          </a:p>
          <a:p>
            <a:pPr>
              <a:buFont typeface="Wingdings" pitchFamily="2" charset="2"/>
              <a:buChar char="ü"/>
            </a:pPr>
            <a:r>
              <a:rPr lang="en-US" dirty="0" smtClean="0"/>
              <a:t>Bases </a:t>
            </a:r>
          </a:p>
          <a:p>
            <a:pPr>
              <a:buFont typeface="Wingdings" pitchFamily="2" charset="2"/>
              <a:buChar char="ü"/>
            </a:pPr>
            <a:r>
              <a:rPr lang="en-US" dirty="0" smtClean="0"/>
              <a:t>Preservatives</a:t>
            </a:r>
          </a:p>
          <a:p>
            <a:pPr>
              <a:buFont typeface="Wingdings" pitchFamily="2" charset="2"/>
              <a:buChar char="ü"/>
            </a:pPr>
            <a:r>
              <a:rPr lang="en-US" dirty="0" smtClean="0"/>
              <a:t>Humectants </a:t>
            </a:r>
          </a:p>
          <a:p>
            <a:pPr>
              <a:buFont typeface="Wingdings" pitchFamily="2" charset="2"/>
              <a:buChar char="ü"/>
            </a:pPr>
            <a:r>
              <a:rPr lang="en-US" dirty="0" smtClean="0"/>
              <a:t>Anti oxidants</a:t>
            </a:r>
          </a:p>
          <a:p>
            <a:pPr>
              <a:buFont typeface="Wingdings" pitchFamily="2" charset="2"/>
              <a:buChar char="ü"/>
            </a:pPr>
            <a:r>
              <a:rPr lang="en-US" dirty="0" smtClean="0"/>
              <a:t>Emulsifier</a:t>
            </a:r>
          </a:p>
          <a:p>
            <a:pPr>
              <a:buFont typeface="Wingdings" pitchFamily="2" charset="2"/>
              <a:buChar char="ü"/>
            </a:pPr>
            <a:r>
              <a:rPr lang="en-US" dirty="0" smtClean="0"/>
              <a:t>Gelling agent </a:t>
            </a:r>
          </a:p>
          <a:p>
            <a:pPr>
              <a:buFont typeface="Wingdings" pitchFamily="2" charset="2"/>
              <a:buChar char="ü"/>
            </a:pPr>
            <a:r>
              <a:rPr lang="en-US" dirty="0" smtClean="0"/>
              <a:t>Permeation enhancer</a:t>
            </a:r>
          </a:p>
          <a:p>
            <a:pPr>
              <a:buFont typeface="Wingdings" pitchFamily="2" charset="2"/>
              <a:buChar char="ü"/>
            </a:pPr>
            <a:r>
              <a:rPr lang="en-US" dirty="0" smtClean="0"/>
              <a:t>Buffers</a:t>
            </a:r>
          </a:p>
          <a:p>
            <a:endParaRPr lang="en-US" dirty="0"/>
          </a:p>
        </p:txBody>
      </p:sp>
    </p:spTree>
  </p:cSld>
  <p:clrMapOvr>
    <a:masterClrMapping/>
  </p:clrMapOvr>
  <p:transition spd="med">
    <p:strips dir="ld"/>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3" name="breeze.wav"/>
                                        </p:tgtEl>
                                      </p:cMediaNode>
                                    </p:audio>
                                  </p:subTnLst>
                                </p:cTn>
                              </p:par>
                            </p:childTnLst>
                          </p:cTn>
                        </p:par>
                      </p:childTnLst>
                    </p:cTn>
                  </p:par>
                  <p:par>
                    <p:cTn id="13" fill="hold">
                      <p:stCondLst>
                        <p:cond delay="indefinite"/>
                      </p:stCondLst>
                      <p:childTnLst>
                        <p:par>
                          <p:cTn id="14" fill="hold">
                            <p:stCondLst>
                              <p:cond delay="0"/>
                            </p:stCondLst>
                            <p:childTnLst>
                              <p:par>
                                <p:cTn id="15" presetID="26"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80">
                                          <p:stCondLst>
                                            <p:cond delay="0"/>
                                          </p:stCondLst>
                                        </p:cTn>
                                        <p:tgtEl>
                                          <p:spTgt spid="3">
                                            <p:txEl>
                                              <p:pRg st="1" end="1"/>
                                            </p:txEl>
                                          </p:spTgt>
                                        </p:tgtEl>
                                      </p:cBhvr>
                                    </p:animEffect>
                                    <p:anim calcmode="lin" valueType="num">
                                      <p:cBhvr>
                                        <p:cTn id="18"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3" dur="26">
                                          <p:stCondLst>
                                            <p:cond delay="650"/>
                                          </p:stCondLst>
                                        </p:cTn>
                                        <p:tgtEl>
                                          <p:spTgt spid="3">
                                            <p:txEl>
                                              <p:pRg st="1" end="1"/>
                                            </p:txEl>
                                          </p:spTgt>
                                        </p:tgtEl>
                                      </p:cBhvr>
                                      <p:to x="100000" y="60000"/>
                                    </p:animScale>
                                    <p:animScale>
                                      <p:cBhvr>
                                        <p:cTn id="24" dur="166" decel="50000">
                                          <p:stCondLst>
                                            <p:cond delay="676"/>
                                          </p:stCondLst>
                                        </p:cTn>
                                        <p:tgtEl>
                                          <p:spTgt spid="3">
                                            <p:txEl>
                                              <p:pRg st="1" end="1"/>
                                            </p:txEl>
                                          </p:spTgt>
                                        </p:tgtEl>
                                      </p:cBhvr>
                                      <p:to x="100000" y="100000"/>
                                    </p:animScale>
                                    <p:animScale>
                                      <p:cBhvr>
                                        <p:cTn id="25" dur="26">
                                          <p:stCondLst>
                                            <p:cond delay="1312"/>
                                          </p:stCondLst>
                                        </p:cTn>
                                        <p:tgtEl>
                                          <p:spTgt spid="3">
                                            <p:txEl>
                                              <p:pRg st="1" end="1"/>
                                            </p:txEl>
                                          </p:spTgt>
                                        </p:tgtEl>
                                      </p:cBhvr>
                                      <p:to x="100000" y="80000"/>
                                    </p:animScale>
                                    <p:animScale>
                                      <p:cBhvr>
                                        <p:cTn id="26" dur="166" decel="50000">
                                          <p:stCondLst>
                                            <p:cond delay="1338"/>
                                          </p:stCondLst>
                                        </p:cTn>
                                        <p:tgtEl>
                                          <p:spTgt spid="3">
                                            <p:txEl>
                                              <p:pRg st="1" end="1"/>
                                            </p:txEl>
                                          </p:spTgt>
                                        </p:tgtEl>
                                      </p:cBhvr>
                                      <p:to x="100000" y="100000"/>
                                    </p:animScale>
                                    <p:animScale>
                                      <p:cBhvr>
                                        <p:cTn id="27" dur="26">
                                          <p:stCondLst>
                                            <p:cond delay="1642"/>
                                          </p:stCondLst>
                                        </p:cTn>
                                        <p:tgtEl>
                                          <p:spTgt spid="3">
                                            <p:txEl>
                                              <p:pRg st="1" end="1"/>
                                            </p:txEl>
                                          </p:spTgt>
                                        </p:tgtEl>
                                      </p:cBhvr>
                                      <p:to x="100000" y="90000"/>
                                    </p:animScale>
                                    <p:animScale>
                                      <p:cBhvr>
                                        <p:cTn id="28" dur="166" decel="50000">
                                          <p:stCondLst>
                                            <p:cond delay="1668"/>
                                          </p:stCondLst>
                                        </p:cTn>
                                        <p:tgtEl>
                                          <p:spTgt spid="3">
                                            <p:txEl>
                                              <p:pRg st="1" end="1"/>
                                            </p:txEl>
                                          </p:spTgt>
                                        </p:tgtEl>
                                      </p:cBhvr>
                                      <p:to x="100000" y="100000"/>
                                    </p:animScale>
                                    <p:animScale>
                                      <p:cBhvr>
                                        <p:cTn id="29" dur="26">
                                          <p:stCondLst>
                                            <p:cond delay="1808"/>
                                          </p:stCondLst>
                                        </p:cTn>
                                        <p:tgtEl>
                                          <p:spTgt spid="3">
                                            <p:txEl>
                                              <p:pRg st="1" end="1"/>
                                            </p:txEl>
                                          </p:spTgt>
                                        </p:tgtEl>
                                      </p:cBhvr>
                                      <p:to x="100000" y="95000"/>
                                    </p:animScale>
                                    <p:animScale>
                                      <p:cBhvr>
                                        <p:cTn id="30" dur="166" decel="50000">
                                          <p:stCondLst>
                                            <p:cond delay="1834"/>
                                          </p:stCondLst>
                                        </p:cTn>
                                        <p:tgtEl>
                                          <p:spTgt spid="3">
                                            <p:txEl>
                                              <p:pRg st="1" end="1"/>
                                            </p:txEl>
                                          </p:spTgt>
                                        </p:tgtEl>
                                      </p:cBhvr>
                                      <p:to x="100000" y="100000"/>
                                    </p:animScale>
                                  </p:childTnLst>
                                  <p:subTnLst>
                                    <p:audio>
                                      <p:cMediaNode>
                                        <p:cTn display="0" masterRel="sameClick">
                                          <p:stCondLst>
                                            <p:cond evt="begin" delay="0">
                                              <p:tn val="15"/>
                                            </p:cond>
                                          </p:stCondLst>
                                          <p:endCondLst>
                                            <p:cond evt="onStopAudio" delay="0">
                                              <p:tgtEl>
                                                <p:sldTgt/>
                                              </p:tgtEl>
                                            </p:cond>
                                          </p:endCondLst>
                                        </p:cTn>
                                        <p:tgtEl>
                                          <p:sndTgt r:embed="rId4" name="click.wav"/>
                                        </p:tgtEl>
                                      </p:cMediaNode>
                                    </p:audio>
                                  </p:subTnLst>
                                </p:cTn>
                              </p:par>
                              <p:par>
                                <p:cTn id="31" presetID="26" presetClass="entr" presetSubtype="0" fill="hold" nodeType="with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wipe(down)">
                                      <p:cBhvr>
                                        <p:cTn id="33" dur="580">
                                          <p:stCondLst>
                                            <p:cond delay="0"/>
                                          </p:stCondLst>
                                        </p:cTn>
                                        <p:tgtEl>
                                          <p:spTgt spid="3">
                                            <p:txEl>
                                              <p:pRg st="2" end="2"/>
                                            </p:txEl>
                                          </p:spTgt>
                                        </p:tgtEl>
                                      </p:cBhvr>
                                    </p:animEffect>
                                    <p:anim calcmode="lin" valueType="num">
                                      <p:cBhvr>
                                        <p:cTn id="3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9" dur="26">
                                          <p:stCondLst>
                                            <p:cond delay="650"/>
                                          </p:stCondLst>
                                        </p:cTn>
                                        <p:tgtEl>
                                          <p:spTgt spid="3">
                                            <p:txEl>
                                              <p:pRg st="2" end="2"/>
                                            </p:txEl>
                                          </p:spTgt>
                                        </p:tgtEl>
                                      </p:cBhvr>
                                      <p:to x="100000" y="60000"/>
                                    </p:animScale>
                                    <p:animScale>
                                      <p:cBhvr>
                                        <p:cTn id="40" dur="166" decel="50000">
                                          <p:stCondLst>
                                            <p:cond delay="676"/>
                                          </p:stCondLst>
                                        </p:cTn>
                                        <p:tgtEl>
                                          <p:spTgt spid="3">
                                            <p:txEl>
                                              <p:pRg st="2" end="2"/>
                                            </p:txEl>
                                          </p:spTgt>
                                        </p:tgtEl>
                                      </p:cBhvr>
                                      <p:to x="100000" y="100000"/>
                                    </p:animScale>
                                    <p:animScale>
                                      <p:cBhvr>
                                        <p:cTn id="41" dur="26">
                                          <p:stCondLst>
                                            <p:cond delay="1312"/>
                                          </p:stCondLst>
                                        </p:cTn>
                                        <p:tgtEl>
                                          <p:spTgt spid="3">
                                            <p:txEl>
                                              <p:pRg st="2" end="2"/>
                                            </p:txEl>
                                          </p:spTgt>
                                        </p:tgtEl>
                                      </p:cBhvr>
                                      <p:to x="100000" y="80000"/>
                                    </p:animScale>
                                    <p:animScale>
                                      <p:cBhvr>
                                        <p:cTn id="42" dur="166" decel="50000">
                                          <p:stCondLst>
                                            <p:cond delay="1338"/>
                                          </p:stCondLst>
                                        </p:cTn>
                                        <p:tgtEl>
                                          <p:spTgt spid="3">
                                            <p:txEl>
                                              <p:pRg st="2" end="2"/>
                                            </p:txEl>
                                          </p:spTgt>
                                        </p:tgtEl>
                                      </p:cBhvr>
                                      <p:to x="100000" y="100000"/>
                                    </p:animScale>
                                    <p:animScale>
                                      <p:cBhvr>
                                        <p:cTn id="43" dur="26">
                                          <p:stCondLst>
                                            <p:cond delay="1642"/>
                                          </p:stCondLst>
                                        </p:cTn>
                                        <p:tgtEl>
                                          <p:spTgt spid="3">
                                            <p:txEl>
                                              <p:pRg st="2" end="2"/>
                                            </p:txEl>
                                          </p:spTgt>
                                        </p:tgtEl>
                                      </p:cBhvr>
                                      <p:to x="100000" y="90000"/>
                                    </p:animScale>
                                    <p:animScale>
                                      <p:cBhvr>
                                        <p:cTn id="44" dur="166" decel="50000">
                                          <p:stCondLst>
                                            <p:cond delay="1668"/>
                                          </p:stCondLst>
                                        </p:cTn>
                                        <p:tgtEl>
                                          <p:spTgt spid="3">
                                            <p:txEl>
                                              <p:pRg st="2" end="2"/>
                                            </p:txEl>
                                          </p:spTgt>
                                        </p:tgtEl>
                                      </p:cBhvr>
                                      <p:to x="100000" y="100000"/>
                                    </p:animScale>
                                    <p:animScale>
                                      <p:cBhvr>
                                        <p:cTn id="45" dur="26">
                                          <p:stCondLst>
                                            <p:cond delay="1808"/>
                                          </p:stCondLst>
                                        </p:cTn>
                                        <p:tgtEl>
                                          <p:spTgt spid="3">
                                            <p:txEl>
                                              <p:pRg st="2" end="2"/>
                                            </p:txEl>
                                          </p:spTgt>
                                        </p:tgtEl>
                                      </p:cBhvr>
                                      <p:to x="100000" y="95000"/>
                                    </p:animScale>
                                    <p:animScale>
                                      <p:cBhvr>
                                        <p:cTn id="46" dur="166" decel="50000">
                                          <p:stCondLst>
                                            <p:cond delay="1834"/>
                                          </p:stCondLst>
                                        </p:cTn>
                                        <p:tgtEl>
                                          <p:spTgt spid="3">
                                            <p:txEl>
                                              <p:pRg st="2" end="2"/>
                                            </p:txEl>
                                          </p:spTgt>
                                        </p:tgtEl>
                                      </p:cBhvr>
                                      <p:to x="100000" y="100000"/>
                                    </p:animScale>
                                  </p:childTnLst>
                                  <p:subTnLst>
                                    <p:audio>
                                      <p:cMediaNode>
                                        <p:cTn display="0" masterRel="sameClick">
                                          <p:stCondLst>
                                            <p:cond evt="begin" delay="0">
                                              <p:tn val="31"/>
                                            </p:cond>
                                          </p:stCondLst>
                                          <p:endCondLst>
                                            <p:cond evt="onStopAudio" delay="0">
                                              <p:tgtEl>
                                                <p:sldTgt/>
                                              </p:tgtEl>
                                            </p:cond>
                                          </p:endCondLst>
                                        </p:cTn>
                                        <p:tgtEl>
                                          <p:sndTgt r:embed="rId4" name="click.wav"/>
                                        </p:tgtEl>
                                      </p:cMediaNode>
                                    </p:audio>
                                  </p:subTnLst>
                                </p:cTn>
                              </p:par>
                              <p:par>
                                <p:cTn id="47" presetID="26" presetClass="entr" presetSubtype="0" fill="hold" nodeType="with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Effect transition="in" filter="wipe(down)">
                                      <p:cBhvr>
                                        <p:cTn id="49" dur="580">
                                          <p:stCondLst>
                                            <p:cond delay="0"/>
                                          </p:stCondLst>
                                        </p:cTn>
                                        <p:tgtEl>
                                          <p:spTgt spid="3">
                                            <p:txEl>
                                              <p:pRg st="3" end="3"/>
                                            </p:txEl>
                                          </p:spTgt>
                                        </p:tgtEl>
                                      </p:cBhvr>
                                    </p:animEffect>
                                    <p:anim calcmode="lin" valueType="num">
                                      <p:cBhvr>
                                        <p:cTn id="50"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55" dur="26">
                                          <p:stCondLst>
                                            <p:cond delay="650"/>
                                          </p:stCondLst>
                                        </p:cTn>
                                        <p:tgtEl>
                                          <p:spTgt spid="3">
                                            <p:txEl>
                                              <p:pRg st="3" end="3"/>
                                            </p:txEl>
                                          </p:spTgt>
                                        </p:tgtEl>
                                      </p:cBhvr>
                                      <p:to x="100000" y="60000"/>
                                    </p:animScale>
                                    <p:animScale>
                                      <p:cBhvr>
                                        <p:cTn id="56" dur="166" decel="50000">
                                          <p:stCondLst>
                                            <p:cond delay="676"/>
                                          </p:stCondLst>
                                        </p:cTn>
                                        <p:tgtEl>
                                          <p:spTgt spid="3">
                                            <p:txEl>
                                              <p:pRg st="3" end="3"/>
                                            </p:txEl>
                                          </p:spTgt>
                                        </p:tgtEl>
                                      </p:cBhvr>
                                      <p:to x="100000" y="100000"/>
                                    </p:animScale>
                                    <p:animScale>
                                      <p:cBhvr>
                                        <p:cTn id="57" dur="26">
                                          <p:stCondLst>
                                            <p:cond delay="1312"/>
                                          </p:stCondLst>
                                        </p:cTn>
                                        <p:tgtEl>
                                          <p:spTgt spid="3">
                                            <p:txEl>
                                              <p:pRg st="3" end="3"/>
                                            </p:txEl>
                                          </p:spTgt>
                                        </p:tgtEl>
                                      </p:cBhvr>
                                      <p:to x="100000" y="80000"/>
                                    </p:animScale>
                                    <p:animScale>
                                      <p:cBhvr>
                                        <p:cTn id="58" dur="166" decel="50000">
                                          <p:stCondLst>
                                            <p:cond delay="1338"/>
                                          </p:stCondLst>
                                        </p:cTn>
                                        <p:tgtEl>
                                          <p:spTgt spid="3">
                                            <p:txEl>
                                              <p:pRg st="3" end="3"/>
                                            </p:txEl>
                                          </p:spTgt>
                                        </p:tgtEl>
                                      </p:cBhvr>
                                      <p:to x="100000" y="100000"/>
                                    </p:animScale>
                                    <p:animScale>
                                      <p:cBhvr>
                                        <p:cTn id="59" dur="26">
                                          <p:stCondLst>
                                            <p:cond delay="1642"/>
                                          </p:stCondLst>
                                        </p:cTn>
                                        <p:tgtEl>
                                          <p:spTgt spid="3">
                                            <p:txEl>
                                              <p:pRg st="3" end="3"/>
                                            </p:txEl>
                                          </p:spTgt>
                                        </p:tgtEl>
                                      </p:cBhvr>
                                      <p:to x="100000" y="90000"/>
                                    </p:animScale>
                                    <p:animScale>
                                      <p:cBhvr>
                                        <p:cTn id="60" dur="166" decel="50000">
                                          <p:stCondLst>
                                            <p:cond delay="1668"/>
                                          </p:stCondLst>
                                        </p:cTn>
                                        <p:tgtEl>
                                          <p:spTgt spid="3">
                                            <p:txEl>
                                              <p:pRg st="3" end="3"/>
                                            </p:txEl>
                                          </p:spTgt>
                                        </p:tgtEl>
                                      </p:cBhvr>
                                      <p:to x="100000" y="100000"/>
                                    </p:animScale>
                                    <p:animScale>
                                      <p:cBhvr>
                                        <p:cTn id="61" dur="26">
                                          <p:stCondLst>
                                            <p:cond delay="1808"/>
                                          </p:stCondLst>
                                        </p:cTn>
                                        <p:tgtEl>
                                          <p:spTgt spid="3">
                                            <p:txEl>
                                              <p:pRg st="3" end="3"/>
                                            </p:txEl>
                                          </p:spTgt>
                                        </p:tgtEl>
                                      </p:cBhvr>
                                      <p:to x="100000" y="95000"/>
                                    </p:animScale>
                                    <p:animScale>
                                      <p:cBhvr>
                                        <p:cTn id="62" dur="166" decel="50000">
                                          <p:stCondLst>
                                            <p:cond delay="1834"/>
                                          </p:stCondLst>
                                        </p:cTn>
                                        <p:tgtEl>
                                          <p:spTgt spid="3">
                                            <p:txEl>
                                              <p:pRg st="3" end="3"/>
                                            </p:txEl>
                                          </p:spTgt>
                                        </p:tgtEl>
                                      </p:cBhvr>
                                      <p:to x="100000" y="100000"/>
                                    </p:animScale>
                                  </p:childTnLst>
                                  <p:subTnLst>
                                    <p:audio>
                                      <p:cMediaNode>
                                        <p:cTn display="0" masterRel="sameClick">
                                          <p:stCondLst>
                                            <p:cond evt="begin" delay="0">
                                              <p:tn val="47"/>
                                            </p:cond>
                                          </p:stCondLst>
                                          <p:endCondLst>
                                            <p:cond evt="onStopAudio" delay="0">
                                              <p:tgtEl>
                                                <p:sldTgt/>
                                              </p:tgtEl>
                                            </p:cond>
                                          </p:endCondLst>
                                        </p:cTn>
                                        <p:tgtEl>
                                          <p:sndTgt r:embed="rId4" name="click.wav"/>
                                        </p:tgtEl>
                                      </p:cMediaNode>
                                    </p:audio>
                                  </p:subTnLst>
                                </p:cTn>
                              </p:par>
                              <p:par>
                                <p:cTn id="63" presetID="26" presetClass="entr" presetSubtype="0" fill="hold" nodeType="withEffect">
                                  <p:stCondLst>
                                    <p:cond delay="0"/>
                                  </p:stCondLst>
                                  <p:childTnLst>
                                    <p:set>
                                      <p:cBhvr>
                                        <p:cTn id="64" dur="1" fill="hold">
                                          <p:stCondLst>
                                            <p:cond delay="0"/>
                                          </p:stCondLst>
                                        </p:cTn>
                                        <p:tgtEl>
                                          <p:spTgt spid="3">
                                            <p:txEl>
                                              <p:pRg st="4" end="4"/>
                                            </p:txEl>
                                          </p:spTgt>
                                        </p:tgtEl>
                                        <p:attrNameLst>
                                          <p:attrName>style.visibility</p:attrName>
                                        </p:attrNameLst>
                                      </p:cBhvr>
                                      <p:to>
                                        <p:strVal val="visible"/>
                                      </p:to>
                                    </p:set>
                                    <p:animEffect transition="in" filter="wipe(down)">
                                      <p:cBhvr>
                                        <p:cTn id="65" dur="580">
                                          <p:stCondLst>
                                            <p:cond delay="0"/>
                                          </p:stCondLst>
                                        </p:cTn>
                                        <p:tgtEl>
                                          <p:spTgt spid="3">
                                            <p:txEl>
                                              <p:pRg st="4" end="4"/>
                                            </p:txEl>
                                          </p:spTgt>
                                        </p:tgtEl>
                                      </p:cBhvr>
                                    </p:animEffect>
                                    <p:anim calcmode="lin" valueType="num">
                                      <p:cBhvr>
                                        <p:cTn id="66"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67"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68"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69"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70"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71" dur="26">
                                          <p:stCondLst>
                                            <p:cond delay="650"/>
                                          </p:stCondLst>
                                        </p:cTn>
                                        <p:tgtEl>
                                          <p:spTgt spid="3">
                                            <p:txEl>
                                              <p:pRg st="4" end="4"/>
                                            </p:txEl>
                                          </p:spTgt>
                                        </p:tgtEl>
                                      </p:cBhvr>
                                      <p:to x="100000" y="60000"/>
                                    </p:animScale>
                                    <p:animScale>
                                      <p:cBhvr>
                                        <p:cTn id="72" dur="166" decel="50000">
                                          <p:stCondLst>
                                            <p:cond delay="676"/>
                                          </p:stCondLst>
                                        </p:cTn>
                                        <p:tgtEl>
                                          <p:spTgt spid="3">
                                            <p:txEl>
                                              <p:pRg st="4" end="4"/>
                                            </p:txEl>
                                          </p:spTgt>
                                        </p:tgtEl>
                                      </p:cBhvr>
                                      <p:to x="100000" y="100000"/>
                                    </p:animScale>
                                    <p:animScale>
                                      <p:cBhvr>
                                        <p:cTn id="73" dur="26">
                                          <p:stCondLst>
                                            <p:cond delay="1312"/>
                                          </p:stCondLst>
                                        </p:cTn>
                                        <p:tgtEl>
                                          <p:spTgt spid="3">
                                            <p:txEl>
                                              <p:pRg st="4" end="4"/>
                                            </p:txEl>
                                          </p:spTgt>
                                        </p:tgtEl>
                                      </p:cBhvr>
                                      <p:to x="100000" y="80000"/>
                                    </p:animScale>
                                    <p:animScale>
                                      <p:cBhvr>
                                        <p:cTn id="74" dur="166" decel="50000">
                                          <p:stCondLst>
                                            <p:cond delay="1338"/>
                                          </p:stCondLst>
                                        </p:cTn>
                                        <p:tgtEl>
                                          <p:spTgt spid="3">
                                            <p:txEl>
                                              <p:pRg st="4" end="4"/>
                                            </p:txEl>
                                          </p:spTgt>
                                        </p:tgtEl>
                                      </p:cBhvr>
                                      <p:to x="100000" y="100000"/>
                                    </p:animScale>
                                    <p:animScale>
                                      <p:cBhvr>
                                        <p:cTn id="75" dur="26">
                                          <p:stCondLst>
                                            <p:cond delay="1642"/>
                                          </p:stCondLst>
                                        </p:cTn>
                                        <p:tgtEl>
                                          <p:spTgt spid="3">
                                            <p:txEl>
                                              <p:pRg st="4" end="4"/>
                                            </p:txEl>
                                          </p:spTgt>
                                        </p:tgtEl>
                                      </p:cBhvr>
                                      <p:to x="100000" y="90000"/>
                                    </p:animScale>
                                    <p:animScale>
                                      <p:cBhvr>
                                        <p:cTn id="76" dur="166" decel="50000">
                                          <p:stCondLst>
                                            <p:cond delay="1668"/>
                                          </p:stCondLst>
                                        </p:cTn>
                                        <p:tgtEl>
                                          <p:spTgt spid="3">
                                            <p:txEl>
                                              <p:pRg st="4" end="4"/>
                                            </p:txEl>
                                          </p:spTgt>
                                        </p:tgtEl>
                                      </p:cBhvr>
                                      <p:to x="100000" y="100000"/>
                                    </p:animScale>
                                    <p:animScale>
                                      <p:cBhvr>
                                        <p:cTn id="77" dur="26">
                                          <p:stCondLst>
                                            <p:cond delay="1808"/>
                                          </p:stCondLst>
                                        </p:cTn>
                                        <p:tgtEl>
                                          <p:spTgt spid="3">
                                            <p:txEl>
                                              <p:pRg st="4" end="4"/>
                                            </p:txEl>
                                          </p:spTgt>
                                        </p:tgtEl>
                                      </p:cBhvr>
                                      <p:to x="100000" y="95000"/>
                                    </p:animScale>
                                    <p:animScale>
                                      <p:cBhvr>
                                        <p:cTn id="78" dur="166" decel="50000">
                                          <p:stCondLst>
                                            <p:cond delay="1834"/>
                                          </p:stCondLst>
                                        </p:cTn>
                                        <p:tgtEl>
                                          <p:spTgt spid="3">
                                            <p:txEl>
                                              <p:pRg st="4" end="4"/>
                                            </p:txEl>
                                          </p:spTgt>
                                        </p:tgtEl>
                                      </p:cBhvr>
                                      <p:to x="100000" y="100000"/>
                                    </p:animScale>
                                  </p:childTnLst>
                                  <p:subTnLst>
                                    <p:audio>
                                      <p:cMediaNode>
                                        <p:cTn display="0" masterRel="sameClick">
                                          <p:stCondLst>
                                            <p:cond evt="begin" delay="0">
                                              <p:tn val="63"/>
                                            </p:cond>
                                          </p:stCondLst>
                                          <p:endCondLst>
                                            <p:cond evt="onStopAudio" delay="0">
                                              <p:tgtEl>
                                                <p:sldTgt/>
                                              </p:tgtEl>
                                            </p:cond>
                                          </p:endCondLst>
                                        </p:cTn>
                                        <p:tgtEl>
                                          <p:sndTgt r:embed="rId4" name="click.wav"/>
                                        </p:tgtEl>
                                      </p:cMediaNode>
                                    </p:audio>
                                  </p:subTnLst>
                                </p:cTn>
                              </p:par>
                              <p:par>
                                <p:cTn id="79" presetID="26" presetClass="entr" presetSubtype="0" fill="hold" nodeType="withEffect">
                                  <p:stCondLst>
                                    <p:cond delay="0"/>
                                  </p:stCondLst>
                                  <p:childTnLst>
                                    <p:set>
                                      <p:cBhvr>
                                        <p:cTn id="80" dur="1" fill="hold">
                                          <p:stCondLst>
                                            <p:cond delay="0"/>
                                          </p:stCondLst>
                                        </p:cTn>
                                        <p:tgtEl>
                                          <p:spTgt spid="3">
                                            <p:txEl>
                                              <p:pRg st="5" end="5"/>
                                            </p:txEl>
                                          </p:spTgt>
                                        </p:tgtEl>
                                        <p:attrNameLst>
                                          <p:attrName>style.visibility</p:attrName>
                                        </p:attrNameLst>
                                      </p:cBhvr>
                                      <p:to>
                                        <p:strVal val="visible"/>
                                      </p:to>
                                    </p:set>
                                    <p:animEffect transition="in" filter="wipe(down)">
                                      <p:cBhvr>
                                        <p:cTn id="81" dur="580">
                                          <p:stCondLst>
                                            <p:cond delay="0"/>
                                          </p:stCondLst>
                                        </p:cTn>
                                        <p:tgtEl>
                                          <p:spTgt spid="3">
                                            <p:txEl>
                                              <p:pRg st="5" end="5"/>
                                            </p:txEl>
                                          </p:spTgt>
                                        </p:tgtEl>
                                      </p:cBhvr>
                                    </p:animEffect>
                                    <p:anim calcmode="lin" valueType="num">
                                      <p:cBhvr>
                                        <p:cTn id="82"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83"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84"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85"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86"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87" dur="26">
                                          <p:stCondLst>
                                            <p:cond delay="650"/>
                                          </p:stCondLst>
                                        </p:cTn>
                                        <p:tgtEl>
                                          <p:spTgt spid="3">
                                            <p:txEl>
                                              <p:pRg st="5" end="5"/>
                                            </p:txEl>
                                          </p:spTgt>
                                        </p:tgtEl>
                                      </p:cBhvr>
                                      <p:to x="100000" y="60000"/>
                                    </p:animScale>
                                    <p:animScale>
                                      <p:cBhvr>
                                        <p:cTn id="88" dur="166" decel="50000">
                                          <p:stCondLst>
                                            <p:cond delay="676"/>
                                          </p:stCondLst>
                                        </p:cTn>
                                        <p:tgtEl>
                                          <p:spTgt spid="3">
                                            <p:txEl>
                                              <p:pRg st="5" end="5"/>
                                            </p:txEl>
                                          </p:spTgt>
                                        </p:tgtEl>
                                      </p:cBhvr>
                                      <p:to x="100000" y="100000"/>
                                    </p:animScale>
                                    <p:animScale>
                                      <p:cBhvr>
                                        <p:cTn id="89" dur="26">
                                          <p:stCondLst>
                                            <p:cond delay="1312"/>
                                          </p:stCondLst>
                                        </p:cTn>
                                        <p:tgtEl>
                                          <p:spTgt spid="3">
                                            <p:txEl>
                                              <p:pRg st="5" end="5"/>
                                            </p:txEl>
                                          </p:spTgt>
                                        </p:tgtEl>
                                      </p:cBhvr>
                                      <p:to x="100000" y="80000"/>
                                    </p:animScale>
                                    <p:animScale>
                                      <p:cBhvr>
                                        <p:cTn id="90" dur="166" decel="50000">
                                          <p:stCondLst>
                                            <p:cond delay="1338"/>
                                          </p:stCondLst>
                                        </p:cTn>
                                        <p:tgtEl>
                                          <p:spTgt spid="3">
                                            <p:txEl>
                                              <p:pRg st="5" end="5"/>
                                            </p:txEl>
                                          </p:spTgt>
                                        </p:tgtEl>
                                      </p:cBhvr>
                                      <p:to x="100000" y="100000"/>
                                    </p:animScale>
                                    <p:animScale>
                                      <p:cBhvr>
                                        <p:cTn id="91" dur="26">
                                          <p:stCondLst>
                                            <p:cond delay="1642"/>
                                          </p:stCondLst>
                                        </p:cTn>
                                        <p:tgtEl>
                                          <p:spTgt spid="3">
                                            <p:txEl>
                                              <p:pRg st="5" end="5"/>
                                            </p:txEl>
                                          </p:spTgt>
                                        </p:tgtEl>
                                      </p:cBhvr>
                                      <p:to x="100000" y="90000"/>
                                    </p:animScale>
                                    <p:animScale>
                                      <p:cBhvr>
                                        <p:cTn id="92" dur="166" decel="50000">
                                          <p:stCondLst>
                                            <p:cond delay="1668"/>
                                          </p:stCondLst>
                                        </p:cTn>
                                        <p:tgtEl>
                                          <p:spTgt spid="3">
                                            <p:txEl>
                                              <p:pRg st="5" end="5"/>
                                            </p:txEl>
                                          </p:spTgt>
                                        </p:tgtEl>
                                      </p:cBhvr>
                                      <p:to x="100000" y="100000"/>
                                    </p:animScale>
                                    <p:animScale>
                                      <p:cBhvr>
                                        <p:cTn id="93" dur="26">
                                          <p:stCondLst>
                                            <p:cond delay="1808"/>
                                          </p:stCondLst>
                                        </p:cTn>
                                        <p:tgtEl>
                                          <p:spTgt spid="3">
                                            <p:txEl>
                                              <p:pRg st="5" end="5"/>
                                            </p:txEl>
                                          </p:spTgt>
                                        </p:tgtEl>
                                      </p:cBhvr>
                                      <p:to x="100000" y="95000"/>
                                    </p:animScale>
                                    <p:animScale>
                                      <p:cBhvr>
                                        <p:cTn id="94" dur="166" decel="50000">
                                          <p:stCondLst>
                                            <p:cond delay="1834"/>
                                          </p:stCondLst>
                                        </p:cTn>
                                        <p:tgtEl>
                                          <p:spTgt spid="3">
                                            <p:txEl>
                                              <p:pRg st="5" end="5"/>
                                            </p:txEl>
                                          </p:spTgt>
                                        </p:tgtEl>
                                      </p:cBhvr>
                                      <p:to x="100000" y="100000"/>
                                    </p:animScale>
                                  </p:childTnLst>
                                  <p:subTnLst>
                                    <p:audio>
                                      <p:cMediaNode>
                                        <p:cTn display="0" masterRel="sameClick">
                                          <p:stCondLst>
                                            <p:cond evt="begin" delay="0">
                                              <p:tn val="79"/>
                                            </p:cond>
                                          </p:stCondLst>
                                          <p:endCondLst>
                                            <p:cond evt="onStopAudio" delay="0">
                                              <p:tgtEl>
                                                <p:sldTgt/>
                                              </p:tgtEl>
                                            </p:cond>
                                          </p:endCondLst>
                                        </p:cTn>
                                        <p:tgtEl>
                                          <p:sndTgt r:embed="rId4" name="click.wav"/>
                                        </p:tgtEl>
                                      </p:cMediaNode>
                                    </p:audio>
                                  </p:subTnLst>
                                </p:cTn>
                              </p:par>
                              <p:par>
                                <p:cTn id="95" presetID="26" presetClass="entr" presetSubtype="0" fill="hold" nodeType="withEffect">
                                  <p:stCondLst>
                                    <p:cond delay="0"/>
                                  </p:stCondLst>
                                  <p:childTnLst>
                                    <p:set>
                                      <p:cBhvr>
                                        <p:cTn id="96" dur="1" fill="hold">
                                          <p:stCondLst>
                                            <p:cond delay="0"/>
                                          </p:stCondLst>
                                        </p:cTn>
                                        <p:tgtEl>
                                          <p:spTgt spid="3">
                                            <p:txEl>
                                              <p:pRg st="6" end="6"/>
                                            </p:txEl>
                                          </p:spTgt>
                                        </p:tgtEl>
                                        <p:attrNameLst>
                                          <p:attrName>style.visibility</p:attrName>
                                        </p:attrNameLst>
                                      </p:cBhvr>
                                      <p:to>
                                        <p:strVal val="visible"/>
                                      </p:to>
                                    </p:set>
                                    <p:animEffect transition="in" filter="wipe(down)">
                                      <p:cBhvr>
                                        <p:cTn id="97" dur="580">
                                          <p:stCondLst>
                                            <p:cond delay="0"/>
                                          </p:stCondLst>
                                        </p:cTn>
                                        <p:tgtEl>
                                          <p:spTgt spid="3">
                                            <p:txEl>
                                              <p:pRg st="6" end="6"/>
                                            </p:txEl>
                                          </p:spTgt>
                                        </p:tgtEl>
                                      </p:cBhvr>
                                    </p:animEffect>
                                    <p:anim calcmode="lin" valueType="num">
                                      <p:cBhvr>
                                        <p:cTn id="98"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3">
                                            <p:txEl>
                                              <p:pRg st="6" end="6"/>
                                            </p:txEl>
                                          </p:spTgt>
                                        </p:tgtEl>
                                      </p:cBhvr>
                                      <p:to x="100000" y="60000"/>
                                    </p:animScale>
                                    <p:animScale>
                                      <p:cBhvr>
                                        <p:cTn id="104" dur="166" decel="50000">
                                          <p:stCondLst>
                                            <p:cond delay="676"/>
                                          </p:stCondLst>
                                        </p:cTn>
                                        <p:tgtEl>
                                          <p:spTgt spid="3">
                                            <p:txEl>
                                              <p:pRg st="6" end="6"/>
                                            </p:txEl>
                                          </p:spTgt>
                                        </p:tgtEl>
                                      </p:cBhvr>
                                      <p:to x="100000" y="100000"/>
                                    </p:animScale>
                                    <p:animScale>
                                      <p:cBhvr>
                                        <p:cTn id="105" dur="26">
                                          <p:stCondLst>
                                            <p:cond delay="1312"/>
                                          </p:stCondLst>
                                        </p:cTn>
                                        <p:tgtEl>
                                          <p:spTgt spid="3">
                                            <p:txEl>
                                              <p:pRg st="6" end="6"/>
                                            </p:txEl>
                                          </p:spTgt>
                                        </p:tgtEl>
                                      </p:cBhvr>
                                      <p:to x="100000" y="80000"/>
                                    </p:animScale>
                                    <p:animScale>
                                      <p:cBhvr>
                                        <p:cTn id="106" dur="166" decel="50000">
                                          <p:stCondLst>
                                            <p:cond delay="1338"/>
                                          </p:stCondLst>
                                        </p:cTn>
                                        <p:tgtEl>
                                          <p:spTgt spid="3">
                                            <p:txEl>
                                              <p:pRg st="6" end="6"/>
                                            </p:txEl>
                                          </p:spTgt>
                                        </p:tgtEl>
                                      </p:cBhvr>
                                      <p:to x="100000" y="100000"/>
                                    </p:animScale>
                                    <p:animScale>
                                      <p:cBhvr>
                                        <p:cTn id="107" dur="26">
                                          <p:stCondLst>
                                            <p:cond delay="1642"/>
                                          </p:stCondLst>
                                        </p:cTn>
                                        <p:tgtEl>
                                          <p:spTgt spid="3">
                                            <p:txEl>
                                              <p:pRg st="6" end="6"/>
                                            </p:txEl>
                                          </p:spTgt>
                                        </p:tgtEl>
                                      </p:cBhvr>
                                      <p:to x="100000" y="90000"/>
                                    </p:animScale>
                                    <p:animScale>
                                      <p:cBhvr>
                                        <p:cTn id="108" dur="166" decel="50000">
                                          <p:stCondLst>
                                            <p:cond delay="1668"/>
                                          </p:stCondLst>
                                        </p:cTn>
                                        <p:tgtEl>
                                          <p:spTgt spid="3">
                                            <p:txEl>
                                              <p:pRg st="6" end="6"/>
                                            </p:txEl>
                                          </p:spTgt>
                                        </p:tgtEl>
                                      </p:cBhvr>
                                      <p:to x="100000" y="100000"/>
                                    </p:animScale>
                                    <p:animScale>
                                      <p:cBhvr>
                                        <p:cTn id="109" dur="26">
                                          <p:stCondLst>
                                            <p:cond delay="1808"/>
                                          </p:stCondLst>
                                        </p:cTn>
                                        <p:tgtEl>
                                          <p:spTgt spid="3">
                                            <p:txEl>
                                              <p:pRg st="6" end="6"/>
                                            </p:txEl>
                                          </p:spTgt>
                                        </p:tgtEl>
                                      </p:cBhvr>
                                      <p:to x="100000" y="95000"/>
                                    </p:animScale>
                                    <p:animScale>
                                      <p:cBhvr>
                                        <p:cTn id="110" dur="166" decel="50000">
                                          <p:stCondLst>
                                            <p:cond delay="1834"/>
                                          </p:stCondLst>
                                        </p:cTn>
                                        <p:tgtEl>
                                          <p:spTgt spid="3">
                                            <p:txEl>
                                              <p:pRg st="6" end="6"/>
                                            </p:txEl>
                                          </p:spTgt>
                                        </p:tgtEl>
                                      </p:cBhvr>
                                      <p:to x="100000" y="100000"/>
                                    </p:animScale>
                                  </p:childTnLst>
                                  <p:subTnLst>
                                    <p:audio>
                                      <p:cMediaNode>
                                        <p:cTn display="0" masterRel="sameClick">
                                          <p:stCondLst>
                                            <p:cond evt="begin" delay="0">
                                              <p:tn val="95"/>
                                            </p:cond>
                                          </p:stCondLst>
                                          <p:endCondLst>
                                            <p:cond evt="onStopAudio" delay="0">
                                              <p:tgtEl>
                                                <p:sldTgt/>
                                              </p:tgtEl>
                                            </p:cond>
                                          </p:endCondLst>
                                        </p:cTn>
                                        <p:tgtEl>
                                          <p:sndTgt r:embed="rId4" name="click.wav"/>
                                        </p:tgtEl>
                                      </p:cMediaNode>
                                    </p:audio>
                                  </p:subTnLst>
                                </p:cTn>
                              </p:par>
                              <p:par>
                                <p:cTn id="111" presetID="26" presetClass="entr" presetSubtype="0" fill="hold" nodeType="withEffect">
                                  <p:stCondLst>
                                    <p:cond delay="0"/>
                                  </p:stCondLst>
                                  <p:childTnLst>
                                    <p:set>
                                      <p:cBhvr>
                                        <p:cTn id="112" dur="1" fill="hold">
                                          <p:stCondLst>
                                            <p:cond delay="0"/>
                                          </p:stCondLst>
                                        </p:cTn>
                                        <p:tgtEl>
                                          <p:spTgt spid="3">
                                            <p:txEl>
                                              <p:pRg st="7" end="7"/>
                                            </p:txEl>
                                          </p:spTgt>
                                        </p:tgtEl>
                                        <p:attrNameLst>
                                          <p:attrName>style.visibility</p:attrName>
                                        </p:attrNameLst>
                                      </p:cBhvr>
                                      <p:to>
                                        <p:strVal val="visible"/>
                                      </p:to>
                                    </p:set>
                                    <p:animEffect transition="in" filter="wipe(down)">
                                      <p:cBhvr>
                                        <p:cTn id="113" dur="580">
                                          <p:stCondLst>
                                            <p:cond delay="0"/>
                                          </p:stCondLst>
                                        </p:cTn>
                                        <p:tgtEl>
                                          <p:spTgt spid="3">
                                            <p:txEl>
                                              <p:pRg st="7" end="7"/>
                                            </p:txEl>
                                          </p:spTgt>
                                        </p:tgtEl>
                                      </p:cBhvr>
                                    </p:animEffect>
                                    <p:anim calcmode="lin" valueType="num">
                                      <p:cBhvr>
                                        <p:cTn id="114"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15"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16"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17"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18"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19" dur="26">
                                          <p:stCondLst>
                                            <p:cond delay="650"/>
                                          </p:stCondLst>
                                        </p:cTn>
                                        <p:tgtEl>
                                          <p:spTgt spid="3">
                                            <p:txEl>
                                              <p:pRg st="7" end="7"/>
                                            </p:txEl>
                                          </p:spTgt>
                                        </p:tgtEl>
                                      </p:cBhvr>
                                      <p:to x="100000" y="60000"/>
                                    </p:animScale>
                                    <p:animScale>
                                      <p:cBhvr>
                                        <p:cTn id="120" dur="166" decel="50000">
                                          <p:stCondLst>
                                            <p:cond delay="676"/>
                                          </p:stCondLst>
                                        </p:cTn>
                                        <p:tgtEl>
                                          <p:spTgt spid="3">
                                            <p:txEl>
                                              <p:pRg st="7" end="7"/>
                                            </p:txEl>
                                          </p:spTgt>
                                        </p:tgtEl>
                                      </p:cBhvr>
                                      <p:to x="100000" y="100000"/>
                                    </p:animScale>
                                    <p:animScale>
                                      <p:cBhvr>
                                        <p:cTn id="121" dur="26">
                                          <p:stCondLst>
                                            <p:cond delay="1312"/>
                                          </p:stCondLst>
                                        </p:cTn>
                                        <p:tgtEl>
                                          <p:spTgt spid="3">
                                            <p:txEl>
                                              <p:pRg st="7" end="7"/>
                                            </p:txEl>
                                          </p:spTgt>
                                        </p:tgtEl>
                                      </p:cBhvr>
                                      <p:to x="100000" y="80000"/>
                                    </p:animScale>
                                    <p:animScale>
                                      <p:cBhvr>
                                        <p:cTn id="122" dur="166" decel="50000">
                                          <p:stCondLst>
                                            <p:cond delay="1338"/>
                                          </p:stCondLst>
                                        </p:cTn>
                                        <p:tgtEl>
                                          <p:spTgt spid="3">
                                            <p:txEl>
                                              <p:pRg st="7" end="7"/>
                                            </p:txEl>
                                          </p:spTgt>
                                        </p:tgtEl>
                                      </p:cBhvr>
                                      <p:to x="100000" y="100000"/>
                                    </p:animScale>
                                    <p:animScale>
                                      <p:cBhvr>
                                        <p:cTn id="123" dur="26">
                                          <p:stCondLst>
                                            <p:cond delay="1642"/>
                                          </p:stCondLst>
                                        </p:cTn>
                                        <p:tgtEl>
                                          <p:spTgt spid="3">
                                            <p:txEl>
                                              <p:pRg st="7" end="7"/>
                                            </p:txEl>
                                          </p:spTgt>
                                        </p:tgtEl>
                                      </p:cBhvr>
                                      <p:to x="100000" y="90000"/>
                                    </p:animScale>
                                    <p:animScale>
                                      <p:cBhvr>
                                        <p:cTn id="124" dur="166" decel="50000">
                                          <p:stCondLst>
                                            <p:cond delay="1668"/>
                                          </p:stCondLst>
                                        </p:cTn>
                                        <p:tgtEl>
                                          <p:spTgt spid="3">
                                            <p:txEl>
                                              <p:pRg st="7" end="7"/>
                                            </p:txEl>
                                          </p:spTgt>
                                        </p:tgtEl>
                                      </p:cBhvr>
                                      <p:to x="100000" y="100000"/>
                                    </p:animScale>
                                    <p:animScale>
                                      <p:cBhvr>
                                        <p:cTn id="125" dur="26">
                                          <p:stCondLst>
                                            <p:cond delay="1808"/>
                                          </p:stCondLst>
                                        </p:cTn>
                                        <p:tgtEl>
                                          <p:spTgt spid="3">
                                            <p:txEl>
                                              <p:pRg st="7" end="7"/>
                                            </p:txEl>
                                          </p:spTgt>
                                        </p:tgtEl>
                                      </p:cBhvr>
                                      <p:to x="100000" y="95000"/>
                                    </p:animScale>
                                    <p:animScale>
                                      <p:cBhvr>
                                        <p:cTn id="126" dur="166" decel="50000">
                                          <p:stCondLst>
                                            <p:cond delay="1834"/>
                                          </p:stCondLst>
                                        </p:cTn>
                                        <p:tgtEl>
                                          <p:spTgt spid="3">
                                            <p:txEl>
                                              <p:pRg st="7" end="7"/>
                                            </p:txEl>
                                          </p:spTgt>
                                        </p:tgtEl>
                                      </p:cBhvr>
                                      <p:to x="100000" y="100000"/>
                                    </p:animScale>
                                  </p:childTnLst>
                                  <p:subTnLst>
                                    <p:audio>
                                      <p:cMediaNode>
                                        <p:cTn display="0" masterRel="sameClick">
                                          <p:stCondLst>
                                            <p:cond evt="begin" delay="0">
                                              <p:tn val="111"/>
                                            </p:cond>
                                          </p:stCondLst>
                                          <p:endCondLst>
                                            <p:cond evt="onStopAudio" delay="0">
                                              <p:tgtEl>
                                                <p:sldTgt/>
                                              </p:tgtEl>
                                            </p:cond>
                                          </p:endCondLst>
                                        </p:cTn>
                                        <p:tgtEl>
                                          <p:sndTgt r:embed="rId4" name="click.wav"/>
                                        </p:tgtEl>
                                      </p:cMediaNode>
                                    </p:audio>
                                  </p:subTnLst>
                                </p:cTn>
                              </p:par>
                              <p:par>
                                <p:cTn id="127" presetID="26" presetClass="entr" presetSubtype="0" fill="hold" nodeType="withEffect">
                                  <p:stCondLst>
                                    <p:cond delay="0"/>
                                  </p:stCondLst>
                                  <p:childTnLst>
                                    <p:set>
                                      <p:cBhvr>
                                        <p:cTn id="128" dur="1" fill="hold">
                                          <p:stCondLst>
                                            <p:cond delay="0"/>
                                          </p:stCondLst>
                                        </p:cTn>
                                        <p:tgtEl>
                                          <p:spTgt spid="3">
                                            <p:txEl>
                                              <p:pRg st="8" end="8"/>
                                            </p:txEl>
                                          </p:spTgt>
                                        </p:tgtEl>
                                        <p:attrNameLst>
                                          <p:attrName>style.visibility</p:attrName>
                                        </p:attrNameLst>
                                      </p:cBhvr>
                                      <p:to>
                                        <p:strVal val="visible"/>
                                      </p:to>
                                    </p:set>
                                    <p:animEffect transition="in" filter="wipe(down)">
                                      <p:cBhvr>
                                        <p:cTn id="129" dur="580">
                                          <p:stCondLst>
                                            <p:cond delay="0"/>
                                          </p:stCondLst>
                                        </p:cTn>
                                        <p:tgtEl>
                                          <p:spTgt spid="3">
                                            <p:txEl>
                                              <p:pRg st="8" end="8"/>
                                            </p:txEl>
                                          </p:spTgt>
                                        </p:tgtEl>
                                      </p:cBhvr>
                                    </p:animEffect>
                                    <p:anim calcmode="lin" valueType="num">
                                      <p:cBhvr>
                                        <p:cTn id="130"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131"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132"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133"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134"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135" dur="26">
                                          <p:stCondLst>
                                            <p:cond delay="650"/>
                                          </p:stCondLst>
                                        </p:cTn>
                                        <p:tgtEl>
                                          <p:spTgt spid="3">
                                            <p:txEl>
                                              <p:pRg st="8" end="8"/>
                                            </p:txEl>
                                          </p:spTgt>
                                        </p:tgtEl>
                                      </p:cBhvr>
                                      <p:to x="100000" y="60000"/>
                                    </p:animScale>
                                    <p:animScale>
                                      <p:cBhvr>
                                        <p:cTn id="136" dur="166" decel="50000">
                                          <p:stCondLst>
                                            <p:cond delay="676"/>
                                          </p:stCondLst>
                                        </p:cTn>
                                        <p:tgtEl>
                                          <p:spTgt spid="3">
                                            <p:txEl>
                                              <p:pRg st="8" end="8"/>
                                            </p:txEl>
                                          </p:spTgt>
                                        </p:tgtEl>
                                      </p:cBhvr>
                                      <p:to x="100000" y="100000"/>
                                    </p:animScale>
                                    <p:animScale>
                                      <p:cBhvr>
                                        <p:cTn id="137" dur="26">
                                          <p:stCondLst>
                                            <p:cond delay="1312"/>
                                          </p:stCondLst>
                                        </p:cTn>
                                        <p:tgtEl>
                                          <p:spTgt spid="3">
                                            <p:txEl>
                                              <p:pRg st="8" end="8"/>
                                            </p:txEl>
                                          </p:spTgt>
                                        </p:tgtEl>
                                      </p:cBhvr>
                                      <p:to x="100000" y="80000"/>
                                    </p:animScale>
                                    <p:animScale>
                                      <p:cBhvr>
                                        <p:cTn id="138" dur="166" decel="50000">
                                          <p:stCondLst>
                                            <p:cond delay="1338"/>
                                          </p:stCondLst>
                                        </p:cTn>
                                        <p:tgtEl>
                                          <p:spTgt spid="3">
                                            <p:txEl>
                                              <p:pRg st="8" end="8"/>
                                            </p:txEl>
                                          </p:spTgt>
                                        </p:tgtEl>
                                      </p:cBhvr>
                                      <p:to x="100000" y="100000"/>
                                    </p:animScale>
                                    <p:animScale>
                                      <p:cBhvr>
                                        <p:cTn id="139" dur="26">
                                          <p:stCondLst>
                                            <p:cond delay="1642"/>
                                          </p:stCondLst>
                                        </p:cTn>
                                        <p:tgtEl>
                                          <p:spTgt spid="3">
                                            <p:txEl>
                                              <p:pRg st="8" end="8"/>
                                            </p:txEl>
                                          </p:spTgt>
                                        </p:tgtEl>
                                      </p:cBhvr>
                                      <p:to x="100000" y="90000"/>
                                    </p:animScale>
                                    <p:animScale>
                                      <p:cBhvr>
                                        <p:cTn id="140" dur="166" decel="50000">
                                          <p:stCondLst>
                                            <p:cond delay="1668"/>
                                          </p:stCondLst>
                                        </p:cTn>
                                        <p:tgtEl>
                                          <p:spTgt spid="3">
                                            <p:txEl>
                                              <p:pRg st="8" end="8"/>
                                            </p:txEl>
                                          </p:spTgt>
                                        </p:tgtEl>
                                      </p:cBhvr>
                                      <p:to x="100000" y="100000"/>
                                    </p:animScale>
                                    <p:animScale>
                                      <p:cBhvr>
                                        <p:cTn id="141" dur="26">
                                          <p:stCondLst>
                                            <p:cond delay="1808"/>
                                          </p:stCondLst>
                                        </p:cTn>
                                        <p:tgtEl>
                                          <p:spTgt spid="3">
                                            <p:txEl>
                                              <p:pRg st="8" end="8"/>
                                            </p:txEl>
                                          </p:spTgt>
                                        </p:tgtEl>
                                      </p:cBhvr>
                                      <p:to x="100000" y="95000"/>
                                    </p:animScale>
                                    <p:animScale>
                                      <p:cBhvr>
                                        <p:cTn id="142" dur="166" decel="50000">
                                          <p:stCondLst>
                                            <p:cond delay="1834"/>
                                          </p:stCondLst>
                                        </p:cTn>
                                        <p:tgtEl>
                                          <p:spTgt spid="3">
                                            <p:txEl>
                                              <p:pRg st="8" end="8"/>
                                            </p:txEl>
                                          </p:spTgt>
                                        </p:tgtEl>
                                      </p:cBhvr>
                                      <p:to x="100000" y="100000"/>
                                    </p:animScale>
                                  </p:childTnLst>
                                  <p:subTnLst>
                                    <p:audio>
                                      <p:cMediaNode>
                                        <p:cTn display="0" masterRel="sameClick">
                                          <p:stCondLst>
                                            <p:cond evt="begin" delay="0">
                                              <p:tn val="127"/>
                                            </p:cond>
                                          </p:stCondLst>
                                          <p:endCondLst>
                                            <p:cond evt="onStopAudio" delay="0">
                                              <p:tgtEl>
                                                <p:sldTgt/>
                                              </p:tgtEl>
                                            </p:cond>
                                          </p:endCondLst>
                                        </p:cTn>
                                        <p:tgtEl>
                                          <p:sndTgt r:embed="rId4" name="click.wav"/>
                                        </p:tgtEl>
                                      </p:cMediaNode>
                                    </p:audio>
                                  </p:subTnLst>
                                </p:cTn>
                              </p:par>
                              <p:par>
                                <p:cTn id="143" presetID="26" presetClass="entr" presetSubtype="0" fill="hold" nodeType="withEffect">
                                  <p:stCondLst>
                                    <p:cond delay="0"/>
                                  </p:stCondLst>
                                  <p:childTnLst>
                                    <p:set>
                                      <p:cBhvr>
                                        <p:cTn id="144" dur="1" fill="hold">
                                          <p:stCondLst>
                                            <p:cond delay="0"/>
                                          </p:stCondLst>
                                        </p:cTn>
                                        <p:tgtEl>
                                          <p:spTgt spid="3">
                                            <p:txEl>
                                              <p:pRg st="9" end="9"/>
                                            </p:txEl>
                                          </p:spTgt>
                                        </p:tgtEl>
                                        <p:attrNameLst>
                                          <p:attrName>style.visibility</p:attrName>
                                        </p:attrNameLst>
                                      </p:cBhvr>
                                      <p:to>
                                        <p:strVal val="visible"/>
                                      </p:to>
                                    </p:set>
                                    <p:animEffect transition="in" filter="wipe(down)">
                                      <p:cBhvr>
                                        <p:cTn id="145" dur="580">
                                          <p:stCondLst>
                                            <p:cond delay="0"/>
                                          </p:stCondLst>
                                        </p:cTn>
                                        <p:tgtEl>
                                          <p:spTgt spid="3">
                                            <p:txEl>
                                              <p:pRg st="9" end="9"/>
                                            </p:txEl>
                                          </p:spTgt>
                                        </p:tgtEl>
                                      </p:cBhvr>
                                    </p:animEffect>
                                    <p:anim calcmode="lin" valueType="num">
                                      <p:cBhvr>
                                        <p:cTn id="146" dur="1822" tmFilter="0,0; 0.14,0.36; 0.43,0.73; 0.71,0.91; 1.0,1.0">
                                          <p:stCondLst>
                                            <p:cond delay="0"/>
                                          </p:stCondLst>
                                        </p:cTn>
                                        <p:tgtEl>
                                          <p:spTgt spid="3">
                                            <p:txEl>
                                              <p:pRg st="9" end="9"/>
                                            </p:txEl>
                                          </p:spTgt>
                                        </p:tgtEl>
                                        <p:attrNameLst>
                                          <p:attrName>ppt_x</p:attrName>
                                        </p:attrNameLst>
                                      </p:cBhvr>
                                      <p:tavLst>
                                        <p:tav tm="0">
                                          <p:val>
                                            <p:strVal val="#ppt_x-0.25"/>
                                          </p:val>
                                        </p:tav>
                                        <p:tav tm="100000">
                                          <p:val>
                                            <p:strVal val="#ppt_x"/>
                                          </p:val>
                                        </p:tav>
                                      </p:tavLst>
                                    </p:anim>
                                    <p:anim calcmode="lin" valueType="num">
                                      <p:cBhvr>
                                        <p:cTn id="147" dur="664" tmFilter="0.0,0.0; 0.25,0.07; 0.50,0.2; 0.75,0.467; 1.0,1.0">
                                          <p:stCondLst>
                                            <p:cond delay="0"/>
                                          </p:stCondLst>
                                        </p:cTn>
                                        <p:tgtEl>
                                          <p:spTgt spid="3">
                                            <p:txEl>
                                              <p:pRg st="9" end="9"/>
                                            </p:txEl>
                                          </p:spTgt>
                                        </p:tgtEl>
                                        <p:attrNameLst>
                                          <p:attrName>ppt_y</p:attrName>
                                        </p:attrNameLst>
                                      </p:cBhvr>
                                      <p:tavLst>
                                        <p:tav tm="0" fmla="#ppt_y-sin(pi*$)/3">
                                          <p:val>
                                            <p:fltVal val="0.5"/>
                                          </p:val>
                                        </p:tav>
                                        <p:tav tm="100000">
                                          <p:val>
                                            <p:fltVal val="1"/>
                                          </p:val>
                                        </p:tav>
                                      </p:tavLst>
                                    </p:anim>
                                    <p:anim calcmode="lin" valueType="num">
                                      <p:cBhvr>
                                        <p:cTn id="148" dur="664" tmFilter="0, 0; 0.125,0.2665; 0.25,0.4; 0.375,0.465; 0.5,0.5;  0.625,0.535; 0.75,0.6; 0.875,0.7335; 1,1">
                                          <p:stCondLst>
                                            <p:cond delay="664"/>
                                          </p:stCondLst>
                                        </p:cTn>
                                        <p:tgtEl>
                                          <p:spTgt spid="3">
                                            <p:txEl>
                                              <p:pRg st="9" end="9"/>
                                            </p:txEl>
                                          </p:spTgt>
                                        </p:tgtEl>
                                        <p:attrNameLst>
                                          <p:attrName>ppt_y</p:attrName>
                                        </p:attrNameLst>
                                      </p:cBhvr>
                                      <p:tavLst>
                                        <p:tav tm="0" fmla="#ppt_y-sin(pi*$)/9">
                                          <p:val>
                                            <p:fltVal val="0"/>
                                          </p:val>
                                        </p:tav>
                                        <p:tav tm="100000">
                                          <p:val>
                                            <p:fltVal val="1"/>
                                          </p:val>
                                        </p:tav>
                                      </p:tavLst>
                                    </p:anim>
                                    <p:anim calcmode="lin" valueType="num">
                                      <p:cBhvr>
                                        <p:cTn id="149" dur="332" tmFilter="0, 0; 0.125,0.2665; 0.25,0.4; 0.375,0.465; 0.5,0.5;  0.625,0.535; 0.75,0.6; 0.875,0.7335; 1,1">
                                          <p:stCondLst>
                                            <p:cond delay="1324"/>
                                          </p:stCondLst>
                                        </p:cTn>
                                        <p:tgtEl>
                                          <p:spTgt spid="3">
                                            <p:txEl>
                                              <p:pRg st="9" end="9"/>
                                            </p:txEl>
                                          </p:spTgt>
                                        </p:tgtEl>
                                        <p:attrNameLst>
                                          <p:attrName>ppt_y</p:attrName>
                                        </p:attrNameLst>
                                      </p:cBhvr>
                                      <p:tavLst>
                                        <p:tav tm="0" fmla="#ppt_y-sin(pi*$)/27">
                                          <p:val>
                                            <p:fltVal val="0"/>
                                          </p:val>
                                        </p:tav>
                                        <p:tav tm="100000">
                                          <p:val>
                                            <p:fltVal val="1"/>
                                          </p:val>
                                        </p:tav>
                                      </p:tavLst>
                                    </p:anim>
                                    <p:anim calcmode="lin" valueType="num">
                                      <p:cBhvr>
                                        <p:cTn id="150" dur="164" tmFilter="0, 0; 0.125,0.2665; 0.25,0.4; 0.375,0.465; 0.5,0.5;  0.625,0.535; 0.75,0.6; 0.875,0.7335; 1,1">
                                          <p:stCondLst>
                                            <p:cond delay="1656"/>
                                          </p:stCondLst>
                                        </p:cTn>
                                        <p:tgtEl>
                                          <p:spTgt spid="3">
                                            <p:txEl>
                                              <p:pRg st="9" end="9"/>
                                            </p:txEl>
                                          </p:spTgt>
                                        </p:tgtEl>
                                        <p:attrNameLst>
                                          <p:attrName>ppt_y</p:attrName>
                                        </p:attrNameLst>
                                      </p:cBhvr>
                                      <p:tavLst>
                                        <p:tav tm="0" fmla="#ppt_y-sin(pi*$)/81">
                                          <p:val>
                                            <p:fltVal val="0"/>
                                          </p:val>
                                        </p:tav>
                                        <p:tav tm="100000">
                                          <p:val>
                                            <p:fltVal val="1"/>
                                          </p:val>
                                        </p:tav>
                                      </p:tavLst>
                                    </p:anim>
                                    <p:animScale>
                                      <p:cBhvr>
                                        <p:cTn id="151" dur="26">
                                          <p:stCondLst>
                                            <p:cond delay="650"/>
                                          </p:stCondLst>
                                        </p:cTn>
                                        <p:tgtEl>
                                          <p:spTgt spid="3">
                                            <p:txEl>
                                              <p:pRg st="9" end="9"/>
                                            </p:txEl>
                                          </p:spTgt>
                                        </p:tgtEl>
                                      </p:cBhvr>
                                      <p:to x="100000" y="60000"/>
                                    </p:animScale>
                                    <p:animScale>
                                      <p:cBhvr>
                                        <p:cTn id="152" dur="166" decel="50000">
                                          <p:stCondLst>
                                            <p:cond delay="676"/>
                                          </p:stCondLst>
                                        </p:cTn>
                                        <p:tgtEl>
                                          <p:spTgt spid="3">
                                            <p:txEl>
                                              <p:pRg st="9" end="9"/>
                                            </p:txEl>
                                          </p:spTgt>
                                        </p:tgtEl>
                                      </p:cBhvr>
                                      <p:to x="100000" y="100000"/>
                                    </p:animScale>
                                    <p:animScale>
                                      <p:cBhvr>
                                        <p:cTn id="153" dur="26">
                                          <p:stCondLst>
                                            <p:cond delay="1312"/>
                                          </p:stCondLst>
                                        </p:cTn>
                                        <p:tgtEl>
                                          <p:spTgt spid="3">
                                            <p:txEl>
                                              <p:pRg st="9" end="9"/>
                                            </p:txEl>
                                          </p:spTgt>
                                        </p:tgtEl>
                                      </p:cBhvr>
                                      <p:to x="100000" y="80000"/>
                                    </p:animScale>
                                    <p:animScale>
                                      <p:cBhvr>
                                        <p:cTn id="154" dur="166" decel="50000">
                                          <p:stCondLst>
                                            <p:cond delay="1338"/>
                                          </p:stCondLst>
                                        </p:cTn>
                                        <p:tgtEl>
                                          <p:spTgt spid="3">
                                            <p:txEl>
                                              <p:pRg st="9" end="9"/>
                                            </p:txEl>
                                          </p:spTgt>
                                        </p:tgtEl>
                                      </p:cBhvr>
                                      <p:to x="100000" y="100000"/>
                                    </p:animScale>
                                    <p:animScale>
                                      <p:cBhvr>
                                        <p:cTn id="155" dur="26">
                                          <p:stCondLst>
                                            <p:cond delay="1642"/>
                                          </p:stCondLst>
                                        </p:cTn>
                                        <p:tgtEl>
                                          <p:spTgt spid="3">
                                            <p:txEl>
                                              <p:pRg st="9" end="9"/>
                                            </p:txEl>
                                          </p:spTgt>
                                        </p:tgtEl>
                                      </p:cBhvr>
                                      <p:to x="100000" y="90000"/>
                                    </p:animScale>
                                    <p:animScale>
                                      <p:cBhvr>
                                        <p:cTn id="156" dur="166" decel="50000">
                                          <p:stCondLst>
                                            <p:cond delay="1668"/>
                                          </p:stCondLst>
                                        </p:cTn>
                                        <p:tgtEl>
                                          <p:spTgt spid="3">
                                            <p:txEl>
                                              <p:pRg st="9" end="9"/>
                                            </p:txEl>
                                          </p:spTgt>
                                        </p:tgtEl>
                                      </p:cBhvr>
                                      <p:to x="100000" y="100000"/>
                                    </p:animScale>
                                    <p:animScale>
                                      <p:cBhvr>
                                        <p:cTn id="157" dur="26">
                                          <p:stCondLst>
                                            <p:cond delay="1808"/>
                                          </p:stCondLst>
                                        </p:cTn>
                                        <p:tgtEl>
                                          <p:spTgt spid="3">
                                            <p:txEl>
                                              <p:pRg st="9" end="9"/>
                                            </p:txEl>
                                          </p:spTgt>
                                        </p:tgtEl>
                                      </p:cBhvr>
                                      <p:to x="100000" y="95000"/>
                                    </p:animScale>
                                    <p:animScale>
                                      <p:cBhvr>
                                        <p:cTn id="158" dur="166" decel="50000">
                                          <p:stCondLst>
                                            <p:cond delay="1834"/>
                                          </p:stCondLst>
                                        </p:cTn>
                                        <p:tgtEl>
                                          <p:spTgt spid="3">
                                            <p:txEl>
                                              <p:pRg st="9" end="9"/>
                                            </p:txEl>
                                          </p:spTgt>
                                        </p:tgtEl>
                                      </p:cBhvr>
                                      <p:to x="100000" y="100000"/>
                                    </p:animScale>
                                  </p:childTnLst>
                                  <p:subTnLst>
                                    <p:audio>
                                      <p:cMediaNode>
                                        <p:cTn display="0" masterRel="sameClick">
                                          <p:stCondLst>
                                            <p:cond evt="begin" delay="0">
                                              <p:tn val="143"/>
                                            </p:cond>
                                          </p:stCondLst>
                                          <p:endCondLst>
                                            <p:cond evt="onStopAudio" delay="0">
                                              <p:tgtEl>
                                                <p:sldTgt/>
                                              </p:tgtEl>
                                            </p:cond>
                                          </p:endCondLst>
                                        </p:cTn>
                                        <p:tgtEl>
                                          <p:sndTgt r:embed="rId4" name="click.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1" y="838200"/>
            <a:ext cx="2435282" cy="175432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Bases</a:t>
            </a:r>
          </a:p>
          <a:p>
            <a:pPr algn="ctr"/>
            <a:endPar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TextBox 2"/>
          <p:cNvSpPr txBox="1"/>
          <p:nvPr/>
        </p:nvSpPr>
        <p:spPr>
          <a:xfrm>
            <a:off x="838200" y="2057401"/>
            <a:ext cx="6477000" cy="2862322"/>
          </a:xfrm>
          <a:prstGeom prst="rect">
            <a:avLst/>
          </a:prstGeom>
          <a:noFill/>
        </p:spPr>
        <p:txBody>
          <a:bodyPr wrap="square" rtlCol="0">
            <a:spAutoFit/>
          </a:bodyPr>
          <a:lstStyle/>
          <a:p>
            <a:pPr>
              <a:buFont typeface="Wingdings" pitchFamily="2" charset="2"/>
              <a:buChar char="v"/>
            </a:pPr>
            <a:r>
              <a:rPr lang="en-US" i="1" dirty="0" smtClean="0"/>
              <a:t>It is one of the most important ingredient used in the formulation of  semisolid dosage form</a:t>
            </a:r>
          </a:p>
          <a:p>
            <a:endParaRPr lang="en-US" i="1" dirty="0" smtClean="0"/>
          </a:p>
          <a:p>
            <a:pPr>
              <a:buFont typeface="Wingdings" pitchFamily="2" charset="2"/>
              <a:buChar char="v"/>
            </a:pPr>
            <a:r>
              <a:rPr lang="en-US" i="1" dirty="0" smtClean="0"/>
              <a:t>Ointments </a:t>
            </a:r>
            <a:r>
              <a:rPr lang="en-US" i="1" dirty="0" smtClean="0"/>
              <a:t>(oleaginous base, absorption base, water soluble base, water miscible base)</a:t>
            </a:r>
          </a:p>
          <a:p>
            <a:pPr>
              <a:buFont typeface="Wingdings" pitchFamily="2" charset="2"/>
              <a:buChar char="v"/>
            </a:pPr>
            <a:endParaRPr lang="en-US" i="1" dirty="0" smtClean="0"/>
          </a:p>
          <a:p>
            <a:pPr marL="342900" indent="-342900">
              <a:buFont typeface="Arial" pitchFamily="34" charset="0"/>
              <a:buChar char="•"/>
            </a:pPr>
            <a:r>
              <a:rPr lang="en-US" dirty="0" smtClean="0"/>
              <a:t>Cream (w/o emulsion, o/w emulsion)</a:t>
            </a:r>
          </a:p>
          <a:p>
            <a:pPr marL="342900" indent="-342900">
              <a:buFont typeface="Arial" pitchFamily="34" charset="0"/>
              <a:buChar char="•"/>
            </a:pPr>
            <a:r>
              <a:rPr lang="en-US" dirty="0" smtClean="0"/>
              <a:t>Gel, should contained polymeric matrix</a:t>
            </a:r>
          </a:p>
          <a:p>
            <a:pPr marL="342900" indent="-342900">
              <a:buFont typeface="Arial" pitchFamily="34" charset="0"/>
              <a:buChar char="•"/>
            </a:pPr>
            <a:r>
              <a:rPr lang="en-US" dirty="0" smtClean="0"/>
              <a:t>Plaster- should contain resin (waxy material)</a:t>
            </a:r>
          </a:p>
          <a:p>
            <a:endParaRPr lang="en-US" dirty="0"/>
          </a:p>
        </p:txBody>
      </p:sp>
    </p:spTree>
    <p:extLst>
      <p:ext uri="{BB962C8B-B14F-4D97-AF65-F5344CB8AC3E}">
        <p14:creationId xmlns:p14="http://schemas.microsoft.com/office/powerpoint/2010/main" val="4100479785"/>
      </p:ext>
    </p:extLst>
  </p:cSld>
  <p:clrMapOvr>
    <a:masterClrMapping/>
  </p:clrMapOvr>
  <p:transition spd="med">
    <p:split orient="vert" dir="in"/>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breeze.wav"/>
                                        </p:tgtEl>
                                      </p:cMediaNode>
                                    </p:audio>
                                  </p:sub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lide(fromBottom)">
                                      <p:cBhvr>
                                        <p:cTn id="12" dur="500"/>
                                        <p:tgtEl>
                                          <p:spTgt spid="3"/>
                                        </p:tgtEl>
                                      </p:cBhvr>
                                    </p:animEffect>
                                  </p:childTnLst>
                                  <p:subTnLst>
                                    <p:audio>
                                      <p:cMediaNode>
                                        <p:cTn display="0" masterRel="sameClick">
                                          <p:stCondLst>
                                            <p:cond evt="begin" delay="0">
                                              <p:tn val="10"/>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889844"/>
            <a:ext cx="8610600" cy="3570208"/>
          </a:xfrm>
          <a:prstGeom prst="rect">
            <a:avLst/>
          </a:prstGeom>
        </p:spPr>
        <p:txBody>
          <a:bodyPr wrap="square">
            <a:spAutoFit/>
          </a:bodyPr>
          <a:lstStyle/>
          <a:p>
            <a:r>
              <a:rPr lang="en-US" sz="5400" b="1" i="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Advantage </a:t>
            </a:r>
            <a:r>
              <a:rPr lang="en-US" sz="2800" b="1" dirty="0"/>
              <a:t>of semi-solid dosage form: </a:t>
            </a:r>
            <a:endParaRPr lang="en-US" sz="2800" b="1" dirty="0" smtClean="0"/>
          </a:p>
          <a:p>
            <a:endParaRPr lang="en-US" sz="2800" b="1" dirty="0"/>
          </a:p>
          <a:p>
            <a:pPr marL="285750" indent="-285750">
              <a:buFont typeface="Arial" panose="020B0604020202020204" pitchFamily="34" charset="0"/>
              <a:buChar char="•"/>
            </a:pPr>
            <a:r>
              <a:rPr lang="en-US" dirty="0" smtClean="0"/>
              <a:t> </a:t>
            </a:r>
            <a:r>
              <a:rPr lang="en-US" dirty="0"/>
              <a:t>It is used externally </a:t>
            </a:r>
          </a:p>
          <a:p>
            <a:pPr marL="285750" indent="-285750">
              <a:buFont typeface="Arial" panose="020B0604020202020204" pitchFamily="34" charset="0"/>
              <a:buChar char="•"/>
            </a:pPr>
            <a:r>
              <a:rPr lang="en-US" dirty="0" smtClean="0"/>
              <a:t> </a:t>
            </a:r>
            <a:r>
              <a:rPr lang="en-US" dirty="0"/>
              <a:t>Probability of side effect can be reduce </a:t>
            </a:r>
          </a:p>
          <a:p>
            <a:pPr marL="285750" indent="-285750">
              <a:buFont typeface="Arial" panose="020B0604020202020204" pitchFamily="34" charset="0"/>
              <a:buChar char="•"/>
            </a:pPr>
            <a:r>
              <a:rPr lang="en-US" dirty="0" smtClean="0"/>
              <a:t> </a:t>
            </a:r>
            <a:r>
              <a:rPr lang="en-US" dirty="0"/>
              <a:t>Local action </a:t>
            </a:r>
          </a:p>
          <a:p>
            <a:pPr marL="285750" indent="-285750">
              <a:buFont typeface="Arial" panose="020B0604020202020204" pitchFamily="34" charset="0"/>
              <a:buChar char="•"/>
            </a:pPr>
            <a:r>
              <a:rPr lang="en-US" dirty="0" smtClean="0"/>
              <a:t> </a:t>
            </a:r>
            <a:r>
              <a:rPr lang="en-US" dirty="0"/>
              <a:t>First pass gut and hepatic metabolism is avoided. </a:t>
            </a:r>
          </a:p>
          <a:p>
            <a:pPr marL="285750" indent="-285750">
              <a:buFont typeface="Arial" panose="020B0604020202020204" pitchFamily="34" charset="0"/>
              <a:buChar char="•"/>
            </a:pPr>
            <a:r>
              <a:rPr lang="en-US" dirty="0" smtClean="0"/>
              <a:t> </a:t>
            </a:r>
            <a:r>
              <a:rPr lang="en-US" dirty="0"/>
              <a:t>Patient compliance is increased, the drug termination is problematic cases is facilitated as compared with other routes of drug administration. </a:t>
            </a:r>
          </a:p>
          <a:p>
            <a:endParaRPr lang="en-US" dirty="0"/>
          </a:p>
          <a:p>
            <a:endParaRPr lang="en-US" dirty="0"/>
          </a:p>
        </p:txBody>
      </p:sp>
    </p:spTree>
    <p:extLst>
      <p:ext uri="{BB962C8B-B14F-4D97-AF65-F5344CB8AC3E}">
        <p14:creationId xmlns:p14="http://schemas.microsoft.com/office/powerpoint/2010/main" val="1921342831"/>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762000"/>
            <a:ext cx="5057796"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Presevatives</a:t>
            </a:r>
            <a:r>
              <a:rPr lang="en-US" sz="5400"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TextBox 3"/>
          <p:cNvSpPr txBox="1"/>
          <p:nvPr/>
        </p:nvSpPr>
        <p:spPr>
          <a:xfrm>
            <a:off x="762000" y="1905000"/>
            <a:ext cx="6553200" cy="2308324"/>
          </a:xfrm>
          <a:prstGeom prst="rect">
            <a:avLst/>
          </a:prstGeom>
          <a:noFill/>
        </p:spPr>
        <p:txBody>
          <a:bodyPr wrap="square" rtlCol="0">
            <a:spAutoFit/>
          </a:bodyPr>
          <a:lstStyle/>
          <a:p>
            <a:r>
              <a:rPr lang="en-US" dirty="0" smtClean="0"/>
              <a:t>Some bases , although, resist microbial </a:t>
            </a:r>
            <a:r>
              <a:rPr lang="en-US" dirty="0" smtClean="0"/>
              <a:t>attack</a:t>
            </a:r>
            <a:endParaRPr lang="en-US" dirty="0" smtClean="0"/>
          </a:p>
          <a:p>
            <a:pPr>
              <a:buFont typeface="Wingdings" pitchFamily="2" charset="2"/>
              <a:buChar char="Ø"/>
            </a:pPr>
            <a:r>
              <a:rPr lang="en-US" dirty="0" smtClean="0"/>
              <a:t>Commonly used preservative  include:</a:t>
            </a:r>
          </a:p>
          <a:p>
            <a:endParaRPr lang="en-US" dirty="0" smtClean="0"/>
          </a:p>
          <a:p>
            <a:r>
              <a:rPr lang="en-US" dirty="0" smtClean="0"/>
              <a:t>           Methyl hydroxy benzoate </a:t>
            </a:r>
          </a:p>
          <a:p>
            <a:endParaRPr lang="en-US" dirty="0" smtClean="0"/>
          </a:p>
          <a:p>
            <a:r>
              <a:rPr lang="en-US" dirty="0" smtClean="0"/>
              <a:t>           </a:t>
            </a:r>
            <a:r>
              <a:rPr lang="en-US" dirty="0" smtClean="0"/>
              <a:t>Benzoic  </a:t>
            </a:r>
            <a:r>
              <a:rPr lang="en-US" dirty="0" smtClean="0"/>
              <a:t>acid </a:t>
            </a:r>
          </a:p>
          <a:p>
            <a:endParaRPr lang="en-US" dirty="0" smtClean="0"/>
          </a:p>
          <a:p>
            <a:r>
              <a:rPr lang="en-US" dirty="0" smtClean="0"/>
              <a:t>  </a:t>
            </a:r>
            <a:r>
              <a:rPr lang="en-US" dirty="0" smtClean="0"/>
              <a:t>          </a:t>
            </a:r>
            <a:endParaRPr lang="en-US" dirty="0" smtClean="0"/>
          </a:p>
        </p:txBody>
      </p:sp>
    </p:spTree>
  </p:cSld>
  <p:clrMapOvr>
    <a:masterClrMapping/>
  </p:clrMapOvr>
  <p:transition spd="med">
    <p:split orient="vert" dir="in"/>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click.wav"/>
                                        </p:tgtEl>
                                      </p:cMediaNode>
                                    </p:audio>
                                  </p:sub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iterate type="wd">
                                    <p:tmPct val="10000"/>
                                  </p:iterate>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subTnLst>
                                    <p:audio>
                                      <p:cMediaNode>
                                        <p:cTn display="0" masterRel="sameClick">
                                          <p:stCondLst>
                                            <p:cond evt="begin" delay="0">
                                              <p:tn val="10"/>
                                            </p:cond>
                                          </p:stCondLst>
                                          <p:endCondLst>
                                            <p:cond evt="onStopAudio" delay="0">
                                              <p:tgtEl>
                                                <p:sldTgt/>
                                              </p:tgtEl>
                                            </p:cond>
                                          </p:endCondLst>
                                        </p:cTn>
                                        <p:tgtEl>
                                          <p:sndTgt r:embed="rId4"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685800"/>
            <a:ext cx="4648200"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Antioxidant</a:t>
            </a:r>
          </a:p>
          <a:p>
            <a:pPr algn="ctr"/>
            <a:endPar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TextBox 2"/>
          <p:cNvSpPr txBox="1"/>
          <p:nvPr/>
        </p:nvSpPr>
        <p:spPr>
          <a:xfrm>
            <a:off x="685800" y="1981200"/>
            <a:ext cx="7162800" cy="1477328"/>
          </a:xfrm>
          <a:prstGeom prst="rect">
            <a:avLst/>
          </a:prstGeom>
          <a:noFill/>
        </p:spPr>
        <p:txBody>
          <a:bodyPr wrap="square" rtlCol="0">
            <a:spAutoFit/>
          </a:bodyPr>
          <a:lstStyle/>
          <a:p>
            <a:r>
              <a:rPr lang="en-US" i="1" dirty="0" smtClean="0"/>
              <a:t>To prevent hydrolysis of active ingredient.</a:t>
            </a:r>
          </a:p>
          <a:p>
            <a:endParaRPr lang="en-US" i="1" dirty="0" smtClean="0"/>
          </a:p>
          <a:p>
            <a:r>
              <a:rPr lang="en-US" i="1" dirty="0" smtClean="0"/>
              <a:t>Example : </a:t>
            </a:r>
            <a:r>
              <a:rPr lang="en-US" i="1" dirty="0" err="1" smtClean="0"/>
              <a:t>Butylated</a:t>
            </a:r>
            <a:r>
              <a:rPr lang="en-US" i="1" dirty="0" smtClean="0"/>
              <a:t>  </a:t>
            </a:r>
            <a:r>
              <a:rPr lang="en-US" i="1" dirty="0" err="1" smtClean="0"/>
              <a:t>hydroxy</a:t>
            </a:r>
            <a:r>
              <a:rPr lang="en-US" i="1" dirty="0" smtClean="0"/>
              <a:t>  </a:t>
            </a:r>
            <a:r>
              <a:rPr lang="en-US" i="1" dirty="0" smtClean="0"/>
              <a:t>toluene (BHT)</a:t>
            </a:r>
          </a:p>
          <a:p>
            <a:r>
              <a:rPr lang="en-US" i="1" dirty="0"/>
              <a:t>	</a:t>
            </a:r>
            <a:r>
              <a:rPr lang="en-US" i="1" dirty="0" smtClean="0"/>
              <a:t>vitamin _E</a:t>
            </a:r>
            <a:endParaRPr lang="en-US" i="1" dirty="0" smtClean="0"/>
          </a:p>
          <a:p>
            <a:endParaRPr lang="en-US" i="1" dirty="0"/>
          </a:p>
        </p:txBody>
      </p:sp>
    </p:spTree>
  </p:cSld>
  <p:clrMapOvr>
    <a:masterClrMapping/>
  </p:clrMapOvr>
  <p:transition spd="med">
    <p:spli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click.wav"/>
                                        </p:tgtEl>
                                      </p:cMediaNode>
                                    </p:audio>
                                  </p:sub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iterate type="wd">
                                    <p:tmPct val="10000"/>
                                  </p:iterate>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0" end="0"/>
                                            </p:txEl>
                                          </p:spTgt>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10"/>
                                            </p:cond>
                                          </p:stCondLst>
                                          <p:endCondLst>
                                            <p:cond evt="onStopAudio" delay="0">
                                              <p:tgtEl>
                                                <p:sldTgt/>
                                              </p:tgtEl>
                                            </p:cond>
                                          </p:endCondLst>
                                        </p:cTn>
                                        <p:tgtEl>
                                          <p:sndTgt r:embed="rId4" name="breeze.wav"/>
                                        </p:tgtEl>
                                      </p:cMediaNode>
                                    </p:audio>
                                  </p:subTnLst>
                                </p:cTn>
                              </p:par>
                              <p:par>
                                <p:cTn id="15" presetID="45" presetClass="entr" presetSubtype="0" fill="hold" nodeType="withEffect">
                                  <p:stCondLst>
                                    <p:cond delay="0"/>
                                  </p:stCondLst>
                                  <p:iterate type="wd">
                                    <p:tmPct val="10000"/>
                                  </p:iterate>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anim calcmode="lin" valueType="num">
                                      <p:cBhvr>
                                        <p:cTn id="18"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9" dur="2000" fill="hold"/>
                                        <p:tgtEl>
                                          <p:spTgt spid="3">
                                            <p:txEl>
                                              <p:pRg st="2" end="2"/>
                                            </p:txEl>
                                          </p:spTgt>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15"/>
                                            </p:cond>
                                          </p:stCondLst>
                                          <p:endCondLst>
                                            <p:cond evt="onStopAudio" delay="0">
                                              <p:tgtEl>
                                                <p:sldTgt/>
                                              </p:tgtEl>
                                            </p:cond>
                                          </p:endCondLst>
                                        </p:cTn>
                                        <p:tgtEl>
                                          <p:sndTgt r:embed="rId4" name="breeze.wav"/>
                                        </p:tgtEl>
                                      </p:cMediaNode>
                                    </p:audio>
                                  </p:subTnLst>
                                </p:cTn>
                              </p:par>
                              <p:par>
                                <p:cTn id="20" presetID="45" presetClass="entr" presetSubtype="0" fill="hold" nodeType="withEffect">
                                  <p:stCondLst>
                                    <p:cond delay="0"/>
                                  </p:stCondLst>
                                  <p:iterate type="wd">
                                    <p:tmPct val="10000"/>
                                  </p:iterate>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anim calcmode="lin" valueType="num">
                                      <p:cBhvr>
                                        <p:cTn id="23"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4" dur="2000" fill="hold"/>
                                        <p:tgtEl>
                                          <p:spTgt spid="3">
                                            <p:txEl>
                                              <p:pRg st="3" end="3"/>
                                            </p:txEl>
                                          </p:spTgt>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20"/>
                                            </p:cond>
                                          </p:stCondLst>
                                          <p:endCondLst>
                                            <p:cond evt="onStopAudio" delay="0">
                                              <p:tgtEl>
                                                <p:sldTgt/>
                                              </p:tgtEl>
                                            </p:cond>
                                          </p:endCondLst>
                                        </p:cTn>
                                        <p:tgtEl>
                                          <p:sndTgt r:embed="rId4"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EMULFISIERS:</a:t>
            </a:r>
            <a:br>
              <a:rPr lang="en-US" dirty="0"/>
            </a:br>
            <a:r>
              <a:rPr lang="en-US" sz="1800" dirty="0"/>
              <a:t>Quaternary ammonium </a:t>
            </a:r>
            <a:r>
              <a:rPr lang="en-US" sz="1800" dirty="0" smtClean="0"/>
              <a:t>compounds (</a:t>
            </a:r>
            <a:r>
              <a:rPr lang="en-US" sz="1800" dirty="0" err="1" smtClean="0"/>
              <a:t>cetrimide</a:t>
            </a:r>
            <a:r>
              <a:rPr lang="en-US" sz="1800" dirty="0" smtClean="0"/>
              <a:t>)</a:t>
            </a:r>
            <a:r>
              <a:rPr lang="en-US" dirty="0"/>
              <a:t/>
            </a:r>
            <a:br>
              <a:rPr lang="en-US" dirty="0"/>
            </a:br>
            <a:endParaRPr lang="en-US" dirty="0"/>
          </a:p>
        </p:txBody>
      </p:sp>
    </p:spTree>
    <p:extLst>
      <p:ext uri="{BB962C8B-B14F-4D97-AF65-F5344CB8AC3E}">
        <p14:creationId xmlns:p14="http://schemas.microsoft.com/office/powerpoint/2010/main" val="3306254567"/>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077200" cy="584775"/>
          </a:xfrm>
          <a:prstGeom prst="rect">
            <a:avLst/>
          </a:prstGeom>
          <a:noFill/>
        </p:spPr>
        <p:txBody>
          <a:bodyPr wrap="square" rtlCol="0">
            <a:spAutoFit/>
          </a:bodyPr>
          <a:lstStyle/>
          <a:p>
            <a:pPr algn="ctr"/>
            <a:r>
              <a:rPr lang="en-US" sz="3200" i="1" dirty="0" smtClean="0">
                <a:solidFill>
                  <a:schemeClr val="accent1">
                    <a:lumMod val="75000"/>
                  </a:schemeClr>
                </a:solidFill>
                <a:latin typeface="Algerian" pitchFamily="82" charset="0"/>
              </a:rPr>
              <a:t>Gelling  agents</a:t>
            </a:r>
            <a:endParaRPr lang="en-US" sz="3200" i="1" dirty="0">
              <a:solidFill>
                <a:schemeClr val="accent1">
                  <a:lumMod val="75000"/>
                </a:schemeClr>
              </a:solidFill>
              <a:latin typeface="Algerian" pitchFamily="82" charset="0"/>
            </a:endParaRPr>
          </a:p>
        </p:txBody>
      </p:sp>
      <p:sp>
        <p:nvSpPr>
          <p:cNvPr id="3" name="TextBox 2"/>
          <p:cNvSpPr txBox="1"/>
          <p:nvPr/>
        </p:nvSpPr>
        <p:spPr>
          <a:xfrm>
            <a:off x="457200" y="1066800"/>
            <a:ext cx="6858000" cy="2031325"/>
          </a:xfrm>
          <a:prstGeom prst="rect">
            <a:avLst/>
          </a:prstGeom>
          <a:noFill/>
        </p:spPr>
        <p:txBody>
          <a:bodyPr wrap="square" rtlCol="0">
            <a:spAutoFit/>
          </a:bodyPr>
          <a:lstStyle/>
          <a:p>
            <a:pPr marL="342900" indent="-342900">
              <a:buFont typeface="Wingdings" pitchFamily="2" charset="2"/>
              <a:buChar char="v"/>
            </a:pPr>
            <a:r>
              <a:rPr lang="en-US" dirty="0" smtClean="0"/>
              <a:t>Gelling agent forms a gel dissolves in a liquid phase as a colloid mixture that forms a weakly cohesive internal structure.</a:t>
            </a:r>
          </a:p>
          <a:p>
            <a:pPr marL="342900" indent="-342900">
              <a:buFont typeface="Wingdings" pitchFamily="2" charset="2"/>
              <a:buChar char="v"/>
            </a:pPr>
            <a:endParaRPr lang="en-US" dirty="0" smtClean="0"/>
          </a:p>
          <a:p>
            <a:pPr marL="400050" indent="-400050">
              <a:buFont typeface="+mj-lt"/>
              <a:buAutoNum type="romanLcPeriod"/>
            </a:pPr>
            <a:r>
              <a:rPr lang="en-US" dirty="0">
                <a:solidFill>
                  <a:srgbClr val="002060"/>
                </a:solidFill>
              </a:rPr>
              <a:t>Example of gelling agent; Gelatin, agar, pectin, </a:t>
            </a:r>
            <a:r>
              <a:rPr lang="en-US" dirty="0" err="1">
                <a:solidFill>
                  <a:srgbClr val="002060"/>
                </a:solidFill>
              </a:rPr>
              <a:t>tragacanth</a:t>
            </a:r>
            <a:r>
              <a:rPr lang="en-US" dirty="0">
                <a:solidFill>
                  <a:srgbClr val="002060"/>
                </a:solidFill>
              </a:rPr>
              <a:t> form gels by this mechanism</a:t>
            </a:r>
            <a:endParaRPr lang="en-US" dirty="0"/>
          </a:p>
          <a:p>
            <a:endParaRPr lang="en-US" dirty="0" smtClean="0"/>
          </a:p>
        </p:txBody>
      </p:sp>
    </p:spTree>
  </p:cSld>
  <p:clrMapOvr>
    <a:masterClrMapping/>
  </p:clrMapOvr>
  <p:transition spd="med">
    <p:strips dir="rd"/>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breeze.wav"/>
                                        </p:tgtEl>
                                      </p:cMediaNode>
                                    </p:audio>
                                  </p:sub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subTnLst>
                                    <p:audio>
                                      <p:cMediaNode>
                                        <p:cTn display="0" masterRel="sameClick">
                                          <p:stCondLst>
                                            <p:cond evt="begin" delay="0">
                                              <p:tn val="10"/>
                                            </p:cond>
                                          </p:stCondLst>
                                          <p:endCondLst>
                                            <p:cond evt="onStopAudio" delay="0">
                                              <p:tgtEl>
                                                <p:sldTgt/>
                                              </p:tgtEl>
                                            </p:cond>
                                          </p:endCondLst>
                                        </p:cTn>
                                        <p:tgtEl>
                                          <p:sndTgt r:embed="rId4" name="wind.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304800"/>
            <a:ext cx="6096000" cy="1077218"/>
          </a:xfrm>
          <a:prstGeom prst="rect">
            <a:avLst/>
          </a:prstGeom>
          <a:noFill/>
        </p:spPr>
        <p:txBody>
          <a:bodyPr wrap="square" rtlCol="0">
            <a:spAutoFit/>
          </a:bodyPr>
          <a:lstStyle/>
          <a:p>
            <a:r>
              <a:rPr lang="en-US" sz="3200" i="1" dirty="0" smtClean="0">
                <a:solidFill>
                  <a:schemeClr val="accent1">
                    <a:lumMod val="75000"/>
                  </a:schemeClr>
                </a:solidFill>
                <a:latin typeface="Algerian" pitchFamily="82" charset="0"/>
              </a:rPr>
              <a:t>Permeation  enhancer</a:t>
            </a:r>
          </a:p>
          <a:p>
            <a:endParaRPr lang="en-US" sz="3200" dirty="0"/>
          </a:p>
        </p:txBody>
      </p:sp>
      <p:sp>
        <p:nvSpPr>
          <p:cNvPr id="3" name="TextBox 2"/>
          <p:cNvSpPr txBox="1"/>
          <p:nvPr/>
        </p:nvSpPr>
        <p:spPr>
          <a:xfrm>
            <a:off x="457200" y="1066800"/>
            <a:ext cx="4953000" cy="1477328"/>
          </a:xfrm>
          <a:prstGeom prst="rect">
            <a:avLst/>
          </a:prstGeom>
          <a:noFill/>
        </p:spPr>
        <p:txBody>
          <a:bodyPr wrap="square" rtlCol="0">
            <a:spAutoFit/>
          </a:bodyPr>
          <a:lstStyle/>
          <a:p>
            <a:r>
              <a:rPr lang="en-US" i="1" dirty="0" smtClean="0"/>
              <a:t>Skin can acts as a barrier  with the introduction of various </a:t>
            </a:r>
            <a:r>
              <a:rPr lang="en-US" i="1" dirty="0" err="1" smtClean="0"/>
              <a:t>panetration</a:t>
            </a:r>
            <a:r>
              <a:rPr lang="en-US" i="1" dirty="0" smtClean="0"/>
              <a:t> enhancers, </a:t>
            </a:r>
            <a:r>
              <a:rPr lang="en-US" i="1" dirty="0" err="1" smtClean="0"/>
              <a:t>panetration</a:t>
            </a:r>
            <a:r>
              <a:rPr lang="en-US" i="1" dirty="0" smtClean="0"/>
              <a:t> of the drug  through the skin can be improv</a:t>
            </a:r>
            <a:r>
              <a:rPr lang="en-US" dirty="0" smtClean="0"/>
              <a:t>ed</a:t>
            </a:r>
            <a:r>
              <a:rPr lang="en-US" dirty="0" smtClean="0"/>
              <a:t>. For example – methanol. </a:t>
            </a:r>
            <a:endParaRPr lang="en-US" dirty="0"/>
          </a:p>
        </p:txBody>
      </p:sp>
    </p:spTree>
  </p:cSld>
  <p:clrMapOvr>
    <a:masterClrMapping/>
  </p:clrMapOvr>
  <p:transition spd="med">
    <p:strips dir="rd"/>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click.wav"/>
                                        </p:tgtEl>
                                      </p:cMediaNode>
                                    </p:audio>
                                  </p:sub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subTnLst>
                                    <p:audio>
                                      <p:cMediaNode>
                                        <p:cTn display="0" masterRel="sameClick">
                                          <p:stCondLst>
                                            <p:cond evt="begin" delay="0">
                                              <p:tn val="10"/>
                                            </p:cond>
                                          </p:stCondLst>
                                          <p:endCondLst>
                                            <p:cond evt="onStopAudio" delay="0">
                                              <p:tgtEl>
                                                <p:sldTgt/>
                                              </p:tgtEl>
                                            </p:cond>
                                          </p:endCondLst>
                                        </p:cTn>
                                        <p:tgtEl>
                                          <p:sndTgt r:embed="rId4"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609600"/>
            <a:ext cx="481413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Humectants </a:t>
            </a:r>
            <a:endPar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TextBox 3"/>
          <p:cNvSpPr txBox="1"/>
          <p:nvPr/>
        </p:nvSpPr>
        <p:spPr>
          <a:xfrm>
            <a:off x="685800" y="1752600"/>
            <a:ext cx="5486400" cy="646331"/>
          </a:xfrm>
          <a:prstGeom prst="rect">
            <a:avLst/>
          </a:prstGeom>
          <a:noFill/>
        </p:spPr>
        <p:txBody>
          <a:bodyPr wrap="square" rtlCol="0">
            <a:spAutoFit/>
          </a:bodyPr>
          <a:lstStyle/>
          <a:p>
            <a:r>
              <a:rPr lang="en-US" dirty="0" smtClean="0"/>
              <a:t>A humectant is a hygroscopic substance . </a:t>
            </a:r>
            <a:r>
              <a:rPr lang="en-US" dirty="0" smtClean="0"/>
              <a:t>For example glycerin</a:t>
            </a:r>
            <a:endParaRPr lang="en-US" dirty="0"/>
          </a:p>
        </p:txBody>
      </p:sp>
    </p:spTree>
  </p:cSld>
  <p:clrMapOvr>
    <a:masterClrMapping/>
  </p:clrMapOvr>
  <p:transition spd="med">
    <p:strips dir="rd"/>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lick.wav"/>
                                        </p:tgtEl>
                                      </p:cMediaNode>
                                    </p:audio>
                                  </p:sub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subTnLst>
                                    <p:audio>
                                      <p:cMediaNode>
                                        <p:cTn display="0" masterRel="sameClick">
                                          <p:stCondLst>
                                            <p:cond evt="begin" delay="0">
                                              <p:tn val="10"/>
                                            </p:cond>
                                          </p:stCondLst>
                                          <p:endCondLst>
                                            <p:cond evt="onStopAudio" delay="0">
                                              <p:tgtEl>
                                                <p:sldTgt/>
                                              </p:tgtEl>
                                            </p:cond>
                                          </p:endCondLst>
                                        </p:cTn>
                                        <p:tgtEl>
                                          <p:sndTgt r:embed="rId4"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457200"/>
            <a:ext cx="3089307" cy="175432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a:t>
            </a:r>
            <a:r>
              <a:rPr lang="en-US" sz="5400"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uffers </a:t>
            </a:r>
          </a:p>
          <a:p>
            <a:pPr algn="ctr"/>
            <a:endPar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TextBox 3"/>
          <p:cNvSpPr txBox="1"/>
          <p:nvPr/>
        </p:nvSpPr>
        <p:spPr>
          <a:xfrm>
            <a:off x="533400" y="1600200"/>
            <a:ext cx="7010400" cy="3139321"/>
          </a:xfrm>
          <a:prstGeom prst="rect">
            <a:avLst/>
          </a:prstGeom>
          <a:noFill/>
        </p:spPr>
        <p:txBody>
          <a:bodyPr wrap="square" rtlCol="0">
            <a:spAutoFit/>
          </a:bodyPr>
          <a:lstStyle/>
          <a:p>
            <a:r>
              <a:rPr lang="en-US" dirty="0" smtClean="0"/>
              <a:t>Buffers are added to </a:t>
            </a:r>
            <a:r>
              <a:rPr lang="en-US" dirty="0" err="1" smtClean="0"/>
              <a:t>variopus</a:t>
            </a:r>
            <a:r>
              <a:rPr lang="en-US" dirty="0" smtClean="0"/>
              <a:t> purpose such as:</a:t>
            </a:r>
          </a:p>
          <a:p>
            <a:endParaRPr lang="en-US" dirty="0" smtClean="0"/>
          </a:p>
          <a:p>
            <a:pPr>
              <a:buFont typeface="Wingdings" pitchFamily="2" charset="2"/>
              <a:buChar char="ü"/>
            </a:pPr>
            <a:r>
              <a:rPr lang="en-US" dirty="0" smtClean="0"/>
              <a:t> Compatibility with skin</a:t>
            </a:r>
          </a:p>
          <a:p>
            <a:pPr>
              <a:buFont typeface="Wingdings" pitchFamily="2" charset="2"/>
              <a:buChar char="ü"/>
            </a:pPr>
            <a:endParaRPr lang="en-US" dirty="0" smtClean="0"/>
          </a:p>
          <a:p>
            <a:pPr>
              <a:buFont typeface="Wingdings" pitchFamily="2" charset="2"/>
              <a:buChar char="ü"/>
            </a:pPr>
            <a:r>
              <a:rPr lang="en-US" dirty="0" smtClean="0"/>
              <a:t> Drug solubility</a:t>
            </a:r>
          </a:p>
          <a:p>
            <a:endParaRPr lang="en-US" dirty="0" smtClean="0"/>
          </a:p>
          <a:p>
            <a:pPr>
              <a:buFont typeface="Wingdings" pitchFamily="2" charset="2"/>
              <a:buChar char="ü"/>
            </a:pPr>
            <a:r>
              <a:rPr lang="en-US" dirty="0" smtClean="0"/>
              <a:t> Drug Stability</a:t>
            </a:r>
          </a:p>
          <a:p>
            <a:pPr>
              <a:buFont typeface="Wingdings" pitchFamily="2" charset="2"/>
              <a:buChar char="ü"/>
            </a:pPr>
            <a:endParaRPr lang="en-US" dirty="0" smtClean="0"/>
          </a:p>
          <a:p>
            <a:pPr>
              <a:buFont typeface="Wingdings" pitchFamily="2" charset="2"/>
              <a:buChar char="ü"/>
            </a:pPr>
            <a:r>
              <a:rPr lang="en-US" dirty="0" smtClean="0"/>
              <a:t> Influence on ionization of drug</a:t>
            </a:r>
          </a:p>
          <a:p>
            <a:endParaRPr lang="en-US" dirty="0" smtClean="0"/>
          </a:p>
          <a:p>
            <a:r>
              <a:rPr lang="en-US" dirty="0" smtClean="0"/>
              <a:t>Example: Sodium acetate , Sodium </a:t>
            </a:r>
            <a:r>
              <a:rPr lang="en-US" dirty="0" smtClean="0"/>
              <a:t>Citrate</a:t>
            </a:r>
            <a:endParaRPr lang="en-US" dirty="0"/>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07531" y="1600201"/>
            <a:ext cx="3638187" cy="2590800"/>
          </a:xfrm>
          <a:prstGeom prst="rect">
            <a:avLst/>
          </a:prstGeom>
          <a:ln>
            <a:noFill/>
          </a:ln>
          <a:effectLst>
            <a:softEdge rad="112500"/>
          </a:effectLst>
        </p:spPr>
      </p:pic>
    </p:spTree>
  </p:cSld>
  <p:clrMapOvr>
    <a:masterClrMapping/>
  </p:clrMapOvr>
  <p:transition spd="med">
    <p:strips dir="rd"/>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lick.wav"/>
                                        </p:tgtEl>
                                      </p:cMediaNode>
                                    </p:audio>
                                  </p:sub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subTnLst>
                                    <p:audio>
                                      <p:cMediaNode>
                                        <p:cTn display="0" masterRel="sameClick">
                                          <p:stCondLst>
                                            <p:cond evt="begin" delay="0">
                                              <p:tn val="10"/>
                                            </p:cond>
                                          </p:stCondLst>
                                          <p:endCondLst>
                                            <p:cond evt="onStopAudio" delay="0">
                                              <p:tgtEl>
                                                <p:sldTgt/>
                                              </p:tgtEl>
                                            </p:cond>
                                          </p:endCondLst>
                                        </p:cTn>
                                        <p:tgtEl>
                                          <p:sndTgt r:embed="rId4"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600200"/>
            <a:ext cx="8077200" cy="2053590"/>
          </a:xfrm>
        </p:spPr>
        <p:txBody>
          <a:bodyPr>
            <a:normAutofit/>
          </a:bodyPr>
          <a:lstStyle/>
          <a:p>
            <a:r>
              <a:rPr lang="en-US" sz="5400" i="1" cap="none" spc="50" dirty="0">
                <a:ln w="11430"/>
                <a:solidFill>
                  <a:schemeClr val="accent6">
                    <a:lumMod val="60000"/>
                    <a:lumOff val="40000"/>
                  </a:schemeClr>
                </a:solidFill>
                <a:effectLst>
                  <a:outerShdw blurRad="76200" dist="50800" dir="5400000" algn="tl" rotWithShape="0">
                    <a:srgbClr val="000000">
                      <a:alpha val="65000"/>
                    </a:srgbClr>
                  </a:outerShdw>
                </a:effectLst>
                <a:latin typeface="+mn-lt"/>
                <a:ea typeface="+mn-ea"/>
                <a:cs typeface="+mn-cs"/>
              </a:rPr>
              <a:t>Methods of preparation</a:t>
            </a:r>
          </a:p>
        </p:txBody>
      </p:sp>
    </p:spTree>
    <p:extLst>
      <p:ext uri="{BB962C8B-B14F-4D97-AF65-F5344CB8AC3E}">
        <p14:creationId xmlns:p14="http://schemas.microsoft.com/office/powerpoint/2010/main" val="3238635982"/>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181100" y="206375"/>
            <a:ext cx="7086600" cy="784225"/>
          </a:xfrm>
          <a:prstGeom prst="rect">
            <a:avLst/>
          </a:prstGeom>
        </p:spPr>
        <p:txBody>
          <a:bodyPr>
            <a:normAutofit fontScale="52500" lnSpcReduction="20000"/>
          </a:bodyPr>
          <a:lst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a:lstStyle>
          <a:p>
            <a:pPr>
              <a:defRPr/>
            </a:pPr>
            <a:r>
              <a:rPr lang="en-US" sz="5500" b="1" i="1" cap="none" spc="50" dirty="0">
                <a:ln w="11430"/>
                <a:solidFill>
                  <a:schemeClr val="accent6">
                    <a:lumMod val="60000"/>
                    <a:lumOff val="40000"/>
                  </a:schemeClr>
                </a:solidFill>
                <a:effectLst>
                  <a:outerShdw blurRad="76200" dist="50800" dir="5400000" algn="tl" rotWithShape="0">
                    <a:srgbClr val="000000">
                      <a:alpha val="65000"/>
                    </a:srgbClr>
                  </a:outerShdw>
                </a:effectLst>
                <a:latin typeface="+mn-lt"/>
                <a:ea typeface="+mn-ea"/>
                <a:cs typeface="+mn-cs"/>
              </a:rPr>
              <a:t>PREPARATION OF SEMI SOLIDS</a:t>
            </a:r>
          </a:p>
        </p:txBody>
      </p:sp>
      <p:sp>
        <p:nvSpPr>
          <p:cNvPr id="3" name="Rounded Rectangle 2"/>
          <p:cNvSpPr/>
          <p:nvPr/>
        </p:nvSpPr>
        <p:spPr>
          <a:xfrm>
            <a:off x="876300" y="2209800"/>
            <a:ext cx="19812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dirty="0">
                <a:latin typeface="Comic Sans MS" pitchFamily="66" charset="0"/>
              </a:rPr>
              <a:t>Trituration method</a:t>
            </a:r>
          </a:p>
        </p:txBody>
      </p:sp>
      <p:sp>
        <p:nvSpPr>
          <p:cNvPr id="4" name="Rounded Rectangle 3"/>
          <p:cNvSpPr/>
          <p:nvPr/>
        </p:nvSpPr>
        <p:spPr>
          <a:xfrm>
            <a:off x="2933700" y="3886200"/>
            <a:ext cx="19050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dirty="0">
                <a:latin typeface="Comic Sans MS" pitchFamily="66" charset="0"/>
              </a:rPr>
              <a:t>Fusion method</a:t>
            </a:r>
          </a:p>
        </p:txBody>
      </p:sp>
      <p:sp>
        <p:nvSpPr>
          <p:cNvPr id="5" name="Rounded Rectangle 4"/>
          <p:cNvSpPr/>
          <p:nvPr/>
        </p:nvSpPr>
        <p:spPr>
          <a:xfrm>
            <a:off x="4838700" y="2286000"/>
            <a:ext cx="19812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dirty="0">
                <a:latin typeface="Comic Sans MS" pitchFamily="66" charset="0"/>
              </a:rPr>
              <a:t>Chemical reaction method</a:t>
            </a:r>
          </a:p>
        </p:txBody>
      </p:sp>
      <p:sp>
        <p:nvSpPr>
          <p:cNvPr id="6" name="Rounded Rectangle 5"/>
          <p:cNvSpPr/>
          <p:nvPr/>
        </p:nvSpPr>
        <p:spPr>
          <a:xfrm>
            <a:off x="6819900" y="3810000"/>
            <a:ext cx="19812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dirty="0">
                <a:latin typeface="Comic Sans MS" pitchFamily="66" charset="0"/>
              </a:rPr>
              <a:t>Emulsification method</a:t>
            </a:r>
          </a:p>
        </p:txBody>
      </p:sp>
      <p:sp>
        <p:nvSpPr>
          <p:cNvPr id="7" name="TextBox 23"/>
          <p:cNvSpPr txBox="1">
            <a:spLocks noChangeArrowheads="1"/>
          </p:cNvSpPr>
          <p:nvPr/>
        </p:nvSpPr>
        <p:spPr bwMode="auto">
          <a:xfrm>
            <a:off x="911225" y="3309938"/>
            <a:ext cx="1717675" cy="103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Brush Script MT" pitchFamily="66" charset="0"/>
              </a:defRPr>
            </a:lvl1pPr>
            <a:lvl2pPr marL="742950" indent="-285750" eaLnBrk="0" hangingPunct="0">
              <a:defRPr sz="3200">
                <a:solidFill>
                  <a:schemeClr val="tx1"/>
                </a:solidFill>
                <a:latin typeface="Brush Script MT" pitchFamily="66" charset="0"/>
              </a:defRPr>
            </a:lvl2pPr>
            <a:lvl3pPr marL="1143000" indent="-228600" eaLnBrk="0" hangingPunct="0">
              <a:defRPr sz="3200">
                <a:solidFill>
                  <a:schemeClr val="tx1"/>
                </a:solidFill>
                <a:latin typeface="Brush Script MT" pitchFamily="66" charset="0"/>
              </a:defRPr>
            </a:lvl3pPr>
            <a:lvl4pPr marL="1600200" indent="-228600" eaLnBrk="0" hangingPunct="0">
              <a:defRPr sz="3200">
                <a:solidFill>
                  <a:schemeClr val="tx1"/>
                </a:solidFill>
                <a:latin typeface="Brush Script MT" pitchFamily="66" charset="0"/>
              </a:defRPr>
            </a:lvl4pPr>
            <a:lvl5pPr marL="2057400" indent="-228600" eaLnBrk="0" hangingPunct="0">
              <a:defRPr sz="3200">
                <a:solidFill>
                  <a:schemeClr val="tx1"/>
                </a:solidFill>
                <a:latin typeface="Brush Script MT" pitchFamily="66" charset="0"/>
              </a:defRPr>
            </a:lvl5pPr>
            <a:lvl6pPr marL="2514600" indent="-228600" algn="ctr" eaLnBrk="0" fontAlgn="base" hangingPunct="0">
              <a:spcBef>
                <a:spcPct val="20000"/>
              </a:spcBef>
              <a:spcAft>
                <a:spcPct val="0"/>
              </a:spcAft>
              <a:defRPr sz="3200">
                <a:solidFill>
                  <a:schemeClr val="tx1"/>
                </a:solidFill>
                <a:latin typeface="Brush Script MT" pitchFamily="66" charset="0"/>
              </a:defRPr>
            </a:lvl6pPr>
            <a:lvl7pPr marL="2971800" indent="-228600" algn="ctr" eaLnBrk="0" fontAlgn="base" hangingPunct="0">
              <a:spcBef>
                <a:spcPct val="20000"/>
              </a:spcBef>
              <a:spcAft>
                <a:spcPct val="0"/>
              </a:spcAft>
              <a:defRPr sz="3200">
                <a:solidFill>
                  <a:schemeClr val="tx1"/>
                </a:solidFill>
                <a:latin typeface="Brush Script MT" pitchFamily="66" charset="0"/>
              </a:defRPr>
            </a:lvl7pPr>
            <a:lvl8pPr marL="3429000" indent="-228600" algn="ctr" eaLnBrk="0" fontAlgn="base" hangingPunct="0">
              <a:spcBef>
                <a:spcPct val="20000"/>
              </a:spcBef>
              <a:spcAft>
                <a:spcPct val="0"/>
              </a:spcAft>
              <a:defRPr sz="3200">
                <a:solidFill>
                  <a:schemeClr val="tx1"/>
                </a:solidFill>
                <a:latin typeface="Brush Script MT" pitchFamily="66" charset="0"/>
              </a:defRPr>
            </a:lvl8pPr>
            <a:lvl9pPr marL="3886200" indent="-228600" algn="ctr" eaLnBrk="0" fontAlgn="base" hangingPunct="0">
              <a:spcBef>
                <a:spcPct val="20000"/>
              </a:spcBef>
              <a:spcAft>
                <a:spcPct val="0"/>
              </a:spcAft>
              <a:defRPr sz="3200">
                <a:solidFill>
                  <a:schemeClr val="tx1"/>
                </a:solidFill>
                <a:latin typeface="Brush Script MT" pitchFamily="66" charset="0"/>
              </a:defRPr>
            </a:lvl9pPr>
          </a:lstStyle>
          <a:p>
            <a:pPr eaLnBrk="1" hangingPunct="1"/>
            <a:r>
              <a:rPr lang="en-US" sz="1800">
                <a:latin typeface="Comic Sans MS" pitchFamily="66" charset="0"/>
              </a:rPr>
              <a:t>Ex. Ointments</a:t>
            </a:r>
          </a:p>
          <a:p>
            <a:pPr eaLnBrk="1" hangingPunct="1"/>
            <a:r>
              <a:rPr lang="en-US" sz="1800">
                <a:latin typeface="Comic Sans MS" pitchFamily="66" charset="0"/>
              </a:rPr>
              <a:t>      creams</a:t>
            </a:r>
          </a:p>
          <a:p>
            <a:pPr eaLnBrk="1" hangingPunct="1"/>
            <a:r>
              <a:rPr lang="en-US" sz="1800">
                <a:latin typeface="Comic Sans MS" pitchFamily="66" charset="0"/>
              </a:rPr>
              <a:t>      pastes</a:t>
            </a:r>
          </a:p>
        </p:txBody>
      </p:sp>
      <p:sp>
        <p:nvSpPr>
          <p:cNvPr id="8" name="Rectangle 24"/>
          <p:cNvSpPr>
            <a:spLocks noChangeArrowheads="1"/>
          </p:cNvSpPr>
          <p:nvPr/>
        </p:nvSpPr>
        <p:spPr bwMode="auto">
          <a:xfrm>
            <a:off x="3009900" y="4986338"/>
            <a:ext cx="1828800" cy="103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a:latin typeface="Comic Sans MS" pitchFamily="66" charset="0"/>
              </a:rPr>
              <a:t>Ex. Ointments</a:t>
            </a:r>
          </a:p>
          <a:p>
            <a:r>
              <a:rPr lang="en-US" sz="1800">
                <a:latin typeface="Comic Sans MS" pitchFamily="66" charset="0"/>
              </a:rPr>
              <a:t>      creams</a:t>
            </a:r>
          </a:p>
          <a:p>
            <a:r>
              <a:rPr lang="en-US" sz="1800">
                <a:latin typeface="Comic Sans MS" pitchFamily="66" charset="0"/>
              </a:rPr>
              <a:t>      pastes</a:t>
            </a:r>
          </a:p>
        </p:txBody>
      </p:sp>
      <p:sp>
        <p:nvSpPr>
          <p:cNvPr id="9" name="Rectangle 25"/>
          <p:cNvSpPr>
            <a:spLocks noChangeArrowheads="1"/>
          </p:cNvSpPr>
          <p:nvPr/>
        </p:nvSpPr>
        <p:spPr bwMode="auto">
          <a:xfrm>
            <a:off x="4914900" y="3336925"/>
            <a:ext cx="1905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a:latin typeface="Comic Sans MS" pitchFamily="66" charset="0"/>
              </a:rPr>
              <a:t>Ex. Ointments</a:t>
            </a:r>
          </a:p>
          <a:p>
            <a:r>
              <a:rPr lang="en-US" sz="1800">
                <a:latin typeface="Comic Sans MS" pitchFamily="66" charset="0"/>
              </a:rPr>
              <a:t>      creams</a:t>
            </a:r>
          </a:p>
        </p:txBody>
      </p:sp>
      <p:sp>
        <p:nvSpPr>
          <p:cNvPr id="10" name="Rectangle 26"/>
          <p:cNvSpPr>
            <a:spLocks noChangeArrowheads="1"/>
          </p:cNvSpPr>
          <p:nvPr/>
        </p:nvSpPr>
        <p:spPr bwMode="auto">
          <a:xfrm>
            <a:off x="6819900" y="4937125"/>
            <a:ext cx="1981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a:latin typeface="Comic Sans MS" pitchFamily="66" charset="0"/>
              </a:rPr>
              <a:t>Ex. Ointments</a:t>
            </a:r>
          </a:p>
          <a:p>
            <a:r>
              <a:rPr lang="en-US" sz="1800">
                <a:latin typeface="Comic Sans MS" pitchFamily="66" charset="0"/>
              </a:rPr>
              <a:t>      creams</a:t>
            </a:r>
          </a:p>
        </p:txBody>
      </p:sp>
      <p:sp>
        <p:nvSpPr>
          <p:cNvPr id="11" name="Rectangle 27"/>
          <p:cNvSpPr>
            <a:spLocks noChangeArrowheads="1"/>
          </p:cNvSpPr>
          <p:nvPr/>
        </p:nvSpPr>
        <p:spPr bwMode="auto">
          <a:xfrm>
            <a:off x="4457700" y="925513"/>
            <a:ext cx="457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a:solidFill>
                  <a:srgbClr val="0070C0"/>
                </a:solidFill>
                <a:latin typeface="Algerian" pitchFamily="82" charset="0"/>
              </a:rPr>
              <a:t>(Ointments, creams, pastes)</a:t>
            </a:r>
          </a:p>
        </p:txBody>
      </p:sp>
    </p:spTree>
    <p:extLst>
      <p:ext uri="{BB962C8B-B14F-4D97-AF65-F5344CB8AC3E}">
        <p14:creationId xmlns:p14="http://schemas.microsoft.com/office/powerpoint/2010/main" val="3400310242"/>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a:xfrm>
            <a:off x="956289" y="5656556"/>
            <a:ext cx="7197111" cy="668044"/>
          </a:xfrm>
        </p:spPr>
        <p:txBody>
          <a:bodyPr>
            <a:noAutofit/>
          </a:bodyPr>
          <a:lstStyle/>
          <a:p>
            <a:r>
              <a:rPr lang="en-US" sz="1100" b="1" dirty="0">
                <a:solidFill>
                  <a:schemeClr val="tx2"/>
                </a:solidFill>
              </a:rPr>
              <a:t>Remington: The Science and Practice of Pharmacy</a:t>
            </a:r>
          </a:p>
          <a:p>
            <a:r>
              <a:rPr lang="en-US" sz="1100" b="1" dirty="0">
                <a:solidFill>
                  <a:schemeClr val="tx2"/>
                </a:solidFill>
              </a:rPr>
              <a:t>Pharmaceutics: The Science of Dosage Form Design by </a:t>
            </a:r>
            <a:r>
              <a:rPr lang="en-US" sz="1100" b="1" dirty="0" err="1">
                <a:solidFill>
                  <a:schemeClr val="tx2"/>
                </a:solidFill>
              </a:rPr>
              <a:t>Aulton</a:t>
            </a:r>
            <a:endParaRPr lang="en-US" sz="1100" b="1" dirty="0">
              <a:solidFill>
                <a:schemeClr val="tx2"/>
              </a:solidFill>
            </a:endParaRPr>
          </a:p>
          <a:p>
            <a:r>
              <a:rPr lang="en-US" sz="1100" b="1" dirty="0" err="1">
                <a:solidFill>
                  <a:schemeClr val="tx2"/>
                </a:solidFill>
              </a:rPr>
              <a:t>Ansel's</a:t>
            </a:r>
            <a:r>
              <a:rPr lang="en-US" sz="1100" b="1" dirty="0">
                <a:solidFill>
                  <a:schemeClr val="tx2"/>
                </a:solidFill>
              </a:rPr>
              <a:t> Pharmaceutical Dosage Forms and Drug Delivery </a:t>
            </a:r>
            <a:r>
              <a:rPr lang="en-US" sz="1100" b="1" dirty="0" smtClean="0">
                <a:solidFill>
                  <a:schemeClr val="tx2"/>
                </a:solidFill>
              </a:rPr>
              <a:t>Systems</a:t>
            </a:r>
            <a:endParaRPr lang="en-US" sz="1100" b="1" dirty="0">
              <a:solidFill>
                <a:schemeClr val="tx2"/>
              </a:solidFill>
            </a:endParaRPr>
          </a:p>
        </p:txBody>
      </p:sp>
      <p:sp>
        <p:nvSpPr>
          <p:cNvPr id="4" name="Title 3"/>
          <p:cNvSpPr>
            <a:spLocks noGrp="1"/>
          </p:cNvSpPr>
          <p:nvPr>
            <p:ph type="title"/>
          </p:nvPr>
        </p:nvSpPr>
        <p:spPr/>
        <p:txBody>
          <a:bodyPr>
            <a:noAutofit/>
          </a:bodyPr>
          <a:lstStyle/>
          <a:p>
            <a:r>
              <a:rPr lang="en-US" sz="4400" b="1" dirty="0" smtClean="0">
                <a:effectLst>
                  <a:outerShdw blurRad="38100" dist="38100" dir="2700000" algn="tl">
                    <a:srgbClr val="000000">
                      <a:alpha val="43137"/>
                    </a:srgbClr>
                  </a:outerShdw>
                </a:effectLst>
              </a:rPr>
              <a:t>REFRENCES</a:t>
            </a:r>
            <a:endParaRPr lang="en-US" sz="4400" b="1" dirty="0">
              <a:effectLst>
                <a:outerShdw blurRad="38100" dist="38100" dir="2700000" algn="tl">
                  <a:srgbClr val="000000">
                    <a:alpha val="43137"/>
                  </a:srgbClr>
                </a:outerShdw>
              </a:effectLst>
            </a:endParaRPr>
          </a:p>
        </p:txBody>
      </p:sp>
      <p:pic>
        <p:nvPicPr>
          <p:cNvPr id="2050" name="Picture 2"/>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t="22130" b="22130"/>
          <a:stretch>
            <a:fillRect/>
          </a:stretch>
        </p:blipFill>
        <p:spPr bwMode="auto">
          <a:prstGeom prst="rect">
            <a:avLst/>
          </a:prstGeom>
          <a:solidFill>
            <a:srgbClr val="FFFFFF">
              <a:shade val="85000"/>
            </a:srgbClr>
          </a:solidFill>
          <a:ln w="9525">
            <a:solidFill>
              <a:schemeClr val="bg1"/>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685800"/>
            <a:ext cx="2338712" cy="175260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2617307"/>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720840"/>
            <a:ext cx="8305800" cy="2893100"/>
          </a:xfrm>
          <a:prstGeom prst="rect">
            <a:avLst/>
          </a:prstGeom>
        </p:spPr>
        <p:txBody>
          <a:bodyPr wrap="square">
            <a:spAutoFit/>
          </a:bodyPr>
          <a:lstStyle/>
          <a:p>
            <a:r>
              <a:rPr lang="en-US" sz="5400" b="1" i="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Disadvantages </a:t>
            </a:r>
            <a:r>
              <a:rPr lang="en-US" sz="2800" b="1" dirty="0"/>
              <a:t>of semi-solid dosage form</a:t>
            </a:r>
            <a:r>
              <a:rPr lang="en-US" sz="2800" b="1" dirty="0" smtClean="0"/>
              <a:t>:</a:t>
            </a:r>
          </a:p>
          <a:p>
            <a:endParaRPr lang="en-US" sz="2800" b="1" dirty="0" smtClean="0"/>
          </a:p>
          <a:p>
            <a:pPr marL="285750" indent="-285750">
              <a:buFont typeface="Arial" panose="020B0604020202020204" pitchFamily="34" charset="0"/>
              <a:buChar char="•"/>
            </a:pPr>
            <a:r>
              <a:rPr lang="en-US" dirty="0" smtClean="0"/>
              <a:t> </a:t>
            </a:r>
            <a:r>
              <a:rPr lang="en-US" dirty="0"/>
              <a:t>There is no dosage accuracy in this type of dosage form </a:t>
            </a:r>
          </a:p>
          <a:p>
            <a:pPr marL="285750" indent="-285750">
              <a:buFont typeface="Arial" panose="020B0604020202020204" pitchFamily="34" charset="0"/>
              <a:buChar char="•"/>
            </a:pPr>
            <a:r>
              <a:rPr lang="en-US" dirty="0" smtClean="0"/>
              <a:t> </a:t>
            </a:r>
            <a:r>
              <a:rPr lang="en-US" dirty="0"/>
              <a:t>The base which is used in the semi-solid dosage form can be easily oxidized. </a:t>
            </a:r>
          </a:p>
          <a:p>
            <a:pPr marL="285750" indent="-285750">
              <a:buFont typeface="Arial" panose="020B0604020202020204" pitchFamily="34" charset="0"/>
              <a:buChar char="•"/>
            </a:pPr>
            <a:r>
              <a:rPr lang="en-US" dirty="0" smtClean="0"/>
              <a:t> </a:t>
            </a:r>
            <a:r>
              <a:rPr lang="en-US" dirty="0"/>
              <a:t>If we go out after using semi-solid dosage form problems can occur. </a:t>
            </a:r>
          </a:p>
        </p:txBody>
      </p:sp>
    </p:spTree>
    <p:extLst>
      <p:ext uri="{BB962C8B-B14F-4D97-AF65-F5344CB8AC3E}">
        <p14:creationId xmlns:p14="http://schemas.microsoft.com/office/powerpoint/2010/main" val="1905404682"/>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524000"/>
            <a:ext cx="4572000" cy="3693319"/>
          </a:xfrm>
          <a:prstGeom prst="rect">
            <a:avLst/>
          </a:prstGeom>
        </p:spPr>
        <p:txBody>
          <a:bodyPr>
            <a:spAutoFit/>
          </a:bodyPr>
          <a:lstStyle/>
          <a:p>
            <a:pPr marL="285750" indent="-285750">
              <a:buFont typeface="Arial" panose="020B0604020202020204" pitchFamily="34" charset="0"/>
              <a:buChar char="•"/>
            </a:pPr>
            <a:r>
              <a:rPr lang="en-US" dirty="0"/>
              <a:t>http://ijpsr.com/bft-article/recent-advances-in-semisolid-dosage-form/?view=fulltext</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http</a:t>
            </a:r>
            <a:r>
              <a:rPr lang="en-US" dirty="0"/>
              <a:t>://4my5151.blogspot.com/2013/12/chapter-6.html?m=1</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https</a:t>
            </a:r>
            <a:r>
              <a:rPr lang="en-US" dirty="0"/>
              <a:t>://www.slideshare.net/mobile/rababambreen1/semisolid-dosage-form</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https</a:t>
            </a:r>
            <a:r>
              <a:rPr lang="en-US" dirty="0"/>
              <a:t>://www.slideshare.net/mobile/docmano15/semi-solid-dosage-forms</a:t>
            </a:r>
          </a:p>
          <a:p>
            <a:endParaRPr lang="en-US" dirty="0"/>
          </a:p>
        </p:txBody>
      </p:sp>
    </p:spTree>
    <p:extLst>
      <p:ext uri="{BB962C8B-B14F-4D97-AF65-F5344CB8AC3E}">
        <p14:creationId xmlns:p14="http://schemas.microsoft.com/office/powerpoint/2010/main" val="2029258253"/>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400" b="1" dirty="0" smtClean="0">
                <a:effectLst>
                  <a:outerShdw blurRad="38100" dist="38100" dir="2700000" algn="tl">
                    <a:srgbClr val="000000">
                      <a:alpha val="43137"/>
                    </a:srgbClr>
                  </a:outerShdw>
                </a:effectLst>
              </a:rPr>
              <a:t>FOR YOUR KIND ATTENTION</a:t>
            </a:r>
            <a:endParaRPr lang="en-US" sz="2400" b="1" dirty="0">
              <a:effectLst>
                <a:outerShdw blurRad="38100" dist="38100" dir="2700000" algn="tl">
                  <a:srgbClr val="000000">
                    <a:alpha val="43137"/>
                  </a:srgbClr>
                </a:outerShdw>
              </a:effectLst>
            </a:endParaRPr>
          </a:p>
        </p:txBody>
      </p:sp>
      <p:pic>
        <p:nvPicPr>
          <p:cNvPr id="3074" name="Picture 2"/>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l="2918" r="2918"/>
          <a:stretch>
            <a:fillRect/>
          </a:stretch>
        </p:blipFill>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8359539"/>
      </p:ext>
    </p:extLst>
  </p:cSld>
  <p:clrMapOvr>
    <a:masterClrMapping/>
  </p:clrMapOvr>
  <p:transition spd="med">
    <p:strips dir="rd"/>
    <p:sndAc>
      <p:stSnd>
        <p:snd r:embed="rId2" name="whoosh.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457200"/>
            <a:ext cx="8866403" cy="1754326"/>
          </a:xfrm>
          <a:prstGeom prst="rect">
            <a:avLst/>
          </a:prstGeom>
          <a:noFill/>
        </p:spPr>
        <p:txBody>
          <a:bodyPr wrap="none" lIns="91440" tIns="45720" rIns="91440" bIns="45720">
            <a:spAutoFit/>
          </a:bodyPr>
          <a:lstStyle/>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Classification (types)</a:t>
            </a:r>
            <a:endPar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graphicFrame>
        <p:nvGraphicFramePr>
          <p:cNvPr id="7" name="Diagram 6"/>
          <p:cNvGraphicFramePr/>
          <p:nvPr>
            <p:extLst>
              <p:ext uri="{D42A27DB-BD31-4B8C-83A1-F6EECF244321}">
                <p14:modId xmlns:p14="http://schemas.microsoft.com/office/powerpoint/2010/main" val="67466400"/>
              </p:ext>
            </p:extLst>
          </p:nvPr>
        </p:nvGraphicFramePr>
        <p:xfrm>
          <a:off x="1524000" y="1397001"/>
          <a:ext cx="60960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ransition spd="med">
    <p:strips dir="rd"/>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click.wav"/>
                                        </p:tgtEl>
                                      </p:cMediaNode>
                                    </p:audio>
                                  </p:sub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4)">
                                      <p:cBhvr>
                                        <p:cTn id="12" dur="2000"/>
                                        <p:tgtEl>
                                          <p:spTgt spid="7"/>
                                        </p:tgtEl>
                                      </p:cBhvr>
                                    </p:animEffect>
                                  </p:childTnLst>
                                  <p:subTnLst>
                                    <p:audio>
                                      <p:cMediaNode>
                                        <p:cTn display="0" masterRel="sameClick">
                                          <p:stCondLst>
                                            <p:cond evt="begin" delay="0">
                                              <p:tn val="10"/>
                                            </p:cond>
                                          </p:stCondLst>
                                          <p:endCondLst>
                                            <p:cond evt="onStopAudio" delay="0">
                                              <p:tgtEl>
                                                <p:sldTgt/>
                                              </p:tgtEl>
                                            </p:cond>
                                          </p:endCondLst>
                                        </p:cTn>
                                        <p:tgtEl>
                                          <p:sndTgt r:embed="rId4"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7"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2125" y="685800"/>
            <a:ext cx="4262705" cy="1754326"/>
          </a:xfrm>
          <a:prstGeom prst="rect">
            <a:avLst/>
          </a:prstGeom>
          <a:noFill/>
        </p:spPr>
        <p:txBody>
          <a:bodyPr wrap="none" lIns="91440" tIns="45720" rIns="91440" bIns="45720">
            <a:spAutoFit/>
          </a:bodyPr>
          <a:lstStyle/>
          <a:p>
            <a:pPr algn="ct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Ointments</a:t>
            </a:r>
          </a:p>
          <a:p>
            <a:pPr algn="ct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3" name="TextBox 2"/>
          <p:cNvSpPr txBox="1"/>
          <p:nvPr/>
        </p:nvSpPr>
        <p:spPr>
          <a:xfrm>
            <a:off x="762000" y="1828800"/>
            <a:ext cx="6858000" cy="4247317"/>
          </a:xfrm>
          <a:prstGeom prst="rect">
            <a:avLst/>
          </a:prstGeom>
          <a:noFill/>
        </p:spPr>
        <p:txBody>
          <a:bodyPr wrap="square" rtlCol="0">
            <a:spAutoFit/>
          </a:bodyPr>
          <a:lstStyle/>
          <a:p>
            <a:r>
              <a:rPr lang="en-US" sz="2000" dirty="0" smtClean="0"/>
              <a:t>Ointments are homogenous, translucent, viscous, </a:t>
            </a:r>
            <a:r>
              <a:rPr lang="en-US" sz="2000" b="1" dirty="0" smtClean="0"/>
              <a:t>semi solid preparation</a:t>
            </a:r>
            <a:r>
              <a:rPr lang="en-US" sz="2000" dirty="0" smtClean="0"/>
              <a:t> intended for external application to skin or mucous membranes. Ointment may be medicated or not..</a:t>
            </a:r>
          </a:p>
          <a:p>
            <a:endParaRPr lang="en-US" dirty="0"/>
          </a:p>
          <a:p>
            <a:pPr>
              <a:buFont typeface="Wingdings" pitchFamily="2" charset="2"/>
              <a:buChar char="v"/>
            </a:pPr>
            <a:r>
              <a:rPr lang="en-US" sz="2000" dirty="0" smtClean="0"/>
              <a:t>Applied to mucous membrane or skin</a:t>
            </a:r>
          </a:p>
          <a:p>
            <a:pPr>
              <a:buFont typeface="Wingdings" pitchFamily="2" charset="2"/>
              <a:buChar char="v"/>
            </a:pPr>
            <a:endParaRPr lang="en-US" dirty="0" smtClean="0"/>
          </a:p>
          <a:p>
            <a:endParaRPr lang="en-US" dirty="0"/>
          </a:p>
          <a:p>
            <a:pPr>
              <a:buFont typeface="Wingdings" pitchFamily="2" charset="2"/>
              <a:buChar char="v"/>
            </a:pPr>
            <a:r>
              <a:rPr lang="en-US" dirty="0" smtClean="0"/>
              <a:t>Uses </a:t>
            </a:r>
          </a:p>
          <a:p>
            <a:r>
              <a:rPr lang="en-US" dirty="0" smtClean="0"/>
              <a:t>  </a:t>
            </a:r>
          </a:p>
          <a:p>
            <a:r>
              <a:rPr lang="en-US" sz="2000" dirty="0" smtClean="0"/>
              <a:t>       Emollient</a:t>
            </a:r>
          </a:p>
          <a:p>
            <a:r>
              <a:rPr lang="en-US" sz="2000" dirty="0" smtClean="0"/>
              <a:t>        Application  for active ingredients to the skin</a:t>
            </a:r>
          </a:p>
          <a:p>
            <a:r>
              <a:rPr lang="en-US" sz="2000" dirty="0" smtClean="0"/>
              <a:t>        Occlusive</a:t>
            </a:r>
          </a:p>
          <a:p>
            <a:endParaRPr lang="en-US" sz="2000" dirty="0" smtClean="0"/>
          </a:p>
        </p:txBody>
      </p:sp>
      <p:pic>
        <p:nvPicPr>
          <p:cNvPr id="4" name="Picture 3" descr="dubois-ointment.jpg"/>
          <p:cNvPicPr>
            <a:picLocks noChangeAspect="1"/>
          </p:cNvPicPr>
          <p:nvPr/>
        </p:nvPicPr>
        <p:blipFill>
          <a:blip r:embed="rId6" cstate="print"/>
          <a:stretch>
            <a:fillRect/>
          </a:stretch>
        </p:blipFill>
        <p:spPr>
          <a:xfrm>
            <a:off x="5943600" y="2667000"/>
            <a:ext cx="2819400" cy="2286000"/>
          </a:xfrm>
          <a:prstGeom prst="ellipse">
            <a:avLst/>
          </a:prstGeom>
          <a:ln>
            <a:noFill/>
          </a:ln>
          <a:effectLst>
            <a:softEdge rad="112500"/>
          </a:effectLst>
        </p:spPr>
      </p:pic>
    </p:spTree>
  </p:cSld>
  <p:clrMapOvr>
    <a:masterClrMapping/>
  </p:clrMapOvr>
  <p:transition spd="med">
    <p:wipe dir="r"/>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breeze.wav"/>
                                        </p:tgtEl>
                                      </p:cMediaNode>
                                    </p:audio>
                                  </p:sub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subTnLst>
                                    <p:audio>
                                      <p:cMediaNode>
                                        <p:cTn display="0" masterRel="sameClick">
                                          <p:stCondLst>
                                            <p:cond evt="begin" delay="0">
                                              <p:tn val="10"/>
                                            </p:cond>
                                          </p:stCondLst>
                                          <p:endCondLst>
                                            <p:cond evt="onStopAudio" delay="0">
                                              <p:tgtEl>
                                                <p:sldTgt/>
                                              </p:tgtEl>
                                            </p:cond>
                                          </p:endCondLst>
                                        </p:cTn>
                                        <p:tgtEl>
                                          <p:sndTgt r:embed="rId3" name="breeze.wav"/>
                                        </p:tgtEl>
                                      </p:cMediaNode>
                                    </p:audio>
                                  </p:sub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heckerboard(across)">
                                      <p:cBhvr>
                                        <p:cTn id="17" dur="500"/>
                                        <p:tgtEl>
                                          <p:spTgt spid="3">
                                            <p:txEl>
                                              <p:pRg st="0" end="0"/>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4" name="wind.wav"/>
                                        </p:tgtEl>
                                      </p:cMediaNode>
                                    </p:audio>
                                  </p:sub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iterate type="lt">
                                    <p:tmPct val="10000"/>
                                  </p:iterate>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heckerboard(across)">
                                      <p:cBhvr>
                                        <p:cTn id="22" dur="500"/>
                                        <p:tgtEl>
                                          <p:spTgt spid="3">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5" name="whoosh.wav"/>
                                        </p:tgtEl>
                                      </p:cMediaNode>
                                    </p:audio>
                                  </p:sub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iterate type="wd">
                                    <p:tmPct val="10000"/>
                                  </p:iterate>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k.wav"/>
                                        </p:tgtEl>
                                      </p:cMediaNode>
                                    </p:audio>
                                  </p:sub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iterate type="lt">
                                    <p:tmPct val="10000"/>
                                  </p:iterate>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down)">
                                      <p:cBhvr>
                                        <p:cTn id="32" dur="500"/>
                                        <p:tgtEl>
                                          <p:spTgt spid="3">
                                            <p:txEl>
                                              <p:pRg st="7" end="7"/>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5" name="whoosh.wav"/>
                                        </p:tgtEl>
                                      </p:cMediaNode>
                                    </p:audio>
                                  </p:subTnLst>
                                </p:cTn>
                              </p:par>
                              <p:par>
                                <p:cTn id="33" presetID="22" presetClass="entr" presetSubtype="4" fill="hold" nodeType="withEffect">
                                  <p:stCondLst>
                                    <p:cond delay="0"/>
                                  </p:stCondLst>
                                  <p:iterate type="lt">
                                    <p:tmPct val="10000"/>
                                  </p:iterate>
                                  <p:childTnLst>
                                    <p:set>
                                      <p:cBhvr>
                                        <p:cTn id="34" dur="1" fill="hold">
                                          <p:stCondLst>
                                            <p:cond delay="0"/>
                                          </p:stCondLst>
                                        </p:cTn>
                                        <p:tgtEl>
                                          <p:spTgt spid="3">
                                            <p:txEl>
                                              <p:pRg st="8" end="8"/>
                                            </p:txEl>
                                          </p:spTgt>
                                        </p:tgtEl>
                                        <p:attrNameLst>
                                          <p:attrName>style.visibility</p:attrName>
                                        </p:attrNameLst>
                                      </p:cBhvr>
                                      <p:to>
                                        <p:strVal val="visible"/>
                                      </p:to>
                                    </p:set>
                                    <p:animEffect transition="in" filter="wipe(down)">
                                      <p:cBhvr>
                                        <p:cTn id="35" dur="500"/>
                                        <p:tgtEl>
                                          <p:spTgt spid="3">
                                            <p:txEl>
                                              <p:pRg st="8" end="8"/>
                                            </p:txEl>
                                          </p:spTgt>
                                        </p:tgtEl>
                                      </p:cBhvr>
                                    </p:animEffect>
                                  </p:childTnLst>
                                  <p:subTnLst>
                                    <p:audio>
                                      <p:cMediaNode>
                                        <p:cTn display="0" masterRel="sameClick">
                                          <p:stCondLst>
                                            <p:cond evt="begin" delay="0">
                                              <p:tn val="33"/>
                                            </p:cond>
                                          </p:stCondLst>
                                          <p:endCondLst>
                                            <p:cond evt="onStopAudio" delay="0">
                                              <p:tgtEl>
                                                <p:sldTgt/>
                                              </p:tgtEl>
                                            </p:cond>
                                          </p:endCondLst>
                                        </p:cTn>
                                        <p:tgtEl>
                                          <p:sndTgt r:embed="rId5" name="whoosh.wav"/>
                                        </p:tgtEl>
                                      </p:cMediaNode>
                                    </p:audio>
                                  </p:subTnLst>
                                </p:cTn>
                              </p:par>
                              <p:par>
                                <p:cTn id="36" presetID="22" presetClass="entr" presetSubtype="4" fill="hold" nodeType="withEffect">
                                  <p:stCondLst>
                                    <p:cond delay="0"/>
                                  </p:stCondLst>
                                  <p:iterate type="lt">
                                    <p:tmPct val="10000"/>
                                  </p:iterate>
                                  <p:childTnLst>
                                    <p:set>
                                      <p:cBhvr>
                                        <p:cTn id="37" dur="1" fill="hold">
                                          <p:stCondLst>
                                            <p:cond delay="0"/>
                                          </p:stCondLst>
                                        </p:cTn>
                                        <p:tgtEl>
                                          <p:spTgt spid="3">
                                            <p:txEl>
                                              <p:pRg st="9" end="9"/>
                                            </p:txEl>
                                          </p:spTgt>
                                        </p:tgtEl>
                                        <p:attrNameLst>
                                          <p:attrName>style.visibility</p:attrName>
                                        </p:attrNameLst>
                                      </p:cBhvr>
                                      <p:to>
                                        <p:strVal val="visible"/>
                                      </p:to>
                                    </p:set>
                                    <p:animEffect transition="in" filter="wipe(down)">
                                      <p:cBhvr>
                                        <p:cTn id="38" dur="500"/>
                                        <p:tgtEl>
                                          <p:spTgt spid="3">
                                            <p:txEl>
                                              <p:pRg st="9" end="9"/>
                                            </p:txEl>
                                          </p:spTgt>
                                        </p:tgtEl>
                                      </p:cBhvr>
                                    </p:animEffect>
                                  </p:childTnLst>
                                  <p:subTnLst>
                                    <p:audio>
                                      <p:cMediaNode>
                                        <p:cTn display="0" masterRel="sameClick">
                                          <p:stCondLst>
                                            <p:cond evt="begin" delay="0">
                                              <p:tn val="36"/>
                                            </p:cond>
                                          </p:stCondLst>
                                          <p:endCondLst>
                                            <p:cond evt="onStopAudio" delay="0">
                                              <p:tgtEl>
                                                <p:sldTgt/>
                                              </p:tgtEl>
                                            </p:cond>
                                          </p:endCondLst>
                                        </p:cTn>
                                        <p:tgtEl>
                                          <p:sndTgt r:embed="rId5"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46525"/>
            <a:ext cx="7162800" cy="1039427"/>
          </a:xfrm>
        </p:spPr>
        <p:txBody>
          <a:bodyPr/>
          <a:lstStyle/>
          <a:p>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ea typeface="+mn-ea"/>
                <a:cs typeface="+mn-cs"/>
              </a:rPr>
              <a:t>OINTMENTS</a:t>
            </a:r>
            <a:r>
              <a:rPr lang="en-US" dirty="0" smtClean="0">
                <a:solidFill>
                  <a:schemeClr val="tx1"/>
                </a:solidFill>
              </a:rPr>
              <a:t> (cont.)</a:t>
            </a:r>
            <a:endParaRPr lang="en-US" dirty="0">
              <a:solidFill>
                <a:schemeClr val="tx1"/>
              </a:solidFill>
            </a:endParaRPr>
          </a:p>
        </p:txBody>
      </p:sp>
      <p:sp>
        <p:nvSpPr>
          <p:cNvPr id="6" name="Rectangle 5"/>
          <p:cNvSpPr/>
          <p:nvPr/>
        </p:nvSpPr>
        <p:spPr>
          <a:xfrm>
            <a:off x="719032" y="2962394"/>
            <a:ext cx="4274574" cy="1323439"/>
          </a:xfrm>
          <a:prstGeom prst="rect">
            <a:avLst/>
          </a:prstGeom>
        </p:spPr>
        <p:txBody>
          <a:bodyPr wrap="square">
            <a:spAutoFit/>
          </a:bodyPr>
          <a:lstStyle/>
          <a:p>
            <a:pPr lvl="1">
              <a:buFont typeface="Arial" pitchFamily="34" charset="0"/>
              <a:buChar char="•"/>
            </a:pPr>
            <a:r>
              <a:rPr lang="en-US" sz="2000" dirty="0" smtClean="0"/>
              <a:t>Oleaginous Bases</a:t>
            </a:r>
          </a:p>
          <a:p>
            <a:pPr lvl="1">
              <a:buFont typeface="Arial" pitchFamily="34" charset="0"/>
              <a:buChar char="•"/>
            </a:pPr>
            <a:r>
              <a:rPr lang="en-US" sz="2000" dirty="0" smtClean="0"/>
              <a:t>Absorption Bases</a:t>
            </a:r>
          </a:p>
          <a:p>
            <a:pPr lvl="1">
              <a:buFont typeface="Arial" pitchFamily="34" charset="0"/>
              <a:buChar char="•"/>
            </a:pPr>
            <a:r>
              <a:rPr lang="en-US" sz="2000" dirty="0" smtClean="0"/>
              <a:t>Water-Removable Bases</a:t>
            </a:r>
          </a:p>
          <a:p>
            <a:pPr lvl="1">
              <a:buFont typeface="Arial" pitchFamily="34" charset="0"/>
              <a:buChar char="•"/>
            </a:pPr>
            <a:r>
              <a:rPr lang="en-US" sz="2000" dirty="0" smtClean="0"/>
              <a:t>Water-Soluble Bases</a:t>
            </a:r>
          </a:p>
        </p:txBody>
      </p:sp>
      <p:sp>
        <p:nvSpPr>
          <p:cNvPr id="7" name="Rectangle 6"/>
          <p:cNvSpPr/>
          <p:nvPr/>
        </p:nvSpPr>
        <p:spPr>
          <a:xfrm>
            <a:off x="783555" y="1780639"/>
            <a:ext cx="7065045" cy="830997"/>
          </a:xfrm>
          <a:prstGeom prst="rect">
            <a:avLst/>
          </a:prstGeom>
        </p:spPr>
        <p:txBody>
          <a:bodyPr wrap="square">
            <a:spAutoFit/>
          </a:bodyPr>
          <a:lstStyle/>
          <a:p>
            <a:r>
              <a:rPr lang="en-US" sz="2400" b="1" i="1" dirty="0" smtClean="0"/>
              <a:t>Ointment Bases</a:t>
            </a:r>
            <a:r>
              <a:rPr lang="uk-UA" sz="2400" dirty="0" smtClean="0"/>
              <a:t> </a:t>
            </a:r>
            <a:r>
              <a:rPr lang="uk-UA" sz="2400" dirty="0"/>
              <a:t>are </a:t>
            </a:r>
            <a:r>
              <a:rPr lang="uk-UA" sz="2400" dirty="0" smtClean="0"/>
              <a:t>classified </a:t>
            </a:r>
            <a:r>
              <a:rPr lang="uk-UA" sz="2400" dirty="0"/>
              <a:t>based on their </a:t>
            </a:r>
            <a:r>
              <a:rPr lang="uk-UA" sz="2400" u="sng" dirty="0"/>
              <a:t>composition and physical </a:t>
            </a:r>
            <a:r>
              <a:rPr lang="en-US" sz="2400" u="sng" dirty="0" smtClean="0"/>
              <a:t>C</a:t>
            </a:r>
            <a:r>
              <a:rPr lang="uk-UA" sz="2400" u="sng" dirty="0" smtClean="0"/>
              <a:t>haracteristics</a:t>
            </a:r>
            <a:r>
              <a:rPr lang="uk-UA" sz="2400" u="sng" dirty="0"/>
              <a:t>.</a:t>
            </a:r>
            <a:endParaRPr lang="en-US" sz="2400" b="1" i="1" u="sng" dirty="0" smtClean="0"/>
          </a:p>
        </p:txBody>
      </p:sp>
      <p:sp>
        <p:nvSpPr>
          <p:cNvPr id="3" name="Rectangle 2"/>
          <p:cNvSpPr/>
          <p:nvPr/>
        </p:nvSpPr>
        <p:spPr>
          <a:xfrm>
            <a:off x="4057390" y="2639228"/>
            <a:ext cx="4934210" cy="1477328"/>
          </a:xfrm>
          <a:prstGeom prst="rect">
            <a:avLst/>
          </a:prstGeom>
        </p:spPr>
        <p:txBody>
          <a:bodyPr wrap="square">
            <a:spAutoFit/>
          </a:bodyPr>
          <a:lstStyle/>
          <a:p>
            <a:r>
              <a:rPr lang="uk-UA" u="sng" dirty="0"/>
              <a:t>are classified based on their </a:t>
            </a:r>
            <a:r>
              <a:rPr lang="en-US" u="sng" dirty="0" smtClean="0"/>
              <a:t>water solubility</a:t>
            </a:r>
          </a:p>
          <a:p>
            <a:pPr marL="285750" indent="-285750">
              <a:buFont typeface="Arial" panose="020B0604020202020204" pitchFamily="34" charset="0"/>
              <a:buChar char="•"/>
            </a:pPr>
            <a:r>
              <a:rPr lang="en-US" dirty="0" smtClean="0"/>
              <a:t>Hydrophobic ointment</a:t>
            </a:r>
          </a:p>
          <a:p>
            <a:pPr marL="285750" indent="-285750">
              <a:buFont typeface="Arial" panose="020B0604020202020204" pitchFamily="34" charset="0"/>
              <a:buChar char="•"/>
            </a:pPr>
            <a:r>
              <a:rPr lang="en-US" dirty="0" err="1" smtClean="0"/>
              <a:t>Hydophilic</a:t>
            </a:r>
            <a:r>
              <a:rPr lang="en-US" dirty="0" smtClean="0"/>
              <a:t> </a:t>
            </a:r>
            <a:r>
              <a:rPr lang="en-US" dirty="0"/>
              <a:t>ointment</a:t>
            </a:r>
          </a:p>
          <a:p>
            <a:pPr marL="285750" indent="-285750">
              <a:buFont typeface="Arial" panose="020B0604020202020204" pitchFamily="34" charset="0"/>
              <a:buChar char="•"/>
            </a:pPr>
            <a:r>
              <a:rPr lang="en-US" dirty="0" smtClean="0"/>
              <a:t>Water-emulsifying ointment</a:t>
            </a:r>
          </a:p>
          <a:p>
            <a:pPr marL="285750" indent="-285750">
              <a:buFont typeface="Arial" panose="020B0604020202020204" pitchFamily="34" charset="0"/>
              <a:buChar char="•"/>
            </a:pPr>
            <a:endParaRPr lang="en-US" dirty="0"/>
          </a:p>
        </p:txBody>
      </p:sp>
      <p:sp>
        <p:nvSpPr>
          <p:cNvPr id="10" name="Rectangle 9"/>
          <p:cNvSpPr/>
          <p:nvPr/>
        </p:nvSpPr>
        <p:spPr>
          <a:xfrm>
            <a:off x="1676400" y="4419600"/>
            <a:ext cx="4934210" cy="1754326"/>
          </a:xfrm>
          <a:prstGeom prst="rect">
            <a:avLst/>
          </a:prstGeom>
        </p:spPr>
        <p:txBody>
          <a:bodyPr wrap="square">
            <a:spAutoFit/>
          </a:bodyPr>
          <a:lstStyle/>
          <a:p>
            <a:r>
              <a:rPr lang="uk-UA" dirty="0"/>
              <a:t>are classified based </a:t>
            </a:r>
            <a:r>
              <a:rPr lang="en-US" dirty="0" smtClean="0"/>
              <a:t>on their therapeutic activity and penetration to skin</a:t>
            </a:r>
            <a:endParaRPr lang="en-US" u="sng" dirty="0" smtClean="0"/>
          </a:p>
          <a:p>
            <a:pPr marL="285750" indent="-285750">
              <a:buFont typeface="Arial" panose="020B0604020202020204" pitchFamily="34" charset="0"/>
              <a:buChar char="•"/>
            </a:pPr>
            <a:r>
              <a:rPr lang="en-US" dirty="0" err="1" smtClean="0"/>
              <a:t>Epidermic</a:t>
            </a:r>
            <a:r>
              <a:rPr lang="en-US" dirty="0" smtClean="0"/>
              <a:t> ointment</a:t>
            </a:r>
          </a:p>
          <a:p>
            <a:pPr marL="285750" indent="-285750">
              <a:buFont typeface="Arial" panose="020B0604020202020204" pitchFamily="34" charset="0"/>
              <a:buChar char="•"/>
            </a:pPr>
            <a:r>
              <a:rPr lang="en-US" dirty="0" smtClean="0"/>
              <a:t>Endodermic </a:t>
            </a:r>
            <a:r>
              <a:rPr lang="en-US" dirty="0"/>
              <a:t>ointment</a:t>
            </a:r>
          </a:p>
          <a:p>
            <a:pPr marL="285750" indent="-285750">
              <a:buFont typeface="Arial" panose="020B0604020202020204" pitchFamily="34" charset="0"/>
              <a:buChar char="•"/>
            </a:pPr>
            <a:r>
              <a:rPr lang="en-US" dirty="0" err="1" smtClean="0"/>
              <a:t>Diadermic</a:t>
            </a:r>
            <a:r>
              <a:rPr lang="en-US" dirty="0" smtClean="0"/>
              <a:t> ointment</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796621685"/>
      </p:ext>
    </p:extLst>
  </p:cSld>
  <p:clrMapOvr>
    <a:masterClrMapping/>
  </p:clrMapOvr>
  <p:transition spd="med">
    <p:strips dir="rd"/>
    <p:sndAc>
      <p:stSnd>
        <p:snd r:embed="rId2" name="whoosh.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2.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docProps/app.xml><?xml version="1.0" encoding="utf-8"?>
<Properties xmlns="http://schemas.openxmlformats.org/officeDocument/2006/extended-properties" xmlns:vt="http://schemas.openxmlformats.org/officeDocument/2006/docPropsVTypes">
  <Template/>
  <TotalTime>1088</TotalTime>
  <Words>2742</Words>
  <Application>Microsoft Office PowerPoint</Application>
  <PresentationFormat>On-screen Show (4:3)</PresentationFormat>
  <Paragraphs>544</Paragraphs>
  <Slides>61</Slides>
  <Notes>1</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Oriel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OINTMENTS (cont.)</vt:lpstr>
      <vt:lpstr>CLASSIFICATION OF BASES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III.  Water removable base A-WATER MISCIBLE BASES Emulsion Base) 1-They are miscible with an excess of water.  2-Ointments made from water-miscible bases are easily removed after use. 3-O/w emulsion 4- can be diluted with water 5- can be used to absorbed exudate (discharge) from skin lesion. There are three official anhydrous water-miscible ointment bases:- Example:-            Emulsifying ointment B.P.   - contains anionic emulsifier. Cetrimide emulsifying ointment B.P.      - contains cationic emulsifier Cetomacrogol emulsifying ointment B.P.      - contains non-ionic emulsifier  </vt:lpstr>
      <vt:lpstr>PowerPoint Presentation</vt:lpstr>
      <vt:lpstr>B. WATER SOLUBLE BASES Water soluble bases contain only the water soluble ingredients and not the fats or other greasy substances, hence, they are known as grease-less bases. Water soluble bases consists of water  soluble ingredients such as polyethylene glycol polymers (PEG) which are popularly known as “carbowaxes” and commercially known as “macrogols”. Unlike water miscible ointment contain no olegenous baase Like water miscible ointment are washable  Water soluble, water washable non greasable The PEGs are mixtures of polycondensation products of ethylene and water and they are described by numbers representing their average molecular weights. Like the paraffin hydrocarbons they vary in consistency from viscous liquids to waxy solids. Example:-                Macrogols 200, 300, 400              - viscous liquids                Macrogols 1500                            - greasy semi-solids                Macrogols 1540, 3000, 4000, 6000  - waxy solids. Different PEGs are mixed to get an ointment of desired consistency.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EMULFISIERS: Quaternary ammonium compounds (cetrimide) </vt:lpstr>
      <vt:lpstr>PowerPoint Presentation</vt:lpstr>
      <vt:lpstr>PowerPoint Presentation</vt:lpstr>
      <vt:lpstr>PowerPoint Presentation</vt:lpstr>
      <vt:lpstr>PowerPoint Presentation</vt:lpstr>
      <vt:lpstr>Methods of preparation</vt:lpstr>
      <vt:lpstr>PowerPoint Presentation</vt:lpstr>
      <vt:lpstr>REFRENCES</vt:lpstr>
      <vt:lpstr>PowerPoint Presentation</vt:lpstr>
      <vt:lpstr>FOR YOUR KIND ATTENTION</vt:lpstr>
    </vt:vector>
  </TitlesOfParts>
  <Company>Black Rose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Panther</dc:creator>
  <cp:lastModifiedBy>Bushra Quadeib</cp:lastModifiedBy>
  <cp:revision>133</cp:revision>
  <dcterms:created xsi:type="dcterms:W3CDTF">2013-06-06T05:01:52Z</dcterms:created>
  <dcterms:modified xsi:type="dcterms:W3CDTF">2016-10-25T05:42:25Z</dcterms:modified>
</cp:coreProperties>
</file>