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3"/>
  </p:notesMasterIdLst>
  <p:sldIdLst>
    <p:sldId id="256" r:id="rId2"/>
    <p:sldId id="258" r:id="rId3"/>
    <p:sldId id="259" r:id="rId4"/>
    <p:sldId id="315" r:id="rId5"/>
    <p:sldId id="316" r:id="rId6"/>
    <p:sldId id="317" r:id="rId7"/>
    <p:sldId id="260" r:id="rId8"/>
    <p:sldId id="261" r:id="rId9"/>
    <p:sldId id="291" r:id="rId10"/>
    <p:sldId id="384" r:id="rId11"/>
    <p:sldId id="327" r:id="rId12"/>
    <p:sldId id="328" r:id="rId13"/>
    <p:sldId id="329" r:id="rId14"/>
    <p:sldId id="340" r:id="rId15"/>
    <p:sldId id="330" r:id="rId16"/>
    <p:sldId id="349" r:id="rId17"/>
    <p:sldId id="342" r:id="rId18"/>
    <p:sldId id="331" r:id="rId19"/>
    <p:sldId id="386" r:id="rId20"/>
    <p:sldId id="332" r:id="rId21"/>
    <p:sldId id="343" r:id="rId22"/>
    <p:sldId id="385" r:id="rId23"/>
    <p:sldId id="372" r:id="rId24"/>
    <p:sldId id="366" r:id="rId25"/>
    <p:sldId id="373" r:id="rId26"/>
    <p:sldId id="368" r:id="rId27"/>
    <p:sldId id="369" r:id="rId28"/>
    <p:sldId id="370" r:id="rId29"/>
    <p:sldId id="406" r:id="rId30"/>
    <p:sldId id="407" r:id="rId31"/>
    <p:sldId id="387" r:id="rId32"/>
    <p:sldId id="410" r:id="rId33"/>
    <p:sldId id="412" r:id="rId34"/>
    <p:sldId id="413" r:id="rId35"/>
    <p:sldId id="415" r:id="rId36"/>
    <p:sldId id="417" r:id="rId37"/>
    <p:sldId id="418" r:id="rId38"/>
    <p:sldId id="419" r:id="rId39"/>
    <p:sldId id="420" r:id="rId40"/>
    <p:sldId id="421" r:id="rId41"/>
    <p:sldId id="262" r:id="rId42"/>
    <p:sldId id="338" r:id="rId43"/>
    <p:sldId id="422" r:id="rId44"/>
    <p:sldId id="263" r:id="rId45"/>
    <p:sldId id="264" r:id="rId46"/>
    <p:sldId id="265" r:id="rId47"/>
    <p:sldId id="266" r:id="rId48"/>
    <p:sldId id="268" r:id="rId49"/>
    <p:sldId id="376" r:id="rId50"/>
    <p:sldId id="277" r:id="rId51"/>
    <p:sldId id="278" r:id="rId52"/>
    <p:sldId id="299" r:id="rId53"/>
    <p:sldId id="280" r:id="rId54"/>
    <p:sldId id="281" r:id="rId55"/>
    <p:sldId id="283" r:id="rId56"/>
    <p:sldId id="284" r:id="rId57"/>
    <p:sldId id="300" r:id="rId58"/>
    <p:sldId id="301" r:id="rId59"/>
    <p:sldId id="312" r:id="rId60"/>
    <p:sldId id="314" r:id="rId61"/>
    <p:sldId id="31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709" autoAdjust="0"/>
  </p:normalViewPr>
  <p:slideViewPr>
    <p:cSldViewPr>
      <p:cViewPr>
        <p:scale>
          <a:sx n="80" d="100"/>
          <a:sy n="80" d="100"/>
        </p:scale>
        <p:origin x="-906"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jp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9715E-F24C-41EB-8BA0-5EA09BE44C96}"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n-US"/>
        </a:p>
      </dgm:t>
    </dgm:pt>
    <dgm:pt modelId="{AF950BC6-D841-4DA7-8476-A9162ABDD78E}">
      <dgm:prSet phldrT="[Text]" custT="1"/>
      <dgm:spPr/>
      <dgm:t>
        <a:bodyPr/>
        <a:lstStyle/>
        <a:p>
          <a:r>
            <a:rPr lang="en-US" sz="1800" b="1" dirty="0" smtClean="0">
              <a:effectLst>
                <a:outerShdw blurRad="38100" dist="38100" dir="2700000" algn="tl">
                  <a:srgbClr val="000000">
                    <a:alpha val="43137"/>
                  </a:srgbClr>
                </a:outerShdw>
              </a:effectLst>
            </a:rPr>
            <a:t>Gels/</a:t>
          </a:r>
        </a:p>
        <a:p>
          <a:r>
            <a:rPr lang="en-US" sz="1800" b="1" dirty="0" smtClean="0">
              <a:effectLst>
                <a:outerShdw blurRad="38100" dist="38100" dir="2700000" algn="tl">
                  <a:srgbClr val="000000">
                    <a:alpha val="43137"/>
                  </a:srgbClr>
                </a:outerShdw>
              </a:effectLst>
            </a:rPr>
            <a:t>Jelly</a:t>
          </a:r>
          <a:endParaRPr lang="en-US" sz="1800" b="1" dirty="0">
            <a:effectLst>
              <a:outerShdw blurRad="38100" dist="38100" dir="2700000" algn="tl">
                <a:srgbClr val="000000">
                  <a:alpha val="43137"/>
                </a:srgbClr>
              </a:outerShdw>
            </a:effectLst>
          </a:endParaRPr>
        </a:p>
      </dgm:t>
    </dgm:pt>
    <dgm:pt modelId="{92991CF0-C9BE-4E41-9D53-A44DB5011C92}" type="parTrans" cxnId="{A869A544-73FC-4D32-94B4-70FD1C7B04D5}">
      <dgm:prSet/>
      <dgm:spPr/>
      <dgm:t>
        <a:bodyPr/>
        <a:lstStyle/>
        <a:p>
          <a:endParaRPr lang="en-US"/>
        </a:p>
      </dgm:t>
    </dgm:pt>
    <dgm:pt modelId="{0A3A5B63-D8A3-4D42-97FC-57287FEBB71C}" type="sibTrans" cxnId="{A869A544-73FC-4D32-94B4-70FD1C7B04D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8EFAE1DE-2F2A-45EE-B247-97668B442093}">
      <dgm:prSet phldrT="[Text]" custT="1"/>
      <dgm:spPr/>
      <dgm:t>
        <a:bodyPr/>
        <a:lstStyle/>
        <a:p>
          <a:r>
            <a:rPr lang="en-US" sz="1800" b="1" dirty="0" smtClean="0">
              <a:effectLst>
                <a:outerShdw blurRad="38100" dist="38100" dir="2700000" algn="tl">
                  <a:srgbClr val="000000">
                    <a:alpha val="43137"/>
                  </a:srgbClr>
                </a:outerShdw>
              </a:effectLst>
            </a:rPr>
            <a:t>Creams</a:t>
          </a:r>
          <a:endParaRPr lang="en-US" sz="1800" b="1" dirty="0">
            <a:effectLst>
              <a:outerShdw blurRad="38100" dist="38100" dir="2700000" algn="tl">
                <a:srgbClr val="000000">
                  <a:alpha val="43137"/>
                </a:srgbClr>
              </a:outerShdw>
            </a:effectLst>
          </a:endParaRPr>
        </a:p>
      </dgm:t>
    </dgm:pt>
    <dgm:pt modelId="{35A1EA0C-EF24-47ED-B870-749EF7895BEE}" type="parTrans" cxnId="{220D409E-137D-4F09-95C5-2EB9EBD52C29}">
      <dgm:prSet/>
      <dgm:spPr/>
      <dgm:t>
        <a:bodyPr/>
        <a:lstStyle/>
        <a:p>
          <a:endParaRPr lang="en-US"/>
        </a:p>
      </dgm:t>
    </dgm:pt>
    <dgm:pt modelId="{1C71CE42-2596-458F-BE2C-A3AF3082D9C8}" type="sibTrans" cxnId="{220D409E-137D-4F09-95C5-2EB9EBD52C29}">
      <dgm:prSet/>
      <dgm:spPr>
        <a:blipFill rotWithShape="1">
          <a:blip xmlns:r="http://schemas.openxmlformats.org/officeDocument/2006/relationships" r:embed="rId2"/>
          <a:stretch>
            <a:fillRect/>
          </a:stretch>
        </a:blipFill>
      </dgm:spPr>
      <dgm:t>
        <a:bodyPr/>
        <a:lstStyle/>
        <a:p>
          <a:endParaRPr lang="en-US"/>
        </a:p>
      </dgm:t>
    </dgm:pt>
    <dgm:pt modelId="{96208389-E53F-4345-B2DB-2D0F6677A3A0}">
      <dgm:prSet phldrT="[Text]" custT="1"/>
      <dgm:spPr/>
      <dgm:t>
        <a:bodyPr/>
        <a:lstStyle/>
        <a:p>
          <a:r>
            <a:rPr lang="en-US" sz="1800" b="1" dirty="0" smtClean="0">
              <a:effectLst>
                <a:outerShdw blurRad="38100" dist="38100" dir="2700000" algn="tl">
                  <a:srgbClr val="000000">
                    <a:alpha val="43137"/>
                  </a:srgbClr>
                </a:outerShdw>
              </a:effectLst>
            </a:rPr>
            <a:t>Ointments</a:t>
          </a:r>
          <a:endParaRPr lang="en-US" sz="1800" b="1" dirty="0">
            <a:effectLst>
              <a:outerShdw blurRad="38100" dist="38100" dir="2700000" algn="tl">
                <a:srgbClr val="000000">
                  <a:alpha val="43137"/>
                </a:srgbClr>
              </a:outerShdw>
            </a:effectLst>
          </a:endParaRPr>
        </a:p>
      </dgm:t>
    </dgm:pt>
    <dgm:pt modelId="{EFAE132E-4438-410C-88B1-A1F821B17442}" type="parTrans" cxnId="{D113A62D-7FD4-48A8-9142-3E1DF4CB3088}">
      <dgm:prSet/>
      <dgm:spPr/>
      <dgm:t>
        <a:bodyPr/>
        <a:lstStyle/>
        <a:p>
          <a:endParaRPr lang="en-US"/>
        </a:p>
      </dgm:t>
    </dgm:pt>
    <dgm:pt modelId="{7FF3D785-B71D-4A21-AD46-1AF890AF7DBE}" type="sibTrans" cxnId="{D113A62D-7FD4-48A8-9142-3E1DF4CB3088}">
      <dgm:prSet/>
      <dgm:spPr>
        <a:blipFill rotWithShape="1">
          <a:blip xmlns:r="http://schemas.openxmlformats.org/officeDocument/2006/relationships" r:embed="rId3"/>
          <a:stretch>
            <a:fillRect/>
          </a:stretch>
        </a:blipFill>
      </dgm:spPr>
      <dgm:t>
        <a:bodyPr/>
        <a:lstStyle/>
        <a:p>
          <a:endParaRPr lang="en-US"/>
        </a:p>
      </dgm:t>
    </dgm:pt>
    <dgm:pt modelId="{942C06C7-F2C2-493D-8A31-8A5DC78C04B4}">
      <dgm:prSet phldrT="[Text]" custT="1"/>
      <dgm:spPr/>
      <dgm:t>
        <a:bodyPr/>
        <a:lstStyle/>
        <a:p>
          <a:r>
            <a:rPr lang="en-US" sz="2000" b="1" dirty="0" smtClean="0">
              <a:effectLst>
                <a:outerShdw blurRad="38100" dist="38100" dir="2700000" algn="tl">
                  <a:srgbClr val="000000">
                    <a:alpha val="43137"/>
                  </a:srgbClr>
                </a:outerShdw>
              </a:effectLst>
            </a:rPr>
            <a:t>Pastes</a:t>
          </a:r>
          <a:endParaRPr lang="en-US" sz="2000" b="1" dirty="0">
            <a:effectLst>
              <a:outerShdw blurRad="38100" dist="38100" dir="2700000" algn="tl">
                <a:srgbClr val="000000">
                  <a:alpha val="43137"/>
                </a:srgbClr>
              </a:outerShdw>
            </a:effectLst>
          </a:endParaRPr>
        </a:p>
      </dgm:t>
    </dgm:pt>
    <dgm:pt modelId="{F5ADCF38-5A19-4F37-BDCC-CE9494F78F88}" type="parTrans" cxnId="{F8668EA0-DCFC-4FF5-853B-9BDB213627B9}">
      <dgm:prSet/>
      <dgm:spPr/>
      <dgm:t>
        <a:bodyPr/>
        <a:lstStyle/>
        <a:p>
          <a:endParaRPr lang="en-US"/>
        </a:p>
      </dgm:t>
    </dgm:pt>
    <dgm:pt modelId="{62637225-F7B7-4241-B24F-E493E451F9A5}" type="sibTrans" cxnId="{F8668EA0-DCFC-4FF5-853B-9BDB213627B9}">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030A68E8-5CE4-48B4-A90A-34E5E386BC45}">
      <dgm:prSet phldrT="[Text]"/>
      <dgm:spPr/>
      <dgm:t>
        <a:bodyPr/>
        <a:lstStyle/>
        <a:p>
          <a:r>
            <a:rPr lang="en-US" b="1" dirty="0" smtClean="0">
              <a:effectLst>
                <a:outerShdw blurRad="38100" dist="38100" dir="2700000" algn="tl">
                  <a:srgbClr val="000000">
                    <a:alpha val="43137"/>
                  </a:srgbClr>
                </a:outerShdw>
              </a:effectLst>
            </a:rPr>
            <a:t>Plaster</a:t>
          </a:r>
          <a:endParaRPr lang="en-US" b="1" dirty="0">
            <a:effectLst>
              <a:outerShdw blurRad="38100" dist="38100" dir="2700000" algn="tl">
                <a:srgbClr val="000000">
                  <a:alpha val="43137"/>
                </a:srgbClr>
              </a:outerShdw>
            </a:effectLst>
          </a:endParaRPr>
        </a:p>
      </dgm:t>
    </dgm:pt>
    <dgm:pt modelId="{E4F1E259-1806-44AD-B211-C6211743CDA3}" type="parTrans" cxnId="{F65F4AAC-F001-473F-BDDF-53101BC8F664}">
      <dgm:prSet/>
      <dgm:spPr/>
      <dgm:t>
        <a:bodyPr/>
        <a:lstStyle/>
        <a:p>
          <a:endParaRPr lang="en-US"/>
        </a:p>
      </dgm:t>
    </dgm:pt>
    <dgm:pt modelId="{89DE7197-28BB-4EA1-B5D0-C265D2D4B736}" type="sibTrans" cxnId="{F65F4AAC-F001-473F-BDDF-53101BC8F664}">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D91E42A6-C565-4936-9864-DC0ED436E3CA}">
      <dgm:prSet phldrT="[Text]"/>
      <dgm:spPr/>
      <dgm:t>
        <a:bodyPr/>
        <a:lstStyle/>
        <a:p>
          <a:r>
            <a:rPr lang="en-US" b="1" dirty="0" smtClean="0">
              <a:effectLst>
                <a:outerShdw blurRad="38100" dist="38100" dir="2700000" algn="tl">
                  <a:srgbClr val="000000">
                    <a:alpha val="43137"/>
                  </a:srgbClr>
                </a:outerShdw>
              </a:effectLst>
            </a:rPr>
            <a:t>Poultices</a:t>
          </a:r>
        </a:p>
        <a:p>
          <a:endParaRPr lang="en-US" b="1" dirty="0">
            <a:effectLst>
              <a:outerShdw blurRad="38100" dist="38100" dir="2700000" algn="tl">
                <a:srgbClr val="000000">
                  <a:alpha val="43137"/>
                </a:srgbClr>
              </a:outerShdw>
            </a:effectLst>
          </a:endParaRPr>
        </a:p>
      </dgm:t>
    </dgm:pt>
    <dgm:pt modelId="{07892227-ED2A-4BE0-AD9B-516E56C189CD}" type="parTrans" cxnId="{A978410F-04B2-4D82-8E5E-6A3D301FD224}">
      <dgm:prSet/>
      <dgm:spPr/>
      <dgm:t>
        <a:bodyPr/>
        <a:lstStyle/>
        <a:p>
          <a:endParaRPr lang="en-US"/>
        </a:p>
      </dgm:t>
    </dgm:pt>
    <dgm:pt modelId="{9E7C54EA-E399-47E2-A4C7-68C4B91C8D2E}" type="sibTrans" cxnId="{A978410F-04B2-4D82-8E5E-6A3D301FD224}">
      <dgm:prSet/>
      <dgm:spPr/>
      <dgm:t>
        <a:bodyPr/>
        <a:lstStyle/>
        <a:p>
          <a:endParaRPr lang="en-US"/>
        </a:p>
      </dgm:t>
    </dgm:pt>
    <dgm:pt modelId="{95CE3AA7-48F9-4ADF-ADC5-ACF00F7DE1BD}" type="pres">
      <dgm:prSet presAssocID="{4C09715E-F24C-41EB-8BA0-5EA09BE44C96}" presName="Name0" presStyleCnt="0">
        <dgm:presLayoutVars>
          <dgm:chMax val="21"/>
          <dgm:chPref val="21"/>
        </dgm:presLayoutVars>
      </dgm:prSet>
      <dgm:spPr/>
      <dgm:t>
        <a:bodyPr/>
        <a:lstStyle/>
        <a:p>
          <a:endParaRPr lang="en-US"/>
        </a:p>
      </dgm:t>
    </dgm:pt>
    <dgm:pt modelId="{70804A15-4C96-45C4-8ACA-0CA33C11D95A}" type="pres">
      <dgm:prSet presAssocID="{AF950BC6-D841-4DA7-8476-A9162ABDD78E}" presName="text1" presStyleCnt="0"/>
      <dgm:spPr/>
    </dgm:pt>
    <dgm:pt modelId="{BB6A1F32-6148-4074-A5C1-35E6DC21D2AF}" type="pres">
      <dgm:prSet presAssocID="{AF950BC6-D841-4DA7-8476-A9162ABDD78E}" presName="textRepeatNode" presStyleLbl="alignNode1" presStyleIdx="0" presStyleCnt="6">
        <dgm:presLayoutVars>
          <dgm:chMax val="0"/>
          <dgm:chPref val="0"/>
          <dgm:bulletEnabled val="1"/>
        </dgm:presLayoutVars>
      </dgm:prSet>
      <dgm:spPr/>
      <dgm:t>
        <a:bodyPr/>
        <a:lstStyle/>
        <a:p>
          <a:endParaRPr lang="en-US"/>
        </a:p>
      </dgm:t>
    </dgm:pt>
    <dgm:pt modelId="{91BD6F9D-9AFA-48FA-89D9-5A29CBE1F43D}" type="pres">
      <dgm:prSet presAssocID="{AF950BC6-D841-4DA7-8476-A9162ABDD78E}" presName="textaccent1" presStyleCnt="0"/>
      <dgm:spPr/>
    </dgm:pt>
    <dgm:pt modelId="{EE4C96ED-21AC-49E7-B9F3-24365635A878}" type="pres">
      <dgm:prSet presAssocID="{AF950BC6-D841-4DA7-8476-A9162ABDD78E}" presName="accentRepeatNode" presStyleLbl="solidAlignAcc1" presStyleIdx="0" presStyleCnt="12"/>
      <dgm:spPr/>
    </dgm:pt>
    <dgm:pt modelId="{1C598328-E86F-4363-B1BE-2A565EBB8E82}" type="pres">
      <dgm:prSet presAssocID="{0A3A5B63-D8A3-4D42-97FC-57287FEBB71C}" presName="image1" presStyleCnt="0"/>
      <dgm:spPr/>
    </dgm:pt>
    <dgm:pt modelId="{ECDE0C58-A926-4711-A578-ABB3D856426A}" type="pres">
      <dgm:prSet presAssocID="{0A3A5B63-D8A3-4D42-97FC-57287FEBB71C}" presName="imageRepeatNode" presStyleLbl="alignAcc1" presStyleIdx="0" presStyleCnt="6"/>
      <dgm:spPr/>
      <dgm:t>
        <a:bodyPr/>
        <a:lstStyle/>
        <a:p>
          <a:endParaRPr lang="en-US"/>
        </a:p>
      </dgm:t>
    </dgm:pt>
    <dgm:pt modelId="{48CCF450-4899-4C23-B249-9C5F4E246CC8}" type="pres">
      <dgm:prSet presAssocID="{0A3A5B63-D8A3-4D42-97FC-57287FEBB71C}" presName="imageaccent1" presStyleCnt="0"/>
      <dgm:spPr/>
    </dgm:pt>
    <dgm:pt modelId="{93B9EA7D-5EA6-4243-9044-86829C8EF12F}" type="pres">
      <dgm:prSet presAssocID="{0A3A5B63-D8A3-4D42-97FC-57287FEBB71C}" presName="accentRepeatNode" presStyleLbl="solidAlignAcc1" presStyleIdx="1" presStyleCnt="12"/>
      <dgm:spPr/>
    </dgm:pt>
    <dgm:pt modelId="{01591B27-622C-4E50-B4F4-533FB6B94E02}" type="pres">
      <dgm:prSet presAssocID="{8EFAE1DE-2F2A-45EE-B247-97668B442093}" presName="text2" presStyleCnt="0"/>
      <dgm:spPr/>
    </dgm:pt>
    <dgm:pt modelId="{23ECC59E-12DE-4254-A8AF-2876F7C41FB9}" type="pres">
      <dgm:prSet presAssocID="{8EFAE1DE-2F2A-45EE-B247-97668B442093}" presName="textRepeatNode" presStyleLbl="alignNode1" presStyleIdx="1" presStyleCnt="6">
        <dgm:presLayoutVars>
          <dgm:chMax val="0"/>
          <dgm:chPref val="0"/>
          <dgm:bulletEnabled val="1"/>
        </dgm:presLayoutVars>
      </dgm:prSet>
      <dgm:spPr/>
      <dgm:t>
        <a:bodyPr/>
        <a:lstStyle/>
        <a:p>
          <a:endParaRPr lang="en-US"/>
        </a:p>
      </dgm:t>
    </dgm:pt>
    <dgm:pt modelId="{92DD8EB8-E6F2-4C2D-8CED-CE7F5C34AAF4}" type="pres">
      <dgm:prSet presAssocID="{8EFAE1DE-2F2A-45EE-B247-97668B442093}" presName="textaccent2" presStyleCnt="0"/>
      <dgm:spPr/>
    </dgm:pt>
    <dgm:pt modelId="{C6F8ED9C-EE1F-4153-A7DD-B9D80E42A87E}" type="pres">
      <dgm:prSet presAssocID="{8EFAE1DE-2F2A-45EE-B247-97668B442093}" presName="accentRepeatNode" presStyleLbl="solidAlignAcc1" presStyleIdx="2" presStyleCnt="12"/>
      <dgm:spPr/>
    </dgm:pt>
    <dgm:pt modelId="{4A77F1F4-8895-4750-ADE9-71F507FF5D32}" type="pres">
      <dgm:prSet presAssocID="{1C71CE42-2596-458F-BE2C-A3AF3082D9C8}" presName="image2" presStyleCnt="0"/>
      <dgm:spPr/>
    </dgm:pt>
    <dgm:pt modelId="{B5E140D9-87DE-4612-B578-A22696C2ED34}" type="pres">
      <dgm:prSet presAssocID="{1C71CE42-2596-458F-BE2C-A3AF3082D9C8}" presName="imageRepeatNode" presStyleLbl="alignAcc1" presStyleIdx="1" presStyleCnt="6"/>
      <dgm:spPr/>
      <dgm:t>
        <a:bodyPr/>
        <a:lstStyle/>
        <a:p>
          <a:endParaRPr lang="en-US"/>
        </a:p>
      </dgm:t>
    </dgm:pt>
    <dgm:pt modelId="{802E39D0-4DCD-4DFA-A8A2-DBBA1661B704}" type="pres">
      <dgm:prSet presAssocID="{1C71CE42-2596-458F-BE2C-A3AF3082D9C8}" presName="imageaccent2" presStyleCnt="0"/>
      <dgm:spPr/>
    </dgm:pt>
    <dgm:pt modelId="{DEF4C631-D21F-4C75-809D-977BFE84B2BD}" type="pres">
      <dgm:prSet presAssocID="{1C71CE42-2596-458F-BE2C-A3AF3082D9C8}" presName="accentRepeatNode" presStyleLbl="solidAlignAcc1" presStyleIdx="3" presStyleCnt="12"/>
      <dgm:spPr/>
    </dgm:pt>
    <dgm:pt modelId="{538A7327-3A17-46CC-AA31-E70EE771AC96}" type="pres">
      <dgm:prSet presAssocID="{96208389-E53F-4345-B2DB-2D0F6677A3A0}" presName="text3" presStyleCnt="0"/>
      <dgm:spPr/>
    </dgm:pt>
    <dgm:pt modelId="{E67AD829-A8D7-4B08-9796-6E829F1A6DA8}" type="pres">
      <dgm:prSet presAssocID="{96208389-E53F-4345-B2DB-2D0F6677A3A0}" presName="textRepeatNode" presStyleLbl="alignNode1" presStyleIdx="2" presStyleCnt="6">
        <dgm:presLayoutVars>
          <dgm:chMax val="0"/>
          <dgm:chPref val="0"/>
          <dgm:bulletEnabled val="1"/>
        </dgm:presLayoutVars>
      </dgm:prSet>
      <dgm:spPr/>
      <dgm:t>
        <a:bodyPr/>
        <a:lstStyle/>
        <a:p>
          <a:endParaRPr lang="en-US"/>
        </a:p>
      </dgm:t>
    </dgm:pt>
    <dgm:pt modelId="{71D51AED-24B7-4DA5-9B43-DB7240AE70E9}" type="pres">
      <dgm:prSet presAssocID="{96208389-E53F-4345-B2DB-2D0F6677A3A0}" presName="textaccent3" presStyleCnt="0"/>
      <dgm:spPr/>
    </dgm:pt>
    <dgm:pt modelId="{3589EF56-D84F-41B0-8B27-91EFA73D0D1A}" type="pres">
      <dgm:prSet presAssocID="{96208389-E53F-4345-B2DB-2D0F6677A3A0}" presName="accentRepeatNode" presStyleLbl="solidAlignAcc1" presStyleIdx="4" presStyleCnt="12"/>
      <dgm:spPr/>
    </dgm:pt>
    <dgm:pt modelId="{14022B3D-1C5A-4EA9-B53E-3E74F5CFFFCF}" type="pres">
      <dgm:prSet presAssocID="{7FF3D785-B71D-4A21-AD46-1AF890AF7DBE}" presName="image3" presStyleCnt="0"/>
      <dgm:spPr/>
    </dgm:pt>
    <dgm:pt modelId="{822BDB0A-7EF3-428B-ABC8-DF97B00C0305}" type="pres">
      <dgm:prSet presAssocID="{7FF3D785-B71D-4A21-AD46-1AF890AF7DBE}" presName="imageRepeatNode" presStyleLbl="alignAcc1" presStyleIdx="2" presStyleCnt="6" custLinFactNeighborX="-652" custLinFactNeighborY="558"/>
      <dgm:spPr/>
      <dgm:t>
        <a:bodyPr/>
        <a:lstStyle/>
        <a:p>
          <a:endParaRPr lang="en-US"/>
        </a:p>
      </dgm:t>
    </dgm:pt>
    <dgm:pt modelId="{BBBF4142-16DE-4CEF-A9AD-18CA5DD7BE6C}" type="pres">
      <dgm:prSet presAssocID="{7FF3D785-B71D-4A21-AD46-1AF890AF7DBE}" presName="imageaccent3" presStyleCnt="0"/>
      <dgm:spPr/>
    </dgm:pt>
    <dgm:pt modelId="{126899EE-1B4A-4DA3-BED0-C63A105E754C}" type="pres">
      <dgm:prSet presAssocID="{7FF3D785-B71D-4A21-AD46-1AF890AF7DBE}" presName="accentRepeatNode" presStyleLbl="solidAlignAcc1" presStyleIdx="5" presStyleCnt="12"/>
      <dgm:spPr/>
    </dgm:pt>
    <dgm:pt modelId="{2E9ECFB7-C3F0-41E7-A382-2E9142487550}" type="pres">
      <dgm:prSet presAssocID="{942C06C7-F2C2-493D-8A31-8A5DC78C04B4}" presName="text4" presStyleCnt="0"/>
      <dgm:spPr/>
    </dgm:pt>
    <dgm:pt modelId="{D004E0FE-50F7-4B63-A2E0-FF8B17749875}" type="pres">
      <dgm:prSet presAssocID="{942C06C7-F2C2-493D-8A31-8A5DC78C04B4}" presName="textRepeatNode" presStyleLbl="alignNode1" presStyleIdx="3" presStyleCnt="6">
        <dgm:presLayoutVars>
          <dgm:chMax val="0"/>
          <dgm:chPref val="0"/>
          <dgm:bulletEnabled val="1"/>
        </dgm:presLayoutVars>
      </dgm:prSet>
      <dgm:spPr/>
      <dgm:t>
        <a:bodyPr/>
        <a:lstStyle/>
        <a:p>
          <a:endParaRPr lang="en-US"/>
        </a:p>
      </dgm:t>
    </dgm:pt>
    <dgm:pt modelId="{5BCE41CD-B353-40AC-A708-1F904FC923A6}" type="pres">
      <dgm:prSet presAssocID="{942C06C7-F2C2-493D-8A31-8A5DC78C04B4}" presName="textaccent4" presStyleCnt="0"/>
      <dgm:spPr/>
    </dgm:pt>
    <dgm:pt modelId="{83675155-1EE3-4D93-A630-44193FD3363D}" type="pres">
      <dgm:prSet presAssocID="{942C06C7-F2C2-493D-8A31-8A5DC78C04B4}" presName="accentRepeatNode" presStyleLbl="solidAlignAcc1" presStyleIdx="6" presStyleCnt="12"/>
      <dgm:spPr/>
    </dgm:pt>
    <dgm:pt modelId="{55718774-9B3A-44CF-BC2C-D44957E7EA68}" type="pres">
      <dgm:prSet presAssocID="{62637225-F7B7-4241-B24F-E493E451F9A5}" presName="image4" presStyleCnt="0"/>
      <dgm:spPr/>
    </dgm:pt>
    <dgm:pt modelId="{5B9A9010-8E1B-479F-A705-6E97F78F3D0A}" type="pres">
      <dgm:prSet presAssocID="{62637225-F7B7-4241-B24F-E493E451F9A5}" presName="imageRepeatNode" presStyleLbl="alignAcc1" presStyleIdx="3" presStyleCnt="6"/>
      <dgm:spPr/>
      <dgm:t>
        <a:bodyPr/>
        <a:lstStyle/>
        <a:p>
          <a:endParaRPr lang="en-US"/>
        </a:p>
      </dgm:t>
    </dgm:pt>
    <dgm:pt modelId="{F4728798-96EF-4134-B071-0C18BF2BE185}" type="pres">
      <dgm:prSet presAssocID="{62637225-F7B7-4241-B24F-E493E451F9A5}" presName="imageaccent4" presStyleCnt="0"/>
      <dgm:spPr/>
    </dgm:pt>
    <dgm:pt modelId="{4970DCAF-4B76-4524-AF17-B31BC5B531A4}" type="pres">
      <dgm:prSet presAssocID="{62637225-F7B7-4241-B24F-E493E451F9A5}" presName="accentRepeatNode" presStyleLbl="solidAlignAcc1" presStyleIdx="7" presStyleCnt="12"/>
      <dgm:spPr/>
    </dgm:pt>
    <dgm:pt modelId="{09EAB87C-54BE-46F3-9DB3-1E58813B01D8}" type="pres">
      <dgm:prSet presAssocID="{030A68E8-5CE4-48B4-A90A-34E5E386BC45}" presName="text5" presStyleCnt="0"/>
      <dgm:spPr/>
    </dgm:pt>
    <dgm:pt modelId="{689A2752-9B5E-46FD-9CF8-5C7B7A884510}" type="pres">
      <dgm:prSet presAssocID="{030A68E8-5CE4-48B4-A90A-34E5E386BC45}" presName="textRepeatNode" presStyleLbl="alignNode1" presStyleIdx="4" presStyleCnt="6" custLinFactY="100000" custLinFactNeighborX="1094" custLinFactNeighborY="100514">
        <dgm:presLayoutVars>
          <dgm:chMax val="0"/>
          <dgm:chPref val="0"/>
          <dgm:bulletEnabled val="1"/>
        </dgm:presLayoutVars>
      </dgm:prSet>
      <dgm:spPr/>
      <dgm:t>
        <a:bodyPr/>
        <a:lstStyle/>
        <a:p>
          <a:endParaRPr lang="en-US"/>
        </a:p>
      </dgm:t>
    </dgm:pt>
    <dgm:pt modelId="{3B04E478-75DF-425B-B10F-A29FD833CED2}" type="pres">
      <dgm:prSet presAssocID="{030A68E8-5CE4-48B4-A90A-34E5E386BC45}" presName="textaccent5" presStyleCnt="0"/>
      <dgm:spPr/>
    </dgm:pt>
    <dgm:pt modelId="{D78C02F6-AD51-4300-A5DD-2CEA9934E72D}" type="pres">
      <dgm:prSet presAssocID="{030A68E8-5CE4-48B4-A90A-34E5E386BC45}" presName="accentRepeatNode" presStyleLbl="solidAlignAcc1" presStyleIdx="8" presStyleCnt="12"/>
      <dgm:spPr/>
    </dgm:pt>
    <dgm:pt modelId="{DD42572B-C157-44F1-9715-60C5AFDBD741}" type="pres">
      <dgm:prSet presAssocID="{89DE7197-28BB-4EA1-B5D0-C265D2D4B736}" presName="image5" presStyleCnt="0"/>
      <dgm:spPr/>
    </dgm:pt>
    <dgm:pt modelId="{757AB7EA-0E84-4EE6-9842-CF4E6AC0BC9B}" type="pres">
      <dgm:prSet presAssocID="{89DE7197-28BB-4EA1-B5D0-C265D2D4B736}" presName="imageRepeatNode" presStyleLbl="alignAcc1" presStyleIdx="4" presStyleCnt="6"/>
      <dgm:spPr/>
      <dgm:t>
        <a:bodyPr/>
        <a:lstStyle/>
        <a:p>
          <a:endParaRPr lang="en-US"/>
        </a:p>
      </dgm:t>
    </dgm:pt>
    <dgm:pt modelId="{E2A76FB5-B5C3-4ED1-A7D2-35FFF4E205D2}" type="pres">
      <dgm:prSet presAssocID="{89DE7197-28BB-4EA1-B5D0-C265D2D4B736}" presName="imageaccent5" presStyleCnt="0"/>
      <dgm:spPr/>
    </dgm:pt>
    <dgm:pt modelId="{6B8743E2-C371-4259-9A9B-B777AE6C4E99}" type="pres">
      <dgm:prSet presAssocID="{89DE7197-28BB-4EA1-B5D0-C265D2D4B736}" presName="accentRepeatNode" presStyleLbl="solidAlignAcc1" presStyleIdx="9" presStyleCnt="12"/>
      <dgm:spPr/>
    </dgm:pt>
    <dgm:pt modelId="{388460CF-91E8-4629-9A5A-5944FC83B8C8}" type="pres">
      <dgm:prSet presAssocID="{D91E42A6-C565-4936-9864-DC0ED436E3CA}" presName="text6" presStyleCnt="0"/>
      <dgm:spPr/>
    </dgm:pt>
    <dgm:pt modelId="{FBD32A69-9F7B-465A-A74C-3D15CAF7F88C}" type="pres">
      <dgm:prSet presAssocID="{D91E42A6-C565-4936-9864-DC0ED436E3CA}" presName="textRepeatNode" presStyleLbl="alignNode1" presStyleIdx="5" presStyleCnt="6" custLinFactNeighborX="1354" custLinFactNeighborY="-6514">
        <dgm:presLayoutVars>
          <dgm:chMax val="0"/>
          <dgm:chPref val="0"/>
          <dgm:bulletEnabled val="1"/>
        </dgm:presLayoutVars>
      </dgm:prSet>
      <dgm:spPr/>
      <dgm:t>
        <a:bodyPr/>
        <a:lstStyle/>
        <a:p>
          <a:endParaRPr lang="en-US"/>
        </a:p>
      </dgm:t>
    </dgm:pt>
    <dgm:pt modelId="{7BA03B63-3266-4AED-B734-EA355B75CE6A}" type="pres">
      <dgm:prSet presAssocID="{D91E42A6-C565-4936-9864-DC0ED436E3CA}" presName="textaccent6" presStyleCnt="0"/>
      <dgm:spPr/>
    </dgm:pt>
    <dgm:pt modelId="{56E2855F-F93B-44A3-B863-15762E8ED964}" type="pres">
      <dgm:prSet presAssocID="{D91E42A6-C565-4936-9864-DC0ED436E3CA}" presName="accentRepeatNode" presStyleLbl="solidAlignAcc1" presStyleIdx="10" presStyleCnt="12"/>
      <dgm:spPr/>
    </dgm:pt>
    <dgm:pt modelId="{5511D42D-D7B0-43CF-B4AB-0BEBA609B3D9}" type="pres">
      <dgm:prSet presAssocID="{9E7C54EA-E399-47E2-A4C7-68C4B91C8D2E}" presName="image6" presStyleCnt="0"/>
      <dgm:spPr/>
    </dgm:pt>
    <dgm:pt modelId="{540F6FE2-C72D-463A-B03C-0A9ED29DC8CF}" type="pres">
      <dgm:prSet presAssocID="{9E7C54EA-E399-47E2-A4C7-68C4B91C8D2E}" presName="imageRepeatNode" presStyleLbl="alignAcc1" presStyleIdx="5" presStyleCnt="6" custFlipVert="1" custScaleX="101096" custScaleY="75880" custLinFactX="-70356" custLinFactNeighborX="-100000" custLinFactNeighborY="-14716"/>
      <dgm:spPr/>
      <dgm:t>
        <a:bodyPr/>
        <a:lstStyle/>
        <a:p>
          <a:endParaRPr lang="en-US"/>
        </a:p>
      </dgm:t>
    </dgm:pt>
    <dgm:pt modelId="{1F035EAC-AE4D-4AAA-9F72-28FA758BEC5D}" type="pres">
      <dgm:prSet presAssocID="{9E7C54EA-E399-47E2-A4C7-68C4B91C8D2E}" presName="imageaccent6" presStyleCnt="0"/>
      <dgm:spPr/>
    </dgm:pt>
    <dgm:pt modelId="{DC1E9FD0-A840-4C26-B189-539DDA218536}" type="pres">
      <dgm:prSet presAssocID="{9E7C54EA-E399-47E2-A4C7-68C4B91C8D2E}" presName="accentRepeatNode" presStyleLbl="solidAlignAcc1" presStyleIdx="11" presStyleCnt="12"/>
      <dgm:spPr/>
    </dgm:pt>
  </dgm:ptLst>
  <dgm:cxnLst>
    <dgm:cxn modelId="{F235C245-C084-4C2F-B22C-6973B90C2EFC}" type="presOf" srcId="{4C09715E-F24C-41EB-8BA0-5EA09BE44C96}" destId="{95CE3AA7-48F9-4ADF-ADC5-ACF00F7DE1BD}" srcOrd="0" destOrd="0" presId="urn:microsoft.com/office/officeart/2008/layout/HexagonCluster"/>
    <dgm:cxn modelId="{A8F9A94F-E358-41E7-8FA7-DEEB7E5D63DD}" type="presOf" srcId="{62637225-F7B7-4241-B24F-E493E451F9A5}" destId="{5B9A9010-8E1B-479F-A705-6E97F78F3D0A}" srcOrd="0" destOrd="0" presId="urn:microsoft.com/office/officeart/2008/layout/HexagonCluster"/>
    <dgm:cxn modelId="{BD9B6829-80D7-48A7-8F7C-49B2979E006F}" type="presOf" srcId="{89DE7197-28BB-4EA1-B5D0-C265D2D4B736}" destId="{757AB7EA-0E84-4EE6-9842-CF4E6AC0BC9B}" srcOrd="0" destOrd="0" presId="urn:microsoft.com/office/officeart/2008/layout/HexagonCluster"/>
    <dgm:cxn modelId="{A9F90DB6-8780-4708-A7EA-33993C7B9460}" type="presOf" srcId="{9E7C54EA-E399-47E2-A4C7-68C4B91C8D2E}" destId="{540F6FE2-C72D-463A-B03C-0A9ED29DC8CF}" srcOrd="0" destOrd="0" presId="urn:microsoft.com/office/officeart/2008/layout/HexagonCluster"/>
    <dgm:cxn modelId="{1F9BAC59-A6E0-4BA3-8F8E-0C28C49CF238}" type="presOf" srcId="{0A3A5B63-D8A3-4D42-97FC-57287FEBB71C}" destId="{ECDE0C58-A926-4711-A578-ABB3D856426A}" srcOrd="0" destOrd="0" presId="urn:microsoft.com/office/officeart/2008/layout/HexagonCluster"/>
    <dgm:cxn modelId="{A978410F-04B2-4D82-8E5E-6A3D301FD224}" srcId="{4C09715E-F24C-41EB-8BA0-5EA09BE44C96}" destId="{D91E42A6-C565-4936-9864-DC0ED436E3CA}" srcOrd="5" destOrd="0" parTransId="{07892227-ED2A-4BE0-AD9B-516E56C189CD}" sibTransId="{9E7C54EA-E399-47E2-A4C7-68C4B91C8D2E}"/>
    <dgm:cxn modelId="{A869A544-73FC-4D32-94B4-70FD1C7B04D5}" srcId="{4C09715E-F24C-41EB-8BA0-5EA09BE44C96}" destId="{AF950BC6-D841-4DA7-8476-A9162ABDD78E}" srcOrd="0" destOrd="0" parTransId="{92991CF0-C9BE-4E41-9D53-A44DB5011C92}" sibTransId="{0A3A5B63-D8A3-4D42-97FC-57287FEBB71C}"/>
    <dgm:cxn modelId="{DE09E63F-1F7F-4141-8CE3-2868B2F42C30}" type="presOf" srcId="{942C06C7-F2C2-493D-8A31-8A5DC78C04B4}" destId="{D004E0FE-50F7-4B63-A2E0-FF8B17749875}" srcOrd="0" destOrd="0" presId="urn:microsoft.com/office/officeart/2008/layout/HexagonCluster"/>
    <dgm:cxn modelId="{D487CF44-31D1-4F52-B94C-31B8C14F36C1}" type="presOf" srcId="{D91E42A6-C565-4936-9864-DC0ED436E3CA}" destId="{FBD32A69-9F7B-465A-A74C-3D15CAF7F88C}" srcOrd="0" destOrd="0" presId="urn:microsoft.com/office/officeart/2008/layout/HexagonCluster"/>
    <dgm:cxn modelId="{BA1BDDFC-79C3-40FC-88DD-F9C5E321E3A2}" type="presOf" srcId="{7FF3D785-B71D-4A21-AD46-1AF890AF7DBE}" destId="{822BDB0A-7EF3-428B-ABC8-DF97B00C0305}" srcOrd="0" destOrd="0" presId="urn:microsoft.com/office/officeart/2008/layout/HexagonCluster"/>
    <dgm:cxn modelId="{D113A62D-7FD4-48A8-9142-3E1DF4CB3088}" srcId="{4C09715E-F24C-41EB-8BA0-5EA09BE44C96}" destId="{96208389-E53F-4345-B2DB-2D0F6677A3A0}" srcOrd="2" destOrd="0" parTransId="{EFAE132E-4438-410C-88B1-A1F821B17442}" sibTransId="{7FF3D785-B71D-4A21-AD46-1AF890AF7DBE}"/>
    <dgm:cxn modelId="{F8668EA0-DCFC-4FF5-853B-9BDB213627B9}" srcId="{4C09715E-F24C-41EB-8BA0-5EA09BE44C96}" destId="{942C06C7-F2C2-493D-8A31-8A5DC78C04B4}" srcOrd="3" destOrd="0" parTransId="{F5ADCF38-5A19-4F37-BDCC-CE9494F78F88}" sibTransId="{62637225-F7B7-4241-B24F-E493E451F9A5}"/>
    <dgm:cxn modelId="{1658F202-5B5E-48CA-B0AD-48F6F3478AA9}" type="presOf" srcId="{8EFAE1DE-2F2A-45EE-B247-97668B442093}" destId="{23ECC59E-12DE-4254-A8AF-2876F7C41FB9}" srcOrd="0" destOrd="0" presId="urn:microsoft.com/office/officeart/2008/layout/HexagonCluster"/>
    <dgm:cxn modelId="{E27AF100-ADBA-48EF-8D2B-A9568B057835}" type="presOf" srcId="{96208389-E53F-4345-B2DB-2D0F6677A3A0}" destId="{E67AD829-A8D7-4B08-9796-6E829F1A6DA8}" srcOrd="0" destOrd="0" presId="urn:microsoft.com/office/officeart/2008/layout/HexagonCluster"/>
    <dgm:cxn modelId="{D413CF81-1B1B-40D2-ABFC-5BFEF024E625}" type="presOf" srcId="{030A68E8-5CE4-48B4-A90A-34E5E386BC45}" destId="{689A2752-9B5E-46FD-9CF8-5C7B7A884510}" srcOrd="0" destOrd="0" presId="urn:microsoft.com/office/officeart/2008/layout/HexagonCluster"/>
    <dgm:cxn modelId="{220D409E-137D-4F09-95C5-2EB9EBD52C29}" srcId="{4C09715E-F24C-41EB-8BA0-5EA09BE44C96}" destId="{8EFAE1DE-2F2A-45EE-B247-97668B442093}" srcOrd="1" destOrd="0" parTransId="{35A1EA0C-EF24-47ED-B870-749EF7895BEE}" sibTransId="{1C71CE42-2596-458F-BE2C-A3AF3082D9C8}"/>
    <dgm:cxn modelId="{761ACECA-1F89-4C46-A76A-3CBECB414FA6}" type="presOf" srcId="{AF950BC6-D841-4DA7-8476-A9162ABDD78E}" destId="{BB6A1F32-6148-4074-A5C1-35E6DC21D2AF}" srcOrd="0" destOrd="0" presId="urn:microsoft.com/office/officeart/2008/layout/HexagonCluster"/>
    <dgm:cxn modelId="{99066B75-8DFD-4D05-B551-74F7AB758B99}" type="presOf" srcId="{1C71CE42-2596-458F-BE2C-A3AF3082D9C8}" destId="{B5E140D9-87DE-4612-B578-A22696C2ED34}" srcOrd="0" destOrd="0" presId="urn:microsoft.com/office/officeart/2008/layout/HexagonCluster"/>
    <dgm:cxn modelId="{F65F4AAC-F001-473F-BDDF-53101BC8F664}" srcId="{4C09715E-F24C-41EB-8BA0-5EA09BE44C96}" destId="{030A68E8-5CE4-48B4-A90A-34E5E386BC45}" srcOrd="4" destOrd="0" parTransId="{E4F1E259-1806-44AD-B211-C6211743CDA3}" sibTransId="{89DE7197-28BB-4EA1-B5D0-C265D2D4B736}"/>
    <dgm:cxn modelId="{1A4950F5-D289-42C6-A1C6-720F031434EE}" type="presParOf" srcId="{95CE3AA7-48F9-4ADF-ADC5-ACF00F7DE1BD}" destId="{70804A15-4C96-45C4-8ACA-0CA33C11D95A}" srcOrd="0" destOrd="0" presId="urn:microsoft.com/office/officeart/2008/layout/HexagonCluster"/>
    <dgm:cxn modelId="{F7742220-9EFA-484A-A230-F13BB76F95C1}" type="presParOf" srcId="{70804A15-4C96-45C4-8ACA-0CA33C11D95A}" destId="{BB6A1F32-6148-4074-A5C1-35E6DC21D2AF}" srcOrd="0" destOrd="0" presId="urn:microsoft.com/office/officeart/2008/layout/HexagonCluster"/>
    <dgm:cxn modelId="{5C32C400-5315-4E7D-8112-22C28910BB93}" type="presParOf" srcId="{95CE3AA7-48F9-4ADF-ADC5-ACF00F7DE1BD}" destId="{91BD6F9D-9AFA-48FA-89D9-5A29CBE1F43D}" srcOrd="1" destOrd="0" presId="urn:microsoft.com/office/officeart/2008/layout/HexagonCluster"/>
    <dgm:cxn modelId="{33DFA2DB-759B-42DA-965A-89712E399E58}" type="presParOf" srcId="{91BD6F9D-9AFA-48FA-89D9-5A29CBE1F43D}" destId="{EE4C96ED-21AC-49E7-B9F3-24365635A878}" srcOrd="0" destOrd="0" presId="urn:microsoft.com/office/officeart/2008/layout/HexagonCluster"/>
    <dgm:cxn modelId="{6A9FC00D-D9F1-4E60-AF57-65618784C9FC}" type="presParOf" srcId="{95CE3AA7-48F9-4ADF-ADC5-ACF00F7DE1BD}" destId="{1C598328-E86F-4363-B1BE-2A565EBB8E82}" srcOrd="2" destOrd="0" presId="urn:microsoft.com/office/officeart/2008/layout/HexagonCluster"/>
    <dgm:cxn modelId="{999793DE-28ED-47AC-B74A-0C4B6B485B2D}" type="presParOf" srcId="{1C598328-E86F-4363-B1BE-2A565EBB8E82}" destId="{ECDE0C58-A926-4711-A578-ABB3D856426A}" srcOrd="0" destOrd="0" presId="urn:microsoft.com/office/officeart/2008/layout/HexagonCluster"/>
    <dgm:cxn modelId="{861AC5D0-F246-4D55-8FAF-8F4000642D05}" type="presParOf" srcId="{95CE3AA7-48F9-4ADF-ADC5-ACF00F7DE1BD}" destId="{48CCF450-4899-4C23-B249-9C5F4E246CC8}" srcOrd="3" destOrd="0" presId="urn:microsoft.com/office/officeart/2008/layout/HexagonCluster"/>
    <dgm:cxn modelId="{4B1F8E52-1AC7-4890-82C2-C97CFD2D7856}" type="presParOf" srcId="{48CCF450-4899-4C23-B249-9C5F4E246CC8}" destId="{93B9EA7D-5EA6-4243-9044-86829C8EF12F}" srcOrd="0" destOrd="0" presId="urn:microsoft.com/office/officeart/2008/layout/HexagonCluster"/>
    <dgm:cxn modelId="{84ED7479-DDE8-4E5E-AC80-74A55E160B68}" type="presParOf" srcId="{95CE3AA7-48F9-4ADF-ADC5-ACF00F7DE1BD}" destId="{01591B27-622C-4E50-B4F4-533FB6B94E02}" srcOrd="4" destOrd="0" presId="urn:microsoft.com/office/officeart/2008/layout/HexagonCluster"/>
    <dgm:cxn modelId="{3F610E95-027C-4318-A8B6-D36A9A11B319}" type="presParOf" srcId="{01591B27-622C-4E50-B4F4-533FB6B94E02}" destId="{23ECC59E-12DE-4254-A8AF-2876F7C41FB9}" srcOrd="0" destOrd="0" presId="urn:microsoft.com/office/officeart/2008/layout/HexagonCluster"/>
    <dgm:cxn modelId="{34B6A994-BA28-4C1E-9C18-DC33D4BC89A6}" type="presParOf" srcId="{95CE3AA7-48F9-4ADF-ADC5-ACF00F7DE1BD}" destId="{92DD8EB8-E6F2-4C2D-8CED-CE7F5C34AAF4}" srcOrd="5" destOrd="0" presId="urn:microsoft.com/office/officeart/2008/layout/HexagonCluster"/>
    <dgm:cxn modelId="{196C772F-7382-4D64-B38A-BDDD277FD013}" type="presParOf" srcId="{92DD8EB8-E6F2-4C2D-8CED-CE7F5C34AAF4}" destId="{C6F8ED9C-EE1F-4153-A7DD-B9D80E42A87E}" srcOrd="0" destOrd="0" presId="urn:microsoft.com/office/officeart/2008/layout/HexagonCluster"/>
    <dgm:cxn modelId="{8D931862-C148-4412-A5B4-EE06439AF552}" type="presParOf" srcId="{95CE3AA7-48F9-4ADF-ADC5-ACF00F7DE1BD}" destId="{4A77F1F4-8895-4750-ADE9-71F507FF5D32}" srcOrd="6" destOrd="0" presId="urn:microsoft.com/office/officeart/2008/layout/HexagonCluster"/>
    <dgm:cxn modelId="{B7B27C1C-DE8E-4FA1-985B-93AEAFB532AA}" type="presParOf" srcId="{4A77F1F4-8895-4750-ADE9-71F507FF5D32}" destId="{B5E140D9-87DE-4612-B578-A22696C2ED34}" srcOrd="0" destOrd="0" presId="urn:microsoft.com/office/officeart/2008/layout/HexagonCluster"/>
    <dgm:cxn modelId="{ADB8E746-E722-4A23-8C6B-0A3CED788E3A}" type="presParOf" srcId="{95CE3AA7-48F9-4ADF-ADC5-ACF00F7DE1BD}" destId="{802E39D0-4DCD-4DFA-A8A2-DBBA1661B704}" srcOrd="7" destOrd="0" presId="urn:microsoft.com/office/officeart/2008/layout/HexagonCluster"/>
    <dgm:cxn modelId="{60A814A0-A86F-4B9A-96F7-D955367AC93A}" type="presParOf" srcId="{802E39D0-4DCD-4DFA-A8A2-DBBA1661B704}" destId="{DEF4C631-D21F-4C75-809D-977BFE84B2BD}" srcOrd="0" destOrd="0" presId="urn:microsoft.com/office/officeart/2008/layout/HexagonCluster"/>
    <dgm:cxn modelId="{7D3B4CCE-3F7F-4CC9-9D7B-CF292405FA0D}" type="presParOf" srcId="{95CE3AA7-48F9-4ADF-ADC5-ACF00F7DE1BD}" destId="{538A7327-3A17-46CC-AA31-E70EE771AC96}" srcOrd="8" destOrd="0" presId="urn:microsoft.com/office/officeart/2008/layout/HexagonCluster"/>
    <dgm:cxn modelId="{E6171AAD-B965-4F23-82F5-9E1F5650C821}" type="presParOf" srcId="{538A7327-3A17-46CC-AA31-E70EE771AC96}" destId="{E67AD829-A8D7-4B08-9796-6E829F1A6DA8}" srcOrd="0" destOrd="0" presId="urn:microsoft.com/office/officeart/2008/layout/HexagonCluster"/>
    <dgm:cxn modelId="{59847135-4FE9-4710-AC15-73B6735EC4C7}" type="presParOf" srcId="{95CE3AA7-48F9-4ADF-ADC5-ACF00F7DE1BD}" destId="{71D51AED-24B7-4DA5-9B43-DB7240AE70E9}" srcOrd="9" destOrd="0" presId="urn:microsoft.com/office/officeart/2008/layout/HexagonCluster"/>
    <dgm:cxn modelId="{925867FF-42D0-44CC-8275-AC6618298BDD}" type="presParOf" srcId="{71D51AED-24B7-4DA5-9B43-DB7240AE70E9}" destId="{3589EF56-D84F-41B0-8B27-91EFA73D0D1A}" srcOrd="0" destOrd="0" presId="urn:microsoft.com/office/officeart/2008/layout/HexagonCluster"/>
    <dgm:cxn modelId="{468EE010-B346-4137-A00B-C7585133AD62}" type="presParOf" srcId="{95CE3AA7-48F9-4ADF-ADC5-ACF00F7DE1BD}" destId="{14022B3D-1C5A-4EA9-B53E-3E74F5CFFFCF}" srcOrd="10" destOrd="0" presId="urn:microsoft.com/office/officeart/2008/layout/HexagonCluster"/>
    <dgm:cxn modelId="{DE33DB1E-DDA8-49BC-B552-C5B4A07739D1}" type="presParOf" srcId="{14022B3D-1C5A-4EA9-B53E-3E74F5CFFFCF}" destId="{822BDB0A-7EF3-428B-ABC8-DF97B00C0305}" srcOrd="0" destOrd="0" presId="urn:microsoft.com/office/officeart/2008/layout/HexagonCluster"/>
    <dgm:cxn modelId="{E60741EE-6572-4A0C-8826-7E559D23AFA7}" type="presParOf" srcId="{95CE3AA7-48F9-4ADF-ADC5-ACF00F7DE1BD}" destId="{BBBF4142-16DE-4CEF-A9AD-18CA5DD7BE6C}" srcOrd="11" destOrd="0" presId="urn:microsoft.com/office/officeart/2008/layout/HexagonCluster"/>
    <dgm:cxn modelId="{577F3878-D962-4702-8FB8-A37E57EDB337}" type="presParOf" srcId="{BBBF4142-16DE-4CEF-A9AD-18CA5DD7BE6C}" destId="{126899EE-1B4A-4DA3-BED0-C63A105E754C}" srcOrd="0" destOrd="0" presId="urn:microsoft.com/office/officeart/2008/layout/HexagonCluster"/>
    <dgm:cxn modelId="{282CD6BD-FDD6-465B-87A0-9D1CF4AD5509}" type="presParOf" srcId="{95CE3AA7-48F9-4ADF-ADC5-ACF00F7DE1BD}" destId="{2E9ECFB7-C3F0-41E7-A382-2E9142487550}" srcOrd="12" destOrd="0" presId="urn:microsoft.com/office/officeart/2008/layout/HexagonCluster"/>
    <dgm:cxn modelId="{14243035-B2A4-4B4F-B1C1-57588DB4CED7}" type="presParOf" srcId="{2E9ECFB7-C3F0-41E7-A382-2E9142487550}" destId="{D004E0FE-50F7-4B63-A2E0-FF8B17749875}" srcOrd="0" destOrd="0" presId="urn:microsoft.com/office/officeart/2008/layout/HexagonCluster"/>
    <dgm:cxn modelId="{743715FB-0FC4-4CA2-B899-52EC62C3DC31}" type="presParOf" srcId="{95CE3AA7-48F9-4ADF-ADC5-ACF00F7DE1BD}" destId="{5BCE41CD-B353-40AC-A708-1F904FC923A6}" srcOrd="13" destOrd="0" presId="urn:microsoft.com/office/officeart/2008/layout/HexagonCluster"/>
    <dgm:cxn modelId="{0FAFD4BE-39B3-4E25-9833-305425733B24}" type="presParOf" srcId="{5BCE41CD-B353-40AC-A708-1F904FC923A6}" destId="{83675155-1EE3-4D93-A630-44193FD3363D}" srcOrd="0" destOrd="0" presId="urn:microsoft.com/office/officeart/2008/layout/HexagonCluster"/>
    <dgm:cxn modelId="{7F230B8A-591B-43F5-9294-A9B9D0AD75EC}" type="presParOf" srcId="{95CE3AA7-48F9-4ADF-ADC5-ACF00F7DE1BD}" destId="{55718774-9B3A-44CF-BC2C-D44957E7EA68}" srcOrd="14" destOrd="0" presId="urn:microsoft.com/office/officeart/2008/layout/HexagonCluster"/>
    <dgm:cxn modelId="{950877E5-66BC-48F0-82E7-0A69A91333C5}" type="presParOf" srcId="{55718774-9B3A-44CF-BC2C-D44957E7EA68}" destId="{5B9A9010-8E1B-479F-A705-6E97F78F3D0A}" srcOrd="0" destOrd="0" presId="urn:microsoft.com/office/officeart/2008/layout/HexagonCluster"/>
    <dgm:cxn modelId="{0F68AD8A-8179-434D-AFAA-800C3906562F}" type="presParOf" srcId="{95CE3AA7-48F9-4ADF-ADC5-ACF00F7DE1BD}" destId="{F4728798-96EF-4134-B071-0C18BF2BE185}" srcOrd="15" destOrd="0" presId="urn:microsoft.com/office/officeart/2008/layout/HexagonCluster"/>
    <dgm:cxn modelId="{DCE57F46-5036-4D27-BDA2-EA2C7A6D1461}" type="presParOf" srcId="{F4728798-96EF-4134-B071-0C18BF2BE185}" destId="{4970DCAF-4B76-4524-AF17-B31BC5B531A4}" srcOrd="0" destOrd="0" presId="urn:microsoft.com/office/officeart/2008/layout/HexagonCluster"/>
    <dgm:cxn modelId="{BDDF52AB-68BB-4CEB-AA6B-751874626F60}" type="presParOf" srcId="{95CE3AA7-48F9-4ADF-ADC5-ACF00F7DE1BD}" destId="{09EAB87C-54BE-46F3-9DB3-1E58813B01D8}" srcOrd="16" destOrd="0" presId="urn:microsoft.com/office/officeart/2008/layout/HexagonCluster"/>
    <dgm:cxn modelId="{D8A822A2-E09A-44D6-8F7E-0CD79BACA74A}" type="presParOf" srcId="{09EAB87C-54BE-46F3-9DB3-1E58813B01D8}" destId="{689A2752-9B5E-46FD-9CF8-5C7B7A884510}" srcOrd="0" destOrd="0" presId="urn:microsoft.com/office/officeart/2008/layout/HexagonCluster"/>
    <dgm:cxn modelId="{49630C0F-6638-4DB4-B7FF-0D14A08A932E}" type="presParOf" srcId="{95CE3AA7-48F9-4ADF-ADC5-ACF00F7DE1BD}" destId="{3B04E478-75DF-425B-B10F-A29FD833CED2}" srcOrd="17" destOrd="0" presId="urn:microsoft.com/office/officeart/2008/layout/HexagonCluster"/>
    <dgm:cxn modelId="{8004E398-0DF4-4034-95C4-1AFE5EDEC580}" type="presParOf" srcId="{3B04E478-75DF-425B-B10F-A29FD833CED2}" destId="{D78C02F6-AD51-4300-A5DD-2CEA9934E72D}" srcOrd="0" destOrd="0" presId="urn:microsoft.com/office/officeart/2008/layout/HexagonCluster"/>
    <dgm:cxn modelId="{164EE031-76D7-461E-A624-361E9B58B4B3}" type="presParOf" srcId="{95CE3AA7-48F9-4ADF-ADC5-ACF00F7DE1BD}" destId="{DD42572B-C157-44F1-9715-60C5AFDBD741}" srcOrd="18" destOrd="0" presId="urn:microsoft.com/office/officeart/2008/layout/HexagonCluster"/>
    <dgm:cxn modelId="{23D65A8C-5FD9-4664-9E42-12E94DCBD5CF}" type="presParOf" srcId="{DD42572B-C157-44F1-9715-60C5AFDBD741}" destId="{757AB7EA-0E84-4EE6-9842-CF4E6AC0BC9B}" srcOrd="0" destOrd="0" presId="urn:microsoft.com/office/officeart/2008/layout/HexagonCluster"/>
    <dgm:cxn modelId="{1D988819-3EFC-4E61-A860-15EA4F4F23BF}" type="presParOf" srcId="{95CE3AA7-48F9-4ADF-ADC5-ACF00F7DE1BD}" destId="{E2A76FB5-B5C3-4ED1-A7D2-35FFF4E205D2}" srcOrd="19" destOrd="0" presId="urn:microsoft.com/office/officeart/2008/layout/HexagonCluster"/>
    <dgm:cxn modelId="{A4BE1022-A736-4075-B7AD-7F4D63AB9456}" type="presParOf" srcId="{E2A76FB5-B5C3-4ED1-A7D2-35FFF4E205D2}" destId="{6B8743E2-C371-4259-9A9B-B777AE6C4E99}" srcOrd="0" destOrd="0" presId="urn:microsoft.com/office/officeart/2008/layout/HexagonCluster"/>
    <dgm:cxn modelId="{F08CDD3E-A160-4790-9E00-65800B3AAD61}" type="presParOf" srcId="{95CE3AA7-48F9-4ADF-ADC5-ACF00F7DE1BD}" destId="{388460CF-91E8-4629-9A5A-5944FC83B8C8}" srcOrd="20" destOrd="0" presId="urn:microsoft.com/office/officeart/2008/layout/HexagonCluster"/>
    <dgm:cxn modelId="{FD7EA8A9-77A8-4E87-B44C-77D0972C768D}" type="presParOf" srcId="{388460CF-91E8-4629-9A5A-5944FC83B8C8}" destId="{FBD32A69-9F7B-465A-A74C-3D15CAF7F88C}" srcOrd="0" destOrd="0" presId="urn:microsoft.com/office/officeart/2008/layout/HexagonCluster"/>
    <dgm:cxn modelId="{0D5A5537-5EE2-4969-81E0-1DFDB42E84F2}" type="presParOf" srcId="{95CE3AA7-48F9-4ADF-ADC5-ACF00F7DE1BD}" destId="{7BA03B63-3266-4AED-B734-EA355B75CE6A}" srcOrd="21" destOrd="0" presId="urn:microsoft.com/office/officeart/2008/layout/HexagonCluster"/>
    <dgm:cxn modelId="{F42B081D-F244-4B45-98E2-967B00445DC2}" type="presParOf" srcId="{7BA03B63-3266-4AED-B734-EA355B75CE6A}" destId="{56E2855F-F93B-44A3-B863-15762E8ED964}" srcOrd="0" destOrd="0" presId="urn:microsoft.com/office/officeart/2008/layout/HexagonCluster"/>
    <dgm:cxn modelId="{79BC2E81-2695-4749-9BF7-450FDD4AD75F}" type="presParOf" srcId="{95CE3AA7-48F9-4ADF-ADC5-ACF00F7DE1BD}" destId="{5511D42D-D7B0-43CF-B4AB-0BEBA609B3D9}" srcOrd="22" destOrd="0" presId="urn:microsoft.com/office/officeart/2008/layout/HexagonCluster"/>
    <dgm:cxn modelId="{6A137525-06AD-4676-A5FE-059061BE4903}" type="presParOf" srcId="{5511D42D-D7B0-43CF-B4AB-0BEBA609B3D9}" destId="{540F6FE2-C72D-463A-B03C-0A9ED29DC8CF}" srcOrd="0" destOrd="0" presId="urn:microsoft.com/office/officeart/2008/layout/HexagonCluster"/>
    <dgm:cxn modelId="{2E0F1B50-3A88-4216-9EC8-F89F88871560}" type="presParOf" srcId="{95CE3AA7-48F9-4ADF-ADC5-ACF00F7DE1BD}" destId="{1F035EAC-AE4D-4AAA-9F72-28FA758BEC5D}" srcOrd="23" destOrd="0" presId="urn:microsoft.com/office/officeart/2008/layout/HexagonCluster"/>
    <dgm:cxn modelId="{9267FB49-40D4-4118-9660-ABFD15C5777E}" type="presParOf" srcId="{1F035EAC-AE4D-4AAA-9F72-28FA758BEC5D}" destId="{DC1E9FD0-A840-4C26-B189-539DDA218536}"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B7A2A6-47AE-4E50-B6F6-7631782C0ED0}"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B9E9C25D-77D5-41F0-8962-A573DF9ABC79}">
      <dgm:prSet phldrT="[Text]"/>
      <dgm:spPr/>
      <dgm:t>
        <a:bodyPr/>
        <a:lstStyle/>
        <a:p>
          <a:r>
            <a:rPr lang="en-US" dirty="0" smtClean="0"/>
            <a:t>Ointment </a:t>
          </a:r>
          <a:endParaRPr lang="en-US" dirty="0"/>
        </a:p>
      </dgm:t>
    </dgm:pt>
    <dgm:pt modelId="{9CB3F08F-C9AB-406F-9A66-AAE889E8B02D}" type="parTrans" cxnId="{B8E48711-7F44-4227-84B6-33477EDB3965}">
      <dgm:prSet/>
      <dgm:spPr/>
      <dgm:t>
        <a:bodyPr/>
        <a:lstStyle/>
        <a:p>
          <a:endParaRPr lang="en-US"/>
        </a:p>
      </dgm:t>
    </dgm:pt>
    <dgm:pt modelId="{BAC1886A-FD80-4D4C-B271-FBA294471B70}" type="sibTrans" cxnId="{B8E48711-7F44-4227-84B6-33477EDB3965}">
      <dgm:prSet/>
      <dgm:spPr/>
      <dgm:t>
        <a:bodyPr/>
        <a:lstStyle/>
        <a:p>
          <a:endParaRPr lang="en-US"/>
        </a:p>
      </dgm:t>
    </dgm:pt>
    <dgm:pt modelId="{256C1F32-325E-4F5C-9ECF-5140644FB15C}">
      <dgm:prSet phldrT="[Text]"/>
      <dgm:spPr/>
      <dgm:t>
        <a:bodyPr/>
        <a:lstStyle/>
        <a:p>
          <a:r>
            <a:rPr lang="en-US" dirty="0" smtClean="0"/>
            <a:t>Poultices</a:t>
          </a:r>
          <a:endParaRPr lang="en-US" dirty="0"/>
        </a:p>
      </dgm:t>
    </dgm:pt>
    <dgm:pt modelId="{E50AE0B4-1357-4328-BC0F-5FA8CAD1FE37}" type="parTrans" cxnId="{D321C413-7FE6-494E-81D4-B772650C3560}">
      <dgm:prSet/>
      <dgm:spPr/>
      <dgm:t>
        <a:bodyPr/>
        <a:lstStyle/>
        <a:p>
          <a:endParaRPr lang="en-US"/>
        </a:p>
      </dgm:t>
    </dgm:pt>
    <dgm:pt modelId="{A16A317E-DEF9-4A32-9A15-309075CD1948}" type="sibTrans" cxnId="{D321C413-7FE6-494E-81D4-B772650C3560}">
      <dgm:prSet/>
      <dgm:spPr/>
      <dgm:t>
        <a:bodyPr/>
        <a:lstStyle/>
        <a:p>
          <a:endParaRPr lang="en-US"/>
        </a:p>
      </dgm:t>
    </dgm:pt>
    <dgm:pt modelId="{2FCA28CA-2606-49DA-9B68-ED54D2C82601}">
      <dgm:prSet phldrT="[Text]"/>
      <dgm:spPr/>
      <dgm:t>
        <a:bodyPr/>
        <a:lstStyle/>
        <a:p>
          <a:r>
            <a:rPr lang="en-US" dirty="0" smtClean="0"/>
            <a:t>Plaster</a:t>
          </a:r>
          <a:endParaRPr lang="en-US" dirty="0"/>
        </a:p>
      </dgm:t>
    </dgm:pt>
    <dgm:pt modelId="{234245EE-22CE-4D9B-85F2-CC20B2AB3CC3}" type="parTrans" cxnId="{17B81395-8558-4FB6-BED7-3B3C359EFD79}">
      <dgm:prSet/>
      <dgm:spPr/>
      <dgm:t>
        <a:bodyPr/>
        <a:lstStyle/>
        <a:p>
          <a:endParaRPr lang="en-US"/>
        </a:p>
      </dgm:t>
    </dgm:pt>
    <dgm:pt modelId="{E6E56F65-6A72-46F3-A3DB-3B48FAE6A20F}" type="sibTrans" cxnId="{17B81395-8558-4FB6-BED7-3B3C359EFD79}">
      <dgm:prSet/>
      <dgm:spPr/>
      <dgm:t>
        <a:bodyPr/>
        <a:lstStyle/>
        <a:p>
          <a:endParaRPr lang="en-US"/>
        </a:p>
      </dgm:t>
    </dgm:pt>
    <dgm:pt modelId="{76B66390-851A-4284-9113-3C25EAB2EB4F}">
      <dgm:prSet phldrT="[Text]"/>
      <dgm:spPr/>
      <dgm:t>
        <a:bodyPr/>
        <a:lstStyle/>
        <a:p>
          <a:r>
            <a:rPr lang="en-US" dirty="0" smtClean="0"/>
            <a:t>Creams</a:t>
          </a:r>
          <a:endParaRPr lang="en-US" dirty="0"/>
        </a:p>
      </dgm:t>
    </dgm:pt>
    <dgm:pt modelId="{1AF2F06A-6EDE-4882-BA6B-596F3A56AED0}" type="parTrans" cxnId="{9D2CE5BA-642B-44B2-8B31-E91544DB74B7}">
      <dgm:prSet/>
      <dgm:spPr/>
      <dgm:t>
        <a:bodyPr/>
        <a:lstStyle/>
        <a:p>
          <a:endParaRPr lang="en-US"/>
        </a:p>
      </dgm:t>
    </dgm:pt>
    <dgm:pt modelId="{5798B18F-77CF-4E71-B1D9-8D45CFE82E50}" type="sibTrans" cxnId="{9D2CE5BA-642B-44B2-8B31-E91544DB74B7}">
      <dgm:prSet/>
      <dgm:spPr/>
      <dgm:t>
        <a:bodyPr/>
        <a:lstStyle/>
        <a:p>
          <a:endParaRPr lang="en-US"/>
        </a:p>
      </dgm:t>
    </dgm:pt>
    <dgm:pt modelId="{1D67F765-C79E-4305-B408-7C5E3351FF4A}">
      <dgm:prSet phldrT="[Text]"/>
      <dgm:spPr/>
      <dgm:t>
        <a:bodyPr/>
        <a:lstStyle/>
        <a:p>
          <a:r>
            <a:rPr lang="en-US" dirty="0" smtClean="0"/>
            <a:t>Pastes</a:t>
          </a:r>
          <a:endParaRPr lang="en-US" dirty="0"/>
        </a:p>
      </dgm:t>
    </dgm:pt>
    <dgm:pt modelId="{846BBAC6-B7BD-4C96-BDC3-DF11965FD25C}" type="parTrans" cxnId="{76AFB3C6-61CD-4A92-9985-39DF1D85E508}">
      <dgm:prSet/>
      <dgm:spPr/>
      <dgm:t>
        <a:bodyPr/>
        <a:lstStyle/>
        <a:p>
          <a:endParaRPr lang="en-US"/>
        </a:p>
      </dgm:t>
    </dgm:pt>
    <dgm:pt modelId="{08119F2D-581B-4C4E-80EC-86F208287B7C}" type="sibTrans" cxnId="{76AFB3C6-61CD-4A92-9985-39DF1D85E508}">
      <dgm:prSet/>
      <dgm:spPr/>
      <dgm:t>
        <a:bodyPr/>
        <a:lstStyle/>
        <a:p>
          <a:endParaRPr lang="en-US"/>
        </a:p>
      </dgm:t>
    </dgm:pt>
    <dgm:pt modelId="{9BA9044E-33B3-40A4-B07B-B5DC1F8DA454}">
      <dgm:prSet phldrT="[Text]"/>
      <dgm:spPr/>
      <dgm:t>
        <a:bodyPr/>
        <a:lstStyle/>
        <a:p>
          <a:r>
            <a:rPr lang="en-US" dirty="0" smtClean="0"/>
            <a:t>Gels</a:t>
          </a:r>
          <a:endParaRPr lang="en-US" dirty="0"/>
        </a:p>
      </dgm:t>
    </dgm:pt>
    <dgm:pt modelId="{7D175925-FCF2-4B43-9B0F-07688CD0F5B4}" type="parTrans" cxnId="{93CEA0FE-1D81-40E7-9BB4-5DB8B2F6BE87}">
      <dgm:prSet/>
      <dgm:spPr/>
      <dgm:t>
        <a:bodyPr/>
        <a:lstStyle/>
        <a:p>
          <a:endParaRPr lang="en-US"/>
        </a:p>
      </dgm:t>
    </dgm:pt>
    <dgm:pt modelId="{B08289B5-6A43-4F08-94E4-E67D4DD1E09C}" type="sibTrans" cxnId="{93CEA0FE-1D81-40E7-9BB4-5DB8B2F6BE87}">
      <dgm:prSet/>
      <dgm:spPr/>
      <dgm:t>
        <a:bodyPr/>
        <a:lstStyle/>
        <a:p>
          <a:endParaRPr lang="en-US"/>
        </a:p>
      </dgm:t>
    </dgm:pt>
    <dgm:pt modelId="{2D091B22-9F49-4FD5-9DD2-50BAEE663086}" type="pres">
      <dgm:prSet presAssocID="{A4B7A2A6-47AE-4E50-B6F6-7631782C0ED0}" presName="Name0" presStyleCnt="0">
        <dgm:presLayoutVars>
          <dgm:dir/>
          <dgm:resizeHandles val="exact"/>
        </dgm:presLayoutVars>
      </dgm:prSet>
      <dgm:spPr/>
      <dgm:t>
        <a:bodyPr/>
        <a:lstStyle/>
        <a:p>
          <a:endParaRPr lang="en-US"/>
        </a:p>
      </dgm:t>
    </dgm:pt>
    <dgm:pt modelId="{90829332-A854-4C64-BB15-4F459842DE9D}" type="pres">
      <dgm:prSet presAssocID="{B9E9C25D-77D5-41F0-8962-A573DF9ABC79}" presName="compNode" presStyleCnt="0"/>
      <dgm:spPr/>
    </dgm:pt>
    <dgm:pt modelId="{179B50F4-1E7E-4F08-AB30-AFECBA4D1E41}" type="pres">
      <dgm:prSet presAssocID="{B9E9C25D-77D5-41F0-8962-A573DF9ABC79}" presName="pictRect" presStyleLbl="node1" presStyleIdx="0" presStyleCnt="6"/>
      <dgm:spPr>
        <a:blipFill rotWithShape="0">
          <a:blip xmlns:r="http://schemas.openxmlformats.org/officeDocument/2006/relationships" r:embed="rId1"/>
          <a:stretch>
            <a:fillRect/>
          </a:stretch>
        </a:blipFill>
      </dgm:spPr>
      <dgm:t>
        <a:bodyPr/>
        <a:lstStyle/>
        <a:p>
          <a:endParaRPr lang="en-US"/>
        </a:p>
      </dgm:t>
    </dgm:pt>
    <dgm:pt modelId="{AEDEE149-8E25-4A12-951C-AD169E45B4B7}" type="pres">
      <dgm:prSet presAssocID="{B9E9C25D-77D5-41F0-8962-A573DF9ABC79}" presName="textRect" presStyleLbl="revTx" presStyleIdx="0" presStyleCnt="6">
        <dgm:presLayoutVars>
          <dgm:bulletEnabled val="1"/>
        </dgm:presLayoutVars>
      </dgm:prSet>
      <dgm:spPr/>
      <dgm:t>
        <a:bodyPr/>
        <a:lstStyle/>
        <a:p>
          <a:endParaRPr lang="en-US"/>
        </a:p>
      </dgm:t>
    </dgm:pt>
    <dgm:pt modelId="{21B13318-183D-4D14-AC5B-7FA52D9212C2}" type="pres">
      <dgm:prSet presAssocID="{BAC1886A-FD80-4D4C-B271-FBA294471B70}" presName="sibTrans" presStyleLbl="sibTrans2D1" presStyleIdx="0" presStyleCnt="0"/>
      <dgm:spPr/>
      <dgm:t>
        <a:bodyPr/>
        <a:lstStyle/>
        <a:p>
          <a:endParaRPr lang="en-US"/>
        </a:p>
      </dgm:t>
    </dgm:pt>
    <dgm:pt modelId="{6D0C6717-947A-4BAD-ADA2-044D705526E7}" type="pres">
      <dgm:prSet presAssocID="{76B66390-851A-4284-9113-3C25EAB2EB4F}" presName="compNode" presStyleCnt="0"/>
      <dgm:spPr/>
    </dgm:pt>
    <dgm:pt modelId="{224EB633-0105-45F7-A789-629368126CB4}" type="pres">
      <dgm:prSet presAssocID="{76B66390-851A-4284-9113-3C25EAB2EB4F}" presName="pictRect" presStyleLbl="node1" presStyleIdx="1" presStyleCnt="6"/>
      <dgm:spPr>
        <a:blipFill rotWithShape="0">
          <a:blip xmlns:r="http://schemas.openxmlformats.org/officeDocument/2006/relationships" r:embed="rId2"/>
          <a:stretch>
            <a:fillRect/>
          </a:stretch>
        </a:blipFill>
      </dgm:spPr>
      <dgm:t>
        <a:bodyPr/>
        <a:lstStyle/>
        <a:p>
          <a:endParaRPr lang="en-US"/>
        </a:p>
      </dgm:t>
    </dgm:pt>
    <dgm:pt modelId="{9F0A959F-655D-4685-ADC6-D104F5463299}" type="pres">
      <dgm:prSet presAssocID="{76B66390-851A-4284-9113-3C25EAB2EB4F}" presName="textRect" presStyleLbl="revTx" presStyleIdx="1" presStyleCnt="6">
        <dgm:presLayoutVars>
          <dgm:bulletEnabled val="1"/>
        </dgm:presLayoutVars>
      </dgm:prSet>
      <dgm:spPr/>
      <dgm:t>
        <a:bodyPr/>
        <a:lstStyle/>
        <a:p>
          <a:endParaRPr lang="en-US"/>
        </a:p>
      </dgm:t>
    </dgm:pt>
    <dgm:pt modelId="{3B6D0559-D101-4052-BFC4-2FE1D4CA5921}" type="pres">
      <dgm:prSet presAssocID="{5798B18F-77CF-4E71-B1D9-8D45CFE82E50}" presName="sibTrans" presStyleLbl="sibTrans2D1" presStyleIdx="0" presStyleCnt="0"/>
      <dgm:spPr/>
      <dgm:t>
        <a:bodyPr/>
        <a:lstStyle/>
        <a:p>
          <a:endParaRPr lang="en-US"/>
        </a:p>
      </dgm:t>
    </dgm:pt>
    <dgm:pt modelId="{8625E12D-7450-4D71-BD2A-875DF3336F27}" type="pres">
      <dgm:prSet presAssocID="{1D67F765-C79E-4305-B408-7C5E3351FF4A}" presName="compNode" presStyleCnt="0"/>
      <dgm:spPr/>
    </dgm:pt>
    <dgm:pt modelId="{BBCC6316-6F20-48B2-9959-41B8B0A13196}" type="pres">
      <dgm:prSet presAssocID="{1D67F765-C79E-4305-B408-7C5E3351FF4A}" presName="pictRect" presStyleLbl="node1" presStyleIdx="2" presStyleCnt="6"/>
      <dgm:spPr>
        <a:blipFill rotWithShape="0">
          <a:blip xmlns:r="http://schemas.openxmlformats.org/officeDocument/2006/relationships" r:embed="rId3"/>
          <a:stretch>
            <a:fillRect/>
          </a:stretch>
        </a:blipFill>
      </dgm:spPr>
      <dgm:t>
        <a:bodyPr/>
        <a:lstStyle/>
        <a:p>
          <a:endParaRPr lang="en-US"/>
        </a:p>
      </dgm:t>
    </dgm:pt>
    <dgm:pt modelId="{6DE7526B-5A16-4197-9D1A-3F72E2B0A469}" type="pres">
      <dgm:prSet presAssocID="{1D67F765-C79E-4305-B408-7C5E3351FF4A}" presName="textRect" presStyleLbl="revTx" presStyleIdx="2" presStyleCnt="6">
        <dgm:presLayoutVars>
          <dgm:bulletEnabled val="1"/>
        </dgm:presLayoutVars>
      </dgm:prSet>
      <dgm:spPr/>
      <dgm:t>
        <a:bodyPr/>
        <a:lstStyle/>
        <a:p>
          <a:endParaRPr lang="en-US"/>
        </a:p>
      </dgm:t>
    </dgm:pt>
    <dgm:pt modelId="{78B76121-13EB-4A32-8A2A-9077D5CF01F1}" type="pres">
      <dgm:prSet presAssocID="{08119F2D-581B-4C4E-80EC-86F208287B7C}" presName="sibTrans" presStyleLbl="sibTrans2D1" presStyleIdx="0" presStyleCnt="0"/>
      <dgm:spPr/>
      <dgm:t>
        <a:bodyPr/>
        <a:lstStyle/>
        <a:p>
          <a:endParaRPr lang="en-US"/>
        </a:p>
      </dgm:t>
    </dgm:pt>
    <dgm:pt modelId="{FA4AD18A-8D8E-431F-A867-1C0EAA8081DD}" type="pres">
      <dgm:prSet presAssocID="{9BA9044E-33B3-40A4-B07B-B5DC1F8DA454}" presName="compNode" presStyleCnt="0"/>
      <dgm:spPr/>
    </dgm:pt>
    <dgm:pt modelId="{A5559BB4-E4BE-46DF-9A81-A87E34586140}" type="pres">
      <dgm:prSet presAssocID="{9BA9044E-33B3-40A4-B07B-B5DC1F8DA454}" presName="pictRect" presStyleLbl="node1" presStyleIdx="3" presStyleCnt="6"/>
      <dgm:spPr>
        <a:blipFill rotWithShape="0">
          <a:blip xmlns:r="http://schemas.openxmlformats.org/officeDocument/2006/relationships" r:embed="rId4"/>
          <a:stretch>
            <a:fillRect/>
          </a:stretch>
        </a:blipFill>
      </dgm:spPr>
      <dgm:t>
        <a:bodyPr/>
        <a:lstStyle/>
        <a:p>
          <a:endParaRPr lang="en-US"/>
        </a:p>
      </dgm:t>
    </dgm:pt>
    <dgm:pt modelId="{D060B75F-2960-43E9-8941-1FEC67E0F629}" type="pres">
      <dgm:prSet presAssocID="{9BA9044E-33B3-40A4-B07B-B5DC1F8DA454}" presName="textRect" presStyleLbl="revTx" presStyleIdx="3" presStyleCnt="6">
        <dgm:presLayoutVars>
          <dgm:bulletEnabled val="1"/>
        </dgm:presLayoutVars>
      </dgm:prSet>
      <dgm:spPr/>
      <dgm:t>
        <a:bodyPr/>
        <a:lstStyle/>
        <a:p>
          <a:endParaRPr lang="en-US"/>
        </a:p>
      </dgm:t>
    </dgm:pt>
    <dgm:pt modelId="{B0CA1E78-F01D-4155-AC76-B4D8654DDFDA}" type="pres">
      <dgm:prSet presAssocID="{B08289B5-6A43-4F08-94E4-E67D4DD1E09C}" presName="sibTrans" presStyleLbl="sibTrans2D1" presStyleIdx="0" presStyleCnt="0"/>
      <dgm:spPr/>
      <dgm:t>
        <a:bodyPr/>
        <a:lstStyle/>
        <a:p>
          <a:endParaRPr lang="en-US"/>
        </a:p>
      </dgm:t>
    </dgm:pt>
    <dgm:pt modelId="{2DBFCC69-A514-4C99-8C19-449A87558746}" type="pres">
      <dgm:prSet presAssocID="{256C1F32-325E-4F5C-9ECF-5140644FB15C}" presName="compNode" presStyleCnt="0"/>
      <dgm:spPr/>
    </dgm:pt>
    <dgm:pt modelId="{0D1A0D99-E909-466A-9FE9-1D6399CC3978}" type="pres">
      <dgm:prSet presAssocID="{256C1F32-325E-4F5C-9ECF-5140644FB15C}" presName="pictRect" presStyleLbl="node1" presStyleIdx="4" presStyleCnt="6" custLinFactNeighborX="-28310" custLinFactNeighborY="552"/>
      <dgm:spPr>
        <a:blipFill rotWithShape="0">
          <a:blip xmlns:r="http://schemas.openxmlformats.org/officeDocument/2006/relationships" r:embed="rId5"/>
          <a:stretch>
            <a:fillRect/>
          </a:stretch>
        </a:blipFill>
      </dgm:spPr>
      <dgm:t>
        <a:bodyPr/>
        <a:lstStyle/>
        <a:p>
          <a:endParaRPr lang="en-US"/>
        </a:p>
      </dgm:t>
    </dgm:pt>
    <dgm:pt modelId="{7A17C28E-BE3E-4ED4-9E55-4170487FE3F3}" type="pres">
      <dgm:prSet presAssocID="{256C1F32-325E-4F5C-9ECF-5140644FB15C}" presName="textRect" presStyleLbl="revTx" presStyleIdx="4" presStyleCnt="6">
        <dgm:presLayoutVars>
          <dgm:bulletEnabled val="1"/>
        </dgm:presLayoutVars>
      </dgm:prSet>
      <dgm:spPr/>
      <dgm:t>
        <a:bodyPr/>
        <a:lstStyle/>
        <a:p>
          <a:endParaRPr lang="en-US"/>
        </a:p>
      </dgm:t>
    </dgm:pt>
    <dgm:pt modelId="{CD00D961-01AD-4497-B1D5-D672275B0194}" type="pres">
      <dgm:prSet presAssocID="{A16A317E-DEF9-4A32-9A15-309075CD1948}" presName="sibTrans" presStyleLbl="sibTrans2D1" presStyleIdx="0" presStyleCnt="0"/>
      <dgm:spPr/>
      <dgm:t>
        <a:bodyPr/>
        <a:lstStyle/>
        <a:p>
          <a:endParaRPr lang="en-US"/>
        </a:p>
      </dgm:t>
    </dgm:pt>
    <dgm:pt modelId="{D1CD35AC-11A0-4A3A-A4EF-7627B0452562}" type="pres">
      <dgm:prSet presAssocID="{2FCA28CA-2606-49DA-9B68-ED54D2C82601}" presName="compNode" presStyleCnt="0"/>
      <dgm:spPr/>
    </dgm:pt>
    <dgm:pt modelId="{6D2D867E-D4DB-49F0-9956-899635E54D61}" type="pres">
      <dgm:prSet presAssocID="{2FCA28CA-2606-49DA-9B68-ED54D2C82601}" presName="pictRect" presStyleLbl="node1" presStyleIdx="5" presStyleCnt="6" custLinFactNeighborX="-14565" custLinFactNeighborY="552"/>
      <dgm:spPr>
        <a:blipFill rotWithShape="0">
          <a:blip xmlns:r="http://schemas.openxmlformats.org/officeDocument/2006/relationships" r:embed="rId6"/>
          <a:stretch>
            <a:fillRect/>
          </a:stretch>
        </a:blipFill>
      </dgm:spPr>
      <dgm:t>
        <a:bodyPr/>
        <a:lstStyle/>
        <a:p>
          <a:endParaRPr lang="en-US"/>
        </a:p>
      </dgm:t>
    </dgm:pt>
    <dgm:pt modelId="{5011BFD2-AB2F-4640-9D30-C80E7DAFFBF7}" type="pres">
      <dgm:prSet presAssocID="{2FCA28CA-2606-49DA-9B68-ED54D2C82601}" presName="textRect" presStyleLbl="revTx" presStyleIdx="5" presStyleCnt="6">
        <dgm:presLayoutVars>
          <dgm:bulletEnabled val="1"/>
        </dgm:presLayoutVars>
      </dgm:prSet>
      <dgm:spPr/>
      <dgm:t>
        <a:bodyPr/>
        <a:lstStyle/>
        <a:p>
          <a:endParaRPr lang="en-US"/>
        </a:p>
      </dgm:t>
    </dgm:pt>
  </dgm:ptLst>
  <dgm:cxnLst>
    <dgm:cxn modelId="{3CB1429A-67C7-4656-B893-B4EC94F4508D}" type="presOf" srcId="{A16A317E-DEF9-4A32-9A15-309075CD1948}" destId="{CD00D961-01AD-4497-B1D5-D672275B0194}" srcOrd="0" destOrd="0" presId="urn:microsoft.com/office/officeart/2005/8/layout/pList1#1"/>
    <dgm:cxn modelId="{5CDF7FDC-C19F-407B-8F42-07943185619B}" type="presOf" srcId="{B08289B5-6A43-4F08-94E4-E67D4DD1E09C}" destId="{B0CA1E78-F01D-4155-AC76-B4D8654DDFDA}" srcOrd="0" destOrd="0" presId="urn:microsoft.com/office/officeart/2005/8/layout/pList1#1"/>
    <dgm:cxn modelId="{DB4EFEBB-4E66-4E7B-AF95-458076588EA0}" type="presOf" srcId="{76B66390-851A-4284-9113-3C25EAB2EB4F}" destId="{9F0A959F-655D-4685-ADC6-D104F5463299}" srcOrd="0" destOrd="0" presId="urn:microsoft.com/office/officeart/2005/8/layout/pList1#1"/>
    <dgm:cxn modelId="{18C64327-B03D-4FCD-B035-7ACDF53E5F6B}" type="presOf" srcId="{08119F2D-581B-4C4E-80EC-86F208287B7C}" destId="{78B76121-13EB-4A32-8A2A-9077D5CF01F1}" srcOrd="0" destOrd="0" presId="urn:microsoft.com/office/officeart/2005/8/layout/pList1#1"/>
    <dgm:cxn modelId="{17B81395-8558-4FB6-BED7-3B3C359EFD79}" srcId="{A4B7A2A6-47AE-4E50-B6F6-7631782C0ED0}" destId="{2FCA28CA-2606-49DA-9B68-ED54D2C82601}" srcOrd="5" destOrd="0" parTransId="{234245EE-22CE-4D9B-85F2-CC20B2AB3CC3}" sibTransId="{E6E56F65-6A72-46F3-A3DB-3B48FAE6A20F}"/>
    <dgm:cxn modelId="{5473016A-A3D9-4291-BE06-44885360168F}" type="presOf" srcId="{2FCA28CA-2606-49DA-9B68-ED54D2C82601}" destId="{5011BFD2-AB2F-4640-9D30-C80E7DAFFBF7}" srcOrd="0" destOrd="0" presId="urn:microsoft.com/office/officeart/2005/8/layout/pList1#1"/>
    <dgm:cxn modelId="{76AFB3C6-61CD-4A92-9985-39DF1D85E508}" srcId="{A4B7A2A6-47AE-4E50-B6F6-7631782C0ED0}" destId="{1D67F765-C79E-4305-B408-7C5E3351FF4A}" srcOrd="2" destOrd="0" parTransId="{846BBAC6-B7BD-4C96-BDC3-DF11965FD25C}" sibTransId="{08119F2D-581B-4C4E-80EC-86F208287B7C}"/>
    <dgm:cxn modelId="{D03CE5EB-3F47-4B1C-990C-BAF4DBFA4338}" type="presOf" srcId="{256C1F32-325E-4F5C-9ECF-5140644FB15C}" destId="{7A17C28E-BE3E-4ED4-9E55-4170487FE3F3}" srcOrd="0" destOrd="0" presId="urn:microsoft.com/office/officeart/2005/8/layout/pList1#1"/>
    <dgm:cxn modelId="{BB1175D5-ECA6-489A-8936-AD714A16B219}" type="presOf" srcId="{5798B18F-77CF-4E71-B1D9-8D45CFE82E50}" destId="{3B6D0559-D101-4052-BFC4-2FE1D4CA5921}" srcOrd="0" destOrd="0" presId="urn:microsoft.com/office/officeart/2005/8/layout/pList1#1"/>
    <dgm:cxn modelId="{9BB153A3-748C-493C-BCBC-460C40856F04}" type="presOf" srcId="{B9E9C25D-77D5-41F0-8962-A573DF9ABC79}" destId="{AEDEE149-8E25-4A12-951C-AD169E45B4B7}" srcOrd="0" destOrd="0" presId="urn:microsoft.com/office/officeart/2005/8/layout/pList1#1"/>
    <dgm:cxn modelId="{DD8061BE-D79A-42FB-93DC-8C7558C00B22}" type="presOf" srcId="{A4B7A2A6-47AE-4E50-B6F6-7631782C0ED0}" destId="{2D091B22-9F49-4FD5-9DD2-50BAEE663086}" srcOrd="0" destOrd="0" presId="urn:microsoft.com/office/officeart/2005/8/layout/pList1#1"/>
    <dgm:cxn modelId="{F722CFFE-17A8-4A1F-8633-DA99DF87C7AE}" type="presOf" srcId="{BAC1886A-FD80-4D4C-B271-FBA294471B70}" destId="{21B13318-183D-4D14-AC5B-7FA52D9212C2}" srcOrd="0" destOrd="0" presId="urn:microsoft.com/office/officeart/2005/8/layout/pList1#1"/>
    <dgm:cxn modelId="{9D2CE5BA-642B-44B2-8B31-E91544DB74B7}" srcId="{A4B7A2A6-47AE-4E50-B6F6-7631782C0ED0}" destId="{76B66390-851A-4284-9113-3C25EAB2EB4F}" srcOrd="1" destOrd="0" parTransId="{1AF2F06A-6EDE-4882-BA6B-596F3A56AED0}" sibTransId="{5798B18F-77CF-4E71-B1D9-8D45CFE82E50}"/>
    <dgm:cxn modelId="{D321C413-7FE6-494E-81D4-B772650C3560}" srcId="{A4B7A2A6-47AE-4E50-B6F6-7631782C0ED0}" destId="{256C1F32-325E-4F5C-9ECF-5140644FB15C}" srcOrd="4" destOrd="0" parTransId="{E50AE0B4-1357-4328-BC0F-5FA8CAD1FE37}" sibTransId="{A16A317E-DEF9-4A32-9A15-309075CD1948}"/>
    <dgm:cxn modelId="{F799156D-06C4-4988-80E4-D4EA5EF5F1A9}" type="presOf" srcId="{9BA9044E-33B3-40A4-B07B-B5DC1F8DA454}" destId="{D060B75F-2960-43E9-8941-1FEC67E0F629}" srcOrd="0" destOrd="0" presId="urn:microsoft.com/office/officeart/2005/8/layout/pList1#1"/>
    <dgm:cxn modelId="{E37AC15C-63BE-4F34-AF27-4DCEFD17589C}" type="presOf" srcId="{1D67F765-C79E-4305-B408-7C5E3351FF4A}" destId="{6DE7526B-5A16-4197-9D1A-3F72E2B0A469}" srcOrd="0" destOrd="0" presId="urn:microsoft.com/office/officeart/2005/8/layout/pList1#1"/>
    <dgm:cxn modelId="{B8E48711-7F44-4227-84B6-33477EDB3965}" srcId="{A4B7A2A6-47AE-4E50-B6F6-7631782C0ED0}" destId="{B9E9C25D-77D5-41F0-8962-A573DF9ABC79}" srcOrd="0" destOrd="0" parTransId="{9CB3F08F-C9AB-406F-9A66-AAE889E8B02D}" sibTransId="{BAC1886A-FD80-4D4C-B271-FBA294471B70}"/>
    <dgm:cxn modelId="{93CEA0FE-1D81-40E7-9BB4-5DB8B2F6BE87}" srcId="{A4B7A2A6-47AE-4E50-B6F6-7631782C0ED0}" destId="{9BA9044E-33B3-40A4-B07B-B5DC1F8DA454}" srcOrd="3" destOrd="0" parTransId="{7D175925-FCF2-4B43-9B0F-07688CD0F5B4}" sibTransId="{B08289B5-6A43-4F08-94E4-E67D4DD1E09C}"/>
    <dgm:cxn modelId="{9474554A-C729-4507-BAE5-74F066A1AEBE}" type="presParOf" srcId="{2D091B22-9F49-4FD5-9DD2-50BAEE663086}" destId="{90829332-A854-4C64-BB15-4F459842DE9D}" srcOrd="0" destOrd="0" presId="urn:microsoft.com/office/officeart/2005/8/layout/pList1#1"/>
    <dgm:cxn modelId="{454BB55E-18CA-4D6A-BC23-5CDBEBE3022A}" type="presParOf" srcId="{90829332-A854-4C64-BB15-4F459842DE9D}" destId="{179B50F4-1E7E-4F08-AB30-AFECBA4D1E41}" srcOrd="0" destOrd="0" presId="urn:microsoft.com/office/officeart/2005/8/layout/pList1#1"/>
    <dgm:cxn modelId="{24D30AAA-6DD1-41B7-9589-FD2BD669AA63}" type="presParOf" srcId="{90829332-A854-4C64-BB15-4F459842DE9D}" destId="{AEDEE149-8E25-4A12-951C-AD169E45B4B7}" srcOrd="1" destOrd="0" presId="urn:microsoft.com/office/officeart/2005/8/layout/pList1#1"/>
    <dgm:cxn modelId="{BC062D22-9202-445E-A83E-F15CA37A9EFA}" type="presParOf" srcId="{2D091B22-9F49-4FD5-9DD2-50BAEE663086}" destId="{21B13318-183D-4D14-AC5B-7FA52D9212C2}" srcOrd="1" destOrd="0" presId="urn:microsoft.com/office/officeart/2005/8/layout/pList1#1"/>
    <dgm:cxn modelId="{2D03D04B-A916-4933-BAE2-9E4E20CEAB18}" type="presParOf" srcId="{2D091B22-9F49-4FD5-9DD2-50BAEE663086}" destId="{6D0C6717-947A-4BAD-ADA2-044D705526E7}" srcOrd="2" destOrd="0" presId="urn:microsoft.com/office/officeart/2005/8/layout/pList1#1"/>
    <dgm:cxn modelId="{6709C027-1906-4F07-A4E5-216A9C7CBD63}" type="presParOf" srcId="{6D0C6717-947A-4BAD-ADA2-044D705526E7}" destId="{224EB633-0105-45F7-A789-629368126CB4}" srcOrd="0" destOrd="0" presId="urn:microsoft.com/office/officeart/2005/8/layout/pList1#1"/>
    <dgm:cxn modelId="{819BCF49-BE63-490F-A470-048EDE3BCFBE}" type="presParOf" srcId="{6D0C6717-947A-4BAD-ADA2-044D705526E7}" destId="{9F0A959F-655D-4685-ADC6-D104F5463299}" srcOrd="1" destOrd="0" presId="urn:microsoft.com/office/officeart/2005/8/layout/pList1#1"/>
    <dgm:cxn modelId="{5729A964-5EA1-440C-81D9-C733A72D2A42}" type="presParOf" srcId="{2D091B22-9F49-4FD5-9DD2-50BAEE663086}" destId="{3B6D0559-D101-4052-BFC4-2FE1D4CA5921}" srcOrd="3" destOrd="0" presId="urn:microsoft.com/office/officeart/2005/8/layout/pList1#1"/>
    <dgm:cxn modelId="{FEA0A048-52A2-4DD7-BF3E-32428931D47F}" type="presParOf" srcId="{2D091B22-9F49-4FD5-9DD2-50BAEE663086}" destId="{8625E12D-7450-4D71-BD2A-875DF3336F27}" srcOrd="4" destOrd="0" presId="urn:microsoft.com/office/officeart/2005/8/layout/pList1#1"/>
    <dgm:cxn modelId="{EE23FA4D-F2B6-4796-B625-7DBEA1DA9EBF}" type="presParOf" srcId="{8625E12D-7450-4D71-BD2A-875DF3336F27}" destId="{BBCC6316-6F20-48B2-9959-41B8B0A13196}" srcOrd="0" destOrd="0" presId="urn:microsoft.com/office/officeart/2005/8/layout/pList1#1"/>
    <dgm:cxn modelId="{71B68C47-248E-477D-842C-20EE4D3EBA64}" type="presParOf" srcId="{8625E12D-7450-4D71-BD2A-875DF3336F27}" destId="{6DE7526B-5A16-4197-9D1A-3F72E2B0A469}" srcOrd="1" destOrd="0" presId="urn:microsoft.com/office/officeart/2005/8/layout/pList1#1"/>
    <dgm:cxn modelId="{8A24950D-CD16-4FC2-9CCD-6B9906AECD13}" type="presParOf" srcId="{2D091B22-9F49-4FD5-9DD2-50BAEE663086}" destId="{78B76121-13EB-4A32-8A2A-9077D5CF01F1}" srcOrd="5" destOrd="0" presId="urn:microsoft.com/office/officeart/2005/8/layout/pList1#1"/>
    <dgm:cxn modelId="{044D8512-E433-4C6B-9463-74DBC6FD4EFB}" type="presParOf" srcId="{2D091B22-9F49-4FD5-9DD2-50BAEE663086}" destId="{FA4AD18A-8D8E-431F-A867-1C0EAA8081DD}" srcOrd="6" destOrd="0" presId="urn:microsoft.com/office/officeart/2005/8/layout/pList1#1"/>
    <dgm:cxn modelId="{67C420A1-A923-4441-B24E-B512B3D04951}" type="presParOf" srcId="{FA4AD18A-8D8E-431F-A867-1C0EAA8081DD}" destId="{A5559BB4-E4BE-46DF-9A81-A87E34586140}" srcOrd="0" destOrd="0" presId="urn:microsoft.com/office/officeart/2005/8/layout/pList1#1"/>
    <dgm:cxn modelId="{0816E415-CD89-4695-A8ED-F875D3695F7E}" type="presParOf" srcId="{FA4AD18A-8D8E-431F-A867-1C0EAA8081DD}" destId="{D060B75F-2960-43E9-8941-1FEC67E0F629}" srcOrd="1" destOrd="0" presId="urn:microsoft.com/office/officeart/2005/8/layout/pList1#1"/>
    <dgm:cxn modelId="{6BB58D69-4352-4345-9700-15B7687C5437}" type="presParOf" srcId="{2D091B22-9F49-4FD5-9DD2-50BAEE663086}" destId="{B0CA1E78-F01D-4155-AC76-B4D8654DDFDA}" srcOrd="7" destOrd="0" presId="urn:microsoft.com/office/officeart/2005/8/layout/pList1#1"/>
    <dgm:cxn modelId="{9905ED3C-6681-46AF-B155-F89146E22E52}" type="presParOf" srcId="{2D091B22-9F49-4FD5-9DD2-50BAEE663086}" destId="{2DBFCC69-A514-4C99-8C19-449A87558746}" srcOrd="8" destOrd="0" presId="urn:microsoft.com/office/officeart/2005/8/layout/pList1#1"/>
    <dgm:cxn modelId="{E36773F0-F6EE-45A8-89D1-76B409B9A1EC}" type="presParOf" srcId="{2DBFCC69-A514-4C99-8C19-449A87558746}" destId="{0D1A0D99-E909-466A-9FE9-1D6399CC3978}" srcOrd="0" destOrd="0" presId="urn:microsoft.com/office/officeart/2005/8/layout/pList1#1"/>
    <dgm:cxn modelId="{97A43FB7-4604-47D6-A35A-A61AF1BDB2E8}" type="presParOf" srcId="{2DBFCC69-A514-4C99-8C19-449A87558746}" destId="{7A17C28E-BE3E-4ED4-9E55-4170487FE3F3}" srcOrd="1" destOrd="0" presId="urn:microsoft.com/office/officeart/2005/8/layout/pList1#1"/>
    <dgm:cxn modelId="{D7A08B6E-0A0C-4D9C-986D-9ADED2AC03A5}" type="presParOf" srcId="{2D091B22-9F49-4FD5-9DD2-50BAEE663086}" destId="{CD00D961-01AD-4497-B1D5-D672275B0194}" srcOrd="9" destOrd="0" presId="urn:microsoft.com/office/officeart/2005/8/layout/pList1#1"/>
    <dgm:cxn modelId="{40E2DD5D-8E63-4486-8C4D-B04B2E5E0EA9}" type="presParOf" srcId="{2D091B22-9F49-4FD5-9DD2-50BAEE663086}" destId="{D1CD35AC-11A0-4A3A-A4EF-7627B0452562}" srcOrd="10" destOrd="0" presId="urn:microsoft.com/office/officeart/2005/8/layout/pList1#1"/>
    <dgm:cxn modelId="{92ADF508-7AEA-4C57-A573-12E2EC93BB35}" type="presParOf" srcId="{D1CD35AC-11A0-4A3A-A4EF-7627B0452562}" destId="{6D2D867E-D4DB-49F0-9956-899635E54D61}" srcOrd="0" destOrd="0" presId="urn:microsoft.com/office/officeart/2005/8/layout/pList1#1"/>
    <dgm:cxn modelId="{33B2ED65-FB67-46AF-AAA6-5770BC96F4BE}" type="presParOf" srcId="{D1CD35AC-11A0-4A3A-A4EF-7627B0452562}" destId="{5011BFD2-AB2F-4640-9D30-C80E7DAFFBF7}" srcOrd="1" destOrd="0" presId="urn:microsoft.com/office/officeart/2005/8/layout/pList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842FDC-91F2-42C6-9FEE-D9FE25AF3A58}" type="doc">
      <dgm:prSet loTypeId="urn:microsoft.com/office/officeart/2008/layout/HalfCircleOrganizationChart" loCatId="hierarchy" qsTypeId="urn:microsoft.com/office/officeart/2005/8/quickstyle/simple3" qsCatId="simple" csTypeId="urn:microsoft.com/office/officeart/2005/8/colors/colorful2" csCatId="colorful" phldr="1"/>
      <dgm:spPr/>
      <dgm:t>
        <a:bodyPr/>
        <a:lstStyle/>
        <a:p>
          <a:endParaRPr lang="en-US"/>
        </a:p>
      </dgm:t>
    </dgm:pt>
    <dgm:pt modelId="{4EEE3BAA-0F5B-4D87-BBFF-270B03EA2DFA}">
      <dgm:prSet phldrT="[Text]" custT="1"/>
      <dgm:spPr/>
      <dgm:t>
        <a:bodyPr/>
        <a:lstStyle/>
        <a:p>
          <a:r>
            <a:rPr lang="en-US" sz="2800" b="1" cap="all" spc="0" dirty="0" smtClean="0">
              <a:ln w="9000" cmpd="sng">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rPr>
            <a:t>Bases</a:t>
          </a:r>
          <a:r>
            <a:rPr lang="en-US" sz="2100" b="1" cap="all" spc="0" dirty="0" smtClean="0">
              <a:ln w="9000" cmpd="sng">
                <a:prstDash val="solid"/>
              </a:ln>
              <a:effectLst>
                <a:reflection blurRad="12700" stA="28000" endPos="45000" dist="1000" dir="5400000" sy="-100000" algn="bl" rotWithShape="0"/>
              </a:effectLst>
            </a:rPr>
            <a:t> </a:t>
          </a:r>
          <a:endParaRPr lang="en-US" sz="2100" b="1" cap="all" spc="0" dirty="0">
            <a:ln w="9000" cmpd="sng">
              <a:prstDash val="solid"/>
            </a:ln>
            <a:effectLst>
              <a:reflection blurRad="12700" stA="28000" endPos="45000" dist="1000" dir="5400000" sy="-100000" algn="bl" rotWithShape="0"/>
            </a:effectLst>
          </a:endParaRPr>
        </a:p>
      </dgm:t>
    </dgm:pt>
    <dgm:pt modelId="{DF1FA209-1662-457F-8CEC-F1927EC2181C}" type="parTrans" cxnId="{F4DFCC90-B702-42B2-9CA9-ED9F1891DEC1}">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834341A-94A2-4B42-BEDD-4C879E63B713}" type="sibTrans" cxnId="{F4DFCC90-B702-42B2-9CA9-ED9F1891DEC1}">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7640B90-97BB-419F-B4FC-05797D8E7B03}">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cap="all" spc="0" dirty="0" smtClean="0">
              <a:ln w="9000" cmpd="sng">
                <a:prstDash val="solid"/>
              </a:ln>
              <a:effectLst>
                <a:reflection blurRad="12700" stA="28000" endPos="45000" dist="1000" dir="5400000" sy="-100000" algn="bl" rotWithShape="0"/>
              </a:effectLst>
            </a:rPr>
            <a:t>WATER SOLUBLE BASE</a:t>
          </a:r>
          <a:endParaRPr lang="en-US" b="1" cap="all" spc="0" dirty="0">
            <a:ln w="9000" cmpd="sng">
              <a:prstDash val="solid"/>
            </a:ln>
            <a:effectLst>
              <a:reflection blurRad="12700" stA="28000" endPos="45000" dist="1000" dir="5400000" sy="-100000" algn="bl" rotWithShape="0"/>
            </a:effectLst>
          </a:endParaRPr>
        </a:p>
      </dgm:t>
    </dgm:pt>
    <dgm:pt modelId="{0EBFE63F-1352-412D-910D-0C13C1F1D9F8}" type="parTrans" cxnId="{8E6B5532-C713-4524-A728-BB0B74EB8498}">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763042B-B2A8-4346-8336-C9BDD77E2E56}" type="sibTrans" cxnId="{8E6B5532-C713-4524-A728-BB0B74EB8498}">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F8C5108-96F9-4DB7-9841-C624369AF3D3}">
      <dgm:prSet phldrT="[Text]"/>
      <dgm:spPr/>
      <dgm:t>
        <a:bodyPr/>
        <a:lstStyle/>
        <a:p>
          <a:r>
            <a:rPr lang="en-US" b="1" cap="all" spc="0" dirty="0" smtClean="0">
              <a:ln w="9000" cmpd="sng">
                <a:prstDash val="solid"/>
              </a:ln>
              <a:effectLst>
                <a:reflection blurRad="12700" stA="28000" endPos="45000" dist="1000" dir="5400000" sy="-100000" algn="bl" rotWithShape="0"/>
              </a:effectLst>
            </a:rPr>
            <a:t>EMULSION base </a:t>
          </a:r>
          <a:endParaRPr lang="en-US" b="1" cap="all" spc="0" dirty="0">
            <a:ln w="9000" cmpd="sng">
              <a:prstDash val="solid"/>
            </a:ln>
            <a:effectLst>
              <a:reflection blurRad="12700" stA="28000" endPos="45000" dist="1000" dir="5400000" sy="-100000" algn="bl" rotWithShape="0"/>
            </a:effectLst>
          </a:endParaRPr>
        </a:p>
      </dgm:t>
    </dgm:pt>
    <dgm:pt modelId="{57933E03-23D6-4ED5-91AA-F9179BFA7084}" type="parTrans" cxnId="{95AB3B0C-BED4-4346-BA62-A34242E28BDC}">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6F146BE-3B64-429D-B83B-760C9716FB01}" type="sibTrans" cxnId="{95AB3B0C-BED4-4346-BA62-A34242E28BDC}">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AB24D030-AEDE-4002-8199-B4AA9B7FDBB9}">
      <dgm:prSet phldrT="[Text]">
        <dgm:style>
          <a:lnRef idx="1">
            <a:schemeClr val="accent3"/>
          </a:lnRef>
          <a:fillRef idx="2">
            <a:schemeClr val="accent3"/>
          </a:fillRef>
          <a:effectRef idx="1">
            <a:schemeClr val="accent3"/>
          </a:effectRef>
          <a:fontRef idx="minor">
            <a:schemeClr val="dk1"/>
          </a:fontRef>
        </dgm:style>
      </dgm:prSet>
      <dgm:spPr/>
      <dgm:t>
        <a:bodyPr/>
        <a:lstStyle/>
        <a:p>
          <a:r>
            <a:rPr lang="en-US" b="1" cap="all" spc="0" dirty="0" smtClean="0">
              <a:ln w="9000" cmpd="sng">
                <a:prstDash val="solid"/>
              </a:ln>
              <a:effectLst>
                <a:reflection blurRad="12700" stA="28000" endPos="45000" dist="1000" dir="5400000" sy="-100000" algn="bl" rotWithShape="0"/>
              </a:effectLst>
            </a:rPr>
            <a:t>Oleaginous base </a:t>
          </a:r>
          <a:endParaRPr lang="en-US" b="1" cap="all" spc="0" dirty="0">
            <a:ln w="9000" cmpd="sng">
              <a:prstDash val="solid"/>
            </a:ln>
            <a:effectLst>
              <a:reflection blurRad="12700" stA="28000" endPos="45000" dist="1000" dir="5400000" sy="-100000" algn="bl" rotWithShape="0"/>
            </a:effectLst>
          </a:endParaRPr>
        </a:p>
      </dgm:t>
    </dgm:pt>
    <dgm:pt modelId="{37E3764C-4EB7-4BF7-9F96-C8B7BE35814B}" type="parTrans" cxnId="{B2DC9474-D1E8-483D-A2EF-C81D37FA56F7}">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A9E4E0F-74E4-4D76-857D-422DFABC4211}" type="sibTrans" cxnId="{B2DC9474-D1E8-483D-A2EF-C81D37FA56F7}">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3C422AE-B40B-4605-9FC3-BD53038ACFCE}">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cap="all" spc="0" dirty="0" smtClean="0">
              <a:ln w="9000" cmpd="sng">
                <a:prstDash val="solid"/>
              </a:ln>
              <a:effectLst>
                <a:reflection blurRad="12700" stA="28000" endPos="45000" dist="1000" dir="5400000" sy="-100000" algn="bl" rotWithShape="0"/>
              </a:effectLst>
            </a:rPr>
            <a:t>ABSORPTION BASE</a:t>
          </a:r>
          <a:endParaRPr lang="en-US" b="1" cap="all" spc="0" dirty="0">
            <a:ln w="9000" cmpd="sng">
              <a:prstDash val="solid"/>
            </a:ln>
            <a:effectLst>
              <a:reflection blurRad="12700" stA="28000" endPos="45000" dist="1000" dir="5400000" sy="-100000" algn="bl" rotWithShape="0"/>
            </a:effectLst>
          </a:endParaRPr>
        </a:p>
      </dgm:t>
    </dgm:pt>
    <dgm:pt modelId="{83F06D02-7E41-4B97-A8A0-679828C27A8F}" type="parTrans" cxnId="{3679F3AA-D148-4214-AA92-E3C4C93B29CB}">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5C45CA7-8FF2-4BC6-A585-DA5E940A1F84}" type="sibTrans" cxnId="{3679F3AA-D148-4214-AA92-E3C4C93B29CB}">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EE65AEA-9646-4C78-BA46-401C65173466}" type="pres">
      <dgm:prSet presAssocID="{86842FDC-91F2-42C6-9FEE-D9FE25AF3A58}" presName="Name0" presStyleCnt="0">
        <dgm:presLayoutVars>
          <dgm:orgChart val="1"/>
          <dgm:chPref val="1"/>
          <dgm:dir/>
          <dgm:animOne val="branch"/>
          <dgm:animLvl val="lvl"/>
          <dgm:resizeHandles/>
        </dgm:presLayoutVars>
      </dgm:prSet>
      <dgm:spPr/>
      <dgm:t>
        <a:bodyPr/>
        <a:lstStyle/>
        <a:p>
          <a:endParaRPr lang="en-US"/>
        </a:p>
      </dgm:t>
    </dgm:pt>
    <dgm:pt modelId="{11922F26-A136-4A4C-86C9-97E8BCC1A098}" type="pres">
      <dgm:prSet presAssocID="{4EEE3BAA-0F5B-4D87-BBFF-270B03EA2DFA}" presName="hierRoot1" presStyleCnt="0">
        <dgm:presLayoutVars>
          <dgm:hierBranch val="init"/>
        </dgm:presLayoutVars>
      </dgm:prSet>
      <dgm:spPr/>
      <dgm:t>
        <a:bodyPr/>
        <a:lstStyle/>
        <a:p>
          <a:endParaRPr lang="en-US"/>
        </a:p>
      </dgm:t>
    </dgm:pt>
    <dgm:pt modelId="{AD6AEAFF-E61A-442E-A9CB-88050636A2E9}" type="pres">
      <dgm:prSet presAssocID="{4EEE3BAA-0F5B-4D87-BBFF-270B03EA2DFA}" presName="rootComposite1" presStyleCnt="0"/>
      <dgm:spPr/>
      <dgm:t>
        <a:bodyPr/>
        <a:lstStyle/>
        <a:p>
          <a:endParaRPr lang="en-US"/>
        </a:p>
      </dgm:t>
    </dgm:pt>
    <dgm:pt modelId="{9F9C9B20-9332-4293-98B2-94068A2E7165}" type="pres">
      <dgm:prSet presAssocID="{4EEE3BAA-0F5B-4D87-BBFF-270B03EA2DFA}" presName="rootText1" presStyleLbl="alignAcc1" presStyleIdx="0" presStyleCnt="0">
        <dgm:presLayoutVars>
          <dgm:chPref val="3"/>
        </dgm:presLayoutVars>
      </dgm:prSet>
      <dgm:spPr/>
      <dgm:t>
        <a:bodyPr/>
        <a:lstStyle/>
        <a:p>
          <a:endParaRPr lang="en-US"/>
        </a:p>
      </dgm:t>
    </dgm:pt>
    <dgm:pt modelId="{1FBD3CDA-B3B3-4767-9AE8-EB8CC4506793}" type="pres">
      <dgm:prSet presAssocID="{4EEE3BAA-0F5B-4D87-BBFF-270B03EA2DFA}" presName="topArc1" presStyleLbl="parChTrans1D1" presStyleIdx="0" presStyleCnt="10"/>
      <dgm:spPr/>
      <dgm:t>
        <a:bodyPr/>
        <a:lstStyle/>
        <a:p>
          <a:endParaRPr lang="en-US"/>
        </a:p>
      </dgm:t>
    </dgm:pt>
    <dgm:pt modelId="{2875EB7F-A455-47B3-B84A-F45C1D5FDFCE}" type="pres">
      <dgm:prSet presAssocID="{4EEE3BAA-0F5B-4D87-BBFF-270B03EA2DFA}" presName="bottomArc1" presStyleLbl="parChTrans1D1" presStyleIdx="1" presStyleCnt="10"/>
      <dgm:spPr/>
      <dgm:t>
        <a:bodyPr/>
        <a:lstStyle/>
        <a:p>
          <a:endParaRPr lang="en-US"/>
        </a:p>
      </dgm:t>
    </dgm:pt>
    <dgm:pt modelId="{26A528B6-7B14-464D-B8B5-FACE51205963}" type="pres">
      <dgm:prSet presAssocID="{4EEE3BAA-0F5B-4D87-BBFF-270B03EA2DFA}" presName="topConnNode1" presStyleLbl="node1" presStyleIdx="0" presStyleCnt="0"/>
      <dgm:spPr/>
      <dgm:t>
        <a:bodyPr/>
        <a:lstStyle/>
        <a:p>
          <a:endParaRPr lang="en-US"/>
        </a:p>
      </dgm:t>
    </dgm:pt>
    <dgm:pt modelId="{B098C3EF-C0B4-4AFE-A584-065FCAF88668}" type="pres">
      <dgm:prSet presAssocID="{4EEE3BAA-0F5B-4D87-BBFF-270B03EA2DFA}" presName="hierChild2" presStyleCnt="0"/>
      <dgm:spPr/>
      <dgm:t>
        <a:bodyPr/>
        <a:lstStyle/>
        <a:p>
          <a:endParaRPr lang="en-US"/>
        </a:p>
      </dgm:t>
    </dgm:pt>
    <dgm:pt modelId="{C2675113-4328-41B4-82E7-6124150C72AE}" type="pres">
      <dgm:prSet presAssocID="{0EBFE63F-1352-412D-910D-0C13C1F1D9F8}" presName="Name28" presStyleLbl="parChTrans1D2" presStyleIdx="0" presStyleCnt="4"/>
      <dgm:spPr/>
      <dgm:t>
        <a:bodyPr/>
        <a:lstStyle/>
        <a:p>
          <a:endParaRPr lang="en-US"/>
        </a:p>
      </dgm:t>
    </dgm:pt>
    <dgm:pt modelId="{5A36A350-396A-49FC-9821-426EE989EB5E}" type="pres">
      <dgm:prSet presAssocID="{67640B90-97BB-419F-B4FC-05797D8E7B03}" presName="hierRoot2" presStyleCnt="0">
        <dgm:presLayoutVars>
          <dgm:hierBranch val="init"/>
        </dgm:presLayoutVars>
      </dgm:prSet>
      <dgm:spPr/>
      <dgm:t>
        <a:bodyPr/>
        <a:lstStyle/>
        <a:p>
          <a:endParaRPr lang="en-US"/>
        </a:p>
      </dgm:t>
    </dgm:pt>
    <dgm:pt modelId="{202C58F8-6389-4C8B-9CF0-D1B9C3032F16}" type="pres">
      <dgm:prSet presAssocID="{67640B90-97BB-419F-B4FC-05797D8E7B03}" presName="rootComposite2" presStyleCnt="0"/>
      <dgm:spPr/>
      <dgm:t>
        <a:bodyPr/>
        <a:lstStyle/>
        <a:p>
          <a:endParaRPr lang="en-US"/>
        </a:p>
      </dgm:t>
    </dgm:pt>
    <dgm:pt modelId="{A27D713B-3043-4DC5-9230-EF5CC1077FC5}" type="pres">
      <dgm:prSet presAssocID="{67640B90-97BB-419F-B4FC-05797D8E7B03}" presName="rootText2" presStyleLbl="alignAcc1" presStyleIdx="0" presStyleCnt="0">
        <dgm:presLayoutVars>
          <dgm:chPref val="3"/>
        </dgm:presLayoutVars>
      </dgm:prSet>
      <dgm:spPr/>
      <dgm:t>
        <a:bodyPr/>
        <a:lstStyle/>
        <a:p>
          <a:endParaRPr lang="en-US"/>
        </a:p>
      </dgm:t>
    </dgm:pt>
    <dgm:pt modelId="{B06AA64C-B8FF-4457-925E-BE0CBD09491A}" type="pres">
      <dgm:prSet presAssocID="{67640B90-97BB-419F-B4FC-05797D8E7B03}" presName="topArc2" presStyleLbl="parChTrans1D1" presStyleIdx="2" presStyleCnt="10"/>
      <dgm:spPr/>
      <dgm:t>
        <a:bodyPr/>
        <a:lstStyle/>
        <a:p>
          <a:endParaRPr lang="en-US"/>
        </a:p>
      </dgm:t>
    </dgm:pt>
    <dgm:pt modelId="{1063A266-57E6-4AD8-BBE9-77DA1DF1E40A}" type="pres">
      <dgm:prSet presAssocID="{67640B90-97BB-419F-B4FC-05797D8E7B03}" presName="bottomArc2" presStyleLbl="parChTrans1D1" presStyleIdx="3" presStyleCnt="10"/>
      <dgm:spPr/>
      <dgm:t>
        <a:bodyPr/>
        <a:lstStyle/>
        <a:p>
          <a:endParaRPr lang="en-US"/>
        </a:p>
      </dgm:t>
    </dgm:pt>
    <dgm:pt modelId="{768B091F-5466-4422-856A-17D4BAB8405D}" type="pres">
      <dgm:prSet presAssocID="{67640B90-97BB-419F-B4FC-05797D8E7B03}" presName="topConnNode2" presStyleLbl="node2" presStyleIdx="0" presStyleCnt="0"/>
      <dgm:spPr/>
      <dgm:t>
        <a:bodyPr/>
        <a:lstStyle/>
        <a:p>
          <a:endParaRPr lang="en-US"/>
        </a:p>
      </dgm:t>
    </dgm:pt>
    <dgm:pt modelId="{E935519A-01A8-48D6-8ED0-D1E2861A08EE}" type="pres">
      <dgm:prSet presAssocID="{67640B90-97BB-419F-B4FC-05797D8E7B03}" presName="hierChild4" presStyleCnt="0"/>
      <dgm:spPr/>
      <dgm:t>
        <a:bodyPr/>
        <a:lstStyle/>
        <a:p>
          <a:endParaRPr lang="en-US"/>
        </a:p>
      </dgm:t>
    </dgm:pt>
    <dgm:pt modelId="{CF0AFCCD-144D-4CD0-A6DD-94EC0F1B5739}" type="pres">
      <dgm:prSet presAssocID="{67640B90-97BB-419F-B4FC-05797D8E7B03}" presName="hierChild5" presStyleCnt="0"/>
      <dgm:spPr/>
      <dgm:t>
        <a:bodyPr/>
        <a:lstStyle/>
        <a:p>
          <a:endParaRPr lang="en-US"/>
        </a:p>
      </dgm:t>
    </dgm:pt>
    <dgm:pt modelId="{0AAAB491-7A1D-4DD8-9E05-CE1068718D18}" type="pres">
      <dgm:prSet presAssocID="{57933E03-23D6-4ED5-91AA-F9179BFA7084}" presName="Name28" presStyleLbl="parChTrans1D2" presStyleIdx="1" presStyleCnt="4"/>
      <dgm:spPr/>
      <dgm:t>
        <a:bodyPr/>
        <a:lstStyle/>
        <a:p>
          <a:endParaRPr lang="en-US"/>
        </a:p>
      </dgm:t>
    </dgm:pt>
    <dgm:pt modelId="{20BED2DE-818B-476F-80C0-8030EDC204E2}" type="pres">
      <dgm:prSet presAssocID="{0F8C5108-96F9-4DB7-9841-C624369AF3D3}" presName="hierRoot2" presStyleCnt="0">
        <dgm:presLayoutVars>
          <dgm:hierBranch val="init"/>
        </dgm:presLayoutVars>
      </dgm:prSet>
      <dgm:spPr/>
      <dgm:t>
        <a:bodyPr/>
        <a:lstStyle/>
        <a:p>
          <a:endParaRPr lang="en-US"/>
        </a:p>
      </dgm:t>
    </dgm:pt>
    <dgm:pt modelId="{76418C4A-745C-48C9-A9BA-49BFA39DCB91}" type="pres">
      <dgm:prSet presAssocID="{0F8C5108-96F9-4DB7-9841-C624369AF3D3}" presName="rootComposite2" presStyleCnt="0"/>
      <dgm:spPr/>
      <dgm:t>
        <a:bodyPr/>
        <a:lstStyle/>
        <a:p>
          <a:endParaRPr lang="en-US"/>
        </a:p>
      </dgm:t>
    </dgm:pt>
    <dgm:pt modelId="{B9943298-CED0-4FC2-AF8C-2C803608993B}" type="pres">
      <dgm:prSet presAssocID="{0F8C5108-96F9-4DB7-9841-C624369AF3D3}" presName="rootText2" presStyleLbl="alignAcc1" presStyleIdx="0" presStyleCnt="0">
        <dgm:presLayoutVars>
          <dgm:chPref val="3"/>
        </dgm:presLayoutVars>
      </dgm:prSet>
      <dgm:spPr/>
      <dgm:t>
        <a:bodyPr/>
        <a:lstStyle/>
        <a:p>
          <a:endParaRPr lang="en-US"/>
        </a:p>
      </dgm:t>
    </dgm:pt>
    <dgm:pt modelId="{AD3C7337-E790-4F25-BD91-783EFB2867CB}" type="pres">
      <dgm:prSet presAssocID="{0F8C5108-96F9-4DB7-9841-C624369AF3D3}" presName="topArc2" presStyleLbl="parChTrans1D1" presStyleIdx="4" presStyleCnt="10"/>
      <dgm:spPr/>
      <dgm:t>
        <a:bodyPr/>
        <a:lstStyle/>
        <a:p>
          <a:endParaRPr lang="en-US"/>
        </a:p>
      </dgm:t>
    </dgm:pt>
    <dgm:pt modelId="{6CD7B359-7B77-42F1-992C-C16204527E07}" type="pres">
      <dgm:prSet presAssocID="{0F8C5108-96F9-4DB7-9841-C624369AF3D3}" presName="bottomArc2" presStyleLbl="parChTrans1D1" presStyleIdx="5" presStyleCnt="10"/>
      <dgm:spPr/>
      <dgm:t>
        <a:bodyPr/>
        <a:lstStyle/>
        <a:p>
          <a:endParaRPr lang="en-US"/>
        </a:p>
      </dgm:t>
    </dgm:pt>
    <dgm:pt modelId="{88B364AD-9712-49E9-A121-F3199EDE8B6D}" type="pres">
      <dgm:prSet presAssocID="{0F8C5108-96F9-4DB7-9841-C624369AF3D3}" presName="topConnNode2" presStyleLbl="node2" presStyleIdx="0" presStyleCnt="0"/>
      <dgm:spPr/>
      <dgm:t>
        <a:bodyPr/>
        <a:lstStyle/>
        <a:p>
          <a:endParaRPr lang="en-US"/>
        </a:p>
      </dgm:t>
    </dgm:pt>
    <dgm:pt modelId="{276D307A-E4E0-4EE9-B356-3984A09BC847}" type="pres">
      <dgm:prSet presAssocID="{0F8C5108-96F9-4DB7-9841-C624369AF3D3}" presName="hierChild4" presStyleCnt="0"/>
      <dgm:spPr/>
      <dgm:t>
        <a:bodyPr/>
        <a:lstStyle/>
        <a:p>
          <a:endParaRPr lang="en-US"/>
        </a:p>
      </dgm:t>
    </dgm:pt>
    <dgm:pt modelId="{6B68D520-342B-4188-A553-43F7EC0B17E5}" type="pres">
      <dgm:prSet presAssocID="{0F8C5108-96F9-4DB7-9841-C624369AF3D3}" presName="hierChild5" presStyleCnt="0"/>
      <dgm:spPr/>
      <dgm:t>
        <a:bodyPr/>
        <a:lstStyle/>
        <a:p>
          <a:endParaRPr lang="en-US"/>
        </a:p>
      </dgm:t>
    </dgm:pt>
    <dgm:pt modelId="{D92941F8-AEF7-4CF2-B0C6-775EDA91EB93}" type="pres">
      <dgm:prSet presAssocID="{83F06D02-7E41-4B97-A8A0-679828C27A8F}" presName="Name28" presStyleLbl="parChTrans1D2" presStyleIdx="2" presStyleCnt="4"/>
      <dgm:spPr/>
      <dgm:t>
        <a:bodyPr/>
        <a:lstStyle/>
        <a:p>
          <a:endParaRPr lang="en-US"/>
        </a:p>
      </dgm:t>
    </dgm:pt>
    <dgm:pt modelId="{8366B73B-F819-4524-AC39-62F4187F8A93}" type="pres">
      <dgm:prSet presAssocID="{63C422AE-B40B-4605-9FC3-BD53038ACFCE}" presName="hierRoot2" presStyleCnt="0">
        <dgm:presLayoutVars>
          <dgm:hierBranch val="init"/>
        </dgm:presLayoutVars>
      </dgm:prSet>
      <dgm:spPr/>
      <dgm:t>
        <a:bodyPr/>
        <a:lstStyle/>
        <a:p>
          <a:endParaRPr lang="en-US"/>
        </a:p>
      </dgm:t>
    </dgm:pt>
    <dgm:pt modelId="{9EB3AB66-CF2D-4AFB-A60F-1D9680D68787}" type="pres">
      <dgm:prSet presAssocID="{63C422AE-B40B-4605-9FC3-BD53038ACFCE}" presName="rootComposite2" presStyleCnt="0"/>
      <dgm:spPr/>
      <dgm:t>
        <a:bodyPr/>
        <a:lstStyle/>
        <a:p>
          <a:endParaRPr lang="en-US"/>
        </a:p>
      </dgm:t>
    </dgm:pt>
    <dgm:pt modelId="{B6B63839-F627-44ED-AB91-31EA41D22E36}" type="pres">
      <dgm:prSet presAssocID="{63C422AE-B40B-4605-9FC3-BD53038ACFCE}" presName="rootText2" presStyleLbl="alignAcc1" presStyleIdx="0" presStyleCnt="0">
        <dgm:presLayoutVars>
          <dgm:chPref val="3"/>
        </dgm:presLayoutVars>
      </dgm:prSet>
      <dgm:spPr/>
      <dgm:t>
        <a:bodyPr/>
        <a:lstStyle/>
        <a:p>
          <a:endParaRPr lang="en-US"/>
        </a:p>
      </dgm:t>
    </dgm:pt>
    <dgm:pt modelId="{F05CEE54-E2B7-424E-AA7D-3AB8CC16FB69}" type="pres">
      <dgm:prSet presAssocID="{63C422AE-B40B-4605-9FC3-BD53038ACFCE}" presName="topArc2" presStyleLbl="parChTrans1D1" presStyleIdx="6" presStyleCnt="10"/>
      <dgm:spPr/>
      <dgm:t>
        <a:bodyPr/>
        <a:lstStyle/>
        <a:p>
          <a:endParaRPr lang="en-US"/>
        </a:p>
      </dgm:t>
    </dgm:pt>
    <dgm:pt modelId="{2FF85B5B-29FE-41C1-851A-70D4A63F0A0D}" type="pres">
      <dgm:prSet presAssocID="{63C422AE-B40B-4605-9FC3-BD53038ACFCE}" presName="bottomArc2" presStyleLbl="parChTrans1D1" presStyleIdx="7" presStyleCnt="10"/>
      <dgm:spPr/>
      <dgm:t>
        <a:bodyPr/>
        <a:lstStyle/>
        <a:p>
          <a:endParaRPr lang="en-US"/>
        </a:p>
      </dgm:t>
    </dgm:pt>
    <dgm:pt modelId="{C5C13DF7-FC3F-46D1-A4B9-ACEDD222AEE2}" type="pres">
      <dgm:prSet presAssocID="{63C422AE-B40B-4605-9FC3-BD53038ACFCE}" presName="topConnNode2" presStyleLbl="node2" presStyleIdx="0" presStyleCnt="0"/>
      <dgm:spPr/>
      <dgm:t>
        <a:bodyPr/>
        <a:lstStyle/>
        <a:p>
          <a:endParaRPr lang="en-US"/>
        </a:p>
      </dgm:t>
    </dgm:pt>
    <dgm:pt modelId="{EE3F5F19-4739-43F9-B1BA-F123B33708F8}" type="pres">
      <dgm:prSet presAssocID="{63C422AE-B40B-4605-9FC3-BD53038ACFCE}" presName="hierChild4" presStyleCnt="0"/>
      <dgm:spPr/>
      <dgm:t>
        <a:bodyPr/>
        <a:lstStyle/>
        <a:p>
          <a:endParaRPr lang="en-US"/>
        </a:p>
      </dgm:t>
    </dgm:pt>
    <dgm:pt modelId="{3C87A599-56AF-40ED-8AD8-1223EEFE4DAA}" type="pres">
      <dgm:prSet presAssocID="{63C422AE-B40B-4605-9FC3-BD53038ACFCE}" presName="hierChild5" presStyleCnt="0"/>
      <dgm:spPr/>
      <dgm:t>
        <a:bodyPr/>
        <a:lstStyle/>
        <a:p>
          <a:endParaRPr lang="en-US"/>
        </a:p>
      </dgm:t>
    </dgm:pt>
    <dgm:pt modelId="{82968848-93C5-4E54-9A32-AF88CF8CE039}" type="pres">
      <dgm:prSet presAssocID="{37E3764C-4EB7-4BF7-9F96-C8B7BE35814B}" presName="Name28" presStyleLbl="parChTrans1D2" presStyleIdx="3" presStyleCnt="4"/>
      <dgm:spPr/>
      <dgm:t>
        <a:bodyPr/>
        <a:lstStyle/>
        <a:p>
          <a:endParaRPr lang="en-US"/>
        </a:p>
      </dgm:t>
    </dgm:pt>
    <dgm:pt modelId="{FC9B6D9F-6B5C-41C8-BCCA-F4F42D04F44B}" type="pres">
      <dgm:prSet presAssocID="{AB24D030-AEDE-4002-8199-B4AA9B7FDBB9}" presName="hierRoot2" presStyleCnt="0">
        <dgm:presLayoutVars>
          <dgm:hierBranch val="init"/>
        </dgm:presLayoutVars>
      </dgm:prSet>
      <dgm:spPr/>
      <dgm:t>
        <a:bodyPr/>
        <a:lstStyle/>
        <a:p>
          <a:endParaRPr lang="en-US"/>
        </a:p>
      </dgm:t>
    </dgm:pt>
    <dgm:pt modelId="{EB200A90-79D0-427C-BEFD-5D4A0E1F3A9D}" type="pres">
      <dgm:prSet presAssocID="{AB24D030-AEDE-4002-8199-B4AA9B7FDBB9}" presName="rootComposite2" presStyleCnt="0"/>
      <dgm:spPr/>
      <dgm:t>
        <a:bodyPr/>
        <a:lstStyle/>
        <a:p>
          <a:endParaRPr lang="en-US"/>
        </a:p>
      </dgm:t>
    </dgm:pt>
    <dgm:pt modelId="{45033E07-1466-4E94-ACB0-99BA53E645C6}" type="pres">
      <dgm:prSet presAssocID="{AB24D030-AEDE-4002-8199-B4AA9B7FDBB9}" presName="rootText2" presStyleLbl="alignAcc1" presStyleIdx="0" presStyleCnt="0">
        <dgm:presLayoutVars>
          <dgm:chPref val="3"/>
        </dgm:presLayoutVars>
      </dgm:prSet>
      <dgm:spPr/>
      <dgm:t>
        <a:bodyPr/>
        <a:lstStyle/>
        <a:p>
          <a:endParaRPr lang="en-US"/>
        </a:p>
      </dgm:t>
    </dgm:pt>
    <dgm:pt modelId="{983D4657-101B-44A7-BF2A-9F155A0E42CB}" type="pres">
      <dgm:prSet presAssocID="{AB24D030-AEDE-4002-8199-B4AA9B7FDBB9}" presName="topArc2" presStyleLbl="parChTrans1D1" presStyleIdx="8" presStyleCnt="10"/>
      <dgm:spPr/>
      <dgm:t>
        <a:bodyPr/>
        <a:lstStyle/>
        <a:p>
          <a:endParaRPr lang="en-US"/>
        </a:p>
      </dgm:t>
    </dgm:pt>
    <dgm:pt modelId="{4019469B-6734-424A-8B9B-D08CA2463A1C}" type="pres">
      <dgm:prSet presAssocID="{AB24D030-AEDE-4002-8199-B4AA9B7FDBB9}" presName="bottomArc2" presStyleLbl="parChTrans1D1" presStyleIdx="9" presStyleCnt="10"/>
      <dgm:spPr/>
      <dgm:t>
        <a:bodyPr/>
        <a:lstStyle/>
        <a:p>
          <a:endParaRPr lang="en-US"/>
        </a:p>
      </dgm:t>
    </dgm:pt>
    <dgm:pt modelId="{24ADA59C-3118-4DC7-BD8D-E05EB38E27CD}" type="pres">
      <dgm:prSet presAssocID="{AB24D030-AEDE-4002-8199-B4AA9B7FDBB9}" presName="topConnNode2" presStyleLbl="node2" presStyleIdx="0" presStyleCnt="0"/>
      <dgm:spPr/>
      <dgm:t>
        <a:bodyPr/>
        <a:lstStyle/>
        <a:p>
          <a:endParaRPr lang="en-US"/>
        </a:p>
      </dgm:t>
    </dgm:pt>
    <dgm:pt modelId="{E61440B0-AFC7-49F7-8BDB-316B4F659073}" type="pres">
      <dgm:prSet presAssocID="{AB24D030-AEDE-4002-8199-B4AA9B7FDBB9}" presName="hierChild4" presStyleCnt="0"/>
      <dgm:spPr/>
      <dgm:t>
        <a:bodyPr/>
        <a:lstStyle/>
        <a:p>
          <a:endParaRPr lang="en-US"/>
        </a:p>
      </dgm:t>
    </dgm:pt>
    <dgm:pt modelId="{3A47F40B-E9AE-460D-857C-A639BAB4192F}" type="pres">
      <dgm:prSet presAssocID="{AB24D030-AEDE-4002-8199-B4AA9B7FDBB9}" presName="hierChild5" presStyleCnt="0"/>
      <dgm:spPr/>
      <dgm:t>
        <a:bodyPr/>
        <a:lstStyle/>
        <a:p>
          <a:endParaRPr lang="en-US"/>
        </a:p>
      </dgm:t>
    </dgm:pt>
    <dgm:pt modelId="{9C79EC5A-402B-4770-9A32-7B069CCB91B4}" type="pres">
      <dgm:prSet presAssocID="{4EEE3BAA-0F5B-4D87-BBFF-270B03EA2DFA}" presName="hierChild3" presStyleCnt="0"/>
      <dgm:spPr/>
      <dgm:t>
        <a:bodyPr/>
        <a:lstStyle/>
        <a:p>
          <a:endParaRPr lang="en-US"/>
        </a:p>
      </dgm:t>
    </dgm:pt>
  </dgm:ptLst>
  <dgm:cxnLst>
    <dgm:cxn modelId="{8134BF7F-C383-45E3-8DC5-1213E34C33B6}" type="presOf" srcId="{86842FDC-91F2-42C6-9FEE-D9FE25AF3A58}" destId="{3EE65AEA-9646-4C78-BA46-401C65173466}" srcOrd="0" destOrd="0" presId="urn:microsoft.com/office/officeart/2008/layout/HalfCircleOrganizationChart"/>
    <dgm:cxn modelId="{CEB91C0A-7D4E-457D-BA2F-6D9B877E2552}" type="presOf" srcId="{AB24D030-AEDE-4002-8199-B4AA9B7FDBB9}" destId="{24ADA59C-3118-4DC7-BD8D-E05EB38E27CD}" srcOrd="1" destOrd="0" presId="urn:microsoft.com/office/officeart/2008/layout/HalfCircleOrganizationChart"/>
    <dgm:cxn modelId="{730AA9B3-F7C6-4CC0-94F7-1FC80A3AE322}" type="presOf" srcId="{67640B90-97BB-419F-B4FC-05797D8E7B03}" destId="{768B091F-5466-4422-856A-17D4BAB8405D}" srcOrd="1" destOrd="0" presId="urn:microsoft.com/office/officeart/2008/layout/HalfCircleOrganizationChart"/>
    <dgm:cxn modelId="{462037F2-43A9-4B5C-87A9-55805488688B}" type="presOf" srcId="{4EEE3BAA-0F5B-4D87-BBFF-270B03EA2DFA}" destId="{26A528B6-7B14-464D-B8B5-FACE51205963}" srcOrd="1" destOrd="0" presId="urn:microsoft.com/office/officeart/2008/layout/HalfCircleOrganizationChart"/>
    <dgm:cxn modelId="{64FF060D-BBED-4389-851A-AA5F0C8D5001}" type="presOf" srcId="{63C422AE-B40B-4605-9FC3-BD53038ACFCE}" destId="{C5C13DF7-FC3F-46D1-A4B9-ACEDD222AEE2}" srcOrd="1" destOrd="0" presId="urn:microsoft.com/office/officeart/2008/layout/HalfCircleOrganizationChart"/>
    <dgm:cxn modelId="{F4DFCC90-B702-42B2-9CA9-ED9F1891DEC1}" srcId="{86842FDC-91F2-42C6-9FEE-D9FE25AF3A58}" destId="{4EEE3BAA-0F5B-4D87-BBFF-270B03EA2DFA}" srcOrd="0" destOrd="0" parTransId="{DF1FA209-1662-457F-8CEC-F1927EC2181C}" sibTransId="{6834341A-94A2-4B42-BEDD-4C879E63B713}"/>
    <dgm:cxn modelId="{DA81DBA6-A49B-4C5F-B909-76A38418F8F4}" type="presOf" srcId="{37E3764C-4EB7-4BF7-9F96-C8B7BE35814B}" destId="{82968848-93C5-4E54-9A32-AF88CF8CE039}" srcOrd="0" destOrd="0" presId="urn:microsoft.com/office/officeart/2008/layout/HalfCircleOrganizationChart"/>
    <dgm:cxn modelId="{B630805D-4CF7-4176-B40B-237471E9E009}" type="presOf" srcId="{0EBFE63F-1352-412D-910D-0C13C1F1D9F8}" destId="{C2675113-4328-41B4-82E7-6124150C72AE}" srcOrd="0" destOrd="0" presId="urn:microsoft.com/office/officeart/2008/layout/HalfCircleOrganizationChart"/>
    <dgm:cxn modelId="{E11C9ECD-C4FA-48FB-8FB8-1018004F555D}" type="presOf" srcId="{83F06D02-7E41-4B97-A8A0-679828C27A8F}" destId="{D92941F8-AEF7-4CF2-B0C6-775EDA91EB93}" srcOrd="0" destOrd="0" presId="urn:microsoft.com/office/officeart/2008/layout/HalfCircleOrganizationChart"/>
    <dgm:cxn modelId="{A779B3BD-4603-4241-8E44-C8665A3557E1}" type="presOf" srcId="{AB24D030-AEDE-4002-8199-B4AA9B7FDBB9}" destId="{45033E07-1466-4E94-ACB0-99BA53E645C6}" srcOrd="0" destOrd="0" presId="urn:microsoft.com/office/officeart/2008/layout/HalfCircleOrganizationChart"/>
    <dgm:cxn modelId="{8E6B5532-C713-4524-A728-BB0B74EB8498}" srcId="{4EEE3BAA-0F5B-4D87-BBFF-270B03EA2DFA}" destId="{67640B90-97BB-419F-B4FC-05797D8E7B03}" srcOrd="0" destOrd="0" parTransId="{0EBFE63F-1352-412D-910D-0C13C1F1D9F8}" sibTransId="{6763042B-B2A8-4346-8336-C9BDD77E2E56}"/>
    <dgm:cxn modelId="{3D8CB0F0-328C-4A3E-A204-F58C59090AC5}" type="presOf" srcId="{57933E03-23D6-4ED5-91AA-F9179BFA7084}" destId="{0AAAB491-7A1D-4DD8-9E05-CE1068718D18}" srcOrd="0" destOrd="0" presId="urn:microsoft.com/office/officeart/2008/layout/HalfCircleOrganizationChart"/>
    <dgm:cxn modelId="{3679F3AA-D148-4214-AA92-E3C4C93B29CB}" srcId="{4EEE3BAA-0F5B-4D87-BBFF-270B03EA2DFA}" destId="{63C422AE-B40B-4605-9FC3-BD53038ACFCE}" srcOrd="2" destOrd="0" parTransId="{83F06D02-7E41-4B97-A8A0-679828C27A8F}" sibTransId="{E5C45CA7-8FF2-4BC6-A585-DA5E940A1F84}"/>
    <dgm:cxn modelId="{89A8F9D4-08B5-4481-A181-330D492D1CA1}" type="presOf" srcId="{0F8C5108-96F9-4DB7-9841-C624369AF3D3}" destId="{88B364AD-9712-49E9-A121-F3199EDE8B6D}" srcOrd="1" destOrd="0" presId="urn:microsoft.com/office/officeart/2008/layout/HalfCircleOrganizationChart"/>
    <dgm:cxn modelId="{95AB3B0C-BED4-4346-BA62-A34242E28BDC}" srcId="{4EEE3BAA-0F5B-4D87-BBFF-270B03EA2DFA}" destId="{0F8C5108-96F9-4DB7-9841-C624369AF3D3}" srcOrd="1" destOrd="0" parTransId="{57933E03-23D6-4ED5-91AA-F9179BFA7084}" sibTransId="{06F146BE-3B64-429D-B83B-760C9716FB01}"/>
    <dgm:cxn modelId="{6F1B9580-170A-468E-9EE6-D308C4C13983}" type="presOf" srcId="{4EEE3BAA-0F5B-4D87-BBFF-270B03EA2DFA}" destId="{9F9C9B20-9332-4293-98B2-94068A2E7165}" srcOrd="0" destOrd="0" presId="urn:microsoft.com/office/officeart/2008/layout/HalfCircleOrganizationChart"/>
    <dgm:cxn modelId="{C78DCA02-8787-44ED-B87E-760B60990DC3}" type="presOf" srcId="{67640B90-97BB-419F-B4FC-05797D8E7B03}" destId="{A27D713B-3043-4DC5-9230-EF5CC1077FC5}" srcOrd="0" destOrd="0" presId="urn:microsoft.com/office/officeart/2008/layout/HalfCircleOrganizationChart"/>
    <dgm:cxn modelId="{94A7ABA8-E348-4E4C-BE95-996D8744E31D}" type="presOf" srcId="{0F8C5108-96F9-4DB7-9841-C624369AF3D3}" destId="{B9943298-CED0-4FC2-AF8C-2C803608993B}" srcOrd="0" destOrd="0" presId="urn:microsoft.com/office/officeart/2008/layout/HalfCircleOrganizationChart"/>
    <dgm:cxn modelId="{86E03585-BE5B-4C61-9BC0-141E8CDC55A5}" type="presOf" srcId="{63C422AE-B40B-4605-9FC3-BD53038ACFCE}" destId="{B6B63839-F627-44ED-AB91-31EA41D22E36}" srcOrd="0" destOrd="0" presId="urn:microsoft.com/office/officeart/2008/layout/HalfCircleOrganizationChart"/>
    <dgm:cxn modelId="{B2DC9474-D1E8-483D-A2EF-C81D37FA56F7}" srcId="{4EEE3BAA-0F5B-4D87-BBFF-270B03EA2DFA}" destId="{AB24D030-AEDE-4002-8199-B4AA9B7FDBB9}" srcOrd="3" destOrd="0" parTransId="{37E3764C-4EB7-4BF7-9F96-C8B7BE35814B}" sibTransId="{5A9E4E0F-74E4-4D76-857D-422DFABC4211}"/>
    <dgm:cxn modelId="{795CA2F9-C208-4A1E-B9F2-EA425DE5DE2E}" type="presParOf" srcId="{3EE65AEA-9646-4C78-BA46-401C65173466}" destId="{11922F26-A136-4A4C-86C9-97E8BCC1A098}" srcOrd="0" destOrd="0" presId="urn:microsoft.com/office/officeart/2008/layout/HalfCircleOrganizationChart"/>
    <dgm:cxn modelId="{6B228555-DC28-4BBC-A256-CCDD514216C1}" type="presParOf" srcId="{11922F26-A136-4A4C-86C9-97E8BCC1A098}" destId="{AD6AEAFF-E61A-442E-A9CB-88050636A2E9}" srcOrd="0" destOrd="0" presId="urn:microsoft.com/office/officeart/2008/layout/HalfCircleOrganizationChart"/>
    <dgm:cxn modelId="{126174BD-906C-413A-9BE5-8F3C3CE3B475}" type="presParOf" srcId="{AD6AEAFF-E61A-442E-A9CB-88050636A2E9}" destId="{9F9C9B20-9332-4293-98B2-94068A2E7165}" srcOrd="0" destOrd="0" presId="urn:microsoft.com/office/officeart/2008/layout/HalfCircleOrganizationChart"/>
    <dgm:cxn modelId="{9DDA22AB-C185-4013-ABB5-3F88E49F4C34}" type="presParOf" srcId="{AD6AEAFF-E61A-442E-A9CB-88050636A2E9}" destId="{1FBD3CDA-B3B3-4767-9AE8-EB8CC4506793}" srcOrd="1" destOrd="0" presId="urn:microsoft.com/office/officeart/2008/layout/HalfCircleOrganizationChart"/>
    <dgm:cxn modelId="{AFD30ACA-EF1F-480F-9453-F5989AEA010A}" type="presParOf" srcId="{AD6AEAFF-E61A-442E-A9CB-88050636A2E9}" destId="{2875EB7F-A455-47B3-B84A-F45C1D5FDFCE}" srcOrd="2" destOrd="0" presId="urn:microsoft.com/office/officeart/2008/layout/HalfCircleOrganizationChart"/>
    <dgm:cxn modelId="{81030984-95DF-4716-B665-1E7FFC8F6CC8}" type="presParOf" srcId="{AD6AEAFF-E61A-442E-A9CB-88050636A2E9}" destId="{26A528B6-7B14-464D-B8B5-FACE51205963}" srcOrd="3" destOrd="0" presId="urn:microsoft.com/office/officeart/2008/layout/HalfCircleOrganizationChart"/>
    <dgm:cxn modelId="{AB8201E1-D6F1-45AA-82F1-494EC9734047}" type="presParOf" srcId="{11922F26-A136-4A4C-86C9-97E8BCC1A098}" destId="{B098C3EF-C0B4-4AFE-A584-065FCAF88668}" srcOrd="1" destOrd="0" presId="urn:microsoft.com/office/officeart/2008/layout/HalfCircleOrganizationChart"/>
    <dgm:cxn modelId="{C6814222-5AF9-406F-AD79-BADFC20FED80}" type="presParOf" srcId="{B098C3EF-C0B4-4AFE-A584-065FCAF88668}" destId="{C2675113-4328-41B4-82E7-6124150C72AE}" srcOrd="0" destOrd="0" presId="urn:microsoft.com/office/officeart/2008/layout/HalfCircleOrganizationChart"/>
    <dgm:cxn modelId="{9F7ABE68-FDE8-41C8-852D-966A68D69ADA}" type="presParOf" srcId="{B098C3EF-C0B4-4AFE-A584-065FCAF88668}" destId="{5A36A350-396A-49FC-9821-426EE989EB5E}" srcOrd="1" destOrd="0" presId="urn:microsoft.com/office/officeart/2008/layout/HalfCircleOrganizationChart"/>
    <dgm:cxn modelId="{29877C25-8AFD-4D54-B20E-86DC49DD40F3}" type="presParOf" srcId="{5A36A350-396A-49FC-9821-426EE989EB5E}" destId="{202C58F8-6389-4C8B-9CF0-D1B9C3032F16}" srcOrd="0" destOrd="0" presId="urn:microsoft.com/office/officeart/2008/layout/HalfCircleOrganizationChart"/>
    <dgm:cxn modelId="{86B7F950-FADF-4D88-A83E-5BBE3EF255DA}" type="presParOf" srcId="{202C58F8-6389-4C8B-9CF0-D1B9C3032F16}" destId="{A27D713B-3043-4DC5-9230-EF5CC1077FC5}" srcOrd="0" destOrd="0" presId="urn:microsoft.com/office/officeart/2008/layout/HalfCircleOrganizationChart"/>
    <dgm:cxn modelId="{0E530B29-3A55-4AB3-BCE1-EFE78D5D744B}" type="presParOf" srcId="{202C58F8-6389-4C8B-9CF0-D1B9C3032F16}" destId="{B06AA64C-B8FF-4457-925E-BE0CBD09491A}" srcOrd="1" destOrd="0" presId="urn:microsoft.com/office/officeart/2008/layout/HalfCircleOrganizationChart"/>
    <dgm:cxn modelId="{0F88AB8D-B1F1-428F-AE73-B087ADBB07C7}" type="presParOf" srcId="{202C58F8-6389-4C8B-9CF0-D1B9C3032F16}" destId="{1063A266-57E6-4AD8-BBE9-77DA1DF1E40A}" srcOrd="2" destOrd="0" presId="urn:microsoft.com/office/officeart/2008/layout/HalfCircleOrganizationChart"/>
    <dgm:cxn modelId="{82590041-A8D8-4E2C-918B-A93F4F814E5C}" type="presParOf" srcId="{202C58F8-6389-4C8B-9CF0-D1B9C3032F16}" destId="{768B091F-5466-4422-856A-17D4BAB8405D}" srcOrd="3" destOrd="0" presId="urn:microsoft.com/office/officeart/2008/layout/HalfCircleOrganizationChart"/>
    <dgm:cxn modelId="{B100C6CB-68B4-4A9A-ACA3-B6A977B83B93}" type="presParOf" srcId="{5A36A350-396A-49FC-9821-426EE989EB5E}" destId="{E935519A-01A8-48D6-8ED0-D1E2861A08EE}" srcOrd="1" destOrd="0" presId="urn:microsoft.com/office/officeart/2008/layout/HalfCircleOrganizationChart"/>
    <dgm:cxn modelId="{7515E188-C3C4-42AA-8091-FC395C27482C}" type="presParOf" srcId="{5A36A350-396A-49FC-9821-426EE989EB5E}" destId="{CF0AFCCD-144D-4CD0-A6DD-94EC0F1B5739}" srcOrd="2" destOrd="0" presId="urn:microsoft.com/office/officeart/2008/layout/HalfCircleOrganizationChart"/>
    <dgm:cxn modelId="{6E2E1E10-9409-4BA2-AE6D-940C2D5AC538}" type="presParOf" srcId="{B098C3EF-C0B4-4AFE-A584-065FCAF88668}" destId="{0AAAB491-7A1D-4DD8-9E05-CE1068718D18}" srcOrd="2" destOrd="0" presId="urn:microsoft.com/office/officeart/2008/layout/HalfCircleOrganizationChart"/>
    <dgm:cxn modelId="{CFC4D695-E49D-4394-8E9A-F3F67C521A8C}" type="presParOf" srcId="{B098C3EF-C0B4-4AFE-A584-065FCAF88668}" destId="{20BED2DE-818B-476F-80C0-8030EDC204E2}" srcOrd="3" destOrd="0" presId="urn:microsoft.com/office/officeart/2008/layout/HalfCircleOrganizationChart"/>
    <dgm:cxn modelId="{C177332D-0304-4838-889B-4E082F9884E1}" type="presParOf" srcId="{20BED2DE-818B-476F-80C0-8030EDC204E2}" destId="{76418C4A-745C-48C9-A9BA-49BFA39DCB91}" srcOrd="0" destOrd="0" presId="urn:microsoft.com/office/officeart/2008/layout/HalfCircleOrganizationChart"/>
    <dgm:cxn modelId="{F61F47D7-D4A9-45BD-96F8-6AFC0BEDE669}" type="presParOf" srcId="{76418C4A-745C-48C9-A9BA-49BFA39DCB91}" destId="{B9943298-CED0-4FC2-AF8C-2C803608993B}" srcOrd="0" destOrd="0" presId="urn:microsoft.com/office/officeart/2008/layout/HalfCircleOrganizationChart"/>
    <dgm:cxn modelId="{C3818BE9-CEEA-4E50-A3C4-F1DB59D0574D}" type="presParOf" srcId="{76418C4A-745C-48C9-A9BA-49BFA39DCB91}" destId="{AD3C7337-E790-4F25-BD91-783EFB2867CB}" srcOrd="1" destOrd="0" presId="urn:microsoft.com/office/officeart/2008/layout/HalfCircleOrganizationChart"/>
    <dgm:cxn modelId="{75F403A7-D117-498E-8ECF-F7AC19850821}" type="presParOf" srcId="{76418C4A-745C-48C9-A9BA-49BFA39DCB91}" destId="{6CD7B359-7B77-42F1-992C-C16204527E07}" srcOrd="2" destOrd="0" presId="urn:microsoft.com/office/officeart/2008/layout/HalfCircleOrganizationChart"/>
    <dgm:cxn modelId="{6E909CFB-DAFD-4904-8417-86484FA1F2E2}" type="presParOf" srcId="{76418C4A-745C-48C9-A9BA-49BFA39DCB91}" destId="{88B364AD-9712-49E9-A121-F3199EDE8B6D}" srcOrd="3" destOrd="0" presId="urn:microsoft.com/office/officeart/2008/layout/HalfCircleOrganizationChart"/>
    <dgm:cxn modelId="{2B395D1D-D1D5-4AC2-B418-5622598DA500}" type="presParOf" srcId="{20BED2DE-818B-476F-80C0-8030EDC204E2}" destId="{276D307A-E4E0-4EE9-B356-3984A09BC847}" srcOrd="1" destOrd="0" presId="urn:microsoft.com/office/officeart/2008/layout/HalfCircleOrganizationChart"/>
    <dgm:cxn modelId="{E597B617-90E6-4B6F-A873-53E134616021}" type="presParOf" srcId="{20BED2DE-818B-476F-80C0-8030EDC204E2}" destId="{6B68D520-342B-4188-A553-43F7EC0B17E5}" srcOrd="2" destOrd="0" presId="urn:microsoft.com/office/officeart/2008/layout/HalfCircleOrganizationChart"/>
    <dgm:cxn modelId="{A27BEE97-9CDA-47D9-A8F5-02E0AAE336E8}" type="presParOf" srcId="{B098C3EF-C0B4-4AFE-A584-065FCAF88668}" destId="{D92941F8-AEF7-4CF2-B0C6-775EDA91EB93}" srcOrd="4" destOrd="0" presId="urn:microsoft.com/office/officeart/2008/layout/HalfCircleOrganizationChart"/>
    <dgm:cxn modelId="{39511C4A-814F-4493-9665-32D665DA8024}" type="presParOf" srcId="{B098C3EF-C0B4-4AFE-A584-065FCAF88668}" destId="{8366B73B-F819-4524-AC39-62F4187F8A93}" srcOrd="5" destOrd="0" presId="urn:microsoft.com/office/officeart/2008/layout/HalfCircleOrganizationChart"/>
    <dgm:cxn modelId="{2109C022-0783-43B0-8D07-8086D4063BF1}" type="presParOf" srcId="{8366B73B-F819-4524-AC39-62F4187F8A93}" destId="{9EB3AB66-CF2D-4AFB-A60F-1D9680D68787}" srcOrd="0" destOrd="0" presId="urn:microsoft.com/office/officeart/2008/layout/HalfCircleOrganizationChart"/>
    <dgm:cxn modelId="{084E982D-2770-4550-BB00-F6999BA9049A}" type="presParOf" srcId="{9EB3AB66-CF2D-4AFB-A60F-1D9680D68787}" destId="{B6B63839-F627-44ED-AB91-31EA41D22E36}" srcOrd="0" destOrd="0" presId="urn:microsoft.com/office/officeart/2008/layout/HalfCircleOrganizationChart"/>
    <dgm:cxn modelId="{1AFD5154-EAAA-4074-9CE2-84F44A6CA05B}" type="presParOf" srcId="{9EB3AB66-CF2D-4AFB-A60F-1D9680D68787}" destId="{F05CEE54-E2B7-424E-AA7D-3AB8CC16FB69}" srcOrd="1" destOrd="0" presId="urn:microsoft.com/office/officeart/2008/layout/HalfCircleOrganizationChart"/>
    <dgm:cxn modelId="{540C29BC-C3F8-4E45-817F-241D368F50BD}" type="presParOf" srcId="{9EB3AB66-CF2D-4AFB-A60F-1D9680D68787}" destId="{2FF85B5B-29FE-41C1-851A-70D4A63F0A0D}" srcOrd="2" destOrd="0" presId="urn:microsoft.com/office/officeart/2008/layout/HalfCircleOrganizationChart"/>
    <dgm:cxn modelId="{DF03AFE8-0E1D-4610-ACA7-1B9AA1DACB37}" type="presParOf" srcId="{9EB3AB66-CF2D-4AFB-A60F-1D9680D68787}" destId="{C5C13DF7-FC3F-46D1-A4B9-ACEDD222AEE2}" srcOrd="3" destOrd="0" presId="urn:microsoft.com/office/officeart/2008/layout/HalfCircleOrganizationChart"/>
    <dgm:cxn modelId="{EA45A4E7-5563-48CC-A182-C1717E1BC407}" type="presParOf" srcId="{8366B73B-F819-4524-AC39-62F4187F8A93}" destId="{EE3F5F19-4739-43F9-B1BA-F123B33708F8}" srcOrd="1" destOrd="0" presId="urn:microsoft.com/office/officeart/2008/layout/HalfCircleOrganizationChart"/>
    <dgm:cxn modelId="{565EE4F0-0950-4C70-8324-5FEFAD3C3B19}" type="presParOf" srcId="{8366B73B-F819-4524-AC39-62F4187F8A93}" destId="{3C87A599-56AF-40ED-8AD8-1223EEFE4DAA}" srcOrd="2" destOrd="0" presId="urn:microsoft.com/office/officeart/2008/layout/HalfCircleOrganizationChart"/>
    <dgm:cxn modelId="{B3CCBE7D-96BD-40B8-933E-82F1E012D082}" type="presParOf" srcId="{B098C3EF-C0B4-4AFE-A584-065FCAF88668}" destId="{82968848-93C5-4E54-9A32-AF88CF8CE039}" srcOrd="6" destOrd="0" presId="urn:microsoft.com/office/officeart/2008/layout/HalfCircleOrganizationChart"/>
    <dgm:cxn modelId="{C133312B-F3DC-4FD0-9252-5EC5C0FFB5E9}" type="presParOf" srcId="{B098C3EF-C0B4-4AFE-A584-065FCAF88668}" destId="{FC9B6D9F-6B5C-41C8-BCCA-F4F42D04F44B}" srcOrd="7" destOrd="0" presId="urn:microsoft.com/office/officeart/2008/layout/HalfCircleOrganizationChart"/>
    <dgm:cxn modelId="{D2DF2301-54F1-425C-B417-E4C34E3BBC7D}" type="presParOf" srcId="{FC9B6D9F-6B5C-41C8-BCCA-F4F42D04F44B}" destId="{EB200A90-79D0-427C-BEFD-5D4A0E1F3A9D}" srcOrd="0" destOrd="0" presId="urn:microsoft.com/office/officeart/2008/layout/HalfCircleOrganizationChart"/>
    <dgm:cxn modelId="{49F6FB0D-B45C-49A1-B48F-79049D56B8F1}" type="presParOf" srcId="{EB200A90-79D0-427C-BEFD-5D4A0E1F3A9D}" destId="{45033E07-1466-4E94-ACB0-99BA53E645C6}" srcOrd="0" destOrd="0" presId="urn:microsoft.com/office/officeart/2008/layout/HalfCircleOrganizationChart"/>
    <dgm:cxn modelId="{8F844C2A-F6AB-4268-A831-0604B53D1E02}" type="presParOf" srcId="{EB200A90-79D0-427C-BEFD-5D4A0E1F3A9D}" destId="{983D4657-101B-44A7-BF2A-9F155A0E42CB}" srcOrd="1" destOrd="0" presId="urn:microsoft.com/office/officeart/2008/layout/HalfCircleOrganizationChart"/>
    <dgm:cxn modelId="{A981F90F-C0BB-4334-8A75-0A697B61CADF}" type="presParOf" srcId="{EB200A90-79D0-427C-BEFD-5D4A0E1F3A9D}" destId="{4019469B-6734-424A-8B9B-D08CA2463A1C}" srcOrd="2" destOrd="0" presId="urn:microsoft.com/office/officeart/2008/layout/HalfCircleOrganizationChart"/>
    <dgm:cxn modelId="{AC7000E3-392E-4FA8-91BA-1AD44972F78E}" type="presParOf" srcId="{EB200A90-79D0-427C-BEFD-5D4A0E1F3A9D}" destId="{24ADA59C-3118-4DC7-BD8D-E05EB38E27CD}" srcOrd="3" destOrd="0" presId="urn:microsoft.com/office/officeart/2008/layout/HalfCircleOrganizationChart"/>
    <dgm:cxn modelId="{31FBD1F8-99AF-42C5-908C-63C138146061}" type="presParOf" srcId="{FC9B6D9F-6B5C-41C8-BCCA-F4F42D04F44B}" destId="{E61440B0-AFC7-49F7-8BDB-316B4F659073}" srcOrd="1" destOrd="0" presId="urn:microsoft.com/office/officeart/2008/layout/HalfCircleOrganizationChart"/>
    <dgm:cxn modelId="{786C43CF-75AB-4502-B4A1-632997394779}" type="presParOf" srcId="{FC9B6D9F-6B5C-41C8-BCCA-F4F42D04F44B}" destId="{3A47F40B-E9AE-460D-857C-A639BAB4192F}" srcOrd="2" destOrd="0" presId="urn:microsoft.com/office/officeart/2008/layout/HalfCircleOrganizationChart"/>
    <dgm:cxn modelId="{5F495FE2-9AA0-4D22-99E8-F44AC81D3707}" type="presParOf" srcId="{11922F26-A136-4A4C-86C9-97E8BCC1A098}" destId="{9C79EC5A-402B-4770-9A32-7B069CCB91B4}"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BF9CCD-815F-4E1E-8753-CCCE3BE1B3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68E89B-FFC6-480D-B93D-10C95049D309}">
      <dgm:prSet phldrT="[Text]" custT="1"/>
      <dgm:spPr/>
      <dgm:t>
        <a:bodyPr/>
        <a:lstStyle/>
        <a:p>
          <a:r>
            <a:rPr lang="en-US" sz="1600" b="1" dirty="0" smtClean="0">
              <a:solidFill>
                <a:schemeClr val="tx1"/>
              </a:solidFill>
            </a:rPr>
            <a:t>Hydrocarbons (mineral oils, </a:t>
          </a:r>
          <a:r>
            <a:rPr lang="en-US" sz="1600" b="1" dirty="0" err="1" smtClean="0">
              <a:solidFill>
                <a:schemeClr val="tx1"/>
              </a:solidFill>
            </a:rPr>
            <a:t>petrolatums</a:t>
          </a:r>
          <a:r>
            <a:rPr lang="en-US" sz="1600" b="1" dirty="0" smtClean="0">
              <a:solidFill>
                <a:schemeClr val="tx1"/>
              </a:solidFill>
            </a:rPr>
            <a:t>, </a:t>
          </a:r>
          <a:r>
            <a:rPr lang="en-US" sz="1600" b="1" dirty="0" err="1" smtClean="0">
              <a:solidFill>
                <a:schemeClr val="tx1"/>
              </a:solidFill>
            </a:rPr>
            <a:t>paraffins</a:t>
          </a:r>
          <a:r>
            <a:rPr lang="en-US" sz="1600" b="1" dirty="0" smtClean="0">
              <a:solidFill>
                <a:schemeClr val="tx1"/>
              </a:solidFill>
            </a:rPr>
            <a:t>, waxes)</a:t>
          </a:r>
        </a:p>
        <a:p>
          <a:r>
            <a:rPr lang="en-US" sz="1600" b="1" dirty="0" smtClean="0">
              <a:solidFill>
                <a:schemeClr val="tx1"/>
              </a:solidFill>
            </a:rPr>
            <a:t>Animal fats/vegetable oils (castor oil, cottonseed oil, olive oil)</a:t>
          </a:r>
        </a:p>
        <a:p>
          <a:r>
            <a:rPr lang="en-US" sz="1600" b="1" dirty="0" smtClean="0">
              <a:solidFill>
                <a:schemeClr val="tx1"/>
              </a:solidFill>
            </a:rPr>
            <a:t>Synthetic esters (</a:t>
          </a:r>
          <a:r>
            <a:rPr lang="en-US" sz="1600" b="1" dirty="0" err="1" smtClean="0">
              <a:solidFill>
                <a:schemeClr val="tx1"/>
              </a:solidFill>
            </a:rPr>
            <a:t>glyceryl</a:t>
          </a:r>
          <a:r>
            <a:rPr lang="en-US" sz="1600" b="1" dirty="0" smtClean="0">
              <a:solidFill>
                <a:schemeClr val="tx1"/>
              </a:solidFill>
            </a:rPr>
            <a:t> </a:t>
          </a:r>
          <a:r>
            <a:rPr lang="en-US" sz="1600" b="1" dirty="0" err="1" smtClean="0">
              <a:solidFill>
                <a:schemeClr val="tx1"/>
              </a:solidFill>
            </a:rPr>
            <a:t>monostearate</a:t>
          </a:r>
          <a:r>
            <a:rPr lang="en-US" sz="1600" b="1" dirty="0" smtClean="0">
              <a:solidFill>
                <a:schemeClr val="tx1"/>
              </a:solidFill>
            </a:rPr>
            <a:t>, butyl stearate, </a:t>
          </a:r>
        </a:p>
        <a:p>
          <a:r>
            <a:rPr lang="en-US" sz="1600" b="1" dirty="0" smtClean="0">
              <a:solidFill>
                <a:schemeClr val="tx1"/>
              </a:solidFill>
            </a:rPr>
            <a:t>isopropyl </a:t>
          </a:r>
          <a:r>
            <a:rPr lang="en-US" sz="1600" b="1" dirty="0" err="1" smtClean="0">
              <a:solidFill>
                <a:schemeClr val="tx1"/>
              </a:solidFill>
            </a:rPr>
            <a:t>lanolate</a:t>
          </a:r>
          <a:r>
            <a:rPr lang="en-US" sz="1600" b="1" dirty="0" smtClean="0">
              <a:solidFill>
                <a:schemeClr val="tx1"/>
              </a:solidFill>
            </a:rPr>
            <a:t>, </a:t>
          </a:r>
          <a:r>
            <a:rPr lang="en-US" sz="1600" b="1" dirty="0" err="1" smtClean="0">
              <a:solidFill>
                <a:schemeClr val="tx1"/>
              </a:solidFill>
            </a:rPr>
            <a:t>stearyl</a:t>
          </a:r>
          <a:r>
            <a:rPr lang="en-US" sz="1600" b="1" dirty="0" smtClean="0">
              <a:solidFill>
                <a:schemeClr val="tx1"/>
              </a:solidFill>
            </a:rPr>
            <a:t> alcohol)</a:t>
          </a:r>
          <a:endParaRPr lang="en-US" sz="1600" b="1" dirty="0"/>
        </a:p>
      </dgm:t>
    </dgm:pt>
    <dgm:pt modelId="{07AE7848-A74E-4ED8-B460-F8C8A3A7E6B1}" type="parTrans" cxnId="{351DA50D-7032-4CDF-801A-DC05F3F6B08E}">
      <dgm:prSet/>
      <dgm:spPr/>
      <dgm:t>
        <a:bodyPr/>
        <a:lstStyle/>
        <a:p>
          <a:endParaRPr lang="en-US"/>
        </a:p>
      </dgm:t>
    </dgm:pt>
    <dgm:pt modelId="{1EB751B0-6ACF-414E-B6C9-347BF155FEBF}" type="sibTrans" cxnId="{351DA50D-7032-4CDF-801A-DC05F3F6B08E}">
      <dgm:prSet/>
      <dgm:spPr/>
      <dgm:t>
        <a:bodyPr/>
        <a:lstStyle/>
        <a:p>
          <a:endParaRPr lang="en-US"/>
        </a:p>
      </dgm:t>
    </dgm:pt>
    <dgm:pt modelId="{7BCD7B69-4E3D-461D-9F2B-553D9E5AD4E1}">
      <dgm:prSet phldrT="[Text]" custT="1"/>
      <dgm:spPr/>
      <dgm:t>
        <a:bodyPr/>
        <a:lstStyle/>
        <a:p>
          <a:r>
            <a:rPr lang="en-US" sz="1600" b="1" dirty="0" smtClean="0">
              <a:solidFill>
                <a:schemeClr val="tx1"/>
              </a:solidFill>
            </a:rPr>
            <a:t>Hydrophilic petrolatum</a:t>
          </a:r>
        </a:p>
        <a:p>
          <a:r>
            <a:rPr lang="en-US" sz="1600" b="1" dirty="0" err="1" smtClean="0">
              <a:solidFill>
                <a:schemeClr val="tx1"/>
              </a:solidFill>
            </a:rPr>
            <a:t>Aquaphor</a:t>
          </a:r>
          <a:endParaRPr lang="en-US" sz="1600" b="1" dirty="0" smtClean="0">
            <a:solidFill>
              <a:schemeClr val="tx1"/>
            </a:solidFill>
          </a:endParaRPr>
        </a:p>
        <a:p>
          <a:r>
            <a:rPr lang="en-US" sz="1600" b="1" dirty="0" err="1" smtClean="0">
              <a:solidFill>
                <a:schemeClr val="tx1"/>
              </a:solidFill>
            </a:rPr>
            <a:t>Aquabase</a:t>
          </a:r>
          <a:endParaRPr lang="en-US" sz="1600" b="1" dirty="0"/>
        </a:p>
      </dgm:t>
    </dgm:pt>
    <dgm:pt modelId="{A6111EEE-6D93-4B0A-93FB-7371E4BE6C96}" type="parTrans" cxnId="{2C52DE5E-CF63-49AC-93D9-21BC2AD83F42}">
      <dgm:prSet/>
      <dgm:spPr/>
      <dgm:t>
        <a:bodyPr/>
        <a:lstStyle/>
        <a:p>
          <a:endParaRPr lang="en-US"/>
        </a:p>
      </dgm:t>
    </dgm:pt>
    <dgm:pt modelId="{E0B6438B-147E-4F32-88B0-BB246EF9B506}" type="sibTrans" cxnId="{2C52DE5E-CF63-49AC-93D9-21BC2AD83F42}">
      <dgm:prSet/>
      <dgm:spPr/>
      <dgm:t>
        <a:bodyPr/>
        <a:lstStyle/>
        <a:p>
          <a:endParaRPr lang="en-US"/>
        </a:p>
      </dgm:t>
    </dgm:pt>
    <dgm:pt modelId="{E540BD8E-38D1-4E24-861E-99E1A2A6DF0E}">
      <dgm:prSet phldrT="[Text]" custT="1"/>
      <dgm:spPr/>
      <dgm:t>
        <a:bodyPr/>
        <a:lstStyle/>
        <a:p>
          <a:pPr algn="ctr"/>
          <a:endParaRPr lang="en-US" sz="1600" dirty="0"/>
        </a:p>
      </dgm:t>
    </dgm:pt>
    <dgm:pt modelId="{56A80FF5-850B-4BC2-B7CC-ED8127610F8A}" type="parTrans" cxnId="{17B7B153-71C5-4A70-8F43-1CD52659D69F}">
      <dgm:prSet/>
      <dgm:spPr/>
      <dgm:t>
        <a:bodyPr/>
        <a:lstStyle/>
        <a:p>
          <a:endParaRPr lang="en-US"/>
        </a:p>
      </dgm:t>
    </dgm:pt>
    <dgm:pt modelId="{9FFBBE3B-03DC-4481-AB24-0113E151BCE9}" type="sibTrans" cxnId="{17B7B153-71C5-4A70-8F43-1CD52659D69F}">
      <dgm:prSet/>
      <dgm:spPr/>
      <dgm:t>
        <a:bodyPr/>
        <a:lstStyle/>
        <a:p>
          <a:endParaRPr lang="en-US"/>
        </a:p>
      </dgm:t>
    </dgm:pt>
    <dgm:pt modelId="{4FD007D3-B1B1-41B2-99EE-CF510B4BCBCB}">
      <dgm:prSet phldrT="[Text]" custT="1"/>
      <dgm:spPr/>
      <dgm:t>
        <a:bodyPr/>
        <a:lstStyle/>
        <a:p>
          <a:endParaRPr lang="en-US" sz="1600" b="1" dirty="0" smtClean="0">
            <a:solidFill>
              <a:schemeClr val="tx1"/>
            </a:solidFill>
          </a:endParaRPr>
        </a:p>
        <a:p>
          <a:r>
            <a:rPr lang="en-US" sz="1600" b="1" u="sng" dirty="0" smtClean="0">
              <a:solidFill>
                <a:schemeClr val="tx1"/>
              </a:solidFill>
            </a:rPr>
            <a:t>Water-in-oil:</a:t>
          </a:r>
        </a:p>
        <a:p>
          <a:r>
            <a:rPr lang="en-US" sz="1600" b="1" dirty="0" smtClean="0">
              <a:solidFill>
                <a:schemeClr val="tx1"/>
              </a:solidFill>
            </a:rPr>
            <a:t>Cold Cream (Petrolatum-Rose Water Ointment)</a:t>
          </a:r>
        </a:p>
        <a:p>
          <a:r>
            <a:rPr lang="en-US" sz="1600" b="1" dirty="0" smtClean="0">
              <a:solidFill>
                <a:schemeClr val="tx1"/>
              </a:solidFill>
            </a:rPr>
            <a:t>Lanolin</a:t>
          </a:r>
        </a:p>
        <a:p>
          <a:r>
            <a:rPr lang="en-US" sz="1600" b="1" u="sng" dirty="0" smtClean="0">
              <a:solidFill>
                <a:schemeClr val="tx1"/>
              </a:solidFill>
            </a:rPr>
            <a:t>Oil-in-water:</a:t>
          </a:r>
        </a:p>
        <a:p>
          <a:r>
            <a:rPr lang="en-US" sz="1600" b="1" dirty="0" smtClean="0">
              <a:solidFill>
                <a:schemeClr val="tx1"/>
              </a:solidFill>
            </a:rPr>
            <a:t>Hydrophilic Ointment</a:t>
          </a:r>
        </a:p>
        <a:p>
          <a:r>
            <a:rPr lang="en-US" sz="1600" b="1" dirty="0" err="1" smtClean="0">
              <a:solidFill>
                <a:schemeClr val="tx1"/>
              </a:solidFill>
            </a:rPr>
            <a:t>Velvachol</a:t>
          </a:r>
          <a:endParaRPr lang="en-US" sz="1600" b="1" dirty="0" smtClean="0">
            <a:solidFill>
              <a:schemeClr val="tx1"/>
            </a:solidFill>
          </a:endParaRPr>
        </a:p>
        <a:p>
          <a:endParaRPr lang="en-US" sz="1600" b="1" dirty="0"/>
        </a:p>
      </dgm:t>
    </dgm:pt>
    <dgm:pt modelId="{19236F96-1789-49C7-A916-4645DDB635B5}" type="parTrans" cxnId="{CBD72435-88D7-4ADC-B2E2-1A794658AE51}">
      <dgm:prSet/>
      <dgm:spPr/>
      <dgm:t>
        <a:bodyPr/>
        <a:lstStyle/>
        <a:p>
          <a:endParaRPr lang="en-US"/>
        </a:p>
      </dgm:t>
    </dgm:pt>
    <dgm:pt modelId="{C6D45C24-47EE-4AB3-9922-1DA0171B88F5}" type="sibTrans" cxnId="{CBD72435-88D7-4ADC-B2E2-1A794658AE51}">
      <dgm:prSet/>
      <dgm:spPr/>
      <dgm:t>
        <a:bodyPr/>
        <a:lstStyle/>
        <a:p>
          <a:endParaRPr lang="en-US"/>
        </a:p>
      </dgm:t>
    </dgm:pt>
    <dgm:pt modelId="{47751E85-DD4C-4F4A-AECB-2722E2EB910D}">
      <dgm:prSet phldrT="[Text]" custT="1"/>
      <dgm:spPr/>
      <dgm:t>
        <a:bodyPr/>
        <a:lstStyle/>
        <a:p>
          <a:r>
            <a:rPr lang="en-US" sz="1600" b="1" dirty="0" smtClean="0">
              <a:solidFill>
                <a:schemeClr val="tx1"/>
              </a:solidFill>
            </a:rPr>
            <a:t>Polyethylene Glycol Ointment</a:t>
          </a:r>
        </a:p>
        <a:p>
          <a:r>
            <a:rPr lang="en-US" sz="1600" b="1" dirty="0" err="1" smtClean="0">
              <a:solidFill>
                <a:schemeClr val="tx1"/>
              </a:solidFill>
            </a:rPr>
            <a:t>Biozyme</a:t>
          </a:r>
          <a:r>
            <a:rPr lang="en-US" sz="1600" b="1" dirty="0" smtClean="0">
              <a:solidFill>
                <a:schemeClr val="tx1"/>
              </a:solidFill>
            </a:rPr>
            <a:t> Ointment, Desenex Ointment, </a:t>
          </a:r>
          <a:r>
            <a:rPr lang="en-US" sz="1600" b="1" dirty="0" err="1" smtClean="0">
              <a:solidFill>
                <a:schemeClr val="tx1"/>
              </a:solidFill>
            </a:rPr>
            <a:t>Whitfields</a:t>
          </a:r>
          <a:r>
            <a:rPr lang="en-US" sz="1600" b="1" dirty="0" smtClean="0">
              <a:solidFill>
                <a:schemeClr val="tx1"/>
              </a:solidFill>
            </a:rPr>
            <a:t> Ointment</a:t>
          </a:r>
        </a:p>
        <a:p>
          <a:r>
            <a:rPr lang="en-US" sz="1600" b="1" dirty="0" err="1" smtClean="0">
              <a:solidFill>
                <a:schemeClr val="tx1"/>
              </a:solidFill>
            </a:rPr>
            <a:t>Veegum</a:t>
          </a:r>
          <a:r>
            <a:rPr lang="en-US" sz="1600" b="1" dirty="0" smtClean="0">
              <a:solidFill>
                <a:schemeClr val="tx1"/>
              </a:solidFill>
            </a:rPr>
            <a:t> 10%	Dermatological base</a:t>
          </a:r>
        </a:p>
        <a:p>
          <a:r>
            <a:rPr lang="en-US" sz="1600" b="1" dirty="0" err="1" smtClean="0">
              <a:solidFill>
                <a:schemeClr val="tx1"/>
              </a:solidFill>
            </a:rPr>
            <a:t>Veegum</a:t>
          </a:r>
          <a:r>
            <a:rPr lang="en-US" sz="1600" b="1" dirty="0" smtClean="0">
              <a:solidFill>
                <a:schemeClr val="tx1"/>
              </a:solidFill>
            </a:rPr>
            <a:t> 5% 	Thixotropic lotion</a:t>
          </a:r>
          <a:endParaRPr lang="en-US" sz="1600" b="1" dirty="0">
            <a:solidFill>
              <a:schemeClr val="tx1"/>
            </a:solidFill>
          </a:endParaRPr>
        </a:p>
      </dgm:t>
    </dgm:pt>
    <dgm:pt modelId="{6615358C-2F7F-4ADF-B0B0-53F16B0AAF4C}" type="parTrans" cxnId="{A2B57828-1F4C-4903-B9E7-8692D56DB6D3}">
      <dgm:prSet/>
      <dgm:spPr/>
      <dgm:t>
        <a:bodyPr/>
        <a:lstStyle/>
        <a:p>
          <a:endParaRPr lang="en-US"/>
        </a:p>
      </dgm:t>
    </dgm:pt>
    <dgm:pt modelId="{182D3896-25A9-4C7B-B7BC-200C746C1DC6}" type="sibTrans" cxnId="{A2B57828-1F4C-4903-B9E7-8692D56DB6D3}">
      <dgm:prSet/>
      <dgm:spPr/>
      <dgm:t>
        <a:bodyPr/>
        <a:lstStyle/>
        <a:p>
          <a:endParaRPr lang="en-US"/>
        </a:p>
      </dgm:t>
    </dgm:pt>
    <dgm:pt modelId="{BAA68B20-F651-4719-8667-03C25617F7E2}" type="pres">
      <dgm:prSet presAssocID="{D8BF9CCD-815F-4E1E-8753-CCCE3BE1B36D}" presName="linear" presStyleCnt="0">
        <dgm:presLayoutVars>
          <dgm:animLvl val="lvl"/>
          <dgm:resizeHandles val="exact"/>
        </dgm:presLayoutVars>
      </dgm:prSet>
      <dgm:spPr/>
      <dgm:t>
        <a:bodyPr/>
        <a:lstStyle/>
        <a:p>
          <a:endParaRPr lang="en-US"/>
        </a:p>
      </dgm:t>
    </dgm:pt>
    <dgm:pt modelId="{CEA356E9-AFB4-4091-A3FC-E2D35AA56F1C}" type="pres">
      <dgm:prSet presAssocID="{6C68E89B-FFC6-480D-B93D-10C95049D309}" presName="parentText" presStyleLbl="node1" presStyleIdx="0" presStyleCnt="4" custScaleY="78319" custLinFactY="-52883" custLinFactNeighborX="-612" custLinFactNeighborY="-100000">
        <dgm:presLayoutVars>
          <dgm:chMax val="0"/>
          <dgm:bulletEnabled val="1"/>
        </dgm:presLayoutVars>
      </dgm:prSet>
      <dgm:spPr/>
      <dgm:t>
        <a:bodyPr/>
        <a:lstStyle/>
        <a:p>
          <a:endParaRPr lang="en-US"/>
        </a:p>
      </dgm:t>
    </dgm:pt>
    <dgm:pt modelId="{A735C5BE-C849-4EB4-AE59-BCC5750C87BE}" type="pres">
      <dgm:prSet presAssocID="{1EB751B0-6ACF-414E-B6C9-347BF155FEBF}" presName="spacer" presStyleCnt="0"/>
      <dgm:spPr/>
    </dgm:pt>
    <dgm:pt modelId="{C7C615FA-621B-4591-BBE5-BF6E8CA44C87}" type="pres">
      <dgm:prSet presAssocID="{7BCD7B69-4E3D-461D-9F2B-553D9E5AD4E1}" presName="parentText" presStyleLbl="node1" presStyleIdx="1" presStyleCnt="4" custScaleY="54123" custLinFactY="-6071" custLinFactNeighborX="-170" custLinFactNeighborY="-100000">
        <dgm:presLayoutVars>
          <dgm:chMax val="0"/>
          <dgm:bulletEnabled val="1"/>
        </dgm:presLayoutVars>
      </dgm:prSet>
      <dgm:spPr/>
      <dgm:t>
        <a:bodyPr/>
        <a:lstStyle/>
        <a:p>
          <a:endParaRPr lang="en-US"/>
        </a:p>
      </dgm:t>
    </dgm:pt>
    <dgm:pt modelId="{9EB42339-2531-4E75-8926-1C4EEF762C39}" type="pres">
      <dgm:prSet presAssocID="{7BCD7B69-4E3D-461D-9F2B-553D9E5AD4E1}" presName="childText" presStyleLbl="revTx" presStyleIdx="0" presStyleCnt="1">
        <dgm:presLayoutVars>
          <dgm:bulletEnabled val="1"/>
        </dgm:presLayoutVars>
      </dgm:prSet>
      <dgm:spPr/>
      <dgm:t>
        <a:bodyPr/>
        <a:lstStyle/>
        <a:p>
          <a:endParaRPr lang="en-US"/>
        </a:p>
      </dgm:t>
    </dgm:pt>
    <dgm:pt modelId="{238AF3DE-1E54-4604-B6F7-FE57BD924A19}" type="pres">
      <dgm:prSet presAssocID="{4FD007D3-B1B1-41B2-99EE-CF510B4BCBCB}" presName="parentText" presStyleLbl="node1" presStyleIdx="2" presStyleCnt="4" custScaleY="80699" custLinFactY="-2074" custLinFactNeighborY="-100000">
        <dgm:presLayoutVars>
          <dgm:chMax val="0"/>
          <dgm:bulletEnabled val="1"/>
        </dgm:presLayoutVars>
      </dgm:prSet>
      <dgm:spPr/>
      <dgm:t>
        <a:bodyPr/>
        <a:lstStyle/>
        <a:p>
          <a:endParaRPr lang="en-US"/>
        </a:p>
      </dgm:t>
    </dgm:pt>
    <dgm:pt modelId="{1E1BDDA1-3D52-410E-AF58-0307434C8733}" type="pres">
      <dgm:prSet presAssocID="{C6D45C24-47EE-4AB3-9922-1DA0171B88F5}" presName="spacer" presStyleCnt="0"/>
      <dgm:spPr/>
    </dgm:pt>
    <dgm:pt modelId="{20B67928-6B03-4470-9052-E2BCA5EFA190}" type="pres">
      <dgm:prSet presAssocID="{47751E85-DD4C-4F4A-AECB-2722E2EB910D}" presName="parentText" presStyleLbl="node1" presStyleIdx="3" presStyleCnt="4" custScaleY="66861" custLinFactNeighborY="89545">
        <dgm:presLayoutVars>
          <dgm:chMax val="0"/>
          <dgm:bulletEnabled val="1"/>
        </dgm:presLayoutVars>
      </dgm:prSet>
      <dgm:spPr/>
      <dgm:t>
        <a:bodyPr/>
        <a:lstStyle/>
        <a:p>
          <a:endParaRPr lang="en-US"/>
        </a:p>
      </dgm:t>
    </dgm:pt>
  </dgm:ptLst>
  <dgm:cxnLst>
    <dgm:cxn modelId="{A2B57828-1F4C-4903-B9E7-8692D56DB6D3}" srcId="{D8BF9CCD-815F-4E1E-8753-CCCE3BE1B36D}" destId="{47751E85-DD4C-4F4A-AECB-2722E2EB910D}" srcOrd="3" destOrd="0" parTransId="{6615358C-2F7F-4ADF-B0B0-53F16B0AAF4C}" sibTransId="{182D3896-25A9-4C7B-B7BC-200C746C1DC6}"/>
    <dgm:cxn modelId="{41F4625B-DB47-4AD9-859B-56B036EAB24E}" type="presOf" srcId="{6C68E89B-FFC6-480D-B93D-10C95049D309}" destId="{CEA356E9-AFB4-4091-A3FC-E2D35AA56F1C}" srcOrd="0" destOrd="0" presId="urn:microsoft.com/office/officeart/2005/8/layout/vList2"/>
    <dgm:cxn modelId="{1611760B-0B9D-44F8-BD79-C169C9127E34}" type="presOf" srcId="{47751E85-DD4C-4F4A-AECB-2722E2EB910D}" destId="{20B67928-6B03-4470-9052-E2BCA5EFA190}" srcOrd="0" destOrd="0" presId="urn:microsoft.com/office/officeart/2005/8/layout/vList2"/>
    <dgm:cxn modelId="{2C52DE5E-CF63-49AC-93D9-21BC2AD83F42}" srcId="{D8BF9CCD-815F-4E1E-8753-CCCE3BE1B36D}" destId="{7BCD7B69-4E3D-461D-9F2B-553D9E5AD4E1}" srcOrd="1" destOrd="0" parTransId="{A6111EEE-6D93-4B0A-93FB-7371E4BE6C96}" sibTransId="{E0B6438B-147E-4F32-88B0-BB246EF9B506}"/>
    <dgm:cxn modelId="{CB95FD84-1369-4ED2-BA7F-0CD00EE6332C}" type="presOf" srcId="{E540BD8E-38D1-4E24-861E-99E1A2A6DF0E}" destId="{9EB42339-2531-4E75-8926-1C4EEF762C39}" srcOrd="0" destOrd="0" presId="urn:microsoft.com/office/officeart/2005/8/layout/vList2"/>
    <dgm:cxn modelId="{2799AD14-DED8-4631-B198-A046800E8BE7}" type="presOf" srcId="{D8BF9CCD-815F-4E1E-8753-CCCE3BE1B36D}" destId="{BAA68B20-F651-4719-8667-03C25617F7E2}" srcOrd="0" destOrd="0" presId="urn:microsoft.com/office/officeart/2005/8/layout/vList2"/>
    <dgm:cxn modelId="{9D9F8BE4-4063-428D-A1A4-29CC37C7C83E}" type="presOf" srcId="{4FD007D3-B1B1-41B2-99EE-CF510B4BCBCB}" destId="{238AF3DE-1E54-4604-B6F7-FE57BD924A19}" srcOrd="0" destOrd="0" presId="urn:microsoft.com/office/officeart/2005/8/layout/vList2"/>
    <dgm:cxn modelId="{17B7B153-71C5-4A70-8F43-1CD52659D69F}" srcId="{7BCD7B69-4E3D-461D-9F2B-553D9E5AD4E1}" destId="{E540BD8E-38D1-4E24-861E-99E1A2A6DF0E}" srcOrd="0" destOrd="0" parTransId="{56A80FF5-850B-4BC2-B7CC-ED8127610F8A}" sibTransId="{9FFBBE3B-03DC-4481-AB24-0113E151BCE9}"/>
    <dgm:cxn modelId="{351DA50D-7032-4CDF-801A-DC05F3F6B08E}" srcId="{D8BF9CCD-815F-4E1E-8753-CCCE3BE1B36D}" destId="{6C68E89B-FFC6-480D-B93D-10C95049D309}" srcOrd="0" destOrd="0" parTransId="{07AE7848-A74E-4ED8-B460-F8C8A3A7E6B1}" sibTransId="{1EB751B0-6ACF-414E-B6C9-347BF155FEBF}"/>
    <dgm:cxn modelId="{CD6EE865-F215-47BB-A0F9-DFF982B8C9B3}" type="presOf" srcId="{7BCD7B69-4E3D-461D-9F2B-553D9E5AD4E1}" destId="{C7C615FA-621B-4591-BBE5-BF6E8CA44C87}" srcOrd="0" destOrd="0" presId="urn:microsoft.com/office/officeart/2005/8/layout/vList2"/>
    <dgm:cxn modelId="{CBD72435-88D7-4ADC-B2E2-1A794658AE51}" srcId="{D8BF9CCD-815F-4E1E-8753-CCCE3BE1B36D}" destId="{4FD007D3-B1B1-41B2-99EE-CF510B4BCBCB}" srcOrd="2" destOrd="0" parTransId="{19236F96-1789-49C7-A916-4645DDB635B5}" sibTransId="{C6D45C24-47EE-4AB3-9922-1DA0171B88F5}"/>
    <dgm:cxn modelId="{F081040C-43FB-42A5-A30E-66F2CFD21CDB}" type="presParOf" srcId="{BAA68B20-F651-4719-8667-03C25617F7E2}" destId="{CEA356E9-AFB4-4091-A3FC-E2D35AA56F1C}" srcOrd="0" destOrd="0" presId="urn:microsoft.com/office/officeart/2005/8/layout/vList2"/>
    <dgm:cxn modelId="{29B27DAE-277D-4539-8ADD-7C343BB818FE}" type="presParOf" srcId="{BAA68B20-F651-4719-8667-03C25617F7E2}" destId="{A735C5BE-C849-4EB4-AE59-BCC5750C87BE}" srcOrd="1" destOrd="0" presId="urn:microsoft.com/office/officeart/2005/8/layout/vList2"/>
    <dgm:cxn modelId="{F2B8DF7A-8394-41D5-A715-C8F71261335C}" type="presParOf" srcId="{BAA68B20-F651-4719-8667-03C25617F7E2}" destId="{C7C615FA-621B-4591-BBE5-BF6E8CA44C87}" srcOrd="2" destOrd="0" presId="urn:microsoft.com/office/officeart/2005/8/layout/vList2"/>
    <dgm:cxn modelId="{71071FD0-4B44-4553-9966-5803F3E8D3A3}" type="presParOf" srcId="{BAA68B20-F651-4719-8667-03C25617F7E2}" destId="{9EB42339-2531-4E75-8926-1C4EEF762C39}" srcOrd="3" destOrd="0" presId="urn:microsoft.com/office/officeart/2005/8/layout/vList2"/>
    <dgm:cxn modelId="{AB5BBB3F-FBFC-40C9-8ECE-1F56A925502D}" type="presParOf" srcId="{BAA68B20-F651-4719-8667-03C25617F7E2}" destId="{238AF3DE-1E54-4604-B6F7-FE57BD924A19}" srcOrd="4" destOrd="0" presId="urn:microsoft.com/office/officeart/2005/8/layout/vList2"/>
    <dgm:cxn modelId="{B47FF512-BD51-467A-99F7-9841D47C9D23}" type="presParOf" srcId="{BAA68B20-F651-4719-8667-03C25617F7E2}" destId="{1E1BDDA1-3D52-410E-AF58-0307434C8733}" srcOrd="5" destOrd="0" presId="urn:microsoft.com/office/officeart/2005/8/layout/vList2"/>
    <dgm:cxn modelId="{244928DC-CFA6-4BEF-ABAC-41CF3FC9D4E2}" type="presParOf" srcId="{BAA68B20-F651-4719-8667-03C25617F7E2}" destId="{20B67928-6B03-4470-9052-E2BCA5EFA19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A1F32-6148-4074-A5C1-35E6DC21D2AF}">
      <dsp:nvSpPr>
        <dsp:cNvPr id="0" name=""/>
        <dsp:cNvSpPr/>
      </dsp:nvSpPr>
      <dsp:spPr>
        <a:xfrm>
          <a:off x="1063584" y="1950308"/>
          <a:ext cx="1235933" cy="1061277"/>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Gels/</a:t>
          </a:r>
        </a:p>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Jelly</a:t>
          </a:r>
          <a:endParaRPr lang="en-US" sz="1800" b="1" kern="1200" dirty="0">
            <a:effectLst>
              <a:outerShdw blurRad="38100" dist="38100" dir="2700000" algn="tl">
                <a:srgbClr val="000000">
                  <a:alpha val="43137"/>
                </a:srgbClr>
              </a:outerShdw>
            </a:effectLst>
          </a:endParaRPr>
        </a:p>
      </dsp:txBody>
      <dsp:txXfrm>
        <a:off x="1255018" y="2114690"/>
        <a:ext cx="853065" cy="732513"/>
      </dsp:txXfrm>
    </dsp:sp>
    <dsp:sp modelId="{EE4C96ED-21AC-49E7-B9F3-24365635A878}">
      <dsp:nvSpPr>
        <dsp:cNvPr id="0" name=""/>
        <dsp:cNvSpPr/>
      </dsp:nvSpPr>
      <dsp:spPr>
        <a:xfrm>
          <a:off x="1093073" y="2424910"/>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CDE0C58-A926-4711-A578-ABB3D856426A}">
      <dsp:nvSpPr>
        <dsp:cNvPr id="0" name=""/>
        <dsp:cNvSpPr/>
      </dsp:nvSpPr>
      <dsp:spPr>
        <a:xfrm>
          <a:off x="0" y="1363633"/>
          <a:ext cx="1235933" cy="1061277"/>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3B9EA7D-5EA6-4243-9044-86829C8EF12F}">
      <dsp:nvSpPr>
        <dsp:cNvPr id="0" name=""/>
        <dsp:cNvSpPr/>
      </dsp:nvSpPr>
      <dsp:spPr>
        <a:xfrm>
          <a:off x="846673" y="2284135"/>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3ECC59E-12DE-4254-A8AF-2876F7C41FB9}">
      <dsp:nvSpPr>
        <dsp:cNvPr id="0" name=""/>
        <dsp:cNvSpPr/>
      </dsp:nvSpPr>
      <dsp:spPr>
        <a:xfrm>
          <a:off x="2127168" y="1360557"/>
          <a:ext cx="1235933" cy="1061277"/>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Creams</a:t>
          </a:r>
          <a:endParaRPr lang="en-US" sz="1800" b="1" kern="1200" dirty="0">
            <a:effectLst>
              <a:outerShdw blurRad="38100" dist="38100" dir="2700000" algn="tl">
                <a:srgbClr val="000000">
                  <a:alpha val="43137"/>
                </a:srgbClr>
              </a:outerShdw>
            </a:effectLst>
          </a:endParaRPr>
        </a:p>
      </dsp:txBody>
      <dsp:txXfrm>
        <a:off x="2318602" y="1524939"/>
        <a:ext cx="853065" cy="732513"/>
      </dsp:txXfrm>
    </dsp:sp>
    <dsp:sp modelId="{C6F8ED9C-EE1F-4153-A7DD-B9D80E42A87E}">
      <dsp:nvSpPr>
        <dsp:cNvPr id="0" name=""/>
        <dsp:cNvSpPr/>
      </dsp:nvSpPr>
      <dsp:spPr>
        <a:xfrm>
          <a:off x="2977774" y="2278327"/>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5E140D9-87DE-4612-B578-A22696C2ED34}">
      <dsp:nvSpPr>
        <dsp:cNvPr id="0" name=""/>
        <dsp:cNvSpPr/>
      </dsp:nvSpPr>
      <dsp:spPr>
        <a:xfrm>
          <a:off x="3190097" y="1948258"/>
          <a:ext cx="1235933" cy="1061277"/>
        </a:xfrm>
        <a:prstGeom prst="hexagon">
          <a:avLst>
            <a:gd name="adj" fmla="val 25000"/>
            <a:gd name="vf" fmla="val 115470"/>
          </a:avLst>
        </a:prstGeom>
        <a:blipFill rotWithShape="1">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EF4C631-D21F-4C75-809D-977BFE84B2BD}">
      <dsp:nvSpPr>
        <dsp:cNvPr id="0" name=""/>
        <dsp:cNvSpPr/>
      </dsp:nvSpPr>
      <dsp:spPr>
        <a:xfrm>
          <a:off x="3220242" y="2420468"/>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67AD829-A8D7-4B08-9796-6E829F1A6DA8}">
      <dsp:nvSpPr>
        <dsp:cNvPr id="0" name=""/>
        <dsp:cNvSpPr/>
      </dsp:nvSpPr>
      <dsp:spPr>
        <a:xfrm>
          <a:off x="1063584" y="777299"/>
          <a:ext cx="1235933" cy="1061277"/>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Ointments</a:t>
          </a:r>
          <a:endParaRPr lang="en-US" sz="1800" b="1" kern="1200" dirty="0">
            <a:effectLst>
              <a:outerShdw blurRad="38100" dist="38100" dir="2700000" algn="tl">
                <a:srgbClr val="000000">
                  <a:alpha val="43137"/>
                </a:srgbClr>
              </a:outerShdw>
            </a:effectLst>
          </a:endParaRPr>
        </a:p>
      </dsp:txBody>
      <dsp:txXfrm>
        <a:off x="1255018" y="941681"/>
        <a:ext cx="853065" cy="732513"/>
      </dsp:txXfrm>
    </dsp:sp>
    <dsp:sp modelId="{3589EF56-D84F-41B0-8B27-91EFA73D0D1A}">
      <dsp:nvSpPr>
        <dsp:cNvPr id="0" name=""/>
        <dsp:cNvSpPr/>
      </dsp:nvSpPr>
      <dsp:spPr>
        <a:xfrm>
          <a:off x="1910257" y="797459"/>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22BDB0A-7EF3-428B-ABC8-DF97B00C0305}">
      <dsp:nvSpPr>
        <dsp:cNvPr id="0" name=""/>
        <dsp:cNvSpPr/>
      </dsp:nvSpPr>
      <dsp:spPr>
        <a:xfrm>
          <a:off x="2119110" y="193129"/>
          <a:ext cx="1235933" cy="1061277"/>
        </a:xfrm>
        <a:prstGeom prst="hexagon">
          <a:avLst>
            <a:gd name="adj" fmla="val 25000"/>
            <a:gd name="vf" fmla="val 115470"/>
          </a:avLst>
        </a:prstGeom>
        <a:blipFill rotWithShape="1">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26899EE-1B4A-4DA3-BED0-C63A105E754C}">
      <dsp:nvSpPr>
        <dsp:cNvPr id="0" name=""/>
        <dsp:cNvSpPr/>
      </dsp:nvSpPr>
      <dsp:spPr>
        <a:xfrm>
          <a:off x="2161900" y="657367"/>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004E0FE-50F7-4B63-A2E0-FF8B17749875}">
      <dsp:nvSpPr>
        <dsp:cNvPr id="0" name=""/>
        <dsp:cNvSpPr/>
      </dsp:nvSpPr>
      <dsp:spPr>
        <a:xfrm>
          <a:off x="3190097" y="774907"/>
          <a:ext cx="1235933" cy="1061277"/>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Pastes</a:t>
          </a:r>
          <a:endParaRPr lang="en-US" sz="2000" b="1" kern="1200" dirty="0">
            <a:effectLst>
              <a:outerShdw blurRad="38100" dist="38100" dir="2700000" algn="tl">
                <a:srgbClr val="000000">
                  <a:alpha val="43137"/>
                </a:srgbClr>
              </a:outerShdw>
            </a:effectLst>
          </a:endParaRPr>
        </a:p>
      </dsp:txBody>
      <dsp:txXfrm>
        <a:off x="3381531" y="939289"/>
        <a:ext cx="853065" cy="732513"/>
      </dsp:txXfrm>
    </dsp:sp>
    <dsp:sp modelId="{83675155-1EE3-4D93-A630-44193FD3363D}">
      <dsp:nvSpPr>
        <dsp:cNvPr id="0" name=""/>
        <dsp:cNvSpPr/>
      </dsp:nvSpPr>
      <dsp:spPr>
        <a:xfrm>
          <a:off x="4259580" y="1245067"/>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B9A9010-8E1B-479F-A705-6E97F78F3D0A}">
      <dsp:nvSpPr>
        <dsp:cNvPr id="0" name=""/>
        <dsp:cNvSpPr/>
      </dsp:nvSpPr>
      <dsp:spPr>
        <a:xfrm>
          <a:off x="4253682" y="1371491"/>
          <a:ext cx="1235933" cy="1061277"/>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970DCAF-4B76-4524-AF17-B31BC5B531A4}">
      <dsp:nvSpPr>
        <dsp:cNvPr id="0" name=""/>
        <dsp:cNvSpPr/>
      </dsp:nvSpPr>
      <dsp:spPr>
        <a:xfrm>
          <a:off x="4494839" y="1390626"/>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89A2752-9B5E-46FD-9CF8-5C7B7A884510}">
      <dsp:nvSpPr>
        <dsp:cNvPr id="0" name=""/>
        <dsp:cNvSpPr/>
      </dsp:nvSpPr>
      <dsp:spPr>
        <a:xfrm>
          <a:off x="4267203" y="2326492"/>
          <a:ext cx="1235933" cy="1061277"/>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kern="1200" dirty="0" smtClean="0">
              <a:effectLst>
                <a:outerShdw blurRad="38100" dist="38100" dir="2700000" algn="tl">
                  <a:srgbClr val="000000">
                    <a:alpha val="43137"/>
                  </a:srgbClr>
                </a:outerShdw>
              </a:effectLst>
            </a:rPr>
            <a:t>Plaster</a:t>
          </a:r>
          <a:endParaRPr lang="en-US" sz="1300" b="1" kern="1200" dirty="0">
            <a:effectLst>
              <a:outerShdw blurRad="38100" dist="38100" dir="2700000" algn="tl">
                <a:srgbClr val="000000">
                  <a:alpha val="43137"/>
                </a:srgbClr>
              </a:outerShdw>
            </a:effectLst>
          </a:endParaRPr>
        </a:p>
      </dsp:txBody>
      <dsp:txXfrm>
        <a:off x="4458637" y="2490874"/>
        <a:ext cx="853065" cy="732513"/>
      </dsp:txXfrm>
    </dsp:sp>
    <dsp:sp modelId="{D78C02F6-AD51-4300-A5DD-2CEA9934E72D}">
      <dsp:nvSpPr>
        <dsp:cNvPr id="0" name=""/>
        <dsp:cNvSpPr/>
      </dsp:nvSpPr>
      <dsp:spPr>
        <a:xfrm>
          <a:off x="5323164" y="674110"/>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57AB7EA-0E84-4EE6-9842-CF4E6AC0BC9B}">
      <dsp:nvSpPr>
        <dsp:cNvPr id="0" name=""/>
        <dsp:cNvSpPr/>
      </dsp:nvSpPr>
      <dsp:spPr>
        <a:xfrm>
          <a:off x="5317266" y="790625"/>
          <a:ext cx="1235933" cy="1061277"/>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B8743E2-C371-4259-9A9B-B777AE6C4E99}">
      <dsp:nvSpPr>
        <dsp:cNvPr id="0" name=""/>
        <dsp:cNvSpPr/>
      </dsp:nvSpPr>
      <dsp:spPr>
        <a:xfrm>
          <a:off x="5563666" y="814201"/>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BD32A69-9F7B-465A-A74C-3D15CAF7F88C}">
      <dsp:nvSpPr>
        <dsp:cNvPr id="0" name=""/>
        <dsp:cNvSpPr/>
      </dsp:nvSpPr>
      <dsp:spPr>
        <a:xfrm>
          <a:off x="5317266" y="1892794"/>
          <a:ext cx="1235933" cy="1061277"/>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kern="1200" dirty="0" smtClean="0">
              <a:effectLst>
                <a:outerShdw blurRad="38100" dist="38100" dir="2700000" algn="tl">
                  <a:srgbClr val="000000">
                    <a:alpha val="43137"/>
                  </a:srgbClr>
                </a:outerShdw>
              </a:effectLst>
            </a:rPr>
            <a:t>Poultices</a:t>
          </a:r>
        </a:p>
        <a:p>
          <a:pPr lvl="0" algn="ctr" defTabSz="577850">
            <a:lnSpc>
              <a:spcPct val="90000"/>
            </a:lnSpc>
            <a:spcBef>
              <a:spcPct val="0"/>
            </a:spcBef>
            <a:spcAft>
              <a:spcPct val="35000"/>
            </a:spcAft>
          </a:pPr>
          <a:endParaRPr lang="en-US" sz="1300" b="1" kern="1200" dirty="0">
            <a:effectLst>
              <a:outerShdw blurRad="38100" dist="38100" dir="2700000" algn="tl">
                <a:srgbClr val="000000">
                  <a:alpha val="43137"/>
                </a:srgbClr>
              </a:outerShdw>
            </a:effectLst>
          </a:endParaRPr>
        </a:p>
      </dsp:txBody>
      <dsp:txXfrm>
        <a:off x="5508700" y="2057176"/>
        <a:ext cx="853065" cy="732513"/>
      </dsp:txXfrm>
    </dsp:sp>
    <dsp:sp modelId="{56E2855F-F93B-44A3-B863-15762E8ED964}">
      <dsp:nvSpPr>
        <dsp:cNvPr id="0" name=""/>
        <dsp:cNvSpPr/>
      </dsp:nvSpPr>
      <dsp:spPr>
        <a:xfrm>
          <a:off x="5562356" y="2891312"/>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40F6FE2-C72D-463A-B03C-0A9ED29DC8CF}">
      <dsp:nvSpPr>
        <dsp:cNvPr id="0" name=""/>
        <dsp:cNvSpPr/>
      </dsp:nvSpPr>
      <dsp:spPr>
        <a:xfrm flipV="1">
          <a:off x="2141422" y="2514604"/>
          <a:ext cx="1249479" cy="805297"/>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C1E9FD0-A840-4C26-B189-539DDA218536}">
      <dsp:nvSpPr>
        <dsp:cNvPr id="0" name=""/>
        <dsp:cNvSpPr/>
      </dsp:nvSpPr>
      <dsp:spPr>
        <a:xfrm>
          <a:off x="5332994" y="3008510"/>
          <a:ext cx="144170" cy="12437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B50F4-1E7E-4F08-AB30-AFECBA4D1E41}">
      <dsp:nvSpPr>
        <dsp:cNvPr id="0" name=""/>
        <dsp:cNvSpPr/>
      </dsp:nvSpPr>
      <dsp:spPr>
        <a:xfrm>
          <a:off x="120215" y="903"/>
          <a:ext cx="1829817" cy="1260743"/>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EE149-8E25-4A12-951C-AD169E45B4B7}">
      <dsp:nvSpPr>
        <dsp:cNvPr id="0" name=""/>
        <dsp:cNvSpPr/>
      </dsp:nvSpPr>
      <dsp:spPr>
        <a:xfrm>
          <a:off x="120215"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lvl="0" algn="ctr" defTabSz="1111250">
            <a:lnSpc>
              <a:spcPct val="90000"/>
            </a:lnSpc>
            <a:spcBef>
              <a:spcPct val="0"/>
            </a:spcBef>
            <a:spcAft>
              <a:spcPct val="35000"/>
            </a:spcAft>
          </a:pPr>
          <a:r>
            <a:rPr lang="en-US" sz="2500" kern="1200" dirty="0" smtClean="0"/>
            <a:t>Ointment </a:t>
          </a:r>
          <a:endParaRPr lang="en-US" sz="2500" kern="1200" dirty="0"/>
        </a:p>
      </dsp:txBody>
      <dsp:txXfrm>
        <a:off x="120215" y="1261647"/>
        <a:ext cx="1829817" cy="678862"/>
      </dsp:txXfrm>
    </dsp:sp>
    <dsp:sp modelId="{224EB633-0105-45F7-A789-629368126CB4}">
      <dsp:nvSpPr>
        <dsp:cNvPr id="0" name=""/>
        <dsp:cNvSpPr/>
      </dsp:nvSpPr>
      <dsp:spPr>
        <a:xfrm>
          <a:off x="2133091" y="903"/>
          <a:ext cx="1829817" cy="1260743"/>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A959F-655D-4685-ADC6-D104F5463299}">
      <dsp:nvSpPr>
        <dsp:cNvPr id="0" name=""/>
        <dsp:cNvSpPr/>
      </dsp:nvSpPr>
      <dsp:spPr>
        <a:xfrm>
          <a:off x="2133091"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lvl="0" algn="ctr" defTabSz="1111250">
            <a:lnSpc>
              <a:spcPct val="90000"/>
            </a:lnSpc>
            <a:spcBef>
              <a:spcPct val="0"/>
            </a:spcBef>
            <a:spcAft>
              <a:spcPct val="35000"/>
            </a:spcAft>
          </a:pPr>
          <a:r>
            <a:rPr lang="en-US" sz="2500" kern="1200" dirty="0" smtClean="0"/>
            <a:t>Creams</a:t>
          </a:r>
          <a:endParaRPr lang="en-US" sz="2500" kern="1200" dirty="0"/>
        </a:p>
      </dsp:txBody>
      <dsp:txXfrm>
        <a:off x="2133091" y="1261647"/>
        <a:ext cx="1829817" cy="678862"/>
      </dsp:txXfrm>
    </dsp:sp>
    <dsp:sp modelId="{BBCC6316-6F20-48B2-9959-41B8B0A13196}">
      <dsp:nvSpPr>
        <dsp:cNvPr id="0" name=""/>
        <dsp:cNvSpPr/>
      </dsp:nvSpPr>
      <dsp:spPr>
        <a:xfrm>
          <a:off x="4145967" y="903"/>
          <a:ext cx="1829817" cy="1260743"/>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7526B-5A16-4197-9D1A-3F72E2B0A469}">
      <dsp:nvSpPr>
        <dsp:cNvPr id="0" name=""/>
        <dsp:cNvSpPr/>
      </dsp:nvSpPr>
      <dsp:spPr>
        <a:xfrm>
          <a:off x="4145967"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lvl="0" algn="ctr" defTabSz="1111250">
            <a:lnSpc>
              <a:spcPct val="90000"/>
            </a:lnSpc>
            <a:spcBef>
              <a:spcPct val="0"/>
            </a:spcBef>
            <a:spcAft>
              <a:spcPct val="35000"/>
            </a:spcAft>
          </a:pPr>
          <a:r>
            <a:rPr lang="en-US" sz="2500" kern="1200" dirty="0" smtClean="0"/>
            <a:t>Pastes</a:t>
          </a:r>
          <a:endParaRPr lang="en-US" sz="2500" kern="1200" dirty="0"/>
        </a:p>
      </dsp:txBody>
      <dsp:txXfrm>
        <a:off x="4145967" y="1261647"/>
        <a:ext cx="1829817" cy="678862"/>
      </dsp:txXfrm>
    </dsp:sp>
    <dsp:sp modelId="{A5559BB4-E4BE-46DF-9A81-A87E34586140}">
      <dsp:nvSpPr>
        <dsp:cNvPr id="0" name=""/>
        <dsp:cNvSpPr/>
      </dsp:nvSpPr>
      <dsp:spPr>
        <a:xfrm>
          <a:off x="120215" y="2123490"/>
          <a:ext cx="1829817" cy="1260743"/>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0B75F-2960-43E9-8941-1FEC67E0F629}">
      <dsp:nvSpPr>
        <dsp:cNvPr id="0" name=""/>
        <dsp:cNvSpPr/>
      </dsp:nvSpPr>
      <dsp:spPr>
        <a:xfrm>
          <a:off x="120215"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lvl="0" algn="ctr" defTabSz="1111250">
            <a:lnSpc>
              <a:spcPct val="90000"/>
            </a:lnSpc>
            <a:spcBef>
              <a:spcPct val="0"/>
            </a:spcBef>
            <a:spcAft>
              <a:spcPct val="35000"/>
            </a:spcAft>
          </a:pPr>
          <a:r>
            <a:rPr lang="en-US" sz="2500" kern="1200" dirty="0" smtClean="0"/>
            <a:t>Gels</a:t>
          </a:r>
          <a:endParaRPr lang="en-US" sz="2500" kern="1200" dirty="0"/>
        </a:p>
      </dsp:txBody>
      <dsp:txXfrm>
        <a:off x="120215" y="3384234"/>
        <a:ext cx="1829817" cy="678862"/>
      </dsp:txXfrm>
    </dsp:sp>
    <dsp:sp modelId="{0D1A0D99-E909-466A-9FE9-1D6399CC3978}">
      <dsp:nvSpPr>
        <dsp:cNvPr id="0" name=""/>
        <dsp:cNvSpPr/>
      </dsp:nvSpPr>
      <dsp:spPr>
        <a:xfrm>
          <a:off x="1615070" y="2130450"/>
          <a:ext cx="1829817" cy="1260743"/>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17C28E-BE3E-4ED4-9E55-4170487FE3F3}">
      <dsp:nvSpPr>
        <dsp:cNvPr id="0" name=""/>
        <dsp:cNvSpPr/>
      </dsp:nvSpPr>
      <dsp:spPr>
        <a:xfrm>
          <a:off x="2133091"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lvl="0" algn="ctr" defTabSz="1111250">
            <a:lnSpc>
              <a:spcPct val="90000"/>
            </a:lnSpc>
            <a:spcBef>
              <a:spcPct val="0"/>
            </a:spcBef>
            <a:spcAft>
              <a:spcPct val="35000"/>
            </a:spcAft>
          </a:pPr>
          <a:r>
            <a:rPr lang="en-US" sz="2500" kern="1200" dirty="0" smtClean="0"/>
            <a:t>Poultices</a:t>
          </a:r>
          <a:endParaRPr lang="en-US" sz="2500" kern="1200" dirty="0"/>
        </a:p>
      </dsp:txBody>
      <dsp:txXfrm>
        <a:off x="2133091" y="3384234"/>
        <a:ext cx="1829817" cy="678862"/>
      </dsp:txXfrm>
    </dsp:sp>
    <dsp:sp modelId="{6D2D867E-D4DB-49F0-9956-899635E54D61}">
      <dsp:nvSpPr>
        <dsp:cNvPr id="0" name=""/>
        <dsp:cNvSpPr/>
      </dsp:nvSpPr>
      <dsp:spPr>
        <a:xfrm>
          <a:off x="3879454" y="2130450"/>
          <a:ext cx="1829817" cy="1260743"/>
        </a:xfrm>
        <a:prstGeom prst="roundRect">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11BFD2-AB2F-4640-9D30-C80E7DAFFBF7}">
      <dsp:nvSpPr>
        <dsp:cNvPr id="0" name=""/>
        <dsp:cNvSpPr/>
      </dsp:nvSpPr>
      <dsp:spPr>
        <a:xfrm>
          <a:off x="4145967"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lvl="0" algn="ctr" defTabSz="1111250">
            <a:lnSpc>
              <a:spcPct val="90000"/>
            </a:lnSpc>
            <a:spcBef>
              <a:spcPct val="0"/>
            </a:spcBef>
            <a:spcAft>
              <a:spcPct val="35000"/>
            </a:spcAft>
          </a:pPr>
          <a:r>
            <a:rPr lang="en-US" sz="2500" kern="1200" dirty="0" smtClean="0"/>
            <a:t>Plaster</a:t>
          </a:r>
          <a:endParaRPr lang="en-US" sz="2500" kern="1200" dirty="0"/>
        </a:p>
      </dsp:txBody>
      <dsp:txXfrm>
        <a:off x="4145967" y="3384234"/>
        <a:ext cx="1829817" cy="678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68848-93C5-4E54-9A32-AF88CF8CE039}">
      <dsp:nvSpPr>
        <dsp:cNvPr id="0" name=""/>
        <dsp:cNvSpPr/>
      </dsp:nvSpPr>
      <dsp:spPr>
        <a:xfrm>
          <a:off x="4495800" y="2653797"/>
          <a:ext cx="3521138" cy="407404"/>
        </a:xfrm>
        <a:custGeom>
          <a:avLst/>
          <a:gdLst/>
          <a:ahLst/>
          <a:cxnLst/>
          <a:rect l="0" t="0" r="0" b="0"/>
          <a:pathLst>
            <a:path>
              <a:moveTo>
                <a:pt x="0" y="0"/>
              </a:moveTo>
              <a:lnTo>
                <a:pt x="0" y="203702"/>
              </a:lnTo>
              <a:lnTo>
                <a:pt x="3521138" y="203702"/>
              </a:lnTo>
              <a:lnTo>
                <a:pt x="3521138" y="4074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2941F8-AEF7-4CF2-B0C6-775EDA91EB93}">
      <dsp:nvSpPr>
        <dsp:cNvPr id="0" name=""/>
        <dsp:cNvSpPr/>
      </dsp:nvSpPr>
      <dsp:spPr>
        <a:xfrm>
          <a:off x="4495800" y="2653797"/>
          <a:ext cx="1173712" cy="407404"/>
        </a:xfrm>
        <a:custGeom>
          <a:avLst/>
          <a:gdLst/>
          <a:ahLst/>
          <a:cxnLst/>
          <a:rect l="0" t="0" r="0" b="0"/>
          <a:pathLst>
            <a:path>
              <a:moveTo>
                <a:pt x="0" y="0"/>
              </a:moveTo>
              <a:lnTo>
                <a:pt x="0" y="203702"/>
              </a:lnTo>
              <a:lnTo>
                <a:pt x="1173712" y="203702"/>
              </a:lnTo>
              <a:lnTo>
                <a:pt x="1173712" y="4074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AB491-7A1D-4DD8-9E05-CE1068718D18}">
      <dsp:nvSpPr>
        <dsp:cNvPr id="0" name=""/>
        <dsp:cNvSpPr/>
      </dsp:nvSpPr>
      <dsp:spPr>
        <a:xfrm>
          <a:off x="3322087" y="2653797"/>
          <a:ext cx="1173712" cy="407404"/>
        </a:xfrm>
        <a:custGeom>
          <a:avLst/>
          <a:gdLst/>
          <a:ahLst/>
          <a:cxnLst/>
          <a:rect l="0" t="0" r="0" b="0"/>
          <a:pathLst>
            <a:path>
              <a:moveTo>
                <a:pt x="1173712" y="0"/>
              </a:moveTo>
              <a:lnTo>
                <a:pt x="1173712" y="203702"/>
              </a:lnTo>
              <a:lnTo>
                <a:pt x="0" y="203702"/>
              </a:lnTo>
              <a:lnTo>
                <a:pt x="0" y="4074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75113-4328-41B4-82E7-6124150C72AE}">
      <dsp:nvSpPr>
        <dsp:cNvPr id="0" name=""/>
        <dsp:cNvSpPr/>
      </dsp:nvSpPr>
      <dsp:spPr>
        <a:xfrm>
          <a:off x="974661" y="2653797"/>
          <a:ext cx="3521138" cy="407404"/>
        </a:xfrm>
        <a:custGeom>
          <a:avLst/>
          <a:gdLst/>
          <a:ahLst/>
          <a:cxnLst/>
          <a:rect l="0" t="0" r="0" b="0"/>
          <a:pathLst>
            <a:path>
              <a:moveTo>
                <a:pt x="3521138" y="0"/>
              </a:moveTo>
              <a:lnTo>
                <a:pt x="3521138" y="203702"/>
              </a:lnTo>
              <a:lnTo>
                <a:pt x="0" y="203702"/>
              </a:lnTo>
              <a:lnTo>
                <a:pt x="0" y="4074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D3CDA-B3B3-4767-9AE8-EB8CC4506793}">
      <dsp:nvSpPr>
        <dsp:cNvPr id="0" name=""/>
        <dsp:cNvSpPr/>
      </dsp:nvSpPr>
      <dsp:spPr>
        <a:xfrm>
          <a:off x="4010794" y="1683787"/>
          <a:ext cx="970010" cy="97001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5EB7F-A455-47B3-B84A-F45C1D5FDFCE}">
      <dsp:nvSpPr>
        <dsp:cNvPr id="0" name=""/>
        <dsp:cNvSpPr/>
      </dsp:nvSpPr>
      <dsp:spPr>
        <a:xfrm>
          <a:off x="4010794" y="1683787"/>
          <a:ext cx="970010" cy="97001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C9B20-9332-4293-98B2-94068A2E7165}">
      <dsp:nvSpPr>
        <dsp:cNvPr id="0" name=""/>
        <dsp:cNvSpPr/>
      </dsp:nvSpPr>
      <dsp:spPr>
        <a:xfrm>
          <a:off x="3525789" y="1858389"/>
          <a:ext cx="1940021" cy="6208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cap="all" spc="0" dirty="0" smtClean="0">
              <a:ln w="9000" cmpd="sng">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rPr>
            <a:t>Bases</a:t>
          </a:r>
          <a:r>
            <a:rPr lang="en-US" sz="2100" b="1" kern="1200" cap="all" spc="0" dirty="0" smtClean="0">
              <a:ln w="9000" cmpd="sng">
                <a:prstDash val="solid"/>
              </a:ln>
              <a:effectLst>
                <a:reflection blurRad="12700" stA="28000" endPos="45000" dist="1000" dir="5400000" sy="-100000" algn="bl" rotWithShape="0"/>
              </a:effectLst>
            </a:rPr>
            <a:t> </a:t>
          </a:r>
          <a:endParaRPr lang="en-US" sz="2100" b="1" kern="1200" cap="all" spc="0" dirty="0">
            <a:ln w="9000" cmpd="sng">
              <a:prstDash val="solid"/>
            </a:ln>
            <a:effectLst>
              <a:reflection blurRad="12700" stA="28000" endPos="45000" dist="1000" dir="5400000" sy="-100000" algn="bl" rotWithShape="0"/>
            </a:effectLst>
          </a:endParaRPr>
        </a:p>
      </dsp:txBody>
      <dsp:txXfrm>
        <a:off x="3525789" y="1858389"/>
        <a:ext cx="1940021" cy="620806"/>
      </dsp:txXfrm>
    </dsp:sp>
    <dsp:sp modelId="{B06AA64C-B8FF-4457-925E-BE0CBD09491A}">
      <dsp:nvSpPr>
        <dsp:cNvPr id="0" name=""/>
        <dsp:cNvSpPr/>
      </dsp:nvSpPr>
      <dsp:spPr>
        <a:xfrm>
          <a:off x="489656" y="3061202"/>
          <a:ext cx="970010" cy="97001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63A266-57E6-4AD8-BBE9-77DA1DF1E40A}">
      <dsp:nvSpPr>
        <dsp:cNvPr id="0" name=""/>
        <dsp:cNvSpPr/>
      </dsp:nvSpPr>
      <dsp:spPr>
        <a:xfrm>
          <a:off x="489656" y="3061202"/>
          <a:ext cx="970010" cy="97001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D713B-3043-4DC5-9230-EF5CC1077FC5}">
      <dsp:nvSpPr>
        <dsp:cNvPr id="0" name=""/>
        <dsp:cNvSpPr/>
      </dsp:nvSpPr>
      <dsp:spPr>
        <a:xfrm>
          <a:off x="4651" y="3235804"/>
          <a:ext cx="1940021" cy="620806"/>
        </a:xfrm>
        <a:prstGeom prst="rect">
          <a:avLst/>
        </a:prstGeom>
        <a:noFill/>
        <a:ln w="12700" cap="flat" cmpd="sng" algn="ctr">
          <a:noFill/>
          <a:prstDash val="solid"/>
        </a:ln>
        <a:effectLst>
          <a:outerShdw blurRad="50800" dist="25000" dir="5400000" rotWithShape="0">
            <a:srgbClr val="000000">
              <a:alpha val="40000"/>
            </a:srgbClr>
          </a:outerShdw>
        </a:effectLst>
        <a:sp3d/>
      </dsp:spPr>
      <dsp:style>
        <a:lnRef idx="1">
          <a:schemeClr val="accent4"/>
        </a:lnRef>
        <a:fillRef idx="2">
          <a:schemeClr val="accent4"/>
        </a:fillRef>
        <a:effectRef idx="1">
          <a:schemeClr val="accent4"/>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cap="all" spc="0" dirty="0" smtClean="0">
              <a:ln w="9000" cmpd="sng">
                <a:prstDash val="solid"/>
              </a:ln>
              <a:effectLst>
                <a:reflection blurRad="12700" stA="28000" endPos="45000" dist="1000" dir="5400000" sy="-100000" algn="bl" rotWithShape="0"/>
              </a:effectLst>
            </a:rPr>
            <a:t>WATER SOLUBLE BASE</a:t>
          </a:r>
          <a:endParaRPr lang="en-US" sz="1700" b="1" kern="1200" cap="all" spc="0" dirty="0">
            <a:ln w="9000" cmpd="sng">
              <a:prstDash val="solid"/>
            </a:ln>
            <a:effectLst>
              <a:reflection blurRad="12700" stA="28000" endPos="45000" dist="1000" dir="5400000" sy="-100000" algn="bl" rotWithShape="0"/>
            </a:effectLst>
          </a:endParaRPr>
        </a:p>
      </dsp:txBody>
      <dsp:txXfrm>
        <a:off x="4651" y="3235804"/>
        <a:ext cx="1940021" cy="620806"/>
      </dsp:txXfrm>
    </dsp:sp>
    <dsp:sp modelId="{AD3C7337-E790-4F25-BD91-783EFB2867CB}">
      <dsp:nvSpPr>
        <dsp:cNvPr id="0" name=""/>
        <dsp:cNvSpPr/>
      </dsp:nvSpPr>
      <dsp:spPr>
        <a:xfrm>
          <a:off x="2837081" y="3061202"/>
          <a:ext cx="970010" cy="97001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D7B359-7B77-42F1-992C-C16204527E07}">
      <dsp:nvSpPr>
        <dsp:cNvPr id="0" name=""/>
        <dsp:cNvSpPr/>
      </dsp:nvSpPr>
      <dsp:spPr>
        <a:xfrm>
          <a:off x="2837081" y="3061202"/>
          <a:ext cx="970010" cy="97001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43298-CED0-4FC2-AF8C-2C803608993B}">
      <dsp:nvSpPr>
        <dsp:cNvPr id="0" name=""/>
        <dsp:cNvSpPr/>
      </dsp:nvSpPr>
      <dsp:spPr>
        <a:xfrm>
          <a:off x="2352076" y="3235804"/>
          <a:ext cx="1940021" cy="620806"/>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cap="all" spc="0" dirty="0" smtClean="0">
              <a:ln w="9000" cmpd="sng">
                <a:prstDash val="solid"/>
              </a:ln>
              <a:effectLst>
                <a:reflection blurRad="12700" stA="28000" endPos="45000" dist="1000" dir="5400000" sy="-100000" algn="bl" rotWithShape="0"/>
              </a:effectLst>
            </a:rPr>
            <a:t>EMULSION base </a:t>
          </a:r>
          <a:endParaRPr lang="en-US" sz="1700" b="1" kern="1200" cap="all" spc="0" dirty="0">
            <a:ln w="9000" cmpd="sng">
              <a:prstDash val="solid"/>
            </a:ln>
            <a:effectLst>
              <a:reflection blurRad="12700" stA="28000" endPos="45000" dist="1000" dir="5400000" sy="-100000" algn="bl" rotWithShape="0"/>
            </a:effectLst>
          </a:endParaRPr>
        </a:p>
      </dsp:txBody>
      <dsp:txXfrm>
        <a:off x="2352076" y="3235804"/>
        <a:ext cx="1940021" cy="620806"/>
      </dsp:txXfrm>
    </dsp:sp>
    <dsp:sp modelId="{F05CEE54-E2B7-424E-AA7D-3AB8CC16FB69}">
      <dsp:nvSpPr>
        <dsp:cNvPr id="0" name=""/>
        <dsp:cNvSpPr/>
      </dsp:nvSpPr>
      <dsp:spPr>
        <a:xfrm>
          <a:off x="5184507" y="3061202"/>
          <a:ext cx="970010" cy="97001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85B5B-29FE-41C1-851A-70D4A63F0A0D}">
      <dsp:nvSpPr>
        <dsp:cNvPr id="0" name=""/>
        <dsp:cNvSpPr/>
      </dsp:nvSpPr>
      <dsp:spPr>
        <a:xfrm>
          <a:off x="5184507" y="3061202"/>
          <a:ext cx="970010" cy="97001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63839-F627-44ED-AB91-31EA41D22E36}">
      <dsp:nvSpPr>
        <dsp:cNvPr id="0" name=""/>
        <dsp:cNvSpPr/>
      </dsp:nvSpPr>
      <dsp:spPr>
        <a:xfrm>
          <a:off x="4699502" y="3235804"/>
          <a:ext cx="1940021" cy="620806"/>
        </a:xfrm>
        <a:prstGeom prst="rect">
          <a:avLst/>
        </a:prstGeom>
        <a:noFill/>
        <a:ln w="12700" cap="flat" cmpd="sng" algn="ctr">
          <a:noFill/>
          <a:prstDash val="solid"/>
        </a:ln>
        <a:effectLst>
          <a:outerShdw blurRad="50800" dist="25000" dir="5400000" rotWithShape="0">
            <a:srgbClr val="000000">
              <a:alpha val="40000"/>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cap="all" spc="0" dirty="0" smtClean="0">
              <a:ln w="9000" cmpd="sng">
                <a:prstDash val="solid"/>
              </a:ln>
              <a:effectLst>
                <a:reflection blurRad="12700" stA="28000" endPos="45000" dist="1000" dir="5400000" sy="-100000" algn="bl" rotWithShape="0"/>
              </a:effectLst>
            </a:rPr>
            <a:t>ABSORPTION BASE</a:t>
          </a:r>
          <a:endParaRPr lang="en-US" sz="1700" b="1" kern="1200" cap="all" spc="0" dirty="0">
            <a:ln w="9000" cmpd="sng">
              <a:prstDash val="solid"/>
            </a:ln>
            <a:effectLst>
              <a:reflection blurRad="12700" stA="28000" endPos="45000" dist="1000" dir="5400000" sy="-100000" algn="bl" rotWithShape="0"/>
            </a:effectLst>
          </a:endParaRPr>
        </a:p>
      </dsp:txBody>
      <dsp:txXfrm>
        <a:off x="4699502" y="3235804"/>
        <a:ext cx="1940021" cy="620806"/>
      </dsp:txXfrm>
    </dsp:sp>
    <dsp:sp modelId="{983D4657-101B-44A7-BF2A-9F155A0E42CB}">
      <dsp:nvSpPr>
        <dsp:cNvPr id="0" name=""/>
        <dsp:cNvSpPr/>
      </dsp:nvSpPr>
      <dsp:spPr>
        <a:xfrm>
          <a:off x="7531933" y="3061202"/>
          <a:ext cx="970010" cy="97001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9469B-6734-424A-8B9B-D08CA2463A1C}">
      <dsp:nvSpPr>
        <dsp:cNvPr id="0" name=""/>
        <dsp:cNvSpPr/>
      </dsp:nvSpPr>
      <dsp:spPr>
        <a:xfrm>
          <a:off x="7531933" y="3061202"/>
          <a:ext cx="970010" cy="97001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33E07-1466-4E94-ACB0-99BA53E645C6}">
      <dsp:nvSpPr>
        <dsp:cNvPr id="0" name=""/>
        <dsp:cNvSpPr/>
      </dsp:nvSpPr>
      <dsp:spPr>
        <a:xfrm>
          <a:off x="7046927" y="3235804"/>
          <a:ext cx="1940021" cy="620806"/>
        </a:xfrm>
        <a:prstGeom prst="rect">
          <a:avLst/>
        </a:prstGeom>
        <a:noFill/>
        <a:ln w="12700" cap="flat" cmpd="sng" algn="ctr">
          <a:noFill/>
          <a:prstDash val="solid"/>
        </a:ln>
        <a:effectLst>
          <a:outerShdw blurRad="50800" dist="25000" dir="5400000" rotWithShape="0">
            <a:srgbClr val="000000">
              <a:alpha val="40000"/>
            </a:srgbClr>
          </a:outerShdw>
        </a:effectLst>
        <a:sp3d/>
      </dsp:spPr>
      <dsp:style>
        <a:lnRef idx="1">
          <a:schemeClr val="accent3"/>
        </a:lnRef>
        <a:fillRef idx="2">
          <a:schemeClr val="accent3"/>
        </a:fillRef>
        <a:effectRef idx="1">
          <a:schemeClr val="accent3"/>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cap="all" spc="0" dirty="0" smtClean="0">
              <a:ln w="9000" cmpd="sng">
                <a:prstDash val="solid"/>
              </a:ln>
              <a:effectLst>
                <a:reflection blurRad="12700" stA="28000" endPos="45000" dist="1000" dir="5400000" sy="-100000" algn="bl" rotWithShape="0"/>
              </a:effectLst>
            </a:rPr>
            <a:t>Oleaginous base </a:t>
          </a:r>
          <a:endParaRPr lang="en-US" sz="1700" b="1" kern="1200" cap="all" spc="0" dirty="0">
            <a:ln w="9000" cmpd="sng">
              <a:prstDash val="solid"/>
            </a:ln>
            <a:effectLst>
              <a:reflection blurRad="12700" stA="28000" endPos="45000" dist="1000" dir="5400000" sy="-100000" algn="bl" rotWithShape="0"/>
            </a:effectLst>
          </a:endParaRPr>
        </a:p>
      </dsp:txBody>
      <dsp:txXfrm>
        <a:off x="7046927" y="3235804"/>
        <a:ext cx="1940021" cy="620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356E9-AFB4-4091-A3FC-E2D35AA56F1C}">
      <dsp:nvSpPr>
        <dsp:cNvPr id="0" name=""/>
        <dsp:cNvSpPr/>
      </dsp:nvSpPr>
      <dsp:spPr>
        <a:xfrm>
          <a:off x="0" y="0"/>
          <a:ext cx="8915400" cy="16333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Hydrocarbons (mineral oils, </a:t>
          </a:r>
          <a:r>
            <a:rPr lang="en-US" sz="1600" b="1" kern="1200" dirty="0" err="1" smtClean="0">
              <a:solidFill>
                <a:schemeClr val="tx1"/>
              </a:solidFill>
            </a:rPr>
            <a:t>petrolatums</a:t>
          </a:r>
          <a:r>
            <a:rPr lang="en-US" sz="1600" b="1" kern="1200" dirty="0" smtClean="0">
              <a:solidFill>
                <a:schemeClr val="tx1"/>
              </a:solidFill>
            </a:rPr>
            <a:t>, </a:t>
          </a:r>
          <a:r>
            <a:rPr lang="en-US" sz="1600" b="1" kern="1200" dirty="0" err="1" smtClean="0">
              <a:solidFill>
                <a:schemeClr val="tx1"/>
              </a:solidFill>
            </a:rPr>
            <a:t>paraffins</a:t>
          </a:r>
          <a:r>
            <a:rPr lang="en-US" sz="1600" b="1" kern="1200" dirty="0" smtClean="0">
              <a:solidFill>
                <a:schemeClr val="tx1"/>
              </a:solidFill>
            </a:rPr>
            <a:t>, waxes)</a:t>
          </a:r>
        </a:p>
        <a:p>
          <a:pPr lvl="0" algn="l" defTabSz="711200">
            <a:lnSpc>
              <a:spcPct val="90000"/>
            </a:lnSpc>
            <a:spcBef>
              <a:spcPct val="0"/>
            </a:spcBef>
            <a:spcAft>
              <a:spcPct val="35000"/>
            </a:spcAft>
          </a:pPr>
          <a:r>
            <a:rPr lang="en-US" sz="1600" b="1" kern="1200" dirty="0" smtClean="0">
              <a:solidFill>
                <a:schemeClr val="tx1"/>
              </a:solidFill>
            </a:rPr>
            <a:t>Animal fats/vegetable oils (castor oil, cottonseed oil, olive oil)</a:t>
          </a:r>
        </a:p>
        <a:p>
          <a:pPr lvl="0" algn="l" defTabSz="711200">
            <a:lnSpc>
              <a:spcPct val="90000"/>
            </a:lnSpc>
            <a:spcBef>
              <a:spcPct val="0"/>
            </a:spcBef>
            <a:spcAft>
              <a:spcPct val="35000"/>
            </a:spcAft>
          </a:pPr>
          <a:r>
            <a:rPr lang="en-US" sz="1600" b="1" kern="1200" dirty="0" smtClean="0">
              <a:solidFill>
                <a:schemeClr val="tx1"/>
              </a:solidFill>
            </a:rPr>
            <a:t>Synthetic esters (</a:t>
          </a:r>
          <a:r>
            <a:rPr lang="en-US" sz="1600" b="1" kern="1200" dirty="0" err="1" smtClean="0">
              <a:solidFill>
                <a:schemeClr val="tx1"/>
              </a:solidFill>
            </a:rPr>
            <a:t>glyceryl</a:t>
          </a:r>
          <a:r>
            <a:rPr lang="en-US" sz="1600" b="1" kern="1200" dirty="0" smtClean="0">
              <a:solidFill>
                <a:schemeClr val="tx1"/>
              </a:solidFill>
            </a:rPr>
            <a:t> </a:t>
          </a:r>
          <a:r>
            <a:rPr lang="en-US" sz="1600" b="1" kern="1200" dirty="0" err="1" smtClean="0">
              <a:solidFill>
                <a:schemeClr val="tx1"/>
              </a:solidFill>
            </a:rPr>
            <a:t>monostearate</a:t>
          </a:r>
          <a:r>
            <a:rPr lang="en-US" sz="1600" b="1" kern="1200" dirty="0" smtClean="0">
              <a:solidFill>
                <a:schemeClr val="tx1"/>
              </a:solidFill>
            </a:rPr>
            <a:t>, butyl stearate, </a:t>
          </a:r>
        </a:p>
        <a:p>
          <a:pPr lvl="0" algn="l" defTabSz="711200">
            <a:lnSpc>
              <a:spcPct val="90000"/>
            </a:lnSpc>
            <a:spcBef>
              <a:spcPct val="0"/>
            </a:spcBef>
            <a:spcAft>
              <a:spcPct val="35000"/>
            </a:spcAft>
          </a:pPr>
          <a:r>
            <a:rPr lang="en-US" sz="1600" b="1" kern="1200" dirty="0" smtClean="0">
              <a:solidFill>
                <a:schemeClr val="tx1"/>
              </a:solidFill>
            </a:rPr>
            <a:t>isopropyl </a:t>
          </a:r>
          <a:r>
            <a:rPr lang="en-US" sz="1600" b="1" kern="1200" dirty="0" err="1" smtClean="0">
              <a:solidFill>
                <a:schemeClr val="tx1"/>
              </a:solidFill>
            </a:rPr>
            <a:t>lanolate</a:t>
          </a:r>
          <a:r>
            <a:rPr lang="en-US" sz="1600" b="1" kern="1200" dirty="0" smtClean="0">
              <a:solidFill>
                <a:schemeClr val="tx1"/>
              </a:solidFill>
            </a:rPr>
            <a:t>, </a:t>
          </a:r>
          <a:r>
            <a:rPr lang="en-US" sz="1600" b="1" kern="1200" dirty="0" err="1" smtClean="0">
              <a:solidFill>
                <a:schemeClr val="tx1"/>
              </a:solidFill>
            </a:rPr>
            <a:t>stearyl</a:t>
          </a:r>
          <a:r>
            <a:rPr lang="en-US" sz="1600" b="1" kern="1200" dirty="0" smtClean="0">
              <a:solidFill>
                <a:schemeClr val="tx1"/>
              </a:solidFill>
            </a:rPr>
            <a:t> alcohol)</a:t>
          </a:r>
          <a:endParaRPr lang="en-US" sz="1600" b="1" kern="1200" dirty="0"/>
        </a:p>
      </dsp:txBody>
      <dsp:txXfrm>
        <a:off x="79732" y="79732"/>
        <a:ext cx="8755936" cy="1473852"/>
      </dsp:txXfrm>
    </dsp:sp>
    <dsp:sp modelId="{C7C615FA-621B-4591-BBE5-BF6E8CA44C87}">
      <dsp:nvSpPr>
        <dsp:cNvPr id="0" name=""/>
        <dsp:cNvSpPr/>
      </dsp:nvSpPr>
      <dsp:spPr>
        <a:xfrm>
          <a:off x="0" y="1493369"/>
          <a:ext cx="8915400" cy="11287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Hydrophilic petrolatum</a:t>
          </a:r>
        </a:p>
        <a:p>
          <a:pPr lvl="0" algn="l" defTabSz="711200">
            <a:lnSpc>
              <a:spcPct val="90000"/>
            </a:lnSpc>
            <a:spcBef>
              <a:spcPct val="0"/>
            </a:spcBef>
            <a:spcAft>
              <a:spcPct val="35000"/>
            </a:spcAft>
          </a:pPr>
          <a:r>
            <a:rPr lang="en-US" sz="1600" b="1" kern="1200" dirty="0" err="1" smtClean="0">
              <a:solidFill>
                <a:schemeClr val="tx1"/>
              </a:solidFill>
            </a:rPr>
            <a:t>Aquaphor</a:t>
          </a:r>
          <a:endParaRPr lang="en-US" sz="1600" b="1" kern="1200" dirty="0" smtClean="0">
            <a:solidFill>
              <a:schemeClr val="tx1"/>
            </a:solidFill>
          </a:endParaRPr>
        </a:p>
        <a:p>
          <a:pPr lvl="0" algn="l" defTabSz="711200">
            <a:lnSpc>
              <a:spcPct val="90000"/>
            </a:lnSpc>
            <a:spcBef>
              <a:spcPct val="0"/>
            </a:spcBef>
            <a:spcAft>
              <a:spcPct val="35000"/>
            </a:spcAft>
          </a:pPr>
          <a:r>
            <a:rPr lang="en-US" sz="1600" b="1" kern="1200" dirty="0" err="1" smtClean="0">
              <a:solidFill>
                <a:schemeClr val="tx1"/>
              </a:solidFill>
            </a:rPr>
            <a:t>Aquabase</a:t>
          </a:r>
          <a:endParaRPr lang="en-US" sz="1600" b="1" kern="1200" dirty="0"/>
        </a:p>
      </dsp:txBody>
      <dsp:txXfrm>
        <a:off x="55099" y="1548468"/>
        <a:ext cx="8805202" cy="1018519"/>
      </dsp:txXfrm>
    </dsp:sp>
    <dsp:sp modelId="{9EB42339-2531-4E75-8926-1C4EEF762C39}">
      <dsp:nvSpPr>
        <dsp:cNvPr id="0" name=""/>
        <dsp:cNvSpPr/>
      </dsp:nvSpPr>
      <dsp:spPr>
        <a:xfrm>
          <a:off x="0" y="2766938"/>
          <a:ext cx="8915400" cy="1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20320" rIns="113792" bIns="20320" numCol="1" spcCol="1270" anchor="t" anchorCtr="0">
          <a:noAutofit/>
        </a:bodyPr>
        <a:lstStyle/>
        <a:p>
          <a:pPr marL="171450" lvl="1" indent="-171450" algn="ctr" defTabSz="711200">
            <a:lnSpc>
              <a:spcPct val="90000"/>
            </a:lnSpc>
            <a:spcBef>
              <a:spcPct val="0"/>
            </a:spcBef>
            <a:spcAft>
              <a:spcPct val="20000"/>
            </a:spcAft>
            <a:buChar char="••"/>
          </a:pPr>
          <a:endParaRPr lang="en-US" sz="1600" kern="1200" dirty="0"/>
        </a:p>
      </dsp:txBody>
      <dsp:txXfrm>
        <a:off x="0" y="2766938"/>
        <a:ext cx="8915400" cy="18243"/>
      </dsp:txXfrm>
    </dsp:sp>
    <dsp:sp modelId="{238AF3DE-1E54-4604-B6F7-FE57BD924A19}">
      <dsp:nvSpPr>
        <dsp:cNvPr id="0" name=""/>
        <dsp:cNvSpPr/>
      </dsp:nvSpPr>
      <dsp:spPr>
        <a:xfrm>
          <a:off x="0" y="2738755"/>
          <a:ext cx="8915400" cy="16829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b="1" kern="1200" dirty="0" smtClean="0">
            <a:solidFill>
              <a:schemeClr val="tx1"/>
            </a:solidFill>
          </a:endParaRPr>
        </a:p>
        <a:p>
          <a:pPr lvl="0" algn="l" defTabSz="711200">
            <a:lnSpc>
              <a:spcPct val="90000"/>
            </a:lnSpc>
            <a:spcBef>
              <a:spcPct val="0"/>
            </a:spcBef>
            <a:spcAft>
              <a:spcPct val="35000"/>
            </a:spcAft>
          </a:pPr>
          <a:r>
            <a:rPr lang="en-US" sz="1600" b="1" u="sng" kern="1200" dirty="0" smtClean="0">
              <a:solidFill>
                <a:schemeClr val="tx1"/>
              </a:solidFill>
            </a:rPr>
            <a:t>Water-in-oil:</a:t>
          </a:r>
        </a:p>
        <a:p>
          <a:pPr lvl="0" algn="l" defTabSz="711200">
            <a:lnSpc>
              <a:spcPct val="90000"/>
            </a:lnSpc>
            <a:spcBef>
              <a:spcPct val="0"/>
            </a:spcBef>
            <a:spcAft>
              <a:spcPct val="35000"/>
            </a:spcAft>
          </a:pPr>
          <a:r>
            <a:rPr lang="en-US" sz="1600" b="1" kern="1200" dirty="0" smtClean="0">
              <a:solidFill>
                <a:schemeClr val="tx1"/>
              </a:solidFill>
            </a:rPr>
            <a:t>Cold Cream (Petrolatum-Rose Water Ointment)</a:t>
          </a:r>
        </a:p>
        <a:p>
          <a:pPr lvl="0" algn="l" defTabSz="711200">
            <a:lnSpc>
              <a:spcPct val="90000"/>
            </a:lnSpc>
            <a:spcBef>
              <a:spcPct val="0"/>
            </a:spcBef>
            <a:spcAft>
              <a:spcPct val="35000"/>
            </a:spcAft>
          </a:pPr>
          <a:r>
            <a:rPr lang="en-US" sz="1600" b="1" kern="1200" dirty="0" smtClean="0">
              <a:solidFill>
                <a:schemeClr val="tx1"/>
              </a:solidFill>
            </a:rPr>
            <a:t>Lanolin</a:t>
          </a:r>
        </a:p>
        <a:p>
          <a:pPr lvl="0" algn="l" defTabSz="711200">
            <a:lnSpc>
              <a:spcPct val="90000"/>
            </a:lnSpc>
            <a:spcBef>
              <a:spcPct val="0"/>
            </a:spcBef>
            <a:spcAft>
              <a:spcPct val="35000"/>
            </a:spcAft>
          </a:pPr>
          <a:r>
            <a:rPr lang="en-US" sz="1600" b="1" u="sng" kern="1200" dirty="0" smtClean="0">
              <a:solidFill>
                <a:schemeClr val="tx1"/>
              </a:solidFill>
            </a:rPr>
            <a:t>Oil-in-water:</a:t>
          </a:r>
        </a:p>
        <a:p>
          <a:pPr lvl="0" algn="l" defTabSz="711200">
            <a:lnSpc>
              <a:spcPct val="90000"/>
            </a:lnSpc>
            <a:spcBef>
              <a:spcPct val="0"/>
            </a:spcBef>
            <a:spcAft>
              <a:spcPct val="35000"/>
            </a:spcAft>
          </a:pPr>
          <a:r>
            <a:rPr lang="en-US" sz="1600" b="1" kern="1200" dirty="0" smtClean="0">
              <a:solidFill>
                <a:schemeClr val="tx1"/>
              </a:solidFill>
            </a:rPr>
            <a:t>Hydrophilic Ointment</a:t>
          </a:r>
        </a:p>
        <a:p>
          <a:pPr lvl="0" algn="l" defTabSz="711200">
            <a:lnSpc>
              <a:spcPct val="90000"/>
            </a:lnSpc>
            <a:spcBef>
              <a:spcPct val="0"/>
            </a:spcBef>
            <a:spcAft>
              <a:spcPct val="35000"/>
            </a:spcAft>
          </a:pPr>
          <a:r>
            <a:rPr lang="en-US" sz="1600" b="1" kern="1200" dirty="0" err="1" smtClean="0">
              <a:solidFill>
                <a:schemeClr val="tx1"/>
              </a:solidFill>
            </a:rPr>
            <a:t>Velvachol</a:t>
          </a:r>
          <a:endParaRPr lang="en-US" sz="1600" b="1" kern="1200" dirty="0" smtClean="0">
            <a:solidFill>
              <a:schemeClr val="tx1"/>
            </a:solidFill>
          </a:endParaRPr>
        </a:p>
        <a:p>
          <a:pPr lvl="0" algn="l" defTabSz="711200">
            <a:lnSpc>
              <a:spcPct val="90000"/>
            </a:lnSpc>
            <a:spcBef>
              <a:spcPct val="0"/>
            </a:spcBef>
            <a:spcAft>
              <a:spcPct val="35000"/>
            </a:spcAft>
          </a:pPr>
          <a:endParaRPr lang="en-US" sz="1600" b="1" kern="1200" dirty="0"/>
        </a:p>
      </dsp:txBody>
      <dsp:txXfrm>
        <a:off x="82155" y="2820910"/>
        <a:ext cx="8751090" cy="1518640"/>
      </dsp:txXfrm>
    </dsp:sp>
    <dsp:sp modelId="{20B67928-6B03-4470-9052-E2BCA5EFA190}">
      <dsp:nvSpPr>
        <dsp:cNvPr id="0" name=""/>
        <dsp:cNvSpPr/>
      </dsp:nvSpPr>
      <dsp:spPr>
        <a:xfrm>
          <a:off x="0" y="4473036"/>
          <a:ext cx="8915400" cy="139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Polyethylene Glycol Ointment</a:t>
          </a:r>
        </a:p>
        <a:p>
          <a:pPr lvl="0" algn="l" defTabSz="711200">
            <a:lnSpc>
              <a:spcPct val="90000"/>
            </a:lnSpc>
            <a:spcBef>
              <a:spcPct val="0"/>
            </a:spcBef>
            <a:spcAft>
              <a:spcPct val="35000"/>
            </a:spcAft>
          </a:pPr>
          <a:r>
            <a:rPr lang="en-US" sz="1600" b="1" kern="1200" dirty="0" err="1" smtClean="0">
              <a:solidFill>
                <a:schemeClr val="tx1"/>
              </a:solidFill>
            </a:rPr>
            <a:t>Biozyme</a:t>
          </a:r>
          <a:r>
            <a:rPr lang="en-US" sz="1600" b="1" kern="1200" dirty="0" smtClean="0">
              <a:solidFill>
                <a:schemeClr val="tx1"/>
              </a:solidFill>
            </a:rPr>
            <a:t> Ointment, Desenex Ointment, </a:t>
          </a:r>
          <a:r>
            <a:rPr lang="en-US" sz="1600" b="1" kern="1200" dirty="0" err="1" smtClean="0">
              <a:solidFill>
                <a:schemeClr val="tx1"/>
              </a:solidFill>
            </a:rPr>
            <a:t>Whitfields</a:t>
          </a:r>
          <a:r>
            <a:rPr lang="en-US" sz="1600" b="1" kern="1200" dirty="0" smtClean="0">
              <a:solidFill>
                <a:schemeClr val="tx1"/>
              </a:solidFill>
            </a:rPr>
            <a:t> Ointment</a:t>
          </a:r>
        </a:p>
        <a:p>
          <a:pPr lvl="0" algn="l" defTabSz="711200">
            <a:lnSpc>
              <a:spcPct val="90000"/>
            </a:lnSpc>
            <a:spcBef>
              <a:spcPct val="0"/>
            </a:spcBef>
            <a:spcAft>
              <a:spcPct val="35000"/>
            </a:spcAft>
          </a:pPr>
          <a:r>
            <a:rPr lang="en-US" sz="1600" b="1" kern="1200" dirty="0" err="1" smtClean="0">
              <a:solidFill>
                <a:schemeClr val="tx1"/>
              </a:solidFill>
            </a:rPr>
            <a:t>Veegum</a:t>
          </a:r>
          <a:r>
            <a:rPr lang="en-US" sz="1600" b="1" kern="1200" dirty="0" smtClean="0">
              <a:solidFill>
                <a:schemeClr val="tx1"/>
              </a:solidFill>
            </a:rPr>
            <a:t> 10%	Dermatological base</a:t>
          </a:r>
        </a:p>
        <a:p>
          <a:pPr lvl="0" algn="l" defTabSz="711200">
            <a:lnSpc>
              <a:spcPct val="90000"/>
            </a:lnSpc>
            <a:spcBef>
              <a:spcPct val="0"/>
            </a:spcBef>
            <a:spcAft>
              <a:spcPct val="35000"/>
            </a:spcAft>
          </a:pPr>
          <a:r>
            <a:rPr lang="en-US" sz="1600" b="1" kern="1200" dirty="0" err="1" smtClean="0">
              <a:solidFill>
                <a:schemeClr val="tx1"/>
              </a:solidFill>
            </a:rPr>
            <a:t>Veegum</a:t>
          </a:r>
          <a:r>
            <a:rPr lang="en-US" sz="1600" b="1" kern="1200" dirty="0" smtClean="0">
              <a:solidFill>
                <a:schemeClr val="tx1"/>
              </a:solidFill>
            </a:rPr>
            <a:t> 5% 	Thixotropic lotion</a:t>
          </a:r>
          <a:endParaRPr lang="en-US" sz="1600" b="1" kern="1200" dirty="0">
            <a:solidFill>
              <a:schemeClr val="tx1"/>
            </a:solidFill>
          </a:endParaRPr>
        </a:p>
      </dsp:txBody>
      <dsp:txXfrm>
        <a:off x="68067" y="4541103"/>
        <a:ext cx="8779266" cy="1258229"/>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6953E-43E6-4595-A425-941EF6CD6747}" type="datetimeFigureOut">
              <a:rPr lang="en-US" smtClean="0"/>
              <a:pPr/>
              <a:t>10/25/2016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BA560-22D9-411C-8DBE-5C23426E8E3F}" type="slidenum">
              <a:rPr lang="en-US" smtClean="0"/>
              <a:pPr/>
              <a:t>‹#›</a:t>
            </a:fld>
            <a:endParaRPr lang="en-US"/>
          </a:p>
        </p:txBody>
      </p:sp>
    </p:spTree>
    <p:extLst>
      <p:ext uri="{BB962C8B-B14F-4D97-AF65-F5344CB8AC3E}">
        <p14:creationId xmlns:p14="http://schemas.microsoft.com/office/powerpoint/2010/main" val="50484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BA560-22D9-411C-8DBE-5C23426E8E3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B151606-D35A-40C2-92B0-78A4DE1A8938}" type="datetimeFigureOut">
              <a:rPr lang="en-US" smtClean="0"/>
              <a:pPr/>
              <a:t>10/25/2016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9377FB3-D13B-4C41-B158-B37028ADD7D0}" type="slidenum">
              <a:rPr lang="en-US" smtClean="0"/>
              <a:pPr/>
              <a:t>‹#›</a:t>
            </a:fld>
            <a:endParaRPr lang="en-US"/>
          </a:p>
        </p:txBody>
      </p:sp>
    </p:spTree>
  </p:cSld>
  <p:clrMapOvr>
    <a:masterClrMapping/>
  </p:clrMapOvr>
  <p:transition spd="med">
    <p:strips dir="rd"/>
    <p:sndAc>
      <p:stSnd>
        <p:snd r:embed="rId1" name="whoosh.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151606-D35A-40C2-92B0-78A4DE1A8938}"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77FB3-D13B-4C41-B158-B37028ADD7D0}" type="slidenum">
              <a:rPr lang="en-US" smtClean="0"/>
              <a:pPr/>
              <a:t>‹#›</a:t>
            </a:fld>
            <a:endParaRPr lang="en-US"/>
          </a:p>
        </p:txBody>
      </p:sp>
    </p:spTree>
  </p:cSld>
  <p:clrMapOvr>
    <a:masterClrMapping/>
  </p:clrMapOvr>
  <p:transition spd="med">
    <p:strips dir="rd"/>
    <p:sndAc>
      <p:stSnd>
        <p:snd r:embed="rId1" name="whoosh.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151606-D35A-40C2-92B0-78A4DE1A8938}"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77FB3-D13B-4C41-B158-B37028ADD7D0}" type="slidenum">
              <a:rPr lang="en-US" smtClean="0"/>
              <a:pPr/>
              <a:t>‹#›</a:t>
            </a:fld>
            <a:endParaRPr lang="en-US"/>
          </a:p>
        </p:txBody>
      </p:sp>
    </p:spTree>
  </p:cSld>
  <p:clrMapOvr>
    <a:masterClrMapping/>
  </p:clrMapOvr>
  <p:transition spd="med">
    <p:strips dir="rd"/>
    <p:sndAc>
      <p:stSnd>
        <p:snd r:embed="rId1" name="whoosh.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B151606-D35A-40C2-92B0-78A4DE1A8938}" type="datetimeFigureOut">
              <a:rPr lang="en-US" smtClean="0"/>
              <a:pPr/>
              <a:t>10/25/2016</a:t>
            </a:fld>
            <a:endParaRPr lang="en-US"/>
          </a:p>
        </p:txBody>
      </p:sp>
      <p:sp>
        <p:nvSpPr>
          <p:cNvPr id="9" name="Slide Number Placeholder 8"/>
          <p:cNvSpPr>
            <a:spLocks noGrp="1"/>
          </p:cNvSpPr>
          <p:nvPr>
            <p:ph type="sldNum" sz="quarter" idx="15"/>
          </p:nvPr>
        </p:nvSpPr>
        <p:spPr/>
        <p:txBody>
          <a:bodyPr rtlCol="0"/>
          <a:lstStyle/>
          <a:p>
            <a:fld id="{59377FB3-D13B-4C41-B158-B37028ADD7D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med">
    <p:strips dir="rd"/>
    <p:sndAc>
      <p:stSnd>
        <p:snd r:embed="rId1" name="whoosh.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B151606-D35A-40C2-92B0-78A4DE1A8938}" type="datetimeFigureOut">
              <a:rPr lang="en-US" smtClean="0"/>
              <a:pPr/>
              <a:t>10/25/2016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9377FB3-D13B-4C41-B158-B37028ADD7D0}" type="slidenum">
              <a:rPr lang="en-US" smtClean="0"/>
              <a:pPr/>
              <a:t>‹#›</a:t>
            </a:fld>
            <a:endParaRPr lang="en-US"/>
          </a:p>
        </p:txBody>
      </p:sp>
    </p:spTree>
  </p:cSld>
  <p:clrMapOvr>
    <a:masterClrMapping/>
  </p:clrMapOvr>
  <p:transition spd="med">
    <p:strips dir="rd"/>
    <p:sndAc>
      <p:stSnd>
        <p:snd r:embed="rId1" name="whoosh.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B151606-D35A-40C2-92B0-78A4DE1A8938}" type="datetimeFigureOut">
              <a:rPr lang="en-US" smtClean="0"/>
              <a:pPr/>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77FB3-D13B-4C41-B158-B37028ADD7D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strips dir="rd"/>
    <p:sndAc>
      <p:stSnd>
        <p:snd r:embed="rId1" name="whoosh.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B151606-D35A-40C2-92B0-78A4DE1A8938}" type="datetimeFigureOut">
              <a:rPr lang="en-US" smtClean="0"/>
              <a:pPr/>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77FB3-D13B-4C41-B158-B37028ADD7D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strips dir="rd"/>
    <p:sndAc>
      <p:stSnd>
        <p:snd r:embed="rId1" name="whoosh.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B151606-D35A-40C2-92B0-78A4DE1A8938}" type="datetimeFigureOut">
              <a:rPr lang="en-US" smtClean="0"/>
              <a:pPr/>
              <a:t>10/25/2016</a:t>
            </a:fld>
            <a:endParaRPr lang="en-US"/>
          </a:p>
        </p:txBody>
      </p:sp>
      <p:sp>
        <p:nvSpPr>
          <p:cNvPr id="7" name="Slide Number Placeholder 6"/>
          <p:cNvSpPr>
            <a:spLocks noGrp="1"/>
          </p:cNvSpPr>
          <p:nvPr>
            <p:ph type="sldNum" sz="quarter" idx="11"/>
          </p:nvPr>
        </p:nvSpPr>
        <p:spPr/>
        <p:txBody>
          <a:bodyPr rtlCol="0"/>
          <a:lstStyle/>
          <a:p>
            <a:fld id="{59377FB3-D13B-4C41-B158-B37028ADD7D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med">
    <p:strips dir="rd"/>
    <p:sndAc>
      <p:stSnd>
        <p:snd r:embed="rId1" name="whoosh.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51606-D35A-40C2-92B0-78A4DE1A8938}" type="datetimeFigureOut">
              <a:rPr lang="en-US" smtClean="0"/>
              <a:pPr/>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77FB3-D13B-4C41-B158-B37028ADD7D0}" type="slidenum">
              <a:rPr lang="en-US" smtClean="0"/>
              <a:pPr/>
              <a:t>‹#›</a:t>
            </a:fld>
            <a:endParaRPr lang="en-US"/>
          </a:p>
        </p:txBody>
      </p:sp>
    </p:spTree>
  </p:cSld>
  <p:clrMapOvr>
    <a:masterClrMapping/>
  </p:clrMapOvr>
  <p:transition spd="med">
    <p:strips dir="rd"/>
    <p:sndAc>
      <p:stSnd>
        <p:snd r:embed="rId1" name="whoosh.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B151606-D35A-40C2-92B0-78A4DE1A8938}" type="datetimeFigureOut">
              <a:rPr lang="en-US" smtClean="0"/>
              <a:pPr/>
              <a:t>10/25/2016</a:t>
            </a:fld>
            <a:endParaRPr lang="en-US"/>
          </a:p>
        </p:txBody>
      </p:sp>
      <p:sp>
        <p:nvSpPr>
          <p:cNvPr id="22" name="Slide Number Placeholder 21"/>
          <p:cNvSpPr>
            <a:spLocks noGrp="1"/>
          </p:cNvSpPr>
          <p:nvPr>
            <p:ph type="sldNum" sz="quarter" idx="15"/>
          </p:nvPr>
        </p:nvSpPr>
        <p:spPr/>
        <p:txBody>
          <a:bodyPr rtlCol="0"/>
          <a:lstStyle/>
          <a:p>
            <a:fld id="{59377FB3-D13B-4C41-B158-B37028ADD7D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transition spd="med">
    <p:strips dir="rd"/>
    <p:sndAc>
      <p:stSnd>
        <p:snd r:embed="rId1" name="whoosh.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B151606-D35A-40C2-92B0-78A4DE1A8938}" type="datetimeFigureOut">
              <a:rPr lang="en-US" smtClean="0"/>
              <a:pPr/>
              <a:t>10/25/2016</a:t>
            </a:fld>
            <a:endParaRPr lang="en-US"/>
          </a:p>
        </p:txBody>
      </p:sp>
      <p:sp>
        <p:nvSpPr>
          <p:cNvPr id="18" name="Slide Number Placeholder 17"/>
          <p:cNvSpPr>
            <a:spLocks noGrp="1"/>
          </p:cNvSpPr>
          <p:nvPr>
            <p:ph type="sldNum" sz="quarter" idx="11"/>
          </p:nvPr>
        </p:nvSpPr>
        <p:spPr/>
        <p:txBody>
          <a:bodyPr rtlCol="0"/>
          <a:lstStyle/>
          <a:p>
            <a:fld id="{59377FB3-D13B-4C41-B158-B37028ADD7D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med">
    <p:strips dir="rd"/>
    <p:sndAc>
      <p:stSnd>
        <p:snd r:embed="rId1" name="whoosh.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B151606-D35A-40C2-92B0-78A4DE1A8938}" type="datetimeFigureOut">
              <a:rPr lang="en-US" smtClean="0"/>
              <a:pPr/>
              <a:t>10/25/2016</a:t>
            </a:fld>
            <a:endParaRPr lang="en-US"/>
          </a:p>
        </p:txBody>
      </p:sp>
      <p:sp>
        <p:nvSpPr>
          <p:cNvPr id="3" name="Footer Placeholder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9377FB3-D13B-4C41-B158-B37028ADD7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strips dir="rd"/>
    <p:sndAc>
      <p:stSnd>
        <p:snd r:embed="rId13" name="whoosh.wav"/>
      </p:stSnd>
    </p:sndAc>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audio" Target="../media/audio1.bin"/><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audio" Target="../media/audio2.bin"/></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3.bin"/><Relationship Id="rId7" Type="http://schemas.openxmlformats.org/officeDocument/2006/relationships/diagramColors" Target="../diagrams/colors3.xml"/><Relationship Id="rId2" Type="http://schemas.openxmlformats.org/officeDocument/2006/relationships/audio" Target="../media/audio1.bin"/><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audio" Target="../media/audio3.bin"/></Relationships>
</file>

<file path=ppt/slides/_rels/slide1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2.bin"/><Relationship Id="rId7" Type="http://schemas.openxmlformats.org/officeDocument/2006/relationships/diagramColors" Target="../diagrams/colors1.xml"/><Relationship Id="rId2" Type="http://schemas.openxmlformats.org/officeDocument/2006/relationships/audio" Target="../media/audio3.bin"/><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4.bin"/><Relationship Id="rId1" Type="http://schemas.openxmlformats.org/officeDocument/2006/relationships/slideLayout" Target="../slideLayouts/slideLayout7.xml"/><Relationship Id="rId5" Type="http://schemas.openxmlformats.org/officeDocument/2006/relationships/audio" Target="../media/audio1.bin"/><Relationship Id="rId4" Type="http://schemas.openxmlformats.org/officeDocument/2006/relationships/audio" Target="../media/audio3.bin"/></Relationships>
</file>

<file path=ppt/slides/_rels/slide3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5.bin"/><Relationship Id="rId7" Type="http://schemas.openxmlformats.org/officeDocument/2006/relationships/image" Target="../media/image20.jp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audio" Target="../media/audio4.bin"/><Relationship Id="rId4" Type="http://schemas.openxmlformats.org/officeDocument/2006/relationships/audio" Target="../media/audio2.bin"/></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audio" Target="../media/audio2.bin"/><Relationship Id="rId7" Type="http://schemas.microsoft.com/office/2007/relationships/hdphoto" Target="../media/hdphoto1.wdp"/><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3.jpeg"/><Relationship Id="rId4" Type="http://schemas.openxmlformats.org/officeDocument/2006/relationships/audio" Target="../media/audio4.bin"/></Relationships>
</file>

<file path=ppt/slides/_rels/slide46.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audio" Target="../media/audio2.bin"/></Relationships>
</file>

<file path=ppt/slides/_rels/slide47.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audio" Target="../media/audio2.bin"/></Relationships>
</file>

<file path=ppt/slides/_rels/slide48.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7.xml"/><Relationship Id="rId4" Type="http://schemas.openxmlformats.org/officeDocument/2006/relationships/audio" Target="../media/audio5.bin"/></Relationships>
</file>

<file path=ppt/slides/_rels/slide4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7.xml"/><Relationship Id="rId4" Type="http://schemas.openxmlformats.org/officeDocument/2006/relationships/audio" Target="../media/audio2.bin"/></Relationships>
</file>

<file path=ppt/slides/_rels/slide51.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7.xml"/><Relationship Id="rId4" Type="http://schemas.openxmlformats.org/officeDocument/2006/relationships/audio" Target="../media/audio2.bin"/></Relationships>
</file>

<file path=ppt/slides/_rels/slide5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7.xml"/><Relationship Id="rId4" Type="http://schemas.openxmlformats.org/officeDocument/2006/relationships/audio" Target="../media/audio4.bin"/></Relationships>
</file>

<file path=ppt/slides/_rels/slide54.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7.xml"/><Relationship Id="rId4" Type="http://schemas.openxmlformats.org/officeDocument/2006/relationships/audio" Target="../media/audio2.bin"/></Relationships>
</file>

<file path=ppt/slides/_rels/slide55.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7.xml"/><Relationship Id="rId4" Type="http://schemas.openxmlformats.org/officeDocument/2006/relationships/audio" Target="../media/audio2.bin"/></Relationships>
</file>

<file path=ppt/slides/_rels/slide56.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audio" Target="../media/audio2.bin"/></Relationships>
</file>

<file path=ppt/slides/_rels/slide5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bin"/><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bin"/><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audio" Target="../media/audio5.bin"/><Relationship Id="rId7" Type="http://schemas.openxmlformats.org/officeDocument/2006/relationships/diagramQuickStyle" Target="../diagrams/quickStyle2.xml"/><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audio" Target="../media/audio2.bin"/><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5.bin"/><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audio" Target="../media/audio1.bin"/><Relationship Id="rId4" Type="http://schemas.openxmlformats.org/officeDocument/2006/relationships/audio" Target="../media/audio4.bin"/></Relationships>
</file>

<file path=ppt/slides/_rels/slide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685800"/>
            <a:ext cx="6476999"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Semi solid dosage</a:t>
            </a:r>
          </a:p>
          <a:p>
            <a:pPr algn="ct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form</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800" y="514529"/>
            <a:ext cx="1371600" cy="1371600"/>
          </a:xfrm>
          <a:prstGeom prst="rect">
            <a:avLst/>
          </a:prstGeom>
        </p:spPr>
      </p:pic>
      <p:sp>
        <p:nvSpPr>
          <p:cNvPr id="6" name="Subtitle 1"/>
          <p:cNvSpPr>
            <a:spLocks noGrp="1"/>
          </p:cNvSpPr>
          <p:nvPr>
            <p:ph type="subTitle" idx="1"/>
          </p:nvPr>
        </p:nvSpPr>
        <p:spPr>
          <a:xfrm>
            <a:off x="1524000" y="2590800"/>
            <a:ext cx="7168305" cy="533400"/>
          </a:xfrm>
        </p:spPr>
        <p:txBody>
          <a:bodyPr>
            <a:noAutofit/>
          </a:bodyPr>
          <a:lstStyle/>
          <a:p>
            <a:pPr eaLnBrk="1" hangingPunct="1"/>
            <a:r>
              <a:rPr lang="en-US" sz="2400" b="1" dirty="0" smtClean="0">
                <a:solidFill>
                  <a:schemeClr val="accent2">
                    <a:lumMod val="75000"/>
                  </a:schemeClr>
                </a:solidFill>
                <a:effectLst>
                  <a:outerShdw blurRad="38100" dist="38100" dir="2700000" algn="tl">
                    <a:srgbClr val="000000">
                      <a:alpha val="43137"/>
                    </a:srgbClr>
                  </a:outerShdw>
                </a:effectLst>
              </a:rPr>
              <a:t>OINTMENTS, CREAMS, PASTES, GELS, </a:t>
            </a:r>
            <a:r>
              <a:rPr lang="en-US" sz="2400" b="1" dirty="0" err="1" smtClean="0">
                <a:solidFill>
                  <a:schemeClr val="accent2">
                    <a:lumMod val="75000"/>
                  </a:schemeClr>
                </a:solidFill>
                <a:effectLst>
                  <a:outerShdw blurRad="38100" dist="38100" dir="2700000" algn="tl">
                    <a:srgbClr val="000000">
                      <a:alpha val="43137"/>
                    </a:srgbClr>
                  </a:outerShdw>
                </a:effectLst>
              </a:rPr>
              <a:t>Poulice</a:t>
            </a:r>
            <a:r>
              <a:rPr lang="en-US" sz="2400" b="1" dirty="0" smtClean="0">
                <a:solidFill>
                  <a:schemeClr val="accent2">
                    <a:lumMod val="75000"/>
                  </a:schemeClr>
                </a:solidFill>
                <a:effectLst>
                  <a:outerShdw blurRad="38100" dist="38100" dir="2700000" algn="tl">
                    <a:srgbClr val="000000">
                      <a:alpha val="43137"/>
                    </a:srgbClr>
                  </a:outerShdw>
                </a:effectLst>
              </a:rPr>
              <a:t> and </a:t>
            </a:r>
            <a:r>
              <a:rPr lang="en-US" sz="2400" b="1" dirty="0" err="1" smtClean="0">
                <a:solidFill>
                  <a:schemeClr val="accent2">
                    <a:lumMod val="75000"/>
                  </a:schemeClr>
                </a:solidFill>
                <a:effectLst>
                  <a:outerShdw blurRad="38100" dist="38100" dir="2700000" algn="tl">
                    <a:srgbClr val="000000">
                      <a:alpha val="43137"/>
                    </a:srgbClr>
                  </a:outerShdw>
                </a:effectLst>
              </a:rPr>
              <a:t>PLaster</a:t>
            </a:r>
            <a:endParaRPr lang="en-US" sz="2400" b="1" dirty="0" smtClean="0">
              <a:solidFill>
                <a:schemeClr val="accent2">
                  <a:lumMod val="7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3865418"/>
            <a:ext cx="1905000" cy="19431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779" y="3530311"/>
            <a:ext cx="1800225" cy="25336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800" y="3886200"/>
            <a:ext cx="2143125" cy="2143125"/>
          </a:xfrm>
          <a:prstGeom prst="rect">
            <a:avLst/>
          </a:prstGeom>
        </p:spPr>
      </p:pic>
    </p:spTree>
  </p:cSld>
  <p:clrMapOvr>
    <a:masterClrMapping/>
  </p:clrMapOvr>
  <p:transition spd="med">
    <p:strips dir="rd"/>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2000"/>
                                        <p:tgtEl>
                                          <p:spTgt spid="4">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4" name="breeze.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4">
                                            <p:txEl>
                                              <p:pRg st="0" end="0"/>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BASES</a:t>
            </a:r>
            <a:endParaRPr lang="en-US" dirty="0"/>
          </a:p>
        </p:txBody>
      </p:sp>
      <p:graphicFrame>
        <p:nvGraphicFramePr>
          <p:cNvPr id="3" name="Diagram 2"/>
          <p:cNvGraphicFramePr/>
          <p:nvPr>
            <p:extLst>
              <p:ext uri="{D42A27DB-BD31-4B8C-83A1-F6EECF244321}">
                <p14:modId xmlns:p14="http://schemas.microsoft.com/office/powerpoint/2010/main" val="3949187301"/>
              </p:ext>
            </p:extLst>
          </p:nvPr>
        </p:nvGraphicFramePr>
        <p:xfrm>
          <a:off x="152400" y="31845"/>
          <a:ext cx="89916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4152790"/>
            <a:ext cx="8686800" cy="2477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6571139"/>
      </p:ext>
    </p:extLst>
  </p:cSld>
  <p:clrMapOvr>
    <a:masterClrMapping/>
  </p:clrMapOvr>
  <p:transition spd="med">
    <p:strips dir="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55073"/>
            <a:ext cx="8077200" cy="2739211"/>
          </a:xfrm>
          <a:prstGeom prst="rect">
            <a:avLst/>
          </a:prstGeom>
        </p:spPr>
        <p:txBody>
          <a:bodyPr wrap="square">
            <a:spAutoFit/>
          </a:bodyPr>
          <a:lstStyle/>
          <a:p>
            <a:r>
              <a:rPr lang="en-US" sz="3200" b="1" i="1" u="sng" dirty="0" smtClean="0">
                <a:ln/>
                <a:solidFill>
                  <a:schemeClr val="accent3"/>
                </a:solidFill>
              </a:rPr>
              <a:t>I. OLEAGINOUS </a:t>
            </a:r>
            <a:r>
              <a:rPr lang="en-US" sz="3200" b="1" i="1" u="sng" dirty="0">
                <a:ln/>
                <a:solidFill>
                  <a:schemeClr val="accent3"/>
                </a:solidFill>
              </a:rPr>
              <a:t>BASES</a:t>
            </a:r>
          </a:p>
          <a:p>
            <a:r>
              <a:rPr lang="en-US" sz="2000" dirty="0"/>
              <a:t>These bases consists of oils and </a:t>
            </a:r>
            <a:r>
              <a:rPr lang="en-US" sz="2000" dirty="0" smtClean="0"/>
              <a:t>fats (hydrophobic). </a:t>
            </a:r>
            <a:r>
              <a:rPr lang="en-US" sz="2000" dirty="0"/>
              <a:t>The most important are </a:t>
            </a:r>
            <a:r>
              <a:rPr lang="en-US" sz="2000" dirty="0" smtClean="0"/>
              <a:t>the </a:t>
            </a:r>
            <a:r>
              <a:rPr lang="en-US" sz="2000" b="1" dirty="0" smtClean="0"/>
              <a:t>Hydrocarbons</a:t>
            </a:r>
            <a:r>
              <a:rPr lang="en-US" sz="2000" dirty="0" smtClean="0"/>
              <a:t> </a:t>
            </a:r>
            <a:r>
              <a:rPr lang="en-US" sz="2000" dirty="0"/>
              <a:t>i.e. petrolatum, </a:t>
            </a:r>
            <a:r>
              <a:rPr lang="en-US" sz="2000" dirty="0" err="1"/>
              <a:t>paraffins</a:t>
            </a:r>
            <a:r>
              <a:rPr lang="en-US" sz="2000" dirty="0"/>
              <a:t> and mineral oils.</a:t>
            </a:r>
          </a:p>
          <a:p>
            <a:r>
              <a:rPr lang="en-US" sz="2000" dirty="0" smtClean="0"/>
              <a:t>The </a:t>
            </a:r>
            <a:r>
              <a:rPr lang="en-US" sz="2000" dirty="0"/>
              <a:t>combination of these materials can produce a product of desired melting point and viscosity</a:t>
            </a:r>
            <a:r>
              <a:rPr lang="en-US" sz="2000" dirty="0" smtClean="0"/>
              <a:t>.</a:t>
            </a:r>
          </a:p>
          <a:p>
            <a:r>
              <a:rPr lang="en-US" sz="2000" dirty="0" smtClean="0"/>
              <a:t>They ae highly compatible, occlusive and good emollients</a:t>
            </a:r>
          </a:p>
          <a:p>
            <a:endParaRPr lang="en-US" sz="2000" dirty="0"/>
          </a:p>
        </p:txBody>
      </p:sp>
      <p:sp>
        <p:nvSpPr>
          <p:cNvPr id="2" name="Rectangle 1"/>
          <p:cNvSpPr/>
          <p:nvPr/>
        </p:nvSpPr>
        <p:spPr>
          <a:xfrm>
            <a:off x="533400" y="3124200"/>
            <a:ext cx="8077200" cy="3508653"/>
          </a:xfrm>
          <a:prstGeom prst="rect">
            <a:avLst/>
          </a:prstGeom>
        </p:spPr>
        <p:txBody>
          <a:bodyPr wrap="square">
            <a:spAutoFit/>
          </a:bodyPr>
          <a:lstStyle/>
          <a:p>
            <a:r>
              <a:rPr lang="en-US" sz="2400" b="1" i="1" dirty="0">
                <a:ln/>
                <a:solidFill>
                  <a:schemeClr val="accent3"/>
                </a:solidFill>
              </a:rPr>
              <a:t>(a) Petrolatum (Soft paraffin)</a:t>
            </a:r>
          </a:p>
          <a:p>
            <a:r>
              <a:rPr lang="en-US" dirty="0"/>
              <a:t>This is a purified mixture of semi-solid hydrocarbons obtained from petroleum or heavy lubricating oil.</a:t>
            </a:r>
          </a:p>
          <a:p>
            <a:r>
              <a:rPr lang="en-US" b="1" dirty="0"/>
              <a:t>Yellow soft paraffin </a:t>
            </a:r>
            <a:r>
              <a:rPr lang="en-US" dirty="0"/>
              <a:t>(Petrolatum; Petroleum jelly)</a:t>
            </a:r>
          </a:p>
          <a:p>
            <a:r>
              <a:rPr lang="en-US" dirty="0"/>
              <a:t>This a purified mixture of semisolid hydrocarbons obtained from petroleum. </a:t>
            </a:r>
            <a:endParaRPr lang="en-US" dirty="0" smtClean="0"/>
          </a:p>
          <a:p>
            <a:r>
              <a:rPr lang="en-US" dirty="0" smtClean="0"/>
              <a:t>It </a:t>
            </a:r>
            <a:r>
              <a:rPr lang="en-US" dirty="0"/>
              <a:t>may contain suitable stabilizers like, antioxidants e.g. a-tocopherol (Vitamin E), butylated hydroxy toluene (BHT) etc. Melting range : 38 to 560C.</a:t>
            </a:r>
          </a:p>
          <a:p>
            <a:r>
              <a:rPr lang="en-US" b="1" dirty="0"/>
              <a:t>White soft paraffin </a:t>
            </a:r>
            <a:r>
              <a:rPr lang="en-US" dirty="0"/>
              <a:t>(White petroleum jelly, White petrolatum)</a:t>
            </a:r>
          </a:p>
          <a:p>
            <a:r>
              <a:rPr lang="en-US" dirty="0"/>
              <a:t>This a purified mixture of semisolid hydrocarbons obtained from petroleum, and wholly or partially decolorized by percolating the yellow soft paraffin through freshly burned bone black or adsorptive clays</a:t>
            </a:r>
            <a:r>
              <a:rPr lang="en-US" dirty="0" smtClean="0"/>
              <a:t>. Melting </a:t>
            </a:r>
            <a:r>
              <a:rPr lang="en-US" dirty="0"/>
              <a:t>range : 38 to 560C.</a:t>
            </a:r>
          </a:p>
        </p:txBody>
      </p:sp>
    </p:spTree>
    <p:extLst>
      <p:ext uri="{BB962C8B-B14F-4D97-AF65-F5344CB8AC3E}">
        <p14:creationId xmlns:p14="http://schemas.microsoft.com/office/powerpoint/2010/main" val="3041896825"/>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65216" y="504854"/>
            <a:ext cx="8269184" cy="1292662"/>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lang="en-US" altLang="en-US" sz="2400" b="1" i="1" dirty="0">
                <a:ln/>
                <a:solidFill>
                  <a:schemeClr val="accent3"/>
                </a:solidFill>
                <a:latin typeface="+mn-lt"/>
                <a:cs typeface="+mn-cs"/>
              </a:rPr>
              <a:t>(b) Hard paraffin (Paraffin)</a:t>
            </a:r>
          </a:p>
          <a:p>
            <a:pPr marL="0" marR="0" lvl="0" indent="0" algn="justLow" defTabSz="914400" rtl="0" eaLnBrk="0" fontAlgn="base" latinLnBrk="0" hangingPunct="0">
              <a:lnSpc>
                <a:spcPct val="100000"/>
              </a:lnSpc>
              <a:spcBef>
                <a:spcPct val="0"/>
              </a:spcBef>
              <a:spcAft>
                <a:spcPct val="0"/>
              </a:spcAft>
              <a:buClrTx/>
              <a:buSzTx/>
              <a:buFontTx/>
              <a:buNone/>
              <a:tabLst/>
            </a:pPr>
            <a:r>
              <a:rPr lang="en-US" altLang="en-US" dirty="0">
                <a:latin typeface="+mn-lt"/>
                <a:cs typeface="+mn-cs"/>
              </a:rPr>
              <a:t>This is a mixture of solid hydrocarbons obtained from petroleum.</a:t>
            </a:r>
          </a:p>
          <a:p>
            <a:pPr marL="0" marR="0" lvl="0" indent="0" algn="justLow" defTabSz="914400" rtl="0" eaLnBrk="0" fontAlgn="base" latinLnBrk="0" hangingPunct="0">
              <a:lnSpc>
                <a:spcPct val="100000"/>
              </a:lnSpc>
              <a:spcBef>
                <a:spcPct val="0"/>
              </a:spcBef>
              <a:spcAft>
                <a:spcPct val="0"/>
              </a:spcAft>
              <a:buClrTx/>
              <a:buSzTx/>
              <a:buFontTx/>
              <a:buNone/>
              <a:tabLst/>
            </a:pPr>
            <a:r>
              <a:rPr lang="en-US" altLang="en-US" dirty="0">
                <a:latin typeface="+mn-lt"/>
                <a:cs typeface="+mn-cs"/>
              </a:rPr>
              <a:t>It is </a:t>
            </a:r>
            <a:r>
              <a:rPr lang="en-US" altLang="en-US" dirty="0" smtClean="0">
                <a:latin typeface="+mn-lt"/>
                <a:cs typeface="+mn-cs"/>
              </a:rPr>
              <a:t>colorless </a:t>
            </a:r>
            <a:r>
              <a:rPr lang="en-US" altLang="en-US" dirty="0">
                <a:latin typeface="+mn-lt"/>
                <a:cs typeface="+mn-cs"/>
              </a:rPr>
              <a:t>or white, odorless, translucent, wax-like substance. It solidifies between 50 and 57</a:t>
            </a:r>
            <a:r>
              <a:rPr lang="en-US" altLang="en-US" baseline="30000" dirty="0">
                <a:latin typeface="+mn-lt"/>
                <a:cs typeface="+mn-cs"/>
              </a:rPr>
              <a:t>0</a:t>
            </a:r>
            <a:r>
              <a:rPr lang="en-US" altLang="en-US" dirty="0">
                <a:latin typeface="+mn-lt"/>
                <a:cs typeface="+mn-cs"/>
              </a:rPr>
              <a:t>C and is used to stiffen ointment bases</a:t>
            </a:r>
            <a:r>
              <a:rPr lang="en-US" altLang="en-US" dirty="0" smtClean="0">
                <a:latin typeface="+mn-lt"/>
                <a:cs typeface="+mn-cs"/>
              </a:rPr>
              <a:t>.</a:t>
            </a:r>
            <a:endParaRPr lang="en-US" altLang="en-US" dirty="0">
              <a:latin typeface="+mn-lt"/>
              <a:cs typeface="+mn-cs"/>
            </a:endParaRPr>
          </a:p>
        </p:txBody>
      </p:sp>
      <p:sp>
        <p:nvSpPr>
          <p:cNvPr id="4" name="Rectangle 3"/>
          <p:cNvSpPr/>
          <p:nvPr/>
        </p:nvSpPr>
        <p:spPr>
          <a:xfrm>
            <a:off x="304800" y="2362200"/>
            <a:ext cx="7924800" cy="3323987"/>
          </a:xfrm>
          <a:prstGeom prst="rect">
            <a:avLst/>
          </a:prstGeom>
        </p:spPr>
        <p:txBody>
          <a:bodyPr wrap="square">
            <a:spAutoFit/>
          </a:bodyPr>
          <a:lstStyle/>
          <a:p>
            <a:pPr lvl="0" algn="justLow" eaLnBrk="0" fontAlgn="base" hangingPunct="0">
              <a:spcBef>
                <a:spcPct val="0"/>
              </a:spcBef>
              <a:spcAft>
                <a:spcPct val="0"/>
              </a:spcAft>
            </a:pPr>
            <a:r>
              <a:rPr lang="en-US" altLang="en-US" sz="2400" b="1" i="1" dirty="0">
                <a:ln/>
                <a:solidFill>
                  <a:schemeClr val="accent3"/>
                </a:solidFill>
              </a:rPr>
              <a:t>(c) Liquid paraffin (Liquid petrolatum,; White mineral oil)</a:t>
            </a:r>
          </a:p>
          <a:p>
            <a:pPr lvl="0" algn="justLow" eaLnBrk="0" fontAlgn="base" hangingPunct="0">
              <a:spcBef>
                <a:spcPct val="0"/>
              </a:spcBef>
              <a:spcAft>
                <a:spcPct val="0"/>
              </a:spcAft>
            </a:pPr>
            <a:r>
              <a:rPr lang="en-US" altLang="en-US" dirty="0"/>
              <a:t>It is a mixture of liquid , hydrocarbons obtained from petroleum. It is transparent, </a:t>
            </a:r>
            <a:r>
              <a:rPr lang="en-US" altLang="en-US" dirty="0" err="1"/>
              <a:t>colourless</a:t>
            </a:r>
            <a:r>
              <a:rPr lang="en-US" altLang="en-US" dirty="0"/>
              <a:t>, </a:t>
            </a:r>
            <a:r>
              <a:rPr lang="en-US" altLang="en-US" dirty="0" err="1"/>
              <a:t>odourless</a:t>
            </a:r>
            <a:r>
              <a:rPr lang="en-US" altLang="en-US" dirty="0"/>
              <a:t>, viscous liquid.</a:t>
            </a:r>
          </a:p>
          <a:p>
            <a:pPr lvl="0" algn="justLow" eaLnBrk="0" fontAlgn="base" hangingPunct="0">
              <a:spcBef>
                <a:spcPct val="0"/>
              </a:spcBef>
              <a:spcAft>
                <a:spcPct val="0"/>
              </a:spcAft>
            </a:pPr>
            <a:r>
              <a:rPr lang="en-US" altLang="en-US" dirty="0"/>
              <a:t>On long storage it may oxidize to produce peroxides and therefore, it may contain tocopherol </a:t>
            </a:r>
            <a:r>
              <a:rPr lang="en-US" altLang="en-US" dirty="0" smtClean="0"/>
              <a:t>as </a:t>
            </a:r>
            <a:r>
              <a:rPr lang="en-US" altLang="en-US" dirty="0"/>
              <a:t>antioxidants.</a:t>
            </a:r>
          </a:p>
          <a:p>
            <a:pPr lvl="0" algn="justLow" eaLnBrk="0" fontAlgn="base" hangingPunct="0">
              <a:spcBef>
                <a:spcPct val="0"/>
              </a:spcBef>
              <a:spcAft>
                <a:spcPct val="0"/>
              </a:spcAft>
            </a:pPr>
            <a:r>
              <a:rPr lang="en-US" altLang="en-US" dirty="0"/>
              <a:t>It is used along with hard paraffin and soft paraffin to get a desired consistency of the ointment. Tubes for eye, rectal and nasal ointments have nozzles with narrow orifices through which it is difficult to expel very viscous ointments without the risk of bursting the tube. To facilitate the extrusion </a:t>
            </a:r>
            <a:r>
              <a:rPr lang="en-US" altLang="en-US" dirty="0" err="1"/>
              <a:t>upto</a:t>
            </a:r>
            <a:r>
              <a:rPr lang="en-US" altLang="en-US" dirty="0"/>
              <a:t> 25% of the base may be replaced by liquid </a:t>
            </a:r>
            <a:r>
              <a:rPr lang="en-US" altLang="en-US" dirty="0" err="1"/>
              <a:t>paraffins</a:t>
            </a:r>
            <a:r>
              <a:rPr lang="en-US" altLang="en-US" dirty="0"/>
              <a:t>.</a:t>
            </a:r>
          </a:p>
        </p:txBody>
      </p:sp>
    </p:spTree>
    <p:extLst>
      <p:ext uri="{BB962C8B-B14F-4D97-AF65-F5344CB8AC3E}">
        <p14:creationId xmlns:p14="http://schemas.microsoft.com/office/powerpoint/2010/main" val="1239757890"/>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1299121"/>
            <a:ext cx="8229601" cy="3016210"/>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800" b="1" i="1" dirty="0">
                <a:ln/>
                <a:solidFill>
                  <a:schemeClr val="accent3"/>
                </a:solidFill>
                <a:latin typeface="+mn-lt"/>
                <a:cs typeface="+mn-cs"/>
              </a:rPr>
              <a:t>Advantages of hydrocarbons bases:</a:t>
            </a:r>
          </a:p>
          <a:p>
            <a:pPr marR="0" indent="0" eaLnBrk="0" hangingPunct="0">
              <a:lnSpc>
                <a:spcPct val="100000"/>
              </a:lnSpc>
              <a:buClrTx/>
              <a:buSzTx/>
              <a:buFontTx/>
              <a:buNone/>
              <a:tabLst/>
            </a:pPr>
            <a:r>
              <a:rPr lang="en-US" altLang="en-US" dirty="0">
                <a:latin typeface="+mn-lt"/>
                <a:cs typeface="+mn-cs"/>
              </a:rPr>
              <a:t>(i)     They are not absorbed by the skin. They remain on the surface as an occlusive layer that restricts the loss of moisture hence, keeps the skin soft.</a:t>
            </a:r>
          </a:p>
          <a:p>
            <a:pPr marR="0" indent="0" eaLnBrk="0" hangingPunct="0">
              <a:lnSpc>
                <a:spcPct val="100000"/>
              </a:lnSpc>
              <a:buClrTx/>
              <a:buSzTx/>
              <a:buFontTx/>
              <a:buNone/>
              <a:tabLst/>
            </a:pPr>
            <a:r>
              <a:rPr lang="en-US" altLang="en-US" dirty="0">
                <a:latin typeface="+mn-lt"/>
                <a:cs typeface="+mn-cs"/>
              </a:rPr>
              <a:t>(ii)   They are sticky hence ensures prolonged contact between skin and medicament.</a:t>
            </a:r>
          </a:p>
          <a:p>
            <a:pPr marR="0" indent="0" eaLnBrk="0" hangingPunct="0">
              <a:lnSpc>
                <a:spcPct val="100000"/>
              </a:lnSpc>
              <a:buClrTx/>
              <a:buSzTx/>
              <a:buFontTx/>
              <a:buNone/>
              <a:tabLst/>
            </a:pPr>
            <a:r>
              <a:rPr lang="en-US" altLang="en-US" dirty="0">
                <a:latin typeface="+mn-lt"/>
                <a:cs typeface="+mn-cs"/>
              </a:rPr>
              <a:t>(iii) They are almost inert. They consist largely of saturated hydrocarbons, therefore, very few incompatibilities and little tendency of rancidity are there.</a:t>
            </a:r>
          </a:p>
          <a:p>
            <a:pPr marR="0" indent="0" eaLnBrk="0" hangingPunct="0">
              <a:lnSpc>
                <a:spcPct val="100000"/>
              </a:lnSpc>
              <a:buClrTx/>
              <a:buSzTx/>
              <a:buFontTx/>
              <a:buNone/>
              <a:tabLst/>
            </a:pPr>
            <a:r>
              <a:rPr lang="en-US" altLang="en-US" dirty="0">
                <a:latin typeface="+mn-lt"/>
                <a:cs typeface="+mn-cs"/>
              </a:rPr>
              <a:t>(iv)  They can withstand heat sterilization, hence, sterile ophthalmic ointments can be prepared with it.</a:t>
            </a:r>
          </a:p>
          <a:p>
            <a:pPr marR="0" indent="0" eaLnBrk="0" hangingPunct="0">
              <a:lnSpc>
                <a:spcPct val="100000"/>
              </a:lnSpc>
              <a:buClrTx/>
              <a:buSzTx/>
              <a:buFontTx/>
              <a:buNone/>
              <a:tabLst/>
            </a:pPr>
            <a:r>
              <a:rPr lang="en-US" altLang="en-US" dirty="0">
                <a:latin typeface="+mn-lt"/>
                <a:cs typeface="+mn-cs"/>
              </a:rPr>
              <a:t>(v)   They are readily available and cheap.</a:t>
            </a:r>
          </a:p>
        </p:txBody>
      </p:sp>
    </p:spTree>
    <p:extLst>
      <p:ext uri="{BB962C8B-B14F-4D97-AF65-F5344CB8AC3E}">
        <p14:creationId xmlns:p14="http://schemas.microsoft.com/office/powerpoint/2010/main" val="701082844"/>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09600"/>
            <a:ext cx="8077200" cy="3847207"/>
          </a:xfrm>
          <a:prstGeom prst="rect">
            <a:avLst/>
          </a:prstGeom>
        </p:spPr>
        <p:txBody>
          <a:bodyPr wrap="square">
            <a:spAutoFit/>
          </a:bodyPr>
          <a:lstStyle/>
          <a:p>
            <a:pPr lvl="0" eaLnBrk="0" fontAlgn="base" hangingPunct="0">
              <a:spcBef>
                <a:spcPct val="0"/>
              </a:spcBef>
              <a:spcAft>
                <a:spcPct val="0"/>
              </a:spcAft>
            </a:pPr>
            <a:r>
              <a:rPr lang="en-US" altLang="en-US" sz="2800" b="1" i="1" dirty="0">
                <a:ln/>
                <a:solidFill>
                  <a:schemeClr val="accent3"/>
                </a:solidFill>
              </a:rPr>
              <a:t>Disadvantages of hydrocarbon bases;</a:t>
            </a:r>
          </a:p>
          <a:p>
            <a:pPr lvl="0" eaLnBrk="0" fontAlgn="base" hangingPunct="0">
              <a:spcBef>
                <a:spcPct val="0"/>
              </a:spcBef>
              <a:spcAft>
                <a:spcPct val="0"/>
              </a:spcAft>
            </a:pPr>
            <a:r>
              <a:rPr lang="en-US" altLang="en-US" dirty="0"/>
              <a:t>(i)     It may lead to water logging followed by maceration of the skin if applied for a prolonged period.</a:t>
            </a:r>
          </a:p>
          <a:p>
            <a:pPr lvl="0" eaLnBrk="0" fontAlgn="base" hangingPunct="0">
              <a:spcBef>
                <a:spcPct val="0"/>
              </a:spcBef>
              <a:spcAft>
                <a:spcPct val="0"/>
              </a:spcAft>
            </a:pPr>
            <a:r>
              <a:rPr lang="en-US" altLang="en-US" dirty="0"/>
              <a:t>(ii)   It retains body heat, which may produce an uncomfortable feeling of warmth.</a:t>
            </a:r>
          </a:p>
          <a:p>
            <a:pPr lvl="0" eaLnBrk="0" fontAlgn="base" hangingPunct="0">
              <a:spcBef>
                <a:spcPct val="0"/>
              </a:spcBef>
              <a:spcAft>
                <a:spcPct val="0"/>
              </a:spcAft>
            </a:pPr>
            <a:r>
              <a:rPr lang="en-US" altLang="en-US" dirty="0"/>
              <a:t>(iii) They are immiscible with water; as a result rubbing onto the surface and removal after treatment both are difficult.</a:t>
            </a:r>
          </a:p>
          <a:p>
            <a:pPr lvl="0" eaLnBrk="0" fontAlgn="base" hangingPunct="0">
              <a:spcBef>
                <a:spcPct val="0"/>
              </a:spcBef>
              <a:spcAft>
                <a:spcPct val="0"/>
              </a:spcAft>
            </a:pPr>
            <a:r>
              <a:rPr lang="en-US" altLang="en-US" dirty="0"/>
              <a:t>(iv)  they are sticky, hence makes application unpleasant and leads to contamination of clothes.</a:t>
            </a:r>
          </a:p>
          <a:p>
            <a:pPr lvl="0" eaLnBrk="0" fontAlgn="base" hangingPunct="0">
              <a:spcBef>
                <a:spcPct val="0"/>
              </a:spcBef>
              <a:spcAft>
                <a:spcPct val="0"/>
              </a:spcAft>
            </a:pPr>
            <a:r>
              <a:rPr lang="en-US" altLang="en-US" dirty="0"/>
              <a:t>(v)   Water absorption capacity is very low, hence, these bases are poor in absorbing exudate from moist lesions.</a:t>
            </a:r>
          </a:p>
          <a:p>
            <a:pPr lvl="0" eaLnBrk="0" fontAlgn="base" hangingPunct="0">
              <a:spcBef>
                <a:spcPct val="0"/>
              </a:spcBef>
              <a:spcAft>
                <a:spcPct val="0"/>
              </a:spcAft>
            </a:pPr>
            <a:r>
              <a:rPr lang="en-US" altLang="en-US" dirty="0"/>
              <a:t/>
            </a:r>
            <a:br>
              <a:rPr lang="en-US" altLang="en-US" dirty="0"/>
            </a:br>
            <a:endParaRPr lang="en-US" altLang="en-US" dirty="0"/>
          </a:p>
        </p:txBody>
      </p:sp>
    </p:spTree>
    <p:extLst>
      <p:ext uri="{BB962C8B-B14F-4D97-AF65-F5344CB8AC3E}">
        <p14:creationId xmlns:p14="http://schemas.microsoft.com/office/powerpoint/2010/main" val="3223239207"/>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57200" y="1232833"/>
            <a:ext cx="8229600" cy="3570208"/>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lvl1pPr algn="l" rtl="0" eaLnBrk="1" fontAlgn="base" latinLnBrk="0" hangingPunct="1">
              <a:spcBef>
                <a:spcPct val="0"/>
              </a:spcBef>
              <a:spcAft>
                <a:spcPct val="0"/>
              </a:spcAft>
              <a:buNone/>
              <a:defRPr kumimoji="0" sz="3000" b="0" kern="1200" cap="small" baseline="0">
                <a:solidFill>
                  <a:schemeClr val="tx1"/>
                </a:solidFill>
                <a:latin typeface="Arial" pitchFamily="34" charset="0"/>
                <a:ea typeface="+mj-ea"/>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justLow"/>
            <a:r>
              <a:rPr lang="en-US" altLang="en-US" sz="3200" b="1" i="1" u="sng" dirty="0" smtClean="0">
                <a:ln/>
                <a:solidFill>
                  <a:schemeClr val="accent3"/>
                </a:solidFill>
                <a:latin typeface="+mn-lt"/>
                <a:ea typeface="+mn-ea"/>
                <a:cs typeface="+mn-cs"/>
              </a:rPr>
              <a:t>II. ABSORPTION </a:t>
            </a:r>
            <a:r>
              <a:rPr lang="en-US" altLang="en-US" sz="3200" b="1" i="1" u="sng" dirty="0">
                <a:ln/>
                <a:solidFill>
                  <a:schemeClr val="accent3"/>
                </a:solidFill>
                <a:latin typeface="+mn-lt"/>
                <a:ea typeface="+mn-ea"/>
                <a:cs typeface="+mn-cs"/>
              </a:rPr>
              <a:t>BASE</a:t>
            </a:r>
          </a:p>
          <a:p>
            <a:pPr marL="285750" indent="-285750" algn="justLow" eaLnBrk="0" hangingPunct="0">
              <a:buFont typeface="Arial" panose="020B0604020202020204" pitchFamily="34" charset="0"/>
              <a:buChar char="•"/>
            </a:pPr>
            <a:r>
              <a:rPr lang="en-US" altLang="en-US" sz="1800" cap="none" dirty="0" smtClean="0">
                <a:latin typeface="+mn-lt"/>
                <a:ea typeface="+mn-ea"/>
                <a:cs typeface="+mn-cs"/>
              </a:rPr>
              <a:t>         The </a:t>
            </a:r>
            <a:r>
              <a:rPr lang="en-US" altLang="en-US" sz="1800" cap="none" dirty="0">
                <a:latin typeface="+mn-lt"/>
                <a:ea typeface="+mn-ea"/>
                <a:cs typeface="+mn-cs"/>
              </a:rPr>
              <a:t>term absorption base is used to denote </a:t>
            </a:r>
            <a:r>
              <a:rPr lang="en-US" altLang="en-US" sz="1800" u="sng" cap="none" dirty="0">
                <a:latin typeface="+mn-lt"/>
                <a:ea typeface="+mn-ea"/>
                <a:cs typeface="+mn-cs"/>
              </a:rPr>
              <a:t>the </a:t>
            </a:r>
            <a:r>
              <a:rPr lang="en-US" altLang="en-US" sz="1800" b="1" u="sng" cap="none" dirty="0">
                <a:latin typeface="+mn-lt"/>
                <a:ea typeface="+mn-ea"/>
                <a:cs typeface="+mn-cs"/>
              </a:rPr>
              <a:t>water absorbing </a:t>
            </a:r>
            <a:r>
              <a:rPr lang="en-US" altLang="en-US" sz="1800" cap="none" dirty="0">
                <a:latin typeface="+mn-lt"/>
                <a:ea typeface="+mn-ea"/>
                <a:cs typeface="+mn-cs"/>
              </a:rPr>
              <a:t>or emulsifying property of these bases and not to describe their action on the skin.</a:t>
            </a:r>
          </a:p>
          <a:p>
            <a:pPr marL="285750" indent="-285750" algn="justLow" eaLnBrk="0" hangingPunct="0">
              <a:buFont typeface="Arial" panose="020B0604020202020204" pitchFamily="34" charset="0"/>
              <a:buChar char="•"/>
            </a:pPr>
            <a:r>
              <a:rPr lang="en-US" altLang="en-US" sz="1800" cap="none" dirty="0">
                <a:latin typeface="+mn-lt"/>
                <a:ea typeface="+mn-ea"/>
                <a:cs typeface="+mn-cs"/>
              </a:rPr>
              <a:t>These bases (some times called </a:t>
            </a:r>
            <a:r>
              <a:rPr lang="en-US" altLang="en-US" sz="1800" u="sng" cap="none" dirty="0" err="1">
                <a:latin typeface="+mn-lt"/>
                <a:ea typeface="+mn-ea"/>
                <a:cs typeface="+mn-cs"/>
              </a:rPr>
              <a:t>emulsifiable</a:t>
            </a:r>
            <a:r>
              <a:rPr lang="en-US" altLang="en-US" sz="1800" u="sng" cap="none" dirty="0">
                <a:latin typeface="+mn-lt"/>
                <a:ea typeface="+mn-ea"/>
                <a:cs typeface="+mn-cs"/>
              </a:rPr>
              <a:t> ointment bases</a:t>
            </a:r>
            <a:r>
              <a:rPr lang="en-US" altLang="en-US" sz="1800" cap="none" dirty="0">
                <a:latin typeface="+mn-lt"/>
                <a:ea typeface="+mn-ea"/>
                <a:cs typeface="+mn-cs"/>
              </a:rPr>
              <a:t>) are generally </a:t>
            </a:r>
            <a:r>
              <a:rPr lang="en-US" altLang="en-US" sz="1800" cap="none" dirty="0" smtClean="0">
                <a:latin typeface="+mn-lt"/>
                <a:ea typeface="+mn-ea"/>
                <a:cs typeface="+mn-cs"/>
              </a:rPr>
              <a:t>anhydrous water insoluble and water </a:t>
            </a:r>
            <a:r>
              <a:rPr lang="en-US" altLang="en-US" sz="1800" cap="none" dirty="0" err="1" smtClean="0">
                <a:latin typeface="+mn-lt"/>
                <a:ea typeface="+mn-ea"/>
                <a:cs typeface="+mn-cs"/>
              </a:rPr>
              <a:t>unwashable</a:t>
            </a:r>
            <a:r>
              <a:rPr lang="en-US" altLang="en-US" sz="1800" cap="none" dirty="0" smtClean="0">
                <a:latin typeface="+mn-lt"/>
                <a:ea typeface="+mn-ea"/>
                <a:cs typeface="+mn-cs"/>
              </a:rPr>
              <a:t>.</a:t>
            </a:r>
            <a:endParaRPr lang="en-US" altLang="en-US" sz="1800" cap="none" dirty="0">
              <a:latin typeface="+mn-lt"/>
              <a:ea typeface="+mn-ea"/>
              <a:cs typeface="+mn-cs"/>
            </a:endParaRPr>
          </a:p>
          <a:p>
            <a:pPr marL="285750" indent="-285750" algn="justLow" eaLnBrk="0" hangingPunct="0">
              <a:buFont typeface="Arial" panose="020B0604020202020204" pitchFamily="34" charset="0"/>
              <a:buChar char="•"/>
            </a:pPr>
            <a:r>
              <a:rPr lang="en-US" altLang="en-US" sz="1800" cap="none" dirty="0">
                <a:latin typeface="+mn-lt"/>
                <a:ea typeface="+mn-ea"/>
                <a:cs typeface="+mn-cs"/>
              </a:rPr>
              <a:t>        </a:t>
            </a:r>
            <a:r>
              <a:rPr lang="en-US" altLang="en-US" sz="1800" cap="none" dirty="0" smtClean="0">
                <a:latin typeface="+mn-lt"/>
                <a:ea typeface="+mn-ea"/>
                <a:cs typeface="+mn-cs"/>
              </a:rPr>
              <a:t>Preparations </a:t>
            </a:r>
            <a:r>
              <a:rPr lang="en-US" altLang="en-US" sz="1800" cap="none" dirty="0">
                <a:latin typeface="+mn-lt"/>
                <a:ea typeface="+mn-ea"/>
                <a:cs typeface="+mn-cs"/>
              </a:rPr>
              <a:t>of this type do not contain water as a component of their basic formula but if water is incorporated a W/O emulsion results.</a:t>
            </a:r>
          </a:p>
          <a:p>
            <a:pPr marL="285750" indent="-285750" algn="justLow" eaLnBrk="0" hangingPunct="0">
              <a:buFont typeface="Arial" panose="020B0604020202020204" pitchFamily="34" charset="0"/>
              <a:buChar char="•"/>
            </a:pPr>
            <a:r>
              <a:rPr lang="en-US" altLang="en-US" sz="1800" b="1" cap="none" dirty="0">
                <a:latin typeface="+mn-lt"/>
                <a:ea typeface="+mn-ea"/>
                <a:cs typeface="+mn-cs"/>
              </a:rPr>
              <a:t>Wool Fat (anhydrous lanolin)</a:t>
            </a:r>
          </a:p>
          <a:p>
            <a:pPr marL="285750" indent="-285750" algn="justLow" eaLnBrk="0" hangingPunct="0">
              <a:buFont typeface="Arial" panose="020B0604020202020204" pitchFamily="34" charset="0"/>
              <a:buChar char="•"/>
            </a:pPr>
            <a:r>
              <a:rPr lang="en-US" altLang="en-US" sz="1800" cap="none" dirty="0">
                <a:latin typeface="+mn-lt"/>
                <a:ea typeface="+mn-ea"/>
                <a:cs typeface="+mn-cs"/>
              </a:rPr>
              <a:t>It is the purified anhydrous fat like substance obtained from the wool of sheep</a:t>
            </a:r>
            <a:r>
              <a:rPr lang="en-US" altLang="en-US" sz="1800" cap="none" dirty="0" smtClean="0">
                <a:latin typeface="+mn-lt"/>
                <a:ea typeface="+mn-ea"/>
                <a:cs typeface="+mn-cs"/>
              </a:rPr>
              <a:t>.</a:t>
            </a:r>
          </a:p>
          <a:p>
            <a:pPr marL="285750" indent="-285750" algn="justLow" eaLnBrk="0" hangingPunct="0">
              <a:buFont typeface="Arial" panose="020B0604020202020204" pitchFamily="34" charset="0"/>
              <a:buChar char="•"/>
            </a:pPr>
            <a:endParaRPr lang="en-US" altLang="en-US" sz="1800" cap="none" dirty="0">
              <a:latin typeface="+mn-lt"/>
              <a:ea typeface="+mn-ea"/>
              <a:cs typeface="+mn-cs"/>
            </a:endParaRPr>
          </a:p>
          <a:p>
            <a:pPr algn="justLow" eaLnBrk="0" hangingPunct="0"/>
            <a:r>
              <a:rPr lang="en-US" altLang="en-US" sz="2000" dirty="0">
                <a:latin typeface="+mn-lt"/>
                <a:ea typeface="+mn-ea"/>
                <a:cs typeface="+mn-cs"/>
              </a:rPr>
              <a:t>·      </a:t>
            </a:r>
          </a:p>
        </p:txBody>
      </p:sp>
    </p:spTree>
    <p:extLst>
      <p:ext uri="{BB962C8B-B14F-4D97-AF65-F5344CB8AC3E}">
        <p14:creationId xmlns:p14="http://schemas.microsoft.com/office/powerpoint/2010/main" val="2423760257"/>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33400"/>
            <a:ext cx="8001000" cy="3693319"/>
          </a:xfrm>
          <a:prstGeom prst="rect">
            <a:avLst/>
          </a:prstGeom>
        </p:spPr>
        <p:txBody>
          <a:bodyPr wrap="square">
            <a:spAutoFit/>
          </a:bodyPr>
          <a:lstStyle/>
          <a:p>
            <a:pPr algn="justLow" eaLnBrk="0" hangingPunct="0"/>
            <a:r>
              <a:rPr lang="en-US" altLang="en-US" dirty="0"/>
              <a:t>  It is practically insoluble in water but </a:t>
            </a:r>
            <a:r>
              <a:rPr lang="en-US" altLang="en-US" b="1" dirty="0"/>
              <a:t>can absorb water </a:t>
            </a:r>
            <a:r>
              <a:rPr lang="en-US" altLang="en-US" b="1" dirty="0" err="1"/>
              <a:t>upto</a:t>
            </a:r>
            <a:r>
              <a:rPr lang="en-US" altLang="en-US" b="1" dirty="0"/>
              <a:t> 50% of its own </a:t>
            </a:r>
            <a:r>
              <a:rPr lang="en-US" altLang="en-US" dirty="0"/>
              <a:t>weight. Therefore it is used in ointments the proportion of water or aqueous liquids to be incorporated in hydrocarbon base is too large.</a:t>
            </a:r>
          </a:p>
          <a:p>
            <a:pPr algn="justLow" eaLnBrk="0" hangingPunct="0"/>
            <a:r>
              <a:rPr lang="en-US" altLang="en-US" dirty="0"/>
              <a:t>·        Due to its sticky nature it is not used alone but is used along with other bases in the preparation of a number of ointments.</a:t>
            </a:r>
          </a:p>
          <a:p>
            <a:pPr algn="justLow" eaLnBrk="0" hangingPunct="0"/>
            <a:r>
              <a:rPr lang="en-US" altLang="en-US" dirty="0"/>
              <a:t>e.g. Simple ointment B.P. contains 5% and the B.P. eye ointment base contains 10% </a:t>
            </a:r>
            <a:r>
              <a:rPr lang="en-US" altLang="en-US" dirty="0" err="1"/>
              <a:t>woolfat</a:t>
            </a:r>
            <a:r>
              <a:rPr lang="en-US" altLang="en-US" dirty="0"/>
              <a:t>.</a:t>
            </a:r>
          </a:p>
          <a:p>
            <a:pPr algn="justLow" eaLnBrk="0" hangingPunct="0"/>
            <a:endParaRPr lang="en-US" altLang="en-US" b="1" dirty="0" smtClean="0"/>
          </a:p>
          <a:p>
            <a:pPr algn="justLow" eaLnBrk="0" hangingPunct="0"/>
            <a:r>
              <a:rPr lang="en-US" altLang="en-US" b="1" dirty="0" smtClean="0"/>
              <a:t>Hydrous </a:t>
            </a:r>
            <a:r>
              <a:rPr lang="en-US" altLang="en-US" b="1" dirty="0"/>
              <a:t>Wool Fat (Lanolin)</a:t>
            </a:r>
          </a:p>
          <a:p>
            <a:pPr algn="justLow" eaLnBrk="0" hangingPunct="0"/>
            <a:r>
              <a:rPr lang="en-US" altLang="en-US" dirty="0"/>
              <a:t>·        It </a:t>
            </a:r>
            <a:r>
              <a:rPr lang="en-US" altLang="en-US" b="1" dirty="0"/>
              <a:t>is a mixture of 70 % w/w wool fat and 30 % w/w purified water</a:t>
            </a:r>
            <a:r>
              <a:rPr lang="en-US" altLang="en-US" dirty="0"/>
              <a:t>. It is a w/o emulsion. Aqueous liquids can be emulsified with it.</a:t>
            </a:r>
          </a:p>
          <a:p>
            <a:pPr algn="justLow" eaLnBrk="0" hangingPunct="0"/>
            <a:r>
              <a:rPr lang="en-US" altLang="en-US" dirty="0"/>
              <a:t>·        It is used alone as an emollient.</a:t>
            </a:r>
          </a:p>
          <a:p>
            <a:pPr algn="justLow" eaLnBrk="0" hangingPunct="0"/>
            <a:r>
              <a:rPr lang="en-US" altLang="en-US" dirty="0"/>
              <a:t>·        Example:- Hydrous Wool Fat Ointment </a:t>
            </a:r>
            <a:r>
              <a:rPr lang="en-US" altLang="en-US" dirty="0" smtClean="0"/>
              <a:t>B.P.C</a:t>
            </a:r>
            <a:endParaRPr lang="en-US" altLang="en-US" dirty="0"/>
          </a:p>
        </p:txBody>
      </p:sp>
      <p:sp>
        <p:nvSpPr>
          <p:cNvPr id="4" name="Rectangle 3"/>
          <p:cNvSpPr/>
          <p:nvPr/>
        </p:nvSpPr>
        <p:spPr>
          <a:xfrm>
            <a:off x="381000" y="4226719"/>
            <a:ext cx="7848600" cy="1754326"/>
          </a:xfrm>
          <a:prstGeom prst="rect">
            <a:avLst/>
          </a:prstGeom>
        </p:spPr>
        <p:txBody>
          <a:bodyPr wrap="square">
            <a:spAutoFit/>
          </a:bodyPr>
          <a:lstStyle/>
          <a:p>
            <a:pPr lvl="0" algn="justLow" eaLnBrk="0" fontAlgn="base" hangingPunct="0">
              <a:spcBef>
                <a:spcPct val="0"/>
              </a:spcBef>
              <a:spcAft>
                <a:spcPct val="0"/>
              </a:spcAft>
            </a:pPr>
            <a:endParaRPr lang="en-US" altLang="en-US" b="1" dirty="0" smtClean="0">
              <a:solidFill>
                <a:srgbClr val="000000"/>
              </a:solidFill>
              <a:latin typeface="Arial" pitchFamily="34" charset="0"/>
              <a:cs typeface="Arial" pitchFamily="34" charset="0"/>
            </a:endParaRPr>
          </a:p>
          <a:p>
            <a:pPr lvl="0" algn="justLow" eaLnBrk="0" fontAlgn="base" hangingPunct="0">
              <a:spcBef>
                <a:spcPct val="0"/>
              </a:spcBef>
              <a:spcAft>
                <a:spcPct val="0"/>
              </a:spcAft>
            </a:pPr>
            <a:r>
              <a:rPr lang="en-US" altLang="en-US" b="1" dirty="0" smtClean="0">
                <a:solidFill>
                  <a:srgbClr val="000000"/>
                </a:solidFill>
                <a:latin typeface="Arial" pitchFamily="34" charset="0"/>
                <a:cs typeface="Arial" pitchFamily="34" charset="0"/>
              </a:rPr>
              <a:t>Beeswax</a:t>
            </a:r>
            <a:endParaRPr lang="en-US" altLang="en-US" sz="1400" dirty="0">
              <a:latin typeface="Arial" pitchFamily="34" charset="0"/>
              <a:cs typeface="Arial" pitchFamily="34" charset="0"/>
            </a:endParaRPr>
          </a:p>
          <a:p>
            <a:pPr lvl="0" algn="justLow" eaLnBrk="0" fontAlgn="base" hangingPunct="0">
              <a:spcBef>
                <a:spcPct val="0"/>
              </a:spcBef>
              <a:spcAft>
                <a:spcPct val="0"/>
              </a:spcAft>
            </a:pPr>
            <a:r>
              <a:rPr lang="en-US" altLang="en-US" b="1" dirty="0">
                <a:solidFill>
                  <a:srgbClr val="000000"/>
                </a:solidFill>
                <a:latin typeface="Arial" pitchFamily="34" charset="0"/>
                <a:cs typeface="Arial" pitchFamily="34" charset="0"/>
              </a:rPr>
              <a:t>It is purified wax, obtained from honey comb of bees.</a:t>
            </a:r>
            <a:endParaRPr lang="en-US" altLang="en-US" sz="1400" b="1" dirty="0">
              <a:latin typeface="Arial" pitchFamily="34" charset="0"/>
              <a:cs typeface="Arial" pitchFamily="34" charset="0"/>
            </a:endParaRPr>
          </a:p>
          <a:p>
            <a:pPr lvl="0" algn="justLow" eaLnBrk="0" fontAlgn="base" hangingPunct="0">
              <a:spcBef>
                <a:spcPct val="0"/>
              </a:spcBef>
              <a:spcAft>
                <a:spcPct val="0"/>
              </a:spcAft>
            </a:pPr>
            <a:r>
              <a:rPr lang="en-US" altLang="en-US" b="1" dirty="0">
                <a:solidFill>
                  <a:srgbClr val="000000"/>
                </a:solidFill>
                <a:latin typeface="Arial" pitchFamily="34" charset="0"/>
                <a:cs typeface="Arial" pitchFamily="34" charset="0"/>
              </a:rPr>
              <a:t>It contains small amount of cholesterol. It is of two types: (a) yellow beeswax and (b) white </a:t>
            </a:r>
            <a:r>
              <a:rPr lang="en-US" altLang="en-US" b="1" dirty="0" smtClean="0">
                <a:solidFill>
                  <a:srgbClr val="000000"/>
                </a:solidFill>
                <a:latin typeface="Arial" pitchFamily="34" charset="0"/>
                <a:cs typeface="Arial" pitchFamily="34" charset="0"/>
              </a:rPr>
              <a:t>beeswax.</a:t>
            </a:r>
            <a:endParaRPr lang="en-US" altLang="en-US" sz="4000" b="1" i="1" dirty="0">
              <a:ln/>
              <a:solidFill>
                <a:schemeClr val="accent3"/>
              </a:solidFill>
            </a:endParaRPr>
          </a:p>
          <a:p>
            <a:pPr lvl="0" algn="justLow" eaLnBrk="0" fontAlgn="base" hangingPunct="0">
              <a:spcBef>
                <a:spcPct val="0"/>
              </a:spcBef>
              <a:spcAft>
                <a:spcPct val="0"/>
              </a:spcAft>
            </a:pPr>
            <a:endParaRPr lang="en-US" altLang="en-US" sz="1400" dirty="0">
              <a:latin typeface="Arial" pitchFamily="34" charset="0"/>
              <a:cs typeface="Arial" pitchFamily="34" charset="0"/>
            </a:endParaRPr>
          </a:p>
        </p:txBody>
      </p:sp>
    </p:spTree>
    <p:extLst>
      <p:ext uri="{BB962C8B-B14F-4D97-AF65-F5344CB8AC3E}">
        <p14:creationId xmlns:p14="http://schemas.microsoft.com/office/powerpoint/2010/main" val="314825774"/>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0"/>
            <a:ext cx="8382000" cy="4062651"/>
          </a:xfrm>
          <a:prstGeom prst="rect">
            <a:avLst/>
          </a:prstGeom>
        </p:spPr>
        <p:txBody>
          <a:bodyPr wrap="square">
            <a:spAutoFit/>
          </a:bodyPr>
          <a:lstStyle/>
          <a:p>
            <a:pPr lvl="0" algn="justLow" eaLnBrk="0" fontAlgn="base" hangingPunct="0">
              <a:spcBef>
                <a:spcPct val="0"/>
              </a:spcBef>
              <a:spcAft>
                <a:spcPct val="0"/>
              </a:spcAft>
            </a:pPr>
            <a:r>
              <a:rPr lang="en-US" altLang="en-US" sz="3200" b="1" i="1" u="sng" cap="small" dirty="0">
                <a:ln/>
                <a:solidFill>
                  <a:schemeClr val="accent3"/>
                </a:solidFill>
              </a:rPr>
              <a:t>Advantages of absorption bases:</a:t>
            </a:r>
          </a:p>
          <a:p>
            <a:pPr lvl="0" algn="justLow" eaLnBrk="0" fontAlgn="base" hangingPunct="0">
              <a:spcBef>
                <a:spcPct val="0"/>
              </a:spcBef>
              <a:spcAft>
                <a:spcPct val="0"/>
              </a:spcAft>
            </a:pPr>
            <a:r>
              <a:rPr lang="en-US" altLang="en-US" dirty="0">
                <a:solidFill>
                  <a:srgbClr val="000000"/>
                </a:solidFill>
                <a:latin typeface="Arial" pitchFamily="34" charset="0"/>
                <a:cs typeface="Arial" pitchFamily="34" charset="0"/>
              </a:rPr>
              <a:t>(i)</a:t>
            </a:r>
            <a:r>
              <a:rPr lang="en-US" altLang="en-US" sz="800" dirty="0">
                <a:solidFill>
                  <a:srgbClr val="000000"/>
                </a:solidFill>
                <a:latin typeface="Arial" pitchFamily="34" charset="0"/>
                <a:cs typeface="Arial" pitchFamily="34" charset="0"/>
              </a:rPr>
              <a:t>     </a:t>
            </a:r>
            <a:r>
              <a:rPr lang="en-US" altLang="en-US" dirty="0">
                <a:solidFill>
                  <a:srgbClr val="000000"/>
                </a:solidFill>
                <a:latin typeface="Arial" pitchFamily="34" charset="0"/>
                <a:cs typeface="Arial" pitchFamily="34" charset="0"/>
              </a:rPr>
              <a:t> They are less occlusive nevertheless, are good emollient.</a:t>
            </a:r>
            <a:endParaRPr lang="en-US" altLang="en-US" sz="1400" dirty="0">
              <a:latin typeface="Arial" pitchFamily="34" charset="0"/>
              <a:cs typeface="Arial" pitchFamily="34" charset="0"/>
            </a:endParaRPr>
          </a:p>
          <a:p>
            <a:pPr lvl="0" algn="justLow" eaLnBrk="0" fontAlgn="base" hangingPunct="0">
              <a:spcBef>
                <a:spcPct val="0"/>
              </a:spcBef>
              <a:spcAft>
                <a:spcPct val="0"/>
              </a:spcAft>
            </a:pPr>
            <a:r>
              <a:rPr lang="en-US" altLang="en-US" dirty="0">
                <a:solidFill>
                  <a:srgbClr val="000000"/>
                </a:solidFill>
                <a:latin typeface="Arial" pitchFamily="34" charset="0"/>
                <a:cs typeface="Arial" pitchFamily="34" charset="0"/>
              </a:rPr>
              <a:t>(ii)</a:t>
            </a:r>
            <a:r>
              <a:rPr lang="en-US" altLang="en-US" sz="800" dirty="0">
                <a:solidFill>
                  <a:srgbClr val="000000"/>
                </a:solidFill>
                <a:latin typeface="Arial" pitchFamily="34" charset="0"/>
                <a:cs typeface="Arial" pitchFamily="34" charset="0"/>
              </a:rPr>
              <a:t>   </a:t>
            </a:r>
            <a:r>
              <a:rPr lang="en-US" altLang="en-US" dirty="0">
                <a:solidFill>
                  <a:srgbClr val="000000"/>
                </a:solidFill>
                <a:latin typeface="Arial" pitchFamily="34" charset="0"/>
                <a:cs typeface="Arial" pitchFamily="34" charset="0"/>
              </a:rPr>
              <a:t>They assist oil soluble medicaments to penetrate the skin.</a:t>
            </a:r>
            <a:endParaRPr lang="en-US" altLang="en-US" sz="1400" dirty="0">
              <a:latin typeface="Arial" pitchFamily="34" charset="0"/>
              <a:cs typeface="Arial" pitchFamily="34" charset="0"/>
            </a:endParaRPr>
          </a:p>
          <a:p>
            <a:pPr lvl="0" algn="justLow" eaLnBrk="0" fontAlgn="base" hangingPunct="0">
              <a:spcBef>
                <a:spcPct val="0"/>
              </a:spcBef>
              <a:spcAft>
                <a:spcPct val="0"/>
              </a:spcAft>
            </a:pPr>
            <a:r>
              <a:rPr lang="en-US" altLang="en-US" dirty="0">
                <a:solidFill>
                  <a:srgbClr val="000000"/>
                </a:solidFill>
                <a:latin typeface="Arial" pitchFamily="34" charset="0"/>
                <a:cs typeface="Arial" pitchFamily="34" charset="0"/>
              </a:rPr>
              <a:t>(iii)</a:t>
            </a:r>
            <a:r>
              <a:rPr lang="en-US" altLang="en-US" sz="800" dirty="0">
                <a:solidFill>
                  <a:srgbClr val="000000"/>
                </a:solidFill>
                <a:latin typeface="Arial" pitchFamily="34" charset="0"/>
                <a:cs typeface="Arial" pitchFamily="34" charset="0"/>
              </a:rPr>
              <a:t> </a:t>
            </a:r>
            <a:r>
              <a:rPr lang="en-US" altLang="en-US" dirty="0">
                <a:solidFill>
                  <a:srgbClr val="000000"/>
                </a:solidFill>
                <a:latin typeface="Arial" pitchFamily="34" charset="0"/>
                <a:cs typeface="Arial" pitchFamily="34" charset="0"/>
              </a:rPr>
              <a:t>They are easier to spread.</a:t>
            </a:r>
            <a:endParaRPr lang="en-US" altLang="en-US" sz="1400" dirty="0">
              <a:latin typeface="Arial" pitchFamily="34" charset="0"/>
              <a:cs typeface="Arial" pitchFamily="34" charset="0"/>
            </a:endParaRPr>
          </a:p>
          <a:p>
            <a:pPr lvl="0" algn="justLow" eaLnBrk="0" fontAlgn="base" hangingPunct="0">
              <a:spcBef>
                <a:spcPct val="0"/>
              </a:spcBef>
              <a:spcAft>
                <a:spcPct val="0"/>
              </a:spcAft>
            </a:pPr>
            <a:r>
              <a:rPr lang="en-US" altLang="en-US" dirty="0">
                <a:solidFill>
                  <a:srgbClr val="000000"/>
                </a:solidFill>
                <a:latin typeface="Arial" pitchFamily="34" charset="0"/>
                <a:cs typeface="Arial" pitchFamily="34" charset="0"/>
              </a:rPr>
              <a:t>(iv)</a:t>
            </a:r>
            <a:r>
              <a:rPr lang="en-US" altLang="en-US" sz="800" dirty="0">
                <a:solidFill>
                  <a:srgbClr val="000000"/>
                </a:solidFill>
                <a:latin typeface="Arial" pitchFamily="34" charset="0"/>
                <a:cs typeface="Arial" pitchFamily="34" charset="0"/>
              </a:rPr>
              <a:t>  </a:t>
            </a:r>
            <a:r>
              <a:rPr lang="en-US" altLang="en-US" dirty="0">
                <a:solidFill>
                  <a:srgbClr val="000000"/>
                </a:solidFill>
                <a:latin typeface="Arial" pitchFamily="34" charset="0"/>
                <a:cs typeface="Arial" pitchFamily="34" charset="0"/>
              </a:rPr>
              <a:t>They are compatible with majority of the medicaments.</a:t>
            </a:r>
            <a:endParaRPr lang="en-US" altLang="en-US" sz="1400" dirty="0">
              <a:latin typeface="Arial" pitchFamily="34" charset="0"/>
              <a:cs typeface="Arial" pitchFamily="34" charset="0"/>
            </a:endParaRPr>
          </a:p>
          <a:p>
            <a:pPr lvl="0" algn="justLow" eaLnBrk="0" fontAlgn="base" hangingPunct="0">
              <a:spcBef>
                <a:spcPct val="0"/>
              </a:spcBef>
              <a:spcAft>
                <a:spcPct val="0"/>
              </a:spcAft>
            </a:pPr>
            <a:r>
              <a:rPr lang="en-US" altLang="en-US" dirty="0">
                <a:solidFill>
                  <a:srgbClr val="000000"/>
                </a:solidFill>
                <a:latin typeface="Arial" pitchFamily="34" charset="0"/>
                <a:cs typeface="Arial" pitchFamily="34" charset="0"/>
              </a:rPr>
              <a:t>(v)</a:t>
            </a:r>
            <a:r>
              <a:rPr lang="en-US" altLang="en-US" sz="800" dirty="0">
                <a:solidFill>
                  <a:srgbClr val="000000"/>
                </a:solidFill>
                <a:latin typeface="Arial" pitchFamily="34" charset="0"/>
                <a:cs typeface="Arial" pitchFamily="34" charset="0"/>
              </a:rPr>
              <a:t>   </a:t>
            </a:r>
            <a:r>
              <a:rPr lang="en-US" altLang="en-US" dirty="0">
                <a:solidFill>
                  <a:srgbClr val="000000"/>
                </a:solidFill>
                <a:latin typeface="Arial" pitchFamily="34" charset="0"/>
                <a:cs typeface="Arial" pitchFamily="34" charset="0"/>
              </a:rPr>
              <a:t>They are relatively heat stable.</a:t>
            </a:r>
            <a:endParaRPr lang="en-US" altLang="en-US" sz="1400" dirty="0">
              <a:latin typeface="Arial" pitchFamily="34" charset="0"/>
              <a:cs typeface="Arial" pitchFamily="34" charset="0"/>
            </a:endParaRPr>
          </a:p>
          <a:p>
            <a:pPr lvl="0" algn="justLow" eaLnBrk="0" fontAlgn="base" hangingPunct="0">
              <a:spcBef>
                <a:spcPct val="0"/>
              </a:spcBef>
              <a:spcAft>
                <a:spcPct val="0"/>
              </a:spcAft>
            </a:pPr>
            <a:r>
              <a:rPr lang="en-US" altLang="en-US" dirty="0">
                <a:solidFill>
                  <a:srgbClr val="000000"/>
                </a:solidFill>
                <a:latin typeface="Arial" pitchFamily="34" charset="0"/>
                <a:cs typeface="Arial" pitchFamily="34" charset="0"/>
              </a:rPr>
              <a:t>(vi)</a:t>
            </a:r>
            <a:r>
              <a:rPr lang="en-US" altLang="en-US" sz="800" dirty="0">
                <a:solidFill>
                  <a:srgbClr val="000000"/>
                </a:solidFill>
                <a:latin typeface="Arial" pitchFamily="34" charset="0"/>
                <a:cs typeface="Arial" pitchFamily="34" charset="0"/>
              </a:rPr>
              <a:t>  </a:t>
            </a:r>
            <a:r>
              <a:rPr lang="en-US" altLang="en-US" dirty="0">
                <a:solidFill>
                  <a:srgbClr val="000000"/>
                </a:solidFill>
                <a:latin typeface="Arial" pitchFamily="34" charset="0"/>
                <a:cs typeface="Arial" pitchFamily="34" charset="0"/>
              </a:rPr>
              <a:t>The base may be used in their anhydrous form or in emulsified form.</a:t>
            </a:r>
            <a:endParaRPr lang="en-US" altLang="en-US" sz="1400" dirty="0">
              <a:latin typeface="Arial" pitchFamily="34" charset="0"/>
              <a:cs typeface="Arial" pitchFamily="34" charset="0"/>
            </a:endParaRPr>
          </a:p>
          <a:p>
            <a:pPr lvl="0" algn="justLow" eaLnBrk="0" fontAlgn="base" hangingPunct="0">
              <a:spcBef>
                <a:spcPct val="0"/>
              </a:spcBef>
              <a:spcAft>
                <a:spcPct val="0"/>
              </a:spcAft>
            </a:pPr>
            <a:r>
              <a:rPr lang="en-US" altLang="en-US" dirty="0">
                <a:solidFill>
                  <a:srgbClr val="000000"/>
                </a:solidFill>
                <a:latin typeface="Arial" pitchFamily="34" charset="0"/>
                <a:cs typeface="Arial" pitchFamily="34" charset="0"/>
              </a:rPr>
              <a:t>(vii)They can absorb a large quantity of water or aqueous substances.</a:t>
            </a:r>
            <a:endParaRPr lang="en-US" altLang="en-US" sz="1400" dirty="0">
              <a:latin typeface="Arial" pitchFamily="34" charset="0"/>
              <a:cs typeface="Arial" pitchFamily="34" charset="0"/>
            </a:endParaRPr>
          </a:p>
          <a:p>
            <a:pPr lvl="0" algn="justLow" eaLnBrk="0" fontAlgn="base" hangingPunct="0">
              <a:spcBef>
                <a:spcPct val="0"/>
              </a:spcBef>
              <a:spcAft>
                <a:spcPct val="0"/>
              </a:spcAft>
            </a:pPr>
            <a:endParaRPr lang="en-US" altLang="en-US" sz="3200" b="1" i="1" u="sng" cap="small" dirty="0" smtClean="0">
              <a:ln/>
              <a:solidFill>
                <a:schemeClr val="accent3"/>
              </a:solidFill>
            </a:endParaRPr>
          </a:p>
          <a:p>
            <a:pPr lvl="0" algn="justLow" eaLnBrk="0" fontAlgn="base" hangingPunct="0">
              <a:spcBef>
                <a:spcPct val="0"/>
              </a:spcBef>
              <a:spcAft>
                <a:spcPct val="0"/>
              </a:spcAft>
            </a:pPr>
            <a:r>
              <a:rPr lang="en-US" altLang="en-US" sz="3200" b="1" i="1" u="sng" cap="small" dirty="0" smtClean="0">
                <a:ln/>
                <a:solidFill>
                  <a:schemeClr val="accent3"/>
                </a:solidFill>
              </a:rPr>
              <a:t>Disadvantages</a:t>
            </a:r>
            <a:r>
              <a:rPr lang="en-US" altLang="en-US" sz="3200" b="1" i="1" u="sng" cap="small" dirty="0">
                <a:ln/>
                <a:solidFill>
                  <a:schemeClr val="accent3"/>
                </a:solidFill>
              </a:rPr>
              <a:t>: </a:t>
            </a:r>
            <a:endParaRPr lang="en-US" altLang="en-US" sz="3200" b="1" i="1" u="sng" cap="small" dirty="0" smtClean="0">
              <a:ln/>
              <a:solidFill>
                <a:schemeClr val="accent3"/>
              </a:solidFill>
            </a:endParaRPr>
          </a:p>
          <a:p>
            <a:pPr lvl="0" algn="justLow" eaLnBrk="0" fontAlgn="base" hangingPunct="0">
              <a:spcBef>
                <a:spcPct val="0"/>
              </a:spcBef>
              <a:spcAft>
                <a:spcPct val="0"/>
              </a:spcAft>
            </a:pPr>
            <a:endParaRPr lang="en-US" altLang="en-US" dirty="0" smtClean="0">
              <a:solidFill>
                <a:srgbClr val="000000"/>
              </a:solidFill>
              <a:latin typeface="Arial" pitchFamily="34" charset="0"/>
              <a:cs typeface="Arial" pitchFamily="34" charset="0"/>
            </a:endParaRPr>
          </a:p>
          <a:p>
            <a:pPr marL="285750" lvl="0" indent="-285750" algn="justLow" eaLnBrk="0" fontAlgn="base" hangingPunct="0">
              <a:spcBef>
                <a:spcPct val="0"/>
              </a:spcBef>
              <a:spcAft>
                <a:spcPct val="0"/>
              </a:spcAft>
              <a:buFont typeface="Arial" panose="020B0604020202020204" pitchFamily="34" charset="0"/>
              <a:buChar char="•"/>
            </a:pPr>
            <a:r>
              <a:rPr lang="en-US" altLang="en-US" dirty="0" err="1" smtClean="0">
                <a:solidFill>
                  <a:srgbClr val="000000"/>
                </a:solidFill>
                <a:latin typeface="Arial" pitchFamily="34" charset="0"/>
                <a:cs typeface="Arial" pitchFamily="34" charset="0"/>
              </a:rPr>
              <a:t>Inspite</a:t>
            </a:r>
            <a:r>
              <a:rPr lang="en-US" altLang="en-US" dirty="0" smtClean="0">
                <a:solidFill>
                  <a:srgbClr val="000000"/>
                </a:solidFill>
                <a:latin typeface="Arial" pitchFamily="34" charset="0"/>
                <a:cs typeface="Arial" pitchFamily="34" charset="0"/>
              </a:rPr>
              <a:t> </a:t>
            </a:r>
            <a:r>
              <a:rPr lang="en-US" altLang="en-US" dirty="0">
                <a:solidFill>
                  <a:srgbClr val="000000"/>
                </a:solidFill>
                <a:latin typeface="Arial" pitchFamily="34" charset="0"/>
                <a:cs typeface="Arial" pitchFamily="34" charset="0"/>
              </a:rPr>
              <a:t>of their hydrophilic nature, absorption bases are difficult to wash.</a:t>
            </a:r>
            <a:endParaRPr lang="en-US" dirty="0"/>
          </a:p>
        </p:txBody>
      </p:sp>
    </p:spTree>
    <p:extLst>
      <p:ext uri="{BB962C8B-B14F-4D97-AF65-F5344CB8AC3E}">
        <p14:creationId xmlns:p14="http://schemas.microsoft.com/office/powerpoint/2010/main" val="55516449"/>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457200" y="-128318"/>
            <a:ext cx="7696200" cy="4308872"/>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200" b="1" i="1" dirty="0" smtClean="0">
                <a:ln/>
                <a:solidFill>
                  <a:schemeClr val="accent3"/>
                </a:solidFill>
                <a:latin typeface="+mn-lt"/>
                <a:ea typeface="+mn-ea"/>
                <a:cs typeface="+mn-cs"/>
              </a:rPr>
              <a:t>III.  Water removable base</a:t>
            </a:r>
            <a:br>
              <a:rPr lang="en-US" altLang="en-US" sz="3200" b="1" i="1" dirty="0" smtClean="0">
                <a:ln/>
                <a:solidFill>
                  <a:schemeClr val="accent3"/>
                </a:solidFill>
                <a:latin typeface="+mn-lt"/>
                <a:ea typeface="+mn-ea"/>
                <a:cs typeface="+mn-cs"/>
              </a:rPr>
            </a:br>
            <a:r>
              <a:rPr lang="en-US" altLang="en-US" sz="3200" b="1" i="1" dirty="0" smtClean="0">
                <a:ln/>
                <a:solidFill>
                  <a:schemeClr val="accent3"/>
                </a:solidFill>
                <a:latin typeface="+mn-lt"/>
                <a:ea typeface="+mn-ea"/>
                <a:cs typeface="+mn-cs"/>
              </a:rPr>
              <a:t>A-WATER </a:t>
            </a:r>
            <a:r>
              <a:rPr lang="en-US" altLang="en-US" sz="3200" b="1" i="1" dirty="0">
                <a:ln/>
                <a:solidFill>
                  <a:schemeClr val="accent3"/>
                </a:solidFill>
                <a:latin typeface="+mn-lt"/>
                <a:ea typeface="+mn-ea"/>
                <a:cs typeface="+mn-cs"/>
              </a:rPr>
              <a:t>MISCIBLE </a:t>
            </a:r>
            <a:r>
              <a:rPr lang="en-US" altLang="en-US" sz="3200" b="1" i="1" dirty="0" smtClean="0">
                <a:ln/>
                <a:solidFill>
                  <a:schemeClr val="accent3"/>
                </a:solidFill>
                <a:latin typeface="+mn-lt"/>
                <a:ea typeface="+mn-ea"/>
                <a:cs typeface="+mn-cs"/>
              </a:rPr>
              <a:t>BASES </a:t>
            </a:r>
            <a:r>
              <a:rPr lang="en-US" altLang="en-US" sz="1800" b="1" i="1" dirty="0" smtClean="0">
                <a:ln/>
                <a:solidFill>
                  <a:schemeClr val="accent3"/>
                </a:solidFill>
                <a:latin typeface="+mn-lt"/>
                <a:ea typeface="+mn-ea"/>
                <a:cs typeface="+mn-cs"/>
              </a:rPr>
              <a:t>Emulsion Base)</a:t>
            </a:r>
            <a:endParaRPr lang="en-US" altLang="en-US" sz="1800" b="1" i="1" dirty="0">
              <a:ln/>
              <a:solidFill>
                <a:schemeClr val="accent3"/>
              </a:solidFill>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cap="none" dirty="0" smtClean="0">
                <a:solidFill>
                  <a:srgbClr val="000000"/>
                </a:solidFill>
                <a:ea typeface="+mn-ea"/>
              </a:rPr>
              <a:t>1-They </a:t>
            </a:r>
            <a:r>
              <a:rPr lang="en-US" altLang="en-US" sz="1800" cap="none" dirty="0">
                <a:solidFill>
                  <a:srgbClr val="000000"/>
                </a:solidFill>
                <a:ea typeface="+mn-ea"/>
              </a:rPr>
              <a:t>are miscible with an excess of water. </a:t>
            </a:r>
            <a:r>
              <a:rPr lang="en-US" altLang="en-US" sz="1800" cap="none" dirty="0" smtClean="0">
                <a:solidFill>
                  <a:srgbClr val="000000"/>
                </a:solidFill>
                <a:ea typeface="+mn-ea"/>
              </a:rPr>
              <a:t/>
            </a:r>
            <a:br>
              <a:rPr lang="en-US" altLang="en-US" sz="1800" cap="none" dirty="0" smtClean="0">
                <a:solidFill>
                  <a:srgbClr val="000000"/>
                </a:solidFill>
                <a:ea typeface="+mn-ea"/>
              </a:rPr>
            </a:br>
            <a:r>
              <a:rPr lang="en-US" altLang="en-US" sz="1800" cap="none" dirty="0" smtClean="0">
                <a:solidFill>
                  <a:srgbClr val="000000"/>
                </a:solidFill>
                <a:ea typeface="+mn-ea"/>
              </a:rPr>
              <a:t>2-Ointments </a:t>
            </a:r>
            <a:r>
              <a:rPr lang="en-US" altLang="en-US" sz="1800" cap="none" dirty="0">
                <a:solidFill>
                  <a:srgbClr val="000000"/>
                </a:solidFill>
                <a:ea typeface="+mn-ea"/>
              </a:rPr>
              <a:t>made from water-miscible bases are easily removed after use</a:t>
            </a:r>
            <a:r>
              <a:rPr lang="en-US" altLang="en-US" sz="1800" cap="none" dirty="0" smtClean="0">
                <a:solidFill>
                  <a:srgbClr val="000000"/>
                </a:solidFill>
                <a:ea typeface="+mn-ea"/>
              </a:rPr>
              <a:t>.</a:t>
            </a:r>
            <a:br>
              <a:rPr lang="en-US" altLang="en-US" sz="1800" cap="none" dirty="0" smtClean="0">
                <a:solidFill>
                  <a:srgbClr val="000000"/>
                </a:solidFill>
                <a:ea typeface="+mn-ea"/>
              </a:rPr>
            </a:br>
            <a:r>
              <a:rPr lang="en-US" altLang="en-US" sz="1800" cap="none" dirty="0" smtClean="0">
                <a:solidFill>
                  <a:srgbClr val="000000"/>
                </a:solidFill>
                <a:ea typeface="+mn-ea"/>
              </a:rPr>
              <a:t>3-O/w emulsion</a:t>
            </a:r>
            <a:br>
              <a:rPr lang="en-US" altLang="en-US" sz="1800" cap="none" dirty="0" smtClean="0">
                <a:solidFill>
                  <a:srgbClr val="000000"/>
                </a:solidFill>
                <a:ea typeface="+mn-ea"/>
              </a:rPr>
            </a:br>
            <a:r>
              <a:rPr lang="en-US" altLang="en-US" sz="1800" cap="none" dirty="0" smtClean="0">
                <a:solidFill>
                  <a:srgbClr val="000000"/>
                </a:solidFill>
                <a:ea typeface="+mn-ea"/>
              </a:rPr>
              <a:t>4- can be diluted with water</a:t>
            </a:r>
            <a:br>
              <a:rPr lang="en-US" altLang="en-US" sz="1800" cap="none" dirty="0" smtClean="0">
                <a:solidFill>
                  <a:srgbClr val="000000"/>
                </a:solidFill>
                <a:ea typeface="+mn-ea"/>
              </a:rPr>
            </a:br>
            <a:r>
              <a:rPr lang="en-US" altLang="en-US" sz="1800" cap="none" dirty="0" smtClean="0">
                <a:solidFill>
                  <a:srgbClr val="000000"/>
                </a:solidFill>
                <a:ea typeface="+mn-ea"/>
              </a:rPr>
              <a:t>5- can be used to absorbed exudate (discharge) from skin lesion.</a:t>
            </a:r>
            <a:br>
              <a:rPr lang="en-US" altLang="en-US" sz="1800" cap="none" dirty="0" smtClean="0">
                <a:solidFill>
                  <a:srgbClr val="000000"/>
                </a:solidFill>
                <a:ea typeface="+mn-ea"/>
              </a:rPr>
            </a:br>
            <a:r>
              <a:rPr lang="en-US" altLang="en-US" sz="1800" cap="none" dirty="0" smtClean="0">
                <a:solidFill>
                  <a:srgbClr val="000000"/>
                </a:solidFill>
                <a:ea typeface="+mn-ea"/>
              </a:rPr>
              <a:t>There </a:t>
            </a:r>
            <a:r>
              <a:rPr lang="en-US" altLang="en-US" sz="1800" cap="none" dirty="0">
                <a:solidFill>
                  <a:srgbClr val="000000"/>
                </a:solidFill>
                <a:ea typeface="+mn-ea"/>
              </a:rPr>
              <a:t>are three official anhydrous water-miscible ointment bases:-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cap="none" dirty="0">
                <a:solidFill>
                  <a:srgbClr val="000000"/>
                </a:solidFill>
                <a:ea typeface="+mn-ea"/>
              </a:rPr>
              <a:t>Example:-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cap="none" dirty="0">
                <a:solidFill>
                  <a:srgbClr val="000000"/>
                </a:solidFill>
                <a:ea typeface="+mn-ea"/>
              </a:rPr>
              <a:t>Emulsifying ointment B.P.   </a:t>
            </a:r>
            <a:r>
              <a:rPr lang="en-US" altLang="en-US" sz="1800" cap="none" dirty="0" smtClean="0">
                <a:solidFill>
                  <a:srgbClr val="000000"/>
                </a:solidFill>
                <a:ea typeface="+mn-ea"/>
              </a:rPr>
              <a:t>-</a:t>
            </a:r>
            <a:r>
              <a:rPr lang="en-US" altLang="en-US" sz="1800" cap="none" dirty="0">
                <a:solidFill>
                  <a:srgbClr val="000000"/>
                </a:solidFill>
                <a:ea typeface="+mn-ea"/>
              </a:rPr>
              <a:t> contains anionic emulsifier.</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cap="none" dirty="0" err="1">
                <a:solidFill>
                  <a:srgbClr val="000000"/>
                </a:solidFill>
                <a:ea typeface="+mn-ea"/>
              </a:rPr>
              <a:t>Cetrimide</a:t>
            </a:r>
            <a:r>
              <a:rPr lang="en-US" altLang="en-US" sz="1800" cap="none" dirty="0">
                <a:solidFill>
                  <a:srgbClr val="000000"/>
                </a:solidFill>
                <a:ea typeface="+mn-ea"/>
              </a:rPr>
              <a:t> emulsifying ointment B.P.      - contains cationic emulsifier</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cap="none" dirty="0" err="1">
                <a:solidFill>
                  <a:srgbClr val="000000"/>
                </a:solidFill>
                <a:ea typeface="+mn-ea"/>
              </a:rPr>
              <a:t>Cetomacrogol</a:t>
            </a:r>
            <a:r>
              <a:rPr lang="en-US" altLang="en-US" sz="1800" cap="none" dirty="0">
                <a:solidFill>
                  <a:srgbClr val="000000"/>
                </a:solidFill>
                <a:ea typeface="+mn-ea"/>
              </a:rPr>
              <a:t> emulsifying ointment B.P.      - contains non-ionic emulsifier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5306381"/>
              </p:ext>
            </p:extLst>
          </p:nvPr>
        </p:nvGraphicFramePr>
        <p:xfrm>
          <a:off x="762000" y="3733800"/>
          <a:ext cx="6781800" cy="2764536"/>
        </p:xfrm>
        <a:graphic>
          <a:graphicData uri="http://schemas.openxmlformats.org/drawingml/2006/table">
            <a:tbl>
              <a:tblPr firstRow="1" bandRow="1">
                <a:tableStyleId>{5C22544A-7EE6-4342-B048-85BDC9FD1C3A}</a:tableStyleId>
              </a:tblPr>
              <a:tblGrid>
                <a:gridCol w="3390900"/>
                <a:gridCol w="3390900"/>
              </a:tblGrid>
              <a:tr h="138694">
                <a:tc>
                  <a:txBody>
                    <a:bodyPr/>
                    <a:lstStyle/>
                    <a:p>
                      <a:pPr algn="ctr"/>
                      <a:r>
                        <a:rPr lang="en-US" dirty="0" smtClean="0"/>
                        <a:t>W/O</a:t>
                      </a:r>
                      <a:r>
                        <a:rPr lang="en-US" baseline="0" dirty="0" smtClean="0"/>
                        <a:t>  EMULSION BASE</a:t>
                      </a:r>
                      <a:endParaRPr lang="en-US" dirty="0"/>
                    </a:p>
                  </a:txBody>
                  <a:tcPr/>
                </a:tc>
                <a:tc>
                  <a:txBody>
                    <a:bodyPr/>
                    <a:lstStyle/>
                    <a:p>
                      <a:pPr algn="ctr"/>
                      <a:r>
                        <a:rPr lang="en-US" dirty="0" smtClean="0"/>
                        <a:t>O/W  EMULSION BASE</a:t>
                      </a:r>
                      <a:endParaRPr lang="en-US" dirty="0"/>
                    </a:p>
                  </a:txBody>
                  <a:tcPr/>
                </a:tc>
              </a:tr>
              <a:tr h="472440">
                <a:tc>
                  <a:txBody>
                    <a:bodyPr/>
                    <a:lstStyle/>
                    <a:p>
                      <a:pPr algn="ctr"/>
                      <a:r>
                        <a:rPr lang="en-US" dirty="0" smtClean="0"/>
                        <a:t>Hydrous</a:t>
                      </a:r>
                    </a:p>
                    <a:p>
                      <a:endParaRPr lang="en-US" dirty="0"/>
                    </a:p>
                  </a:txBody>
                  <a:tcPr/>
                </a:tc>
                <a:tc>
                  <a:txBody>
                    <a:bodyPr/>
                    <a:lstStyle/>
                    <a:p>
                      <a:pPr algn="ctr"/>
                      <a:r>
                        <a:rPr lang="en-US" dirty="0" smtClean="0"/>
                        <a:t>Hydrous</a:t>
                      </a:r>
                    </a:p>
                  </a:txBody>
                  <a:tcPr/>
                </a:tc>
              </a:tr>
              <a:tr h="550354">
                <a:tc>
                  <a:txBody>
                    <a:bodyPr/>
                    <a:lstStyle/>
                    <a:p>
                      <a:pPr algn="ctr"/>
                      <a:r>
                        <a:rPr lang="en-US" dirty="0" smtClean="0"/>
                        <a:t>Will absorb water</a:t>
                      </a:r>
                      <a:endParaRPr lang="en-US" dirty="0"/>
                    </a:p>
                  </a:txBody>
                  <a:tcPr/>
                </a:tc>
                <a:tc>
                  <a:txBody>
                    <a:bodyPr/>
                    <a:lstStyle/>
                    <a:p>
                      <a:pPr algn="ctr"/>
                      <a:r>
                        <a:rPr lang="en-US" dirty="0" smtClean="0"/>
                        <a:t>Will absorb water</a:t>
                      </a:r>
                      <a:endParaRPr lang="en-US" dirty="0"/>
                    </a:p>
                  </a:txBody>
                  <a:tcPr/>
                </a:tc>
              </a:tr>
              <a:tr h="604171">
                <a:tc>
                  <a:txBody>
                    <a:bodyPr/>
                    <a:lstStyle/>
                    <a:p>
                      <a:pPr algn="ctr"/>
                      <a:r>
                        <a:rPr lang="en-US" dirty="0" smtClean="0"/>
                        <a:t>Insoluble in water</a:t>
                      </a:r>
                      <a:endParaRPr lang="en-US" dirty="0"/>
                    </a:p>
                  </a:txBody>
                  <a:tcPr/>
                </a:tc>
                <a:tc>
                  <a:txBody>
                    <a:bodyPr/>
                    <a:lstStyle/>
                    <a:p>
                      <a:pPr algn="ctr"/>
                      <a:r>
                        <a:rPr lang="en-US" dirty="0" smtClean="0"/>
                        <a:t>Insoluble in water</a:t>
                      </a:r>
                      <a:endParaRPr lang="en-US" dirty="0"/>
                    </a:p>
                  </a:txBody>
                  <a:tcPr/>
                </a:tc>
              </a:tr>
              <a:tr h="604171">
                <a:tc>
                  <a:txBody>
                    <a:bodyPr/>
                    <a:lstStyle/>
                    <a:p>
                      <a:pPr algn="ctr"/>
                      <a:r>
                        <a:rPr lang="en-US" b="1" u="sng" dirty="0" smtClean="0"/>
                        <a:t>Not washable</a:t>
                      </a:r>
                      <a:endParaRPr lang="en-US" b="1" u="sng" dirty="0"/>
                    </a:p>
                  </a:txBody>
                  <a:tcPr/>
                </a:tc>
                <a:tc>
                  <a:txBody>
                    <a:bodyPr/>
                    <a:lstStyle/>
                    <a:p>
                      <a:pPr algn="ctr"/>
                      <a:r>
                        <a:rPr lang="en-US" b="1" u="sng" dirty="0" smtClean="0"/>
                        <a:t>washable</a:t>
                      </a:r>
                      <a:endParaRPr lang="en-US" b="1" u="sng" dirty="0"/>
                    </a:p>
                  </a:txBody>
                  <a:tcPr/>
                </a:tc>
              </a:tr>
            </a:tbl>
          </a:graphicData>
        </a:graphic>
      </p:graphicFrame>
    </p:spTree>
    <p:extLst>
      <p:ext uri="{BB962C8B-B14F-4D97-AF65-F5344CB8AC3E}">
        <p14:creationId xmlns:p14="http://schemas.microsoft.com/office/powerpoint/2010/main" val="2435987190"/>
      </p:ext>
    </p:extLst>
  </p:cSld>
  <p:clrMapOvr>
    <a:overrideClrMapping bg1="lt1" tx1="dk1" bg2="lt2" tx2="dk2" accent1="accent1" accent2="accent2" accent3="accent3" accent4="accent4" accent5="accent5" accent6="accent6" hlink="hlink" folHlink="folHlink"/>
  </p:clrMapOvr>
  <p:transition spd="med">
    <p:strips dir="rd"/>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90600"/>
            <a:ext cx="7873340" cy="4431983"/>
          </a:xfrm>
          <a:prstGeom prst="rect">
            <a:avLst/>
          </a:prstGeom>
        </p:spPr>
        <p:txBody>
          <a:bodyPr wrap="square">
            <a:spAutoFit/>
          </a:bodyPr>
          <a:lstStyle/>
          <a:p>
            <a:pPr lvl="0" eaLnBrk="0" fontAlgn="base" hangingPunct="0">
              <a:spcBef>
                <a:spcPct val="0"/>
              </a:spcBef>
              <a:spcAft>
                <a:spcPct val="0"/>
              </a:spcAft>
            </a:pPr>
            <a:r>
              <a:rPr lang="en-US" altLang="en-US" dirty="0" smtClean="0">
                <a:solidFill>
                  <a:srgbClr val="000000"/>
                </a:solidFill>
              </a:rPr>
              <a:t>e.g</a:t>
            </a:r>
            <a:r>
              <a:rPr lang="en-US" altLang="en-US" dirty="0">
                <a:solidFill>
                  <a:srgbClr val="000000"/>
                </a:solidFill>
              </a:rPr>
              <a:t>. </a:t>
            </a:r>
            <a:r>
              <a:rPr lang="en-US" altLang="en-US" b="1" u="sng" dirty="0" smtClean="0">
                <a:solidFill>
                  <a:srgbClr val="000000"/>
                </a:solidFill>
              </a:rPr>
              <a:t>Hydrophilic ointment</a:t>
            </a:r>
          </a:p>
          <a:p>
            <a:pPr lvl="0" eaLnBrk="0" fontAlgn="base" hangingPunct="0">
              <a:spcBef>
                <a:spcPct val="0"/>
              </a:spcBef>
              <a:spcAft>
                <a:spcPct val="0"/>
              </a:spcAft>
            </a:pPr>
            <a:r>
              <a:rPr lang="en-US" altLang="en-US" dirty="0">
                <a:solidFill>
                  <a:srgbClr val="000000"/>
                </a:solidFill>
              </a:rPr>
              <a:t>	</a:t>
            </a:r>
            <a:r>
              <a:rPr lang="en-US" altLang="en-US" dirty="0" smtClean="0">
                <a:solidFill>
                  <a:srgbClr val="000000"/>
                </a:solidFill>
              </a:rPr>
              <a:t>sodium lauryl sulfate 1%	emulsifying agent</a:t>
            </a:r>
          </a:p>
          <a:p>
            <a:pPr lvl="0" eaLnBrk="0" fontAlgn="base" hangingPunct="0">
              <a:spcBef>
                <a:spcPct val="0"/>
              </a:spcBef>
              <a:spcAft>
                <a:spcPct val="0"/>
              </a:spcAft>
            </a:pPr>
            <a:r>
              <a:rPr lang="en-US" altLang="en-US" dirty="0">
                <a:solidFill>
                  <a:srgbClr val="000000"/>
                </a:solidFill>
              </a:rPr>
              <a:t>	</a:t>
            </a:r>
            <a:r>
              <a:rPr lang="en-US" altLang="en-US" dirty="0" err="1" smtClean="0">
                <a:solidFill>
                  <a:srgbClr val="000000"/>
                </a:solidFill>
              </a:rPr>
              <a:t>steryl</a:t>
            </a:r>
            <a:r>
              <a:rPr lang="en-US" altLang="en-US" dirty="0" smtClean="0">
                <a:solidFill>
                  <a:srgbClr val="000000"/>
                </a:solidFill>
              </a:rPr>
              <a:t> alcohol 25%	emulsifying ointment</a:t>
            </a:r>
          </a:p>
          <a:p>
            <a:pPr lvl="0" eaLnBrk="0" fontAlgn="base" hangingPunct="0">
              <a:spcBef>
                <a:spcPct val="0"/>
              </a:spcBef>
              <a:spcAft>
                <a:spcPct val="0"/>
              </a:spcAft>
            </a:pPr>
            <a:r>
              <a:rPr lang="en-US" altLang="en-US" dirty="0">
                <a:solidFill>
                  <a:srgbClr val="000000"/>
                </a:solidFill>
              </a:rPr>
              <a:t>	</a:t>
            </a:r>
            <a:r>
              <a:rPr lang="en-US" altLang="en-US" dirty="0" smtClean="0">
                <a:solidFill>
                  <a:srgbClr val="000000"/>
                </a:solidFill>
              </a:rPr>
              <a:t>while petrolatum	25%	oleaginous base</a:t>
            </a:r>
          </a:p>
          <a:p>
            <a:pPr lvl="0" eaLnBrk="0" fontAlgn="base" hangingPunct="0">
              <a:spcBef>
                <a:spcPct val="0"/>
              </a:spcBef>
              <a:spcAft>
                <a:spcPct val="0"/>
              </a:spcAft>
            </a:pPr>
            <a:r>
              <a:rPr lang="en-US" altLang="en-US" dirty="0">
                <a:solidFill>
                  <a:srgbClr val="000000"/>
                </a:solidFill>
              </a:rPr>
              <a:t>	</a:t>
            </a:r>
            <a:r>
              <a:rPr lang="en-US" altLang="en-US" dirty="0" smtClean="0">
                <a:solidFill>
                  <a:srgbClr val="000000"/>
                </a:solidFill>
              </a:rPr>
              <a:t>PEG	12%		aqueous phase				water 37%		aqueous phase	</a:t>
            </a:r>
          </a:p>
          <a:p>
            <a:pPr lvl="0" eaLnBrk="0" fontAlgn="base" hangingPunct="0">
              <a:spcBef>
                <a:spcPct val="0"/>
              </a:spcBef>
              <a:spcAft>
                <a:spcPct val="0"/>
              </a:spcAft>
            </a:pPr>
            <a:endParaRPr lang="en-US" altLang="en-US" dirty="0">
              <a:solidFill>
                <a:srgbClr val="000000"/>
              </a:solidFill>
            </a:endParaRPr>
          </a:p>
          <a:p>
            <a:pPr lvl="0" eaLnBrk="0" fontAlgn="base" hangingPunct="0">
              <a:spcBef>
                <a:spcPct val="0"/>
              </a:spcBef>
              <a:spcAft>
                <a:spcPct val="0"/>
              </a:spcAft>
            </a:pPr>
            <a:endParaRPr lang="en-US" altLang="en-US" sz="2400" b="1" i="1" cap="small" dirty="0" smtClean="0">
              <a:ln/>
              <a:solidFill>
                <a:schemeClr val="accent3"/>
              </a:solidFill>
            </a:endParaRPr>
          </a:p>
          <a:p>
            <a:pPr lvl="0" eaLnBrk="0" fontAlgn="base" hangingPunct="0">
              <a:spcBef>
                <a:spcPct val="0"/>
              </a:spcBef>
              <a:spcAft>
                <a:spcPct val="0"/>
              </a:spcAft>
            </a:pPr>
            <a:r>
              <a:rPr lang="en-US" altLang="en-US" sz="2400" b="1" i="1" cap="small" dirty="0" smtClean="0">
                <a:ln/>
                <a:solidFill>
                  <a:schemeClr val="accent3"/>
                </a:solidFill>
              </a:rPr>
              <a:t>Advantages </a:t>
            </a:r>
            <a:r>
              <a:rPr lang="en-US" altLang="en-US" sz="2400" b="1" i="1" cap="small" dirty="0">
                <a:ln/>
                <a:solidFill>
                  <a:schemeClr val="accent3"/>
                </a:solidFill>
              </a:rPr>
              <a:t>of water miscible bases:</a:t>
            </a:r>
          </a:p>
          <a:p>
            <a:pPr lvl="0" eaLnBrk="0" fontAlgn="base" hangingPunct="0">
              <a:spcBef>
                <a:spcPct val="0"/>
              </a:spcBef>
              <a:spcAft>
                <a:spcPct val="0"/>
              </a:spcAft>
            </a:pPr>
            <a:r>
              <a:rPr lang="en-US" altLang="en-US" dirty="0">
                <a:solidFill>
                  <a:srgbClr val="000000"/>
                </a:solidFill>
              </a:rPr>
              <a:t>(</a:t>
            </a:r>
            <a:r>
              <a:rPr lang="en-US" altLang="en-US" dirty="0" err="1">
                <a:solidFill>
                  <a:srgbClr val="000000"/>
                </a:solidFill>
              </a:rPr>
              <a:t>i</a:t>
            </a:r>
            <a:r>
              <a:rPr lang="en-US" altLang="en-US" dirty="0">
                <a:solidFill>
                  <a:srgbClr val="000000"/>
                </a:solidFill>
              </a:rPr>
              <a:t>)     Readily miscible with the exudates from lesions.</a:t>
            </a:r>
          </a:p>
          <a:p>
            <a:pPr lvl="0" eaLnBrk="0" fontAlgn="base" hangingPunct="0">
              <a:spcBef>
                <a:spcPct val="0"/>
              </a:spcBef>
              <a:spcAft>
                <a:spcPct val="0"/>
              </a:spcAft>
            </a:pPr>
            <a:r>
              <a:rPr lang="en-US" altLang="en-US" dirty="0">
                <a:solidFill>
                  <a:srgbClr val="000000"/>
                </a:solidFill>
              </a:rPr>
              <a:t>(ii)   Reduced interference with normal skin function.</a:t>
            </a:r>
          </a:p>
          <a:p>
            <a:pPr lvl="0" eaLnBrk="0" fontAlgn="base" hangingPunct="0">
              <a:spcBef>
                <a:spcPct val="0"/>
              </a:spcBef>
              <a:spcAft>
                <a:spcPct val="0"/>
              </a:spcAft>
            </a:pPr>
            <a:r>
              <a:rPr lang="en-US" altLang="en-US" dirty="0">
                <a:solidFill>
                  <a:srgbClr val="000000"/>
                </a:solidFill>
              </a:rPr>
              <a:t>(iii) Good contact with the skin, because of their surfactant content.</a:t>
            </a:r>
          </a:p>
          <a:p>
            <a:pPr lvl="0" eaLnBrk="0" fontAlgn="base" hangingPunct="0">
              <a:spcBef>
                <a:spcPct val="0"/>
              </a:spcBef>
              <a:spcAft>
                <a:spcPct val="0"/>
              </a:spcAft>
            </a:pPr>
            <a:r>
              <a:rPr lang="en-US" altLang="en-US" dirty="0">
                <a:solidFill>
                  <a:srgbClr val="000000"/>
                </a:solidFill>
              </a:rPr>
              <a:t>(iv)  High cosmetic acceptability, hence there is less likelihood of the patients discontinuing treatment.</a:t>
            </a:r>
          </a:p>
          <a:p>
            <a:pPr lvl="0" eaLnBrk="0" fontAlgn="base" hangingPunct="0">
              <a:spcBef>
                <a:spcPct val="0"/>
              </a:spcBef>
              <a:spcAft>
                <a:spcPct val="0"/>
              </a:spcAft>
            </a:pPr>
            <a:r>
              <a:rPr lang="en-US" altLang="en-US" dirty="0">
                <a:solidFill>
                  <a:srgbClr val="000000"/>
                </a:solidFill>
              </a:rPr>
              <a:t>(v)   Easy removal from the hair.</a:t>
            </a:r>
            <a:endParaRPr lang="en-US" dirty="0"/>
          </a:p>
        </p:txBody>
      </p:sp>
    </p:spTree>
    <p:extLst>
      <p:ext uri="{BB962C8B-B14F-4D97-AF65-F5344CB8AC3E}">
        <p14:creationId xmlns:p14="http://schemas.microsoft.com/office/powerpoint/2010/main" val="163926792"/>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914400"/>
            <a:ext cx="3826689" cy="923330"/>
          </a:xfrm>
          <a:prstGeom prst="rect">
            <a:avLst/>
          </a:prstGeom>
          <a:noFill/>
        </p:spPr>
        <p:txBody>
          <a:bodyPr wrap="none" lIns="91440" tIns="45720" rIns="91440" bIns="45720">
            <a:spAutoFit/>
          </a:bodyPr>
          <a:lstStyle/>
          <a:p>
            <a:pPr algn="ctr"/>
            <a:r>
              <a:rPr lang="en-US" sz="5400" b="1" i="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Definition</a:t>
            </a:r>
            <a:endParaRPr lang="en-US" sz="5400" b="1" i="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Rectangle 3"/>
          <p:cNvSpPr txBox="1">
            <a:spLocks noChangeArrowheads="1"/>
          </p:cNvSpPr>
          <p:nvPr/>
        </p:nvSpPr>
        <p:spPr>
          <a:xfrm>
            <a:off x="228600" y="1600200"/>
            <a:ext cx="8610600" cy="50292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defRPr/>
            </a:pPr>
            <a:r>
              <a:rPr lang="en-US" b="1" u="sng" dirty="0" smtClean="0">
                <a:effectLst>
                  <a:outerShdw blurRad="38100" dist="38100" dir="2700000" algn="tl">
                    <a:srgbClr val="000000">
                      <a:alpha val="43137"/>
                    </a:srgbClr>
                  </a:outerShdw>
                </a:effectLst>
              </a:rPr>
              <a:t>Definition: </a:t>
            </a:r>
            <a:r>
              <a:rPr lang="en-US" sz="2000" dirty="0" smtClean="0"/>
              <a:t>Semi solid pharmaceutical system comprise a body of product ,which when applied to skin or accessible mucous membranes tends to alleviate or treat a pathological condition or other protection against harmful environment.</a:t>
            </a:r>
            <a:endParaRPr lang="zh-CN" altLang="en-US" sz="1600" dirty="0" smtClean="0">
              <a:ea typeface="宋体" charset="-122"/>
            </a:endParaRPr>
          </a:p>
        </p:txBody>
      </p:sp>
      <p:graphicFrame>
        <p:nvGraphicFramePr>
          <p:cNvPr id="6" name="Diagram 5"/>
          <p:cNvGraphicFramePr/>
          <p:nvPr>
            <p:extLst>
              <p:ext uri="{D42A27DB-BD31-4B8C-83A1-F6EECF244321}">
                <p14:modId xmlns:p14="http://schemas.microsoft.com/office/powerpoint/2010/main" val="419875213"/>
              </p:ext>
            </p:extLst>
          </p:nvPr>
        </p:nvGraphicFramePr>
        <p:xfrm>
          <a:off x="1143000" y="3200399"/>
          <a:ext cx="6553200" cy="3663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wipe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457200" y="205935"/>
            <a:ext cx="7848600" cy="5755422"/>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200" b="1" i="1" dirty="0" smtClean="0">
                <a:ln/>
                <a:solidFill>
                  <a:schemeClr val="accent3"/>
                </a:solidFill>
                <a:latin typeface="+mn-lt"/>
                <a:ea typeface="+mn-ea"/>
                <a:cs typeface="+mn-cs"/>
              </a:rPr>
              <a:t>B. WATER </a:t>
            </a:r>
            <a:r>
              <a:rPr lang="en-US" altLang="en-US" sz="3200" b="1" i="1" dirty="0">
                <a:ln/>
                <a:solidFill>
                  <a:schemeClr val="accent3"/>
                </a:solidFill>
                <a:latin typeface="+mn-lt"/>
                <a:ea typeface="+mn-ea"/>
                <a:cs typeface="+mn-cs"/>
              </a:rPr>
              <a:t>SOLUBLE BASES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cap="none" dirty="0">
                <a:solidFill>
                  <a:srgbClr val="000000"/>
                </a:solidFill>
                <a:ea typeface="+mn-ea"/>
              </a:rPr>
              <a:t>Water soluble bases contain only the water soluble ingredients and not the fats or other greasy substances, hence, they are known as grease-less bases.</a:t>
            </a:r>
          </a:p>
          <a:p>
            <a:pPr marL="285750" lvl="0" indent="-285750" eaLnBrk="0" hangingPunct="0">
              <a:buFont typeface="Arial" panose="020B0604020202020204" pitchFamily="34" charset="0"/>
              <a:buChar char="•"/>
            </a:pPr>
            <a:r>
              <a:rPr lang="en-US" altLang="en-US" sz="1800" cap="none" dirty="0">
                <a:solidFill>
                  <a:srgbClr val="000000"/>
                </a:solidFill>
                <a:ea typeface="+mn-ea"/>
              </a:rPr>
              <a:t>Water soluble bases consists of water  soluble </a:t>
            </a:r>
            <a:r>
              <a:rPr lang="en-US" altLang="en-US" sz="1800" cap="none" dirty="0" smtClean="0">
                <a:solidFill>
                  <a:srgbClr val="000000"/>
                </a:solidFill>
                <a:ea typeface="+mn-ea"/>
              </a:rPr>
              <a:t>ingredients </a:t>
            </a:r>
            <a:r>
              <a:rPr lang="en-US" altLang="en-US" sz="1800" cap="none" dirty="0">
                <a:solidFill>
                  <a:srgbClr val="000000"/>
                </a:solidFill>
                <a:ea typeface="+mn-ea"/>
              </a:rPr>
              <a:t>such as polyethylene glycol polymers (PEG) which are popularly known as “</a:t>
            </a:r>
            <a:r>
              <a:rPr lang="en-US" altLang="en-US" sz="1800" cap="none" dirty="0" err="1">
                <a:solidFill>
                  <a:srgbClr val="000000"/>
                </a:solidFill>
                <a:ea typeface="+mn-ea"/>
              </a:rPr>
              <a:t>carbowaxes</a:t>
            </a:r>
            <a:r>
              <a:rPr lang="en-US" altLang="en-US" sz="1800" cap="none" dirty="0">
                <a:solidFill>
                  <a:srgbClr val="000000"/>
                </a:solidFill>
                <a:ea typeface="+mn-ea"/>
              </a:rPr>
              <a:t>” and commercially known as “</a:t>
            </a:r>
            <a:r>
              <a:rPr lang="en-US" altLang="en-US" sz="1800" cap="none" dirty="0" err="1">
                <a:solidFill>
                  <a:srgbClr val="000000"/>
                </a:solidFill>
                <a:ea typeface="+mn-ea"/>
              </a:rPr>
              <a:t>macrogols</a:t>
            </a:r>
            <a:r>
              <a:rPr lang="en-US" altLang="en-US" sz="1800" cap="none" dirty="0" smtClean="0">
                <a:solidFill>
                  <a:srgbClr val="000000"/>
                </a:solidFill>
                <a:ea typeface="+mn-ea"/>
              </a:rPr>
              <a:t>”.</a:t>
            </a:r>
            <a:br>
              <a:rPr lang="en-US" altLang="en-US" sz="1800" cap="none" dirty="0" smtClean="0">
                <a:solidFill>
                  <a:srgbClr val="000000"/>
                </a:solidFill>
                <a:ea typeface="+mn-ea"/>
              </a:rPr>
            </a:br>
            <a:r>
              <a:rPr lang="en-US" altLang="en-US" sz="1800" b="1" u="sng" cap="none" dirty="0" smtClean="0">
                <a:solidFill>
                  <a:srgbClr val="000000"/>
                </a:solidFill>
                <a:ea typeface="+mn-ea"/>
              </a:rPr>
              <a:t>Unlike</a:t>
            </a:r>
            <a:r>
              <a:rPr lang="en-US" altLang="en-US" sz="1800" cap="none" dirty="0" smtClean="0">
                <a:solidFill>
                  <a:srgbClr val="000000"/>
                </a:solidFill>
                <a:ea typeface="+mn-ea"/>
              </a:rPr>
              <a:t> water miscible ointment contain no </a:t>
            </a:r>
            <a:r>
              <a:rPr lang="en-US" altLang="en-US" sz="1800" cap="none" dirty="0" err="1" smtClean="0">
                <a:solidFill>
                  <a:srgbClr val="000000"/>
                </a:solidFill>
                <a:ea typeface="+mn-ea"/>
              </a:rPr>
              <a:t>olegenous</a:t>
            </a:r>
            <a:r>
              <a:rPr lang="en-US" altLang="en-US" sz="1800" cap="none" dirty="0" smtClean="0">
                <a:solidFill>
                  <a:srgbClr val="000000"/>
                </a:solidFill>
                <a:ea typeface="+mn-ea"/>
              </a:rPr>
              <a:t> </a:t>
            </a:r>
            <a:r>
              <a:rPr lang="en-US" altLang="en-US" sz="1800" cap="none" dirty="0" err="1" smtClean="0">
                <a:solidFill>
                  <a:srgbClr val="000000"/>
                </a:solidFill>
                <a:ea typeface="+mn-ea"/>
              </a:rPr>
              <a:t>baase</a:t>
            </a:r>
            <a:r>
              <a:rPr lang="en-US" altLang="en-US" sz="1800" cap="none" dirty="0" smtClean="0">
                <a:solidFill>
                  <a:srgbClr val="000000"/>
                </a:solidFill>
                <a:ea typeface="+mn-ea"/>
              </a:rPr>
              <a:t/>
            </a:r>
            <a:br>
              <a:rPr lang="en-US" altLang="en-US" sz="1800" cap="none" dirty="0" smtClean="0">
                <a:solidFill>
                  <a:srgbClr val="000000"/>
                </a:solidFill>
                <a:ea typeface="+mn-ea"/>
              </a:rPr>
            </a:br>
            <a:r>
              <a:rPr lang="en-US" altLang="en-US" sz="1800" b="1" u="sng" cap="none" dirty="0" smtClean="0">
                <a:solidFill>
                  <a:srgbClr val="000000"/>
                </a:solidFill>
                <a:ea typeface="+mn-ea"/>
              </a:rPr>
              <a:t>Like</a:t>
            </a:r>
            <a:r>
              <a:rPr lang="en-US" altLang="en-US" sz="1800" cap="none" dirty="0" smtClean="0">
                <a:solidFill>
                  <a:srgbClr val="000000"/>
                </a:solidFill>
              </a:rPr>
              <a:t> </a:t>
            </a:r>
            <a:r>
              <a:rPr lang="en-US" altLang="en-US" sz="1800" cap="none" dirty="0">
                <a:solidFill>
                  <a:srgbClr val="000000"/>
                </a:solidFill>
              </a:rPr>
              <a:t>water miscible ointment </a:t>
            </a:r>
            <a:r>
              <a:rPr lang="en-US" altLang="en-US" sz="1800" cap="none" dirty="0" smtClean="0">
                <a:solidFill>
                  <a:srgbClr val="000000"/>
                </a:solidFill>
              </a:rPr>
              <a:t>are washable</a:t>
            </a:r>
            <a:r>
              <a:rPr lang="en-US" altLang="en-US" sz="1800" cap="none" dirty="0" smtClean="0">
                <a:solidFill>
                  <a:srgbClr val="000000"/>
                </a:solidFill>
                <a:ea typeface="+mn-ea"/>
              </a:rPr>
              <a:t/>
            </a:r>
            <a:br>
              <a:rPr lang="en-US" altLang="en-US" sz="1800" cap="none" dirty="0" smtClean="0">
                <a:solidFill>
                  <a:srgbClr val="000000"/>
                </a:solidFill>
                <a:ea typeface="+mn-ea"/>
              </a:rPr>
            </a:br>
            <a:r>
              <a:rPr lang="en-US" altLang="en-US" sz="1800" cap="none" dirty="0" smtClean="0">
                <a:solidFill>
                  <a:srgbClr val="000000"/>
                </a:solidFill>
                <a:ea typeface="+mn-ea"/>
              </a:rPr>
              <a:t/>
            </a:r>
            <a:br>
              <a:rPr lang="en-US" altLang="en-US" sz="1800" cap="none" dirty="0" smtClean="0">
                <a:solidFill>
                  <a:srgbClr val="000000"/>
                </a:solidFill>
                <a:ea typeface="+mn-ea"/>
              </a:rPr>
            </a:br>
            <a:r>
              <a:rPr lang="en-US" altLang="en-US" sz="1800" cap="none" dirty="0" smtClean="0">
                <a:solidFill>
                  <a:srgbClr val="000000"/>
                </a:solidFill>
                <a:ea typeface="+mn-ea"/>
              </a:rPr>
              <a:t>Water soluble, water washable non </a:t>
            </a:r>
            <a:r>
              <a:rPr lang="en-US" altLang="en-US" sz="1800" cap="none" dirty="0" err="1" smtClean="0">
                <a:solidFill>
                  <a:srgbClr val="000000"/>
                </a:solidFill>
                <a:ea typeface="+mn-ea"/>
              </a:rPr>
              <a:t>greasable</a:t>
            </a:r>
            <a:endParaRPr lang="en-US" altLang="en-US" sz="1800" cap="none" dirty="0">
              <a:solidFill>
                <a:srgbClr val="000000"/>
              </a:solidFill>
              <a:ea typeface="+mn-ea"/>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cap="none" dirty="0" smtClean="0">
                <a:solidFill>
                  <a:srgbClr val="000000"/>
                </a:solidFill>
                <a:ea typeface="+mn-ea"/>
              </a:rPr>
              <a:t>The </a:t>
            </a:r>
            <a:r>
              <a:rPr lang="en-US" altLang="en-US" sz="1800" cap="none" dirty="0">
                <a:solidFill>
                  <a:srgbClr val="000000"/>
                </a:solidFill>
                <a:ea typeface="+mn-ea"/>
              </a:rPr>
              <a:t>PEGs are mixtures of </a:t>
            </a:r>
            <a:r>
              <a:rPr lang="en-US" altLang="en-US" sz="1800" cap="none" dirty="0" err="1">
                <a:solidFill>
                  <a:srgbClr val="000000"/>
                </a:solidFill>
                <a:ea typeface="+mn-ea"/>
              </a:rPr>
              <a:t>polycondensation</a:t>
            </a:r>
            <a:r>
              <a:rPr lang="en-US" altLang="en-US" sz="1800" cap="none" dirty="0">
                <a:solidFill>
                  <a:srgbClr val="000000"/>
                </a:solidFill>
                <a:ea typeface="+mn-ea"/>
              </a:rPr>
              <a:t> products of ethylene and water and they are described by numbers representing their average molecular weights. Like the paraffin hydrocarbons they vary in consistency from viscous liquids to waxy solids.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cap="none" dirty="0">
                <a:solidFill>
                  <a:srgbClr val="000000"/>
                </a:solidFill>
                <a:ea typeface="+mn-ea"/>
              </a:rPr>
              <a:t>Example:-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cap="none" dirty="0">
                <a:solidFill>
                  <a:srgbClr val="000000"/>
                </a:solidFill>
                <a:ea typeface="+mn-ea"/>
              </a:rPr>
              <a:t>               </a:t>
            </a:r>
            <a:r>
              <a:rPr lang="en-US" altLang="en-US" sz="1800" cap="none" dirty="0" err="1">
                <a:solidFill>
                  <a:srgbClr val="000000"/>
                </a:solidFill>
                <a:ea typeface="+mn-ea"/>
              </a:rPr>
              <a:t>Macrogols</a:t>
            </a:r>
            <a:r>
              <a:rPr lang="en-US" altLang="en-US" sz="1800" cap="none" dirty="0">
                <a:solidFill>
                  <a:srgbClr val="000000"/>
                </a:solidFill>
                <a:ea typeface="+mn-ea"/>
              </a:rPr>
              <a:t> 200, 300, 400             </a:t>
            </a:r>
            <a:r>
              <a:rPr lang="en-US" altLang="en-US" sz="1800" cap="none" dirty="0" smtClean="0">
                <a:solidFill>
                  <a:srgbClr val="000000"/>
                </a:solidFill>
                <a:ea typeface="+mn-ea"/>
              </a:rPr>
              <a:t>	-</a:t>
            </a:r>
            <a:r>
              <a:rPr lang="en-US" altLang="en-US" sz="1800" cap="none" dirty="0">
                <a:solidFill>
                  <a:srgbClr val="000000"/>
                </a:solidFill>
                <a:ea typeface="+mn-ea"/>
              </a:rPr>
              <a:t> viscous liquids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cap="none" dirty="0">
                <a:solidFill>
                  <a:srgbClr val="000000"/>
                </a:solidFill>
                <a:ea typeface="+mn-ea"/>
              </a:rPr>
              <a:t>               </a:t>
            </a:r>
            <a:r>
              <a:rPr lang="en-US" altLang="en-US" sz="1800" cap="none" dirty="0" err="1">
                <a:solidFill>
                  <a:srgbClr val="000000"/>
                </a:solidFill>
                <a:ea typeface="+mn-ea"/>
              </a:rPr>
              <a:t>Macrogols</a:t>
            </a:r>
            <a:r>
              <a:rPr lang="en-US" altLang="en-US" sz="1800" cap="none" dirty="0">
                <a:solidFill>
                  <a:srgbClr val="000000"/>
                </a:solidFill>
                <a:ea typeface="+mn-ea"/>
              </a:rPr>
              <a:t> 1500                           </a:t>
            </a:r>
            <a:r>
              <a:rPr lang="en-US" altLang="en-US" sz="1800" cap="none" dirty="0" smtClean="0">
                <a:solidFill>
                  <a:srgbClr val="000000"/>
                </a:solidFill>
                <a:ea typeface="+mn-ea"/>
              </a:rPr>
              <a:t>	-</a:t>
            </a:r>
            <a:r>
              <a:rPr lang="en-US" altLang="en-US" sz="1800" cap="none" dirty="0">
                <a:solidFill>
                  <a:srgbClr val="000000"/>
                </a:solidFill>
                <a:ea typeface="+mn-ea"/>
              </a:rPr>
              <a:t> greasy semi-solids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cap="none" dirty="0">
                <a:solidFill>
                  <a:srgbClr val="000000"/>
                </a:solidFill>
                <a:ea typeface="+mn-ea"/>
              </a:rPr>
              <a:t>               </a:t>
            </a:r>
            <a:r>
              <a:rPr lang="en-US" altLang="en-US" sz="1800" cap="none" dirty="0" err="1">
                <a:solidFill>
                  <a:srgbClr val="000000"/>
                </a:solidFill>
                <a:ea typeface="+mn-ea"/>
              </a:rPr>
              <a:t>Macrogols</a:t>
            </a:r>
            <a:r>
              <a:rPr lang="en-US" altLang="en-US" sz="1800" cap="none" dirty="0">
                <a:solidFill>
                  <a:srgbClr val="000000"/>
                </a:solidFill>
                <a:ea typeface="+mn-ea"/>
              </a:rPr>
              <a:t> 1540, 3000, 4000, 6000  </a:t>
            </a:r>
            <a:r>
              <a:rPr lang="en-US" altLang="en-US" sz="1800" cap="none" dirty="0" smtClean="0">
                <a:solidFill>
                  <a:srgbClr val="000000"/>
                </a:solidFill>
                <a:ea typeface="+mn-ea"/>
              </a:rPr>
              <a:t>-</a:t>
            </a:r>
            <a:r>
              <a:rPr lang="en-US" altLang="en-US" sz="1800" cap="none" dirty="0">
                <a:solidFill>
                  <a:srgbClr val="000000"/>
                </a:solidFill>
                <a:ea typeface="+mn-ea"/>
              </a:rPr>
              <a:t> waxy solids.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cap="none" dirty="0">
                <a:solidFill>
                  <a:srgbClr val="000000"/>
                </a:solidFill>
                <a:ea typeface="+mn-ea"/>
              </a:rPr>
              <a:t>Different PEGs are mixed to get an ointment of desired consistency</a:t>
            </a:r>
            <a:r>
              <a:rPr lang="en-US" altLang="en-US" sz="1800" cap="none" dirty="0" smtClean="0">
                <a:solidFill>
                  <a:srgbClr val="000000"/>
                </a:solidFill>
                <a:ea typeface="+mn-ea"/>
              </a:rPr>
              <a:t>.</a:t>
            </a:r>
            <a:endParaRPr lang="en-US" altLang="en-US" sz="1800" cap="none" dirty="0">
              <a:solidFill>
                <a:srgbClr val="000000"/>
              </a:solidFill>
              <a:ea typeface="+mn-ea"/>
            </a:endParaRPr>
          </a:p>
        </p:txBody>
      </p:sp>
    </p:spTree>
    <p:extLst>
      <p:ext uri="{BB962C8B-B14F-4D97-AF65-F5344CB8AC3E}">
        <p14:creationId xmlns:p14="http://schemas.microsoft.com/office/powerpoint/2010/main" val="4019016109"/>
      </p:ext>
    </p:extLst>
  </p:cSld>
  <p:clrMapOvr>
    <a:overrideClrMapping bg1="lt1" tx1="dk1" bg2="lt2" tx2="dk2" accent1="accent1" accent2="accent2" accent3="accent3" accent4="accent4" accent5="accent5" accent6="accent6" hlink="hlink" folHlink="folHlink"/>
  </p:clrMapOvr>
  <p:transition spd="med">
    <p:strips dir="rd"/>
    <p:sndAc>
      <p:stSnd>
        <p:snd r:embed="rId3" name="whoosh.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57200"/>
            <a:ext cx="8305800" cy="5355312"/>
          </a:xfrm>
          <a:prstGeom prst="rect">
            <a:avLst/>
          </a:prstGeom>
        </p:spPr>
        <p:txBody>
          <a:bodyPr wrap="square">
            <a:spAutoFit/>
          </a:bodyPr>
          <a:lstStyle/>
          <a:p>
            <a:pPr lvl="0" eaLnBrk="0" fontAlgn="base" hangingPunct="0">
              <a:spcBef>
                <a:spcPct val="0"/>
              </a:spcBef>
              <a:spcAft>
                <a:spcPct val="0"/>
              </a:spcAft>
            </a:pPr>
            <a:r>
              <a:rPr lang="en-US" altLang="en-US" sz="2400" b="1" i="1" cap="small" dirty="0">
                <a:ln/>
                <a:solidFill>
                  <a:schemeClr val="accent3"/>
                </a:solidFill>
              </a:rPr>
              <a:t>Advantages of PEGs as ointment base:</a:t>
            </a:r>
          </a:p>
          <a:p>
            <a:pPr lvl="0" eaLnBrk="0" fontAlgn="base" hangingPunct="0">
              <a:spcBef>
                <a:spcPct val="0"/>
              </a:spcBef>
              <a:spcAft>
                <a:spcPct val="0"/>
              </a:spcAft>
            </a:pPr>
            <a:r>
              <a:rPr lang="en-US" altLang="en-US" dirty="0">
                <a:solidFill>
                  <a:srgbClr val="000000"/>
                </a:solidFill>
              </a:rPr>
              <a:t>(a)    They are water soluble; hence, very easily can be removed from the skin and readily miscible with tissue exudates.</a:t>
            </a:r>
          </a:p>
          <a:p>
            <a:pPr lvl="0" eaLnBrk="0" fontAlgn="base" hangingPunct="0">
              <a:spcBef>
                <a:spcPct val="0"/>
              </a:spcBef>
              <a:spcAft>
                <a:spcPct val="0"/>
              </a:spcAft>
            </a:pPr>
            <a:r>
              <a:rPr lang="en-US" altLang="en-US" dirty="0">
                <a:solidFill>
                  <a:srgbClr val="000000"/>
                </a:solidFill>
              </a:rPr>
              <a:t>(b)   Helps in good absorption by the skin.</a:t>
            </a:r>
          </a:p>
          <a:p>
            <a:pPr lvl="0" eaLnBrk="0" fontAlgn="base" hangingPunct="0">
              <a:spcBef>
                <a:spcPct val="0"/>
              </a:spcBef>
              <a:spcAft>
                <a:spcPct val="0"/>
              </a:spcAft>
            </a:pPr>
            <a:r>
              <a:rPr lang="en-US" altLang="en-US" dirty="0">
                <a:solidFill>
                  <a:srgbClr val="000000"/>
                </a:solidFill>
              </a:rPr>
              <a:t>(c)    Good solvent properties. Some water-soluble dermatological drugs, </a:t>
            </a:r>
            <a:r>
              <a:rPr lang="en-US" altLang="en-US" dirty="0" smtClean="0">
                <a:solidFill>
                  <a:srgbClr val="000000"/>
                </a:solidFill>
              </a:rPr>
              <a:t>   </a:t>
            </a:r>
          </a:p>
          <a:p>
            <a:pPr lvl="0" eaLnBrk="0" fontAlgn="base" hangingPunct="0">
              <a:spcBef>
                <a:spcPct val="0"/>
              </a:spcBef>
              <a:spcAft>
                <a:spcPct val="0"/>
              </a:spcAft>
            </a:pPr>
            <a:r>
              <a:rPr lang="en-US" altLang="en-US" dirty="0">
                <a:solidFill>
                  <a:srgbClr val="000000"/>
                </a:solidFill>
              </a:rPr>
              <a:t> </a:t>
            </a:r>
            <a:r>
              <a:rPr lang="en-US" altLang="en-US" dirty="0" smtClean="0">
                <a:solidFill>
                  <a:srgbClr val="000000"/>
                </a:solidFill>
              </a:rPr>
              <a:t>    such </a:t>
            </a:r>
            <a:r>
              <a:rPr lang="en-US" altLang="en-US" dirty="0">
                <a:solidFill>
                  <a:srgbClr val="000000"/>
                </a:solidFill>
              </a:rPr>
              <a:t>as salicylic acid, sulfonamides, sulfur etc. are soluble in this bases.</a:t>
            </a:r>
          </a:p>
          <a:p>
            <a:pPr lvl="0" eaLnBrk="0" fontAlgn="base" hangingPunct="0">
              <a:spcBef>
                <a:spcPct val="0"/>
              </a:spcBef>
              <a:spcAft>
                <a:spcPct val="0"/>
              </a:spcAft>
            </a:pPr>
            <a:r>
              <a:rPr lang="en-US" altLang="en-US" dirty="0">
                <a:solidFill>
                  <a:srgbClr val="000000"/>
                </a:solidFill>
              </a:rPr>
              <a:t>(d)   Non-greasy.</a:t>
            </a:r>
          </a:p>
          <a:p>
            <a:pPr lvl="0" eaLnBrk="0" fontAlgn="base" hangingPunct="0">
              <a:spcBef>
                <a:spcPct val="0"/>
              </a:spcBef>
              <a:spcAft>
                <a:spcPct val="0"/>
              </a:spcAft>
            </a:pPr>
            <a:r>
              <a:rPr lang="en-US" altLang="en-US" dirty="0">
                <a:solidFill>
                  <a:srgbClr val="000000"/>
                </a:solidFill>
              </a:rPr>
              <a:t>(e)    They do not hydrolyze, </a:t>
            </a:r>
            <a:r>
              <a:rPr lang="en-US" altLang="en-US" dirty="0" err="1">
                <a:solidFill>
                  <a:srgbClr val="000000"/>
                </a:solidFill>
              </a:rPr>
              <a:t>rancidify</a:t>
            </a:r>
            <a:r>
              <a:rPr lang="en-US" altLang="en-US" dirty="0">
                <a:solidFill>
                  <a:srgbClr val="000000"/>
                </a:solidFill>
              </a:rPr>
              <a:t> or support microbial growth.</a:t>
            </a:r>
          </a:p>
          <a:p>
            <a:pPr lvl="0" eaLnBrk="0" fontAlgn="base" hangingPunct="0">
              <a:spcBef>
                <a:spcPct val="0"/>
              </a:spcBef>
              <a:spcAft>
                <a:spcPct val="0"/>
              </a:spcAft>
            </a:pPr>
            <a:r>
              <a:rPr lang="en-US" altLang="en-US" dirty="0">
                <a:solidFill>
                  <a:srgbClr val="000000"/>
                </a:solidFill>
              </a:rPr>
              <a:t>(f)    Compatibility with many dermatological medicaments.</a:t>
            </a:r>
          </a:p>
          <a:p>
            <a:pPr eaLnBrk="0" fontAlgn="base" hangingPunct="0">
              <a:spcBef>
                <a:spcPct val="0"/>
              </a:spcBef>
              <a:spcAft>
                <a:spcPct val="0"/>
              </a:spcAft>
            </a:pPr>
            <a:endParaRPr lang="en-US" altLang="en-US" sz="2400" b="1" i="1" cap="small" dirty="0" smtClean="0">
              <a:ln/>
              <a:solidFill>
                <a:schemeClr val="accent3"/>
              </a:solidFill>
            </a:endParaRPr>
          </a:p>
          <a:p>
            <a:pPr eaLnBrk="0" fontAlgn="base" hangingPunct="0">
              <a:spcBef>
                <a:spcPct val="0"/>
              </a:spcBef>
              <a:spcAft>
                <a:spcPct val="0"/>
              </a:spcAft>
            </a:pPr>
            <a:r>
              <a:rPr lang="en-US" altLang="en-US" sz="2400" b="1" i="1" cap="small" dirty="0" smtClean="0">
                <a:ln/>
                <a:solidFill>
                  <a:schemeClr val="accent3"/>
                </a:solidFill>
              </a:rPr>
              <a:t>Disadvantages</a:t>
            </a:r>
            <a:r>
              <a:rPr lang="en-US" altLang="en-US" sz="2400" b="1" i="1" cap="small" dirty="0">
                <a:ln/>
                <a:solidFill>
                  <a:schemeClr val="accent3"/>
                </a:solidFill>
              </a:rPr>
              <a:t>:</a:t>
            </a:r>
          </a:p>
          <a:p>
            <a:pPr lvl="0" eaLnBrk="0" fontAlgn="base" hangingPunct="0">
              <a:spcBef>
                <a:spcPct val="0"/>
              </a:spcBef>
              <a:spcAft>
                <a:spcPct val="0"/>
              </a:spcAft>
            </a:pPr>
            <a:r>
              <a:rPr lang="en-US" altLang="en-US" dirty="0">
                <a:solidFill>
                  <a:srgbClr val="000000"/>
                </a:solidFill>
              </a:rPr>
              <a:t>(a)    Limited uptake of water. </a:t>
            </a:r>
            <a:r>
              <a:rPr lang="en-US" altLang="en-US" dirty="0" err="1">
                <a:solidFill>
                  <a:srgbClr val="000000"/>
                </a:solidFill>
              </a:rPr>
              <a:t>Macrogols</a:t>
            </a:r>
            <a:r>
              <a:rPr lang="en-US" altLang="en-US" dirty="0">
                <a:solidFill>
                  <a:srgbClr val="000000"/>
                </a:solidFill>
              </a:rPr>
              <a:t> dissolve when the proportion of </a:t>
            </a:r>
            <a:r>
              <a:rPr lang="en-US" altLang="en-US" dirty="0" smtClean="0">
                <a:solidFill>
                  <a:srgbClr val="000000"/>
                </a:solidFill>
              </a:rPr>
              <a:t>water</a:t>
            </a:r>
          </a:p>
          <a:p>
            <a:pPr lvl="0" eaLnBrk="0" fontAlgn="base" hangingPunct="0">
              <a:spcBef>
                <a:spcPct val="0"/>
              </a:spcBef>
              <a:spcAft>
                <a:spcPct val="0"/>
              </a:spcAft>
            </a:pPr>
            <a:r>
              <a:rPr lang="en-US" altLang="en-US" dirty="0">
                <a:solidFill>
                  <a:srgbClr val="000000"/>
                </a:solidFill>
              </a:rPr>
              <a:t> </a:t>
            </a:r>
            <a:r>
              <a:rPr lang="en-US" altLang="en-US" dirty="0" smtClean="0">
                <a:solidFill>
                  <a:srgbClr val="000000"/>
                </a:solidFill>
              </a:rPr>
              <a:t>     </a:t>
            </a:r>
            <a:r>
              <a:rPr lang="en-US" altLang="en-US" dirty="0">
                <a:solidFill>
                  <a:srgbClr val="000000"/>
                </a:solidFill>
              </a:rPr>
              <a:t>reaches about 5%.</a:t>
            </a:r>
          </a:p>
          <a:p>
            <a:pPr lvl="0" eaLnBrk="0" fontAlgn="base" hangingPunct="0">
              <a:spcBef>
                <a:spcPct val="0"/>
              </a:spcBef>
              <a:spcAft>
                <a:spcPct val="0"/>
              </a:spcAft>
            </a:pPr>
            <a:r>
              <a:rPr lang="en-US" altLang="en-US" dirty="0">
                <a:solidFill>
                  <a:srgbClr val="000000"/>
                </a:solidFill>
              </a:rPr>
              <a:t>(b)   Reduction in activity of certain antibacterial agents, e.g. phenols, </a:t>
            </a:r>
            <a:endParaRPr lang="en-US" altLang="en-US" dirty="0" smtClean="0">
              <a:solidFill>
                <a:srgbClr val="000000"/>
              </a:solidFill>
            </a:endParaRPr>
          </a:p>
          <a:p>
            <a:pPr lvl="0" eaLnBrk="0" fontAlgn="base" hangingPunct="0">
              <a:spcBef>
                <a:spcPct val="0"/>
              </a:spcBef>
              <a:spcAft>
                <a:spcPct val="0"/>
              </a:spcAft>
            </a:pPr>
            <a:r>
              <a:rPr lang="en-US" altLang="en-US" dirty="0">
                <a:solidFill>
                  <a:srgbClr val="000000"/>
                </a:solidFill>
              </a:rPr>
              <a:t> </a:t>
            </a:r>
            <a:r>
              <a:rPr lang="en-US" altLang="en-US" dirty="0" smtClean="0">
                <a:solidFill>
                  <a:srgbClr val="000000"/>
                </a:solidFill>
              </a:rPr>
              <a:t>    </a:t>
            </a:r>
            <a:r>
              <a:rPr lang="en-US" altLang="en-US" dirty="0" err="1" smtClean="0">
                <a:solidFill>
                  <a:srgbClr val="000000"/>
                </a:solidFill>
              </a:rPr>
              <a:t>hydroxybenzoates</a:t>
            </a:r>
            <a:r>
              <a:rPr lang="en-US" altLang="en-US" dirty="0" smtClean="0">
                <a:solidFill>
                  <a:srgbClr val="000000"/>
                </a:solidFill>
              </a:rPr>
              <a:t> </a:t>
            </a:r>
            <a:r>
              <a:rPr lang="en-US" altLang="en-US" dirty="0">
                <a:solidFill>
                  <a:srgbClr val="000000"/>
                </a:solidFill>
              </a:rPr>
              <a:t>and quaternary compounds.</a:t>
            </a:r>
          </a:p>
          <a:p>
            <a:pPr lvl="0" eaLnBrk="0" fontAlgn="base" hangingPunct="0">
              <a:spcBef>
                <a:spcPct val="0"/>
              </a:spcBef>
              <a:spcAft>
                <a:spcPct val="0"/>
              </a:spcAft>
            </a:pPr>
            <a:r>
              <a:rPr lang="en-US" altLang="en-US" dirty="0">
                <a:solidFill>
                  <a:srgbClr val="000000"/>
                </a:solidFill>
              </a:rPr>
              <a:t>(c)    Solvent action on polyethylene and bakelite containers and closures.</a:t>
            </a:r>
          </a:p>
          <a:p>
            <a:pPr lvl="0" eaLnBrk="0" fontAlgn="base" hangingPunct="0">
              <a:spcBef>
                <a:spcPct val="0"/>
              </a:spcBef>
              <a:spcAft>
                <a:spcPct val="0"/>
              </a:spcAft>
            </a:pPr>
            <a:r>
              <a:rPr lang="en-US" altLang="en-US" dirty="0">
                <a:solidFill>
                  <a:srgbClr val="000000"/>
                </a:solidFill>
              </a:rPr>
              <a:t/>
            </a:r>
            <a:br>
              <a:rPr lang="en-US" altLang="en-US" dirty="0">
                <a:solidFill>
                  <a:srgbClr val="000000"/>
                </a:solidFill>
              </a:rPr>
            </a:br>
            <a:endParaRPr lang="en-US" dirty="0"/>
          </a:p>
        </p:txBody>
      </p:sp>
    </p:spTree>
    <p:extLst>
      <p:ext uri="{BB962C8B-B14F-4D97-AF65-F5344CB8AC3E}">
        <p14:creationId xmlns:p14="http://schemas.microsoft.com/office/powerpoint/2010/main" val="2399489280"/>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6835" y="181970"/>
            <a:ext cx="8260672" cy="1039427"/>
          </a:xfrm>
          <a:prstGeom prst="rect">
            <a:avLst/>
          </a:prstGeom>
        </p:spPr>
        <p:txBody>
          <a:bodyPr>
            <a:normAutofit fontScale="975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200" b="1" u="sng" dirty="0" smtClean="0">
                <a:ln/>
                <a:effectLst>
                  <a:outerShdw blurRad="38100" dist="38100" dir="2700000" algn="tl">
                    <a:srgbClr val="000000">
                      <a:alpha val="43137"/>
                    </a:srgbClr>
                  </a:outerShdw>
                </a:effectLst>
              </a:rPr>
              <a:t>EXAMPLES of bases</a:t>
            </a:r>
            <a:endParaRPr lang="en-US" sz="3200" u="sng" dirty="0">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904587194"/>
              </p:ext>
            </p:extLst>
          </p:nvPr>
        </p:nvGraphicFramePr>
        <p:xfrm>
          <a:off x="129471" y="876300"/>
          <a:ext cx="8915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6"/>
          <p:cNvSpPr/>
          <p:nvPr/>
        </p:nvSpPr>
        <p:spPr>
          <a:xfrm>
            <a:off x="6043681" y="1066800"/>
            <a:ext cx="3022593" cy="8382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rgbClr val="FF0000"/>
                </a:solidFill>
                <a:effectLst>
                  <a:outerShdw blurRad="38100" dist="38100" dir="2700000" algn="tl">
                    <a:srgbClr val="000000">
                      <a:alpha val="43137"/>
                    </a:srgbClr>
                  </a:outerShdw>
                </a:effectLst>
              </a:rPr>
              <a:t>Oleaginous </a:t>
            </a:r>
            <a:r>
              <a:rPr lang="en-US" sz="2000" b="1" dirty="0" smtClean="0">
                <a:solidFill>
                  <a:srgbClr val="FF0000"/>
                </a:solidFill>
                <a:effectLst>
                  <a:outerShdw blurRad="38100" dist="38100" dir="2700000" algn="tl">
                    <a:srgbClr val="000000">
                      <a:alpha val="43137"/>
                    </a:srgbClr>
                  </a:outerShdw>
                </a:effectLst>
              </a:rPr>
              <a:t>Bases</a:t>
            </a:r>
            <a:endParaRPr lang="en-PH" sz="2000" b="1" dirty="0">
              <a:solidFill>
                <a:srgbClr val="FF0000"/>
              </a:solidFill>
              <a:effectLst>
                <a:outerShdw blurRad="38100" dist="38100" dir="2700000" algn="tl">
                  <a:srgbClr val="000000">
                    <a:alpha val="43137"/>
                  </a:srgbClr>
                </a:outerShdw>
              </a:effectLst>
            </a:endParaRPr>
          </a:p>
        </p:txBody>
      </p:sp>
      <p:sp>
        <p:nvSpPr>
          <p:cNvPr id="8" name="Cloud 7"/>
          <p:cNvSpPr/>
          <p:nvPr/>
        </p:nvSpPr>
        <p:spPr>
          <a:xfrm>
            <a:off x="6034581" y="2286000"/>
            <a:ext cx="3022593" cy="8382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2000" b="1" dirty="0" smtClean="0">
                <a:solidFill>
                  <a:srgbClr val="FF0000"/>
                </a:solidFill>
                <a:effectLst>
                  <a:outerShdw blurRad="38100" dist="38100" dir="2700000" algn="tl">
                    <a:srgbClr val="000000">
                      <a:alpha val="43137"/>
                    </a:srgbClr>
                  </a:outerShdw>
                </a:effectLst>
              </a:rPr>
              <a:t>Absorption Bases</a:t>
            </a:r>
            <a:endParaRPr lang="en-PH" sz="2000" b="1" dirty="0">
              <a:solidFill>
                <a:srgbClr val="FF0000"/>
              </a:solidFill>
              <a:effectLst>
                <a:outerShdw blurRad="38100" dist="38100" dir="2700000" algn="tl">
                  <a:srgbClr val="000000">
                    <a:alpha val="43137"/>
                  </a:srgbClr>
                </a:outerShdw>
              </a:effectLst>
            </a:endParaRPr>
          </a:p>
        </p:txBody>
      </p:sp>
      <p:sp>
        <p:nvSpPr>
          <p:cNvPr id="9" name="Cloud 8"/>
          <p:cNvSpPr/>
          <p:nvPr/>
        </p:nvSpPr>
        <p:spPr>
          <a:xfrm>
            <a:off x="6033246" y="3810000"/>
            <a:ext cx="3022593" cy="8382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rgbClr val="FF0000"/>
                </a:solidFill>
                <a:effectLst>
                  <a:outerShdw blurRad="38100" dist="38100" dir="2700000" algn="tl">
                    <a:srgbClr val="000000">
                      <a:alpha val="43137"/>
                    </a:srgbClr>
                  </a:outerShdw>
                </a:effectLst>
              </a:rPr>
              <a:t>Emulsion Bases</a:t>
            </a:r>
            <a:endParaRPr lang="en-PH" sz="2000" b="1" dirty="0">
              <a:solidFill>
                <a:srgbClr val="FF0000"/>
              </a:solidFill>
              <a:effectLst>
                <a:outerShdw blurRad="38100" dist="38100" dir="2700000" algn="tl">
                  <a:srgbClr val="000000">
                    <a:alpha val="43137"/>
                  </a:srgbClr>
                </a:outerShdw>
              </a:effectLst>
            </a:endParaRPr>
          </a:p>
        </p:txBody>
      </p:sp>
      <p:sp>
        <p:nvSpPr>
          <p:cNvPr id="10" name="Cloud 9"/>
          <p:cNvSpPr/>
          <p:nvPr/>
        </p:nvSpPr>
        <p:spPr>
          <a:xfrm>
            <a:off x="6034582" y="5486400"/>
            <a:ext cx="3022593" cy="8382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rgbClr val="FF0000"/>
                </a:solidFill>
                <a:effectLst>
                  <a:outerShdw blurRad="38100" dist="38100" dir="2700000" algn="tl">
                    <a:srgbClr val="000000">
                      <a:alpha val="43137"/>
                    </a:srgbClr>
                  </a:outerShdw>
                </a:effectLst>
              </a:rPr>
              <a:t>Water Soluble Bases</a:t>
            </a:r>
            <a:endParaRPr lang="en-PH"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7855905"/>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447800"/>
            <a:ext cx="4274574" cy="1323439"/>
          </a:xfrm>
          <a:prstGeom prst="rect">
            <a:avLst/>
          </a:prstGeom>
        </p:spPr>
        <p:txBody>
          <a:bodyPr wrap="square">
            <a:spAutoFit/>
          </a:bodyPr>
          <a:lstStyle/>
          <a:p>
            <a:pPr lvl="1">
              <a:buFont typeface="Arial" pitchFamily="34" charset="0"/>
              <a:buChar char="•"/>
            </a:pPr>
            <a:r>
              <a:rPr lang="en-US" sz="2000" dirty="0" smtClean="0"/>
              <a:t>Oleaginous Bases</a:t>
            </a:r>
          </a:p>
          <a:p>
            <a:pPr lvl="1">
              <a:buFont typeface="Arial" pitchFamily="34" charset="0"/>
              <a:buChar char="•"/>
            </a:pPr>
            <a:r>
              <a:rPr lang="en-US" sz="2000" dirty="0" smtClean="0"/>
              <a:t>Absorption Bases</a:t>
            </a:r>
          </a:p>
          <a:p>
            <a:pPr lvl="1">
              <a:buFont typeface="Arial" pitchFamily="34" charset="0"/>
              <a:buChar char="•"/>
            </a:pPr>
            <a:r>
              <a:rPr lang="en-US" sz="2000" dirty="0" smtClean="0"/>
              <a:t>Water-Removable Bases</a:t>
            </a:r>
          </a:p>
          <a:p>
            <a:pPr lvl="1">
              <a:buFont typeface="Arial" pitchFamily="34" charset="0"/>
              <a:buChar char="•"/>
            </a:pPr>
            <a:r>
              <a:rPr lang="en-US" sz="2000" dirty="0" smtClean="0"/>
              <a:t>Water-Soluble Bases</a:t>
            </a:r>
          </a:p>
        </p:txBody>
      </p:sp>
      <p:sp>
        <p:nvSpPr>
          <p:cNvPr id="7" name="Rectangle 6"/>
          <p:cNvSpPr/>
          <p:nvPr/>
        </p:nvSpPr>
        <p:spPr>
          <a:xfrm>
            <a:off x="524867" y="381000"/>
            <a:ext cx="7065045" cy="830997"/>
          </a:xfrm>
          <a:prstGeom prst="rect">
            <a:avLst/>
          </a:prstGeom>
        </p:spPr>
        <p:txBody>
          <a:bodyPr wrap="square">
            <a:spAutoFit/>
          </a:bodyPr>
          <a:lstStyle/>
          <a:p>
            <a:r>
              <a:rPr lang="en-US" sz="2400" b="1" i="1" dirty="0" smtClean="0"/>
              <a:t>Ointment Bases</a:t>
            </a:r>
            <a:r>
              <a:rPr lang="uk-UA" sz="2400" dirty="0" smtClean="0"/>
              <a:t> </a:t>
            </a:r>
            <a:r>
              <a:rPr lang="uk-UA" sz="2400" dirty="0"/>
              <a:t>are </a:t>
            </a:r>
            <a:r>
              <a:rPr lang="uk-UA" sz="2400" dirty="0" smtClean="0"/>
              <a:t>classified </a:t>
            </a:r>
            <a:r>
              <a:rPr lang="uk-UA" sz="2400" dirty="0"/>
              <a:t>based on their </a:t>
            </a:r>
            <a:r>
              <a:rPr lang="uk-UA" sz="2400" u="sng" dirty="0"/>
              <a:t>composition and physical </a:t>
            </a:r>
            <a:r>
              <a:rPr lang="en-US" sz="2400" u="sng" dirty="0" smtClean="0"/>
              <a:t>C</a:t>
            </a:r>
            <a:r>
              <a:rPr lang="uk-UA" sz="2400" u="sng" dirty="0" smtClean="0"/>
              <a:t>haracteristics</a:t>
            </a:r>
            <a:r>
              <a:rPr lang="uk-UA" sz="2400" u="sng" dirty="0"/>
              <a:t>.</a:t>
            </a:r>
            <a:endParaRPr lang="en-US" sz="2400" b="1" i="1" u="sng" dirty="0" smtClean="0"/>
          </a:p>
        </p:txBody>
      </p:sp>
      <p:sp>
        <p:nvSpPr>
          <p:cNvPr id="3" name="Rectangle 2"/>
          <p:cNvSpPr/>
          <p:nvPr/>
        </p:nvSpPr>
        <p:spPr>
          <a:xfrm>
            <a:off x="3200400" y="2786020"/>
            <a:ext cx="4934210" cy="1477328"/>
          </a:xfrm>
          <a:prstGeom prst="rect">
            <a:avLst/>
          </a:prstGeom>
        </p:spPr>
        <p:txBody>
          <a:bodyPr wrap="square">
            <a:spAutoFit/>
          </a:bodyPr>
          <a:lstStyle/>
          <a:p>
            <a:r>
              <a:rPr lang="uk-UA" u="sng" dirty="0"/>
              <a:t>are classified based on their </a:t>
            </a:r>
            <a:r>
              <a:rPr lang="en-US" u="sng" dirty="0" smtClean="0"/>
              <a:t>water solubility</a:t>
            </a:r>
          </a:p>
          <a:p>
            <a:pPr marL="285750" indent="-285750">
              <a:buFont typeface="Arial" panose="020B0604020202020204" pitchFamily="34" charset="0"/>
              <a:buChar char="•"/>
            </a:pPr>
            <a:r>
              <a:rPr lang="en-US" dirty="0" smtClean="0"/>
              <a:t>Hydrophobic ointment</a:t>
            </a:r>
          </a:p>
          <a:p>
            <a:pPr marL="285750" indent="-285750">
              <a:buFont typeface="Arial" panose="020B0604020202020204" pitchFamily="34" charset="0"/>
              <a:buChar char="•"/>
            </a:pPr>
            <a:r>
              <a:rPr lang="en-US" dirty="0" err="1" smtClean="0"/>
              <a:t>Hydophilic</a:t>
            </a:r>
            <a:r>
              <a:rPr lang="en-US" dirty="0" smtClean="0"/>
              <a:t> </a:t>
            </a:r>
            <a:r>
              <a:rPr lang="en-US" dirty="0"/>
              <a:t>ointment</a:t>
            </a:r>
          </a:p>
          <a:p>
            <a:pPr marL="285750" indent="-285750">
              <a:buFont typeface="Arial" panose="020B0604020202020204" pitchFamily="34" charset="0"/>
              <a:buChar char="•"/>
            </a:pPr>
            <a:r>
              <a:rPr lang="en-US" dirty="0" smtClean="0"/>
              <a:t>Water-emulsifying ointment</a:t>
            </a:r>
          </a:p>
          <a:p>
            <a:pPr marL="285750" indent="-285750">
              <a:buFont typeface="Arial" panose="020B0604020202020204" pitchFamily="34" charset="0"/>
              <a:buChar char="•"/>
            </a:pPr>
            <a:endParaRPr lang="en-US" dirty="0"/>
          </a:p>
        </p:txBody>
      </p:sp>
      <p:sp>
        <p:nvSpPr>
          <p:cNvPr id="10" name="Rectangle 9"/>
          <p:cNvSpPr/>
          <p:nvPr/>
        </p:nvSpPr>
        <p:spPr>
          <a:xfrm>
            <a:off x="1676400" y="4419600"/>
            <a:ext cx="4934210" cy="1754326"/>
          </a:xfrm>
          <a:prstGeom prst="rect">
            <a:avLst/>
          </a:prstGeom>
        </p:spPr>
        <p:txBody>
          <a:bodyPr wrap="square">
            <a:spAutoFit/>
          </a:bodyPr>
          <a:lstStyle/>
          <a:p>
            <a:r>
              <a:rPr lang="uk-UA" dirty="0"/>
              <a:t>are classified based </a:t>
            </a:r>
            <a:r>
              <a:rPr lang="en-US" dirty="0" smtClean="0"/>
              <a:t>on their therapeutic activity and penetration to skin</a:t>
            </a:r>
            <a:endParaRPr lang="en-US" u="sng" dirty="0" smtClean="0"/>
          </a:p>
          <a:p>
            <a:pPr marL="285750" indent="-285750">
              <a:buFont typeface="Arial" panose="020B0604020202020204" pitchFamily="34" charset="0"/>
              <a:buChar char="•"/>
            </a:pPr>
            <a:r>
              <a:rPr lang="en-US" dirty="0" err="1" smtClean="0"/>
              <a:t>Epidermic</a:t>
            </a:r>
            <a:r>
              <a:rPr lang="en-US" dirty="0" smtClean="0"/>
              <a:t> ointment</a:t>
            </a:r>
          </a:p>
          <a:p>
            <a:pPr marL="285750" indent="-285750">
              <a:buFont typeface="Arial" panose="020B0604020202020204" pitchFamily="34" charset="0"/>
              <a:buChar char="•"/>
            </a:pPr>
            <a:r>
              <a:rPr lang="en-US" dirty="0" smtClean="0"/>
              <a:t>Endodermic </a:t>
            </a:r>
            <a:r>
              <a:rPr lang="en-US" dirty="0"/>
              <a:t>ointment</a:t>
            </a:r>
          </a:p>
          <a:p>
            <a:pPr marL="285750" indent="-285750">
              <a:buFont typeface="Arial" panose="020B0604020202020204" pitchFamily="34" charset="0"/>
              <a:buChar char="•"/>
            </a:pPr>
            <a:r>
              <a:rPr lang="en-US" dirty="0" err="1" smtClean="0"/>
              <a:t>Diadermic</a:t>
            </a:r>
            <a:r>
              <a:rPr lang="en-US" dirty="0" smtClean="0"/>
              <a:t> ointment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49660893"/>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691" y="914400"/>
            <a:ext cx="8153400" cy="6186309"/>
          </a:xfrm>
          <a:prstGeom prst="rect">
            <a:avLst/>
          </a:prstGeom>
        </p:spPr>
        <p:txBody>
          <a:bodyPr wrap="square">
            <a:spAutoFit/>
          </a:bodyPr>
          <a:lstStyle/>
          <a:p>
            <a:r>
              <a:rPr lang="en-US" b="1" u="sng" dirty="0">
                <a:solidFill>
                  <a:schemeClr val="accent6">
                    <a:lumMod val="60000"/>
                    <a:lumOff val="40000"/>
                  </a:schemeClr>
                </a:solidFill>
              </a:rPr>
              <a:t>Hydrophobic ointments</a:t>
            </a:r>
            <a:r>
              <a:rPr lang="en-US" dirty="0"/>
              <a:t>: </a:t>
            </a:r>
            <a:r>
              <a:rPr lang="en-US" dirty="0" smtClean="0"/>
              <a:t>oleaginous base (hydrocarbon)</a:t>
            </a:r>
          </a:p>
          <a:p>
            <a:r>
              <a:rPr lang="en-US" dirty="0" smtClean="0"/>
              <a:t>Hydrophobic </a:t>
            </a:r>
            <a:r>
              <a:rPr lang="en-US" dirty="0"/>
              <a:t>(lipophilic) ointments are usually anhydrous and can absorb only small amounts of water. Typical bases used for their formulation are water-insoluble hydrocarbons such as hard, soft and liquid paraffin, vegetable oil, animal fats, waxes, synthetic glycerides and </a:t>
            </a:r>
            <a:r>
              <a:rPr lang="en-US" dirty="0" err="1"/>
              <a:t>polyalkylsiloxanes</a:t>
            </a:r>
            <a:r>
              <a:rPr lang="en-US" dirty="0"/>
              <a:t>. </a:t>
            </a:r>
            <a:endParaRPr lang="en-US" dirty="0" smtClean="0"/>
          </a:p>
          <a:p>
            <a:endParaRPr lang="en-US" dirty="0"/>
          </a:p>
          <a:p>
            <a:endParaRPr lang="en-US" dirty="0"/>
          </a:p>
          <a:p>
            <a:r>
              <a:rPr lang="en-US" b="1" u="sng" dirty="0">
                <a:solidFill>
                  <a:schemeClr val="accent6">
                    <a:lumMod val="60000"/>
                    <a:lumOff val="40000"/>
                  </a:schemeClr>
                </a:solidFill>
              </a:rPr>
              <a:t>Water-emulsifying ointments</a:t>
            </a:r>
            <a:r>
              <a:rPr lang="en-US" dirty="0"/>
              <a:t>: </a:t>
            </a:r>
            <a:r>
              <a:rPr lang="en-US" dirty="0" smtClean="0"/>
              <a:t>w/o emulsion – water absorption base</a:t>
            </a:r>
          </a:p>
          <a:p>
            <a:r>
              <a:rPr lang="en-US" dirty="0" smtClean="0"/>
              <a:t>o/w emulsion- water miscible base</a:t>
            </a:r>
          </a:p>
          <a:p>
            <a:endParaRPr lang="en-US" dirty="0" smtClean="0"/>
          </a:p>
          <a:p>
            <a:r>
              <a:rPr lang="en-US" dirty="0" smtClean="0"/>
              <a:t>Water-emulsifying </a:t>
            </a:r>
            <a:r>
              <a:rPr lang="en-US" dirty="0"/>
              <a:t>ointments can absorb large amounts of water. They typically consist of a hydrophobic fatty base in which a w/o agent, such as wool fat, wool alcohols, </a:t>
            </a:r>
            <a:r>
              <a:rPr lang="en-US" dirty="0" err="1"/>
              <a:t>sorbitan</a:t>
            </a:r>
            <a:r>
              <a:rPr lang="en-US" dirty="0"/>
              <a:t> esters, mono glycerides, or fatty alcohols can be incorporated to render them hydrophilic. They may also be w/o emulsions that allow additional quantities of aqueous solutions to be incorporated. Such ointments are used especially when formulating aqueous liquids or solutions. </a:t>
            </a:r>
          </a:p>
          <a:p>
            <a:endParaRPr lang="en-US" b="1" dirty="0" smtClean="0"/>
          </a:p>
          <a:p>
            <a:r>
              <a:rPr lang="en-US" b="1" u="sng" dirty="0" smtClean="0">
                <a:solidFill>
                  <a:schemeClr val="accent6">
                    <a:lumMod val="60000"/>
                    <a:lumOff val="40000"/>
                  </a:schemeClr>
                </a:solidFill>
              </a:rPr>
              <a:t>Hydrophilic </a:t>
            </a:r>
            <a:r>
              <a:rPr lang="en-US" b="1" u="sng" dirty="0">
                <a:solidFill>
                  <a:schemeClr val="accent6">
                    <a:lumMod val="60000"/>
                    <a:lumOff val="40000"/>
                  </a:schemeClr>
                </a:solidFill>
              </a:rPr>
              <a:t>ointments</a:t>
            </a:r>
            <a:r>
              <a:rPr lang="en-US" dirty="0"/>
              <a:t>: </a:t>
            </a:r>
            <a:r>
              <a:rPr lang="en-US" dirty="0" smtClean="0"/>
              <a:t>water soluble base (PEG-</a:t>
            </a:r>
            <a:r>
              <a:rPr lang="en-US" dirty="0" err="1" smtClean="0"/>
              <a:t>macrogol</a:t>
            </a:r>
            <a:r>
              <a:rPr lang="en-US" dirty="0" smtClean="0"/>
              <a:t>)</a:t>
            </a:r>
          </a:p>
          <a:p>
            <a:r>
              <a:rPr lang="en-US" dirty="0" smtClean="0"/>
              <a:t>Hydrophilic </a:t>
            </a:r>
            <a:r>
              <a:rPr lang="en-US" dirty="0"/>
              <a:t>ointment bases are miscible with water. The bases are usually mixture of liquid and solid polyethylene glycols (</a:t>
            </a:r>
            <a:r>
              <a:rPr lang="en-US" dirty="0" err="1"/>
              <a:t>macrogols</a:t>
            </a:r>
            <a:r>
              <a:rPr lang="en-US" dirty="0"/>
              <a:t>) </a:t>
            </a:r>
          </a:p>
        </p:txBody>
      </p:sp>
      <p:sp>
        <p:nvSpPr>
          <p:cNvPr id="2" name="Rectangle 1"/>
          <p:cNvSpPr/>
          <p:nvPr/>
        </p:nvSpPr>
        <p:spPr>
          <a:xfrm>
            <a:off x="1371600" y="457200"/>
            <a:ext cx="6506909" cy="369332"/>
          </a:xfrm>
          <a:prstGeom prst="rect">
            <a:avLst/>
          </a:prstGeom>
        </p:spPr>
        <p:txBody>
          <a:bodyPr wrap="none">
            <a:spAutoFit/>
          </a:bodyPr>
          <a:lstStyle/>
          <a:p>
            <a:r>
              <a:rPr lang="en-US" b="1" u="sng" dirty="0" smtClean="0">
                <a:solidFill>
                  <a:schemeClr val="accent6">
                    <a:lumMod val="60000"/>
                    <a:lumOff val="40000"/>
                  </a:schemeClr>
                </a:solidFill>
              </a:rPr>
              <a:t>Ointment further </a:t>
            </a:r>
            <a:r>
              <a:rPr lang="uk-UA" b="1" u="sng" dirty="0" smtClean="0">
                <a:solidFill>
                  <a:schemeClr val="accent6">
                    <a:lumMod val="60000"/>
                    <a:lumOff val="40000"/>
                  </a:schemeClr>
                </a:solidFill>
              </a:rPr>
              <a:t>classified </a:t>
            </a:r>
            <a:r>
              <a:rPr lang="uk-UA" b="1" u="sng" dirty="0">
                <a:solidFill>
                  <a:schemeClr val="accent6">
                    <a:lumMod val="60000"/>
                    <a:lumOff val="40000"/>
                  </a:schemeClr>
                </a:solidFill>
              </a:rPr>
              <a:t>based on their </a:t>
            </a:r>
            <a:r>
              <a:rPr lang="en-US" b="1" u="sng" dirty="0">
                <a:solidFill>
                  <a:schemeClr val="accent6">
                    <a:lumMod val="60000"/>
                    <a:lumOff val="40000"/>
                  </a:schemeClr>
                </a:solidFill>
              </a:rPr>
              <a:t>water solubility</a:t>
            </a:r>
          </a:p>
        </p:txBody>
      </p:sp>
    </p:spTree>
    <p:extLst>
      <p:ext uri="{BB962C8B-B14F-4D97-AF65-F5344CB8AC3E}">
        <p14:creationId xmlns:p14="http://schemas.microsoft.com/office/powerpoint/2010/main" val="2904135548"/>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6750" y="316796"/>
            <a:ext cx="8382000" cy="5601533"/>
          </a:xfrm>
          <a:prstGeom prst="rect">
            <a:avLst/>
          </a:prstGeom>
        </p:spPr>
        <p:txBody>
          <a:bodyPr wrap="square">
            <a:spAutoFit/>
          </a:bodyPr>
          <a:lstStyle/>
          <a:p>
            <a:r>
              <a:rPr lang="en-US" b="1" u="sng" dirty="0">
                <a:solidFill>
                  <a:schemeClr val="accent6">
                    <a:lumMod val="60000"/>
                    <a:lumOff val="40000"/>
                  </a:schemeClr>
                </a:solidFill>
              </a:rPr>
              <a:t>Classification of </a:t>
            </a:r>
            <a:r>
              <a:rPr lang="en-US" b="1" u="sng" dirty="0" smtClean="0">
                <a:solidFill>
                  <a:schemeClr val="accent6">
                    <a:lumMod val="60000"/>
                    <a:lumOff val="40000"/>
                  </a:schemeClr>
                </a:solidFill>
              </a:rPr>
              <a:t>ointments According </a:t>
            </a:r>
            <a:r>
              <a:rPr lang="en-US" b="1" u="sng" dirty="0">
                <a:solidFill>
                  <a:schemeClr val="accent6">
                    <a:lumMod val="60000"/>
                    <a:lumOff val="40000"/>
                  </a:schemeClr>
                </a:solidFill>
              </a:rPr>
              <a:t>to their therapeutic properties </a:t>
            </a:r>
            <a:endParaRPr lang="en-US" b="1" u="sng" dirty="0" smtClean="0">
              <a:solidFill>
                <a:schemeClr val="accent6">
                  <a:lumMod val="60000"/>
                  <a:lumOff val="40000"/>
                </a:schemeClr>
              </a:solidFill>
            </a:endParaRPr>
          </a:p>
          <a:p>
            <a:r>
              <a:rPr lang="en-US" b="1" u="sng" dirty="0" smtClean="0">
                <a:solidFill>
                  <a:schemeClr val="accent6">
                    <a:lumMod val="60000"/>
                    <a:lumOff val="40000"/>
                  </a:schemeClr>
                </a:solidFill>
              </a:rPr>
              <a:t>based </a:t>
            </a:r>
            <a:r>
              <a:rPr lang="en-US" b="1" u="sng" dirty="0">
                <a:solidFill>
                  <a:schemeClr val="accent6">
                    <a:lumMod val="60000"/>
                    <a:lumOff val="40000"/>
                  </a:schemeClr>
                </a:solidFill>
              </a:rPr>
              <a:t>on penetration of skin.</a:t>
            </a:r>
          </a:p>
          <a:p>
            <a:endParaRPr lang="en-US" sz="2800" b="1" dirty="0"/>
          </a:p>
          <a:p>
            <a:r>
              <a:rPr lang="en-US" b="1" dirty="0"/>
              <a:t> </a:t>
            </a:r>
            <a:r>
              <a:rPr lang="en-US" b="1" u="sng" dirty="0">
                <a:solidFill>
                  <a:schemeClr val="accent6">
                    <a:lumMod val="60000"/>
                    <a:lumOff val="40000"/>
                  </a:schemeClr>
                </a:solidFill>
              </a:rPr>
              <a:t>(a) </a:t>
            </a:r>
            <a:r>
              <a:rPr lang="en-US" b="1" u="sng" dirty="0" err="1">
                <a:solidFill>
                  <a:schemeClr val="accent6">
                    <a:lumMod val="60000"/>
                    <a:lumOff val="40000"/>
                  </a:schemeClr>
                </a:solidFill>
              </a:rPr>
              <a:t>Epidermic</a:t>
            </a:r>
            <a:r>
              <a:rPr lang="en-US" b="1" u="sng" dirty="0">
                <a:solidFill>
                  <a:schemeClr val="accent6">
                    <a:lumMod val="60000"/>
                    <a:lumOff val="40000"/>
                  </a:schemeClr>
                </a:solidFill>
              </a:rPr>
              <a:t>, (b) Endodermic, (c) </a:t>
            </a:r>
            <a:r>
              <a:rPr lang="en-US" b="1" u="sng" dirty="0" err="1">
                <a:solidFill>
                  <a:schemeClr val="accent6">
                    <a:lumMod val="60000"/>
                    <a:lumOff val="40000"/>
                  </a:schemeClr>
                </a:solidFill>
              </a:rPr>
              <a:t>Diadermic</a:t>
            </a:r>
            <a:endParaRPr lang="en-US" b="1" u="sng" dirty="0">
              <a:solidFill>
                <a:schemeClr val="accent6">
                  <a:lumMod val="60000"/>
                  <a:lumOff val="40000"/>
                </a:schemeClr>
              </a:solidFill>
            </a:endParaRPr>
          </a:p>
          <a:p>
            <a:endParaRPr lang="en-US" sz="2400" b="1" dirty="0"/>
          </a:p>
          <a:p>
            <a:r>
              <a:rPr lang="en-US" b="1" u="sng" dirty="0">
                <a:solidFill>
                  <a:schemeClr val="accent6">
                    <a:lumMod val="60000"/>
                    <a:lumOff val="40000"/>
                  </a:schemeClr>
                </a:solidFill>
              </a:rPr>
              <a:t>(a) </a:t>
            </a:r>
            <a:r>
              <a:rPr lang="en-US" b="1" u="sng" dirty="0" err="1">
                <a:solidFill>
                  <a:schemeClr val="accent6">
                    <a:lumMod val="60000"/>
                    <a:lumOff val="40000"/>
                  </a:schemeClr>
                </a:solidFill>
              </a:rPr>
              <a:t>Epidermic</a:t>
            </a:r>
            <a:r>
              <a:rPr lang="en-US" b="1" u="sng" dirty="0">
                <a:solidFill>
                  <a:schemeClr val="accent6">
                    <a:lumMod val="60000"/>
                    <a:lumOff val="40000"/>
                  </a:schemeClr>
                </a:solidFill>
              </a:rPr>
              <a:t> ointments</a:t>
            </a:r>
          </a:p>
          <a:p>
            <a:r>
              <a:rPr lang="en-US" b="1" dirty="0"/>
              <a:t>These ointments are intended to produce their action on the surface of the skin and produce local effect.</a:t>
            </a:r>
          </a:p>
          <a:p>
            <a:r>
              <a:rPr lang="en-US" b="1" dirty="0"/>
              <a:t>They are not absorbed.</a:t>
            </a:r>
          </a:p>
          <a:p>
            <a:r>
              <a:rPr lang="en-US" b="1" dirty="0"/>
              <a:t>They acts as protectives, antiseptics and </a:t>
            </a:r>
            <a:r>
              <a:rPr lang="en-US" b="1" dirty="0" err="1"/>
              <a:t>parasiticides</a:t>
            </a:r>
            <a:r>
              <a:rPr lang="en-US" b="1" dirty="0"/>
              <a:t>.</a:t>
            </a:r>
          </a:p>
          <a:p>
            <a:endParaRPr lang="en-US" b="1" dirty="0" smtClean="0"/>
          </a:p>
          <a:p>
            <a:r>
              <a:rPr lang="en-US" b="1" dirty="0" smtClean="0"/>
              <a:t>(</a:t>
            </a:r>
            <a:r>
              <a:rPr lang="en-US" b="1" u="sng" dirty="0">
                <a:solidFill>
                  <a:schemeClr val="accent6">
                    <a:lumMod val="60000"/>
                    <a:lumOff val="40000"/>
                  </a:schemeClr>
                </a:solidFill>
              </a:rPr>
              <a:t>b) Endodermic ointments</a:t>
            </a:r>
          </a:p>
          <a:p>
            <a:r>
              <a:rPr lang="en-US" b="1" dirty="0"/>
              <a:t>These ointments are intended to release the medicaments that penetrate into the skin. They are partially absorbed and acts as emollients, stimulants and local irritants.</a:t>
            </a:r>
          </a:p>
          <a:p>
            <a:endParaRPr lang="en-US" b="1" u="sng" dirty="0" smtClean="0">
              <a:solidFill>
                <a:schemeClr val="accent6">
                  <a:lumMod val="60000"/>
                  <a:lumOff val="40000"/>
                </a:schemeClr>
              </a:solidFill>
            </a:endParaRPr>
          </a:p>
          <a:p>
            <a:r>
              <a:rPr lang="en-US" b="1" u="sng" dirty="0" smtClean="0">
                <a:solidFill>
                  <a:schemeClr val="accent6">
                    <a:lumMod val="60000"/>
                    <a:lumOff val="40000"/>
                  </a:schemeClr>
                </a:solidFill>
              </a:rPr>
              <a:t>(</a:t>
            </a:r>
            <a:r>
              <a:rPr lang="en-US" b="1" u="sng" dirty="0">
                <a:solidFill>
                  <a:schemeClr val="accent6">
                    <a:lumMod val="60000"/>
                    <a:lumOff val="40000"/>
                  </a:schemeClr>
                </a:solidFill>
              </a:rPr>
              <a:t>c) </a:t>
            </a:r>
            <a:r>
              <a:rPr lang="en-US" b="1" u="sng" dirty="0" err="1">
                <a:solidFill>
                  <a:schemeClr val="accent6">
                    <a:lumMod val="60000"/>
                    <a:lumOff val="40000"/>
                  </a:schemeClr>
                </a:solidFill>
              </a:rPr>
              <a:t>Diadermic</a:t>
            </a:r>
            <a:r>
              <a:rPr lang="en-US" b="1" u="sng" dirty="0">
                <a:solidFill>
                  <a:schemeClr val="accent6">
                    <a:lumMod val="60000"/>
                    <a:lumOff val="40000"/>
                  </a:schemeClr>
                </a:solidFill>
              </a:rPr>
              <a:t> ointments</a:t>
            </a:r>
          </a:p>
          <a:p>
            <a:r>
              <a:rPr lang="en-US" b="1" dirty="0"/>
              <a:t>These ointments are intended to release the medicaments that pass through the skin and produce systemic effects.</a:t>
            </a:r>
          </a:p>
        </p:txBody>
      </p:sp>
    </p:spTree>
    <p:extLst>
      <p:ext uri="{BB962C8B-B14F-4D97-AF65-F5344CB8AC3E}">
        <p14:creationId xmlns:p14="http://schemas.microsoft.com/office/powerpoint/2010/main" val="1457113193"/>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61707037"/>
              </p:ext>
            </p:extLst>
          </p:nvPr>
        </p:nvGraphicFramePr>
        <p:xfrm>
          <a:off x="457200" y="533400"/>
          <a:ext cx="7467600" cy="6118860"/>
        </p:xfrm>
        <a:graphic>
          <a:graphicData uri="http://schemas.openxmlformats.org/drawingml/2006/table">
            <a:tbl>
              <a:tblPr firstRow="1" bandRow="1">
                <a:tableStyleId>{5C22544A-7EE6-4342-B048-85BDC9FD1C3A}</a:tableStyleId>
              </a:tblPr>
              <a:tblGrid>
                <a:gridCol w="228600"/>
                <a:gridCol w="685800"/>
                <a:gridCol w="1524000"/>
                <a:gridCol w="1524000"/>
                <a:gridCol w="1676400"/>
                <a:gridCol w="1828800"/>
              </a:tblGrid>
              <a:tr h="1600200">
                <a:tc>
                  <a:txBody>
                    <a:bodyPr/>
                    <a:lstStyle/>
                    <a:p>
                      <a:endParaRPr lang="en-US" dirty="0"/>
                    </a:p>
                  </a:txBody>
                  <a:tcPr/>
                </a:tc>
                <a:tc>
                  <a:txBody>
                    <a:bodyPr/>
                    <a:lstStyle/>
                    <a:p>
                      <a:pPr marL="0" marR="0">
                        <a:spcBef>
                          <a:spcPts val="0"/>
                        </a:spcBef>
                        <a:spcAft>
                          <a:spcPts val="0"/>
                        </a:spcAft>
                      </a:pPr>
                      <a:endParaRPr lang="en-US" b="0">
                        <a:effectLst/>
                        <a:latin typeface="Arial"/>
                      </a:endParaRPr>
                    </a:p>
                  </a:txBody>
                  <a:tcPr marL="0" marR="0" marT="0" marB="0"/>
                </a:tc>
                <a:tc>
                  <a:txBody>
                    <a:bodyPr/>
                    <a:lstStyle/>
                    <a:p>
                      <a:pPr marL="0" marR="0">
                        <a:spcBef>
                          <a:spcPts val="0"/>
                        </a:spcBef>
                        <a:spcAft>
                          <a:spcPts val="0"/>
                        </a:spcAft>
                      </a:pPr>
                      <a:r>
                        <a:rPr lang="en-US" b="0" dirty="0">
                          <a:solidFill>
                            <a:schemeClr val="tx1"/>
                          </a:solidFill>
                          <a:effectLst/>
                          <a:latin typeface="Arial"/>
                        </a:rPr>
                        <a:t>Oleaginous Ointment Bases</a:t>
                      </a:r>
                      <a:br>
                        <a:rPr lang="en-US" b="0" dirty="0">
                          <a:solidFill>
                            <a:schemeClr val="tx1"/>
                          </a:solidFill>
                          <a:effectLst/>
                          <a:latin typeface="Arial"/>
                        </a:rPr>
                      </a:br>
                      <a:r>
                        <a:rPr lang="en-US" b="0" dirty="0">
                          <a:solidFill>
                            <a:schemeClr val="tx1"/>
                          </a:solidFill>
                          <a:effectLst/>
                          <a:latin typeface="Arial"/>
                        </a:rPr>
                        <a:t/>
                      </a:r>
                      <a:br>
                        <a:rPr lang="en-US" b="0" dirty="0">
                          <a:solidFill>
                            <a:schemeClr val="tx1"/>
                          </a:solidFill>
                          <a:effectLst/>
                          <a:latin typeface="Arial"/>
                        </a:rPr>
                      </a:br>
                      <a:endParaRPr lang="en-US" b="0" dirty="0">
                        <a:solidFill>
                          <a:schemeClr val="tx1"/>
                        </a:solidFill>
                        <a:effectLst/>
                        <a:latin typeface="Arial"/>
                      </a:endParaRPr>
                    </a:p>
                  </a:txBody>
                  <a:tcPr marL="0" marR="0" marT="0" marB="0"/>
                </a:tc>
                <a:tc>
                  <a:txBody>
                    <a:bodyPr/>
                    <a:lstStyle/>
                    <a:p>
                      <a:pPr marL="0" marR="0">
                        <a:spcBef>
                          <a:spcPts val="0"/>
                        </a:spcBef>
                        <a:spcAft>
                          <a:spcPts val="0"/>
                        </a:spcAft>
                      </a:pPr>
                      <a:r>
                        <a:rPr lang="en-US" b="0" dirty="0">
                          <a:solidFill>
                            <a:schemeClr val="tx1"/>
                          </a:solidFill>
                          <a:effectLst/>
                          <a:latin typeface="Arial"/>
                        </a:rPr>
                        <a:t>Absorption </a:t>
                      </a:r>
                      <a:r>
                        <a:rPr lang="en-US" b="0" dirty="0" err="1" smtClean="0">
                          <a:solidFill>
                            <a:schemeClr val="tx1"/>
                          </a:solidFill>
                          <a:effectLst/>
                          <a:latin typeface="Arial"/>
                        </a:rPr>
                        <a:t>Oint</a:t>
                      </a:r>
                      <a:r>
                        <a:rPr lang="en-US" b="0" dirty="0" smtClean="0">
                          <a:solidFill>
                            <a:schemeClr val="tx1"/>
                          </a:solidFill>
                          <a:effectLst/>
                          <a:latin typeface="Arial"/>
                        </a:rPr>
                        <a:t>. Bases</a:t>
                      </a:r>
                    </a:p>
                    <a:p>
                      <a:pPr marL="0" marR="0">
                        <a:spcBef>
                          <a:spcPts val="0"/>
                        </a:spcBef>
                        <a:spcAft>
                          <a:spcPts val="0"/>
                        </a:spcAft>
                      </a:pPr>
                      <a:r>
                        <a:rPr lang="en-US" b="1" u="sng" dirty="0" smtClean="0">
                          <a:solidFill>
                            <a:schemeClr val="tx1"/>
                          </a:solidFill>
                          <a:effectLst/>
                          <a:latin typeface="Arial"/>
                        </a:rPr>
                        <a:t>Water-absorption</a:t>
                      </a:r>
                      <a:endParaRPr lang="en-US" b="1" u="sng" dirty="0">
                        <a:solidFill>
                          <a:schemeClr val="tx1"/>
                        </a:solidFill>
                        <a:effectLst/>
                        <a:latin typeface="Arial"/>
                      </a:endParaRPr>
                    </a:p>
                  </a:txBody>
                  <a:tcPr marL="0" marR="0" marT="0" marB="0"/>
                </a:tc>
                <a:tc>
                  <a:txBody>
                    <a:bodyPr/>
                    <a:lstStyle/>
                    <a:p>
                      <a:pPr marL="0" marR="0">
                        <a:spcBef>
                          <a:spcPts val="0"/>
                        </a:spcBef>
                        <a:spcAft>
                          <a:spcPts val="0"/>
                        </a:spcAft>
                      </a:pPr>
                      <a:r>
                        <a:rPr lang="en-US" b="0" dirty="0">
                          <a:solidFill>
                            <a:schemeClr val="tx1"/>
                          </a:solidFill>
                          <a:effectLst/>
                          <a:latin typeface="Arial"/>
                        </a:rPr>
                        <a:t>Oil/Water Emulsion </a:t>
                      </a:r>
                      <a:r>
                        <a:rPr lang="en-US" b="0" dirty="0" err="1" smtClean="0">
                          <a:solidFill>
                            <a:schemeClr val="tx1"/>
                          </a:solidFill>
                          <a:effectLst/>
                          <a:latin typeface="Arial"/>
                        </a:rPr>
                        <a:t>Oint.Bases</a:t>
                      </a:r>
                      <a:endParaRPr lang="en-US" b="0" dirty="0" smtClean="0">
                        <a:solidFill>
                          <a:schemeClr val="tx1"/>
                        </a:solidFill>
                        <a:effectLst/>
                        <a:latin typeface="Arial"/>
                      </a:endParaRPr>
                    </a:p>
                    <a:p>
                      <a:pPr marL="0" marR="0" indent="0">
                        <a:spcBef>
                          <a:spcPts val="0"/>
                        </a:spcBef>
                        <a:spcAft>
                          <a:spcPts val="0"/>
                        </a:spcAft>
                        <a:tabLst/>
                      </a:pPr>
                      <a:r>
                        <a:rPr kumimoji="0" lang="en-US" b="1" u="sng" kern="1200" dirty="0" smtClean="0">
                          <a:solidFill>
                            <a:schemeClr val="tx1"/>
                          </a:solidFill>
                          <a:effectLst/>
                          <a:latin typeface="Arial"/>
                          <a:ea typeface="+mn-ea"/>
                          <a:cs typeface="+mn-cs"/>
                        </a:rPr>
                        <a:t>Water-</a:t>
                      </a:r>
                      <a:r>
                        <a:rPr kumimoji="0" lang="en-US" b="1" u="sng" kern="1200" dirty="0" err="1" smtClean="0">
                          <a:solidFill>
                            <a:schemeClr val="tx1"/>
                          </a:solidFill>
                          <a:effectLst/>
                          <a:latin typeface="Arial"/>
                          <a:ea typeface="+mn-ea"/>
                          <a:cs typeface="+mn-cs"/>
                        </a:rPr>
                        <a:t>misicble</a:t>
                      </a:r>
                      <a:endParaRPr kumimoji="0" lang="en-US" b="1" u="sng" kern="1200" dirty="0">
                        <a:solidFill>
                          <a:schemeClr val="tx1"/>
                        </a:solidFill>
                        <a:effectLst/>
                        <a:latin typeface="Arial"/>
                        <a:ea typeface="+mn-ea"/>
                        <a:cs typeface="+mn-cs"/>
                      </a:endParaRPr>
                    </a:p>
                  </a:txBody>
                  <a:tcPr marL="0" marR="0" marT="0" marB="0"/>
                </a:tc>
                <a:tc>
                  <a:txBody>
                    <a:bodyPr/>
                    <a:lstStyle/>
                    <a:p>
                      <a:pPr marL="0" marR="0">
                        <a:spcBef>
                          <a:spcPts val="0"/>
                        </a:spcBef>
                        <a:spcAft>
                          <a:spcPts val="0"/>
                        </a:spcAft>
                      </a:pPr>
                      <a:r>
                        <a:rPr lang="en-US" b="0" dirty="0">
                          <a:solidFill>
                            <a:schemeClr val="tx1"/>
                          </a:solidFill>
                          <a:effectLst/>
                          <a:latin typeface="Arial"/>
                        </a:rPr>
                        <a:t>Water-miscible Ointment </a:t>
                      </a:r>
                      <a:r>
                        <a:rPr lang="en-US" b="0" dirty="0" smtClean="0">
                          <a:solidFill>
                            <a:schemeClr val="tx1"/>
                          </a:solidFill>
                          <a:effectLst/>
                          <a:latin typeface="Arial"/>
                        </a:rPr>
                        <a:t>Bases</a:t>
                      </a:r>
                      <a:endParaRPr kumimoji="0" lang="en-US" b="0" kern="1200" dirty="0">
                        <a:solidFill>
                          <a:schemeClr val="tx1"/>
                        </a:solidFill>
                        <a:effectLst/>
                        <a:latin typeface="Arial"/>
                        <a:ea typeface="+mn-ea"/>
                        <a:cs typeface="+mn-cs"/>
                      </a:endParaRPr>
                    </a:p>
                    <a:p>
                      <a:pPr marL="0" marR="0">
                        <a:spcBef>
                          <a:spcPts val="0"/>
                        </a:spcBef>
                        <a:spcAft>
                          <a:spcPts val="0"/>
                        </a:spcAft>
                      </a:pPr>
                      <a:r>
                        <a:rPr kumimoji="0" lang="en-US" b="1" u="sng" kern="1200" dirty="0" smtClean="0">
                          <a:solidFill>
                            <a:schemeClr val="tx1"/>
                          </a:solidFill>
                          <a:effectLst/>
                          <a:latin typeface="Arial"/>
                          <a:ea typeface="+mn-ea"/>
                          <a:cs typeface="+mn-cs"/>
                        </a:rPr>
                        <a:t>Water soluble</a:t>
                      </a:r>
                      <a:r>
                        <a:rPr kumimoji="0" lang="en-US" b="1" u="sng" kern="1200" dirty="0">
                          <a:solidFill>
                            <a:schemeClr val="tx1"/>
                          </a:solidFill>
                          <a:effectLst/>
                          <a:latin typeface="Arial"/>
                          <a:ea typeface="+mn-ea"/>
                          <a:cs typeface="+mn-cs"/>
                        </a:rPr>
                        <a:t/>
                      </a:r>
                      <a:br>
                        <a:rPr kumimoji="0" lang="en-US" b="1" u="sng" kern="1200" dirty="0">
                          <a:solidFill>
                            <a:schemeClr val="tx1"/>
                          </a:solidFill>
                          <a:effectLst/>
                          <a:latin typeface="Arial"/>
                          <a:ea typeface="+mn-ea"/>
                          <a:cs typeface="+mn-cs"/>
                        </a:rPr>
                      </a:br>
                      <a:r>
                        <a:rPr lang="en-US" b="0" dirty="0">
                          <a:solidFill>
                            <a:schemeClr val="tx1"/>
                          </a:solidFill>
                          <a:effectLst/>
                          <a:latin typeface="Arial"/>
                        </a:rPr>
                        <a:t/>
                      </a:r>
                      <a:br>
                        <a:rPr lang="en-US" b="0" dirty="0">
                          <a:solidFill>
                            <a:schemeClr val="tx1"/>
                          </a:solidFill>
                          <a:effectLst/>
                          <a:latin typeface="Arial"/>
                        </a:rPr>
                      </a:br>
                      <a:endParaRPr lang="en-US" b="0" dirty="0">
                        <a:solidFill>
                          <a:schemeClr val="tx1"/>
                        </a:solidFill>
                        <a:effectLst/>
                        <a:latin typeface="Arial"/>
                      </a:endParaRPr>
                    </a:p>
                  </a:txBody>
                  <a:tcPr marL="0" marR="0" marT="0" marB="0"/>
                </a:tc>
              </a:tr>
              <a:tr h="370840">
                <a:tc gridSpan="2">
                  <a:txBody>
                    <a:bodyPr/>
                    <a:lstStyle/>
                    <a:p>
                      <a:pPr marL="0" marR="0">
                        <a:spcBef>
                          <a:spcPts val="0"/>
                        </a:spcBef>
                        <a:spcAft>
                          <a:spcPts val="0"/>
                        </a:spcAft>
                      </a:pPr>
                      <a:r>
                        <a:rPr lang="en-US" b="0" dirty="0">
                          <a:effectLst/>
                          <a:latin typeface="Arial"/>
                        </a:rPr>
                        <a:t>Composition</a:t>
                      </a:r>
                    </a:p>
                  </a:txBody>
                  <a:tcPr/>
                </a:tc>
                <a:tc hMerge="1">
                  <a:txBody>
                    <a:bodyPr/>
                    <a:lstStyle/>
                    <a:p>
                      <a:pPr marL="0" marR="0">
                        <a:spcBef>
                          <a:spcPts val="0"/>
                        </a:spcBef>
                        <a:spcAft>
                          <a:spcPts val="0"/>
                        </a:spcAft>
                      </a:pPr>
                      <a:endParaRPr lang="en-US" b="0" dirty="0">
                        <a:effectLst/>
                        <a:latin typeface="Arial"/>
                      </a:endParaRPr>
                    </a:p>
                  </a:txBody>
                  <a:tcPr marL="0" marR="0" marT="0" marB="0"/>
                </a:tc>
                <a:tc>
                  <a:txBody>
                    <a:bodyPr/>
                    <a:lstStyle/>
                    <a:p>
                      <a:pPr marL="0" marR="0" algn="ctr">
                        <a:spcBef>
                          <a:spcPts val="0"/>
                        </a:spcBef>
                        <a:spcAft>
                          <a:spcPts val="0"/>
                        </a:spcAft>
                      </a:pPr>
                      <a:r>
                        <a:rPr lang="en-US" b="0">
                          <a:effectLst/>
                          <a:latin typeface="Arial"/>
                        </a:rPr>
                        <a:t>oleaginous compounds</a:t>
                      </a:r>
                    </a:p>
                  </a:txBody>
                  <a:tcPr marL="19050" marR="19050" marT="19050" marB="19050"/>
                </a:tc>
                <a:tc>
                  <a:txBody>
                    <a:bodyPr/>
                    <a:lstStyle/>
                    <a:p>
                      <a:pPr marL="0" marR="0" algn="ctr">
                        <a:spcBef>
                          <a:spcPts val="0"/>
                        </a:spcBef>
                        <a:spcAft>
                          <a:spcPts val="0"/>
                        </a:spcAft>
                      </a:pPr>
                      <a:r>
                        <a:rPr lang="en-US" b="0">
                          <a:effectLst/>
                          <a:latin typeface="Arial"/>
                        </a:rPr>
                        <a:t>oleaginous base + w/o surfactant</a:t>
                      </a:r>
                    </a:p>
                  </a:txBody>
                  <a:tcPr marL="19050" marR="19050" marT="19050" marB="19050"/>
                </a:tc>
                <a:tc>
                  <a:txBody>
                    <a:bodyPr/>
                    <a:lstStyle/>
                    <a:p>
                      <a:pPr marL="0" marR="0" algn="ctr">
                        <a:spcBef>
                          <a:spcPts val="0"/>
                        </a:spcBef>
                        <a:spcAft>
                          <a:spcPts val="0"/>
                        </a:spcAft>
                      </a:pPr>
                      <a:r>
                        <a:rPr lang="en-US" b="0">
                          <a:effectLst/>
                          <a:latin typeface="Arial"/>
                        </a:rPr>
                        <a:t>oleaginous base + water (&gt; 45% w/w) + o/w surfactant (HLB </a:t>
                      </a:r>
                      <a:r>
                        <a:rPr lang="en-US" b="0" u="sng">
                          <a:effectLst/>
                          <a:latin typeface="Arial"/>
                        </a:rPr>
                        <a:t>&gt;</a:t>
                      </a:r>
                      <a:r>
                        <a:rPr lang="en-US" b="0">
                          <a:effectLst/>
                          <a:latin typeface="Arial"/>
                        </a:rPr>
                        <a:t>9)</a:t>
                      </a:r>
                    </a:p>
                  </a:txBody>
                  <a:tcPr marL="19050" marR="19050" marT="19050" marB="19050"/>
                </a:tc>
                <a:tc>
                  <a:txBody>
                    <a:bodyPr/>
                    <a:lstStyle/>
                    <a:p>
                      <a:pPr marL="0" marR="0" algn="ctr">
                        <a:spcBef>
                          <a:spcPts val="0"/>
                        </a:spcBef>
                        <a:spcAft>
                          <a:spcPts val="0"/>
                        </a:spcAft>
                      </a:pPr>
                      <a:r>
                        <a:rPr lang="en-US" b="0" dirty="0">
                          <a:effectLst/>
                          <a:latin typeface="Arial"/>
                        </a:rPr>
                        <a:t>Polyethylene Glycols (PEGs)</a:t>
                      </a:r>
                    </a:p>
                  </a:txBody>
                  <a:tcPr marL="19050" marR="19050" marT="19050" marB="19050"/>
                </a:tc>
              </a:tr>
              <a:tr h="370840">
                <a:tc gridSpan="2">
                  <a:txBody>
                    <a:bodyPr/>
                    <a:lstStyle/>
                    <a:p>
                      <a:pPr marL="0" marR="0">
                        <a:spcBef>
                          <a:spcPts val="0"/>
                        </a:spcBef>
                        <a:spcAft>
                          <a:spcPts val="0"/>
                        </a:spcAft>
                      </a:pPr>
                      <a:r>
                        <a:rPr lang="en-US" b="0" dirty="0">
                          <a:effectLst/>
                          <a:latin typeface="Arial"/>
                        </a:rPr>
                        <a:t>Water Content</a:t>
                      </a:r>
                    </a:p>
                  </a:txBody>
                  <a:tcPr/>
                </a:tc>
                <a:tc hMerge="1">
                  <a:txBody>
                    <a:bodyPr/>
                    <a:lstStyle/>
                    <a:p>
                      <a:pPr marL="0" marR="0">
                        <a:spcBef>
                          <a:spcPts val="0"/>
                        </a:spcBef>
                        <a:spcAft>
                          <a:spcPts val="0"/>
                        </a:spcAft>
                      </a:pPr>
                      <a:endParaRPr lang="en-US" b="0" dirty="0">
                        <a:effectLst/>
                        <a:latin typeface="Arial"/>
                      </a:endParaRPr>
                    </a:p>
                  </a:txBody>
                  <a:tcPr marL="0" marR="0" marT="0" marB="0"/>
                </a:tc>
                <a:tc>
                  <a:txBody>
                    <a:bodyPr/>
                    <a:lstStyle/>
                    <a:p>
                      <a:pPr marL="0" marR="0" algn="ctr">
                        <a:spcBef>
                          <a:spcPts val="0"/>
                        </a:spcBef>
                        <a:spcAft>
                          <a:spcPts val="0"/>
                        </a:spcAft>
                      </a:pPr>
                      <a:r>
                        <a:rPr lang="en-US" b="1" dirty="0">
                          <a:effectLst/>
                          <a:latin typeface="Arial"/>
                        </a:rPr>
                        <a:t>anhydrous</a:t>
                      </a:r>
                    </a:p>
                  </a:txBody>
                  <a:tcPr marL="19050" marR="19050" marT="19050" marB="19050"/>
                </a:tc>
                <a:tc>
                  <a:txBody>
                    <a:bodyPr/>
                    <a:lstStyle/>
                    <a:p>
                      <a:pPr marL="0" marR="0" algn="ctr">
                        <a:spcBef>
                          <a:spcPts val="0"/>
                        </a:spcBef>
                        <a:spcAft>
                          <a:spcPts val="0"/>
                        </a:spcAft>
                      </a:pPr>
                      <a:r>
                        <a:rPr lang="en-US" b="1" dirty="0">
                          <a:effectLst/>
                          <a:latin typeface="Arial"/>
                        </a:rPr>
                        <a:t>anhydrous</a:t>
                      </a:r>
                    </a:p>
                  </a:txBody>
                  <a:tcPr marL="19050" marR="19050" marT="19050" marB="19050"/>
                </a:tc>
                <a:tc>
                  <a:txBody>
                    <a:bodyPr/>
                    <a:lstStyle/>
                    <a:p>
                      <a:pPr marL="0" marR="0" algn="ctr">
                        <a:spcBef>
                          <a:spcPts val="0"/>
                        </a:spcBef>
                        <a:spcAft>
                          <a:spcPts val="0"/>
                        </a:spcAft>
                      </a:pPr>
                      <a:r>
                        <a:rPr lang="en-US" b="0">
                          <a:effectLst/>
                          <a:latin typeface="Arial"/>
                        </a:rPr>
                        <a:t>hydrous</a:t>
                      </a:r>
                    </a:p>
                  </a:txBody>
                  <a:tcPr marL="19050" marR="19050" marT="19050" marB="19050"/>
                </a:tc>
                <a:tc>
                  <a:txBody>
                    <a:bodyPr/>
                    <a:lstStyle/>
                    <a:p>
                      <a:pPr marL="0" marR="0" algn="ctr">
                        <a:spcBef>
                          <a:spcPts val="0"/>
                        </a:spcBef>
                        <a:spcAft>
                          <a:spcPts val="0"/>
                        </a:spcAft>
                      </a:pPr>
                      <a:r>
                        <a:rPr lang="en-US" b="1" dirty="0">
                          <a:effectLst/>
                          <a:latin typeface="Arial"/>
                        </a:rPr>
                        <a:t>anhydrous</a:t>
                      </a:r>
                      <a:r>
                        <a:rPr lang="en-US" b="0" dirty="0">
                          <a:effectLst/>
                          <a:latin typeface="Arial"/>
                        </a:rPr>
                        <a:t>, hydrous</a:t>
                      </a:r>
                    </a:p>
                  </a:txBody>
                  <a:tcPr marL="19050" marR="19050" marT="19050" marB="19050"/>
                </a:tc>
              </a:tr>
              <a:tr h="370840">
                <a:tc gridSpan="2">
                  <a:txBody>
                    <a:bodyPr/>
                    <a:lstStyle/>
                    <a:p>
                      <a:pPr marL="0" marR="0">
                        <a:spcBef>
                          <a:spcPts val="0"/>
                        </a:spcBef>
                        <a:spcAft>
                          <a:spcPts val="0"/>
                        </a:spcAft>
                      </a:pPr>
                      <a:r>
                        <a:rPr lang="en-US" b="0" dirty="0">
                          <a:effectLst/>
                          <a:latin typeface="Arial"/>
                        </a:rPr>
                        <a:t>Affinity for Water</a:t>
                      </a:r>
                    </a:p>
                  </a:txBody>
                  <a:tcPr/>
                </a:tc>
                <a:tc hMerge="1">
                  <a:txBody>
                    <a:bodyPr/>
                    <a:lstStyle/>
                    <a:p>
                      <a:pPr marL="0" marR="0">
                        <a:spcBef>
                          <a:spcPts val="0"/>
                        </a:spcBef>
                        <a:spcAft>
                          <a:spcPts val="0"/>
                        </a:spcAft>
                      </a:pPr>
                      <a:endParaRPr lang="en-US" b="0" dirty="0">
                        <a:effectLst/>
                        <a:latin typeface="Arial"/>
                      </a:endParaRPr>
                    </a:p>
                  </a:txBody>
                  <a:tcPr marL="0" marR="0" marT="0" marB="0"/>
                </a:tc>
                <a:tc>
                  <a:txBody>
                    <a:bodyPr/>
                    <a:lstStyle/>
                    <a:p>
                      <a:pPr marL="0" marR="0" algn="ctr">
                        <a:spcBef>
                          <a:spcPts val="0"/>
                        </a:spcBef>
                        <a:spcAft>
                          <a:spcPts val="0"/>
                        </a:spcAft>
                      </a:pPr>
                      <a:r>
                        <a:rPr lang="en-US" b="1" dirty="0">
                          <a:effectLst/>
                          <a:latin typeface="Arial"/>
                        </a:rPr>
                        <a:t>hydrophobic</a:t>
                      </a:r>
                    </a:p>
                  </a:txBody>
                  <a:tcPr marL="19050" marR="19050" marT="19050" marB="19050"/>
                </a:tc>
                <a:tc>
                  <a:txBody>
                    <a:bodyPr/>
                    <a:lstStyle/>
                    <a:p>
                      <a:pPr marL="0" marR="0" algn="ctr">
                        <a:spcBef>
                          <a:spcPts val="0"/>
                        </a:spcBef>
                        <a:spcAft>
                          <a:spcPts val="0"/>
                        </a:spcAft>
                      </a:pPr>
                      <a:r>
                        <a:rPr lang="en-US" b="0">
                          <a:effectLst/>
                          <a:latin typeface="Arial"/>
                        </a:rPr>
                        <a:t>hydrophilic</a:t>
                      </a:r>
                    </a:p>
                  </a:txBody>
                  <a:tcPr marL="19050" marR="19050" marT="19050" marB="19050"/>
                </a:tc>
                <a:tc>
                  <a:txBody>
                    <a:bodyPr/>
                    <a:lstStyle/>
                    <a:p>
                      <a:pPr marL="0" marR="0" algn="ctr">
                        <a:spcBef>
                          <a:spcPts val="0"/>
                        </a:spcBef>
                        <a:spcAft>
                          <a:spcPts val="0"/>
                        </a:spcAft>
                      </a:pPr>
                      <a:r>
                        <a:rPr lang="en-US" b="0">
                          <a:effectLst/>
                          <a:latin typeface="Arial"/>
                        </a:rPr>
                        <a:t>hydrophilic</a:t>
                      </a:r>
                    </a:p>
                  </a:txBody>
                  <a:tcPr marL="19050" marR="19050" marT="19050" marB="19050"/>
                </a:tc>
                <a:tc>
                  <a:txBody>
                    <a:bodyPr/>
                    <a:lstStyle/>
                    <a:p>
                      <a:pPr marL="0" marR="0" algn="ctr">
                        <a:spcBef>
                          <a:spcPts val="0"/>
                        </a:spcBef>
                        <a:spcAft>
                          <a:spcPts val="0"/>
                        </a:spcAft>
                      </a:pPr>
                      <a:r>
                        <a:rPr lang="en-US" b="0">
                          <a:effectLst/>
                          <a:latin typeface="Arial"/>
                        </a:rPr>
                        <a:t>hydrophilic</a:t>
                      </a:r>
                    </a:p>
                  </a:txBody>
                  <a:tcPr marL="19050" marR="19050" marT="19050" marB="19050"/>
                </a:tc>
              </a:tr>
              <a:tr h="370840">
                <a:tc gridSpan="2">
                  <a:txBody>
                    <a:bodyPr/>
                    <a:lstStyle/>
                    <a:p>
                      <a:pPr marL="0" marR="0">
                        <a:spcBef>
                          <a:spcPts val="0"/>
                        </a:spcBef>
                        <a:spcAft>
                          <a:spcPts val="0"/>
                        </a:spcAft>
                      </a:pPr>
                      <a:r>
                        <a:rPr lang="en-US" b="0" dirty="0" err="1">
                          <a:effectLst/>
                          <a:latin typeface="Arial"/>
                        </a:rPr>
                        <a:t>Spreadability</a:t>
                      </a:r>
                      <a:endParaRPr lang="en-US" b="0" dirty="0">
                        <a:effectLst/>
                        <a:latin typeface="Arial"/>
                      </a:endParaRPr>
                    </a:p>
                  </a:txBody>
                  <a:tcPr/>
                </a:tc>
                <a:tc hMerge="1">
                  <a:txBody>
                    <a:bodyPr/>
                    <a:lstStyle/>
                    <a:p>
                      <a:pPr marL="0" marR="0">
                        <a:spcBef>
                          <a:spcPts val="0"/>
                        </a:spcBef>
                        <a:spcAft>
                          <a:spcPts val="0"/>
                        </a:spcAft>
                      </a:pPr>
                      <a:endParaRPr lang="en-US" b="0" dirty="0">
                        <a:effectLst/>
                        <a:latin typeface="Arial"/>
                      </a:endParaRPr>
                    </a:p>
                  </a:txBody>
                  <a:tcPr marL="0" marR="0" marT="0" marB="0"/>
                </a:tc>
                <a:tc>
                  <a:txBody>
                    <a:bodyPr/>
                    <a:lstStyle/>
                    <a:p>
                      <a:pPr marL="0" marR="0" algn="ctr">
                        <a:spcBef>
                          <a:spcPts val="0"/>
                        </a:spcBef>
                        <a:spcAft>
                          <a:spcPts val="0"/>
                        </a:spcAft>
                      </a:pPr>
                      <a:r>
                        <a:rPr lang="en-US" b="0">
                          <a:effectLst/>
                          <a:latin typeface="Arial"/>
                        </a:rPr>
                        <a:t>difficult</a:t>
                      </a:r>
                    </a:p>
                  </a:txBody>
                  <a:tcPr marL="19050" marR="19050" marT="19050" marB="19050"/>
                </a:tc>
                <a:tc>
                  <a:txBody>
                    <a:bodyPr/>
                    <a:lstStyle/>
                    <a:p>
                      <a:pPr marL="0" marR="0" algn="ctr">
                        <a:spcBef>
                          <a:spcPts val="0"/>
                        </a:spcBef>
                        <a:spcAft>
                          <a:spcPts val="0"/>
                        </a:spcAft>
                      </a:pPr>
                      <a:r>
                        <a:rPr lang="en-US" b="0">
                          <a:effectLst/>
                          <a:latin typeface="Arial"/>
                        </a:rPr>
                        <a:t>difficult</a:t>
                      </a:r>
                    </a:p>
                  </a:txBody>
                  <a:tcPr marL="19050" marR="19050" marT="19050" marB="19050"/>
                </a:tc>
                <a:tc>
                  <a:txBody>
                    <a:bodyPr/>
                    <a:lstStyle/>
                    <a:p>
                      <a:pPr marL="0" marR="0" algn="ctr">
                        <a:spcBef>
                          <a:spcPts val="0"/>
                        </a:spcBef>
                        <a:spcAft>
                          <a:spcPts val="0"/>
                        </a:spcAft>
                      </a:pPr>
                      <a:r>
                        <a:rPr lang="en-US" b="0">
                          <a:effectLst/>
                          <a:latin typeface="Arial"/>
                        </a:rPr>
                        <a:t>easy</a:t>
                      </a:r>
                    </a:p>
                  </a:txBody>
                  <a:tcPr marL="19050" marR="19050" marT="19050" marB="19050"/>
                </a:tc>
                <a:tc>
                  <a:txBody>
                    <a:bodyPr/>
                    <a:lstStyle/>
                    <a:p>
                      <a:pPr marL="0" marR="0" algn="ctr">
                        <a:spcBef>
                          <a:spcPts val="0"/>
                        </a:spcBef>
                        <a:spcAft>
                          <a:spcPts val="0"/>
                        </a:spcAft>
                      </a:pPr>
                      <a:r>
                        <a:rPr lang="en-US" b="0">
                          <a:effectLst/>
                          <a:latin typeface="Arial"/>
                        </a:rPr>
                        <a:t>moderate to easy</a:t>
                      </a:r>
                    </a:p>
                  </a:txBody>
                  <a:tcPr marL="19050" marR="19050" marT="19050" marB="19050"/>
                </a:tc>
              </a:tr>
              <a:tr h="370840">
                <a:tc gridSpan="2">
                  <a:txBody>
                    <a:bodyPr/>
                    <a:lstStyle/>
                    <a:p>
                      <a:pPr marL="0" marR="0">
                        <a:spcBef>
                          <a:spcPts val="0"/>
                        </a:spcBef>
                        <a:spcAft>
                          <a:spcPts val="0"/>
                        </a:spcAft>
                      </a:pPr>
                      <a:r>
                        <a:rPr lang="en-US" b="0" dirty="0" err="1">
                          <a:effectLst/>
                          <a:latin typeface="Arial"/>
                        </a:rPr>
                        <a:t>Washability</a:t>
                      </a:r>
                      <a:endParaRPr lang="en-US" b="0" dirty="0">
                        <a:effectLst/>
                        <a:latin typeface="Arial"/>
                      </a:endParaRPr>
                    </a:p>
                  </a:txBody>
                  <a:tcPr/>
                </a:tc>
                <a:tc hMerge="1">
                  <a:txBody>
                    <a:bodyPr/>
                    <a:lstStyle/>
                    <a:p>
                      <a:pPr marL="0" marR="0">
                        <a:spcBef>
                          <a:spcPts val="0"/>
                        </a:spcBef>
                        <a:spcAft>
                          <a:spcPts val="0"/>
                        </a:spcAft>
                      </a:pPr>
                      <a:endParaRPr lang="en-US" b="0" dirty="0">
                        <a:effectLst/>
                        <a:latin typeface="Arial"/>
                      </a:endParaRPr>
                    </a:p>
                  </a:txBody>
                  <a:tcPr marL="0" marR="0" marT="0" marB="0"/>
                </a:tc>
                <a:tc>
                  <a:txBody>
                    <a:bodyPr/>
                    <a:lstStyle/>
                    <a:p>
                      <a:pPr marL="0" marR="0" algn="ctr">
                        <a:spcBef>
                          <a:spcPts val="0"/>
                        </a:spcBef>
                        <a:spcAft>
                          <a:spcPts val="0"/>
                        </a:spcAft>
                      </a:pPr>
                      <a:r>
                        <a:rPr lang="en-US" b="0">
                          <a:effectLst/>
                          <a:latin typeface="Arial"/>
                        </a:rPr>
                        <a:t>nonwashable</a:t>
                      </a:r>
                    </a:p>
                  </a:txBody>
                  <a:tcPr marL="19050" marR="19050" marT="19050" marB="19050"/>
                </a:tc>
                <a:tc>
                  <a:txBody>
                    <a:bodyPr/>
                    <a:lstStyle/>
                    <a:p>
                      <a:pPr marL="0" marR="0" algn="ctr">
                        <a:spcBef>
                          <a:spcPts val="0"/>
                        </a:spcBef>
                        <a:spcAft>
                          <a:spcPts val="0"/>
                        </a:spcAft>
                      </a:pPr>
                      <a:r>
                        <a:rPr lang="en-US" b="0">
                          <a:effectLst/>
                          <a:latin typeface="Arial"/>
                        </a:rPr>
                        <a:t>nonwashable</a:t>
                      </a:r>
                    </a:p>
                  </a:txBody>
                  <a:tcPr marL="19050" marR="19050" marT="19050" marB="19050"/>
                </a:tc>
                <a:tc>
                  <a:txBody>
                    <a:bodyPr/>
                    <a:lstStyle/>
                    <a:p>
                      <a:pPr marL="0" marR="0" algn="ctr">
                        <a:spcBef>
                          <a:spcPts val="0"/>
                        </a:spcBef>
                        <a:spcAft>
                          <a:spcPts val="0"/>
                        </a:spcAft>
                      </a:pPr>
                      <a:r>
                        <a:rPr lang="en-US" b="0">
                          <a:effectLst/>
                          <a:latin typeface="Arial"/>
                        </a:rPr>
                        <a:t>washable</a:t>
                      </a:r>
                    </a:p>
                  </a:txBody>
                  <a:tcPr marL="19050" marR="19050" marT="19050" marB="19050"/>
                </a:tc>
                <a:tc>
                  <a:txBody>
                    <a:bodyPr/>
                    <a:lstStyle/>
                    <a:p>
                      <a:pPr marL="0" marR="0" algn="ctr">
                        <a:spcBef>
                          <a:spcPts val="0"/>
                        </a:spcBef>
                        <a:spcAft>
                          <a:spcPts val="0"/>
                        </a:spcAft>
                      </a:pPr>
                      <a:r>
                        <a:rPr lang="en-US" b="0" dirty="0">
                          <a:effectLst/>
                          <a:latin typeface="Arial"/>
                        </a:rPr>
                        <a:t>washable</a:t>
                      </a:r>
                    </a:p>
                  </a:txBody>
                  <a:tcPr marL="19050" marR="19050" marT="19050" marB="19050"/>
                </a:tc>
              </a:tr>
            </a:tbl>
          </a:graphicData>
        </a:graphic>
      </p:graphicFrame>
    </p:spTree>
    <p:extLst>
      <p:ext uri="{BB962C8B-B14F-4D97-AF65-F5344CB8AC3E}">
        <p14:creationId xmlns:p14="http://schemas.microsoft.com/office/powerpoint/2010/main" val="2420152211"/>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41612724"/>
              </p:ext>
            </p:extLst>
          </p:nvPr>
        </p:nvGraphicFramePr>
        <p:xfrm>
          <a:off x="304800" y="533400"/>
          <a:ext cx="7112000" cy="5384800"/>
        </p:xfrm>
        <a:graphic>
          <a:graphicData uri="http://schemas.openxmlformats.org/drawingml/2006/table">
            <a:tbl>
              <a:tblPr firstRow="1" bandRow="1">
                <a:tableStyleId>{5C22544A-7EE6-4342-B048-85BDC9FD1C3A}</a:tableStyleId>
              </a:tblPr>
              <a:tblGrid>
                <a:gridCol w="1270000"/>
                <a:gridCol w="1270000"/>
                <a:gridCol w="1270000"/>
                <a:gridCol w="1270000"/>
                <a:gridCol w="2032000"/>
              </a:tblGrid>
              <a:tr h="370840">
                <a:tc>
                  <a:txBody>
                    <a:bodyPr/>
                    <a:lstStyle/>
                    <a:p>
                      <a:endParaRPr lang="en-US" dirty="0"/>
                    </a:p>
                  </a:txBody>
                  <a:tcPr anchor="ct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pPr marL="0" marR="0">
                        <a:spcBef>
                          <a:spcPts val="0"/>
                        </a:spcBef>
                        <a:spcAft>
                          <a:spcPts val="0"/>
                        </a:spcAft>
                      </a:pPr>
                      <a:r>
                        <a:rPr lang="en-US" b="0" dirty="0">
                          <a:effectLst/>
                          <a:latin typeface="Arial"/>
                        </a:rPr>
                        <a:t>Stability</a:t>
                      </a:r>
                    </a:p>
                  </a:txBody>
                  <a:tcPr marL="0" marR="0" marT="0" marB="0"/>
                </a:tc>
                <a:tc>
                  <a:txBody>
                    <a:bodyPr/>
                    <a:lstStyle/>
                    <a:p>
                      <a:pPr marL="0" marR="0" algn="ctr">
                        <a:spcBef>
                          <a:spcPts val="0"/>
                        </a:spcBef>
                        <a:spcAft>
                          <a:spcPts val="0"/>
                        </a:spcAft>
                      </a:pPr>
                      <a:r>
                        <a:rPr lang="en-US" b="0">
                          <a:effectLst/>
                          <a:latin typeface="Arial"/>
                        </a:rPr>
                        <a:t>oils poor; hydrocarbons better</a:t>
                      </a:r>
                    </a:p>
                  </a:txBody>
                  <a:tcPr marL="19050" marR="19050" marT="19050" marB="19050"/>
                </a:tc>
                <a:tc>
                  <a:txBody>
                    <a:bodyPr/>
                    <a:lstStyle/>
                    <a:p>
                      <a:pPr marL="0" marR="0" algn="ctr">
                        <a:spcBef>
                          <a:spcPts val="0"/>
                        </a:spcBef>
                        <a:spcAft>
                          <a:spcPts val="0"/>
                        </a:spcAft>
                      </a:pPr>
                      <a:r>
                        <a:rPr lang="en-US" b="0" dirty="0">
                          <a:effectLst/>
                          <a:latin typeface="Arial"/>
                        </a:rPr>
                        <a:t>oils poor; hydrocarbons better</a:t>
                      </a:r>
                    </a:p>
                  </a:txBody>
                  <a:tcPr marL="19050" marR="19050" marT="19050" marB="19050"/>
                </a:tc>
                <a:tc>
                  <a:txBody>
                    <a:bodyPr/>
                    <a:lstStyle/>
                    <a:p>
                      <a:pPr marL="0" marR="0" algn="ctr">
                        <a:spcBef>
                          <a:spcPts val="0"/>
                        </a:spcBef>
                        <a:spcAft>
                          <a:spcPts val="0"/>
                        </a:spcAft>
                      </a:pPr>
                      <a:r>
                        <a:rPr lang="en-US" b="0" dirty="0">
                          <a:effectLst/>
                          <a:latin typeface="Arial"/>
                        </a:rPr>
                        <a:t>unstable, especially alkali soaps and natural colloids; </a:t>
                      </a:r>
                      <a:r>
                        <a:rPr lang="en-US" b="0" dirty="0" err="1">
                          <a:effectLst/>
                          <a:latin typeface="Arial"/>
                        </a:rPr>
                        <a:t>nonionics</a:t>
                      </a:r>
                      <a:r>
                        <a:rPr lang="en-US" b="0" dirty="0">
                          <a:effectLst/>
                          <a:latin typeface="Arial"/>
                        </a:rPr>
                        <a:t> better</a:t>
                      </a:r>
                    </a:p>
                  </a:txBody>
                  <a:tcPr marL="19050" marR="19050" marT="19050" marB="19050"/>
                </a:tc>
                <a:tc>
                  <a:txBody>
                    <a:bodyPr/>
                    <a:lstStyle/>
                    <a:p>
                      <a:pPr marL="0" marR="0" algn="ctr">
                        <a:spcBef>
                          <a:spcPts val="0"/>
                        </a:spcBef>
                        <a:spcAft>
                          <a:spcPts val="0"/>
                        </a:spcAft>
                      </a:pPr>
                      <a:r>
                        <a:rPr lang="en-US" b="0" dirty="0">
                          <a:effectLst/>
                          <a:latin typeface="Arial"/>
                        </a:rPr>
                        <a:t>stable</a:t>
                      </a:r>
                    </a:p>
                  </a:txBody>
                  <a:tcPr marL="19050" marR="19050" marT="19050" marB="19050"/>
                </a:tc>
              </a:tr>
              <a:tr h="370840">
                <a:tc>
                  <a:txBody>
                    <a:bodyPr/>
                    <a:lstStyle/>
                    <a:p>
                      <a:pPr marL="0" marR="0">
                        <a:spcBef>
                          <a:spcPts val="0"/>
                        </a:spcBef>
                        <a:spcAft>
                          <a:spcPts val="0"/>
                        </a:spcAft>
                      </a:pPr>
                      <a:r>
                        <a:rPr lang="en-US" b="0">
                          <a:effectLst/>
                          <a:latin typeface="Arial"/>
                        </a:rPr>
                        <a:t>Drug Incorporation Potential</a:t>
                      </a:r>
                    </a:p>
                  </a:txBody>
                  <a:tcPr marL="0" marR="0" marT="0" marB="0"/>
                </a:tc>
                <a:tc>
                  <a:txBody>
                    <a:bodyPr/>
                    <a:lstStyle/>
                    <a:p>
                      <a:pPr marL="0" marR="0" algn="ctr">
                        <a:spcBef>
                          <a:spcPts val="0"/>
                        </a:spcBef>
                        <a:spcAft>
                          <a:spcPts val="0"/>
                        </a:spcAft>
                      </a:pPr>
                      <a:r>
                        <a:rPr lang="en-US" b="0">
                          <a:effectLst/>
                          <a:latin typeface="Arial"/>
                        </a:rPr>
                        <a:t>solids or oils (oil solubles only)</a:t>
                      </a:r>
                    </a:p>
                  </a:txBody>
                  <a:tcPr marL="19050" marR="19050" marT="19050" marB="19050"/>
                </a:tc>
                <a:tc>
                  <a:txBody>
                    <a:bodyPr/>
                    <a:lstStyle/>
                    <a:p>
                      <a:pPr marL="0" marR="0" algn="ctr">
                        <a:spcBef>
                          <a:spcPts val="0"/>
                        </a:spcBef>
                        <a:spcAft>
                          <a:spcPts val="0"/>
                        </a:spcAft>
                      </a:pPr>
                      <a:r>
                        <a:rPr lang="en-US" b="0">
                          <a:effectLst/>
                          <a:latin typeface="Arial"/>
                        </a:rPr>
                        <a:t>solids, oils, and aqueous solutions (small amounts)</a:t>
                      </a:r>
                    </a:p>
                  </a:txBody>
                  <a:tcPr marL="19050" marR="19050" marT="19050" marB="19050"/>
                </a:tc>
                <a:tc>
                  <a:txBody>
                    <a:bodyPr/>
                    <a:lstStyle/>
                    <a:p>
                      <a:pPr marL="0" marR="0" algn="ctr">
                        <a:spcBef>
                          <a:spcPts val="0"/>
                        </a:spcBef>
                        <a:spcAft>
                          <a:spcPts val="0"/>
                        </a:spcAft>
                      </a:pPr>
                      <a:r>
                        <a:rPr lang="en-US" b="0">
                          <a:effectLst/>
                          <a:latin typeface="Arial"/>
                        </a:rPr>
                        <a:t>solid and aqueous solutions (small amounts)</a:t>
                      </a:r>
                    </a:p>
                  </a:txBody>
                  <a:tcPr marL="19050" marR="19050" marT="19050" marB="19050"/>
                </a:tc>
                <a:tc>
                  <a:txBody>
                    <a:bodyPr/>
                    <a:lstStyle/>
                    <a:p>
                      <a:pPr marL="0" marR="0" algn="ctr">
                        <a:spcBef>
                          <a:spcPts val="0"/>
                        </a:spcBef>
                        <a:spcAft>
                          <a:spcPts val="0"/>
                        </a:spcAft>
                      </a:pPr>
                      <a:r>
                        <a:rPr lang="en-US" b="0">
                          <a:effectLst/>
                          <a:latin typeface="Arial"/>
                        </a:rPr>
                        <a:t>solid and aqueous solutions</a:t>
                      </a:r>
                    </a:p>
                  </a:txBody>
                  <a:tcPr marL="19050" marR="19050" marT="19050" marB="19050"/>
                </a:tc>
              </a:tr>
              <a:tr h="370840">
                <a:tc>
                  <a:txBody>
                    <a:bodyPr/>
                    <a:lstStyle/>
                    <a:p>
                      <a:pPr marL="0" marR="0">
                        <a:spcBef>
                          <a:spcPts val="0"/>
                        </a:spcBef>
                        <a:spcAft>
                          <a:spcPts val="0"/>
                        </a:spcAft>
                      </a:pPr>
                      <a:r>
                        <a:rPr lang="en-US" b="0">
                          <a:effectLst/>
                          <a:latin typeface="Arial"/>
                        </a:rPr>
                        <a:t>Drug Release Potential*</a:t>
                      </a:r>
                    </a:p>
                  </a:txBody>
                  <a:tcPr marL="0" marR="0" marT="0" marB="0"/>
                </a:tc>
                <a:tc>
                  <a:txBody>
                    <a:bodyPr/>
                    <a:lstStyle/>
                    <a:p>
                      <a:pPr marL="0" marR="0" algn="ctr">
                        <a:spcBef>
                          <a:spcPts val="0"/>
                        </a:spcBef>
                        <a:spcAft>
                          <a:spcPts val="0"/>
                        </a:spcAft>
                      </a:pPr>
                      <a:r>
                        <a:rPr lang="en-US" b="0">
                          <a:effectLst/>
                          <a:latin typeface="Arial"/>
                        </a:rPr>
                        <a:t>poor</a:t>
                      </a:r>
                    </a:p>
                  </a:txBody>
                  <a:tcPr marL="19050" marR="19050" marT="19050" marB="19050"/>
                </a:tc>
                <a:tc>
                  <a:txBody>
                    <a:bodyPr/>
                    <a:lstStyle/>
                    <a:p>
                      <a:pPr marL="0" marR="0" algn="ctr">
                        <a:spcBef>
                          <a:spcPts val="0"/>
                        </a:spcBef>
                        <a:spcAft>
                          <a:spcPts val="0"/>
                        </a:spcAft>
                      </a:pPr>
                      <a:r>
                        <a:rPr lang="en-US" b="0">
                          <a:effectLst/>
                          <a:latin typeface="Arial"/>
                        </a:rPr>
                        <a:t>poor, but &gt; oleaginous</a:t>
                      </a:r>
                    </a:p>
                  </a:txBody>
                  <a:tcPr marL="19050" marR="19050" marT="19050" marB="19050"/>
                </a:tc>
                <a:tc>
                  <a:txBody>
                    <a:bodyPr/>
                    <a:lstStyle/>
                    <a:p>
                      <a:pPr marL="0" marR="0" algn="ctr">
                        <a:spcBef>
                          <a:spcPts val="0"/>
                        </a:spcBef>
                        <a:spcAft>
                          <a:spcPts val="0"/>
                        </a:spcAft>
                      </a:pPr>
                      <a:r>
                        <a:rPr lang="en-US" b="0">
                          <a:effectLst/>
                          <a:latin typeface="Arial"/>
                        </a:rPr>
                        <a:t>fair to good</a:t>
                      </a:r>
                    </a:p>
                  </a:txBody>
                  <a:tcPr marL="19050" marR="19050" marT="19050" marB="19050"/>
                </a:tc>
                <a:tc>
                  <a:txBody>
                    <a:bodyPr/>
                    <a:lstStyle/>
                    <a:p>
                      <a:pPr marL="0" marR="0" algn="ctr">
                        <a:spcBef>
                          <a:spcPts val="0"/>
                        </a:spcBef>
                        <a:spcAft>
                          <a:spcPts val="0"/>
                        </a:spcAft>
                      </a:pPr>
                      <a:r>
                        <a:rPr lang="en-US" b="0">
                          <a:effectLst/>
                          <a:latin typeface="Arial"/>
                        </a:rPr>
                        <a:t>good</a:t>
                      </a:r>
                    </a:p>
                  </a:txBody>
                  <a:tcPr marL="19050" marR="19050" marT="19050" marB="19050"/>
                </a:tc>
              </a:tr>
              <a:tr h="370840">
                <a:tc>
                  <a:txBody>
                    <a:bodyPr/>
                    <a:lstStyle/>
                    <a:p>
                      <a:pPr marL="0" marR="0">
                        <a:spcBef>
                          <a:spcPts val="0"/>
                        </a:spcBef>
                        <a:spcAft>
                          <a:spcPts val="0"/>
                        </a:spcAft>
                      </a:pPr>
                      <a:r>
                        <a:rPr lang="en-US" b="0">
                          <a:effectLst/>
                          <a:latin typeface="Arial"/>
                        </a:rPr>
                        <a:t>Occlusiveness</a:t>
                      </a:r>
                    </a:p>
                  </a:txBody>
                  <a:tcPr marL="0" marR="0" marT="0" marB="0"/>
                </a:tc>
                <a:tc>
                  <a:txBody>
                    <a:bodyPr/>
                    <a:lstStyle/>
                    <a:p>
                      <a:pPr marL="0" marR="0" algn="ctr">
                        <a:spcBef>
                          <a:spcPts val="0"/>
                        </a:spcBef>
                        <a:spcAft>
                          <a:spcPts val="0"/>
                        </a:spcAft>
                      </a:pPr>
                      <a:r>
                        <a:rPr lang="en-US" b="0">
                          <a:effectLst/>
                          <a:latin typeface="Arial"/>
                        </a:rPr>
                        <a:t>yes</a:t>
                      </a:r>
                    </a:p>
                  </a:txBody>
                  <a:tcPr marL="19050" marR="19050" marT="19050" marB="19050"/>
                </a:tc>
                <a:tc>
                  <a:txBody>
                    <a:bodyPr/>
                    <a:lstStyle/>
                    <a:p>
                      <a:pPr marL="0" marR="0" algn="ctr">
                        <a:spcBef>
                          <a:spcPts val="0"/>
                        </a:spcBef>
                        <a:spcAft>
                          <a:spcPts val="0"/>
                        </a:spcAft>
                      </a:pPr>
                      <a:r>
                        <a:rPr lang="en-US" b="0">
                          <a:effectLst/>
                          <a:latin typeface="Arial"/>
                        </a:rPr>
                        <a:t>yes</a:t>
                      </a:r>
                    </a:p>
                  </a:txBody>
                  <a:tcPr marL="19050" marR="19050" marT="19050" marB="19050"/>
                </a:tc>
                <a:tc>
                  <a:txBody>
                    <a:bodyPr/>
                    <a:lstStyle/>
                    <a:p>
                      <a:pPr marL="0" marR="0" algn="ctr">
                        <a:spcBef>
                          <a:spcPts val="0"/>
                        </a:spcBef>
                        <a:spcAft>
                          <a:spcPts val="0"/>
                        </a:spcAft>
                      </a:pPr>
                      <a:r>
                        <a:rPr lang="en-US" b="0">
                          <a:effectLst/>
                          <a:latin typeface="Arial"/>
                        </a:rPr>
                        <a:t>no</a:t>
                      </a:r>
                    </a:p>
                  </a:txBody>
                  <a:tcPr marL="19050" marR="19050" marT="19050" marB="19050"/>
                </a:tc>
                <a:tc>
                  <a:txBody>
                    <a:bodyPr/>
                    <a:lstStyle/>
                    <a:p>
                      <a:pPr marL="0" marR="0" algn="ctr">
                        <a:spcBef>
                          <a:spcPts val="0"/>
                        </a:spcBef>
                        <a:spcAft>
                          <a:spcPts val="0"/>
                        </a:spcAft>
                      </a:pPr>
                      <a:r>
                        <a:rPr lang="en-US" b="0" dirty="0">
                          <a:effectLst/>
                          <a:latin typeface="Arial"/>
                        </a:rPr>
                        <a:t>no</a:t>
                      </a:r>
                    </a:p>
                  </a:txBody>
                  <a:tcPr marL="19050" marR="19050" marT="19050" marB="19050"/>
                </a:tc>
              </a:tr>
            </a:tbl>
          </a:graphicData>
        </a:graphic>
      </p:graphicFrame>
    </p:spTree>
    <p:extLst>
      <p:ext uri="{BB962C8B-B14F-4D97-AF65-F5344CB8AC3E}">
        <p14:creationId xmlns:p14="http://schemas.microsoft.com/office/powerpoint/2010/main" val="3649977803"/>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51814499"/>
              </p:ext>
            </p:extLst>
          </p:nvPr>
        </p:nvGraphicFramePr>
        <p:xfrm>
          <a:off x="304800" y="838200"/>
          <a:ext cx="7112000" cy="5013960"/>
        </p:xfrm>
        <a:graphic>
          <a:graphicData uri="http://schemas.openxmlformats.org/drawingml/2006/table">
            <a:tbl>
              <a:tblPr firstRow="1" bandRow="1">
                <a:tableStyleId>{5C22544A-7EE6-4342-B048-85BDC9FD1C3A}</a:tableStyleId>
              </a:tblPr>
              <a:tblGrid>
                <a:gridCol w="1270000"/>
                <a:gridCol w="1270000"/>
                <a:gridCol w="1270000"/>
                <a:gridCol w="1270000"/>
                <a:gridCol w="2032000"/>
              </a:tblGrid>
              <a:tr h="370840">
                <a:tc>
                  <a:txBody>
                    <a:bodyPr/>
                    <a:lstStyle/>
                    <a:p>
                      <a:pPr marL="0" marR="0">
                        <a:spcBef>
                          <a:spcPts val="0"/>
                        </a:spcBef>
                        <a:spcAft>
                          <a:spcPts val="0"/>
                        </a:spcAft>
                      </a:pPr>
                      <a:r>
                        <a:rPr lang="en-US" b="0" dirty="0">
                          <a:solidFill>
                            <a:schemeClr val="tx1"/>
                          </a:solidFill>
                          <a:effectLst/>
                          <a:latin typeface="Arial"/>
                        </a:rPr>
                        <a:t>Uses</a:t>
                      </a:r>
                    </a:p>
                  </a:txBody>
                  <a:tcPr marL="0" marR="0" marT="0" marB="0">
                    <a:solidFill>
                      <a:schemeClr val="accent1">
                        <a:lumMod val="20000"/>
                        <a:lumOff val="80000"/>
                      </a:schemeClr>
                    </a:solidFill>
                  </a:tcPr>
                </a:tc>
                <a:tc>
                  <a:txBody>
                    <a:bodyPr/>
                    <a:lstStyle/>
                    <a:p>
                      <a:pPr marL="0" marR="0" algn="ctr">
                        <a:spcBef>
                          <a:spcPts val="0"/>
                        </a:spcBef>
                        <a:spcAft>
                          <a:spcPts val="0"/>
                        </a:spcAft>
                      </a:pPr>
                      <a:r>
                        <a:rPr lang="fr-FR" b="0" dirty="0" err="1">
                          <a:solidFill>
                            <a:schemeClr val="tx1"/>
                          </a:solidFill>
                          <a:effectLst/>
                          <a:latin typeface="Arial"/>
                        </a:rPr>
                        <a:t>protectants</a:t>
                      </a:r>
                      <a:r>
                        <a:rPr lang="fr-FR" b="0" dirty="0">
                          <a:solidFill>
                            <a:schemeClr val="tx1"/>
                          </a:solidFill>
                          <a:effectLst/>
                          <a:latin typeface="Arial"/>
                        </a:rPr>
                        <a:t>, </a:t>
                      </a:r>
                      <a:r>
                        <a:rPr lang="fr-FR" b="0" dirty="0" err="1">
                          <a:solidFill>
                            <a:schemeClr val="tx1"/>
                          </a:solidFill>
                          <a:effectLst/>
                          <a:latin typeface="Arial"/>
                        </a:rPr>
                        <a:t>emollients</a:t>
                      </a:r>
                      <a:r>
                        <a:rPr lang="fr-FR" b="0" dirty="0">
                          <a:solidFill>
                            <a:schemeClr val="tx1"/>
                          </a:solidFill>
                          <a:effectLst/>
                          <a:latin typeface="Arial"/>
                        </a:rPr>
                        <a:t> (+/-), </a:t>
                      </a:r>
                      <a:r>
                        <a:rPr lang="fr-FR" b="0" dirty="0" err="1">
                          <a:solidFill>
                            <a:schemeClr val="tx1"/>
                          </a:solidFill>
                          <a:effectLst/>
                          <a:latin typeface="Arial"/>
                        </a:rPr>
                        <a:t>vehicles</a:t>
                      </a:r>
                      <a:r>
                        <a:rPr lang="fr-FR" b="0" dirty="0">
                          <a:solidFill>
                            <a:schemeClr val="tx1"/>
                          </a:solidFill>
                          <a:effectLst/>
                          <a:latin typeface="Arial"/>
                        </a:rPr>
                        <a:t> for </a:t>
                      </a:r>
                      <a:r>
                        <a:rPr lang="fr-FR" b="0" dirty="0" err="1">
                          <a:solidFill>
                            <a:schemeClr val="tx1"/>
                          </a:solidFill>
                          <a:effectLst/>
                          <a:latin typeface="Arial"/>
                        </a:rPr>
                        <a:t>hydrolyzable</a:t>
                      </a:r>
                      <a:r>
                        <a:rPr lang="fr-FR" b="0" dirty="0">
                          <a:solidFill>
                            <a:schemeClr val="tx1"/>
                          </a:solidFill>
                          <a:effectLst/>
                          <a:latin typeface="Arial"/>
                        </a:rPr>
                        <a:t> </a:t>
                      </a:r>
                      <a:r>
                        <a:rPr lang="fr-FR" b="0" dirty="0" err="1">
                          <a:solidFill>
                            <a:schemeClr val="tx1"/>
                          </a:solidFill>
                          <a:effectLst/>
                          <a:latin typeface="Arial"/>
                        </a:rPr>
                        <a:t>drugs</a:t>
                      </a:r>
                      <a:endParaRPr lang="fr-FR" b="0" dirty="0">
                        <a:solidFill>
                          <a:schemeClr val="tx1"/>
                        </a:solidFill>
                        <a:effectLst/>
                        <a:latin typeface="Arial"/>
                      </a:endParaRPr>
                    </a:p>
                  </a:txBody>
                  <a:tcPr marL="19050" marR="19050" marT="19050" marB="19050">
                    <a:solidFill>
                      <a:schemeClr val="accent1">
                        <a:lumMod val="20000"/>
                        <a:lumOff val="80000"/>
                      </a:schemeClr>
                    </a:solidFill>
                  </a:tcPr>
                </a:tc>
                <a:tc>
                  <a:txBody>
                    <a:bodyPr/>
                    <a:lstStyle/>
                    <a:p>
                      <a:pPr marL="0" marR="0" algn="ctr">
                        <a:spcBef>
                          <a:spcPts val="0"/>
                        </a:spcBef>
                        <a:spcAft>
                          <a:spcPts val="0"/>
                        </a:spcAft>
                      </a:pPr>
                      <a:r>
                        <a:rPr lang="en-US" b="0" dirty="0">
                          <a:solidFill>
                            <a:schemeClr val="tx1"/>
                          </a:solidFill>
                          <a:effectLst/>
                          <a:latin typeface="Arial"/>
                        </a:rPr>
                        <a:t>protectants, emollients (+/-), vehicles for aqueous solutions, solids, and non-</a:t>
                      </a:r>
                      <a:r>
                        <a:rPr lang="en-US" b="0" dirty="0" err="1">
                          <a:solidFill>
                            <a:schemeClr val="tx1"/>
                          </a:solidFill>
                          <a:effectLst/>
                          <a:latin typeface="Arial"/>
                        </a:rPr>
                        <a:t>hydrolyzable</a:t>
                      </a:r>
                      <a:r>
                        <a:rPr lang="en-US" b="0" dirty="0">
                          <a:solidFill>
                            <a:schemeClr val="tx1"/>
                          </a:solidFill>
                          <a:effectLst/>
                          <a:latin typeface="Arial"/>
                        </a:rPr>
                        <a:t> drugs</a:t>
                      </a:r>
                    </a:p>
                  </a:txBody>
                  <a:tcPr marL="19050" marR="19050" marT="19050" marB="19050">
                    <a:solidFill>
                      <a:schemeClr val="accent1">
                        <a:lumMod val="20000"/>
                        <a:lumOff val="80000"/>
                      </a:schemeClr>
                    </a:solidFill>
                  </a:tcPr>
                </a:tc>
                <a:tc>
                  <a:txBody>
                    <a:bodyPr/>
                    <a:lstStyle/>
                    <a:p>
                      <a:pPr marL="0" marR="0" algn="ctr">
                        <a:spcBef>
                          <a:spcPts val="0"/>
                        </a:spcBef>
                        <a:spcAft>
                          <a:spcPts val="0"/>
                        </a:spcAft>
                      </a:pPr>
                      <a:r>
                        <a:rPr lang="en-US" b="0" dirty="0">
                          <a:solidFill>
                            <a:schemeClr val="tx1"/>
                          </a:solidFill>
                          <a:effectLst/>
                          <a:latin typeface="Arial"/>
                        </a:rPr>
                        <a:t>emollients, vehicles for solid, liquid, or non-</a:t>
                      </a:r>
                      <a:r>
                        <a:rPr lang="en-US" b="0" dirty="0" err="1">
                          <a:solidFill>
                            <a:schemeClr val="tx1"/>
                          </a:solidFill>
                          <a:effectLst/>
                          <a:latin typeface="Arial"/>
                        </a:rPr>
                        <a:t>hydrolyzable</a:t>
                      </a:r>
                      <a:r>
                        <a:rPr lang="en-US" b="0" dirty="0">
                          <a:solidFill>
                            <a:schemeClr val="tx1"/>
                          </a:solidFill>
                          <a:effectLst/>
                          <a:latin typeface="Arial"/>
                        </a:rPr>
                        <a:t> drugs</a:t>
                      </a:r>
                    </a:p>
                  </a:txBody>
                  <a:tcPr marL="19050" marR="19050" marT="19050" marB="19050">
                    <a:solidFill>
                      <a:schemeClr val="accent1">
                        <a:lumMod val="20000"/>
                        <a:lumOff val="80000"/>
                      </a:schemeClr>
                    </a:solidFill>
                  </a:tcPr>
                </a:tc>
                <a:tc>
                  <a:txBody>
                    <a:bodyPr/>
                    <a:lstStyle/>
                    <a:p>
                      <a:pPr marL="0" marR="0" algn="ctr">
                        <a:spcBef>
                          <a:spcPts val="0"/>
                        </a:spcBef>
                        <a:spcAft>
                          <a:spcPts val="0"/>
                        </a:spcAft>
                      </a:pPr>
                      <a:r>
                        <a:rPr lang="en-US" b="0" dirty="0">
                          <a:solidFill>
                            <a:schemeClr val="tx1"/>
                          </a:solidFill>
                          <a:effectLst/>
                          <a:latin typeface="Arial"/>
                        </a:rPr>
                        <a:t>drug vehicles</a:t>
                      </a:r>
                    </a:p>
                  </a:txBody>
                  <a:tcPr marL="19050" marR="19050" marT="19050" marB="19050">
                    <a:solidFill>
                      <a:schemeClr val="accent1">
                        <a:lumMod val="20000"/>
                        <a:lumOff val="80000"/>
                      </a:schemeClr>
                    </a:solidFill>
                  </a:tcPr>
                </a:tc>
              </a:tr>
              <a:tr h="370840">
                <a:tc>
                  <a:txBody>
                    <a:bodyPr/>
                    <a:lstStyle/>
                    <a:p>
                      <a:pPr marL="0" marR="0">
                        <a:spcBef>
                          <a:spcPts val="0"/>
                        </a:spcBef>
                        <a:spcAft>
                          <a:spcPts val="0"/>
                        </a:spcAft>
                      </a:pPr>
                      <a:r>
                        <a:rPr lang="en-US" b="0" dirty="0">
                          <a:effectLst/>
                          <a:latin typeface="Arial"/>
                        </a:rPr>
                        <a:t>Examples</a:t>
                      </a:r>
                    </a:p>
                  </a:txBody>
                  <a:tcPr marL="0" marR="0" marT="0" marB="0">
                    <a:solidFill>
                      <a:schemeClr val="accent1">
                        <a:lumMod val="60000"/>
                        <a:lumOff val="40000"/>
                      </a:schemeClr>
                    </a:solidFill>
                  </a:tcPr>
                </a:tc>
                <a:tc>
                  <a:txBody>
                    <a:bodyPr/>
                    <a:lstStyle/>
                    <a:p>
                      <a:pPr marL="0" marR="0" algn="ctr">
                        <a:spcBef>
                          <a:spcPts val="0"/>
                        </a:spcBef>
                        <a:spcAft>
                          <a:spcPts val="0"/>
                        </a:spcAft>
                      </a:pPr>
                      <a:r>
                        <a:rPr lang="en-US" b="0" dirty="0">
                          <a:effectLst/>
                          <a:latin typeface="Arial"/>
                        </a:rPr>
                        <a:t>White Petrolatum, White Ointment</a:t>
                      </a:r>
                    </a:p>
                  </a:txBody>
                  <a:tcPr marL="19050" marR="19050" marT="19050" marB="19050">
                    <a:solidFill>
                      <a:schemeClr val="accent1">
                        <a:lumMod val="60000"/>
                        <a:lumOff val="40000"/>
                      </a:schemeClr>
                    </a:solidFill>
                  </a:tcPr>
                </a:tc>
                <a:tc>
                  <a:txBody>
                    <a:bodyPr/>
                    <a:lstStyle/>
                    <a:p>
                      <a:pPr marL="0" marR="0" algn="ctr">
                        <a:spcBef>
                          <a:spcPts val="0"/>
                        </a:spcBef>
                        <a:spcAft>
                          <a:spcPts val="0"/>
                        </a:spcAft>
                      </a:pPr>
                      <a:r>
                        <a:rPr lang="en-US" b="0" dirty="0">
                          <a:effectLst/>
                          <a:latin typeface="Arial"/>
                        </a:rPr>
                        <a:t>Hydrophilic Petrolatum, Anhydrous Lanolin, </a:t>
                      </a:r>
                      <a:r>
                        <a:rPr lang="en-US" b="0" dirty="0" err="1">
                          <a:effectLst/>
                          <a:latin typeface="Arial"/>
                        </a:rPr>
                        <a:t>Aquabase</a:t>
                      </a:r>
                      <a:r>
                        <a:rPr lang="en-US" b="0" dirty="0">
                          <a:effectLst/>
                          <a:latin typeface="Arial"/>
                        </a:rPr>
                        <a:t>™, </a:t>
                      </a:r>
                      <a:r>
                        <a:rPr lang="en-US" b="0" dirty="0" err="1">
                          <a:effectLst/>
                          <a:latin typeface="Arial"/>
                        </a:rPr>
                        <a:t>Aquaphor</a:t>
                      </a:r>
                      <a:r>
                        <a:rPr lang="en-US" b="0" dirty="0">
                          <a:effectLst/>
                          <a:latin typeface="Arial"/>
                        </a:rPr>
                        <a:t>®, </a:t>
                      </a:r>
                      <a:r>
                        <a:rPr lang="en-US" b="0" dirty="0" err="1">
                          <a:effectLst/>
                          <a:latin typeface="Arial"/>
                        </a:rPr>
                        <a:t>Polysorb</a:t>
                      </a:r>
                      <a:r>
                        <a:rPr lang="en-US" b="0" dirty="0">
                          <a:effectLst/>
                          <a:latin typeface="Arial"/>
                        </a:rPr>
                        <a:t>® </a:t>
                      </a:r>
                    </a:p>
                  </a:txBody>
                  <a:tcPr marL="19050" marR="19050" marT="19050" marB="19050">
                    <a:solidFill>
                      <a:schemeClr val="accent1">
                        <a:lumMod val="60000"/>
                        <a:lumOff val="40000"/>
                      </a:schemeClr>
                    </a:solidFill>
                  </a:tcPr>
                </a:tc>
                <a:tc>
                  <a:txBody>
                    <a:bodyPr/>
                    <a:lstStyle/>
                    <a:p>
                      <a:pPr marL="0" marR="0" algn="ctr">
                        <a:spcBef>
                          <a:spcPts val="0"/>
                        </a:spcBef>
                        <a:spcAft>
                          <a:spcPts val="0"/>
                        </a:spcAft>
                      </a:pPr>
                      <a:r>
                        <a:rPr lang="en-US" b="0" dirty="0">
                          <a:effectLst/>
                          <a:latin typeface="Arial"/>
                        </a:rPr>
                        <a:t>Hydrophilic Ointment, </a:t>
                      </a:r>
                      <a:r>
                        <a:rPr lang="en-US" b="0" dirty="0" err="1">
                          <a:effectLst/>
                          <a:latin typeface="Arial"/>
                        </a:rPr>
                        <a:t>Dermabase</a:t>
                      </a:r>
                      <a:r>
                        <a:rPr lang="en-US" b="0" dirty="0">
                          <a:effectLst/>
                          <a:latin typeface="Arial"/>
                        </a:rPr>
                        <a:t>™, </a:t>
                      </a:r>
                      <a:r>
                        <a:rPr lang="en-US" b="0" dirty="0" err="1">
                          <a:effectLst/>
                          <a:latin typeface="Arial"/>
                        </a:rPr>
                        <a:t>Velvachol</a:t>
                      </a:r>
                      <a:r>
                        <a:rPr lang="en-US" b="0" dirty="0">
                          <a:effectLst/>
                          <a:latin typeface="Arial"/>
                        </a:rPr>
                        <a:t>®, </a:t>
                      </a:r>
                      <a:r>
                        <a:rPr lang="en-US" b="0" dirty="0" err="1">
                          <a:effectLst/>
                          <a:latin typeface="Arial"/>
                        </a:rPr>
                        <a:t>Unibase</a:t>
                      </a:r>
                      <a:r>
                        <a:rPr lang="en-US" b="0" dirty="0">
                          <a:effectLst/>
                          <a:latin typeface="Arial"/>
                        </a:rPr>
                        <a:t>®</a:t>
                      </a:r>
                    </a:p>
                  </a:txBody>
                  <a:tcPr marL="19050" marR="19050" marT="19050" marB="19050">
                    <a:solidFill>
                      <a:schemeClr val="accent1">
                        <a:lumMod val="60000"/>
                        <a:lumOff val="40000"/>
                      </a:schemeClr>
                    </a:solidFill>
                  </a:tcPr>
                </a:tc>
                <a:tc>
                  <a:txBody>
                    <a:bodyPr/>
                    <a:lstStyle/>
                    <a:p>
                      <a:pPr marL="0" marR="0" algn="ctr">
                        <a:spcBef>
                          <a:spcPts val="0"/>
                        </a:spcBef>
                        <a:spcAft>
                          <a:spcPts val="0"/>
                        </a:spcAft>
                      </a:pPr>
                      <a:r>
                        <a:rPr lang="en-US" b="0" dirty="0">
                          <a:effectLst/>
                          <a:latin typeface="Arial"/>
                        </a:rPr>
                        <a:t>PEG Ointment, </a:t>
                      </a:r>
                      <a:r>
                        <a:rPr lang="en-US" b="0" dirty="0" err="1">
                          <a:effectLst/>
                          <a:latin typeface="Arial"/>
                        </a:rPr>
                        <a:t>Polybase</a:t>
                      </a:r>
                      <a:r>
                        <a:rPr lang="en-US" b="0" dirty="0">
                          <a:effectLst/>
                          <a:latin typeface="Arial"/>
                        </a:rPr>
                        <a:t>™</a:t>
                      </a:r>
                    </a:p>
                  </a:txBody>
                  <a:tcPr marL="19050" marR="19050" marT="19050" marB="19050">
                    <a:solidFill>
                      <a:schemeClr val="accent1">
                        <a:lumMod val="60000"/>
                        <a:lumOff val="40000"/>
                      </a:schemeClr>
                    </a:solidFill>
                  </a:tcPr>
                </a:tc>
              </a:tr>
            </a:tbl>
          </a:graphicData>
        </a:graphic>
      </p:graphicFrame>
    </p:spTree>
    <p:extLst>
      <p:ext uri="{BB962C8B-B14F-4D97-AF65-F5344CB8AC3E}">
        <p14:creationId xmlns:p14="http://schemas.microsoft.com/office/powerpoint/2010/main" val="2257161746"/>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633413" y="171450"/>
            <a:ext cx="7575550" cy="692150"/>
          </a:xfrm>
          <a:prstGeom prst="rect">
            <a:avLst/>
          </a:prstGeom>
          <a:noFill/>
          <a:ln w="50800">
            <a:solidFill>
              <a:srgbClr val="FFFF00"/>
            </a:solidFill>
            <a:miter lim="800000"/>
            <a:headEnd/>
            <a:tailEnd/>
          </a:ln>
          <a:effectLst>
            <a:prstShdw prst="shdw17" dist="17961" dir="2700000">
              <a:srgbClr val="FFFF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spAutoFit/>
          </a:bodyPr>
          <a:lstStyle/>
          <a:p>
            <a:pPr algn="ctr" rtl="0">
              <a:defRPr/>
            </a:pPr>
            <a:r>
              <a:rPr lang="en-US" altLang="en-US" sz="3600" i="1">
                <a:solidFill>
                  <a:srgbClr val="00FF00"/>
                </a:solidFill>
                <a:effectLst>
                  <a:outerShdw blurRad="38100" dist="38100" dir="2700000" algn="tl">
                    <a:srgbClr val="000000"/>
                  </a:outerShdw>
                </a:effectLst>
                <a:latin typeface="Arial" charset="0"/>
                <a:cs typeface="Arial" charset="0"/>
              </a:rPr>
              <a:t>Selection of the Appropriate Base</a:t>
            </a:r>
          </a:p>
        </p:txBody>
      </p:sp>
      <p:sp>
        <p:nvSpPr>
          <p:cNvPr id="21509" name="Rectangle 5"/>
          <p:cNvSpPr>
            <a:spLocks noChangeArrowheads="1"/>
          </p:cNvSpPr>
          <p:nvPr/>
        </p:nvSpPr>
        <p:spPr bwMode="auto">
          <a:xfrm>
            <a:off x="0" y="3789363"/>
            <a:ext cx="896461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57150" indent="-57150">
              <a:tabLst>
                <a:tab pos="1736725" algn="l"/>
              </a:tabLst>
              <a:defRPr>
                <a:solidFill>
                  <a:schemeClr val="tx1"/>
                </a:solidFill>
                <a:latin typeface="Arial" charset="0"/>
                <a:cs typeface="Arial" charset="0"/>
              </a:defRPr>
            </a:lvl1pPr>
            <a:lvl2pPr marL="800100" indent="-342900">
              <a:tabLst>
                <a:tab pos="1736725" algn="l"/>
              </a:tabLst>
              <a:defRPr>
                <a:solidFill>
                  <a:schemeClr val="tx1"/>
                </a:solidFill>
                <a:latin typeface="Arial" charset="0"/>
                <a:cs typeface="Arial" charset="0"/>
              </a:defRPr>
            </a:lvl2pPr>
            <a:lvl3pPr marL="1257300" indent="-342900">
              <a:tabLst>
                <a:tab pos="1736725" algn="l"/>
              </a:tabLst>
              <a:defRPr>
                <a:solidFill>
                  <a:schemeClr val="tx1"/>
                </a:solidFill>
                <a:latin typeface="Arial" charset="0"/>
                <a:cs typeface="Arial" charset="0"/>
              </a:defRPr>
            </a:lvl3pPr>
            <a:lvl4pPr marL="1714500" indent="-342900">
              <a:tabLst>
                <a:tab pos="1736725" algn="l"/>
              </a:tabLst>
              <a:defRPr>
                <a:solidFill>
                  <a:schemeClr val="tx1"/>
                </a:solidFill>
                <a:latin typeface="Arial" charset="0"/>
                <a:cs typeface="Arial" charset="0"/>
              </a:defRPr>
            </a:lvl4pPr>
            <a:lvl5pPr marL="2171700" indent="-342900">
              <a:tabLst>
                <a:tab pos="1736725" algn="l"/>
              </a:tabLst>
              <a:defRPr>
                <a:solidFill>
                  <a:schemeClr val="tx1"/>
                </a:solidFill>
                <a:latin typeface="Arial" charset="0"/>
                <a:cs typeface="Arial" charset="0"/>
              </a:defRPr>
            </a:lvl5pPr>
            <a:lvl6pPr marL="2628900" indent="-342900" algn="r" rtl="1" fontAlgn="base">
              <a:spcBef>
                <a:spcPct val="0"/>
              </a:spcBef>
              <a:spcAft>
                <a:spcPct val="0"/>
              </a:spcAft>
              <a:tabLst>
                <a:tab pos="1736725" algn="l"/>
              </a:tabLst>
              <a:defRPr>
                <a:solidFill>
                  <a:schemeClr val="tx1"/>
                </a:solidFill>
                <a:latin typeface="Arial" charset="0"/>
                <a:cs typeface="Arial" charset="0"/>
              </a:defRPr>
            </a:lvl6pPr>
            <a:lvl7pPr marL="3086100" indent="-342900" algn="r" rtl="1" fontAlgn="base">
              <a:spcBef>
                <a:spcPct val="0"/>
              </a:spcBef>
              <a:spcAft>
                <a:spcPct val="0"/>
              </a:spcAft>
              <a:tabLst>
                <a:tab pos="1736725" algn="l"/>
              </a:tabLst>
              <a:defRPr>
                <a:solidFill>
                  <a:schemeClr val="tx1"/>
                </a:solidFill>
                <a:latin typeface="Arial" charset="0"/>
                <a:cs typeface="Arial" charset="0"/>
              </a:defRPr>
            </a:lvl7pPr>
            <a:lvl8pPr marL="3543300" indent="-342900" algn="r" rtl="1" fontAlgn="base">
              <a:spcBef>
                <a:spcPct val="0"/>
              </a:spcBef>
              <a:spcAft>
                <a:spcPct val="0"/>
              </a:spcAft>
              <a:tabLst>
                <a:tab pos="1736725" algn="l"/>
              </a:tabLst>
              <a:defRPr>
                <a:solidFill>
                  <a:schemeClr val="tx1"/>
                </a:solidFill>
                <a:latin typeface="Arial" charset="0"/>
                <a:cs typeface="Arial" charset="0"/>
              </a:defRPr>
            </a:lvl8pPr>
            <a:lvl9pPr marL="4000500" indent="-342900" algn="r" rtl="1" fontAlgn="base">
              <a:spcBef>
                <a:spcPct val="0"/>
              </a:spcBef>
              <a:spcAft>
                <a:spcPct val="0"/>
              </a:spcAft>
              <a:tabLst>
                <a:tab pos="1736725" algn="l"/>
              </a:tabLst>
              <a:defRPr>
                <a:solidFill>
                  <a:schemeClr val="tx1"/>
                </a:solidFill>
                <a:latin typeface="Arial" charset="0"/>
                <a:cs typeface="Arial" charset="0"/>
              </a:defRPr>
            </a:lvl9pPr>
          </a:lstStyle>
          <a:p>
            <a:pPr algn="l" rtl="0">
              <a:lnSpc>
                <a:spcPct val="140000"/>
              </a:lnSpc>
              <a:defRPr/>
            </a:pPr>
            <a:r>
              <a:rPr lang="en-US" altLang="en-US" sz="2400" smtClean="0">
                <a:effectLst>
                  <a:outerShdw blurRad="38100" dist="38100" dir="2700000" algn="tl">
                    <a:srgbClr val="000000"/>
                  </a:outerShdw>
                </a:effectLst>
              </a:rPr>
              <a:t>         The condition of the patient's skin, e.g. oozing or  dry</a:t>
            </a:r>
          </a:p>
          <a:p>
            <a:pPr algn="ctr" rtl="0">
              <a:lnSpc>
                <a:spcPct val="140000"/>
              </a:lnSpc>
              <a:defRPr/>
            </a:pPr>
            <a:r>
              <a:rPr lang="en-US" altLang="en-US" sz="2400" smtClean="0">
                <a:effectLst>
                  <a:outerShdw blurRad="38100" dist="38100" dir="2700000" algn="tl">
                    <a:srgbClr val="000000"/>
                  </a:outerShdw>
                </a:effectLst>
              </a:rPr>
              <a:t> </a:t>
            </a:r>
            <a:r>
              <a:rPr lang="en-US" altLang="en-US" sz="2400" smtClean="0">
                <a:solidFill>
                  <a:srgbClr val="00FF00"/>
                </a:solidFill>
                <a:effectLst>
                  <a:outerShdw blurRad="38100" dist="38100" dir="2700000" algn="tl">
                    <a:srgbClr val="000000"/>
                  </a:outerShdw>
                </a:effectLst>
              </a:rPr>
              <a:t>The rule in dermatology that</a:t>
            </a:r>
          </a:p>
          <a:p>
            <a:pPr algn="ctr" rtl="0">
              <a:lnSpc>
                <a:spcPct val="140000"/>
              </a:lnSpc>
              <a:defRPr/>
            </a:pPr>
            <a:r>
              <a:rPr lang="en-US" altLang="en-US" sz="2400" smtClean="0">
                <a:solidFill>
                  <a:srgbClr val="00FF00"/>
                </a:solidFill>
                <a:effectLst>
                  <a:outerShdw blurRad="38100" dist="38100" dir="2700000" algn="tl">
                    <a:srgbClr val="000000"/>
                  </a:outerShdw>
                </a:effectLst>
              </a:rPr>
              <a:t> if a patient's skin is dry-wet it, If it is wet-dry it</a:t>
            </a:r>
            <a:endParaRPr lang="en-US" altLang="en-US" sz="2400" smtClean="0">
              <a:effectLst>
                <a:outerShdw blurRad="38100" dist="38100" dir="2700000" algn="tl">
                  <a:srgbClr val="000000"/>
                </a:outerShdw>
              </a:effectLst>
            </a:endParaRPr>
          </a:p>
          <a:p>
            <a:pPr algn="l" rtl="0">
              <a:lnSpc>
                <a:spcPct val="140000"/>
              </a:lnSpc>
              <a:defRPr/>
            </a:pPr>
            <a:r>
              <a:rPr lang="en-US" altLang="en-US" sz="2400" smtClean="0">
                <a:effectLst>
                  <a:outerShdw blurRad="38100" dist="38100" dir="2700000" algn="tl">
                    <a:srgbClr val="000000"/>
                  </a:outerShdw>
                </a:effectLst>
              </a:rPr>
              <a:t> </a:t>
            </a:r>
            <a:r>
              <a:rPr lang="en-US" altLang="en-US" sz="2400" u="sng" smtClean="0">
                <a:effectLst>
                  <a:outerShdw blurRad="38100" dist="38100" dir="2700000" algn="tl">
                    <a:srgbClr val="000000"/>
                  </a:outerShdw>
                </a:effectLst>
              </a:rPr>
              <a:t>if a patient's skin is dry, occlusive ointment base that retain moisture is preferable</a:t>
            </a:r>
          </a:p>
        </p:txBody>
      </p:sp>
      <p:sp>
        <p:nvSpPr>
          <p:cNvPr id="12292" name="Rectangle 6"/>
          <p:cNvSpPr>
            <a:spLocks noChangeArrowheads="1"/>
          </p:cNvSpPr>
          <p:nvPr/>
        </p:nvSpPr>
        <p:spPr bwMode="auto">
          <a:xfrm>
            <a:off x="107950" y="947738"/>
            <a:ext cx="8669338"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ahoma" pitchFamily="34" charset="0"/>
                <a:cs typeface="Tahoma" pitchFamily="34" charset="0"/>
              </a:defRPr>
            </a:lvl1pPr>
            <a:lvl2pPr marL="742950" indent="-285750" eaLnBrk="0" hangingPunct="0">
              <a:defRPr b="1">
                <a:solidFill>
                  <a:schemeClr val="tx1"/>
                </a:solidFill>
                <a:latin typeface="Tahoma" pitchFamily="34" charset="0"/>
                <a:cs typeface="Tahoma" pitchFamily="34" charset="0"/>
              </a:defRPr>
            </a:lvl2pPr>
            <a:lvl3pPr marL="1143000" indent="-228600" eaLnBrk="0" hangingPunct="0">
              <a:defRPr b="1">
                <a:solidFill>
                  <a:schemeClr val="tx1"/>
                </a:solidFill>
                <a:latin typeface="Tahoma" pitchFamily="34" charset="0"/>
                <a:cs typeface="Tahoma" pitchFamily="34" charset="0"/>
              </a:defRPr>
            </a:lvl3pPr>
            <a:lvl4pPr marL="1600200" indent="-228600" eaLnBrk="0" hangingPunct="0">
              <a:defRPr b="1">
                <a:solidFill>
                  <a:schemeClr val="tx1"/>
                </a:solidFill>
                <a:latin typeface="Tahoma" pitchFamily="34" charset="0"/>
                <a:cs typeface="Tahoma" pitchFamily="34" charset="0"/>
              </a:defRPr>
            </a:lvl4pPr>
            <a:lvl5pPr marL="2057400" indent="-228600" eaLnBrk="0" hangingPunct="0">
              <a:defRPr b="1">
                <a:solidFill>
                  <a:schemeClr val="tx1"/>
                </a:solidFill>
                <a:latin typeface="Tahoma" pitchFamily="34" charset="0"/>
                <a:cs typeface="Tahoma" pitchFamily="34" charset="0"/>
              </a:defRPr>
            </a:lvl5pPr>
            <a:lvl6pPr marL="2514600" indent="-228600" algn="r" rtl="1" eaLnBrk="0" fontAlgn="base" hangingPunct="0">
              <a:spcBef>
                <a:spcPct val="0"/>
              </a:spcBef>
              <a:spcAft>
                <a:spcPct val="0"/>
              </a:spcAft>
              <a:defRPr b="1">
                <a:solidFill>
                  <a:schemeClr val="tx1"/>
                </a:solidFill>
                <a:latin typeface="Tahoma" pitchFamily="34" charset="0"/>
                <a:cs typeface="Tahoma" pitchFamily="34" charset="0"/>
              </a:defRPr>
            </a:lvl6pPr>
            <a:lvl7pPr marL="2971800" indent="-228600" algn="r" rtl="1" eaLnBrk="0" fontAlgn="base" hangingPunct="0">
              <a:spcBef>
                <a:spcPct val="0"/>
              </a:spcBef>
              <a:spcAft>
                <a:spcPct val="0"/>
              </a:spcAft>
              <a:defRPr b="1">
                <a:solidFill>
                  <a:schemeClr val="tx1"/>
                </a:solidFill>
                <a:latin typeface="Tahoma" pitchFamily="34" charset="0"/>
                <a:cs typeface="Tahoma" pitchFamily="34" charset="0"/>
              </a:defRPr>
            </a:lvl7pPr>
            <a:lvl8pPr marL="3429000" indent="-228600" algn="r" rtl="1" eaLnBrk="0" fontAlgn="base" hangingPunct="0">
              <a:spcBef>
                <a:spcPct val="0"/>
              </a:spcBef>
              <a:spcAft>
                <a:spcPct val="0"/>
              </a:spcAft>
              <a:defRPr b="1">
                <a:solidFill>
                  <a:schemeClr val="tx1"/>
                </a:solidFill>
                <a:latin typeface="Tahoma" pitchFamily="34" charset="0"/>
                <a:cs typeface="Tahoma" pitchFamily="34" charset="0"/>
              </a:defRPr>
            </a:lvl8pPr>
            <a:lvl9pPr marL="3886200" indent="-228600" algn="r" rtl="1" eaLnBrk="0" fontAlgn="base" hangingPunct="0">
              <a:spcBef>
                <a:spcPct val="0"/>
              </a:spcBef>
              <a:spcAft>
                <a:spcPct val="0"/>
              </a:spcAft>
              <a:defRPr b="1">
                <a:solidFill>
                  <a:schemeClr val="tx1"/>
                </a:solidFill>
                <a:latin typeface="Tahoma" pitchFamily="34" charset="0"/>
                <a:cs typeface="Tahoma" pitchFamily="34" charset="0"/>
              </a:defRPr>
            </a:lvl9pPr>
          </a:lstStyle>
          <a:p>
            <a:pPr algn="l" rtl="0" eaLnBrk="1" hangingPunct="1">
              <a:lnSpc>
                <a:spcPct val="140000"/>
              </a:lnSpc>
            </a:pPr>
            <a:r>
              <a:rPr lang="en-US" altLang="en-US" sz="2800" dirty="0"/>
              <a:t>The selection of the base of an ointment depends on many factors: </a:t>
            </a:r>
          </a:p>
        </p:txBody>
      </p:sp>
      <p:sp>
        <p:nvSpPr>
          <p:cNvPr id="21511" name="AutoShape 7"/>
          <p:cNvSpPr>
            <a:spLocks noChangeArrowheads="1"/>
          </p:cNvSpPr>
          <p:nvPr/>
        </p:nvSpPr>
        <p:spPr bwMode="auto">
          <a:xfrm>
            <a:off x="34925" y="2298700"/>
            <a:ext cx="7416800" cy="1201738"/>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800">
                <a:solidFill>
                  <a:srgbClr val="FF0000"/>
                </a:solidFill>
                <a:effectLst>
                  <a:outerShdw blurRad="38100" dist="38100" dir="2700000" algn="tl">
                    <a:srgbClr val="000000"/>
                  </a:outerShdw>
                </a:effectLst>
              </a:rPr>
              <a:t>Patient Factors</a:t>
            </a:r>
          </a:p>
        </p:txBody>
      </p:sp>
    </p:spTree>
    <p:extLst>
      <p:ext uri="{BB962C8B-B14F-4D97-AF65-F5344CB8AC3E}">
        <p14:creationId xmlns:p14="http://schemas.microsoft.com/office/powerpoint/2010/main" val="730055499"/>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7010400" cy="215443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i="1" dirty="0" smtClean="0">
                <a:ln/>
                <a:solidFill>
                  <a:schemeClr val="accent3"/>
                </a:solidFill>
              </a:rPr>
              <a:t>Ideal properties of</a:t>
            </a:r>
          </a:p>
          <a:p>
            <a:pPr algn="ctr"/>
            <a:r>
              <a:rPr lang="en-US" sz="4000" b="1" i="1" dirty="0" smtClean="0">
                <a:ln/>
                <a:solidFill>
                  <a:schemeClr val="accent3"/>
                </a:solidFill>
              </a:rPr>
              <a:t>Semi solid dosage form</a:t>
            </a:r>
          </a:p>
          <a:p>
            <a:pPr algn="ctr"/>
            <a:endParaRPr lang="en-US" sz="5400" b="1" dirty="0">
              <a:ln/>
              <a:solidFill>
                <a:schemeClr val="accent3"/>
              </a:solidFill>
            </a:endParaRPr>
          </a:p>
        </p:txBody>
      </p:sp>
      <p:sp>
        <p:nvSpPr>
          <p:cNvPr id="3" name="Rounded Rectangle 2"/>
          <p:cNvSpPr/>
          <p:nvPr/>
        </p:nvSpPr>
        <p:spPr>
          <a:xfrm>
            <a:off x="381000" y="1676400"/>
            <a:ext cx="3505200" cy="3048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Physical properties</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a:p>
            <a:pPr marL="342900" indent="-342900" algn="ctr"/>
            <a:endParaRPr lang="en-US" dirty="0" smtClean="0"/>
          </a:p>
          <a:p>
            <a:pPr marL="342900" indent="-342900" algn="ctr">
              <a:buFont typeface="+mj-lt"/>
              <a:buAutoNum type="alphaLcParenR"/>
            </a:pPr>
            <a:endParaRPr lang="en-US" dirty="0"/>
          </a:p>
        </p:txBody>
      </p:sp>
      <p:sp>
        <p:nvSpPr>
          <p:cNvPr id="4" name="Rounded Rectangle 3"/>
          <p:cNvSpPr/>
          <p:nvPr/>
        </p:nvSpPr>
        <p:spPr>
          <a:xfrm>
            <a:off x="4267200" y="1752600"/>
            <a:ext cx="3733800" cy="2971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effectLst>
                <a:outerShdw blurRad="63500" sx="102000" sy="102000" algn="ctr" rotWithShape="0">
                  <a:prstClr val="black">
                    <a:alpha val="40000"/>
                  </a:prstClr>
                </a:outerShdw>
              </a:effectLst>
            </a:endParaRPr>
          </a:p>
        </p:txBody>
      </p:sp>
      <p:sp>
        <p:nvSpPr>
          <p:cNvPr id="5" name="Round Same Side Corner Rectangle 4"/>
          <p:cNvSpPr/>
          <p:nvPr/>
        </p:nvSpPr>
        <p:spPr>
          <a:xfrm>
            <a:off x="533400" y="4876800"/>
            <a:ext cx="6705600" cy="1371600"/>
          </a:xfrm>
          <a:prstGeom prst="round2SameRect">
            <a:avLst/>
          </a:prstGeom>
          <a:effectLst>
            <a:outerShdw blurRad="50800" dist="25000" dir="5400000" rotWithShape="0">
              <a:srgbClr val="000000">
                <a:alpha val="40000"/>
              </a:srgbClr>
            </a:outerShdw>
            <a:reflection blurRad="6350" stA="50000" endA="300" endPos="90000" dir="5400000" sy="-100000" algn="bl" rotWithShape="0"/>
            <a:softEdge rad="12700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914400" y="2438401"/>
            <a:ext cx="2667000" cy="2585323"/>
          </a:xfrm>
          <a:prstGeom prst="rect">
            <a:avLst/>
          </a:prstGeom>
          <a:noFill/>
        </p:spPr>
        <p:txBody>
          <a:bodyPr wrap="square" rtlCol="0">
            <a:spAutoFit/>
          </a:bodyPr>
          <a:lstStyle/>
          <a:p>
            <a:pPr marL="342900" indent="-342900">
              <a:buFont typeface="+mj-lt"/>
              <a:buAutoNum type="alphaLcParenR"/>
            </a:pPr>
            <a:r>
              <a:rPr lang="en-US" dirty="0" smtClean="0"/>
              <a:t>Smooth texture</a:t>
            </a:r>
          </a:p>
          <a:p>
            <a:pPr marL="342900" indent="-342900">
              <a:buFont typeface="+mj-lt"/>
              <a:buAutoNum type="alphaLcParenR"/>
            </a:pPr>
            <a:r>
              <a:rPr lang="en-US" dirty="0" smtClean="0"/>
              <a:t>Elegant in </a:t>
            </a:r>
            <a:r>
              <a:rPr lang="en-US" dirty="0" err="1" smtClean="0"/>
              <a:t>appearence</a:t>
            </a:r>
            <a:endParaRPr lang="en-US" dirty="0" smtClean="0"/>
          </a:p>
          <a:p>
            <a:pPr marL="342900" indent="-342900">
              <a:buFont typeface="+mj-lt"/>
              <a:buAutoNum type="alphaLcParenR"/>
            </a:pPr>
            <a:r>
              <a:rPr lang="en-US" dirty="0" smtClean="0"/>
              <a:t>Non  dehydrating</a:t>
            </a:r>
          </a:p>
          <a:p>
            <a:pPr marL="342900" indent="-342900">
              <a:buFont typeface="+mj-lt"/>
              <a:buAutoNum type="alphaLcParenR"/>
            </a:pPr>
            <a:r>
              <a:rPr lang="en-US" dirty="0" smtClean="0"/>
              <a:t>Non gritty</a:t>
            </a:r>
          </a:p>
          <a:p>
            <a:pPr marL="342900" indent="-342900">
              <a:buFont typeface="+mj-lt"/>
              <a:buAutoNum type="alphaLcParenR"/>
            </a:pPr>
            <a:r>
              <a:rPr lang="en-US" dirty="0" smtClean="0"/>
              <a:t>Non greasy and non staining</a:t>
            </a:r>
          </a:p>
          <a:p>
            <a:pPr marL="342900" indent="-342900">
              <a:buFont typeface="+mj-lt"/>
              <a:buAutoNum type="alphaLcParenR"/>
            </a:pPr>
            <a:r>
              <a:rPr lang="en-US" dirty="0" smtClean="0"/>
              <a:t>Non hygroscopic</a:t>
            </a:r>
          </a:p>
          <a:p>
            <a:endParaRPr lang="en-US" dirty="0"/>
          </a:p>
        </p:txBody>
      </p:sp>
      <p:sp>
        <p:nvSpPr>
          <p:cNvPr id="8" name="TextBox 7"/>
          <p:cNvSpPr txBox="1"/>
          <p:nvPr/>
        </p:nvSpPr>
        <p:spPr>
          <a:xfrm>
            <a:off x="4495800" y="2133601"/>
            <a:ext cx="2971800" cy="2585323"/>
          </a:xfrm>
          <a:prstGeom prst="rect">
            <a:avLst/>
          </a:prstGeom>
          <a:noFill/>
        </p:spPr>
        <p:txBody>
          <a:bodyPr wrap="square" rtlCol="0">
            <a:spAutoFit/>
          </a:bodyPr>
          <a:lstStyle/>
          <a:p>
            <a:pPr algn="ctr"/>
            <a:r>
              <a:rPr lang="en-US" b="1" dirty="0" smtClean="0"/>
              <a:t>Physiological  properties</a:t>
            </a:r>
          </a:p>
          <a:p>
            <a:pPr algn="ctr"/>
            <a:endParaRPr lang="en-US" b="1" dirty="0" smtClean="0"/>
          </a:p>
          <a:p>
            <a:pPr marL="342900" indent="-342900">
              <a:buFont typeface="+mj-lt"/>
              <a:buAutoNum type="alphaLcParenR"/>
            </a:pPr>
            <a:r>
              <a:rPr lang="en-US" dirty="0" smtClean="0"/>
              <a:t>Non irritating</a:t>
            </a:r>
          </a:p>
          <a:p>
            <a:pPr marL="342900" indent="-342900">
              <a:buFont typeface="+mj-lt"/>
              <a:buAutoNum type="alphaLcParenR"/>
            </a:pPr>
            <a:r>
              <a:rPr lang="en-US" dirty="0" smtClean="0"/>
              <a:t>Do not alter membrane function</a:t>
            </a:r>
          </a:p>
          <a:p>
            <a:pPr marL="342900" indent="-342900">
              <a:buFont typeface="+mj-lt"/>
              <a:buAutoNum type="alphaLcParenR"/>
            </a:pPr>
            <a:r>
              <a:rPr lang="en-US" dirty="0" smtClean="0"/>
              <a:t>Miscible with skin secretion</a:t>
            </a:r>
          </a:p>
          <a:p>
            <a:endParaRPr lang="en-US" dirty="0"/>
          </a:p>
        </p:txBody>
      </p:sp>
      <p:sp>
        <p:nvSpPr>
          <p:cNvPr id="9" name="TextBox 8"/>
          <p:cNvSpPr txBox="1"/>
          <p:nvPr/>
        </p:nvSpPr>
        <p:spPr>
          <a:xfrm>
            <a:off x="990600" y="5105401"/>
            <a:ext cx="6248400" cy="1200329"/>
          </a:xfrm>
          <a:prstGeom prst="rect">
            <a:avLst/>
          </a:prstGeom>
          <a:noFill/>
        </p:spPr>
        <p:txBody>
          <a:bodyPr wrap="square" rtlCol="0">
            <a:spAutoFit/>
          </a:bodyPr>
          <a:lstStyle/>
          <a:p>
            <a:r>
              <a:rPr lang="en-US" b="1" dirty="0" smtClean="0"/>
              <a:t>Application properties</a:t>
            </a:r>
          </a:p>
          <a:p>
            <a:pPr marL="342900" indent="-342900">
              <a:buFont typeface="+mj-lt"/>
              <a:buAutoNum type="alphaLcPeriod"/>
            </a:pPr>
            <a:r>
              <a:rPr lang="en-US" i="1" dirty="0" smtClean="0"/>
              <a:t>Easy applicable with efficient drug release</a:t>
            </a:r>
          </a:p>
          <a:p>
            <a:pPr marL="342900" indent="-342900">
              <a:buFont typeface="+mj-lt"/>
              <a:buAutoNum type="alphaLcPeriod"/>
            </a:pPr>
            <a:r>
              <a:rPr lang="en-US" i="1" dirty="0" smtClean="0"/>
              <a:t>High aqueous </a:t>
            </a:r>
            <a:r>
              <a:rPr lang="en-US" i="1" dirty="0" err="1" smtClean="0"/>
              <a:t>washibility</a:t>
            </a:r>
            <a:endParaRPr lang="en-US" i="1" dirty="0" smtClean="0"/>
          </a:p>
          <a:p>
            <a:endParaRPr lang="en-US" dirty="0"/>
          </a:p>
        </p:txBody>
      </p:sp>
    </p:spTree>
  </p:cSld>
  <p:clrMapOvr>
    <a:masterClrMapping/>
  </p:clrMapOvr>
  <p:transition spd="med">
    <p:plus/>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0" presetClass="entr" presetSubtype="0" fill="hold" nodeType="withEffect">
                                  <p:stCondLst>
                                    <p:cond delay="0"/>
                                  </p:stCondLst>
                                  <p:iterate type="lt">
                                    <p:tmPct val="0"/>
                                  </p:iterate>
                                  <p:childTnLst>
                                    <p:set>
                                      <p:cBhvr>
                                        <p:cTn id="9" dur="1" fill="hold">
                                          <p:stCondLst>
                                            <p:cond delay="0"/>
                                          </p:stCondLst>
                                        </p:cTn>
                                        <p:tgtEl>
                                          <p:spTgt spid="2">
                                            <p:txEl>
                                              <p:pRg st="1" end="1"/>
                                            </p:txEl>
                                          </p:spTgt>
                                        </p:tgtEl>
                                        <p:attrNameLst>
                                          <p:attrName>style.visibility</p:attrName>
                                        </p:attrNameLst>
                                      </p:cBhvr>
                                      <p:to>
                                        <p:strVal val="visible"/>
                                      </p:to>
                                    </p:set>
                                    <p:animEffect transition="in" filter="wedge">
                                      <p:cBhvr>
                                        <p:cTn id="10" dur="2000"/>
                                        <p:tgtEl>
                                          <p:spTgt spid="2">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strips(downLeft)">
                                      <p:cBhvr>
                                        <p:cTn id="15" dur="500"/>
                                        <p:tgtEl>
                                          <p:spTgt spid="3">
                                            <p:bg/>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6" presetID="18" presetClass="entr" presetSubtype="12" fill="hold" grpId="0" nodeType="withEffect">
                                  <p:stCondLst>
                                    <p:cond delay="0"/>
                                  </p:stCondLst>
                                  <p:iterate type="lt">
                                    <p:tmPct val="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trips(downLeft)">
                                      <p:cBhvr>
                                        <p:cTn id="18" dur="500"/>
                                        <p:tgtEl>
                                          <p:spTgt spid="3">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iterate type="lt">
                                    <p:tmPct val="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heckerboard(across)">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iterate type="lt">
                                    <p:tmPct val="0"/>
                                  </p:iterate>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heel(4)">
                                      <p:cBhvr>
                                        <p:cTn id="28" dur="2000"/>
                                        <p:tgtEl>
                                          <p:spTgt spid="3">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iterate type="lt">
                                    <p:tmPct val="10000"/>
                                  </p:iterate>
                                  <p:childTnLst>
                                    <p:set>
                                      <p:cBhvr>
                                        <p:cTn id="32" dur="1" fill="hold">
                                          <p:stCondLst>
                                            <p:cond delay="0"/>
                                          </p:stCondLst>
                                        </p:cTn>
                                        <p:tgtEl>
                                          <p:spTgt spid="7">
                                            <p:txEl>
                                              <p:pRg st="0" end="0"/>
                                            </p:txEl>
                                          </p:spTgt>
                                        </p:tgtEl>
                                        <p:attrNameLst>
                                          <p:attrName>style.visibility</p:attrName>
                                        </p:attrNameLst>
                                      </p:cBhvr>
                                      <p:to>
                                        <p:strVal val="visible"/>
                                      </p:to>
                                    </p:set>
                                    <p:animEffect transition="in" filter="slide(fromBottom)">
                                      <p:cBhvr>
                                        <p:cTn id="33" dur="500"/>
                                        <p:tgtEl>
                                          <p:spTgt spid="7">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wind.wav"/>
                                        </p:tgtEl>
                                      </p:cMediaNode>
                                    </p:audio>
                                  </p:subTnLst>
                                </p:cTn>
                              </p:par>
                              <p:par>
                                <p:cTn id="34" presetID="12" presetClass="entr" presetSubtype="4" fill="hold" nodeType="withEffect">
                                  <p:stCondLst>
                                    <p:cond delay="0"/>
                                  </p:stCondLst>
                                  <p:iterate type="lt">
                                    <p:tmPct val="10000"/>
                                  </p:iterate>
                                  <p:childTnLst>
                                    <p:set>
                                      <p:cBhvr>
                                        <p:cTn id="35" dur="1" fill="hold">
                                          <p:stCondLst>
                                            <p:cond delay="0"/>
                                          </p:stCondLst>
                                        </p:cTn>
                                        <p:tgtEl>
                                          <p:spTgt spid="7">
                                            <p:txEl>
                                              <p:pRg st="1" end="1"/>
                                            </p:txEl>
                                          </p:spTgt>
                                        </p:tgtEl>
                                        <p:attrNameLst>
                                          <p:attrName>style.visibility</p:attrName>
                                        </p:attrNameLst>
                                      </p:cBhvr>
                                      <p:to>
                                        <p:strVal val="visible"/>
                                      </p:to>
                                    </p:set>
                                    <p:animEffect transition="in" filter="slide(fromBottom)">
                                      <p:cBhvr>
                                        <p:cTn id="36" dur="500"/>
                                        <p:tgtEl>
                                          <p:spTgt spid="7">
                                            <p:txEl>
                                              <p:pRg st="1" end="1"/>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par>
                                <p:cTn id="37" presetID="12" presetClass="entr" presetSubtype="4" fill="hold" nodeType="withEffect">
                                  <p:stCondLst>
                                    <p:cond delay="0"/>
                                  </p:stCondLst>
                                  <p:iterate type="lt">
                                    <p:tmPct val="10000"/>
                                  </p:iterate>
                                  <p:childTnLst>
                                    <p:set>
                                      <p:cBhvr>
                                        <p:cTn id="38" dur="1" fill="hold">
                                          <p:stCondLst>
                                            <p:cond delay="0"/>
                                          </p:stCondLst>
                                        </p:cTn>
                                        <p:tgtEl>
                                          <p:spTgt spid="7">
                                            <p:txEl>
                                              <p:pRg st="2" end="2"/>
                                            </p:txEl>
                                          </p:spTgt>
                                        </p:tgtEl>
                                        <p:attrNameLst>
                                          <p:attrName>style.visibility</p:attrName>
                                        </p:attrNameLst>
                                      </p:cBhvr>
                                      <p:to>
                                        <p:strVal val="visible"/>
                                      </p:to>
                                    </p:set>
                                    <p:animEffect transition="in" filter="slide(fromBottom)">
                                      <p:cBhvr>
                                        <p:cTn id="39" dur="500"/>
                                        <p:tgtEl>
                                          <p:spTgt spid="7">
                                            <p:txEl>
                                              <p:pRg st="2" end="2"/>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par>
                                <p:cTn id="40" presetID="12" presetClass="entr" presetSubtype="4" fill="hold" nodeType="withEffect">
                                  <p:stCondLst>
                                    <p:cond delay="0"/>
                                  </p:stCondLst>
                                  <p:iterate type="lt">
                                    <p:tmPct val="10000"/>
                                  </p:iterate>
                                  <p:childTnLst>
                                    <p:set>
                                      <p:cBhvr>
                                        <p:cTn id="41" dur="1" fill="hold">
                                          <p:stCondLst>
                                            <p:cond delay="0"/>
                                          </p:stCondLst>
                                        </p:cTn>
                                        <p:tgtEl>
                                          <p:spTgt spid="7">
                                            <p:txEl>
                                              <p:pRg st="3" end="3"/>
                                            </p:txEl>
                                          </p:spTgt>
                                        </p:tgtEl>
                                        <p:attrNameLst>
                                          <p:attrName>style.visibility</p:attrName>
                                        </p:attrNameLst>
                                      </p:cBhvr>
                                      <p:to>
                                        <p:strVal val="visible"/>
                                      </p:to>
                                    </p:set>
                                    <p:animEffect transition="in" filter="slide(fromBottom)">
                                      <p:cBhvr>
                                        <p:cTn id="42" dur="500"/>
                                        <p:tgtEl>
                                          <p:spTgt spid="7">
                                            <p:txEl>
                                              <p:pRg st="3" end="3"/>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5" name="whoosh.wav"/>
                                        </p:tgtEl>
                                      </p:cMediaNode>
                                    </p:audio>
                                  </p:subTnLst>
                                </p:cTn>
                              </p:par>
                              <p:par>
                                <p:cTn id="43" presetID="12" presetClass="entr" presetSubtype="4" fill="hold" nodeType="withEffect">
                                  <p:stCondLst>
                                    <p:cond delay="0"/>
                                  </p:stCondLst>
                                  <p:iterate type="lt">
                                    <p:tmPct val="10000"/>
                                  </p:iterate>
                                  <p:childTnLst>
                                    <p:set>
                                      <p:cBhvr>
                                        <p:cTn id="44" dur="1" fill="hold">
                                          <p:stCondLst>
                                            <p:cond delay="0"/>
                                          </p:stCondLst>
                                        </p:cTn>
                                        <p:tgtEl>
                                          <p:spTgt spid="7">
                                            <p:txEl>
                                              <p:pRg st="5" end="5"/>
                                            </p:txEl>
                                          </p:spTgt>
                                        </p:tgtEl>
                                        <p:attrNameLst>
                                          <p:attrName>style.visibility</p:attrName>
                                        </p:attrNameLst>
                                      </p:cBhvr>
                                      <p:to>
                                        <p:strVal val="visible"/>
                                      </p:to>
                                    </p:set>
                                    <p:animEffect transition="in" filter="slide(fromBottom)">
                                      <p:cBhvr>
                                        <p:cTn id="45" dur="500"/>
                                        <p:tgtEl>
                                          <p:spTgt spid="7">
                                            <p:txEl>
                                              <p:pRg st="5" end="5"/>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5" name="whoosh.wav"/>
                                        </p:tgtEl>
                                      </p:cMediaNode>
                                    </p:audio>
                                  </p:subTnLst>
                                </p:cTn>
                              </p:par>
                              <p:par>
                                <p:cTn id="46" presetID="12" presetClass="entr" presetSubtype="4" fill="hold" nodeType="withEffect">
                                  <p:stCondLst>
                                    <p:cond delay="0"/>
                                  </p:stCondLst>
                                  <p:iterate type="lt">
                                    <p:tmPct val="10000"/>
                                  </p:iterate>
                                  <p:childTnLst>
                                    <p:set>
                                      <p:cBhvr>
                                        <p:cTn id="47" dur="1" fill="hold">
                                          <p:stCondLst>
                                            <p:cond delay="0"/>
                                          </p:stCondLst>
                                        </p:cTn>
                                        <p:tgtEl>
                                          <p:spTgt spid="7">
                                            <p:txEl>
                                              <p:pRg st="4" end="4"/>
                                            </p:txEl>
                                          </p:spTgt>
                                        </p:tgtEl>
                                        <p:attrNameLst>
                                          <p:attrName>style.visibility</p:attrName>
                                        </p:attrNameLst>
                                      </p:cBhvr>
                                      <p:to>
                                        <p:strVal val="visible"/>
                                      </p:to>
                                    </p:set>
                                    <p:animEffect transition="in" filter="slide(fromBottom)">
                                      <p:cBhvr>
                                        <p:cTn id="48" dur="500"/>
                                        <p:tgtEl>
                                          <p:spTgt spid="7">
                                            <p:txEl>
                                              <p:pRg st="4" end="4"/>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5" name="whoosh.wav"/>
                                        </p:tgtEl>
                                      </p:cMediaNode>
                                    </p:audio>
                                  </p:sub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strips(downLeft)">
                                      <p:cBhvr>
                                        <p:cTn id="53"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4" name="chimes.wav"/>
                                        </p:tgtEl>
                                      </p:cMediaNode>
                                    </p:audio>
                                  </p:sub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iterate type="lt">
                                    <p:tmPct val="10000"/>
                                  </p:iterate>
                                  <p:childTnLst>
                                    <p:set>
                                      <p:cBhvr>
                                        <p:cTn id="57" dur="1" fill="hold">
                                          <p:stCondLst>
                                            <p:cond delay="0"/>
                                          </p:stCondLst>
                                        </p:cTn>
                                        <p:tgtEl>
                                          <p:spTgt spid="8">
                                            <p:txEl>
                                              <p:pRg st="0" end="0"/>
                                            </p:txEl>
                                          </p:spTgt>
                                        </p:tgtEl>
                                        <p:attrNameLst>
                                          <p:attrName>style.visibility</p:attrName>
                                        </p:attrNameLst>
                                      </p:cBhvr>
                                      <p:to>
                                        <p:strVal val="visible"/>
                                      </p:to>
                                    </p:set>
                                    <p:animEffect transition="in" filter="blinds(horizontal)">
                                      <p:cBhvr>
                                        <p:cTn id="58" dur="500"/>
                                        <p:tgtEl>
                                          <p:spTgt spid="8">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iterate type="wd">
                                    <p:tmPct val="10000"/>
                                  </p:iterate>
                                  <p:childTnLst>
                                    <p:set>
                                      <p:cBhvr>
                                        <p:cTn id="62" dur="1" fill="hold">
                                          <p:stCondLst>
                                            <p:cond delay="0"/>
                                          </p:stCondLst>
                                        </p:cTn>
                                        <p:tgtEl>
                                          <p:spTgt spid="8">
                                            <p:txEl>
                                              <p:pRg st="2" end="2"/>
                                            </p:txEl>
                                          </p:spTgt>
                                        </p:tgtEl>
                                        <p:attrNameLst>
                                          <p:attrName>style.visibility</p:attrName>
                                        </p:attrNameLst>
                                      </p:cBhvr>
                                      <p:to>
                                        <p:strVal val="visible"/>
                                      </p:to>
                                    </p:set>
                                    <p:animEffect transition="in" filter="slide(fromBottom)">
                                      <p:cBhvr>
                                        <p:cTn id="63" dur="500"/>
                                        <p:tgtEl>
                                          <p:spTgt spid="8">
                                            <p:txEl>
                                              <p:pRg st="2" end="2"/>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5" name="whoosh.wav"/>
                                        </p:tgtEl>
                                      </p:cMediaNode>
                                    </p:audio>
                                  </p:subTnLst>
                                </p:cTn>
                              </p:par>
                              <p:par>
                                <p:cTn id="64" presetID="12" presetClass="entr" presetSubtype="4" fill="hold" nodeType="withEffect">
                                  <p:stCondLst>
                                    <p:cond delay="0"/>
                                  </p:stCondLst>
                                  <p:iterate type="wd">
                                    <p:tmPct val="10000"/>
                                  </p:iterate>
                                  <p:childTnLst>
                                    <p:set>
                                      <p:cBhvr>
                                        <p:cTn id="65" dur="1" fill="hold">
                                          <p:stCondLst>
                                            <p:cond delay="0"/>
                                          </p:stCondLst>
                                        </p:cTn>
                                        <p:tgtEl>
                                          <p:spTgt spid="8">
                                            <p:txEl>
                                              <p:pRg st="3" end="3"/>
                                            </p:txEl>
                                          </p:spTgt>
                                        </p:tgtEl>
                                        <p:attrNameLst>
                                          <p:attrName>style.visibility</p:attrName>
                                        </p:attrNameLst>
                                      </p:cBhvr>
                                      <p:to>
                                        <p:strVal val="visible"/>
                                      </p:to>
                                    </p:set>
                                    <p:animEffect transition="in" filter="slide(fromBottom)">
                                      <p:cBhvr>
                                        <p:cTn id="66" dur="500"/>
                                        <p:tgtEl>
                                          <p:spTgt spid="8">
                                            <p:txEl>
                                              <p:pRg st="3" end="3"/>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5" name="whoosh.wav"/>
                                        </p:tgtEl>
                                      </p:cMediaNode>
                                    </p:audio>
                                  </p:subTnLst>
                                </p:cTn>
                              </p:par>
                              <p:par>
                                <p:cTn id="67" presetID="12" presetClass="entr" presetSubtype="4" fill="hold" nodeType="withEffect">
                                  <p:stCondLst>
                                    <p:cond delay="0"/>
                                  </p:stCondLst>
                                  <p:iterate type="wd">
                                    <p:tmPct val="10000"/>
                                  </p:iterate>
                                  <p:childTnLst>
                                    <p:set>
                                      <p:cBhvr>
                                        <p:cTn id="68" dur="1" fill="hold">
                                          <p:stCondLst>
                                            <p:cond delay="0"/>
                                          </p:stCondLst>
                                        </p:cTn>
                                        <p:tgtEl>
                                          <p:spTgt spid="8">
                                            <p:txEl>
                                              <p:pRg st="4" end="4"/>
                                            </p:txEl>
                                          </p:spTgt>
                                        </p:tgtEl>
                                        <p:attrNameLst>
                                          <p:attrName>style.visibility</p:attrName>
                                        </p:attrNameLst>
                                      </p:cBhvr>
                                      <p:to>
                                        <p:strVal val="visible"/>
                                      </p:to>
                                    </p:set>
                                    <p:animEffect transition="in" filter="slide(fromBottom)">
                                      <p:cBhvr>
                                        <p:cTn id="69" dur="500"/>
                                        <p:tgtEl>
                                          <p:spTgt spid="8">
                                            <p:txEl>
                                              <p:pRg st="4" end="4"/>
                                            </p:txEl>
                                          </p:spTgt>
                                        </p:tgtEl>
                                      </p:cBhvr>
                                    </p:animEffect>
                                  </p:childTnLst>
                                  <p:subTnLst>
                                    <p:audio>
                                      <p:cMediaNode>
                                        <p:cTn display="0" masterRel="sameClick">
                                          <p:stCondLst>
                                            <p:cond evt="begin" delay="0">
                                              <p:tn val="67"/>
                                            </p:cond>
                                          </p:stCondLst>
                                          <p:endCondLst>
                                            <p:cond evt="onStopAudio" delay="0">
                                              <p:tgtEl>
                                                <p:sldTgt/>
                                              </p:tgtEl>
                                            </p:cond>
                                          </p:endCondLst>
                                        </p:cTn>
                                        <p:tgtEl>
                                          <p:sndTgt r:embed="rId5" name="whoosh.wav"/>
                                        </p:tgtEl>
                                      </p:cMediaNode>
                                    </p:audio>
                                  </p:sub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checkerboard(across)">
                                      <p:cBhvr>
                                        <p:cTn id="74" dur="500"/>
                                        <p:tgtEl>
                                          <p:spTgt spid="5"/>
                                        </p:tgtEl>
                                      </p:cBhvr>
                                    </p:animEffect>
                                  </p:childTnLst>
                                  <p:subTnLst>
                                    <p:audio>
                                      <p:cMediaNode>
                                        <p:cTn display="0" masterRel="sameClick">
                                          <p:stCondLst>
                                            <p:cond evt="begin" delay="0">
                                              <p:tn val="72"/>
                                            </p:cond>
                                          </p:stCondLst>
                                          <p:endCondLst>
                                            <p:cond evt="onStopAudio" delay="0">
                                              <p:tgtEl>
                                                <p:sldTgt/>
                                              </p:tgtEl>
                                            </p:cond>
                                          </p:endCondLst>
                                        </p:cTn>
                                        <p:tgtEl>
                                          <p:sndTgt r:embed="rId4" name="chimes.wav"/>
                                        </p:tgtEl>
                                      </p:cMediaNode>
                                    </p:audio>
                                  </p:sub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iterate type="wd">
                                    <p:tmPct val="10000"/>
                                  </p:iterate>
                                  <p:childTnLst>
                                    <p:set>
                                      <p:cBhvr>
                                        <p:cTn id="78" dur="1" fill="hold">
                                          <p:stCondLst>
                                            <p:cond delay="0"/>
                                          </p:stCondLst>
                                        </p:cTn>
                                        <p:tgtEl>
                                          <p:spTgt spid="9">
                                            <p:txEl>
                                              <p:pRg st="0" end="0"/>
                                            </p:txEl>
                                          </p:spTgt>
                                        </p:tgtEl>
                                        <p:attrNameLst>
                                          <p:attrName>style.visibility</p:attrName>
                                        </p:attrNameLst>
                                      </p:cBhvr>
                                      <p:to>
                                        <p:strVal val="visible"/>
                                      </p:to>
                                    </p:set>
                                    <p:animEffect transition="in" filter="blinds(horizontal)">
                                      <p:cBhvr>
                                        <p:cTn id="79" dur="500"/>
                                        <p:tgtEl>
                                          <p:spTgt spid="9">
                                            <p:txEl>
                                              <p:pRg st="0" end="0"/>
                                            </p:txEl>
                                          </p:spTgt>
                                        </p:tgtEl>
                                      </p:cBhvr>
                                    </p:animEffec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childTnLst>
                    </p:cTn>
                  </p:par>
                  <p:par>
                    <p:cTn id="80" fill="hold">
                      <p:stCondLst>
                        <p:cond delay="indefinite"/>
                      </p:stCondLst>
                      <p:childTnLst>
                        <p:par>
                          <p:cTn id="81" fill="hold">
                            <p:stCondLst>
                              <p:cond delay="0"/>
                            </p:stCondLst>
                            <p:childTnLst>
                              <p:par>
                                <p:cTn id="82" presetID="12" presetClass="entr" presetSubtype="4" fill="hold" nodeType="clickEffect">
                                  <p:stCondLst>
                                    <p:cond delay="0"/>
                                  </p:stCondLst>
                                  <p:iterate type="lt">
                                    <p:tmPct val="10000"/>
                                  </p:iterate>
                                  <p:childTnLst>
                                    <p:set>
                                      <p:cBhvr>
                                        <p:cTn id="83" dur="1" fill="hold">
                                          <p:stCondLst>
                                            <p:cond delay="0"/>
                                          </p:stCondLst>
                                        </p:cTn>
                                        <p:tgtEl>
                                          <p:spTgt spid="9">
                                            <p:txEl>
                                              <p:pRg st="1" end="1"/>
                                            </p:txEl>
                                          </p:spTgt>
                                        </p:tgtEl>
                                        <p:attrNameLst>
                                          <p:attrName>style.visibility</p:attrName>
                                        </p:attrNameLst>
                                      </p:cBhvr>
                                      <p:to>
                                        <p:strVal val="visible"/>
                                      </p:to>
                                    </p:set>
                                    <p:animEffect transition="in" filter="slide(fromBottom)">
                                      <p:cBhvr>
                                        <p:cTn id="84" dur="500"/>
                                        <p:tgtEl>
                                          <p:spTgt spid="9">
                                            <p:txEl>
                                              <p:pRg st="1" end="1"/>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par>
                                <p:cTn id="85" presetID="12" presetClass="entr" presetSubtype="4" fill="hold" nodeType="withEffect">
                                  <p:stCondLst>
                                    <p:cond delay="0"/>
                                  </p:stCondLst>
                                  <p:iterate type="lt">
                                    <p:tmPct val="10000"/>
                                  </p:iterate>
                                  <p:childTnLst>
                                    <p:set>
                                      <p:cBhvr>
                                        <p:cTn id="86" dur="1" fill="hold">
                                          <p:stCondLst>
                                            <p:cond delay="0"/>
                                          </p:stCondLst>
                                        </p:cTn>
                                        <p:tgtEl>
                                          <p:spTgt spid="9">
                                            <p:txEl>
                                              <p:pRg st="2" end="2"/>
                                            </p:txEl>
                                          </p:spTgt>
                                        </p:tgtEl>
                                        <p:attrNameLst>
                                          <p:attrName>style.visibility</p:attrName>
                                        </p:attrNameLst>
                                      </p:cBhvr>
                                      <p:to>
                                        <p:strVal val="visible"/>
                                      </p:to>
                                    </p:set>
                                    <p:animEffect transition="in" filter="slide(fromBottom)">
                                      <p:cBhvr>
                                        <p:cTn id="87" dur="500"/>
                                        <p:tgtEl>
                                          <p:spTgt spid="9">
                                            <p:txEl>
                                              <p:pRg st="2" end="2"/>
                                            </p:txEl>
                                          </p:spTgt>
                                        </p:tgtEl>
                                      </p:cBhvr>
                                    </p:animEffec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AutoShape 4"/>
          <p:cNvSpPr>
            <a:spLocks noChangeArrowheads="1"/>
          </p:cNvSpPr>
          <p:nvPr/>
        </p:nvSpPr>
        <p:spPr bwMode="auto">
          <a:xfrm>
            <a:off x="107950" y="115888"/>
            <a:ext cx="7632700" cy="100965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800">
                <a:solidFill>
                  <a:srgbClr val="FF0000"/>
                </a:solidFill>
                <a:effectLst>
                  <a:outerShdw blurRad="38100" dist="38100" dir="2700000" algn="tl">
                    <a:srgbClr val="000000"/>
                  </a:outerShdw>
                </a:effectLst>
              </a:rPr>
              <a:t>Physicochemical Factors</a:t>
            </a:r>
          </a:p>
        </p:txBody>
      </p:sp>
      <p:sp>
        <p:nvSpPr>
          <p:cNvPr id="13315" name="Rectangle 5"/>
          <p:cNvSpPr>
            <a:spLocks noChangeArrowheads="1"/>
          </p:cNvSpPr>
          <p:nvPr/>
        </p:nvSpPr>
        <p:spPr bwMode="auto">
          <a:xfrm>
            <a:off x="323850" y="1239551"/>
            <a:ext cx="882015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57150" indent="-57150" eaLnBrk="0" hangingPunct="0">
              <a:tabLst>
                <a:tab pos="1736725" algn="l"/>
              </a:tabLst>
              <a:defRPr b="1">
                <a:solidFill>
                  <a:schemeClr val="tx1"/>
                </a:solidFill>
                <a:latin typeface="Tahoma" pitchFamily="34" charset="0"/>
                <a:cs typeface="Tahoma" pitchFamily="34" charset="0"/>
              </a:defRPr>
            </a:lvl1pPr>
            <a:lvl2pPr marL="800100" indent="-342900" eaLnBrk="0" hangingPunct="0">
              <a:tabLst>
                <a:tab pos="1736725" algn="l"/>
              </a:tabLst>
              <a:defRPr b="1">
                <a:solidFill>
                  <a:schemeClr val="tx1"/>
                </a:solidFill>
                <a:latin typeface="Tahoma" pitchFamily="34" charset="0"/>
                <a:cs typeface="Tahoma" pitchFamily="34" charset="0"/>
              </a:defRPr>
            </a:lvl2pPr>
            <a:lvl3pPr marL="1257300" indent="-342900" eaLnBrk="0" hangingPunct="0">
              <a:tabLst>
                <a:tab pos="1736725" algn="l"/>
              </a:tabLst>
              <a:defRPr b="1">
                <a:solidFill>
                  <a:schemeClr val="tx1"/>
                </a:solidFill>
                <a:latin typeface="Tahoma" pitchFamily="34" charset="0"/>
                <a:cs typeface="Tahoma" pitchFamily="34" charset="0"/>
              </a:defRPr>
            </a:lvl3pPr>
            <a:lvl4pPr marL="1714500" indent="-342900" eaLnBrk="0" hangingPunct="0">
              <a:tabLst>
                <a:tab pos="1736725" algn="l"/>
              </a:tabLst>
              <a:defRPr b="1">
                <a:solidFill>
                  <a:schemeClr val="tx1"/>
                </a:solidFill>
                <a:latin typeface="Tahoma" pitchFamily="34" charset="0"/>
                <a:cs typeface="Tahoma" pitchFamily="34" charset="0"/>
              </a:defRPr>
            </a:lvl4pPr>
            <a:lvl5pPr marL="2171700" indent="-342900" eaLnBrk="0" hangingPunct="0">
              <a:tabLst>
                <a:tab pos="1736725" algn="l"/>
              </a:tabLst>
              <a:defRPr b="1">
                <a:solidFill>
                  <a:schemeClr val="tx1"/>
                </a:solidFill>
                <a:latin typeface="Tahoma" pitchFamily="34" charset="0"/>
                <a:cs typeface="Tahoma" pitchFamily="34" charset="0"/>
              </a:defRPr>
            </a:lvl5pPr>
            <a:lvl6pPr marL="2628900" indent="-342900" algn="r" rtl="1" eaLnBrk="0" fontAlgn="base" hangingPunct="0">
              <a:spcBef>
                <a:spcPct val="0"/>
              </a:spcBef>
              <a:spcAft>
                <a:spcPct val="0"/>
              </a:spcAft>
              <a:tabLst>
                <a:tab pos="1736725" algn="l"/>
              </a:tabLst>
              <a:defRPr b="1">
                <a:solidFill>
                  <a:schemeClr val="tx1"/>
                </a:solidFill>
                <a:latin typeface="Tahoma" pitchFamily="34" charset="0"/>
                <a:cs typeface="Tahoma" pitchFamily="34" charset="0"/>
              </a:defRPr>
            </a:lvl6pPr>
            <a:lvl7pPr marL="3086100" indent="-342900" algn="r" rtl="1" eaLnBrk="0" fontAlgn="base" hangingPunct="0">
              <a:spcBef>
                <a:spcPct val="0"/>
              </a:spcBef>
              <a:spcAft>
                <a:spcPct val="0"/>
              </a:spcAft>
              <a:tabLst>
                <a:tab pos="1736725" algn="l"/>
              </a:tabLst>
              <a:defRPr b="1">
                <a:solidFill>
                  <a:schemeClr val="tx1"/>
                </a:solidFill>
                <a:latin typeface="Tahoma" pitchFamily="34" charset="0"/>
                <a:cs typeface="Tahoma" pitchFamily="34" charset="0"/>
              </a:defRPr>
            </a:lvl7pPr>
            <a:lvl8pPr marL="3543300" indent="-342900" algn="r" rtl="1" eaLnBrk="0" fontAlgn="base" hangingPunct="0">
              <a:spcBef>
                <a:spcPct val="0"/>
              </a:spcBef>
              <a:spcAft>
                <a:spcPct val="0"/>
              </a:spcAft>
              <a:tabLst>
                <a:tab pos="1736725" algn="l"/>
              </a:tabLst>
              <a:defRPr b="1">
                <a:solidFill>
                  <a:schemeClr val="tx1"/>
                </a:solidFill>
                <a:latin typeface="Tahoma" pitchFamily="34" charset="0"/>
                <a:cs typeface="Tahoma" pitchFamily="34" charset="0"/>
              </a:defRPr>
            </a:lvl8pPr>
            <a:lvl9pPr marL="4000500" indent="-342900" algn="r" rtl="1" eaLnBrk="0" fontAlgn="base" hangingPunct="0">
              <a:spcBef>
                <a:spcPct val="0"/>
              </a:spcBef>
              <a:spcAft>
                <a:spcPct val="0"/>
              </a:spcAft>
              <a:tabLst>
                <a:tab pos="1736725" algn="l"/>
              </a:tabLst>
              <a:defRPr b="1">
                <a:solidFill>
                  <a:schemeClr val="tx1"/>
                </a:solidFill>
                <a:latin typeface="Tahoma" pitchFamily="34" charset="0"/>
                <a:cs typeface="Tahoma" pitchFamily="34" charset="0"/>
              </a:defRPr>
            </a:lvl9pPr>
          </a:lstStyle>
          <a:p>
            <a:pPr algn="just" rtl="0" eaLnBrk="1" hangingPunct="1"/>
            <a:r>
              <a:rPr lang="en-US" altLang="en-US" sz="2200" dirty="0">
                <a:solidFill>
                  <a:srgbClr val="FFFF00"/>
                </a:solidFill>
                <a:latin typeface="Arial" charset="0"/>
                <a:cs typeface="Arial" charset="0"/>
              </a:rPr>
              <a:t>        </a:t>
            </a:r>
            <a:r>
              <a:rPr lang="en-US" altLang="en-US" sz="2200" dirty="0">
                <a:solidFill>
                  <a:srgbClr val="0070C0"/>
                </a:solidFill>
                <a:latin typeface="Arial" charset="0"/>
                <a:cs typeface="Arial" charset="0"/>
              </a:rPr>
              <a:t>The desired release rate of the drug from the ointment base </a:t>
            </a:r>
          </a:p>
          <a:p>
            <a:pPr algn="just" rtl="0" eaLnBrk="1" hangingPunct="1">
              <a:lnSpc>
                <a:spcPct val="10000"/>
              </a:lnSpc>
            </a:pPr>
            <a:endParaRPr lang="en-US" altLang="en-US" sz="2200" dirty="0">
              <a:solidFill>
                <a:srgbClr val="FFFF00"/>
              </a:solidFill>
              <a:latin typeface="Arial" charset="0"/>
              <a:cs typeface="Arial" charset="0"/>
            </a:endParaRPr>
          </a:p>
          <a:p>
            <a:pPr algn="just" rtl="0" eaLnBrk="1" hangingPunct="1">
              <a:lnSpc>
                <a:spcPct val="190000"/>
              </a:lnSpc>
            </a:pPr>
            <a:r>
              <a:rPr lang="en-US" altLang="en-US" sz="2200" dirty="0">
                <a:solidFill>
                  <a:srgbClr val="FFFF00"/>
                </a:solidFill>
                <a:latin typeface="Arial" charset="0"/>
                <a:cs typeface="Arial" charset="0"/>
              </a:rPr>
              <a:t>        </a:t>
            </a:r>
            <a:r>
              <a:rPr lang="en-US" altLang="en-US" sz="2200" dirty="0">
                <a:solidFill>
                  <a:srgbClr val="00FF00"/>
                </a:solidFill>
                <a:latin typeface="Arial" charset="0"/>
                <a:cs typeface="Arial" charset="0"/>
              </a:rPr>
              <a:t>The desired enhancement of the percutaneous absorption </a:t>
            </a:r>
          </a:p>
          <a:p>
            <a:pPr algn="just" rtl="0" eaLnBrk="1" hangingPunct="1">
              <a:lnSpc>
                <a:spcPct val="190000"/>
              </a:lnSpc>
            </a:pPr>
            <a:r>
              <a:rPr lang="en-US" altLang="en-US" sz="2200" dirty="0">
                <a:solidFill>
                  <a:srgbClr val="00FF00"/>
                </a:solidFill>
                <a:latin typeface="Arial" charset="0"/>
                <a:cs typeface="Arial" charset="0"/>
              </a:rPr>
              <a:t>         of the drug</a:t>
            </a:r>
          </a:p>
          <a:p>
            <a:pPr algn="just" rtl="0" eaLnBrk="1" hangingPunct="1">
              <a:lnSpc>
                <a:spcPct val="20000"/>
              </a:lnSpc>
            </a:pPr>
            <a:endParaRPr lang="en-US" altLang="en-US" sz="2200" dirty="0">
              <a:solidFill>
                <a:srgbClr val="00FF00"/>
              </a:solidFill>
              <a:latin typeface="Arial" charset="0"/>
              <a:cs typeface="Arial" charset="0"/>
            </a:endParaRPr>
          </a:p>
          <a:p>
            <a:pPr algn="just" rtl="0" eaLnBrk="1" hangingPunct="1">
              <a:lnSpc>
                <a:spcPct val="190000"/>
              </a:lnSpc>
            </a:pPr>
            <a:r>
              <a:rPr lang="en-US" altLang="en-US" sz="2200" dirty="0">
                <a:solidFill>
                  <a:srgbClr val="FFFF00"/>
                </a:solidFill>
                <a:latin typeface="Arial" charset="0"/>
                <a:cs typeface="Arial" charset="0"/>
              </a:rPr>
              <a:t>       </a:t>
            </a:r>
            <a:r>
              <a:rPr lang="en-US" altLang="en-US" sz="2200" dirty="0">
                <a:solidFill>
                  <a:srgbClr val="0070C0"/>
                </a:solidFill>
                <a:latin typeface="Arial" charset="0"/>
                <a:cs typeface="Arial" charset="0"/>
              </a:rPr>
              <a:t>The desired occlusion of moisture from the skin by the base </a:t>
            </a:r>
          </a:p>
          <a:p>
            <a:pPr algn="just" rtl="0" eaLnBrk="1" hangingPunct="1">
              <a:lnSpc>
                <a:spcPct val="20000"/>
              </a:lnSpc>
            </a:pPr>
            <a:endParaRPr lang="en-US" altLang="en-US" sz="2200" dirty="0">
              <a:solidFill>
                <a:srgbClr val="FFFF00"/>
              </a:solidFill>
              <a:latin typeface="Arial" charset="0"/>
              <a:cs typeface="Arial" charset="0"/>
            </a:endParaRPr>
          </a:p>
          <a:p>
            <a:pPr algn="just" rtl="0" eaLnBrk="1" hangingPunct="1">
              <a:lnSpc>
                <a:spcPct val="190000"/>
              </a:lnSpc>
            </a:pPr>
            <a:r>
              <a:rPr lang="en-US" altLang="en-US" sz="2200" dirty="0">
                <a:solidFill>
                  <a:srgbClr val="FFFF00"/>
                </a:solidFill>
                <a:latin typeface="Arial" charset="0"/>
                <a:cs typeface="Arial" charset="0"/>
              </a:rPr>
              <a:t>       </a:t>
            </a:r>
            <a:r>
              <a:rPr lang="en-US" altLang="en-US" sz="2200" dirty="0">
                <a:solidFill>
                  <a:srgbClr val="00FF00"/>
                </a:solidFill>
                <a:latin typeface="Arial" charset="0"/>
                <a:cs typeface="Arial" charset="0"/>
              </a:rPr>
              <a:t>The stability of the drug in the ointment base, for a drug that </a:t>
            </a:r>
          </a:p>
          <a:p>
            <a:pPr algn="just" rtl="0" eaLnBrk="1" hangingPunct="1">
              <a:lnSpc>
                <a:spcPct val="190000"/>
              </a:lnSpc>
            </a:pPr>
            <a:r>
              <a:rPr lang="en-US" altLang="en-US" sz="2200" dirty="0">
                <a:solidFill>
                  <a:srgbClr val="00FF00"/>
                </a:solidFill>
                <a:latin typeface="Arial" charset="0"/>
                <a:cs typeface="Arial" charset="0"/>
              </a:rPr>
              <a:t>       hydrolyzes rapidly as antibiotics, a hydrocarbon base would </a:t>
            </a:r>
          </a:p>
          <a:p>
            <a:pPr algn="just" rtl="0" eaLnBrk="1" hangingPunct="1">
              <a:lnSpc>
                <a:spcPct val="190000"/>
              </a:lnSpc>
            </a:pPr>
            <a:r>
              <a:rPr lang="en-US" altLang="en-US" sz="2200" dirty="0">
                <a:solidFill>
                  <a:srgbClr val="00FF00"/>
                </a:solidFill>
                <a:latin typeface="Arial" charset="0"/>
                <a:cs typeface="Arial" charset="0"/>
              </a:rPr>
              <a:t>       provide the greatest stability</a:t>
            </a:r>
            <a:endParaRPr lang="en-US" altLang="en-US" sz="2200" dirty="0">
              <a:solidFill>
                <a:srgbClr val="FFFF00"/>
              </a:solidFill>
              <a:latin typeface="Arial" charset="0"/>
              <a:cs typeface="Arial" charset="0"/>
            </a:endParaRPr>
          </a:p>
          <a:p>
            <a:pPr algn="just" rtl="0" eaLnBrk="1" hangingPunct="1">
              <a:lnSpc>
                <a:spcPct val="10000"/>
              </a:lnSpc>
            </a:pPr>
            <a:r>
              <a:rPr lang="en-US" altLang="en-US" sz="2200" dirty="0">
                <a:solidFill>
                  <a:srgbClr val="FFFF00"/>
                </a:solidFill>
                <a:latin typeface="Arial" charset="0"/>
                <a:cs typeface="Arial" charset="0"/>
              </a:rPr>
              <a:t>        </a:t>
            </a:r>
          </a:p>
          <a:p>
            <a:pPr algn="just" rtl="0" eaLnBrk="1" hangingPunct="1">
              <a:lnSpc>
                <a:spcPct val="190000"/>
              </a:lnSpc>
            </a:pPr>
            <a:r>
              <a:rPr lang="en-US" altLang="en-US" sz="2200" dirty="0">
                <a:solidFill>
                  <a:srgbClr val="FFFF00"/>
                </a:solidFill>
                <a:latin typeface="Arial" charset="0"/>
                <a:cs typeface="Arial" charset="0"/>
              </a:rPr>
              <a:t>       </a:t>
            </a:r>
            <a:r>
              <a:rPr lang="en-US" altLang="en-US" sz="2200" dirty="0">
                <a:solidFill>
                  <a:srgbClr val="0070C0"/>
                </a:solidFill>
                <a:latin typeface="Arial" charset="0"/>
                <a:cs typeface="Arial" charset="0"/>
              </a:rPr>
              <a:t>The influence of the drug on the consistency of the ointment   </a:t>
            </a:r>
          </a:p>
          <a:p>
            <a:pPr algn="just" rtl="0" eaLnBrk="1" hangingPunct="1">
              <a:lnSpc>
                <a:spcPct val="110000"/>
              </a:lnSpc>
            </a:pPr>
            <a:r>
              <a:rPr lang="en-US" altLang="en-US" sz="2200" dirty="0">
                <a:solidFill>
                  <a:srgbClr val="0070C0"/>
                </a:solidFill>
                <a:latin typeface="Arial" charset="0"/>
                <a:cs typeface="Arial" charset="0"/>
              </a:rPr>
              <a:t>       base</a:t>
            </a:r>
          </a:p>
        </p:txBody>
      </p:sp>
      <p:sp>
        <p:nvSpPr>
          <p:cNvPr id="102406" name="AutoShape 6"/>
          <p:cNvSpPr>
            <a:spLocks noChangeArrowheads="1"/>
          </p:cNvSpPr>
          <p:nvPr/>
        </p:nvSpPr>
        <p:spPr bwMode="auto">
          <a:xfrm>
            <a:off x="0" y="1052513"/>
            <a:ext cx="863600" cy="627062"/>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800">
                <a:solidFill>
                  <a:srgbClr val="FF0000"/>
                </a:solidFill>
                <a:effectLst>
                  <a:outerShdw blurRad="38100" dist="38100" dir="2700000" algn="tl">
                    <a:srgbClr val="000000"/>
                  </a:outerShdw>
                </a:effectLst>
              </a:rPr>
              <a:t>1</a:t>
            </a:r>
          </a:p>
        </p:txBody>
      </p:sp>
      <p:sp>
        <p:nvSpPr>
          <p:cNvPr id="102407" name="AutoShape 7"/>
          <p:cNvSpPr>
            <a:spLocks noChangeArrowheads="1"/>
          </p:cNvSpPr>
          <p:nvPr/>
        </p:nvSpPr>
        <p:spPr bwMode="auto">
          <a:xfrm>
            <a:off x="0" y="1844675"/>
            <a:ext cx="863600" cy="627063"/>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800">
                <a:solidFill>
                  <a:srgbClr val="FF0000"/>
                </a:solidFill>
                <a:effectLst>
                  <a:outerShdw blurRad="38100" dist="38100" dir="2700000" algn="tl">
                    <a:srgbClr val="000000"/>
                  </a:outerShdw>
                </a:effectLst>
              </a:rPr>
              <a:t>2</a:t>
            </a:r>
          </a:p>
        </p:txBody>
      </p:sp>
      <p:sp>
        <p:nvSpPr>
          <p:cNvPr id="102408" name="AutoShape 8"/>
          <p:cNvSpPr>
            <a:spLocks noChangeArrowheads="1"/>
          </p:cNvSpPr>
          <p:nvPr/>
        </p:nvSpPr>
        <p:spPr bwMode="auto">
          <a:xfrm>
            <a:off x="0" y="3089275"/>
            <a:ext cx="863600" cy="627063"/>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800">
                <a:solidFill>
                  <a:srgbClr val="FF0000"/>
                </a:solidFill>
                <a:effectLst>
                  <a:outerShdw blurRad="38100" dist="38100" dir="2700000" algn="tl">
                    <a:srgbClr val="000000"/>
                  </a:outerShdw>
                </a:effectLst>
              </a:rPr>
              <a:t>3</a:t>
            </a:r>
          </a:p>
        </p:txBody>
      </p:sp>
      <p:sp>
        <p:nvSpPr>
          <p:cNvPr id="102409" name="AutoShape 9"/>
          <p:cNvSpPr>
            <a:spLocks noChangeArrowheads="1"/>
          </p:cNvSpPr>
          <p:nvPr/>
        </p:nvSpPr>
        <p:spPr bwMode="auto">
          <a:xfrm>
            <a:off x="0" y="3860800"/>
            <a:ext cx="863600" cy="627063"/>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800">
                <a:solidFill>
                  <a:srgbClr val="FF0000"/>
                </a:solidFill>
                <a:effectLst>
                  <a:outerShdw blurRad="38100" dist="38100" dir="2700000" algn="tl">
                    <a:srgbClr val="000000"/>
                  </a:outerShdw>
                </a:effectLst>
              </a:rPr>
              <a:t>4</a:t>
            </a:r>
          </a:p>
        </p:txBody>
      </p:sp>
      <p:sp>
        <p:nvSpPr>
          <p:cNvPr id="102410" name="AutoShape 10"/>
          <p:cNvSpPr>
            <a:spLocks noChangeArrowheads="1"/>
          </p:cNvSpPr>
          <p:nvPr/>
        </p:nvSpPr>
        <p:spPr bwMode="auto">
          <a:xfrm>
            <a:off x="34925" y="5826125"/>
            <a:ext cx="863600" cy="627063"/>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800">
                <a:solidFill>
                  <a:srgbClr val="FF0000"/>
                </a:solidFill>
                <a:effectLst>
                  <a:outerShdw blurRad="38100" dist="38100" dir="2700000" algn="tl">
                    <a:srgbClr val="000000"/>
                  </a:outerShdw>
                </a:effectLst>
              </a:rPr>
              <a:t>5</a:t>
            </a:r>
          </a:p>
        </p:txBody>
      </p:sp>
    </p:spTree>
    <p:extLst>
      <p:ext uri="{BB962C8B-B14F-4D97-AF65-F5344CB8AC3E}">
        <p14:creationId xmlns:p14="http://schemas.microsoft.com/office/powerpoint/2010/main" val="1181406823"/>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714375"/>
            <a:ext cx="8191500" cy="6143625"/>
          </a:xfrm>
          <a:prstGeom prst="rect">
            <a:avLst/>
          </a:prstGeom>
        </p:spPr>
      </p:pic>
    </p:spTree>
    <p:extLst>
      <p:ext uri="{BB962C8B-B14F-4D97-AF65-F5344CB8AC3E}">
        <p14:creationId xmlns:p14="http://schemas.microsoft.com/office/powerpoint/2010/main" val="2549376269"/>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476375" y="134938"/>
            <a:ext cx="6618288" cy="519112"/>
          </a:xfrm>
          <a:prstGeom prst="rect">
            <a:avLst/>
          </a:prstGeom>
          <a:gradFill rotWithShape="1">
            <a:gsLst>
              <a:gs pos="0">
                <a:schemeClr val="bg1"/>
              </a:gs>
              <a:gs pos="5000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a:lnSpc>
                <a:spcPct val="70000"/>
              </a:lnSpc>
              <a:defRPr/>
            </a:pPr>
            <a:r>
              <a:rPr lang="en-US" altLang="en-US" sz="4000">
                <a:solidFill>
                  <a:srgbClr val="FFFF00"/>
                </a:solidFill>
                <a:effectLst>
                  <a:outerShdw blurRad="38100" dist="38100" dir="2700000" algn="tl">
                    <a:srgbClr val="000000"/>
                  </a:outerShdw>
                </a:effectLst>
                <a:latin typeface="Arial" charset="0"/>
                <a:cs typeface="Arial" charset="0"/>
              </a:rPr>
              <a:t>Routes of skin Penetration</a:t>
            </a:r>
          </a:p>
        </p:txBody>
      </p:sp>
      <p:sp>
        <p:nvSpPr>
          <p:cNvPr id="78851" name="Rectangle 3"/>
          <p:cNvSpPr>
            <a:spLocks noChangeArrowheads="1"/>
          </p:cNvSpPr>
          <p:nvPr/>
        </p:nvSpPr>
        <p:spPr bwMode="auto">
          <a:xfrm>
            <a:off x="179388" y="2225675"/>
            <a:ext cx="4826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rtl="0">
              <a:lnSpc>
                <a:spcPct val="150000"/>
              </a:lnSpc>
              <a:defRPr/>
            </a:pPr>
            <a:r>
              <a:rPr lang="en-US" altLang="en-US" sz="2400">
                <a:effectLst>
                  <a:outerShdw blurRad="38100" dist="38100" dir="2700000" algn="tl">
                    <a:srgbClr val="000000"/>
                  </a:outerShdw>
                </a:effectLst>
                <a:latin typeface="Arial" charset="0"/>
                <a:cs typeface="Arial" charset="0"/>
              </a:rPr>
              <a:t>Include transport via:</a:t>
            </a:r>
          </a:p>
          <a:p>
            <a:pPr algn="just" rtl="0">
              <a:lnSpc>
                <a:spcPct val="150000"/>
              </a:lnSpc>
              <a:defRPr/>
            </a:pPr>
            <a:r>
              <a:rPr lang="en-US" altLang="en-US" sz="2400">
                <a:solidFill>
                  <a:srgbClr val="FFFF00"/>
                </a:solidFill>
                <a:effectLst>
                  <a:outerShdw blurRad="38100" dist="38100" dir="2700000" algn="tl">
                    <a:srgbClr val="000000"/>
                  </a:outerShdw>
                </a:effectLst>
                <a:latin typeface="Arial" charset="0"/>
                <a:cs typeface="Arial" charset="0"/>
              </a:rPr>
              <a:t>1-</a:t>
            </a:r>
            <a:r>
              <a:rPr lang="en-US" altLang="en-US" sz="2400">
                <a:effectLst>
                  <a:outerShdw blurRad="38100" dist="38100" dir="2700000" algn="tl">
                    <a:srgbClr val="000000"/>
                  </a:outerShdw>
                </a:effectLst>
                <a:latin typeface="Arial" charset="0"/>
                <a:cs typeface="Arial" charset="0"/>
              </a:rPr>
              <a:t> </a:t>
            </a:r>
            <a:r>
              <a:rPr lang="en-US" altLang="en-US" sz="2400">
                <a:solidFill>
                  <a:srgbClr val="FF99FF"/>
                </a:solidFill>
                <a:effectLst>
                  <a:outerShdw blurRad="38100" dist="38100" dir="2700000" algn="tl">
                    <a:srgbClr val="000000"/>
                  </a:outerShdw>
                </a:effectLst>
                <a:latin typeface="Arial" charset="0"/>
                <a:cs typeface="Arial" charset="0"/>
              </a:rPr>
              <a:t>Hair follicles and sebaceous </a:t>
            </a:r>
          </a:p>
          <a:p>
            <a:pPr algn="just" rtl="0">
              <a:lnSpc>
                <a:spcPct val="150000"/>
              </a:lnSpc>
              <a:buClr>
                <a:srgbClr val="FFFF00"/>
              </a:buClr>
              <a:buSzPct val="120000"/>
              <a:buFont typeface="Wingdings" pitchFamily="2" charset="2"/>
              <a:buNone/>
              <a:defRPr/>
            </a:pPr>
            <a:r>
              <a:rPr lang="en-US" altLang="en-US" sz="2400">
                <a:solidFill>
                  <a:srgbClr val="FF99FF"/>
                </a:solidFill>
                <a:effectLst>
                  <a:outerShdw blurRad="38100" dist="38100" dir="2700000" algn="tl">
                    <a:srgbClr val="000000"/>
                  </a:outerShdw>
                </a:effectLst>
                <a:latin typeface="Arial" charset="0"/>
                <a:cs typeface="Arial" charset="0"/>
              </a:rPr>
              <a:t>    glands </a:t>
            </a:r>
          </a:p>
          <a:p>
            <a:pPr algn="just" rtl="0">
              <a:lnSpc>
                <a:spcPct val="150000"/>
              </a:lnSpc>
              <a:buClr>
                <a:srgbClr val="FFFF00"/>
              </a:buClr>
              <a:buSzPct val="120000"/>
              <a:buFont typeface="Wingdings" pitchFamily="2" charset="2"/>
              <a:buNone/>
              <a:defRPr/>
            </a:pPr>
            <a:r>
              <a:rPr lang="en-US" altLang="en-US" sz="2400">
                <a:solidFill>
                  <a:srgbClr val="FFFF00"/>
                </a:solidFill>
                <a:effectLst>
                  <a:outerShdw blurRad="38100" dist="38100" dir="2700000" algn="tl">
                    <a:srgbClr val="000000"/>
                  </a:outerShdw>
                </a:effectLst>
                <a:latin typeface="Arial" charset="0"/>
                <a:cs typeface="Arial" charset="0"/>
              </a:rPr>
              <a:t> 2-</a:t>
            </a:r>
            <a:r>
              <a:rPr lang="en-US" altLang="en-US" sz="2400">
                <a:effectLst>
                  <a:outerShdw blurRad="38100" dist="38100" dir="2700000" algn="tl">
                    <a:srgbClr val="000000"/>
                  </a:outerShdw>
                </a:effectLst>
                <a:latin typeface="Arial" charset="0"/>
                <a:cs typeface="Arial" charset="0"/>
              </a:rPr>
              <a:t> </a:t>
            </a:r>
            <a:r>
              <a:rPr lang="en-US" altLang="en-US" sz="2400">
                <a:solidFill>
                  <a:srgbClr val="FF99FF"/>
                </a:solidFill>
                <a:effectLst>
                  <a:outerShdw blurRad="38100" dist="38100" dir="2700000" algn="tl">
                    <a:srgbClr val="000000"/>
                  </a:outerShdw>
                </a:effectLst>
                <a:latin typeface="Arial" charset="0"/>
                <a:cs typeface="Arial" charset="0"/>
              </a:rPr>
              <a:t>Sweat glands</a:t>
            </a:r>
          </a:p>
        </p:txBody>
      </p:sp>
      <p:grpSp>
        <p:nvGrpSpPr>
          <p:cNvPr id="7172" name="Group 4"/>
          <p:cNvGrpSpPr>
            <a:grpSpLocks/>
          </p:cNvGrpSpPr>
          <p:nvPr/>
        </p:nvGrpSpPr>
        <p:grpSpPr bwMode="auto">
          <a:xfrm>
            <a:off x="4895850" y="1414463"/>
            <a:ext cx="4248150" cy="3527425"/>
            <a:chOff x="3107" y="2115"/>
            <a:chExt cx="2676" cy="2222"/>
          </a:xfrm>
        </p:grpSpPr>
        <p:pic>
          <p:nvPicPr>
            <p:cNvPr id="7176" name="Picture 5" descr="998y6tr5r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 y="2115"/>
              <a:ext cx="2676" cy="2222"/>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7" name="AutoShape 6"/>
            <p:cNvSpPr>
              <a:spLocks noChangeArrowheads="1"/>
            </p:cNvSpPr>
            <p:nvPr/>
          </p:nvSpPr>
          <p:spPr bwMode="auto">
            <a:xfrm>
              <a:off x="3651" y="2115"/>
              <a:ext cx="363" cy="479"/>
            </a:xfrm>
            <a:prstGeom prst="downArrow">
              <a:avLst>
                <a:gd name="adj1" fmla="val 50000"/>
                <a:gd name="adj2" fmla="val 32989"/>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Tahoma" pitchFamily="34" charset="0"/>
                  <a:cs typeface="Tahoma" pitchFamily="34" charset="0"/>
                </a:defRPr>
              </a:lvl1pPr>
              <a:lvl2pPr marL="742950" indent="-285750" eaLnBrk="0" hangingPunct="0">
                <a:defRPr b="1">
                  <a:solidFill>
                    <a:schemeClr val="tx1"/>
                  </a:solidFill>
                  <a:latin typeface="Tahoma" pitchFamily="34" charset="0"/>
                  <a:cs typeface="Tahoma" pitchFamily="34" charset="0"/>
                </a:defRPr>
              </a:lvl2pPr>
              <a:lvl3pPr marL="1143000" indent="-228600" eaLnBrk="0" hangingPunct="0">
                <a:defRPr b="1">
                  <a:solidFill>
                    <a:schemeClr val="tx1"/>
                  </a:solidFill>
                  <a:latin typeface="Tahoma" pitchFamily="34" charset="0"/>
                  <a:cs typeface="Tahoma" pitchFamily="34" charset="0"/>
                </a:defRPr>
              </a:lvl3pPr>
              <a:lvl4pPr marL="1600200" indent="-228600" eaLnBrk="0" hangingPunct="0">
                <a:defRPr b="1">
                  <a:solidFill>
                    <a:schemeClr val="tx1"/>
                  </a:solidFill>
                  <a:latin typeface="Tahoma" pitchFamily="34" charset="0"/>
                  <a:cs typeface="Tahoma" pitchFamily="34" charset="0"/>
                </a:defRPr>
              </a:lvl4pPr>
              <a:lvl5pPr marL="2057400" indent="-228600" eaLnBrk="0" hangingPunct="0">
                <a:defRPr b="1">
                  <a:solidFill>
                    <a:schemeClr val="tx1"/>
                  </a:solidFill>
                  <a:latin typeface="Tahoma" pitchFamily="34" charset="0"/>
                  <a:cs typeface="Tahoma" pitchFamily="34" charset="0"/>
                </a:defRPr>
              </a:lvl5pPr>
              <a:lvl6pPr marL="2514600" indent="-228600" algn="r" rtl="1" eaLnBrk="0" fontAlgn="base" hangingPunct="0">
                <a:spcBef>
                  <a:spcPct val="0"/>
                </a:spcBef>
                <a:spcAft>
                  <a:spcPct val="0"/>
                </a:spcAft>
                <a:defRPr b="1">
                  <a:solidFill>
                    <a:schemeClr val="tx1"/>
                  </a:solidFill>
                  <a:latin typeface="Tahoma" pitchFamily="34" charset="0"/>
                  <a:cs typeface="Tahoma" pitchFamily="34" charset="0"/>
                </a:defRPr>
              </a:lvl6pPr>
              <a:lvl7pPr marL="2971800" indent="-228600" algn="r" rtl="1" eaLnBrk="0" fontAlgn="base" hangingPunct="0">
                <a:spcBef>
                  <a:spcPct val="0"/>
                </a:spcBef>
                <a:spcAft>
                  <a:spcPct val="0"/>
                </a:spcAft>
                <a:defRPr b="1">
                  <a:solidFill>
                    <a:schemeClr val="tx1"/>
                  </a:solidFill>
                  <a:latin typeface="Tahoma" pitchFamily="34" charset="0"/>
                  <a:cs typeface="Tahoma" pitchFamily="34" charset="0"/>
                </a:defRPr>
              </a:lvl7pPr>
              <a:lvl8pPr marL="3429000" indent="-228600" algn="r" rtl="1" eaLnBrk="0" fontAlgn="base" hangingPunct="0">
                <a:spcBef>
                  <a:spcPct val="0"/>
                </a:spcBef>
                <a:spcAft>
                  <a:spcPct val="0"/>
                </a:spcAft>
                <a:defRPr b="1">
                  <a:solidFill>
                    <a:schemeClr val="tx1"/>
                  </a:solidFill>
                  <a:latin typeface="Tahoma" pitchFamily="34" charset="0"/>
                  <a:cs typeface="Tahoma" pitchFamily="34" charset="0"/>
                </a:defRPr>
              </a:lvl8pPr>
              <a:lvl9pPr marL="3886200" indent="-228600" algn="r" rtl="1" eaLnBrk="0" fontAlgn="base" hangingPunct="0">
                <a:spcBef>
                  <a:spcPct val="0"/>
                </a:spcBef>
                <a:spcAft>
                  <a:spcPct val="0"/>
                </a:spcAft>
                <a:defRPr b="1">
                  <a:solidFill>
                    <a:schemeClr val="tx1"/>
                  </a:solidFill>
                  <a:latin typeface="Tahoma" pitchFamily="34" charset="0"/>
                  <a:cs typeface="Tahoma" pitchFamily="34" charset="0"/>
                </a:defRPr>
              </a:lvl9pPr>
            </a:lstStyle>
            <a:p>
              <a:pPr algn="ctr" eaLnBrk="1" hangingPunct="1"/>
              <a:r>
                <a:rPr lang="en-US" altLang="en-US" sz="2400">
                  <a:solidFill>
                    <a:srgbClr val="000000"/>
                  </a:solidFill>
                  <a:latin typeface="Arial Black" pitchFamily="34" charset="0"/>
                  <a:cs typeface="Arial" charset="0"/>
                </a:rPr>
                <a:t>1</a:t>
              </a:r>
            </a:p>
          </p:txBody>
        </p:sp>
        <p:sp>
          <p:nvSpPr>
            <p:cNvPr id="7178" name="AutoShape 7"/>
            <p:cNvSpPr>
              <a:spLocks noChangeArrowheads="1"/>
            </p:cNvSpPr>
            <p:nvPr/>
          </p:nvSpPr>
          <p:spPr bwMode="auto">
            <a:xfrm>
              <a:off x="5012" y="2115"/>
              <a:ext cx="363" cy="479"/>
            </a:xfrm>
            <a:prstGeom prst="downArrow">
              <a:avLst>
                <a:gd name="adj1" fmla="val 50000"/>
                <a:gd name="adj2" fmla="val 32989"/>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Tahoma" pitchFamily="34" charset="0"/>
                  <a:cs typeface="Tahoma" pitchFamily="34" charset="0"/>
                </a:defRPr>
              </a:lvl1pPr>
              <a:lvl2pPr marL="742950" indent="-285750" eaLnBrk="0" hangingPunct="0">
                <a:defRPr b="1">
                  <a:solidFill>
                    <a:schemeClr val="tx1"/>
                  </a:solidFill>
                  <a:latin typeface="Tahoma" pitchFamily="34" charset="0"/>
                  <a:cs typeface="Tahoma" pitchFamily="34" charset="0"/>
                </a:defRPr>
              </a:lvl2pPr>
              <a:lvl3pPr marL="1143000" indent="-228600" eaLnBrk="0" hangingPunct="0">
                <a:defRPr b="1">
                  <a:solidFill>
                    <a:schemeClr val="tx1"/>
                  </a:solidFill>
                  <a:latin typeface="Tahoma" pitchFamily="34" charset="0"/>
                  <a:cs typeface="Tahoma" pitchFamily="34" charset="0"/>
                </a:defRPr>
              </a:lvl3pPr>
              <a:lvl4pPr marL="1600200" indent="-228600" eaLnBrk="0" hangingPunct="0">
                <a:defRPr b="1">
                  <a:solidFill>
                    <a:schemeClr val="tx1"/>
                  </a:solidFill>
                  <a:latin typeface="Tahoma" pitchFamily="34" charset="0"/>
                  <a:cs typeface="Tahoma" pitchFamily="34" charset="0"/>
                </a:defRPr>
              </a:lvl4pPr>
              <a:lvl5pPr marL="2057400" indent="-228600" eaLnBrk="0" hangingPunct="0">
                <a:defRPr b="1">
                  <a:solidFill>
                    <a:schemeClr val="tx1"/>
                  </a:solidFill>
                  <a:latin typeface="Tahoma" pitchFamily="34" charset="0"/>
                  <a:cs typeface="Tahoma" pitchFamily="34" charset="0"/>
                </a:defRPr>
              </a:lvl5pPr>
              <a:lvl6pPr marL="2514600" indent="-228600" algn="r" rtl="1" eaLnBrk="0" fontAlgn="base" hangingPunct="0">
                <a:spcBef>
                  <a:spcPct val="0"/>
                </a:spcBef>
                <a:spcAft>
                  <a:spcPct val="0"/>
                </a:spcAft>
                <a:defRPr b="1">
                  <a:solidFill>
                    <a:schemeClr val="tx1"/>
                  </a:solidFill>
                  <a:latin typeface="Tahoma" pitchFamily="34" charset="0"/>
                  <a:cs typeface="Tahoma" pitchFamily="34" charset="0"/>
                </a:defRPr>
              </a:lvl6pPr>
              <a:lvl7pPr marL="2971800" indent="-228600" algn="r" rtl="1" eaLnBrk="0" fontAlgn="base" hangingPunct="0">
                <a:spcBef>
                  <a:spcPct val="0"/>
                </a:spcBef>
                <a:spcAft>
                  <a:spcPct val="0"/>
                </a:spcAft>
                <a:defRPr b="1">
                  <a:solidFill>
                    <a:schemeClr val="tx1"/>
                  </a:solidFill>
                  <a:latin typeface="Tahoma" pitchFamily="34" charset="0"/>
                  <a:cs typeface="Tahoma" pitchFamily="34" charset="0"/>
                </a:defRPr>
              </a:lvl7pPr>
              <a:lvl8pPr marL="3429000" indent="-228600" algn="r" rtl="1" eaLnBrk="0" fontAlgn="base" hangingPunct="0">
                <a:spcBef>
                  <a:spcPct val="0"/>
                </a:spcBef>
                <a:spcAft>
                  <a:spcPct val="0"/>
                </a:spcAft>
                <a:defRPr b="1">
                  <a:solidFill>
                    <a:schemeClr val="tx1"/>
                  </a:solidFill>
                  <a:latin typeface="Tahoma" pitchFamily="34" charset="0"/>
                  <a:cs typeface="Tahoma" pitchFamily="34" charset="0"/>
                </a:defRPr>
              </a:lvl8pPr>
              <a:lvl9pPr marL="3886200" indent="-228600" algn="r" rtl="1" eaLnBrk="0" fontAlgn="base" hangingPunct="0">
                <a:spcBef>
                  <a:spcPct val="0"/>
                </a:spcBef>
                <a:spcAft>
                  <a:spcPct val="0"/>
                </a:spcAft>
                <a:defRPr b="1">
                  <a:solidFill>
                    <a:schemeClr val="tx1"/>
                  </a:solidFill>
                  <a:latin typeface="Tahoma" pitchFamily="34" charset="0"/>
                  <a:cs typeface="Tahoma" pitchFamily="34" charset="0"/>
                </a:defRPr>
              </a:lvl9pPr>
            </a:lstStyle>
            <a:p>
              <a:pPr algn="ctr" eaLnBrk="1" hangingPunct="1"/>
              <a:r>
                <a:rPr lang="en-US" altLang="en-US" sz="2400">
                  <a:solidFill>
                    <a:srgbClr val="000000"/>
                  </a:solidFill>
                  <a:latin typeface="Arial Black" pitchFamily="34" charset="0"/>
                  <a:cs typeface="Arial" charset="0"/>
                </a:rPr>
                <a:t>2</a:t>
              </a:r>
            </a:p>
          </p:txBody>
        </p:sp>
      </p:grpSp>
      <p:sp>
        <p:nvSpPr>
          <p:cNvPr id="78856" name="Rectangle 8"/>
          <p:cNvSpPr>
            <a:spLocks noChangeArrowheads="1"/>
          </p:cNvSpPr>
          <p:nvPr/>
        </p:nvSpPr>
        <p:spPr bwMode="auto">
          <a:xfrm>
            <a:off x="107950" y="4868863"/>
            <a:ext cx="9036050" cy="1479550"/>
          </a:xfrm>
          <a:prstGeom prst="rect">
            <a:avLst/>
          </a:prstGeom>
          <a:noFill/>
          <a:ln>
            <a:noFill/>
          </a:ln>
          <a:effectLst>
            <a:prstShdw prst="shdw17" dist="17961" dir="2700000">
              <a:srgbClr val="000064">
                <a:gamma/>
                <a:shade val="60000"/>
                <a:invGamma/>
              </a:srgbClr>
            </a:prstShdw>
          </a:effectLst>
          <a:extLst>
            <a:ext uri="{909E8E84-426E-40DD-AFC4-6F175D3DCCD1}">
              <a14:hiddenFill xmlns:a14="http://schemas.microsoft.com/office/drawing/2010/main">
                <a:solidFill>
                  <a:srgbClr val="000064"/>
                </a:solidFill>
              </a14:hiddenFill>
            </a:ext>
            <a:ext uri="{91240B29-F687-4F45-9708-019B960494DF}">
              <a14:hiddenLine xmlns:a14="http://schemas.microsoft.com/office/drawing/2010/main" w="50800">
                <a:solidFill>
                  <a:srgbClr val="FFFF00"/>
                </a:solidFill>
                <a:miter lim="800000"/>
                <a:headEnd/>
                <a:tailEnd/>
              </a14:hiddenLine>
            </a:ext>
          </a:extLst>
        </p:spPr>
        <p:txBody>
          <a:bodyPr anchor="ctr">
            <a:spAutoFit/>
          </a:bodyPr>
          <a:lstStyle/>
          <a:p>
            <a:pPr algn="just" rtl="0">
              <a:lnSpc>
                <a:spcPct val="190000"/>
              </a:lnSpc>
              <a:buClr>
                <a:srgbClr val="FFFF00"/>
              </a:buClr>
              <a:buSzPct val="120000"/>
              <a:buFont typeface="Wingdings" pitchFamily="2" charset="2"/>
              <a:buChar char="Ø"/>
              <a:defRPr/>
            </a:pPr>
            <a:r>
              <a:rPr lang="en-US" altLang="en-US" sz="2400" dirty="0">
                <a:effectLst>
                  <a:outerShdw blurRad="38100" dist="38100" dir="2700000" algn="tl">
                    <a:srgbClr val="000000"/>
                  </a:outerShdw>
                </a:effectLst>
                <a:latin typeface="Arial" charset="0"/>
                <a:cs typeface="Arial" charset="0"/>
              </a:rPr>
              <a:t>These routes avoid penetration through the stratum </a:t>
            </a:r>
            <a:r>
              <a:rPr lang="en-US" altLang="en-US" sz="2400" dirty="0" err="1">
                <a:effectLst>
                  <a:outerShdw blurRad="38100" dist="38100" dir="2700000" algn="tl">
                    <a:srgbClr val="000000"/>
                  </a:outerShdw>
                </a:effectLst>
                <a:latin typeface="Arial" charset="0"/>
                <a:cs typeface="Arial" charset="0"/>
              </a:rPr>
              <a:t>corneum</a:t>
            </a:r>
            <a:r>
              <a:rPr lang="en-US" altLang="en-US" sz="2400" dirty="0">
                <a:effectLst>
                  <a:outerShdw blurRad="38100" dist="38100" dir="2700000" algn="tl">
                    <a:srgbClr val="000000"/>
                  </a:outerShdw>
                </a:effectLst>
                <a:latin typeface="Arial" charset="0"/>
                <a:cs typeface="Arial" charset="0"/>
              </a:rPr>
              <a:t> and therefore known as </a:t>
            </a:r>
            <a:r>
              <a:rPr lang="en-US" altLang="en-US" sz="2400" i="1" u="sng" dirty="0">
                <a:solidFill>
                  <a:srgbClr val="66FF33"/>
                </a:solidFill>
                <a:effectLst>
                  <a:outerShdw blurRad="38100" dist="38100" dir="2700000" algn="tl">
                    <a:srgbClr val="000000"/>
                  </a:outerShdw>
                </a:effectLst>
                <a:latin typeface="Arial Black" pitchFamily="34" charset="0"/>
                <a:cs typeface="Arial" charset="0"/>
              </a:rPr>
              <a:t>shunt routes</a:t>
            </a:r>
            <a:r>
              <a:rPr lang="en-US" altLang="en-US" sz="2400" dirty="0">
                <a:effectLst>
                  <a:outerShdw blurRad="38100" dist="38100" dir="2700000" algn="tl">
                    <a:srgbClr val="000000"/>
                  </a:outerShdw>
                </a:effectLst>
                <a:latin typeface="Arial" charset="0"/>
                <a:cs typeface="Arial" charset="0"/>
              </a:rPr>
              <a:t>. </a:t>
            </a:r>
          </a:p>
        </p:txBody>
      </p:sp>
      <p:sp>
        <p:nvSpPr>
          <p:cNvPr id="78857" name="Rectangle 9"/>
          <p:cNvSpPr>
            <a:spLocks noChangeArrowheads="1"/>
          </p:cNvSpPr>
          <p:nvPr/>
        </p:nvSpPr>
        <p:spPr bwMode="auto">
          <a:xfrm>
            <a:off x="141288" y="1412875"/>
            <a:ext cx="5222875" cy="741363"/>
          </a:xfrm>
          <a:prstGeom prst="rect">
            <a:avLst/>
          </a:prstGeom>
          <a:solidFill>
            <a:srgbClr val="000064"/>
          </a:solidFill>
          <a:ln w="50800">
            <a:solidFill>
              <a:srgbClr val="FFFF00"/>
            </a:solidFill>
            <a:miter lim="800000"/>
            <a:headEnd/>
            <a:tailEnd/>
          </a:ln>
          <a:effectLst>
            <a:prstShdw prst="shdw17" dist="17961" dir="2700000">
              <a:srgbClr val="FFFF00">
                <a:gamma/>
                <a:shade val="60000"/>
                <a:invGamma/>
              </a:srgbClr>
            </a:prstShdw>
          </a:effectLst>
        </p:spPr>
        <p:txBody>
          <a:bodyPr wrap="none">
            <a:spAutoFit/>
          </a:bodyPr>
          <a:lstStyle/>
          <a:p>
            <a:pPr rtl="0">
              <a:lnSpc>
                <a:spcPct val="140000"/>
              </a:lnSpc>
              <a:defRPr/>
            </a:pPr>
            <a:r>
              <a:rPr lang="en-US" altLang="en-US" sz="2800">
                <a:solidFill>
                  <a:srgbClr val="00FFFF"/>
                </a:solidFill>
                <a:effectLst>
                  <a:outerShdw blurRad="38100" dist="38100" dir="2700000" algn="tl">
                    <a:srgbClr val="000000"/>
                  </a:outerShdw>
                </a:effectLst>
                <a:latin typeface="Arial" charset="0"/>
                <a:cs typeface="Arial" charset="0"/>
              </a:rPr>
              <a:t>The Transappendageal route:</a:t>
            </a:r>
          </a:p>
        </p:txBody>
      </p:sp>
      <p:sp>
        <p:nvSpPr>
          <p:cNvPr id="78858" name="Rectangle 10"/>
          <p:cNvSpPr>
            <a:spLocks noChangeArrowheads="1"/>
          </p:cNvSpPr>
          <p:nvPr/>
        </p:nvSpPr>
        <p:spPr bwMode="auto">
          <a:xfrm>
            <a:off x="19050" y="836613"/>
            <a:ext cx="9017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600" dirty="0">
                <a:effectLst>
                  <a:outerShdw blurRad="38100" dist="38100" dir="2700000" algn="tl">
                    <a:srgbClr val="000000"/>
                  </a:outerShdw>
                </a:effectLst>
                <a:latin typeface="Arial" charset="0"/>
                <a:cs typeface="Arial" charset="0"/>
              </a:rPr>
              <a:t>There are two diffusional routes to penetrate intact skin:</a:t>
            </a:r>
          </a:p>
        </p:txBody>
      </p:sp>
    </p:spTree>
    <p:extLst>
      <p:ext uri="{BB962C8B-B14F-4D97-AF65-F5344CB8AC3E}">
        <p14:creationId xmlns:p14="http://schemas.microsoft.com/office/powerpoint/2010/main" val="3172986427"/>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4932363" y="3357563"/>
            <a:ext cx="4248150" cy="3527425"/>
            <a:chOff x="3107" y="2115"/>
            <a:chExt cx="2676" cy="2222"/>
          </a:xfrm>
        </p:grpSpPr>
        <p:pic>
          <p:nvPicPr>
            <p:cNvPr id="8197" name="Picture 3" descr="998y6tr5r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 y="2115"/>
              <a:ext cx="2676" cy="2222"/>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8" name="AutoShape 4"/>
            <p:cNvSpPr>
              <a:spLocks noChangeArrowheads="1"/>
            </p:cNvSpPr>
            <p:nvPr/>
          </p:nvSpPr>
          <p:spPr bwMode="auto">
            <a:xfrm>
              <a:off x="3651" y="2115"/>
              <a:ext cx="363" cy="479"/>
            </a:xfrm>
            <a:prstGeom prst="downArrow">
              <a:avLst>
                <a:gd name="adj1" fmla="val 50000"/>
                <a:gd name="adj2" fmla="val 32989"/>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Tahoma" pitchFamily="34" charset="0"/>
                  <a:cs typeface="Tahoma" pitchFamily="34" charset="0"/>
                </a:defRPr>
              </a:lvl1pPr>
              <a:lvl2pPr marL="742950" indent="-285750" eaLnBrk="0" hangingPunct="0">
                <a:defRPr b="1">
                  <a:solidFill>
                    <a:schemeClr val="tx1"/>
                  </a:solidFill>
                  <a:latin typeface="Tahoma" pitchFamily="34" charset="0"/>
                  <a:cs typeface="Tahoma" pitchFamily="34" charset="0"/>
                </a:defRPr>
              </a:lvl2pPr>
              <a:lvl3pPr marL="1143000" indent="-228600" eaLnBrk="0" hangingPunct="0">
                <a:defRPr b="1">
                  <a:solidFill>
                    <a:schemeClr val="tx1"/>
                  </a:solidFill>
                  <a:latin typeface="Tahoma" pitchFamily="34" charset="0"/>
                  <a:cs typeface="Tahoma" pitchFamily="34" charset="0"/>
                </a:defRPr>
              </a:lvl3pPr>
              <a:lvl4pPr marL="1600200" indent="-228600" eaLnBrk="0" hangingPunct="0">
                <a:defRPr b="1">
                  <a:solidFill>
                    <a:schemeClr val="tx1"/>
                  </a:solidFill>
                  <a:latin typeface="Tahoma" pitchFamily="34" charset="0"/>
                  <a:cs typeface="Tahoma" pitchFamily="34" charset="0"/>
                </a:defRPr>
              </a:lvl4pPr>
              <a:lvl5pPr marL="2057400" indent="-228600" eaLnBrk="0" hangingPunct="0">
                <a:defRPr b="1">
                  <a:solidFill>
                    <a:schemeClr val="tx1"/>
                  </a:solidFill>
                  <a:latin typeface="Tahoma" pitchFamily="34" charset="0"/>
                  <a:cs typeface="Tahoma" pitchFamily="34" charset="0"/>
                </a:defRPr>
              </a:lvl5pPr>
              <a:lvl6pPr marL="2514600" indent="-228600" algn="r" rtl="1" eaLnBrk="0" fontAlgn="base" hangingPunct="0">
                <a:spcBef>
                  <a:spcPct val="0"/>
                </a:spcBef>
                <a:spcAft>
                  <a:spcPct val="0"/>
                </a:spcAft>
                <a:defRPr b="1">
                  <a:solidFill>
                    <a:schemeClr val="tx1"/>
                  </a:solidFill>
                  <a:latin typeface="Tahoma" pitchFamily="34" charset="0"/>
                  <a:cs typeface="Tahoma" pitchFamily="34" charset="0"/>
                </a:defRPr>
              </a:lvl6pPr>
              <a:lvl7pPr marL="2971800" indent="-228600" algn="r" rtl="1" eaLnBrk="0" fontAlgn="base" hangingPunct="0">
                <a:spcBef>
                  <a:spcPct val="0"/>
                </a:spcBef>
                <a:spcAft>
                  <a:spcPct val="0"/>
                </a:spcAft>
                <a:defRPr b="1">
                  <a:solidFill>
                    <a:schemeClr val="tx1"/>
                  </a:solidFill>
                  <a:latin typeface="Tahoma" pitchFamily="34" charset="0"/>
                  <a:cs typeface="Tahoma" pitchFamily="34" charset="0"/>
                </a:defRPr>
              </a:lvl7pPr>
              <a:lvl8pPr marL="3429000" indent="-228600" algn="r" rtl="1" eaLnBrk="0" fontAlgn="base" hangingPunct="0">
                <a:spcBef>
                  <a:spcPct val="0"/>
                </a:spcBef>
                <a:spcAft>
                  <a:spcPct val="0"/>
                </a:spcAft>
                <a:defRPr b="1">
                  <a:solidFill>
                    <a:schemeClr val="tx1"/>
                  </a:solidFill>
                  <a:latin typeface="Tahoma" pitchFamily="34" charset="0"/>
                  <a:cs typeface="Tahoma" pitchFamily="34" charset="0"/>
                </a:defRPr>
              </a:lvl8pPr>
              <a:lvl9pPr marL="3886200" indent="-228600" algn="r" rtl="1" eaLnBrk="0" fontAlgn="base" hangingPunct="0">
                <a:spcBef>
                  <a:spcPct val="0"/>
                </a:spcBef>
                <a:spcAft>
                  <a:spcPct val="0"/>
                </a:spcAft>
                <a:defRPr b="1">
                  <a:solidFill>
                    <a:schemeClr val="tx1"/>
                  </a:solidFill>
                  <a:latin typeface="Tahoma" pitchFamily="34" charset="0"/>
                  <a:cs typeface="Tahoma" pitchFamily="34" charset="0"/>
                </a:defRPr>
              </a:lvl9pPr>
            </a:lstStyle>
            <a:p>
              <a:pPr algn="ctr" eaLnBrk="1" hangingPunct="1"/>
              <a:r>
                <a:rPr lang="en-US" altLang="en-US" sz="2400">
                  <a:solidFill>
                    <a:srgbClr val="000000"/>
                  </a:solidFill>
                  <a:latin typeface="Arial Black" pitchFamily="34" charset="0"/>
                  <a:cs typeface="Arial" charset="0"/>
                </a:rPr>
                <a:t>1</a:t>
              </a:r>
            </a:p>
          </p:txBody>
        </p:sp>
        <p:sp>
          <p:nvSpPr>
            <p:cNvPr id="8199" name="AutoShape 5"/>
            <p:cNvSpPr>
              <a:spLocks noChangeArrowheads="1"/>
            </p:cNvSpPr>
            <p:nvPr/>
          </p:nvSpPr>
          <p:spPr bwMode="auto">
            <a:xfrm>
              <a:off x="5012" y="2115"/>
              <a:ext cx="363" cy="479"/>
            </a:xfrm>
            <a:prstGeom prst="downArrow">
              <a:avLst>
                <a:gd name="adj1" fmla="val 50000"/>
                <a:gd name="adj2" fmla="val 32989"/>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Tahoma" pitchFamily="34" charset="0"/>
                  <a:cs typeface="Tahoma" pitchFamily="34" charset="0"/>
                </a:defRPr>
              </a:lvl1pPr>
              <a:lvl2pPr marL="742950" indent="-285750" eaLnBrk="0" hangingPunct="0">
                <a:defRPr b="1">
                  <a:solidFill>
                    <a:schemeClr val="tx1"/>
                  </a:solidFill>
                  <a:latin typeface="Tahoma" pitchFamily="34" charset="0"/>
                  <a:cs typeface="Tahoma" pitchFamily="34" charset="0"/>
                </a:defRPr>
              </a:lvl2pPr>
              <a:lvl3pPr marL="1143000" indent="-228600" eaLnBrk="0" hangingPunct="0">
                <a:defRPr b="1">
                  <a:solidFill>
                    <a:schemeClr val="tx1"/>
                  </a:solidFill>
                  <a:latin typeface="Tahoma" pitchFamily="34" charset="0"/>
                  <a:cs typeface="Tahoma" pitchFamily="34" charset="0"/>
                </a:defRPr>
              </a:lvl3pPr>
              <a:lvl4pPr marL="1600200" indent="-228600" eaLnBrk="0" hangingPunct="0">
                <a:defRPr b="1">
                  <a:solidFill>
                    <a:schemeClr val="tx1"/>
                  </a:solidFill>
                  <a:latin typeface="Tahoma" pitchFamily="34" charset="0"/>
                  <a:cs typeface="Tahoma" pitchFamily="34" charset="0"/>
                </a:defRPr>
              </a:lvl4pPr>
              <a:lvl5pPr marL="2057400" indent="-228600" eaLnBrk="0" hangingPunct="0">
                <a:defRPr b="1">
                  <a:solidFill>
                    <a:schemeClr val="tx1"/>
                  </a:solidFill>
                  <a:latin typeface="Tahoma" pitchFamily="34" charset="0"/>
                  <a:cs typeface="Tahoma" pitchFamily="34" charset="0"/>
                </a:defRPr>
              </a:lvl5pPr>
              <a:lvl6pPr marL="2514600" indent="-228600" algn="r" rtl="1" eaLnBrk="0" fontAlgn="base" hangingPunct="0">
                <a:spcBef>
                  <a:spcPct val="0"/>
                </a:spcBef>
                <a:spcAft>
                  <a:spcPct val="0"/>
                </a:spcAft>
                <a:defRPr b="1">
                  <a:solidFill>
                    <a:schemeClr val="tx1"/>
                  </a:solidFill>
                  <a:latin typeface="Tahoma" pitchFamily="34" charset="0"/>
                  <a:cs typeface="Tahoma" pitchFamily="34" charset="0"/>
                </a:defRPr>
              </a:lvl6pPr>
              <a:lvl7pPr marL="2971800" indent="-228600" algn="r" rtl="1" eaLnBrk="0" fontAlgn="base" hangingPunct="0">
                <a:spcBef>
                  <a:spcPct val="0"/>
                </a:spcBef>
                <a:spcAft>
                  <a:spcPct val="0"/>
                </a:spcAft>
                <a:defRPr b="1">
                  <a:solidFill>
                    <a:schemeClr val="tx1"/>
                  </a:solidFill>
                  <a:latin typeface="Tahoma" pitchFamily="34" charset="0"/>
                  <a:cs typeface="Tahoma" pitchFamily="34" charset="0"/>
                </a:defRPr>
              </a:lvl7pPr>
              <a:lvl8pPr marL="3429000" indent="-228600" algn="r" rtl="1" eaLnBrk="0" fontAlgn="base" hangingPunct="0">
                <a:spcBef>
                  <a:spcPct val="0"/>
                </a:spcBef>
                <a:spcAft>
                  <a:spcPct val="0"/>
                </a:spcAft>
                <a:defRPr b="1">
                  <a:solidFill>
                    <a:schemeClr val="tx1"/>
                  </a:solidFill>
                  <a:latin typeface="Tahoma" pitchFamily="34" charset="0"/>
                  <a:cs typeface="Tahoma" pitchFamily="34" charset="0"/>
                </a:defRPr>
              </a:lvl8pPr>
              <a:lvl9pPr marL="3886200" indent="-228600" algn="r" rtl="1" eaLnBrk="0" fontAlgn="base" hangingPunct="0">
                <a:spcBef>
                  <a:spcPct val="0"/>
                </a:spcBef>
                <a:spcAft>
                  <a:spcPct val="0"/>
                </a:spcAft>
                <a:defRPr b="1">
                  <a:solidFill>
                    <a:schemeClr val="tx1"/>
                  </a:solidFill>
                  <a:latin typeface="Tahoma" pitchFamily="34" charset="0"/>
                  <a:cs typeface="Tahoma" pitchFamily="34" charset="0"/>
                </a:defRPr>
              </a:lvl9pPr>
            </a:lstStyle>
            <a:p>
              <a:pPr algn="ctr" eaLnBrk="1" hangingPunct="1"/>
              <a:r>
                <a:rPr lang="en-US" altLang="en-US" sz="2400">
                  <a:solidFill>
                    <a:srgbClr val="000000"/>
                  </a:solidFill>
                  <a:latin typeface="Arial Black" pitchFamily="34" charset="0"/>
                  <a:cs typeface="Arial" charset="0"/>
                </a:rPr>
                <a:t>2</a:t>
              </a:r>
            </a:p>
          </p:txBody>
        </p:sp>
      </p:grpSp>
      <p:sp>
        <p:nvSpPr>
          <p:cNvPr id="79878" name="Rectangle 6"/>
          <p:cNvSpPr>
            <a:spLocks noChangeArrowheads="1"/>
          </p:cNvSpPr>
          <p:nvPr/>
        </p:nvSpPr>
        <p:spPr bwMode="auto">
          <a:xfrm>
            <a:off x="107950" y="0"/>
            <a:ext cx="9036050" cy="217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rtl="0">
              <a:lnSpc>
                <a:spcPct val="190000"/>
              </a:lnSpc>
              <a:buClr>
                <a:srgbClr val="FFFF00"/>
              </a:buClr>
              <a:buSzPct val="120000"/>
              <a:buFont typeface="Wingdings" pitchFamily="2" charset="2"/>
              <a:buChar char="Ø"/>
              <a:defRPr/>
            </a:pPr>
            <a:r>
              <a:rPr lang="en-US" altLang="en-US" sz="2400">
                <a:effectLst>
                  <a:outerShdw blurRad="38100" dist="38100" dir="2700000" algn="tl">
                    <a:srgbClr val="000000"/>
                  </a:outerShdw>
                </a:effectLst>
                <a:latin typeface="Arial" charset="0"/>
                <a:cs typeface="Arial" charset="0"/>
              </a:rPr>
              <a:t> Although these routes offer high permeability, they are of </a:t>
            </a:r>
          </a:p>
          <a:p>
            <a:pPr algn="just" rtl="0">
              <a:lnSpc>
                <a:spcPct val="190000"/>
              </a:lnSpc>
              <a:buClr>
                <a:srgbClr val="FFFF00"/>
              </a:buClr>
              <a:buSzPct val="120000"/>
              <a:buFont typeface="Wingdings" pitchFamily="2" charset="2"/>
              <a:buNone/>
              <a:defRPr/>
            </a:pPr>
            <a:r>
              <a:rPr lang="en-US" altLang="en-US" sz="2400">
                <a:effectLst>
                  <a:outerShdw blurRad="38100" dist="38100" dir="2700000" algn="tl">
                    <a:srgbClr val="000000"/>
                  </a:outerShdw>
                </a:effectLst>
                <a:latin typeface="Arial" charset="0"/>
                <a:cs typeface="Arial" charset="0"/>
              </a:rPr>
              <a:t>     minor importance because of their relatively small area, </a:t>
            </a:r>
          </a:p>
          <a:p>
            <a:pPr algn="just" rtl="0">
              <a:lnSpc>
                <a:spcPct val="190000"/>
              </a:lnSpc>
              <a:buClr>
                <a:srgbClr val="FFFF00"/>
              </a:buClr>
              <a:buSzPct val="120000"/>
              <a:buFont typeface="Wingdings" pitchFamily="2" charset="2"/>
              <a:buNone/>
              <a:defRPr/>
            </a:pPr>
            <a:r>
              <a:rPr lang="en-US" altLang="en-US" sz="2400">
                <a:effectLst>
                  <a:outerShdw blurRad="38100" dist="38100" dir="2700000" algn="tl">
                    <a:srgbClr val="000000"/>
                  </a:outerShdw>
                </a:effectLst>
                <a:latin typeface="Arial" charset="0"/>
                <a:cs typeface="Arial" charset="0"/>
              </a:rPr>
              <a:t>     0.1% of the total skin area. </a:t>
            </a:r>
          </a:p>
        </p:txBody>
      </p:sp>
      <p:sp>
        <p:nvSpPr>
          <p:cNvPr id="79879" name="Rectangle 7"/>
          <p:cNvSpPr>
            <a:spLocks noChangeArrowheads="1"/>
          </p:cNvSpPr>
          <p:nvPr/>
        </p:nvSpPr>
        <p:spPr bwMode="auto">
          <a:xfrm>
            <a:off x="179388" y="2533650"/>
            <a:ext cx="5111750" cy="3611563"/>
          </a:xfrm>
          <a:prstGeom prst="rect">
            <a:avLst/>
          </a:prstGeom>
          <a:solidFill>
            <a:srgbClr val="000070"/>
          </a:solidFill>
          <a:ln w="50800">
            <a:solidFill>
              <a:srgbClr val="FFFF00"/>
            </a:solidFill>
            <a:miter lim="800000"/>
            <a:headEnd/>
            <a:tailEnd/>
          </a:ln>
          <a:effectLst>
            <a:prstShdw prst="shdw17" dist="17961" dir="2700000">
              <a:srgbClr val="FFFF00">
                <a:gamma/>
                <a:shade val="60000"/>
                <a:invGamma/>
              </a:srgbClr>
            </a:prstShdw>
          </a:effectLst>
        </p:spPr>
        <p:txBody>
          <a:bodyPr anchor="ctr">
            <a:spAutoFit/>
          </a:bodyPr>
          <a:lstStyle/>
          <a:p>
            <a:pPr algn="just" rtl="0">
              <a:lnSpc>
                <a:spcPct val="190000"/>
              </a:lnSpc>
              <a:buClr>
                <a:srgbClr val="FFFF00"/>
              </a:buClr>
              <a:buSzPct val="120000"/>
              <a:buFont typeface="Wingdings" pitchFamily="2" charset="2"/>
              <a:buChar char="Ø"/>
              <a:defRPr/>
            </a:pPr>
            <a:r>
              <a:rPr lang="en-US" altLang="en-US" sz="2400" dirty="0">
                <a:solidFill>
                  <a:schemeClr val="bg1">
                    <a:lumMod val="95000"/>
                  </a:schemeClr>
                </a:solidFill>
                <a:effectLst>
                  <a:outerShdw blurRad="38100" dist="38100" dir="2700000" algn="tl">
                    <a:srgbClr val="000000"/>
                  </a:outerShdw>
                </a:effectLst>
                <a:latin typeface="Arial" charset="0"/>
                <a:cs typeface="Arial" charset="0"/>
              </a:rPr>
              <a:t>The </a:t>
            </a:r>
            <a:r>
              <a:rPr lang="en-US" altLang="en-US" sz="2400" dirty="0" err="1">
                <a:solidFill>
                  <a:schemeClr val="bg1">
                    <a:lumMod val="95000"/>
                  </a:schemeClr>
                </a:solidFill>
                <a:effectLst>
                  <a:outerShdw blurRad="38100" dist="38100" dir="2700000" algn="tl">
                    <a:srgbClr val="000000"/>
                  </a:outerShdw>
                </a:effectLst>
                <a:latin typeface="Arial" charset="0"/>
                <a:cs typeface="Arial" charset="0"/>
              </a:rPr>
              <a:t>transappendageal</a:t>
            </a:r>
            <a:r>
              <a:rPr lang="en-US" altLang="en-US" sz="2400" dirty="0">
                <a:solidFill>
                  <a:schemeClr val="bg1">
                    <a:lumMod val="95000"/>
                  </a:schemeClr>
                </a:solidFill>
                <a:effectLst>
                  <a:outerShdw blurRad="38100" dist="38100" dir="2700000" algn="tl">
                    <a:srgbClr val="000000"/>
                  </a:outerShdw>
                </a:effectLst>
                <a:latin typeface="Arial" charset="0"/>
                <a:cs typeface="Arial" charset="0"/>
              </a:rPr>
              <a:t> route seems to be most important for </a:t>
            </a:r>
            <a:r>
              <a:rPr lang="en-US" altLang="en-US" sz="2400" dirty="0">
                <a:solidFill>
                  <a:srgbClr val="FFFF00"/>
                </a:solidFill>
                <a:effectLst>
                  <a:outerShdw blurRad="38100" dist="38100" dir="2700000" algn="tl">
                    <a:srgbClr val="000000"/>
                  </a:outerShdw>
                </a:effectLst>
                <a:latin typeface="Arial" charset="0"/>
                <a:cs typeface="Arial" charset="0"/>
              </a:rPr>
              <a:t>ions and large </a:t>
            </a:r>
            <a:r>
              <a:rPr lang="en-US" altLang="en-US" sz="2400" dirty="0">
                <a:solidFill>
                  <a:schemeClr val="bg1">
                    <a:lumMod val="95000"/>
                  </a:schemeClr>
                </a:solidFill>
                <a:effectLst>
                  <a:outerShdw blurRad="38100" dist="38100" dir="2700000" algn="tl">
                    <a:srgbClr val="000000"/>
                  </a:outerShdw>
                </a:effectLst>
                <a:latin typeface="Arial" charset="0"/>
                <a:cs typeface="Arial" charset="0"/>
              </a:rPr>
              <a:t>polar molecules which hardly permeate through the stratum </a:t>
            </a:r>
            <a:r>
              <a:rPr lang="en-US" altLang="en-US" sz="2400" dirty="0" err="1">
                <a:solidFill>
                  <a:schemeClr val="bg1">
                    <a:lumMod val="95000"/>
                  </a:schemeClr>
                </a:solidFill>
                <a:effectLst>
                  <a:outerShdw blurRad="38100" dist="38100" dir="2700000" algn="tl">
                    <a:srgbClr val="000000"/>
                  </a:outerShdw>
                </a:effectLst>
                <a:latin typeface="Arial" charset="0"/>
                <a:cs typeface="Arial" charset="0"/>
              </a:rPr>
              <a:t>corneum</a:t>
            </a:r>
            <a:r>
              <a:rPr lang="en-US" altLang="en-US" sz="2400" dirty="0">
                <a:solidFill>
                  <a:schemeClr val="bg1">
                    <a:lumMod val="95000"/>
                  </a:schemeClr>
                </a:solidFill>
                <a:effectLst>
                  <a:outerShdw blurRad="38100" dist="38100" dir="2700000" algn="tl">
                    <a:srgbClr val="000000"/>
                  </a:outerShdw>
                </a:effectLst>
                <a:latin typeface="Arial" charset="0"/>
                <a:cs typeface="Arial" charset="0"/>
              </a:rPr>
              <a:t>.</a:t>
            </a:r>
          </a:p>
        </p:txBody>
      </p:sp>
    </p:spTree>
    <p:extLst>
      <p:ext uri="{BB962C8B-B14F-4D97-AF65-F5344CB8AC3E}">
        <p14:creationId xmlns:p14="http://schemas.microsoft.com/office/powerpoint/2010/main" val="438590713"/>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692275" y="3042672"/>
            <a:ext cx="6336109" cy="2677656"/>
          </a:xfrm>
          <a:prstGeom prst="rect">
            <a:avLst/>
          </a:prstGeom>
          <a:noFill/>
          <a:ln w="50800">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rtl="0">
              <a:lnSpc>
                <a:spcPct val="200000"/>
              </a:lnSpc>
              <a:defRPr/>
            </a:pPr>
            <a:r>
              <a:rPr lang="en-US" altLang="en-US" sz="2800" dirty="0" err="1">
                <a:solidFill>
                  <a:srgbClr val="66FF33"/>
                </a:solidFill>
                <a:effectLst>
                  <a:outerShdw blurRad="38100" dist="38100" dir="2700000" algn="tl">
                    <a:srgbClr val="000000"/>
                  </a:outerShdw>
                </a:effectLst>
                <a:latin typeface="Arial" charset="0"/>
                <a:cs typeface="Arial" charset="0"/>
              </a:rPr>
              <a:t>Transepidermal</a:t>
            </a:r>
            <a:r>
              <a:rPr lang="en-US" altLang="en-US" sz="2800" dirty="0">
                <a:solidFill>
                  <a:srgbClr val="66FF33"/>
                </a:solidFill>
                <a:effectLst>
                  <a:outerShdw blurRad="38100" dist="38100" dir="2700000" algn="tl">
                    <a:srgbClr val="000000"/>
                  </a:outerShdw>
                </a:effectLst>
                <a:latin typeface="Arial" charset="0"/>
                <a:cs typeface="Arial" charset="0"/>
              </a:rPr>
              <a:t> transport means that molecules cross the intact horny </a:t>
            </a:r>
            <a:r>
              <a:rPr lang="en-US" altLang="en-US" sz="2800" dirty="0" smtClean="0">
                <a:solidFill>
                  <a:srgbClr val="66FF33"/>
                </a:solidFill>
                <a:effectLst>
                  <a:outerShdw blurRad="38100" dist="38100" dir="2700000" algn="tl">
                    <a:srgbClr val="000000"/>
                  </a:outerShdw>
                </a:effectLst>
                <a:latin typeface="Arial" charset="0"/>
                <a:cs typeface="Arial" charset="0"/>
              </a:rPr>
              <a:t>layer </a:t>
            </a:r>
            <a:r>
              <a:rPr lang="en-US" altLang="en-US" sz="2800" dirty="0">
                <a:solidFill>
                  <a:srgbClr val="66FF33"/>
                </a:solidFill>
                <a:effectLst>
                  <a:outerShdw blurRad="38100" dist="38100" dir="2700000" algn="tl">
                    <a:srgbClr val="000000"/>
                  </a:outerShdw>
                </a:effectLst>
                <a:latin typeface="Arial" charset="0"/>
                <a:cs typeface="Arial" charset="0"/>
              </a:rPr>
              <a:t>stratum </a:t>
            </a:r>
            <a:r>
              <a:rPr lang="en-US" altLang="en-US" sz="2800" dirty="0" err="1">
                <a:solidFill>
                  <a:srgbClr val="66FF33"/>
                </a:solidFill>
                <a:effectLst>
                  <a:outerShdw blurRad="38100" dist="38100" dir="2700000" algn="tl">
                    <a:srgbClr val="000000"/>
                  </a:outerShdw>
                </a:effectLst>
                <a:latin typeface="Arial" charset="0"/>
                <a:cs typeface="Arial" charset="0"/>
              </a:rPr>
              <a:t>corneum</a:t>
            </a:r>
            <a:endParaRPr lang="en-US" altLang="en-US" sz="2800" dirty="0">
              <a:solidFill>
                <a:srgbClr val="66FF33"/>
              </a:solidFill>
              <a:effectLst>
                <a:outerShdw blurRad="38100" dist="38100" dir="2700000" algn="tl">
                  <a:srgbClr val="000000"/>
                </a:outerShdw>
              </a:effectLst>
              <a:latin typeface="Arial" charset="0"/>
              <a:cs typeface="Arial" charset="0"/>
            </a:endParaRPr>
          </a:p>
        </p:txBody>
      </p:sp>
      <p:pic>
        <p:nvPicPr>
          <p:cNvPr id="9219" name="Picture 3" descr="Skinpenetration37_04_small"/>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a:stretch>
            <a:fillRect/>
          </a:stretch>
        </p:blipFill>
        <p:spPr bwMode="auto">
          <a:xfrm>
            <a:off x="5076825" y="260350"/>
            <a:ext cx="4067175" cy="29527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0900" name="Rectangle 4"/>
          <p:cNvSpPr>
            <a:spLocks noChangeArrowheads="1"/>
          </p:cNvSpPr>
          <p:nvPr/>
        </p:nvSpPr>
        <p:spPr bwMode="auto">
          <a:xfrm rot="-1724801">
            <a:off x="-36513" y="1392238"/>
            <a:ext cx="4968876" cy="741362"/>
          </a:xfrm>
          <a:prstGeom prst="rect">
            <a:avLst/>
          </a:prstGeom>
          <a:solidFill>
            <a:srgbClr val="000064"/>
          </a:solidFill>
          <a:ln w="50800">
            <a:solidFill>
              <a:srgbClr val="FFFF00"/>
            </a:solidFill>
            <a:miter lim="800000"/>
            <a:headEnd/>
            <a:tailEnd/>
          </a:ln>
          <a:effectLst>
            <a:prstShdw prst="shdw17" dist="17961" dir="2700000">
              <a:srgbClr val="FFFF00">
                <a:gamma/>
                <a:shade val="60000"/>
                <a:invGamma/>
              </a:srgbClr>
            </a:prstShdw>
          </a:effectLst>
        </p:spPr>
        <p:txBody>
          <a:bodyPr>
            <a:spAutoFit/>
          </a:bodyPr>
          <a:lstStyle/>
          <a:p>
            <a:pPr rtl="0">
              <a:lnSpc>
                <a:spcPct val="140000"/>
              </a:lnSpc>
              <a:defRPr/>
            </a:pPr>
            <a:r>
              <a:rPr lang="en-US" altLang="en-US" sz="2800" dirty="0">
                <a:solidFill>
                  <a:srgbClr val="00FFFF"/>
                </a:solidFill>
                <a:effectLst>
                  <a:outerShdw blurRad="38100" dist="38100" dir="2700000" algn="tl">
                    <a:srgbClr val="000000"/>
                  </a:outerShdw>
                </a:effectLst>
                <a:latin typeface="Arial" charset="0"/>
                <a:cs typeface="Arial" charset="0"/>
              </a:rPr>
              <a:t>The </a:t>
            </a:r>
            <a:r>
              <a:rPr lang="en-US" altLang="en-US" dirty="0">
                <a:effectLst>
                  <a:outerShdw blurRad="38100" dist="38100" dir="2700000" algn="tl">
                    <a:srgbClr val="000000"/>
                  </a:outerShdw>
                </a:effectLst>
              </a:rPr>
              <a:t> </a:t>
            </a:r>
            <a:r>
              <a:rPr lang="en-US" altLang="en-US" sz="2800" dirty="0" err="1">
                <a:solidFill>
                  <a:srgbClr val="00FFFF"/>
                </a:solidFill>
                <a:effectLst>
                  <a:outerShdw blurRad="38100" dist="38100" dir="2700000" algn="tl">
                    <a:srgbClr val="000000"/>
                  </a:outerShdw>
                </a:effectLst>
                <a:latin typeface="Arial" charset="0"/>
                <a:cs typeface="Arial" charset="0"/>
              </a:rPr>
              <a:t>transepidermal</a:t>
            </a:r>
            <a:r>
              <a:rPr lang="en-US" altLang="en-US" sz="2800" dirty="0">
                <a:solidFill>
                  <a:srgbClr val="00FFFF"/>
                </a:solidFill>
                <a:effectLst>
                  <a:outerShdw blurRad="38100" dist="38100" dir="2700000" algn="tl">
                    <a:srgbClr val="000000"/>
                  </a:outerShdw>
                </a:effectLst>
                <a:latin typeface="Arial" charset="0"/>
                <a:cs typeface="Arial" charset="0"/>
              </a:rPr>
              <a:t> route :</a:t>
            </a:r>
          </a:p>
        </p:txBody>
      </p:sp>
    </p:spTree>
    <p:extLst>
      <p:ext uri="{BB962C8B-B14F-4D97-AF65-F5344CB8AC3E}">
        <p14:creationId xmlns:p14="http://schemas.microsoft.com/office/powerpoint/2010/main" val="1317497118"/>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71438" y="157163"/>
            <a:ext cx="6877050"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a:lnSpc>
                <a:spcPct val="190000"/>
              </a:lnSpc>
              <a:defRPr/>
            </a:pPr>
            <a:r>
              <a:rPr lang="en-US" altLang="en-US" sz="2400" dirty="0">
                <a:effectLst>
                  <a:outerShdw blurRad="38100" dist="38100" dir="2700000" algn="tl">
                    <a:srgbClr val="000000"/>
                  </a:outerShdw>
                </a:effectLst>
                <a:latin typeface="Arial" charset="0"/>
                <a:cs typeface="Arial" charset="0"/>
              </a:rPr>
              <a:t>Two potential micro-routes are existing</a:t>
            </a:r>
          </a:p>
          <a:p>
            <a:pPr algn="l" rtl="0">
              <a:lnSpc>
                <a:spcPct val="190000"/>
              </a:lnSpc>
              <a:defRPr/>
            </a:pPr>
            <a:r>
              <a:rPr lang="en-US" altLang="en-US" sz="2400" dirty="0">
                <a:effectLst>
                  <a:outerShdw blurRad="38100" dist="38100" dir="2700000" algn="tl">
                    <a:srgbClr val="000000"/>
                  </a:outerShdw>
                </a:effectLst>
                <a:latin typeface="Arial" charset="0"/>
                <a:cs typeface="Arial" charset="0"/>
              </a:rPr>
              <a:t> *</a:t>
            </a:r>
            <a:r>
              <a:rPr lang="en-US" altLang="en-US" sz="2800" i="1" dirty="0">
                <a:solidFill>
                  <a:srgbClr val="66FF33"/>
                </a:solidFill>
                <a:effectLst>
                  <a:outerShdw blurRad="38100" dist="38100" dir="2700000" algn="tl">
                    <a:srgbClr val="000000"/>
                  </a:outerShdw>
                </a:effectLst>
                <a:latin typeface="Arial" charset="0"/>
                <a:cs typeface="Arial" charset="0"/>
              </a:rPr>
              <a:t>The transcellular (intracellular) rout</a:t>
            </a:r>
          </a:p>
          <a:p>
            <a:pPr algn="l" rtl="0">
              <a:lnSpc>
                <a:spcPct val="190000"/>
              </a:lnSpc>
              <a:defRPr/>
            </a:pPr>
            <a:r>
              <a:rPr lang="en-US" altLang="en-US" sz="2800" i="1" dirty="0">
                <a:solidFill>
                  <a:srgbClr val="66FF33"/>
                </a:solidFill>
                <a:effectLst>
                  <a:outerShdw blurRad="38100" dist="38100" dir="2700000" algn="tl">
                    <a:srgbClr val="000000"/>
                  </a:outerShdw>
                </a:effectLst>
                <a:latin typeface="Arial" charset="0"/>
                <a:cs typeface="Arial" charset="0"/>
              </a:rPr>
              <a:t> *The intercellular pathways</a:t>
            </a:r>
          </a:p>
        </p:txBody>
      </p:sp>
      <p:sp>
        <p:nvSpPr>
          <p:cNvPr id="81923" name="Rectangle 3"/>
          <p:cNvSpPr>
            <a:spLocks noChangeArrowheads="1"/>
          </p:cNvSpPr>
          <p:nvPr/>
        </p:nvSpPr>
        <p:spPr bwMode="auto">
          <a:xfrm>
            <a:off x="179388" y="2781300"/>
            <a:ext cx="5040312"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a:lnSpc>
                <a:spcPct val="160000"/>
              </a:lnSpc>
              <a:defRPr/>
            </a:pPr>
            <a:r>
              <a:rPr lang="en-US" altLang="en-US" sz="2400">
                <a:solidFill>
                  <a:srgbClr val="FF0000"/>
                </a:solidFill>
                <a:effectLst>
                  <a:outerShdw blurRad="38100" dist="38100" dir="2700000" algn="tl">
                    <a:srgbClr val="000000"/>
                  </a:outerShdw>
                </a:effectLst>
                <a:latin typeface="Arial" charset="0"/>
                <a:cs typeface="Arial" charset="0"/>
              </a:rPr>
              <a:t>The principal pathway taken by  drugs is decided by its partition coefficient</a:t>
            </a:r>
          </a:p>
        </p:txBody>
      </p:sp>
      <p:pic>
        <p:nvPicPr>
          <p:cNvPr id="10244" name="Picture 4" descr="Skinpenetration37_04_small"/>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a:stretch>
            <a:fillRect/>
          </a:stretch>
        </p:blipFill>
        <p:spPr bwMode="auto">
          <a:xfrm>
            <a:off x="5113338" y="1916113"/>
            <a:ext cx="3995737" cy="29527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5" name="Rectangle 5"/>
          <p:cNvSpPr>
            <a:spLocks noChangeArrowheads="1"/>
          </p:cNvSpPr>
          <p:nvPr/>
        </p:nvSpPr>
        <p:spPr bwMode="auto">
          <a:xfrm>
            <a:off x="179388" y="4858638"/>
            <a:ext cx="8964612"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a:lnSpc>
                <a:spcPct val="160000"/>
              </a:lnSpc>
              <a:defRPr/>
            </a:pPr>
            <a:r>
              <a:rPr lang="en-US" altLang="en-US" sz="2400" u="sng" dirty="0">
                <a:solidFill>
                  <a:schemeClr val="tx1">
                    <a:lumMod val="75000"/>
                    <a:lumOff val="25000"/>
                  </a:schemeClr>
                </a:solidFill>
                <a:effectLst>
                  <a:outerShdw blurRad="38100" dist="38100" dir="2700000" algn="tl">
                    <a:srgbClr val="000000"/>
                  </a:outerShdw>
                </a:effectLst>
                <a:latin typeface="Arial" charset="0"/>
                <a:cs typeface="Arial" charset="0"/>
              </a:rPr>
              <a:t>Hydrophilic drugs partition into the intracellular (Transcellular) </a:t>
            </a:r>
            <a:r>
              <a:rPr lang="en-US" altLang="en-US" sz="2400" u="sng" dirty="0">
                <a:solidFill>
                  <a:srgbClr val="FF33CC"/>
                </a:solidFill>
                <a:effectLst>
                  <a:outerShdw blurRad="38100" dist="38100" dir="2700000" algn="tl">
                    <a:srgbClr val="000000"/>
                  </a:outerShdw>
                </a:effectLst>
                <a:latin typeface="Arial" charset="0"/>
                <a:cs typeface="Arial" charset="0"/>
              </a:rPr>
              <a:t>pathways, whereas lipophilic drugs traverse the stratum </a:t>
            </a:r>
            <a:r>
              <a:rPr lang="en-US" altLang="en-US" sz="2400" u="sng" dirty="0" err="1">
                <a:solidFill>
                  <a:srgbClr val="FF33CC"/>
                </a:solidFill>
                <a:effectLst>
                  <a:outerShdw blurRad="38100" dist="38100" dir="2700000" algn="tl">
                    <a:srgbClr val="000000"/>
                  </a:outerShdw>
                </a:effectLst>
                <a:latin typeface="Arial" charset="0"/>
                <a:cs typeface="Arial" charset="0"/>
              </a:rPr>
              <a:t>corneum</a:t>
            </a:r>
            <a:r>
              <a:rPr lang="en-US" altLang="en-US" sz="2400" u="sng" dirty="0">
                <a:solidFill>
                  <a:srgbClr val="FF33CC"/>
                </a:solidFill>
                <a:effectLst>
                  <a:outerShdw blurRad="38100" dist="38100" dir="2700000" algn="tl">
                    <a:srgbClr val="000000"/>
                  </a:outerShdw>
                </a:effectLst>
                <a:latin typeface="Arial" charset="0"/>
                <a:cs typeface="Arial" charset="0"/>
              </a:rPr>
              <a:t> via the intercellular route.</a:t>
            </a:r>
          </a:p>
        </p:txBody>
      </p:sp>
    </p:spTree>
    <p:extLst>
      <p:ext uri="{BB962C8B-B14F-4D97-AF65-F5344CB8AC3E}">
        <p14:creationId xmlns:p14="http://schemas.microsoft.com/office/powerpoint/2010/main" val="284855142"/>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60363" y="328613"/>
            <a:ext cx="8604250" cy="579437"/>
          </a:xfrm>
          <a:prstGeom prst="rect">
            <a:avLst/>
          </a:prstGeom>
          <a:gradFill rotWithShape="1">
            <a:gsLst>
              <a:gs pos="0">
                <a:schemeClr val="bg1"/>
              </a:gs>
              <a:gs pos="5000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a:defRPr/>
            </a:pPr>
            <a:r>
              <a:rPr lang="en-US" altLang="en-US" sz="3200">
                <a:solidFill>
                  <a:srgbClr val="FFFF00"/>
                </a:solidFill>
                <a:effectLst>
                  <a:outerShdw blurRad="38100" dist="38100" dir="2700000" algn="tl">
                    <a:srgbClr val="000000"/>
                  </a:outerShdw>
                </a:effectLst>
                <a:latin typeface="Arial" charset="0"/>
                <a:cs typeface="Arial" charset="0"/>
              </a:rPr>
              <a:t>Factors Affecting Percutaneous Absorption</a:t>
            </a:r>
          </a:p>
        </p:txBody>
      </p:sp>
      <p:sp>
        <p:nvSpPr>
          <p:cNvPr id="82947" name="Rectangle 3"/>
          <p:cNvSpPr>
            <a:spLocks noChangeArrowheads="1"/>
          </p:cNvSpPr>
          <p:nvPr/>
        </p:nvSpPr>
        <p:spPr bwMode="auto">
          <a:xfrm>
            <a:off x="0" y="2695240"/>
            <a:ext cx="8740775"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a:lnSpc>
                <a:spcPct val="240000"/>
              </a:lnSpc>
              <a:buClr>
                <a:srgbClr val="66FF33"/>
              </a:buClr>
              <a:buSzPct val="155000"/>
              <a:buFont typeface="Wingdings" pitchFamily="2" charset="2"/>
              <a:buChar char="q"/>
              <a:defRPr/>
            </a:pPr>
            <a:r>
              <a:rPr lang="en-US" altLang="en-US" sz="2800" dirty="0">
                <a:effectLst>
                  <a:outerShdw blurRad="38100" dist="38100" dir="2700000" algn="tl">
                    <a:srgbClr val="000000"/>
                  </a:outerShdw>
                </a:effectLst>
                <a:latin typeface="Arial" charset="0"/>
                <a:cs typeface="Arial" charset="0"/>
              </a:rPr>
              <a:t> Factors concerning the </a:t>
            </a:r>
            <a:r>
              <a:rPr lang="en-US" altLang="en-US" sz="2800" dirty="0">
                <a:solidFill>
                  <a:srgbClr val="FF0000"/>
                </a:solidFill>
                <a:effectLst>
                  <a:outerShdw blurRad="38100" dist="38100" dir="2700000" algn="tl">
                    <a:srgbClr val="000000"/>
                  </a:outerShdw>
                </a:effectLst>
                <a:latin typeface="Arial" charset="0"/>
                <a:cs typeface="Arial" charset="0"/>
              </a:rPr>
              <a:t>nature of the drug </a:t>
            </a:r>
          </a:p>
          <a:p>
            <a:pPr algn="l" rtl="0">
              <a:lnSpc>
                <a:spcPct val="240000"/>
              </a:lnSpc>
              <a:buClr>
                <a:srgbClr val="66FF33"/>
              </a:buClr>
              <a:buSzPct val="160000"/>
              <a:buFont typeface="Wingdings" pitchFamily="2" charset="2"/>
              <a:buChar char="q"/>
              <a:defRPr/>
            </a:pPr>
            <a:r>
              <a:rPr lang="en-US" altLang="en-US" sz="2800" dirty="0">
                <a:effectLst>
                  <a:outerShdw blurRad="38100" dist="38100" dir="2700000" algn="tl">
                    <a:srgbClr val="000000"/>
                  </a:outerShdw>
                </a:effectLst>
                <a:latin typeface="Arial" charset="0"/>
                <a:cs typeface="Arial" charset="0"/>
              </a:rPr>
              <a:t> Factors concerning the </a:t>
            </a:r>
            <a:r>
              <a:rPr lang="en-US" altLang="en-US" sz="2800" dirty="0">
                <a:solidFill>
                  <a:srgbClr val="FF0000"/>
                </a:solidFill>
                <a:effectLst>
                  <a:outerShdw blurRad="38100" dist="38100" dir="2700000" algn="tl">
                    <a:srgbClr val="000000"/>
                  </a:outerShdw>
                </a:effectLst>
                <a:latin typeface="Arial" charset="0"/>
                <a:cs typeface="Arial" charset="0"/>
              </a:rPr>
              <a:t>nature of the vehicle</a:t>
            </a:r>
          </a:p>
          <a:p>
            <a:pPr algn="l" rtl="0">
              <a:lnSpc>
                <a:spcPct val="240000"/>
              </a:lnSpc>
              <a:buClr>
                <a:srgbClr val="66FF33"/>
              </a:buClr>
              <a:buSzPct val="160000"/>
              <a:buFont typeface="Wingdings" pitchFamily="2" charset="2"/>
              <a:buChar char="q"/>
              <a:defRPr/>
            </a:pPr>
            <a:r>
              <a:rPr lang="en-US" altLang="en-US" sz="2800" dirty="0">
                <a:effectLst>
                  <a:outerShdw blurRad="38100" dist="38100" dir="2700000" algn="tl">
                    <a:srgbClr val="000000"/>
                  </a:outerShdw>
                </a:effectLst>
                <a:latin typeface="Arial" charset="0"/>
                <a:cs typeface="Arial" charset="0"/>
              </a:rPr>
              <a:t> Factors concerning the </a:t>
            </a:r>
            <a:r>
              <a:rPr lang="en-US" altLang="en-US" sz="2800" dirty="0">
                <a:solidFill>
                  <a:srgbClr val="FF0000"/>
                </a:solidFill>
                <a:effectLst>
                  <a:outerShdw blurRad="38100" dist="38100" dir="2700000" algn="tl">
                    <a:srgbClr val="000000"/>
                  </a:outerShdw>
                </a:effectLst>
                <a:latin typeface="Arial" charset="0"/>
                <a:cs typeface="Arial" charset="0"/>
              </a:rPr>
              <a:t>condition of the skin</a:t>
            </a:r>
          </a:p>
        </p:txBody>
      </p:sp>
      <p:sp>
        <p:nvSpPr>
          <p:cNvPr id="82948" name="Rectangle 4"/>
          <p:cNvSpPr>
            <a:spLocks noChangeArrowheads="1"/>
          </p:cNvSpPr>
          <p:nvPr/>
        </p:nvSpPr>
        <p:spPr bwMode="auto">
          <a:xfrm>
            <a:off x="323850" y="1028700"/>
            <a:ext cx="8569325"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a:lnSpc>
                <a:spcPct val="150000"/>
              </a:lnSpc>
              <a:defRPr/>
            </a:pPr>
            <a:r>
              <a:rPr lang="en-US" altLang="en-US" sz="2400" i="1">
                <a:solidFill>
                  <a:srgbClr val="FFFF00"/>
                </a:solidFill>
                <a:effectLst>
                  <a:outerShdw blurRad="38100" dist="38100" dir="2700000" algn="tl">
                    <a:srgbClr val="000000"/>
                  </a:outerShdw>
                </a:effectLst>
                <a:latin typeface="Arial" charset="0"/>
                <a:cs typeface="Arial" charset="0"/>
              </a:rPr>
              <a:t>Percutaneous absorption</a:t>
            </a:r>
            <a:r>
              <a:rPr lang="en-US" altLang="en-US" sz="2400" i="1">
                <a:solidFill>
                  <a:srgbClr val="66FF33"/>
                </a:solidFill>
                <a:effectLst>
                  <a:outerShdw blurRad="38100" dist="38100" dir="2700000" algn="tl">
                    <a:srgbClr val="000000"/>
                  </a:outerShdw>
                </a:effectLst>
                <a:latin typeface="Arial" charset="0"/>
                <a:cs typeface="Arial" charset="0"/>
              </a:rPr>
              <a:t> is the absorption of substances from outside the skin to positions beneath the skin, including entrance into the blood stream.</a:t>
            </a:r>
          </a:p>
        </p:txBody>
      </p:sp>
    </p:spTree>
    <p:extLst>
      <p:ext uri="{BB962C8B-B14F-4D97-AF65-F5344CB8AC3E}">
        <p14:creationId xmlns:p14="http://schemas.microsoft.com/office/powerpoint/2010/main" val="615928614"/>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36513" y="115888"/>
            <a:ext cx="9144001" cy="6697662"/>
            <a:chOff x="-23" y="73"/>
            <a:chExt cx="5760" cy="4219"/>
          </a:xfrm>
        </p:grpSpPr>
        <p:sp>
          <p:nvSpPr>
            <p:cNvPr id="83971" name="Rectangle 3"/>
            <p:cNvSpPr>
              <a:spLocks noChangeArrowheads="1"/>
            </p:cNvSpPr>
            <p:nvPr/>
          </p:nvSpPr>
          <p:spPr bwMode="auto">
            <a:xfrm>
              <a:off x="-23" y="436"/>
              <a:ext cx="5760" cy="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algn="r" rtl="1" fontAlgn="base">
                <a:spcBef>
                  <a:spcPct val="0"/>
                </a:spcBef>
                <a:spcAft>
                  <a:spcPct val="0"/>
                </a:spcAft>
                <a:defRPr>
                  <a:solidFill>
                    <a:schemeClr val="tx1"/>
                  </a:solidFill>
                  <a:latin typeface="Arial" charset="0"/>
                  <a:cs typeface="Arial" charset="0"/>
                </a:defRPr>
              </a:lvl6pPr>
              <a:lvl7pPr marL="3086100" indent="-342900" algn="r" rtl="1" fontAlgn="base">
                <a:spcBef>
                  <a:spcPct val="0"/>
                </a:spcBef>
                <a:spcAft>
                  <a:spcPct val="0"/>
                </a:spcAft>
                <a:defRPr>
                  <a:solidFill>
                    <a:schemeClr val="tx1"/>
                  </a:solidFill>
                  <a:latin typeface="Arial" charset="0"/>
                  <a:cs typeface="Arial" charset="0"/>
                </a:defRPr>
              </a:lvl7pPr>
              <a:lvl8pPr marL="3543300" indent="-342900" algn="r" rtl="1" fontAlgn="base">
                <a:spcBef>
                  <a:spcPct val="0"/>
                </a:spcBef>
                <a:spcAft>
                  <a:spcPct val="0"/>
                </a:spcAft>
                <a:defRPr>
                  <a:solidFill>
                    <a:schemeClr val="tx1"/>
                  </a:solidFill>
                  <a:latin typeface="Arial" charset="0"/>
                  <a:cs typeface="Arial" charset="0"/>
                </a:defRPr>
              </a:lvl8pPr>
              <a:lvl9pPr marL="4000500" indent="-342900" algn="r" rtl="1" fontAlgn="base">
                <a:spcBef>
                  <a:spcPct val="0"/>
                </a:spcBef>
                <a:spcAft>
                  <a:spcPct val="0"/>
                </a:spcAft>
                <a:defRPr>
                  <a:solidFill>
                    <a:schemeClr val="tx1"/>
                  </a:solidFill>
                  <a:latin typeface="Arial" charset="0"/>
                  <a:cs typeface="Arial" charset="0"/>
                </a:defRPr>
              </a:lvl9pPr>
            </a:lstStyle>
            <a:p>
              <a:pPr algn="justLow" rtl="0">
                <a:lnSpc>
                  <a:spcPct val="140000"/>
                </a:lnSpc>
                <a:defRPr/>
              </a:pPr>
              <a:r>
                <a:rPr lang="en-US" altLang="en-US" sz="2800" smtClean="0">
                  <a:solidFill>
                    <a:srgbClr val="FF99FF"/>
                  </a:solidFill>
                  <a:effectLst>
                    <a:outerShdw blurRad="38100" dist="38100" dir="2700000" algn="tl">
                      <a:srgbClr val="000000"/>
                    </a:outerShdw>
                  </a:effectLst>
                </a:rPr>
                <a:t>1.</a:t>
              </a:r>
              <a:r>
                <a:rPr lang="en-US" altLang="en-US" sz="2400" smtClean="0">
                  <a:effectLst>
                    <a:outerShdw blurRad="38100" dist="38100" dir="2700000" algn="tl">
                      <a:srgbClr val="000000"/>
                    </a:outerShdw>
                  </a:effectLst>
                </a:rPr>
                <a:t>    Drug concentration                   Percutaneous absorption</a:t>
              </a:r>
            </a:p>
            <a:p>
              <a:pPr algn="justLow" rtl="0">
                <a:lnSpc>
                  <a:spcPct val="140000"/>
                </a:lnSpc>
                <a:defRPr/>
              </a:pPr>
              <a:endParaRPr lang="en-US" altLang="en-US" sz="2400" smtClean="0">
                <a:effectLst>
                  <a:outerShdw blurRad="38100" dist="38100" dir="2700000" algn="tl">
                    <a:srgbClr val="000000"/>
                  </a:outerShdw>
                </a:effectLst>
              </a:endParaRPr>
            </a:p>
            <a:p>
              <a:pPr algn="justLow" rtl="0">
                <a:lnSpc>
                  <a:spcPct val="140000"/>
                </a:lnSpc>
                <a:buClr>
                  <a:srgbClr val="FF99FF"/>
                </a:buClr>
                <a:buSzPct val="120000"/>
                <a:buFontTx/>
                <a:buAutoNum type="arabicPeriod" startAt="2"/>
                <a:defRPr/>
              </a:pPr>
              <a:r>
                <a:rPr lang="en-US" altLang="en-US" sz="2400" smtClean="0">
                  <a:effectLst>
                    <a:outerShdw blurRad="38100" dist="38100" dir="2700000" algn="tl">
                      <a:srgbClr val="000000"/>
                    </a:outerShdw>
                  </a:effectLst>
                </a:rPr>
                <a:t>    Drug partition coefficient (greater attraction to the skin </a:t>
              </a:r>
            </a:p>
            <a:p>
              <a:pPr algn="justLow" rtl="0">
                <a:lnSpc>
                  <a:spcPct val="140000"/>
                </a:lnSpc>
                <a:buClr>
                  <a:srgbClr val="FFFF00"/>
                </a:buClr>
                <a:buSzPct val="120000"/>
                <a:defRPr/>
              </a:pPr>
              <a:r>
                <a:rPr lang="en-US" altLang="en-US" sz="2400" smtClean="0">
                  <a:effectLst>
                    <a:outerShdw blurRad="38100" dist="38100" dir="2700000" algn="tl">
                      <a:srgbClr val="000000"/>
                    </a:outerShdw>
                  </a:effectLst>
                </a:rPr>
                <a:t>        than to the vehicle)                    Percutaneous absorption</a:t>
              </a:r>
            </a:p>
            <a:p>
              <a:pPr algn="justLow" rtl="0">
                <a:lnSpc>
                  <a:spcPct val="90000"/>
                </a:lnSpc>
                <a:buClr>
                  <a:srgbClr val="FFFF00"/>
                </a:buClr>
                <a:buSzPct val="120000"/>
                <a:defRPr/>
              </a:pPr>
              <a:endParaRPr lang="en-US" altLang="en-US" sz="2400" smtClean="0">
                <a:effectLst>
                  <a:outerShdw blurRad="38100" dist="38100" dir="2700000" algn="tl">
                    <a:srgbClr val="000000"/>
                  </a:outerShdw>
                </a:effectLst>
              </a:endParaRPr>
            </a:p>
            <a:p>
              <a:pPr algn="justLow" rtl="0">
                <a:lnSpc>
                  <a:spcPct val="140000"/>
                </a:lnSpc>
                <a:buClr>
                  <a:srgbClr val="FF99FF"/>
                </a:buClr>
                <a:buSzPct val="120000"/>
                <a:buFontTx/>
                <a:buAutoNum type="arabicPeriod" startAt="3"/>
                <a:defRPr/>
              </a:pPr>
              <a:r>
                <a:rPr lang="en-US" altLang="en-US" sz="2400" smtClean="0">
                  <a:effectLst>
                    <a:outerShdw blurRad="38100" dist="38100" dir="2700000" algn="tl">
                      <a:srgbClr val="000000"/>
                    </a:outerShdw>
                  </a:effectLst>
                </a:rPr>
                <a:t>    Molecular weight below 800    </a:t>
              </a:r>
            </a:p>
            <a:p>
              <a:pPr algn="justLow" rtl="0">
                <a:lnSpc>
                  <a:spcPct val="140000"/>
                </a:lnSpc>
                <a:buClr>
                  <a:srgbClr val="FFFF00"/>
                </a:buClr>
                <a:buSzPct val="120000"/>
                <a:defRPr/>
              </a:pPr>
              <a:r>
                <a:rPr lang="en-US" altLang="en-US" sz="2400" smtClean="0">
                  <a:effectLst>
                    <a:outerShdw blurRad="38100" dist="38100" dir="2700000" algn="tl">
                      <a:srgbClr val="000000"/>
                    </a:outerShdw>
                  </a:effectLst>
                </a:rPr>
                <a:t>                                          Percutaneous absorption</a:t>
              </a:r>
            </a:p>
            <a:p>
              <a:pPr algn="justLow" rtl="0">
                <a:lnSpc>
                  <a:spcPct val="60000"/>
                </a:lnSpc>
                <a:buClr>
                  <a:srgbClr val="FFFF00"/>
                </a:buClr>
                <a:buSzPct val="120000"/>
                <a:defRPr/>
              </a:pPr>
              <a:endParaRPr lang="en-US" altLang="en-US" sz="2400" smtClean="0">
                <a:effectLst>
                  <a:outerShdw blurRad="38100" dist="38100" dir="2700000" algn="tl">
                    <a:srgbClr val="000000"/>
                  </a:outerShdw>
                </a:effectLst>
              </a:endParaRPr>
            </a:p>
            <a:p>
              <a:pPr algn="justLow" rtl="0">
                <a:lnSpc>
                  <a:spcPct val="120000"/>
                </a:lnSpc>
                <a:buClr>
                  <a:srgbClr val="FF99FF"/>
                </a:buClr>
                <a:buSzPct val="120000"/>
                <a:buFontTx/>
                <a:buAutoNum type="arabicPeriod" startAt="4"/>
                <a:defRPr/>
              </a:pPr>
              <a:r>
                <a:rPr lang="en-US" altLang="en-US" sz="2400" smtClean="0">
                  <a:effectLst>
                    <a:outerShdw blurRad="38100" dist="38100" dir="2700000" algn="tl">
                      <a:srgbClr val="000000"/>
                    </a:outerShdw>
                  </a:effectLst>
                </a:rPr>
                <a:t>    Particle Size</a:t>
              </a:r>
            </a:p>
            <a:p>
              <a:pPr algn="justLow" rtl="0">
                <a:lnSpc>
                  <a:spcPct val="120000"/>
                </a:lnSpc>
                <a:buClr>
                  <a:srgbClr val="FFFF00"/>
                </a:buClr>
                <a:buSzPct val="120000"/>
                <a:defRPr/>
              </a:pPr>
              <a:r>
                <a:rPr lang="en-US" altLang="en-US" sz="2400" smtClean="0">
                  <a:effectLst>
                    <a:outerShdw blurRad="38100" dist="38100" dir="2700000" algn="tl">
                      <a:srgbClr val="000000"/>
                    </a:outerShdw>
                  </a:effectLst>
                </a:rPr>
                <a:t>                                          Percutaneous absorption</a:t>
              </a:r>
            </a:p>
            <a:p>
              <a:pPr algn="l" rtl="0">
                <a:defRPr/>
              </a:pPr>
              <a:endParaRPr lang="en-US" altLang="en-US" sz="2400" smtClean="0">
                <a:effectLst>
                  <a:outerShdw blurRad="38100" dist="38100" dir="2700000" algn="tl">
                    <a:srgbClr val="000000"/>
                  </a:outerShdw>
                </a:effectLst>
              </a:endParaRPr>
            </a:p>
            <a:p>
              <a:pPr algn="l" rtl="0">
                <a:lnSpc>
                  <a:spcPct val="130000"/>
                </a:lnSpc>
                <a:defRPr/>
              </a:pPr>
              <a:r>
                <a:rPr lang="en-US" altLang="en-US" sz="2400" smtClean="0">
                  <a:effectLst>
                    <a:outerShdw blurRad="38100" dist="38100" dir="2700000" algn="tl">
                      <a:srgbClr val="000000"/>
                    </a:outerShdw>
                  </a:effectLst>
                </a:rPr>
                <a:t>5.     Solubility in mineral oil and water</a:t>
              </a:r>
            </a:p>
            <a:p>
              <a:pPr algn="l" rtl="0">
                <a:lnSpc>
                  <a:spcPct val="130000"/>
                </a:lnSpc>
                <a:defRPr/>
              </a:pPr>
              <a:r>
                <a:rPr lang="en-US" altLang="en-US" sz="2400" smtClean="0">
                  <a:effectLst>
                    <a:outerShdw blurRad="38100" dist="38100" dir="2700000" algn="tl">
                      <a:srgbClr val="000000"/>
                    </a:outerShdw>
                  </a:effectLst>
                </a:rPr>
                <a:t>                                          Percutaneous absorption</a:t>
              </a:r>
            </a:p>
          </p:txBody>
        </p:sp>
        <p:sp>
          <p:nvSpPr>
            <p:cNvPr id="83972" name="Rectangle 4"/>
            <p:cNvSpPr>
              <a:spLocks noChangeArrowheads="1"/>
            </p:cNvSpPr>
            <p:nvPr/>
          </p:nvSpPr>
          <p:spPr bwMode="auto">
            <a:xfrm>
              <a:off x="204" y="73"/>
              <a:ext cx="5506"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a:lnSpc>
                  <a:spcPct val="140000"/>
                </a:lnSpc>
                <a:buClr>
                  <a:srgbClr val="66FF33"/>
                </a:buClr>
                <a:buSzPct val="155000"/>
                <a:buFont typeface="Wingdings" pitchFamily="2" charset="2"/>
                <a:buChar char="q"/>
                <a:defRPr/>
              </a:pPr>
              <a:r>
                <a:rPr lang="en-US" altLang="en-US" sz="2800">
                  <a:effectLst>
                    <a:outerShdw blurRad="38100" dist="38100" dir="2700000" algn="tl">
                      <a:srgbClr val="000000"/>
                    </a:outerShdw>
                  </a:effectLst>
                  <a:latin typeface="Arial" charset="0"/>
                  <a:cs typeface="Arial" charset="0"/>
                </a:rPr>
                <a:t> </a:t>
              </a:r>
              <a:r>
                <a:rPr lang="en-US" altLang="en-US" sz="2800">
                  <a:solidFill>
                    <a:srgbClr val="FFFF00"/>
                  </a:solidFill>
                  <a:effectLst>
                    <a:outerShdw blurRad="38100" dist="38100" dir="2700000" algn="tl">
                      <a:srgbClr val="000000"/>
                    </a:outerShdw>
                  </a:effectLst>
                  <a:latin typeface="Arial" charset="0"/>
                  <a:cs typeface="Arial" charset="0"/>
                </a:rPr>
                <a:t>Factors concerning the nature of the drug </a:t>
              </a:r>
            </a:p>
          </p:txBody>
        </p:sp>
        <p:sp>
          <p:nvSpPr>
            <p:cNvPr id="12293" name="Line 5"/>
            <p:cNvSpPr>
              <a:spLocks noChangeShapeType="1"/>
            </p:cNvSpPr>
            <p:nvPr/>
          </p:nvSpPr>
          <p:spPr bwMode="auto">
            <a:xfrm flipV="1">
              <a:off x="2380" y="799"/>
              <a:ext cx="545"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Line 6"/>
            <p:cNvSpPr>
              <a:spLocks noChangeShapeType="1"/>
            </p:cNvSpPr>
            <p:nvPr/>
          </p:nvSpPr>
          <p:spPr bwMode="auto">
            <a:xfrm flipV="1">
              <a:off x="295" y="482"/>
              <a:ext cx="0" cy="362"/>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7"/>
            <p:cNvSpPr>
              <a:spLocks noChangeShapeType="1"/>
            </p:cNvSpPr>
            <p:nvPr/>
          </p:nvSpPr>
          <p:spPr bwMode="auto">
            <a:xfrm flipV="1">
              <a:off x="295" y="1162"/>
              <a:ext cx="0" cy="408"/>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p:cNvSpPr>
              <a:spLocks noChangeShapeType="1"/>
            </p:cNvSpPr>
            <p:nvPr/>
          </p:nvSpPr>
          <p:spPr bwMode="auto">
            <a:xfrm flipV="1">
              <a:off x="3016" y="527"/>
              <a:ext cx="0" cy="408"/>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p:cNvSpPr>
              <a:spLocks noChangeShapeType="1"/>
            </p:cNvSpPr>
            <p:nvPr/>
          </p:nvSpPr>
          <p:spPr bwMode="auto">
            <a:xfrm flipV="1">
              <a:off x="1292" y="2568"/>
              <a:ext cx="545"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0"/>
            <p:cNvSpPr>
              <a:spLocks noChangeShapeType="1"/>
            </p:cNvSpPr>
            <p:nvPr/>
          </p:nvSpPr>
          <p:spPr bwMode="auto">
            <a:xfrm flipV="1">
              <a:off x="2380" y="1752"/>
              <a:ext cx="545"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Line 11"/>
            <p:cNvSpPr>
              <a:spLocks noChangeShapeType="1"/>
            </p:cNvSpPr>
            <p:nvPr/>
          </p:nvSpPr>
          <p:spPr bwMode="auto">
            <a:xfrm>
              <a:off x="295" y="2024"/>
              <a:ext cx="0" cy="408"/>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Line 12"/>
            <p:cNvSpPr>
              <a:spLocks noChangeShapeType="1"/>
            </p:cNvSpPr>
            <p:nvPr/>
          </p:nvSpPr>
          <p:spPr bwMode="auto">
            <a:xfrm>
              <a:off x="340" y="2705"/>
              <a:ext cx="0" cy="544"/>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Line 13"/>
            <p:cNvSpPr>
              <a:spLocks noChangeShapeType="1"/>
            </p:cNvSpPr>
            <p:nvPr/>
          </p:nvSpPr>
          <p:spPr bwMode="auto">
            <a:xfrm flipV="1">
              <a:off x="1973" y="3067"/>
              <a:ext cx="0" cy="408"/>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Line 14"/>
            <p:cNvSpPr>
              <a:spLocks noChangeShapeType="1"/>
            </p:cNvSpPr>
            <p:nvPr/>
          </p:nvSpPr>
          <p:spPr bwMode="auto">
            <a:xfrm flipV="1">
              <a:off x="3016" y="1525"/>
              <a:ext cx="0" cy="408"/>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Line 15"/>
            <p:cNvSpPr>
              <a:spLocks noChangeShapeType="1"/>
            </p:cNvSpPr>
            <p:nvPr/>
          </p:nvSpPr>
          <p:spPr bwMode="auto">
            <a:xfrm flipV="1">
              <a:off x="1973" y="2432"/>
              <a:ext cx="0" cy="408"/>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4" name="Line 16"/>
            <p:cNvSpPr>
              <a:spLocks noChangeShapeType="1"/>
            </p:cNvSpPr>
            <p:nvPr/>
          </p:nvSpPr>
          <p:spPr bwMode="auto">
            <a:xfrm flipV="1">
              <a:off x="1247" y="3203"/>
              <a:ext cx="545"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5" name="Line 17"/>
            <p:cNvSpPr>
              <a:spLocks noChangeShapeType="1"/>
            </p:cNvSpPr>
            <p:nvPr/>
          </p:nvSpPr>
          <p:spPr bwMode="auto">
            <a:xfrm flipV="1">
              <a:off x="1292" y="4065"/>
              <a:ext cx="545"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18"/>
            <p:cNvSpPr>
              <a:spLocks noChangeShapeType="1"/>
            </p:cNvSpPr>
            <p:nvPr/>
          </p:nvSpPr>
          <p:spPr bwMode="auto">
            <a:xfrm flipV="1">
              <a:off x="2018" y="3884"/>
              <a:ext cx="0" cy="408"/>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Line 19"/>
            <p:cNvSpPr>
              <a:spLocks noChangeShapeType="1"/>
            </p:cNvSpPr>
            <p:nvPr/>
          </p:nvSpPr>
          <p:spPr bwMode="auto">
            <a:xfrm flipV="1">
              <a:off x="340" y="3521"/>
              <a:ext cx="0" cy="408"/>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151205587"/>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79388" y="638175"/>
            <a:ext cx="8893175" cy="603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algn="r" rtl="1" fontAlgn="base">
              <a:spcBef>
                <a:spcPct val="0"/>
              </a:spcBef>
              <a:spcAft>
                <a:spcPct val="0"/>
              </a:spcAft>
              <a:defRPr>
                <a:solidFill>
                  <a:schemeClr val="tx1"/>
                </a:solidFill>
                <a:latin typeface="Arial" charset="0"/>
                <a:cs typeface="Arial" charset="0"/>
              </a:defRPr>
            </a:lvl6pPr>
            <a:lvl7pPr marL="3086100" indent="-342900" algn="r" rtl="1" fontAlgn="base">
              <a:spcBef>
                <a:spcPct val="0"/>
              </a:spcBef>
              <a:spcAft>
                <a:spcPct val="0"/>
              </a:spcAft>
              <a:defRPr>
                <a:solidFill>
                  <a:schemeClr val="tx1"/>
                </a:solidFill>
                <a:latin typeface="Arial" charset="0"/>
                <a:cs typeface="Arial" charset="0"/>
              </a:defRPr>
            </a:lvl7pPr>
            <a:lvl8pPr marL="3543300" indent="-342900" algn="r" rtl="1" fontAlgn="base">
              <a:spcBef>
                <a:spcPct val="0"/>
              </a:spcBef>
              <a:spcAft>
                <a:spcPct val="0"/>
              </a:spcAft>
              <a:defRPr>
                <a:solidFill>
                  <a:schemeClr val="tx1"/>
                </a:solidFill>
                <a:latin typeface="Arial" charset="0"/>
                <a:cs typeface="Arial" charset="0"/>
              </a:defRPr>
            </a:lvl8pPr>
            <a:lvl9pPr marL="4000500" indent="-342900" algn="r" rtl="1" fontAlgn="base">
              <a:spcBef>
                <a:spcPct val="0"/>
              </a:spcBef>
              <a:spcAft>
                <a:spcPct val="0"/>
              </a:spcAft>
              <a:defRPr>
                <a:solidFill>
                  <a:schemeClr val="tx1"/>
                </a:solidFill>
                <a:latin typeface="Arial" charset="0"/>
                <a:cs typeface="Arial" charset="0"/>
              </a:defRPr>
            </a:lvl9pPr>
          </a:lstStyle>
          <a:p>
            <a:pPr algn="just" rtl="0">
              <a:lnSpc>
                <a:spcPct val="130000"/>
              </a:lnSpc>
              <a:buClr>
                <a:srgbClr val="FF99FF"/>
              </a:buClr>
              <a:buSzPct val="120000"/>
              <a:defRPr/>
            </a:pPr>
            <a:r>
              <a:rPr lang="en-US" altLang="en-US" sz="2800" dirty="0" smtClean="0">
                <a:solidFill>
                  <a:srgbClr val="FFCCFF"/>
                </a:solidFill>
                <a:effectLst>
                  <a:outerShdw blurRad="38100" dist="38100" dir="2700000" algn="tl">
                    <a:srgbClr val="000000"/>
                  </a:outerShdw>
                </a:effectLst>
              </a:rPr>
              <a:t>1.</a:t>
            </a:r>
            <a:r>
              <a:rPr lang="en-US" altLang="en-US" sz="2400" dirty="0" smtClean="0">
                <a:effectLst>
                  <a:outerShdw blurRad="38100" dist="38100" dir="2700000" algn="tl">
                    <a:srgbClr val="000000"/>
                  </a:outerShdw>
                </a:effectLst>
              </a:rPr>
              <a:t>   </a:t>
            </a:r>
            <a:r>
              <a:rPr lang="en-US" altLang="en-US" sz="2400" dirty="0" err="1" smtClean="0">
                <a:effectLst>
                  <a:outerShdw blurRad="38100" dist="38100" dir="2700000" algn="tl">
                    <a:srgbClr val="000000"/>
                  </a:outerShdw>
                </a:effectLst>
              </a:rPr>
              <a:t>Spreadability</a:t>
            </a:r>
            <a:r>
              <a:rPr lang="en-US" altLang="en-US" sz="2400" dirty="0" smtClean="0">
                <a:effectLst>
                  <a:outerShdw blurRad="38100" dist="38100" dir="2700000" algn="tl">
                    <a:srgbClr val="000000"/>
                  </a:outerShdw>
                </a:effectLst>
              </a:rPr>
              <a:t> of the vehicle </a:t>
            </a:r>
          </a:p>
          <a:p>
            <a:pPr algn="just" rtl="0">
              <a:lnSpc>
                <a:spcPct val="130000"/>
              </a:lnSpc>
              <a:buClr>
                <a:srgbClr val="FF99FF"/>
              </a:buClr>
              <a:buSzPct val="120000"/>
              <a:defRPr/>
            </a:pPr>
            <a:r>
              <a:rPr lang="en-US" altLang="en-US" sz="2400" dirty="0" smtClean="0">
                <a:effectLst>
                  <a:outerShdw blurRad="38100" dist="38100" dir="2700000" algn="tl">
                    <a:srgbClr val="000000"/>
                  </a:outerShdw>
                </a:effectLst>
              </a:rPr>
              <a:t>                                                          Percutaneous absorption</a:t>
            </a:r>
          </a:p>
          <a:p>
            <a:pPr algn="just" rtl="0">
              <a:lnSpc>
                <a:spcPct val="130000"/>
              </a:lnSpc>
              <a:buClr>
                <a:srgbClr val="FF99FF"/>
              </a:buClr>
              <a:buSzPct val="120000"/>
              <a:defRPr/>
            </a:pPr>
            <a:endParaRPr lang="en-US" altLang="en-US" sz="2400" dirty="0" smtClean="0">
              <a:effectLst>
                <a:outerShdw blurRad="38100" dist="38100" dir="2700000" algn="tl">
                  <a:srgbClr val="000000"/>
                </a:outerShdw>
              </a:effectLst>
            </a:endParaRPr>
          </a:p>
          <a:p>
            <a:pPr algn="just" rtl="0">
              <a:lnSpc>
                <a:spcPct val="130000"/>
              </a:lnSpc>
              <a:buClr>
                <a:srgbClr val="FF99FF"/>
              </a:buClr>
              <a:buSzPct val="120000"/>
              <a:defRPr/>
            </a:pPr>
            <a:r>
              <a:rPr lang="en-US" altLang="en-US" sz="2800" dirty="0" smtClean="0">
                <a:solidFill>
                  <a:srgbClr val="FFCCFF"/>
                </a:solidFill>
                <a:effectLst>
                  <a:outerShdw blurRad="38100" dist="38100" dir="2700000" algn="tl">
                    <a:srgbClr val="000000"/>
                  </a:outerShdw>
                </a:effectLst>
              </a:rPr>
              <a:t>2.</a:t>
            </a:r>
            <a:r>
              <a:rPr lang="en-US" altLang="en-US" sz="2400" dirty="0" smtClean="0">
                <a:effectLst>
                  <a:outerShdw blurRad="38100" dist="38100" dir="2700000" algn="tl">
                    <a:srgbClr val="000000"/>
                  </a:outerShdw>
                </a:effectLst>
              </a:rPr>
              <a:t>    Mixing with the sebum</a:t>
            </a:r>
          </a:p>
          <a:p>
            <a:pPr algn="just" rtl="0">
              <a:lnSpc>
                <a:spcPct val="130000"/>
              </a:lnSpc>
              <a:buClr>
                <a:srgbClr val="FF99FF"/>
              </a:buClr>
              <a:buSzPct val="120000"/>
              <a:defRPr/>
            </a:pPr>
            <a:r>
              <a:rPr lang="en-US" altLang="en-US" sz="2400" dirty="0" smtClean="0">
                <a:effectLst>
                  <a:outerShdw blurRad="38100" dist="38100" dir="2700000" algn="tl">
                    <a:srgbClr val="000000"/>
                  </a:outerShdw>
                </a:effectLst>
              </a:rPr>
              <a:t>                                                          Percutaneous absorption</a:t>
            </a:r>
          </a:p>
          <a:p>
            <a:pPr algn="just" rtl="0">
              <a:lnSpc>
                <a:spcPct val="130000"/>
              </a:lnSpc>
              <a:buClr>
                <a:srgbClr val="FF99FF"/>
              </a:buClr>
              <a:buSzPct val="120000"/>
              <a:defRPr/>
            </a:pPr>
            <a:endParaRPr lang="en-US" altLang="en-US" sz="2400" dirty="0" smtClean="0">
              <a:effectLst>
                <a:outerShdw blurRad="38100" dist="38100" dir="2700000" algn="tl">
                  <a:srgbClr val="000000"/>
                </a:outerShdw>
              </a:effectLst>
            </a:endParaRPr>
          </a:p>
          <a:p>
            <a:pPr algn="just" rtl="0">
              <a:lnSpc>
                <a:spcPct val="130000"/>
              </a:lnSpc>
              <a:buClr>
                <a:srgbClr val="FF99FF"/>
              </a:buClr>
              <a:buSzPct val="120000"/>
              <a:defRPr/>
            </a:pPr>
            <a:r>
              <a:rPr lang="en-US" altLang="en-US" sz="2800" dirty="0" smtClean="0">
                <a:solidFill>
                  <a:srgbClr val="FFCCFF"/>
                </a:solidFill>
                <a:effectLst>
                  <a:outerShdw blurRad="38100" dist="38100" dir="2700000" algn="tl">
                    <a:srgbClr val="000000"/>
                  </a:outerShdw>
                </a:effectLst>
              </a:rPr>
              <a:t>3.</a:t>
            </a:r>
            <a:r>
              <a:rPr lang="en-US" altLang="en-US" sz="2400" dirty="0" smtClean="0">
                <a:effectLst>
                  <a:outerShdw blurRad="38100" dist="38100" dir="2700000" algn="tl">
                    <a:srgbClr val="000000"/>
                  </a:outerShdw>
                </a:effectLst>
              </a:rPr>
              <a:t>    Hydration of the skin               Percutaneous absorption</a:t>
            </a:r>
          </a:p>
          <a:p>
            <a:pPr algn="just" rtl="0">
              <a:lnSpc>
                <a:spcPct val="130000"/>
              </a:lnSpc>
              <a:buClr>
                <a:srgbClr val="FF99FF"/>
              </a:buClr>
              <a:buSzPct val="120000"/>
              <a:defRPr/>
            </a:pPr>
            <a:endParaRPr lang="en-US" altLang="en-US" sz="2400" dirty="0" smtClean="0">
              <a:effectLst>
                <a:outerShdw blurRad="38100" dist="38100" dir="2700000" algn="tl">
                  <a:srgbClr val="000000"/>
                </a:outerShdw>
              </a:effectLst>
            </a:endParaRPr>
          </a:p>
          <a:p>
            <a:pPr algn="just" rtl="0">
              <a:lnSpc>
                <a:spcPct val="130000"/>
              </a:lnSpc>
              <a:buClr>
                <a:srgbClr val="FF99FF"/>
              </a:buClr>
              <a:buSzPct val="120000"/>
              <a:defRPr/>
            </a:pPr>
            <a:r>
              <a:rPr lang="en-US" altLang="en-US" sz="2400" dirty="0" smtClean="0">
                <a:effectLst>
                  <a:outerShdw blurRad="38100" dist="38100" dir="2700000" algn="tl">
                    <a:srgbClr val="000000"/>
                  </a:outerShdw>
                </a:effectLst>
              </a:rPr>
              <a:t>    </a:t>
            </a:r>
            <a:r>
              <a:rPr lang="en-US" altLang="en-US" sz="2400" i="1" dirty="0" smtClean="0">
                <a:solidFill>
                  <a:srgbClr val="00B050"/>
                </a:solidFill>
                <a:effectLst>
                  <a:outerShdw blurRad="38100" dist="38100" dir="2700000" algn="tl">
                    <a:srgbClr val="000000"/>
                  </a:outerShdw>
                </a:effectLst>
              </a:rPr>
              <a:t>Oleaginous vehicles </a:t>
            </a:r>
            <a:r>
              <a:rPr lang="en-US" altLang="en-US" sz="2400" i="1" dirty="0" smtClean="0">
                <a:solidFill>
                  <a:srgbClr val="FF0000"/>
                </a:solidFill>
                <a:effectLst>
                  <a:outerShdw blurRad="38100" dist="38100" dir="2700000" algn="tl">
                    <a:srgbClr val="000000"/>
                  </a:outerShdw>
                </a:effectLst>
              </a:rPr>
              <a:t>act as moisture barriers through which the sweat from the skin cannot pass, thus increased hydration of the skin beneath the vehicle and increase Percutaneous absorption.</a:t>
            </a:r>
          </a:p>
        </p:txBody>
      </p:sp>
      <p:sp>
        <p:nvSpPr>
          <p:cNvPr id="84995" name="Rectangle 3"/>
          <p:cNvSpPr>
            <a:spLocks noChangeArrowheads="1"/>
          </p:cNvSpPr>
          <p:nvPr/>
        </p:nvSpPr>
        <p:spPr bwMode="auto">
          <a:xfrm>
            <a:off x="79375" y="55563"/>
            <a:ext cx="87407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l" rtl="0">
              <a:lnSpc>
                <a:spcPct val="130000"/>
              </a:lnSpc>
              <a:buClr>
                <a:srgbClr val="66FF33"/>
              </a:buClr>
              <a:buSzPct val="155000"/>
              <a:buFont typeface="Wingdings" pitchFamily="2" charset="2"/>
              <a:buChar char="q"/>
              <a:defRPr/>
            </a:pPr>
            <a:r>
              <a:rPr lang="en-US" altLang="en-US" sz="2800">
                <a:solidFill>
                  <a:srgbClr val="FFFF00"/>
                </a:solidFill>
                <a:effectLst>
                  <a:outerShdw blurRad="38100" dist="38100" dir="2700000" algn="tl">
                    <a:srgbClr val="000000"/>
                  </a:outerShdw>
                </a:effectLst>
                <a:latin typeface="Arial" charset="0"/>
                <a:cs typeface="Arial" charset="0"/>
              </a:rPr>
              <a:t>Factors concerning the nature of the vehicle</a:t>
            </a:r>
          </a:p>
        </p:txBody>
      </p:sp>
      <p:sp>
        <p:nvSpPr>
          <p:cNvPr id="13316" name="Line 4"/>
          <p:cNvSpPr>
            <a:spLocks noChangeShapeType="1"/>
          </p:cNvSpPr>
          <p:nvPr/>
        </p:nvSpPr>
        <p:spPr bwMode="auto">
          <a:xfrm flipV="1">
            <a:off x="684213" y="765175"/>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5"/>
          <p:cNvSpPr>
            <a:spLocks noChangeShapeType="1"/>
          </p:cNvSpPr>
          <p:nvPr/>
        </p:nvSpPr>
        <p:spPr bwMode="auto">
          <a:xfrm flipV="1">
            <a:off x="3563938" y="1700213"/>
            <a:ext cx="865187"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Line 6"/>
          <p:cNvSpPr>
            <a:spLocks noChangeShapeType="1"/>
          </p:cNvSpPr>
          <p:nvPr/>
        </p:nvSpPr>
        <p:spPr bwMode="auto">
          <a:xfrm flipV="1">
            <a:off x="4787900" y="1268413"/>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7"/>
          <p:cNvSpPr>
            <a:spLocks noChangeShapeType="1"/>
          </p:cNvSpPr>
          <p:nvPr/>
        </p:nvSpPr>
        <p:spPr bwMode="auto">
          <a:xfrm flipV="1">
            <a:off x="4787900" y="2709863"/>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p:cNvSpPr>
            <a:spLocks noChangeShapeType="1"/>
          </p:cNvSpPr>
          <p:nvPr/>
        </p:nvSpPr>
        <p:spPr bwMode="auto">
          <a:xfrm flipV="1">
            <a:off x="755650" y="2205038"/>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Line 9"/>
          <p:cNvSpPr>
            <a:spLocks noChangeShapeType="1"/>
          </p:cNvSpPr>
          <p:nvPr/>
        </p:nvSpPr>
        <p:spPr bwMode="auto">
          <a:xfrm flipV="1">
            <a:off x="3563938" y="3141663"/>
            <a:ext cx="865187"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0"/>
          <p:cNvSpPr>
            <a:spLocks noChangeShapeType="1"/>
          </p:cNvSpPr>
          <p:nvPr/>
        </p:nvSpPr>
        <p:spPr bwMode="auto">
          <a:xfrm flipV="1">
            <a:off x="5003800" y="3644900"/>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1"/>
          <p:cNvSpPr>
            <a:spLocks noChangeShapeType="1"/>
          </p:cNvSpPr>
          <p:nvPr/>
        </p:nvSpPr>
        <p:spPr bwMode="auto">
          <a:xfrm flipV="1">
            <a:off x="755650" y="3644900"/>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p:cNvSpPr>
            <a:spLocks noChangeShapeType="1"/>
          </p:cNvSpPr>
          <p:nvPr/>
        </p:nvSpPr>
        <p:spPr bwMode="auto">
          <a:xfrm flipV="1">
            <a:off x="3994150" y="4149725"/>
            <a:ext cx="865188"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30189982"/>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23850" y="44450"/>
            <a:ext cx="87407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a:lnSpc>
                <a:spcPct val="110000"/>
              </a:lnSpc>
              <a:buClr>
                <a:srgbClr val="66FF33"/>
              </a:buClr>
              <a:buSzPct val="155000"/>
              <a:buFont typeface="Wingdings" pitchFamily="2" charset="2"/>
              <a:buChar char="q"/>
              <a:defRPr/>
            </a:pPr>
            <a:r>
              <a:rPr lang="en-US" altLang="en-US" sz="2800">
                <a:effectLst>
                  <a:outerShdw blurRad="38100" dist="38100" dir="2700000" algn="tl">
                    <a:srgbClr val="000000"/>
                  </a:outerShdw>
                </a:effectLst>
                <a:latin typeface="Arial" charset="0"/>
                <a:cs typeface="Arial" charset="0"/>
              </a:rPr>
              <a:t> </a:t>
            </a:r>
            <a:r>
              <a:rPr lang="en-US" altLang="en-US" sz="2800">
                <a:solidFill>
                  <a:srgbClr val="FFFF00"/>
                </a:solidFill>
                <a:effectLst>
                  <a:outerShdw blurRad="38100" dist="38100" dir="2700000" algn="tl">
                    <a:srgbClr val="000000"/>
                  </a:outerShdw>
                </a:effectLst>
                <a:latin typeface="Arial" charset="0"/>
                <a:cs typeface="Arial" charset="0"/>
              </a:rPr>
              <a:t>Factors concerning the condition of the skin</a:t>
            </a:r>
          </a:p>
        </p:txBody>
      </p:sp>
      <p:sp>
        <p:nvSpPr>
          <p:cNvPr id="86019" name="Text Box 3"/>
          <p:cNvSpPr txBox="1">
            <a:spLocks noChangeArrowheads="1"/>
          </p:cNvSpPr>
          <p:nvPr/>
        </p:nvSpPr>
        <p:spPr bwMode="auto">
          <a:xfrm>
            <a:off x="0" y="890588"/>
            <a:ext cx="9144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lnSpc>
                <a:spcPct val="90000"/>
              </a:lnSpc>
              <a:spcBef>
                <a:spcPct val="50000"/>
              </a:spcBef>
              <a:defRPr/>
            </a:pPr>
            <a:r>
              <a:rPr lang="en-US" altLang="en-US" sz="2400" dirty="0">
                <a:solidFill>
                  <a:srgbClr val="FFCCFF"/>
                </a:solidFill>
                <a:effectLst>
                  <a:outerShdw blurRad="38100" dist="38100" dir="2700000" algn="tl">
                    <a:srgbClr val="000000"/>
                  </a:outerShdw>
                </a:effectLst>
                <a:latin typeface="Arial" charset="0"/>
                <a:cs typeface="Arial" charset="0"/>
              </a:rPr>
              <a:t>Transdermal absorption follow </a:t>
            </a:r>
            <a:r>
              <a:rPr lang="en-US" altLang="en-US" sz="2300" i="1" dirty="0">
                <a:solidFill>
                  <a:srgbClr val="66FF33"/>
                </a:solidFill>
                <a:effectLst>
                  <a:outerShdw blurRad="38100" dist="38100" dir="2700000" algn="tl">
                    <a:srgbClr val="000000"/>
                  </a:outerShdw>
                </a:effectLst>
                <a:latin typeface="Arial Black" pitchFamily="34" charset="0"/>
                <a:cs typeface="Arial" charset="0"/>
              </a:rPr>
              <a:t>Fick’s First Law</a:t>
            </a:r>
            <a:r>
              <a:rPr lang="en-US" altLang="en-US" sz="2400" dirty="0">
                <a:solidFill>
                  <a:srgbClr val="FFCCFF"/>
                </a:solidFill>
                <a:effectLst>
                  <a:outerShdw blurRad="38100" dist="38100" dir="2700000" algn="tl">
                    <a:srgbClr val="000000"/>
                  </a:outerShdw>
                </a:effectLst>
                <a:latin typeface="Arial" charset="0"/>
                <a:cs typeface="Arial" charset="0"/>
              </a:rPr>
              <a:t>  of Diffusion</a:t>
            </a:r>
          </a:p>
          <a:p>
            <a:pPr algn="ctr" rtl="0">
              <a:lnSpc>
                <a:spcPct val="90000"/>
              </a:lnSpc>
              <a:spcBef>
                <a:spcPct val="50000"/>
              </a:spcBef>
              <a:defRPr/>
            </a:pPr>
            <a:r>
              <a:rPr lang="en-US" altLang="en-US" sz="2800" dirty="0" err="1">
                <a:solidFill>
                  <a:srgbClr val="66FF33"/>
                </a:solidFill>
                <a:effectLst>
                  <a:outerShdw blurRad="38100" dist="38100" dir="2700000" algn="tl">
                    <a:srgbClr val="000000"/>
                  </a:outerShdw>
                </a:effectLst>
              </a:rPr>
              <a:t>Js</a:t>
            </a:r>
            <a:r>
              <a:rPr lang="en-US" altLang="en-US" sz="2800" dirty="0">
                <a:solidFill>
                  <a:srgbClr val="66FF33"/>
                </a:solidFill>
                <a:effectLst>
                  <a:outerShdw blurRad="38100" dist="38100" dir="2700000" algn="tl">
                    <a:srgbClr val="000000"/>
                  </a:outerShdw>
                </a:effectLst>
              </a:rPr>
              <a:t> = </a:t>
            </a:r>
            <a:r>
              <a:rPr lang="en-US" altLang="en-US" sz="2800" u="sng" dirty="0">
                <a:solidFill>
                  <a:srgbClr val="66FF33"/>
                </a:solidFill>
                <a:effectLst>
                  <a:outerShdw blurRad="38100" dist="38100" dir="2700000" algn="tl">
                    <a:srgbClr val="000000"/>
                  </a:outerShdw>
                </a:effectLst>
              </a:rPr>
              <a:t>Km D Cs</a:t>
            </a:r>
          </a:p>
          <a:p>
            <a:pPr algn="ctr" rtl="0">
              <a:lnSpc>
                <a:spcPct val="90000"/>
              </a:lnSpc>
              <a:spcBef>
                <a:spcPct val="50000"/>
              </a:spcBef>
              <a:defRPr/>
            </a:pPr>
            <a:r>
              <a:rPr lang="en-US" altLang="en-US" sz="2800" dirty="0">
                <a:solidFill>
                  <a:srgbClr val="66FF33"/>
                </a:solidFill>
                <a:effectLst>
                  <a:outerShdw blurRad="38100" dist="38100" dir="2700000" algn="tl">
                    <a:srgbClr val="000000"/>
                  </a:outerShdw>
                </a:effectLst>
              </a:rPr>
              <a:t>           E</a:t>
            </a:r>
            <a:endParaRPr lang="ar-SA" altLang="en-US" sz="2800" dirty="0">
              <a:solidFill>
                <a:srgbClr val="66FF33"/>
              </a:solidFill>
              <a:effectLst>
                <a:outerShdw blurRad="38100" dist="38100" dir="2700000" algn="tl">
                  <a:srgbClr val="000000"/>
                </a:outerShdw>
              </a:effectLst>
            </a:endParaRPr>
          </a:p>
          <a:p>
            <a:pPr algn="l" rtl="0">
              <a:lnSpc>
                <a:spcPct val="90000"/>
              </a:lnSpc>
              <a:spcBef>
                <a:spcPct val="50000"/>
              </a:spcBef>
              <a:defRPr/>
            </a:pPr>
            <a:r>
              <a:rPr lang="en-US" altLang="en-US" sz="2400" i="1" dirty="0" err="1">
                <a:solidFill>
                  <a:schemeClr val="tx1">
                    <a:lumMod val="75000"/>
                    <a:lumOff val="25000"/>
                  </a:schemeClr>
                </a:solidFill>
                <a:effectLst>
                  <a:outerShdw blurRad="38100" dist="38100" dir="2700000" algn="tl">
                    <a:srgbClr val="000000"/>
                  </a:outerShdw>
                </a:effectLst>
              </a:rPr>
              <a:t>Js</a:t>
            </a:r>
            <a:r>
              <a:rPr lang="en-US" altLang="en-US" sz="2400" i="1" dirty="0">
                <a:solidFill>
                  <a:schemeClr val="tx1">
                    <a:lumMod val="75000"/>
                    <a:lumOff val="25000"/>
                  </a:schemeClr>
                </a:solidFill>
                <a:effectLst>
                  <a:outerShdw blurRad="38100" dist="38100" dir="2700000" algn="tl">
                    <a:srgbClr val="000000"/>
                  </a:outerShdw>
                </a:effectLst>
              </a:rPr>
              <a:t>   = Flux of solute through the skin.</a:t>
            </a:r>
            <a:endParaRPr lang="ar-SA" altLang="en-US" sz="2400" i="1" dirty="0">
              <a:solidFill>
                <a:schemeClr val="tx1">
                  <a:lumMod val="75000"/>
                  <a:lumOff val="25000"/>
                </a:schemeClr>
              </a:solidFill>
              <a:effectLst>
                <a:outerShdw blurRad="38100" dist="38100" dir="2700000" algn="tl">
                  <a:srgbClr val="000000"/>
                </a:outerShdw>
              </a:effectLst>
            </a:endParaRPr>
          </a:p>
          <a:p>
            <a:pPr algn="l" rtl="0">
              <a:lnSpc>
                <a:spcPct val="90000"/>
              </a:lnSpc>
              <a:spcBef>
                <a:spcPct val="50000"/>
              </a:spcBef>
              <a:defRPr/>
            </a:pPr>
            <a:r>
              <a:rPr lang="en-US" altLang="en-US" sz="2400" i="1" dirty="0">
                <a:solidFill>
                  <a:schemeClr val="tx1">
                    <a:lumMod val="75000"/>
                    <a:lumOff val="25000"/>
                  </a:schemeClr>
                </a:solidFill>
                <a:effectLst>
                  <a:outerShdw blurRad="38100" dist="38100" dir="2700000" algn="tl">
                    <a:srgbClr val="000000"/>
                  </a:outerShdw>
                </a:effectLst>
              </a:rPr>
              <a:t>Km = Distribution coefficient of drug between</a:t>
            </a:r>
            <a:r>
              <a:rPr lang="en-US" altLang="en-US" sz="2400" i="1" dirty="0">
                <a:solidFill>
                  <a:srgbClr val="FFFF00"/>
                </a:solidFill>
                <a:effectLst>
                  <a:outerShdw blurRad="38100" dist="38100" dir="2700000" algn="tl">
                    <a:srgbClr val="000000"/>
                  </a:outerShdw>
                </a:effectLst>
              </a:rPr>
              <a:t> </a:t>
            </a:r>
            <a:r>
              <a:rPr lang="en-US" altLang="en-US" sz="2400" i="1" dirty="0">
                <a:solidFill>
                  <a:srgbClr val="00B050"/>
                </a:solidFill>
                <a:effectLst>
                  <a:outerShdw blurRad="38100" dist="38100" dir="2700000" algn="tl">
                    <a:srgbClr val="000000"/>
                  </a:outerShdw>
                </a:effectLst>
              </a:rPr>
              <a:t>vehicle</a:t>
            </a:r>
            <a:r>
              <a:rPr lang="en-US" altLang="en-US" sz="2400" i="1" dirty="0">
                <a:solidFill>
                  <a:srgbClr val="FFFF00"/>
                </a:solidFill>
                <a:effectLst>
                  <a:outerShdw blurRad="38100" dist="38100" dir="2700000" algn="tl">
                    <a:srgbClr val="000000"/>
                  </a:outerShdw>
                </a:effectLst>
              </a:rPr>
              <a:t> </a:t>
            </a:r>
            <a:r>
              <a:rPr lang="en-US" altLang="en-US" sz="2400" i="1" dirty="0">
                <a:solidFill>
                  <a:schemeClr val="tx1">
                    <a:lumMod val="75000"/>
                    <a:lumOff val="25000"/>
                  </a:schemeClr>
                </a:solidFill>
                <a:effectLst>
                  <a:outerShdw blurRad="38100" dist="38100" dir="2700000" algn="tl">
                    <a:srgbClr val="000000"/>
                  </a:outerShdw>
                </a:effectLst>
              </a:rPr>
              <a:t>and      </a:t>
            </a:r>
          </a:p>
          <a:p>
            <a:pPr algn="l" rtl="0">
              <a:lnSpc>
                <a:spcPct val="90000"/>
              </a:lnSpc>
              <a:spcBef>
                <a:spcPct val="50000"/>
              </a:spcBef>
              <a:defRPr/>
            </a:pPr>
            <a:r>
              <a:rPr lang="en-US" altLang="en-US" sz="2400" i="1" dirty="0">
                <a:solidFill>
                  <a:srgbClr val="FFFF00"/>
                </a:solidFill>
                <a:effectLst>
                  <a:outerShdw blurRad="38100" dist="38100" dir="2700000" algn="tl">
                    <a:srgbClr val="000000"/>
                  </a:outerShdw>
                </a:effectLst>
              </a:rPr>
              <a:t>          </a:t>
            </a:r>
            <a:r>
              <a:rPr lang="en-US" altLang="en-US" sz="2400" i="1" dirty="0">
                <a:solidFill>
                  <a:srgbClr val="00B050"/>
                </a:solidFill>
                <a:effectLst>
                  <a:outerShdw blurRad="38100" dist="38100" dir="2700000" algn="tl">
                    <a:srgbClr val="000000"/>
                  </a:outerShdw>
                </a:effectLst>
              </a:rPr>
              <a:t>stratum </a:t>
            </a:r>
            <a:r>
              <a:rPr lang="en-US" altLang="en-US" sz="2400" i="1" dirty="0" err="1">
                <a:solidFill>
                  <a:srgbClr val="00B050"/>
                </a:solidFill>
                <a:effectLst>
                  <a:outerShdw blurRad="38100" dist="38100" dir="2700000" algn="tl">
                    <a:srgbClr val="000000"/>
                  </a:outerShdw>
                </a:effectLst>
              </a:rPr>
              <a:t>corneum</a:t>
            </a:r>
            <a:r>
              <a:rPr lang="en-US" altLang="en-US" sz="2400" i="1" dirty="0">
                <a:solidFill>
                  <a:srgbClr val="FFFF00"/>
                </a:solidFill>
                <a:effectLst>
                  <a:outerShdw blurRad="38100" dist="38100" dir="2700000" algn="tl">
                    <a:srgbClr val="000000"/>
                  </a:outerShdw>
                </a:effectLst>
              </a:rPr>
              <a:t>.</a:t>
            </a:r>
          </a:p>
          <a:p>
            <a:pPr algn="l" rtl="0">
              <a:lnSpc>
                <a:spcPct val="90000"/>
              </a:lnSpc>
              <a:spcBef>
                <a:spcPct val="50000"/>
              </a:spcBef>
              <a:defRPr/>
            </a:pPr>
            <a:r>
              <a:rPr lang="en-US" altLang="en-US" sz="2400" i="1" dirty="0">
                <a:solidFill>
                  <a:schemeClr val="tx1">
                    <a:lumMod val="75000"/>
                    <a:lumOff val="25000"/>
                  </a:schemeClr>
                </a:solidFill>
                <a:effectLst>
                  <a:outerShdw blurRad="38100" dist="38100" dir="2700000" algn="tl">
                    <a:srgbClr val="000000"/>
                  </a:outerShdw>
                </a:effectLst>
              </a:rPr>
              <a:t>D   = Membrane Diffusion coefficient for drug in stratum </a:t>
            </a:r>
          </a:p>
          <a:p>
            <a:pPr algn="l" rtl="0">
              <a:lnSpc>
                <a:spcPct val="90000"/>
              </a:lnSpc>
              <a:spcBef>
                <a:spcPct val="50000"/>
              </a:spcBef>
              <a:defRPr/>
            </a:pPr>
            <a:r>
              <a:rPr lang="en-US" altLang="en-US" sz="2400" i="1" dirty="0">
                <a:solidFill>
                  <a:schemeClr val="tx1">
                    <a:lumMod val="75000"/>
                    <a:lumOff val="25000"/>
                  </a:schemeClr>
                </a:solidFill>
                <a:effectLst>
                  <a:outerShdw blurRad="38100" dist="38100" dir="2700000" algn="tl">
                    <a:srgbClr val="000000"/>
                  </a:outerShdw>
                </a:effectLst>
              </a:rPr>
              <a:t>         </a:t>
            </a:r>
            <a:r>
              <a:rPr lang="en-US" altLang="en-US" sz="2400" i="1" dirty="0" err="1">
                <a:solidFill>
                  <a:schemeClr val="tx1">
                    <a:lumMod val="75000"/>
                    <a:lumOff val="25000"/>
                  </a:schemeClr>
                </a:solidFill>
                <a:effectLst>
                  <a:outerShdw blurRad="38100" dist="38100" dir="2700000" algn="tl">
                    <a:srgbClr val="000000"/>
                  </a:outerShdw>
                </a:effectLst>
              </a:rPr>
              <a:t>corneum</a:t>
            </a:r>
            <a:r>
              <a:rPr lang="en-US" altLang="en-US" sz="2400" i="1" dirty="0">
                <a:solidFill>
                  <a:schemeClr val="tx1">
                    <a:lumMod val="75000"/>
                    <a:lumOff val="25000"/>
                  </a:schemeClr>
                </a:solidFill>
                <a:effectLst>
                  <a:outerShdw blurRad="38100" dist="38100" dir="2700000" algn="tl">
                    <a:srgbClr val="000000"/>
                  </a:outerShdw>
                </a:effectLst>
              </a:rPr>
              <a:t>.</a:t>
            </a:r>
          </a:p>
          <a:p>
            <a:pPr algn="l" rtl="0">
              <a:lnSpc>
                <a:spcPct val="90000"/>
              </a:lnSpc>
              <a:spcBef>
                <a:spcPct val="50000"/>
              </a:spcBef>
              <a:defRPr/>
            </a:pPr>
            <a:r>
              <a:rPr lang="en-US" altLang="en-US" sz="2400" i="1" dirty="0">
                <a:solidFill>
                  <a:schemeClr val="tx1">
                    <a:lumMod val="75000"/>
                    <a:lumOff val="25000"/>
                  </a:schemeClr>
                </a:solidFill>
                <a:effectLst>
                  <a:outerShdw blurRad="38100" dist="38100" dir="2700000" algn="tl">
                    <a:srgbClr val="000000"/>
                  </a:outerShdw>
                </a:effectLst>
              </a:rPr>
              <a:t>Cs  = Concentration difference of solute across the </a:t>
            </a:r>
          </a:p>
          <a:p>
            <a:pPr algn="l" rtl="0">
              <a:lnSpc>
                <a:spcPct val="90000"/>
              </a:lnSpc>
              <a:spcBef>
                <a:spcPct val="50000"/>
              </a:spcBef>
              <a:defRPr/>
            </a:pPr>
            <a:r>
              <a:rPr lang="en-US" altLang="en-US" sz="2400" i="1" dirty="0">
                <a:solidFill>
                  <a:schemeClr val="tx1">
                    <a:lumMod val="75000"/>
                    <a:lumOff val="25000"/>
                  </a:schemeClr>
                </a:solidFill>
                <a:effectLst>
                  <a:outerShdw blurRad="38100" dist="38100" dir="2700000" algn="tl">
                    <a:srgbClr val="000000"/>
                  </a:outerShdw>
                </a:effectLst>
              </a:rPr>
              <a:t>          membrane.</a:t>
            </a:r>
          </a:p>
          <a:p>
            <a:pPr algn="l" rtl="0">
              <a:lnSpc>
                <a:spcPct val="90000"/>
              </a:lnSpc>
              <a:spcBef>
                <a:spcPct val="50000"/>
              </a:spcBef>
              <a:defRPr/>
            </a:pPr>
            <a:r>
              <a:rPr lang="en-US" altLang="en-US" sz="2400" i="1" dirty="0">
                <a:solidFill>
                  <a:schemeClr val="tx1">
                    <a:lumMod val="75000"/>
                    <a:lumOff val="25000"/>
                  </a:schemeClr>
                </a:solidFill>
                <a:effectLst>
                  <a:outerShdw blurRad="38100" dist="38100" dir="2700000" algn="tl">
                    <a:srgbClr val="000000"/>
                  </a:outerShdw>
                </a:effectLst>
              </a:rPr>
              <a:t>E   = Thickness of stratum </a:t>
            </a:r>
            <a:r>
              <a:rPr lang="en-US" altLang="en-US" sz="2400" i="1" dirty="0" err="1">
                <a:solidFill>
                  <a:schemeClr val="tx1">
                    <a:lumMod val="75000"/>
                    <a:lumOff val="25000"/>
                  </a:schemeClr>
                </a:solidFill>
                <a:effectLst>
                  <a:outerShdw blurRad="38100" dist="38100" dir="2700000" algn="tl">
                    <a:srgbClr val="000000"/>
                  </a:outerShdw>
                </a:effectLst>
              </a:rPr>
              <a:t>corneum</a:t>
            </a:r>
            <a:r>
              <a:rPr lang="en-US" altLang="en-US" sz="2400" i="1" dirty="0">
                <a:solidFill>
                  <a:schemeClr val="tx1">
                    <a:lumMod val="75000"/>
                    <a:lumOff val="25000"/>
                  </a:schemeClr>
                </a:solidFill>
                <a:effectLst>
                  <a:outerShdw blurRad="38100" dist="38100" dir="2700000" algn="tl">
                    <a:srgbClr val="000000"/>
                  </a:outerShdw>
                </a:effectLst>
              </a:rPr>
              <a:t>. </a:t>
            </a:r>
          </a:p>
        </p:txBody>
      </p:sp>
    </p:spTree>
    <p:extLst>
      <p:ext uri="{BB962C8B-B14F-4D97-AF65-F5344CB8AC3E}">
        <p14:creationId xmlns:p14="http://schemas.microsoft.com/office/powerpoint/2010/main" val="1516905436"/>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413338"/>
            <a:ext cx="6858000" cy="1600438"/>
          </a:xfrm>
          <a:prstGeom prst="rect">
            <a:avLst/>
          </a:prstGeom>
        </p:spPr>
        <p:txBody>
          <a:bodyPr wrap="square">
            <a:spAutoFit/>
          </a:bodyPr>
          <a:lstStyle/>
          <a:p>
            <a:endParaRPr lang="en-US" dirty="0"/>
          </a:p>
          <a:p>
            <a:r>
              <a:rPr lang="en-US" dirty="0"/>
              <a:t> </a:t>
            </a:r>
            <a:r>
              <a:rPr lang="en-US" sz="2000" dirty="0"/>
              <a:t>They contain one or more active ingredients </a:t>
            </a:r>
            <a:r>
              <a:rPr lang="en-US" sz="2000" u="sng" dirty="0"/>
              <a:t>dissolved or uniformly dispersed </a:t>
            </a:r>
            <a:r>
              <a:rPr lang="en-US" sz="2000" dirty="0"/>
              <a:t>in a suitable base and any suitable excipients such as emulsifiers, viscosity increasing agents, anti microbial agents, </a:t>
            </a:r>
            <a:r>
              <a:rPr lang="en-US" sz="2000" dirty="0" err="1"/>
              <a:t>antioxidents</a:t>
            </a:r>
            <a:r>
              <a:rPr lang="en-US" sz="2000" dirty="0"/>
              <a:t>, or stabilizing agents</a:t>
            </a:r>
            <a:r>
              <a:rPr lang="en-US" dirty="0"/>
              <a:t>. </a:t>
            </a:r>
          </a:p>
        </p:txBody>
      </p:sp>
      <p:sp>
        <p:nvSpPr>
          <p:cNvPr id="3" name="Rectangle 2"/>
          <p:cNvSpPr/>
          <p:nvPr/>
        </p:nvSpPr>
        <p:spPr>
          <a:xfrm>
            <a:off x="905759" y="914400"/>
            <a:ext cx="4301177" cy="923330"/>
          </a:xfrm>
          <a:prstGeom prst="rect">
            <a:avLst/>
          </a:prstGeom>
          <a:noFill/>
        </p:spPr>
        <p:txBody>
          <a:bodyPr wrap="none" lIns="91440" tIns="45720" rIns="91440" bIns="45720">
            <a:spAutoFit/>
          </a:bodyPr>
          <a:lstStyle/>
          <a:p>
            <a:pPr algn="ctr"/>
            <a:r>
              <a:rPr lang="en-US" sz="5400" b="1" i="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composition</a:t>
            </a:r>
            <a:endParaRPr lang="en-US" sz="5400" b="1" i="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124950901"/>
      </p:ext>
    </p:extLst>
  </p:cSld>
  <p:clrMapOvr>
    <a:masterClrMapping/>
  </p:clrMapOvr>
  <p:transition spd="med">
    <p:strips dir="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71438" y="514350"/>
            <a:ext cx="8964612" cy="624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algn="r" rtl="1" fontAlgn="base">
              <a:spcBef>
                <a:spcPct val="0"/>
              </a:spcBef>
              <a:spcAft>
                <a:spcPct val="0"/>
              </a:spcAft>
              <a:defRPr>
                <a:solidFill>
                  <a:schemeClr val="tx1"/>
                </a:solidFill>
                <a:latin typeface="Arial" charset="0"/>
                <a:cs typeface="Arial" charset="0"/>
              </a:defRPr>
            </a:lvl6pPr>
            <a:lvl7pPr marL="3086100" indent="-342900" algn="r" rtl="1" fontAlgn="base">
              <a:spcBef>
                <a:spcPct val="0"/>
              </a:spcBef>
              <a:spcAft>
                <a:spcPct val="0"/>
              </a:spcAft>
              <a:defRPr>
                <a:solidFill>
                  <a:schemeClr val="tx1"/>
                </a:solidFill>
                <a:latin typeface="Arial" charset="0"/>
                <a:cs typeface="Arial" charset="0"/>
              </a:defRPr>
            </a:lvl7pPr>
            <a:lvl8pPr marL="3543300" indent="-342900" algn="r" rtl="1" fontAlgn="base">
              <a:spcBef>
                <a:spcPct val="0"/>
              </a:spcBef>
              <a:spcAft>
                <a:spcPct val="0"/>
              </a:spcAft>
              <a:defRPr>
                <a:solidFill>
                  <a:schemeClr val="tx1"/>
                </a:solidFill>
                <a:latin typeface="Arial" charset="0"/>
                <a:cs typeface="Arial" charset="0"/>
              </a:defRPr>
            </a:lvl8pPr>
            <a:lvl9pPr marL="4000500" indent="-342900" algn="r" rtl="1" fontAlgn="base">
              <a:spcBef>
                <a:spcPct val="0"/>
              </a:spcBef>
              <a:spcAft>
                <a:spcPct val="0"/>
              </a:spcAft>
              <a:defRPr>
                <a:solidFill>
                  <a:schemeClr val="tx1"/>
                </a:solidFill>
                <a:latin typeface="Arial" charset="0"/>
                <a:cs typeface="Arial" charset="0"/>
              </a:defRPr>
            </a:lvl9pPr>
          </a:lstStyle>
          <a:p>
            <a:pPr algn="just" rtl="0">
              <a:lnSpc>
                <a:spcPct val="160000"/>
              </a:lnSpc>
              <a:buClr>
                <a:srgbClr val="FF99FF"/>
              </a:buClr>
              <a:buSzPct val="120000"/>
              <a:defRPr/>
            </a:pPr>
            <a:r>
              <a:rPr lang="en-US" altLang="en-US" sz="2800" dirty="0" smtClean="0">
                <a:solidFill>
                  <a:srgbClr val="FF99FF"/>
                </a:solidFill>
                <a:effectLst>
                  <a:outerShdw blurRad="38100" dist="38100" dir="2700000" algn="tl">
                    <a:srgbClr val="000000"/>
                  </a:outerShdw>
                </a:effectLst>
              </a:rPr>
              <a:t>1.</a:t>
            </a:r>
            <a:r>
              <a:rPr lang="en-US" altLang="en-US" sz="2400" dirty="0" smtClean="0">
                <a:effectLst>
                  <a:outerShdw blurRad="38100" dist="38100" dir="2700000" algn="tl">
                    <a:srgbClr val="000000"/>
                  </a:outerShdw>
                </a:effectLst>
              </a:rPr>
              <a:t>     The thickness stratum </a:t>
            </a:r>
            <a:r>
              <a:rPr lang="en-US" altLang="en-US" sz="2400" dirty="0" err="1" smtClean="0">
                <a:effectLst>
                  <a:outerShdw blurRad="38100" dist="38100" dir="2700000" algn="tl">
                    <a:srgbClr val="000000"/>
                  </a:outerShdw>
                </a:effectLst>
              </a:rPr>
              <a:t>corneum</a:t>
            </a:r>
            <a:r>
              <a:rPr lang="en-US" altLang="en-US" sz="2400" dirty="0" smtClean="0">
                <a:effectLst>
                  <a:outerShdw blurRad="38100" dist="38100" dir="2700000" algn="tl">
                    <a:srgbClr val="000000"/>
                  </a:outerShdw>
                </a:effectLst>
              </a:rPr>
              <a:t> </a:t>
            </a:r>
          </a:p>
          <a:p>
            <a:pPr algn="just" rtl="0">
              <a:lnSpc>
                <a:spcPct val="160000"/>
              </a:lnSpc>
              <a:buClr>
                <a:srgbClr val="FF99FF"/>
              </a:buClr>
              <a:buSzPct val="120000"/>
              <a:defRPr/>
            </a:pPr>
            <a:r>
              <a:rPr lang="en-US" altLang="en-US" sz="2400" dirty="0" smtClean="0">
                <a:effectLst>
                  <a:outerShdw blurRad="38100" dist="38100" dir="2700000" algn="tl">
                    <a:srgbClr val="000000"/>
                  </a:outerShdw>
                </a:effectLst>
              </a:rPr>
              <a:t>      </a:t>
            </a:r>
            <a:r>
              <a:rPr lang="en-US" altLang="en-US" sz="2400" dirty="0" smtClean="0">
                <a:solidFill>
                  <a:schemeClr val="tx1">
                    <a:lumMod val="75000"/>
                    <a:lumOff val="25000"/>
                  </a:schemeClr>
                </a:solidFill>
                <a:effectLst>
                  <a:outerShdw blurRad="38100" dist="38100" dir="2700000" algn="tl">
                    <a:srgbClr val="000000"/>
                  </a:outerShdw>
                </a:effectLst>
              </a:rPr>
              <a:t>                                               </a:t>
            </a:r>
            <a:r>
              <a:rPr lang="en-US" altLang="en-US" sz="2400" dirty="0" smtClean="0">
                <a:effectLst>
                  <a:outerShdw blurRad="38100" dist="38100" dir="2700000" algn="tl">
                    <a:srgbClr val="000000"/>
                  </a:outerShdw>
                </a:effectLst>
              </a:rPr>
              <a:t>      Percutaneous absorption</a:t>
            </a:r>
          </a:p>
          <a:p>
            <a:pPr algn="just" rtl="0">
              <a:lnSpc>
                <a:spcPct val="60000"/>
              </a:lnSpc>
              <a:buClr>
                <a:srgbClr val="FF99FF"/>
              </a:buClr>
              <a:buSzPct val="120000"/>
              <a:defRPr/>
            </a:pPr>
            <a:endParaRPr lang="en-US" altLang="en-US" sz="2400" dirty="0" smtClean="0">
              <a:effectLst>
                <a:outerShdw blurRad="38100" dist="38100" dir="2700000" algn="tl">
                  <a:srgbClr val="000000"/>
                </a:outerShdw>
              </a:effectLst>
            </a:endParaRPr>
          </a:p>
          <a:p>
            <a:pPr algn="just" rtl="0">
              <a:lnSpc>
                <a:spcPct val="160000"/>
              </a:lnSpc>
              <a:buClr>
                <a:srgbClr val="FF99FF"/>
              </a:buClr>
              <a:buSzPct val="120000"/>
              <a:defRPr/>
            </a:pPr>
            <a:r>
              <a:rPr lang="en-US" altLang="en-US" sz="2800" dirty="0" smtClean="0">
                <a:solidFill>
                  <a:srgbClr val="FF99FF"/>
                </a:solidFill>
                <a:effectLst>
                  <a:outerShdw blurRad="38100" dist="38100" dir="2700000" algn="tl">
                    <a:srgbClr val="000000"/>
                  </a:outerShdw>
                </a:effectLst>
              </a:rPr>
              <a:t>2.</a:t>
            </a:r>
            <a:r>
              <a:rPr lang="en-US" altLang="en-US" sz="2400" dirty="0" smtClean="0">
                <a:effectLst>
                  <a:outerShdw blurRad="38100" dist="38100" dir="2700000" algn="tl">
                    <a:srgbClr val="000000"/>
                  </a:outerShdw>
                </a:effectLst>
              </a:rPr>
              <a:t>      Multiple application dosing </a:t>
            </a:r>
          </a:p>
          <a:p>
            <a:pPr algn="just" rtl="0">
              <a:lnSpc>
                <a:spcPct val="160000"/>
              </a:lnSpc>
              <a:buClr>
                <a:srgbClr val="FF99FF"/>
              </a:buClr>
              <a:buSzPct val="120000"/>
              <a:defRPr/>
            </a:pPr>
            <a:r>
              <a:rPr lang="en-US" altLang="en-US" sz="2400" dirty="0" smtClean="0">
                <a:effectLst>
                  <a:outerShdw blurRad="38100" dist="38100" dir="2700000" algn="tl">
                    <a:srgbClr val="000000"/>
                  </a:outerShdw>
                </a:effectLst>
              </a:rPr>
              <a:t>                  Percutaneous absorption than single Application </a:t>
            </a:r>
          </a:p>
          <a:p>
            <a:pPr algn="just" rtl="0">
              <a:buClr>
                <a:srgbClr val="FF99FF"/>
              </a:buClr>
              <a:buSzPct val="120000"/>
              <a:defRPr/>
            </a:pPr>
            <a:endParaRPr lang="en-US" altLang="en-US" sz="2800" dirty="0" smtClean="0">
              <a:solidFill>
                <a:srgbClr val="FF99FF"/>
              </a:solidFill>
              <a:effectLst>
                <a:outerShdw blurRad="38100" dist="38100" dir="2700000" algn="tl">
                  <a:srgbClr val="000000"/>
                </a:outerShdw>
              </a:effectLst>
            </a:endParaRPr>
          </a:p>
          <a:p>
            <a:pPr algn="just" rtl="0">
              <a:lnSpc>
                <a:spcPct val="160000"/>
              </a:lnSpc>
              <a:buClr>
                <a:srgbClr val="FF99FF"/>
              </a:buClr>
              <a:buSzPct val="120000"/>
              <a:defRPr/>
            </a:pPr>
            <a:r>
              <a:rPr lang="en-US" altLang="en-US" sz="2800" dirty="0" smtClean="0">
                <a:solidFill>
                  <a:srgbClr val="FF99FF"/>
                </a:solidFill>
                <a:effectLst>
                  <a:outerShdw blurRad="38100" dist="38100" dir="2700000" algn="tl">
                    <a:srgbClr val="000000"/>
                  </a:outerShdw>
                </a:effectLst>
              </a:rPr>
              <a:t>3.</a:t>
            </a:r>
            <a:r>
              <a:rPr lang="en-US" altLang="en-US" sz="2400" dirty="0" smtClean="0">
                <a:effectLst>
                  <a:outerShdw blurRad="38100" dist="38100" dir="2700000" algn="tl">
                    <a:srgbClr val="000000"/>
                  </a:outerShdw>
                </a:effectLst>
              </a:rPr>
              <a:t>      Time of contact with the skin</a:t>
            </a:r>
          </a:p>
          <a:p>
            <a:pPr algn="l" rtl="0">
              <a:lnSpc>
                <a:spcPct val="160000"/>
              </a:lnSpc>
              <a:buClr>
                <a:srgbClr val="FF99FF"/>
              </a:buClr>
              <a:buSzPct val="120000"/>
              <a:defRPr/>
            </a:pPr>
            <a:r>
              <a:rPr lang="en-US" altLang="en-US" sz="2400" dirty="0" smtClean="0">
                <a:effectLst>
                  <a:outerShdw blurRad="38100" dist="38100" dir="2700000" algn="tl">
                    <a:srgbClr val="000000"/>
                  </a:outerShdw>
                </a:effectLst>
              </a:rPr>
              <a:t>                                                            Percutaneous absorption</a:t>
            </a:r>
          </a:p>
          <a:p>
            <a:pPr algn="l" rtl="0">
              <a:lnSpc>
                <a:spcPct val="120000"/>
              </a:lnSpc>
              <a:buClr>
                <a:srgbClr val="FF99FF"/>
              </a:buClr>
              <a:buSzPct val="120000"/>
              <a:defRPr/>
            </a:pPr>
            <a:endParaRPr lang="en-US" altLang="en-US" sz="2400" dirty="0" smtClean="0">
              <a:effectLst>
                <a:outerShdw blurRad="38100" dist="38100" dir="2700000" algn="tl">
                  <a:srgbClr val="000000"/>
                </a:outerShdw>
              </a:effectLst>
            </a:endParaRPr>
          </a:p>
          <a:p>
            <a:pPr algn="l" rtl="0">
              <a:lnSpc>
                <a:spcPct val="160000"/>
              </a:lnSpc>
              <a:buClr>
                <a:srgbClr val="FF99FF"/>
              </a:buClr>
              <a:buSzPct val="120000"/>
              <a:defRPr/>
            </a:pPr>
            <a:r>
              <a:rPr lang="en-US" altLang="en-US" sz="2800" dirty="0" smtClean="0">
                <a:solidFill>
                  <a:srgbClr val="FF99FF"/>
                </a:solidFill>
                <a:effectLst>
                  <a:outerShdw blurRad="38100" dist="38100" dir="2700000" algn="tl">
                    <a:srgbClr val="000000"/>
                  </a:outerShdw>
                </a:effectLst>
              </a:rPr>
              <a:t>4.</a:t>
            </a:r>
            <a:r>
              <a:rPr lang="en-US" altLang="en-US" sz="2400" dirty="0" smtClean="0">
                <a:effectLst>
                  <a:outerShdw blurRad="38100" dist="38100" dir="2700000" algn="tl">
                    <a:srgbClr val="000000"/>
                  </a:outerShdw>
                </a:effectLst>
              </a:rPr>
              <a:t>      Broken skin permit  (remove of the stratum </a:t>
            </a:r>
            <a:r>
              <a:rPr lang="en-US" altLang="en-US" sz="2400" dirty="0" err="1" smtClean="0">
                <a:effectLst>
                  <a:outerShdw blurRad="38100" dist="38100" dir="2700000" algn="tl">
                    <a:srgbClr val="000000"/>
                  </a:outerShdw>
                </a:effectLst>
              </a:rPr>
              <a:t>corneum</a:t>
            </a:r>
            <a:r>
              <a:rPr lang="en-US" altLang="en-US" sz="2400" dirty="0" smtClean="0">
                <a:effectLst>
                  <a:outerShdw blurRad="38100" dist="38100" dir="2700000" algn="tl">
                    <a:srgbClr val="000000"/>
                  </a:outerShdw>
                </a:effectLst>
              </a:rPr>
              <a:t>)                                      </a:t>
            </a:r>
          </a:p>
          <a:p>
            <a:pPr algn="l" rtl="0">
              <a:lnSpc>
                <a:spcPct val="160000"/>
              </a:lnSpc>
              <a:buClr>
                <a:srgbClr val="FF99FF"/>
              </a:buClr>
              <a:buSzPct val="120000"/>
              <a:defRPr/>
            </a:pPr>
            <a:r>
              <a:rPr lang="en-US" altLang="en-US" sz="2400" dirty="0" smtClean="0">
                <a:effectLst>
                  <a:outerShdw blurRad="38100" dist="38100" dir="2700000" algn="tl">
                    <a:srgbClr val="000000"/>
                  </a:outerShdw>
                </a:effectLst>
              </a:rPr>
              <a:t>                                                           Percutaneous absorption</a:t>
            </a:r>
          </a:p>
        </p:txBody>
      </p:sp>
      <p:sp>
        <p:nvSpPr>
          <p:cNvPr id="15363" name="Line 3"/>
          <p:cNvSpPr>
            <a:spLocks noChangeShapeType="1"/>
          </p:cNvSpPr>
          <p:nvPr/>
        </p:nvSpPr>
        <p:spPr bwMode="auto">
          <a:xfrm>
            <a:off x="684213" y="620713"/>
            <a:ext cx="0" cy="649287"/>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4" name="Line 4"/>
          <p:cNvSpPr>
            <a:spLocks noChangeShapeType="1"/>
          </p:cNvSpPr>
          <p:nvPr/>
        </p:nvSpPr>
        <p:spPr bwMode="auto">
          <a:xfrm flipV="1">
            <a:off x="3779838" y="1557338"/>
            <a:ext cx="865187"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Line 5"/>
          <p:cNvSpPr>
            <a:spLocks noChangeShapeType="1"/>
          </p:cNvSpPr>
          <p:nvPr/>
        </p:nvSpPr>
        <p:spPr bwMode="auto">
          <a:xfrm flipV="1">
            <a:off x="3779838" y="4941888"/>
            <a:ext cx="865187"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Line 6"/>
          <p:cNvSpPr>
            <a:spLocks noChangeShapeType="1"/>
          </p:cNvSpPr>
          <p:nvPr/>
        </p:nvSpPr>
        <p:spPr bwMode="auto">
          <a:xfrm flipV="1">
            <a:off x="539750" y="3068638"/>
            <a:ext cx="865188"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Line 7"/>
          <p:cNvSpPr>
            <a:spLocks noChangeShapeType="1"/>
          </p:cNvSpPr>
          <p:nvPr/>
        </p:nvSpPr>
        <p:spPr bwMode="auto">
          <a:xfrm flipV="1">
            <a:off x="3779838" y="6524625"/>
            <a:ext cx="865187" cy="0"/>
          </a:xfrm>
          <a:prstGeom prst="line">
            <a:avLst/>
          </a:prstGeom>
          <a:noFill/>
          <a:ln w="635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flipV="1">
            <a:off x="4859338" y="1196975"/>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p:cNvSpPr>
            <a:spLocks noChangeShapeType="1"/>
          </p:cNvSpPr>
          <p:nvPr/>
        </p:nvSpPr>
        <p:spPr bwMode="auto">
          <a:xfrm flipV="1">
            <a:off x="4932363" y="4510088"/>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Line 10"/>
          <p:cNvSpPr>
            <a:spLocks noChangeShapeType="1"/>
          </p:cNvSpPr>
          <p:nvPr/>
        </p:nvSpPr>
        <p:spPr bwMode="auto">
          <a:xfrm flipV="1">
            <a:off x="4932363" y="6165850"/>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1"/>
          <p:cNvSpPr>
            <a:spLocks noChangeShapeType="1"/>
          </p:cNvSpPr>
          <p:nvPr/>
        </p:nvSpPr>
        <p:spPr bwMode="auto">
          <a:xfrm flipV="1">
            <a:off x="1547813" y="2636838"/>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Line 12"/>
          <p:cNvSpPr>
            <a:spLocks noChangeShapeType="1"/>
          </p:cNvSpPr>
          <p:nvPr/>
        </p:nvSpPr>
        <p:spPr bwMode="auto">
          <a:xfrm flipV="1">
            <a:off x="684213" y="3716338"/>
            <a:ext cx="0" cy="647700"/>
          </a:xfrm>
          <a:prstGeom prst="line">
            <a:avLst/>
          </a:prstGeom>
          <a:noFill/>
          <a:ln w="635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03720787"/>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348044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creams</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533400" y="1295400"/>
            <a:ext cx="7467600" cy="2031325"/>
          </a:xfrm>
          <a:prstGeom prst="rect">
            <a:avLst/>
          </a:prstGeom>
          <a:noFill/>
        </p:spPr>
        <p:txBody>
          <a:bodyPr wrap="square" rtlCol="0">
            <a:spAutoFit/>
          </a:bodyPr>
          <a:lstStyle/>
          <a:p>
            <a:r>
              <a:rPr lang="en-US" dirty="0" smtClean="0"/>
              <a:t>Creams </a:t>
            </a:r>
            <a:r>
              <a:rPr lang="en-US" dirty="0"/>
              <a:t>are homogeneous</a:t>
            </a:r>
            <a:r>
              <a:rPr lang="en-US" b="1" dirty="0"/>
              <a:t>, semi-solid preparations </a:t>
            </a:r>
            <a:r>
              <a:rPr lang="en-US" dirty="0"/>
              <a:t>consisting of </a:t>
            </a:r>
            <a:r>
              <a:rPr lang="en-US" b="1" u="sng" dirty="0"/>
              <a:t>opaque emulsion systems</a:t>
            </a:r>
            <a:r>
              <a:rPr lang="en-US" dirty="0"/>
              <a:t>.</a:t>
            </a:r>
            <a:r>
              <a:rPr lang="en-US" dirty="0" smtClean="0"/>
              <a:t>  </a:t>
            </a:r>
          </a:p>
          <a:p>
            <a:r>
              <a:rPr lang="en-US" dirty="0" smtClean="0"/>
              <a:t>Consistency  depends on the type of emulsion whether  the  cream is  W/O or  O/W, </a:t>
            </a:r>
            <a:r>
              <a:rPr lang="en-US" dirty="0"/>
              <a:t>and on the nature of the solids in the internal phase. Creams are intended for the application to the skin or certain mucous membranes for protective, therapeutic, or prophylactic purposes, especially where an occlusive effect is not necessary.</a:t>
            </a:r>
          </a:p>
        </p:txBody>
      </p:sp>
      <p:pic>
        <p:nvPicPr>
          <p:cNvPr id="6" name="Picture 5" descr="Best_OTC_Creams.jpg"/>
          <p:cNvPicPr>
            <a:picLocks noChangeAspect="1"/>
          </p:cNvPicPr>
          <p:nvPr/>
        </p:nvPicPr>
        <p:blipFill>
          <a:blip r:embed="rId6" cstate="print"/>
          <a:stretch>
            <a:fillRect/>
          </a:stretch>
        </p:blipFill>
        <p:spPr>
          <a:xfrm>
            <a:off x="6728460" y="2819400"/>
            <a:ext cx="2026920" cy="2026920"/>
          </a:xfrm>
          <a:prstGeom prst="rect">
            <a:avLst/>
          </a:prstGeom>
          <a:ln>
            <a:noFill/>
          </a:ln>
          <a:effectLst>
            <a:softEdge rad="112500"/>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5204" y="555803"/>
            <a:ext cx="2422467" cy="2048714"/>
          </a:xfrm>
          <a:prstGeom prst="rect">
            <a:avLst/>
          </a:prstGeom>
          <a:ln>
            <a:noFill/>
          </a:ln>
          <a:effectLst>
            <a:softEdge rad="112500"/>
          </a:effectLst>
        </p:spPr>
      </p:pic>
    </p:spTree>
  </p:cSld>
  <p:clrMapOvr>
    <a:masterClrMapping/>
  </p:clrMapOvr>
  <p:transition spd="med">
    <p:strips dir="ru"/>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wind.wav"/>
                                        </p:tgtEl>
                                      </p:cMediaNode>
                                    </p:audio>
                                  </p:subTnLst>
                                </p:cTn>
                              </p:par>
                              <p:par>
                                <p:cTn id="18" presetID="3" presetClass="entr" presetSubtype="10" fill="hold" nodeType="with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5"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81000"/>
            <a:ext cx="7543800" cy="6356351"/>
          </a:xfrm>
          <a:prstGeom prst="rect">
            <a:avLst/>
          </a:prstGeom>
        </p:spPr>
      </p:pic>
    </p:spTree>
    <p:extLst>
      <p:ext uri="{BB962C8B-B14F-4D97-AF65-F5344CB8AC3E}">
        <p14:creationId xmlns:p14="http://schemas.microsoft.com/office/powerpoint/2010/main" val="4292294577"/>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6699106" cy="6022374"/>
          </a:xfrm>
          <a:prstGeom prst="rect">
            <a:avLst/>
          </a:prstGeom>
        </p:spPr>
      </p:pic>
    </p:spTree>
    <p:extLst>
      <p:ext uri="{BB962C8B-B14F-4D97-AF65-F5344CB8AC3E}">
        <p14:creationId xmlns:p14="http://schemas.microsoft.com/office/powerpoint/2010/main" val="3961175044"/>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62" y="762000"/>
            <a:ext cx="3095592"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Pastes</a:t>
            </a:r>
            <a:r>
              <a:rPr lang="en-US" sz="5400" b="1" i="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sz="5400" b="1" i="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498119" y="1981200"/>
            <a:ext cx="7006096" cy="2308324"/>
          </a:xfrm>
          <a:prstGeom prst="rect">
            <a:avLst/>
          </a:prstGeom>
          <a:noFill/>
        </p:spPr>
        <p:txBody>
          <a:bodyPr wrap="square" rtlCol="0">
            <a:spAutoFit/>
          </a:bodyPr>
          <a:lstStyle/>
          <a:p>
            <a:pPr>
              <a:buFont typeface="Wingdings" pitchFamily="2" charset="2"/>
              <a:buChar char="v"/>
            </a:pPr>
            <a:r>
              <a:rPr lang="en-US" dirty="0"/>
              <a:t>are homogeneous, </a:t>
            </a:r>
            <a:r>
              <a:rPr lang="en-US" b="1" dirty="0"/>
              <a:t>semi-solid preparations </a:t>
            </a:r>
            <a:r>
              <a:rPr lang="en-US" dirty="0"/>
              <a:t>containing high concentrations of insoluble powdered substances (usually not less than 20%) dispersed in a suitable base. </a:t>
            </a:r>
            <a:endParaRPr lang="en-US" dirty="0" smtClean="0"/>
          </a:p>
          <a:p>
            <a:pPr>
              <a:buFont typeface="Wingdings" pitchFamily="2" charset="2"/>
              <a:buChar char="v"/>
            </a:pPr>
            <a:endParaRPr lang="en-US" dirty="0"/>
          </a:p>
          <a:p>
            <a:pPr>
              <a:buFont typeface="Wingdings" pitchFamily="2" charset="2"/>
              <a:buChar char="v"/>
            </a:pPr>
            <a:r>
              <a:rPr lang="en-US" dirty="0" smtClean="0"/>
              <a:t>The </a:t>
            </a:r>
            <a:r>
              <a:rPr lang="en-US" dirty="0"/>
              <a:t>pastes are usually </a:t>
            </a:r>
            <a:r>
              <a:rPr lang="en-US" b="1" dirty="0"/>
              <a:t>less greasy, more absorptive</a:t>
            </a:r>
            <a:r>
              <a:rPr lang="en-US" dirty="0"/>
              <a:t>, and stiffer in consistency than ointments because of the large quantity of powdered ingredients </a:t>
            </a:r>
            <a:r>
              <a:rPr lang="en-US" dirty="0" smtClean="0"/>
              <a:t>present</a:t>
            </a:r>
          </a:p>
          <a:p>
            <a:pPr>
              <a:buFont typeface="Wingdings" pitchFamily="2" charset="2"/>
              <a:buChar char="v"/>
            </a:pPr>
            <a:r>
              <a:rPr lang="en-US" dirty="0" smtClean="0"/>
              <a:t>For example teeth paste</a:t>
            </a:r>
            <a:endParaRPr lang="en-US" dirty="0" smtClean="0"/>
          </a:p>
        </p:txBody>
      </p:sp>
      <p:pic>
        <p:nvPicPr>
          <p:cNvPr id="4" name="Picture 3" descr="images.jpeg"/>
          <p:cNvPicPr>
            <a:picLocks noChangeAspect="1"/>
          </p:cNvPicPr>
          <p:nvPr/>
        </p:nvPicPr>
        <p:blipFill>
          <a:blip r:embed="rId4" cstate="print"/>
          <a:stretch>
            <a:fillRect/>
          </a:stretch>
        </p:blipFill>
        <p:spPr>
          <a:xfrm rot="5400000">
            <a:off x="6026146" y="-204936"/>
            <a:ext cx="1743372" cy="2628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3571876"/>
            <a:ext cx="3300352" cy="3073719"/>
          </a:xfrm>
          <a:prstGeom prst="rect">
            <a:avLst/>
          </a:prstGeom>
          <a:ln>
            <a:noFill/>
          </a:ln>
          <a:effectLst>
            <a:softEdge rad="112500"/>
          </a:effectLst>
        </p:spPr>
      </p:pic>
    </p:spTree>
  </p:cSld>
  <p:clrMapOvr>
    <a:masterClrMapping/>
  </p:clrMapOvr>
  <p:transition spd="med">
    <p:strips dir="l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851" y="361950"/>
            <a:ext cx="6737678" cy="1754326"/>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Gels and Jellies</a:t>
            </a:r>
          </a:p>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TextBox 4"/>
          <p:cNvSpPr txBox="1"/>
          <p:nvPr/>
        </p:nvSpPr>
        <p:spPr>
          <a:xfrm>
            <a:off x="381000" y="1524000"/>
            <a:ext cx="6172200" cy="3200876"/>
          </a:xfrm>
          <a:prstGeom prst="rect">
            <a:avLst/>
          </a:prstGeom>
          <a:noFill/>
        </p:spPr>
        <p:txBody>
          <a:bodyPr wrap="square" rtlCol="0">
            <a:spAutoFit/>
          </a:bodyPr>
          <a:lstStyle/>
          <a:p>
            <a:pPr marL="400050" indent="-400050">
              <a:buFont typeface="+mj-lt"/>
              <a:buAutoNum type="romanLcPeriod"/>
            </a:pPr>
            <a:r>
              <a:rPr lang="en-US" dirty="0" smtClean="0"/>
              <a:t>Gels are </a:t>
            </a:r>
            <a:r>
              <a:rPr lang="en-US" b="1" dirty="0" smtClean="0"/>
              <a:t>semi solid system </a:t>
            </a:r>
            <a:r>
              <a:rPr lang="en-US" dirty="0" smtClean="0"/>
              <a:t>in which </a:t>
            </a:r>
            <a:r>
              <a:rPr lang="en-US" b="1" dirty="0" smtClean="0"/>
              <a:t>liquid phase </a:t>
            </a:r>
            <a:r>
              <a:rPr lang="en-US" dirty="0" smtClean="0"/>
              <a:t>is </a:t>
            </a:r>
            <a:r>
              <a:rPr lang="en-US" dirty="0" smtClean="0"/>
              <a:t>constrained With </a:t>
            </a:r>
            <a:r>
              <a:rPr lang="en-US" dirty="0" smtClean="0"/>
              <a:t>a  3-d  </a:t>
            </a:r>
            <a:r>
              <a:rPr lang="en-US" b="1" dirty="0" smtClean="0"/>
              <a:t>polymeric  matrix </a:t>
            </a:r>
            <a:r>
              <a:rPr lang="en-US" dirty="0" smtClean="0"/>
              <a:t>having a high degree of physical </a:t>
            </a:r>
            <a:r>
              <a:rPr lang="en-US" dirty="0" smtClean="0"/>
              <a:t>Or </a:t>
            </a:r>
            <a:r>
              <a:rPr lang="en-US" dirty="0" smtClean="0"/>
              <a:t>chemical cross linking by means of </a:t>
            </a:r>
            <a:r>
              <a:rPr lang="en-US" b="1" dirty="0" smtClean="0"/>
              <a:t>gelling agent</a:t>
            </a:r>
          </a:p>
          <a:p>
            <a:pPr marL="400050" indent="-400050">
              <a:buFont typeface="+mj-lt"/>
              <a:buAutoNum type="romanLcPeriod"/>
            </a:pPr>
            <a:endParaRPr lang="en-US" dirty="0"/>
          </a:p>
          <a:p>
            <a:pPr marL="400050" indent="-400050">
              <a:buFont typeface="+mj-lt"/>
              <a:buAutoNum type="romanLcPeriod"/>
            </a:pPr>
            <a:r>
              <a:rPr lang="en-US" dirty="0" smtClean="0"/>
              <a:t>Jellies </a:t>
            </a:r>
            <a:r>
              <a:rPr lang="en-US" dirty="0" smtClean="0"/>
              <a:t>are transparent or translucent non greasy semisolid and contain more water than gels</a:t>
            </a:r>
            <a:r>
              <a:rPr lang="en-US" dirty="0" smtClean="0"/>
              <a:t>.</a:t>
            </a:r>
          </a:p>
          <a:p>
            <a:pPr marL="400050" indent="-400050">
              <a:buFont typeface="+mj-lt"/>
              <a:buAutoNum type="romanLcPeriod"/>
            </a:pPr>
            <a:r>
              <a:rPr lang="en-US" dirty="0" smtClean="0">
                <a:solidFill>
                  <a:srgbClr val="002060"/>
                </a:solidFill>
              </a:rPr>
              <a:t>Example of gelling agent; Gelatin</a:t>
            </a:r>
            <a:r>
              <a:rPr lang="en-US" dirty="0">
                <a:solidFill>
                  <a:srgbClr val="002060"/>
                </a:solidFill>
              </a:rPr>
              <a:t>, agar, </a:t>
            </a:r>
            <a:r>
              <a:rPr lang="en-US" dirty="0" smtClean="0">
                <a:solidFill>
                  <a:srgbClr val="002060"/>
                </a:solidFill>
              </a:rPr>
              <a:t>pectin, </a:t>
            </a:r>
            <a:r>
              <a:rPr lang="en-US" dirty="0" err="1" smtClean="0">
                <a:solidFill>
                  <a:srgbClr val="002060"/>
                </a:solidFill>
              </a:rPr>
              <a:t>tragacanth</a:t>
            </a:r>
            <a:r>
              <a:rPr lang="en-US" dirty="0" smtClean="0">
                <a:solidFill>
                  <a:srgbClr val="002060"/>
                </a:solidFill>
              </a:rPr>
              <a:t> </a:t>
            </a:r>
            <a:r>
              <a:rPr lang="en-US" dirty="0">
                <a:solidFill>
                  <a:srgbClr val="002060"/>
                </a:solidFill>
              </a:rPr>
              <a:t>form gels by this mechanism</a:t>
            </a:r>
            <a:endParaRPr lang="en-US" dirty="0" smtClean="0"/>
          </a:p>
          <a:p>
            <a:pPr marL="400050" indent="-400050">
              <a:buFont typeface="+mj-lt"/>
              <a:buAutoNum type="romanLcPeriod"/>
            </a:pPr>
            <a:endParaRPr lang="en-US" dirty="0"/>
          </a:p>
          <a:p>
            <a:endParaRPr lang="en-US" dirty="0"/>
          </a:p>
        </p:txBody>
      </p:sp>
      <p:pic>
        <p:nvPicPr>
          <p:cNvPr id="4" name="Picture 3" descr="images.jpeg"/>
          <p:cNvPicPr>
            <a:picLocks noChangeAspect="1"/>
          </p:cNvPicPr>
          <p:nvPr/>
        </p:nvPicPr>
        <p:blipFill>
          <a:blip r:embed="rId5" cstate="print"/>
          <a:stretch>
            <a:fillRect/>
          </a:stretch>
        </p:blipFill>
        <p:spPr>
          <a:xfrm>
            <a:off x="6477000" y="609600"/>
            <a:ext cx="2143125" cy="2143125"/>
          </a:xfrm>
          <a:prstGeom prst="rect">
            <a:avLst/>
          </a:prstGeom>
          <a:ln>
            <a:noFill/>
          </a:ln>
          <a:effectLst>
            <a:softEdge rad="112500"/>
          </a:effectLst>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10200" y="3445386"/>
            <a:ext cx="3846659" cy="2558028"/>
          </a:xfrm>
          <a:prstGeom prst="rect">
            <a:avLst/>
          </a:prstGeom>
        </p:spPr>
      </p:pic>
    </p:spTree>
  </p:cSld>
  <p:clrMapOvr>
    <a:masterClrMapping/>
  </p:clrMapOvr>
  <p:transition spd="med">
    <p:strips/>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lide(fromBottom)">
                                      <p:cBhvr>
                                        <p:cTn id="17" dur="500"/>
                                        <p:tgtEl>
                                          <p:spTgt spid="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wind.wav"/>
                                        </p:tgtEl>
                                      </p:cMediaNode>
                                    </p:audio>
                                  </p:subTnLst>
                                </p:cTn>
                              </p:par>
                              <p:par>
                                <p:cTn id="18" presetID="1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slide(fromBottom)">
                                      <p:cBhvr>
                                        <p:cTn id="20" dur="500"/>
                                        <p:tgtEl>
                                          <p:spTgt spid="5">
                                            <p:txEl>
                                              <p:pRg st="2" end="2"/>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4" name="wind.wav"/>
                                        </p:tgtEl>
                                      </p:cMediaNode>
                                    </p:audio>
                                  </p:subTnLst>
                                </p:cTn>
                              </p:par>
                              <p:par>
                                <p:cTn id="21" presetID="1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slide(fromBottom)">
                                      <p:cBhvr>
                                        <p:cTn id="23" dur="500"/>
                                        <p:tgtEl>
                                          <p:spTgt spid="5">
                                            <p:txEl>
                                              <p:pRg st="3" end="3"/>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664" y="381000"/>
            <a:ext cx="4095866" cy="1754326"/>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Poultices</a:t>
            </a:r>
          </a:p>
          <a:p>
            <a:pPr algn="ct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228600" y="1828800"/>
            <a:ext cx="6553200" cy="3693319"/>
          </a:xfrm>
          <a:prstGeom prst="rect">
            <a:avLst/>
          </a:prstGeom>
          <a:noFill/>
        </p:spPr>
        <p:txBody>
          <a:bodyPr wrap="square" rtlCol="0">
            <a:spAutoFit/>
          </a:bodyPr>
          <a:lstStyle/>
          <a:p>
            <a:pPr marL="342900" indent="-342900">
              <a:buFont typeface="+mj-lt"/>
              <a:buAutoNum type="arabicPeriod"/>
            </a:pPr>
            <a:r>
              <a:rPr lang="en-US" dirty="0" smtClean="0"/>
              <a:t>(</a:t>
            </a:r>
            <a:r>
              <a:rPr lang="en-US" dirty="0" err="1" smtClean="0"/>
              <a:t>Cataplasma</a:t>
            </a:r>
            <a:r>
              <a:rPr lang="en-US" dirty="0"/>
              <a:t>) It is a soft mass of vegetable constituents or clay, usually heated before </a:t>
            </a:r>
            <a:r>
              <a:rPr lang="en-US" dirty="0" smtClean="0"/>
              <a:t>application. </a:t>
            </a:r>
            <a:endParaRPr lang="en-US" dirty="0" smtClean="0"/>
          </a:p>
          <a:p>
            <a:pPr marL="342900" indent="-342900">
              <a:buFont typeface="+mj-lt"/>
              <a:buAutoNum type="arabicPeriod"/>
            </a:pPr>
            <a:r>
              <a:rPr lang="en-US" dirty="0" smtClean="0"/>
              <a:t>They are </a:t>
            </a:r>
            <a:r>
              <a:rPr lang="en-US" dirty="0" smtClean="0"/>
              <a:t>solid or semisolid  </a:t>
            </a:r>
            <a:r>
              <a:rPr lang="en-US" dirty="0" smtClean="0"/>
              <a:t>masses of solid matter applied to skin in order to </a:t>
            </a:r>
            <a:r>
              <a:rPr lang="en-US" dirty="0" smtClean="0"/>
              <a:t>Reduce </a:t>
            </a:r>
            <a:r>
              <a:rPr lang="en-US" dirty="0" smtClean="0"/>
              <a:t>inflammation and in some cases to act as a counter irritant.</a:t>
            </a:r>
          </a:p>
          <a:p>
            <a:pPr marL="342900" indent="-342900">
              <a:buFont typeface="+mj-lt"/>
              <a:buAutoNum type="arabicPeriod"/>
            </a:pPr>
            <a:endParaRPr lang="en-US" dirty="0"/>
          </a:p>
          <a:p>
            <a:pPr marL="342900" indent="-342900">
              <a:buFont typeface="+mj-lt"/>
              <a:buAutoNum type="arabicPeriod"/>
            </a:pPr>
            <a:r>
              <a:rPr lang="en-US" dirty="0" smtClean="0"/>
              <a:t>After  </a:t>
            </a:r>
            <a:r>
              <a:rPr lang="en-US" dirty="0" smtClean="0"/>
              <a:t>heating  the preparation is spread on dressing and applied  to the affected </a:t>
            </a:r>
            <a:r>
              <a:rPr lang="en-US" dirty="0" smtClean="0"/>
              <a:t>area of the skin.</a:t>
            </a:r>
            <a:endParaRPr lang="en-US" dirty="0" smtClean="0"/>
          </a:p>
          <a:p>
            <a:pPr marL="342900" indent="-342900">
              <a:buFont typeface="+mj-lt"/>
              <a:buAutoNum type="arabicPeriod"/>
            </a:pPr>
            <a:endParaRPr lang="en-US" dirty="0"/>
          </a:p>
          <a:p>
            <a:pPr marL="342900" indent="-342900">
              <a:buFont typeface="+mj-lt"/>
              <a:buAutoNum type="arabicPeriod"/>
            </a:pPr>
            <a:r>
              <a:rPr lang="en-US" dirty="0" smtClean="0"/>
              <a:t>Kaolin </a:t>
            </a:r>
            <a:r>
              <a:rPr lang="en-US" dirty="0"/>
              <a:t>poultice BP is prepared by mixing and heating dried, heavy kaolin and boric acid with </a:t>
            </a:r>
            <a:r>
              <a:rPr lang="en-US" dirty="0" smtClean="0"/>
              <a:t>glycerin. </a:t>
            </a:r>
            <a:r>
              <a:rPr lang="en-US" dirty="0"/>
              <a:t>The product is spread on a dressing and applied hot to the </a:t>
            </a:r>
            <a:r>
              <a:rPr lang="en-US" dirty="0" smtClean="0"/>
              <a:t>skin.</a:t>
            </a:r>
            <a:endParaRPr lang="en-US" dirty="0"/>
          </a:p>
        </p:txBody>
      </p:sp>
      <p:pic>
        <p:nvPicPr>
          <p:cNvPr id="4" name="Picture 3" descr="zgtn_gao_poultices_volusion_ad_700.jpg"/>
          <p:cNvPicPr>
            <a:picLocks noChangeAspect="1"/>
          </p:cNvPicPr>
          <p:nvPr/>
        </p:nvPicPr>
        <p:blipFill>
          <a:blip r:embed="rId5" cstate="print"/>
          <a:srcRect l="36842" b="4880"/>
          <a:stretch>
            <a:fillRect/>
          </a:stretch>
        </p:blipFill>
        <p:spPr>
          <a:xfrm>
            <a:off x="6553200" y="533400"/>
            <a:ext cx="2133600" cy="204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trips dir="l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500"/>
                                        <p:tgtEl>
                                          <p:spTgt spid="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breeze.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trips(downLeft)">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breeze.wav"/>
                                        </p:tgtEl>
                                      </p:cMediaNode>
                                    </p:audio>
                                  </p:subTnLst>
                                </p:cTn>
                              </p:par>
                              <p:par>
                                <p:cTn id="23" presetID="18" presetClass="entr" presetSubtype="12"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trips(downLeft)">
                                      <p:cBhvr>
                                        <p:cTn id="25" dur="500"/>
                                        <p:tgtEl>
                                          <p:spTgt spid="3">
                                            <p:txEl>
                                              <p:pRg st="3" end="3"/>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breeze.wav"/>
                                        </p:tgtEl>
                                      </p:cMediaNode>
                                    </p:audio>
                                  </p:subTnLst>
                                </p:cTn>
                              </p:par>
                              <p:par>
                                <p:cTn id="26" presetID="18" presetClass="entr" presetSubtype="12"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trips(downLeft)">
                                      <p:cBhvr>
                                        <p:cTn id="28" dur="500"/>
                                        <p:tgtEl>
                                          <p:spTgt spid="3">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875" y="533400"/>
            <a:ext cx="4070345"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Plasters</a:t>
            </a:r>
            <a:r>
              <a:rPr lang="en-US" sz="5400" b="1" i="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sz="5400" b="1" i="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533400" y="1600201"/>
            <a:ext cx="5029200" cy="3139321"/>
          </a:xfrm>
          <a:prstGeom prst="rect">
            <a:avLst/>
          </a:prstGeom>
          <a:noFill/>
        </p:spPr>
        <p:txBody>
          <a:bodyPr wrap="square" rtlCol="0">
            <a:spAutoFit/>
          </a:bodyPr>
          <a:lstStyle/>
          <a:p>
            <a:r>
              <a:rPr lang="en-US" dirty="0" smtClean="0"/>
              <a:t>Plasters are solid or semi solid masses made by incorporating  medicaments in the resinous or waxy bases  which are melted or spread on  suitable baking material..</a:t>
            </a:r>
          </a:p>
          <a:p>
            <a:endParaRPr lang="en-US" dirty="0" smtClean="0"/>
          </a:p>
          <a:p>
            <a:r>
              <a:rPr lang="en-US" dirty="0" smtClean="0"/>
              <a:t>They are generally used to,</a:t>
            </a:r>
          </a:p>
          <a:p>
            <a:endParaRPr lang="en-US" dirty="0" smtClean="0"/>
          </a:p>
          <a:p>
            <a:pPr>
              <a:buFont typeface="Wingdings" pitchFamily="2" charset="2"/>
              <a:buChar char="ü"/>
            </a:pPr>
            <a:r>
              <a:rPr lang="en-US" dirty="0" smtClean="0"/>
              <a:t>Afford protection and medicinal support.</a:t>
            </a:r>
          </a:p>
          <a:p>
            <a:pPr>
              <a:buFont typeface="Wingdings" pitchFamily="2" charset="2"/>
              <a:buChar char="ü"/>
            </a:pPr>
            <a:endParaRPr lang="en-US" dirty="0" smtClean="0"/>
          </a:p>
          <a:p>
            <a:endParaRPr lang="en-US" dirty="0" smtClean="0"/>
          </a:p>
          <a:p>
            <a:endParaRPr lang="en-US" dirty="0"/>
          </a:p>
        </p:txBody>
      </p:sp>
      <p:pic>
        <p:nvPicPr>
          <p:cNvPr id="4" name="Picture 3" descr="bandages-plasters-macro-isolated-13284300.jpg"/>
          <p:cNvPicPr>
            <a:picLocks noChangeAspect="1"/>
          </p:cNvPicPr>
          <p:nvPr/>
        </p:nvPicPr>
        <p:blipFill>
          <a:blip r:embed="rId5" cstate="print"/>
          <a:stretch>
            <a:fillRect/>
          </a:stretch>
        </p:blipFill>
        <p:spPr>
          <a:xfrm>
            <a:off x="5638800" y="685800"/>
            <a:ext cx="2819685" cy="1882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trips dir="l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500"/>
                                        <p:tgtEl>
                                          <p:spTgt spid="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breeze.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breeze.wav"/>
                                        </p:tgtEl>
                                      </p:cMediaNode>
                                    </p:audio>
                                  </p:sub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1"/>
            <a:ext cx="7620000" cy="1754326"/>
          </a:xfrm>
          <a:prstGeom prst="rect">
            <a:avLst/>
          </a:prstGeom>
          <a:noFill/>
        </p:spPr>
        <p:txBody>
          <a:bodyPr wrap="square" lIns="91440" tIns="45720" rIns="91440" bIns="45720">
            <a:spAutoFit/>
          </a:bodyPr>
          <a:lstStyle/>
          <a:p>
            <a:pPr algn="ct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composition </a:t>
            </a:r>
            <a:r>
              <a:rPr lang="en-US"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semi solid dosage form </a:t>
            </a:r>
          </a:p>
        </p:txBody>
      </p:sp>
      <p:sp>
        <p:nvSpPr>
          <p:cNvPr id="3" name="TextBox 2"/>
          <p:cNvSpPr txBox="1"/>
          <p:nvPr/>
        </p:nvSpPr>
        <p:spPr>
          <a:xfrm>
            <a:off x="838200" y="2362200"/>
            <a:ext cx="6172200" cy="3600986"/>
          </a:xfrm>
          <a:prstGeom prst="rect">
            <a:avLst/>
          </a:prstGeom>
          <a:noFill/>
        </p:spPr>
        <p:txBody>
          <a:bodyPr wrap="square" rtlCol="0">
            <a:spAutoFit/>
          </a:bodyPr>
          <a:lstStyle/>
          <a:p>
            <a:pPr algn="ctr">
              <a:buFont typeface="Wingdings" pitchFamily="2" charset="2"/>
              <a:buChar char="Ø"/>
            </a:pPr>
            <a:r>
              <a:rPr lang="en-US" sz="2400" dirty="0" smtClean="0"/>
              <a:t>Ingredients used in preparation of semi solid dosage form:</a:t>
            </a:r>
          </a:p>
          <a:p>
            <a:pPr>
              <a:buFont typeface="Wingdings" pitchFamily="2" charset="2"/>
              <a:buChar char="ü"/>
            </a:pPr>
            <a:r>
              <a:rPr lang="en-US" dirty="0" smtClean="0"/>
              <a:t>Active pharmaceutical ingredients</a:t>
            </a:r>
          </a:p>
          <a:p>
            <a:pPr>
              <a:buFont typeface="Wingdings" pitchFamily="2" charset="2"/>
              <a:buChar char="ü"/>
            </a:pPr>
            <a:r>
              <a:rPr lang="en-US" dirty="0" smtClean="0"/>
              <a:t>Bases </a:t>
            </a:r>
          </a:p>
          <a:p>
            <a:pPr>
              <a:buFont typeface="Wingdings" pitchFamily="2" charset="2"/>
              <a:buChar char="ü"/>
            </a:pPr>
            <a:r>
              <a:rPr lang="en-US" dirty="0" smtClean="0"/>
              <a:t>Preservatives</a:t>
            </a:r>
          </a:p>
          <a:p>
            <a:pPr>
              <a:buFont typeface="Wingdings" pitchFamily="2" charset="2"/>
              <a:buChar char="ü"/>
            </a:pPr>
            <a:r>
              <a:rPr lang="en-US" dirty="0" smtClean="0"/>
              <a:t>Humectants </a:t>
            </a:r>
          </a:p>
          <a:p>
            <a:pPr>
              <a:buFont typeface="Wingdings" pitchFamily="2" charset="2"/>
              <a:buChar char="ü"/>
            </a:pPr>
            <a:r>
              <a:rPr lang="en-US" dirty="0" smtClean="0"/>
              <a:t>Anti oxidants</a:t>
            </a:r>
          </a:p>
          <a:p>
            <a:pPr>
              <a:buFont typeface="Wingdings" pitchFamily="2" charset="2"/>
              <a:buChar char="ü"/>
            </a:pPr>
            <a:r>
              <a:rPr lang="en-US" dirty="0" smtClean="0"/>
              <a:t>Emulsifier</a:t>
            </a:r>
          </a:p>
          <a:p>
            <a:pPr>
              <a:buFont typeface="Wingdings" pitchFamily="2" charset="2"/>
              <a:buChar char="ü"/>
            </a:pPr>
            <a:r>
              <a:rPr lang="en-US" dirty="0" smtClean="0"/>
              <a:t>Gelling agent </a:t>
            </a:r>
          </a:p>
          <a:p>
            <a:pPr>
              <a:buFont typeface="Wingdings" pitchFamily="2" charset="2"/>
              <a:buChar char="ü"/>
            </a:pPr>
            <a:r>
              <a:rPr lang="en-US" dirty="0" smtClean="0"/>
              <a:t>Permeation enhancer</a:t>
            </a:r>
          </a:p>
          <a:p>
            <a:pPr>
              <a:buFont typeface="Wingdings" pitchFamily="2" charset="2"/>
              <a:buChar char="ü"/>
            </a:pPr>
            <a:r>
              <a:rPr lang="en-US" dirty="0" smtClean="0"/>
              <a:t>Buffers</a:t>
            </a:r>
          </a:p>
          <a:p>
            <a:endParaRPr lang="en-US" dirty="0"/>
          </a:p>
        </p:txBody>
      </p:sp>
    </p:spTree>
  </p:cSld>
  <p:clrMapOvr>
    <a:masterClrMapping/>
  </p:clrMapOvr>
  <p:transition spd="med">
    <p:strips dir="l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4" name="click.wav"/>
                                        </p:tgtEl>
                                      </p:cMediaNode>
                                    </p:audio>
                                  </p:subTnLst>
                                </p:cTn>
                              </p:par>
                              <p:par>
                                <p:cTn id="31" presetID="26"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80">
                                          <p:stCondLst>
                                            <p:cond delay="0"/>
                                          </p:stCondLst>
                                        </p:cTn>
                                        <p:tgtEl>
                                          <p:spTgt spid="3">
                                            <p:txEl>
                                              <p:pRg st="2" end="2"/>
                                            </p:txEl>
                                          </p:spTgt>
                                        </p:tgtEl>
                                      </p:cBhvr>
                                    </p:animEffect>
                                    <p:anim calcmode="lin" valueType="num">
                                      <p:cBhvr>
                                        <p:cTn id="3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2" end="2"/>
                                            </p:txEl>
                                          </p:spTgt>
                                        </p:tgtEl>
                                      </p:cBhvr>
                                      <p:to x="100000" y="60000"/>
                                    </p:animScale>
                                    <p:animScale>
                                      <p:cBhvr>
                                        <p:cTn id="40" dur="166" decel="50000">
                                          <p:stCondLst>
                                            <p:cond delay="676"/>
                                          </p:stCondLst>
                                        </p:cTn>
                                        <p:tgtEl>
                                          <p:spTgt spid="3">
                                            <p:txEl>
                                              <p:pRg st="2" end="2"/>
                                            </p:txEl>
                                          </p:spTgt>
                                        </p:tgtEl>
                                      </p:cBhvr>
                                      <p:to x="100000" y="100000"/>
                                    </p:animScale>
                                    <p:animScale>
                                      <p:cBhvr>
                                        <p:cTn id="41" dur="26">
                                          <p:stCondLst>
                                            <p:cond delay="1312"/>
                                          </p:stCondLst>
                                        </p:cTn>
                                        <p:tgtEl>
                                          <p:spTgt spid="3">
                                            <p:txEl>
                                              <p:pRg st="2" end="2"/>
                                            </p:txEl>
                                          </p:spTgt>
                                        </p:tgtEl>
                                      </p:cBhvr>
                                      <p:to x="100000" y="80000"/>
                                    </p:animScale>
                                    <p:animScale>
                                      <p:cBhvr>
                                        <p:cTn id="42" dur="166" decel="50000">
                                          <p:stCondLst>
                                            <p:cond delay="1338"/>
                                          </p:stCondLst>
                                        </p:cTn>
                                        <p:tgtEl>
                                          <p:spTgt spid="3">
                                            <p:txEl>
                                              <p:pRg st="2" end="2"/>
                                            </p:txEl>
                                          </p:spTgt>
                                        </p:tgtEl>
                                      </p:cBhvr>
                                      <p:to x="100000" y="100000"/>
                                    </p:animScale>
                                    <p:animScale>
                                      <p:cBhvr>
                                        <p:cTn id="43" dur="26">
                                          <p:stCondLst>
                                            <p:cond delay="1642"/>
                                          </p:stCondLst>
                                        </p:cTn>
                                        <p:tgtEl>
                                          <p:spTgt spid="3">
                                            <p:txEl>
                                              <p:pRg st="2" end="2"/>
                                            </p:txEl>
                                          </p:spTgt>
                                        </p:tgtEl>
                                      </p:cBhvr>
                                      <p:to x="100000" y="90000"/>
                                    </p:animScale>
                                    <p:animScale>
                                      <p:cBhvr>
                                        <p:cTn id="44" dur="166" decel="50000">
                                          <p:stCondLst>
                                            <p:cond delay="1668"/>
                                          </p:stCondLst>
                                        </p:cTn>
                                        <p:tgtEl>
                                          <p:spTgt spid="3">
                                            <p:txEl>
                                              <p:pRg st="2" end="2"/>
                                            </p:txEl>
                                          </p:spTgt>
                                        </p:tgtEl>
                                      </p:cBhvr>
                                      <p:to x="100000" y="100000"/>
                                    </p:animScale>
                                    <p:animScale>
                                      <p:cBhvr>
                                        <p:cTn id="45" dur="26">
                                          <p:stCondLst>
                                            <p:cond delay="1808"/>
                                          </p:stCondLst>
                                        </p:cTn>
                                        <p:tgtEl>
                                          <p:spTgt spid="3">
                                            <p:txEl>
                                              <p:pRg st="2" end="2"/>
                                            </p:txEl>
                                          </p:spTgt>
                                        </p:tgtEl>
                                      </p:cBhvr>
                                      <p:to x="100000" y="95000"/>
                                    </p:animScale>
                                    <p:animScale>
                                      <p:cBhvr>
                                        <p:cTn id="46" dur="166" decel="50000">
                                          <p:stCondLst>
                                            <p:cond delay="1834"/>
                                          </p:stCondLst>
                                        </p:cTn>
                                        <p:tgtEl>
                                          <p:spTgt spid="3">
                                            <p:txEl>
                                              <p:pRg st="2" end="2"/>
                                            </p:txEl>
                                          </p:spTgt>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par>
                                <p:cTn id="47" presetID="26"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down)">
                                      <p:cBhvr>
                                        <p:cTn id="49" dur="580">
                                          <p:stCondLst>
                                            <p:cond delay="0"/>
                                          </p:stCondLst>
                                        </p:cTn>
                                        <p:tgtEl>
                                          <p:spTgt spid="3">
                                            <p:txEl>
                                              <p:pRg st="3" end="3"/>
                                            </p:txEl>
                                          </p:spTgt>
                                        </p:tgtEl>
                                      </p:cBhvr>
                                    </p:animEffect>
                                    <p:anim calcmode="lin" valueType="num">
                                      <p:cBhvr>
                                        <p:cTn id="5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3" end="3"/>
                                            </p:txEl>
                                          </p:spTgt>
                                        </p:tgtEl>
                                      </p:cBhvr>
                                      <p:to x="100000" y="60000"/>
                                    </p:animScale>
                                    <p:animScale>
                                      <p:cBhvr>
                                        <p:cTn id="56" dur="166" decel="50000">
                                          <p:stCondLst>
                                            <p:cond delay="676"/>
                                          </p:stCondLst>
                                        </p:cTn>
                                        <p:tgtEl>
                                          <p:spTgt spid="3">
                                            <p:txEl>
                                              <p:pRg st="3" end="3"/>
                                            </p:txEl>
                                          </p:spTgt>
                                        </p:tgtEl>
                                      </p:cBhvr>
                                      <p:to x="100000" y="100000"/>
                                    </p:animScale>
                                    <p:animScale>
                                      <p:cBhvr>
                                        <p:cTn id="57" dur="26">
                                          <p:stCondLst>
                                            <p:cond delay="1312"/>
                                          </p:stCondLst>
                                        </p:cTn>
                                        <p:tgtEl>
                                          <p:spTgt spid="3">
                                            <p:txEl>
                                              <p:pRg st="3" end="3"/>
                                            </p:txEl>
                                          </p:spTgt>
                                        </p:tgtEl>
                                      </p:cBhvr>
                                      <p:to x="100000" y="80000"/>
                                    </p:animScale>
                                    <p:animScale>
                                      <p:cBhvr>
                                        <p:cTn id="58" dur="166" decel="50000">
                                          <p:stCondLst>
                                            <p:cond delay="1338"/>
                                          </p:stCondLst>
                                        </p:cTn>
                                        <p:tgtEl>
                                          <p:spTgt spid="3">
                                            <p:txEl>
                                              <p:pRg st="3" end="3"/>
                                            </p:txEl>
                                          </p:spTgt>
                                        </p:tgtEl>
                                      </p:cBhvr>
                                      <p:to x="100000" y="100000"/>
                                    </p:animScale>
                                    <p:animScale>
                                      <p:cBhvr>
                                        <p:cTn id="59" dur="26">
                                          <p:stCondLst>
                                            <p:cond delay="1642"/>
                                          </p:stCondLst>
                                        </p:cTn>
                                        <p:tgtEl>
                                          <p:spTgt spid="3">
                                            <p:txEl>
                                              <p:pRg st="3" end="3"/>
                                            </p:txEl>
                                          </p:spTgt>
                                        </p:tgtEl>
                                      </p:cBhvr>
                                      <p:to x="100000" y="90000"/>
                                    </p:animScale>
                                    <p:animScale>
                                      <p:cBhvr>
                                        <p:cTn id="60" dur="166" decel="50000">
                                          <p:stCondLst>
                                            <p:cond delay="1668"/>
                                          </p:stCondLst>
                                        </p:cTn>
                                        <p:tgtEl>
                                          <p:spTgt spid="3">
                                            <p:txEl>
                                              <p:pRg st="3" end="3"/>
                                            </p:txEl>
                                          </p:spTgt>
                                        </p:tgtEl>
                                      </p:cBhvr>
                                      <p:to x="100000" y="100000"/>
                                    </p:animScale>
                                    <p:animScale>
                                      <p:cBhvr>
                                        <p:cTn id="61" dur="26">
                                          <p:stCondLst>
                                            <p:cond delay="1808"/>
                                          </p:stCondLst>
                                        </p:cTn>
                                        <p:tgtEl>
                                          <p:spTgt spid="3">
                                            <p:txEl>
                                              <p:pRg st="3" end="3"/>
                                            </p:txEl>
                                          </p:spTgt>
                                        </p:tgtEl>
                                      </p:cBhvr>
                                      <p:to x="100000" y="95000"/>
                                    </p:animScale>
                                    <p:animScale>
                                      <p:cBhvr>
                                        <p:cTn id="62" dur="166" decel="50000">
                                          <p:stCondLst>
                                            <p:cond delay="1834"/>
                                          </p:stCondLst>
                                        </p:cTn>
                                        <p:tgtEl>
                                          <p:spTgt spid="3">
                                            <p:txEl>
                                              <p:pRg st="3" end="3"/>
                                            </p:txEl>
                                          </p:spTgt>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par>
                                <p:cTn id="63" presetID="26" presetClass="entr" presetSubtype="0" fill="hold" nodeType="with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wipe(down)">
                                      <p:cBhvr>
                                        <p:cTn id="65" dur="580">
                                          <p:stCondLst>
                                            <p:cond delay="0"/>
                                          </p:stCondLst>
                                        </p:cTn>
                                        <p:tgtEl>
                                          <p:spTgt spid="3">
                                            <p:txEl>
                                              <p:pRg st="4" end="4"/>
                                            </p:txEl>
                                          </p:spTgt>
                                        </p:tgtEl>
                                      </p:cBhvr>
                                    </p:animEffect>
                                    <p:anim calcmode="lin" valueType="num">
                                      <p:cBhvr>
                                        <p:cTn id="6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4" end="4"/>
                                            </p:txEl>
                                          </p:spTgt>
                                        </p:tgtEl>
                                      </p:cBhvr>
                                      <p:to x="100000" y="60000"/>
                                    </p:animScale>
                                    <p:animScale>
                                      <p:cBhvr>
                                        <p:cTn id="72" dur="166" decel="50000">
                                          <p:stCondLst>
                                            <p:cond delay="676"/>
                                          </p:stCondLst>
                                        </p:cTn>
                                        <p:tgtEl>
                                          <p:spTgt spid="3">
                                            <p:txEl>
                                              <p:pRg st="4" end="4"/>
                                            </p:txEl>
                                          </p:spTgt>
                                        </p:tgtEl>
                                      </p:cBhvr>
                                      <p:to x="100000" y="100000"/>
                                    </p:animScale>
                                    <p:animScale>
                                      <p:cBhvr>
                                        <p:cTn id="73" dur="26">
                                          <p:stCondLst>
                                            <p:cond delay="1312"/>
                                          </p:stCondLst>
                                        </p:cTn>
                                        <p:tgtEl>
                                          <p:spTgt spid="3">
                                            <p:txEl>
                                              <p:pRg st="4" end="4"/>
                                            </p:txEl>
                                          </p:spTgt>
                                        </p:tgtEl>
                                      </p:cBhvr>
                                      <p:to x="100000" y="80000"/>
                                    </p:animScale>
                                    <p:animScale>
                                      <p:cBhvr>
                                        <p:cTn id="74" dur="166" decel="50000">
                                          <p:stCondLst>
                                            <p:cond delay="1338"/>
                                          </p:stCondLst>
                                        </p:cTn>
                                        <p:tgtEl>
                                          <p:spTgt spid="3">
                                            <p:txEl>
                                              <p:pRg st="4" end="4"/>
                                            </p:txEl>
                                          </p:spTgt>
                                        </p:tgtEl>
                                      </p:cBhvr>
                                      <p:to x="100000" y="100000"/>
                                    </p:animScale>
                                    <p:animScale>
                                      <p:cBhvr>
                                        <p:cTn id="75" dur="26">
                                          <p:stCondLst>
                                            <p:cond delay="1642"/>
                                          </p:stCondLst>
                                        </p:cTn>
                                        <p:tgtEl>
                                          <p:spTgt spid="3">
                                            <p:txEl>
                                              <p:pRg st="4" end="4"/>
                                            </p:txEl>
                                          </p:spTgt>
                                        </p:tgtEl>
                                      </p:cBhvr>
                                      <p:to x="100000" y="90000"/>
                                    </p:animScale>
                                    <p:animScale>
                                      <p:cBhvr>
                                        <p:cTn id="76" dur="166" decel="50000">
                                          <p:stCondLst>
                                            <p:cond delay="1668"/>
                                          </p:stCondLst>
                                        </p:cTn>
                                        <p:tgtEl>
                                          <p:spTgt spid="3">
                                            <p:txEl>
                                              <p:pRg st="4" end="4"/>
                                            </p:txEl>
                                          </p:spTgt>
                                        </p:tgtEl>
                                      </p:cBhvr>
                                      <p:to x="100000" y="100000"/>
                                    </p:animScale>
                                    <p:animScale>
                                      <p:cBhvr>
                                        <p:cTn id="77" dur="26">
                                          <p:stCondLst>
                                            <p:cond delay="1808"/>
                                          </p:stCondLst>
                                        </p:cTn>
                                        <p:tgtEl>
                                          <p:spTgt spid="3">
                                            <p:txEl>
                                              <p:pRg st="4" end="4"/>
                                            </p:txEl>
                                          </p:spTgt>
                                        </p:tgtEl>
                                      </p:cBhvr>
                                      <p:to x="100000" y="95000"/>
                                    </p:animScale>
                                    <p:animScale>
                                      <p:cBhvr>
                                        <p:cTn id="78" dur="166" decel="50000">
                                          <p:stCondLst>
                                            <p:cond delay="1834"/>
                                          </p:stCondLst>
                                        </p:cTn>
                                        <p:tgtEl>
                                          <p:spTgt spid="3">
                                            <p:txEl>
                                              <p:pRg st="4" end="4"/>
                                            </p:txEl>
                                          </p:spTgt>
                                        </p:tgtEl>
                                      </p:cBhvr>
                                      <p:to x="100000" y="100000"/>
                                    </p:animScale>
                                  </p:childTnLst>
                                  <p:subTnLst>
                                    <p:audio>
                                      <p:cMediaNode>
                                        <p:cTn display="0" masterRel="sameClick">
                                          <p:stCondLst>
                                            <p:cond evt="begin" delay="0">
                                              <p:tn val="63"/>
                                            </p:cond>
                                          </p:stCondLst>
                                          <p:endCondLst>
                                            <p:cond evt="onStopAudio" delay="0">
                                              <p:tgtEl>
                                                <p:sldTgt/>
                                              </p:tgtEl>
                                            </p:cond>
                                          </p:endCondLst>
                                        </p:cTn>
                                        <p:tgtEl>
                                          <p:sndTgt r:embed="rId4" name="click.wav"/>
                                        </p:tgtEl>
                                      </p:cMediaNode>
                                    </p:audio>
                                  </p:subTnLst>
                                </p:cTn>
                              </p:par>
                              <p:par>
                                <p:cTn id="79" presetID="26" presetClass="entr" presetSubtype="0" fill="hold" nodeType="with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wipe(down)">
                                      <p:cBhvr>
                                        <p:cTn id="81" dur="580">
                                          <p:stCondLst>
                                            <p:cond delay="0"/>
                                          </p:stCondLst>
                                        </p:cTn>
                                        <p:tgtEl>
                                          <p:spTgt spid="3">
                                            <p:txEl>
                                              <p:pRg st="5" end="5"/>
                                            </p:txEl>
                                          </p:spTgt>
                                        </p:tgtEl>
                                      </p:cBhvr>
                                    </p:animEffect>
                                    <p:anim calcmode="lin" valueType="num">
                                      <p:cBhvr>
                                        <p:cTn id="8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5" end="5"/>
                                            </p:txEl>
                                          </p:spTgt>
                                        </p:tgtEl>
                                      </p:cBhvr>
                                      <p:to x="100000" y="60000"/>
                                    </p:animScale>
                                    <p:animScale>
                                      <p:cBhvr>
                                        <p:cTn id="88" dur="166" decel="50000">
                                          <p:stCondLst>
                                            <p:cond delay="676"/>
                                          </p:stCondLst>
                                        </p:cTn>
                                        <p:tgtEl>
                                          <p:spTgt spid="3">
                                            <p:txEl>
                                              <p:pRg st="5" end="5"/>
                                            </p:txEl>
                                          </p:spTgt>
                                        </p:tgtEl>
                                      </p:cBhvr>
                                      <p:to x="100000" y="100000"/>
                                    </p:animScale>
                                    <p:animScale>
                                      <p:cBhvr>
                                        <p:cTn id="89" dur="26">
                                          <p:stCondLst>
                                            <p:cond delay="1312"/>
                                          </p:stCondLst>
                                        </p:cTn>
                                        <p:tgtEl>
                                          <p:spTgt spid="3">
                                            <p:txEl>
                                              <p:pRg st="5" end="5"/>
                                            </p:txEl>
                                          </p:spTgt>
                                        </p:tgtEl>
                                      </p:cBhvr>
                                      <p:to x="100000" y="80000"/>
                                    </p:animScale>
                                    <p:animScale>
                                      <p:cBhvr>
                                        <p:cTn id="90" dur="166" decel="50000">
                                          <p:stCondLst>
                                            <p:cond delay="1338"/>
                                          </p:stCondLst>
                                        </p:cTn>
                                        <p:tgtEl>
                                          <p:spTgt spid="3">
                                            <p:txEl>
                                              <p:pRg st="5" end="5"/>
                                            </p:txEl>
                                          </p:spTgt>
                                        </p:tgtEl>
                                      </p:cBhvr>
                                      <p:to x="100000" y="100000"/>
                                    </p:animScale>
                                    <p:animScale>
                                      <p:cBhvr>
                                        <p:cTn id="91" dur="26">
                                          <p:stCondLst>
                                            <p:cond delay="1642"/>
                                          </p:stCondLst>
                                        </p:cTn>
                                        <p:tgtEl>
                                          <p:spTgt spid="3">
                                            <p:txEl>
                                              <p:pRg st="5" end="5"/>
                                            </p:txEl>
                                          </p:spTgt>
                                        </p:tgtEl>
                                      </p:cBhvr>
                                      <p:to x="100000" y="90000"/>
                                    </p:animScale>
                                    <p:animScale>
                                      <p:cBhvr>
                                        <p:cTn id="92" dur="166" decel="50000">
                                          <p:stCondLst>
                                            <p:cond delay="1668"/>
                                          </p:stCondLst>
                                        </p:cTn>
                                        <p:tgtEl>
                                          <p:spTgt spid="3">
                                            <p:txEl>
                                              <p:pRg st="5" end="5"/>
                                            </p:txEl>
                                          </p:spTgt>
                                        </p:tgtEl>
                                      </p:cBhvr>
                                      <p:to x="100000" y="100000"/>
                                    </p:animScale>
                                    <p:animScale>
                                      <p:cBhvr>
                                        <p:cTn id="93" dur="26">
                                          <p:stCondLst>
                                            <p:cond delay="1808"/>
                                          </p:stCondLst>
                                        </p:cTn>
                                        <p:tgtEl>
                                          <p:spTgt spid="3">
                                            <p:txEl>
                                              <p:pRg st="5" end="5"/>
                                            </p:txEl>
                                          </p:spTgt>
                                        </p:tgtEl>
                                      </p:cBhvr>
                                      <p:to x="100000" y="95000"/>
                                    </p:animScale>
                                    <p:animScale>
                                      <p:cBhvr>
                                        <p:cTn id="94" dur="166" decel="50000">
                                          <p:stCondLst>
                                            <p:cond delay="1834"/>
                                          </p:stCondLst>
                                        </p:cTn>
                                        <p:tgtEl>
                                          <p:spTgt spid="3">
                                            <p:txEl>
                                              <p:pRg st="5" end="5"/>
                                            </p:txEl>
                                          </p:spTgt>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4" name="click.wav"/>
                                        </p:tgtEl>
                                      </p:cMediaNode>
                                    </p:audio>
                                  </p:subTnLst>
                                </p:cTn>
                              </p:par>
                              <p:par>
                                <p:cTn id="95" presetID="26" presetClass="entr" presetSubtype="0" fill="hold" nodeType="with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par>
                                <p:cTn id="111" presetID="26" presetClass="entr" presetSubtype="0" fill="hold" nodeType="withEffect">
                                  <p:stCondLst>
                                    <p:cond delay="0"/>
                                  </p:stCondLst>
                                  <p:childTnLst>
                                    <p:set>
                                      <p:cBhvr>
                                        <p:cTn id="112" dur="1" fill="hold">
                                          <p:stCondLst>
                                            <p:cond delay="0"/>
                                          </p:stCondLst>
                                        </p:cTn>
                                        <p:tgtEl>
                                          <p:spTgt spid="3">
                                            <p:txEl>
                                              <p:pRg st="7" end="7"/>
                                            </p:txEl>
                                          </p:spTgt>
                                        </p:tgtEl>
                                        <p:attrNameLst>
                                          <p:attrName>style.visibility</p:attrName>
                                        </p:attrNameLst>
                                      </p:cBhvr>
                                      <p:to>
                                        <p:strVal val="visible"/>
                                      </p:to>
                                    </p:set>
                                    <p:animEffect transition="in" filter="wipe(down)">
                                      <p:cBhvr>
                                        <p:cTn id="113" dur="580">
                                          <p:stCondLst>
                                            <p:cond delay="0"/>
                                          </p:stCondLst>
                                        </p:cTn>
                                        <p:tgtEl>
                                          <p:spTgt spid="3">
                                            <p:txEl>
                                              <p:pRg st="7" end="7"/>
                                            </p:txEl>
                                          </p:spTgt>
                                        </p:tgtEl>
                                      </p:cBhvr>
                                    </p:animEffect>
                                    <p:anim calcmode="lin" valueType="num">
                                      <p:cBhvr>
                                        <p:cTn id="11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3">
                                            <p:txEl>
                                              <p:pRg st="7" end="7"/>
                                            </p:txEl>
                                          </p:spTgt>
                                        </p:tgtEl>
                                      </p:cBhvr>
                                      <p:to x="100000" y="60000"/>
                                    </p:animScale>
                                    <p:animScale>
                                      <p:cBhvr>
                                        <p:cTn id="120" dur="166" decel="50000">
                                          <p:stCondLst>
                                            <p:cond delay="676"/>
                                          </p:stCondLst>
                                        </p:cTn>
                                        <p:tgtEl>
                                          <p:spTgt spid="3">
                                            <p:txEl>
                                              <p:pRg st="7" end="7"/>
                                            </p:txEl>
                                          </p:spTgt>
                                        </p:tgtEl>
                                      </p:cBhvr>
                                      <p:to x="100000" y="100000"/>
                                    </p:animScale>
                                    <p:animScale>
                                      <p:cBhvr>
                                        <p:cTn id="121" dur="26">
                                          <p:stCondLst>
                                            <p:cond delay="1312"/>
                                          </p:stCondLst>
                                        </p:cTn>
                                        <p:tgtEl>
                                          <p:spTgt spid="3">
                                            <p:txEl>
                                              <p:pRg st="7" end="7"/>
                                            </p:txEl>
                                          </p:spTgt>
                                        </p:tgtEl>
                                      </p:cBhvr>
                                      <p:to x="100000" y="80000"/>
                                    </p:animScale>
                                    <p:animScale>
                                      <p:cBhvr>
                                        <p:cTn id="122" dur="166" decel="50000">
                                          <p:stCondLst>
                                            <p:cond delay="1338"/>
                                          </p:stCondLst>
                                        </p:cTn>
                                        <p:tgtEl>
                                          <p:spTgt spid="3">
                                            <p:txEl>
                                              <p:pRg st="7" end="7"/>
                                            </p:txEl>
                                          </p:spTgt>
                                        </p:tgtEl>
                                      </p:cBhvr>
                                      <p:to x="100000" y="100000"/>
                                    </p:animScale>
                                    <p:animScale>
                                      <p:cBhvr>
                                        <p:cTn id="123" dur="26">
                                          <p:stCondLst>
                                            <p:cond delay="1642"/>
                                          </p:stCondLst>
                                        </p:cTn>
                                        <p:tgtEl>
                                          <p:spTgt spid="3">
                                            <p:txEl>
                                              <p:pRg st="7" end="7"/>
                                            </p:txEl>
                                          </p:spTgt>
                                        </p:tgtEl>
                                      </p:cBhvr>
                                      <p:to x="100000" y="90000"/>
                                    </p:animScale>
                                    <p:animScale>
                                      <p:cBhvr>
                                        <p:cTn id="124" dur="166" decel="50000">
                                          <p:stCondLst>
                                            <p:cond delay="1668"/>
                                          </p:stCondLst>
                                        </p:cTn>
                                        <p:tgtEl>
                                          <p:spTgt spid="3">
                                            <p:txEl>
                                              <p:pRg st="7" end="7"/>
                                            </p:txEl>
                                          </p:spTgt>
                                        </p:tgtEl>
                                      </p:cBhvr>
                                      <p:to x="100000" y="100000"/>
                                    </p:animScale>
                                    <p:animScale>
                                      <p:cBhvr>
                                        <p:cTn id="125" dur="26">
                                          <p:stCondLst>
                                            <p:cond delay="1808"/>
                                          </p:stCondLst>
                                        </p:cTn>
                                        <p:tgtEl>
                                          <p:spTgt spid="3">
                                            <p:txEl>
                                              <p:pRg st="7" end="7"/>
                                            </p:txEl>
                                          </p:spTgt>
                                        </p:tgtEl>
                                      </p:cBhvr>
                                      <p:to x="100000" y="95000"/>
                                    </p:animScale>
                                    <p:animScale>
                                      <p:cBhvr>
                                        <p:cTn id="126" dur="166" decel="50000">
                                          <p:stCondLst>
                                            <p:cond delay="1834"/>
                                          </p:stCondLst>
                                        </p:cTn>
                                        <p:tgtEl>
                                          <p:spTgt spid="3">
                                            <p:txEl>
                                              <p:pRg st="7" end="7"/>
                                            </p:txEl>
                                          </p:spTgt>
                                        </p:tgtEl>
                                      </p:cBhvr>
                                      <p:to x="100000" y="100000"/>
                                    </p:animScale>
                                  </p:childTnLst>
                                  <p:subTnLst>
                                    <p:audio>
                                      <p:cMediaNode>
                                        <p:cTn display="0" masterRel="sameClick">
                                          <p:stCondLst>
                                            <p:cond evt="begin" delay="0">
                                              <p:tn val="111"/>
                                            </p:cond>
                                          </p:stCondLst>
                                          <p:endCondLst>
                                            <p:cond evt="onStopAudio" delay="0">
                                              <p:tgtEl>
                                                <p:sldTgt/>
                                              </p:tgtEl>
                                            </p:cond>
                                          </p:endCondLst>
                                        </p:cTn>
                                        <p:tgtEl>
                                          <p:sndTgt r:embed="rId4" name="click.wav"/>
                                        </p:tgtEl>
                                      </p:cMediaNode>
                                    </p:audio>
                                  </p:subTnLst>
                                </p:cTn>
                              </p:par>
                              <p:par>
                                <p:cTn id="127" presetID="26" presetClass="entr" presetSubtype="0" fill="hold" nodeType="withEffect">
                                  <p:stCondLst>
                                    <p:cond delay="0"/>
                                  </p:stCondLst>
                                  <p:childTnLst>
                                    <p:set>
                                      <p:cBhvr>
                                        <p:cTn id="128" dur="1" fill="hold">
                                          <p:stCondLst>
                                            <p:cond delay="0"/>
                                          </p:stCondLst>
                                        </p:cTn>
                                        <p:tgtEl>
                                          <p:spTgt spid="3">
                                            <p:txEl>
                                              <p:pRg st="8" end="8"/>
                                            </p:txEl>
                                          </p:spTgt>
                                        </p:tgtEl>
                                        <p:attrNameLst>
                                          <p:attrName>style.visibility</p:attrName>
                                        </p:attrNameLst>
                                      </p:cBhvr>
                                      <p:to>
                                        <p:strVal val="visible"/>
                                      </p:to>
                                    </p:set>
                                    <p:animEffect transition="in" filter="wipe(down)">
                                      <p:cBhvr>
                                        <p:cTn id="129" dur="580">
                                          <p:stCondLst>
                                            <p:cond delay="0"/>
                                          </p:stCondLst>
                                        </p:cTn>
                                        <p:tgtEl>
                                          <p:spTgt spid="3">
                                            <p:txEl>
                                              <p:pRg st="8" end="8"/>
                                            </p:txEl>
                                          </p:spTgt>
                                        </p:tgtEl>
                                      </p:cBhvr>
                                    </p:animEffect>
                                    <p:anim calcmode="lin" valueType="num">
                                      <p:cBhvr>
                                        <p:cTn id="13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5" dur="26">
                                          <p:stCondLst>
                                            <p:cond delay="650"/>
                                          </p:stCondLst>
                                        </p:cTn>
                                        <p:tgtEl>
                                          <p:spTgt spid="3">
                                            <p:txEl>
                                              <p:pRg st="8" end="8"/>
                                            </p:txEl>
                                          </p:spTgt>
                                        </p:tgtEl>
                                      </p:cBhvr>
                                      <p:to x="100000" y="60000"/>
                                    </p:animScale>
                                    <p:animScale>
                                      <p:cBhvr>
                                        <p:cTn id="136" dur="166" decel="50000">
                                          <p:stCondLst>
                                            <p:cond delay="676"/>
                                          </p:stCondLst>
                                        </p:cTn>
                                        <p:tgtEl>
                                          <p:spTgt spid="3">
                                            <p:txEl>
                                              <p:pRg st="8" end="8"/>
                                            </p:txEl>
                                          </p:spTgt>
                                        </p:tgtEl>
                                      </p:cBhvr>
                                      <p:to x="100000" y="100000"/>
                                    </p:animScale>
                                    <p:animScale>
                                      <p:cBhvr>
                                        <p:cTn id="137" dur="26">
                                          <p:stCondLst>
                                            <p:cond delay="1312"/>
                                          </p:stCondLst>
                                        </p:cTn>
                                        <p:tgtEl>
                                          <p:spTgt spid="3">
                                            <p:txEl>
                                              <p:pRg st="8" end="8"/>
                                            </p:txEl>
                                          </p:spTgt>
                                        </p:tgtEl>
                                      </p:cBhvr>
                                      <p:to x="100000" y="80000"/>
                                    </p:animScale>
                                    <p:animScale>
                                      <p:cBhvr>
                                        <p:cTn id="138" dur="166" decel="50000">
                                          <p:stCondLst>
                                            <p:cond delay="1338"/>
                                          </p:stCondLst>
                                        </p:cTn>
                                        <p:tgtEl>
                                          <p:spTgt spid="3">
                                            <p:txEl>
                                              <p:pRg st="8" end="8"/>
                                            </p:txEl>
                                          </p:spTgt>
                                        </p:tgtEl>
                                      </p:cBhvr>
                                      <p:to x="100000" y="100000"/>
                                    </p:animScale>
                                    <p:animScale>
                                      <p:cBhvr>
                                        <p:cTn id="139" dur="26">
                                          <p:stCondLst>
                                            <p:cond delay="1642"/>
                                          </p:stCondLst>
                                        </p:cTn>
                                        <p:tgtEl>
                                          <p:spTgt spid="3">
                                            <p:txEl>
                                              <p:pRg st="8" end="8"/>
                                            </p:txEl>
                                          </p:spTgt>
                                        </p:tgtEl>
                                      </p:cBhvr>
                                      <p:to x="100000" y="90000"/>
                                    </p:animScale>
                                    <p:animScale>
                                      <p:cBhvr>
                                        <p:cTn id="140" dur="166" decel="50000">
                                          <p:stCondLst>
                                            <p:cond delay="1668"/>
                                          </p:stCondLst>
                                        </p:cTn>
                                        <p:tgtEl>
                                          <p:spTgt spid="3">
                                            <p:txEl>
                                              <p:pRg st="8" end="8"/>
                                            </p:txEl>
                                          </p:spTgt>
                                        </p:tgtEl>
                                      </p:cBhvr>
                                      <p:to x="100000" y="100000"/>
                                    </p:animScale>
                                    <p:animScale>
                                      <p:cBhvr>
                                        <p:cTn id="141" dur="26">
                                          <p:stCondLst>
                                            <p:cond delay="1808"/>
                                          </p:stCondLst>
                                        </p:cTn>
                                        <p:tgtEl>
                                          <p:spTgt spid="3">
                                            <p:txEl>
                                              <p:pRg st="8" end="8"/>
                                            </p:txEl>
                                          </p:spTgt>
                                        </p:tgtEl>
                                      </p:cBhvr>
                                      <p:to x="100000" y="95000"/>
                                    </p:animScale>
                                    <p:animScale>
                                      <p:cBhvr>
                                        <p:cTn id="142" dur="166" decel="50000">
                                          <p:stCondLst>
                                            <p:cond delay="1834"/>
                                          </p:stCondLst>
                                        </p:cTn>
                                        <p:tgtEl>
                                          <p:spTgt spid="3">
                                            <p:txEl>
                                              <p:pRg st="8" end="8"/>
                                            </p:txEl>
                                          </p:spTgt>
                                        </p:tgtEl>
                                      </p:cBhvr>
                                      <p:to x="100000" y="100000"/>
                                    </p:animScale>
                                  </p:childTnLst>
                                  <p:subTnLst>
                                    <p:audio>
                                      <p:cMediaNode>
                                        <p:cTn display="0" masterRel="sameClick">
                                          <p:stCondLst>
                                            <p:cond evt="begin" delay="0">
                                              <p:tn val="127"/>
                                            </p:cond>
                                          </p:stCondLst>
                                          <p:endCondLst>
                                            <p:cond evt="onStopAudio" delay="0">
                                              <p:tgtEl>
                                                <p:sldTgt/>
                                              </p:tgtEl>
                                            </p:cond>
                                          </p:endCondLst>
                                        </p:cTn>
                                        <p:tgtEl>
                                          <p:sndTgt r:embed="rId4" name="click.wav"/>
                                        </p:tgtEl>
                                      </p:cMediaNode>
                                    </p:audio>
                                  </p:subTnLst>
                                </p:cTn>
                              </p:par>
                              <p:par>
                                <p:cTn id="143" presetID="26" presetClass="entr" presetSubtype="0" fill="hold" nodeType="withEffect">
                                  <p:stCondLst>
                                    <p:cond delay="0"/>
                                  </p:stCondLst>
                                  <p:childTnLst>
                                    <p:set>
                                      <p:cBhvr>
                                        <p:cTn id="144" dur="1" fill="hold">
                                          <p:stCondLst>
                                            <p:cond delay="0"/>
                                          </p:stCondLst>
                                        </p:cTn>
                                        <p:tgtEl>
                                          <p:spTgt spid="3">
                                            <p:txEl>
                                              <p:pRg st="9" end="9"/>
                                            </p:txEl>
                                          </p:spTgt>
                                        </p:tgtEl>
                                        <p:attrNameLst>
                                          <p:attrName>style.visibility</p:attrName>
                                        </p:attrNameLst>
                                      </p:cBhvr>
                                      <p:to>
                                        <p:strVal val="visible"/>
                                      </p:to>
                                    </p:set>
                                    <p:animEffect transition="in" filter="wipe(down)">
                                      <p:cBhvr>
                                        <p:cTn id="145" dur="580">
                                          <p:stCondLst>
                                            <p:cond delay="0"/>
                                          </p:stCondLst>
                                        </p:cTn>
                                        <p:tgtEl>
                                          <p:spTgt spid="3">
                                            <p:txEl>
                                              <p:pRg st="9" end="9"/>
                                            </p:txEl>
                                          </p:spTgt>
                                        </p:tgtEl>
                                      </p:cBhvr>
                                    </p:animEffect>
                                    <p:anim calcmode="lin" valueType="num">
                                      <p:cBhvr>
                                        <p:cTn id="14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3">
                                            <p:txEl>
                                              <p:pRg st="9" end="9"/>
                                            </p:txEl>
                                          </p:spTgt>
                                        </p:tgtEl>
                                      </p:cBhvr>
                                      <p:to x="100000" y="60000"/>
                                    </p:animScale>
                                    <p:animScale>
                                      <p:cBhvr>
                                        <p:cTn id="152" dur="166" decel="50000">
                                          <p:stCondLst>
                                            <p:cond delay="676"/>
                                          </p:stCondLst>
                                        </p:cTn>
                                        <p:tgtEl>
                                          <p:spTgt spid="3">
                                            <p:txEl>
                                              <p:pRg st="9" end="9"/>
                                            </p:txEl>
                                          </p:spTgt>
                                        </p:tgtEl>
                                      </p:cBhvr>
                                      <p:to x="100000" y="100000"/>
                                    </p:animScale>
                                    <p:animScale>
                                      <p:cBhvr>
                                        <p:cTn id="153" dur="26">
                                          <p:stCondLst>
                                            <p:cond delay="1312"/>
                                          </p:stCondLst>
                                        </p:cTn>
                                        <p:tgtEl>
                                          <p:spTgt spid="3">
                                            <p:txEl>
                                              <p:pRg st="9" end="9"/>
                                            </p:txEl>
                                          </p:spTgt>
                                        </p:tgtEl>
                                      </p:cBhvr>
                                      <p:to x="100000" y="80000"/>
                                    </p:animScale>
                                    <p:animScale>
                                      <p:cBhvr>
                                        <p:cTn id="154" dur="166" decel="50000">
                                          <p:stCondLst>
                                            <p:cond delay="1338"/>
                                          </p:stCondLst>
                                        </p:cTn>
                                        <p:tgtEl>
                                          <p:spTgt spid="3">
                                            <p:txEl>
                                              <p:pRg st="9" end="9"/>
                                            </p:txEl>
                                          </p:spTgt>
                                        </p:tgtEl>
                                      </p:cBhvr>
                                      <p:to x="100000" y="100000"/>
                                    </p:animScale>
                                    <p:animScale>
                                      <p:cBhvr>
                                        <p:cTn id="155" dur="26">
                                          <p:stCondLst>
                                            <p:cond delay="1642"/>
                                          </p:stCondLst>
                                        </p:cTn>
                                        <p:tgtEl>
                                          <p:spTgt spid="3">
                                            <p:txEl>
                                              <p:pRg st="9" end="9"/>
                                            </p:txEl>
                                          </p:spTgt>
                                        </p:tgtEl>
                                      </p:cBhvr>
                                      <p:to x="100000" y="90000"/>
                                    </p:animScale>
                                    <p:animScale>
                                      <p:cBhvr>
                                        <p:cTn id="156" dur="166" decel="50000">
                                          <p:stCondLst>
                                            <p:cond delay="1668"/>
                                          </p:stCondLst>
                                        </p:cTn>
                                        <p:tgtEl>
                                          <p:spTgt spid="3">
                                            <p:txEl>
                                              <p:pRg st="9" end="9"/>
                                            </p:txEl>
                                          </p:spTgt>
                                        </p:tgtEl>
                                      </p:cBhvr>
                                      <p:to x="100000" y="100000"/>
                                    </p:animScale>
                                    <p:animScale>
                                      <p:cBhvr>
                                        <p:cTn id="157" dur="26">
                                          <p:stCondLst>
                                            <p:cond delay="1808"/>
                                          </p:stCondLst>
                                        </p:cTn>
                                        <p:tgtEl>
                                          <p:spTgt spid="3">
                                            <p:txEl>
                                              <p:pRg st="9" end="9"/>
                                            </p:txEl>
                                          </p:spTgt>
                                        </p:tgtEl>
                                      </p:cBhvr>
                                      <p:to x="100000" y="95000"/>
                                    </p:animScale>
                                    <p:animScale>
                                      <p:cBhvr>
                                        <p:cTn id="158" dur="166" decel="50000">
                                          <p:stCondLst>
                                            <p:cond delay="1834"/>
                                          </p:stCondLst>
                                        </p:cTn>
                                        <p:tgtEl>
                                          <p:spTgt spid="3">
                                            <p:txEl>
                                              <p:pRg st="9" end="9"/>
                                            </p:txEl>
                                          </p:spTgt>
                                        </p:tgtEl>
                                      </p:cBhvr>
                                      <p:to x="100000" y="100000"/>
                                    </p:animScale>
                                  </p:childTnLst>
                                  <p:subTnLst>
                                    <p:audio>
                                      <p:cMediaNode>
                                        <p:cTn display="0" masterRel="sameClick">
                                          <p:stCondLst>
                                            <p:cond evt="begin" delay="0">
                                              <p:tn val="143"/>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1" y="838200"/>
            <a:ext cx="243528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Bases</a:t>
            </a:r>
          </a:p>
          <a:p>
            <a:pPr algn="ctr"/>
            <a:endParaRPr lang="en-US"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838200" y="2057401"/>
            <a:ext cx="6477000" cy="2862322"/>
          </a:xfrm>
          <a:prstGeom prst="rect">
            <a:avLst/>
          </a:prstGeom>
          <a:noFill/>
        </p:spPr>
        <p:txBody>
          <a:bodyPr wrap="square" rtlCol="0">
            <a:spAutoFit/>
          </a:bodyPr>
          <a:lstStyle/>
          <a:p>
            <a:pPr>
              <a:buFont typeface="Wingdings" pitchFamily="2" charset="2"/>
              <a:buChar char="v"/>
            </a:pPr>
            <a:r>
              <a:rPr lang="en-US" i="1" dirty="0" smtClean="0"/>
              <a:t>It is one of the most important ingredient used in the formulation of  semisolid dosage form</a:t>
            </a:r>
          </a:p>
          <a:p>
            <a:endParaRPr lang="en-US" i="1" dirty="0" smtClean="0"/>
          </a:p>
          <a:p>
            <a:pPr>
              <a:buFont typeface="Wingdings" pitchFamily="2" charset="2"/>
              <a:buChar char="v"/>
            </a:pPr>
            <a:r>
              <a:rPr lang="en-US" i="1" dirty="0" smtClean="0"/>
              <a:t>Ointments </a:t>
            </a:r>
            <a:r>
              <a:rPr lang="en-US" i="1" dirty="0" smtClean="0"/>
              <a:t>(oleaginous base, absorption base, water soluble base, water miscible base)</a:t>
            </a:r>
          </a:p>
          <a:p>
            <a:pPr>
              <a:buFont typeface="Wingdings" pitchFamily="2" charset="2"/>
              <a:buChar char="v"/>
            </a:pPr>
            <a:endParaRPr lang="en-US" i="1" dirty="0" smtClean="0"/>
          </a:p>
          <a:p>
            <a:pPr marL="342900" indent="-342900">
              <a:buFont typeface="Arial" pitchFamily="34" charset="0"/>
              <a:buChar char="•"/>
            </a:pPr>
            <a:r>
              <a:rPr lang="en-US" dirty="0" smtClean="0"/>
              <a:t>Cream (w/o emulsion, o/w emulsion)</a:t>
            </a:r>
          </a:p>
          <a:p>
            <a:pPr marL="342900" indent="-342900">
              <a:buFont typeface="Arial" pitchFamily="34" charset="0"/>
              <a:buChar char="•"/>
            </a:pPr>
            <a:r>
              <a:rPr lang="en-US" dirty="0" smtClean="0"/>
              <a:t>Gel, should contained polymeric matrix</a:t>
            </a:r>
          </a:p>
          <a:p>
            <a:pPr marL="342900" indent="-342900">
              <a:buFont typeface="Arial" pitchFamily="34" charset="0"/>
              <a:buChar char="•"/>
            </a:pPr>
            <a:r>
              <a:rPr lang="en-US" dirty="0" smtClean="0"/>
              <a:t>Plaster- should contain resin (waxy material)</a:t>
            </a:r>
          </a:p>
          <a:p>
            <a:endParaRPr lang="en-US" dirty="0"/>
          </a:p>
        </p:txBody>
      </p:sp>
    </p:spTree>
    <p:extLst>
      <p:ext uri="{BB962C8B-B14F-4D97-AF65-F5344CB8AC3E}">
        <p14:creationId xmlns:p14="http://schemas.microsoft.com/office/powerpoint/2010/main" val="4100479785"/>
      </p:ext>
    </p:extLst>
  </p:cSld>
  <p:clrMapOvr>
    <a:masterClrMapping/>
  </p:clrMapOvr>
  <p:transition spd="med">
    <p:split orient="vert" dir="i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89844"/>
            <a:ext cx="8610600" cy="3570208"/>
          </a:xfrm>
          <a:prstGeom prst="rect">
            <a:avLst/>
          </a:prstGeom>
        </p:spPr>
        <p:txBody>
          <a:bodyPr wrap="square">
            <a:spAutoFit/>
          </a:bodyPr>
          <a:lstStyle/>
          <a:p>
            <a:r>
              <a:rPr lang="en-US" sz="54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Advantage </a:t>
            </a:r>
            <a:r>
              <a:rPr lang="en-US" sz="2800" b="1" dirty="0"/>
              <a:t>of semi-solid dosage form: </a:t>
            </a:r>
            <a:endParaRPr lang="en-US" sz="2800" b="1" dirty="0" smtClean="0"/>
          </a:p>
          <a:p>
            <a:endParaRPr lang="en-US" sz="2800" b="1" dirty="0"/>
          </a:p>
          <a:p>
            <a:pPr marL="285750" indent="-285750">
              <a:buFont typeface="Arial" panose="020B0604020202020204" pitchFamily="34" charset="0"/>
              <a:buChar char="•"/>
            </a:pPr>
            <a:r>
              <a:rPr lang="en-US" dirty="0" smtClean="0"/>
              <a:t> </a:t>
            </a:r>
            <a:r>
              <a:rPr lang="en-US" dirty="0"/>
              <a:t>It is used externally </a:t>
            </a:r>
          </a:p>
          <a:p>
            <a:pPr marL="285750" indent="-285750">
              <a:buFont typeface="Arial" panose="020B0604020202020204" pitchFamily="34" charset="0"/>
              <a:buChar char="•"/>
            </a:pPr>
            <a:r>
              <a:rPr lang="en-US" dirty="0" smtClean="0"/>
              <a:t> </a:t>
            </a:r>
            <a:r>
              <a:rPr lang="en-US" dirty="0"/>
              <a:t>Probability of side effect can be reduce </a:t>
            </a:r>
          </a:p>
          <a:p>
            <a:pPr marL="285750" indent="-285750">
              <a:buFont typeface="Arial" panose="020B0604020202020204" pitchFamily="34" charset="0"/>
              <a:buChar char="•"/>
            </a:pPr>
            <a:r>
              <a:rPr lang="en-US" dirty="0" smtClean="0"/>
              <a:t> </a:t>
            </a:r>
            <a:r>
              <a:rPr lang="en-US" dirty="0"/>
              <a:t>Local action </a:t>
            </a:r>
          </a:p>
          <a:p>
            <a:pPr marL="285750" indent="-285750">
              <a:buFont typeface="Arial" panose="020B0604020202020204" pitchFamily="34" charset="0"/>
              <a:buChar char="•"/>
            </a:pPr>
            <a:r>
              <a:rPr lang="en-US" dirty="0" smtClean="0"/>
              <a:t> </a:t>
            </a:r>
            <a:r>
              <a:rPr lang="en-US" dirty="0"/>
              <a:t>First pass gut and hepatic metabolism is avoided. </a:t>
            </a:r>
          </a:p>
          <a:p>
            <a:pPr marL="285750" indent="-285750">
              <a:buFont typeface="Arial" panose="020B0604020202020204" pitchFamily="34" charset="0"/>
              <a:buChar char="•"/>
            </a:pPr>
            <a:r>
              <a:rPr lang="en-US" dirty="0" smtClean="0"/>
              <a:t> </a:t>
            </a:r>
            <a:r>
              <a:rPr lang="en-US" dirty="0"/>
              <a:t>Patient compliance is increased, the drug termination is problematic cases is facilitated as compared with other routes of drug administration. </a:t>
            </a:r>
          </a:p>
          <a:p>
            <a:endParaRPr lang="en-US" dirty="0"/>
          </a:p>
          <a:p>
            <a:endParaRPr lang="en-US" dirty="0"/>
          </a:p>
        </p:txBody>
      </p:sp>
    </p:spTree>
    <p:extLst>
      <p:ext uri="{BB962C8B-B14F-4D97-AF65-F5344CB8AC3E}">
        <p14:creationId xmlns:p14="http://schemas.microsoft.com/office/powerpoint/2010/main" val="1921342831"/>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50577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Presevatives</a:t>
            </a:r>
            <a:r>
              <a:rPr lang="en-US" sz="5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762000" y="1905000"/>
            <a:ext cx="6553200" cy="2308324"/>
          </a:xfrm>
          <a:prstGeom prst="rect">
            <a:avLst/>
          </a:prstGeom>
          <a:noFill/>
        </p:spPr>
        <p:txBody>
          <a:bodyPr wrap="square" rtlCol="0">
            <a:spAutoFit/>
          </a:bodyPr>
          <a:lstStyle/>
          <a:p>
            <a:r>
              <a:rPr lang="en-US" dirty="0" smtClean="0"/>
              <a:t>Some bases , although, resist microbial </a:t>
            </a:r>
            <a:r>
              <a:rPr lang="en-US" dirty="0" smtClean="0"/>
              <a:t>attack</a:t>
            </a:r>
            <a:endParaRPr lang="en-US" dirty="0" smtClean="0"/>
          </a:p>
          <a:p>
            <a:pPr>
              <a:buFont typeface="Wingdings" pitchFamily="2" charset="2"/>
              <a:buChar char="Ø"/>
            </a:pPr>
            <a:r>
              <a:rPr lang="en-US" dirty="0" smtClean="0"/>
              <a:t>Commonly used preservative  include:</a:t>
            </a:r>
          </a:p>
          <a:p>
            <a:endParaRPr lang="en-US" dirty="0" smtClean="0"/>
          </a:p>
          <a:p>
            <a:r>
              <a:rPr lang="en-US" dirty="0" smtClean="0"/>
              <a:t>           Methyl hydroxy benzoate </a:t>
            </a:r>
          </a:p>
          <a:p>
            <a:endParaRPr lang="en-US" dirty="0" smtClean="0"/>
          </a:p>
          <a:p>
            <a:r>
              <a:rPr lang="en-US" dirty="0" smtClean="0"/>
              <a:t>           </a:t>
            </a:r>
            <a:r>
              <a:rPr lang="en-US" dirty="0" smtClean="0"/>
              <a:t>Benzoic  </a:t>
            </a:r>
            <a:r>
              <a:rPr lang="en-US" dirty="0" smtClean="0"/>
              <a:t>acid </a:t>
            </a:r>
          </a:p>
          <a:p>
            <a:endParaRPr lang="en-US" dirty="0" smtClean="0"/>
          </a:p>
          <a:p>
            <a:r>
              <a:rPr lang="en-US" dirty="0" smtClean="0"/>
              <a:t>  </a:t>
            </a:r>
            <a:r>
              <a:rPr lang="en-US" dirty="0" smtClean="0"/>
              <a:t>          </a:t>
            </a:r>
            <a:endParaRPr lang="en-US" dirty="0" smtClean="0"/>
          </a:p>
        </p:txBody>
      </p:sp>
    </p:spTree>
  </p:cSld>
  <p:clrMapOvr>
    <a:masterClrMapping/>
  </p:clrMapOvr>
  <p:transition spd="med">
    <p:split orient="vert" dir="i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46482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Antioxidant</a:t>
            </a:r>
          </a:p>
          <a:p>
            <a:pPr algn="ctr"/>
            <a:endParaRPr lang="en-US"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685800" y="1981200"/>
            <a:ext cx="7162800" cy="1477328"/>
          </a:xfrm>
          <a:prstGeom prst="rect">
            <a:avLst/>
          </a:prstGeom>
          <a:noFill/>
        </p:spPr>
        <p:txBody>
          <a:bodyPr wrap="square" rtlCol="0">
            <a:spAutoFit/>
          </a:bodyPr>
          <a:lstStyle/>
          <a:p>
            <a:r>
              <a:rPr lang="en-US" i="1" dirty="0" smtClean="0"/>
              <a:t>To prevent hydrolysis of active ingredient.</a:t>
            </a:r>
          </a:p>
          <a:p>
            <a:endParaRPr lang="en-US" i="1" dirty="0" smtClean="0"/>
          </a:p>
          <a:p>
            <a:r>
              <a:rPr lang="en-US" i="1" dirty="0" smtClean="0"/>
              <a:t>Example : </a:t>
            </a:r>
            <a:r>
              <a:rPr lang="en-US" i="1" dirty="0" err="1" smtClean="0"/>
              <a:t>Butylated</a:t>
            </a:r>
            <a:r>
              <a:rPr lang="en-US" i="1" dirty="0" smtClean="0"/>
              <a:t>  </a:t>
            </a:r>
            <a:r>
              <a:rPr lang="en-US" i="1" dirty="0" err="1" smtClean="0"/>
              <a:t>hydroxy</a:t>
            </a:r>
            <a:r>
              <a:rPr lang="en-US" i="1" dirty="0" smtClean="0"/>
              <a:t>  </a:t>
            </a:r>
            <a:r>
              <a:rPr lang="en-US" i="1" dirty="0" smtClean="0"/>
              <a:t>toluene (BHT)</a:t>
            </a:r>
          </a:p>
          <a:p>
            <a:r>
              <a:rPr lang="en-US" i="1" dirty="0"/>
              <a:t>	</a:t>
            </a:r>
            <a:r>
              <a:rPr lang="en-US" i="1" dirty="0" smtClean="0"/>
              <a:t>vitamin _E</a:t>
            </a:r>
            <a:endParaRPr lang="en-US" i="1" dirty="0" smtClean="0"/>
          </a:p>
          <a:p>
            <a:endParaRPr lang="en-US" i="1" dirty="0"/>
          </a:p>
        </p:txBody>
      </p:sp>
    </p:spTree>
  </p:cSld>
  <p:clrMapOvr>
    <a:masterClrMapping/>
  </p:clrMapOvr>
  <p:transition spd="med">
    <p:split/>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par>
                                <p:cTn id="15" presetID="45" presetClass="entr" presetSubtype="0" fill="hold" nodeType="with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4" name="breeze.wav"/>
                                        </p:tgtEl>
                                      </p:cMediaNode>
                                    </p:audio>
                                  </p:subTnLst>
                                </p:cTn>
                              </p:par>
                              <p:par>
                                <p:cTn id="20" presetID="45" presetClass="entr" presetSubtype="0" fill="hold" nodeType="with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EMULFISIERS:</a:t>
            </a:r>
            <a:br>
              <a:rPr lang="en-US" dirty="0"/>
            </a:br>
            <a:r>
              <a:rPr lang="en-US" sz="1800" dirty="0"/>
              <a:t>Quaternary ammonium </a:t>
            </a:r>
            <a:r>
              <a:rPr lang="en-US" sz="1800" dirty="0" smtClean="0"/>
              <a:t>compounds (</a:t>
            </a:r>
            <a:r>
              <a:rPr lang="en-US" sz="1800" dirty="0" err="1" smtClean="0"/>
              <a:t>cetrimide</a:t>
            </a:r>
            <a:r>
              <a:rPr lang="en-US" sz="1800" dirty="0" smtClean="0"/>
              <a:t>)</a:t>
            </a:r>
            <a:r>
              <a:rPr lang="en-US" dirty="0"/>
              <a:t/>
            </a:r>
            <a:br>
              <a:rPr lang="en-US" dirty="0"/>
            </a:br>
            <a:endParaRPr lang="en-US" dirty="0"/>
          </a:p>
        </p:txBody>
      </p:sp>
    </p:spTree>
    <p:extLst>
      <p:ext uri="{BB962C8B-B14F-4D97-AF65-F5344CB8AC3E}">
        <p14:creationId xmlns:p14="http://schemas.microsoft.com/office/powerpoint/2010/main" val="3306254567"/>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077200" cy="584775"/>
          </a:xfrm>
          <a:prstGeom prst="rect">
            <a:avLst/>
          </a:prstGeom>
          <a:noFill/>
        </p:spPr>
        <p:txBody>
          <a:bodyPr wrap="square" rtlCol="0">
            <a:spAutoFit/>
          </a:bodyPr>
          <a:lstStyle/>
          <a:p>
            <a:pPr algn="ctr"/>
            <a:r>
              <a:rPr lang="en-US" sz="3200" i="1" dirty="0" smtClean="0">
                <a:solidFill>
                  <a:schemeClr val="accent1">
                    <a:lumMod val="75000"/>
                  </a:schemeClr>
                </a:solidFill>
                <a:latin typeface="Algerian" pitchFamily="82" charset="0"/>
              </a:rPr>
              <a:t>Gelling  agents</a:t>
            </a:r>
            <a:endParaRPr lang="en-US" sz="3200" i="1" dirty="0">
              <a:solidFill>
                <a:schemeClr val="accent1">
                  <a:lumMod val="75000"/>
                </a:schemeClr>
              </a:solidFill>
              <a:latin typeface="Algerian" pitchFamily="82" charset="0"/>
            </a:endParaRPr>
          </a:p>
        </p:txBody>
      </p:sp>
      <p:sp>
        <p:nvSpPr>
          <p:cNvPr id="3" name="TextBox 2"/>
          <p:cNvSpPr txBox="1"/>
          <p:nvPr/>
        </p:nvSpPr>
        <p:spPr>
          <a:xfrm>
            <a:off x="457200" y="1066800"/>
            <a:ext cx="6858000" cy="2031325"/>
          </a:xfrm>
          <a:prstGeom prst="rect">
            <a:avLst/>
          </a:prstGeom>
          <a:noFill/>
        </p:spPr>
        <p:txBody>
          <a:bodyPr wrap="square" rtlCol="0">
            <a:spAutoFit/>
          </a:bodyPr>
          <a:lstStyle/>
          <a:p>
            <a:pPr marL="342900" indent="-342900">
              <a:buFont typeface="Wingdings" pitchFamily="2" charset="2"/>
              <a:buChar char="v"/>
            </a:pPr>
            <a:r>
              <a:rPr lang="en-US" dirty="0" smtClean="0"/>
              <a:t>Gelling agent forms a gel dissolves in a liquid phase as a colloid mixture that forms a weakly cohesive internal structure.</a:t>
            </a:r>
          </a:p>
          <a:p>
            <a:pPr marL="342900" indent="-342900">
              <a:buFont typeface="Wingdings" pitchFamily="2" charset="2"/>
              <a:buChar char="v"/>
            </a:pPr>
            <a:endParaRPr lang="en-US" dirty="0" smtClean="0"/>
          </a:p>
          <a:p>
            <a:pPr marL="400050" indent="-400050">
              <a:buFont typeface="+mj-lt"/>
              <a:buAutoNum type="romanLcPeriod"/>
            </a:pPr>
            <a:r>
              <a:rPr lang="en-US" dirty="0">
                <a:solidFill>
                  <a:srgbClr val="002060"/>
                </a:solidFill>
              </a:rPr>
              <a:t>Example of gelling agent; Gelatin, agar, pectin, </a:t>
            </a:r>
            <a:r>
              <a:rPr lang="en-US" dirty="0" err="1">
                <a:solidFill>
                  <a:srgbClr val="002060"/>
                </a:solidFill>
              </a:rPr>
              <a:t>tragacanth</a:t>
            </a:r>
            <a:r>
              <a:rPr lang="en-US" dirty="0">
                <a:solidFill>
                  <a:srgbClr val="002060"/>
                </a:solidFill>
              </a:rPr>
              <a:t> form gels by this mechanism</a:t>
            </a:r>
            <a:endParaRPr lang="en-US" dirty="0"/>
          </a:p>
          <a:p>
            <a:endParaRPr lang="en-US" dirty="0" smtClean="0"/>
          </a:p>
        </p:txBody>
      </p:sp>
    </p:spTree>
  </p:cSld>
  <p:clrMapOvr>
    <a:masterClrMapping/>
  </p:clrMapOvr>
  <p:transition spd="med">
    <p:strips dir="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6096000" cy="1077218"/>
          </a:xfrm>
          <a:prstGeom prst="rect">
            <a:avLst/>
          </a:prstGeom>
          <a:noFill/>
        </p:spPr>
        <p:txBody>
          <a:bodyPr wrap="square" rtlCol="0">
            <a:spAutoFit/>
          </a:bodyPr>
          <a:lstStyle/>
          <a:p>
            <a:r>
              <a:rPr lang="en-US" sz="3200" i="1" dirty="0" smtClean="0">
                <a:solidFill>
                  <a:schemeClr val="accent1">
                    <a:lumMod val="75000"/>
                  </a:schemeClr>
                </a:solidFill>
                <a:latin typeface="Algerian" pitchFamily="82" charset="0"/>
              </a:rPr>
              <a:t>Permeation  enhancer</a:t>
            </a:r>
          </a:p>
          <a:p>
            <a:endParaRPr lang="en-US" sz="3200" dirty="0"/>
          </a:p>
        </p:txBody>
      </p:sp>
      <p:sp>
        <p:nvSpPr>
          <p:cNvPr id="3" name="TextBox 2"/>
          <p:cNvSpPr txBox="1"/>
          <p:nvPr/>
        </p:nvSpPr>
        <p:spPr>
          <a:xfrm>
            <a:off x="457200" y="1066800"/>
            <a:ext cx="4953000" cy="1477328"/>
          </a:xfrm>
          <a:prstGeom prst="rect">
            <a:avLst/>
          </a:prstGeom>
          <a:noFill/>
        </p:spPr>
        <p:txBody>
          <a:bodyPr wrap="square" rtlCol="0">
            <a:spAutoFit/>
          </a:bodyPr>
          <a:lstStyle/>
          <a:p>
            <a:r>
              <a:rPr lang="en-US" i="1" dirty="0" smtClean="0"/>
              <a:t>Skin can acts as a barrier  with the introduction of various </a:t>
            </a:r>
            <a:r>
              <a:rPr lang="en-US" i="1" dirty="0" err="1" smtClean="0"/>
              <a:t>panetration</a:t>
            </a:r>
            <a:r>
              <a:rPr lang="en-US" i="1" dirty="0" smtClean="0"/>
              <a:t> enhancers, </a:t>
            </a:r>
            <a:r>
              <a:rPr lang="en-US" i="1" dirty="0" err="1" smtClean="0"/>
              <a:t>panetration</a:t>
            </a:r>
            <a:r>
              <a:rPr lang="en-US" i="1" dirty="0" smtClean="0"/>
              <a:t> of the drug  through the skin can be improv</a:t>
            </a:r>
            <a:r>
              <a:rPr lang="en-US" dirty="0" smtClean="0"/>
              <a:t>ed</a:t>
            </a:r>
            <a:r>
              <a:rPr lang="en-US" dirty="0" smtClean="0"/>
              <a:t>. For example – methanol. </a:t>
            </a:r>
            <a:endParaRPr lang="en-US" dirty="0"/>
          </a:p>
        </p:txBody>
      </p:sp>
    </p:spTree>
  </p:cSld>
  <p:clrMapOvr>
    <a:masterClrMapping/>
  </p:clrMapOvr>
  <p:transition spd="med">
    <p:strips dir="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09600"/>
            <a:ext cx="48141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Humectants </a:t>
            </a:r>
            <a:endParaRPr lang="en-US"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685800" y="1752600"/>
            <a:ext cx="5486400" cy="646331"/>
          </a:xfrm>
          <a:prstGeom prst="rect">
            <a:avLst/>
          </a:prstGeom>
          <a:noFill/>
        </p:spPr>
        <p:txBody>
          <a:bodyPr wrap="square" rtlCol="0">
            <a:spAutoFit/>
          </a:bodyPr>
          <a:lstStyle/>
          <a:p>
            <a:r>
              <a:rPr lang="en-US" dirty="0" smtClean="0"/>
              <a:t>A humectant is a hygroscopic substance . </a:t>
            </a:r>
            <a:r>
              <a:rPr lang="en-US" dirty="0" smtClean="0"/>
              <a:t>For example glycerin</a:t>
            </a:r>
            <a:endParaRPr lang="en-US" dirty="0"/>
          </a:p>
        </p:txBody>
      </p:sp>
    </p:spTree>
  </p:cSld>
  <p:clrMapOvr>
    <a:masterClrMapping/>
  </p:clrMapOvr>
  <p:transition spd="med">
    <p:strips dir="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57200"/>
            <a:ext cx="3089307"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r>
              <a:rPr lang="en-US" sz="5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uffers </a:t>
            </a:r>
          </a:p>
          <a:p>
            <a:pPr algn="ctr"/>
            <a:endParaRPr lang="en-US"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533400" y="1600200"/>
            <a:ext cx="7010400" cy="3139321"/>
          </a:xfrm>
          <a:prstGeom prst="rect">
            <a:avLst/>
          </a:prstGeom>
          <a:noFill/>
        </p:spPr>
        <p:txBody>
          <a:bodyPr wrap="square" rtlCol="0">
            <a:spAutoFit/>
          </a:bodyPr>
          <a:lstStyle/>
          <a:p>
            <a:r>
              <a:rPr lang="en-US" dirty="0" smtClean="0"/>
              <a:t>Buffers are added to </a:t>
            </a:r>
            <a:r>
              <a:rPr lang="en-US" dirty="0" err="1" smtClean="0"/>
              <a:t>variopus</a:t>
            </a:r>
            <a:r>
              <a:rPr lang="en-US" dirty="0" smtClean="0"/>
              <a:t> purpose such as:</a:t>
            </a:r>
          </a:p>
          <a:p>
            <a:endParaRPr lang="en-US" dirty="0" smtClean="0"/>
          </a:p>
          <a:p>
            <a:pPr>
              <a:buFont typeface="Wingdings" pitchFamily="2" charset="2"/>
              <a:buChar char="ü"/>
            </a:pPr>
            <a:r>
              <a:rPr lang="en-US" dirty="0" smtClean="0"/>
              <a:t> Compatibility with skin</a:t>
            </a:r>
          </a:p>
          <a:p>
            <a:pPr>
              <a:buFont typeface="Wingdings" pitchFamily="2" charset="2"/>
              <a:buChar char="ü"/>
            </a:pPr>
            <a:endParaRPr lang="en-US" dirty="0" smtClean="0"/>
          </a:p>
          <a:p>
            <a:pPr>
              <a:buFont typeface="Wingdings" pitchFamily="2" charset="2"/>
              <a:buChar char="ü"/>
            </a:pPr>
            <a:r>
              <a:rPr lang="en-US" dirty="0" smtClean="0"/>
              <a:t> Drug solubility</a:t>
            </a:r>
          </a:p>
          <a:p>
            <a:endParaRPr lang="en-US" dirty="0" smtClean="0"/>
          </a:p>
          <a:p>
            <a:pPr>
              <a:buFont typeface="Wingdings" pitchFamily="2" charset="2"/>
              <a:buChar char="ü"/>
            </a:pPr>
            <a:r>
              <a:rPr lang="en-US" dirty="0" smtClean="0"/>
              <a:t> Drug Stability</a:t>
            </a:r>
          </a:p>
          <a:p>
            <a:pPr>
              <a:buFont typeface="Wingdings" pitchFamily="2" charset="2"/>
              <a:buChar char="ü"/>
            </a:pPr>
            <a:endParaRPr lang="en-US" dirty="0" smtClean="0"/>
          </a:p>
          <a:p>
            <a:pPr>
              <a:buFont typeface="Wingdings" pitchFamily="2" charset="2"/>
              <a:buChar char="ü"/>
            </a:pPr>
            <a:r>
              <a:rPr lang="en-US" dirty="0" smtClean="0"/>
              <a:t> Influence on ionization of drug</a:t>
            </a:r>
          </a:p>
          <a:p>
            <a:endParaRPr lang="en-US" dirty="0" smtClean="0"/>
          </a:p>
          <a:p>
            <a:r>
              <a:rPr lang="en-US" dirty="0" smtClean="0"/>
              <a:t>Example: Sodium acetate , Sodium </a:t>
            </a:r>
            <a:r>
              <a:rPr lang="en-US" dirty="0" smtClean="0"/>
              <a:t>Citrate</a:t>
            </a: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7531" y="1600201"/>
            <a:ext cx="3638187" cy="2590800"/>
          </a:xfrm>
          <a:prstGeom prst="rect">
            <a:avLst/>
          </a:prstGeom>
          <a:ln>
            <a:noFill/>
          </a:ln>
          <a:effectLst>
            <a:softEdge rad="112500"/>
          </a:effectLst>
        </p:spPr>
      </p:pic>
    </p:spTree>
  </p:cSld>
  <p:clrMapOvr>
    <a:masterClrMapping/>
  </p:clrMapOvr>
  <p:transition spd="med">
    <p:strips dir="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600200"/>
            <a:ext cx="8077200" cy="2053590"/>
          </a:xfrm>
        </p:spPr>
        <p:txBody>
          <a:bodyPr>
            <a:normAutofit/>
          </a:bodyPr>
          <a:lstStyle/>
          <a:p>
            <a:r>
              <a:rPr lang="en-US" sz="5400" i="1" cap="none" spc="50" dirty="0">
                <a:ln w="11430"/>
                <a:solidFill>
                  <a:schemeClr val="accent6">
                    <a:lumMod val="60000"/>
                    <a:lumOff val="40000"/>
                  </a:schemeClr>
                </a:solidFill>
                <a:effectLst>
                  <a:outerShdw blurRad="76200" dist="50800" dir="5400000" algn="tl" rotWithShape="0">
                    <a:srgbClr val="000000">
                      <a:alpha val="65000"/>
                    </a:srgbClr>
                  </a:outerShdw>
                </a:effectLst>
                <a:latin typeface="+mn-lt"/>
                <a:ea typeface="+mn-ea"/>
                <a:cs typeface="+mn-cs"/>
              </a:rPr>
              <a:t>Methods of preparation</a:t>
            </a:r>
          </a:p>
        </p:txBody>
      </p:sp>
    </p:spTree>
    <p:extLst>
      <p:ext uri="{BB962C8B-B14F-4D97-AF65-F5344CB8AC3E}">
        <p14:creationId xmlns:p14="http://schemas.microsoft.com/office/powerpoint/2010/main" val="3238635982"/>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1100" y="206375"/>
            <a:ext cx="7086600" cy="784225"/>
          </a:xfrm>
          <a:prstGeom prst="rect">
            <a:avLst/>
          </a:prstGeom>
        </p:spPr>
        <p:txBody>
          <a:bodyPr>
            <a:normAutofit fontScale="52500" lnSpcReduction="2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defRPr/>
            </a:pPr>
            <a:r>
              <a:rPr lang="en-US" sz="5500" b="1" i="1" cap="none" spc="50" dirty="0">
                <a:ln w="11430"/>
                <a:solidFill>
                  <a:schemeClr val="accent6">
                    <a:lumMod val="60000"/>
                    <a:lumOff val="40000"/>
                  </a:schemeClr>
                </a:solidFill>
                <a:effectLst>
                  <a:outerShdw blurRad="76200" dist="50800" dir="5400000" algn="tl" rotWithShape="0">
                    <a:srgbClr val="000000">
                      <a:alpha val="65000"/>
                    </a:srgbClr>
                  </a:outerShdw>
                </a:effectLst>
                <a:latin typeface="+mn-lt"/>
                <a:ea typeface="+mn-ea"/>
                <a:cs typeface="+mn-cs"/>
              </a:rPr>
              <a:t>PREPARATION OF SEMI SOLIDS</a:t>
            </a:r>
          </a:p>
        </p:txBody>
      </p:sp>
      <p:sp>
        <p:nvSpPr>
          <p:cNvPr id="3" name="Rounded Rectangle 2"/>
          <p:cNvSpPr/>
          <p:nvPr/>
        </p:nvSpPr>
        <p:spPr>
          <a:xfrm>
            <a:off x="876300" y="2209800"/>
            <a:ext cx="1981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latin typeface="Comic Sans MS" pitchFamily="66" charset="0"/>
              </a:rPr>
              <a:t>Trituration method</a:t>
            </a:r>
          </a:p>
        </p:txBody>
      </p:sp>
      <p:sp>
        <p:nvSpPr>
          <p:cNvPr id="4" name="Rounded Rectangle 3"/>
          <p:cNvSpPr/>
          <p:nvPr/>
        </p:nvSpPr>
        <p:spPr>
          <a:xfrm>
            <a:off x="2933700" y="3886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latin typeface="Comic Sans MS" pitchFamily="66" charset="0"/>
              </a:rPr>
              <a:t>Fusion method</a:t>
            </a:r>
          </a:p>
        </p:txBody>
      </p:sp>
      <p:sp>
        <p:nvSpPr>
          <p:cNvPr id="5" name="Rounded Rectangle 4"/>
          <p:cNvSpPr/>
          <p:nvPr/>
        </p:nvSpPr>
        <p:spPr>
          <a:xfrm>
            <a:off x="4838700" y="2286000"/>
            <a:ext cx="1981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latin typeface="Comic Sans MS" pitchFamily="66" charset="0"/>
              </a:rPr>
              <a:t>Chemical reaction method</a:t>
            </a:r>
          </a:p>
        </p:txBody>
      </p:sp>
      <p:sp>
        <p:nvSpPr>
          <p:cNvPr id="6" name="Rounded Rectangle 5"/>
          <p:cNvSpPr/>
          <p:nvPr/>
        </p:nvSpPr>
        <p:spPr>
          <a:xfrm>
            <a:off x="6819900" y="3810000"/>
            <a:ext cx="1981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latin typeface="Comic Sans MS" pitchFamily="66" charset="0"/>
              </a:rPr>
              <a:t>Emulsification method</a:t>
            </a:r>
          </a:p>
        </p:txBody>
      </p:sp>
      <p:sp>
        <p:nvSpPr>
          <p:cNvPr id="7" name="TextBox 23"/>
          <p:cNvSpPr txBox="1">
            <a:spLocks noChangeArrowheads="1"/>
          </p:cNvSpPr>
          <p:nvPr/>
        </p:nvSpPr>
        <p:spPr bwMode="auto">
          <a:xfrm>
            <a:off x="911225" y="3309938"/>
            <a:ext cx="17176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Brush Script MT" pitchFamily="66" charset="0"/>
              </a:defRPr>
            </a:lvl1pPr>
            <a:lvl2pPr marL="742950" indent="-285750" eaLnBrk="0" hangingPunct="0">
              <a:defRPr sz="3200">
                <a:solidFill>
                  <a:schemeClr val="tx1"/>
                </a:solidFill>
                <a:latin typeface="Brush Script MT" pitchFamily="66" charset="0"/>
              </a:defRPr>
            </a:lvl2pPr>
            <a:lvl3pPr marL="1143000" indent="-228600" eaLnBrk="0" hangingPunct="0">
              <a:defRPr sz="3200">
                <a:solidFill>
                  <a:schemeClr val="tx1"/>
                </a:solidFill>
                <a:latin typeface="Brush Script MT" pitchFamily="66" charset="0"/>
              </a:defRPr>
            </a:lvl3pPr>
            <a:lvl4pPr marL="1600200" indent="-228600" eaLnBrk="0" hangingPunct="0">
              <a:defRPr sz="3200">
                <a:solidFill>
                  <a:schemeClr val="tx1"/>
                </a:solidFill>
                <a:latin typeface="Brush Script MT" pitchFamily="66" charset="0"/>
              </a:defRPr>
            </a:lvl4pPr>
            <a:lvl5pPr marL="2057400" indent="-228600" eaLnBrk="0" hangingPunct="0">
              <a:defRPr sz="3200">
                <a:solidFill>
                  <a:schemeClr val="tx1"/>
                </a:solidFill>
                <a:latin typeface="Brush Script MT" pitchFamily="66" charset="0"/>
              </a:defRPr>
            </a:lvl5pPr>
            <a:lvl6pPr marL="2514600" indent="-228600" algn="ctr" eaLnBrk="0" fontAlgn="base" hangingPunct="0">
              <a:spcBef>
                <a:spcPct val="20000"/>
              </a:spcBef>
              <a:spcAft>
                <a:spcPct val="0"/>
              </a:spcAft>
              <a:defRPr sz="3200">
                <a:solidFill>
                  <a:schemeClr val="tx1"/>
                </a:solidFill>
                <a:latin typeface="Brush Script MT" pitchFamily="66" charset="0"/>
              </a:defRPr>
            </a:lvl6pPr>
            <a:lvl7pPr marL="2971800" indent="-228600" algn="ctr" eaLnBrk="0" fontAlgn="base" hangingPunct="0">
              <a:spcBef>
                <a:spcPct val="20000"/>
              </a:spcBef>
              <a:spcAft>
                <a:spcPct val="0"/>
              </a:spcAft>
              <a:defRPr sz="3200">
                <a:solidFill>
                  <a:schemeClr val="tx1"/>
                </a:solidFill>
                <a:latin typeface="Brush Script MT" pitchFamily="66" charset="0"/>
              </a:defRPr>
            </a:lvl7pPr>
            <a:lvl8pPr marL="3429000" indent="-228600" algn="ctr" eaLnBrk="0" fontAlgn="base" hangingPunct="0">
              <a:spcBef>
                <a:spcPct val="20000"/>
              </a:spcBef>
              <a:spcAft>
                <a:spcPct val="0"/>
              </a:spcAft>
              <a:defRPr sz="3200">
                <a:solidFill>
                  <a:schemeClr val="tx1"/>
                </a:solidFill>
                <a:latin typeface="Brush Script MT" pitchFamily="66" charset="0"/>
              </a:defRPr>
            </a:lvl8pPr>
            <a:lvl9pPr marL="3886200" indent="-228600" algn="ctr" eaLnBrk="0" fontAlgn="base" hangingPunct="0">
              <a:spcBef>
                <a:spcPct val="20000"/>
              </a:spcBef>
              <a:spcAft>
                <a:spcPct val="0"/>
              </a:spcAft>
              <a:defRPr sz="3200">
                <a:solidFill>
                  <a:schemeClr val="tx1"/>
                </a:solidFill>
                <a:latin typeface="Brush Script MT" pitchFamily="66" charset="0"/>
              </a:defRPr>
            </a:lvl9pPr>
          </a:lstStyle>
          <a:p>
            <a:pPr eaLnBrk="1" hangingPunct="1"/>
            <a:r>
              <a:rPr lang="en-US" sz="1800">
                <a:latin typeface="Comic Sans MS" pitchFamily="66" charset="0"/>
              </a:rPr>
              <a:t>Ex. Ointments</a:t>
            </a:r>
          </a:p>
          <a:p>
            <a:pPr eaLnBrk="1" hangingPunct="1"/>
            <a:r>
              <a:rPr lang="en-US" sz="1800">
                <a:latin typeface="Comic Sans MS" pitchFamily="66" charset="0"/>
              </a:rPr>
              <a:t>      creams</a:t>
            </a:r>
          </a:p>
          <a:p>
            <a:pPr eaLnBrk="1" hangingPunct="1"/>
            <a:r>
              <a:rPr lang="en-US" sz="1800">
                <a:latin typeface="Comic Sans MS" pitchFamily="66" charset="0"/>
              </a:rPr>
              <a:t>      pastes</a:t>
            </a:r>
          </a:p>
        </p:txBody>
      </p:sp>
      <p:sp>
        <p:nvSpPr>
          <p:cNvPr id="8" name="Rectangle 24"/>
          <p:cNvSpPr>
            <a:spLocks noChangeArrowheads="1"/>
          </p:cNvSpPr>
          <p:nvPr/>
        </p:nvSpPr>
        <p:spPr bwMode="auto">
          <a:xfrm>
            <a:off x="3009900" y="4986338"/>
            <a:ext cx="18288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omic Sans MS" pitchFamily="66" charset="0"/>
              </a:rPr>
              <a:t>Ex. Ointments</a:t>
            </a:r>
          </a:p>
          <a:p>
            <a:r>
              <a:rPr lang="en-US" sz="1800">
                <a:latin typeface="Comic Sans MS" pitchFamily="66" charset="0"/>
              </a:rPr>
              <a:t>      creams</a:t>
            </a:r>
          </a:p>
          <a:p>
            <a:r>
              <a:rPr lang="en-US" sz="1800">
                <a:latin typeface="Comic Sans MS" pitchFamily="66" charset="0"/>
              </a:rPr>
              <a:t>      pastes</a:t>
            </a:r>
          </a:p>
        </p:txBody>
      </p:sp>
      <p:sp>
        <p:nvSpPr>
          <p:cNvPr id="9" name="Rectangle 25"/>
          <p:cNvSpPr>
            <a:spLocks noChangeArrowheads="1"/>
          </p:cNvSpPr>
          <p:nvPr/>
        </p:nvSpPr>
        <p:spPr bwMode="auto">
          <a:xfrm>
            <a:off x="4914900" y="3336925"/>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omic Sans MS" pitchFamily="66" charset="0"/>
              </a:rPr>
              <a:t>Ex. Ointments</a:t>
            </a:r>
          </a:p>
          <a:p>
            <a:r>
              <a:rPr lang="en-US" sz="1800">
                <a:latin typeface="Comic Sans MS" pitchFamily="66" charset="0"/>
              </a:rPr>
              <a:t>      creams</a:t>
            </a:r>
          </a:p>
        </p:txBody>
      </p:sp>
      <p:sp>
        <p:nvSpPr>
          <p:cNvPr id="10" name="Rectangle 26"/>
          <p:cNvSpPr>
            <a:spLocks noChangeArrowheads="1"/>
          </p:cNvSpPr>
          <p:nvPr/>
        </p:nvSpPr>
        <p:spPr bwMode="auto">
          <a:xfrm>
            <a:off x="6819900" y="4937125"/>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omic Sans MS" pitchFamily="66" charset="0"/>
              </a:rPr>
              <a:t>Ex. Ointments</a:t>
            </a:r>
          </a:p>
          <a:p>
            <a:r>
              <a:rPr lang="en-US" sz="1800">
                <a:latin typeface="Comic Sans MS" pitchFamily="66" charset="0"/>
              </a:rPr>
              <a:t>      creams</a:t>
            </a:r>
          </a:p>
        </p:txBody>
      </p:sp>
      <p:sp>
        <p:nvSpPr>
          <p:cNvPr id="11" name="Rectangle 27"/>
          <p:cNvSpPr>
            <a:spLocks noChangeArrowheads="1"/>
          </p:cNvSpPr>
          <p:nvPr/>
        </p:nvSpPr>
        <p:spPr bwMode="auto">
          <a:xfrm>
            <a:off x="4457700" y="9255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70C0"/>
                </a:solidFill>
                <a:latin typeface="Algerian" pitchFamily="82" charset="0"/>
              </a:rPr>
              <a:t>(Ointments, creams, pastes)</a:t>
            </a:r>
          </a:p>
        </p:txBody>
      </p:sp>
    </p:spTree>
    <p:extLst>
      <p:ext uri="{BB962C8B-B14F-4D97-AF65-F5344CB8AC3E}">
        <p14:creationId xmlns:p14="http://schemas.microsoft.com/office/powerpoint/2010/main" val="3400310242"/>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56289" y="5656556"/>
            <a:ext cx="7197111" cy="668044"/>
          </a:xfrm>
        </p:spPr>
        <p:txBody>
          <a:bodyPr>
            <a:noAutofit/>
          </a:bodyPr>
          <a:lstStyle/>
          <a:p>
            <a:r>
              <a:rPr lang="en-US" sz="1100" b="1" dirty="0">
                <a:solidFill>
                  <a:schemeClr val="tx2"/>
                </a:solidFill>
              </a:rPr>
              <a:t>Remington: The Science and Practice of Pharmacy</a:t>
            </a:r>
          </a:p>
          <a:p>
            <a:r>
              <a:rPr lang="en-US" sz="1100" b="1" dirty="0">
                <a:solidFill>
                  <a:schemeClr val="tx2"/>
                </a:solidFill>
              </a:rPr>
              <a:t>Pharmaceutics: The Science of Dosage Form Design by </a:t>
            </a:r>
            <a:r>
              <a:rPr lang="en-US" sz="1100" b="1" dirty="0" err="1">
                <a:solidFill>
                  <a:schemeClr val="tx2"/>
                </a:solidFill>
              </a:rPr>
              <a:t>Aulton</a:t>
            </a:r>
            <a:endParaRPr lang="en-US" sz="1100" b="1" dirty="0">
              <a:solidFill>
                <a:schemeClr val="tx2"/>
              </a:solidFill>
            </a:endParaRPr>
          </a:p>
          <a:p>
            <a:r>
              <a:rPr lang="en-US" sz="1100" b="1" dirty="0" err="1">
                <a:solidFill>
                  <a:schemeClr val="tx2"/>
                </a:solidFill>
              </a:rPr>
              <a:t>Ansel's</a:t>
            </a:r>
            <a:r>
              <a:rPr lang="en-US" sz="1100" b="1" dirty="0">
                <a:solidFill>
                  <a:schemeClr val="tx2"/>
                </a:solidFill>
              </a:rPr>
              <a:t> Pharmaceutical Dosage Forms and Drug Delivery </a:t>
            </a:r>
            <a:r>
              <a:rPr lang="en-US" sz="1100" b="1" dirty="0" smtClean="0">
                <a:solidFill>
                  <a:schemeClr val="tx2"/>
                </a:solidFill>
              </a:rPr>
              <a:t>Systems</a:t>
            </a:r>
            <a:endParaRPr lang="en-US" sz="1100" b="1" dirty="0">
              <a:solidFill>
                <a:schemeClr val="tx2"/>
              </a:solidFill>
            </a:endParaRPr>
          </a:p>
        </p:txBody>
      </p:sp>
      <p:sp>
        <p:nvSpPr>
          <p:cNvPr id="4" name="Title 3"/>
          <p:cNvSpPr>
            <a:spLocks noGrp="1"/>
          </p:cNvSpPr>
          <p:nvPr>
            <p:ph type="title"/>
          </p:nvPr>
        </p:nvSpPr>
        <p:spPr/>
        <p:txBody>
          <a:bodyPr>
            <a:noAutofit/>
          </a:bodyPr>
          <a:lstStyle/>
          <a:p>
            <a:r>
              <a:rPr lang="en-US" sz="4400" b="1" dirty="0" smtClean="0">
                <a:effectLst>
                  <a:outerShdw blurRad="38100" dist="38100" dir="2700000" algn="tl">
                    <a:srgbClr val="000000">
                      <a:alpha val="43137"/>
                    </a:srgbClr>
                  </a:outerShdw>
                </a:effectLst>
              </a:rPr>
              <a:t>REFRENCES</a:t>
            </a:r>
            <a:endParaRPr lang="en-US" sz="4400" b="1" dirty="0">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2130" b="22130"/>
          <a:stretch>
            <a:fillRect/>
          </a:stretch>
        </p:blipFill>
        <p:spPr bwMode="auto">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85800"/>
            <a:ext cx="2338712" cy="1752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617307"/>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720840"/>
            <a:ext cx="8305800" cy="2893100"/>
          </a:xfrm>
          <a:prstGeom prst="rect">
            <a:avLst/>
          </a:prstGeom>
        </p:spPr>
        <p:txBody>
          <a:bodyPr wrap="square">
            <a:spAutoFit/>
          </a:bodyPr>
          <a:lstStyle/>
          <a:p>
            <a:r>
              <a:rPr lang="en-US" sz="54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Disadvantages </a:t>
            </a:r>
            <a:r>
              <a:rPr lang="en-US" sz="2800" b="1" dirty="0"/>
              <a:t>of semi-solid dosage form</a:t>
            </a:r>
            <a:r>
              <a:rPr lang="en-US" sz="2800" b="1" dirty="0" smtClean="0"/>
              <a:t>:</a:t>
            </a:r>
          </a:p>
          <a:p>
            <a:endParaRPr lang="en-US" sz="2800" b="1" dirty="0" smtClean="0"/>
          </a:p>
          <a:p>
            <a:pPr marL="285750" indent="-285750">
              <a:buFont typeface="Arial" panose="020B0604020202020204" pitchFamily="34" charset="0"/>
              <a:buChar char="•"/>
            </a:pPr>
            <a:r>
              <a:rPr lang="en-US" dirty="0" smtClean="0"/>
              <a:t> </a:t>
            </a:r>
            <a:r>
              <a:rPr lang="en-US" dirty="0"/>
              <a:t>There is no dosage accuracy in this type of dosage form </a:t>
            </a:r>
          </a:p>
          <a:p>
            <a:pPr marL="285750" indent="-285750">
              <a:buFont typeface="Arial" panose="020B0604020202020204" pitchFamily="34" charset="0"/>
              <a:buChar char="•"/>
            </a:pPr>
            <a:r>
              <a:rPr lang="en-US" dirty="0" smtClean="0"/>
              <a:t> </a:t>
            </a:r>
            <a:r>
              <a:rPr lang="en-US" dirty="0"/>
              <a:t>The base which is used in the semi-solid dosage form can be easily oxidized. </a:t>
            </a:r>
          </a:p>
          <a:p>
            <a:pPr marL="285750" indent="-285750">
              <a:buFont typeface="Arial" panose="020B0604020202020204" pitchFamily="34" charset="0"/>
              <a:buChar char="•"/>
            </a:pPr>
            <a:r>
              <a:rPr lang="en-US" dirty="0" smtClean="0"/>
              <a:t> </a:t>
            </a:r>
            <a:r>
              <a:rPr lang="en-US" dirty="0"/>
              <a:t>If we go out after using semi-solid dosage form problems can occur. </a:t>
            </a:r>
          </a:p>
        </p:txBody>
      </p:sp>
    </p:spTree>
    <p:extLst>
      <p:ext uri="{BB962C8B-B14F-4D97-AF65-F5344CB8AC3E}">
        <p14:creationId xmlns:p14="http://schemas.microsoft.com/office/powerpoint/2010/main" val="1905404682"/>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24000"/>
            <a:ext cx="4572000" cy="3693319"/>
          </a:xfrm>
          <a:prstGeom prst="rect">
            <a:avLst/>
          </a:prstGeom>
        </p:spPr>
        <p:txBody>
          <a:bodyPr>
            <a:spAutoFit/>
          </a:bodyPr>
          <a:lstStyle/>
          <a:p>
            <a:pPr marL="285750" indent="-285750">
              <a:buFont typeface="Arial" panose="020B0604020202020204" pitchFamily="34" charset="0"/>
              <a:buChar char="•"/>
            </a:pPr>
            <a:r>
              <a:rPr lang="en-US" dirty="0"/>
              <a:t>http://ijpsr.com/bft-article/recent-advances-in-semisolid-dosage-form/?view=fulltext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http</a:t>
            </a:r>
            <a:r>
              <a:rPr lang="en-US" dirty="0"/>
              <a:t>://4my5151.blogspot.com/2013/12/chapter-6.html?m=1</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https</a:t>
            </a:r>
            <a:r>
              <a:rPr lang="en-US" dirty="0"/>
              <a:t>://www.slideshare.net/mobile/rababambreen1/semisolid-dosage-form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https</a:t>
            </a:r>
            <a:r>
              <a:rPr lang="en-US" dirty="0"/>
              <a:t>://www.slideshare.net/mobile/docmano15/semi-solid-dosage-forms</a:t>
            </a:r>
          </a:p>
          <a:p>
            <a:endParaRPr lang="en-US" dirty="0"/>
          </a:p>
        </p:txBody>
      </p:sp>
    </p:spTree>
    <p:extLst>
      <p:ext uri="{BB962C8B-B14F-4D97-AF65-F5344CB8AC3E}">
        <p14:creationId xmlns:p14="http://schemas.microsoft.com/office/powerpoint/2010/main" val="2029258253"/>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effectLst>
                  <a:outerShdw blurRad="38100" dist="38100" dir="2700000" algn="tl">
                    <a:srgbClr val="000000">
                      <a:alpha val="43137"/>
                    </a:srgbClr>
                  </a:outerShdw>
                </a:effectLst>
              </a:rPr>
              <a:t>FOR YOUR KIND ATTENTION</a:t>
            </a:r>
            <a:endParaRPr lang="en-US" sz="2400" b="1" dirty="0">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918" r="2918"/>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359539"/>
      </p:ext>
    </p:extLst>
  </p:cSld>
  <p:clrMapOvr>
    <a:masterClrMapping/>
  </p:clrMapOvr>
  <p:transition spd="med">
    <p:strips dir="rd"/>
    <p:sndAc>
      <p:stSnd>
        <p:snd r:embed="rId2" name="whoosh.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66403" cy="1754326"/>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Classification (types)</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7" name="Diagram 6"/>
          <p:cNvGraphicFramePr/>
          <p:nvPr>
            <p:extLst>
              <p:ext uri="{D42A27DB-BD31-4B8C-83A1-F6EECF244321}">
                <p14:modId xmlns:p14="http://schemas.microsoft.com/office/powerpoint/2010/main" val="67466400"/>
              </p:ext>
            </p:extLst>
          </p:nvPr>
        </p:nvGraphicFramePr>
        <p:xfrm>
          <a:off x="1524000" y="139700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strips dir="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125" y="685800"/>
            <a:ext cx="4262705" cy="1754326"/>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Ointments</a:t>
            </a:r>
          </a:p>
          <a:p>
            <a:pPr algn="ct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762000" y="1828800"/>
            <a:ext cx="6858000" cy="4247317"/>
          </a:xfrm>
          <a:prstGeom prst="rect">
            <a:avLst/>
          </a:prstGeom>
          <a:noFill/>
        </p:spPr>
        <p:txBody>
          <a:bodyPr wrap="square" rtlCol="0">
            <a:spAutoFit/>
          </a:bodyPr>
          <a:lstStyle/>
          <a:p>
            <a:r>
              <a:rPr lang="en-US" sz="2000" dirty="0" smtClean="0"/>
              <a:t>Ointments are homogenous, translucent, viscous, </a:t>
            </a:r>
            <a:r>
              <a:rPr lang="en-US" sz="2000" b="1" dirty="0" smtClean="0"/>
              <a:t>semi solid preparation</a:t>
            </a:r>
            <a:r>
              <a:rPr lang="en-US" sz="2000" dirty="0" smtClean="0"/>
              <a:t> intended for external application to skin or mucous membranes. Ointment may be medicated or not..</a:t>
            </a:r>
          </a:p>
          <a:p>
            <a:endParaRPr lang="en-US" dirty="0"/>
          </a:p>
          <a:p>
            <a:pPr>
              <a:buFont typeface="Wingdings" pitchFamily="2" charset="2"/>
              <a:buChar char="v"/>
            </a:pPr>
            <a:r>
              <a:rPr lang="en-US" sz="2000" dirty="0" smtClean="0"/>
              <a:t>Applied to mucous membrane or skin</a:t>
            </a:r>
          </a:p>
          <a:p>
            <a:pPr>
              <a:buFont typeface="Wingdings" pitchFamily="2" charset="2"/>
              <a:buChar char="v"/>
            </a:pPr>
            <a:endParaRPr lang="en-US" dirty="0" smtClean="0"/>
          </a:p>
          <a:p>
            <a:endParaRPr lang="en-US" dirty="0"/>
          </a:p>
          <a:p>
            <a:pPr>
              <a:buFont typeface="Wingdings" pitchFamily="2" charset="2"/>
              <a:buChar char="v"/>
            </a:pPr>
            <a:r>
              <a:rPr lang="en-US" dirty="0" smtClean="0"/>
              <a:t>Uses </a:t>
            </a:r>
          </a:p>
          <a:p>
            <a:r>
              <a:rPr lang="en-US" dirty="0" smtClean="0"/>
              <a:t>  </a:t>
            </a:r>
          </a:p>
          <a:p>
            <a:r>
              <a:rPr lang="en-US" sz="2000" dirty="0" smtClean="0"/>
              <a:t>       Emollient</a:t>
            </a:r>
          </a:p>
          <a:p>
            <a:r>
              <a:rPr lang="en-US" sz="2000" dirty="0" smtClean="0"/>
              <a:t>        Application  for active ingredients to the skin</a:t>
            </a:r>
          </a:p>
          <a:p>
            <a:r>
              <a:rPr lang="en-US" sz="2000" dirty="0" smtClean="0"/>
              <a:t>        Occlusive</a:t>
            </a:r>
          </a:p>
          <a:p>
            <a:endParaRPr lang="en-US" sz="2000" dirty="0" smtClean="0"/>
          </a:p>
        </p:txBody>
      </p:sp>
      <p:pic>
        <p:nvPicPr>
          <p:cNvPr id="4" name="Picture 3" descr="dubois-ointment.jpg"/>
          <p:cNvPicPr>
            <a:picLocks noChangeAspect="1"/>
          </p:cNvPicPr>
          <p:nvPr/>
        </p:nvPicPr>
        <p:blipFill>
          <a:blip r:embed="rId6" cstate="print"/>
          <a:stretch>
            <a:fillRect/>
          </a:stretch>
        </p:blipFill>
        <p:spPr>
          <a:xfrm>
            <a:off x="5943600" y="2667000"/>
            <a:ext cx="2819400" cy="2286000"/>
          </a:xfrm>
          <a:prstGeom prst="ellipse">
            <a:avLst/>
          </a:prstGeom>
          <a:ln>
            <a:noFill/>
          </a:ln>
          <a:effectLst>
            <a:softEdge rad="112500"/>
          </a:effectLst>
        </p:spPr>
      </p:pic>
    </p:spTree>
  </p:cSld>
  <p:clrMapOvr>
    <a:masterClrMapping/>
  </p:clrMapOvr>
  <p:transition spd="med">
    <p:wipe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wind.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5" name="whoosh.wav"/>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iterate type="wd">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iterate type="lt">
                                    <p:tmPct val="10000"/>
                                  </p:iterate>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5" name="whoosh.wav"/>
                                        </p:tgtEl>
                                      </p:cMediaNode>
                                    </p:audio>
                                  </p:subTnLst>
                                </p:cTn>
                              </p:par>
                              <p:par>
                                <p:cTn id="33" presetID="22" presetClass="entr" presetSubtype="4" fill="hold" nodeType="withEffect">
                                  <p:stCondLst>
                                    <p:cond delay="0"/>
                                  </p:stCondLst>
                                  <p:iterate type="lt">
                                    <p:tmPct val="10000"/>
                                  </p:iterate>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5" name="whoosh.wav"/>
                                        </p:tgtEl>
                                      </p:cMediaNode>
                                    </p:audio>
                                  </p:subTnLst>
                                </p:cTn>
                              </p:par>
                              <p:par>
                                <p:cTn id="36" presetID="22" presetClass="entr" presetSubtype="4" fill="hold" nodeType="withEffect">
                                  <p:stCondLst>
                                    <p:cond delay="0"/>
                                  </p:stCondLst>
                                  <p:iterate type="lt">
                                    <p:tmPct val="10000"/>
                                  </p:iterate>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6525"/>
            <a:ext cx="7162800" cy="1039427"/>
          </a:xfrm>
        </p:spPr>
        <p:txBody>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OINTMENTS</a:t>
            </a:r>
            <a:r>
              <a:rPr lang="en-US" dirty="0" smtClean="0">
                <a:solidFill>
                  <a:schemeClr val="tx1"/>
                </a:solidFill>
              </a:rPr>
              <a:t> (cont.)</a:t>
            </a:r>
            <a:endParaRPr lang="en-US" dirty="0">
              <a:solidFill>
                <a:schemeClr val="tx1"/>
              </a:solidFill>
            </a:endParaRPr>
          </a:p>
        </p:txBody>
      </p:sp>
      <p:sp>
        <p:nvSpPr>
          <p:cNvPr id="6" name="Rectangle 5"/>
          <p:cNvSpPr/>
          <p:nvPr/>
        </p:nvSpPr>
        <p:spPr>
          <a:xfrm>
            <a:off x="719032" y="2962394"/>
            <a:ext cx="4274574" cy="1323439"/>
          </a:xfrm>
          <a:prstGeom prst="rect">
            <a:avLst/>
          </a:prstGeom>
        </p:spPr>
        <p:txBody>
          <a:bodyPr wrap="square">
            <a:spAutoFit/>
          </a:bodyPr>
          <a:lstStyle/>
          <a:p>
            <a:pPr lvl="1">
              <a:buFont typeface="Arial" pitchFamily="34" charset="0"/>
              <a:buChar char="•"/>
            </a:pPr>
            <a:r>
              <a:rPr lang="en-US" sz="2000" dirty="0" smtClean="0"/>
              <a:t>Oleaginous Bases</a:t>
            </a:r>
          </a:p>
          <a:p>
            <a:pPr lvl="1">
              <a:buFont typeface="Arial" pitchFamily="34" charset="0"/>
              <a:buChar char="•"/>
            </a:pPr>
            <a:r>
              <a:rPr lang="en-US" sz="2000" dirty="0" smtClean="0"/>
              <a:t>Absorption Bases</a:t>
            </a:r>
          </a:p>
          <a:p>
            <a:pPr lvl="1">
              <a:buFont typeface="Arial" pitchFamily="34" charset="0"/>
              <a:buChar char="•"/>
            </a:pPr>
            <a:r>
              <a:rPr lang="en-US" sz="2000" dirty="0" smtClean="0"/>
              <a:t>Water-Removable Bases</a:t>
            </a:r>
          </a:p>
          <a:p>
            <a:pPr lvl="1">
              <a:buFont typeface="Arial" pitchFamily="34" charset="0"/>
              <a:buChar char="•"/>
            </a:pPr>
            <a:r>
              <a:rPr lang="en-US" sz="2000" dirty="0" smtClean="0"/>
              <a:t>Water-Soluble Bases</a:t>
            </a:r>
          </a:p>
        </p:txBody>
      </p:sp>
      <p:sp>
        <p:nvSpPr>
          <p:cNvPr id="7" name="Rectangle 6"/>
          <p:cNvSpPr/>
          <p:nvPr/>
        </p:nvSpPr>
        <p:spPr>
          <a:xfrm>
            <a:off x="783555" y="1780639"/>
            <a:ext cx="7065045" cy="830997"/>
          </a:xfrm>
          <a:prstGeom prst="rect">
            <a:avLst/>
          </a:prstGeom>
        </p:spPr>
        <p:txBody>
          <a:bodyPr wrap="square">
            <a:spAutoFit/>
          </a:bodyPr>
          <a:lstStyle/>
          <a:p>
            <a:r>
              <a:rPr lang="en-US" sz="2400" b="1" i="1" dirty="0" smtClean="0"/>
              <a:t>Ointment Bases</a:t>
            </a:r>
            <a:r>
              <a:rPr lang="uk-UA" sz="2400" dirty="0" smtClean="0"/>
              <a:t> </a:t>
            </a:r>
            <a:r>
              <a:rPr lang="uk-UA" sz="2400" dirty="0"/>
              <a:t>are </a:t>
            </a:r>
            <a:r>
              <a:rPr lang="uk-UA" sz="2400" dirty="0" smtClean="0"/>
              <a:t>classified </a:t>
            </a:r>
            <a:r>
              <a:rPr lang="uk-UA" sz="2400" dirty="0"/>
              <a:t>based on their </a:t>
            </a:r>
            <a:r>
              <a:rPr lang="uk-UA" sz="2400" u="sng" dirty="0"/>
              <a:t>composition and physical </a:t>
            </a:r>
            <a:r>
              <a:rPr lang="en-US" sz="2400" u="sng" dirty="0" smtClean="0"/>
              <a:t>C</a:t>
            </a:r>
            <a:r>
              <a:rPr lang="uk-UA" sz="2400" u="sng" dirty="0" smtClean="0"/>
              <a:t>haracteristics</a:t>
            </a:r>
            <a:r>
              <a:rPr lang="uk-UA" sz="2400" u="sng" dirty="0"/>
              <a:t>.</a:t>
            </a:r>
            <a:endParaRPr lang="en-US" sz="2400" b="1" i="1" u="sng" dirty="0" smtClean="0"/>
          </a:p>
        </p:txBody>
      </p:sp>
      <p:sp>
        <p:nvSpPr>
          <p:cNvPr id="3" name="Rectangle 2"/>
          <p:cNvSpPr/>
          <p:nvPr/>
        </p:nvSpPr>
        <p:spPr>
          <a:xfrm>
            <a:off x="4057390" y="2639228"/>
            <a:ext cx="4934210" cy="1477328"/>
          </a:xfrm>
          <a:prstGeom prst="rect">
            <a:avLst/>
          </a:prstGeom>
        </p:spPr>
        <p:txBody>
          <a:bodyPr wrap="square">
            <a:spAutoFit/>
          </a:bodyPr>
          <a:lstStyle/>
          <a:p>
            <a:r>
              <a:rPr lang="uk-UA" u="sng" dirty="0"/>
              <a:t>are classified based on their </a:t>
            </a:r>
            <a:r>
              <a:rPr lang="en-US" u="sng" dirty="0" smtClean="0"/>
              <a:t>water solubility</a:t>
            </a:r>
          </a:p>
          <a:p>
            <a:pPr marL="285750" indent="-285750">
              <a:buFont typeface="Arial" panose="020B0604020202020204" pitchFamily="34" charset="0"/>
              <a:buChar char="•"/>
            </a:pPr>
            <a:r>
              <a:rPr lang="en-US" dirty="0" smtClean="0"/>
              <a:t>Hydrophobic ointment</a:t>
            </a:r>
          </a:p>
          <a:p>
            <a:pPr marL="285750" indent="-285750">
              <a:buFont typeface="Arial" panose="020B0604020202020204" pitchFamily="34" charset="0"/>
              <a:buChar char="•"/>
            </a:pPr>
            <a:r>
              <a:rPr lang="en-US" dirty="0" err="1" smtClean="0"/>
              <a:t>Hydophilic</a:t>
            </a:r>
            <a:r>
              <a:rPr lang="en-US" dirty="0" smtClean="0"/>
              <a:t> </a:t>
            </a:r>
            <a:r>
              <a:rPr lang="en-US" dirty="0"/>
              <a:t>ointment</a:t>
            </a:r>
          </a:p>
          <a:p>
            <a:pPr marL="285750" indent="-285750">
              <a:buFont typeface="Arial" panose="020B0604020202020204" pitchFamily="34" charset="0"/>
              <a:buChar char="•"/>
            </a:pPr>
            <a:r>
              <a:rPr lang="en-US" dirty="0" smtClean="0"/>
              <a:t>Water-emulsifying ointment</a:t>
            </a:r>
          </a:p>
          <a:p>
            <a:pPr marL="285750" indent="-285750">
              <a:buFont typeface="Arial" panose="020B0604020202020204" pitchFamily="34" charset="0"/>
              <a:buChar char="•"/>
            </a:pPr>
            <a:endParaRPr lang="en-US" dirty="0"/>
          </a:p>
        </p:txBody>
      </p:sp>
      <p:sp>
        <p:nvSpPr>
          <p:cNvPr id="10" name="Rectangle 9"/>
          <p:cNvSpPr/>
          <p:nvPr/>
        </p:nvSpPr>
        <p:spPr>
          <a:xfrm>
            <a:off x="1676400" y="4419600"/>
            <a:ext cx="4934210" cy="1754326"/>
          </a:xfrm>
          <a:prstGeom prst="rect">
            <a:avLst/>
          </a:prstGeom>
        </p:spPr>
        <p:txBody>
          <a:bodyPr wrap="square">
            <a:spAutoFit/>
          </a:bodyPr>
          <a:lstStyle/>
          <a:p>
            <a:r>
              <a:rPr lang="uk-UA" dirty="0"/>
              <a:t>are classified based </a:t>
            </a:r>
            <a:r>
              <a:rPr lang="en-US" dirty="0" smtClean="0"/>
              <a:t>on their therapeutic activity and penetration to skin</a:t>
            </a:r>
            <a:endParaRPr lang="en-US" u="sng" dirty="0" smtClean="0"/>
          </a:p>
          <a:p>
            <a:pPr marL="285750" indent="-285750">
              <a:buFont typeface="Arial" panose="020B0604020202020204" pitchFamily="34" charset="0"/>
              <a:buChar char="•"/>
            </a:pPr>
            <a:r>
              <a:rPr lang="en-US" dirty="0" err="1" smtClean="0"/>
              <a:t>Epidermic</a:t>
            </a:r>
            <a:r>
              <a:rPr lang="en-US" dirty="0" smtClean="0"/>
              <a:t> ointment</a:t>
            </a:r>
          </a:p>
          <a:p>
            <a:pPr marL="285750" indent="-285750">
              <a:buFont typeface="Arial" panose="020B0604020202020204" pitchFamily="34" charset="0"/>
              <a:buChar char="•"/>
            </a:pPr>
            <a:r>
              <a:rPr lang="en-US" dirty="0" smtClean="0"/>
              <a:t>Endodermic </a:t>
            </a:r>
            <a:r>
              <a:rPr lang="en-US" dirty="0"/>
              <a:t>ointment</a:t>
            </a:r>
          </a:p>
          <a:p>
            <a:pPr marL="285750" indent="-285750">
              <a:buFont typeface="Arial" panose="020B0604020202020204" pitchFamily="34" charset="0"/>
              <a:buChar char="•"/>
            </a:pPr>
            <a:r>
              <a:rPr lang="en-US" dirty="0" err="1" smtClean="0"/>
              <a:t>Diadermic</a:t>
            </a:r>
            <a:r>
              <a:rPr lang="en-US" dirty="0" smtClean="0"/>
              <a:t> ointment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6621685"/>
      </p:ext>
    </p:extLst>
  </p:cSld>
  <p:clrMapOvr>
    <a:masterClrMapping/>
  </p:clrMapOvr>
  <p:transition spd="med">
    <p:strips dir="rd"/>
    <p:sndAc>
      <p:stSnd>
        <p:snd r:embed="rId2" name="whoosh.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
  <TotalTime>1088</TotalTime>
  <Words>2742</Words>
  <Application>Microsoft Office PowerPoint</Application>
  <PresentationFormat>On-screen Show (4:3)</PresentationFormat>
  <Paragraphs>544</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OINTMENTS (cont.)</vt:lpstr>
      <vt:lpstr>CLASSIFICATION OF 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Water removable base A-WATER MISCIBLE BASES Emulsion Base) 1-They are miscible with an excess of water.  2-Ointments made from water-miscible bases are easily removed after use. 3-O/w emulsion 4- can be diluted with water 5- can be used to absorbed exudate (discharge) from skin lesion. There are three official anhydrous water-miscible ointment bases:- Example:-            Emulsifying ointment B.P.   - contains anionic emulsifier. Cetrimide emulsifying ointment B.P.      - contains cationic emulsifier Cetomacrogol emulsifying ointment B.P.      - contains non-ionic emulsifier  </vt:lpstr>
      <vt:lpstr>PowerPoint Presentation</vt:lpstr>
      <vt:lpstr>B. WATER SOLUBLE BASES Water soluble bases contain only the water soluble ingredients and not the fats or other greasy substances, hence, they are known as grease-less bases. Water soluble bases consists of water  soluble ingredients such as polyethylene glycol polymers (PEG) which are popularly known as “carbowaxes” and commercially known as “macrogols”. Unlike water miscible ointment contain no olegenous baase Like water miscible ointment are washable  Water soluble, water washable non greasable The PEGs are mixtures of polycondensation products of ethylene and water and they are described by numbers representing their average molecular weights. Like the paraffin hydrocarbons they vary in consistency from viscous liquids to waxy solids. Example:-                Macrogols 200, 300, 400              - viscous liquids                Macrogols 1500                            - greasy semi-solids                Macrogols 1540, 3000, 4000, 6000  - waxy solids. Different PEGs are mixed to get an ointment of desired consistency.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EMULFISIERS: Quaternary ammonium compounds (cetrimide) </vt:lpstr>
      <vt:lpstr>PowerPoint Presentation</vt:lpstr>
      <vt:lpstr>PowerPoint Presentation</vt:lpstr>
      <vt:lpstr>PowerPoint Presentation</vt:lpstr>
      <vt:lpstr>PowerPoint Presentation</vt:lpstr>
      <vt:lpstr>Methods of preparation</vt:lpstr>
      <vt:lpstr>PowerPoint Presentation</vt:lpstr>
      <vt:lpstr>REFRENCES</vt:lpstr>
      <vt:lpstr>PowerPoint Presentation</vt:lpstr>
      <vt:lpstr>FOR YOUR KIND ATTENTION</vt:lpstr>
    </vt:vector>
  </TitlesOfParts>
  <Company>Black Rose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Panther</dc:creator>
  <cp:lastModifiedBy>Bushra Quadeib</cp:lastModifiedBy>
  <cp:revision>133</cp:revision>
  <dcterms:created xsi:type="dcterms:W3CDTF">2013-06-06T05:01:52Z</dcterms:created>
  <dcterms:modified xsi:type="dcterms:W3CDTF">2016-10-25T05:42:25Z</dcterms:modified>
</cp:coreProperties>
</file>