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project mgt.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# 2 – lab manual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444582" y="6223853"/>
            <a:ext cx="5699418" cy="329259"/>
          </a:xfrm>
          <a:prstGeom prst="rect">
            <a:avLst/>
          </a:prstGeom>
        </p:spPr>
        <p:txBody>
          <a:bodyPr vert="horz" lIns="91440" tIns="9144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/>
              <a:t>Aman</a:t>
            </a:r>
            <a:r>
              <a:rPr lang="en-US" b="1" dirty="0" smtClean="0"/>
              <a:t> </a:t>
            </a:r>
            <a:r>
              <a:rPr lang="en-US" b="1" dirty="0" err="1" smtClean="0"/>
              <a:t>quadri</a:t>
            </a:r>
            <a:endParaRPr lang="en-US" b="1" dirty="0" smtClean="0"/>
          </a:p>
          <a:p>
            <a:r>
              <a:rPr lang="en-US" b="1" dirty="0" smtClean="0"/>
              <a:t>http://</a:t>
            </a:r>
            <a:r>
              <a:rPr lang="en-US" b="1" dirty="0" err="1" smtClean="0"/>
              <a:t>faculty.ksu.edu.sa</a:t>
            </a:r>
            <a:r>
              <a:rPr lang="en-US" b="1" dirty="0" smtClean="0"/>
              <a:t>/</a:t>
            </a:r>
            <a:r>
              <a:rPr lang="en-US" b="1" dirty="0" err="1" smtClean="0"/>
              <a:t>aquadri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464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you’ll do.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just">
              <a:buNone/>
            </a:pPr>
            <a:endParaRPr lang="en-US" dirty="0" smtClean="0"/>
          </a:p>
          <a:p>
            <a:pPr marL="0" lvl="1" indent="0" algn="just">
              <a:buNone/>
            </a:pPr>
            <a:endParaRPr lang="en-US" dirty="0"/>
          </a:p>
          <a:p>
            <a:pPr marL="0" lvl="1" indent="0" algn="just">
              <a:buNone/>
            </a:pPr>
            <a:endParaRPr lang="en-US" dirty="0" smtClean="0"/>
          </a:p>
          <a:p>
            <a:pPr marL="0" lvl="1" indent="0" algn="just">
              <a:buNone/>
            </a:pPr>
            <a:endParaRPr lang="en-US" dirty="0"/>
          </a:p>
          <a:p>
            <a:pPr marL="0" lvl="1" indent="0" algn="just">
              <a:buNone/>
            </a:pPr>
            <a:r>
              <a:rPr lang="en-US" dirty="0" smtClean="0"/>
              <a:t>Through out the rest of the sessions, you will play the role of the fictitious </a:t>
            </a:r>
            <a:r>
              <a:rPr lang="en-US" b="1" i="1" u="sng" dirty="0" smtClean="0"/>
              <a:t>Project Manager</a:t>
            </a:r>
            <a:r>
              <a:rPr lang="en-US" i="1" dirty="0" smtClean="0"/>
              <a:t> </a:t>
            </a:r>
            <a:r>
              <a:rPr lang="en-US" dirty="0" smtClean="0"/>
              <a:t>of a defense project, where, you are required to help the </a:t>
            </a:r>
            <a:r>
              <a:rPr lang="en-US" dirty="0" err="1" smtClean="0"/>
              <a:t>MoD</a:t>
            </a:r>
            <a:r>
              <a:rPr lang="en-US" dirty="0" smtClean="0"/>
              <a:t> to establish a software development center for the ministry of defense, which allows them to develop their own software solutions.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51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346260"/>
          </a:xfrm>
        </p:spPr>
        <p:txBody>
          <a:bodyPr/>
          <a:lstStyle/>
          <a:p>
            <a:r>
              <a:rPr lang="en-US" dirty="0" smtClean="0"/>
              <a:t>Guided tour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50" y="990600"/>
            <a:ext cx="7912250" cy="550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backstage view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23" y="1062902"/>
            <a:ext cx="8045590" cy="52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40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Backstage view..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0508" y="1156478"/>
            <a:ext cx="7443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aseline="30000" dirty="0"/>
              <a:t>Click the File tab .</a:t>
            </a:r>
          </a:p>
          <a:p>
            <a:pPr lvl="2"/>
            <a:r>
              <a:rPr lang="en-US" baseline="30000" dirty="0"/>
              <a:t>Project displays the Backstage view </a:t>
            </a:r>
            <a:r>
              <a:rPr lang="en-US" baseline="30000" dirty="0" smtClean="0"/>
              <a:t>.</a:t>
            </a:r>
          </a:p>
          <a:p>
            <a:pPr lvl="2"/>
            <a:endParaRPr lang="en-US" baseline="30000" dirty="0"/>
          </a:p>
          <a:p>
            <a:pPr marL="285750" indent="-285750">
              <a:buFont typeface="Arial"/>
              <a:buChar char="•"/>
            </a:pPr>
            <a:r>
              <a:rPr lang="en-US" baseline="30000" dirty="0" smtClean="0"/>
              <a:t>If </a:t>
            </a:r>
            <a:r>
              <a:rPr lang="en-US" baseline="30000" dirty="0"/>
              <a:t>the Open screen is not already visible, on the left side of the Backstage view click the </a:t>
            </a:r>
            <a:r>
              <a:rPr lang="en-US" baseline="30000"/>
              <a:t>Open </a:t>
            </a:r>
            <a:r>
              <a:rPr lang="en-US" baseline="30000" smtClean="0"/>
              <a:t>tab.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50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get started! Setup a new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Objectives</a:t>
            </a:r>
          </a:p>
          <a:p>
            <a:pPr lvl="1"/>
            <a:r>
              <a:rPr lang="en-US" b="0" dirty="0" smtClean="0"/>
              <a:t>Start </a:t>
            </a:r>
            <a:r>
              <a:rPr lang="en-US" b="0" dirty="0"/>
              <a:t>a new plan, set its start date, and save it</a:t>
            </a:r>
            <a:r>
              <a:rPr lang="en-US" b="0" dirty="0" smtClean="0"/>
              <a:t>.</a:t>
            </a:r>
          </a:p>
          <a:p>
            <a:pPr lvl="1"/>
            <a:r>
              <a:rPr lang="en-US" b="0" dirty="0" smtClean="0"/>
              <a:t>Review </a:t>
            </a:r>
            <a:r>
              <a:rPr lang="en-US" b="0" dirty="0"/>
              <a:t>the available base calendars, and then create a working-time exception in the project calendar</a:t>
            </a:r>
            <a:r>
              <a:rPr lang="en-US" b="0" dirty="0" smtClean="0"/>
              <a:t>.</a:t>
            </a:r>
          </a:p>
          <a:p>
            <a:pPr lvl="1"/>
            <a:r>
              <a:rPr lang="en-US" b="0" dirty="0" smtClean="0"/>
              <a:t>Enter </a:t>
            </a:r>
            <a:r>
              <a:rPr lang="en-US" b="0" dirty="0"/>
              <a:t>some properties about the plan.</a:t>
            </a:r>
          </a:p>
          <a:p>
            <a:pPr lvl="1"/>
            <a:endParaRPr lang="en-US" b="0" dirty="0"/>
          </a:p>
          <a:p>
            <a:pPr lvl="1"/>
            <a:endParaRPr lang="en-US" b="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159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788" y="365760"/>
            <a:ext cx="7520940" cy="548640"/>
          </a:xfrm>
        </p:spPr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788" y="914400"/>
            <a:ext cx="7520940" cy="3579849"/>
          </a:xfrm>
        </p:spPr>
        <p:txBody>
          <a:bodyPr/>
          <a:lstStyle/>
          <a:p>
            <a:endParaRPr lang="en-US" b="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0" dirty="0"/>
              <a:t>In Project, </a:t>
            </a:r>
            <a:r>
              <a:rPr lang="en-US" b="0" dirty="0" smtClean="0"/>
              <a:t>Click on the </a:t>
            </a:r>
            <a:r>
              <a:rPr lang="en-US" dirty="0" smtClean="0"/>
              <a:t>File </a:t>
            </a:r>
            <a:r>
              <a:rPr lang="en-US" b="0" dirty="0"/>
              <a:t>tab</a:t>
            </a:r>
            <a:r>
              <a:rPr lang="en-US" b="0" dirty="0" smtClean="0"/>
              <a:t>, </a:t>
            </a:r>
            <a:r>
              <a:rPr lang="en-US" b="0" dirty="0"/>
              <a:t>and then click </a:t>
            </a:r>
            <a:r>
              <a:rPr lang="en-US" dirty="0"/>
              <a:t>New</a:t>
            </a:r>
            <a:r>
              <a:rPr lang="en-US" b="0" dirty="0" smtClean="0"/>
              <a:t>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i="1" dirty="0"/>
              <a:t>For this exercise, you will </a:t>
            </a:r>
            <a:r>
              <a:rPr lang="en-US" b="1" i="1" dirty="0"/>
              <a:t>create </a:t>
            </a:r>
            <a:r>
              <a:rPr lang="en-US" i="1" dirty="0"/>
              <a:t>a </a:t>
            </a:r>
            <a:r>
              <a:rPr lang="en-US" b="1" i="1" dirty="0"/>
              <a:t>new blank plan</a:t>
            </a:r>
            <a:r>
              <a:rPr lang="en-US" i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0" dirty="0" smtClean="0"/>
              <a:t>In </a:t>
            </a:r>
            <a:r>
              <a:rPr lang="en-US" b="0" dirty="0"/>
              <a:t>the list of available templates, click </a:t>
            </a:r>
            <a:r>
              <a:rPr lang="en-US" dirty="0"/>
              <a:t>Blank Project 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i="1" dirty="0" smtClean="0"/>
              <a:t>Notice the “manually scheduled” mode of tasks in the status bar.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0" dirty="0" smtClean="0"/>
              <a:t>On </a:t>
            </a:r>
            <a:r>
              <a:rPr lang="en-US" b="0" dirty="0"/>
              <a:t>the </a:t>
            </a:r>
            <a:r>
              <a:rPr lang="en-US" dirty="0"/>
              <a:t>Project </a:t>
            </a:r>
            <a:r>
              <a:rPr lang="en-US" b="0" dirty="0"/>
              <a:t>tab, in the </a:t>
            </a:r>
            <a:r>
              <a:rPr lang="en-US" dirty="0"/>
              <a:t>Properties </a:t>
            </a:r>
            <a:r>
              <a:rPr lang="en-US" b="0" dirty="0"/>
              <a:t>group, click </a:t>
            </a:r>
            <a:r>
              <a:rPr lang="en-US" dirty="0"/>
              <a:t>Project Information</a:t>
            </a:r>
            <a:r>
              <a:rPr lang="en-US" b="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0" dirty="0" smtClean="0"/>
              <a:t>Click </a:t>
            </a:r>
            <a:r>
              <a:rPr lang="en-US" dirty="0"/>
              <a:t>OK </a:t>
            </a:r>
            <a:r>
              <a:rPr lang="en-US" b="0" dirty="0"/>
              <a:t>to accept this start date and close the Project Information dialog </a:t>
            </a:r>
            <a:r>
              <a:rPr lang="en-US" b="0" dirty="0" smtClean="0"/>
              <a:t>box.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Observe the change in the time line, when it sets the project start date.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 Save the </a:t>
            </a:r>
            <a:r>
              <a:rPr lang="en-US" b="0" dirty="0" smtClean="0"/>
              <a:t>plan:</a:t>
            </a:r>
          </a:p>
          <a:p>
            <a:pPr marL="237744" lvl="2" indent="0">
              <a:buNone/>
            </a:pPr>
            <a:r>
              <a:rPr lang="en-US" dirty="0" smtClean="0"/>
              <a:t>	Click on </a:t>
            </a:r>
            <a:r>
              <a:rPr lang="en-US" b="1" dirty="0" smtClean="0"/>
              <a:t>File</a:t>
            </a:r>
            <a:r>
              <a:rPr lang="en-US" dirty="0" smtClean="0"/>
              <a:t> – </a:t>
            </a:r>
            <a:r>
              <a:rPr lang="en-US" b="1" dirty="0" smtClean="0"/>
              <a:t>Save As</a:t>
            </a:r>
            <a:r>
              <a:rPr lang="en-US" dirty="0" smtClean="0"/>
              <a:t> – </a:t>
            </a:r>
            <a:r>
              <a:rPr lang="en-US" b="1" dirty="0" smtClean="0"/>
              <a:t>“Simple plan”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0" dirty="0"/>
          </a:p>
          <a:p>
            <a:pPr>
              <a:buFont typeface="Wingdings" panose="05000000000000000000" pitchFamily="2" charset="2"/>
              <a:buChar char="v"/>
            </a:pPr>
            <a:endParaRPr lang="en-US" b="0" dirty="0"/>
          </a:p>
          <a:p>
            <a:pPr lvl="1">
              <a:buFont typeface="Wingdings" panose="05000000000000000000" pitchFamily="2" charset="2"/>
              <a:buChar char="v"/>
            </a:pPr>
            <a:endParaRPr lang="en-US" i="1" dirty="0"/>
          </a:p>
          <a:p>
            <a:pPr marL="237744" lvl="2" indent="0">
              <a:buNone/>
            </a:pPr>
            <a:endParaRPr lang="en-US" i="1" dirty="0"/>
          </a:p>
          <a:p>
            <a:pPr lvl="2"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b="0" dirty="0"/>
          </a:p>
          <a:p>
            <a:pPr lvl="1">
              <a:buFont typeface="Wingdings" panose="05000000000000000000" pitchFamily="2" charset="2"/>
              <a:buChar char="v"/>
            </a:pPr>
            <a:endParaRPr lang="en-US" b="0" i="1" dirty="0"/>
          </a:p>
          <a:p>
            <a:endParaRPr lang="en-US" b="0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1358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non-working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The </a:t>
            </a:r>
            <a:r>
              <a:rPr lang="en-US" i="1" dirty="0"/>
              <a:t>project calendar </a:t>
            </a:r>
            <a:r>
              <a:rPr lang="en-US" b="0" dirty="0"/>
              <a:t>defines the general working and nonworking days and time for tasks. </a:t>
            </a:r>
            <a:endParaRPr lang="en-US" b="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Project includes multiple calendars, called </a:t>
            </a:r>
            <a:r>
              <a:rPr lang="en-US" i="1" dirty="0"/>
              <a:t>base </a:t>
            </a:r>
            <a:r>
              <a:rPr lang="en-US" i="1" dirty="0" smtClean="0"/>
              <a:t>calendars.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 smtClean="0"/>
              <a:t>Review the existing calendars in the Microsoft Project.	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b="0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b="0" dirty="0" smtClean="0"/>
              <a:t>On </a:t>
            </a:r>
            <a:r>
              <a:rPr lang="en-US" b="0" dirty="0"/>
              <a:t>the </a:t>
            </a:r>
            <a:r>
              <a:rPr lang="en-US" b="1" dirty="0"/>
              <a:t>Project tab</a:t>
            </a:r>
            <a:r>
              <a:rPr lang="en-US" b="0" dirty="0"/>
              <a:t>, in the </a:t>
            </a:r>
            <a:r>
              <a:rPr lang="en-US" b="1" dirty="0"/>
              <a:t>Properties group</a:t>
            </a:r>
            <a:r>
              <a:rPr lang="en-US" b="0" dirty="0"/>
              <a:t>, click </a:t>
            </a:r>
            <a:r>
              <a:rPr lang="en-US" b="1" dirty="0"/>
              <a:t>Project Information</a:t>
            </a:r>
            <a:r>
              <a:rPr lang="en-US" b="0" dirty="0"/>
              <a:t>.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b="0" dirty="0" smtClean="0"/>
              <a:t>The </a:t>
            </a:r>
            <a:r>
              <a:rPr lang="en-US" b="0" dirty="0"/>
              <a:t>Project Information dialog box appears.</a:t>
            </a:r>
            <a:r>
              <a:rPr lang="en-US" i="1" dirty="0" smtClean="0"/>
              <a:t>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b="0" dirty="0" smtClean="0"/>
              <a:t>In </a:t>
            </a:r>
            <a:r>
              <a:rPr lang="en-US" b="0" dirty="0"/>
              <a:t>the </a:t>
            </a:r>
            <a:r>
              <a:rPr lang="en-US" b="1" dirty="0"/>
              <a:t>Calendar box</a:t>
            </a:r>
            <a:r>
              <a:rPr lang="en-US" b="0" dirty="0"/>
              <a:t>, click the down arrow</a:t>
            </a:r>
            <a:r>
              <a:rPr lang="en-US" b="0" dirty="0" smtClean="0"/>
              <a:t>.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b="0" dirty="0"/>
          </a:p>
          <a:p>
            <a:pPr lvl="2"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475" y="3586571"/>
            <a:ext cx="452437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39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78674"/>
            <a:ext cx="7520940" cy="4401803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Review the different types of calendars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Select the </a:t>
            </a:r>
            <a:r>
              <a:rPr lang="en-US" b="1" dirty="0" smtClean="0"/>
              <a:t>Standard </a:t>
            </a:r>
            <a:r>
              <a:rPr lang="en-US" dirty="0" smtClean="0"/>
              <a:t>calendar and close the Project Information </a:t>
            </a:r>
          </a:p>
          <a:p>
            <a:pPr marL="0" lvl="1" indent="0">
              <a:buNone/>
            </a:pPr>
            <a:endParaRPr lang="en-US" b="1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dirty="0" smtClean="0"/>
              <a:t> Setting a non working day in the calendar.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b="0" dirty="0" smtClean="0"/>
              <a:t>On </a:t>
            </a:r>
            <a:r>
              <a:rPr lang="en-US" b="0" dirty="0"/>
              <a:t>the </a:t>
            </a:r>
            <a:r>
              <a:rPr lang="en-US" b="1" dirty="0"/>
              <a:t>Project tab</a:t>
            </a:r>
            <a:r>
              <a:rPr lang="en-US" b="0" dirty="0"/>
              <a:t>, in the </a:t>
            </a:r>
            <a:r>
              <a:rPr lang="en-US" b="1" dirty="0"/>
              <a:t>Properties group</a:t>
            </a:r>
            <a:r>
              <a:rPr lang="en-US" b="0" dirty="0"/>
              <a:t>, click </a:t>
            </a:r>
            <a:r>
              <a:rPr lang="en-US" b="1" dirty="0"/>
              <a:t>Change Working </a:t>
            </a:r>
            <a:r>
              <a:rPr lang="en-US" b="1" dirty="0" smtClean="0"/>
              <a:t>Time</a:t>
            </a:r>
            <a:r>
              <a:rPr lang="en-US" b="0" dirty="0" smtClean="0"/>
              <a:t>. 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b="0" dirty="0" smtClean="0"/>
              <a:t>The </a:t>
            </a:r>
            <a:r>
              <a:rPr lang="en-US" b="0" dirty="0"/>
              <a:t>Change Working Time dialog box </a:t>
            </a:r>
            <a:r>
              <a:rPr lang="en-US" b="0" dirty="0" smtClean="0"/>
              <a:t>appears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b="0" dirty="0" smtClean="0"/>
              <a:t>In </a:t>
            </a:r>
            <a:r>
              <a:rPr lang="en-US" b="0" dirty="0"/>
              <a:t>the </a:t>
            </a:r>
            <a:r>
              <a:rPr lang="en-US" b="1" dirty="0"/>
              <a:t>Name field </a:t>
            </a:r>
            <a:r>
              <a:rPr lang="en-US" b="0" dirty="0"/>
              <a:t>on the </a:t>
            </a:r>
            <a:r>
              <a:rPr lang="en-US" b="1" dirty="0"/>
              <a:t>Exceptions tab </a:t>
            </a:r>
            <a:r>
              <a:rPr lang="en-US" b="0" dirty="0"/>
              <a:t>in the lower portion of the dialog box, type </a:t>
            </a:r>
            <a:r>
              <a:rPr lang="en-US" b="1" dirty="0" err="1"/>
              <a:t>Eid</a:t>
            </a:r>
            <a:r>
              <a:rPr lang="en-US" b="1" dirty="0"/>
              <a:t> party</a:t>
            </a:r>
            <a:r>
              <a:rPr lang="en-US" b="0" dirty="0" smtClean="0"/>
              <a:t>, </a:t>
            </a:r>
            <a:r>
              <a:rPr lang="en-US" b="0" dirty="0"/>
              <a:t>and then click in the </a:t>
            </a:r>
            <a:r>
              <a:rPr lang="en-US" b="1" dirty="0"/>
              <a:t>Start field</a:t>
            </a:r>
            <a:r>
              <a:rPr lang="en-US" b="0" dirty="0"/>
              <a:t>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b="0" dirty="0" smtClean="0"/>
              <a:t>In </a:t>
            </a:r>
            <a:r>
              <a:rPr lang="en-US" b="0" dirty="0"/>
              <a:t>the </a:t>
            </a:r>
            <a:r>
              <a:rPr lang="en-US" dirty="0"/>
              <a:t>Start </a:t>
            </a:r>
            <a:r>
              <a:rPr lang="en-US" b="0" dirty="0"/>
              <a:t>field, type </a:t>
            </a:r>
            <a:r>
              <a:rPr lang="en-US" b="1" dirty="0"/>
              <a:t>1/22/15</a:t>
            </a:r>
            <a:r>
              <a:rPr lang="en-US" b="0" dirty="0"/>
              <a:t>, and then click the </a:t>
            </a:r>
            <a:r>
              <a:rPr lang="en-US" b="1" dirty="0"/>
              <a:t>Finish</a:t>
            </a:r>
            <a:r>
              <a:rPr lang="en-US" dirty="0"/>
              <a:t> </a:t>
            </a:r>
            <a:r>
              <a:rPr lang="en-US" b="0" dirty="0"/>
              <a:t>field or press the Right Arrow key </a:t>
            </a: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b="0" dirty="0" smtClean="0"/>
              <a:t>Click </a:t>
            </a:r>
            <a:r>
              <a:rPr lang="en-US" b="1" dirty="0"/>
              <a:t>OK</a:t>
            </a:r>
            <a:r>
              <a:rPr lang="en-US" dirty="0"/>
              <a:t> </a:t>
            </a:r>
            <a:r>
              <a:rPr lang="en-US" b="0" dirty="0"/>
              <a:t>to close the Change Working Time </a:t>
            </a:r>
            <a:r>
              <a:rPr lang="en-US" b="0"/>
              <a:t>dialog </a:t>
            </a:r>
            <a:r>
              <a:rPr lang="en-US" b="0" smtClean="0"/>
              <a:t>box.</a:t>
            </a:r>
          </a:p>
          <a:p>
            <a:pPr marL="237744" lvl="2" indent="0">
              <a:buNone/>
            </a:pPr>
            <a:r>
              <a:rPr lang="en-US" b="0" smtClean="0"/>
              <a:t> </a:t>
            </a:r>
            <a:endParaRPr lang="en-US" b="0" dirty="0"/>
          </a:p>
          <a:p>
            <a:pPr lvl="2">
              <a:buFont typeface="Wingdings" panose="05000000000000000000" pitchFamily="2" charset="2"/>
              <a:buChar char="v"/>
            </a:pPr>
            <a:endParaRPr lang="en-US" b="0" dirty="0"/>
          </a:p>
          <a:p>
            <a:pPr marL="237744" lvl="2" indent="0">
              <a:buNone/>
            </a:pPr>
            <a:r>
              <a:rPr lang="en-US" b="0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7979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4339</TotalTime>
  <Words>409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Franklin Gothic Medium</vt:lpstr>
      <vt:lpstr>Tunga</vt:lpstr>
      <vt:lpstr>Wingdings</vt:lpstr>
      <vt:lpstr>Angles</vt:lpstr>
      <vt:lpstr>Software project mgt.</vt:lpstr>
      <vt:lpstr>What you’ll do.</vt:lpstr>
      <vt:lpstr>Guided tour</vt:lpstr>
      <vt:lpstr>The backstage view</vt:lpstr>
      <vt:lpstr>Backstage view..contd</vt:lpstr>
      <vt:lpstr>Lets get started! Setup a new plan</vt:lpstr>
      <vt:lpstr>steps</vt:lpstr>
      <vt:lpstr>Setting non-working days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project mgt.</dc:title>
  <dc:creator>Admin</dc:creator>
  <cp:lastModifiedBy>C4ICAS</cp:lastModifiedBy>
  <cp:revision>19</cp:revision>
  <dcterms:created xsi:type="dcterms:W3CDTF">2015-08-30T09:35:10Z</dcterms:created>
  <dcterms:modified xsi:type="dcterms:W3CDTF">2015-09-02T11:45:10Z</dcterms:modified>
</cp:coreProperties>
</file>