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D0065BE-0657-4A47-90AD-C21C55E16B19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966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11745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87850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5562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157540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74267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91582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5038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997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378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96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914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47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33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630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741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523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805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Software project mgt.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session # 2 – lab manual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647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you’ll do.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2490136"/>
            <a:ext cx="6798736" cy="2492412"/>
          </a:xfrm>
        </p:spPr>
        <p:txBody>
          <a:bodyPr>
            <a:normAutofit/>
          </a:bodyPr>
          <a:lstStyle/>
          <a:p>
            <a:pPr marL="0" lvl="1" indent="0" algn="just">
              <a:buNone/>
            </a:pPr>
            <a:endParaRPr lang="en-US" dirty="0" smtClean="0"/>
          </a:p>
          <a:p>
            <a:pPr marL="0" lvl="1" indent="0" algn="just">
              <a:buNone/>
            </a:pPr>
            <a:r>
              <a:rPr lang="en-US" dirty="0" smtClean="0"/>
              <a:t>Through out the rest of the sessions, you will play the role of the fictitious </a:t>
            </a:r>
            <a:r>
              <a:rPr lang="en-US" b="1" i="1" u="sng" dirty="0" smtClean="0"/>
              <a:t>Project Manager</a:t>
            </a:r>
            <a:r>
              <a:rPr lang="en-US" i="1" dirty="0" smtClean="0"/>
              <a:t> </a:t>
            </a:r>
            <a:r>
              <a:rPr lang="en-US" dirty="0" smtClean="0"/>
              <a:t>of a defense project, where, you are required to help the </a:t>
            </a:r>
            <a:r>
              <a:rPr lang="en-US" dirty="0" err="1" smtClean="0"/>
              <a:t>MoD</a:t>
            </a:r>
            <a:r>
              <a:rPr lang="en-US" dirty="0" smtClean="0"/>
              <a:t> to establish a software development center for the ministry of defense, which allows them to develop their own software solutions.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515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447139"/>
            <a:ext cx="7520940" cy="3462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Guided tour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287" y="794657"/>
            <a:ext cx="7912250" cy="550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714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backstage view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23" y="1062902"/>
            <a:ext cx="8045590" cy="527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402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Backstage view..</a:t>
            </a:r>
            <a:r>
              <a:rPr lang="en-US" dirty="0" err="1" smtClean="0"/>
              <a:t>contd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76866" y="2807996"/>
            <a:ext cx="7443391" cy="1672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b="1" baseline="30000" dirty="0"/>
              <a:t>Click the File tab .</a:t>
            </a:r>
          </a:p>
          <a:p>
            <a:pPr lvl="2"/>
            <a:r>
              <a:rPr lang="en-US" sz="2800" b="1" baseline="30000" dirty="0"/>
              <a:t>Project displays the Backstage view </a:t>
            </a:r>
            <a:r>
              <a:rPr lang="en-US" sz="2800" b="1" baseline="30000" dirty="0" smtClean="0"/>
              <a:t>.</a:t>
            </a:r>
          </a:p>
          <a:p>
            <a:pPr lvl="2"/>
            <a:endParaRPr lang="en-US" sz="2800" b="1" baseline="30000" dirty="0"/>
          </a:p>
          <a:p>
            <a:pPr marL="285750" indent="-285750">
              <a:buFont typeface="Arial"/>
              <a:buChar char="•"/>
            </a:pPr>
            <a:r>
              <a:rPr lang="en-US" sz="2800" b="1" baseline="30000" dirty="0" smtClean="0"/>
              <a:t>If </a:t>
            </a:r>
            <a:r>
              <a:rPr lang="en-US" sz="2800" b="1" baseline="30000" dirty="0"/>
              <a:t>the Open screen is not already visible, on the left side of the Backstage view click the Open </a:t>
            </a:r>
            <a:r>
              <a:rPr lang="en-US" sz="2800" b="1" baseline="30000" dirty="0" smtClean="0"/>
              <a:t>tab.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03250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get started! Setup a new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Objectives</a:t>
            </a:r>
          </a:p>
          <a:p>
            <a:pPr lvl="1"/>
            <a:r>
              <a:rPr lang="en-US" b="0" dirty="0" smtClean="0"/>
              <a:t>Start </a:t>
            </a:r>
            <a:r>
              <a:rPr lang="en-US" b="0" dirty="0"/>
              <a:t>a new plan, set its start date, and save it</a:t>
            </a:r>
            <a:r>
              <a:rPr lang="en-US" b="0" dirty="0" smtClean="0"/>
              <a:t>.</a:t>
            </a:r>
          </a:p>
          <a:p>
            <a:pPr lvl="1"/>
            <a:r>
              <a:rPr lang="en-US" b="0" dirty="0" smtClean="0"/>
              <a:t>Review </a:t>
            </a:r>
            <a:r>
              <a:rPr lang="en-US" b="0" dirty="0"/>
              <a:t>the available base calendars, and then create a working-time exception in the project calendar</a:t>
            </a:r>
            <a:r>
              <a:rPr lang="en-US" b="0" dirty="0" smtClean="0"/>
              <a:t>.</a:t>
            </a:r>
          </a:p>
          <a:p>
            <a:pPr lvl="1"/>
            <a:r>
              <a:rPr lang="en-US" b="0" dirty="0" smtClean="0"/>
              <a:t>Enter </a:t>
            </a:r>
            <a:r>
              <a:rPr lang="en-US" b="0" dirty="0"/>
              <a:t>some properties about the plan.</a:t>
            </a:r>
          </a:p>
          <a:p>
            <a:pPr lvl="1"/>
            <a:endParaRPr lang="en-US" b="0" dirty="0"/>
          </a:p>
          <a:p>
            <a:pPr lvl="1"/>
            <a:endParaRPr lang="en-US" b="0" dirty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159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981" y="772575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0045" y="1358537"/>
            <a:ext cx="7520940" cy="4379790"/>
          </a:xfrm>
        </p:spPr>
        <p:txBody>
          <a:bodyPr>
            <a:normAutofit fontScale="62500" lnSpcReduction="20000"/>
          </a:bodyPr>
          <a:lstStyle/>
          <a:p>
            <a:endParaRPr lang="en-US" b="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3200" b="0" dirty="0"/>
              <a:t>In Project, </a:t>
            </a:r>
            <a:r>
              <a:rPr lang="en-US" sz="3200" b="0" dirty="0" smtClean="0"/>
              <a:t>Click on the </a:t>
            </a:r>
            <a:r>
              <a:rPr lang="en-US" sz="3200" dirty="0" smtClean="0"/>
              <a:t>File </a:t>
            </a:r>
            <a:r>
              <a:rPr lang="en-US" sz="3200" b="0" dirty="0"/>
              <a:t>tab</a:t>
            </a:r>
            <a:r>
              <a:rPr lang="en-US" sz="3200" b="0" dirty="0" smtClean="0"/>
              <a:t>, </a:t>
            </a:r>
            <a:r>
              <a:rPr lang="en-US" sz="3200" b="0" dirty="0"/>
              <a:t>and then click </a:t>
            </a:r>
            <a:r>
              <a:rPr lang="en-US" sz="3200" dirty="0"/>
              <a:t>New</a:t>
            </a:r>
            <a:r>
              <a:rPr lang="en-US" sz="3200" b="0" dirty="0" smtClean="0"/>
              <a:t>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900" i="1" dirty="0"/>
              <a:t>For this exercise, you will </a:t>
            </a:r>
            <a:r>
              <a:rPr lang="en-US" sz="2900" b="1" i="1" dirty="0"/>
              <a:t>create </a:t>
            </a:r>
            <a:r>
              <a:rPr lang="en-US" sz="2900" i="1" dirty="0"/>
              <a:t>a </a:t>
            </a:r>
            <a:r>
              <a:rPr lang="en-US" sz="2900" b="1" i="1" dirty="0"/>
              <a:t>new blank plan</a:t>
            </a:r>
            <a:r>
              <a:rPr lang="en-US" sz="2900" i="1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b="0" dirty="0" smtClean="0"/>
              <a:t>In </a:t>
            </a:r>
            <a:r>
              <a:rPr lang="en-US" sz="3200" b="0" dirty="0"/>
              <a:t>the list of available templates, click </a:t>
            </a:r>
            <a:r>
              <a:rPr lang="en-US" sz="3200" dirty="0"/>
              <a:t>Blank Project </a:t>
            </a:r>
            <a:endParaRPr lang="en-US" sz="3200" dirty="0" smtClean="0"/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3300" i="1" dirty="0" smtClean="0"/>
              <a:t>Notice the “manually scheduled” mode of tasks in the status bar.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b="0" dirty="0" smtClean="0"/>
              <a:t>On </a:t>
            </a:r>
            <a:r>
              <a:rPr lang="en-US" sz="3200" b="0" dirty="0"/>
              <a:t>the </a:t>
            </a:r>
            <a:r>
              <a:rPr lang="en-US" sz="3200" dirty="0"/>
              <a:t>Project </a:t>
            </a:r>
            <a:r>
              <a:rPr lang="en-US" sz="3200" b="0" dirty="0"/>
              <a:t>tab, in the </a:t>
            </a:r>
            <a:r>
              <a:rPr lang="en-US" sz="3200" dirty="0"/>
              <a:t>Properties </a:t>
            </a:r>
            <a:r>
              <a:rPr lang="en-US" sz="3200" b="0" dirty="0"/>
              <a:t>group, click </a:t>
            </a:r>
            <a:r>
              <a:rPr lang="en-US" sz="3200" dirty="0"/>
              <a:t>Project Information</a:t>
            </a:r>
            <a:r>
              <a:rPr lang="en-US" sz="3200" b="0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b="0" dirty="0" smtClean="0"/>
              <a:t>Click </a:t>
            </a:r>
            <a:r>
              <a:rPr lang="en-US" sz="3200" dirty="0"/>
              <a:t>OK </a:t>
            </a:r>
            <a:r>
              <a:rPr lang="en-US" sz="3200" b="0" dirty="0"/>
              <a:t>to accept this start date and close the Project Information dialog </a:t>
            </a:r>
            <a:r>
              <a:rPr lang="en-US" sz="3200" b="0" dirty="0" smtClean="0"/>
              <a:t>box.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600" dirty="0" smtClean="0"/>
              <a:t>Observe the change in the time line, when it sets the project start date.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900" dirty="0"/>
              <a:t> Save the </a:t>
            </a:r>
            <a:r>
              <a:rPr lang="en-US" sz="2900" b="0" dirty="0" smtClean="0"/>
              <a:t>plan:</a:t>
            </a:r>
          </a:p>
          <a:p>
            <a:pPr marL="237744" lvl="2" indent="0">
              <a:buNone/>
            </a:pPr>
            <a:r>
              <a:rPr lang="en-US" sz="2600" dirty="0" smtClean="0"/>
              <a:t>	Click on </a:t>
            </a:r>
            <a:r>
              <a:rPr lang="en-US" sz="2600" b="1" dirty="0" smtClean="0"/>
              <a:t>File</a:t>
            </a:r>
            <a:r>
              <a:rPr lang="en-US" sz="2600" dirty="0" smtClean="0"/>
              <a:t> – </a:t>
            </a:r>
            <a:r>
              <a:rPr lang="en-US" sz="2600" b="1" dirty="0" smtClean="0"/>
              <a:t>Save As</a:t>
            </a:r>
            <a:r>
              <a:rPr lang="en-US" sz="2600" dirty="0" smtClean="0"/>
              <a:t> – </a:t>
            </a:r>
            <a:r>
              <a:rPr lang="en-US" sz="2600" b="1" dirty="0" smtClean="0"/>
              <a:t>“Simple plan”</a:t>
            </a:r>
          </a:p>
          <a:p>
            <a:pPr>
              <a:buFont typeface="Wingdings" panose="05000000000000000000" pitchFamily="2" charset="2"/>
              <a:buChar char="v"/>
            </a:pPr>
            <a:endParaRPr lang="en-US" b="0" dirty="0"/>
          </a:p>
          <a:p>
            <a:pPr>
              <a:buFont typeface="Wingdings" panose="05000000000000000000" pitchFamily="2" charset="2"/>
              <a:buChar char="v"/>
            </a:pPr>
            <a:endParaRPr lang="en-US" b="0" dirty="0"/>
          </a:p>
          <a:p>
            <a:pPr lvl="1">
              <a:buFont typeface="Wingdings" panose="05000000000000000000" pitchFamily="2" charset="2"/>
              <a:buChar char="v"/>
            </a:pPr>
            <a:endParaRPr lang="en-US" i="1" dirty="0"/>
          </a:p>
          <a:p>
            <a:pPr marL="237744" lvl="2" indent="0">
              <a:buNone/>
            </a:pPr>
            <a:endParaRPr lang="en-US" i="1" dirty="0"/>
          </a:p>
          <a:p>
            <a:pPr lvl="2"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b="0" dirty="0"/>
          </a:p>
          <a:p>
            <a:pPr lvl="1">
              <a:buFont typeface="Wingdings" panose="05000000000000000000" pitchFamily="2" charset="2"/>
              <a:buChar char="v"/>
            </a:pPr>
            <a:endParaRPr lang="en-US" b="0" i="1" dirty="0"/>
          </a:p>
          <a:p>
            <a:endParaRPr lang="en-US" b="0" dirty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013586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586733"/>
            <a:ext cx="6798734" cy="6635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Setting non-working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531" y="1173380"/>
            <a:ext cx="6798736" cy="3184015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The </a:t>
            </a:r>
            <a:r>
              <a:rPr lang="en-US" i="1" dirty="0"/>
              <a:t>project calendar </a:t>
            </a:r>
            <a:r>
              <a:rPr lang="en-US" b="0" dirty="0"/>
              <a:t>defines the general working and nonworking days and time for tasks. </a:t>
            </a:r>
            <a:endParaRPr lang="en-US" b="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Project includes multiple calendars, called </a:t>
            </a:r>
            <a:r>
              <a:rPr lang="en-US" i="1" dirty="0"/>
              <a:t>base </a:t>
            </a:r>
            <a:r>
              <a:rPr lang="en-US" i="1" dirty="0" smtClean="0"/>
              <a:t>calendars.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 smtClean="0"/>
              <a:t>Review the existing calendars in the Microsoft Project.	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b="0" dirty="0" smtClean="0"/>
              <a:t>On </a:t>
            </a:r>
            <a:r>
              <a:rPr lang="en-US" b="0" dirty="0"/>
              <a:t>the </a:t>
            </a:r>
            <a:r>
              <a:rPr lang="en-US" b="1" dirty="0"/>
              <a:t>Project tab</a:t>
            </a:r>
            <a:r>
              <a:rPr lang="en-US" b="0" dirty="0"/>
              <a:t>, in the </a:t>
            </a:r>
            <a:r>
              <a:rPr lang="en-US" b="1" dirty="0"/>
              <a:t>Properties group</a:t>
            </a:r>
            <a:r>
              <a:rPr lang="en-US" b="0" dirty="0"/>
              <a:t>, click </a:t>
            </a:r>
            <a:r>
              <a:rPr lang="en-US" b="1" dirty="0"/>
              <a:t>Project Information</a:t>
            </a:r>
            <a:r>
              <a:rPr lang="en-US" b="0" dirty="0"/>
              <a:t>.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b="0" dirty="0" smtClean="0"/>
              <a:t>The </a:t>
            </a:r>
            <a:r>
              <a:rPr lang="en-US" b="0" dirty="0"/>
              <a:t>Project Information dialog box appears.</a:t>
            </a:r>
            <a:r>
              <a:rPr lang="en-US" i="1" dirty="0" smtClean="0"/>
              <a:t> 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b="0" dirty="0" smtClean="0"/>
              <a:t>In </a:t>
            </a:r>
            <a:r>
              <a:rPr lang="en-US" b="0" dirty="0"/>
              <a:t>the </a:t>
            </a:r>
            <a:r>
              <a:rPr lang="en-US" b="1" dirty="0"/>
              <a:t>Calendar box</a:t>
            </a:r>
            <a:r>
              <a:rPr lang="en-US" b="0" dirty="0"/>
              <a:t>, click the down arrow</a:t>
            </a:r>
            <a:r>
              <a:rPr lang="en-US" b="0" dirty="0" smtClean="0"/>
              <a:t>.</a:t>
            </a:r>
          </a:p>
          <a:p>
            <a:pPr lvl="2">
              <a:buFont typeface="Wingdings" panose="05000000000000000000" pitchFamily="2" charset="2"/>
              <a:buChar char="v"/>
            </a:pPr>
            <a:endParaRPr lang="en-US" b="0" dirty="0"/>
          </a:p>
          <a:p>
            <a:pPr lvl="2">
              <a:buFont typeface="Wingdings" panose="05000000000000000000" pitchFamily="2" charset="2"/>
              <a:buChar char="ü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3940" y="4357395"/>
            <a:ext cx="4524375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398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950478"/>
            <a:ext cx="7520940" cy="4401803"/>
          </a:xfrm>
        </p:spPr>
        <p:txBody>
          <a:bodyPr>
            <a:normAutofit fontScale="85000" lnSpcReduction="10000"/>
          </a:bodyPr>
          <a:lstStyle/>
          <a:p>
            <a:pPr lvl="2">
              <a:buFont typeface="Wingdings" panose="05000000000000000000" pitchFamily="2" charset="2"/>
              <a:buChar char="ü"/>
            </a:pPr>
            <a:r>
              <a:rPr lang="en-US" dirty="0" smtClean="0"/>
              <a:t>Review the different types of calendars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/>
              <a:t> Select the </a:t>
            </a:r>
            <a:r>
              <a:rPr lang="en-US" b="1" dirty="0" smtClean="0"/>
              <a:t>Standard </a:t>
            </a:r>
            <a:r>
              <a:rPr lang="en-US" dirty="0" smtClean="0"/>
              <a:t>calendar and close the Project Information </a:t>
            </a:r>
          </a:p>
          <a:p>
            <a:pPr marL="0" lvl="1" indent="0">
              <a:buNone/>
            </a:pPr>
            <a:endParaRPr lang="en-US" b="1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b="1" dirty="0" smtClean="0"/>
              <a:t> Setting a non working day in the calendar.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b="0" dirty="0" smtClean="0"/>
              <a:t>On </a:t>
            </a:r>
            <a:r>
              <a:rPr lang="en-US" b="0" dirty="0"/>
              <a:t>the </a:t>
            </a:r>
            <a:r>
              <a:rPr lang="en-US" b="1" dirty="0"/>
              <a:t>Project tab</a:t>
            </a:r>
            <a:r>
              <a:rPr lang="en-US" b="0" dirty="0"/>
              <a:t>, in the </a:t>
            </a:r>
            <a:r>
              <a:rPr lang="en-US" b="1" dirty="0"/>
              <a:t>Properties group</a:t>
            </a:r>
            <a:r>
              <a:rPr lang="en-US" b="0" dirty="0"/>
              <a:t>, click </a:t>
            </a:r>
            <a:r>
              <a:rPr lang="en-US" b="1" dirty="0"/>
              <a:t>Change Working </a:t>
            </a:r>
            <a:r>
              <a:rPr lang="en-US" b="1" dirty="0" smtClean="0"/>
              <a:t>Time</a:t>
            </a:r>
            <a:r>
              <a:rPr lang="en-US" b="0" dirty="0" smtClean="0"/>
              <a:t>. </a:t>
            </a:r>
          </a:p>
          <a:p>
            <a:pPr lvl="4">
              <a:buFont typeface="Wingdings" panose="05000000000000000000" pitchFamily="2" charset="2"/>
              <a:buChar char="ü"/>
            </a:pPr>
            <a:r>
              <a:rPr lang="en-US" dirty="0" smtClean="0"/>
              <a:t> </a:t>
            </a:r>
            <a:r>
              <a:rPr lang="en-US" sz="1600" b="1" dirty="0" smtClean="0"/>
              <a:t>The </a:t>
            </a:r>
            <a:r>
              <a:rPr lang="en-US" sz="1600" b="1" dirty="0"/>
              <a:t>Change Working Time dialog box </a:t>
            </a:r>
            <a:r>
              <a:rPr lang="en-US" sz="1600" b="1" dirty="0" smtClean="0"/>
              <a:t>appears</a:t>
            </a:r>
            <a:endParaRPr lang="en-US" b="1" dirty="0" smtClean="0"/>
          </a:p>
          <a:p>
            <a:pPr lvl="2">
              <a:buFont typeface="Wingdings" panose="05000000000000000000" pitchFamily="2" charset="2"/>
              <a:buChar char="v"/>
            </a:pPr>
            <a:r>
              <a:rPr lang="en-US" b="0" dirty="0" smtClean="0"/>
              <a:t>In </a:t>
            </a:r>
            <a:r>
              <a:rPr lang="en-US" b="0" dirty="0"/>
              <a:t>the </a:t>
            </a:r>
            <a:r>
              <a:rPr lang="en-US" b="1" dirty="0"/>
              <a:t>Name field </a:t>
            </a:r>
            <a:r>
              <a:rPr lang="en-US" b="0" dirty="0"/>
              <a:t>on the </a:t>
            </a:r>
            <a:r>
              <a:rPr lang="en-US" b="1" dirty="0"/>
              <a:t>Exceptions tab </a:t>
            </a:r>
            <a:r>
              <a:rPr lang="en-US" b="0" dirty="0"/>
              <a:t>in the lower portion of the dialog box, type </a:t>
            </a:r>
            <a:r>
              <a:rPr lang="en-US" b="1" dirty="0" err="1"/>
              <a:t>Eid</a:t>
            </a:r>
            <a:r>
              <a:rPr lang="en-US" b="1" dirty="0"/>
              <a:t> party</a:t>
            </a:r>
            <a:r>
              <a:rPr lang="en-US" b="0" dirty="0" smtClean="0"/>
              <a:t>, </a:t>
            </a:r>
            <a:r>
              <a:rPr lang="en-US" b="0" dirty="0"/>
              <a:t>and then click in the </a:t>
            </a:r>
            <a:r>
              <a:rPr lang="en-US" b="1" dirty="0"/>
              <a:t>Start field</a:t>
            </a:r>
            <a:r>
              <a:rPr lang="en-US" b="0" dirty="0"/>
              <a:t>.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b="0" dirty="0" smtClean="0"/>
              <a:t>In </a:t>
            </a:r>
            <a:r>
              <a:rPr lang="en-US" b="0" dirty="0"/>
              <a:t>the </a:t>
            </a:r>
            <a:r>
              <a:rPr lang="en-US" dirty="0"/>
              <a:t>Start </a:t>
            </a:r>
            <a:r>
              <a:rPr lang="en-US" b="0" dirty="0"/>
              <a:t>field, type </a:t>
            </a:r>
            <a:r>
              <a:rPr lang="en-US" b="1" dirty="0" smtClean="0"/>
              <a:t>11/22/16</a:t>
            </a:r>
            <a:r>
              <a:rPr lang="en-US" b="0" dirty="0" smtClean="0"/>
              <a:t>, </a:t>
            </a:r>
            <a:r>
              <a:rPr lang="en-US" b="0" dirty="0"/>
              <a:t>and then click the </a:t>
            </a:r>
            <a:r>
              <a:rPr lang="en-US" b="1" dirty="0"/>
              <a:t>Finish</a:t>
            </a:r>
            <a:r>
              <a:rPr lang="en-US" dirty="0"/>
              <a:t> </a:t>
            </a:r>
            <a:r>
              <a:rPr lang="en-US" b="0" dirty="0"/>
              <a:t>field or press the Right Arrow key </a:t>
            </a:r>
            <a:endParaRPr lang="en-US" dirty="0"/>
          </a:p>
          <a:p>
            <a:pPr lvl="2">
              <a:buFont typeface="Wingdings" panose="05000000000000000000" pitchFamily="2" charset="2"/>
              <a:buChar char="v"/>
            </a:pPr>
            <a:r>
              <a:rPr lang="en-US" b="0" dirty="0" smtClean="0"/>
              <a:t>Click </a:t>
            </a:r>
            <a:r>
              <a:rPr lang="en-US" b="1" dirty="0"/>
              <a:t>OK</a:t>
            </a:r>
            <a:r>
              <a:rPr lang="en-US" dirty="0"/>
              <a:t> </a:t>
            </a:r>
            <a:r>
              <a:rPr lang="en-US" b="0" dirty="0"/>
              <a:t>to close the Change Working Time dialog </a:t>
            </a:r>
            <a:r>
              <a:rPr lang="en-US" b="0" dirty="0" smtClean="0"/>
              <a:t>box.</a:t>
            </a:r>
          </a:p>
          <a:p>
            <a:pPr marL="237744" lvl="2" indent="0">
              <a:buNone/>
            </a:pPr>
            <a:r>
              <a:rPr lang="en-US" b="0" dirty="0" smtClean="0"/>
              <a:t> </a:t>
            </a:r>
            <a:endParaRPr lang="en-US" b="0" dirty="0"/>
          </a:p>
          <a:p>
            <a:pPr lvl="2">
              <a:buFont typeface="Wingdings" panose="05000000000000000000" pitchFamily="2" charset="2"/>
              <a:buChar char="v"/>
            </a:pPr>
            <a:endParaRPr lang="en-US" b="0" dirty="0"/>
          </a:p>
          <a:p>
            <a:pPr marL="237744" lvl="2" indent="0">
              <a:buNone/>
            </a:pPr>
            <a:r>
              <a:rPr lang="en-US" b="0" dirty="0" smtClean="0"/>
              <a:t>	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279792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4412</TotalTime>
  <Words>404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Garamond</vt:lpstr>
      <vt:lpstr>Wingdings</vt:lpstr>
      <vt:lpstr>Organic</vt:lpstr>
      <vt:lpstr>Software project mgt.</vt:lpstr>
      <vt:lpstr>What you’ll do.</vt:lpstr>
      <vt:lpstr>Guided tour</vt:lpstr>
      <vt:lpstr>The backstage view</vt:lpstr>
      <vt:lpstr>Backstage view..contd</vt:lpstr>
      <vt:lpstr>Lets get started! Setup a new plan</vt:lpstr>
      <vt:lpstr>Steps</vt:lpstr>
      <vt:lpstr>Setting non-working days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project mgt.</dc:title>
  <dc:creator>Muhammad Nasir</dc:creator>
  <cp:lastModifiedBy>Administrator</cp:lastModifiedBy>
  <cp:revision>28</cp:revision>
  <dcterms:created xsi:type="dcterms:W3CDTF">2015-08-30T09:35:10Z</dcterms:created>
  <dcterms:modified xsi:type="dcterms:W3CDTF">2017-10-30T06:25:04Z</dcterms:modified>
</cp:coreProperties>
</file>