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57" r:id="rId9"/>
    <p:sldId id="258" r:id="rId10"/>
    <p:sldId id="259" r:id="rId11"/>
    <p:sldId id="260" r:id="rId12"/>
    <p:sldId id="261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D0065BE-0657-4A47-90AD-C21C55E16B19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36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594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954918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71538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35956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4518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22439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725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31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721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9001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4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456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7906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25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076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October 30,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174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2B1B13E-D5AF-485E-81A1-82A140076526}" type="datetime4">
              <a:rPr lang="en-US" smtClean="0"/>
              <a:pPr/>
              <a:t>October 30,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70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Software project mgt.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session # 3– lab manual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64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626088"/>
            <a:ext cx="6798734" cy="792165"/>
          </a:xfrm>
        </p:spPr>
        <p:txBody>
          <a:bodyPr/>
          <a:lstStyle/>
          <a:p>
            <a:r>
              <a:rPr lang="en-US" dirty="0" smtClean="0"/>
              <a:t>Entering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418253"/>
            <a:ext cx="6798736" cy="451688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Steps:</a:t>
            </a:r>
          </a:p>
          <a:p>
            <a:pPr>
              <a:buAutoNum type="arabicPeriod"/>
            </a:pPr>
            <a:r>
              <a:rPr lang="en-US" dirty="0" smtClean="0"/>
              <a:t>Open a blank project in Microsoft Project.</a:t>
            </a:r>
          </a:p>
          <a:p>
            <a:pPr>
              <a:buFont typeface="+mj-lt"/>
              <a:buAutoNum type="arabicPeriod"/>
            </a:pPr>
            <a:r>
              <a:rPr lang="en-US" b="0" dirty="0" smtClean="0">
                <a:solidFill>
                  <a:srgbClr val="000000"/>
                </a:solidFill>
                <a:latin typeface="Segoe"/>
              </a:rPr>
              <a:t>Click </a:t>
            </a:r>
            <a:r>
              <a:rPr lang="en-US" b="0" dirty="0">
                <a:solidFill>
                  <a:srgbClr val="000000"/>
                </a:solidFill>
                <a:latin typeface="Segoe"/>
              </a:rPr>
              <a:t>the cell directly below the </a:t>
            </a:r>
            <a:r>
              <a:rPr lang="en-US" i="1" dirty="0">
                <a:solidFill>
                  <a:srgbClr val="000000"/>
                </a:solidFill>
                <a:latin typeface="Segoe Semibold"/>
              </a:rPr>
              <a:t>Task Name </a:t>
            </a:r>
            <a:r>
              <a:rPr lang="en-US" b="0" dirty="0">
                <a:solidFill>
                  <a:srgbClr val="000000"/>
                </a:solidFill>
                <a:latin typeface="Segoe"/>
              </a:rPr>
              <a:t>column heading</a:t>
            </a:r>
            <a:r>
              <a:rPr lang="en-US" b="0" dirty="0" smtClean="0">
                <a:solidFill>
                  <a:srgbClr val="000000"/>
                </a:solidFill>
                <a:latin typeface="Segoe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b="0" dirty="0" smtClean="0"/>
              <a:t>Type </a:t>
            </a:r>
            <a:r>
              <a:rPr lang="en-US" i="1" dirty="0"/>
              <a:t>Assign launch team members</a:t>
            </a:r>
            <a:r>
              <a:rPr lang="en-US" b="0" dirty="0"/>
              <a:t>, and then press the </a:t>
            </a:r>
            <a:r>
              <a:rPr lang="en-US" i="1" dirty="0"/>
              <a:t>Enter</a:t>
            </a:r>
            <a:r>
              <a:rPr lang="en-US" b="0" dirty="0"/>
              <a:t> key</a:t>
            </a:r>
            <a:r>
              <a:rPr lang="en-US" b="0" dirty="0" smtClean="0"/>
              <a:t>.</a:t>
            </a:r>
          </a:p>
          <a:p>
            <a:pPr marL="0" indent="0"/>
            <a:r>
              <a:rPr lang="en-US" sz="2500" i="1" dirty="0" smtClean="0"/>
              <a:t>       Note that:</a:t>
            </a:r>
          </a:p>
          <a:p>
            <a:pPr marL="802386" lvl="4" indent="-285750">
              <a:buFont typeface="Wingdings" panose="05000000000000000000" pitchFamily="2" charset="2"/>
              <a:buChar char="q"/>
            </a:pPr>
            <a:r>
              <a:rPr lang="en-US" sz="2500" i="1" dirty="0"/>
              <a:t>	The task you entered is given an ID number </a:t>
            </a:r>
            <a:endParaRPr lang="en-US" sz="2500" i="1" dirty="0" smtClean="0"/>
          </a:p>
          <a:p>
            <a:pPr marL="802386" lvl="4" indent="-285750">
              <a:buFont typeface="Wingdings" panose="05000000000000000000" pitchFamily="2" charset="2"/>
              <a:buChar char="q"/>
            </a:pPr>
            <a:r>
              <a:rPr lang="en-US" sz="2500" i="1" dirty="0"/>
              <a:t>	N</a:t>
            </a:r>
            <a:r>
              <a:rPr lang="en-US" sz="2500" i="1" dirty="0" smtClean="0"/>
              <a:t>ot </a:t>
            </a:r>
            <a:r>
              <a:rPr lang="en-US" sz="2500" i="1" dirty="0"/>
              <a:t>necessarily represent the order in which tasks occur </a:t>
            </a:r>
            <a:endParaRPr lang="en-US" sz="2500" i="1" dirty="0" smtClean="0"/>
          </a:p>
          <a:p>
            <a:pPr marL="802386" lvl="4" indent="-285750">
              <a:buFont typeface="Wingdings" panose="05000000000000000000" pitchFamily="2" charset="2"/>
              <a:buChar char="q"/>
            </a:pPr>
            <a:r>
              <a:rPr lang="en-US" sz="2500" i="1" dirty="0"/>
              <a:t>	</a:t>
            </a:r>
            <a:r>
              <a:rPr lang="en-US" sz="2500" i="1" dirty="0" smtClean="0"/>
              <a:t>Type of scheduling and the dates column</a:t>
            </a:r>
          </a:p>
          <a:p>
            <a:r>
              <a:rPr lang="en-US" b="0" dirty="0"/>
              <a:t>4. </a:t>
            </a:r>
            <a:r>
              <a:rPr lang="en-US" b="0" dirty="0" smtClean="0"/>
              <a:t>Enter </a:t>
            </a:r>
            <a:r>
              <a:rPr lang="en-US" b="0" dirty="0"/>
              <a:t>the following task names, pressing Enter after each task name: 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dirty="0" smtClean="0"/>
              <a:t>	</a:t>
            </a:r>
            <a:r>
              <a:rPr lang="en-US" sz="2200" dirty="0" smtClean="0"/>
              <a:t>Design </a:t>
            </a:r>
            <a:r>
              <a:rPr lang="en-US" sz="2200" dirty="0"/>
              <a:t>and order marketing material </a:t>
            </a:r>
            <a:endParaRPr lang="en-US" sz="2200" b="0" dirty="0"/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200" dirty="0" smtClean="0"/>
              <a:t>	Distribute </a:t>
            </a:r>
            <a:r>
              <a:rPr lang="en-US" sz="2200" dirty="0"/>
              <a:t>advance copies </a:t>
            </a:r>
            <a:endParaRPr lang="en-US" sz="2200" dirty="0" smtClean="0"/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200" dirty="0" smtClean="0"/>
              <a:t>        Public </a:t>
            </a:r>
            <a:r>
              <a:rPr lang="en-US" sz="2200" dirty="0"/>
              <a:t>Launch Phase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200" dirty="0" smtClean="0"/>
              <a:t>	Coordinate </a:t>
            </a:r>
            <a:r>
              <a:rPr lang="en-US" sz="2200" dirty="0"/>
              <a:t>magazine feature articles </a:t>
            </a:r>
            <a:endParaRPr lang="en-US" sz="2200" b="0" dirty="0"/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200" dirty="0" smtClean="0"/>
              <a:t>	Launch </a:t>
            </a:r>
            <a:r>
              <a:rPr lang="en-US" sz="2200" dirty="0"/>
              <a:t>public web portal for book</a:t>
            </a:r>
            <a:endParaRPr lang="en-US" sz="2200" b="0" dirty="0"/>
          </a:p>
          <a:p>
            <a:pPr>
              <a:buFont typeface="+mj-lt"/>
              <a:buAutoNum type="arabicPeriod"/>
            </a:pPr>
            <a:endParaRPr lang="en-US" b="0" dirty="0" smtClean="0">
              <a:solidFill>
                <a:srgbClr val="000000"/>
              </a:solidFill>
              <a:latin typeface="Segoe"/>
            </a:endParaRPr>
          </a:p>
          <a:p>
            <a:pPr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95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scope v/s project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	Every projects ultimate goal is to create a product, a service or an event, this is called a </a:t>
            </a:r>
            <a:r>
              <a:rPr lang="en-US" dirty="0" smtClean="0">
                <a:solidFill>
                  <a:srgbClr val="FF0000"/>
                </a:solidFill>
              </a:rPr>
              <a:t>‘Deliverable’</a:t>
            </a:r>
          </a:p>
          <a:p>
            <a:r>
              <a:rPr lang="en-US" i="1" dirty="0" smtClean="0"/>
              <a:t>	</a:t>
            </a:r>
            <a:r>
              <a:rPr lang="en-US" i="1" u="sng" dirty="0" smtClean="0"/>
              <a:t>Product </a:t>
            </a:r>
            <a:r>
              <a:rPr lang="en-US" i="1" u="sng" dirty="0"/>
              <a:t>scope </a:t>
            </a:r>
            <a:r>
              <a:rPr lang="en-US" b="0" dirty="0"/>
              <a:t>describes the quality, features, and functions of the deliverable of </a:t>
            </a:r>
            <a:r>
              <a:rPr lang="en-US" b="0" dirty="0" smtClean="0"/>
              <a:t>the project. </a:t>
            </a:r>
          </a:p>
          <a:p>
            <a:r>
              <a:rPr lang="en-US" b="0" dirty="0" smtClean="0"/>
              <a:t>	</a:t>
            </a:r>
            <a:r>
              <a:rPr lang="en-US" b="0" dirty="0" smtClean="0">
                <a:solidFill>
                  <a:srgbClr val="FF0000"/>
                </a:solidFill>
              </a:rPr>
              <a:t>Example: Product – Book, scope – No. of pages, illustrations, cover page type, etc.,</a:t>
            </a:r>
          </a:p>
          <a:p>
            <a:endParaRPr lang="en-US" b="0" dirty="0">
              <a:solidFill>
                <a:srgbClr val="FF0000"/>
              </a:solidFill>
            </a:endParaRPr>
          </a:p>
          <a:p>
            <a:r>
              <a:rPr lang="en-US" b="0" dirty="0" smtClean="0">
                <a:solidFill>
                  <a:srgbClr val="FF0000"/>
                </a:solidFill>
              </a:rPr>
              <a:t>	</a:t>
            </a:r>
            <a:r>
              <a:rPr lang="en-US" i="1" u="sng" dirty="0" smtClean="0"/>
              <a:t>Project </a:t>
            </a:r>
            <a:r>
              <a:rPr lang="en-US" i="1" u="sng" dirty="0"/>
              <a:t>scope</a:t>
            </a:r>
            <a:r>
              <a:rPr lang="en-US" b="0" dirty="0"/>
              <a:t>, </a:t>
            </a:r>
            <a:r>
              <a:rPr lang="en-US" b="0" dirty="0" smtClean="0"/>
              <a:t>describes </a:t>
            </a:r>
            <a:r>
              <a:rPr lang="en-US" b="0" dirty="0"/>
              <a:t>the work required to deliver such a product or </a:t>
            </a:r>
            <a:r>
              <a:rPr lang="en-US" b="0" dirty="0" smtClean="0"/>
              <a:t>service. </a:t>
            </a:r>
          </a:p>
          <a:p>
            <a:r>
              <a:rPr lang="en-US" b="0" dirty="0">
                <a:solidFill>
                  <a:srgbClr val="FF0000"/>
                </a:solidFill>
              </a:rPr>
              <a:t>	</a:t>
            </a:r>
            <a:r>
              <a:rPr lang="en-US" b="0" dirty="0" smtClean="0">
                <a:solidFill>
                  <a:srgbClr val="FF0000"/>
                </a:solidFill>
              </a:rPr>
              <a:t>Example Book launch – Generating publicity, publish advance copies and establish event venue, etc.,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26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duration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903445"/>
            <a:ext cx="6798736" cy="4031687"/>
          </a:xfrm>
        </p:spPr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000000"/>
                </a:solidFill>
                <a:latin typeface="Segoe"/>
              </a:rPr>
              <a:t>A task’s </a:t>
            </a:r>
            <a:r>
              <a:rPr lang="en-US" i="1" dirty="0">
                <a:solidFill>
                  <a:srgbClr val="000000"/>
                </a:solidFill>
                <a:latin typeface="Segoe Semibold"/>
              </a:rPr>
              <a:t>duration </a:t>
            </a:r>
            <a:r>
              <a:rPr lang="en-US" b="0" dirty="0">
                <a:solidFill>
                  <a:srgbClr val="000000"/>
                </a:solidFill>
                <a:latin typeface="Segoe"/>
              </a:rPr>
              <a:t>represents the amount of time you expect it will take to complete the task</a:t>
            </a:r>
            <a:r>
              <a:rPr lang="en-US" b="0" dirty="0" smtClean="0">
                <a:solidFill>
                  <a:srgbClr val="000000"/>
                </a:solidFill>
                <a:latin typeface="Segoe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Project can work with task durations that range from minutes to months </a:t>
            </a: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You can use abbreviations when entering durations.</a:t>
            </a:r>
          </a:p>
          <a:p>
            <a:pPr lvl="2"/>
            <a:r>
              <a:rPr lang="en-US" dirty="0"/>
              <a:t>If you enter this abbreviation</a:t>
            </a:r>
            <a:r>
              <a:rPr lang="en-US" b="0" dirty="0"/>
              <a:t>	</a:t>
            </a:r>
            <a:endParaRPr lang="en-US" b="0" dirty="0" smtClean="0"/>
          </a:p>
          <a:p>
            <a:r>
              <a:rPr lang="en-US" dirty="0" smtClean="0"/>
              <a:t>		It </a:t>
            </a:r>
            <a:r>
              <a:rPr lang="en-US" dirty="0"/>
              <a:t>appears </a:t>
            </a:r>
            <a:r>
              <a:rPr lang="en-US" dirty="0" smtClean="0"/>
              <a:t>		like </a:t>
            </a:r>
            <a:r>
              <a:rPr lang="en-US" dirty="0"/>
              <a:t>this</a:t>
            </a:r>
            <a:r>
              <a:rPr lang="en-US" b="0" dirty="0"/>
              <a:t>	</a:t>
            </a:r>
            <a:r>
              <a:rPr lang="en-US" b="0" dirty="0" smtClean="0"/>
              <a:t>	</a:t>
            </a:r>
            <a:r>
              <a:rPr lang="en-US" dirty="0" smtClean="0"/>
              <a:t>And </a:t>
            </a:r>
            <a:r>
              <a:rPr lang="en-US" dirty="0"/>
              <a:t>it means</a:t>
            </a:r>
            <a:r>
              <a:rPr lang="en-US" b="0" dirty="0"/>
              <a:t>	</a:t>
            </a:r>
          </a:p>
          <a:p>
            <a:r>
              <a:rPr lang="sv-SE" b="0" dirty="0" smtClean="0"/>
              <a:t>		30</a:t>
            </a:r>
            <a:r>
              <a:rPr lang="sv-SE" dirty="0" smtClean="0">
                <a:solidFill>
                  <a:srgbClr val="FF0000"/>
                </a:solidFill>
              </a:rPr>
              <a:t>m</a:t>
            </a:r>
            <a:r>
              <a:rPr lang="sv-SE" dirty="0" smtClean="0"/>
              <a:t> </a:t>
            </a:r>
            <a:r>
              <a:rPr lang="sv-SE" b="0" dirty="0"/>
              <a:t>	</a:t>
            </a:r>
            <a:r>
              <a:rPr lang="sv-SE" b="0" dirty="0" smtClean="0"/>
              <a:t>		30 </a:t>
            </a:r>
            <a:r>
              <a:rPr lang="sv-SE" b="0" dirty="0"/>
              <a:t>mins	</a:t>
            </a:r>
            <a:r>
              <a:rPr lang="sv-SE" b="0" dirty="0" smtClean="0"/>
              <a:t>	30 </a:t>
            </a:r>
            <a:r>
              <a:rPr lang="sv-SE" b="0" dirty="0"/>
              <a:t>minutes	</a:t>
            </a:r>
          </a:p>
          <a:p>
            <a:r>
              <a:rPr lang="en-US" b="0" dirty="0" smtClean="0"/>
              <a:t>		6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="0" dirty="0"/>
              <a:t>	</a:t>
            </a:r>
            <a:r>
              <a:rPr lang="en-US" b="0" dirty="0" smtClean="0"/>
              <a:t>		6 </a:t>
            </a:r>
            <a:r>
              <a:rPr lang="en-US" b="0" dirty="0" err="1"/>
              <a:t>hrs</a:t>
            </a:r>
            <a:r>
              <a:rPr lang="en-US" b="0" dirty="0"/>
              <a:t>	</a:t>
            </a:r>
            <a:r>
              <a:rPr lang="en-US" b="0" dirty="0" smtClean="0"/>
              <a:t>		6 </a:t>
            </a:r>
            <a:r>
              <a:rPr lang="en-US" b="0" dirty="0"/>
              <a:t>hours	</a:t>
            </a:r>
          </a:p>
          <a:p>
            <a:r>
              <a:rPr lang="en-US" b="0" dirty="0" smtClean="0"/>
              <a:t>		4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b="0" dirty="0"/>
              <a:t>	</a:t>
            </a:r>
            <a:r>
              <a:rPr lang="en-US" b="0" dirty="0" smtClean="0"/>
              <a:t>		4 </a:t>
            </a:r>
            <a:r>
              <a:rPr lang="en-US" b="0" dirty="0"/>
              <a:t>days	</a:t>
            </a:r>
            <a:r>
              <a:rPr lang="en-US" b="0" dirty="0" smtClean="0"/>
              <a:t>	4 </a:t>
            </a:r>
            <a:r>
              <a:rPr lang="en-US" b="0" dirty="0"/>
              <a:t>days	</a:t>
            </a:r>
          </a:p>
          <a:p>
            <a:r>
              <a:rPr lang="en-US" b="0" dirty="0" smtClean="0"/>
              <a:t>		3</a:t>
            </a:r>
            <a:r>
              <a:rPr lang="en-US" dirty="0" smtClean="0">
                <a:solidFill>
                  <a:srgbClr val="FF0000"/>
                </a:solidFill>
              </a:rPr>
              <a:t>w</a:t>
            </a:r>
            <a:r>
              <a:rPr lang="en-US" b="0" dirty="0"/>
              <a:t>	</a:t>
            </a:r>
            <a:r>
              <a:rPr lang="en-US" b="0" dirty="0" smtClean="0"/>
              <a:t>		3 </a:t>
            </a:r>
            <a:r>
              <a:rPr lang="en-US" b="0" dirty="0" err="1"/>
              <a:t>wks</a:t>
            </a:r>
            <a:r>
              <a:rPr lang="en-US" b="0" dirty="0"/>
              <a:t>	</a:t>
            </a:r>
            <a:r>
              <a:rPr lang="en-US" b="0" dirty="0" smtClean="0"/>
              <a:t>	3 </a:t>
            </a:r>
            <a:r>
              <a:rPr lang="en-US" b="0" dirty="0"/>
              <a:t>weeks	</a:t>
            </a:r>
          </a:p>
          <a:p>
            <a:r>
              <a:rPr lang="en-US" b="0" dirty="0" smtClean="0"/>
              <a:t>		2</a:t>
            </a:r>
            <a:r>
              <a:rPr lang="en-US" dirty="0" smtClean="0">
                <a:solidFill>
                  <a:srgbClr val="FF0000"/>
                </a:solidFill>
              </a:rPr>
              <a:t>mo</a:t>
            </a:r>
            <a:r>
              <a:rPr lang="en-US" b="0" dirty="0"/>
              <a:t>	</a:t>
            </a:r>
            <a:r>
              <a:rPr lang="en-US" b="0" dirty="0" smtClean="0"/>
              <a:t>		2 </a:t>
            </a:r>
            <a:r>
              <a:rPr lang="en-US" b="0" dirty="0"/>
              <a:t>mons	</a:t>
            </a:r>
            <a:r>
              <a:rPr lang="en-US" b="0" dirty="0" smtClean="0"/>
              <a:t>	2 </a:t>
            </a:r>
            <a:r>
              <a:rPr lang="en-US" b="0" dirty="0"/>
              <a:t>months	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68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MILESTONE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b="0" dirty="0"/>
          </a:p>
          <a:p>
            <a:r>
              <a:rPr lang="en-US" b="0" dirty="0"/>
              <a:t>Click the name of task 3, </a:t>
            </a:r>
            <a:r>
              <a:rPr lang="en-US" b="0" i="1" dirty="0"/>
              <a:t>Public Launch Phase</a:t>
            </a:r>
            <a:r>
              <a:rPr lang="en-US" b="0" dirty="0"/>
              <a:t>.</a:t>
            </a:r>
          </a:p>
          <a:p>
            <a:endParaRPr lang="en-US" b="0" dirty="0"/>
          </a:p>
          <a:p>
            <a:r>
              <a:rPr lang="en-US" b="0" dirty="0"/>
              <a:t>On the </a:t>
            </a:r>
            <a:r>
              <a:rPr lang="en-US" dirty="0"/>
              <a:t>Task </a:t>
            </a:r>
            <a:r>
              <a:rPr lang="en-US" b="0" dirty="0"/>
              <a:t>tab, in the </a:t>
            </a:r>
            <a:r>
              <a:rPr lang="en-US" dirty="0"/>
              <a:t>Insert </a:t>
            </a:r>
            <a:r>
              <a:rPr lang="en-US" b="0" dirty="0"/>
              <a:t>group, click </a:t>
            </a:r>
            <a:r>
              <a:rPr lang="en-US" dirty="0"/>
              <a:t>Milestone </a:t>
            </a:r>
            <a:endParaRPr lang="en-US" b="0" dirty="0"/>
          </a:p>
          <a:p>
            <a:endParaRPr lang="en-US" b="0" dirty="0"/>
          </a:p>
          <a:p>
            <a:r>
              <a:rPr lang="en-US" b="0" dirty="0"/>
              <a:t>With </a:t>
            </a:r>
            <a:r>
              <a:rPr lang="en-US" b="0" i="1" dirty="0"/>
              <a:t>&lt;New Milestone&gt; </a:t>
            </a:r>
            <a:r>
              <a:rPr lang="en-US" b="0" dirty="0"/>
              <a:t>selected, type </a:t>
            </a:r>
            <a:r>
              <a:rPr lang="en-US" dirty="0"/>
              <a:t>Planning complete! </a:t>
            </a:r>
            <a:r>
              <a:rPr lang="en-US" b="0" dirty="0"/>
              <a:t>and then press Enter.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83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SUMMARY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940767"/>
            <a:ext cx="6798736" cy="3994365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Why Summary tasks?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0" dirty="0" smtClean="0"/>
              <a:t>Helps organize the sequence of related tasks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0" dirty="0" smtClean="0"/>
              <a:t>Highest level task in the list is called </a:t>
            </a:r>
            <a:r>
              <a:rPr lang="en-US" dirty="0" smtClean="0"/>
              <a:t>“Phase”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0" dirty="0"/>
              <a:t>Summary tasks </a:t>
            </a:r>
            <a:r>
              <a:rPr lang="en-US" b="0" dirty="0" smtClean="0"/>
              <a:t>are </a:t>
            </a:r>
            <a:r>
              <a:rPr lang="en-US" b="0" dirty="0"/>
              <a:t>automatically scheduled and not manually scheduled by default </a:t>
            </a:r>
            <a:endParaRPr lang="en-US" b="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b="0" dirty="0"/>
              <a:t>When a summary task is manually scheduled, its duration will be calculated based on its subtasks </a:t>
            </a:r>
            <a:endParaRPr lang="en-US" b="0" dirty="0" smtClean="0"/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 smtClean="0"/>
              <a:t>Project planners use two approaches while tasking: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Top-Down Approach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0" dirty="0" smtClean="0"/>
              <a:t>Bottom Up Approach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051146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tasks -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2043405"/>
            <a:ext cx="6798736" cy="3891728"/>
          </a:xfrm>
        </p:spPr>
        <p:txBody>
          <a:bodyPr>
            <a:normAutofit fontScale="85000" lnSpcReduction="10000"/>
          </a:bodyPr>
          <a:lstStyle/>
          <a:p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Select the names of </a:t>
            </a:r>
            <a:r>
              <a:rPr lang="en-US" b="0" dirty="0" smtClean="0"/>
              <a:t>tasks 5 through 7.</a:t>
            </a: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These are the tasks you want to make subtasks of the public launch phase </a:t>
            </a: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On </a:t>
            </a:r>
            <a:r>
              <a:rPr lang="en-US" b="0" dirty="0"/>
              <a:t>the </a:t>
            </a:r>
            <a:r>
              <a:rPr lang="en-US" dirty="0"/>
              <a:t>Task </a:t>
            </a:r>
            <a:r>
              <a:rPr lang="en-US" b="0" dirty="0"/>
              <a:t>tab, in the </a:t>
            </a:r>
            <a:r>
              <a:rPr lang="en-US" dirty="0"/>
              <a:t>Schedule </a:t>
            </a:r>
            <a:r>
              <a:rPr lang="en-US" b="0" dirty="0"/>
              <a:t>group, click </a:t>
            </a:r>
            <a:r>
              <a:rPr lang="en-US" dirty="0"/>
              <a:t>Indent Task</a:t>
            </a:r>
            <a:r>
              <a:rPr lang="en-US" b="0" dirty="0" smtClean="0"/>
              <a:t>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Next </a:t>
            </a:r>
            <a:r>
              <a:rPr lang="en-US" dirty="0">
                <a:solidFill>
                  <a:srgbClr val="C00000"/>
                </a:solidFill>
              </a:rPr>
              <a:t>you’ll create another summary task in a different way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Select </a:t>
            </a:r>
            <a:r>
              <a:rPr lang="en-US" b="0" dirty="0"/>
              <a:t>the names of tasks 1 through 3.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On </a:t>
            </a:r>
            <a:r>
              <a:rPr lang="en-US" b="0" dirty="0"/>
              <a:t>the </a:t>
            </a:r>
            <a:r>
              <a:rPr lang="en-US" dirty="0"/>
              <a:t>Task </a:t>
            </a:r>
            <a:r>
              <a:rPr lang="en-US" b="0" dirty="0"/>
              <a:t>tab, in the </a:t>
            </a:r>
            <a:r>
              <a:rPr lang="en-US" dirty="0"/>
              <a:t>Insert </a:t>
            </a:r>
            <a:r>
              <a:rPr lang="en-US" b="0" dirty="0"/>
              <a:t>group, click </a:t>
            </a:r>
            <a:r>
              <a:rPr lang="en-US" dirty="0"/>
              <a:t>Summary</a:t>
            </a:r>
            <a:r>
              <a:rPr lang="en-US" b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/>
              <a:t>With </a:t>
            </a:r>
            <a:r>
              <a:rPr lang="en-US" b="0" dirty="0"/>
              <a:t>&lt;</a:t>
            </a:r>
            <a:r>
              <a:rPr lang="en-US" b="0" i="1" dirty="0"/>
              <a:t>New Summary Task</a:t>
            </a:r>
            <a:r>
              <a:rPr lang="en-US" b="0" dirty="0"/>
              <a:t>&gt; selected, type </a:t>
            </a:r>
            <a:r>
              <a:rPr lang="en-US" dirty="0"/>
              <a:t>Planning Phase </a:t>
            </a:r>
            <a:r>
              <a:rPr lang="en-US" b="0" dirty="0"/>
              <a:t>and press </a:t>
            </a:r>
            <a:r>
              <a:rPr lang="en-US" b="0" dirty="0" smtClean="0"/>
              <a:t>Enter.</a:t>
            </a:r>
            <a:endParaRPr lang="en-US" b="0" dirty="0"/>
          </a:p>
          <a:p>
            <a:endParaRPr lang="en-US" b="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508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dependencies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When you link tasks, you create scheduling relationships between the tasks</a:t>
            </a:r>
            <a:r>
              <a:rPr lang="en-US" b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These task relationships are called </a:t>
            </a:r>
            <a:r>
              <a:rPr lang="en-US" i="1" dirty="0"/>
              <a:t>dependencies </a:t>
            </a:r>
            <a:endParaRPr lang="en-US" i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Once you create task dependencies (also called </a:t>
            </a:r>
            <a:r>
              <a:rPr lang="en-US" i="1" dirty="0"/>
              <a:t>links</a:t>
            </a:r>
            <a:r>
              <a:rPr lang="en-US" b="0" dirty="0"/>
              <a:t>), Project can automatically adjust the scheduling of linked tasks </a:t>
            </a: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Creating dependencies by linking tasks is crucial to getting the full benefit of Project’s scheduling engine</a:t>
            </a:r>
            <a:r>
              <a:rPr lang="en-US" b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36781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497878"/>
            <a:ext cx="6798734" cy="1303867"/>
          </a:xfrm>
        </p:spPr>
        <p:txBody>
          <a:bodyPr/>
          <a:lstStyle/>
          <a:p>
            <a:r>
              <a:rPr lang="en-US" dirty="0" smtClean="0"/>
              <a:t>Types of dependencies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632857"/>
            <a:ext cx="6798736" cy="4302275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Two tasks may have 4 types of dependencies: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Finish to Start (FS)</a:t>
            </a:r>
          </a:p>
          <a:p>
            <a:pPr marL="466344" lvl="3" indent="0">
              <a:buNone/>
            </a:pPr>
            <a:r>
              <a:rPr lang="en-US" dirty="0" err="1" smtClean="0"/>
              <a:t>Eg</a:t>
            </a:r>
            <a:r>
              <a:rPr lang="en-US" dirty="0" smtClean="0"/>
              <a:t>: Book chapter cannot be edited before its written.</a:t>
            </a:r>
          </a:p>
          <a:p>
            <a:pPr marL="466344" lvl="3" indent="0">
              <a:buNone/>
            </a:pPr>
            <a:endParaRPr lang="ar-SA" dirty="0" smtClean="0"/>
          </a:p>
          <a:p>
            <a:pPr lvl="3">
              <a:buFont typeface="Arial" panose="020B0604020202020204" pitchFamily="34" charset="0"/>
              <a:buChar char="•"/>
            </a:pPr>
            <a:r>
              <a:rPr lang="ar-SA" dirty="0" smtClean="0"/>
              <a:t>	</a:t>
            </a:r>
            <a:r>
              <a:rPr lang="en-US" dirty="0" smtClean="0"/>
              <a:t>Start to Start (SS)</a:t>
            </a:r>
          </a:p>
          <a:p>
            <a:pPr marL="466344" lvl="3" indent="0">
              <a:buNone/>
            </a:pPr>
            <a:r>
              <a:rPr lang="en-US" dirty="0" err="1" smtClean="0"/>
              <a:t>Eg</a:t>
            </a:r>
            <a:r>
              <a:rPr lang="en-US" dirty="0" smtClean="0"/>
              <a:t>: Ordering Pre-press and ordering paper simultaneously</a:t>
            </a:r>
          </a:p>
          <a:p>
            <a:pPr marL="466344" lvl="3" indent="0">
              <a:buNone/>
            </a:pPr>
            <a:endParaRPr lang="en-US" dirty="0" smtClean="0"/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Finish to Finish (FF)</a:t>
            </a:r>
          </a:p>
          <a:p>
            <a:pPr marL="466344" lvl="3" indent="0">
              <a:buNone/>
            </a:pPr>
            <a:r>
              <a:rPr lang="en-US" dirty="0" err="1" smtClean="0"/>
              <a:t>Eg</a:t>
            </a:r>
            <a:r>
              <a:rPr lang="en-US" dirty="0" smtClean="0"/>
              <a:t>: Equipment specific tasks should complete along with rental period.</a:t>
            </a:r>
          </a:p>
          <a:p>
            <a:pPr marL="466344" lvl="3" indent="0">
              <a:buNone/>
            </a:pPr>
            <a:endParaRPr lang="en-US" dirty="0" smtClean="0"/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Start to Finish (SF)</a:t>
            </a:r>
          </a:p>
          <a:p>
            <a:pPr marL="466344" lvl="3" indent="0">
              <a:buNone/>
            </a:pPr>
            <a:r>
              <a:rPr lang="en-US" dirty="0" err="1" smtClean="0"/>
              <a:t>Eg</a:t>
            </a:r>
            <a:r>
              <a:rPr lang="en-US" dirty="0" smtClean="0"/>
              <a:t>: Printing to start only when binding type selectin is finished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725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789" y="552373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789" y="793102"/>
            <a:ext cx="7716416" cy="4432041"/>
          </a:xfrm>
        </p:spPr>
        <p:txBody>
          <a:bodyPr>
            <a:normAutofit fontScale="25000" lnSpcReduction="20000"/>
          </a:bodyPr>
          <a:lstStyle/>
          <a:p>
            <a:endParaRPr lang="en-US" b="0" dirty="0"/>
          </a:p>
          <a:p>
            <a:pPr marL="857250" indent="-857250">
              <a:buFont typeface="Arial" panose="020B0604020202020204" pitchFamily="34" charset="0"/>
              <a:buChar char="•"/>
            </a:pPr>
            <a:endParaRPr lang="en-US" sz="6400" b="0" dirty="0" smtClean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400" b="0" dirty="0" smtClean="0"/>
              <a:t>Select </a:t>
            </a:r>
            <a:r>
              <a:rPr lang="en-US" sz="6400" b="0" dirty="0"/>
              <a:t>the names of tasks 2 and 3.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400" b="0" dirty="0" smtClean="0"/>
              <a:t>On </a:t>
            </a:r>
            <a:r>
              <a:rPr lang="en-US" sz="6400" b="0" dirty="0"/>
              <a:t>the </a:t>
            </a:r>
            <a:r>
              <a:rPr lang="en-US" sz="6400" dirty="0"/>
              <a:t>Task </a:t>
            </a:r>
            <a:r>
              <a:rPr lang="en-US" sz="6400" b="0" dirty="0"/>
              <a:t>tab, in the </a:t>
            </a:r>
            <a:r>
              <a:rPr lang="en-US" sz="6400" dirty="0"/>
              <a:t>Schedule </a:t>
            </a:r>
            <a:r>
              <a:rPr lang="en-US" sz="6400" b="0" dirty="0"/>
              <a:t>group, click </a:t>
            </a:r>
            <a:r>
              <a:rPr lang="en-US" sz="6400" dirty="0"/>
              <a:t>Link the Selected Tasks</a:t>
            </a:r>
            <a:r>
              <a:rPr lang="en-US" sz="6400" b="0" dirty="0" smtClean="0"/>
              <a:t>.</a:t>
            </a:r>
          </a:p>
          <a:p>
            <a:pPr marL="754380" lvl="5" indent="0">
              <a:buNone/>
            </a:pPr>
            <a:r>
              <a:rPr lang="en-US" sz="6200" b="0" dirty="0"/>
              <a:t>	</a:t>
            </a:r>
            <a:r>
              <a:rPr lang="en-US" sz="6200" b="0" i="1" dirty="0"/>
              <a:t>Tasks 2 and 3 are linked with a finish-to-start relationship. </a:t>
            </a:r>
            <a:endParaRPr lang="en-US" sz="6200" b="0" i="1" dirty="0" smtClean="0"/>
          </a:p>
          <a:p>
            <a:pPr marL="754380" lvl="5" indent="0">
              <a:buNone/>
            </a:pPr>
            <a:endParaRPr lang="en-US" sz="6200" b="0" i="1" dirty="0"/>
          </a:p>
          <a:p>
            <a:pPr marL="0" indent="0"/>
            <a:r>
              <a:rPr lang="en-US" sz="6400" u="sng" dirty="0"/>
              <a:t>Next, you’ll link tasks 3 and 4 using a different technique</a:t>
            </a:r>
            <a:r>
              <a:rPr lang="en-US" sz="6400" u="sng" dirty="0" smtClean="0"/>
              <a:t>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400" b="0" dirty="0" smtClean="0"/>
              <a:t>Select </a:t>
            </a:r>
            <a:r>
              <a:rPr lang="en-US" sz="6400" b="0" dirty="0"/>
              <a:t>the name of task 4, </a:t>
            </a:r>
            <a:r>
              <a:rPr lang="en-US" sz="6400" b="0" i="1" dirty="0"/>
              <a:t>Planning complete! </a:t>
            </a:r>
            <a:endParaRPr lang="en-US" sz="6400" b="0" dirty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400" b="0" dirty="0" smtClean="0"/>
              <a:t>On </a:t>
            </a:r>
            <a:r>
              <a:rPr lang="en-US" sz="6400" b="0" dirty="0"/>
              <a:t>the </a:t>
            </a:r>
            <a:r>
              <a:rPr lang="en-US" sz="6400" dirty="0"/>
              <a:t>Task </a:t>
            </a:r>
            <a:r>
              <a:rPr lang="en-US" sz="6400" b="0" dirty="0"/>
              <a:t>tab, in the </a:t>
            </a:r>
            <a:r>
              <a:rPr lang="en-US" sz="6400" dirty="0"/>
              <a:t>Properties </a:t>
            </a:r>
            <a:r>
              <a:rPr lang="en-US" sz="6400" b="0" dirty="0"/>
              <a:t>group, click </a:t>
            </a:r>
            <a:r>
              <a:rPr lang="en-US" sz="6400" dirty="0"/>
              <a:t>Information</a:t>
            </a:r>
            <a:r>
              <a:rPr lang="en-US" sz="6400" b="0" dirty="0"/>
              <a:t>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400" b="0" dirty="0" smtClean="0"/>
              <a:t>Click </a:t>
            </a:r>
            <a:r>
              <a:rPr lang="en-US" sz="6400" b="0" dirty="0"/>
              <a:t>the </a:t>
            </a:r>
            <a:r>
              <a:rPr lang="en-US" sz="6400" dirty="0"/>
              <a:t>Predecessors </a:t>
            </a:r>
            <a:r>
              <a:rPr lang="en-US" sz="6400" b="0" dirty="0"/>
              <a:t>tab.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400" b="0" dirty="0" smtClean="0"/>
              <a:t>Click </a:t>
            </a:r>
            <a:r>
              <a:rPr lang="en-US" sz="6400" b="0" dirty="0"/>
              <a:t>the empty cell below the </a:t>
            </a:r>
            <a:r>
              <a:rPr lang="en-US" sz="6400" dirty="0"/>
              <a:t>Task Name </a:t>
            </a:r>
            <a:r>
              <a:rPr lang="en-US" sz="6400" b="0" dirty="0"/>
              <a:t>column heading, and then click the down arrow that appears.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400" b="0" dirty="0" smtClean="0"/>
              <a:t>In </a:t>
            </a:r>
            <a:r>
              <a:rPr lang="en-US" sz="6400" b="0" dirty="0"/>
              <a:t>the </a:t>
            </a:r>
            <a:r>
              <a:rPr lang="en-US" sz="6400" dirty="0"/>
              <a:t>Task Name </a:t>
            </a:r>
            <a:r>
              <a:rPr lang="en-US" sz="6400" b="0" dirty="0"/>
              <a:t>list, click </a:t>
            </a:r>
            <a:r>
              <a:rPr lang="en-US" sz="6400" b="0" i="1" dirty="0"/>
              <a:t>Design and order marketing material.</a:t>
            </a:r>
            <a:endParaRPr lang="en-US" sz="6400" b="0" dirty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400" b="0" dirty="0" smtClean="0"/>
              <a:t>Click </a:t>
            </a:r>
            <a:r>
              <a:rPr lang="en-US" sz="6400" dirty="0"/>
              <a:t>OK </a:t>
            </a:r>
            <a:r>
              <a:rPr lang="en-US" sz="6400" b="0" dirty="0"/>
              <a:t>to close the Task Information dialog box.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682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Next you’ll link all the subtasks under Public Launch Phase in one action</a:t>
            </a:r>
            <a:r>
              <a:rPr lang="en-US" b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Select the names of tasks 6 through 8.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On the </a:t>
            </a:r>
            <a:r>
              <a:rPr lang="en-US" dirty="0"/>
              <a:t>Task </a:t>
            </a:r>
            <a:r>
              <a:rPr lang="en-US" b="0" dirty="0"/>
              <a:t>tab, in the </a:t>
            </a:r>
            <a:r>
              <a:rPr lang="en-US" dirty="0"/>
              <a:t>Schedule </a:t>
            </a:r>
            <a:r>
              <a:rPr lang="en-US" b="0" dirty="0"/>
              <a:t>group, click </a:t>
            </a:r>
            <a:r>
              <a:rPr lang="en-US" dirty="0"/>
              <a:t>Link the Selected Tasks</a:t>
            </a:r>
            <a:r>
              <a:rPr lang="en-US" b="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In the chart portion of the Gantt Chart view, point the mouse pointer at the summary task bar for task 1, </a:t>
            </a:r>
            <a:r>
              <a:rPr lang="en-US" b="0" i="1" dirty="0"/>
              <a:t>Planning Phase</a:t>
            </a:r>
            <a:r>
              <a:rPr lang="en-US" b="0" dirty="0"/>
              <a:t>, and then click and drag down and to the right to the Gantt bar for task 5, </a:t>
            </a:r>
            <a:r>
              <a:rPr lang="en-US" b="0" i="1" dirty="0"/>
              <a:t>Public Launch Phase</a:t>
            </a:r>
            <a:r>
              <a:rPr lang="en-US" b="0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674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a new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b="0" dirty="0" smtClean="0"/>
              <a:t>Start </a:t>
            </a:r>
            <a:r>
              <a:rPr lang="en-US" b="0" dirty="0"/>
              <a:t>a new plan, set its start date, and save it.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Review the available base calendars, and then create a working-time exception in the project calendar.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Enter some properties about the plan.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15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Enforcing respect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In the duration field for task 3, type </a:t>
            </a:r>
            <a:r>
              <a:rPr lang="en-US" dirty="0"/>
              <a:t>2w</a:t>
            </a:r>
            <a:r>
              <a:rPr lang="en-US" b="0" dirty="0"/>
              <a:t>, and then press Enter.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Notice that the new duration for task 3 caused the Planning Phase summary task’s duration to increase </a:t>
            </a:r>
            <a:endParaRPr lang="en-US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but it did not affect the scheduling of the task 4 milestone </a:t>
            </a:r>
            <a:endParaRPr lang="en-US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/>
              <a:t>Select </a:t>
            </a:r>
            <a:r>
              <a:rPr lang="en-US" b="0" dirty="0"/>
              <a:t>the name of task 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/>
              <a:t>On </a:t>
            </a:r>
            <a:r>
              <a:rPr lang="en-US" b="0" dirty="0"/>
              <a:t>the </a:t>
            </a:r>
            <a:r>
              <a:rPr lang="en-US" dirty="0"/>
              <a:t>Task </a:t>
            </a:r>
            <a:r>
              <a:rPr lang="en-US" b="0" dirty="0"/>
              <a:t>tab, in the </a:t>
            </a:r>
            <a:r>
              <a:rPr lang="en-US" dirty="0"/>
              <a:t>Schedule </a:t>
            </a:r>
            <a:r>
              <a:rPr lang="en-US" b="0" dirty="0"/>
              <a:t>group, click </a:t>
            </a:r>
            <a:r>
              <a:rPr lang="en-US" dirty="0"/>
              <a:t>Respect Links </a:t>
            </a:r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399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17802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8175" y="1243280"/>
            <a:ext cx="7615725" cy="4914923"/>
          </a:xfrm>
        </p:spPr>
        <p:txBody>
          <a:bodyPr>
            <a:normAutofit fontScale="85000" lnSpcReduction="20000"/>
          </a:bodyPr>
          <a:lstStyle/>
          <a:p>
            <a:pPr marL="0" indent="0" algn="just"/>
            <a:r>
              <a:rPr lang="en-US" sz="1800" b="0" dirty="0"/>
              <a:t>In this exercise, you convert tasks to automatic scheduling and then change the default scheduling mode to have new tasks automatically scheduled</a:t>
            </a:r>
            <a:r>
              <a:rPr lang="en-US" sz="1800" b="0" dirty="0" smtClean="0"/>
              <a:t>:</a:t>
            </a:r>
          </a:p>
          <a:p>
            <a:endParaRPr lang="en-US" sz="18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Select the names of tasks 2 through 4.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On the </a:t>
            </a:r>
            <a:r>
              <a:rPr lang="en-US" sz="1800" dirty="0"/>
              <a:t>Task </a:t>
            </a:r>
            <a:r>
              <a:rPr lang="en-US" sz="1800" b="0" dirty="0"/>
              <a:t>tab, in the </a:t>
            </a:r>
            <a:r>
              <a:rPr lang="en-US" sz="1800" dirty="0"/>
              <a:t>Tasks </a:t>
            </a:r>
            <a:r>
              <a:rPr lang="en-US" sz="1800" b="0" dirty="0"/>
              <a:t>group, click </a:t>
            </a:r>
            <a:r>
              <a:rPr lang="en-US" sz="1800" dirty="0"/>
              <a:t>Auto Schedule</a:t>
            </a:r>
            <a:r>
              <a:rPr lang="en-US" sz="1800" b="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Click the </a:t>
            </a:r>
            <a:r>
              <a:rPr lang="en-US" sz="1800" dirty="0"/>
              <a:t>Task Mode </a:t>
            </a:r>
            <a:r>
              <a:rPr lang="en-US" sz="1800" b="0" dirty="0"/>
              <a:t>field of task 6, and then click the arrow that appears.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In the list that appears, click </a:t>
            </a:r>
            <a:r>
              <a:rPr lang="en-US" sz="1800" dirty="0"/>
              <a:t>Auto Scheduled</a:t>
            </a:r>
            <a:r>
              <a:rPr lang="en-US" sz="1800" b="0" dirty="0" smtClean="0"/>
              <a:t>.</a:t>
            </a:r>
          </a:p>
          <a:p>
            <a:endParaRPr lang="en-US" sz="18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Select the names of tasks 7 and 8</a:t>
            </a:r>
            <a:r>
              <a:rPr lang="en-US" sz="1800" b="0" dirty="0" smtClean="0"/>
              <a:t>.</a:t>
            </a:r>
          </a:p>
          <a:p>
            <a:endParaRPr lang="en-US" sz="1800" b="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0" dirty="0"/>
              <a:t>On the </a:t>
            </a:r>
            <a:r>
              <a:rPr lang="en-US" sz="1800" dirty="0"/>
              <a:t>Task </a:t>
            </a:r>
            <a:r>
              <a:rPr lang="en-US" sz="1800" b="0" dirty="0"/>
              <a:t>tab, in the </a:t>
            </a:r>
            <a:r>
              <a:rPr lang="en-US" sz="1800" dirty="0"/>
              <a:t>Tasks </a:t>
            </a:r>
            <a:r>
              <a:rPr lang="en-US" sz="1800" b="0" dirty="0"/>
              <a:t>group, click </a:t>
            </a:r>
            <a:r>
              <a:rPr lang="en-US" sz="1800" dirty="0"/>
              <a:t>Auto Schedule</a:t>
            </a:r>
            <a:r>
              <a:rPr lang="en-US" sz="1800" b="0" dirty="0" smtClean="0"/>
              <a:t>.</a:t>
            </a:r>
          </a:p>
          <a:p>
            <a:pPr marL="0" indent="0"/>
            <a:endParaRPr lang="en-US" sz="1800" i="1" dirty="0" smtClean="0"/>
          </a:p>
          <a:p>
            <a:pPr marL="0" indent="0"/>
            <a:r>
              <a:rPr lang="en-US" sz="1800" i="1" dirty="0" smtClean="0"/>
              <a:t>*Setting default scheduling mode to auto schedule</a:t>
            </a:r>
            <a:endParaRPr lang="en-US" sz="1800" i="1" dirty="0"/>
          </a:p>
          <a:p>
            <a:pPr>
              <a:buFont typeface="Arial" panose="020B0604020202020204" pitchFamily="34" charset="0"/>
              <a:buChar char="•"/>
            </a:pPr>
            <a:endParaRPr lang="en-US" b="0" dirty="0"/>
          </a:p>
          <a:p>
            <a:pPr marL="0" indent="0"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710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a new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b="0" dirty="0" smtClean="0"/>
              <a:t>In </a:t>
            </a:r>
            <a:r>
              <a:rPr lang="en-US" b="0" dirty="0"/>
              <a:t>Project, if you see the </a:t>
            </a:r>
            <a:r>
              <a:rPr lang="en-US" dirty="0"/>
              <a:t>File </a:t>
            </a:r>
            <a:r>
              <a:rPr lang="en-US" b="0" dirty="0"/>
              <a:t>tab, click it, and then click </a:t>
            </a:r>
            <a:r>
              <a:rPr lang="en-US" dirty="0" smtClean="0"/>
              <a:t>New</a:t>
            </a:r>
            <a:r>
              <a:rPr lang="en-US" b="0" dirty="0"/>
              <a:t> </a:t>
            </a:r>
            <a:r>
              <a:rPr lang="en-US" dirty="0" smtClean="0"/>
              <a:t>– Blank Project</a:t>
            </a:r>
          </a:p>
          <a:p>
            <a:pPr>
              <a:buFont typeface="Wingdings" panose="05000000000000000000" pitchFamily="2" charset="2"/>
              <a:buChar char="q"/>
            </a:pPr>
            <a:endParaRPr lang="en-US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On the </a:t>
            </a:r>
            <a:r>
              <a:rPr lang="en-US" dirty="0"/>
              <a:t>Project </a:t>
            </a:r>
            <a:r>
              <a:rPr lang="en-US" b="0" dirty="0"/>
              <a:t>tab, in the </a:t>
            </a:r>
            <a:r>
              <a:rPr lang="en-US" dirty="0"/>
              <a:t>Properties </a:t>
            </a:r>
            <a:r>
              <a:rPr lang="en-US" b="0" dirty="0"/>
              <a:t>group, click </a:t>
            </a:r>
            <a:r>
              <a:rPr lang="en-US" dirty="0"/>
              <a:t>Project Information </a:t>
            </a:r>
            <a:endParaRPr lang="en-US" b="0" dirty="0"/>
          </a:p>
          <a:p>
            <a:pPr>
              <a:buFont typeface="Wingdings" panose="05000000000000000000" pitchFamily="2" charset="2"/>
              <a:buChar char="q"/>
            </a:pPr>
            <a:endParaRPr lang="en-US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In the </a:t>
            </a:r>
            <a:r>
              <a:rPr lang="en-US" dirty="0"/>
              <a:t>Start Date </a:t>
            </a:r>
            <a:r>
              <a:rPr lang="en-US" b="0" dirty="0"/>
              <a:t>box, type </a:t>
            </a:r>
            <a:r>
              <a:rPr lang="en-US" dirty="0" smtClean="0"/>
              <a:t>1/5/16</a:t>
            </a:r>
            <a:r>
              <a:rPr lang="en-US" b="0" dirty="0" smtClean="0"/>
              <a:t>, </a:t>
            </a:r>
            <a:r>
              <a:rPr lang="en-US" b="0" dirty="0"/>
              <a:t>or click the down arrow to display the calendar and select </a:t>
            </a:r>
            <a:r>
              <a:rPr lang="en-US" b="0" dirty="0" smtClean="0"/>
              <a:t>January </a:t>
            </a:r>
            <a:r>
              <a:rPr lang="en-US" b="0" dirty="0"/>
              <a:t>5, </a:t>
            </a:r>
            <a:r>
              <a:rPr lang="en-US" b="0" dirty="0" smtClean="0"/>
              <a:t>2016.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Click </a:t>
            </a:r>
            <a:r>
              <a:rPr lang="en-US" dirty="0"/>
              <a:t>OK </a:t>
            </a:r>
            <a:r>
              <a:rPr lang="en-US" b="0" dirty="0"/>
              <a:t>to accept this start date and close the Project Information dialog box.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On the </a:t>
            </a:r>
            <a:r>
              <a:rPr lang="en-US" dirty="0"/>
              <a:t>File </a:t>
            </a:r>
            <a:r>
              <a:rPr lang="en-US" b="0" dirty="0"/>
              <a:t>tab, click </a:t>
            </a:r>
            <a:r>
              <a:rPr lang="en-US" dirty="0"/>
              <a:t>Save</a:t>
            </a:r>
            <a:r>
              <a:rPr lang="en-US" b="0" dirty="0"/>
              <a:t>.</a:t>
            </a:r>
          </a:p>
          <a:p>
            <a:endParaRPr lang="en-US" b="0" dirty="0"/>
          </a:p>
          <a:p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55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off/event days in calendar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On the </a:t>
            </a:r>
            <a:r>
              <a:rPr lang="en-US" dirty="0"/>
              <a:t>Project </a:t>
            </a:r>
            <a:r>
              <a:rPr lang="en-US" b="0" dirty="0"/>
              <a:t>tab, in the </a:t>
            </a:r>
            <a:r>
              <a:rPr lang="en-US" dirty="0"/>
              <a:t>Properties </a:t>
            </a:r>
            <a:r>
              <a:rPr lang="en-US" b="0" dirty="0"/>
              <a:t>group, click </a:t>
            </a:r>
            <a:r>
              <a:rPr lang="en-US" dirty="0"/>
              <a:t>Change Working Time</a:t>
            </a:r>
            <a:r>
              <a:rPr lang="en-US" b="0" dirty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In the </a:t>
            </a:r>
            <a:r>
              <a:rPr lang="en-US" dirty="0"/>
              <a:t>Name </a:t>
            </a:r>
            <a:r>
              <a:rPr lang="en-US" b="0" dirty="0"/>
              <a:t>field on the </a:t>
            </a:r>
            <a:r>
              <a:rPr lang="en-US" dirty="0"/>
              <a:t>Exceptions </a:t>
            </a:r>
            <a:r>
              <a:rPr lang="en-US" b="0" dirty="0"/>
              <a:t>tab in the lower portion of the dialog box, type </a:t>
            </a:r>
            <a:r>
              <a:rPr lang="en-US" dirty="0">
                <a:solidFill>
                  <a:srgbClr val="FF0000"/>
                </a:solidFill>
              </a:rPr>
              <a:t>Staff at morale event</a:t>
            </a:r>
            <a:r>
              <a:rPr lang="en-US" b="0" dirty="0"/>
              <a:t>, and then click in the </a:t>
            </a:r>
            <a:r>
              <a:rPr lang="en-US" dirty="0"/>
              <a:t>Start </a:t>
            </a:r>
            <a:r>
              <a:rPr lang="en-US" b="0" dirty="0"/>
              <a:t>field.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In the </a:t>
            </a:r>
            <a:r>
              <a:rPr lang="en-US" dirty="0"/>
              <a:t>Start </a:t>
            </a:r>
            <a:r>
              <a:rPr lang="en-US" b="0" dirty="0"/>
              <a:t>field, type </a:t>
            </a:r>
            <a:r>
              <a:rPr lang="en-US" dirty="0" smtClean="0"/>
              <a:t>1/22/16</a:t>
            </a:r>
            <a:r>
              <a:rPr lang="en-US" b="0" dirty="0" smtClean="0"/>
              <a:t>, </a:t>
            </a:r>
            <a:r>
              <a:rPr lang="en-US" b="0" dirty="0"/>
              <a:t>and then click the </a:t>
            </a:r>
            <a:r>
              <a:rPr lang="en-US" dirty="0"/>
              <a:t>Finish </a:t>
            </a:r>
            <a:r>
              <a:rPr lang="en-US" b="0" dirty="0"/>
              <a:t>field or press the Right Arrow key.</a:t>
            </a:r>
          </a:p>
          <a:p>
            <a:endParaRPr lang="en-US" b="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Click </a:t>
            </a:r>
            <a:r>
              <a:rPr lang="en-US" dirty="0"/>
              <a:t>OK </a:t>
            </a:r>
            <a:r>
              <a:rPr lang="en-US" b="0" dirty="0"/>
              <a:t>to close the Change Working Time dialog box.</a:t>
            </a:r>
          </a:p>
          <a:p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80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work/non-work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u="sng" dirty="0" smtClean="0"/>
              <a:t>Setting work days: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 smtClean="0"/>
              <a:t>On </a:t>
            </a:r>
            <a:r>
              <a:rPr lang="en-US" b="0" dirty="0"/>
              <a:t>the </a:t>
            </a:r>
            <a:r>
              <a:rPr lang="en-US" dirty="0"/>
              <a:t>Project </a:t>
            </a:r>
            <a:r>
              <a:rPr lang="en-US" b="0" dirty="0"/>
              <a:t>tab, in the </a:t>
            </a:r>
            <a:r>
              <a:rPr lang="en-US" dirty="0"/>
              <a:t>Properties </a:t>
            </a:r>
            <a:r>
              <a:rPr lang="en-US" b="0" dirty="0"/>
              <a:t>group, click </a:t>
            </a:r>
            <a:r>
              <a:rPr lang="en-US" dirty="0"/>
              <a:t>Change Working Time</a:t>
            </a:r>
            <a:r>
              <a:rPr lang="en-US" b="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 smtClean="0"/>
              <a:t>Select the </a:t>
            </a:r>
            <a:r>
              <a:rPr lang="en-US" dirty="0" smtClean="0"/>
              <a:t>Work Weeks </a:t>
            </a:r>
            <a:r>
              <a:rPr lang="en-US" b="0" dirty="0" smtClean="0"/>
              <a:t>tab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 smtClean="0"/>
              <a:t>Double click the </a:t>
            </a:r>
            <a:r>
              <a:rPr lang="en-US" dirty="0" smtClean="0"/>
              <a:t>‘default’ </a:t>
            </a:r>
            <a:r>
              <a:rPr lang="en-US" b="0" dirty="0" smtClean="0"/>
              <a:t>under the </a:t>
            </a:r>
            <a:r>
              <a:rPr lang="en-US" dirty="0" smtClean="0"/>
              <a:t>‘Name’ </a:t>
            </a:r>
            <a:r>
              <a:rPr lang="en-US" b="0" dirty="0" smtClean="0"/>
              <a:t>column.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 smtClean="0"/>
              <a:t>Select </a:t>
            </a:r>
            <a:r>
              <a:rPr lang="en-US" dirty="0" smtClean="0">
                <a:solidFill>
                  <a:srgbClr val="C00000"/>
                </a:solidFill>
              </a:rPr>
              <a:t>Sunday through Thursday</a:t>
            </a:r>
            <a:r>
              <a:rPr lang="en-US" b="0" dirty="0" smtClean="0"/>
              <a:t> by pressing and holding the ‘Shift’ Key.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Select</a:t>
            </a:r>
            <a:r>
              <a:rPr lang="en-US" b="0" dirty="0" smtClean="0"/>
              <a:t> the option </a:t>
            </a:r>
            <a:r>
              <a:rPr lang="en-US" dirty="0" smtClean="0"/>
              <a:t>‘Set day[s] to these specific work times’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b="0" dirty="0"/>
              <a:t>	</a:t>
            </a:r>
            <a:r>
              <a:rPr lang="en-US" b="0" dirty="0" smtClean="0"/>
              <a:t>Enter 8:00 AM – 12:00 PM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b="0" dirty="0"/>
              <a:t>	</a:t>
            </a:r>
            <a:r>
              <a:rPr lang="en-US" b="0" dirty="0" smtClean="0"/>
              <a:t>Enter 1:00 PM – 5:00 PM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 smtClean="0"/>
              <a:t>Click on </a:t>
            </a:r>
            <a:r>
              <a:rPr lang="en-US" dirty="0" smtClean="0"/>
              <a:t>OK</a:t>
            </a:r>
          </a:p>
          <a:p>
            <a:endParaRPr lang="en-US" b="0" dirty="0"/>
          </a:p>
          <a:p>
            <a:r>
              <a:rPr lang="en-US" dirty="0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1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u="sng" dirty="0" smtClean="0"/>
              <a:t>Setting Non-Working Days: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On the </a:t>
            </a:r>
            <a:r>
              <a:rPr lang="en-US" dirty="0"/>
              <a:t>Project </a:t>
            </a:r>
            <a:r>
              <a:rPr lang="en-US" b="0" dirty="0"/>
              <a:t>tab, in the </a:t>
            </a:r>
            <a:r>
              <a:rPr lang="en-US" dirty="0"/>
              <a:t>Properties </a:t>
            </a:r>
            <a:r>
              <a:rPr lang="en-US" b="0" dirty="0"/>
              <a:t>group, click </a:t>
            </a:r>
            <a:r>
              <a:rPr lang="en-US" dirty="0"/>
              <a:t>Change Working Time</a:t>
            </a:r>
            <a:r>
              <a:rPr lang="en-US" b="0" dirty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Select the </a:t>
            </a:r>
            <a:r>
              <a:rPr lang="en-US" dirty="0"/>
              <a:t>Work Weeks </a:t>
            </a:r>
            <a:r>
              <a:rPr lang="en-US" b="0" dirty="0"/>
              <a:t>tab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Double click the </a:t>
            </a:r>
            <a:r>
              <a:rPr lang="en-US" dirty="0"/>
              <a:t>‘default’ </a:t>
            </a:r>
            <a:r>
              <a:rPr lang="en-US" b="0" dirty="0"/>
              <a:t>under the </a:t>
            </a:r>
            <a:r>
              <a:rPr lang="en-US" dirty="0"/>
              <a:t>‘Name’ </a:t>
            </a:r>
            <a:r>
              <a:rPr lang="en-US" b="0" dirty="0"/>
              <a:t>column.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Select </a:t>
            </a:r>
            <a:r>
              <a:rPr lang="en-US" dirty="0" smtClean="0">
                <a:solidFill>
                  <a:srgbClr val="FF0000"/>
                </a:solidFill>
              </a:rPr>
              <a:t>Friday &amp; Saturday </a:t>
            </a:r>
            <a:r>
              <a:rPr lang="en-US" b="0" dirty="0" smtClean="0"/>
              <a:t>by </a:t>
            </a:r>
            <a:r>
              <a:rPr lang="en-US" b="0" dirty="0"/>
              <a:t>pressing and holding the ‘Shift’ Key</a:t>
            </a:r>
            <a:r>
              <a:rPr lang="en-US" b="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Select</a:t>
            </a:r>
            <a:r>
              <a:rPr lang="en-US" b="0" dirty="0"/>
              <a:t> the option </a:t>
            </a:r>
            <a:r>
              <a:rPr lang="en-US" dirty="0"/>
              <a:t>‘Set </a:t>
            </a:r>
            <a:r>
              <a:rPr lang="en-US" dirty="0" smtClean="0"/>
              <a:t>days to non-working time’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 smtClean="0"/>
              <a:t>Click on</a:t>
            </a:r>
            <a:r>
              <a:rPr lang="en-US" dirty="0" smtClean="0"/>
              <a:t> OK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b="0" dirty="0"/>
          </a:p>
          <a:p>
            <a:r>
              <a:rPr lang="en-US" u="sng" dirty="0" smtClean="0"/>
              <a:t>Verify the changes made by going to the change working time window again.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34835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plan title and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4" y="2116910"/>
            <a:ext cx="6798736" cy="4031963"/>
          </a:xfrm>
        </p:spPr>
        <p:txBody>
          <a:bodyPr>
            <a:normAutofit fontScale="55000" lnSpcReduction="20000"/>
          </a:bodyPr>
          <a:lstStyle/>
          <a:p>
            <a:endParaRPr lang="en-US" b="0" dirty="0"/>
          </a:p>
          <a:p>
            <a:r>
              <a:rPr lang="en-US" b="0" dirty="0"/>
              <a:t>Click the </a:t>
            </a:r>
            <a:r>
              <a:rPr lang="en-US" dirty="0"/>
              <a:t>File </a:t>
            </a:r>
            <a:r>
              <a:rPr lang="en-US" b="0" dirty="0"/>
              <a:t>tab.</a:t>
            </a:r>
          </a:p>
          <a:p>
            <a:endParaRPr lang="en-US" b="0" dirty="0"/>
          </a:p>
          <a:p>
            <a:r>
              <a:rPr lang="en-US" b="0" dirty="0"/>
              <a:t>Click </a:t>
            </a:r>
            <a:r>
              <a:rPr lang="en-US" b="0" dirty="0" smtClean="0"/>
              <a:t>Info, </a:t>
            </a:r>
            <a:r>
              <a:rPr lang="en-US" dirty="0" smtClean="0"/>
              <a:t>Project </a:t>
            </a:r>
            <a:r>
              <a:rPr lang="en-US" dirty="0"/>
              <a:t>Information</a:t>
            </a:r>
            <a:r>
              <a:rPr lang="en-US" b="0" dirty="0" smtClean="0"/>
              <a:t>. In </a:t>
            </a:r>
            <a:r>
              <a:rPr lang="en-US" b="0" dirty="0"/>
              <a:t>the menu that appears, click </a:t>
            </a:r>
            <a:r>
              <a:rPr lang="en-US" dirty="0"/>
              <a:t>Advanced Properties</a:t>
            </a:r>
            <a:r>
              <a:rPr lang="en-US" b="0" dirty="0"/>
              <a:t>.</a:t>
            </a:r>
          </a:p>
          <a:p>
            <a:endParaRPr lang="en-US" b="0" dirty="0"/>
          </a:p>
          <a:p>
            <a:r>
              <a:rPr lang="en-US" b="0" dirty="0"/>
              <a:t>In the </a:t>
            </a:r>
            <a:r>
              <a:rPr lang="en-US" dirty="0"/>
              <a:t>Subject </a:t>
            </a:r>
            <a:r>
              <a:rPr lang="en-US" b="0" dirty="0"/>
              <a:t>box, type </a:t>
            </a:r>
            <a:r>
              <a:rPr lang="en-US" dirty="0">
                <a:solidFill>
                  <a:srgbClr val="FF0000"/>
                </a:solidFill>
              </a:rPr>
              <a:t>New book launch schedule</a:t>
            </a:r>
            <a:r>
              <a:rPr lang="en-US" b="0" dirty="0"/>
              <a:t>.</a:t>
            </a:r>
          </a:p>
          <a:p>
            <a:endParaRPr lang="en-US" b="0" dirty="0"/>
          </a:p>
          <a:p>
            <a:r>
              <a:rPr lang="en-US" b="0" dirty="0"/>
              <a:t>In the </a:t>
            </a:r>
            <a:r>
              <a:rPr lang="en-US" dirty="0"/>
              <a:t>Manager </a:t>
            </a:r>
            <a:r>
              <a:rPr lang="en-US" b="0" dirty="0"/>
              <a:t>box, type </a:t>
            </a:r>
            <a:r>
              <a:rPr lang="en-US" dirty="0">
                <a:solidFill>
                  <a:srgbClr val="FF0000"/>
                </a:solidFill>
              </a:rPr>
              <a:t>Carole Poland</a:t>
            </a:r>
            <a:r>
              <a:rPr lang="en-US" b="0" dirty="0"/>
              <a:t>.</a:t>
            </a:r>
          </a:p>
          <a:p>
            <a:endParaRPr lang="en-US" b="0" dirty="0"/>
          </a:p>
          <a:p>
            <a:r>
              <a:rPr lang="en-US" b="0" dirty="0"/>
              <a:t>In the </a:t>
            </a:r>
            <a:r>
              <a:rPr lang="en-US" dirty="0"/>
              <a:t>Company </a:t>
            </a:r>
            <a:r>
              <a:rPr lang="en-US" b="0" dirty="0"/>
              <a:t>box, type </a:t>
            </a:r>
            <a:r>
              <a:rPr lang="en-US" dirty="0"/>
              <a:t>Lucerne Publishing</a:t>
            </a:r>
            <a:r>
              <a:rPr lang="en-US" b="0" dirty="0" smtClean="0"/>
              <a:t>.</a:t>
            </a:r>
          </a:p>
          <a:p>
            <a:endParaRPr lang="en-US" b="0" dirty="0"/>
          </a:p>
          <a:p>
            <a:r>
              <a:rPr lang="en-US" b="0" dirty="0"/>
              <a:t>In the </a:t>
            </a:r>
            <a:r>
              <a:rPr lang="en-US" dirty="0"/>
              <a:t>Comments </a:t>
            </a:r>
            <a:r>
              <a:rPr lang="en-US" b="0" dirty="0"/>
              <a:t>box, type </a:t>
            </a:r>
            <a:r>
              <a:rPr lang="en-US" dirty="0">
                <a:solidFill>
                  <a:srgbClr val="FF0000"/>
                </a:solidFill>
              </a:rPr>
              <a:t>New children’s book for spring release</a:t>
            </a:r>
            <a:r>
              <a:rPr lang="en-US" b="0" dirty="0" smtClean="0"/>
              <a:t>.</a:t>
            </a:r>
          </a:p>
          <a:p>
            <a:endParaRPr lang="en-US" b="0" dirty="0"/>
          </a:p>
          <a:p>
            <a:r>
              <a:rPr lang="en-US" b="0" dirty="0" smtClean="0"/>
              <a:t>Click ok.</a:t>
            </a:r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24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tasks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0" dirty="0" smtClean="0"/>
              <a:t>Enter </a:t>
            </a:r>
            <a:r>
              <a:rPr lang="en-US" b="0" dirty="0"/>
              <a:t>task names, durations, and start and finish values. </a:t>
            </a:r>
          </a:p>
          <a:p>
            <a:r>
              <a:rPr lang="en-US" b="0" dirty="0" smtClean="0"/>
              <a:t>▪Create </a:t>
            </a:r>
            <a:r>
              <a:rPr lang="en-US" b="0" dirty="0"/>
              <a:t>milestone tasks.</a:t>
            </a:r>
          </a:p>
          <a:p>
            <a:r>
              <a:rPr lang="en-US" b="0" dirty="0" smtClean="0"/>
              <a:t>▪Create </a:t>
            </a:r>
            <a:r>
              <a:rPr lang="en-US" b="0" dirty="0"/>
              <a:t>summary tasks to outline a task list.</a:t>
            </a:r>
          </a:p>
          <a:p>
            <a:r>
              <a:rPr lang="en-US" b="0" dirty="0" smtClean="0"/>
              <a:t>▪Link </a:t>
            </a:r>
            <a:r>
              <a:rPr lang="en-US" b="0" dirty="0"/>
              <a:t>tasks to create task dependencies between them.</a:t>
            </a:r>
          </a:p>
          <a:p>
            <a:r>
              <a:rPr lang="en-US" b="0" dirty="0" smtClean="0"/>
              <a:t>▪Convert </a:t>
            </a:r>
            <a:r>
              <a:rPr lang="en-US" b="0" dirty="0"/>
              <a:t>individual tasks to automatic scheduling, and then change the default </a:t>
            </a:r>
            <a:r>
              <a:rPr lang="en-US" b="0" dirty="0" smtClean="0"/>
              <a:t>to have </a:t>
            </a:r>
            <a:r>
              <a:rPr lang="en-US" b="0" dirty="0"/>
              <a:t>new tasks automatically scheduled.</a:t>
            </a:r>
          </a:p>
          <a:p>
            <a:r>
              <a:rPr lang="en-US" b="0" dirty="0" smtClean="0"/>
              <a:t>▪Check </a:t>
            </a:r>
            <a:r>
              <a:rPr lang="en-US" b="0" dirty="0"/>
              <a:t>a plan’s overall duration and scheduled finish date. </a:t>
            </a:r>
          </a:p>
          <a:p>
            <a:r>
              <a:rPr lang="en-US" b="0" dirty="0" smtClean="0"/>
              <a:t>▪Enter </a:t>
            </a:r>
            <a:r>
              <a:rPr lang="en-US" b="0" dirty="0"/>
              <a:t>task notes and hyperlinks.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51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623528"/>
            <a:ext cx="6798736" cy="404015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600" dirty="0" smtClean="0"/>
              <a:t>Tasks </a:t>
            </a:r>
            <a:r>
              <a:rPr lang="en-US" sz="1600" dirty="0"/>
              <a:t>are the most basic building blocks of any project’s </a:t>
            </a:r>
            <a:r>
              <a:rPr lang="en-US" sz="1600" dirty="0" smtClean="0"/>
              <a:t>plan.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600" dirty="0" smtClean="0"/>
              <a:t>Tasks </a:t>
            </a:r>
            <a:r>
              <a:rPr lang="en-US" sz="1600" dirty="0"/>
              <a:t>represent the </a:t>
            </a:r>
            <a:r>
              <a:rPr lang="en-US" sz="1600" i="1" dirty="0"/>
              <a:t>work </a:t>
            </a:r>
            <a:r>
              <a:rPr lang="en-US" sz="1600" dirty="0"/>
              <a:t>to be done to accomplish the goals of the </a:t>
            </a:r>
            <a:r>
              <a:rPr lang="en-US" sz="1600" dirty="0" smtClean="0"/>
              <a:t>plan.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600" dirty="0" smtClean="0"/>
              <a:t>Tasks </a:t>
            </a:r>
            <a:r>
              <a:rPr lang="en-US" sz="1600" dirty="0"/>
              <a:t>describe work in terms of </a:t>
            </a:r>
            <a:r>
              <a:rPr lang="en-US" sz="1600" i="1" dirty="0"/>
              <a:t>dependencies</a:t>
            </a:r>
            <a:r>
              <a:rPr lang="en-US" sz="1600" dirty="0"/>
              <a:t>, </a:t>
            </a:r>
            <a:r>
              <a:rPr lang="en-US" sz="1600" i="1" dirty="0"/>
              <a:t>duration</a:t>
            </a:r>
            <a:r>
              <a:rPr lang="en-US" sz="1600" dirty="0"/>
              <a:t>, and resource </a:t>
            </a:r>
            <a:r>
              <a:rPr lang="en-US" sz="1600" dirty="0" smtClean="0"/>
              <a:t>requirements.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600" dirty="0" smtClean="0"/>
              <a:t>Different types of tasks are: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200" dirty="0"/>
              <a:t>	</a:t>
            </a:r>
            <a:r>
              <a:rPr lang="en-US" sz="1600" dirty="0" smtClean="0"/>
              <a:t>Summary Tasks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600" dirty="0"/>
              <a:t>	</a:t>
            </a:r>
            <a:r>
              <a:rPr lang="en-US" sz="1600" dirty="0" smtClean="0"/>
              <a:t>Subtasks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600" dirty="0"/>
              <a:t>	</a:t>
            </a:r>
            <a:r>
              <a:rPr lang="en-US" sz="1600" dirty="0" smtClean="0"/>
              <a:t>Milestones</a:t>
            </a:r>
          </a:p>
          <a:p>
            <a:endParaRPr lang="en-US" sz="1600" dirty="0"/>
          </a:p>
          <a:p>
            <a:r>
              <a:rPr lang="en-US" sz="1600" i="1" dirty="0" smtClean="0"/>
              <a:t>*tasks </a:t>
            </a:r>
            <a:r>
              <a:rPr lang="en-US" sz="1600" dirty="0"/>
              <a:t>in Project are sometimes more generally called </a:t>
            </a:r>
            <a:r>
              <a:rPr lang="en-US" sz="1600" i="1" dirty="0"/>
              <a:t>activities </a:t>
            </a:r>
            <a:r>
              <a:rPr lang="en-US" sz="1600" dirty="0"/>
              <a:t>or </a:t>
            </a:r>
            <a:r>
              <a:rPr lang="en-US" sz="1600" i="1" dirty="0"/>
              <a:t>work packages </a:t>
            </a:r>
            <a:r>
              <a:rPr lang="en-US" sz="1600" dirty="0" smtClean="0"/>
              <a:t>   </a:t>
            </a:r>
            <a:endParaRPr lang="en-US" sz="1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76865" y="570105"/>
            <a:ext cx="6798734" cy="773504"/>
          </a:xfrm>
        </p:spPr>
        <p:txBody>
          <a:bodyPr/>
          <a:lstStyle/>
          <a:p>
            <a:r>
              <a:rPr lang="en-US" dirty="0" smtClean="0"/>
              <a:t>Building tasks list Cont.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75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9031</TotalTime>
  <Words>1212</Words>
  <Application>Microsoft Office PowerPoint</Application>
  <PresentationFormat>On-screen Show (4:3)</PresentationFormat>
  <Paragraphs>204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Garamond</vt:lpstr>
      <vt:lpstr>Segoe</vt:lpstr>
      <vt:lpstr>Segoe Semibold</vt:lpstr>
      <vt:lpstr>Times New Roman</vt:lpstr>
      <vt:lpstr>Wingdings</vt:lpstr>
      <vt:lpstr>Organic</vt:lpstr>
      <vt:lpstr>Software project mgt.</vt:lpstr>
      <vt:lpstr>Starting a new plan</vt:lpstr>
      <vt:lpstr>Setup a new plan</vt:lpstr>
      <vt:lpstr>Setting off/event days in calendar</vt:lpstr>
      <vt:lpstr>Setting work/non-work days</vt:lpstr>
      <vt:lpstr>Contd…</vt:lpstr>
      <vt:lpstr>Entering plan title and properties</vt:lpstr>
      <vt:lpstr>Building tasks list</vt:lpstr>
      <vt:lpstr>Building tasks list Cont.</vt:lpstr>
      <vt:lpstr>Entering tasks</vt:lpstr>
      <vt:lpstr>Product scope v/s project scope</vt:lpstr>
      <vt:lpstr>Task duration</vt:lpstr>
      <vt:lpstr>ADDING MILESTONE</vt:lpstr>
      <vt:lpstr>CREATING SUMMARY TASKS</vt:lpstr>
      <vt:lpstr>Summary tasks - demo</vt:lpstr>
      <vt:lpstr>task dependencies</vt:lpstr>
      <vt:lpstr>Types of dependencies</vt:lpstr>
      <vt:lpstr>demo</vt:lpstr>
      <vt:lpstr>Contd..</vt:lpstr>
      <vt:lpstr>Enforcing respect links</vt:lpstr>
      <vt:lpstr>Scheduling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project mgt.</dc:title>
  <dc:creator>Muhammad Nasir</dc:creator>
  <cp:lastModifiedBy>Administrator</cp:lastModifiedBy>
  <cp:revision>52</cp:revision>
  <dcterms:created xsi:type="dcterms:W3CDTF">2015-08-30T09:35:10Z</dcterms:created>
  <dcterms:modified xsi:type="dcterms:W3CDTF">2017-10-30T06:25:21Z</dcterms:modified>
</cp:coreProperties>
</file>