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0" r:id="rId6"/>
    <p:sldId id="264" r:id="rId7"/>
    <p:sldId id="265" r:id="rId8"/>
    <p:sldId id="268" r:id="rId9"/>
    <p:sldId id="269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CD06DF-D2B0-4198-A9FC-E73A2EECF2A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smtClean="0"/>
              <a:t>Project PLAN &amp;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 cost estimation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# 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6372255"/>
            <a:ext cx="4038600" cy="40011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https://fac.ksu.edu.sa/aquadri</a:t>
            </a:r>
            <a:endParaRPr lang="en-US" sz="2000" b="1" cap="all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914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115300" cy="4451877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Cost Variance (CV):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Gives us the variance incase the project is going </a:t>
            </a:r>
            <a:r>
              <a:rPr lang="en-US" dirty="0" err="1" smtClean="0"/>
              <a:t>overbudget</a:t>
            </a:r>
            <a:r>
              <a:rPr lang="en-US" dirty="0" smtClean="0"/>
              <a:t> or </a:t>
            </a:r>
            <a:r>
              <a:rPr lang="en-US" dirty="0" err="1" smtClean="0"/>
              <a:t>underbudget</a:t>
            </a:r>
            <a:endParaRPr lang="en-US" dirty="0" smtClean="0"/>
          </a:p>
          <a:p>
            <a:pPr marL="0" indent="0"/>
            <a:r>
              <a:rPr lang="en-US" dirty="0" smtClean="0"/>
              <a:t>CV = EV – AC = 2500 – 2800 = </a:t>
            </a:r>
            <a:r>
              <a:rPr lang="en-US" dirty="0" smtClean="0">
                <a:solidFill>
                  <a:srgbClr val="FF0000"/>
                </a:solidFill>
              </a:rPr>
              <a:t>(300)</a:t>
            </a:r>
          </a:p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This means as on today we are over budget by $300</a:t>
            </a:r>
          </a:p>
          <a:p>
            <a:pPr marL="0" indent="0"/>
            <a:r>
              <a:rPr lang="en-US" u="sng" dirty="0" smtClean="0"/>
              <a:t>Cost Performance Index (CPI):</a:t>
            </a:r>
          </a:p>
          <a:p>
            <a:pPr marL="0" indent="0"/>
            <a:r>
              <a:rPr lang="en-US" dirty="0" smtClean="0"/>
              <a:t>CPI = EV/AC = 2500/2800 = 0.89</a:t>
            </a:r>
          </a:p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The means, as on today we are benefitting worth $0.89 for every $1 spent, a CPI of less than 1 is always bad for the project</a:t>
            </a:r>
          </a:p>
          <a:p>
            <a:pPr marL="0" indent="0"/>
            <a:r>
              <a:rPr lang="en-US" u="sng" dirty="0" smtClean="0"/>
              <a:t>Schedule Variance (SV):</a:t>
            </a:r>
          </a:p>
          <a:p>
            <a:pPr marL="0" indent="0"/>
            <a:r>
              <a:rPr lang="en-US" dirty="0" smtClean="0"/>
              <a:t>SV = EV-PV = 2500-3000 = </a:t>
            </a:r>
            <a:r>
              <a:rPr lang="en-US" dirty="0" smtClean="0">
                <a:solidFill>
                  <a:srgbClr val="FF0000"/>
                </a:solidFill>
              </a:rPr>
              <a:t>(500)</a:t>
            </a:r>
          </a:p>
          <a:p>
            <a:pPr marL="0" indent="0"/>
            <a:r>
              <a:rPr lang="en-US" b="0" dirty="0"/>
              <a:t> </a:t>
            </a:r>
            <a:r>
              <a:rPr lang="en-US" b="0" dirty="0" smtClean="0"/>
              <a:t>Indicates </a:t>
            </a:r>
            <a:r>
              <a:rPr lang="en-US" b="0" dirty="0"/>
              <a:t>how much ahead or behind the </a:t>
            </a:r>
            <a:r>
              <a:rPr lang="en-US" dirty="0"/>
              <a:t>schedule</a:t>
            </a:r>
            <a:r>
              <a:rPr lang="en-US" b="0" dirty="0"/>
              <a:t> a project is </a:t>
            </a:r>
            <a:r>
              <a:rPr lang="en-US" b="0" dirty="0" smtClean="0"/>
              <a:t>running</a:t>
            </a:r>
          </a:p>
          <a:p>
            <a:pPr marL="0" indent="0"/>
            <a:r>
              <a:rPr lang="en-US" u="sng" dirty="0" smtClean="0"/>
              <a:t>Schedule Performance Index (SPI):</a:t>
            </a:r>
          </a:p>
          <a:p>
            <a:pPr marL="0" indent="0"/>
            <a:r>
              <a:rPr lang="en-US" dirty="0" smtClean="0"/>
              <a:t>SPI = EV/PV = 2500/3000 = </a:t>
            </a:r>
            <a:r>
              <a:rPr lang="en-US" dirty="0" smtClean="0">
                <a:solidFill>
                  <a:srgbClr val="FF0000"/>
                </a:solidFill>
              </a:rPr>
              <a:t>0.83 (again less than 1 is bad)</a:t>
            </a:r>
          </a:p>
          <a:p>
            <a:pPr marL="0" indent="0"/>
            <a:r>
              <a:rPr lang="en-US" dirty="0" smtClean="0"/>
              <a:t>SPI is the speed of the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27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115300" cy="4451877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Forecasters:</a:t>
            </a:r>
          </a:p>
          <a:p>
            <a:endParaRPr lang="en-US" u="sng" dirty="0" smtClean="0"/>
          </a:p>
          <a:p>
            <a:r>
              <a:rPr lang="en-US" u="sng" dirty="0" smtClean="0"/>
              <a:t>Estimate At Completion (EAC):</a:t>
            </a:r>
          </a:p>
          <a:p>
            <a:pPr marL="0" indent="0"/>
            <a:r>
              <a:rPr lang="en-US" dirty="0" smtClean="0"/>
              <a:t>EAC = BAC/CPI  = 4000/0.89 = 4494</a:t>
            </a:r>
          </a:p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This helps in identifying if the allocated budget would be enough.</a:t>
            </a:r>
          </a:p>
          <a:p>
            <a:pPr marL="0" indent="0"/>
            <a:r>
              <a:rPr lang="en-US" u="sng" dirty="0" smtClean="0"/>
              <a:t>Estimate To Complete:</a:t>
            </a:r>
          </a:p>
          <a:p>
            <a:pPr marL="0" indent="0"/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helps in computing if the remaining money in budget would be sufficient for the remaining work</a:t>
            </a:r>
            <a:endParaRPr lang="en-US" dirty="0">
              <a:solidFill>
                <a:srgbClr val="FF0000"/>
              </a:solidFill>
            </a:endParaRPr>
          </a:p>
          <a:p>
            <a:pPr marL="0" indent="0"/>
            <a:r>
              <a:rPr lang="en-US" dirty="0" smtClean="0"/>
              <a:t>Remaining work = D3, 50% &amp; D4, 100 %</a:t>
            </a:r>
          </a:p>
          <a:p>
            <a:pPr marL="0" indent="0"/>
            <a:r>
              <a:rPr lang="en-US" dirty="0" smtClean="0"/>
              <a:t>ETC= EAC-AC = 4494-2800=</a:t>
            </a:r>
            <a:r>
              <a:rPr lang="en-US" dirty="0" smtClean="0">
                <a:solidFill>
                  <a:srgbClr val="FF0000"/>
                </a:solidFill>
              </a:rPr>
              <a:t>1694</a:t>
            </a:r>
          </a:p>
          <a:p>
            <a:pPr marL="0" indent="0"/>
            <a:r>
              <a:rPr lang="en-US" u="sng" dirty="0" smtClean="0"/>
              <a:t>Variance At Complete</a:t>
            </a:r>
          </a:p>
          <a:p>
            <a:pPr marL="0" indent="0"/>
            <a:r>
              <a:rPr lang="en-US" dirty="0" smtClean="0"/>
              <a:t>VAC = BAC-EAC= 4000-4494= </a:t>
            </a:r>
            <a:r>
              <a:rPr lang="en-US" dirty="0" smtClean="0">
                <a:solidFill>
                  <a:srgbClr val="FF0000"/>
                </a:solidFill>
              </a:rPr>
              <a:t>(494)</a:t>
            </a:r>
          </a:p>
          <a:p>
            <a:pPr marL="0" indent="0"/>
            <a:endParaRPr lang="en-US" u="sng" dirty="0" smtClean="0"/>
          </a:p>
          <a:p>
            <a:pPr marL="0" indent="0"/>
            <a:r>
              <a:rPr lang="en-US" u="sng" dirty="0" smtClean="0"/>
              <a:t>To Complete Performance Index (TCPI):</a:t>
            </a:r>
          </a:p>
          <a:p>
            <a:pPr marL="0" indent="0"/>
            <a:r>
              <a:rPr lang="en-US" dirty="0" smtClean="0"/>
              <a:t>TCPI = BAC-EV/BAC-AC = 4000-2500/4000-2800= 1.2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/>
            <a:r>
              <a:rPr lang="en-US" dirty="0" smtClean="0"/>
              <a:t>TCPI implies that for every dollar spent we need to get the work done worth $1.2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9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plan duration, cost and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Why keep a track of plan??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After you create a task list and assign resources to tasks, your plan contains a large number of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details.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Usually, these details are not visible in the default view that is displayed.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key indicators of a plan are: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Who is assigned to do what work in the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plan?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How long will it take to complete the project?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How much will it cost?</a:t>
            </a:r>
          </a:p>
        </p:txBody>
      </p:sp>
    </p:spTree>
    <p:extLst>
      <p:ext uri="{BB962C8B-B14F-4D97-AF65-F5344CB8AC3E}">
        <p14:creationId xmlns:p14="http://schemas.microsoft.com/office/powerpoint/2010/main" val="106987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Project status reporting features including views and reports.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Enable the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Timeline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view: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On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View tab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in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Split View group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select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Timeline check box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0" indent="0" algn="ctr"/>
            <a:r>
              <a:rPr lang="en-US" sz="20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This allows you to see a complete time line of the project in line with the Gantt Chart.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Next, have a look at the project costs:</a:t>
            </a:r>
          </a:p>
          <a:p>
            <a:pPr marL="802386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On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View tab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in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Data group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Tables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and then click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Cost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02386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Cost table appears, replacing the Entry table.</a:t>
            </a:r>
          </a:p>
          <a:p>
            <a:pPr marL="802386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Cost table includes various cost values for each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subtask</a:t>
            </a:r>
          </a:p>
          <a:p>
            <a:pPr marL="802386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Note the project summary task’s total cost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value and map it with the cost in the project information.</a:t>
            </a:r>
          </a:p>
          <a:p>
            <a:pPr marL="516636" lvl="4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82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assignment values via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On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Report tab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in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View Reports group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Resources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and then click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Overview.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 this report, you can see two charts and one table that contain resource-assignment details.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Resource Stats </a:t>
            </a:r>
            <a:endParaRPr lang="en-US" sz="20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chart contains only remaining work 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values.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Because, no base line has been stored nor any actual work has been reported.</a:t>
            </a:r>
          </a:p>
          <a:p>
            <a:pPr marL="237744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1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760"/>
            <a:ext cx="8115300" cy="548640"/>
          </a:xfrm>
        </p:spPr>
        <p:txBody>
          <a:bodyPr/>
          <a:lstStyle/>
          <a:p>
            <a:r>
              <a:rPr lang="en-US" dirty="0" smtClean="0"/>
              <a:t>Cost management – earned value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0628"/>
            <a:ext cx="8039100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Activity: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Construct a room with 4 sides (scope)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Estimation duration – each side 1 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Estimate cost  - each side- $ 1000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Default relation between activities – DFS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Find Actuals PV, EV, AC, BAC, CV, CPI, SV, SPI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Find Forecasters (EAC, ETC, VAC, TCPI)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24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760"/>
            <a:ext cx="8039100" cy="54864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0628"/>
            <a:ext cx="8039100" cy="3579849"/>
          </a:xfrm>
        </p:spPr>
        <p:txBody>
          <a:bodyPr/>
          <a:lstStyle/>
          <a:p>
            <a:r>
              <a:rPr lang="en-US" dirty="0" smtClean="0"/>
              <a:t>Day 1- 100 % Done @ $1000</a:t>
            </a:r>
          </a:p>
          <a:p>
            <a:r>
              <a:rPr lang="en-US" dirty="0" smtClean="0"/>
              <a:t>Day 2- 100 % Done @ $1200</a:t>
            </a:r>
          </a:p>
          <a:p>
            <a:r>
              <a:rPr lang="en-US" dirty="0" smtClean="0"/>
              <a:t>Day 3- 50% Done @ $</a:t>
            </a:r>
            <a:r>
              <a:rPr lang="en-US" dirty="0" smtClean="0"/>
              <a:t>600 </a:t>
            </a:r>
            <a:r>
              <a:rPr lang="en-US" dirty="0" smtClean="0">
                <a:solidFill>
                  <a:srgbClr val="FF0000"/>
                </a:solidFill>
              </a:rPr>
              <a:t>(We are here today)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Day 4- Not yet 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08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039100" cy="4375677"/>
          </a:xfrm>
        </p:spPr>
        <p:txBody>
          <a:bodyPr/>
          <a:lstStyle/>
          <a:p>
            <a:r>
              <a:rPr lang="en-US" u="sng" dirty="0" smtClean="0"/>
              <a:t>Planned Value (PV):</a:t>
            </a:r>
          </a:p>
          <a:p>
            <a:r>
              <a:rPr lang="en-US" dirty="0" smtClean="0"/>
              <a:t>According to the plan we were to complete 3 sides in 3 days and spend $ 3000</a:t>
            </a:r>
          </a:p>
          <a:p>
            <a:r>
              <a:rPr lang="en-US" dirty="0" smtClean="0"/>
              <a:t>Therefore PV = 3000</a:t>
            </a:r>
          </a:p>
          <a:p>
            <a:r>
              <a:rPr lang="en-US" u="sng" dirty="0" smtClean="0"/>
              <a:t>Earned Value (EV):</a:t>
            </a:r>
          </a:p>
          <a:p>
            <a:r>
              <a:rPr lang="en-US" dirty="0" smtClean="0"/>
              <a:t>Work accomplished so far and cost incurred so far as per the </a:t>
            </a:r>
            <a:r>
              <a:rPr lang="en-US" u="sng" dirty="0" smtClean="0">
                <a:solidFill>
                  <a:srgbClr val="FF0000"/>
                </a:solidFill>
              </a:rPr>
              <a:t>original plan </a:t>
            </a:r>
          </a:p>
          <a:p>
            <a:r>
              <a:rPr lang="en-US" dirty="0" smtClean="0"/>
              <a:t>Therefore EV = D1, 1000 +  D2, 1000 + D3 500 = 2500</a:t>
            </a:r>
          </a:p>
          <a:p>
            <a:r>
              <a:rPr lang="en-US" u="sng" dirty="0" smtClean="0"/>
              <a:t>Actual Cost:</a:t>
            </a:r>
          </a:p>
          <a:p>
            <a:r>
              <a:rPr lang="en-US" dirty="0" smtClean="0"/>
              <a:t>Actual Cost, is the cost incurred against the planned cost</a:t>
            </a:r>
          </a:p>
          <a:p>
            <a:r>
              <a:rPr lang="en-US" dirty="0" smtClean="0"/>
              <a:t>AC = D1, 1000 + D2, 1200 + D3, 600 = 2800</a:t>
            </a:r>
          </a:p>
          <a:p>
            <a:r>
              <a:rPr lang="en-US" u="sng" dirty="0" smtClean="0"/>
              <a:t>Budget At Completion (BAC):</a:t>
            </a:r>
          </a:p>
          <a:p>
            <a:r>
              <a:rPr lang="en-US" dirty="0" smtClean="0"/>
              <a:t>Budget at completion as planned </a:t>
            </a:r>
          </a:p>
          <a:p>
            <a:r>
              <a:rPr lang="en-US" dirty="0" smtClean="0"/>
              <a:t>As planned D1, 1000 + D2, </a:t>
            </a:r>
            <a:r>
              <a:rPr lang="en-US" dirty="0"/>
              <a:t>1000</a:t>
            </a:r>
            <a:r>
              <a:rPr lang="en-US" dirty="0" smtClean="0"/>
              <a:t> + D3, </a:t>
            </a:r>
            <a:r>
              <a:rPr lang="en-US" dirty="0"/>
              <a:t>1000</a:t>
            </a:r>
            <a:r>
              <a:rPr lang="en-US" dirty="0" smtClean="0"/>
              <a:t> + D4, 1000 = $ 4000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07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4" y="754"/>
            <a:ext cx="8267700" cy="548640"/>
          </a:xfrm>
        </p:spPr>
        <p:txBody>
          <a:bodyPr/>
          <a:lstStyle/>
          <a:p>
            <a:r>
              <a:rPr lang="en-US" dirty="0" smtClean="0"/>
              <a:t>Lets work it out!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29778"/>
            <a:ext cx="7520940" cy="4347022"/>
          </a:xfrm>
        </p:spPr>
        <p:txBody>
          <a:bodyPr/>
          <a:lstStyle/>
          <a:p>
            <a:r>
              <a:rPr lang="en-US" u="sng" dirty="0"/>
              <a:t>Cost Variance (CV):</a:t>
            </a:r>
          </a:p>
          <a:p>
            <a:pPr marL="0" indent="0"/>
            <a:r>
              <a:rPr lang="en-US" dirty="0"/>
              <a:t>Gives us the variance incase the project is going </a:t>
            </a:r>
            <a:r>
              <a:rPr lang="en-US" dirty="0" err="1"/>
              <a:t>overbudget</a:t>
            </a:r>
            <a:r>
              <a:rPr lang="en-US" dirty="0"/>
              <a:t> or </a:t>
            </a:r>
            <a:r>
              <a:rPr lang="en-US" dirty="0" err="1"/>
              <a:t>underbudget</a:t>
            </a:r>
            <a:endParaRPr lang="en-US" dirty="0"/>
          </a:p>
          <a:p>
            <a:pPr marL="0" indent="0"/>
            <a:r>
              <a:rPr lang="en-US" dirty="0"/>
              <a:t>CV = EV – </a:t>
            </a:r>
            <a:r>
              <a:rPr lang="en-US" dirty="0" smtClean="0"/>
              <a:t>AC = ??</a:t>
            </a:r>
          </a:p>
          <a:p>
            <a:pPr marL="0" indent="0"/>
            <a:r>
              <a:rPr lang="en-US" u="sng" dirty="0"/>
              <a:t>Cost Performance Index (CPI):</a:t>
            </a:r>
          </a:p>
          <a:p>
            <a:pPr marL="0" indent="0"/>
            <a:r>
              <a:rPr lang="en-US" dirty="0"/>
              <a:t>CPI = </a:t>
            </a:r>
            <a:r>
              <a:rPr lang="en-US" dirty="0" smtClean="0"/>
              <a:t>EV/AC = ??</a:t>
            </a:r>
          </a:p>
          <a:p>
            <a:pPr marL="0" indent="0"/>
            <a:r>
              <a:rPr lang="en-US" u="sng" dirty="0"/>
              <a:t>Schedule Variance (SV):</a:t>
            </a:r>
          </a:p>
          <a:p>
            <a:pPr marL="0" indent="0"/>
            <a:r>
              <a:rPr lang="en-US" dirty="0"/>
              <a:t>SV = </a:t>
            </a:r>
            <a:r>
              <a:rPr lang="en-US" dirty="0" smtClean="0"/>
              <a:t>EV-PV = ??</a:t>
            </a:r>
          </a:p>
          <a:p>
            <a:pPr marL="0" indent="0"/>
            <a:r>
              <a:rPr lang="en-US" u="sng" dirty="0"/>
              <a:t>Schedule Performance Index (SPI):</a:t>
            </a:r>
          </a:p>
          <a:p>
            <a:pPr marL="0" indent="0"/>
            <a:r>
              <a:rPr lang="en-US" dirty="0"/>
              <a:t>SPI = EV/PV </a:t>
            </a:r>
            <a:r>
              <a:rPr lang="en-US" dirty="0" smtClean="0"/>
              <a:t>= ??</a:t>
            </a:r>
          </a:p>
          <a:p>
            <a:pPr marL="0" indent="0"/>
            <a:r>
              <a:rPr lang="en-US" u="sng" dirty="0" smtClean="0"/>
              <a:t>To </a:t>
            </a:r>
            <a:r>
              <a:rPr lang="en-US" u="sng" dirty="0"/>
              <a:t>Complete Performance Index (TCPI):</a:t>
            </a:r>
          </a:p>
          <a:p>
            <a:pPr marL="0" indent="0"/>
            <a:r>
              <a:rPr lang="en-US" dirty="0"/>
              <a:t>TCPI = BAC-EV/BAC-AC</a:t>
            </a:r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87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4" y="754"/>
            <a:ext cx="8267700" cy="548640"/>
          </a:xfrm>
        </p:spPr>
        <p:txBody>
          <a:bodyPr/>
          <a:lstStyle/>
          <a:p>
            <a:r>
              <a:rPr lang="en-US" dirty="0" smtClean="0"/>
              <a:t>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29778"/>
            <a:ext cx="7520940" cy="4347022"/>
          </a:xfrm>
        </p:spPr>
        <p:txBody>
          <a:bodyPr/>
          <a:lstStyle/>
          <a:p>
            <a:r>
              <a:rPr lang="en-US" u="sng" dirty="0"/>
              <a:t>Estimate At Completion (EAC):</a:t>
            </a:r>
          </a:p>
          <a:p>
            <a:pPr marL="0" indent="0"/>
            <a:r>
              <a:rPr lang="en-US" dirty="0"/>
              <a:t>EAC = BAC/CPI </a:t>
            </a:r>
            <a:r>
              <a:rPr lang="en-US" dirty="0" smtClean="0"/>
              <a:t> = ??</a:t>
            </a:r>
          </a:p>
          <a:p>
            <a:pPr marL="0" indent="0"/>
            <a:r>
              <a:rPr lang="en-US" u="sng" dirty="0" smtClean="0"/>
              <a:t>Estimate </a:t>
            </a:r>
            <a:r>
              <a:rPr lang="en-US" u="sng" dirty="0"/>
              <a:t>To Complete:</a:t>
            </a:r>
          </a:p>
          <a:p>
            <a:pPr marL="0" indent="0"/>
            <a:r>
              <a:rPr lang="en-US" dirty="0">
                <a:solidFill>
                  <a:srgbClr val="FF0000"/>
                </a:solidFill>
              </a:rPr>
              <a:t>The helps in computing if the remaining money in budget would be sufficient for the remaining work</a:t>
            </a:r>
          </a:p>
          <a:p>
            <a:pPr marL="0" indent="0"/>
            <a:r>
              <a:rPr lang="en-US" dirty="0"/>
              <a:t>Remaining work = D3, 50% &amp; D4, 100 %</a:t>
            </a:r>
          </a:p>
          <a:p>
            <a:pPr marL="0" indent="0"/>
            <a:r>
              <a:rPr lang="en-US" dirty="0"/>
              <a:t>ETC= EAC-AC </a:t>
            </a:r>
            <a:r>
              <a:rPr lang="en-US" dirty="0" smtClean="0"/>
              <a:t>= ??</a:t>
            </a:r>
          </a:p>
          <a:p>
            <a:pPr marL="0" indent="0"/>
            <a:r>
              <a:rPr lang="en-US" u="sng" dirty="0"/>
              <a:t>Variance At Complete</a:t>
            </a:r>
          </a:p>
          <a:p>
            <a:pPr marL="0" indent="0"/>
            <a:r>
              <a:rPr lang="en-US" dirty="0"/>
              <a:t>VAC = BAC-EAC</a:t>
            </a:r>
            <a:r>
              <a:rPr lang="en-US" dirty="0" smtClean="0"/>
              <a:t>=??</a:t>
            </a:r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46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332</TotalTime>
  <Words>838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Franklin Gothic Book</vt:lpstr>
      <vt:lpstr>Franklin Gothic Medium</vt:lpstr>
      <vt:lpstr>Helvetica</vt:lpstr>
      <vt:lpstr>Tunga</vt:lpstr>
      <vt:lpstr>Wingdings</vt:lpstr>
      <vt:lpstr>Angles</vt:lpstr>
      <vt:lpstr>5. Project PLAN &amp;     cost estimation</vt:lpstr>
      <vt:lpstr>Checking plan duration, cost and work</vt:lpstr>
      <vt:lpstr>Hands on</vt:lpstr>
      <vt:lpstr>Work assignment values via report</vt:lpstr>
      <vt:lpstr>Cost management – earned value estimation</vt:lpstr>
      <vt:lpstr>analysis</vt:lpstr>
      <vt:lpstr>PowerPoint Presentation</vt:lpstr>
      <vt:lpstr>Lets work it out!</vt:lpstr>
      <vt:lpstr>Forecasting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Setting up resources</dc:title>
  <dc:creator>Aman Quadri</dc:creator>
  <cp:lastModifiedBy>Aman Quadri</cp:lastModifiedBy>
  <cp:revision>21</cp:revision>
  <dcterms:created xsi:type="dcterms:W3CDTF">2015-10-06T15:55:01Z</dcterms:created>
  <dcterms:modified xsi:type="dcterms:W3CDTF">2017-03-26T10:25:58Z</dcterms:modified>
</cp:coreProperties>
</file>