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70" r:id="rId5"/>
    <p:sldId id="271" r:id="rId6"/>
    <p:sldId id="272" r:id="rId7"/>
    <p:sldId id="273" r:id="rId8"/>
    <p:sldId id="274" r:id="rId9"/>
    <p:sldId id="275"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9"/>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CD06DF-D2B0-4198-A9FC-E73A2EECF2A2}"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D06DF-D2B0-4198-A9FC-E73A2EECF2A2}"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D06DF-D2B0-4198-A9FC-E73A2EECF2A2}"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CD06DF-D2B0-4198-A9FC-E73A2EECF2A2}"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0CD06DF-D2B0-4198-A9FC-E73A2EECF2A2}" type="datetimeFigureOut">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CD06DF-D2B0-4198-A9FC-E73A2EECF2A2}" type="datetimeFigureOut">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F624E-9E68-4811-9594-9B10E32B4E1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CD06DF-D2B0-4198-A9FC-E73A2EECF2A2}" type="datetimeFigureOut">
              <a:rPr lang="en-US" smtClean="0"/>
              <a:t>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D06DF-D2B0-4198-A9FC-E73A2EECF2A2}" type="datetimeFigureOut">
              <a:rPr lang="en-US" smtClean="0"/>
              <a:t>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D06DF-D2B0-4198-A9FC-E73A2EECF2A2}" type="datetimeFigureOut">
              <a:rPr lang="en-US" smtClean="0"/>
              <a:t>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0CD06DF-D2B0-4198-A9FC-E73A2EECF2A2}" type="datetimeFigureOut">
              <a:rPr lang="en-US" smtClean="0"/>
              <a:t>4/10/2017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C9F624E-9E68-4811-9594-9B10E32B4E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D06DF-D2B0-4198-A9FC-E73A2EECF2A2}" type="datetimeFigureOut">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F624E-9E68-4811-9594-9B10E32B4E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0CD06DF-D2B0-4198-A9FC-E73A2EECF2A2}" type="datetimeFigureOut">
              <a:rPr lang="en-US" smtClean="0"/>
              <a:t>4/10/2017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C9F624E-9E68-4811-9594-9B10E32B4E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5</a:t>
            </a:r>
            <a:r>
              <a:rPr lang="en-US" dirty="0" smtClean="0"/>
              <a:t>. </a:t>
            </a:r>
            <a:r>
              <a:rPr lang="en-US" smtClean="0"/>
              <a:t>Tracking the project</a:t>
            </a:r>
            <a:endParaRPr lang="en-US" dirty="0"/>
          </a:p>
        </p:txBody>
      </p:sp>
      <p:sp>
        <p:nvSpPr>
          <p:cNvPr id="3" name="Subtitle 2"/>
          <p:cNvSpPr>
            <a:spLocks noGrp="1"/>
          </p:cNvSpPr>
          <p:nvPr>
            <p:ph type="subTitle" idx="1"/>
          </p:nvPr>
        </p:nvSpPr>
        <p:spPr/>
        <p:txBody>
          <a:bodyPr/>
          <a:lstStyle/>
          <a:p>
            <a:r>
              <a:rPr lang="en-US" dirty="0" smtClean="0"/>
              <a:t>Session # 5</a:t>
            </a:r>
            <a:endParaRPr lang="en-US" dirty="0"/>
          </a:p>
        </p:txBody>
      </p:sp>
      <p:sp>
        <p:nvSpPr>
          <p:cNvPr id="4" name="Rectangle 3"/>
          <p:cNvSpPr/>
          <p:nvPr/>
        </p:nvSpPr>
        <p:spPr>
          <a:xfrm>
            <a:off x="5105400" y="6372255"/>
            <a:ext cx="4038600" cy="400110"/>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all"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https://fac.ksu.edu.sa/aquadri</a:t>
            </a:r>
            <a:endParaRPr lang="en-US" sz="2000" b="1" cap="all"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9914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exercise</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t>Part 1:</a:t>
            </a:r>
          </a:p>
          <a:p>
            <a:r>
              <a:rPr lang="en-US" dirty="0"/>
              <a:t>From the following description create the ‘Planning’ and ‘Execution’ phases with:</a:t>
            </a:r>
          </a:p>
          <a:p>
            <a:r>
              <a:rPr lang="en-US" dirty="0"/>
              <a:t>You have been hired as a project manager by Tetra Banks Inc., Your project you are tasked with is to assemble your team with the required resources to landscape the city and identify favorable spots to install and configure the ATM’s.</a:t>
            </a:r>
          </a:p>
          <a:p>
            <a:r>
              <a:rPr lang="en-US" dirty="0"/>
              <a:t>You will be required to identify the different teams, hold meetings, set up a detailed plan and proceed with execution.</a:t>
            </a:r>
          </a:p>
          <a:p>
            <a:r>
              <a:rPr lang="en-US" dirty="0"/>
              <a:t> </a:t>
            </a:r>
          </a:p>
          <a:p>
            <a:r>
              <a:rPr lang="en-US" u="sng" dirty="0"/>
              <a:t>Part 2:</a:t>
            </a:r>
          </a:p>
          <a:p>
            <a:pPr lvl="0"/>
            <a:r>
              <a:rPr lang="en-US" dirty="0" smtClean="0"/>
              <a:t>-Draft </a:t>
            </a:r>
            <a:r>
              <a:rPr lang="en-US" dirty="0"/>
              <a:t>the complete task list and set the baseline.</a:t>
            </a:r>
          </a:p>
          <a:p>
            <a:pPr lvl="0"/>
            <a:r>
              <a:rPr lang="en-US" dirty="0" smtClean="0"/>
              <a:t>-Track </a:t>
            </a:r>
            <a:r>
              <a:rPr lang="en-US" dirty="0"/>
              <a:t>your tasks with % completion</a:t>
            </a:r>
          </a:p>
          <a:p>
            <a:pPr lvl="0"/>
            <a:r>
              <a:rPr lang="en-US" dirty="0" smtClean="0"/>
              <a:t>-Let </a:t>
            </a:r>
            <a:r>
              <a:rPr lang="en-US" dirty="0"/>
              <a:t>some tasks slip on duration</a:t>
            </a:r>
          </a:p>
          <a:p>
            <a:pPr lvl="0"/>
            <a:r>
              <a:rPr lang="en-US" dirty="0" smtClean="0"/>
              <a:t>-Identify </a:t>
            </a:r>
            <a:r>
              <a:rPr lang="en-US" dirty="0"/>
              <a:t>the variance </a:t>
            </a:r>
          </a:p>
          <a:p>
            <a:endParaRPr lang="en-US" dirty="0"/>
          </a:p>
        </p:txBody>
      </p:sp>
    </p:spTree>
    <p:extLst>
      <p:ext uri="{BB962C8B-B14F-4D97-AF65-F5344CB8AC3E}">
        <p14:creationId xmlns:p14="http://schemas.microsoft.com/office/powerpoint/2010/main" val="190056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baseline a project</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Capture the original estimates (task and resources) of the project.</a:t>
            </a:r>
          </a:p>
          <a:p>
            <a:pPr>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Track and Report Progress</a:t>
            </a:r>
          </a:p>
          <a:p>
            <a:pPr>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Measure Variance</a:t>
            </a:r>
          </a:p>
          <a:p>
            <a:pPr>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Setting proper expectations</a:t>
            </a:r>
          </a:p>
          <a:p>
            <a:pPr>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The key indicators of a plan are:</a:t>
            </a:r>
          </a:p>
          <a:p>
            <a:pPr lvl="2">
              <a:buFont typeface="Arial" panose="020B0604020202020204" pitchFamily="34" charset="0"/>
              <a:buChar char="•"/>
            </a:pPr>
            <a:r>
              <a:rPr lang="en-US" sz="2000" dirty="0">
                <a:latin typeface="Helvetica" panose="020B0604020202020204" pitchFamily="34" charset="0"/>
                <a:cs typeface="Helvetica" panose="020B0604020202020204" pitchFamily="34" charset="0"/>
              </a:rPr>
              <a:t>Who is assigned to do what work in the </a:t>
            </a:r>
            <a:r>
              <a:rPr lang="en-US" sz="2000" dirty="0" smtClean="0">
                <a:latin typeface="Helvetica" panose="020B0604020202020204" pitchFamily="34" charset="0"/>
                <a:cs typeface="Helvetica" panose="020B0604020202020204" pitchFamily="34" charset="0"/>
              </a:rPr>
              <a:t>plan?</a:t>
            </a:r>
          </a:p>
          <a:p>
            <a:pPr lvl="2">
              <a:buFont typeface="Arial" panose="020B0604020202020204" pitchFamily="34" charset="0"/>
              <a:buChar char="•"/>
            </a:pPr>
            <a:r>
              <a:rPr lang="en-US" sz="2000" dirty="0">
                <a:latin typeface="Helvetica" panose="020B0604020202020204" pitchFamily="34" charset="0"/>
                <a:cs typeface="Helvetica" panose="020B0604020202020204" pitchFamily="34" charset="0"/>
              </a:rPr>
              <a:t>How long will it take to complete the project? </a:t>
            </a:r>
            <a:endParaRPr lang="en-US" sz="2000" dirty="0" smtClean="0">
              <a:latin typeface="Helvetica" panose="020B0604020202020204" pitchFamily="34" charset="0"/>
              <a:cs typeface="Helvetica" panose="020B0604020202020204" pitchFamily="34" charset="0"/>
            </a:endParaRPr>
          </a:p>
          <a:p>
            <a:pPr lvl="2">
              <a:buFont typeface="Arial" panose="020B0604020202020204" pitchFamily="34" charset="0"/>
              <a:buChar char="•"/>
            </a:pPr>
            <a:r>
              <a:rPr lang="en-US" sz="2000" dirty="0">
                <a:latin typeface="Helvetica" panose="020B0604020202020204" pitchFamily="34" charset="0"/>
                <a:cs typeface="Helvetica" panose="020B0604020202020204" pitchFamily="34" charset="0"/>
              </a:rPr>
              <a:t>How much will it cost?</a:t>
            </a:r>
          </a:p>
        </p:txBody>
      </p:sp>
    </p:spTree>
    <p:extLst>
      <p:ext uri="{BB962C8B-B14F-4D97-AF65-F5344CB8AC3E}">
        <p14:creationId xmlns:p14="http://schemas.microsoft.com/office/powerpoint/2010/main" val="106987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on</a:t>
            </a:r>
            <a:endParaRPr lang="en-US" dirty="0"/>
          </a:p>
        </p:txBody>
      </p:sp>
      <p:sp>
        <p:nvSpPr>
          <p:cNvPr id="3" name="Content Placeholder 2"/>
          <p:cNvSpPr>
            <a:spLocks noGrp="1"/>
          </p:cNvSpPr>
          <p:nvPr>
            <p:ph idx="1"/>
          </p:nvPr>
        </p:nvSpPr>
        <p:spPr/>
        <p:txBody>
          <a:bodyPr>
            <a:normAutofit/>
          </a:bodyPr>
          <a:lstStyle/>
          <a:p>
            <a:r>
              <a:rPr lang="en-US" sz="2000" dirty="0" smtClean="0">
                <a:latin typeface="Helvetica" panose="020B0604020202020204" pitchFamily="34" charset="0"/>
                <a:cs typeface="Helvetica" panose="020B0604020202020204" pitchFamily="34" charset="0"/>
              </a:rPr>
              <a:t>Project status reporting features including views and reports.</a:t>
            </a:r>
          </a:p>
          <a:p>
            <a:pPr>
              <a:buFont typeface="Arial" panose="020B0604020202020204" pitchFamily="34" charset="0"/>
              <a:buChar char="•"/>
            </a:pPr>
            <a:r>
              <a:rPr lang="en-US" sz="2000" dirty="0" smtClean="0">
                <a:latin typeface="Helvetica" panose="020B0604020202020204" pitchFamily="34" charset="0"/>
                <a:cs typeface="Helvetica" panose="020B0604020202020204" pitchFamily="34" charset="0"/>
              </a:rPr>
              <a:t>Enable the </a:t>
            </a:r>
            <a:r>
              <a:rPr lang="en-US" sz="2000" dirty="0">
                <a:latin typeface="Helvetica" panose="020B0604020202020204" pitchFamily="34" charset="0"/>
                <a:cs typeface="Helvetica" panose="020B0604020202020204" pitchFamily="34" charset="0"/>
              </a:rPr>
              <a:t>Timeline </a:t>
            </a:r>
            <a:r>
              <a:rPr lang="en-US" sz="2000" dirty="0" smtClean="0">
                <a:latin typeface="Helvetica" panose="020B0604020202020204" pitchFamily="34" charset="0"/>
                <a:cs typeface="Helvetica" panose="020B0604020202020204" pitchFamily="34" charset="0"/>
              </a:rPr>
              <a:t>view: </a:t>
            </a:r>
            <a:r>
              <a:rPr lang="en-US" sz="2000" dirty="0">
                <a:latin typeface="Helvetica" panose="020B0604020202020204" pitchFamily="34" charset="0"/>
                <a:cs typeface="Helvetica" panose="020B0604020202020204" pitchFamily="34" charset="0"/>
              </a:rPr>
              <a:t>On the </a:t>
            </a:r>
            <a:r>
              <a:rPr lang="en-US" sz="2000" dirty="0">
                <a:solidFill>
                  <a:srgbClr val="C00000"/>
                </a:solidFill>
                <a:latin typeface="Helvetica" panose="020B0604020202020204" pitchFamily="34" charset="0"/>
                <a:cs typeface="Helvetica" panose="020B0604020202020204" pitchFamily="34" charset="0"/>
              </a:rPr>
              <a:t>View tab</a:t>
            </a:r>
            <a:r>
              <a:rPr lang="en-US" sz="2000" dirty="0">
                <a:latin typeface="Helvetica" panose="020B0604020202020204" pitchFamily="34" charset="0"/>
                <a:cs typeface="Helvetica" panose="020B0604020202020204" pitchFamily="34" charset="0"/>
              </a:rPr>
              <a:t>, in the </a:t>
            </a:r>
            <a:r>
              <a:rPr lang="en-US" sz="2000" dirty="0">
                <a:solidFill>
                  <a:srgbClr val="C00000"/>
                </a:solidFill>
                <a:latin typeface="Helvetica" panose="020B0604020202020204" pitchFamily="34" charset="0"/>
                <a:cs typeface="Helvetica" panose="020B0604020202020204" pitchFamily="34" charset="0"/>
              </a:rPr>
              <a:t>Split View group</a:t>
            </a:r>
            <a:r>
              <a:rPr lang="en-US" sz="2000" dirty="0">
                <a:latin typeface="Helvetica" panose="020B0604020202020204" pitchFamily="34" charset="0"/>
                <a:cs typeface="Helvetica" panose="020B0604020202020204" pitchFamily="34" charset="0"/>
              </a:rPr>
              <a:t>, select the </a:t>
            </a:r>
            <a:r>
              <a:rPr lang="en-US" sz="2000" dirty="0">
                <a:solidFill>
                  <a:srgbClr val="C00000"/>
                </a:solidFill>
                <a:latin typeface="Helvetica" panose="020B0604020202020204" pitchFamily="34" charset="0"/>
                <a:cs typeface="Helvetica" panose="020B0604020202020204" pitchFamily="34" charset="0"/>
              </a:rPr>
              <a:t>Timeline check box</a:t>
            </a:r>
            <a:r>
              <a:rPr lang="en-US" sz="2000" dirty="0" smtClean="0">
                <a:latin typeface="Helvetica" panose="020B0604020202020204" pitchFamily="34" charset="0"/>
                <a:cs typeface="Helvetica" panose="020B0604020202020204" pitchFamily="34" charset="0"/>
              </a:rPr>
              <a:t>.</a:t>
            </a:r>
          </a:p>
          <a:p>
            <a:pPr marL="0" indent="0" algn="ctr"/>
            <a:endParaRPr lang="en-US" sz="2000" dirty="0" smtClean="0">
              <a:solidFill>
                <a:srgbClr val="0070C0"/>
              </a:solidFill>
              <a:latin typeface="Helvetica" panose="020B0604020202020204" pitchFamily="34" charset="0"/>
              <a:cs typeface="Helvetica" panose="020B0604020202020204" pitchFamily="34" charset="0"/>
            </a:endParaRPr>
          </a:p>
          <a:p>
            <a:pPr marL="0" indent="0" algn="ctr"/>
            <a:endParaRPr lang="en-US" sz="2000" dirty="0">
              <a:solidFill>
                <a:srgbClr val="0070C0"/>
              </a:solidFill>
              <a:latin typeface="Helvetica" panose="020B0604020202020204" pitchFamily="34" charset="0"/>
              <a:cs typeface="Helvetica" panose="020B0604020202020204" pitchFamily="34" charset="0"/>
            </a:endParaRPr>
          </a:p>
          <a:p>
            <a:pPr marL="0" indent="0" algn="ctr"/>
            <a:r>
              <a:rPr lang="en-US" sz="2000" dirty="0" smtClean="0">
                <a:solidFill>
                  <a:srgbClr val="0070C0"/>
                </a:solidFill>
                <a:latin typeface="Helvetica" panose="020B0604020202020204" pitchFamily="34" charset="0"/>
                <a:cs typeface="Helvetica" panose="020B0604020202020204" pitchFamily="34" charset="0"/>
              </a:rPr>
              <a:t>This allows you to see a complete time line of the project in line with the Gantt Chart.</a:t>
            </a:r>
          </a:p>
          <a:p>
            <a:pPr marL="516636" lvl="4" indent="0">
              <a:buNone/>
            </a:pPr>
            <a:endParaRPr lang="en-US" dirty="0"/>
          </a:p>
          <a:p>
            <a:endParaRPr lang="en-US" dirty="0"/>
          </a:p>
        </p:txBody>
      </p:sp>
    </p:spTree>
    <p:extLst>
      <p:ext uri="{BB962C8B-B14F-4D97-AF65-F5344CB8AC3E}">
        <p14:creationId xmlns:p14="http://schemas.microsoft.com/office/powerpoint/2010/main" val="324848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a baseline</a:t>
            </a:r>
            <a:endParaRPr lang="en-US" dirty="0"/>
          </a:p>
        </p:txBody>
      </p:sp>
      <p:sp>
        <p:nvSpPr>
          <p:cNvPr id="3" name="Content Placeholder 2"/>
          <p:cNvSpPr>
            <a:spLocks noGrp="1"/>
          </p:cNvSpPr>
          <p:nvPr>
            <p:ph idx="1"/>
          </p:nvPr>
        </p:nvSpPr>
        <p:spPr/>
        <p:txBody>
          <a:bodyPr/>
          <a:lstStyle/>
          <a:p>
            <a:r>
              <a:rPr lang="en-US" i="1" dirty="0" smtClean="0"/>
              <a:t>Baseline is used to record the fully developed estimated plan.</a:t>
            </a:r>
          </a:p>
          <a:p>
            <a:pPr>
              <a:buFont typeface="Arial" charset="0"/>
              <a:buChar char="•"/>
            </a:pPr>
            <a:r>
              <a:rPr lang="en-US" dirty="0" smtClean="0"/>
              <a:t>With ”Progressive Elaboration” and “Rolling wave Planning” the tasks, resources and costs in project may change.</a:t>
            </a:r>
          </a:p>
          <a:p>
            <a:pPr>
              <a:buFont typeface="Arial" charset="0"/>
              <a:buChar char="•"/>
            </a:pPr>
            <a:r>
              <a:rPr lang="en-US" dirty="0" smtClean="0"/>
              <a:t>With MS Project, you can save </a:t>
            </a:r>
            <a:r>
              <a:rPr lang="en-US" dirty="0" err="1" smtClean="0"/>
              <a:t>upto</a:t>
            </a:r>
            <a:r>
              <a:rPr lang="en-US" dirty="0" smtClean="0"/>
              <a:t> 13 baselines in a single plan.</a:t>
            </a:r>
          </a:p>
          <a:p>
            <a:pPr>
              <a:buFont typeface="Arial" charset="0"/>
              <a:buChar char="•"/>
            </a:pPr>
            <a:r>
              <a:rPr lang="en-US" dirty="0" smtClean="0"/>
              <a:t>Multiple baselines help you with managing different levels of plan with external and internal parties.</a:t>
            </a:r>
          </a:p>
          <a:p>
            <a:pPr>
              <a:buFont typeface="Arial" charset="0"/>
              <a:buChar char="•"/>
            </a:pPr>
            <a:endParaRPr lang="en-US" dirty="0"/>
          </a:p>
          <a:p>
            <a:pPr>
              <a:buFont typeface="Arial" charset="0"/>
              <a:buChar char="•"/>
            </a:pPr>
            <a:r>
              <a:rPr lang="en-US" dirty="0" smtClean="0"/>
              <a:t>Project Tab </a:t>
            </a:r>
            <a:r>
              <a:rPr lang="en-US" dirty="0" smtClean="0">
                <a:sym typeface="Wingdings"/>
              </a:rPr>
              <a:t> Schedule Group  Set Baseline </a:t>
            </a:r>
            <a:endParaRPr lang="en-US" dirty="0" smtClean="0"/>
          </a:p>
          <a:p>
            <a:endParaRPr lang="en-US" dirty="0"/>
          </a:p>
        </p:txBody>
      </p:sp>
    </p:spTree>
    <p:extLst>
      <p:ext uri="{BB962C8B-B14F-4D97-AF65-F5344CB8AC3E}">
        <p14:creationId xmlns:p14="http://schemas.microsoft.com/office/powerpoint/2010/main" val="119312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baseline in </a:t>
            </a:r>
            <a:r>
              <a:rPr lang="en-US" dirty="0" err="1" smtClean="0"/>
              <a:t>gantt</a:t>
            </a:r>
            <a:r>
              <a:rPr lang="en-US" dirty="0" smtClean="0"/>
              <a:t> chart</a:t>
            </a:r>
            <a:endParaRPr lang="en-US" dirty="0"/>
          </a:p>
        </p:txBody>
      </p:sp>
      <p:sp>
        <p:nvSpPr>
          <p:cNvPr id="3" name="Content Placeholder 2"/>
          <p:cNvSpPr>
            <a:spLocks noGrp="1"/>
          </p:cNvSpPr>
          <p:nvPr>
            <p:ph idx="1"/>
          </p:nvPr>
        </p:nvSpPr>
        <p:spPr/>
        <p:txBody>
          <a:bodyPr/>
          <a:lstStyle/>
          <a:p>
            <a:r>
              <a:rPr lang="en-US" dirty="0" smtClean="0"/>
              <a:t>Click View Tab </a:t>
            </a:r>
            <a:r>
              <a:rPr lang="en-US" dirty="0" smtClean="0">
                <a:sym typeface="Wingdings"/>
              </a:rPr>
              <a:t> Task Views Group  Gantt Chart</a:t>
            </a:r>
          </a:p>
          <a:p>
            <a:endParaRPr lang="en-US" dirty="0">
              <a:sym typeface="Wingdings"/>
            </a:endParaRPr>
          </a:p>
          <a:p>
            <a:r>
              <a:rPr lang="en-US" dirty="0" smtClean="0">
                <a:sym typeface="Wingdings"/>
              </a:rPr>
              <a:t>Click Format Tab  Bars and Styles Group  Baseline (select the one you want to see)</a:t>
            </a:r>
          </a:p>
          <a:p>
            <a:endParaRPr lang="en-US" dirty="0"/>
          </a:p>
        </p:txBody>
      </p:sp>
    </p:spTree>
    <p:extLst>
      <p:ext uri="{BB962C8B-B14F-4D97-AF65-F5344CB8AC3E}">
        <p14:creationId xmlns:p14="http://schemas.microsoft.com/office/powerpoint/2010/main" val="185606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a previously saved baseline	</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After making necessary changes to tasks, resources and cost</a:t>
            </a:r>
          </a:p>
          <a:p>
            <a:pPr>
              <a:buFont typeface="Arial" charset="0"/>
              <a:buChar char="•"/>
            </a:pPr>
            <a:r>
              <a:rPr lang="en-US" dirty="0" smtClean="0"/>
              <a:t>Click Project Tab </a:t>
            </a:r>
            <a:r>
              <a:rPr lang="en-US" dirty="0" smtClean="0">
                <a:sym typeface="Wingdings"/>
              </a:rPr>
              <a:t> Schedule Group  Set Baseline </a:t>
            </a:r>
          </a:p>
          <a:p>
            <a:pPr marL="0" indent="0"/>
            <a:r>
              <a:rPr lang="en-US" dirty="0">
                <a:sym typeface="Wingdings"/>
              </a:rPr>
              <a:t> </a:t>
            </a:r>
            <a:r>
              <a:rPr lang="en-US" dirty="0" smtClean="0">
                <a:sym typeface="Wingdings"/>
              </a:rPr>
              <a:t>       </a:t>
            </a:r>
            <a:r>
              <a:rPr lang="en-US" dirty="0" smtClean="0">
                <a:solidFill>
                  <a:srgbClr val="FF0000"/>
                </a:solidFill>
                <a:sym typeface="Wingdings"/>
              </a:rPr>
              <a:t>(Select the previously Saved Baseline to update it)</a:t>
            </a:r>
          </a:p>
        </p:txBody>
      </p:sp>
    </p:spTree>
    <p:extLst>
      <p:ext uri="{BB962C8B-B14F-4D97-AF65-F5344CB8AC3E}">
        <p14:creationId xmlns:p14="http://schemas.microsoft.com/office/powerpoint/2010/main" val="124692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plan by specific Date</a:t>
            </a:r>
            <a:endParaRPr lang="en-US" dirty="0"/>
          </a:p>
        </p:txBody>
      </p:sp>
      <p:sp>
        <p:nvSpPr>
          <p:cNvPr id="3" name="Content Placeholder 2"/>
          <p:cNvSpPr>
            <a:spLocks noGrp="1"/>
          </p:cNvSpPr>
          <p:nvPr>
            <p:ph idx="1"/>
          </p:nvPr>
        </p:nvSpPr>
        <p:spPr/>
        <p:txBody>
          <a:bodyPr/>
          <a:lstStyle/>
          <a:p>
            <a:r>
              <a:rPr lang="en-US" dirty="0" smtClean="0"/>
              <a:t>When the tasks are completed not necessarily as per exact estimates but close to deadlines.</a:t>
            </a:r>
          </a:p>
          <a:p>
            <a:endParaRPr lang="en-US" dirty="0"/>
          </a:p>
          <a:p>
            <a:pPr>
              <a:buFont typeface="Arial" charset="0"/>
              <a:buChar char="•"/>
            </a:pPr>
            <a:r>
              <a:rPr lang="en-US" dirty="0" smtClean="0"/>
              <a:t>Click Project  Tab </a:t>
            </a:r>
            <a:r>
              <a:rPr lang="en-US" dirty="0" smtClean="0">
                <a:sym typeface="Wingdings"/>
              </a:rPr>
              <a:t> Status Group  Update Project</a:t>
            </a:r>
          </a:p>
          <a:p>
            <a:pPr>
              <a:buFont typeface="Arial" charset="0"/>
              <a:buChar char="•"/>
            </a:pPr>
            <a:r>
              <a:rPr lang="en-US" dirty="0" smtClean="0">
                <a:sym typeface="Wingdings"/>
              </a:rPr>
              <a:t>Click on the Radio Button “Update work as complete through” and then set a percentage. Select Current Date.</a:t>
            </a:r>
          </a:p>
          <a:p>
            <a:pPr>
              <a:buFont typeface="Arial" charset="0"/>
              <a:buChar char="•"/>
            </a:pPr>
            <a:r>
              <a:rPr lang="en-US" dirty="0" smtClean="0">
                <a:sym typeface="Wingdings"/>
              </a:rPr>
              <a:t>Click Ok</a:t>
            </a:r>
            <a:endParaRPr lang="en-US" dirty="0"/>
          </a:p>
        </p:txBody>
      </p:sp>
    </p:spTree>
    <p:extLst>
      <p:ext uri="{BB962C8B-B14F-4D97-AF65-F5344CB8AC3E}">
        <p14:creationId xmlns:p14="http://schemas.microsoft.com/office/powerpoint/2010/main" val="105142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plan as % complete</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Click on any task </a:t>
            </a:r>
            <a:r>
              <a:rPr lang="en-US" dirty="0" smtClean="0">
                <a:sym typeface="Wingdings"/>
              </a:rPr>
              <a:t> Task Tab  Schedule group  use 0%, 25 %, 50%, 75% or 100%</a:t>
            </a:r>
          </a:p>
          <a:p>
            <a:pPr>
              <a:buFont typeface="+mj-lt"/>
              <a:buAutoNum type="arabicPeriod"/>
            </a:pPr>
            <a:r>
              <a:rPr lang="en-US" dirty="0" smtClean="0">
                <a:sym typeface="Wingdings"/>
              </a:rPr>
              <a:t>Click View tab  Data Group  Tables  Tracking</a:t>
            </a:r>
          </a:p>
          <a:p>
            <a:pPr marL="0" indent="0" algn="ctr"/>
            <a:r>
              <a:rPr lang="en-US" dirty="0">
                <a:sym typeface="Wingdings"/>
              </a:rPr>
              <a:t>	</a:t>
            </a:r>
            <a:r>
              <a:rPr lang="en-US" dirty="0" smtClean="0">
                <a:sym typeface="Wingdings"/>
              </a:rPr>
              <a:t>(</a:t>
            </a:r>
            <a:r>
              <a:rPr lang="en-US" b="0" dirty="0" smtClean="0">
                <a:sym typeface="Wingdings"/>
              </a:rPr>
              <a:t>For the tasks you wish to update, click the corresponding </a:t>
            </a:r>
            <a:r>
              <a:rPr lang="en-US" u="sng" dirty="0" smtClean="0">
                <a:solidFill>
                  <a:srgbClr val="002060"/>
                </a:solidFill>
                <a:sym typeface="Wingdings"/>
              </a:rPr>
              <a:t>%Comp </a:t>
            </a:r>
            <a:r>
              <a:rPr lang="en-US" b="0" dirty="0" smtClean="0">
                <a:sym typeface="Wingdings"/>
              </a:rPr>
              <a:t>column and enter the required %</a:t>
            </a:r>
            <a:r>
              <a:rPr lang="en-US" dirty="0" smtClean="0">
                <a:sym typeface="Wingdings"/>
              </a:rPr>
              <a:t>)</a:t>
            </a:r>
          </a:p>
          <a:p>
            <a:pPr marL="0" indent="0" algn="ctr"/>
            <a:endParaRPr lang="en-US" dirty="0">
              <a:sym typeface="Wingdings"/>
            </a:endParaRPr>
          </a:p>
        </p:txBody>
      </p:sp>
    </p:spTree>
    <p:extLst>
      <p:ext uri="{BB962C8B-B14F-4D97-AF65-F5344CB8AC3E}">
        <p14:creationId xmlns:p14="http://schemas.microsoft.com/office/powerpoint/2010/main" val="164325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plan by actual values</a:t>
            </a:r>
            <a:endParaRPr lang="en-US" dirty="0"/>
          </a:p>
        </p:txBody>
      </p:sp>
      <p:sp>
        <p:nvSpPr>
          <p:cNvPr id="3" name="Content Placeholder 2"/>
          <p:cNvSpPr>
            <a:spLocks noGrp="1"/>
          </p:cNvSpPr>
          <p:nvPr>
            <p:ph idx="1"/>
          </p:nvPr>
        </p:nvSpPr>
        <p:spPr/>
        <p:txBody>
          <a:bodyPr/>
          <a:lstStyle/>
          <a:p>
            <a:r>
              <a:rPr lang="en-US" dirty="0" smtClean="0"/>
              <a:t>You can enter the following actual values for your project:</a:t>
            </a:r>
          </a:p>
          <a:p>
            <a:pPr>
              <a:buFontTx/>
              <a:buChar char="-"/>
            </a:pPr>
            <a:r>
              <a:rPr lang="en-US" dirty="0" smtClean="0"/>
              <a:t>Actual Start and Finish Dates</a:t>
            </a:r>
          </a:p>
          <a:p>
            <a:pPr>
              <a:buFontTx/>
              <a:buChar char="-"/>
            </a:pPr>
            <a:r>
              <a:rPr lang="en-US" dirty="0" smtClean="0"/>
              <a:t>Tasks Actual duration</a:t>
            </a:r>
          </a:p>
          <a:p>
            <a:pPr>
              <a:buFontTx/>
              <a:buChar char="-"/>
            </a:pPr>
            <a:endParaRPr lang="en-US" dirty="0" smtClean="0"/>
          </a:p>
          <a:p>
            <a:pPr marL="0" indent="0"/>
            <a:r>
              <a:rPr lang="en-US" dirty="0" smtClean="0"/>
              <a:t>To Set Tasks Actual Duration</a:t>
            </a:r>
          </a:p>
          <a:p>
            <a:pPr marL="285750" indent="-285750">
              <a:buFontTx/>
              <a:buChar char="-"/>
            </a:pPr>
            <a:r>
              <a:rPr lang="en-US" dirty="0" smtClean="0"/>
              <a:t>Click View Tab </a:t>
            </a:r>
            <a:r>
              <a:rPr lang="en-US" dirty="0" smtClean="0">
                <a:sym typeface="Wingdings"/>
              </a:rPr>
              <a:t> Data Group  Tables   Work</a:t>
            </a:r>
          </a:p>
          <a:p>
            <a:pPr marL="0" indent="0"/>
            <a:r>
              <a:rPr lang="en-US" dirty="0" smtClean="0">
                <a:sym typeface="Wingdings"/>
              </a:rPr>
              <a:t>You will see the </a:t>
            </a:r>
            <a:r>
              <a:rPr lang="en-US" dirty="0" smtClean="0">
                <a:solidFill>
                  <a:srgbClr val="C00000"/>
                </a:solidFill>
                <a:sym typeface="Wingdings"/>
              </a:rPr>
              <a:t>% </a:t>
            </a:r>
            <a:r>
              <a:rPr lang="en-US" dirty="0" err="1" smtClean="0">
                <a:solidFill>
                  <a:srgbClr val="C00000"/>
                </a:solidFill>
                <a:sym typeface="Wingdings"/>
              </a:rPr>
              <a:t>W.Comp</a:t>
            </a:r>
            <a:r>
              <a:rPr lang="en-US" dirty="0" smtClean="0">
                <a:solidFill>
                  <a:srgbClr val="C00000"/>
                </a:solidFill>
                <a:sym typeface="Wingdings"/>
              </a:rPr>
              <a:t> (% Work complete) </a:t>
            </a:r>
            <a:r>
              <a:rPr lang="en-US" dirty="0" smtClean="0">
                <a:sym typeface="Wingdings"/>
              </a:rPr>
              <a:t>column</a:t>
            </a:r>
          </a:p>
          <a:p>
            <a:pPr marL="285750" indent="-285750">
              <a:buFont typeface="Arial" charset="0"/>
              <a:buChar char="•"/>
            </a:pPr>
            <a:r>
              <a:rPr lang="en-US" dirty="0" smtClean="0">
                <a:sym typeface="Wingdings"/>
              </a:rPr>
              <a:t>Select any task you wish to update, click on ’Actual Field’ and update the duration of this task.</a:t>
            </a:r>
          </a:p>
        </p:txBody>
      </p:sp>
    </p:spTree>
    <p:extLst>
      <p:ext uri="{BB962C8B-B14F-4D97-AF65-F5344CB8AC3E}">
        <p14:creationId xmlns:p14="http://schemas.microsoft.com/office/powerpoint/2010/main" val="9194524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515</TotalTime>
  <Words>518</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Franklin Gothic Book</vt:lpstr>
      <vt:lpstr>Franklin Gothic Medium</vt:lpstr>
      <vt:lpstr>Helvetica</vt:lpstr>
      <vt:lpstr>Tunga</vt:lpstr>
      <vt:lpstr>Wingdings</vt:lpstr>
      <vt:lpstr>Angles</vt:lpstr>
      <vt:lpstr>5. Tracking the project</vt:lpstr>
      <vt:lpstr>Why baseline a project</vt:lpstr>
      <vt:lpstr>Hands on</vt:lpstr>
      <vt:lpstr>Save a baseline</vt:lpstr>
      <vt:lpstr>View baseline in gantt chart</vt:lpstr>
      <vt:lpstr>Update a previously saved baseline </vt:lpstr>
      <vt:lpstr>Track plan by specific Date</vt:lpstr>
      <vt:lpstr>Track plan as % complete</vt:lpstr>
      <vt:lpstr>Track plan by actual values</vt:lpstr>
      <vt:lpstr>Lab 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Setting up resources</dc:title>
  <dc:creator>Aman Quadri</dc:creator>
  <cp:lastModifiedBy>Aman Quadri</cp:lastModifiedBy>
  <cp:revision>26</cp:revision>
  <dcterms:created xsi:type="dcterms:W3CDTF">2015-10-06T15:55:01Z</dcterms:created>
  <dcterms:modified xsi:type="dcterms:W3CDTF">2017-04-10T07:46:29Z</dcterms:modified>
</cp:coreProperties>
</file>