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88" r:id="rId3"/>
    <p:sldId id="273" r:id="rId4"/>
    <p:sldId id="272" r:id="rId5"/>
    <p:sldId id="274" r:id="rId6"/>
    <p:sldId id="276" r:id="rId7"/>
    <p:sldId id="275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71" r:id="rId18"/>
    <p:sldId id="287" r:id="rId19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0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67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 drug may be used in two different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studies: </a:t>
            </a:r>
          </a:p>
          <a:p>
            <a:pPr lvl="1" algn="just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Study 1;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effects of different drugs on blood pressure (drug is categorical variable), 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1" algn="just"/>
            <a:endParaRPr lang="en-US" sz="32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1" algn="just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study 2;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effect of different dosages of the same drug on blood pressure (drug is continuous variable).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Note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Measurement: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is defined as the assignment of numbers to attribute of objects, event or persons according to acceptable rules. There are some well known rules for assigning numbers to variables. A particular set of rules defines a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of measurement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and different sets of rules defined different scales of measurement.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30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>
              <a:buNone/>
            </a:pPr>
            <a:endParaRPr lang="en-US" sz="36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>
              <a:buNone/>
            </a:pPr>
            <a:endParaRPr lang="en-US" sz="36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NOIR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or No Oil In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Rive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</a:t>
            </a:r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10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Nominal Scales: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Are those in which numbers are used purely as labels for the elements in the data system and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Do Not Have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the properties of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meaningful order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equal distance between units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or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absolute zero point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as the origin. Numbers are used to identify different players on a football team (1=team A, 0= team B), or to identify difference in the sex of subjects in an experiment (1= male, 0=female).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</a:t>
            </a:r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Measurement; Nominal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83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3049155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Ordinal Scales: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Uses numbers to order objects or persons on some continuum of high to low. When patient describe his/her pain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rank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10 contestant from 1 to 10, these values constitute an ordinal scales. Ordinal scales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Do Not Have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properties of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equal distance between unites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and a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fix zero origin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</a:t>
            </a:r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Measurement; Ordinal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385345"/>
              </p:ext>
            </p:extLst>
          </p:nvPr>
        </p:nvGraphicFramePr>
        <p:xfrm>
          <a:off x="610860" y="4301070"/>
          <a:ext cx="10970280" cy="46070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97028">
                  <a:extLst>
                    <a:ext uri="{9D8B030D-6E8A-4147-A177-3AD203B41FA5}">
                      <a16:colId xmlns:a16="http://schemas.microsoft.com/office/drawing/2014/main" val="3784513258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3031135997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3466693067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2378846487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3532308742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1352884474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1193990454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877405966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3829096108"/>
                    </a:ext>
                  </a:extLst>
                </a:gridCol>
                <a:gridCol w="1097028">
                  <a:extLst>
                    <a:ext uri="{9D8B030D-6E8A-4147-A177-3AD203B41FA5}">
                      <a16:colId xmlns:a16="http://schemas.microsoft.com/office/drawing/2014/main" val="2153123876"/>
                    </a:ext>
                  </a:extLst>
                </a:gridCol>
              </a:tblGrid>
              <a:tr h="460705"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10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9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8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7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6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5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4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3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2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Arabic Typesetting" panose="03020402040406030203" pitchFamily="66" charset="-78"/>
                        </a:rPr>
                        <a:t>1</a:t>
                      </a:r>
                      <a:endParaRPr lang="ar-SA" b="1" baseline="0" dirty="0">
                        <a:latin typeface="Times New Roman" panose="02020603050405020304" pitchFamily="18" charset="0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97263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4" b="48425"/>
          <a:stretch/>
        </p:blipFill>
        <p:spPr>
          <a:xfrm>
            <a:off x="0" y="4894999"/>
            <a:ext cx="12192000" cy="11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4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30"/>
            <a:ext cx="10970276" cy="3529856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Interval Scales: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Numbers on interval scales indicate rank order, but in addition,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distances between the numbers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Have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meaning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with respect to the property being measured. Examples, Fahrenheit temperature scale (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32-212 </a:t>
            </a:r>
            <a:r>
              <a:rPr lang="en-US" sz="3600" baseline="300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),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Celsius temperature scale (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0-100 </a:t>
            </a:r>
            <a:r>
              <a:rPr lang="en-US" sz="3600" baseline="300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If temperature is measured in degree Fahrenheit, the interval between 32 </a:t>
            </a:r>
            <a:r>
              <a:rPr lang="en-US" sz="3600" baseline="300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and 33 </a:t>
            </a:r>
            <a:r>
              <a:rPr lang="en-US" sz="3600" baseline="300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is equal to the interval between 85 </a:t>
            </a:r>
            <a:r>
              <a:rPr lang="en-US" sz="3600" baseline="300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and 86 </a:t>
            </a:r>
            <a:r>
              <a:rPr lang="en-US" sz="3600" baseline="300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However, 0 </a:t>
            </a:r>
            <a:r>
              <a:rPr lang="en-US" sz="3600" b="1" i="1" baseline="300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b="1" i="1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en-US" sz="3600" b="1" i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does not imply the absence of temperature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Example: TIME OF DAY on a 12-hour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clock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</a:t>
            </a:r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Measurement; Interval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20198" y="4999227"/>
            <a:ext cx="109702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ar-SA" sz="2000" b="0" i="0" u="none" strike="noStrike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Arabic Typesetting" panose="03020402040406030203" pitchFamily="66" charset="-78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Interval</a:t>
            </a:r>
            <a:r>
              <a:rPr lang="en-US" altLang="ar-S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: </a:t>
            </a:r>
            <a:r>
              <a:rPr lang="en-US" altLang="ar-S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time of day - equal intervals; analog (12-hr.) clock, difference between </a:t>
            </a:r>
            <a:r>
              <a:rPr lang="en-US" altLang="ar-S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1 and </a:t>
            </a:r>
            <a:r>
              <a:rPr lang="en-US" altLang="ar-S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2 pm is same as difference between 11 and 12 am</a:t>
            </a:r>
            <a:endParaRPr kumimoji="0" lang="ar-SA" altLang="ar-SA" sz="2000" b="0" i="0" u="none" strike="noStrike" cap="none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Arabic Typesetting" panose="03020402040406030203" pitchFamily="66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98" y="4417448"/>
            <a:ext cx="10970276" cy="48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3186957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Ratio Scales: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Has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the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properties of order, equal distance between unites, and absolute zero point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Examples; length in centimeters; weight in kilos, or age in days, month, or years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marL="0" indent="0" algn="just">
              <a:buNone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Example: 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RULER: inches or centimeters, INCOME: money earned last 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year, NUMBER 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children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and GPA: grade point average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Scale </a:t>
            </a:r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Measurement; Ratio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20198" y="5153115"/>
            <a:ext cx="109702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altLang="ar-SA" sz="2000" b="0" i="0" u="none" strike="noStrike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Arabic Typesetting" panose="03020402040406030203" pitchFamily="66" charset="-78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Ratio</a:t>
            </a:r>
            <a:r>
              <a:rPr lang="en-US" altLang="ar-S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: </a:t>
            </a:r>
            <a:r>
              <a:rPr lang="en-US" altLang="ar-S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24-hr</a:t>
            </a:r>
            <a:r>
              <a:rPr lang="en-US" altLang="ar-S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. time has an absolute 0 (midnight); 14 o'clock is twice as long from midnight as 7 o'clock</a:t>
            </a:r>
            <a:endParaRPr kumimoji="0" lang="ar-SA" altLang="ar-SA" sz="2000" b="0" i="0" u="none" strike="noStrike" cap="none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Arabic Typesetting" panose="03020402040406030203" pitchFamily="66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98" y="4402775"/>
            <a:ext cx="10970276" cy="51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Break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4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176715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056" y="2973313"/>
            <a:ext cx="9144000" cy="990821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 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Statistics: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is a branch of applied mathematics that deals with collection, organizing, and interpreting data using well-defined procedure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Descriptive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Statistics: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are used to describe or characterize data by summarizing them into more understandable terms without losing or distorting much of the information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It provides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concise summary of data (numerically and/or graphically)</a:t>
            </a:r>
          </a:p>
          <a:p>
            <a:pPr marL="742950" indent="-742950" algn="just">
              <a:buFont typeface="+mj-lt"/>
              <a:buAutoNum type="arabicPeriod"/>
            </a:pP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3" algn="just"/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Frequency Distributions,</a:t>
            </a:r>
          </a:p>
          <a:p>
            <a:pPr lvl="3" algn="just"/>
            <a:endParaRPr lang="en-US" sz="2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3" algn="just"/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Graphic Representation,</a:t>
            </a:r>
          </a:p>
          <a:p>
            <a:pPr lvl="3" algn="just"/>
            <a:endParaRPr lang="en-US" sz="2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3" algn="just"/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Central Tendency,</a:t>
            </a:r>
          </a:p>
          <a:p>
            <a:pPr lvl="3" algn="just"/>
            <a:endParaRPr lang="en-US" sz="2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3" algn="just"/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Variability or Scatter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  <a:endParaRPr lang="en-US" sz="2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Type of Statistics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0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Inferential  Statistics: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allows us to draw conclusions from data that might not be immediately obvious.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By developing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hypotheses and use common tests such as t-tests, ANOVA tests, and regression to validate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researcher claims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It is all about the sample *</a:t>
            </a:r>
          </a:p>
          <a:p>
            <a:pPr marL="742950" indent="-742950" algn="just">
              <a:buFont typeface="+mj-lt"/>
              <a:buAutoNum type="arabicPeriod"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742950" indent="-742950" algn="just">
              <a:buFont typeface="+mj-lt"/>
              <a:buAutoNum type="arabicPeriod"/>
            </a:pP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Type of Statistics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14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Variables;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The term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variables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refers to a property whereby the members of a group or set differ one from another. The members of a group may be individuals and may found to differed in; sex, age, eyes color, intelligence, and many other. 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Constant;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The term </a:t>
            </a:r>
            <a:r>
              <a:rPr lang="en-US" sz="3600" b="1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constant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refers to a property whereby the members of a group or set do not differ from one another. In a sense a constant is a particular type of variable; it is a variable which does not vary from one another or within a particular set of defined conditions.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Variables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Vs. Constant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5245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From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Measurement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Perspective: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Continuous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Variables;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(Quantitative variables, numerical variables)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A continuous variables is one on which objects (people, events) differ in degree, not in kind-"More" or "less" on whatever the variable refer to. A continuous variable may take any value within a defined range of values. Example (reaction times, mental ability, height, and/or weight).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Variables Classification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227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From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Measurement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Perspective: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742950" indent="-742950" algn="just">
              <a:buFont typeface="+mj-lt"/>
              <a:buAutoNum type="arabicPeriod" startAt="2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Categorical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Variables;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i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(Qualitative variable, Grouping variable, Discontinuous variable, Discrete variable)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 A categorical variable is one on which objects (people, events) are assigned mutually exclusive categories. A categorical variable is one on which objects (people, events) differ in kind, not in degree. Example; sex, race, and different drugs.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Variables Classification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292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901</Words>
  <Application>Microsoft Office PowerPoint</Application>
  <PresentationFormat>Widescreen</PresentationFormat>
  <Paragraphs>74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Arabic Typesetting</vt:lpstr>
      <vt:lpstr>Arial</vt:lpstr>
      <vt:lpstr>Calibri</vt:lpstr>
      <vt:lpstr>Calibri Light</vt:lpstr>
      <vt:lpstr>Times New Roman</vt:lpstr>
      <vt:lpstr>Traditional Arabic</vt:lpstr>
      <vt:lpstr>Office Theme</vt:lpstr>
      <vt:lpstr>مقدمة في الإحصاء الحيوي مع تطبيقات برنامج الحزم الإحصائية SPSS</vt:lpstr>
      <vt:lpstr>PowerPoint Presentation</vt:lpstr>
      <vt:lpstr>Session I </vt:lpstr>
      <vt:lpstr>Introduction to Biostatistics</vt:lpstr>
      <vt:lpstr>Type of Statistics</vt:lpstr>
      <vt:lpstr>Type of Statistics</vt:lpstr>
      <vt:lpstr>Variables Vs. Constant </vt:lpstr>
      <vt:lpstr> Variables Classification</vt:lpstr>
      <vt:lpstr> Variables Classification</vt:lpstr>
      <vt:lpstr>Note </vt:lpstr>
      <vt:lpstr>Measurement </vt:lpstr>
      <vt:lpstr>Scale of Measurement </vt:lpstr>
      <vt:lpstr>Scale of Measurement; Nominal</vt:lpstr>
      <vt:lpstr>Scale of Measurement; Ordinal </vt:lpstr>
      <vt:lpstr>Scale of Measurement; Interval </vt:lpstr>
      <vt:lpstr>Scale of Measurement; Ratio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47</cp:revision>
  <dcterms:created xsi:type="dcterms:W3CDTF">2017-03-15T21:22:10Z</dcterms:created>
  <dcterms:modified xsi:type="dcterms:W3CDTF">2017-04-01T01:02:01Z</dcterms:modified>
</cp:coreProperties>
</file>