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99" r:id="rId2"/>
    <p:sldId id="298" r:id="rId3"/>
    <p:sldId id="273" r:id="rId4"/>
    <p:sldId id="287" r:id="rId5"/>
    <p:sldId id="272" r:id="rId6"/>
    <p:sldId id="274" r:id="rId7"/>
    <p:sldId id="301" r:id="rId8"/>
    <p:sldId id="302" r:id="rId9"/>
    <p:sldId id="303" r:id="rId10"/>
    <p:sldId id="304" r:id="rId11"/>
    <p:sldId id="271" r:id="rId12"/>
    <p:sldId id="300" r:id="rId13"/>
  </p:sldIdLst>
  <p:sldSz cx="12192000" cy="6858000"/>
  <p:notesSz cx="6858000" cy="9144000"/>
  <p:defaultTextStyle>
    <a:defPPr>
      <a:defRPr lang="ar-S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658" autoAdjust="0"/>
    <p:restoredTop sz="94660"/>
  </p:normalViewPr>
  <p:slideViewPr>
    <p:cSldViewPr snapToGrid="0">
      <p:cViewPr varScale="1">
        <p:scale>
          <a:sx n="63" d="100"/>
          <a:sy n="63" d="100"/>
        </p:scale>
        <p:origin x="629" y="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fld id="{B203C9A7-0F77-4A72-AFFF-B434AF40E0A2}" type="datetimeFigureOut">
              <a:rPr lang="ar-SA" smtClean="0"/>
              <a:t>05/07/1438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fld id="{827B5BF5-AD82-451D-B7B8-B32F2B0896F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316477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11C6-EE2C-4F50-881A-552F90738A9A}" type="datetimeFigureOut">
              <a:rPr lang="ar-SA" smtClean="0"/>
              <a:t>05/07/1438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08715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11C6-EE2C-4F50-881A-552F90738A9A}" type="datetimeFigureOut">
              <a:rPr lang="ar-SA" smtClean="0"/>
              <a:t>05/07/1438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159492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11C6-EE2C-4F50-881A-552F90738A9A}" type="datetimeFigureOut">
              <a:rPr lang="ar-SA" smtClean="0"/>
              <a:t>05/07/1438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7365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11C6-EE2C-4F50-881A-552F90738A9A}" type="datetimeFigureOut">
              <a:rPr lang="ar-SA" smtClean="0"/>
              <a:t>05/07/1438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03005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11C6-EE2C-4F50-881A-552F90738A9A}" type="datetimeFigureOut">
              <a:rPr lang="ar-SA" smtClean="0"/>
              <a:t>05/07/1438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94138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11C6-EE2C-4F50-881A-552F90738A9A}" type="datetimeFigureOut">
              <a:rPr lang="ar-SA" smtClean="0"/>
              <a:t>05/07/1438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40567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11C6-EE2C-4F50-881A-552F90738A9A}" type="datetimeFigureOut">
              <a:rPr lang="ar-SA" smtClean="0"/>
              <a:t>05/07/1438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7630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11C6-EE2C-4F50-881A-552F90738A9A}" type="datetimeFigureOut">
              <a:rPr lang="ar-SA" smtClean="0"/>
              <a:t>05/07/1438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07181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11C6-EE2C-4F50-881A-552F90738A9A}" type="datetimeFigureOut">
              <a:rPr lang="ar-SA" smtClean="0"/>
              <a:t>05/07/1438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430740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11C6-EE2C-4F50-881A-552F90738A9A}" type="datetimeFigureOut">
              <a:rPr lang="ar-SA" smtClean="0"/>
              <a:t>05/07/1438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6207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11C6-EE2C-4F50-881A-552F90738A9A}" type="datetimeFigureOut">
              <a:rPr lang="ar-SA" smtClean="0"/>
              <a:t>05/07/1438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2753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DA11C6-EE2C-4F50-881A-552F90738A9A}" type="datetimeFigureOut">
              <a:rPr lang="ar-SA" smtClean="0"/>
              <a:t>05/07/1438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90050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>
            <a:normAutofit/>
          </a:bodyPr>
          <a:lstStyle/>
          <a:p>
            <a:pPr rtl="1"/>
            <a:r>
              <a:rPr lang="ar-SA" sz="48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مقدمة في الإحصاء الحيوي مع تطبيقات برنامج الحزم الإحصائية </a:t>
            </a:r>
            <a:r>
              <a:rPr lang="en-US" sz="48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SPSS</a:t>
            </a:r>
            <a:endParaRPr lang="ar-SA" sz="4800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131205" y="4486160"/>
            <a:ext cx="5912313" cy="1655762"/>
          </a:xfrm>
        </p:spPr>
        <p:txBody>
          <a:bodyPr>
            <a:noAutofit/>
          </a:bodyPr>
          <a:lstStyle/>
          <a:p>
            <a:r>
              <a:rPr lang="ar-SA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د. أسامة عبدالحليم سمرقندي</a:t>
            </a:r>
          </a:p>
          <a:p>
            <a:r>
              <a:rPr lang="ar-SA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المشرف على إدارة الإحصاء والمعلومات</a:t>
            </a:r>
          </a:p>
          <a:p>
            <a:r>
              <a:rPr lang="ar-SA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جامعة </a:t>
            </a:r>
            <a:r>
              <a:rPr lang="ar-SA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الملك </a:t>
            </a:r>
            <a:r>
              <a:rPr lang="ar-SA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سعود</a:t>
            </a:r>
            <a:endParaRPr lang="ar-SA" sz="3600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352442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20198" y="1129229"/>
                <a:ext cx="4957036" cy="4575174"/>
              </a:xfrm>
            </p:spPr>
            <p:txBody>
              <a:bodyPr vert="horz" lIns="91440" tIns="45720" rIns="91440" bIns="45720" rtlCol="0">
                <a:normAutofit fontScale="77500" lnSpcReduction="20000"/>
              </a:bodyPr>
              <a:lstStyle/>
              <a:p>
                <a:pPr marL="0" indent="0" algn="just">
                  <a:buNone/>
                </a:pPr>
                <a:r>
                  <a:rPr lang="en-US" sz="3600" dirty="0" smtClean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Following is a GPA of a certain students at Prince Sultan Bin </a:t>
                </a:r>
                <a:r>
                  <a:rPr lang="en-US" sz="3600" dirty="0" err="1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Abdulaziz</a:t>
                </a:r>
                <a:r>
                  <a:rPr lang="en-US" sz="3600" dirty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 College for Emergency Medical Services at King Saud University. </a:t>
                </a:r>
                <a:endParaRPr lang="en-US" sz="3600" dirty="0" smtClean="0">
                  <a:solidFill>
                    <a:schemeClr val="accent1">
                      <a:lumMod val="75000"/>
                    </a:schemeClr>
                  </a:solidFill>
                  <a:latin typeface="Traditional Arabic" panose="02020603050405020304" pitchFamily="18" charset="-78"/>
                  <a:cs typeface="Traditional Arabic" panose="02020603050405020304" pitchFamily="18" charset="-78"/>
                </a:endParaRPr>
              </a:p>
              <a:p>
                <a:pPr marL="0" indent="0" algn="just">
                  <a:buNone/>
                </a:pPr>
                <a:r>
                  <a:rPr lang="en-US" sz="3600" dirty="0" smtClean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Compute</a:t>
                </a:r>
                <a:r>
                  <a:rPr lang="en-US" sz="3600" dirty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:</a:t>
                </a:r>
              </a:p>
              <a:p>
                <a:pPr marL="0" indent="0" algn="just">
                  <a:buNone/>
                </a:pPr>
                <a:r>
                  <a:rPr lang="en-US" sz="3600" dirty="0" err="1" smtClean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i</a:t>
                </a:r>
                <a:r>
                  <a:rPr lang="en-US" sz="3600" dirty="0" smtClean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-</a:t>
                </a:r>
                <a14:m>
                  <m:oMath xmlns:m="http://schemas.openxmlformats.org/officeDocument/2006/math">
                    <m:r>
                      <a:rPr lang="en-US" sz="3600" b="0" i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acc>
                      <m:accPr>
                        <m:chr m:val="̅"/>
                        <m:ctrlPr>
                          <a:rPr lang="pt-BR" sz="36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3600" b="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</m:acc>
                    <m:r>
                      <a:rPr lang="en-US" sz="3600" b="0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sz="3600" dirty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	</a:t>
                </a:r>
              </a:p>
              <a:p>
                <a:pPr marL="0" indent="0" algn="just">
                  <a:buNone/>
                </a:pPr>
                <a:r>
                  <a:rPr lang="en-US" sz="3600" dirty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ii- M, 	</a:t>
                </a:r>
              </a:p>
              <a:p>
                <a:pPr marL="0" indent="0" algn="just">
                  <a:buNone/>
                </a:pPr>
                <a:r>
                  <a:rPr lang="en-US" sz="3600" dirty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iii- D, 	</a:t>
                </a:r>
              </a:p>
              <a:p>
                <a:pPr marL="0" indent="0" algn="just">
                  <a:buNone/>
                </a:pPr>
                <a:r>
                  <a:rPr lang="en-US" sz="3600" dirty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iv- </a:t>
                </a:r>
                <a:r>
                  <a:rPr lang="en-US" sz="3600" dirty="0" smtClean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S</a:t>
                </a:r>
                <a:r>
                  <a:rPr lang="en-US" sz="3600" baseline="30000" dirty="0" smtClean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2</a:t>
                </a:r>
                <a:r>
                  <a:rPr lang="en-US" sz="3600" dirty="0" smtClean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, and </a:t>
                </a:r>
                <a:r>
                  <a:rPr lang="en-US" sz="3600" dirty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	</a:t>
                </a:r>
              </a:p>
              <a:p>
                <a:pPr marL="0" indent="0" algn="just">
                  <a:buNone/>
                </a:pPr>
                <a:r>
                  <a:rPr lang="en-US" sz="3600" dirty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v- S	</a:t>
                </a: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0198" y="1129229"/>
                <a:ext cx="4957036" cy="4575174"/>
              </a:xfrm>
              <a:blipFill>
                <a:blip r:embed="rId2"/>
                <a:stretch>
                  <a:fillRect l="-2583" t="-3462" r="-2460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38200" y="44176"/>
            <a:ext cx="10515600" cy="779389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Example </a:t>
            </a:r>
            <a:r>
              <a:rPr lang="en-US" dirty="0" smtClean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4</a:t>
            </a:r>
            <a:endParaRPr lang="ar-SA" dirty="0">
              <a:solidFill>
                <a:schemeClr val="bg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4984899"/>
              </p:ext>
            </p:extLst>
          </p:nvPr>
        </p:nvGraphicFramePr>
        <p:xfrm>
          <a:off x="9695064" y="1129229"/>
          <a:ext cx="2191154" cy="473261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18222">
                  <a:extLst>
                    <a:ext uri="{9D8B030D-6E8A-4147-A177-3AD203B41FA5}">
                      <a16:colId xmlns:a16="http://schemas.microsoft.com/office/drawing/2014/main" val="4204349478"/>
                    </a:ext>
                  </a:extLst>
                </a:gridCol>
                <a:gridCol w="1172932">
                  <a:extLst>
                    <a:ext uri="{9D8B030D-6E8A-4147-A177-3AD203B41FA5}">
                      <a16:colId xmlns:a16="http://schemas.microsoft.com/office/drawing/2014/main" val="3908150544"/>
                    </a:ext>
                  </a:extLst>
                </a:gridCol>
              </a:tblGrid>
              <a:tr h="24908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Student #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GPA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02066576"/>
                  </a:ext>
                </a:extLst>
              </a:tr>
              <a:tr h="24908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3.00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1137225"/>
                  </a:ext>
                </a:extLst>
              </a:tr>
              <a:tr h="24908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3.12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09607686"/>
                  </a:ext>
                </a:extLst>
              </a:tr>
              <a:tr h="24908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2.59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76701182"/>
                  </a:ext>
                </a:extLst>
              </a:tr>
              <a:tr h="24908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1.65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94094418"/>
                  </a:ext>
                </a:extLst>
              </a:tr>
              <a:tr h="24908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3.89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45541347"/>
                  </a:ext>
                </a:extLst>
              </a:tr>
              <a:tr h="24908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2.32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12046317"/>
                  </a:ext>
                </a:extLst>
              </a:tr>
              <a:tr h="24908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2.78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87854782"/>
                  </a:ext>
                </a:extLst>
              </a:tr>
              <a:tr h="24908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1.11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3911255"/>
                  </a:ext>
                </a:extLst>
              </a:tr>
              <a:tr h="24908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4.00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3852652"/>
                  </a:ext>
                </a:extLst>
              </a:tr>
              <a:tr h="24908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0.98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22519134"/>
                  </a:ext>
                </a:extLst>
              </a:tr>
              <a:tr h="24908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3.22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25254870"/>
                  </a:ext>
                </a:extLst>
              </a:tr>
              <a:tr h="24908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3.11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71653088"/>
                  </a:ext>
                </a:extLst>
              </a:tr>
              <a:tr h="24908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3.85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68554144"/>
                  </a:ext>
                </a:extLst>
              </a:tr>
              <a:tr h="24908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2.98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43325231"/>
                  </a:ext>
                </a:extLst>
              </a:tr>
              <a:tr h="24908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3.25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45828979"/>
                  </a:ext>
                </a:extLst>
              </a:tr>
              <a:tr h="24908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2.53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83387816"/>
                  </a:ext>
                </a:extLst>
              </a:tr>
              <a:tr h="24908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1.98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01063221"/>
                  </a:ext>
                </a:extLst>
              </a:tr>
              <a:tr h="24908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2.33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74074356"/>
                  </a:ext>
                </a:extLst>
              </a:tr>
            </a:tbl>
          </a:graphicData>
        </a:graphic>
      </p:graphicFrame>
      <p:sp>
        <p:nvSpPr>
          <p:cNvPr id="6" name="Content Placeholder 2"/>
          <p:cNvSpPr txBox="1">
            <a:spLocks/>
          </p:cNvSpPr>
          <p:nvPr/>
        </p:nvSpPr>
        <p:spPr>
          <a:xfrm>
            <a:off x="2679113" y="2731089"/>
            <a:ext cx="3697464" cy="29248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Graph:</a:t>
            </a:r>
          </a:p>
          <a:p>
            <a:pPr marL="0" indent="0" algn="just">
              <a:buNone/>
            </a:pPr>
            <a:r>
              <a:rPr lang="en-US" dirty="0" err="1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i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- Pie Chart,</a:t>
            </a:r>
          </a:p>
          <a:p>
            <a:pPr marL="0" indent="0" algn="just">
              <a:buNone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ii- Histogram (with the Normal Distribution Curve), and</a:t>
            </a:r>
          </a:p>
          <a:p>
            <a:pPr marL="0" indent="0" algn="just">
              <a:buNone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iii- Bar Chart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175978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2189" y="1728151"/>
            <a:ext cx="2940743" cy="369646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5650" y="827363"/>
            <a:ext cx="3368855" cy="146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7442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198" y="1129229"/>
            <a:ext cx="10976332" cy="4575174"/>
          </a:xfrm>
        </p:spPr>
        <p:txBody>
          <a:bodyPr vert="horz" lIns="91440" tIns="45720" rIns="91440" bIns="45720" rtlCol="0">
            <a:normAutofit/>
          </a:bodyPr>
          <a:lstStyle/>
          <a:p>
            <a:pPr marL="0" lvl="1" indent="0" algn="ctr">
              <a:buNone/>
            </a:pPr>
            <a:endParaRPr lang="en-US" sz="2800" b="1" dirty="0" smtClean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lvl="1" indent="0" algn="ctr">
              <a:buNone/>
            </a:pPr>
            <a:endParaRPr lang="en-US" sz="2800" b="1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lvl="1" indent="0" algn="ctr">
              <a:buNone/>
            </a:pPr>
            <a:endParaRPr lang="en-US" sz="2800" b="1" dirty="0" smtClean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lvl="1" indent="0" algn="ctr">
              <a:buNone/>
            </a:pPr>
            <a:endParaRPr lang="en-US" sz="2800" b="1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lvl="1" indent="0" algn="ctr">
              <a:buNone/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* </a:t>
            </a: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Home Sweet Home *</a:t>
            </a:r>
            <a:endParaRPr lang="en-US" sz="2800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769279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>
            <a:normAutofit/>
          </a:bodyPr>
          <a:lstStyle/>
          <a:p>
            <a:pPr rtl="1"/>
            <a:r>
              <a:rPr lang="en-US" sz="48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Introduction to Biostatistics with SPSS Application</a:t>
            </a:r>
            <a:endParaRPr lang="ar-SA" sz="4800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3139843" y="4322657"/>
            <a:ext cx="5912313" cy="1655762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Osama A Samarkandi, PhD</a:t>
            </a:r>
          </a:p>
        </p:txBody>
      </p:sp>
    </p:spTree>
    <p:extLst>
      <p:ext uri="{BB962C8B-B14F-4D97-AF65-F5344CB8AC3E}">
        <p14:creationId xmlns:p14="http://schemas.microsoft.com/office/powerpoint/2010/main" val="2222647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30056" y="2973313"/>
            <a:ext cx="9144000" cy="990821"/>
          </a:xfrm>
        </p:spPr>
        <p:txBody>
          <a:bodyPr>
            <a:normAutofit/>
          </a:bodyPr>
          <a:lstStyle/>
          <a:p>
            <a:pPr rtl="1"/>
            <a:r>
              <a:rPr lang="en-US" sz="48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Session </a:t>
            </a:r>
            <a:r>
              <a:rPr lang="en-US" sz="48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I</a:t>
            </a:r>
            <a:r>
              <a:rPr lang="en-US" sz="48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II </a:t>
            </a:r>
            <a:endParaRPr lang="ar-SA" sz="4800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725448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198" y="1129229"/>
            <a:ext cx="10970276" cy="4575174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just">
              <a:buNone/>
            </a:pPr>
            <a:endParaRPr lang="en-US" sz="2800" b="1" dirty="0" smtClean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indent="0" algn="just">
              <a:buNone/>
            </a:pPr>
            <a:endParaRPr lang="en-US" b="1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indent="0" algn="just">
              <a:buNone/>
            </a:pPr>
            <a:endParaRPr lang="en-US" sz="2800" b="1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lvl="1" indent="0" algn="ctr">
              <a:spcBef>
                <a:spcPts val="1000"/>
              </a:spcBef>
              <a:buNone/>
            </a:pPr>
            <a:endParaRPr lang="en-US" sz="2800" b="1" dirty="0" smtClean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lvl="1" indent="0" algn="ctr">
              <a:spcBef>
                <a:spcPts val="1000"/>
              </a:spcBef>
              <a:buNone/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* Welcome Back *</a:t>
            </a:r>
            <a:endParaRPr lang="en-US" sz="2800" b="1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864907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198" y="1129229"/>
            <a:ext cx="10976332" cy="4575174"/>
          </a:xfrm>
        </p:spPr>
        <p:txBody>
          <a:bodyPr vert="horz" lIns="91440" tIns="45720" rIns="91440" bIns="45720" rtlCol="0">
            <a:normAutofit/>
          </a:bodyPr>
          <a:lstStyle/>
          <a:p>
            <a:pPr marL="457200" lvl="1" indent="0" algn="just">
              <a:buNone/>
            </a:pP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•</a:t>
            </a:r>
            <a:r>
              <a:rPr lang="en-US" sz="32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	</a:t>
            </a:r>
            <a:r>
              <a:rPr lang="en-US" sz="28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Introduction to SPSS,</a:t>
            </a:r>
          </a:p>
          <a:p>
            <a:pPr marL="457200" lvl="1" indent="0" algn="just">
              <a:buNone/>
            </a:pPr>
            <a:r>
              <a:rPr lang="en-US" sz="28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•	Data entry, definition, and labeling.</a:t>
            </a:r>
          </a:p>
          <a:p>
            <a:pPr marL="457200" lvl="1" indent="0" algn="just">
              <a:buNone/>
            </a:pPr>
            <a:endParaRPr lang="en-US" sz="2800" b="1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38200" y="44176"/>
            <a:ext cx="10515600" cy="779389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SPSS</a:t>
            </a:r>
            <a:endParaRPr lang="ar-SA" dirty="0">
              <a:solidFill>
                <a:schemeClr val="bg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056357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198" y="1129229"/>
            <a:ext cx="10976332" cy="4575174"/>
          </a:xfrm>
        </p:spPr>
        <p:txBody>
          <a:bodyPr vert="horz" lIns="91440" tIns="45720" rIns="91440" bIns="45720" rtlCol="0">
            <a:normAutofit/>
          </a:bodyPr>
          <a:lstStyle/>
          <a:p>
            <a:pPr marL="0" lvl="1" indent="0" algn="ctr">
              <a:buNone/>
            </a:pPr>
            <a:endParaRPr lang="en-US" sz="2800" b="1" dirty="0" smtClean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lvl="1" indent="0" algn="ctr">
              <a:buNone/>
            </a:pPr>
            <a:endParaRPr lang="en-US" sz="2800" b="1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lvl="1" indent="0" algn="ctr">
              <a:buNone/>
            </a:pPr>
            <a:endParaRPr lang="en-US" sz="2800" b="1" dirty="0" smtClean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lvl="1" indent="0" algn="ctr">
              <a:buNone/>
            </a:pPr>
            <a:endParaRPr lang="en-US" sz="2800" b="1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lvl="1" indent="0" algn="ctr">
              <a:buNone/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SPSS Practice</a:t>
            </a:r>
            <a:endParaRPr lang="en-US" sz="2800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432067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198" y="1129229"/>
            <a:ext cx="10976332" cy="4575174"/>
          </a:xfr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0" indent="0" algn="just">
              <a:buNone/>
            </a:pP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A patient was asked to rate her level of pain each time her vital signs were checked. Ten means 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extreme pain 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(the worst pain of her life) and a zero means that she is experiencing no pain or discomfort. 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Her pain 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levels over the course of the day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:</a:t>
            </a:r>
          </a:p>
          <a:p>
            <a:pPr marL="0" indent="0" algn="just">
              <a:buNone/>
            </a:pP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06:00 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AM 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	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  <a:sym typeface="Wingdings" panose="05000000000000000000" pitchFamily="2" charset="2"/>
              </a:rPr>
              <a:t> 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5 </a:t>
            </a:r>
          </a:p>
          <a:p>
            <a:pPr marL="0" indent="0" algn="just">
              <a:buNone/>
            </a:pP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09:00 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AM 	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  <a:sym typeface="Wingdings" panose="05000000000000000000" pitchFamily="2" charset="2"/>
              </a:rPr>
              <a:t> 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7 </a:t>
            </a:r>
          </a:p>
          <a:p>
            <a:pPr marL="0" indent="0" algn="just">
              <a:buNone/>
            </a:pP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12:00 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PM 	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  <a:sym typeface="Wingdings" panose="05000000000000000000" pitchFamily="2" charset="2"/>
              </a:rPr>
              <a:t> 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8 </a:t>
            </a:r>
          </a:p>
          <a:p>
            <a:pPr marL="0" indent="0" algn="just">
              <a:buNone/>
            </a:pP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06:00 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PM 	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  <a:sym typeface="Wingdings" panose="05000000000000000000" pitchFamily="2" charset="2"/>
              </a:rPr>
              <a:t> 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5 </a:t>
            </a:r>
          </a:p>
          <a:p>
            <a:pPr marL="0" indent="0" algn="just">
              <a:buNone/>
            </a:pP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09:00 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PM 	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  <a:sym typeface="Wingdings" panose="05000000000000000000" pitchFamily="2" charset="2"/>
              </a:rPr>
              <a:t> 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4 </a:t>
            </a:r>
          </a:p>
          <a:p>
            <a:pPr marL="0" indent="0" algn="just">
              <a:buNone/>
            </a:pP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12:00 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AM 	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  <a:sym typeface="Wingdings" panose="05000000000000000000" pitchFamily="2" charset="2"/>
              </a:rPr>
              <a:t> 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2 </a:t>
            </a:r>
          </a:p>
          <a:p>
            <a:pPr marL="0" indent="0" algn="just">
              <a:buNone/>
            </a:pP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03:00 AM 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	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  <a:sym typeface="Wingdings" panose="05000000000000000000" pitchFamily="2" charset="2"/>
              </a:rPr>
              <a:t> 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2 </a:t>
            </a:r>
          </a:p>
          <a:p>
            <a:pPr marL="0" indent="0" algn="just">
              <a:buNone/>
            </a:pP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Calculate patient pain level mean, median, mode, and range? </a:t>
            </a:r>
            <a:endParaRPr lang="en-US" sz="3600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38200" y="44176"/>
            <a:ext cx="10515600" cy="779389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Example 1</a:t>
            </a:r>
            <a:endParaRPr lang="ar-SA" dirty="0">
              <a:solidFill>
                <a:schemeClr val="bg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235787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198" y="1118009"/>
            <a:ext cx="10976332" cy="4575174"/>
          </a:xfr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0" indent="0" algn="just">
              <a:buNone/>
            </a:pP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A pregnant patient is weighed during each of her pre-natal doctor appointments. Calculate patient 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weight mean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, median, mode, and 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range during her pregnancy? </a:t>
            </a:r>
          </a:p>
          <a:p>
            <a:pPr marL="0" indent="0" algn="just">
              <a:buNone/>
            </a:pP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06 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Weeks 	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  <a:sym typeface="Wingdings" panose="05000000000000000000" pitchFamily="2" charset="2"/>
              </a:rPr>
              <a:t> 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  <a:sym typeface="Wingdings" panose="05000000000000000000" pitchFamily="2" charset="2"/>
              </a:rPr>
              <a:t>13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5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  <a:sym typeface="Wingdings" panose="05000000000000000000" pitchFamily="2" charset="2"/>
              </a:rPr>
              <a:t> </a:t>
            </a:r>
            <a:r>
              <a:rPr lang="en-US" sz="3600" dirty="0" err="1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  <a:sym typeface="Wingdings" panose="05000000000000000000" pitchFamily="2" charset="2"/>
              </a:rPr>
              <a:t>lb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		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08Weeks 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	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  <a:sym typeface="Wingdings" panose="05000000000000000000" pitchFamily="2" charset="2"/>
              </a:rPr>
              <a:t> 136 </a:t>
            </a:r>
            <a:r>
              <a:rPr lang="en-US" sz="3600" dirty="0" err="1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  <a:sym typeface="Wingdings" panose="05000000000000000000" pitchFamily="2" charset="2"/>
              </a:rPr>
              <a:t>lb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  <a:endParaRPr lang="en-US" sz="3600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indent="0" algn="just">
              <a:buNone/>
            </a:pP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10 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Weeks 	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  <a:sym typeface="Wingdings" panose="05000000000000000000" pitchFamily="2" charset="2"/>
              </a:rPr>
              <a:t> 138 </a:t>
            </a:r>
            <a:r>
              <a:rPr lang="en-US" sz="3600" dirty="0" err="1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  <a:sym typeface="Wingdings" panose="05000000000000000000" pitchFamily="2" charset="2"/>
              </a:rPr>
              <a:t>lb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		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12Weeks 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	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  <a:sym typeface="Wingdings" panose="05000000000000000000" pitchFamily="2" charset="2"/>
              </a:rPr>
              <a:t> 140 </a:t>
            </a:r>
            <a:r>
              <a:rPr lang="en-US" sz="3600" dirty="0" err="1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  <a:sym typeface="Wingdings" panose="05000000000000000000" pitchFamily="2" charset="2"/>
              </a:rPr>
              <a:t>lb</a:t>
            </a:r>
            <a:endParaRPr lang="en-US" sz="3600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indent="0" algn="just">
              <a:buNone/>
            </a:pP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14 Weeks 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	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  <a:sym typeface="Wingdings" panose="05000000000000000000" pitchFamily="2" charset="2"/>
              </a:rPr>
              <a:t> 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  <a:sym typeface="Wingdings" panose="05000000000000000000" pitchFamily="2" charset="2"/>
              </a:rPr>
              <a:t>145 </a:t>
            </a:r>
            <a:r>
              <a:rPr lang="en-US" sz="3600" dirty="0" err="1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  <a:sym typeface="Wingdings" panose="05000000000000000000" pitchFamily="2" charset="2"/>
              </a:rPr>
              <a:t>lb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 		16 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Weeks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	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  <a:sym typeface="Wingdings" panose="05000000000000000000" pitchFamily="2" charset="2"/>
              </a:rPr>
              <a:t> 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  <a:sym typeface="Wingdings" panose="05000000000000000000" pitchFamily="2" charset="2"/>
              </a:rPr>
              <a:t>150 </a:t>
            </a:r>
            <a:r>
              <a:rPr lang="en-US" sz="3600" dirty="0" err="1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  <a:sym typeface="Wingdings" panose="05000000000000000000" pitchFamily="2" charset="2"/>
              </a:rPr>
              <a:t>lb</a:t>
            </a:r>
            <a:endParaRPr lang="en-US" sz="3600" dirty="0" smtClean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indent="0" algn="just">
              <a:buNone/>
            </a:pP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18 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Weeks 	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  <a:sym typeface="Wingdings" panose="05000000000000000000" pitchFamily="2" charset="2"/>
              </a:rPr>
              <a:t> 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  <a:sym typeface="Wingdings" panose="05000000000000000000" pitchFamily="2" charset="2"/>
              </a:rPr>
              <a:t>152 </a:t>
            </a:r>
            <a:r>
              <a:rPr lang="en-US" sz="3600" dirty="0" err="1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  <a:sym typeface="Wingdings" panose="05000000000000000000" pitchFamily="2" charset="2"/>
              </a:rPr>
              <a:t>lb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		20 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Weeks 	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  <a:sym typeface="Wingdings" panose="05000000000000000000" pitchFamily="2" charset="2"/>
              </a:rPr>
              <a:t> 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  <a:sym typeface="Wingdings" panose="05000000000000000000" pitchFamily="2" charset="2"/>
              </a:rPr>
              <a:t>156 </a:t>
            </a:r>
            <a:r>
              <a:rPr lang="en-US" sz="3600" dirty="0" err="1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  <a:sym typeface="Wingdings" panose="05000000000000000000" pitchFamily="2" charset="2"/>
              </a:rPr>
              <a:t>lb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</a:p>
          <a:p>
            <a:pPr marL="0" indent="0" algn="just">
              <a:buNone/>
            </a:pP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22 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Weeks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	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  <a:sym typeface="Wingdings" panose="05000000000000000000" pitchFamily="2" charset="2"/>
              </a:rPr>
              <a:t> 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  <a:sym typeface="Wingdings" panose="05000000000000000000" pitchFamily="2" charset="2"/>
              </a:rPr>
              <a:t>156 </a:t>
            </a:r>
            <a:r>
              <a:rPr lang="en-US" sz="3600" dirty="0" err="1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  <a:sym typeface="Wingdings" panose="05000000000000000000" pitchFamily="2" charset="2"/>
              </a:rPr>
              <a:t>lb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		24 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Weeks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	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  <a:sym typeface="Wingdings" panose="05000000000000000000" pitchFamily="2" charset="2"/>
              </a:rPr>
              <a:t> 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  <a:sym typeface="Wingdings" panose="05000000000000000000" pitchFamily="2" charset="2"/>
              </a:rPr>
              <a:t>158 </a:t>
            </a:r>
            <a:r>
              <a:rPr lang="en-US" sz="3600" dirty="0" err="1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  <a:sym typeface="Wingdings" panose="05000000000000000000" pitchFamily="2" charset="2"/>
              </a:rPr>
              <a:t>lb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</a:p>
          <a:p>
            <a:pPr marL="0" indent="0" algn="just">
              <a:buNone/>
            </a:pP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26 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Weeks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	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  <a:sym typeface="Wingdings" panose="05000000000000000000" pitchFamily="2" charset="2"/>
              </a:rPr>
              <a:t> 159 </a:t>
            </a:r>
            <a:r>
              <a:rPr lang="en-US" sz="3600" dirty="0" err="1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  <a:sym typeface="Wingdings" panose="05000000000000000000" pitchFamily="2" charset="2"/>
              </a:rPr>
              <a:t>lb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		28 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Weeks 	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  <a:sym typeface="Wingdings" panose="05000000000000000000" pitchFamily="2" charset="2"/>
              </a:rPr>
              <a:t> 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  <a:sym typeface="Wingdings" panose="05000000000000000000" pitchFamily="2" charset="2"/>
              </a:rPr>
              <a:t>160 </a:t>
            </a:r>
            <a:r>
              <a:rPr lang="en-US" sz="3600" dirty="0" err="1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  <a:sym typeface="Wingdings" panose="05000000000000000000" pitchFamily="2" charset="2"/>
              </a:rPr>
              <a:t>lb</a:t>
            </a:r>
            <a:endParaRPr lang="en-US" sz="3600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indent="0" algn="just">
              <a:buNone/>
            </a:pP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30 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Weeks 	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  <a:sym typeface="Wingdings" panose="05000000000000000000" pitchFamily="2" charset="2"/>
              </a:rPr>
              <a:t> 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  <a:sym typeface="Wingdings" panose="05000000000000000000" pitchFamily="2" charset="2"/>
              </a:rPr>
              <a:t>163 </a:t>
            </a:r>
            <a:r>
              <a:rPr lang="en-US" sz="3600" dirty="0" err="1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  <a:sym typeface="Wingdings" panose="05000000000000000000" pitchFamily="2" charset="2"/>
              </a:rPr>
              <a:t>lb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		32 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Weeks 	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  <a:sym typeface="Wingdings" panose="05000000000000000000" pitchFamily="2" charset="2"/>
              </a:rPr>
              <a:t> 164 </a:t>
            </a:r>
            <a:r>
              <a:rPr lang="en-US" sz="3600" dirty="0" err="1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  <a:sym typeface="Wingdings" panose="05000000000000000000" pitchFamily="2" charset="2"/>
              </a:rPr>
              <a:t>lb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  <a:endParaRPr lang="en-US" sz="3600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38200" y="44176"/>
            <a:ext cx="10515600" cy="779389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Example 2</a:t>
            </a:r>
            <a:endParaRPr lang="ar-SA" dirty="0">
              <a:solidFill>
                <a:schemeClr val="bg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170026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198" y="1129229"/>
            <a:ext cx="10976332" cy="4575174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just">
              <a:buNone/>
            </a:pP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The 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following figures are representing the blood glucose readings in (mg/</a:t>
            </a:r>
            <a:r>
              <a:rPr lang="en-US" sz="3600" dirty="0" err="1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dL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) for a random sample of a different patients at the university medical center; (128, 98, 102.6, 88, 189, 220, 168, 102.6, 128, and 104.4), find out: 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Mean, Median, Mode, Range, S</a:t>
            </a:r>
            <a:r>
              <a:rPr lang="en-US" sz="3600" baseline="300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2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, and </a:t>
            </a:r>
            <a:r>
              <a:rPr lang="el-GR" sz="36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 algn="just">
              <a:buNone/>
            </a:pPr>
            <a:endParaRPr lang="en-US" sz="36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Manually, and SPSS</a:t>
            </a:r>
          </a:p>
          <a:p>
            <a:pPr marL="0" indent="0" algn="just">
              <a:buNone/>
            </a:pP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Charts are required to support your out put</a:t>
            </a:r>
            <a:endParaRPr lang="en-US" sz="3600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38200" y="44176"/>
            <a:ext cx="10515600" cy="779389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Example 3</a:t>
            </a:r>
            <a:endParaRPr lang="ar-SA" dirty="0">
              <a:solidFill>
                <a:schemeClr val="bg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79019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501</TotalTime>
  <Words>303</Words>
  <Application>Microsoft Office PowerPoint</Application>
  <PresentationFormat>Widescreen</PresentationFormat>
  <Paragraphs>99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Arial</vt:lpstr>
      <vt:lpstr>Calibri</vt:lpstr>
      <vt:lpstr>Calibri Light</vt:lpstr>
      <vt:lpstr>Cambria Math</vt:lpstr>
      <vt:lpstr>Times New Roman</vt:lpstr>
      <vt:lpstr>Traditional Arabic</vt:lpstr>
      <vt:lpstr>Wingdings</vt:lpstr>
      <vt:lpstr>Office Theme</vt:lpstr>
      <vt:lpstr>مقدمة في الإحصاء الحيوي مع تطبيقات برنامج الحزم الإحصائية SPSS</vt:lpstr>
      <vt:lpstr>Introduction to Biostatistics with SPSS Application</vt:lpstr>
      <vt:lpstr>Session III </vt:lpstr>
      <vt:lpstr>PowerPoint Presentation</vt:lpstr>
      <vt:lpstr>SPSS</vt:lpstr>
      <vt:lpstr>PowerPoint Presentation</vt:lpstr>
      <vt:lpstr>Example 1</vt:lpstr>
      <vt:lpstr>Example 2</vt:lpstr>
      <vt:lpstr>Example 3</vt:lpstr>
      <vt:lpstr>Example 4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Dr. OSamarkandi</dc:creator>
  <cp:lastModifiedBy>Dr. OSamarkandi</cp:lastModifiedBy>
  <cp:revision>68</cp:revision>
  <dcterms:created xsi:type="dcterms:W3CDTF">2017-03-15T21:22:10Z</dcterms:created>
  <dcterms:modified xsi:type="dcterms:W3CDTF">2017-04-01T01:24:40Z</dcterms:modified>
</cp:coreProperties>
</file>