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96" r:id="rId3"/>
    <p:sldId id="273" r:id="rId4"/>
    <p:sldId id="287" r:id="rId5"/>
    <p:sldId id="272" r:id="rId6"/>
    <p:sldId id="274" r:id="rId7"/>
    <p:sldId id="288" r:id="rId8"/>
    <p:sldId id="271" r:id="rId9"/>
    <p:sldId id="289" r:id="rId10"/>
    <p:sldId id="290" r:id="rId11"/>
    <p:sldId id="298" r:id="rId12"/>
    <p:sldId id="299" r:id="rId13"/>
    <p:sldId id="301" r:id="rId14"/>
    <p:sldId id="303" r:id="rId15"/>
    <p:sldId id="305" r:id="rId16"/>
    <p:sldId id="304" r:id="rId17"/>
    <p:sldId id="302" r:id="rId18"/>
    <p:sldId id="300" r:id="rId19"/>
    <p:sldId id="297" r:id="rId20"/>
    <p:sldId id="292" r:id="rId21"/>
  </p:sldIdLst>
  <p:sldSz cx="12192000" cy="6858000"/>
  <p:notesSz cx="6858000" cy="9144000"/>
  <p:defaultTextStyle>
    <a:defPPr>
      <a:defRPr lang="ar-S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0" y="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08715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15949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7365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0300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9413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40567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63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0718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4307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6207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27533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A11C6-EE2C-4F50-881A-552F90738A9A}" type="datetimeFigureOut">
              <a:rPr lang="ar-SA" smtClean="0"/>
              <a:t>05/07/1438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8B9A7-4140-4532-9C3B-E8B3E546D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90050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pPr rtl="1"/>
            <a:r>
              <a:rPr lang="ar-SA" sz="48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مقدمة في الإحصاء الحيوي مع تطبيقات برنامج الحزم الإحصائية </a:t>
            </a: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SPSS</a:t>
            </a:r>
            <a:endParaRPr lang="ar-SA" sz="48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1205" y="4486160"/>
            <a:ext cx="5912313" cy="1655762"/>
          </a:xfrm>
        </p:spPr>
        <p:txBody>
          <a:bodyPr>
            <a:noAutofit/>
          </a:bodyPr>
          <a:lstStyle/>
          <a:p>
            <a:r>
              <a:rPr lang="ar-SA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د. أسامة عبدالحليم سمرقندي</a:t>
            </a:r>
          </a:p>
          <a:p>
            <a:r>
              <a:rPr lang="ar-SA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المشرف على إدارة الإحصاء والمعلومات</a:t>
            </a:r>
          </a:p>
          <a:p>
            <a:r>
              <a:rPr lang="ar-SA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جامعة </a:t>
            </a:r>
            <a:r>
              <a:rPr lang="ar-SA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الملك </a:t>
            </a:r>
            <a:r>
              <a:rPr lang="ar-SA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سعود</a:t>
            </a:r>
            <a:endParaRPr lang="ar-SA" sz="36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538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97" y="1129229"/>
            <a:ext cx="10994499" cy="4575174"/>
          </a:xfrm>
        </p:spPr>
        <p:txBody>
          <a:bodyPr vert="horz" lIns="91440" tIns="45720" rIns="91440" bIns="45720" rtlCol="0">
            <a:normAutofit/>
          </a:bodyPr>
          <a:lstStyle/>
          <a:p>
            <a:pPr algn="just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What does it mean for two variables to be positively associated? </a:t>
            </a:r>
          </a:p>
          <a:p>
            <a:pPr algn="just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Where there is a positive association between two variables, scores above the mean OR X tend to be associated with scores above the-mean OR Y and scores below the mean on X tend to be accompanied by scores below the mean of Y. (Note: For this reason deviation -score is an Important part of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Covarince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)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4176"/>
            <a:ext cx="10515600" cy="77938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The Logic of the Covariance</a:t>
            </a:r>
            <a:endParaRPr lang="ar-SA" dirty="0">
              <a:solidFill>
                <a:schemeClr val="bg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189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97" y="1129229"/>
            <a:ext cx="10994499" cy="4575174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algn="just">
              <a:buNone/>
            </a:pP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r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is metric-independent, </a:t>
            </a:r>
          </a:p>
          <a:p>
            <a:pPr marL="0" indent="0" algn="just">
              <a:buNone/>
            </a:pP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r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-reflects the-direction of the relationship, </a:t>
            </a:r>
          </a:p>
          <a:p>
            <a:pPr marL="0" indent="0" algn="just">
              <a:buNone/>
            </a:pP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r-reflects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the magnitude of the relationship.</a:t>
            </a:r>
          </a:p>
          <a:p>
            <a:pPr marL="0" indent="0" algn="just">
              <a:buNone/>
            </a:pPr>
            <a:endParaRPr lang="en-US" sz="36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indent="0" algn="just">
              <a:buNone/>
            </a:pP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The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Strength of association (r</a:t>
            </a:r>
            <a:r>
              <a:rPr lang="en-US" sz="3600" baseline="300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2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) = Coefficient of determination. </a:t>
            </a:r>
          </a:p>
          <a:p>
            <a:pPr marL="0" indent="0" algn="just">
              <a:buNone/>
            </a:pPr>
            <a:endParaRPr lang="en-US" sz="36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indent="0" algn="just">
              <a:buNone/>
            </a:pP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1-r</a:t>
            </a:r>
            <a:r>
              <a:rPr lang="en-US" sz="3600" baseline="300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2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 = Coefficient of non-determination.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4176"/>
            <a:ext cx="10515600" cy="77938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Properties of the Pearson (r)</a:t>
            </a:r>
            <a:endParaRPr lang="ar-SA" dirty="0">
              <a:solidFill>
                <a:schemeClr val="bg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14" name="AutoShape 33"/>
          <p:cNvSpPr>
            <a:spLocks/>
          </p:cNvSpPr>
          <p:nvPr/>
        </p:nvSpPr>
        <p:spPr bwMode="auto">
          <a:xfrm>
            <a:off x="8526326" y="2391973"/>
            <a:ext cx="1501796" cy="728315"/>
          </a:xfrm>
          <a:prstGeom prst="borderCallout2">
            <a:avLst>
              <a:gd name="adj1" fmla="val 42856"/>
              <a:gd name="adj2" fmla="val -11764"/>
              <a:gd name="adj3" fmla="val 42856"/>
              <a:gd name="adj4" fmla="val -61472"/>
              <a:gd name="adj5" fmla="val 161903"/>
              <a:gd name="adj6" fmla="val -74509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Variance </a:t>
            </a:r>
          </a:p>
        </p:txBody>
      </p:sp>
      <p:sp>
        <p:nvSpPr>
          <p:cNvPr id="15" name="AutoShape 34"/>
          <p:cNvSpPr>
            <a:spLocks/>
          </p:cNvSpPr>
          <p:nvPr/>
        </p:nvSpPr>
        <p:spPr bwMode="auto">
          <a:xfrm>
            <a:off x="2724738" y="4347942"/>
            <a:ext cx="3875898" cy="437645"/>
          </a:xfrm>
          <a:prstGeom prst="borderCallout2">
            <a:avLst>
              <a:gd name="adj1" fmla="val 42856"/>
              <a:gd name="adj2" fmla="val -6185"/>
              <a:gd name="adj3" fmla="val 42856"/>
              <a:gd name="adj4" fmla="val -32319"/>
              <a:gd name="adj5" fmla="val 161903"/>
              <a:gd name="adj6" fmla="val -39176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Practical Significant </a:t>
            </a:r>
          </a:p>
        </p:txBody>
      </p:sp>
    </p:spTree>
    <p:extLst>
      <p:ext uri="{BB962C8B-B14F-4D97-AF65-F5344CB8AC3E}">
        <p14:creationId xmlns:p14="http://schemas.microsoft.com/office/powerpoint/2010/main" val="263847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950" y="1129229"/>
            <a:ext cx="7381811" cy="457517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The following data are representing both GRE &amp; SAT score for a random selection of (12)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students.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Find the Covariance, and the correlation coefficient for the distribution and give a clear interpretation.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4176"/>
            <a:ext cx="10515600" cy="779389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Example 1</a:t>
            </a:r>
            <a:endParaRPr lang="ar-SA" dirty="0">
              <a:solidFill>
                <a:schemeClr val="bg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676513"/>
              </p:ext>
            </p:extLst>
          </p:nvPr>
        </p:nvGraphicFramePr>
        <p:xfrm>
          <a:off x="8015895" y="1129229"/>
          <a:ext cx="3790304" cy="435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7443">
                  <a:extLst>
                    <a:ext uri="{9D8B030D-6E8A-4147-A177-3AD203B41FA5}">
                      <a16:colId xmlns:a16="http://schemas.microsoft.com/office/drawing/2014/main" val="3631139187"/>
                    </a:ext>
                  </a:extLst>
                </a:gridCol>
                <a:gridCol w="1291962">
                  <a:extLst>
                    <a:ext uri="{9D8B030D-6E8A-4147-A177-3AD203B41FA5}">
                      <a16:colId xmlns:a16="http://schemas.microsoft.com/office/drawing/2014/main" val="3681584410"/>
                    </a:ext>
                  </a:extLst>
                </a:gridCol>
                <a:gridCol w="1260899">
                  <a:extLst>
                    <a:ext uri="{9D8B030D-6E8A-4147-A177-3AD203B41FA5}">
                      <a16:colId xmlns:a16="http://schemas.microsoft.com/office/drawing/2014/main" val="913771387"/>
                    </a:ext>
                  </a:extLst>
                </a:gridCol>
              </a:tblGrid>
              <a:tr h="3347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 (GPA)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(SAT)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128185651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538829863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980607869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3705631606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481279094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623745142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3595605850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480175978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224802100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4173458053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1884694741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3970856853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16106797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84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0198" y="1129229"/>
                <a:ext cx="5241652" cy="4575174"/>
              </a:xfr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N=12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Σ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num>
                      <m:den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=30.8/12=2.57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</m:acc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Σ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𝑌</m:t>
                        </m:r>
                      </m:num>
                      <m:den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6,550/12=545.8</a:t>
                </a:r>
              </a:p>
              <a:p>
                <a:pPr marL="0" indent="0">
                  <a:buNone/>
                </a:pP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SDy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: σ 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Σ</m:t>
                            </m:r>
                            <m:sSup>
                              <m:sSupPr>
                                <m:ctrlPr>
                                  <a:rPr lang="en-US" sz="2400" i="1" baseline="3000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yi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en-US" sz="2400" i="1" baseline="300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2400" baseline="30000">
                                <a:latin typeface="Cambria Math" panose="02040503050406030204" pitchFamily="18" charset="0"/>
                              </a:rPr>
                              <m:t>n</m:t>
                            </m:r>
                            <m:r>
                              <a:rPr lang="en-US" sz="2400" i="1" baseline="3000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baseline="30000">
                                <a:latin typeface="Cambria Math" panose="02040503050406030204" pitchFamily="18" charset="0"/>
                              </a:rPr>
                              <m:t>1</m:t>
                            </m:r>
                          </m:den>
                        </m:f>
                      </m:e>
                    </m:rad>
                    <m:r>
                      <a:rPr lang="en-US" sz="240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2400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sz="2400">
                                <a:latin typeface="Cambria Math" panose="02040503050406030204" pitchFamily="18" charset="0"/>
                              </a:rPr>
                              <m:t>185</m:t>
                            </m:r>
                          </m:num>
                          <m:den>
                            <m:r>
                              <a:rPr lang="en-US" sz="2400">
                                <a:latin typeface="Cambria Math" panose="02040503050406030204" pitchFamily="18" charset="0"/>
                              </a:rPr>
                              <m:t>11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=0.54</a:t>
                </a:r>
              </a:p>
              <a:p>
                <a:pPr marL="0" indent="0">
                  <a:buNone/>
                </a:pP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SDx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Σ</m:t>
                            </m:r>
                            <m:sSup>
                              <m:sSupPr>
                                <m:ctrlPr>
                                  <a:rPr lang="en-US" sz="2400" i="1" baseline="3000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Xi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en-US" sz="2400" i="1" baseline="300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2400" baseline="30000">
                                <a:latin typeface="Cambria Math" panose="02040503050406030204" pitchFamily="18" charset="0"/>
                              </a:rPr>
                              <m:t>n</m:t>
                            </m:r>
                            <m:r>
                              <a:rPr lang="en-US" sz="2400" i="1" baseline="3000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baseline="30000">
                                <a:latin typeface="Cambria Math" panose="02040503050406030204" pitchFamily="18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sz="2400" i="1" baseline="30000" dirty="0" smtClean="0"/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>
                                <a:latin typeface="Cambria Math" panose="02040503050406030204" pitchFamily="18" charset="0"/>
                              </a:rPr>
                              <m:t>182</m:t>
                            </m:r>
                            <m:r>
                              <a:rPr lang="en-US" sz="240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400">
                                <a:latin typeface="Cambria Math" panose="02040503050406030204" pitchFamily="18" charset="0"/>
                              </a:rPr>
                              <m:t>291</m:t>
                            </m:r>
                            <m:r>
                              <a:rPr lang="en-US" sz="2400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sz="2400">
                                <a:latin typeface="Cambria Math" panose="02040503050406030204" pitchFamily="18" charset="0"/>
                              </a:rPr>
                              <m:t>68</m:t>
                            </m:r>
                          </m:num>
                          <m:den>
                            <m:r>
                              <a:rPr lang="en-US" sz="2400">
                                <a:latin typeface="Cambria Math" panose="02040503050406030204" pitchFamily="18" charset="0"/>
                              </a:rPr>
                              <m:t>11</m:t>
                            </m:r>
                          </m:den>
                        </m:f>
                      </m:e>
                    </m:ra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128.73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0198" y="1129229"/>
                <a:ext cx="5241652" cy="4575174"/>
              </a:xfrm>
              <a:blipFill>
                <a:blip r:embed="rId2"/>
                <a:stretch>
                  <a:fillRect l="-1860" t="-1864"/>
                </a:stretch>
              </a:blipFill>
            </p:spPr>
            <p:txBody>
              <a:bodyPr/>
              <a:lstStyle/>
              <a:p>
                <a:r>
                  <a:rPr lang="ar-S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4176"/>
            <a:ext cx="10515600" cy="779389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Solution </a:t>
            </a:r>
            <a:endParaRPr lang="ar-SA" dirty="0">
              <a:solidFill>
                <a:schemeClr val="bg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6112148" y="1153451"/>
                <a:ext cx="5241652" cy="457517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Cov=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𝛴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Y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</m:acc>
                        <m:r>
                          <a:rPr lang="en-US">
                            <a:latin typeface="Cambria Math" panose="02040503050406030204" pitchFamily="18" charset="0"/>
                          </a:rPr>
                          <m:t>)(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  <m:r>
                          <a:rPr lang="en-US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378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33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34.39</a:t>
                </a:r>
              </a:p>
              <a:p>
                <a:pPr marL="0" indent="0">
                  <a:buNone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xy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𝐶𝑜𝑣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𝑆𝐷𝑥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. 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𝑆𝐷𝑦</m:t>
                        </m:r>
                      </m:den>
                    </m:f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34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39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54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128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73</m:t>
                        </m:r>
                      </m:den>
                    </m:f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=0.5</a:t>
                </a:r>
                <a:b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(0.5)</a:t>
                </a:r>
                <a:r>
                  <a:rPr lang="en-US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=0.25</a:t>
                </a: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2148" y="1153451"/>
                <a:ext cx="5241652" cy="4575174"/>
              </a:xfrm>
              <a:prstGeom prst="rect">
                <a:avLst/>
              </a:prstGeom>
              <a:blipFill>
                <a:blip r:embed="rId3"/>
                <a:stretch>
                  <a:fillRect l="-2442"/>
                </a:stretch>
              </a:blipFill>
            </p:spPr>
            <p:txBody>
              <a:bodyPr/>
              <a:lstStyle/>
              <a:p>
                <a:r>
                  <a:rPr lang="ar-S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979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705001" y="1277739"/>
            <a:ext cx="6210528" cy="4353996"/>
            <a:chOff x="1694" y="6230"/>
            <a:chExt cx="6594" cy="505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694" y="6230"/>
              <a:ext cx="6594" cy="3834"/>
              <a:chOff x="1694" y="6230"/>
              <a:chExt cx="6594" cy="3834"/>
            </a:xfrm>
          </p:grpSpPr>
          <p:grpSp>
            <p:nvGrpSpPr>
              <p:cNvPr id="9" name="Group 8"/>
              <p:cNvGrpSpPr>
                <a:grpSpLocks/>
              </p:cNvGrpSpPr>
              <p:nvPr/>
            </p:nvGrpSpPr>
            <p:grpSpPr bwMode="auto">
              <a:xfrm>
                <a:off x="1694" y="6230"/>
                <a:ext cx="6594" cy="3834"/>
                <a:chOff x="1694" y="6230"/>
                <a:chExt cx="6594" cy="3834"/>
              </a:xfrm>
            </p:grpSpPr>
            <p:grpSp>
              <p:nvGrpSpPr>
                <p:cNvPr id="12" name="Group 11"/>
                <p:cNvGrpSpPr>
                  <a:grpSpLocks/>
                </p:cNvGrpSpPr>
                <p:nvPr/>
              </p:nvGrpSpPr>
              <p:grpSpPr bwMode="auto">
                <a:xfrm>
                  <a:off x="1694" y="7463"/>
                  <a:ext cx="3818" cy="2601"/>
                  <a:chOff x="1694" y="7463"/>
                  <a:chExt cx="3818" cy="2601"/>
                </a:xfrm>
              </p:grpSpPr>
              <p:sp>
                <p:nvSpPr>
                  <p:cNvPr id="14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1694" y="7463"/>
                    <a:ext cx="2648" cy="2601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ar-SA" sz="2400"/>
                  </a:p>
                </p:txBody>
              </p:sp>
              <p:sp>
                <p:nvSpPr>
                  <p:cNvPr id="15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2864" y="7463"/>
                    <a:ext cx="2648" cy="2601"/>
                  </a:xfrm>
                  <a:prstGeom prst="ellips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ar-SA" sz="2400"/>
                  </a:p>
                </p:txBody>
              </p:sp>
              <p:cxnSp>
                <p:nvCxnSpPr>
                  <p:cNvPr id="16" name="AutoShape 37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2910" y="8408"/>
                    <a:ext cx="1386" cy="743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17" name="AutoShape 38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135" y="8942"/>
                    <a:ext cx="1161" cy="627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18" name="AutoShape 39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2887" y="7991"/>
                    <a:ext cx="1177" cy="557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19" name="AutoShape 40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2910" y="8188"/>
                    <a:ext cx="1304" cy="627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20" name="AutoShape 41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2989" y="8648"/>
                    <a:ext cx="1386" cy="743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21" name="AutoShape 42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2966" y="7804"/>
                    <a:ext cx="866" cy="437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22" name="AutoShape 43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311" y="9244"/>
                    <a:ext cx="903" cy="515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sp>
              <p:nvSpPr>
                <p:cNvPr id="13" name="AutoShape 45"/>
                <p:cNvSpPr>
                  <a:spLocks/>
                </p:cNvSpPr>
                <p:nvPr/>
              </p:nvSpPr>
              <p:spPr bwMode="auto">
                <a:xfrm>
                  <a:off x="5114" y="6230"/>
                  <a:ext cx="3174" cy="809"/>
                </a:xfrm>
                <a:prstGeom prst="borderCallout2">
                  <a:avLst>
                    <a:gd name="adj1" fmla="val 28940"/>
                    <a:gd name="adj2" fmla="val -2426"/>
                    <a:gd name="adj3" fmla="val 28940"/>
                    <a:gd name="adj4" fmla="val -15495"/>
                    <a:gd name="adj5" fmla="val 283120"/>
                    <a:gd name="adj6" fmla="val -28750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2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Coefficient of determination (r</a:t>
                  </a:r>
                  <a:r>
                    <a:rPr lang="en-US" sz="2000" baseline="30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2</a:t>
                  </a:r>
                  <a:r>
                    <a:rPr lang="en-US" sz="2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)</a:t>
                  </a:r>
                  <a:endPara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" name="Text Box 47"/>
              <p:cNvSpPr txBox="1">
                <a:spLocks noChangeArrowheads="1"/>
              </p:cNvSpPr>
              <p:nvPr/>
            </p:nvSpPr>
            <p:spPr bwMode="auto">
              <a:xfrm>
                <a:off x="2230" y="8548"/>
                <a:ext cx="418" cy="60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</a:t>
                </a:r>
                <a:endPara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1" name="Text Box 48"/>
              <p:cNvSpPr txBox="1">
                <a:spLocks noChangeArrowheads="1"/>
              </p:cNvSpPr>
              <p:nvPr/>
            </p:nvSpPr>
            <p:spPr bwMode="auto">
              <a:xfrm>
                <a:off x="4540" y="8788"/>
                <a:ext cx="418" cy="60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</a:t>
                </a:r>
                <a:endPara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7" name="AutoShape 50"/>
            <p:cNvSpPr>
              <a:spLocks/>
            </p:cNvSpPr>
            <p:nvPr/>
          </p:nvSpPr>
          <p:spPr bwMode="auto">
            <a:xfrm>
              <a:off x="5877" y="8648"/>
              <a:ext cx="2411" cy="921"/>
            </a:xfrm>
            <a:prstGeom prst="borderCallout1">
              <a:avLst>
                <a:gd name="adj1" fmla="val 28301"/>
                <a:gd name="adj2" fmla="val -2625"/>
                <a:gd name="adj3" fmla="val 28301"/>
                <a:gd name="adj4" fmla="val -27935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Independent Variable (predictor) </a:t>
              </a:r>
              <a:endPara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8" name="AutoShape 51"/>
            <p:cNvSpPr>
              <a:spLocks/>
            </p:cNvSpPr>
            <p:nvPr/>
          </p:nvSpPr>
          <p:spPr bwMode="auto">
            <a:xfrm>
              <a:off x="2392" y="10424"/>
              <a:ext cx="3697" cy="864"/>
            </a:xfrm>
            <a:prstGeom prst="borderCallout3">
              <a:avLst>
                <a:gd name="adj1" fmla="val 27648"/>
                <a:gd name="adj2" fmla="val -2227"/>
                <a:gd name="adj3" fmla="val 27648"/>
                <a:gd name="adj4" fmla="val -17667"/>
                <a:gd name="adj5" fmla="val -132718"/>
                <a:gd name="adj6" fmla="val -17667"/>
                <a:gd name="adj7" fmla="val -158218"/>
                <a:gd name="adj8" fmla="val -222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2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Dependent Variable (Certain Outcome) </a:t>
              </a:r>
              <a:endParaRPr lang="en-US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7369701" y="1277739"/>
            <a:ext cx="4572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Using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depending variable to predict the independent variable;  25% of the variability of A &amp; B are common,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25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% of variability of A (Dependent Variable), is explained by B (Independent Variable). </a:t>
            </a:r>
            <a:endParaRPr lang="en-US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86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98" y="1129229"/>
            <a:ext cx="10976332" cy="4575174"/>
          </a:xfrm>
        </p:spPr>
        <p:txBody>
          <a:bodyPr vert="horz" lIns="91440" tIns="45720" rIns="91440" bIns="45720" rtlCol="0">
            <a:normAutofit/>
          </a:bodyPr>
          <a:lstStyle/>
          <a:p>
            <a:pPr marL="0" lvl="1" indent="0" algn="ctr">
              <a:buNone/>
            </a:pPr>
            <a:endParaRPr lang="en-US" sz="2800" b="1" dirty="0" smtClean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lvl="1" indent="0" algn="ctr">
              <a:buNone/>
            </a:pPr>
            <a:endParaRPr lang="en-US" sz="2800" b="1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lvl="1" indent="0" algn="ctr">
              <a:buNone/>
            </a:pPr>
            <a:endParaRPr lang="en-US" sz="2800" b="1" dirty="0" smtClean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lvl="1" indent="0" algn="ctr">
              <a:buNone/>
            </a:pPr>
            <a:endParaRPr lang="en-US" sz="2800" b="1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lvl="1" indent="0" algn="ctr">
              <a:buNone/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SPSS Practice</a:t>
            </a:r>
            <a:endParaRPr lang="en-US" sz="28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422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838200" y="44176"/>
            <a:ext cx="10515600" cy="77938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SPSS Out </a:t>
            </a:r>
            <a:r>
              <a:rPr lang="en-US" dirty="0" smtClean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put </a:t>
            </a:r>
            <a:endParaRPr lang="ar-SA" dirty="0">
              <a:solidFill>
                <a:schemeClr val="bg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/>
          <a:srcRect l="22313" t="13815" r="19750" b="28444"/>
          <a:stretch/>
        </p:blipFill>
        <p:spPr>
          <a:xfrm>
            <a:off x="0" y="784680"/>
            <a:ext cx="12191999" cy="528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97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97" y="1129229"/>
            <a:ext cx="10994499" cy="4575174"/>
          </a:xfrm>
        </p:spPr>
        <p:txBody>
          <a:bodyPr vert="horz" lIns="91440" tIns="45720" rIns="91440" bIns="45720" rtlCol="0">
            <a:normAutofit/>
          </a:bodyPr>
          <a:lstStyle/>
          <a:p>
            <a:pPr algn="just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What does it mean for two variables to be positively associated? </a:t>
            </a:r>
          </a:p>
          <a:p>
            <a:pPr algn="just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Where there is a positive association between two variables, scores above the mean OR X tend to be associated with scores above the-mean OR Y and scores below the mean on X tend to be accompanied by scores below the mean of Y. (Note: For this reason deviation -score is an Important part of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Covarince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)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4176"/>
            <a:ext cx="10515600" cy="779389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Example 2 </a:t>
            </a:r>
            <a:endParaRPr lang="ar-SA" dirty="0">
              <a:solidFill>
                <a:schemeClr val="bg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492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4176"/>
            <a:ext cx="10515600" cy="779389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Solution </a:t>
            </a:r>
            <a:endParaRPr lang="ar-SA" dirty="0">
              <a:solidFill>
                <a:schemeClr val="bg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8825165"/>
                  </p:ext>
                </p:extLst>
              </p:nvPr>
            </p:nvGraphicFramePr>
            <p:xfrm>
              <a:off x="596921" y="990028"/>
              <a:ext cx="10957219" cy="482337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67101">
                      <a:extLst>
                        <a:ext uri="{9D8B030D-6E8A-4147-A177-3AD203B41FA5}">
                          <a16:colId xmlns:a16="http://schemas.microsoft.com/office/drawing/2014/main" val="1132073602"/>
                        </a:ext>
                      </a:extLst>
                    </a:gridCol>
                    <a:gridCol w="1134223">
                      <a:extLst>
                        <a:ext uri="{9D8B030D-6E8A-4147-A177-3AD203B41FA5}">
                          <a16:colId xmlns:a16="http://schemas.microsoft.com/office/drawing/2014/main" val="4093026191"/>
                        </a:ext>
                      </a:extLst>
                    </a:gridCol>
                    <a:gridCol w="1140467">
                      <a:extLst>
                        <a:ext uri="{9D8B030D-6E8A-4147-A177-3AD203B41FA5}">
                          <a16:colId xmlns:a16="http://schemas.microsoft.com/office/drawing/2014/main" val="1109283099"/>
                        </a:ext>
                      </a:extLst>
                    </a:gridCol>
                    <a:gridCol w="982300">
                      <a:extLst>
                        <a:ext uri="{9D8B030D-6E8A-4147-A177-3AD203B41FA5}">
                          <a16:colId xmlns:a16="http://schemas.microsoft.com/office/drawing/2014/main" val="2491345668"/>
                        </a:ext>
                      </a:extLst>
                    </a:gridCol>
                    <a:gridCol w="1247646">
                      <a:extLst>
                        <a:ext uri="{9D8B030D-6E8A-4147-A177-3AD203B41FA5}">
                          <a16:colId xmlns:a16="http://schemas.microsoft.com/office/drawing/2014/main" val="3749925825"/>
                        </a:ext>
                      </a:extLst>
                    </a:gridCol>
                    <a:gridCol w="1215387">
                      <a:extLst>
                        <a:ext uri="{9D8B030D-6E8A-4147-A177-3AD203B41FA5}">
                          <a16:colId xmlns:a16="http://schemas.microsoft.com/office/drawing/2014/main" val="2694406431"/>
                        </a:ext>
                      </a:extLst>
                    </a:gridCol>
                    <a:gridCol w="1723186">
                      <a:extLst>
                        <a:ext uri="{9D8B030D-6E8A-4147-A177-3AD203B41FA5}">
                          <a16:colId xmlns:a16="http://schemas.microsoft.com/office/drawing/2014/main" val="1874459747"/>
                        </a:ext>
                      </a:extLst>
                    </a:gridCol>
                    <a:gridCol w="1946909">
                      <a:extLst>
                        <a:ext uri="{9D8B030D-6E8A-4147-A177-3AD203B41FA5}">
                          <a16:colId xmlns:a16="http://schemas.microsoft.com/office/drawing/2014/main" val="712386161"/>
                        </a:ext>
                      </a:extLst>
                    </a:gridCol>
                  </a:tblGrid>
                  <a:tr h="50772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Students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 (GPA)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 (SAT)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Y-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</m:acc>
                            </m:oMath>
                          </a14:m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(Y-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</m:acc>
                            </m:oMath>
                          </a14:m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r>
                            <a:rPr lang="en-US" sz="1600" baseline="300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X-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</m:acc>
                            </m:oMath>
                          </a14:m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(X-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</m:acc>
                            </m:oMath>
                          </a14:m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r>
                            <a:rPr lang="en-US" sz="1600" baseline="300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(Y-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</m:acc>
                            </m:oMath>
                          </a14:m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)(X-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</m:acc>
                            </m:oMath>
                          </a14:m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463305721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1.6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400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-0.97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-145.8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21,257.64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141.43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35448511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-0.57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-195.8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38,337.64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111.61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07168900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500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-0.37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-45.8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2,097.64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16.95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85924543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400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-145.8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21,257.64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-33.53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4687983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-95.8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9,177.64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-22.03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1570935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2.6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0.0009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02583067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0.63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2.65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36802603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600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-0.57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2,937.64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-30.89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44444110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-0.17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10,857.64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-17.71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06443648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J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0.83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0.69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10,857.64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86.49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06093091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700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154.2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23,777.64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35.47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98986781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750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0.185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204.2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41,697.64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87.8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7341357"/>
                      </a:ext>
                    </a:extLst>
                  </a:tr>
                  <a:tr h="507723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Sum: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30.8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6,550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-0.04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3.1849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182,291.68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378.37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31123635"/>
                      </a:ext>
                    </a:extLst>
                  </a:tr>
                  <a:tr h="507723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Mean :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2.57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545.80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80321462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SD (σ): 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405980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8825165"/>
                  </p:ext>
                </p:extLst>
              </p:nvPr>
            </p:nvGraphicFramePr>
            <p:xfrm>
              <a:off x="596921" y="990028"/>
              <a:ext cx="10957219" cy="482337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67101">
                      <a:extLst>
                        <a:ext uri="{9D8B030D-6E8A-4147-A177-3AD203B41FA5}">
                          <a16:colId xmlns:a16="http://schemas.microsoft.com/office/drawing/2014/main" val="1132073602"/>
                        </a:ext>
                      </a:extLst>
                    </a:gridCol>
                    <a:gridCol w="1134223">
                      <a:extLst>
                        <a:ext uri="{9D8B030D-6E8A-4147-A177-3AD203B41FA5}">
                          <a16:colId xmlns:a16="http://schemas.microsoft.com/office/drawing/2014/main" val="4093026191"/>
                        </a:ext>
                      </a:extLst>
                    </a:gridCol>
                    <a:gridCol w="1140467">
                      <a:extLst>
                        <a:ext uri="{9D8B030D-6E8A-4147-A177-3AD203B41FA5}">
                          <a16:colId xmlns:a16="http://schemas.microsoft.com/office/drawing/2014/main" val="1109283099"/>
                        </a:ext>
                      </a:extLst>
                    </a:gridCol>
                    <a:gridCol w="982300">
                      <a:extLst>
                        <a:ext uri="{9D8B030D-6E8A-4147-A177-3AD203B41FA5}">
                          <a16:colId xmlns:a16="http://schemas.microsoft.com/office/drawing/2014/main" val="2491345668"/>
                        </a:ext>
                      </a:extLst>
                    </a:gridCol>
                    <a:gridCol w="1247646">
                      <a:extLst>
                        <a:ext uri="{9D8B030D-6E8A-4147-A177-3AD203B41FA5}">
                          <a16:colId xmlns:a16="http://schemas.microsoft.com/office/drawing/2014/main" val="3749925825"/>
                        </a:ext>
                      </a:extLst>
                    </a:gridCol>
                    <a:gridCol w="1215387">
                      <a:extLst>
                        <a:ext uri="{9D8B030D-6E8A-4147-A177-3AD203B41FA5}">
                          <a16:colId xmlns:a16="http://schemas.microsoft.com/office/drawing/2014/main" val="2694406431"/>
                        </a:ext>
                      </a:extLst>
                    </a:gridCol>
                    <a:gridCol w="1723186">
                      <a:extLst>
                        <a:ext uri="{9D8B030D-6E8A-4147-A177-3AD203B41FA5}">
                          <a16:colId xmlns:a16="http://schemas.microsoft.com/office/drawing/2014/main" val="1874459747"/>
                        </a:ext>
                      </a:extLst>
                    </a:gridCol>
                    <a:gridCol w="1946909">
                      <a:extLst>
                        <a:ext uri="{9D8B030D-6E8A-4147-A177-3AD203B41FA5}">
                          <a16:colId xmlns:a16="http://schemas.microsoft.com/office/drawing/2014/main" val="712386161"/>
                        </a:ext>
                      </a:extLst>
                    </a:gridCol>
                  </a:tblGrid>
                  <a:tr h="50772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Students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 (GPA)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X (SAT)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ar-SA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392547" t="-1205" r="-627950" b="-8759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ar-SA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386829" t="-1205" r="-393171" b="-8759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ar-SA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501508" t="-1205" r="-305025" b="-8759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ar-SA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22968" t="-1205" r="-114488" b="-8759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ar-SA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62500" t="-1205" r="-1250" b="-8759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63305721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1.6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400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-0.97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-145.8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21,257.64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141.43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35448511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-0.57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-195.8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38,337.64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111.61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07168900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500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-0.37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-45.8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2,097.64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16.95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85924543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400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-145.8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21,257.64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-33.53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4687983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-95.8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9,177.64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-22.03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31570935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2.6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0.0009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02583067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0.63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2.65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36802603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600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-0.57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2,937.64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-30.89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44444110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-0.17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10,857.64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-17.71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06443648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J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0.83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0.69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10,857.64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86.49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06093091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700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154.2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23,777.64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35.47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98986781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750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0.185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204.2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41,697.64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87.8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7341357"/>
                      </a:ext>
                    </a:extLst>
                  </a:tr>
                  <a:tr h="507723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Sum: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30.8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6,550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-0.04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3.1849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182,291.68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378.37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31123635"/>
                      </a:ext>
                    </a:extLst>
                  </a:tr>
                  <a:tr h="507723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Mean :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2.57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545.80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80321462"/>
                      </a:ext>
                    </a:extLst>
                  </a:tr>
                  <a:tr h="253862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SD (σ): 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rgbClr val="5B9B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4059806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0154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189" y="1728151"/>
            <a:ext cx="2940743" cy="36964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650" y="827363"/>
            <a:ext cx="3368855" cy="146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73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pPr rtl="1"/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Introduction to Biostatistics with SPSS Application</a:t>
            </a:r>
            <a:endParaRPr lang="ar-SA" sz="48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139843" y="4322657"/>
            <a:ext cx="5912313" cy="165576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Osama A Samarkandi, PhD</a:t>
            </a:r>
          </a:p>
        </p:txBody>
      </p:sp>
    </p:spTree>
    <p:extLst>
      <p:ext uri="{BB962C8B-B14F-4D97-AF65-F5344CB8AC3E}">
        <p14:creationId xmlns:p14="http://schemas.microsoft.com/office/powerpoint/2010/main" val="199175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98" y="1129229"/>
            <a:ext cx="10970276" cy="457517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endParaRPr lang="en-US" sz="2800" b="1" dirty="0" smtClean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indent="0" algn="just">
              <a:buNone/>
            </a:pPr>
            <a:endParaRPr lang="en-US" b="1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indent="0" algn="just">
              <a:buNone/>
            </a:pPr>
            <a:endParaRPr lang="en-US" sz="2800" b="1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lvl="1" indent="0" algn="ctr">
              <a:spcBef>
                <a:spcPts val="1000"/>
              </a:spcBef>
              <a:buNone/>
            </a:pPr>
            <a:endParaRPr lang="en-US" sz="2800" b="1" dirty="0" smtClean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lvl="1" indent="0" algn="ctr">
              <a:spcBef>
                <a:spcPts val="1000"/>
              </a:spcBef>
              <a:buNone/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* Break *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62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0056" y="2973313"/>
            <a:ext cx="9144000" cy="990821"/>
          </a:xfrm>
        </p:spPr>
        <p:txBody>
          <a:bodyPr>
            <a:normAutofit/>
          </a:bodyPr>
          <a:lstStyle/>
          <a:p>
            <a:pPr rtl="1"/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Session II </a:t>
            </a:r>
            <a:endParaRPr lang="ar-SA" sz="4800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544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98" y="1129229"/>
            <a:ext cx="10970276" cy="457517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endParaRPr lang="en-US" sz="2800" b="1" dirty="0" smtClean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indent="0" algn="just">
              <a:buNone/>
            </a:pPr>
            <a:endParaRPr lang="en-US" b="1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lvl="1" indent="0" algn="ctr">
              <a:spcBef>
                <a:spcPts val="1000"/>
              </a:spcBef>
              <a:buNone/>
            </a:pPr>
            <a:endParaRPr lang="en-US" sz="2800" b="1" dirty="0" smtClean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lvl="1" indent="0" algn="ctr">
              <a:spcBef>
                <a:spcPts val="1000"/>
              </a:spcBef>
              <a:buNone/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* Welcome Back *</a:t>
            </a:r>
          </a:p>
          <a:p>
            <a:pPr marL="0" lvl="1" indent="0" algn="ctr">
              <a:spcBef>
                <a:spcPts val="1000"/>
              </a:spcBef>
              <a:buNone/>
            </a:pPr>
            <a:endParaRPr lang="en-US" sz="2800" b="1" dirty="0" smtClean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lvl="1" indent="0" algn="ctr">
              <a:spcBef>
                <a:spcPts val="1000"/>
              </a:spcBef>
              <a:buNone/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Day 2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490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98" y="1129229"/>
            <a:ext cx="10976332" cy="457517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Univariate Examination: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of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two frequency distribution, central tendency, and variability. 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indent="0" algn="just">
              <a:buNone/>
            </a:pPr>
            <a:endParaRPr lang="en-US" sz="3600" b="1" dirty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marL="0" indent="0" algn="just">
              <a:buNone/>
            </a:pP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Bivariate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: 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Examination: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of two variables simultaneously. "Is SES related to intelligence? Do SAT scores have anything to do with how well one does in college? The question, is Do these variables correlate, or,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covary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? </a:t>
            </a:r>
            <a:endParaRPr lang="en-US" sz="3600" dirty="0" smtClean="0">
              <a:solidFill>
                <a:schemeClr val="accent1">
                  <a:lumMod val="75000"/>
                </a:schemeClr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0600" y="93624"/>
            <a:ext cx="10515600" cy="779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Univariate Descriptive Statistics</a:t>
            </a:r>
            <a:endParaRPr lang="ar-SA" dirty="0">
              <a:solidFill>
                <a:schemeClr val="bg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635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98" y="1129229"/>
            <a:ext cx="10976332" cy="457517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The correlation coefficient is bivariate statistic that measures the degree of linear association between 2 variables. (Pearson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 Product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Moment correlation coefficient)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4176"/>
            <a:ext cx="10515600" cy="7793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The correlation </a:t>
            </a:r>
            <a:r>
              <a:rPr lang="en-US" dirty="0" smtClean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coefficient (Pearson)</a:t>
            </a:r>
            <a:endParaRPr lang="en-US" dirty="0">
              <a:solidFill>
                <a:schemeClr val="bg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206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98" y="1129229"/>
            <a:ext cx="4896480" cy="4575174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algn="just"/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Reveals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the presence of association between 2 variables. The-stronger the relationship, the more the data points cluster along an imaginary line. </a:t>
            </a:r>
          </a:p>
          <a:p>
            <a:pPr algn="just"/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Indicates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the direction of the relationship. </a:t>
            </a:r>
          </a:p>
          <a:p>
            <a:pPr algn="just"/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Reveals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the presence of outliers,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4176"/>
            <a:ext cx="10515600" cy="77938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Scatterplot </a:t>
            </a:r>
            <a:endParaRPr lang="ar-SA" dirty="0">
              <a:solidFill>
                <a:schemeClr val="bg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6587557" y="1538004"/>
            <a:ext cx="3873500" cy="1638300"/>
            <a:chOff x="1900" y="6640"/>
            <a:chExt cx="6100" cy="2580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2700" y="7060"/>
              <a:ext cx="2440" cy="1880"/>
              <a:chOff x="2700" y="7060"/>
              <a:chExt cx="2440" cy="1880"/>
            </a:xfrm>
          </p:grpSpPr>
          <p:cxnSp>
            <p:nvCxnSpPr>
              <p:cNvPr id="12" name="AutoShape 7"/>
              <p:cNvCxnSpPr>
                <a:cxnSpLocks noChangeShapeType="1"/>
              </p:cNvCxnSpPr>
              <p:nvPr/>
            </p:nvCxnSpPr>
            <p:spPr bwMode="auto">
              <a:xfrm>
                <a:off x="2980" y="7180"/>
                <a:ext cx="0" cy="176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AutoShape 8"/>
              <p:cNvCxnSpPr>
                <a:cxnSpLocks noChangeShapeType="1"/>
              </p:cNvCxnSpPr>
              <p:nvPr/>
            </p:nvCxnSpPr>
            <p:spPr bwMode="auto">
              <a:xfrm>
                <a:off x="2700" y="8660"/>
                <a:ext cx="244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AutoShape 9"/>
              <p:cNvCxnSpPr>
                <a:cxnSpLocks noChangeShapeType="1"/>
              </p:cNvCxnSpPr>
              <p:nvPr/>
            </p:nvCxnSpPr>
            <p:spPr bwMode="auto">
              <a:xfrm flipV="1">
                <a:off x="3260" y="7460"/>
                <a:ext cx="1140" cy="7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" name="AutoShape 11"/>
              <p:cNvCxnSpPr>
                <a:cxnSpLocks noChangeShapeType="1"/>
              </p:cNvCxnSpPr>
              <p:nvPr/>
            </p:nvCxnSpPr>
            <p:spPr bwMode="auto">
              <a:xfrm>
                <a:off x="4120" y="744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AutoShape 12"/>
              <p:cNvCxnSpPr>
                <a:cxnSpLocks noChangeShapeType="1"/>
              </p:cNvCxnSpPr>
              <p:nvPr/>
            </p:nvCxnSpPr>
            <p:spPr bwMode="auto">
              <a:xfrm flipH="1">
                <a:off x="4220" y="740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" name="AutoShape 17"/>
              <p:cNvCxnSpPr>
                <a:cxnSpLocks noChangeShapeType="1"/>
              </p:cNvCxnSpPr>
              <p:nvPr/>
            </p:nvCxnSpPr>
            <p:spPr bwMode="auto">
              <a:xfrm>
                <a:off x="3780" y="768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AutoShape 18"/>
              <p:cNvCxnSpPr>
                <a:cxnSpLocks noChangeShapeType="1"/>
              </p:cNvCxnSpPr>
              <p:nvPr/>
            </p:nvCxnSpPr>
            <p:spPr bwMode="auto">
              <a:xfrm flipH="1">
                <a:off x="3880" y="764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AutoShape 19"/>
              <p:cNvCxnSpPr>
                <a:cxnSpLocks noChangeShapeType="1"/>
              </p:cNvCxnSpPr>
              <p:nvPr/>
            </p:nvCxnSpPr>
            <p:spPr bwMode="auto">
              <a:xfrm>
                <a:off x="3500" y="786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AutoShape 20"/>
              <p:cNvCxnSpPr>
                <a:cxnSpLocks noChangeShapeType="1"/>
              </p:cNvCxnSpPr>
              <p:nvPr/>
            </p:nvCxnSpPr>
            <p:spPr bwMode="auto">
              <a:xfrm flipH="1">
                <a:off x="3600" y="782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" name="AutoShape 21"/>
              <p:cNvCxnSpPr>
                <a:cxnSpLocks noChangeShapeType="1"/>
              </p:cNvCxnSpPr>
              <p:nvPr/>
            </p:nvCxnSpPr>
            <p:spPr bwMode="auto">
              <a:xfrm>
                <a:off x="3220" y="804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AutoShape 22"/>
              <p:cNvCxnSpPr>
                <a:cxnSpLocks noChangeShapeType="1"/>
              </p:cNvCxnSpPr>
              <p:nvPr/>
            </p:nvCxnSpPr>
            <p:spPr bwMode="auto">
              <a:xfrm flipH="1">
                <a:off x="3320" y="800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AutoShape 23"/>
              <p:cNvCxnSpPr>
                <a:cxnSpLocks noChangeShapeType="1"/>
              </p:cNvCxnSpPr>
              <p:nvPr/>
            </p:nvCxnSpPr>
            <p:spPr bwMode="auto">
              <a:xfrm>
                <a:off x="4660" y="792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AutoShape 24"/>
              <p:cNvCxnSpPr>
                <a:cxnSpLocks noChangeShapeType="1"/>
              </p:cNvCxnSpPr>
              <p:nvPr/>
            </p:nvCxnSpPr>
            <p:spPr bwMode="auto">
              <a:xfrm flipH="1">
                <a:off x="4760" y="788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AutoShape 25"/>
              <p:cNvCxnSpPr>
                <a:cxnSpLocks noChangeShapeType="1"/>
              </p:cNvCxnSpPr>
              <p:nvPr/>
            </p:nvCxnSpPr>
            <p:spPr bwMode="auto">
              <a:xfrm>
                <a:off x="3300" y="710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AutoShape 26"/>
              <p:cNvCxnSpPr>
                <a:cxnSpLocks noChangeShapeType="1"/>
              </p:cNvCxnSpPr>
              <p:nvPr/>
            </p:nvCxnSpPr>
            <p:spPr bwMode="auto">
              <a:xfrm flipH="1">
                <a:off x="3400" y="706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" name="AutoShape 28"/>
            <p:cNvSpPr>
              <a:spLocks/>
            </p:cNvSpPr>
            <p:nvPr/>
          </p:nvSpPr>
          <p:spPr bwMode="auto">
            <a:xfrm>
              <a:off x="6100" y="7460"/>
              <a:ext cx="1900" cy="460"/>
            </a:xfrm>
            <a:prstGeom prst="borderCallout2">
              <a:avLst>
                <a:gd name="adj1" fmla="val 39130"/>
                <a:gd name="adj2" fmla="val -6315"/>
                <a:gd name="adj3" fmla="val 39130"/>
                <a:gd name="adj4" fmla="val -36630"/>
                <a:gd name="adj5" fmla="val 108694"/>
                <a:gd name="adj6" fmla="val -6737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ctr" rtl="1">
                <a:spcBef>
                  <a:spcPts val="0"/>
                </a:spcBef>
                <a:spcAft>
                  <a:spcPts val="0"/>
                </a:spcAft>
              </a:pPr>
              <a:r>
                <a:rPr lang="ar-SA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النقطة بعيدة عن الخط</a:t>
              </a:r>
              <a:endParaRPr lang="en-US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" name="AutoShape 29"/>
            <p:cNvSpPr>
              <a:spLocks/>
            </p:cNvSpPr>
            <p:nvPr/>
          </p:nvSpPr>
          <p:spPr bwMode="auto">
            <a:xfrm>
              <a:off x="4760" y="6640"/>
              <a:ext cx="1900" cy="460"/>
            </a:xfrm>
            <a:prstGeom prst="borderCallout2">
              <a:avLst>
                <a:gd name="adj1" fmla="val 39130"/>
                <a:gd name="adj2" fmla="val -6315"/>
                <a:gd name="adj3" fmla="val 39130"/>
                <a:gd name="adj4" fmla="val -36630"/>
                <a:gd name="adj5" fmla="val 108694"/>
                <a:gd name="adj6" fmla="val -6737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ctr" rtl="1">
                <a:spcBef>
                  <a:spcPts val="0"/>
                </a:spcBef>
                <a:spcAft>
                  <a:spcPts val="0"/>
                </a:spcAft>
              </a:pPr>
              <a:r>
                <a:rPr lang="ar-SA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النقطة بعيدة عن الخط</a:t>
              </a:r>
              <a:endParaRPr lang="en-US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3220" y="8780"/>
              <a:ext cx="900" cy="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SAT</a:t>
              </a:r>
            </a:p>
          </p:txBody>
        </p:sp>
        <p:sp>
          <p:nvSpPr>
            <p:cNvPr id="11" name="Text Box 31"/>
            <p:cNvSpPr txBox="1">
              <a:spLocks noChangeArrowheads="1"/>
            </p:cNvSpPr>
            <p:nvPr/>
          </p:nvSpPr>
          <p:spPr bwMode="auto">
            <a:xfrm>
              <a:off x="1900" y="7600"/>
              <a:ext cx="900" cy="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GRE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25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71699" y="859772"/>
            <a:ext cx="12120301" cy="5183746"/>
            <a:chOff x="1900" y="6640"/>
            <a:chExt cx="6100" cy="2580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2700" y="7060"/>
              <a:ext cx="2440" cy="1880"/>
              <a:chOff x="2700" y="7060"/>
              <a:chExt cx="2440" cy="1880"/>
            </a:xfrm>
          </p:grpSpPr>
          <p:cxnSp>
            <p:nvCxnSpPr>
              <p:cNvPr id="11" name="AutoShape 7"/>
              <p:cNvCxnSpPr>
                <a:cxnSpLocks noChangeShapeType="1"/>
              </p:cNvCxnSpPr>
              <p:nvPr/>
            </p:nvCxnSpPr>
            <p:spPr bwMode="auto">
              <a:xfrm>
                <a:off x="2980" y="7180"/>
                <a:ext cx="0" cy="176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" name="AutoShape 8"/>
              <p:cNvCxnSpPr>
                <a:cxnSpLocks noChangeShapeType="1"/>
              </p:cNvCxnSpPr>
              <p:nvPr/>
            </p:nvCxnSpPr>
            <p:spPr bwMode="auto">
              <a:xfrm>
                <a:off x="2700" y="8660"/>
                <a:ext cx="244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AutoShape 9"/>
              <p:cNvCxnSpPr>
                <a:cxnSpLocks noChangeShapeType="1"/>
              </p:cNvCxnSpPr>
              <p:nvPr/>
            </p:nvCxnSpPr>
            <p:spPr bwMode="auto">
              <a:xfrm flipV="1">
                <a:off x="3260" y="7460"/>
                <a:ext cx="1140" cy="7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AutoShape 11"/>
              <p:cNvCxnSpPr>
                <a:cxnSpLocks noChangeShapeType="1"/>
              </p:cNvCxnSpPr>
              <p:nvPr/>
            </p:nvCxnSpPr>
            <p:spPr bwMode="auto">
              <a:xfrm>
                <a:off x="4120" y="744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" name="AutoShape 12"/>
              <p:cNvCxnSpPr>
                <a:cxnSpLocks noChangeShapeType="1"/>
              </p:cNvCxnSpPr>
              <p:nvPr/>
            </p:nvCxnSpPr>
            <p:spPr bwMode="auto">
              <a:xfrm flipH="1">
                <a:off x="4220" y="740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AutoShape 17"/>
              <p:cNvCxnSpPr>
                <a:cxnSpLocks noChangeShapeType="1"/>
              </p:cNvCxnSpPr>
              <p:nvPr/>
            </p:nvCxnSpPr>
            <p:spPr bwMode="auto">
              <a:xfrm>
                <a:off x="3780" y="768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" name="AutoShape 18"/>
              <p:cNvCxnSpPr>
                <a:cxnSpLocks noChangeShapeType="1"/>
              </p:cNvCxnSpPr>
              <p:nvPr/>
            </p:nvCxnSpPr>
            <p:spPr bwMode="auto">
              <a:xfrm flipH="1">
                <a:off x="3880" y="764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AutoShape 19"/>
              <p:cNvCxnSpPr>
                <a:cxnSpLocks noChangeShapeType="1"/>
              </p:cNvCxnSpPr>
              <p:nvPr/>
            </p:nvCxnSpPr>
            <p:spPr bwMode="auto">
              <a:xfrm>
                <a:off x="3500" y="786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AutoShape 20"/>
              <p:cNvCxnSpPr>
                <a:cxnSpLocks noChangeShapeType="1"/>
              </p:cNvCxnSpPr>
              <p:nvPr/>
            </p:nvCxnSpPr>
            <p:spPr bwMode="auto">
              <a:xfrm flipH="1">
                <a:off x="3600" y="782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AutoShape 21"/>
              <p:cNvCxnSpPr>
                <a:cxnSpLocks noChangeShapeType="1"/>
              </p:cNvCxnSpPr>
              <p:nvPr/>
            </p:nvCxnSpPr>
            <p:spPr bwMode="auto">
              <a:xfrm>
                <a:off x="3220" y="804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" name="AutoShape 22"/>
              <p:cNvCxnSpPr>
                <a:cxnSpLocks noChangeShapeType="1"/>
              </p:cNvCxnSpPr>
              <p:nvPr/>
            </p:nvCxnSpPr>
            <p:spPr bwMode="auto">
              <a:xfrm flipH="1">
                <a:off x="3320" y="800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AutoShape 23"/>
              <p:cNvCxnSpPr>
                <a:cxnSpLocks noChangeShapeType="1"/>
              </p:cNvCxnSpPr>
              <p:nvPr/>
            </p:nvCxnSpPr>
            <p:spPr bwMode="auto">
              <a:xfrm>
                <a:off x="4660" y="792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AutoShape 24"/>
              <p:cNvCxnSpPr>
                <a:cxnSpLocks noChangeShapeType="1"/>
              </p:cNvCxnSpPr>
              <p:nvPr/>
            </p:nvCxnSpPr>
            <p:spPr bwMode="auto">
              <a:xfrm flipH="1">
                <a:off x="4760" y="788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AutoShape 25"/>
              <p:cNvCxnSpPr>
                <a:cxnSpLocks noChangeShapeType="1"/>
              </p:cNvCxnSpPr>
              <p:nvPr/>
            </p:nvCxnSpPr>
            <p:spPr bwMode="auto">
              <a:xfrm>
                <a:off x="3300" y="7100"/>
                <a:ext cx="260" cy="1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AutoShape 26"/>
              <p:cNvCxnSpPr>
                <a:cxnSpLocks noChangeShapeType="1"/>
              </p:cNvCxnSpPr>
              <p:nvPr/>
            </p:nvCxnSpPr>
            <p:spPr bwMode="auto">
              <a:xfrm flipH="1">
                <a:off x="3400" y="7060"/>
                <a:ext cx="60" cy="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" name="AutoShape 28"/>
            <p:cNvSpPr>
              <a:spLocks/>
            </p:cNvSpPr>
            <p:nvPr/>
          </p:nvSpPr>
          <p:spPr bwMode="auto">
            <a:xfrm>
              <a:off x="6100" y="7460"/>
              <a:ext cx="1900" cy="460"/>
            </a:xfrm>
            <a:prstGeom prst="borderCallout2">
              <a:avLst>
                <a:gd name="adj1" fmla="val 39130"/>
                <a:gd name="adj2" fmla="val -6315"/>
                <a:gd name="adj3" fmla="val 39130"/>
                <a:gd name="adj4" fmla="val -36630"/>
                <a:gd name="adj5" fmla="val 108694"/>
                <a:gd name="adj6" fmla="val -6737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ctr" rtl="1">
                <a:spcBef>
                  <a:spcPts val="0"/>
                </a:spcBef>
                <a:spcAft>
                  <a:spcPts val="0"/>
                </a:spcAft>
              </a:pPr>
              <a:r>
                <a:rPr lang="ar-SA" sz="36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raditional Arabic" panose="02020603050405020304" pitchFamily="18" charset="-78"/>
                </a:rPr>
                <a:t>النقطة بعيدة عن الخط</a:t>
              </a:r>
              <a:endParaRPr lang="en-US" sz="36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endParaRPr>
            </a:p>
          </p:txBody>
        </p:sp>
        <p:sp>
          <p:nvSpPr>
            <p:cNvPr id="8" name="AutoShape 29"/>
            <p:cNvSpPr>
              <a:spLocks/>
            </p:cNvSpPr>
            <p:nvPr/>
          </p:nvSpPr>
          <p:spPr bwMode="auto">
            <a:xfrm>
              <a:off x="4760" y="6640"/>
              <a:ext cx="1900" cy="460"/>
            </a:xfrm>
            <a:prstGeom prst="borderCallout2">
              <a:avLst>
                <a:gd name="adj1" fmla="val 39130"/>
                <a:gd name="adj2" fmla="val -6315"/>
                <a:gd name="adj3" fmla="val 39130"/>
                <a:gd name="adj4" fmla="val -36630"/>
                <a:gd name="adj5" fmla="val 108694"/>
                <a:gd name="adj6" fmla="val -6737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ctr" rtl="1">
                <a:spcBef>
                  <a:spcPts val="0"/>
                </a:spcBef>
                <a:spcAft>
                  <a:spcPts val="0"/>
                </a:spcAft>
              </a:pPr>
              <a:r>
                <a:rPr lang="ar-SA" sz="36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raditional Arabic" panose="02020603050405020304" pitchFamily="18" charset="-78"/>
                </a:rPr>
                <a:t>النقطة بعيدة عن الخط</a:t>
              </a:r>
              <a:endParaRPr lang="en-US" sz="36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endParaRPr>
            </a:p>
          </p:txBody>
        </p:sp>
        <p:sp>
          <p:nvSpPr>
            <p:cNvPr id="9" name="Text Box 30"/>
            <p:cNvSpPr txBox="1">
              <a:spLocks noChangeArrowheads="1"/>
            </p:cNvSpPr>
            <p:nvPr/>
          </p:nvSpPr>
          <p:spPr bwMode="auto">
            <a:xfrm>
              <a:off x="3220" y="8780"/>
              <a:ext cx="900" cy="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36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raditional Arabic" panose="02020603050405020304" pitchFamily="18" charset="-78"/>
                </a:rPr>
                <a:t>SAT</a:t>
              </a:r>
            </a:p>
          </p:txBody>
        </p:sp>
        <p:sp>
          <p:nvSpPr>
            <p:cNvPr id="10" name="Text Box 31"/>
            <p:cNvSpPr txBox="1">
              <a:spLocks noChangeArrowheads="1"/>
            </p:cNvSpPr>
            <p:nvPr/>
          </p:nvSpPr>
          <p:spPr bwMode="auto">
            <a:xfrm>
              <a:off x="1900" y="7600"/>
              <a:ext cx="900" cy="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36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raditional Arabic" panose="02020603050405020304" pitchFamily="18" charset="-78"/>
                </a:rPr>
                <a:t>GRE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744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98" y="1118009"/>
            <a:ext cx="10976332" cy="457517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Examining the scatterplot is not enough. A single number can represent the degree and direction of the linear relation between two variables.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4176"/>
            <a:ext cx="10515600" cy="77938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Covariance</a:t>
            </a:r>
            <a:endParaRPr lang="ar-SA" dirty="0">
              <a:solidFill>
                <a:schemeClr val="bg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166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721</Words>
  <Application>Microsoft Office PowerPoint</Application>
  <PresentationFormat>Widescreen</PresentationFormat>
  <Paragraphs>251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Cambria Math</vt:lpstr>
      <vt:lpstr>Times New Roman</vt:lpstr>
      <vt:lpstr>Traditional Arabic</vt:lpstr>
      <vt:lpstr>Office Theme</vt:lpstr>
      <vt:lpstr>مقدمة في الإحصاء الحيوي مع تطبيقات برنامج الحزم الإحصائية SPSS</vt:lpstr>
      <vt:lpstr>Introduction to Biostatistics with SPSS Application</vt:lpstr>
      <vt:lpstr>Session II </vt:lpstr>
      <vt:lpstr>PowerPoint Presentation</vt:lpstr>
      <vt:lpstr>PowerPoint Presentation</vt:lpstr>
      <vt:lpstr>The correlation coefficient (Pearson)</vt:lpstr>
      <vt:lpstr>Scatterplot </vt:lpstr>
      <vt:lpstr>PowerPoint Presentation</vt:lpstr>
      <vt:lpstr>Covariance</vt:lpstr>
      <vt:lpstr>The Logic of the Covariance</vt:lpstr>
      <vt:lpstr>Properties of the Pearson (r)</vt:lpstr>
      <vt:lpstr>Example 1</vt:lpstr>
      <vt:lpstr>Solution </vt:lpstr>
      <vt:lpstr>PowerPoint Presentation</vt:lpstr>
      <vt:lpstr>PowerPoint Presentation</vt:lpstr>
      <vt:lpstr>SPSS Out put </vt:lpstr>
      <vt:lpstr>Example 2 </vt:lpstr>
      <vt:lpstr>Solution 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OSamarkandi</dc:creator>
  <cp:lastModifiedBy>Dr. OSamarkandi</cp:lastModifiedBy>
  <cp:revision>65</cp:revision>
  <dcterms:created xsi:type="dcterms:W3CDTF">2017-03-15T21:22:10Z</dcterms:created>
  <dcterms:modified xsi:type="dcterms:W3CDTF">2017-04-01T09:51:24Z</dcterms:modified>
</cp:coreProperties>
</file>