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2" r:id="rId7"/>
    <p:sldId id="263" r:id="rId8"/>
    <p:sldId id="264" r:id="rId9"/>
    <p:sldId id="266" r:id="rId10"/>
    <p:sldId id="265" r:id="rId11"/>
    <p:sldId id="259" r:id="rId12"/>
    <p:sldId id="269"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F81BD"/>
    <a:srgbClr val="9BBB59"/>
    <a:srgbClr val="0000CC"/>
    <a:srgbClr val="3379CD"/>
    <a:srgbClr val="006600"/>
    <a:srgbClr val="99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CF9F4-74C5-4F6A-BA0B-344638053DB3}" type="datetimeFigureOut">
              <a:rPr lang="en-GB" smtClean="0"/>
              <a:pPr/>
              <a:t>18/05/2013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5F17EC-58B0-4DD9-BE67-FBE58D27597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CF9F4-74C5-4F6A-BA0B-344638053DB3}" type="datetimeFigureOut">
              <a:rPr lang="en-GB" smtClean="0"/>
              <a:pPr/>
              <a:t>18/05/2013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F17EC-58B0-4DD9-BE67-FBE58D2759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Shift-Share analysis</a:t>
            </a:r>
            <a:endParaRPr lang="en-GB" b="1" dirty="0"/>
          </a:p>
        </p:txBody>
      </p:sp>
      <p:sp>
        <p:nvSpPr>
          <p:cNvPr id="3" name="Subtitle 2"/>
          <p:cNvSpPr>
            <a:spLocks noGrp="1"/>
          </p:cNvSpPr>
          <p:nvPr>
            <p:ph type="subTitle" idx="1"/>
          </p:nvPr>
        </p:nvSpPr>
        <p:spPr/>
        <p:txBody>
          <a:bodyPr/>
          <a:lstStyle/>
          <a:p>
            <a:r>
              <a:rPr lang="ar-SA" b="1" dirty="0" smtClean="0">
                <a:solidFill>
                  <a:schemeClr val="accent2">
                    <a:lumMod val="75000"/>
                  </a:schemeClr>
                </a:solidFill>
              </a:rPr>
              <a:t>تحليل التوزيع المكاني </a:t>
            </a:r>
            <a:r>
              <a:rPr lang="ar-SA" b="1" dirty="0">
                <a:solidFill>
                  <a:schemeClr val="accent2">
                    <a:lumMod val="75000"/>
                  </a:schemeClr>
                </a:solidFill>
              </a:rPr>
              <a:t>والنوعي للقوى العاملة</a:t>
            </a:r>
            <a:endParaRPr lang="en-GB" b="1" dirty="0">
              <a:solidFill>
                <a:schemeClr val="accent2">
                  <a:lumMod val="75000"/>
                </a:schemeClr>
              </a:solidFill>
            </a:endParaRPr>
          </a:p>
        </p:txBody>
      </p:sp>
      <p:sp>
        <p:nvSpPr>
          <p:cNvPr id="4" name="Subtitle 2"/>
          <p:cNvSpPr txBox="1">
            <a:spLocks/>
          </p:cNvSpPr>
          <p:nvPr/>
        </p:nvSpPr>
        <p:spPr>
          <a:xfrm>
            <a:off x="4500562" y="428604"/>
            <a:ext cx="4357718" cy="1143008"/>
          </a:xfrm>
          <a:prstGeom prst="rect">
            <a:avLst/>
          </a:prstGeom>
        </p:spPr>
        <p:txBody>
          <a:bodyPr vert="horz" lIns="91440" tIns="45720" rIns="91440" bIns="45720" rtlCol="0">
            <a:normAutofit/>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lang="ar-SA" sz="2400" b="1" dirty="0" smtClean="0"/>
              <a:t>441 تخط :  التخطيـط الإقـليـمـي</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000" b="1" i="0" u="none" strike="noStrike" kern="1200" cap="none" spc="0" normalizeH="0" baseline="0" noProof="0" dirty="0" smtClean="0">
                <a:ln>
                  <a:noFill/>
                </a:ln>
                <a:effectLst/>
                <a:uLnTx/>
                <a:uFillTx/>
                <a:latin typeface="+mn-lt"/>
                <a:ea typeface="+mn-ea"/>
                <a:cs typeface="+mn-cs"/>
              </a:rPr>
              <a:t>الفصل</a:t>
            </a:r>
            <a:r>
              <a:rPr kumimoji="0" lang="ar-SA" sz="2000" b="1" i="0" u="none" strike="noStrike" kern="1200" cap="none" spc="0" normalizeH="0" noProof="0" dirty="0" smtClean="0">
                <a:ln>
                  <a:noFill/>
                </a:ln>
                <a:effectLst/>
                <a:uLnTx/>
                <a:uFillTx/>
                <a:latin typeface="+mn-lt"/>
                <a:ea typeface="+mn-ea"/>
                <a:cs typeface="+mn-cs"/>
              </a:rPr>
              <a:t> الدراسي الثاني </a:t>
            </a:r>
            <a:r>
              <a:rPr kumimoji="0" lang="ar-SA" sz="2000" i="0" u="none" strike="noStrike" kern="1200" cap="none" spc="0" normalizeH="0" noProof="0" dirty="0" smtClean="0">
                <a:ln>
                  <a:noFill/>
                </a:ln>
                <a:effectLst/>
                <a:uLnTx/>
                <a:uFillTx/>
                <a:latin typeface="+mn-lt"/>
                <a:ea typeface="+mn-ea"/>
                <a:cs typeface="+mn-cs"/>
              </a:rPr>
              <a:t>1433/1434</a:t>
            </a:r>
            <a:r>
              <a:rPr kumimoji="0" lang="ar-SA" sz="2000" b="1" i="0" u="none" strike="noStrike" kern="1200" cap="none" spc="0" normalizeH="0" noProof="0" dirty="0" smtClean="0">
                <a:ln>
                  <a:noFill/>
                </a:ln>
                <a:effectLst/>
                <a:uLnTx/>
                <a:uFillTx/>
                <a:latin typeface="+mn-lt"/>
                <a:ea typeface="+mn-ea"/>
                <a:cs typeface="+mn-cs"/>
              </a:rPr>
              <a:t>هـ</a:t>
            </a:r>
            <a:endParaRPr kumimoji="0" lang="en-GB" sz="2000" b="1"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2792"/>
          </a:xfrm>
        </p:spPr>
        <p:txBody>
          <a:bodyPr/>
          <a:lstStyle/>
          <a:p>
            <a:r>
              <a:rPr lang="ar-SA" b="1" dirty="0" smtClean="0"/>
              <a:t>المعادلة الحسابية</a:t>
            </a:r>
            <a:r>
              <a:rPr lang="en-GB" b="1" dirty="0" smtClean="0"/>
              <a:t/>
            </a:r>
            <a:br>
              <a:rPr lang="en-GB" b="1" dirty="0" smtClean="0"/>
            </a:br>
            <a:r>
              <a:rPr lang="ar-SA" sz="2000" dirty="0" smtClean="0"/>
              <a:t/>
            </a:r>
            <a:br>
              <a:rPr lang="ar-SA" sz="2000" dirty="0" smtClean="0"/>
            </a:br>
            <a:r>
              <a:rPr lang="en-GB" dirty="0" smtClean="0"/>
              <a:t>SS = NS + IM + RS</a:t>
            </a:r>
            <a:endParaRPr lang="en-GB" dirty="0"/>
          </a:p>
        </p:txBody>
      </p:sp>
      <p:sp>
        <p:nvSpPr>
          <p:cNvPr id="3" name="Content Placeholder 2"/>
          <p:cNvSpPr>
            <a:spLocks noGrp="1"/>
          </p:cNvSpPr>
          <p:nvPr>
            <p:ph idx="1"/>
          </p:nvPr>
        </p:nvSpPr>
        <p:spPr>
          <a:xfrm>
            <a:off x="457200" y="2857496"/>
            <a:ext cx="8229600" cy="3268667"/>
          </a:xfrm>
        </p:spPr>
        <p:txBody>
          <a:bodyPr>
            <a:normAutofit/>
          </a:bodyPr>
          <a:lstStyle/>
          <a:p>
            <a:pPr algn="r" rtl="1"/>
            <a:r>
              <a:rPr lang="en-GB" sz="3000" b="1" dirty="0" smtClean="0">
                <a:solidFill>
                  <a:srgbClr val="0000CC"/>
                </a:solidFill>
              </a:rPr>
              <a:t> </a:t>
            </a:r>
            <a:r>
              <a:rPr lang="ar-SA" sz="3000" b="1" dirty="0" smtClean="0">
                <a:solidFill>
                  <a:srgbClr val="0000CC"/>
                </a:solidFill>
              </a:rPr>
              <a:t>وبذلك تعطينا المعادلة معدل زيادة (نمو) الوظائف المحلية في كل قطاع على حدة:</a:t>
            </a:r>
            <a:endParaRPr lang="en-GB" sz="3000" b="1" dirty="0">
              <a:solidFill>
                <a:srgbClr val="0000CC"/>
              </a:solidFill>
            </a:endParaRPr>
          </a:p>
        </p:txBody>
      </p:sp>
      <p:pic>
        <p:nvPicPr>
          <p:cNvPr id="4" name="Picture 3" descr="acbe266e1fd84d0309c21c79b327ee68.png"/>
          <p:cNvPicPr>
            <a:picLocks noChangeAspect="1"/>
          </p:cNvPicPr>
          <p:nvPr/>
        </p:nvPicPr>
        <p:blipFill>
          <a:blip r:embed="rId2" cstate="print"/>
          <a:stretch>
            <a:fillRect/>
          </a:stretch>
        </p:blipFill>
        <p:spPr>
          <a:xfrm>
            <a:off x="514377" y="4472000"/>
            <a:ext cx="7986713" cy="7429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pPr algn="r" rtl="1"/>
            <a:r>
              <a:rPr lang="ar-SA" sz="4900" b="1" dirty="0" smtClean="0"/>
              <a:t>مثال: </a:t>
            </a:r>
            <a:r>
              <a:rPr lang="ar-SA" b="1" dirty="0" smtClean="0"/>
              <a:t/>
            </a:r>
            <a:br>
              <a:rPr lang="ar-SA" b="1" dirty="0" smtClean="0"/>
            </a:br>
            <a:r>
              <a:rPr lang="ar-SA" b="1" dirty="0" smtClean="0"/>
              <a:t>        تحليل الأنشطة الصناعية في ولاية تكساس</a:t>
            </a:r>
            <a:endParaRPr lang="en-GB" b="1" dirty="0" smtClean="0"/>
          </a:p>
        </p:txBody>
      </p:sp>
      <p:sp>
        <p:nvSpPr>
          <p:cNvPr id="3" name="Content Placeholder 2"/>
          <p:cNvSpPr>
            <a:spLocks noGrp="1"/>
          </p:cNvSpPr>
          <p:nvPr>
            <p:ph idx="1"/>
          </p:nvPr>
        </p:nvSpPr>
        <p:spPr>
          <a:xfrm>
            <a:off x="457200" y="2214554"/>
            <a:ext cx="8229600" cy="4257692"/>
          </a:xfrm>
        </p:spPr>
        <p:txBody>
          <a:bodyPr>
            <a:normAutofit/>
          </a:bodyPr>
          <a:lstStyle/>
          <a:p>
            <a:pPr algn="r" rtl="1"/>
            <a:r>
              <a:rPr lang="ar-SA" sz="3000" b="1" dirty="0" smtClean="0">
                <a:solidFill>
                  <a:srgbClr val="0000CC"/>
                </a:solidFill>
              </a:rPr>
              <a:t>زاد عدد الوظائف في قطاع الإلكترونيات في ولاية تكساس بمقدار </a:t>
            </a:r>
            <a:r>
              <a:rPr lang="en-GB" sz="3000" b="1" dirty="0" smtClean="0">
                <a:solidFill>
                  <a:srgbClr val="0000CC"/>
                </a:solidFill>
              </a:rPr>
              <a:t>10,475</a:t>
            </a:r>
            <a:r>
              <a:rPr lang="ar-SA" sz="3000" b="1" dirty="0" smtClean="0">
                <a:solidFill>
                  <a:srgbClr val="0000CC"/>
                </a:solidFill>
              </a:rPr>
              <a:t> في الفترة </a:t>
            </a:r>
            <a:r>
              <a:rPr lang="en-GB" sz="3000" b="1" dirty="0" smtClean="0">
                <a:solidFill>
                  <a:srgbClr val="0000CC"/>
                </a:solidFill>
              </a:rPr>
              <a:t>2000 – 1997</a:t>
            </a:r>
            <a:endParaRPr lang="ar-SA" sz="3000" b="1" dirty="0" smtClean="0">
              <a:solidFill>
                <a:srgbClr val="0000CC"/>
              </a:solidFill>
            </a:endParaRPr>
          </a:p>
          <a:p>
            <a:pPr algn="r" rtl="1">
              <a:buNone/>
            </a:pPr>
            <a:r>
              <a:rPr lang="ar-SA" sz="2800" b="1" dirty="0" smtClean="0">
                <a:solidFill>
                  <a:srgbClr val="0000CC"/>
                </a:solidFill>
              </a:rPr>
              <a:t> </a:t>
            </a:r>
            <a:endParaRPr lang="en-GB" sz="2800" b="1" dirty="0" smtClean="0">
              <a:solidFill>
                <a:srgbClr val="0000CC"/>
              </a:solidFill>
            </a:endParaRPr>
          </a:p>
          <a:p>
            <a:pPr algn="r" rtl="1"/>
            <a:r>
              <a:rPr lang="ar-SA" sz="3000" b="1" dirty="0" smtClean="0">
                <a:solidFill>
                  <a:srgbClr val="0000CC"/>
                </a:solidFill>
              </a:rPr>
              <a:t>تحليل </a:t>
            </a:r>
            <a:r>
              <a:rPr lang="en-GB" sz="3000" b="1" dirty="0" smtClean="0">
                <a:solidFill>
                  <a:srgbClr val="0000CC"/>
                </a:solidFill>
              </a:rPr>
              <a:t>Shift-Share </a:t>
            </a:r>
            <a:r>
              <a:rPr lang="ar-SA" sz="3000" b="1" dirty="0" smtClean="0">
                <a:solidFill>
                  <a:srgbClr val="0000CC"/>
                </a:solidFill>
              </a:rPr>
              <a:t> يفصل لنا كم من الوظائف الـ </a:t>
            </a:r>
            <a:r>
              <a:rPr lang="en-GB" sz="3000" b="1" dirty="0" smtClean="0">
                <a:solidFill>
                  <a:srgbClr val="0000CC"/>
                </a:solidFill>
              </a:rPr>
              <a:t>10,475</a:t>
            </a:r>
            <a:r>
              <a:rPr lang="ar-SA" sz="3000" b="1" dirty="0" smtClean="0">
                <a:solidFill>
                  <a:srgbClr val="0000CC"/>
                </a:solidFill>
              </a:rPr>
              <a:t> الجديدة في قطاع الإلكترونيات في تكساس ناتج عن:</a:t>
            </a:r>
            <a:endParaRPr lang="en-GB" sz="3000" b="1" dirty="0" smtClean="0">
              <a:solidFill>
                <a:srgbClr val="0000CC"/>
              </a:solidFill>
            </a:endParaRPr>
          </a:p>
          <a:p>
            <a:pPr lvl="1" algn="r" rtl="1"/>
            <a:r>
              <a:rPr lang="ar-SA" dirty="0" smtClean="0">
                <a:solidFill>
                  <a:srgbClr val="0000CC"/>
                </a:solidFill>
              </a:rPr>
              <a:t>الإقتصاد الأمريكي (</a:t>
            </a:r>
            <a:r>
              <a:rPr lang="en-GB" dirty="0" smtClean="0">
                <a:solidFill>
                  <a:srgbClr val="0000CC"/>
                </a:solidFill>
              </a:rPr>
              <a:t>NS</a:t>
            </a:r>
            <a:r>
              <a:rPr lang="ar-SA" dirty="0" smtClean="0">
                <a:solidFill>
                  <a:srgbClr val="0000CC"/>
                </a:solidFill>
              </a:rPr>
              <a:t>)</a:t>
            </a:r>
            <a:endParaRPr lang="en-GB" dirty="0" smtClean="0">
              <a:solidFill>
                <a:srgbClr val="0000CC"/>
              </a:solidFill>
            </a:endParaRPr>
          </a:p>
          <a:p>
            <a:pPr lvl="1" algn="r" rtl="1"/>
            <a:r>
              <a:rPr lang="ar-SA" dirty="0" smtClean="0">
                <a:solidFill>
                  <a:srgbClr val="0000CC"/>
                </a:solidFill>
              </a:rPr>
              <a:t>قطاع الإلكترونيات على المستوى الوطني ككل (</a:t>
            </a:r>
            <a:r>
              <a:rPr lang="en-GB" dirty="0" smtClean="0">
                <a:solidFill>
                  <a:srgbClr val="0000CC"/>
                </a:solidFill>
              </a:rPr>
              <a:t>IM</a:t>
            </a:r>
            <a:r>
              <a:rPr lang="ar-SA" dirty="0" smtClean="0">
                <a:solidFill>
                  <a:srgbClr val="0000CC"/>
                </a:solidFill>
              </a:rPr>
              <a:t>)</a:t>
            </a:r>
            <a:endParaRPr lang="en-GB" dirty="0" smtClean="0">
              <a:solidFill>
                <a:srgbClr val="0000CC"/>
              </a:solidFill>
            </a:endParaRPr>
          </a:p>
          <a:p>
            <a:pPr lvl="1" algn="r" rtl="1"/>
            <a:r>
              <a:rPr lang="ar-SA" dirty="0" smtClean="0">
                <a:solidFill>
                  <a:srgbClr val="0000CC"/>
                </a:solidFill>
              </a:rPr>
              <a:t>إقتصاد الولاية (</a:t>
            </a:r>
            <a:r>
              <a:rPr lang="en-GB" dirty="0" smtClean="0">
                <a:solidFill>
                  <a:srgbClr val="0000CC"/>
                </a:solidFill>
              </a:rPr>
              <a:t>RS</a:t>
            </a:r>
            <a:r>
              <a:rPr lang="ar-SA" dirty="0" smtClean="0">
                <a:solidFill>
                  <a:srgbClr val="0000CC"/>
                </a:solidFill>
              </a:rPr>
              <a:t>)</a:t>
            </a:r>
            <a:endParaRPr lang="en-GB" dirty="0" smtClean="0">
              <a:solidFill>
                <a:srgbClr val="0000CC"/>
              </a:solidFill>
            </a:endParaRPr>
          </a:p>
          <a:p>
            <a:pPr algn="r" rtl="1"/>
            <a:endParaRPr lang="en-GB" sz="2800" b="1" dirty="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8789" t="13672" r="9912" b="13086"/>
          <a:stretch>
            <a:fillRect/>
          </a:stretch>
        </p:blipFill>
        <p:spPr bwMode="auto">
          <a:xfrm>
            <a:off x="571472" y="500042"/>
            <a:ext cx="7929579" cy="5357799"/>
          </a:xfrm>
          <a:prstGeom prst="rect">
            <a:avLst/>
          </a:prstGeom>
          <a:noFill/>
          <a:ln w="9525">
            <a:noFill/>
            <a:miter lim="800000"/>
            <a:headEnd/>
            <a:tailEnd/>
          </a:ln>
          <a:effectLst/>
        </p:spPr>
      </p:pic>
      <p:sp>
        <p:nvSpPr>
          <p:cNvPr id="3" name="Rounded Rectangle 2"/>
          <p:cNvSpPr/>
          <p:nvPr/>
        </p:nvSpPr>
        <p:spPr>
          <a:xfrm>
            <a:off x="3214678" y="928670"/>
            <a:ext cx="1800000" cy="4212000"/>
          </a:xfrm>
          <a:prstGeom prst="roundRect">
            <a:avLst/>
          </a:prstGeom>
          <a:solidFill>
            <a:schemeClr val="accent3">
              <a:lumMod val="75000"/>
              <a:alpha val="25098"/>
            </a:schemeClr>
          </a:solidFill>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4" name="Rounded Rectangle 3"/>
          <p:cNvSpPr/>
          <p:nvPr/>
        </p:nvSpPr>
        <p:spPr>
          <a:xfrm>
            <a:off x="5915272" y="928670"/>
            <a:ext cx="1800000" cy="4212000"/>
          </a:xfrm>
          <a:prstGeom prst="roundRect">
            <a:avLst/>
          </a:prstGeom>
          <a:solidFill>
            <a:schemeClr val="accent2">
              <a:lumMod val="75000"/>
              <a:alpha val="25098"/>
            </a:schemeClr>
          </a:solid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7" name="Rectangle 6"/>
          <p:cNvSpPr/>
          <p:nvPr/>
        </p:nvSpPr>
        <p:spPr>
          <a:xfrm>
            <a:off x="1230214" y="4177132"/>
            <a:ext cx="7164000" cy="234000"/>
          </a:xfrm>
          <a:prstGeom prst="rect">
            <a:avLst/>
          </a:prstGeom>
          <a:solidFill>
            <a:srgbClr val="4F81BD">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214414" y="4857760"/>
            <a:ext cx="7164000" cy="288000"/>
          </a:xfrm>
          <a:prstGeom prst="rect">
            <a:avLst/>
          </a:prstGeom>
          <a:solidFill>
            <a:schemeClr val="accent4">
              <a:lumMod val="75000"/>
              <a:alpha val="25098"/>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00034" y="500042"/>
          <a:ext cx="8072490" cy="2714644"/>
        </p:xfrm>
        <a:graphic>
          <a:graphicData uri="http://schemas.openxmlformats.org/drawingml/2006/table">
            <a:tbl>
              <a:tblPr rtl="1"/>
              <a:tblGrid>
                <a:gridCol w="694131"/>
                <a:gridCol w="912654"/>
                <a:gridCol w="912654"/>
                <a:gridCol w="912654"/>
                <a:gridCol w="694131"/>
                <a:gridCol w="822674"/>
                <a:gridCol w="964072"/>
                <a:gridCol w="822674"/>
                <a:gridCol w="1336846"/>
              </a:tblGrid>
              <a:tr h="520003">
                <a:tc gridSpan="4">
                  <a:txBody>
                    <a:bodyPr/>
                    <a:lstStyle/>
                    <a:p>
                      <a:pPr algn="ctr" rtl="0" fontAlgn="ctr"/>
                      <a:r>
                        <a:rPr lang="en-GB" sz="1400" b="1" i="0" u="none" strike="noStrike" dirty="0">
                          <a:solidFill>
                            <a:srgbClr val="000000"/>
                          </a:solidFill>
                          <a:latin typeface="Arial" pitchFamily="34" charset="0"/>
                          <a:cs typeface="Arial" pitchFamily="34" charset="0"/>
                        </a:rPr>
                        <a:t>National Level </a:t>
                      </a:r>
                      <a:r>
                        <a:rPr lang="en-GB" sz="1400" b="1" i="0" u="none" strike="noStrike" dirty="0">
                          <a:solidFill>
                            <a:srgbClr val="000000"/>
                          </a:solidFill>
                          <a:latin typeface="Calibri"/>
                        </a:rPr>
                        <a:t>(</a:t>
                      </a:r>
                      <a:r>
                        <a:rPr lang="en-GB" sz="2000" b="0" i="0" u="none" strike="noStrike" dirty="0">
                          <a:solidFill>
                            <a:srgbClr val="000000"/>
                          </a:solidFill>
                          <a:latin typeface="Monotype Corsiva"/>
                        </a:rPr>
                        <a:t>E</a:t>
                      </a:r>
                      <a:r>
                        <a:rPr lang="en-GB" sz="1400" b="1" i="0" u="none" strike="noStrike" dirty="0">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rtl="0" fontAlgn="ctr"/>
                      <a:r>
                        <a:rPr lang="en-GB" sz="1400" b="1" i="0" u="none" strike="noStrike" dirty="0">
                          <a:solidFill>
                            <a:srgbClr val="000000"/>
                          </a:solidFill>
                          <a:latin typeface="Arial" pitchFamily="34" charset="0"/>
                          <a:cs typeface="Arial" pitchFamily="34" charset="0"/>
                        </a:rPr>
                        <a:t>Regional Level </a:t>
                      </a:r>
                      <a:r>
                        <a:rPr lang="en-GB" sz="1400" b="1" i="0" u="none" strike="noStrike" dirty="0">
                          <a:solidFill>
                            <a:srgbClr val="000000"/>
                          </a:solidFill>
                          <a:latin typeface="Calibri"/>
                        </a:rPr>
                        <a:t>(</a:t>
                      </a:r>
                      <a:r>
                        <a:rPr lang="en-GB" sz="2000" b="0" i="0" u="none" strike="noStrike" dirty="0">
                          <a:solidFill>
                            <a:srgbClr val="000000"/>
                          </a:solidFill>
                          <a:latin typeface="Monotype Corsiva"/>
                        </a:rPr>
                        <a:t>e</a:t>
                      </a:r>
                      <a:r>
                        <a:rPr lang="en-GB" sz="1400" b="1" i="0" u="none" strike="noStrike" dirty="0">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rtl="0" fontAlgn="ctr"/>
                      <a:r>
                        <a:rPr lang="en-GB"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8921">
                <a:tc gridSpan="2">
                  <a:txBody>
                    <a:bodyPr/>
                    <a:lstStyle/>
                    <a:p>
                      <a:pPr algn="ctr" rtl="0" fontAlgn="ctr"/>
                      <a:r>
                        <a:rPr lang="en-GB" sz="1400" b="1" i="0" u="none" strike="noStrike" dirty="0">
                          <a:solidFill>
                            <a:srgbClr val="000000"/>
                          </a:solidFill>
                          <a:latin typeface="Arial" pitchFamily="34" charset="0"/>
                          <a:cs typeface="Arial" pitchFamily="34" charset="0"/>
                        </a:rPr>
                        <a:t>change</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hMerge="1">
                  <a:txBody>
                    <a:bodyPr/>
                    <a:lstStyle/>
                    <a:p>
                      <a:endParaRPr lang="en-GB"/>
                    </a:p>
                  </a:txBody>
                  <a:tcPr/>
                </a:tc>
                <a:tc>
                  <a:txBody>
                    <a:bodyPr/>
                    <a:lstStyle/>
                    <a:p>
                      <a:pPr algn="ctr" rtl="0" fontAlgn="ctr"/>
                      <a:r>
                        <a:rPr lang="en-GB" sz="1400" b="1" i="0" u="none" strike="noStrike" dirty="0">
                          <a:solidFill>
                            <a:srgbClr val="000000"/>
                          </a:solidFill>
                          <a:latin typeface="Arial"/>
                        </a:rPr>
                        <a:t>2000 (</a:t>
                      </a:r>
                      <a:r>
                        <a:rPr lang="en-GB" sz="1800" b="0" i="0" u="none" strike="noStrike" dirty="0">
                          <a:solidFill>
                            <a:srgbClr val="000000"/>
                          </a:solidFill>
                          <a:latin typeface="Monotype Corsiva"/>
                        </a:rPr>
                        <a:t>t+1</a:t>
                      </a:r>
                      <a:r>
                        <a:rPr lang="en-GB" sz="1400" b="1" i="0" u="none" strike="noStrike" dirty="0">
                          <a:solidFill>
                            <a:srgbClr val="000000"/>
                          </a:solidFill>
                          <a:latin typeface="Arial"/>
                        </a:rPr>
                        <a:t>)</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ctr" rtl="0" fontAlgn="ctr"/>
                      <a:r>
                        <a:rPr lang="en-GB" sz="1400" b="1" i="0" u="none" strike="noStrike" dirty="0">
                          <a:solidFill>
                            <a:srgbClr val="000000"/>
                          </a:solidFill>
                          <a:latin typeface="Arial"/>
                        </a:rPr>
                        <a:t>1997 (</a:t>
                      </a:r>
                      <a:r>
                        <a:rPr lang="en-GB" sz="1800" b="0" i="0" u="none" strike="noStrike" dirty="0">
                          <a:solidFill>
                            <a:srgbClr val="000000"/>
                          </a:solidFill>
                          <a:latin typeface="Monotype Corsiva"/>
                        </a:rPr>
                        <a:t>t</a:t>
                      </a:r>
                      <a:r>
                        <a:rPr lang="en-GB" sz="1400" b="1" i="0" u="none" strike="noStrike" dirty="0">
                          <a:solidFill>
                            <a:srgbClr val="000000"/>
                          </a:solidFill>
                          <a:latin typeface="Arial"/>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gridSpan="2">
                  <a:txBody>
                    <a:bodyPr/>
                    <a:lstStyle/>
                    <a:p>
                      <a:pPr algn="ctr" rtl="0" fontAlgn="ctr"/>
                      <a:r>
                        <a:rPr lang="en-GB" sz="1400" b="1" i="0" u="none" strike="noStrike" dirty="0">
                          <a:solidFill>
                            <a:srgbClr val="000000"/>
                          </a:solidFill>
                          <a:latin typeface="Arial" pitchFamily="34" charset="0"/>
                          <a:cs typeface="Arial" pitchFamily="34" charset="0"/>
                        </a:rPr>
                        <a:t>change</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GB"/>
                    </a:p>
                  </a:txBody>
                  <a:tcPr/>
                </a:tc>
                <a:tc>
                  <a:txBody>
                    <a:bodyPr/>
                    <a:lstStyle/>
                    <a:p>
                      <a:pPr algn="ctr" rtl="0" fontAlgn="ctr"/>
                      <a:r>
                        <a:rPr lang="en-GB" sz="1400" b="1" i="0" u="none" strike="noStrike" dirty="0">
                          <a:solidFill>
                            <a:srgbClr val="000000"/>
                          </a:solidFill>
                          <a:latin typeface="Arial"/>
                        </a:rPr>
                        <a:t>2000 (</a:t>
                      </a:r>
                      <a:r>
                        <a:rPr lang="en-GB" sz="1800" b="0" i="0" u="none" strike="noStrike" dirty="0">
                          <a:solidFill>
                            <a:srgbClr val="000000"/>
                          </a:solidFill>
                          <a:latin typeface="Monotype Corsiva"/>
                        </a:rPr>
                        <a:t>t+1</a:t>
                      </a:r>
                      <a:r>
                        <a:rPr lang="en-GB" sz="1400" b="1" i="0" u="none" strike="noStrike" dirty="0">
                          <a:solidFill>
                            <a:srgbClr val="000000"/>
                          </a:solidFill>
                          <a:latin typeface="Arial"/>
                        </a:rPr>
                        <a:t>)</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GB" sz="1400" b="1" i="0" u="none" strike="noStrike" dirty="0">
                          <a:solidFill>
                            <a:srgbClr val="000000"/>
                          </a:solidFill>
                          <a:latin typeface="Arial"/>
                        </a:rPr>
                        <a:t>1997 (</a:t>
                      </a:r>
                      <a:r>
                        <a:rPr lang="en-GB" sz="1800" b="0" i="0" u="none" strike="noStrike" dirty="0">
                          <a:solidFill>
                            <a:srgbClr val="000000"/>
                          </a:solidFill>
                          <a:latin typeface="Monotype Corsiva"/>
                        </a:rPr>
                        <a:t>t</a:t>
                      </a:r>
                      <a:r>
                        <a:rPr lang="en-GB" sz="1400" b="1" i="0" u="none" strike="noStrike" dirty="0">
                          <a:solidFill>
                            <a:srgbClr val="000000"/>
                          </a:solidFill>
                          <a:latin typeface="Arial"/>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rtl="0" fontAlgn="ctr"/>
                      <a:r>
                        <a:rPr lang="en-GB"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312626">
                <a:tc>
                  <a:txBody>
                    <a:bodyPr/>
                    <a:lstStyle/>
                    <a:p>
                      <a:pPr algn="ctr" rtl="0" fontAlgn="ctr"/>
                      <a:r>
                        <a:rPr lang="en-GB" sz="1400" b="1" i="0" u="none" strike="noStrike">
                          <a:solidFill>
                            <a:srgbClr val="000000"/>
                          </a:solidFill>
                          <a:latin typeface="+mn-lt"/>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a:solidFill>
                            <a:srgbClr val="000000"/>
                          </a:solidFill>
                          <a:latin typeface="+mn-lt"/>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400" b="0" i="0" u="none" strike="noStrike" dirty="0">
                          <a:solidFill>
                            <a:srgbClr val="000000"/>
                          </a:solidFill>
                          <a:latin typeface="+mn-lt"/>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921">
                <a:tc>
                  <a:txBody>
                    <a:bodyPr/>
                    <a:lstStyle/>
                    <a:p>
                      <a:pPr algn="ctr" rtl="0" fontAlgn="ctr"/>
                      <a:r>
                        <a:rPr lang="en-GB" sz="1400" b="1" i="0" u="none" strike="noStrike">
                          <a:solidFill>
                            <a:srgbClr val="000000"/>
                          </a:solidFill>
                          <a:latin typeface="+mn-lt"/>
                        </a:rPr>
                        <a:t>1.3%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ctr"/>
                      <a:r>
                        <a:rPr lang="en-GB" sz="1400" b="1" i="0" u="none" strike="noStrike" dirty="0">
                          <a:solidFill>
                            <a:srgbClr val="000000"/>
                          </a:solidFill>
                          <a:latin typeface="+mn-lt"/>
                        </a:rPr>
                        <a:t>22,256</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rtl="0" fontAlgn="ctr"/>
                      <a:r>
                        <a:rPr lang="en-GB" sz="1400" b="0" i="0" u="none" strike="noStrike">
                          <a:solidFill>
                            <a:srgbClr val="000000"/>
                          </a:solidFill>
                          <a:latin typeface="+mn-lt"/>
                        </a:rPr>
                        <a:t>1,712,335</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rtl="0" fontAlgn="ctr"/>
                      <a:r>
                        <a:rPr lang="en-GB" sz="1400" b="0" i="0" u="none" strike="noStrike" dirty="0">
                          <a:solidFill>
                            <a:srgbClr val="000000"/>
                          </a:solidFill>
                          <a:latin typeface="+mn-lt"/>
                        </a:rPr>
                        <a:t>1,690,079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ctr"/>
                      <a:r>
                        <a:rPr lang="en-GB" sz="1400" b="1" i="0" u="none" strike="noStrike">
                          <a:solidFill>
                            <a:srgbClr val="000000"/>
                          </a:solidFill>
                          <a:latin typeface="+mn-lt"/>
                        </a:rPr>
                        <a:t>8.3%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ctr"/>
                      <a:r>
                        <a:rPr lang="en-GB" sz="1400" b="1" i="0" u="none" strike="noStrike" dirty="0">
                          <a:solidFill>
                            <a:srgbClr val="000000"/>
                          </a:solidFill>
                          <a:latin typeface="+mn-lt"/>
                        </a:rPr>
                        <a:t>10,475</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rtl="0" fontAlgn="ctr"/>
                      <a:r>
                        <a:rPr lang="en-GB" sz="1400" b="0" i="0" u="none" strike="noStrike" dirty="0">
                          <a:solidFill>
                            <a:srgbClr val="000000"/>
                          </a:solidFill>
                          <a:latin typeface="+mn-lt"/>
                        </a:rPr>
                        <a:t>136,488</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rtl="0" fontAlgn="ctr"/>
                      <a:r>
                        <a:rPr lang="en-GB" sz="1400" b="0" i="0" u="none" strike="noStrike" dirty="0">
                          <a:solidFill>
                            <a:srgbClr val="000000"/>
                          </a:solidFill>
                          <a:latin typeface="+mn-lt"/>
                        </a:rPr>
                        <a:t>126,013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rtl="0" fontAlgn="ctr"/>
                      <a:r>
                        <a:rPr lang="en-GB" sz="1600" b="1" i="0" u="none" strike="noStrike" dirty="0">
                          <a:solidFill>
                            <a:srgbClr val="000000"/>
                          </a:solidFill>
                          <a:latin typeface="Calibri"/>
                        </a:rPr>
                        <a:t>Electronics </a:t>
                      </a:r>
                      <a:r>
                        <a:rPr lang="en-GB" sz="1400" b="1" i="0" u="none" strike="noStrike" dirty="0" smtClean="0">
                          <a:solidFill>
                            <a:srgbClr val="000000"/>
                          </a:solidFill>
                          <a:latin typeface="Calibri"/>
                        </a:rPr>
                        <a:t>(</a:t>
                      </a:r>
                      <a:r>
                        <a:rPr lang="en-GB" sz="2000" b="0" i="0" u="none" strike="noStrike" dirty="0" err="1" smtClean="0">
                          <a:solidFill>
                            <a:srgbClr val="000000"/>
                          </a:solidFill>
                          <a:latin typeface="Monotype Corsiva"/>
                        </a:rPr>
                        <a:t>i</a:t>
                      </a:r>
                      <a:r>
                        <a:rPr lang="en-GB" sz="2000" b="0" i="0" u="none" strike="noStrike" dirty="0" smtClean="0">
                          <a:solidFill>
                            <a:srgbClr val="000000"/>
                          </a:solidFill>
                          <a:latin typeface="Monotype Corsiva"/>
                        </a:rPr>
                        <a:t> </a:t>
                      </a:r>
                      <a:r>
                        <a:rPr lang="en-GB" sz="1400" b="1" i="0" u="none" strike="noStrike" dirty="0" smtClean="0">
                          <a:solidFill>
                            <a:srgbClr val="000000"/>
                          </a:solidFill>
                          <a:latin typeface="Calibri"/>
                        </a:rPr>
                        <a:t>)</a:t>
                      </a:r>
                      <a:endParaRPr lang="en-GB" sz="1400" b="1"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312626">
                <a:tc>
                  <a:txBody>
                    <a:bodyPr/>
                    <a:lstStyle/>
                    <a:p>
                      <a:pPr algn="ctr" rtl="0" fontAlgn="ctr"/>
                      <a:r>
                        <a:rPr lang="en-GB" sz="1400" b="1" i="0" u="none" strike="noStrike">
                          <a:solidFill>
                            <a:srgbClr val="000000"/>
                          </a:solidFill>
                          <a:latin typeface="+mn-lt"/>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a:solidFill>
                            <a:srgbClr val="000000"/>
                          </a:solidFill>
                          <a:latin typeface="+mn-lt"/>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400" b="1" i="0" u="none" strike="noStrike" dirty="0" smtClean="0">
                          <a:solidFill>
                            <a:srgbClr val="000000"/>
                          </a:solidFill>
                          <a:latin typeface="+mn-lt"/>
                        </a:rPr>
                        <a:t>"</a:t>
                      </a:r>
                      <a:endParaRPr lang="en-GB" sz="14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400" b="0" i="0" u="none" strike="noStrike" dirty="0" smtClean="0">
                          <a:solidFill>
                            <a:srgbClr val="000000"/>
                          </a:solidFill>
                          <a:latin typeface="+mn-lt"/>
                        </a:rPr>
                        <a:t>**********</a:t>
                      </a:r>
                      <a:endParaRPr lang="en-GB" sz="1400" b="1" i="0" u="none" strike="noStrike" dirty="0">
                        <a:solidFill>
                          <a:srgbClr val="000000"/>
                        </a:solidFill>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1547">
                <a:tc>
                  <a:txBody>
                    <a:bodyPr/>
                    <a:lstStyle/>
                    <a:p>
                      <a:pPr algn="ctr" rtl="0" fontAlgn="ctr"/>
                      <a:r>
                        <a:rPr lang="en-GB" sz="1400" b="1" i="0" u="none" strike="noStrike">
                          <a:solidFill>
                            <a:srgbClr val="000000"/>
                          </a:solidFill>
                          <a:latin typeface="+mn-lt"/>
                        </a:rPr>
                        <a:t>-1.3%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GB" sz="1400" b="1" i="0" u="none" strike="noStrike" dirty="0">
                          <a:solidFill>
                            <a:srgbClr val="000000"/>
                          </a:solidFill>
                          <a:latin typeface="+mn-lt"/>
                        </a:rPr>
                        <a:t>-234,204</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r" rtl="0" fontAlgn="ctr"/>
                      <a:r>
                        <a:rPr lang="en-GB" sz="1400" b="0" i="0" u="none" strike="noStrike">
                          <a:solidFill>
                            <a:srgbClr val="000000"/>
                          </a:solidFill>
                          <a:latin typeface="+mn-lt"/>
                        </a:rPr>
                        <a:t>18,420,145</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r" rtl="0" fontAlgn="ctr"/>
                      <a:r>
                        <a:rPr lang="en-GB" sz="1400" b="0" i="0" u="none" strike="noStrike" dirty="0">
                          <a:solidFill>
                            <a:srgbClr val="000000"/>
                          </a:solidFill>
                          <a:latin typeface="+mn-lt"/>
                        </a:rPr>
                        <a:t>18,654,349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GB" sz="1400" b="1" i="0" u="none" strike="noStrike">
                          <a:solidFill>
                            <a:srgbClr val="000000"/>
                          </a:solidFill>
                          <a:latin typeface="+mn-lt"/>
                        </a:rPr>
                        <a:t>0.4%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GB" sz="1400" b="1" i="0" u="none" strike="noStrike">
                          <a:solidFill>
                            <a:srgbClr val="000000"/>
                          </a:solidFill>
                          <a:latin typeface="+mn-lt"/>
                        </a:rPr>
                        <a:t>4,820</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r" rtl="0" fontAlgn="ctr"/>
                      <a:r>
                        <a:rPr lang="en-GB" sz="1400" b="0" i="0" u="none" strike="noStrike" dirty="0">
                          <a:solidFill>
                            <a:srgbClr val="000000"/>
                          </a:solidFill>
                          <a:latin typeface="+mn-lt"/>
                        </a:rPr>
                        <a:t>1,083,228</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r" rtl="0" fontAlgn="ctr"/>
                      <a:r>
                        <a:rPr lang="en-GB" sz="1400" b="0" i="0" u="none" strike="noStrike" dirty="0">
                          <a:solidFill>
                            <a:srgbClr val="000000"/>
                          </a:solidFill>
                          <a:latin typeface="+mn-lt"/>
                        </a:rPr>
                        <a:t>1,078,408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r" rtl="0" fontAlgn="ctr"/>
                      <a:r>
                        <a:rPr lang="en-GB" sz="1600" b="1" i="0" u="none" strike="noStrike" dirty="0">
                          <a:solidFill>
                            <a:srgbClr val="000000"/>
                          </a:solidFill>
                          <a:latin typeface="Calibri"/>
                        </a:rPr>
                        <a:t>Total industries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r>
            </a:tbl>
          </a:graphicData>
        </a:graphic>
      </p:graphicFrame>
      <p:sp>
        <p:nvSpPr>
          <p:cNvPr id="7" name="Content Placeholder 2"/>
          <p:cNvSpPr>
            <a:spLocks noGrp="1"/>
          </p:cNvSpPr>
          <p:nvPr>
            <p:ph idx="1"/>
          </p:nvPr>
        </p:nvSpPr>
        <p:spPr>
          <a:xfrm>
            <a:off x="500034" y="3571876"/>
            <a:ext cx="714380" cy="3000396"/>
          </a:xfrm>
        </p:spPr>
        <p:txBody>
          <a:bodyPr>
            <a:normAutofit/>
          </a:bodyPr>
          <a:lstStyle/>
          <a:p>
            <a:pPr>
              <a:buNone/>
            </a:pPr>
            <a:r>
              <a:rPr lang="en-GB" dirty="0" smtClean="0">
                <a:solidFill>
                  <a:srgbClr val="0000CC"/>
                </a:solidFill>
              </a:rPr>
              <a:t>NS            </a:t>
            </a:r>
          </a:p>
          <a:p>
            <a:pPr>
              <a:buNone/>
            </a:pPr>
            <a:endParaRPr lang="en-GB" dirty="0" smtClean="0"/>
          </a:p>
          <a:p>
            <a:pPr>
              <a:buNone/>
            </a:pPr>
            <a:r>
              <a:rPr lang="en-GB" dirty="0" smtClean="0">
                <a:solidFill>
                  <a:srgbClr val="0000CC"/>
                </a:solidFill>
              </a:rPr>
              <a:t>IM            </a:t>
            </a:r>
          </a:p>
          <a:p>
            <a:pPr>
              <a:buNone/>
            </a:pPr>
            <a:endParaRPr lang="en-GB" sz="2800" dirty="0" smtClean="0"/>
          </a:p>
          <a:p>
            <a:pPr>
              <a:buNone/>
            </a:pPr>
            <a:r>
              <a:rPr lang="en-GB" dirty="0" smtClean="0">
                <a:solidFill>
                  <a:srgbClr val="0000CC"/>
                </a:solidFill>
              </a:rPr>
              <a:t>RS            </a:t>
            </a:r>
            <a:endParaRPr lang="en-GB" dirty="0">
              <a:solidFill>
                <a:srgbClr val="0000CC"/>
              </a:solidFill>
            </a:endParaRPr>
          </a:p>
        </p:txBody>
      </p:sp>
      <p:grpSp>
        <p:nvGrpSpPr>
          <p:cNvPr id="17" name="Group 16"/>
          <p:cNvGrpSpPr/>
          <p:nvPr/>
        </p:nvGrpSpPr>
        <p:grpSpPr>
          <a:xfrm>
            <a:off x="1285852" y="3471868"/>
            <a:ext cx="2878618" cy="3028966"/>
            <a:chOff x="1714480" y="2786058"/>
            <a:chExt cx="2878618" cy="3028966"/>
          </a:xfrm>
        </p:grpSpPr>
        <p:sp>
          <p:nvSpPr>
            <p:cNvPr id="18" name="Right Arrow 17"/>
            <p:cNvSpPr/>
            <p:nvPr/>
          </p:nvSpPr>
          <p:spPr>
            <a:xfrm>
              <a:off x="1714480" y="3071810"/>
              <a:ext cx="2420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1714480" y="4214818"/>
              <a:ext cx="2420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1714480" y="5357826"/>
              <a:ext cx="2420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descr="acbe266e1fd84d0309c21c79b327ee68.png"/>
            <p:cNvPicPr>
              <a:picLocks noChangeAspect="1"/>
            </p:cNvPicPr>
            <p:nvPr/>
          </p:nvPicPr>
          <p:blipFill>
            <a:blip r:embed="rId2" cstate="print"/>
            <a:srcRect l="16995" r="60644"/>
            <a:stretch>
              <a:fillRect/>
            </a:stretch>
          </p:blipFill>
          <p:spPr>
            <a:xfrm>
              <a:off x="2285984" y="2786058"/>
              <a:ext cx="1785950" cy="742950"/>
            </a:xfrm>
            <a:prstGeom prst="rect">
              <a:avLst/>
            </a:prstGeom>
          </p:spPr>
        </p:pic>
        <p:pic>
          <p:nvPicPr>
            <p:cNvPr id="22" name="Picture 21" descr="acbe266e1fd84d0309c21c79b327ee68.png"/>
            <p:cNvPicPr>
              <a:picLocks noChangeAspect="1"/>
            </p:cNvPicPr>
            <p:nvPr/>
          </p:nvPicPr>
          <p:blipFill>
            <a:blip r:embed="rId2" cstate="print"/>
            <a:srcRect l="42596" r="29073"/>
            <a:stretch>
              <a:fillRect/>
            </a:stretch>
          </p:blipFill>
          <p:spPr>
            <a:xfrm>
              <a:off x="2330370" y="3929066"/>
              <a:ext cx="2262728" cy="742950"/>
            </a:xfrm>
            <a:prstGeom prst="rect">
              <a:avLst/>
            </a:prstGeom>
          </p:spPr>
        </p:pic>
        <p:pic>
          <p:nvPicPr>
            <p:cNvPr id="23" name="Picture 22" descr="acbe266e1fd84d0309c21c79b327ee68.png"/>
            <p:cNvPicPr>
              <a:picLocks noChangeAspect="1"/>
            </p:cNvPicPr>
            <p:nvPr/>
          </p:nvPicPr>
          <p:blipFill>
            <a:blip r:embed="rId2" cstate="print"/>
            <a:srcRect l="73697"/>
            <a:stretch>
              <a:fillRect/>
            </a:stretch>
          </p:blipFill>
          <p:spPr>
            <a:xfrm>
              <a:off x="2314038" y="5072074"/>
              <a:ext cx="2100743" cy="742950"/>
            </a:xfrm>
            <a:prstGeom prst="rect">
              <a:avLst/>
            </a:prstGeom>
          </p:spPr>
        </p:pic>
      </p:grpSp>
      <p:sp>
        <p:nvSpPr>
          <p:cNvPr id="24" name="Content Placeholder 2"/>
          <p:cNvSpPr txBox="1">
            <a:spLocks/>
          </p:cNvSpPr>
          <p:nvPr/>
        </p:nvSpPr>
        <p:spPr>
          <a:xfrm>
            <a:off x="4214810" y="3571876"/>
            <a:ext cx="2428892" cy="300039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rgbClr val="0000CC"/>
                </a:solidFill>
                <a:effectLst/>
                <a:uLnTx/>
                <a:uFillTx/>
                <a:latin typeface="+mn-lt"/>
                <a:ea typeface="+mn-ea"/>
                <a:cs typeface="+mn-cs"/>
              </a:rPr>
              <a:t>= </a:t>
            </a:r>
            <a:r>
              <a:rPr kumimoji="0" lang="en-GB" sz="3200" b="0" i="0" u="none" strike="noStrike" kern="1200" cap="none" spc="0" normalizeH="0" noProof="0" dirty="0" smtClean="0">
                <a:ln>
                  <a:noFill/>
                </a:ln>
                <a:solidFill>
                  <a:srgbClr val="0000CC"/>
                </a:solidFill>
                <a:effectLst/>
                <a:uLnTx/>
                <a:uFillTx/>
                <a:latin typeface="+mn-lt"/>
                <a:ea typeface="+mn-ea"/>
                <a:cs typeface="+mn-cs"/>
              </a:rPr>
              <a:t>  - 1,582</a:t>
            </a:r>
            <a:r>
              <a:rPr kumimoji="0" lang="en-GB" sz="3200" b="0" i="0" u="none" strike="noStrike" kern="1200" cap="none" spc="0" normalizeH="0" baseline="0" noProof="0" dirty="0" smtClean="0">
                <a:ln>
                  <a:noFill/>
                </a:ln>
                <a:solidFill>
                  <a:srgbClr val="0000CC"/>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rgbClr val="0000CC"/>
                </a:solidFill>
                <a:effectLst/>
                <a:uLnTx/>
                <a:uFillTx/>
                <a:latin typeface="+mn-lt"/>
                <a:ea typeface="+mn-ea"/>
                <a:cs typeface="+mn-cs"/>
              </a:rPr>
              <a:t>=     3,242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rgbClr val="0000CC"/>
                </a:solidFill>
                <a:effectLst/>
                <a:uLnTx/>
                <a:uFillTx/>
                <a:latin typeface="+mn-lt"/>
                <a:ea typeface="+mn-ea"/>
                <a:cs typeface="+mn-cs"/>
              </a:rPr>
              <a:t>=     8,816</a:t>
            </a:r>
            <a:endParaRPr kumimoji="0" lang="en-GB" sz="3200" b="0" i="0" u="none" strike="noStrike" kern="1200" cap="none" spc="0" normalizeH="0" baseline="0" noProof="0" dirty="0">
              <a:ln>
                <a:noFill/>
              </a:ln>
              <a:solidFill>
                <a:srgbClr val="0000CC"/>
              </a:solidFill>
              <a:effectLst/>
              <a:uLnTx/>
              <a:uFillTx/>
              <a:latin typeface="+mn-lt"/>
              <a:ea typeface="+mn-ea"/>
              <a:cs typeface="+mn-cs"/>
            </a:endParaRPr>
          </a:p>
        </p:txBody>
      </p:sp>
      <p:sp>
        <p:nvSpPr>
          <p:cNvPr id="25" name="Content Placeholder 2"/>
          <p:cNvSpPr txBox="1">
            <a:spLocks/>
          </p:cNvSpPr>
          <p:nvPr/>
        </p:nvSpPr>
        <p:spPr>
          <a:xfrm>
            <a:off x="6786578" y="4714884"/>
            <a:ext cx="1928858" cy="6429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rgbClr val="0000CC"/>
                </a:solidFill>
                <a:effectLst/>
                <a:uLnTx/>
                <a:uFillTx/>
                <a:latin typeface="+mn-lt"/>
                <a:ea typeface="+mn-ea"/>
                <a:cs typeface="+mn-cs"/>
              </a:rPr>
              <a:t>=   10,475</a:t>
            </a:r>
            <a:endParaRPr kumimoji="0" lang="en-GB" sz="3200" b="0" i="0" u="none" strike="noStrike" kern="1200" cap="none" spc="0" normalizeH="0" baseline="0" noProof="0" dirty="0">
              <a:ln>
                <a:noFill/>
              </a:ln>
              <a:solidFill>
                <a:srgbClr val="0000CC"/>
              </a:solidFill>
              <a:effectLst/>
              <a:uLnTx/>
              <a:uFillTx/>
              <a:latin typeface="+mn-lt"/>
              <a:ea typeface="+mn-ea"/>
              <a:cs typeface="+mn-cs"/>
            </a:endParaRPr>
          </a:p>
        </p:txBody>
      </p:sp>
      <p:sp>
        <p:nvSpPr>
          <p:cNvPr id="26" name="Right Brace 25"/>
          <p:cNvSpPr/>
          <p:nvPr/>
        </p:nvSpPr>
        <p:spPr>
          <a:xfrm>
            <a:off x="5929322" y="3500438"/>
            <a:ext cx="714380" cy="3000396"/>
          </a:xfrm>
          <a:prstGeom prst="rightBrace">
            <a:avLst>
              <a:gd name="adj1" fmla="val 3034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Explosion 2 26"/>
          <p:cNvSpPr/>
          <p:nvPr/>
        </p:nvSpPr>
        <p:spPr>
          <a:xfrm>
            <a:off x="3571868" y="1571612"/>
            <a:ext cx="1008000" cy="714380"/>
          </a:xfrm>
          <a:prstGeom prst="irregularSeal2">
            <a:avLst/>
          </a:prstGeom>
          <a:solidFill>
            <a:srgbClr val="FFFF00">
              <a:alpha val="4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par>
                                <p:cTn id="9" presetID="7" presetClass="entr" presetSubtype="8"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ppt_y"/>
                                          </p:val>
                                        </p:tav>
                                        <p:tav tm="100000">
                                          <p:val>
                                            <p:strVal val="#ppt_y"/>
                                          </p:val>
                                        </p:tav>
                                      </p:tavLst>
                                    </p:anim>
                                  </p:childTnLst>
                                </p:cTn>
                              </p:par>
                              <p:par>
                                <p:cTn id="13" presetID="7" presetClass="entr" presetSubtype="8"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 calcmode="lin" valueType="num">
                                      <p:cBhvr additive="base">
                                        <p:cTn id="15"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7" presetClass="entr" presetSubtype="8"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0-#ppt_w/2"/>
                                          </p:val>
                                        </p:tav>
                                        <p:tav tm="100000">
                                          <p:val>
                                            <p:strVal val="#ppt_x"/>
                                          </p:val>
                                        </p:tav>
                                      </p:tavLst>
                                    </p:anim>
                                    <p:anim calcmode="lin" valueType="num">
                                      <p:cBhvr additive="base">
                                        <p:cTn id="21"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blinds(horizontal)">
                                      <p:cBhvr>
                                        <p:cTn id="34" dur="500"/>
                                        <p:tgtEl>
                                          <p:spTgt spid="25"/>
                                        </p:tgtEl>
                                      </p:cBhvr>
                                    </p:animEffect>
                                  </p:childTnLst>
                                </p:cTn>
                              </p:par>
                              <p:par>
                                <p:cTn id="35" presetID="1" presetClass="entr" presetSubtype="0" fill="hold" grpId="1"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1" presetClass="entr" presetSubtype="0" fill="hold" grpId="1" nodeType="clickEffect">
                                  <p:stCondLst>
                                    <p:cond delay="0"/>
                                  </p:stCondLst>
                                  <p:childTnLst>
                                    <p:set>
                                      <p:cBhvr>
                                        <p:cTn id="44" dur="1000">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4" grpId="0"/>
      <p:bldP spid="25" grpId="0"/>
      <p:bldP spid="25" grpId="1"/>
      <p:bldP spid="26" grpId="0" animBg="1"/>
      <p:bldP spid="27" grpId="0" animBg="1"/>
      <p:bldP spid="2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ChangeAspect="1"/>
          </p:cNvGraphicFramePr>
          <p:nvPr/>
        </p:nvGraphicFramePr>
        <p:xfrm>
          <a:off x="2500298" y="2571744"/>
          <a:ext cx="3636963" cy="1857375"/>
        </p:xfrm>
        <a:graphic>
          <a:graphicData uri="http://schemas.openxmlformats.org/presentationml/2006/ole">
            <p:oleObj spid="_x0000_s30722" name="Worksheet" r:id="rId3" imgW="1731267" imgH="749694" progId="Excel.Shee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أسئلة يتداولها مخططو الأقاليم</a:t>
            </a:r>
            <a:endParaRPr lang="en-GB" b="1" dirty="0"/>
          </a:p>
        </p:txBody>
      </p:sp>
      <p:sp>
        <p:nvSpPr>
          <p:cNvPr id="3" name="Content Placeholder 2"/>
          <p:cNvSpPr>
            <a:spLocks noGrp="1"/>
          </p:cNvSpPr>
          <p:nvPr>
            <p:ph idx="1"/>
          </p:nvPr>
        </p:nvSpPr>
        <p:spPr>
          <a:xfrm>
            <a:off x="457200" y="2214554"/>
            <a:ext cx="8229600" cy="3911609"/>
          </a:xfrm>
        </p:spPr>
        <p:txBody>
          <a:bodyPr>
            <a:noAutofit/>
          </a:bodyPr>
          <a:lstStyle/>
          <a:p>
            <a:pPr algn="r" rtl="1">
              <a:lnSpc>
                <a:spcPct val="150000"/>
              </a:lnSpc>
            </a:pPr>
            <a:r>
              <a:rPr lang="ar-SA" b="1" dirty="0" smtClean="0">
                <a:solidFill>
                  <a:srgbClr val="990000"/>
                </a:solidFill>
              </a:rPr>
              <a:t>ما هو وضع إقليم س مقارنةً مع بقية الأقاليم؟</a:t>
            </a:r>
          </a:p>
          <a:p>
            <a:pPr algn="r" rtl="1">
              <a:lnSpc>
                <a:spcPct val="150000"/>
              </a:lnSpc>
            </a:pPr>
            <a:r>
              <a:rPr lang="ar-SA" b="1" dirty="0" smtClean="0">
                <a:solidFill>
                  <a:srgbClr val="990000"/>
                </a:solidFill>
              </a:rPr>
              <a:t>هل الإقتصاد المحلي في الإقليم ينمو أم يتناقص؟</a:t>
            </a:r>
          </a:p>
          <a:p>
            <a:pPr algn="r" rtl="1">
              <a:lnSpc>
                <a:spcPct val="150000"/>
              </a:lnSpc>
            </a:pPr>
            <a:r>
              <a:rPr lang="ar-SA" b="1" dirty="0" smtClean="0">
                <a:solidFill>
                  <a:srgbClr val="990000"/>
                </a:solidFill>
              </a:rPr>
              <a:t>هل التوظيف الحالي لموارد الدعم الحكومي هو الأفضل؟</a:t>
            </a:r>
          </a:p>
          <a:p>
            <a:pPr algn="r" rtl="1">
              <a:lnSpc>
                <a:spcPct val="150000"/>
              </a:lnSpc>
            </a:pPr>
            <a:r>
              <a:rPr lang="ar-SA" b="1" dirty="0" smtClean="0">
                <a:solidFill>
                  <a:srgbClr val="990000"/>
                </a:solidFill>
              </a:rPr>
              <a:t>أي الأنشطة الصناعية يجب أن نستهدفه للإقليم؟</a:t>
            </a:r>
            <a:endParaRPr lang="en-GB" b="1" dirty="0">
              <a:solidFill>
                <a:srgbClr val="99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en-GB" dirty="0" smtClean="0"/>
              <a:t>??</a:t>
            </a:r>
            <a:r>
              <a:rPr lang="ar-SA" dirty="0" smtClean="0"/>
              <a:t>...</a:t>
            </a:r>
            <a:endParaRPr lang="en-GB" dirty="0" smtClean="0"/>
          </a:p>
        </p:txBody>
      </p:sp>
      <p:sp>
        <p:nvSpPr>
          <p:cNvPr id="3" name="Content Placeholder 2"/>
          <p:cNvSpPr>
            <a:spLocks noGrp="1"/>
          </p:cNvSpPr>
          <p:nvPr>
            <p:ph idx="1"/>
          </p:nvPr>
        </p:nvSpPr>
        <p:spPr/>
        <p:txBody>
          <a:bodyPr vert="horz" lIns="91440" tIns="45720" rIns="91440" bIns="45720" rtlCol="0">
            <a:noAutofit/>
          </a:bodyPr>
          <a:lstStyle/>
          <a:p>
            <a:pPr algn="r" rtl="1"/>
            <a:r>
              <a:rPr lang="ar-SA" b="1" dirty="0" smtClean="0">
                <a:solidFill>
                  <a:srgbClr val="0000CC"/>
                </a:solidFill>
              </a:rPr>
              <a:t>للإجابة على مثل هذه الأسئلة فإن المحللين يعتمدون على مجموعة أدوات قياسية باستخدام الأساليب الكمية والتي تشمل:</a:t>
            </a:r>
          </a:p>
          <a:p>
            <a:pPr algn="r" rtl="1"/>
            <a:endParaRPr lang="ar-SA" b="1" dirty="0" smtClean="0">
              <a:solidFill>
                <a:srgbClr val="0000CC"/>
              </a:solidFill>
            </a:endParaRPr>
          </a:p>
          <a:p>
            <a:pPr lvl="0" algn="r" rtl="1"/>
            <a:endParaRPr lang="ar-SA" sz="2400" b="1" dirty="0" smtClean="0">
              <a:solidFill>
                <a:srgbClr val="0000CC"/>
              </a:solidFill>
            </a:endParaRPr>
          </a:p>
          <a:p>
            <a:pPr lvl="0" algn="r" rtl="1"/>
            <a:endParaRPr lang="ar-SA" sz="2400" b="1" dirty="0" smtClean="0">
              <a:solidFill>
                <a:srgbClr val="0000CC"/>
              </a:solidFill>
            </a:endParaRPr>
          </a:p>
          <a:p>
            <a:pPr lvl="0" algn="r" rtl="1"/>
            <a:endParaRPr lang="ar-SA" sz="2400" b="1" dirty="0" smtClean="0">
              <a:solidFill>
                <a:srgbClr val="0000CC"/>
              </a:solidFill>
            </a:endParaRPr>
          </a:p>
          <a:p>
            <a:pPr algn="r" rtl="1"/>
            <a:endParaRPr lang="en-GB" b="1" dirty="0" smtClean="0">
              <a:solidFill>
                <a:srgbClr val="0000CC"/>
              </a:solidFill>
            </a:endParaRPr>
          </a:p>
        </p:txBody>
      </p:sp>
      <p:graphicFrame>
        <p:nvGraphicFramePr>
          <p:cNvPr id="4" name="Table 3"/>
          <p:cNvGraphicFramePr>
            <a:graphicFrameLocks noGrp="1"/>
          </p:cNvGraphicFramePr>
          <p:nvPr/>
        </p:nvGraphicFramePr>
        <p:xfrm>
          <a:off x="857224" y="3157558"/>
          <a:ext cx="7429552" cy="3200400"/>
        </p:xfrm>
        <a:graphic>
          <a:graphicData uri="http://schemas.openxmlformats.org/drawingml/2006/table">
            <a:tbl>
              <a:tblPr firstRow="1" bandRow="1">
                <a:tableStyleId>{5C22544A-7EE6-4342-B048-85BDC9FD1C3A}</a:tableStyleId>
              </a:tblPr>
              <a:tblGrid>
                <a:gridCol w="4475634"/>
                <a:gridCol w="2953918"/>
              </a:tblGrid>
              <a:tr h="421867">
                <a:tc>
                  <a:txBody>
                    <a:bodyPr/>
                    <a:lstStyle/>
                    <a:p>
                      <a:endParaRPr lang="en-GB" sz="2400" dirty="0"/>
                    </a:p>
                  </a:txBody>
                  <a:tcPr anchor="ctr">
                    <a:solidFill>
                      <a:schemeClr val="bg1"/>
                    </a:solidFill>
                  </a:tcPr>
                </a:tc>
                <a:tc>
                  <a:txBody>
                    <a:bodyPr/>
                    <a:lstStyle/>
                    <a:p>
                      <a:endParaRPr lang="en-GB" sz="2400" dirty="0"/>
                    </a:p>
                  </a:txBody>
                  <a:tcPr anchor="ctr">
                    <a:solidFill>
                      <a:schemeClr val="bg1"/>
                    </a:solidFill>
                  </a:tcPr>
                </a:tc>
              </a:tr>
              <a:tr h="421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00CC"/>
                          </a:solidFill>
                        </a:rPr>
                        <a:t>Population projection techniques</a:t>
                      </a:r>
                      <a:endParaRPr lang="en-GB" sz="2400" dirty="0"/>
                    </a:p>
                  </a:txBody>
                  <a:tcPr anchor="ctr"/>
                </a:tc>
                <a:tc>
                  <a:txBody>
                    <a:bodyPr/>
                    <a:lstStyle/>
                    <a:p>
                      <a:pPr algn="r" rtl="1"/>
                      <a:r>
                        <a:rPr lang="ar-SA" sz="2400" b="1" dirty="0" smtClean="0">
                          <a:solidFill>
                            <a:srgbClr val="0000CC"/>
                          </a:solidFill>
                        </a:rPr>
                        <a:t>تقنيات توقعات السكان </a:t>
                      </a:r>
                      <a:endParaRPr lang="en-GB" sz="2400" dirty="0"/>
                    </a:p>
                  </a:txBody>
                  <a:tcPr anchor="ctr"/>
                </a:tc>
              </a:tr>
              <a:tr h="421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00CC"/>
                          </a:solidFill>
                        </a:rPr>
                        <a:t>Shift-share analysis</a:t>
                      </a:r>
                      <a:endParaRPr lang="en-GB" sz="2400" dirty="0"/>
                    </a:p>
                  </a:txBody>
                  <a:tcPr anchor="ctr"/>
                </a:tc>
                <a:tc>
                  <a:txBody>
                    <a:bodyPr/>
                    <a:lstStyle/>
                    <a:p>
                      <a:pPr algn="r" rtl="1"/>
                      <a:r>
                        <a:rPr lang="ar-SA" sz="2400" b="1" dirty="0" smtClean="0">
                          <a:solidFill>
                            <a:srgbClr val="0000CC"/>
                          </a:solidFill>
                        </a:rPr>
                        <a:t>تحليل التحول والتناسب </a:t>
                      </a:r>
                      <a:endParaRPr lang="en-GB" sz="2400" dirty="0"/>
                    </a:p>
                  </a:txBody>
                  <a:tcPr anchor="ctr"/>
                </a:tc>
              </a:tr>
              <a:tr h="421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00CC"/>
                          </a:solidFill>
                        </a:rPr>
                        <a:t>Economic base analysis</a:t>
                      </a:r>
                      <a:endParaRPr lang="en-GB" sz="2400" dirty="0"/>
                    </a:p>
                  </a:txBody>
                  <a:tcPr anchor="ctr"/>
                </a:tc>
                <a:tc>
                  <a:txBody>
                    <a:bodyPr/>
                    <a:lstStyle/>
                    <a:p>
                      <a:pPr algn="r" rtl="1"/>
                      <a:r>
                        <a:rPr lang="ar-SA" sz="2400" b="1" dirty="0" smtClean="0">
                          <a:solidFill>
                            <a:srgbClr val="0000CC"/>
                          </a:solidFill>
                        </a:rPr>
                        <a:t>تحليل الأساس الإقتصادي</a:t>
                      </a:r>
                      <a:endParaRPr lang="en-GB" sz="2400" dirty="0"/>
                    </a:p>
                  </a:txBody>
                  <a:tcPr anchor="ctr"/>
                </a:tc>
              </a:tr>
              <a:tr h="421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00CC"/>
                          </a:solidFill>
                        </a:rPr>
                        <a:t>Input-output analysis</a:t>
                      </a:r>
                      <a:endParaRPr lang="en-GB" sz="2400" dirty="0"/>
                    </a:p>
                  </a:txBody>
                  <a:tcPr anchor="ctr"/>
                </a:tc>
                <a:tc>
                  <a:txBody>
                    <a:bodyPr/>
                    <a:lstStyle/>
                    <a:p>
                      <a:pPr algn="r" rtl="1"/>
                      <a:r>
                        <a:rPr lang="ar-SA" sz="2400" b="1" dirty="0" smtClean="0">
                          <a:solidFill>
                            <a:srgbClr val="0000CC"/>
                          </a:solidFill>
                        </a:rPr>
                        <a:t>تحليل المدخلات والمخرجات </a:t>
                      </a:r>
                      <a:endParaRPr lang="en-GB" sz="2400" dirty="0"/>
                    </a:p>
                  </a:txBody>
                  <a:tcPr anchor="ctr"/>
                </a:tc>
              </a:tr>
              <a:tr h="421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00CC"/>
                          </a:solidFill>
                        </a:rPr>
                        <a:t>Optimization techniques</a:t>
                      </a:r>
                    </a:p>
                  </a:txBody>
                  <a:tcPr anchor="ctr"/>
                </a:tc>
                <a:tc>
                  <a:txBody>
                    <a:bodyPr/>
                    <a:lstStyle/>
                    <a:p>
                      <a:pPr algn="r" rtl="1"/>
                      <a:r>
                        <a:rPr lang="ar-SA" sz="2400" b="1" dirty="0" smtClean="0">
                          <a:solidFill>
                            <a:srgbClr val="0000CC"/>
                          </a:solidFill>
                        </a:rPr>
                        <a:t>تقنيات التحسين </a:t>
                      </a:r>
                      <a:endParaRPr lang="en-GB" sz="2400" dirty="0"/>
                    </a:p>
                  </a:txBody>
                  <a:tcPr anchor="ctr"/>
                </a:tc>
              </a:tr>
              <a:tr h="421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00CC"/>
                          </a:solidFill>
                        </a:rPr>
                        <a:t>Cost-benefit analysis</a:t>
                      </a:r>
                      <a:endParaRPr lang="en-GB" sz="2400" dirty="0"/>
                    </a:p>
                  </a:txBody>
                  <a:tcPr anchor="ctr"/>
                </a:tc>
                <a:tc>
                  <a:txBody>
                    <a:bodyPr/>
                    <a:lstStyle/>
                    <a:p>
                      <a:pPr algn="r" rtl="1"/>
                      <a:r>
                        <a:rPr lang="ar-SA" sz="2400" b="1" dirty="0" smtClean="0">
                          <a:solidFill>
                            <a:srgbClr val="0000CC"/>
                          </a:solidFill>
                        </a:rPr>
                        <a:t>تحليل التكاليف والفوائد </a:t>
                      </a:r>
                      <a:endParaRPr lang="en-GB" sz="2400" dirty="0"/>
                    </a:p>
                  </a:txBody>
                  <a:tcPr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السؤال الرئيسي</a:t>
            </a:r>
            <a:endParaRPr lang="en-GB" b="1" dirty="0"/>
          </a:p>
        </p:txBody>
      </p:sp>
      <p:sp>
        <p:nvSpPr>
          <p:cNvPr id="3" name="Content Placeholder 2"/>
          <p:cNvSpPr>
            <a:spLocks noGrp="1"/>
          </p:cNvSpPr>
          <p:nvPr>
            <p:ph idx="1"/>
          </p:nvPr>
        </p:nvSpPr>
        <p:spPr>
          <a:xfrm>
            <a:off x="457200" y="1857364"/>
            <a:ext cx="8229600" cy="4268799"/>
          </a:xfrm>
        </p:spPr>
        <p:txBody>
          <a:bodyPr/>
          <a:lstStyle/>
          <a:p>
            <a:pPr algn="r" rtl="1"/>
            <a:r>
              <a:rPr lang="ar-SA" b="1" dirty="0" smtClean="0">
                <a:solidFill>
                  <a:srgbClr val="990000"/>
                </a:solidFill>
              </a:rPr>
              <a:t>لماذا تظهر أنشطة صناعية معينة وتتركز في منطقة دون أخرى؟</a:t>
            </a:r>
          </a:p>
          <a:p>
            <a:pPr algn="r" rtl="1"/>
            <a:endParaRPr lang="en-GB" dirty="0" smtClean="0">
              <a:solidFill>
                <a:srgbClr val="990000"/>
              </a:solidFill>
            </a:endParaRPr>
          </a:p>
          <a:p>
            <a:pPr algn="r" rtl="1"/>
            <a:r>
              <a:rPr lang="ar-SA" b="1" dirty="0" smtClean="0">
                <a:solidFill>
                  <a:srgbClr val="0000CC"/>
                </a:solidFill>
              </a:rPr>
              <a:t>قد تكون هناك أسباب مختلفة لذلك، لكن من الناحية الفنية (الإقتصادية) فإن ذلك يعود إلى تباين مقومات العملية الإنتاجية من إقليم إلى آخر، أو بسبب وجود عوامل محلية تشجع على توطن نشاط صناعي معين في الإقليم.</a:t>
            </a:r>
            <a:endParaRPr lang="en-GB" dirty="0" smtClean="0">
              <a:solidFill>
                <a:srgbClr val="0000CC"/>
              </a:solidFill>
            </a:endParaRPr>
          </a:p>
          <a:p>
            <a:pPr algn="r" rtl="1"/>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1725602"/>
          </a:xfrm>
        </p:spPr>
        <p:txBody>
          <a:bodyPr>
            <a:normAutofit/>
          </a:bodyPr>
          <a:lstStyle/>
          <a:p>
            <a:r>
              <a:rPr lang="ar-SA" sz="3200" b="1" dirty="0" smtClean="0"/>
              <a:t>هنا يبرز دور أحد أدوات التحليل الإقتصادي-المكاني وهو:</a:t>
            </a:r>
            <a:r>
              <a:rPr lang="ar-SA" b="1" dirty="0" smtClean="0"/>
              <a:t/>
            </a:r>
            <a:br>
              <a:rPr lang="ar-SA" b="1" dirty="0" smtClean="0"/>
            </a:br>
            <a:r>
              <a:rPr lang="ar-SA" b="1" dirty="0" smtClean="0"/>
              <a:t>   </a:t>
            </a:r>
            <a:r>
              <a:rPr lang="en-GB" sz="4000" dirty="0" smtClean="0"/>
              <a:t>Shift-Share Analysis</a:t>
            </a:r>
            <a:endParaRPr lang="en-GB" dirty="0"/>
          </a:p>
        </p:txBody>
      </p:sp>
      <p:sp>
        <p:nvSpPr>
          <p:cNvPr id="3" name="Content Placeholder 2"/>
          <p:cNvSpPr>
            <a:spLocks noGrp="1"/>
          </p:cNvSpPr>
          <p:nvPr>
            <p:ph idx="1"/>
          </p:nvPr>
        </p:nvSpPr>
        <p:spPr>
          <a:xfrm>
            <a:off x="500034" y="2285992"/>
            <a:ext cx="8229600" cy="4054485"/>
          </a:xfrm>
        </p:spPr>
        <p:txBody>
          <a:bodyPr>
            <a:normAutofit/>
          </a:bodyPr>
          <a:lstStyle/>
          <a:p>
            <a:pPr algn="r" rtl="1"/>
            <a:r>
              <a:rPr lang="ar-SA" sz="2400" b="1" dirty="0" smtClean="0">
                <a:solidFill>
                  <a:srgbClr val="0000CC"/>
                </a:solidFill>
              </a:rPr>
              <a:t>يهدف تحليل </a:t>
            </a:r>
            <a:r>
              <a:rPr lang="en-GB" sz="2400" b="1" dirty="0" smtClean="0">
                <a:solidFill>
                  <a:srgbClr val="0000CC"/>
                </a:solidFill>
              </a:rPr>
              <a:t>Shift-Share</a:t>
            </a:r>
            <a:r>
              <a:rPr lang="ar-SA" sz="2400" b="1" dirty="0" smtClean="0">
                <a:solidFill>
                  <a:srgbClr val="0000CC"/>
                </a:solidFill>
              </a:rPr>
              <a:t> إلى تحديد أنماط النمو للأنشطة الصناعية المختلفة في الإقليم لغرض معرفة الأنشطة التي تنمو بمعدلات أعلى من المستوى الوطني وتلك التي تنمو بمعدلات أقل منه.</a:t>
            </a:r>
            <a:endParaRPr lang="en-GB" sz="2400" dirty="0" smtClean="0">
              <a:solidFill>
                <a:srgbClr val="0000CC"/>
              </a:solidFill>
            </a:endParaRPr>
          </a:p>
          <a:p>
            <a:pPr algn="r" rtl="1">
              <a:buNone/>
            </a:pPr>
            <a:r>
              <a:rPr lang="ar-SA" sz="2400" b="1" dirty="0" smtClean="0">
                <a:solidFill>
                  <a:srgbClr val="0000CC"/>
                </a:solidFill>
              </a:rPr>
              <a:t> </a:t>
            </a:r>
            <a:endParaRPr lang="en-GB" sz="2400" dirty="0" smtClean="0">
              <a:solidFill>
                <a:srgbClr val="0000CC"/>
              </a:solidFill>
            </a:endParaRPr>
          </a:p>
          <a:p>
            <a:pPr algn="r" rtl="1"/>
            <a:r>
              <a:rPr lang="ar-SA" sz="2400" b="1" dirty="0" smtClean="0">
                <a:solidFill>
                  <a:srgbClr val="0000CC"/>
                </a:solidFill>
              </a:rPr>
              <a:t>يستخدم هذا التحليل مقدار التغير في أعداد العمالة في النشاط الصناعي كمؤشر لمدى نمو هذا النشاط في الإقليم المعني بالمقارنة بالنسبة والتناسب مع أعداد العمالة في نفس النشاط على المستوى الوطني.</a:t>
            </a:r>
          </a:p>
          <a:p>
            <a:pPr algn="r" rtl="1"/>
            <a:endParaRPr lang="en-GB" sz="2400" dirty="0" smtClean="0">
              <a:solidFill>
                <a:srgbClr val="0000CC"/>
              </a:solidFill>
            </a:endParaRPr>
          </a:p>
          <a:p>
            <a:pPr algn="r" rtl="1"/>
            <a:r>
              <a:rPr lang="ar-SA" sz="2400" b="1" dirty="0" smtClean="0">
                <a:solidFill>
                  <a:srgbClr val="0000CC"/>
                </a:solidFill>
              </a:rPr>
              <a:t>وبالتالي يعطي مؤشراً عند مقارنة النتائج عبر الزمن عن مدى تنامي الأنشطة الإقتصادية في كل إقليم وملاحظة تحول بعضها من إقليم لآخر.</a:t>
            </a:r>
            <a:endParaRPr lang="en-GB" sz="2400" dirty="0" smtClean="0">
              <a:solidFill>
                <a:srgbClr val="0000C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طريقة التحليل</a:t>
            </a:r>
            <a:endParaRPr lang="en-GB" b="1" dirty="0"/>
          </a:p>
        </p:txBody>
      </p:sp>
      <p:sp>
        <p:nvSpPr>
          <p:cNvPr id="3" name="Content Placeholder 2"/>
          <p:cNvSpPr>
            <a:spLocks noGrp="1"/>
          </p:cNvSpPr>
          <p:nvPr>
            <p:ph idx="1"/>
          </p:nvPr>
        </p:nvSpPr>
        <p:spPr>
          <a:xfrm>
            <a:off x="457200" y="1957390"/>
            <a:ext cx="8229600" cy="4472006"/>
          </a:xfrm>
        </p:spPr>
        <p:txBody>
          <a:bodyPr>
            <a:normAutofit lnSpcReduction="10000"/>
          </a:bodyPr>
          <a:lstStyle/>
          <a:p>
            <a:pPr algn="r" rtl="1"/>
            <a:r>
              <a:rPr lang="en-GB" sz="2800" b="1" dirty="0" smtClean="0">
                <a:solidFill>
                  <a:srgbClr val="0000CC"/>
                </a:solidFill>
              </a:rPr>
              <a:t> </a:t>
            </a:r>
            <a:r>
              <a:rPr lang="ar-SA" sz="2800" b="1" dirty="0" smtClean="0">
                <a:solidFill>
                  <a:srgbClr val="0000CC"/>
                </a:solidFill>
              </a:rPr>
              <a:t>يعتمد أسلوب التحليل على فرضية أن نمو الإقتصاد المحلي يحتسب من خلال الأثر التجميعي لثلاثة عناصر:</a:t>
            </a:r>
          </a:p>
          <a:p>
            <a:pPr algn="r" rtl="1"/>
            <a:endParaRPr lang="ar-SA" sz="1500" b="1" dirty="0" smtClean="0">
              <a:solidFill>
                <a:srgbClr val="0000CC"/>
              </a:solidFill>
            </a:endParaRPr>
          </a:p>
          <a:p>
            <a:pPr lvl="1" algn="r" rtl="1"/>
            <a:r>
              <a:rPr lang="ar-SA" dirty="0" smtClean="0">
                <a:solidFill>
                  <a:srgbClr val="0000CC"/>
                </a:solidFill>
              </a:rPr>
              <a:t>النصيب من المستوى الوطني   </a:t>
            </a:r>
            <a:r>
              <a:rPr lang="en-GB" dirty="0" smtClean="0">
                <a:solidFill>
                  <a:srgbClr val="006600"/>
                </a:solidFill>
              </a:rPr>
              <a:t>N</a:t>
            </a:r>
            <a:r>
              <a:rPr lang="en-GB" dirty="0" smtClean="0">
                <a:solidFill>
                  <a:srgbClr val="0000CC"/>
                </a:solidFill>
              </a:rPr>
              <a:t>ational </a:t>
            </a:r>
            <a:r>
              <a:rPr lang="en-GB" dirty="0" smtClean="0">
                <a:solidFill>
                  <a:srgbClr val="006600"/>
                </a:solidFill>
              </a:rPr>
              <a:t>S</a:t>
            </a:r>
            <a:r>
              <a:rPr lang="en-GB" dirty="0" smtClean="0">
                <a:solidFill>
                  <a:srgbClr val="0000CC"/>
                </a:solidFill>
              </a:rPr>
              <a:t>hare</a:t>
            </a:r>
            <a:endParaRPr lang="ar-SA" dirty="0" smtClean="0">
              <a:solidFill>
                <a:srgbClr val="0000CC"/>
              </a:solidFill>
            </a:endParaRPr>
          </a:p>
          <a:p>
            <a:pPr lvl="1" algn="r" rtl="1"/>
            <a:r>
              <a:rPr lang="ar-SA" dirty="0" smtClean="0">
                <a:solidFill>
                  <a:srgbClr val="0000CC"/>
                </a:solidFill>
              </a:rPr>
              <a:t>معدل النمو للقطاع الصناعي       </a:t>
            </a:r>
            <a:r>
              <a:rPr lang="en-GB" dirty="0" smtClean="0">
                <a:solidFill>
                  <a:srgbClr val="006600"/>
                </a:solidFill>
              </a:rPr>
              <a:t>I</a:t>
            </a:r>
            <a:r>
              <a:rPr lang="en-GB" dirty="0" smtClean="0">
                <a:solidFill>
                  <a:srgbClr val="0000CC"/>
                </a:solidFill>
              </a:rPr>
              <a:t>ndustry </a:t>
            </a:r>
            <a:r>
              <a:rPr lang="en-GB" dirty="0" smtClean="0">
                <a:solidFill>
                  <a:srgbClr val="006600"/>
                </a:solidFill>
              </a:rPr>
              <a:t>M</a:t>
            </a:r>
            <a:r>
              <a:rPr lang="en-GB" dirty="0" smtClean="0">
                <a:solidFill>
                  <a:srgbClr val="0000CC"/>
                </a:solidFill>
              </a:rPr>
              <a:t>ix</a:t>
            </a:r>
            <a:endParaRPr lang="ar-SA" dirty="0" smtClean="0">
              <a:solidFill>
                <a:srgbClr val="0000CC"/>
              </a:solidFill>
            </a:endParaRPr>
          </a:p>
          <a:p>
            <a:pPr lvl="1" algn="r" rtl="1"/>
            <a:r>
              <a:rPr lang="ar-SA" dirty="0" smtClean="0">
                <a:solidFill>
                  <a:srgbClr val="0000CC"/>
                </a:solidFill>
              </a:rPr>
              <a:t>معدل النمو في إقتصاد الإقليم     </a:t>
            </a:r>
            <a:r>
              <a:rPr lang="en-GB" dirty="0" smtClean="0">
                <a:solidFill>
                  <a:srgbClr val="006600"/>
                </a:solidFill>
              </a:rPr>
              <a:t>R</a:t>
            </a:r>
            <a:r>
              <a:rPr lang="en-GB" dirty="0" smtClean="0">
                <a:solidFill>
                  <a:srgbClr val="0000CC"/>
                </a:solidFill>
              </a:rPr>
              <a:t>egional </a:t>
            </a:r>
            <a:r>
              <a:rPr lang="en-GB" dirty="0" smtClean="0">
                <a:solidFill>
                  <a:srgbClr val="006600"/>
                </a:solidFill>
              </a:rPr>
              <a:t>S</a:t>
            </a:r>
            <a:r>
              <a:rPr lang="en-GB" dirty="0" smtClean="0">
                <a:solidFill>
                  <a:srgbClr val="0000CC"/>
                </a:solidFill>
              </a:rPr>
              <a:t>hift</a:t>
            </a:r>
            <a:endParaRPr lang="ar-SA" dirty="0" smtClean="0">
              <a:solidFill>
                <a:srgbClr val="0000CC"/>
              </a:solidFill>
            </a:endParaRPr>
          </a:p>
          <a:p>
            <a:pPr lvl="1" algn="r" rtl="1">
              <a:buNone/>
            </a:pPr>
            <a:endParaRPr lang="ar-SA" dirty="0" smtClean="0">
              <a:solidFill>
                <a:srgbClr val="0000CC"/>
              </a:solidFill>
            </a:endParaRPr>
          </a:p>
          <a:p>
            <a:pPr marL="342900" lvl="1" indent="-342900" algn="r" rtl="1">
              <a:buFont typeface="Arial" pitchFamily="34" charset="0"/>
              <a:buChar char="•"/>
            </a:pPr>
            <a:r>
              <a:rPr lang="ar-SA" b="1" dirty="0" smtClean="0">
                <a:solidFill>
                  <a:srgbClr val="0000CC"/>
                </a:solidFill>
              </a:rPr>
              <a:t>وبالتالي يساعد هذا التحليل في تحديد مقدار مساهمة كل عنصر في النمو الاقتصادي المحلي، كما يساعد على معرفة القطاعات الصناعية التنافسية لكل إقليم.</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60" y="2786058"/>
            <a:ext cx="5214974" cy="3571900"/>
          </a:xfrm>
        </p:spPr>
        <p:txBody>
          <a:bodyPr>
            <a:normAutofit/>
          </a:bodyPr>
          <a:lstStyle/>
          <a:p>
            <a:pPr algn="l">
              <a:buNone/>
            </a:pPr>
            <a:r>
              <a:rPr lang="en-GB" dirty="0" smtClean="0">
                <a:solidFill>
                  <a:srgbClr val="0000CC"/>
                </a:solidFill>
              </a:rPr>
              <a:t>SS</a:t>
            </a:r>
            <a:r>
              <a:rPr lang="en-GB" dirty="0" smtClean="0"/>
              <a:t>             </a:t>
            </a:r>
            <a:r>
              <a:rPr lang="en-GB" dirty="0" smtClean="0">
                <a:solidFill>
                  <a:srgbClr val="006600"/>
                </a:solidFill>
              </a:rPr>
              <a:t>S</a:t>
            </a:r>
            <a:r>
              <a:rPr lang="en-GB" dirty="0" smtClean="0">
                <a:solidFill>
                  <a:srgbClr val="0000CC"/>
                </a:solidFill>
              </a:rPr>
              <a:t>hift </a:t>
            </a:r>
            <a:r>
              <a:rPr lang="en-GB" dirty="0" smtClean="0">
                <a:solidFill>
                  <a:srgbClr val="006600"/>
                </a:solidFill>
              </a:rPr>
              <a:t>S</a:t>
            </a:r>
            <a:r>
              <a:rPr lang="en-GB" dirty="0" smtClean="0">
                <a:solidFill>
                  <a:srgbClr val="0000CC"/>
                </a:solidFill>
              </a:rPr>
              <a:t>hare</a:t>
            </a:r>
          </a:p>
          <a:p>
            <a:pPr algn="l"/>
            <a:endParaRPr lang="en-GB" sz="2800" dirty="0" smtClean="0">
              <a:solidFill>
                <a:srgbClr val="0000CC"/>
              </a:solidFill>
            </a:endParaRPr>
          </a:p>
          <a:p>
            <a:pPr>
              <a:buNone/>
            </a:pPr>
            <a:r>
              <a:rPr lang="en-GB" dirty="0" smtClean="0">
                <a:solidFill>
                  <a:srgbClr val="0000CC"/>
                </a:solidFill>
              </a:rPr>
              <a:t>NS</a:t>
            </a:r>
            <a:r>
              <a:rPr lang="en-GB" dirty="0" smtClean="0"/>
              <a:t>            </a:t>
            </a:r>
            <a:r>
              <a:rPr lang="en-GB" dirty="0" smtClean="0">
                <a:solidFill>
                  <a:srgbClr val="006600"/>
                </a:solidFill>
              </a:rPr>
              <a:t>N</a:t>
            </a:r>
            <a:r>
              <a:rPr lang="en-GB" dirty="0" smtClean="0">
                <a:solidFill>
                  <a:srgbClr val="0000CC"/>
                </a:solidFill>
              </a:rPr>
              <a:t>ational </a:t>
            </a:r>
            <a:r>
              <a:rPr lang="en-GB" dirty="0" smtClean="0">
                <a:solidFill>
                  <a:srgbClr val="006600"/>
                </a:solidFill>
              </a:rPr>
              <a:t>S</a:t>
            </a:r>
            <a:r>
              <a:rPr lang="en-GB" dirty="0" smtClean="0">
                <a:solidFill>
                  <a:srgbClr val="0000CC"/>
                </a:solidFill>
              </a:rPr>
              <a:t>hare</a:t>
            </a:r>
          </a:p>
          <a:p>
            <a:endParaRPr lang="en-GB" sz="1000" dirty="0" smtClean="0"/>
          </a:p>
          <a:p>
            <a:pPr>
              <a:buNone/>
            </a:pPr>
            <a:r>
              <a:rPr lang="en-GB" dirty="0" smtClean="0">
                <a:solidFill>
                  <a:srgbClr val="0000CC"/>
                </a:solidFill>
              </a:rPr>
              <a:t>IM</a:t>
            </a:r>
            <a:r>
              <a:rPr lang="en-GB" dirty="0" smtClean="0"/>
              <a:t>            </a:t>
            </a:r>
            <a:r>
              <a:rPr lang="en-GB" dirty="0" smtClean="0">
                <a:solidFill>
                  <a:srgbClr val="006600"/>
                </a:solidFill>
              </a:rPr>
              <a:t>I</a:t>
            </a:r>
            <a:r>
              <a:rPr lang="en-GB" dirty="0" smtClean="0">
                <a:solidFill>
                  <a:srgbClr val="0000CC"/>
                </a:solidFill>
              </a:rPr>
              <a:t>ndustry </a:t>
            </a:r>
            <a:r>
              <a:rPr lang="en-GB" dirty="0" smtClean="0">
                <a:solidFill>
                  <a:srgbClr val="006600"/>
                </a:solidFill>
              </a:rPr>
              <a:t>M</a:t>
            </a:r>
            <a:r>
              <a:rPr lang="en-GB" dirty="0" smtClean="0">
                <a:solidFill>
                  <a:srgbClr val="0000CC"/>
                </a:solidFill>
              </a:rPr>
              <a:t>ix</a:t>
            </a:r>
          </a:p>
          <a:p>
            <a:endParaRPr lang="en-GB" sz="1000" dirty="0" smtClean="0"/>
          </a:p>
          <a:p>
            <a:pPr>
              <a:buNone/>
            </a:pPr>
            <a:r>
              <a:rPr lang="en-GB" dirty="0" smtClean="0">
                <a:solidFill>
                  <a:srgbClr val="0000CC"/>
                </a:solidFill>
              </a:rPr>
              <a:t>RS</a:t>
            </a:r>
            <a:r>
              <a:rPr lang="en-GB" dirty="0" smtClean="0"/>
              <a:t>            </a:t>
            </a:r>
            <a:r>
              <a:rPr lang="en-GB" dirty="0" smtClean="0">
                <a:solidFill>
                  <a:srgbClr val="006600"/>
                </a:solidFill>
              </a:rPr>
              <a:t>R</a:t>
            </a:r>
            <a:r>
              <a:rPr lang="en-GB" dirty="0" smtClean="0">
                <a:solidFill>
                  <a:srgbClr val="0000CC"/>
                </a:solidFill>
              </a:rPr>
              <a:t>egional </a:t>
            </a:r>
            <a:r>
              <a:rPr lang="en-GB" dirty="0" smtClean="0">
                <a:solidFill>
                  <a:srgbClr val="006600"/>
                </a:solidFill>
              </a:rPr>
              <a:t>S</a:t>
            </a:r>
            <a:r>
              <a:rPr lang="en-GB" dirty="0" smtClean="0">
                <a:solidFill>
                  <a:srgbClr val="0000CC"/>
                </a:solidFill>
              </a:rPr>
              <a:t>hift</a:t>
            </a:r>
            <a:endParaRPr lang="en-GB" dirty="0"/>
          </a:p>
        </p:txBody>
      </p:sp>
      <p:grpSp>
        <p:nvGrpSpPr>
          <p:cNvPr id="12" name="Group 11"/>
          <p:cNvGrpSpPr/>
          <p:nvPr/>
        </p:nvGrpSpPr>
        <p:grpSpPr>
          <a:xfrm>
            <a:off x="3286116" y="3000372"/>
            <a:ext cx="500066" cy="2857520"/>
            <a:chOff x="3286116" y="3000372"/>
            <a:chExt cx="500066" cy="2857520"/>
          </a:xfrm>
        </p:grpSpPr>
        <p:sp>
          <p:nvSpPr>
            <p:cNvPr id="7" name="Right Arrow 6"/>
            <p:cNvSpPr/>
            <p:nvPr/>
          </p:nvSpPr>
          <p:spPr>
            <a:xfrm>
              <a:off x="3286116" y="3000372"/>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3286116" y="4040192"/>
              <a:ext cx="500066" cy="24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3286116" y="4812779"/>
              <a:ext cx="500066" cy="24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3286116" y="5611828"/>
              <a:ext cx="500066" cy="24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itle 1"/>
          <p:cNvSpPr>
            <a:spLocks noGrp="1"/>
          </p:cNvSpPr>
          <p:nvPr>
            <p:ph type="title"/>
          </p:nvPr>
        </p:nvSpPr>
        <p:spPr>
          <a:xfrm>
            <a:off x="457200" y="274638"/>
            <a:ext cx="8229600" cy="2082792"/>
          </a:xfrm>
        </p:spPr>
        <p:txBody>
          <a:bodyPr>
            <a:normAutofit/>
          </a:bodyPr>
          <a:lstStyle/>
          <a:p>
            <a:r>
              <a:rPr lang="ar-SA" b="1" dirty="0" smtClean="0"/>
              <a:t>المعادلة الحسابية</a:t>
            </a:r>
            <a:r>
              <a:rPr lang="en-GB" b="1" dirty="0" smtClean="0"/>
              <a:t/>
            </a:r>
            <a:br>
              <a:rPr lang="en-GB" b="1" dirty="0" smtClean="0"/>
            </a:br>
            <a:r>
              <a:rPr lang="ar-SA" sz="2000" dirty="0" smtClean="0"/>
              <a:t/>
            </a:r>
            <a:br>
              <a:rPr lang="ar-SA" sz="2000" dirty="0" smtClean="0"/>
            </a:br>
            <a:r>
              <a:rPr lang="en-GB" dirty="0" smtClean="0"/>
              <a:t>SS = NS + IM + 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2792"/>
          </a:xfrm>
        </p:spPr>
        <p:txBody>
          <a:bodyPr>
            <a:normAutofit/>
          </a:bodyPr>
          <a:lstStyle/>
          <a:p>
            <a:r>
              <a:rPr lang="ar-SA" b="1" dirty="0" smtClean="0"/>
              <a:t>المعادلة الحسابية</a:t>
            </a:r>
            <a:r>
              <a:rPr lang="en-GB" b="1" dirty="0" smtClean="0"/>
              <a:t/>
            </a:r>
            <a:br>
              <a:rPr lang="en-GB" b="1" dirty="0" smtClean="0"/>
            </a:br>
            <a:r>
              <a:rPr lang="ar-SA" sz="2000" dirty="0" smtClean="0"/>
              <a:t/>
            </a:r>
            <a:br>
              <a:rPr lang="ar-SA" sz="2000" dirty="0" smtClean="0"/>
            </a:br>
            <a:r>
              <a:rPr lang="en-GB" dirty="0" smtClean="0"/>
              <a:t>SS = NS + IM + RS</a:t>
            </a:r>
            <a:endParaRPr lang="en-GB" dirty="0"/>
          </a:p>
        </p:txBody>
      </p:sp>
      <p:sp>
        <p:nvSpPr>
          <p:cNvPr id="5" name="Content Placeholder 2"/>
          <p:cNvSpPr>
            <a:spLocks noGrp="1"/>
          </p:cNvSpPr>
          <p:nvPr>
            <p:ph idx="1"/>
          </p:nvPr>
        </p:nvSpPr>
        <p:spPr>
          <a:xfrm>
            <a:off x="428596" y="2857496"/>
            <a:ext cx="8286808" cy="3500462"/>
          </a:xfrm>
        </p:spPr>
        <p:txBody>
          <a:bodyPr/>
          <a:lstStyle/>
          <a:p>
            <a:r>
              <a:rPr lang="en-GB" dirty="0" smtClean="0">
                <a:solidFill>
                  <a:srgbClr val="0000CC"/>
                </a:solidFill>
              </a:rPr>
              <a:t>NS            </a:t>
            </a:r>
          </a:p>
          <a:p>
            <a:endParaRPr lang="en-GB" dirty="0" smtClean="0"/>
          </a:p>
          <a:p>
            <a:r>
              <a:rPr lang="en-GB" dirty="0" smtClean="0">
                <a:solidFill>
                  <a:srgbClr val="0000CC"/>
                </a:solidFill>
              </a:rPr>
              <a:t>IM            </a:t>
            </a:r>
          </a:p>
          <a:p>
            <a:endParaRPr lang="en-GB" dirty="0" smtClean="0"/>
          </a:p>
          <a:p>
            <a:r>
              <a:rPr lang="en-GB" dirty="0" smtClean="0">
                <a:solidFill>
                  <a:srgbClr val="0000CC"/>
                </a:solidFill>
              </a:rPr>
              <a:t>RS            </a:t>
            </a:r>
            <a:endParaRPr lang="en-GB" dirty="0">
              <a:solidFill>
                <a:srgbClr val="0000CC"/>
              </a:solidFill>
            </a:endParaRPr>
          </a:p>
        </p:txBody>
      </p:sp>
      <p:grpSp>
        <p:nvGrpSpPr>
          <p:cNvPr id="21" name="Group 20"/>
          <p:cNvGrpSpPr/>
          <p:nvPr/>
        </p:nvGrpSpPr>
        <p:grpSpPr>
          <a:xfrm>
            <a:off x="1714480" y="2786058"/>
            <a:ext cx="2878618" cy="3028966"/>
            <a:chOff x="1714480" y="2786058"/>
            <a:chExt cx="2878618" cy="3028966"/>
          </a:xfrm>
        </p:grpSpPr>
        <p:sp>
          <p:nvSpPr>
            <p:cNvPr id="7" name="Right Arrow 6"/>
            <p:cNvSpPr/>
            <p:nvPr/>
          </p:nvSpPr>
          <p:spPr>
            <a:xfrm>
              <a:off x="1714480" y="3071810"/>
              <a:ext cx="2420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1714480" y="4214818"/>
              <a:ext cx="2420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1714480" y="5357826"/>
              <a:ext cx="2420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descr="acbe266e1fd84d0309c21c79b327ee68.png"/>
            <p:cNvPicPr>
              <a:picLocks noChangeAspect="1"/>
            </p:cNvPicPr>
            <p:nvPr/>
          </p:nvPicPr>
          <p:blipFill>
            <a:blip r:embed="rId2" cstate="print"/>
            <a:srcRect l="16995" r="60644"/>
            <a:stretch>
              <a:fillRect/>
            </a:stretch>
          </p:blipFill>
          <p:spPr>
            <a:xfrm>
              <a:off x="2285984" y="2786058"/>
              <a:ext cx="1785950" cy="742950"/>
            </a:xfrm>
            <a:prstGeom prst="rect">
              <a:avLst/>
            </a:prstGeom>
          </p:spPr>
        </p:pic>
        <p:pic>
          <p:nvPicPr>
            <p:cNvPr id="13" name="Picture 12" descr="acbe266e1fd84d0309c21c79b327ee68.png"/>
            <p:cNvPicPr>
              <a:picLocks noChangeAspect="1"/>
            </p:cNvPicPr>
            <p:nvPr/>
          </p:nvPicPr>
          <p:blipFill>
            <a:blip r:embed="rId2" cstate="print"/>
            <a:srcRect l="42596" r="29073"/>
            <a:stretch>
              <a:fillRect/>
            </a:stretch>
          </p:blipFill>
          <p:spPr>
            <a:xfrm>
              <a:off x="2330370" y="3929066"/>
              <a:ext cx="2262728" cy="742950"/>
            </a:xfrm>
            <a:prstGeom prst="rect">
              <a:avLst/>
            </a:prstGeom>
          </p:spPr>
        </p:pic>
        <p:pic>
          <p:nvPicPr>
            <p:cNvPr id="14" name="Picture 13" descr="acbe266e1fd84d0309c21c79b327ee68.png"/>
            <p:cNvPicPr>
              <a:picLocks noChangeAspect="1"/>
            </p:cNvPicPr>
            <p:nvPr/>
          </p:nvPicPr>
          <p:blipFill>
            <a:blip r:embed="rId2" cstate="print"/>
            <a:srcRect l="73697"/>
            <a:stretch>
              <a:fillRect/>
            </a:stretch>
          </p:blipFill>
          <p:spPr>
            <a:xfrm>
              <a:off x="2314038" y="5072074"/>
              <a:ext cx="2100743" cy="742950"/>
            </a:xfrm>
            <a:prstGeom prst="rect">
              <a:avLst/>
            </a:prstGeom>
          </p:spPr>
        </p:pic>
      </p:grpSp>
      <p:sp>
        <p:nvSpPr>
          <p:cNvPr id="16" name="TextBox 15"/>
          <p:cNvSpPr txBox="1"/>
          <p:nvPr/>
        </p:nvSpPr>
        <p:spPr>
          <a:xfrm>
            <a:off x="5500694" y="3500438"/>
            <a:ext cx="3214710" cy="2400657"/>
          </a:xfrm>
          <a:prstGeom prst="rect">
            <a:avLst/>
          </a:prstGeom>
          <a:ln w="3175">
            <a:solidFill>
              <a:srgbClr val="3379CD"/>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GB" sz="2000" dirty="0" smtClean="0">
                <a:solidFill>
                  <a:srgbClr val="3379CD"/>
                </a:solidFill>
                <a:latin typeface="Monotype Corsiva" pitchFamily="66" charset="0"/>
              </a:rPr>
              <a:t>e</a:t>
            </a:r>
            <a:r>
              <a:rPr lang="en-GB" b="1" dirty="0" smtClean="0">
                <a:solidFill>
                  <a:srgbClr val="3379CD"/>
                </a:solidFill>
              </a:rPr>
              <a:t> = </a:t>
            </a:r>
            <a:r>
              <a:rPr lang="ar-SA" b="1" dirty="0" smtClean="0">
                <a:solidFill>
                  <a:srgbClr val="3379CD"/>
                </a:solidFill>
              </a:rPr>
              <a:t>عدد الوظائف على المستوى المحلي</a:t>
            </a:r>
          </a:p>
          <a:p>
            <a:pPr>
              <a:lnSpc>
                <a:spcPct val="150000"/>
              </a:lnSpc>
            </a:pPr>
            <a:r>
              <a:rPr lang="en-GB" sz="2000" dirty="0" smtClean="0">
                <a:solidFill>
                  <a:srgbClr val="3379CD"/>
                </a:solidFill>
                <a:latin typeface="Monotype Corsiva" pitchFamily="66" charset="0"/>
              </a:rPr>
              <a:t>E</a:t>
            </a:r>
            <a:r>
              <a:rPr lang="en-GB" b="1" dirty="0" smtClean="0">
                <a:solidFill>
                  <a:srgbClr val="3379CD"/>
                </a:solidFill>
              </a:rPr>
              <a:t> = </a:t>
            </a:r>
            <a:r>
              <a:rPr lang="ar-SA" b="1" dirty="0" smtClean="0">
                <a:solidFill>
                  <a:srgbClr val="3379CD"/>
                </a:solidFill>
              </a:rPr>
              <a:t>عدد الوظائف على المستوى الوطني</a:t>
            </a:r>
          </a:p>
          <a:p>
            <a:pPr>
              <a:lnSpc>
                <a:spcPct val="150000"/>
              </a:lnSpc>
            </a:pPr>
            <a:r>
              <a:rPr lang="en-GB" sz="2000" dirty="0" smtClean="0">
                <a:solidFill>
                  <a:srgbClr val="3379CD"/>
                </a:solidFill>
                <a:latin typeface="Monotype Corsiva" pitchFamily="66" charset="0"/>
              </a:rPr>
              <a:t>t</a:t>
            </a:r>
            <a:r>
              <a:rPr lang="en-GB" b="1" dirty="0" smtClean="0">
                <a:solidFill>
                  <a:srgbClr val="3379CD"/>
                </a:solidFill>
              </a:rPr>
              <a:t> = </a:t>
            </a:r>
            <a:r>
              <a:rPr lang="ar-SA" b="1" dirty="0" smtClean="0">
                <a:solidFill>
                  <a:srgbClr val="3379CD"/>
                </a:solidFill>
              </a:rPr>
              <a:t>بداية الفترة الزمنية</a:t>
            </a:r>
            <a:endParaRPr lang="en-GB" b="1" dirty="0" smtClean="0">
              <a:solidFill>
                <a:srgbClr val="3379CD"/>
              </a:solidFill>
            </a:endParaRPr>
          </a:p>
          <a:p>
            <a:pPr>
              <a:lnSpc>
                <a:spcPct val="150000"/>
              </a:lnSpc>
            </a:pPr>
            <a:r>
              <a:rPr lang="en-GB" sz="2000" dirty="0" err="1" smtClean="0">
                <a:solidFill>
                  <a:srgbClr val="3379CD"/>
                </a:solidFill>
                <a:latin typeface="Monotype Corsiva" pitchFamily="66" charset="0"/>
              </a:rPr>
              <a:t>t+n</a:t>
            </a:r>
            <a:r>
              <a:rPr lang="en-GB" b="1" dirty="0" smtClean="0">
                <a:solidFill>
                  <a:srgbClr val="3379CD"/>
                </a:solidFill>
              </a:rPr>
              <a:t> = </a:t>
            </a:r>
            <a:r>
              <a:rPr lang="ar-SA" b="1" dirty="0" smtClean="0">
                <a:solidFill>
                  <a:srgbClr val="3379CD"/>
                </a:solidFill>
              </a:rPr>
              <a:t>نهاية الفترة الزمنية</a:t>
            </a:r>
            <a:endParaRPr lang="en-GB" b="1" dirty="0" smtClean="0">
              <a:solidFill>
                <a:srgbClr val="3379CD"/>
              </a:solidFill>
            </a:endParaRPr>
          </a:p>
          <a:p>
            <a:pPr>
              <a:lnSpc>
                <a:spcPct val="150000"/>
              </a:lnSpc>
            </a:pPr>
            <a:r>
              <a:rPr lang="en-GB" sz="2000" dirty="0" err="1" smtClean="0">
                <a:solidFill>
                  <a:srgbClr val="3379CD"/>
                </a:solidFill>
                <a:latin typeface="Monotype Corsiva" pitchFamily="66" charset="0"/>
                <a:cs typeface="Times New Roman" pitchFamily="18" charset="0"/>
              </a:rPr>
              <a:t>i</a:t>
            </a:r>
            <a:r>
              <a:rPr lang="en-GB" b="1" dirty="0" smtClean="0">
                <a:solidFill>
                  <a:srgbClr val="3379CD"/>
                </a:solidFill>
              </a:rPr>
              <a:t> = </a:t>
            </a:r>
            <a:r>
              <a:rPr lang="ar-SA" b="1" dirty="0" smtClean="0">
                <a:solidFill>
                  <a:srgbClr val="3379CD"/>
                </a:solidFill>
              </a:rPr>
              <a:t>قطاع صناعي معين</a:t>
            </a:r>
            <a:endParaRPr lang="en-GB" b="1" dirty="0">
              <a:solidFill>
                <a:srgbClr val="3379C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263276"/>
          <a:ext cx="8229600" cy="1737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rtl="1"/>
                      <a:r>
                        <a:rPr lang="ar-SA" sz="2400" dirty="0" smtClean="0"/>
                        <a:t>مستوى الوطن</a:t>
                      </a:r>
                      <a:endParaRPr lang="en-GB" sz="2400" dirty="0"/>
                    </a:p>
                  </a:txBody>
                  <a:tcPr/>
                </a:tc>
                <a:tc>
                  <a:txBody>
                    <a:bodyPr/>
                    <a:lstStyle/>
                    <a:p>
                      <a:pPr algn="ctr" rtl="1"/>
                      <a:r>
                        <a:rPr lang="ar-SA" sz="2400" dirty="0" smtClean="0"/>
                        <a:t>مستوى الإقليم</a:t>
                      </a:r>
                      <a:endParaRPr lang="en-GB" sz="2400" dirty="0"/>
                    </a:p>
                  </a:txBody>
                  <a:tcPr/>
                </a:tc>
                <a:tc>
                  <a:txBody>
                    <a:bodyPr/>
                    <a:lstStyle/>
                    <a:p>
                      <a:endParaRPr lang="en-GB"/>
                    </a:p>
                  </a:txBody>
                  <a:tcPr/>
                </a:tc>
              </a:tr>
              <a:tr h="370840">
                <a:tc>
                  <a:txBody>
                    <a:bodyPr/>
                    <a:lstStyle/>
                    <a:p>
                      <a:pPr algn="ctr"/>
                      <a:r>
                        <a:rPr lang="en-GB" sz="3200" dirty="0" err="1" smtClean="0">
                          <a:solidFill>
                            <a:srgbClr val="0000CC"/>
                          </a:solidFill>
                          <a:latin typeface="Monotype Corsiva" pitchFamily="66" charset="0"/>
                        </a:rPr>
                        <a:t>E</a:t>
                      </a:r>
                      <a:r>
                        <a:rPr lang="en-GB" sz="1800" kern="1200" dirty="0" err="1" smtClean="0">
                          <a:solidFill>
                            <a:srgbClr val="0000CC"/>
                          </a:solidFill>
                          <a:latin typeface="Monotype Corsiva" pitchFamily="66" charset="0"/>
                          <a:ea typeface="+mn-ea"/>
                          <a:cs typeface="+mn-cs"/>
                        </a:rPr>
                        <a:t>i</a:t>
                      </a:r>
                      <a:endParaRPr lang="en-GB" sz="1800" kern="1200" dirty="0" smtClean="0">
                        <a:solidFill>
                          <a:srgbClr val="0000CC"/>
                        </a:solidFill>
                        <a:latin typeface="Monotype Corsiva" pitchFamily="66" charset="0"/>
                        <a:ea typeface="+mn-ea"/>
                        <a:cs typeface="+mn-cs"/>
                      </a:endParaRPr>
                    </a:p>
                  </a:txBody>
                  <a:tcPr/>
                </a:tc>
                <a:tc>
                  <a:txBody>
                    <a:bodyPr/>
                    <a:lstStyle/>
                    <a:p>
                      <a:pPr algn="ctr"/>
                      <a:r>
                        <a:rPr lang="en-GB" sz="3600" dirty="0" err="1" smtClean="0">
                          <a:solidFill>
                            <a:srgbClr val="0000CC"/>
                          </a:solidFill>
                          <a:latin typeface="Monotype Corsiva" pitchFamily="66" charset="0"/>
                        </a:rPr>
                        <a:t>e</a:t>
                      </a:r>
                      <a:r>
                        <a:rPr lang="en-GB" sz="2000" kern="1200" dirty="0" err="1" smtClean="0">
                          <a:solidFill>
                            <a:srgbClr val="0000CC"/>
                          </a:solidFill>
                          <a:latin typeface="Monotype Corsiva" pitchFamily="66" charset="0"/>
                          <a:ea typeface="+mn-ea"/>
                          <a:cs typeface="+mn-cs"/>
                        </a:rPr>
                        <a:t>i</a:t>
                      </a:r>
                      <a:endParaRPr lang="en-GB" sz="2000" kern="1200" dirty="0" smtClean="0">
                        <a:solidFill>
                          <a:srgbClr val="0000CC"/>
                        </a:solidFill>
                        <a:latin typeface="Monotype Corsiva" pitchFamily="66" charset="0"/>
                        <a:ea typeface="+mn-ea"/>
                        <a:cs typeface="+mn-cs"/>
                      </a:endParaRPr>
                    </a:p>
                  </a:txBody>
                  <a:tcPr/>
                </a:tc>
                <a:tc>
                  <a:txBody>
                    <a:bodyPr/>
                    <a:lstStyle/>
                    <a:p>
                      <a:pPr algn="ctr" rtl="1"/>
                      <a:r>
                        <a:rPr lang="ar-SA" sz="2000" b="1" dirty="0" smtClean="0"/>
                        <a:t>قطاع صناعي</a:t>
                      </a:r>
                      <a:r>
                        <a:rPr lang="ar-SA" sz="2000" b="1" baseline="0" dirty="0" smtClean="0"/>
                        <a:t> معين</a:t>
                      </a:r>
                      <a:endParaRPr lang="en-GB" sz="2000" b="1" dirty="0"/>
                    </a:p>
                  </a:txBody>
                  <a:tcPr anchor="ctr"/>
                </a:tc>
              </a:tr>
              <a:tr h="370840">
                <a:tc>
                  <a:txBody>
                    <a:bodyPr/>
                    <a:lstStyle/>
                    <a:p>
                      <a:pPr algn="ctr"/>
                      <a:r>
                        <a:rPr lang="en-GB" sz="3200" smtClean="0">
                          <a:solidFill>
                            <a:srgbClr val="0000CC"/>
                          </a:solidFill>
                          <a:latin typeface="Monotype Corsiva" pitchFamily="66" charset="0"/>
                        </a:rPr>
                        <a:t>E</a:t>
                      </a:r>
                      <a:endParaRPr lang="en-GB" sz="1800" kern="1200" dirty="0" smtClean="0">
                        <a:solidFill>
                          <a:srgbClr val="0000CC"/>
                        </a:solidFill>
                        <a:latin typeface="Monotype Corsiva" pitchFamily="66" charset="0"/>
                        <a:ea typeface="+mn-ea"/>
                        <a:cs typeface="+mn-cs"/>
                      </a:endParaRPr>
                    </a:p>
                  </a:txBody>
                  <a:tcPr/>
                </a:tc>
                <a:tc>
                  <a:txBody>
                    <a:bodyPr/>
                    <a:lstStyle/>
                    <a:p>
                      <a:pPr algn="ctr"/>
                      <a:r>
                        <a:rPr lang="en-GB" sz="3600" dirty="0" smtClean="0">
                          <a:solidFill>
                            <a:srgbClr val="0000CC"/>
                          </a:solidFill>
                          <a:latin typeface="Monotype Corsiva" pitchFamily="66" charset="0"/>
                        </a:rPr>
                        <a:t>e</a:t>
                      </a:r>
                      <a:endParaRPr lang="en-GB" sz="3600" kern="1200" dirty="0" smtClean="0">
                        <a:solidFill>
                          <a:srgbClr val="0000CC"/>
                        </a:solidFill>
                        <a:latin typeface="Monotype Corsiva" pitchFamily="66" charset="0"/>
                        <a:ea typeface="+mn-ea"/>
                        <a:cs typeface="+mn-cs"/>
                      </a:endParaRPr>
                    </a:p>
                  </a:txBody>
                  <a:tcPr/>
                </a:tc>
                <a:tc>
                  <a:txBody>
                    <a:bodyPr/>
                    <a:lstStyle/>
                    <a:p>
                      <a:pPr algn="ctr" rtl="1"/>
                      <a:r>
                        <a:rPr lang="ar-SA" sz="2000" b="1" dirty="0" smtClean="0"/>
                        <a:t>كافـة الـصـنـاعــات</a:t>
                      </a:r>
                      <a:endParaRPr lang="en-GB" sz="2000" b="1" dirty="0"/>
                    </a:p>
                  </a:txBody>
                  <a:tcPr anchor="ctr"/>
                </a:tc>
              </a:tr>
            </a:tbl>
          </a:graphicData>
        </a:graphic>
      </p:graphicFrame>
      <p:sp>
        <p:nvSpPr>
          <p:cNvPr id="5" name="Title 1"/>
          <p:cNvSpPr>
            <a:spLocks noGrp="1"/>
          </p:cNvSpPr>
          <p:nvPr>
            <p:ph type="title"/>
          </p:nvPr>
        </p:nvSpPr>
        <p:spPr>
          <a:xfrm>
            <a:off x="457200" y="274638"/>
            <a:ext cx="8229600" cy="2082792"/>
          </a:xfrm>
        </p:spPr>
        <p:txBody>
          <a:bodyPr>
            <a:normAutofit/>
          </a:bodyPr>
          <a:lstStyle/>
          <a:p>
            <a:r>
              <a:rPr lang="ar-SA" b="1" dirty="0" smtClean="0"/>
              <a:t>المعادلة الحسابية</a:t>
            </a:r>
            <a:r>
              <a:rPr lang="en-GB" b="1" dirty="0" smtClean="0"/>
              <a:t/>
            </a:r>
            <a:br>
              <a:rPr lang="en-GB" b="1" dirty="0" smtClean="0"/>
            </a:br>
            <a:r>
              <a:rPr lang="ar-SA" sz="2000" dirty="0" smtClean="0"/>
              <a:t/>
            </a:r>
            <a:br>
              <a:rPr lang="ar-SA" sz="2000" dirty="0" smtClean="0"/>
            </a:br>
            <a:r>
              <a:rPr lang="en-GB" dirty="0" smtClean="0"/>
              <a:t>SS = NS + IM + RS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484</Words>
  <Application>Microsoft Office PowerPoint</Application>
  <PresentationFormat>On-screen Show (4:3)</PresentationFormat>
  <Paragraphs>138</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Worksheet</vt:lpstr>
      <vt:lpstr>Shift-Share analysis</vt:lpstr>
      <vt:lpstr>أسئلة يتداولها مخططو الأقاليم</vt:lpstr>
      <vt:lpstr>??...</vt:lpstr>
      <vt:lpstr>السؤال الرئيسي</vt:lpstr>
      <vt:lpstr>هنا يبرز دور أحد أدوات التحليل الإقتصادي-المكاني وهو:    Shift-Share Analysis</vt:lpstr>
      <vt:lpstr>طريقة التحليل</vt:lpstr>
      <vt:lpstr>المعادلة الحسابية  SS = NS + IM + RS</vt:lpstr>
      <vt:lpstr>المعادلة الحسابية  SS = NS + IM + RS</vt:lpstr>
      <vt:lpstr>المعادلة الحسابية  SS = NS + IM + RS</vt:lpstr>
      <vt:lpstr>المعادلة الحسابية  SS = NS + IM + RS</vt:lpstr>
      <vt:lpstr>مثال:          تحليل الأنشطة الصناعية في ولاية تكساس</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Shift share analysis</dc:title>
  <dc:creator>Abdullah</dc:creator>
  <cp:lastModifiedBy>AA</cp:lastModifiedBy>
  <cp:revision>51</cp:revision>
  <dcterms:created xsi:type="dcterms:W3CDTF">2013-05-09T22:57:22Z</dcterms:created>
  <dcterms:modified xsi:type="dcterms:W3CDTF">2013-05-18T21:23:22Z</dcterms:modified>
</cp:coreProperties>
</file>