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Default Extension="xlsx" ContentType="application/vnd.openxmlformats-officedocument.spreadsheetml.sheet"/>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0" r:id="rId3"/>
    <p:sldId id="261" r:id="rId4"/>
    <p:sldId id="257" r:id="rId5"/>
    <p:sldId id="258" r:id="rId6"/>
    <p:sldId id="262" r:id="rId7"/>
    <p:sldId id="263" r:id="rId8"/>
    <p:sldId id="264" r:id="rId9"/>
    <p:sldId id="266" r:id="rId10"/>
    <p:sldId id="265" r:id="rId11"/>
    <p:sldId id="259" r:id="rId12"/>
    <p:sldId id="269" r:id="rId13"/>
    <p:sldId id="272" r:id="rId14"/>
    <p:sldId id="273" r:id="rId1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00"/>
    <a:srgbClr val="4F81BD"/>
    <a:srgbClr val="9BBB59"/>
    <a:srgbClr val="0000CC"/>
    <a:srgbClr val="3379CD"/>
    <a:srgbClr val="006600"/>
    <a:srgbClr val="990000"/>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8" d="100"/>
          <a:sy n="68" d="100"/>
        </p:scale>
        <p:origin x="-576" y="-96"/>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3.emf"/></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0BCF9F4-74C5-4F6A-BA0B-344638053DB3}" type="datetimeFigureOut">
              <a:rPr lang="en-GB" smtClean="0"/>
              <a:pPr/>
              <a:t>18/05/2013</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0F5F17EC-58B0-4DD9-BE67-FBE58D27597E}" type="slidenum">
              <a:rPr lang="en-GB" smtClean="0"/>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0BCF9F4-74C5-4F6A-BA0B-344638053DB3}" type="datetimeFigureOut">
              <a:rPr lang="en-GB" smtClean="0"/>
              <a:pPr/>
              <a:t>18/05/2013</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F5F17EC-58B0-4DD9-BE67-FBE58D27597E}" type="slidenum">
              <a:rPr lang="en-GB" smtClean="0"/>
              <a:pPr/>
              <a:t>‹#›</a:t>
            </a:fld>
            <a:endParaRPr lang="en-GB"/>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package" Target="../embeddings/Microsoft_Office_Excel_Worksheet1.xlsx"/><Relationship Id="rId2" Type="http://schemas.openxmlformats.org/officeDocument/2006/relationships/slideLayout" Target="../slideLayouts/slideLayout2.xml"/><Relationship Id="rId1" Type="http://schemas.openxmlformats.org/officeDocument/2006/relationships/vmlDrawing" Target="../drawings/vmlDrawing1.v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b="1" dirty="0" smtClean="0"/>
              <a:t>Shift-Share analysis</a:t>
            </a:r>
            <a:endParaRPr lang="en-GB" b="1" dirty="0"/>
          </a:p>
        </p:txBody>
      </p:sp>
      <p:sp>
        <p:nvSpPr>
          <p:cNvPr id="3" name="Subtitle 2"/>
          <p:cNvSpPr>
            <a:spLocks noGrp="1"/>
          </p:cNvSpPr>
          <p:nvPr>
            <p:ph type="subTitle" idx="1"/>
          </p:nvPr>
        </p:nvSpPr>
        <p:spPr/>
        <p:txBody>
          <a:bodyPr/>
          <a:lstStyle/>
          <a:p>
            <a:r>
              <a:rPr lang="ar-SA" b="1" dirty="0" smtClean="0">
                <a:solidFill>
                  <a:schemeClr val="accent2">
                    <a:lumMod val="75000"/>
                  </a:schemeClr>
                </a:solidFill>
              </a:rPr>
              <a:t>تحليل التوزيع المكاني </a:t>
            </a:r>
            <a:r>
              <a:rPr lang="ar-SA" b="1" dirty="0">
                <a:solidFill>
                  <a:schemeClr val="accent2">
                    <a:lumMod val="75000"/>
                  </a:schemeClr>
                </a:solidFill>
              </a:rPr>
              <a:t>والنوعي للقوى العاملة</a:t>
            </a:r>
            <a:endParaRPr lang="en-GB" b="1" dirty="0">
              <a:solidFill>
                <a:schemeClr val="accent2">
                  <a:lumMod val="75000"/>
                </a:schemeClr>
              </a:solidFill>
            </a:endParaRPr>
          </a:p>
        </p:txBody>
      </p:sp>
      <p:sp>
        <p:nvSpPr>
          <p:cNvPr id="4" name="Subtitle 2"/>
          <p:cNvSpPr txBox="1">
            <a:spLocks/>
          </p:cNvSpPr>
          <p:nvPr/>
        </p:nvSpPr>
        <p:spPr>
          <a:xfrm>
            <a:off x="4500562" y="428604"/>
            <a:ext cx="4357718" cy="1143008"/>
          </a:xfrm>
          <a:prstGeom prst="rect">
            <a:avLst/>
          </a:prstGeom>
        </p:spPr>
        <p:txBody>
          <a:bodyPr vert="horz" lIns="91440" tIns="45720" rIns="91440" bIns="45720" rtlCol="0">
            <a:normAutofit/>
          </a:bodyPr>
          <a:lstStyle/>
          <a:p>
            <a:pPr marL="0" marR="0" lvl="0" indent="0" algn="r" defTabSz="914400" rtl="1" eaLnBrk="1" fontAlgn="auto" latinLnBrk="0" hangingPunct="1">
              <a:lnSpc>
                <a:spcPct val="100000"/>
              </a:lnSpc>
              <a:spcBef>
                <a:spcPct val="20000"/>
              </a:spcBef>
              <a:spcAft>
                <a:spcPts val="0"/>
              </a:spcAft>
              <a:buClrTx/>
              <a:buSzTx/>
              <a:buFont typeface="Arial" pitchFamily="34" charset="0"/>
              <a:buNone/>
              <a:tabLst/>
              <a:defRPr/>
            </a:pPr>
            <a:r>
              <a:rPr lang="ar-SA" sz="2400" b="1" dirty="0" smtClean="0"/>
              <a:t>441 تخط :  التخطيـط الإقـليـمـي</a:t>
            </a:r>
          </a:p>
          <a:p>
            <a:pPr marL="0" marR="0" lvl="0" indent="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2000" b="1" i="0" u="none" strike="noStrike" kern="1200" cap="none" spc="0" normalizeH="0" baseline="0" noProof="0" dirty="0" smtClean="0">
                <a:ln>
                  <a:noFill/>
                </a:ln>
                <a:effectLst/>
                <a:uLnTx/>
                <a:uFillTx/>
                <a:latin typeface="+mn-lt"/>
                <a:ea typeface="+mn-ea"/>
                <a:cs typeface="+mn-cs"/>
              </a:rPr>
              <a:t>الفصل</a:t>
            </a:r>
            <a:r>
              <a:rPr kumimoji="0" lang="ar-SA" sz="2000" b="1" i="0" u="none" strike="noStrike" kern="1200" cap="none" spc="0" normalizeH="0" noProof="0" dirty="0" smtClean="0">
                <a:ln>
                  <a:noFill/>
                </a:ln>
                <a:effectLst/>
                <a:uLnTx/>
                <a:uFillTx/>
                <a:latin typeface="+mn-lt"/>
                <a:ea typeface="+mn-ea"/>
                <a:cs typeface="+mn-cs"/>
              </a:rPr>
              <a:t> الدراسي الثاني </a:t>
            </a:r>
            <a:r>
              <a:rPr kumimoji="0" lang="ar-SA" sz="2000" i="0" u="none" strike="noStrike" kern="1200" cap="none" spc="0" normalizeH="0" noProof="0" dirty="0" smtClean="0">
                <a:ln>
                  <a:noFill/>
                </a:ln>
                <a:effectLst/>
                <a:uLnTx/>
                <a:uFillTx/>
                <a:latin typeface="+mn-lt"/>
                <a:ea typeface="+mn-ea"/>
                <a:cs typeface="+mn-cs"/>
              </a:rPr>
              <a:t>1433/1434</a:t>
            </a:r>
            <a:r>
              <a:rPr kumimoji="0" lang="ar-SA" sz="2000" b="1" i="0" u="none" strike="noStrike" kern="1200" cap="none" spc="0" normalizeH="0" noProof="0" dirty="0" smtClean="0">
                <a:ln>
                  <a:noFill/>
                </a:ln>
                <a:effectLst/>
                <a:uLnTx/>
                <a:uFillTx/>
                <a:latin typeface="+mn-lt"/>
                <a:ea typeface="+mn-ea"/>
                <a:cs typeface="+mn-cs"/>
              </a:rPr>
              <a:t>هـ</a:t>
            </a:r>
            <a:endParaRPr kumimoji="0" lang="en-GB" sz="2000" b="1" i="0" u="none" strike="noStrike" kern="1200" cap="none" spc="0" normalizeH="0" baseline="0" noProof="0" dirty="0">
              <a:ln>
                <a:noFill/>
              </a:ln>
              <a:effectLst/>
              <a:uLnTx/>
              <a:uFillTx/>
              <a:latin typeface="+mn-lt"/>
              <a:ea typeface="+mn-ea"/>
              <a:cs typeface="+mn-cs"/>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082792"/>
          </a:xfrm>
        </p:spPr>
        <p:txBody>
          <a:bodyPr/>
          <a:lstStyle/>
          <a:p>
            <a:r>
              <a:rPr lang="ar-SA" b="1" dirty="0" smtClean="0"/>
              <a:t>المعادلة الحسابية</a:t>
            </a:r>
            <a:r>
              <a:rPr lang="en-GB" b="1" dirty="0" smtClean="0"/>
              <a:t/>
            </a:r>
            <a:br>
              <a:rPr lang="en-GB" b="1" dirty="0" smtClean="0"/>
            </a:br>
            <a:r>
              <a:rPr lang="ar-SA" sz="2000" dirty="0" smtClean="0"/>
              <a:t/>
            </a:r>
            <a:br>
              <a:rPr lang="ar-SA" sz="2000" dirty="0" smtClean="0"/>
            </a:br>
            <a:r>
              <a:rPr lang="en-GB" dirty="0" smtClean="0"/>
              <a:t>SS = NS + IM + RS</a:t>
            </a:r>
            <a:endParaRPr lang="en-GB" dirty="0"/>
          </a:p>
        </p:txBody>
      </p:sp>
      <p:sp>
        <p:nvSpPr>
          <p:cNvPr id="3" name="Content Placeholder 2"/>
          <p:cNvSpPr>
            <a:spLocks noGrp="1"/>
          </p:cNvSpPr>
          <p:nvPr>
            <p:ph idx="1"/>
          </p:nvPr>
        </p:nvSpPr>
        <p:spPr>
          <a:xfrm>
            <a:off x="457200" y="2857496"/>
            <a:ext cx="8229600" cy="3268667"/>
          </a:xfrm>
        </p:spPr>
        <p:txBody>
          <a:bodyPr>
            <a:normAutofit/>
          </a:bodyPr>
          <a:lstStyle/>
          <a:p>
            <a:pPr algn="r" rtl="1"/>
            <a:r>
              <a:rPr lang="en-GB" sz="3000" b="1" dirty="0" smtClean="0">
                <a:solidFill>
                  <a:srgbClr val="0000CC"/>
                </a:solidFill>
              </a:rPr>
              <a:t> </a:t>
            </a:r>
            <a:r>
              <a:rPr lang="ar-SA" sz="3000" b="1" dirty="0" smtClean="0">
                <a:solidFill>
                  <a:srgbClr val="0000CC"/>
                </a:solidFill>
              </a:rPr>
              <a:t>وبذلك تعطينا المعادلة معدل زيادة (نمو) الوظائف المحلية في كل قطاع على حدة:</a:t>
            </a:r>
            <a:endParaRPr lang="en-GB" sz="3000" b="1" dirty="0">
              <a:solidFill>
                <a:srgbClr val="0000CC"/>
              </a:solidFill>
            </a:endParaRPr>
          </a:p>
        </p:txBody>
      </p:sp>
      <p:pic>
        <p:nvPicPr>
          <p:cNvPr id="4" name="Picture 3" descr="acbe266e1fd84d0309c21c79b327ee68.png"/>
          <p:cNvPicPr>
            <a:picLocks noChangeAspect="1"/>
          </p:cNvPicPr>
          <p:nvPr/>
        </p:nvPicPr>
        <p:blipFill>
          <a:blip r:embed="rId2" cstate="print"/>
          <a:stretch>
            <a:fillRect/>
          </a:stretch>
        </p:blipFill>
        <p:spPr>
          <a:xfrm>
            <a:off x="514377" y="4472000"/>
            <a:ext cx="7986713" cy="742950"/>
          </a:xfrm>
          <a:prstGeom prst="rect">
            <a:avLst/>
          </a:prstGeom>
        </p:spPr>
      </p:pic>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ctr">
            <a:normAutofit fontScale="90000"/>
          </a:bodyPr>
          <a:lstStyle/>
          <a:p>
            <a:pPr algn="r" rtl="1"/>
            <a:r>
              <a:rPr lang="ar-SA" sz="4900" b="1" dirty="0" smtClean="0"/>
              <a:t>مثال: </a:t>
            </a:r>
            <a:r>
              <a:rPr lang="ar-SA" b="1" dirty="0" smtClean="0"/>
              <a:t/>
            </a:r>
            <a:br>
              <a:rPr lang="ar-SA" b="1" dirty="0" smtClean="0"/>
            </a:br>
            <a:r>
              <a:rPr lang="ar-SA" b="1" dirty="0" smtClean="0"/>
              <a:t>        تحليل الأنشطة الصناعية في ولاية تكساس</a:t>
            </a:r>
            <a:endParaRPr lang="en-GB" b="1" dirty="0" smtClean="0"/>
          </a:p>
        </p:txBody>
      </p:sp>
      <p:sp>
        <p:nvSpPr>
          <p:cNvPr id="3" name="Content Placeholder 2"/>
          <p:cNvSpPr>
            <a:spLocks noGrp="1"/>
          </p:cNvSpPr>
          <p:nvPr>
            <p:ph idx="1"/>
          </p:nvPr>
        </p:nvSpPr>
        <p:spPr>
          <a:xfrm>
            <a:off x="457200" y="2214554"/>
            <a:ext cx="8229600" cy="4257692"/>
          </a:xfrm>
        </p:spPr>
        <p:txBody>
          <a:bodyPr>
            <a:normAutofit/>
          </a:bodyPr>
          <a:lstStyle/>
          <a:p>
            <a:pPr algn="r" rtl="1"/>
            <a:r>
              <a:rPr lang="ar-SA" sz="3000" b="1" dirty="0" smtClean="0">
                <a:solidFill>
                  <a:srgbClr val="0000CC"/>
                </a:solidFill>
              </a:rPr>
              <a:t>زاد عدد الوظائف في قطاع الإلكترونيات في ولاية تكساس بمقدار </a:t>
            </a:r>
            <a:r>
              <a:rPr lang="en-GB" sz="3000" b="1" dirty="0" smtClean="0">
                <a:solidFill>
                  <a:srgbClr val="0000CC"/>
                </a:solidFill>
              </a:rPr>
              <a:t>10,475</a:t>
            </a:r>
            <a:r>
              <a:rPr lang="ar-SA" sz="3000" b="1" dirty="0" smtClean="0">
                <a:solidFill>
                  <a:srgbClr val="0000CC"/>
                </a:solidFill>
              </a:rPr>
              <a:t> في الفترة </a:t>
            </a:r>
            <a:r>
              <a:rPr lang="en-GB" sz="3000" b="1" dirty="0" smtClean="0">
                <a:solidFill>
                  <a:srgbClr val="0000CC"/>
                </a:solidFill>
              </a:rPr>
              <a:t>2000 – 1997</a:t>
            </a:r>
            <a:endParaRPr lang="ar-SA" sz="3000" b="1" dirty="0" smtClean="0">
              <a:solidFill>
                <a:srgbClr val="0000CC"/>
              </a:solidFill>
            </a:endParaRPr>
          </a:p>
          <a:p>
            <a:pPr algn="r" rtl="1">
              <a:buNone/>
            </a:pPr>
            <a:r>
              <a:rPr lang="ar-SA" sz="2800" b="1" dirty="0" smtClean="0">
                <a:solidFill>
                  <a:srgbClr val="0000CC"/>
                </a:solidFill>
              </a:rPr>
              <a:t> </a:t>
            </a:r>
            <a:endParaRPr lang="en-GB" sz="2800" b="1" dirty="0" smtClean="0">
              <a:solidFill>
                <a:srgbClr val="0000CC"/>
              </a:solidFill>
            </a:endParaRPr>
          </a:p>
          <a:p>
            <a:pPr algn="r" rtl="1"/>
            <a:r>
              <a:rPr lang="ar-SA" sz="3000" b="1" dirty="0" smtClean="0">
                <a:solidFill>
                  <a:srgbClr val="0000CC"/>
                </a:solidFill>
              </a:rPr>
              <a:t>تحليل </a:t>
            </a:r>
            <a:r>
              <a:rPr lang="en-GB" sz="3000" b="1" dirty="0" smtClean="0">
                <a:solidFill>
                  <a:srgbClr val="0000CC"/>
                </a:solidFill>
              </a:rPr>
              <a:t>Shift-Share </a:t>
            </a:r>
            <a:r>
              <a:rPr lang="ar-SA" sz="3000" b="1" dirty="0" smtClean="0">
                <a:solidFill>
                  <a:srgbClr val="0000CC"/>
                </a:solidFill>
              </a:rPr>
              <a:t> يفصل لنا كم من الوظائف الـ </a:t>
            </a:r>
            <a:r>
              <a:rPr lang="en-GB" sz="3000" b="1" dirty="0" smtClean="0">
                <a:solidFill>
                  <a:srgbClr val="0000CC"/>
                </a:solidFill>
              </a:rPr>
              <a:t>10,475</a:t>
            </a:r>
            <a:r>
              <a:rPr lang="ar-SA" sz="3000" b="1" dirty="0" smtClean="0">
                <a:solidFill>
                  <a:srgbClr val="0000CC"/>
                </a:solidFill>
              </a:rPr>
              <a:t> الجديدة في قطاع الإلكترونيات في تكساس ناتج عن:</a:t>
            </a:r>
            <a:endParaRPr lang="en-GB" sz="3000" b="1" dirty="0" smtClean="0">
              <a:solidFill>
                <a:srgbClr val="0000CC"/>
              </a:solidFill>
            </a:endParaRPr>
          </a:p>
          <a:p>
            <a:pPr lvl="1" algn="r" rtl="1"/>
            <a:r>
              <a:rPr lang="ar-SA" dirty="0" smtClean="0">
                <a:solidFill>
                  <a:srgbClr val="0000CC"/>
                </a:solidFill>
              </a:rPr>
              <a:t>الإقتصاد الأمريكي (</a:t>
            </a:r>
            <a:r>
              <a:rPr lang="en-GB" dirty="0" smtClean="0">
                <a:solidFill>
                  <a:srgbClr val="0000CC"/>
                </a:solidFill>
              </a:rPr>
              <a:t>NS</a:t>
            </a:r>
            <a:r>
              <a:rPr lang="ar-SA" dirty="0" smtClean="0">
                <a:solidFill>
                  <a:srgbClr val="0000CC"/>
                </a:solidFill>
              </a:rPr>
              <a:t>)</a:t>
            </a:r>
            <a:endParaRPr lang="en-GB" dirty="0" smtClean="0">
              <a:solidFill>
                <a:srgbClr val="0000CC"/>
              </a:solidFill>
            </a:endParaRPr>
          </a:p>
          <a:p>
            <a:pPr lvl="1" algn="r" rtl="1"/>
            <a:r>
              <a:rPr lang="ar-SA" dirty="0" smtClean="0">
                <a:solidFill>
                  <a:srgbClr val="0000CC"/>
                </a:solidFill>
              </a:rPr>
              <a:t>قطاع الإلكترونيات على المستوى الوطني ككل (</a:t>
            </a:r>
            <a:r>
              <a:rPr lang="en-GB" dirty="0" smtClean="0">
                <a:solidFill>
                  <a:srgbClr val="0000CC"/>
                </a:solidFill>
              </a:rPr>
              <a:t>IM</a:t>
            </a:r>
            <a:r>
              <a:rPr lang="ar-SA" dirty="0" smtClean="0">
                <a:solidFill>
                  <a:srgbClr val="0000CC"/>
                </a:solidFill>
              </a:rPr>
              <a:t>)</a:t>
            </a:r>
            <a:endParaRPr lang="en-GB" dirty="0" smtClean="0">
              <a:solidFill>
                <a:srgbClr val="0000CC"/>
              </a:solidFill>
            </a:endParaRPr>
          </a:p>
          <a:p>
            <a:pPr lvl="1" algn="r" rtl="1"/>
            <a:r>
              <a:rPr lang="ar-SA" dirty="0" smtClean="0">
                <a:solidFill>
                  <a:srgbClr val="0000CC"/>
                </a:solidFill>
              </a:rPr>
              <a:t>إقتصاد الولاية (</a:t>
            </a:r>
            <a:r>
              <a:rPr lang="en-GB" dirty="0" smtClean="0">
                <a:solidFill>
                  <a:srgbClr val="0000CC"/>
                </a:solidFill>
              </a:rPr>
              <a:t>RS</a:t>
            </a:r>
            <a:r>
              <a:rPr lang="ar-SA" dirty="0" smtClean="0">
                <a:solidFill>
                  <a:srgbClr val="0000CC"/>
                </a:solidFill>
              </a:rPr>
              <a:t>)</a:t>
            </a:r>
            <a:endParaRPr lang="en-GB" dirty="0" smtClean="0">
              <a:solidFill>
                <a:srgbClr val="0000CC"/>
              </a:solidFill>
            </a:endParaRPr>
          </a:p>
          <a:p>
            <a:pPr algn="r" rtl="1"/>
            <a:endParaRPr lang="en-GB" sz="2800" b="1" dirty="0">
              <a:solidFill>
                <a:srgbClr val="0000CC"/>
              </a:solidFill>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ChangeAspect="1" noChangeArrowheads="1"/>
          </p:cNvPicPr>
          <p:nvPr/>
        </p:nvPicPr>
        <p:blipFill>
          <a:blip r:embed="rId2" cstate="print"/>
          <a:srcRect l="8789" t="13672" r="9912" b="13086"/>
          <a:stretch>
            <a:fillRect/>
          </a:stretch>
        </p:blipFill>
        <p:spPr bwMode="auto">
          <a:xfrm>
            <a:off x="571472" y="500042"/>
            <a:ext cx="7929579" cy="5357799"/>
          </a:xfrm>
          <a:prstGeom prst="rect">
            <a:avLst/>
          </a:prstGeom>
          <a:noFill/>
          <a:ln w="9525">
            <a:noFill/>
            <a:miter lim="800000"/>
            <a:headEnd/>
            <a:tailEnd/>
          </a:ln>
          <a:effectLst/>
        </p:spPr>
      </p:pic>
      <p:sp>
        <p:nvSpPr>
          <p:cNvPr id="3" name="Rounded Rectangle 2"/>
          <p:cNvSpPr/>
          <p:nvPr/>
        </p:nvSpPr>
        <p:spPr>
          <a:xfrm>
            <a:off x="3214678" y="928670"/>
            <a:ext cx="1800000" cy="4212000"/>
          </a:xfrm>
          <a:prstGeom prst="roundRect">
            <a:avLst/>
          </a:prstGeom>
          <a:solidFill>
            <a:schemeClr val="accent3">
              <a:lumMod val="75000"/>
              <a:alpha val="25098"/>
            </a:schemeClr>
          </a:solidFill>
          <a:ln>
            <a:solidFill>
              <a:schemeClr val="accent3">
                <a:lumMod val="75000"/>
              </a:schemeClr>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endParaRPr lang="en-GB"/>
          </a:p>
        </p:txBody>
      </p:sp>
      <p:sp>
        <p:nvSpPr>
          <p:cNvPr id="4" name="Rounded Rectangle 3"/>
          <p:cNvSpPr/>
          <p:nvPr/>
        </p:nvSpPr>
        <p:spPr>
          <a:xfrm>
            <a:off x="5915272" y="928670"/>
            <a:ext cx="1800000" cy="4212000"/>
          </a:xfrm>
          <a:prstGeom prst="roundRect">
            <a:avLst/>
          </a:prstGeom>
          <a:solidFill>
            <a:schemeClr val="accent2">
              <a:lumMod val="75000"/>
              <a:alpha val="25098"/>
            </a:schemeClr>
          </a:solidFill>
          <a:ln>
            <a:solidFill>
              <a:schemeClr val="accent2">
                <a:lumMod val="75000"/>
              </a:schemeClr>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endParaRPr lang="en-GB"/>
          </a:p>
        </p:txBody>
      </p:sp>
      <p:sp>
        <p:nvSpPr>
          <p:cNvPr id="7" name="Rectangle 6"/>
          <p:cNvSpPr/>
          <p:nvPr/>
        </p:nvSpPr>
        <p:spPr>
          <a:xfrm>
            <a:off x="1230214" y="4177132"/>
            <a:ext cx="7164000" cy="234000"/>
          </a:xfrm>
          <a:prstGeom prst="rect">
            <a:avLst/>
          </a:prstGeom>
          <a:solidFill>
            <a:srgbClr val="4F81BD">
              <a:alpha val="25098"/>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Rectangle 7"/>
          <p:cNvSpPr/>
          <p:nvPr/>
        </p:nvSpPr>
        <p:spPr>
          <a:xfrm>
            <a:off x="1214414" y="4857760"/>
            <a:ext cx="7164000" cy="288000"/>
          </a:xfrm>
          <a:prstGeom prst="rect">
            <a:avLst/>
          </a:prstGeom>
          <a:solidFill>
            <a:schemeClr val="accent4">
              <a:lumMod val="75000"/>
              <a:alpha val="25098"/>
            </a:schemeClr>
          </a:solidFill>
          <a:ln>
            <a:solidFill>
              <a:schemeClr val="accent4">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4" grpId="0" animBg="1"/>
      <p:bldP spid="7" grpId="0" animBg="1"/>
      <p:bldP spid="8" grpId="0"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able 4"/>
          <p:cNvGraphicFramePr>
            <a:graphicFrameLocks noGrp="1"/>
          </p:cNvGraphicFramePr>
          <p:nvPr/>
        </p:nvGraphicFramePr>
        <p:xfrm>
          <a:off x="500034" y="500042"/>
          <a:ext cx="8072490" cy="2714644"/>
        </p:xfrm>
        <a:graphic>
          <a:graphicData uri="http://schemas.openxmlformats.org/drawingml/2006/table">
            <a:tbl>
              <a:tblPr rtl="1"/>
              <a:tblGrid>
                <a:gridCol w="694131"/>
                <a:gridCol w="912654"/>
                <a:gridCol w="912654"/>
                <a:gridCol w="912654"/>
                <a:gridCol w="694131"/>
                <a:gridCol w="822674"/>
                <a:gridCol w="964072"/>
                <a:gridCol w="822674"/>
                <a:gridCol w="1336846"/>
              </a:tblGrid>
              <a:tr h="520003">
                <a:tc gridSpan="4">
                  <a:txBody>
                    <a:bodyPr/>
                    <a:lstStyle/>
                    <a:p>
                      <a:pPr algn="ctr" rtl="0" fontAlgn="ctr"/>
                      <a:r>
                        <a:rPr lang="en-GB" sz="1400" b="1" i="0" u="none" strike="noStrike" dirty="0">
                          <a:solidFill>
                            <a:srgbClr val="000000"/>
                          </a:solidFill>
                          <a:latin typeface="Arial" pitchFamily="34" charset="0"/>
                          <a:cs typeface="Arial" pitchFamily="34" charset="0"/>
                        </a:rPr>
                        <a:t>National Level </a:t>
                      </a:r>
                      <a:r>
                        <a:rPr lang="en-GB" sz="1400" b="1" i="0" u="none" strike="noStrike" dirty="0">
                          <a:solidFill>
                            <a:srgbClr val="000000"/>
                          </a:solidFill>
                          <a:latin typeface="Calibri"/>
                        </a:rPr>
                        <a:t>(</a:t>
                      </a:r>
                      <a:r>
                        <a:rPr lang="en-GB" sz="2000" b="0" i="0" u="none" strike="noStrike" dirty="0">
                          <a:solidFill>
                            <a:srgbClr val="000000"/>
                          </a:solidFill>
                          <a:latin typeface="Monotype Corsiva"/>
                        </a:rPr>
                        <a:t>E</a:t>
                      </a:r>
                      <a:r>
                        <a:rPr lang="en-GB" sz="1400" b="1" i="0" u="none" strike="noStrike" dirty="0">
                          <a:solidFill>
                            <a:srgbClr val="000000"/>
                          </a:solidFill>
                          <a:latin typeface="Calibri"/>
                        </a:rPr>
                        <a:t>)</a:t>
                      </a: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E6B9B8"/>
                    </a:solidFill>
                  </a:tcPr>
                </a:tc>
                <a:tc hMerge="1">
                  <a:txBody>
                    <a:bodyPr/>
                    <a:lstStyle/>
                    <a:p>
                      <a:endParaRPr lang="en-GB"/>
                    </a:p>
                  </a:txBody>
                  <a:tcPr/>
                </a:tc>
                <a:tc hMerge="1">
                  <a:txBody>
                    <a:bodyPr/>
                    <a:lstStyle/>
                    <a:p>
                      <a:endParaRPr lang="en-GB"/>
                    </a:p>
                  </a:txBody>
                  <a:tcPr/>
                </a:tc>
                <a:tc hMerge="1">
                  <a:txBody>
                    <a:bodyPr/>
                    <a:lstStyle/>
                    <a:p>
                      <a:endParaRPr lang="en-GB"/>
                    </a:p>
                  </a:txBody>
                  <a:tcPr/>
                </a:tc>
                <a:tc gridSpan="4">
                  <a:txBody>
                    <a:bodyPr/>
                    <a:lstStyle/>
                    <a:p>
                      <a:pPr algn="ctr" rtl="0" fontAlgn="ctr"/>
                      <a:r>
                        <a:rPr lang="en-GB" sz="1400" b="1" i="0" u="none" strike="noStrike" dirty="0">
                          <a:solidFill>
                            <a:srgbClr val="000000"/>
                          </a:solidFill>
                          <a:latin typeface="Arial" pitchFamily="34" charset="0"/>
                          <a:cs typeface="Arial" pitchFamily="34" charset="0"/>
                        </a:rPr>
                        <a:t>Regional Level </a:t>
                      </a:r>
                      <a:r>
                        <a:rPr lang="en-GB" sz="1400" b="1" i="0" u="none" strike="noStrike" dirty="0">
                          <a:solidFill>
                            <a:srgbClr val="000000"/>
                          </a:solidFill>
                          <a:latin typeface="Calibri"/>
                        </a:rPr>
                        <a:t>(</a:t>
                      </a:r>
                      <a:r>
                        <a:rPr lang="en-GB" sz="2000" b="0" i="0" u="none" strike="noStrike" dirty="0">
                          <a:solidFill>
                            <a:srgbClr val="000000"/>
                          </a:solidFill>
                          <a:latin typeface="Monotype Corsiva"/>
                        </a:rPr>
                        <a:t>e</a:t>
                      </a:r>
                      <a:r>
                        <a:rPr lang="en-GB" sz="1400" b="1" i="0" u="none" strike="noStrike" dirty="0">
                          <a:solidFill>
                            <a:srgbClr val="000000"/>
                          </a:solidFill>
                          <a:latin typeface="Calibri"/>
                        </a:rPr>
                        <a:t>)</a:t>
                      </a: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solidFill>
                      <a:srgbClr val="EAF1DD"/>
                    </a:solidFill>
                  </a:tcPr>
                </a:tc>
                <a:tc hMerge="1">
                  <a:txBody>
                    <a:bodyPr/>
                    <a:lstStyle/>
                    <a:p>
                      <a:endParaRPr lang="en-GB"/>
                    </a:p>
                  </a:txBody>
                  <a:tcPr/>
                </a:tc>
                <a:tc hMerge="1">
                  <a:txBody>
                    <a:bodyPr/>
                    <a:lstStyle/>
                    <a:p>
                      <a:endParaRPr lang="en-GB"/>
                    </a:p>
                  </a:txBody>
                  <a:tcPr/>
                </a:tc>
                <a:tc hMerge="1">
                  <a:txBody>
                    <a:bodyPr/>
                    <a:lstStyle/>
                    <a:p>
                      <a:endParaRPr lang="en-GB"/>
                    </a:p>
                  </a:txBody>
                  <a:tcPr/>
                </a:tc>
                <a:tc>
                  <a:txBody>
                    <a:bodyPr/>
                    <a:lstStyle/>
                    <a:p>
                      <a:pPr algn="l" rtl="0" fontAlgn="ctr"/>
                      <a:r>
                        <a:rPr lang="en-GB" sz="1400" b="0" i="0" u="none" strike="noStrike">
                          <a:solidFill>
                            <a:srgbClr val="000000"/>
                          </a:solidFill>
                          <a:latin typeface="Calibri"/>
                        </a:rPr>
                        <a:t> </a:t>
                      </a:r>
                    </a:p>
                  </a:txBody>
                  <a:tcPr marL="9525" marR="9525" marT="9525" marB="0" anchor="ctr">
                    <a:lnL w="12700" cap="flat" cmpd="sng" algn="ctr">
                      <a:solidFill>
                        <a:srgbClr val="000000"/>
                      </a:solidFill>
                      <a:prstDash val="solid"/>
                      <a:round/>
                      <a:headEnd type="none" w="med" len="med"/>
                      <a:tailEnd type="none" w="med" len="med"/>
                    </a:lnL>
                    <a:lnR>
                      <a:noFill/>
                    </a:lnR>
                    <a:lnT>
                      <a:noFill/>
                    </a:lnT>
                    <a:lnB>
                      <a:noFill/>
                    </a:lnB>
                  </a:tcPr>
                </a:tc>
              </a:tr>
              <a:tr h="418921">
                <a:tc gridSpan="2">
                  <a:txBody>
                    <a:bodyPr/>
                    <a:lstStyle/>
                    <a:p>
                      <a:pPr algn="ctr" rtl="0" fontAlgn="ctr"/>
                      <a:r>
                        <a:rPr lang="en-GB" sz="1400" b="1" i="0" u="none" strike="noStrike" dirty="0">
                          <a:solidFill>
                            <a:srgbClr val="000000"/>
                          </a:solidFill>
                          <a:latin typeface="Arial" pitchFamily="34" charset="0"/>
                          <a:cs typeface="Arial" pitchFamily="34" charset="0"/>
                        </a:rPr>
                        <a:t>change</a:t>
                      </a:r>
                    </a:p>
                  </a:txBody>
                  <a:tcPr marL="9525" marR="9525" marT="9525" marB="0" anchor="ctr">
                    <a:lnL w="1270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6B9B8"/>
                    </a:solidFill>
                  </a:tcPr>
                </a:tc>
                <a:tc hMerge="1">
                  <a:txBody>
                    <a:bodyPr/>
                    <a:lstStyle/>
                    <a:p>
                      <a:endParaRPr lang="en-GB"/>
                    </a:p>
                  </a:txBody>
                  <a:tcPr/>
                </a:tc>
                <a:tc>
                  <a:txBody>
                    <a:bodyPr/>
                    <a:lstStyle/>
                    <a:p>
                      <a:pPr algn="ctr" rtl="0" fontAlgn="ctr"/>
                      <a:r>
                        <a:rPr lang="en-GB" sz="1400" b="1" i="0" u="none" strike="noStrike" dirty="0">
                          <a:solidFill>
                            <a:srgbClr val="000000"/>
                          </a:solidFill>
                          <a:latin typeface="Arial"/>
                        </a:rPr>
                        <a:t>2000 (</a:t>
                      </a:r>
                      <a:r>
                        <a:rPr lang="en-GB" sz="1800" b="0" i="0" u="none" strike="noStrike" dirty="0">
                          <a:solidFill>
                            <a:srgbClr val="000000"/>
                          </a:solidFill>
                          <a:latin typeface="Monotype Corsiva"/>
                        </a:rPr>
                        <a:t>t+1</a:t>
                      </a:r>
                      <a:r>
                        <a:rPr lang="en-GB" sz="1400" b="1" i="0" u="none" strike="noStrike" dirty="0">
                          <a:solidFill>
                            <a:srgbClr val="000000"/>
                          </a:solidFill>
                          <a:latin typeface="Arial"/>
                        </a:rPr>
                        <a:t>)</a:t>
                      </a:r>
                    </a:p>
                  </a:txBody>
                  <a:tcPr marL="9525" marR="9525" marT="9525" marB="0" anchor="ctr">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6B9B8"/>
                    </a:solidFill>
                  </a:tcPr>
                </a:tc>
                <a:tc>
                  <a:txBody>
                    <a:bodyPr/>
                    <a:lstStyle/>
                    <a:p>
                      <a:pPr algn="ctr" rtl="0" fontAlgn="ctr"/>
                      <a:r>
                        <a:rPr lang="en-GB" sz="1400" b="1" i="0" u="none" strike="noStrike" dirty="0">
                          <a:solidFill>
                            <a:srgbClr val="000000"/>
                          </a:solidFill>
                          <a:latin typeface="Arial"/>
                        </a:rPr>
                        <a:t>1997 (</a:t>
                      </a:r>
                      <a:r>
                        <a:rPr lang="en-GB" sz="1800" b="0" i="0" u="none" strike="noStrike" dirty="0">
                          <a:solidFill>
                            <a:srgbClr val="000000"/>
                          </a:solidFill>
                          <a:latin typeface="Monotype Corsiva"/>
                        </a:rPr>
                        <a:t>t</a:t>
                      </a:r>
                      <a:r>
                        <a:rPr lang="en-GB" sz="1400" b="1" i="0" u="none" strike="noStrike" dirty="0">
                          <a:solidFill>
                            <a:srgbClr val="000000"/>
                          </a:solidFill>
                          <a:latin typeface="Arial"/>
                        </a:rPr>
                        <a:t>)</a:t>
                      </a:r>
                    </a:p>
                  </a:txBody>
                  <a:tcPr marL="9525" marR="9525" marT="9525"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6B9B8"/>
                    </a:solidFill>
                  </a:tcPr>
                </a:tc>
                <a:tc gridSpan="2">
                  <a:txBody>
                    <a:bodyPr/>
                    <a:lstStyle/>
                    <a:p>
                      <a:pPr algn="ctr" rtl="0" fontAlgn="ctr"/>
                      <a:r>
                        <a:rPr lang="en-GB" sz="1400" b="1" i="0" u="none" strike="noStrike" dirty="0">
                          <a:solidFill>
                            <a:srgbClr val="000000"/>
                          </a:solidFill>
                          <a:latin typeface="Arial" pitchFamily="34" charset="0"/>
                          <a:cs typeface="Arial" pitchFamily="34" charset="0"/>
                        </a:rPr>
                        <a:t>change</a:t>
                      </a:r>
                    </a:p>
                  </a:txBody>
                  <a:tcPr marL="9525" marR="9525" marT="9525" marB="0" anchor="ctr">
                    <a:lnL w="1270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AF1DD"/>
                    </a:solidFill>
                  </a:tcPr>
                </a:tc>
                <a:tc hMerge="1">
                  <a:txBody>
                    <a:bodyPr/>
                    <a:lstStyle/>
                    <a:p>
                      <a:endParaRPr lang="en-GB"/>
                    </a:p>
                  </a:txBody>
                  <a:tcPr/>
                </a:tc>
                <a:tc>
                  <a:txBody>
                    <a:bodyPr/>
                    <a:lstStyle/>
                    <a:p>
                      <a:pPr algn="ctr" rtl="0" fontAlgn="ctr"/>
                      <a:r>
                        <a:rPr lang="en-GB" sz="1400" b="1" i="0" u="none" strike="noStrike" dirty="0">
                          <a:solidFill>
                            <a:srgbClr val="000000"/>
                          </a:solidFill>
                          <a:latin typeface="Arial"/>
                        </a:rPr>
                        <a:t>2000 (</a:t>
                      </a:r>
                      <a:r>
                        <a:rPr lang="en-GB" sz="1800" b="0" i="0" u="none" strike="noStrike" dirty="0">
                          <a:solidFill>
                            <a:srgbClr val="000000"/>
                          </a:solidFill>
                          <a:latin typeface="Monotype Corsiva"/>
                        </a:rPr>
                        <a:t>t+1</a:t>
                      </a:r>
                      <a:r>
                        <a:rPr lang="en-GB" sz="1400" b="1" i="0" u="none" strike="noStrike" dirty="0">
                          <a:solidFill>
                            <a:srgbClr val="000000"/>
                          </a:solidFill>
                          <a:latin typeface="Arial"/>
                        </a:rPr>
                        <a:t>)</a:t>
                      </a:r>
                    </a:p>
                  </a:txBody>
                  <a:tcPr marL="9525" marR="9525" marT="9525" marB="0" anchor="ctr">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AF1DD"/>
                    </a:solidFill>
                  </a:tcPr>
                </a:tc>
                <a:tc>
                  <a:txBody>
                    <a:bodyPr/>
                    <a:lstStyle/>
                    <a:p>
                      <a:pPr algn="ctr" rtl="0" fontAlgn="ctr"/>
                      <a:r>
                        <a:rPr lang="en-GB" sz="1400" b="1" i="0" u="none" strike="noStrike" dirty="0">
                          <a:solidFill>
                            <a:srgbClr val="000000"/>
                          </a:solidFill>
                          <a:latin typeface="Arial"/>
                        </a:rPr>
                        <a:t>1997 (</a:t>
                      </a:r>
                      <a:r>
                        <a:rPr lang="en-GB" sz="1800" b="0" i="0" u="none" strike="noStrike" dirty="0">
                          <a:solidFill>
                            <a:srgbClr val="000000"/>
                          </a:solidFill>
                          <a:latin typeface="Monotype Corsiva"/>
                        </a:rPr>
                        <a:t>t</a:t>
                      </a:r>
                      <a:r>
                        <a:rPr lang="en-GB" sz="1400" b="1" i="0" u="none" strike="noStrike" dirty="0">
                          <a:solidFill>
                            <a:srgbClr val="000000"/>
                          </a:solidFill>
                          <a:latin typeface="Arial"/>
                        </a:rPr>
                        <a:t>)</a:t>
                      </a:r>
                    </a:p>
                  </a:txBody>
                  <a:tcPr marL="9525" marR="9525" marT="9525"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EAF1DD"/>
                    </a:solidFill>
                  </a:tcPr>
                </a:tc>
                <a:tc>
                  <a:txBody>
                    <a:bodyPr/>
                    <a:lstStyle/>
                    <a:p>
                      <a:pPr algn="l" rtl="0" fontAlgn="ctr"/>
                      <a:r>
                        <a:rPr lang="en-GB" sz="1400" b="0" i="0" u="none" strike="noStrike">
                          <a:solidFill>
                            <a:srgbClr val="000000"/>
                          </a:solidFill>
                          <a:latin typeface="Calibri"/>
                        </a:rPr>
                        <a:t> </a:t>
                      </a:r>
                    </a:p>
                  </a:txBody>
                  <a:tcPr marL="9525" marR="9525" marT="9525" marB="0" anchor="ctr">
                    <a:lnL w="12700" cap="flat" cmpd="sng" algn="ctr">
                      <a:solidFill>
                        <a:srgbClr val="000000"/>
                      </a:solidFill>
                      <a:prstDash val="solid"/>
                      <a:round/>
                      <a:headEnd type="none" w="med" len="med"/>
                      <a:tailEnd type="none" w="med" len="med"/>
                    </a:lnL>
                    <a:lnR>
                      <a:noFill/>
                    </a:lnR>
                    <a:lnT>
                      <a:noFill/>
                    </a:lnT>
                    <a:lnB w="12700" cap="flat" cmpd="sng" algn="ctr">
                      <a:solidFill>
                        <a:srgbClr val="000000"/>
                      </a:solidFill>
                      <a:prstDash val="solid"/>
                      <a:round/>
                      <a:headEnd type="none" w="med" len="med"/>
                      <a:tailEnd type="none" w="med" len="med"/>
                    </a:lnB>
                  </a:tcPr>
                </a:tc>
              </a:tr>
              <a:tr h="312626">
                <a:tc>
                  <a:txBody>
                    <a:bodyPr/>
                    <a:lstStyle/>
                    <a:p>
                      <a:pPr algn="ctr" rtl="0" fontAlgn="ctr"/>
                      <a:r>
                        <a:rPr lang="en-GB" sz="1400" b="1" i="0" u="none" strike="noStrike">
                          <a:solidFill>
                            <a:srgbClr val="000000"/>
                          </a:solidFill>
                          <a:latin typeface="+mn-lt"/>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a:solidFill>
                            <a:srgbClr val="000000"/>
                          </a:solidFill>
                          <a:latin typeface="+mn-lt"/>
                        </a:rPr>
                        <a:t> </a:t>
                      </a:r>
                    </a:p>
                  </a:txBody>
                  <a:tcPr marL="9525" marR="9525" marT="9525" marB="0" anchor="b">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dirty="0" smtClean="0">
                          <a:solidFill>
                            <a:srgbClr val="000000"/>
                          </a:solidFill>
                          <a:latin typeface="+mn-lt"/>
                        </a:rPr>
                        <a:t>"</a:t>
                      </a:r>
                      <a:endParaRPr lang="en-GB" sz="1400" b="1" i="0" u="none" strike="noStrike" dirty="0">
                        <a:solidFill>
                          <a:srgbClr val="000000"/>
                        </a:solidFill>
                        <a:latin typeface="+mn-lt"/>
                      </a:endParaRPr>
                    </a:p>
                  </a:txBody>
                  <a:tcPr marL="9525" marR="9525" marT="9525" marB="0" anchor="b">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dirty="0" smtClean="0">
                          <a:solidFill>
                            <a:srgbClr val="000000"/>
                          </a:solidFill>
                          <a:latin typeface="+mn-lt"/>
                        </a:rPr>
                        <a:t>"</a:t>
                      </a:r>
                      <a:endParaRPr lang="en-GB" sz="1400" b="1" i="0" u="none" strike="noStrike" dirty="0">
                        <a:solidFill>
                          <a:srgbClr val="000000"/>
                        </a:solidFill>
                        <a:latin typeface="+mn-lt"/>
                      </a:endParaRP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a:solidFill>
                            <a:srgbClr val="000000"/>
                          </a:solidFill>
                          <a:latin typeface="+mn-lt"/>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a:solidFill>
                            <a:srgbClr val="000000"/>
                          </a:solidFill>
                          <a:latin typeface="+mn-lt"/>
                        </a:rPr>
                        <a:t> </a:t>
                      </a:r>
                    </a:p>
                  </a:txBody>
                  <a:tcPr marL="9525" marR="9525" marT="9525" marB="0" anchor="b">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dirty="0" smtClean="0">
                          <a:solidFill>
                            <a:srgbClr val="000000"/>
                          </a:solidFill>
                          <a:latin typeface="+mn-lt"/>
                        </a:rPr>
                        <a:t>"</a:t>
                      </a:r>
                      <a:endParaRPr lang="en-GB" sz="1400" b="1" i="0" u="none" strike="noStrike" dirty="0">
                        <a:solidFill>
                          <a:srgbClr val="000000"/>
                        </a:solidFill>
                        <a:latin typeface="+mn-lt"/>
                      </a:endParaRPr>
                    </a:p>
                  </a:txBody>
                  <a:tcPr marL="9525" marR="9525" marT="9525" marB="0" anchor="b">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dirty="0" smtClean="0">
                          <a:solidFill>
                            <a:srgbClr val="000000"/>
                          </a:solidFill>
                          <a:latin typeface="+mn-lt"/>
                        </a:rPr>
                        <a:t>"</a:t>
                      </a:r>
                      <a:endParaRPr lang="en-GB" sz="1400" b="1" i="0" u="none" strike="noStrike" dirty="0">
                        <a:solidFill>
                          <a:srgbClr val="000000"/>
                        </a:solidFill>
                        <a:latin typeface="+mn-lt"/>
                      </a:endParaRP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r" rtl="0" fontAlgn="ctr"/>
                      <a:r>
                        <a:rPr lang="en-GB" sz="1400" b="0" i="0" u="none" strike="noStrike" dirty="0">
                          <a:solidFill>
                            <a:srgbClr val="000000"/>
                          </a:solidFill>
                          <a:latin typeface="+mn-lt"/>
                        </a:rPr>
                        <a: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418921">
                <a:tc>
                  <a:txBody>
                    <a:bodyPr/>
                    <a:lstStyle/>
                    <a:p>
                      <a:pPr algn="ctr" rtl="0" fontAlgn="ctr"/>
                      <a:r>
                        <a:rPr lang="en-GB" sz="1400" b="1" i="0" u="none" strike="noStrike">
                          <a:solidFill>
                            <a:srgbClr val="000000"/>
                          </a:solidFill>
                          <a:latin typeface="+mn-lt"/>
                        </a:rPr>
                        <a:t>1.3%</a:t>
                      </a:r>
                    </a:p>
                  </a:txBody>
                  <a:tcPr marL="9525" marR="9525" marT="9525"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c>
                  <a:txBody>
                    <a:bodyPr/>
                    <a:lstStyle/>
                    <a:p>
                      <a:pPr algn="ctr" rtl="0" fontAlgn="ctr"/>
                      <a:r>
                        <a:rPr lang="en-GB" sz="1400" b="1" i="0" u="none" strike="noStrike" dirty="0">
                          <a:solidFill>
                            <a:srgbClr val="000000"/>
                          </a:solidFill>
                          <a:latin typeface="+mn-lt"/>
                        </a:rPr>
                        <a:t>22,256</a:t>
                      </a:r>
                    </a:p>
                  </a:txBody>
                  <a:tcPr marL="9525" marR="9525" marT="9525"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c>
                  <a:txBody>
                    <a:bodyPr/>
                    <a:lstStyle/>
                    <a:p>
                      <a:pPr algn="r" rtl="0" fontAlgn="ctr"/>
                      <a:r>
                        <a:rPr lang="en-GB" sz="1400" b="0" i="0" u="none" strike="noStrike">
                          <a:solidFill>
                            <a:srgbClr val="000000"/>
                          </a:solidFill>
                          <a:latin typeface="+mn-lt"/>
                        </a:rPr>
                        <a:t>1,712,335</a:t>
                      </a:r>
                    </a:p>
                  </a:txBody>
                  <a:tcPr marL="9525" marR="9525" marT="9525" marB="0" anchor="ctr">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c>
                  <a:txBody>
                    <a:bodyPr/>
                    <a:lstStyle/>
                    <a:p>
                      <a:pPr algn="r" rtl="0" fontAlgn="ctr"/>
                      <a:r>
                        <a:rPr lang="en-GB" sz="1400" b="0" i="0" u="none" strike="noStrike" dirty="0">
                          <a:solidFill>
                            <a:srgbClr val="000000"/>
                          </a:solidFill>
                          <a:latin typeface="+mn-lt"/>
                        </a:rPr>
                        <a:t>1,690,079</a:t>
                      </a:r>
                    </a:p>
                  </a:txBody>
                  <a:tcPr marL="9525" marR="9525" marT="9525"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c>
                  <a:txBody>
                    <a:bodyPr/>
                    <a:lstStyle/>
                    <a:p>
                      <a:pPr algn="ctr" rtl="0" fontAlgn="ctr"/>
                      <a:r>
                        <a:rPr lang="en-GB" sz="1400" b="1" i="0" u="none" strike="noStrike">
                          <a:solidFill>
                            <a:srgbClr val="000000"/>
                          </a:solidFill>
                          <a:latin typeface="+mn-lt"/>
                        </a:rPr>
                        <a:t>8.3%</a:t>
                      </a:r>
                    </a:p>
                  </a:txBody>
                  <a:tcPr marL="9525" marR="9525" marT="9525"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c>
                  <a:txBody>
                    <a:bodyPr/>
                    <a:lstStyle/>
                    <a:p>
                      <a:pPr algn="ctr" rtl="0" fontAlgn="ctr"/>
                      <a:r>
                        <a:rPr lang="en-GB" sz="1400" b="1" i="0" u="none" strike="noStrike" dirty="0">
                          <a:solidFill>
                            <a:srgbClr val="000000"/>
                          </a:solidFill>
                          <a:latin typeface="+mn-lt"/>
                        </a:rPr>
                        <a:t>10,475</a:t>
                      </a:r>
                    </a:p>
                  </a:txBody>
                  <a:tcPr marL="9525" marR="9525" marT="9525"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c>
                  <a:txBody>
                    <a:bodyPr/>
                    <a:lstStyle/>
                    <a:p>
                      <a:pPr algn="r" rtl="0" fontAlgn="ctr"/>
                      <a:r>
                        <a:rPr lang="en-GB" sz="1400" b="0" i="0" u="none" strike="noStrike" dirty="0">
                          <a:solidFill>
                            <a:srgbClr val="000000"/>
                          </a:solidFill>
                          <a:latin typeface="+mn-lt"/>
                        </a:rPr>
                        <a:t>136,488</a:t>
                      </a:r>
                    </a:p>
                  </a:txBody>
                  <a:tcPr marL="9525" marR="9525" marT="9525" marB="0" anchor="ctr">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c>
                  <a:txBody>
                    <a:bodyPr/>
                    <a:lstStyle/>
                    <a:p>
                      <a:pPr algn="r" rtl="0" fontAlgn="ctr"/>
                      <a:r>
                        <a:rPr lang="en-GB" sz="1400" b="0" i="0" u="none" strike="noStrike" dirty="0">
                          <a:solidFill>
                            <a:srgbClr val="000000"/>
                          </a:solidFill>
                          <a:latin typeface="+mn-lt"/>
                        </a:rPr>
                        <a:t>126,013</a:t>
                      </a:r>
                    </a:p>
                  </a:txBody>
                  <a:tcPr marL="9525" marR="9525" marT="9525"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c>
                  <a:txBody>
                    <a:bodyPr/>
                    <a:lstStyle/>
                    <a:p>
                      <a:pPr algn="r" rtl="0" fontAlgn="ctr"/>
                      <a:r>
                        <a:rPr lang="en-GB" sz="1600" b="1" i="0" u="none" strike="noStrike" dirty="0">
                          <a:solidFill>
                            <a:srgbClr val="000000"/>
                          </a:solidFill>
                          <a:latin typeface="Calibri"/>
                        </a:rPr>
                        <a:t>Electronics </a:t>
                      </a:r>
                      <a:r>
                        <a:rPr lang="en-GB" sz="1400" b="1" i="0" u="none" strike="noStrike" dirty="0" smtClean="0">
                          <a:solidFill>
                            <a:srgbClr val="000000"/>
                          </a:solidFill>
                          <a:latin typeface="Calibri"/>
                        </a:rPr>
                        <a:t>(</a:t>
                      </a:r>
                      <a:r>
                        <a:rPr lang="en-GB" sz="2000" b="0" i="0" u="none" strike="noStrike" dirty="0" err="1" smtClean="0">
                          <a:solidFill>
                            <a:srgbClr val="000000"/>
                          </a:solidFill>
                          <a:latin typeface="Monotype Corsiva"/>
                        </a:rPr>
                        <a:t>i</a:t>
                      </a:r>
                      <a:r>
                        <a:rPr lang="en-GB" sz="2000" b="0" i="0" u="none" strike="noStrike" dirty="0" smtClean="0">
                          <a:solidFill>
                            <a:srgbClr val="000000"/>
                          </a:solidFill>
                          <a:latin typeface="Monotype Corsiva"/>
                        </a:rPr>
                        <a:t> </a:t>
                      </a:r>
                      <a:r>
                        <a:rPr lang="en-GB" sz="1400" b="1" i="0" u="none" strike="noStrike" dirty="0" smtClean="0">
                          <a:solidFill>
                            <a:srgbClr val="000000"/>
                          </a:solidFill>
                          <a:latin typeface="Calibri"/>
                        </a:rPr>
                        <a:t>)</a:t>
                      </a:r>
                      <a:endParaRPr lang="en-GB" sz="1400" b="1" i="0" u="none" strike="noStrike" dirty="0">
                        <a:solidFill>
                          <a:srgbClr val="000000"/>
                        </a:solidFill>
                        <a:latin typeface="Calibri"/>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r>
              <a:tr h="312626">
                <a:tc>
                  <a:txBody>
                    <a:bodyPr/>
                    <a:lstStyle/>
                    <a:p>
                      <a:pPr algn="ctr" rtl="0" fontAlgn="ctr"/>
                      <a:r>
                        <a:rPr lang="en-GB" sz="1400" b="1" i="0" u="none" strike="noStrike">
                          <a:solidFill>
                            <a:srgbClr val="000000"/>
                          </a:solidFill>
                          <a:latin typeface="+mn-lt"/>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a:solidFill>
                            <a:srgbClr val="000000"/>
                          </a:solidFill>
                          <a:latin typeface="+mn-lt"/>
                        </a:rPr>
                        <a:t> </a:t>
                      </a:r>
                    </a:p>
                  </a:txBody>
                  <a:tcPr marL="9525" marR="9525" marT="9525" marB="0" anchor="b">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dirty="0" smtClean="0">
                          <a:solidFill>
                            <a:srgbClr val="000000"/>
                          </a:solidFill>
                          <a:latin typeface="+mn-lt"/>
                        </a:rPr>
                        <a:t>"</a:t>
                      </a:r>
                      <a:endParaRPr lang="en-GB" sz="1400" b="1" i="0" u="none" strike="noStrike" dirty="0">
                        <a:solidFill>
                          <a:srgbClr val="000000"/>
                        </a:solidFill>
                        <a:latin typeface="+mn-lt"/>
                      </a:endParaRPr>
                    </a:p>
                  </a:txBody>
                  <a:tcPr marL="9525" marR="9525" marT="9525" marB="0" anchor="b">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dirty="0" smtClean="0">
                          <a:solidFill>
                            <a:srgbClr val="000000"/>
                          </a:solidFill>
                          <a:latin typeface="+mn-lt"/>
                        </a:rPr>
                        <a:t>"</a:t>
                      </a:r>
                      <a:endParaRPr lang="en-GB" sz="1400" b="1" i="0" u="none" strike="noStrike" dirty="0">
                        <a:solidFill>
                          <a:srgbClr val="000000"/>
                        </a:solidFill>
                        <a:latin typeface="+mn-lt"/>
                      </a:endParaRP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a:solidFill>
                            <a:srgbClr val="000000"/>
                          </a:solidFill>
                          <a:latin typeface="+mn-lt"/>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a:solidFill>
                            <a:srgbClr val="000000"/>
                          </a:solidFill>
                          <a:latin typeface="+mn-lt"/>
                        </a:rPr>
                        <a:t> </a:t>
                      </a:r>
                    </a:p>
                  </a:txBody>
                  <a:tcPr marL="9525" marR="9525" marT="9525" marB="0" anchor="b">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dirty="0" smtClean="0">
                          <a:solidFill>
                            <a:srgbClr val="000000"/>
                          </a:solidFill>
                          <a:latin typeface="+mn-lt"/>
                        </a:rPr>
                        <a:t>"</a:t>
                      </a:r>
                      <a:endParaRPr lang="en-GB" sz="1400" b="1" i="0" u="none" strike="noStrike" dirty="0">
                        <a:solidFill>
                          <a:srgbClr val="000000"/>
                        </a:solidFill>
                        <a:latin typeface="+mn-lt"/>
                      </a:endParaRPr>
                    </a:p>
                  </a:txBody>
                  <a:tcPr marL="9525" marR="9525" marT="9525" marB="0" anchor="b">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rtl="0" fontAlgn="ctr"/>
                      <a:r>
                        <a:rPr lang="en-GB" sz="1400" b="1" i="0" u="none" strike="noStrike" dirty="0" smtClean="0">
                          <a:solidFill>
                            <a:srgbClr val="000000"/>
                          </a:solidFill>
                          <a:latin typeface="+mn-lt"/>
                        </a:rPr>
                        <a:t>"</a:t>
                      </a:r>
                      <a:endParaRPr lang="en-GB" sz="1400" b="1" i="0" u="none" strike="noStrike" dirty="0">
                        <a:solidFill>
                          <a:srgbClr val="000000"/>
                        </a:solidFill>
                        <a:latin typeface="+mn-lt"/>
                      </a:endParaRP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r" rtl="0" fontAlgn="ctr"/>
                      <a:r>
                        <a:rPr lang="en-GB" sz="1400" b="0" i="0" u="none" strike="noStrike" dirty="0" smtClean="0">
                          <a:solidFill>
                            <a:srgbClr val="000000"/>
                          </a:solidFill>
                          <a:latin typeface="+mn-lt"/>
                        </a:rPr>
                        <a:t>**********</a:t>
                      </a:r>
                      <a:endParaRPr lang="en-GB" sz="1400" b="1" i="0" u="none" strike="noStrike" dirty="0">
                        <a:solidFill>
                          <a:srgbClr val="000000"/>
                        </a:solidFill>
                        <a:latin typeface="Arial"/>
                      </a:endParaRP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731547">
                <a:tc>
                  <a:txBody>
                    <a:bodyPr/>
                    <a:lstStyle/>
                    <a:p>
                      <a:pPr algn="ctr" rtl="0" fontAlgn="ctr"/>
                      <a:r>
                        <a:rPr lang="en-GB" sz="1400" b="1" i="0" u="none" strike="noStrike">
                          <a:solidFill>
                            <a:srgbClr val="000000"/>
                          </a:solidFill>
                          <a:latin typeface="+mn-lt"/>
                        </a:rPr>
                        <a:t>-1.3%</a:t>
                      </a:r>
                    </a:p>
                  </a:txBody>
                  <a:tcPr marL="9525" marR="9525" marT="9525"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C0DA"/>
                    </a:solidFill>
                  </a:tcPr>
                </a:tc>
                <a:tc>
                  <a:txBody>
                    <a:bodyPr/>
                    <a:lstStyle/>
                    <a:p>
                      <a:pPr algn="ctr" rtl="0" fontAlgn="ctr"/>
                      <a:r>
                        <a:rPr lang="en-GB" sz="1400" b="1" i="0" u="none" strike="noStrike" dirty="0">
                          <a:solidFill>
                            <a:srgbClr val="000000"/>
                          </a:solidFill>
                          <a:latin typeface="+mn-lt"/>
                        </a:rPr>
                        <a:t>-234,204</a:t>
                      </a:r>
                    </a:p>
                  </a:txBody>
                  <a:tcPr marL="9525" marR="9525" marT="9525"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C0DA"/>
                    </a:solidFill>
                  </a:tcPr>
                </a:tc>
                <a:tc>
                  <a:txBody>
                    <a:bodyPr/>
                    <a:lstStyle/>
                    <a:p>
                      <a:pPr algn="r" rtl="0" fontAlgn="ctr"/>
                      <a:r>
                        <a:rPr lang="en-GB" sz="1400" b="0" i="0" u="none" strike="noStrike">
                          <a:solidFill>
                            <a:srgbClr val="000000"/>
                          </a:solidFill>
                          <a:latin typeface="+mn-lt"/>
                        </a:rPr>
                        <a:t>18,420,145</a:t>
                      </a:r>
                    </a:p>
                  </a:txBody>
                  <a:tcPr marL="9525" marR="9525" marT="9525" marB="0" anchor="ctr">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C0DA"/>
                    </a:solidFill>
                  </a:tcPr>
                </a:tc>
                <a:tc>
                  <a:txBody>
                    <a:bodyPr/>
                    <a:lstStyle/>
                    <a:p>
                      <a:pPr algn="r" rtl="0" fontAlgn="ctr"/>
                      <a:r>
                        <a:rPr lang="en-GB" sz="1400" b="0" i="0" u="none" strike="noStrike" dirty="0">
                          <a:solidFill>
                            <a:srgbClr val="000000"/>
                          </a:solidFill>
                          <a:latin typeface="+mn-lt"/>
                        </a:rPr>
                        <a:t>18,654,349</a:t>
                      </a:r>
                    </a:p>
                  </a:txBody>
                  <a:tcPr marL="9525" marR="9525" marT="9525"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C0DA"/>
                    </a:solidFill>
                  </a:tcPr>
                </a:tc>
                <a:tc>
                  <a:txBody>
                    <a:bodyPr/>
                    <a:lstStyle/>
                    <a:p>
                      <a:pPr algn="ctr" rtl="0" fontAlgn="ctr"/>
                      <a:r>
                        <a:rPr lang="en-GB" sz="1400" b="1" i="0" u="none" strike="noStrike">
                          <a:solidFill>
                            <a:srgbClr val="000000"/>
                          </a:solidFill>
                          <a:latin typeface="+mn-lt"/>
                        </a:rPr>
                        <a:t>0.4%</a:t>
                      </a:r>
                    </a:p>
                  </a:txBody>
                  <a:tcPr marL="9525" marR="9525" marT="9525"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C0DA"/>
                    </a:solidFill>
                  </a:tcPr>
                </a:tc>
                <a:tc>
                  <a:txBody>
                    <a:bodyPr/>
                    <a:lstStyle/>
                    <a:p>
                      <a:pPr algn="ctr" rtl="0" fontAlgn="ctr"/>
                      <a:r>
                        <a:rPr lang="en-GB" sz="1400" b="1" i="0" u="none" strike="noStrike">
                          <a:solidFill>
                            <a:srgbClr val="000000"/>
                          </a:solidFill>
                          <a:latin typeface="+mn-lt"/>
                        </a:rPr>
                        <a:t>4,820</a:t>
                      </a:r>
                    </a:p>
                  </a:txBody>
                  <a:tcPr marL="9525" marR="9525" marT="9525" marB="0" anchor="ctr">
                    <a:lnL w="6350" cap="flat" cmpd="sng" algn="ctr">
                      <a:solidFill>
                        <a:srgbClr val="000000"/>
                      </a:solidFill>
                      <a:prstDash val="solid"/>
                      <a:round/>
                      <a:headEnd type="none" w="med" len="med"/>
                      <a:tailEnd type="none" w="med" len="med"/>
                    </a:lnL>
                    <a:lnR w="25400" cap="flat" cmpd="dbl"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C0DA"/>
                    </a:solidFill>
                  </a:tcPr>
                </a:tc>
                <a:tc>
                  <a:txBody>
                    <a:bodyPr/>
                    <a:lstStyle/>
                    <a:p>
                      <a:pPr algn="r" rtl="0" fontAlgn="ctr"/>
                      <a:r>
                        <a:rPr lang="en-GB" sz="1400" b="0" i="0" u="none" strike="noStrike" dirty="0">
                          <a:solidFill>
                            <a:srgbClr val="000000"/>
                          </a:solidFill>
                          <a:latin typeface="+mn-lt"/>
                        </a:rPr>
                        <a:t>1,083,228</a:t>
                      </a:r>
                    </a:p>
                  </a:txBody>
                  <a:tcPr marL="9525" marR="9525" marT="9525" marB="0" anchor="ctr">
                    <a:lnL w="25400" cap="flat" cmpd="dbl"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C0DA"/>
                    </a:solidFill>
                  </a:tcPr>
                </a:tc>
                <a:tc>
                  <a:txBody>
                    <a:bodyPr/>
                    <a:lstStyle/>
                    <a:p>
                      <a:pPr algn="r" rtl="0" fontAlgn="ctr"/>
                      <a:r>
                        <a:rPr lang="en-GB" sz="1400" b="0" i="0" u="none" strike="noStrike" dirty="0">
                          <a:solidFill>
                            <a:srgbClr val="000000"/>
                          </a:solidFill>
                          <a:latin typeface="+mn-lt"/>
                        </a:rPr>
                        <a:t>1,078,408</a:t>
                      </a:r>
                    </a:p>
                  </a:txBody>
                  <a:tcPr marL="9525" marR="9525" marT="9525"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C0DA"/>
                    </a:solidFill>
                  </a:tcPr>
                </a:tc>
                <a:tc>
                  <a:txBody>
                    <a:bodyPr/>
                    <a:lstStyle/>
                    <a:p>
                      <a:pPr algn="r" rtl="0" fontAlgn="ctr"/>
                      <a:r>
                        <a:rPr lang="en-GB" sz="1600" b="1" i="0" u="none" strike="noStrike" dirty="0">
                          <a:solidFill>
                            <a:srgbClr val="000000"/>
                          </a:solidFill>
                          <a:latin typeface="Calibri"/>
                        </a:rPr>
                        <a:t>Total industries</a:t>
                      </a:r>
                    </a:p>
                  </a:txBody>
                  <a:tcPr marL="9525" marR="9525" marT="9525"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CCC0DA"/>
                    </a:solidFill>
                  </a:tcPr>
                </a:tc>
              </a:tr>
            </a:tbl>
          </a:graphicData>
        </a:graphic>
      </p:graphicFrame>
      <p:sp>
        <p:nvSpPr>
          <p:cNvPr id="7" name="Content Placeholder 2"/>
          <p:cNvSpPr>
            <a:spLocks noGrp="1"/>
          </p:cNvSpPr>
          <p:nvPr>
            <p:ph idx="1"/>
          </p:nvPr>
        </p:nvSpPr>
        <p:spPr>
          <a:xfrm>
            <a:off x="500034" y="3571876"/>
            <a:ext cx="714380" cy="3000396"/>
          </a:xfrm>
        </p:spPr>
        <p:txBody>
          <a:bodyPr>
            <a:normAutofit/>
          </a:bodyPr>
          <a:lstStyle/>
          <a:p>
            <a:pPr>
              <a:buNone/>
            </a:pPr>
            <a:r>
              <a:rPr lang="en-GB" dirty="0" smtClean="0">
                <a:solidFill>
                  <a:srgbClr val="0000CC"/>
                </a:solidFill>
              </a:rPr>
              <a:t>NS            </a:t>
            </a:r>
          </a:p>
          <a:p>
            <a:pPr>
              <a:buNone/>
            </a:pPr>
            <a:endParaRPr lang="en-GB" dirty="0" smtClean="0"/>
          </a:p>
          <a:p>
            <a:pPr>
              <a:buNone/>
            </a:pPr>
            <a:r>
              <a:rPr lang="en-GB" dirty="0" smtClean="0">
                <a:solidFill>
                  <a:srgbClr val="0000CC"/>
                </a:solidFill>
              </a:rPr>
              <a:t>IM            </a:t>
            </a:r>
          </a:p>
          <a:p>
            <a:pPr>
              <a:buNone/>
            </a:pPr>
            <a:endParaRPr lang="en-GB" sz="2800" dirty="0" smtClean="0"/>
          </a:p>
          <a:p>
            <a:pPr>
              <a:buNone/>
            </a:pPr>
            <a:r>
              <a:rPr lang="en-GB" dirty="0" smtClean="0">
                <a:solidFill>
                  <a:srgbClr val="0000CC"/>
                </a:solidFill>
              </a:rPr>
              <a:t>RS            </a:t>
            </a:r>
            <a:endParaRPr lang="en-GB" dirty="0">
              <a:solidFill>
                <a:srgbClr val="0000CC"/>
              </a:solidFill>
            </a:endParaRPr>
          </a:p>
        </p:txBody>
      </p:sp>
      <p:grpSp>
        <p:nvGrpSpPr>
          <p:cNvPr id="17" name="Group 16"/>
          <p:cNvGrpSpPr/>
          <p:nvPr/>
        </p:nvGrpSpPr>
        <p:grpSpPr>
          <a:xfrm>
            <a:off x="1285852" y="3471868"/>
            <a:ext cx="2878618" cy="3028966"/>
            <a:chOff x="1714480" y="2786058"/>
            <a:chExt cx="2878618" cy="3028966"/>
          </a:xfrm>
        </p:grpSpPr>
        <p:sp>
          <p:nvSpPr>
            <p:cNvPr id="18" name="Right Arrow 17"/>
            <p:cNvSpPr/>
            <p:nvPr/>
          </p:nvSpPr>
          <p:spPr>
            <a:xfrm>
              <a:off x="1714480" y="3071810"/>
              <a:ext cx="242096" cy="21431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Right Arrow 18"/>
            <p:cNvSpPr/>
            <p:nvPr/>
          </p:nvSpPr>
          <p:spPr>
            <a:xfrm>
              <a:off x="1714480" y="4214818"/>
              <a:ext cx="242096" cy="21431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Right Arrow 19"/>
            <p:cNvSpPr/>
            <p:nvPr/>
          </p:nvSpPr>
          <p:spPr>
            <a:xfrm>
              <a:off x="1714480" y="5357826"/>
              <a:ext cx="242096" cy="21431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pic>
          <p:nvPicPr>
            <p:cNvPr id="21" name="Picture 20" descr="acbe266e1fd84d0309c21c79b327ee68.png"/>
            <p:cNvPicPr>
              <a:picLocks noChangeAspect="1"/>
            </p:cNvPicPr>
            <p:nvPr/>
          </p:nvPicPr>
          <p:blipFill>
            <a:blip r:embed="rId2" cstate="print"/>
            <a:srcRect l="16995" r="60644"/>
            <a:stretch>
              <a:fillRect/>
            </a:stretch>
          </p:blipFill>
          <p:spPr>
            <a:xfrm>
              <a:off x="2285984" y="2786058"/>
              <a:ext cx="1785950" cy="742950"/>
            </a:xfrm>
            <a:prstGeom prst="rect">
              <a:avLst/>
            </a:prstGeom>
          </p:spPr>
        </p:pic>
        <p:pic>
          <p:nvPicPr>
            <p:cNvPr id="22" name="Picture 21" descr="acbe266e1fd84d0309c21c79b327ee68.png"/>
            <p:cNvPicPr>
              <a:picLocks noChangeAspect="1"/>
            </p:cNvPicPr>
            <p:nvPr/>
          </p:nvPicPr>
          <p:blipFill>
            <a:blip r:embed="rId2" cstate="print"/>
            <a:srcRect l="42596" r="29073"/>
            <a:stretch>
              <a:fillRect/>
            </a:stretch>
          </p:blipFill>
          <p:spPr>
            <a:xfrm>
              <a:off x="2330370" y="3929066"/>
              <a:ext cx="2262728" cy="742950"/>
            </a:xfrm>
            <a:prstGeom prst="rect">
              <a:avLst/>
            </a:prstGeom>
          </p:spPr>
        </p:pic>
        <p:pic>
          <p:nvPicPr>
            <p:cNvPr id="23" name="Picture 22" descr="acbe266e1fd84d0309c21c79b327ee68.png"/>
            <p:cNvPicPr>
              <a:picLocks noChangeAspect="1"/>
            </p:cNvPicPr>
            <p:nvPr/>
          </p:nvPicPr>
          <p:blipFill>
            <a:blip r:embed="rId2" cstate="print"/>
            <a:srcRect l="73697"/>
            <a:stretch>
              <a:fillRect/>
            </a:stretch>
          </p:blipFill>
          <p:spPr>
            <a:xfrm>
              <a:off x="2314038" y="5072074"/>
              <a:ext cx="2100743" cy="742950"/>
            </a:xfrm>
            <a:prstGeom prst="rect">
              <a:avLst/>
            </a:prstGeom>
          </p:spPr>
        </p:pic>
      </p:grpSp>
      <p:sp>
        <p:nvSpPr>
          <p:cNvPr id="24" name="Content Placeholder 2"/>
          <p:cNvSpPr txBox="1">
            <a:spLocks/>
          </p:cNvSpPr>
          <p:nvPr/>
        </p:nvSpPr>
        <p:spPr>
          <a:xfrm>
            <a:off x="4214810" y="3571876"/>
            <a:ext cx="2428892" cy="3000396"/>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GB" sz="3200" b="0" i="0" u="none" strike="noStrike" kern="1200" cap="none" spc="0" normalizeH="0" baseline="0" noProof="0" dirty="0" smtClean="0">
                <a:ln>
                  <a:noFill/>
                </a:ln>
                <a:solidFill>
                  <a:srgbClr val="0000CC"/>
                </a:solidFill>
                <a:effectLst/>
                <a:uLnTx/>
                <a:uFillTx/>
                <a:latin typeface="+mn-lt"/>
                <a:ea typeface="+mn-ea"/>
                <a:cs typeface="+mn-cs"/>
              </a:rPr>
              <a:t>= </a:t>
            </a:r>
            <a:r>
              <a:rPr kumimoji="0" lang="en-GB" sz="3200" b="0" i="0" u="none" strike="noStrike" kern="1200" cap="none" spc="0" normalizeH="0" noProof="0" dirty="0" smtClean="0">
                <a:ln>
                  <a:noFill/>
                </a:ln>
                <a:solidFill>
                  <a:srgbClr val="0000CC"/>
                </a:solidFill>
                <a:effectLst/>
                <a:uLnTx/>
                <a:uFillTx/>
                <a:latin typeface="+mn-lt"/>
                <a:ea typeface="+mn-ea"/>
                <a:cs typeface="+mn-cs"/>
              </a:rPr>
              <a:t>  - 1,582</a:t>
            </a:r>
            <a:r>
              <a:rPr kumimoji="0" lang="en-GB" sz="3200" b="0" i="0" u="none" strike="noStrike" kern="1200" cap="none" spc="0" normalizeH="0" baseline="0" noProof="0" dirty="0" smtClean="0">
                <a:ln>
                  <a:noFill/>
                </a:ln>
                <a:solidFill>
                  <a:srgbClr val="0000CC"/>
                </a:solidFill>
                <a:effectLst/>
                <a:uLnTx/>
                <a:uFillTx/>
                <a:latin typeface="+mn-lt"/>
                <a:ea typeface="+mn-ea"/>
                <a:cs typeface="+mn-cs"/>
              </a:rPr>
              <a:t>            </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endParaRPr kumimoji="0" lang="en-GB" sz="32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GB" sz="3200" b="0" i="0" u="none" strike="noStrike" kern="1200" cap="none" spc="0" normalizeH="0" baseline="0" noProof="0" dirty="0" smtClean="0">
                <a:ln>
                  <a:noFill/>
                </a:ln>
                <a:solidFill>
                  <a:srgbClr val="0000CC"/>
                </a:solidFill>
                <a:effectLst/>
                <a:uLnTx/>
                <a:uFillTx/>
                <a:latin typeface="+mn-lt"/>
                <a:ea typeface="+mn-ea"/>
                <a:cs typeface="+mn-cs"/>
              </a:rPr>
              <a:t>=     3,242      </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endParaRPr kumimoji="0" lang="en-GB" sz="28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GB" sz="3200" b="0" i="0" u="none" strike="noStrike" kern="1200" cap="none" spc="0" normalizeH="0" baseline="0" noProof="0" dirty="0" smtClean="0">
                <a:ln>
                  <a:noFill/>
                </a:ln>
                <a:solidFill>
                  <a:srgbClr val="0000CC"/>
                </a:solidFill>
                <a:effectLst/>
                <a:uLnTx/>
                <a:uFillTx/>
                <a:latin typeface="+mn-lt"/>
                <a:ea typeface="+mn-ea"/>
                <a:cs typeface="+mn-cs"/>
              </a:rPr>
              <a:t>=     8,816</a:t>
            </a:r>
            <a:endParaRPr kumimoji="0" lang="en-GB" sz="3200" b="0" i="0" u="none" strike="noStrike" kern="1200" cap="none" spc="0" normalizeH="0" baseline="0" noProof="0" dirty="0">
              <a:ln>
                <a:noFill/>
              </a:ln>
              <a:solidFill>
                <a:srgbClr val="0000CC"/>
              </a:solidFill>
              <a:effectLst/>
              <a:uLnTx/>
              <a:uFillTx/>
              <a:latin typeface="+mn-lt"/>
              <a:ea typeface="+mn-ea"/>
              <a:cs typeface="+mn-cs"/>
            </a:endParaRPr>
          </a:p>
        </p:txBody>
      </p:sp>
      <p:sp>
        <p:nvSpPr>
          <p:cNvPr id="25" name="Content Placeholder 2"/>
          <p:cNvSpPr txBox="1">
            <a:spLocks/>
          </p:cNvSpPr>
          <p:nvPr/>
        </p:nvSpPr>
        <p:spPr>
          <a:xfrm>
            <a:off x="6786578" y="4714884"/>
            <a:ext cx="1928858" cy="642942"/>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GB" sz="3200" b="0" i="0" u="none" strike="noStrike" kern="1200" cap="none" spc="0" normalizeH="0" baseline="0" noProof="0" dirty="0" smtClean="0">
                <a:ln>
                  <a:noFill/>
                </a:ln>
                <a:solidFill>
                  <a:srgbClr val="0000CC"/>
                </a:solidFill>
                <a:effectLst/>
                <a:uLnTx/>
                <a:uFillTx/>
                <a:latin typeface="+mn-lt"/>
                <a:ea typeface="+mn-ea"/>
                <a:cs typeface="+mn-cs"/>
              </a:rPr>
              <a:t>=   10,475</a:t>
            </a:r>
            <a:endParaRPr kumimoji="0" lang="en-GB" sz="3200" b="0" i="0" u="none" strike="noStrike" kern="1200" cap="none" spc="0" normalizeH="0" baseline="0" noProof="0" dirty="0">
              <a:ln>
                <a:noFill/>
              </a:ln>
              <a:solidFill>
                <a:srgbClr val="0000CC"/>
              </a:solidFill>
              <a:effectLst/>
              <a:uLnTx/>
              <a:uFillTx/>
              <a:latin typeface="+mn-lt"/>
              <a:ea typeface="+mn-ea"/>
              <a:cs typeface="+mn-cs"/>
            </a:endParaRPr>
          </a:p>
        </p:txBody>
      </p:sp>
      <p:sp>
        <p:nvSpPr>
          <p:cNvPr id="26" name="Right Brace 25"/>
          <p:cNvSpPr/>
          <p:nvPr/>
        </p:nvSpPr>
        <p:spPr>
          <a:xfrm>
            <a:off x="5929322" y="3500438"/>
            <a:ext cx="714380" cy="3000396"/>
          </a:xfrm>
          <a:prstGeom prst="rightBrace">
            <a:avLst>
              <a:gd name="adj1" fmla="val 30342"/>
              <a:gd name="adj2" fmla="val 50000"/>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GB"/>
          </a:p>
        </p:txBody>
      </p:sp>
      <p:sp>
        <p:nvSpPr>
          <p:cNvPr id="27" name="Explosion 2 26"/>
          <p:cNvSpPr/>
          <p:nvPr/>
        </p:nvSpPr>
        <p:spPr>
          <a:xfrm>
            <a:off x="3571868" y="1571612"/>
            <a:ext cx="1008000" cy="714380"/>
          </a:xfrm>
          <a:prstGeom prst="irregularSeal2">
            <a:avLst/>
          </a:prstGeom>
          <a:solidFill>
            <a:srgbClr val="FFFF00">
              <a:alpha val="40000"/>
            </a:srgbClr>
          </a:solidFill>
          <a:ln>
            <a:solidFill>
              <a:schemeClr val="accent6">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7" presetClass="entr" presetSubtype="8" fill="hold" grpId="0"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anim calcmode="lin" valueType="num">
                                      <p:cBhvr additive="base">
                                        <p:cTn id="7" dur="500" fill="hold"/>
                                        <p:tgtEl>
                                          <p:spTgt spid="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
                                            <p:txEl>
                                              <p:pRg st="0" end="0"/>
                                            </p:txEl>
                                          </p:spTgt>
                                        </p:tgtEl>
                                        <p:attrNameLst>
                                          <p:attrName>ppt_y</p:attrName>
                                        </p:attrNameLst>
                                      </p:cBhvr>
                                      <p:tavLst>
                                        <p:tav tm="0">
                                          <p:val>
                                            <p:strVal val="#ppt_y"/>
                                          </p:val>
                                        </p:tav>
                                        <p:tav tm="100000">
                                          <p:val>
                                            <p:strVal val="#ppt_y"/>
                                          </p:val>
                                        </p:tav>
                                      </p:tavLst>
                                    </p:anim>
                                  </p:childTnLst>
                                </p:cTn>
                              </p:par>
                              <p:par>
                                <p:cTn id="9" presetID="7" presetClass="entr" presetSubtype="8" fill="hold" grpId="0" nodeType="withEffect">
                                  <p:stCondLst>
                                    <p:cond delay="0"/>
                                  </p:stCondLst>
                                  <p:childTnLst>
                                    <p:set>
                                      <p:cBhvr>
                                        <p:cTn id="10" dur="1" fill="hold">
                                          <p:stCondLst>
                                            <p:cond delay="0"/>
                                          </p:stCondLst>
                                        </p:cTn>
                                        <p:tgtEl>
                                          <p:spTgt spid="7">
                                            <p:txEl>
                                              <p:pRg st="2" end="2"/>
                                            </p:txEl>
                                          </p:spTgt>
                                        </p:tgtEl>
                                        <p:attrNameLst>
                                          <p:attrName>style.visibility</p:attrName>
                                        </p:attrNameLst>
                                      </p:cBhvr>
                                      <p:to>
                                        <p:strVal val="visible"/>
                                      </p:to>
                                    </p:set>
                                    <p:anim calcmode="lin" valueType="num">
                                      <p:cBhvr additive="base">
                                        <p:cTn id="11" dur="500" fill="hold"/>
                                        <p:tgtEl>
                                          <p:spTgt spid="7">
                                            <p:txEl>
                                              <p:pRg st="2" end="2"/>
                                            </p:txEl>
                                          </p:spTgt>
                                        </p:tgtEl>
                                        <p:attrNameLst>
                                          <p:attrName>ppt_x</p:attrName>
                                        </p:attrNameLst>
                                      </p:cBhvr>
                                      <p:tavLst>
                                        <p:tav tm="0">
                                          <p:val>
                                            <p:strVal val="0-#ppt_w/2"/>
                                          </p:val>
                                        </p:tav>
                                        <p:tav tm="100000">
                                          <p:val>
                                            <p:strVal val="#ppt_x"/>
                                          </p:val>
                                        </p:tav>
                                      </p:tavLst>
                                    </p:anim>
                                    <p:anim calcmode="lin" valueType="num">
                                      <p:cBhvr additive="base">
                                        <p:cTn id="12" dur="500" fill="hold"/>
                                        <p:tgtEl>
                                          <p:spTgt spid="7">
                                            <p:txEl>
                                              <p:pRg st="2" end="2"/>
                                            </p:txEl>
                                          </p:spTgt>
                                        </p:tgtEl>
                                        <p:attrNameLst>
                                          <p:attrName>ppt_y</p:attrName>
                                        </p:attrNameLst>
                                      </p:cBhvr>
                                      <p:tavLst>
                                        <p:tav tm="0">
                                          <p:val>
                                            <p:strVal val="#ppt_y"/>
                                          </p:val>
                                        </p:tav>
                                        <p:tav tm="100000">
                                          <p:val>
                                            <p:strVal val="#ppt_y"/>
                                          </p:val>
                                        </p:tav>
                                      </p:tavLst>
                                    </p:anim>
                                  </p:childTnLst>
                                </p:cTn>
                              </p:par>
                              <p:par>
                                <p:cTn id="13" presetID="7" presetClass="entr" presetSubtype="8" fill="hold" grpId="0" nodeType="withEffect">
                                  <p:stCondLst>
                                    <p:cond delay="0"/>
                                  </p:stCondLst>
                                  <p:childTnLst>
                                    <p:set>
                                      <p:cBhvr>
                                        <p:cTn id="14" dur="1" fill="hold">
                                          <p:stCondLst>
                                            <p:cond delay="0"/>
                                          </p:stCondLst>
                                        </p:cTn>
                                        <p:tgtEl>
                                          <p:spTgt spid="7">
                                            <p:txEl>
                                              <p:pRg st="4" end="4"/>
                                            </p:txEl>
                                          </p:spTgt>
                                        </p:tgtEl>
                                        <p:attrNameLst>
                                          <p:attrName>style.visibility</p:attrName>
                                        </p:attrNameLst>
                                      </p:cBhvr>
                                      <p:to>
                                        <p:strVal val="visible"/>
                                      </p:to>
                                    </p:set>
                                    <p:anim calcmode="lin" valueType="num">
                                      <p:cBhvr additive="base">
                                        <p:cTn id="15" dur="500" fill="hold"/>
                                        <p:tgtEl>
                                          <p:spTgt spid="7">
                                            <p:txEl>
                                              <p:pRg st="4" end="4"/>
                                            </p:txEl>
                                          </p:spTgt>
                                        </p:tgtEl>
                                        <p:attrNameLst>
                                          <p:attrName>ppt_x</p:attrName>
                                        </p:attrNameLst>
                                      </p:cBhvr>
                                      <p:tavLst>
                                        <p:tav tm="0">
                                          <p:val>
                                            <p:strVal val="0-#ppt_w/2"/>
                                          </p:val>
                                        </p:tav>
                                        <p:tav tm="100000">
                                          <p:val>
                                            <p:strVal val="#ppt_x"/>
                                          </p:val>
                                        </p:tav>
                                      </p:tavLst>
                                    </p:anim>
                                    <p:anim calcmode="lin" valueType="num">
                                      <p:cBhvr additive="base">
                                        <p:cTn id="16" dur="500" fill="hold"/>
                                        <p:tgtEl>
                                          <p:spTgt spid="7">
                                            <p:txEl>
                                              <p:pRg st="4" end="4"/>
                                            </p:txEl>
                                          </p:spTgt>
                                        </p:tgtEl>
                                        <p:attrNameLst>
                                          <p:attrName>ppt_y</p:attrName>
                                        </p:attrNameLst>
                                      </p:cBhvr>
                                      <p:tavLst>
                                        <p:tav tm="0">
                                          <p:val>
                                            <p:strVal val="#ppt_y"/>
                                          </p:val>
                                        </p:tav>
                                        <p:tav tm="100000">
                                          <p:val>
                                            <p:strVal val="#ppt_y"/>
                                          </p:val>
                                        </p:tav>
                                      </p:tavLst>
                                    </p:anim>
                                  </p:childTnLst>
                                </p:cTn>
                              </p:par>
                            </p:childTnLst>
                          </p:cTn>
                        </p:par>
                        <p:par>
                          <p:cTn id="17" fill="hold">
                            <p:stCondLst>
                              <p:cond delay="500"/>
                            </p:stCondLst>
                            <p:childTnLst>
                              <p:par>
                                <p:cTn id="18" presetID="7" presetClass="entr" presetSubtype="8" fill="hold" nodeType="afterEffect">
                                  <p:stCondLst>
                                    <p:cond delay="0"/>
                                  </p:stCondLst>
                                  <p:childTnLst>
                                    <p:set>
                                      <p:cBhvr>
                                        <p:cTn id="19" dur="1" fill="hold">
                                          <p:stCondLst>
                                            <p:cond delay="0"/>
                                          </p:stCondLst>
                                        </p:cTn>
                                        <p:tgtEl>
                                          <p:spTgt spid="17"/>
                                        </p:tgtEl>
                                        <p:attrNameLst>
                                          <p:attrName>style.visibility</p:attrName>
                                        </p:attrNameLst>
                                      </p:cBhvr>
                                      <p:to>
                                        <p:strVal val="visible"/>
                                      </p:to>
                                    </p:set>
                                    <p:anim calcmode="lin" valueType="num">
                                      <p:cBhvr additive="base">
                                        <p:cTn id="20" dur="500" fill="hold"/>
                                        <p:tgtEl>
                                          <p:spTgt spid="17"/>
                                        </p:tgtEl>
                                        <p:attrNameLst>
                                          <p:attrName>ppt_x</p:attrName>
                                        </p:attrNameLst>
                                      </p:cBhvr>
                                      <p:tavLst>
                                        <p:tav tm="0">
                                          <p:val>
                                            <p:strVal val="0-#ppt_w/2"/>
                                          </p:val>
                                        </p:tav>
                                        <p:tav tm="100000">
                                          <p:val>
                                            <p:strVal val="#ppt_x"/>
                                          </p:val>
                                        </p:tav>
                                      </p:tavLst>
                                    </p:anim>
                                    <p:anim calcmode="lin" valueType="num">
                                      <p:cBhvr additive="base">
                                        <p:cTn id="21" dur="500" fill="hold"/>
                                        <p:tgtEl>
                                          <p:spTgt spid="17"/>
                                        </p:tgtEl>
                                        <p:attrNameLst>
                                          <p:attrName>ppt_y</p:attrName>
                                        </p:attrNameLst>
                                      </p:cBhvr>
                                      <p:tavLst>
                                        <p:tav tm="0">
                                          <p:val>
                                            <p:strVal val="#ppt_y"/>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1" presetClass="entr" presetSubtype="0" fill="hold" grpId="0" nodeType="clickEffect">
                                  <p:stCondLst>
                                    <p:cond delay="0"/>
                                  </p:stCondLst>
                                  <p:childTnLst>
                                    <p:set>
                                      <p:cBhvr>
                                        <p:cTn id="25" dur="1" fill="hold">
                                          <p:stCondLst>
                                            <p:cond delay="0"/>
                                          </p:stCondLst>
                                        </p:cTn>
                                        <p:tgtEl>
                                          <p:spTgt spid="24"/>
                                        </p:tgtEl>
                                        <p:attrNameLst>
                                          <p:attrName>style.visibility</p:attrName>
                                        </p:attrNameLst>
                                      </p:cBhvr>
                                      <p:to>
                                        <p:strVal val="visible"/>
                                      </p:to>
                                    </p:set>
                                  </p:childTnLst>
                                </p:cTn>
                              </p:par>
                            </p:childTnLst>
                          </p:cTn>
                        </p:par>
                      </p:childTnLst>
                    </p:cTn>
                  </p:par>
                  <p:par>
                    <p:cTn id="26" fill="hold">
                      <p:stCondLst>
                        <p:cond delay="indefinite"/>
                      </p:stCondLst>
                      <p:childTnLst>
                        <p:par>
                          <p:cTn id="27" fill="hold">
                            <p:stCondLst>
                              <p:cond delay="0"/>
                            </p:stCondLst>
                            <p:childTnLst>
                              <p:par>
                                <p:cTn id="28" presetID="1" presetClass="entr" presetSubtype="0" fill="hold" grpId="0" nodeType="clickEffect">
                                  <p:stCondLst>
                                    <p:cond delay="0"/>
                                  </p:stCondLst>
                                  <p:childTnLst>
                                    <p:set>
                                      <p:cBhvr>
                                        <p:cTn id="29" dur="1" fill="hold">
                                          <p:stCondLst>
                                            <p:cond delay="0"/>
                                          </p:stCondLst>
                                        </p:cTn>
                                        <p:tgtEl>
                                          <p:spTgt spid="26"/>
                                        </p:tgtEl>
                                        <p:attrNameLst>
                                          <p:attrName>style.visibility</p:attrName>
                                        </p:attrNameLst>
                                      </p:cBhvr>
                                      <p:to>
                                        <p:strVal val="visible"/>
                                      </p:to>
                                    </p:set>
                                  </p:childTnLst>
                                </p:cTn>
                              </p:par>
                            </p:childTnLst>
                          </p:cTn>
                        </p:par>
                      </p:childTnLst>
                    </p:cTn>
                  </p:par>
                  <p:par>
                    <p:cTn id="30" fill="hold">
                      <p:stCondLst>
                        <p:cond delay="indefinite"/>
                      </p:stCondLst>
                      <p:childTnLst>
                        <p:par>
                          <p:cTn id="31" fill="hold">
                            <p:stCondLst>
                              <p:cond delay="0"/>
                            </p:stCondLst>
                            <p:childTnLst>
                              <p:par>
                                <p:cTn id="32" presetID="3" presetClass="entr" presetSubtype="10" fill="hold" grpId="0" nodeType="clickEffect">
                                  <p:stCondLst>
                                    <p:cond delay="0"/>
                                  </p:stCondLst>
                                  <p:childTnLst>
                                    <p:set>
                                      <p:cBhvr>
                                        <p:cTn id="33" dur="1" fill="hold">
                                          <p:stCondLst>
                                            <p:cond delay="0"/>
                                          </p:stCondLst>
                                        </p:cTn>
                                        <p:tgtEl>
                                          <p:spTgt spid="25"/>
                                        </p:tgtEl>
                                        <p:attrNameLst>
                                          <p:attrName>style.visibility</p:attrName>
                                        </p:attrNameLst>
                                      </p:cBhvr>
                                      <p:to>
                                        <p:strVal val="visible"/>
                                      </p:to>
                                    </p:set>
                                    <p:animEffect transition="in" filter="blinds(horizontal)">
                                      <p:cBhvr>
                                        <p:cTn id="34" dur="500"/>
                                        <p:tgtEl>
                                          <p:spTgt spid="25"/>
                                        </p:tgtEl>
                                      </p:cBhvr>
                                    </p:animEffect>
                                  </p:childTnLst>
                                </p:cTn>
                              </p:par>
                              <p:par>
                                <p:cTn id="35" presetID="1" presetClass="entr" presetSubtype="0" fill="hold" grpId="1" nodeType="withEffect">
                                  <p:stCondLst>
                                    <p:cond delay="0"/>
                                  </p:stCondLst>
                                  <p:childTnLst>
                                    <p:set>
                                      <p:cBhvr>
                                        <p:cTn id="36" dur="1" fill="hold">
                                          <p:stCondLst>
                                            <p:cond delay="0"/>
                                          </p:stCondLst>
                                        </p:cTn>
                                        <p:tgtEl>
                                          <p:spTgt spid="25"/>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grpId="0" nodeType="clickEffect">
                                  <p:stCondLst>
                                    <p:cond delay="0"/>
                                  </p:stCondLst>
                                  <p:childTnLst>
                                    <p:set>
                                      <p:cBhvr>
                                        <p:cTn id="40" dur="1" fill="hold">
                                          <p:stCondLst>
                                            <p:cond delay="0"/>
                                          </p:stCondLst>
                                        </p:cTn>
                                        <p:tgtEl>
                                          <p:spTgt spid="27"/>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1" presetClass="entr" presetSubtype="0" fill="hold" grpId="1" nodeType="clickEffect">
                                  <p:stCondLst>
                                    <p:cond delay="0"/>
                                  </p:stCondLst>
                                  <p:childTnLst>
                                    <p:set>
                                      <p:cBhvr>
                                        <p:cTn id="44" dur="1000">
                                          <p:stCondLst>
                                            <p:cond delay="0"/>
                                          </p:stCondLst>
                                        </p:cTn>
                                        <p:tgtEl>
                                          <p:spTgt spid="2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uiExpand="1" build="p"/>
      <p:bldP spid="24" grpId="0"/>
      <p:bldP spid="25" grpId="0"/>
      <p:bldP spid="25" grpId="1"/>
      <p:bldP spid="26" grpId="0" animBg="1"/>
      <p:bldP spid="27" grpId="0" animBg="1"/>
      <p:bldP spid="27" grpId="1"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0722" name="Object 2"/>
          <p:cNvGraphicFramePr>
            <a:graphicFrameLocks noChangeAspect="1"/>
          </p:cNvGraphicFramePr>
          <p:nvPr/>
        </p:nvGraphicFramePr>
        <p:xfrm>
          <a:off x="2500298" y="2571744"/>
          <a:ext cx="3636963" cy="1857375"/>
        </p:xfrm>
        <a:graphic>
          <a:graphicData uri="http://schemas.openxmlformats.org/presentationml/2006/ole">
            <p:oleObj spid="_x0000_s30722" name="Worksheet" r:id="rId3" imgW="1731267" imgH="749694" progId="Excel.Sheet.12">
              <p:embed/>
            </p:oleObj>
          </a:graphicData>
        </a:graphic>
      </p:graphicFrame>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1"/>
            <a:r>
              <a:rPr lang="ar-SA" b="1" dirty="0" smtClean="0"/>
              <a:t>أسئلة يتداولها مخططو الأقاليم</a:t>
            </a:r>
            <a:endParaRPr lang="en-GB" b="1" dirty="0"/>
          </a:p>
        </p:txBody>
      </p:sp>
      <p:sp>
        <p:nvSpPr>
          <p:cNvPr id="3" name="Content Placeholder 2"/>
          <p:cNvSpPr>
            <a:spLocks noGrp="1"/>
          </p:cNvSpPr>
          <p:nvPr>
            <p:ph idx="1"/>
          </p:nvPr>
        </p:nvSpPr>
        <p:spPr>
          <a:xfrm>
            <a:off x="457200" y="2214554"/>
            <a:ext cx="8229600" cy="3911609"/>
          </a:xfrm>
        </p:spPr>
        <p:txBody>
          <a:bodyPr>
            <a:noAutofit/>
          </a:bodyPr>
          <a:lstStyle/>
          <a:p>
            <a:pPr algn="r" rtl="1">
              <a:lnSpc>
                <a:spcPct val="150000"/>
              </a:lnSpc>
            </a:pPr>
            <a:r>
              <a:rPr lang="ar-SA" b="1" dirty="0" smtClean="0">
                <a:solidFill>
                  <a:srgbClr val="990000"/>
                </a:solidFill>
              </a:rPr>
              <a:t>ما هو وضع إقليم س مقارنةً مع بقية الأقاليم؟</a:t>
            </a:r>
          </a:p>
          <a:p>
            <a:pPr algn="r" rtl="1">
              <a:lnSpc>
                <a:spcPct val="150000"/>
              </a:lnSpc>
            </a:pPr>
            <a:r>
              <a:rPr lang="ar-SA" b="1" dirty="0" smtClean="0">
                <a:solidFill>
                  <a:srgbClr val="990000"/>
                </a:solidFill>
              </a:rPr>
              <a:t>هل الإقتصاد المحلي في الإقليم ينمو أم يتناقص؟</a:t>
            </a:r>
          </a:p>
          <a:p>
            <a:pPr algn="r" rtl="1">
              <a:lnSpc>
                <a:spcPct val="150000"/>
              </a:lnSpc>
            </a:pPr>
            <a:r>
              <a:rPr lang="ar-SA" b="1" dirty="0" smtClean="0">
                <a:solidFill>
                  <a:srgbClr val="990000"/>
                </a:solidFill>
              </a:rPr>
              <a:t>هل التوظيف الحالي لموارد الدعم الحكومي هو الأفضل؟</a:t>
            </a:r>
          </a:p>
          <a:p>
            <a:pPr algn="r" rtl="1">
              <a:lnSpc>
                <a:spcPct val="150000"/>
              </a:lnSpc>
            </a:pPr>
            <a:r>
              <a:rPr lang="ar-SA" b="1" dirty="0" smtClean="0">
                <a:solidFill>
                  <a:srgbClr val="990000"/>
                </a:solidFill>
              </a:rPr>
              <a:t>أي الأنشطة الصناعية يجب أن نستهدفه للإقليم؟</a:t>
            </a:r>
            <a:endParaRPr lang="en-GB" b="1" dirty="0">
              <a:solidFill>
                <a:srgbClr val="990000"/>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vert="horz" lIns="91440" tIns="45720" rIns="91440" bIns="45720" rtlCol="0" anchor="ctr">
            <a:normAutofit/>
          </a:bodyPr>
          <a:lstStyle/>
          <a:p>
            <a:pPr rtl="1"/>
            <a:r>
              <a:rPr lang="en-GB" dirty="0" smtClean="0"/>
              <a:t>??</a:t>
            </a:r>
            <a:r>
              <a:rPr lang="ar-SA" dirty="0" smtClean="0"/>
              <a:t>...</a:t>
            </a:r>
            <a:endParaRPr lang="en-GB" dirty="0" smtClean="0"/>
          </a:p>
        </p:txBody>
      </p:sp>
      <p:sp>
        <p:nvSpPr>
          <p:cNvPr id="3" name="Content Placeholder 2"/>
          <p:cNvSpPr>
            <a:spLocks noGrp="1"/>
          </p:cNvSpPr>
          <p:nvPr>
            <p:ph idx="1"/>
          </p:nvPr>
        </p:nvSpPr>
        <p:spPr/>
        <p:txBody>
          <a:bodyPr vert="horz" lIns="91440" tIns="45720" rIns="91440" bIns="45720" rtlCol="0">
            <a:noAutofit/>
          </a:bodyPr>
          <a:lstStyle/>
          <a:p>
            <a:pPr algn="r" rtl="1"/>
            <a:r>
              <a:rPr lang="ar-SA" b="1" dirty="0" smtClean="0">
                <a:solidFill>
                  <a:srgbClr val="0000CC"/>
                </a:solidFill>
              </a:rPr>
              <a:t>للإجابة على مثل هذه الأسئلة فإن المحللين يعتمدون على مجموعة أدوات قياسية باستخدام الأساليب الكمية والتي تشمل:</a:t>
            </a:r>
          </a:p>
          <a:p>
            <a:pPr algn="r" rtl="1"/>
            <a:endParaRPr lang="ar-SA" b="1" dirty="0" smtClean="0">
              <a:solidFill>
                <a:srgbClr val="0000CC"/>
              </a:solidFill>
            </a:endParaRPr>
          </a:p>
          <a:p>
            <a:pPr lvl="0" algn="r" rtl="1"/>
            <a:endParaRPr lang="ar-SA" sz="2400" b="1" dirty="0" smtClean="0">
              <a:solidFill>
                <a:srgbClr val="0000CC"/>
              </a:solidFill>
            </a:endParaRPr>
          </a:p>
          <a:p>
            <a:pPr lvl="0" algn="r" rtl="1"/>
            <a:endParaRPr lang="ar-SA" sz="2400" b="1" dirty="0" smtClean="0">
              <a:solidFill>
                <a:srgbClr val="0000CC"/>
              </a:solidFill>
            </a:endParaRPr>
          </a:p>
          <a:p>
            <a:pPr lvl="0" algn="r" rtl="1"/>
            <a:endParaRPr lang="ar-SA" sz="2400" b="1" dirty="0" smtClean="0">
              <a:solidFill>
                <a:srgbClr val="0000CC"/>
              </a:solidFill>
            </a:endParaRPr>
          </a:p>
          <a:p>
            <a:pPr algn="r" rtl="1"/>
            <a:endParaRPr lang="en-GB" b="1" dirty="0" smtClean="0">
              <a:solidFill>
                <a:srgbClr val="0000CC"/>
              </a:solidFill>
            </a:endParaRPr>
          </a:p>
        </p:txBody>
      </p:sp>
      <p:graphicFrame>
        <p:nvGraphicFramePr>
          <p:cNvPr id="4" name="Table 3"/>
          <p:cNvGraphicFramePr>
            <a:graphicFrameLocks noGrp="1"/>
          </p:cNvGraphicFramePr>
          <p:nvPr/>
        </p:nvGraphicFramePr>
        <p:xfrm>
          <a:off x="857224" y="3157558"/>
          <a:ext cx="7429552" cy="3200400"/>
        </p:xfrm>
        <a:graphic>
          <a:graphicData uri="http://schemas.openxmlformats.org/drawingml/2006/table">
            <a:tbl>
              <a:tblPr firstRow="1" bandRow="1">
                <a:tableStyleId>{5C22544A-7EE6-4342-B048-85BDC9FD1C3A}</a:tableStyleId>
              </a:tblPr>
              <a:tblGrid>
                <a:gridCol w="4475634"/>
                <a:gridCol w="2953918"/>
              </a:tblGrid>
              <a:tr h="421867">
                <a:tc>
                  <a:txBody>
                    <a:bodyPr/>
                    <a:lstStyle/>
                    <a:p>
                      <a:endParaRPr lang="en-GB" sz="2400" dirty="0"/>
                    </a:p>
                  </a:txBody>
                  <a:tcPr anchor="ctr">
                    <a:solidFill>
                      <a:schemeClr val="bg1"/>
                    </a:solidFill>
                  </a:tcPr>
                </a:tc>
                <a:tc>
                  <a:txBody>
                    <a:bodyPr/>
                    <a:lstStyle/>
                    <a:p>
                      <a:endParaRPr lang="en-GB" sz="2400" dirty="0"/>
                    </a:p>
                  </a:txBody>
                  <a:tcPr anchor="ctr">
                    <a:solidFill>
                      <a:schemeClr val="bg1"/>
                    </a:solidFill>
                  </a:tcPr>
                </a:tc>
              </a:tr>
              <a:tr h="421867">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2400" b="1" dirty="0" smtClean="0">
                          <a:solidFill>
                            <a:srgbClr val="0000CC"/>
                          </a:solidFill>
                        </a:rPr>
                        <a:t>Population projection techniques</a:t>
                      </a:r>
                      <a:endParaRPr lang="en-GB" sz="2400" dirty="0"/>
                    </a:p>
                  </a:txBody>
                  <a:tcPr anchor="ctr"/>
                </a:tc>
                <a:tc>
                  <a:txBody>
                    <a:bodyPr/>
                    <a:lstStyle/>
                    <a:p>
                      <a:pPr algn="r" rtl="1"/>
                      <a:r>
                        <a:rPr lang="ar-SA" sz="2400" b="1" dirty="0" smtClean="0">
                          <a:solidFill>
                            <a:srgbClr val="0000CC"/>
                          </a:solidFill>
                        </a:rPr>
                        <a:t>تقنيات توقعات السكان </a:t>
                      </a:r>
                      <a:endParaRPr lang="en-GB" sz="2400" dirty="0"/>
                    </a:p>
                  </a:txBody>
                  <a:tcPr anchor="ctr"/>
                </a:tc>
              </a:tr>
              <a:tr h="421867">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2400" b="1" dirty="0" smtClean="0">
                          <a:solidFill>
                            <a:srgbClr val="0000CC"/>
                          </a:solidFill>
                        </a:rPr>
                        <a:t>Shift-share analysis</a:t>
                      </a:r>
                      <a:endParaRPr lang="en-GB" sz="2400" dirty="0"/>
                    </a:p>
                  </a:txBody>
                  <a:tcPr anchor="ctr"/>
                </a:tc>
                <a:tc>
                  <a:txBody>
                    <a:bodyPr/>
                    <a:lstStyle/>
                    <a:p>
                      <a:pPr algn="r" rtl="1"/>
                      <a:r>
                        <a:rPr lang="ar-SA" sz="2400" b="1" dirty="0" smtClean="0">
                          <a:solidFill>
                            <a:srgbClr val="0000CC"/>
                          </a:solidFill>
                        </a:rPr>
                        <a:t>تحليل التحول والتناسب </a:t>
                      </a:r>
                      <a:endParaRPr lang="en-GB" sz="2400" dirty="0"/>
                    </a:p>
                  </a:txBody>
                  <a:tcPr anchor="ctr"/>
                </a:tc>
              </a:tr>
              <a:tr h="421867">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2400" b="1" dirty="0" smtClean="0">
                          <a:solidFill>
                            <a:srgbClr val="0000CC"/>
                          </a:solidFill>
                        </a:rPr>
                        <a:t>Economic base analysis</a:t>
                      </a:r>
                      <a:endParaRPr lang="en-GB" sz="2400" dirty="0"/>
                    </a:p>
                  </a:txBody>
                  <a:tcPr anchor="ctr"/>
                </a:tc>
                <a:tc>
                  <a:txBody>
                    <a:bodyPr/>
                    <a:lstStyle/>
                    <a:p>
                      <a:pPr algn="r" rtl="1"/>
                      <a:r>
                        <a:rPr lang="ar-SA" sz="2400" b="1" dirty="0" smtClean="0">
                          <a:solidFill>
                            <a:srgbClr val="0000CC"/>
                          </a:solidFill>
                        </a:rPr>
                        <a:t>تحليل الأساس الإقتصادي</a:t>
                      </a:r>
                      <a:endParaRPr lang="en-GB" sz="2400" dirty="0"/>
                    </a:p>
                  </a:txBody>
                  <a:tcPr anchor="ctr"/>
                </a:tc>
              </a:tr>
              <a:tr h="421867">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2400" b="1" dirty="0" smtClean="0">
                          <a:solidFill>
                            <a:srgbClr val="0000CC"/>
                          </a:solidFill>
                        </a:rPr>
                        <a:t>Input-output analysis</a:t>
                      </a:r>
                      <a:endParaRPr lang="en-GB" sz="2400" dirty="0"/>
                    </a:p>
                  </a:txBody>
                  <a:tcPr anchor="ctr"/>
                </a:tc>
                <a:tc>
                  <a:txBody>
                    <a:bodyPr/>
                    <a:lstStyle/>
                    <a:p>
                      <a:pPr algn="r" rtl="1"/>
                      <a:r>
                        <a:rPr lang="ar-SA" sz="2400" b="1" dirty="0" smtClean="0">
                          <a:solidFill>
                            <a:srgbClr val="0000CC"/>
                          </a:solidFill>
                        </a:rPr>
                        <a:t>تحليل المدخلات والمخرجات </a:t>
                      </a:r>
                      <a:endParaRPr lang="en-GB" sz="2400" dirty="0"/>
                    </a:p>
                  </a:txBody>
                  <a:tcPr anchor="ctr"/>
                </a:tc>
              </a:tr>
              <a:tr h="421867">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2400" b="1" dirty="0" smtClean="0">
                          <a:solidFill>
                            <a:srgbClr val="0000CC"/>
                          </a:solidFill>
                        </a:rPr>
                        <a:t>Optimization techniques</a:t>
                      </a:r>
                    </a:p>
                  </a:txBody>
                  <a:tcPr anchor="ctr"/>
                </a:tc>
                <a:tc>
                  <a:txBody>
                    <a:bodyPr/>
                    <a:lstStyle/>
                    <a:p>
                      <a:pPr algn="r" rtl="1"/>
                      <a:r>
                        <a:rPr lang="ar-SA" sz="2400" b="1" dirty="0" smtClean="0">
                          <a:solidFill>
                            <a:srgbClr val="0000CC"/>
                          </a:solidFill>
                        </a:rPr>
                        <a:t>تقنيات التحسين </a:t>
                      </a:r>
                      <a:endParaRPr lang="en-GB" sz="2400" dirty="0"/>
                    </a:p>
                  </a:txBody>
                  <a:tcPr anchor="ctr"/>
                </a:tc>
              </a:tr>
              <a:tr h="421867">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2400" b="1" dirty="0" smtClean="0">
                          <a:solidFill>
                            <a:srgbClr val="0000CC"/>
                          </a:solidFill>
                        </a:rPr>
                        <a:t>Cost-benefit analysis</a:t>
                      </a:r>
                      <a:endParaRPr lang="en-GB" sz="2400" dirty="0"/>
                    </a:p>
                  </a:txBody>
                  <a:tcPr anchor="ctr"/>
                </a:tc>
                <a:tc>
                  <a:txBody>
                    <a:bodyPr/>
                    <a:lstStyle/>
                    <a:p>
                      <a:pPr algn="r" rtl="1"/>
                      <a:r>
                        <a:rPr lang="ar-SA" sz="2400" b="1" dirty="0" smtClean="0">
                          <a:solidFill>
                            <a:srgbClr val="0000CC"/>
                          </a:solidFill>
                        </a:rPr>
                        <a:t>تحليل التكاليف والفوائد </a:t>
                      </a:r>
                      <a:endParaRPr lang="en-GB" sz="2400" dirty="0"/>
                    </a:p>
                  </a:txBody>
                  <a:tcPr anchor="ctr"/>
                </a:tc>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1"/>
            <a:r>
              <a:rPr lang="ar-SA" b="1" dirty="0" smtClean="0"/>
              <a:t>السؤال الرئيسي</a:t>
            </a:r>
            <a:endParaRPr lang="en-GB" b="1" dirty="0"/>
          </a:p>
        </p:txBody>
      </p:sp>
      <p:sp>
        <p:nvSpPr>
          <p:cNvPr id="3" name="Content Placeholder 2"/>
          <p:cNvSpPr>
            <a:spLocks noGrp="1"/>
          </p:cNvSpPr>
          <p:nvPr>
            <p:ph idx="1"/>
          </p:nvPr>
        </p:nvSpPr>
        <p:spPr>
          <a:xfrm>
            <a:off x="457200" y="1857364"/>
            <a:ext cx="8229600" cy="4268799"/>
          </a:xfrm>
        </p:spPr>
        <p:txBody>
          <a:bodyPr/>
          <a:lstStyle/>
          <a:p>
            <a:pPr algn="r" rtl="1"/>
            <a:r>
              <a:rPr lang="ar-SA" b="1" dirty="0" smtClean="0">
                <a:solidFill>
                  <a:srgbClr val="990000"/>
                </a:solidFill>
              </a:rPr>
              <a:t>لماذا تظهر أنشطة صناعية معينة وتتركز في منطقة دون أخرى؟</a:t>
            </a:r>
          </a:p>
          <a:p>
            <a:pPr algn="r" rtl="1"/>
            <a:endParaRPr lang="en-GB" dirty="0" smtClean="0">
              <a:solidFill>
                <a:srgbClr val="990000"/>
              </a:solidFill>
            </a:endParaRPr>
          </a:p>
          <a:p>
            <a:pPr algn="r" rtl="1"/>
            <a:r>
              <a:rPr lang="ar-SA" b="1" dirty="0" smtClean="0">
                <a:solidFill>
                  <a:srgbClr val="0000CC"/>
                </a:solidFill>
              </a:rPr>
              <a:t>قد تكون هناك أسباب مختلفة لذلك، لكن من الناحية الفنية (الإقتصادية) فإن ذلك يعود إلى تباين مقومات العملية الإنتاجية من إقليم إلى آخر، أو بسبب وجود عوامل محلية تشجع على توطن نشاط صناعي معين في الإقليم.</a:t>
            </a:r>
            <a:endParaRPr lang="en-GB" dirty="0" smtClean="0">
              <a:solidFill>
                <a:srgbClr val="0000CC"/>
              </a:solidFill>
            </a:endParaRPr>
          </a:p>
          <a:p>
            <a:pPr algn="r" rtl="1"/>
            <a:endParaRPr lang="en-GB"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17514"/>
            <a:ext cx="8229600" cy="1725602"/>
          </a:xfrm>
        </p:spPr>
        <p:txBody>
          <a:bodyPr>
            <a:normAutofit/>
          </a:bodyPr>
          <a:lstStyle/>
          <a:p>
            <a:r>
              <a:rPr lang="ar-SA" sz="3200" b="1" dirty="0" smtClean="0"/>
              <a:t>هنا يبرز دور أحد أدوات التحليل الإقتصادي-المكاني وهو:</a:t>
            </a:r>
            <a:r>
              <a:rPr lang="ar-SA" b="1" dirty="0" smtClean="0"/>
              <a:t/>
            </a:r>
            <a:br>
              <a:rPr lang="ar-SA" b="1" dirty="0" smtClean="0"/>
            </a:br>
            <a:r>
              <a:rPr lang="ar-SA" b="1" dirty="0" smtClean="0"/>
              <a:t>   </a:t>
            </a:r>
            <a:r>
              <a:rPr lang="en-GB" sz="4000" dirty="0" smtClean="0"/>
              <a:t>Shift-Share Analysis</a:t>
            </a:r>
            <a:endParaRPr lang="en-GB" dirty="0"/>
          </a:p>
        </p:txBody>
      </p:sp>
      <p:sp>
        <p:nvSpPr>
          <p:cNvPr id="3" name="Content Placeholder 2"/>
          <p:cNvSpPr>
            <a:spLocks noGrp="1"/>
          </p:cNvSpPr>
          <p:nvPr>
            <p:ph idx="1"/>
          </p:nvPr>
        </p:nvSpPr>
        <p:spPr>
          <a:xfrm>
            <a:off x="500034" y="2285992"/>
            <a:ext cx="8229600" cy="4054485"/>
          </a:xfrm>
        </p:spPr>
        <p:txBody>
          <a:bodyPr>
            <a:normAutofit/>
          </a:bodyPr>
          <a:lstStyle/>
          <a:p>
            <a:pPr algn="r" rtl="1"/>
            <a:r>
              <a:rPr lang="ar-SA" sz="2400" b="1" dirty="0" smtClean="0">
                <a:solidFill>
                  <a:srgbClr val="0000CC"/>
                </a:solidFill>
              </a:rPr>
              <a:t>يهدف تحليل </a:t>
            </a:r>
            <a:r>
              <a:rPr lang="en-GB" sz="2400" b="1" dirty="0" smtClean="0">
                <a:solidFill>
                  <a:srgbClr val="0000CC"/>
                </a:solidFill>
              </a:rPr>
              <a:t>Shift-Share</a:t>
            </a:r>
            <a:r>
              <a:rPr lang="ar-SA" sz="2400" b="1" dirty="0" smtClean="0">
                <a:solidFill>
                  <a:srgbClr val="0000CC"/>
                </a:solidFill>
              </a:rPr>
              <a:t> إلى تحديد أنماط النمو للأنشطة الصناعية المختلفة في الإقليم لغرض معرفة الأنشطة التي تنمو بمعدلات أعلى من المستوى الوطني وتلك التي تنمو بمعدلات أقل منه.</a:t>
            </a:r>
            <a:endParaRPr lang="en-GB" sz="2400" dirty="0" smtClean="0">
              <a:solidFill>
                <a:srgbClr val="0000CC"/>
              </a:solidFill>
            </a:endParaRPr>
          </a:p>
          <a:p>
            <a:pPr algn="r" rtl="1">
              <a:buNone/>
            </a:pPr>
            <a:r>
              <a:rPr lang="ar-SA" sz="2400" b="1" dirty="0" smtClean="0">
                <a:solidFill>
                  <a:srgbClr val="0000CC"/>
                </a:solidFill>
              </a:rPr>
              <a:t> </a:t>
            </a:r>
            <a:endParaRPr lang="en-GB" sz="2400" dirty="0" smtClean="0">
              <a:solidFill>
                <a:srgbClr val="0000CC"/>
              </a:solidFill>
            </a:endParaRPr>
          </a:p>
          <a:p>
            <a:pPr algn="r" rtl="1"/>
            <a:r>
              <a:rPr lang="ar-SA" sz="2400" b="1" dirty="0" smtClean="0">
                <a:solidFill>
                  <a:srgbClr val="0000CC"/>
                </a:solidFill>
              </a:rPr>
              <a:t>يستخدم هذا التحليل مقدار التغير في أعداد العمالة في النشاط الصناعي كمؤشر لمدى نمو هذا النشاط في الإقليم المعني بالمقارنة بالنسبة والتناسب مع أعداد العمالة في نفس النشاط على المستوى الوطني.</a:t>
            </a:r>
          </a:p>
          <a:p>
            <a:pPr algn="r" rtl="1"/>
            <a:endParaRPr lang="en-GB" sz="2400" dirty="0" smtClean="0">
              <a:solidFill>
                <a:srgbClr val="0000CC"/>
              </a:solidFill>
            </a:endParaRPr>
          </a:p>
          <a:p>
            <a:pPr algn="r" rtl="1"/>
            <a:r>
              <a:rPr lang="ar-SA" sz="2400" b="1" dirty="0" smtClean="0">
                <a:solidFill>
                  <a:srgbClr val="0000CC"/>
                </a:solidFill>
              </a:rPr>
              <a:t>وبالتالي يعطي مؤشراً عند مقارنة النتائج عبر الزمن عن مدى تنامي الأنشطة الإقتصادية في كل إقليم وملاحظة تحول بعضها من إقليم لآخر.</a:t>
            </a:r>
            <a:endParaRPr lang="en-GB" sz="2400" dirty="0" smtClean="0">
              <a:solidFill>
                <a:srgbClr val="0000CC"/>
              </a:solidFill>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smtClean="0"/>
              <a:t>طريقة التحليل</a:t>
            </a:r>
            <a:endParaRPr lang="en-GB" b="1" dirty="0"/>
          </a:p>
        </p:txBody>
      </p:sp>
      <p:sp>
        <p:nvSpPr>
          <p:cNvPr id="3" name="Content Placeholder 2"/>
          <p:cNvSpPr>
            <a:spLocks noGrp="1"/>
          </p:cNvSpPr>
          <p:nvPr>
            <p:ph idx="1"/>
          </p:nvPr>
        </p:nvSpPr>
        <p:spPr>
          <a:xfrm>
            <a:off x="457200" y="1957390"/>
            <a:ext cx="8229600" cy="4472006"/>
          </a:xfrm>
        </p:spPr>
        <p:txBody>
          <a:bodyPr>
            <a:normAutofit lnSpcReduction="10000"/>
          </a:bodyPr>
          <a:lstStyle/>
          <a:p>
            <a:pPr algn="r" rtl="1"/>
            <a:r>
              <a:rPr lang="en-GB" sz="2800" b="1" dirty="0" smtClean="0">
                <a:solidFill>
                  <a:srgbClr val="0000CC"/>
                </a:solidFill>
              </a:rPr>
              <a:t> </a:t>
            </a:r>
            <a:r>
              <a:rPr lang="ar-SA" sz="2800" b="1" dirty="0" smtClean="0">
                <a:solidFill>
                  <a:srgbClr val="0000CC"/>
                </a:solidFill>
              </a:rPr>
              <a:t>يعتمد أسلوب التحليل على فرضية أن نمو الإقتصاد المحلي يحتسب من خلال الأثر التجميعي لثلاثة عناصر:</a:t>
            </a:r>
          </a:p>
          <a:p>
            <a:pPr algn="r" rtl="1"/>
            <a:endParaRPr lang="ar-SA" sz="1500" b="1" dirty="0" smtClean="0">
              <a:solidFill>
                <a:srgbClr val="0000CC"/>
              </a:solidFill>
            </a:endParaRPr>
          </a:p>
          <a:p>
            <a:pPr lvl="1" algn="r" rtl="1"/>
            <a:r>
              <a:rPr lang="ar-SA" dirty="0" smtClean="0">
                <a:solidFill>
                  <a:srgbClr val="0000CC"/>
                </a:solidFill>
              </a:rPr>
              <a:t>النصيب من المستوى الوطني   </a:t>
            </a:r>
            <a:r>
              <a:rPr lang="en-GB" dirty="0" smtClean="0">
                <a:solidFill>
                  <a:srgbClr val="006600"/>
                </a:solidFill>
              </a:rPr>
              <a:t>N</a:t>
            </a:r>
            <a:r>
              <a:rPr lang="en-GB" dirty="0" smtClean="0">
                <a:solidFill>
                  <a:srgbClr val="0000CC"/>
                </a:solidFill>
              </a:rPr>
              <a:t>ational </a:t>
            </a:r>
            <a:r>
              <a:rPr lang="en-GB" dirty="0" smtClean="0">
                <a:solidFill>
                  <a:srgbClr val="006600"/>
                </a:solidFill>
              </a:rPr>
              <a:t>S</a:t>
            </a:r>
            <a:r>
              <a:rPr lang="en-GB" dirty="0" smtClean="0">
                <a:solidFill>
                  <a:srgbClr val="0000CC"/>
                </a:solidFill>
              </a:rPr>
              <a:t>hare</a:t>
            </a:r>
            <a:endParaRPr lang="ar-SA" dirty="0" smtClean="0">
              <a:solidFill>
                <a:srgbClr val="0000CC"/>
              </a:solidFill>
            </a:endParaRPr>
          </a:p>
          <a:p>
            <a:pPr lvl="1" algn="r" rtl="1"/>
            <a:r>
              <a:rPr lang="ar-SA" dirty="0" smtClean="0">
                <a:solidFill>
                  <a:srgbClr val="0000CC"/>
                </a:solidFill>
              </a:rPr>
              <a:t>معدل النمو للقطاع الصناعي       </a:t>
            </a:r>
            <a:r>
              <a:rPr lang="en-GB" dirty="0" smtClean="0">
                <a:solidFill>
                  <a:srgbClr val="006600"/>
                </a:solidFill>
              </a:rPr>
              <a:t>I</a:t>
            </a:r>
            <a:r>
              <a:rPr lang="en-GB" dirty="0" smtClean="0">
                <a:solidFill>
                  <a:srgbClr val="0000CC"/>
                </a:solidFill>
              </a:rPr>
              <a:t>ndustry </a:t>
            </a:r>
            <a:r>
              <a:rPr lang="en-GB" dirty="0" smtClean="0">
                <a:solidFill>
                  <a:srgbClr val="006600"/>
                </a:solidFill>
              </a:rPr>
              <a:t>M</a:t>
            </a:r>
            <a:r>
              <a:rPr lang="en-GB" dirty="0" smtClean="0">
                <a:solidFill>
                  <a:srgbClr val="0000CC"/>
                </a:solidFill>
              </a:rPr>
              <a:t>ix</a:t>
            </a:r>
            <a:endParaRPr lang="ar-SA" dirty="0" smtClean="0">
              <a:solidFill>
                <a:srgbClr val="0000CC"/>
              </a:solidFill>
            </a:endParaRPr>
          </a:p>
          <a:p>
            <a:pPr lvl="1" algn="r" rtl="1"/>
            <a:r>
              <a:rPr lang="ar-SA" dirty="0" smtClean="0">
                <a:solidFill>
                  <a:srgbClr val="0000CC"/>
                </a:solidFill>
              </a:rPr>
              <a:t>معدل النمو في إقتصاد الإقليم     </a:t>
            </a:r>
            <a:r>
              <a:rPr lang="en-GB" dirty="0" smtClean="0">
                <a:solidFill>
                  <a:srgbClr val="006600"/>
                </a:solidFill>
              </a:rPr>
              <a:t>R</a:t>
            </a:r>
            <a:r>
              <a:rPr lang="en-GB" dirty="0" smtClean="0">
                <a:solidFill>
                  <a:srgbClr val="0000CC"/>
                </a:solidFill>
              </a:rPr>
              <a:t>egional </a:t>
            </a:r>
            <a:r>
              <a:rPr lang="en-GB" dirty="0" smtClean="0">
                <a:solidFill>
                  <a:srgbClr val="006600"/>
                </a:solidFill>
              </a:rPr>
              <a:t>S</a:t>
            </a:r>
            <a:r>
              <a:rPr lang="en-GB" dirty="0" smtClean="0">
                <a:solidFill>
                  <a:srgbClr val="0000CC"/>
                </a:solidFill>
              </a:rPr>
              <a:t>hift</a:t>
            </a:r>
            <a:endParaRPr lang="ar-SA" dirty="0" smtClean="0">
              <a:solidFill>
                <a:srgbClr val="0000CC"/>
              </a:solidFill>
            </a:endParaRPr>
          </a:p>
          <a:p>
            <a:pPr lvl="1" algn="r" rtl="1">
              <a:buNone/>
            </a:pPr>
            <a:endParaRPr lang="ar-SA" dirty="0" smtClean="0">
              <a:solidFill>
                <a:srgbClr val="0000CC"/>
              </a:solidFill>
            </a:endParaRPr>
          </a:p>
          <a:p>
            <a:pPr marL="342900" lvl="1" indent="-342900" algn="r" rtl="1">
              <a:buFont typeface="Arial" pitchFamily="34" charset="0"/>
              <a:buChar char="•"/>
            </a:pPr>
            <a:r>
              <a:rPr lang="ar-SA" b="1" dirty="0" smtClean="0">
                <a:solidFill>
                  <a:srgbClr val="0000CC"/>
                </a:solidFill>
              </a:rPr>
              <a:t>وبالتالي يساعد هذا التحليل في تحديد مقدار مساهمة كل عنصر في النمو الاقتصادي المحلي، كما يساعد على معرفة القطاعات الصناعية التنافسية لكل إقليم.</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428860" y="2786058"/>
            <a:ext cx="5214974" cy="3571900"/>
          </a:xfrm>
        </p:spPr>
        <p:txBody>
          <a:bodyPr>
            <a:normAutofit/>
          </a:bodyPr>
          <a:lstStyle/>
          <a:p>
            <a:pPr algn="l">
              <a:buNone/>
            </a:pPr>
            <a:r>
              <a:rPr lang="en-GB" dirty="0" smtClean="0">
                <a:solidFill>
                  <a:srgbClr val="0000CC"/>
                </a:solidFill>
              </a:rPr>
              <a:t>SS</a:t>
            </a:r>
            <a:r>
              <a:rPr lang="en-GB" dirty="0" smtClean="0"/>
              <a:t>             </a:t>
            </a:r>
            <a:r>
              <a:rPr lang="en-GB" dirty="0" smtClean="0">
                <a:solidFill>
                  <a:srgbClr val="006600"/>
                </a:solidFill>
              </a:rPr>
              <a:t>S</a:t>
            </a:r>
            <a:r>
              <a:rPr lang="en-GB" dirty="0" smtClean="0">
                <a:solidFill>
                  <a:srgbClr val="0000CC"/>
                </a:solidFill>
              </a:rPr>
              <a:t>hift </a:t>
            </a:r>
            <a:r>
              <a:rPr lang="en-GB" dirty="0" smtClean="0">
                <a:solidFill>
                  <a:srgbClr val="006600"/>
                </a:solidFill>
              </a:rPr>
              <a:t>S</a:t>
            </a:r>
            <a:r>
              <a:rPr lang="en-GB" dirty="0" smtClean="0">
                <a:solidFill>
                  <a:srgbClr val="0000CC"/>
                </a:solidFill>
              </a:rPr>
              <a:t>hare</a:t>
            </a:r>
          </a:p>
          <a:p>
            <a:pPr algn="l"/>
            <a:endParaRPr lang="en-GB" sz="2800" dirty="0" smtClean="0">
              <a:solidFill>
                <a:srgbClr val="0000CC"/>
              </a:solidFill>
            </a:endParaRPr>
          </a:p>
          <a:p>
            <a:pPr>
              <a:buNone/>
            </a:pPr>
            <a:r>
              <a:rPr lang="en-GB" dirty="0" smtClean="0">
                <a:solidFill>
                  <a:srgbClr val="0000CC"/>
                </a:solidFill>
              </a:rPr>
              <a:t>NS</a:t>
            </a:r>
            <a:r>
              <a:rPr lang="en-GB" dirty="0" smtClean="0"/>
              <a:t>            </a:t>
            </a:r>
            <a:r>
              <a:rPr lang="en-GB" dirty="0" smtClean="0">
                <a:solidFill>
                  <a:srgbClr val="006600"/>
                </a:solidFill>
              </a:rPr>
              <a:t>N</a:t>
            </a:r>
            <a:r>
              <a:rPr lang="en-GB" dirty="0" smtClean="0">
                <a:solidFill>
                  <a:srgbClr val="0000CC"/>
                </a:solidFill>
              </a:rPr>
              <a:t>ational </a:t>
            </a:r>
            <a:r>
              <a:rPr lang="en-GB" dirty="0" smtClean="0">
                <a:solidFill>
                  <a:srgbClr val="006600"/>
                </a:solidFill>
              </a:rPr>
              <a:t>S</a:t>
            </a:r>
            <a:r>
              <a:rPr lang="en-GB" dirty="0" smtClean="0">
                <a:solidFill>
                  <a:srgbClr val="0000CC"/>
                </a:solidFill>
              </a:rPr>
              <a:t>hare</a:t>
            </a:r>
          </a:p>
          <a:p>
            <a:endParaRPr lang="en-GB" sz="1000" dirty="0" smtClean="0"/>
          </a:p>
          <a:p>
            <a:pPr>
              <a:buNone/>
            </a:pPr>
            <a:r>
              <a:rPr lang="en-GB" dirty="0" smtClean="0">
                <a:solidFill>
                  <a:srgbClr val="0000CC"/>
                </a:solidFill>
              </a:rPr>
              <a:t>IM</a:t>
            </a:r>
            <a:r>
              <a:rPr lang="en-GB" dirty="0" smtClean="0"/>
              <a:t>            </a:t>
            </a:r>
            <a:r>
              <a:rPr lang="en-GB" dirty="0" smtClean="0">
                <a:solidFill>
                  <a:srgbClr val="006600"/>
                </a:solidFill>
              </a:rPr>
              <a:t>I</a:t>
            </a:r>
            <a:r>
              <a:rPr lang="en-GB" dirty="0" smtClean="0">
                <a:solidFill>
                  <a:srgbClr val="0000CC"/>
                </a:solidFill>
              </a:rPr>
              <a:t>ndustry </a:t>
            </a:r>
            <a:r>
              <a:rPr lang="en-GB" dirty="0" smtClean="0">
                <a:solidFill>
                  <a:srgbClr val="006600"/>
                </a:solidFill>
              </a:rPr>
              <a:t>M</a:t>
            </a:r>
            <a:r>
              <a:rPr lang="en-GB" dirty="0" smtClean="0">
                <a:solidFill>
                  <a:srgbClr val="0000CC"/>
                </a:solidFill>
              </a:rPr>
              <a:t>ix</a:t>
            </a:r>
          </a:p>
          <a:p>
            <a:endParaRPr lang="en-GB" sz="1000" dirty="0" smtClean="0"/>
          </a:p>
          <a:p>
            <a:pPr>
              <a:buNone/>
            </a:pPr>
            <a:r>
              <a:rPr lang="en-GB" dirty="0" smtClean="0">
                <a:solidFill>
                  <a:srgbClr val="0000CC"/>
                </a:solidFill>
              </a:rPr>
              <a:t>RS</a:t>
            </a:r>
            <a:r>
              <a:rPr lang="en-GB" dirty="0" smtClean="0"/>
              <a:t>            </a:t>
            </a:r>
            <a:r>
              <a:rPr lang="en-GB" dirty="0" smtClean="0">
                <a:solidFill>
                  <a:srgbClr val="006600"/>
                </a:solidFill>
              </a:rPr>
              <a:t>R</a:t>
            </a:r>
            <a:r>
              <a:rPr lang="en-GB" dirty="0" smtClean="0">
                <a:solidFill>
                  <a:srgbClr val="0000CC"/>
                </a:solidFill>
              </a:rPr>
              <a:t>egional </a:t>
            </a:r>
            <a:r>
              <a:rPr lang="en-GB" dirty="0" smtClean="0">
                <a:solidFill>
                  <a:srgbClr val="006600"/>
                </a:solidFill>
              </a:rPr>
              <a:t>S</a:t>
            </a:r>
            <a:r>
              <a:rPr lang="en-GB" dirty="0" smtClean="0">
                <a:solidFill>
                  <a:srgbClr val="0000CC"/>
                </a:solidFill>
              </a:rPr>
              <a:t>hift</a:t>
            </a:r>
            <a:endParaRPr lang="en-GB" dirty="0"/>
          </a:p>
        </p:txBody>
      </p:sp>
      <p:grpSp>
        <p:nvGrpSpPr>
          <p:cNvPr id="12" name="Group 11"/>
          <p:cNvGrpSpPr/>
          <p:nvPr/>
        </p:nvGrpSpPr>
        <p:grpSpPr>
          <a:xfrm>
            <a:off x="3286116" y="3000372"/>
            <a:ext cx="500066" cy="2857520"/>
            <a:chOff x="3286116" y="3000372"/>
            <a:chExt cx="500066" cy="2857520"/>
          </a:xfrm>
        </p:grpSpPr>
        <p:sp>
          <p:nvSpPr>
            <p:cNvPr id="7" name="Right Arrow 6"/>
            <p:cNvSpPr/>
            <p:nvPr/>
          </p:nvSpPr>
          <p:spPr>
            <a:xfrm>
              <a:off x="3286116" y="3000372"/>
              <a:ext cx="500066" cy="28575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Right Arrow 7"/>
            <p:cNvSpPr/>
            <p:nvPr/>
          </p:nvSpPr>
          <p:spPr>
            <a:xfrm>
              <a:off x="3286116" y="4040192"/>
              <a:ext cx="500066" cy="24606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Right Arrow 8"/>
            <p:cNvSpPr/>
            <p:nvPr/>
          </p:nvSpPr>
          <p:spPr>
            <a:xfrm>
              <a:off x="3286116" y="4812779"/>
              <a:ext cx="500066" cy="24606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Right Arrow 9"/>
            <p:cNvSpPr/>
            <p:nvPr/>
          </p:nvSpPr>
          <p:spPr>
            <a:xfrm>
              <a:off x="3286116" y="5611828"/>
              <a:ext cx="500066" cy="24606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sp>
        <p:nvSpPr>
          <p:cNvPr id="15" name="Title 1"/>
          <p:cNvSpPr>
            <a:spLocks noGrp="1"/>
          </p:cNvSpPr>
          <p:nvPr>
            <p:ph type="title"/>
          </p:nvPr>
        </p:nvSpPr>
        <p:spPr>
          <a:xfrm>
            <a:off x="457200" y="274638"/>
            <a:ext cx="8229600" cy="2082792"/>
          </a:xfrm>
        </p:spPr>
        <p:txBody>
          <a:bodyPr>
            <a:normAutofit/>
          </a:bodyPr>
          <a:lstStyle/>
          <a:p>
            <a:r>
              <a:rPr lang="ar-SA" b="1" dirty="0" smtClean="0"/>
              <a:t>المعادلة الحسابية</a:t>
            </a:r>
            <a:r>
              <a:rPr lang="en-GB" b="1" dirty="0" smtClean="0"/>
              <a:t/>
            </a:r>
            <a:br>
              <a:rPr lang="en-GB" b="1" dirty="0" smtClean="0"/>
            </a:br>
            <a:r>
              <a:rPr lang="ar-SA" sz="2000" dirty="0" smtClean="0"/>
              <a:t/>
            </a:r>
            <a:br>
              <a:rPr lang="ar-SA" sz="2000" dirty="0" smtClean="0"/>
            </a:br>
            <a:r>
              <a:rPr lang="en-GB" dirty="0" smtClean="0"/>
              <a:t>SS = NS + IM + RS</a:t>
            </a:r>
            <a:endParaRPr lang="en-GB"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082792"/>
          </a:xfrm>
        </p:spPr>
        <p:txBody>
          <a:bodyPr>
            <a:normAutofit/>
          </a:bodyPr>
          <a:lstStyle/>
          <a:p>
            <a:r>
              <a:rPr lang="ar-SA" b="1" dirty="0" smtClean="0"/>
              <a:t>المعادلة الحسابية</a:t>
            </a:r>
            <a:r>
              <a:rPr lang="en-GB" b="1" dirty="0" smtClean="0"/>
              <a:t/>
            </a:r>
            <a:br>
              <a:rPr lang="en-GB" b="1" dirty="0" smtClean="0"/>
            </a:br>
            <a:r>
              <a:rPr lang="ar-SA" sz="2000" dirty="0" smtClean="0"/>
              <a:t/>
            </a:r>
            <a:br>
              <a:rPr lang="ar-SA" sz="2000" dirty="0" smtClean="0"/>
            </a:br>
            <a:r>
              <a:rPr lang="en-GB" dirty="0" smtClean="0"/>
              <a:t>SS = NS + IM + RS</a:t>
            </a:r>
            <a:endParaRPr lang="en-GB" dirty="0"/>
          </a:p>
        </p:txBody>
      </p:sp>
      <p:sp>
        <p:nvSpPr>
          <p:cNvPr id="5" name="Content Placeholder 2"/>
          <p:cNvSpPr>
            <a:spLocks noGrp="1"/>
          </p:cNvSpPr>
          <p:nvPr>
            <p:ph idx="1"/>
          </p:nvPr>
        </p:nvSpPr>
        <p:spPr>
          <a:xfrm>
            <a:off x="428596" y="2857496"/>
            <a:ext cx="8286808" cy="3500462"/>
          </a:xfrm>
        </p:spPr>
        <p:txBody>
          <a:bodyPr/>
          <a:lstStyle/>
          <a:p>
            <a:r>
              <a:rPr lang="en-GB" dirty="0" smtClean="0">
                <a:solidFill>
                  <a:srgbClr val="0000CC"/>
                </a:solidFill>
              </a:rPr>
              <a:t>NS            </a:t>
            </a:r>
          </a:p>
          <a:p>
            <a:endParaRPr lang="en-GB" dirty="0" smtClean="0"/>
          </a:p>
          <a:p>
            <a:r>
              <a:rPr lang="en-GB" dirty="0" smtClean="0">
                <a:solidFill>
                  <a:srgbClr val="0000CC"/>
                </a:solidFill>
              </a:rPr>
              <a:t>IM            </a:t>
            </a:r>
          </a:p>
          <a:p>
            <a:endParaRPr lang="en-GB" dirty="0" smtClean="0"/>
          </a:p>
          <a:p>
            <a:r>
              <a:rPr lang="en-GB" dirty="0" smtClean="0">
                <a:solidFill>
                  <a:srgbClr val="0000CC"/>
                </a:solidFill>
              </a:rPr>
              <a:t>RS            </a:t>
            </a:r>
            <a:endParaRPr lang="en-GB" dirty="0">
              <a:solidFill>
                <a:srgbClr val="0000CC"/>
              </a:solidFill>
            </a:endParaRPr>
          </a:p>
        </p:txBody>
      </p:sp>
      <p:grpSp>
        <p:nvGrpSpPr>
          <p:cNvPr id="21" name="Group 20"/>
          <p:cNvGrpSpPr/>
          <p:nvPr/>
        </p:nvGrpSpPr>
        <p:grpSpPr>
          <a:xfrm>
            <a:off x="1714480" y="2786058"/>
            <a:ext cx="2878618" cy="3028966"/>
            <a:chOff x="1714480" y="2786058"/>
            <a:chExt cx="2878618" cy="3028966"/>
          </a:xfrm>
        </p:grpSpPr>
        <p:sp>
          <p:nvSpPr>
            <p:cNvPr id="7" name="Right Arrow 6"/>
            <p:cNvSpPr/>
            <p:nvPr/>
          </p:nvSpPr>
          <p:spPr>
            <a:xfrm>
              <a:off x="1714480" y="3071810"/>
              <a:ext cx="242096" cy="21431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Right Arrow 7"/>
            <p:cNvSpPr/>
            <p:nvPr/>
          </p:nvSpPr>
          <p:spPr>
            <a:xfrm>
              <a:off x="1714480" y="4214818"/>
              <a:ext cx="242096" cy="21431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Right Arrow 8"/>
            <p:cNvSpPr/>
            <p:nvPr/>
          </p:nvSpPr>
          <p:spPr>
            <a:xfrm>
              <a:off x="1714480" y="5357826"/>
              <a:ext cx="242096" cy="21431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pic>
          <p:nvPicPr>
            <p:cNvPr id="12" name="Picture 11" descr="acbe266e1fd84d0309c21c79b327ee68.png"/>
            <p:cNvPicPr>
              <a:picLocks noChangeAspect="1"/>
            </p:cNvPicPr>
            <p:nvPr/>
          </p:nvPicPr>
          <p:blipFill>
            <a:blip r:embed="rId2" cstate="print"/>
            <a:srcRect l="16995" r="60644"/>
            <a:stretch>
              <a:fillRect/>
            </a:stretch>
          </p:blipFill>
          <p:spPr>
            <a:xfrm>
              <a:off x="2285984" y="2786058"/>
              <a:ext cx="1785950" cy="742950"/>
            </a:xfrm>
            <a:prstGeom prst="rect">
              <a:avLst/>
            </a:prstGeom>
          </p:spPr>
        </p:pic>
        <p:pic>
          <p:nvPicPr>
            <p:cNvPr id="13" name="Picture 12" descr="acbe266e1fd84d0309c21c79b327ee68.png"/>
            <p:cNvPicPr>
              <a:picLocks noChangeAspect="1"/>
            </p:cNvPicPr>
            <p:nvPr/>
          </p:nvPicPr>
          <p:blipFill>
            <a:blip r:embed="rId2" cstate="print"/>
            <a:srcRect l="42596" r="29073"/>
            <a:stretch>
              <a:fillRect/>
            </a:stretch>
          </p:blipFill>
          <p:spPr>
            <a:xfrm>
              <a:off x="2330370" y="3929066"/>
              <a:ext cx="2262728" cy="742950"/>
            </a:xfrm>
            <a:prstGeom prst="rect">
              <a:avLst/>
            </a:prstGeom>
          </p:spPr>
        </p:pic>
        <p:pic>
          <p:nvPicPr>
            <p:cNvPr id="14" name="Picture 13" descr="acbe266e1fd84d0309c21c79b327ee68.png"/>
            <p:cNvPicPr>
              <a:picLocks noChangeAspect="1"/>
            </p:cNvPicPr>
            <p:nvPr/>
          </p:nvPicPr>
          <p:blipFill>
            <a:blip r:embed="rId2" cstate="print"/>
            <a:srcRect l="73697"/>
            <a:stretch>
              <a:fillRect/>
            </a:stretch>
          </p:blipFill>
          <p:spPr>
            <a:xfrm>
              <a:off x="2314038" y="5072074"/>
              <a:ext cx="2100743" cy="742950"/>
            </a:xfrm>
            <a:prstGeom prst="rect">
              <a:avLst/>
            </a:prstGeom>
          </p:spPr>
        </p:pic>
      </p:grpSp>
      <p:sp>
        <p:nvSpPr>
          <p:cNvPr id="16" name="TextBox 15"/>
          <p:cNvSpPr txBox="1"/>
          <p:nvPr/>
        </p:nvSpPr>
        <p:spPr>
          <a:xfrm>
            <a:off x="5500694" y="3500438"/>
            <a:ext cx="3214710" cy="2400657"/>
          </a:xfrm>
          <a:prstGeom prst="rect">
            <a:avLst/>
          </a:prstGeom>
          <a:ln w="3175">
            <a:solidFill>
              <a:srgbClr val="3379CD"/>
            </a:solidFill>
          </a:ln>
        </p:spPr>
        <p:style>
          <a:lnRef idx="2">
            <a:schemeClr val="accent1"/>
          </a:lnRef>
          <a:fillRef idx="1">
            <a:schemeClr val="lt1"/>
          </a:fillRef>
          <a:effectRef idx="0">
            <a:schemeClr val="accent1"/>
          </a:effectRef>
          <a:fontRef idx="minor">
            <a:schemeClr val="dk1"/>
          </a:fontRef>
        </p:style>
        <p:txBody>
          <a:bodyPr wrap="square" rtlCol="0">
            <a:spAutoFit/>
          </a:bodyPr>
          <a:lstStyle/>
          <a:p>
            <a:pPr>
              <a:lnSpc>
                <a:spcPct val="150000"/>
              </a:lnSpc>
            </a:pPr>
            <a:r>
              <a:rPr lang="en-GB" sz="2000" dirty="0" smtClean="0">
                <a:solidFill>
                  <a:srgbClr val="3379CD"/>
                </a:solidFill>
                <a:latin typeface="Monotype Corsiva" pitchFamily="66" charset="0"/>
              </a:rPr>
              <a:t>e</a:t>
            </a:r>
            <a:r>
              <a:rPr lang="en-GB" b="1" dirty="0" smtClean="0">
                <a:solidFill>
                  <a:srgbClr val="3379CD"/>
                </a:solidFill>
              </a:rPr>
              <a:t> = </a:t>
            </a:r>
            <a:r>
              <a:rPr lang="ar-SA" b="1" dirty="0" smtClean="0">
                <a:solidFill>
                  <a:srgbClr val="3379CD"/>
                </a:solidFill>
              </a:rPr>
              <a:t>عدد الوظائف على المستوى المحلي</a:t>
            </a:r>
          </a:p>
          <a:p>
            <a:pPr>
              <a:lnSpc>
                <a:spcPct val="150000"/>
              </a:lnSpc>
            </a:pPr>
            <a:r>
              <a:rPr lang="en-GB" sz="2000" dirty="0" smtClean="0">
                <a:solidFill>
                  <a:srgbClr val="3379CD"/>
                </a:solidFill>
                <a:latin typeface="Monotype Corsiva" pitchFamily="66" charset="0"/>
              </a:rPr>
              <a:t>E</a:t>
            </a:r>
            <a:r>
              <a:rPr lang="en-GB" b="1" dirty="0" smtClean="0">
                <a:solidFill>
                  <a:srgbClr val="3379CD"/>
                </a:solidFill>
              </a:rPr>
              <a:t> = </a:t>
            </a:r>
            <a:r>
              <a:rPr lang="ar-SA" b="1" dirty="0" smtClean="0">
                <a:solidFill>
                  <a:srgbClr val="3379CD"/>
                </a:solidFill>
              </a:rPr>
              <a:t>عدد الوظائف على المستوى الوطني</a:t>
            </a:r>
          </a:p>
          <a:p>
            <a:pPr>
              <a:lnSpc>
                <a:spcPct val="150000"/>
              </a:lnSpc>
            </a:pPr>
            <a:r>
              <a:rPr lang="en-GB" sz="2000" dirty="0" smtClean="0">
                <a:solidFill>
                  <a:srgbClr val="3379CD"/>
                </a:solidFill>
                <a:latin typeface="Monotype Corsiva" pitchFamily="66" charset="0"/>
              </a:rPr>
              <a:t>t</a:t>
            </a:r>
            <a:r>
              <a:rPr lang="en-GB" b="1" dirty="0" smtClean="0">
                <a:solidFill>
                  <a:srgbClr val="3379CD"/>
                </a:solidFill>
              </a:rPr>
              <a:t> = </a:t>
            </a:r>
            <a:r>
              <a:rPr lang="ar-SA" b="1" dirty="0" smtClean="0">
                <a:solidFill>
                  <a:srgbClr val="3379CD"/>
                </a:solidFill>
              </a:rPr>
              <a:t>بداية الفترة الزمنية</a:t>
            </a:r>
            <a:endParaRPr lang="en-GB" b="1" dirty="0" smtClean="0">
              <a:solidFill>
                <a:srgbClr val="3379CD"/>
              </a:solidFill>
            </a:endParaRPr>
          </a:p>
          <a:p>
            <a:pPr>
              <a:lnSpc>
                <a:spcPct val="150000"/>
              </a:lnSpc>
            </a:pPr>
            <a:r>
              <a:rPr lang="en-GB" sz="2000" dirty="0" err="1" smtClean="0">
                <a:solidFill>
                  <a:srgbClr val="3379CD"/>
                </a:solidFill>
                <a:latin typeface="Monotype Corsiva" pitchFamily="66" charset="0"/>
              </a:rPr>
              <a:t>t+n</a:t>
            </a:r>
            <a:r>
              <a:rPr lang="en-GB" b="1" dirty="0" smtClean="0">
                <a:solidFill>
                  <a:srgbClr val="3379CD"/>
                </a:solidFill>
              </a:rPr>
              <a:t> = </a:t>
            </a:r>
            <a:r>
              <a:rPr lang="ar-SA" b="1" dirty="0" smtClean="0">
                <a:solidFill>
                  <a:srgbClr val="3379CD"/>
                </a:solidFill>
              </a:rPr>
              <a:t>نهاية الفترة الزمنية</a:t>
            </a:r>
            <a:endParaRPr lang="en-GB" b="1" dirty="0" smtClean="0">
              <a:solidFill>
                <a:srgbClr val="3379CD"/>
              </a:solidFill>
            </a:endParaRPr>
          </a:p>
          <a:p>
            <a:pPr>
              <a:lnSpc>
                <a:spcPct val="150000"/>
              </a:lnSpc>
            </a:pPr>
            <a:r>
              <a:rPr lang="en-GB" sz="2000" dirty="0" err="1" smtClean="0">
                <a:solidFill>
                  <a:srgbClr val="3379CD"/>
                </a:solidFill>
                <a:latin typeface="Monotype Corsiva" pitchFamily="66" charset="0"/>
                <a:cs typeface="Times New Roman" pitchFamily="18" charset="0"/>
              </a:rPr>
              <a:t>i</a:t>
            </a:r>
            <a:r>
              <a:rPr lang="en-GB" b="1" dirty="0" smtClean="0">
                <a:solidFill>
                  <a:srgbClr val="3379CD"/>
                </a:solidFill>
              </a:rPr>
              <a:t> = </a:t>
            </a:r>
            <a:r>
              <a:rPr lang="ar-SA" b="1" dirty="0" smtClean="0">
                <a:solidFill>
                  <a:srgbClr val="3379CD"/>
                </a:solidFill>
              </a:rPr>
              <a:t>قطاع صناعي معين</a:t>
            </a:r>
            <a:endParaRPr lang="en-GB" b="1" dirty="0">
              <a:solidFill>
                <a:srgbClr val="3379CD"/>
              </a:solidFill>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457200" y="3263276"/>
          <a:ext cx="8229600" cy="1737360"/>
        </p:xfrm>
        <a:graphic>
          <a:graphicData uri="http://schemas.openxmlformats.org/drawingml/2006/table">
            <a:tbl>
              <a:tblPr firstRow="1" bandRow="1">
                <a:tableStyleId>{5C22544A-7EE6-4342-B048-85BDC9FD1C3A}</a:tableStyleId>
              </a:tblPr>
              <a:tblGrid>
                <a:gridCol w="2743200"/>
                <a:gridCol w="2743200"/>
                <a:gridCol w="2743200"/>
              </a:tblGrid>
              <a:tr h="370840">
                <a:tc>
                  <a:txBody>
                    <a:bodyPr/>
                    <a:lstStyle/>
                    <a:p>
                      <a:pPr algn="ctr" rtl="1"/>
                      <a:r>
                        <a:rPr lang="ar-SA" sz="2400" dirty="0" smtClean="0"/>
                        <a:t>مستوى الوطن</a:t>
                      </a:r>
                      <a:endParaRPr lang="en-GB" sz="2400" dirty="0"/>
                    </a:p>
                  </a:txBody>
                  <a:tcPr/>
                </a:tc>
                <a:tc>
                  <a:txBody>
                    <a:bodyPr/>
                    <a:lstStyle/>
                    <a:p>
                      <a:pPr algn="ctr" rtl="1"/>
                      <a:r>
                        <a:rPr lang="ar-SA" sz="2400" dirty="0" smtClean="0"/>
                        <a:t>مستوى الإقليم</a:t>
                      </a:r>
                      <a:endParaRPr lang="en-GB" sz="2400" dirty="0"/>
                    </a:p>
                  </a:txBody>
                  <a:tcPr/>
                </a:tc>
                <a:tc>
                  <a:txBody>
                    <a:bodyPr/>
                    <a:lstStyle/>
                    <a:p>
                      <a:endParaRPr lang="en-GB"/>
                    </a:p>
                  </a:txBody>
                  <a:tcPr/>
                </a:tc>
              </a:tr>
              <a:tr h="370840">
                <a:tc>
                  <a:txBody>
                    <a:bodyPr/>
                    <a:lstStyle/>
                    <a:p>
                      <a:pPr algn="ctr"/>
                      <a:r>
                        <a:rPr lang="en-GB" sz="3200" dirty="0" err="1" smtClean="0">
                          <a:solidFill>
                            <a:srgbClr val="0000CC"/>
                          </a:solidFill>
                          <a:latin typeface="Monotype Corsiva" pitchFamily="66" charset="0"/>
                        </a:rPr>
                        <a:t>E</a:t>
                      </a:r>
                      <a:r>
                        <a:rPr lang="en-GB" sz="1800" kern="1200" dirty="0" err="1" smtClean="0">
                          <a:solidFill>
                            <a:srgbClr val="0000CC"/>
                          </a:solidFill>
                          <a:latin typeface="Monotype Corsiva" pitchFamily="66" charset="0"/>
                          <a:ea typeface="+mn-ea"/>
                          <a:cs typeface="+mn-cs"/>
                        </a:rPr>
                        <a:t>i</a:t>
                      </a:r>
                      <a:endParaRPr lang="en-GB" sz="1800" kern="1200" dirty="0" smtClean="0">
                        <a:solidFill>
                          <a:srgbClr val="0000CC"/>
                        </a:solidFill>
                        <a:latin typeface="Monotype Corsiva" pitchFamily="66" charset="0"/>
                        <a:ea typeface="+mn-ea"/>
                        <a:cs typeface="+mn-cs"/>
                      </a:endParaRPr>
                    </a:p>
                  </a:txBody>
                  <a:tcPr/>
                </a:tc>
                <a:tc>
                  <a:txBody>
                    <a:bodyPr/>
                    <a:lstStyle/>
                    <a:p>
                      <a:pPr algn="ctr"/>
                      <a:r>
                        <a:rPr lang="en-GB" sz="3600" dirty="0" err="1" smtClean="0">
                          <a:solidFill>
                            <a:srgbClr val="0000CC"/>
                          </a:solidFill>
                          <a:latin typeface="Monotype Corsiva" pitchFamily="66" charset="0"/>
                        </a:rPr>
                        <a:t>e</a:t>
                      </a:r>
                      <a:r>
                        <a:rPr lang="en-GB" sz="2000" kern="1200" dirty="0" err="1" smtClean="0">
                          <a:solidFill>
                            <a:srgbClr val="0000CC"/>
                          </a:solidFill>
                          <a:latin typeface="Monotype Corsiva" pitchFamily="66" charset="0"/>
                          <a:ea typeface="+mn-ea"/>
                          <a:cs typeface="+mn-cs"/>
                        </a:rPr>
                        <a:t>i</a:t>
                      </a:r>
                      <a:endParaRPr lang="en-GB" sz="2000" kern="1200" dirty="0" smtClean="0">
                        <a:solidFill>
                          <a:srgbClr val="0000CC"/>
                        </a:solidFill>
                        <a:latin typeface="Monotype Corsiva" pitchFamily="66" charset="0"/>
                        <a:ea typeface="+mn-ea"/>
                        <a:cs typeface="+mn-cs"/>
                      </a:endParaRPr>
                    </a:p>
                  </a:txBody>
                  <a:tcPr/>
                </a:tc>
                <a:tc>
                  <a:txBody>
                    <a:bodyPr/>
                    <a:lstStyle/>
                    <a:p>
                      <a:pPr algn="ctr" rtl="1"/>
                      <a:r>
                        <a:rPr lang="ar-SA" sz="2000" b="1" dirty="0" smtClean="0"/>
                        <a:t>قطاع صناعي</a:t>
                      </a:r>
                      <a:r>
                        <a:rPr lang="ar-SA" sz="2000" b="1" baseline="0" dirty="0" smtClean="0"/>
                        <a:t> معين</a:t>
                      </a:r>
                      <a:endParaRPr lang="en-GB" sz="2000" b="1" dirty="0"/>
                    </a:p>
                  </a:txBody>
                  <a:tcPr anchor="ctr"/>
                </a:tc>
              </a:tr>
              <a:tr h="370840">
                <a:tc>
                  <a:txBody>
                    <a:bodyPr/>
                    <a:lstStyle/>
                    <a:p>
                      <a:pPr algn="ctr"/>
                      <a:r>
                        <a:rPr lang="en-GB" sz="3200" smtClean="0">
                          <a:solidFill>
                            <a:srgbClr val="0000CC"/>
                          </a:solidFill>
                          <a:latin typeface="Monotype Corsiva" pitchFamily="66" charset="0"/>
                        </a:rPr>
                        <a:t>E</a:t>
                      </a:r>
                      <a:endParaRPr lang="en-GB" sz="1800" kern="1200" dirty="0" smtClean="0">
                        <a:solidFill>
                          <a:srgbClr val="0000CC"/>
                        </a:solidFill>
                        <a:latin typeface="Monotype Corsiva" pitchFamily="66" charset="0"/>
                        <a:ea typeface="+mn-ea"/>
                        <a:cs typeface="+mn-cs"/>
                      </a:endParaRPr>
                    </a:p>
                  </a:txBody>
                  <a:tcPr/>
                </a:tc>
                <a:tc>
                  <a:txBody>
                    <a:bodyPr/>
                    <a:lstStyle/>
                    <a:p>
                      <a:pPr algn="ctr"/>
                      <a:r>
                        <a:rPr lang="en-GB" sz="3600" dirty="0" smtClean="0">
                          <a:solidFill>
                            <a:srgbClr val="0000CC"/>
                          </a:solidFill>
                          <a:latin typeface="Monotype Corsiva" pitchFamily="66" charset="0"/>
                        </a:rPr>
                        <a:t>e</a:t>
                      </a:r>
                      <a:endParaRPr lang="en-GB" sz="3600" kern="1200" dirty="0" smtClean="0">
                        <a:solidFill>
                          <a:srgbClr val="0000CC"/>
                        </a:solidFill>
                        <a:latin typeface="Monotype Corsiva" pitchFamily="66" charset="0"/>
                        <a:ea typeface="+mn-ea"/>
                        <a:cs typeface="+mn-cs"/>
                      </a:endParaRPr>
                    </a:p>
                  </a:txBody>
                  <a:tcPr/>
                </a:tc>
                <a:tc>
                  <a:txBody>
                    <a:bodyPr/>
                    <a:lstStyle/>
                    <a:p>
                      <a:pPr algn="ctr" rtl="1"/>
                      <a:r>
                        <a:rPr lang="ar-SA" sz="2000" b="1" dirty="0" smtClean="0"/>
                        <a:t>كافـة الـصـنـاعــات</a:t>
                      </a:r>
                      <a:endParaRPr lang="en-GB" sz="2000" b="1" dirty="0"/>
                    </a:p>
                  </a:txBody>
                  <a:tcPr anchor="ctr"/>
                </a:tc>
              </a:tr>
            </a:tbl>
          </a:graphicData>
        </a:graphic>
      </p:graphicFrame>
      <p:sp>
        <p:nvSpPr>
          <p:cNvPr id="5" name="Title 1"/>
          <p:cNvSpPr>
            <a:spLocks noGrp="1"/>
          </p:cNvSpPr>
          <p:nvPr>
            <p:ph type="title"/>
          </p:nvPr>
        </p:nvSpPr>
        <p:spPr>
          <a:xfrm>
            <a:off x="457200" y="274638"/>
            <a:ext cx="8229600" cy="2082792"/>
          </a:xfrm>
        </p:spPr>
        <p:txBody>
          <a:bodyPr>
            <a:normAutofit/>
          </a:bodyPr>
          <a:lstStyle/>
          <a:p>
            <a:r>
              <a:rPr lang="ar-SA" b="1" dirty="0" smtClean="0"/>
              <a:t>المعادلة الحسابية</a:t>
            </a:r>
            <a:r>
              <a:rPr lang="en-GB" b="1" dirty="0" smtClean="0"/>
              <a:t/>
            </a:r>
            <a:br>
              <a:rPr lang="en-GB" b="1" dirty="0" smtClean="0"/>
            </a:br>
            <a:r>
              <a:rPr lang="ar-SA" sz="2000" dirty="0" smtClean="0"/>
              <a:t/>
            </a:r>
            <a:br>
              <a:rPr lang="ar-SA" sz="2000" dirty="0" smtClean="0"/>
            </a:br>
            <a:r>
              <a:rPr lang="en-GB" dirty="0" smtClean="0"/>
              <a:t>SS = NS + IM + RS</a:t>
            </a:r>
            <a:endParaRPr lang="en-GB"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526</TotalTime>
  <Words>484</Words>
  <Application>Microsoft Office PowerPoint</Application>
  <PresentationFormat>On-screen Show (4:3)</PresentationFormat>
  <Paragraphs>138</Paragraphs>
  <Slides>14</Slides>
  <Notes>0</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14</vt:i4>
      </vt:variant>
    </vt:vector>
  </HeadingPairs>
  <TitlesOfParts>
    <vt:vector size="16" baseType="lpstr">
      <vt:lpstr>Office Theme</vt:lpstr>
      <vt:lpstr>Worksheet</vt:lpstr>
      <vt:lpstr>Shift-Share analysis</vt:lpstr>
      <vt:lpstr>أسئلة يتداولها مخططو الأقاليم</vt:lpstr>
      <vt:lpstr>??...</vt:lpstr>
      <vt:lpstr>السؤال الرئيسي</vt:lpstr>
      <vt:lpstr>هنا يبرز دور أحد أدوات التحليل الإقتصادي-المكاني وهو:    Shift-Share Analysis</vt:lpstr>
      <vt:lpstr>طريقة التحليل</vt:lpstr>
      <vt:lpstr>المعادلة الحسابية  SS = NS + IM + RS</vt:lpstr>
      <vt:lpstr>المعادلة الحسابية  SS = NS + IM + RS</vt:lpstr>
      <vt:lpstr>المعادلة الحسابية  SS = NS + IM + RS</vt:lpstr>
      <vt:lpstr>المعادلة الحسابية  SS = NS + IM + RS</vt:lpstr>
      <vt:lpstr>مثال:          تحليل الأنشطة الصناعية في ولاية تكساس</vt:lpstr>
      <vt:lpstr>Slide 12</vt:lpstr>
      <vt:lpstr>Slide 13</vt:lpstr>
      <vt:lpstr>Slide 14</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Shift share analysis</dc:title>
  <dc:creator>Abdullah</dc:creator>
  <cp:lastModifiedBy>AA</cp:lastModifiedBy>
  <cp:revision>51</cp:revision>
  <dcterms:created xsi:type="dcterms:W3CDTF">2013-05-09T22:57:22Z</dcterms:created>
  <dcterms:modified xsi:type="dcterms:W3CDTF">2013-05-18T21:23:22Z</dcterms:modified>
</cp:coreProperties>
</file>

<file path=docProps/thumbnail.jpeg>
</file>