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7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notesSlides/notesSlide7.xml" ContentType="application/vnd.openxmlformats-officedocument.presentationml.notesSlide+xml"/>
  <Override PartName="/ppt/notesSlides/notesSlide6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5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1.xml" ContentType="application/vnd.openxmlformats-officedocument.presentationml.notesSlide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theme/theme2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44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customXml" Target="../customXml/item2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customXml" Target="../customXml/item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Shape 5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Shape 5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Shape 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Shape 7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Shape 8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Shape 8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مستطيل مستدير الزوايا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مستطيل مستدير الزوايا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عنوان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20" name="عنوان فرعي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19" name="عنصر نائب للتاريخ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11" name="عنصر نائب لرقم الشريحة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 dirty="0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x" type="tx">
  <p:cSld name="tx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57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/>
            </a:lvl1pPr>
            <a:lvl2pPr marL="742950" indent="-285750" rtl="0">
              <a:defRPr/>
            </a:lvl2pPr>
            <a:lvl3pPr marL="1143000" indent="-228600" rtl="0">
              <a:defRPr/>
            </a:lvl3pPr>
            <a:lvl4pPr marL="1600200" indent="-228600"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مستطيل مستدير الزوايا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مستطيل مستدير الزوايا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مستدير الزوايا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مستطيل مستدير الزوايا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مستطيل ذو زاوية واحدة مستديرة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ar-SA" smtClean="0"/>
              <a:t>انقر فوق الرمز لإضافة صورة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مستدير الزوايا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مستطيل مستدير الزوايا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عنصر نائب للعنوان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25" name="عنصر نائب للتاريخ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E637BB6B-EE1B-48FB-8575-0D55C373DE88}" type="datetimeFigureOut">
              <a:rPr lang="en-US" smtClean="0"/>
              <a:pPr/>
              <a:t>5/14/2012</a:t>
            </a:fld>
            <a:endParaRPr lang="en-US" sz="1000">
              <a:solidFill>
                <a:schemeClr val="tx2">
                  <a:shade val="50000"/>
                </a:schemeClr>
              </a:solidFill>
            </a:endParaRPr>
          </a:p>
        </p:txBody>
      </p:sp>
      <p:sp>
        <p:nvSpPr>
          <p:cNvPr id="18" name="عنصر نائب للتذييل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pPr algn="ctr" eaLnBrk="1" latinLnBrk="0" hangingPunct="1"/>
            <a:endParaRPr kumimoji="0" lang="en-US" sz="1000" dirty="0">
              <a:solidFill>
                <a:schemeClr val="tx2">
                  <a:shade val="50000"/>
                </a:schemeClr>
              </a:solidFill>
            </a:endParaRPr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 sz="1000" dirty="0">
              <a:solidFill>
                <a:schemeClr val="tx2">
                  <a:shade val="50000"/>
                </a:scheme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5" r:id="rId1"/>
    <p:sldLayoutId id="2147483846" r:id="rId2"/>
    <p:sldLayoutId id="2147483847" r:id="rId3"/>
    <p:sldLayoutId id="2147483848" r:id="rId4"/>
    <p:sldLayoutId id="2147483849" r:id="rId5"/>
    <p:sldLayoutId id="2147483850" r:id="rId6"/>
    <p:sldLayoutId id="2147483851" r:id="rId7"/>
    <p:sldLayoutId id="2147483852" r:id="rId8"/>
    <p:sldLayoutId id="2147483853" r:id="rId9"/>
    <p:sldLayoutId id="2147483854" r:id="rId10"/>
    <p:sldLayoutId id="2147483855" r:id="rId11"/>
    <p:sldLayoutId id="2147483856" r:id="rId12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>
            <a:spLocks noGrp="1"/>
          </p:cNvSpPr>
          <p:nvPr>
            <p:ph type="ctrTitle"/>
          </p:nvPr>
        </p:nvSpPr>
        <p:spPr>
          <a:xfrm>
            <a:off x="609600" y="553800"/>
            <a:ext cx="7772400" cy="1546474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 dirty="0"/>
              <a:t>إنحراف الشباب</a:t>
            </a:r>
          </a:p>
        </p:txBody>
      </p:sp>
      <p:sp>
        <p:nvSpPr>
          <p:cNvPr id="42" name="Shape 42"/>
          <p:cNvSpPr txBox="1">
            <a:spLocks noGrp="1"/>
          </p:cNvSpPr>
          <p:nvPr>
            <p:ph type="subTitle" idx="1"/>
          </p:nvPr>
        </p:nvSpPr>
        <p:spPr>
          <a:xfrm>
            <a:off x="-228600" y="2077800"/>
            <a:ext cx="7772400" cy="10464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buNone/>
            </a:pPr>
            <a:r>
              <a:rPr lang="en" sz="1400" b="1" dirty="0">
                <a:solidFill>
                  <a:srgbClr val="000000"/>
                </a:solidFill>
              </a:rPr>
              <a:t>عوامل الإنحراف</a:t>
            </a:r>
          </a:p>
        </p:txBody>
      </p:sp>
      <p:sp>
        <p:nvSpPr>
          <p:cNvPr id="43" name="Shape 43"/>
          <p:cNvSpPr txBox="1">
            <a:spLocks noGrp="1"/>
          </p:cNvSpPr>
          <p:nvPr>
            <p:ph type="subTitle" idx="4294967295"/>
          </p:nvPr>
        </p:nvSpPr>
        <p:spPr>
          <a:xfrm>
            <a:off x="838200" y="1676400"/>
            <a:ext cx="2590800" cy="653995"/>
          </a:xfrm>
          <a:prstGeom prst="rect">
            <a:avLst/>
          </a:prstGeom>
        </p:spPr>
        <p:txBody>
          <a:bodyPr wrap="square" lIns="91425" tIns="91425" rIns="91425" bIns="91425" anchor="t" anchorCtr="0">
            <a:spAutoFit/>
          </a:bodyPr>
          <a:lstStyle/>
          <a:p>
            <a:pPr lvl="0" algn="r" rtl="1">
              <a:buClr>
                <a:srgbClr val="000000"/>
              </a:buClr>
              <a:buSzPct val="78571"/>
              <a:buFont typeface="Arial"/>
              <a:buNone/>
            </a:pPr>
            <a:r>
              <a:rPr lang="en" sz="1400" b="1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عمل الطالب : </a:t>
            </a:r>
            <a:r>
              <a:rPr lang="ar-SA" sz="14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" sz="14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ثامر </a:t>
            </a:r>
            <a:r>
              <a:rPr lang="en" sz="1400" b="1" dirty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عواد الفريجي</a:t>
            </a:r>
          </a:p>
          <a:p>
            <a:pPr lvl="0" algn="r" rtl="1">
              <a:buClr>
                <a:srgbClr val="000000"/>
              </a:buClr>
              <a:buSzPct val="78571"/>
              <a:buFont typeface="Arial"/>
              <a:buNone/>
            </a:pPr>
            <a:r>
              <a:rPr lang="ar-SA" sz="14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الرقم </a:t>
            </a:r>
            <a:r>
              <a:rPr lang="ar-SA" sz="1400" b="1" dirty="0" err="1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الجامعي </a:t>
            </a:r>
            <a:r>
              <a:rPr lang="ar-SA" sz="1400" b="1" dirty="0" smtClean="0">
                <a:solidFill>
                  <a:srgbClr val="000000"/>
                </a:solidFill>
                <a:latin typeface="Arial" pitchFamily="34" charset="0"/>
                <a:cs typeface="Arial" pitchFamily="34" charset="0"/>
              </a:rPr>
              <a:t>: 428104753</a:t>
            </a:r>
            <a:endParaRPr lang="en" sz="1400" b="1" dirty="0">
              <a:solidFill>
                <a:srgbClr val="0000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 txBox="1">
            <a:spLocks noGrp="1"/>
          </p:cNvSpPr>
          <p:nvPr>
            <p:ph type="title"/>
          </p:nvPr>
        </p:nvSpPr>
        <p:spPr>
          <a:xfrm>
            <a:off x="457200" y="455437"/>
            <a:ext cx="8229600" cy="7572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algn="r">
              <a:buNone/>
            </a:pPr>
            <a:r>
              <a:rPr lang="en"/>
              <a:t>تعريف الإنحراف</a:t>
            </a:r>
          </a:p>
        </p:txBody>
      </p:sp>
      <p:sp>
        <p:nvSpPr>
          <p:cNvPr id="49" name="Shape 49"/>
          <p:cNvSpPr txBox="1">
            <a:spLocks noGrp="1"/>
          </p:cNvSpPr>
          <p:nvPr>
            <p:ph type="body" idx="1"/>
          </p:nvPr>
        </p:nvSpPr>
        <p:spPr>
          <a:xfrm>
            <a:off x="457200" y="1756895"/>
            <a:ext cx="8229600" cy="2565287"/>
          </a:xfrm>
          <a:prstGeom prst="rect">
            <a:avLst/>
          </a:prstGeom>
        </p:spPr>
        <p:txBody>
          <a:bodyPr wrap="square" lIns="91425" tIns="91425" rIns="91425" bIns="91425" numCol="1" anchor="t" anchorCtr="0">
            <a:spAutoFit/>
          </a:bodyPr>
          <a:lstStyle/>
          <a:p>
            <a:pPr algn="just" rtl="1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1800" b="1" dirty="0"/>
              <a:t>يعتبر الشاب منحرفاً إذا ارتكب جرماً يعاقب عليه القانون .. فإن أقدم الشاب على إرتكاب جريمة كالسرقة أو </a:t>
            </a:r>
          </a:p>
          <a:p>
            <a:pPr algn="just" rtl="1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1800" b="1" dirty="0"/>
              <a:t>الإيذاء أو الإغتصاب أو أي فعل آخر معاقب عليه لإخلاله بسلامة المجتمع وأمنه فإنه يعتبر منحرفاً.</a:t>
            </a:r>
          </a:p>
          <a:p>
            <a:pPr algn="just" rtl="1">
              <a:buNone/>
            </a:pPr>
            <a:endParaRPr dirty="0"/>
          </a:p>
          <a:p>
            <a:pPr algn="just" rtl="1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1800" b="1" dirty="0"/>
              <a:t>وهناك نوع أخر من الإنحراف قد لا يعتبر جريمة وهو الإنحراف الذي ينطوي على مجرد مظهر من </a:t>
            </a:r>
            <a:r>
              <a:rPr lang="en" sz="1800" b="1" dirty="0" smtClean="0"/>
              <a:t>مظاهر</a:t>
            </a:r>
            <a:endParaRPr lang="ar-SA" sz="1800" b="1" dirty="0" smtClean="0"/>
          </a:p>
          <a:p>
            <a:pPr algn="just" rtl="1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1800" b="1" dirty="0" smtClean="0"/>
              <a:t>السلوك السيئ كعدم طاعة الوالدين والتشرد والهروب من المنـزل ومخالطة المعرضين </a:t>
            </a:r>
            <a:r>
              <a:rPr lang="en" sz="1800" b="1" dirty="0" smtClean="0"/>
              <a:t>للإنحراف</a:t>
            </a:r>
            <a:endParaRPr lang="ar-SA" sz="1800" b="1" dirty="0" smtClean="0"/>
          </a:p>
          <a:p>
            <a:pPr algn="just" rtl="1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1800" b="1" dirty="0" smtClean="0"/>
              <a:t>والمشتبه بهم ،إلا أن مثل هذه الإنحرافات والتي يعتبر الشاب الموصوف بها معرضاً للإنحراف قد </a:t>
            </a:r>
            <a:r>
              <a:rPr lang="en" sz="1800" b="1" dirty="0" smtClean="0"/>
              <a:t>تتطور</a:t>
            </a:r>
            <a:endParaRPr lang="ar-SA" sz="1800" b="1" dirty="0" smtClean="0"/>
          </a:p>
          <a:p>
            <a:pPr algn="just" rtl="1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1800" b="1" dirty="0" smtClean="0"/>
              <a:t>غالباً إلى الإنحراف خاصة إذا لم تعالج وتقاوم.</a:t>
            </a:r>
            <a:endParaRPr lang="en" sz="1800" b="1" dirty="0"/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>
            <a:spLocks noGrp="1"/>
          </p:cNvSpPr>
          <p:nvPr>
            <p:ph type="title"/>
          </p:nvPr>
        </p:nvSpPr>
        <p:spPr>
          <a:xfrm>
            <a:off x="457200" y="455437"/>
            <a:ext cx="8229600" cy="7572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lvl="0" algn="r">
              <a:buClr>
                <a:srgbClr val="000000"/>
              </a:buClr>
              <a:buSzPct val="30555"/>
              <a:buFont typeface="Arial"/>
              <a:buNone/>
            </a:pPr>
            <a:r>
              <a:rPr lang="en" dirty="0"/>
              <a:t>عوامل إنحراف الشباب</a:t>
            </a:r>
          </a:p>
        </p:txBody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457200" y="1756894"/>
            <a:ext cx="8229600" cy="1609641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/>
              <a:t>لا شك أن الإنحراف لدى الشباب لا يأتي من فراغ وإنما يرجع إلي أسباب متعددة إجتماعية </a:t>
            </a:r>
            <a:r>
              <a:rPr lang="en" sz="1800" b="1" dirty="0" smtClean="0"/>
              <a:t>وتربوية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وإقتصادية .. إلخ ،وسوف نتطرق بشيئ من الإيجاز لبعض العوامل المؤدية إلى إنحراف الشباب ومن </a:t>
            </a:r>
            <a:r>
              <a:rPr lang="en" sz="1800" b="1" dirty="0" smtClean="0"/>
              <a:t>هذ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العوامل ما يلي:</a:t>
            </a:r>
            <a:endParaRPr lang="en" sz="1800" b="1" dirty="0"/>
          </a:p>
          <a:p>
            <a:endParaRPr dirty="0"/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 txBox="1">
            <a:spLocks noGrp="1"/>
          </p:cNvSpPr>
          <p:nvPr>
            <p:ph type="title"/>
          </p:nvPr>
        </p:nvSpPr>
        <p:spPr>
          <a:xfrm>
            <a:off x="457200" y="455437"/>
            <a:ext cx="8229600" cy="7572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lvl="0" algn="r">
              <a:buClr>
                <a:srgbClr val="000000"/>
              </a:buClr>
              <a:buSzPct val="30555"/>
              <a:buFont typeface="Arial"/>
              <a:buNone/>
            </a:pPr>
            <a:r>
              <a:rPr lang="en" dirty="0"/>
              <a:t>العوامل الوراثية</a:t>
            </a:r>
          </a:p>
        </p:txBody>
      </p:sp>
      <p:sp>
        <p:nvSpPr>
          <p:cNvPr id="61" name="Shape 61"/>
          <p:cNvSpPr txBox="1">
            <a:spLocks noGrp="1"/>
          </p:cNvSpPr>
          <p:nvPr>
            <p:ph type="body" idx="1"/>
          </p:nvPr>
        </p:nvSpPr>
        <p:spPr>
          <a:xfrm>
            <a:off x="457200" y="1212637"/>
            <a:ext cx="8229600" cy="1408047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algn="r" rtl="1"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/>
              <a:t>من علماء الإجرام من يرى بأن عوامل الإنحراف ترجع إلى عوامل الوراثة والإستعدادات التي ولد </a:t>
            </a:r>
            <a:r>
              <a:rPr lang="en" sz="1800" b="1" dirty="0" smtClean="0"/>
              <a:t>الشخص</a:t>
            </a:r>
            <a:endParaRPr lang="ar-SA" sz="1800" b="1" dirty="0" smtClean="0"/>
          </a:p>
          <a:p>
            <a:pPr lvl="0" algn="r" rtl="1"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مزوداً بجذورها الأولى .. فهناك من تكون ظروفه الأسريه والإجتماعية والإقتصادية جيدة لكنه ينـزح </a:t>
            </a:r>
            <a:r>
              <a:rPr lang="en" sz="1800" b="1" dirty="0" smtClean="0"/>
              <a:t>إلى</a:t>
            </a:r>
            <a:endParaRPr lang="ar-SA" sz="1800" b="1" dirty="0" smtClean="0"/>
          </a:p>
          <a:p>
            <a:pPr lvl="0" algn="r" rtl="1"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الإنحراف والخروج عن المألوف .. غير أن هذه حالات قليلة ونادرة ،أما الأغلبية الساحقة فإنها </a:t>
            </a:r>
            <a:r>
              <a:rPr lang="en" sz="1800" b="1" dirty="0" smtClean="0"/>
              <a:t>محصلة</a:t>
            </a:r>
            <a:endParaRPr lang="ar-SA" sz="1800" b="1" dirty="0" smtClean="0"/>
          </a:p>
          <a:p>
            <a:pPr lvl="0" algn="r" rtl="1"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للتفاعل بين هذه العوامل فالإنسان يولد بإستعداد معين والظروف البيئية هي التي تشكل هذا الإستعداد.</a:t>
            </a:r>
            <a:endParaRPr lang="en" sz="1800" b="1" dirty="0"/>
          </a:p>
        </p:txBody>
      </p:sp>
      <p:sp>
        <p:nvSpPr>
          <p:cNvPr id="62" name="Shape 62"/>
          <p:cNvSpPr txBox="1">
            <a:spLocks noGrp="1"/>
          </p:cNvSpPr>
          <p:nvPr>
            <p:ph type="title" idx="4294967295"/>
          </p:nvPr>
        </p:nvSpPr>
        <p:spPr>
          <a:xfrm>
            <a:off x="457200" y="2667000"/>
            <a:ext cx="8229600" cy="757237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lvl="0" algn="r">
              <a:buClr>
                <a:srgbClr val="000000"/>
              </a:buClr>
              <a:buSzPct val="30555"/>
              <a:buFont typeface="Arial"/>
              <a:buNone/>
            </a:pPr>
            <a:r>
              <a:rPr lang="en" dirty="0">
                <a:solidFill>
                  <a:schemeClr val="tx1"/>
                </a:solidFill>
              </a:rPr>
              <a:t>سوء التربية الأسرية</a:t>
            </a:r>
          </a:p>
        </p:txBody>
      </p:sp>
      <p:sp>
        <p:nvSpPr>
          <p:cNvPr id="63" name="Shape 63"/>
          <p:cNvSpPr txBox="1">
            <a:spLocks noGrp="1"/>
          </p:cNvSpPr>
          <p:nvPr>
            <p:ph type="body" idx="4294967295"/>
          </p:nvPr>
        </p:nvSpPr>
        <p:spPr>
          <a:xfrm>
            <a:off x="457200" y="3581400"/>
            <a:ext cx="8229600" cy="1458831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/>
              <a:t>إن الكثير من الآباء يقضون ساعات الليل والنهار بمعزل من أبنائهم دون أن يستشعروا المسئولية </a:t>
            </a:r>
            <a:r>
              <a:rPr lang="en" sz="1800" b="1" dirty="0" smtClean="0"/>
              <a:t>الملقاة</a:t>
            </a:r>
            <a:endParaRPr lang="ar-SA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على عواتقهم ولا ينتبهون إلا بعد أن ينخرط الأبناء في صفوف المنحرفين أو بعد أن تضبطهم الشرطة </a:t>
            </a:r>
            <a:r>
              <a:rPr lang="en" sz="1800" b="1" dirty="0" smtClean="0"/>
              <a:t>في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جرائم معينه .. كما أن بعض الأباء يشجعون أبناءهم على الإنحراف ويقذفون في قلوبهم الحقد </a:t>
            </a:r>
            <a:r>
              <a:rPr lang="en" sz="1800" b="1" dirty="0" smtClean="0"/>
              <a:t>والكراهية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وعدم إحترام القانون.</a:t>
            </a:r>
            <a:endParaRPr lang="en" sz="1800" b="1" dirty="0"/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>
            <a:spLocks noGrp="1"/>
          </p:cNvSpPr>
          <p:nvPr>
            <p:ph type="title"/>
          </p:nvPr>
        </p:nvSpPr>
        <p:spPr>
          <a:xfrm>
            <a:off x="457200" y="455437"/>
            <a:ext cx="8229600" cy="7572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lvl="0" algn="r">
              <a:buClr>
                <a:srgbClr val="000000"/>
              </a:buClr>
              <a:buSzPct val="30555"/>
              <a:buFont typeface="Arial"/>
              <a:buNone/>
            </a:pPr>
            <a:r>
              <a:rPr lang="en"/>
              <a:t>فشل المدرسة في عمل التنشئة الإجتماعية</a:t>
            </a:r>
          </a:p>
        </p:txBody>
      </p:sp>
      <p:sp>
        <p:nvSpPr>
          <p:cNvPr id="69" name="Shape 69"/>
          <p:cNvSpPr txBox="1">
            <a:spLocks noGrp="1"/>
          </p:cNvSpPr>
          <p:nvPr>
            <p:ph type="body" idx="1"/>
          </p:nvPr>
        </p:nvSpPr>
        <p:spPr>
          <a:xfrm>
            <a:off x="457200" y="1212637"/>
            <a:ext cx="8229600" cy="1458831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/>
              <a:t>من العوامل المؤدية إلى إنحراف الشباب فشل مؤسسات التعليم في تربية النشء فالمدرسة تعد </a:t>
            </a:r>
            <a:r>
              <a:rPr lang="en" sz="1800" b="1" dirty="0" smtClean="0"/>
              <a:t>المتعلم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اجتماعياً ومعرفياً للقيام بأدواره الاجتماعية المتوقعة منه فبالإضافة إلى الخبرات المعرفية والمهارات </a:t>
            </a:r>
            <a:r>
              <a:rPr lang="en" sz="1800" b="1" dirty="0" smtClean="0"/>
              <a:t>التي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يكتسبها المتعلم من المدرسة يتعلم أيضاً مجموعة من القيم والاتجاهات والأنماط السلوكية وأساليب </a:t>
            </a:r>
            <a:r>
              <a:rPr lang="en" sz="1800" b="1" dirty="0" smtClean="0"/>
              <a:t>تحقيق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الأهداف المشروعة اجتماعياً والتي تساعد على النجاح في الحياة.</a:t>
            </a:r>
            <a:endParaRPr lang="en" sz="1800" b="1" dirty="0"/>
          </a:p>
        </p:txBody>
      </p:sp>
      <p:sp>
        <p:nvSpPr>
          <p:cNvPr id="70" name="Shape 70"/>
          <p:cNvSpPr txBox="1">
            <a:spLocks noGrp="1"/>
          </p:cNvSpPr>
          <p:nvPr>
            <p:ph type="title" idx="4294967295"/>
          </p:nvPr>
        </p:nvSpPr>
        <p:spPr>
          <a:xfrm>
            <a:off x="457200" y="2743200"/>
            <a:ext cx="8229600" cy="757238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lvl="0" algn="r">
              <a:buClr>
                <a:srgbClr val="000000"/>
              </a:buClr>
              <a:buSzPct val="30555"/>
              <a:buFont typeface="Arial"/>
              <a:buNone/>
            </a:pPr>
            <a:r>
              <a:rPr lang="en" dirty="0">
                <a:solidFill>
                  <a:schemeClr val="tx1"/>
                </a:solidFill>
              </a:rPr>
              <a:t>عدم إستغلال اوقات الفراغ</a:t>
            </a:r>
          </a:p>
        </p:txBody>
      </p:sp>
      <p:sp>
        <p:nvSpPr>
          <p:cNvPr id="71" name="Shape 71"/>
          <p:cNvSpPr txBox="1">
            <a:spLocks noGrp="1"/>
          </p:cNvSpPr>
          <p:nvPr>
            <p:ph type="body" idx="4294967295"/>
          </p:nvPr>
        </p:nvSpPr>
        <p:spPr>
          <a:xfrm>
            <a:off x="457200" y="3581400"/>
            <a:ext cx="8229600" cy="1092577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algn="r" rtl="1"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/>
              <a:t>علماء النفس والتربية يقرون بان الشاب اذا اختلى بنفسة وقت فراغه ترد علية الافكار الحالمة </a:t>
            </a:r>
            <a:r>
              <a:rPr lang="en" sz="1800" b="1" dirty="0" smtClean="0"/>
              <a:t>والهواجس</a:t>
            </a:r>
            <a:endParaRPr lang="ar-SA" sz="1800" b="1" dirty="0" smtClean="0"/>
          </a:p>
          <a:p>
            <a:pPr lvl="0" algn="r" rtl="1"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السارحة والتخيلات الجنسية المثيرة فلا يجد نفسة الى وقد تحركت شهوته وهاجت غريزتة امام هذه </a:t>
            </a:r>
            <a:r>
              <a:rPr lang="en" sz="1800" b="1" dirty="0" smtClean="0"/>
              <a:t>الموجه</a:t>
            </a:r>
            <a:endParaRPr lang="ar-SA" sz="1800" b="1" dirty="0" smtClean="0"/>
          </a:p>
          <a:p>
            <a:pPr lvl="0" algn="r" rtl="1"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من التأملات والخواطر لايجد بداً من ممارسة بعض الانحرافات السلوكية والعادات المشينة.</a:t>
            </a:r>
            <a:endParaRPr lang="en" sz="1800" b="1" dirty="0"/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 txBox="1">
            <a:spLocks noGrp="1"/>
          </p:cNvSpPr>
          <p:nvPr>
            <p:ph type="title"/>
          </p:nvPr>
        </p:nvSpPr>
        <p:spPr>
          <a:xfrm>
            <a:off x="457200" y="455437"/>
            <a:ext cx="8229600" cy="7572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lvl="0" algn="r">
              <a:buClr>
                <a:srgbClr val="000000"/>
              </a:buClr>
              <a:buSzPct val="30555"/>
              <a:buFont typeface="Arial"/>
              <a:buNone/>
            </a:pPr>
            <a:r>
              <a:rPr lang="en"/>
              <a:t>الرفقة السيئة</a:t>
            </a:r>
          </a:p>
        </p:txBody>
      </p:sp>
      <p:sp>
        <p:nvSpPr>
          <p:cNvPr id="77" name="Shape 77"/>
          <p:cNvSpPr txBox="1">
            <a:spLocks noGrp="1"/>
          </p:cNvSpPr>
          <p:nvPr>
            <p:ph type="body" idx="1"/>
          </p:nvPr>
        </p:nvSpPr>
        <p:spPr>
          <a:xfrm>
            <a:off x="457200" y="1212637"/>
            <a:ext cx="8229600" cy="1777379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/>
              <a:t>ان انتماء الشاب الى جماعة منحرفة سلوكياً عادة ماتعطى فرصة لمحاكاتهم فيما يقومون به من افعال </a:t>
            </a:r>
            <a:r>
              <a:rPr lang="en" sz="1800" b="1" dirty="0" smtClean="0"/>
              <a:t>يؤدي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الى التاثير المباشر عليه وهنا يقوم بالسلوك الانحرافي من خلال التعلم وارتباطه مع المنحرفين من </a:t>
            </a:r>
            <a:r>
              <a:rPr lang="en" sz="1800" b="1" dirty="0" smtClean="0"/>
              <a:t>جماعات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ورفاق وتحت تاثير الاصدقاء ولمجرد التقليد. فمرافقة ومخالطة قرناء السوء ورفقاء الشر يجعل </a:t>
            </a:r>
            <a:r>
              <a:rPr lang="en" sz="1800" b="1" dirty="0" smtClean="0"/>
              <a:t>الشباب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يكتسبون الكثير من هذه الانحرافات فكما قال علية الصلاة والسلام </a:t>
            </a:r>
            <a:r>
              <a:rPr lang="ar-SA" sz="1800" b="1" dirty="0" err="1" smtClean="0"/>
              <a:t>(</a:t>
            </a:r>
            <a:r>
              <a:rPr lang="en" sz="1800" b="1" dirty="0" smtClean="0"/>
              <a:t> </a:t>
            </a:r>
            <a:r>
              <a:rPr lang="en" sz="1800" b="1" dirty="0" smtClean="0"/>
              <a:t>المرء على دين خليلة فلينظر </a:t>
            </a:r>
            <a:r>
              <a:rPr lang="en" sz="1800" b="1" dirty="0" smtClean="0"/>
              <a:t>احدكم</a:t>
            </a:r>
            <a:endParaRPr lang="ar-SA" sz="1800" b="1" dirty="0" smtClean="0"/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 smtClean="0"/>
              <a:t>من </a:t>
            </a:r>
            <a:r>
              <a:rPr lang="en" sz="1800" b="1" dirty="0" smtClean="0"/>
              <a:t>يخالل</a:t>
            </a:r>
            <a:r>
              <a:rPr lang="ar-SA" sz="1800" b="1" dirty="0" err="1" smtClean="0"/>
              <a:t>)</a:t>
            </a:r>
            <a:endParaRPr lang="en" sz="1800" b="1" dirty="0"/>
          </a:p>
        </p:txBody>
      </p:sp>
      <p:sp>
        <p:nvSpPr>
          <p:cNvPr id="78" name="Shape 78"/>
          <p:cNvSpPr txBox="1">
            <a:spLocks noGrp="1"/>
          </p:cNvSpPr>
          <p:nvPr>
            <p:ph type="title" idx="4294967295"/>
          </p:nvPr>
        </p:nvSpPr>
        <p:spPr>
          <a:xfrm>
            <a:off x="457200" y="2895600"/>
            <a:ext cx="8229600" cy="757237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lvl="0" algn="r">
              <a:buClr>
                <a:srgbClr val="000000"/>
              </a:buClr>
              <a:buSzPct val="30555"/>
              <a:buFont typeface="Arial"/>
              <a:buNone/>
            </a:pPr>
            <a:r>
              <a:rPr lang="en" dirty="0">
                <a:solidFill>
                  <a:schemeClr val="tx1"/>
                </a:solidFill>
              </a:rPr>
              <a:t>الدور السلبي لوسائل الإعلام</a:t>
            </a:r>
          </a:p>
        </p:txBody>
      </p:sp>
      <p:sp>
        <p:nvSpPr>
          <p:cNvPr id="79" name="Shape 79"/>
          <p:cNvSpPr txBox="1">
            <a:spLocks noGrp="1"/>
          </p:cNvSpPr>
          <p:nvPr>
            <p:ph type="body" idx="4294967295"/>
          </p:nvPr>
        </p:nvSpPr>
        <p:spPr>
          <a:xfrm>
            <a:off x="457200" y="3657600"/>
            <a:ext cx="8229600" cy="1777379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None/>
            </a:pPr>
            <a:r>
              <a:rPr lang="en" sz="1800" b="1" dirty="0"/>
              <a:t>من عوامل انحراف الشباب التي تدفعهم الى الشقاوة وارتكاب الجريمة ما يشاهدونه فى وسائل الاعلام </a:t>
            </a:r>
            <a:r>
              <a:rPr lang="en" sz="1800" b="1" dirty="0" smtClean="0"/>
              <a:t>من</a:t>
            </a:r>
            <a:endParaRPr lang="ar-SA" dirty="0" smtClean="0"/>
          </a:p>
          <a:p>
            <a:pPr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None/>
            </a:pPr>
            <a:r>
              <a:rPr lang="en" sz="1800" b="1" dirty="0" smtClean="0"/>
              <a:t>روايات بوليسية وافلام خلاعية وما يقرأونه من مجلات ماجنة وقصص مثيرة تشجع على </a:t>
            </a:r>
            <a:r>
              <a:rPr lang="en" sz="1800" b="1" dirty="0" smtClean="0"/>
              <a:t>الانحراف</a:t>
            </a:r>
            <a:endParaRPr lang="ar-SA" sz="1800" b="1" dirty="0" smtClean="0"/>
          </a:p>
          <a:p>
            <a:pPr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None/>
            </a:pPr>
            <a:r>
              <a:rPr lang="en" sz="1800" b="1" dirty="0" smtClean="0"/>
              <a:t>والاجرام وتفسد اخلاق الكبار فكيف بالشباب </a:t>
            </a:r>
            <a:r>
              <a:rPr lang="en" sz="1800" b="1" dirty="0" smtClean="0"/>
              <a:t>والمراهقين</a:t>
            </a:r>
            <a:r>
              <a:rPr lang="ar-SA" sz="1800" b="1" dirty="0" smtClean="0"/>
              <a:t> </a:t>
            </a:r>
            <a:r>
              <a:rPr lang="en" sz="1800" b="1" dirty="0" smtClean="0"/>
              <a:t>. ان لوسائل الأعلام غزواً فكرياً وثقافياً </a:t>
            </a:r>
            <a:r>
              <a:rPr lang="en" sz="1800" b="1" dirty="0" smtClean="0"/>
              <a:t>يستهدف</a:t>
            </a:r>
            <a:endParaRPr lang="ar-SA" sz="1800" b="1" dirty="0" smtClean="0"/>
          </a:p>
          <a:p>
            <a:pPr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None/>
            </a:pPr>
            <a:r>
              <a:rPr lang="en" sz="1800" b="1" dirty="0" smtClean="0"/>
              <a:t>هز عقيدتة وزلزلة قيمه الدينية وروابطه الاخلاقية.</a:t>
            </a:r>
          </a:p>
          <a:p>
            <a:pPr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None/>
            </a:pPr>
            <a:endParaRPr lang="ar-SA" sz="1800" b="1" dirty="0" smtClean="0"/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 txBox="1">
            <a:spLocks noGrp="1"/>
          </p:cNvSpPr>
          <p:nvPr>
            <p:ph type="title"/>
          </p:nvPr>
        </p:nvSpPr>
        <p:spPr>
          <a:xfrm>
            <a:off x="152400" y="762000"/>
            <a:ext cx="8229600" cy="7572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 lvl="0" algn="r">
              <a:buClr>
                <a:srgbClr val="000000"/>
              </a:buClr>
              <a:buSzPct val="30555"/>
              <a:buFont typeface="Arial"/>
              <a:buNone/>
            </a:pPr>
            <a:r>
              <a:rPr lang="en" dirty="0"/>
              <a:t>المصادر</a:t>
            </a:r>
          </a:p>
        </p:txBody>
      </p:sp>
      <p:sp>
        <p:nvSpPr>
          <p:cNvPr id="85" name="Shape 85"/>
          <p:cNvSpPr txBox="1">
            <a:spLocks noGrp="1"/>
          </p:cNvSpPr>
          <p:nvPr>
            <p:ph type="body" idx="1"/>
          </p:nvPr>
        </p:nvSpPr>
        <p:spPr>
          <a:xfrm>
            <a:off x="152400" y="1519200"/>
            <a:ext cx="8229600" cy="1892796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78571"/>
              <a:buFont typeface="Arial"/>
              <a:buNone/>
            </a:pPr>
            <a:r>
              <a:rPr lang="ar-SA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1-</a:t>
            </a:r>
            <a:r>
              <a:rPr lang="en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 </a:t>
            </a:r>
            <a:r>
              <a:rPr lang="en" sz="1400" b="1" dirty="0">
                <a:latin typeface="Simplified Arabic"/>
                <a:ea typeface="Simplified Arabic"/>
                <a:cs typeface="Simplified Arabic"/>
                <a:sym typeface="Simplified Arabic"/>
              </a:rPr>
              <a:t>مبحث الجريمة د./عبد الرحمن عيسوي</a:t>
            </a:r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78571"/>
              <a:buFont typeface="Arial"/>
              <a:buNone/>
            </a:pPr>
            <a:r>
              <a:rPr lang="ar-SA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2-</a:t>
            </a:r>
            <a:r>
              <a:rPr lang="en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 </a:t>
            </a:r>
            <a:r>
              <a:rPr lang="en" sz="1400" b="1" dirty="0">
                <a:latin typeface="Simplified Arabic"/>
                <a:ea typeface="Simplified Arabic"/>
                <a:cs typeface="Simplified Arabic"/>
                <a:sym typeface="Simplified Arabic"/>
              </a:rPr>
              <a:t>تربية الأولاد في الإسلام عبد الله ناصر علوان</a:t>
            </a:r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78571"/>
              <a:buFont typeface="Arial"/>
              <a:buNone/>
            </a:pPr>
            <a:r>
              <a:rPr lang="ar-SA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3-</a:t>
            </a:r>
            <a:r>
              <a:rPr lang="en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 </a:t>
            </a:r>
            <a:r>
              <a:rPr lang="en" sz="1400" b="1" dirty="0">
                <a:latin typeface="Simplified Arabic"/>
                <a:ea typeface="Simplified Arabic"/>
                <a:cs typeface="Simplified Arabic"/>
                <a:sym typeface="Simplified Arabic"/>
              </a:rPr>
              <a:t>مجلة الأمن والحياة العدد (4 ) يناير 83م</a:t>
            </a:r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78571"/>
              <a:buFont typeface="Arial"/>
              <a:buNone/>
            </a:pPr>
            <a:r>
              <a:rPr lang="ar-SA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4-</a:t>
            </a:r>
            <a:r>
              <a:rPr lang="en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 </a:t>
            </a:r>
            <a:r>
              <a:rPr lang="en" sz="1400" b="1" dirty="0">
                <a:latin typeface="Simplified Arabic"/>
                <a:ea typeface="Simplified Arabic"/>
                <a:cs typeface="Simplified Arabic"/>
                <a:sym typeface="Simplified Arabic"/>
              </a:rPr>
              <a:t>مجلة الأمن والحياة العدد (16) يناير 83م</a:t>
            </a:r>
          </a:p>
          <a:p>
            <a:pPr lvl="0" algn="r" rtl="1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78571"/>
              <a:buFont typeface="Arial"/>
              <a:buNone/>
            </a:pPr>
            <a:r>
              <a:rPr lang="ar-SA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5-</a:t>
            </a:r>
            <a:r>
              <a:rPr lang="en" sz="1400" b="1" dirty="0" smtClean="0">
                <a:latin typeface="Simplified Arabic"/>
                <a:ea typeface="Simplified Arabic"/>
                <a:cs typeface="Simplified Arabic"/>
                <a:sym typeface="Simplified Arabic"/>
              </a:rPr>
              <a:t> </a:t>
            </a:r>
            <a:r>
              <a:rPr lang="en" sz="1400" b="1" dirty="0">
                <a:latin typeface="Simplified Arabic"/>
                <a:ea typeface="Simplified Arabic"/>
                <a:cs typeface="Simplified Arabic"/>
                <a:sym typeface="Simplified Arabic"/>
              </a:rPr>
              <a:t>مجلة الأمن والحياة العدد (26) يناير 83م</a:t>
            </a:r>
          </a:p>
          <a:p>
            <a:pPr algn="r" rtl="1"/>
            <a:endParaRPr dirty="0"/>
          </a:p>
        </p:txBody>
      </p:sp>
    </p:spTree>
  </p:cSld>
  <p:clrMapOvr>
    <a:masterClrMapping/>
  </p:clrMapOvr>
  <p:transition spd="slow">
    <p:cut/>
  </p:transition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واجهة">
  <a:themeElements>
    <a:clrScheme name="واجهة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واجهة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واجهة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مستند" ma:contentTypeID="0x010100C13ADE45C40BF04F94463A55316ECC3B" ma:contentTypeVersion="1" ma:contentTypeDescription="إنشاء مستند جديد." ma:contentTypeScope="" ma:versionID="6c4b55ce737b9ef9d93c98e6beacd5a5">
  <xsd:schema xmlns:xsd="http://www.w3.org/2001/XMLSchema" xmlns:xs="http://www.w3.org/2001/XMLSchema" xmlns:p="http://schemas.microsoft.com/office/2006/metadata/properties" xmlns:ns1="http://schemas.microsoft.com/sharepoint/v3" targetNamespace="http://schemas.microsoft.com/office/2006/metadata/properties" ma:root="true" ma:fieldsID="5b0644a7e13efc998d0e8f4d0158f56c" ns1:_="">
    <xsd:import namespace="http://schemas.microsoft.com/sharepoint/v3"/>
    <xsd:element name="properties">
      <xsd:complexType>
        <xsd:sequence>
          <xsd:element name="documentManagement">
            <xsd:complexType>
              <xsd:all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8" nillable="true" ma:displayName="جدولة تاريخ البدء" ma:description="" ma:hidden="true" ma:internalName="PublishingStartDate">
      <xsd:simpleType>
        <xsd:restriction base="dms:Unknown"/>
      </xsd:simpleType>
    </xsd:element>
    <xsd:element name="PublishingExpirationDate" ma:index="9" nillable="true" ma:displayName="جدولة تاريخ الانتهاء" ma:description="" ma:hidden="true" ma:internalName="PublishingExpirationDat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نوع المحتوى"/>
        <xsd:element ref="dc:title" minOccurs="0" maxOccurs="1" ma:index="4" ma:displayName="العنوان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CEE74D72-A98B-497F-B862-BA7C9C7F8D42}"/>
</file>

<file path=customXml/itemProps2.xml><?xml version="1.0" encoding="utf-8"?>
<ds:datastoreItem xmlns:ds="http://schemas.openxmlformats.org/officeDocument/2006/customXml" ds:itemID="{B6DE647D-4530-4D49-8796-AF778EA5FCE8}"/>
</file>

<file path=customXml/itemProps3.xml><?xml version="1.0" encoding="utf-8"?>
<ds:datastoreItem xmlns:ds="http://schemas.openxmlformats.org/officeDocument/2006/customXml" ds:itemID="{CE8008DA-932C-4A50-A4B5-BC2A8DEAC073}"/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7</TotalTime>
  <Words>553</Words>
  <Application>Microsoft Office PowerPoint</Application>
  <PresentationFormat>عرض على الشاشة (3:4)‏</PresentationFormat>
  <Paragraphs>52</Paragraphs>
  <Slides>7</Slides>
  <Notes>7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واجهة</vt:lpstr>
      <vt:lpstr>إنحراف الشباب</vt:lpstr>
      <vt:lpstr>تعريف الإنحراف</vt:lpstr>
      <vt:lpstr>عوامل إنحراف الشباب</vt:lpstr>
      <vt:lpstr>سوء التربية الأسرية</vt:lpstr>
      <vt:lpstr>عدم إستغلال اوقات الفراغ</vt:lpstr>
      <vt:lpstr>الدور السلبي لوسائل الإعلام</vt:lpstr>
      <vt:lpstr>المصادر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إنحراف الشباب</dc:title>
  <dc:creator>Administrator</dc:creator>
  <cp:lastModifiedBy>Administrator</cp:lastModifiedBy>
  <cp:revision>2</cp:revision>
  <dcterms:modified xsi:type="dcterms:W3CDTF">2012-05-14T10:18:14Z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0x010100C13ADE45C40BF04F94463A55316ECC3B</vt:lpwstr>
  </property>
</Properties>
</file>