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0"/>
  </p:notesMasterIdLst>
  <p:handoutMasterIdLst>
    <p:handoutMasterId r:id="rId81"/>
  </p:handoutMasterIdLst>
  <p:sldIdLst>
    <p:sldId id="435" r:id="rId2"/>
    <p:sldId id="647" r:id="rId3"/>
    <p:sldId id="470" r:id="rId4"/>
    <p:sldId id="614" r:id="rId5"/>
    <p:sldId id="615" r:id="rId6"/>
    <p:sldId id="438" r:id="rId7"/>
    <p:sldId id="441" r:id="rId8"/>
    <p:sldId id="442" r:id="rId9"/>
    <p:sldId id="444" r:id="rId10"/>
    <p:sldId id="445" r:id="rId11"/>
    <p:sldId id="449" r:id="rId12"/>
    <p:sldId id="450" r:id="rId13"/>
    <p:sldId id="451" r:id="rId14"/>
    <p:sldId id="453" r:id="rId15"/>
    <p:sldId id="454" r:id="rId16"/>
    <p:sldId id="455" r:id="rId17"/>
    <p:sldId id="456" r:id="rId18"/>
    <p:sldId id="457" r:id="rId19"/>
    <p:sldId id="617" r:id="rId20"/>
    <p:sldId id="471" r:id="rId21"/>
    <p:sldId id="472" r:id="rId22"/>
    <p:sldId id="474" r:id="rId23"/>
    <p:sldId id="478" r:id="rId24"/>
    <p:sldId id="479" r:id="rId25"/>
    <p:sldId id="481" r:id="rId26"/>
    <p:sldId id="482" r:id="rId27"/>
    <p:sldId id="485" r:id="rId28"/>
    <p:sldId id="488" r:id="rId29"/>
    <p:sldId id="620" r:id="rId30"/>
    <p:sldId id="621" r:id="rId31"/>
    <p:sldId id="461" r:id="rId32"/>
    <p:sldId id="463" r:id="rId33"/>
    <p:sldId id="466" r:id="rId34"/>
    <p:sldId id="467" r:id="rId35"/>
    <p:sldId id="490" r:id="rId36"/>
    <p:sldId id="491" r:id="rId37"/>
    <p:sldId id="492" r:id="rId38"/>
    <p:sldId id="493" r:id="rId39"/>
    <p:sldId id="495" r:id="rId40"/>
    <p:sldId id="494" r:id="rId41"/>
    <p:sldId id="496" r:id="rId42"/>
    <p:sldId id="498" r:id="rId43"/>
    <p:sldId id="499" r:id="rId44"/>
    <p:sldId id="500" r:id="rId45"/>
    <p:sldId id="504" r:id="rId46"/>
    <p:sldId id="506" r:id="rId47"/>
    <p:sldId id="507" r:id="rId48"/>
    <p:sldId id="622" r:id="rId49"/>
    <p:sldId id="469" r:id="rId50"/>
    <p:sldId id="513" r:id="rId51"/>
    <p:sldId id="516" r:id="rId52"/>
    <p:sldId id="522" r:id="rId53"/>
    <p:sldId id="623" r:id="rId54"/>
    <p:sldId id="525" r:id="rId55"/>
    <p:sldId id="625" r:id="rId56"/>
    <p:sldId id="626" r:id="rId57"/>
    <p:sldId id="533" r:id="rId58"/>
    <p:sldId id="534" r:id="rId59"/>
    <p:sldId id="536" r:id="rId60"/>
    <p:sldId id="541" r:id="rId61"/>
    <p:sldId id="542" r:id="rId62"/>
    <p:sldId id="543" r:id="rId63"/>
    <p:sldId id="545" r:id="rId64"/>
    <p:sldId id="546" r:id="rId65"/>
    <p:sldId id="547" r:id="rId66"/>
    <p:sldId id="552" r:id="rId67"/>
    <p:sldId id="553" r:id="rId68"/>
    <p:sldId id="566" r:id="rId69"/>
    <p:sldId id="554" r:id="rId70"/>
    <p:sldId id="571" r:id="rId71"/>
    <p:sldId id="556" r:id="rId72"/>
    <p:sldId id="573" r:id="rId73"/>
    <p:sldId id="628" r:id="rId74"/>
    <p:sldId id="577" r:id="rId75"/>
    <p:sldId id="580" r:id="rId76"/>
    <p:sldId id="582" r:id="rId77"/>
    <p:sldId id="646" r:id="rId78"/>
    <p:sldId id="629" r:id="rId79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838" autoAdjust="0"/>
    <p:restoredTop sz="97615" autoAdjust="0"/>
  </p:normalViewPr>
  <p:slideViewPr>
    <p:cSldViewPr>
      <p:cViewPr>
        <p:scale>
          <a:sx n="80" d="100"/>
          <a:sy n="80" d="100"/>
        </p:scale>
        <p:origin x="-2280" y="-113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3" d="100"/>
          <a:sy n="63" d="100"/>
        </p:scale>
        <p:origin x="-1704" y="-8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50" Type="http://schemas.openxmlformats.org/officeDocument/2006/relationships/slide" Target="slides/slide49.xml"/><Relationship Id="rId51" Type="http://schemas.openxmlformats.org/officeDocument/2006/relationships/slide" Target="slides/slide50.xml"/><Relationship Id="rId52" Type="http://schemas.openxmlformats.org/officeDocument/2006/relationships/slide" Target="slides/slide51.xml"/><Relationship Id="rId53" Type="http://schemas.openxmlformats.org/officeDocument/2006/relationships/slide" Target="slides/slide52.xml"/><Relationship Id="rId54" Type="http://schemas.openxmlformats.org/officeDocument/2006/relationships/slide" Target="slides/slide53.xml"/><Relationship Id="rId55" Type="http://schemas.openxmlformats.org/officeDocument/2006/relationships/slide" Target="slides/slide54.xml"/><Relationship Id="rId56" Type="http://schemas.openxmlformats.org/officeDocument/2006/relationships/slide" Target="slides/slide55.xml"/><Relationship Id="rId57" Type="http://schemas.openxmlformats.org/officeDocument/2006/relationships/slide" Target="slides/slide56.xml"/><Relationship Id="rId58" Type="http://schemas.openxmlformats.org/officeDocument/2006/relationships/slide" Target="slides/slide57.xml"/><Relationship Id="rId59" Type="http://schemas.openxmlformats.org/officeDocument/2006/relationships/slide" Target="slides/slide58.xml"/><Relationship Id="rId70" Type="http://schemas.openxmlformats.org/officeDocument/2006/relationships/slide" Target="slides/slide69.xml"/><Relationship Id="rId71" Type="http://schemas.openxmlformats.org/officeDocument/2006/relationships/slide" Target="slides/slide70.xml"/><Relationship Id="rId72" Type="http://schemas.openxmlformats.org/officeDocument/2006/relationships/slide" Target="slides/slide71.xml"/><Relationship Id="rId73" Type="http://schemas.openxmlformats.org/officeDocument/2006/relationships/slide" Target="slides/slide72.xml"/><Relationship Id="rId74" Type="http://schemas.openxmlformats.org/officeDocument/2006/relationships/slide" Target="slides/slide73.xml"/><Relationship Id="rId75" Type="http://schemas.openxmlformats.org/officeDocument/2006/relationships/slide" Target="slides/slide74.xml"/><Relationship Id="rId76" Type="http://schemas.openxmlformats.org/officeDocument/2006/relationships/slide" Target="slides/slide75.xml"/><Relationship Id="rId77" Type="http://schemas.openxmlformats.org/officeDocument/2006/relationships/slide" Target="slides/slide76.xml"/><Relationship Id="rId78" Type="http://schemas.openxmlformats.org/officeDocument/2006/relationships/slide" Target="slides/slide77.xml"/><Relationship Id="rId79" Type="http://schemas.openxmlformats.org/officeDocument/2006/relationships/slide" Target="slides/slide7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Relationship Id="rId46" Type="http://schemas.openxmlformats.org/officeDocument/2006/relationships/slide" Target="slides/slide45.xml"/><Relationship Id="rId47" Type="http://schemas.openxmlformats.org/officeDocument/2006/relationships/slide" Target="slides/slide46.xml"/><Relationship Id="rId48" Type="http://schemas.openxmlformats.org/officeDocument/2006/relationships/slide" Target="slides/slide47.xml"/><Relationship Id="rId49" Type="http://schemas.openxmlformats.org/officeDocument/2006/relationships/slide" Target="slides/slide48.xml"/><Relationship Id="rId60" Type="http://schemas.openxmlformats.org/officeDocument/2006/relationships/slide" Target="slides/slide59.xml"/><Relationship Id="rId61" Type="http://schemas.openxmlformats.org/officeDocument/2006/relationships/slide" Target="slides/slide60.xml"/><Relationship Id="rId62" Type="http://schemas.openxmlformats.org/officeDocument/2006/relationships/slide" Target="slides/slide61.xml"/><Relationship Id="rId63" Type="http://schemas.openxmlformats.org/officeDocument/2006/relationships/slide" Target="slides/slide62.xml"/><Relationship Id="rId64" Type="http://schemas.openxmlformats.org/officeDocument/2006/relationships/slide" Target="slides/slide63.xml"/><Relationship Id="rId65" Type="http://schemas.openxmlformats.org/officeDocument/2006/relationships/slide" Target="slides/slide64.xml"/><Relationship Id="rId66" Type="http://schemas.openxmlformats.org/officeDocument/2006/relationships/slide" Target="slides/slide65.xml"/><Relationship Id="rId67" Type="http://schemas.openxmlformats.org/officeDocument/2006/relationships/slide" Target="slides/slide66.xml"/><Relationship Id="rId68" Type="http://schemas.openxmlformats.org/officeDocument/2006/relationships/slide" Target="slides/slide67.xml"/><Relationship Id="rId69" Type="http://schemas.openxmlformats.org/officeDocument/2006/relationships/slide" Target="slides/slide68.xml"/><Relationship Id="rId80" Type="http://schemas.openxmlformats.org/officeDocument/2006/relationships/notesMaster" Target="notesMasters/notesMaster1.xml"/><Relationship Id="rId81" Type="http://schemas.openxmlformats.org/officeDocument/2006/relationships/handoutMaster" Target="handoutMasters/handoutMaster1.xml"/><Relationship Id="rId82" Type="http://schemas.openxmlformats.org/officeDocument/2006/relationships/printerSettings" Target="printerSettings/printerSettings1.bin"/><Relationship Id="rId83" Type="http://schemas.openxmlformats.org/officeDocument/2006/relationships/presProps" Target="presProps.xml"/><Relationship Id="rId84" Type="http://schemas.openxmlformats.org/officeDocument/2006/relationships/viewProps" Target="viewProps.xml"/><Relationship Id="rId85" Type="http://schemas.openxmlformats.org/officeDocument/2006/relationships/theme" Target="theme/theme1.xml"/><Relationship Id="rId86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2B45D842-1E49-4DA7-B8EE-89656B3A433D}" type="datetimeFigureOut">
              <a:rPr lang="en-US"/>
              <a:pPr>
                <a:defRPr/>
              </a:pPr>
              <a:t>7‏/1‏/18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BEF696A4-A35F-488F-9B34-C3F24DD8D70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609461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DAE66B93-FD4D-44B7-9A91-5D6E270449B3}" type="datetimeFigureOut">
              <a:rPr lang="en-US"/>
              <a:pPr>
                <a:defRPr/>
              </a:pPr>
              <a:t>7‏/1‏/18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F8FB930E-7CF2-45FA-9188-6D7B708514E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95794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en-US" sz="1200" dirty="0" smtClean="0"/>
              <a:t>Patients with acute heart failure and </a:t>
            </a:r>
            <a:r>
              <a:rPr lang="en-US" altLang="en-US" sz="1200" dirty="0" err="1" smtClean="0"/>
              <a:t>cardiogenic</a:t>
            </a:r>
            <a:r>
              <a:rPr lang="en-US" altLang="en-US" sz="1200" dirty="0" smtClean="0"/>
              <a:t> shock are  usually  </a:t>
            </a:r>
            <a:r>
              <a:rPr lang="en-US" altLang="en-US" sz="1200" dirty="0" err="1" smtClean="0"/>
              <a:t>normovolaemic</a:t>
            </a:r>
            <a:r>
              <a:rPr lang="en-US" altLang="en-US" sz="1200" dirty="0" smtClean="0"/>
              <a:t> or relatively  </a:t>
            </a:r>
            <a:r>
              <a:rPr lang="en-US" altLang="en-US" sz="1200" dirty="0" err="1" smtClean="0"/>
              <a:t>hypovolaemic</a:t>
            </a:r>
            <a:r>
              <a:rPr lang="en-US" altLang="en-US" sz="1200" dirty="0" smtClean="0"/>
              <a:t> as a result of intravascular fluid  loss into  the lungs  and  the development of </a:t>
            </a:r>
            <a:r>
              <a:rPr lang="en-US" altLang="en-US" sz="1200" dirty="0" err="1" smtClean="0"/>
              <a:t>pulmonaryoedema</a:t>
            </a:r>
            <a:r>
              <a:rPr lang="en-US" altLang="en-US" sz="1200" dirty="0" smtClean="0"/>
              <a:t>. </a:t>
            </a:r>
          </a:p>
          <a:p>
            <a:pPr marL="68263" indent="0">
              <a:buFont typeface="Wingdings" pitchFamily="2" charset="2"/>
              <a:buNone/>
            </a:pPr>
            <a:r>
              <a:rPr lang="en-US" altLang="en-US" sz="1200" dirty="0" smtClean="0"/>
              <a:t>Intra-aortic balloon  pump (IABP) This device works  by inflating a balloon in the thoracic  aorta  during diastole, with  deflation occurring in systole.</a:t>
            </a:r>
          </a:p>
          <a:p>
            <a:pPr marL="68263" indent="0">
              <a:buFont typeface="Wingdings" pitchFamily="2" charset="2"/>
              <a:buNone/>
            </a:pPr>
            <a:r>
              <a:rPr lang="en-US" altLang="en-US" sz="1200" dirty="0" smtClean="0"/>
              <a:t>Inflation  during diastole augments the diastolic blood  pressure improving coronary perfu­sion and  myocardial oxygen delivery; deflation in systole reduces </a:t>
            </a:r>
            <a:r>
              <a:rPr lang="en-US" altLang="en-US" sz="1200" dirty="0" err="1" smtClean="0"/>
              <a:t>afterload</a:t>
            </a:r>
            <a:r>
              <a:rPr lang="en-US" altLang="en-US" sz="1200" dirty="0" smtClean="0"/>
              <a:t>. </a:t>
            </a:r>
            <a:endParaRPr lang="en-US" altLang="en-US" sz="1200" b="1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8FB930E-7CF2-45FA-9188-6D7B708514E1}" type="slidenum">
              <a:rPr lang="en-US" smtClean="0"/>
              <a:pPr>
                <a:defRPr/>
              </a:pPr>
              <a:t>76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365125" cy="6854825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309563" y="681038"/>
            <a:ext cx="46037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268288" y="681038"/>
            <a:ext cx="28575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249238" y="681038"/>
            <a:ext cx="9525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222250" y="681038"/>
            <a:ext cx="7938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255588" y="5046663"/>
            <a:ext cx="73025" cy="1692275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255588" y="4797425"/>
            <a:ext cx="73025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255588" y="4637088"/>
            <a:ext cx="73025" cy="138112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255588" y="4541838"/>
            <a:ext cx="73025" cy="7461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15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E1395C83-8F06-4E54-8204-B32AEBAE050A}" type="datetimeFigureOut">
              <a:rPr lang="en-US"/>
              <a:pPr>
                <a:defRPr/>
              </a:pPr>
              <a:t>7‏/1‏/18</a:t>
            </a:fld>
            <a:endParaRPr lang="en-US"/>
          </a:p>
        </p:txBody>
      </p:sp>
      <p:sp>
        <p:nvSpPr>
          <p:cNvPr id="16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7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415D09-A8C1-4635-BC6E-4A2690A3238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E4A03F-7E2B-4A39-814A-318E55C7044D}" type="datetimeFigureOut">
              <a:rPr lang="en-US"/>
              <a:pPr>
                <a:defRPr/>
              </a:pPr>
              <a:t>7‏/1‏/18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C8477B-F9E1-4DE7-B4C8-F4DDFB6ABDB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1180A2-F9BE-45D2-81C7-FE1FD809CC28}" type="datetimeFigureOut">
              <a:rPr lang="en-US"/>
              <a:pPr>
                <a:defRPr/>
              </a:pPr>
              <a:t>7‏/1‏/18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669AB2-A534-476B-97A7-E9CD548CBEA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A6E436-BF20-4A36-ADAA-9184180906BC}" type="datetimeFigureOut">
              <a:rPr lang="en-US"/>
              <a:pPr>
                <a:defRPr/>
              </a:pPr>
              <a:t>7‏/1‏/18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F9072E-4817-465C-B005-813F0EAA526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17"/>
          <p:cNvSpPr>
            <a:spLocks/>
          </p:cNvSpPr>
          <p:nvPr/>
        </p:nvSpPr>
        <p:spPr bwMode="auto">
          <a:xfrm>
            <a:off x="4829175" y="1073150"/>
            <a:ext cx="4321175" cy="5791200"/>
          </a:xfrm>
          <a:custGeom>
            <a:avLst/>
            <a:gdLst>
              <a:gd name="T0" fmla="*/ 0 w 2736"/>
              <a:gd name="T1" fmla="*/ 2147483647 h 3648"/>
              <a:gd name="T2" fmla="*/ 2147483647 w 2736"/>
              <a:gd name="T3" fmla="*/ 2147483647 h 3648"/>
              <a:gd name="T4" fmla="*/ 2147483647 w 2736"/>
              <a:gd name="T5" fmla="*/ 0 h 3648"/>
              <a:gd name="T6" fmla="*/ 2147483647 w 2736"/>
              <a:gd name="T7" fmla="*/ 2147483647 h 3648"/>
              <a:gd name="T8" fmla="*/ 2147483647 w 2736"/>
              <a:gd name="T9" fmla="*/ 2147483647 h 3648"/>
              <a:gd name="T10" fmla="*/ 2147483647 w 2736"/>
              <a:gd name="T11" fmla="*/ 2147483647 h 3648"/>
              <a:gd name="T12" fmla="*/ 0 w 2736"/>
              <a:gd name="T13" fmla="*/ 2147483647 h 3648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2736"/>
              <a:gd name="T22" fmla="*/ 0 h 3648"/>
              <a:gd name="T23" fmla="*/ 2736 w 2736"/>
              <a:gd name="T24" fmla="*/ 3648 h 3648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0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2940"/>
              </a:schemeClr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5" name="Freeform 18"/>
          <p:cNvSpPr>
            <a:spLocks/>
          </p:cNvSpPr>
          <p:nvPr/>
        </p:nvSpPr>
        <p:spPr bwMode="auto">
          <a:xfrm>
            <a:off x="374650" y="0"/>
            <a:ext cx="5513388" cy="6615113"/>
          </a:xfrm>
          <a:custGeom>
            <a:avLst/>
            <a:gdLst>
              <a:gd name="T0" fmla="*/ 0 w 3504"/>
              <a:gd name="T1" fmla="*/ 2147483647 h 4128"/>
              <a:gd name="T2" fmla="*/ 0 w 3504"/>
              <a:gd name="T3" fmla="*/ 2147483647 h 4128"/>
              <a:gd name="T4" fmla="*/ 2147483647 w 3504"/>
              <a:gd name="T5" fmla="*/ 2147483647 h 4128"/>
              <a:gd name="T6" fmla="*/ 2147483647 w 3504"/>
              <a:gd name="T7" fmla="*/ 0 h 4128"/>
              <a:gd name="T8" fmla="*/ 2147483647 w 3504"/>
              <a:gd name="T9" fmla="*/ 0 h 4128"/>
              <a:gd name="T10" fmla="*/ 2147483647 w 3504"/>
              <a:gd name="T11" fmla="*/ 2147483647 h 4128"/>
              <a:gd name="T12" fmla="*/ 0 w 3504"/>
              <a:gd name="T13" fmla="*/ 2147483647 h 4128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3504"/>
              <a:gd name="T22" fmla="*/ 0 h 4128"/>
              <a:gd name="T23" fmla="*/ 3504 w 3504"/>
              <a:gd name="T24" fmla="*/ 4128 h 4128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2940"/>
              </a:schemeClr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6" name="Freeform 5"/>
          <p:cNvSpPr>
            <a:spLocks/>
          </p:cNvSpPr>
          <p:nvPr/>
        </p:nvSpPr>
        <p:spPr bwMode="auto">
          <a:xfrm rot="5236414">
            <a:off x="4461669" y="1483519"/>
            <a:ext cx="4114800" cy="1189038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7" name="Freeform 6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4" name="Freeform 13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366713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366713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8" name="Freeform 17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363538" y="401638"/>
            <a:ext cx="8504237" cy="887412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0" name="Rectangle 19"/>
          <p:cNvSpPr/>
          <p:nvPr/>
        </p:nvSpPr>
        <p:spPr>
          <a:xfrm flipH="1">
            <a:off x="371475" y="681038"/>
            <a:ext cx="26988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1" name="Rectangle 20"/>
          <p:cNvSpPr/>
          <p:nvPr/>
        </p:nvSpPr>
        <p:spPr>
          <a:xfrm flipH="1">
            <a:off x="411163" y="681038"/>
            <a:ext cx="26987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2" name="Rectangle 21"/>
          <p:cNvSpPr/>
          <p:nvPr/>
        </p:nvSpPr>
        <p:spPr>
          <a:xfrm flipH="1">
            <a:off x="447675" y="681038"/>
            <a:ext cx="9525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3" name="Rectangle 22"/>
          <p:cNvSpPr/>
          <p:nvPr/>
        </p:nvSpPr>
        <p:spPr>
          <a:xfrm flipH="1">
            <a:off x="476250" y="681038"/>
            <a:ext cx="9525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4" name="Rectangle 23"/>
          <p:cNvSpPr/>
          <p:nvPr/>
        </p:nvSpPr>
        <p:spPr>
          <a:xfrm>
            <a:off x="500063" y="681038"/>
            <a:ext cx="36512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bIns="0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95D7DD9A-891F-4423-9D86-D1BA320F2782}" type="datetimeFigureOut">
              <a:rPr lang="en-US"/>
              <a:pPr>
                <a:defRPr/>
              </a:pPr>
              <a:t>7‏/1‏/18</a:t>
            </a:fld>
            <a:endParaRPr lang="en-US"/>
          </a:p>
        </p:txBody>
      </p:sp>
      <p:sp>
        <p:nvSpPr>
          <p:cNvPr id="2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2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1748F8-F6EF-49B1-B70E-377B0613ED5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B112548D-1979-4C2E-A00F-442F72077060}" type="datetimeFigureOut">
              <a:rPr lang="en-US"/>
              <a:pPr>
                <a:defRPr/>
              </a:pPr>
              <a:t>7‏/1‏/18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7BA3A1-C627-482C-B5F9-6AE578673C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401638"/>
            <a:ext cx="8867775" cy="887412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7313" y="681038"/>
            <a:ext cx="46037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47625" y="681038"/>
            <a:ext cx="26988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28575" y="681038"/>
            <a:ext cx="9525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0" y="681038"/>
            <a:ext cx="9525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 flipH="1">
            <a:off x="149225" y="681038"/>
            <a:ext cx="28575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 flipH="1">
            <a:off x="188913" y="681038"/>
            <a:ext cx="28575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 flipH="1">
            <a:off x="227013" y="681038"/>
            <a:ext cx="9525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5" name="Rectangle 14"/>
          <p:cNvSpPr/>
          <p:nvPr/>
        </p:nvSpPr>
        <p:spPr>
          <a:xfrm flipH="1">
            <a:off x="255588" y="681038"/>
            <a:ext cx="7937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279400" y="681038"/>
            <a:ext cx="36513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/>
          <a:lstStyle>
            <a:lvl1pPr>
              <a:defRPr sz="4000"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2260703D-0557-4C8F-9559-9B504B07F30D}" type="datetimeFigureOut">
              <a:rPr lang="en-US"/>
              <a:pPr>
                <a:defRPr/>
              </a:pPr>
              <a:t>7‏/1‏/18</a:t>
            </a:fld>
            <a:endParaRPr lang="en-US"/>
          </a:p>
        </p:txBody>
      </p:sp>
      <p:sp>
        <p:nvSpPr>
          <p:cNvPr id="1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1D13ED-0720-4FC1-8434-09030CCD6ED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A4B3D7-0AFB-477E-9A0E-E7DBFBB13BAC}" type="datetimeFigureOut">
              <a:rPr lang="en-US"/>
              <a:pPr>
                <a:defRPr/>
              </a:pPr>
              <a:t>7‏/1‏/18</a:t>
            </a:fld>
            <a:endParaRPr lang="en-US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F06F9D-95CA-420F-BDE9-86140C2B520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14C629D4-4AB6-4CB8-83E0-36ABD78F0CC7}" type="datetimeFigureOut">
              <a:rPr lang="en-US"/>
              <a:pPr>
                <a:defRPr/>
              </a:pPr>
              <a:t>7‏/1‏/18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A255F9-1D29-4813-A881-C377C3182F9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1811F0-E51F-4161-81C9-1DE385AD8536}" type="datetimeFigureOut">
              <a:rPr lang="en-US"/>
              <a:pPr>
                <a:defRPr/>
              </a:pPr>
              <a:t>7‏/1‏/18</a:t>
            </a:fld>
            <a:endParaRPr lang="en-U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741ED8-ECE2-44CA-B269-2D65BA4FF50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68300" y="0"/>
            <a:ext cx="8777288" cy="1878013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6" name="Straight Connector 5"/>
          <p:cNvCxnSpPr/>
          <p:nvPr/>
        </p:nvCxnSpPr>
        <p:spPr>
          <a:xfrm flipV="1">
            <a:off x="363538" y="1884363"/>
            <a:ext cx="8782050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7" name="Group 19"/>
          <p:cNvGrpSpPr>
            <a:grpSpLocks/>
          </p:cNvGrpSpPr>
          <p:nvPr/>
        </p:nvGrpSpPr>
        <p:grpSpPr bwMode="auto">
          <a:xfrm rot="5400000">
            <a:off x="8515351" y="1219200"/>
            <a:ext cx="131762" cy="128587"/>
            <a:chOff x="6668087" y="1297746"/>
            <a:chExt cx="161840" cy="156602"/>
          </a:xfrm>
        </p:grpSpPr>
        <p:cxnSp>
          <p:nvCxnSpPr>
            <p:cNvPr id="8" name="Straight Connector 7"/>
            <p:cNvCxnSpPr/>
            <p:nvPr/>
          </p:nvCxnSpPr>
          <p:spPr>
            <a:xfrm rot="16200000">
              <a:off x="6663593" y="1255841"/>
              <a:ext cx="88935" cy="79945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rot="16200000" flipV="1">
              <a:off x="6685198" y="1391515"/>
              <a:ext cx="125668" cy="0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rot="5400000" flipH="1">
              <a:off x="6744513" y="1254866"/>
              <a:ext cx="88935" cy="81895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" name="Group 25"/>
          <p:cNvGrpSpPr>
            <a:grpSpLocks/>
          </p:cNvGrpSpPr>
          <p:nvPr/>
        </p:nvGrpSpPr>
        <p:grpSpPr bwMode="auto">
          <a:xfrm rot="5400000">
            <a:off x="8667751" y="1371600"/>
            <a:ext cx="131762" cy="128587"/>
            <a:chOff x="6668087" y="1297746"/>
            <a:chExt cx="161840" cy="156602"/>
          </a:xfrm>
        </p:grpSpPr>
        <p:cxnSp>
          <p:nvCxnSpPr>
            <p:cNvPr id="12" name="Straight Connector 11"/>
            <p:cNvCxnSpPr/>
            <p:nvPr/>
          </p:nvCxnSpPr>
          <p:spPr>
            <a:xfrm rot="16200000">
              <a:off x="6663593" y="1255841"/>
              <a:ext cx="88935" cy="79945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16200000" flipV="1">
              <a:off x="6685198" y="1391515"/>
              <a:ext cx="125668" cy="0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5400000" flipH="1">
              <a:off x="6744513" y="1254866"/>
              <a:ext cx="88935" cy="81895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" name="Group 29"/>
          <p:cNvGrpSpPr>
            <a:grpSpLocks/>
          </p:cNvGrpSpPr>
          <p:nvPr/>
        </p:nvGrpSpPr>
        <p:grpSpPr bwMode="auto">
          <a:xfrm rot="5400000">
            <a:off x="8320087" y="1474788"/>
            <a:ext cx="131763" cy="128588"/>
            <a:chOff x="6668087" y="1297746"/>
            <a:chExt cx="161840" cy="156602"/>
          </a:xfrm>
        </p:grpSpPr>
        <p:cxnSp>
          <p:nvCxnSpPr>
            <p:cNvPr id="16" name="Straight Connector 15"/>
            <p:cNvCxnSpPr/>
            <p:nvPr/>
          </p:nvCxnSpPr>
          <p:spPr>
            <a:xfrm rot="16200000">
              <a:off x="6663592" y="1255839"/>
              <a:ext cx="88934" cy="79945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6200000" flipV="1">
              <a:off x="6685198" y="1391513"/>
              <a:ext cx="125668" cy="0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5400000" flipH="1">
              <a:off x="6744512" y="1254865"/>
              <a:ext cx="88934" cy="81895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en-US" noProof="0" smtClean="0"/>
              <a:t>Click icon to add picture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9" name="Date Placeholder 4"/>
          <p:cNvSpPr>
            <a:spLocks noGrp="1"/>
          </p:cNvSpPr>
          <p:nvPr>
            <p:ph type="dt" sz="half" idx="10"/>
          </p:nvPr>
        </p:nvSpPr>
        <p:spPr>
          <a:xfrm>
            <a:off x="6477000" y="55563"/>
            <a:ext cx="2133600" cy="365125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B9C06684-9F51-444F-9965-42F0E7A6B478}" type="datetimeFigureOut">
              <a:rPr lang="en-US"/>
              <a:pPr>
                <a:defRPr/>
              </a:pPr>
              <a:t>7‏/1‏/18</a:t>
            </a:fld>
            <a:endParaRPr lang="en-US"/>
          </a:p>
        </p:txBody>
      </p:sp>
      <p:sp>
        <p:nvSpPr>
          <p:cNvPr id="20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55563"/>
            <a:ext cx="5562600" cy="365125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21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55563"/>
            <a:ext cx="4572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548335-5F03-4021-AAF4-14221801CF2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365125" cy="6854825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255588" y="5046663"/>
            <a:ext cx="73025" cy="1692275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255588" y="4797425"/>
            <a:ext cx="73025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255588" y="4637088"/>
            <a:ext cx="73025" cy="138112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255588" y="4541838"/>
            <a:ext cx="73025" cy="7461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309563" y="681038"/>
            <a:ext cx="46037" cy="365125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268288" y="681038"/>
            <a:ext cx="28575" cy="365125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249238" y="681038"/>
            <a:ext cx="9525" cy="365125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222250" y="681038"/>
            <a:ext cx="7938" cy="365125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512763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36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914400" y="1784350"/>
            <a:ext cx="77724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100">
                <a:solidFill>
                  <a:schemeClr val="tx2"/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DB0054CE-3D20-4DB7-A438-16462DB56486}" type="datetimeFigureOut">
              <a:rPr lang="en-US"/>
              <a:pPr>
                <a:defRPr/>
              </a:pPr>
              <a:t>7‏/1‏/18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100">
                <a:solidFill>
                  <a:schemeClr val="tx2"/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chemeClr val="tx2"/>
                </a:solidFill>
                <a:latin typeface="Arial" charset="0"/>
                <a:cs typeface="Aharoni" pitchFamily="2" charset="-79"/>
              </a:defRPr>
            </a:lvl1pPr>
          </a:lstStyle>
          <a:p>
            <a:pPr>
              <a:defRPr/>
            </a:pPr>
            <a:fld id="{C4B54816-9FC3-47FA-9EDE-B0F6B82952A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4074" r:id="rId1"/>
    <p:sldLayoutId id="2147484069" r:id="rId2"/>
    <p:sldLayoutId id="2147484075" r:id="rId3"/>
    <p:sldLayoutId id="2147484076" r:id="rId4"/>
    <p:sldLayoutId id="2147484077" r:id="rId5"/>
    <p:sldLayoutId id="2147484070" r:id="rId6"/>
    <p:sldLayoutId id="2147484078" r:id="rId7"/>
    <p:sldLayoutId id="2147484071" r:id="rId8"/>
    <p:sldLayoutId id="2147484079" r:id="rId9"/>
    <p:sldLayoutId id="2147484072" r:id="rId10"/>
    <p:sldLayoutId id="2147484073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kern="1200" spc="-100">
          <a:solidFill>
            <a:srgbClr val="F4F1DA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rgbClr val="F4F1DA"/>
          </a:solidFill>
          <a:latin typeface="Arial" charset="0"/>
          <a:cs typeface="Aharoni" pitchFamily="2" charset="-79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rgbClr val="F4F1DA"/>
          </a:solidFill>
          <a:latin typeface="Arial" charset="0"/>
          <a:cs typeface="Aharoni" pitchFamily="2" charset="-79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rgbClr val="F4F1DA"/>
          </a:solidFill>
          <a:latin typeface="Arial" charset="0"/>
          <a:cs typeface="Aharoni" pitchFamily="2" charset="-79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rgbClr val="F4F1DA"/>
          </a:solidFill>
          <a:latin typeface="Arial" charset="0"/>
          <a:cs typeface="Aharoni" pitchFamily="2" charset="-79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rgbClr val="F4F1DA"/>
          </a:solidFill>
          <a:latin typeface="Arial" charset="0"/>
          <a:cs typeface="Aharoni" pitchFamily="2" charset="-79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rgbClr val="F4F1DA"/>
          </a:solidFill>
          <a:latin typeface="Arial" charset="0"/>
          <a:cs typeface="Aharoni" pitchFamily="2" charset="-79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rgbClr val="F4F1DA"/>
          </a:solidFill>
          <a:latin typeface="Arial" charset="0"/>
          <a:cs typeface="Aharoni" pitchFamily="2" charset="-79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rgbClr val="F4F1DA"/>
          </a:solidFill>
          <a:latin typeface="Arial" charset="0"/>
          <a:cs typeface="Aharoni" pitchFamily="2" charset="-79"/>
        </a:defRPr>
      </a:lvl9pPr>
      <a:extLst/>
    </p:titleStyle>
    <p:bodyStyle>
      <a:lvl1pPr marL="411163" indent="-342900" algn="l" rtl="0" eaLnBrk="0" fontAlgn="base" hangingPunct="0">
        <a:spcBef>
          <a:spcPts val="700"/>
        </a:spcBef>
        <a:spcAft>
          <a:spcPct val="0"/>
        </a:spcAft>
        <a:buClr>
          <a:schemeClr val="tx2"/>
        </a:buClr>
        <a:buSzPct val="95000"/>
        <a:buFont typeface="Wingdings" pitchFamily="2" charset="2"/>
        <a:buChar char=""/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39775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90000"/>
        <a:buFont typeface="Wingdings" pitchFamily="2" charset="2"/>
        <a:buChar char="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5363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 2" pitchFamily="18" charset="2"/>
        <a:buChar char="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0475" indent="-228600" algn="l" rtl="0" eaLnBrk="0" fontAlgn="base" hangingPunct="0">
        <a:spcBef>
          <a:spcPct val="20000"/>
        </a:spcBef>
        <a:spcAft>
          <a:spcPct val="0"/>
        </a:spcAft>
        <a:buClr>
          <a:srgbClr val="9BBB59"/>
        </a:buClr>
        <a:buFont typeface="Wingdings 3" pitchFamily="18" charset="2"/>
        <a:buChar char=""/>
        <a:defRPr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138" indent="-209550" algn="l" rtl="0" eaLnBrk="0" fontAlgn="base" hangingPunct="0">
        <a:spcBef>
          <a:spcPct val="20000"/>
        </a:spcBef>
        <a:spcAft>
          <a:spcPct val="0"/>
        </a:spcAft>
        <a:buClr>
          <a:srgbClr val="9BBB59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survivingsepsis.org/" TargetMode="Externa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Content Placeholder 2"/>
          <p:cNvSpPr>
            <a:spLocks noGrp="1"/>
          </p:cNvSpPr>
          <p:nvPr>
            <p:ph idx="1"/>
          </p:nvPr>
        </p:nvSpPr>
        <p:spPr>
          <a:xfrm>
            <a:off x="914400" y="1784350"/>
            <a:ext cx="8077200" cy="3549650"/>
          </a:xfrm>
        </p:spPr>
        <p:txBody>
          <a:bodyPr/>
          <a:lstStyle/>
          <a:p>
            <a:pPr marL="68263" indent="0">
              <a:buFont typeface="Wingdings" pitchFamily="2" charset="2"/>
              <a:buNone/>
            </a:pPr>
            <a:r>
              <a:rPr lang="en-US" altLang="en-US" sz="2800" dirty="0" smtClean="0">
                <a:solidFill>
                  <a:srgbClr val="FFFF00"/>
                </a:solidFill>
              </a:rPr>
              <a:t>OBJECTIVES</a:t>
            </a:r>
          </a:p>
          <a:p>
            <a:r>
              <a:rPr lang="en-US" altLang="en-US" sz="2800" dirty="0"/>
              <a:t>S</a:t>
            </a:r>
            <a:r>
              <a:rPr lang="en-US" altLang="en-US" sz="2800" dirty="0" smtClean="0"/>
              <a:t>hock definitions</a:t>
            </a:r>
          </a:p>
          <a:p>
            <a:r>
              <a:rPr lang="en-US" altLang="en-US" sz="2800" dirty="0"/>
              <a:t>T</a:t>
            </a:r>
            <a:r>
              <a:rPr lang="en-US" altLang="en-US" sz="2800" dirty="0" smtClean="0"/>
              <a:t>ypes of shock, mainly </a:t>
            </a:r>
            <a:r>
              <a:rPr lang="en-US" altLang="en-US" sz="2800" dirty="0" err="1" smtClean="0"/>
              <a:t>hypovolemia</a:t>
            </a:r>
            <a:r>
              <a:rPr lang="en-US" altLang="en-US" sz="2800" dirty="0" smtClean="0"/>
              <a:t>, septic, obstructive</a:t>
            </a:r>
          </a:p>
          <a:p>
            <a:r>
              <a:rPr lang="en-US" altLang="en-US" sz="2800" dirty="0"/>
              <a:t>D</a:t>
            </a:r>
            <a:r>
              <a:rPr lang="en-US" altLang="en-US" sz="2800" dirty="0" smtClean="0"/>
              <a:t>iagnosis</a:t>
            </a:r>
          </a:p>
          <a:p>
            <a:r>
              <a:rPr lang="en-US" altLang="en-US" sz="2800" dirty="0"/>
              <a:t>M</a:t>
            </a:r>
            <a:r>
              <a:rPr lang="en-US" altLang="en-US" sz="2800" dirty="0" smtClean="0"/>
              <a:t>anagement</a:t>
            </a:r>
            <a:endParaRPr lang="en-US" altLang="en-US" sz="2400" dirty="0" smtClean="0"/>
          </a:p>
        </p:txBody>
      </p:sp>
      <p:sp>
        <p:nvSpPr>
          <p:cNvPr id="5" name="Rectangle 4"/>
          <p:cNvSpPr/>
          <p:nvPr/>
        </p:nvSpPr>
        <p:spPr>
          <a:xfrm>
            <a:off x="685800" y="381000"/>
            <a:ext cx="150746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68263" lvl="0">
              <a:spcBef>
                <a:spcPts val="700"/>
              </a:spcBef>
              <a:buClr>
                <a:srgbClr val="EEECE1"/>
              </a:buClr>
              <a:buSzPct val="95000"/>
            </a:pPr>
            <a:r>
              <a:rPr lang="en-US" altLang="en-US" sz="3200" dirty="0">
                <a:solidFill>
                  <a:srgbClr val="FFFF00"/>
                </a:solidFill>
                <a:latin typeface="Arial"/>
                <a:cs typeface="Aharoni"/>
              </a:rPr>
              <a:t>Shock 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8263" indent="0" algn="just">
              <a:buFont typeface="Wingdings" pitchFamily="2" charset="2"/>
              <a:buNone/>
            </a:pPr>
            <a:r>
              <a:rPr lang="en-US" altLang="en-US" sz="2800" i="1" dirty="0" smtClean="0">
                <a:solidFill>
                  <a:srgbClr val="FFFF00"/>
                </a:solidFill>
              </a:rPr>
              <a:t>Anaphylactic shock</a:t>
            </a:r>
            <a:endParaRPr lang="en-US" altLang="en-US" sz="2800" dirty="0" smtClean="0">
              <a:solidFill>
                <a:srgbClr val="FFFF00"/>
              </a:solidFill>
            </a:endParaRPr>
          </a:p>
          <a:p>
            <a:pPr marL="68263" indent="0" algn="just">
              <a:buFont typeface="Wingdings" pitchFamily="2" charset="2"/>
              <a:buNone/>
            </a:pPr>
            <a:r>
              <a:rPr lang="en-US" altLang="en-US" sz="2800" dirty="0" smtClean="0"/>
              <a:t>Systemic  hypersensitivity reaction  following exposure   to an agent  (allergen)  triggering  the release of </a:t>
            </a:r>
            <a:r>
              <a:rPr lang="en-US" altLang="en-US" sz="2800" dirty="0" err="1" smtClean="0"/>
              <a:t>vasoactive</a:t>
            </a:r>
            <a:r>
              <a:rPr lang="en-US" altLang="en-US" sz="2800" dirty="0" smtClean="0"/>
              <a:t> mediators (histamine,  </a:t>
            </a:r>
            <a:r>
              <a:rPr lang="en-US" altLang="en-US" sz="2800" dirty="0" err="1" smtClean="0"/>
              <a:t>kinins</a:t>
            </a:r>
            <a:r>
              <a:rPr lang="en-US" altLang="en-US" sz="2800" dirty="0" smtClean="0"/>
              <a:t> and prostaglandins)  from  </a:t>
            </a:r>
            <a:r>
              <a:rPr lang="en-US" altLang="en-US" sz="2800" dirty="0" err="1" smtClean="0"/>
              <a:t>basophils</a:t>
            </a:r>
            <a:r>
              <a:rPr lang="en-US" altLang="en-US" sz="2800" dirty="0" smtClean="0"/>
              <a:t> and  mast cells.</a:t>
            </a:r>
          </a:p>
          <a:p>
            <a:pPr marL="68263" indent="0" algn="just">
              <a:buFont typeface="Wingdings" pitchFamily="2" charset="2"/>
              <a:buNone/>
            </a:pPr>
            <a:endParaRPr lang="en-US" altLang="en-US" sz="2800" dirty="0" smtClean="0"/>
          </a:p>
          <a:p>
            <a:pPr marL="68263" indent="0" algn="just">
              <a:buNone/>
            </a:pPr>
            <a:r>
              <a:rPr lang="en-US" altLang="en-US" sz="2800" dirty="0" smtClean="0"/>
              <a:t>Results from   </a:t>
            </a:r>
            <a:r>
              <a:rPr lang="en-US" altLang="en-US" sz="2800" dirty="0" err="1" smtClean="0"/>
              <a:t>vasodilation</a:t>
            </a:r>
            <a:r>
              <a:rPr lang="en-US" altLang="en-US" sz="2800" dirty="0" smtClean="0"/>
              <a:t>,  intravascular  volume   redistribution, capillary  leak and a reduction  in cardiac output.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9" name="Content Placeholder 2"/>
          <p:cNvSpPr>
            <a:spLocks noGrp="1"/>
          </p:cNvSpPr>
          <p:nvPr>
            <p:ph idx="1"/>
          </p:nvPr>
        </p:nvSpPr>
        <p:spPr>
          <a:xfrm>
            <a:off x="762000" y="762000"/>
            <a:ext cx="7772400" cy="4572000"/>
          </a:xfrm>
        </p:spPr>
        <p:txBody>
          <a:bodyPr/>
          <a:lstStyle/>
          <a:p>
            <a:pPr marL="68263" indent="0">
              <a:buFont typeface="Wingdings" pitchFamily="2" charset="2"/>
              <a:buNone/>
            </a:pPr>
            <a:r>
              <a:rPr lang="en-US" altLang="en-US" sz="2800" i="1" dirty="0" err="1" smtClean="0">
                <a:solidFill>
                  <a:srgbClr val="FFFF00"/>
                </a:solidFill>
              </a:rPr>
              <a:t>Neurogenic</a:t>
            </a:r>
            <a:r>
              <a:rPr lang="en-US" altLang="en-US" sz="2800" i="1" dirty="0" smtClean="0">
                <a:solidFill>
                  <a:srgbClr val="FFFF00"/>
                </a:solidFill>
              </a:rPr>
              <a:t> shock</a:t>
            </a:r>
            <a:endParaRPr lang="en-US" altLang="en-US" sz="2800" dirty="0" smtClean="0">
              <a:solidFill>
                <a:srgbClr val="FFFF00"/>
              </a:solidFill>
            </a:endParaRPr>
          </a:p>
          <a:p>
            <a:pPr marL="68263" indent="0">
              <a:buFont typeface="Wingdings" pitchFamily="2" charset="2"/>
              <a:buNone/>
            </a:pPr>
            <a:endParaRPr lang="en-US" altLang="en-US" sz="2800" dirty="0" smtClean="0"/>
          </a:p>
          <a:p>
            <a:pPr marL="68263" indent="0">
              <a:buFont typeface="Wingdings" pitchFamily="2" charset="2"/>
              <a:buNone/>
            </a:pPr>
            <a:r>
              <a:rPr lang="en-US" altLang="en-US" sz="2800" dirty="0" smtClean="0"/>
              <a:t>Caused  by a loss  of sympathetic  tone  to vascular smooth  muscle.</a:t>
            </a:r>
          </a:p>
          <a:p>
            <a:pPr marL="68263" indent="0">
              <a:buFont typeface="Wingdings" pitchFamily="2" charset="2"/>
              <a:buNone/>
            </a:pPr>
            <a:endParaRPr lang="en-US" altLang="en-US" sz="2800" dirty="0" smtClean="0"/>
          </a:p>
          <a:p>
            <a:pPr marL="68263" indent="0">
              <a:buFont typeface="Wingdings" pitchFamily="2" charset="2"/>
              <a:buNone/>
            </a:pPr>
            <a:r>
              <a:rPr lang="en-US" altLang="en-US" sz="2800" dirty="0" smtClean="0"/>
              <a:t>This  typically  occurs  following  injury  to the (thoracic or cervical) spinal cord and results in profound </a:t>
            </a:r>
            <a:r>
              <a:rPr lang="en-US" altLang="en-US" sz="2800" dirty="0" err="1" smtClean="0"/>
              <a:t>vasodilation</a:t>
            </a:r>
            <a:r>
              <a:rPr lang="en-US" altLang="en-US" sz="2800" dirty="0" smtClean="0"/>
              <a:t>,  a  fall  in  systemic   vascular   resistance  and hypotension. </a:t>
            </a:r>
          </a:p>
          <a:p>
            <a:pPr marL="68263" indent="0">
              <a:buFont typeface="Wingdings" pitchFamily="2" charset="2"/>
              <a:buNone/>
            </a:pPr>
            <a:endParaRPr lang="en-US" altLang="en-US" sz="2800" dirty="0" smtClean="0"/>
          </a:p>
          <a:p>
            <a:pPr marL="68263" indent="0">
              <a:buFont typeface="Wingdings" pitchFamily="2" charset="2"/>
              <a:buNone/>
            </a:pPr>
            <a:r>
              <a:rPr lang="en-US" altLang="en-US" sz="2800" dirty="0" smtClean="0"/>
              <a:t>It can also occur in 'high' spinal </a:t>
            </a:r>
            <a:r>
              <a:rPr lang="en-US" altLang="en-US" sz="2800" dirty="0" err="1" smtClean="0"/>
              <a:t>anaesthesia</a:t>
            </a:r>
            <a:r>
              <a:rPr lang="en-US" altLang="en-US" sz="2800" dirty="0" smtClean="0"/>
              <a:t>.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8263" indent="0" algn="just">
              <a:buFont typeface="Wingdings" pitchFamily="2" charset="2"/>
              <a:buNone/>
            </a:pPr>
            <a:r>
              <a:rPr lang="en-US" altLang="en-US" sz="2800" b="1" dirty="0" err="1" smtClean="0">
                <a:solidFill>
                  <a:srgbClr val="FFFF00"/>
                </a:solidFill>
              </a:rPr>
              <a:t>Pathophysiology</a:t>
            </a:r>
            <a:endParaRPr lang="en-US" altLang="en-US" sz="2800" dirty="0" smtClean="0">
              <a:solidFill>
                <a:srgbClr val="FFFF00"/>
              </a:solidFill>
            </a:endParaRPr>
          </a:p>
          <a:p>
            <a:pPr marL="68263" indent="0" algn="just">
              <a:buFont typeface="Wingdings" pitchFamily="2" charset="2"/>
              <a:buNone/>
            </a:pPr>
            <a:r>
              <a:rPr lang="en-US" altLang="en-US" sz="2800" dirty="0" smtClean="0"/>
              <a:t>In clinical practice there is often significant overlap between the causes of shock </a:t>
            </a:r>
          </a:p>
          <a:p>
            <a:pPr marL="68263" indent="0" algn="just">
              <a:buFont typeface="Wingdings" pitchFamily="2" charset="2"/>
              <a:buNone/>
            </a:pPr>
            <a:endParaRPr lang="en-US" altLang="en-US" sz="2800" dirty="0" smtClean="0"/>
          </a:p>
          <a:p>
            <a:pPr marL="68263" indent="0" algn="just">
              <a:buFont typeface="Wingdings" pitchFamily="2" charset="2"/>
              <a:buNone/>
            </a:pPr>
            <a:r>
              <a:rPr lang="en-US" altLang="en-US" sz="2800" dirty="0" smtClean="0"/>
              <a:t>for example,  patients with septic shock are  frequently also  </a:t>
            </a:r>
            <a:r>
              <a:rPr lang="en-US" altLang="en-US" sz="2800" dirty="0" err="1" smtClean="0"/>
              <a:t>hypovolaemic</a:t>
            </a:r>
            <a:r>
              <a:rPr lang="en-US" altLang="en-US" dirty="0" smtClean="0"/>
              <a:t>. 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8263" indent="0">
              <a:buFont typeface="Wingdings" pitchFamily="2" charset="2"/>
              <a:buNone/>
              <a:defRPr/>
            </a:pPr>
            <a:r>
              <a:rPr lang="en-US" sz="2800" b="1" dirty="0" smtClean="0">
                <a:solidFill>
                  <a:srgbClr val="FFFF00"/>
                </a:solidFill>
              </a:rPr>
              <a:t>Pathophysiology</a:t>
            </a:r>
            <a:endParaRPr lang="en-US" sz="2800" dirty="0" smtClean="0">
              <a:solidFill>
                <a:srgbClr val="FFFF00"/>
              </a:solidFill>
            </a:endParaRPr>
          </a:p>
          <a:p>
            <a:pPr marL="68263" indent="0">
              <a:buFont typeface="Wingdings" pitchFamily="2" charset="2"/>
              <a:buNone/>
              <a:defRPr/>
            </a:pPr>
            <a:r>
              <a:rPr lang="en-US" sz="2800" dirty="0" smtClean="0"/>
              <a:t>Most shock (exception  neurogenic)  is associated  with  increased  sympathetic activity</a:t>
            </a:r>
          </a:p>
          <a:p>
            <a:pPr marL="68263" indent="0">
              <a:buFont typeface="Wingdings" pitchFamily="2" charset="2"/>
              <a:buNone/>
              <a:defRPr/>
            </a:pPr>
            <a:endParaRPr lang="en-US" sz="2800" dirty="0" smtClean="0"/>
          </a:p>
          <a:p>
            <a:pPr marL="68263" indent="0">
              <a:buFont typeface="Wingdings" pitchFamily="2" charset="2"/>
              <a:buNone/>
              <a:defRPr/>
            </a:pPr>
            <a:r>
              <a:rPr lang="en-US" sz="2800" dirty="0" smtClean="0"/>
              <a:t>All share common  pathophysiological features at the cellular level.</a:t>
            </a:r>
          </a:p>
          <a:p>
            <a:pPr>
              <a:defRPr/>
            </a:pPr>
            <a:endParaRPr lang="en-US" sz="28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8263" indent="0" algn="just">
              <a:buFont typeface="Wingdings" pitchFamily="2" charset="2"/>
              <a:buNone/>
            </a:pPr>
            <a:r>
              <a:rPr lang="en-US" altLang="en-US" sz="2800" b="1" dirty="0" err="1" smtClean="0">
                <a:solidFill>
                  <a:srgbClr val="FFFF00"/>
                </a:solidFill>
              </a:rPr>
              <a:t>Macrocirculation</a:t>
            </a:r>
            <a:endParaRPr lang="en-US" altLang="en-US" sz="2800" dirty="0" smtClean="0">
              <a:solidFill>
                <a:srgbClr val="FFFF00"/>
              </a:solidFill>
            </a:endParaRPr>
          </a:p>
          <a:p>
            <a:pPr marL="68263" indent="0" algn="just">
              <a:buFont typeface="Wingdings" pitchFamily="2" charset="2"/>
              <a:buNone/>
            </a:pPr>
            <a:r>
              <a:rPr lang="en-US" altLang="en-US" sz="2800" dirty="0" smtClean="0"/>
              <a:t>Shock (inadequate tissue oxygen delivery) can occur  in the context of a low, normal or high cardiac output.</a:t>
            </a:r>
          </a:p>
          <a:p>
            <a:pPr marL="68263" indent="0" algn="just">
              <a:buFont typeface="Wingdings" pitchFamily="2" charset="2"/>
              <a:buNone/>
            </a:pPr>
            <a:r>
              <a:rPr lang="en-US" altLang="en-US" sz="2800" dirty="0" smtClean="0"/>
              <a:t>In </a:t>
            </a:r>
            <a:r>
              <a:rPr lang="en-US" altLang="en-US" sz="2800" dirty="0" err="1" smtClean="0"/>
              <a:t>hypovolaemic</a:t>
            </a:r>
            <a:r>
              <a:rPr lang="en-US" altLang="en-US" sz="2800" dirty="0" smtClean="0"/>
              <a:t> shock there is catecholamine  release from the adrenal medulla and sympathetic nerve endings,</a:t>
            </a:r>
          </a:p>
          <a:p>
            <a:pPr marL="68263" indent="0" algn="just">
              <a:buFont typeface="Wingdings" pitchFamily="2" charset="2"/>
              <a:buNone/>
            </a:pPr>
            <a:r>
              <a:rPr lang="en-US" altLang="en-US" sz="2800" dirty="0" smtClean="0"/>
              <a:t>as well as the generation of </a:t>
            </a:r>
            <a:r>
              <a:rPr lang="en-US" altLang="en-US" sz="2800" dirty="0" err="1" smtClean="0"/>
              <a:t>Angiotesin</a:t>
            </a:r>
            <a:r>
              <a:rPr lang="en-US" altLang="en-US" sz="2800" dirty="0" smtClean="0"/>
              <a:t>-II from the </a:t>
            </a:r>
            <a:r>
              <a:rPr lang="en-US" altLang="en-US" sz="2800" dirty="0" err="1" smtClean="0"/>
              <a:t>renin-angiotensin</a:t>
            </a:r>
            <a:r>
              <a:rPr lang="en-US" altLang="en-US" sz="2800" dirty="0" smtClean="0"/>
              <a:t> system.</a:t>
            </a:r>
          </a:p>
          <a:p>
            <a:pPr marL="68263" indent="0" algn="just">
              <a:buFont typeface="Wingdings" pitchFamily="2" charset="2"/>
              <a:buNone/>
            </a:pPr>
            <a:endParaRPr lang="en-US" altLang="en-US" sz="2800" dirty="0" smtClean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8263" indent="0" algn="just">
              <a:buFont typeface="Wingdings" pitchFamily="2" charset="2"/>
              <a:buNone/>
            </a:pPr>
            <a:r>
              <a:rPr lang="en-US" altLang="en-US" sz="2800" b="1" dirty="0" err="1" smtClean="0">
                <a:solidFill>
                  <a:srgbClr val="FFFF00"/>
                </a:solidFill>
              </a:rPr>
              <a:t>Macrocirculation</a:t>
            </a:r>
            <a:endParaRPr lang="en-US" altLang="en-US" sz="2800" dirty="0" smtClean="0">
              <a:solidFill>
                <a:srgbClr val="FFFF00"/>
              </a:solidFill>
            </a:endParaRPr>
          </a:p>
          <a:p>
            <a:pPr marL="68263" indent="0" algn="just">
              <a:buFont typeface="Wingdings" pitchFamily="2" charset="2"/>
              <a:buNone/>
            </a:pPr>
            <a:r>
              <a:rPr lang="en-US" altLang="en-US" sz="2800" dirty="0" smtClean="0"/>
              <a:t>The  resulting  tachycardia and  increased   myocardial contractility act to preserve cardiac output</a:t>
            </a:r>
          </a:p>
          <a:p>
            <a:pPr marL="68263" indent="0" algn="just">
              <a:buFont typeface="Wingdings" pitchFamily="2" charset="2"/>
              <a:buNone/>
            </a:pPr>
            <a:endParaRPr lang="en-US" altLang="en-US" sz="2800" dirty="0" smtClean="0"/>
          </a:p>
          <a:p>
            <a:pPr marL="68263" indent="0" algn="just">
              <a:buFont typeface="Wingdings" pitchFamily="2" charset="2"/>
              <a:buNone/>
            </a:pPr>
            <a:r>
              <a:rPr lang="en-US" altLang="en-US" sz="2800" dirty="0" smtClean="0"/>
              <a:t>vasoconstriction  acts  to maintain arterial  blood  pressure  and divert  the available  blood  to vital organs  (e.g. brain, heart and  muscle) and away from non-vital organs (e.g. skin and gut).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8263" indent="0" algn="just">
              <a:buFont typeface="Wingdings" pitchFamily="2" charset="2"/>
              <a:buNone/>
            </a:pPr>
            <a:r>
              <a:rPr lang="en-US" altLang="en-US" sz="2800" b="1" dirty="0" err="1" smtClean="0">
                <a:solidFill>
                  <a:srgbClr val="FFFF00"/>
                </a:solidFill>
              </a:rPr>
              <a:t>Macrocirculation</a:t>
            </a:r>
            <a:endParaRPr lang="en-US" altLang="en-US" sz="2800" dirty="0" smtClean="0">
              <a:solidFill>
                <a:srgbClr val="FFFF00"/>
              </a:solidFill>
            </a:endParaRPr>
          </a:p>
          <a:p>
            <a:pPr marL="68263" indent="0" algn="just">
              <a:buFont typeface="Wingdings" pitchFamily="2" charset="2"/>
              <a:buNone/>
            </a:pPr>
            <a:r>
              <a:rPr lang="en-US" altLang="en-US" sz="2800" dirty="0" smtClean="0"/>
              <a:t>Clinically  this  manifests  as  pale, clammy  skin  with collapsed peripheral  veins and  a prolonged  capillary refill time. </a:t>
            </a:r>
          </a:p>
          <a:p>
            <a:pPr marL="68263" indent="0" algn="just">
              <a:buFont typeface="Wingdings" pitchFamily="2" charset="2"/>
              <a:buNone/>
            </a:pPr>
            <a:endParaRPr lang="en-US" altLang="en-US" sz="2800" dirty="0" smtClean="0"/>
          </a:p>
          <a:p>
            <a:pPr marL="68263" indent="0" algn="just">
              <a:buFont typeface="Wingdings" pitchFamily="2" charset="2"/>
              <a:buNone/>
            </a:pPr>
            <a:r>
              <a:rPr lang="en-US" altLang="en-US" sz="2800" dirty="0" smtClean="0"/>
              <a:t>The resulting </a:t>
            </a:r>
            <a:r>
              <a:rPr lang="en-US" altLang="en-US" sz="2800" dirty="0" err="1" smtClean="0"/>
              <a:t>splanchnic</a:t>
            </a:r>
            <a:r>
              <a:rPr lang="en-US" altLang="en-US" sz="2800" dirty="0" smtClean="0"/>
              <a:t> </a:t>
            </a:r>
            <a:r>
              <a:rPr lang="en-US" altLang="en-US" sz="2800" dirty="0" err="1" smtClean="0"/>
              <a:t>hypoperfusion</a:t>
            </a:r>
            <a:r>
              <a:rPr lang="en-US" altLang="en-US" sz="2800" dirty="0" smtClean="0"/>
              <a:t> is implicated in many of the complications associated  with prolonged or untreated shock.</a:t>
            </a:r>
          </a:p>
          <a:p>
            <a:pPr marL="68263" indent="0" algn="just">
              <a:buFont typeface="Wingdings" pitchFamily="2" charset="2"/>
              <a:buNone/>
            </a:pPr>
            <a:endParaRPr lang="en-US" altLang="en-US" dirty="0" smtClean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8263" indent="0">
              <a:buFont typeface="Wingdings" pitchFamily="2" charset="2"/>
              <a:buNone/>
            </a:pPr>
            <a:r>
              <a:rPr lang="en-US" altLang="en-US" sz="2800" b="1" dirty="0" err="1" smtClean="0">
                <a:solidFill>
                  <a:srgbClr val="FFFF00"/>
                </a:solidFill>
              </a:rPr>
              <a:t>Macrocirculation</a:t>
            </a:r>
            <a:endParaRPr lang="en-US" altLang="en-US" sz="2800" dirty="0" smtClean="0">
              <a:solidFill>
                <a:srgbClr val="FFFF00"/>
              </a:solidFill>
            </a:endParaRPr>
          </a:p>
          <a:p>
            <a:pPr marL="68263" indent="0">
              <a:buFont typeface="Wingdings" pitchFamily="2" charset="2"/>
              <a:buNone/>
            </a:pPr>
            <a:r>
              <a:rPr lang="en-US" altLang="en-US" sz="2800" dirty="0" smtClean="0"/>
              <a:t>In septic shock, circulating pro-inflammatory cytokines (notably TNF-interferon and IL) induce endothelial  expression of the enzyme nitric oxide  </a:t>
            </a:r>
            <a:r>
              <a:rPr lang="en-US" altLang="en-US" sz="2800" dirty="0" err="1" smtClean="0"/>
              <a:t>synthetase</a:t>
            </a:r>
            <a:r>
              <a:rPr lang="en-US" altLang="en-US" sz="2800" dirty="0" smtClean="0"/>
              <a:t> and the production of  which leads to smooth  muscle relaxation, </a:t>
            </a:r>
            <a:r>
              <a:rPr lang="en-US" altLang="en-US" sz="2800" dirty="0" err="1" smtClean="0"/>
              <a:t>vasodilation</a:t>
            </a:r>
            <a:r>
              <a:rPr lang="en-US" altLang="en-US" sz="2800" dirty="0" smtClean="0"/>
              <a:t>  and  a  fall  in systemic vascular  resistance.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1" name="Content Placeholder 2"/>
          <p:cNvSpPr>
            <a:spLocks noGrp="1"/>
          </p:cNvSpPr>
          <p:nvPr>
            <p:ph idx="1"/>
          </p:nvPr>
        </p:nvSpPr>
        <p:spPr>
          <a:xfrm>
            <a:off x="533400" y="533400"/>
            <a:ext cx="8458200" cy="4572000"/>
          </a:xfrm>
        </p:spPr>
        <p:txBody>
          <a:bodyPr/>
          <a:lstStyle/>
          <a:p>
            <a:pPr marL="68263" indent="0" algn="just">
              <a:buFont typeface="Wingdings" pitchFamily="2" charset="2"/>
              <a:buNone/>
            </a:pPr>
            <a:r>
              <a:rPr lang="en-US" altLang="en-US" sz="2800" b="1" dirty="0" err="1" smtClean="0">
                <a:solidFill>
                  <a:srgbClr val="FFFF00"/>
                </a:solidFill>
              </a:rPr>
              <a:t>Macrocirculation</a:t>
            </a:r>
            <a:endParaRPr lang="en-US" altLang="en-US" sz="2800" dirty="0" smtClean="0">
              <a:solidFill>
                <a:srgbClr val="FFFF00"/>
              </a:solidFill>
            </a:endParaRPr>
          </a:p>
          <a:p>
            <a:pPr marL="68263" indent="0" algn="just">
              <a:buFont typeface="Wingdings" pitchFamily="2" charset="2"/>
              <a:buNone/>
            </a:pPr>
            <a:r>
              <a:rPr lang="en-US" altLang="en-US" sz="2800" dirty="0" smtClean="0"/>
              <a:t>The initial cardiovascular response  is a reflex tachycardia and an increase in stroke  volume resulting in an increased cardiac output. </a:t>
            </a:r>
          </a:p>
          <a:p>
            <a:pPr marL="68263" indent="0" algn="just">
              <a:buFont typeface="Wingdings" pitchFamily="2" charset="2"/>
              <a:buNone/>
            </a:pPr>
            <a:endParaRPr lang="en-US" altLang="en-US" sz="2800" dirty="0" smtClean="0"/>
          </a:p>
          <a:p>
            <a:pPr marL="68263" indent="0" algn="just">
              <a:buFont typeface="Wingdings" pitchFamily="2" charset="2"/>
              <a:buNone/>
            </a:pPr>
            <a:r>
              <a:rPr lang="en-US" altLang="en-US" sz="2800" dirty="0" smtClean="0"/>
              <a:t>Clinically  this  manifests  as  warm,  well-</a:t>
            </a:r>
            <a:r>
              <a:rPr lang="en-US" altLang="en-US" sz="2800" dirty="0" err="1" smtClean="0"/>
              <a:t>perfused</a:t>
            </a:r>
            <a:r>
              <a:rPr lang="en-US" altLang="en-US" sz="2800" dirty="0" smtClean="0"/>
              <a:t> peripheries, a low diastolic blood pressure and raised pulse pressure.</a:t>
            </a:r>
          </a:p>
          <a:p>
            <a:pPr marL="68263" indent="0" algn="just">
              <a:buFont typeface="Wingdings" pitchFamily="2" charset="2"/>
              <a:buNone/>
            </a:pPr>
            <a:endParaRPr lang="en-US" altLang="en-US" sz="2800" dirty="0" smtClean="0"/>
          </a:p>
          <a:p>
            <a:pPr marL="68263" indent="0" algn="just">
              <a:buFont typeface="Wingdings" pitchFamily="2" charset="2"/>
              <a:buNone/>
            </a:pPr>
            <a:r>
              <a:rPr lang="en-US" altLang="en-US" sz="2800" dirty="0" smtClean="0"/>
              <a:t>As septic shock  progresses  endothelial  </a:t>
            </a:r>
          </a:p>
          <a:p>
            <a:pPr marL="68263" indent="0">
              <a:buNone/>
            </a:pPr>
            <a:r>
              <a:rPr lang="en-US" altLang="en-US" sz="2800" dirty="0" smtClean="0"/>
              <a:t>dysfunction results  in significant extra </a:t>
            </a:r>
            <a:r>
              <a:rPr lang="en-US" altLang="en-US" sz="2800" dirty="0" err="1" smtClean="0"/>
              <a:t>vasation</a:t>
            </a:r>
            <a:r>
              <a:rPr lang="en-US" altLang="en-US" sz="2800" dirty="0" smtClean="0"/>
              <a:t> of fluid and a loss of intravascular volume.</a:t>
            </a:r>
          </a:p>
          <a:p>
            <a:pPr marL="68263" indent="0">
              <a:buNone/>
            </a:pPr>
            <a:r>
              <a:rPr lang="en-US" altLang="en-US" sz="2800" dirty="0" smtClean="0"/>
              <a:t> </a:t>
            </a:r>
          </a:p>
          <a:p>
            <a:pPr marL="68263" indent="0" algn="just">
              <a:buFont typeface="Wingdings" pitchFamily="2" charset="2"/>
              <a:buNone/>
            </a:pPr>
            <a:endParaRPr lang="en-US" altLang="en-US" sz="2800" dirty="0" smtClean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3481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x-none" smtClean="0"/>
          </a:p>
        </p:txBody>
      </p:sp>
      <p:pic>
        <p:nvPicPr>
          <p:cNvPr id="3482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1427163"/>
            <a:ext cx="77724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Content Placeholder 2"/>
          <p:cNvSpPr>
            <a:spLocks noGrp="1"/>
          </p:cNvSpPr>
          <p:nvPr>
            <p:ph idx="1"/>
          </p:nvPr>
        </p:nvSpPr>
        <p:spPr>
          <a:xfrm>
            <a:off x="914400" y="1784350"/>
            <a:ext cx="8077200" cy="5149850"/>
          </a:xfrm>
        </p:spPr>
        <p:txBody>
          <a:bodyPr/>
          <a:lstStyle/>
          <a:p>
            <a:pPr marL="68263" indent="0">
              <a:buFont typeface="Wingdings" pitchFamily="2" charset="2"/>
              <a:buNone/>
            </a:pPr>
            <a:r>
              <a:rPr lang="en-US" altLang="en-US" sz="2800" b="1" dirty="0" smtClean="0">
                <a:solidFill>
                  <a:srgbClr val="FFFF00"/>
                </a:solidFill>
              </a:rPr>
              <a:t>Definition</a:t>
            </a:r>
          </a:p>
          <a:p>
            <a:pPr marL="68263" indent="0">
              <a:buFont typeface="Wingdings" pitchFamily="2" charset="2"/>
              <a:buNone/>
            </a:pPr>
            <a:endParaRPr lang="en-US" altLang="en-US" sz="2800" dirty="0" smtClean="0"/>
          </a:p>
          <a:p>
            <a:pPr marL="68263" indent="0">
              <a:buFont typeface="Wingdings" pitchFamily="2" charset="2"/>
              <a:buNone/>
            </a:pPr>
            <a:r>
              <a:rPr lang="en-US" altLang="en-US" sz="2400" dirty="0" smtClean="0"/>
              <a:t>Is an imbalance between oxygen delivery and oxygen demand this result in cell dysfunction  and ultimately cell death and multi organ failure</a:t>
            </a:r>
          </a:p>
          <a:p>
            <a:pPr marL="68263" indent="0">
              <a:buFont typeface="Wingdings" pitchFamily="2" charset="2"/>
              <a:buNone/>
            </a:pPr>
            <a:endParaRPr lang="en-US" altLang="en-US" sz="2400" dirty="0" smtClean="0"/>
          </a:p>
          <a:p>
            <a:pPr marL="68263" indent="0" algn="just">
              <a:buNone/>
            </a:pPr>
            <a:r>
              <a:rPr lang="en-US" altLang="en-US" sz="2400" dirty="0" smtClean="0">
                <a:solidFill>
                  <a:srgbClr val="FFFF00"/>
                </a:solidFill>
              </a:rPr>
              <a:t>Fact</a:t>
            </a:r>
          </a:p>
          <a:p>
            <a:pPr marL="68263" indent="0" algn="just">
              <a:buNone/>
            </a:pPr>
            <a:r>
              <a:rPr lang="en-US" altLang="en-US" sz="2400" dirty="0" smtClean="0"/>
              <a:t>Tissue  oxygen  delivery may  be inadequate and the  blood   pressure and  other   vital  signs are normal.</a:t>
            </a:r>
          </a:p>
          <a:p>
            <a:pPr marL="68263" indent="0">
              <a:buFont typeface="Wingdings" pitchFamily="2" charset="2"/>
              <a:buNone/>
            </a:pPr>
            <a:endParaRPr lang="en-US" altLang="en-US" sz="2400" dirty="0" smtClean="0"/>
          </a:p>
        </p:txBody>
      </p:sp>
      <p:sp>
        <p:nvSpPr>
          <p:cNvPr id="5" name="Rectangle 4"/>
          <p:cNvSpPr/>
          <p:nvPr/>
        </p:nvSpPr>
        <p:spPr>
          <a:xfrm>
            <a:off x="685800" y="381000"/>
            <a:ext cx="150746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68263" lvl="0">
              <a:spcBef>
                <a:spcPts val="700"/>
              </a:spcBef>
              <a:buClr>
                <a:srgbClr val="EEECE1"/>
              </a:buClr>
              <a:buSzPct val="95000"/>
            </a:pPr>
            <a:r>
              <a:rPr lang="en-US" altLang="en-US" sz="3200" dirty="0">
                <a:solidFill>
                  <a:srgbClr val="FFFF00"/>
                </a:solidFill>
                <a:latin typeface="Arial"/>
                <a:cs typeface="Aharoni"/>
              </a:rPr>
              <a:t>Shock </a:t>
            </a:r>
          </a:p>
        </p:txBody>
      </p:sp>
    </p:spTree>
    <p:extLst>
      <p:ext uri="{BB962C8B-B14F-4D97-AF65-F5344CB8AC3E}">
        <p14:creationId xmlns:p14="http://schemas.microsoft.com/office/powerpoint/2010/main" val="41508676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8263" indent="0">
              <a:buFont typeface="Wingdings" pitchFamily="2" charset="2"/>
              <a:buNone/>
            </a:pPr>
            <a:r>
              <a:rPr lang="en-US" altLang="en-US" sz="2800" b="1" dirty="0" err="1" smtClean="0">
                <a:solidFill>
                  <a:srgbClr val="FFFF00"/>
                </a:solidFill>
              </a:rPr>
              <a:t>Macrocirculation</a:t>
            </a:r>
            <a:endParaRPr lang="en-US" altLang="en-US" sz="2800" dirty="0" smtClean="0">
              <a:solidFill>
                <a:srgbClr val="FFFF00"/>
              </a:solidFill>
            </a:endParaRPr>
          </a:p>
          <a:p>
            <a:pPr marL="68263" indent="0">
              <a:buFont typeface="Wingdings" pitchFamily="2" charset="2"/>
              <a:buNone/>
            </a:pPr>
            <a:r>
              <a:rPr lang="en-US" altLang="en-US" sz="2800" dirty="0" smtClean="0"/>
              <a:t>Ventricular dysfunction  also impairs  the com­pensatory increase in cardiac output. </a:t>
            </a:r>
          </a:p>
          <a:p>
            <a:pPr marL="68263" indent="0">
              <a:buFont typeface="Wingdings" pitchFamily="2" charset="2"/>
              <a:buNone/>
            </a:pPr>
            <a:endParaRPr lang="en-US" altLang="en-US" sz="2800" dirty="0" smtClean="0"/>
          </a:p>
          <a:p>
            <a:pPr marL="68263" indent="0">
              <a:buFont typeface="Wingdings" pitchFamily="2" charset="2"/>
              <a:buNone/>
            </a:pPr>
            <a:r>
              <a:rPr lang="en-US" altLang="en-US" sz="2800" dirty="0" smtClean="0"/>
              <a:t>As a result, peripheral perfusion  falls and  the clinical signs may become indistinguishable from those associated with the low-output state described above.</a:t>
            </a:r>
          </a:p>
          <a:p>
            <a:pPr marL="68263" indent="0">
              <a:buFont typeface="Wingdings" pitchFamily="2" charset="2"/>
              <a:buNone/>
            </a:pPr>
            <a:endParaRPr lang="en-US" altLang="en-US" sz="2800" dirty="0" smtClean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8263" indent="0">
              <a:buFont typeface="Wingdings" pitchFamily="2" charset="2"/>
              <a:buNone/>
            </a:pPr>
            <a:r>
              <a:rPr lang="en-US" altLang="en-US" sz="2800" b="1" dirty="0" err="1" smtClean="0">
                <a:solidFill>
                  <a:srgbClr val="FFFF00"/>
                </a:solidFill>
              </a:rPr>
              <a:t>Macrocirculation</a:t>
            </a:r>
            <a:endParaRPr lang="en-US" altLang="en-US" sz="2800" dirty="0" smtClean="0">
              <a:solidFill>
                <a:srgbClr val="FFFF00"/>
              </a:solidFill>
            </a:endParaRPr>
          </a:p>
          <a:p>
            <a:pPr marL="68263" indent="0">
              <a:buFont typeface="Wingdings" pitchFamily="2" charset="2"/>
              <a:buNone/>
            </a:pPr>
            <a:r>
              <a:rPr lang="en-US" altLang="en-US" sz="2800" dirty="0" smtClean="0">
                <a:solidFill>
                  <a:srgbClr val="FFFF00"/>
                </a:solidFill>
              </a:rPr>
              <a:t>In  </a:t>
            </a:r>
            <a:r>
              <a:rPr lang="en-US" altLang="en-US" sz="2800" dirty="0" err="1" smtClean="0">
                <a:solidFill>
                  <a:srgbClr val="FFFF00"/>
                </a:solidFill>
              </a:rPr>
              <a:t>neurogenic</a:t>
            </a:r>
            <a:r>
              <a:rPr lang="en-US" altLang="en-US" sz="2800" dirty="0" smtClean="0">
                <a:solidFill>
                  <a:srgbClr val="FFFF00"/>
                </a:solidFill>
              </a:rPr>
              <a:t>  shock</a:t>
            </a:r>
            <a:r>
              <a:rPr lang="en-US" altLang="en-US" sz="2800" dirty="0" smtClean="0"/>
              <a:t>,  traumatic   disruption  of  sympathetic efferent nerve </a:t>
            </a:r>
            <a:r>
              <a:rPr lang="en-US" altLang="en-US" sz="2800" dirty="0" err="1" smtClean="0"/>
              <a:t>fibres</a:t>
            </a:r>
            <a:r>
              <a:rPr lang="en-US" altLang="en-US" sz="2800" dirty="0" smtClean="0"/>
              <a:t> results in </a:t>
            </a:r>
          </a:p>
          <a:p>
            <a:pPr marL="68263" indent="0"/>
            <a:r>
              <a:rPr lang="en-US" altLang="en-US" sz="2800" dirty="0" smtClean="0"/>
              <a:t>loss of vasomotor  tone</a:t>
            </a:r>
          </a:p>
          <a:p>
            <a:pPr marL="68263" indent="0"/>
            <a:r>
              <a:rPr lang="en-US" altLang="en-US" sz="2800" dirty="0" smtClean="0"/>
              <a:t>peripheral </a:t>
            </a:r>
            <a:r>
              <a:rPr lang="en-US" altLang="en-US" sz="2800" dirty="0" err="1" smtClean="0"/>
              <a:t>vasodilation</a:t>
            </a:r>
            <a:endParaRPr lang="en-US" altLang="en-US" sz="2800" dirty="0" smtClean="0"/>
          </a:p>
          <a:p>
            <a:pPr marL="68263" indent="0"/>
            <a:r>
              <a:rPr lang="en-US" altLang="en-US" sz="2800" dirty="0" smtClean="0"/>
              <a:t>fall in systemic vascular resistance.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8263" indent="0">
              <a:buFont typeface="Wingdings" pitchFamily="2" charset="2"/>
              <a:buNone/>
            </a:pPr>
            <a:r>
              <a:rPr lang="en-US" altLang="en-US" sz="2800" b="1" dirty="0" smtClean="0">
                <a:solidFill>
                  <a:srgbClr val="FFFF00"/>
                </a:solidFill>
              </a:rPr>
              <a:t>Cellular function</a:t>
            </a:r>
            <a:endParaRPr lang="en-US" altLang="en-US" sz="2800" dirty="0" smtClean="0">
              <a:solidFill>
                <a:srgbClr val="FFFF00"/>
              </a:solidFill>
            </a:endParaRPr>
          </a:p>
          <a:p>
            <a:pPr marL="68263" indent="0">
              <a:buFont typeface="Wingdings" pitchFamily="2" charset="2"/>
              <a:buNone/>
            </a:pPr>
            <a:r>
              <a:rPr lang="en-US" altLang="en-US" sz="2800" dirty="0" smtClean="0"/>
              <a:t>Under normal (aerobic) conditions, </a:t>
            </a:r>
          </a:p>
          <a:p>
            <a:pPr marL="68263" indent="0"/>
            <a:r>
              <a:rPr lang="en-US" altLang="en-US" sz="2800" dirty="0" err="1" smtClean="0"/>
              <a:t>glycolysis</a:t>
            </a:r>
            <a:r>
              <a:rPr lang="en-US" altLang="en-US" sz="2800" dirty="0" smtClean="0"/>
              <a:t> converts glucose to pyruvate </a:t>
            </a:r>
          </a:p>
          <a:p>
            <a:pPr marL="68263" indent="0"/>
            <a:r>
              <a:rPr lang="en-US" altLang="en-US" sz="2800" dirty="0" smtClean="0"/>
              <a:t>pyruvate  is converted  to acetyl-coenzyme­ A (acetyl-</a:t>
            </a:r>
            <a:r>
              <a:rPr lang="en-US" altLang="en-US" sz="2800" dirty="0" err="1" smtClean="0"/>
              <a:t>CoA</a:t>
            </a:r>
            <a:r>
              <a:rPr lang="en-US" altLang="en-US" sz="2800" dirty="0" smtClean="0"/>
              <a:t>)  and  enters  the  Krebs cycle. 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8263" indent="0">
              <a:buFont typeface="Wingdings" pitchFamily="2" charset="2"/>
              <a:buNone/>
            </a:pPr>
            <a:r>
              <a:rPr lang="en-US" altLang="en-US" sz="2800" b="1" dirty="0" smtClean="0">
                <a:solidFill>
                  <a:srgbClr val="FFFF00"/>
                </a:solidFill>
              </a:rPr>
              <a:t>Cellular function</a:t>
            </a:r>
            <a:endParaRPr lang="en-US" altLang="en-US" sz="2800" dirty="0" smtClean="0">
              <a:solidFill>
                <a:srgbClr val="FFFF00"/>
              </a:solidFill>
            </a:endParaRPr>
          </a:p>
          <a:p>
            <a:pPr marL="68263" indent="0">
              <a:buFont typeface="Wingdings" pitchFamily="2" charset="2"/>
              <a:buNone/>
            </a:pPr>
            <a:r>
              <a:rPr lang="en-US" altLang="en-US" sz="2800" dirty="0" smtClean="0"/>
              <a:t>0xidation  of acetyl-</a:t>
            </a:r>
            <a:r>
              <a:rPr lang="en-US" altLang="en-US" sz="2800" dirty="0" err="1" smtClean="0"/>
              <a:t>CoA</a:t>
            </a:r>
            <a:r>
              <a:rPr lang="en-US" altLang="en-US" sz="2800" dirty="0" smtClean="0"/>
              <a:t>  in the TCA cycle generates </a:t>
            </a:r>
            <a:r>
              <a:rPr lang="en-US" altLang="en-US" sz="2800" dirty="0" err="1" smtClean="0"/>
              <a:t>nicotin</a:t>
            </a:r>
            <a:r>
              <a:rPr lang="en-US" altLang="en-US" sz="2800" dirty="0" smtClean="0"/>
              <a:t> amide adenine </a:t>
            </a:r>
            <a:r>
              <a:rPr lang="en-US" altLang="en-US" sz="2800" dirty="0" err="1" smtClean="0"/>
              <a:t>di</a:t>
            </a:r>
            <a:r>
              <a:rPr lang="en-US" altLang="en-US" sz="2800" dirty="0" smtClean="0"/>
              <a:t> nucleotide   ( ADH) and  </a:t>
            </a:r>
            <a:r>
              <a:rPr lang="en-US" altLang="en-US" sz="2800" dirty="0" err="1" smtClean="0"/>
              <a:t>flanine</a:t>
            </a:r>
            <a:r>
              <a:rPr lang="en-US" altLang="en-US" sz="2800" dirty="0" smtClean="0"/>
              <a:t>  adenine  </a:t>
            </a:r>
            <a:r>
              <a:rPr lang="en-US" altLang="en-US" sz="2800" dirty="0" err="1" smtClean="0"/>
              <a:t>dinucleo­tide</a:t>
            </a:r>
            <a:r>
              <a:rPr lang="en-US" altLang="en-US" sz="2800" dirty="0" smtClean="0"/>
              <a:t> (FADH, which enter the electron  transport  chain and a re oxidized  to    ADP </a:t>
            </a:r>
          </a:p>
          <a:p>
            <a:pPr marL="68263" indent="0">
              <a:buFont typeface="Wingdings" pitchFamily="2" charset="2"/>
              <a:buNone/>
            </a:pPr>
            <a:r>
              <a:rPr lang="en-US" altLang="en-US" sz="2800" dirty="0" smtClean="0"/>
              <a:t>oxidative  </a:t>
            </a:r>
            <a:r>
              <a:rPr lang="en-US" altLang="en-US" sz="2800" dirty="0" err="1" smtClean="0"/>
              <a:t>phosphorylation</a:t>
            </a:r>
            <a:r>
              <a:rPr lang="en-US" altLang="en-US" sz="2800" dirty="0" smtClean="0"/>
              <a:t> of adenosine </a:t>
            </a:r>
            <a:r>
              <a:rPr lang="en-US" altLang="en-US" sz="2800" dirty="0" err="1" smtClean="0"/>
              <a:t>diphosphate</a:t>
            </a:r>
            <a:r>
              <a:rPr lang="en-US" altLang="en-US" sz="2800" dirty="0" smtClean="0"/>
              <a:t> (ADP) to ATP.</a:t>
            </a:r>
          </a:p>
          <a:p>
            <a:pPr marL="68263" indent="0">
              <a:buFont typeface="Wingdings" pitchFamily="2" charset="2"/>
              <a:buNone/>
            </a:pPr>
            <a:endParaRPr lang="en-US" altLang="en-US" sz="2800" dirty="0" smtClean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3" name="Content Placeholder 2"/>
          <p:cNvSpPr>
            <a:spLocks noGrp="1"/>
          </p:cNvSpPr>
          <p:nvPr>
            <p:ph idx="1"/>
          </p:nvPr>
        </p:nvSpPr>
        <p:spPr>
          <a:xfrm>
            <a:off x="609600" y="1219200"/>
            <a:ext cx="8153400" cy="4572000"/>
          </a:xfrm>
        </p:spPr>
        <p:txBody>
          <a:bodyPr/>
          <a:lstStyle/>
          <a:p>
            <a:pPr marL="68263" indent="0">
              <a:buFont typeface="Wingdings" pitchFamily="2" charset="2"/>
              <a:buNone/>
            </a:pPr>
            <a:r>
              <a:rPr lang="en-US" altLang="en-US" sz="2800" b="1" dirty="0" smtClean="0">
                <a:solidFill>
                  <a:srgbClr val="FFFF00"/>
                </a:solidFill>
              </a:rPr>
              <a:t>Cellular function</a:t>
            </a:r>
            <a:endParaRPr lang="en-US" altLang="en-US" sz="2800" dirty="0" smtClean="0">
              <a:solidFill>
                <a:srgbClr val="FFFF00"/>
              </a:solidFill>
            </a:endParaRPr>
          </a:p>
          <a:p>
            <a:pPr marL="68263" indent="0">
              <a:buFont typeface="Wingdings" pitchFamily="2" charset="2"/>
              <a:buNone/>
            </a:pPr>
            <a:endParaRPr lang="en-US" altLang="en-US" sz="2800" dirty="0" smtClean="0"/>
          </a:p>
          <a:p>
            <a:pPr marL="68263" indent="0">
              <a:buFont typeface="Wingdings" pitchFamily="2" charset="2"/>
              <a:buNone/>
            </a:pPr>
            <a:r>
              <a:rPr lang="en-US" altLang="en-US" sz="2800" dirty="0" smtClean="0"/>
              <a:t>Oxidative  metabolism of glucose  is energy  efficient, yielding  up  to 38 moles of ATP for each mole of glucose, but  requires a continuous supply of oxygen to the cell. </a:t>
            </a:r>
          </a:p>
          <a:p>
            <a:pPr marL="68263" indent="0">
              <a:buFont typeface="Wingdings" pitchFamily="2" charset="2"/>
              <a:buNone/>
            </a:pPr>
            <a:endParaRPr lang="en-US" altLang="en-US" sz="2800" dirty="0" smtClean="0"/>
          </a:p>
          <a:p>
            <a:pPr marL="68263" indent="0">
              <a:buFont typeface="Wingdings" pitchFamily="2" charset="2"/>
              <a:buNone/>
            </a:pPr>
            <a:r>
              <a:rPr lang="en-US" altLang="en-US" sz="2800" dirty="0" err="1" smtClean="0">
                <a:solidFill>
                  <a:srgbClr val="FFFF00"/>
                </a:solidFill>
              </a:rPr>
              <a:t>Hypoxaemia</a:t>
            </a:r>
            <a:r>
              <a:rPr lang="en-US" altLang="en-US" sz="2800" dirty="0" smtClean="0">
                <a:solidFill>
                  <a:srgbClr val="FFFF00"/>
                </a:solidFill>
              </a:rPr>
              <a:t> blocks  mitochondrial  oxidative  </a:t>
            </a:r>
            <a:r>
              <a:rPr lang="en-US" altLang="en-US" sz="2800" dirty="0" err="1" smtClean="0">
                <a:solidFill>
                  <a:srgbClr val="FFFF00"/>
                </a:solidFill>
              </a:rPr>
              <a:t>phosphorylation</a:t>
            </a:r>
            <a:r>
              <a:rPr lang="en-US" altLang="en-US" sz="2800" dirty="0" smtClean="0">
                <a:solidFill>
                  <a:srgbClr val="FFFF00"/>
                </a:solidFill>
              </a:rPr>
              <a:t>, inhibiting ATP synthesis.</a:t>
            </a:r>
          </a:p>
          <a:p>
            <a:pPr marL="68263" indent="0">
              <a:buNone/>
            </a:pPr>
            <a:r>
              <a:rPr lang="en-US" altLang="en-US" sz="2800" dirty="0" smtClean="0"/>
              <a:t>and   an  accumulation  of  pyruvate that  is unable  to enter  the TCA cycle. </a:t>
            </a:r>
          </a:p>
          <a:p>
            <a:pPr marL="68263" indent="0">
              <a:buFont typeface="Wingdings" pitchFamily="2" charset="2"/>
              <a:buNone/>
            </a:pPr>
            <a:endParaRPr lang="en-US" altLang="en-US" sz="2800" dirty="0" smtClean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1" name="Content Placeholder 2"/>
          <p:cNvSpPr>
            <a:spLocks noGrp="1"/>
          </p:cNvSpPr>
          <p:nvPr>
            <p:ph idx="1"/>
          </p:nvPr>
        </p:nvSpPr>
        <p:spPr>
          <a:xfrm>
            <a:off x="914400" y="838200"/>
            <a:ext cx="7772400" cy="4572000"/>
          </a:xfrm>
        </p:spPr>
        <p:txBody>
          <a:bodyPr/>
          <a:lstStyle/>
          <a:p>
            <a:pPr marL="68263" indent="0">
              <a:buFont typeface="Wingdings" pitchFamily="2" charset="2"/>
              <a:buNone/>
            </a:pPr>
            <a:r>
              <a:rPr lang="en-US" altLang="en-US" sz="2800" b="1" dirty="0" smtClean="0">
                <a:solidFill>
                  <a:srgbClr val="FFFF00"/>
                </a:solidFill>
              </a:rPr>
              <a:t>Cellular function</a:t>
            </a:r>
            <a:endParaRPr lang="en-US" altLang="en-US" sz="2800" dirty="0" smtClean="0">
              <a:solidFill>
                <a:srgbClr val="FFFF00"/>
              </a:solidFill>
            </a:endParaRPr>
          </a:p>
          <a:p>
            <a:pPr marL="68263" indent="0">
              <a:buFont typeface="Wingdings" pitchFamily="2" charset="2"/>
              <a:buNone/>
            </a:pPr>
            <a:r>
              <a:rPr lang="en-US" altLang="en-US" sz="2800" dirty="0" err="1" smtClean="0"/>
              <a:t>Cytosolic</a:t>
            </a:r>
            <a:r>
              <a:rPr lang="en-US" altLang="en-US" sz="2800" dirty="0" smtClean="0"/>
              <a:t>  conversion  of pyruvate to lactate  allows  the regeneration of some ADP, enabling the limited  production  of ATP by anaerobic </a:t>
            </a:r>
            <a:r>
              <a:rPr lang="en-US" altLang="en-US" sz="2800" dirty="0" err="1" smtClean="0"/>
              <a:t>glycolysis</a:t>
            </a:r>
            <a:r>
              <a:rPr lang="en-US" altLang="en-US" sz="2800" dirty="0" smtClean="0"/>
              <a:t>. </a:t>
            </a:r>
            <a:endParaRPr lang="x-none" altLang="en-US" sz="2800" dirty="0" smtClean="0"/>
          </a:p>
          <a:p>
            <a:pPr marL="68263" indent="0">
              <a:buFont typeface="Wingdings" pitchFamily="2" charset="2"/>
              <a:buNone/>
            </a:pPr>
            <a:r>
              <a:rPr lang="en-US" altLang="en-US" sz="2800" dirty="0" smtClean="0"/>
              <a:t>However, anaerobic </a:t>
            </a:r>
            <a:r>
              <a:rPr lang="en-US" altLang="en-US" sz="2800" dirty="0" err="1" smtClean="0"/>
              <a:t>glycolysis</a:t>
            </a:r>
            <a:r>
              <a:rPr lang="en-US" altLang="en-US" sz="2800" dirty="0" smtClean="0"/>
              <a:t> is significantly less efficient, generating only 2 moles of ATP per mole of glucose  and  predisposing cells  to ATP depletion.</a:t>
            </a:r>
          </a:p>
        </p:txBody>
      </p:sp>
      <p:sp>
        <p:nvSpPr>
          <p:cNvPr id="5" name="Rectangle 4"/>
          <p:cNvSpPr/>
          <p:nvPr/>
        </p:nvSpPr>
        <p:spPr>
          <a:xfrm>
            <a:off x="685800" y="5410200"/>
            <a:ext cx="8229600" cy="954107"/>
          </a:xfrm>
          <a:prstGeom prst="rect">
            <a:avLst/>
          </a:prstGeom>
          <a:solidFill>
            <a:schemeClr val="tx1">
              <a:lumMod val="85000"/>
            </a:schemeClr>
          </a:solidFill>
        </p:spPr>
        <p:txBody>
          <a:bodyPr wrap="square">
            <a:spAutoFit/>
          </a:bodyPr>
          <a:lstStyle/>
          <a:p>
            <a:pPr marL="68263" indent="0" algn="ctr">
              <a:buFont typeface="Wingdings" pitchFamily="2" charset="2"/>
              <a:buNone/>
            </a:pPr>
            <a:r>
              <a:rPr lang="en-US" altLang="en-US" sz="2800" i="1" dirty="0" smtClean="0">
                <a:solidFill>
                  <a:schemeClr val="bg1"/>
                </a:solidFill>
              </a:rPr>
              <a:t>Anaerobic metabolism leads to a rise in lactic acid in the</a:t>
            </a:r>
            <a:r>
              <a:rPr lang="x-none" altLang="en-US" sz="2800" i="1" dirty="0" smtClean="0">
                <a:solidFill>
                  <a:schemeClr val="bg1"/>
                </a:solidFill>
              </a:rPr>
              <a:t> </a:t>
            </a:r>
            <a:r>
              <a:rPr lang="en-US" altLang="en-US" sz="2800" i="1" dirty="0" smtClean="0">
                <a:solidFill>
                  <a:schemeClr val="bg1"/>
                </a:solidFill>
              </a:rPr>
              <a:t>systemic  circulation.  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8263" indent="0">
              <a:buFont typeface="Wingdings" pitchFamily="2" charset="2"/>
              <a:buNone/>
            </a:pPr>
            <a:r>
              <a:rPr lang="en-US" altLang="en-US" sz="2800" b="1" dirty="0" smtClean="0">
                <a:solidFill>
                  <a:srgbClr val="FFFF00"/>
                </a:solidFill>
              </a:rPr>
              <a:t>Cellular function</a:t>
            </a:r>
            <a:endParaRPr lang="en-US" altLang="en-US" sz="2800" dirty="0" smtClean="0">
              <a:solidFill>
                <a:srgbClr val="FFFF00"/>
              </a:solidFill>
            </a:endParaRPr>
          </a:p>
          <a:p>
            <a:pPr marL="68263" indent="0">
              <a:buFont typeface="Wingdings" pitchFamily="2" charset="2"/>
              <a:buNone/>
            </a:pPr>
            <a:r>
              <a:rPr lang="en-US" altLang="en-US" sz="2800" dirty="0" smtClean="0"/>
              <a:t>Under   normal  conditions,  the  tissues  globally  extract about 25% of the oxygen delivered  to them, with the normal oxygen saturation of mixed  venous  blood  being 70-75%.</a:t>
            </a:r>
            <a:endParaRPr lang="x-none" altLang="en-US" sz="2800" dirty="0" smtClean="0"/>
          </a:p>
          <a:p>
            <a:pPr marL="68263" indent="0">
              <a:buFont typeface="Wingdings" pitchFamily="2" charset="2"/>
              <a:buNone/>
            </a:pPr>
            <a:r>
              <a:rPr lang="en-US" altLang="en-US" sz="2800" dirty="0" smtClean="0"/>
              <a:t> 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8263" indent="0">
              <a:buFont typeface="Wingdings" pitchFamily="2" charset="2"/>
              <a:buNone/>
            </a:pPr>
            <a:r>
              <a:rPr lang="en-US" altLang="en-US" sz="2800" b="1" dirty="0" smtClean="0">
                <a:solidFill>
                  <a:srgbClr val="FFFF00"/>
                </a:solidFill>
              </a:rPr>
              <a:t>Cellular function</a:t>
            </a:r>
            <a:endParaRPr lang="x-none" altLang="en-US" sz="2800" dirty="0" smtClean="0">
              <a:solidFill>
                <a:srgbClr val="FFFF00"/>
              </a:solidFill>
            </a:endParaRPr>
          </a:p>
          <a:p>
            <a:pPr marL="68263" indent="0">
              <a:buFont typeface="Wingdings" pitchFamily="2" charset="2"/>
              <a:buNone/>
            </a:pPr>
            <a:r>
              <a:rPr lang="en-US" altLang="en-US" sz="2800" dirty="0" smtClean="0"/>
              <a:t>In absence  of significant renal or  liver disease, serum  lactate concentration  may is a useful marker of global cellular hypoxia. </a:t>
            </a:r>
          </a:p>
          <a:p>
            <a:pPr marL="68263" indent="0">
              <a:buFont typeface="Wingdings" pitchFamily="2" charset="2"/>
              <a:buNone/>
            </a:pPr>
            <a:endParaRPr lang="en-US" altLang="en-US" sz="2800" dirty="0" smtClean="0"/>
          </a:p>
          <a:p>
            <a:pPr marL="68263" indent="0">
              <a:buFont typeface="Wingdings" pitchFamily="2" charset="2"/>
              <a:buNone/>
            </a:pPr>
            <a:r>
              <a:rPr lang="en-US" altLang="en-US" sz="2800" dirty="0" smtClean="0"/>
              <a:t>Similarly, a fall in mixed  venous  oxygen  saturations may reflect increased oxygen extraction by the tissues and an imbalance between oxygen delivery and oxygen demand.</a:t>
            </a:r>
          </a:p>
          <a:p>
            <a:pPr marL="68263" indent="0">
              <a:buFont typeface="Wingdings" pitchFamily="2" charset="2"/>
              <a:buNone/>
            </a:pPr>
            <a:endParaRPr lang="en-US" altLang="en-US" dirty="0" smtClean="0"/>
          </a:p>
          <a:p>
            <a:pPr marL="68263" indent="0">
              <a:buFont typeface="Wingdings" pitchFamily="2" charset="2"/>
              <a:buNone/>
            </a:pPr>
            <a:endParaRPr lang="en-US" altLang="en-US" dirty="0" smtClean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5" name="Content Placeholder 2"/>
          <p:cNvSpPr>
            <a:spLocks noGrp="1"/>
          </p:cNvSpPr>
          <p:nvPr>
            <p:ph idx="1"/>
          </p:nvPr>
        </p:nvSpPr>
        <p:spPr>
          <a:xfrm>
            <a:off x="3810000" y="2819400"/>
            <a:ext cx="2971800" cy="2667000"/>
          </a:xfrm>
          <a:solidFill>
            <a:schemeClr val="accent3">
              <a:lumMod val="40000"/>
              <a:lumOff val="60000"/>
            </a:schemeClr>
          </a:solidFill>
        </p:spPr>
        <p:txBody>
          <a:bodyPr/>
          <a:lstStyle/>
          <a:p>
            <a:pPr marL="68263" indent="0">
              <a:buNone/>
            </a:pPr>
            <a:r>
              <a:rPr lang="en-US" altLang="en-US" sz="2800" dirty="0" smtClean="0">
                <a:solidFill>
                  <a:schemeClr val="bg1"/>
                </a:solidFill>
              </a:rPr>
              <a:t>Disruption  of protein synthesis Damage </a:t>
            </a:r>
            <a:r>
              <a:rPr lang="en-US" altLang="en-US" sz="2800" dirty="0" err="1" smtClean="0">
                <a:solidFill>
                  <a:schemeClr val="bg1"/>
                </a:solidFill>
              </a:rPr>
              <a:t>lysosomal</a:t>
            </a:r>
            <a:r>
              <a:rPr lang="en-US" altLang="en-US" sz="2800" dirty="0" smtClean="0">
                <a:solidFill>
                  <a:schemeClr val="bg1"/>
                </a:solidFill>
              </a:rPr>
              <a:t> &amp;  mitochondrial membranes</a:t>
            </a:r>
          </a:p>
          <a:p>
            <a:pPr marL="68263" indent="0">
              <a:buFont typeface="Wingdings" pitchFamily="2" charset="2"/>
              <a:buNone/>
            </a:pPr>
            <a:endParaRPr lang="en-US" altLang="en-US" sz="2800" dirty="0" smtClean="0">
              <a:solidFill>
                <a:schemeClr val="bg1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0" y="1524000"/>
            <a:ext cx="2667000" cy="954107"/>
          </a:xfrm>
          <a:prstGeom prst="rect">
            <a:avLst/>
          </a:prstGeom>
          <a:solidFill>
            <a:schemeClr val="tx1">
              <a:lumMod val="85000"/>
            </a:schemeClr>
          </a:solidFill>
        </p:spPr>
        <p:txBody>
          <a:bodyPr wrap="square">
            <a:spAutoFit/>
          </a:bodyPr>
          <a:lstStyle/>
          <a:p>
            <a:pPr marL="68263" lvl="0" algn="ctr">
              <a:spcBef>
                <a:spcPts val="700"/>
              </a:spcBef>
              <a:buClr>
                <a:srgbClr val="EEECE1"/>
              </a:buClr>
              <a:buSzPct val="95000"/>
            </a:pPr>
            <a:r>
              <a:rPr lang="en-US" altLang="en-US" sz="2800" dirty="0">
                <a:solidFill>
                  <a:schemeClr val="bg1"/>
                </a:solidFill>
                <a:latin typeface="Arial"/>
                <a:cs typeface="Aharoni"/>
              </a:rPr>
              <a:t>Mitochondrial  dysfunction</a:t>
            </a:r>
          </a:p>
        </p:txBody>
      </p:sp>
      <p:sp>
        <p:nvSpPr>
          <p:cNvPr id="6" name="Rectangle 5"/>
          <p:cNvSpPr/>
          <p:nvPr/>
        </p:nvSpPr>
        <p:spPr>
          <a:xfrm>
            <a:off x="0" y="3124200"/>
            <a:ext cx="2667000" cy="1384995"/>
          </a:xfrm>
          <a:prstGeom prst="rect">
            <a:avLst/>
          </a:prstGeom>
          <a:solidFill>
            <a:schemeClr val="tx1">
              <a:lumMod val="85000"/>
            </a:schemeClr>
          </a:solidFill>
        </p:spPr>
        <p:txBody>
          <a:bodyPr wrap="square">
            <a:spAutoFit/>
          </a:bodyPr>
          <a:lstStyle/>
          <a:p>
            <a:r>
              <a:rPr lang="en-US" altLang="en-US" sz="2800" dirty="0" smtClean="0">
                <a:solidFill>
                  <a:schemeClr val="bg1"/>
                </a:solidFill>
                <a:latin typeface="Arial"/>
                <a:cs typeface="Aharoni"/>
              </a:rPr>
              <a:t>Failure  </a:t>
            </a:r>
            <a:r>
              <a:rPr lang="en-US" altLang="en-US" sz="2800" dirty="0">
                <a:solidFill>
                  <a:schemeClr val="bg1"/>
                </a:solidFill>
                <a:latin typeface="Arial"/>
                <a:cs typeface="Aharoni"/>
              </a:rPr>
              <a:t>of </a:t>
            </a:r>
            <a:r>
              <a:rPr lang="en-US" altLang="en-US" sz="2800" dirty="0" smtClean="0">
                <a:solidFill>
                  <a:schemeClr val="bg1"/>
                </a:solidFill>
                <a:latin typeface="Arial"/>
                <a:cs typeface="Aharoni"/>
              </a:rPr>
              <a:t>ATP-dependent </a:t>
            </a:r>
            <a:r>
              <a:rPr lang="en-US" altLang="en-US" sz="2800" dirty="0">
                <a:solidFill>
                  <a:schemeClr val="bg1"/>
                </a:solidFill>
                <a:latin typeface="Arial"/>
                <a:cs typeface="Aharoni"/>
              </a:rPr>
              <a:t>cell  functions 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0" y="5042118"/>
            <a:ext cx="2666999" cy="1815882"/>
          </a:xfrm>
          <a:prstGeom prst="rect">
            <a:avLst/>
          </a:prstGeom>
          <a:solidFill>
            <a:schemeClr val="tx1">
              <a:lumMod val="85000"/>
            </a:schemeClr>
          </a:solidFill>
        </p:spPr>
        <p:txBody>
          <a:bodyPr wrap="square">
            <a:spAutoFit/>
          </a:bodyPr>
          <a:lstStyle/>
          <a:p>
            <a:r>
              <a:rPr lang="en-US" altLang="en-US" sz="2800" dirty="0" smtClean="0">
                <a:solidFill>
                  <a:schemeClr val="bg1"/>
                </a:solidFill>
                <a:latin typeface="Arial"/>
                <a:cs typeface="Aharoni"/>
              </a:rPr>
              <a:t>Reduction  </a:t>
            </a:r>
            <a:r>
              <a:rPr lang="en-US" altLang="en-US" sz="2800" dirty="0">
                <a:solidFill>
                  <a:schemeClr val="bg1"/>
                </a:solidFill>
                <a:latin typeface="Arial"/>
                <a:cs typeface="Aharoni"/>
              </a:rPr>
              <a:t>of intracellular pH associated with </a:t>
            </a:r>
            <a:r>
              <a:rPr lang="en-US" altLang="en-US" sz="2800" dirty="0" smtClean="0">
                <a:solidFill>
                  <a:schemeClr val="bg1"/>
                </a:solidFill>
                <a:latin typeface="Arial"/>
                <a:cs typeface="Aharoni"/>
              </a:rPr>
              <a:t>high lactic </a:t>
            </a:r>
            <a:r>
              <a:rPr lang="en-US" altLang="en-US" sz="2800" dirty="0">
                <a:solidFill>
                  <a:schemeClr val="bg1"/>
                </a:solidFill>
                <a:latin typeface="Arial"/>
                <a:cs typeface="Aharoni"/>
              </a:rPr>
              <a:t>acid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8" name="Content Placeholder 2"/>
          <p:cNvSpPr txBox="1">
            <a:spLocks/>
          </p:cNvSpPr>
          <p:nvPr/>
        </p:nvSpPr>
        <p:spPr bwMode="auto">
          <a:xfrm>
            <a:off x="457200" y="152400"/>
            <a:ext cx="81534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68263" marR="0" lvl="0" indent="0" algn="l" defTabSz="914400" rtl="0" eaLnBrk="0" fontAlgn="base" latinLnBrk="0" hangingPunct="0">
              <a:lnSpc>
                <a:spcPct val="100000"/>
              </a:lnSpc>
              <a:spcBef>
                <a:spcPts val="700"/>
              </a:spcBef>
              <a:spcAft>
                <a:spcPct val="0"/>
              </a:spcAft>
              <a:buClr>
                <a:schemeClr val="tx2"/>
              </a:buClr>
              <a:buSzPct val="95000"/>
              <a:buFont typeface="Wingdings" pitchFamily="2" charset="2"/>
              <a:buNone/>
              <a:tabLst/>
              <a:defRPr/>
            </a:pPr>
            <a:r>
              <a:rPr kumimoji="0" lang="en-US" alt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Cellular function</a:t>
            </a:r>
            <a:r>
              <a:rPr kumimoji="0" lang="en-US" alt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Cell Necrosis</a:t>
            </a:r>
            <a:endParaRPr kumimoji="0" lang="x-none" altLang="en-US" sz="2800" b="0" i="0" u="none" strike="noStrike" kern="1200" cap="none" spc="0" normalizeH="0" baseline="0" noProof="0" dirty="0" smtClean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68263" marR="0" lvl="0" indent="0" algn="l" defTabSz="914400" rtl="0" eaLnBrk="0" fontAlgn="base" latinLnBrk="0" hangingPunct="0">
              <a:lnSpc>
                <a:spcPct val="100000"/>
              </a:lnSpc>
              <a:spcBef>
                <a:spcPts val="700"/>
              </a:spcBef>
              <a:spcAft>
                <a:spcPct val="0"/>
              </a:spcAft>
              <a:buClr>
                <a:schemeClr val="tx2"/>
              </a:buClr>
              <a:buSzPct val="95000"/>
              <a:buFont typeface="Wingdings" pitchFamily="2" charset="2"/>
              <a:buNone/>
              <a:tabLst/>
              <a:defRPr/>
            </a:pPr>
            <a:r>
              <a:rPr kumimoji="0" lang="en-US" alt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 sepsis</a:t>
            </a:r>
          </a:p>
        </p:txBody>
      </p:sp>
      <p:sp>
        <p:nvSpPr>
          <p:cNvPr id="9" name="Right Brace 8"/>
          <p:cNvSpPr/>
          <p:nvPr/>
        </p:nvSpPr>
        <p:spPr>
          <a:xfrm>
            <a:off x="2286000" y="1524000"/>
            <a:ext cx="1447800" cy="5334000"/>
          </a:xfrm>
          <a:prstGeom prst="rightBrace">
            <a:avLst/>
          </a:prstGeom>
          <a:noFill/>
          <a:ln w="76200">
            <a:solidFill>
              <a:schemeClr val="tx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914400" y="2362200"/>
            <a:ext cx="54373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 smtClean="0"/>
              <a:t>+</a:t>
            </a:r>
            <a:endParaRPr lang="en-US" sz="48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904061" y="4350603"/>
            <a:ext cx="54373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 smtClean="0"/>
              <a:t>+</a:t>
            </a:r>
            <a:endParaRPr lang="en-US" sz="4800" b="1" dirty="0"/>
          </a:p>
        </p:txBody>
      </p:sp>
      <p:sp>
        <p:nvSpPr>
          <p:cNvPr id="12" name="Rectangle 11"/>
          <p:cNvSpPr/>
          <p:nvPr/>
        </p:nvSpPr>
        <p:spPr>
          <a:xfrm>
            <a:off x="7162800" y="5486400"/>
            <a:ext cx="1676400" cy="954107"/>
          </a:xfrm>
          <a:prstGeom prst="rect">
            <a:avLst/>
          </a:prstGeom>
          <a:solidFill>
            <a:srgbClr val="FFFF00"/>
          </a:solidFill>
          <a:ln w="57150" cmpd="thickThin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altLang="en-US" sz="2800" b="1" i="1" u="sng" dirty="0" smtClean="0">
                <a:solidFill>
                  <a:schemeClr val="bg1"/>
                </a:solidFill>
                <a:latin typeface="Arial"/>
                <a:cs typeface="Aharoni"/>
              </a:rPr>
              <a:t>cell necrosis</a:t>
            </a:r>
            <a:endParaRPr lang="en-US" b="1" i="1" u="sng" dirty="0">
              <a:solidFill>
                <a:schemeClr val="bg1"/>
              </a:solidFill>
            </a:endParaRPr>
          </a:p>
        </p:txBody>
      </p:sp>
      <p:sp>
        <p:nvSpPr>
          <p:cNvPr id="13" name="Bent Arrow 12"/>
          <p:cNvSpPr/>
          <p:nvPr/>
        </p:nvSpPr>
        <p:spPr>
          <a:xfrm rot="5400000">
            <a:off x="7086600" y="3886200"/>
            <a:ext cx="1219200" cy="1828800"/>
          </a:xfrm>
          <a:prstGeom prst="bentArrow">
            <a:avLst>
              <a:gd name="adj1" fmla="val 25000"/>
              <a:gd name="adj2" fmla="val 20547"/>
              <a:gd name="adj3" fmla="val 25000"/>
              <a:gd name="adj4" fmla="val 4375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017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x-none" smtClean="0"/>
          </a:p>
        </p:txBody>
      </p:sp>
      <p:pic>
        <p:nvPicPr>
          <p:cNvPr id="5018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1427163"/>
            <a:ext cx="7696200" cy="454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8263" indent="0" algn="just">
              <a:buFont typeface="Wingdings" pitchFamily="2" charset="2"/>
              <a:buNone/>
            </a:pPr>
            <a:r>
              <a:rPr lang="en-US" altLang="en-US" sz="2800" b="1" dirty="0" smtClean="0">
                <a:solidFill>
                  <a:srgbClr val="FFFF00"/>
                </a:solidFill>
              </a:rPr>
              <a:t>Types</a:t>
            </a:r>
            <a:endParaRPr lang="en-US" altLang="en-US" sz="2800" dirty="0" smtClean="0">
              <a:solidFill>
                <a:srgbClr val="FFFF00"/>
              </a:solidFill>
            </a:endParaRPr>
          </a:p>
          <a:p>
            <a:pPr marL="68263" indent="0" algn="just">
              <a:buFont typeface="Wingdings" pitchFamily="2" charset="2"/>
              <a:buNone/>
            </a:pPr>
            <a:r>
              <a:rPr lang="en-US" altLang="en-US" sz="2800" i="1" dirty="0" err="1" smtClean="0">
                <a:solidFill>
                  <a:srgbClr val="FFFF00"/>
                </a:solidFill>
              </a:rPr>
              <a:t>Hypovolaemic</a:t>
            </a:r>
            <a:r>
              <a:rPr lang="en-US" altLang="en-US" sz="2800" i="1" dirty="0" smtClean="0">
                <a:solidFill>
                  <a:srgbClr val="FFFF00"/>
                </a:solidFill>
              </a:rPr>
              <a:t> shock</a:t>
            </a:r>
          </a:p>
          <a:p>
            <a:pPr marL="68263" indent="0" algn="just">
              <a:buFont typeface="Wingdings" pitchFamily="2" charset="2"/>
              <a:buNone/>
            </a:pPr>
            <a:r>
              <a:rPr lang="en-US" altLang="en-US" sz="2800" dirty="0" smtClean="0"/>
              <a:t>The  commonest </a:t>
            </a:r>
          </a:p>
          <a:p>
            <a:pPr marL="68263" indent="0" algn="just">
              <a:buFont typeface="Wingdings" pitchFamily="2" charset="2"/>
              <a:buNone/>
            </a:pPr>
            <a:r>
              <a:rPr lang="en-US" altLang="en-US" sz="2800" dirty="0" smtClean="0"/>
              <a:t>Result from a reduction in intravascular volume </a:t>
            </a:r>
            <a:r>
              <a:rPr lang="en-US" altLang="en-US" sz="2800" dirty="0" err="1" smtClean="0"/>
              <a:t>secndary</a:t>
            </a:r>
            <a:r>
              <a:rPr lang="en-US" altLang="en-US" sz="2800" dirty="0" smtClean="0"/>
              <a:t> to loss of blood  (e.g. trauma, gastrointestinal</a:t>
            </a:r>
          </a:p>
        </p:txBody>
      </p:sp>
      <p:sp>
        <p:nvSpPr>
          <p:cNvPr id="5" name="Rectangle 4"/>
          <p:cNvSpPr/>
          <p:nvPr/>
        </p:nvSpPr>
        <p:spPr>
          <a:xfrm>
            <a:off x="685800" y="381000"/>
            <a:ext cx="150746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68263" lvl="0">
              <a:spcBef>
                <a:spcPts val="700"/>
              </a:spcBef>
              <a:buClr>
                <a:srgbClr val="EEECE1"/>
              </a:buClr>
              <a:buSzPct val="95000"/>
            </a:pPr>
            <a:r>
              <a:rPr lang="en-US" altLang="en-US" sz="3200" dirty="0">
                <a:solidFill>
                  <a:srgbClr val="FFFF00"/>
                </a:solidFill>
                <a:latin typeface="Arial"/>
                <a:cs typeface="Aharoni"/>
              </a:rPr>
              <a:t>Shock 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120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x-none" smtClean="0"/>
          </a:p>
        </p:txBody>
      </p:sp>
      <p:pic>
        <p:nvPicPr>
          <p:cNvPr id="5120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1441450"/>
            <a:ext cx="7696200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8263" indent="0" algn="just">
              <a:buFont typeface="Wingdings" pitchFamily="2" charset="2"/>
              <a:buNone/>
            </a:pPr>
            <a:r>
              <a:rPr lang="en-US" altLang="en-US" sz="2800" dirty="0" smtClean="0"/>
              <a:t>Shock   leads   to  increased   sympathetic activity. </a:t>
            </a:r>
          </a:p>
          <a:p>
            <a:pPr marL="68263" indent="0" algn="just">
              <a:buNone/>
            </a:pPr>
            <a:r>
              <a:rPr lang="en-US" altLang="en-US" sz="2800" dirty="0" smtClean="0">
                <a:solidFill>
                  <a:srgbClr val="FFFF00"/>
                </a:solidFill>
              </a:rPr>
              <a:t>leads to</a:t>
            </a:r>
          </a:p>
          <a:p>
            <a:pPr marL="68263" indent="0" algn="just"/>
            <a:r>
              <a:rPr lang="en-US" altLang="en-US" sz="2800" dirty="0" smtClean="0"/>
              <a:t>Rise CO, SVR and  MAP. </a:t>
            </a:r>
          </a:p>
          <a:p>
            <a:pPr marL="68263" indent="0" algn="just"/>
            <a:r>
              <a:rPr lang="en-US" altLang="en-US" sz="2800" dirty="0" smtClean="0"/>
              <a:t>Preservation  and  redistribution of cardiac  output, coupled. </a:t>
            </a:r>
          </a:p>
          <a:p>
            <a:pPr marL="68263" indent="0" algn="just">
              <a:buFont typeface="Wingdings" pitchFamily="2" charset="2"/>
              <a:buNone/>
            </a:pPr>
            <a:endParaRPr lang="en-US" altLang="en-US" sz="2800" dirty="0" smtClean="0"/>
          </a:p>
        </p:txBody>
      </p:sp>
      <p:sp>
        <p:nvSpPr>
          <p:cNvPr id="5" name="Rectangle 4"/>
          <p:cNvSpPr/>
          <p:nvPr/>
        </p:nvSpPr>
        <p:spPr>
          <a:xfrm>
            <a:off x="381000" y="566390"/>
            <a:ext cx="48006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8263" lvl="0" algn="just">
              <a:spcBef>
                <a:spcPts val="700"/>
              </a:spcBef>
              <a:buClr>
                <a:srgbClr val="EEECE1"/>
              </a:buClr>
              <a:buSzPct val="95000"/>
            </a:pPr>
            <a:r>
              <a:rPr lang="en-US" altLang="en-US" sz="2800" b="1" dirty="0">
                <a:solidFill>
                  <a:prstClr val="white"/>
                </a:solidFill>
                <a:latin typeface="Arial"/>
                <a:cs typeface="Aharoni"/>
              </a:rPr>
              <a:t>Shock &amp; Organ Systems:</a:t>
            </a:r>
          </a:p>
        </p:txBody>
      </p:sp>
      <p:sp>
        <p:nvSpPr>
          <p:cNvPr id="6" name="Rectangle 5"/>
          <p:cNvSpPr/>
          <p:nvPr/>
        </p:nvSpPr>
        <p:spPr>
          <a:xfrm>
            <a:off x="457200" y="5181600"/>
            <a:ext cx="8382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8263" indent="0">
              <a:buFont typeface="Wingdings" pitchFamily="2" charset="2"/>
              <a:buNone/>
            </a:pPr>
            <a:r>
              <a:rPr lang="en-US" altLang="en-US" sz="2400" dirty="0" smtClean="0">
                <a:solidFill>
                  <a:srgbClr val="FFFF00"/>
                </a:solidFill>
              </a:rPr>
              <a:t>organ </a:t>
            </a:r>
            <a:r>
              <a:rPr lang="en-US" altLang="en-US" sz="2400" dirty="0" err="1" smtClean="0">
                <a:solidFill>
                  <a:srgbClr val="FFFF00"/>
                </a:solidFill>
              </a:rPr>
              <a:t>autoregulation</a:t>
            </a:r>
            <a:r>
              <a:rPr lang="en-US" altLang="en-US" sz="2400" dirty="0" smtClean="0"/>
              <a:t>,  helps   to  maintain adequate perfusion  and  oxygen  delivery  to  vital  organs (brain, heart, skeletal  muscle). </a:t>
            </a:r>
          </a:p>
        </p:txBody>
      </p:sp>
      <p:sp>
        <p:nvSpPr>
          <p:cNvPr id="7" name="Rectangle 6"/>
          <p:cNvSpPr/>
          <p:nvPr/>
        </p:nvSpPr>
        <p:spPr>
          <a:xfrm>
            <a:off x="3886200" y="1066800"/>
            <a:ext cx="466345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sz="2800" dirty="0" smtClean="0">
                <a:solidFill>
                  <a:srgbClr val="FFFF00"/>
                </a:solidFill>
              </a:rPr>
              <a:t>compensatory mechanisms </a:t>
            </a:r>
            <a:endParaRPr lang="en-US" sz="28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8263" indent="0">
              <a:buFont typeface="Wingdings" pitchFamily="2" charset="2"/>
              <a:buNone/>
            </a:pPr>
            <a:r>
              <a:rPr lang="en-US" altLang="en-US" sz="2800" dirty="0" smtClean="0"/>
              <a:t>These compensatory mechanisms have limits.</a:t>
            </a:r>
          </a:p>
          <a:p>
            <a:pPr marL="68263" indent="0">
              <a:buFont typeface="Wingdings" pitchFamily="2" charset="2"/>
              <a:buNone/>
            </a:pPr>
            <a:endParaRPr lang="en-US" altLang="en-US" sz="2800" dirty="0" smtClean="0"/>
          </a:p>
          <a:p>
            <a:pPr marL="68263" indent="0">
              <a:buFont typeface="Wingdings" pitchFamily="2" charset="2"/>
              <a:buNone/>
            </a:pPr>
            <a:r>
              <a:rPr lang="en-US" altLang="en-US" sz="2800" dirty="0" smtClean="0"/>
              <a:t>In case of severe, pro­longed  and / or uncorrected shock ('</a:t>
            </a:r>
            <a:r>
              <a:rPr lang="en-US" altLang="en-US" sz="2800" dirty="0" err="1" smtClean="0"/>
              <a:t>decompensated</a:t>
            </a:r>
            <a:r>
              <a:rPr lang="en-US" altLang="en-US" sz="2800" dirty="0" smtClean="0"/>
              <a:t>' shock), the clinical manifestations of organ  </a:t>
            </a:r>
            <a:r>
              <a:rPr lang="en-US" altLang="en-US" sz="2800" dirty="0" err="1" smtClean="0"/>
              <a:t>hypoperfusion</a:t>
            </a:r>
            <a:r>
              <a:rPr lang="en-US" altLang="en-US" sz="2800" dirty="0" smtClean="0"/>
              <a:t>  become apparent.</a:t>
            </a:r>
          </a:p>
        </p:txBody>
      </p:sp>
      <p:sp>
        <p:nvSpPr>
          <p:cNvPr id="5" name="Rectangle 4"/>
          <p:cNvSpPr/>
          <p:nvPr/>
        </p:nvSpPr>
        <p:spPr>
          <a:xfrm>
            <a:off x="381000" y="566390"/>
            <a:ext cx="48006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8263" lvl="0" algn="just">
              <a:spcBef>
                <a:spcPts val="700"/>
              </a:spcBef>
              <a:buClr>
                <a:srgbClr val="EEECE1"/>
              </a:buClr>
              <a:buSzPct val="95000"/>
            </a:pPr>
            <a:r>
              <a:rPr lang="en-US" altLang="en-US" sz="2800" b="1" dirty="0">
                <a:solidFill>
                  <a:prstClr val="white"/>
                </a:solidFill>
                <a:latin typeface="Arial"/>
                <a:cs typeface="Aharoni"/>
              </a:rPr>
              <a:t>Shock &amp; Organ Systems:</a:t>
            </a:r>
          </a:p>
        </p:txBody>
      </p:sp>
      <p:sp>
        <p:nvSpPr>
          <p:cNvPr id="6" name="Content Placeholder 2"/>
          <p:cNvSpPr txBox="1">
            <a:spLocks/>
          </p:cNvSpPr>
          <p:nvPr/>
        </p:nvSpPr>
        <p:spPr bwMode="auto">
          <a:xfrm>
            <a:off x="838200" y="5486400"/>
            <a:ext cx="7772400" cy="1111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68263" marR="0" lvl="0" indent="0" algn="l" defTabSz="914400" rtl="0" eaLnBrk="0" fontAlgn="base" latinLnBrk="0" hangingPunct="0">
              <a:lnSpc>
                <a:spcPct val="100000"/>
              </a:lnSpc>
              <a:spcBef>
                <a:spcPts val="700"/>
              </a:spcBef>
              <a:spcAft>
                <a:spcPct val="0"/>
              </a:spcAft>
              <a:buClr>
                <a:schemeClr val="tx2"/>
              </a:buClr>
              <a:buSzPct val="95000"/>
              <a:buFont typeface="Wingdings" pitchFamily="2" charset="2"/>
              <a:buNone/>
              <a:tabLst/>
              <a:defRPr/>
            </a:pPr>
            <a:r>
              <a:rPr kumimoji="0" lang="en-US" altLang="en-US" sz="2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Shock also leads to the up-regulation of pro-inflammatory cytokines  (TNF-a, IL-lP and  IL-6)</a:t>
            </a:r>
            <a:endParaRPr kumimoji="0" lang="en-US" alt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8263" indent="0">
              <a:buFont typeface="Wingdings" pitchFamily="2" charset="2"/>
              <a:buNone/>
            </a:pPr>
            <a:r>
              <a:rPr lang="en-US" altLang="en-US" sz="2800" b="1" dirty="0" smtClean="0">
                <a:solidFill>
                  <a:srgbClr val="FFFF00"/>
                </a:solidFill>
              </a:rPr>
              <a:t>Cardiovascular</a:t>
            </a:r>
            <a:endParaRPr lang="en-US" altLang="en-US" sz="2800" dirty="0" smtClean="0">
              <a:solidFill>
                <a:srgbClr val="FFFF00"/>
              </a:solidFill>
            </a:endParaRPr>
          </a:p>
          <a:p>
            <a:pPr marL="68263" indent="0"/>
            <a:r>
              <a:rPr lang="en-US" altLang="en-US" sz="2800" dirty="0" err="1" smtClean="0"/>
              <a:t>Cardiogenic</a:t>
            </a:r>
            <a:r>
              <a:rPr lang="en-US" altLang="en-US" sz="2800" dirty="0" smtClean="0"/>
              <a:t>  shock leads to a fall in CO </a:t>
            </a:r>
          </a:p>
          <a:p>
            <a:pPr marL="68263" indent="0"/>
            <a:r>
              <a:rPr lang="en-US" altLang="en-US" sz="2800" dirty="0" err="1" smtClean="0"/>
              <a:t>Neurogenic</a:t>
            </a:r>
            <a:r>
              <a:rPr lang="en-US" altLang="en-US" sz="2800" dirty="0" smtClean="0"/>
              <a:t> shock  leads  to </a:t>
            </a:r>
            <a:r>
              <a:rPr lang="en-US" altLang="en-US" sz="2800" dirty="0" err="1" smtClean="0"/>
              <a:t>vasodilation</a:t>
            </a:r>
            <a:r>
              <a:rPr lang="en-US" altLang="en-US" sz="2800" dirty="0" smtClean="0"/>
              <a:t> and  reduced SVR. </a:t>
            </a:r>
          </a:p>
          <a:p>
            <a:pPr marL="68263" indent="0"/>
            <a:r>
              <a:rPr lang="en-US" altLang="en-US" sz="2800" dirty="0" smtClean="0"/>
              <a:t>Significant   myocardial  and  vascular  </a:t>
            </a:r>
            <a:r>
              <a:rPr lang="en-US" altLang="en-US" sz="2800" dirty="0" err="1" smtClean="0"/>
              <a:t>dys</a:t>
            </a:r>
            <a:r>
              <a:rPr lang="en-US" altLang="en-US" sz="2800" dirty="0" smtClean="0"/>
              <a:t>­ function  frequently occur in other causes of shock.</a:t>
            </a:r>
          </a:p>
          <a:p>
            <a:pPr marL="68263" indent="0">
              <a:buFont typeface="Wingdings" pitchFamily="2" charset="2"/>
              <a:buNone/>
            </a:pPr>
            <a:endParaRPr lang="en-US" altLang="en-US" sz="2800" dirty="0" smtClean="0"/>
          </a:p>
        </p:txBody>
      </p:sp>
      <p:sp>
        <p:nvSpPr>
          <p:cNvPr id="4" name="Rectangle 3"/>
          <p:cNvSpPr/>
          <p:nvPr/>
        </p:nvSpPr>
        <p:spPr>
          <a:xfrm>
            <a:off x="381000" y="566390"/>
            <a:ext cx="48006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8263" lvl="0" algn="just">
              <a:spcBef>
                <a:spcPts val="700"/>
              </a:spcBef>
              <a:buClr>
                <a:srgbClr val="EEECE1"/>
              </a:buClr>
              <a:buSzPct val="95000"/>
            </a:pPr>
            <a:r>
              <a:rPr lang="en-US" altLang="en-US" sz="2800" b="1" dirty="0">
                <a:solidFill>
                  <a:prstClr val="white"/>
                </a:solidFill>
                <a:latin typeface="Arial"/>
                <a:cs typeface="Aharoni"/>
              </a:rPr>
              <a:t>Shock &amp; Organ Systems: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1" name="Content Placeholder 2"/>
          <p:cNvSpPr>
            <a:spLocks noGrp="1"/>
          </p:cNvSpPr>
          <p:nvPr>
            <p:ph idx="1"/>
          </p:nvPr>
        </p:nvSpPr>
        <p:spPr>
          <a:xfrm>
            <a:off x="457200" y="533400"/>
            <a:ext cx="7772400" cy="4572000"/>
          </a:xfrm>
        </p:spPr>
        <p:txBody>
          <a:bodyPr/>
          <a:lstStyle/>
          <a:p>
            <a:pPr marL="68263" indent="0">
              <a:buFont typeface="Wingdings" pitchFamily="2" charset="2"/>
              <a:buNone/>
            </a:pPr>
            <a:r>
              <a:rPr lang="en-US" altLang="en-US" sz="2400" b="1" dirty="0" smtClean="0">
                <a:solidFill>
                  <a:srgbClr val="FFFF00"/>
                </a:solidFill>
              </a:rPr>
              <a:t>Cardiovascular</a:t>
            </a:r>
          </a:p>
          <a:p>
            <a:pPr marL="68263" indent="0">
              <a:buFont typeface="Wingdings" pitchFamily="2" charset="2"/>
              <a:buNone/>
            </a:pPr>
            <a:endParaRPr lang="en-US" altLang="en-US" sz="2400" dirty="0" smtClean="0">
              <a:solidFill>
                <a:srgbClr val="FFFF00"/>
              </a:solidFill>
            </a:endParaRPr>
          </a:p>
          <a:p>
            <a:pPr marL="68263" indent="0"/>
            <a:r>
              <a:rPr lang="en-US" altLang="en-US" sz="2400" dirty="0" smtClean="0"/>
              <a:t>Severe (diastolic)hypotension results in an</a:t>
            </a:r>
            <a:r>
              <a:rPr lang="x-none" altLang="en-US" sz="2400" dirty="0" smtClean="0"/>
              <a:t> </a:t>
            </a:r>
            <a:r>
              <a:rPr lang="en-US" altLang="en-US" sz="2400" dirty="0" smtClean="0"/>
              <a:t>imbalance between myocardial oxygen supply and  demand and  </a:t>
            </a:r>
            <a:r>
              <a:rPr lang="en-US" altLang="en-US" sz="2400" dirty="0" err="1" smtClean="0"/>
              <a:t>ischaemia</a:t>
            </a:r>
            <a:r>
              <a:rPr lang="en-US" altLang="en-US" sz="2400" dirty="0" smtClean="0"/>
              <a:t>  result in </a:t>
            </a:r>
            <a:r>
              <a:rPr lang="en-US" altLang="en-US" sz="2400" dirty="0" err="1" smtClean="0"/>
              <a:t>endocardium</a:t>
            </a:r>
            <a:r>
              <a:rPr lang="en-US" altLang="en-US" sz="2400" dirty="0" smtClean="0"/>
              <a:t>.</a:t>
            </a:r>
          </a:p>
          <a:p>
            <a:pPr marL="68263" indent="0"/>
            <a:endParaRPr lang="en-US" altLang="en-US" sz="2400" dirty="0" smtClean="0"/>
          </a:p>
          <a:p>
            <a:pPr marL="68263" indent="0"/>
            <a:r>
              <a:rPr lang="en-US" altLang="en-US" sz="2400" dirty="0" smtClean="0"/>
              <a:t>This  impairs   myocardial  contraction</a:t>
            </a:r>
          </a:p>
          <a:p>
            <a:pPr marL="68263" indent="0"/>
            <a:endParaRPr lang="en-US" altLang="en-US" sz="2400" dirty="0" smtClean="0"/>
          </a:p>
          <a:p>
            <a:pPr marL="68263" indent="0"/>
            <a:r>
              <a:rPr lang="en-US" altLang="en-US" sz="2400" dirty="0" err="1" smtClean="0"/>
              <a:t>Hypoxaemia</a:t>
            </a:r>
            <a:r>
              <a:rPr lang="en-US" altLang="en-US" sz="2400" dirty="0" smtClean="0"/>
              <a:t> and  acidosis  deplete myocardial stores</a:t>
            </a:r>
            <a:r>
              <a:rPr lang="en-US" altLang="en-US" sz="2400" i="1" dirty="0" smtClean="0"/>
              <a:t>   </a:t>
            </a:r>
            <a:r>
              <a:rPr lang="en-US" altLang="en-US" sz="2400" dirty="0" smtClean="0"/>
              <a:t>and  diminish   the cardiac response  to both endogenous and exogenous </a:t>
            </a:r>
            <a:r>
              <a:rPr lang="en-US" altLang="en-US" sz="2400" dirty="0" err="1" smtClean="0"/>
              <a:t>catecholmines</a:t>
            </a:r>
            <a:r>
              <a:rPr lang="en-US" altLang="en-US" sz="2400" dirty="0" smtClean="0"/>
              <a:t>.</a:t>
            </a:r>
          </a:p>
          <a:p>
            <a:pPr marL="68263" indent="0"/>
            <a:endParaRPr lang="en-US" altLang="en-US" sz="2400" dirty="0" smtClean="0"/>
          </a:p>
          <a:p>
            <a:pPr marL="68263" indent="0"/>
            <a:r>
              <a:rPr lang="en-US" altLang="en-US" sz="2400" dirty="0" smtClean="0"/>
              <a:t>Acid-base  and electrolyte abnormalities predispose to both </a:t>
            </a:r>
            <a:r>
              <a:rPr lang="en-US" altLang="en-US" sz="2400" dirty="0" err="1" smtClean="0"/>
              <a:t>atrial</a:t>
            </a:r>
            <a:r>
              <a:rPr lang="en-US" altLang="en-US" sz="2400" dirty="0" smtClean="0"/>
              <a:t> and ventricular </a:t>
            </a:r>
            <a:r>
              <a:rPr lang="en-US" altLang="en-US" sz="2400" dirty="0" err="1" smtClean="0"/>
              <a:t>dysrhythmias</a:t>
            </a:r>
            <a:r>
              <a:rPr lang="en-US" altLang="en-US" sz="2400" dirty="0" smtClean="0"/>
              <a:t>.</a:t>
            </a:r>
          </a:p>
        </p:txBody>
      </p:sp>
      <p:sp>
        <p:nvSpPr>
          <p:cNvPr id="4" name="Rectangle 3"/>
          <p:cNvSpPr/>
          <p:nvPr/>
        </p:nvSpPr>
        <p:spPr>
          <a:xfrm>
            <a:off x="381000" y="0"/>
            <a:ext cx="48006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8263" lvl="0" algn="just">
              <a:spcBef>
                <a:spcPts val="700"/>
              </a:spcBef>
              <a:buClr>
                <a:srgbClr val="EEECE1"/>
              </a:buClr>
              <a:buSzPct val="95000"/>
            </a:pPr>
            <a:r>
              <a:rPr lang="en-US" altLang="en-US" sz="2800" b="1" dirty="0">
                <a:solidFill>
                  <a:prstClr val="white"/>
                </a:solidFill>
                <a:latin typeface="Arial"/>
                <a:cs typeface="Aharoni"/>
              </a:rPr>
              <a:t>Shock &amp; Organ Systems: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8263" indent="0">
              <a:buFont typeface="Wingdings" pitchFamily="2" charset="2"/>
              <a:buNone/>
            </a:pPr>
            <a:r>
              <a:rPr lang="en-US" altLang="en-US" sz="2800" b="1" dirty="0" smtClean="0"/>
              <a:t>Cardiovascular</a:t>
            </a:r>
            <a:endParaRPr lang="x-none" altLang="en-US" sz="2800" dirty="0" smtClean="0"/>
          </a:p>
          <a:p>
            <a:pPr marL="68263" indent="0">
              <a:buFont typeface="Wingdings" pitchFamily="2" charset="2"/>
              <a:buNone/>
            </a:pPr>
            <a:r>
              <a:rPr lang="en-US" altLang="en-US" sz="2800" dirty="0" smtClean="0">
                <a:solidFill>
                  <a:srgbClr val="FFFF00"/>
                </a:solidFill>
              </a:rPr>
              <a:t>Inflammatory mediators in sepsis: </a:t>
            </a:r>
          </a:p>
          <a:p>
            <a:pPr marL="396875" lvl="1" indent="0">
              <a:buClr>
                <a:srgbClr val="FFFF00"/>
              </a:buClr>
              <a:buFont typeface="Wingdings" pitchFamily="2" charset="2"/>
              <a:buChar char="Ø"/>
            </a:pPr>
            <a:r>
              <a:rPr lang="en-US" altLang="en-US" sz="2400" dirty="0" smtClean="0"/>
              <a:t>Depress myocardial contractility  and  ventricular function.</a:t>
            </a:r>
          </a:p>
          <a:p>
            <a:pPr marL="396875" lvl="1" indent="0">
              <a:buClr>
                <a:srgbClr val="FFFF00"/>
              </a:buClr>
              <a:buFont typeface="Wingdings" pitchFamily="2" charset="2"/>
              <a:buChar char="Ø"/>
            </a:pPr>
            <a:endParaRPr lang="en-US" altLang="en-US" sz="2400" dirty="0" smtClean="0"/>
          </a:p>
          <a:p>
            <a:pPr marL="396875" lvl="1" indent="0">
              <a:buClr>
                <a:srgbClr val="FFFF00"/>
              </a:buClr>
              <a:buFont typeface="Wingdings" pitchFamily="2" charset="2"/>
              <a:buChar char="Ø"/>
            </a:pPr>
            <a:r>
              <a:rPr lang="en-US" altLang="en-US" sz="2400" dirty="0" smtClean="0"/>
              <a:t>Increase </a:t>
            </a:r>
            <a:r>
              <a:rPr lang="en-US" altLang="en-US" sz="2400" dirty="0" err="1" smtClean="0"/>
              <a:t>indothelial</a:t>
            </a:r>
            <a:r>
              <a:rPr lang="en-US" altLang="en-US" sz="2400" dirty="0" smtClean="0"/>
              <a:t>  permeability (volume depletion).</a:t>
            </a:r>
          </a:p>
          <a:p>
            <a:pPr marL="396875" lvl="1" indent="0">
              <a:buClr>
                <a:srgbClr val="FFFF00"/>
              </a:buClr>
              <a:buFont typeface="Wingdings" pitchFamily="2" charset="2"/>
              <a:buChar char="Ø"/>
            </a:pPr>
            <a:endParaRPr lang="en-US" altLang="en-US" sz="2400" dirty="0" smtClean="0"/>
          </a:p>
          <a:p>
            <a:pPr marL="396875" lvl="1" indent="0">
              <a:buClr>
                <a:srgbClr val="FFFF00"/>
              </a:buClr>
              <a:buFont typeface="Wingdings" pitchFamily="2" charset="2"/>
              <a:buChar char="Ø"/>
            </a:pPr>
            <a:r>
              <a:rPr lang="en-US" altLang="en-US" sz="2400" dirty="0" smtClean="0"/>
              <a:t>Widespread activation  of both coagulation and </a:t>
            </a:r>
            <a:r>
              <a:rPr lang="en-US" altLang="en-US" sz="2400" dirty="0" err="1" smtClean="0"/>
              <a:t>fibrinolysis</a:t>
            </a:r>
            <a:r>
              <a:rPr lang="en-US" altLang="en-US" sz="2400" dirty="0" smtClean="0"/>
              <a:t> (</a:t>
            </a:r>
            <a:r>
              <a:rPr lang="en-US" altLang="en-US" sz="2400" dirty="0" err="1" smtClean="0"/>
              <a:t>DlC</a:t>
            </a:r>
            <a:r>
              <a:rPr lang="en-US" altLang="en-US" sz="2400" dirty="0" smtClean="0"/>
              <a:t>).</a:t>
            </a:r>
          </a:p>
          <a:p>
            <a:pPr marL="68263" indent="0">
              <a:buFont typeface="Wingdings" pitchFamily="2" charset="2"/>
              <a:buNone/>
            </a:pPr>
            <a:endParaRPr lang="en-US" altLang="en-US" dirty="0" smtClean="0"/>
          </a:p>
        </p:txBody>
      </p:sp>
      <p:sp>
        <p:nvSpPr>
          <p:cNvPr id="4" name="Rectangle 3"/>
          <p:cNvSpPr/>
          <p:nvPr/>
        </p:nvSpPr>
        <p:spPr>
          <a:xfrm>
            <a:off x="381000" y="566390"/>
            <a:ext cx="48006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8263" lvl="0" algn="just">
              <a:spcBef>
                <a:spcPts val="700"/>
              </a:spcBef>
              <a:buClr>
                <a:srgbClr val="EEECE1"/>
              </a:buClr>
              <a:buSzPct val="95000"/>
            </a:pPr>
            <a:r>
              <a:rPr lang="en-US" altLang="en-US" sz="2800" b="1" dirty="0">
                <a:solidFill>
                  <a:prstClr val="white"/>
                </a:solidFill>
                <a:latin typeface="Arial"/>
                <a:cs typeface="Aharoni"/>
              </a:rPr>
              <a:t>Shock &amp; Organ Systems: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7" name="Content Placeholder 2"/>
          <p:cNvSpPr>
            <a:spLocks noGrp="1"/>
          </p:cNvSpPr>
          <p:nvPr>
            <p:ph idx="1"/>
          </p:nvPr>
        </p:nvSpPr>
        <p:spPr>
          <a:xfrm>
            <a:off x="609600" y="1447800"/>
            <a:ext cx="7772400" cy="4572000"/>
          </a:xfrm>
        </p:spPr>
        <p:txBody>
          <a:bodyPr/>
          <a:lstStyle/>
          <a:p>
            <a:pPr marL="68263" indent="0">
              <a:buFont typeface="Wingdings" pitchFamily="2" charset="2"/>
              <a:buNone/>
            </a:pPr>
            <a:r>
              <a:rPr lang="en-US" altLang="en-US" sz="2800" b="1" dirty="0" smtClean="0">
                <a:solidFill>
                  <a:srgbClr val="FFFF00"/>
                </a:solidFill>
              </a:rPr>
              <a:t>Respiratory</a:t>
            </a:r>
            <a:endParaRPr lang="en-US" altLang="en-US" sz="2800" dirty="0" smtClean="0">
              <a:solidFill>
                <a:srgbClr val="FFFF00"/>
              </a:solidFill>
            </a:endParaRPr>
          </a:p>
          <a:p>
            <a:pPr marL="68263" indent="0">
              <a:buFont typeface="Wingdings" pitchFamily="2" charset="2"/>
              <a:buNone/>
            </a:pPr>
            <a:r>
              <a:rPr lang="en-US" altLang="en-US" sz="2800" dirty="0" err="1" smtClean="0"/>
              <a:t>Tachypnoea</a:t>
            </a:r>
            <a:r>
              <a:rPr lang="en-US" altLang="en-US" sz="2800" dirty="0" smtClean="0"/>
              <a:t>  </a:t>
            </a:r>
          </a:p>
          <a:p>
            <a:pPr marL="68263" indent="0"/>
            <a:r>
              <a:rPr lang="en-US" altLang="en-US" sz="2800" dirty="0" smtClean="0"/>
              <a:t>Driven by  pain,  pyrexia, local  lung </a:t>
            </a:r>
            <a:r>
              <a:rPr lang="en-US" altLang="en-US" sz="2800" dirty="0" err="1" smtClean="0"/>
              <a:t>patholgy</a:t>
            </a:r>
            <a:r>
              <a:rPr lang="en-US" altLang="en-US" sz="2800" dirty="0" smtClean="0"/>
              <a:t>, pulmonary </a:t>
            </a:r>
            <a:r>
              <a:rPr lang="en-US" altLang="en-US" sz="2800" dirty="0" err="1" smtClean="0"/>
              <a:t>oedema</a:t>
            </a:r>
            <a:r>
              <a:rPr lang="en-US" altLang="en-US" sz="2800" dirty="0" smtClean="0"/>
              <a:t>, metabolic acidosis or cytokines</a:t>
            </a:r>
            <a:r>
              <a:rPr lang="x-none" altLang="en-US" sz="2800" dirty="0" smtClean="0"/>
              <a:t> </a:t>
            </a:r>
            <a:endParaRPr lang="en-US" altLang="en-US" sz="2800" dirty="0" smtClean="0"/>
          </a:p>
          <a:p>
            <a:pPr marL="68263" indent="0"/>
            <a:r>
              <a:rPr lang="en-US" altLang="en-US" sz="2800" dirty="0" smtClean="0"/>
              <a:t>One of the earliest  features of shock.</a:t>
            </a:r>
          </a:p>
        </p:txBody>
      </p:sp>
      <p:sp>
        <p:nvSpPr>
          <p:cNvPr id="4" name="Rectangle 3"/>
          <p:cNvSpPr/>
          <p:nvPr/>
        </p:nvSpPr>
        <p:spPr>
          <a:xfrm>
            <a:off x="381000" y="566390"/>
            <a:ext cx="48006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8263" lvl="0" algn="just">
              <a:spcBef>
                <a:spcPts val="700"/>
              </a:spcBef>
              <a:buClr>
                <a:srgbClr val="EEECE1"/>
              </a:buClr>
              <a:buSzPct val="95000"/>
            </a:pPr>
            <a:r>
              <a:rPr lang="en-US" altLang="en-US" sz="2800" b="1" dirty="0">
                <a:solidFill>
                  <a:prstClr val="white"/>
                </a:solidFill>
                <a:latin typeface="Arial"/>
                <a:cs typeface="Aharoni"/>
              </a:rPr>
              <a:t>Shock &amp; Organ Systems: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8263" indent="0">
              <a:buFont typeface="Wingdings" pitchFamily="2" charset="2"/>
              <a:buNone/>
            </a:pPr>
            <a:r>
              <a:rPr lang="en-US" altLang="en-US" sz="2800" b="1" dirty="0" smtClean="0">
                <a:solidFill>
                  <a:srgbClr val="FFFF00"/>
                </a:solidFill>
              </a:rPr>
              <a:t>Respiratory</a:t>
            </a:r>
            <a:endParaRPr lang="en-US" altLang="en-US" sz="2800" dirty="0" smtClean="0">
              <a:solidFill>
                <a:srgbClr val="FFFF00"/>
              </a:solidFill>
            </a:endParaRPr>
          </a:p>
          <a:p>
            <a:pPr marL="68263" indent="0">
              <a:buFont typeface="Wingdings" pitchFamily="2" charset="2"/>
              <a:buNone/>
            </a:pPr>
            <a:r>
              <a:rPr lang="en-US" altLang="en-US" sz="2800" dirty="0" smtClean="0"/>
              <a:t>Increased minute volume  results in reduced PC02 and</a:t>
            </a:r>
            <a:r>
              <a:rPr lang="en-US" altLang="en-US" sz="2800" b="1" dirty="0" smtClean="0"/>
              <a:t> </a:t>
            </a:r>
            <a:r>
              <a:rPr lang="en-US" altLang="en-US" sz="2800" dirty="0" smtClean="0"/>
              <a:t>respiratory alkalosis</a:t>
            </a:r>
          </a:p>
          <a:p>
            <a:pPr marL="68263" indent="0">
              <a:buFont typeface="Wingdings" pitchFamily="2" charset="2"/>
              <a:buNone/>
            </a:pPr>
            <a:endParaRPr lang="en-US" altLang="en-US" sz="2800" dirty="0" smtClean="0"/>
          </a:p>
          <a:p>
            <a:pPr marL="68263" indent="0">
              <a:buFont typeface="Wingdings" pitchFamily="2" charset="2"/>
              <a:buNone/>
            </a:pPr>
            <a:r>
              <a:rPr lang="en-US" altLang="en-US" sz="2800" dirty="0" smtClean="0"/>
              <a:t>Initially this is to compensate for the  metabolic acidosis of shock  but eventually this  mechanism  is overwhelmed and blood pH falls.</a:t>
            </a:r>
          </a:p>
          <a:p>
            <a:pPr marL="68263" indent="0">
              <a:buFont typeface="Wingdings" pitchFamily="2" charset="2"/>
              <a:buNone/>
            </a:pPr>
            <a:endParaRPr lang="en-US" altLang="en-US" dirty="0" smtClean="0"/>
          </a:p>
        </p:txBody>
      </p:sp>
      <p:sp>
        <p:nvSpPr>
          <p:cNvPr id="4" name="Rectangle 3"/>
          <p:cNvSpPr/>
          <p:nvPr/>
        </p:nvSpPr>
        <p:spPr>
          <a:xfrm>
            <a:off x="381000" y="566390"/>
            <a:ext cx="48006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8263" lvl="0" algn="just">
              <a:spcBef>
                <a:spcPts val="700"/>
              </a:spcBef>
              <a:buClr>
                <a:srgbClr val="EEECE1"/>
              </a:buClr>
              <a:buSzPct val="95000"/>
            </a:pPr>
            <a:r>
              <a:rPr lang="en-US" altLang="en-US" sz="2800" b="1" dirty="0">
                <a:solidFill>
                  <a:prstClr val="white"/>
                </a:solidFill>
                <a:latin typeface="Arial"/>
                <a:cs typeface="Aharoni"/>
              </a:rPr>
              <a:t>Shock &amp; Organ Systems: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5" name="Content Placeholder 2"/>
          <p:cNvSpPr>
            <a:spLocks noGrp="1"/>
          </p:cNvSpPr>
          <p:nvPr>
            <p:ph idx="1"/>
          </p:nvPr>
        </p:nvSpPr>
        <p:spPr>
          <a:xfrm>
            <a:off x="914400" y="1784350"/>
            <a:ext cx="7772400" cy="1187450"/>
          </a:xfrm>
        </p:spPr>
        <p:txBody>
          <a:bodyPr/>
          <a:lstStyle/>
          <a:p>
            <a:pPr marL="68263" indent="0">
              <a:buFont typeface="Wingdings" pitchFamily="2" charset="2"/>
              <a:buNone/>
            </a:pPr>
            <a:r>
              <a:rPr lang="en-US" altLang="en-US" sz="2800" b="1" dirty="0" smtClean="0">
                <a:solidFill>
                  <a:srgbClr val="FFFF00"/>
                </a:solidFill>
              </a:rPr>
              <a:t>Respiratory</a:t>
            </a:r>
            <a:endParaRPr lang="en-US" altLang="en-US" sz="2800" dirty="0" smtClean="0">
              <a:solidFill>
                <a:srgbClr val="FFFF00"/>
              </a:solidFill>
            </a:endParaRPr>
          </a:p>
          <a:p>
            <a:pPr marL="68263" indent="0">
              <a:buFont typeface="Wingdings" pitchFamily="2" charset="2"/>
              <a:buNone/>
            </a:pPr>
            <a:r>
              <a:rPr lang="en-US" altLang="en-US" sz="2800" dirty="0" smtClean="0"/>
              <a:t>In </a:t>
            </a:r>
            <a:r>
              <a:rPr lang="en-US" altLang="en-US" sz="2800" dirty="0" err="1" smtClean="0"/>
              <a:t>hypovolaemic</a:t>
            </a:r>
            <a:r>
              <a:rPr lang="en-US" altLang="en-US" sz="2800" dirty="0" smtClean="0"/>
              <a:t> states</a:t>
            </a:r>
          </a:p>
          <a:p>
            <a:pPr marL="68263" indent="0">
              <a:buFont typeface="Wingdings" pitchFamily="2" charset="2"/>
              <a:buNone/>
            </a:pPr>
            <a:endParaRPr lang="en-US" altLang="en-US" sz="2800" dirty="0" smtClean="0"/>
          </a:p>
        </p:txBody>
      </p:sp>
      <p:sp>
        <p:nvSpPr>
          <p:cNvPr id="4" name="Rectangle 3"/>
          <p:cNvSpPr/>
          <p:nvPr/>
        </p:nvSpPr>
        <p:spPr>
          <a:xfrm>
            <a:off x="381000" y="566390"/>
            <a:ext cx="48006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8263" lvl="0" algn="just">
              <a:spcBef>
                <a:spcPts val="700"/>
              </a:spcBef>
              <a:buClr>
                <a:srgbClr val="EEECE1"/>
              </a:buClr>
              <a:buSzPct val="95000"/>
            </a:pPr>
            <a:r>
              <a:rPr lang="en-US" altLang="en-US" sz="2800" b="1" dirty="0">
                <a:solidFill>
                  <a:prstClr val="white"/>
                </a:solidFill>
                <a:latin typeface="Arial"/>
                <a:cs typeface="Aharoni"/>
              </a:rPr>
              <a:t>Shock &amp; Organ Systems:</a:t>
            </a:r>
          </a:p>
        </p:txBody>
      </p:sp>
      <p:sp>
        <p:nvSpPr>
          <p:cNvPr id="6" name="Rectangle 5"/>
          <p:cNvSpPr/>
          <p:nvPr/>
        </p:nvSpPr>
        <p:spPr>
          <a:xfrm>
            <a:off x="0" y="3276600"/>
            <a:ext cx="3306763" cy="1384995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marL="68263" lvl="0" algn="ctr">
              <a:spcBef>
                <a:spcPts val="700"/>
              </a:spcBef>
              <a:buClr>
                <a:srgbClr val="EEECE1"/>
              </a:buClr>
              <a:buSzPct val="95000"/>
            </a:pPr>
            <a:r>
              <a:rPr lang="en-US" altLang="en-US" sz="2800" dirty="0">
                <a:solidFill>
                  <a:prstClr val="white"/>
                </a:solidFill>
                <a:latin typeface="Arial"/>
                <a:cs typeface="Aharoni"/>
              </a:rPr>
              <a:t>Reduction  in pulmonary blood flow </a:t>
            </a:r>
          </a:p>
        </p:txBody>
      </p:sp>
      <p:sp>
        <p:nvSpPr>
          <p:cNvPr id="7" name="Rectangle 6"/>
          <p:cNvSpPr/>
          <p:nvPr/>
        </p:nvSpPr>
        <p:spPr>
          <a:xfrm>
            <a:off x="5181600" y="3200400"/>
            <a:ext cx="2728913" cy="1384995"/>
          </a:xfrm>
          <a:prstGeom prst="rect">
            <a:avLst/>
          </a:prstGeom>
          <a:solidFill>
            <a:schemeClr val="tx2"/>
          </a:solidFill>
        </p:spPr>
        <p:txBody>
          <a:bodyPr wrap="square">
            <a:spAutoFit/>
          </a:bodyPr>
          <a:lstStyle/>
          <a:p>
            <a:pPr algn="ctr"/>
            <a:r>
              <a:rPr lang="en-US" altLang="en-US" sz="2800" dirty="0" err="1">
                <a:solidFill>
                  <a:schemeClr val="bg2"/>
                </a:solidFill>
                <a:latin typeface="Arial"/>
                <a:cs typeface="Aharoni"/>
              </a:rPr>
              <a:t>underperfusion</a:t>
            </a:r>
            <a:r>
              <a:rPr lang="en-US" altLang="en-US" sz="2800" dirty="0">
                <a:solidFill>
                  <a:schemeClr val="bg2"/>
                </a:solidFill>
                <a:latin typeface="Arial"/>
                <a:cs typeface="Aharoni"/>
              </a:rPr>
              <a:t> of ventilated alveoli </a:t>
            </a:r>
            <a:endParaRPr lang="en-US" dirty="0">
              <a:solidFill>
                <a:schemeClr val="bg2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2590800" y="5257800"/>
            <a:ext cx="3695700" cy="1384995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en-US" altLang="en-US" sz="2800" dirty="0">
                <a:solidFill>
                  <a:srgbClr val="FFFF00"/>
                </a:solidFill>
                <a:latin typeface="Arial"/>
                <a:cs typeface="Aharoni"/>
              </a:rPr>
              <a:t>increasing   ventilation-perfusion  (Y /Q) mismatch</a:t>
            </a:r>
            <a:endParaRPr lang="en-US" dirty="0">
              <a:solidFill>
                <a:srgbClr val="FFFF00"/>
              </a:solidFill>
            </a:endParaRPr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3581400" y="3810000"/>
            <a:ext cx="1219200" cy="0"/>
          </a:xfrm>
          <a:prstGeom prst="straightConnector1">
            <a:avLst/>
          </a:prstGeom>
          <a:ln w="76200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>
            <a:endCxn id="8" idx="0"/>
          </p:cNvCxnSpPr>
          <p:nvPr/>
        </p:nvCxnSpPr>
        <p:spPr>
          <a:xfrm flipH="1">
            <a:off x="4438650" y="4572000"/>
            <a:ext cx="1123950" cy="685800"/>
          </a:xfrm>
          <a:prstGeom prst="straightConnector1">
            <a:avLst/>
          </a:prstGeom>
          <a:ln w="76200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8263" indent="0">
              <a:buFont typeface="Wingdings" pitchFamily="2" charset="2"/>
              <a:buNone/>
            </a:pPr>
            <a:r>
              <a:rPr lang="en-US" altLang="en-US" b="1" dirty="0" smtClean="0"/>
              <a:t>Respiratory</a:t>
            </a:r>
            <a:endParaRPr lang="x-none" altLang="en-US" dirty="0" smtClean="0"/>
          </a:p>
          <a:p>
            <a:pPr marL="68263" indent="0" algn="just">
              <a:buFont typeface="Wingdings" pitchFamily="2" charset="2"/>
              <a:buNone/>
            </a:pPr>
            <a:r>
              <a:rPr lang="en-US" altLang="en-US" sz="2800" dirty="0" smtClean="0">
                <a:solidFill>
                  <a:srgbClr val="FFFF00"/>
                </a:solidFill>
              </a:rPr>
              <a:t>In </a:t>
            </a:r>
            <a:r>
              <a:rPr lang="en-US" altLang="en-US" sz="2800" dirty="0" err="1" smtClean="0">
                <a:solidFill>
                  <a:srgbClr val="FFFF00"/>
                </a:solidFill>
              </a:rPr>
              <a:t>cardiogenic</a:t>
            </a:r>
            <a:r>
              <a:rPr lang="en-US" altLang="en-US" sz="2800" dirty="0" smtClean="0">
                <a:solidFill>
                  <a:srgbClr val="FFFF00"/>
                </a:solidFill>
              </a:rPr>
              <a:t> shock</a:t>
            </a:r>
          </a:p>
          <a:p>
            <a:pPr marL="68263" indent="0" algn="just">
              <a:buFont typeface="Wingdings" pitchFamily="2" charset="2"/>
              <a:buNone/>
            </a:pPr>
            <a:endParaRPr lang="en-US" altLang="en-US" sz="2800" dirty="0" smtClean="0"/>
          </a:p>
          <a:p>
            <a:pPr marL="68263" indent="0" algn="just">
              <a:buFont typeface="Wingdings" pitchFamily="2" charset="2"/>
              <a:buNone/>
            </a:pPr>
            <a:r>
              <a:rPr lang="en-US" altLang="en-US" sz="2800" dirty="0" smtClean="0"/>
              <a:t>Left ventricular failure and pulmonary </a:t>
            </a:r>
            <a:r>
              <a:rPr lang="en-US" altLang="en-US" sz="2800" dirty="0" err="1" smtClean="0"/>
              <a:t>oedema</a:t>
            </a:r>
            <a:r>
              <a:rPr lang="en-US" altLang="en-US" sz="2800" dirty="0" smtClean="0"/>
              <a:t>  often compromises the ventilation of </a:t>
            </a:r>
            <a:r>
              <a:rPr lang="en-US" altLang="en-US" sz="2800" dirty="0" err="1" smtClean="0"/>
              <a:t>perfused</a:t>
            </a:r>
            <a:r>
              <a:rPr lang="en-US" altLang="en-US" sz="2800" dirty="0" smtClean="0"/>
              <a:t>  alveolar units increasing  the shunt fraction within the lung.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126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8263" indent="0">
              <a:buFont typeface="Wingdings" pitchFamily="2" charset="2"/>
              <a:buNone/>
            </a:pPr>
            <a:endParaRPr lang="x-none" smtClean="0"/>
          </a:p>
        </p:txBody>
      </p:sp>
      <p:pic>
        <p:nvPicPr>
          <p:cNvPr id="1126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1427163"/>
            <a:ext cx="7772400" cy="438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8263" indent="0">
              <a:buFont typeface="Wingdings" pitchFamily="2" charset="2"/>
              <a:buNone/>
            </a:pPr>
            <a:r>
              <a:rPr lang="en-US" altLang="en-US" sz="2800" b="1" dirty="0" smtClean="0">
                <a:solidFill>
                  <a:srgbClr val="FFFF00"/>
                </a:solidFill>
              </a:rPr>
              <a:t>Respiratory</a:t>
            </a:r>
            <a:endParaRPr lang="en-US" altLang="en-US" sz="2800" dirty="0" smtClean="0">
              <a:solidFill>
                <a:srgbClr val="FFFF00"/>
              </a:solidFill>
            </a:endParaRPr>
          </a:p>
          <a:p>
            <a:pPr marL="68263" indent="0">
              <a:buFont typeface="Wingdings" pitchFamily="2" charset="2"/>
              <a:buNone/>
            </a:pPr>
            <a:endParaRPr lang="en-US" altLang="en-US" sz="2800" dirty="0" smtClean="0"/>
          </a:p>
          <a:p>
            <a:pPr marL="68263" indent="0">
              <a:buFont typeface="Wingdings" pitchFamily="2" charset="2"/>
              <a:buNone/>
            </a:pPr>
            <a:r>
              <a:rPr lang="en-US" altLang="en-US" sz="2800" dirty="0" smtClean="0"/>
              <a:t>Increased  V / Q mismatch  and  shunt fraction  also  occur  in sepsis.  </a:t>
            </a:r>
            <a:endParaRPr lang="x-none" altLang="en-US" sz="2800" dirty="0" smtClean="0"/>
          </a:p>
          <a:p>
            <a:pPr marL="68263" indent="0">
              <a:buFont typeface="Wingdings" pitchFamily="2" charset="2"/>
              <a:buNone/>
            </a:pPr>
            <a:endParaRPr lang="en-US" altLang="en-US" sz="2800" dirty="0" smtClean="0"/>
          </a:p>
          <a:p>
            <a:pPr marL="68263" indent="0">
              <a:buFont typeface="Wingdings" pitchFamily="2" charset="2"/>
              <a:buNone/>
            </a:pPr>
            <a:r>
              <a:rPr lang="en-US" altLang="en-US" sz="2800" dirty="0" smtClean="0"/>
              <a:t>Net  result  is  </a:t>
            </a:r>
            <a:r>
              <a:rPr lang="en-US" altLang="en-US" sz="2800" dirty="0" err="1" smtClean="0"/>
              <a:t>hypoxaemia</a:t>
            </a:r>
            <a:r>
              <a:rPr lang="en-US" altLang="en-US" sz="2800" dirty="0" smtClean="0"/>
              <a:t> that may be refractory  to increases in inspired oxygen concentration.</a:t>
            </a:r>
          </a:p>
        </p:txBody>
      </p:sp>
      <p:sp>
        <p:nvSpPr>
          <p:cNvPr id="4" name="Rectangle 3"/>
          <p:cNvSpPr/>
          <p:nvPr/>
        </p:nvSpPr>
        <p:spPr>
          <a:xfrm>
            <a:off x="381000" y="566390"/>
            <a:ext cx="48006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8263" lvl="0" algn="just">
              <a:spcBef>
                <a:spcPts val="700"/>
              </a:spcBef>
              <a:buClr>
                <a:srgbClr val="EEECE1"/>
              </a:buClr>
              <a:buSzPct val="95000"/>
            </a:pPr>
            <a:r>
              <a:rPr lang="en-US" altLang="en-US" sz="2800" b="1" dirty="0">
                <a:solidFill>
                  <a:srgbClr val="FFFF00"/>
                </a:solidFill>
                <a:latin typeface="Arial"/>
                <a:cs typeface="Aharoni"/>
              </a:rPr>
              <a:t>Shock &amp; Organ Systems: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7" name="Content Placeholder 2"/>
          <p:cNvSpPr>
            <a:spLocks noGrp="1"/>
          </p:cNvSpPr>
          <p:nvPr>
            <p:ph idx="1"/>
          </p:nvPr>
        </p:nvSpPr>
        <p:spPr>
          <a:xfrm>
            <a:off x="914400" y="2286000"/>
            <a:ext cx="7772400" cy="4572000"/>
          </a:xfrm>
        </p:spPr>
        <p:txBody>
          <a:bodyPr/>
          <a:lstStyle/>
          <a:p>
            <a:pPr marL="68263" indent="0">
              <a:buFont typeface="Wingdings" pitchFamily="2" charset="2"/>
              <a:buNone/>
            </a:pPr>
            <a:r>
              <a:rPr lang="en-US" altLang="en-US" sz="2800" b="1" dirty="0" smtClean="0">
                <a:solidFill>
                  <a:srgbClr val="FFFF00"/>
                </a:solidFill>
              </a:rPr>
              <a:t>Respiratory</a:t>
            </a:r>
            <a:endParaRPr lang="en-US" altLang="en-US" sz="2800" dirty="0" smtClean="0">
              <a:solidFill>
                <a:srgbClr val="FFFF00"/>
              </a:solidFill>
            </a:endParaRPr>
          </a:p>
          <a:p>
            <a:pPr marL="68263" indent="0">
              <a:buFont typeface="Wingdings" pitchFamily="2" charset="2"/>
              <a:buNone/>
            </a:pPr>
            <a:r>
              <a:rPr lang="en-US" altLang="en-US" sz="2800" dirty="0" smtClean="0"/>
              <a:t>Sepsis  and   </a:t>
            </a:r>
            <a:r>
              <a:rPr lang="en-US" altLang="en-US" sz="2800" dirty="0" err="1" smtClean="0"/>
              <a:t>hypovolaemic</a:t>
            </a:r>
            <a:r>
              <a:rPr lang="en-US" altLang="en-US" sz="2800" dirty="0" smtClean="0"/>
              <a:t>  shock  are   both  recognized causes of acute lung injury and  its more severe  variant,  the acute  respiratory distress syndrome (ARDS). </a:t>
            </a:r>
          </a:p>
        </p:txBody>
      </p:sp>
      <p:sp>
        <p:nvSpPr>
          <p:cNvPr id="4" name="Rectangle 3"/>
          <p:cNvSpPr/>
          <p:nvPr/>
        </p:nvSpPr>
        <p:spPr>
          <a:xfrm>
            <a:off x="381000" y="533400"/>
            <a:ext cx="48006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8263" lvl="0" algn="just">
              <a:spcBef>
                <a:spcPts val="700"/>
              </a:spcBef>
              <a:buClr>
                <a:srgbClr val="EEECE1"/>
              </a:buClr>
              <a:buSzPct val="95000"/>
            </a:pPr>
            <a:r>
              <a:rPr lang="en-US" altLang="en-US" sz="2800" b="1" dirty="0">
                <a:solidFill>
                  <a:prstClr val="white"/>
                </a:solidFill>
                <a:latin typeface="Arial"/>
                <a:cs typeface="Aharoni"/>
              </a:rPr>
              <a:t>Shock &amp; Organ Systems: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5" name="Content Placeholder 2"/>
          <p:cNvSpPr>
            <a:spLocks noGrp="1"/>
          </p:cNvSpPr>
          <p:nvPr>
            <p:ph idx="1"/>
          </p:nvPr>
        </p:nvSpPr>
        <p:spPr>
          <a:xfrm>
            <a:off x="533400" y="1447800"/>
            <a:ext cx="8077200" cy="4572000"/>
          </a:xfrm>
        </p:spPr>
        <p:txBody>
          <a:bodyPr/>
          <a:lstStyle/>
          <a:p>
            <a:pPr marL="68263" indent="0">
              <a:buFont typeface="Wingdings" pitchFamily="2" charset="2"/>
              <a:buNone/>
            </a:pPr>
            <a:r>
              <a:rPr lang="en-US" altLang="en-US" sz="2800" b="1" dirty="0" smtClean="0"/>
              <a:t>Renal</a:t>
            </a:r>
            <a:endParaRPr lang="en-US" altLang="en-US" sz="2800" dirty="0" smtClean="0"/>
          </a:p>
          <a:p>
            <a:pPr marL="68263" indent="0">
              <a:buFont typeface="Wingdings" pitchFamily="2" charset="2"/>
              <a:buNone/>
            </a:pPr>
            <a:r>
              <a:rPr lang="en-US" altLang="en-US" sz="2800" dirty="0" smtClean="0">
                <a:solidFill>
                  <a:srgbClr val="FFFF00"/>
                </a:solidFill>
              </a:rPr>
              <a:t>Reduced renal blood flow results in: </a:t>
            </a:r>
          </a:p>
          <a:p>
            <a:pPr marL="68263" indent="0"/>
            <a:r>
              <a:rPr lang="en-US" altLang="en-US" sz="2800" dirty="0" smtClean="0"/>
              <a:t>low urine volume (&lt; O.5ml / kg/ h)</a:t>
            </a:r>
          </a:p>
          <a:p>
            <a:pPr marL="68263" indent="0"/>
            <a:r>
              <a:rPr lang="en-US" altLang="en-US" sz="2800" dirty="0" smtClean="0"/>
              <a:t>high urine </a:t>
            </a:r>
            <a:r>
              <a:rPr lang="en-US" altLang="en-US" sz="2800" dirty="0" err="1" smtClean="0"/>
              <a:t>osmolality</a:t>
            </a:r>
            <a:endParaRPr lang="en-US" altLang="en-US" sz="2800" dirty="0" smtClean="0"/>
          </a:p>
          <a:p>
            <a:pPr marL="68263" indent="0"/>
            <a:r>
              <a:rPr lang="en-US" altLang="en-US" sz="2800" dirty="0" smtClean="0"/>
              <a:t>low urine sodium content urine. </a:t>
            </a:r>
          </a:p>
          <a:p>
            <a:pPr marL="68263" indent="0">
              <a:buFont typeface="Wingdings" pitchFamily="2" charset="2"/>
              <a:buNone/>
            </a:pPr>
            <a:endParaRPr lang="en-US" altLang="en-US" sz="2800" dirty="0" smtClean="0"/>
          </a:p>
          <a:p>
            <a:pPr marL="68263" indent="0">
              <a:buFont typeface="Wingdings" pitchFamily="2" charset="2"/>
              <a:buNone/>
            </a:pPr>
            <a:r>
              <a:rPr lang="en-US" altLang="en-US" sz="2800" dirty="0" smtClean="0"/>
              <a:t>If shock is not reversed, </a:t>
            </a:r>
            <a:r>
              <a:rPr lang="en-US" altLang="en-US" sz="2800" dirty="0" smtClean="0">
                <a:solidFill>
                  <a:srgbClr val="FFFF00"/>
                </a:solidFill>
              </a:rPr>
              <a:t>hypoxia</a:t>
            </a:r>
            <a:r>
              <a:rPr lang="en-US" altLang="en-US" sz="2800" dirty="0" smtClean="0"/>
              <a:t> leads to acute tubular necrosis (ATN) characterized by </a:t>
            </a:r>
            <a:r>
              <a:rPr lang="en-US" altLang="en-US" sz="2800" dirty="0" err="1" smtClean="0"/>
              <a:t>oligouria</a:t>
            </a:r>
            <a:r>
              <a:rPr lang="en-US" altLang="en-US" sz="2800" dirty="0" smtClean="0"/>
              <a:t> or  </a:t>
            </a:r>
            <a:r>
              <a:rPr lang="en-US" altLang="en-US" sz="2800" dirty="0" err="1" smtClean="0"/>
              <a:t>anurine</a:t>
            </a:r>
            <a:r>
              <a:rPr lang="en-US" altLang="en-US" sz="2800" dirty="0" smtClean="0"/>
              <a:t> with a high sodium  concentration and an </a:t>
            </a:r>
            <a:r>
              <a:rPr lang="en-US" altLang="en-US" sz="2800" dirty="0" err="1" smtClean="0"/>
              <a:t>osmolality</a:t>
            </a:r>
            <a:r>
              <a:rPr lang="en-US" altLang="en-US" sz="2800" dirty="0" smtClean="0"/>
              <a:t>  close to that of plasma.</a:t>
            </a:r>
          </a:p>
        </p:txBody>
      </p:sp>
      <p:sp>
        <p:nvSpPr>
          <p:cNvPr id="4" name="Rectangle 3"/>
          <p:cNvSpPr/>
          <p:nvPr/>
        </p:nvSpPr>
        <p:spPr>
          <a:xfrm>
            <a:off x="381000" y="566390"/>
            <a:ext cx="48006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8263" lvl="0" algn="just">
              <a:spcBef>
                <a:spcPts val="700"/>
              </a:spcBef>
              <a:buClr>
                <a:srgbClr val="EEECE1"/>
              </a:buClr>
              <a:buSzPct val="95000"/>
            </a:pPr>
            <a:r>
              <a:rPr lang="en-US" altLang="en-US" sz="2800" b="1" dirty="0">
                <a:solidFill>
                  <a:prstClr val="white"/>
                </a:solidFill>
                <a:latin typeface="Arial"/>
                <a:cs typeface="Aharoni"/>
              </a:rPr>
              <a:t>Shock &amp; Organ Systems: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8263" indent="0">
              <a:buFont typeface="Wingdings" pitchFamily="2" charset="2"/>
              <a:buNone/>
            </a:pPr>
            <a:r>
              <a:rPr lang="en-US" altLang="en-US" sz="2800" b="1" dirty="0" smtClean="0">
                <a:solidFill>
                  <a:srgbClr val="FFFF00"/>
                </a:solidFill>
              </a:rPr>
              <a:t>Renal</a:t>
            </a:r>
            <a:endParaRPr lang="en-US" altLang="en-US" sz="2800" dirty="0" smtClean="0">
              <a:solidFill>
                <a:srgbClr val="FFFF00"/>
              </a:solidFill>
            </a:endParaRPr>
          </a:p>
          <a:p>
            <a:pPr marL="68263" indent="0">
              <a:buFont typeface="Wingdings" pitchFamily="2" charset="2"/>
              <a:buNone/>
            </a:pPr>
            <a:r>
              <a:rPr lang="en-US" altLang="en-US" sz="2800" dirty="0" smtClean="0"/>
              <a:t>With a fall in </a:t>
            </a:r>
            <a:r>
              <a:rPr lang="en-US" altLang="en-US" sz="2800" dirty="0" err="1" smtClean="0"/>
              <a:t>glomerular</a:t>
            </a:r>
            <a:r>
              <a:rPr lang="en-US" altLang="en-US" sz="2800" dirty="0" smtClean="0"/>
              <a:t> filtration</a:t>
            </a:r>
          </a:p>
          <a:p>
            <a:pPr marL="68263" indent="0"/>
            <a:r>
              <a:rPr lang="en-US" altLang="en-US" sz="2800" dirty="0" smtClean="0"/>
              <a:t>High blood urea  and  </a:t>
            </a:r>
            <a:r>
              <a:rPr lang="en-US" altLang="en-US" sz="2800" dirty="0" err="1" smtClean="0"/>
              <a:t>creatinine</a:t>
            </a:r>
            <a:endParaRPr lang="en-US" altLang="en-US" sz="2800" dirty="0" smtClean="0"/>
          </a:p>
          <a:p>
            <a:pPr marL="68263" indent="0"/>
            <a:r>
              <a:rPr lang="en-US" altLang="en-US" sz="2800" dirty="0" err="1" smtClean="0"/>
              <a:t>Hyperkalaernia</a:t>
            </a:r>
            <a:r>
              <a:rPr lang="en-US" altLang="en-US" sz="2800" dirty="0" smtClean="0"/>
              <a:t>  and  a  metabolic acidosis</a:t>
            </a:r>
            <a:endParaRPr lang="x-none" altLang="en-US" sz="2800" dirty="0" smtClean="0"/>
          </a:p>
          <a:p>
            <a:pPr marL="68263" indent="0">
              <a:buFont typeface="Wingdings" pitchFamily="2" charset="2"/>
              <a:buNone/>
            </a:pPr>
            <a:endParaRPr lang="en-US" altLang="en-US" sz="2800" dirty="0" smtClean="0"/>
          </a:p>
          <a:p>
            <a:pPr marL="68263" indent="0">
              <a:buFont typeface="Wingdings" pitchFamily="2" charset="2"/>
              <a:buNone/>
            </a:pPr>
            <a:r>
              <a:rPr lang="en-US" altLang="en-US" sz="2800" dirty="0" smtClean="0"/>
              <a:t>Renal  failure  occurs  in about  30-50% of  patients  with septic  shock. </a:t>
            </a:r>
          </a:p>
        </p:txBody>
      </p:sp>
      <p:sp>
        <p:nvSpPr>
          <p:cNvPr id="4" name="Rectangle 3"/>
          <p:cNvSpPr/>
          <p:nvPr/>
        </p:nvSpPr>
        <p:spPr>
          <a:xfrm>
            <a:off x="381000" y="566390"/>
            <a:ext cx="48006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8263" lvl="0" algn="just">
              <a:spcBef>
                <a:spcPts val="700"/>
              </a:spcBef>
              <a:buClr>
                <a:srgbClr val="EEECE1"/>
              </a:buClr>
              <a:buSzPct val="95000"/>
            </a:pPr>
            <a:r>
              <a:rPr lang="en-US" altLang="en-US" sz="2800" b="1" dirty="0">
                <a:solidFill>
                  <a:prstClr val="white"/>
                </a:solidFill>
                <a:latin typeface="Arial"/>
                <a:cs typeface="Aharoni"/>
              </a:rPr>
              <a:t>Shock &amp; Organ Systems: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7" name="Content Placeholder 2"/>
          <p:cNvSpPr>
            <a:spLocks noGrp="1"/>
          </p:cNvSpPr>
          <p:nvPr>
            <p:ph idx="1"/>
          </p:nvPr>
        </p:nvSpPr>
        <p:spPr>
          <a:xfrm>
            <a:off x="533400" y="1143000"/>
            <a:ext cx="7772400" cy="4572000"/>
          </a:xfrm>
        </p:spPr>
        <p:txBody>
          <a:bodyPr/>
          <a:lstStyle/>
          <a:p>
            <a:pPr marL="68263" indent="0">
              <a:buFont typeface="Wingdings" pitchFamily="2" charset="2"/>
              <a:buNone/>
            </a:pPr>
            <a:r>
              <a:rPr lang="en-US" altLang="en-US" sz="2800" b="1" dirty="0" smtClean="0">
                <a:solidFill>
                  <a:srgbClr val="FFFF00"/>
                </a:solidFill>
              </a:rPr>
              <a:t>Nervous system</a:t>
            </a:r>
            <a:endParaRPr lang="en-US" altLang="en-US" sz="2800" dirty="0" smtClean="0">
              <a:solidFill>
                <a:srgbClr val="FFFF00"/>
              </a:solidFill>
            </a:endParaRPr>
          </a:p>
          <a:p>
            <a:pPr marL="68263" indent="0">
              <a:buFont typeface="Wingdings" pitchFamily="2" charset="2"/>
              <a:buNone/>
            </a:pPr>
            <a:endParaRPr lang="en-US" altLang="en-US" sz="2800" dirty="0" smtClean="0"/>
          </a:p>
          <a:p>
            <a:pPr marL="68263" indent="0">
              <a:buFont typeface="Wingdings" pitchFamily="2" charset="2"/>
              <a:buNone/>
            </a:pPr>
            <a:r>
              <a:rPr lang="en-US" altLang="en-US" sz="2800" dirty="0" smtClean="0"/>
              <a:t>Due  to  the  increased  sympathetic activity,  patients appear anxious.  </a:t>
            </a:r>
          </a:p>
          <a:p>
            <a:pPr marL="68263" indent="0">
              <a:buFont typeface="Wingdings" pitchFamily="2" charset="2"/>
              <a:buNone/>
            </a:pPr>
            <a:endParaRPr lang="en-US" altLang="en-US" sz="2800" dirty="0" smtClean="0"/>
          </a:p>
          <a:p>
            <a:pPr marL="68263" indent="0">
              <a:buFont typeface="Wingdings" pitchFamily="2" charset="2"/>
              <a:buNone/>
            </a:pPr>
            <a:r>
              <a:rPr lang="en-US" altLang="en-US" sz="2800" dirty="0" smtClean="0"/>
              <a:t>Cerebral  </a:t>
            </a:r>
            <a:r>
              <a:rPr lang="en-US" altLang="en-US" sz="2800" dirty="0" err="1" smtClean="0"/>
              <a:t>hypoperfusion</a:t>
            </a:r>
            <a:r>
              <a:rPr lang="en-US" altLang="en-US" sz="2800" dirty="0" smtClean="0"/>
              <a:t> and hypoxia  cause increasing  restlessness, confusion, stupor  and coma. </a:t>
            </a:r>
          </a:p>
        </p:txBody>
      </p:sp>
      <p:sp>
        <p:nvSpPr>
          <p:cNvPr id="4" name="Rectangle 3"/>
          <p:cNvSpPr/>
          <p:nvPr/>
        </p:nvSpPr>
        <p:spPr>
          <a:xfrm>
            <a:off x="381000" y="566390"/>
            <a:ext cx="48006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8263" lvl="0" algn="just">
              <a:spcBef>
                <a:spcPts val="700"/>
              </a:spcBef>
              <a:buClr>
                <a:srgbClr val="EEECE1"/>
              </a:buClr>
              <a:buSzPct val="95000"/>
            </a:pPr>
            <a:r>
              <a:rPr lang="en-US" altLang="en-US" sz="2800" b="1" dirty="0">
                <a:solidFill>
                  <a:prstClr val="white"/>
                </a:solidFill>
                <a:latin typeface="Arial"/>
                <a:cs typeface="Aharoni"/>
              </a:rPr>
              <a:t>Shock &amp; Organ Systems:</a:t>
            </a:r>
          </a:p>
        </p:txBody>
      </p:sp>
      <p:sp>
        <p:nvSpPr>
          <p:cNvPr id="6" name="Rectangle 5"/>
          <p:cNvSpPr/>
          <p:nvPr/>
        </p:nvSpPr>
        <p:spPr>
          <a:xfrm>
            <a:off x="609600" y="5257800"/>
            <a:ext cx="8153400" cy="1200329"/>
          </a:xfrm>
          <a:prstGeom prst="rect">
            <a:avLst/>
          </a:prstGeom>
          <a:solidFill>
            <a:schemeClr val="tx1">
              <a:lumMod val="95000"/>
            </a:schemeClr>
          </a:solidFill>
        </p:spPr>
        <p:txBody>
          <a:bodyPr wrap="square">
            <a:spAutoFit/>
          </a:bodyPr>
          <a:lstStyle/>
          <a:p>
            <a:pPr marL="68263" indent="0" algn="ctr">
              <a:buFont typeface="Wingdings" pitchFamily="2" charset="2"/>
              <a:buNone/>
            </a:pPr>
            <a:r>
              <a:rPr lang="en-US" altLang="en-US" sz="2400" i="1" u="sng" dirty="0" smtClean="0">
                <a:solidFill>
                  <a:schemeClr val="bg1"/>
                </a:solidFill>
              </a:rPr>
              <a:t>Unless cerebral hypoxia   has  been  prolonged, effective  resuscitation  will usually  correct  the  depressed conscious  level  rapidly. 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8263" indent="0">
              <a:buFont typeface="Wingdings" pitchFamily="2" charset="2"/>
              <a:buNone/>
            </a:pPr>
            <a:r>
              <a:rPr lang="en-US" altLang="en-US" sz="2800" b="1" dirty="0" smtClean="0">
                <a:solidFill>
                  <a:srgbClr val="FFFF00"/>
                </a:solidFill>
              </a:rPr>
              <a:t>Gastrointestinal</a:t>
            </a:r>
            <a:endParaRPr lang="en-US" altLang="en-US" sz="2800" dirty="0" smtClean="0">
              <a:solidFill>
                <a:srgbClr val="FFFF00"/>
              </a:solidFill>
            </a:endParaRPr>
          </a:p>
          <a:p>
            <a:pPr marL="68263" indent="0">
              <a:buFont typeface="Wingdings" pitchFamily="2" charset="2"/>
              <a:buNone/>
            </a:pPr>
            <a:r>
              <a:rPr lang="en-US" altLang="en-US" sz="2800" dirty="0" smtClean="0"/>
              <a:t>Redistribution of cardiac output observed  in shock  leads to a marked reduction  in </a:t>
            </a:r>
            <a:r>
              <a:rPr lang="en-US" altLang="en-US" sz="2800" dirty="0" err="1" smtClean="0"/>
              <a:t>splanchnic</a:t>
            </a:r>
            <a:r>
              <a:rPr lang="en-US" altLang="en-US" sz="2800" dirty="0" smtClean="0"/>
              <a:t> blood flow. </a:t>
            </a:r>
          </a:p>
        </p:txBody>
      </p:sp>
      <p:sp>
        <p:nvSpPr>
          <p:cNvPr id="4" name="Rectangle 3"/>
          <p:cNvSpPr/>
          <p:nvPr/>
        </p:nvSpPr>
        <p:spPr>
          <a:xfrm>
            <a:off x="381000" y="566390"/>
            <a:ext cx="48006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8263" lvl="0" algn="just">
              <a:spcBef>
                <a:spcPts val="700"/>
              </a:spcBef>
              <a:buClr>
                <a:srgbClr val="EEECE1"/>
              </a:buClr>
              <a:buSzPct val="95000"/>
            </a:pPr>
            <a:r>
              <a:rPr lang="en-US" altLang="en-US" sz="2800" b="1" dirty="0">
                <a:solidFill>
                  <a:prstClr val="white"/>
                </a:solidFill>
                <a:latin typeface="Arial"/>
                <a:cs typeface="Aharoni"/>
              </a:rPr>
              <a:t>Shock &amp; Organ Systems: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8263" indent="0">
              <a:buFont typeface="Wingdings" pitchFamily="2" charset="2"/>
              <a:buNone/>
            </a:pPr>
            <a:r>
              <a:rPr lang="en-US" altLang="en-US" sz="2800" b="1" dirty="0" smtClean="0">
                <a:solidFill>
                  <a:srgbClr val="FFFF00"/>
                </a:solidFill>
              </a:rPr>
              <a:t>Gastrointestinal</a:t>
            </a:r>
            <a:endParaRPr lang="en-US" altLang="en-US" sz="2800" dirty="0" smtClean="0">
              <a:solidFill>
                <a:srgbClr val="FFFF00"/>
              </a:solidFill>
            </a:endParaRPr>
          </a:p>
          <a:p>
            <a:pPr marL="68263" indent="0">
              <a:buFont typeface="Wingdings" pitchFamily="2" charset="2"/>
              <a:buNone/>
            </a:pPr>
            <a:endParaRPr lang="en-US" altLang="en-US" sz="2800" dirty="0" smtClean="0"/>
          </a:p>
          <a:p>
            <a:pPr marL="68263" indent="0">
              <a:buFont typeface="Wingdings" pitchFamily="2" charset="2"/>
              <a:buNone/>
            </a:pPr>
            <a:r>
              <a:rPr lang="en-US" altLang="en-US" sz="2800" dirty="0" smtClean="0">
                <a:solidFill>
                  <a:srgbClr val="FFFF00"/>
                </a:solidFill>
              </a:rPr>
              <a:t>In the stomach</a:t>
            </a:r>
            <a:r>
              <a:rPr lang="en-US" altLang="en-US" sz="2800" dirty="0" smtClean="0"/>
              <a:t>, the resulting mucosal hypo­ perfusion  and  hypoxia  predispose  to stress ulceration  and </a:t>
            </a:r>
            <a:r>
              <a:rPr lang="en-US" altLang="en-US" sz="2800" dirty="0" err="1" smtClean="0"/>
              <a:t>haemorrhage</a:t>
            </a:r>
            <a:r>
              <a:rPr lang="en-US" altLang="en-US" sz="2800" dirty="0" smtClean="0"/>
              <a:t>. </a:t>
            </a:r>
          </a:p>
          <a:p>
            <a:pPr marL="68263" indent="0">
              <a:buFont typeface="Wingdings" pitchFamily="2" charset="2"/>
              <a:buNone/>
            </a:pPr>
            <a:endParaRPr lang="en-US" altLang="en-US" sz="2800" dirty="0" smtClean="0"/>
          </a:p>
          <a:p>
            <a:pPr marL="68263" indent="0">
              <a:buFont typeface="Wingdings" pitchFamily="2" charset="2"/>
              <a:buNone/>
            </a:pPr>
            <a:r>
              <a:rPr lang="en-US" altLang="en-US" sz="2800" dirty="0" smtClean="0">
                <a:solidFill>
                  <a:srgbClr val="FFFF00"/>
                </a:solidFill>
              </a:rPr>
              <a:t>In  the  intestine</a:t>
            </a:r>
            <a:r>
              <a:rPr lang="en-US" altLang="en-US" sz="2800" dirty="0" smtClean="0"/>
              <a:t>,  movement   (translocation) of bacteria  and/or bacterial  </a:t>
            </a:r>
            <a:r>
              <a:rPr lang="en-US" altLang="en-US" sz="2800" dirty="0" err="1" smtClean="0"/>
              <a:t>endotoxin</a:t>
            </a:r>
            <a:r>
              <a:rPr lang="en-US" altLang="en-US" sz="2800" dirty="0" smtClean="0"/>
              <a:t>  from  the lumen  to the portal  vein and </a:t>
            </a:r>
            <a:r>
              <a:rPr lang="en-US" altLang="en-US" sz="2800" dirty="0" err="1" smtClean="0"/>
              <a:t>cisterna</a:t>
            </a:r>
            <a:r>
              <a:rPr lang="en-US" altLang="en-US" sz="2800" dirty="0" smtClean="0"/>
              <a:t> chili; from  here it goes into the systemic circulation. </a:t>
            </a:r>
          </a:p>
        </p:txBody>
      </p:sp>
      <p:sp>
        <p:nvSpPr>
          <p:cNvPr id="4" name="Rectangle 3"/>
          <p:cNvSpPr/>
          <p:nvPr/>
        </p:nvSpPr>
        <p:spPr>
          <a:xfrm>
            <a:off x="381000" y="566390"/>
            <a:ext cx="48006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8263" lvl="0" algn="just">
              <a:spcBef>
                <a:spcPts val="700"/>
              </a:spcBef>
              <a:buClr>
                <a:srgbClr val="EEECE1"/>
              </a:buClr>
              <a:buSzPct val="95000"/>
            </a:pPr>
            <a:r>
              <a:rPr lang="en-US" altLang="en-US" sz="2800" b="1" dirty="0">
                <a:solidFill>
                  <a:prstClr val="white"/>
                </a:solidFill>
                <a:latin typeface="Arial"/>
                <a:cs typeface="Aharoni"/>
              </a:rPr>
              <a:t>Shock &amp; Organ Systems: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Content Placeholder 2"/>
          <p:cNvSpPr>
            <a:spLocks noGrp="1"/>
          </p:cNvSpPr>
          <p:nvPr>
            <p:ph idx="1"/>
          </p:nvPr>
        </p:nvSpPr>
        <p:spPr>
          <a:xfrm>
            <a:off x="381000" y="1143000"/>
            <a:ext cx="8763000" cy="4572000"/>
          </a:xfrm>
        </p:spPr>
        <p:txBody>
          <a:bodyPr/>
          <a:lstStyle/>
          <a:p>
            <a:pPr marL="68263" indent="0">
              <a:buFont typeface="Wingdings" pitchFamily="2" charset="2"/>
              <a:buNone/>
            </a:pPr>
            <a:r>
              <a:rPr lang="en-US" altLang="en-US" sz="2800" b="1" dirty="0" err="1" smtClean="0">
                <a:solidFill>
                  <a:srgbClr val="FFFF00"/>
                </a:solidFill>
              </a:rPr>
              <a:t>Hepatobiliary</a:t>
            </a:r>
            <a:endParaRPr lang="en-US" altLang="en-US" sz="2800" dirty="0" smtClean="0">
              <a:solidFill>
                <a:srgbClr val="FFFF00"/>
              </a:solidFill>
            </a:endParaRPr>
          </a:p>
          <a:p>
            <a:pPr marL="68263" indent="0">
              <a:buFont typeface="Wingdings" pitchFamily="2" charset="2"/>
              <a:buNone/>
            </a:pPr>
            <a:endParaRPr lang="en-US" altLang="en-US" sz="2800" dirty="0" smtClean="0"/>
          </a:p>
          <a:p>
            <a:pPr marL="68263" indent="0">
              <a:buFont typeface="Wingdings" pitchFamily="2" charset="2"/>
              <a:buNone/>
            </a:pPr>
            <a:r>
              <a:rPr lang="en-US" altLang="en-US" sz="2800" dirty="0" err="1" smtClean="0"/>
              <a:t>Ischaemic</a:t>
            </a:r>
            <a:r>
              <a:rPr lang="en-US" altLang="en-US" sz="2800" dirty="0" smtClean="0"/>
              <a:t> hepatic injury is frequently  seen   following  </a:t>
            </a:r>
            <a:r>
              <a:rPr lang="en-US" altLang="en-US" sz="2800" dirty="0" err="1" smtClean="0"/>
              <a:t>hypovolaemic</a:t>
            </a:r>
            <a:r>
              <a:rPr lang="en-US" altLang="en-US" sz="2800" dirty="0" smtClean="0"/>
              <a:t> or </a:t>
            </a:r>
            <a:r>
              <a:rPr lang="en-US" altLang="en-US" sz="2800" dirty="0" err="1" smtClean="0"/>
              <a:t>cardiogenic</a:t>
            </a:r>
            <a:r>
              <a:rPr lang="en-US" altLang="en-US" sz="2800" dirty="0" smtClean="0"/>
              <a:t> shock.  </a:t>
            </a:r>
          </a:p>
          <a:p>
            <a:pPr marL="68263" indent="0">
              <a:buFont typeface="Wingdings" pitchFamily="2" charset="2"/>
              <a:buNone/>
            </a:pPr>
            <a:endParaRPr lang="en-US" altLang="en-US" sz="2800" dirty="0" smtClean="0"/>
          </a:p>
          <a:p>
            <a:pPr marL="68263" indent="0">
              <a:buNone/>
            </a:pPr>
            <a:r>
              <a:rPr lang="en-US" altLang="en-US" sz="2800" dirty="0" smtClean="0"/>
              <a:t>Reversible </a:t>
            </a:r>
            <a:r>
              <a:rPr lang="en-US" altLang="en-US" sz="2800" dirty="0" err="1" smtClean="0"/>
              <a:t>transaminase</a:t>
            </a:r>
            <a:r>
              <a:rPr lang="en-US" altLang="en-US" sz="2800" dirty="0" smtClean="0"/>
              <a:t> levels elevation indicates  </a:t>
            </a:r>
            <a:r>
              <a:rPr lang="en-US" altLang="en-US" sz="2800" dirty="0" err="1" smtClean="0"/>
              <a:t>hepatocellular</a:t>
            </a:r>
            <a:r>
              <a:rPr lang="en-US" altLang="en-US" sz="2800" dirty="0" smtClean="0"/>
              <a:t> injury &amp; occurs 1-3 days after </a:t>
            </a:r>
            <a:r>
              <a:rPr lang="en-US" altLang="en-US" sz="2800" dirty="0" err="1" smtClean="0"/>
              <a:t>ischaemic</a:t>
            </a:r>
            <a:r>
              <a:rPr lang="en-US" altLang="en-US" sz="2800" dirty="0" smtClean="0"/>
              <a:t> insult. </a:t>
            </a:r>
          </a:p>
          <a:p>
            <a:pPr marL="68263" indent="0">
              <a:buNone/>
            </a:pPr>
            <a:endParaRPr lang="en-US" altLang="en-US" sz="2800" dirty="0" smtClean="0"/>
          </a:p>
          <a:p>
            <a:pPr marL="68263" indent="0">
              <a:buNone/>
            </a:pPr>
            <a:r>
              <a:rPr lang="en-US" altLang="en-US" sz="2800" dirty="0" smtClean="0"/>
              <a:t>Increases in </a:t>
            </a:r>
            <a:r>
              <a:rPr lang="en-US" altLang="en-US" sz="2800" dirty="0" err="1" smtClean="0"/>
              <a:t>prothrombin</a:t>
            </a:r>
            <a:r>
              <a:rPr lang="en-US" altLang="en-US" sz="2800" dirty="0" smtClean="0"/>
              <a:t>  time and/or </a:t>
            </a:r>
            <a:r>
              <a:rPr lang="en-US" altLang="en-US" sz="2800" dirty="0" err="1" smtClean="0"/>
              <a:t>hypoglycaemia</a:t>
            </a:r>
            <a:r>
              <a:rPr lang="en-US" altLang="en-US" sz="2800" dirty="0" smtClean="0"/>
              <a:t> are markers  of severe  injury. </a:t>
            </a:r>
          </a:p>
          <a:p>
            <a:pPr marL="68263" indent="0">
              <a:buFont typeface="Wingdings" pitchFamily="2" charset="2"/>
              <a:buNone/>
            </a:pPr>
            <a:endParaRPr lang="en-US" altLang="en-US" sz="2800" dirty="0" smtClean="0"/>
          </a:p>
        </p:txBody>
      </p:sp>
      <p:sp>
        <p:nvSpPr>
          <p:cNvPr id="5" name="Rectangle 4"/>
          <p:cNvSpPr/>
          <p:nvPr/>
        </p:nvSpPr>
        <p:spPr>
          <a:xfrm>
            <a:off x="381000" y="566390"/>
            <a:ext cx="48006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8263" lvl="0" algn="just">
              <a:spcBef>
                <a:spcPts val="700"/>
              </a:spcBef>
              <a:buClr>
                <a:srgbClr val="EEECE1"/>
              </a:buClr>
              <a:buSzPct val="95000"/>
            </a:pPr>
            <a:r>
              <a:rPr lang="en-US" altLang="en-US" sz="2800" b="1" dirty="0">
                <a:solidFill>
                  <a:prstClr val="white"/>
                </a:solidFill>
                <a:latin typeface="Arial"/>
                <a:cs typeface="Aharoni"/>
              </a:rPr>
              <a:t>Shock &amp; Organ Systems: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089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8263" indent="0">
              <a:buFont typeface="Wingdings" pitchFamily="2" charset="2"/>
              <a:buNone/>
            </a:pPr>
            <a:endParaRPr lang="x-none" smtClean="0"/>
          </a:p>
        </p:txBody>
      </p:sp>
      <p:pic>
        <p:nvPicPr>
          <p:cNvPr id="8090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9163" y="1454150"/>
            <a:ext cx="7924800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3" name="Content Placeholder 2"/>
          <p:cNvSpPr>
            <a:spLocks noGrp="1"/>
          </p:cNvSpPr>
          <p:nvPr>
            <p:ph idx="1"/>
          </p:nvPr>
        </p:nvSpPr>
        <p:spPr>
          <a:xfrm>
            <a:off x="457200" y="304800"/>
            <a:ext cx="8686800" cy="4572000"/>
          </a:xfrm>
        </p:spPr>
        <p:txBody>
          <a:bodyPr/>
          <a:lstStyle/>
          <a:p>
            <a:pPr marL="68263" indent="0">
              <a:buFont typeface="Wingdings" pitchFamily="2" charset="2"/>
              <a:buNone/>
            </a:pPr>
            <a:r>
              <a:rPr lang="en-US" altLang="en-US" sz="2800" b="1" dirty="0" smtClean="0"/>
              <a:t>Shock Management</a:t>
            </a:r>
          </a:p>
          <a:p>
            <a:pPr marL="68263" indent="0">
              <a:buFont typeface="Wingdings" pitchFamily="2" charset="2"/>
              <a:buNone/>
            </a:pPr>
            <a:r>
              <a:rPr lang="en-US" altLang="en-US" sz="2800" b="1" dirty="0" smtClean="0">
                <a:solidFill>
                  <a:srgbClr val="FFFF00"/>
                </a:solidFill>
              </a:rPr>
              <a:t>General principles</a:t>
            </a:r>
            <a:r>
              <a:rPr lang="en-US" altLang="en-US" sz="2800" dirty="0" smtClean="0">
                <a:solidFill>
                  <a:srgbClr val="FFFF00"/>
                </a:solidFill>
              </a:rPr>
              <a:t>:</a:t>
            </a:r>
          </a:p>
          <a:p>
            <a:pPr marL="68263" indent="0"/>
            <a:r>
              <a:rPr lang="en-US" altLang="en-US" sz="2400" dirty="0" smtClean="0"/>
              <a:t>Identification and  treatment of the underlying cause.</a:t>
            </a:r>
          </a:p>
          <a:p>
            <a:pPr marL="68263" indent="0"/>
            <a:r>
              <a:rPr lang="en-US" altLang="en-US" sz="2400" dirty="0" smtClean="0"/>
              <a:t>Maintenance of adequate tissue oxygen delivery.</a:t>
            </a:r>
          </a:p>
          <a:p>
            <a:pPr marL="68263" indent="0"/>
            <a:r>
              <a:rPr lang="en-US" altLang="en-US" sz="2400" dirty="0" smtClean="0"/>
              <a:t>CAB</a:t>
            </a:r>
          </a:p>
          <a:p>
            <a:pPr marL="68263" indent="0"/>
            <a:r>
              <a:rPr lang="en-US" altLang="en-US" sz="2400" dirty="0" smtClean="0"/>
              <a:t>Treatment and diagnosis should  occur simultaneously.</a:t>
            </a:r>
          </a:p>
          <a:p>
            <a:pPr marL="68263" indent="0"/>
            <a:r>
              <a:rPr lang="en-US" altLang="en-US" sz="2400" dirty="0" smtClean="0"/>
              <a:t>The early recognition and treatment of potentially reversible causes  (e.g. bleeding, intra-abdominal sepsis,  myocardial </a:t>
            </a:r>
            <a:r>
              <a:rPr lang="en-US" altLang="en-US" sz="2400" dirty="0" err="1" smtClean="0"/>
              <a:t>ischaemia</a:t>
            </a:r>
            <a:r>
              <a:rPr lang="en-US" altLang="en-US" sz="2400" dirty="0" smtClean="0"/>
              <a:t>,  pulmonary   embolus,  cardiac  </a:t>
            </a:r>
            <a:r>
              <a:rPr lang="en-US" altLang="en-US" sz="2400" dirty="0" err="1" smtClean="0"/>
              <a:t>tamponade</a:t>
            </a:r>
            <a:r>
              <a:rPr lang="en-US" altLang="en-US" sz="2400" dirty="0" smtClean="0"/>
              <a:t>).</a:t>
            </a:r>
          </a:p>
          <a:p>
            <a:pPr marL="68263" indent="0"/>
            <a:r>
              <a:rPr lang="en-US" altLang="en-US" sz="2400" dirty="0" smtClean="0"/>
              <a:t>Most patients with shock will require admission to a high dependency (HDU) or intensive care unit (ICU).</a:t>
            </a:r>
          </a:p>
          <a:p>
            <a:pPr marL="68263" indent="0"/>
            <a:endParaRPr lang="en-US" altLang="en-US" sz="2400" dirty="0" smtClean="0"/>
          </a:p>
          <a:p>
            <a:pPr marL="68263" indent="0"/>
            <a:endParaRPr lang="en-US" altLang="en-US" sz="2400" dirty="0" smtClean="0"/>
          </a:p>
          <a:p>
            <a:pPr marL="68263" indent="0"/>
            <a:endParaRPr lang="en-US" altLang="en-US" sz="2400" dirty="0" smtClean="0"/>
          </a:p>
          <a:p>
            <a:pPr marL="68263" indent="0">
              <a:buFont typeface="Wingdings" pitchFamily="2" charset="2"/>
              <a:buNone/>
            </a:pPr>
            <a:endParaRPr lang="en-US" altLang="en-US" dirty="0" smtClean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1229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x-none" smtClean="0"/>
          </a:p>
        </p:txBody>
      </p:sp>
      <p:pic>
        <p:nvPicPr>
          <p:cNvPr id="1229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00113" y="1427163"/>
            <a:ext cx="77724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3" name="Content Placeholder 2"/>
          <p:cNvSpPr>
            <a:spLocks noGrp="1"/>
          </p:cNvSpPr>
          <p:nvPr>
            <p:ph idx="1"/>
          </p:nvPr>
        </p:nvSpPr>
        <p:spPr>
          <a:xfrm>
            <a:off x="685800" y="381000"/>
            <a:ext cx="7772400" cy="4572000"/>
          </a:xfrm>
        </p:spPr>
        <p:txBody>
          <a:bodyPr/>
          <a:lstStyle/>
          <a:p>
            <a:pPr marL="68263" indent="0">
              <a:buFont typeface="Wingdings" pitchFamily="2" charset="2"/>
              <a:buNone/>
            </a:pPr>
            <a:r>
              <a:rPr lang="en-US" altLang="en-US" sz="2800" i="1" dirty="0" smtClean="0">
                <a:solidFill>
                  <a:srgbClr val="FFFF00"/>
                </a:solidFill>
              </a:rPr>
              <a:t>Airway and breathing</a:t>
            </a:r>
            <a:endParaRPr lang="en-US" altLang="en-US" sz="2800" dirty="0" smtClean="0">
              <a:solidFill>
                <a:srgbClr val="FFFF00"/>
              </a:solidFill>
            </a:endParaRPr>
          </a:p>
          <a:p>
            <a:pPr marL="68263" indent="0">
              <a:buFont typeface="Wingdings" pitchFamily="2" charset="2"/>
              <a:buNone/>
            </a:pPr>
            <a:r>
              <a:rPr lang="en-US" altLang="en-US" sz="2800" dirty="0" err="1" smtClean="0"/>
              <a:t>Hypoxaemia</a:t>
            </a:r>
            <a:r>
              <a:rPr lang="en-US" altLang="en-US" sz="2800" dirty="0" smtClean="0"/>
              <a:t> </a:t>
            </a:r>
          </a:p>
          <a:p>
            <a:pPr marL="68263" indent="0"/>
            <a:r>
              <a:rPr lang="en-US" altLang="en-US" sz="2800" dirty="0" smtClean="0"/>
              <a:t>Must be prevented  </a:t>
            </a:r>
          </a:p>
          <a:p>
            <a:pPr marL="68263" indent="0"/>
            <a:r>
              <a:rPr lang="en-US" altLang="en-US" sz="2800" dirty="0" smtClean="0"/>
              <a:t>If present, rapidly corrected by maintaining a clear airway (e.g. head tilt if no trauma, chin lift) and high flow oxygen (e.g.10-15 </a:t>
            </a:r>
            <a:r>
              <a:rPr lang="en-US" altLang="en-US" sz="2800" dirty="0" err="1" smtClean="0"/>
              <a:t>litres</a:t>
            </a:r>
            <a:r>
              <a:rPr lang="en-US" altLang="en-US" sz="2800" dirty="0" smtClean="0"/>
              <a:t>/min). </a:t>
            </a:r>
          </a:p>
        </p:txBody>
      </p:sp>
      <p:sp>
        <p:nvSpPr>
          <p:cNvPr id="5" name="Rectangle 4"/>
          <p:cNvSpPr/>
          <p:nvPr/>
        </p:nvSpPr>
        <p:spPr>
          <a:xfrm>
            <a:off x="914400" y="3810000"/>
            <a:ext cx="7315200" cy="830997"/>
          </a:xfrm>
          <a:prstGeom prst="rect">
            <a:avLst/>
          </a:prstGeom>
          <a:solidFill>
            <a:schemeClr val="tx1">
              <a:lumMod val="9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US" altLang="en-US" sz="2400" i="1" dirty="0" smtClean="0">
                <a:solidFill>
                  <a:schemeClr val="bg1"/>
                </a:solidFill>
              </a:rPr>
              <a:t>The adequacy of this therapy can be estimated continuously using  pulse  </a:t>
            </a:r>
            <a:r>
              <a:rPr lang="en-US" altLang="en-US" sz="2400" i="1" dirty="0" err="1" smtClean="0">
                <a:solidFill>
                  <a:schemeClr val="bg1"/>
                </a:solidFill>
              </a:rPr>
              <a:t>oximetry</a:t>
            </a:r>
            <a:r>
              <a:rPr lang="en-US" altLang="en-US" sz="2400" i="1" dirty="0" smtClean="0">
                <a:solidFill>
                  <a:schemeClr val="bg1"/>
                </a:solidFill>
              </a:rPr>
              <a:t>  (SpO2</a:t>
            </a:r>
            <a:endParaRPr lang="en-US" sz="2400" i="1" dirty="0">
              <a:solidFill>
                <a:schemeClr val="bg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295400" y="5257800"/>
            <a:ext cx="609525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68263" indent="0">
              <a:buFont typeface="Wingdings" pitchFamily="2" charset="2"/>
              <a:buNone/>
            </a:pPr>
            <a:r>
              <a:rPr lang="en-US" altLang="en-US" sz="2800" dirty="0" smtClean="0"/>
              <a:t>Severe </a:t>
            </a:r>
            <a:r>
              <a:rPr lang="en-US" altLang="en-US" sz="2800" dirty="0" err="1" smtClean="0"/>
              <a:t>hypoxaemia</a:t>
            </a:r>
            <a:r>
              <a:rPr lang="en-US" altLang="en-US" sz="2800" dirty="0" smtClean="0"/>
              <a:t> need intubation.</a:t>
            </a:r>
          </a:p>
        </p:txBody>
      </p:sp>
      <p:sp>
        <p:nvSpPr>
          <p:cNvPr id="7" name="Rectangle 6"/>
          <p:cNvSpPr/>
          <p:nvPr/>
        </p:nvSpPr>
        <p:spPr>
          <a:xfrm>
            <a:off x="5334000" y="152400"/>
            <a:ext cx="356219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sz="2800" b="1" dirty="0" smtClean="0"/>
              <a:t>Shock Management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5" name="Content Placeholder 2"/>
          <p:cNvSpPr>
            <a:spLocks noGrp="1"/>
          </p:cNvSpPr>
          <p:nvPr>
            <p:ph idx="1"/>
          </p:nvPr>
        </p:nvSpPr>
        <p:spPr>
          <a:xfrm>
            <a:off x="609600" y="1784350"/>
            <a:ext cx="8534400" cy="4572000"/>
          </a:xfrm>
        </p:spPr>
        <p:txBody>
          <a:bodyPr/>
          <a:lstStyle/>
          <a:p>
            <a:pPr marL="68263" indent="0">
              <a:buFont typeface="Wingdings" pitchFamily="2" charset="2"/>
              <a:buNone/>
            </a:pPr>
            <a:r>
              <a:rPr lang="en-US" altLang="en-US" sz="2800" i="1" dirty="0" smtClean="0">
                <a:solidFill>
                  <a:srgbClr val="FFFF00"/>
                </a:solidFill>
              </a:rPr>
              <a:t>Circulation</a:t>
            </a:r>
            <a:endParaRPr lang="en-US" altLang="en-US" sz="2800" dirty="0" smtClean="0">
              <a:solidFill>
                <a:srgbClr val="FFFF00"/>
              </a:solidFill>
            </a:endParaRPr>
          </a:p>
          <a:p>
            <a:pPr marL="68263" indent="0"/>
            <a:r>
              <a:rPr lang="en-US" altLang="en-US" sz="2800" dirty="0" smtClean="0"/>
              <a:t>Stop bleeding and  providing  fluid (crystalloid).</a:t>
            </a:r>
          </a:p>
          <a:p>
            <a:pPr marL="68263" indent="0"/>
            <a:endParaRPr lang="en-US" altLang="en-US" sz="2800" dirty="0" smtClean="0"/>
          </a:p>
          <a:p>
            <a:pPr marL="68263" indent="0"/>
            <a:r>
              <a:rPr lang="en-US" altLang="en-US" sz="2800" dirty="0" smtClean="0"/>
              <a:t>Blood  for unresponsive shock or low </a:t>
            </a:r>
            <a:r>
              <a:rPr lang="en-US" altLang="en-US" sz="2800" dirty="0" err="1" smtClean="0"/>
              <a:t>haemoglobin</a:t>
            </a:r>
            <a:r>
              <a:rPr lang="en-US" altLang="en-US" sz="2800" dirty="0" smtClean="0"/>
              <a:t>.</a:t>
            </a:r>
          </a:p>
          <a:p>
            <a:pPr marL="68263" indent="0"/>
            <a:endParaRPr lang="en-US" altLang="en-US" sz="2800" dirty="0" smtClean="0"/>
          </a:p>
          <a:p>
            <a:pPr marL="68263" indent="0"/>
            <a:r>
              <a:rPr lang="en-US" altLang="en-US" sz="2800" dirty="0" smtClean="0"/>
              <a:t>If  remain </a:t>
            </a:r>
            <a:r>
              <a:rPr lang="en-US" altLang="en-US" sz="2800" dirty="0" err="1" smtClean="0"/>
              <a:t>hypoperfused</a:t>
            </a:r>
            <a:r>
              <a:rPr lang="en-US" altLang="en-US" sz="2800" dirty="0" smtClean="0"/>
              <a:t>  low </a:t>
            </a:r>
            <a:r>
              <a:rPr lang="en-US" altLang="en-US" sz="2800" dirty="0" err="1" smtClean="0"/>
              <a:t>vasopressors</a:t>
            </a:r>
            <a:r>
              <a:rPr lang="en-US" altLang="en-US" sz="2800" dirty="0" smtClean="0"/>
              <a:t> and/ or </a:t>
            </a:r>
            <a:r>
              <a:rPr lang="en-US" altLang="en-US" sz="2800" dirty="0" err="1" smtClean="0"/>
              <a:t>inotropes</a:t>
            </a:r>
            <a:r>
              <a:rPr lang="en-US" altLang="en-US" sz="2800" dirty="0" smtClean="0"/>
              <a:t> may be required. </a:t>
            </a:r>
          </a:p>
          <a:p>
            <a:pPr marL="68263" indent="0">
              <a:buNone/>
            </a:pPr>
            <a:endParaRPr lang="en-US" altLang="en-US" sz="2800" dirty="0" smtClean="0"/>
          </a:p>
        </p:txBody>
      </p:sp>
      <p:sp>
        <p:nvSpPr>
          <p:cNvPr id="5" name="Rectangle 4"/>
          <p:cNvSpPr/>
          <p:nvPr/>
        </p:nvSpPr>
        <p:spPr>
          <a:xfrm>
            <a:off x="457200" y="228600"/>
            <a:ext cx="356219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sz="2800" b="1" dirty="0" smtClean="0"/>
              <a:t>Shock Management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8263" indent="0">
              <a:buFont typeface="Wingdings" pitchFamily="2" charset="2"/>
              <a:buNone/>
            </a:pPr>
            <a:r>
              <a:rPr lang="en-US" altLang="en-US" sz="2800" i="1" dirty="0" smtClean="0"/>
              <a:t>Circulation</a:t>
            </a:r>
          </a:p>
          <a:p>
            <a:pPr marL="68263" indent="0">
              <a:buFont typeface="Wingdings" pitchFamily="2" charset="2"/>
              <a:buNone/>
            </a:pPr>
            <a:r>
              <a:rPr lang="en-US" altLang="en-US" sz="2800" dirty="0" err="1" smtClean="0">
                <a:solidFill>
                  <a:srgbClr val="FFFF00"/>
                </a:solidFill>
              </a:rPr>
              <a:t>Vasopressors</a:t>
            </a:r>
            <a:r>
              <a:rPr lang="en-US" altLang="en-US" sz="2800" dirty="0" smtClean="0"/>
              <a:t> (e.g. </a:t>
            </a:r>
            <a:r>
              <a:rPr lang="en-US" altLang="en-US" sz="2800" dirty="0" err="1" smtClean="0"/>
              <a:t>noradrenaline</a:t>
            </a:r>
            <a:r>
              <a:rPr lang="en-US" altLang="en-US" sz="2800" dirty="0" smtClean="0"/>
              <a:t>) cause peripheral  vasoconstriction  and an increased  SVR</a:t>
            </a:r>
          </a:p>
          <a:p>
            <a:pPr marL="68263" indent="0">
              <a:buFont typeface="Wingdings" pitchFamily="2" charset="2"/>
              <a:buNone/>
            </a:pPr>
            <a:endParaRPr lang="en-US" altLang="en-US" sz="2800" dirty="0" smtClean="0"/>
          </a:p>
          <a:p>
            <a:pPr marL="68263" indent="0">
              <a:buFont typeface="Wingdings" pitchFamily="2" charset="2"/>
              <a:buNone/>
            </a:pPr>
            <a:r>
              <a:rPr lang="en-US" altLang="en-US" sz="2800" dirty="0" err="1" smtClean="0">
                <a:solidFill>
                  <a:srgbClr val="FFFF00"/>
                </a:solidFill>
              </a:rPr>
              <a:t>Inotropes</a:t>
            </a:r>
            <a:r>
              <a:rPr lang="en-US" altLang="en-US" sz="2800" dirty="0" smtClean="0">
                <a:solidFill>
                  <a:srgbClr val="FFFF00"/>
                </a:solidFill>
              </a:rPr>
              <a:t> </a:t>
            </a:r>
            <a:r>
              <a:rPr lang="en-US" altLang="en-US" sz="2800" dirty="0" smtClean="0"/>
              <a:t>(e.g. </a:t>
            </a:r>
            <a:r>
              <a:rPr lang="en-US" altLang="en-US" sz="2800" dirty="0" err="1" smtClean="0"/>
              <a:t>dobutamine</a:t>
            </a:r>
            <a:r>
              <a:rPr lang="en-US" altLang="en-US" sz="2800" dirty="0" smtClean="0"/>
              <a:t>) increase myocardial  contractility, stroke  volume  and cardiac  output.  </a:t>
            </a:r>
          </a:p>
        </p:txBody>
      </p:sp>
      <p:sp>
        <p:nvSpPr>
          <p:cNvPr id="5" name="Rectangle 4"/>
          <p:cNvSpPr/>
          <p:nvPr/>
        </p:nvSpPr>
        <p:spPr>
          <a:xfrm>
            <a:off x="457200" y="228600"/>
            <a:ext cx="356219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sz="2800" b="1" dirty="0" smtClean="0"/>
              <a:t>Shock Management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x-none" smtClean="0"/>
          </a:p>
        </p:txBody>
      </p:sp>
      <p:pic>
        <p:nvPicPr>
          <p:cNvPr id="9933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2813" y="1427163"/>
            <a:ext cx="76073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457200" y="228600"/>
            <a:ext cx="356219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sz="2800" b="1" dirty="0" smtClean="0"/>
              <a:t>Shock Management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8263" indent="0">
              <a:buFont typeface="Wingdings" pitchFamily="2" charset="2"/>
              <a:buNone/>
            </a:pPr>
            <a:r>
              <a:rPr lang="en-US" altLang="en-US" sz="2800" b="1" dirty="0" err="1" smtClean="0">
                <a:solidFill>
                  <a:srgbClr val="FFFF00"/>
                </a:solidFill>
              </a:rPr>
              <a:t>Hypovolaemic</a:t>
            </a:r>
            <a:r>
              <a:rPr lang="en-US" altLang="en-US" sz="2800" b="1" dirty="0" smtClean="0">
                <a:solidFill>
                  <a:srgbClr val="FFFF00"/>
                </a:solidFill>
              </a:rPr>
              <a:t> shock</a:t>
            </a:r>
            <a:endParaRPr lang="en-US" altLang="en-US" sz="2800" dirty="0" smtClean="0">
              <a:solidFill>
                <a:srgbClr val="FFFF00"/>
              </a:solidFill>
            </a:endParaRPr>
          </a:p>
          <a:p>
            <a:pPr marL="68263" indent="0">
              <a:buFont typeface="Wingdings" pitchFamily="2" charset="2"/>
              <a:buNone/>
            </a:pPr>
            <a:r>
              <a:rPr lang="en-US" altLang="en-US" sz="2800" dirty="0" smtClean="0"/>
              <a:t>The commonest cause of acute </a:t>
            </a:r>
            <a:r>
              <a:rPr lang="en-US" altLang="en-US" sz="2800" dirty="0" err="1" smtClean="0"/>
              <a:t>hypovolaemic</a:t>
            </a:r>
            <a:r>
              <a:rPr lang="en-US" altLang="en-US" sz="2800" dirty="0" smtClean="0"/>
              <a:t> shock  in surgical  practice is bleeding  followed by trauma,  ruptured aortic aneurysm, gastrointestinal and  obstetric </a:t>
            </a:r>
            <a:r>
              <a:rPr lang="en-US" altLang="en-US" sz="2800" dirty="0" err="1" smtClean="0"/>
              <a:t>haemorrhage</a:t>
            </a:r>
            <a:r>
              <a:rPr lang="en-US" altLang="en-US" sz="2800" dirty="0" smtClean="0"/>
              <a:t>.</a:t>
            </a:r>
          </a:p>
          <a:p>
            <a:pPr marL="68263" indent="0">
              <a:buFont typeface="Wingdings" pitchFamily="2" charset="2"/>
              <a:buNone/>
            </a:pPr>
            <a:endParaRPr lang="en-US" altLang="en-US" sz="2800" dirty="0" smtClean="0"/>
          </a:p>
        </p:txBody>
      </p:sp>
      <p:sp>
        <p:nvSpPr>
          <p:cNvPr id="5" name="Rectangle 4"/>
          <p:cNvSpPr/>
          <p:nvPr/>
        </p:nvSpPr>
        <p:spPr>
          <a:xfrm>
            <a:off x="457200" y="228600"/>
            <a:ext cx="356219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sz="2800" b="1" dirty="0" smtClean="0"/>
              <a:t>Shock Management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8263" indent="0">
              <a:buFont typeface="Wingdings" pitchFamily="2" charset="2"/>
              <a:buNone/>
            </a:pPr>
            <a:endParaRPr lang="x-none" smtClean="0"/>
          </a:p>
        </p:txBody>
      </p:sp>
      <p:pic>
        <p:nvPicPr>
          <p:cNvPr id="10445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1427163"/>
            <a:ext cx="7772400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457200" y="228600"/>
            <a:ext cx="356219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sz="2800" b="1" dirty="0" smtClean="0"/>
              <a:t>Shock Management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8263" indent="0">
              <a:buFont typeface="Wingdings" pitchFamily="2" charset="2"/>
              <a:buNone/>
            </a:pPr>
            <a:endParaRPr lang="x-none" smtClean="0"/>
          </a:p>
        </p:txBody>
      </p:sp>
      <p:pic>
        <p:nvPicPr>
          <p:cNvPr id="105476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1427163"/>
            <a:ext cx="7772400" cy="4562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457200" y="228600"/>
            <a:ext cx="356219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sz="2800" b="1" dirty="0" smtClean="0"/>
              <a:t>Shock Management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8263" indent="0" algn="just">
              <a:buFont typeface="Wingdings" pitchFamily="2" charset="2"/>
              <a:buNone/>
            </a:pPr>
            <a:r>
              <a:rPr lang="en-US" altLang="en-US" sz="2800" b="1" smtClean="0"/>
              <a:t>Hypovolaemic shock</a:t>
            </a:r>
          </a:p>
          <a:p>
            <a:pPr marL="68263" indent="0" algn="just">
              <a:buFont typeface="Wingdings" pitchFamily="2" charset="2"/>
              <a:buNone/>
            </a:pPr>
            <a:r>
              <a:rPr lang="en-US" altLang="en-US" sz="2800" smtClean="0"/>
              <a:t>It remains unclear whether permissive hypotension is appro­priate for all cases of haemorrhagic shock  but it appears to improve  outcomes  following  penetrating trauma  and  ruptured aortic aneurysm.</a:t>
            </a:r>
          </a:p>
          <a:p>
            <a:pPr marL="68263" indent="0" algn="just">
              <a:buFont typeface="Wingdings" pitchFamily="2" charset="2"/>
              <a:buNone/>
            </a:pPr>
            <a:endParaRPr lang="en-US" altLang="en-US" sz="2800" smtClean="0"/>
          </a:p>
        </p:txBody>
      </p:sp>
      <p:sp>
        <p:nvSpPr>
          <p:cNvPr id="5" name="Rectangle 4"/>
          <p:cNvSpPr/>
          <p:nvPr/>
        </p:nvSpPr>
        <p:spPr>
          <a:xfrm>
            <a:off x="457200" y="228600"/>
            <a:ext cx="356219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sz="2800" b="1" dirty="0" smtClean="0"/>
              <a:t>Shock Management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8263" indent="0" algn="just">
              <a:buFont typeface="Wingdings" pitchFamily="2" charset="2"/>
              <a:buNone/>
            </a:pPr>
            <a:r>
              <a:rPr lang="en-US" altLang="en-US" sz="2800" b="1" dirty="0" err="1" smtClean="0">
                <a:solidFill>
                  <a:srgbClr val="FFFF00"/>
                </a:solidFill>
              </a:rPr>
              <a:t>Hypovolaemic</a:t>
            </a:r>
            <a:r>
              <a:rPr lang="en-US" altLang="en-US" sz="2800" b="1" dirty="0" smtClean="0">
                <a:solidFill>
                  <a:srgbClr val="FFFF00"/>
                </a:solidFill>
              </a:rPr>
              <a:t> shock</a:t>
            </a:r>
            <a:endParaRPr lang="en-US" altLang="en-US" sz="2800" dirty="0" smtClean="0">
              <a:solidFill>
                <a:srgbClr val="FFFF00"/>
              </a:solidFill>
            </a:endParaRPr>
          </a:p>
          <a:p>
            <a:pPr marL="68263" indent="0" algn="just">
              <a:buFont typeface="Wingdings" pitchFamily="2" charset="2"/>
              <a:buNone/>
            </a:pPr>
            <a:r>
              <a:rPr lang="en-US" altLang="en-US" sz="2800" dirty="0" smtClean="0"/>
              <a:t>Rapid fluid resuscitation  requires  secure vascular access and  this  is  best achieved  through two  wide-bore (14- or 16-gauge)  peripheral  IV </a:t>
            </a:r>
            <a:r>
              <a:rPr lang="en-US" altLang="en-US" sz="2800" dirty="0" err="1" smtClean="0"/>
              <a:t>cannulae</a:t>
            </a:r>
            <a:endParaRPr lang="en-US" altLang="en-US" sz="2800" dirty="0" smtClean="0"/>
          </a:p>
          <a:p>
            <a:pPr marL="68263" indent="0" algn="just">
              <a:buFont typeface="Wingdings" pitchFamily="2" charset="2"/>
              <a:buNone/>
            </a:pPr>
            <a:endParaRPr lang="en-US" altLang="en-US" sz="2800" dirty="0" smtClean="0"/>
          </a:p>
          <a:p>
            <a:pPr marL="68263" indent="0" algn="just">
              <a:buFont typeface="Wingdings" pitchFamily="2" charset="2"/>
              <a:buNone/>
            </a:pPr>
            <a:r>
              <a:rPr lang="en-US" altLang="en-US" sz="2800" dirty="0" err="1" smtClean="0"/>
              <a:t>Cannulation</a:t>
            </a:r>
            <a:r>
              <a:rPr lang="en-US" altLang="en-US" sz="2800" dirty="0" smtClean="0"/>
              <a:t> of a central vein provides an alternative means.</a:t>
            </a:r>
          </a:p>
          <a:p>
            <a:pPr marL="68263" indent="0" algn="just">
              <a:buFont typeface="Wingdings" pitchFamily="2" charset="2"/>
              <a:buNone/>
            </a:pPr>
            <a:endParaRPr lang="en-US" altLang="en-US" sz="2800" dirty="0" smtClean="0"/>
          </a:p>
        </p:txBody>
      </p:sp>
      <p:sp>
        <p:nvSpPr>
          <p:cNvPr id="5" name="Rectangle 4"/>
          <p:cNvSpPr/>
          <p:nvPr/>
        </p:nvSpPr>
        <p:spPr>
          <a:xfrm>
            <a:off x="457200" y="228600"/>
            <a:ext cx="356219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sz="2800" b="1" dirty="0" smtClean="0"/>
              <a:t>Shock Management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8263" indent="0">
              <a:buFont typeface="Wingdings" pitchFamily="2" charset="2"/>
              <a:buNone/>
            </a:pPr>
            <a:r>
              <a:rPr lang="en-US" altLang="en-US" sz="2800" b="1" dirty="0" err="1" smtClean="0">
                <a:solidFill>
                  <a:srgbClr val="FFFF00"/>
                </a:solidFill>
              </a:rPr>
              <a:t>Hypovolaemic</a:t>
            </a:r>
            <a:r>
              <a:rPr lang="en-US" altLang="en-US" sz="2800" b="1" dirty="0" smtClean="0">
                <a:solidFill>
                  <a:srgbClr val="FFFF00"/>
                </a:solidFill>
              </a:rPr>
              <a:t> shock</a:t>
            </a:r>
            <a:endParaRPr lang="en-US" altLang="en-US" sz="2800" dirty="0" smtClean="0">
              <a:solidFill>
                <a:srgbClr val="FFFF00"/>
              </a:solidFill>
            </a:endParaRPr>
          </a:p>
          <a:p>
            <a:pPr marL="68263" indent="0">
              <a:buFont typeface="Wingdings" pitchFamily="2" charset="2"/>
              <a:buNone/>
            </a:pPr>
            <a:r>
              <a:rPr lang="en-US" altLang="en-US" sz="2800" dirty="0" smtClean="0"/>
              <a:t>In the case of </a:t>
            </a:r>
            <a:r>
              <a:rPr lang="en-US" altLang="en-US" sz="2800" dirty="0" err="1" smtClean="0"/>
              <a:t>Iife</a:t>
            </a:r>
            <a:r>
              <a:rPr lang="en-US" altLang="en-US" sz="2800" dirty="0" smtClean="0"/>
              <a:t>-threatening or  continued   </a:t>
            </a:r>
            <a:r>
              <a:rPr lang="en-US" altLang="en-US" sz="2800" dirty="0" err="1" smtClean="0"/>
              <a:t>haemorrhage</a:t>
            </a:r>
            <a:r>
              <a:rPr lang="en-US" altLang="en-US" sz="2800" dirty="0" smtClean="0"/>
              <a:t>,  blood  will  be  required  early in  the  resuscitation.  </a:t>
            </a:r>
          </a:p>
          <a:p>
            <a:pPr marL="68263" indent="0">
              <a:buFont typeface="Wingdings" pitchFamily="2" charset="2"/>
              <a:buNone/>
            </a:pPr>
            <a:r>
              <a:rPr lang="en-US" altLang="en-US" sz="2800" dirty="0" err="1" smtClean="0"/>
              <a:t>ldeally</a:t>
            </a:r>
            <a:r>
              <a:rPr lang="en-US" altLang="en-US" sz="2800" dirty="0" smtClean="0"/>
              <a:t>, fully  cross-matched  packed red  blood cells (PRBCs) should  be administered, but type­ specific or O Rhesus-negative blood  may be used  until  it becomes available. </a:t>
            </a:r>
          </a:p>
        </p:txBody>
      </p:sp>
      <p:sp>
        <p:nvSpPr>
          <p:cNvPr id="5" name="Rectangle 4"/>
          <p:cNvSpPr/>
          <p:nvPr/>
        </p:nvSpPr>
        <p:spPr>
          <a:xfrm>
            <a:off x="457200" y="228600"/>
            <a:ext cx="356219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sz="2800" b="1" dirty="0" smtClean="0"/>
              <a:t>Shock Management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Content Placeholder 2"/>
          <p:cNvSpPr>
            <a:spLocks noGrp="1"/>
          </p:cNvSpPr>
          <p:nvPr>
            <p:ph idx="1"/>
          </p:nvPr>
        </p:nvSpPr>
        <p:spPr>
          <a:xfrm>
            <a:off x="381000" y="0"/>
            <a:ext cx="7772400" cy="4572000"/>
          </a:xfrm>
        </p:spPr>
        <p:txBody>
          <a:bodyPr/>
          <a:lstStyle/>
          <a:p>
            <a:pPr marL="68263" indent="0">
              <a:buFont typeface="Wingdings" pitchFamily="2" charset="2"/>
              <a:buNone/>
            </a:pPr>
            <a:r>
              <a:rPr lang="en-US" altLang="en-US" sz="2800" i="1" dirty="0" smtClean="0">
                <a:solidFill>
                  <a:srgbClr val="FFFF00"/>
                </a:solidFill>
              </a:rPr>
              <a:t>Septic shock</a:t>
            </a:r>
            <a:endParaRPr lang="en-US" altLang="en-US" sz="2800" dirty="0" smtClean="0">
              <a:solidFill>
                <a:srgbClr val="FFFF00"/>
              </a:solidFill>
            </a:endParaRPr>
          </a:p>
          <a:p>
            <a:pPr marL="68263" indent="0" algn="just">
              <a:buFont typeface="Wingdings" pitchFamily="2" charset="2"/>
              <a:buNone/>
            </a:pPr>
            <a:r>
              <a:rPr lang="en-US" altLang="en-US" sz="2800" dirty="0" smtClean="0"/>
              <a:t>Results from complex  disturbances in oxygen delivery  and oxygen  consumption.</a:t>
            </a:r>
          </a:p>
          <a:p>
            <a:pPr marL="68263" indent="0" algn="just">
              <a:buFont typeface="Wingdings" pitchFamily="2" charset="2"/>
              <a:buNone/>
            </a:pPr>
            <a:endParaRPr lang="en-US" altLang="en-US" sz="2800" dirty="0" smtClean="0"/>
          </a:p>
          <a:p>
            <a:pPr marL="68263" indent="0"/>
            <a:r>
              <a:rPr lang="en-US" sz="2800" dirty="0" smtClean="0"/>
              <a:t>Gram-negative (38%) </a:t>
            </a:r>
          </a:p>
          <a:p>
            <a:pPr marL="68263" indent="0"/>
            <a:r>
              <a:rPr lang="en-US" sz="2800" dirty="0" smtClean="0"/>
              <a:t>Gram-positive </a:t>
            </a:r>
            <a:r>
              <a:rPr lang="en-US" altLang="en-US" sz="2800" dirty="0" smtClean="0"/>
              <a:t>(52%) bacteria being the most frequently identified pathogens.  </a:t>
            </a:r>
          </a:p>
          <a:p>
            <a:pPr marL="68263" indent="0">
              <a:buNone/>
            </a:pPr>
            <a:r>
              <a:rPr lang="en-US" altLang="en-US" sz="2800" dirty="0" smtClean="0"/>
              <a:t>The commonest  sites </a:t>
            </a:r>
          </a:p>
          <a:p>
            <a:pPr marL="396875" lvl="1" indent="0">
              <a:buFont typeface="Wingdings" pitchFamily="2" charset="2"/>
              <a:buChar char="Ø"/>
            </a:pPr>
            <a:r>
              <a:rPr lang="en-US" altLang="en-US" sz="2400" dirty="0" smtClean="0"/>
              <a:t>lungs  (50-70%)</a:t>
            </a:r>
          </a:p>
          <a:p>
            <a:pPr marL="396875" lvl="1" indent="0">
              <a:buFont typeface="Wingdings" pitchFamily="2" charset="2"/>
              <a:buChar char="Ø"/>
            </a:pPr>
            <a:r>
              <a:rPr lang="en-US" altLang="en-US" sz="2400" dirty="0" smtClean="0"/>
              <a:t>abdomen  (20-25%)</a:t>
            </a:r>
          </a:p>
          <a:p>
            <a:pPr marL="396875" lvl="1" indent="0">
              <a:buFont typeface="Wingdings" pitchFamily="2" charset="2"/>
              <a:buChar char="Ø"/>
            </a:pPr>
            <a:r>
              <a:rPr lang="en-US" altLang="en-US" sz="2400" dirty="0" smtClean="0"/>
              <a:t>urinary  tract (7-10%)</a:t>
            </a:r>
          </a:p>
          <a:p>
            <a:pPr marL="396875" lvl="1" indent="0">
              <a:buFont typeface="Wingdings" pitchFamily="2" charset="2"/>
              <a:buChar char="Ø"/>
            </a:pPr>
            <a:r>
              <a:rPr lang="en-US" altLang="en-US" sz="2400" dirty="0" smtClean="0"/>
              <a:t>skin</a:t>
            </a:r>
          </a:p>
          <a:p>
            <a:pPr marL="68263" indent="0" algn="just">
              <a:buNone/>
            </a:pPr>
            <a:endParaRPr lang="en-US" sz="2800" dirty="0" smtClean="0"/>
          </a:p>
          <a:p>
            <a:pPr marL="68263" indent="0" algn="just">
              <a:buFont typeface="Wingdings" pitchFamily="2" charset="2"/>
              <a:buNone/>
            </a:pPr>
            <a:endParaRPr lang="en-US" altLang="en-US" sz="2800" dirty="0" smtClean="0"/>
          </a:p>
          <a:p>
            <a:pPr marL="68263" indent="0" algn="just">
              <a:buFont typeface="Wingdings" pitchFamily="2" charset="2"/>
              <a:buNone/>
            </a:pPr>
            <a:endParaRPr lang="en-US" altLang="en-US" sz="2800" dirty="0" smtClean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8263" indent="0">
              <a:buFont typeface="Wingdings" pitchFamily="2" charset="2"/>
              <a:buNone/>
            </a:pPr>
            <a:r>
              <a:rPr lang="en-US" altLang="en-US" sz="2800" b="1" dirty="0" err="1" smtClean="0">
                <a:solidFill>
                  <a:srgbClr val="FFFF00"/>
                </a:solidFill>
              </a:rPr>
              <a:t>Hypovolaemic</a:t>
            </a:r>
            <a:r>
              <a:rPr lang="en-US" altLang="en-US" sz="2800" b="1" dirty="0" smtClean="0">
                <a:solidFill>
                  <a:srgbClr val="FFFF00"/>
                </a:solidFill>
              </a:rPr>
              <a:t> shock</a:t>
            </a:r>
            <a:endParaRPr lang="en-US" altLang="en-US" sz="2800" dirty="0" smtClean="0">
              <a:solidFill>
                <a:srgbClr val="FFFF00"/>
              </a:solidFill>
            </a:endParaRPr>
          </a:p>
          <a:p>
            <a:pPr marL="68263" indent="0">
              <a:buFont typeface="Wingdings" pitchFamily="2" charset="2"/>
              <a:buNone/>
            </a:pPr>
            <a:r>
              <a:rPr lang="en-US" altLang="en-US" sz="2400" dirty="0" smtClean="0"/>
              <a:t>Resuscitation strategies aggressively targeting  the 'lethal  triad' of </a:t>
            </a:r>
            <a:r>
              <a:rPr lang="en-US" altLang="en-US" sz="2400" dirty="0" err="1" smtClean="0"/>
              <a:t>hypthermia</a:t>
            </a:r>
            <a:r>
              <a:rPr lang="en-US" altLang="en-US" sz="2400" dirty="0" smtClean="0"/>
              <a:t>, acidosis and </a:t>
            </a:r>
            <a:r>
              <a:rPr lang="en-US" altLang="en-US" sz="2400" dirty="0" err="1" smtClean="0"/>
              <a:t>coagulopathy</a:t>
            </a:r>
            <a:r>
              <a:rPr lang="en-US" altLang="en-US" sz="2400" dirty="0" smtClean="0"/>
              <a:t> appear  to significantly improve  outcome following   military trauma and  observational  studies  support the  immediate use  of  measures to prevent hypothermia,  early  correction  of severe  metabolic acidosis  (pH &lt; 7.1), maintenance of ionized calcium&gt; </a:t>
            </a:r>
            <a:r>
              <a:rPr lang="en-US" altLang="en-US" sz="2400" dirty="0" err="1" smtClean="0"/>
              <a:t>l.o</a:t>
            </a:r>
            <a:r>
              <a:rPr lang="en-US" altLang="en-US" sz="2400" dirty="0" smtClean="0"/>
              <a:t> </a:t>
            </a:r>
            <a:r>
              <a:rPr lang="en-US" altLang="en-US" sz="2400" dirty="0" err="1" smtClean="0"/>
              <a:t>mmol</a:t>
            </a:r>
            <a:r>
              <a:rPr lang="en-US" altLang="en-US" sz="2400" dirty="0" smtClean="0"/>
              <a:t> and  the earl y empirical  use of clotting factors and platelets.</a:t>
            </a:r>
          </a:p>
          <a:p>
            <a:pPr marL="68263" indent="0">
              <a:buFont typeface="Wingdings" pitchFamily="2" charset="2"/>
              <a:buNone/>
            </a:pPr>
            <a:endParaRPr lang="en-US" altLang="en-US" sz="2800" dirty="0" smtClean="0"/>
          </a:p>
        </p:txBody>
      </p:sp>
      <p:sp>
        <p:nvSpPr>
          <p:cNvPr id="5" name="Rectangle 4"/>
          <p:cNvSpPr/>
          <p:nvPr/>
        </p:nvSpPr>
        <p:spPr>
          <a:xfrm>
            <a:off x="457200" y="228600"/>
            <a:ext cx="356219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sz="2800" b="1" dirty="0" smtClean="0"/>
              <a:t>Shock Management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8263" indent="0">
              <a:buFont typeface="Wingdings" pitchFamily="2" charset="2"/>
              <a:buNone/>
            </a:pPr>
            <a:r>
              <a:rPr lang="en-US" altLang="en-US" sz="2800" b="1" dirty="0" err="1" smtClean="0">
                <a:solidFill>
                  <a:srgbClr val="FFFF00"/>
                </a:solidFill>
              </a:rPr>
              <a:t>Hypovolaemic</a:t>
            </a:r>
            <a:r>
              <a:rPr lang="en-US" altLang="en-US" sz="2800" b="1" dirty="0" smtClean="0">
                <a:solidFill>
                  <a:srgbClr val="FFFF00"/>
                </a:solidFill>
              </a:rPr>
              <a:t> shock</a:t>
            </a:r>
            <a:endParaRPr lang="en-US" altLang="en-US" sz="2800" dirty="0" smtClean="0">
              <a:solidFill>
                <a:srgbClr val="FFFF00"/>
              </a:solidFill>
            </a:endParaRPr>
          </a:p>
          <a:p>
            <a:pPr marL="68263" indent="0">
              <a:buFont typeface="Wingdings" pitchFamily="2" charset="2"/>
              <a:buNone/>
            </a:pPr>
            <a:r>
              <a:rPr lang="en-US" altLang="en-US" sz="2800" dirty="0" smtClean="0"/>
              <a:t>Where  possible, correction  of  </a:t>
            </a:r>
            <a:r>
              <a:rPr lang="en-US" altLang="en-US" sz="2800" dirty="0" err="1" smtClean="0"/>
              <a:t>coagulopathy</a:t>
            </a:r>
            <a:r>
              <a:rPr lang="en-US" altLang="en-US" sz="2800" dirty="0" smtClean="0"/>
              <a:t>  should   be guided   by laboratory  results  (platelet  count,  </a:t>
            </a:r>
            <a:r>
              <a:rPr lang="en-US" altLang="en-US" sz="2800" dirty="0" err="1" smtClean="0"/>
              <a:t>prothrombin</a:t>
            </a:r>
            <a:r>
              <a:rPr lang="en-US" altLang="en-US" sz="2800" dirty="0" smtClean="0"/>
              <a:t> </a:t>
            </a:r>
            <a:r>
              <a:rPr lang="en-US" altLang="en-US" sz="2800" dirty="0" err="1" smtClean="0"/>
              <a:t>tme</a:t>
            </a:r>
            <a:r>
              <a:rPr lang="en-US" altLang="en-US" sz="2800" dirty="0" smtClean="0"/>
              <a:t>, activated </a:t>
            </a:r>
          </a:p>
          <a:p>
            <a:pPr marL="68263" indent="0">
              <a:buFont typeface="Wingdings" pitchFamily="2" charset="2"/>
              <a:buNone/>
            </a:pPr>
            <a:r>
              <a:rPr lang="en-US" altLang="en-US" sz="2800" dirty="0" smtClean="0"/>
              <a:t>partial </a:t>
            </a:r>
            <a:r>
              <a:rPr lang="en-US" altLang="en-US" sz="2800" dirty="0" err="1" smtClean="0"/>
              <a:t>thromboplastin</a:t>
            </a:r>
            <a:r>
              <a:rPr lang="en-US" altLang="en-US" sz="2800" dirty="0" smtClean="0"/>
              <a:t>  time and  fibrinogen concentration). </a:t>
            </a:r>
          </a:p>
        </p:txBody>
      </p:sp>
      <p:sp>
        <p:nvSpPr>
          <p:cNvPr id="5" name="Rectangle 4"/>
          <p:cNvSpPr/>
          <p:nvPr/>
        </p:nvSpPr>
        <p:spPr>
          <a:xfrm>
            <a:off x="457200" y="228600"/>
            <a:ext cx="356219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sz="2800" b="1" dirty="0" smtClean="0"/>
              <a:t>Shock Management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1" name="Content Placeholder 2"/>
          <p:cNvSpPr>
            <a:spLocks noGrp="1"/>
          </p:cNvSpPr>
          <p:nvPr>
            <p:ph idx="1"/>
          </p:nvPr>
        </p:nvSpPr>
        <p:spPr>
          <a:xfrm>
            <a:off x="914400" y="1784350"/>
            <a:ext cx="8077200" cy="4572000"/>
          </a:xfrm>
        </p:spPr>
        <p:txBody>
          <a:bodyPr/>
          <a:lstStyle/>
          <a:p>
            <a:pPr marL="68263" indent="0">
              <a:buFont typeface="Wingdings" pitchFamily="2" charset="2"/>
              <a:buNone/>
            </a:pPr>
            <a:r>
              <a:rPr lang="en-US" altLang="en-US" sz="2800" b="1" dirty="0" err="1" smtClean="0"/>
              <a:t>Hypovolaemic</a:t>
            </a:r>
            <a:r>
              <a:rPr lang="en-US" altLang="en-US" sz="2800" b="1" dirty="0" smtClean="0"/>
              <a:t> shock</a:t>
            </a:r>
            <a:endParaRPr lang="en-US" altLang="en-US" sz="2800" dirty="0" smtClean="0"/>
          </a:p>
          <a:p>
            <a:pPr marL="68263" indent="0">
              <a:buFont typeface="Wingdings" pitchFamily="2" charset="2"/>
              <a:buNone/>
            </a:pPr>
            <a:r>
              <a:rPr lang="en-US" altLang="en-US" sz="2800" dirty="0" err="1" smtClean="0">
                <a:solidFill>
                  <a:srgbClr val="FFFF00"/>
                </a:solidFill>
              </a:rPr>
              <a:t>Thrombo</a:t>
            </a:r>
            <a:r>
              <a:rPr lang="en-US" altLang="en-US" sz="2800" dirty="0" smtClean="0">
                <a:solidFill>
                  <a:srgbClr val="FFFF00"/>
                </a:solidFill>
              </a:rPr>
              <a:t> </a:t>
            </a:r>
            <a:r>
              <a:rPr lang="en-US" altLang="en-US" sz="2800" dirty="0" err="1" smtClean="0">
                <a:solidFill>
                  <a:srgbClr val="FFFF00"/>
                </a:solidFill>
              </a:rPr>
              <a:t>elastography</a:t>
            </a:r>
            <a:r>
              <a:rPr lang="en-US" altLang="en-US" sz="2800" dirty="0" smtClean="0">
                <a:solidFill>
                  <a:srgbClr val="FFFF00"/>
                </a:solidFill>
              </a:rPr>
              <a:t> (TEG) or rotational </a:t>
            </a:r>
            <a:r>
              <a:rPr lang="en-US" altLang="en-US" sz="2800" dirty="0" err="1" smtClean="0">
                <a:solidFill>
                  <a:srgbClr val="FFFF00"/>
                </a:solidFill>
              </a:rPr>
              <a:t>thrombo</a:t>
            </a:r>
            <a:r>
              <a:rPr lang="en-US" altLang="en-US" sz="2800" dirty="0" smtClean="0">
                <a:solidFill>
                  <a:srgbClr val="FFFF00"/>
                </a:solidFill>
              </a:rPr>
              <a:t> </a:t>
            </a:r>
            <a:r>
              <a:rPr lang="en-US" altLang="en-US" sz="2800" dirty="0" err="1" smtClean="0">
                <a:solidFill>
                  <a:srgbClr val="FFFF00"/>
                </a:solidFill>
              </a:rPr>
              <a:t>elastometry</a:t>
            </a:r>
            <a:r>
              <a:rPr lang="en-US" altLang="en-US" sz="2800" dirty="0" smtClean="0">
                <a:solidFill>
                  <a:srgbClr val="FFFF00"/>
                </a:solidFill>
              </a:rPr>
              <a:t>  (ROTEM) </a:t>
            </a:r>
          </a:p>
          <a:p>
            <a:pPr marL="68263" indent="0">
              <a:buFont typeface="Wingdings" pitchFamily="2" charset="2"/>
              <a:buNone/>
            </a:pPr>
            <a:endParaRPr lang="en-US" altLang="en-US" sz="2800" dirty="0" smtClean="0"/>
          </a:p>
          <a:p>
            <a:pPr marL="68263" indent="0">
              <a:buFont typeface="Wingdings" pitchFamily="2" charset="2"/>
              <a:buNone/>
            </a:pPr>
            <a:r>
              <a:rPr lang="en-US" altLang="en-US" sz="2800" dirty="0" smtClean="0"/>
              <a:t>Provide  near-patient  functional assays of clot formation, platelet function and </a:t>
            </a:r>
            <a:r>
              <a:rPr lang="en-US" altLang="en-US" sz="2800" dirty="0" err="1" smtClean="0"/>
              <a:t>fibrinolysis</a:t>
            </a:r>
            <a:r>
              <a:rPr lang="en-US" altLang="en-US" sz="2800" dirty="0" smtClean="0"/>
              <a:t>.</a:t>
            </a:r>
          </a:p>
          <a:p>
            <a:pPr marL="68263" indent="0">
              <a:buFont typeface="Wingdings" pitchFamily="2" charset="2"/>
              <a:buNone/>
            </a:pPr>
            <a:endParaRPr lang="en-US" altLang="en-US" sz="2800" dirty="0" smtClean="0"/>
          </a:p>
          <a:p>
            <a:pPr marL="68263" indent="0">
              <a:buFont typeface="Wingdings" pitchFamily="2" charset="2"/>
              <a:buNone/>
            </a:pPr>
            <a:r>
              <a:rPr lang="en-US" altLang="en-US" sz="2800" dirty="0" smtClean="0"/>
              <a:t>Used to guide the management of </a:t>
            </a:r>
            <a:r>
              <a:rPr lang="en-US" altLang="en-US" sz="2800" dirty="0" err="1" smtClean="0"/>
              <a:t>coagulopathy</a:t>
            </a:r>
            <a:r>
              <a:rPr lang="en-US" altLang="en-US" dirty="0" smtClean="0"/>
              <a:t>. </a:t>
            </a:r>
          </a:p>
        </p:txBody>
      </p:sp>
      <p:sp>
        <p:nvSpPr>
          <p:cNvPr id="5" name="Rectangle 4"/>
          <p:cNvSpPr/>
          <p:nvPr/>
        </p:nvSpPr>
        <p:spPr>
          <a:xfrm>
            <a:off x="457200" y="228600"/>
            <a:ext cx="356219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sz="2800" b="1" dirty="0" smtClean="0"/>
              <a:t>Shock Management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8263" indent="0">
              <a:buFont typeface="Wingdings" pitchFamily="2" charset="2"/>
              <a:buNone/>
            </a:pPr>
            <a:r>
              <a:rPr lang="en-US" altLang="en-US" sz="2800" b="1" dirty="0" err="1" smtClean="0">
                <a:solidFill>
                  <a:srgbClr val="FFFF00"/>
                </a:solidFill>
              </a:rPr>
              <a:t>Hypovolaemic</a:t>
            </a:r>
            <a:r>
              <a:rPr lang="en-US" altLang="en-US" sz="2800" b="1" dirty="0" smtClean="0">
                <a:solidFill>
                  <a:srgbClr val="FFFF00"/>
                </a:solidFill>
              </a:rPr>
              <a:t> shock</a:t>
            </a:r>
            <a:endParaRPr lang="en-US" altLang="en-US" sz="2800" dirty="0" smtClean="0">
              <a:solidFill>
                <a:srgbClr val="FFFF00"/>
              </a:solidFill>
            </a:endParaRPr>
          </a:p>
          <a:p>
            <a:pPr marL="68263" indent="0">
              <a:buFont typeface="Wingdings" pitchFamily="2" charset="2"/>
              <a:buNone/>
            </a:pPr>
            <a:r>
              <a:rPr lang="en-US" altLang="en-US" sz="2800" dirty="0" smtClean="0"/>
              <a:t>The </a:t>
            </a:r>
            <a:r>
              <a:rPr lang="en-US" altLang="en-US" sz="2800" dirty="0" err="1" smtClean="0"/>
              <a:t>antifibrinolytic</a:t>
            </a:r>
            <a:r>
              <a:rPr lang="en-US" altLang="en-US" sz="2800" dirty="0" smtClean="0"/>
              <a:t>, </a:t>
            </a:r>
            <a:r>
              <a:rPr lang="en-US" altLang="en-US" sz="2800" dirty="0" err="1" smtClean="0"/>
              <a:t>tranexamic</a:t>
            </a:r>
            <a:r>
              <a:rPr lang="en-US" altLang="en-US" sz="2800" dirty="0" smtClean="0"/>
              <a:t> acid, can be used to inhibit </a:t>
            </a:r>
            <a:r>
              <a:rPr lang="en-US" altLang="en-US" sz="2800" dirty="0" err="1" smtClean="0"/>
              <a:t>fibrinolysis</a:t>
            </a:r>
            <a:r>
              <a:rPr lang="en-US" altLang="en-US" sz="2800" dirty="0" smtClean="0"/>
              <a:t> and has been shown  to reduce mortality from bleeding when used early (&lt; 3 hours) and following major trauma. </a:t>
            </a:r>
          </a:p>
        </p:txBody>
      </p:sp>
      <p:sp>
        <p:nvSpPr>
          <p:cNvPr id="5" name="Rectangle 4"/>
          <p:cNvSpPr/>
          <p:nvPr/>
        </p:nvSpPr>
        <p:spPr>
          <a:xfrm>
            <a:off x="457200" y="228600"/>
            <a:ext cx="356219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sz="2800" b="1" dirty="0" smtClean="0"/>
              <a:t>Shock Management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8263" indent="0">
              <a:buFont typeface="Wingdings" pitchFamily="2" charset="2"/>
              <a:buNone/>
            </a:pPr>
            <a:r>
              <a:rPr lang="en-US" altLang="en-US" b="1" dirty="0" err="1" smtClean="0">
                <a:solidFill>
                  <a:srgbClr val="FFFF00"/>
                </a:solidFill>
              </a:rPr>
              <a:t>Hypovolaemic</a:t>
            </a:r>
            <a:r>
              <a:rPr lang="en-US" altLang="en-US" b="1" dirty="0" smtClean="0">
                <a:solidFill>
                  <a:srgbClr val="FFFF00"/>
                </a:solidFill>
              </a:rPr>
              <a:t> shock</a:t>
            </a:r>
            <a:endParaRPr lang="en-US" altLang="en-US" dirty="0" smtClean="0">
              <a:solidFill>
                <a:srgbClr val="FFFF00"/>
              </a:solidFill>
            </a:endParaRPr>
          </a:p>
          <a:p>
            <a:pPr marL="68263" indent="0">
              <a:buFont typeface="Wingdings" pitchFamily="2" charset="2"/>
              <a:buNone/>
            </a:pPr>
            <a:endParaRPr lang="en-US" altLang="en-US" sz="2800" dirty="0" smtClean="0"/>
          </a:p>
          <a:p>
            <a:pPr marL="68263" indent="0">
              <a:buFont typeface="Wingdings" pitchFamily="2" charset="2"/>
              <a:buNone/>
            </a:pPr>
            <a:r>
              <a:rPr lang="en-US" altLang="en-US" sz="2800" dirty="0" err="1" smtClean="0"/>
              <a:t>ln</a:t>
            </a:r>
            <a:r>
              <a:rPr lang="en-US" altLang="en-US" sz="2800" dirty="0" smtClean="0"/>
              <a:t> the case of rapid  </a:t>
            </a:r>
            <a:r>
              <a:rPr lang="en-US" altLang="en-US" sz="2800" dirty="0" err="1" smtClean="0"/>
              <a:t>haemorrhage</a:t>
            </a:r>
            <a:r>
              <a:rPr lang="en-US" altLang="en-US" sz="2800" dirty="0" smtClean="0"/>
              <a:t>, it is often not possible to use traditional  laboratory </a:t>
            </a:r>
          </a:p>
          <a:p>
            <a:pPr marL="68263" indent="0">
              <a:buFont typeface="Wingdings" pitchFamily="2" charset="2"/>
              <a:buNone/>
            </a:pPr>
            <a:r>
              <a:rPr lang="en-US" altLang="en-US" sz="2800" dirty="0" smtClean="0"/>
              <a:t>results to guide the correction of </a:t>
            </a:r>
            <a:r>
              <a:rPr lang="en-US" altLang="en-US" sz="2800" dirty="0" err="1" smtClean="0"/>
              <a:t>coagulopathy</a:t>
            </a:r>
            <a:r>
              <a:rPr lang="en-US" altLang="en-US" sz="2800" dirty="0" smtClean="0"/>
              <a:t> because of the time delay in obtaining these results. </a:t>
            </a:r>
          </a:p>
          <a:p>
            <a:pPr marL="68263" indent="0">
              <a:buFont typeface="Wingdings" pitchFamily="2" charset="2"/>
              <a:buNone/>
            </a:pPr>
            <a:endParaRPr lang="en-US" altLang="en-US" dirty="0" smtClean="0"/>
          </a:p>
        </p:txBody>
      </p:sp>
      <p:sp>
        <p:nvSpPr>
          <p:cNvPr id="5" name="Rectangle 4"/>
          <p:cNvSpPr/>
          <p:nvPr/>
        </p:nvSpPr>
        <p:spPr>
          <a:xfrm>
            <a:off x="457200" y="228600"/>
            <a:ext cx="356219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sz="2800" b="1" dirty="0" smtClean="0"/>
              <a:t>Shock Management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8263" indent="0">
              <a:buFont typeface="Wingdings" pitchFamily="2" charset="2"/>
              <a:buNone/>
            </a:pPr>
            <a:r>
              <a:rPr lang="en-US" altLang="en-US" sz="2800" b="1" dirty="0" err="1" smtClean="0">
                <a:solidFill>
                  <a:srgbClr val="FFFF00"/>
                </a:solidFill>
              </a:rPr>
              <a:t>Hypovolaemic</a:t>
            </a:r>
            <a:r>
              <a:rPr lang="en-US" altLang="en-US" sz="2800" b="1" dirty="0" smtClean="0">
                <a:solidFill>
                  <a:srgbClr val="FFFF00"/>
                </a:solidFill>
              </a:rPr>
              <a:t> shock</a:t>
            </a:r>
            <a:endParaRPr lang="en-US" altLang="en-US" sz="2800" dirty="0" smtClean="0">
              <a:solidFill>
                <a:srgbClr val="FFFF00"/>
              </a:solidFill>
            </a:endParaRPr>
          </a:p>
          <a:p>
            <a:pPr marL="68263" indent="0"/>
            <a:r>
              <a:rPr lang="en-US" altLang="en-US" sz="2800" dirty="0" smtClean="0"/>
              <a:t>Formula-driven approach  to the use of PRBC, FFP and  platelets 1:1:1 targeting the early empirical treatment of </a:t>
            </a:r>
            <a:r>
              <a:rPr lang="en-US" altLang="en-US" sz="2800" dirty="0" err="1" smtClean="0"/>
              <a:t>coagulopathy</a:t>
            </a:r>
            <a:r>
              <a:rPr lang="en-US" altLang="en-US" sz="2800" dirty="0" smtClean="0"/>
              <a:t>. </a:t>
            </a:r>
          </a:p>
          <a:p>
            <a:pPr marL="68263" indent="0"/>
            <a:r>
              <a:rPr lang="en-US" altLang="en-US" sz="2800" dirty="0" smtClean="0"/>
              <a:t>Need further studies</a:t>
            </a:r>
          </a:p>
        </p:txBody>
      </p:sp>
      <p:sp>
        <p:nvSpPr>
          <p:cNvPr id="5" name="Rectangle 4"/>
          <p:cNvSpPr/>
          <p:nvPr/>
        </p:nvSpPr>
        <p:spPr>
          <a:xfrm>
            <a:off x="457200" y="228600"/>
            <a:ext cx="356219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sz="2800" b="1" dirty="0" smtClean="0"/>
              <a:t>Shock Management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02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8263" indent="0">
              <a:buFont typeface="Wingdings" pitchFamily="2" charset="2"/>
              <a:buNone/>
            </a:pPr>
            <a:r>
              <a:rPr lang="en-US" altLang="en-US" sz="2800" b="1" dirty="0" smtClean="0">
                <a:solidFill>
                  <a:srgbClr val="FFFF00"/>
                </a:solidFill>
              </a:rPr>
              <a:t>Septic shock</a:t>
            </a:r>
          </a:p>
          <a:p>
            <a:pPr marL="68263" indent="0">
              <a:buFont typeface="Wingdings" pitchFamily="2" charset="2"/>
              <a:buNone/>
            </a:pPr>
            <a:r>
              <a:rPr lang="en-US" altLang="en-US" sz="2800" dirty="0" smtClean="0"/>
              <a:t>The Surviving Sepsis Campaign evidence­ based guidelines on  the management of severe  sepsis and septic shock: http:/ </a:t>
            </a:r>
            <a:r>
              <a:rPr lang="en-US" altLang="en-US" sz="2800" dirty="0" smtClean="0">
                <a:hlinkClick r:id="rId2"/>
              </a:rPr>
              <a:t>www.survivingsepsis.org.</a:t>
            </a:r>
            <a:endParaRPr lang="en-US" altLang="en-US" sz="2800" dirty="0" smtClean="0"/>
          </a:p>
          <a:p>
            <a:pPr marL="68263" indent="0">
              <a:buFont typeface="Wingdings" pitchFamily="2" charset="2"/>
              <a:buNone/>
            </a:pPr>
            <a:endParaRPr lang="en-US" altLang="en-US" sz="2800" dirty="0" smtClean="0"/>
          </a:p>
        </p:txBody>
      </p:sp>
      <p:sp>
        <p:nvSpPr>
          <p:cNvPr id="5" name="Rectangle 4"/>
          <p:cNvSpPr/>
          <p:nvPr/>
        </p:nvSpPr>
        <p:spPr>
          <a:xfrm>
            <a:off x="457200" y="228600"/>
            <a:ext cx="356219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sz="2800" b="1" dirty="0" smtClean="0"/>
              <a:t>Shock Management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51" name="Content Placeholder 2"/>
          <p:cNvSpPr>
            <a:spLocks noGrp="1"/>
          </p:cNvSpPr>
          <p:nvPr>
            <p:ph idx="1"/>
          </p:nvPr>
        </p:nvSpPr>
        <p:spPr>
          <a:xfrm>
            <a:off x="381000" y="1143000"/>
            <a:ext cx="8534400" cy="4572000"/>
          </a:xfrm>
        </p:spPr>
        <p:txBody>
          <a:bodyPr/>
          <a:lstStyle/>
          <a:p>
            <a:pPr marL="68263" indent="0" algn="just">
              <a:buFont typeface="Wingdings" pitchFamily="2" charset="2"/>
              <a:buNone/>
            </a:pPr>
            <a:r>
              <a:rPr lang="en-US" altLang="en-US" sz="2400" b="1" dirty="0" smtClean="0">
                <a:solidFill>
                  <a:srgbClr val="FFFF00"/>
                </a:solidFill>
              </a:rPr>
              <a:t>Septic shock</a:t>
            </a:r>
          </a:p>
          <a:p>
            <a:pPr marL="68263" indent="0" algn="just">
              <a:buFont typeface="Wingdings" pitchFamily="2" charset="2"/>
              <a:buNone/>
            </a:pPr>
            <a:r>
              <a:rPr lang="en-US" altLang="en-US" sz="2400" dirty="0" smtClean="0"/>
              <a:t>Early recognition of severe sepsis and septic shock is critical. </a:t>
            </a:r>
          </a:p>
          <a:p>
            <a:pPr marL="68263" indent="0" algn="just">
              <a:buNone/>
            </a:pPr>
            <a:endParaRPr lang="en-US" altLang="en-US" sz="2400" dirty="0" smtClean="0"/>
          </a:p>
          <a:p>
            <a:pPr marL="68263" indent="0" algn="just">
              <a:buNone/>
            </a:pPr>
            <a:r>
              <a:rPr lang="en-US" altLang="en-US" sz="2400" dirty="0" smtClean="0"/>
              <a:t>Both crystalloid and colloid can be used </a:t>
            </a:r>
          </a:p>
          <a:p>
            <a:pPr marL="68263" indent="0" algn="just">
              <a:buNone/>
            </a:pPr>
            <a:endParaRPr lang="en-US" altLang="en-US" sz="2400" dirty="0" smtClean="0">
              <a:solidFill>
                <a:srgbClr val="FF0000"/>
              </a:solidFill>
            </a:endParaRPr>
          </a:p>
          <a:p>
            <a:pPr marL="68263" indent="0" algn="just">
              <a:buNone/>
            </a:pPr>
            <a:r>
              <a:rPr lang="en-US" altLang="en-US" sz="2400" dirty="0" smtClean="0">
                <a:solidFill>
                  <a:srgbClr val="FF0000"/>
                </a:solidFill>
              </a:rPr>
              <a:t>HES</a:t>
            </a:r>
            <a:r>
              <a:rPr lang="en-US" altLang="en-US" sz="2400" dirty="0" smtClean="0"/>
              <a:t> solutions should  probably be avoided  because of concerns about  inducing  acute renal  failure. </a:t>
            </a:r>
          </a:p>
          <a:p>
            <a:pPr marL="68263" indent="0" algn="just">
              <a:buNone/>
            </a:pPr>
            <a:endParaRPr lang="en-US" altLang="en-US" sz="2400" dirty="0" smtClean="0"/>
          </a:p>
          <a:p>
            <a:pPr marL="68263" indent="0" algn="just">
              <a:buNone/>
            </a:pPr>
            <a:r>
              <a:rPr lang="en-US" altLang="en-US" sz="2400" dirty="0" smtClean="0"/>
              <a:t>Persistent hypotension  (MAP &lt; 65mmHg) following restoration of circulating volume is best treated  with a </a:t>
            </a:r>
            <a:r>
              <a:rPr lang="en-US" altLang="en-US" sz="2400" dirty="0" err="1" smtClean="0"/>
              <a:t>vasopressor</a:t>
            </a:r>
            <a:r>
              <a:rPr lang="en-US" altLang="en-US" sz="2400" dirty="0" smtClean="0"/>
              <a:t>  such  as </a:t>
            </a:r>
            <a:r>
              <a:rPr lang="en-US" altLang="en-US" sz="2400" dirty="0" err="1" smtClean="0"/>
              <a:t>noradrenaline</a:t>
            </a:r>
            <a:r>
              <a:rPr lang="en-US" altLang="en-US" sz="2400" dirty="0" smtClean="0"/>
              <a:t>.</a:t>
            </a:r>
          </a:p>
          <a:p>
            <a:pPr marL="68263" indent="0" algn="just">
              <a:buNone/>
            </a:pPr>
            <a:endParaRPr lang="en-US" altLang="en-US" sz="2400" dirty="0" smtClean="0"/>
          </a:p>
          <a:p>
            <a:pPr marL="68263" indent="0" algn="just">
              <a:buNone/>
            </a:pPr>
            <a:endParaRPr lang="en-US" sz="2400" dirty="0" smtClean="0"/>
          </a:p>
          <a:p>
            <a:pPr marL="68263" indent="0" algn="just">
              <a:buNone/>
            </a:pPr>
            <a:endParaRPr lang="en-US" altLang="en-US" sz="2400" dirty="0" smtClean="0"/>
          </a:p>
          <a:p>
            <a:pPr marL="68263" indent="0" algn="just">
              <a:buNone/>
            </a:pPr>
            <a:endParaRPr lang="en-US" altLang="en-US" sz="2400" dirty="0" smtClean="0"/>
          </a:p>
          <a:p>
            <a:pPr marL="68263" indent="0" algn="just">
              <a:buFont typeface="Wingdings" pitchFamily="2" charset="2"/>
              <a:buNone/>
            </a:pPr>
            <a:endParaRPr lang="en-US" altLang="en-US" sz="2400" dirty="0" smtClean="0"/>
          </a:p>
        </p:txBody>
      </p:sp>
      <p:sp>
        <p:nvSpPr>
          <p:cNvPr id="5" name="Rectangle 4"/>
          <p:cNvSpPr/>
          <p:nvPr/>
        </p:nvSpPr>
        <p:spPr>
          <a:xfrm>
            <a:off x="457200" y="228600"/>
            <a:ext cx="356219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sz="2800" b="1" dirty="0" smtClean="0"/>
              <a:t>Shock Management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387" name="Content Placeholder 2"/>
          <p:cNvSpPr>
            <a:spLocks noGrp="1"/>
          </p:cNvSpPr>
          <p:nvPr>
            <p:ph idx="1"/>
          </p:nvPr>
        </p:nvSpPr>
        <p:spPr>
          <a:xfrm>
            <a:off x="533400" y="685800"/>
            <a:ext cx="8610600" cy="4572000"/>
          </a:xfrm>
        </p:spPr>
        <p:txBody>
          <a:bodyPr/>
          <a:lstStyle/>
          <a:p>
            <a:pPr marL="68263" indent="0">
              <a:buFont typeface="Wingdings" pitchFamily="2" charset="2"/>
              <a:buNone/>
            </a:pPr>
            <a:r>
              <a:rPr lang="en-US" altLang="en-US" sz="2800" b="1" dirty="0" smtClean="0">
                <a:solidFill>
                  <a:srgbClr val="FFFF00"/>
                </a:solidFill>
              </a:rPr>
              <a:t>Septic shock</a:t>
            </a:r>
            <a:endParaRPr lang="en-US" altLang="en-US" sz="2800" dirty="0" smtClean="0">
              <a:solidFill>
                <a:srgbClr val="FFFF00"/>
              </a:solidFill>
            </a:endParaRPr>
          </a:p>
          <a:p>
            <a:pPr marL="68263" indent="0"/>
            <a:r>
              <a:rPr lang="en-US" sz="2800" dirty="0" smtClean="0"/>
              <a:t>If lactate remain high , oxygen  delivery  can be increased  by transfusion  of PRBC to achieve Hg concentration of about 10 g/dl (</a:t>
            </a:r>
            <a:r>
              <a:rPr lang="en-US" sz="2800" dirty="0" err="1" smtClean="0"/>
              <a:t>haematocrit</a:t>
            </a:r>
            <a:r>
              <a:rPr lang="en-US" sz="2800" dirty="0" smtClean="0"/>
              <a:t> around 0.3) and/or increasing cardiac output using an </a:t>
            </a:r>
            <a:r>
              <a:rPr lang="en-US" sz="2800" dirty="0" err="1" smtClean="0"/>
              <a:t>inotrope</a:t>
            </a:r>
            <a:r>
              <a:rPr lang="en-US" sz="2800" dirty="0" smtClean="0"/>
              <a:t> such as </a:t>
            </a:r>
            <a:r>
              <a:rPr lang="en-US" sz="2800" dirty="0" err="1" smtClean="0"/>
              <a:t>dobutamine</a:t>
            </a:r>
            <a:r>
              <a:rPr lang="en-US" sz="2800" dirty="0" smtClean="0"/>
              <a:t>.</a:t>
            </a:r>
          </a:p>
          <a:p>
            <a:pPr marL="68263" indent="0"/>
            <a:endParaRPr lang="en-US" altLang="en-US" sz="2800" dirty="0" smtClean="0"/>
          </a:p>
          <a:p>
            <a:pPr marL="68263" indent="0"/>
            <a:r>
              <a:rPr lang="en-US" altLang="en-US" sz="2800" dirty="0" smtClean="0"/>
              <a:t>Adequate </a:t>
            </a:r>
            <a:r>
              <a:rPr lang="en-US" altLang="en-US" sz="2800" dirty="0" err="1" smtClean="0"/>
              <a:t>infectiouse</a:t>
            </a:r>
            <a:r>
              <a:rPr lang="en-US" altLang="en-US" sz="2800" dirty="0" smtClean="0"/>
              <a:t> source  control and the administration of appropriate antibiotics</a:t>
            </a:r>
            <a:r>
              <a:rPr lang="en-US" altLang="en-US" dirty="0" smtClean="0"/>
              <a:t>.</a:t>
            </a:r>
          </a:p>
          <a:p>
            <a:pPr marL="68263" indent="0"/>
            <a:r>
              <a:rPr lang="en-US" altLang="en-US" sz="3200" dirty="0" smtClean="0"/>
              <a:t>Blood cultures should  be taken prior to the administration of antibiotics  but this must not  delay therapy.</a:t>
            </a:r>
            <a:endParaRPr lang="en-US" altLang="en-US" dirty="0" smtClean="0"/>
          </a:p>
        </p:txBody>
      </p:sp>
      <p:sp>
        <p:nvSpPr>
          <p:cNvPr id="5" name="Rectangle 4"/>
          <p:cNvSpPr/>
          <p:nvPr/>
        </p:nvSpPr>
        <p:spPr>
          <a:xfrm>
            <a:off x="457200" y="228600"/>
            <a:ext cx="356219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sz="2800" b="1" dirty="0" smtClean="0"/>
              <a:t>Shock Management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099" name="Content Placeholder 2"/>
          <p:cNvSpPr>
            <a:spLocks noGrp="1"/>
          </p:cNvSpPr>
          <p:nvPr>
            <p:ph idx="1"/>
          </p:nvPr>
        </p:nvSpPr>
        <p:spPr>
          <a:xfrm>
            <a:off x="457200" y="762000"/>
            <a:ext cx="7772400" cy="4572000"/>
          </a:xfrm>
        </p:spPr>
        <p:txBody>
          <a:bodyPr/>
          <a:lstStyle/>
          <a:p>
            <a:pPr marL="68263" indent="0">
              <a:buFont typeface="Wingdings" pitchFamily="2" charset="2"/>
              <a:buNone/>
            </a:pPr>
            <a:r>
              <a:rPr lang="en-US" altLang="en-US" sz="2800" b="1" dirty="0" smtClean="0">
                <a:solidFill>
                  <a:srgbClr val="FFFF00"/>
                </a:solidFill>
              </a:rPr>
              <a:t>Septic shock</a:t>
            </a:r>
          </a:p>
          <a:p>
            <a:pPr marL="68263" indent="0"/>
            <a:r>
              <a:rPr lang="en-US" altLang="en-US" sz="2800" dirty="0" smtClean="0"/>
              <a:t>Hospital­ acquired  infection should  always be considered as a cause of clinical deterioration in surgical  patients. </a:t>
            </a:r>
          </a:p>
          <a:p>
            <a:pPr marL="68263" indent="0"/>
            <a:endParaRPr lang="en-US" altLang="en-US" sz="2800" dirty="0" smtClean="0"/>
          </a:p>
          <a:p>
            <a:pPr marL="68263" indent="0"/>
            <a:r>
              <a:rPr lang="en-US" altLang="en-US" sz="2800" dirty="0" smtClean="0"/>
              <a:t>Source control  includes the removal of infected devices, abscess drainage, the debridement of infected tissue and interventions to prevent ongoing microbial contamination such as repair of a perforated </a:t>
            </a:r>
            <a:r>
              <a:rPr lang="en-US" altLang="en-US" sz="2800" dirty="0" err="1" smtClean="0"/>
              <a:t>viscus</a:t>
            </a:r>
            <a:r>
              <a:rPr lang="en-US" altLang="en-US" sz="2800" dirty="0" smtClean="0"/>
              <a:t> or </a:t>
            </a:r>
            <a:r>
              <a:rPr lang="en-US" altLang="en-US" sz="2800" dirty="0" err="1" smtClean="0"/>
              <a:t>biliary</a:t>
            </a:r>
            <a:r>
              <a:rPr lang="en-US" altLang="en-US" sz="2800" dirty="0" smtClean="0"/>
              <a:t> drainage. </a:t>
            </a:r>
          </a:p>
          <a:p>
            <a:pPr marL="68263" indent="0">
              <a:buFont typeface="Wingdings" pitchFamily="2" charset="2"/>
              <a:buNone/>
            </a:pPr>
            <a:endParaRPr lang="en-US" altLang="en-US" sz="2800" dirty="0" smtClean="0"/>
          </a:p>
          <a:p>
            <a:pPr marL="68263" indent="0">
              <a:buFont typeface="Wingdings" pitchFamily="2" charset="2"/>
              <a:buNone/>
            </a:pPr>
            <a:endParaRPr lang="en-US" altLang="en-US" sz="2800" dirty="0" smtClean="0"/>
          </a:p>
          <a:p>
            <a:pPr marL="68263" indent="0">
              <a:buFont typeface="Wingdings" pitchFamily="2" charset="2"/>
              <a:buNone/>
            </a:pPr>
            <a:endParaRPr lang="en-US" altLang="en-US" sz="2800" dirty="0" smtClean="0"/>
          </a:p>
          <a:p>
            <a:pPr marL="68263" indent="0">
              <a:buFont typeface="Wingdings" pitchFamily="2" charset="2"/>
              <a:buNone/>
            </a:pPr>
            <a:endParaRPr lang="en-US" altLang="en-US" sz="2800" dirty="0" smtClean="0"/>
          </a:p>
        </p:txBody>
      </p:sp>
      <p:sp>
        <p:nvSpPr>
          <p:cNvPr id="5" name="Rectangle 4"/>
          <p:cNvSpPr/>
          <p:nvPr/>
        </p:nvSpPr>
        <p:spPr>
          <a:xfrm>
            <a:off x="457200" y="228600"/>
            <a:ext cx="356219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sz="2800" b="1" dirty="0" smtClean="0"/>
              <a:t>Shock Management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8263" indent="0">
              <a:buFont typeface="Wingdings" pitchFamily="2" charset="2"/>
              <a:buNone/>
            </a:pPr>
            <a:r>
              <a:rPr lang="en-US" altLang="en-US" sz="2800" dirty="0" smtClean="0">
                <a:solidFill>
                  <a:srgbClr val="FFFF00"/>
                </a:solidFill>
              </a:rPr>
              <a:t>Infection triggers a cytokine-mediated pro-inflammatory response results in:</a:t>
            </a:r>
          </a:p>
          <a:p>
            <a:pPr marL="68263" indent="0"/>
            <a:r>
              <a:rPr lang="en-US" altLang="en-US" sz="2800" dirty="0" smtClean="0"/>
              <a:t>peripheral   vasodilatation</a:t>
            </a:r>
          </a:p>
          <a:p>
            <a:pPr marL="68263" indent="0"/>
            <a:r>
              <a:rPr lang="en-US" altLang="en-US" sz="2800" dirty="0" smtClean="0"/>
              <a:t>redistribution of blood flow</a:t>
            </a:r>
          </a:p>
          <a:p>
            <a:pPr marL="68263" indent="0"/>
            <a:r>
              <a:rPr lang="en-US" altLang="en-US" sz="2800" dirty="0" smtClean="0"/>
              <a:t>endothelial cell activation</a:t>
            </a:r>
          </a:p>
          <a:p>
            <a:pPr marL="68263" indent="0"/>
            <a:r>
              <a:rPr lang="en-US" altLang="en-US" sz="2800" dirty="0" smtClean="0"/>
              <a:t>increased vascular permeability</a:t>
            </a:r>
          </a:p>
          <a:p>
            <a:pPr marL="68263" indent="0"/>
            <a:r>
              <a:rPr lang="en-US" altLang="en-US" sz="2800" dirty="0" smtClean="0"/>
              <a:t>formation  of micro-thrombi within   the   microcirculation</a:t>
            </a:r>
            <a:r>
              <a:rPr lang="en-US" altLang="en-US" dirty="0" smtClean="0"/>
              <a:t>.</a:t>
            </a:r>
          </a:p>
        </p:txBody>
      </p:sp>
      <p:sp>
        <p:nvSpPr>
          <p:cNvPr id="5" name="Rectangle 4"/>
          <p:cNvSpPr/>
          <p:nvPr/>
        </p:nvSpPr>
        <p:spPr>
          <a:xfrm>
            <a:off x="1219709" y="582941"/>
            <a:ext cx="229133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68263" lvl="0">
              <a:spcBef>
                <a:spcPts val="700"/>
              </a:spcBef>
              <a:buClr>
                <a:srgbClr val="EEECE1"/>
              </a:buClr>
              <a:buSzPct val="95000"/>
            </a:pPr>
            <a:r>
              <a:rPr lang="en-US" altLang="en-US" sz="2800" dirty="0">
                <a:solidFill>
                  <a:prstClr val="white"/>
                </a:solidFill>
                <a:latin typeface="Arial"/>
                <a:cs typeface="Aharoni"/>
              </a:rPr>
              <a:t>Septic shock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50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8263" indent="0" algn="just">
              <a:buFont typeface="Wingdings" pitchFamily="2" charset="2"/>
              <a:buNone/>
            </a:pPr>
            <a:r>
              <a:rPr lang="en-US" altLang="en-US" sz="2800" b="1" dirty="0" smtClean="0">
                <a:solidFill>
                  <a:srgbClr val="FFFF00"/>
                </a:solidFill>
              </a:rPr>
              <a:t>Septic shock</a:t>
            </a:r>
            <a:endParaRPr lang="en-US" altLang="en-US" sz="2800" dirty="0" smtClean="0">
              <a:solidFill>
                <a:srgbClr val="FFFF00"/>
              </a:solidFill>
            </a:endParaRPr>
          </a:p>
          <a:p>
            <a:pPr marL="68263" indent="0" algn="just">
              <a:buFont typeface="Wingdings" pitchFamily="2" charset="2"/>
              <a:buNone/>
            </a:pPr>
            <a:r>
              <a:rPr lang="en-US" altLang="en-US" sz="2800" dirty="0" smtClean="0"/>
              <a:t>usually we use empirical broad-spectrum antibiotics in the first instance, to cover all bacteria which can be changed  to reduce  the spectrum of cover once the results of microbiological investigations become available.</a:t>
            </a:r>
          </a:p>
          <a:p>
            <a:pPr marL="68263" indent="0">
              <a:buFont typeface="Wingdings" pitchFamily="2" charset="2"/>
              <a:buNone/>
            </a:pPr>
            <a:endParaRPr lang="en-US" altLang="en-US" dirty="0" smtClean="0"/>
          </a:p>
        </p:txBody>
      </p:sp>
      <p:sp>
        <p:nvSpPr>
          <p:cNvPr id="5" name="Rectangle 4"/>
          <p:cNvSpPr/>
          <p:nvPr/>
        </p:nvSpPr>
        <p:spPr>
          <a:xfrm>
            <a:off x="457200" y="228600"/>
            <a:ext cx="356219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sz="2800" b="1" dirty="0" smtClean="0"/>
              <a:t>Shock Management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147" name="Content Placeholder 2"/>
          <p:cNvSpPr>
            <a:spLocks noGrp="1"/>
          </p:cNvSpPr>
          <p:nvPr>
            <p:ph idx="1"/>
          </p:nvPr>
        </p:nvSpPr>
        <p:spPr>
          <a:xfrm>
            <a:off x="685800" y="914400"/>
            <a:ext cx="7772400" cy="4572000"/>
          </a:xfrm>
        </p:spPr>
        <p:txBody>
          <a:bodyPr/>
          <a:lstStyle/>
          <a:p>
            <a:pPr marL="68263" indent="0">
              <a:buFont typeface="Wingdings" pitchFamily="2" charset="2"/>
              <a:buNone/>
            </a:pPr>
            <a:r>
              <a:rPr lang="en-US" altLang="en-US" sz="2800" b="1" dirty="0" smtClean="0">
                <a:solidFill>
                  <a:srgbClr val="FFFF00"/>
                </a:solidFill>
              </a:rPr>
              <a:t>Septic shock</a:t>
            </a:r>
          </a:p>
          <a:p>
            <a:pPr marL="68263" indent="0">
              <a:buFont typeface="Wingdings" pitchFamily="2" charset="2"/>
              <a:buNone/>
            </a:pPr>
            <a:r>
              <a:rPr lang="en-US" altLang="en-US" sz="2800" dirty="0" smtClean="0"/>
              <a:t>Resuscitation goals for the first 6 hours are:</a:t>
            </a:r>
          </a:p>
          <a:p>
            <a:pPr marL="68263" indent="0">
              <a:buFont typeface="Wingdings" pitchFamily="2" charset="2"/>
              <a:buNone/>
            </a:pPr>
            <a:r>
              <a:rPr lang="en-US" altLang="en-US" sz="2800" dirty="0" smtClean="0"/>
              <a:t>•  Central venous  pressure (CVP) of 8-12mmHg</a:t>
            </a:r>
          </a:p>
          <a:p>
            <a:pPr marL="68263" indent="0">
              <a:buFont typeface="Wingdings" pitchFamily="2" charset="2"/>
              <a:buNone/>
            </a:pPr>
            <a:r>
              <a:rPr lang="en-US" altLang="en-US" sz="2800" dirty="0" smtClean="0"/>
              <a:t>•  Mean arterial blood pressure  (MAP)&lt; 65 mmHg</a:t>
            </a:r>
          </a:p>
          <a:p>
            <a:pPr marL="68263" indent="0"/>
            <a:r>
              <a:rPr lang="en-US" altLang="en-US" sz="2800" dirty="0" smtClean="0"/>
              <a:t> Urine output &lt; 0.5 ml/kg/h</a:t>
            </a:r>
            <a:r>
              <a:rPr lang="en-US" altLang="en-US" sz="2800" i="1" dirty="0" smtClean="0"/>
              <a:t>2</a:t>
            </a:r>
            <a:endParaRPr lang="en-US" altLang="en-US" sz="2800" dirty="0" smtClean="0"/>
          </a:p>
          <a:p>
            <a:pPr marL="68263" indent="0">
              <a:buNone/>
            </a:pPr>
            <a:r>
              <a:rPr lang="en-US" altLang="en-US" sz="2800" dirty="0" smtClean="0"/>
              <a:t>•Central venous (superior vena cava) </a:t>
            </a:r>
            <a:r>
              <a:rPr lang="en-US" altLang="en-US" sz="2800" i="1" dirty="0" smtClean="0"/>
              <a:t>02 </a:t>
            </a:r>
            <a:r>
              <a:rPr lang="en-US" altLang="en-US" sz="2800" dirty="0" smtClean="0"/>
              <a:t>sat.</a:t>
            </a:r>
          </a:p>
          <a:p>
            <a:pPr marL="68263" indent="0">
              <a:buNone/>
            </a:pPr>
            <a:r>
              <a:rPr lang="en-US" altLang="en-US" sz="2800" dirty="0" smtClean="0"/>
              <a:t>70%</a:t>
            </a:r>
          </a:p>
          <a:p>
            <a:pPr marL="68263" indent="0">
              <a:buFont typeface="Wingdings" pitchFamily="2" charset="2"/>
              <a:buNone/>
            </a:pPr>
            <a:endParaRPr lang="en-US" altLang="en-US" sz="2800" dirty="0" smtClean="0"/>
          </a:p>
          <a:p>
            <a:pPr marL="68263" indent="0">
              <a:buFont typeface="Wingdings" pitchFamily="2" charset="2"/>
              <a:buNone/>
            </a:pPr>
            <a:endParaRPr lang="en-US" altLang="en-US" dirty="0" smtClean="0"/>
          </a:p>
        </p:txBody>
      </p:sp>
      <p:sp>
        <p:nvSpPr>
          <p:cNvPr id="5" name="Rectangle 4"/>
          <p:cNvSpPr/>
          <p:nvPr/>
        </p:nvSpPr>
        <p:spPr>
          <a:xfrm>
            <a:off x="457200" y="228600"/>
            <a:ext cx="356219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sz="2800" b="1" dirty="0" smtClean="0"/>
              <a:t>Shock Management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555" name="Content Placeholder 2"/>
          <p:cNvSpPr>
            <a:spLocks noGrp="1"/>
          </p:cNvSpPr>
          <p:nvPr>
            <p:ph idx="1"/>
          </p:nvPr>
        </p:nvSpPr>
        <p:spPr>
          <a:xfrm>
            <a:off x="685800" y="990600"/>
            <a:ext cx="7772400" cy="4572000"/>
          </a:xfrm>
        </p:spPr>
        <p:txBody>
          <a:bodyPr/>
          <a:lstStyle/>
          <a:p>
            <a:pPr marL="68263" indent="0">
              <a:buFont typeface="Wingdings" pitchFamily="2" charset="2"/>
              <a:buNone/>
            </a:pPr>
            <a:r>
              <a:rPr lang="en-US" altLang="en-US" sz="2800" b="1" dirty="0" smtClean="0">
                <a:solidFill>
                  <a:srgbClr val="FFFF00"/>
                </a:solidFill>
              </a:rPr>
              <a:t>Septic shock</a:t>
            </a:r>
            <a:endParaRPr lang="en-US" altLang="en-US" sz="2800" dirty="0" smtClean="0">
              <a:solidFill>
                <a:srgbClr val="FFFF00"/>
              </a:solidFill>
            </a:endParaRPr>
          </a:p>
          <a:p>
            <a:pPr marL="68263" indent="0">
              <a:buFont typeface="Wingdings" pitchFamily="2" charset="2"/>
              <a:buNone/>
            </a:pPr>
            <a:r>
              <a:rPr lang="en-US" altLang="en-US" sz="2800" dirty="0" smtClean="0"/>
              <a:t>Culture of  urine,  cerebrospinal fluid, </a:t>
            </a:r>
            <a:r>
              <a:rPr lang="en-US" altLang="en-US" sz="2800" dirty="0" err="1" smtClean="0"/>
              <a:t>faeces</a:t>
            </a:r>
            <a:r>
              <a:rPr lang="en-US" altLang="en-US" sz="2800" dirty="0" smtClean="0"/>
              <a:t> and  </a:t>
            </a:r>
            <a:r>
              <a:rPr lang="en-US" altLang="en-US" sz="2800" dirty="0" err="1" smtClean="0"/>
              <a:t>bronchoalveolar</a:t>
            </a:r>
            <a:r>
              <a:rPr lang="en-US" altLang="en-US" sz="2800" dirty="0" smtClean="0"/>
              <a:t> </a:t>
            </a:r>
            <a:r>
              <a:rPr lang="en-US" altLang="en-US" sz="2800" dirty="0" err="1" smtClean="0"/>
              <a:t>lavage</a:t>
            </a:r>
            <a:r>
              <a:rPr lang="en-US" altLang="en-US" sz="2800" dirty="0" smtClean="0"/>
              <a:t> fluid may also be indicated.</a:t>
            </a:r>
          </a:p>
          <a:p>
            <a:pPr marL="68263" indent="0">
              <a:buFont typeface="Wingdings" pitchFamily="2" charset="2"/>
              <a:buNone/>
            </a:pPr>
            <a:endParaRPr lang="en-US" altLang="en-US" sz="2800" dirty="0" smtClean="0"/>
          </a:p>
          <a:p>
            <a:pPr marL="68263" indent="0">
              <a:buFont typeface="Wingdings" pitchFamily="2" charset="2"/>
              <a:buNone/>
            </a:pPr>
            <a:r>
              <a:rPr lang="en-US" altLang="en-US" sz="2800" dirty="0" smtClean="0"/>
              <a:t>Targeted  imaging  (CXR, ultrasound, computed tomography) may also help identify the source of infection. </a:t>
            </a:r>
          </a:p>
        </p:txBody>
      </p:sp>
      <p:sp>
        <p:nvSpPr>
          <p:cNvPr id="5" name="Rectangle 4"/>
          <p:cNvSpPr/>
          <p:nvPr/>
        </p:nvSpPr>
        <p:spPr>
          <a:xfrm>
            <a:off x="457200" y="228600"/>
            <a:ext cx="356219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sz="2800" b="1" dirty="0" smtClean="0"/>
              <a:t>Shock Management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5565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x-none" smtClean="0"/>
          </a:p>
        </p:txBody>
      </p:sp>
      <p:pic>
        <p:nvPicPr>
          <p:cNvPr id="15565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1427163"/>
            <a:ext cx="77724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457200" y="228600"/>
            <a:ext cx="356219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sz="2800" b="1" dirty="0" smtClean="0"/>
              <a:t>Shock Management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675" name="Content Placeholder 2"/>
          <p:cNvSpPr>
            <a:spLocks noGrp="1"/>
          </p:cNvSpPr>
          <p:nvPr>
            <p:ph idx="1"/>
          </p:nvPr>
        </p:nvSpPr>
        <p:spPr>
          <a:xfrm>
            <a:off x="685800" y="838200"/>
            <a:ext cx="7772400" cy="4572000"/>
          </a:xfrm>
        </p:spPr>
        <p:txBody>
          <a:bodyPr/>
          <a:lstStyle/>
          <a:p>
            <a:pPr marL="68263" indent="0">
              <a:buFont typeface="Wingdings" pitchFamily="2" charset="2"/>
              <a:buNone/>
            </a:pPr>
            <a:r>
              <a:rPr lang="en-US" altLang="en-US" sz="2800" b="1" dirty="0" err="1" smtClean="0">
                <a:solidFill>
                  <a:srgbClr val="FFFF00"/>
                </a:solidFill>
              </a:rPr>
              <a:t>Cardiogenic</a:t>
            </a:r>
            <a:r>
              <a:rPr lang="en-US" altLang="en-US" sz="2800" b="1" dirty="0" smtClean="0">
                <a:solidFill>
                  <a:srgbClr val="FFFF00"/>
                </a:solidFill>
              </a:rPr>
              <a:t> shock</a:t>
            </a:r>
          </a:p>
          <a:p>
            <a:pPr marL="68263" indent="0"/>
            <a:r>
              <a:rPr lang="en-US" altLang="en-US" sz="2800" dirty="0" smtClean="0"/>
              <a:t>The commonest cause  of </a:t>
            </a:r>
            <a:r>
              <a:rPr lang="en-US" altLang="en-US" sz="2800" dirty="0" err="1" smtClean="0"/>
              <a:t>cardiogenic</a:t>
            </a:r>
            <a:r>
              <a:rPr lang="en-US" altLang="en-US" sz="2800" dirty="0" smtClean="0"/>
              <a:t>  shock  is myocardial  infarction. </a:t>
            </a:r>
          </a:p>
          <a:p>
            <a:pPr marL="68263" indent="0">
              <a:buFont typeface="Wingdings" pitchFamily="2" charset="2"/>
              <a:buNone/>
            </a:pPr>
            <a:endParaRPr lang="en-US" altLang="en-US" sz="2800" dirty="0" smtClean="0"/>
          </a:p>
          <a:p>
            <a:pPr marL="68263" indent="0"/>
            <a:r>
              <a:rPr lang="en-US" altLang="en-US" sz="2800" dirty="0" smtClean="0"/>
              <a:t>Treatment based upon the identification and treatment of reversible causes and supportive management to maintain  adequate tissue oxygen delivery</a:t>
            </a:r>
          </a:p>
        </p:txBody>
      </p:sp>
      <p:sp>
        <p:nvSpPr>
          <p:cNvPr id="5" name="Rectangle 4"/>
          <p:cNvSpPr/>
          <p:nvPr/>
        </p:nvSpPr>
        <p:spPr>
          <a:xfrm>
            <a:off x="457200" y="228600"/>
            <a:ext cx="356219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sz="2800" b="1" dirty="0" smtClean="0"/>
              <a:t>Shock Management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8263" indent="0">
              <a:buFont typeface="Wingdings" pitchFamily="2" charset="2"/>
              <a:buNone/>
              <a:defRPr/>
            </a:pPr>
            <a:r>
              <a:rPr lang="en-US" sz="2800" b="1" dirty="0" smtClean="0">
                <a:solidFill>
                  <a:srgbClr val="FFFF00"/>
                </a:solidFill>
              </a:rPr>
              <a:t>Cardiogenic shock</a:t>
            </a:r>
          </a:p>
          <a:p>
            <a:pPr>
              <a:defRPr/>
            </a:pPr>
            <a:r>
              <a:rPr lang="en-US" sz="2800" dirty="0" smtClean="0"/>
              <a:t>Routine  </a:t>
            </a:r>
            <a:r>
              <a:rPr lang="en-US" sz="2800" dirty="0"/>
              <a:t>investigations  to  identify   the  cause   of  </a:t>
            </a:r>
            <a:r>
              <a:rPr lang="en-US" sz="2800" dirty="0" smtClean="0"/>
              <a:t>car­diogenic </a:t>
            </a:r>
            <a:r>
              <a:rPr lang="en-US" sz="2800" dirty="0"/>
              <a:t>shock  include  </a:t>
            </a:r>
            <a:endParaRPr lang="en-US" sz="2800" dirty="0" smtClean="0"/>
          </a:p>
          <a:p>
            <a:pPr>
              <a:defRPr/>
            </a:pPr>
            <a:r>
              <a:rPr lang="en-US" sz="2800" dirty="0" smtClean="0"/>
              <a:t>Serial  </a:t>
            </a:r>
            <a:r>
              <a:rPr lang="en-US" sz="2800" dirty="0"/>
              <a:t>12-lead  </a:t>
            </a:r>
            <a:r>
              <a:rPr lang="en-US" sz="2800" dirty="0" smtClean="0"/>
              <a:t>ECGs</a:t>
            </a:r>
          </a:p>
          <a:p>
            <a:pPr>
              <a:defRPr/>
            </a:pPr>
            <a:r>
              <a:rPr lang="en-US" sz="2800" dirty="0" err="1" smtClean="0"/>
              <a:t>Troponin</a:t>
            </a:r>
            <a:r>
              <a:rPr lang="en-US" sz="2800" dirty="0" smtClean="0"/>
              <a:t> </a:t>
            </a:r>
            <a:r>
              <a:rPr lang="en-US" sz="2800" dirty="0"/>
              <a:t>or creatinine kinase-MB (CK-MB) levels and a </a:t>
            </a:r>
            <a:endParaRPr lang="en-US" sz="2800" dirty="0" smtClean="0"/>
          </a:p>
          <a:p>
            <a:pPr>
              <a:defRPr/>
            </a:pPr>
            <a:r>
              <a:rPr lang="en-US" sz="2800" dirty="0" smtClean="0"/>
              <a:t>CXR</a:t>
            </a:r>
          </a:p>
          <a:p>
            <a:pPr>
              <a:defRPr/>
            </a:pPr>
            <a:r>
              <a:rPr lang="en-US" sz="2800" dirty="0" smtClean="0"/>
              <a:t>Echo to identify the cause</a:t>
            </a:r>
          </a:p>
          <a:p>
            <a:pPr>
              <a:defRPr/>
            </a:pPr>
            <a:endParaRPr lang="en-US" sz="2800" dirty="0"/>
          </a:p>
        </p:txBody>
      </p:sp>
      <p:sp>
        <p:nvSpPr>
          <p:cNvPr id="5" name="Rectangle 4"/>
          <p:cNvSpPr/>
          <p:nvPr/>
        </p:nvSpPr>
        <p:spPr>
          <a:xfrm>
            <a:off x="457200" y="228600"/>
            <a:ext cx="356219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sz="2800" b="1" dirty="0" smtClean="0"/>
              <a:t>Shock Management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795" name="Content Placeholder 2"/>
          <p:cNvSpPr>
            <a:spLocks noGrp="1"/>
          </p:cNvSpPr>
          <p:nvPr>
            <p:ph idx="1"/>
          </p:nvPr>
        </p:nvSpPr>
        <p:spPr>
          <a:xfrm>
            <a:off x="609600" y="1676400"/>
            <a:ext cx="7772400" cy="4572000"/>
          </a:xfrm>
        </p:spPr>
        <p:txBody>
          <a:bodyPr/>
          <a:lstStyle/>
          <a:p>
            <a:pPr marL="68263" indent="0">
              <a:buFont typeface="Wingdings" pitchFamily="2" charset="2"/>
              <a:buNone/>
            </a:pPr>
            <a:r>
              <a:rPr lang="en-US" altLang="en-US" sz="2800" b="1" dirty="0" err="1" smtClean="0">
                <a:solidFill>
                  <a:srgbClr val="FFFF00"/>
                </a:solidFill>
              </a:rPr>
              <a:t>Cardiogenic</a:t>
            </a:r>
            <a:r>
              <a:rPr lang="en-US" altLang="en-US" sz="2800" b="1" dirty="0" smtClean="0">
                <a:solidFill>
                  <a:srgbClr val="FFFF00"/>
                </a:solidFill>
              </a:rPr>
              <a:t> shock</a:t>
            </a:r>
          </a:p>
          <a:p>
            <a:pPr marL="68263" indent="0"/>
            <a:r>
              <a:rPr lang="en-US" altLang="en-US" sz="2800" dirty="0" smtClean="0"/>
              <a:t>High concentrations of inspired  oxygenation</a:t>
            </a:r>
          </a:p>
          <a:p>
            <a:pPr marL="68263" indent="0"/>
            <a:r>
              <a:rPr lang="en-US" sz="2800" dirty="0" smtClean="0"/>
              <a:t>correction  of </a:t>
            </a:r>
            <a:r>
              <a:rPr lang="en-US" sz="2800" dirty="0" err="1" smtClean="0"/>
              <a:t>hypovolaemia</a:t>
            </a:r>
            <a:r>
              <a:rPr lang="en-US" sz="2800" dirty="0" smtClean="0"/>
              <a:t>, needs carful titration.</a:t>
            </a:r>
          </a:p>
          <a:p>
            <a:pPr marL="68263" indent="0"/>
            <a:r>
              <a:rPr lang="en-US" altLang="en-US" sz="2800" dirty="0" err="1" smtClean="0"/>
              <a:t>Vasoactive</a:t>
            </a:r>
            <a:r>
              <a:rPr lang="en-US" altLang="en-US" sz="2800" dirty="0" smtClean="0"/>
              <a:t> drugs if remain </a:t>
            </a:r>
            <a:r>
              <a:rPr lang="en-US" altLang="en-US" sz="2800" dirty="0" err="1" smtClean="0"/>
              <a:t>hypoperfused</a:t>
            </a:r>
            <a:r>
              <a:rPr lang="en-US" altLang="en-US" sz="2800" dirty="0" smtClean="0"/>
              <a:t>.</a:t>
            </a:r>
          </a:p>
          <a:p>
            <a:pPr marL="68263" indent="0"/>
            <a:r>
              <a:rPr lang="en-US" altLang="en-US" sz="2800" dirty="0" smtClean="0"/>
              <a:t>Intra-aortic balloon  pump (IABP) as  an  adjunct  in  the  supportive  management of </a:t>
            </a:r>
            <a:r>
              <a:rPr lang="en-US" altLang="en-US" sz="2800" dirty="0" err="1" smtClean="0"/>
              <a:t>cardiogenic</a:t>
            </a:r>
            <a:r>
              <a:rPr lang="en-US" altLang="en-US" sz="2800" dirty="0" smtClean="0"/>
              <a:t> shock (bridge to PCI or CABG)</a:t>
            </a:r>
          </a:p>
        </p:txBody>
      </p:sp>
      <p:sp>
        <p:nvSpPr>
          <p:cNvPr id="5" name="Rectangle 4"/>
          <p:cNvSpPr/>
          <p:nvPr/>
        </p:nvSpPr>
        <p:spPr>
          <a:xfrm>
            <a:off x="457200" y="228600"/>
            <a:ext cx="356219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sz="2800" b="1" dirty="0" smtClean="0"/>
              <a:t>Shock Management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Obstructive shock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914400" y="1784350"/>
          <a:ext cx="7924800" cy="33527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29000"/>
                <a:gridCol w="44958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2800" dirty="0" smtClean="0">
                          <a:solidFill>
                            <a:schemeClr val="bg1"/>
                          </a:solidFill>
                        </a:rPr>
                        <a:t>Cause </a:t>
                      </a:r>
                      <a:endParaRPr lang="en-US" sz="28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>
                          <a:solidFill>
                            <a:schemeClr val="bg1"/>
                          </a:solidFill>
                        </a:rPr>
                        <a:t>Treatments </a:t>
                      </a:r>
                      <a:endParaRPr lang="en-US" sz="28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800" dirty="0" smtClean="0">
                          <a:solidFill>
                            <a:schemeClr val="bg1"/>
                          </a:solidFill>
                        </a:rPr>
                        <a:t>Tension</a:t>
                      </a:r>
                      <a:r>
                        <a:rPr lang="en-US" sz="2800" baseline="0" dirty="0" smtClean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en-US" sz="2800" baseline="0" dirty="0" err="1" smtClean="0">
                          <a:solidFill>
                            <a:schemeClr val="bg1"/>
                          </a:solidFill>
                        </a:rPr>
                        <a:t>Pneoumothorax</a:t>
                      </a:r>
                      <a:endParaRPr lang="en-US" sz="28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>
                          <a:solidFill>
                            <a:schemeClr val="bg1"/>
                          </a:solidFill>
                        </a:rPr>
                        <a:t>Needle decompression then chest tube</a:t>
                      </a:r>
                      <a:endParaRPr lang="en-US" sz="28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800" dirty="0" smtClean="0">
                          <a:solidFill>
                            <a:schemeClr val="bg1"/>
                          </a:solidFill>
                        </a:rPr>
                        <a:t>Cardiac </a:t>
                      </a:r>
                      <a:r>
                        <a:rPr lang="en-US" sz="2800" dirty="0" err="1" smtClean="0">
                          <a:solidFill>
                            <a:schemeClr val="bg1"/>
                          </a:solidFill>
                        </a:rPr>
                        <a:t>Temponade</a:t>
                      </a:r>
                      <a:endParaRPr lang="en-US" sz="28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err="1" smtClean="0">
                          <a:solidFill>
                            <a:schemeClr val="bg1"/>
                          </a:solidFill>
                        </a:rPr>
                        <a:t>pericardiocentisis</a:t>
                      </a:r>
                      <a:endParaRPr lang="en-US" sz="28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800" dirty="0" smtClean="0">
                          <a:solidFill>
                            <a:schemeClr val="bg1"/>
                          </a:solidFill>
                        </a:rPr>
                        <a:t>Massive Pulmonary Embolism</a:t>
                      </a:r>
                      <a:endParaRPr lang="en-US" sz="28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err="1" smtClean="0">
                          <a:solidFill>
                            <a:schemeClr val="bg1"/>
                          </a:solidFill>
                        </a:rPr>
                        <a:t>Tpa</a:t>
                      </a:r>
                      <a:r>
                        <a:rPr lang="en-US" sz="2800" dirty="0" smtClean="0">
                          <a:solidFill>
                            <a:schemeClr val="bg1"/>
                          </a:solidFill>
                        </a:rPr>
                        <a:t> Thrombolytic(</a:t>
                      </a:r>
                      <a:r>
                        <a:rPr lang="en-US" sz="2800" dirty="0" err="1" smtClean="0">
                          <a:solidFill>
                            <a:schemeClr val="bg1"/>
                          </a:solidFill>
                        </a:rPr>
                        <a:t>Fibrinolytic</a:t>
                      </a:r>
                      <a:r>
                        <a:rPr lang="en-US" sz="2800" dirty="0" smtClean="0">
                          <a:solidFill>
                            <a:schemeClr val="bg1"/>
                          </a:solidFill>
                        </a:rPr>
                        <a:t>) if in shock</a:t>
                      </a:r>
                      <a:endParaRPr lang="en-US" sz="28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22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8263" indent="0">
              <a:buFont typeface="Wingdings" pitchFamily="2" charset="2"/>
              <a:buNone/>
            </a:pPr>
            <a:endParaRPr lang="x-none" smtClean="0"/>
          </a:p>
        </p:txBody>
      </p:sp>
      <p:pic>
        <p:nvPicPr>
          <p:cNvPr id="18022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36625" y="1524000"/>
            <a:ext cx="7772400" cy="4527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Content Placeholder 2"/>
          <p:cNvSpPr txBox="1">
            <a:spLocks/>
          </p:cNvSpPr>
          <p:nvPr/>
        </p:nvSpPr>
        <p:spPr bwMode="auto">
          <a:xfrm>
            <a:off x="990600" y="533400"/>
            <a:ext cx="7772400" cy="609600"/>
          </a:xfrm>
          <a:prstGeom prst="rect">
            <a:avLst/>
          </a:prstGeom>
          <a:noFill/>
          <a:ln w="9525">
            <a:solidFill>
              <a:srgbClr val="FFFF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68263" marR="0" lvl="0" indent="0" algn="l" defTabSz="914400" rtl="0" eaLnBrk="0" fontAlgn="base" latinLnBrk="0" hangingPunct="0">
              <a:lnSpc>
                <a:spcPct val="100000"/>
              </a:lnSpc>
              <a:spcBef>
                <a:spcPts val="700"/>
              </a:spcBef>
              <a:spcAft>
                <a:spcPct val="0"/>
              </a:spcAft>
              <a:buClr>
                <a:schemeClr val="tx2"/>
              </a:buClr>
              <a:buSzPct val="95000"/>
              <a:buFont typeface="Wingdings" pitchFamily="2" charset="2"/>
              <a:buNone/>
              <a:tabLst/>
              <a:defRPr/>
            </a:pPr>
            <a:r>
              <a:rPr kumimoji="0" lang="en-US" altLang="en-US" sz="28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Anaphylactic shock</a:t>
            </a:r>
            <a:endParaRPr kumimoji="0" lang="en-US" alt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8263" indent="0">
              <a:buFont typeface="Wingdings" pitchFamily="2" charset="2"/>
              <a:buNone/>
            </a:pPr>
            <a:r>
              <a:rPr lang="en-US" altLang="en-US" sz="2800" dirty="0" smtClean="0">
                <a:solidFill>
                  <a:srgbClr val="FFFF00"/>
                </a:solidFill>
              </a:rPr>
              <a:t>Septic shock</a:t>
            </a:r>
          </a:p>
          <a:p>
            <a:pPr marL="68263" indent="0">
              <a:buFont typeface="Wingdings" pitchFamily="2" charset="2"/>
              <a:buNone/>
            </a:pPr>
            <a:r>
              <a:rPr lang="en-US" altLang="en-US" sz="2800" dirty="0" smtClean="0"/>
              <a:t>Cardiac   output   typically increases in septic shock to compensate for the peripheral </a:t>
            </a:r>
            <a:r>
              <a:rPr lang="en-US" altLang="en-US" sz="2800" dirty="0" err="1" smtClean="0"/>
              <a:t>vasodilation</a:t>
            </a:r>
            <a:r>
              <a:rPr lang="en-US" altLang="en-US" sz="2800" dirty="0" smtClean="0"/>
              <a:t>.</a:t>
            </a:r>
          </a:p>
          <a:p>
            <a:pPr marL="68263" indent="0">
              <a:buFont typeface="Wingdings" pitchFamily="2" charset="2"/>
              <a:buNone/>
            </a:pPr>
            <a:r>
              <a:rPr lang="en-US" altLang="en-US" sz="2800" dirty="0" smtClean="0"/>
              <a:t>However,  despite a global  increase  in oxy­ gen delivery, microcirculatory dysfunction impairs oxygen delivery  to  the cells. 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8263" indent="0" algn="just">
              <a:buFont typeface="Wingdings" pitchFamily="2" charset="2"/>
              <a:buNone/>
            </a:pPr>
            <a:r>
              <a:rPr lang="en-US" altLang="en-US" sz="2800" i="1" dirty="0" err="1" smtClean="0">
                <a:solidFill>
                  <a:srgbClr val="FFFF00"/>
                </a:solidFill>
              </a:rPr>
              <a:t>Cardiogenic</a:t>
            </a:r>
            <a:r>
              <a:rPr lang="en-US" altLang="en-US" sz="2800" i="1" dirty="0" smtClean="0">
                <a:solidFill>
                  <a:srgbClr val="FFFF00"/>
                </a:solidFill>
              </a:rPr>
              <a:t> shock</a:t>
            </a:r>
            <a:endParaRPr lang="en-US" altLang="en-US" sz="2800" dirty="0" smtClean="0">
              <a:solidFill>
                <a:srgbClr val="FFFF00"/>
              </a:solidFill>
            </a:endParaRPr>
          </a:p>
          <a:p>
            <a:pPr marL="68263" indent="0" algn="just">
              <a:buFont typeface="Wingdings" pitchFamily="2" charset="2"/>
              <a:buNone/>
            </a:pPr>
            <a:r>
              <a:rPr lang="en-US" altLang="en-US" sz="2800" dirty="0" smtClean="0"/>
              <a:t>A cardiac output insufficient  to meet the metabolic  requirements of the body (pump failure) and can be caused  by myocardial   infarction,  arrhythmias,   valve  dysfunction,  cardiac </a:t>
            </a:r>
            <a:r>
              <a:rPr lang="en-US" altLang="en-US" sz="2800" dirty="0" err="1" smtClean="0"/>
              <a:t>tamponade</a:t>
            </a:r>
            <a:r>
              <a:rPr lang="en-US" altLang="en-US" sz="2800" dirty="0" smtClean="0"/>
              <a:t>, massive pulmonary embolism, and  tension </a:t>
            </a:r>
            <a:r>
              <a:rPr lang="en-US" altLang="en-US" sz="2800" dirty="0" err="1" smtClean="0"/>
              <a:t>pneumothorax</a:t>
            </a:r>
            <a:r>
              <a:rPr lang="en-US" altLang="en-US" sz="2800" dirty="0" smtClean="0"/>
              <a:t>.</a:t>
            </a:r>
          </a:p>
          <a:p>
            <a:pPr marL="68263" indent="0">
              <a:buFont typeface="Wingdings" pitchFamily="2" charset="2"/>
              <a:buNone/>
            </a:pPr>
            <a:endParaRPr lang="en-US" altLang="en-US" dirty="0" smtClean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tro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ustom 1">
      <a:majorFont>
        <a:latin typeface="Arial"/>
        <a:ea typeface=""/>
        <a:cs typeface="Aharoni"/>
      </a:majorFont>
      <a:minorFont>
        <a:latin typeface="Arial"/>
        <a:ea typeface=""/>
        <a:cs typeface="Aharoni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1727</TotalTime>
  <Words>3004</Words>
  <Application>Microsoft Macintosh PowerPoint</Application>
  <PresentationFormat>On-screen Show (4:3)</PresentationFormat>
  <Paragraphs>377</Paragraphs>
  <Slides>78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78</vt:i4>
      </vt:variant>
    </vt:vector>
  </HeadingPairs>
  <TitlesOfParts>
    <vt:vector size="79" baseType="lpstr">
      <vt:lpstr>Metro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Obstructive shock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admin</dc:creator>
  <cp:lastModifiedBy>zohair al aseri</cp:lastModifiedBy>
  <cp:revision>184</cp:revision>
  <dcterms:created xsi:type="dcterms:W3CDTF">2014-06-03T03:00:54Z</dcterms:created>
  <dcterms:modified xsi:type="dcterms:W3CDTF">2018-01-07T05:46:36Z</dcterms:modified>
</cp:coreProperties>
</file>