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75"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3" r:id="rId19"/>
    <p:sldId id="270"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نمط متوسط 4 - تميي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123" d="100"/>
          <a:sy n="123" d="100"/>
        </p:scale>
        <p:origin x="-114" y="-2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ورقة1!$A$2:$A$3</c:f>
              <c:strCache>
                <c:ptCount val="2"/>
                <c:pt idx="0">
                  <c:v>التسوق الاكتروني</c:v>
                </c:pt>
                <c:pt idx="1">
                  <c:v>التسوق التقليدي</c:v>
                </c:pt>
              </c:strCache>
            </c:strRef>
          </c:cat>
          <c:val>
            <c:numRef>
              <c:f>ورقة1!$B$2:$B$3</c:f>
              <c:numCache>
                <c:formatCode>0.00%</c:formatCode>
                <c:ptCount val="2"/>
                <c:pt idx="0">
                  <c:v>0.46899999999999997</c:v>
                </c:pt>
                <c:pt idx="1">
                  <c:v>0.53100000000000003</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عمود1</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ورقة1!$A$2:$A$5</c:f>
              <c:strCache>
                <c:ptCount val="4"/>
                <c:pt idx="0">
                  <c:v>أقل من100</c:v>
                </c:pt>
                <c:pt idx="1">
                  <c:v>أكثر من 100</c:v>
                </c:pt>
                <c:pt idx="2">
                  <c:v>أقل من 1000</c:v>
                </c:pt>
                <c:pt idx="3">
                  <c:v>أكثر من 1000</c:v>
                </c:pt>
              </c:strCache>
            </c:strRef>
          </c:cat>
          <c:val>
            <c:numRef>
              <c:f>ورقة1!$B$2:$B$5</c:f>
              <c:numCache>
                <c:formatCode>0.00%</c:formatCode>
                <c:ptCount val="4"/>
                <c:pt idx="0">
                  <c:v>0.29499999999999998</c:v>
                </c:pt>
                <c:pt idx="1">
                  <c:v>0.34899999999999998</c:v>
                </c:pt>
                <c:pt idx="2">
                  <c:v>0.30199999999999999</c:v>
                </c:pt>
                <c:pt idx="3">
                  <c:v>5.3999999999999999E-2</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ورقة1!$A$2:$A$6</c:f>
              <c:strCache>
                <c:ptCount val="5"/>
                <c:pt idx="0">
                  <c:v>أجهزة لكترونية</c:v>
                </c:pt>
                <c:pt idx="1">
                  <c:v>ملابس وأحذية</c:v>
                </c:pt>
                <c:pt idx="2">
                  <c:v>اطعمة </c:v>
                </c:pt>
                <c:pt idx="3">
                  <c:v>ادوات تجميل</c:v>
                </c:pt>
                <c:pt idx="4">
                  <c:v>غير ذلك</c:v>
                </c:pt>
              </c:strCache>
            </c:strRef>
          </c:cat>
          <c:val>
            <c:numRef>
              <c:f>ورقة1!$B$2:$B$6</c:f>
              <c:numCache>
                <c:formatCode>0.00%</c:formatCode>
                <c:ptCount val="5"/>
                <c:pt idx="0">
                  <c:v>5.5E-2</c:v>
                </c:pt>
                <c:pt idx="1">
                  <c:v>0.61399999999999999</c:v>
                </c:pt>
                <c:pt idx="2">
                  <c:v>7.0999999999999994E-2</c:v>
                </c:pt>
                <c:pt idx="3">
                  <c:v>0.20100000000000001</c:v>
                </c:pt>
                <c:pt idx="4">
                  <c:v>5.5E-2</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ورقة1!$A$2:$A$3</c:f>
              <c:strCache>
                <c:ptCount val="2"/>
                <c:pt idx="0">
                  <c:v>نعم</c:v>
                </c:pt>
                <c:pt idx="1">
                  <c:v>لا</c:v>
                </c:pt>
              </c:strCache>
            </c:strRef>
          </c:cat>
          <c:val>
            <c:numRef>
              <c:f>ورقة1!$B$2:$B$3</c:f>
              <c:numCache>
                <c:formatCode>0.00%</c:formatCode>
                <c:ptCount val="2"/>
                <c:pt idx="0">
                  <c:v>0.65600000000000003</c:v>
                </c:pt>
                <c:pt idx="1">
                  <c:v>0.34399999999999997</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ورقة1!$A$2:$A$3</c:f>
              <c:strCache>
                <c:ptCount val="2"/>
                <c:pt idx="0">
                  <c:v>نعم</c:v>
                </c:pt>
                <c:pt idx="1">
                  <c:v>لا</c:v>
                </c:pt>
              </c:strCache>
            </c:strRef>
          </c:cat>
          <c:val>
            <c:numRef>
              <c:f>ورقة1!$B$2:$B$3</c:f>
              <c:numCache>
                <c:formatCode>0.00%</c:formatCode>
                <c:ptCount val="2"/>
                <c:pt idx="0">
                  <c:v>0.86199999999999999</c:v>
                </c:pt>
                <c:pt idx="1">
                  <c:v>0.13800000000000001</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ورقة1!$A$2:$A$5</c:f>
              <c:strCache>
                <c:ptCount val="4"/>
                <c:pt idx="0">
                  <c:v>100أو أقل</c:v>
                </c:pt>
                <c:pt idx="1">
                  <c:v>200-300</c:v>
                </c:pt>
                <c:pt idx="2">
                  <c:v>400-600</c:v>
                </c:pt>
                <c:pt idx="3">
                  <c:v>1000أو أكثر</c:v>
                </c:pt>
              </c:strCache>
            </c:strRef>
          </c:cat>
          <c:val>
            <c:numRef>
              <c:f>ورقة1!$B$2:$B$5</c:f>
              <c:numCache>
                <c:formatCode>0.00%</c:formatCode>
                <c:ptCount val="4"/>
                <c:pt idx="0" formatCode="0%">
                  <c:v>0.28999999999999998</c:v>
                </c:pt>
                <c:pt idx="1">
                  <c:v>0.60299999999999998</c:v>
                </c:pt>
                <c:pt idx="2">
                  <c:v>0.107</c:v>
                </c:pt>
                <c:pt idx="3" formatCode="0%">
                  <c:v>0</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ورقة1!$A$2:$A$3</c:f>
              <c:strCache>
                <c:ptCount val="2"/>
                <c:pt idx="0">
                  <c:v>نعم</c:v>
                </c:pt>
                <c:pt idx="1">
                  <c:v>لا</c:v>
                </c:pt>
              </c:strCache>
            </c:strRef>
          </c:cat>
          <c:val>
            <c:numRef>
              <c:f>ورقة1!$B$2:$B$3</c:f>
              <c:numCache>
                <c:formatCode>0.00%</c:formatCode>
                <c:ptCount val="2"/>
                <c:pt idx="0">
                  <c:v>0.191</c:v>
                </c:pt>
                <c:pt idx="1">
                  <c:v>0.81899999999999995</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ورقة1!$A$2:$A$6</c:f>
              <c:strCache>
                <c:ptCount val="5"/>
                <c:pt idx="0">
                  <c:v>أحذية رياضية</c:v>
                </c:pt>
                <c:pt idx="1">
                  <c:v>أحذية كعب عالي</c:v>
                </c:pt>
                <c:pt idx="2">
                  <c:v>صنادل</c:v>
                </c:pt>
                <c:pt idx="3">
                  <c:v>أبوات</c:v>
                </c:pt>
                <c:pt idx="4">
                  <c:v>أحذية منخفضة (فلات)</c:v>
                </c:pt>
              </c:strCache>
            </c:strRef>
          </c:cat>
          <c:val>
            <c:numRef>
              <c:f>ورقة1!$B$2:$B$6</c:f>
              <c:numCache>
                <c:formatCode>0.00%</c:formatCode>
                <c:ptCount val="5"/>
                <c:pt idx="0">
                  <c:v>0.28199999999999997</c:v>
                </c:pt>
                <c:pt idx="1">
                  <c:v>0.38200000000000001</c:v>
                </c:pt>
                <c:pt idx="2">
                  <c:v>0.107</c:v>
                </c:pt>
                <c:pt idx="3">
                  <c:v>2.3E-2</c:v>
                </c:pt>
                <c:pt idx="4">
                  <c:v>0.20599999999999999</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4.4789668077686744E-2"/>
          <c:y val="0.73250325917293979"/>
          <c:w val="0.90334140851539668"/>
          <c:h val="0.2427484620016486"/>
        </c:manualLayout>
      </c:layout>
      <c:overlay val="0"/>
      <c:spPr>
        <a:noFill/>
        <a:ln>
          <a:noFill/>
        </a:ln>
        <a:effectLst/>
      </c:spPr>
      <c:txPr>
        <a:bodyPr rot="0" spcFirstLastPara="1" vertOverflow="ellipsis" vert="horz" wrap="square" anchor="ctr" anchorCtr="1"/>
        <a:lstStyle/>
        <a:p>
          <a:pPr algn="just">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BEC161-FE00-4A1E-900A-62337DFC2EE0}" type="doc">
      <dgm:prSet loTypeId="urn:microsoft.com/office/officeart/2005/8/layout/cycle4" loCatId="matrix" qsTypeId="urn:microsoft.com/office/officeart/2005/8/quickstyle/simple4" qsCatId="simple" csTypeId="urn:microsoft.com/office/officeart/2005/8/colors/colorful1" csCatId="colorful" phldr="1"/>
      <dgm:spPr/>
      <dgm:t>
        <a:bodyPr/>
        <a:lstStyle/>
        <a:p>
          <a:pPr rtl="1"/>
          <a:endParaRPr lang="ar-SA"/>
        </a:p>
      </dgm:t>
    </dgm:pt>
    <dgm:pt modelId="{91F4FB5D-C5E4-48CF-86EB-D50B5F4EB6F2}">
      <dgm:prSet phldrT="[نص]" custT="1"/>
      <dgm:spPr/>
      <dgm:t>
        <a:bodyPr/>
        <a:lstStyle/>
        <a:p>
          <a:pPr rtl="1"/>
          <a:r>
            <a:rPr kumimoji="0" lang="en-US" altLang="ar-SA" sz="2400" b="1" i="0" u="none" strike="noStrike" cap="none" normalizeH="0" baseline="0" dirty="0" smtClean="0">
              <a:ln>
                <a:noFill/>
              </a:ln>
              <a:solidFill>
                <a:schemeClr val="bg1"/>
              </a:solidFill>
              <a:effectLst/>
              <a:latin typeface="Calibri" panose="020F0502020204030204" pitchFamily="34" charset="0"/>
              <a:ea typeface="Arial" panose="020B0604020202020204" pitchFamily="34" charset="0"/>
            </a:rPr>
            <a:t>Strength</a:t>
          </a:r>
          <a:endParaRPr lang="ar-SA" sz="1700" u="none" dirty="0">
            <a:solidFill>
              <a:schemeClr val="bg1"/>
            </a:solidFill>
          </a:endParaRPr>
        </a:p>
      </dgm:t>
    </dgm:pt>
    <dgm:pt modelId="{B95BCE9F-520A-4E95-A067-C220252E2363}" type="parTrans" cxnId="{BEE65B6D-C183-4C48-B8C0-B233B832B8BD}">
      <dgm:prSet/>
      <dgm:spPr/>
      <dgm:t>
        <a:bodyPr/>
        <a:lstStyle/>
        <a:p>
          <a:pPr rtl="1"/>
          <a:endParaRPr lang="ar-SA"/>
        </a:p>
      </dgm:t>
    </dgm:pt>
    <dgm:pt modelId="{6C8E204F-FCDA-4BD6-886D-9479F6A5C293}" type="sibTrans" cxnId="{BEE65B6D-C183-4C48-B8C0-B233B832B8BD}">
      <dgm:prSet/>
      <dgm:spPr/>
      <dgm:t>
        <a:bodyPr/>
        <a:lstStyle/>
        <a:p>
          <a:pPr rtl="1"/>
          <a:endParaRPr lang="ar-SA"/>
        </a:p>
      </dgm:t>
    </dgm:pt>
    <dgm:pt modelId="{25B703F1-BE05-4782-A222-6D3E9D5220DC}">
      <dgm:prSet phldrT="[نص]" custT="1"/>
      <dgm:spPr/>
      <dgm:t>
        <a:bodyPr/>
        <a:lstStyle/>
        <a:p>
          <a:pPr rtl="1"/>
          <a:r>
            <a:rPr lang="ar-SA" sz="1400" b="1" dirty="0" smtClean="0"/>
            <a:t>إرضاء الزبائن</a:t>
          </a:r>
          <a:endParaRPr lang="ar-SA" sz="1400" dirty="0"/>
        </a:p>
      </dgm:t>
    </dgm:pt>
    <dgm:pt modelId="{DC9E0F4E-8839-4CDA-AD6A-162DA130A8AC}" type="parTrans" cxnId="{A7C254A4-21C3-417D-B773-4AA81FA16509}">
      <dgm:prSet/>
      <dgm:spPr/>
      <dgm:t>
        <a:bodyPr/>
        <a:lstStyle/>
        <a:p>
          <a:pPr rtl="1"/>
          <a:endParaRPr lang="ar-SA"/>
        </a:p>
      </dgm:t>
    </dgm:pt>
    <dgm:pt modelId="{3857CA43-4F8F-414C-9387-9D8D898D27DD}" type="sibTrans" cxnId="{A7C254A4-21C3-417D-B773-4AA81FA16509}">
      <dgm:prSet/>
      <dgm:spPr/>
      <dgm:t>
        <a:bodyPr/>
        <a:lstStyle/>
        <a:p>
          <a:pPr rtl="1"/>
          <a:endParaRPr lang="ar-SA"/>
        </a:p>
      </dgm:t>
    </dgm:pt>
    <dgm:pt modelId="{1CDA0A17-1143-42FB-B6E5-D778DC7AD1D5}">
      <dgm:prSet phldrT="[نص]" custT="1"/>
      <dgm:spPr/>
      <dgm:t>
        <a:bodyPr/>
        <a:lstStyle/>
        <a:p>
          <a:pPr rtl="1"/>
          <a:r>
            <a:rPr lang="en-US" sz="1800" b="1" u="none" dirty="0" smtClean="0"/>
            <a:t>Weaknesses</a:t>
          </a:r>
          <a:endParaRPr lang="ar-SA" sz="2000" u="none" dirty="0">
            <a:solidFill>
              <a:schemeClr val="bg1"/>
            </a:solidFill>
          </a:endParaRPr>
        </a:p>
      </dgm:t>
    </dgm:pt>
    <dgm:pt modelId="{114C4B96-956D-4DE4-B20E-F4EA3223A774}" type="parTrans" cxnId="{EF7D1416-DDAE-4106-9153-6AB7E0366FC9}">
      <dgm:prSet/>
      <dgm:spPr/>
      <dgm:t>
        <a:bodyPr/>
        <a:lstStyle/>
        <a:p>
          <a:pPr rtl="1"/>
          <a:endParaRPr lang="ar-SA"/>
        </a:p>
      </dgm:t>
    </dgm:pt>
    <dgm:pt modelId="{800E90B7-5FBA-4D32-96AF-45C3E5010A4F}" type="sibTrans" cxnId="{EF7D1416-DDAE-4106-9153-6AB7E0366FC9}">
      <dgm:prSet/>
      <dgm:spPr/>
      <dgm:t>
        <a:bodyPr/>
        <a:lstStyle/>
        <a:p>
          <a:pPr rtl="1"/>
          <a:endParaRPr lang="ar-SA"/>
        </a:p>
      </dgm:t>
    </dgm:pt>
    <dgm:pt modelId="{714B5F48-40CE-429B-8740-B334B25F7218}">
      <dgm:prSet phldrT="[نص]" custT="1"/>
      <dgm:spPr/>
      <dgm:t>
        <a:bodyPr/>
        <a:lstStyle/>
        <a:p>
          <a:pPr rtl="1"/>
          <a:r>
            <a:rPr lang="ar-SA" sz="1400" b="1" dirty="0" smtClean="0"/>
            <a:t>وقت التصنيع</a:t>
          </a:r>
          <a:endParaRPr lang="ar-SA" sz="1400" b="1" dirty="0"/>
        </a:p>
      </dgm:t>
    </dgm:pt>
    <dgm:pt modelId="{DA04743A-C314-4F9F-A349-755390E6DEF1}" type="parTrans" cxnId="{FD65CC5F-0509-4C63-99BF-EDDD664D0AA2}">
      <dgm:prSet/>
      <dgm:spPr/>
      <dgm:t>
        <a:bodyPr/>
        <a:lstStyle/>
        <a:p>
          <a:pPr rtl="1"/>
          <a:endParaRPr lang="ar-SA"/>
        </a:p>
      </dgm:t>
    </dgm:pt>
    <dgm:pt modelId="{6C6B4019-C417-47E5-9D98-9B05F7F8A880}" type="sibTrans" cxnId="{FD65CC5F-0509-4C63-99BF-EDDD664D0AA2}">
      <dgm:prSet/>
      <dgm:spPr/>
      <dgm:t>
        <a:bodyPr/>
        <a:lstStyle/>
        <a:p>
          <a:pPr rtl="1"/>
          <a:endParaRPr lang="ar-SA"/>
        </a:p>
      </dgm:t>
    </dgm:pt>
    <dgm:pt modelId="{216D3031-0283-4538-8DB4-F4F540BB86A9}">
      <dgm:prSet phldrT="[نص]" custT="1"/>
      <dgm:spPr/>
      <dgm:t>
        <a:bodyPr/>
        <a:lstStyle/>
        <a:p>
          <a:pPr rtl="1"/>
          <a:r>
            <a:rPr lang="en-US" sz="2000" b="1" u="none" dirty="0" smtClean="0"/>
            <a:t>Threats</a:t>
          </a:r>
          <a:endParaRPr lang="ar-SA" sz="1700" u="none" dirty="0"/>
        </a:p>
      </dgm:t>
    </dgm:pt>
    <dgm:pt modelId="{28F625B2-E835-422B-8471-40C54D1559EA}" type="parTrans" cxnId="{DE1536DB-079F-40F6-BA2E-C28F044F9B79}">
      <dgm:prSet/>
      <dgm:spPr/>
      <dgm:t>
        <a:bodyPr/>
        <a:lstStyle/>
        <a:p>
          <a:pPr rtl="1"/>
          <a:endParaRPr lang="ar-SA"/>
        </a:p>
      </dgm:t>
    </dgm:pt>
    <dgm:pt modelId="{B2352993-504A-4DE3-8F23-1D228086DF7D}" type="sibTrans" cxnId="{DE1536DB-079F-40F6-BA2E-C28F044F9B79}">
      <dgm:prSet/>
      <dgm:spPr/>
      <dgm:t>
        <a:bodyPr/>
        <a:lstStyle/>
        <a:p>
          <a:pPr rtl="1"/>
          <a:endParaRPr lang="ar-SA"/>
        </a:p>
      </dgm:t>
    </dgm:pt>
    <dgm:pt modelId="{1F5286D6-F6AE-4792-9AD5-134BB9960A8F}">
      <dgm:prSet phldrT="[نص]" custT="1"/>
      <dgm:spPr/>
      <dgm:t>
        <a:bodyPr/>
        <a:lstStyle/>
        <a:p>
          <a:pPr rtl="1"/>
          <a:r>
            <a:rPr lang="ar-SA" sz="1400" b="1" dirty="0" smtClean="0"/>
            <a:t>المنافسة العالمية</a:t>
          </a:r>
          <a:endParaRPr lang="ar-SA" sz="1400" b="1" dirty="0"/>
        </a:p>
      </dgm:t>
    </dgm:pt>
    <dgm:pt modelId="{9438395A-AC54-45F3-9AD5-3CB507D86060}" type="parTrans" cxnId="{AE5563F4-B989-4FA7-AA75-CB3663713D48}">
      <dgm:prSet/>
      <dgm:spPr/>
      <dgm:t>
        <a:bodyPr/>
        <a:lstStyle/>
        <a:p>
          <a:pPr rtl="1"/>
          <a:endParaRPr lang="ar-SA"/>
        </a:p>
      </dgm:t>
    </dgm:pt>
    <dgm:pt modelId="{2C00B831-8F14-466D-9E86-2E8FABCBFBF0}" type="sibTrans" cxnId="{AE5563F4-B989-4FA7-AA75-CB3663713D48}">
      <dgm:prSet/>
      <dgm:spPr/>
      <dgm:t>
        <a:bodyPr/>
        <a:lstStyle/>
        <a:p>
          <a:pPr rtl="1"/>
          <a:endParaRPr lang="ar-SA"/>
        </a:p>
      </dgm:t>
    </dgm:pt>
    <dgm:pt modelId="{5FA980E0-F699-4242-839D-0C11F32C8C35}">
      <dgm:prSet phldrT="[نص]" custT="1"/>
      <dgm:spPr/>
      <dgm:t>
        <a:bodyPr/>
        <a:lstStyle/>
        <a:p>
          <a:pPr rtl="1"/>
          <a:r>
            <a:rPr lang="en-US" sz="1600" b="1" u="none" dirty="0" smtClean="0"/>
            <a:t>Opportunities</a:t>
          </a:r>
          <a:endParaRPr lang="ar-SA" sz="1700" u="none" dirty="0"/>
        </a:p>
      </dgm:t>
    </dgm:pt>
    <dgm:pt modelId="{F83338C7-5423-438C-AA5A-7F86E60FC06E}" type="parTrans" cxnId="{8AB927FD-B523-450A-932E-5D5B99714A54}">
      <dgm:prSet/>
      <dgm:spPr/>
      <dgm:t>
        <a:bodyPr/>
        <a:lstStyle/>
        <a:p>
          <a:pPr rtl="1"/>
          <a:endParaRPr lang="ar-SA"/>
        </a:p>
      </dgm:t>
    </dgm:pt>
    <dgm:pt modelId="{E09E0B6F-E699-44FA-9DFA-E3B5639FABF1}" type="sibTrans" cxnId="{8AB927FD-B523-450A-932E-5D5B99714A54}">
      <dgm:prSet/>
      <dgm:spPr/>
      <dgm:t>
        <a:bodyPr/>
        <a:lstStyle/>
        <a:p>
          <a:pPr rtl="1"/>
          <a:endParaRPr lang="ar-SA"/>
        </a:p>
      </dgm:t>
    </dgm:pt>
    <dgm:pt modelId="{FDBD9137-B50F-4CCF-B39D-03959338C9FD}">
      <dgm:prSet phldrT="[نص]" custT="1"/>
      <dgm:spPr/>
      <dgm:t>
        <a:bodyPr/>
        <a:lstStyle/>
        <a:p>
          <a:pPr rtl="1"/>
          <a:r>
            <a:rPr lang="ar-SA" sz="1400" b="1" dirty="0" smtClean="0"/>
            <a:t>المصممين الشباب </a:t>
          </a:r>
          <a:endParaRPr lang="ar-SA" sz="1400" b="1" dirty="0"/>
        </a:p>
      </dgm:t>
    </dgm:pt>
    <dgm:pt modelId="{8BF13864-328B-44FC-AC72-8805E4519A2D}" type="parTrans" cxnId="{CAA31141-9FEE-441A-9E04-965C34746E80}">
      <dgm:prSet/>
      <dgm:spPr/>
      <dgm:t>
        <a:bodyPr/>
        <a:lstStyle/>
        <a:p>
          <a:pPr rtl="1"/>
          <a:endParaRPr lang="ar-SA"/>
        </a:p>
      </dgm:t>
    </dgm:pt>
    <dgm:pt modelId="{4963A6D0-E12B-4148-A9F3-67B4575E428C}" type="sibTrans" cxnId="{CAA31141-9FEE-441A-9E04-965C34746E80}">
      <dgm:prSet/>
      <dgm:spPr/>
      <dgm:t>
        <a:bodyPr/>
        <a:lstStyle/>
        <a:p>
          <a:pPr rtl="1"/>
          <a:endParaRPr lang="ar-SA"/>
        </a:p>
      </dgm:t>
    </dgm:pt>
    <dgm:pt modelId="{BE608847-5215-44E8-BCA7-5D82928F10AC}">
      <dgm:prSet custT="1"/>
      <dgm:spPr/>
      <dgm:t>
        <a:bodyPr/>
        <a:lstStyle/>
        <a:p>
          <a:pPr rtl="1"/>
          <a:r>
            <a:rPr lang="ar-SA" sz="1400" b="1" dirty="0" smtClean="0"/>
            <a:t>جودة عالية</a:t>
          </a:r>
          <a:endParaRPr lang="ar-SA" sz="1400" b="1" dirty="0"/>
        </a:p>
      </dgm:t>
    </dgm:pt>
    <dgm:pt modelId="{851E1F2F-9CB6-4D2C-AC87-2F30513DEA4A}" type="parTrans" cxnId="{7DB860F9-1C82-4D7B-979A-0930D3A87277}">
      <dgm:prSet/>
      <dgm:spPr/>
      <dgm:t>
        <a:bodyPr/>
        <a:lstStyle/>
        <a:p>
          <a:pPr rtl="1"/>
          <a:endParaRPr lang="ar-SA"/>
        </a:p>
      </dgm:t>
    </dgm:pt>
    <dgm:pt modelId="{165E81A2-F339-4BF9-957D-C181B6E4BE7D}" type="sibTrans" cxnId="{7DB860F9-1C82-4D7B-979A-0930D3A87277}">
      <dgm:prSet/>
      <dgm:spPr/>
      <dgm:t>
        <a:bodyPr/>
        <a:lstStyle/>
        <a:p>
          <a:pPr rtl="1"/>
          <a:endParaRPr lang="ar-SA"/>
        </a:p>
      </dgm:t>
    </dgm:pt>
    <dgm:pt modelId="{EBF8559C-39F9-4CC5-BEE0-3262E270A11C}">
      <dgm:prSet custT="1"/>
      <dgm:spPr/>
      <dgm:t>
        <a:bodyPr/>
        <a:lstStyle/>
        <a:p>
          <a:pPr rtl="1"/>
          <a:r>
            <a:rPr lang="ar-SA" sz="1400" b="1" dirty="0" smtClean="0"/>
            <a:t>قلة المنافسين</a:t>
          </a:r>
          <a:endParaRPr lang="ar-SA" sz="1400" b="1" dirty="0"/>
        </a:p>
      </dgm:t>
    </dgm:pt>
    <dgm:pt modelId="{98109577-37CF-43DB-B71D-E05A57314A37}" type="parTrans" cxnId="{BA028587-E150-40C1-9176-1A10640F9857}">
      <dgm:prSet/>
      <dgm:spPr/>
      <dgm:t>
        <a:bodyPr/>
        <a:lstStyle/>
        <a:p>
          <a:pPr rtl="1"/>
          <a:endParaRPr lang="ar-SA"/>
        </a:p>
      </dgm:t>
    </dgm:pt>
    <dgm:pt modelId="{2881FF6E-A758-4E64-972E-B4527620948D}" type="sibTrans" cxnId="{BA028587-E150-40C1-9176-1A10640F9857}">
      <dgm:prSet/>
      <dgm:spPr/>
      <dgm:t>
        <a:bodyPr/>
        <a:lstStyle/>
        <a:p>
          <a:pPr rtl="1"/>
          <a:endParaRPr lang="ar-SA"/>
        </a:p>
      </dgm:t>
    </dgm:pt>
    <dgm:pt modelId="{B1A7AE08-B0FD-4910-816B-0260B8C54240}">
      <dgm:prSet custT="1"/>
      <dgm:spPr/>
      <dgm:t>
        <a:bodyPr/>
        <a:lstStyle/>
        <a:p>
          <a:pPr rtl="1"/>
          <a:r>
            <a:rPr lang="ar-SA" sz="1400" b="1" dirty="0" smtClean="0"/>
            <a:t>التوجه الحالي للناس</a:t>
          </a:r>
          <a:endParaRPr lang="ar-SA" sz="1400" b="1" dirty="0"/>
        </a:p>
      </dgm:t>
    </dgm:pt>
    <dgm:pt modelId="{A2236592-0F8C-4505-B335-192CED487305}" type="parTrans" cxnId="{775640D5-296A-4660-BDB8-C4078074F2DA}">
      <dgm:prSet/>
      <dgm:spPr/>
      <dgm:t>
        <a:bodyPr/>
        <a:lstStyle/>
        <a:p>
          <a:pPr rtl="1"/>
          <a:endParaRPr lang="ar-SA"/>
        </a:p>
      </dgm:t>
    </dgm:pt>
    <dgm:pt modelId="{D7529FEE-0679-41D3-BAAE-C988A5F33108}" type="sibTrans" cxnId="{775640D5-296A-4660-BDB8-C4078074F2DA}">
      <dgm:prSet/>
      <dgm:spPr/>
      <dgm:t>
        <a:bodyPr/>
        <a:lstStyle/>
        <a:p>
          <a:pPr rtl="1"/>
          <a:endParaRPr lang="ar-SA"/>
        </a:p>
      </dgm:t>
    </dgm:pt>
    <dgm:pt modelId="{A415738E-E5FB-4B6C-B36B-F564AE0946A8}">
      <dgm:prSet custT="1"/>
      <dgm:spPr/>
      <dgm:t>
        <a:bodyPr/>
        <a:lstStyle/>
        <a:p>
          <a:pPr rtl="1"/>
          <a:r>
            <a:rPr lang="ar-SA" sz="1400" b="1" dirty="0" smtClean="0"/>
            <a:t>الموظفين</a:t>
          </a:r>
          <a:endParaRPr lang="ar-SA" sz="1400" b="1" dirty="0"/>
        </a:p>
      </dgm:t>
    </dgm:pt>
    <dgm:pt modelId="{BF0F3D41-F2A2-4F40-84F3-44ABAA8CDBEA}" type="parTrans" cxnId="{8F54580C-8013-4390-B2FD-1F3E7E2848C7}">
      <dgm:prSet/>
      <dgm:spPr/>
      <dgm:t>
        <a:bodyPr/>
        <a:lstStyle/>
        <a:p>
          <a:pPr rtl="1"/>
          <a:endParaRPr lang="ar-SA"/>
        </a:p>
      </dgm:t>
    </dgm:pt>
    <dgm:pt modelId="{A3270327-F532-4CFA-8963-E83856A7E29B}" type="sibTrans" cxnId="{8F54580C-8013-4390-B2FD-1F3E7E2848C7}">
      <dgm:prSet/>
      <dgm:spPr/>
      <dgm:t>
        <a:bodyPr/>
        <a:lstStyle/>
        <a:p>
          <a:pPr rtl="1"/>
          <a:endParaRPr lang="ar-SA"/>
        </a:p>
      </dgm:t>
    </dgm:pt>
    <dgm:pt modelId="{A1E7D424-E43A-450D-ADD1-961A90E328FC}">
      <dgm:prSet custT="1"/>
      <dgm:spPr/>
      <dgm:t>
        <a:bodyPr/>
        <a:lstStyle/>
        <a:p>
          <a:pPr rtl="1"/>
          <a:r>
            <a:rPr lang="ar-SA" sz="1400" b="1" dirty="0" smtClean="0"/>
            <a:t>احتياج الزبون</a:t>
          </a:r>
          <a:endParaRPr lang="ar-SA" sz="1400" b="1" dirty="0"/>
        </a:p>
      </dgm:t>
    </dgm:pt>
    <dgm:pt modelId="{74A89E27-8B3E-4A85-98D0-28B302C463AC}" type="parTrans" cxnId="{D3C41493-B160-44F1-B7BE-5BDD8619B85F}">
      <dgm:prSet/>
      <dgm:spPr/>
      <dgm:t>
        <a:bodyPr/>
        <a:lstStyle/>
        <a:p>
          <a:pPr rtl="1"/>
          <a:endParaRPr lang="ar-SA"/>
        </a:p>
      </dgm:t>
    </dgm:pt>
    <dgm:pt modelId="{7C74A29B-4A64-4485-8AEC-8C44C65A8409}" type="sibTrans" cxnId="{D3C41493-B160-44F1-B7BE-5BDD8619B85F}">
      <dgm:prSet/>
      <dgm:spPr/>
      <dgm:t>
        <a:bodyPr/>
        <a:lstStyle/>
        <a:p>
          <a:pPr rtl="1"/>
          <a:endParaRPr lang="ar-SA"/>
        </a:p>
      </dgm:t>
    </dgm:pt>
    <dgm:pt modelId="{A6145469-D613-4A12-B90E-5D42B14DC5BF}">
      <dgm:prSet phldrT="[نص]" custT="1"/>
      <dgm:spPr/>
      <dgm:t>
        <a:bodyPr/>
        <a:lstStyle/>
        <a:p>
          <a:pPr rtl="1"/>
          <a:r>
            <a:rPr lang="ar-SA" sz="1400" b="1" dirty="0" smtClean="0"/>
            <a:t>نقص في الخبرة</a:t>
          </a:r>
          <a:endParaRPr lang="ar-SA" sz="1400" b="1" dirty="0"/>
        </a:p>
      </dgm:t>
    </dgm:pt>
    <dgm:pt modelId="{C71FD08B-77FD-4FFE-A69F-AB88FBD3B327}" type="parTrans" cxnId="{593B2D39-F2E3-4A20-97D6-7C6A119A101B}">
      <dgm:prSet/>
      <dgm:spPr/>
      <dgm:t>
        <a:bodyPr/>
        <a:lstStyle/>
        <a:p>
          <a:pPr rtl="1"/>
          <a:endParaRPr lang="ar-SA"/>
        </a:p>
      </dgm:t>
    </dgm:pt>
    <dgm:pt modelId="{89A02AC8-B8E9-4D99-BE95-2C47CEC2ABCA}" type="sibTrans" cxnId="{593B2D39-F2E3-4A20-97D6-7C6A119A101B}">
      <dgm:prSet/>
      <dgm:spPr/>
      <dgm:t>
        <a:bodyPr/>
        <a:lstStyle/>
        <a:p>
          <a:pPr rtl="1"/>
          <a:endParaRPr lang="ar-SA"/>
        </a:p>
      </dgm:t>
    </dgm:pt>
    <dgm:pt modelId="{7359F5F0-3310-40F2-B229-35B37C635627}">
      <dgm:prSet phldrT="[نص]" custT="1"/>
      <dgm:spPr/>
      <dgm:t>
        <a:bodyPr/>
        <a:lstStyle/>
        <a:p>
          <a:pPr rtl="1"/>
          <a:r>
            <a:rPr lang="ar-SA" sz="1400" b="1" dirty="0" smtClean="0"/>
            <a:t>ثقة الزبائن</a:t>
          </a:r>
          <a:endParaRPr lang="ar-SA" sz="1400" b="1" dirty="0"/>
        </a:p>
      </dgm:t>
    </dgm:pt>
    <dgm:pt modelId="{40DE8512-3962-460A-A8C3-809A9E59942E}" type="parTrans" cxnId="{A3E0038B-1864-4BB0-9A96-B8CFEEC3FD9D}">
      <dgm:prSet/>
      <dgm:spPr/>
      <dgm:t>
        <a:bodyPr/>
        <a:lstStyle/>
        <a:p>
          <a:pPr rtl="1"/>
          <a:endParaRPr lang="ar-SA"/>
        </a:p>
      </dgm:t>
    </dgm:pt>
    <dgm:pt modelId="{83EFEADA-3955-4723-AE36-AA28FC5C13E6}" type="sibTrans" cxnId="{A3E0038B-1864-4BB0-9A96-B8CFEEC3FD9D}">
      <dgm:prSet/>
      <dgm:spPr/>
      <dgm:t>
        <a:bodyPr/>
        <a:lstStyle/>
        <a:p>
          <a:pPr rtl="1"/>
          <a:endParaRPr lang="ar-SA"/>
        </a:p>
      </dgm:t>
    </dgm:pt>
    <dgm:pt modelId="{E9097F73-217E-4EC5-893F-ABAF944D0AFB}">
      <dgm:prSet phldrT="[نص]" custT="1"/>
      <dgm:spPr/>
      <dgm:t>
        <a:bodyPr/>
        <a:lstStyle/>
        <a:p>
          <a:pPr rtl="1"/>
          <a:r>
            <a:rPr lang="ar-SA" sz="1400" b="1" dirty="0" smtClean="0"/>
            <a:t>رعاة المشروع</a:t>
          </a:r>
          <a:endParaRPr lang="ar-SA" sz="1400" b="1" dirty="0"/>
        </a:p>
      </dgm:t>
    </dgm:pt>
    <dgm:pt modelId="{6B7EBDD3-B463-42F2-AE34-B756E88115AC}" type="parTrans" cxnId="{708713C3-CE31-48C7-BA24-C7E358027755}">
      <dgm:prSet/>
      <dgm:spPr/>
      <dgm:t>
        <a:bodyPr/>
        <a:lstStyle/>
        <a:p>
          <a:pPr rtl="1"/>
          <a:endParaRPr lang="ar-SA"/>
        </a:p>
      </dgm:t>
    </dgm:pt>
    <dgm:pt modelId="{63B21287-92CD-4F58-B3C1-9D66EC799EB9}" type="sibTrans" cxnId="{708713C3-CE31-48C7-BA24-C7E358027755}">
      <dgm:prSet/>
      <dgm:spPr/>
      <dgm:t>
        <a:bodyPr/>
        <a:lstStyle/>
        <a:p>
          <a:pPr rtl="1"/>
          <a:endParaRPr lang="ar-SA"/>
        </a:p>
      </dgm:t>
    </dgm:pt>
    <dgm:pt modelId="{0A26D512-E9B3-4C7D-A3AE-1559EED01589}">
      <dgm:prSet phldrT="[نص]" custT="1"/>
      <dgm:spPr/>
      <dgm:t>
        <a:bodyPr/>
        <a:lstStyle/>
        <a:p>
          <a:pPr rtl="1"/>
          <a:r>
            <a:rPr lang="ar-SA" sz="1400" b="1" dirty="0" smtClean="0"/>
            <a:t>صيانة الموقع</a:t>
          </a:r>
          <a:endParaRPr lang="ar-SA" sz="1400" b="1" dirty="0"/>
        </a:p>
      </dgm:t>
    </dgm:pt>
    <dgm:pt modelId="{B0906352-2FD7-48C7-8E64-4508E70D04C9}" type="parTrans" cxnId="{953D6D17-5091-4E6E-AFA1-DD70986E75B4}">
      <dgm:prSet/>
      <dgm:spPr/>
      <dgm:t>
        <a:bodyPr/>
        <a:lstStyle/>
        <a:p>
          <a:pPr rtl="1"/>
          <a:endParaRPr lang="ar-SA"/>
        </a:p>
      </dgm:t>
    </dgm:pt>
    <dgm:pt modelId="{221541C1-A546-4FCE-9159-DEA58E4F7734}" type="sibTrans" cxnId="{953D6D17-5091-4E6E-AFA1-DD70986E75B4}">
      <dgm:prSet/>
      <dgm:spPr/>
      <dgm:t>
        <a:bodyPr/>
        <a:lstStyle/>
        <a:p>
          <a:pPr rtl="1"/>
          <a:endParaRPr lang="ar-SA"/>
        </a:p>
      </dgm:t>
    </dgm:pt>
    <dgm:pt modelId="{8B565829-F667-4D38-8A87-E0D8EE0F156D}">
      <dgm:prSet phldrT="[نص]" custT="1"/>
      <dgm:spPr/>
      <dgm:t>
        <a:bodyPr/>
        <a:lstStyle/>
        <a:p>
          <a:pPr rtl="1"/>
          <a:r>
            <a:rPr lang="ar-SA" sz="1400" b="1" dirty="0" smtClean="0"/>
            <a:t>طلبات غير متوفرة </a:t>
          </a:r>
          <a:endParaRPr lang="ar-SA" sz="1400" b="1" dirty="0"/>
        </a:p>
      </dgm:t>
    </dgm:pt>
    <dgm:pt modelId="{EB3B98EC-A9ED-4889-9F7D-5FC4A3FBA0B6}" type="parTrans" cxnId="{B340DA92-03A2-4FCD-81CF-8E55243D25EB}">
      <dgm:prSet/>
      <dgm:spPr/>
      <dgm:t>
        <a:bodyPr/>
        <a:lstStyle/>
        <a:p>
          <a:pPr rtl="1"/>
          <a:endParaRPr lang="ar-SA"/>
        </a:p>
      </dgm:t>
    </dgm:pt>
    <dgm:pt modelId="{63F96A7D-15AB-494C-ADC2-FCA1094AAC4E}" type="sibTrans" cxnId="{B340DA92-03A2-4FCD-81CF-8E55243D25EB}">
      <dgm:prSet/>
      <dgm:spPr/>
      <dgm:t>
        <a:bodyPr/>
        <a:lstStyle/>
        <a:p>
          <a:pPr rtl="1"/>
          <a:endParaRPr lang="ar-SA"/>
        </a:p>
      </dgm:t>
    </dgm:pt>
    <dgm:pt modelId="{9B1E436A-856D-4A0C-A011-5603EE72D110}">
      <dgm:prSet phldrT="[نص]" custT="1"/>
      <dgm:spPr/>
      <dgm:t>
        <a:bodyPr/>
        <a:lstStyle/>
        <a:p>
          <a:pPr rtl="1"/>
          <a:r>
            <a:rPr lang="ar-SA" sz="1400" b="1" dirty="0" smtClean="0"/>
            <a:t>انتهاك الحقوق</a:t>
          </a:r>
          <a:endParaRPr lang="ar-SA" sz="1400" b="1" dirty="0"/>
        </a:p>
      </dgm:t>
    </dgm:pt>
    <dgm:pt modelId="{F493001E-CE03-4C72-A84F-AF04DB9AA9CC}" type="parTrans" cxnId="{8D16048C-4A10-4589-B2FB-A399DB2762DC}">
      <dgm:prSet/>
      <dgm:spPr/>
      <dgm:t>
        <a:bodyPr/>
        <a:lstStyle/>
        <a:p>
          <a:pPr rtl="1"/>
          <a:endParaRPr lang="ar-SA"/>
        </a:p>
      </dgm:t>
    </dgm:pt>
    <dgm:pt modelId="{DFAC4308-63A4-4813-84BE-17164FD946A5}" type="sibTrans" cxnId="{8D16048C-4A10-4589-B2FB-A399DB2762DC}">
      <dgm:prSet/>
      <dgm:spPr/>
      <dgm:t>
        <a:bodyPr/>
        <a:lstStyle/>
        <a:p>
          <a:pPr rtl="1"/>
          <a:endParaRPr lang="ar-SA"/>
        </a:p>
      </dgm:t>
    </dgm:pt>
    <dgm:pt modelId="{5BE794FE-8840-4725-992C-CB4038EC98A4}">
      <dgm:prSet phldrT="[نص]" custT="1"/>
      <dgm:spPr/>
      <dgm:t>
        <a:bodyPr/>
        <a:lstStyle/>
        <a:p>
          <a:pPr rtl="1"/>
          <a:r>
            <a:rPr lang="ar-SA" sz="1400" b="1" dirty="0" smtClean="0"/>
            <a:t>قوانين من الدولة</a:t>
          </a:r>
          <a:endParaRPr lang="ar-SA" sz="1400" b="1" dirty="0"/>
        </a:p>
      </dgm:t>
    </dgm:pt>
    <dgm:pt modelId="{369479CE-7D93-4525-BFAD-C2664F78A161}" type="parTrans" cxnId="{9526EA74-6B3B-4A54-B4F7-15A547FEE20C}">
      <dgm:prSet/>
      <dgm:spPr/>
      <dgm:t>
        <a:bodyPr/>
        <a:lstStyle/>
        <a:p>
          <a:pPr rtl="1"/>
          <a:endParaRPr lang="ar-SA"/>
        </a:p>
      </dgm:t>
    </dgm:pt>
    <dgm:pt modelId="{77F1A633-9270-41CF-A5CD-D62F153EB2B4}" type="sibTrans" cxnId="{9526EA74-6B3B-4A54-B4F7-15A547FEE20C}">
      <dgm:prSet/>
      <dgm:spPr/>
      <dgm:t>
        <a:bodyPr/>
        <a:lstStyle/>
        <a:p>
          <a:pPr rtl="1"/>
          <a:endParaRPr lang="ar-SA"/>
        </a:p>
      </dgm:t>
    </dgm:pt>
    <dgm:pt modelId="{F121A5DD-BD10-458F-B1F8-41EF4FBDF74A}">
      <dgm:prSet phldrT="[نص]" custT="1"/>
      <dgm:spPr/>
      <dgm:t>
        <a:bodyPr/>
        <a:lstStyle/>
        <a:p>
          <a:pPr rtl="1"/>
          <a:r>
            <a:rPr lang="ar-SA" sz="1400" b="1" dirty="0" smtClean="0"/>
            <a:t>العمالة الاجنبية</a:t>
          </a:r>
          <a:endParaRPr lang="ar-SA" sz="1400" b="1" dirty="0"/>
        </a:p>
      </dgm:t>
    </dgm:pt>
    <dgm:pt modelId="{CD597678-6B80-48B4-850E-B9896A22C3D1}" type="parTrans" cxnId="{883527FF-9857-4431-8422-0027A454D732}">
      <dgm:prSet/>
      <dgm:spPr/>
      <dgm:t>
        <a:bodyPr/>
        <a:lstStyle/>
        <a:p>
          <a:pPr rtl="1"/>
          <a:endParaRPr lang="ar-SA"/>
        </a:p>
      </dgm:t>
    </dgm:pt>
    <dgm:pt modelId="{B9733783-E640-4E2F-BB77-46225CB6F49B}" type="sibTrans" cxnId="{883527FF-9857-4431-8422-0027A454D732}">
      <dgm:prSet/>
      <dgm:spPr/>
      <dgm:t>
        <a:bodyPr/>
        <a:lstStyle/>
        <a:p>
          <a:pPr rtl="1"/>
          <a:endParaRPr lang="ar-SA"/>
        </a:p>
      </dgm:t>
    </dgm:pt>
    <dgm:pt modelId="{4EA8FA07-9D2B-48E1-8780-AF362DEF7165}">
      <dgm:prSet phldrT="[نص]" custT="1"/>
      <dgm:spPr/>
      <dgm:t>
        <a:bodyPr/>
        <a:lstStyle/>
        <a:p>
          <a:pPr rtl="1"/>
          <a:r>
            <a:rPr lang="ar-SA" sz="1400" b="1" dirty="0" smtClean="0"/>
            <a:t>العمالة المحلية</a:t>
          </a:r>
          <a:endParaRPr lang="ar-SA" sz="1400" b="1" dirty="0"/>
        </a:p>
      </dgm:t>
    </dgm:pt>
    <dgm:pt modelId="{C7A5D0AF-558D-4A27-9549-DC65AD177FF3}" type="parTrans" cxnId="{E2E26CA5-256D-42EF-95D4-D6BB8F0D9739}">
      <dgm:prSet/>
      <dgm:spPr/>
      <dgm:t>
        <a:bodyPr/>
        <a:lstStyle/>
        <a:p>
          <a:pPr rtl="1"/>
          <a:endParaRPr lang="ar-SA"/>
        </a:p>
      </dgm:t>
    </dgm:pt>
    <dgm:pt modelId="{21CF2A5F-2BEA-4DB1-AC42-5F7EB95E744B}" type="sibTrans" cxnId="{E2E26CA5-256D-42EF-95D4-D6BB8F0D9739}">
      <dgm:prSet/>
      <dgm:spPr/>
      <dgm:t>
        <a:bodyPr/>
        <a:lstStyle/>
        <a:p>
          <a:pPr rtl="1"/>
          <a:endParaRPr lang="ar-SA"/>
        </a:p>
      </dgm:t>
    </dgm:pt>
    <dgm:pt modelId="{F250F623-5007-4AED-98C3-07190B3A0393}">
      <dgm:prSet phldrT="[نص]" custT="1"/>
      <dgm:spPr/>
      <dgm:t>
        <a:bodyPr/>
        <a:lstStyle/>
        <a:p>
          <a:pPr rtl="1"/>
          <a:r>
            <a:rPr lang="ar-SA" sz="1400" b="1" dirty="0" smtClean="0"/>
            <a:t>الداعمين للمشروع ورعاته</a:t>
          </a:r>
          <a:endParaRPr lang="ar-SA" sz="1400" b="1" dirty="0"/>
        </a:p>
      </dgm:t>
    </dgm:pt>
    <dgm:pt modelId="{98D49DDC-B5DA-4405-B5C2-56208C107035}" type="parTrans" cxnId="{5D391F21-6027-4957-A056-ED109335156B}">
      <dgm:prSet/>
      <dgm:spPr/>
      <dgm:t>
        <a:bodyPr/>
        <a:lstStyle/>
        <a:p>
          <a:pPr rtl="1"/>
          <a:endParaRPr lang="ar-SA"/>
        </a:p>
      </dgm:t>
    </dgm:pt>
    <dgm:pt modelId="{6CD5C59D-AE97-47F5-8684-AC6C48F1CADD}" type="sibTrans" cxnId="{5D391F21-6027-4957-A056-ED109335156B}">
      <dgm:prSet/>
      <dgm:spPr/>
      <dgm:t>
        <a:bodyPr/>
        <a:lstStyle/>
        <a:p>
          <a:pPr rtl="1"/>
          <a:endParaRPr lang="ar-SA"/>
        </a:p>
      </dgm:t>
    </dgm:pt>
    <dgm:pt modelId="{724CB4A6-8076-4A60-9E55-1DF993AD0C5E}">
      <dgm:prSet phldrT="[نص]" custT="1"/>
      <dgm:spPr/>
      <dgm:t>
        <a:bodyPr/>
        <a:lstStyle/>
        <a:p>
          <a:pPr rtl="1"/>
          <a:r>
            <a:rPr lang="ar-SA" sz="1400" b="1" dirty="0" smtClean="0"/>
            <a:t>طالبات الجامعة</a:t>
          </a:r>
          <a:endParaRPr lang="ar-SA" sz="1400" b="1" dirty="0"/>
        </a:p>
      </dgm:t>
    </dgm:pt>
    <dgm:pt modelId="{D9FE0A83-3FEA-4B49-A885-52FAB1247349}" type="parTrans" cxnId="{09495462-5DA5-4430-A58D-046828C02FAB}">
      <dgm:prSet/>
      <dgm:spPr/>
      <dgm:t>
        <a:bodyPr/>
        <a:lstStyle/>
        <a:p>
          <a:pPr rtl="1"/>
          <a:endParaRPr lang="ar-SA"/>
        </a:p>
      </dgm:t>
    </dgm:pt>
    <dgm:pt modelId="{BBF301D2-2ED5-4DC9-B431-8BB5F323484D}" type="sibTrans" cxnId="{09495462-5DA5-4430-A58D-046828C02FAB}">
      <dgm:prSet/>
      <dgm:spPr/>
      <dgm:t>
        <a:bodyPr/>
        <a:lstStyle/>
        <a:p>
          <a:pPr rtl="1"/>
          <a:endParaRPr lang="ar-SA"/>
        </a:p>
      </dgm:t>
    </dgm:pt>
    <dgm:pt modelId="{8E1D5AEB-3C4F-4FC3-9B07-E8FD25767FF1}" type="pres">
      <dgm:prSet presAssocID="{47BEC161-FE00-4A1E-900A-62337DFC2EE0}" presName="cycleMatrixDiagram" presStyleCnt="0">
        <dgm:presLayoutVars>
          <dgm:chMax val="1"/>
          <dgm:dir/>
          <dgm:animLvl val="lvl"/>
          <dgm:resizeHandles val="exact"/>
        </dgm:presLayoutVars>
      </dgm:prSet>
      <dgm:spPr/>
      <dgm:t>
        <a:bodyPr/>
        <a:lstStyle/>
        <a:p>
          <a:pPr rtl="1"/>
          <a:endParaRPr lang="ar-SA"/>
        </a:p>
      </dgm:t>
    </dgm:pt>
    <dgm:pt modelId="{650E2772-4CDA-40AE-BEE0-58FDEBFD9F50}" type="pres">
      <dgm:prSet presAssocID="{47BEC161-FE00-4A1E-900A-62337DFC2EE0}" presName="children" presStyleCnt="0"/>
      <dgm:spPr/>
    </dgm:pt>
    <dgm:pt modelId="{8A6A6294-E57F-4CFD-80B6-D1AFA41F25B9}" type="pres">
      <dgm:prSet presAssocID="{47BEC161-FE00-4A1E-900A-62337DFC2EE0}" presName="child1group" presStyleCnt="0"/>
      <dgm:spPr/>
    </dgm:pt>
    <dgm:pt modelId="{5D922A74-E8F9-478C-9A17-B3A004B584FA}" type="pres">
      <dgm:prSet presAssocID="{47BEC161-FE00-4A1E-900A-62337DFC2EE0}" presName="child1" presStyleLbl="bgAcc1" presStyleIdx="0" presStyleCnt="4" custLinFactNeighborX="-14234"/>
      <dgm:spPr/>
      <dgm:t>
        <a:bodyPr/>
        <a:lstStyle/>
        <a:p>
          <a:pPr rtl="1"/>
          <a:endParaRPr lang="ar-SA"/>
        </a:p>
      </dgm:t>
    </dgm:pt>
    <dgm:pt modelId="{27CF27C7-402A-4A23-A853-3076A2F743BE}" type="pres">
      <dgm:prSet presAssocID="{47BEC161-FE00-4A1E-900A-62337DFC2EE0}" presName="child1Text" presStyleLbl="bgAcc1" presStyleIdx="0" presStyleCnt="4">
        <dgm:presLayoutVars>
          <dgm:bulletEnabled val="1"/>
        </dgm:presLayoutVars>
      </dgm:prSet>
      <dgm:spPr/>
      <dgm:t>
        <a:bodyPr/>
        <a:lstStyle/>
        <a:p>
          <a:pPr rtl="1"/>
          <a:endParaRPr lang="ar-SA"/>
        </a:p>
      </dgm:t>
    </dgm:pt>
    <dgm:pt modelId="{09862768-14F6-4FDE-9B8D-AAEAA1708DB0}" type="pres">
      <dgm:prSet presAssocID="{47BEC161-FE00-4A1E-900A-62337DFC2EE0}" presName="child2group" presStyleCnt="0"/>
      <dgm:spPr/>
    </dgm:pt>
    <dgm:pt modelId="{B0051CE5-07F2-4836-A5C3-3821A4801F9D}" type="pres">
      <dgm:prSet presAssocID="{47BEC161-FE00-4A1E-900A-62337DFC2EE0}" presName="child2" presStyleLbl="bgAcc1" presStyleIdx="1" presStyleCnt="4" custLinFactNeighborX="10438" custLinFactNeighborY="-2197"/>
      <dgm:spPr/>
      <dgm:t>
        <a:bodyPr/>
        <a:lstStyle/>
        <a:p>
          <a:pPr rtl="1"/>
          <a:endParaRPr lang="ar-SA"/>
        </a:p>
      </dgm:t>
    </dgm:pt>
    <dgm:pt modelId="{04033CA3-DB33-444D-834B-9AFDFD3BA074}" type="pres">
      <dgm:prSet presAssocID="{47BEC161-FE00-4A1E-900A-62337DFC2EE0}" presName="child2Text" presStyleLbl="bgAcc1" presStyleIdx="1" presStyleCnt="4">
        <dgm:presLayoutVars>
          <dgm:bulletEnabled val="1"/>
        </dgm:presLayoutVars>
      </dgm:prSet>
      <dgm:spPr/>
      <dgm:t>
        <a:bodyPr/>
        <a:lstStyle/>
        <a:p>
          <a:pPr rtl="1"/>
          <a:endParaRPr lang="ar-SA"/>
        </a:p>
      </dgm:t>
    </dgm:pt>
    <dgm:pt modelId="{E6B52CA8-9580-4243-8711-ED5A95061DF5}" type="pres">
      <dgm:prSet presAssocID="{47BEC161-FE00-4A1E-900A-62337DFC2EE0}" presName="child3group" presStyleCnt="0"/>
      <dgm:spPr/>
    </dgm:pt>
    <dgm:pt modelId="{3C10969B-07C8-4013-B2F8-BA24388EF330}" type="pres">
      <dgm:prSet presAssocID="{47BEC161-FE00-4A1E-900A-62337DFC2EE0}" presName="child3" presStyleLbl="bgAcc1" presStyleIdx="2" presStyleCnt="4" custLinFactNeighborX="5693" custLinFactNeighborY="-3662"/>
      <dgm:spPr/>
      <dgm:t>
        <a:bodyPr/>
        <a:lstStyle/>
        <a:p>
          <a:pPr rtl="1"/>
          <a:endParaRPr lang="ar-SA"/>
        </a:p>
      </dgm:t>
    </dgm:pt>
    <dgm:pt modelId="{DC7B8CEE-CFB1-415C-9146-68A7D91C0FC3}" type="pres">
      <dgm:prSet presAssocID="{47BEC161-FE00-4A1E-900A-62337DFC2EE0}" presName="child3Text" presStyleLbl="bgAcc1" presStyleIdx="2" presStyleCnt="4">
        <dgm:presLayoutVars>
          <dgm:bulletEnabled val="1"/>
        </dgm:presLayoutVars>
      </dgm:prSet>
      <dgm:spPr/>
      <dgm:t>
        <a:bodyPr/>
        <a:lstStyle/>
        <a:p>
          <a:pPr rtl="1"/>
          <a:endParaRPr lang="ar-SA"/>
        </a:p>
      </dgm:t>
    </dgm:pt>
    <dgm:pt modelId="{2D1B64E4-5AA3-4992-A379-D026A603ADA7}" type="pres">
      <dgm:prSet presAssocID="{47BEC161-FE00-4A1E-900A-62337DFC2EE0}" presName="child4group" presStyleCnt="0"/>
      <dgm:spPr/>
    </dgm:pt>
    <dgm:pt modelId="{2D271C1E-755E-408A-A0A6-6D09E6B9D20C}" type="pres">
      <dgm:prSet presAssocID="{47BEC161-FE00-4A1E-900A-62337DFC2EE0}" presName="child4" presStyleLbl="bgAcc1" presStyleIdx="3" presStyleCnt="4" custLinFactNeighborX="-10438"/>
      <dgm:spPr/>
      <dgm:t>
        <a:bodyPr/>
        <a:lstStyle/>
        <a:p>
          <a:pPr rtl="1"/>
          <a:endParaRPr lang="ar-SA"/>
        </a:p>
      </dgm:t>
    </dgm:pt>
    <dgm:pt modelId="{DBA48C09-DB7C-41DA-A6FE-C290695929D1}" type="pres">
      <dgm:prSet presAssocID="{47BEC161-FE00-4A1E-900A-62337DFC2EE0}" presName="child4Text" presStyleLbl="bgAcc1" presStyleIdx="3" presStyleCnt="4">
        <dgm:presLayoutVars>
          <dgm:bulletEnabled val="1"/>
        </dgm:presLayoutVars>
      </dgm:prSet>
      <dgm:spPr/>
      <dgm:t>
        <a:bodyPr/>
        <a:lstStyle/>
        <a:p>
          <a:pPr rtl="1"/>
          <a:endParaRPr lang="ar-SA"/>
        </a:p>
      </dgm:t>
    </dgm:pt>
    <dgm:pt modelId="{484E0C30-FD04-4539-8F42-A84A9529A748}" type="pres">
      <dgm:prSet presAssocID="{47BEC161-FE00-4A1E-900A-62337DFC2EE0}" presName="childPlaceholder" presStyleCnt="0"/>
      <dgm:spPr/>
    </dgm:pt>
    <dgm:pt modelId="{D65D5725-3001-4194-BAC5-0CD05FDC4AD4}" type="pres">
      <dgm:prSet presAssocID="{47BEC161-FE00-4A1E-900A-62337DFC2EE0}" presName="circle" presStyleCnt="0"/>
      <dgm:spPr/>
    </dgm:pt>
    <dgm:pt modelId="{B05970BE-4D7B-4F4C-A9F2-ED4E919F3840}" type="pres">
      <dgm:prSet presAssocID="{47BEC161-FE00-4A1E-900A-62337DFC2EE0}" presName="quadrant1" presStyleLbl="node1" presStyleIdx="0" presStyleCnt="4">
        <dgm:presLayoutVars>
          <dgm:chMax val="1"/>
          <dgm:bulletEnabled val="1"/>
        </dgm:presLayoutVars>
      </dgm:prSet>
      <dgm:spPr/>
      <dgm:t>
        <a:bodyPr/>
        <a:lstStyle/>
        <a:p>
          <a:pPr rtl="1"/>
          <a:endParaRPr lang="ar-SA"/>
        </a:p>
      </dgm:t>
    </dgm:pt>
    <dgm:pt modelId="{F9FF72D7-FFE0-4CF8-99BD-5064F108C072}" type="pres">
      <dgm:prSet presAssocID="{47BEC161-FE00-4A1E-900A-62337DFC2EE0}" presName="quadrant2" presStyleLbl="node1" presStyleIdx="1" presStyleCnt="4">
        <dgm:presLayoutVars>
          <dgm:chMax val="1"/>
          <dgm:bulletEnabled val="1"/>
        </dgm:presLayoutVars>
      </dgm:prSet>
      <dgm:spPr/>
      <dgm:t>
        <a:bodyPr/>
        <a:lstStyle/>
        <a:p>
          <a:pPr rtl="1"/>
          <a:endParaRPr lang="ar-SA"/>
        </a:p>
      </dgm:t>
    </dgm:pt>
    <dgm:pt modelId="{EA7FD67F-37AC-479B-95AB-90D8FC56C48C}" type="pres">
      <dgm:prSet presAssocID="{47BEC161-FE00-4A1E-900A-62337DFC2EE0}" presName="quadrant3" presStyleLbl="node1" presStyleIdx="2" presStyleCnt="4">
        <dgm:presLayoutVars>
          <dgm:chMax val="1"/>
          <dgm:bulletEnabled val="1"/>
        </dgm:presLayoutVars>
      </dgm:prSet>
      <dgm:spPr/>
      <dgm:t>
        <a:bodyPr/>
        <a:lstStyle/>
        <a:p>
          <a:pPr rtl="1"/>
          <a:endParaRPr lang="ar-SA"/>
        </a:p>
      </dgm:t>
    </dgm:pt>
    <dgm:pt modelId="{0D5BDA94-0F2D-4654-84BC-2AD2A6E87320}" type="pres">
      <dgm:prSet presAssocID="{47BEC161-FE00-4A1E-900A-62337DFC2EE0}" presName="quadrant4" presStyleLbl="node1" presStyleIdx="3" presStyleCnt="4">
        <dgm:presLayoutVars>
          <dgm:chMax val="1"/>
          <dgm:bulletEnabled val="1"/>
        </dgm:presLayoutVars>
      </dgm:prSet>
      <dgm:spPr/>
      <dgm:t>
        <a:bodyPr/>
        <a:lstStyle/>
        <a:p>
          <a:pPr rtl="1"/>
          <a:endParaRPr lang="ar-SA"/>
        </a:p>
      </dgm:t>
    </dgm:pt>
    <dgm:pt modelId="{32EC6569-1895-4E60-80C2-EAD662C07DE5}" type="pres">
      <dgm:prSet presAssocID="{47BEC161-FE00-4A1E-900A-62337DFC2EE0}" presName="quadrantPlaceholder" presStyleCnt="0"/>
      <dgm:spPr/>
    </dgm:pt>
    <dgm:pt modelId="{3F5216AA-DED3-46D3-B567-699C9ADC665A}" type="pres">
      <dgm:prSet presAssocID="{47BEC161-FE00-4A1E-900A-62337DFC2EE0}" presName="center1" presStyleLbl="fgShp" presStyleIdx="0" presStyleCnt="2"/>
      <dgm:spPr/>
    </dgm:pt>
    <dgm:pt modelId="{D802B9FD-00A2-4FFE-84CE-0469D8055277}" type="pres">
      <dgm:prSet presAssocID="{47BEC161-FE00-4A1E-900A-62337DFC2EE0}" presName="center2" presStyleLbl="fgShp" presStyleIdx="1" presStyleCnt="2"/>
      <dgm:spPr/>
    </dgm:pt>
  </dgm:ptLst>
  <dgm:cxnLst>
    <dgm:cxn modelId="{AE5563F4-B989-4FA7-AA75-CB3663713D48}" srcId="{216D3031-0283-4538-8DB4-F4F540BB86A9}" destId="{1F5286D6-F6AE-4792-9AD5-134BB9960A8F}" srcOrd="0" destOrd="0" parTransId="{9438395A-AC54-45F3-9AD5-3CB507D86060}" sibTransId="{2C00B831-8F14-466D-9E86-2E8FABCBFBF0}"/>
    <dgm:cxn modelId="{6F24B5C2-590B-4C6A-8646-C0D2CA909EA1}" type="presOf" srcId="{25B703F1-BE05-4782-A222-6D3E9D5220DC}" destId="{27CF27C7-402A-4A23-A853-3076A2F743BE}" srcOrd="1" destOrd="0" presId="urn:microsoft.com/office/officeart/2005/8/layout/cycle4"/>
    <dgm:cxn modelId="{AD91CF13-514C-4C3D-8A57-2AF8DD5DD818}" type="presOf" srcId="{4EA8FA07-9D2B-48E1-8780-AF362DEF7165}" destId="{DC7B8CEE-CFB1-415C-9146-68A7D91C0FC3}" srcOrd="1" destOrd="4" presId="urn:microsoft.com/office/officeart/2005/8/layout/cycle4"/>
    <dgm:cxn modelId="{FC129580-5DB2-4C35-8468-0F818E1393D8}" type="presOf" srcId="{7359F5F0-3310-40F2-B229-35B37C635627}" destId="{B0051CE5-07F2-4836-A5C3-3821A4801F9D}" srcOrd="0" destOrd="2" presId="urn:microsoft.com/office/officeart/2005/8/layout/cycle4"/>
    <dgm:cxn modelId="{150EAE8E-EC54-4186-B1EC-7B865C1D429F}" type="presOf" srcId="{91F4FB5D-C5E4-48CF-86EB-D50B5F4EB6F2}" destId="{B05970BE-4D7B-4F4C-A9F2-ED4E919F3840}" srcOrd="0" destOrd="0" presId="urn:microsoft.com/office/officeart/2005/8/layout/cycle4"/>
    <dgm:cxn modelId="{09495462-5DA5-4430-A58D-046828C02FAB}" srcId="{5FA980E0-F699-4242-839D-0C11F32C8C35}" destId="{724CB4A6-8076-4A60-9E55-1DF993AD0C5E}" srcOrd="2" destOrd="0" parTransId="{D9FE0A83-3FEA-4B49-A885-52FAB1247349}" sibTransId="{BBF301D2-2ED5-4DC9-B431-8BB5F323484D}"/>
    <dgm:cxn modelId="{FD65CC5F-0509-4C63-99BF-EDDD664D0AA2}" srcId="{1CDA0A17-1143-42FB-B6E5-D778DC7AD1D5}" destId="{714B5F48-40CE-429B-8740-B334B25F7218}" srcOrd="0" destOrd="0" parTransId="{DA04743A-C314-4F9F-A349-755390E6DEF1}" sibTransId="{6C6B4019-C417-47E5-9D98-9B05F7F8A880}"/>
    <dgm:cxn modelId="{EF7D1416-DDAE-4106-9153-6AB7E0366FC9}" srcId="{47BEC161-FE00-4A1E-900A-62337DFC2EE0}" destId="{1CDA0A17-1143-42FB-B6E5-D778DC7AD1D5}" srcOrd="1" destOrd="0" parTransId="{114C4B96-956D-4DE4-B20E-F4EA3223A774}" sibTransId="{800E90B7-5FBA-4D32-96AF-45C3E5010A4F}"/>
    <dgm:cxn modelId="{DABE3812-2298-4336-B817-9E21675685B0}" type="presOf" srcId="{B1A7AE08-B0FD-4910-816B-0260B8C54240}" destId="{5D922A74-E8F9-478C-9A17-B3A004B584FA}" srcOrd="0" destOrd="3" presId="urn:microsoft.com/office/officeart/2005/8/layout/cycle4"/>
    <dgm:cxn modelId="{802E8B3E-41F5-4F9E-9D1A-5081EACA2E8B}" type="presOf" srcId="{724CB4A6-8076-4A60-9E55-1DF993AD0C5E}" destId="{2D271C1E-755E-408A-A0A6-6D09E6B9D20C}" srcOrd="0" destOrd="2" presId="urn:microsoft.com/office/officeart/2005/8/layout/cycle4"/>
    <dgm:cxn modelId="{11C57675-47E9-4E5F-8A11-7D472DA73317}" type="presOf" srcId="{1F5286D6-F6AE-4792-9AD5-134BB9960A8F}" destId="{DC7B8CEE-CFB1-415C-9146-68A7D91C0FC3}" srcOrd="1" destOrd="0" presId="urn:microsoft.com/office/officeart/2005/8/layout/cycle4"/>
    <dgm:cxn modelId="{46FDFB64-E996-42BE-B958-37A6F4EF8D5B}" type="presOf" srcId="{F121A5DD-BD10-458F-B1F8-41EF4FBDF74A}" destId="{DC7B8CEE-CFB1-415C-9146-68A7D91C0FC3}" srcOrd="1" destOrd="3" presId="urn:microsoft.com/office/officeart/2005/8/layout/cycle4"/>
    <dgm:cxn modelId="{7F90D81A-BACE-4FFD-9D18-C15F81EDF788}" type="presOf" srcId="{1F5286D6-F6AE-4792-9AD5-134BB9960A8F}" destId="{3C10969B-07C8-4013-B2F8-BA24388EF330}" srcOrd="0" destOrd="0" presId="urn:microsoft.com/office/officeart/2005/8/layout/cycle4"/>
    <dgm:cxn modelId="{D3C41493-B160-44F1-B7BE-5BDD8619B85F}" srcId="{91F4FB5D-C5E4-48CF-86EB-D50B5F4EB6F2}" destId="{A1E7D424-E43A-450D-ADD1-961A90E328FC}" srcOrd="5" destOrd="0" parTransId="{74A89E27-8B3E-4A85-98D0-28B302C463AC}" sibTransId="{7C74A29B-4A64-4485-8AEC-8C44C65A8409}"/>
    <dgm:cxn modelId="{8E590E78-4183-4296-B42D-64F647376027}" type="presOf" srcId="{25B703F1-BE05-4782-A222-6D3E9D5220DC}" destId="{5D922A74-E8F9-478C-9A17-B3A004B584FA}" srcOrd="0" destOrd="0" presId="urn:microsoft.com/office/officeart/2005/8/layout/cycle4"/>
    <dgm:cxn modelId="{8F54580C-8013-4390-B2FD-1F3E7E2848C7}" srcId="{91F4FB5D-C5E4-48CF-86EB-D50B5F4EB6F2}" destId="{A415738E-E5FB-4B6C-B36B-F564AE0946A8}" srcOrd="4" destOrd="0" parTransId="{BF0F3D41-F2A2-4F40-84F3-44ABAA8CDBEA}" sibTransId="{A3270327-F532-4CFA-8963-E83856A7E29B}"/>
    <dgm:cxn modelId="{8AB927FD-B523-450A-932E-5D5B99714A54}" srcId="{47BEC161-FE00-4A1E-900A-62337DFC2EE0}" destId="{5FA980E0-F699-4242-839D-0C11F32C8C35}" srcOrd="3" destOrd="0" parTransId="{F83338C7-5423-438C-AA5A-7F86E60FC06E}" sibTransId="{E09E0B6F-E699-44FA-9DFA-E3B5639FABF1}"/>
    <dgm:cxn modelId="{8C7A0965-729A-4869-A335-4113A79B21C2}" type="presOf" srcId="{F250F623-5007-4AED-98C3-07190B3A0393}" destId="{DBA48C09-DB7C-41DA-A6FE-C290695929D1}" srcOrd="1" destOrd="1" presId="urn:microsoft.com/office/officeart/2005/8/layout/cycle4"/>
    <dgm:cxn modelId="{EC4CA7C3-013C-421F-884A-033193575402}" type="presOf" srcId="{5BE794FE-8840-4725-992C-CB4038EC98A4}" destId="{DC7B8CEE-CFB1-415C-9146-68A7D91C0FC3}" srcOrd="1" destOrd="2" presId="urn:microsoft.com/office/officeart/2005/8/layout/cycle4"/>
    <dgm:cxn modelId="{A3E0038B-1864-4BB0-9A96-B8CFEEC3FD9D}" srcId="{1CDA0A17-1143-42FB-B6E5-D778DC7AD1D5}" destId="{7359F5F0-3310-40F2-B229-35B37C635627}" srcOrd="2" destOrd="0" parTransId="{40DE8512-3962-460A-A8C3-809A9E59942E}" sibTransId="{83EFEADA-3955-4723-AE36-AA28FC5C13E6}"/>
    <dgm:cxn modelId="{883527FF-9857-4431-8422-0027A454D732}" srcId="{216D3031-0283-4538-8DB4-F4F540BB86A9}" destId="{F121A5DD-BD10-458F-B1F8-41EF4FBDF74A}" srcOrd="3" destOrd="0" parTransId="{CD597678-6B80-48B4-850E-B9896A22C3D1}" sibTransId="{B9733783-E640-4E2F-BB77-46225CB6F49B}"/>
    <dgm:cxn modelId="{193558C0-384D-46BC-8276-535BF27E65B5}" type="presOf" srcId="{B1A7AE08-B0FD-4910-816B-0260B8C54240}" destId="{27CF27C7-402A-4A23-A853-3076A2F743BE}" srcOrd="1" destOrd="3" presId="urn:microsoft.com/office/officeart/2005/8/layout/cycle4"/>
    <dgm:cxn modelId="{88C39AF3-1795-437A-88E1-042814792950}" type="presOf" srcId="{5FA980E0-F699-4242-839D-0C11F32C8C35}" destId="{0D5BDA94-0F2D-4654-84BC-2AD2A6E87320}" srcOrd="0" destOrd="0" presId="urn:microsoft.com/office/officeart/2005/8/layout/cycle4"/>
    <dgm:cxn modelId="{ED30E04B-6123-4C6F-BCB1-7109BA2B5126}" type="presOf" srcId="{714B5F48-40CE-429B-8740-B334B25F7218}" destId="{04033CA3-DB33-444D-834B-9AFDFD3BA074}" srcOrd="1" destOrd="0" presId="urn:microsoft.com/office/officeart/2005/8/layout/cycle4"/>
    <dgm:cxn modelId="{5D391F21-6027-4957-A056-ED109335156B}" srcId="{5FA980E0-F699-4242-839D-0C11F32C8C35}" destId="{F250F623-5007-4AED-98C3-07190B3A0393}" srcOrd="1" destOrd="0" parTransId="{98D49DDC-B5DA-4405-B5C2-56208C107035}" sibTransId="{6CD5C59D-AE97-47F5-8684-AC6C48F1CADD}"/>
    <dgm:cxn modelId="{59C894A7-A084-48BD-81B6-0059DB6FA530}" type="presOf" srcId="{F121A5DD-BD10-458F-B1F8-41EF4FBDF74A}" destId="{3C10969B-07C8-4013-B2F8-BA24388EF330}" srcOrd="0" destOrd="3" presId="urn:microsoft.com/office/officeart/2005/8/layout/cycle4"/>
    <dgm:cxn modelId="{A7C254A4-21C3-417D-B773-4AA81FA16509}" srcId="{91F4FB5D-C5E4-48CF-86EB-D50B5F4EB6F2}" destId="{25B703F1-BE05-4782-A222-6D3E9D5220DC}" srcOrd="0" destOrd="0" parTransId="{DC9E0F4E-8839-4CDA-AD6A-162DA130A8AC}" sibTransId="{3857CA43-4F8F-414C-9387-9D8D898D27DD}"/>
    <dgm:cxn modelId="{593B2D39-F2E3-4A20-97D6-7C6A119A101B}" srcId="{1CDA0A17-1143-42FB-B6E5-D778DC7AD1D5}" destId="{A6145469-D613-4A12-B90E-5D42B14DC5BF}" srcOrd="1" destOrd="0" parTransId="{C71FD08B-77FD-4FFE-A69F-AB88FBD3B327}" sibTransId="{89A02AC8-B8E9-4D99-BE95-2C47CEC2ABCA}"/>
    <dgm:cxn modelId="{FD7BC0F7-04BB-448E-88C9-E9A90F969DCD}" type="presOf" srcId="{9B1E436A-856D-4A0C-A011-5603EE72D110}" destId="{DC7B8CEE-CFB1-415C-9146-68A7D91C0FC3}" srcOrd="1" destOrd="1" presId="urn:microsoft.com/office/officeart/2005/8/layout/cycle4"/>
    <dgm:cxn modelId="{AB53A865-5B3B-4D27-B28E-64C28B60AE59}" type="presOf" srcId="{5BE794FE-8840-4725-992C-CB4038EC98A4}" destId="{3C10969B-07C8-4013-B2F8-BA24388EF330}" srcOrd="0" destOrd="2" presId="urn:microsoft.com/office/officeart/2005/8/layout/cycle4"/>
    <dgm:cxn modelId="{8D16048C-4A10-4589-B2FB-A399DB2762DC}" srcId="{216D3031-0283-4538-8DB4-F4F540BB86A9}" destId="{9B1E436A-856D-4A0C-A011-5603EE72D110}" srcOrd="1" destOrd="0" parTransId="{F493001E-CE03-4C72-A84F-AF04DB9AA9CC}" sibTransId="{DFAC4308-63A4-4813-84BE-17164FD946A5}"/>
    <dgm:cxn modelId="{CAA31141-9FEE-441A-9E04-965C34746E80}" srcId="{5FA980E0-F699-4242-839D-0C11F32C8C35}" destId="{FDBD9137-B50F-4CCF-B39D-03959338C9FD}" srcOrd="0" destOrd="0" parTransId="{8BF13864-328B-44FC-AC72-8805E4519A2D}" sibTransId="{4963A6D0-E12B-4148-A9F3-67B4575E428C}"/>
    <dgm:cxn modelId="{04E2659C-1F08-434A-9CDF-D3220C8838A4}" type="presOf" srcId="{7359F5F0-3310-40F2-B229-35B37C635627}" destId="{04033CA3-DB33-444D-834B-9AFDFD3BA074}" srcOrd="1" destOrd="2" presId="urn:microsoft.com/office/officeart/2005/8/layout/cycle4"/>
    <dgm:cxn modelId="{063D8AF6-3DD7-4789-9D16-2D00C4509E9F}" type="presOf" srcId="{9B1E436A-856D-4A0C-A011-5603EE72D110}" destId="{3C10969B-07C8-4013-B2F8-BA24388EF330}" srcOrd="0" destOrd="1" presId="urn:microsoft.com/office/officeart/2005/8/layout/cycle4"/>
    <dgm:cxn modelId="{D6230CC8-1D80-4F5D-BEED-A1F171056334}" type="presOf" srcId="{A415738E-E5FB-4B6C-B36B-F564AE0946A8}" destId="{5D922A74-E8F9-478C-9A17-B3A004B584FA}" srcOrd="0" destOrd="4" presId="urn:microsoft.com/office/officeart/2005/8/layout/cycle4"/>
    <dgm:cxn modelId="{E437E3D8-9C22-4ABE-AF11-1F9683D3A494}" type="presOf" srcId="{714B5F48-40CE-429B-8740-B334B25F7218}" destId="{B0051CE5-07F2-4836-A5C3-3821A4801F9D}" srcOrd="0" destOrd="0" presId="urn:microsoft.com/office/officeart/2005/8/layout/cycle4"/>
    <dgm:cxn modelId="{3D7A0306-4E7A-40D4-9FF5-26FC9B3E7BD6}" type="presOf" srcId="{FDBD9137-B50F-4CCF-B39D-03959338C9FD}" destId="{2D271C1E-755E-408A-A0A6-6D09E6B9D20C}" srcOrd="0" destOrd="0" presId="urn:microsoft.com/office/officeart/2005/8/layout/cycle4"/>
    <dgm:cxn modelId="{A5A54030-C5F5-426A-A09D-93F32C97A47D}" type="presOf" srcId="{0A26D512-E9B3-4C7D-A3AE-1559EED01589}" destId="{B0051CE5-07F2-4836-A5C3-3821A4801F9D}" srcOrd="0" destOrd="4" presId="urn:microsoft.com/office/officeart/2005/8/layout/cycle4"/>
    <dgm:cxn modelId="{F6CC7026-E9CA-47FD-9037-1C1370E881D0}" type="presOf" srcId="{8B565829-F667-4D38-8A87-E0D8EE0F156D}" destId="{B0051CE5-07F2-4836-A5C3-3821A4801F9D}" srcOrd="0" destOrd="5" presId="urn:microsoft.com/office/officeart/2005/8/layout/cycle4"/>
    <dgm:cxn modelId="{B340DA92-03A2-4FCD-81CF-8E55243D25EB}" srcId="{1CDA0A17-1143-42FB-B6E5-D778DC7AD1D5}" destId="{8B565829-F667-4D38-8A87-E0D8EE0F156D}" srcOrd="5" destOrd="0" parTransId="{EB3B98EC-A9ED-4889-9F7D-5FC4A3FBA0B6}" sibTransId="{63F96A7D-15AB-494C-ADC2-FCA1094AAC4E}"/>
    <dgm:cxn modelId="{2245D3F7-4730-4750-912A-791C7DEF5EF1}" type="presOf" srcId="{F250F623-5007-4AED-98C3-07190B3A0393}" destId="{2D271C1E-755E-408A-A0A6-6D09E6B9D20C}" srcOrd="0" destOrd="1" presId="urn:microsoft.com/office/officeart/2005/8/layout/cycle4"/>
    <dgm:cxn modelId="{BEE65B6D-C183-4C48-B8C0-B233B832B8BD}" srcId="{47BEC161-FE00-4A1E-900A-62337DFC2EE0}" destId="{91F4FB5D-C5E4-48CF-86EB-D50B5F4EB6F2}" srcOrd="0" destOrd="0" parTransId="{B95BCE9F-520A-4E95-A067-C220252E2363}" sibTransId="{6C8E204F-FCDA-4BD6-886D-9479F6A5C293}"/>
    <dgm:cxn modelId="{32543DF9-84E3-4E33-9C19-2ED44D187CCE}" type="presOf" srcId="{216D3031-0283-4538-8DB4-F4F540BB86A9}" destId="{EA7FD67F-37AC-479B-95AB-90D8FC56C48C}" srcOrd="0" destOrd="0" presId="urn:microsoft.com/office/officeart/2005/8/layout/cycle4"/>
    <dgm:cxn modelId="{83970607-3EA2-4743-A3DF-89284B493967}" type="presOf" srcId="{E9097F73-217E-4EC5-893F-ABAF944D0AFB}" destId="{04033CA3-DB33-444D-834B-9AFDFD3BA074}" srcOrd="1" destOrd="3" presId="urn:microsoft.com/office/officeart/2005/8/layout/cycle4"/>
    <dgm:cxn modelId="{9526EA74-6B3B-4A54-B4F7-15A547FEE20C}" srcId="{216D3031-0283-4538-8DB4-F4F540BB86A9}" destId="{5BE794FE-8840-4725-992C-CB4038EC98A4}" srcOrd="2" destOrd="0" parTransId="{369479CE-7D93-4525-BFAD-C2664F78A161}" sibTransId="{77F1A633-9270-41CF-A5CD-D62F153EB2B4}"/>
    <dgm:cxn modelId="{E2E26CA5-256D-42EF-95D4-D6BB8F0D9739}" srcId="{216D3031-0283-4538-8DB4-F4F540BB86A9}" destId="{4EA8FA07-9D2B-48E1-8780-AF362DEF7165}" srcOrd="4" destOrd="0" parTransId="{C7A5D0AF-558D-4A27-9549-DC65AD177FF3}" sibTransId="{21CF2A5F-2BEA-4DB1-AC42-5F7EB95E744B}"/>
    <dgm:cxn modelId="{DE1536DB-079F-40F6-BA2E-C28F044F9B79}" srcId="{47BEC161-FE00-4A1E-900A-62337DFC2EE0}" destId="{216D3031-0283-4538-8DB4-F4F540BB86A9}" srcOrd="2" destOrd="0" parTransId="{28F625B2-E835-422B-8471-40C54D1559EA}" sibTransId="{B2352993-504A-4DE3-8F23-1D228086DF7D}"/>
    <dgm:cxn modelId="{CE0E5E23-D7BF-4D06-B03B-91B28B3DEF18}" type="presOf" srcId="{BE608847-5215-44E8-BCA7-5D82928F10AC}" destId="{5D922A74-E8F9-478C-9A17-B3A004B584FA}" srcOrd="0" destOrd="1" presId="urn:microsoft.com/office/officeart/2005/8/layout/cycle4"/>
    <dgm:cxn modelId="{90D60EDB-BF68-40EF-9C6A-158204C1A4C8}" type="presOf" srcId="{0A26D512-E9B3-4C7D-A3AE-1559EED01589}" destId="{04033CA3-DB33-444D-834B-9AFDFD3BA074}" srcOrd="1" destOrd="4" presId="urn:microsoft.com/office/officeart/2005/8/layout/cycle4"/>
    <dgm:cxn modelId="{99467E93-F41F-46BF-862B-FAA29C0633D9}" type="presOf" srcId="{724CB4A6-8076-4A60-9E55-1DF993AD0C5E}" destId="{DBA48C09-DB7C-41DA-A6FE-C290695929D1}" srcOrd="1" destOrd="2" presId="urn:microsoft.com/office/officeart/2005/8/layout/cycle4"/>
    <dgm:cxn modelId="{E526C5C2-48FC-4145-84E3-DBEE617B1F25}" type="presOf" srcId="{EBF8559C-39F9-4CC5-BEE0-3262E270A11C}" destId="{27CF27C7-402A-4A23-A853-3076A2F743BE}" srcOrd="1" destOrd="2" presId="urn:microsoft.com/office/officeart/2005/8/layout/cycle4"/>
    <dgm:cxn modelId="{F387632A-FD2C-4E2A-8E0F-E3CC4DACA73A}" type="presOf" srcId="{1CDA0A17-1143-42FB-B6E5-D778DC7AD1D5}" destId="{F9FF72D7-FFE0-4CF8-99BD-5064F108C072}" srcOrd="0" destOrd="0" presId="urn:microsoft.com/office/officeart/2005/8/layout/cycle4"/>
    <dgm:cxn modelId="{FFFA5144-CEDE-4E51-8437-3660721CFBC1}" type="presOf" srcId="{A1E7D424-E43A-450D-ADD1-961A90E328FC}" destId="{5D922A74-E8F9-478C-9A17-B3A004B584FA}" srcOrd="0" destOrd="5" presId="urn:microsoft.com/office/officeart/2005/8/layout/cycle4"/>
    <dgm:cxn modelId="{ACDF678A-8A38-4095-B57C-9065CC12E8C8}" type="presOf" srcId="{47BEC161-FE00-4A1E-900A-62337DFC2EE0}" destId="{8E1D5AEB-3C4F-4FC3-9B07-E8FD25767FF1}" srcOrd="0" destOrd="0" presId="urn:microsoft.com/office/officeart/2005/8/layout/cycle4"/>
    <dgm:cxn modelId="{5E5206D2-4139-4ED2-B32B-F627DB909327}" type="presOf" srcId="{4EA8FA07-9D2B-48E1-8780-AF362DEF7165}" destId="{3C10969B-07C8-4013-B2F8-BA24388EF330}" srcOrd="0" destOrd="4" presId="urn:microsoft.com/office/officeart/2005/8/layout/cycle4"/>
    <dgm:cxn modelId="{7DB860F9-1C82-4D7B-979A-0930D3A87277}" srcId="{91F4FB5D-C5E4-48CF-86EB-D50B5F4EB6F2}" destId="{BE608847-5215-44E8-BCA7-5D82928F10AC}" srcOrd="1" destOrd="0" parTransId="{851E1F2F-9CB6-4D2C-AC87-2F30513DEA4A}" sibTransId="{165E81A2-F339-4BF9-957D-C181B6E4BE7D}"/>
    <dgm:cxn modelId="{02BC0BF9-D091-418B-A8C4-8B2772E1F53F}" type="presOf" srcId="{8B565829-F667-4D38-8A87-E0D8EE0F156D}" destId="{04033CA3-DB33-444D-834B-9AFDFD3BA074}" srcOrd="1" destOrd="5" presId="urn:microsoft.com/office/officeart/2005/8/layout/cycle4"/>
    <dgm:cxn modelId="{775640D5-296A-4660-BDB8-C4078074F2DA}" srcId="{91F4FB5D-C5E4-48CF-86EB-D50B5F4EB6F2}" destId="{B1A7AE08-B0FD-4910-816B-0260B8C54240}" srcOrd="3" destOrd="0" parTransId="{A2236592-0F8C-4505-B335-192CED487305}" sibTransId="{D7529FEE-0679-41D3-BAAE-C988A5F33108}"/>
    <dgm:cxn modelId="{378754B3-DD41-4C13-BA39-6A3B24C98BB0}" type="presOf" srcId="{A1E7D424-E43A-450D-ADD1-961A90E328FC}" destId="{27CF27C7-402A-4A23-A853-3076A2F743BE}" srcOrd="1" destOrd="5" presId="urn:microsoft.com/office/officeart/2005/8/layout/cycle4"/>
    <dgm:cxn modelId="{65E20A3E-76A0-4005-AFCA-B06B7EB39183}" type="presOf" srcId="{A415738E-E5FB-4B6C-B36B-F564AE0946A8}" destId="{27CF27C7-402A-4A23-A853-3076A2F743BE}" srcOrd="1" destOrd="4" presId="urn:microsoft.com/office/officeart/2005/8/layout/cycle4"/>
    <dgm:cxn modelId="{6DDE3163-F4DB-48BD-A475-15B65A2D35A5}" type="presOf" srcId="{FDBD9137-B50F-4CCF-B39D-03959338C9FD}" destId="{DBA48C09-DB7C-41DA-A6FE-C290695929D1}" srcOrd="1" destOrd="0" presId="urn:microsoft.com/office/officeart/2005/8/layout/cycle4"/>
    <dgm:cxn modelId="{0F18260D-33DD-4E60-8DD9-95E9B3622765}" type="presOf" srcId="{EBF8559C-39F9-4CC5-BEE0-3262E270A11C}" destId="{5D922A74-E8F9-478C-9A17-B3A004B584FA}" srcOrd="0" destOrd="2" presId="urn:microsoft.com/office/officeart/2005/8/layout/cycle4"/>
    <dgm:cxn modelId="{8E68E509-34A5-48E1-8487-4030D14A51C0}" type="presOf" srcId="{A6145469-D613-4A12-B90E-5D42B14DC5BF}" destId="{04033CA3-DB33-444D-834B-9AFDFD3BA074}" srcOrd="1" destOrd="1" presId="urn:microsoft.com/office/officeart/2005/8/layout/cycle4"/>
    <dgm:cxn modelId="{953D6D17-5091-4E6E-AFA1-DD70986E75B4}" srcId="{1CDA0A17-1143-42FB-B6E5-D778DC7AD1D5}" destId="{0A26D512-E9B3-4C7D-A3AE-1559EED01589}" srcOrd="4" destOrd="0" parTransId="{B0906352-2FD7-48C7-8E64-4508E70D04C9}" sibTransId="{221541C1-A546-4FCE-9159-DEA58E4F7734}"/>
    <dgm:cxn modelId="{BA028587-E150-40C1-9176-1A10640F9857}" srcId="{91F4FB5D-C5E4-48CF-86EB-D50B5F4EB6F2}" destId="{EBF8559C-39F9-4CC5-BEE0-3262E270A11C}" srcOrd="2" destOrd="0" parTransId="{98109577-37CF-43DB-B71D-E05A57314A37}" sibTransId="{2881FF6E-A758-4E64-972E-B4527620948D}"/>
    <dgm:cxn modelId="{6C73C662-309B-49A9-9D0D-D23DA2522C47}" type="presOf" srcId="{BE608847-5215-44E8-BCA7-5D82928F10AC}" destId="{27CF27C7-402A-4A23-A853-3076A2F743BE}" srcOrd="1" destOrd="1" presId="urn:microsoft.com/office/officeart/2005/8/layout/cycle4"/>
    <dgm:cxn modelId="{708713C3-CE31-48C7-BA24-C7E358027755}" srcId="{1CDA0A17-1143-42FB-B6E5-D778DC7AD1D5}" destId="{E9097F73-217E-4EC5-893F-ABAF944D0AFB}" srcOrd="3" destOrd="0" parTransId="{6B7EBDD3-B463-42F2-AE34-B756E88115AC}" sibTransId="{63B21287-92CD-4F58-B3C1-9D66EC799EB9}"/>
    <dgm:cxn modelId="{D8516149-6393-49B0-B746-A3F7A8274896}" type="presOf" srcId="{E9097F73-217E-4EC5-893F-ABAF944D0AFB}" destId="{B0051CE5-07F2-4836-A5C3-3821A4801F9D}" srcOrd="0" destOrd="3" presId="urn:microsoft.com/office/officeart/2005/8/layout/cycle4"/>
    <dgm:cxn modelId="{FA4139EC-B13B-4A62-9246-8CDEB72EFFB3}" type="presOf" srcId="{A6145469-D613-4A12-B90E-5D42B14DC5BF}" destId="{B0051CE5-07F2-4836-A5C3-3821A4801F9D}" srcOrd="0" destOrd="1" presId="urn:microsoft.com/office/officeart/2005/8/layout/cycle4"/>
    <dgm:cxn modelId="{D5FCDF92-4EA0-440F-833B-B3E296817DD2}" type="presParOf" srcId="{8E1D5AEB-3C4F-4FC3-9B07-E8FD25767FF1}" destId="{650E2772-4CDA-40AE-BEE0-58FDEBFD9F50}" srcOrd="0" destOrd="0" presId="urn:microsoft.com/office/officeart/2005/8/layout/cycle4"/>
    <dgm:cxn modelId="{72AD6DC1-35C9-4FE2-A3E4-DB040765B782}" type="presParOf" srcId="{650E2772-4CDA-40AE-BEE0-58FDEBFD9F50}" destId="{8A6A6294-E57F-4CFD-80B6-D1AFA41F25B9}" srcOrd="0" destOrd="0" presId="urn:microsoft.com/office/officeart/2005/8/layout/cycle4"/>
    <dgm:cxn modelId="{15C7EB48-BDC0-4B29-8ADD-BA1D79B402AF}" type="presParOf" srcId="{8A6A6294-E57F-4CFD-80B6-D1AFA41F25B9}" destId="{5D922A74-E8F9-478C-9A17-B3A004B584FA}" srcOrd="0" destOrd="0" presId="urn:microsoft.com/office/officeart/2005/8/layout/cycle4"/>
    <dgm:cxn modelId="{EF74DE17-27FA-4725-AA77-D0992247FAA5}" type="presParOf" srcId="{8A6A6294-E57F-4CFD-80B6-D1AFA41F25B9}" destId="{27CF27C7-402A-4A23-A853-3076A2F743BE}" srcOrd="1" destOrd="0" presId="urn:microsoft.com/office/officeart/2005/8/layout/cycle4"/>
    <dgm:cxn modelId="{8917712E-9433-4034-B2ED-C4F206EFF096}" type="presParOf" srcId="{650E2772-4CDA-40AE-BEE0-58FDEBFD9F50}" destId="{09862768-14F6-4FDE-9B8D-AAEAA1708DB0}" srcOrd="1" destOrd="0" presId="urn:microsoft.com/office/officeart/2005/8/layout/cycle4"/>
    <dgm:cxn modelId="{8E3DBC90-5DE1-4164-B7F0-CA8D5E259320}" type="presParOf" srcId="{09862768-14F6-4FDE-9B8D-AAEAA1708DB0}" destId="{B0051CE5-07F2-4836-A5C3-3821A4801F9D}" srcOrd="0" destOrd="0" presId="urn:microsoft.com/office/officeart/2005/8/layout/cycle4"/>
    <dgm:cxn modelId="{3BAB1E7A-24B6-45DB-A109-F64A02EBD5CF}" type="presParOf" srcId="{09862768-14F6-4FDE-9B8D-AAEAA1708DB0}" destId="{04033CA3-DB33-444D-834B-9AFDFD3BA074}" srcOrd="1" destOrd="0" presId="urn:microsoft.com/office/officeart/2005/8/layout/cycle4"/>
    <dgm:cxn modelId="{4EA844CB-A0AF-479F-AF5F-74A986AF0112}" type="presParOf" srcId="{650E2772-4CDA-40AE-BEE0-58FDEBFD9F50}" destId="{E6B52CA8-9580-4243-8711-ED5A95061DF5}" srcOrd="2" destOrd="0" presId="urn:microsoft.com/office/officeart/2005/8/layout/cycle4"/>
    <dgm:cxn modelId="{7B95E052-A000-4D30-AA26-8CB15A58CCA6}" type="presParOf" srcId="{E6B52CA8-9580-4243-8711-ED5A95061DF5}" destId="{3C10969B-07C8-4013-B2F8-BA24388EF330}" srcOrd="0" destOrd="0" presId="urn:microsoft.com/office/officeart/2005/8/layout/cycle4"/>
    <dgm:cxn modelId="{E21BEFA7-F35C-4EF9-B0E1-33A8555FE91A}" type="presParOf" srcId="{E6B52CA8-9580-4243-8711-ED5A95061DF5}" destId="{DC7B8CEE-CFB1-415C-9146-68A7D91C0FC3}" srcOrd="1" destOrd="0" presId="urn:microsoft.com/office/officeart/2005/8/layout/cycle4"/>
    <dgm:cxn modelId="{355EB3AC-7D40-4614-8B4A-55405B84B5C1}" type="presParOf" srcId="{650E2772-4CDA-40AE-BEE0-58FDEBFD9F50}" destId="{2D1B64E4-5AA3-4992-A379-D026A603ADA7}" srcOrd="3" destOrd="0" presId="urn:microsoft.com/office/officeart/2005/8/layout/cycle4"/>
    <dgm:cxn modelId="{3A3ACE4B-FCEB-468A-96EA-36C6F7C7C7A3}" type="presParOf" srcId="{2D1B64E4-5AA3-4992-A379-D026A603ADA7}" destId="{2D271C1E-755E-408A-A0A6-6D09E6B9D20C}" srcOrd="0" destOrd="0" presId="urn:microsoft.com/office/officeart/2005/8/layout/cycle4"/>
    <dgm:cxn modelId="{73FEE9C8-37D1-4307-BC62-07B4B85C3869}" type="presParOf" srcId="{2D1B64E4-5AA3-4992-A379-D026A603ADA7}" destId="{DBA48C09-DB7C-41DA-A6FE-C290695929D1}" srcOrd="1" destOrd="0" presId="urn:microsoft.com/office/officeart/2005/8/layout/cycle4"/>
    <dgm:cxn modelId="{7101DCAE-EADB-4EC1-9067-7DF1C1F5F92B}" type="presParOf" srcId="{650E2772-4CDA-40AE-BEE0-58FDEBFD9F50}" destId="{484E0C30-FD04-4539-8F42-A84A9529A748}" srcOrd="4" destOrd="0" presId="urn:microsoft.com/office/officeart/2005/8/layout/cycle4"/>
    <dgm:cxn modelId="{6648AD75-A90A-4509-B400-7ADDFD2D54FC}" type="presParOf" srcId="{8E1D5AEB-3C4F-4FC3-9B07-E8FD25767FF1}" destId="{D65D5725-3001-4194-BAC5-0CD05FDC4AD4}" srcOrd="1" destOrd="0" presId="urn:microsoft.com/office/officeart/2005/8/layout/cycle4"/>
    <dgm:cxn modelId="{E9354046-8D9B-4C6F-93F8-18E4C26C6598}" type="presParOf" srcId="{D65D5725-3001-4194-BAC5-0CD05FDC4AD4}" destId="{B05970BE-4D7B-4F4C-A9F2-ED4E919F3840}" srcOrd="0" destOrd="0" presId="urn:microsoft.com/office/officeart/2005/8/layout/cycle4"/>
    <dgm:cxn modelId="{FC5926AB-526D-480E-B2F5-6756BFC53CDA}" type="presParOf" srcId="{D65D5725-3001-4194-BAC5-0CD05FDC4AD4}" destId="{F9FF72D7-FFE0-4CF8-99BD-5064F108C072}" srcOrd="1" destOrd="0" presId="urn:microsoft.com/office/officeart/2005/8/layout/cycle4"/>
    <dgm:cxn modelId="{0DE568BF-ACB6-4F79-A980-0EBC5963F4E2}" type="presParOf" srcId="{D65D5725-3001-4194-BAC5-0CD05FDC4AD4}" destId="{EA7FD67F-37AC-479B-95AB-90D8FC56C48C}" srcOrd="2" destOrd="0" presId="urn:microsoft.com/office/officeart/2005/8/layout/cycle4"/>
    <dgm:cxn modelId="{C21DC5EF-4017-4C0D-A483-0EEF75E568DA}" type="presParOf" srcId="{D65D5725-3001-4194-BAC5-0CD05FDC4AD4}" destId="{0D5BDA94-0F2D-4654-84BC-2AD2A6E87320}" srcOrd="3" destOrd="0" presId="urn:microsoft.com/office/officeart/2005/8/layout/cycle4"/>
    <dgm:cxn modelId="{E6DE7C2C-6884-4067-BAB3-B2D7197DAC1F}" type="presParOf" srcId="{D65D5725-3001-4194-BAC5-0CD05FDC4AD4}" destId="{32EC6569-1895-4E60-80C2-EAD662C07DE5}" srcOrd="4" destOrd="0" presId="urn:microsoft.com/office/officeart/2005/8/layout/cycle4"/>
    <dgm:cxn modelId="{3AE86E9D-A417-4DCC-9434-BEB4E7A0365E}" type="presParOf" srcId="{8E1D5AEB-3C4F-4FC3-9B07-E8FD25767FF1}" destId="{3F5216AA-DED3-46D3-B567-699C9ADC665A}" srcOrd="2" destOrd="0" presId="urn:microsoft.com/office/officeart/2005/8/layout/cycle4"/>
    <dgm:cxn modelId="{682F9528-31A7-49B9-B0A4-5998E634D85A}" type="presParOf" srcId="{8E1D5AEB-3C4F-4FC3-9B07-E8FD25767FF1}" destId="{D802B9FD-00A2-4FFE-84CE-0469D8055277}"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0969B-07C8-4013-B2F8-BA24388EF330}">
      <dsp:nvSpPr>
        <dsp:cNvPr id="0" name=""/>
        <dsp:cNvSpPr/>
      </dsp:nvSpPr>
      <dsp:spPr>
        <a:xfrm>
          <a:off x="5061703" y="3621195"/>
          <a:ext cx="2676821" cy="1733973"/>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rtl="1">
            <a:lnSpc>
              <a:spcPct val="90000"/>
            </a:lnSpc>
            <a:spcBef>
              <a:spcPct val="0"/>
            </a:spcBef>
            <a:spcAft>
              <a:spcPct val="15000"/>
            </a:spcAft>
            <a:buChar char="••"/>
          </a:pPr>
          <a:r>
            <a:rPr lang="ar-SA" sz="1400" b="1" kern="1200" dirty="0" smtClean="0"/>
            <a:t>المنافسة العالمية</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انتهاك الحقوق</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قوانين من الدولة</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العمالة الاجنبية</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العمالة المحلية</a:t>
          </a:r>
          <a:endParaRPr lang="ar-SA" sz="1400" b="1" kern="1200" dirty="0"/>
        </a:p>
      </dsp:txBody>
      <dsp:txXfrm>
        <a:off x="5902839" y="4092778"/>
        <a:ext cx="1797595" cy="1224300"/>
      </dsp:txXfrm>
    </dsp:sp>
    <dsp:sp modelId="{2D271C1E-755E-408A-A0A6-6D09E6B9D20C}">
      <dsp:nvSpPr>
        <dsp:cNvPr id="0" name=""/>
        <dsp:cNvSpPr/>
      </dsp:nvSpPr>
      <dsp:spPr>
        <a:xfrm>
          <a:off x="262459" y="3684693"/>
          <a:ext cx="2676821" cy="1733973"/>
        </a:xfrm>
        <a:prstGeom prst="roundRect">
          <a:avLst>
            <a:gd name="adj" fmla="val 10000"/>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rtl="1">
            <a:lnSpc>
              <a:spcPct val="90000"/>
            </a:lnSpc>
            <a:spcBef>
              <a:spcPct val="0"/>
            </a:spcBef>
            <a:spcAft>
              <a:spcPct val="15000"/>
            </a:spcAft>
            <a:buChar char="••"/>
          </a:pPr>
          <a:r>
            <a:rPr lang="ar-SA" sz="1400" b="1" kern="1200" dirty="0" smtClean="0"/>
            <a:t>المصممين الشباب </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الداعمين للمشروع ورعاته</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طالبات الجامعة</a:t>
          </a:r>
          <a:endParaRPr lang="ar-SA" sz="1400" b="1" kern="1200" dirty="0"/>
        </a:p>
      </dsp:txBody>
      <dsp:txXfrm>
        <a:off x="300549" y="4156276"/>
        <a:ext cx="1797595" cy="1224300"/>
      </dsp:txXfrm>
    </dsp:sp>
    <dsp:sp modelId="{B0051CE5-07F2-4836-A5C3-3821A4801F9D}">
      <dsp:nvSpPr>
        <dsp:cNvPr id="0" name=""/>
        <dsp:cNvSpPr/>
      </dsp:nvSpPr>
      <dsp:spPr>
        <a:xfrm>
          <a:off x="5188718" y="0"/>
          <a:ext cx="2676821" cy="1733973"/>
        </a:xfrm>
        <a:prstGeom prst="roundRect">
          <a:avLst>
            <a:gd name="adj" fmla="val 10000"/>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rtl="1">
            <a:lnSpc>
              <a:spcPct val="90000"/>
            </a:lnSpc>
            <a:spcBef>
              <a:spcPct val="0"/>
            </a:spcBef>
            <a:spcAft>
              <a:spcPct val="15000"/>
            </a:spcAft>
            <a:buChar char="••"/>
          </a:pPr>
          <a:r>
            <a:rPr lang="ar-SA" sz="1400" b="1" kern="1200" dirty="0" smtClean="0"/>
            <a:t>وقت التصنيع</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نقص في الخبرة</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ثقة الزبائن</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رعاة المشروع</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صيانة الموقع</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طلبات غير متوفرة </a:t>
          </a:r>
          <a:endParaRPr lang="ar-SA" sz="1400" b="1" kern="1200" dirty="0"/>
        </a:p>
      </dsp:txBody>
      <dsp:txXfrm>
        <a:off x="6029855" y="38090"/>
        <a:ext cx="1797595" cy="1224300"/>
      </dsp:txXfrm>
    </dsp:sp>
    <dsp:sp modelId="{5D922A74-E8F9-478C-9A17-B3A004B584FA}">
      <dsp:nvSpPr>
        <dsp:cNvPr id="0" name=""/>
        <dsp:cNvSpPr/>
      </dsp:nvSpPr>
      <dsp:spPr>
        <a:xfrm>
          <a:off x="160847" y="0"/>
          <a:ext cx="2676821" cy="1733973"/>
        </a:xfrm>
        <a:prstGeom prst="roundRect">
          <a:avLst>
            <a:gd name="adj" fmla="val 10000"/>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rtl="1">
            <a:lnSpc>
              <a:spcPct val="90000"/>
            </a:lnSpc>
            <a:spcBef>
              <a:spcPct val="0"/>
            </a:spcBef>
            <a:spcAft>
              <a:spcPct val="15000"/>
            </a:spcAft>
            <a:buChar char="••"/>
          </a:pPr>
          <a:r>
            <a:rPr lang="ar-SA" sz="1400" b="1" kern="1200" dirty="0" smtClean="0"/>
            <a:t>إرضاء الزبائن</a:t>
          </a:r>
          <a:endParaRPr lang="ar-SA" sz="1400" kern="1200" dirty="0"/>
        </a:p>
        <a:p>
          <a:pPr marL="114300" lvl="1" indent="-114300" algn="r" defTabSz="622300" rtl="1">
            <a:lnSpc>
              <a:spcPct val="90000"/>
            </a:lnSpc>
            <a:spcBef>
              <a:spcPct val="0"/>
            </a:spcBef>
            <a:spcAft>
              <a:spcPct val="15000"/>
            </a:spcAft>
            <a:buChar char="••"/>
          </a:pPr>
          <a:r>
            <a:rPr lang="ar-SA" sz="1400" b="1" kern="1200" dirty="0" smtClean="0"/>
            <a:t>جودة عالية</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قلة المنافسين</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التوجه الحالي للناس</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الموظفين</a:t>
          </a:r>
          <a:endParaRPr lang="ar-SA" sz="1400" b="1" kern="1200" dirty="0"/>
        </a:p>
        <a:p>
          <a:pPr marL="114300" lvl="1" indent="-114300" algn="r" defTabSz="622300" rtl="1">
            <a:lnSpc>
              <a:spcPct val="90000"/>
            </a:lnSpc>
            <a:spcBef>
              <a:spcPct val="0"/>
            </a:spcBef>
            <a:spcAft>
              <a:spcPct val="15000"/>
            </a:spcAft>
            <a:buChar char="••"/>
          </a:pPr>
          <a:r>
            <a:rPr lang="ar-SA" sz="1400" b="1" kern="1200" dirty="0" smtClean="0"/>
            <a:t>احتياج الزبون</a:t>
          </a:r>
          <a:endParaRPr lang="ar-SA" sz="1400" b="1" kern="1200" dirty="0"/>
        </a:p>
      </dsp:txBody>
      <dsp:txXfrm>
        <a:off x="198937" y="38090"/>
        <a:ext cx="1797595" cy="1224300"/>
      </dsp:txXfrm>
    </dsp:sp>
    <dsp:sp modelId="{B05970BE-4D7B-4F4C-A9F2-ED4E919F3840}">
      <dsp:nvSpPr>
        <dsp:cNvPr id="0" name=""/>
        <dsp:cNvSpPr/>
      </dsp:nvSpPr>
      <dsp:spPr>
        <a:xfrm>
          <a:off x="1663530" y="308864"/>
          <a:ext cx="2346282" cy="2346282"/>
        </a:xfrm>
        <a:prstGeom prst="pieWedge">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kumimoji="0" lang="en-US" altLang="ar-SA" sz="2400" b="1" i="0" u="none" strike="noStrike" kern="1200" cap="none" normalizeH="0" baseline="0" dirty="0" smtClean="0">
              <a:ln>
                <a:noFill/>
              </a:ln>
              <a:solidFill>
                <a:schemeClr val="bg1"/>
              </a:solidFill>
              <a:effectLst/>
              <a:latin typeface="Calibri" panose="020F0502020204030204" pitchFamily="34" charset="0"/>
              <a:ea typeface="Arial" panose="020B0604020202020204" pitchFamily="34" charset="0"/>
            </a:rPr>
            <a:t>Strength</a:t>
          </a:r>
          <a:endParaRPr lang="ar-SA" sz="1700" u="none" kern="1200" dirty="0">
            <a:solidFill>
              <a:schemeClr val="bg1"/>
            </a:solidFill>
          </a:endParaRPr>
        </a:p>
      </dsp:txBody>
      <dsp:txXfrm>
        <a:off x="2350740" y="996074"/>
        <a:ext cx="1659072" cy="1659072"/>
      </dsp:txXfrm>
    </dsp:sp>
    <dsp:sp modelId="{F9FF72D7-FFE0-4CF8-99BD-5064F108C072}">
      <dsp:nvSpPr>
        <dsp:cNvPr id="0" name=""/>
        <dsp:cNvSpPr/>
      </dsp:nvSpPr>
      <dsp:spPr>
        <a:xfrm rot="5400000">
          <a:off x="4118186" y="308864"/>
          <a:ext cx="2346282" cy="2346282"/>
        </a:xfrm>
        <a:prstGeom prst="pieWedg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en-US" sz="1800" b="1" u="none" kern="1200" dirty="0" smtClean="0"/>
            <a:t>Weaknesses</a:t>
          </a:r>
          <a:endParaRPr lang="ar-SA" sz="2000" u="none" kern="1200" dirty="0">
            <a:solidFill>
              <a:schemeClr val="bg1"/>
            </a:solidFill>
          </a:endParaRPr>
        </a:p>
      </dsp:txBody>
      <dsp:txXfrm rot="-5400000">
        <a:off x="4118186" y="996074"/>
        <a:ext cx="1659072" cy="1659072"/>
      </dsp:txXfrm>
    </dsp:sp>
    <dsp:sp modelId="{EA7FD67F-37AC-479B-95AB-90D8FC56C48C}">
      <dsp:nvSpPr>
        <dsp:cNvPr id="0" name=""/>
        <dsp:cNvSpPr/>
      </dsp:nvSpPr>
      <dsp:spPr>
        <a:xfrm rot="10800000">
          <a:off x="4118186" y="2763520"/>
          <a:ext cx="2346282" cy="2346282"/>
        </a:xfrm>
        <a:prstGeom prst="pieWedge">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en-US" sz="2000" b="1" u="none" kern="1200" dirty="0" smtClean="0"/>
            <a:t>Threats</a:t>
          </a:r>
          <a:endParaRPr lang="ar-SA" sz="1700" u="none" kern="1200" dirty="0"/>
        </a:p>
      </dsp:txBody>
      <dsp:txXfrm rot="10800000">
        <a:off x="4118186" y="2763520"/>
        <a:ext cx="1659072" cy="1659072"/>
      </dsp:txXfrm>
    </dsp:sp>
    <dsp:sp modelId="{0D5BDA94-0F2D-4654-84BC-2AD2A6E87320}">
      <dsp:nvSpPr>
        <dsp:cNvPr id="0" name=""/>
        <dsp:cNvSpPr/>
      </dsp:nvSpPr>
      <dsp:spPr>
        <a:xfrm rot="16200000">
          <a:off x="1663530" y="2763520"/>
          <a:ext cx="2346282" cy="2346282"/>
        </a:xfrm>
        <a:prstGeom prst="pieWedg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en-US" sz="1600" b="1" u="none" kern="1200" dirty="0" smtClean="0"/>
            <a:t>Opportunities</a:t>
          </a:r>
          <a:endParaRPr lang="ar-SA" sz="1700" u="none" kern="1200" dirty="0"/>
        </a:p>
      </dsp:txBody>
      <dsp:txXfrm rot="5400000">
        <a:off x="2350740" y="2763520"/>
        <a:ext cx="1659072" cy="1659072"/>
      </dsp:txXfrm>
    </dsp:sp>
    <dsp:sp modelId="{3F5216AA-DED3-46D3-B567-699C9ADC665A}">
      <dsp:nvSpPr>
        <dsp:cNvPr id="0" name=""/>
        <dsp:cNvSpPr/>
      </dsp:nvSpPr>
      <dsp:spPr>
        <a:xfrm>
          <a:off x="3658954" y="2221653"/>
          <a:ext cx="810090" cy="704426"/>
        </a:xfrm>
        <a:prstGeom prst="circularArrow">
          <a:avLst/>
        </a:prstGeom>
        <a:gradFill rotWithShape="0">
          <a:gsLst>
            <a:gs pos="0">
              <a:schemeClr val="accent2">
                <a:tint val="40000"/>
                <a:hueOff val="0"/>
                <a:satOff val="0"/>
                <a:lumOff val="0"/>
                <a:alphaOff val="0"/>
                <a:tint val="96000"/>
                <a:lumMod val="104000"/>
              </a:schemeClr>
            </a:gs>
            <a:gs pos="100000">
              <a:schemeClr val="accent2">
                <a:tint val="4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dsp:style>
    </dsp:sp>
    <dsp:sp modelId="{D802B9FD-00A2-4FFE-84CE-0469D8055277}">
      <dsp:nvSpPr>
        <dsp:cNvPr id="0" name=""/>
        <dsp:cNvSpPr/>
      </dsp:nvSpPr>
      <dsp:spPr>
        <a:xfrm rot="10800000">
          <a:off x="3658954" y="2492586"/>
          <a:ext cx="810090" cy="704426"/>
        </a:xfrm>
        <a:prstGeom prst="circularArrow">
          <a:avLst/>
        </a:prstGeom>
        <a:gradFill rotWithShape="0">
          <a:gsLst>
            <a:gs pos="0">
              <a:schemeClr val="accent2">
                <a:tint val="40000"/>
                <a:hueOff val="0"/>
                <a:satOff val="0"/>
                <a:lumOff val="0"/>
                <a:alphaOff val="0"/>
                <a:tint val="96000"/>
                <a:lumMod val="104000"/>
              </a:schemeClr>
            </a:gs>
            <a:gs pos="100000">
              <a:schemeClr val="accent2">
                <a:tint val="4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rHlatQ8uoss"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p:nvPr/>
        </p:nvPicPr>
        <p:blipFill>
          <a:blip r:embed="rId2" cstate="print">
            <a:extLst>
              <a:ext uri="{28A0092B-C50C-407E-A947-70E740481C1C}">
                <a14:useLocalDpi xmlns:a14="http://schemas.microsoft.com/office/drawing/2010/main" val="0"/>
              </a:ext>
            </a:extLst>
          </a:blip>
          <a:stretch>
            <a:fillRect/>
          </a:stretch>
        </p:blipFill>
        <p:spPr>
          <a:xfrm>
            <a:off x="2286000" y="1231900"/>
            <a:ext cx="8305799" cy="3416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مستطيل 6"/>
          <p:cNvSpPr/>
          <p:nvPr/>
        </p:nvSpPr>
        <p:spPr>
          <a:xfrm>
            <a:off x="2451101" y="4833035"/>
            <a:ext cx="8140698" cy="400110"/>
          </a:xfrm>
          <a:prstGeom prst="rect">
            <a:avLst/>
          </a:prstGeom>
        </p:spPr>
        <p:txBody>
          <a:bodyPr wrap="square">
            <a:spAutoFit/>
          </a:bodyPr>
          <a:lstStyle/>
          <a:p>
            <a:r>
              <a:rPr lang="en-US" sz="2000"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Created by women, for women .Your design. Your size. Your perfect shoes. </a:t>
            </a:r>
            <a:endParaRPr lang="ar-SA" sz="2000" b="1" dirty="0">
              <a:solidFill>
                <a:schemeClr val="accent1">
                  <a:lumMod val="75000"/>
                </a:schemeClr>
              </a:solidFill>
            </a:endParaRPr>
          </a:p>
        </p:txBody>
      </p:sp>
    </p:spTree>
    <p:extLst>
      <p:ext uri="{BB962C8B-B14F-4D97-AF65-F5344CB8AC3E}">
        <p14:creationId xmlns:p14="http://schemas.microsoft.com/office/powerpoint/2010/main" val="22762678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8348465" y="384319"/>
            <a:ext cx="3168847" cy="860281"/>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r"/>
            <a:r>
              <a:rPr lang="ar-SA" dirty="0" smtClean="0"/>
              <a:t>سـ6: </a:t>
            </a:r>
            <a:r>
              <a:rPr lang="ar-SA" dirty="0"/>
              <a:t>ما القيمة الممكن أن تدفعيها مقابل تصميم حذائك </a:t>
            </a:r>
            <a:r>
              <a:rPr lang="ar-SA" dirty="0" smtClean="0"/>
              <a:t>:</a:t>
            </a:r>
            <a:endParaRPr lang="ar-SA" dirty="0"/>
          </a:p>
        </p:txBody>
      </p:sp>
      <p:pic>
        <p:nvPicPr>
          <p:cNvPr id="11"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graphicFrame>
        <p:nvGraphicFramePr>
          <p:cNvPr id="15" name="مخطط 14"/>
          <p:cNvGraphicFramePr/>
          <p:nvPr>
            <p:extLst>
              <p:ext uri="{D42A27DB-BD31-4B8C-83A1-F6EECF244321}">
                <p14:modId xmlns:p14="http://schemas.microsoft.com/office/powerpoint/2010/main" val="4218384139"/>
              </p:ext>
            </p:extLst>
          </p:nvPr>
        </p:nvGraphicFramePr>
        <p:xfrm>
          <a:off x="8348465" y="1449610"/>
          <a:ext cx="3263900" cy="2385789"/>
        </p:xfrm>
        <a:graphic>
          <a:graphicData uri="http://schemas.openxmlformats.org/drawingml/2006/chart">
            <c:chart xmlns:c="http://schemas.openxmlformats.org/drawingml/2006/chart" xmlns:r="http://schemas.openxmlformats.org/officeDocument/2006/relationships" r:id="rId3"/>
          </a:graphicData>
        </a:graphic>
      </p:graphicFrame>
      <p:sp>
        <p:nvSpPr>
          <p:cNvPr id="16" name="مستطيل 15"/>
          <p:cNvSpPr/>
          <p:nvPr/>
        </p:nvSpPr>
        <p:spPr>
          <a:xfrm>
            <a:off x="4902201" y="384319"/>
            <a:ext cx="3211512" cy="1065291"/>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r"/>
            <a:r>
              <a:rPr lang="ar-SA" dirty="0" smtClean="0"/>
              <a:t>سـ7: </a:t>
            </a:r>
            <a:r>
              <a:rPr lang="ar-SA" dirty="0"/>
              <a:t>هل تفضلين أن تحضري الحذاء وكافة الخامات المراد استخدامها ونحن نقوم </a:t>
            </a:r>
            <a:r>
              <a:rPr lang="ar-SA" dirty="0" smtClean="0"/>
              <a:t>بالصنع</a:t>
            </a:r>
            <a:r>
              <a:rPr lang="ar-SA" dirty="0"/>
              <a:t> </a:t>
            </a:r>
            <a:r>
              <a:rPr lang="ar-SA" dirty="0" smtClean="0"/>
              <a:t>:</a:t>
            </a:r>
            <a:endParaRPr lang="ar-SA" dirty="0"/>
          </a:p>
        </p:txBody>
      </p:sp>
      <p:graphicFrame>
        <p:nvGraphicFramePr>
          <p:cNvPr id="21" name="مخطط 20"/>
          <p:cNvGraphicFramePr/>
          <p:nvPr>
            <p:extLst>
              <p:ext uri="{D42A27DB-BD31-4B8C-83A1-F6EECF244321}">
                <p14:modId xmlns:p14="http://schemas.microsoft.com/office/powerpoint/2010/main" val="1945084911"/>
              </p:ext>
            </p:extLst>
          </p:nvPr>
        </p:nvGraphicFramePr>
        <p:xfrm>
          <a:off x="5003800" y="1562100"/>
          <a:ext cx="2984500" cy="2273299"/>
        </p:xfrm>
        <a:graphic>
          <a:graphicData uri="http://schemas.openxmlformats.org/drawingml/2006/chart">
            <c:chart xmlns:c="http://schemas.openxmlformats.org/drawingml/2006/chart" xmlns:r="http://schemas.openxmlformats.org/officeDocument/2006/relationships" r:id="rId4"/>
          </a:graphicData>
        </a:graphic>
      </p:graphicFrame>
      <p:sp>
        <p:nvSpPr>
          <p:cNvPr id="22" name="مستطيل 21"/>
          <p:cNvSpPr/>
          <p:nvPr/>
        </p:nvSpPr>
        <p:spPr>
          <a:xfrm>
            <a:off x="6407150" y="4272021"/>
            <a:ext cx="4230588" cy="711500"/>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r" rtl="1">
              <a:lnSpc>
                <a:spcPct val="115000"/>
              </a:lnSpc>
              <a:spcBef>
                <a:spcPts val="2400"/>
              </a:spcBef>
              <a:spcAft>
                <a:spcPts val="720"/>
              </a:spcAft>
            </a:pPr>
            <a:r>
              <a:rPr lang="ar-SA" dirty="0" smtClean="0"/>
              <a:t>سـ8: </a:t>
            </a:r>
            <a:r>
              <a:rPr lang="ar-SA" dirty="0"/>
              <a:t>ما نوع الأحذية التي تودين تصميمها؟</a:t>
            </a:r>
            <a:endParaRPr lang="en-US" b="1" dirty="0">
              <a:solidFill>
                <a:srgbClr val="4F81BD"/>
              </a:solidFill>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27" name="مخطط 26"/>
          <p:cNvGraphicFramePr/>
          <p:nvPr>
            <p:extLst>
              <p:ext uri="{D42A27DB-BD31-4B8C-83A1-F6EECF244321}">
                <p14:modId xmlns:p14="http://schemas.microsoft.com/office/powerpoint/2010/main" val="2761851379"/>
              </p:ext>
            </p:extLst>
          </p:nvPr>
        </p:nvGraphicFramePr>
        <p:xfrm>
          <a:off x="1791494" y="3088270"/>
          <a:ext cx="3587948" cy="3079002"/>
        </p:xfrm>
        <a:graphic>
          <a:graphicData uri="http://schemas.openxmlformats.org/drawingml/2006/chart">
            <c:chart xmlns:c="http://schemas.openxmlformats.org/drawingml/2006/chart" xmlns:r="http://schemas.openxmlformats.org/officeDocument/2006/relationships" r:id="rId5"/>
          </a:graphicData>
        </a:graphic>
      </p:graphicFrame>
      <p:sp>
        <p:nvSpPr>
          <p:cNvPr id="28" name="مستطيل 27"/>
          <p:cNvSpPr/>
          <p:nvPr/>
        </p:nvSpPr>
        <p:spPr>
          <a:xfrm>
            <a:off x="6507957" y="5811522"/>
            <a:ext cx="4762500" cy="711500"/>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r" rtl="1">
              <a:lnSpc>
                <a:spcPct val="115000"/>
              </a:lnSpc>
              <a:spcBef>
                <a:spcPts val="2400"/>
              </a:spcBef>
              <a:spcAft>
                <a:spcPts val="720"/>
              </a:spcAft>
            </a:pPr>
            <a:r>
              <a:rPr lang="ar-SA" dirty="0" smtClean="0"/>
              <a:t>سـ9: ما الخدمة التي </a:t>
            </a:r>
            <a:r>
              <a:rPr lang="ar-SA" dirty="0"/>
              <a:t>تودين </a:t>
            </a:r>
            <a:r>
              <a:rPr lang="ar-SA" dirty="0" smtClean="0"/>
              <a:t>تكون متاحة لنا؟</a:t>
            </a:r>
            <a:endParaRPr lang="en-US" b="1" dirty="0">
              <a:solidFill>
                <a:srgbClr val="4F81BD"/>
              </a:solidFill>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21683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683990"/>
          </a:xfrm>
        </p:spPr>
        <p:txBody>
          <a:bodyPr>
            <a:normAutofit fontScale="90000"/>
          </a:bodyPr>
          <a:lstStyle/>
          <a:p>
            <a:pPr algn="r"/>
            <a:r>
              <a:rPr lang="ar-SA" sz="3200" dirty="0" smtClean="0">
                <a:solidFill>
                  <a:schemeClr val="accent1">
                    <a:lumMod val="75000"/>
                  </a:schemeClr>
                </a:solidFill>
              </a:rPr>
              <a:t>تكاليف التشغيل المتوقعة شهريا :</a:t>
            </a:r>
            <a:br>
              <a:rPr lang="ar-SA" sz="3200" dirty="0" smtClean="0">
                <a:solidFill>
                  <a:schemeClr val="accent1">
                    <a:lumMod val="75000"/>
                  </a:schemeClr>
                </a:solidFill>
              </a:rPr>
            </a:br>
            <a:r>
              <a:rPr lang="ar-SA" sz="3200" dirty="0">
                <a:solidFill>
                  <a:schemeClr val="accent1">
                    <a:lumMod val="75000"/>
                  </a:schemeClr>
                </a:solidFill>
              </a:rPr>
              <a:t/>
            </a:r>
            <a:br>
              <a:rPr lang="ar-SA" sz="3200" dirty="0">
                <a:solidFill>
                  <a:schemeClr val="accent1">
                    <a:lumMod val="75000"/>
                  </a:schemeClr>
                </a:solidFill>
              </a:rPr>
            </a:br>
            <a:r>
              <a:rPr lang="ar-SA" sz="2200" dirty="0" smtClean="0">
                <a:solidFill>
                  <a:schemeClr val="accent1">
                    <a:lumMod val="75000"/>
                  </a:schemeClr>
                </a:solidFill>
              </a:rPr>
              <a:t>1- تكاليف المواد الخام ( قائمة المشتريات)</a:t>
            </a:r>
            <a:endParaRPr lang="ar-SA" sz="2200" dirty="0">
              <a:solidFill>
                <a:schemeClr val="accent1">
                  <a:lumMod val="75000"/>
                </a:schemeClr>
              </a:solidFill>
            </a:endParaRP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667700710"/>
              </p:ext>
            </p:extLst>
          </p:nvPr>
        </p:nvGraphicFramePr>
        <p:xfrm>
          <a:off x="3911600" y="2082797"/>
          <a:ext cx="6959601" cy="3581402"/>
        </p:xfrm>
        <a:graphic>
          <a:graphicData uri="http://schemas.openxmlformats.org/drawingml/2006/table">
            <a:tbl>
              <a:tblPr rtl="1" firstRow="1" firstCol="1" bandRow="1">
                <a:tableStyleId>{00A15C55-8517-42AA-B614-E9B94910E393}</a:tableStyleId>
              </a:tblPr>
              <a:tblGrid>
                <a:gridCol w="1726684"/>
                <a:gridCol w="1738621"/>
                <a:gridCol w="1739474"/>
                <a:gridCol w="1754822"/>
              </a:tblGrid>
              <a:tr h="1021196">
                <a:tc>
                  <a:txBody>
                    <a:bodyPr/>
                    <a:lstStyle/>
                    <a:p>
                      <a:pPr algn="ctr" rtl="1">
                        <a:lnSpc>
                          <a:spcPct val="115000"/>
                        </a:lnSpc>
                        <a:spcAft>
                          <a:spcPts val="1000"/>
                        </a:spcAft>
                        <a:tabLst>
                          <a:tab pos="3398520" algn="l"/>
                        </a:tabLst>
                      </a:pPr>
                      <a:r>
                        <a:rPr lang="ar-SA" sz="1600" dirty="0">
                          <a:effectLst/>
                        </a:rPr>
                        <a:t>البند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dirty="0">
                          <a:effectLst/>
                        </a:rPr>
                        <a:t>الكمية الشهرية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تكلفة الوحدة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اجمالي التكلفة الشهرية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14810">
                <a:tc>
                  <a:txBody>
                    <a:bodyPr/>
                    <a:lstStyle/>
                    <a:p>
                      <a:pPr algn="ctr" rtl="1">
                        <a:lnSpc>
                          <a:spcPct val="115000"/>
                        </a:lnSpc>
                        <a:spcAft>
                          <a:spcPts val="1000"/>
                        </a:spcAft>
                        <a:tabLst>
                          <a:tab pos="3398520" algn="l"/>
                        </a:tabLst>
                      </a:pPr>
                      <a:r>
                        <a:rPr lang="ar-SA" sz="1400" dirty="0">
                          <a:effectLst/>
                        </a:rPr>
                        <a:t>اقمشة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13.3</a:t>
                      </a:r>
                      <a:endParaRPr lang="en-US" sz="1100" dirty="0">
                        <a:effectLst/>
                      </a:endParaRPr>
                    </a:p>
                    <a:p>
                      <a:pPr algn="ctr" rtl="1">
                        <a:lnSpc>
                          <a:spcPct val="115000"/>
                        </a:lnSpc>
                        <a:spcAft>
                          <a:spcPts val="1000"/>
                        </a:spcAft>
                        <a:tabLst>
                          <a:tab pos="3398520" algn="l"/>
                        </a:tabLst>
                      </a:pPr>
                      <a:r>
                        <a:rPr lang="ar-SA" sz="1800" dirty="0">
                          <a:effectLst/>
                        </a:rPr>
                        <a:t>6,67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6</a:t>
                      </a:r>
                      <a:endParaRPr lang="en-US" sz="1100">
                        <a:effectLst/>
                      </a:endParaRPr>
                    </a:p>
                    <a:p>
                      <a:pPr algn="ctr" rtl="1">
                        <a:lnSpc>
                          <a:spcPct val="115000"/>
                        </a:lnSpc>
                        <a:spcAft>
                          <a:spcPts val="1000"/>
                        </a:spcAft>
                        <a:tabLst>
                          <a:tab pos="3398520" algn="l"/>
                        </a:tabLst>
                      </a:pPr>
                      <a:r>
                        <a:rPr lang="ar-SA" sz="1800">
                          <a:effectLst/>
                        </a:rPr>
                        <a:t>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79.8</a:t>
                      </a:r>
                      <a:endParaRPr lang="en-US" sz="1100" dirty="0">
                        <a:effectLst/>
                      </a:endParaRPr>
                    </a:p>
                    <a:p>
                      <a:pPr algn="ctr" rtl="1">
                        <a:lnSpc>
                          <a:spcPct val="115000"/>
                        </a:lnSpc>
                        <a:spcAft>
                          <a:spcPts val="1000"/>
                        </a:spcAft>
                        <a:tabLst>
                          <a:tab pos="3398520" algn="l"/>
                        </a:tabLst>
                      </a:pPr>
                      <a:r>
                        <a:rPr lang="ar-SA" sz="1800" dirty="0">
                          <a:effectLst/>
                        </a:rPr>
                        <a:t>50,025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14810">
                <a:tc>
                  <a:txBody>
                    <a:bodyPr/>
                    <a:lstStyle/>
                    <a:p>
                      <a:pPr algn="ctr" rtl="1">
                        <a:lnSpc>
                          <a:spcPct val="115000"/>
                        </a:lnSpc>
                        <a:spcAft>
                          <a:spcPts val="1000"/>
                        </a:spcAft>
                        <a:tabLst>
                          <a:tab pos="3398520" algn="l"/>
                        </a:tabLst>
                      </a:pPr>
                      <a:r>
                        <a:rPr lang="ar-SA" sz="1400" dirty="0">
                          <a:effectLst/>
                        </a:rPr>
                        <a:t>جلود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16,6</a:t>
                      </a:r>
                      <a:endParaRPr lang="en-US" sz="1100" dirty="0">
                        <a:effectLst/>
                      </a:endParaRPr>
                    </a:p>
                    <a:p>
                      <a:pPr algn="ctr" rtl="1">
                        <a:lnSpc>
                          <a:spcPct val="115000"/>
                        </a:lnSpc>
                        <a:spcAft>
                          <a:spcPts val="1000"/>
                        </a:spcAft>
                        <a:tabLst>
                          <a:tab pos="3398520" algn="l"/>
                        </a:tabLst>
                      </a:pPr>
                      <a:r>
                        <a:rPr lang="ar-SA" sz="1800" dirty="0">
                          <a:effectLst/>
                        </a:rPr>
                        <a:t>8,3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11,25</a:t>
                      </a:r>
                      <a:endParaRPr lang="en-US" sz="1100" dirty="0">
                        <a:effectLst/>
                      </a:endParaRPr>
                    </a:p>
                    <a:p>
                      <a:pPr algn="ctr" rtl="1">
                        <a:lnSpc>
                          <a:spcPct val="115000"/>
                        </a:lnSpc>
                        <a:spcAft>
                          <a:spcPts val="1000"/>
                        </a:spcAft>
                        <a:tabLst>
                          <a:tab pos="3398520" algn="l"/>
                        </a:tabLst>
                      </a:pPr>
                      <a:r>
                        <a:rPr lang="ar-SA" sz="1800" dirty="0">
                          <a:effectLst/>
                        </a:rPr>
                        <a:t>6,75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186,75</a:t>
                      </a:r>
                      <a:endParaRPr lang="en-US" sz="1100" dirty="0">
                        <a:effectLst/>
                      </a:endParaRPr>
                    </a:p>
                    <a:p>
                      <a:pPr algn="ctr" rtl="1">
                        <a:lnSpc>
                          <a:spcPct val="115000"/>
                        </a:lnSpc>
                        <a:spcAft>
                          <a:spcPts val="1000"/>
                        </a:spcAft>
                        <a:tabLst>
                          <a:tab pos="3398520" algn="l"/>
                        </a:tabLst>
                      </a:pPr>
                      <a:r>
                        <a:rPr lang="ar-SA" sz="1800" dirty="0">
                          <a:effectLst/>
                        </a:rPr>
                        <a:t>56,025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5293">
                <a:tc>
                  <a:txBody>
                    <a:bodyPr/>
                    <a:lstStyle/>
                    <a:p>
                      <a:pPr algn="ctr" rtl="1">
                        <a:lnSpc>
                          <a:spcPct val="115000"/>
                        </a:lnSpc>
                        <a:spcAft>
                          <a:spcPts val="1000"/>
                        </a:spcAft>
                        <a:tabLst>
                          <a:tab pos="3398520" algn="l"/>
                        </a:tabLst>
                      </a:pPr>
                      <a:r>
                        <a:rPr lang="ar-SA" sz="1400" dirty="0">
                          <a:effectLst/>
                        </a:rPr>
                        <a:t>زينة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320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5293">
                <a:tc>
                  <a:txBody>
                    <a:bodyPr/>
                    <a:lstStyle/>
                    <a:p>
                      <a:pPr algn="ctr" rtl="1">
                        <a:lnSpc>
                          <a:spcPct val="115000"/>
                        </a:lnSpc>
                        <a:spcAft>
                          <a:spcPts val="1000"/>
                        </a:spcAft>
                        <a:tabLst>
                          <a:tab pos="3398520" algn="l"/>
                        </a:tabLst>
                      </a:pPr>
                      <a:r>
                        <a:rPr lang="ar-SA" sz="1400" dirty="0">
                          <a:effectLst/>
                        </a:rPr>
                        <a:t>الاجمالي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45,17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351,5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468,6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5"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158298624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518890"/>
          </a:xfrm>
        </p:spPr>
        <p:txBody>
          <a:bodyPr>
            <a:normAutofit fontScale="90000"/>
          </a:bodyPr>
          <a:lstStyle/>
          <a:p>
            <a:pPr lvl="0" algn="r"/>
            <a:r>
              <a:rPr lang="ar-SA" sz="2400" b="1" dirty="0">
                <a:solidFill>
                  <a:schemeClr val="accent1">
                    <a:lumMod val="75000"/>
                  </a:schemeClr>
                </a:solidFill>
              </a:rPr>
              <a:t> </a:t>
            </a:r>
            <a:r>
              <a:rPr lang="ar-SA" sz="2400" b="1" dirty="0" smtClean="0">
                <a:solidFill>
                  <a:schemeClr val="accent1">
                    <a:lumMod val="75000"/>
                  </a:schemeClr>
                </a:solidFill>
              </a:rPr>
              <a:t>2- الرواتب </a:t>
            </a:r>
            <a:r>
              <a:rPr lang="ar-SA" sz="2400" b="1" dirty="0">
                <a:solidFill>
                  <a:schemeClr val="accent1">
                    <a:lumMod val="75000"/>
                  </a:schemeClr>
                </a:solidFill>
              </a:rPr>
              <a:t>والاجور:</a:t>
            </a:r>
            <a:r>
              <a:rPr lang="en-US" sz="2400" dirty="0">
                <a:solidFill>
                  <a:schemeClr val="accent1">
                    <a:lumMod val="75000"/>
                  </a:schemeClr>
                </a:solidFill>
              </a:rPr>
              <a:t/>
            </a:r>
            <a:br>
              <a:rPr lang="en-US" sz="2400" dirty="0">
                <a:solidFill>
                  <a:schemeClr val="accent1">
                    <a:lumMod val="75000"/>
                  </a:schemeClr>
                </a:solidFill>
              </a:rPr>
            </a:br>
            <a:endParaRPr lang="ar-SA" sz="2400" dirty="0">
              <a:solidFill>
                <a:schemeClr val="accent1">
                  <a:lumMod val="75000"/>
                </a:schemeClr>
              </a:solidFill>
            </a:endParaRPr>
          </a:p>
        </p:txBody>
      </p:sp>
      <p:graphicFrame>
        <p:nvGraphicFramePr>
          <p:cNvPr id="4" name="جدول 3"/>
          <p:cNvGraphicFramePr>
            <a:graphicFrameLocks noGrp="1"/>
          </p:cNvGraphicFramePr>
          <p:nvPr>
            <p:extLst>
              <p:ext uri="{D42A27DB-BD31-4B8C-83A1-F6EECF244321}">
                <p14:modId xmlns:p14="http://schemas.microsoft.com/office/powerpoint/2010/main" val="2518574749"/>
              </p:ext>
            </p:extLst>
          </p:nvPr>
        </p:nvGraphicFramePr>
        <p:xfrm>
          <a:off x="5336514" y="1392682"/>
          <a:ext cx="5554398" cy="1892808"/>
        </p:xfrm>
        <a:graphic>
          <a:graphicData uri="http://schemas.openxmlformats.org/drawingml/2006/table">
            <a:tbl>
              <a:tblPr rtl="1" firstRow="1" firstCol="1" bandRow="1">
                <a:tableStyleId>{00A15C55-8517-42AA-B614-E9B94910E393}</a:tableStyleId>
              </a:tblPr>
              <a:tblGrid>
                <a:gridCol w="1352550"/>
                <a:gridCol w="1352550"/>
                <a:gridCol w="152453"/>
                <a:gridCol w="1343025"/>
                <a:gridCol w="1353820"/>
              </a:tblGrid>
              <a:tr h="0">
                <a:tc>
                  <a:txBody>
                    <a:bodyPr/>
                    <a:lstStyle/>
                    <a:p>
                      <a:pPr algn="ctr" rtl="1">
                        <a:lnSpc>
                          <a:spcPct val="115000"/>
                        </a:lnSpc>
                        <a:spcAft>
                          <a:spcPts val="1000"/>
                        </a:spcAft>
                        <a:tabLst>
                          <a:tab pos="3398520" algn="l"/>
                        </a:tabLst>
                      </a:pPr>
                      <a:r>
                        <a:rPr lang="ar-SA" sz="1600" dirty="0">
                          <a:effectLst/>
                        </a:rPr>
                        <a:t>الوظيفة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العدد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ctr" rtl="1">
                        <a:lnSpc>
                          <a:spcPct val="115000"/>
                        </a:lnSpc>
                        <a:spcAft>
                          <a:spcPts val="1000"/>
                        </a:spcAft>
                        <a:tabLst>
                          <a:tab pos="3398520" algn="l"/>
                        </a:tabLst>
                      </a:pPr>
                      <a:r>
                        <a:rPr lang="ar-SA" sz="1600">
                          <a:effectLst/>
                        </a:rPr>
                        <a:t>الراتب الشهري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a:txBody>
                    <a:bodyPr/>
                    <a:lstStyle/>
                    <a:p>
                      <a:pPr algn="ctr" rtl="1">
                        <a:lnSpc>
                          <a:spcPct val="115000"/>
                        </a:lnSpc>
                        <a:spcAft>
                          <a:spcPts val="1000"/>
                        </a:spcAft>
                        <a:tabLst>
                          <a:tab pos="3398520" algn="l"/>
                        </a:tabLst>
                      </a:pPr>
                      <a:r>
                        <a:rPr lang="ar-SA" sz="1600">
                          <a:effectLst/>
                        </a:rPr>
                        <a:t>اجمالي الرواتب الشهرية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r" rtl="1">
                        <a:lnSpc>
                          <a:spcPct val="115000"/>
                        </a:lnSpc>
                        <a:spcAft>
                          <a:spcPts val="1000"/>
                        </a:spcAft>
                        <a:tabLst>
                          <a:tab pos="3398520" algn="l"/>
                        </a:tabLst>
                      </a:pPr>
                      <a:r>
                        <a:rPr lang="ar-SA" sz="1200">
                          <a:effectLst/>
                        </a:rPr>
                        <a:t>مدير (صاحب المشروع)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ctr" rtl="1">
                        <a:lnSpc>
                          <a:spcPct val="115000"/>
                        </a:lnSpc>
                        <a:spcAft>
                          <a:spcPts val="1000"/>
                        </a:spcAft>
                        <a:tabLst>
                          <a:tab pos="3398520" algn="l"/>
                        </a:tabLst>
                      </a:pPr>
                      <a:r>
                        <a:rPr lang="ar-SA" sz="1800" dirty="0" smtClean="0">
                          <a:effectLst/>
                        </a:rPr>
                        <a:t>2500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a:txBody>
                    <a:bodyPr/>
                    <a:lstStyle/>
                    <a:p>
                      <a:pPr algn="ctr" rtl="1">
                        <a:lnSpc>
                          <a:spcPct val="115000"/>
                        </a:lnSpc>
                        <a:spcAft>
                          <a:spcPts val="1000"/>
                        </a:spcAft>
                        <a:tabLst>
                          <a:tab pos="3398520" algn="l"/>
                        </a:tabLst>
                      </a:pPr>
                      <a:r>
                        <a:rPr lang="ar-SA" sz="1800" dirty="0" smtClean="0">
                          <a:effectLst/>
                        </a:rPr>
                        <a:t>2500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r" rtl="1">
                        <a:lnSpc>
                          <a:spcPct val="115000"/>
                        </a:lnSpc>
                        <a:spcAft>
                          <a:spcPts val="1000"/>
                        </a:spcAft>
                        <a:tabLst>
                          <a:tab pos="3398520" algn="l"/>
                        </a:tabLst>
                      </a:pPr>
                      <a:r>
                        <a:rPr lang="ar-SA" sz="1400">
                          <a:effectLst/>
                        </a:rPr>
                        <a:t>عمال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ctr" rtl="1">
                        <a:lnSpc>
                          <a:spcPct val="115000"/>
                        </a:lnSpc>
                        <a:spcAft>
                          <a:spcPts val="1000"/>
                        </a:spcAft>
                        <a:tabLst>
                          <a:tab pos="3398520" algn="l"/>
                        </a:tabLst>
                      </a:pPr>
                      <a:r>
                        <a:rPr lang="ar-SA" sz="1800">
                          <a:effectLst/>
                        </a:rPr>
                        <a:t>2000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a:txBody>
                    <a:bodyPr/>
                    <a:lstStyle/>
                    <a:p>
                      <a:pPr algn="ctr" rtl="1">
                        <a:lnSpc>
                          <a:spcPct val="115000"/>
                        </a:lnSpc>
                        <a:spcAft>
                          <a:spcPts val="1000"/>
                        </a:spcAft>
                        <a:tabLst>
                          <a:tab pos="3398520" algn="l"/>
                        </a:tabLst>
                      </a:pPr>
                      <a:r>
                        <a:rPr lang="ar-SA" sz="1800">
                          <a:effectLst/>
                        </a:rPr>
                        <a:t>18000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4800">
                <a:tc>
                  <a:txBody>
                    <a:bodyPr/>
                    <a:lstStyle/>
                    <a:p>
                      <a:pPr algn="r" rtl="1">
                        <a:lnSpc>
                          <a:spcPct val="115000"/>
                        </a:lnSpc>
                        <a:spcAft>
                          <a:spcPts val="1000"/>
                        </a:spcAft>
                        <a:tabLst>
                          <a:tab pos="3398520" algn="l"/>
                        </a:tabLst>
                      </a:pPr>
                      <a:r>
                        <a:rPr lang="ar-SA" sz="1400">
                          <a:effectLst/>
                        </a:rPr>
                        <a:t>الاجمالي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297180" algn="ctr" rtl="1">
                        <a:lnSpc>
                          <a:spcPct val="115000"/>
                        </a:lnSpc>
                        <a:spcAft>
                          <a:spcPts val="1000"/>
                        </a:spcAft>
                        <a:tabLst>
                          <a:tab pos="3398520" algn="l"/>
                        </a:tabLst>
                      </a:pPr>
                      <a:r>
                        <a:rPr lang="ar-SA" sz="1800">
                          <a:effectLst/>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a:txBody>
                    <a:bodyPr/>
                    <a:lstStyle/>
                    <a:p>
                      <a:pPr marL="297180" algn="ctr" rtl="1">
                        <a:lnSpc>
                          <a:spcPct val="115000"/>
                        </a:lnSpc>
                        <a:spcAft>
                          <a:spcPts val="1000"/>
                        </a:spcAft>
                        <a:tabLst>
                          <a:tab pos="3398520" algn="l"/>
                        </a:tabLst>
                      </a:pPr>
                      <a:r>
                        <a:rPr lang="ar-SA" sz="1800" dirty="0" smtClean="0">
                          <a:effectLst/>
                        </a:rPr>
                        <a:t>4500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97180" algn="ctr" rtl="1">
                        <a:lnSpc>
                          <a:spcPct val="115000"/>
                        </a:lnSpc>
                        <a:spcAft>
                          <a:spcPts val="1000"/>
                        </a:spcAft>
                        <a:tabLst>
                          <a:tab pos="3398520" algn="l"/>
                        </a:tabLst>
                      </a:pPr>
                      <a:r>
                        <a:rPr lang="ar-SA" sz="1800" dirty="0" smtClean="0">
                          <a:effectLst/>
                        </a:rPr>
                        <a:t>20500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5"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
        <p:nvSpPr>
          <p:cNvPr id="6" name="عنوان 1"/>
          <p:cNvSpPr txBox="1">
            <a:spLocks/>
          </p:cNvSpPr>
          <p:nvPr/>
        </p:nvSpPr>
        <p:spPr>
          <a:xfrm>
            <a:off x="2592924" y="3646710"/>
            <a:ext cx="8911687" cy="518890"/>
          </a:xfrm>
          <a:prstGeom prst="rect">
            <a:avLst/>
          </a:prstGeom>
        </p:spPr>
        <p:txBody>
          <a:bodyPr vert="horz" lIns="91440" tIns="45720" rIns="91440" bIns="45720" rtlCol="0" anchor="t">
            <a:no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1800" b="1" dirty="0" smtClean="0">
                <a:solidFill>
                  <a:schemeClr val="accent1">
                    <a:lumMod val="75000"/>
                  </a:schemeClr>
                </a:solidFill>
              </a:rPr>
              <a:t>3- </a:t>
            </a:r>
            <a:r>
              <a:rPr lang="ar-SA" sz="1800" b="1" dirty="0" smtClean="0">
                <a:solidFill>
                  <a:schemeClr val="accent1">
                    <a:lumMod val="75000"/>
                  </a:schemeClr>
                </a:solidFill>
              </a:rPr>
              <a:t>المصر</a:t>
            </a:r>
            <a:r>
              <a:rPr lang="ar-SA" sz="1800" b="1" dirty="0" smtClean="0">
                <a:solidFill>
                  <a:schemeClr val="accent1">
                    <a:lumMod val="75000"/>
                  </a:schemeClr>
                </a:solidFill>
              </a:rPr>
              <a:t>وف</a:t>
            </a:r>
            <a:r>
              <a:rPr lang="ar-SA" sz="1800" b="1" dirty="0" smtClean="0">
                <a:solidFill>
                  <a:schemeClr val="accent1">
                    <a:lumMod val="75000"/>
                  </a:schemeClr>
                </a:solidFill>
              </a:rPr>
              <a:t>ات </a:t>
            </a:r>
            <a:r>
              <a:rPr lang="ar-SA" sz="1800" b="1" dirty="0" smtClean="0">
                <a:solidFill>
                  <a:schemeClr val="accent1">
                    <a:lumMod val="75000"/>
                  </a:schemeClr>
                </a:solidFill>
              </a:rPr>
              <a:t>الإدارية </a:t>
            </a:r>
            <a:r>
              <a:rPr lang="en-US" sz="1800" dirty="0" smtClean="0">
                <a:solidFill>
                  <a:schemeClr val="accent1">
                    <a:lumMod val="75000"/>
                  </a:schemeClr>
                </a:solidFill>
              </a:rPr>
              <a:t/>
            </a:r>
            <a:br>
              <a:rPr lang="en-US" sz="1800" dirty="0" smtClean="0">
                <a:solidFill>
                  <a:schemeClr val="accent1">
                    <a:lumMod val="75000"/>
                  </a:schemeClr>
                </a:solidFill>
              </a:rPr>
            </a:br>
            <a:endParaRPr lang="ar-SA" sz="1800" dirty="0">
              <a:solidFill>
                <a:schemeClr val="accent1">
                  <a:lumMod val="75000"/>
                </a:schemeClr>
              </a:solidFill>
            </a:endParaRPr>
          </a:p>
        </p:txBody>
      </p:sp>
      <p:graphicFrame>
        <p:nvGraphicFramePr>
          <p:cNvPr id="7" name="جدول 6"/>
          <p:cNvGraphicFramePr>
            <a:graphicFrameLocks noGrp="1"/>
          </p:cNvGraphicFramePr>
          <p:nvPr>
            <p:extLst>
              <p:ext uri="{D42A27DB-BD31-4B8C-83A1-F6EECF244321}">
                <p14:modId xmlns:p14="http://schemas.microsoft.com/office/powerpoint/2010/main" val="3153020238"/>
              </p:ext>
            </p:extLst>
          </p:nvPr>
        </p:nvGraphicFramePr>
        <p:xfrm>
          <a:off x="6362701" y="4564571"/>
          <a:ext cx="4203700" cy="1705609"/>
        </p:xfrm>
        <a:graphic>
          <a:graphicData uri="http://schemas.openxmlformats.org/drawingml/2006/table">
            <a:tbl>
              <a:tblPr rtl="1" firstRow="1" firstCol="1" bandRow="1">
                <a:tableStyleId>{00A15C55-8517-42AA-B614-E9B94910E393}</a:tableStyleId>
              </a:tblPr>
              <a:tblGrid>
                <a:gridCol w="2103782"/>
                <a:gridCol w="2099918"/>
              </a:tblGrid>
              <a:tr h="389830">
                <a:tc>
                  <a:txBody>
                    <a:bodyPr/>
                    <a:lstStyle/>
                    <a:p>
                      <a:pPr algn="ctr" rtl="1">
                        <a:lnSpc>
                          <a:spcPct val="115000"/>
                        </a:lnSpc>
                        <a:spcAft>
                          <a:spcPts val="1000"/>
                        </a:spcAft>
                        <a:tabLst>
                          <a:tab pos="3398520" algn="l"/>
                        </a:tabLst>
                      </a:pPr>
                      <a:r>
                        <a:rPr lang="ar-SA" sz="1600">
                          <a:effectLst/>
                        </a:rPr>
                        <a:t>البند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التكلفة الشهرية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8593">
                <a:tc>
                  <a:txBody>
                    <a:bodyPr/>
                    <a:lstStyle/>
                    <a:p>
                      <a:pPr algn="ctr" rtl="1">
                        <a:lnSpc>
                          <a:spcPct val="115000"/>
                        </a:lnSpc>
                        <a:spcAft>
                          <a:spcPts val="1000"/>
                        </a:spcAft>
                        <a:tabLst>
                          <a:tab pos="3398520" algn="l"/>
                        </a:tabLst>
                      </a:pPr>
                      <a:r>
                        <a:rPr lang="ar-SA" sz="1400">
                          <a:effectLst/>
                        </a:rPr>
                        <a:t>صيانة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8593">
                <a:tc>
                  <a:txBody>
                    <a:bodyPr/>
                    <a:lstStyle/>
                    <a:p>
                      <a:pPr algn="ctr" rtl="1">
                        <a:lnSpc>
                          <a:spcPct val="115000"/>
                        </a:lnSpc>
                        <a:spcAft>
                          <a:spcPts val="1000"/>
                        </a:spcAft>
                        <a:tabLst>
                          <a:tab pos="3398520" algn="l"/>
                        </a:tabLst>
                      </a:pPr>
                      <a:r>
                        <a:rPr lang="ar-SA" sz="1400">
                          <a:effectLst/>
                        </a:rPr>
                        <a:t>مصروفات اعلان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2000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38593">
                <a:tc>
                  <a:txBody>
                    <a:bodyPr/>
                    <a:lstStyle/>
                    <a:p>
                      <a:pPr algn="ctr" rtl="1">
                        <a:lnSpc>
                          <a:spcPct val="115000"/>
                        </a:lnSpc>
                        <a:spcAft>
                          <a:spcPts val="1000"/>
                        </a:spcAft>
                        <a:tabLst>
                          <a:tab pos="3398520" algn="l"/>
                        </a:tabLst>
                      </a:pPr>
                      <a:r>
                        <a:rPr lang="ar-SA" sz="1400">
                          <a:effectLst/>
                        </a:rPr>
                        <a:t>الاجمالي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dirty="0">
                          <a:effectLst/>
                        </a:rPr>
                        <a:t>2200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3000" y="3068558"/>
            <a:ext cx="2439526" cy="2450417"/>
          </a:xfrm>
          <a:prstGeom prst="rect">
            <a:avLst/>
          </a:prstGeom>
        </p:spPr>
      </p:pic>
    </p:spTree>
    <p:extLst>
      <p:ext uri="{BB962C8B-B14F-4D97-AF65-F5344CB8AC3E}">
        <p14:creationId xmlns:p14="http://schemas.microsoft.com/office/powerpoint/2010/main" val="67634888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b="1" dirty="0">
                <a:solidFill>
                  <a:schemeClr val="accent1">
                    <a:lumMod val="75000"/>
                  </a:schemeClr>
                </a:solidFill>
              </a:rPr>
              <a:t>قائمة الاصول والخصوم التفصيلية</a:t>
            </a:r>
            <a:r>
              <a:rPr lang="ar-SA" sz="2800" b="1" dirty="0" smtClean="0">
                <a:solidFill>
                  <a:schemeClr val="accent1">
                    <a:lumMod val="75000"/>
                  </a:schemeClr>
                </a:solidFill>
              </a:rPr>
              <a:t>:</a:t>
            </a:r>
            <a:br>
              <a:rPr lang="ar-SA" sz="2800" b="1" dirty="0" smtClean="0">
                <a:solidFill>
                  <a:schemeClr val="accent1">
                    <a:lumMod val="75000"/>
                  </a:schemeClr>
                </a:solidFill>
              </a:rPr>
            </a:br>
            <a:r>
              <a:rPr lang="en-US" sz="2800" dirty="0">
                <a:solidFill>
                  <a:schemeClr val="accent1">
                    <a:lumMod val="75000"/>
                  </a:schemeClr>
                </a:solidFill>
              </a:rPr>
              <a:t/>
            </a:r>
            <a:br>
              <a:rPr lang="en-US" sz="2800" dirty="0">
                <a:solidFill>
                  <a:schemeClr val="accent1">
                    <a:lumMod val="75000"/>
                  </a:schemeClr>
                </a:solidFill>
              </a:rPr>
            </a:br>
            <a:r>
              <a:rPr lang="ar-SA" sz="2000" dirty="0" smtClean="0">
                <a:solidFill>
                  <a:schemeClr val="accent1">
                    <a:lumMod val="75000"/>
                  </a:schemeClr>
                </a:solidFill>
              </a:rPr>
              <a:t>1- الأصول الثابتة: (الآلات والمعدات ) </a:t>
            </a:r>
            <a:endParaRPr lang="ar-SA" sz="2000" dirty="0">
              <a:solidFill>
                <a:schemeClr val="accent1">
                  <a:lumMod val="75000"/>
                </a:schemeClr>
              </a:solidFill>
            </a:endParaRPr>
          </a:p>
        </p:txBody>
      </p:sp>
      <p:graphicFrame>
        <p:nvGraphicFramePr>
          <p:cNvPr id="4" name="جدول 3"/>
          <p:cNvGraphicFramePr>
            <a:graphicFrameLocks noGrp="1"/>
          </p:cNvGraphicFramePr>
          <p:nvPr>
            <p:extLst>
              <p:ext uri="{D42A27DB-BD31-4B8C-83A1-F6EECF244321}">
                <p14:modId xmlns:p14="http://schemas.microsoft.com/office/powerpoint/2010/main" val="1261245054"/>
              </p:ext>
            </p:extLst>
          </p:nvPr>
        </p:nvGraphicFramePr>
        <p:xfrm>
          <a:off x="5575300" y="2159001"/>
          <a:ext cx="5613400" cy="1756586"/>
        </p:xfrm>
        <a:graphic>
          <a:graphicData uri="http://schemas.openxmlformats.org/drawingml/2006/table">
            <a:tbl>
              <a:tblPr rtl="1" firstRow="1" firstCol="1" bandRow="1">
                <a:tableStyleId>{00A15C55-8517-42AA-B614-E9B94910E393}</a:tableStyleId>
              </a:tblPr>
              <a:tblGrid>
                <a:gridCol w="1146854"/>
                <a:gridCol w="1107283"/>
                <a:gridCol w="1963468"/>
                <a:gridCol w="1395795"/>
              </a:tblGrid>
              <a:tr h="531446">
                <a:tc>
                  <a:txBody>
                    <a:bodyPr/>
                    <a:lstStyle/>
                    <a:p>
                      <a:pPr algn="ctr" rtl="1">
                        <a:lnSpc>
                          <a:spcPct val="115000"/>
                        </a:lnSpc>
                        <a:spcAft>
                          <a:spcPts val="1000"/>
                        </a:spcAft>
                        <a:tabLst>
                          <a:tab pos="3398520" algn="l"/>
                        </a:tabLst>
                      </a:pPr>
                      <a:r>
                        <a:rPr lang="ar-SA" sz="1600">
                          <a:effectLst/>
                        </a:rPr>
                        <a:t>البند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الكمية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السعر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اجمالي التكلفة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7877">
                <a:tc>
                  <a:txBody>
                    <a:bodyPr/>
                    <a:lstStyle/>
                    <a:p>
                      <a:pPr algn="r" rtl="1">
                        <a:lnSpc>
                          <a:spcPct val="115000"/>
                        </a:lnSpc>
                        <a:spcAft>
                          <a:spcPts val="1000"/>
                        </a:spcAft>
                        <a:tabLst>
                          <a:tab pos="3398520" algn="l"/>
                        </a:tabLst>
                      </a:pPr>
                      <a:r>
                        <a:rPr lang="ar-SA" sz="1400">
                          <a:effectLst/>
                        </a:rPr>
                        <a:t>اجهزة طباعة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1600">
                          <a:effectLst/>
                        </a:rPr>
                        <a:t>التين طباعة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1800">
                          <a:effectLst/>
                        </a:rPr>
                        <a:t>16875+1781.25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1800">
                          <a:effectLst/>
                        </a:rPr>
                        <a:t>18656.25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7877">
                <a:tc>
                  <a:txBody>
                    <a:bodyPr/>
                    <a:lstStyle/>
                    <a:p>
                      <a:pPr algn="r" rtl="1">
                        <a:lnSpc>
                          <a:spcPct val="115000"/>
                        </a:lnSpc>
                        <a:spcAft>
                          <a:spcPts val="1000"/>
                        </a:spcAft>
                        <a:tabLst>
                          <a:tab pos="3398520" algn="l"/>
                        </a:tabLst>
                      </a:pPr>
                      <a:r>
                        <a:rPr lang="ar-SA" sz="1400">
                          <a:effectLst/>
                        </a:rPr>
                        <a:t>الاجمالي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8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18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1800" dirty="0">
                          <a:effectLst/>
                        </a:rPr>
                        <a:t>18656.25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5"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426" y="2425700"/>
            <a:ext cx="3958747" cy="4013200"/>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3700" y="3959243"/>
            <a:ext cx="3556000" cy="2657542"/>
          </a:xfrm>
          <a:prstGeom prst="rect">
            <a:avLst/>
          </a:prstGeom>
        </p:spPr>
      </p:pic>
    </p:spTree>
    <p:extLst>
      <p:ext uri="{BB962C8B-B14F-4D97-AF65-F5344CB8AC3E}">
        <p14:creationId xmlns:p14="http://schemas.microsoft.com/office/powerpoint/2010/main" val="26478268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785590"/>
          </a:xfrm>
        </p:spPr>
        <p:txBody>
          <a:bodyPr>
            <a:normAutofit/>
          </a:bodyPr>
          <a:lstStyle/>
          <a:p>
            <a:pPr algn="r"/>
            <a:r>
              <a:rPr lang="ar-SA" sz="3200" b="1" dirty="0" smtClean="0">
                <a:solidFill>
                  <a:schemeClr val="accent1">
                    <a:lumMod val="75000"/>
                  </a:schemeClr>
                </a:solidFill>
              </a:rPr>
              <a:t>إجمالي رأس المال المستثمر </a:t>
            </a:r>
            <a:endParaRPr lang="ar-SA" sz="3200" b="1" dirty="0">
              <a:solidFill>
                <a:schemeClr val="accent1">
                  <a:lumMod val="75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012693363"/>
              </p:ext>
            </p:extLst>
          </p:nvPr>
        </p:nvGraphicFramePr>
        <p:xfrm>
          <a:off x="5029200" y="1511680"/>
          <a:ext cx="6215699" cy="2374519"/>
        </p:xfrm>
        <a:graphic>
          <a:graphicData uri="http://schemas.openxmlformats.org/drawingml/2006/table">
            <a:tbl>
              <a:tblPr rtl="1" firstRow="1" firstCol="1" bandRow="1">
                <a:tableStyleId>{00A15C55-8517-42AA-B614-E9B94910E393}</a:tableStyleId>
              </a:tblPr>
              <a:tblGrid>
                <a:gridCol w="1850761"/>
                <a:gridCol w="2182469"/>
                <a:gridCol w="2182469"/>
              </a:tblGrid>
              <a:tr h="431703">
                <a:tc rowSpan="4">
                  <a:txBody>
                    <a:bodyPr/>
                    <a:lstStyle/>
                    <a:p>
                      <a:pPr algn="r" rtl="1">
                        <a:lnSpc>
                          <a:spcPct val="115000"/>
                        </a:lnSpc>
                        <a:spcAft>
                          <a:spcPts val="1000"/>
                        </a:spcAft>
                        <a:tabLst>
                          <a:tab pos="3398520" algn="l"/>
                        </a:tabLst>
                      </a:pPr>
                      <a:r>
                        <a:rPr lang="ar-SA" sz="1800" dirty="0">
                          <a:effectLst/>
                        </a:rPr>
                        <a:t> </a:t>
                      </a:r>
                      <a:endParaRPr lang="en-US" sz="1100" dirty="0">
                        <a:effectLst/>
                      </a:endParaRPr>
                    </a:p>
                    <a:p>
                      <a:pPr algn="ctr" rtl="1">
                        <a:lnSpc>
                          <a:spcPct val="115000"/>
                        </a:lnSpc>
                        <a:spcAft>
                          <a:spcPts val="1000"/>
                        </a:spcAft>
                        <a:tabLst>
                          <a:tab pos="3398520" algn="l"/>
                        </a:tabLst>
                      </a:pPr>
                      <a:r>
                        <a:rPr lang="ar-SA" sz="1800" dirty="0">
                          <a:effectLst/>
                        </a:rPr>
                        <a:t>رأس المال المستثمر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البند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1000"/>
                        </a:spcAft>
                        <a:tabLst>
                          <a:tab pos="3398520" algn="l"/>
                        </a:tabLst>
                      </a:pPr>
                      <a:r>
                        <a:rPr lang="ar-SA" sz="1600">
                          <a:effectLst/>
                        </a:rPr>
                        <a:t>القيمة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5704">
                <a:tc vMerge="1">
                  <a:txBody>
                    <a:bodyPr/>
                    <a:lstStyle/>
                    <a:p>
                      <a:pPr rtl="1"/>
                      <a:endParaRPr lang="ar-SA"/>
                    </a:p>
                  </a:txBody>
                  <a:tcPr/>
                </a:tc>
                <a:tc>
                  <a:txBody>
                    <a:bodyPr/>
                    <a:lstStyle/>
                    <a:p>
                      <a:pPr algn="r" rtl="1">
                        <a:lnSpc>
                          <a:spcPct val="115000"/>
                        </a:lnSpc>
                        <a:spcAft>
                          <a:spcPts val="1000"/>
                        </a:spcAft>
                        <a:tabLst>
                          <a:tab pos="3398520" algn="l"/>
                        </a:tabLst>
                      </a:pPr>
                      <a:r>
                        <a:rPr lang="ar-SA" sz="1400" dirty="0">
                          <a:effectLst/>
                        </a:rPr>
                        <a:t>تكاليف التشغيل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2000" b="0" kern="1200" dirty="0" smtClean="0">
                          <a:solidFill>
                            <a:schemeClr val="tx1"/>
                          </a:solidFill>
                          <a:effectLst/>
                          <a:latin typeface="+mn-lt"/>
                          <a:ea typeface="+mn-ea"/>
                          <a:cs typeface="+mn-cs"/>
                        </a:rPr>
                        <a:t>23169</a:t>
                      </a:r>
                      <a:endParaRPr lang="en-US" sz="12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5704">
                <a:tc vMerge="1">
                  <a:txBody>
                    <a:bodyPr/>
                    <a:lstStyle/>
                    <a:p>
                      <a:pPr rtl="1"/>
                      <a:endParaRPr lang="ar-SA"/>
                    </a:p>
                  </a:txBody>
                  <a:tcPr/>
                </a:tc>
                <a:tc>
                  <a:txBody>
                    <a:bodyPr/>
                    <a:lstStyle/>
                    <a:p>
                      <a:pPr algn="r" rtl="1">
                        <a:lnSpc>
                          <a:spcPct val="115000"/>
                        </a:lnSpc>
                        <a:spcAft>
                          <a:spcPts val="1000"/>
                        </a:spcAft>
                        <a:tabLst>
                          <a:tab pos="3398520" algn="l"/>
                        </a:tabLst>
                      </a:pPr>
                      <a:r>
                        <a:rPr lang="ar-SA" sz="1400" dirty="0">
                          <a:effectLst/>
                        </a:rPr>
                        <a:t>التكاليف الثابتة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2000" b="0" kern="1200" dirty="0" smtClean="0">
                          <a:solidFill>
                            <a:schemeClr val="tx1"/>
                          </a:solidFill>
                          <a:effectLst/>
                          <a:latin typeface="+mn-lt"/>
                          <a:ea typeface="+mn-ea"/>
                          <a:cs typeface="+mn-cs"/>
                        </a:rPr>
                        <a:t>20856</a:t>
                      </a:r>
                      <a:endParaRPr lang="en-US" sz="12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5704">
                <a:tc vMerge="1">
                  <a:txBody>
                    <a:bodyPr/>
                    <a:lstStyle/>
                    <a:p>
                      <a:pPr rtl="1"/>
                      <a:endParaRPr lang="ar-SA"/>
                    </a:p>
                  </a:txBody>
                  <a:tcPr/>
                </a:tc>
                <a:tc>
                  <a:txBody>
                    <a:bodyPr/>
                    <a:lstStyle/>
                    <a:p>
                      <a:pPr algn="r" rtl="1">
                        <a:lnSpc>
                          <a:spcPct val="115000"/>
                        </a:lnSpc>
                        <a:spcAft>
                          <a:spcPts val="1000"/>
                        </a:spcAft>
                        <a:tabLst>
                          <a:tab pos="3398520" algn="l"/>
                        </a:tabLst>
                      </a:pPr>
                      <a:r>
                        <a:rPr lang="ar-SA" sz="1400">
                          <a:effectLst/>
                        </a:rPr>
                        <a:t>الايرادات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en-US" sz="2000" b="0" kern="1200" dirty="0" smtClean="0">
                          <a:solidFill>
                            <a:schemeClr val="tx1"/>
                          </a:solidFill>
                          <a:effectLst/>
                          <a:latin typeface="+mn-lt"/>
                          <a:ea typeface="+mn-ea"/>
                          <a:cs typeface="+mn-cs"/>
                        </a:rPr>
                        <a:t>250,000</a:t>
                      </a:r>
                      <a:endParaRPr lang="en-US" sz="12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5704">
                <a:tc>
                  <a:txBody>
                    <a:bodyPr/>
                    <a:lstStyle/>
                    <a:p>
                      <a:pPr algn="r" rtl="1">
                        <a:lnSpc>
                          <a:spcPct val="115000"/>
                        </a:lnSpc>
                        <a:spcAft>
                          <a:spcPts val="1000"/>
                        </a:spcAft>
                        <a:tabLst>
                          <a:tab pos="3398520" algn="l"/>
                        </a:tabLst>
                      </a:pPr>
                      <a:r>
                        <a:rPr lang="ar-SA" sz="18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ar-SA" sz="1400">
                          <a:effectLst/>
                        </a:rPr>
                        <a:t>الاجمالي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1000"/>
                        </a:spcAft>
                        <a:tabLst>
                          <a:tab pos="3398520" algn="l"/>
                        </a:tabLst>
                      </a:pPr>
                      <a:r>
                        <a:rPr lang="en-US" sz="2000" b="0" dirty="0" smtClean="0">
                          <a:solidFill>
                            <a:schemeClr val="tx1"/>
                          </a:solidFill>
                          <a:effectLst/>
                          <a:latin typeface="Calibri Light" panose="020F0302020204030204" pitchFamily="34" charset="0"/>
                          <a:ea typeface="Calibri" panose="020F0502020204030204" pitchFamily="34" charset="0"/>
                          <a:cs typeface="Arial" panose="020B0604020202020204" pitchFamily="34" charset="0"/>
                        </a:rPr>
                        <a:t>294,025</a:t>
                      </a:r>
                      <a:endParaRPr lang="en-US" sz="12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مستطيل 4"/>
          <p:cNvSpPr/>
          <p:nvPr/>
        </p:nvSpPr>
        <p:spPr>
          <a:xfrm>
            <a:off x="6358773" y="4379259"/>
            <a:ext cx="4645824" cy="422360"/>
          </a:xfrm>
          <a:prstGeom prst="rect">
            <a:avLst/>
          </a:prstGeom>
        </p:spPr>
        <p:txBody>
          <a:bodyPr wrap="none">
            <a:spAutoFit/>
          </a:bodyPr>
          <a:lstStyle/>
          <a:p>
            <a:pPr algn="r" rtl="1">
              <a:lnSpc>
                <a:spcPct val="115000"/>
              </a:lnSpc>
              <a:spcAft>
                <a:spcPts val="1000"/>
              </a:spcAft>
            </a:pPr>
            <a:r>
              <a:rPr lang="ar-SA" sz="2000" b="1" i="1" u="sng" dirty="0">
                <a:solidFill>
                  <a:schemeClr val="accent1">
                    <a:lumMod val="75000"/>
                  </a:schemeClr>
                </a:solidFill>
                <a:latin typeface="Calibri" panose="020F0502020204030204" pitchFamily="34" charset="0"/>
                <a:ea typeface="Helvetica" panose="020B0604020202020204" pitchFamily="34" charset="0"/>
                <a:cs typeface="Helvetica" panose="020B0604020202020204" pitchFamily="34" charset="0"/>
              </a:rPr>
              <a:t>تقدر تكاليف المشروع كاملة </a:t>
            </a:r>
            <a:r>
              <a:rPr lang="ar-SA" sz="2000" b="1" i="1" u="sng" dirty="0" smtClean="0">
                <a:solidFill>
                  <a:schemeClr val="accent1">
                    <a:lumMod val="75000"/>
                  </a:schemeClr>
                </a:solidFill>
                <a:latin typeface="Calibri" panose="020F0502020204030204" pitchFamily="34" charset="0"/>
                <a:ea typeface="Helvetica" panose="020B0604020202020204" pitchFamily="34" charset="0"/>
                <a:cs typeface="Helvetica" panose="020B0604020202020204" pitchFamily="34" charset="0"/>
              </a:rPr>
              <a:t>ب</a:t>
            </a:r>
            <a:r>
              <a:rPr lang="ar-SA" sz="2000" b="1" i="1" u="sng" dirty="0">
                <a:solidFill>
                  <a:schemeClr val="accent1">
                    <a:lumMod val="75000"/>
                  </a:schemeClr>
                </a:solidFill>
                <a:latin typeface="Calibri" panose="020F0502020204030204" pitchFamily="34" charset="0"/>
                <a:ea typeface="Helvetica" panose="020B0604020202020204" pitchFamily="34" charset="0"/>
                <a:cs typeface="Helvetica" panose="020B0604020202020204" pitchFamily="34" charset="0"/>
              </a:rPr>
              <a:t>٥٩٢٦٣</a:t>
            </a:r>
            <a:r>
              <a:rPr lang="ar-SA" sz="2000" b="1" i="1" u="sng" dirty="0" smtClean="0">
                <a:solidFill>
                  <a:schemeClr val="accent1">
                    <a:lumMod val="75000"/>
                  </a:schemeClr>
                </a:solidFill>
                <a:latin typeface="Calibri" panose="020F0502020204030204" pitchFamily="34" charset="0"/>
                <a:ea typeface="Helvetica" panose="020B0604020202020204" pitchFamily="34" charset="0"/>
                <a:cs typeface="Helvetica" panose="020B0604020202020204" pitchFamily="34" charset="0"/>
              </a:rPr>
              <a:t> </a:t>
            </a:r>
            <a:r>
              <a:rPr lang="ar-SA" sz="2000" b="1" i="1" u="sng" dirty="0">
                <a:solidFill>
                  <a:schemeClr val="accent1">
                    <a:lumMod val="75000"/>
                  </a:schemeClr>
                </a:solidFill>
                <a:latin typeface="Calibri" panose="020F0502020204030204" pitchFamily="34" charset="0"/>
                <a:ea typeface="Helvetica" panose="020B0604020202020204" pitchFamily="34" charset="0"/>
                <a:cs typeface="Helvetica" panose="020B0604020202020204" pitchFamily="34" charset="0"/>
              </a:rPr>
              <a:t>ريال سعودي </a:t>
            </a:r>
            <a:endParaRPr lang="en-US" sz="1600" dirty="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pic>
        <p:nvPicPr>
          <p:cNvPr id="7" name="صورة 6"/>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20408687">
            <a:off x="1148723" y="3614616"/>
            <a:ext cx="2865298" cy="2148973"/>
          </a:xfrm>
          <a:prstGeom prst="rect">
            <a:avLst/>
          </a:prstGeom>
        </p:spPr>
      </p:pic>
    </p:spTree>
    <p:extLst>
      <p:ext uri="{BB962C8B-B14F-4D97-AF65-F5344CB8AC3E}">
        <p14:creationId xmlns:p14="http://schemas.microsoft.com/office/powerpoint/2010/main" val="34997691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760190"/>
          </a:xfrm>
        </p:spPr>
        <p:txBody>
          <a:bodyPr/>
          <a:lstStyle/>
          <a:p>
            <a:pPr algn="r"/>
            <a:r>
              <a:rPr lang="ar-SA" b="1" dirty="0">
                <a:solidFill>
                  <a:schemeClr val="accent1">
                    <a:lumMod val="75000"/>
                  </a:schemeClr>
                </a:solidFill>
              </a:rPr>
              <a:t>تحليل </a:t>
            </a:r>
            <a:r>
              <a:rPr lang="en-US" b="1" dirty="0">
                <a:solidFill>
                  <a:schemeClr val="accent1">
                    <a:lumMod val="75000"/>
                  </a:schemeClr>
                </a:solidFill>
              </a:rPr>
              <a:t>SWOT</a:t>
            </a:r>
            <a:r>
              <a:rPr lang="ar-SA" b="1" dirty="0">
                <a:solidFill>
                  <a:schemeClr val="accent1">
                    <a:lumMod val="75000"/>
                  </a:schemeClr>
                </a:solidFill>
              </a:rPr>
              <a:t>: </a:t>
            </a:r>
            <a:endParaRPr lang="ar-SA" dirty="0">
              <a:solidFill>
                <a:schemeClr val="accent1">
                  <a:lumMod val="75000"/>
                </a:schemeClr>
              </a:solidFill>
            </a:endParaRPr>
          </a:p>
        </p:txBody>
      </p:sp>
      <p:graphicFrame>
        <p:nvGraphicFramePr>
          <p:cNvPr id="7" name="رسم تخطيطي 6"/>
          <p:cNvGraphicFramePr/>
          <p:nvPr>
            <p:extLst>
              <p:ext uri="{D42A27DB-BD31-4B8C-83A1-F6EECF244321}">
                <p14:modId xmlns:p14="http://schemas.microsoft.com/office/powerpoint/2010/main" val="259887157"/>
              </p:ext>
            </p:extLst>
          </p:nvPr>
        </p:nvGraphicFramePr>
        <p:xfrm>
          <a:off x="2743468" y="124641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13"/>
          <p:cNvPicPr/>
          <p:nvPr/>
        </p:nvPicPr>
        <p:blipFill rotWithShape="1">
          <a:blip r:embed="rId7"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21110800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861790"/>
          </a:xfrm>
        </p:spPr>
        <p:txBody>
          <a:bodyPr/>
          <a:lstStyle/>
          <a:p>
            <a:pPr algn="r"/>
            <a:r>
              <a:rPr lang="ar-SA" b="1" dirty="0" smtClean="0">
                <a:solidFill>
                  <a:schemeClr val="accent1">
                    <a:lumMod val="75000"/>
                  </a:schemeClr>
                </a:solidFill>
              </a:rPr>
              <a:t>التسويق والإعلان</a:t>
            </a:r>
            <a:endParaRPr lang="ar-SA" b="1" dirty="0">
              <a:solidFill>
                <a:schemeClr val="accent1">
                  <a:lumMod val="75000"/>
                </a:schemeClr>
              </a:solidFill>
            </a:endParaRPr>
          </a:p>
        </p:txBody>
      </p:sp>
      <p:sp>
        <p:nvSpPr>
          <p:cNvPr id="3" name="عنصر نائب للمحتوى 2"/>
          <p:cNvSpPr>
            <a:spLocks noGrp="1"/>
          </p:cNvSpPr>
          <p:nvPr>
            <p:ph idx="1"/>
          </p:nvPr>
        </p:nvSpPr>
        <p:spPr>
          <a:xfrm>
            <a:off x="2592925" y="1866900"/>
            <a:ext cx="8915400" cy="3777622"/>
          </a:xfrm>
        </p:spPr>
        <p:txBody>
          <a:bodyPr/>
          <a:lstStyle/>
          <a:p>
            <a:pPr lvl="0"/>
            <a:r>
              <a:rPr lang="ar-SA" b="1" dirty="0"/>
              <a:t>عن طريق نشر فيديو فيه شرح للمشروع مع رابط الموقع المصاحب له على مواقع التواصل الاجتماعي  </a:t>
            </a:r>
            <a:endParaRPr lang="en-US" dirty="0"/>
          </a:p>
          <a:p>
            <a:pPr lvl="0"/>
            <a:r>
              <a:rPr lang="ar-SA" b="1" dirty="0"/>
              <a:t>نشر إعلان المشروع عن طريق مشاهير مواقع التواصل الاجتماعي بتكلفة لا تزيد عن 3000 ريال </a:t>
            </a:r>
            <a:endParaRPr lang="en-US" dirty="0"/>
          </a:p>
          <a:p>
            <a:pPr lvl="0"/>
            <a:r>
              <a:rPr lang="ar-SA" b="1" dirty="0"/>
              <a:t>نشر منشور باللغة الانجليزية + الموقع </a:t>
            </a:r>
            <a:r>
              <a:rPr lang="ar-SA" b="1"/>
              <a:t>الالكتروني </a:t>
            </a:r>
            <a:endParaRPr lang="ar-SA" b="1" smtClean="0"/>
          </a:p>
          <a:p>
            <a:pPr lvl="0"/>
            <a:r>
              <a:rPr lang="ar-SA" b="1" smtClean="0"/>
              <a:t>طباعة </a:t>
            </a:r>
            <a:r>
              <a:rPr lang="ar-SA" b="1" dirty="0"/>
              <a:t>دعايات وتوزيعها على الفتيات بالجامعة</a:t>
            </a:r>
            <a:endParaRPr lang="en-US" dirty="0"/>
          </a:p>
          <a:p>
            <a:pPr lvl="0"/>
            <a:r>
              <a:rPr lang="ar-SA" b="1" dirty="0"/>
              <a:t>طباعة كروت ووضعها مع المنتج عند تسليمه</a:t>
            </a:r>
            <a:endParaRPr lang="en-US" dirty="0"/>
          </a:p>
          <a:p>
            <a:pPr lvl="0"/>
            <a:r>
              <a:rPr lang="ar-SA" b="1" dirty="0"/>
              <a:t>المشاركة في المعارض المختلفة بشكل مجاني او مدفوع ومنها سنحصل على عدد كبير من العملاء</a:t>
            </a:r>
            <a:endParaRPr lang="en-US" dirty="0"/>
          </a:p>
          <a:p>
            <a:endParaRPr lang="ar-SA" dirty="0"/>
          </a:p>
        </p:txBody>
      </p:sp>
      <p:pic>
        <p:nvPicPr>
          <p:cNvPr id="4"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37950229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3378200" y="1447800"/>
            <a:ext cx="7416800" cy="4846637"/>
          </a:xfrm>
          <a:prstGeom prst="rect">
            <a:avLst/>
          </a:prstGeom>
        </p:spPr>
      </p:pic>
      <p:pic>
        <p:nvPicPr>
          <p:cNvPr id="5" name="Picture 13"/>
          <p:cNvPicPr/>
          <p:nvPr/>
        </p:nvPicPr>
        <p:blipFill rotWithShape="1">
          <a:blip r:embed="rId3"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20594893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الاعلان</a:t>
            </a:r>
            <a:endParaRPr lang="ar-SA" dirty="0"/>
          </a:p>
        </p:txBody>
      </p:sp>
      <p:pic>
        <p:nvPicPr>
          <p:cNvPr id="5"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
        <p:nvSpPr>
          <p:cNvPr id="3" name="عنصر نائب للمحتوى 2"/>
          <p:cNvSpPr>
            <a:spLocks noGrp="1"/>
          </p:cNvSpPr>
          <p:nvPr>
            <p:ph idx="1"/>
          </p:nvPr>
        </p:nvSpPr>
        <p:spPr/>
        <p:txBody>
          <a:bodyPr/>
          <a:lstStyle/>
          <a:p>
            <a:r>
              <a:rPr lang="en-US" b="1" u="sng" dirty="0">
                <a:hlinkClick r:id="rId3"/>
              </a:rPr>
              <a:t>https://www.youtube.com/watch?v=rHlatQ8uoss</a:t>
            </a:r>
            <a:r>
              <a:rPr lang="en-US" b="1" dirty="0"/>
              <a:t> </a:t>
            </a:r>
            <a:r>
              <a:rPr lang="ar-SA" b="1" dirty="0" smtClean="0"/>
              <a:t> </a:t>
            </a:r>
            <a:endParaRPr lang="ar-SA" dirty="0"/>
          </a:p>
        </p:txBody>
      </p:sp>
    </p:spTree>
    <p:extLst>
      <p:ext uri="{BB962C8B-B14F-4D97-AF65-F5344CB8AC3E}">
        <p14:creationId xmlns:p14="http://schemas.microsoft.com/office/powerpoint/2010/main" val="35197231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accent1">
                    <a:lumMod val="75000"/>
                  </a:schemeClr>
                </a:solidFill>
              </a:rPr>
              <a:t>الرؤية المستقبلية</a:t>
            </a:r>
            <a:endParaRPr lang="ar-SA" b="1" dirty="0">
              <a:solidFill>
                <a:schemeClr val="accent1">
                  <a:lumMod val="75000"/>
                </a:schemeClr>
              </a:solidFill>
            </a:endParaRPr>
          </a:p>
        </p:txBody>
      </p:sp>
      <p:sp>
        <p:nvSpPr>
          <p:cNvPr id="3" name="عنصر نائب للمحتوى 2"/>
          <p:cNvSpPr>
            <a:spLocks noGrp="1"/>
          </p:cNvSpPr>
          <p:nvPr>
            <p:ph idx="1"/>
          </p:nvPr>
        </p:nvSpPr>
        <p:spPr>
          <a:xfrm>
            <a:off x="2592925" y="1905000"/>
            <a:ext cx="8915400" cy="2400300"/>
          </a:xfrm>
        </p:spPr>
        <p:txBody>
          <a:bodyPr/>
          <a:lstStyle/>
          <a:p>
            <a:pPr lvl="0"/>
            <a:r>
              <a:rPr lang="ar-SA" b="1" dirty="0"/>
              <a:t>نتطلع في مشروعنا هذا ان يصبح رائدا في مجاله وان نُعرف لدى عملائنا بأننا الافضل وان نكون مع حلول العام 2020 معروفين عالميا متقدمين تكنولوجيا متفوقين في خدمة عملائنا.</a:t>
            </a:r>
            <a:endParaRPr lang="en-US" dirty="0"/>
          </a:p>
          <a:p>
            <a:pPr lvl="0"/>
            <a:r>
              <a:rPr lang="ar-SA" b="1" dirty="0"/>
              <a:t>ايضا نطمح بأن لا يقتصر وجودنا فقط إلكترونيا بل ان يصبح لدينا مقرا وفروعا عديدة بجميع بقاع الارض، ونتوقع ذلك لقلة المنافسين.</a:t>
            </a:r>
            <a:endParaRPr lang="en-US" dirty="0"/>
          </a:p>
          <a:p>
            <a:pPr lvl="0"/>
            <a:r>
              <a:rPr lang="ar-SA" b="1" dirty="0"/>
              <a:t>نرغب أيضا بالتعاون مع مصممين صغار واكتشاف براءات اختراع خاصة بمتجرنا.</a:t>
            </a:r>
            <a:endParaRPr lang="en-US" dirty="0"/>
          </a:p>
          <a:p>
            <a:pPr marL="0" indent="0">
              <a:buNone/>
            </a:pPr>
            <a:endParaRPr lang="ar-SA" dirty="0"/>
          </a:p>
        </p:txBody>
      </p:sp>
      <p:pic>
        <p:nvPicPr>
          <p:cNvPr id="4"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7975200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1128490"/>
          </a:xfrm>
        </p:spPr>
        <p:txBody>
          <a:bodyPr/>
          <a:lstStyle/>
          <a:p>
            <a:pPr algn="r"/>
            <a:r>
              <a:rPr lang="ar-SA" dirty="0" smtClean="0">
                <a:solidFill>
                  <a:schemeClr val="accent1">
                    <a:lumMod val="75000"/>
                  </a:schemeClr>
                </a:solidFill>
              </a:rPr>
              <a:t>الرؤية</a:t>
            </a:r>
            <a:r>
              <a:rPr lang="ar-SA" dirty="0" smtClean="0"/>
              <a:t> </a:t>
            </a:r>
            <a:endParaRPr lang="ar-SA" dirty="0"/>
          </a:p>
        </p:txBody>
      </p:sp>
      <p:sp>
        <p:nvSpPr>
          <p:cNvPr id="3" name="عنصر نائب للمحتوى 2"/>
          <p:cNvSpPr>
            <a:spLocks noGrp="1"/>
          </p:cNvSpPr>
          <p:nvPr>
            <p:ph idx="1"/>
          </p:nvPr>
        </p:nvSpPr>
        <p:spPr>
          <a:xfrm>
            <a:off x="2592925" y="1752600"/>
            <a:ext cx="8915400" cy="945376"/>
          </a:xfrm>
        </p:spPr>
        <p:txBody>
          <a:bodyPr/>
          <a:lstStyle/>
          <a:p>
            <a:r>
              <a:rPr lang="ar-SA" sz="2000" b="1" dirty="0"/>
              <a:t>نساعد المرأة السعودية لتصميم حذائها الخاص بطريقة مميزة وفريدة، ولن تجد حذائها في أي مكان آخر.</a:t>
            </a:r>
            <a:endParaRPr lang="en-US" sz="2000" dirty="0"/>
          </a:p>
          <a:p>
            <a:endParaRPr lang="ar-SA" dirty="0"/>
          </a:p>
        </p:txBody>
      </p:sp>
      <p:pic>
        <p:nvPicPr>
          <p:cNvPr id="4"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
        <p:nvSpPr>
          <p:cNvPr id="8" name="عنوان 1"/>
          <p:cNvSpPr txBox="1">
            <a:spLocks/>
          </p:cNvSpPr>
          <p:nvPr/>
        </p:nvSpPr>
        <p:spPr>
          <a:xfrm>
            <a:off x="2592925" y="2697976"/>
            <a:ext cx="8911687" cy="1128490"/>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dirty="0" smtClean="0">
                <a:solidFill>
                  <a:schemeClr val="accent1">
                    <a:lumMod val="75000"/>
                  </a:schemeClr>
                </a:solidFill>
              </a:rPr>
              <a:t>الرسالة</a:t>
            </a:r>
            <a:r>
              <a:rPr lang="ar-SA" dirty="0" smtClean="0"/>
              <a:t> </a:t>
            </a:r>
            <a:endParaRPr lang="ar-SA" dirty="0"/>
          </a:p>
        </p:txBody>
      </p:sp>
      <p:sp>
        <p:nvSpPr>
          <p:cNvPr id="9" name="عنصر نائب للمحتوى 2"/>
          <p:cNvSpPr txBox="1">
            <a:spLocks/>
          </p:cNvSpPr>
          <p:nvPr/>
        </p:nvSpPr>
        <p:spPr>
          <a:xfrm>
            <a:off x="2705101" y="3479800"/>
            <a:ext cx="8915400" cy="1130300"/>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ar-SA" sz="2000" b="1" dirty="0"/>
              <a:t>تقديم منتجات عالية الجودة وخدمة العملاء لإرضاء اذواقهم، والمساهمة في تطوير اقتصاد الوطن من خلال خفض الاستيراد وتشجيع الصناعة الوطنية.</a:t>
            </a:r>
            <a:endParaRPr lang="en-US" sz="2000" dirty="0"/>
          </a:p>
          <a:p>
            <a:pPr marL="0" indent="0">
              <a:buNone/>
            </a:pPr>
            <a:endParaRPr lang="ar-SA" dirty="0"/>
          </a:p>
        </p:txBody>
      </p:sp>
      <p:sp>
        <p:nvSpPr>
          <p:cNvPr id="10" name="عنوان 1"/>
          <p:cNvSpPr txBox="1">
            <a:spLocks/>
          </p:cNvSpPr>
          <p:nvPr/>
        </p:nvSpPr>
        <p:spPr>
          <a:xfrm>
            <a:off x="2592924" y="4608290"/>
            <a:ext cx="8911687" cy="649510"/>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3200" dirty="0" smtClean="0">
                <a:solidFill>
                  <a:schemeClr val="accent1">
                    <a:lumMod val="75000"/>
                  </a:schemeClr>
                </a:solidFill>
              </a:rPr>
              <a:t>اسم العلامة التجارية </a:t>
            </a:r>
            <a:r>
              <a:rPr lang="ar-SA" sz="3200" dirty="0" smtClean="0"/>
              <a:t> </a:t>
            </a:r>
            <a:endParaRPr lang="ar-SA" sz="3200" dirty="0"/>
          </a:p>
        </p:txBody>
      </p:sp>
      <p:sp>
        <p:nvSpPr>
          <p:cNvPr id="11" name="عنصر نائب للمحتوى 2"/>
          <p:cNvSpPr txBox="1">
            <a:spLocks/>
          </p:cNvSpPr>
          <p:nvPr/>
        </p:nvSpPr>
        <p:spPr>
          <a:xfrm>
            <a:off x="2705101" y="5257800"/>
            <a:ext cx="8915400" cy="675056"/>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400" dirty="0"/>
              <a:t>"</a:t>
            </a:r>
            <a:r>
              <a:rPr lang="en-US" sz="2400" b="1" dirty="0" err="1"/>
              <a:t>Shoozy</a:t>
            </a:r>
            <a:r>
              <a:rPr lang="en-US" sz="2400" dirty="0" smtClean="0"/>
              <a:t>"</a:t>
            </a:r>
            <a:endParaRPr lang="en-US" sz="2400" dirty="0"/>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30825">
            <a:off x="1257300" y="1285745"/>
            <a:ext cx="10058400" cy="3952951"/>
          </a:xfrm>
          <a:prstGeom prst="rect">
            <a:avLst/>
          </a:prstGeom>
        </p:spPr>
      </p:pic>
    </p:spTree>
    <p:extLst>
      <p:ext uri="{BB962C8B-B14F-4D97-AF65-F5344CB8AC3E}">
        <p14:creationId xmlns:p14="http://schemas.microsoft.com/office/powerpoint/2010/main" val="167514582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785590"/>
          </a:xfrm>
        </p:spPr>
        <p:txBody>
          <a:bodyPr>
            <a:normAutofit fontScale="90000"/>
          </a:bodyPr>
          <a:lstStyle/>
          <a:p>
            <a:pPr algn="r"/>
            <a:r>
              <a:rPr lang="en-US" sz="3200" b="1" dirty="0" err="1">
                <a:solidFill>
                  <a:schemeClr val="accent1">
                    <a:lumMod val="75000"/>
                  </a:schemeClr>
                </a:solidFill>
              </a:rPr>
              <a:t>Shoozy</a:t>
            </a:r>
            <a:r>
              <a:rPr lang="en-US" sz="3200" b="1" dirty="0">
                <a:solidFill>
                  <a:schemeClr val="accent1">
                    <a:lumMod val="75000"/>
                  </a:schemeClr>
                </a:solidFill>
              </a:rPr>
              <a:t> </a:t>
            </a:r>
            <a:r>
              <a:rPr lang="ar-SA" sz="3200" b="1" dirty="0">
                <a:solidFill>
                  <a:schemeClr val="accent1">
                    <a:lumMod val="75000"/>
                  </a:schemeClr>
                </a:solidFill>
              </a:rPr>
              <a:t>وجد عن طريق:</a:t>
            </a:r>
            <a:r>
              <a:rPr lang="en-US" sz="3200" b="1" dirty="0">
                <a:solidFill>
                  <a:schemeClr val="accent1">
                    <a:lumMod val="75000"/>
                  </a:schemeClr>
                </a:solidFill>
              </a:rPr>
              <a:t/>
            </a:r>
            <a:br>
              <a:rPr lang="en-US" sz="3200" b="1" dirty="0">
                <a:solidFill>
                  <a:schemeClr val="accent1">
                    <a:lumMod val="75000"/>
                  </a:schemeClr>
                </a:solidFill>
              </a:rPr>
            </a:br>
            <a:endParaRPr lang="ar-SA" sz="3200" b="1" dirty="0">
              <a:solidFill>
                <a:schemeClr val="accent1">
                  <a:lumMod val="75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260386216"/>
              </p:ext>
            </p:extLst>
          </p:nvPr>
        </p:nvGraphicFramePr>
        <p:xfrm>
          <a:off x="4985708" y="1409700"/>
          <a:ext cx="5059992" cy="3778251"/>
        </p:xfrm>
        <a:graphic>
          <a:graphicData uri="http://schemas.openxmlformats.org/drawingml/2006/table">
            <a:tbl>
              <a:tblPr firstRow="1" firstCol="1" bandRow="1">
                <a:tableStyleId>{C4B1156A-380E-4F78-BDF5-A606A8083BF9}</a:tableStyleId>
              </a:tblPr>
              <a:tblGrid>
                <a:gridCol w="2529555"/>
                <a:gridCol w="2530437"/>
              </a:tblGrid>
              <a:tr h="430515">
                <a:tc>
                  <a:txBody>
                    <a:bodyPr/>
                    <a:lstStyle/>
                    <a:p>
                      <a:pPr algn="ctr">
                        <a:spcAft>
                          <a:spcPts val="0"/>
                        </a:spcAft>
                      </a:pPr>
                      <a:r>
                        <a:rPr lang="ar-SA" sz="1600" b="1" dirty="0">
                          <a:solidFill>
                            <a:schemeClr val="accent1">
                              <a:lumMod val="75000"/>
                            </a:schemeClr>
                          </a:solidFill>
                          <a:effectLst/>
                        </a:rPr>
                        <a:t>أسمائنا </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c>
                  <a:txBody>
                    <a:bodyPr/>
                    <a:lstStyle/>
                    <a:p>
                      <a:pPr algn="ctr">
                        <a:spcAft>
                          <a:spcPts val="0"/>
                        </a:spcAft>
                      </a:pPr>
                      <a:r>
                        <a:rPr lang="ar-SA" sz="1600" b="1" dirty="0">
                          <a:solidFill>
                            <a:schemeClr val="accent1">
                              <a:lumMod val="75000"/>
                            </a:schemeClr>
                          </a:solidFill>
                          <a:effectLst/>
                        </a:rPr>
                        <a:t>أرقامنا الجامعية </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r>
              <a:tr h="841753">
                <a:tc>
                  <a:txBody>
                    <a:bodyPr/>
                    <a:lstStyle/>
                    <a:p>
                      <a:pPr algn="ctr">
                        <a:spcAft>
                          <a:spcPts val="0"/>
                        </a:spcAft>
                      </a:pPr>
                      <a:r>
                        <a:rPr lang="en-US" sz="1600" b="1">
                          <a:solidFill>
                            <a:schemeClr val="accent1">
                              <a:lumMod val="75000"/>
                            </a:schemeClr>
                          </a:solidFill>
                          <a:effectLst/>
                        </a:rPr>
                        <a:t> </a:t>
                      </a:r>
                      <a:endParaRPr lang="en-US" sz="1100" b="1">
                        <a:solidFill>
                          <a:schemeClr val="accent1">
                            <a:lumMod val="75000"/>
                          </a:schemeClr>
                        </a:solidFill>
                        <a:effectLst/>
                      </a:endParaRPr>
                    </a:p>
                    <a:p>
                      <a:pPr algn="ctr">
                        <a:spcAft>
                          <a:spcPts val="0"/>
                        </a:spcAft>
                      </a:pPr>
                      <a:r>
                        <a:rPr lang="ar-SA" sz="1600" b="1">
                          <a:solidFill>
                            <a:schemeClr val="accent1">
                              <a:lumMod val="75000"/>
                            </a:schemeClr>
                          </a:solidFill>
                          <a:effectLst/>
                        </a:rPr>
                        <a:t>بدور أحمد المالك</a:t>
                      </a:r>
                      <a:endParaRPr lang="en-US" sz="1100" b="1">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c>
                  <a:txBody>
                    <a:bodyPr/>
                    <a:lstStyle/>
                    <a:p>
                      <a:pPr algn="ctr">
                        <a:spcAft>
                          <a:spcPts val="0"/>
                        </a:spcAft>
                      </a:pPr>
                      <a:r>
                        <a:rPr lang="en-US" sz="1600" b="1" dirty="0">
                          <a:solidFill>
                            <a:schemeClr val="accent1">
                              <a:lumMod val="75000"/>
                            </a:schemeClr>
                          </a:solidFill>
                          <a:effectLst/>
                        </a:rPr>
                        <a:t> </a:t>
                      </a:r>
                      <a:endParaRPr lang="en-US" sz="1100" b="1" dirty="0">
                        <a:solidFill>
                          <a:schemeClr val="accent1">
                            <a:lumMod val="75000"/>
                          </a:schemeClr>
                        </a:solidFill>
                        <a:effectLst/>
                      </a:endParaRPr>
                    </a:p>
                    <a:p>
                      <a:pPr algn="ctr">
                        <a:spcAft>
                          <a:spcPts val="0"/>
                        </a:spcAft>
                      </a:pPr>
                      <a:r>
                        <a:rPr lang="en-US" sz="1600" b="1" dirty="0">
                          <a:solidFill>
                            <a:schemeClr val="accent1">
                              <a:lumMod val="75000"/>
                            </a:schemeClr>
                          </a:solidFill>
                          <a:effectLst/>
                        </a:rPr>
                        <a:t>433200551</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r>
              <a:tr h="823012">
                <a:tc>
                  <a:txBody>
                    <a:bodyPr/>
                    <a:lstStyle/>
                    <a:p>
                      <a:pPr algn="ctr">
                        <a:spcAft>
                          <a:spcPts val="0"/>
                        </a:spcAft>
                      </a:pPr>
                      <a:r>
                        <a:rPr lang="en-US" sz="1600" b="1">
                          <a:solidFill>
                            <a:schemeClr val="accent1">
                              <a:lumMod val="75000"/>
                            </a:schemeClr>
                          </a:solidFill>
                          <a:effectLst/>
                        </a:rPr>
                        <a:t> </a:t>
                      </a:r>
                      <a:endParaRPr lang="en-US" sz="1100" b="1">
                        <a:solidFill>
                          <a:schemeClr val="accent1">
                            <a:lumMod val="75000"/>
                          </a:schemeClr>
                        </a:solidFill>
                        <a:effectLst/>
                      </a:endParaRPr>
                    </a:p>
                    <a:p>
                      <a:pPr algn="ctr">
                        <a:spcAft>
                          <a:spcPts val="0"/>
                        </a:spcAft>
                      </a:pPr>
                      <a:r>
                        <a:rPr lang="ar-SA" sz="1600" b="1">
                          <a:solidFill>
                            <a:schemeClr val="accent1">
                              <a:lumMod val="75000"/>
                            </a:schemeClr>
                          </a:solidFill>
                          <a:effectLst/>
                        </a:rPr>
                        <a:t>شهد الحرمل</a:t>
                      </a:r>
                      <a:endParaRPr lang="en-US" sz="1100" b="1">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c>
                  <a:txBody>
                    <a:bodyPr/>
                    <a:lstStyle/>
                    <a:p>
                      <a:pPr algn="ctr">
                        <a:spcAft>
                          <a:spcPts val="0"/>
                        </a:spcAft>
                      </a:pPr>
                      <a:r>
                        <a:rPr lang="en-US" sz="1600" b="1" dirty="0">
                          <a:solidFill>
                            <a:schemeClr val="accent1">
                              <a:lumMod val="75000"/>
                            </a:schemeClr>
                          </a:solidFill>
                          <a:effectLst/>
                        </a:rPr>
                        <a:t> </a:t>
                      </a:r>
                      <a:endParaRPr lang="en-US" sz="1100" b="1" dirty="0">
                        <a:solidFill>
                          <a:schemeClr val="accent1">
                            <a:lumMod val="75000"/>
                          </a:schemeClr>
                        </a:solidFill>
                        <a:effectLst/>
                      </a:endParaRPr>
                    </a:p>
                    <a:p>
                      <a:pPr algn="ctr">
                        <a:spcAft>
                          <a:spcPts val="0"/>
                        </a:spcAft>
                      </a:pPr>
                      <a:r>
                        <a:rPr lang="en-US" sz="1600" b="1" dirty="0">
                          <a:solidFill>
                            <a:schemeClr val="accent1">
                              <a:lumMod val="75000"/>
                            </a:schemeClr>
                          </a:solidFill>
                          <a:effectLst/>
                        </a:rPr>
                        <a:t>432925132</a:t>
                      </a:r>
                      <a:endParaRPr lang="en-US" sz="1100" b="1" dirty="0">
                        <a:solidFill>
                          <a:schemeClr val="accent1">
                            <a:lumMod val="75000"/>
                          </a:schemeClr>
                        </a:solidFill>
                        <a:effectLst/>
                      </a:endParaRPr>
                    </a:p>
                    <a:p>
                      <a:pPr algn="ctr">
                        <a:spcAft>
                          <a:spcPts val="0"/>
                        </a:spcAft>
                      </a:pPr>
                      <a:r>
                        <a:rPr lang="en-US" sz="1600" b="1" dirty="0">
                          <a:solidFill>
                            <a:schemeClr val="accent1">
                              <a:lumMod val="75000"/>
                            </a:schemeClr>
                          </a:solidFill>
                          <a:effectLst/>
                        </a:rPr>
                        <a:t> </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r>
              <a:tr h="841753">
                <a:tc>
                  <a:txBody>
                    <a:bodyPr/>
                    <a:lstStyle/>
                    <a:p>
                      <a:pPr algn="ctr">
                        <a:spcAft>
                          <a:spcPts val="0"/>
                        </a:spcAft>
                      </a:pPr>
                      <a:r>
                        <a:rPr lang="en-US" sz="1600" b="1">
                          <a:solidFill>
                            <a:schemeClr val="accent1">
                              <a:lumMod val="75000"/>
                            </a:schemeClr>
                          </a:solidFill>
                          <a:effectLst/>
                        </a:rPr>
                        <a:t> </a:t>
                      </a:r>
                      <a:endParaRPr lang="en-US" sz="1100" b="1">
                        <a:solidFill>
                          <a:schemeClr val="accent1">
                            <a:lumMod val="75000"/>
                          </a:schemeClr>
                        </a:solidFill>
                        <a:effectLst/>
                      </a:endParaRPr>
                    </a:p>
                    <a:p>
                      <a:pPr algn="ctr">
                        <a:spcAft>
                          <a:spcPts val="0"/>
                        </a:spcAft>
                      </a:pPr>
                      <a:r>
                        <a:rPr lang="ar-SA" sz="1600" b="1">
                          <a:solidFill>
                            <a:schemeClr val="accent1">
                              <a:lumMod val="75000"/>
                            </a:schemeClr>
                          </a:solidFill>
                          <a:effectLst/>
                        </a:rPr>
                        <a:t>أسماء العتيبي</a:t>
                      </a:r>
                      <a:endParaRPr lang="en-US" sz="1100" b="1">
                        <a:solidFill>
                          <a:schemeClr val="accent1">
                            <a:lumMod val="75000"/>
                          </a:schemeClr>
                        </a:solidFill>
                        <a:effectLst/>
                      </a:endParaRPr>
                    </a:p>
                    <a:p>
                      <a:pPr algn="r" rtl="1">
                        <a:lnSpc>
                          <a:spcPct val="115000"/>
                        </a:lnSpc>
                        <a:spcAft>
                          <a:spcPts val="1000"/>
                        </a:spcAft>
                        <a:tabLst>
                          <a:tab pos="2002155" algn="l"/>
                        </a:tabLst>
                      </a:pPr>
                      <a:r>
                        <a:rPr lang="ar-SA" sz="1050" b="1">
                          <a:solidFill>
                            <a:schemeClr val="accent1">
                              <a:lumMod val="75000"/>
                            </a:schemeClr>
                          </a:solidFill>
                          <a:effectLst/>
                        </a:rPr>
                        <a:t>	</a:t>
                      </a:r>
                      <a:endParaRPr lang="en-US" sz="1050" b="1">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7830" marR="57830" marT="0" marB="0"/>
                </a:tc>
                <a:tc>
                  <a:txBody>
                    <a:bodyPr/>
                    <a:lstStyle/>
                    <a:p>
                      <a:pPr algn="ctr">
                        <a:spcAft>
                          <a:spcPts val="0"/>
                        </a:spcAft>
                      </a:pPr>
                      <a:r>
                        <a:rPr lang="en-US" sz="1600" b="1" dirty="0">
                          <a:solidFill>
                            <a:schemeClr val="accent1">
                              <a:lumMod val="75000"/>
                            </a:schemeClr>
                          </a:solidFill>
                          <a:effectLst/>
                        </a:rPr>
                        <a:t> </a:t>
                      </a:r>
                      <a:endParaRPr lang="en-US" sz="1100" b="1" dirty="0">
                        <a:solidFill>
                          <a:schemeClr val="accent1">
                            <a:lumMod val="75000"/>
                          </a:schemeClr>
                        </a:solidFill>
                        <a:effectLst/>
                      </a:endParaRPr>
                    </a:p>
                    <a:p>
                      <a:pPr algn="ctr">
                        <a:spcAft>
                          <a:spcPts val="0"/>
                        </a:spcAft>
                      </a:pPr>
                      <a:r>
                        <a:rPr lang="en-US" sz="1600" b="1" dirty="0">
                          <a:solidFill>
                            <a:schemeClr val="accent1">
                              <a:lumMod val="75000"/>
                            </a:schemeClr>
                          </a:solidFill>
                          <a:effectLst/>
                        </a:rPr>
                        <a:t>433200364</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r>
              <a:tr h="410703">
                <a:tc>
                  <a:txBody>
                    <a:bodyPr/>
                    <a:lstStyle/>
                    <a:p>
                      <a:pPr algn="ctr">
                        <a:spcAft>
                          <a:spcPts val="0"/>
                        </a:spcAft>
                      </a:pPr>
                      <a:r>
                        <a:rPr lang="ar-SA" sz="1600" b="1">
                          <a:solidFill>
                            <a:schemeClr val="accent1">
                              <a:lumMod val="75000"/>
                            </a:schemeClr>
                          </a:solidFill>
                          <a:effectLst/>
                        </a:rPr>
                        <a:t>العنود الجرد</a:t>
                      </a:r>
                      <a:endParaRPr lang="en-US" sz="1100" b="1">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c>
                  <a:txBody>
                    <a:bodyPr/>
                    <a:lstStyle/>
                    <a:p>
                      <a:pPr algn="ctr" rtl="0">
                        <a:spcAft>
                          <a:spcPts val="0"/>
                        </a:spcAft>
                      </a:pPr>
                      <a:r>
                        <a:rPr lang="en-US" sz="1600" b="1" dirty="0">
                          <a:solidFill>
                            <a:schemeClr val="accent1">
                              <a:lumMod val="75000"/>
                            </a:schemeClr>
                          </a:solidFill>
                          <a:effectLst/>
                        </a:rPr>
                        <a:t>432200100</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r>
              <a:tr h="430515">
                <a:tc>
                  <a:txBody>
                    <a:bodyPr/>
                    <a:lstStyle/>
                    <a:p>
                      <a:pPr algn="ctr">
                        <a:spcAft>
                          <a:spcPts val="0"/>
                        </a:spcAft>
                      </a:pPr>
                      <a:r>
                        <a:rPr lang="ar-SA" sz="1600" b="1">
                          <a:solidFill>
                            <a:schemeClr val="accent1">
                              <a:lumMod val="75000"/>
                            </a:schemeClr>
                          </a:solidFill>
                          <a:effectLst/>
                        </a:rPr>
                        <a:t>أضواء المحارب</a:t>
                      </a:r>
                      <a:endParaRPr lang="en-US" sz="1100" b="1">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c>
                  <a:txBody>
                    <a:bodyPr/>
                    <a:lstStyle/>
                    <a:p>
                      <a:pPr algn="ctr">
                        <a:spcAft>
                          <a:spcPts val="0"/>
                        </a:spcAft>
                      </a:pPr>
                      <a:r>
                        <a:rPr lang="en-US" sz="1600" b="1" smtClean="0">
                          <a:solidFill>
                            <a:schemeClr val="accent1">
                              <a:lumMod val="75000"/>
                            </a:schemeClr>
                          </a:solidFill>
                          <a:effectLst/>
                        </a:rPr>
                        <a:t>433200704</a:t>
                      </a:r>
                      <a:endParaRPr lang="en-US" sz="1100" b="1" dirty="0">
                        <a:solidFill>
                          <a:schemeClr val="accent1">
                            <a:lumMod val="7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7830" marR="57830" marT="0" marB="0"/>
                </a:tc>
              </a:tr>
            </a:tbl>
          </a:graphicData>
        </a:graphic>
      </p:graphicFrame>
      <p:sp>
        <p:nvSpPr>
          <p:cNvPr id="5" name="مستطيل 4"/>
          <p:cNvSpPr/>
          <p:nvPr/>
        </p:nvSpPr>
        <p:spPr>
          <a:xfrm>
            <a:off x="5156200" y="5298865"/>
            <a:ext cx="6096000" cy="928459"/>
          </a:xfrm>
          <a:prstGeom prst="rect">
            <a:avLst/>
          </a:prstGeom>
        </p:spPr>
        <p:txBody>
          <a:bodyPr>
            <a:spAutoFit/>
          </a:bodyPr>
          <a:lstStyle/>
          <a:p>
            <a:pPr algn="r" rtl="1">
              <a:lnSpc>
                <a:spcPct val="115000"/>
              </a:lnSpc>
              <a:spcAft>
                <a:spcPts val="1000"/>
              </a:spcAft>
            </a:pPr>
            <a:r>
              <a:rPr lang="ar-SA" sz="2000"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إشراف الاستاذة: </a:t>
            </a:r>
            <a:endParaRPr lang="en-US" sz="12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2000" b="1" u="sng"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عفاف أبا الخيل </a:t>
            </a:r>
            <a:endParaRPr lang="en-US" sz="1200" dirty="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11724103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658590"/>
          </a:xfrm>
        </p:spPr>
        <p:txBody>
          <a:bodyPr>
            <a:normAutofit fontScale="90000"/>
          </a:bodyPr>
          <a:lstStyle/>
          <a:p>
            <a:pPr algn="r"/>
            <a:r>
              <a:rPr lang="ar-SA" sz="3200" b="1" dirty="0">
                <a:solidFill>
                  <a:schemeClr val="accent1">
                    <a:lumMod val="75000"/>
                  </a:schemeClr>
                </a:solidFill>
              </a:rPr>
              <a:t>فكرة </a:t>
            </a:r>
            <a:r>
              <a:rPr lang="ar-SA" sz="3200" b="1" dirty="0" smtClean="0">
                <a:solidFill>
                  <a:schemeClr val="accent1">
                    <a:lumMod val="75000"/>
                  </a:schemeClr>
                </a:solidFill>
              </a:rPr>
              <a:t>المشروع</a:t>
            </a:r>
            <a:r>
              <a:rPr lang="en-US" dirty="0"/>
              <a:t/>
            </a:r>
            <a:br>
              <a:rPr lang="en-US" dirty="0"/>
            </a:br>
            <a:endParaRPr lang="ar-SA" dirty="0"/>
          </a:p>
        </p:txBody>
      </p:sp>
      <p:sp>
        <p:nvSpPr>
          <p:cNvPr id="3" name="عنصر نائب للمحتوى 2"/>
          <p:cNvSpPr>
            <a:spLocks noGrp="1"/>
          </p:cNvSpPr>
          <p:nvPr>
            <p:ph idx="1"/>
          </p:nvPr>
        </p:nvSpPr>
        <p:spPr>
          <a:xfrm>
            <a:off x="2589212" y="1602010"/>
            <a:ext cx="8915400" cy="1981200"/>
          </a:xfrm>
        </p:spPr>
        <p:txBody>
          <a:bodyPr/>
          <a:lstStyle/>
          <a:p>
            <a:r>
              <a:rPr lang="ar-SA" b="1" dirty="0"/>
              <a:t>عبارة عن موقع إلكتروني لتصميم أحذية بطريقة خاصة ومميزة باختيار وتصميم الزبون بالإضافة الى لمساتنا الخاصة باستخدام اجهزة وخامات ذات جودة عالية، وذلك عن طريق زيارة موقعنا الالكتروني واختيار اللون والشكل والخام ومن ثم نقوم نحن بتنفيذها بالشكل المطلوب.</a:t>
            </a:r>
            <a:endParaRPr lang="en-US" dirty="0"/>
          </a:p>
          <a:p>
            <a:r>
              <a:rPr lang="ar-SA" b="1" dirty="0"/>
              <a:t>ايضا نستقبل الاحذية الغير مرغوب بها ومن ثم نقوم بتنظيفها وترميمها واعادة </a:t>
            </a:r>
            <a:r>
              <a:rPr lang="ar-SA" b="1" dirty="0" smtClean="0"/>
              <a:t>بيعها</a:t>
            </a:r>
            <a:endParaRPr lang="ar-SA" dirty="0"/>
          </a:p>
        </p:txBody>
      </p:sp>
      <p:pic>
        <p:nvPicPr>
          <p:cNvPr id="4"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
        <p:nvSpPr>
          <p:cNvPr id="5" name="عنوان 1"/>
          <p:cNvSpPr txBox="1">
            <a:spLocks/>
          </p:cNvSpPr>
          <p:nvPr/>
        </p:nvSpPr>
        <p:spPr>
          <a:xfrm>
            <a:off x="2589212" y="3735610"/>
            <a:ext cx="8911687" cy="734790"/>
          </a:xfrm>
          <a:prstGeom prst="rect">
            <a:avLst/>
          </a:prstGeom>
        </p:spPr>
        <p:txBody>
          <a:bodyPr vert="horz" lIns="91440" tIns="45720" rIns="91440" bIns="45720" rtlCol="0" anchor="t">
            <a:normAutofit fontScale="25000" lnSpcReduction="200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9300" b="1" dirty="0" smtClean="0">
                <a:solidFill>
                  <a:schemeClr val="accent1">
                    <a:lumMod val="75000"/>
                  </a:schemeClr>
                </a:solidFill>
              </a:rPr>
              <a:t>أهداف المشروع </a:t>
            </a:r>
            <a:endParaRPr lang="en-US" sz="3000" dirty="0"/>
          </a:p>
          <a:p>
            <a:pPr algn="r"/>
            <a:r>
              <a:rPr lang="en-US" dirty="0" smtClean="0"/>
              <a:t/>
            </a:r>
            <a:br>
              <a:rPr lang="en-US" dirty="0" smtClean="0"/>
            </a:br>
            <a:endParaRPr lang="ar-SA" dirty="0"/>
          </a:p>
        </p:txBody>
      </p:sp>
      <p:sp>
        <p:nvSpPr>
          <p:cNvPr id="6" name="عنصر نائب للمحتوى 2"/>
          <p:cNvSpPr txBox="1">
            <a:spLocks/>
          </p:cNvSpPr>
          <p:nvPr/>
        </p:nvSpPr>
        <p:spPr>
          <a:xfrm>
            <a:off x="2585499" y="4256310"/>
            <a:ext cx="8915400" cy="1981200"/>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lvl="0"/>
            <a:r>
              <a:rPr lang="ar-SA" b="1" dirty="0"/>
              <a:t>تشغيل العمالة العاطلة عن العمل </a:t>
            </a:r>
            <a:endParaRPr lang="en-US" dirty="0"/>
          </a:p>
          <a:p>
            <a:pPr lvl="0"/>
            <a:r>
              <a:rPr lang="ar-SA" b="1" dirty="0"/>
              <a:t>تحقيق ارباح ممتازة </a:t>
            </a:r>
            <a:endParaRPr lang="en-US" dirty="0"/>
          </a:p>
          <a:p>
            <a:pPr lvl="0"/>
            <a:r>
              <a:rPr lang="ar-SA" b="1" dirty="0"/>
              <a:t>الحفاظ على البيئة من المخلفات </a:t>
            </a:r>
            <a:endParaRPr lang="en-US" dirty="0"/>
          </a:p>
          <a:p>
            <a:pPr lvl="0"/>
            <a:r>
              <a:rPr lang="ar-SA" b="1" dirty="0"/>
              <a:t>تشجيع الصناعة الوطنية</a:t>
            </a:r>
            <a:endParaRPr lang="en-US" dirty="0"/>
          </a:p>
          <a:p>
            <a:pPr lvl="0"/>
            <a:r>
              <a:rPr lang="ar-SA" b="1" dirty="0"/>
              <a:t>المساهمة في تحسين الاقتصاد الوطني عن طريق خفض الاستيراد</a:t>
            </a:r>
            <a:endParaRPr lang="en-US" dirty="0"/>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4700" y="3621310"/>
            <a:ext cx="4838700" cy="1898580"/>
          </a:xfrm>
          <a:prstGeom prst="rect">
            <a:avLst/>
          </a:prstGeom>
        </p:spPr>
      </p:pic>
    </p:spTree>
    <p:extLst>
      <p:ext uri="{BB962C8B-B14F-4D97-AF65-F5344CB8AC3E}">
        <p14:creationId xmlns:p14="http://schemas.microsoft.com/office/powerpoint/2010/main" val="41207969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accent1">
                    <a:lumMod val="75000"/>
                  </a:schemeClr>
                </a:solidFill>
              </a:rPr>
              <a:t>الموقع </a:t>
            </a:r>
            <a:endParaRPr lang="ar-SA" dirty="0">
              <a:solidFill>
                <a:schemeClr val="accent1">
                  <a:lumMod val="75000"/>
                </a:schemeClr>
              </a:solidFill>
            </a:endParaRPr>
          </a:p>
        </p:txBody>
      </p:sp>
      <p:pic>
        <p:nvPicPr>
          <p:cNvPr id="4" name="عنصر نائب للمحتوى 3"/>
          <p:cNvPicPr>
            <a:picLocks noGrp="1"/>
          </p:cNvPicPr>
          <p:nvPr>
            <p:ph idx="1"/>
          </p:nvPr>
        </p:nvPicPr>
        <p:blipFill rotWithShape="1">
          <a:blip r:embed="rId2" cstate="print">
            <a:extLst>
              <a:ext uri="{28A0092B-C50C-407E-A947-70E740481C1C}">
                <a14:useLocalDpi xmlns:a14="http://schemas.microsoft.com/office/drawing/2010/main" val="0"/>
              </a:ext>
            </a:extLst>
          </a:blip>
          <a:srcRect l="32145" t="21842" r="32278" b="27730"/>
          <a:stretch/>
        </p:blipFill>
        <p:spPr bwMode="auto">
          <a:xfrm>
            <a:off x="5930900" y="1536700"/>
            <a:ext cx="4929101" cy="4521200"/>
          </a:xfrm>
          <a:prstGeom prst="rect">
            <a:avLst/>
          </a:prstGeom>
          <a:ln>
            <a:noFill/>
          </a:ln>
          <a:extLst>
            <a:ext uri="{53640926-AAD7-44D8-BBD7-CCE9431645EC}">
              <a14:shadowObscured xmlns:a14="http://schemas.microsoft.com/office/drawing/2010/main"/>
            </a:ext>
          </a:extLst>
        </p:spPr>
      </p:pic>
      <p:sp>
        <p:nvSpPr>
          <p:cNvPr id="5" name="مستطيل مستدير الزوايا 14"/>
          <p:cNvSpPr>
            <a:spLocks noChangeArrowheads="1"/>
          </p:cNvSpPr>
          <p:nvPr/>
        </p:nvSpPr>
        <p:spPr bwMode="auto">
          <a:xfrm>
            <a:off x="2281151" y="3175000"/>
            <a:ext cx="3170238" cy="876300"/>
          </a:xfrm>
          <a:prstGeom prst="roundRect">
            <a:avLst>
              <a:gd name="adj" fmla="val 16667"/>
            </a:avLst>
          </a:prstGeom>
          <a:noFill/>
          <a:ln w="28575">
            <a:solidFill>
              <a:srgbClr val="622423"/>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ar-SA" altLang="ar-SA" sz="2400" b="1" i="0" u="none" strike="noStrike" cap="none" normalizeH="0" baseline="0" dirty="0" smtClean="0">
                <a:ln>
                  <a:noFill/>
                </a:ln>
                <a:solidFill>
                  <a:schemeClr val="accent1">
                    <a:lumMod val="75000"/>
                  </a:schemeClr>
                </a:solidFill>
                <a:effectLst/>
                <a:latin typeface="Arial" panose="020B0604020202020204" pitchFamily="34" charset="0"/>
                <a:ea typeface="Arial" panose="020B0604020202020204" pitchFamily="34" charset="0"/>
                <a:cs typeface="Arial" panose="020B0604020202020204" pitchFamily="34" charset="0"/>
              </a:rPr>
              <a:t>شكل الموقع الإلكتروني</a:t>
            </a:r>
            <a:endParaRPr kumimoji="0" lang="ar-SA" altLang="ar-SA" sz="3600" b="0" i="0" u="none" strike="noStrike" cap="none" normalizeH="0" baseline="0" dirty="0" smtClean="0">
              <a:ln>
                <a:noFill/>
              </a:ln>
              <a:solidFill>
                <a:schemeClr val="accent1">
                  <a:lumMod val="75000"/>
                </a:schemeClr>
              </a:solidFill>
              <a:effectLst/>
              <a:latin typeface="Arial" panose="020B0604020202020204" pitchFamily="34" charset="0"/>
            </a:endParaRPr>
          </a:p>
        </p:txBody>
      </p:sp>
      <p:pic>
        <p:nvPicPr>
          <p:cNvPr id="6" name="Picture 13"/>
          <p:cNvPicPr/>
          <p:nvPr/>
        </p:nvPicPr>
        <p:blipFill rotWithShape="1">
          <a:blip r:embed="rId3"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4285837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825500"/>
          </a:xfrm>
        </p:spPr>
        <p:txBody>
          <a:bodyPr/>
          <a:lstStyle/>
          <a:p>
            <a:pPr algn="r"/>
            <a:r>
              <a:rPr lang="ar-SA" b="1" dirty="0" smtClean="0">
                <a:solidFill>
                  <a:schemeClr val="accent1">
                    <a:lumMod val="75000"/>
                  </a:schemeClr>
                </a:solidFill>
              </a:rPr>
              <a:t>مراحل تصميم الاحذية:</a:t>
            </a:r>
            <a:endParaRPr lang="ar-SA" b="1" dirty="0">
              <a:solidFill>
                <a:schemeClr val="accent1">
                  <a:lumMod val="75000"/>
                </a:schemeClr>
              </a:solidFill>
            </a:endParaRPr>
          </a:p>
        </p:txBody>
      </p:sp>
      <p:pic>
        <p:nvPicPr>
          <p:cNvPr id="5" name="عنصر نائب للمحتوى 4"/>
          <p:cNvPicPr>
            <a:picLocks noGrp="1" noChangeAspect="1"/>
          </p:cNvPicPr>
          <p:nvPr>
            <p:ph idx="1"/>
          </p:nvPr>
        </p:nvPicPr>
        <p:blipFill rotWithShape="1">
          <a:blip r:embed="rId2">
            <a:extLst>
              <a:ext uri="{28A0092B-C50C-407E-A947-70E740481C1C}">
                <a14:useLocalDpi xmlns:a14="http://schemas.microsoft.com/office/drawing/2010/main" val="0"/>
              </a:ext>
            </a:extLst>
          </a:blip>
          <a:srcRect l="47248"/>
          <a:stretch/>
        </p:blipFill>
        <p:spPr>
          <a:xfrm>
            <a:off x="8813800" y="1335310"/>
            <a:ext cx="2690812" cy="2550431"/>
          </a:xfrm>
          <a:prstGeom prst="rect">
            <a:avLst/>
          </a:prstGeom>
          <a:ln>
            <a:noFill/>
          </a:ln>
          <a:effectLst>
            <a:outerShdw blurRad="292100" dist="139700" dir="2700000" algn="tl" rotWithShape="0">
              <a:srgbClr val="333333">
                <a:alpha val="65000"/>
              </a:srgbClr>
            </a:outerShdw>
          </a:effectLst>
        </p:spPr>
      </p:pic>
      <p:pic>
        <p:nvPicPr>
          <p:cNvPr id="4" name="Picture 13"/>
          <p:cNvPicPr/>
          <p:nvPr/>
        </p:nvPicPr>
        <p:blipFill rotWithShape="1">
          <a:blip r:embed="rId3"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pic>
        <p:nvPicPr>
          <p:cNvPr id="6" name="صورة 5"/>
          <p:cNvPicPr>
            <a:picLocks noChangeAspect="1"/>
          </p:cNvPicPr>
          <p:nvPr/>
        </p:nvPicPr>
        <p:blipFill rotWithShape="1">
          <a:blip r:embed="rId4">
            <a:extLst>
              <a:ext uri="{28A0092B-C50C-407E-A947-70E740481C1C}">
                <a14:useLocalDpi xmlns:a14="http://schemas.microsoft.com/office/drawing/2010/main" val="0"/>
              </a:ext>
            </a:extLst>
          </a:blip>
          <a:srcRect l="41919" t="20403" r="6826" b="9638"/>
          <a:stretch/>
        </p:blipFill>
        <p:spPr>
          <a:xfrm>
            <a:off x="8633286" y="4189402"/>
            <a:ext cx="3051840" cy="2082800"/>
          </a:xfrm>
          <a:prstGeom prst="rect">
            <a:avLst/>
          </a:prstGeom>
          <a:ln>
            <a:noFill/>
          </a:ln>
          <a:effectLst>
            <a:outerShdw blurRad="292100" dist="139700" dir="2700000" algn="tl" rotWithShape="0">
              <a:srgbClr val="333333">
                <a:alpha val="65000"/>
              </a:srgbClr>
            </a:outerShdw>
          </a:effectLst>
        </p:spPr>
      </p:pic>
      <p:pic>
        <p:nvPicPr>
          <p:cNvPr id="9" name="صورة 8"/>
          <p:cNvPicPr>
            <a:picLocks noChangeAspect="1"/>
          </p:cNvPicPr>
          <p:nvPr/>
        </p:nvPicPr>
        <p:blipFill rotWithShape="1">
          <a:blip r:embed="rId5">
            <a:extLst>
              <a:ext uri="{28A0092B-C50C-407E-A947-70E740481C1C}">
                <a14:useLocalDpi xmlns:a14="http://schemas.microsoft.com/office/drawing/2010/main" val="0"/>
              </a:ext>
            </a:extLst>
          </a:blip>
          <a:srcRect l="49874"/>
          <a:stretch/>
        </p:blipFill>
        <p:spPr>
          <a:xfrm>
            <a:off x="2959101" y="1602010"/>
            <a:ext cx="3048000" cy="1990492"/>
          </a:xfrm>
          <a:prstGeom prst="rect">
            <a:avLst/>
          </a:prstGeom>
          <a:ln>
            <a:noFill/>
          </a:ln>
          <a:effectLst>
            <a:outerShdw blurRad="292100" dist="139700" dir="2700000" algn="tl" rotWithShape="0">
              <a:srgbClr val="333333">
                <a:alpha val="65000"/>
              </a:srgbClr>
            </a:outerShdw>
          </a:effectLst>
        </p:spPr>
      </p:pic>
      <p:pic>
        <p:nvPicPr>
          <p:cNvPr id="10" name="صورة 9"/>
          <p:cNvPicPr>
            <a:picLocks noChangeAspect="1"/>
          </p:cNvPicPr>
          <p:nvPr/>
        </p:nvPicPr>
        <p:blipFill rotWithShape="1">
          <a:blip r:embed="rId6">
            <a:extLst>
              <a:ext uri="{28A0092B-C50C-407E-A947-70E740481C1C}">
                <a14:useLocalDpi xmlns:a14="http://schemas.microsoft.com/office/drawing/2010/main" val="0"/>
              </a:ext>
            </a:extLst>
          </a:blip>
          <a:srcRect l="49621" b="13384"/>
          <a:stretch/>
        </p:blipFill>
        <p:spPr>
          <a:xfrm>
            <a:off x="3164221" y="4025900"/>
            <a:ext cx="2692400" cy="2006599"/>
          </a:xfrm>
          <a:prstGeom prst="rect">
            <a:avLst/>
          </a:prstGeom>
          <a:ln>
            <a:noFill/>
          </a:ln>
          <a:effectLst>
            <a:outerShdw blurRad="292100" dist="139700" dir="2700000" algn="tl" rotWithShape="0">
              <a:srgbClr val="333333">
                <a:alpha val="65000"/>
              </a:srgbClr>
            </a:outerShdw>
          </a:effectLst>
        </p:spPr>
      </p:pic>
      <p:sp>
        <p:nvSpPr>
          <p:cNvPr id="11" name="سهم إلى اليمين 10"/>
          <p:cNvSpPr/>
          <p:nvPr/>
        </p:nvSpPr>
        <p:spPr>
          <a:xfrm>
            <a:off x="6400800" y="1879600"/>
            <a:ext cx="2133600" cy="119380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dirty="0" smtClean="0"/>
              <a:t>1- صممي شكل حذائك</a:t>
            </a:r>
            <a:endParaRPr lang="ar-SA" dirty="0"/>
          </a:p>
        </p:txBody>
      </p:sp>
      <p:sp>
        <p:nvSpPr>
          <p:cNvPr id="12" name="سهم إلى اليمين 11"/>
          <p:cNvSpPr/>
          <p:nvPr/>
        </p:nvSpPr>
        <p:spPr>
          <a:xfrm>
            <a:off x="6499686" y="4432300"/>
            <a:ext cx="2133600" cy="119380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dirty="0" smtClean="0"/>
              <a:t>2-  طول كعبك</a:t>
            </a:r>
            <a:endParaRPr lang="ar-SA" dirty="0"/>
          </a:p>
        </p:txBody>
      </p:sp>
      <p:sp>
        <p:nvSpPr>
          <p:cNvPr id="13" name="سهم إلى اليمين 12"/>
          <p:cNvSpPr/>
          <p:nvPr/>
        </p:nvSpPr>
        <p:spPr>
          <a:xfrm>
            <a:off x="539752" y="1894110"/>
            <a:ext cx="2133600" cy="119380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dirty="0" smtClean="0"/>
              <a:t>3- نوعية القماش ولونه</a:t>
            </a:r>
            <a:endParaRPr lang="ar-SA" dirty="0"/>
          </a:p>
        </p:txBody>
      </p:sp>
      <p:sp>
        <p:nvSpPr>
          <p:cNvPr id="14" name="سهم إلى اليمين 13"/>
          <p:cNvSpPr/>
          <p:nvPr/>
        </p:nvSpPr>
        <p:spPr>
          <a:xfrm>
            <a:off x="850901" y="4633902"/>
            <a:ext cx="2133600" cy="119380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dirty="0" smtClean="0"/>
              <a:t>4-الطلب</a:t>
            </a:r>
            <a:endParaRPr lang="ar-SA" dirty="0"/>
          </a:p>
        </p:txBody>
      </p:sp>
    </p:spTree>
    <p:extLst>
      <p:ext uri="{BB962C8B-B14F-4D97-AF65-F5344CB8AC3E}">
        <p14:creationId xmlns:p14="http://schemas.microsoft.com/office/powerpoint/2010/main" val="4472513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92925" y="1384300"/>
            <a:ext cx="8915400" cy="508000"/>
          </a:xfrm>
        </p:spPr>
        <p:txBody>
          <a:bodyPr/>
          <a:lstStyle/>
          <a:p>
            <a:r>
              <a:rPr lang="ar-SA" b="1" dirty="0" smtClean="0"/>
              <a:t>تم </a:t>
            </a:r>
            <a:r>
              <a:rPr lang="ar-SA" b="1" dirty="0"/>
              <a:t>حساب تكاليف المشروع لمدة 5 شهور من بداية المشروع </a:t>
            </a:r>
            <a:r>
              <a:rPr lang="ar-SA" b="1" dirty="0" smtClean="0"/>
              <a:t>فقط</a:t>
            </a:r>
            <a:endParaRPr lang="en-US" dirty="0"/>
          </a:p>
        </p:txBody>
      </p:sp>
      <p:sp>
        <p:nvSpPr>
          <p:cNvPr id="4" name="عنوان 1"/>
          <p:cNvSpPr txBox="1">
            <a:spLocks/>
          </p:cNvSpPr>
          <p:nvPr/>
        </p:nvSpPr>
        <p:spPr>
          <a:xfrm>
            <a:off x="2596638" y="3782390"/>
            <a:ext cx="8911687" cy="760190"/>
          </a:xfrm>
          <a:prstGeom prst="rect">
            <a:avLst/>
          </a:prstGeom>
        </p:spPr>
        <p:txBody>
          <a:bodyPr vert="horz" lIns="91440" tIns="45720" rIns="91440" bIns="45720" rtlCol="0" anchor="t">
            <a:normAutofit fontScale="975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3200" b="1" dirty="0" smtClean="0">
                <a:solidFill>
                  <a:schemeClr val="accent1">
                    <a:lumMod val="75000"/>
                  </a:schemeClr>
                </a:solidFill>
              </a:rPr>
              <a:t>المنافسين</a:t>
            </a:r>
            <a:endParaRPr lang="ar-SA" sz="3200" dirty="0">
              <a:solidFill>
                <a:schemeClr val="accent1">
                  <a:lumMod val="75000"/>
                </a:schemeClr>
              </a:solidFill>
            </a:endParaRPr>
          </a:p>
        </p:txBody>
      </p:sp>
      <p:sp>
        <p:nvSpPr>
          <p:cNvPr id="5" name="عنصر نائب للمحتوى 2"/>
          <p:cNvSpPr txBox="1">
            <a:spLocks/>
          </p:cNvSpPr>
          <p:nvPr/>
        </p:nvSpPr>
        <p:spPr>
          <a:xfrm>
            <a:off x="2741612" y="4561140"/>
            <a:ext cx="8915400" cy="1708135"/>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ar-SA" b="1" dirty="0"/>
              <a:t>لا يوجد منافسين محليين للفكرة بذاتها ولكن يوجد منافسين أو محل يشاركنا بنفس الفكرة وجدناه حينما بحثنا عن طريق الانترنت الاختلاف بيننا بأننا ربما نكون الاوائل عربيا او في المملكة العربية السعودية ولكن تم الاستفادة من الموقع الاجنبي وأخذ تصور واضح عن شكل المشروع النهائي وطريقة عمله. </a:t>
            </a:r>
            <a:endParaRPr lang="en-US" dirty="0"/>
          </a:p>
        </p:txBody>
      </p:sp>
      <p:sp>
        <p:nvSpPr>
          <p:cNvPr id="6" name="عنوان 1"/>
          <p:cNvSpPr txBox="1">
            <a:spLocks/>
          </p:cNvSpPr>
          <p:nvPr/>
        </p:nvSpPr>
        <p:spPr>
          <a:xfrm>
            <a:off x="2592925" y="777720"/>
            <a:ext cx="8911687" cy="760190"/>
          </a:xfrm>
          <a:prstGeom prst="rect">
            <a:avLst/>
          </a:prstGeom>
        </p:spPr>
        <p:txBody>
          <a:bodyPr vert="horz" lIns="91440" tIns="45720" rIns="91440" bIns="45720" rtlCol="0" anchor="t">
            <a:normAutofit fontScale="82500" lnSpcReduction="200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3200" b="1" dirty="0" smtClean="0">
                <a:solidFill>
                  <a:schemeClr val="accent1">
                    <a:lumMod val="75000"/>
                  </a:schemeClr>
                </a:solidFill>
              </a:rPr>
              <a:t>الوقت</a:t>
            </a:r>
            <a:r>
              <a:rPr lang="en-US" sz="3200" dirty="0" smtClean="0">
                <a:solidFill>
                  <a:schemeClr val="accent1">
                    <a:lumMod val="75000"/>
                  </a:schemeClr>
                </a:solidFill>
              </a:rPr>
              <a:t/>
            </a:r>
            <a:br>
              <a:rPr lang="en-US" sz="3200" dirty="0" smtClean="0">
                <a:solidFill>
                  <a:schemeClr val="accent1">
                    <a:lumMod val="75000"/>
                  </a:schemeClr>
                </a:solidFill>
              </a:rPr>
            </a:br>
            <a:endParaRPr lang="ar-SA" sz="3200" dirty="0">
              <a:solidFill>
                <a:schemeClr val="accent1">
                  <a:lumMod val="75000"/>
                </a:schemeClr>
              </a:solidFill>
            </a:endParaRPr>
          </a:p>
        </p:txBody>
      </p:sp>
      <p:sp>
        <p:nvSpPr>
          <p:cNvPr id="7" name="عنوان 1"/>
          <p:cNvSpPr txBox="1">
            <a:spLocks/>
          </p:cNvSpPr>
          <p:nvPr/>
        </p:nvSpPr>
        <p:spPr>
          <a:xfrm>
            <a:off x="2667268" y="2112125"/>
            <a:ext cx="8911687" cy="760190"/>
          </a:xfrm>
          <a:prstGeom prst="rect">
            <a:avLst/>
          </a:prstGeom>
        </p:spPr>
        <p:txBody>
          <a:bodyPr vert="horz" lIns="91440" tIns="45720" rIns="91440" bIns="45720" rtlCol="0" anchor="t">
            <a:normAutofit fontScale="82500" lnSpcReduction="200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3200" b="1" dirty="0" smtClean="0">
                <a:solidFill>
                  <a:schemeClr val="accent1">
                    <a:lumMod val="75000"/>
                  </a:schemeClr>
                </a:solidFill>
              </a:rPr>
              <a:t>العمالة المطلوبة </a:t>
            </a:r>
            <a:r>
              <a:rPr lang="en-US" sz="3200" dirty="0" smtClean="0">
                <a:solidFill>
                  <a:schemeClr val="accent1">
                    <a:lumMod val="75000"/>
                  </a:schemeClr>
                </a:solidFill>
              </a:rPr>
              <a:t/>
            </a:r>
            <a:br>
              <a:rPr lang="en-US" sz="3200" dirty="0" smtClean="0">
                <a:solidFill>
                  <a:schemeClr val="accent1">
                    <a:lumMod val="75000"/>
                  </a:schemeClr>
                </a:solidFill>
              </a:rPr>
            </a:br>
            <a:endParaRPr lang="ar-SA" sz="3200" dirty="0">
              <a:solidFill>
                <a:schemeClr val="accent1">
                  <a:lumMod val="75000"/>
                </a:schemeClr>
              </a:solidFill>
            </a:endParaRPr>
          </a:p>
        </p:txBody>
      </p:sp>
      <p:sp>
        <p:nvSpPr>
          <p:cNvPr id="10" name="عنصر نائب للمحتوى 2"/>
          <p:cNvSpPr txBox="1">
            <a:spLocks/>
          </p:cNvSpPr>
          <p:nvPr/>
        </p:nvSpPr>
        <p:spPr>
          <a:xfrm>
            <a:off x="2667268" y="2677475"/>
            <a:ext cx="8915400" cy="813705"/>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ar-SA" b="1" dirty="0"/>
              <a:t>يحتاج المشروع حوالي عشرة عمال من العمالة الحرفية والعادية ذوي كفاءة عالية ليقوموا بتنفيذ المراحل الانتاجية التي تم ذكرها.</a:t>
            </a:r>
            <a:endParaRPr lang="en-US" dirty="0"/>
          </a:p>
        </p:txBody>
      </p:sp>
      <p:pic>
        <p:nvPicPr>
          <p:cNvPr id="11"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8267224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1068610"/>
            <a:ext cx="8911687" cy="1280890"/>
          </a:xfrm>
        </p:spPr>
        <p:txBody>
          <a:bodyPr>
            <a:normAutofit/>
          </a:bodyPr>
          <a:lstStyle/>
          <a:p>
            <a:pPr algn="r"/>
            <a:r>
              <a:rPr lang="ar-SA" sz="3200" b="1" dirty="0">
                <a:solidFill>
                  <a:schemeClr val="accent1">
                    <a:lumMod val="75000"/>
                  </a:schemeClr>
                </a:solidFill>
              </a:rPr>
              <a:t>مراحل انتاج الاحذية:</a:t>
            </a:r>
            <a:r>
              <a:rPr lang="en-US" sz="3200" dirty="0">
                <a:solidFill>
                  <a:schemeClr val="accent1">
                    <a:lumMod val="75000"/>
                  </a:schemeClr>
                </a:solidFill>
              </a:rPr>
              <a:t/>
            </a:r>
            <a:br>
              <a:rPr lang="en-US" sz="3200" dirty="0">
                <a:solidFill>
                  <a:schemeClr val="accent1">
                    <a:lumMod val="75000"/>
                  </a:schemeClr>
                </a:solidFill>
              </a:rPr>
            </a:br>
            <a:endParaRPr lang="ar-SA" sz="3200" dirty="0">
              <a:solidFill>
                <a:schemeClr val="accent1">
                  <a:lumMod val="75000"/>
                </a:schemeClr>
              </a:solidFill>
            </a:endParaRPr>
          </a:p>
        </p:txBody>
      </p:sp>
      <p:sp>
        <p:nvSpPr>
          <p:cNvPr id="3" name="عنصر نائب للمحتوى 2"/>
          <p:cNvSpPr>
            <a:spLocks noGrp="1"/>
          </p:cNvSpPr>
          <p:nvPr>
            <p:ph idx="1"/>
          </p:nvPr>
        </p:nvSpPr>
        <p:spPr>
          <a:xfrm>
            <a:off x="2589212" y="2603500"/>
            <a:ext cx="8915400" cy="1778000"/>
          </a:xfrm>
        </p:spPr>
        <p:txBody>
          <a:bodyPr/>
          <a:lstStyle/>
          <a:p>
            <a:r>
              <a:rPr lang="ar-SA" b="1" dirty="0"/>
              <a:t>مرحلة دباغة </a:t>
            </a:r>
            <a:r>
              <a:rPr lang="ar-SA" b="1" dirty="0" smtClean="0"/>
              <a:t>الجلود</a:t>
            </a:r>
          </a:p>
          <a:p>
            <a:r>
              <a:rPr lang="ar-SA" b="1" dirty="0"/>
              <a:t>مرحلة </a:t>
            </a:r>
            <a:r>
              <a:rPr lang="ar-SA" b="1" dirty="0" smtClean="0"/>
              <a:t>المقاسات</a:t>
            </a:r>
          </a:p>
          <a:p>
            <a:r>
              <a:rPr lang="ar-SA" b="1" dirty="0"/>
              <a:t>مرحلة </a:t>
            </a:r>
            <a:r>
              <a:rPr lang="ar-SA" b="1" dirty="0" smtClean="0"/>
              <a:t>التجميع</a:t>
            </a:r>
          </a:p>
          <a:p>
            <a:r>
              <a:rPr lang="ar-SA" b="1" dirty="0"/>
              <a:t>مرحلة التلميع</a:t>
            </a:r>
            <a:endParaRPr lang="ar-SA" dirty="0"/>
          </a:p>
        </p:txBody>
      </p:sp>
      <p:pic>
        <p:nvPicPr>
          <p:cNvPr id="4"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1939" y="1701801"/>
            <a:ext cx="4259961" cy="4648200"/>
          </a:xfrm>
          <a:prstGeom prst="rect">
            <a:avLst/>
          </a:prstGeom>
        </p:spPr>
      </p:pic>
    </p:spTree>
    <p:extLst>
      <p:ext uri="{BB962C8B-B14F-4D97-AF65-F5344CB8AC3E}">
        <p14:creationId xmlns:p14="http://schemas.microsoft.com/office/powerpoint/2010/main" val="6926693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825500"/>
          </a:xfrm>
        </p:spPr>
        <p:txBody>
          <a:bodyPr>
            <a:normAutofit/>
          </a:bodyPr>
          <a:lstStyle/>
          <a:p>
            <a:pPr algn="r"/>
            <a:r>
              <a:rPr lang="ar-SA" sz="3200" dirty="0" smtClean="0">
                <a:solidFill>
                  <a:schemeClr val="accent1">
                    <a:lumMod val="75000"/>
                  </a:schemeClr>
                </a:solidFill>
              </a:rPr>
              <a:t>تحليل نتائج الاستبيان </a:t>
            </a:r>
            <a:endParaRPr lang="ar-SA" sz="3200" dirty="0">
              <a:solidFill>
                <a:schemeClr val="accent1">
                  <a:lumMod val="75000"/>
                </a:schemeClr>
              </a:solidFill>
            </a:endParaRPr>
          </a:p>
        </p:txBody>
      </p:sp>
      <p:sp>
        <p:nvSpPr>
          <p:cNvPr id="3" name="عنصر نائب للمحتوى 2"/>
          <p:cNvSpPr>
            <a:spLocks noGrp="1"/>
          </p:cNvSpPr>
          <p:nvPr>
            <p:ph idx="1"/>
          </p:nvPr>
        </p:nvSpPr>
        <p:spPr>
          <a:xfrm>
            <a:off x="990600" y="1602010"/>
            <a:ext cx="10514012" cy="4798790"/>
          </a:xfrm>
        </p:spPr>
        <p:txBody>
          <a:bodyPr/>
          <a:lstStyle/>
          <a:p>
            <a:r>
              <a:rPr lang="ar-SA" b="1" dirty="0"/>
              <a:t>تم عمل استبيان على 131 امرأة للمساعدة في تحديد سعر المنتج ورؤية مدى رغبة المشترين بالمنتجات ومدى نقبلهم للفكرة بشكل عام.</a:t>
            </a:r>
            <a:endParaRPr lang="en-US" dirty="0"/>
          </a:p>
          <a:p>
            <a:endParaRPr lang="ar-SA" dirty="0" smtClean="0"/>
          </a:p>
          <a:p>
            <a:r>
              <a:rPr lang="ar-SA" dirty="0" smtClean="0"/>
              <a:t>سـ1: هل تفضلين التسوق الإلكتروني أو التقليدي    سـ2:ماقيمة إنفاقك الشهري على التسوق الإلكتروني   </a:t>
            </a:r>
          </a:p>
          <a:p>
            <a:pPr marL="0" indent="0">
              <a:buNone/>
            </a:pPr>
            <a:endParaRPr lang="ar-SA" dirty="0"/>
          </a:p>
        </p:txBody>
      </p:sp>
      <p:pic>
        <p:nvPicPr>
          <p:cNvPr id="4" name="Picture 13"/>
          <p:cNvPicPr/>
          <p:nvPr/>
        </p:nvPicPr>
        <p:blipFill rotWithShape="1">
          <a:blip r:embed="rId2"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graphicFrame>
        <p:nvGraphicFramePr>
          <p:cNvPr id="13" name="مخطط 12"/>
          <p:cNvGraphicFramePr/>
          <p:nvPr>
            <p:extLst>
              <p:ext uri="{D42A27DB-BD31-4B8C-83A1-F6EECF244321}">
                <p14:modId xmlns:p14="http://schemas.microsoft.com/office/powerpoint/2010/main" val="483034260"/>
              </p:ext>
            </p:extLst>
          </p:nvPr>
        </p:nvGraphicFramePr>
        <p:xfrm>
          <a:off x="6678612" y="3340100"/>
          <a:ext cx="4826000" cy="28617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مخطط 16"/>
          <p:cNvGraphicFramePr/>
          <p:nvPr>
            <p:extLst>
              <p:ext uri="{D42A27DB-BD31-4B8C-83A1-F6EECF244321}">
                <p14:modId xmlns:p14="http://schemas.microsoft.com/office/powerpoint/2010/main" val="128417715"/>
              </p:ext>
            </p:extLst>
          </p:nvPr>
        </p:nvGraphicFramePr>
        <p:xfrm>
          <a:off x="1605756" y="3200399"/>
          <a:ext cx="4457700" cy="300143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730055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مخطط 6"/>
          <p:cNvGraphicFramePr/>
          <p:nvPr>
            <p:extLst>
              <p:ext uri="{D42A27DB-BD31-4B8C-83A1-F6EECF244321}">
                <p14:modId xmlns:p14="http://schemas.microsoft.com/office/powerpoint/2010/main" val="2012307739"/>
              </p:ext>
            </p:extLst>
          </p:nvPr>
        </p:nvGraphicFramePr>
        <p:xfrm>
          <a:off x="7264400" y="2973173"/>
          <a:ext cx="4787900" cy="34459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مخطط 10"/>
          <p:cNvGraphicFramePr/>
          <p:nvPr>
            <p:extLst>
              <p:ext uri="{D42A27DB-BD31-4B8C-83A1-F6EECF244321}">
                <p14:modId xmlns:p14="http://schemas.microsoft.com/office/powerpoint/2010/main" val="3740921629"/>
              </p:ext>
            </p:extLst>
          </p:nvPr>
        </p:nvGraphicFramePr>
        <p:xfrm>
          <a:off x="4769047" y="3249712"/>
          <a:ext cx="3106538" cy="2404534"/>
        </p:xfrm>
        <a:graphic>
          <a:graphicData uri="http://schemas.openxmlformats.org/drawingml/2006/chart">
            <c:chart xmlns:c="http://schemas.openxmlformats.org/drawingml/2006/chart" xmlns:r="http://schemas.openxmlformats.org/officeDocument/2006/relationships" r:id="rId3"/>
          </a:graphicData>
        </a:graphic>
      </p:graphicFrame>
      <p:sp>
        <p:nvSpPr>
          <p:cNvPr id="12" name="مستطيل 11"/>
          <p:cNvSpPr/>
          <p:nvPr/>
        </p:nvSpPr>
        <p:spPr>
          <a:xfrm>
            <a:off x="8343900" y="1449610"/>
            <a:ext cx="2895600" cy="1079500"/>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a:t>سـ3: ما نوع مشترياتك الإلكترونية:</a:t>
            </a:r>
          </a:p>
        </p:txBody>
      </p:sp>
      <p:sp>
        <p:nvSpPr>
          <p:cNvPr id="13" name="مستطيل 12"/>
          <p:cNvSpPr/>
          <p:nvPr/>
        </p:nvSpPr>
        <p:spPr>
          <a:xfrm>
            <a:off x="4769047" y="1463819"/>
            <a:ext cx="2895600" cy="1079500"/>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r"/>
            <a:r>
              <a:rPr lang="ar-SA" dirty="0"/>
              <a:t>سـ4: هل تفضلين تصميم ملابسك وأحذيتك بنفسك:</a:t>
            </a:r>
          </a:p>
          <a:p>
            <a:pPr algn="ctr"/>
            <a:endParaRPr lang="ar-SA" dirty="0"/>
          </a:p>
        </p:txBody>
      </p:sp>
      <p:sp>
        <p:nvSpPr>
          <p:cNvPr id="15" name="مستطيل 14"/>
          <p:cNvSpPr/>
          <p:nvPr/>
        </p:nvSpPr>
        <p:spPr>
          <a:xfrm>
            <a:off x="1438571" y="1449610"/>
            <a:ext cx="2895600" cy="1079500"/>
          </a:xfrm>
          <a:prstGeom prst="rect">
            <a:avLst/>
          </a:prstGeom>
          <a:noFill/>
        </p:spPr>
        <p:style>
          <a:lnRef idx="2">
            <a:schemeClr val="accent6"/>
          </a:lnRef>
          <a:fillRef idx="1">
            <a:schemeClr val="lt1"/>
          </a:fillRef>
          <a:effectRef idx="0">
            <a:schemeClr val="accent6"/>
          </a:effectRef>
          <a:fontRef idx="minor">
            <a:schemeClr val="dk1"/>
          </a:fontRef>
        </p:style>
        <p:txBody>
          <a:bodyPr rtlCol="1" anchor="ctr"/>
          <a:lstStyle/>
          <a:p>
            <a:pPr algn="r"/>
            <a:r>
              <a:rPr lang="ar-SA" dirty="0"/>
              <a:t>سـ5: في حال اكتمال موقعنا الإلكتروني هل تودين الشراء منه </a:t>
            </a:r>
            <a:r>
              <a:rPr lang="ar-SA" dirty="0" smtClean="0"/>
              <a:t>:</a:t>
            </a:r>
            <a:endParaRPr lang="ar-SA" dirty="0"/>
          </a:p>
        </p:txBody>
      </p:sp>
      <p:graphicFrame>
        <p:nvGraphicFramePr>
          <p:cNvPr id="16" name="مخطط 15"/>
          <p:cNvGraphicFramePr/>
          <p:nvPr>
            <p:extLst>
              <p:ext uri="{D42A27DB-BD31-4B8C-83A1-F6EECF244321}">
                <p14:modId xmlns:p14="http://schemas.microsoft.com/office/powerpoint/2010/main" val="2869007496"/>
              </p:ext>
            </p:extLst>
          </p:nvPr>
        </p:nvGraphicFramePr>
        <p:xfrm>
          <a:off x="1152821" y="3249712"/>
          <a:ext cx="3467100" cy="2404534"/>
        </p:xfrm>
        <a:graphic>
          <a:graphicData uri="http://schemas.openxmlformats.org/drawingml/2006/chart">
            <c:chart xmlns:c="http://schemas.openxmlformats.org/drawingml/2006/chart" xmlns:r="http://schemas.openxmlformats.org/officeDocument/2006/relationships" r:id="rId4"/>
          </a:graphicData>
        </a:graphic>
      </p:graphicFrame>
      <p:pic>
        <p:nvPicPr>
          <p:cNvPr id="17" name="Picture 13"/>
          <p:cNvPicPr/>
          <p:nvPr/>
        </p:nvPicPr>
        <p:blipFill rotWithShape="1">
          <a:blip r:embed="rId5" cstate="print">
            <a:extLst>
              <a:ext uri="{28A0092B-C50C-407E-A947-70E740481C1C}">
                <a14:useLocalDpi xmlns:a14="http://schemas.microsoft.com/office/drawing/2010/main" val="0"/>
              </a:ext>
            </a:extLst>
          </a:blip>
          <a:srcRect l="19039" t="8716" r="19594" b="5870"/>
          <a:stretch/>
        </p:blipFill>
        <p:spPr>
          <a:xfrm>
            <a:off x="1651001" y="471710"/>
            <a:ext cx="1054100" cy="977900"/>
          </a:xfrm>
          <a:prstGeom prst="flowChartConnector">
            <a:avLst/>
          </a:prstGeom>
        </p:spPr>
      </p:pic>
    </p:spTree>
    <p:extLst>
      <p:ext uri="{BB962C8B-B14F-4D97-AF65-F5344CB8AC3E}">
        <p14:creationId xmlns:p14="http://schemas.microsoft.com/office/powerpoint/2010/main" val="36516197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245</TotalTime>
  <Words>705</Words>
  <Application>Microsoft Office PowerPoint</Application>
  <PresentationFormat>Custom</PresentationFormat>
  <Paragraphs>188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ربطة</vt:lpstr>
      <vt:lpstr>PowerPoint Presentation</vt:lpstr>
      <vt:lpstr>الرؤية </vt:lpstr>
      <vt:lpstr>فكرة المشروع </vt:lpstr>
      <vt:lpstr>الموقع </vt:lpstr>
      <vt:lpstr>مراحل تصميم الاحذية:</vt:lpstr>
      <vt:lpstr>PowerPoint Presentation</vt:lpstr>
      <vt:lpstr>مراحل انتاج الاحذية: </vt:lpstr>
      <vt:lpstr>تحليل نتائج الاستبيان </vt:lpstr>
      <vt:lpstr>PowerPoint Presentation</vt:lpstr>
      <vt:lpstr>PowerPoint Presentation</vt:lpstr>
      <vt:lpstr>تكاليف التشغيل المتوقعة شهريا :  1- تكاليف المواد الخام ( قائمة المشتريات)</vt:lpstr>
      <vt:lpstr> 2- الرواتب والاجور: </vt:lpstr>
      <vt:lpstr>قائمة الاصول والخصوم التفصيلية:  1- الأصول الثابتة: (الآلات والمعدات ) </vt:lpstr>
      <vt:lpstr>إجمالي رأس المال المستثمر </vt:lpstr>
      <vt:lpstr>تحليل SWOT: </vt:lpstr>
      <vt:lpstr>التسويق والإعلان</vt:lpstr>
      <vt:lpstr>PowerPoint Presentation</vt:lpstr>
      <vt:lpstr>الاعلان</vt:lpstr>
      <vt:lpstr>الرؤية المستقبلية</vt:lpstr>
      <vt:lpstr>Shoozy وجد عن طريق: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بدور</dc:creator>
  <cp:lastModifiedBy>GCUSER</cp:lastModifiedBy>
  <cp:revision>22</cp:revision>
  <dcterms:created xsi:type="dcterms:W3CDTF">2015-11-30T20:37:16Z</dcterms:created>
  <dcterms:modified xsi:type="dcterms:W3CDTF">2015-12-07T10:38:29Z</dcterms:modified>
</cp:coreProperties>
</file>