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67" r:id="rId2"/>
    <p:sldId id="258" r:id="rId3"/>
    <p:sldId id="269" r:id="rId4"/>
    <p:sldId id="271" r:id="rId5"/>
    <p:sldId id="274" r:id="rId6"/>
    <p:sldId id="268" r:id="rId7"/>
    <p:sldId id="257" r:id="rId8"/>
    <p:sldId id="260" r:id="rId9"/>
    <p:sldId id="270" r:id="rId10"/>
    <p:sldId id="259" r:id="rId11"/>
    <p:sldId id="256" r:id="rId12"/>
    <p:sldId id="265"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882" autoAdjust="0"/>
    <p:restoredTop sz="94660"/>
  </p:normalViewPr>
  <p:slideViewPr>
    <p:cSldViewPr>
      <p:cViewPr varScale="1">
        <p:scale>
          <a:sx n="70" d="100"/>
          <a:sy n="70" d="100"/>
        </p:scale>
        <p:origin x="76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12/3/2014</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12/3/2014</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12/3/2014</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12/3/2014</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12/3/2014</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12/3/2014</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12/3/2014</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ara\Desktop\اقبلت تعدو\2hg76zb.jpg"/>
          <p:cNvPicPr>
            <a:picLocks noChangeAspect="1" noChangeArrowheads="1"/>
          </p:cNvPicPr>
          <p:nvPr/>
        </p:nvPicPr>
        <p:blipFill>
          <a:blip r:embed="rId2">
            <a:clrChange>
              <a:clrFrom>
                <a:srgbClr val="FFFFFF"/>
              </a:clrFrom>
              <a:clrTo>
                <a:srgbClr val="FFFFFF">
                  <a:alpha val="0"/>
                </a:srgbClr>
              </a:clrTo>
            </a:clrChange>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634490" y="1066800"/>
            <a:ext cx="5905500" cy="4067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12028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45" y="520504"/>
            <a:ext cx="4724400" cy="830997"/>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smtClean="0">
                <a:solidFill>
                  <a:schemeClr val="accent1">
                    <a:lumMod val="50000"/>
                  </a:schemeClr>
                </a:solidFill>
                <a:cs typeface="DecoType Thuluth" panose="02010000000000000000" pitchFamily="2" charset="-78"/>
              </a:rPr>
              <a:t>* الهدف من التجربة:</a:t>
            </a:r>
            <a:endParaRPr lang="ar-SA" sz="4400" b="1" dirty="0">
              <a:solidFill>
                <a:schemeClr val="accent1">
                  <a:lumMod val="50000"/>
                </a:schemeClr>
              </a:solidFill>
              <a:cs typeface="DecoType Thuluth" panose="02010000000000000000" pitchFamily="2" charset="-78"/>
            </a:endParaRPr>
          </a:p>
        </p:txBody>
      </p:sp>
      <p:sp>
        <p:nvSpPr>
          <p:cNvPr id="3" name="TextBox 2"/>
          <p:cNvSpPr txBox="1"/>
          <p:nvPr/>
        </p:nvSpPr>
        <p:spPr>
          <a:xfrm>
            <a:off x="1066800" y="2552700"/>
            <a:ext cx="6400800" cy="830997"/>
          </a:xfrm>
          <a:prstGeom prst="rect">
            <a:avLst/>
          </a:prstGeom>
          <a:noFill/>
        </p:spPr>
        <p:txBody>
          <a:bodyPr wrap="square" rtlCol="1">
            <a:spAutoFit/>
          </a:bodyPr>
          <a:lstStyle/>
          <a:p>
            <a:pPr algn="r"/>
            <a:r>
              <a:rPr lang="ar-SA" sz="2000" b="1" dirty="0"/>
              <a:t>حساب الطول الموجي لضوء أحادي اللون باستخدام شقي </a:t>
            </a:r>
            <a:r>
              <a:rPr lang="ar-SA" sz="2000" b="1" dirty="0" err="1"/>
              <a:t>يونج</a:t>
            </a:r>
            <a:endParaRPr lang="ar-SA" sz="2000" b="1" dirty="0"/>
          </a:p>
          <a:p>
            <a:pPr algn="r"/>
            <a:endParaRPr lang="ar-SA" sz="2800" dirty="0">
              <a:solidFill>
                <a:schemeClr val="accent1">
                  <a:lumMod val="50000"/>
                </a:schemeClr>
              </a:solidFill>
            </a:endParaRPr>
          </a:p>
        </p:txBody>
      </p:sp>
      <p:sp>
        <p:nvSpPr>
          <p:cNvPr id="4" name="TextBox 3"/>
          <p:cNvSpPr txBox="1"/>
          <p:nvPr/>
        </p:nvSpPr>
        <p:spPr>
          <a:xfrm>
            <a:off x="3505200" y="3114764"/>
            <a:ext cx="3657600" cy="461665"/>
          </a:xfrm>
          <a:prstGeom prst="rect">
            <a:avLst/>
          </a:prstGeom>
          <a:noFill/>
        </p:spPr>
        <p:txBody>
          <a:bodyPr wrap="square" rtlCol="1">
            <a:spAutoFit/>
          </a:bodyPr>
          <a:lstStyle/>
          <a:p>
            <a:pPr algn="r"/>
            <a:r>
              <a:rPr lang="ar-SA" sz="2400" dirty="0" smtClean="0">
                <a:solidFill>
                  <a:schemeClr val="accent1">
                    <a:lumMod val="50000"/>
                  </a:schemeClr>
                </a:solidFill>
              </a:rPr>
              <a:t>*الطول الموجي لليزر</a:t>
            </a:r>
            <a:r>
              <a:rPr lang="ar-SA" dirty="0" smtClean="0">
                <a:solidFill>
                  <a:schemeClr val="accent1">
                    <a:lumMod val="50000"/>
                  </a:schemeClr>
                </a:solidFill>
              </a:rPr>
              <a:t>:</a:t>
            </a:r>
            <a:endParaRPr lang="ar-SA" dirty="0">
              <a:solidFill>
                <a:schemeClr val="accent1">
                  <a:lumMod val="50000"/>
                </a:schemeClr>
              </a:solidFill>
            </a:endParaRPr>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4718" t="58635" r="39961" b="30148"/>
          <a:stretch/>
        </p:blipFill>
        <p:spPr bwMode="auto">
          <a:xfrm>
            <a:off x="2209800" y="3538329"/>
            <a:ext cx="1778925" cy="820579"/>
          </a:xfrm>
          <a:prstGeom prst="rect">
            <a:avLst/>
          </a:prstGeom>
          <a:ln w="127000" cap="sq">
            <a:solidFill>
              <a:schemeClr val="accent1"/>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chemeClr val="accent1"/>
                </a:solidFill>
              </a14:hiddenFill>
            </a:ext>
          </a:extLst>
        </p:spPr>
      </p:pic>
      <p:sp>
        <p:nvSpPr>
          <p:cNvPr id="2" name="مستطيل 1"/>
          <p:cNvSpPr/>
          <p:nvPr/>
        </p:nvSpPr>
        <p:spPr>
          <a:xfrm>
            <a:off x="2895600" y="4876800"/>
            <a:ext cx="4572000" cy="1200329"/>
          </a:xfrm>
          <a:prstGeom prst="rect">
            <a:avLst/>
          </a:prstGeom>
        </p:spPr>
        <p:txBody>
          <a:bodyPr>
            <a:spAutoFit/>
          </a:bodyPr>
          <a:lstStyle/>
          <a:p>
            <a:pPr algn="ctr"/>
            <a:r>
              <a:rPr lang="en-US" b="1" smtClean="0"/>
              <a:t>m: </a:t>
            </a:r>
            <a:r>
              <a:rPr lang="ar-SA" b="1" dirty="0" smtClean="0"/>
              <a:t>رقم الهدبة</a:t>
            </a:r>
            <a:endParaRPr lang="en-US" b="1" dirty="0" smtClean="0"/>
          </a:p>
          <a:p>
            <a:pPr algn="ctr"/>
            <a:r>
              <a:rPr lang="en-US" b="1" dirty="0" smtClean="0"/>
              <a:t>D:</a:t>
            </a:r>
            <a:r>
              <a:rPr lang="ar-SA" b="1" dirty="0" smtClean="0"/>
              <a:t>المسافة بين الشق والشاشة </a:t>
            </a:r>
            <a:endParaRPr lang="en-US" b="1" dirty="0"/>
          </a:p>
          <a:p>
            <a:pPr algn="ctr"/>
            <a:r>
              <a:rPr lang="en-US" b="1" dirty="0" smtClean="0"/>
              <a:t>a: </a:t>
            </a:r>
            <a:r>
              <a:rPr lang="ar-SA" b="1" dirty="0" smtClean="0"/>
              <a:t>سعة الشق</a:t>
            </a:r>
            <a:endParaRPr lang="en-US" b="1" dirty="0"/>
          </a:p>
          <a:p>
            <a:pPr algn="ctr"/>
            <a:r>
              <a:rPr lang="en-US" b="1" dirty="0" err="1" smtClean="0"/>
              <a:t>Ym</a:t>
            </a:r>
            <a:r>
              <a:rPr lang="en-US" b="1" dirty="0" smtClean="0"/>
              <a:t>: m </a:t>
            </a:r>
            <a:r>
              <a:rPr lang="ar-SA" b="1" dirty="0" smtClean="0"/>
              <a:t>المسافة بين المركز و الهدبة</a:t>
            </a:r>
            <a:endParaRPr lang="ar-SA" b="1" dirty="0"/>
          </a:p>
        </p:txBody>
      </p:sp>
    </p:spTree>
    <p:extLst>
      <p:ext uri="{BB962C8B-B14F-4D97-AF65-F5344CB8AC3E}">
        <p14:creationId xmlns:p14="http://schemas.microsoft.com/office/powerpoint/2010/main" val="23520697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45" y="520504"/>
            <a:ext cx="4724400" cy="830997"/>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smtClean="0">
                <a:solidFill>
                  <a:schemeClr val="accent1">
                    <a:lumMod val="50000"/>
                  </a:schemeClr>
                </a:solidFill>
                <a:cs typeface="DecoType Thuluth" panose="02010000000000000000" pitchFamily="2" charset="-78"/>
              </a:rPr>
              <a:t>*أدوات  التجربة :</a:t>
            </a:r>
            <a:endParaRPr lang="ar-SA" sz="4400" b="1" dirty="0">
              <a:solidFill>
                <a:schemeClr val="accent1">
                  <a:lumMod val="50000"/>
                </a:schemeClr>
              </a:solidFill>
              <a:cs typeface="DecoType Thuluth" panose="02010000000000000000" pitchFamily="2" charset="-7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124200"/>
            <a:ext cx="6938963" cy="28194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sp>
        <p:nvSpPr>
          <p:cNvPr id="5" name="TextBox 4"/>
          <p:cNvSpPr txBox="1"/>
          <p:nvPr/>
        </p:nvSpPr>
        <p:spPr>
          <a:xfrm>
            <a:off x="-228600" y="1828800"/>
            <a:ext cx="6938963" cy="1015663"/>
          </a:xfrm>
          <a:prstGeom prst="rect">
            <a:avLst/>
          </a:prstGeom>
          <a:noFill/>
        </p:spPr>
        <p:txBody>
          <a:bodyPr wrap="square" rtlCol="1">
            <a:spAutoFit/>
          </a:bodyPr>
          <a:lstStyle/>
          <a:p>
            <a:pPr algn="r" rtl="1"/>
            <a:r>
              <a:rPr lang="en-US" sz="2000" b="1" dirty="0"/>
              <a:t>* </a:t>
            </a:r>
            <a:r>
              <a:rPr lang="ar-SA" sz="2000" b="1" dirty="0"/>
              <a:t>مصدر ليزر </a:t>
            </a:r>
            <a:r>
              <a:rPr lang="ar-SA" sz="2000" b="1" dirty="0" smtClean="0"/>
              <a:t>.        *</a:t>
            </a:r>
            <a:r>
              <a:rPr lang="en-US" sz="2000" b="1" dirty="0" smtClean="0"/>
              <a:t> </a:t>
            </a:r>
            <a:r>
              <a:rPr lang="ar-SA" sz="2000" b="1" dirty="0" smtClean="0"/>
              <a:t>قاعده </a:t>
            </a:r>
            <a:r>
              <a:rPr lang="ar-SA" sz="2000" b="1" dirty="0"/>
              <a:t>لتثبيت الشق</a:t>
            </a:r>
            <a:r>
              <a:rPr lang="en-US" sz="2000" b="1" dirty="0"/>
              <a:t>.</a:t>
            </a:r>
          </a:p>
          <a:p>
            <a:pPr algn="r" rtl="1"/>
            <a:r>
              <a:rPr lang="ar-SA" sz="2000" b="1" dirty="0"/>
              <a:t>* قرص بشق واحد وبشقين .</a:t>
            </a:r>
            <a:endParaRPr lang="en-US" sz="2000" b="1" dirty="0"/>
          </a:p>
          <a:p>
            <a:pPr algn="r" rtl="1"/>
            <a:r>
              <a:rPr lang="ar-SA" sz="2000" b="1" dirty="0" smtClean="0"/>
              <a:t>* شاشة .</a:t>
            </a:r>
            <a:r>
              <a:rPr lang="en-US" sz="2000" b="1" dirty="0" smtClean="0"/>
              <a:t>*              </a:t>
            </a:r>
            <a:r>
              <a:rPr lang="ar-SA" sz="2000" b="1" dirty="0"/>
              <a:t>مسطرة </a:t>
            </a:r>
            <a:r>
              <a:rPr lang="ar-SA" sz="2000" b="1" dirty="0" smtClean="0"/>
              <a:t>مترية</a:t>
            </a:r>
            <a:r>
              <a:rPr lang="en-US" sz="2000" b="1" dirty="0" smtClean="0"/>
              <a:t>.</a:t>
            </a:r>
            <a:endParaRPr lang="ar-SA" sz="2000" b="1" dirty="0"/>
          </a:p>
        </p:txBody>
      </p:sp>
    </p:spTree>
    <p:extLst>
      <p:ext uri="{BB962C8B-B14F-4D97-AF65-F5344CB8AC3E}">
        <p14:creationId xmlns:p14="http://schemas.microsoft.com/office/powerpoint/2010/main" val="8462336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45" y="520504"/>
            <a:ext cx="4724400" cy="830997"/>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ar-SA" altLang="ar-SA" sz="4400" b="1" dirty="0" smtClean="0">
                <a:solidFill>
                  <a:schemeClr val="accent1">
                    <a:lumMod val="50000"/>
                  </a:schemeClr>
                </a:solidFill>
                <a:cs typeface="DecoType Thuluth" panose="02010000000000000000" pitchFamily="2" charset="-78"/>
              </a:rPr>
              <a:t>اختلاف انماط التداخل :</a:t>
            </a:r>
            <a:endParaRPr lang="ar-SA" altLang="ar-SA" sz="4400" b="1" dirty="0">
              <a:solidFill>
                <a:schemeClr val="accent1">
                  <a:lumMod val="50000"/>
                </a:schemeClr>
              </a:solidFill>
              <a:cs typeface="DecoType Thuluth" panose="02010000000000000000" pitchFamily="2" charset="-78"/>
            </a:endParaRPr>
          </a:p>
        </p:txBody>
      </p:sp>
      <p:sp>
        <p:nvSpPr>
          <p:cNvPr id="2" name="TextBox 1"/>
          <p:cNvSpPr txBox="1"/>
          <p:nvPr/>
        </p:nvSpPr>
        <p:spPr>
          <a:xfrm>
            <a:off x="762000" y="2286000"/>
            <a:ext cx="7086600" cy="1200329"/>
          </a:xfrm>
          <a:prstGeom prst="rect">
            <a:avLst/>
          </a:prstGeom>
          <a:noFill/>
        </p:spPr>
        <p:txBody>
          <a:bodyPr wrap="square" rtlCol="1">
            <a:spAutoFit/>
          </a:bodyPr>
          <a:lstStyle/>
          <a:p>
            <a:pPr algn="r"/>
            <a:r>
              <a:rPr lang="ar-SA" sz="2400" b="1" dirty="0"/>
              <a:t>في الجزء الثاني من التجربة لاحظنا انه </a:t>
            </a:r>
            <a:r>
              <a:rPr lang="ar-SA" sz="2400" b="1" dirty="0" smtClean="0"/>
              <a:t>يوجد مجموعة </a:t>
            </a:r>
            <a:r>
              <a:rPr lang="ar-SA" sz="2400" b="1" dirty="0"/>
              <a:t>من انماط التداخل الصغيرة ضمن انماط تداخل اكبر وذلك </a:t>
            </a:r>
            <a:r>
              <a:rPr lang="ar-SA" sz="2400" b="1" dirty="0" smtClean="0"/>
              <a:t>لأنه </a:t>
            </a:r>
            <a:r>
              <a:rPr lang="ar-SA" sz="2400" b="1" dirty="0"/>
              <a:t>كلما زادت المسافة بين الشقين كلما كان هناك قدر اكبر من التداخل </a:t>
            </a:r>
            <a:r>
              <a:rPr lang="ar-SA" sz="2400" b="1" dirty="0" smtClean="0"/>
              <a:t>واعدد اكبر من </a:t>
            </a:r>
            <a:r>
              <a:rPr lang="ar-SA" sz="2400" b="1" dirty="0"/>
              <a:t>العقد .</a:t>
            </a:r>
          </a:p>
        </p:txBody>
      </p:sp>
    </p:spTree>
    <p:extLst>
      <p:ext uri="{BB962C8B-B14F-4D97-AF65-F5344CB8AC3E}">
        <p14:creationId xmlns:p14="http://schemas.microsoft.com/office/powerpoint/2010/main" val="20648338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2908300"/>
            <a:ext cx="4724400" cy="830997"/>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ar-SA" altLang="ar-SA" sz="4400" b="1" dirty="0" smtClean="0">
                <a:solidFill>
                  <a:schemeClr val="accent1">
                    <a:lumMod val="50000"/>
                  </a:schemeClr>
                </a:solidFill>
                <a:cs typeface="DecoType Thuluth" panose="02010000000000000000" pitchFamily="2" charset="-78"/>
              </a:rPr>
              <a:t>اعداد الطالبات :</a:t>
            </a:r>
            <a:endParaRPr lang="ar-SA" altLang="ar-SA" sz="4400" b="1" dirty="0">
              <a:solidFill>
                <a:schemeClr val="accent1">
                  <a:lumMod val="50000"/>
                </a:schemeClr>
              </a:solidFill>
              <a:cs typeface="DecoType Thuluth" panose="02010000000000000000" pitchFamily="2" charset="-78"/>
            </a:endParaRPr>
          </a:p>
        </p:txBody>
      </p:sp>
      <p:sp>
        <p:nvSpPr>
          <p:cNvPr id="2" name="TextBox 1"/>
          <p:cNvSpPr txBox="1"/>
          <p:nvPr/>
        </p:nvSpPr>
        <p:spPr>
          <a:xfrm>
            <a:off x="-838200" y="4584530"/>
            <a:ext cx="7086600" cy="1015663"/>
          </a:xfrm>
          <a:prstGeom prst="rect">
            <a:avLst/>
          </a:prstGeom>
          <a:noFill/>
        </p:spPr>
        <p:txBody>
          <a:bodyPr wrap="square" rtlCol="1">
            <a:spAutoFit/>
          </a:bodyPr>
          <a:lstStyle/>
          <a:p>
            <a:pPr marL="342900" indent="-342900" algn="ctr" rtl="1">
              <a:buFont typeface="Wingdings" panose="05000000000000000000" pitchFamily="2" charset="2"/>
              <a:buChar char="v"/>
            </a:pPr>
            <a:r>
              <a:rPr lang="ar-SA" sz="2000" b="1" dirty="0" smtClean="0"/>
              <a:t>سارة </a:t>
            </a:r>
            <a:r>
              <a:rPr lang="ar-SA" sz="2000" b="1" dirty="0" err="1" smtClean="0"/>
              <a:t>باطرفي</a:t>
            </a:r>
            <a:r>
              <a:rPr lang="ar-SA" sz="2000" b="1" dirty="0" smtClean="0"/>
              <a:t> .</a:t>
            </a:r>
          </a:p>
          <a:p>
            <a:pPr marL="342900" indent="-342900" algn="ctr" rtl="1">
              <a:buFont typeface="Wingdings" panose="05000000000000000000" pitchFamily="2" charset="2"/>
              <a:buChar char="v"/>
            </a:pPr>
            <a:r>
              <a:rPr lang="ar-SA" sz="2000" b="1" dirty="0" smtClean="0"/>
              <a:t>نجلاء الوهيبي .</a:t>
            </a:r>
          </a:p>
          <a:p>
            <a:pPr marL="342900" indent="-342900" algn="ctr" rtl="1">
              <a:buFont typeface="Wingdings" panose="05000000000000000000" pitchFamily="2" charset="2"/>
              <a:buChar char="v"/>
            </a:pPr>
            <a:r>
              <a:rPr lang="ar-SA" sz="2000" b="1" dirty="0" smtClean="0"/>
              <a:t>فريال كومان  .</a:t>
            </a:r>
            <a:endParaRPr lang="ar-SA" sz="2000" b="1" dirty="0"/>
          </a:p>
        </p:txBody>
      </p:sp>
    </p:spTree>
    <p:extLst>
      <p:ext uri="{BB962C8B-B14F-4D97-AF65-F5344CB8AC3E}">
        <p14:creationId xmlns:p14="http://schemas.microsoft.com/office/powerpoint/2010/main" val="38869395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76400" y="1398758"/>
            <a:ext cx="4876800"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1">
            <a:spAutoFit/>
          </a:bodyPr>
          <a:lstStyle/>
          <a:p>
            <a:pPr algn="ctr"/>
            <a:r>
              <a:rPr lang="ar-SA" sz="4800" b="1" dirty="0" smtClean="0">
                <a:solidFill>
                  <a:schemeClr val="accent1">
                    <a:lumMod val="50000"/>
                  </a:schemeClr>
                </a:solidFill>
                <a:cs typeface="DecoType Thuluth" panose="02010000000000000000" pitchFamily="2" charset="-78"/>
              </a:rPr>
              <a:t>*شقي يونج*</a:t>
            </a:r>
            <a:endParaRPr lang="ar-SA" sz="4800" b="1" dirty="0">
              <a:solidFill>
                <a:schemeClr val="accent1">
                  <a:lumMod val="50000"/>
                </a:schemeClr>
              </a:solidFill>
              <a:cs typeface="DecoType Thuluth" panose="02010000000000000000" pitchFamily="2" charset="-78"/>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0" y="2819400"/>
            <a:ext cx="7254875" cy="31337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5978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45" y="520504"/>
            <a:ext cx="4724400" cy="830997"/>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smtClean="0">
                <a:solidFill>
                  <a:schemeClr val="accent1">
                    <a:lumMod val="50000"/>
                  </a:schemeClr>
                </a:solidFill>
                <a:cs typeface="DecoType Thuluth" panose="02010000000000000000" pitchFamily="2" charset="-78"/>
              </a:rPr>
              <a:t>موجة او جسيم ؟!</a:t>
            </a:r>
            <a:endParaRPr lang="ar-SA" sz="4400" b="1" dirty="0">
              <a:solidFill>
                <a:schemeClr val="accent1">
                  <a:lumMod val="50000"/>
                </a:schemeClr>
              </a:solidFill>
              <a:cs typeface="DecoType Thuluth" panose="02010000000000000000" pitchFamily="2" charset="-78"/>
            </a:endParaRPr>
          </a:p>
        </p:txBody>
      </p:sp>
      <p:sp>
        <p:nvSpPr>
          <p:cNvPr id="2" name="TextBox 1"/>
          <p:cNvSpPr txBox="1"/>
          <p:nvPr/>
        </p:nvSpPr>
        <p:spPr>
          <a:xfrm>
            <a:off x="609600" y="3124200"/>
            <a:ext cx="7391400" cy="2185214"/>
          </a:xfrm>
          <a:prstGeom prst="rect">
            <a:avLst/>
          </a:prstGeom>
          <a:noFill/>
        </p:spPr>
        <p:txBody>
          <a:bodyPr wrap="square" rtlCol="1">
            <a:spAutoFit/>
          </a:bodyPr>
          <a:lstStyle/>
          <a:p>
            <a:pPr algn="ctr" fontAlgn="base"/>
            <a:r>
              <a:rPr lang="ar-SA" sz="2000" b="1" dirty="0"/>
              <a:t>يتصرف الضوء ايام الاثنين و الاربعاء و الجمعة كأنه مادة بينما يتصرف ايام الثلاثاء و الخميس و السبت وكأنه موجة. هذه العبارة لوليام براج الحاصل على جائزة نوبل في الفيزياء عام  1915 تعبر عن حالة التخبط </a:t>
            </a:r>
            <a:r>
              <a:rPr lang="ar-SA" sz="2000" b="1" dirty="0" err="1"/>
              <a:t>اللتي</a:t>
            </a:r>
            <a:r>
              <a:rPr lang="ar-SA" sz="2000" b="1" dirty="0"/>
              <a:t> كانت تسود بين العلماء بشأن طبيعة الضوء: هل هو مادة ام موجة؟</a:t>
            </a:r>
          </a:p>
          <a:p>
            <a:pPr algn="ctr"/>
            <a:r>
              <a:rPr lang="ar-SA" sz="2800" b="1" dirty="0">
                <a:latin typeface="Arabic Typesetting" panose="03020402040406030203" pitchFamily="66" charset="-78"/>
                <a:cs typeface="Arabic Typesetting" panose="03020402040406030203" pitchFamily="66" charset="-78"/>
              </a:rPr>
              <a:t/>
            </a:r>
            <a:br>
              <a:rPr lang="ar-SA" sz="2800" b="1" dirty="0">
                <a:latin typeface="Arabic Typesetting" panose="03020402040406030203" pitchFamily="66" charset="-78"/>
                <a:cs typeface="Arabic Typesetting" panose="03020402040406030203" pitchFamily="66" charset="-78"/>
              </a:rPr>
            </a:br>
            <a:endParaRPr lang="ar-SA" sz="28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34076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45" y="520504"/>
            <a:ext cx="4724400" cy="830997"/>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smtClean="0">
                <a:solidFill>
                  <a:schemeClr val="accent1">
                    <a:lumMod val="50000"/>
                  </a:schemeClr>
                </a:solidFill>
                <a:cs typeface="DecoType Thuluth" panose="02010000000000000000" pitchFamily="2" charset="-78"/>
              </a:rPr>
              <a:t>موجة او جسيم ؟!</a:t>
            </a:r>
            <a:endParaRPr lang="ar-SA" sz="4400" b="1" dirty="0">
              <a:solidFill>
                <a:schemeClr val="accent1">
                  <a:lumMod val="50000"/>
                </a:schemeClr>
              </a:solidFill>
              <a:cs typeface="DecoType Thuluth" panose="02010000000000000000" pitchFamily="2" charset="-78"/>
            </a:endParaRPr>
          </a:p>
        </p:txBody>
      </p:sp>
      <p:sp>
        <p:nvSpPr>
          <p:cNvPr id="2" name="TextBox 1"/>
          <p:cNvSpPr txBox="1"/>
          <p:nvPr/>
        </p:nvSpPr>
        <p:spPr>
          <a:xfrm>
            <a:off x="546100" y="2209800"/>
            <a:ext cx="7391400" cy="2246769"/>
          </a:xfrm>
          <a:prstGeom prst="rect">
            <a:avLst/>
          </a:prstGeom>
          <a:noFill/>
        </p:spPr>
        <p:txBody>
          <a:bodyPr wrap="square" rtlCol="1">
            <a:spAutoFit/>
          </a:bodyPr>
          <a:lstStyle/>
          <a:p>
            <a:pPr algn="ctr" fontAlgn="base"/>
            <a:r>
              <a:rPr lang="ar-SA" sz="2000" b="1" dirty="0"/>
              <a:t>اول من بحث  في ماهية الضوء كان نيوتن </a:t>
            </a:r>
            <a:r>
              <a:rPr lang="ar-SA" sz="2000" b="1" dirty="0" smtClean="0"/>
              <a:t>الذي </a:t>
            </a:r>
            <a:r>
              <a:rPr lang="ar-SA" sz="2000" b="1" dirty="0"/>
              <a:t>قال ان الضوء عبارة عن سيل من الجسيمات المادية الدقيقة و استطاع ان يفسر كل الظواهر الضوئية المعروفة وقتها بناء على هذا التصور. </a:t>
            </a:r>
          </a:p>
          <a:p>
            <a:pPr algn="ctr" fontAlgn="base"/>
            <a:r>
              <a:rPr lang="ar-SA" sz="2000" b="1" dirty="0"/>
              <a:t>وكان العالم الهولندي </a:t>
            </a:r>
            <a:r>
              <a:rPr lang="ar-SA" sz="2000" b="1" dirty="0" err="1"/>
              <a:t>هيجنز</a:t>
            </a:r>
            <a:r>
              <a:rPr lang="ar-SA" sz="2000" b="1" dirty="0"/>
              <a:t> معاصرا لنيوتن ولكنه كان له رأي مخالف حول طبيعة الضوء. فالضوء كان بالنسبة له كما الصوت عبارة عن موجة. ولم تكن التقنية في ذلك الزمان تسمح بقياس سرعة الضوء. فامن الفيزيائيون في هذا الوقت بما قاله نيوتن لان القائل هو العظيم نيوتن.</a:t>
            </a:r>
          </a:p>
        </p:txBody>
      </p:sp>
      <p:sp>
        <p:nvSpPr>
          <p:cNvPr id="4" name="TextBox 3"/>
          <p:cNvSpPr txBox="1"/>
          <p:nvPr/>
        </p:nvSpPr>
        <p:spPr>
          <a:xfrm>
            <a:off x="520700" y="4800600"/>
            <a:ext cx="7391400" cy="1015663"/>
          </a:xfrm>
          <a:prstGeom prst="rect">
            <a:avLst/>
          </a:prstGeom>
          <a:noFill/>
        </p:spPr>
        <p:txBody>
          <a:bodyPr wrap="square" rtlCol="1">
            <a:spAutoFit/>
          </a:bodyPr>
          <a:lstStyle/>
          <a:p>
            <a:pPr algn="ctr" fontAlgn="base"/>
            <a:r>
              <a:rPr lang="ar-SA" sz="2000" b="1" dirty="0"/>
              <a:t>في بداية القرن التاسع عشر ظهر </a:t>
            </a:r>
            <a:r>
              <a:rPr lang="ar-SA" sz="2000" b="1" dirty="0" smtClean="0"/>
              <a:t>الطبيب والفيزيائي </a:t>
            </a:r>
            <a:r>
              <a:rPr lang="ar-SA" sz="2000" b="1" dirty="0"/>
              <a:t>وعالم المصريات توماس </a:t>
            </a:r>
            <a:r>
              <a:rPr lang="ar-SA" sz="2000" b="1" dirty="0" err="1"/>
              <a:t>يونج</a:t>
            </a:r>
            <a:r>
              <a:rPr lang="ar-SA" sz="2000" b="1" dirty="0"/>
              <a:t> </a:t>
            </a:r>
            <a:r>
              <a:rPr lang="ar-SA" sz="2000" b="1" dirty="0" smtClean="0"/>
              <a:t>الذي </a:t>
            </a:r>
            <a:r>
              <a:rPr lang="ar-SA" sz="2000" b="1" dirty="0"/>
              <a:t>قال ان </a:t>
            </a:r>
            <a:r>
              <a:rPr lang="ar-SA" sz="2000" b="1" dirty="0" err="1"/>
              <a:t>هيجنز</a:t>
            </a:r>
            <a:r>
              <a:rPr lang="ar-SA" sz="2000" b="1" dirty="0"/>
              <a:t> على حق وان نيوتن هو المخطئ. واستدل على هذا بظاهرة التداخل و </a:t>
            </a:r>
            <a:r>
              <a:rPr lang="ar-SA" sz="2000" b="1" dirty="0" smtClean="0"/>
              <a:t>التي </a:t>
            </a:r>
            <a:r>
              <a:rPr lang="ar-SA" sz="2000" b="1" dirty="0"/>
              <a:t>لا تفسير لها الا بكون الضوء عبارة عن موجة. فما هي ظاهرة التداخل؟</a:t>
            </a:r>
          </a:p>
        </p:txBody>
      </p:sp>
    </p:spTree>
    <p:extLst>
      <p:ext uri="{BB962C8B-B14F-4D97-AF65-F5344CB8AC3E}">
        <p14:creationId xmlns:p14="http://schemas.microsoft.com/office/powerpoint/2010/main" val="995719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45" y="520504"/>
            <a:ext cx="4724400" cy="830997"/>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smtClean="0">
                <a:solidFill>
                  <a:schemeClr val="accent1">
                    <a:lumMod val="50000"/>
                  </a:schemeClr>
                </a:solidFill>
                <a:cs typeface="DecoType Thuluth" panose="02010000000000000000" pitchFamily="2" charset="-78"/>
              </a:rPr>
              <a:t>التداخل :</a:t>
            </a:r>
            <a:endParaRPr lang="ar-SA" sz="4400" b="1" dirty="0">
              <a:solidFill>
                <a:schemeClr val="accent1">
                  <a:lumMod val="50000"/>
                </a:schemeClr>
              </a:solidFill>
              <a:cs typeface="DecoType Thuluth" panose="02010000000000000000" pitchFamily="2" charset="-78"/>
            </a:endParaRP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278" t="20753" r="10428" b="22571"/>
          <a:stretch/>
        </p:blipFill>
        <p:spPr bwMode="auto">
          <a:xfrm>
            <a:off x="762000" y="2057400"/>
            <a:ext cx="6934200" cy="3147753"/>
          </a:xfrm>
          <a:prstGeom prst="roundRect">
            <a:avLst>
              <a:gd name="adj" fmla="val 4167"/>
            </a:avLst>
          </a:prstGeom>
          <a:solidFill>
            <a:srgbClr val="FFFFFF"/>
          </a:solidFill>
          <a:ln w="76200" cap="sq">
            <a:solidFill>
              <a:schemeClr val="accent1">
                <a:lumMod val="75000"/>
              </a:schemeClr>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24190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45" y="520504"/>
            <a:ext cx="4724400" cy="830997"/>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TextBox 2"/>
          <p:cNvSpPr txBox="1"/>
          <p:nvPr/>
        </p:nvSpPr>
        <p:spPr>
          <a:xfrm>
            <a:off x="76200" y="533400"/>
            <a:ext cx="4876800" cy="830997"/>
          </a:xfrm>
          <a:prstGeom prst="rect">
            <a:avLst/>
          </a:prstGeom>
          <a:noFill/>
        </p:spPr>
        <p:txBody>
          <a:bodyPr wrap="square" rtlCol="1">
            <a:spAutoFit/>
          </a:bodyPr>
          <a:lstStyle/>
          <a:p>
            <a:r>
              <a:rPr lang="ar-SA" sz="4800" b="1" dirty="0" smtClean="0">
                <a:solidFill>
                  <a:schemeClr val="accent1">
                    <a:lumMod val="50000"/>
                  </a:schemeClr>
                </a:solidFill>
                <a:cs typeface="DecoType Thuluth" panose="02010000000000000000" pitchFamily="2" charset="-78"/>
              </a:rPr>
              <a:t>*مفهوم التداخل:</a:t>
            </a:r>
            <a:endParaRPr lang="ar-SA" sz="4800" b="1" dirty="0">
              <a:solidFill>
                <a:schemeClr val="accent1">
                  <a:lumMod val="50000"/>
                </a:schemeClr>
              </a:solidFill>
              <a:cs typeface="DecoType Thuluth" panose="02010000000000000000" pitchFamily="2" charset="-78"/>
            </a:endParaRPr>
          </a:p>
        </p:txBody>
      </p:sp>
      <p:sp>
        <p:nvSpPr>
          <p:cNvPr id="6" name="Rectangle 5"/>
          <p:cNvSpPr/>
          <p:nvPr/>
        </p:nvSpPr>
        <p:spPr>
          <a:xfrm>
            <a:off x="381000" y="2136339"/>
            <a:ext cx="8001000" cy="3046988"/>
          </a:xfrm>
          <a:prstGeom prst="rect">
            <a:avLst/>
          </a:prstGeom>
        </p:spPr>
        <p:txBody>
          <a:bodyPr wrap="square">
            <a:spAutoFit/>
          </a:bodyPr>
          <a:lstStyle/>
          <a:p>
            <a:pPr algn="ctr"/>
            <a:r>
              <a:rPr lang="ar-SA" sz="2400" b="1" dirty="0"/>
              <a:t>ان الموجات حسب </a:t>
            </a:r>
            <a:r>
              <a:rPr lang="ar-SA" sz="2400" b="1" dirty="0" smtClean="0"/>
              <a:t>ما هو </a:t>
            </a:r>
            <a:r>
              <a:rPr lang="ar-SA" sz="2400" b="1" dirty="0"/>
              <a:t>معروف تتكون من قمم و قيعان. فاذا تقابلت موجتان بحيث تطابقت القمم مع القمم والقيعان مع القيعان حصلنا على موجة اكبر ذات قمم اعلى و قيعان اعمق </a:t>
            </a:r>
            <a:r>
              <a:rPr lang="ar-SA" sz="2400" b="1" dirty="0" smtClean="0"/>
              <a:t>وهذا هو التداخل البناء </a:t>
            </a:r>
            <a:r>
              <a:rPr lang="ar-SA" sz="2400" b="1" dirty="0"/>
              <a:t>، أي أن ويكون ذلك عندما تعزز الواحدة الأخرى ويشكلان موجة ثالثة مضاعفة المطال وتتكون </a:t>
            </a:r>
            <a:r>
              <a:rPr lang="ar-SA" sz="2400" b="1" dirty="0" smtClean="0"/>
              <a:t>الإضاءة. </a:t>
            </a:r>
            <a:r>
              <a:rPr lang="ar-SA" sz="2400" b="1" dirty="0"/>
              <a:t>اما اذا تقابلت الموجتان بحيث تقابلت قمة الموجة الاولي مع قاع الموجة الثانية والعكس صحيح  للاشت الموجتان بعضهما البعض ونشأ عن هذا ظلام.</a:t>
            </a:r>
            <a:endParaRPr lang="en-US" sz="2400" b="1" dirty="0"/>
          </a:p>
          <a:p>
            <a:pPr algn="ctr"/>
            <a:r>
              <a:rPr lang="ar-SA" sz="2400" b="1" dirty="0" smtClean="0"/>
              <a:t>ويكون </a:t>
            </a:r>
            <a:r>
              <a:rPr lang="ar-SA" sz="2400" b="1" dirty="0"/>
              <a:t>هذا التداخل </a:t>
            </a:r>
            <a:r>
              <a:rPr lang="ar-SA" sz="2400" b="1" dirty="0" smtClean="0"/>
              <a:t>هدام </a:t>
            </a:r>
            <a:r>
              <a:rPr lang="ar-SA" sz="2400" b="1" dirty="0"/>
              <a:t>أي أن االموجة  الأولى تدمر الأخرى وتوهنها </a:t>
            </a:r>
            <a:r>
              <a:rPr lang="ar-SA" sz="2400" b="1" dirty="0" smtClean="0"/>
              <a:t>فحينها </a:t>
            </a:r>
            <a:r>
              <a:rPr lang="ar-SA" sz="2400" b="1" dirty="0"/>
              <a:t>تكون الموجة المشكلة صفرية المطال ويتكون </a:t>
            </a:r>
            <a:r>
              <a:rPr lang="ar-SA" sz="2400" b="1" dirty="0" smtClean="0"/>
              <a:t>الإظلام.</a:t>
            </a:r>
            <a:endParaRPr lang="ar-SA" sz="2400" b="1" dirty="0"/>
          </a:p>
        </p:txBody>
      </p:sp>
    </p:spTree>
    <p:extLst>
      <p:ext uri="{BB962C8B-B14F-4D97-AF65-F5344CB8AC3E}">
        <p14:creationId xmlns:p14="http://schemas.microsoft.com/office/powerpoint/2010/main" val="17264416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45" y="520504"/>
            <a:ext cx="4724400" cy="830997"/>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smtClean="0">
                <a:solidFill>
                  <a:schemeClr val="accent1">
                    <a:lumMod val="50000"/>
                  </a:schemeClr>
                </a:solidFill>
                <a:cs typeface="DecoType Thuluth" panose="02010000000000000000" pitchFamily="2" charset="-78"/>
              </a:rPr>
              <a:t>خصائص الليزر :</a:t>
            </a:r>
          </a:p>
          <a:p>
            <a:pPr algn="ctr"/>
            <a:endParaRPr lang="ar-SA" dirty="0"/>
          </a:p>
        </p:txBody>
      </p:sp>
      <p:sp>
        <p:nvSpPr>
          <p:cNvPr id="2" name="TextBox 1"/>
          <p:cNvSpPr txBox="1"/>
          <p:nvPr/>
        </p:nvSpPr>
        <p:spPr>
          <a:xfrm>
            <a:off x="609600" y="2645896"/>
            <a:ext cx="7162800" cy="3046988"/>
          </a:xfrm>
          <a:prstGeom prst="rect">
            <a:avLst/>
          </a:prstGeom>
          <a:noFill/>
        </p:spPr>
        <p:txBody>
          <a:bodyPr wrap="square" rtlCol="1">
            <a:spAutoFit/>
          </a:bodyPr>
          <a:lstStyle/>
          <a:p>
            <a:pPr algn="ctr"/>
            <a:r>
              <a:rPr lang="ar-SA" sz="2000" b="1" dirty="0"/>
              <a:t>1</a:t>
            </a:r>
            <a:r>
              <a:rPr lang="ar-SA" sz="2400" b="1" dirty="0"/>
              <a:t> ) توازي الحزم الضوئية </a:t>
            </a:r>
            <a:r>
              <a:rPr lang="ar-SA" sz="2400" b="1" dirty="0" smtClean="0"/>
              <a:t>.</a:t>
            </a:r>
          </a:p>
          <a:p>
            <a:pPr algn="ctr"/>
            <a:endParaRPr lang="ar-SA" sz="2400" b="1" dirty="0"/>
          </a:p>
          <a:p>
            <a:pPr algn="ctr"/>
            <a:r>
              <a:rPr lang="ar-SA" sz="2400" b="1" dirty="0"/>
              <a:t>2 ) الترابط والتشابه من حيث الطور والاتجاه والطاقة وهذه الخاصية هي التي تجعله  يتداخل تداخلا بناء وهي المطلوبة في تجربة </a:t>
            </a:r>
            <a:r>
              <a:rPr lang="ar-SA" sz="2400" b="1" dirty="0" err="1"/>
              <a:t>يونج</a:t>
            </a:r>
            <a:r>
              <a:rPr lang="ar-SA" sz="2400" b="1" dirty="0"/>
              <a:t> ، ويفضل استخدام الليزر ذو الضوء الاحمر </a:t>
            </a:r>
            <a:r>
              <a:rPr lang="ar-SA" sz="2400" b="1" dirty="0" err="1"/>
              <a:t>لانه</a:t>
            </a:r>
            <a:r>
              <a:rPr lang="ar-SA" sz="2400" b="1" dirty="0"/>
              <a:t> اعلى طول موجي </a:t>
            </a:r>
            <a:r>
              <a:rPr lang="ar-SA" sz="2400" b="1" dirty="0" smtClean="0"/>
              <a:t>.</a:t>
            </a:r>
          </a:p>
          <a:p>
            <a:pPr algn="ctr"/>
            <a:endParaRPr lang="ar-SA" sz="2400" b="1" dirty="0"/>
          </a:p>
          <a:p>
            <a:pPr algn="ctr"/>
            <a:r>
              <a:rPr lang="ar-SA" sz="2400" b="1" dirty="0"/>
              <a:t>3 ) شدته العالية والمركزة في حزمة ذات قطر ضيق وتنتج هذه الشدة عن التطابق التام في الطور بين الموجات .</a:t>
            </a:r>
          </a:p>
        </p:txBody>
      </p:sp>
    </p:spTree>
    <p:extLst>
      <p:ext uri="{BB962C8B-B14F-4D97-AF65-F5344CB8AC3E}">
        <p14:creationId xmlns:p14="http://schemas.microsoft.com/office/powerpoint/2010/main" val="39833136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45" y="540603"/>
            <a:ext cx="4724400" cy="830997"/>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accent1">
                    <a:lumMod val="50000"/>
                  </a:schemeClr>
                </a:solidFill>
                <a:cs typeface="DecoType Thuluth" panose="02010000000000000000" pitchFamily="2" charset="-78"/>
              </a:rPr>
              <a:t>*الفرق بين الليزر والضوء العادي:</a:t>
            </a:r>
            <a:endParaRPr lang="ar-SA" sz="3600" b="1" dirty="0">
              <a:solidFill>
                <a:schemeClr val="accent1">
                  <a:lumMod val="50000"/>
                </a:schemeClr>
              </a:solidFill>
              <a:cs typeface="DecoType Thuluth" panose="02010000000000000000" pitchFamily="2" charset="-78"/>
            </a:endParaRPr>
          </a:p>
        </p:txBody>
      </p:sp>
      <p:sp>
        <p:nvSpPr>
          <p:cNvPr id="4" name="TextBox 3"/>
          <p:cNvSpPr txBox="1"/>
          <p:nvPr/>
        </p:nvSpPr>
        <p:spPr>
          <a:xfrm>
            <a:off x="838200" y="1828800"/>
            <a:ext cx="7010400" cy="4062651"/>
          </a:xfrm>
          <a:prstGeom prst="rect">
            <a:avLst/>
          </a:prstGeom>
          <a:noFill/>
        </p:spPr>
        <p:txBody>
          <a:bodyPr wrap="square" rtlCol="1">
            <a:spAutoFit/>
          </a:bodyPr>
          <a:lstStyle/>
          <a:p>
            <a:pPr algn="ctr"/>
            <a:r>
              <a:rPr lang="ar-SA" sz="2400" b="1" dirty="0"/>
              <a:t>الضوء العادي :</a:t>
            </a:r>
          </a:p>
          <a:p>
            <a:pPr algn="ctr"/>
            <a:r>
              <a:rPr lang="ar-SA" sz="2400" b="1" dirty="0"/>
              <a:t>عبارة عن حزمة من الأشعة وليكن لونها أبيض ( الشعاع الأبيض يحوي كل الألوان داخله ) فهو عبارة عن كل ألوان الطيف وكل لون له طول موجي مختلف فالشعاع الأبيض عبارة عن أعداد لانهائية من الأطوال الموحية المختلفة الأطوال والتي تعرقل بعضها بعضا أثناء انطلاقها وعليه سرعان ما تتشتت ( غير متماسكة التردد) 0 </a:t>
            </a:r>
            <a:r>
              <a:rPr lang="ar-SA" dirty="0"/>
              <a:t/>
            </a:r>
            <a:br>
              <a:rPr lang="ar-SA" dirty="0"/>
            </a:br>
            <a:endParaRPr lang="en-US" b="1" dirty="0" smtClean="0"/>
          </a:p>
          <a:p>
            <a:pPr algn="ctr"/>
            <a:r>
              <a:rPr lang="ar-SA" sz="2400" b="1" dirty="0" smtClean="0"/>
              <a:t>الليزر :</a:t>
            </a:r>
          </a:p>
          <a:p>
            <a:pPr algn="ctr"/>
            <a:r>
              <a:rPr lang="ar-SA" sz="2400" b="1" dirty="0" smtClean="0"/>
              <a:t>حزمة من الاشعة الضوئية المكثفة  ( مترابطة المصدر ) لها نفس الطول الموجي والتردد لذلك فهي تسير في اتجاه واحد دون تشتت او تفرق .</a:t>
            </a:r>
            <a:endParaRPr lang="ar-SA" sz="2400" dirty="0"/>
          </a:p>
        </p:txBody>
      </p:sp>
    </p:spTree>
    <p:extLst>
      <p:ext uri="{BB962C8B-B14F-4D97-AF65-F5344CB8AC3E}">
        <p14:creationId xmlns:p14="http://schemas.microsoft.com/office/powerpoint/2010/main" val="3370896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45" y="540603"/>
            <a:ext cx="4724400" cy="830997"/>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accent1">
                    <a:lumMod val="50000"/>
                  </a:schemeClr>
                </a:solidFill>
                <a:cs typeface="DecoType Thuluth" panose="02010000000000000000" pitchFamily="2" charset="-78"/>
              </a:rPr>
              <a:t>*الفرق بين الليزر والضوء العادي:</a:t>
            </a:r>
            <a:endParaRPr lang="ar-SA" sz="3600" b="1" dirty="0">
              <a:solidFill>
                <a:schemeClr val="accent1">
                  <a:lumMod val="50000"/>
                </a:schemeClr>
              </a:solidFill>
              <a:cs typeface="DecoType Thuluth" panose="02010000000000000000" pitchFamily="2" charset="-78"/>
            </a:endParaRPr>
          </a:p>
        </p:txBody>
      </p:sp>
      <p:sp>
        <p:nvSpPr>
          <p:cNvPr id="4" name="TextBox 3"/>
          <p:cNvSpPr txBox="1"/>
          <p:nvPr/>
        </p:nvSpPr>
        <p:spPr>
          <a:xfrm>
            <a:off x="304800" y="2819400"/>
            <a:ext cx="7010400" cy="1938992"/>
          </a:xfrm>
          <a:prstGeom prst="rect">
            <a:avLst/>
          </a:prstGeom>
          <a:noFill/>
        </p:spPr>
        <p:txBody>
          <a:bodyPr wrap="square" rtlCol="1">
            <a:spAutoFit/>
          </a:bodyPr>
          <a:lstStyle/>
          <a:p>
            <a:pPr algn="ctr"/>
            <a:r>
              <a:rPr lang="ar-SA" sz="2000" b="1" dirty="0"/>
              <a:t>والنتيجة المترتبة على استخدام الليزر بدلا من الضوء الابيض عدم وضوح ظاهرتي التداخل والحيود ، وذلك لان هناك حوالي 320 مليار طول موجي مختلف في الضوء الابيض المنظور ( من </a:t>
            </a:r>
            <a:r>
              <a:rPr lang="ar-SA" sz="2000" b="1" dirty="0" err="1"/>
              <a:t>مكانيكا</a:t>
            </a:r>
            <a:r>
              <a:rPr lang="ar-SA" sz="2000" b="1" dirty="0"/>
              <a:t> الكم )</a:t>
            </a:r>
          </a:p>
          <a:p>
            <a:pPr algn="ctr"/>
            <a:r>
              <a:rPr lang="ar-SA" sz="2000" b="1" dirty="0"/>
              <a:t>لذا فإن هاتان </a:t>
            </a:r>
            <a:r>
              <a:rPr lang="ar-SA" sz="2000" b="1" dirty="0" err="1"/>
              <a:t>الظاهره</a:t>
            </a:r>
            <a:r>
              <a:rPr lang="ar-SA" sz="2000" b="1" dirty="0"/>
              <a:t> ستحجبان نتيجة هذا العدد الكبير من الاطوال الموجية الموجودة في الضوء الابيض وبالتالي يجب ان يكون الضوء المستخدم في تجربة </a:t>
            </a:r>
            <a:r>
              <a:rPr lang="ar-SA" sz="2000" b="1" dirty="0" err="1"/>
              <a:t>يونج</a:t>
            </a:r>
            <a:r>
              <a:rPr lang="ar-SA" sz="2000" b="1" dirty="0"/>
              <a:t> احادي الطول الموجي حتى يكون كل شعاع في ترابط مع جاره .</a:t>
            </a:r>
          </a:p>
        </p:txBody>
      </p:sp>
    </p:spTree>
    <p:extLst>
      <p:ext uri="{BB962C8B-B14F-4D97-AF65-F5344CB8AC3E}">
        <p14:creationId xmlns:p14="http://schemas.microsoft.com/office/powerpoint/2010/main" val="10437801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832</TotalTime>
  <Words>491</Words>
  <Application>Microsoft Office PowerPoint</Application>
  <PresentationFormat>عرض على الشاشة (3:4)‏</PresentationFormat>
  <Paragraphs>43</Paragraphs>
  <Slides>13</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13</vt:i4>
      </vt:variant>
    </vt:vector>
  </HeadingPairs>
  <TitlesOfParts>
    <vt:vector size="20" baseType="lpstr">
      <vt:lpstr>Arabic Typesetting</vt:lpstr>
      <vt:lpstr>Century Schoolbook</vt:lpstr>
      <vt:lpstr>DecoType Thuluth</vt:lpstr>
      <vt:lpstr>Times New Roman</vt:lpstr>
      <vt:lpstr>Wingdings</vt:lpstr>
      <vt:lpstr>Wingdings 2</vt:lpstr>
      <vt:lpstr>Oriel</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dc:creator>
  <cp:lastModifiedBy>Sarah Ibrahim .</cp:lastModifiedBy>
  <cp:revision>67</cp:revision>
  <dcterms:created xsi:type="dcterms:W3CDTF">2006-08-16T00:00:00Z</dcterms:created>
  <dcterms:modified xsi:type="dcterms:W3CDTF">2014-12-03T09:15:40Z</dcterms:modified>
</cp:coreProperties>
</file>