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660" r:id="rId1"/>
  </p:sldMasterIdLst>
  <p:sldIdLst>
    <p:sldId id="256" r:id="rId2"/>
    <p:sldId id="330" r:id="rId3"/>
    <p:sldId id="331" r:id="rId4"/>
    <p:sldId id="328" r:id="rId5"/>
    <p:sldId id="329" r:id="rId6"/>
    <p:sldId id="325" r:id="rId7"/>
    <p:sldId id="327" r:id="rId8"/>
    <p:sldId id="332" r:id="rId9"/>
    <p:sldId id="333" r:id="rId10"/>
    <p:sldId id="337" r:id="rId11"/>
    <p:sldId id="334" r:id="rId12"/>
    <p:sldId id="335" r:id="rId13"/>
    <p:sldId id="336" r:id="rId14"/>
    <p:sldId id="339" r:id="rId15"/>
    <p:sldId id="340" r:id="rId16"/>
    <p:sldId id="341" r:id="rId17"/>
    <p:sldId id="342" r:id="rId18"/>
    <p:sldId id="343" r:id="rId19"/>
    <p:sldId id="317" r:id="rId20"/>
    <p:sldId id="318" r:id="rId21"/>
    <p:sldId id="258" r:id="rId22"/>
    <p:sldId id="292" r:id="rId23"/>
    <p:sldId id="321" r:id="rId24"/>
    <p:sldId id="320" r:id="rId25"/>
    <p:sldId id="269" r:id="rId26"/>
    <p:sldId id="268" r:id="rId27"/>
    <p:sldId id="259" r:id="rId28"/>
    <p:sldId id="270" r:id="rId29"/>
    <p:sldId id="260" r:id="rId30"/>
    <p:sldId id="271" r:id="rId31"/>
    <p:sldId id="261" r:id="rId32"/>
    <p:sldId id="272" r:id="rId33"/>
    <p:sldId id="257" r:id="rId34"/>
    <p:sldId id="262" r:id="rId35"/>
    <p:sldId id="273" r:id="rId36"/>
    <p:sldId id="265" r:id="rId37"/>
    <p:sldId id="266" r:id="rId38"/>
    <p:sldId id="278" r:id="rId39"/>
    <p:sldId id="267" r:id="rId40"/>
    <p:sldId id="289" r:id="rId41"/>
    <p:sldId id="290" r:id="rId42"/>
    <p:sldId id="274" r:id="rId43"/>
    <p:sldId id="275" r:id="rId44"/>
    <p:sldId id="281" r:id="rId45"/>
    <p:sldId id="282" r:id="rId46"/>
    <p:sldId id="283" r:id="rId47"/>
    <p:sldId id="285" r:id="rId48"/>
    <p:sldId id="286" r:id="rId49"/>
    <p:sldId id="287" r:id="rId50"/>
    <p:sldId id="300" r:id="rId51"/>
    <p:sldId id="307" r:id="rId52"/>
    <p:sldId id="308" r:id="rId53"/>
    <p:sldId id="301" r:id="rId54"/>
    <p:sldId id="311" r:id="rId55"/>
    <p:sldId id="309" r:id="rId56"/>
    <p:sldId id="310" r:id="rId57"/>
    <p:sldId id="302" r:id="rId58"/>
    <p:sldId id="305" r:id="rId59"/>
    <p:sldId id="312" r:id="rId60"/>
    <p:sldId id="345" r:id="rId61"/>
    <p:sldId id="346" r:id="rId62"/>
    <p:sldId id="347" r:id="rId63"/>
    <p:sldId id="349" r:id="rId64"/>
    <p:sldId id="350" r:id="rId65"/>
    <p:sldId id="351" r:id="rId66"/>
    <p:sldId id="352" r:id="rId67"/>
    <p:sldId id="353" r:id="rId68"/>
    <p:sldId id="354" r:id="rId69"/>
    <p:sldId id="355" r:id="rId70"/>
    <p:sldId id="356" r:id="rId71"/>
    <p:sldId id="357" r:id="rId72"/>
    <p:sldId id="358" r:id="rId73"/>
    <p:sldId id="359" r:id="rId74"/>
    <p:sldId id="360" r:id="rId75"/>
    <p:sldId id="361" r:id="rId76"/>
    <p:sldId id="362" r:id="rId77"/>
    <p:sldId id="363" r:id="rId78"/>
    <p:sldId id="364" r:id="rId79"/>
    <p:sldId id="365" r:id="rId80"/>
    <p:sldId id="366" r:id="rId81"/>
    <p:sldId id="367" r:id="rId82"/>
    <p:sldId id="368" r:id="rId83"/>
    <p:sldId id="369" r:id="rId8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515" autoAdjust="0"/>
    <p:restoredTop sz="94624" autoAdjust="0"/>
  </p:normalViewPr>
  <p:slideViewPr>
    <p:cSldViewPr>
      <p:cViewPr varScale="1">
        <p:scale>
          <a:sx n="53" d="100"/>
          <a:sy n="53" d="100"/>
        </p:scale>
        <p:origin x="-1493" y="-77"/>
      </p:cViewPr>
      <p:guideLst>
        <p:guide orient="horz" pos="2160"/>
        <p:guide pos="2880"/>
      </p:guideLst>
    </p:cSldViewPr>
  </p:slideViewPr>
  <p:outlineViewPr>
    <p:cViewPr>
      <p:scale>
        <a:sx n="33" d="100"/>
        <a:sy n="33" d="100"/>
      </p:scale>
      <p:origin x="0" y="3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90BBBDD-AE3C-48AB-B55F-5B3EA0E7331F}" type="datetimeFigureOut">
              <a:rPr lang="ar-SA" smtClean="0"/>
              <a:pPr/>
              <a:t>30/3/1439</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6D652A07-0B34-4983-AD84-23828EEC387A}"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0BBBDD-AE3C-48AB-B55F-5B3EA0E7331F}" type="datetimeFigureOut">
              <a:rPr lang="ar-SA" smtClean="0"/>
              <a:pPr/>
              <a:t>30/3/1439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652A07-0B34-4983-AD84-23828EEC387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0BBBDD-AE3C-48AB-B55F-5B3EA0E7331F}" type="datetimeFigureOut">
              <a:rPr lang="ar-SA" smtClean="0"/>
              <a:pPr/>
              <a:t>30/3/1439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652A07-0B34-4983-AD84-23828EEC387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0BBBDD-AE3C-48AB-B55F-5B3EA0E7331F}" type="datetimeFigureOut">
              <a:rPr lang="ar-SA" smtClean="0"/>
              <a:pPr/>
              <a:t>30/3/1439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652A07-0B34-4983-AD84-23828EEC387A}"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90BBBDD-AE3C-48AB-B55F-5B3EA0E7331F}" type="datetimeFigureOut">
              <a:rPr lang="ar-SA" smtClean="0"/>
              <a:pPr/>
              <a:t>30/3/1439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652A07-0B34-4983-AD84-23828EEC387A}"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90BBBDD-AE3C-48AB-B55F-5B3EA0E7331F}" type="datetimeFigureOut">
              <a:rPr lang="ar-SA" smtClean="0"/>
              <a:pPr/>
              <a:t>30/3/1439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D652A07-0B34-4983-AD84-23828EEC387A}"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90BBBDD-AE3C-48AB-B55F-5B3EA0E7331F}" type="datetimeFigureOut">
              <a:rPr lang="ar-SA" smtClean="0"/>
              <a:pPr/>
              <a:t>30/3/1439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6D652A07-0B34-4983-AD84-23828EEC387A}"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90BBBDD-AE3C-48AB-B55F-5B3EA0E7331F}" type="datetimeFigureOut">
              <a:rPr lang="ar-SA" smtClean="0"/>
              <a:pPr/>
              <a:t>30/3/1439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6D652A07-0B34-4983-AD84-23828EEC387A}"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0BBBDD-AE3C-48AB-B55F-5B3EA0E7331F}" type="datetimeFigureOut">
              <a:rPr lang="ar-SA" smtClean="0"/>
              <a:pPr/>
              <a:t>30/3/1439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6D652A07-0B34-4983-AD84-23828EEC387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90BBBDD-AE3C-48AB-B55F-5B3EA0E7331F}" type="datetimeFigureOut">
              <a:rPr lang="ar-SA" smtClean="0"/>
              <a:pPr/>
              <a:t>30/3/1439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D652A07-0B34-4983-AD84-23828EEC387A}"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90BBBDD-AE3C-48AB-B55F-5B3EA0E7331F}" type="datetimeFigureOut">
              <a:rPr lang="ar-SA" smtClean="0"/>
              <a:pPr/>
              <a:t>30/3/1439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6D652A07-0B34-4983-AD84-23828EEC387A}"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90BBBDD-AE3C-48AB-B55F-5B3EA0E7331F}" type="datetimeFigureOut">
              <a:rPr lang="ar-SA" smtClean="0"/>
              <a:pPr/>
              <a:t>30/3/1439</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D652A07-0B34-4983-AD84-23828EEC387A}"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428604"/>
            <a:ext cx="7772400" cy="1470025"/>
          </a:xfrm>
        </p:spPr>
        <p:txBody>
          <a:bodyPr>
            <a:normAutofit fontScale="90000"/>
          </a:bodyPr>
          <a:lstStyle/>
          <a:p>
            <a:r>
              <a:rPr lang="ar-SA" dirty="0" smtClean="0"/>
              <a:t/>
            </a:r>
            <a:br>
              <a:rPr lang="ar-SA" dirty="0" smtClean="0"/>
            </a:br>
            <a:r>
              <a:rPr lang="ar-SA" dirty="0"/>
              <a:t/>
            </a:r>
            <a:br>
              <a:rPr lang="ar-SA" dirty="0"/>
            </a:br>
            <a:r>
              <a:rPr lang="ar-SA" dirty="0" smtClean="0"/>
              <a:t>المحاضرة الأولى</a:t>
            </a:r>
            <a:br>
              <a:rPr lang="ar-SA" dirty="0" smtClean="0"/>
            </a:br>
            <a:r>
              <a:rPr lang="ar-SA" dirty="0"/>
              <a:t/>
            </a:r>
            <a:br>
              <a:rPr lang="ar-SA" dirty="0"/>
            </a:br>
            <a:r>
              <a:rPr lang="ar-SA" dirty="0" smtClean="0"/>
              <a:t/>
            </a:r>
            <a:br>
              <a:rPr lang="ar-SA" dirty="0" smtClean="0"/>
            </a:br>
            <a:endParaRPr lang="ar-SA" dirty="0"/>
          </a:p>
        </p:txBody>
      </p:sp>
      <p:sp>
        <p:nvSpPr>
          <p:cNvPr id="3" name="Subtitle 2"/>
          <p:cNvSpPr>
            <a:spLocks noGrp="1"/>
          </p:cNvSpPr>
          <p:nvPr>
            <p:ph type="subTitle" idx="1"/>
          </p:nvPr>
        </p:nvSpPr>
        <p:spPr>
          <a:xfrm>
            <a:off x="1371600" y="1857364"/>
            <a:ext cx="6400800" cy="3947900"/>
          </a:xfrm>
        </p:spPr>
        <p:txBody>
          <a:bodyPr>
            <a:normAutofit fontScale="47500" lnSpcReduction="20000"/>
          </a:bodyPr>
          <a:lstStyle/>
          <a:p>
            <a:r>
              <a:rPr lang="ar-SA" sz="2900" dirty="0" smtClean="0">
                <a:latin typeface="Simplified Arabic" pitchFamily="18" charset="-78"/>
                <a:cs typeface="Simplified Arabic" pitchFamily="18" charset="-78"/>
              </a:rPr>
              <a:t> ما التنمية السياسية    </a:t>
            </a:r>
            <a:endParaRPr lang="en-US" sz="2900" dirty="0">
              <a:latin typeface="Simplified Arabic" pitchFamily="18" charset="-78"/>
              <a:cs typeface="Simplified Arabic" pitchFamily="18" charset="-78"/>
            </a:endParaRPr>
          </a:p>
          <a:p>
            <a:r>
              <a:rPr lang="ar-SA" sz="2900" dirty="0">
                <a:latin typeface="Simplified Arabic" pitchFamily="18" charset="-78"/>
                <a:cs typeface="Simplified Arabic" pitchFamily="18" charset="-78"/>
              </a:rPr>
              <a:t> </a:t>
            </a:r>
            <a:endParaRPr lang="en-US" sz="2900" dirty="0">
              <a:latin typeface="Simplified Arabic" pitchFamily="18" charset="-78"/>
              <a:cs typeface="Simplified Arabic" pitchFamily="18" charset="-78"/>
            </a:endParaRPr>
          </a:p>
          <a:p>
            <a:pPr lvl="0" algn="r">
              <a:buFont typeface="Arial" charset="0"/>
              <a:buChar char="•"/>
            </a:pPr>
            <a:r>
              <a:rPr lang="ar-SA" sz="2900" b="1" dirty="0" smtClean="0">
                <a:latin typeface="Simplified Arabic" pitchFamily="18" charset="-78"/>
                <a:cs typeface="Simplified Arabic" pitchFamily="18" charset="-78"/>
              </a:rPr>
              <a:t>تعريفات التنمية</a:t>
            </a:r>
          </a:p>
          <a:p>
            <a:pPr lvl="1" algn="r">
              <a:buFont typeface="Arial" charset="0"/>
              <a:buChar char="•"/>
            </a:pPr>
            <a:r>
              <a:rPr lang="ar-SA" sz="3500" b="1" dirty="0" smtClean="0">
                <a:latin typeface="Simplified Arabic" pitchFamily="18" charset="-78"/>
                <a:cs typeface="Simplified Arabic" pitchFamily="18" charset="-78"/>
              </a:rPr>
              <a:t> التنمية هي الحداثة</a:t>
            </a:r>
          </a:p>
          <a:p>
            <a:pPr lvl="1" algn="r">
              <a:buFont typeface="Arial" charset="0"/>
              <a:buChar char="•"/>
            </a:pPr>
            <a:r>
              <a:rPr lang="ar-SA" sz="2900" b="1" dirty="0">
                <a:latin typeface="Simplified Arabic" pitchFamily="18" charset="-78"/>
                <a:cs typeface="Simplified Arabic" pitchFamily="18" charset="-78"/>
              </a:rPr>
              <a:t> التنمية هي </a:t>
            </a:r>
            <a:r>
              <a:rPr lang="ar-SA" sz="2900" b="1" dirty="0" smtClean="0">
                <a:latin typeface="Simplified Arabic" pitchFamily="18" charset="-78"/>
                <a:cs typeface="Simplified Arabic" pitchFamily="18" charset="-78"/>
              </a:rPr>
              <a:t>النمو الاقتصادي!</a:t>
            </a:r>
          </a:p>
          <a:p>
            <a:pPr lvl="1" algn="r">
              <a:buFont typeface="Arial" charset="0"/>
              <a:buChar char="•"/>
            </a:pPr>
            <a:r>
              <a:rPr lang="ar-SA" sz="2900" b="1" dirty="0">
                <a:latin typeface="Simplified Arabic" pitchFamily="18" charset="-78"/>
                <a:cs typeface="Simplified Arabic" pitchFamily="18" charset="-78"/>
              </a:rPr>
              <a:t> </a:t>
            </a:r>
            <a:r>
              <a:rPr lang="ar-SA" sz="2900" b="1" dirty="0" smtClean="0">
                <a:latin typeface="Simplified Arabic" pitchFamily="18" charset="-78"/>
                <a:cs typeface="Simplified Arabic" pitchFamily="18" charset="-78"/>
              </a:rPr>
              <a:t>التنمية هي التغير الاجتماعي!</a:t>
            </a:r>
          </a:p>
          <a:p>
            <a:pPr lvl="1" algn="r">
              <a:buFont typeface="Arial" charset="0"/>
              <a:buChar char="•"/>
            </a:pPr>
            <a:r>
              <a:rPr lang="ar-SA" sz="2900" b="1" dirty="0">
                <a:latin typeface="Simplified Arabic" pitchFamily="18" charset="-78"/>
                <a:cs typeface="Simplified Arabic" pitchFamily="18" charset="-78"/>
              </a:rPr>
              <a:t> </a:t>
            </a:r>
            <a:r>
              <a:rPr lang="ar-SA" sz="2900" b="1" dirty="0" smtClean="0">
                <a:latin typeface="Simplified Arabic" pitchFamily="18" charset="-78"/>
                <a:cs typeface="Simplified Arabic" pitchFamily="18" charset="-78"/>
              </a:rPr>
              <a:t>التنمية هي .........</a:t>
            </a:r>
            <a:endParaRPr lang="en-US" sz="2900" dirty="0">
              <a:latin typeface="Simplified Arabic" pitchFamily="18" charset="-78"/>
              <a:cs typeface="Simplified Arabic" pitchFamily="18" charset="-78"/>
            </a:endParaRPr>
          </a:p>
          <a:p>
            <a:pPr lvl="0" algn="r"/>
            <a:endParaRPr lang="ar-SA" sz="2900" b="1" dirty="0" smtClean="0">
              <a:latin typeface="Simplified Arabic" pitchFamily="18" charset="-78"/>
              <a:cs typeface="Simplified Arabic" pitchFamily="18" charset="-78"/>
            </a:endParaRPr>
          </a:p>
          <a:p>
            <a:pPr lvl="0" algn="r">
              <a:buFont typeface="Arial" charset="0"/>
              <a:buChar char="•"/>
            </a:pPr>
            <a:r>
              <a:rPr lang="ar-SA" sz="2900" b="1" dirty="0" smtClean="0">
                <a:latin typeface="Simplified Arabic" pitchFamily="18" charset="-78"/>
                <a:cs typeface="Simplified Arabic" pitchFamily="18" charset="-78"/>
              </a:rPr>
              <a:t> قياس التنمية</a:t>
            </a:r>
          </a:p>
          <a:p>
            <a:pPr lvl="1" algn="r">
              <a:buFont typeface="Arial" charset="0"/>
              <a:buChar char="•"/>
            </a:pPr>
            <a:r>
              <a:rPr lang="ar-SA" sz="2900" b="1" dirty="0">
                <a:latin typeface="Simplified Arabic" pitchFamily="18" charset="-78"/>
                <a:cs typeface="Simplified Arabic" pitchFamily="18" charset="-78"/>
              </a:rPr>
              <a:t> </a:t>
            </a:r>
            <a:r>
              <a:rPr lang="ar-SA" sz="2900" b="1" dirty="0" smtClean="0">
                <a:latin typeface="Simplified Arabic" pitchFamily="18" charset="-78"/>
                <a:cs typeface="Simplified Arabic" pitchFamily="18" charset="-78"/>
              </a:rPr>
              <a:t>مؤشر متوسط الدخل الفردي</a:t>
            </a:r>
          </a:p>
          <a:p>
            <a:pPr lvl="1" algn="r">
              <a:buFont typeface="Arial" charset="0"/>
              <a:buChar char="•"/>
            </a:pPr>
            <a:r>
              <a:rPr lang="ar-SA" sz="2900" b="1" dirty="0">
                <a:latin typeface="Simplified Arabic" pitchFamily="18" charset="-78"/>
                <a:cs typeface="Simplified Arabic" pitchFamily="18" charset="-78"/>
              </a:rPr>
              <a:t> </a:t>
            </a:r>
            <a:r>
              <a:rPr lang="ar-SA" sz="2900" b="1" dirty="0" smtClean="0">
                <a:latin typeface="Simplified Arabic" pitchFamily="18" charset="-78"/>
                <a:cs typeface="Simplified Arabic" pitchFamily="18" charset="-78"/>
              </a:rPr>
              <a:t>المؤشرات الجمعية</a:t>
            </a:r>
          </a:p>
          <a:p>
            <a:pPr lvl="2" algn="r">
              <a:buFont typeface="Arial" charset="0"/>
              <a:buChar char="•"/>
            </a:pPr>
            <a:r>
              <a:rPr lang="ar-SA" sz="2900" b="1" dirty="0">
                <a:latin typeface="Simplified Arabic" pitchFamily="18" charset="-78"/>
                <a:cs typeface="Simplified Arabic" pitchFamily="18" charset="-78"/>
              </a:rPr>
              <a:t> </a:t>
            </a:r>
            <a:r>
              <a:rPr lang="ar-SA" sz="2900" b="1" dirty="0" smtClean="0">
                <a:latin typeface="Simplified Arabic" pitchFamily="18" charset="-78"/>
                <a:cs typeface="Simplified Arabic" pitchFamily="18" charset="-78"/>
              </a:rPr>
              <a:t>دليل التنمية الإنسانية أو البشرية</a:t>
            </a:r>
          </a:p>
          <a:p>
            <a:pPr lvl="0" algn="r"/>
            <a:r>
              <a:rPr lang="ar-SA" sz="2900" b="1" dirty="0">
                <a:latin typeface="Simplified Arabic" pitchFamily="18" charset="-78"/>
                <a:cs typeface="Simplified Arabic" pitchFamily="18" charset="-78"/>
              </a:rPr>
              <a:t> </a:t>
            </a:r>
            <a:r>
              <a:rPr lang="ar-SA" sz="2900" b="1" dirty="0" smtClean="0">
                <a:latin typeface="Simplified Arabic" pitchFamily="18" charset="-78"/>
                <a:cs typeface="Simplified Arabic" pitchFamily="18" charset="-78"/>
              </a:rPr>
              <a:t>        أهمية المقياس</a:t>
            </a:r>
          </a:p>
          <a:p>
            <a:pPr lvl="0"/>
            <a:r>
              <a:rPr lang="ar-SA" sz="2900" dirty="0">
                <a:latin typeface="Simplified Arabic" pitchFamily="18" charset="-78"/>
                <a:cs typeface="Simplified Arabic" pitchFamily="18" charset="-78"/>
              </a:rPr>
              <a:t>	</a:t>
            </a:r>
            <a:r>
              <a:rPr lang="ar-SA" sz="2900" dirty="0" smtClean="0">
                <a:latin typeface="Simplified Arabic" pitchFamily="18" charset="-78"/>
                <a:cs typeface="Simplified Arabic" pitchFamily="18" charset="-78"/>
              </a:rPr>
              <a:t>- يمكن أن يختلف تعريف  التنمية </a:t>
            </a:r>
            <a:r>
              <a:rPr lang="ar-SA" sz="2900" dirty="0">
                <a:latin typeface="Simplified Arabic" panose="02020603050405020304" pitchFamily="18" charset="-78"/>
                <a:cs typeface="Simplified Arabic" panose="02020603050405020304" pitchFamily="18" charset="-78"/>
              </a:rPr>
              <a:t>بناء على المقياس المستخدم</a:t>
            </a:r>
            <a:endParaRPr lang="ar-SA" sz="2900" dirty="0" smtClean="0">
              <a:latin typeface="Simplified Arabic" pitchFamily="18" charset="-78"/>
              <a:cs typeface="Simplified Arabic" pitchFamily="18" charset="-78"/>
            </a:endParaRPr>
          </a:p>
          <a:p>
            <a:pPr lvl="0"/>
            <a:r>
              <a:rPr lang="ar-SA" sz="2900" dirty="0" smtClean="0">
                <a:latin typeface="Simplified Arabic" pitchFamily="18" charset="-78"/>
                <a:cs typeface="Simplified Arabic" pitchFamily="18" charset="-78"/>
              </a:rPr>
              <a:t>	- كذلك </a:t>
            </a:r>
            <a:r>
              <a:rPr lang="ar-SA" sz="2900" dirty="0" smtClean="0"/>
              <a:t>يمكن أن تتأثر </a:t>
            </a:r>
            <a:r>
              <a:rPr lang="ar-SA" sz="2900" dirty="0" err="1" smtClean="0"/>
              <a:t>اقترابات</a:t>
            </a:r>
            <a:r>
              <a:rPr lang="ar-SA" sz="2900" dirty="0" smtClean="0"/>
              <a:t> لدراسة </a:t>
            </a:r>
            <a:r>
              <a:rPr lang="ar-SA" sz="2900" dirty="0"/>
              <a:t>التنمية </a:t>
            </a:r>
            <a:r>
              <a:rPr lang="ar-SA" sz="2900" dirty="0" smtClean="0"/>
              <a:t>هي </a:t>
            </a:r>
            <a:r>
              <a:rPr lang="ar-SA" sz="2900" dirty="0"/>
              <a:t>الأخرى </a:t>
            </a:r>
            <a:r>
              <a:rPr lang="ar-SA" sz="2900" dirty="0" smtClean="0"/>
              <a:t>بالمقياس المستخدم</a:t>
            </a:r>
          </a:p>
          <a:p>
            <a:pPr lvl="0"/>
            <a:r>
              <a:rPr lang="ar-SA" sz="2900" dirty="0">
                <a:latin typeface="Simplified Arabic" pitchFamily="18" charset="-78"/>
                <a:cs typeface="Simplified Arabic" pitchFamily="18" charset="-78"/>
              </a:rPr>
              <a:t>	</a:t>
            </a:r>
            <a:r>
              <a:rPr lang="ar-SA" sz="2900" dirty="0" smtClean="0">
                <a:latin typeface="Simplified Arabic" pitchFamily="18" charset="-78"/>
                <a:cs typeface="Simplified Arabic" pitchFamily="18" charset="-78"/>
              </a:rPr>
              <a:t>- </a:t>
            </a:r>
            <a:r>
              <a:rPr lang="ar-SA" sz="3500" dirty="0">
                <a:latin typeface="AL-Hotham"/>
              </a:rPr>
              <a:t>يمكن اكتشاف حالات </a:t>
            </a:r>
            <a:r>
              <a:rPr lang="ar-SA" sz="3500" dirty="0" smtClean="0">
                <a:latin typeface="AL-Hotham"/>
              </a:rPr>
              <a:t>غياب </a:t>
            </a:r>
            <a:r>
              <a:rPr lang="ar-SA" sz="3500" dirty="0">
                <a:latin typeface="AL-Hotham"/>
              </a:rPr>
              <a:t>المساواة عند النظر إلى مقاييس مكانية </a:t>
            </a:r>
            <a:r>
              <a:rPr lang="ar-SA" sz="3500" dirty="0" smtClean="0">
                <a:latin typeface="AL-Hotham"/>
              </a:rPr>
              <a:t>محددة</a:t>
            </a:r>
          </a:p>
          <a:p>
            <a:pPr lvl="0"/>
            <a:r>
              <a:rPr lang="ar-SA" sz="3500" dirty="0">
                <a:latin typeface="AL-Hotham"/>
                <a:cs typeface="Simplified Arabic" pitchFamily="18" charset="-78"/>
              </a:rPr>
              <a:t>	</a:t>
            </a:r>
            <a:r>
              <a:rPr lang="ar-SA" sz="3500" dirty="0" smtClean="0">
                <a:latin typeface="AL-Hotham"/>
                <a:cs typeface="Simplified Arabic" pitchFamily="18" charset="-78"/>
              </a:rPr>
              <a:t>- </a:t>
            </a:r>
            <a:r>
              <a:rPr lang="ar-SA" sz="3200" dirty="0">
                <a:latin typeface="Calibri" panose="020F0502020204030204" pitchFamily="34" charset="0"/>
                <a:ea typeface="Calibri" panose="020F0502020204030204" pitchFamily="34" charset="0"/>
                <a:cs typeface="Arial" panose="020B0604020202020204" pitchFamily="34" charset="0"/>
              </a:rPr>
              <a:t>يعتبر معامل جيني </a:t>
            </a:r>
            <a:r>
              <a:rPr lang="en-US" sz="3200" dirty="0">
                <a:latin typeface="Calibri" panose="020F0502020204030204" pitchFamily="34" charset="0"/>
                <a:ea typeface="Calibri" panose="020F0502020204030204" pitchFamily="34" charset="0"/>
                <a:cs typeface="Arial" panose="020B0604020202020204" pitchFamily="34" charset="0"/>
              </a:rPr>
              <a:t>(Gini Coefficient)</a:t>
            </a:r>
            <a:r>
              <a:rPr lang="ar-SA" sz="3200" dirty="0">
                <a:latin typeface="Calibri" panose="020F0502020204030204" pitchFamily="34" charset="0"/>
                <a:ea typeface="Calibri" panose="020F0502020204030204" pitchFamily="34" charset="0"/>
                <a:cs typeface="Arial" panose="020B0604020202020204" pitchFamily="34" charset="0"/>
              </a:rPr>
              <a:t> مقياسا لحالة </a:t>
            </a:r>
            <a:r>
              <a:rPr lang="ar-SA" sz="3200" dirty="0" smtClean="0">
                <a:latin typeface="Calibri" panose="020F0502020204030204" pitchFamily="34" charset="0"/>
                <a:ea typeface="Calibri" panose="020F0502020204030204" pitchFamily="34" charset="0"/>
                <a:cs typeface="Arial" panose="020B0604020202020204" pitchFamily="34" charset="0"/>
              </a:rPr>
              <a:t>التفاوت.</a:t>
            </a:r>
          </a:p>
          <a:p>
            <a:pPr lvl="0"/>
            <a:endParaRPr lang="ar-SA" sz="3200" dirty="0">
              <a:latin typeface="Calibri" panose="020F0502020204030204" pitchFamily="34" charset="0"/>
              <a:ea typeface="Calibri" panose="020F0502020204030204" pitchFamily="34" charset="0"/>
              <a:cs typeface="Arial" panose="020B0604020202020204" pitchFamily="34" charset="0"/>
            </a:endParaRPr>
          </a:p>
          <a:p>
            <a:pPr lvl="0"/>
            <a:endParaRPr lang="ar-SA" sz="3200" dirty="0" smtClean="0">
              <a:latin typeface="Calibri" panose="020F0502020204030204" pitchFamily="34" charset="0"/>
              <a:ea typeface="Calibri" panose="020F0502020204030204" pitchFamily="34" charset="0"/>
              <a:cs typeface="Arial" panose="020B0604020202020204" pitchFamily="34" charset="0"/>
            </a:endParaRPr>
          </a:p>
          <a:p>
            <a:pPr lvl="0"/>
            <a:endParaRPr lang="ar-SA" sz="3200" dirty="0">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تابع</a:t>
            </a:r>
            <a:endParaRPr lang="ar-KW" dirty="0"/>
          </a:p>
        </p:txBody>
      </p:sp>
      <p:sp>
        <p:nvSpPr>
          <p:cNvPr id="3" name="عنصر نائب للمحتوى 2"/>
          <p:cNvSpPr>
            <a:spLocks noGrp="1"/>
          </p:cNvSpPr>
          <p:nvPr>
            <p:ph idx="1"/>
          </p:nvPr>
        </p:nvSpPr>
        <p:spPr/>
        <p:txBody>
          <a:bodyPr/>
          <a:lstStyle/>
          <a:p>
            <a:r>
              <a:rPr lang="ar-SA" sz="2400" dirty="0">
                <a:latin typeface="Calibri" panose="020F0502020204030204" pitchFamily="34" charset="0"/>
                <a:ea typeface="Calibri" panose="020F0502020204030204" pitchFamily="34" charset="0"/>
                <a:cs typeface="Arial" panose="020B0604020202020204" pitchFamily="34" charset="0"/>
              </a:rPr>
              <a:t>يؤكد مصطلح التمركز الأوربي ضمنيا على أولوية القوة على المعرفة ولهذا السبب يعتقد بأنه يعكس علاقات القوة الطبقية، والنوعية والعرقية القائمة من قبيل الزعم بأفضلية آراء  الرجال ‘البيض’، المنتمين للطبقة الوسطى أو رجال النخبة في الشمال.</a:t>
            </a:r>
            <a:endParaRPr lang="ar-SA" dirty="0"/>
          </a:p>
          <a:p>
            <a:r>
              <a:rPr lang="ar-SA" sz="2400" dirty="0">
                <a:latin typeface="Calibri" panose="020F0502020204030204" pitchFamily="34" charset="0"/>
                <a:ea typeface="Calibri" panose="020F0502020204030204" pitchFamily="34" charset="0"/>
                <a:cs typeface="Arial" panose="020B0604020202020204" pitchFamily="34" charset="0"/>
              </a:rPr>
              <a:t>يستند مصطلح ‘التمركز الأوربي’ على افتراض أن ‘الشمال’ يمثل كتلة واحدة متجانسة. وهذا غير صحيح إطلاقا ليس فقط بالنظر إلى عدد القوميات المختلفة التي يتكون منها ‘الشمال’، ولكن أيضا بسبب </a:t>
            </a:r>
            <a:r>
              <a:rPr lang="ar-SA" sz="2400" dirty="0" err="1">
                <a:latin typeface="Calibri" panose="020F0502020204030204" pitchFamily="34" charset="0"/>
                <a:ea typeface="Calibri" panose="020F0502020204030204" pitchFamily="34" charset="0"/>
                <a:cs typeface="Arial" panose="020B0604020202020204" pitchFamily="34" charset="0"/>
              </a:rPr>
              <a:t>التمايزات</a:t>
            </a:r>
            <a:r>
              <a:rPr lang="ar-SA" sz="2400" dirty="0">
                <a:latin typeface="Calibri" panose="020F0502020204030204" pitchFamily="34" charset="0"/>
                <a:ea typeface="Calibri" panose="020F0502020204030204" pitchFamily="34" charset="0"/>
                <a:cs typeface="Arial" panose="020B0604020202020204" pitchFamily="34" charset="0"/>
              </a:rPr>
              <a:t> المستندة إلى النوع، والعرق، والطبقة وعدد أخر من الخصائص الاجتماعية. </a:t>
            </a:r>
          </a:p>
        </p:txBody>
      </p:sp>
    </p:spTree>
    <p:extLst>
      <p:ext uri="{BB962C8B-B14F-4D97-AF65-F5344CB8AC3E}">
        <p14:creationId xmlns:p14="http://schemas.microsoft.com/office/powerpoint/2010/main" val="21581678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000" dirty="0">
                <a:solidFill>
                  <a:srgbClr val="04617B"/>
                </a:solidFill>
              </a:rPr>
              <a:t>مشكلة التحيز الأوربي في </a:t>
            </a:r>
            <a:r>
              <a:rPr lang="ar-SA" sz="4000" dirty="0" smtClean="0">
                <a:solidFill>
                  <a:srgbClr val="04617B"/>
                </a:solidFill>
              </a:rPr>
              <a:t>رسم الخرائط</a:t>
            </a:r>
            <a:endParaRPr lang="ar-SA" dirty="0"/>
          </a:p>
        </p:txBody>
      </p:sp>
      <p:sp>
        <p:nvSpPr>
          <p:cNvPr id="3" name="عنصر نائب للمحتوى 2"/>
          <p:cNvSpPr>
            <a:spLocks noGrp="1"/>
          </p:cNvSpPr>
          <p:nvPr>
            <p:ph idx="1"/>
          </p:nvPr>
        </p:nvSpPr>
        <p:spPr/>
        <p:txBody>
          <a:bodyPr>
            <a:normAutofit/>
          </a:bodyPr>
          <a:lstStyle/>
          <a:p>
            <a:pPr marL="0" indent="0">
              <a:buNone/>
            </a:pPr>
            <a:r>
              <a:rPr lang="ar-SA" sz="2400" dirty="0">
                <a:solidFill>
                  <a:srgbClr val="FF0000"/>
                </a:solidFill>
                <a:latin typeface="Calibri" panose="020F0502020204030204" pitchFamily="34" charset="0"/>
                <a:ea typeface="Calibri" panose="020F0502020204030204" pitchFamily="34" charset="0"/>
                <a:cs typeface="Arial" panose="020B0604020202020204" pitchFamily="34" charset="0"/>
              </a:rPr>
              <a:t>ليست المصطلحات وحدها التي يمكن أن تكشف عن </a:t>
            </a:r>
            <a:r>
              <a:rPr lang="ar-SA" sz="2400" dirty="0" smtClean="0">
                <a:solidFill>
                  <a:srgbClr val="FF0000"/>
                </a:solidFill>
                <a:latin typeface="Calibri" panose="020F0502020204030204" pitchFamily="34" charset="0"/>
                <a:ea typeface="Calibri" panose="020F0502020204030204" pitchFamily="34" charset="0"/>
                <a:cs typeface="Arial" panose="020B0604020202020204" pitchFamily="34" charset="0"/>
              </a:rPr>
              <a:t>التحيز، </a:t>
            </a:r>
            <a:r>
              <a:rPr lang="ar-SA" sz="2400" dirty="0">
                <a:solidFill>
                  <a:srgbClr val="FF0000"/>
                </a:solidFill>
                <a:latin typeface="Calibri" panose="020F0502020204030204" pitchFamily="34" charset="0"/>
                <a:ea typeface="Calibri" panose="020F0502020204030204" pitchFamily="34" charset="0"/>
                <a:cs typeface="Arial" panose="020B0604020202020204" pitchFamily="34" charset="0"/>
              </a:rPr>
              <a:t>بل أن الخرائط أيضا تعتبر حاملا مهما للأفكار لأنها بمثابة تصوير أو تمثيل </a:t>
            </a:r>
            <a:r>
              <a:rPr lang="ar-SA" sz="2400" dirty="0" smtClean="0">
                <a:solidFill>
                  <a:srgbClr val="FF0000"/>
                </a:solidFill>
                <a:latin typeface="Calibri" panose="020F0502020204030204" pitchFamily="34" charset="0"/>
                <a:ea typeface="Calibri" panose="020F0502020204030204" pitchFamily="34" charset="0"/>
                <a:cs typeface="Arial" panose="020B0604020202020204" pitchFamily="34" charset="0"/>
              </a:rPr>
              <a:t>للعالم. </a:t>
            </a:r>
          </a:p>
          <a:p>
            <a:r>
              <a:rPr lang="ar-SA" sz="2800" dirty="0" smtClean="0">
                <a:latin typeface="Calibri" panose="020F0502020204030204" pitchFamily="34" charset="0"/>
                <a:ea typeface="Calibri" panose="020F0502020204030204" pitchFamily="34" charset="0"/>
                <a:cs typeface="Arial" panose="020B0604020202020204" pitchFamily="34" charset="0"/>
              </a:rPr>
              <a:t>ولذا فإن الخرائط </a:t>
            </a:r>
            <a:r>
              <a:rPr lang="ar-SA" sz="2800" dirty="0">
                <a:latin typeface="Calibri" panose="020F0502020204030204" pitchFamily="34" charset="0"/>
                <a:ea typeface="Calibri" panose="020F0502020204030204" pitchFamily="34" charset="0"/>
                <a:cs typeface="Arial" panose="020B0604020202020204" pitchFamily="34" charset="0"/>
              </a:rPr>
              <a:t>المتمركزة </a:t>
            </a:r>
            <a:r>
              <a:rPr lang="ar-SA" sz="2800" dirty="0" smtClean="0">
                <a:latin typeface="Calibri" panose="020F0502020204030204" pitchFamily="34" charset="0"/>
                <a:ea typeface="Calibri" panose="020F0502020204030204" pitchFamily="34" charset="0"/>
                <a:cs typeface="Arial" panose="020B0604020202020204" pitchFamily="34" charset="0"/>
              </a:rPr>
              <a:t>أوروبيا</a:t>
            </a:r>
            <a:r>
              <a:rPr lang="ar-SA" sz="2800" dirty="0">
                <a:latin typeface="Calibri" panose="020F0502020204030204" pitchFamily="34" charset="0"/>
                <a:ea typeface="Calibri" panose="020F0502020204030204" pitchFamily="34" charset="0"/>
                <a:cs typeface="Arial" panose="020B0604020202020204" pitchFamily="34" charset="0"/>
              </a:rPr>
              <a:t>، مثل تلك التي رسمت باستخدام إسقاط </a:t>
            </a:r>
            <a:r>
              <a:rPr lang="ar-SA" sz="2800" dirty="0" err="1">
                <a:latin typeface="Calibri" panose="020F0502020204030204" pitchFamily="34" charset="0"/>
                <a:ea typeface="Calibri" panose="020F0502020204030204" pitchFamily="34" charset="0"/>
                <a:cs typeface="Arial" panose="020B0604020202020204" pitchFamily="34" charset="0"/>
              </a:rPr>
              <a:t>ميركاتور</a:t>
            </a:r>
            <a:r>
              <a:rPr lang="ar-SA" sz="2800" dirty="0">
                <a:latin typeface="Calibri" panose="020F0502020204030204" pitchFamily="34" charset="0"/>
                <a:ea typeface="Calibri" panose="020F0502020204030204" pitchFamily="34" charset="0"/>
                <a:cs typeface="Arial" panose="020B0604020202020204" pitchFamily="34" charset="0"/>
              </a:rPr>
              <a:t> </a:t>
            </a:r>
            <a:r>
              <a:rPr lang="en-US" sz="2800" dirty="0">
                <a:latin typeface="Calibri" panose="020F0502020204030204" pitchFamily="34" charset="0"/>
                <a:ea typeface="Calibri" panose="020F0502020204030204" pitchFamily="34" charset="0"/>
                <a:cs typeface="Arial" panose="020B0604020202020204" pitchFamily="34" charset="0"/>
              </a:rPr>
              <a:t>Mercator projection</a:t>
            </a:r>
            <a:r>
              <a:rPr lang="ar-SA" sz="2800" dirty="0">
                <a:latin typeface="Calibri" panose="020F0502020204030204" pitchFamily="34" charset="0"/>
                <a:ea typeface="Calibri" panose="020F0502020204030204" pitchFamily="34" charset="0"/>
                <a:cs typeface="Arial" panose="020B0604020202020204" pitchFamily="34" charset="0"/>
              </a:rPr>
              <a:t> تضع أوربا في مركز أو محور الخريطة </a:t>
            </a:r>
            <a:r>
              <a:rPr lang="ar-SA" sz="2800" dirty="0" smtClean="0">
                <a:latin typeface="Calibri" panose="020F0502020204030204" pitchFamily="34" charset="0"/>
                <a:ea typeface="Calibri" panose="020F0502020204030204" pitchFamily="34" charset="0"/>
                <a:cs typeface="Arial" panose="020B0604020202020204" pitchFamily="34" charset="0"/>
              </a:rPr>
              <a:t>ولا تمثل </a:t>
            </a:r>
            <a:r>
              <a:rPr lang="ar-SA" sz="2800" dirty="0">
                <a:latin typeface="Calibri" panose="020F0502020204030204" pitchFamily="34" charset="0"/>
                <a:ea typeface="Calibri" panose="020F0502020204030204" pitchFamily="34" charset="0"/>
                <a:cs typeface="Arial" panose="020B0604020202020204" pitchFamily="34" charset="0"/>
              </a:rPr>
              <a:t>القارات بنفس الشكل كما هو في </a:t>
            </a:r>
            <a:r>
              <a:rPr lang="ar-SA" sz="2800" dirty="0" smtClean="0">
                <a:latin typeface="Calibri" panose="020F0502020204030204" pitchFamily="34" charset="0"/>
                <a:ea typeface="Calibri" panose="020F0502020204030204" pitchFamily="34" charset="0"/>
                <a:cs typeface="Arial" panose="020B0604020202020204" pitchFamily="34" charset="0"/>
              </a:rPr>
              <a:t>الواقع.</a:t>
            </a:r>
          </a:p>
          <a:p>
            <a:r>
              <a:rPr lang="ar-SA" sz="2800" dirty="0" smtClean="0">
                <a:latin typeface="Calibri" panose="020F0502020204030204" pitchFamily="34" charset="0"/>
                <a:ea typeface="Calibri" panose="020F0502020204030204" pitchFamily="34" charset="0"/>
                <a:cs typeface="Arial" panose="020B0604020202020204" pitchFamily="34" charset="0"/>
              </a:rPr>
              <a:t>بينما يمثل </a:t>
            </a:r>
            <a:r>
              <a:rPr lang="ar-SA" sz="2800" dirty="0">
                <a:latin typeface="Calibri" panose="020F0502020204030204" pitchFamily="34" charset="0"/>
                <a:ea typeface="Calibri" panose="020F0502020204030204" pitchFamily="34" charset="0"/>
                <a:cs typeface="Arial" panose="020B0604020202020204" pitchFamily="34" charset="0"/>
              </a:rPr>
              <a:t>إسقاط </a:t>
            </a:r>
            <a:r>
              <a:rPr lang="ar-SA" sz="2800" dirty="0" err="1">
                <a:latin typeface="Calibri" panose="020F0502020204030204" pitchFamily="34" charset="0"/>
                <a:ea typeface="Calibri" panose="020F0502020204030204" pitchFamily="34" charset="0"/>
                <a:cs typeface="Arial" panose="020B0604020202020204" pitchFamily="34" charset="0"/>
              </a:rPr>
              <a:t>بيترز</a:t>
            </a:r>
            <a:r>
              <a:rPr lang="ar-SA" sz="2800" dirty="0">
                <a:latin typeface="Calibri" panose="020F0502020204030204" pitchFamily="34" charset="0"/>
                <a:ea typeface="Calibri" panose="020F0502020204030204" pitchFamily="34" charset="0"/>
                <a:cs typeface="Arial" panose="020B0604020202020204" pitchFamily="34" charset="0"/>
              </a:rPr>
              <a:t> </a:t>
            </a:r>
            <a:r>
              <a:rPr lang="en-US" sz="2800" dirty="0">
                <a:latin typeface="Calibri" panose="020F0502020204030204" pitchFamily="34" charset="0"/>
                <a:ea typeface="Calibri" panose="020F0502020204030204" pitchFamily="34" charset="0"/>
                <a:cs typeface="Arial" panose="020B0604020202020204" pitchFamily="34" charset="0"/>
              </a:rPr>
              <a:t>Peters projection</a:t>
            </a:r>
            <a:r>
              <a:rPr lang="ar-SA" sz="2800" dirty="0">
                <a:latin typeface="Calibri" panose="020F0502020204030204" pitchFamily="34" charset="0"/>
                <a:ea typeface="Calibri" panose="020F0502020204030204" pitchFamily="34" charset="0"/>
                <a:cs typeface="Arial" panose="020B0604020202020204" pitchFamily="34" charset="0"/>
              </a:rPr>
              <a:t> محاولة لتحدي ذلك الانطباع المتحيز المتمركز حول </a:t>
            </a:r>
            <a:r>
              <a:rPr lang="ar-SA" sz="2800" dirty="0" smtClean="0">
                <a:latin typeface="Calibri" panose="020F0502020204030204" pitchFamily="34" charset="0"/>
                <a:ea typeface="Calibri" panose="020F0502020204030204" pitchFamily="34" charset="0"/>
                <a:cs typeface="Arial" panose="020B0604020202020204" pitchFamily="34" charset="0"/>
              </a:rPr>
              <a:t>أوروبا حيث يمثل وصفا </a:t>
            </a:r>
            <a:r>
              <a:rPr lang="ar-SA" sz="2800" dirty="0">
                <a:latin typeface="Calibri" panose="020F0502020204030204" pitchFamily="34" charset="0"/>
                <a:ea typeface="Calibri" panose="020F0502020204030204" pitchFamily="34" charset="0"/>
                <a:cs typeface="Arial" panose="020B0604020202020204" pitchFamily="34" charset="0"/>
              </a:rPr>
              <a:t>مكانيا </a:t>
            </a:r>
            <a:r>
              <a:rPr lang="ar-SA" sz="2800" dirty="0" smtClean="0">
                <a:latin typeface="Calibri" panose="020F0502020204030204" pitchFamily="34" charset="0"/>
                <a:ea typeface="Calibri" panose="020F0502020204030204" pitchFamily="34" charset="0"/>
                <a:cs typeface="Arial" panose="020B0604020202020204" pitchFamily="34" charset="0"/>
              </a:rPr>
              <a:t>مساويا</a:t>
            </a:r>
            <a:r>
              <a:rPr lang="ar-SA" sz="2800" dirty="0">
                <a:latin typeface="Calibri" panose="020F0502020204030204" pitchFamily="34" charset="0"/>
                <a:ea typeface="Calibri" panose="020F0502020204030204" pitchFamily="34" charset="0"/>
                <a:cs typeface="Arial" panose="020B0604020202020204" pitchFamily="34" charset="0"/>
              </a:rPr>
              <a:t> </a:t>
            </a:r>
            <a:r>
              <a:rPr lang="ar-SA" sz="2800" dirty="0" smtClean="0">
                <a:latin typeface="Calibri" panose="020F0502020204030204" pitchFamily="34" charset="0"/>
                <a:ea typeface="Calibri" panose="020F0502020204030204" pitchFamily="34" charset="0"/>
                <a:cs typeface="Arial" panose="020B0604020202020204" pitchFamily="34" charset="0"/>
              </a:rPr>
              <a:t>للواقع تقريبا.</a:t>
            </a:r>
            <a:endParaRPr lang="ar-SA" dirty="0"/>
          </a:p>
        </p:txBody>
      </p:sp>
    </p:spTree>
    <p:extLst>
      <p:ext uri="{BB962C8B-B14F-4D97-AF65-F5344CB8AC3E}">
        <p14:creationId xmlns:p14="http://schemas.microsoft.com/office/powerpoint/2010/main" val="34387285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rot="16200000">
            <a:off x="-2153383" y="3169607"/>
            <a:ext cx="5808790" cy="1143000"/>
          </a:xfrm>
        </p:spPr>
        <p:txBody>
          <a:bodyPr/>
          <a:lstStyle/>
          <a:p>
            <a:pPr algn="ctr"/>
            <a:r>
              <a:rPr lang="ar-SA" dirty="0" smtClean="0"/>
              <a:t>اسقاط </a:t>
            </a:r>
            <a:r>
              <a:rPr lang="ar-SA" dirty="0" err="1" smtClean="0"/>
              <a:t>ميركاتور</a:t>
            </a:r>
            <a:endParaRPr lang="ar-SA" dirty="0"/>
          </a:p>
        </p:txBody>
      </p:sp>
      <p:pic>
        <p:nvPicPr>
          <p:cNvPr id="4" name="عنصر نائب للمحتوى 3"/>
          <p:cNvPicPr>
            <a:picLocks noGrp="1" noChangeAspect="1"/>
          </p:cNvPicPr>
          <p:nvPr>
            <p:ph idx="1"/>
          </p:nvPr>
        </p:nvPicPr>
        <p:blipFill>
          <a:blip r:embed="rId2"/>
          <a:stretch>
            <a:fillRect/>
          </a:stretch>
        </p:blipFill>
        <p:spPr>
          <a:xfrm>
            <a:off x="1547664" y="836712"/>
            <a:ext cx="6415088" cy="5843588"/>
          </a:xfrm>
          <a:prstGeom prst="rect">
            <a:avLst/>
          </a:prstGeom>
        </p:spPr>
      </p:pic>
    </p:spTree>
    <p:extLst>
      <p:ext uri="{BB962C8B-B14F-4D97-AF65-F5344CB8AC3E}">
        <p14:creationId xmlns:p14="http://schemas.microsoft.com/office/powerpoint/2010/main" val="41437139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9" y="692696"/>
            <a:ext cx="8496944" cy="639052"/>
          </a:xfrm>
        </p:spPr>
        <p:txBody>
          <a:bodyPr>
            <a:normAutofit fontScale="90000"/>
          </a:bodyPr>
          <a:lstStyle/>
          <a:p>
            <a:pPr algn="ctr"/>
            <a:r>
              <a:rPr lang="ar-SA" dirty="0" smtClean="0"/>
              <a:t>اسقاط </a:t>
            </a:r>
            <a:r>
              <a:rPr lang="ar-SA" dirty="0" err="1" smtClean="0"/>
              <a:t>بيترز</a:t>
            </a:r>
            <a:endParaRPr lang="ar-SA" dirty="0"/>
          </a:p>
        </p:txBody>
      </p:sp>
      <p:pic>
        <p:nvPicPr>
          <p:cNvPr id="4" name="عنصر نائب للمحتوى 3"/>
          <p:cNvPicPr>
            <a:picLocks noGrp="1" noChangeAspect="1"/>
          </p:cNvPicPr>
          <p:nvPr>
            <p:ph idx="1"/>
          </p:nvPr>
        </p:nvPicPr>
        <p:blipFill>
          <a:blip r:embed="rId2"/>
          <a:stretch>
            <a:fillRect/>
          </a:stretch>
        </p:blipFill>
        <p:spPr>
          <a:xfrm>
            <a:off x="1" y="1412776"/>
            <a:ext cx="9144000" cy="5445224"/>
          </a:xfrm>
          <a:prstGeom prst="rect">
            <a:avLst/>
          </a:prstGeom>
        </p:spPr>
      </p:pic>
    </p:spTree>
    <p:extLst>
      <p:ext uri="{BB962C8B-B14F-4D97-AF65-F5344CB8AC3E}">
        <p14:creationId xmlns:p14="http://schemas.microsoft.com/office/powerpoint/2010/main" val="17723098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الاستعمار؟؟؟؟ لماذا؟</a:t>
            </a:r>
            <a:endParaRPr lang="ar-KW" dirty="0"/>
          </a:p>
        </p:txBody>
      </p:sp>
      <p:sp>
        <p:nvSpPr>
          <p:cNvPr id="3" name="عنصر نائب للمحتوى 2"/>
          <p:cNvSpPr>
            <a:spLocks noGrp="1"/>
          </p:cNvSpPr>
          <p:nvPr>
            <p:ph idx="1"/>
          </p:nvPr>
        </p:nvSpPr>
        <p:spPr/>
        <p:txBody>
          <a:bodyPr/>
          <a:lstStyle/>
          <a:p>
            <a:r>
              <a:rPr lang="ar-SA" dirty="0" smtClean="0"/>
              <a:t>يعرف الاستعمار </a:t>
            </a:r>
            <a:r>
              <a:rPr lang="ar-SA" dirty="0"/>
              <a:t>ع</a:t>
            </a:r>
            <a:r>
              <a:rPr lang="ar-SA" dirty="0" smtClean="0"/>
              <a:t>لى </a:t>
            </a:r>
            <a:r>
              <a:rPr lang="ar-SA" dirty="0"/>
              <a:t>أنه ‘السيطرة السياسية على الشعوب والمناطق من قبل دول أجنبية، سواء ترافق ذلك مع استيطان دائم كبير ... أم لا</a:t>
            </a:r>
            <a:r>
              <a:rPr lang="ar-SA" dirty="0" smtClean="0"/>
              <a:t>’.</a:t>
            </a:r>
          </a:p>
          <a:p>
            <a:r>
              <a:rPr lang="ar-SA" dirty="0" smtClean="0"/>
              <a:t>دواعي مناقشة </a:t>
            </a:r>
            <a:r>
              <a:rPr lang="ar-SA" dirty="0"/>
              <a:t>الاستعمار في إطار نظرية </a:t>
            </a:r>
            <a:r>
              <a:rPr lang="ar-SA" dirty="0" smtClean="0"/>
              <a:t>التنمية:</a:t>
            </a:r>
          </a:p>
          <a:p>
            <a:pPr lvl="1"/>
            <a:r>
              <a:rPr lang="ar-SA" dirty="0" smtClean="0"/>
              <a:t>أن الروابط التي أنشأها الاستعمار كانت </a:t>
            </a:r>
            <a:r>
              <a:rPr lang="ar-SA" dirty="0"/>
              <a:t>عنصرا رئيسا في تطوير الأسس لما نطلق عليه اليوم ‘العولمة</a:t>
            </a:r>
            <a:r>
              <a:rPr lang="ar-SA" dirty="0" smtClean="0"/>
              <a:t>’.</a:t>
            </a:r>
          </a:p>
          <a:p>
            <a:pPr lvl="1"/>
            <a:r>
              <a:rPr lang="ar-SA" dirty="0" smtClean="0"/>
              <a:t> تسهم تباينات </a:t>
            </a:r>
            <a:r>
              <a:rPr lang="ar-SA" dirty="0"/>
              <a:t>القوة </a:t>
            </a:r>
            <a:r>
              <a:rPr lang="ar-SA" dirty="0" smtClean="0"/>
              <a:t>بين </a:t>
            </a:r>
            <a:r>
              <a:rPr lang="ar-SA" dirty="0"/>
              <a:t>الشمال </a:t>
            </a:r>
            <a:r>
              <a:rPr lang="ar-SA" dirty="0" smtClean="0"/>
              <a:t>والجنوب في تفسير تجارب </a:t>
            </a:r>
            <a:r>
              <a:rPr lang="ar-SA" dirty="0"/>
              <a:t>التنمية المختلفة، وتستمر أيضا في تقييد إرادة بلدان وشعوب الجنوب في تقرير مستقبلهم من خلال عمليات ما أصبح يعرف ‘بالاستعمار الجديد</a:t>
            </a:r>
            <a:r>
              <a:rPr lang="ar-SA" dirty="0" smtClean="0"/>
              <a:t>’.</a:t>
            </a:r>
            <a:endParaRPr lang="ar-KW" dirty="0"/>
          </a:p>
        </p:txBody>
      </p:sp>
    </p:spTree>
    <p:extLst>
      <p:ext uri="{BB962C8B-B14F-4D97-AF65-F5344CB8AC3E}">
        <p14:creationId xmlns:p14="http://schemas.microsoft.com/office/powerpoint/2010/main" val="6321215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تابع</a:t>
            </a:r>
            <a:endParaRPr lang="ar-KW" dirty="0"/>
          </a:p>
        </p:txBody>
      </p:sp>
      <p:sp>
        <p:nvSpPr>
          <p:cNvPr id="3" name="عنصر نائب للمحتوى 2"/>
          <p:cNvSpPr>
            <a:spLocks noGrp="1"/>
          </p:cNvSpPr>
          <p:nvPr>
            <p:ph idx="1"/>
          </p:nvPr>
        </p:nvSpPr>
        <p:spPr/>
        <p:txBody>
          <a:bodyPr/>
          <a:lstStyle/>
          <a:p>
            <a:pPr lvl="2"/>
            <a:r>
              <a:rPr lang="ar-SA" dirty="0"/>
              <a:t>من الواضح أن الاستعمار قد غيّر البناءات الاجتماعية، والنظم السياسية والاقتصادية، والأنماط الثقافية في كثير من الأماكن. واستمر أثر تلك التغيرات في مرحلة ما بعد </a:t>
            </a:r>
            <a:r>
              <a:rPr lang="ar-SA" dirty="0" smtClean="0"/>
              <a:t>الاستقلال.</a:t>
            </a:r>
          </a:p>
          <a:p>
            <a:pPr marL="456012" lvl="2" indent="-342900">
              <a:buFont typeface="Wingdings" panose="05000000000000000000" pitchFamily="2" charset="2"/>
              <a:buChar char="v"/>
            </a:pPr>
            <a:r>
              <a:rPr lang="ar-SA" dirty="0" smtClean="0"/>
              <a:t>مراحل الاستعمار:</a:t>
            </a:r>
          </a:p>
          <a:p>
            <a:pPr marL="730332" lvl="3" indent="-342900">
              <a:buFont typeface="Wingdings" panose="05000000000000000000" pitchFamily="2" charset="2"/>
              <a:buChar char="v"/>
            </a:pPr>
            <a:r>
              <a:rPr lang="ar-SA" dirty="0" smtClean="0"/>
              <a:t>المرحلة الأولى (الاسبانية والبرتغالية) اتسمت في مجملها </a:t>
            </a:r>
            <a:r>
              <a:rPr lang="ar-SA" dirty="0"/>
              <a:t>بالتركيز على النشاطات </a:t>
            </a:r>
            <a:r>
              <a:rPr lang="ar-SA" dirty="0" err="1"/>
              <a:t>الميركنتالية</a:t>
            </a:r>
            <a:r>
              <a:rPr lang="ar-SA" dirty="0"/>
              <a:t> (التجارة</a:t>
            </a:r>
            <a:r>
              <a:rPr lang="ar-SA" dirty="0" smtClean="0"/>
              <a:t>)، نهب الموارد من العالم الجديد وخصوصا الذهب والفضة.</a:t>
            </a:r>
          </a:p>
          <a:p>
            <a:pPr marL="730332" lvl="3" indent="-342900">
              <a:buFont typeface="Wingdings" panose="05000000000000000000" pitchFamily="2" charset="2"/>
              <a:buChar char="v"/>
            </a:pPr>
            <a:r>
              <a:rPr lang="ar-SA" dirty="0" smtClean="0"/>
              <a:t>المرحلة الثانية (الهولندية والبريطانية) اتسمت </a:t>
            </a:r>
            <a:r>
              <a:rPr lang="ar-SA" dirty="0" err="1"/>
              <a:t>بتنامي</a:t>
            </a:r>
            <a:r>
              <a:rPr lang="ar-SA" dirty="0"/>
              <a:t> الاستيطان الأوربي وتحول المستعمرات إلى </a:t>
            </a:r>
            <a:r>
              <a:rPr lang="ar-SA" dirty="0" smtClean="0"/>
              <a:t>مصادر للموارد الأولية وأسواق </a:t>
            </a:r>
            <a:r>
              <a:rPr lang="ar-SA" dirty="0"/>
              <a:t>هامة للسلع الأوربية </a:t>
            </a:r>
            <a:r>
              <a:rPr lang="ar-SA" dirty="0" smtClean="0"/>
              <a:t>المصنعة + نظام الرق.</a:t>
            </a:r>
          </a:p>
        </p:txBody>
      </p:sp>
    </p:spTree>
    <p:extLst>
      <p:ext uri="{BB962C8B-B14F-4D97-AF65-F5344CB8AC3E}">
        <p14:creationId xmlns:p14="http://schemas.microsoft.com/office/powerpoint/2010/main" val="27728262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lvl="3">
              <a:buFont typeface="Wingdings" panose="05000000000000000000" pitchFamily="2" charset="2"/>
              <a:buChar char="v"/>
            </a:pPr>
            <a:r>
              <a:rPr lang="ar-SA" dirty="0" smtClean="0"/>
              <a:t>الاستعمار الجديد: على </a:t>
            </a:r>
            <a:r>
              <a:rPr lang="ar-SA" dirty="0"/>
              <a:t>الرغم من تحقيقها للاستقلال السياسي، إلا أن الدول المستقلة حديثا لم تحصل على سيادتها (الكاملة) بالتأكيد، حيث استمرت الروابط الاقتصادية، خصوصا، في إبقاء المستعمرات السابقة في وضع التبعية والخنوع </a:t>
            </a:r>
            <a:r>
              <a:rPr lang="ar-SA" dirty="0" smtClean="0"/>
              <a:t>مع </a:t>
            </a:r>
            <a:r>
              <a:rPr lang="ar-SA" dirty="0"/>
              <a:t>التأكيد المستمر على أفضلية الطرق أو الأساليب ‘الغربية’ أو ‘الشمالية</a:t>
            </a:r>
            <a:r>
              <a:rPr lang="ar-SA" dirty="0" smtClean="0"/>
              <a:t>’.</a:t>
            </a:r>
          </a:p>
          <a:p>
            <a:pPr lvl="3">
              <a:buFont typeface="Wingdings" panose="05000000000000000000" pitchFamily="2" charset="2"/>
              <a:buChar char="v"/>
            </a:pPr>
            <a:endParaRPr lang="ar-SA" dirty="0"/>
          </a:p>
          <a:p>
            <a:pPr marL="702900" lvl="3" indent="-342900">
              <a:buFont typeface="Wingdings" panose="05000000000000000000" pitchFamily="2" charset="2"/>
              <a:buChar char="Ø"/>
            </a:pPr>
            <a:r>
              <a:rPr lang="ar-SA" dirty="0" smtClean="0">
                <a:solidFill>
                  <a:srgbClr val="FF0000"/>
                </a:solidFill>
              </a:rPr>
              <a:t>العولمة</a:t>
            </a:r>
            <a:r>
              <a:rPr lang="ar-SA" dirty="0" smtClean="0"/>
              <a:t>: </a:t>
            </a:r>
          </a:p>
          <a:p>
            <a:pPr marL="977220" lvl="4" indent="-342900">
              <a:buFont typeface="Wingdings" panose="05000000000000000000" pitchFamily="2" charset="2"/>
              <a:buChar char="Ø"/>
            </a:pPr>
            <a:r>
              <a:rPr lang="ar-SA" dirty="0"/>
              <a:t>كان ترابط أجزاء مختلفة من العالم من خلال العمليات السياسية والاقتصادية المرتبطة بالاستعمار بمثابة الخطوة الأولى لتدفق الأفكار والسلع والناس عبر العالم. ويشار في الوقت الحاضر إلى هذا التنامي في التواصل البيني ‘بالعولمة’ </a:t>
            </a:r>
            <a:r>
              <a:rPr lang="en-US" dirty="0"/>
              <a:t>'globalization' </a:t>
            </a:r>
            <a:r>
              <a:rPr lang="ar-SA" dirty="0" smtClean="0"/>
              <a:t>.</a:t>
            </a:r>
            <a:endParaRPr lang="ar-KW" dirty="0"/>
          </a:p>
        </p:txBody>
      </p:sp>
    </p:spTree>
    <p:extLst>
      <p:ext uri="{BB962C8B-B14F-4D97-AF65-F5344CB8AC3E}">
        <p14:creationId xmlns:p14="http://schemas.microsoft.com/office/powerpoint/2010/main" val="24676804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ما بعد التنمية</a:t>
            </a:r>
            <a:endParaRPr lang="ar-KW" dirty="0"/>
          </a:p>
        </p:txBody>
      </p:sp>
      <p:sp>
        <p:nvSpPr>
          <p:cNvPr id="3" name="عنصر نائب للمحتوى 2"/>
          <p:cNvSpPr>
            <a:spLocks noGrp="1"/>
          </p:cNvSpPr>
          <p:nvPr>
            <p:ph idx="1"/>
          </p:nvPr>
        </p:nvSpPr>
        <p:spPr/>
        <p:txBody>
          <a:bodyPr/>
          <a:lstStyle/>
          <a:p>
            <a:r>
              <a:rPr lang="ar-SA" dirty="0" smtClean="0"/>
              <a:t>يؤكد انصار هذا التوجه وعلى رأسهم  </a:t>
            </a:r>
            <a:r>
              <a:rPr lang="ar-SA" dirty="0" err="1"/>
              <a:t>اسكوبار</a:t>
            </a:r>
            <a:r>
              <a:rPr lang="ar-SA" dirty="0"/>
              <a:t> </a:t>
            </a:r>
            <a:r>
              <a:rPr lang="ar-SA" dirty="0" smtClean="0"/>
              <a:t>على أن </a:t>
            </a:r>
            <a:r>
              <a:rPr lang="ar-SA" dirty="0"/>
              <a:t>عملية التنمية بالطريقة التي طبقت في بلدان الجنوب كانت تستند إلى افتراضات متحيزة للنموذج </a:t>
            </a:r>
            <a:r>
              <a:rPr lang="ar-SA" dirty="0" smtClean="0"/>
              <a:t>الأوربي، مما أدى إلى </a:t>
            </a:r>
            <a:r>
              <a:rPr lang="ar-SA" dirty="0"/>
              <a:t>إلحاق مناطق كبيرة من العالم بالنسق الاقتصادي والسياسي الخاضع للهيمنة الشمالية </a:t>
            </a:r>
            <a:r>
              <a:rPr lang="ar-SA" dirty="0" smtClean="0"/>
              <a:t>وتسبب بالتالي في </a:t>
            </a:r>
            <a:r>
              <a:rPr lang="ar-SA" dirty="0"/>
              <a:t>تحطيم الثقافات الأصلية، وتهديد استدامة البيئات الطبيعية وخلق شعور بمركب النقص بين سكان </a:t>
            </a:r>
            <a:r>
              <a:rPr lang="ar-SA" dirty="0" smtClean="0"/>
              <a:t>الجنوب. </a:t>
            </a:r>
            <a:endParaRPr lang="ar-KW" dirty="0"/>
          </a:p>
        </p:txBody>
      </p:sp>
    </p:spTree>
    <p:extLst>
      <p:ext uri="{BB962C8B-B14F-4D97-AF65-F5344CB8AC3E}">
        <p14:creationId xmlns:p14="http://schemas.microsoft.com/office/powerpoint/2010/main" val="39221486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852704"/>
          </a:xfrm>
        </p:spPr>
        <p:txBody>
          <a:bodyPr/>
          <a:lstStyle/>
          <a:p>
            <a:pPr algn="ctr"/>
            <a:r>
              <a:rPr lang="ar-SA" dirty="0" smtClean="0"/>
              <a:t>خلاصة الفصل</a:t>
            </a:r>
            <a:endParaRPr lang="ar-KW" dirty="0"/>
          </a:p>
        </p:txBody>
      </p:sp>
      <p:sp>
        <p:nvSpPr>
          <p:cNvPr id="3" name="عنصر نائب للمحتوى 2"/>
          <p:cNvSpPr>
            <a:spLocks noGrp="1"/>
          </p:cNvSpPr>
          <p:nvPr>
            <p:ph idx="1"/>
          </p:nvPr>
        </p:nvSpPr>
        <p:spPr/>
        <p:txBody>
          <a:bodyPr>
            <a:normAutofit lnSpcReduction="10000"/>
          </a:bodyPr>
          <a:lstStyle/>
          <a:p>
            <a:pPr lvl="0"/>
            <a:r>
              <a:rPr lang="ar-SA" b="1" dirty="0" smtClean="0"/>
              <a:t>هناك </a:t>
            </a:r>
            <a:r>
              <a:rPr lang="ar-SA" b="1" dirty="0"/>
              <a:t>خلاف كبير حول مفهوم التنمية.   </a:t>
            </a:r>
            <a:endParaRPr lang="en-US" dirty="0"/>
          </a:p>
          <a:p>
            <a:pPr lvl="0"/>
            <a:r>
              <a:rPr lang="ar-SA" b="1" dirty="0"/>
              <a:t>تستخدم الوكالات المتعددة الأطراف في الغالب مقاييس اقتصادية مثل نصيب الفرد من إجمالي الناتج القومي لتقييم التنمية. </a:t>
            </a:r>
            <a:endParaRPr lang="en-US" dirty="0"/>
          </a:p>
          <a:p>
            <a:pPr lvl="0"/>
            <a:r>
              <a:rPr lang="ar-SA" b="1" dirty="0"/>
              <a:t>تخفي المقاييس على المستوى القومي تباينات مكانية واجتماعية هامة.</a:t>
            </a:r>
            <a:endParaRPr lang="en-US" dirty="0"/>
          </a:p>
          <a:p>
            <a:pPr lvl="0"/>
            <a:r>
              <a:rPr lang="ar-SA" b="1" dirty="0"/>
              <a:t>برغم عملية تصفية الاستعمار الواسعة النطاق إلا أنه من المهم أن نأخذ في الاعتبار دور الاستعمار في فهمنا للتنمية في الوقت الحاضر.</a:t>
            </a:r>
            <a:endParaRPr lang="en-US" dirty="0"/>
          </a:p>
          <a:p>
            <a:pPr lvl="0"/>
            <a:r>
              <a:rPr lang="ar-SA" b="1" dirty="0"/>
              <a:t>إن التنمية كعملية ليست مقصورة على أفريقيا، وآسيا، وأمريكا اللاتينية ومنطقة الكاريبي.</a:t>
            </a:r>
            <a:endParaRPr lang="en-US" dirty="0"/>
          </a:p>
          <a:p>
            <a:pPr lvl="0"/>
            <a:r>
              <a:rPr lang="ar-SA" b="1" dirty="0"/>
              <a:t>يمكن النظر للتنمية على أنها فكرة أوربية متحيزة تم فرضها بالقوة على بقية العالم.</a:t>
            </a:r>
            <a:endParaRPr lang="en-US" dirty="0"/>
          </a:p>
        </p:txBody>
      </p:sp>
    </p:spTree>
    <p:extLst>
      <p:ext uri="{BB962C8B-B14F-4D97-AF65-F5344CB8AC3E}">
        <p14:creationId xmlns:p14="http://schemas.microsoft.com/office/powerpoint/2010/main" val="3389761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714348" y="1214420"/>
          <a:ext cx="7215237" cy="4544478"/>
        </p:xfrm>
        <a:graphic>
          <a:graphicData uri="http://schemas.openxmlformats.org/drawingml/2006/table">
            <a:tbl>
              <a:tblPr rtl="1"/>
              <a:tblGrid>
                <a:gridCol w="1193907"/>
                <a:gridCol w="6021330"/>
              </a:tblGrid>
              <a:tr h="642944">
                <a:tc>
                  <a:txBody>
                    <a:bodyPr/>
                    <a:lstStyle/>
                    <a:p>
                      <a:pPr marL="180000" algn="just" rtl="1">
                        <a:lnSpc>
                          <a:spcPct val="115000"/>
                        </a:lnSpc>
                        <a:spcAft>
                          <a:spcPts val="0"/>
                        </a:spcAft>
                      </a:pPr>
                      <a:endParaRPr lang="en-US" sz="1600" dirty="0">
                        <a:solidFill>
                          <a:srgbClr val="000000"/>
                        </a:solidFill>
                        <a:latin typeface="Calibri"/>
                        <a:ea typeface="Calibri"/>
                        <a:cs typeface="Arial"/>
                      </a:endParaRPr>
                    </a:p>
                    <a:p>
                      <a:pPr marL="180000" algn="just" rtl="1">
                        <a:lnSpc>
                          <a:spcPct val="115000"/>
                        </a:lnSpc>
                        <a:spcAft>
                          <a:spcPts val="0"/>
                        </a:spcAft>
                      </a:pPr>
                      <a:r>
                        <a:rPr lang="ar-SA" sz="1600" b="1" dirty="0">
                          <a:solidFill>
                            <a:srgbClr val="000000"/>
                          </a:solidFill>
                          <a:latin typeface="Calibri"/>
                          <a:ea typeface="Calibri"/>
                          <a:cs typeface="Arial"/>
                        </a:rPr>
                        <a:t>الفترة الزمنية</a:t>
                      </a:r>
                      <a:endParaRPr lang="en-US" sz="1600" dirty="0">
                        <a:solidFill>
                          <a:srgbClr val="000000"/>
                        </a:solidFill>
                        <a:latin typeface="Calibri"/>
                        <a:ea typeface="Calibri"/>
                        <a:cs typeface="Arial"/>
                      </a:endParaRPr>
                    </a:p>
                    <a:p>
                      <a:pPr marL="180000" algn="just" rtl="1">
                        <a:lnSpc>
                          <a:spcPct val="115000"/>
                        </a:lnSpc>
                        <a:spcAft>
                          <a:spcPts val="0"/>
                        </a:spcAft>
                      </a:pPr>
                      <a:r>
                        <a:rPr lang="ar-SA" sz="1600" b="1" dirty="0">
                          <a:solidFill>
                            <a:srgbClr val="000000"/>
                          </a:solidFill>
                          <a:latin typeface="Calibri"/>
                          <a:ea typeface="Calibri"/>
                          <a:cs typeface="Arial"/>
                        </a:rPr>
                        <a:t> </a:t>
                      </a:r>
                      <a:endParaRPr lang="en-US" sz="1600" dirty="0">
                        <a:solidFill>
                          <a:srgbClr val="000000"/>
                        </a:solidFill>
                        <a:latin typeface="Calibri"/>
                        <a:ea typeface="Calibri"/>
                        <a:cs typeface="Arial"/>
                      </a:endParaRPr>
                    </a:p>
                  </a:txBody>
                  <a:tcPr marL="40260" marR="4026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0000" algn="just" rtl="1">
                        <a:lnSpc>
                          <a:spcPct val="115000"/>
                        </a:lnSpc>
                        <a:spcAft>
                          <a:spcPts val="0"/>
                        </a:spcAft>
                      </a:pPr>
                      <a:endParaRPr lang="en-US" sz="1600" dirty="0">
                        <a:solidFill>
                          <a:srgbClr val="000000"/>
                        </a:solidFill>
                        <a:latin typeface="Calibri"/>
                        <a:ea typeface="Calibri"/>
                        <a:cs typeface="Arial"/>
                      </a:endParaRPr>
                    </a:p>
                    <a:p>
                      <a:pPr marL="180000" algn="just" rtl="1">
                        <a:lnSpc>
                          <a:spcPct val="115000"/>
                        </a:lnSpc>
                        <a:spcAft>
                          <a:spcPts val="0"/>
                        </a:spcAft>
                      </a:pPr>
                      <a:r>
                        <a:rPr lang="ar-SA" sz="1600" b="1" dirty="0" err="1">
                          <a:solidFill>
                            <a:srgbClr val="000000"/>
                          </a:solidFill>
                          <a:latin typeface="Calibri"/>
                          <a:ea typeface="Calibri"/>
                          <a:cs typeface="Arial"/>
                        </a:rPr>
                        <a:t>الاقترابات</a:t>
                      </a:r>
                      <a:r>
                        <a:rPr lang="ar-SA" sz="1600" b="1" dirty="0">
                          <a:solidFill>
                            <a:srgbClr val="000000"/>
                          </a:solidFill>
                          <a:latin typeface="Calibri"/>
                          <a:ea typeface="Calibri"/>
                          <a:cs typeface="Arial"/>
                        </a:rPr>
                        <a:t> الرئيسة للتنمية</a:t>
                      </a:r>
                      <a:endParaRPr lang="en-US" sz="1600" dirty="0">
                        <a:solidFill>
                          <a:srgbClr val="000000"/>
                        </a:solidFill>
                        <a:latin typeface="Calibri"/>
                        <a:ea typeface="Calibri"/>
                        <a:cs typeface="Arial"/>
                      </a:endParaRPr>
                    </a:p>
                  </a:txBody>
                  <a:tcPr marL="40260" marR="4026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6558">
                <a:tc>
                  <a:txBody>
                    <a:bodyPr/>
                    <a:lstStyle/>
                    <a:p>
                      <a:pPr marL="180000" algn="just" rtl="1">
                        <a:lnSpc>
                          <a:spcPct val="115000"/>
                        </a:lnSpc>
                        <a:spcAft>
                          <a:spcPts val="0"/>
                        </a:spcAft>
                      </a:pPr>
                      <a:endParaRPr lang="en-US" sz="1600">
                        <a:solidFill>
                          <a:srgbClr val="000000"/>
                        </a:solidFill>
                        <a:latin typeface="Calibri"/>
                        <a:ea typeface="Calibri"/>
                        <a:cs typeface="Arial"/>
                      </a:endParaRPr>
                    </a:p>
                    <a:p>
                      <a:pPr marL="180000" algn="just" rtl="1">
                        <a:lnSpc>
                          <a:spcPct val="115000"/>
                        </a:lnSpc>
                        <a:spcAft>
                          <a:spcPts val="0"/>
                        </a:spcAft>
                      </a:pPr>
                      <a:r>
                        <a:rPr lang="ar-SA" sz="1600" b="1">
                          <a:solidFill>
                            <a:srgbClr val="000000"/>
                          </a:solidFill>
                          <a:latin typeface="Calibri"/>
                          <a:ea typeface="Calibri"/>
                          <a:cs typeface="Arial"/>
                        </a:rPr>
                        <a:t>الخمسينيات</a:t>
                      </a:r>
                      <a:endParaRPr lang="en-US" sz="1600">
                        <a:solidFill>
                          <a:srgbClr val="000000"/>
                        </a:solidFill>
                        <a:latin typeface="Calibri"/>
                        <a:ea typeface="Calibri"/>
                        <a:cs typeface="Arial"/>
                      </a:endParaRPr>
                    </a:p>
                  </a:txBody>
                  <a:tcPr marL="40260" marR="4026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180000" algn="just" rtl="1">
                        <a:lnSpc>
                          <a:spcPct val="115000"/>
                        </a:lnSpc>
                        <a:spcAft>
                          <a:spcPts val="0"/>
                        </a:spcAft>
                      </a:pPr>
                      <a:endParaRPr lang="ar-SA" sz="1600" dirty="0">
                        <a:solidFill>
                          <a:srgbClr val="000000"/>
                        </a:solidFill>
                        <a:latin typeface="Calibri"/>
                        <a:ea typeface="Calibri"/>
                        <a:cs typeface="Arial"/>
                      </a:endParaRPr>
                    </a:p>
                    <a:p>
                      <a:pPr marL="180000" algn="just" rtl="1">
                        <a:lnSpc>
                          <a:spcPct val="115000"/>
                        </a:lnSpc>
                        <a:spcAft>
                          <a:spcPts val="0"/>
                        </a:spcAft>
                      </a:pPr>
                      <a:r>
                        <a:rPr lang="ar-SA" sz="1600" b="1" dirty="0">
                          <a:solidFill>
                            <a:srgbClr val="000000"/>
                          </a:solidFill>
                          <a:latin typeface="Calibri"/>
                          <a:ea typeface="Calibri"/>
                          <a:cs typeface="Arial"/>
                        </a:rPr>
                        <a:t>نظريات التحديث</a:t>
                      </a:r>
                      <a:r>
                        <a:rPr lang="ar-SA" sz="1600" dirty="0">
                          <a:solidFill>
                            <a:srgbClr val="000000"/>
                          </a:solidFill>
                          <a:latin typeface="Calibri"/>
                          <a:ea typeface="Calibri"/>
                          <a:cs typeface="Arial"/>
                        </a:rPr>
                        <a:t>: ينبغي على كل البلدان أن تتبع النموذج الأوربي للتنمية.</a:t>
                      </a:r>
                      <a:endParaRPr lang="en-US" sz="1600" dirty="0">
                        <a:solidFill>
                          <a:srgbClr val="000000"/>
                        </a:solidFill>
                        <a:latin typeface="Calibri"/>
                        <a:ea typeface="Calibri"/>
                        <a:cs typeface="Arial"/>
                      </a:endParaRPr>
                    </a:p>
                    <a:p>
                      <a:pPr marL="180000" algn="just" rtl="1">
                        <a:lnSpc>
                          <a:spcPct val="115000"/>
                        </a:lnSpc>
                        <a:spcAft>
                          <a:spcPts val="0"/>
                        </a:spcAft>
                      </a:pPr>
                      <a:r>
                        <a:rPr lang="ar-SA" sz="1600" dirty="0">
                          <a:solidFill>
                            <a:srgbClr val="000000"/>
                          </a:solidFill>
                          <a:latin typeface="Calibri"/>
                          <a:ea typeface="Calibri"/>
                          <a:cs typeface="Arial"/>
                        </a:rPr>
                        <a:t>النظريات البنائية:بلدان الجنوب بحاجة إلى تقليص حجم تعاملاتها مع الاقتصاد العالمي بهدف السماح للاقتصاد المحلي بالنمو.</a:t>
                      </a:r>
                      <a:endParaRPr lang="en-US" sz="1600" dirty="0">
                        <a:solidFill>
                          <a:srgbClr val="000000"/>
                        </a:solidFill>
                        <a:latin typeface="Calibri"/>
                        <a:ea typeface="Calibri"/>
                        <a:cs typeface="Arial"/>
                      </a:endParaRPr>
                    </a:p>
                  </a:txBody>
                  <a:tcPr marL="40260" marR="4026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r>
              <a:tr h="618654">
                <a:tc>
                  <a:txBody>
                    <a:bodyPr/>
                    <a:lstStyle/>
                    <a:p>
                      <a:pPr marL="180000" algn="just" rtl="1">
                        <a:lnSpc>
                          <a:spcPct val="115000"/>
                        </a:lnSpc>
                        <a:spcAft>
                          <a:spcPts val="0"/>
                        </a:spcAft>
                      </a:pPr>
                      <a:r>
                        <a:rPr lang="ar-SA" sz="1600" b="1">
                          <a:solidFill>
                            <a:srgbClr val="000000"/>
                          </a:solidFill>
                          <a:latin typeface="Calibri"/>
                          <a:ea typeface="Calibri"/>
                          <a:cs typeface="Arial"/>
                        </a:rPr>
                        <a:t>الستينيات</a:t>
                      </a:r>
                      <a:endParaRPr lang="en-US" sz="1600">
                        <a:solidFill>
                          <a:srgbClr val="000000"/>
                        </a:solidFill>
                        <a:latin typeface="Calibri"/>
                        <a:ea typeface="Calibri"/>
                        <a:cs typeface="Arial"/>
                      </a:endParaRPr>
                    </a:p>
                  </a:txBody>
                  <a:tcPr marL="40260" marR="40260" marT="0" marB="0">
                    <a:lnL>
                      <a:noFill/>
                    </a:lnL>
                    <a:lnR>
                      <a:noFill/>
                    </a:lnR>
                    <a:lnT>
                      <a:noFill/>
                    </a:lnT>
                    <a:lnB>
                      <a:noFill/>
                    </a:lnB>
                  </a:tcPr>
                </a:tc>
                <a:tc>
                  <a:txBody>
                    <a:bodyPr/>
                    <a:lstStyle/>
                    <a:p>
                      <a:pPr marL="180000" algn="just" rtl="1">
                        <a:lnSpc>
                          <a:spcPct val="115000"/>
                        </a:lnSpc>
                        <a:spcAft>
                          <a:spcPts val="0"/>
                        </a:spcAft>
                      </a:pPr>
                      <a:r>
                        <a:rPr lang="ar-SA" sz="1600" b="1" dirty="0">
                          <a:solidFill>
                            <a:srgbClr val="000000"/>
                          </a:solidFill>
                          <a:latin typeface="Calibri"/>
                          <a:ea typeface="Calibri"/>
                          <a:cs typeface="Arial"/>
                        </a:rPr>
                        <a:t>نظريات التحديث</a:t>
                      </a:r>
                      <a:endParaRPr lang="en-US" sz="1600" dirty="0">
                        <a:solidFill>
                          <a:srgbClr val="000000"/>
                        </a:solidFill>
                        <a:latin typeface="Calibri"/>
                        <a:ea typeface="Calibri"/>
                        <a:cs typeface="Arial"/>
                      </a:endParaRPr>
                    </a:p>
                    <a:p>
                      <a:pPr marL="180000" algn="just" rtl="1">
                        <a:lnSpc>
                          <a:spcPct val="115000"/>
                        </a:lnSpc>
                        <a:spcAft>
                          <a:spcPts val="0"/>
                        </a:spcAft>
                      </a:pPr>
                      <a:r>
                        <a:rPr lang="ar-SA" sz="1600" b="1" dirty="0">
                          <a:solidFill>
                            <a:srgbClr val="000000"/>
                          </a:solidFill>
                          <a:latin typeface="Calibri"/>
                          <a:ea typeface="Calibri"/>
                          <a:cs typeface="Arial"/>
                        </a:rPr>
                        <a:t>نظريات التبعية</a:t>
                      </a:r>
                      <a:r>
                        <a:rPr lang="ar-SA" sz="1600" dirty="0">
                          <a:solidFill>
                            <a:srgbClr val="000000"/>
                          </a:solidFill>
                          <a:latin typeface="Calibri"/>
                          <a:ea typeface="Calibri"/>
                          <a:cs typeface="Arial"/>
                        </a:rPr>
                        <a:t>: بلدان الجنوب فقيرة نظرا لاستغلالها من قبل بلدان الشمال</a:t>
                      </a:r>
                      <a:endParaRPr lang="en-US" sz="1600" dirty="0">
                        <a:solidFill>
                          <a:srgbClr val="000000"/>
                        </a:solidFill>
                        <a:latin typeface="Calibri"/>
                        <a:ea typeface="Calibri"/>
                        <a:cs typeface="Arial"/>
                      </a:endParaRPr>
                    </a:p>
                  </a:txBody>
                  <a:tcPr marL="40260" marR="40260" marT="0" marB="0">
                    <a:lnL>
                      <a:noFill/>
                    </a:lnL>
                    <a:lnR>
                      <a:noFill/>
                    </a:lnR>
                    <a:lnT>
                      <a:noFill/>
                    </a:lnT>
                    <a:lnB>
                      <a:noFill/>
                    </a:lnB>
                  </a:tcPr>
                </a:tc>
              </a:tr>
              <a:tr h="1855963">
                <a:tc>
                  <a:txBody>
                    <a:bodyPr/>
                    <a:lstStyle/>
                    <a:p>
                      <a:pPr marL="180000" algn="just" rtl="1">
                        <a:lnSpc>
                          <a:spcPct val="115000"/>
                        </a:lnSpc>
                        <a:spcAft>
                          <a:spcPts val="0"/>
                        </a:spcAft>
                      </a:pPr>
                      <a:r>
                        <a:rPr lang="ar-SA" sz="1600" b="1">
                          <a:solidFill>
                            <a:srgbClr val="000000"/>
                          </a:solidFill>
                          <a:latin typeface="Calibri"/>
                          <a:ea typeface="Calibri"/>
                          <a:cs typeface="Arial"/>
                        </a:rPr>
                        <a:t>السبعينيات</a:t>
                      </a:r>
                      <a:endParaRPr lang="en-US" sz="1600">
                        <a:solidFill>
                          <a:srgbClr val="000000"/>
                        </a:solidFill>
                        <a:latin typeface="Calibri"/>
                        <a:ea typeface="Calibri"/>
                        <a:cs typeface="Arial"/>
                      </a:endParaRPr>
                    </a:p>
                  </a:txBody>
                  <a:tcPr marL="40260" marR="40260" marT="0" marB="0">
                    <a:lnL>
                      <a:noFill/>
                    </a:lnL>
                    <a:lnR>
                      <a:noFill/>
                    </a:lnR>
                    <a:lnT>
                      <a:noFill/>
                    </a:lnT>
                    <a:lnB>
                      <a:noFill/>
                    </a:lnB>
                    <a:solidFill>
                      <a:srgbClr val="C0C0C0"/>
                    </a:solidFill>
                  </a:tcPr>
                </a:tc>
                <a:tc>
                  <a:txBody>
                    <a:bodyPr/>
                    <a:lstStyle/>
                    <a:p>
                      <a:pPr marL="180000" algn="just" rtl="1">
                        <a:lnSpc>
                          <a:spcPct val="115000"/>
                        </a:lnSpc>
                        <a:spcAft>
                          <a:spcPts val="0"/>
                        </a:spcAft>
                      </a:pPr>
                      <a:r>
                        <a:rPr lang="ar-SA" sz="1600" b="1" dirty="0">
                          <a:solidFill>
                            <a:srgbClr val="000000"/>
                          </a:solidFill>
                          <a:latin typeface="Calibri"/>
                          <a:ea typeface="Calibri"/>
                          <a:cs typeface="Arial"/>
                        </a:rPr>
                        <a:t>نظريات التبعية</a:t>
                      </a:r>
                      <a:endParaRPr lang="en-US" sz="1600" dirty="0">
                        <a:solidFill>
                          <a:srgbClr val="000000"/>
                        </a:solidFill>
                        <a:latin typeface="Calibri"/>
                        <a:ea typeface="Calibri"/>
                        <a:cs typeface="Arial"/>
                      </a:endParaRPr>
                    </a:p>
                    <a:p>
                      <a:pPr marL="180000" algn="just" rtl="1">
                        <a:lnSpc>
                          <a:spcPct val="115000"/>
                        </a:lnSpc>
                        <a:spcAft>
                          <a:spcPts val="0"/>
                        </a:spcAft>
                      </a:pPr>
                      <a:r>
                        <a:rPr lang="ar-SA" sz="1600" b="1" dirty="0" err="1">
                          <a:solidFill>
                            <a:srgbClr val="000000"/>
                          </a:solidFill>
                          <a:latin typeface="Calibri"/>
                          <a:ea typeface="Calibri"/>
                          <a:cs typeface="Arial"/>
                        </a:rPr>
                        <a:t>إقترابات</a:t>
                      </a:r>
                      <a:r>
                        <a:rPr lang="ar-SA" sz="1600" b="1" dirty="0">
                          <a:solidFill>
                            <a:srgbClr val="000000"/>
                          </a:solidFill>
                          <a:latin typeface="Calibri"/>
                          <a:ea typeface="Calibri"/>
                          <a:cs typeface="Arial"/>
                        </a:rPr>
                        <a:t> الاحتياجات الأساسية</a:t>
                      </a:r>
                      <a:r>
                        <a:rPr lang="ar-SA" sz="1600" dirty="0">
                          <a:solidFill>
                            <a:srgbClr val="000000"/>
                          </a:solidFill>
                          <a:latin typeface="Calibri"/>
                          <a:ea typeface="Calibri"/>
                          <a:cs typeface="Arial"/>
                        </a:rPr>
                        <a:t>: تركز على الحكومة وترى أن سياسات المعونة ينبغي أن تركز على الإيفاء بالاحتياجات الأساسية لشعوب العالم الأكثر فقرا</a:t>
                      </a:r>
                      <a:endParaRPr lang="en-US" sz="1600" dirty="0">
                        <a:solidFill>
                          <a:srgbClr val="000000"/>
                        </a:solidFill>
                        <a:latin typeface="Calibri"/>
                        <a:ea typeface="Calibri"/>
                        <a:cs typeface="Arial"/>
                      </a:endParaRPr>
                    </a:p>
                    <a:p>
                      <a:pPr marL="180000" algn="just" rtl="1">
                        <a:lnSpc>
                          <a:spcPct val="115000"/>
                        </a:lnSpc>
                        <a:spcAft>
                          <a:spcPts val="0"/>
                        </a:spcAft>
                      </a:pPr>
                      <a:r>
                        <a:rPr lang="ar-SA" sz="1600" dirty="0">
                          <a:solidFill>
                            <a:srgbClr val="000000"/>
                          </a:solidFill>
                          <a:latin typeface="Calibri"/>
                          <a:ea typeface="Calibri"/>
                          <a:cs typeface="Arial"/>
                        </a:rPr>
                        <a:t>نظريات </a:t>
                      </a:r>
                      <a:r>
                        <a:rPr lang="ar-SA" sz="1600" dirty="0" err="1">
                          <a:solidFill>
                            <a:srgbClr val="000000"/>
                          </a:solidFill>
                          <a:latin typeface="Calibri"/>
                          <a:ea typeface="Calibri"/>
                          <a:cs typeface="Arial"/>
                        </a:rPr>
                        <a:t>المالتوسية</a:t>
                      </a:r>
                      <a:r>
                        <a:rPr lang="ar-SA" sz="1600" dirty="0">
                          <a:solidFill>
                            <a:srgbClr val="000000"/>
                          </a:solidFill>
                          <a:latin typeface="Calibri"/>
                          <a:ea typeface="Calibri"/>
                          <a:cs typeface="Arial"/>
                        </a:rPr>
                        <a:t> المحدثة: هناك حاجة للسيطرة على كل من النمو الاقتصادي، واستهلاك الموارد والنمو السكاني لتجنب حدوث كارثة اقتصادية وبيئية</a:t>
                      </a:r>
                      <a:endParaRPr lang="en-US" sz="1600" dirty="0">
                        <a:solidFill>
                          <a:srgbClr val="000000"/>
                        </a:solidFill>
                        <a:latin typeface="Calibri"/>
                        <a:ea typeface="Calibri"/>
                        <a:cs typeface="Arial"/>
                      </a:endParaRPr>
                    </a:p>
                    <a:p>
                      <a:pPr marL="180000" algn="just" rtl="1">
                        <a:lnSpc>
                          <a:spcPct val="115000"/>
                        </a:lnSpc>
                        <a:spcAft>
                          <a:spcPts val="0"/>
                        </a:spcAft>
                      </a:pPr>
                      <a:r>
                        <a:rPr lang="ar-SA" sz="1600" dirty="0">
                          <a:solidFill>
                            <a:srgbClr val="000000"/>
                          </a:solidFill>
                          <a:latin typeface="Calibri"/>
                          <a:ea typeface="Calibri"/>
                          <a:cs typeface="Arial"/>
                        </a:rPr>
                        <a:t>النساء والتنمية: الاعتراف بالطرق التي يكون للتنمية فيها أثارا متباينة على كل من النساء والرجال</a:t>
                      </a:r>
                      <a:endParaRPr lang="en-US" sz="1600" dirty="0">
                        <a:solidFill>
                          <a:srgbClr val="000000"/>
                        </a:solidFill>
                        <a:latin typeface="Calibri"/>
                        <a:ea typeface="Calibri"/>
                        <a:cs typeface="Arial"/>
                      </a:endParaRPr>
                    </a:p>
                  </a:txBody>
                  <a:tcPr marL="40260" marR="40260" marT="0" marB="0">
                    <a:lnL>
                      <a:noFill/>
                    </a:lnL>
                    <a:lnR>
                      <a:noFill/>
                    </a:lnR>
                    <a:lnT>
                      <a:noFill/>
                    </a:lnT>
                    <a:lnB>
                      <a:noFill/>
                    </a:lnB>
                    <a:solidFill>
                      <a:srgbClr val="C0C0C0"/>
                    </a:solid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صعوبات قياس التنمية</a:t>
            </a:r>
            <a:endParaRPr lang="ar-SA" dirty="0"/>
          </a:p>
        </p:txBody>
      </p:sp>
      <p:sp>
        <p:nvSpPr>
          <p:cNvPr id="3" name="عنصر نائب للمحتوى 2"/>
          <p:cNvSpPr>
            <a:spLocks noGrp="1"/>
          </p:cNvSpPr>
          <p:nvPr>
            <p:ph idx="1"/>
          </p:nvPr>
        </p:nvSpPr>
        <p:spPr/>
        <p:txBody>
          <a:bodyPr>
            <a:normAutofit fontScale="70000" lnSpcReduction="20000"/>
          </a:bodyPr>
          <a:lstStyle/>
          <a:p>
            <a:pPr marL="431800">
              <a:lnSpc>
                <a:spcPct val="150000"/>
              </a:lnSpc>
              <a:spcAft>
                <a:spcPts val="1000"/>
              </a:spcAft>
            </a:pPr>
            <a:r>
              <a:rPr lang="ar-SA" sz="2800" dirty="0" smtClean="0">
                <a:latin typeface="Calibri" panose="020F0502020204030204" pitchFamily="34" charset="0"/>
                <a:ea typeface="Calibri" panose="020F0502020204030204" pitchFamily="34" charset="0"/>
                <a:cs typeface="Arial" panose="020B0604020202020204" pitchFamily="34" charset="0"/>
              </a:rPr>
              <a:t>أن </a:t>
            </a:r>
            <a:r>
              <a:rPr lang="ar-SA" sz="2800" dirty="0">
                <a:latin typeface="Calibri" panose="020F0502020204030204" pitchFamily="34" charset="0"/>
                <a:ea typeface="Calibri" panose="020F0502020204030204" pitchFamily="34" charset="0"/>
                <a:cs typeface="Arial" panose="020B0604020202020204" pitchFamily="34" charset="0"/>
              </a:rPr>
              <a:t>اختيار المؤشرات ليس، بالتأكيد، عملا </a:t>
            </a:r>
            <a:r>
              <a:rPr lang="ar-SA" sz="2800" dirty="0" smtClean="0">
                <a:latin typeface="Calibri" panose="020F0502020204030204" pitchFamily="34" charset="0"/>
                <a:ea typeface="Calibri" panose="020F0502020204030204" pitchFamily="34" charset="0"/>
                <a:cs typeface="Arial" panose="020B0604020202020204" pitchFamily="34" charset="0"/>
              </a:rPr>
              <a:t>سهلا ، فمع </a:t>
            </a:r>
            <a:r>
              <a:rPr lang="ar-SA" sz="2800" dirty="0">
                <a:latin typeface="Calibri" panose="020F0502020204030204" pitchFamily="34" charset="0"/>
                <a:ea typeface="Calibri" panose="020F0502020204030204" pitchFamily="34" charset="0"/>
                <a:cs typeface="Arial" panose="020B0604020202020204" pitchFamily="34" charset="0"/>
              </a:rPr>
              <a:t>أنه يمكن أن يكون هناك اتفاقا حول ماذا نعني </a:t>
            </a:r>
            <a:r>
              <a:rPr lang="ar-SA" sz="2800" dirty="0" smtClean="0">
                <a:latin typeface="Calibri" panose="020F0502020204030204" pitchFamily="34" charset="0"/>
                <a:ea typeface="Calibri" panose="020F0502020204030204" pitchFamily="34" charset="0"/>
                <a:cs typeface="Arial" panose="020B0604020202020204" pitchFamily="34" charset="0"/>
              </a:rPr>
              <a:t>على سبيل المثال، ‘بالاحتياجات </a:t>
            </a:r>
            <a:r>
              <a:rPr lang="ar-SA" sz="2800" dirty="0">
                <a:latin typeface="Calibri" panose="020F0502020204030204" pitchFamily="34" charset="0"/>
                <a:ea typeface="Calibri" panose="020F0502020204030204" pitchFamily="34" charset="0"/>
                <a:cs typeface="Arial" panose="020B0604020202020204" pitchFamily="34" charset="0"/>
              </a:rPr>
              <a:t>الأساسية’، والتي تتضمن مأوى مناسب، غذاء، ولباس، وفرص عمل، إلا أنه من الصعب جدا التوصل إلى طريقة مناسبة لقياس تلك العناصر.</a:t>
            </a:r>
            <a:endParaRPr lang="en-US" sz="2400" dirty="0">
              <a:latin typeface="Calibri" panose="020F0502020204030204" pitchFamily="34" charset="0"/>
              <a:ea typeface="Calibri" panose="020F0502020204030204" pitchFamily="34" charset="0"/>
              <a:cs typeface="Arial" panose="020B0604020202020204" pitchFamily="34" charset="0"/>
            </a:endParaRPr>
          </a:p>
          <a:p>
            <a:pPr marL="431800">
              <a:lnSpc>
                <a:spcPct val="150000"/>
              </a:lnSpc>
              <a:spcAft>
                <a:spcPts val="1000"/>
              </a:spcAft>
            </a:pPr>
            <a:r>
              <a:rPr lang="ar-SA" sz="2800" dirty="0">
                <a:latin typeface="Calibri" panose="020F0502020204030204" pitchFamily="34" charset="0"/>
                <a:ea typeface="Calibri" panose="020F0502020204030204" pitchFamily="34" charset="0"/>
                <a:cs typeface="Arial" panose="020B0604020202020204" pitchFamily="34" charset="0"/>
              </a:rPr>
              <a:t>وهناك </a:t>
            </a:r>
            <a:r>
              <a:rPr lang="ar-SA" sz="2800" dirty="0" smtClean="0">
                <a:latin typeface="Calibri" panose="020F0502020204030204" pitchFamily="34" charset="0"/>
                <a:ea typeface="Calibri" panose="020F0502020204030204" pitchFamily="34" charset="0"/>
                <a:cs typeface="Arial" panose="020B0604020202020204" pitchFamily="34" charset="0"/>
              </a:rPr>
              <a:t>أيضا مشكلة </a:t>
            </a:r>
            <a:r>
              <a:rPr lang="ar-SA" sz="2800" dirty="0">
                <a:latin typeface="Calibri" panose="020F0502020204030204" pitchFamily="34" charset="0"/>
                <a:ea typeface="Calibri" panose="020F0502020204030204" pitchFamily="34" charset="0"/>
                <a:cs typeface="Arial" panose="020B0604020202020204" pitchFamily="34" charset="0"/>
              </a:rPr>
              <a:t>القدرة على إجراء المقارنة سواء عبر الزمن أو بين بلدان </a:t>
            </a:r>
            <a:r>
              <a:rPr lang="ar-SA" sz="2800" dirty="0" smtClean="0">
                <a:latin typeface="Calibri" panose="020F0502020204030204" pitchFamily="34" charset="0"/>
                <a:ea typeface="Calibri" panose="020F0502020204030204" pitchFamily="34" charset="0"/>
                <a:cs typeface="Arial" panose="020B0604020202020204" pitchFamily="34" charset="0"/>
              </a:rPr>
              <a:t>مختلفة، لأن جمع </a:t>
            </a:r>
            <a:r>
              <a:rPr lang="ar-SA" sz="2800" dirty="0">
                <a:latin typeface="Calibri" panose="020F0502020204030204" pitchFamily="34" charset="0"/>
                <a:ea typeface="Calibri" panose="020F0502020204030204" pitchFamily="34" charset="0"/>
                <a:cs typeface="Arial" panose="020B0604020202020204" pitchFamily="34" charset="0"/>
              </a:rPr>
              <a:t>كم كبير من </a:t>
            </a:r>
            <a:r>
              <a:rPr lang="ar-SA" sz="2800" dirty="0" smtClean="0">
                <a:latin typeface="Calibri" panose="020F0502020204030204" pitchFamily="34" charset="0"/>
                <a:ea typeface="Calibri" panose="020F0502020204030204" pitchFamily="34" charset="0"/>
                <a:cs typeface="Arial" panose="020B0604020202020204" pitchFamily="34" charset="0"/>
              </a:rPr>
              <a:t>المعلومات </a:t>
            </a:r>
            <a:r>
              <a:rPr lang="ar-SA" sz="2800" dirty="0">
                <a:latin typeface="Calibri" panose="020F0502020204030204" pitchFamily="34" charset="0"/>
                <a:ea typeface="Calibri" panose="020F0502020204030204" pitchFamily="34" charset="0"/>
                <a:cs typeface="Arial" panose="020B0604020202020204" pitchFamily="34" charset="0"/>
              </a:rPr>
              <a:t>يتطلب موارد هامة فيما يتعلق بالأفراد المدربين والتقنية لتحليل النتائج، وهو أمر يبدو بوضوح أنه غير متاح بدرجة متساوية لكل الحكومات </a:t>
            </a:r>
            <a:r>
              <a:rPr lang="ar-SA" sz="2800" dirty="0" smtClean="0">
                <a:latin typeface="Calibri" panose="020F0502020204030204" pitchFamily="34" charset="0"/>
                <a:ea typeface="Calibri" panose="020F0502020204030204" pitchFamily="34" charset="0"/>
                <a:cs typeface="Arial" panose="020B0604020202020204" pitchFamily="34" charset="0"/>
              </a:rPr>
              <a:t>الوطنية. </a:t>
            </a:r>
          </a:p>
          <a:p>
            <a:pPr marL="431800">
              <a:lnSpc>
                <a:spcPct val="150000"/>
              </a:lnSpc>
              <a:spcAft>
                <a:spcPts val="1000"/>
              </a:spcAft>
            </a:pPr>
            <a:r>
              <a:rPr lang="ar-SA" sz="2800" dirty="0" smtClean="0">
                <a:latin typeface="Calibri" panose="020F0502020204030204" pitchFamily="34" charset="0"/>
                <a:ea typeface="Calibri" panose="020F0502020204030204" pitchFamily="34" charset="0"/>
                <a:cs typeface="Arial" panose="020B0604020202020204" pitchFamily="34" charset="0"/>
              </a:rPr>
              <a:t>كما، </a:t>
            </a:r>
            <a:r>
              <a:rPr lang="ar-SA" sz="2800" dirty="0">
                <a:latin typeface="Calibri" panose="020F0502020204030204" pitchFamily="34" charset="0"/>
                <a:ea typeface="Calibri" panose="020F0502020204030204" pitchFamily="34" charset="0"/>
                <a:cs typeface="Arial" panose="020B0604020202020204" pitchFamily="34" charset="0"/>
              </a:rPr>
              <a:t>يمكن أن يؤدي عدم الاستقرار السياسي أو الحرب إلى إعاقة عملية تجميع </a:t>
            </a:r>
            <a:r>
              <a:rPr lang="ar-SA" sz="2800" dirty="0" smtClean="0">
                <a:latin typeface="Calibri" panose="020F0502020204030204" pitchFamily="34" charset="0"/>
                <a:ea typeface="Calibri" panose="020F0502020204030204" pitchFamily="34" charset="0"/>
                <a:cs typeface="Arial" panose="020B0604020202020204" pitchFamily="34" charset="0"/>
              </a:rPr>
              <a:t>البيانات</a:t>
            </a:r>
            <a:r>
              <a:rPr lang="ar-SA" sz="2800" dirty="0">
                <a:latin typeface="Calibri" panose="020F0502020204030204" pitchFamily="34" charset="0"/>
                <a:ea typeface="Calibri" panose="020F0502020204030204" pitchFamily="34" charset="0"/>
                <a:cs typeface="Arial" panose="020B0604020202020204" pitchFamily="34" charset="0"/>
              </a:rPr>
              <a:t>.</a:t>
            </a:r>
            <a:r>
              <a:rPr lang="ar-SA" sz="2800" dirty="0" smtClean="0">
                <a:latin typeface="Calibri" panose="020F050202020403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6173322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047704" y="1397000"/>
          <a:ext cx="6881882" cy="4767072"/>
        </p:xfrm>
        <a:graphic>
          <a:graphicData uri="http://schemas.openxmlformats.org/drawingml/2006/table">
            <a:tbl>
              <a:tblPr rtl="1"/>
              <a:tblGrid>
                <a:gridCol w="1138747"/>
                <a:gridCol w="5743135"/>
              </a:tblGrid>
              <a:tr h="1609504">
                <a:tc>
                  <a:txBody>
                    <a:bodyPr/>
                    <a:lstStyle/>
                    <a:p>
                      <a:pPr marL="180000" algn="just" rtl="1">
                        <a:lnSpc>
                          <a:spcPct val="115000"/>
                        </a:lnSpc>
                        <a:spcAft>
                          <a:spcPts val="0"/>
                        </a:spcAft>
                      </a:pPr>
                      <a:r>
                        <a:rPr lang="ar-SA" sz="1600" b="1" dirty="0">
                          <a:solidFill>
                            <a:srgbClr val="000000"/>
                          </a:solidFill>
                          <a:latin typeface="Calibri"/>
                          <a:ea typeface="Calibri"/>
                          <a:cs typeface="Arial"/>
                        </a:rPr>
                        <a:t>الثمانينيات</a:t>
                      </a:r>
                      <a:endParaRPr lang="en-US" sz="1600" dirty="0">
                        <a:solidFill>
                          <a:srgbClr val="000000"/>
                        </a:solidFill>
                        <a:latin typeface="Calibri"/>
                        <a:ea typeface="Calibri"/>
                        <a:cs typeface="Arial"/>
                      </a:endParaRPr>
                    </a:p>
                  </a:txBody>
                  <a:tcPr marL="40260" marR="40260" marT="0" marB="0">
                    <a:lnL>
                      <a:noFill/>
                    </a:lnL>
                    <a:lnR>
                      <a:noFill/>
                    </a:lnR>
                    <a:lnT>
                      <a:noFill/>
                    </a:lnT>
                    <a:lnB>
                      <a:noFill/>
                    </a:lnB>
                  </a:tcPr>
                </a:tc>
                <a:tc>
                  <a:txBody>
                    <a:bodyPr/>
                    <a:lstStyle/>
                    <a:p>
                      <a:pPr marL="180000" algn="just" rtl="1">
                        <a:lnSpc>
                          <a:spcPct val="115000"/>
                        </a:lnSpc>
                        <a:spcAft>
                          <a:spcPts val="0"/>
                        </a:spcAft>
                      </a:pPr>
                      <a:r>
                        <a:rPr lang="ar-SA" sz="1600" b="1" dirty="0">
                          <a:solidFill>
                            <a:srgbClr val="000000"/>
                          </a:solidFill>
                          <a:latin typeface="Calibri"/>
                          <a:ea typeface="Calibri"/>
                          <a:cs typeface="Arial"/>
                        </a:rPr>
                        <a:t>الليبرالية المحدثة</a:t>
                      </a:r>
                      <a:r>
                        <a:rPr lang="ar-SA" sz="1600" dirty="0">
                          <a:solidFill>
                            <a:srgbClr val="000000"/>
                          </a:solidFill>
                          <a:latin typeface="Calibri"/>
                          <a:ea typeface="Calibri"/>
                          <a:cs typeface="Arial"/>
                        </a:rPr>
                        <a:t>: التركيز على السوق. ينبغي على الحكومات التراجع عن التدخل المباشر في النشاطات الاقتصادية</a:t>
                      </a:r>
                      <a:endParaRPr lang="en-US" sz="1600" dirty="0">
                        <a:solidFill>
                          <a:srgbClr val="000000"/>
                        </a:solidFill>
                        <a:latin typeface="Calibri"/>
                        <a:ea typeface="Calibri"/>
                        <a:cs typeface="Arial"/>
                      </a:endParaRPr>
                    </a:p>
                    <a:p>
                      <a:pPr marL="180000" algn="just" rtl="1">
                        <a:lnSpc>
                          <a:spcPct val="115000"/>
                        </a:lnSpc>
                        <a:spcAft>
                          <a:spcPts val="0"/>
                        </a:spcAft>
                      </a:pPr>
                      <a:r>
                        <a:rPr lang="ar-SA" sz="1600" b="1" dirty="0" err="1">
                          <a:solidFill>
                            <a:srgbClr val="000000"/>
                          </a:solidFill>
                          <a:latin typeface="Calibri"/>
                          <a:ea typeface="Calibri"/>
                          <a:cs typeface="Arial"/>
                        </a:rPr>
                        <a:t>الاقترابات</a:t>
                      </a:r>
                      <a:r>
                        <a:rPr lang="ar-SA" sz="1600" b="1" dirty="0">
                          <a:solidFill>
                            <a:srgbClr val="000000"/>
                          </a:solidFill>
                          <a:latin typeface="Calibri"/>
                          <a:ea typeface="Calibri"/>
                          <a:cs typeface="Arial"/>
                        </a:rPr>
                        <a:t> الشعبية </a:t>
                      </a:r>
                      <a:r>
                        <a:rPr lang="en-US" sz="1600" b="1" dirty="0">
                          <a:solidFill>
                            <a:srgbClr val="000000"/>
                          </a:solidFill>
                          <a:latin typeface="Calibri"/>
                          <a:ea typeface="Calibri"/>
                          <a:cs typeface="Arial"/>
                        </a:rPr>
                        <a:t>grassroots</a:t>
                      </a:r>
                      <a:r>
                        <a:rPr lang="ar-SA" sz="1600" dirty="0">
                          <a:solidFill>
                            <a:srgbClr val="000000"/>
                          </a:solidFill>
                          <a:latin typeface="Calibri"/>
                          <a:ea typeface="Calibri"/>
                          <a:cs typeface="Arial"/>
                        </a:rPr>
                        <a:t>: من المهم التركيز على الإطار المحلي والمعرفة الأصلية.</a:t>
                      </a:r>
                      <a:endParaRPr lang="en-US" sz="1600" dirty="0">
                        <a:solidFill>
                          <a:srgbClr val="000000"/>
                        </a:solidFill>
                        <a:latin typeface="Calibri"/>
                        <a:ea typeface="Calibri"/>
                        <a:cs typeface="Arial"/>
                      </a:endParaRPr>
                    </a:p>
                    <a:p>
                      <a:pPr marL="180000" algn="just" rtl="1">
                        <a:lnSpc>
                          <a:spcPct val="115000"/>
                        </a:lnSpc>
                        <a:spcAft>
                          <a:spcPts val="0"/>
                        </a:spcAft>
                      </a:pPr>
                      <a:r>
                        <a:rPr lang="ar-SA" sz="1600" b="1" dirty="0">
                          <a:solidFill>
                            <a:srgbClr val="000000"/>
                          </a:solidFill>
                          <a:latin typeface="Calibri"/>
                          <a:ea typeface="Calibri"/>
                          <a:cs typeface="Arial"/>
                        </a:rPr>
                        <a:t>التنمية المستدامة</a:t>
                      </a:r>
                      <a:r>
                        <a:rPr lang="ar-SA" sz="1600" dirty="0">
                          <a:solidFill>
                            <a:srgbClr val="000000"/>
                          </a:solidFill>
                          <a:latin typeface="Calibri"/>
                          <a:ea typeface="Calibri"/>
                          <a:cs typeface="Arial"/>
                        </a:rPr>
                        <a:t>: الحاجة إلى الموازنة بين احتياجات الجيل الحالي والحفاظ على كل من البيئة وحقوق الأجيال القادمة</a:t>
                      </a:r>
                      <a:endParaRPr lang="en-US" sz="1600" dirty="0">
                        <a:solidFill>
                          <a:srgbClr val="000000"/>
                        </a:solidFill>
                        <a:latin typeface="Calibri"/>
                        <a:ea typeface="Calibri"/>
                        <a:cs typeface="Arial"/>
                      </a:endParaRPr>
                    </a:p>
                    <a:p>
                      <a:pPr marL="180000" algn="just" rtl="1">
                        <a:lnSpc>
                          <a:spcPct val="115000"/>
                        </a:lnSpc>
                        <a:spcAft>
                          <a:spcPts val="0"/>
                        </a:spcAft>
                      </a:pPr>
                      <a:r>
                        <a:rPr lang="ar-SA" sz="1600" b="1" dirty="0">
                          <a:solidFill>
                            <a:srgbClr val="000000"/>
                          </a:solidFill>
                          <a:latin typeface="Calibri"/>
                          <a:ea typeface="Calibri"/>
                          <a:cs typeface="Arial"/>
                        </a:rPr>
                        <a:t>النوع </a:t>
                      </a:r>
                      <a:r>
                        <a:rPr lang="en-US" sz="1600" b="1" dirty="0">
                          <a:solidFill>
                            <a:srgbClr val="000000"/>
                          </a:solidFill>
                          <a:latin typeface="Calibri"/>
                          <a:ea typeface="Calibri"/>
                          <a:cs typeface="Arial"/>
                        </a:rPr>
                        <a:t>(gender)</a:t>
                      </a:r>
                      <a:r>
                        <a:rPr lang="ar-SA" sz="1600" b="1" dirty="0">
                          <a:solidFill>
                            <a:srgbClr val="000000"/>
                          </a:solidFill>
                          <a:latin typeface="Calibri"/>
                          <a:ea typeface="Calibri"/>
                          <a:cs typeface="Arial"/>
                        </a:rPr>
                        <a:t> والتنمية</a:t>
                      </a:r>
                      <a:r>
                        <a:rPr lang="ar-SA" sz="1600" dirty="0">
                          <a:solidFill>
                            <a:srgbClr val="000000"/>
                          </a:solidFill>
                          <a:latin typeface="Calibri"/>
                          <a:ea typeface="Calibri"/>
                          <a:cs typeface="Arial"/>
                        </a:rPr>
                        <a:t>: إعطاء اهتمام أكبر بالوسائل التي تتعلق بالنوع في التنمية</a:t>
                      </a:r>
                      <a:endParaRPr lang="en-US" sz="1600" dirty="0">
                        <a:solidFill>
                          <a:srgbClr val="000000"/>
                        </a:solidFill>
                        <a:latin typeface="Calibri"/>
                        <a:ea typeface="Calibri"/>
                        <a:cs typeface="Arial"/>
                      </a:endParaRPr>
                    </a:p>
                  </a:txBody>
                  <a:tcPr marL="40260" marR="40260" marT="0" marB="0">
                    <a:lnL>
                      <a:noFill/>
                    </a:lnL>
                    <a:lnR>
                      <a:noFill/>
                    </a:lnR>
                    <a:lnT>
                      <a:noFill/>
                    </a:lnT>
                    <a:lnB>
                      <a:noFill/>
                    </a:lnB>
                  </a:tcPr>
                </a:tc>
              </a:tr>
              <a:tr h="1385666">
                <a:tc>
                  <a:txBody>
                    <a:bodyPr/>
                    <a:lstStyle/>
                    <a:p>
                      <a:pPr marL="180000" algn="just" rtl="1">
                        <a:lnSpc>
                          <a:spcPct val="115000"/>
                        </a:lnSpc>
                        <a:spcAft>
                          <a:spcPts val="0"/>
                        </a:spcAft>
                      </a:pPr>
                      <a:r>
                        <a:rPr lang="ar-SA" sz="1600" b="1" dirty="0">
                          <a:solidFill>
                            <a:srgbClr val="000000"/>
                          </a:solidFill>
                          <a:latin typeface="Calibri"/>
                          <a:ea typeface="Calibri"/>
                          <a:cs typeface="Arial"/>
                        </a:rPr>
                        <a:t>التسعينيات</a:t>
                      </a:r>
                      <a:endParaRPr lang="en-US" sz="1600" dirty="0">
                        <a:solidFill>
                          <a:srgbClr val="000000"/>
                        </a:solidFill>
                        <a:latin typeface="Calibri"/>
                        <a:ea typeface="Calibri"/>
                        <a:cs typeface="Arial"/>
                      </a:endParaRPr>
                    </a:p>
                  </a:txBody>
                  <a:tcPr marL="40260" marR="40260" marT="0" marB="0">
                    <a:lnL>
                      <a:noFill/>
                    </a:lnL>
                    <a:lnR>
                      <a:noFill/>
                    </a:lnR>
                    <a:lnT>
                      <a:noFill/>
                    </a:lnT>
                    <a:lnB>
                      <a:noFill/>
                    </a:lnB>
                    <a:solidFill>
                      <a:srgbClr val="C0C0C0"/>
                    </a:solidFill>
                  </a:tcPr>
                </a:tc>
                <a:tc>
                  <a:txBody>
                    <a:bodyPr/>
                    <a:lstStyle/>
                    <a:p>
                      <a:pPr marL="180000" algn="just" rtl="1">
                        <a:lnSpc>
                          <a:spcPct val="115000"/>
                        </a:lnSpc>
                        <a:spcAft>
                          <a:spcPts val="0"/>
                        </a:spcAft>
                      </a:pPr>
                      <a:r>
                        <a:rPr lang="ar-SA" sz="1600" b="1" dirty="0">
                          <a:solidFill>
                            <a:srgbClr val="000000"/>
                          </a:solidFill>
                          <a:latin typeface="Calibri"/>
                          <a:ea typeface="Calibri"/>
                          <a:cs typeface="Arial"/>
                        </a:rPr>
                        <a:t>الليبرالية المحدثة</a:t>
                      </a:r>
                      <a:endParaRPr lang="en-US" sz="1600" dirty="0">
                        <a:solidFill>
                          <a:srgbClr val="000000"/>
                        </a:solidFill>
                        <a:latin typeface="Calibri"/>
                        <a:ea typeface="Calibri"/>
                        <a:cs typeface="Arial"/>
                      </a:endParaRPr>
                    </a:p>
                    <a:p>
                      <a:pPr marL="180000" algn="just" rtl="1">
                        <a:lnSpc>
                          <a:spcPct val="115000"/>
                        </a:lnSpc>
                        <a:spcAft>
                          <a:spcPts val="0"/>
                        </a:spcAft>
                      </a:pPr>
                      <a:r>
                        <a:rPr lang="ar-SA" sz="1600" b="1" dirty="0">
                          <a:solidFill>
                            <a:srgbClr val="000000"/>
                          </a:solidFill>
                          <a:latin typeface="Calibri"/>
                          <a:ea typeface="Calibri"/>
                          <a:cs typeface="Arial"/>
                        </a:rPr>
                        <a:t>ما بعد التنمية</a:t>
                      </a:r>
                      <a:r>
                        <a:rPr lang="ar-SA" sz="1600" dirty="0">
                          <a:solidFill>
                            <a:srgbClr val="000000"/>
                          </a:solidFill>
                          <a:latin typeface="Calibri"/>
                          <a:ea typeface="Calibri"/>
                          <a:cs typeface="Arial"/>
                        </a:rPr>
                        <a:t>: الأفكار عن التنمية تمثل مزيجا من الاستعمار والتحيز الأوربي وينبغي تحديها ومقاومتها من قبل الجماهير أو القاعدة الشعبية</a:t>
                      </a:r>
                      <a:endParaRPr lang="en-US" sz="1600" dirty="0">
                        <a:solidFill>
                          <a:srgbClr val="000000"/>
                        </a:solidFill>
                        <a:latin typeface="Calibri"/>
                        <a:ea typeface="Calibri"/>
                        <a:cs typeface="Arial"/>
                      </a:endParaRPr>
                    </a:p>
                    <a:p>
                      <a:pPr marL="180000" algn="just" rtl="1">
                        <a:lnSpc>
                          <a:spcPct val="115000"/>
                        </a:lnSpc>
                        <a:spcAft>
                          <a:spcPts val="0"/>
                        </a:spcAft>
                      </a:pPr>
                      <a:r>
                        <a:rPr lang="ar-SA" sz="1600" b="1" dirty="0">
                          <a:solidFill>
                            <a:srgbClr val="000000"/>
                          </a:solidFill>
                          <a:latin typeface="Calibri"/>
                          <a:ea typeface="Calibri"/>
                          <a:cs typeface="Arial"/>
                        </a:rPr>
                        <a:t>التنمية المستدامة</a:t>
                      </a:r>
                      <a:endParaRPr lang="en-US" sz="1600" dirty="0">
                        <a:solidFill>
                          <a:srgbClr val="000000"/>
                        </a:solidFill>
                        <a:latin typeface="Calibri"/>
                        <a:ea typeface="Calibri"/>
                        <a:cs typeface="Arial"/>
                      </a:endParaRPr>
                    </a:p>
                    <a:p>
                      <a:pPr marL="180000" algn="just" rtl="1">
                        <a:lnSpc>
                          <a:spcPct val="115000"/>
                        </a:lnSpc>
                        <a:spcAft>
                          <a:spcPts val="0"/>
                        </a:spcAft>
                      </a:pPr>
                      <a:r>
                        <a:rPr lang="ar-SA" sz="1600" b="1" dirty="0">
                          <a:solidFill>
                            <a:srgbClr val="000000"/>
                          </a:solidFill>
                          <a:latin typeface="Calibri"/>
                          <a:ea typeface="Calibri"/>
                          <a:cs typeface="Arial"/>
                        </a:rPr>
                        <a:t>الثقافة والتنمية</a:t>
                      </a:r>
                      <a:r>
                        <a:rPr lang="ar-SA" sz="1600" dirty="0">
                          <a:solidFill>
                            <a:srgbClr val="000000"/>
                          </a:solidFill>
                          <a:latin typeface="Calibri"/>
                          <a:ea typeface="Calibri"/>
                          <a:cs typeface="Arial"/>
                        </a:rPr>
                        <a:t>: زيادة الاهتمام بكيف يمكن للعمليات التنموية أن تؤثر على جماعات اجتماعية وثقافية مختلفة</a:t>
                      </a:r>
                      <a:endParaRPr lang="en-US" sz="1600" dirty="0">
                        <a:solidFill>
                          <a:srgbClr val="000000"/>
                        </a:solidFill>
                        <a:latin typeface="Calibri"/>
                        <a:ea typeface="Calibri"/>
                        <a:cs typeface="Arial"/>
                      </a:endParaRPr>
                    </a:p>
                  </a:txBody>
                  <a:tcPr marL="40260" marR="40260" marT="0" marB="0">
                    <a:lnL>
                      <a:noFill/>
                    </a:lnL>
                    <a:lnR>
                      <a:noFill/>
                    </a:lnR>
                    <a:lnT>
                      <a:noFill/>
                    </a:lnT>
                    <a:lnB>
                      <a:noFill/>
                    </a:lnB>
                    <a:solidFill>
                      <a:srgbClr val="C0C0C0"/>
                    </a:solidFill>
                  </a:tcPr>
                </a:tc>
              </a:tr>
              <a:tr h="1108533">
                <a:tc>
                  <a:txBody>
                    <a:bodyPr/>
                    <a:lstStyle/>
                    <a:p>
                      <a:pPr marL="180000" algn="just" rtl="1">
                        <a:lnSpc>
                          <a:spcPct val="115000"/>
                        </a:lnSpc>
                        <a:spcAft>
                          <a:spcPts val="0"/>
                        </a:spcAft>
                      </a:pPr>
                      <a:r>
                        <a:rPr lang="ar-SA" sz="1600" b="1">
                          <a:solidFill>
                            <a:srgbClr val="000000"/>
                          </a:solidFill>
                          <a:latin typeface="Calibri"/>
                          <a:ea typeface="Calibri"/>
                          <a:cs typeface="Arial"/>
                        </a:rPr>
                        <a:t>الألفية</a:t>
                      </a:r>
                      <a:endParaRPr lang="en-US" sz="1600">
                        <a:solidFill>
                          <a:srgbClr val="000000"/>
                        </a:solidFill>
                        <a:latin typeface="Calibri"/>
                        <a:ea typeface="Calibri"/>
                        <a:cs typeface="Arial"/>
                      </a:endParaRPr>
                    </a:p>
                  </a:txBody>
                  <a:tcPr marL="40260" marR="4026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180000" algn="just" rtl="1">
                        <a:lnSpc>
                          <a:spcPct val="115000"/>
                        </a:lnSpc>
                        <a:spcAft>
                          <a:spcPts val="0"/>
                        </a:spcAft>
                      </a:pPr>
                      <a:r>
                        <a:rPr lang="ar-SA" sz="1600" b="1" dirty="0">
                          <a:solidFill>
                            <a:srgbClr val="000000"/>
                          </a:solidFill>
                          <a:latin typeface="Calibri"/>
                          <a:ea typeface="Calibri"/>
                          <a:cs typeface="Arial"/>
                        </a:rPr>
                        <a:t>الليبرالية المحدثة</a:t>
                      </a:r>
                      <a:r>
                        <a:rPr lang="ar-SA" sz="1600" dirty="0">
                          <a:solidFill>
                            <a:srgbClr val="000000"/>
                          </a:solidFill>
                          <a:latin typeface="Calibri"/>
                          <a:ea typeface="Calibri"/>
                          <a:cs typeface="Arial"/>
                        </a:rPr>
                        <a:t>: تزايد التركيز على مفاهيم العولمة</a:t>
                      </a:r>
                      <a:endParaRPr lang="en-US" sz="1600" dirty="0">
                        <a:solidFill>
                          <a:srgbClr val="000000"/>
                        </a:solidFill>
                        <a:latin typeface="Calibri"/>
                        <a:ea typeface="Calibri"/>
                        <a:cs typeface="Arial"/>
                      </a:endParaRPr>
                    </a:p>
                    <a:p>
                      <a:pPr marL="180000" algn="just" rtl="1">
                        <a:lnSpc>
                          <a:spcPct val="115000"/>
                        </a:lnSpc>
                        <a:spcAft>
                          <a:spcPts val="0"/>
                        </a:spcAft>
                      </a:pPr>
                      <a:r>
                        <a:rPr lang="ar-SA" sz="1600" b="1" dirty="0">
                          <a:solidFill>
                            <a:srgbClr val="000000"/>
                          </a:solidFill>
                          <a:latin typeface="Calibri"/>
                          <a:ea typeface="Calibri"/>
                          <a:cs typeface="Arial"/>
                        </a:rPr>
                        <a:t>التنمية المستدامة</a:t>
                      </a:r>
                      <a:endParaRPr lang="en-US" sz="1600" dirty="0">
                        <a:solidFill>
                          <a:srgbClr val="000000"/>
                        </a:solidFill>
                        <a:latin typeface="Calibri"/>
                        <a:ea typeface="Calibri"/>
                        <a:cs typeface="Arial"/>
                      </a:endParaRPr>
                    </a:p>
                    <a:p>
                      <a:pPr marL="180000" algn="just" rtl="1">
                        <a:lnSpc>
                          <a:spcPct val="115000"/>
                        </a:lnSpc>
                        <a:spcAft>
                          <a:spcPts val="0"/>
                        </a:spcAft>
                      </a:pPr>
                      <a:r>
                        <a:rPr lang="ar-SA" sz="1600" b="1" dirty="0">
                          <a:solidFill>
                            <a:srgbClr val="000000"/>
                          </a:solidFill>
                          <a:latin typeface="Calibri"/>
                          <a:ea typeface="Calibri"/>
                          <a:cs typeface="Arial"/>
                        </a:rPr>
                        <a:t>ما بعد التنمية</a:t>
                      </a:r>
                      <a:endParaRPr lang="en-US" sz="1600" dirty="0">
                        <a:solidFill>
                          <a:srgbClr val="000000"/>
                        </a:solidFill>
                        <a:latin typeface="Calibri"/>
                        <a:ea typeface="Calibri"/>
                        <a:cs typeface="Arial"/>
                      </a:endParaRPr>
                    </a:p>
                    <a:p>
                      <a:pPr marL="180000" algn="just" rtl="1">
                        <a:lnSpc>
                          <a:spcPct val="115000"/>
                        </a:lnSpc>
                        <a:spcAft>
                          <a:spcPts val="0"/>
                        </a:spcAft>
                      </a:pPr>
                      <a:r>
                        <a:rPr lang="ar-SA" sz="1600" b="1" dirty="0" err="1">
                          <a:solidFill>
                            <a:srgbClr val="000000"/>
                          </a:solidFill>
                          <a:latin typeface="Calibri"/>
                          <a:ea typeface="Calibri"/>
                          <a:cs typeface="Arial"/>
                        </a:rPr>
                        <a:t>الاقترابات</a:t>
                      </a:r>
                      <a:r>
                        <a:rPr lang="ar-SA" sz="1600" b="1" dirty="0">
                          <a:solidFill>
                            <a:srgbClr val="000000"/>
                          </a:solidFill>
                          <a:latin typeface="Calibri"/>
                          <a:ea typeface="Calibri"/>
                          <a:cs typeface="Arial"/>
                        </a:rPr>
                        <a:t> الشعبية</a:t>
                      </a:r>
                      <a:endParaRPr lang="en-US" sz="1600" dirty="0">
                        <a:solidFill>
                          <a:srgbClr val="000000"/>
                        </a:solidFill>
                        <a:latin typeface="Calibri"/>
                        <a:ea typeface="Calibri"/>
                        <a:cs typeface="Arial"/>
                      </a:endParaRPr>
                    </a:p>
                  </a:txBody>
                  <a:tcPr marL="40260" marR="4026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التعريف بالعالم الثالث</a:t>
            </a:r>
            <a:endParaRPr lang="ar-SA" dirty="0"/>
          </a:p>
        </p:txBody>
      </p:sp>
      <p:sp>
        <p:nvSpPr>
          <p:cNvPr id="3" name="Content Placeholder 2"/>
          <p:cNvSpPr>
            <a:spLocks noGrp="1"/>
          </p:cNvSpPr>
          <p:nvPr>
            <p:ph idx="1"/>
          </p:nvPr>
        </p:nvSpPr>
        <p:spPr/>
        <p:txBody>
          <a:bodyPr>
            <a:normAutofit/>
          </a:bodyPr>
          <a:lstStyle/>
          <a:p>
            <a:pPr lvl="1">
              <a:buNone/>
            </a:pPr>
            <a:endParaRPr lang="ar-SA" sz="1400" dirty="0" smtClean="0"/>
          </a:p>
          <a:p>
            <a:r>
              <a:rPr lang="ar-SA" sz="2000" dirty="0" smtClean="0"/>
              <a:t>الاتجاهات الرئيسة لتقسيم العالم</a:t>
            </a:r>
          </a:p>
          <a:p>
            <a:pPr lvl="1"/>
            <a:r>
              <a:rPr lang="ar-SA" sz="2000" dirty="0"/>
              <a:t> </a:t>
            </a:r>
            <a:r>
              <a:rPr lang="ar-SA" sz="2000" dirty="0" smtClean="0"/>
              <a:t>التقسيم وفقا لطبيعة النظام السياسي والاقتصادي (انظر خريطة 1)</a:t>
            </a:r>
          </a:p>
          <a:p>
            <a:pPr lvl="2"/>
            <a:r>
              <a:rPr lang="ar-SA" sz="1800" dirty="0" smtClean="0"/>
              <a:t>العالم الرأسمالي</a:t>
            </a:r>
          </a:p>
          <a:p>
            <a:pPr lvl="2"/>
            <a:r>
              <a:rPr lang="ar-SA" sz="1800" dirty="0" smtClean="0"/>
              <a:t>العالم الاشتراكي</a:t>
            </a:r>
          </a:p>
          <a:p>
            <a:pPr lvl="2"/>
            <a:r>
              <a:rPr lang="ar-SA" sz="1800" dirty="0"/>
              <a:t> </a:t>
            </a:r>
            <a:r>
              <a:rPr lang="ar-SA" sz="1800" dirty="0" smtClean="0"/>
              <a:t>العالم الثالث</a:t>
            </a:r>
          </a:p>
          <a:p>
            <a:pPr lvl="1"/>
            <a:r>
              <a:rPr lang="ar-SA" sz="2000" dirty="0"/>
              <a:t> </a:t>
            </a:r>
            <a:r>
              <a:rPr lang="ar-SA" sz="2000" dirty="0" smtClean="0"/>
              <a:t>التقسيم وفقا للموقع الجغرافي (نظرية </a:t>
            </a:r>
            <a:r>
              <a:rPr lang="ar-SA" sz="2000" dirty="0" err="1" smtClean="0"/>
              <a:t>الحتم</a:t>
            </a:r>
            <a:r>
              <a:rPr lang="ar-SA" sz="2000" dirty="0" smtClean="0"/>
              <a:t> الجغرافي)</a:t>
            </a:r>
          </a:p>
          <a:p>
            <a:pPr lvl="2"/>
            <a:r>
              <a:rPr lang="ar-SA" sz="1800" dirty="0" smtClean="0"/>
              <a:t>دول الشمال المتقدمة</a:t>
            </a:r>
          </a:p>
          <a:p>
            <a:pPr lvl="2"/>
            <a:r>
              <a:rPr lang="ar-SA" sz="1800" dirty="0" smtClean="0"/>
              <a:t>دول الجنوب المتخلفة</a:t>
            </a:r>
          </a:p>
          <a:p>
            <a:pPr lvl="1"/>
            <a:r>
              <a:rPr lang="ar-SA" sz="2000" dirty="0"/>
              <a:t> </a:t>
            </a:r>
            <a:r>
              <a:rPr lang="ar-SA" sz="2000" dirty="0" smtClean="0"/>
              <a:t>التقسيم وفقا للمؤشرات الاقتصادية</a:t>
            </a:r>
          </a:p>
          <a:p>
            <a:pPr lvl="2"/>
            <a:r>
              <a:rPr lang="ar-SA" sz="1800" dirty="0" smtClean="0"/>
              <a:t>مؤشر متوسط الدخل الفردي (المزايا والعيوب)</a:t>
            </a:r>
          </a:p>
          <a:p>
            <a:pPr lvl="2"/>
            <a:r>
              <a:rPr lang="ar-SA" sz="1800" dirty="0" smtClean="0"/>
              <a:t>المؤشرات الجمعية (دليل التنمية الإنسانية)</a:t>
            </a:r>
          </a:p>
          <a:p>
            <a:pPr lvl="2">
              <a:buNone/>
            </a:pPr>
            <a:endParaRPr lang="ar-SA" sz="14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northsouth_files\Petersns.gif"/>
          <p:cNvPicPr>
            <a:picLocks noChangeAspect="1" noChangeArrowheads="1"/>
          </p:cNvPicPr>
          <p:nvPr/>
        </p:nvPicPr>
        <p:blipFill>
          <a:blip r:embed="rId2"/>
          <a:srcRect/>
          <a:stretch>
            <a:fillRect/>
          </a:stretch>
        </p:blipFill>
        <p:spPr bwMode="auto">
          <a:xfrm>
            <a:off x="1857356" y="2071678"/>
            <a:ext cx="5143536" cy="3071834"/>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8662" y="1643050"/>
            <a:ext cx="7358114" cy="4093428"/>
          </a:xfrm>
          <a:prstGeom prst="rect">
            <a:avLst/>
          </a:prstGeom>
        </p:spPr>
        <p:txBody>
          <a:bodyPr wrap="square">
            <a:spAutoFit/>
          </a:bodyPr>
          <a:lstStyle/>
          <a:p>
            <a:r>
              <a:rPr lang="ar-SA" sz="2400" u="sng" dirty="0" smtClean="0"/>
              <a:t>ما العالم الثالث؟</a:t>
            </a:r>
            <a:r>
              <a:rPr lang="ar-SA" sz="2400" dirty="0" smtClean="0"/>
              <a:t> </a:t>
            </a:r>
          </a:p>
          <a:p>
            <a:r>
              <a:rPr lang="ar-SA" sz="2400" dirty="0" smtClean="0"/>
              <a:t>هو مصطلح سياسي واقتصادي واجتماعي وثقافي، يقصد </a:t>
            </a:r>
            <a:r>
              <a:rPr lang="ar-SA" sz="2400" dirty="0" err="1" smtClean="0"/>
              <a:t>به</a:t>
            </a:r>
            <a:r>
              <a:rPr lang="ar-SA" sz="2400" dirty="0" smtClean="0"/>
              <a:t> الدلالة على الدول التي لا تنتمي إلى </a:t>
            </a:r>
            <a:r>
              <a:rPr lang="ar-SA" sz="2400" dirty="0" smtClean="0">
                <a:solidFill>
                  <a:srgbClr val="FF0000"/>
                </a:solidFill>
              </a:rPr>
              <a:t>العالمين الأول والثاني</a:t>
            </a:r>
            <a:r>
              <a:rPr lang="ar-SA" sz="2400" dirty="0" smtClean="0"/>
              <a:t>، وهما الدول الصناعية المتقدمة. استُعمل تعبير العالم الثالث لأول مرة سنة </a:t>
            </a:r>
            <a:r>
              <a:rPr lang="ar-SA" sz="2400" dirty="0" smtClean="0">
                <a:solidFill>
                  <a:srgbClr val="FF0000"/>
                </a:solidFill>
              </a:rPr>
              <a:t>1952</a:t>
            </a:r>
            <a:r>
              <a:rPr lang="ar-SA" sz="2400" dirty="0" smtClean="0"/>
              <a:t> في مقالة صدرت </a:t>
            </a:r>
            <a:r>
              <a:rPr lang="ar-SA" sz="2400" dirty="0" smtClean="0">
                <a:solidFill>
                  <a:srgbClr val="FF0000"/>
                </a:solidFill>
              </a:rPr>
              <a:t>للاقتصادي والسكاني الفرنسي ألفريد </a:t>
            </a:r>
            <a:r>
              <a:rPr lang="ar-SA" sz="2400" dirty="0" err="1" smtClean="0">
                <a:solidFill>
                  <a:srgbClr val="FF0000"/>
                </a:solidFill>
              </a:rPr>
              <a:t>سوفيه</a:t>
            </a:r>
            <a:r>
              <a:rPr lang="ar-SA" sz="2400" dirty="0" smtClean="0"/>
              <a:t> في إشارة إلى الدول التي لا تنتمي إلى مجموعة "الدول الغربية" (</a:t>
            </a:r>
            <a:r>
              <a:rPr lang="ar-SA" sz="2400" dirty="0" smtClean="0">
                <a:solidFill>
                  <a:srgbClr val="FF0000"/>
                </a:solidFill>
              </a:rPr>
              <a:t>أمريكا الشمالية وأوروبا الغربية وأستراليا واليابان وجنوب إفريقيا</a:t>
            </a:r>
            <a:r>
              <a:rPr lang="ar-SA" sz="2400" dirty="0" smtClean="0"/>
              <a:t>) ولا إلى مجموعة الدول الشيوعية (</a:t>
            </a:r>
            <a:r>
              <a:rPr lang="ar-SA" sz="2400" dirty="0" smtClean="0">
                <a:solidFill>
                  <a:srgbClr val="FF0000"/>
                </a:solidFill>
              </a:rPr>
              <a:t>الإتحاد </a:t>
            </a:r>
            <a:r>
              <a:rPr lang="ar-SA" sz="2400" dirty="0" err="1" smtClean="0">
                <a:solidFill>
                  <a:srgbClr val="FF0000"/>
                </a:solidFill>
              </a:rPr>
              <a:t>السوفياتي</a:t>
            </a:r>
            <a:r>
              <a:rPr lang="ar-SA" sz="2400" dirty="0" smtClean="0">
                <a:solidFill>
                  <a:srgbClr val="FF0000"/>
                </a:solidFill>
              </a:rPr>
              <a:t> والصين وأوروبا الشرقية</a:t>
            </a:r>
            <a:r>
              <a:rPr lang="ar-SA" sz="2400" dirty="0" smtClean="0"/>
              <a:t>). وقد استوحى </a:t>
            </a:r>
            <a:r>
              <a:rPr lang="ar-SA" sz="2400" dirty="0" err="1" smtClean="0"/>
              <a:t>سوفيه</a:t>
            </a:r>
            <a:r>
              <a:rPr lang="ar-SA" sz="2400" dirty="0" smtClean="0"/>
              <a:t> هذه التسمية من </a:t>
            </a:r>
            <a:r>
              <a:rPr lang="ar-SA" sz="2400" dirty="0" smtClean="0">
                <a:solidFill>
                  <a:srgbClr val="FF0000"/>
                </a:solidFill>
              </a:rPr>
              <a:t>الفئة الثالثة</a:t>
            </a:r>
            <a:r>
              <a:rPr lang="ar-SA" sz="2400" dirty="0" smtClean="0"/>
              <a:t> في المجتمع الفرنسي أثناء </a:t>
            </a:r>
            <a:r>
              <a:rPr lang="ar-SA" sz="2400" dirty="0" smtClean="0">
                <a:solidFill>
                  <a:srgbClr val="FF0000"/>
                </a:solidFill>
              </a:rPr>
              <a:t>النظام القديم</a:t>
            </a:r>
            <a:r>
              <a:rPr lang="ar-SA" sz="2400" dirty="0" smtClean="0"/>
              <a:t> وقبل </a:t>
            </a:r>
            <a:r>
              <a:rPr lang="ar-SA" sz="2400" dirty="0" smtClean="0">
                <a:solidFill>
                  <a:srgbClr val="FF0000"/>
                </a:solidFill>
              </a:rPr>
              <a:t>الثورة الفرنسية</a:t>
            </a:r>
            <a:r>
              <a:rPr lang="ar-SA" sz="2400" dirty="0" smtClean="0"/>
              <a:t>.</a:t>
            </a:r>
          </a:p>
          <a:p>
            <a:r>
              <a:rPr lang="ar-SA" sz="2000" dirty="0" smtClean="0"/>
              <a:t> </a:t>
            </a:r>
            <a:endParaRPr lang="ar-SA"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خريطة العالم الثالث و الثاني و الاول و ماهي دول العالم الثالث "/>
          <p:cNvPicPr>
            <a:picLocks noChangeAspect="1" noChangeArrowheads="1"/>
          </p:cNvPicPr>
          <p:nvPr/>
        </p:nvPicPr>
        <p:blipFill>
          <a:blip r:embed="rId2"/>
          <a:srcRect/>
          <a:stretch>
            <a:fillRect/>
          </a:stretch>
        </p:blipFill>
        <p:spPr bwMode="auto">
          <a:xfrm>
            <a:off x="1000100" y="1142984"/>
            <a:ext cx="7620000" cy="3857652"/>
          </a:xfrm>
          <a:prstGeom prst="rect">
            <a:avLst/>
          </a:prstGeom>
          <a:noFill/>
        </p:spPr>
      </p:pic>
      <p:sp>
        <p:nvSpPr>
          <p:cNvPr id="3" name="Rectangle 2"/>
          <p:cNvSpPr/>
          <p:nvPr/>
        </p:nvSpPr>
        <p:spPr>
          <a:xfrm>
            <a:off x="1071538" y="5072074"/>
            <a:ext cx="7500958" cy="923330"/>
          </a:xfrm>
          <a:prstGeom prst="rect">
            <a:avLst/>
          </a:prstGeom>
        </p:spPr>
        <p:txBody>
          <a:bodyPr wrap="square">
            <a:spAutoFit/>
          </a:bodyPr>
          <a:lstStyle/>
          <a:p>
            <a:r>
              <a:rPr lang="ar-SA" b="1" dirty="0" smtClean="0">
                <a:solidFill>
                  <a:schemeClr val="accent1">
                    <a:lumMod val="75000"/>
                  </a:schemeClr>
                </a:solidFill>
              </a:rPr>
              <a:t>█</a:t>
            </a:r>
            <a:r>
              <a:rPr lang="ar-SA" b="1" dirty="0" smtClean="0">
                <a:solidFill>
                  <a:schemeClr val="tx2"/>
                </a:solidFill>
              </a:rPr>
              <a:t>   </a:t>
            </a:r>
            <a:r>
              <a:rPr lang="ar-SA" b="1" dirty="0" smtClean="0">
                <a:solidFill>
                  <a:schemeClr val="accent1">
                    <a:lumMod val="75000"/>
                  </a:schemeClr>
                </a:solidFill>
              </a:rPr>
              <a:t> </a:t>
            </a:r>
            <a:r>
              <a:rPr lang="ar-SA" b="1" dirty="0" smtClean="0"/>
              <a:t> تنمية بشرية عالية (عالم أول)</a:t>
            </a:r>
            <a:br>
              <a:rPr lang="ar-SA" b="1" dirty="0" smtClean="0"/>
            </a:br>
            <a:r>
              <a:rPr lang="ar-SA" b="1" dirty="0" smtClean="0">
                <a:solidFill>
                  <a:srgbClr val="FF0000"/>
                </a:solidFill>
              </a:rPr>
              <a:t>██ </a:t>
            </a:r>
            <a:r>
              <a:rPr lang="ar-SA" b="1" dirty="0" smtClean="0"/>
              <a:t>تنمية بشرية متوسطة (عالم ثاني)</a:t>
            </a:r>
            <a:br>
              <a:rPr lang="ar-SA" b="1" dirty="0" smtClean="0"/>
            </a:br>
            <a:r>
              <a:rPr lang="ar-SA" b="1" dirty="0" smtClean="0">
                <a:solidFill>
                  <a:schemeClr val="accent5"/>
                </a:solidFill>
              </a:rPr>
              <a:t>██ </a:t>
            </a:r>
            <a:r>
              <a:rPr lang="ar-SA" b="1" dirty="0" smtClean="0"/>
              <a:t>تنمية بشرية منخفضة (عالم ثالث)</a:t>
            </a:r>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sz="2800" dirty="0" smtClean="0"/>
              <a:t>ما العالم الثالث؟</a:t>
            </a:r>
          </a:p>
          <a:p>
            <a:pPr lvl="1"/>
            <a:r>
              <a:rPr lang="ar-SA" sz="2800" dirty="0" smtClean="0"/>
              <a:t>خوان بيرون (الطريق الثالث)</a:t>
            </a:r>
          </a:p>
          <a:p>
            <a:pPr lvl="1"/>
            <a:r>
              <a:rPr lang="ar-SA" sz="2800" dirty="0" smtClean="0"/>
              <a:t>حركة عدم الانحياز ومجموعة السبع والسبعين</a:t>
            </a:r>
          </a:p>
          <a:p>
            <a:pPr lvl="1"/>
            <a:r>
              <a:rPr lang="ar-SA" sz="2800" dirty="0" smtClean="0"/>
              <a:t>فقراء العالم الثالث أو ما يطلق عليه بالعالم الرابع</a:t>
            </a:r>
          </a:p>
          <a:p>
            <a:pPr lvl="1"/>
            <a:r>
              <a:rPr lang="ar-SA" sz="2800" dirty="0" smtClean="0"/>
              <a:t>الدول </a:t>
            </a:r>
            <a:r>
              <a:rPr lang="ar-SA" sz="2800" dirty="0" err="1" smtClean="0"/>
              <a:t>الريعية</a:t>
            </a:r>
            <a:r>
              <a:rPr lang="ar-SA" sz="2800" dirty="0" smtClean="0"/>
              <a:t> والدول الصناعية الجديدة (استثناءات)</a:t>
            </a:r>
          </a:p>
          <a:p>
            <a:pPr lvl="1"/>
            <a:r>
              <a:rPr lang="ar-SA" sz="2800" dirty="0" smtClean="0"/>
              <a:t>الهامشية الاقتصادية</a:t>
            </a:r>
          </a:p>
          <a:p>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التعريف بالعالم الثالث</a:t>
            </a:r>
            <a:endParaRPr lang="ar-SA" dirty="0"/>
          </a:p>
        </p:txBody>
      </p:sp>
      <p:sp>
        <p:nvSpPr>
          <p:cNvPr id="3" name="Content Placeholder 2"/>
          <p:cNvSpPr>
            <a:spLocks noGrp="1"/>
          </p:cNvSpPr>
          <p:nvPr>
            <p:ph idx="1"/>
          </p:nvPr>
        </p:nvSpPr>
        <p:spPr/>
        <p:txBody>
          <a:bodyPr>
            <a:normAutofit/>
          </a:bodyPr>
          <a:lstStyle/>
          <a:p>
            <a:pPr lvl="1">
              <a:buNone/>
            </a:pPr>
            <a:endParaRPr lang="ar-SA" sz="2200" dirty="0" smtClean="0"/>
          </a:p>
          <a:p>
            <a:pPr marL="0" lvl="1">
              <a:buFont typeface="Arial" pitchFamily="34" charset="0"/>
              <a:buChar char="•"/>
            </a:pPr>
            <a:r>
              <a:rPr lang="ar-SA" sz="2200" dirty="0" smtClean="0"/>
              <a:t>الاستعمار (</a:t>
            </a:r>
            <a:r>
              <a:rPr lang="ar-SA" sz="2200" dirty="0" err="1" smtClean="0"/>
              <a:t>الاستخراب</a:t>
            </a:r>
            <a:r>
              <a:rPr lang="ar-SA" sz="2200" dirty="0" smtClean="0"/>
              <a:t>)</a:t>
            </a:r>
          </a:p>
          <a:p>
            <a:pPr lvl="1"/>
            <a:r>
              <a:rPr lang="ar-SA" sz="2200" dirty="0" smtClean="0"/>
              <a:t>يمكن التمييز بين الممارسات الاستعمارية من خلال العوامل التالية:</a:t>
            </a:r>
            <a:endParaRPr lang="en-US" sz="2200" dirty="0" smtClean="0"/>
          </a:p>
          <a:p>
            <a:pPr lvl="2"/>
            <a:r>
              <a:rPr lang="ar-SA" sz="1900" dirty="0" smtClean="0"/>
              <a:t>المرحلة التي تم فيها الاستعمار ومستوى التنمية الاقتصادية للقوى الاستعمارية ذات العلاقة.</a:t>
            </a:r>
            <a:endParaRPr lang="en-US" sz="1900" dirty="0" smtClean="0"/>
          </a:p>
          <a:p>
            <a:pPr lvl="2"/>
            <a:r>
              <a:rPr lang="ar-SA" sz="1900" dirty="0" smtClean="0"/>
              <a:t>السياسات والممارسات المختلفة للقوى الاستعمارية  (فرنسا وتأكيد التفوق الثقافي – بريطانيا والتفوق العرقي)</a:t>
            </a:r>
          </a:p>
          <a:p>
            <a:pPr lvl="2"/>
            <a:r>
              <a:rPr lang="ar-SA" sz="1900" dirty="0" smtClean="0"/>
              <a:t>طبيعة المجتمعات الأصلية (مجموعة دول أمريكا اللاتينية ، ومجموعة الدول الآسيوية والأفريقية)</a:t>
            </a:r>
          </a:p>
          <a:p>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تابع</a:t>
            </a:r>
            <a:endParaRPr lang="ar-SA" dirty="0"/>
          </a:p>
        </p:txBody>
      </p:sp>
      <p:sp>
        <p:nvSpPr>
          <p:cNvPr id="3" name="Content Placeholder 2"/>
          <p:cNvSpPr>
            <a:spLocks noGrp="1"/>
          </p:cNvSpPr>
          <p:nvPr>
            <p:ph idx="1"/>
          </p:nvPr>
        </p:nvSpPr>
        <p:spPr/>
        <p:txBody>
          <a:bodyPr>
            <a:normAutofit/>
          </a:bodyPr>
          <a:lstStyle/>
          <a:p>
            <a:r>
              <a:rPr lang="ar-SA" sz="2000" dirty="0"/>
              <a:t>مع ذلك فإن التجارب الاستعمارية تشترك في بعض الخصائص ومنها</a:t>
            </a:r>
            <a:r>
              <a:rPr lang="ar-SA" sz="2000" dirty="0" smtClean="0"/>
              <a:t>:</a:t>
            </a:r>
            <a:endParaRPr lang="en-US" sz="2000" dirty="0"/>
          </a:p>
          <a:p>
            <a:pPr lvl="1"/>
            <a:r>
              <a:rPr lang="ar-SA" sz="2000" dirty="0" err="1"/>
              <a:t>الترسيم</a:t>
            </a:r>
            <a:r>
              <a:rPr lang="ar-SA" sz="2000" dirty="0"/>
              <a:t> الاعتباطي أو العشوائي للحدود بين المناطق وخاصة في وسط أفريقيا التي لم يصلها الاستعمار </a:t>
            </a:r>
            <a:r>
              <a:rPr lang="ar-SA" sz="2000" dirty="0" smtClean="0"/>
              <a:t>إلا في </a:t>
            </a:r>
            <a:r>
              <a:rPr lang="ar-SA" sz="2000" dirty="0"/>
              <a:t>وقت متأخر، ولم تقم فيها مستوطنات حيث اقتصر بناء المستوطنات على السواحل.</a:t>
            </a:r>
            <a:endParaRPr lang="en-US" sz="2000" dirty="0"/>
          </a:p>
          <a:p>
            <a:pPr lvl="1"/>
            <a:r>
              <a:rPr lang="ar-SA" sz="2000" dirty="0"/>
              <a:t>استعمال القوة في فرض النظام السياسي، والإداري، على الرغم من أن الانصياع له كان يبرر محليا في الغالب بالتفوق التقني للأوروبيين. </a:t>
            </a:r>
            <a:endParaRPr lang="en-US" sz="2000" dirty="0"/>
          </a:p>
          <a:p>
            <a:pPr lvl="1"/>
            <a:r>
              <a:rPr lang="ar-SA" sz="2000" dirty="0"/>
              <a:t>إن الأنظمة الإدارية الاستعمارية جميعها كانت تسلطية ومركزية، فالحكم الاستعماري بلا استثناء حتى ذلك الذي </a:t>
            </a:r>
            <a:r>
              <a:rPr lang="ar-SA" sz="2000" dirty="0" smtClean="0"/>
              <a:t>أقامته </a:t>
            </a:r>
            <a:r>
              <a:rPr lang="ar-SA" sz="2000" dirty="0"/>
              <a:t>دولة ديمقراطية كالولايات المتحدة الأمريكية أثناء حكمها </a:t>
            </a:r>
            <a:r>
              <a:rPr lang="ar-SA" sz="2000" dirty="0" smtClean="0"/>
              <a:t>للفيليبين </a:t>
            </a:r>
            <a:r>
              <a:rPr lang="ar-SA" sz="2000" dirty="0"/>
              <a:t>وكوبا (لفترة وجيزة) كان تسلطيا وديكتاتوريا.</a:t>
            </a:r>
            <a:endParaRPr lang="en-US" sz="2000" dirty="0"/>
          </a:p>
          <a:p>
            <a:endParaRPr lang="ar-SA" sz="20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sz="2000" dirty="0" smtClean="0"/>
              <a:t>الاستقلال</a:t>
            </a:r>
          </a:p>
          <a:p>
            <a:pPr lvl="1"/>
            <a:r>
              <a:rPr lang="ar-SA" sz="2000" dirty="0" smtClean="0"/>
              <a:t>حققت معظم دول أمريكا اللاتينية استقلالها مع بداية القرن التاسع عشر، أي قبل وقت طويل من حصول دول العالم الثالث الأخرى على استقلالها. فقد حصلت الأرجنتين على استقلالها الفعلي في سنة 1810م ، ورسميا في سنة 1816م على الرغم من عدم اعتراف أسبانيا بهذا الاستقلال حتى سنة 1853م. </a:t>
            </a:r>
            <a:endParaRPr lang="en-US" sz="2000" dirty="0" smtClean="0"/>
          </a:p>
          <a:p>
            <a:pPr lvl="1"/>
            <a:r>
              <a:rPr lang="ar-SA" sz="2000" dirty="0" smtClean="0"/>
              <a:t>أما بقية المستعمرات الأوروبية فلم تنل استقلالها إلا في وقت متأخر وبعد أن حطمت الحرب العالمية الثانية أسطورة التفوق والهيمنة الأوروبية التي كان لها الدور الأكبر في الإبقاء على الحكم الاستعماري من ناحية، بالإضافة إلى تشجيعها على نمو الشعور القومي متمثلا في الحركات القومية في العالم الثالث من ناحية أخرى</a:t>
            </a:r>
          </a:p>
          <a:p>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7298"/>
            <a:ext cx="8229600" cy="4768865"/>
          </a:xfrm>
        </p:spPr>
        <p:txBody>
          <a:bodyPr>
            <a:normAutofit/>
          </a:bodyPr>
          <a:lstStyle/>
          <a:p>
            <a:endParaRPr lang="ar-SA" sz="1700" dirty="0" smtClean="0"/>
          </a:p>
          <a:p>
            <a:r>
              <a:rPr lang="ar-SA" sz="2000" dirty="0" smtClean="0"/>
              <a:t>مرحلة ما بعد الاستقلال</a:t>
            </a:r>
          </a:p>
          <a:p>
            <a:r>
              <a:rPr lang="ar-SA" sz="2000" dirty="0" smtClean="0"/>
              <a:t>أصبحت </a:t>
            </a:r>
            <a:r>
              <a:rPr lang="ar-SA" sz="2000" dirty="0"/>
              <a:t>المؤسسات التي خلفتها القوى الاستعمارية وراءها لخدمة أهدافها </a:t>
            </a:r>
            <a:r>
              <a:rPr lang="ar-SA" sz="2000" dirty="0" smtClean="0"/>
              <a:t>الخاصة </a:t>
            </a:r>
            <a:r>
              <a:rPr lang="ar-SA" sz="2000" dirty="0"/>
              <a:t>هي الركائز الأساسية التي قامت عليها الدولة الحديثة عند الاستقلال في جميع الحالات. وقد ترتب على ذلك أن أصبحت الدول حديثة الاستقلال قوية وضعيفة في نفس الوقت. </a:t>
            </a:r>
            <a:endParaRPr lang="ar-SA" sz="2000" dirty="0" smtClean="0"/>
          </a:p>
          <a:p>
            <a:pPr lvl="1"/>
            <a:r>
              <a:rPr lang="ar-SA" sz="2000" dirty="0" smtClean="0"/>
              <a:t>تمثلت </a:t>
            </a:r>
            <a:r>
              <a:rPr lang="ar-SA" sz="2000" dirty="0"/>
              <a:t>مظاهر قوتها في بقائها سليمة ، قائمة بوظائفها ومركزيتها للسلطة - فلم يكن بين الدول المستقلة حديثا دول فيدرالية بحق إلا الأرجنتين ، والبرازيل ، والمكسيك ، والهند ونيجيريا، إلا أن كل هذه الدول شهدت منذ الاستقلال صراعا مستمرا بين الحكومة الفيدرالية من جهة وحكومات الولايات من جهة أخرى مع اختلاف النتائج التي نتجت عن هذا الصراع.</a:t>
            </a:r>
            <a:r>
              <a:rPr lang="ar-SA" sz="1700" dirty="0"/>
              <a:t> </a:t>
            </a:r>
            <a:endParaRPr lang="ar-SA" sz="1700" dirty="0" smtClean="0"/>
          </a:p>
          <a:p>
            <a:pPr>
              <a:buNone/>
            </a:pP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04617B"/>
                </a:solidFill>
              </a:rPr>
              <a:t>تابع: صعوبات </a:t>
            </a:r>
            <a:r>
              <a:rPr lang="ar-SA" dirty="0">
                <a:solidFill>
                  <a:srgbClr val="04617B"/>
                </a:solidFill>
              </a:rPr>
              <a:t>قياس التنمية</a:t>
            </a:r>
            <a:endParaRPr lang="ar-SA" dirty="0"/>
          </a:p>
        </p:txBody>
      </p:sp>
      <p:sp>
        <p:nvSpPr>
          <p:cNvPr id="3" name="عنصر نائب للمحتوى 2"/>
          <p:cNvSpPr>
            <a:spLocks noGrp="1"/>
          </p:cNvSpPr>
          <p:nvPr>
            <p:ph idx="1"/>
          </p:nvPr>
        </p:nvSpPr>
        <p:spPr/>
        <p:txBody>
          <a:bodyPr>
            <a:normAutofit lnSpcReduction="10000"/>
          </a:bodyPr>
          <a:lstStyle/>
          <a:p>
            <a:pPr marL="431800">
              <a:lnSpc>
                <a:spcPct val="150000"/>
              </a:lnSpc>
              <a:spcAft>
                <a:spcPts val="1000"/>
              </a:spcAft>
            </a:pPr>
            <a:r>
              <a:rPr lang="ar-SA" sz="2400" dirty="0" smtClean="0">
                <a:latin typeface="Calibri" panose="020F0502020204030204" pitchFamily="34" charset="0"/>
                <a:ea typeface="Calibri" panose="020F0502020204030204" pitchFamily="34" charset="0"/>
                <a:cs typeface="Arial" panose="020B0604020202020204" pitchFamily="34" charset="0"/>
              </a:rPr>
              <a:t>قد يتم استبعاد </a:t>
            </a:r>
            <a:r>
              <a:rPr lang="ar-SA" sz="2400" dirty="0">
                <a:latin typeface="Calibri" panose="020F0502020204030204" pitchFamily="34" charset="0"/>
                <a:ea typeface="Calibri" panose="020F0502020204030204" pitchFamily="34" charset="0"/>
                <a:cs typeface="Arial" panose="020B0604020202020204" pitchFamily="34" charset="0"/>
              </a:rPr>
              <a:t>بعض المجتمعات أو الجماعات من  الدراسات المسحية وغيرها فقط لأنهم مهمشون اجتماعيا، أو اقتصاديا أو جغرافيا. </a:t>
            </a:r>
            <a:endParaRPr lang="ar-SA" sz="2000" dirty="0">
              <a:latin typeface="Calibri" panose="020F0502020204030204" pitchFamily="34" charset="0"/>
              <a:ea typeface="Calibri" panose="020F0502020204030204" pitchFamily="34" charset="0"/>
              <a:cs typeface="Arial" panose="020B0604020202020204" pitchFamily="34" charset="0"/>
            </a:endParaRPr>
          </a:p>
          <a:p>
            <a:pPr marL="431800">
              <a:lnSpc>
                <a:spcPct val="150000"/>
              </a:lnSpc>
              <a:spcAft>
                <a:spcPts val="1000"/>
              </a:spcAft>
            </a:pPr>
            <a:r>
              <a:rPr lang="ar-SA" sz="2400" dirty="0">
                <a:latin typeface="Calibri" panose="020F0502020204030204" pitchFamily="34" charset="0"/>
                <a:ea typeface="Calibri" panose="020F0502020204030204" pitchFamily="34" charset="0"/>
                <a:cs typeface="Arial" panose="020B0604020202020204" pitchFamily="34" charset="0"/>
              </a:rPr>
              <a:t>تعتبر مقاييس التنمية مقاييس كمية تقريبا، إلا أن التركيز على المقياس الكمي يؤدي إلى استبعاد الأبعاد النوعية الذاتية للتنمية (مشاعر، وخبرات وآراء الأفراد والجماعات). </a:t>
            </a:r>
          </a:p>
          <a:p>
            <a:pPr marL="431800">
              <a:lnSpc>
                <a:spcPct val="150000"/>
              </a:lnSpc>
              <a:spcAft>
                <a:spcPts val="1000"/>
              </a:spcAft>
            </a:pPr>
            <a:r>
              <a:rPr lang="ar-SA" sz="2400" dirty="0" smtClean="0">
                <a:latin typeface="Calibri" panose="020F0502020204030204" pitchFamily="34" charset="0"/>
                <a:ea typeface="Calibri" panose="020F0502020204030204" pitchFamily="34" charset="0"/>
                <a:cs typeface="Arial" panose="020B0604020202020204" pitchFamily="34" charset="0"/>
              </a:rPr>
              <a:t>يميل </a:t>
            </a:r>
            <a:r>
              <a:rPr lang="ar-SA" sz="2400" dirty="0">
                <a:latin typeface="Calibri" panose="020F0502020204030204" pitchFamily="34" charset="0"/>
                <a:ea typeface="Calibri" panose="020F0502020204030204" pitchFamily="34" charset="0"/>
                <a:cs typeface="Arial" panose="020B0604020202020204" pitchFamily="34" charset="0"/>
              </a:rPr>
              <a:t>هذا الاقتراب أيضا إلى تعزيز وتكريس أفكار الأجانب عن ‘التنمية’ بدلا من أفكار الناس </a:t>
            </a:r>
            <a:r>
              <a:rPr lang="ar-SA" sz="2400" dirty="0" smtClean="0">
                <a:latin typeface="Calibri" panose="020F0502020204030204" pitchFamily="34" charset="0"/>
                <a:ea typeface="Calibri" panose="020F0502020204030204" pitchFamily="34" charset="0"/>
                <a:cs typeface="Arial" panose="020B0604020202020204" pitchFamily="34" charset="0"/>
              </a:rPr>
              <a:t>المحليين. </a:t>
            </a:r>
            <a:endParaRPr lang="ar-SA" dirty="0"/>
          </a:p>
          <a:p>
            <a:pPr marL="0" indent="0">
              <a:buNone/>
            </a:pPr>
            <a:endParaRPr lang="ar-SA" dirty="0"/>
          </a:p>
        </p:txBody>
      </p:sp>
    </p:spTree>
    <p:extLst>
      <p:ext uri="{BB962C8B-B14F-4D97-AF65-F5344CB8AC3E}">
        <p14:creationId xmlns:p14="http://schemas.microsoft.com/office/powerpoint/2010/main" val="33290756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endParaRPr lang="ar-SA" sz="2000" dirty="0" smtClean="0"/>
          </a:p>
          <a:p>
            <a:pPr lvl="1"/>
            <a:r>
              <a:rPr lang="ar-SA" sz="2000" dirty="0" smtClean="0"/>
              <a:t>أما مظاهر ضعف الدول المستقلة حديثا  فتمثلت في</a:t>
            </a:r>
          </a:p>
          <a:p>
            <a:pPr lvl="2"/>
            <a:r>
              <a:rPr lang="ar-SA" sz="2000" dirty="0" smtClean="0"/>
              <a:t> افتقادها للمرونة، وفي كثرة الانتقادات القومية الموجهة لها والمرتكزة في عدم ملائمة تنظيمات تلك الدول لاحتياجات وتطلعات شعوبها، وذلك لارتباطها بزمر قيادية صغيرة بدلا من ارتباطها بالشعب كله، مما أدى إلى افتقادها للشرعية اللازمة للحكم، وبالتالي إلى انتشار الفساد الذي ساهم بدوره في إضعاف الشرعية القائمة على نحو ملحوظ. </a:t>
            </a:r>
            <a:endParaRPr lang="en-US" sz="2000" dirty="0" smtClean="0"/>
          </a:p>
          <a:p>
            <a:pPr lvl="2"/>
            <a:endParaRPr lang="ar-SA" sz="2000" dirty="0" smtClean="0"/>
          </a:p>
          <a:p>
            <a:pPr lvl="2"/>
            <a:r>
              <a:rPr lang="ar-SA" sz="2000" dirty="0" smtClean="0"/>
              <a:t>كما تسببت محاولات النخب المتغربة، التي كان أفرادها يعدون أنفسهم الورثة الشرعيين  للاستعمار، استنزاف كل موارد الدولة الموجودة في تشويه عملية  التنمية في تلك الدول.</a:t>
            </a:r>
          </a:p>
          <a:p>
            <a:endParaRPr lang="ar-S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تابع</a:t>
            </a:r>
            <a:endParaRPr lang="ar-SA" dirty="0"/>
          </a:p>
        </p:txBody>
      </p:sp>
      <p:sp>
        <p:nvSpPr>
          <p:cNvPr id="3" name="Content Placeholder 2"/>
          <p:cNvSpPr>
            <a:spLocks noGrp="1"/>
          </p:cNvSpPr>
          <p:nvPr>
            <p:ph idx="1"/>
          </p:nvPr>
        </p:nvSpPr>
        <p:spPr/>
        <p:txBody>
          <a:bodyPr>
            <a:normAutofit/>
          </a:bodyPr>
          <a:lstStyle/>
          <a:p>
            <a:pPr lvl="1"/>
            <a:r>
              <a:rPr lang="ar-SA" sz="2000" dirty="0" smtClean="0"/>
              <a:t>هناك ارتباط وثيق بين عدم الاستقرار الداخلي وعدم الاستقرار الخارجي في العالم الثالث يمكن إيجازه في القابلية للاختراق  </a:t>
            </a:r>
            <a:r>
              <a:rPr lang="en-US" sz="2000" dirty="0" smtClean="0"/>
              <a:t>vulnerability</a:t>
            </a:r>
            <a:r>
              <a:rPr lang="ar-SA" sz="2000" dirty="0" smtClean="0"/>
              <a:t> نتيجة لفقدان الشعور بالاستقلالية. </a:t>
            </a:r>
          </a:p>
          <a:p>
            <a:pPr lvl="2"/>
            <a:r>
              <a:rPr lang="ar-SA" sz="2000" dirty="0" smtClean="0"/>
              <a:t>ويبرز مثل ذلك الضعف بوضوح في السوق العالمية كما يبرز في فقدان أي تأثير على المؤسسات المالية الدولية مثل صندوق النقد الدولي </a:t>
            </a:r>
            <a:r>
              <a:rPr lang="en-US" sz="2000" dirty="0" smtClean="0"/>
              <a:t>International Monetary Fund</a:t>
            </a:r>
            <a:r>
              <a:rPr lang="ar-SA" sz="2000" dirty="0" smtClean="0"/>
              <a:t> (</a:t>
            </a:r>
            <a:r>
              <a:rPr lang="en-US" sz="2000" dirty="0" smtClean="0"/>
              <a:t>IMF</a:t>
            </a:r>
            <a:r>
              <a:rPr lang="ar-SA" sz="2000" dirty="0" smtClean="0"/>
              <a:t>). ولذلك فإن السياسات الداخلية الأمريكية يمكن أن تؤثر تأثيرا سلبيا على دول العالم الثالث، كما حدث في الثمانينات عندما ارتفعت معدلات الفائدة ارتفاعا كبيرا. </a:t>
            </a:r>
          </a:p>
          <a:p>
            <a:pPr lvl="2"/>
            <a:r>
              <a:rPr lang="ar-SA" sz="2000" dirty="0" smtClean="0"/>
              <a:t>كما أن دول العالم الثالث تعد أيضا أكثر عرضة للتأثر بالكوارث الطبيعية، كما هو ملاحظ في الفرق الواضح بين مقدرة كل من بنجلاديش وهولندا - على سبيل المقارنة - في مجال السيطرة على الفيضانات والتحكم فيها.</a:t>
            </a:r>
            <a:endParaRPr lang="en-US" sz="2000" dirty="0" smtClean="0"/>
          </a:p>
          <a:p>
            <a:endParaRPr lang="ar-SA" sz="2000" dirty="0" smtClean="0"/>
          </a:p>
          <a:p>
            <a:pPr lvl="2"/>
            <a:endParaRPr lang="ar-SA" sz="2000" dirty="0" smtClean="0"/>
          </a:p>
          <a:p>
            <a:endParaRPr lang="ar-S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sz="2000" dirty="0" smtClean="0"/>
              <a:t>نهاية التاريخ هل تعني نهاية العالم الثالث</a:t>
            </a:r>
          </a:p>
          <a:p>
            <a:pPr lvl="1"/>
            <a:r>
              <a:rPr lang="ar-SA" sz="2000" dirty="0" err="1" smtClean="0"/>
              <a:t>فوكوياما</a:t>
            </a:r>
            <a:r>
              <a:rPr lang="ar-SA" sz="2000" dirty="0" smtClean="0"/>
              <a:t> ومقولة نهاية التاريخ</a:t>
            </a:r>
          </a:p>
          <a:p>
            <a:pPr lvl="1"/>
            <a:r>
              <a:rPr lang="ar-SA" sz="2000" dirty="0" smtClean="0"/>
              <a:t>الجدال الذي برز حديثا حول مدى تأثير سقوط الاتحاد السوفيتي على استمرار أهمية مفهوم العالم الثالث ذو شقين:</a:t>
            </a:r>
          </a:p>
          <a:p>
            <a:pPr lvl="2"/>
            <a:r>
              <a:rPr lang="ar-SA" sz="2000" dirty="0" smtClean="0"/>
              <a:t>انتفاء المعنى الحرفي للمصطلح إذ بدون وجود عالم ثان يصبح  مصطلح العالم الثالث عديم الأهمية</a:t>
            </a:r>
            <a:r>
              <a:rPr lang="en-US" sz="2000" dirty="0" smtClean="0"/>
              <a:t> </a:t>
            </a:r>
          </a:p>
          <a:p>
            <a:pPr lvl="2"/>
            <a:r>
              <a:rPr lang="ar-SA" sz="2000" dirty="0" smtClean="0"/>
              <a:t>إذا أريد الاحتفاظ بالمصطلح فإن استخدامه سيصبح أكثر صعوبة وتعقيدا نظرا لاختفاء مجموعة دول العالم الثاني ولعلاقات تلك الدول المختلفة وأحيانا المتكافئة مع كل من دول العالم الأول والعالم الثالث.</a:t>
            </a:r>
            <a:endParaRPr lang="en-US" sz="2000" dirty="0" smtClean="0"/>
          </a:p>
          <a:p>
            <a:endParaRPr lang="ar-SA"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428728" y="1357298"/>
          <a:ext cx="6072230" cy="5054600"/>
        </p:xfrm>
        <a:graphic>
          <a:graphicData uri="http://schemas.openxmlformats.org/drawingml/2006/table">
            <a:tbl>
              <a:tblPr rtl="1"/>
              <a:tblGrid>
                <a:gridCol w="3036115"/>
                <a:gridCol w="3036115"/>
              </a:tblGrid>
              <a:tr h="133559">
                <a:tc>
                  <a:txBody>
                    <a:bodyPr/>
                    <a:lstStyle/>
                    <a:p>
                      <a:pPr algn="ctr" rtl="1">
                        <a:lnSpc>
                          <a:spcPts val="1400"/>
                        </a:lnSpc>
                        <a:spcBef>
                          <a:spcPts val="600"/>
                        </a:spcBef>
                        <a:spcAft>
                          <a:spcPts val="600"/>
                        </a:spcAft>
                      </a:pPr>
                      <a:r>
                        <a:rPr lang="ar-SA" sz="1200" b="1" kern="0" dirty="0">
                          <a:latin typeface="Times New Roman"/>
                          <a:ea typeface="Calibri"/>
                          <a:cs typeface="Simplified Arabic"/>
                        </a:rPr>
                        <a:t>المؤيدون</a:t>
                      </a:r>
                      <a:endParaRPr lang="en-US" sz="1200" b="1" kern="0" dirty="0">
                        <a:latin typeface="Calibri"/>
                        <a:ea typeface="Calibri"/>
                        <a:cs typeface="Arial"/>
                      </a:endParaRPr>
                    </a:p>
                  </a:txBody>
                  <a:tcPr marL="51515" marR="51515"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ts val="1400"/>
                        </a:lnSpc>
                        <a:spcBef>
                          <a:spcPts val="600"/>
                        </a:spcBef>
                        <a:spcAft>
                          <a:spcPts val="600"/>
                        </a:spcAft>
                      </a:pPr>
                      <a:r>
                        <a:rPr lang="ar-SA" sz="1200">
                          <a:latin typeface="Times New Roman"/>
                          <a:ea typeface="Times New Roman"/>
                          <a:cs typeface="Simplified Arabic"/>
                        </a:rPr>
                        <a:t>المعارضون</a:t>
                      </a:r>
                      <a:endParaRPr lang="en-US" sz="1200">
                        <a:latin typeface="Times New Roman"/>
                        <a:ea typeface="Times New Roman"/>
                        <a:cs typeface="Traditional Arabic"/>
                      </a:endParaRPr>
                    </a:p>
                  </a:txBody>
                  <a:tcPr marL="51515" marR="5151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5831">
                <a:tc>
                  <a:txBody>
                    <a:bodyPr/>
                    <a:lstStyle/>
                    <a:p>
                      <a:pPr algn="r" rtl="1">
                        <a:lnSpc>
                          <a:spcPts val="1400"/>
                        </a:lnSpc>
                        <a:spcBef>
                          <a:spcPts val="600"/>
                        </a:spcBef>
                        <a:spcAft>
                          <a:spcPts val="600"/>
                        </a:spcAft>
                      </a:pPr>
                      <a:r>
                        <a:rPr lang="ar-SA" sz="1200" i="1" u="sng" dirty="0">
                          <a:latin typeface="Times New Roman"/>
                          <a:ea typeface="Times New Roman"/>
                          <a:cs typeface="Simplified Arabic"/>
                        </a:rPr>
                        <a:t>اقتصادي</a:t>
                      </a:r>
                      <a:r>
                        <a:rPr lang="ar-SA" sz="1200" i="1" dirty="0">
                          <a:latin typeface="Times New Roman"/>
                          <a:ea typeface="Times New Roman"/>
                          <a:cs typeface="Simplified Arabic"/>
                        </a:rPr>
                        <a:t>ا</a:t>
                      </a:r>
                      <a:endParaRPr lang="en-US" sz="1200" dirty="0">
                        <a:latin typeface="Times New Roman"/>
                        <a:ea typeface="Times New Roman"/>
                        <a:cs typeface="Traditional Arabic"/>
                      </a:endParaRPr>
                    </a:p>
                    <a:p>
                      <a:pPr algn="r" rtl="1">
                        <a:lnSpc>
                          <a:spcPts val="1400"/>
                        </a:lnSpc>
                        <a:spcBef>
                          <a:spcPts val="600"/>
                        </a:spcBef>
                        <a:spcAft>
                          <a:spcPts val="600"/>
                        </a:spcAft>
                      </a:pPr>
                      <a:r>
                        <a:rPr lang="ar-SA" sz="1200" dirty="0">
                          <a:latin typeface="Times New Roman"/>
                          <a:ea typeface="Times New Roman"/>
                          <a:cs typeface="Simplified Arabic"/>
                        </a:rPr>
                        <a:t>دخل فردي أقل، نسبة أعلى لمن يعيشون في الفقر، متوسط أقل للأعمار، فرص الحصول على التعليم والخدمات الاجتماعية الأخرى أقل.</a:t>
                      </a:r>
                      <a:endParaRPr lang="en-US" sz="1200" dirty="0">
                        <a:latin typeface="Times New Roman"/>
                        <a:ea typeface="Times New Roman"/>
                        <a:cs typeface="Simplified Arabic"/>
                      </a:endParaRPr>
                    </a:p>
                  </a:txBody>
                  <a:tcPr marL="51515" marR="5151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400"/>
                        </a:lnSpc>
                        <a:spcBef>
                          <a:spcPts val="600"/>
                        </a:spcBef>
                        <a:spcAft>
                          <a:spcPts val="600"/>
                        </a:spcAft>
                      </a:pPr>
                      <a:endParaRPr lang="ar-SA" sz="1200">
                        <a:latin typeface="Times New Roman"/>
                        <a:ea typeface="Times New Roman"/>
                        <a:cs typeface="Simplified Arabic"/>
                      </a:endParaRPr>
                    </a:p>
                    <a:p>
                      <a:pPr algn="r" rtl="1">
                        <a:lnSpc>
                          <a:spcPts val="1400"/>
                        </a:lnSpc>
                        <a:spcBef>
                          <a:spcPts val="600"/>
                        </a:spcBef>
                        <a:spcAft>
                          <a:spcPts val="600"/>
                        </a:spcAft>
                      </a:pPr>
                      <a:r>
                        <a:rPr lang="ar-SA" sz="1200">
                          <a:latin typeface="Times New Roman"/>
                          <a:ea typeface="Times New Roman"/>
                          <a:cs typeface="Simplified Arabic"/>
                        </a:rPr>
                        <a:t>تباين شديد في داخل كل من العالم الثالث ودوله، حتى مع استبعاد دول النفط الغنية وإنشاء عالم رابع من الدول الأفقر. مفهوم غامض ومبهم - إذ إن المجتمعات كلها تحتوي على (عوالم رابعة) خاصة بها.</a:t>
                      </a:r>
                      <a:endParaRPr lang="en-US" sz="1200">
                        <a:latin typeface="Times New Roman"/>
                        <a:ea typeface="Times New Roman"/>
                        <a:cs typeface="Traditional Arabic"/>
                      </a:endParaRPr>
                    </a:p>
                  </a:txBody>
                  <a:tcPr marL="51515" marR="5151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8714">
                <a:tc>
                  <a:txBody>
                    <a:bodyPr/>
                    <a:lstStyle/>
                    <a:p>
                      <a:pPr algn="r" rtl="1">
                        <a:lnSpc>
                          <a:spcPts val="1400"/>
                        </a:lnSpc>
                        <a:spcBef>
                          <a:spcPts val="600"/>
                        </a:spcBef>
                        <a:spcAft>
                          <a:spcPts val="600"/>
                        </a:spcAft>
                      </a:pPr>
                      <a:r>
                        <a:rPr lang="ar-SA" sz="1200" i="1" u="sng" dirty="0">
                          <a:latin typeface="Times New Roman"/>
                          <a:ea typeface="Times New Roman"/>
                          <a:cs typeface="Simplified Arabic"/>
                        </a:rPr>
                        <a:t>جغرافي</a:t>
                      </a:r>
                      <a:r>
                        <a:rPr lang="ar-SA" sz="1200" i="1" dirty="0">
                          <a:latin typeface="Times New Roman"/>
                          <a:ea typeface="Times New Roman"/>
                          <a:cs typeface="Simplified Arabic"/>
                        </a:rPr>
                        <a:t>ا </a:t>
                      </a:r>
                      <a:endParaRPr lang="en-US" sz="1200" dirty="0">
                        <a:latin typeface="Times New Roman"/>
                        <a:ea typeface="Times New Roman"/>
                        <a:cs typeface="Traditional Arabic"/>
                      </a:endParaRPr>
                    </a:p>
                    <a:p>
                      <a:pPr algn="r" rtl="1">
                        <a:lnSpc>
                          <a:spcPts val="1400"/>
                        </a:lnSpc>
                        <a:spcBef>
                          <a:spcPts val="600"/>
                        </a:spcBef>
                        <a:spcAft>
                          <a:spcPts val="600"/>
                        </a:spcAft>
                      </a:pPr>
                      <a:r>
                        <a:rPr lang="ar-SA" sz="1200" dirty="0">
                          <a:latin typeface="Times New Roman"/>
                          <a:ea typeface="Times New Roman"/>
                          <a:cs typeface="Simplified Arabic"/>
                        </a:rPr>
                        <a:t>يقع العالم الثالث في الجنوب، ويعاني من ظروف مناخية غير ملائمة كما يفتقر إلى الوسائل الاقتصادية/التقنية للتغلب على تلك الظروف.  </a:t>
                      </a:r>
                      <a:endParaRPr lang="en-US" sz="1200" dirty="0">
                        <a:latin typeface="Times New Roman"/>
                        <a:ea typeface="Times New Roman"/>
                        <a:cs typeface="Traditional Arabic"/>
                      </a:endParaRPr>
                    </a:p>
                  </a:txBody>
                  <a:tcPr marL="51515" marR="5151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400"/>
                        </a:lnSpc>
                        <a:spcBef>
                          <a:spcPts val="600"/>
                        </a:spcBef>
                        <a:spcAft>
                          <a:spcPts val="600"/>
                        </a:spcAft>
                      </a:pPr>
                      <a:endParaRPr lang="ar-SA" sz="1200" dirty="0">
                        <a:latin typeface="Times New Roman"/>
                        <a:ea typeface="Times New Roman"/>
                        <a:cs typeface="Simplified Arabic"/>
                      </a:endParaRPr>
                    </a:p>
                    <a:p>
                      <a:pPr algn="r" rtl="1">
                        <a:lnSpc>
                          <a:spcPts val="1400"/>
                        </a:lnSpc>
                        <a:spcBef>
                          <a:spcPts val="600"/>
                        </a:spcBef>
                        <a:spcAft>
                          <a:spcPts val="600"/>
                        </a:spcAft>
                      </a:pPr>
                      <a:r>
                        <a:rPr lang="ar-SA" sz="1200" dirty="0">
                          <a:latin typeface="Times New Roman"/>
                          <a:ea typeface="Times New Roman"/>
                          <a:cs typeface="Simplified Arabic"/>
                        </a:rPr>
                        <a:t>هناك اختلاف كبير في مزايا/عيوب الموقع - قارن مثلا الأراضي الزراعية الخصبة في الأرجنتين بالمناطق شبه الصحراوية في أثيوبيا.</a:t>
                      </a:r>
                      <a:endParaRPr lang="en-US" sz="1200" dirty="0">
                        <a:latin typeface="Times New Roman"/>
                        <a:ea typeface="Times New Roman"/>
                        <a:cs typeface="Traditional Arabic"/>
                      </a:endParaRPr>
                    </a:p>
                  </a:txBody>
                  <a:tcPr marL="51515" marR="5151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6507">
                <a:tc>
                  <a:txBody>
                    <a:bodyPr/>
                    <a:lstStyle/>
                    <a:p>
                      <a:pPr algn="r" rtl="1">
                        <a:lnSpc>
                          <a:spcPts val="1400"/>
                        </a:lnSpc>
                        <a:spcBef>
                          <a:spcPts val="600"/>
                        </a:spcBef>
                        <a:spcAft>
                          <a:spcPts val="600"/>
                        </a:spcAft>
                      </a:pPr>
                      <a:r>
                        <a:rPr lang="ar-SA" sz="1200" i="1" u="sng" dirty="0">
                          <a:latin typeface="Times New Roman"/>
                          <a:ea typeface="Times New Roman"/>
                          <a:cs typeface="Simplified Arabic"/>
                        </a:rPr>
                        <a:t>تاريخي</a:t>
                      </a:r>
                      <a:r>
                        <a:rPr lang="ar-SA" sz="1200" i="1" dirty="0">
                          <a:latin typeface="Times New Roman"/>
                          <a:ea typeface="Times New Roman"/>
                          <a:cs typeface="Simplified Arabic"/>
                        </a:rPr>
                        <a:t>ا</a:t>
                      </a:r>
                      <a:endParaRPr lang="en-US" sz="1200" dirty="0">
                        <a:latin typeface="Times New Roman"/>
                        <a:ea typeface="Times New Roman"/>
                        <a:cs typeface="Traditional Arabic"/>
                      </a:endParaRPr>
                    </a:p>
                    <a:p>
                      <a:pPr algn="r" rtl="1">
                        <a:lnSpc>
                          <a:spcPts val="1400"/>
                        </a:lnSpc>
                        <a:spcBef>
                          <a:spcPts val="600"/>
                        </a:spcBef>
                        <a:spcAft>
                          <a:spcPts val="600"/>
                        </a:spcAft>
                      </a:pPr>
                      <a:r>
                        <a:rPr lang="ar-SA" sz="1200" dirty="0">
                          <a:latin typeface="Times New Roman"/>
                          <a:ea typeface="Times New Roman"/>
                          <a:cs typeface="Simplified Arabic"/>
                        </a:rPr>
                        <a:t>عانى (العالم الثالث) من التجربة الاستعمارية مع استثناءات قليلة مما نتج عنه تشوهات في الاقتصاديات، والحدود القومية، </a:t>
                      </a:r>
                      <a:r>
                        <a:rPr lang="ar-SA" sz="1200" dirty="0" err="1">
                          <a:latin typeface="Times New Roman"/>
                          <a:ea typeface="Times New Roman"/>
                          <a:cs typeface="Simplified Arabic"/>
                        </a:rPr>
                        <a:t>إلخ</a:t>
                      </a:r>
                      <a:r>
                        <a:rPr lang="ar-SA" sz="1200" dirty="0">
                          <a:latin typeface="Times New Roman"/>
                          <a:ea typeface="Times New Roman"/>
                          <a:cs typeface="Simplified Arabic"/>
                        </a:rPr>
                        <a:t>. نظرا لبقائه خارج تكتلات القوة الرئيسة أثناء الحرب الباردة على الرغم من التحالفات الممكنة، فقد كان قادرا على تحديد تعريف ذاتي، مثل مجموعة 77 وحركة عدم الانحياز لكنه كان متأثرا بعواقب الصراع بين القوى العظمى، كالصومال على سبيل المثال. </a:t>
                      </a:r>
                      <a:endParaRPr lang="en-US" sz="1200" dirty="0">
                        <a:latin typeface="Times New Roman"/>
                        <a:ea typeface="Times New Roman"/>
                        <a:cs typeface="Traditional Arabic"/>
                      </a:endParaRPr>
                    </a:p>
                  </a:txBody>
                  <a:tcPr marL="51515" marR="5151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400"/>
                        </a:lnSpc>
                        <a:spcBef>
                          <a:spcPts val="600"/>
                        </a:spcBef>
                        <a:spcAft>
                          <a:spcPts val="600"/>
                        </a:spcAft>
                      </a:pPr>
                      <a:endParaRPr lang="ar-SA" sz="1200" dirty="0">
                        <a:latin typeface="Times New Roman"/>
                        <a:ea typeface="Times New Roman"/>
                        <a:cs typeface="Simplified Arabic"/>
                      </a:endParaRPr>
                    </a:p>
                    <a:p>
                      <a:pPr algn="r" rtl="1">
                        <a:lnSpc>
                          <a:spcPts val="1400"/>
                        </a:lnSpc>
                        <a:spcBef>
                          <a:spcPts val="600"/>
                        </a:spcBef>
                        <a:spcAft>
                          <a:spcPts val="600"/>
                        </a:spcAft>
                      </a:pPr>
                      <a:r>
                        <a:rPr lang="ar-SA" sz="1200" dirty="0">
                          <a:latin typeface="Times New Roman"/>
                          <a:ea typeface="Times New Roman"/>
                          <a:cs typeface="Simplified Arabic"/>
                        </a:rPr>
                        <a:t>كانت التجارب الاستعمارية مختلفة تماما ليس فقط فيما يتعلق بأجندة القوى الاستعمارية المختلفة ولكن أيضا في الاختلافات في كيفية وتوقيت الحصول على الاستقلال والأهمية </a:t>
                      </a:r>
                      <a:r>
                        <a:rPr lang="ar-SA" sz="1200" dirty="0" err="1">
                          <a:latin typeface="Times New Roman"/>
                          <a:ea typeface="Times New Roman"/>
                          <a:cs typeface="Simplified Arabic"/>
                        </a:rPr>
                        <a:t>الاستراتيجية</a:t>
                      </a:r>
                      <a:r>
                        <a:rPr lang="ar-SA" sz="1200" dirty="0">
                          <a:latin typeface="Times New Roman"/>
                          <a:ea typeface="Times New Roman"/>
                          <a:cs typeface="Simplified Arabic"/>
                        </a:rPr>
                        <a:t>. أيضا نتج عن اختلاف مناطق وتقاليد ومواقف القادة القوميين تجربة متنوعة جدا للحرب الباردة.</a:t>
                      </a:r>
                      <a:endParaRPr lang="en-US" sz="1200" dirty="0">
                        <a:latin typeface="Times New Roman"/>
                        <a:ea typeface="Times New Roman"/>
                        <a:cs typeface="Traditional Arabic"/>
                      </a:endParaRPr>
                    </a:p>
                  </a:txBody>
                  <a:tcPr marL="51515" marR="5151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9390">
                <a:tc>
                  <a:txBody>
                    <a:bodyPr/>
                    <a:lstStyle/>
                    <a:p>
                      <a:pPr algn="r" rtl="1">
                        <a:lnSpc>
                          <a:spcPts val="1400"/>
                        </a:lnSpc>
                        <a:spcBef>
                          <a:spcPts val="600"/>
                        </a:spcBef>
                        <a:spcAft>
                          <a:spcPts val="600"/>
                        </a:spcAft>
                      </a:pPr>
                      <a:r>
                        <a:rPr lang="ar-SA" sz="1200" i="1" u="sng">
                          <a:latin typeface="Times New Roman"/>
                          <a:ea typeface="Times New Roman"/>
                          <a:cs typeface="Simplified Arabic"/>
                        </a:rPr>
                        <a:t>هامشي</a:t>
                      </a:r>
                      <a:r>
                        <a:rPr lang="ar-SA" sz="1200" i="1">
                          <a:latin typeface="Times New Roman"/>
                          <a:ea typeface="Times New Roman"/>
                          <a:cs typeface="Simplified Arabic"/>
                        </a:rPr>
                        <a:t>ا</a:t>
                      </a:r>
                      <a:endParaRPr lang="en-US" sz="1200">
                        <a:latin typeface="Times New Roman"/>
                        <a:ea typeface="Times New Roman"/>
                        <a:cs typeface="Traditional Arabic"/>
                      </a:endParaRPr>
                    </a:p>
                    <a:p>
                      <a:pPr algn="r" rtl="1">
                        <a:lnSpc>
                          <a:spcPts val="1400"/>
                        </a:lnSpc>
                        <a:spcBef>
                          <a:spcPts val="600"/>
                        </a:spcBef>
                        <a:spcAft>
                          <a:spcPts val="600"/>
                        </a:spcAft>
                      </a:pPr>
                      <a:r>
                        <a:rPr lang="ar-SA" sz="1200">
                          <a:latin typeface="Times New Roman"/>
                          <a:ea typeface="Times New Roman"/>
                          <a:cs typeface="Simplified Arabic"/>
                        </a:rPr>
                        <a:t>موقف هامشي في النظام الاقتصادي الكوني الذي أنشئ ويتم المحافظة عليه بوساطة الاقتصاديات الصناعية.</a:t>
                      </a:r>
                      <a:endParaRPr lang="en-US" sz="1200">
                        <a:latin typeface="Times New Roman"/>
                        <a:ea typeface="Times New Roman"/>
                        <a:cs typeface="Simplified Arabic"/>
                      </a:endParaRPr>
                    </a:p>
                  </a:txBody>
                  <a:tcPr marL="51515" marR="5151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400"/>
                        </a:lnSpc>
                        <a:spcBef>
                          <a:spcPts val="600"/>
                        </a:spcBef>
                        <a:spcAft>
                          <a:spcPts val="600"/>
                        </a:spcAft>
                      </a:pPr>
                      <a:endParaRPr lang="ar-SA" sz="1200" dirty="0">
                        <a:latin typeface="Times New Roman"/>
                        <a:ea typeface="Times New Roman"/>
                        <a:cs typeface="Simplified Arabic"/>
                      </a:endParaRPr>
                    </a:p>
                    <a:p>
                      <a:pPr algn="r" rtl="1">
                        <a:lnSpc>
                          <a:spcPts val="1400"/>
                        </a:lnSpc>
                        <a:spcBef>
                          <a:spcPts val="600"/>
                        </a:spcBef>
                        <a:spcAft>
                          <a:spcPts val="600"/>
                        </a:spcAft>
                      </a:pPr>
                      <a:r>
                        <a:rPr lang="ar-SA" sz="1200" dirty="0">
                          <a:latin typeface="Times New Roman"/>
                          <a:ea typeface="Times New Roman"/>
                          <a:cs typeface="Simplified Arabic"/>
                        </a:rPr>
                        <a:t>يتغير النظام الاقتصادي باستمرار ، مثل بروز الدول الصناعية الجديدة، وتفتت العالم الثالث في الثمانينات حيث أحرزت منطقة شرق آسيا مكاسب ضخمة وحدثت بعض المكاسب في جنوب آسيا، بينما حدثت بعض الخسارة التنموية في أمريكا اللاتينية وواجهت عددا من بلدان إفريقيا جنوب الصحراء كارثة.   </a:t>
                      </a:r>
                      <a:endParaRPr lang="en-US" sz="1200" dirty="0">
                        <a:latin typeface="Times New Roman"/>
                        <a:ea typeface="Times New Roman"/>
                        <a:cs typeface="Traditional Arabic"/>
                      </a:endParaRPr>
                    </a:p>
                  </a:txBody>
                  <a:tcPr marL="51515" marR="5151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1071538" y="428604"/>
            <a:ext cx="6519605" cy="646282"/>
          </a:xfrm>
          <a:prstGeom prst="rect">
            <a:avLst/>
          </a:prstGeom>
          <a:noFill/>
          <a:ln w="9525">
            <a:noFill/>
            <a:miter lim="800000"/>
            <a:headEnd/>
            <a:tailEnd/>
          </a:ln>
          <a:effectLst/>
        </p:spPr>
        <p:txBody>
          <a:bodyPr vert="horz" wrap="square" lIns="91440" tIns="76176" rIns="91440" bIns="76176"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1"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حجج المؤيدين والمعارضين حول صحة استخدام مفهوم العالم الثالث</a:t>
            </a:r>
            <a:endParaRPr kumimoji="0" lang="en-US" sz="1400" b="1" i="1" u="none" strike="noStrike" cap="none" normalizeH="0" baseline="0" dirty="0" smtClean="0">
              <a:ln>
                <a:noFill/>
              </a:ln>
              <a:solidFill>
                <a:schemeClr val="tx1"/>
              </a:solidFill>
              <a:effectLst/>
              <a:latin typeface="Simplified Arabic" pitchFamily="18" charset="-78"/>
              <a:cs typeface="Simplified Arabic" pitchFamily="18" charset="-7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SA" dirty="0" smtClean="0"/>
              <a:t>المستقبل </a:t>
            </a:r>
            <a:endParaRPr lang="en-US" b="1" dirty="0" smtClean="0"/>
          </a:p>
          <a:p>
            <a:r>
              <a:rPr lang="ar-SA" dirty="0" smtClean="0"/>
              <a:t>يمكن أن تكون نظرتنا إلى مستقبل العالم الثالث متفائلة، كما يمكن أن تكون تلك النظرة متشائمة. وتنبع النظرة التفاؤلية لمستقبل العالم الثالث مما يلي:	</a:t>
            </a:r>
            <a:endParaRPr lang="en-US" dirty="0" smtClean="0"/>
          </a:p>
          <a:p>
            <a:pPr lvl="1"/>
            <a:r>
              <a:rPr lang="ar-SA" dirty="0" smtClean="0"/>
              <a:t>يعتبر النمو الاقتصادي لدول العالم الثالث جيدا في حالة مقارنته بالنمو الاقتصادي لدول العالم المتقدم الآن عندما كانت في نفس مرحلة التنمية.</a:t>
            </a:r>
          </a:p>
          <a:p>
            <a:pPr lvl="1"/>
            <a:r>
              <a:rPr lang="ar-SA" dirty="0" smtClean="0"/>
              <a:t>ازدياد حصة صناعات دول العالم الثالث في أسواق الدول المتقدمة.</a:t>
            </a:r>
          </a:p>
          <a:p>
            <a:pPr lvl="1"/>
            <a:r>
              <a:rPr lang="ar-SA" dirty="0" smtClean="0"/>
              <a:t>تشهد دول العالم الثالث ارتفاعا ملحوظا في متوسط العمر المتوقع للأفراد ، ومعرفتهم القراءة والكتابة. الخ.</a:t>
            </a:r>
          </a:p>
          <a:p>
            <a:pPr lvl="1">
              <a:buNone/>
            </a:pPr>
            <a:endParaRPr lang="en-US" dirty="0" smtClean="0"/>
          </a:p>
          <a:p>
            <a:endParaRPr lang="ar-SA"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تابع </a:t>
            </a:r>
            <a:endParaRPr lang="ar-SA" dirty="0"/>
          </a:p>
        </p:txBody>
      </p:sp>
      <p:sp>
        <p:nvSpPr>
          <p:cNvPr id="3" name="Content Placeholder 2"/>
          <p:cNvSpPr>
            <a:spLocks noGrp="1"/>
          </p:cNvSpPr>
          <p:nvPr>
            <p:ph idx="1"/>
          </p:nvPr>
        </p:nvSpPr>
        <p:spPr/>
        <p:txBody>
          <a:bodyPr>
            <a:normAutofit lnSpcReduction="10000"/>
          </a:bodyPr>
          <a:lstStyle/>
          <a:p>
            <a:r>
              <a:rPr lang="ar-SA" sz="2400" dirty="0" smtClean="0"/>
              <a:t>أما النظرة التشاؤمية فتنبع مما يلي:</a:t>
            </a:r>
          </a:p>
          <a:p>
            <a:pPr lvl="1"/>
            <a:r>
              <a:rPr lang="ar-SA" dirty="0" smtClean="0"/>
              <a:t>ما تزال الفجوة الاقتصادية بين العالم الثالث والعالم الأول هائلة. حيث يبلغ نصيب الفرد من إجمالي الناتج القومي في سويسرا 36080 دولارا سنويا، أي ما يعادل ثلاثة عشر ضعف مثيله في البرازيل، وأكثر من 601 مرة لنصيب الفرد من إجمالي  الناتج القومي في </a:t>
            </a:r>
            <a:r>
              <a:rPr lang="ar-SA" dirty="0" err="1" smtClean="0"/>
              <a:t>موزمبيق</a:t>
            </a:r>
            <a:r>
              <a:rPr lang="ar-SA" dirty="0" smtClean="0"/>
              <a:t> </a:t>
            </a:r>
            <a:r>
              <a:rPr lang="en-US" dirty="0" smtClean="0"/>
              <a:t> (World Development Report 1994,1992 figures)  </a:t>
            </a:r>
            <a:r>
              <a:rPr lang="ar-SA" dirty="0" smtClean="0"/>
              <a:t>.   </a:t>
            </a:r>
          </a:p>
          <a:p>
            <a:pPr lvl="1"/>
            <a:r>
              <a:rPr lang="ar-SA" dirty="0" smtClean="0"/>
              <a:t>ثمة فجوة واسعة جدا في مجال الطاقة بين الدول الغنية والدول الفقيرة، ويبدو أن الحل الوحيد لتقليص تلك الفجوة يتمثل في اكتشاف مزيد من النفط والغاز الطبيعي. </a:t>
            </a:r>
          </a:p>
          <a:p>
            <a:pPr lvl="1"/>
            <a:r>
              <a:rPr lang="ar-SA" dirty="0" smtClean="0"/>
              <a:t>ازدياد اتساع الفجوة الاجتماعية داخل دول العالم الثالث، وكذلك بين معدلات متوسط العمر المتوقع عند الولادة، والصحة، والتعليم، ومعرفة القراءة والكتابة ... </a:t>
            </a:r>
            <a:r>
              <a:rPr lang="ar-SA" dirty="0" err="1" smtClean="0"/>
              <a:t>إلخ</a:t>
            </a:r>
            <a:r>
              <a:rPr lang="ar-SA" dirty="0" smtClean="0"/>
              <a:t> في دول العالم الثالث ودول العالم الأول.</a:t>
            </a:r>
            <a:endParaRPr lang="en-US" dirty="0" smtClean="0"/>
          </a:p>
          <a:p>
            <a:endParaRPr lang="ar-SA"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أوجه التشابه والاختلاف بين دول العالم الثالث</a:t>
            </a:r>
            <a:endParaRPr lang="ar-SA" dirty="0"/>
          </a:p>
        </p:txBody>
      </p:sp>
      <p:sp>
        <p:nvSpPr>
          <p:cNvPr id="3" name="Content Placeholder 2"/>
          <p:cNvSpPr>
            <a:spLocks noGrp="1"/>
          </p:cNvSpPr>
          <p:nvPr>
            <p:ph idx="1"/>
          </p:nvPr>
        </p:nvSpPr>
        <p:spPr/>
        <p:txBody>
          <a:bodyPr/>
          <a:lstStyle/>
          <a:p>
            <a:r>
              <a:rPr lang="ar-SA" sz="1600" dirty="0" smtClean="0"/>
              <a:t>أ</a:t>
            </a:r>
            <a:r>
              <a:rPr lang="ar-SA" sz="2000" dirty="0" smtClean="0"/>
              <a:t>ولا: من بين أوجه التشابه ما يلي:</a:t>
            </a:r>
          </a:p>
          <a:p>
            <a:pPr lvl="1"/>
            <a:r>
              <a:rPr lang="ar-SA" sz="2000" dirty="0" smtClean="0"/>
              <a:t>الموقع الجغرافي (جنوب الكرة الأرضية)</a:t>
            </a:r>
          </a:p>
          <a:p>
            <a:pPr lvl="1"/>
            <a:r>
              <a:rPr lang="ar-SA" sz="2000" dirty="0" smtClean="0"/>
              <a:t>الميراث الاستعماري (معظمها خضعت للاحتلال الأوربي)</a:t>
            </a:r>
          </a:p>
          <a:p>
            <a:pPr lvl="1"/>
            <a:r>
              <a:rPr lang="ar-SA" sz="2000" dirty="0" smtClean="0"/>
              <a:t>التخلف الاقتصادي ( معظمها منتجة للموارد الأولية)</a:t>
            </a:r>
          </a:p>
          <a:p>
            <a:pPr lvl="1"/>
            <a:r>
              <a:rPr lang="ar-SA" sz="2000" dirty="0" smtClean="0"/>
              <a:t>عدم الاستقرار السياسي</a:t>
            </a:r>
          </a:p>
          <a:p>
            <a:pPr lvl="1"/>
            <a:r>
              <a:rPr lang="ar-SA" sz="2000" dirty="0" smtClean="0"/>
              <a:t>ارتفاع مستويات الأمية</a:t>
            </a:r>
          </a:p>
          <a:p>
            <a:pPr lvl="1"/>
            <a:r>
              <a:rPr lang="ar-SA" sz="2000" dirty="0" smtClean="0"/>
              <a:t>الاستبداد وضعف المؤسسات السياسية</a:t>
            </a:r>
          </a:p>
          <a:p>
            <a:pPr lvl="1"/>
            <a:r>
              <a:rPr lang="ar-SA" sz="2000" dirty="0" smtClean="0"/>
              <a:t>تدني مستوى الخدمات الصحية والاجتماعية والتعليمية</a:t>
            </a:r>
          </a:p>
          <a:p>
            <a:pPr lvl="1"/>
            <a:r>
              <a:rPr lang="ar-SA" sz="2000" dirty="0" smtClean="0"/>
              <a:t>تضخم دور القطاع العام</a:t>
            </a:r>
          </a:p>
          <a:p>
            <a:pPr lvl="1"/>
            <a:r>
              <a:rPr lang="ar-SA" sz="2000" dirty="0" smtClean="0"/>
              <a:t>ارتفاع مستويات الفقر وصغر حجم الطبقة المتوسطة</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تابع</a:t>
            </a:r>
            <a:endParaRPr lang="ar-SA" dirty="0"/>
          </a:p>
        </p:txBody>
      </p:sp>
      <p:sp>
        <p:nvSpPr>
          <p:cNvPr id="3" name="Content Placeholder 2"/>
          <p:cNvSpPr>
            <a:spLocks noGrp="1"/>
          </p:cNvSpPr>
          <p:nvPr>
            <p:ph idx="1"/>
          </p:nvPr>
        </p:nvSpPr>
        <p:spPr/>
        <p:txBody>
          <a:bodyPr>
            <a:normAutofit/>
          </a:bodyPr>
          <a:lstStyle/>
          <a:p>
            <a:r>
              <a:rPr lang="ar-SA" sz="2000" dirty="0" smtClean="0"/>
              <a:t>ثانيا: من أهم أوجه الاختلاف ما يلي:</a:t>
            </a:r>
          </a:p>
          <a:p>
            <a:pPr lvl="1"/>
            <a:r>
              <a:rPr lang="ar-SA" sz="2000" dirty="0" smtClean="0"/>
              <a:t>اختلاف درجة تطور هذه البلدان في العصر الحديث</a:t>
            </a:r>
          </a:p>
          <a:p>
            <a:pPr lvl="1"/>
            <a:r>
              <a:rPr lang="ar-SA" sz="2000" dirty="0" smtClean="0"/>
              <a:t>نمط السيطرة الاستعمارية (فرنسي، بريطاني، بلجيكي،...) </a:t>
            </a:r>
          </a:p>
          <a:p>
            <a:pPr lvl="1"/>
            <a:r>
              <a:rPr lang="ar-SA" sz="2000" dirty="0" smtClean="0"/>
              <a:t>طريقة الحصول على </a:t>
            </a:r>
            <a:r>
              <a:rPr lang="ar-SA" sz="2000" smtClean="0"/>
              <a:t>الاستقلال .</a:t>
            </a:r>
            <a:endParaRPr lang="ar-SA" sz="2000" dirty="0" smtClean="0"/>
          </a:p>
          <a:p>
            <a:pPr lvl="1"/>
            <a:r>
              <a:rPr lang="ar-SA" sz="2000" dirty="0" smtClean="0"/>
              <a:t>نمط القيادات الوطنية بعد الاستقلال.</a:t>
            </a:r>
          </a:p>
          <a:p>
            <a:pPr lvl="1"/>
            <a:r>
              <a:rPr lang="ar-SA" sz="2000" dirty="0" smtClean="0"/>
              <a:t>مدى وجود مشروع قومي للتنمية.</a:t>
            </a:r>
          </a:p>
          <a:p>
            <a:pPr lvl="1"/>
            <a:endParaRPr lang="ar-SA"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معضلات التنمية السياسية في العالم الثالث</a:t>
            </a:r>
            <a:endParaRPr lang="ar-SA" dirty="0"/>
          </a:p>
        </p:txBody>
      </p:sp>
      <p:sp>
        <p:nvSpPr>
          <p:cNvPr id="3" name="Content Placeholder 2"/>
          <p:cNvSpPr>
            <a:spLocks noGrp="1"/>
          </p:cNvSpPr>
          <p:nvPr>
            <p:ph idx="1"/>
          </p:nvPr>
        </p:nvSpPr>
        <p:spPr/>
        <p:txBody>
          <a:bodyPr/>
          <a:lstStyle/>
          <a:p>
            <a:r>
              <a:rPr lang="ar-SA" dirty="0" smtClean="0"/>
              <a:t>معضلة التحكم والسيطرة</a:t>
            </a:r>
          </a:p>
          <a:p>
            <a:r>
              <a:rPr lang="ar-SA" dirty="0" smtClean="0"/>
              <a:t>معضلة الهوية</a:t>
            </a:r>
          </a:p>
          <a:p>
            <a:r>
              <a:rPr lang="ar-SA" dirty="0" smtClean="0"/>
              <a:t>معضلة الشرعية</a:t>
            </a:r>
          </a:p>
          <a:p>
            <a:r>
              <a:rPr lang="ar-SA" dirty="0" smtClean="0"/>
              <a:t>معضلة المشاركة السياسية</a:t>
            </a:r>
          </a:p>
          <a:p>
            <a:r>
              <a:rPr lang="ar-SA" dirty="0" smtClean="0"/>
              <a:t>معضلة الاندماج</a:t>
            </a:r>
          </a:p>
          <a:p>
            <a:r>
              <a:rPr lang="ar-SA" dirty="0" smtClean="0"/>
              <a:t>معضلة التوزيع</a:t>
            </a:r>
          </a:p>
          <a:p>
            <a:r>
              <a:rPr lang="ar-SA" dirty="0" smtClean="0"/>
              <a:t>معضلة التحول</a:t>
            </a:r>
          </a:p>
          <a:p>
            <a:r>
              <a:rPr lang="ar-SA" dirty="0" smtClean="0"/>
              <a:t>معضلة التكيف</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مفهوم التنمية السياسية</a:t>
            </a:r>
            <a:endParaRPr lang="ar-SA" dirty="0"/>
          </a:p>
        </p:txBody>
      </p:sp>
      <p:sp>
        <p:nvSpPr>
          <p:cNvPr id="3" name="Content Placeholder 2"/>
          <p:cNvSpPr>
            <a:spLocks noGrp="1"/>
          </p:cNvSpPr>
          <p:nvPr>
            <p:ph idx="1"/>
          </p:nvPr>
        </p:nvSpPr>
        <p:spPr/>
        <p:txBody>
          <a:bodyPr>
            <a:normAutofit/>
          </a:bodyPr>
          <a:lstStyle/>
          <a:p>
            <a:r>
              <a:rPr lang="ar-SA" sz="2000" dirty="0" smtClean="0"/>
              <a:t>مفهوم حديث نسبيا لم يشع استخدامه في الدوائر الأكاديمية الأمريكية والأوربية إلا بعد الحرب العالمية الثانية.</a:t>
            </a:r>
          </a:p>
          <a:p>
            <a:pPr lvl="0">
              <a:buFont typeface="Arial" charset="0"/>
              <a:buChar char="•"/>
            </a:pPr>
            <a:r>
              <a:rPr lang="ar-SA" sz="2000" dirty="0" smtClean="0">
                <a:latin typeface="Simplified Arabic" pitchFamily="18" charset="-78"/>
                <a:cs typeface="Simplified Arabic" pitchFamily="18" charset="-78"/>
              </a:rPr>
              <a:t>إشكالية تعريف مفهوم التنمية</a:t>
            </a:r>
          </a:p>
          <a:p>
            <a:pPr lvl="1">
              <a:buFont typeface="Arial" charset="0"/>
              <a:buChar char="•"/>
            </a:pPr>
            <a:r>
              <a:rPr lang="ar-SA" sz="2000" dirty="0" smtClean="0">
                <a:latin typeface="Simplified Arabic" pitchFamily="18" charset="-78"/>
                <a:cs typeface="Simplified Arabic" pitchFamily="18" charset="-78"/>
              </a:rPr>
              <a:t> هل التنمية هي النمو الاقتصادي!</a:t>
            </a:r>
          </a:p>
          <a:p>
            <a:pPr lvl="1">
              <a:buFont typeface="Arial" charset="0"/>
              <a:buChar char="•"/>
            </a:pPr>
            <a:r>
              <a:rPr lang="ar-SA" sz="2000" dirty="0" smtClean="0">
                <a:latin typeface="Simplified Arabic" pitchFamily="18" charset="-78"/>
                <a:cs typeface="Simplified Arabic" pitchFamily="18" charset="-78"/>
              </a:rPr>
              <a:t> هل التنمية هي التغير الاجتماعي!</a:t>
            </a:r>
          </a:p>
          <a:p>
            <a:pPr lvl="1">
              <a:buFont typeface="Arial" charset="0"/>
              <a:buChar char="•"/>
            </a:pPr>
            <a:r>
              <a:rPr lang="ar-SA" sz="2000" dirty="0" smtClean="0">
                <a:latin typeface="Simplified Arabic" pitchFamily="18" charset="-78"/>
                <a:cs typeface="Simplified Arabic" pitchFamily="18" charset="-78"/>
              </a:rPr>
              <a:t> هل التنمية هي استخدام التقنية الحديثة!</a:t>
            </a:r>
          </a:p>
          <a:p>
            <a:pPr lvl="1">
              <a:buFont typeface="Arial" charset="0"/>
              <a:buChar char="•"/>
            </a:pPr>
            <a:r>
              <a:rPr lang="ar-SA" sz="2000" dirty="0" smtClean="0">
                <a:latin typeface="Simplified Arabic" pitchFamily="18" charset="-78"/>
                <a:cs typeface="Simplified Arabic" pitchFamily="18" charset="-78"/>
              </a:rPr>
              <a:t> هل التنمية هي اللحاق بالغرب! </a:t>
            </a:r>
            <a:endParaRPr lang="en-US" sz="2000" dirty="0" smtClean="0">
              <a:latin typeface="Simplified Arabic" pitchFamily="18" charset="-78"/>
              <a:cs typeface="Simplified Arabic" pitchFamily="18" charset="-78"/>
            </a:endParaRPr>
          </a:p>
          <a:p>
            <a:pPr lvl="0"/>
            <a:endParaRPr lang="ar-SA" sz="2000" dirty="0" smtClean="0">
              <a:latin typeface="Simplified Arabic" pitchFamily="18" charset="-78"/>
              <a:cs typeface="Simplified Arabic" pitchFamily="18" charset="-78"/>
            </a:endParaRPr>
          </a:p>
          <a:p>
            <a:pPr lvl="0">
              <a:buFont typeface="Arial" charset="0"/>
              <a:buChar char="•"/>
            </a:pPr>
            <a:r>
              <a:rPr lang="ar-SA" sz="2000" dirty="0" smtClean="0">
                <a:latin typeface="Simplified Arabic" pitchFamily="18" charset="-78"/>
                <a:cs typeface="Simplified Arabic" pitchFamily="18" charset="-78"/>
              </a:rPr>
              <a:t> قياس التنمية</a:t>
            </a:r>
          </a:p>
          <a:p>
            <a:pPr lvl="1">
              <a:buFont typeface="Arial" charset="0"/>
              <a:buChar char="•"/>
            </a:pPr>
            <a:r>
              <a:rPr lang="ar-SA" sz="2000" dirty="0" smtClean="0">
                <a:latin typeface="Simplified Arabic" pitchFamily="18" charset="-78"/>
                <a:cs typeface="Simplified Arabic" pitchFamily="18" charset="-78"/>
              </a:rPr>
              <a:t> مؤشر متوسط الدخل الفردي</a:t>
            </a:r>
          </a:p>
          <a:p>
            <a:pPr lvl="1">
              <a:buFont typeface="Arial" charset="0"/>
              <a:buChar char="•"/>
            </a:pPr>
            <a:r>
              <a:rPr lang="ar-SA" sz="2000" dirty="0" smtClean="0">
                <a:latin typeface="Simplified Arabic" pitchFamily="18" charset="-78"/>
                <a:cs typeface="Simplified Arabic" pitchFamily="18" charset="-78"/>
              </a:rPr>
              <a:t> المؤشرات الجمعية</a:t>
            </a:r>
          </a:p>
          <a:p>
            <a:pPr lvl="2">
              <a:buFont typeface="Arial" charset="0"/>
              <a:buChar char="•"/>
            </a:pPr>
            <a:r>
              <a:rPr lang="ar-SA" sz="2000" dirty="0" smtClean="0">
                <a:latin typeface="Simplified Arabic" pitchFamily="18" charset="-78"/>
                <a:cs typeface="Simplified Arabic" pitchFamily="18" charset="-78"/>
              </a:rPr>
              <a:t> دليل التنمية الإنسانية أو البشرية</a:t>
            </a:r>
          </a:p>
          <a:p>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التفاوت المكاني</a:t>
            </a:r>
            <a:endParaRPr lang="ar-SA" dirty="0"/>
          </a:p>
        </p:txBody>
      </p:sp>
      <p:sp>
        <p:nvSpPr>
          <p:cNvPr id="3" name="عنصر نائب للمحتوى 2"/>
          <p:cNvSpPr>
            <a:spLocks noGrp="1"/>
          </p:cNvSpPr>
          <p:nvPr>
            <p:ph idx="1"/>
          </p:nvPr>
        </p:nvSpPr>
        <p:spPr/>
        <p:txBody>
          <a:bodyPr>
            <a:normAutofit fontScale="85000" lnSpcReduction="20000"/>
          </a:bodyPr>
          <a:lstStyle/>
          <a:p>
            <a:pPr marL="0" lvl="0" indent="0">
              <a:buNone/>
            </a:pPr>
            <a:r>
              <a:rPr lang="ar-SA" sz="2800" dirty="0" smtClean="0">
                <a:latin typeface="Calibri" panose="020F0502020204030204" pitchFamily="34" charset="0"/>
                <a:ea typeface="Calibri" panose="020F0502020204030204" pitchFamily="34" charset="0"/>
                <a:cs typeface="Arial" panose="020B0604020202020204" pitchFamily="34" charset="0"/>
              </a:rPr>
              <a:t>يعد </a:t>
            </a:r>
            <a:r>
              <a:rPr lang="ar-SA" sz="2800" dirty="0">
                <a:latin typeface="Calibri" panose="020F0502020204030204" pitchFamily="34" charset="0"/>
                <a:ea typeface="Calibri" panose="020F0502020204030204" pitchFamily="34" charset="0"/>
                <a:cs typeface="Arial" panose="020B0604020202020204" pitchFamily="34" charset="0"/>
              </a:rPr>
              <a:t>التفاوت بين المناطق الريفية والحضرية نمطا أساسيا على المستوى دون القومي إلا أنه، </a:t>
            </a:r>
            <a:r>
              <a:rPr lang="ar-SA" sz="2800" dirty="0" smtClean="0">
                <a:latin typeface="Calibri" panose="020F0502020204030204" pitchFamily="34" charset="0"/>
                <a:ea typeface="Calibri" panose="020F0502020204030204" pitchFamily="34" charset="0"/>
                <a:cs typeface="Arial" panose="020B0604020202020204" pitchFamily="34" charset="0"/>
              </a:rPr>
              <a:t>يجب التعامل </a:t>
            </a:r>
            <a:r>
              <a:rPr lang="ar-SA" sz="2800" dirty="0">
                <a:latin typeface="Calibri" panose="020F0502020204030204" pitchFamily="34" charset="0"/>
                <a:ea typeface="Calibri" panose="020F0502020204030204" pitchFamily="34" charset="0"/>
                <a:cs typeface="Arial" panose="020B0604020202020204" pitchFamily="34" charset="0"/>
              </a:rPr>
              <a:t>مع ذلك التفاوت بحذر للأسباب التالية:</a:t>
            </a:r>
          </a:p>
          <a:p>
            <a:pPr marL="0" indent="0">
              <a:buNone/>
            </a:pPr>
            <a:endParaRPr lang="ar-SA" sz="2800" dirty="0" smtClean="0">
              <a:latin typeface="Calibri" panose="020F0502020204030204" pitchFamily="34" charset="0"/>
              <a:ea typeface="Calibri" panose="020F0502020204030204" pitchFamily="34" charset="0"/>
              <a:cs typeface="Arial" panose="020B0604020202020204" pitchFamily="34" charset="0"/>
            </a:endParaRPr>
          </a:p>
          <a:p>
            <a:pPr>
              <a:buFont typeface="Wingdings" panose="05000000000000000000" pitchFamily="2" charset="2"/>
              <a:buChar char="v"/>
            </a:pPr>
            <a:r>
              <a:rPr lang="ar-SA" sz="2800" dirty="0" smtClean="0">
                <a:latin typeface="Calibri" panose="020F0502020204030204" pitchFamily="34" charset="0"/>
                <a:ea typeface="Calibri" panose="020F0502020204030204" pitchFamily="34" charset="0"/>
                <a:cs typeface="Arial" panose="020B0604020202020204" pitchFamily="34" charset="0"/>
              </a:rPr>
              <a:t>تعتبر </a:t>
            </a:r>
            <a:r>
              <a:rPr lang="ar-SA" sz="2800" dirty="0">
                <a:latin typeface="Calibri" panose="020F0502020204030204" pitchFamily="34" charset="0"/>
                <a:ea typeface="Calibri" panose="020F0502020204030204" pitchFamily="34" charset="0"/>
                <a:cs typeface="Arial" panose="020B0604020202020204" pitchFamily="34" charset="0"/>
              </a:rPr>
              <a:t>مؤشرات قياس الفقر مضللة بدرجة </a:t>
            </a:r>
            <a:r>
              <a:rPr lang="ar-SA" sz="2800" dirty="0" smtClean="0">
                <a:latin typeface="Calibri" panose="020F0502020204030204" pitchFamily="34" charset="0"/>
                <a:ea typeface="Calibri" panose="020F0502020204030204" pitchFamily="34" charset="0"/>
                <a:cs typeface="Arial" panose="020B0604020202020204" pitchFamily="34" charset="0"/>
              </a:rPr>
              <a:t>كبيرة. </a:t>
            </a:r>
            <a:r>
              <a:rPr lang="ar-SA" sz="2800" dirty="0" smtClean="0">
                <a:solidFill>
                  <a:srgbClr val="FF0000"/>
                </a:solidFill>
                <a:latin typeface="Calibri" panose="020F0502020204030204" pitchFamily="34" charset="0"/>
                <a:ea typeface="Calibri" panose="020F0502020204030204" pitchFamily="34" charset="0"/>
                <a:cs typeface="Arial" panose="020B0604020202020204" pitchFamily="34" charset="0"/>
              </a:rPr>
              <a:t>لماذا؟</a:t>
            </a:r>
          </a:p>
          <a:p>
            <a:pPr>
              <a:buFont typeface="Wingdings" panose="05000000000000000000" pitchFamily="2" charset="2"/>
              <a:buChar char="v"/>
            </a:pPr>
            <a:r>
              <a:rPr lang="ar-SA" dirty="0" smtClean="0">
                <a:latin typeface="Calibri" panose="020F0502020204030204" pitchFamily="34" charset="0"/>
                <a:ea typeface="Calibri" panose="020F0502020204030204" pitchFamily="34" charset="0"/>
                <a:cs typeface="Arial" panose="020B0604020202020204" pitchFamily="34" charset="0"/>
              </a:rPr>
              <a:t>التفاوت </a:t>
            </a:r>
            <a:r>
              <a:rPr lang="ar-SA" dirty="0">
                <a:latin typeface="Calibri" panose="020F0502020204030204" pitchFamily="34" charset="0"/>
                <a:ea typeface="Calibri" panose="020F0502020204030204" pitchFamily="34" charset="0"/>
                <a:cs typeface="Arial" panose="020B0604020202020204" pitchFamily="34" charset="0"/>
              </a:rPr>
              <a:t>بين المناطق الريفية والحضرية </a:t>
            </a:r>
            <a:r>
              <a:rPr lang="ar-SA" dirty="0" smtClean="0">
                <a:latin typeface="Calibri" panose="020F0502020204030204" pitchFamily="34" charset="0"/>
                <a:ea typeface="Calibri" panose="020F0502020204030204" pitchFamily="34" charset="0"/>
                <a:cs typeface="Arial" panose="020B0604020202020204" pitchFamily="34" charset="0"/>
              </a:rPr>
              <a:t>ليست بنفس </a:t>
            </a:r>
            <a:r>
              <a:rPr lang="ar-SA" dirty="0">
                <a:latin typeface="Calibri" panose="020F0502020204030204" pitchFamily="34" charset="0"/>
                <a:ea typeface="Calibri" panose="020F0502020204030204" pitchFamily="34" charset="0"/>
                <a:cs typeface="Arial" panose="020B0604020202020204" pitchFamily="34" charset="0"/>
              </a:rPr>
              <a:t>الحدة التي يمكن أن تتضمنها الإحصاءات </a:t>
            </a:r>
            <a:r>
              <a:rPr lang="ar-SA" dirty="0" smtClean="0">
                <a:latin typeface="Calibri" panose="020F0502020204030204" pitchFamily="34" charset="0"/>
                <a:ea typeface="Calibri" panose="020F0502020204030204" pitchFamily="34" charset="0"/>
                <a:cs typeface="Arial" panose="020B0604020202020204" pitchFamily="34" charset="0"/>
              </a:rPr>
              <a:t>إطلاقا.</a:t>
            </a:r>
          </a:p>
          <a:p>
            <a:pPr>
              <a:buFont typeface="Wingdings" panose="05000000000000000000" pitchFamily="2" charset="2"/>
              <a:buChar char="v"/>
            </a:pPr>
            <a:r>
              <a:rPr lang="ar-SA" sz="2800" dirty="0" smtClean="0">
                <a:latin typeface="Calibri" panose="020F0502020204030204" pitchFamily="34" charset="0"/>
                <a:ea typeface="Calibri" panose="020F0502020204030204" pitchFamily="34" charset="0"/>
                <a:cs typeface="Arial" panose="020B0604020202020204" pitchFamily="34" charset="0"/>
              </a:rPr>
              <a:t>تعدد </a:t>
            </a:r>
            <a:r>
              <a:rPr lang="ar-SA" sz="2800" dirty="0">
                <a:latin typeface="Calibri" panose="020F0502020204030204" pitchFamily="34" charset="0"/>
                <a:ea typeface="Calibri" panose="020F0502020204030204" pitchFamily="34" charset="0"/>
                <a:cs typeface="Arial" panose="020B0604020202020204" pitchFamily="34" charset="0"/>
              </a:rPr>
              <a:t>الروابط بين المناطق الريفية </a:t>
            </a:r>
            <a:r>
              <a:rPr lang="ar-SA" sz="2800" dirty="0" smtClean="0">
                <a:latin typeface="Calibri" panose="020F0502020204030204" pitchFamily="34" charset="0"/>
                <a:ea typeface="Calibri" panose="020F0502020204030204" pitchFamily="34" charset="0"/>
                <a:cs typeface="Arial" panose="020B0604020202020204" pitchFamily="34" charset="0"/>
              </a:rPr>
              <a:t>والحضرية </a:t>
            </a:r>
            <a:r>
              <a:rPr lang="ar-SA" sz="2800" dirty="0" smtClean="0">
                <a:solidFill>
                  <a:prstClr val="black"/>
                </a:solidFill>
                <a:latin typeface="Calibri" panose="020F0502020204030204" pitchFamily="34" charset="0"/>
                <a:ea typeface="Calibri" panose="020F0502020204030204" pitchFamily="34" charset="0"/>
                <a:cs typeface="Arial" panose="020B0604020202020204" pitchFamily="34" charset="0"/>
              </a:rPr>
              <a:t>في </a:t>
            </a:r>
            <a:r>
              <a:rPr lang="ar-SA" sz="2800" dirty="0">
                <a:solidFill>
                  <a:prstClr val="black"/>
                </a:solidFill>
                <a:latin typeface="Calibri" panose="020F0502020204030204" pitchFamily="34" charset="0"/>
                <a:ea typeface="Calibri" panose="020F0502020204030204" pitchFamily="34" charset="0"/>
                <a:cs typeface="Arial" panose="020B0604020202020204" pitchFamily="34" charset="0"/>
              </a:rPr>
              <a:t>معظم أجزاء العالم</a:t>
            </a:r>
            <a:r>
              <a:rPr lang="ar-SA" sz="2800" dirty="0" smtClean="0">
                <a:latin typeface="Calibri" panose="020F0502020204030204" pitchFamily="34" charset="0"/>
                <a:ea typeface="Calibri" panose="020F0502020204030204" pitchFamily="34" charset="0"/>
                <a:cs typeface="Arial" panose="020B0604020202020204" pitchFamily="34" charset="0"/>
              </a:rPr>
              <a:t> </a:t>
            </a:r>
            <a:r>
              <a:rPr lang="ar-SA" sz="2800" dirty="0">
                <a:latin typeface="Calibri" panose="020F0502020204030204" pitchFamily="34" charset="0"/>
                <a:ea typeface="Calibri" panose="020F0502020204030204" pitchFamily="34" charset="0"/>
                <a:cs typeface="Arial" panose="020B0604020202020204" pitchFamily="34" charset="0"/>
              </a:rPr>
              <a:t>مع تدفقات هجرة موسمية هامة بين الريف </a:t>
            </a:r>
            <a:r>
              <a:rPr lang="ar-SA" sz="2800" dirty="0" smtClean="0">
                <a:latin typeface="Calibri" panose="020F0502020204030204" pitchFamily="34" charset="0"/>
                <a:ea typeface="Calibri" panose="020F0502020204030204" pitchFamily="34" charset="0"/>
                <a:cs typeface="Arial" panose="020B0604020202020204" pitchFamily="34" charset="0"/>
              </a:rPr>
              <a:t>والمدينة.</a:t>
            </a:r>
          </a:p>
          <a:p>
            <a:pPr>
              <a:buFont typeface="Wingdings" panose="05000000000000000000" pitchFamily="2" charset="2"/>
              <a:buChar char="v"/>
            </a:pPr>
            <a:r>
              <a:rPr lang="ar-SA" sz="2800" dirty="0" smtClean="0">
                <a:latin typeface="Calibri" panose="020F0502020204030204" pitchFamily="34" charset="0"/>
                <a:ea typeface="Calibri" panose="020F0502020204030204" pitchFamily="34" charset="0"/>
                <a:cs typeface="Arial" panose="020B0604020202020204" pitchFamily="34" charset="0"/>
              </a:rPr>
              <a:t> يعد غالبية السكان </a:t>
            </a:r>
            <a:r>
              <a:rPr lang="ar-SA" sz="2800" dirty="0">
                <a:latin typeface="Calibri" panose="020F0502020204030204" pitchFamily="34" charset="0"/>
                <a:ea typeface="Calibri" panose="020F0502020204030204" pitchFamily="34" charset="0"/>
                <a:cs typeface="Arial" panose="020B0604020202020204" pitchFamily="34" charset="0"/>
              </a:rPr>
              <a:t>في بعض المناطق في عالم الجنوب، وخاصة أمريكا </a:t>
            </a:r>
            <a:r>
              <a:rPr lang="ar-SA" sz="2800" dirty="0" smtClean="0">
                <a:latin typeface="Calibri" panose="020F0502020204030204" pitchFamily="34" charset="0"/>
                <a:ea typeface="Calibri" panose="020F0502020204030204" pitchFamily="34" charset="0"/>
                <a:cs typeface="Arial" panose="020B0604020202020204" pitchFamily="34" charset="0"/>
              </a:rPr>
              <a:t>اللاتينية حضريون، </a:t>
            </a:r>
            <a:r>
              <a:rPr lang="ar-SA" sz="2800" dirty="0">
                <a:latin typeface="Calibri" panose="020F0502020204030204" pitchFamily="34" charset="0"/>
                <a:ea typeface="Calibri" panose="020F0502020204030204" pitchFamily="34" charset="0"/>
                <a:cs typeface="Arial" panose="020B0604020202020204" pitchFamily="34" charset="0"/>
              </a:rPr>
              <a:t>ولذلك، فبينما يمكن أن تكون مستويات </a:t>
            </a:r>
            <a:r>
              <a:rPr lang="ar-SA" sz="2800" dirty="0" smtClean="0">
                <a:latin typeface="Calibri" panose="020F0502020204030204" pitchFamily="34" charset="0"/>
                <a:ea typeface="Calibri" panose="020F0502020204030204" pitchFamily="34" charset="0"/>
                <a:cs typeface="Arial" panose="020B0604020202020204" pitchFamily="34" charset="0"/>
              </a:rPr>
              <a:t>الفقر أعلى </a:t>
            </a:r>
            <a:r>
              <a:rPr lang="ar-SA" sz="2800" dirty="0">
                <a:latin typeface="Calibri" panose="020F0502020204030204" pitchFamily="34" charset="0"/>
                <a:ea typeface="Calibri" panose="020F0502020204030204" pitchFamily="34" charset="0"/>
                <a:cs typeface="Arial" panose="020B0604020202020204" pitchFamily="34" charset="0"/>
              </a:rPr>
              <a:t>في المناطق الريفية، إلا أن الفقر يعتبر، وبشكل متزايد، ظاهرة </a:t>
            </a:r>
            <a:r>
              <a:rPr lang="ar-SA" sz="2800" dirty="0" smtClean="0">
                <a:latin typeface="Calibri" panose="020F0502020204030204" pitchFamily="34" charset="0"/>
                <a:ea typeface="Calibri" panose="020F0502020204030204" pitchFamily="34" charset="0"/>
                <a:cs typeface="Arial" panose="020B0604020202020204" pitchFamily="34" charset="0"/>
              </a:rPr>
              <a:t>حضرية.</a:t>
            </a:r>
            <a:endParaRPr lang="ar-SA" dirty="0" smtClean="0">
              <a:solidFill>
                <a:srgbClr val="FF0000"/>
              </a:solidFill>
              <a:latin typeface="Calibri" panose="020F0502020204030204" pitchFamily="34" charset="0"/>
              <a:ea typeface="Calibri" panose="020F0502020204030204" pitchFamily="34" charset="0"/>
              <a:cs typeface="Arial" panose="020B0604020202020204" pitchFamily="34" charset="0"/>
            </a:endParaRPr>
          </a:p>
          <a:p>
            <a:pPr>
              <a:buFont typeface="Wingdings" panose="05000000000000000000" pitchFamily="2" charset="2"/>
              <a:buChar char="v"/>
            </a:pPr>
            <a:endParaRPr lang="ar-SA" dirty="0" smtClean="0">
              <a:latin typeface="Calibri" panose="020F0502020204030204" pitchFamily="34" charset="0"/>
              <a:ea typeface="Calibri" panose="020F0502020204030204" pitchFamily="34" charset="0"/>
              <a:cs typeface="Arial" panose="020B0604020202020204" pitchFamily="34" charset="0"/>
            </a:endParaRPr>
          </a:p>
          <a:p>
            <a:pPr marL="0" indent="0">
              <a:buNone/>
            </a:pPr>
            <a:r>
              <a:rPr lang="ar-SA" sz="2800" dirty="0">
                <a:latin typeface="Calibri" panose="020F0502020204030204" pitchFamily="34" charset="0"/>
                <a:cs typeface="Arial" panose="020B0604020202020204" pitchFamily="34" charset="0"/>
              </a:rPr>
              <a:t>	</a:t>
            </a:r>
            <a:endParaRPr lang="ar-SA" dirty="0"/>
          </a:p>
        </p:txBody>
      </p:sp>
    </p:spTree>
    <p:extLst>
      <p:ext uri="{BB962C8B-B14F-4D97-AF65-F5344CB8AC3E}">
        <p14:creationId xmlns:p14="http://schemas.microsoft.com/office/powerpoint/2010/main" val="235619288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071538" y="1071546"/>
          <a:ext cx="6929486" cy="4732020"/>
        </p:xfrm>
        <a:graphic>
          <a:graphicData uri="http://schemas.openxmlformats.org/drawingml/2006/table">
            <a:tbl>
              <a:tblPr rtl="1"/>
              <a:tblGrid>
                <a:gridCol w="1146623"/>
                <a:gridCol w="5782863"/>
              </a:tblGrid>
              <a:tr h="416073">
                <a:tc>
                  <a:txBody>
                    <a:bodyPr/>
                    <a:lstStyle/>
                    <a:p>
                      <a:pPr algn="just" rtl="1">
                        <a:lnSpc>
                          <a:spcPct val="115000"/>
                        </a:lnSpc>
                        <a:spcAft>
                          <a:spcPts val="0"/>
                        </a:spcAft>
                      </a:pPr>
                      <a:endParaRPr lang="en-US" sz="1800" dirty="0">
                        <a:solidFill>
                          <a:srgbClr val="000000"/>
                        </a:solidFill>
                        <a:latin typeface="Calibri"/>
                        <a:ea typeface="Calibri"/>
                        <a:cs typeface="Arial"/>
                      </a:endParaRPr>
                    </a:p>
                    <a:p>
                      <a:pPr algn="just" rtl="1">
                        <a:lnSpc>
                          <a:spcPct val="115000"/>
                        </a:lnSpc>
                        <a:spcAft>
                          <a:spcPts val="0"/>
                        </a:spcAft>
                      </a:pPr>
                      <a:r>
                        <a:rPr lang="ar-SA" sz="1800" b="1" dirty="0">
                          <a:solidFill>
                            <a:srgbClr val="000000"/>
                          </a:solidFill>
                          <a:latin typeface="Calibri"/>
                          <a:ea typeface="Calibri"/>
                          <a:cs typeface="Arial"/>
                        </a:rPr>
                        <a:t>الفترة </a:t>
                      </a:r>
                      <a:r>
                        <a:rPr lang="ar-SA" sz="1800" b="1" dirty="0" smtClean="0">
                          <a:solidFill>
                            <a:srgbClr val="000000"/>
                          </a:solidFill>
                          <a:latin typeface="Calibri"/>
                          <a:ea typeface="Calibri"/>
                          <a:cs typeface="Arial"/>
                        </a:rPr>
                        <a:t>الزمنية</a:t>
                      </a:r>
                      <a:endParaRPr lang="en-US" sz="1800" dirty="0">
                        <a:solidFill>
                          <a:srgbClr val="000000"/>
                        </a:solidFill>
                        <a:latin typeface="Calibri"/>
                        <a:ea typeface="Calibri"/>
                        <a:cs typeface="Arial"/>
                      </a:endParaRPr>
                    </a:p>
                  </a:txBody>
                  <a:tcPr marL="40260" marR="4026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en-US" sz="1800" dirty="0">
                        <a:solidFill>
                          <a:srgbClr val="000000"/>
                        </a:solidFill>
                        <a:latin typeface="Calibri"/>
                        <a:ea typeface="Calibri"/>
                        <a:cs typeface="Arial"/>
                      </a:endParaRPr>
                    </a:p>
                    <a:p>
                      <a:pPr algn="just" rtl="1">
                        <a:lnSpc>
                          <a:spcPct val="115000"/>
                        </a:lnSpc>
                        <a:spcAft>
                          <a:spcPts val="0"/>
                        </a:spcAft>
                      </a:pPr>
                      <a:r>
                        <a:rPr lang="ar-SA" sz="1800" b="1" dirty="0" err="1">
                          <a:solidFill>
                            <a:srgbClr val="000000"/>
                          </a:solidFill>
                          <a:latin typeface="Calibri"/>
                          <a:ea typeface="Calibri"/>
                          <a:cs typeface="Arial"/>
                        </a:rPr>
                        <a:t>الاقترابات</a:t>
                      </a:r>
                      <a:r>
                        <a:rPr lang="ar-SA" sz="1800" b="1" dirty="0">
                          <a:solidFill>
                            <a:srgbClr val="000000"/>
                          </a:solidFill>
                          <a:latin typeface="Calibri"/>
                          <a:ea typeface="Calibri"/>
                          <a:cs typeface="Arial"/>
                        </a:rPr>
                        <a:t> الرئيسة للتنمية</a:t>
                      </a:r>
                      <a:endParaRPr lang="en-US" sz="1800" dirty="0">
                        <a:solidFill>
                          <a:srgbClr val="000000"/>
                        </a:solidFill>
                        <a:latin typeface="Calibri"/>
                        <a:ea typeface="Calibri"/>
                        <a:cs typeface="Arial"/>
                      </a:endParaRPr>
                    </a:p>
                  </a:txBody>
                  <a:tcPr marL="40260" marR="4026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361">
                <a:tc>
                  <a:txBody>
                    <a:bodyPr/>
                    <a:lstStyle/>
                    <a:p>
                      <a:pPr algn="just" rtl="1">
                        <a:lnSpc>
                          <a:spcPct val="115000"/>
                        </a:lnSpc>
                        <a:spcAft>
                          <a:spcPts val="0"/>
                        </a:spcAft>
                      </a:pPr>
                      <a:endParaRPr lang="en-US" sz="1800">
                        <a:solidFill>
                          <a:srgbClr val="000000"/>
                        </a:solidFill>
                        <a:latin typeface="Calibri"/>
                        <a:ea typeface="Calibri"/>
                        <a:cs typeface="Arial"/>
                      </a:endParaRPr>
                    </a:p>
                    <a:p>
                      <a:pPr algn="just" rtl="1">
                        <a:lnSpc>
                          <a:spcPct val="115000"/>
                        </a:lnSpc>
                        <a:spcAft>
                          <a:spcPts val="0"/>
                        </a:spcAft>
                      </a:pPr>
                      <a:r>
                        <a:rPr lang="ar-SA" sz="1800" b="1">
                          <a:solidFill>
                            <a:srgbClr val="000000"/>
                          </a:solidFill>
                          <a:latin typeface="Calibri"/>
                          <a:ea typeface="Calibri"/>
                          <a:cs typeface="Arial"/>
                        </a:rPr>
                        <a:t>الخمسينيات</a:t>
                      </a:r>
                      <a:endParaRPr lang="en-US" sz="1800">
                        <a:solidFill>
                          <a:srgbClr val="000000"/>
                        </a:solidFill>
                        <a:latin typeface="Calibri"/>
                        <a:ea typeface="Calibri"/>
                        <a:cs typeface="Arial"/>
                      </a:endParaRPr>
                    </a:p>
                  </a:txBody>
                  <a:tcPr marL="40260" marR="4026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just" rtl="1">
                        <a:lnSpc>
                          <a:spcPct val="115000"/>
                        </a:lnSpc>
                        <a:spcAft>
                          <a:spcPts val="0"/>
                        </a:spcAft>
                      </a:pPr>
                      <a:endParaRPr lang="ar-SA" sz="1800" dirty="0">
                        <a:solidFill>
                          <a:srgbClr val="000000"/>
                        </a:solidFill>
                        <a:latin typeface="Calibri"/>
                        <a:ea typeface="Calibri"/>
                        <a:cs typeface="Arial"/>
                      </a:endParaRPr>
                    </a:p>
                    <a:p>
                      <a:pPr algn="just" rtl="1">
                        <a:lnSpc>
                          <a:spcPct val="115000"/>
                        </a:lnSpc>
                        <a:spcAft>
                          <a:spcPts val="0"/>
                        </a:spcAft>
                      </a:pPr>
                      <a:r>
                        <a:rPr lang="ar-SA" sz="1800" b="1" dirty="0">
                          <a:solidFill>
                            <a:srgbClr val="000000"/>
                          </a:solidFill>
                          <a:latin typeface="Calibri"/>
                          <a:ea typeface="Calibri"/>
                          <a:cs typeface="Arial"/>
                        </a:rPr>
                        <a:t>نظريات التحديث</a:t>
                      </a:r>
                      <a:r>
                        <a:rPr lang="ar-SA" sz="1800" dirty="0">
                          <a:solidFill>
                            <a:srgbClr val="000000"/>
                          </a:solidFill>
                          <a:latin typeface="Calibri"/>
                          <a:ea typeface="Calibri"/>
                          <a:cs typeface="Arial"/>
                        </a:rPr>
                        <a:t>: ينبغي على كل البلدان أن تتبع النموذج الأوربي للتنمية.</a:t>
                      </a:r>
                      <a:endParaRPr lang="en-US" sz="1800" dirty="0">
                        <a:solidFill>
                          <a:srgbClr val="000000"/>
                        </a:solidFill>
                        <a:latin typeface="Calibri"/>
                        <a:ea typeface="Calibri"/>
                        <a:cs typeface="Arial"/>
                      </a:endParaRPr>
                    </a:p>
                    <a:p>
                      <a:pPr algn="just" rtl="1">
                        <a:lnSpc>
                          <a:spcPct val="115000"/>
                        </a:lnSpc>
                        <a:spcAft>
                          <a:spcPts val="0"/>
                        </a:spcAft>
                      </a:pPr>
                      <a:r>
                        <a:rPr lang="ar-SA" sz="1800" dirty="0">
                          <a:solidFill>
                            <a:srgbClr val="000000"/>
                          </a:solidFill>
                          <a:latin typeface="Calibri"/>
                          <a:ea typeface="Calibri"/>
                          <a:cs typeface="Arial"/>
                        </a:rPr>
                        <a:t>النظريات البنائية:بلدان الجنوب بحاجة إلى تقليص حجم تعاملاتها مع الاقتصاد العالمي بهدف السماح للاقتصاد المحلي بالنمو.</a:t>
                      </a:r>
                      <a:endParaRPr lang="en-US" sz="1800" dirty="0">
                        <a:solidFill>
                          <a:srgbClr val="000000"/>
                        </a:solidFill>
                        <a:latin typeface="Calibri"/>
                        <a:ea typeface="Calibri"/>
                        <a:cs typeface="Arial"/>
                      </a:endParaRPr>
                    </a:p>
                  </a:txBody>
                  <a:tcPr marL="40260" marR="4026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r>
              <a:tr h="288382">
                <a:tc>
                  <a:txBody>
                    <a:bodyPr/>
                    <a:lstStyle/>
                    <a:p>
                      <a:pPr algn="just" rtl="1">
                        <a:lnSpc>
                          <a:spcPct val="115000"/>
                        </a:lnSpc>
                        <a:spcAft>
                          <a:spcPts val="0"/>
                        </a:spcAft>
                      </a:pPr>
                      <a:r>
                        <a:rPr lang="ar-SA" sz="1800" b="1">
                          <a:solidFill>
                            <a:srgbClr val="000000"/>
                          </a:solidFill>
                          <a:latin typeface="Calibri"/>
                          <a:ea typeface="Calibri"/>
                          <a:cs typeface="Arial"/>
                        </a:rPr>
                        <a:t>الستينيات</a:t>
                      </a:r>
                      <a:endParaRPr lang="en-US" sz="1800">
                        <a:solidFill>
                          <a:srgbClr val="000000"/>
                        </a:solidFill>
                        <a:latin typeface="Calibri"/>
                        <a:ea typeface="Calibri"/>
                        <a:cs typeface="Arial"/>
                      </a:endParaRPr>
                    </a:p>
                  </a:txBody>
                  <a:tcPr marL="40260" marR="40260" marT="0" marB="0">
                    <a:lnL>
                      <a:noFill/>
                    </a:lnL>
                    <a:lnR>
                      <a:noFill/>
                    </a:lnR>
                    <a:lnT>
                      <a:noFill/>
                    </a:lnT>
                    <a:lnB>
                      <a:noFill/>
                    </a:lnB>
                  </a:tcPr>
                </a:tc>
                <a:tc>
                  <a:txBody>
                    <a:bodyPr/>
                    <a:lstStyle/>
                    <a:p>
                      <a:pPr algn="just" rtl="1">
                        <a:lnSpc>
                          <a:spcPct val="115000"/>
                        </a:lnSpc>
                        <a:spcAft>
                          <a:spcPts val="0"/>
                        </a:spcAft>
                      </a:pPr>
                      <a:r>
                        <a:rPr lang="ar-SA" sz="1800" b="1" dirty="0">
                          <a:solidFill>
                            <a:srgbClr val="000000"/>
                          </a:solidFill>
                          <a:latin typeface="Calibri"/>
                          <a:ea typeface="Calibri"/>
                          <a:cs typeface="Arial"/>
                        </a:rPr>
                        <a:t>نظريات التحديث</a:t>
                      </a:r>
                      <a:endParaRPr lang="en-US" sz="1800" dirty="0">
                        <a:solidFill>
                          <a:srgbClr val="000000"/>
                        </a:solidFill>
                        <a:latin typeface="Calibri"/>
                        <a:ea typeface="Calibri"/>
                        <a:cs typeface="Arial"/>
                      </a:endParaRPr>
                    </a:p>
                    <a:p>
                      <a:pPr algn="just" rtl="1">
                        <a:lnSpc>
                          <a:spcPct val="115000"/>
                        </a:lnSpc>
                        <a:spcAft>
                          <a:spcPts val="0"/>
                        </a:spcAft>
                      </a:pPr>
                      <a:r>
                        <a:rPr lang="ar-SA" sz="1800" b="1" dirty="0">
                          <a:solidFill>
                            <a:srgbClr val="000000"/>
                          </a:solidFill>
                          <a:latin typeface="Calibri"/>
                          <a:ea typeface="Calibri"/>
                          <a:cs typeface="Arial"/>
                        </a:rPr>
                        <a:t>نظريات التبعية</a:t>
                      </a:r>
                      <a:r>
                        <a:rPr lang="ar-SA" sz="1800" dirty="0">
                          <a:solidFill>
                            <a:srgbClr val="000000"/>
                          </a:solidFill>
                          <a:latin typeface="Calibri"/>
                          <a:ea typeface="Calibri"/>
                          <a:cs typeface="Arial"/>
                        </a:rPr>
                        <a:t>: بلدان الجنوب فقيرة نظرا لاستغلالها من قبل بلدان الشمال</a:t>
                      </a:r>
                      <a:endParaRPr lang="en-US" sz="1800" dirty="0">
                        <a:solidFill>
                          <a:srgbClr val="000000"/>
                        </a:solidFill>
                        <a:latin typeface="Calibri"/>
                        <a:ea typeface="Calibri"/>
                        <a:cs typeface="Arial"/>
                      </a:endParaRPr>
                    </a:p>
                  </a:txBody>
                  <a:tcPr marL="40260" marR="40260" marT="0" marB="0">
                    <a:lnL>
                      <a:noFill/>
                    </a:lnL>
                    <a:lnR>
                      <a:noFill/>
                    </a:lnR>
                    <a:lnT>
                      <a:noFill/>
                    </a:lnT>
                    <a:lnB>
                      <a:noFill/>
                    </a:lnB>
                  </a:tcPr>
                </a:tc>
              </a:tr>
              <a:tr h="884270">
                <a:tc>
                  <a:txBody>
                    <a:bodyPr/>
                    <a:lstStyle/>
                    <a:p>
                      <a:pPr algn="just" rtl="1">
                        <a:lnSpc>
                          <a:spcPct val="115000"/>
                        </a:lnSpc>
                        <a:spcAft>
                          <a:spcPts val="0"/>
                        </a:spcAft>
                      </a:pPr>
                      <a:r>
                        <a:rPr lang="ar-SA" sz="1800" b="1">
                          <a:solidFill>
                            <a:srgbClr val="000000"/>
                          </a:solidFill>
                          <a:latin typeface="Calibri"/>
                          <a:ea typeface="Calibri"/>
                          <a:cs typeface="Arial"/>
                        </a:rPr>
                        <a:t>السبعينيات</a:t>
                      </a:r>
                      <a:endParaRPr lang="en-US" sz="1800">
                        <a:solidFill>
                          <a:srgbClr val="000000"/>
                        </a:solidFill>
                        <a:latin typeface="Calibri"/>
                        <a:ea typeface="Calibri"/>
                        <a:cs typeface="Arial"/>
                      </a:endParaRPr>
                    </a:p>
                  </a:txBody>
                  <a:tcPr marL="40260" marR="40260" marT="0" marB="0">
                    <a:lnL>
                      <a:noFill/>
                    </a:lnL>
                    <a:lnR>
                      <a:noFill/>
                    </a:lnR>
                    <a:lnT>
                      <a:noFill/>
                    </a:lnT>
                    <a:lnB>
                      <a:noFill/>
                    </a:lnB>
                    <a:solidFill>
                      <a:srgbClr val="C0C0C0"/>
                    </a:solidFill>
                  </a:tcPr>
                </a:tc>
                <a:tc>
                  <a:txBody>
                    <a:bodyPr/>
                    <a:lstStyle/>
                    <a:p>
                      <a:pPr algn="just" rtl="1">
                        <a:lnSpc>
                          <a:spcPct val="115000"/>
                        </a:lnSpc>
                        <a:spcAft>
                          <a:spcPts val="0"/>
                        </a:spcAft>
                      </a:pPr>
                      <a:r>
                        <a:rPr lang="ar-SA" sz="1800" b="1" dirty="0">
                          <a:solidFill>
                            <a:srgbClr val="000000"/>
                          </a:solidFill>
                          <a:latin typeface="Calibri"/>
                          <a:ea typeface="Calibri"/>
                          <a:cs typeface="Arial"/>
                        </a:rPr>
                        <a:t>نظريات التبعية</a:t>
                      </a:r>
                      <a:endParaRPr lang="en-US" sz="1800" dirty="0">
                        <a:solidFill>
                          <a:srgbClr val="000000"/>
                        </a:solidFill>
                        <a:latin typeface="Calibri"/>
                        <a:ea typeface="Calibri"/>
                        <a:cs typeface="Arial"/>
                      </a:endParaRPr>
                    </a:p>
                    <a:p>
                      <a:pPr algn="just" rtl="1">
                        <a:lnSpc>
                          <a:spcPct val="115000"/>
                        </a:lnSpc>
                        <a:spcAft>
                          <a:spcPts val="0"/>
                        </a:spcAft>
                      </a:pPr>
                      <a:r>
                        <a:rPr lang="ar-SA" sz="1800" b="1" dirty="0" err="1">
                          <a:solidFill>
                            <a:srgbClr val="000000"/>
                          </a:solidFill>
                          <a:latin typeface="Calibri"/>
                          <a:ea typeface="Calibri"/>
                          <a:cs typeface="Arial"/>
                        </a:rPr>
                        <a:t>إقترابات</a:t>
                      </a:r>
                      <a:r>
                        <a:rPr lang="ar-SA" sz="1800" b="1" dirty="0">
                          <a:solidFill>
                            <a:srgbClr val="000000"/>
                          </a:solidFill>
                          <a:latin typeface="Calibri"/>
                          <a:ea typeface="Calibri"/>
                          <a:cs typeface="Arial"/>
                        </a:rPr>
                        <a:t> الاحتياجات الأساسية</a:t>
                      </a:r>
                      <a:r>
                        <a:rPr lang="ar-SA" sz="1800" dirty="0">
                          <a:solidFill>
                            <a:srgbClr val="000000"/>
                          </a:solidFill>
                          <a:latin typeface="Calibri"/>
                          <a:ea typeface="Calibri"/>
                          <a:cs typeface="Arial"/>
                        </a:rPr>
                        <a:t>: تركز على الحكومة وترى أن سياسات المعونة ينبغي أن تركز على الإيفاء بالاحتياجات الأساسية لشعوب العالم الأكثر فقرا</a:t>
                      </a:r>
                      <a:endParaRPr lang="en-US" sz="1800" dirty="0">
                        <a:solidFill>
                          <a:srgbClr val="000000"/>
                        </a:solidFill>
                        <a:latin typeface="Calibri"/>
                        <a:ea typeface="Calibri"/>
                        <a:cs typeface="Arial"/>
                      </a:endParaRPr>
                    </a:p>
                    <a:p>
                      <a:pPr algn="just" rtl="1">
                        <a:lnSpc>
                          <a:spcPct val="115000"/>
                        </a:lnSpc>
                        <a:spcAft>
                          <a:spcPts val="0"/>
                        </a:spcAft>
                      </a:pPr>
                      <a:r>
                        <a:rPr lang="ar-SA" sz="1800" dirty="0">
                          <a:solidFill>
                            <a:srgbClr val="000000"/>
                          </a:solidFill>
                          <a:latin typeface="Calibri"/>
                          <a:ea typeface="Calibri"/>
                          <a:cs typeface="Arial"/>
                        </a:rPr>
                        <a:t>نظريات </a:t>
                      </a:r>
                      <a:r>
                        <a:rPr lang="ar-SA" sz="1800" dirty="0" err="1">
                          <a:solidFill>
                            <a:srgbClr val="000000"/>
                          </a:solidFill>
                          <a:latin typeface="Calibri"/>
                          <a:ea typeface="Calibri"/>
                          <a:cs typeface="Arial"/>
                        </a:rPr>
                        <a:t>المالتوسية</a:t>
                      </a:r>
                      <a:r>
                        <a:rPr lang="ar-SA" sz="1800" dirty="0">
                          <a:solidFill>
                            <a:srgbClr val="000000"/>
                          </a:solidFill>
                          <a:latin typeface="Calibri"/>
                          <a:ea typeface="Calibri"/>
                          <a:cs typeface="Arial"/>
                        </a:rPr>
                        <a:t> المحدثة: هناك حاجة للسيطرة على كل من النمو الاقتصادي، واستهلاك الموارد والنمو السكاني لتجنب حدوث كارثة اقتصادية وبيئية</a:t>
                      </a:r>
                      <a:endParaRPr lang="en-US" sz="1800" dirty="0">
                        <a:solidFill>
                          <a:srgbClr val="000000"/>
                        </a:solidFill>
                        <a:latin typeface="Calibri"/>
                        <a:ea typeface="Calibri"/>
                        <a:cs typeface="Arial"/>
                      </a:endParaRPr>
                    </a:p>
                    <a:p>
                      <a:pPr algn="just" rtl="1">
                        <a:lnSpc>
                          <a:spcPct val="115000"/>
                        </a:lnSpc>
                        <a:spcAft>
                          <a:spcPts val="0"/>
                        </a:spcAft>
                      </a:pPr>
                      <a:r>
                        <a:rPr lang="ar-SA" sz="1800" dirty="0">
                          <a:solidFill>
                            <a:srgbClr val="000000"/>
                          </a:solidFill>
                          <a:latin typeface="Calibri"/>
                          <a:ea typeface="Calibri"/>
                          <a:cs typeface="Arial"/>
                        </a:rPr>
                        <a:t>النساء والتنمية: الاعتراف بالطرق التي يكون للتنمية فيها أثارا متباينة على كل من النساء والرجال</a:t>
                      </a:r>
                      <a:endParaRPr lang="en-US" sz="1800" dirty="0">
                        <a:solidFill>
                          <a:srgbClr val="000000"/>
                        </a:solidFill>
                        <a:latin typeface="Calibri"/>
                        <a:ea typeface="Calibri"/>
                        <a:cs typeface="Arial"/>
                      </a:endParaRPr>
                    </a:p>
                  </a:txBody>
                  <a:tcPr marL="40260" marR="40260" marT="0" marB="0">
                    <a:lnL>
                      <a:noFill/>
                    </a:lnL>
                    <a:lnR>
                      <a:noFill/>
                    </a:lnR>
                    <a:lnT>
                      <a:noFill/>
                    </a:lnT>
                    <a:lnB>
                      <a:noFill/>
                    </a:lnB>
                    <a:solidFill>
                      <a:srgbClr val="C0C0C0"/>
                    </a:solidFill>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14348" y="1071546"/>
          <a:ext cx="7643866" cy="5058160"/>
        </p:xfrm>
        <a:graphic>
          <a:graphicData uri="http://schemas.openxmlformats.org/drawingml/2006/table">
            <a:tbl>
              <a:tblPr rtl="1" firstRow="1"/>
              <a:tblGrid>
                <a:gridCol w="1264831"/>
                <a:gridCol w="6379035"/>
              </a:tblGrid>
              <a:tr h="571504">
                <a:tc>
                  <a:txBody>
                    <a:bodyPr/>
                    <a:lstStyle/>
                    <a:p>
                      <a:pPr algn="just" rtl="1">
                        <a:lnSpc>
                          <a:spcPct val="115000"/>
                        </a:lnSpc>
                        <a:spcAft>
                          <a:spcPts val="0"/>
                        </a:spcAft>
                      </a:pPr>
                      <a:endParaRPr lang="en-US" sz="1600" dirty="0">
                        <a:solidFill>
                          <a:srgbClr val="000000"/>
                        </a:solidFill>
                        <a:latin typeface="Calibri"/>
                        <a:ea typeface="Calibri"/>
                        <a:cs typeface="Arial"/>
                      </a:endParaRPr>
                    </a:p>
                    <a:p>
                      <a:pPr algn="just" rtl="1">
                        <a:lnSpc>
                          <a:spcPct val="115000"/>
                        </a:lnSpc>
                        <a:spcAft>
                          <a:spcPts val="0"/>
                        </a:spcAft>
                      </a:pPr>
                      <a:r>
                        <a:rPr lang="ar-SA" sz="1600" b="1" dirty="0">
                          <a:solidFill>
                            <a:srgbClr val="000000"/>
                          </a:solidFill>
                          <a:latin typeface="Calibri"/>
                          <a:ea typeface="Calibri"/>
                          <a:cs typeface="Arial"/>
                        </a:rPr>
                        <a:t>الفترة </a:t>
                      </a:r>
                      <a:r>
                        <a:rPr lang="ar-SA" sz="1600" b="1" dirty="0" smtClean="0">
                          <a:solidFill>
                            <a:srgbClr val="000000"/>
                          </a:solidFill>
                          <a:latin typeface="Calibri"/>
                          <a:ea typeface="Calibri"/>
                          <a:cs typeface="Arial"/>
                        </a:rPr>
                        <a:t>الزمنية</a:t>
                      </a:r>
                      <a:endParaRPr lang="en-US" sz="1600" dirty="0">
                        <a:solidFill>
                          <a:srgbClr val="000000"/>
                        </a:solidFill>
                        <a:latin typeface="Calibri"/>
                        <a:ea typeface="Calibri"/>
                        <a:cs typeface="Arial"/>
                      </a:endParaRPr>
                    </a:p>
                  </a:txBody>
                  <a:tcPr marL="40260" marR="4026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en-US" sz="1600" dirty="0">
                        <a:solidFill>
                          <a:srgbClr val="000000"/>
                        </a:solidFill>
                        <a:latin typeface="Calibri"/>
                        <a:ea typeface="Calibri"/>
                        <a:cs typeface="Arial"/>
                      </a:endParaRPr>
                    </a:p>
                    <a:p>
                      <a:pPr algn="just" rtl="1">
                        <a:lnSpc>
                          <a:spcPct val="115000"/>
                        </a:lnSpc>
                        <a:spcAft>
                          <a:spcPts val="0"/>
                        </a:spcAft>
                      </a:pPr>
                      <a:r>
                        <a:rPr lang="ar-SA" sz="1600" b="1" dirty="0" err="1">
                          <a:solidFill>
                            <a:srgbClr val="000000"/>
                          </a:solidFill>
                          <a:latin typeface="Calibri"/>
                          <a:ea typeface="Calibri"/>
                          <a:cs typeface="Arial"/>
                        </a:rPr>
                        <a:t>الاقترابات</a:t>
                      </a:r>
                      <a:r>
                        <a:rPr lang="ar-SA" sz="1600" b="1" dirty="0">
                          <a:solidFill>
                            <a:srgbClr val="000000"/>
                          </a:solidFill>
                          <a:latin typeface="Calibri"/>
                          <a:ea typeface="Calibri"/>
                          <a:cs typeface="Arial"/>
                        </a:rPr>
                        <a:t> الرئيسة للتنمية</a:t>
                      </a:r>
                      <a:endParaRPr lang="en-US" sz="1600" dirty="0">
                        <a:solidFill>
                          <a:srgbClr val="000000"/>
                        </a:solidFill>
                        <a:latin typeface="Calibri"/>
                        <a:ea typeface="Calibri"/>
                        <a:cs typeface="Arial"/>
                      </a:endParaRPr>
                    </a:p>
                  </a:txBody>
                  <a:tcPr marL="40260" marR="4026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3344">
                <a:tc>
                  <a:txBody>
                    <a:bodyPr/>
                    <a:lstStyle/>
                    <a:p>
                      <a:pPr algn="just" rtl="1">
                        <a:lnSpc>
                          <a:spcPct val="115000"/>
                        </a:lnSpc>
                        <a:spcAft>
                          <a:spcPts val="0"/>
                        </a:spcAft>
                      </a:pPr>
                      <a:r>
                        <a:rPr lang="ar-SA" sz="1600" b="1" dirty="0">
                          <a:solidFill>
                            <a:srgbClr val="000000"/>
                          </a:solidFill>
                          <a:latin typeface="Calibri"/>
                          <a:ea typeface="Calibri"/>
                          <a:cs typeface="Arial"/>
                        </a:rPr>
                        <a:t>الثمانينيات</a:t>
                      </a:r>
                      <a:endParaRPr lang="en-US" sz="1600" dirty="0">
                        <a:solidFill>
                          <a:srgbClr val="000000"/>
                        </a:solidFill>
                        <a:latin typeface="Calibri"/>
                        <a:ea typeface="Calibri"/>
                        <a:cs typeface="Arial"/>
                      </a:endParaRPr>
                    </a:p>
                  </a:txBody>
                  <a:tcPr marL="40260" marR="4026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rtl="1">
                        <a:lnSpc>
                          <a:spcPct val="115000"/>
                        </a:lnSpc>
                        <a:spcAft>
                          <a:spcPts val="0"/>
                        </a:spcAft>
                      </a:pPr>
                      <a:r>
                        <a:rPr lang="ar-SA" sz="1600" b="1" dirty="0">
                          <a:solidFill>
                            <a:srgbClr val="000000"/>
                          </a:solidFill>
                          <a:latin typeface="Calibri"/>
                          <a:ea typeface="Calibri"/>
                          <a:cs typeface="Arial"/>
                        </a:rPr>
                        <a:t>الليبرالية المحدثة</a:t>
                      </a:r>
                      <a:r>
                        <a:rPr lang="ar-SA" sz="1600" dirty="0">
                          <a:solidFill>
                            <a:srgbClr val="000000"/>
                          </a:solidFill>
                          <a:latin typeface="Calibri"/>
                          <a:ea typeface="Calibri"/>
                          <a:cs typeface="Arial"/>
                        </a:rPr>
                        <a:t>: التركيز على السوق. ينبغي على الحكومات التراجع عن التدخل المباشر في النشاطات الاقتصادية</a:t>
                      </a:r>
                      <a:endParaRPr lang="en-US" sz="1600" dirty="0">
                        <a:solidFill>
                          <a:srgbClr val="000000"/>
                        </a:solidFill>
                        <a:latin typeface="Calibri"/>
                        <a:ea typeface="Calibri"/>
                        <a:cs typeface="Arial"/>
                      </a:endParaRPr>
                    </a:p>
                    <a:p>
                      <a:pPr algn="just" rtl="1">
                        <a:lnSpc>
                          <a:spcPct val="115000"/>
                        </a:lnSpc>
                        <a:spcAft>
                          <a:spcPts val="0"/>
                        </a:spcAft>
                      </a:pPr>
                      <a:r>
                        <a:rPr lang="ar-SA" sz="1600" b="1" dirty="0" err="1">
                          <a:solidFill>
                            <a:srgbClr val="000000"/>
                          </a:solidFill>
                          <a:latin typeface="Calibri"/>
                          <a:ea typeface="Calibri"/>
                          <a:cs typeface="Arial"/>
                        </a:rPr>
                        <a:t>الاقترابات</a:t>
                      </a:r>
                      <a:r>
                        <a:rPr lang="ar-SA" sz="1600" b="1" dirty="0">
                          <a:solidFill>
                            <a:srgbClr val="000000"/>
                          </a:solidFill>
                          <a:latin typeface="Calibri"/>
                          <a:ea typeface="Calibri"/>
                          <a:cs typeface="Arial"/>
                        </a:rPr>
                        <a:t> الشعبية </a:t>
                      </a:r>
                      <a:r>
                        <a:rPr lang="en-US" sz="1600" b="1" dirty="0">
                          <a:solidFill>
                            <a:srgbClr val="000000"/>
                          </a:solidFill>
                          <a:latin typeface="Calibri"/>
                          <a:ea typeface="Calibri"/>
                          <a:cs typeface="Arial"/>
                        </a:rPr>
                        <a:t>grassroots</a:t>
                      </a:r>
                      <a:r>
                        <a:rPr lang="ar-SA" sz="1600" dirty="0">
                          <a:solidFill>
                            <a:srgbClr val="000000"/>
                          </a:solidFill>
                          <a:latin typeface="Calibri"/>
                          <a:ea typeface="Calibri"/>
                          <a:cs typeface="Arial"/>
                        </a:rPr>
                        <a:t>: من المهم التركيز على الإطار المحلي والمعرفة الأصلية.</a:t>
                      </a:r>
                      <a:endParaRPr lang="en-US" sz="1600" dirty="0">
                        <a:solidFill>
                          <a:srgbClr val="000000"/>
                        </a:solidFill>
                        <a:latin typeface="Calibri"/>
                        <a:ea typeface="Calibri"/>
                        <a:cs typeface="Arial"/>
                      </a:endParaRPr>
                    </a:p>
                    <a:p>
                      <a:pPr algn="just" rtl="1">
                        <a:lnSpc>
                          <a:spcPct val="115000"/>
                        </a:lnSpc>
                        <a:spcAft>
                          <a:spcPts val="0"/>
                        </a:spcAft>
                      </a:pPr>
                      <a:r>
                        <a:rPr lang="ar-SA" sz="1600" b="1" dirty="0">
                          <a:solidFill>
                            <a:srgbClr val="000000"/>
                          </a:solidFill>
                          <a:latin typeface="Calibri"/>
                          <a:ea typeface="Calibri"/>
                          <a:cs typeface="Arial"/>
                        </a:rPr>
                        <a:t>التنمية المستدامة</a:t>
                      </a:r>
                      <a:r>
                        <a:rPr lang="ar-SA" sz="1600" dirty="0">
                          <a:solidFill>
                            <a:srgbClr val="000000"/>
                          </a:solidFill>
                          <a:latin typeface="Calibri"/>
                          <a:ea typeface="Calibri"/>
                          <a:cs typeface="Arial"/>
                        </a:rPr>
                        <a:t>: الحاجة إلى الموازنة بين احتياجات الجيل الحالي والحفاظ على كل من البيئة وحقوق الأجيال القادمة</a:t>
                      </a:r>
                      <a:endParaRPr lang="en-US" sz="1600" dirty="0">
                        <a:solidFill>
                          <a:srgbClr val="000000"/>
                        </a:solidFill>
                        <a:latin typeface="Calibri"/>
                        <a:ea typeface="Calibri"/>
                        <a:cs typeface="Arial"/>
                      </a:endParaRPr>
                    </a:p>
                    <a:p>
                      <a:pPr algn="just" rtl="1">
                        <a:lnSpc>
                          <a:spcPct val="115000"/>
                        </a:lnSpc>
                        <a:spcAft>
                          <a:spcPts val="0"/>
                        </a:spcAft>
                      </a:pPr>
                      <a:r>
                        <a:rPr lang="ar-SA" sz="1600" b="1" dirty="0">
                          <a:solidFill>
                            <a:srgbClr val="000000"/>
                          </a:solidFill>
                          <a:latin typeface="Calibri"/>
                          <a:ea typeface="Calibri"/>
                          <a:cs typeface="Arial"/>
                        </a:rPr>
                        <a:t>النوع </a:t>
                      </a:r>
                      <a:r>
                        <a:rPr lang="en-US" sz="1600" b="1" dirty="0">
                          <a:solidFill>
                            <a:srgbClr val="000000"/>
                          </a:solidFill>
                          <a:latin typeface="Calibri"/>
                          <a:ea typeface="Calibri"/>
                          <a:cs typeface="Arial"/>
                        </a:rPr>
                        <a:t>(gender)</a:t>
                      </a:r>
                      <a:r>
                        <a:rPr lang="ar-SA" sz="1600" b="1" dirty="0">
                          <a:solidFill>
                            <a:srgbClr val="000000"/>
                          </a:solidFill>
                          <a:latin typeface="Calibri"/>
                          <a:ea typeface="Calibri"/>
                          <a:cs typeface="Arial"/>
                        </a:rPr>
                        <a:t> والتنمية</a:t>
                      </a:r>
                      <a:r>
                        <a:rPr lang="ar-SA" sz="1600" dirty="0">
                          <a:solidFill>
                            <a:srgbClr val="000000"/>
                          </a:solidFill>
                          <a:latin typeface="Calibri"/>
                          <a:ea typeface="Calibri"/>
                          <a:cs typeface="Arial"/>
                        </a:rPr>
                        <a:t>: إعطاء اهتمام أكبر بالوسائل التي تتعلق بالنوع في التنمية</a:t>
                      </a:r>
                      <a:endParaRPr lang="en-US" sz="1600" dirty="0">
                        <a:solidFill>
                          <a:srgbClr val="000000"/>
                        </a:solidFill>
                        <a:latin typeface="Calibri"/>
                        <a:ea typeface="Calibri"/>
                        <a:cs typeface="Arial"/>
                      </a:endParaRPr>
                    </a:p>
                  </a:txBody>
                  <a:tcPr marL="40260" marR="40260" marT="0" marB="0">
                    <a:lnL>
                      <a:noFill/>
                    </a:lnL>
                    <a:lnR>
                      <a:noFill/>
                    </a:lnR>
                    <a:lnT w="12700" cap="flat" cmpd="sng" algn="ctr">
                      <a:solidFill>
                        <a:srgbClr val="000000"/>
                      </a:solidFill>
                      <a:prstDash val="solid"/>
                      <a:round/>
                      <a:headEnd type="none" w="med" len="med"/>
                      <a:tailEnd type="none" w="med" len="med"/>
                    </a:lnT>
                    <a:lnB>
                      <a:noFill/>
                    </a:lnB>
                  </a:tcPr>
                </a:tc>
              </a:tr>
              <a:tr h="1573344">
                <a:tc>
                  <a:txBody>
                    <a:bodyPr/>
                    <a:lstStyle/>
                    <a:p>
                      <a:pPr algn="just" rtl="1">
                        <a:lnSpc>
                          <a:spcPct val="115000"/>
                        </a:lnSpc>
                        <a:spcAft>
                          <a:spcPts val="0"/>
                        </a:spcAft>
                      </a:pPr>
                      <a:r>
                        <a:rPr lang="ar-SA" sz="1600" b="1">
                          <a:solidFill>
                            <a:srgbClr val="000000"/>
                          </a:solidFill>
                          <a:latin typeface="Calibri"/>
                          <a:ea typeface="Calibri"/>
                          <a:cs typeface="Arial"/>
                        </a:rPr>
                        <a:t>التسعينيات</a:t>
                      </a:r>
                      <a:endParaRPr lang="en-US" sz="1600">
                        <a:solidFill>
                          <a:srgbClr val="000000"/>
                        </a:solidFill>
                        <a:latin typeface="Calibri"/>
                        <a:ea typeface="Calibri"/>
                        <a:cs typeface="Arial"/>
                      </a:endParaRPr>
                    </a:p>
                  </a:txBody>
                  <a:tcPr marL="40260" marR="40260" marT="0" marB="0">
                    <a:lnL>
                      <a:noFill/>
                    </a:lnL>
                    <a:lnR>
                      <a:noFill/>
                    </a:lnR>
                    <a:lnT>
                      <a:noFill/>
                    </a:lnT>
                    <a:lnB>
                      <a:noFill/>
                    </a:lnB>
                    <a:solidFill>
                      <a:srgbClr val="C0C0C0"/>
                    </a:solidFill>
                  </a:tcPr>
                </a:tc>
                <a:tc>
                  <a:txBody>
                    <a:bodyPr/>
                    <a:lstStyle/>
                    <a:p>
                      <a:pPr algn="just" rtl="1">
                        <a:lnSpc>
                          <a:spcPct val="115000"/>
                        </a:lnSpc>
                        <a:spcAft>
                          <a:spcPts val="0"/>
                        </a:spcAft>
                      </a:pPr>
                      <a:r>
                        <a:rPr lang="ar-SA" sz="1600" b="1" dirty="0">
                          <a:solidFill>
                            <a:srgbClr val="000000"/>
                          </a:solidFill>
                          <a:latin typeface="Calibri"/>
                          <a:ea typeface="Calibri"/>
                          <a:cs typeface="Arial"/>
                        </a:rPr>
                        <a:t>الليبرالية المحدثة</a:t>
                      </a:r>
                      <a:endParaRPr lang="en-US" sz="1600" dirty="0">
                        <a:solidFill>
                          <a:srgbClr val="000000"/>
                        </a:solidFill>
                        <a:latin typeface="Calibri"/>
                        <a:ea typeface="Calibri"/>
                        <a:cs typeface="Arial"/>
                      </a:endParaRPr>
                    </a:p>
                    <a:p>
                      <a:pPr algn="just" rtl="1">
                        <a:lnSpc>
                          <a:spcPct val="115000"/>
                        </a:lnSpc>
                        <a:spcAft>
                          <a:spcPts val="0"/>
                        </a:spcAft>
                      </a:pPr>
                      <a:r>
                        <a:rPr lang="ar-SA" sz="1600" b="1" dirty="0">
                          <a:solidFill>
                            <a:srgbClr val="000000"/>
                          </a:solidFill>
                          <a:latin typeface="Calibri"/>
                          <a:ea typeface="Calibri"/>
                          <a:cs typeface="Arial"/>
                        </a:rPr>
                        <a:t>ما بعد التنمية</a:t>
                      </a:r>
                      <a:r>
                        <a:rPr lang="ar-SA" sz="1600" dirty="0">
                          <a:solidFill>
                            <a:srgbClr val="000000"/>
                          </a:solidFill>
                          <a:latin typeface="Calibri"/>
                          <a:ea typeface="Calibri"/>
                          <a:cs typeface="Arial"/>
                        </a:rPr>
                        <a:t>: الأفكار عن التنمية تمثل مزيجا من الاستعمار والتحيز الأوربي وينبغي تحديها ومقاومتها من قبل الجماهير أو القاعدة الشعبية</a:t>
                      </a:r>
                      <a:endParaRPr lang="en-US" sz="1600" dirty="0">
                        <a:solidFill>
                          <a:srgbClr val="000000"/>
                        </a:solidFill>
                        <a:latin typeface="Calibri"/>
                        <a:ea typeface="Calibri"/>
                        <a:cs typeface="Arial"/>
                      </a:endParaRPr>
                    </a:p>
                    <a:p>
                      <a:pPr algn="just" rtl="1">
                        <a:lnSpc>
                          <a:spcPct val="115000"/>
                        </a:lnSpc>
                        <a:spcAft>
                          <a:spcPts val="0"/>
                        </a:spcAft>
                      </a:pPr>
                      <a:r>
                        <a:rPr lang="ar-SA" sz="1600" b="1" dirty="0">
                          <a:solidFill>
                            <a:srgbClr val="000000"/>
                          </a:solidFill>
                          <a:latin typeface="Calibri"/>
                          <a:ea typeface="Calibri"/>
                          <a:cs typeface="Arial"/>
                        </a:rPr>
                        <a:t>التنمية المستدامة</a:t>
                      </a:r>
                      <a:endParaRPr lang="en-US" sz="1600" dirty="0">
                        <a:solidFill>
                          <a:srgbClr val="000000"/>
                        </a:solidFill>
                        <a:latin typeface="Calibri"/>
                        <a:ea typeface="Calibri"/>
                        <a:cs typeface="Arial"/>
                      </a:endParaRPr>
                    </a:p>
                    <a:p>
                      <a:pPr algn="just" rtl="1">
                        <a:lnSpc>
                          <a:spcPct val="115000"/>
                        </a:lnSpc>
                        <a:spcAft>
                          <a:spcPts val="0"/>
                        </a:spcAft>
                      </a:pPr>
                      <a:r>
                        <a:rPr lang="ar-SA" sz="1600" b="1" dirty="0">
                          <a:solidFill>
                            <a:srgbClr val="000000"/>
                          </a:solidFill>
                          <a:latin typeface="Calibri"/>
                          <a:ea typeface="Calibri"/>
                          <a:cs typeface="Arial"/>
                        </a:rPr>
                        <a:t>الثقافة والتنمية</a:t>
                      </a:r>
                      <a:r>
                        <a:rPr lang="ar-SA" sz="1600" dirty="0">
                          <a:solidFill>
                            <a:srgbClr val="000000"/>
                          </a:solidFill>
                          <a:latin typeface="Calibri"/>
                          <a:ea typeface="Calibri"/>
                          <a:cs typeface="Arial"/>
                        </a:rPr>
                        <a:t>: زيادة الاهتمام بكيف يمكن للعمليات التنموية أن تؤثر على جماعات اجتماعية وثقافية مختلفة</a:t>
                      </a:r>
                      <a:endParaRPr lang="en-US" sz="1600" dirty="0">
                        <a:solidFill>
                          <a:srgbClr val="000000"/>
                        </a:solidFill>
                        <a:latin typeface="Calibri"/>
                        <a:ea typeface="Calibri"/>
                        <a:cs typeface="Arial"/>
                      </a:endParaRPr>
                    </a:p>
                  </a:txBody>
                  <a:tcPr marL="40260" marR="40260" marT="0" marB="0">
                    <a:lnL>
                      <a:noFill/>
                    </a:lnL>
                    <a:lnR>
                      <a:noFill/>
                    </a:lnR>
                    <a:lnT>
                      <a:noFill/>
                    </a:lnT>
                    <a:lnB>
                      <a:noFill/>
                    </a:lnB>
                    <a:solidFill>
                      <a:srgbClr val="C0C0C0"/>
                    </a:solidFill>
                  </a:tcPr>
                </a:tc>
              </a:tr>
              <a:tr h="1043194">
                <a:tc>
                  <a:txBody>
                    <a:bodyPr/>
                    <a:lstStyle/>
                    <a:p>
                      <a:pPr algn="just" rtl="1">
                        <a:lnSpc>
                          <a:spcPct val="115000"/>
                        </a:lnSpc>
                        <a:spcAft>
                          <a:spcPts val="0"/>
                        </a:spcAft>
                      </a:pPr>
                      <a:r>
                        <a:rPr lang="ar-SA" sz="1600" b="1">
                          <a:solidFill>
                            <a:srgbClr val="000000"/>
                          </a:solidFill>
                          <a:latin typeface="Calibri"/>
                          <a:ea typeface="Calibri"/>
                          <a:cs typeface="Arial"/>
                        </a:rPr>
                        <a:t>الألفية</a:t>
                      </a:r>
                      <a:endParaRPr lang="en-US" sz="1600">
                        <a:solidFill>
                          <a:srgbClr val="000000"/>
                        </a:solidFill>
                        <a:latin typeface="Calibri"/>
                        <a:ea typeface="Calibri"/>
                        <a:cs typeface="Arial"/>
                      </a:endParaRPr>
                    </a:p>
                  </a:txBody>
                  <a:tcPr marL="40260" marR="4026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1600" b="1" dirty="0">
                          <a:solidFill>
                            <a:srgbClr val="000000"/>
                          </a:solidFill>
                          <a:latin typeface="Calibri"/>
                          <a:ea typeface="Calibri"/>
                          <a:cs typeface="Arial"/>
                        </a:rPr>
                        <a:t>الليبرالية المحدثة</a:t>
                      </a:r>
                      <a:r>
                        <a:rPr lang="ar-SA" sz="1600" dirty="0">
                          <a:solidFill>
                            <a:srgbClr val="000000"/>
                          </a:solidFill>
                          <a:latin typeface="Calibri"/>
                          <a:ea typeface="Calibri"/>
                          <a:cs typeface="Arial"/>
                        </a:rPr>
                        <a:t>: تزايد التركيز على مفاهيم العولمة</a:t>
                      </a:r>
                      <a:endParaRPr lang="en-US" sz="1600" dirty="0">
                        <a:solidFill>
                          <a:srgbClr val="000000"/>
                        </a:solidFill>
                        <a:latin typeface="Calibri"/>
                        <a:ea typeface="Calibri"/>
                        <a:cs typeface="Arial"/>
                      </a:endParaRPr>
                    </a:p>
                    <a:p>
                      <a:pPr algn="just" rtl="1">
                        <a:lnSpc>
                          <a:spcPct val="115000"/>
                        </a:lnSpc>
                        <a:spcAft>
                          <a:spcPts val="0"/>
                        </a:spcAft>
                      </a:pPr>
                      <a:r>
                        <a:rPr lang="ar-SA" sz="1600" b="1" dirty="0">
                          <a:solidFill>
                            <a:srgbClr val="000000"/>
                          </a:solidFill>
                          <a:latin typeface="Calibri"/>
                          <a:ea typeface="Calibri"/>
                          <a:cs typeface="Arial"/>
                        </a:rPr>
                        <a:t>التنمية المستدامة</a:t>
                      </a:r>
                      <a:endParaRPr lang="en-US" sz="1600" dirty="0">
                        <a:solidFill>
                          <a:srgbClr val="000000"/>
                        </a:solidFill>
                        <a:latin typeface="Calibri"/>
                        <a:ea typeface="Calibri"/>
                        <a:cs typeface="Arial"/>
                      </a:endParaRPr>
                    </a:p>
                    <a:p>
                      <a:pPr algn="just" rtl="1">
                        <a:lnSpc>
                          <a:spcPct val="115000"/>
                        </a:lnSpc>
                        <a:spcAft>
                          <a:spcPts val="0"/>
                        </a:spcAft>
                      </a:pPr>
                      <a:r>
                        <a:rPr lang="ar-SA" sz="1600" b="1" dirty="0">
                          <a:solidFill>
                            <a:srgbClr val="000000"/>
                          </a:solidFill>
                          <a:latin typeface="Calibri"/>
                          <a:ea typeface="Calibri"/>
                          <a:cs typeface="Arial"/>
                        </a:rPr>
                        <a:t>ما بعد التنمية</a:t>
                      </a:r>
                      <a:endParaRPr lang="en-US" sz="1600" dirty="0">
                        <a:solidFill>
                          <a:srgbClr val="000000"/>
                        </a:solidFill>
                        <a:latin typeface="Calibri"/>
                        <a:ea typeface="Calibri"/>
                        <a:cs typeface="Arial"/>
                      </a:endParaRPr>
                    </a:p>
                    <a:p>
                      <a:pPr algn="just" rtl="1">
                        <a:lnSpc>
                          <a:spcPct val="115000"/>
                        </a:lnSpc>
                        <a:spcAft>
                          <a:spcPts val="0"/>
                        </a:spcAft>
                      </a:pPr>
                      <a:r>
                        <a:rPr lang="ar-SA" sz="1600" b="1" dirty="0" err="1">
                          <a:solidFill>
                            <a:srgbClr val="000000"/>
                          </a:solidFill>
                          <a:latin typeface="Calibri"/>
                          <a:ea typeface="Calibri"/>
                          <a:cs typeface="Arial"/>
                        </a:rPr>
                        <a:t>الاقترابات</a:t>
                      </a:r>
                      <a:r>
                        <a:rPr lang="ar-SA" sz="1600" b="1" dirty="0">
                          <a:solidFill>
                            <a:srgbClr val="000000"/>
                          </a:solidFill>
                          <a:latin typeface="Calibri"/>
                          <a:ea typeface="Calibri"/>
                          <a:cs typeface="Arial"/>
                        </a:rPr>
                        <a:t> الشعبية</a:t>
                      </a:r>
                      <a:endParaRPr lang="en-US" sz="1600" dirty="0">
                        <a:solidFill>
                          <a:srgbClr val="000000"/>
                        </a:solidFill>
                        <a:latin typeface="Calibri"/>
                        <a:ea typeface="Calibri"/>
                        <a:cs typeface="Arial"/>
                      </a:endParaRPr>
                    </a:p>
                  </a:txBody>
                  <a:tcPr marL="40260" marR="4026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smtClean="0"/>
              <a:t>الاتجاهات </a:t>
            </a:r>
            <a:r>
              <a:rPr lang="ar-SA" dirty="0" smtClean="0"/>
              <a:t>الرئيسة لحقل التنمية السياسية </a:t>
            </a:r>
            <a:endParaRPr lang="ar-SA" dirty="0"/>
          </a:p>
        </p:txBody>
      </p:sp>
      <p:sp>
        <p:nvSpPr>
          <p:cNvPr id="3" name="Content Placeholder 2"/>
          <p:cNvSpPr>
            <a:spLocks noGrp="1"/>
          </p:cNvSpPr>
          <p:nvPr>
            <p:ph idx="1"/>
          </p:nvPr>
        </p:nvSpPr>
        <p:spPr/>
        <p:txBody>
          <a:bodyPr>
            <a:normAutofit/>
          </a:bodyPr>
          <a:lstStyle/>
          <a:p>
            <a:r>
              <a:rPr lang="ar-SA" dirty="0" smtClean="0"/>
              <a:t>نظريات التحديث الليبرالية</a:t>
            </a:r>
          </a:p>
          <a:p>
            <a:pPr lvl="1"/>
            <a:r>
              <a:rPr lang="ar-SA" dirty="0" smtClean="0"/>
              <a:t>أتسمت في بدايتها بالتركيز على إجراء دراسات اجتماعية سياسية مقارنة تحت إشراف جمعية العلوم الاجتماعية الأمريكية تعكس روح التفاؤل الذي ساد بعد الحرب العالمية الثانية أملا في التوصل إلى هندسة اجتماعية ناجحة.</a:t>
            </a:r>
          </a:p>
          <a:p>
            <a:pPr lvl="1"/>
            <a:r>
              <a:rPr lang="ar-SA" dirty="0" smtClean="0"/>
              <a:t>استندت نظرية التحديث على تطورين رئيسين في العلوم الاجتماعية هما:</a:t>
            </a:r>
          </a:p>
          <a:p>
            <a:pPr lvl="2"/>
            <a:r>
              <a:rPr lang="ar-SA" dirty="0" smtClean="0"/>
              <a:t>الثورة السلوكية التي شجعت على تبني </a:t>
            </a:r>
            <a:r>
              <a:rPr lang="ar-SA" dirty="0" err="1" smtClean="0"/>
              <a:t>إقتراب</a:t>
            </a:r>
            <a:r>
              <a:rPr lang="ar-SA" dirty="0" smtClean="0"/>
              <a:t> أكثر ‘</a:t>
            </a:r>
            <a:r>
              <a:rPr lang="ar-SA" dirty="0" smtClean="0">
                <a:solidFill>
                  <a:schemeClr val="accent1"/>
                </a:solidFill>
              </a:rPr>
              <a:t>علمية</a:t>
            </a:r>
            <a:r>
              <a:rPr lang="ar-SA" dirty="0" smtClean="0"/>
              <a:t>’ لصياغة نظريات اجتماعية عامة واختبارها تجريبيا.</a:t>
            </a:r>
          </a:p>
          <a:p>
            <a:pPr lvl="2"/>
            <a:r>
              <a:rPr lang="ar-SA" dirty="0" smtClean="0"/>
              <a:t>نظرية الثنائيات البسيطة وأعمال ماكس فيبر وفرديناند </a:t>
            </a:r>
            <a:r>
              <a:rPr lang="ar-SA" dirty="0" err="1" smtClean="0"/>
              <a:t>توينز</a:t>
            </a:r>
            <a:r>
              <a:rPr lang="ar-SA" dirty="0" smtClean="0"/>
              <a:t> </a:t>
            </a:r>
            <a:r>
              <a:rPr lang="ar-SA" dirty="0" err="1" smtClean="0"/>
              <a:t>وتالكوت</a:t>
            </a:r>
            <a:r>
              <a:rPr lang="ar-SA" dirty="0" smtClean="0"/>
              <a:t> </a:t>
            </a:r>
            <a:r>
              <a:rPr lang="ar-SA" dirty="0" err="1" smtClean="0"/>
              <a:t>بارسونز</a:t>
            </a:r>
            <a:r>
              <a:rPr lang="ar-SA" dirty="0" smtClean="0"/>
              <a:t> ثم اتجهت نحو التجديد وصياغة نماذج تصور التقليدية في مقابل الحداثة (النظريات الكبرى)</a:t>
            </a:r>
          </a:p>
          <a:p>
            <a:pPr lvl="1"/>
            <a:endParaRPr lang="ar-SA" dirty="0" smtClean="0"/>
          </a:p>
          <a:p>
            <a:pPr lvl="2">
              <a:buNone/>
            </a:pPr>
            <a:endParaRPr lang="ar-SA"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تابع</a:t>
            </a:r>
            <a:endParaRPr lang="ar-SA" dirty="0"/>
          </a:p>
        </p:txBody>
      </p:sp>
      <p:sp>
        <p:nvSpPr>
          <p:cNvPr id="3" name="Content Placeholder 2"/>
          <p:cNvSpPr>
            <a:spLocks noGrp="1"/>
          </p:cNvSpPr>
          <p:nvPr>
            <p:ph idx="1"/>
          </p:nvPr>
        </p:nvSpPr>
        <p:spPr/>
        <p:txBody>
          <a:bodyPr>
            <a:normAutofit lnSpcReduction="10000"/>
          </a:bodyPr>
          <a:lstStyle/>
          <a:p>
            <a:pPr marL="273600" lvl="1" indent="-273600"/>
            <a:r>
              <a:rPr lang="ar-SA" b="1" dirty="0" smtClean="0">
                <a:solidFill>
                  <a:srgbClr val="FF0000"/>
                </a:solidFill>
              </a:rPr>
              <a:t>ترجع التخلف في دول العالم الثالث إلى عوامل داخلية ترتبط بتخلف قيم ومؤسسات وتقاليد مجتمعات تلك الدول.</a:t>
            </a:r>
          </a:p>
          <a:p>
            <a:pPr marL="274320" lvl="1" indent="-274320">
              <a:buClr>
                <a:schemeClr val="accent3"/>
              </a:buClr>
              <a:buSzPct val="95000"/>
            </a:pPr>
            <a:r>
              <a:rPr lang="ar-SA" dirty="0" smtClean="0"/>
              <a:t>يمكن القول بأن دراسات التنمية في بداية هذه الفترة قد تأثرت: </a:t>
            </a:r>
          </a:p>
          <a:p>
            <a:pPr marL="548640" lvl="2" indent="-274320">
              <a:buClr>
                <a:schemeClr val="accent3"/>
              </a:buClr>
              <a:buSzPct val="95000"/>
            </a:pPr>
            <a:r>
              <a:rPr lang="ar-SA" b="1" dirty="0" smtClean="0">
                <a:solidFill>
                  <a:srgbClr val="FF0000"/>
                </a:solidFill>
              </a:rPr>
              <a:t>بهيمنة النظريات التطورية الاجتماعية (التي تنظر للتغير كعملية خطية، ايجابية، وصفرية) وهدفت نحو تطوير نظريات كبرى قادرة على التفسير والتنبؤ.</a:t>
            </a:r>
          </a:p>
          <a:p>
            <a:pPr marL="548640" lvl="2" indent="-274320">
              <a:buClr>
                <a:schemeClr val="accent3"/>
              </a:buClr>
              <a:buSzPct val="95000"/>
            </a:pPr>
            <a:r>
              <a:rPr lang="ar-SA" b="1" dirty="0" smtClean="0">
                <a:solidFill>
                  <a:srgbClr val="FF0000"/>
                </a:solidFill>
              </a:rPr>
              <a:t> كما تأثرت بالإيديولوجية الليبرالية الأمريكية</a:t>
            </a:r>
          </a:p>
          <a:p>
            <a:pPr marL="273600" lvl="2" indent="-274320">
              <a:buClr>
                <a:schemeClr val="accent3"/>
              </a:buClr>
              <a:buSzPct val="95000"/>
            </a:pPr>
            <a:endParaRPr lang="ar-SA" b="1" dirty="0" smtClean="0">
              <a:solidFill>
                <a:srgbClr val="FF0000"/>
              </a:solidFill>
            </a:endParaRPr>
          </a:p>
          <a:p>
            <a:pPr marL="0" lvl="2" indent="-274320">
              <a:buClr>
                <a:schemeClr val="accent3"/>
              </a:buClr>
              <a:buSzPct val="95000"/>
            </a:pPr>
            <a:r>
              <a:rPr lang="ar-SA" b="1" dirty="0" smtClean="0"/>
              <a:t>وتتمثل الافتراضات الرئيسة لهذه النظريات كما لخصها </a:t>
            </a:r>
            <a:r>
              <a:rPr lang="ar-SA" b="1" dirty="0" err="1" smtClean="0"/>
              <a:t>نيبست</a:t>
            </a:r>
            <a:r>
              <a:rPr lang="ar-SA" b="1" dirty="0" smtClean="0"/>
              <a:t> </a:t>
            </a:r>
            <a:r>
              <a:rPr lang="en-US" b="1" dirty="0" err="1" smtClean="0"/>
              <a:t>Niebset</a:t>
            </a:r>
            <a:r>
              <a:rPr lang="ar-SA" b="1" dirty="0" smtClean="0"/>
              <a:t> في أن:</a:t>
            </a:r>
          </a:p>
          <a:p>
            <a:pPr marL="822960" lvl="5" indent="-274320">
              <a:buSzPct val="95000"/>
            </a:pPr>
            <a:r>
              <a:rPr lang="ar-SA" b="1" dirty="0" smtClean="0"/>
              <a:t>التغير عملية حتمية</a:t>
            </a:r>
          </a:p>
          <a:p>
            <a:pPr marL="822960" lvl="5" indent="-274320">
              <a:buSzPct val="95000"/>
            </a:pPr>
            <a:r>
              <a:rPr lang="ar-SA" b="1" dirty="0" smtClean="0"/>
              <a:t>التغير عملية موجهة</a:t>
            </a:r>
          </a:p>
          <a:p>
            <a:pPr marL="822960" lvl="5" indent="-274320">
              <a:buSzPct val="95000"/>
            </a:pPr>
            <a:r>
              <a:rPr lang="ar-SA" b="1" dirty="0" smtClean="0"/>
              <a:t>التغير عملية ضرورية</a:t>
            </a:r>
          </a:p>
          <a:p>
            <a:pPr marL="822960" lvl="5" indent="-274320">
              <a:buSzPct val="95000"/>
            </a:pPr>
            <a:r>
              <a:rPr lang="ar-SA" b="1" dirty="0" smtClean="0"/>
              <a:t>التغير عملية مستمرة</a:t>
            </a:r>
          </a:p>
          <a:p>
            <a:pPr marL="822960" lvl="5" indent="-274320">
              <a:buSzPct val="95000"/>
            </a:pPr>
            <a:r>
              <a:rPr lang="ar-SA" b="1" dirty="0" smtClean="0"/>
              <a:t>التغير عملية ناتجة عن عوامل منتظمة</a:t>
            </a:r>
          </a:p>
          <a:p>
            <a:pPr marL="273600" lvl="2" indent="-274320">
              <a:buClr>
                <a:schemeClr val="accent3"/>
              </a:buClr>
              <a:buSzPct val="95000"/>
            </a:pPr>
            <a:endParaRPr lang="ar-SA" b="1" dirty="0" smtClean="0">
              <a:solidFill>
                <a:srgbClr val="FF0000"/>
              </a:solidFill>
            </a:endParaRPr>
          </a:p>
          <a:p>
            <a:pPr marL="273600" lvl="1" indent="-273600"/>
            <a:endParaRPr lang="ar-SA" b="1" dirty="0" smtClean="0">
              <a:solidFill>
                <a:srgbClr val="FF0000"/>
              </a:solidFill>
            </a:endParaRPr>
          </a:p>
          <a:p>
            <a:pPr lvl="2">
              <a:buNone/>
            </a:pPr>
            <a:endParaRPr lang="ar-SA" dirty="0" smtClean="0"/>
          </a:p>
          <a:p>
            <a:pPr lvl="2">
              <a:buNone/>
            </a:pPr>
            <a:endParaRPr lang="ar-SA" dirty="0" smtClean="0"/>
          </a:p>
          <a:p>
            <a:pPr marL="0" lvl="1">
              <a:buNone/>
            </a:pPr>
            <a:endParaRPr lang="ar-SA" b="1" dirty="0" smtClean="0">
              <a:solidFill>
                <a:srgbClr val="FF0000"/>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14488"/>
            <a:ext cx="8229600" cy="4610112"/>
          </a:xfrm>
        </p:spPr>
        <p:txBody>
          <a:bodyPr>
            <a:normAutofit/>
          </a:bodyPr>
          <a:lstStyle/>
          <a:p>
            <a:r>
              <a:rPr lang="ar-SA" dirty="0" smtClean="0"/>
              <a:t>نظرية الثنائيات البسيطة</a:t>
            </a:r>
          </a:p>
          <a:p>
            <a:pPr lvl="1"/>
            <a:r>
              <a:rPr lang="ar-SA" dirty="0" smtClean="0"/>
              <a:t>تختزل عملية التنمية المعقدة في علاقة صفرية بين نموذجين مثاليين هما المجتمع التقليدي والمجتمع الحديث ولكل منهما خصائصه.</a:t>
            </a:r>
          </a:p>
          <a:p>
            <a:pPr lvl="1"/>
            <a:r>
              <a:rPr lang="ar-SA" dirty="0" smtClean="0"/>
              <a:t>تستند على فكرة ماكس فيبر للمجتمعات إلى تقليدية وحديثة حسب مصدر السلطة في المجتمع.</a:t>
            </a:r>
          </a:p>
          <a:p>
            <a:pPr lvl="1" algn="ctr">
              <a:buNone/>
            </a:pPr>
            <a:r>
              <a:rPr lang="ar-SA" dirty="0" smtClean="0"/>
              <a:t>(متغيرات النمط المثالي </a:t>
            </a:r>
            <a:r>
              <a:rPr lang="ar-SA" dirty="0" err="1" smtClean="0"/>
              <a:t>لتالكوت</a:t>
            </a:r>
            <a:r>
              <a:rPr lang="ar-SA" dirty="0" smtClean="0"/>
              <a:t> </a:t>
            </a:r>
            <a:r>
              <a:rPr lang="ar-SA" dirty="0" err="1" smtClean="0"/>
              <a:t>بارسونز</a:t>
            </a:r>
            <a:r>
              <a:rPr lang="ar-SA" dirty="0" smtClean="0"/>
              <a:t> نموذجا)</a:t>
            </a:r>
          </a:p>
          <a:p>
            <a:pPr lvl="1"/>
            <a:endParaRPr lang="ar-SA" dirty="0" smtClean="0"/>
          </a:p>
          <a:p>
            <a:pPr lvl="2"/>
            <a:endParaRPr lang="ar-SA" dirty="0" smtClean="0"/>
          </a:p>
          <a:p>
            <a:pPr lvl="2"/>
            <a:endParaRPr lang="ar-SA" dirty="0" smtClean="0"/>
          </a:p>
          <a:p>
            <a:pPr lvl="2"/>
            <a:endParaRPr lang="ar-SA" dirty="0" smtClean="0"/>
          </a:p>
          <a:p>
            <a:pPr lvl="2"/>
            <a:endParaRPr lang="ar-SA" dirty="0" smtClean="0"/>
          </a:p>
        </p:txBody>
      </p:sp>
      <p:graphicFrame>
        <p:nvGraphicFramePr>
          <p:cNvPr id="4" name="Table 3"/>
          <p:cNvGraphicFramePr>
            <a:graphicFrameLocks noGrp="1"/>
          </p:cNvGraphicFramePr>
          <p:nvPr/>
        </p:nvGraphicFramePr>
        <p:xfrm>
          <a:off x="1428728" y="4286256"/>
          <a:ext cx="6096000" cy="1833880"/>
        </p:xfrm>
        <a:graphic>
          <a:graphicData uri="http://schemas.openxmlformats.org/drawingml/2006/table">
            <a:tbl>
              <a:tblPr rtl="1" firstRow="1" bandRow="1">
                <a:tableStyleId>{5C22544A-7EE6-4342-B048-85BDC9FD1C3A}</a:tableStyleId>
              </a:tblPr>
              <a:tblGrid>
                <a:gridCol w="3048000"/>
                <a:gridCol w="3048000"/>
              </a:tblGrid>
              <a:tr h="370840">
                <a:tc>
                  <a:txBody>
                    <a:bodyPr/>
                    <a:lstStyle/>
                    <a:p>
                      <a:pPr algn="ctr" rtl="1"/>
                      <a:r>
                        <a:rPr lang="ar-SA" dirty="0" smtClean="0"/>
                        <a:t>المجتمع التقليدي</a:t>
                      </a:r>
                      <a:endParaRPr lang="ar-SA" dirty="0"/>
                    </a:p>
                  </a:txBody>
                  <a:tcPr/>
                </a:tc>
                <a:tc>
                  <a:txBody>
                    <a:bodyPr/>
                    <a:lstStyle/>
                    <a:p>
                      <a:pPr algn="ctr" rtl="1"/>
                      <a:r>
                        <a:rPr lang="ar-SA" dirty="0" smtClean="0"/>
                        <a:t>المجتمع الحديث</a:t>
                      </a:r>
                      <a:endParaRPr lang="ar-SA" dirty="0"/>
                    </a:p>
                  </a:txBody>
                  <a:tcPr/>
                </a:tc>
              </a:tr>
              <a:tr h="370840">
                <a:tc>
                  <a:txBody>
                    <a:bodyPr/>
                    <a:lstStyle/>
                    <a:p>
                      <a:pPr algn="ctr" rtl="1"/>
                      <a:r>
                        <a:rPr lang="ar-SA" dirty="0" smtClean="0"/>
                        <a:t>الاختلاط والتشابك في الأدوار</a:t>
                      </a:r>
                    </a:p>
                    <a:p>
                      <a:pPr algn="ctr" rtl="1"/>
                      <a:r>
                        <a:rPr lang="ar-SA" dirty="0" smtClean="0"/>
                        <a:t>العزوة والنسب</a:t>
                      </a:r>
                    </a:p>
                    <a:p>
                      <a:pPr algn="ctr" rtl="1"/>
                      <a:r>
                        <a:rPr lang="ar-SA" dirty="0" smtClean="0"/>
                        <a:t>التوجهات</a:t>
                      </a:r>
                      <a:r>
                        <a:rPr lang="ar-SA" baseline="0" dirty="0" smtClean="0"/>
                        <a:t> الخصوصية</a:t>
                      </a:r>
                    </a:p>
                    <a:p>
                      <a:pPr algn="ctr" rtl="1"/>
                      <a:r>
                        <a:rPr lang="ar-SA" baseline="0" dirty="0" smtClean="0"/>
                        <a:t>الميول الجماعية</a:t>
                      </a:r>
                    </a:p>
                    <a:p>
                      <a:pPr algn="ctr" rtl="1"/>
                      <a:r>
                        <a:rPr lang="ar-SA" baseline="0" dirty="0" smtClean="0"/>
                        <a:t>العاطفية</a:t>
                      </a:r>
                      <a:endParaRPr lang="ar-SA" dirty="0"/>
                    </a:p>
                  </a:txBody>
                  <a:tcPr/>
                </a:tc>
                <a:tc>
                  <a:txBody>
                    <a:bodyPr/>
                    <a:lstStyle/>
                    <a:p>
                      <a:pPr algn="ctr" rtl="1"/>
                      <a:r>
                        <a:rPr lang="ar-SA" dirty="0" smtClean="0"/>
                        <a:t>التخصص</a:t>
                      </a:r>
                    </a:p>
                    <a:p>
                      <a:pPr algn="ctr" rtl="1"/>
                      <a:r>
                        <a:rPr lang="ar-SA" dirty="0" smtClean="0"/>
                        <a:t>الأداء والإنجاز</a:t>
                      </a:r>
                    </a:p>
                    <a:p>
                      <a:pPr algn="ctr" rtl="1"/>
                      <a:r>
                        <a:rPr lang="ar-SA" dirty="0" smtClean="0"/>
                        <a:t>التوجهات العامة</a:t>
                      </a:r>
                    </a:p>
                    <a:p>
                      <a:pPr algn="ctr" rtl="1"/>
                      <a:r>
                        <a:rPr lang="ar-SA" dirty="0" smtClean="0"/>
                        <a:t>الميول الفردية</a:t>
                      </a:r>
                    </a:p>
                    <a:p>
                      <a:pPr algn="ctr" rtl="1"/>
                      <a:r>
                        <a:rPr lang="ar-SA" dirty="0" smtClean="0"/>
                        <a:t>الحياد العاطفي</a:t>
                      </a:r>
                      <a:endParaRPr lang="ar-SA" dirty="0"/>
                    </a:p>
                  </a:txBody>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252000" lvl="2"/>
            <a:r>
              <a:rPr lang="ar-SA" sz="2400" dirty="0" smtClean="0"/>
              <a:t>وبناء عليه فإن التنمية هي عملية ذات شقين:</a:t>
            </a:r>
          </a:p>
          <a:p>
            <a:pPr lvl="3"/>
            <a:r>
              <a:rPr lang="ar-SA" dirty="0" smtClean="0"/>
              <a:t>هدم خصائص المجتمع المجتمع التقليدي</a:t>
            </a:r>
          </a:p>
          <a:p>
            <a:pPr lvl="3"/>
            <a:r>
              <a:rPr lang="ar-SA" dirty="0" smtClean="0"/>
              <a:t>إعادة بناء المجتمع التقليدي وفق أسس علمانية حديثة</a:t>
            </a:r>
          </a:p>
          <a:p>
            <a:r>
              <a:rPr lang="ar-SA" sz="2400" dirty="0" smtClean="0">
                <a:solidFill>
                  <a:srgbClr val="FF0000"/>
                </a:solidFill>
              </a:rPr>
              <a:t>الانتقادات</a:t>
            </a:r>
          </a:p>
          <a:p>
            <a:pPr algn="ctr">
              <a:buNone/>
            </a:pPr>
            <a:r>
              <a:rPr lang="ar-SA" sz="2400" dirty="0" smtClean="0"/>
              <a:t>********************************************************</a:t>
            </a:r>
          </a:p>
          <a:p>
            <a:r>
              <a:rPr lang="ar-SA" sz="2400" dirty="0" smtClean="0"/>
              <a:t>نظريات المراحل الخطية</a:t>
            </a:r>
          </a:p>
          <a:p>
            <a:pPr lvl="1"/>
            <a:r>
              <a:rPr lang="ar-SA" sz="2200" dirty="0" smtClean="0"/>
              <a:t>هناك مسار واحد ‘للتنمية’ مع إطلاق مصطلح ‘عصر الاستهلاك الجماعي الوفير’ على مرحلته النهائية. </a:t>
            </a:r>
          </a:p>
          <a:p>
            <a:pPr lvl="1"/>
            <a:r>
              <a:rPr lang="ar-SA" sz="2200" dirty="0" smtClean="0"/>
              <a:t>نظرت إلى ‘التنمية’ وفقا لمعايير الهدف على أنها الحالة التي يستطيع فيها غالبية السكان إنفاق مبالغ كبيرة على المنتجات الاستهلاكية</a:t>
            </a:r>
          </a:p>
          <a:p>
            <a:pPr lvl="1"/>
            <a:r>
              <a:rPr lang="ar-SA" sz="2200" dirty="0" smtClean="0"/>
              <a:t>أهمية أن تتم التنمية في إطار رأسمالي وليس شيوعيا. </a:t>
            </a:r>
          </a:p>
          <a:p>
            <a:pPr lvl="1"/>
            <a:endParaRPr lang="ar-SA"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6" name="Group 2"/>
          <p:cNvGrpSpPr>
            <a:grpSpLocks/>
          </p:cNvGrpSpPr>
          <p:nvPr/>
        </p:nvGrpSpPr>
        <p:grpSpPr bwMode="auto">
          <a:xfrm>
            <a:off x="1500166" y="1714488"/>
            <a:ext cx="5429435" cy="4081466"/>
            <a:chOff x="2055" y="7907"/>
            <a:chExt cx="7971" cy="5527"/>
          </a:xfrm>
        </p:grpSpPr>
        <p:cxnSp>
          <p:nvCxnSpPr>
            <p:cNvPr id="1027" name="AutoShape 3"/>
            <p:cNvCxnSpPr>
              <a:cxnSpLocks noChangeShapeType="1"/>
            </p:cNvCxnSpPr>
            <p:nvPr/>
          </p:nvCxnSpPr>
          <p:spPr bwMode="auto">
            <a:xfrm flipV="1">
              <a:off x="3276" y="12841"/>
              <a:ext cx="6750" cy="40"/>
            </a:xfrm>
            <a:prstGeom prst="straightConnector1">
              <a:avLst/>
            </a:prstGeom>
            <a:noFill/>
            <a:ln w="9525">
              <a:solidFill>
                <a:srgbClr val="000000"/>
              </a:solidFill>
              <a:round/>
              <a:headEnd/>
              <a:tailEnd/>
            </a:ln>
          </p:spPr>
        </p:cxnSp>
        <p:sp>
          <p:nvSpPr>
            <p:cNvPr id="1028" name="Freeform 4"/>
            <p:cNvSpPr>
              <a:spLocks/>
            </p:cNvSpPr>
            <p:nvPr/>
          </p:nvSpPr>
          <p:spPr bwMode="auto">
            <a:xfrm>
              <a:off x="3276" y="7990"/>
              <a:ext cx="6519" cy="4684"/>
            </a:xfrm>
            <a:custGeom>
              <a:avLst/>
              <a:gdLst/>
              <a:ahLst/>
              <a:cxnLst>
                <a:cxn ang="0">
                  <a:pos x="0" y="5010"/>
                </a:cxn>
                <a:cxn ang="0">
                  <a:pos x="2370" y="4395"/>
                </a:cxn>
                <a:cxn ang="0">
                  <a:pos x="5085" y="870"/>
                </a:cxn>
                <a:cxn ang="0">
                  <a:pos x="6825" y="0"/>
                </a:cxn>
              </a:cxnLst>
              <a:rect l="0" t="0" r="r" b="b"/>
              <a:pathLst>
                <a:path w="6825" h="5085">
                  <a:moveTo>
                    <a:pt x="0" y="5010"/>
                  </a:moveTo>
                  <a:cubicBezTo>
                    <a:pt x="761" y="5047"/>
                    <a:pt x="1523" y="5085"/>
                    <a:pt x="2370" y="4395"/>
                  </a:cubicBezTo>
                  <a:cubicBezTo>
                    <a:pt x="3217" y="3705"/>
                    <a:pt x="4343" y="1602"/>
                    <a:pt x="5085" y="870"/>
                  </a:cubicBezTo>
                  <a:cubicBezTo>
                    <a:pt x="5827" y="138"/>
                    <a:pt x="6326" y="69"/>
                    <a:pt x="6825" y="0"/>
                  </a:cubicBezTo>
                </a:path>
              </a:pathLst>
            </a:cu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SA"/>
            </a:p>
          </p:txBody>
        </p:sp>
        <p:sp>
          <p:nvSpPr>
            <p:cNvPr id="1029" name="Oval 5"/>
            <p:cNvSpPr>
              <a:spLocks noChangeArrowheads="1"/>
            </p:cNvSpPr>
            <p:nvPr/>
          </p:nvSpPr>
          <p:spPr bwMode="auto">
            <a:xfrm>
              <a:off x="3491" y="11983"/>
              <a:ext cx="1906" cy="77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مجتمع تقليدي</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0" name="Oval 6"/>
            <p:cNvSpPr>
              <a:spLocks noChangeArrowheads="1"/>
            </p:cNvSpPr>
            <p:nvPr/>
          </p:nvSpPr>
          <p:spPr bwMode="auto">
            <a:xfrm>
              <a:off x="5253" y="11030"/>
              <a:ext cx="1891" cy="80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التهيؤ للانطلاق</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1" name="Oval 7"/>
            <p:cNvSpPr>
              <a:spLocks noChangeArrowheads="1"/>
            </p:cNvSpPr>
            <p:nvPr/>
          </p:nvSpPr>
          <p:spPr bwMode="auto">
            <a:xfrm>
              <a:off x="5998" y="9993"/>
              <a:ext cx="1963" cy="802"/>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الانطلاق</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Oval 8"/>
            <p:cNvSpPr>
              <a:spLocks noChangeArrowheads="1"/>
            </p:cNvSpPr>
            <p:nvPr/>
          </p:nvSpPr>
          <p:spPr bwMode="auto">
            <a:xfrm>
              <a:off x="6743" y="8916"/>
              <a:ext cx="1963" cy="84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الاتجاه نحو النضج</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3" name="Oval 9"/>
            <p:cNvSpPr>
              <a:spLocks noChangeArrowheads="1"/>
            </p:cNvSpPr>
            <p:nvPr/>
          </p:nvSpPr>
          <p:spPr bwMode="auto">
            <a:xfrm>
              <a:off x="7675" y="7907"/>
              <a:ext cx="2048" cy="85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عصر الاستهلاك الجماعي الوفير</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034" name="AutoShape 10"/>
            <p:cNvCxnSpPr>
              <a:cxnSpLocks noChangeShapeType="1"/>
            </p:cNvCxnSpPr>
            <p:nvPr/>
          </p:nvCxnSpPr>
          <p:spPr bwMode="auto">
            <a:xfrm>
              <a:off x="5726" y="13213"/>
              <a:ext cx="1418" cy="0"/>
            </a:xfrm>
            <a:prstGeom prst="straightConnector1">
              <a:avLst/>
            </a:prstGeom>
            <a:noFill/>
            <a:ln w="9525">
              <a:solidFill>
                <a:srgbClr val="000000"/>
              </a:solidFill>
              <a:round/>
              <a:headEnd/>
              <a:tailEnd type="triangle" w="med" len="med"/>
            </a:ln>
          </p:spPr>
        </p:cxnSp>
        <p:sp>
          <p:nvSpPr>
            <p:cNvPr id="1035" name="Text Box 11"/>
            <p:cNvSpPr txBox="1">
              <a:spLocks noChangeArrowheads="1"/>
            </p:cNvSpPr>
            <p:nvPr/>
          </p:nvSpPr>
          <p:spPr bwMode="auto">
            <a:xfrm>
              <a:off x="6743" y="13061"/>
              <a:ext cx="1061" cy="3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الزمن</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036" name="AutoShape 12"/>
            <p:cNvCxnSpPr>
              <a:cxnSpLocks noChangeShapeType="1"/>
            </p:cNvCxnSpPr>
            <p:nvPr/>
          </p:nvCxnSpPr>
          <p:spPr bwMode="auto">
            <a:xfrm flipV="1">
              <a:off x="2689" y="9993"/>
              <a:ext cx="14" cy="1064"/>
            </a:xfrm>
            <a:prstGeom prst="straightConnector1">
              <a:avLst/>
            </a:prstGeom>
            <a:noFill/>
            <a:ln w="9525">
              <a:solidFill>
                <a:srgbClr val="000000"/>
              </a:solidFill>
              <a:round/>
              <a:headEnd/>
              <a:tailEnd type="triangle" w="med" len="med"/>
            </a:ln>
          </p:spPr>
        </p:cxnSp>
        <p:sp>
          <p:nvSpPr>
            <p:cNvPr id="1037" name="Text Box 13"/>
            <p:cNvSpPr txBox="1">
              <a:spLocks noChangeArrowheads="1"/>
            </p:cNvSpPr>
            <p:nvPr/>
          </p:nvSpPr>
          <p:spPr bwMode="auto">
            <a:xfrm>
              <a:off x="2055" y="8916"/>
              <a:ext cx="1078" cy="107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مستوى التنمية الاقتصادية</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cxnSp>
        <p:nvCxnSpPr>
          <p:cNvPr id="1038" name="AutoShape 14"/>
          <p:cNvCxnSpPr>
            <a:cxnSpLocks noChangeShapeType="1"/>
          </p:cNvCxnSpPr>
          <p:nvPr/>
        </p:nvCxnSpPr>
        <p:spPr bwMode="auto">
          <a:xfrm rot="5400000">
            <a:off x="430989" y="3569483"/>
            <a:ext cx="3709991" cy="1588"/>
          </a:xfrm>
          <a:prstGeom prst="straightConnector1">
            <a:avLst/>
          </a:prstGeom>
          <a:noFill/>
          <a:ln w="9525">
            <a:solidFill>
              <a:srgbClr val="000000"/>
            </a:solidFill>
            <a:round/>
            <a:headEnd/>
            <a:tailEnd/>
          </a:ln>
        </p:spPr>
      </p:cxn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071538" y="1678940"/>
          <a:ext cx="6929486" cy="4500119"/>
        </p:xfrm>
        <a:graphic>
          <a:graphicData uri="http://schemas.openxmlformats.org/drawingml/2006/table">
            <a:tbl>
              <a:tblPr rtl="1"/>
              <a:tblGrid>
                <a:gridCol w="860814"/>
                <a:gridCol w="2658683"/>
                <a:gridCol w="3409989"/>
              </a:tblGrid>
              <a:tr h="389692">
                <a:tc>
                  <a:txBody>
                    <a:bodyPr/>
                    <a:lstStyle/>
                    <a:p>
                      <a:pPr marL="180340" algn="just" rtl="1">
                        <a:spcAft>
                          <a:spcPts val="0"/>
                        </a:spcAft>
                      </a:pPr>
                      <a:r>
                        <a:rPr lang="ar-SA" sz="1400" dirty="0">
                          <a:latin typeface="Calibri"/>
                          <a:ea typeface="Calibri"/>
                          <a:cs typeface="Arial"/>
                        </a:rPr>
                        <a:t>المرحلة</a:t>
                      </a:r>
                      <a:endParaRPr lang="en-US" sz="1400" dirty="0">
                        <a:latin typeface="Calibri"/>
                        <a:ea typeface="Calibri"/>
                        <a:cs typeface="Arial"/>
                      </a:endParaRPr>
                    </a:p>
                  </a:txBody>
                  <a:tcPr marL="68580" marR="68580" marT="71755" marB="71755">
                    <a:lnL>
                      <a:noFill/>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marL="180340" algn="just" rtl="1">
                        <a:spcAft>
                          <a:spcPts val="0"/>
                        </a:spcAft>
                      </a:pPr>
                      <a:r>
                        <a:rPr lang="ar-SA" sz="1400" dirty="0">
                          <a:latin typeface="Calibri"/>
                          <a:ea typeface="Calibri"/>
                          <a:cs typeface="Arial"/>
                        </a:rPr>
                        <a:t>الخصائص</a:t>
                      </a:r>
                      <a:endParaRPr lang="en-US" sz="1400" dirty="0">
                        <a:latin typeface="Calibri"/>
                        <a:ea typeface="Calibri"/>
                        <a:cs typeface="Arial"/>
                      </a:endParaRPr>
                    </a:p>
                  </a:txBody>
                  <a:tcPr marL="68580" marR="68580" marT="71755" marB="71755">
                    <a:lnL>
                      <a:noFill/>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marL="180340" algn="just" rtl="1">
                        <a:spcAft>
                          <a:spcPts val="0"/>
                        </a:spcAft>
                      </a:pPr>
                      <a:r>
                        <a:rPr lang="ar-SA" sz="1400">
                          <a:latin typeface="Calibri"/>
                          <a:ea typeface="Calibri"/>
                          <a:cs typeface="Arial"/>
                        </a:rPr>
                        <a:t>مثال أمريكي</a:t>
                      </a:r>
                      <a:endParaRPr lang="en-US" sz="1400">
                        <a:latin typeface="Calibri"/>
                        <a:ea typeface="Calibri"/>
                        <a:cs typeface="Arial"/>
                      </a:endParaRPr>
                    </a:p>
                  </a:txBody>
                  <a:tcPr marL="68580" marR="68580" marT="71755" marB="71755">
                    <a:lnL>
                      <a:noFill/>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r>
              <a:tr h="826389">
                <a:tc>
                  <a:txBody>
                    <a:bodyPr/>
                    <a:lstStyle/>
                    <a:p>
                      <a:pPr marL="180340" algn="just" rtl="1">
                        <a:spcAft>
                          <a:spcPts val="0"/>
                        </a:spcAft>
                      </a:pPr>
                      <a:r>
                        <a:rPr lang="ar-SA" sz="1400" dirty="0">
                          <a:latin typeface="Calibri"/>
                          <a:ea typeface="Calibri"/>
                          <a:cs typeface="Arial"/>
                        </a:rPr>
                        <a:t>التقليدية</a:t>
                      </a:r>
                      <a:endParaRPr lang="en-US" sz="1400" dirty="0">
                        <a:latin typeface="Calibri"/>
                        <a:ea typeface="Calibri"/>
                        <a:cs typeface="Arial"/>
                      </a:endParaRPr>
                    </a:p>
                  </a:txBody>
                  <a:tcPr marL="68580" marR="68580" marT="71755" marB="71755">
                    <a:lnL>
                      <a:noFill/>
                    </a:lnL>
                    <a:lnR>
                      <a:noFill/>
                    </a:lnR>
                    <a:lnT w="12700" cap="flat" cmpd="sng" algn="ctr">
                      <a:solidFill>
                        <a:srgbClr val="000000"/>
                      </a:solidFill>
                      <a:prstDash val="dash"/>
                      <a:round/>
                      <a:headEnd type="none" w="med" len="med"/>
                      <a:tailEnd type="none" w="med" len="med"/>
                    </a:lnT>
                    <a:lnB>
                      <a:noFill/>
                    </a:lnB>
                  </a:tcPr>
                </a:tc>
                <a:tc>
                  <a:txBody>
                    <a:bodyPr/>
                    <a:lstStyle/>
                    <a:p>
                      <a:pPr marL="180340" algn="just" rtl="1">
                        <a:spcAft>
                          <a:spcPts val="0"/>
                        </a:spcAft>
                      </a:pPr>
                      <a:r>
                        <a:rPr lang="ar-SA" sz="1400" dirty="0">
                          <a:latin typeface="Calibri"/>
                          <a:ea typeface="Calibri"/>
                          <a:cs typeface="Arial"/>
                        </a:rPr>
                        <a:t>تقوم على الزراعة، علوم وتقنية ما قبل نيوتن، الولاء     للأسرة والعشيرة حاسم، ما قبل الدولة القومية</a:t>
                      </a:r>
                      <a:endParaRPr lang="en-US" sz="1400" dirty="0">
                        <a:latin typeface="Calibri"/>
                        <a:ea typeface="Calibri"/>
                        <a:cs typeface="Arial"/>
                      </a:endParaRPr>
                    </a:p>
                  </a:txBody>
                  <a:tcPr marL="68580" marR="68580" marT="71755" marB="71755">
                    <a:lnL>
                      <a:noFill/>
                    </a:lnL>
                    <a:lnR>
                      <a:noFill/>
                    </a:lnR>
                    <a:lnT w="12700" cap="flat" cmpd="sng" algn="ctr">
                      <a:solidFill>
                        <a:srgbClr val="000000"/>
                      </a:solidFill>
                      <a:prstDash val="dash"/>
                      <a:round/>
                      <a:headEnd type="none" w="med" len="med"/>
                      <a:tailEnd type="none" w="med" len="med"/>
                    </a:lnT>
                    <a:lnB>
                      <a:noFill/>
                    </a:lnB>
                  </a:tcPr>
                </a:tc>
                <a:tc>
                  <a:txBody>
                    <a:bodyPr/>
                    <a:lstStyle/>
                    <a:p>
                      <a:pPr marL="180340" algn="just" rtl="1">
                        <a:spcAft>
                          <a:spcPts val="0"/>
                        </a:spcAft>
                      </a:pPr>
                      <a:r>
                        <a:rPr lang="ar-SA" sz="1400" b="1">
                          <a:latin typeface="Calibri"/>
                          <a:ea typeface="Calibri"/>
                          <a:cs typeface="Arial"/>
                        </a:rPr>
                        <a:t>ما قبل القرن التاسع عشر</a:t>
                      </a:r>
                      <a:endParaRPr lang="en-US" sz="1400">
                        <a:latin typeface="Calibri"/>
                        <a:ea typeface="Calibri"/>
                        <a:cs typeface="Arial"/>
                      </a:endParaRPr>
                    </a:p>
                    <a:p>
                      <a:pPr marL="180340" algn="just" rtl="1">
                        <a:spcAft>
                          <a:spcPts val="0"/>
                        </a:spcAft>
                      </a:pPr>
                      <a:r>
                        <a:rPr lang="ar-SA" sz="1400">
                          <a:latin typeface="Calibri"/>
                          <a:ea typeface="Calibri"/>
                          <a:cs typeface="Arial"/>
                        </a:rPr>
                        <a:t>مجتمعات الأمريكيين الأصليين والصيادين؛ المستوطنون الأوربيون المعتمدون على تجارة السلع الزراعية.</a:t>
                      </a:r>
                      <a:endParaRPr lang="en-US" sz="1400">
                        <a:latin typeface="Calibri"/>
                        <a:ea typeface="Calibri"/>
                        <a:cs typeface="Arial"/>
                      </a:endParaRPr>
                    </a:p>
                  </a:txBody>
                  <a:tcPr marL="68580" marR="68580" marT="71755" marB="71755">
                    <a:lnL>
                      <a:noFill/>
                    </a:lnL>
                    <a:lnR>
                      <a:noFill/>
                    </a:lnR>
                    <a:lnT w="12700" cap="flat" cmpd="sng" algn="ctr">
                      <a:solidFill>
                        <a:srgbClr val="000000"/>
                      </a:solidFill>
                      <a:prstDash val="dash"/>
                      <a:round/>
                      <a:headEnd type="none" w="med" len="med"/>
                      <a:tailEnd type="none" w="med" len="med"/>
                    </a:lnT>
                    <a:lnB>
                      <a:noFill/>
                    </a:lnB>
                  </a:tcPr>
                </a:tc>
              </a:tr>
              <a:tr h="1263087">
                <a:tc>
                  <a:txBody>
                    <a:bodyPr/>
                    <a:lstStyle/>
                    <a:p>
                      <a:pPr marL="180340" algn="just" rtl="1">
                        <a:spcAft>
                          <a:spcPts val="0"/>
                        </a:spcAft>
                      </a:pPr>
                      <a:r>
                        <a:rPr lang="ar-SA" sz="1400">
                          <a:latin typeface="Calibri"/>
                          <a:ea typeface="Calibri"/>
                          <a:cs typeface="Arial"/>
                        </a:rPr>
                        <a:t>شروط الإقلاع</a:t>
                      </a:r>
                      <a:endParaRPr lang="en-US" sz="1400">
                        <a:latin typeface="Calibri"/>
                        <a:ea typeface="Calibri"/>
                        <a:cs typeface="Arial"/>
                      </a:endParaRPr>
                    </a:p>
                  </a:txBody>
                  <a:tcPr marL="68580" marR="68580" marT="71755" marB="71755">
                    <a:lnL>
                      <a:noFill/>
                    </a:lnL>
                    <a:lnR>
                      <a:noFill/>
                    </a:lnR>
                    <a:lnT>
                      <a:noFill/>
                    </a:lnT>
                    <a:lnB>
                      <a:noFill/>
                    </a:lnB>
                  </a:tcPr>
                </a:tc>
                <a:tc>
                  <a:txBody>
                    <a:bodyPr/>
                    <a:lstStyle/>
                    <a:p>
                      <a:pPr marL="180340" algn="just" rtl="1">
                        <a:spcAft>
                          <a:spcPts val="0"/>
                        </a:spcAft>
                      </a:pPr>
                      <a:r>
                        <a:rPr lang="ar-SA" sz="1400" dirty="0">
                          <a:latin typeface="Calibri"/>
                          <a:ea typeface="Calibri"/>
                          <a:cs typeface="Arial"/>
                        </a:rPr>
                        <a:t>معدلات الادخار والاستثمار أعلى من معدلات النمو السكاني؛ منظمات ومؤسسات على المستوى القومي؛ نخب جديدة؛ التغيرات تحدث غالبا نتيجة لتدخل خارجي.</a:t>
                      </a:r>
                      <a:endParaRPr lang="en-US" sz="1400" dirty="0">
                        <a:latin typeface="Calibri"/>
                        <a:ea typeface="Calibri"/>
                        <a:cs typeface="Arial"/>
                      </a:endParaRPr>
                    </a:p>
                  </a:txBody>
                  <a:tcPr marL="68580" marR="68580" marT="71755" marB="71755">
                    <a:lnL>
                      <a:noFill/>
                    </a:lnL>
                    <a:lnR>
                      <a:noFill/>
                    </a:lnR>
                    <a:lnT>
                      <a:noFill/>
                    </a:lnT>
                    <a:lnB>
                      <a:noFill/>
                    </a:lnB>
                  </a:tcPr>
                </a:tc>
                <a:tc>
                  <a:txBody>
                    <a:bodyPr/>
                    <a:lstStyle/>
                    <a:p>
                      <a:pPr marL="180340" algn="just" rtl="1">
                        <a:spcAft>
                          <a:spcPts val="0"/>
                        </a:spcAft>
                      </a:pPr>
                      <a:r>
                        <a:rPr lang="ar-SA" sz="1400" b="1" dirty="0">
                          <a:latin typeface="Calibri"/>
                          <a:ea typeface="Calibri"/>
                          <a:cs typeface="Arial"/>
                        </a:rPr>
                        <a:t>1815-1840</a:t>
                      </a:r>
                      <a:endParaRPr lang="en-US" sz="1400" dirty="0">
                        <a:latin typeface="Calibri"/>
                        <a:ea typeface="Calibri"/>
                        <a:cs typeface="Arial"/>
                      </a:endParaRPr>
                    </a:p>
                    <a:p>
                      <a:pPr marL="180340" algn="just" rtl="1">
                        <a:spcAft>
                          <a:spcPts val="0"/>
                        </a:spcAft>
                      </a:pPr>
                      <a:r>
                        <a:rPr lang="ar-SA" sz="1400" dirty="0">
                          <a:latin typeface="Calibri"/>
                          <a:ea typeface="Calibri"/>
                          <a:cs typeface="Arial"/>
                        </a:rPr>
                        <a:t>التركيز على النشاطات الاقتصادية بعد نيل الاستقلال في 1776م؛ إنتاجية عالية في الزراعة، مثل إنتاج القطن؛ مشاريع بنية أساسية واسعة ممولة حكوميا، على سبيل المثال قناة إريك، شبكة السكك الحديدية. </a:t>
                      </a:r>
                      <a:endParaRPr lang="en-US" sz="1400" dirty="0">
                        <a:latin typeface="Calibri"/>
                        <a:ea typeface="Calibri"/>
                        <a:cs typeface="Arial"/>
                      </a:endParaRPr>
                    </a:p>
                  </a:txBody>
                  <a:tcPr marL="68580" marR="68580" marT="71755" marB="71755">
                    <a:lnL>
                      <a:noFill/>
                    </a:lnL>
                    <a:lnR>
                      <a:noFill/>
                    </a:lnR>
                    <a:lnT>
                      <a:noFill/>
                    </a:lnT>
                    <a:lnB>
                      <a:noFill/>
                    </a:lnB>
                  </a:tcPr>
                </a:tc>
              </a:tr>
              <a:tr h="1699784">
                <a:tc>
                  <a:txBody>
                    <a:bodyPr/>
                    <a:lstStyle/>
                    <a:p>
                      <a:pPr marL="180340" algn="just" rtl="1">
                        <a:spcAft>
                          <a:spcPts val="0"/>
                        </a:spcAft>
                      </a:pPr>
                      <a:r>
                        <a:rPr lang="ar-SA" sz="1400" dirty="0">
                          <a:latin typeface="Calibri"/>
                          <a:ea typeface="Calibri"/>
                          <a:cs typeface="Arial"/>
                        </a:rPr>
                        <a:t>الإقلاع</a:t>
                      </a:r>
                      <a:endParaRPr lang="en-US" sz="1400" dirty="0">
                        <a:latin typeface="Calibri"/>
                        <a:ea typeface="Calibri"/>
                        <a:cs typeface="Arial"/>
                      </a:endParaRPr>
                    </a:p>
                  </a:txBody>
                  <a:tcPr marL="68580" marR="68580" marT="71755" marB="71755">
                    <a:lnL>
                      <a:noFill/>
                    </a:lnL>
                    <a:lnR>
                      <a:noFill/>
                    </a:lnR>
                    <a:lnT>
                      <a:noFill/>
                    </a:lnT>
                    <a:lnB>
                      <a:noFill/>
                    </a:lnB>
                  </a:tcPr>
                </a:tc>
                <a:tc>
                  <a:txBody>
                    <a:bodyPr/>
                    <a:lstStyle/>
                    <a:p>
                      <a:pPr marL="180340" algn="just" rtl="1">
                        <a:spcAft>
                          <a:spcPts val="0"/>
                        </a:spcAft>
                      </a:pPr>
                      <a:r>
                        <a:rPr lang="ar-SA" sz="1400" dirty="0">
                          <a:latin typeface="Calibri"/>
                          <a:ea typeface="Calibri"/>
                          <a:cs typeface="Arial"/>
                        </a:rPr>
                        <a:t>الحاجة إلى محفزات للإقلاع من قبيل ثورة سياسية، إبداع تقني، تغير البيئة الاقتصادية الدولية، معدلات استثمار وادخار من 5-10% من الدخل القومي؛ قطاع تصنيعي كبير؛ ترتيبات مؤسساتية ملائمة، مثل نظام مصرفي</a:t>
                      </a:r>
                      <a:r>
                        <a:rPr lang="ar-SA" sz="1400" dirty="0" smtClean="0">
                          <a:latin typeface="Calibri"/>
                          <a:ea typeface="Calibri"/>
                          <a:cs typeface="Arial"/>
                        </a:rPr>
                        <a:t>.</a:t>
                      </a:r>
                    </a:p>
                    <a:p>
                      <a:pPr marL="180340" algn="just" rtl="1">
                        <a:spcAft>
                          <a:spcPts val="0"/>
                        </a:spcAft>
                      </a:pPr>
                      <a:endParaRPr lang="en-US" sz="1400" dirty="0">
                        <a:latin typeface="Calibri"/>
                        <a:ea typeface="Calibri"/>
                        <a:cs typeface="Arial"/>
                      </a:endParaRPr>
                    </a:p>
                  </a:txBody>
                  <a:tcPr marL="68580" marR="68580" marT="71755" marB="71755">
                    <a:lnL>
                      <a:noFill/>
                    </a:lnL>
                    <a:lnR>
                      <a:noFill/>
                    </a:lnR>
                    <a:lnT>
                      <a:noFill/>
                    </a:lnT>
                    <a:lnB>
                      <a:noFill/>
                    </a:lnB>
                  </a:tcPr>
                </a:tc>
                <a:tc>
                  <a:txBody>
                    <a:bodyPr/>
                    <a:lstStyle/>
                    <a:p>
                      <a:pPr marL="180340" algn="just" rtl="1">
                        <a:spcAft>
                          <a:spcPts val="0"/>
                        </a:spcAft>
                      </a:pPr>
                      <a:r>
                        <a:rPr lang="ar-SA" sz="1400" b="1" dirty="0">
                          <a:latin typeface="Calibri"/>
                          <a:ea typeface="Calibri"/>
                          <a:cs typeface="Arial"/>
                        </a:rPr>
                        <a:t>1843-1860</a:t>
                      </a:r>
                      <a:endParaRPr lang="en-US" sz="1400" dirty="0">
                        <a:latin typeface="Calibri"/>
                        <a:ea typeface="Calibri"/>
                        <a:cs typeface="Arial"/>
                      </a:endParaRPr>
                    </a:p>
                    <a:p>
                      <a:pPr marL="180340" algn="just" rtl="1">
                        <a:spcAft>
                          <a:spcPts val="0"/>
                        </a:spcAft>
                      </a:pPr>
                      <a:r>
                        <a:rPr lang="ar-SA" sz="1400" dirty="0">
                          <a:latin typeface="Calibri"/>
                          <a:ea typeface="Calibri"/>
                          <a:cs typeface="Arial"/>
                        </a:rPr>
                        <a:t>‘إقلاع’ شمال الولايات المتحدة خلال هذه الفترة – الجنوب الأمريكي لم يصل مرحلة ‘الإقلاع’ حتى ثلاثينات القرن العشرين. توسع سكك الحديد إلى الغرب الأوسط في خمسينات القرن التاسع عشر مرتبطة بتدفق رأسمال خارجي للبلاد؛ توسع هائل في تصدير الحبوب: نمو الصناعة في الشرق.  </a:t>
                      </a:r>
                      <a:endParaRPr lang="ar-SA" sz="1400" dirty="0" smtClean="0">
                        <a:latin typeface="Calibri"/>
                        <a:ea typeface="Calibri"/>
                        <a:cs typeface="Arial"/>
                      </a:endParaRPr>
                    </a:p>
                    <a:p>
                      <a:pPr marL="180340" algn="just" rtl="1">
                        <a:spcAft>
                          <a:spcPts val="0"/>
                        </a:spcAft>
                      </a:pPr>
                      <a:endParaRPr lang="en-US" sz="1400" dirty="0">
                        <a:latin typeface="Calibri"/>
                        <a:ea typeface="Calibri"/>
                        <a:cs typeface="Arial"/>
                      </a:endParaRPr>
                    </a:p>
                  </a:txBody>
                  <a:tcPr marL="68580" marR="68580" marT="71755" marB="71755">
                    <a:lnL>
                      <a:noFill/>
                    </a:lnL>
                    <a:lnR>
                      <a:noFill/>
                    </a:lnR>
                    <a:lnT>
                      <a:noFill/>
                    </a:lnT>
                    <a:lnB>
                      <a:noFill/>
                    </a:lnB>
                  </a:tcPr>
                </a:tc>
              </a:tr>
            </a:tbl>
          </a:graphicData>
        </a:graphic>
      </p:graphicFrame>
      <p:sp>
        <p:nvSpPr>
          <p:cNvPr id="3" name="Rectangle 2"/>
          <p:cNvSpPr/>
          <p:nvPr/>
        </p:nvSpPr>
        <p:spPr>
          <a:xfrm>
            <a:off x="4916510" y="1214422"/>
            <a:ext cx="2662908" cy="369332"/>
          </a:xfrm>
          <a:prstGeom prst="rect">
            <a:avLst/>
          </a:prstGeom>
        </p:spPr>
        <p:txBody>
          <a:bodyPr wrap="none">
            <a:spAutoFit/>
          </a:bodyPr>
          <a:lstStyle/>
          <a:p>
            <a:r>
              <a:rPr lang="ar-SA" b="1" i="1" dirty="0" smtClean="0"/>
              <a:t>  مراحل النمو الاقتصادي </a:t>
            </a:r>
            <a:r>
              <a:rPr lang="ar-SA" b="1" i="1" dirty="0" err="1" smtClean="0"/>
              <a:t>لروستو</a:t>
            </a:r>
            <a:endParaRPr lang="ar-SA"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857225" y="2000240"/>
          <a:ext cx="7143799" cy="2928958"/>
        </p:xfrm>
        <a:graphic>
          <a:graphicData uri="http://schemas.openxmlformats.org/drawingml/2006/table">
            <a:tbl>
              <a:tblPr rtl="1"/>
              <a:tblGrid>
                <a:gridCol w="887437"/>
                <a:gridCol w="2740910"/>
                <a:gridCol w="3515452"/>
              </a:tblGrid>
              <a:tr h="1048805">
                <a:tc>
                  <a:txBody>
                    <a:bodyPr/>
                    <a:lstStyle/>
                    <a:p>
                      <a:pPr marL="180340" algn="r" rtl="1">
                        <a:spcAft>
                          <a:spcPts val="0"/>
                        </a:spcAft>
                      </a:pPr>
                      <a:r>
                        <a:rPr lang="ar-SA" sz="1400" dirty="0">
                          <a:latin typeface="Calibri"/>
                          <a:ea typeface="Calibri"/>
                          <a:cs typeface="Arial"/>
                        </a:rPr>
                        <a:t>الاتجاه نحو النضج </a:t>
                      </a:r>
                      <a:endParaRPr lang="en-US" sz="1400" dirty="0">
                        <a:latin typeface="Calibri"/>
                        <a:ea typeface="Calibri"/>
                        <a:cs typeface="Arial"/>
                      </a:endParaRPr>
                    </a:p>
                  </a:txBody>
                  <a:tcPr marL="68580" marR="68580" marT="71755" marB="71755">
                    <a:lnL>
                      <a:noFill/>
                    </a:lnL>
                    <a:lnR>
                      <a:noFill/>
                    </a:lnR>
                    <a:lnT>
                      <a:noFill/>
                    </a:lnT>
                    <a:lnB>
                      <a:noFill/>
                    </a:lnB>
                  </a:tcPr>
                </a:tc>
                <a:tc>
                  <a:txBody>
                    <a:bodyPr/>
                    <a:lstStyle/>
                    <a:p>
                      <a:pPr marL="180340" algn="just" rtl="1">
                        <a:spcAft>
                          <a:spcPts val="0"/>
                        </a:spcAft>
                      </a:pPr>
                      <a:r>
                        <a:rPr lang="ar-SA" sz="1400" dirty="0">
                          <a:latin typeface="Calibri"/>
                          <a:ea typeface="Calibri"/>
                          <a:cs typeface="Arial"/>
                        </a:rPr>
                        <a:t>توسع نطاق التقنية المستخدمة؛ تطوير قطاعات جديدة؛ معدلات الاستثمار والادخار من 10-20% من الدخل القومي</a:t>
                      </a:r>
                      <a:endParaRPr lang="en-US" sz="1400" dirty="0">
                        <a:latin typeface="Calibri"/>
                        <a:ea typeface="Calibri"/>
                        <a:cs typeface="Arial"/>
                      </a:endParaRPr>
                    </a:p>
                  </a:txBody>
                  <a:tcPr marL="68580" marR="68580" marT="71755" marB="71755">
                    <a:lnL>
                      <a:noFill/>
                    </a:lnL>
                    <a:lnR>
                      <a:noFill/>
                    </a:lnR>
                    <a:lnT>
                      <a:noFill/>
                    </a:lnT>
                    <a:lnB>
                      <a:noFill/>
                    </a:lnB>
                  </a:tcPr>
                </a:tc>
                <a:tc>
                  <a:txBody>
                    <a:bodyPr/>
                    <a:lstStyle/>
                    <a:p>
                      <a:pPr marL="180340" algn="just" rtl="1">
                        <a:spcAft>
                          <a:spcPts val="0"/>
                        </a:spcAft>
                      </a:pPr>
                      <a:r>
                        <a:rPr lang="ar-SA" sz="1400" b="1">
                          <a:latin typeface="Calibri"/>
                          <a:ea typeface="Calibri"/>
                          <a:cs typeface="Arial"/>
                        </a:rPr>
                        <a:t>الوصول إلى مرحلة النضج بحلول 1900  </a:t>
                      </a:r>
                      <a:endParaRPr lang="en-US" sz="1400">
                        <a:latin typeface="Calibri"/>
                        <a:ea typeface="Calibri"/>
                        <a:cs typeface="Arial"/>
                      </a:endParaRPr>
                    </a:p>
                    <a:p>
                      <a:pPr marL="180340" algn="just" rtl="1">
                        <a:spcAft>
                          <a:spcPts val="0"/>
                        </a:spcAft>
                      </a:pPr>
                      <a:r>
                        <a:rPr lang="ar-SA" sz="1400">
                          <a:latin typeface="Calibri"/>
                          <a:ea typeface="Calibri"/>
                          <a:cs typeface="Arial"/>
                        </a:rPr>
                        <a:t>التوسع في إنتاج الصلب؛ زيادة الإنتاج الزراعي؛ سياسات مركزة للتنمية الاقتصادية.  </a:t>
                      </a:r>
                      <a:endParaRPr lang="en-US" sz="1400">
                        <a:latin typeface="Calibri"/>
                        <a:ea typeface="Calibri"/>
                        <a:cs typeface="Arial"/>
                      </a:endParaRPr>
                    </a:p>
                  </a:txBody>
                  <a:tcPr marL="68580" marR="68580" marT="71755" marB="71755">
                    <a:lnL>
                      <a:noFill/>
                    </a:lnL>
                    <a:lnR>
                      <a:noFill/>
                    </a:lnR>
                    <a:lnT>
                      <a:noFill/>
                    </a:lnT>
                    <a:lnB>
                      <a:noFill/>
                    </a:lnB>
                  </a:tcPr>
                </a:tc>
              </a:tr>
              <a:tr h="1880153">
                <a:tc>
                  <a:txBody>
                    <a:bodyPr/>
                    <a:lstStyle/>
                    <a:p>
                      <a:pPr marL="180340" algn="r" rtl="1">
                        <a:spcAft>
                          <a:spcPts val="0"/>
                        </a:spcAft>
                      </a:pPr>
                      <a:r>
                        <a:rPr lang="ar-SA" sz="1400" dirty="0">
                          <a:latin typeface="Calibri"/>
                          <a:ea typeface="Calibri"/>
                          <a:cs typeface="Arial"/>
                        </a:rPr>
                        <a:t>عصر الاستهلاك الجماعي الوفير</a:t>
                      </a:r>
                      <a:endParaRPr lang="en-US" sz="1400" dirty="0">
                        <a:latin typeface="Calibri"/>
                        <a:ea typeface="Calibri"/>
                        <a:cs typeface="Arial"/>
                      </a:endParaRPr>
                    </a:p>
                  </a:txBody>
                  <a:tcPr marL="68580" marR="68580" marT="71755" marB="71755">
                    <a:lnL>
                      <a:noFill/>
                    </a:lnL>
                    <a:lnR>
                      <a:noFill/>
                    </a:lnR>
                    <a:lnT>
                      <a:noFill/>
                    </a:lnT>
                    <a:lnB w="12700" cap="flat" cmpd="sng" algn="ctr">
                      <a:solidFill>
                        <a:srgbClr val="000000"/>
                      </a:solidFill>
                      <a:prstDash val="dash"/>
                      <a:round/>
                      <a:headEnd type="none" w="med" len="med"/>
                      <a:tailEnd type="none" w="med" len="med"/>
                    </a:lnB>
                  </a:tcPr>
                </a:tc>
                <a:tc>
                  <a:txBody>
                    <a:bodyPr/>
                    <a:lstStyle/>
                    <a:p>
                      <a:pPr marL="180340" algn="just" rtl="1">
                        <a:spcAft>
                          <a:spcPts val="0"/>
                        </a:spcAft>
                      </a:pPr>
                      <a:r>
                        <a:rPr lang="ar-SA" sz="1400" dirty="0">
                          <a:latin typeface="Calibri"/>
                          <a:ea typeface="Calibri"/>
                          <a:cs typeface="Arial"/>
                        </a:rPr>
                        <a:t>استهلاك واسع النطاق للسلع والخدمات الاستهلاكية المعمرة؛ زيادة الإنفاق على خدمات </a:t>
                      </a:r>
                      <a:r>
                        <a:rPr lang="ar-SA" sz="1400" dirty="0" err="1">
                          <a:latin typeface="Calibri"/>
                          <a:ea typeface="Calibri"/>
                          <a:cs typeface="Arial"/>
                        </a:rPr>
                        <a:t>الرفاه</a:t>
                      </a:r>
                      <a:r>
                        <a:rPr lang="ar-SA" sz="1400" dirty="0">
                          <a:latin typeface="Calibri"/>
                          <a:ea typeface="Calibri"/>
                          <a:cs typeface="Arial"/>
                        </a:rPr>
                        <a:t> الاجتماعي</a:t>
                      </a:r>
                      <a:endParaRPr lang="en-US" sz="1400" dirty="0">
                        <a:latin typeface="Calibri"/>
                        <a:ea typeface="Calibri"/>
                        <a:cs typeface="Arial"/>
                      </a:endParaRPr>
                    </a:p>
                  </a:txBody>
                  <a:tcPr marL="68580" marR="68580" marT="71755" marB="71755">
                    <a:lnL>
                      <a:noFill/>
                    </a:lnL>
                    <a:lnR>
                      <a:noFill/>
                    </a:lnR>
                    <a:lnT>
                      <a:noFill/>
                    </a:lnT>
                    <a:lnB w="12700" cap="flat" cmpd="sng" algn="ctr">
                      <a:solidFill>
                        <a:srgbClr val="000000"/>
                      </a:solidFill>
                      <a:prstDash val="dash"/>
                      <a:round/>
                      <a:headEnd type="none" w="med" len="med"/>
                      <a:tailEnd type="none" w="med" len="med"/>
                    </a:lnB>
                  </a:tcPr>
                </a:tc>
                <a:tc>
                  <a:txBody>
                    <a:bodyPr/>
                    <a:lstStyle/>
                    <a:p>
                      <a:pPr marL="180340" algn="just" rtl="1">
                        <a:spcAft>
                          <a:spcPts val="0"/>
                        </a:spcAft>
                      </a:pPr>
                      <a:r>
                        <a:rPr lang="ar-SA" sz="1400" b="1" dirty="0">
                          <a:latin typeface="Calibri"/>
                          <a:ea typeface="Calibri"/>
                          <a:cs typeface="Arial"/>
                        </a:rPr>
                        <a:t>1900- فصاعدا  </a:t>
                      </a:r>
                      <a:endParaRPr lang="en-US" sz="1400" dirty="0">
                        <a:latin typeface="Calibri"/>
                        <a:ea typeface="Calibri"/>
                        <a:cs typeface="Arial"/>
                      </a:endParaRPr>
                    </a:p>
                    <a:p>
                      <a:pPr marL="180340" algn="just" rtl="1">
                        <a:spcAft>
                          <a:spcPts val="0"/>
                        </a:spcAft>
                      </a:pPr>
                      <a:r>
                        <a:rPr lang="ar-SA" sz="1400" dirty="0">
                          <a:latin typeface="Calibri"/>
                          <a:ea typeface="Calibri"/>
                          <a:cs typeface="Arial"/>
                        </a:rPr>
                        <a:t>نمو الطبقة الوسطى مع الانتقال إلى الوظائف الحضرية في التصنيع، والنقل،وأعمال البناء؛ زيادة هائلة في المشتريات الاستهلاكية مثل السيارات والسجائر؛ نمو مناطق الضواحي؛ تدشين خطوط إنتاج سيارات فورد 1913-1914م. </a:t>
                      </a:r>
                      <a:endParaRPr lang="en-US" sz="1400" dirty="0">
                        <a:latin typeface="Calibri"/>
                        <a:ea typeface="Calibri"/>
                        <a:cs typeface="Arial"/>
                      </a:endParaRPr>
                    </a:p>
                  </a:txBody>
                  <a:tcPr marL="68580" marR="68580" marT="71755" marB="71755">
                    <a:lnL>
                      <a:noFill/>
                    </a:lnL>
                    <a:lnR>
                      <a:noFill/>
                    </a:lnR>
                    <a:lnT>
                      <a:noFill/>
                    </a:lnT>
                    <a:lnB w="12700" cap="flat" cmpd="sng" algn="ctr">
                      <a:solidFill>
                        <a:srgbClr val="000000"/>
                      </a:solidFill>
                      <a:prstDash val="dash"/>
                      <a:round/>
                      <a:headEnd type="none" w="med" len="med"/>
                      <a:tailEnd type="none" w="med" len="med"/>
                    </a:lnB>
                  </a:tcPr>
                </a:tc>
              </a:tr>
            </a:tbl>
          </a:graphicData>
        </a:graphic>
      </p:graphicFrame>
      <p:sp>
        <p:nvSpPr>
          <p:cNvPr id="40961" name="Rectangle 1"/>
          <p:cNvSpPr>
            <a:spLocks noChangeArrowheads="1"/>
          </p:cNvSpPr>
          <p:nvPr/>
        </p:nvSpPr>
        <p:spPr bwMode="auto">
          <a:xfrm>
            <a:off x="0" y="1142984"/>
            <a:ext cx="887472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b="1" i="1" u="none" strike="noStrike" cap="none" normalizeH="0" baseline="0" dirty="0" smtClean="0">
                <a:ln>
                  <a:noFill/>
                </a:ln>
                <a:solidFill>
                  <a:schemeClr val="tx1"/>
                </a:solidFill>
                <a:effectLst/>
                <a:latin typeface="Calibri" pitchFamily="34" charset="0"/>
                <a:ea typeface="Calibri" pitchFamily="34" charset="0"/>
                <a:cs typeface="Arial" pitchFamily="34" charset="0"/>
              </a:rPr>
              <a:t>     مراحل النمو الاقتصادي </a:t>
            </a:r>
            <a:r>
              <a:rPr kumimoji="0" lang="ar-SA" b="1" i="1"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لروستو</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ar-SA" dirty="0" smtClean="0"/>
              <a:t>نظرية مراحل التنمية السياسية (</a:t>
            </a:r>
            <a:r>
              <a:rPr lang="ar-SA" dirty="0" err="1" smtClean="0"/>
              <a:t>أورجانسكي</a:t>
            </a:r>
            <a:r>
              <a:rPr lang="ar-SA" dirty="0" smtClean="0"/>
              <a:t>)</a:t>
            </a:r>
          </a:p>
          <a:p>
            <a:pPr lvl="1"/>
            <a:r>
              <a:rPr lang="ar-SA" dirty="0" smtClean="0"/>
              <a:t>1- مرحلة التوحيد البدائي</a:t>
            </a:r>
          </a:p>
          <a:p>
            <a:pPr lvl="1"/>
            <a:r>
              <a:rPr lang="ar-SA" dirty="0" smtClean="0"/>
              <a:t>2- مرحلة التصنيع</a:t>
            </a:r>
          </a:p>
          <a:p>
            <a:pPr lvl="1"/>
            <a:r>
              <a:rPr lang="ar-SA" dirty="0" smtClean="0"/>
              <a:t>3- مرحلة </a:t>
            </a:r>
            <a:r>
              <a:rPr lang="ar-SA" dirty="0" err="1" smtClean="0"/>
              <a:t>الرفاه</a:t>
            </a:r>
            <a:r>
              <a:rPr lang="ar-SA" dirty="0" smtClean="0"/>
              <a:t> الاجتماعي القومي</a:t>
            </a:r>
          </a:p>
          <a:p>
            <a:pPr lvl="1"/>
            <a:r>
              <a:rPr lang="ar-SA" dirty="0" smtClean="0"/>
              <a:t>4- مرحلة الرخاء والوفرة</a:t>
            </a:r>
          </a:p>
          <a:p>
            <a:pPr lvl="1"/>
            <a:endParaRPr lang="ar-SA" dirty="0" smtClean="0"/>
          </a:p>
          <a:p>
            <a:pPr marL="273600" lvl="1"/>
            <a:r>
              <a:rPr lang="ar-SA" dirty="0" smtClean="0">
                <a:solidFill>
                  <a:srgbClr val="FF0000"/>
                </a:solidFill>
              </a:rPr>
              <a:t>الانتقادات</a:t>
            </a:r>
            <a:endParaRPr lang="ar-SA"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التفاوت الاجتماعي</a:t>
            </a:r>
            <a:endParaRPr lang="ar-SA" dirty="0"/>
          </a:p>
        </p:txBody>
      </p:sp>
      <p:sp>
        <p:nvSpPr>
          <p:cNvPr id="3" name="عنصر نائب للمحتوى 2"/>
          <p:cNvSpPr>
            <a:spLocks noGrp="1"/>
          </p:cNvSpPr>
          <p:nvPr>
            <p:ph idx="1"/>
          </p:nvPr>
        </p:nvSpPr>
        <p:spPr/>
        <p:txBody>
          <a:bodyPr>
            <a:normAutofit/>
          </a:bodyPr>
          <a:lstStyle/>
          <a:p>
            <a:pPr marL="0" indent="0">
              <a:buNone/>
            </a:pPr>
            <a:r>
              <a:rPr lang="ar-SA" dirty="0" smtClean="0"/>
              <a:t>لا يكفي التعبير عن التفاوت </a:t>
            </a:r>
            <a:r>
              <a:rPr lang="ar-SA" dirty="0"/>
              <a:t>(عدم المساواة</a:t>
            </a:r>
            <a:r>
              <a:rPr lang="ar-SA" dirty="0" smtClean="0"/>
              <a:t>) </a:t>
            </a:r>
            <a:r>
              <a:rPr lang="ar-SA" dirty="0"/>
              <a:t>بمعايير مكانية فقط، بل أن التفاوت الاجتماعي يعتبر مهما جدا أيضا. </a:t>
            </a:r>
            <a:endParaRPr lang="ar-SA" dirty="0" smtClean="0"/>
          </a:p>
          <a:p>
            <a:pPr>
              <a:buFont typeface="Wingdings" panose="05000000000000000000" pitchFamily="2" charset="2"/>
              <a:buChar char="Ø"/>
            </a:pPr>
            <a:r>
              <a:rPr lang="ar-SA" dirty="0" smtClean="0"/>
              <a:t>فهناك </a:t>
            </a:r>
            <a:r>
              <a:rPr lang="ar-SA" dirty="0"/>
              <a:t>نزعة في مختلف أنحاء العالم نحو إقصاء النساء كمجموعة من كثير من العوائد المتحققة من أشكال محددة من </a:t>
            </a:r>
            <a:r>
              <a:rPr lang="ar-SA" dirty="0" smtClean="0"/>
              <a:t>التنمية. </a:t>
            </a:r>
          </a:p>
          <a:p>
            <a:pPr>
              <a:buFont typeface="Wingdings" panose="05000000000000000000" pitchFamily="2" charset="2"/>
              <a:buChar char="Ø"/>
            </a:pPr>
            <a:r>
              <a:rPr lang="ar-SA" dirty="0" smtClean="0"/>
              <a:t>كذلك </a:t>
            </a:r>
            <a:r>
              <a:rPr lang="ar-SA" dirty="0"/>
              <a:t>يمكن أن تحرم مجموعات عرقية محددة سواء على المستوى الإقليمي أو الدولي من الفرص أو تحرم من سلطة صنع القرار فيما يتعلق بصياغة وتصميم المشاريع التنموية. </a:t>
            </a:r>
            <a:endParaRPr lang="ar-SA" dirty="0" smtClean="0"/>
          </a:p>
          <a:p>
            <a:pPr marL="0" indent="0">
              <a:buNone/>
            </a:pPr>
            <a:r>
              <a:rPr lang="ar-SA" dirty="0" smtClean="0"/>
              <a:t>ولذلك تعتبر </a:t>
            </a:r>
            <a:r>
              <a:rPr lang="ar-SA" dirty="0"/>
              <a:t>مسألة التعامل مع التنوع الاجتماعي موضوعا أساسيا في الفكر التنموي؛ ليس فقط فيما يتعلق بتنفيذ ممارسة تنموية، بل وحتى فيما يتعلق بتعريف ما نعنيه </a:t>
            </a:r>
            <a:r>
              <a:rPr lang="ar-SA" dirty="0" smtClean="0"/>
              <a:t>بالتنمية.</a:t>
            </a:r>
            <a:endParaRPr lang="ar-SA" dirty="0"/>
          </a:p>
        </p:txBody>
      </p:sp>
    </p:spTree>
    <p:extLst>
      <p:ext uri="{BB962C8B-B14F-4D97-AF65-F5344CB8AC3E}">
        <p14:creationId xmlns:p14="http://schemas.microsoft.com/office/powerpoint/2010/main" val="11573851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2984"/>
            <a:ext cx="8229600" cy="2143140"/>
          </a:xfrm>
        </p:spPr>
        <p:txBody>
          <a:bodyPr/>
          <a:lstStyle/>
          <a:p>
            <a:r>
              <a:rPr lang="ar-SA" dirty="0" smtClean="0"/>
              <a:t>اتجاه المؤسسات السياسية (</a:t>
            </a:r>
            <a:r>
              <a:rPr lang="ar-SA" dirty="0" smtClean="0">
                <a:solidFill>
                  <a:srgbClr val="C00000"/>
                </a:solidFill>
              </a:rPr>
              <a:t>الضبط السياسي في مجتمعات متغيرة</a:t>
            </a:r>
            <a:r>
              <a:rPr lang="ar-SA" dirty="0" smtClean="0"/>
              <a:t>)</a:t>
            </a:r>
          </a:p>
          <a:p>
            <a:pPr lvl="1"/>
            <a:r>
              <a:rPr lang="ar-SA" dirty="0" smtClean="0"/>
              <a:t>ارتبط هذا التوجه بالمفكر الأمريكي صموئيل </a:t>
            </a:r>
            <a:r>
              <a:rPr lang="ar-SA" dirty="0" err="1" smtClean="0"/>
              <a:t>هانتنغتون</a:t>
            </a:r>
            <a:r>
              <a:rPr lang="ar-SA" dirty="0" smtClean="0"/>
              <a:t> الذي كان أول من حول اهتمام التنمية السياسية من دراسة الديمقراطية إلى التركيز على النظام</a:t>
            </a:r>
          </a:p>
          <a:p>
            <a:pPr lvl="2"/>
            <a:r>
              <a:rPr lang="ar-SA" dirty="0" smtClean="0">
                <a:solidFill>
                  <a:schemeClr val="accent6">
                    <a:lumMod val="50000"/>
                  </a:schemeClr>
                </a:solidFill>
              </a:rPr>
              <a:t>التحديث الاقتصادي لا يؤدي بالضرورة إلى التنمية السياسة بل قد يؤدي إلى عدم الاستقرار السياسي</a:t>
            </a:r>
            <a:r>
              <a:rPr lang="ar-SA" dirty="0" smtClean="0"/>
              <a:t>. </a:t>
            </a:r>
            <a:endParaRPr lang="ar-SA" dirty="0"/>
          </a:p>
        </p:txBody>
      </p:sp>
      <p:cxnSp>
        <p:nvCxnSpPr>
          <p:cNvPr id="4" name="Straight Connector 3"/>
          <p:cNvCxnSpPr/>
          <p:nvPr/>
        </p:nvCxnSpPr>
        <p:spPr>
          <a:xfrm>
            <a:off x="4929190" y="3774048"/>
            <a:ext cx="2714644" cy="1588"/>
          </a:xfrm>
          <a:prstGeom prst="line">
            <a:avLst/>
          </a:prstGeom>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215074" y="3345420"/>
            <a:ext cx="1500198" cy="369332"/>
          </a:xfrm>
          <a:prstGeom prst="rect">
            <a:avLst/>
          </a:prstGeom>
          <a:noFill/>
        </p:spPr>
        <p:txBody>
          <a:bodyPr wrap="square" rtlCol="1">
            <a:spAutoFit/>
          </a:bodyPr>
          <a:lstStyle/>
          <a:p>
            <a:r>
              <a:rPr lang="ar-SA" b="1" dirty="0" smtClean="0">
                <a:solidFill>
                  <a:srgbClr val="FF0000"/>
                </a:solidFill>
              </a:rPr>
              <a:t>التنمية الاقتصادية</a:t>
            </a:r>
            <a:endParaRPr lang="ar-SA" b="1" dirty="0">
              <a:solidFill>
                <a:srgbClr val="FF0000"/>
              </a:solidFill>
            </a:endParaRPr>
          </a:p>
        </p:txBody>
      </p:sp>
      <p:sp>
        <p:nvSpPr>
          <p:cNvPr id="6" name="TextBox 5"/>
          <p:cNvSpPr txBox="1"/>
          <p:nvPr/>
        </p:nvSpPr>
        <p:spPr>
          <a:xfrm>
            <a:off x="5500694" y="3845486"/>
            <a:ext cx="2143140" cy="369332"/>
          </a:xfrm>
          <a:prstGeom prst="rect">
            <a:avLst/>
          </a:prstGeom>
          <a:noFill/>
        </p:spPr>
        <p:txBody>
          <a:bodyPr wrap="square" rtlCol="1">
            <a:spAutoFit/>
          </a:bodyPr>
          <a:lstStyle/>
          <a:p>
            <a:r>
              <a:rPr lang="ar-SA" b="1" dirty="0" smtClean="0"/>
              <a:t>ضغوط التعبئة الاجتماعية</a:t>
            </a:r>
            <a:endParaRPr lang="ar-SA" b="1" dirty="0"/>
          </a:p>
        </p:txBody>
      </p:sp>
      <p:cxnSp>
        <p:nvCxnSpPr>
          <p:cNvPr id="7" name="Straight Arrow Connector 6"/>
          <p:cNvCxnSpPr/>
          <p:nvPr/>
        </p:nvCxnSpPr>
        <p:spPr>
          <a:xfrm rot="10800000">
            <a:off x="4214810" y="3774048"/>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500298" y="3559734"/>
            <a:ext cx="1571636" cy="369332"/>
          </a:xfrm>
          <a:prstGeom prst="rect">
            <a:avLst/>
          </a:prstGeom>
          <a:noFill/>
        </p:spPr>
        <p:txBody>
          <a:bodyPr wrap="square" rtlCol="1">
            <a:spAutoFit/>
          </a:bodyPr>
          <a:lstStyle/>
          <a:p>
            <a:r>
              <a:rPr lang="ar-SA" b="1" dirty="0" smtClean="0"/>
              <a:t>إحباط وخيبة أمل</a:t>
            </a:r>
            <a:endParaRPr lang="ar-SA" b="1" dirty="0"/>
          </a:p>
        </p:txBody>
      </p:sp>
      <p:cxnSp>
        <p:nvCxnSpPr>
          <p:cNvPr id="9" name="Straight Connector 8"/>
          <p:cNvCxnSpPr/>
          <p:nvPr/>
        </p:nvCxnSpPr>
        <p:spPr>
          <a:xfrm>
            <a:off x="4929190" y="4845618"/>
            <a:ext cx="2714644" cy="1588"/>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215074" y="4416990"/>
            <a:ext cx="1500198" cy="369332"/>
          </a:xfrm>
          <a:prstGeom prst="rect">
            <a:avLst/>
          </a:prstGeom>
          <a:noFill/>
        </p:spPr>
        <p:txBody>
          <a:bodyPr wrap="square" rtlCol="1">
            <a:spAutoFit/>
          </a:bodyPr>
          <a:lstStyle/>
          <a:p>
            <a:r>
              <a:rPr lang="ar-SA" b="1" dirty="0" smtClean="0"/>
              <a:t>إحباط وخيبة أمل</a:t>
            </a:r>
            <a:endParaRPr lang="ar-SA" b="1" dirty="0"/>
          </a:p>
        </p:txBody>
      </p:sp>
      <p:sp>
        <p:nvSpPr>
          <p:cNvPr id="11" name="TextBox 10"/>
          <p:cNvSpPr txBox="1"/>
          <p:nvPr/>
        </p:nvSpPr>
        <p:spPr>
          <a:xfrm>
            <a:off x="5000628" y="4917056"/>
            <a:ext cx="2714644" cy="369332"/>
          </a:xfrm>
          <a:prstGeom prst="rect">
            <a:avLst/>
          </a:prstGeom>
          <a:noFill/>
        </p:spPr>
        <p:txBody>
          <a:bodyPr wrap="square" rtlCol="1">
            <a:spAutoFit/>
          </a:bodyPr>
          <a:lstStyle/>
          <a:p>
            <a:r>
              <a:rPr lang="ar-SA" b="1" dirty="0" smtClean="0"/>
              <a:t>انعدام فرص الحراك الاجتماعي</a:t>
            </a:r>
            <a:endParaRPr lang="ar-SA" b="1" dirty="0"/>
          </a:p>
        </p:txBody>
      </p:sp>
      <p:cxnSp>
        <p:nvCxnSpPr>
          <p:cNvPr id="12" name="Straight Arrow Connector 11"/>
          <p:cNvCxnSpPr/>
          <p:nvPr/>
        </p:nvCxnSpPr>
        <p:spPr>
          <a:xfrm rot="10800000">
            <a:off x="4286248" y="4845618"/>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357290" y="4631304"/>
            <a:ext cx="2857520" cy="369332"/>
          </a:xfrm>
          <a:prstGeom prst="rect">
            <a:avLst/>
          </a:prstGeom>
          <a:noFill/>
        </p:spPr>
        <p:txBody>
          <a:bodyPr wrap="square" rtlCol="1">
            <a:spAutoFit/>
          </a:bodyPr>
          <a:lstStyle/>
          <a:p>
            <a:r>
              <a:rPr lang="ar-SA" b="1" dirty="0" smtClean="0"/>
              <a:t>ازدياد المطالبة بالمشاركة السياسية</a:t>
            </a:r>
            <a:r>
              <a:rPr lang="ar-SA" dirty="0" smtClean="0"/>
              <a:t> </a:t>
            </a:r>
            <a:endParaRPr lang="ar-SA" dirty="0"/>
          </a:p>
        </p:txBody>
      </p:sp>
      <p:cxnSp>
        <p:nvCxnSpPr>
          <p:cNvPr id="14" name="Straight Connector 13"/>
          <p:cNvCxnSpPr/>
          <p:nvPr/>
        </p:nvCxnSpPr>
        <p:spPr>
          <a:xfrm flipV="1">
            <a:off x="5000628" y="5918776"/>
            <a:ext cx="2643206" cy="10554"/>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857752" y="5488560"/>
            <a:ext cx="2857520" cy="369332"/>
          </a:xfrm>
          <a:prstGeom prst="rect">
            <a:avLst/>
          </a:prstGeom>
          <a:noFill/>
        </p:spPr>
        <p:txBody>
          <a:bodyPr wrap="square" rtlCol="1">
            <a:spAutoFit/>
          </a:bodyPr>
          <a:lstStyle/>
          <a:p>
            <a:r>
              <a:rPr lang="ar-SA" dirty="0" smtClean="0"/>
              <a:t>ا</a:t>
            </a:r>
            <a:r>
              <a:rPr lang="ar-SA" b="1" dirty="0" smtClean="0"/>
              <a:t>زدياد المطالبة بالمشاركة السياسية</a:t>
            </a:r>
            <a:endParaRPr lang="ar-SA" b="1" dirty="0"/>
          </a:p>
        </p:txBody>
      </p:sp>
      <p:sp>
        <p:nvSpPr>
          <p:cNvPr id="16" name="TextBox 15"/>
          <p:cNvSpPr txBox="1"/>
          <p:nvPr/>
        </p:nvSpPr>
        <p:spPr>
          <a:xfrm>
            <a:off x="5000628" y="5988626"/>
            <a:ext cx="2714644" cy="369332"/>
          </a:xfrm>
          <a:prstGeom prst="rect">
            <a:avLst/>
          </a:prstGeom>
          <a:noFill/>
        </p:spPr>
        <p:txBody>
          <a:bodyPr wrap="square" rtlCol="1">
            <a:spAutoFit/>
          </a:bodyPr>
          <a:lstStyle/>
          <a:p>
            <a:r>
              <a:rPr lang="ar-SA" b="1" dirty="0" smtClean="0"/>
              <a:t>عدم كفاية المؤسسات السياسية</a:t>
            </a:r>
            <a:endParaRPr lang="ar-SA" b="1" dirty="0"/>
          </a:p>
        </p:txBody>
      </p:sp>
      <p:cxnSp>
        <p:nvCxnSpPr>
          <p:cNvPr id="17" name="Straight Arrow Connector 16"/>
          <p:cNvCxnSpPr/>
          <p:nvPr/>
        </p:nvCxnSpPr>
        <p:spPr>
          <a:xfrm rot="10800000">
            <a:off x="4286248" y="5917188"/>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857356" y="5702874"/>
            <a:ext cx="2286016" cy="369332"/>
          </a:xfrm>
          <a:prstGeom prst="rect">
            <a:avLst/>
          </a:prstGeom>
          <a:noFill/>
        </p:spPr>
        <p:txBody>
          <a:bodyPr wrap="square" rtlCol="1">
            <a:spAutoFit/>
          </a:bodyPr>
          <a:lstStyle/>
          <a:p>
            <a:r>
              <a:rPr lang="ar-SA" b="1" dirty="0" smtClean="0">
                <a:solidFill>
                  <a:srgbClr val="FF0000"/>
                </a:solidFill>
              </a:rPr>
              <a:t>عدم استقرار سياسي</a:t>
            </a:r>
            <a:endParaRPr lang="ar-SA" b="1" dirty="0">
              <a:solidFill>
                <a:srgbClr val="FF0000"/>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80000" lvl="2"/>
            <a:r>
              <a:rPr lang="ar-SA" dirty="0" smtClean="0"/>
              <a:t>ولذلك أكد </a:t>
            </a:r>
            <a:r>
              <a:rPr lang="ar-SA" dirty="0" err="1" smtClean="0"/>
              <a:t>هانتنقتون</a:t>
            </a:r>
            <a:r>
              <a:rPr lang="ar-SA" dirty="0" smtClean="0"/>
              <a:t> على ضرورة أن تركز دراسات التنمية على ثلاثة أمور:</a:t>
            </a:r>
          </a:p>
          <a:p>
            <a:pPr lvl="4"/>
            <a:r>
              <a:rPr lang="ar-SA" dirty="0" smtClean="0"/>
              <a:t>العمل على زيادة التنوع والتخصص داخل المجتمع</a:t>
            </a:r>
          </a:p>
          <a:p>
            <a:pPr lvl="4"/>
            <a:r>
              <a:rPr lang="ar-SA" dirty="0" err="1" smtClean="0"/>
              <a:t>عقلنة</a:t>
            </a:r>
            <a:r>
              <a:rPr lang="ar-SA" dirty="0" smtClean="0"/>
              <a:t> السلطة</a:t>
            </a:r>
          </a:p>
          <a:p>
            <a:pPr lvl="4"/>
            <a:r>
              <a:rPr lang="ar-SA" dirty="0" smtClean="0"/>
              <a:t>بناء مؤسسات سياسية قوية</a:t>
            </a:r>
          </a:p>
          <a:p>
            <a:pPr marL="914400" lvl="4"/>
            <a:r>
              <a:rPr lang="ar-SA" dirty="0" smtClean="0"/>
              <a:t>ويرى أن الدول النامية بحاجة إلى بناء مؤسسات السلطة قبل التوجه إلى التركيز على المشاركة السياسية وبالتالي فهي بحاجة إلى التعلم من تجارب موسكو وبكين وليس لندن وواشنطن.</a:t>
            </a:r>
          </a:p>
          <a:p>
            <a:pPr marL="914400" lvl="4"/>
            <a:r>
              <a:rPr lang="ar-SA" dirty="0" smtClean="0"/>
              <a:t>المؤسسة العسكرية هي المؤسسة الأقدر على قيادة مرحلة بناء المؤسسات السياسية.    </a:t>
            </a:r>
          </a:p>
          <a:p>
            <a:endParaRPr lang="ar-SA"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نقد نظريات التحديث</a:t>
            </a:r>
            <a:endParaRPr lang="ar-SA" dirty="0"/>
          </a:p>
        </p:txBody>
      </p:sp>
      <p:sp>
        <p:nvSpPr>
          <p:cNvPr id="3" name="Content Placeholder 2"/>
          <p:cNvSpPr>
            <a:spLocks noGrp="1"/>
          </p:cNvSpPr>
          <p:nvPr>
            <p:ph idx="1"/>
          </p:nvPr>
        </p:nvSpPr>
        <p:spPr/>
        <p:txBody>
          <a:bodyPr/>
          <a:lstStyle/>
          <a:p>
            <a:r>
              <a:rPr lang="ar-SA" dirty="0" smtClean="0"/>
              <a:t>نظريات متحيزة للنموذج الغربي الليبرالي الرأسمالي</a:t>
            </a:r>
          </a:p>
          <a:p>
            <a:r>
              <a:rPr lang="ar-SA" dirty="0" smtClean="0"/>
              <a:t>نظريات حتمية</a:t>
            </a:r>
          </a:p>
          <a:p>
            <a:r>
              <a:rPr lang="ar-SA" dirty="0" smtClean="0"/>
              <a:t>نظريات خطية</a:t>
            </a:r>
          </a:p>
          <a:p>
            <a:r>
              <a:rPr lang="ar-SA" dirty="0" smtClean="0"/>
              <a:t>تغفل البعد الاقتصادي </a:t>
            </a:r>
            <a:r>
              <a:rPr lang="ar-SA" dirty="0" err="1" smtClean="0"/>
              <a:t>التوزيعي</a:t>
            </a:r>
            <a:r>
              <a:rPr lang="ar-SA" dirty="0" smtClean="0"/>
              <a:t> في التنمية</a:t>
            </a:r>
          </a:p>
          <a:p>
            <a:r>
              <a:rPr lang="ar-SA" dirty="0" smtClean="0"/>
              <a:t>تتجاهل البعد الدولي للتخلف</a:t>
            </a:r>
          </a:p>
          <a:p>
            <a:r>
              <a:rPr lang="ar-SA" dirty="0" smtClean="0"/>
              <a:t>تتجاهل البعد التاريخي للتنمية والتخلف </a:t>
            </a:r>
            <a:endParaRPr lang="ar-SA"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7298"/>
            <a:ext cx="8229600" cy="4967302"/>
          </a:xfrm>
        </p:spPr>
        <p:txBody>
          <a:bodyPr>
            <a:normAutofit/>
          </a:bodyPr>
          <a:lstStyle/>
          <a:p>
            <a:r>
              <a:rPr lang="ar-SA" sz="3200" b="1" dirty="0" smtClean="0"/>
              <a:t>مدرسة التبعية </a:t>
            </a:r>
            <a:r>
              <a:rPr lang="ar-SA" sz="2400" dirty="0" smtClean="0"/>
              <a:t>(المركز والمحيط)</a:t>
            </a:r>
          </a:p>
          <a:p>
            <a:pPr marL="365760" lvl="1"/>
            <a:r>
              <a:rPr lang="ar-SA" dirty="0" smtClean="0"/>
              <a:t>لا علاقة للتخلف في دول العالم الثالث بالعوامل الداخلية  </a:t>
            </a:r>
          </a:p>
          <a:p>
            <a:pPr marL="365760" lvl="1"/>
            <a:r>
              <a:rPr lang="ar-SA" dirty="0" smtClean="0"/>
              <a:t>تتمثل الحجة الأساس لمنظري التبعية في أن بلدان العالم الثالث قد وجدت نفسها في وضع ‘متخلف’ بسبب عمليات النظام الرأسمالي، أي أن بلدان </a:t>
            </a:r>
            <a:r>
              <a:rPr lang="ar-SA" dirty="0" smtClean="0">
                <a:solidFill>
                  <a:srgbClr val="C00000"/>
                </a:solidFill>
              </a:rPr>
              <a:t>المركز </a:t>
            </a:r>
            <a:r>
              <a:rPr lang="ar-SA" dirty="0" smtClean="0"/>
              <a:t>الصناعية كانت تشهد نمو وتنمية اقتصادية من خلال استغلال بلدان ا</a:t>
            </a:r>
            <a:r>
              <a:rPr lang="ar-SA" dirty="0" smtClean="0">
                <a:solidFill>
                  <a:srgbClr val="C00000"/>
                </a:solidFill>
              </a:rPr>
              <a:t>لمحيط </a:t>
            </a:r>
            <a:r>
              <a:rPr lang="ar-SA" dirty="0" smtClean="0"/>
              <a:t>غير الصناعية.</a:t>
            </a:r>
          </a:p>
          <a:p>
            <a:pPr>
              <a:lnSpc>
                <a:spcPct val="80000"/>
              </a:lnSpc>
            </a:pPr>
            <a:r>
              <a:rPr lang="ar-SA" dirty="0" smtClean="0">
                <a:ea typeface="Majalla UI"/>
              </a:rPr>
              <a:t>تعريف </a:t>
            </a:r>
            <a:r>
              <a:rPr lang="ar-SA" dirty="0" err="1" smtClean="0">
                <a:ea typeface="Majalla UI"/>
              </a:rPr>
              <a:t>دوس</a:t>
            </a:r>
            <a:r>
              <a:rPr lang="ar-SA" dirty="0" smtClean="0">
                <a:ea typeface="Majalla UI"/>
              </a:rPr>
              <a:t> </a:t>
            </a:r>
            <a:r>
              <a:rPr lang="ar-SA" dirty="0" err="1" smtClean="0">
                <a:ea typeface="Majalla UI"/>
              </a:rPr>
              <a:t>سانتوس</a:t>
            </a:r>
            <a:r>
              <a:rPr lang="en-US" dirty="0" smtClean="0"/>
              <a:t> Dos Santos </a:t>
            </a:r>
            <a:r>
              <a:rPr lang="ar-SA" dirty="0" smtClean="0"/>
              <a:t>لمفهوم التبعية</a:t>
            </a:r>
            <a:endParaRPr lang="en-US" dirty="0" smtClean="0"/>
          </a:p>
          <a:p>
            <a:pPr lvl="1">
              <a:lnSpc>
                <a:spcPct val="80000"/>
              </a:lnSpc>
            </a:pPr>
            <a:r>
              <a:rPr lang="ar-SA" dirty="0" smtClean="0">
                <a:ea typeface="Majalla UI"/>
              </a:rPr>
              <a:t>يرجع التخلف إلى التطور التاريخي للنظام الرأسمالي الدولي غير العادل لعلاقات الدول الغنية بالدول الفقيرة. </a:t>
            </a:r>
            <a:r>
              <a:rPr lang="en-US" dirty="0" smtClean="0"/>
              <a:t> </a:t>
            </a:r>
          </a:p>
          <a:p>
            <a:pPr lvl="1">
              <a:lnSpc>
                <a:spcPct val="80000"/>
              </a:lnSpc>
            </a:pPr>
            <a:r>
              <a:rPr lang="ar-SA" dirty="0" smtClean="0">
                <a:ea typeface="Majalla UI"/>
              </a:rPr>
              <a:t>يؤسس ذلك لتباين بين المركز (البلدان المتقدمة) مقارنة بالمحيط (البلدان النامية).</a:t>
            </a:r>
            <a:r>
              <a:rPr lang="en-US" dirty="0" smtClean="0"/>
              <a:t> </a:t>
            </a:r>
          </a:p>
          <a:p>
            <a:pPr lvl="1">
              <a:lnSpc>
                <a:spcPct val="80000"/>
              </a:lnSpc>
            </a:pPr>
            <a:r>
              <a:rPr lang="ar-SA" dirty="0" smtClean="0">
                <a:ea typeface="Majalla UI"/>
              </a:rPr>
              <a:t>تقوم تلك العلاقات بإجهاض محاولات التقدم والاعتماد على الذات</a:t>
            </a:r>
            <a:r>
              <a:rPr lang="en-US" dirty="0" smtClean="0"/>
              <a:t> </a:t>
            </a:r>
            <a:r>
              <a:rPr lang="ar-SA" dirty="0" smtClean="0"/>
              <a:t> في المحيط.</a:t>
            </a:r>
            <a:endParaRPr lang="en-US"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0174"/>
            <a:ext cx="8229600" cy="4824426"/>
          </a:xfrm>
        </p:spPr>
        <p:txBody>
          <a:bodyPr/>
          <a:lstStyle/>
          <a:p>
            <a:pPr>
              <a:lnSpc>
                <a:spcPct val="80000"/>
              </a:lnSpc>
            </a:pPr>
            <a:r>
              <a:rPr lang="ar-SA" dirty="0" smtClean="0"/>
              <a:t>تقسيم العالم إلى مركز ومحيط بديلا عن دول متقدمة وأخرى متخلفة</a:t>
            </a:r>
          </a:p>
          <a:p>
            <a:pPr>
              <a:lnSpc>
                <a:spcPct val="80000"/>
              </a:lnSpc>
            </a:pPr>
            <a:r>
              <a:rPr lang="ar-SA" dirty="0" smtClean="0"/>
              <a:t>تقسيم كل من المركز والمحيط إلى مركز ومحيط </a:t>
            </a:r>
          </a:p>
          <a:p>
            <a:pPr>
              <a:lnSpc>
                <a:spcPct val="80000"/>
              </a:lnSpc>
            </a:pPr>
            <a:endParaRPr lang="ar-SA" dirty="0" smtClean="0"/>
          </a:p>
          <a:p>
            <a:pPr>
              <a:lnSpc>
                <a:spcPct val="80000"/>
              </a:lnSpc>
            </a:pPr>
            <a:r>
              <a:rPr lang="ar-SA" dirty="0" smtClean="0"/>
              <a:t>الاختراق الرأسمالي لاقتصاديات الدول المحيطية وانشطارها إلى قطاعين متناقضين (الاقتصاد التصديري الحديث مقابل الاقتصاد التقليدي)</a:t>
            </a:r>
          </a:p>
          <a:p>
            <a:pPr>
              <a:lnSpc>
                <a:spcPct val="80000"/>
              </a:lnSpc>
            </a:pPr>
            <a:r>
              <a:rPr lang="ar-SA" dirty="0" smtClean="0"/>
              <a:t>دور النخب المحلية العميلة في تكريس حالة التبعية في دول المحيط</a:t>
            </a:r>
          </a:p>
          <a:p>
            <a:pPr lvl="1">
              <a:lnSpc>
                <a:spcPct val="80000"/>
              </a:lnSpc>
            </a:pPr>
            <a:r>
              <a:rPr lang="ar-SA" dirty="0" smtClean="0">
                <a:solidFill>
                  <a:srgbClr val="FF0000"/>
                </a:solidFill>
              </a:rPr>
              <a:t>وسائل الاقتصاد الحديث في السيطرة على الاقتصاد التقليدي:</a:t>
            </a:r>
          </a:p>
          <a:p>
            <a:pPr lvl="3">
              <a:lnSpc>
                <a:spcPct val="80000"/>
              </a:lnSpc>
            </a:pPr>
            <a:r>
              <a:rPr lang="ar-SA" sz="2400" dirty="0" smtClean="0"/>
              <a:t>إجبار الفلاحين على النزوح عن أراضيهم الخصبة لصالح الشركات الكبيرة</a:t>
            </a:r>
          </a:p>
          <a:p>
            <a:pPr lvl="3">
              <a:lnSpc>
                <a:spcPct val="80000"/>
              </a:lnSpc>
            </a:pPr>
            <a:r>
              <a:rPr lang="ar-SA" sz="2400" dirty="0" smtClean="0"/>
              <a:t>القضاء على المهن والحرف التقليدية </a:t>
            </a:r>
            <a:endParaRPr lang="en-US" sz="2400" dirty="0" smtClean="0"/>
          </a:p>
          <a:p>
            <a:endParaRPr lang="ar-SA"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71546"/>
            <a:ext cx="8229600" cy="5253054"/>
          </a:xfrm>
        </p:spPr>
        <p:txBody>
          <a:bodyPr>
            <a:normAutofit/>
          </a:bodyPr>
          <a:lstStyle/>
          <a:p>
            <a:pPr>
              <a:lnSpc>
                <a:spcPct val="80000"/>
              </a:lnSpc>
            </a:pPr>
            <a:r>
              <a:rPr lang="ar-SA" sz="3200" dirty="0" smtClean="0">
                <a:ea typeface="Majalla UI"/>
              </a:rPr>
              <a:t>تزعم مدرسة التبعية أن دول المركز الرأسمالي تعمل على ترسيخ تبعية دول المحيط بمختلف الوسائل الممكنة ومن أهمها ما يلي:</a:t>
            </a:r>
          </a:p>
          <a:p>
            <a:pPr lvl="1">
              <a:lnSpc>
                <a:spcPct val="80000"/>
              </a:lnSpc>
            </a:pPr>
            <a:r>
              <a:rPr lang="ar-SA" sz="3200" i="1" dirty="0" smtClean="0">
                <a:ea typeface="Majalla UI"/>
                <a:cs typeface="+mj-cs"/>
              </a:rPr>
              <a:t>خلق شروط تشجع على التنافس غير المتكافئ في السوق العالمي</a:t>
            </a:r>
          </a:p>
          <a:p>
            <a:pPr lvl="1">
              <a:lnSpc>
                <a:spcPct val="80000"/>
              </a:lnSpc>
            </a:pPr>
            <a:r>
              <a:rPr lang="ar-SA" sz="3200" i="1" dirty="0" smtClean="0">
                <a:ea typeface="Majalla UI"/>
                <a:cs typeface="+mj-cs"/>
              </a:rPr>
              <a:t>خلق نخب رأسمالية محلية عميلة في بلدان المحيط</a:t>
            </a:r>
          </a:p>
          <a:p>
            <a:pPr lvl="1">
              <a:lnSpc>
                <a:spcPct val="80000"/>
              </a:lnSpc>
            </a:pPr>
            <a:r>
              <a:rPr lang="ar-SA" sz="3200" i="1" dirty="0" smtClean="0">
                <a:ea typeface="Majalla UI"/>
                <a:cs typeface="+mj-cs"/>
              </a:rPr>
              <a:t>دور الشركات عبر القومية في استمرار نهب الفائض الاقتصادي</a:t>
            </a:r>
          </a:p>
          <a:p>
            <a:pPr lvl="1">
              <a:lnSpc>
                <a:spcPct val="80000"/>
              </a:lnSpc>
            </a:pPr>
            <a:r>
              <a:rPr lang="ar-SA" sz="3200" i="1" dirty="0">
                <a:ea typeface="Majalla UI"/>
                <a:cs typeface="+mj-cs"/>
              </a:rPr>
              <a:t>ف</a:t>
            </a:r>
            <a:r>
              <a:rPr lang="ar-SA" sz="3200" i="1" dirty="0" smtClean="0">
                <a:ea typeface="Majalla UI"/>
                <a:cs typeface="+mj-cs"/>
              </a:rPr>
              <a:t>ي حالة إخفاق الوسائل السابقة لن تتردد دول المركز في استخدام القوة المسلحة</a:t>
            </a:r>
            <a:r>
              <a:rPr lang="ar-SA" sz="3200" dirty="0" smtClean="0">
                <a:ea typeface="Majalla UI"/>
              </a:rPr>
              <a:t>.</a:t>
            </a:r>
          </a:p>
          <a:p>
            <a:pPr marL="393192" lvl="1" indent="0">
              <a:lnSpc>
                <a:spcPct val="80000"/>
              </a:lnSpc>
              <a:buNone/>
            </a:pPr>
            <a:r>
              <a:rPr lang="ar-SA" sz="3200" dirty="0" smtClean="0">
                <a:ea typeface="Majalla UI"/>
              </a:rPr>
              <a:t>  </a:t>
            </a:r>
          </a:p>
          <a:p>
            <a:pPr marL="393192" lvl="1" indent="0">
              <a:lnSpc>
                <a:spcPct val="80000"/>
              </a:lnSpc>
              <a:buNone/>
            </a:pPr>
            <a:r>
              <a:rPr lang="ar-SA" sz="3200" dirty="0" smtClean="0">
                <a:ea typeface="Majalla UI"/>
              </a:rPr>
              <a:t> </a:t>
            </a:r>
          </a:p>
          <a:p>
            <a:pPr lvl="1">
              <a:lnSpc>
                <a:spcPct val="80000"/>
              </a:lnSpc>
              <a:buNone/>
            </a:pPr>
            <a:endParaRPr lang="ar-SA"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365760" lvl="1"/>
            <a:r>
              <a:rPr lang="ar-SA" dirty="0" smtClean="0"/>
              <a:t>التقدم والتخلف وجهان لنفس العملة  </a:t>
            </a:r>
          </a:p>
          <a:p>
            <a:pPr marL="365760" lvl="1"/>
            <a:r>
              <a:rPr lang="ar-SA" dirty="0" smtClean="0"/>
              <a:t>أطلق اندريه </a:t>
            </a:r>
            <a:r>
              <a:rPr lang="ar-SA" dirty="0" err="1" smtClean="0"/>
              <a:t>غوندر</a:t>
            </a:r>
            <a:r>
              <a:rPr lang="ar-SA" dirty="0" smtClean="0"/>
              <a:t> فرانك </a:t>
            </a:r>
            <a:r>
              <a:rPr lang="en-US" dirty="0" smtClean="0"/>
              <a:t>Andre </a:t>
            </a:r>
            <a:r>
              <a:rPr lang="en-US" dirty="0" err="1" smtClean="0"/>
              <a:t>Gunder</a:t>
            </a:r>
            <a:r>
              <a:rPr lang="en-US" dirty="0" smtClean="0"/>
              <a:t> Frank (1967)</a:t>
            </a:r>
            <a:r>
              <a:rPr lang="ar-SA" dirty="0" smtClean="0"/>
              <a:t> على ذلك الوضع مصطلح "تنمية التخلف" </a:t>
            </a:r>
            <a:r>
              <a:rPr lang="en-US" dirty="0" smtClean="0"/>
              <a:t>  'development of underdevelopment</a:t>
            </a:r>
            <a:endParaRPr lang="ar-SA" dirty="0" smtClean="0"/>
          </a:p>
          <a:p>
            <a:pPr marL="274320" lvl="1" indent="-274320">
              <a:buClr>
                <a:schemeClr val="accent3"/>
              </a:buClr>
              <a:buSzPct val="95000"/>
            </a:pPr>
            <a:r>
              <a:rPr lang="ar-SA" dirty="0" smtClean="0">
                <a:ea typeface="Majalla UI"/>
              </a:rPr>
              <a:t>فضلا عن ذلك تتمتع نخب محددة  في العالم النامي (مثل مالكي الأراضي، رجال الأعمال، التجار) بدخول أعلى، ومكانة اجتماعية وسلطة سياسية مما يجعلها تسهم في إدامة </a:t>
            </a:r>
            <a:r>
              <a:rPr lang="ar-SA" dirty="0" err="1" smtClean="0">
                <a:ea typeface="Majalla UI"/>
              </a:rPr>
              <a:t>اللا</a:t>
            </a:r>
            <a:r>
              <a:rPr lang="ar-SA" dirty="0" smtClean="0">
                <a:ea typeface="Majalla UI"/>
              </a:rPr>
              <a:t> مساواة والتفرقة ويتم مكافأتها على ذلك. </a:t>
            </a:r>
          </a:p>
          <a:p>
            <a:pPr marL="274320" lvl="1" indent="-274320">
              <a:buClr>
                <a:schemeClr val="accent3"/>
              </a:buClr>
              <a:buSzPct val="95000"/>
            </a:pPr>
            <a:r>
              <a:rPr lang="ar-SA" dirty="0" smtClean="0">
                <a:ea typeface="Majalla UI"/>
              </a:rPr>
              <a:t>تخدم تلك النخب مجموعات القوة العالمية مثل الشركات المتعددة القوميات، المؤسسات المالية الدولية (البنك الدولي) وعوامل أخرى.</a:t>
            </a:r>
          </a:p>
          <a:p>
            <a:pPr marL="274320" lvl="1" indent="-274320">
              <a:buClr>
                <a:schemeClr val="accent3"/>
              </a:buClr>
              <a:buSzPct val="95000"/>
            </a:pP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smtClean="0"/>
              <a:t>استخدم فرانك أمثلة تشيلي والبرازيل لتوضيح سلاسل التبعية التي وجدت منذ الفترة الاستعمارية التي تعود بدايتها للقرن السادس عشر. </a:t>
            </a:r>
          </a:p>
          <a:p>
            <a:r>
              <a:rPr lang="ar-SA" dirty="0" smtClean="0"/>
              <a:t>حيث جادل بأنه مع التنمية الرأسمالية وجدت أمريكا اللاتينية نفسها ضمن نظام كوني للتبعية يتكون من علاقات استغلال يبدأ من المستوى العالمي حتى العلاقات الشخصية (</a:t>
            </a:r>
            <a:r>
              <a:rPr lang="ar-SA" dirty="0" smtClean="0">
                <a:solidFill>
                  <a:srgbClr val="FF0000"/>
                </a:solidFill>
              </a:rPr>
              <a:t>أنظر الشكل</a:t>
            </a:r>
            <a:r>
              <a:rPr lang="ar-SA" dirty="0" smtClean="0"/>
              <a:t>)</a:t>
            </a:r>
          </a:p>
          <a:p>
            <a:r>
              <a:rPr lang="ar-SA" dirty="0" smtClean="0"/>
              <a:t>وتستمر سلسلة التبادل والاستغلال تلك حتى يتم نهب الفائض الاقتصادي الذي جمع من خلال تلك التبادلات من البلد المحيطي إلى المركز. </a:t>
            </a:r>
          </a:p>
          <a:p>
            <a:pPr lvl="1"/>
            <a:r>
              <a:rPr lang="ar-SA" dirty="0" smtClean="0"/>
              <a:t>ولذلك يزعم فرانك بأن الفترات التي كانت فيها أمريكا اللاتينية أقل ارتباطا بالاقتصاد العالمي، على سبيل المثال فترة الحرب العالمية الثانية، هي الفترات التي كانت التنمية فيها أكثر احتمالا في المنطقة. </a:t>
            </a:r>
            <a:endParaRPr lang="ar-SA"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ChangeArrowheads="1"/>
          </p:cNvSpPr>
          <p:nvPr/>
        </p:nvSpPr>
        <p:spPr bwMode="auto">
          <a:xfrm>
            <a:off x="7429520" y="1500174"/>
            <a:ext cx="885825" cy="3143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b="1" i="0" u="none" strike="noStrike" cap="none" normalizeH="0" baseline="0" dirty="0" smtClean="0">
                <a:ln>
                  <a:noFill/>
                </a:ln>
                <a:solidFill>
                  <a:schemeClr val="tx1"/>
                </a:solidFill>
                <a:effectLst/>
                <a:latin typeface="Arial" pitchFamily="34" charset="0"/>
                <a:ea typeface="Arial" pitchFamily="34" charset="0"/>
                <a:cs typeface="Arial" pitchFamily="34" charset="0"/>
              </a:rPr>
              <a:t>أوربا</a:t>
            </a:r>
            <a:endParaRPr kumimoji="0" lang="ar-SA"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12" descr="scan0004.jpg"/>
          <p:cNvPicPr/>
          <p:nvPr/>
        </p:nvPicPr>
        <p:blipFill>
          <a:blip r:embed="rId2"/>
          <a:stretch>
            <a:fillRect/>
          </a:stretch>
        </p:blipFill>
        <p:spPr>
          <a:xfrm>
            <a:off x="584200" y="2028845"/>
            <a:ext cx="7975600" cy="4257675"/>
          </a:xfrm>
          <a:prstGeom prst="rect">
            <a:avLst/>
          </a:prstGeom>
          <a:ln>
            <a:solidFill>
              <a:schemeClr val="bg1"/>
            </a:solidFill>
          </a:ln>
        </p:spPr>
      </p:pic>
      <p:sp>
        <p:nvSpPr>
          <p:cNvPr id="57348" name="Rectangle 4"/>
          <p:cNvSpPr>
            <a:spLocks noChangeArrowheads="1"/>
          </p:cNvSpPr>
          <p:nvPr/>
        </p:nvSpPr>
        <p:spPr bwMode="auto">
          <a:xfrm>
            <a:off x="7715272" y="4019556"/>
            <a:ext cx="714380" cy="33813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المركز</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57349" name="Rectangle 5"/>
          <p:cNvSpPr>
            <a:spLocks noChangeArrowheads="1"/>
          </p:cNvSpPr>
          <p:nvPr/>
        </p:nvSpPr>
        <p:spPr bwMode="auto">
          <a:xfrm>
            <a:off x="7500958" y="5929330"/>
            <a:ext cx="1357322" cy="338138"/>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sz="1400" b="0" i="0" u="none" strike="noStrike" cap="none" normalizeH="0" baseline="0" dirty="0" smtClean="0">
                <a:ln>
                  <a:noFill/>
                </a:ln>
                <a:solidFill>
                  <a:schemeClr val="tx1"/>
                </a:solidFill>
                <a:effectLst/>
                <a:latin typeface="Arial" pitchFamily="34" charset="0"/>
                <a:ea typeface="Arial" pitchFamily="34" charset="0"/>
                <a:cs typeface="Arial" pitchFamily="34" charset="0"/>
              </a:rPr>
              <a:t>اتجاه تدفق الفائض</a:t>
            </a:r>
            <a:endParaRPr kumimoji="0" lang="ar-SA"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TextBox 11"/>
          <p:cNvSpPr txBox="1"/>
          <p:nvPr/>
        </p:nvSpPr>
        <p:spPr>
          <a:xfrm>
            <a:off x="500034" y="1500174"/>
            <a:ext cx="928694" cy="369332"/>
          </a:xfrm>
          <a:prstGeom prst="rect">
            <a:avLst/>
          </a:prstGeom>
          <a:noFill/>
        </p:spPr>
        <p:txBody>
          <a:bodyPr wrap="square" rtlCol="1">
            <a:spAutoFit/>
          </a:bodyPr>
          <a:lstStyle/>
          <a:p>
            <a:r>
              <a:rPr lang="ar-SA" dirty="0" smtClean="0">
                <a:latin typeface="Arial" pitchFamily="34" charset="0"/>
                <a:ea typeface="Arial" pitchFamily="34" charset="0"/>
                <a:cs typeface="Arial" pitchFamily="34" charset="0"/>
              </a:rPr>
              <a:t> فلاحون</a:t>
            </a:r>
            <a:endParaRPr lang="ar-SA" dirty="0"/>
          </a:p>
        </p:txBody>
      </p:sp>
      <p:sp>
        <p:nvSpPr>
          <p:cNvPr id="13" name="TextBox 12"/>
          <p:cNvSpPr txBox="1"/>
          <p:nvPr/>
        </p:nvSpPr>
        <p:spPr>
          <a:xfrm>
            <a:off x="1785918" y="1500174"/>
            <a:ext cx="928694" cy="369332"/>
          </a:xfrm>
          <a:prstGeom prst="rect">
            <a:avLst/>
          </a:prstGeom>
          <a:noFill/>
        </p:spPr>
        <p:txBody>
          <a:bodyPr wrap="square" rtlCol="1">
            <a:spAutoFit/>
          </a:bodyPr>
          <a:lstStyle/>
          <a:p>
            <a:r>
              <a:rPr lang="ar-SA" dirty="0" smtClean="0">
                <a:latin typeface="Arial" pitchFamily="34" charset="0"/>
                <a:ea typeface="Arial" pitchFamily="34" charset="0"/>
                <a:cs typeface="Arial" pitchFamily="34" charset="0"/>
              </a:rPr>
              <a:t>مزارعون</a:t>
            </a:r>
            <a:endParaRPr lang="ar-SA" dirty="0"/>
          </a:p>
        </p:txBody>
      </p:sp>
      <p:sp>
        <p:nvSpPr>
          <p:cNvPr id="14" name="TextBox 13"/>
          <p:cNvSpPr txBox="1"/>
          <p:nvPr/>
        </p:nvSpPr>
        <p:spPr>
          <a:xfrm>
            <a:off x="3143240" y="1500174"/>
            <a:ext cx="571504" cy="369332"/>
          </a:xfrm>
          <a:prstGeom prst="rect">
            <a:avLst/>
          </a:prstGeom>
          <a:noFill/>
        </p:spPr>
        <p:txBody>
          <a:bodyPr wrap="square" rtlCol="1">
            <a:spAutoFit/>
          </a:bodyPr>
          <a:lstStyle/>
          <a:p>
            <a:r>
              <a:rPr lang="ar-SA" dirty="0" smtClean="0">
                <a:latin typeface="Arial" pitchFamily="34" charset="0"/>
                <a:ea typeface="Arial" pitchFamily="34" charset="0"/>
                <a:cs typeface="Arial" pitchFamily="34" charset="0"/>
              </a:rPr>
              <a:t>تجار</a:t>
            </a:r>
            <a:endParaRPr lang="ar-SA" dirty="0"/>
          </a:p>
        </p:txBody>
      </p:sp>
      <p:sp>
        <p:nvSpPr>
          <p:cNvPr id="15" name="TextBox 14"/>
          <p:cNvSpPr txBox="1"/>
          <p:nvPr/>
        </p:nvSpPr>
        <p:spPr>
          <a:xfrm>
            <a:off x="4071934" y="1500174"/>
            <a:ext cx="1214446" cy="369332"/>
          </a:xfrm>
          <a:prstGeom prst="rect">
            <a:avLst/>
          </a:prstGeom>
          <a:noFill/>
        </p:spPr>
        <p:txBody>
          <a:bodyPr wrap="square" rtlCol="1">
            <a:spAutoFit/>
          </a:bodyPr>
          <a:lstStyle/>
          <a:p>
            <a:r>
              <a:rPr lang="ar-SA" dirty="0" smtClean="0">
                <a:latin typeface="Arial" pitchFamily="34" charset="0"/>
                <a:ea typeface="Arial" pitchFamily="34" charset="0"/>
                <a:cs typeface="Arial" pitchFamily="34" charset="0"/>
              </a:rPr>
              <a:t>نخبة إقليمية</a:t>
            </a:r>
            <a:endParaRPr lang="ar-SA" dirty="0"/>
          </a:p>
        </p:txBody>
      </p:sp>
      <p:sp>
        <p:nvSpPr>
          <p:cNvPr id="16" name="TextBox 15"/>
          <p:cNvSpPr txBox="1"/>
          <p:nvPr/>
        </p:nvSpPr>
        <p:spPr>
          <a:xfrm>
            <a:off x="5572132" y="1500174"/>
            <a:ext cx="1000132" cy="369332"/>
          </a:xfrm>
          <a:prstGeom prst="rect">
            <a:avLst/>
          </a:prstGeom>
          <a:noFill/>
        </p:spPr>
        <p:txBody>
          <a:bodyPr wrap="square" rtlCol="1">
            <a:spAutoFit/>
          </a:bodyPr>
          <a:lstStyle/>
          <a:p>
            <a:r>
              <a:rPr lang="ar-SA" dirty="0" smtClean="0">
                <a:latin typeface="Arial" pitchFamily="34" charset="0"/>
                <a:ea typeface="Arial" pitchFamily="34" charset="0"/>
                <a:cs typeface="Arial" pitchFamily="34" charset="0"/>
              </a:rPr>
              <a:t>نخبة قومية</a:t>
            </a:r>
            <a:endParaRPr lang="ar-SA" dirty="0"/>
          </a:p>
        </p:txBody>
      </p:sp>
      <p:sp>
        <p:nvSpPr>
          <p:cNvPr id="17" name="TextBox 16"/>
          <p:cNvSpPr txBox="1"/>
          <p:nvPr/>
        </p:nvSpPr>
        <p:spPr>
          <a:xfrm>
            <a:off x="3500430" y="785794"/>
            <a:ext cx="2071702" cy="461665"/>
          </a:xfrm>
          <a:prstGeom prst="rect">
            <a:avLst/>
          </a:prstGeom>
          <a:noFill/>
        </p:spPr>
        <p:txBody>
          <a:bodyPr wrap="square" rtlCol="1">
            <a:spAutoFit/>
          </a:bodyPr>
          <a:lstStyle/>
          <a:p>
            <a:pPr lvl="0" algn="ctr"/>
            <a:r>
              <a:rPr lang="ar-SA" sz="2400" b="1" dirty="0" smtClean="0">
                <a:latin typeface="Arial" pitchFamily="34" charset="0"/>
                <a:ea typeface="Arial" pitchFamily="34" charset="0"/>
                <a:cs typeface="Arial" pitchFamily="34" charset="0"/>
              </a:rPr>
              <a:t>أمريكا اللاتينية</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ar-SA" dirty="0" smtClean="0"/>
              <a:t>الاتجاهات الرئيسة لمدرسة التبعية</a:t>
            </a:r>
          </a:p>
          <a:p>
            <a:pPr lvl="1"/>
            <a:r>
              <a:rPr lang="ar-SA" dirty="0" smtClean="0">
                <a:solidFill>
                  <a:schemeClr val="accent5">
                    <a:lumMod val="50000"/>
                  </a:schemeClr>
                </a:solidFill>
              </a:rPr>
              <a:t>اتجاه التبعية البنائية التاريخية أو الاتجاه الإصلاحي</a:t>
            </a:r>
            <a:r>
              <a:rPr lang="ar-SA" dirty="0" smtClean="0"/>
              <a:t> وسياسة إحلال الواردات والتكامل الإقليمي (راؤول </a:t>
            </a:r>
            <a:r>
              <a:rPr lang="ar-SA" dirty="0" err="1" smtClean="0"/>
              <a:t>بيربش</a:t>
            </a:r>
            <a:r>
              <a:rPr lang="ar-SA" dirty="0" smtClean="0"/>
              <a:t> ، </a:t>
            </a:r>
            <a:r>
              <a:rPr lang="ar-SA" dirty="0" err="1" smtClean="0"/>
              <a:t>كردوسو</a:t>
            </a:r>
            <a:r>
              <a:rPr lang="ar-SA" dirty="0" smtClean="0"/>
              <a:t>، </a:t>
            </a:r>
            <a:r>
              <a:rPr lang="ar-SA" dirty="0" err="1" smtClean="0"/>
              <a:t>فاليتو</a:t>
            </a:r>
            <a:r>
              <a:rPr lang="ar-SA" dirty="0" smtClean="0"/>
              <a:t>، دوس سانتوس، سنكل)</a:t>
            </a:r>
          </a:p>
          <a:p>
            <a:pPr lvl="1"/>
            <a:r>
              <a:rPr lang="ar-SA" dirty="0" smtClean="0">
                <a:solidFill>
                  <a:schemeClr val="accent5">
                    <a:lumMod val="50000"/>
                  </a:schemeClr>
                </a:solidFill>
              </a:rPr>
              <a:t>اتجاه تنمية التخلف أو الاتجاه الثوري </a:t>
            </a:r>
            <a:r>
              <a:rPr lang="ar-SA" dirty="0" smtClean="0"/>
              <a:t>(هدم قواعد النظام الرأسمالي وتبني الاشتراكية (اندريه فرانك، والتر </a:t>
            </a:r>
            <a:r>
              <a:rPr lang="ar-SA" dirty="0" err="1" smtClean="0"/>
              <a:t>رودني</a:t>
            </a:r>
            <a:r>
              <a:rPr lang="ar-SA" dirty="0" smtClean="0"/>
              <a:t>، سمير أمين، ...)</a:t>
            </a:r>
          </a:p>
          <a:p>
            <a:pPr lvl="1"/>
            <a:r>
              <a:rPr lang="ar-SA" dirty="0" smtClean="0">
                <a:solidFill>
                  <a:schemeClr val="accent5">
                    <a:lumMod val="50000"/>
                  </a:schemeClr>
                </a:solidFill>
              </a:rPr>
              <a:t>نظرية </a:t>
            </a:r>
            <a:r>
              <a:rPr lang="ar-SA" dirty="0" err="1" smtClean="0">
                <a:solidFill>
                  <a:schemeClr val="accent5">
                    <a:lumMod val="50000"/>
                  </a:schemeClr>
                </a:solidFill>
              </a:rPr>
              <a:t>الأنساق</a:t>
            </a:r>
            <a:r>
              <a:rPr lang="ar-SA" dirty="0" smtClean="0">
                <a:solidFill>
                  <a:schemeClr val="accent5">
                    <a:lumMod val="50000"/>
                  </a:schemeClr>
                </a:solidFill>
              </a:rPr>
              <a:t> العالمية (ايمانويل </a:t>
            </a:r>
            <a:r>
              <a:rPr lang="ar-SA" dirty="0" err="1" smtClean="0">
                <a:solidFill>
                  <a:schemeClr val="accent5">
                    <a:lumMod val="50000"/>
                  </a:schemeClr>
                </a:solidFill>
              </a:rPr>
              <a:t>والرشتاين</a:t>
            </a:r>
            <a:r>
              <a:rPr lang="ar-SA" dirty="0" smtClean="0">
                <a:solidFill>
                  <a:schemeClr val="accent5">
                    <a:lumMod val="50000"/>
                  </a:schemeClr>
                </a:solidFill>
              </a:rPr>
              <a:t>) </a:t>
            </a:r>
          </a:p>
          <a:p>
            <a:pPr lvl="2"/>
            <a:r>
              <a:rPr lang="ar-SA" dirty="0" smtClean="0"/>
              <a:t>اكثر </a:t>
            </a:r>
            <a:r>
              <a:rPr lang="ar-SA" dirty="0"/>
              <a:t>اهتماما بتجاوز الثنائية الجامدة لنماذج التبعية. فبدلا من النظر الى العالم </a:t>
            </a:r>
            <a:r>
              <a:rPr lang="ar-SA" dirty="0" err="1"/>
              <a:t>بمعايير‘المركز</a:t>
            </a:r>
            <a:r>
              <a:rPr lang="ar-SA" dirty="0"/>
              <a:t>’ </a:t>
            </a:r>
            <a:r>
              <a:rPr lang="ar-SA" dirty="0" err="1"/>
              <a:t>و‘الهامش</a:t>
            </a:r>
            <a:r>
              <a:rPr lang="ar-SA" dirty="0"/>
              <a:t>’، قسم </a:t>
            </a:r>
            <a:r>
              <a:rPr lang="ar-SA" dirty="0" err="1"/>
              <a:t>والرشتاين</a:t>
            </a:r>
            <a:r>
              <a:rPr lang="ar-SA" dirty="0"/>
              <a:t> البلدان الى ثلاث فئات هي: ‘</a:t>
            </a:r>
            <a:r>
              <a:rPr lang="ar-SA" dirty="0" err="1"/>
              <a:t>المركز’،‘شبه</a:t>
            </a:r>
            <a:r>
              <a:rPr lang="ar-SA" dirty="0"/>
              <a:t> الهامش’ و ‘الهامش</a:t>
            </a:r>
            <a:r>
              <a:rPr lang="ar-SA" dirty="0" smtClean="0"/>
              <a:t>’.</a:t>
            </a:r>
          </a:p>
          <a:p>
            <a:pPr lvl="2"/>
            <a:r>
              <a:rPr lang="ar-SA" dirty="0" smtClean="0"/>
              <a:t>كذلك </a:t>
            </a:r>
            <a:r>
              <a:rPr lang="ar-SA" dirty="0"/>
              <a:t>لم تكن عضوية تلك الفئات ثابتة؛ فعبر الزمن، كانت البلدان قادرة على التحرك الى داخل تلك الفئات وخارجها وفقا لحالتها </a:t>
            </a:r>
            <a:r>
              <a:rPr lang="ar-SA" dirty="0" smtClean="0"/>
              <a:t>الخارجية.</a:t>
            </a:r>
            <a:endParaRPr lang="ar-SA" dirty="0" smtClean="0">
              <a:solidFill>
                <a:schemeClr val="accent5">
                  <a:lumMod val="50000"/>
                </a:schemeClr>
              </a:solidFill>
            </a:endParaRPr>
          </a:p>
          <a:p>
            <a:pPr lvl="1"/>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80696"/>
          </a:xfrm>
        </p:spPr>
        <p:txBody>
          <a:bodyPr/>
          <a:lstStyle/>
          <a:p>
            <a:pPr marL="274320" lvl="0" indent="-274320" algn="ctr">
              <a:spcBef>
                <a:spcPct val="20000"/>
              </a:spcBef>
            </a:pPr>
            <a:r>
              <a:rPr lang="ar-SA" sz="2200" b="1" i="1" dirty="0">
                <a:solidFill>
                  <a:prstClr val="black"/>
                </a:solidFill>
                <a:latin typeface="AL-Hotham"/>
                <a:ea typeface="+mn-ea"/>
              </a:rPr>
              <a:t>معامل جيني </a:t>
            </a:r>
            <a:r>
              <a:rPr lang="en-US" sz="2200" b="1" i="1" dirty="0" err="1">
                <a:solidFill>
                  <a:prstClr val="black"/>
                </a:solidFill>
                <a:latin typeface="AL-Hotham"/>
                <a:ea typeface="+mn-ea"/>
                <a:cs typeface="+mn-cs"/>
              </a:rPr>
              <a:t>Ginin</a:t>
            </a:r>
            <a:r>
              <a:rPr lang="en-US" sz="2200" b="1" i="1" dirty="0">
                <a:solidFill>
                  <a:prstClr val="black"/>
                </a:solidFill>
                <a:latin typeface="AL-Hotham"/>
                <a:ea typeface="+mn-ea"/>
                <a:cs typeface="+mn-cs"/>
              </a:rPr>
              <a:t> coefficient </a:t>
            </a:r>
            <a:r>
              <a:rPr lang="ar-SA" sz="2200" b="1" i="1" dirty="0">
                <a:solidFill>
                  <a:prstClr val="black"/>
                </a:solidFill>
                <a:latin typeface="AL-Hotham"/>
                <a:ea typeface="+mn-ea"/>
              </a:rPr>
              <a:t> ودليل جيني </a:t>
            </a:r>
            <a:r>
              <a:rPr lang="en-US" sz="2200" b="1" i="1" dirty="0">
                <a:solidFill>
                  <a:prstClr val="black"/>
                </a:solidFill>
                <a:latin typeface="AL-Hotham"/>
                <a:ea typeface="+mn-ea"/>
                <a:cs typeface="+mn-cs"/>
              </a:rPr>
              <a:t>Gini </a:t>
            </a:r>
            <a:r>
              <a:rPr lang="en-US" sz="2200" b="1" i="1" dirty="0" smtClean="0">
                <a:solidFill>
                  <a:prstClr val="black"/>
                </a:solidFill>
                <a:latin typeface="AL-Hotham"/>
                <a:ea typeface="+mn-ea"/>
                <a:cs typeface="+mn-cs"/>
              </a:rPr>
              <a:t>index</a:t>
            </a:r>
            <a:endParaRPr lang="ar-SA" dirty="0">
              <a:latin typeface="AL-Hotham"/>
            </a:endParaRPr>
          </a:p>
        </p:txBody>
      </p:sp>
      <p:sp>
        <p:nvSpPr>
          <p:cNvPr id="3" name="عنصر نائب للمحتوى 2"/>
          <p:cNvSpPr>
            <a:spLocks noGrp="1"/>
          </p:cNvSpPr>
          <p:nvPr>
            <p:ph idx="1"/>
          </p:nvPr>
        </p:nvSpPr>
        <p:spPr/>
        <p:txBody>
          <a:bodyPr>
            <a:normAutofit/>
          </a:bodyPr>
          <a:lstStyle/>
          <a:p>
            <a:r>
              <a:rPr lang="ar-SA" dirty="0" smtClean="0">
                <a:cs typeface="+mj-cs"/>
              </a:rPr>
              <a:t>يستخدم </a:t>
            </a:r>
            <a:r>
              <a:rPr lang="ar-SA" dirty="0">
                <a:cs typeface="+mj-cs"/>
              </a:rPr>
              <a:t>كلا هذين المقياسين لقياس حالة التفاوت (عدم المساواة) وقد سميا باسم الإحصائي الايطالي الذي صاغ هذا    المعامل</a:t>
            </a:r>
            <a:r>
              <a:rPr lang="en-US" dirty="0">
                <a:cs typeface="+mj-cs"/>
              </a:rPr>
              <a:t>  </a:t>
            </a:r>
            <a:r>
              <a:rPr lang="ar-SA" dirty="0">
                <a:cs typeface="+mj-cs"/>
              </a:rPr>
              <a:t> في سنة 1912م. ويستخدمان إما لقياس التفاوت في الدخل أو التفاوت في الاستهلاك بين الأفراد، الأسر أو الجماعات.</a:t>
            </a:r>
            <a:endParaRPr lang="en-US" dirty="0">
              <a:cs typeface="+mj-cs"/>
            </a:endParaRPr>
          </a:p>
          <a:p>
            <a:r>
              <a:rPr lang="ar-SA" b="1" dirty="0">
                <a:cs typeface="+mj-cs"/>
              </a:rPr>
              <a:t>معامل جيني</a:t>
            </a:r>
            <a:r>
              <a:rPr lang="ar-SA" dirty="0">
                <a:cs typeface="+mj-cs"/>
              </a:rPr>
              <a:t>   يتراوح هذا المقياس من صفر التي تعني مساواة تامة، إلى 1 التي تعني تفاوت تام. لذا فإنه كلما قرب معامل جيني إلى الصفر كلما كان توزيع الدخل أكثر عدالة. فالبلدان التي تتراوح قيمة معامل جيني لديها بين 0,50 و 0,70 يمكن وصفها بأنها بلدان ذات مستويات عالية من التفاوت في توزيع الدخل، بينما يمكن وصف البلدان التي تتراوح قيمة المعامل لديها بين 0,20 إلى 0,35 بأن لديها توزيع عادل للدخل نسبيا.</a:t>
            </a:r>
            <a:endParaRPr lang="en-US" dirty="0">
              <a:cs typeface="+mj-cs"/>
            </a:endParaRPr>
          </a:p>
          <a:p>
            <a:r>
              <a:rPr lang="ar-SA" b="1" dirty="0">
                <a:cs typeface="+mj-cs"/>
              </a:rPr>
              <a:t>دليل جيني</a:t>
            </a:r>
            <a:r>
              <a:rPr lang="ar-SA" dirty="0">
                <a:cs typeface="+mj-cs"/>
              </a:rPr>
              <a:t>  يستخدم هذا المقياس من قبل برنامج الأمم المتحدة للتنمية ويتراوح بين صفر إلى 100 نقطة. حيث يمثل رقم صفر مساواة تامة بينما يشير رقم 100 إلى تفاوت تام.</a:t>
            </a:r>
            <a:endParaRPr lang="en-US" dirty="0">
              <a:cs typeface="+mj-cs"/>
            </a:endParaRPr>
          </a:p>
          <a:p>
            <a:pPr marL="0" indent="0">
              <a:buNone/>
            </a:pPr>
            <a:endParaRPr lang="ar-SA" dirty="0"/>
          </a:p>
        </p:txBody>
      </p:sp>
    </p:spTree>
    <p:extLst>
      <p:ext uri="{BB962C8B-B14F-4D97-AF65-F5344CB8AC3E}">
        <p14:creationId xmlns:p14="http://schemas.microsoft.com/office/powerpoint/2010/main" val="198720488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scan0009.jpg"/>
          <p:cNvPicPr/>
          <p:nvPr/>
        </p:nvPicPr>
        <p:blipFill>
          <a:blip r:embed="rId2"/>
          <a:stretch>
            <a:fillRect/>
          </a:stretch>
        </p:blipFill>
        <p:spPr>
          <a:xfrm>
            <a:off x="735013" y="762000"/>
            <a:ext cx="7673975" cy="5334000"/>
          </a:xfrm>
          <a:prstGeom prst="rect">
            <a:avLst/>
          </a:prstGeom>
          <a:ln>
            <a:solidFill>
              <a:schemeClr val="bg1"/>
            </a:solidFill>
          </a:ln>
        </p:spPr>
      </p:pic>
    </p:spTree>
    <p:extLst>
      <p:ext uri="{BB962C8B-B14F-4D97-AF65-F5344CB8AC3E}">
        <p14:creationId xmlns:p14="http://schemas.microsoft.com/office/powerpoint/2010/main" val="71526139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النظريات الليبرالية المحدثة</a:t>
            </a:r>
            <a:endParaRPr lang="ar-KW" dirty="0"/>
          </a:p>
        </p:txBody>
      </p:sp>
      <p:sp>
        <p:nvSpPr>
          <p:cNvPr id="3" name="عنصر نائب للمحتوى 2"/>
          <p:cNvSpPr>
            <a:spLocks noGrp="1"/>
          </p:cNvSpPr>
          <p:nvPr>
            <p:ph idx="1"/>
          </p:nvPr>
        </p:nvSpPr>
        <p:spPr/>
        <p:txBody>
          <a:bodyPr/>
          <a:lstStyle/>
          <a:p>
            <a:r>
              <a:rPr lang="ar-SA" dirty="0" smtClean="0">
                <a:solidFill>
                  <a:srgbClr val="FF0000"/>
                </a:solidFill>
              </a:rPr>
              <a:t>أسباب ركود الحقل منذ منتصف الثمانينات</a:t>
            </a:r>
            <a:r>
              <a:rPr lang="ar-SA" dirty="0" smtClean="0"/>
              <a:t>:</a:t>
            </a:r>
          </a:p>
          <a:p>
            <a:pPr lvl="1"/>
            <a:r>
              <a:rPr lang="ar-KW" dirty="0" smtClean="0"/>
              <a:t>اتساع </a:t>
            </a:r>
            <a:r>
              <a:rPr lang="ar-KW" dirty="0"/>
              <a:t>الهوة بين الدول الفقيرة والدول الغنية </a:t>
            </a:r>
            <a:r>
              <a:rPr lang="ar-SA" dirty="0" smtClean="0"/>
              <a:t>واستحالة</a:t>
            </a:r>
            <a:r>
              <a:rPr lang="ar-KW" dirty="0" smtClean="0"/>
              <a:t> </a:t>
            </a:r>
            <a:r>
              <a:rPr lang="ar-KW" dirty="0"/>
              <a:t>ردم تلك </a:t>
            </a:r>
            <a:r>
              <a:rPr lang="ar-KW" dirty="0" smtClean="0"/>
              <a:t>الهوة. </a:t>
            </a:r>
            <a:endParaRPr lang="ar-KW" dirty="0"/>
          </a:p>
          <a:p>
            <a:pPr lvl="1"/>
            <a:r>
              <a:rPr lang="ar-KW" dirty="0" smtClean="0"/>
              <a:t>تفضيل </a:t>
            </a:r>
            <a:r>
              <a:rPr lang="ar-KW" dirty="0"/>
              <a:t>صناع القرار في البلدان النامية انتهاج السياسات قصيرة المدى لمواجهة الأزمات القائمة، </a:t>
            </a:r>
            <a:r>
              <a:rPr lang="ar-SA" dirty="0" smtClean="0"/>
              <a:t>واغفال </a:t>
            </a:r>
            <a:r>
              <a:rPr lang="ar-KW" dirty="0" smtClean="0"/>
              <a:t>الأهداف </a:t>
            </a:r>
            <a:r>
              <a:rPr lang="ar-KW" dirty="0"/>
              <a:t>التنموية </a:t>
            </a:r>
            <a:r>
              <a:rPr lang="ar-KW" dirty="0" smtClean="0"/>
              <a:t>طويلة </a:t>
            </a:r>
            <a:r>
              <a:rPr lang="ar-KW" dirty="0"/>
              <a:t>الأمد</a:t>
            </a:r>
            <a:r>
              <a:rPr lang="ar-KW" dirty="0" smtClean="0"/>
              <a:t>.</a:t>
            </a:r>
            <a:endParaRPr lang="ar-SA" dirty="0" smtClean="0"/>
          </a:p>
          <a:p>
            <a:pPr lvl="1"/>
            <a:r>
              <a:rPr lang="ar-KW" dirty="0"/>
              <a:t> النتائج </a:t>
            </a:r>
            <a:r>
              <a:rPr lang="ar-KW" dirty="0" smtClean="0"/>
              <a:t>المدمرة في </a:t>
            </a:r>
            <a:r>
              <a:rPr lang="ar-KW" dirty="0"/>
              <a:t>الغالب للنمو الاقتصادي على البيئة المحيطة. </a:t>
            </a:r>
          </a:p>
          <a:p>
            <a:pPr lvl="1"/>
            <a:r>
              <a:rPr lang="ar-SA" dirty="0" smtClean="0"/>
              <a:t>اخفاق</a:t>
            </a:r>
            <a:r>
              <a:rPr lang="ar-KW" dirty="0" smtClean="0"/>
              <a:t> </a:t>
            </a:r>
            <a:r>
              <a:rPr lang="ar-KW" dirty="0"/>
              <a:t>الاشتراكية كوسيلة سياسية ممكنة لحل مشاكل التخلف في الدول النامية. </a:t>
            </a:r>
          </a:p>
          <a:p>
            <a:pPr lvl="1"/>
            <a:r>
              <a:rPr lang="ar-KW" dirty="0" smtClean="0"/>
              <a:t>ا</a:t>
            </a:r>
            <a:r>
              <a:rPr lang="ar-SA" dirty="0" smtClean="0"/>
              <a:t>لتراجع</a:t>
            </a:r>
            <a:r>
              <a:rPr lang="ar-KW" dirty="0" smtClean="0"/>
              <a:t> </a:t>
            </a:r>
            <a:r>
              <a:rPr lang="ar-KW" dirty="0"/>
              <a:t>النسبي لأهمية الدولة القومية كوحدة منفردة ضمن الاقتصاد العالمي والذي  أثر سلبا على النظريات التنموية التي تعتمد على الدولة القومية كوحدة أساسية لتطبيق السياسة </a:t>
            </a:r>
            <a:r>
              <a:rPr lang="ar-KW" dirty="0" smtClean="0"/>
              <a:t>العامة</a:t>
            </a:r>
            <a:r>
              <a:rPr lang="ar-SA" dirty="0" smtClean="0"/>
              <a:t>.</a:t>
            </a:r>
            <a:endParaRPr lang="ar-KW" dirty="0"/>
          </a:p>
          <a:p>
            <a:pPr lvl="1"/>
            <a:endParaRPr lang="ar-KW" dirty="0"/>
          </a:p>
          <a:p>
            <a:pPr lvl="1"/>
            <a:endParaRPr lang="ar-KW" dirty="0"/>
          </a:p>
        </p:txBody>
      </p:sp>
    </p:spTree>
    <p:extLst>
      <p:ext uri="{BB962C8B-B14F-4D97-AF65-F5344CB8AC3E}">
        <p14:creationId xmlns:p14="http://schemas.microsoft.com/office/powerpoint/2010/main" val="97392711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lvl="1"/>
            <a:r>
              <a:rPr lang="ar-SA" dirty="0" smtClean="0"/>
              <a:t> </a:t>
            </a:r>
            <a:r>
              <a:rPr lang="ar-KW" dirty="0" smtClean="0"/>
              <a:t>تزايد الاختلافات </a:t>
            </a:r>
            <a:r>
              <a:rPr lang="ar-SA" dirty="0" smtClean="0"/>
              <a:t>بين</a:t>
            </a:r>
            <a:r>
              <a:rPr lang="ar-KW" dirty="0" smtClean="0"/>
              <a:t> </a:t>
            </a:r>
            <a:r>
              <a:rPr lang="ar-KW" dirty="0"/>
              <a:t>الدول النامية نفسها مما يجعل من الصعوبة بمكان الإحاطة بها من قبل النظريات الكلية أو العامة </a:t>
            </a:r>
            <a:r>
              <a:rPr lang="ar-KW" dirty="0" err="1"/>
              <a:t>التى</a:t>
            </a:r>
            <a:r>
              <a:rPr lang="ar-KW" dirty="0"/>
              <a:t> تفترض وجود عالمين متجانسين ( العالم الأول والعالم الثالث ) </a:t>
            </a:r>
          </a:p>
          <a:p>
            <a:pPr lvl="1"/>
            <a:r>
              <a:rPr lang="ar-KW" dirty="0" smtClean="0"/>
              <a:t>وأخيرا </a:t>
            </a:r>
            <a:r>
              <a:rPr lang="ar-KW" dirty="0"/>
              <a:t>وهو المهم بروز اتجاه ما بعد التحديث في العلوم الاجتماعية و أثر ذلك في إضعاف النظريات الكلية السابقة </a:t>
            </a:r>
            <a:r>
              <a:rPr lang="ar-SA" sz="1800" dirty="0" smtClean="0"/>
              <a:t>(</a:t>
            </a:r>
            <a:r>
              <a:rPr lang="ar-SA" sz="1800" dirty="0" err="1" smtClean="0"/>
              <a:t>شورمان</a:t>
            </a:r>
            <a:r>
              <a:rPr lang="ar-SA" sz="1800" dirty="0" smtClean="0"/>
              <a:t> 1993:1011).</a:t>
            </a:r>
            <a:endParaRPr lang="ar-KW" sz="1800" dirty="0"/>
          </a:p>
          <a:p>
            <a:pPr lvl="1"/>
            <a:endParaRPr lang="ar-KW" dirty="0"/>
          </a:p>
        </p:txBody>
      </p:sp>
    </p:spTree>
    <p:extLst>
      <p:ext uri="{BB962C8B-B14F-4D97-AF65-F5344CB8AC3E}">
        <p14:creationId xmlns:p14="http://schemas.microsoft.com/office/powerpoint/2010/main" val="251282775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u="sng" dirty="0" smtClean="0">
                <a:solidFill>
                  <a:srgbClr val="FF0000"/>
                </a:solidFill>
              </a:rPr>
              <a:t>الأسباب الرئيسة وراء العودة القوية لنظريات التحديث في صورتها الجديدة</a:t>
            </a:r>
            <a:endParaRPr lang="ar-KW" sz="3200" u="sng" dirty="0">
              <a:solidFill>
                <a:srgbClr val="FF0000"/>
              </a:solidFill>
            </a:endParaRPr>
          </a:p>
        </p:txBody>
      </p:sp>
      <p:sp>
        <p:nvSpPr>
          <p:cNvPr id="3" name="عنصر نائب للمحتوى 2"/>
          <p:cNvSpPr>
            <a:spLocks noGrp="1"/>
          </p:cNvSpPr>
          <p:nvPr>
            <p:ph idx="1"/>
          </p:nvPr>
        </p:nvSpPr>
        <p:spPr/>
        <p:txBody>
          <a:bodyPr>
            <a:normAutofit fontScale="92500" lnSpcReduction="10000"/>
          </a:bodyPr>
          <a:lstStyle/>
          <a:p>
            <a:r>
              <a:rPr lang="ar-KW" dirty="0"/>
              <a:t>المشاكل </a:t>
            </a:r>
            <a:r>
              <a:rPr lang="ar-KW" dirty="0" err="1"/>
              <a:t>التى</a:t>
            </a:r>
            <a:r>
              <a:rPr lang="ar-KW" dirty="0"/>
              <a:t> واجهت دول الرفاه والتخطيط الحكومي في الدول المتقدمة والتي </a:t>
            </a:r>
            <a:r>
              <a:rPr lang="ar-SA" dirty="0" smtClean="0"/>
              <a:t>أسهمت </a:t>
            </a:r>
            <a:r>
              <a:rPr lang="ar-KW" dirty="0" smtClean="0"/>
              <a:t>في </a:t>
            </a:r>
            <a:r>
              <a:rPr lang="ar-KW" dirty="0"/>
              <a:t>بروز الظاهرة </a:t>
            </a:r>
            <a:r>
              <a:rPr lang="ar-KW" dirty="0" err="1"/>
              <a:t>التاتشرية</a:t>
            </a:r>
            <a:r>
              <a:rPr lang="ar-KW" dirty="0"/>
              <a:t> في بريطانيا </a:t>
            </a:r>
            <a:r>
              <a:rPr lang="ar-KW" dirty="0" err="1"/>
              <a:t>والريجانية</a:t>
            </a:r>
            <a:r>
              <a:rPr lang="ar-KW" dirty="0"/>
              <a:t>  في الولايات </a:t>
            </a:r>
            <a:r>
              <a:rPr lang="ar-KW" dirty="0" smtClean="0"/>
              <a:t>المتحدة. </a:t>
            </a:r>
            <a:endParaRPr lang="ar-KW" dirty="0"/>
          </a:p>
          <a:p>
            <a:r>
              <a:rPr lang="ar-KW" dirty="0" smtClean="0"/>
              <a:t>فشل </a:t>
            </a:r>
            <a:r>
              <a:rPr lang="ar-KW" dirty="0"/>
              <a:t>استراتيجيات التنمية القائمة على الاعتماد على الذات والتوجهات الاشتراكية  في دول العالم النامي . </a:t>
            </a:r>
            <a:endParaRPr lang="ar-SA" dirty="0" smtClean="0"/>
          </a:p>
          <a:p>
            <a:r>
              <a:rPr lang="ar-KW" dirty="0" smtClean="0"/>
              <a:t>النجاح </a:t>
            </a:r>
            <a:r>
              <a:rPr lang="ar-KW" dirty="0"/>
              <a:t>الذي حققته الدول الصناعية الجديدة في جنوب شرق  آسيا . </a:t>
            </a:r>
            <a:endParaRPr lang="ar-SA" dirty="0" smtClean="0"/>
          </a:p>
          <a:p>
            <a:r>
              <a:rPr lang="ar-SA" sz="2800" dirty="0">
                <a:latin typeface="Calibri" panose="020F0502020204030204" pitchFamily="34" charset="0"/>
                <a:ea typeface="Calibri" panose="020F0502020204030204" pitchFamily="34" charset="0"/>
                <a:cs typeface="Arial" panose="020B0604020202020204" pitchFamily="34" charset="0"/>
              </a:rPr>
              <a:t>أزمة المديونية على المستوى العالمي والظروف الصعبة </a:t>
            </a:r>
            <a:r>
              <a:rPr lang="ar-SA" sz="2800" dirty="0" smtClean="0">
                <a:latin typeface="Calibri" panose="020F0502020204030204" pitchFamily="34" charset="0"/>
                <a:ea typeface="Calibri" panose="020F0502020204030204" pitchFamily="34" charset="0"/>
                <a:cs typeface="Arial" panose="020B0604020202020204" pitchFamily="34" charset="0"/>
              </a:rPr>
              <a:t>التي </a:t>
            </a:r>
            <a:r>
              <a:rPr lang="ar-SA" sz="2800" dirty="0">
                <a:latin typeface="Calibri" panose="020F0502020204030204" pitchFamily="34" charset="0"/>
                <a:ea typeface="Calibri" panose="020F0502020204030204" pitchFamily="34" charset="0"/>
                <a:cs typeface="Arial" panose="020B0604020202020204" pitchFamily="34" charset="0"/>
              </a:rPr>
              <a:t>تعيشها عدد من دول العالم </a:t>
            </a:r>
            <a:r>
              <a:rPr lang="ar-SA" sz="2800" dirty="0" smtClean="0">
                <a:latin typeface="Calibri" panose="020F0502020204030204" pitchFamily="34" charset="0"/>
                <a:ea typeface="Calibri" panose="020F0502020204030204" pitchFamily="34" charset="0"/>
                <a:cs typeface="Arial" panose="020B0604020202020204" pitchFamily="34" charset="0"/>
              </a:rPr>
              <a:t>النامي مما اجبرها على </a:t>
            </a:r>
            <a:r>
              <a:rPr lang="ar-SA" sz="2800" dirty="0">
                <a:latin typeface="Calibri" panose="020F0502020204030204" pitchFamily="34" charset="0"/>
                <a:ea typeface="Calibri" panose="020F0502020204030204" pitchFamily="34" charset="0"/>
                <a:cs typeface="Arial" panose="020B0604020202020204" pitchFamily="34" charset="0"/>
              </a:rPr>
              <a:t>الرضوخ لما عرف ببرامج الإصلاح البنائي </a:t>
            </a:r>
            <a:r>
              <a:rPr lang="ar-SA" sz="2800" dirty="0" smtClean="0">
                <a:latin typeface="Calibri" panose="020F0502020204030204" pitchFamily="34" charset="0"/>
                <a:ea typeface="Calibri" panose="020F0502020204030204" pitchFamily="34" charset="0"/>
                <a:cs typeface="Arial" panose="020B0604020202020204" pitchFamily="34" charset="0"/>
              </a:rPr>
              <a:t>الاقتصادي.</a:t>
            </a:r>
          </a:p>
          <a:p>
            <a:r>
              <a:rPr lang="ar-SA" sz="2800" dirty="0">
                <a:latin typeface="Calibri" panose="020F0502020204030204" pitchFamily="34" charset="0"/>
                <a:ea typeface="Calibri" panose="020F0502020204030204" pitchFamily="34" charset="0"/>
                <a:cs typeface="Arial" panose="020B0604020202020204" pitchFamily="34" charset="0"/>
              </a:rPr>
              <a:t>السقوط المفاجئ للتطبيقات الاشتراكية الثورية في شرق أوربا واعتناق تلك الدول للأفكار الليبرالية </a:t>
            </a:r>
            <a:r>
              <a:rPr lang="ar-SA" sz="2800" dirty="0" smtClean="0">
                <a:latin typeface="Calibri" panose="020F0502020204030204" pitchFamily="34" charset="0"/>
                <a:ea typeface="Calibri" panose="020F0502020204030204" pitchFamily="34" charset="0"/>
                <a:cs typeface="Arial" panose="020B0604020202020204" pitchFamily="34" charset="0"/>
              </a:rPr>
              <a:t>المحدثة.</a:t>
            </a:r>
            <a:endParaRPr lang="ar-KW" dirty="0"/>
          </a:p>
          <a:p>
            <a:endParaRPr lang="ar-KW" dirty="0"/>
          </a:p>
        </p:txBody>
      </p:sp>
    </p:spTree>
    <p:extLst>
      <p:ext uri="{BB962C8B-B14F-4D97-AF65-F5344CB8AC3E}">
        <p14:creationId xmlns:p14="http://schemas.microsoft.com/office/powerpoint/2010/main" val="102692421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نظرية الليبرالية المحدثة</a:t>
            </a:r>
            <a:endParaRPr lang="ar-KW" dirty="0"/>
          </a:p>
        </p:txBody>
      </p:sp>
      <p:sp>
        <p:nvSpPr>
          <p:cNvPr id="3" name="عنصر نائب للمحتوى 2"/>
          <p:cNvSpPr>
            <a:spLocks noGrp="1"/>
          </p:cNvSpPr>
          <p:nvPr>
            <p:ph idx="1"/>
          </p:nvPr>
        </p:nvSpPr>
        <p:spPr/>
        <p:txBody>
          <a:bodyPr>
            <a:normAutofit/>
          </a:bodyPr>
          <a:lstStyle/>
          <a:p>
            <a:r>
              <a:rPr lang="ar-KW" dirty="0" smtClean="0"/>
              <a:t>ركزت على </a:t>
            </a:r>
            <a:r>
              <a:rPr lang="ar-KW" dirty="0"/>
              <a:t>الدور الذي يلعبه النسق الاقتصادي في التنمية، مما أعاد الاهتمام مرة أخرى بدراسة الاقتصاد </a:t>
            </a:r>
            <a:r>
              <a:rPr lang="ar-SA" dirty="0" smtClean="0"/>
              <a:t>السياسي ولكن من منظور غربي محافظ.</a:t>
            </a:r>
          </a:p>
          <a:p>
            <a:r>
              <a:rPr lang="ar-SA" dirty="0"/>
              <a:t>ليست مذهبا اقتصاديا فحسب بل وسياسيا أيضا، حيث تتضمن وجهات نظر معيارية ووظيفية قوية حول مفهومي السياسة </a:t>
            </a:r>
            <a:r>
              <a:rPr lang="ar-SA" dirty="0" smtClean="0"/>
              <a:t>والدولة.</a:t>
            </a:r>
          </a:p>
          <a:p>
            <a:r>
              <a:rPr lang="ar-SA" dirty="0" smtClean="0"/>
              <a:t>ترى أنه يجب ان يقتصر دور </a:t>
            </a:r>
            <a:r>
              <a:rPr lang="ar-SA" dirty="0"/>
              <a:t>الدولة </a:t>
            </a:r>
            <a:r>
              <a:rPr lang="ar-SA" dirty="0" smtClean="0"/>
              <a:t>على </a:t>
            </a:r>
            <a:r>
              <a:rPr lang="ar-SA" dirty="0"/>
              <a:t>الحفاظ على الأمن والسلام ، وترفض بشدة أي قيود تفرضها الدولة للحد من حقوق </a:t>
            </a:r>
            <a:r>
              <a:rPr lang="ar-SA" dirty="0" smtClean="0"/>
              <a:t>الأفراد.</a:t>
            </a:r>
          </a:p>
          <a:p>
            <a:r>
              <a:rPr lang="ar-SA" dirty="0"/>
              <a:t>ترى أن تضخم الأجهزة البيروقراطية يعتبر سببا رئيسيا لعدم الكفاءة من المنظور الإداري وأنه لا يتوافق مع مجتمع مدني ديمقراطي يتسم بالحيوية والاستقلالية .</a:t>
            </a:r>
            <a:endParaRPr lang="ar-SA" dirty="0" smtClean="0"/>
          </a:p>
          <a:p>
            <a:endParaRPr lang="ar-KW" dirty="0"/>
          </a:p>
        </p:txBody>
      </p:sp>
    </p:spTree>
    <p:extLst>
      <p:ext uri="{BB962C8B-B14F-4D97-AF65-F5344CB8AC3E}">
        <p14:creationId xmlns:p14="http://schemas.microsoft.com/office/powerpoint/2010/main" val="333414564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dirty="0" smtClean="0"/>
              <a:t>تعتبر </a:t>
            </a:r>
            <a:r>
              <a:rPr lang="ar-KW" dirty="0" smtClean="0"/>
              <a:t>الانفتاح </a:t>
            </a:r>
            <a:r>
              <a:rPr lang="ar-KW" dirty="0"/>
              <a:t>السياسي واللامركزية الإدارية بالإضافة إلى تبني النموذج الأوربي للحكم </a:t>
            </a:r>
            <a:r>
              <a:rPr lang="ar-KW" dirty="0" smtClean="0"/>
              <a:t>، شروطا </a:t>
            </a:r>
            <a:r>
              <a:rPr lang="ar-KW" dirty="0"/>
              <a:t>ضرورية لتحقيق النمو والانفتاح الاقتصادي.</a:t>
            </a:r>
          </a:p>
          <a:p>
            <a:r>
              <a:rPr lang="ar-SA" dirty="0" smtClean="0"/>
              <a:t>يتركز </a:t>
            </a:r>
            <a:r>
              <a:rPr lang="ar-KW" dirty="0" smtClean="0"/>
              <a:t>محور </a:t>
            </a:r>
            <a:r>
              <a:rPr lang="ar-KW" dirty="0"/>
              <a:t>اهتمام هذه </a:t>
            </a:r>
            <a:r>
              <a:rPr lang="ar-KW" dirty="0" smtClean="0"/>
              <a:t>النظرية حول </a:t>
            </a:r>
            <a:r>
              <a:rPr lang="ar-KW" dirty="0"/>
              <a:t>الدور الذي يلعبه القطاع الخاص في ظل نظام </a:t>
            </a:r>
            <a:r>
              <a:rPr lang="ar-KW" dirty="0" smtClean="0"/>
              <a:t>السوق</a:t>
            </a:r>
            <a:r>
              <a:rPr lang="ar-SA" dirty="0" smtClean="0"/>
              <a:t>.</a:t>
            </a:r>
          </a:p>
          <a:p>
            <a:pPr marL="0" indent="0">
              <a:buNone/>
            </a:pPr>
            <a:r>
              <a:rPr lang="ar-SA" u="sng" dirty="0" smtClean="0">
                <a:solidFill>
                  <a:srgbClr val="FF0000"/>
                </a:solidFill>
              </a:rPr>
              <a:t>خلاصة</a:t>
            </a:r>
          </a:p>
          <a:p>
            <a:pPr marL="0" indent="0">
              <a:buNone/>
            </a:pPr>
            <a:r>
              <a:rPr lang="ar-KW" dirty="0" smtClean="0"/>
              <a:t>بإيجاز تزعم </a:t>
            </a:r>
            <a:r>
              <a:rPr lang="ar-SA" dirty="0" smtClean="0"/>
              <a:t>هذه النظرية </a:t>
            </a:r>
            <a:r>
              <a:rPr lang="ar-KW" dirty="0" smtClean="0"/>
              <a:t>بان </a:t>
            </a:r>
            <a:r>
              <a:rPr lang="ar-KW" dirty="0"/>
              <a:t>التخلف الذي تعاني منه الدول النامية </a:t>
            </a:r>
            <a:r>
              <a:rPr lang="ar-SA" dirty="0" smtClean="0"/>
              <a:t>لا يعود</a:t>
            </a:r>
            <a:r>
              <a:rPr lang="ar-KW" dirty="0" smtClean="0"/>
              <a:t> </a:t>
            </a:r>
            <a:r>
              <a:rPr lang="ar-SA" dirty="0" smtClean="0"/>
              <a:t> ل</a:t>
            </a:r>
            <a:r>
              <a:rPr lang="ar-KW" dirty="0" smtClean="0"/>
              <a:t>ندرة </a:t>
            </a:r>
            <a:r>
              <a:rPr lang="ar-KW" dirty="0"/>
              <a:t>الموارد أو العلاقات التجارية غير المتكافئة ، كما تقول بذلك نظرية التبعية بقدر ما هو نتيجة حتمية للتوزيع السيئ للموارد الإنتاجية </a:t>
            </a:r>
            <a:r>
              <a:rPr lang="ar-KW" dirty="0" smtClean="0"/>
              <a:t>المتاحة</a:t>
            </a:r>
            <a:r>
              <a:rPr lang="ar-SA" dirty="0" smtClean="0"/>
              <a:t>.</a:t>
            </a:r>
            <a:r>
              <a:rPr lang="ar-KW" dirty="0" smtClean="0"/>
              <a:t> </a:t>
            </a:r>
            <a:endParaRPr lang="ar-SA" dirty="0" smtClean="0"/>
          </a:p>
          <a:p>
            <a:pPr marL="0" indent="0">
              <a:buNone/>
            </a:pPr>
            <a:r>
              <a:rPr lang="ar-SA" dirty="0" smtClean="0"/>
              <a:t>كما </a:t>
            </a:r>
            <a:r>
              <a:rPr lang="ar-KW" dirty="0" smtClean="0"/>
              <a:t>حاول</a:t>
            </a:r>
            <a:r>
              <a:rPr lang="ar-SA" dirty="0" smtClean="0"/>
              <a:t>ت</a:t>
            </a:r>
            <a:r>
              <a:rPr lang="ar-KW" dirty="0" smtClean="0"/>
              <a:t> توظيف </a:t>
            </a:r>
            <a:r>
              <a:rPr lang="ar-KW" dirty="0"/>
              <a:t>النجاح الاقتصادي الكبير الذي حققته دول جنوب شرق آسيا (النمور الآسيوية) لدعم وجهات </a:t>
            </a:r>
            <a:r>
              <a:rPr lang="ar-KW" dirty="0" smtClean="0"/>
              <a:t>نظره</a:t>
            </a:r>
            <a:r>
              <a:rPr lang="ar-SA" dirty="0" smtClean="0"/>
              <a:t>ا.</a:t>
            </a:r>
            <a:endParaRPr lang="ar-KW" dirty="0"/>
          </a:p>
        </p:txBody>
      </p:sp>
    </p:spTree>
    <p:extLst>
      <p:ext uri="{BB962C8B-B14F-4D97-AF65-F5344CB8AC3E}">
        <p14:creationId xmlns:p14="http://schemas.microsoft.com/office/powerpoint/2010/main" val="370426831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76672"/>
            <a:ext cx="8229600" cy="1242469"/>
          </a:xfrm>
        </p:spPr>
        <p:txBody>
          <a:bodyPr>
            <a:normAutofit fontScale="90000"/>
          </a:bodyPr>
          <a:lstStyle/>
          <a:p>
            <a:pPr algn="ctr"/>
            <a:r>
              <a:rPr lang="ar-SA" sz="4000" dirty="0" smtClean="0">
                <a:latin typeface="Calibri" panose="020F0502020204030204" pitchFamily="34" charset="0"/>
                <a:ea typeface="Times New Roman" panose="02020603050405020304" pitchFamily="18" charset="0"/>
                <a:cs typeface="Arial" panose="020B0604020202020204" pitchFamily="34" charset="0"/>
              </a:rPr>
              <a:t/>
            </a:r>
            <a:br>
              <a:rPr lang="ar-SA" sz="4000" dirty="0" smtClean="0">
                <a:latin typeface="Calibri" panose="020F0502020204030204" pitchFamily="34" charset="0"/>
                <a:ea typeface="Times New Roman" panose="02020603050405020304" pitchFamily="18" charset="0"/>
                <a:cs typeface="Arial" panose="020B0604020202020204" pitchFamily="34" charset="0"/>
              </a:rPr>
            </a:br>
            <a:r>
              <a:rPr lang="ar-SA" sz="4000" dirty="0" smtClean="0">
                <a:latin typeface="Calibri" panose="020F0502020204030204" pitchFamily="34" charset="0"/>
                <a:ea typeface="Times New Roman" panose="02020603050405020304" pitchFamily="18" charset="0"/>
                <a:cs typeface="Arial" panose="020B0604020202020204" pitchFamily="34" charset="0"/>
              </a:rPr>
              <a:t>تنمية القواعد الشعبية</a:t>
            </a:r>
            <a:endParaRPr lang="ar-KW" dirty="0"/>
          </a:p>
        </p:txBody>
      </p:sp>
      <p:sp>
        <p:nvSpPr>
          <p:cNvPr id="3" name="عنصر نائب للمحتوى 2"/>
          <p:cNvSpPr>
            <a:spLocks noGrp="1"/>
          </p:cNvSpPr>
          <p:nvPr>
            <p:ph idx="1"/>
          </p:nvPr>
        </p:nvSpPr>
        <p:spPr/>
        <p:txBody>
          <a:bodyPr/>
          <a:lstStyle/>
          <a:p>
            <a:pPr>
              <a:buFontTx/>
              <a:buChar char="-"/>
            </a:pPr>
            <a:r>
              <a:rPr lang="ar-SA" sz="2000" dirty="0" smtClean="0">
                <a:latin typeface="Calibri" panose="020F0502020204030204" pitchFamily="34" charset="0"/>
                <a:ea typeface="Times New Roman" panose="02020603050405020304" pitchFamily="18" charset="0"/>
                <a:cs typeface="Arial" panose="020B0604020202020204" pitchFamily="34" charset="0"/>
              </a:rPr>
              <a:t>يؤكد هذا الاقتراب الذي ظهر منذ السبعينات على التنمية المتجهة من الأسفل للأعلى.</a:t>
            </a:r>
          </a:p>
          <a:p>
            <a:pPr marL="0" indent="0">
              <a:buNone/>
            </a:pPr>
            <a:r>
              <a:rPr lang="ar-SA" sz="2000" dirty="0" smtClean="0">
                <a:solidFill>
                  <a:srgbClr val="FF0000"/>
                </a:solidFill>
                <a:latin typeface="Calibri" panose="020F0502020204030204" pitchFamily="34" charset="0"/>
                <a:ea typeface="Times New Roman" panose="02020603050405020304" pitchFamily="18" charset="0"/>
                <a:cs typeface="Arial" panose="020B0604020202020204" pitchFamily="34" charset="0"/>
              </a:rPr>
              <a:t>الاحتياجات الأساسية</a:t>
            </a:r>
            <a:r>
              <a:rPr lang="ar-SA" sz="2000" dirty="0" smtClean="0">
                <a:latin typeface="Calibri" panose="020F0502020204030204" pitchFamily="34" charset="0"/>
                <a:ea typeface="Times New Roman" panose="02020603050405020304" pitchFamily="18" charset="0"/>
                <a:cs typeface="Arial" panose="020B0604020202020204" pitchFamily="34" charset="0"/>
              </a:rPr>
              <a:t>:</a:t>
            </a:r>
            <a:endParaRPr lang="ar-SA" sz="2000" dirty="0">
              <a:latin typeface="Calibri" panose="020F0502020204030204" pitchFamily="34" charset="0"/>
              <a:ea typeface="Times New Roman" panose="02020603050405020304" pitchFamily="18" charset="0"/>
              <a:cs typeface="Arial" panose="020B0604020202020204" pitchFamily="34" charset="0"/>
            </a:endParaRPr>
          </a:p>
          <a:p>
            <a:pPr>
              <a:buFontTx/>
              <a:buChar char="-"/>
            </a:pPr>
            <a:r>
              <a:rPr lang="ar-SA" sz="2000" dirty="0" smtClean="0">
                <a:latin typeface="Calibri" panose="020F0502020204030204" pitchFamily="34" charset="0"/>
                <a:ea typeface="Times New Roman" panose="02020603050405020304" pitchFamily="18" charset="0"/>
                <a:cs typeface="Arial" panose="020B0604020202020204" pitchFamily="34" charset="0"/>
              </a:rPr>
              <a:t>تم الترويج لمفهوم الاحتياجات الأساسية بين المنظمات متعددة الأطراف مثل البنك الدولي.</a:t>
            </a:r>
          </a:p>
          <a:p>
            <a:pPr>
              <a:buFontTx/>
              <a:buChar char="-"/>
            </a:pPr>
            <a:r>
              <a:rPr lang="ar-SA" sz="2000" dirty="0" smtClean="0">
                <a:latin typeface="Calibri" panose="020F0502020204030204" pitchFamily="34" charset="0"/>
                <a:ea typeface="Times New Roman" panose="02020603050405020304" pitchFamily="18" charset="0"/>
                <a:cs typeface="Arial" panose="020B0604020202020204" pitchFamily="34" charset="0"/>
              </a:rPr>
              <a:t>لابد </a:t>
            </a:r>
            <a:r>
              <a:rPr lang="ar-SA" sz="2000" dirty="0">
                <a:latin typeface="Calibri" panose="020F0502020204030204" pitchFamily="34" charset="0"/>
                <a:ea typeface="Times New Roman" panose="02020603050405020304" pitchFamily="18" charset="0"/>
                <a:cs typeface="Arial" panose="020B0604020202020204" pitchFamily="34" charset="0"/>
              </a:rPr>
              <a:t>أن يتجه تركيز السياسات التنموية بشكل مباشر على الفئات الأفقر من الناس في المجتمع، بدلا من سياسات المستوى الكلي التي ستساعد الفقراء بطريقة غير </a:t>
            </a:r>
            <a:r>
              <a:rPr lang="ar-SA" sz="2000" dirty="0" smtClean="0">
                <a:latin typeface="Calibri" panose="020F0502020204030204" pitchFamily="34" charset="0"/>
                <a:ea typeface="Times New Roman" panose="02020603050405020304" pitchFamily="18" charset="0"/>
                <a:cs typeface="Arial" panose="020B0604020202020204" pitchFamily="34" charset="0"/>
              </a:rPr>
              <a:t>مباشرة.</a:t>
            </a:r>
          </a:p>
          <a:p>
            <a:pPr marL="0" indent="0">
              <a:buNone/>
            </a:pPr>
            <a:endParaRPr lang="ar-SA" sz="2000" dirty="0" smtClean="0">
              <a:latin typeface="Calibri" panose="020F0502020204030204" pitchFamily="34" charset="0"/>
              <a:cs typeface="Arial" panose="020B0604020202020204" pitchFamily="34" charset="0"/>
            </a:endParaRPr>
          </a:p>
          <a:p>
            <a:pPr marL="227012" indent="0">
              <a:lnSpc>
                <a:spcPct val="115000"/>
              </a:lnSpc>
              <a:spcAft>
                <a:spcPts val="1000"/>
              </a:spcAft>
              <a:buNone/>
            </a:pPr>
            <a:r>
              <a:rPr lang="ar-SA" sz="1800" b="1" i="1" dirty="0" smtClean="0">
                <a:solidFill>
                  <a:schemeClr val="accent1">
                    <a:lumMod val="60000"/>
                    <a:lumOff val="40000"/>
                  </a:schemeClr>
                </a:solidFill>
                <a:latin typeface="Calibri" panose="020F0502020204030204" pitchFamily="34" charset="0"/>
                <a:ea typeface="Times New Roman" panose="02020603050405020304" pitchFamily="18" charset="0"/>
                <a:cs typeface="Arial" panose="020B0604020202020204" pitchFamily="34" charset="0"/>
              </a:rPr>
              <a:t>*</a:t>
            </a:r>
            <a:r>
              <a:rPr lang="ar-SA" sz="1800" b="1" i="1" dirty="0" smtClean="0">
                <a:latin typeface="Calibri" panose="020F0502020204030204" pitchFamily="34" charset="0"/>
                <a:ea typeface="Times New Roman" panose="02020603050405020304" pitchFamily="18" charset="0"/>
                <a:cs typeface="Arial" panose="020B0604020202020204" pitchFamily="34" charset="0"/>
              </a:rPr>
              <a:t> تصنيف </a:t>
            </a:r>
            <a:r>
              <a:rPr lang="ar-SA" sz="1800" b="1" i="1" dirty="0">
                <a:latin typeface="Calibri" panose="020F0502020204030204" pitchFamily="34" charset="0"/>
                <a:ea typeface="Times New Roman" panose="02020603050405020304" pitchFamily="18" charset="0"/>
                <a:cs typeface="Arial" panose="020B0604020202020204" pitchFamily="34" charset="0"/>
              </a:rPr>
              <a:t>الاحتياجات الأساسية وفقا لمنظمة العمل الدولية</a:t>
            </a:r>
            <a:endParaRPr lang="en-US" sz="1800" dirty="0">
              <a:latin typeface="Calibri" panose="020F0502020204030204" pitchFamily="34" charset="0"/>
              <a:ea typeface="Times New Roman" panose="02020603050405020304" pitchFamily="18" charset="0"/>
              <a:cs typeface="Arial" panose="020B0604020202020204" pitchFamily="34" charset="0"/>
            </a:endParaRPr>
          </a:p>
          <a:p>
            <a:pPr marL="617934" lvl="1" indent="-342900">
              <a:lnSpc>
                <a:spcPct val="115000"/>
              </a:lnSpc>
              <a:spcAft>
                <a:spcPts val="0"/>
              </a:spcAft>
              <a:buFont typeface="+mj-lt"/>
              <a:buAutoNum type="arabicPeriod"/>
            </a:pPr>
            <a:r>
              <a:rPr lang="ar-SA" sz="1850" dirty="0">
                <a:latin typeface="Calibri" panose="020F0502020204030204" pitchFamily="34" charset="0"/>
                <a:ea typeface="Times New Roman" panose="02020603050405020304" pitchFamily="18" charset="0"/>
                <a:cs typeface="Arial" panose="020B0604020202020204" pitchFamily="34" charset="0"/>
              </a:rPr>
              <a:t>أساسيات الاستهلاك الشخصي – غذاء، مسكن أو مأوى، ملابس؛</a:t>
            </a:r>
            <a:endParaRPr lang="en-US" sz="1650" dirty="0">
              <a:latin typeface="Calibri" panose="020F0502020204030204" pitchFamily="34" charset="0"/>
              <a:ea typeface="Times New Roman" panose="02020603050405020304" pitchFamily="18" charset="0"/>
              <a:cs typeface="Arial" panose="020B0604020202020204" pitchFamily="34" charset="0"/>
            </a:endParaRPr>
          </a:p>
          <a:p>
            <a:pPr marL="617934" lvl="1" indent="-342900">
              <a:lnSpc>
                <a:spcPct val="115000"/>
              </a:lnSpc>
              <a:spcAft>
                <a:spcPts val="0"/>
              </a:spcAft>
              <a:buFont typeface="+mj-lt"/>
              <a:buAutoNum type="arabicPeriod"/>
            </a:pPr>
            <a:r>
              <a:rPr lang="ar-SA" sz="1850" dirty="0">
                <a:latin typeface="Calibri" panose="020F0502020204030204" pitchFamily="34" charset="0"/>
                <a:ea typeface="Times New Roman" panose="02020603050405020304" pitchFamily="18" charset="0"/>
                <a:cs typeface="Arial" panose="020B0604020202020204" pitchFamily="34" charset="0"/>
              </a:rPr>
              <a:t>الحصول على الخدمات الأساسية – مياه نظيفة، صرف صحي، تعليم، مواصلات، رعاية صحية؛</a:t>
            </a:r>
            <a:endParaRPr lang="en-US" sz="1650" dirty="0">
              <a:latin typeface="Calibri" panose="020F0502020204030204" pitchFamily="34" charset="0"/>
              <a:ea typeface="Times New Roman" panose="02020603050405020304" pitchFamily="18" charset="0"/>
              <a:cs typeface="Arial" panose="020B0604020202020204" pitchFamily="34" charset="0"/>
            </a:endParaRPr>
          </a:p>
          <a:p>
            <a:pPr marL="617934" lvl="1" indent="-342900">
              <a:lnSpc>
                <a:spcPct val="115000"/>
              </a:lnSpc>
              <a:spcAft>
                <a:spcPts val="1000"/>
              </a:spcAft>
              <a:buFont typeface="+mj-lt"/>
              <a:buAutoNum type="arabicPeriod"/>
            </a:pPr>
            <a:r>
              <a:rPr lang="ar-SA" sz="1850" dirty="0">
                <a:latin typeface="Calibri" panose="020F0502020204030204" pitchFamily="34" charset="0"/>
                <a:ea typeface="Times New Roman" panose="02020603050405020304" pitchFamily="18" charset="0"/>
                <a:cs typeface="Arial" panose="020B0604020202020204" pitchFamily="34" charset="0"/>
              </a:rPr>
              <a:t>الحصول على عمل مقابل </a:t>
            </a:r>
            <a:r>
              <a:rPr lang="ar-SA" sz="1850" dirty="0" smtClean="0">
                <a:latin typeface="Calibri" panose="020F0502020204030204" pitchFamily="34" charset="0"/>
                <a:ea typeface="Times New Roman" panose="02020603050405020304" pitchFamily="18" charset="0"/>
                <a:cs typeface="Arial" panose="020B0604020202020204" pitchFamily="34" charset="0"/>
              </a:rPr>
              <a:t>أجر؛</a:t>
            </a:r>
            <a:endParaRPr lang="ar-SA" sz="1650" dirty="0" smtClean="0">
              <a:latin typeface="Calibri" panose="020F0502020204030204" pitchFamily="34" charset="0"/>
              <a:ea typeface="Times New Roman" panose="02020603050405020304" pitchFamily="18" charset="0"/>
              <a:cs typeface="Arial" panose="020B0604020202020204" pitchFamily="34" charset="0"/>
            </a:endParaRPr>
          </a:p>
          <a:p>
            <a:pPr marL="617934" lvl="1" indent="-342900">
              <a:lnSpc>
                <a:spcPct val="115000"/>
              </a:lnSpc>
              <a:spcAft>
                <a:spcPts val="1000"/>
              </a:spcAft>
              <a:buFont typeface="+mj-lt"/>
              <a:buAutoNum type="arabicPeriod"/>
            </a:pPr>
            <a:r>
              <a:rPr lang="ar-SA" sz="1850" dirty="0" smtClean="0">
                <a:latin typeface="Calibri" panose="020F0502020204030204" pitchFamily="34" charset="0"/>
                <a:ea typeface="Times New Roman" panose="02020603050405020304" pitchFamily="18" charset="0"/>
                <a:cs typeface="Arial" panose="020B0604020202020204" pitchFamily="34" charset="0"/>
              </a:rPr>
              <a:t>احتياجات </a:t>
            </a:r>
            <a:r>
              <a:rPr lang="ar-SA" sz="1850" dirty="0">
                <a:latin typeface="Calibri" panose="020F0502020204030204" pitchFamily="34" charset="0"/>
                <a:ea typeface="Times New Roman" panose="02020603050405020304" pitchFamily="18" charset="0"/>
                <a:cs typeface="Arial" panose="020B0604020202020204" pitchFamily="34" charset="0"/>
              </a:rPr>
              <a:t>نوعية – بيئة صحية وآمنة، القدرة على المساهمة في صناعة القرار.</a:t>
            </a:r>
            <a:endParaRPr lang="ar-KW" dirty="0"/>
          </a:p>
        </p:txBody>
      </p:sp>
    </p:spTree>
    <p:extLst>
      <p:ext uri="{BB962C8B-B14F-4D97-AF65-F5344CB8AC3E}">
        <p14:creationId xmlns:p14="http://schemas.microsoft.com/office/powerpoint/2010/main" val="72754893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r>
              <a:rPr lang="ar-SA" sz="2000" dirty="0" smtClean="0">
                <a:latin typeface="Calibri" panose="020F0502020204030204" pitchFamily="34" charset="0"/>
                <a:ea typeface="Times New Roman" panose="02020603050405020304" pitchFamily="18" charset="0"/>
                <a:cs typeface="Arial" panose="020B0604020202020204" pitchFamily="34" charset="0"/>
              </a:rPr>
              <a:t>يتبنى </a:t>
            </a:r>
            <a:r>
              <a:rPr lang="ar-SA" sz="2000" dirty="0">
                <a:latin typeface="Calibri" panose="020F0502020204030204" pitchFamily="34" charset="0"/>
                <a:ea typeface="Times New Roman" panose="02020603050405020304" pitchFamily="18" charset="0"/>
                <a:cs typeface="Arial" panose="020B0604020202020204" pitchFamily="34" charset="0"/>
              </a:rPr>
              <a:t>هذا الاقتراب تركيزا على التنمية الزراعية ودعم القطاع الحضري غير الرسمي، وتضمن ذلك </a:t>
            </a:r>
            <a:r>
              <a:rPr lang="ar-SA" sz="2000" dirty="0" smtClean="0">
                <a:latin typeface="Calibri" panose="020F0502020204030204" pitchFamily="34" charset="0"/>
                <a:ea typeface="Times New Roman" panose="02020603050405020304" pitchFamily="18" charset="0"/>
                <a:cs typeface="Arial" panose="020B0604020202020204" pitchFamily="34" charset="0"/>
              </a:rPr>
              <a:t>تشجيع عمليات الإنتاج القائمة على </a:t>
            </a:r>
            <a:r>
              <a:rPr lang="ar-SA" sz="2000" dirty="0">
                <a:latin typeface="Calibri" panose="020F0502020204030204" pitchFamily="34" charset="0"/>
                <a:ea typeface="Times New Roman" panose="02020603050405020304" pitchFamily="18" charset="0"/>
                <a:cs typeface="Arial" panose="020B0604020202020204" pitchFamily="34" charset="0"/>
              </a:rPr>
              <a:t>تكثيف عنصر العمل التي كانت ملائمة للنشاطات صغيرة الحجم. </a:t>
            </a:r>
            <a:endParaRPr lang="ar-SA" sz="2000" dirty="0" smtClean="0">
              <a:latin typeface="Calibri" panose="020F0502020204030204" pitchFamily="34" charset="0"/>
              <a:ea typeface="Times New Roman" panose="02020603050405020304" pitchFamily="18" charset="0"/>
              <a:cs typeface="Arial" panose="020B0604020202020204" pitchFamily="34" charset="0"/>
            </a:endParaRPr>
          </a:p>
          <a:p>
            <a:r>
              <a:rPr lang="ar-SA" sz="2000" dirty="0" smtClean="0">
                <a:latin typeface="Calibri" panose="020F0502020204030204" pitchFamily="34" charset="0"/>
                <a:ea typeface="Times New Roman" panose="02020603050405020304" pitchFamily="18" charset="0"/>
                <a:cs typeface="Arial" panose="020B0604020202020204" pitchFamily="34" charset="0"/>
              </a:rPr>
              <a:t>فضلا </a:t>
            </a:r>
            <a:r>
              <a:rPr lang="ar-SA" sz="2000" dirty="0">
                <a:latin typeface="Calibri" panose="020F0502020204030204" pitchFamily="34" charset="0"/>
                <a:ea typeface="Times New Roman" panose="02020603050405020304" pitchFamily="18" charset="0"/>
                <a:cs typeface="Arial" panose="020B0604020202020204" pitchFamily="34" charset="0"/>
              </a:rPr>
              <a:t>عن ذلك </a:t>
            </a:r>
            <a:r>
              <a:rPr lang="ar-SA" sz="2000" dirty="0" smtClean="0">
                <a:latin typeface="Calibri" panose="020F0502020204030204" pitchFamily="34" charset="0"/>
                <a:ea typeface="Times New Roman" panose="02020603050405020304" pitchFamily="18" charset="0"/>
                <a:cs typeface="Arial" panose="020B0604020202020204" pitchFamily="34" charset="0"/>
              </a:rPr>
              <a:t>يدعم هذا الاقتراب توسيع </a:t>
            </a:r>
            <a:r>
              <a:rPr lang="ar-SA" sz="2000" dirty="0">
                <a:latin typeface="Calibri" panose="020F0502020204030204" pitchFamily="34" charset="0"/>
                <a:ea typeface="Times New Roman" panose="02020603050405020304" pitchFamily="18" charset="0"/>
                <a:cs typeface="Arial" panose="020B0604020202020204" pitchFamily="34" charset="0"/>
              </a:rPr>
              <a:t>نطاق توفير الخدمات الاجتماعية وتطويرها للإيفاء باحتياجات الفقراء</a:t>
            </a:r>
            <a:r>
              <a:rPr lang="ar-SA" sz="2000" dirty="0" smtClean="0">
                <a:latin typeface="Calibri" panose="020F0502020204030204" pitchFamily="34" charset="0"/>
                <a:ea typeface="Times New Roman" panose="02020603050405020304" pitchFamily="18" charset="0"/>
                <a:cs typeface="Arial" panose="020B0604020202020204" pitchFamily="34" charset="0"/>
              </a:rPr>
              <a:t>.</a:t>
            </a:r>
          </a:p>
          <a:p>
            <a:r>
              <a:rPr lang="ar-SA" sz="2000" dirty="0" smtClean="0">
                <a:solidFill>
                  <a:srgbClr val="FF0000"/>
                </a:solidFill>
                <a:latin typeface="Calibri" panose="020F0502020204030204" pitchFamily="34" charset="0"/>
                <a:cs typeface="Arial" panose="020B0604020202020204" pitchFamily="34" charset="0"/>
              </a:rPr>
              <a:t>الانتقادات</a:t>
            </a:r>
          </a:p>
          <a:p>
            <a:pPr lvl="1"/>
            <a:r>
              <a:rPr lang="ar-SA" dirty="0" smtClean="0"/>
              <a:t>يعد تحسين </a:t>
            </a:r>
            <a:r>
              <a:rPr lang="ar-SA" dirty="0"/>
              <a:t>مستوى الخدمات العامة </a:t>
            </a:r>
            <a:r>
              <a:rPr lang="ar-SA" dirty="0" smtClean="0"/>
              <a:t>مكلفا </a:t>
            </a:r>
            <a:r>
              <a:rPr lang="ar-SA" dirty="0"/>
              <a:t>من الناحية المالية </a:t>
            </a:r>
            <a:r>
              <a:rPr lang="ar-SA" dirty="0" smtClean="0"/>
              <a:t>مما يجعل </a:t>
            </a:r>
            <a:r>
              <a:rPr lang="ar-SA" dirty="0"/>
              <a:t>الحكومات في أحيان كثيرة غير راغبة أو غير قادرة على تحمل مثل ذلك الإنفاق. </a:t>
            </a:r>
            <a:endParaRPr lang="ar-SA" dirty="0" smtClean="0"/>
          </a:p>
          <a:p>
            <a:pPr lvl="1"/>
            <a:r>
              <a:rPr lang="ar-SA" dirty="0" smtClean="0"/>
              <a:t>ينتقد اقتراب </a:t>
            </a:r>
            <a:r>
              <a:rPr lang="ar-SA" dirty="0"/>
              <a:t>‘الاحتياجات الأساسية’، بتركيزه على الإنتاج الزراعي صغير الحجم، ونشاطات القطاع غير الرسمي، </a:t>
            </a:r>
            <a:r>
              <a:rPr lang="ar-SA" dirty="0" smtClean="0"/>
              <a:t>مما يجعله يقوم </a:t>
            </a:r>
            <a:r>
              <a:rPr lang="ar-SA" dirty="0"/>
              <a:t>بدور الكابح للنمو الاقتصادي السريع ويستمر في حصر بلدان الجنوب في إنتاج المواد الأولية والتصنيع ذي الفائدة المضافة </a:t>
            </a:r>
            <a:r>
              <a:rPr lang="ar-SA" dirty="0" smtClean="0"/>
              <a:t>المنخفضة.</a:t>
            </a:r>
            <a:endParaRPr lang="ar-KW" dirty="0"/>
          </a:p>
        </p:txBody>
      </p:sp>
    </p:spTree>
    <p:extLst>
      <p:ext uri="{BB962C8B-B14F-4D97-AF65-F5344CB8AC3E}">
        <p14:creationId xmlns:p14="http://schemas.microsoft.com/office/powerpoint/2010/main" val="41825252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sz="2400" dirty="0" smtClean="0">
                <a:solidFill>
                  <a:srgbClr val="FF0000"/>
                </a:solidFill>
              </a:rPr>
              <a:t>اللامركزية</a:t>
            </a:r>
          </a:p>
          <a:p>
            <a:pPr lvl="1"/>
            <a:r>
              <a:rPr lang="ar-SA" sz="2400" dirty="0" smtClean="0"/>
              <a:t>يتم تبرير </a:t>
            </a:r>
            <a:r>
              <a:rPr lang="ar-SA" sz="2400" dirty="0" err="1" smtClean="0"/>
              <a:t>اللا</a:t>
            </a:r>
            <a:r>
              <a:rPr lang="ar-SA" sz="2400" dirty="0" smtClean="0"/>
              <a:t> مركزية اقتصاديا وسياسيا.</a:t>
            </a:r>
          </a:p>
          <a:p>
            <a:pPr lvl="2"/>
            <a:r>
              <a:rPr lang="ar-SA" sz="2000" dirty="0" smtClean="0"/>
              <a:t>فمن </a:t>
            </a:r>
            <a:r>
              <a:rPr lang="ar-SA" sz="2000" dirty="0"/>
              <a:t>المنظور الاقتصادي </a:t>
            </a:r>
            <a:r>
              <a:rPr lang="ar-SA" sz="2000" dirty="0" smtClean="0"/>
              <a:t>يزعم </a:t>
            </a:r>
            <a:r>
              <a:rPr lang="ar-SA" sz="2000" dirty="0"/>
              <a:t>أن لا مركزية نشاطات الحكومة سيؤدي إلى قدر أكبر من الكفاءة وترشيد التكاليف. وينسجم هذا بوضوح مع الأجندة </a:t>
            </a:r>
            <a:r>
              <a:rPr lang="ar-SA" sz="2000" dirty="0" err="1"/>
              <a:t>النيو</a:t>
            </a:r>
            <a:r>
              <a:rPr lang="ar-SA" sz="2000" dirty="0"/>
              <a:t> ليبرالية. </a:t>
            </a:r>
            <a:endParaRPr lang="ar-SA" sz="2000" dirty="0" smtClean="0"/>
          </a:p>
          <a:p>
            <a:pPr lvl="2"/>
            <a:r>
              <a:rPr lang="ar-SA" sz="2000" dirty="0" smtClean="0"/>
              <a:t>أما </a:t>
            </a:r>
            <a:r>
              <a:rPr lang="ar-SA" sz="2000" dirty="0"/>
              <a:t>فيما يتعلق بالجانب السياسي، فإن تحويل صناعة القرار إلى المستوى المحلي بأكبر قدر ممكن، يعطي الناس قدرا أكبر من التأثير في القرارات التي تتخذ فيما يتعلق </a:t>
            </a:r>
            <a:r>
              <a:rPr lang="ar-SA" sz="2000" dirty="0" smtClean="0"/>
              <a:t>بخدماتهم.</a:t>
            </a:r>
          </a:p>
          <a:p>
            <a:pPr lvl="2"/>
            <a:r>
              <a:rPr lang="ar-SA" sz="2000" dirty="0" smtClean="0"/>
              <a:t>أصبحت </a:t>
            </a:r>
            <a:r>
              <a:rPr lang="ar-SA" sz="2000" dirty="0" err="1" smtClean="0"/>
              <a:t>اللا</a:t>
            </a:r>
            <a:r>
              <a:rPr lang="ar-SA" sz="2000" dirty="0" smtClean="0"/>
              <a:t> مركزية سمة رئيسة لصنع السياسة في معظم بلدان العالم بغض النظر عن حجمها او درجة تقدمها او طبيعة نظامها السياسي والاقتصادي.</a:t>
            </a:r>
          </a:p>
          <a:p>
            <a:pPr lvl="2"/>
            <a:endParaRPr lang="ar-KW" sz="2800" dirty="0"/>
          </a:p>
        </p:txBody>
      </p:sp>
    </p:spTree>
    <p:extLst>
      <p:ext uri="{BB962C8B-B14F-4D97-AF65-F5344CB8AC3E}">
        <p14:creationId xmlns:p14="http://schemas.microsoft.com/office/powerpoint/2010/main" val="242526044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2800" b="1" dirty="0"/>
              <a:t>المنظمات غير الحكومية </a:t>
            </a:r>
            <a:r>
              <a:rPr lang="en-US" sz="2800" b="1" dirty="0"/>
              <a:t>(</a:t>
            </a:r>
            <a:r>
              <a:rPr lang="en-US" sz="2800" b="1" dirty="0" smtClean="0"/>
              <a:t>NGOs</a:t>
            </a:r>
            <a:r>
              <a:rPr lang="en-US" sz="2800" b="1" dirty="0"/>
              <a:t>)</a:t>
            </a:r>
            <a:endParaRPr lang="ar-KW" sz="2800" dirty="0"/>
          </a:p>
        </p:txBody>
      </p:sp>
      <p:sp>
        <p:nvSpPr>
          <p:cNvPr id="3" name="عنصر نائب للمحتوى 2"/>
          <p:cNvSpPr>
            <a:spLocks noGrp="1"/>
          </p:cNvSpPr>
          <p:nvPr>
            <p:ph idx="1"/>
          </p:nvPr>
        </p:nvSpPr>
        <p:spPr/>
        <p:txBody>
          <a:bodyPr/>
          <a:lstStyle/>
          <a:p>
            <a:r>
              <a:rPr lang="ar-SA" sz="2000" dirty="0" smtClean="0"/>
              <a:t>ينظر للمنظمات </a:t>
            </a:r>
            <a:r>
              <a:rPr lang="ar-SA" sz="2000" dirty="0"/>
              <a:t>غير الحكومية </a:t>
            </a:r>
            <a:r>
              <a:rPr lang="ar-SA" sz="2000" dirty="0" smtClean="0"/>
              <a:t>على انها الحل </a:t>
            </a:r>
            <a:r>
              <a:rPr lang="ar-SA" sz="2000" dirty="0"/>
              <a:t>لكل قضايا التنمية، </a:t>
            </a:r>
            <a:r>
              <a:rPr lang="ar-SA" sz="2000" dirty="0" smtClean="0"/>
              <a:t>ولذلك اطلق عليها  </a:t>
            </a:r>
            <a:r>
              <a:rPr lang="ar-SA" sz="2000" dirty="0"/>
              <a:t>‘الرصاصة السحرية</a:t>
            </a:r>
            <a:r>
              <a:rPr lang="ar-SA" sz="2000" dirty="0" smtClean="0"/>
              <a:t>’. ولذلك، </a:t>
            </a:r>
            <a:r>
              <a:rPr lang="ar-SA" sz="2000" dirty="0"/>
              <a:t>فإن قدرا كبيرا من المساعدات الأحادية والمتعددة يتم تقديمها عبر المنظمات غير الحكومية وذلك كجزء مما أصبح يعرف ‘أجندة السياسة الجديدة’ </a:t>
            </a:r>
            <a:r>
              <a:rPr lang="en-US" sz="2000" dirty="0"/>
              <a:t>'New Policy </a:t>
            </a:r>
            <a:r>
              <a:rPr lang="en-US" sz="2000" dirty="0" smtClean="0"/>
              <a:t>Agenda‘</a:t>
            </a:r>
            <a:r>
              <a:rPr lang="ar-SA" sz="2000" dirty="0" smtClean="0"/>
              <a:t>المرتبطة </a:t>
            </a:r>
            <a:r>
              <a:rPr lang="ar-SA" sz="2000" dirty="0"/>
              <a:t>ب</a:t>
            </a:r>
            <a:r>
              <a:rPr lang="ar-SA" sz="2000" dirty="0" smtClean="0"/>
              <a:t>اقتراب </a:t>
            </a:r>
            <a:r>
              <a:rPr lang="ar-SA" sz="2000" dirty="0"/>
              <a:t>الليبرالية المحدثة ضمن المؤسسات الدولية مثل البنك </a:t>
            </a:r>
            <a:r>
              <a:rPr lang="ar-SA" sz="2000" dirty="0" smtClean="0"/>
              <a:t>الدولي.</a:t>
            </a:r>
          </a:p>
          <a:p>
            <a:r>
              <a:rPr lang="ar-SA" sz="2000" dirty="0" smtClean="0">
                <a:solidFill>
                  <a:srgbClr val="FF0000"/>
                </a:solidFill>
              </a:rPr>
              <a:t>أسباب انتشار المنظمات غير الحكومية</a:t>
            </a:r>
            <a:r>
              <a:rPr lang="ar-SA" sz="2000" dirty="0" smtClean="0"/>
              <a:t>:</a:t>
            </a:r>
          </a:p>
          <a:p>
            <a:pPr marL="295275" lvl="1" indent="0">
              <a:buNone/>
            </a:pPr>
            <a:r>
              <a:rPr lang="ar-SA" sz="2000" dirty="0"/>
              <a:t>أرتفع عدد المنظمات غير الحكومية في أنحاء العالم بسرعة كبيرة جزئيا </a:t>
            </a:r>
            <a:r>
              <a:rPr lang="ar-SA" sz="2000" dirty="0" smtClean="0"/>
              <a:t>بسبب: </a:t>
            </a:r>
          </a:p>
          <a:p>
            <a:pPr marL="295275" lvl="1" indent="0">
              <a:buNone/>
            </a:pPr>
            <a:r>
              <a:rPr lang="ar-SA" sz="2000" dirty="0"/>
              <a:t>	</a:t>
            </a:r>
            <a:r>
              <a:rPr lang="ar-SA" sz="2000" dirty="0" smtClean="0"/>
              <a:t>1- توفر التمويل، </a:t>
            </a:r>
          </a:p>
          <a:p>
            <a:pPr marL="295275" lvl="1" indent="0">
              <a:buNone/>
            </a:pPr>
            <a:r>
              <a:rPr lang="ar-SA" sz="2000" dirty="0"/>
              <a:t>	</a:t>
            </a:r>
            <a:r>
              <a:rPr lang="ar-SA" sz="2000" dirty="0" smtClean="0"/>
              <a:t>2- الافتقار </a:t>
            </a:r>
            <a:r>
              <a:rPr lang="ar-SA" sz="2000" dirty="0"/>
              <a:t>إلى آليات دعم بديلة للمجتمعات </a:t>
            </a:r>
            <a:r>
              <a:rPr lang="ar-SA" sz="2000" dirty="0" smtClean="0"/>
              <a:t>المحتاجة، وخصوصا عندما </a:t>
            </a:r>
            <a:r>
              <a:rPr lang="ar-SA" sz="2000" dirty="0"/>
              <a:t>قلصت الحكومات </a:t>
            </a:r>
            <a:r>
              <a:rPr lang="ar-SA" sz="2000" dirty="0" smtClean="0"/>
              <a:t>	     الإنفاق كجزء </a:t>
            </a:r>
            <a:r>
              <a:rPr lang="ar-SA" sz="2000" dirty="0"/>
              <a:t>من سياسات التكيف الهيكلي، </a:t>
            </a:r>
            <a:endParaRPr lang="ar-SA" sz="2000" dirty="0" smtClean="0"/>
          </a:p>
          <a:p>
            <a:pPr marL="295275" lvl="1" indent="0">
              <a:buNone/>
            </a:pPr>
            <a:r>
              <a:rPr lang="ar-SA" sz="2000" dirty="0"/>
              <a:t>	</a:t>
            </a:r>
            <a:r>
              <a:rPr lang="ar-SA" sz="2000" dirty="0" smtClean="0"/>
              <a:t>3- ضعف </a:t>
            </a:r>
            <a:r>
              <a:rPr lang="ar-SA" sz="2000" dirty="0"/>
              <a:t>بناءات الدولة بسبب الحرب أو الاضطرابات المدنية.</a:t>
            </a:r>
            <a:endParaRPr lang="ar-KW" sz="2000" dirty="0"/>
          </a:p>
        </p:txBody>
      </p:sp>
    </p:spTree>
    <p:extLst>
      <p:ext uri="{BB962C8B-B14F-4D97-AF65-F5344CB8AC3E}">
        <p14:creationId xmlns:p14="http://schemas.microsoft.com/office/powerpoint/2010/main" val="2998817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مصطلحات تصنيف دول العالم</a:t>
            </a:r>
            <a:endParaRPr lang="ar-SA" dirty="0"/>
          </a:p>
        </p:txBody>
      </p:sp>
      <p:sp>
        <p:nvSpPr>
          <p:cNvPr id="3" name="عنصر نائب للمحتوى 2"/>
          <p:cNvSpPr>
            <a:spLocks noGrp="1"/>
          </p:cNvSpPr>
          <p:nvPr>
            <p:ph idx="1"/>
          </p:nvPr>
        </p:nvSpPr>
        <p:spPr/>
        <p:txBody>
          <a:bodyPr>
            <a:normAutofit/>
          </a:bodyPr>
          <a:lstStyle/>
          <a:p>
            <a:pPr marL="0" indent="0">
              <a:buNone/>
            </a:pPr>
            <a:r>
              <a:rPr lang="ar-SA" sz="2800" dirty="0">
                <a:solidFill>
                  <a:srgbClr val="FF0000"/>
                </a:solidFill>
                <a:latin typeface="Calibri" panose="020F0502020204030204" pitchFamily="34" charset="0"/>
                <a:ea typeface="Calibri" panose="020F0502020204030204" pitchFamily="34" charset="0"/>
                <a:cs typeface="Arial" panose="020B0604020202020204" pitchFamily="34" charset="0"/>
              </a:rPr>
              <a:t>من المهم الاعتراف بأن الطريقة المتبعة لوصف أجزاء مختلفة من العالم توضح لنا قدرا كبيرا من المعلومات حول من يمتلك السلطة لتقرير ما يعتبر قيما وما يعتبر عديم </a:t>
            </a:r>
            <a:r>
              <a:rPr lang="ar-SA" sz="2800" dirty="0" smtClean="0">
                <a:solidFill>
                  <a:srgbClr val="FF0000"/>
                </a:solidFill>
                <a:latin typeface="Calibri" panose="020F0502020204030204" pitchFamily="34" charset="0"/>
                <a:ea typeface="Calibri" panose="020F0502020204030204" pitchFamily="34" charset="0"/>
                <a:cs typeface="Arial" panose="020B0604020202020204" pitchFamily="34" charset="0"/>
              </a:rPr>
              <a:t>القيمة ومن بين التصنيفات ما يلي:</a:t>
            </a:r>
            <a:endParaRPr lang="ar-SA" dirty="0" smtClean="0">
              <a:solidFill>
                <a:srgbClr val="FF0000"/>
              </a:solidFill>
            </a:endParaRPr>
          </a:p>
          <a:p>
            <a:r>
              <a:rPr lang="ar-SA" dirty="0" smtClean="0"/>
              <a:t>تصنيف </a:t>
            </a:r>
            <a:r>
              <a:rPr lang="ar-SA" dirty="0"/>
              <a:t>برنامج الأمم المتحدة للتنمية لدول العالم إلى "عالي"، "متوسط" أو "منخفض" وفقا لمستويات التنمية </a:t>
            </a:r>
            <a:r>
              <a:rPr lang="ar-SA" dirty="0" smtClean="0"/>
              <a:t>الإنسانية.</a:t>
            </a:r>
          </a:p>
          <a:p>
            <a:r>
              <a:rPr lang="ar-SA" dirty="0" smtClean="0"/>
              <a:t> </a:t>
            </a:r>
            <a:r>
              <a:rPr lang="ar-SA" sz="2800" dirty="0">
                <a:latin typeface="Calibri" panose="020F0502020204030204" pitchFamily="34" charset="0"/>
                <a:ea typeface="Calibri" panose="020F0502020204030204" pitchFamily="34" charset="0"/>
                <a:cs typeface="Arial" panose="020B0604020202020204" pitchFamily="34" charset="0"/>
              </a:rPr>
              <a:t>تصنيف البنك الدولي لبلدان العالم إلى واحد من بين أربع فئات وفقا لمتوسط الدخل القومي </a:t>
            </a:r>
            <a:r>
              <a:rPr lang="ar-SA" sz="2800" dirty="0" smtClean="0">
                <a:latin typeface="Calibri" panose="020F0502020204030204" pitchFamily="34" charset="0"/>
                <a:ea typeface="Calibri" panose="020F0502020204030204" pitchFamily="34" charset="0"/>
                <a:cs typeface="Arial" panose="020B0604020202020204" pitchFamily="34" charset="0"/>
              </a:rPr>
              <a:t>الفردي.</a:t>
            </a:r>
          </a:p>
          <a:p>
            <a:r>
              <a:rPr lang="ar-SA" sz="2800" dirty="0">
                <a:latin typeface="Calibri" panose="020F0502020204030204" pitchFamily="34" charset="0"/>
                <a:ea typeface="Calibri" panose="020F0502020204030204" pitchFamily="34" charset="0"/>
                <a:cs typeface="Arial" panose="020B0604020202020204" pitchFamily="34" charset="0"/>
              </a:rPr>
              <a:t>مصطلحات ‘عالم الشمال’ أو ‘الشمال’ </a:t>
            </a:r>
            <a:r>
              <a:rPr lang="ar-SA" sz="1600" dirty="0">
                <a:latin typeface="Calibri" panose="020F0502020204030204" pitchFamily="34" charset="0"/>
                <a:ea typeface="Calibri" panose="020F0502020204030204" pitchFamily="34" charset="0"/>
                <a:cs typeface="Arial" panose="020B0604020202020204" pitchFamily="34" charset="0"/>
              </a:rPr>
              <a:t>لوصف بلدان أوربا ، اليابان، استراليا، نيوزيلندا، الولايات المتحدة وكندا</a:t>
            </a:r>
            <a:r>
              <a:rPr lang="ar-SA" sz="2800" dirty="0">
                <a:latin typeface="Calibri" panose="020F0502020204030204" pitchFamily="34" charset="0"/>
                <a:ea typeface="Calibri" panose="020F0502020204030204" pitchFamily="34" charset="0"/>
                <a:cs typeface="Arial" panose="020B0604020202020204" pitchFamily="34" charset="0"/>
              </a:rPr>
              <a:t>، ومصطلح ‘عالم الجنوب’ أو ‘الجنوب</a:t>
            </a:r>
            <a:r>
              <a:rPr lang="ar-SA" sz="2800" dirty="0" smtClean="0">
                <a:latin typeface="Calibri" panose="020F0502020204030204" pitchFamily="34" charset="0"/>
                <a:ea typeface="Calibri" panose="020F0502020204030204" pitchFamily="34" charset="0"/>
                <a:cs typeface="Arial" panose="020B0604020202020204" pitchFamily="34" charset="0"/>
              </a:rPr>
              <a:t>’ </a:t>
            </a:r>
            <a:r>
              <a:rPr lang="ar-SA" sz="1600" dirty="0">
                <a:latin typeface="Calibri" panose="020F0502020204030204" pitchFamily="34" charset="0"/>
                <a:ea typeface="Calibri" panose="020F0502020204030204" pitchFamily="34" charset="0"/>
                <a:cs typeface="Arial" panose="020B0604020202020204" pitchFamily="34" charset="0"/>
              </a:rPr>
              <a:t>لوصف باقي بلدان </a:t>
            </a:r>
            <a:r>
              <a:rPr lang="ar-SA" sz="1600" dirty="0" smtClean="0">
                <a:latin typeface="Calibri" panose="020F0502020204030204" pitchFamily="34" charset="0"/>
                <a:ea typeface="Calibri" panose="020F0502020204030204" pitchFamily="34" charset="0"/>
                <a:cs typeface="Arial" panose="020B0604020202020204" pitchFamily="34" charset="0"/>
              </a:rPr>
              <a:t>العالم.</a:t>
            </a:r>
            <a:endParaRPr lang="ar-SA" sz="1600" dirty="0"/>
          </a:p>
        </p:txBody>
      </p:sp>
    </p:spTree>
    <p:extLst>
      <p:ext uri="{BB962C8B-B14F-4D97-AF65-F5344CB8AC3E}">
        <p14:creationId xmlns:p14="http://schemas.microsoft.com/office/powerpoint/2010/main" val="319660859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sz="2000" dirty="0" smtClean="0"/>
              <a:t>تقويم دور المنظمات غير الحكومية:</a:t>
            </a:r>
          </a:p>
          <a:p>
            <a:pPr lvl="1"/>
            <a:r>
              <a:rPr lang="ar-SA" sz="2000" dirty="0" smtClean="0"/>
              <a:t>يمكن </a:t>
            </a:r>
            <a:r>
              <a:rPr lang="ar-SA" sz="2000" dirty="0"/>
              <a:t>أن تشمل نشاطات المنظمات غير الحكومية </a:t>
            </a:r>
            <a:r>
              <a:rPr lang="ar-SA" sz="2000" dirty="0" smtClean="0"/>
              <a:t>توفير </a:t>
            </a:r>
            <a:r>
              <a:rPr lang="ar-SA" sz="2000" dirty="0"/>
              <a:t>الرعاية الاجتماعية مثل السكن </a:t>
            </a:r>
            <a:r>
              <a:rPr lang="ar-SA" sz="2000" dirty="0" smtClean="0"/>
              <a:t>والرعاية </a:t>
            </a:r>
            <a:r>
              <a:rPr lang="ar-SA" sz="2000" dirty="0"/>
              <a:t>الصحية والتعليم. ويبدو واضحا في حالات عديدة أنه لا يمكن تحسين ظروف الناس المعيشية ومستوى حياتهم بدون تدخل المنظمات غير الحكومية. </a:t>
            </a:r>
            <a:endParaRPr lang="ar-SA" sz="2000" dirty="0" smtClean="0"/>
          </a:p>
          <a:p>
            <a:pPr marL="295275" lvl="1" indent="0">
              <a:buNone/>
            </a:pPr>
            <a:endParaRPr lang="ar-SA" sz="2000" dirty="0" smtClean="0"/>
          </a:p>
          <a:p>
            <a:pPr lvl="1"/>
            <a:r>
              <a:rPr lang="ar-SA" sz="2000" dirty="0" smtClean="0"/>
              <a:t>وبرغم </a:t>
            </a:r>
            <a:r>
              <a:rPr lang="ar-SA" sz="2000" dirty="0"/>
              <a:t>ذلك، يشار إلى أن المزاعم بشأن دور المنظمات غير الحكومية قد تم المبالغة </a:t>
            </a:r>
            <a:r>
              <a:rPr lang="ar-SA" sz="2000" dirty="0" smtClean="0"/>
              <a:t>فيه </a:t>
            </a:r>
            <a:r>
              <a:rPr lang="ar-SA" sz="2000" dirty="0"/>
              <a:t>بعض الشيء. فمع أنه </a:t>
            </a:r>
            <a:r>
              <a:rPr lang="ar-SA" sz="2000" dirty="0" smtClean="0"/>
              <a:t>يمكنها </a:t>
            </a:r>
            <a:r>
              <a:rPr lang="ar-SA" sz="2000" dirty="0"/>
              <a:t>تحقيق كثير من الإنجاز في تحسين ظروف الناس، إلا </a:t>
            </a:r>
            <a:r>
              <a:rPr lang="ar-SA" sz="2000" dirty="0" smtClean="0"/>
              <a:t>أنه لا </a:t>
            </a:r>
            <a:r>
              <a:rPr lang="ar-SA" sz="2000" dirty="0"/>
              <a:t>يمكنها لوحدها تحقيق كل ما هو متوقع منها</a:t>
            </a:r>
            <a:r>
              <a:rPr lang="ar-SA" sz="2000" dirty="0" smtClean="0"/>
              <a:t>.</a:t>
            </a:r>
          </a:p>
          <a:p>
            <a:pPr marL="295275" lvl="1" indent="0">
              <a:buNone/>
            </a:pPr>
            <a:endParaRPr lang="ar-KW" sz="2000" dirty="0"/>
          </a:p>
        </p:txBody>
      </p:sp>
    </p:spTree>
    <p:extLst>
      <p:ext uri="{BB962C8B-B14F-4D97-AF65-F5344CB8AC3E}">
        <p14:creationId xmlns:p14="http://schemas.microsoft.com/office/powerpoint/2010/main" val="405949043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solidFill>
                  <a:srgbClr val="FF0000"/>
                </a:solidFill>
              </a:rPr>
              <a:t>البيئة والتنمية</a:t>
            </a:r>
            <a:endParaRPr lang="ar-KW" dirty="0">
              <a:solidFill>
                <a:srgbClr val="FF0000"/>
              </a:solidFill>
            </a:endParaRPr>
          </a:p>
        </p:txBody>
      </p:sp>
      <p:sp>
        <p:nvSpPr>
          <p:cNvPr id="3" name="عنصر نائب للمحتوى 2"/>
          <p:cNvSpPr>
            <a:spLocks noGrp="1"/>
          </p:cNvSpPr>
          <p:nvPr>
            <p:ph idx="1"/>
          </p:nvPr>
        </p:nvSpPr>
        <p:spPr/>
        <p:txBody>
          <a:bodyPr/>
          <a:lstStyle/>
          <a:p>
            <a:r>
              <a:rPr lang="ar-SA" sz="2000" dirty="0" smtClean="0"/>
              <a:t>النظرية </a:t>
            </a:r>
            <a:r>
              <a:rPr lang="ar-SA" sz="2000" dirty="0" err="1" smtClean="0"/>
              <a:t>المالتسية</a:t>
            </a:r>
            <a:r>
              <a:rPr lang="ar-SA" sz="2000" dirty="0" smtClean="0"/>
              <a:t> والعلاقة بين السكان والبيئة:</a:t>
            </a:r>
          </a:p>
          <a:p>
            <a:pPr marL="0" indent="0">
              <a:buNone/>
            </a:pPr>
            <a:endParaRPr lang="ar-SA" sz="2000" dirty="0" smtClean="0"/>
          </a:p>
          <a:p>
            <a:pPr lvl="1"/>
            <a:r>
              <a:rPr lang="ar-SA" sz="2000" dirty="0" smtClean="0"/>
              <a:t> يزعم </a:t>
            </a:r>
            <a:r>
              <a:rPr lang="ar-SA" sz="2000" dirty="0" err="1" smtClean="0"/>
              <a:t>مالتس</a:t>
            </a:r>
            <a:r>
              <a:rPr lang="ar-SA" sz="2000" dirty="0" smtClean="0"/>
              <a:t> أن </a:t>
            </a:r>
            <a:r>
              <a:rPr lang="ar-SA" sz="2000" dirty="0"/>
              <a:t>النمو السكاني يحدث بطرق مختلفة عن الزيادة في موارد الغذاء. فموارد الغذاء تزداد وفقا لمتوالية حسابية، على سبيل المثال، مع كل جيل يزداد عرض الغذاء بنفس الكمية من خلال إيجاد أراضي جديدة للفلاحة مثلا. وهذا يؤدي إلى نمط خطي للنمو. </a:t>
            </a:r>
            <a:endParaRPr lang="ar-SA" sz="2000" dirty="0" smtClean="0"/>
          </a:p>
          <a:p>
            <a:pPr lvl="1"/>
            <a:r>
              <a:rPr lang="ar-SA" sz="2000" dirty="0" smtClean="0"/>
              <a:t>وبالمقارنة</a:t>
            </a:r>
            <a:r>
              <a:rPr lang="ar-SA" sz="2000" dirty="0"/>
              <a:t>، سينمو السكان وفقا لمتوالية هندسية حتى لو أن عدد أطفال كل أسرة بقى كما هو، وذلك لأنه سيكون هناك في كل جيل أناس أكثر ينجبون </a:t>
            </a:r>
            <a:r>
              <a:rPr lang="ar-SA" sz="2000" dirty="0" smtClean="0"/>
              <a:t>اطفالا. ونتيجة </a:t>
            </a:r>
            <a:r>
              <a:rPr lang="ar-SA" sz="2000" dirty="0"/>
              <a:t>لمعدلات النمو المختلفة تلك، زعم </a:t>
            </a:r>
            <a:r>
              <a:rPr lang="ar-SA" sz="2000" dirty="0" err="1"/>
              <a:t>مالتس</a:t>
            </a:r>
            <a:r>
              <a:rPr lang="ar-SA" sz="2000" dirty="0"/>
              <a:t> أن الجنس البشري سيواجه كارثة ما لم تفرض قيود على معدلات النمو </a:t>
            </a:r>
            <a:r>
              <a:rPr lang="ar-SA" sz="2000" dirty="0" smtClean="0"/>
              <a:t>السكاني.</a:t>
            </a:r>
          </a:p>
          <a:p>
            <a:pPr marL="295275" lvl="1" indent="0">
              <a:buNone/>
            </a:pPr>
            <a:endParaRPr lang="ar-SA" sz="2000" dirty="0" smtClean="0">
              <a:latin typeface="Calibri" panose="020F0502020204030204" pitchFamily="34" charset="0"/>
              <a:ea typeface="Times New Roman" panose="02020603050405020304" pitchFamily="18" charset="0"/>
              <a:cs typeface="Arial" panose="020B0604020202020204" pitchFamily="34" charset="0"/>
            </a:endParaRPr>
          </a:p>
          <a:p>
            <a:pPr marL="501253" lvl="2" indent="0">
              <a:buNone/>
            </a:pPr>
            <a:endParaRPr lang="ar-KW" sz="2000" dirty="0"/>
          </a:p>
        </p:txBody>
      </p:sp>
    </p:spTree>
    <p:extLst>
      <p:ext uri="{BB962C8B-B14F-4D97-AF65-F5344CB8AC3E}">
        <p14:creationId xmlns:p14="http://schemas.microsoft.com/office/powerpoint/2010/main" val="7166454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___ê___ر 8.jpg"/>
          <p:cNvPicPr/>
          <p:nvPr/>
        </p:nvPicPr>
        <p:blipFill>
          <a:blip r:embed="rId2"/>
          <a:srcRect l="17465" r="14285" b="14286"/>
          <a:stretch>
            <a:fillRect/>
          </a:stretch>
        </p:blipFill>
        <p:spPr>
          <a:xfrm>
            <a:off x="2771800" y="1857374"/>
            <a:ext cx="3276600" cy="3143250"/>
          </a:xfrm>
          <a:prstGeom prst="rect">
            <a:avLst/>
          </a:prstGeom>
        </p:spPr>
      </p:pic>
      <p:sp>
        <p:nvSpPr>
          <p:cNvPr id="3" name="مستطيل 2"/>
          <p:cNvSpPr/>
          <p:nvPr/>
        </p:nvSpPr>
        <p:spPr>
          <a:xfrm>
            <a:off x="4428166" y="2564904"/>
            <a:ext cx="840295" cy="276999"/>
          </a:xfrm>
          <a:prstGeom prst="rect">
            <a:avLst/>
          </a:prstGeom>
        </p:spPr>
        <p:txBody>
          <a:bodyPr wrap="none">
            <a:spAutoFit/>
          </a:bodyPr>
          <a:lstStyle/>
          <a:p>
            <a:r>
              <a:rPr lang="ar-SA" sz="1200" dirty="0">
                <a:latin typeface="Calibri" panose="020F0502020204030204" pitchFamily="34" charset="0"/>
                <a:ea typeface="Times New Roman" panose="02020603050405020304" pitchFamily="18" charset="0"/>
                <a:cs typeface="Arial" panose="020B0604020202020204" pitchFamily="34" charset="0"/>
              </a:rPr>
              <a:t>النمو الهندسي</a:t>
            </a:r>
            <a:endParaRPr lang="ar-KW" sz="1200" dirty="0"/>
          </a:p>
        </p:txBody>
      </p:sp>
      <p:sp>
        <p:nvSpPr>
          <p:cNvPr id="5" name="مستطيل 4"/>
          <p:cNvSpPr/>
          <p:nvPr/>
        </p:nvSpPr>
        <p:spPr>
          <a:xfrm>
            <a:off x="4979974" y="3290500"/>
            <a:ext cx="962303" cy="276999"/>
          </a:xfrm>
          <a:prstGeom prst="rect">
            <a:avLst/>
          </a:prstGeom>
        </p:spPr>
        <p:txBody>
          <a:bodyPr wrap="square">
            <a:spAutoFit/>
          </a:bodyPr>
          <a:lstStyle/>
          <a:p>
            <a:r>
              <a:rPr lang="ar-SA" sz="1200" dirty="0">
                <a:latin typeface="Calibri" panose="020F0502020204030204" pitchFamily="34" charset="0"/>
                <a:ea typeface="Times New Roman" panose="02020603050405020304" pitchFamily="18" charset="0"/>
                <a:cs typeface="Arial" panose="020B0604020202020204" pitchFamily="34" charset="0"/>
              </a:rPr>
              <a:t>النمو الحسابي</a:t>
            </a:r>
            <a:endParaRPr lang="ar-KW" sz="1200" dirty="0"/>
          </a:p>
        </p:txBody>
      </p:sp>
      <p:sp>
        <p:nvSpPr>
          <p:cNvPr id="6" name="مستطيل 5"/>
          <p:cNvSpPr/>
          <p:nvPr/>
        </p:nvSpPr>
        <p:spPr>
          <a:xfrm>
            <a:off x="3304108" y="5255184"/>
            <a:ext cx="2023310" cy="369332"/>
          </a:xfrm>
          <a:prstGeom prst="rect">
            <a:avLst/>
          </a:prstGeom>
        </p:spPr>
        <p:txBody>
          <a:bodyPr wrap="none">
            <a:spAutoFit/>
          </a:bodyPr>
          <a:lstStyle/>
          <a:p>
            <a:r>
              <a:rPr lang="ar-SA" b="1" dirty="0">
                <a:latin typeface="Calibri" panose="020F0502020204030204" pitchFamily="34" charset="0"/>
                <a:ea typeface="Times New Roman" panose="02020603050405020304" pitchFamily="18" charset="0"/>
                <a:cs typeface="Arial" panose="020B0604020202020204" pitchFamily="34" charset="0"/>
              </a:rPr>
              <a:t>النمو الحسابي والهندسي</a:t>
            </a:r>
            <a:endParaRPr lang="ar-KW" dirty="0"/>
          </a:p>
        </p:txBody>
      </p:sp>
      <p:sp>
        <p:nvSpPr>
          <p:cNvPr id="7" name="مستطيل 6"/>
          <p:cNvSpPr/>
          <p:nvPr/>
        </p:nvSpPr>
        <p:spPr>
          <a:xfrm>
            <a:off x="3707904" y="4629374"/>
            <a:ext cx="607859" cy="410882"/>
          </a:xfrm>
          <a:prstGeom prst="rect">
            <a:avLst/>
          </a:prstGeom>
        </p:spPr>
        <p:txBody>
          <a:bodyPr wrap="none">
            <a:spAutoFit/>
          </a:bodyPr>
          <a:lstStyle/>
          <a:p>
            <a:pPr>
              <a:lnSpc>
                <a:spcPct val="115000"/>
              </a:lnSpc>
              <a:spcAft>
                <a:spcPts val="1000"/>
              </a:spcAft>
            </a:pPr>
            <a:r>
              <a:rPr lang="ar-SA" dirty="0">
                <a:latin typeface="Calibri" panose="020F0502020204030204" pitchFamily="34" charset="0"/>
                <a:ea typeface="Times New Roman" panose="02020603050405020304" pitchFamily="18" charset="0"/>
                <a:cs typeface="Arial" panose="020B0604020202020204" pitchFamily="34" charset="0"/>
              </a:rPr>
              <a:t>الوقت</a:t>
            </a:r>
            <a:endParaRPr lang="en-US"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8" name="مستطيل 7"/>
          <p:cNvSpPr/>
          <p:nvPr/>
        </p:nvSpPr>
        <p:spPr>
          <a:xfrm>
            <a:off x="2555776" y="2921168"/>
            <a:ext cx="606255" cy="369332"/>
          </a:xfrm>
          <a:prstGeom prst="rect">
            <a:avLst/>
          </a:prstGeom>
        </p:spPr>
        <p:txBody>
          <a:bodyPr wrap="none">
            <a:spAutoFit/>
          </a:bodyPr>
          <a:lstStyle/>
          <a:p>
            <a:r>
              <a:rPr lang="ar-SA" dirty="0">
                <a:latin typeface="Calibri" panose="020F0502020204030204" pitchFamily="34" charset="0"/>
                <a:ea typeface="Times New Roman" panose="02020603050405020304" pitchFamily="18" charset="0"/>
                <a:cs typeface="Arial" panose="020B0604020202020204" pitchFamily="34" charset="0"/>
              </a:rPr>
              <a:t>الكمية</a:t>
            </a:r>
            <a:endParaRPr lang="ar-KW" dirty="0"/>
          </a:p>
        </p:txBody>
      </p:sp>
    </p:spTree>
    <p:extLst>
      <p:ext uri="{BB962C8B-B14F-4D97-AF65-F5344CB8AC3E}">
        <p14:creationId xmlns:p14="http://schemas.microsoft.com/office/powerpoint/2010/main" val="284192500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1782396"/>
            <a:ext cx="7704856" cy="2702278"/>
          </a:xfrm>
          <a:prstGeom prst="rect">
            <a:avLst/>
          </a:prstGeom>
        </p:spPr>
        <p:txBody>
          <a:bodyPr wrap="square">
            <a:spAutoFit/>
          </a:bodyPr>
          <a:lstStyle/>
          <a:p>
            <a:pPr marL="479822" lvl="1" indent="-184547" eaLnBrk="0" fontAlgn="base" hangingPunct="0">
              <a:spcBef>
                <a:spcPct val="20000"/>
              </a:spcBef>
              <a:spcAft>
                <a:spcPct val="0"/>
              </a:spcAft>
              <a:buClr>
                <a:srgbClr val="0F6FC6"/>
              </a:buClr>
              <a:buSzPct val="85000"/>
              <a:buFont typeface="Wingdings 2" panose="05020102010507070707" pitchFamily="18" charset="2"/>
              <a:buChar char=""/>
            </a:pPr>
            <a:r>
              <a:rPr lang="ar-SA" sz="2000" dirty="0">
                <a:solidFill>
                  <a:srgbClr val="FF0000"/>
                </a:solidFill>
              </a:rPr>
              <a:t>الانتقادات</a:t>
            </a:r>
          </a:p>
          <a:p>
            <a:pPr marL="685800" lvl="2" indent="-184547" eaLnBrk="0" fontAlgn="base" hangingPunct="0">
              <a:spcBef>
                <a:spcPct val="20000"/>
              </a:spcBef>
              <a:spcAft>
                <a:spcPct val="0"/>
              </a:spcAft>
              <a:buClr>
                <a:srgbClr val="009DD9"/>
              </a:buClr>
              <a:buSzPct val="70000"/>
              <a:buFont typeface="Wingdings 2" panose="05020102010507070707" pitchFamily="18" charset="2"/>
              <a:buChar char=""/>
            </a:pPr>
            <a:r>
              <a:rPr lang="ar-SA" sz="2000" dirty="0">
                <a:solidFill>
                  <a:prstClr val="black"/>
                </a:solidFill>
                <a:latin typeface="Calibri" panose="020F0502020204030204" pitchFamily="34" charset="0"/>
                <a:ea typeface="Times New Roman" panose="02020603050405020304" pitchFamily="18" charset="0"/>
                <a:cs typeface="Arial" panose="020B0604020202020204" pitchFamily="34" charset="0"/>
              </a:rPr>
              <a:t>تعرضت كتابات </a:t>
            </a:r>
            <a:r>
              <a:rPr lang="ar-SA" sz="2000" dirty="0" err="1">
                <a:solidFill>
                  <a:prstClr val="black"/>
                </a:solidFill>
                <a:latin typeface="Calibri" panose="020F0502020204030204" pitchFamily="34" charset="0"/>
                <a:ea typeface="Times New Roman" panose="02020603050405020304" pitchFamily="18" charset="0"/>
                <a:cs typeface="Arial" panose="020B0604020202020204" pitchFamily="34" charset="0"/>
              </a:rPr>
              <a:t>مالتس</a:t>
            </a:r>
            <a:r>
              <a:rPr lang="ar-SA" sz="2000" dirty="0">
                <a:solidFill>
                  <a:prstClr val="black"/>
                </a:solidFill>
                <a:latin typeface="Calibri" panose="020F0502020204030204" pitchFamily="34" charset="0"/>
                <a:ea typeface="Times New Roman" panose="02020603050405020304" pitchFamily="18" charset="0"/>
                <a:cs typeface="Arial" panose="020B0604020202020204" pitchFamily="34" charset="0"/>
              </a:rPr>
              <a:t> لانتقادات كبيرة، وعلى الأقل فيما يتعلق بافتراضاته حول نمو موارد الغذاء. حيث لم يأخذ في اعتباره الطرق التي يمكن للتقنية الجديدة أن تطورها لزيادة المعروض من الغذاء بمعدل كبير.</a:t>
            </a:r>
          </a:p>
          <a:p>
            <a:pPr marL="685800" lvl="2" indent="-184547" eaLnBrk="0" fontAlgn="base" hangingPunct="0">
              <a:spcBef>
                <a:spcPct val="20000"/>
              </a:spcBef>
              <a:spcAft>
                <a:spcPct val="0"/>
              </a:spcAft>
              <a:buClr>
                <a:srgbClr val="009DD9"/>
              </a:buClr>
              <a:buSzPct val="70000"/>
              <a:buFont typeface="Wingdings 2" panose="05020102010507070707" pitchFamily="18" charset="2"/>
              <a:buChar char=""/>
            </a:pPr>
            <a:r>
              <a:rPr lang="ar-KW" sz="2000" dirty="0">
                <a:solidFill>
                  <a:prstClr val="black"/>
                </a:solidFill>
              </a:rPr>
              <a:t>أدت إلى حدوث كوارث إنسانية ، حيث اتخذت مبررًا للإبادة الجماعية لكثير من الشعوب ، وأجبر ابناء بعض العرقيات المضطهدة كالسود والهنود في </a:t>
            </a:r>
            <a:r>
              <a:rPr lang="ar-SA" sz="2000" dirty="0" smtClean="0">
                <a:solidFill>
                  <a:prstClr val="black"/>
                </a:solidFill>
              </a:rPr>
              <a:t>أمريكا الشمالية</a:t>
            </a:r>
            <a:r>
              <a:rPr lang="ar-KW" sz="2000" dirty="0" smtClean="0">
                <a:solidFill>
                  <a:prstClr val="black"/>
                </a:solidFill>
              </a:rPr>
              <a:t> </a:t>
            </a:r>
            <a:r>
              <a:rPr lang="ar-KW" sz="2000" dirty="0">
                <a:solidFill>
                  <a:prstClr val="black"/>
                </a:solidFill>
              </a:rPr>
              <a:t>على إجراء التعقيم القسري</a:t>
            </a:r>
            <a:r>
              <a:rPr lang="ar-SA" sz="2000" dirty="0">
                <a:solidFill>
                  <a:prstClr val="black"/>
                </a:solidFill>
              </a:rPr>
              <a:t>.</a:t>
            </a:r>
            <a:r>
              <a:rPr lang="ar-KW" sz="2000" dirty="0">
                <a:solidFill>
                  <a:prstClr val="black"/>
                </a:solidFill>
              </a:rPr>
              <a:t> </a:t>
            </a:r>
            <a:endParaRPr lang="ar-SA" sz="2000" dirty="0" smtClean="0">
              <a:solidFill>
                <a:prstClr val="black"/>
              </a:solidFill>
            </a:endParaRPr>
          </a:p>
          <a:p>
            <a:pPr marL="685800" lvl="2" indent="-184547" eaLnBrk="0" fontAlgn="base" hangingPunct="0">
              <a:spcBef>
                <a:spcPct val="20000"/>
              </a:spcBef>
              <a:spcAft>
                <a:spcPct val="0"/>
              </a:spcAft>
              <a:buClr>
                <a:srgbClr val="009DD9"/>
              </a:buClr>
              <a:buSzPct val="70000"/>
              <a:buFont typeface="Wingdings 2" panose="05020102010507070707" pitchFamily="18" charset="2"/>
              <a:buChar char=""/>
            </a:pPr>
            <a:endParaRPr lang="ar-KW" dirty="0"/>
          </a:p>
        </p:txBody>
      </p:sp>
    </p:spTree>
    <p:extLst>
      <p:ext uri="{BB962C8B-B14F-4D97-AF65-F5344CB8AC3E}">
        <p14:creationId xmlns:p14="http://schemas.microsoft.com/office/powerpoint/2010/main" val="172721018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p:txBody>
          <a:bodyPr/>
          <a:lstStyle/>
          <a:p>
            <a:pPr marL="0" indent="0">
              <a:buNone/>
            </a:pPr>
            <a:r>
              <a:rPr lang="ar-SA" sz="2400" dirty="0" smtClean="0">
                <a:solidFill>
                  <a:srgbClr val="FF0000"/>
                </a:solidFill>
              </a:rPr>
              <a:t>الحتمية البيئية</a:t>
            </a:r>
          </a:p>
          <a:p>
            <a:pPr lvl="1"/>
            <a:r>
              <a:rPr lang="ar-SA" sz="2000" dirty="0" smtClean="0"/>
              <a:t>يرى هذا الاقتراب أن </a:t>
            </a:r>
            <a:r>
              <a:rPr lang="ar-SA" sz="2000" dirty="0"/>
              <a:t>البيئة الطبيعية لا تعمل فقط كعائق ولكنها تصيغ بالفعل طبيعة المجتمع والنشاط الإنساني. </a:t>
            </a:r>
            <a:endParaRPr lang="ar-SA" sz="2000" dirty="0" smtClean="0"/>
          </a:p>
          <a:p>
            <a:pPr lvl="1"/>
            <a:r>
              <a:rPr lang="ar-SA" sz="2000" dirty="0" smtClean="0"/>
              <a:t>حظيت </a:t>
            </a:r>
            <a:r>
              <a:rPr lang="ar-SA" sz="2000" dirty="0"/>
              <a:t>الحتمية البيئية بشعبية في أواخر القرن التاسع عشر وأوائل القرن العشرين، وركزت على الطرق التي من خلالها كان السلوك الإنساني مقيدا أو محكوما بالبيئة الطبيعية</a:t>
            </a:r>
            <a:r>
              <a:rPr lang="ar-SA" sz="2000" dirty="0" smtClean="0"/>
              <a:t>.</a:t>
            </a:r>
          </a:p>
          <a:p>
            <a:pPr lvl="1"/>
            <a:r>
              <a:rPr lang="ar-SA" sz="2000" dirty="0"/>
              <a:t>يمكن تفسير المستويات المختلفة من الرخاء، والتنمية الاقتصادية أو ما يطلق عليه البعض ‘الحضارة’ من خلال الإشارة إلى الاختلافات في البيئة </a:t>
            </a:r>
            <a:r>
              <a:rPr lang="ar-SA" sz="2000" dirty="0" smtClean="0"/>
              <a:t>الطبيعية. </a:t>
            </a:r>
          </a:p>
          <a:p>
            <a:pPr lvl="1"/>
            <a:r>
              <a:rPr lang="ar-SA" sz="2000" dirty="0" smtClean="0"/>
              <a:t>زعم </a:t>
            </a:r>
            <a:r>
              <a:rPr lang="ar-SA" sz="2000" dirty="0"/>
              <a:t>بعض المنظرين أن الناس في الأجزاء المعتدلة من العالم كانوا بطبيعتهم ‘افضل’ من أولئك القاطنين في المناطق الاستوائية، ومن ثم برروا هيمنة الأوربيين على سكان المناطق الأخرى من العالم.</a:t>
            </a:r>
            <a:endParaRPr lang="en-US" sz="2000" dirty="0"/>
          </a:p>
          <a:p>
            <a:pPr marL="295275" lvl="1" indent="0">
              <a:buNone/>
            </a:pPr>
            <a:endParaRPr lang="ar-KW" dirty="0"/>
          </a:p>
        </p:txBody>
      </p:sp>
    </p:spTree>
    <p:extLst>
      <p:ext uri="{BB962C8B-B14F-4D97-AF65-F5344CB8AC3E}">
        <p14:creationId xmlns:p14="http://schemas.microsoft.com/office/powerpoint/2010/main" val="261646306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p:txBody>
          <a:bodyPr/>
          <a:lstStyle/>
          <a:p>
            <a:pPr marL="0" indent="0">
              <a:buNone/>
            </a:pPr>
            <a:r>
              <a:rPr lang="ar-SA" sz="2400" dirty="0" smtClean="0">
                <a:solidFill>
                  <a:srgbClr val="FF0000"/>
                </a:solidFill>
              </a:rPr>
              <a:t>التقنية الوسيطة</a:t>
            </a:r>
          </a:p>
          <a:p>
            <a:pPr>
              <a:buFont typeface="Wingdings" panose="05000000000000000000" pitchFamily="2" charset="2"/>
              <a:buChar char="Ø"/>
            </a:pPr>
            <a:r>
              <a:rPr lang="ar-SA" sz="2000" dirty="0" smtClean="0"/>
              <a:t>طور </a:t>
            </a:r>
            <a:r>
              <a:rPr lang="ar-SA" sz="2000" dirty="0"/>
              <a:t>مصطلح التقنية الوسيطة من قبل إي. أف. شوماخر  </a:t>
            </a:r>
            <a:r>
              <a:rPr lang="en-US" sz="2000" dirty="0"/>
              <a:t>E. F. Schumacher</a:t>
            </a:r>
            <a:r>
              <a:rPr lang="ar-SA" sz="2000" dirty="0"/>
              <a:t> </a:t>
            </a:r>
            <a:r>
              <a:rPr lang="ar-SA" sz="2000" dirty="0" smtClean="0"/>
              <a:t>في </a:t>
            </a:r>
            <a:r>
              <a:rPr lang="ar-SA" sz="2000" dirty="0"/>
              <a:t>كتابه المعنون </a:t>
            </a:r>
            <a:r>
              <a:rPr lang="ar-SA" sz="2000" i="1" dirty="0">
                <a:solidFill>
                  <a:srgbClr val="FF0000"/>
                </a:solidFill>
              </a:rPr>
              <a:t>الصغير جميل </a:t>
            </a:r>
            <a:r>
              <a:rPr lang="en-US" sz="2000" i="1" dirty="0"/>
              <a:t>Small is Beautiful</a:t>
            </a:r>
            <a:r>
              <a:rPr lang="ar-SA" sz="2000" i="1" dirty="0"/>
              <a:t>. </a:t>
            </a:r>
            <a:r>
              <a:rPr lang="ar-SA" sz="2000" dirty="0" smtClean="0"/>
              <a:t>يوضح </a:t>
            </a:r>
            <a:r>
              <a:rPr lang="ar-SA" sz="2000" dirty="0"/>
              <a:t>فيه شعوره بما ينبغي أن يكون عليه تركيز الاقتصاديات</a:t>
            </a:r>
            <a:r>
              <a:rPr lang="ar-SA" dirty="0"/>
              <a:t>. </a:t>
            </a:r>
            <a:endParaRPr lang="ar-SA" dirty="0" smtClean="0"/>
          </a:p>
          <a:p>
            <a:pPr lvl="1">
              <a:buFont typeface="Wingdings" panose="05000000000000000000" pitchFamily="2" charset="2"/>
              <a:buChar char="Ø"/>
            </a:pPr>
            <a:r>
              <a:rPr lang="ar-SA" sz="2000" dirty="0" smtClean="0"/>
              <a:t>بدلا من التركيز </a:t>
            </a:r>
            <a:r>
              <a:rPr lang="ar-SA" sz="2000" dirty="0"/>
              <a:t>على تعظيم تدفقات النقود والنمو الاقتصادي، زعم شوماخر أنه ينبغي على السياسات الاقتصادية في كل مكان في العالم أن تكون متمحورة حول الناس </a:t>
            </a:r>
            <a:r>
              <a:rPr lang="ar-SA" sz="2000" dirty="0" smtClean="0"/>
              <a:t> وذلك للسماح </a:t>
            </a:r>
            <a:r>
              <a:rPr lang="ar-SA" sz="2000" dirty="0"/>
              <a:t>للأفراد بأن يكونوا مبدعين ويكتشفوا المدى الكامل لإمكاناتهم البشرية، بدلا من كونهم مجرد جزء صغير في آلة اقتصادية ضخمة، </a:t>
            </a:r>
            <a:endParaRPr lang="ar-SA" sz="2000" dirty="0" smtClean="0"/>
          </a:p>
          <a:p>
            <a:pPr lvl="1">
              <a:buFont typeface="Wingdings" panose="05000000000000000000" pitchFamily="2" charset="2"/>
              <a:buChar char="Ø"/>
            </a:pPr>
            <a:r>
              <a:rPr lang="ar-SA" sz="2000" dirty="0" smtClean="0"/>
              <a:t>لفت الأنظار إلى التدمير </a:t>
            </a:r>
            <a:r>
              <a:rPr lang="ar-SA" sz="2000" dirty="0"/>
              <a:t>البيئي الذي أحدثه </a:t>
            </a:r>
            <a:r>
              <a:rPr lang="ar-SA" sz="2000" dirty="0" smtClean="0"/>
              <a:t>النموذج الرأسمالي والذي لم يعد قاصرا </a:t>
            </a:r>
            <a:r>
              <a:rPr lang="ar-SA" sz="2000" dirty="0"/>
              <a:t>على استنفاذ الموارد، وخاصة فيما يتعلق باستخدام احتياطيات الطاقة، بل أنه سيقود إلى تقليص القدرة الاحتمالية للعالم، مثلا العدد الأكبر من الناس الذي يمكن دعمه باستخدام موارد العالم الطبيعية.</a:t>
            </a:r>
            <a:endParaRPr lang="en-US" sz="2000" dirty="0"/>
          </a:p>
          <a:p>
            <a:endParaRPr lang="ar-KW" dirty="0"/>
          </a:p>
        </p:txBody>
      </p:sp>
    </p:spTree>
    <p:extLst>
      <p:ext uri="{BB962C8B-B14F-4D97-AF65-F5344CB8AC3E}">
        <p14:creationId xmlns:p14="http://schemas.microsoft.com/office/powerpoint/2010/main" val="110598220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lvl="1">
              <a:buFont typeface="Wingdings" panose="05000000000000000000" pitchFamily="2" charset="2"/>
              <a:buChar char="Ø"/>
            </a:pPr>
            <a:r>
              <a:rPr lang="ar-SA" sz="2000" dirty="0"/>
              <a:t>والحل بالنسبة لشوماخر ليس بالعودة للمرحلة ‘البدائية’ ما قبل الصناعية، وإنما بتطبيق سياسات تكون ملائمة لاحتياجات مجموعات محددة من الناس. </a:t>
            </a:r>
          </a:p>
          <a:p>
            <a:pPr lvl="1">
              <a:buFont typeface="Wingdings" panose="05000000000000000000" pitchFamily="2" charset="2"/>
              <a:buChar char="Ø"/>
            </a:pPr>
            <a:r>
              <a:rPr lang="ar-SA" sz="2000" dirty="0" smtClean="0"/>
              <a:t> </a:t>
            </a:r>
            <a:r>
              <a:rPr lang="ar-SA" sz="1800" dirty="0" smtClean="0"/>
              <a:t>ففي </a:t>
            </a:r>
            <a:r>
              <a:rPr lang="ar-SA" sz="1800" dirty="0"/>
              <a:t>البلدان التي فيها أعداد كبيرة من الناس بدون عمل رسمي، يؤكد شوماخر على خطأ الممارسة التي تلجأ إلى تنفيذ سياسات تعتمد على استخدام أدوات تقنية متقدمة يمكن أن تقوم بعمل مئات من </a:t>
            </a:r>
            <a:r>
              <a:rPr lang="ar-SA" sz="1800" dirty="0" smtClean="0"/>
              <a:t>الناس. </a:t>
            </a:r>
            <a:r>
              <a:rPr lang="ar-SA" sz="1800" dirty="0"/>
              <a:t>وفي مقابل ذلك ، يؤكد </a:t>
            </a:r>
            <a:r>
              <a:rPr lang="ar-SA" sz="1800" dirty="0" smtClean="0"/>
              <a:t>على </a:t>
            </a:r>
            <a:r>
              <a:rPr lang="ar-SA" sz="1800" dirty="0"/>
              <a:t>استخدام التقنية التي يمكنها توظيف أعداد كبيرة من الناس في نشاطات إنتاجية، وخصوصا في المناطق الريفية</a:t>
            </a:r>
            <a:r>
              <a:rPr lang="ar-SA" sz="1800" dirty="0" smtClean="0"/>
              <a:t>.</a:t>
            </a:r>
          </a:p>
          <a:p>
            <a:pPr lvl="1">
              <a:buFont typeface="Wingdings" panose="05000000000000000000" pitchFamily="2" charset="2"/>
              <a:buChar char="Ø"/>
            </a:pPr>
            <a:r>
              <a:rPr lang="ar-SA" sz="1600" dirty="0" smtClean="0"/>
              <a:t> </a:t>
            </a:r>
            <a:r>
              <a:rPr lang="ar-SA" dirty="0"/>
              <a:t>وقد أطلق شوماخر على هذا الشكل من التقنية ‘</a:t>
            </a:r>
            <a:r>
              <a:rPr lang="ar-SA" dirty="0">
                <a:solidFill>
                  <a:srgbClr val="FF0000"/>
                </a:solidFill>
              </a:rPr>
              <a:t>التقنية الوسيطة</a:t>
            </a:r>
            <a:r>
              <a:rPr lang="ar-SA" dirty="0"/>
              <a:t>’ لإبراز موقعها بين الأشكال ‘البدائية’ من الأدوات المستخدمة في الماضي والأدوات التقنية المتقدمة جدا التي تم تقديمها في أجزاء كثيرة من الجنوب في عملية </a:t>
            </a:r>
            <a:r>
              <a:rPr lang="ar-SA" dirty="0" smtClean="0"/>
              <a:t>التنمية. </a:t>
            </a:r>
            <a:endParaRPr lang="ar-KW" dirty="0"/>
          </a:p>
        </p:txBody>
      </p:sp>
    </p:spTree>
    <p:extLst>
      <p:ext uri="{BB962C8B-B14F-4D97-AF65-F5344CB8AC3E}">
        <p14:creationId xmlns:p14="http://schemas.microsoft.com/office/powerpoint/2010/main" val="329724147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a:xfrm>
            <a:off x="1485900" y="685800"/>
            <a:ext cx="6172200" cy="1234679"/>
          </a:xfrm>
        </p:spPr>
        <p:txBody>
          <a:bodyPr/>
          <a:lstStyle/>
          <a:p>
            <a:pPr algn="r" eaLnBrk="1" hangingPunct="1"/>
            <a:r>
              <a:rPr lang="ar-SA" altLang="ar-KW" sz="2700"/>
              <a:t>التنمية الشعبية والبيئة</a:t>
            </a:r>
            <a:endParaRPr lang="en-US" altLang="ar-KW" sz="2700"/>
          </a:p>
        </p:txBody>
      </p:sp>
      <p:sp>
        <p:nvSpPr>
          <p:cNvPr id="24579" name="Rectangle 3"/>
          <p:cNvSpPr>
            <a:spLocks noGrp="1" noRot="1" noChangeArrowheads="1"/>
          </p:cNvSpPr>
          <p:nvPr>
            <p:ph idx="1"/>
          </p:nvPr>
        </p:nvSpPr>
        <p:spPr>
          <a:xfrm>
            <a:off x="1543050" y="2228850"/>
            <a:ext cx="6172200" cy="3371850"/>
          </a:xfrm>
        </p:spPr>
        <p:txBody>
          <a:bodyPr>
            <a:normAutofit lnSpcReduction="10000"/>
          </a:bodyPr>
          <a:lstStyle/>
          <a:p>
            <a:pPr eaLnBrk="1" hangingPunct="1"/>
            <a:r>
              <a:rPr lang="ar-SA" altLang="ar-KW" dirty="0" smtClean="0">
                <a:ea typeface="Majalla UI"/>
              </a:rPr>
              <a:t>تعترف ‘بتكاليف الفرصة’ المرتفعة المتعلقة بالتدمير البيئي الذي لا يمكن إصلاحه. </a:t>
            </a:r>
            <a:endParaRPr lang="en-US" altLang="ar-KW" dirty="0" smtClean="0"/>
          </a:p>
          <a:p>
            <a:pPr eaLnBrk="1" hangingPunct="1"/>
            <a:r>
              <a:rPr lang="ar-SA" altLang="ar-KW" dirty="0" smtClean="0">
                <a:ea typeface="Majalla UI"/>
              </a:rPr>
              <a:t>يتطلب التعامل مع المشاكل البيئية حلولا تتسم بحساسية تجاه الظروف الاجتماعية والبيئية المحلية. </a:t>
            </a:r>
            <a:endParaRPr lang="en-US" altLang="ar-KW" dirty="0" smtClean="0"/>
          </a:p>
          <a:p>
            <a:pPr eaLnBrk="1" hangingPunct="1"/>
            <a:r>
              <a:rPr lang="ar-SA" altLang="ar-KW" dirty="0" smtClean="0">
                <a:ea typeface="Majalla UI"/>
              </a:rPr>
              <a:t>تتأثر علاقات المجتمع بالطبيعة بالتنوعات المختلفة للطبقة والنوع والعرق. </a:t>
            </a:r>
            <a:endParaRPr lang="en-US" altLang="ar-KW" dirty="0" smtClean="0"/>
          </a:p>
          <a:p>
            <a:pPr eaLnBrk="1" hangingPunct="1"/>
            <a:r>
              <a:rPr lang="ar-SA" altLang="ar-KW" dirty="0" smtClean="0">
                <a:ea typeface="Majalla UI"/>
              </a:rPr>
              <a:t>يدفع ‘ضغط إعادة الإنتاج’ الفلاحين على تكثيف الإنتاج في بيئات هشة. </a:t>
            </a:r>
            <a:endParaRPr lang="en-US" altLang="ar-KW" dirty="0" smtClean="0"/>
          </a:p>
        </p:txBody>
      </p:sp>
    </p:spTree>
    <p:extLst>
      <p:ext uri="{BB962C8B-B14F-4D97-AF65-F5344CB8AC3E}">
        <p14:creationId xmlns:p14="http://schemas.microsoft.com/office/powerpoint/2010/main" val="304750562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p:txBody>
          <a:bodyPr/>
          <a:lstStyle/>
          <a:p>
            <a:pPr algn="r" eaLnBrk="1" hangingPunct="1"/>
            <a:r>
              <a:rPr lang="en-US" altLang="ar-KW" sz="2400"/>
              <a:t> </a:t>
            </a:r>
            <a:r>
              <a:rPr lang="ar-SA" altLang="ar-KW" sz="2400"/>
              <a:t>التنمية الشعبية، الحيز والمكان</a:t>
            </a:r>
            <a:endParaRPr lang="en-US" altLang="ar-KW" sz="2400"/>
          </a:p>
        </p:txBody>
      </p:sp>
      <p:sp>
        <p:nvSpPr>
          <p:cNvPr id="25603" name="Rectangle 3"/>
          <p:cNvSpPr>
            <a:spLocks noGrp="1" noRot="1" noChangeArrowheads="1"/>
          </p:cNvSpPr>
          <p:nvPr>
            <p:ph idx="1"/>
          </p:nvPr>
        </p:nvSpPr>
        <p:spPr/>
        <p:txBody>
          <a:bodyPr/>
          <a:lstStyle/>
          <a:p>
            <a:pPr eaLnBrk="1" hangingPunct="1"/>
            <a:r>
              <a:rPr lang="ar-SA" altLang="ar-KW" sz="2100" dirty="0">
                <a:ea typeface="Majalla UI"/>
              </a:rPr>
              <a:t>تعد </a:t>
            </a:r>
            <a:r>
              <a:rPr lang="ar-SA" altLang="ar-KW" sz="2100" dirty="0" err="1">
                <a:ea typeface="Majalla UI"/>
              </a:rPr>
              <a:t>اقترابات</a:t>
            </a:r>
            <a:r>
              <a:rPr lang="ar-SA" altLang="ar-KW" sz="2100" dirty="0">
                <a:ea typeface="Majalla UI"/>
              </a:rPr>
              <a:t> الأسفل – الأعلى (في مواجهة الأعلى-الأسفل) مهمة بالنسبة لهذه </a:t>
            </a:r>
            <a:r>
              <a:rPr lang="ar-SA" altLang="ar-KW" sz="2100" dirty="0" smtClean="0">
                <a:ea typeface="Majalla UI"/>
              </a:rPr>
              <a:t>النظرة. </a:t>
            </a:r>
            <a:endParaRPr lang="en-US" altLang="ar-KW" sz="2100" dirty="0"/>
          </a:p>
          <a:p>
            <a:pPr eaLnBrk="1" hangingPunct="1"/>
            <a:r>
              <a:rPr lang="ar-SA" altLang="ar-KW" sz="2100" dirty="0">
                <a:ea typeface="Majalla UI"/>
              </a:rPr>
              <a:t>كيف تتأثر مجموعات وطبقات اجتماعية بتفاعلات الريف – الحضر، المركز-المحيط وغيرها من التفاعلات المكانية؟ </a:t>
            </a:r>
            <a:r>
              <a:rPr lang="en-US" altLang="ar-KW" sz="2100" dirty="0"/>
              <a:t>   </a:t>
            </a:r>
          </a:p>
          <a:p>
            <a:pPr eaLnBrk="1" hangingPunct="1"/>
            <a:r>
              <a:rPr lang="ar-SA" altLang="ar-KW" sz="2100" dirty="0">
                <a:ea typeface="Majalla UI"/>
              </a:rPr>
              <a:t>أهمية  متنامية ‘</a:t>
            </a:r>
            <a:r>
              <a:rPr lang="ar-SA" altLang="ar-KW" sz="2100" dirty="0" err="1">
                <a:ea typeface="Majalla UI"/>
              </a:rPr>
              <a:t>للا</a:t>
            </a:r>
            <a:r>
              <a:rPr lang="ar-SA" altLang="ar-KW" sz="2100" dirty="0">
                <a:ea typeface="Majalla UI"/>
              </a:rPr>
              <a:t> مركزية أو تفويض’ صنع القرار والسلطة من المركز للمحيط. </a:t>
            </a:r>
            <a:endParaRPr lang="en-US" altLang="ar-KW" sz="2100" dirty="0"/>
          </a:p>
        </p:txBody>
      </p:sp>
    </p:spTree>
    <p:extLst>
      <p:ext uri="{BB962C8B-B14F-4D97-AF65-F5344CB8AC3E}">
        <p14:creationId xmlns:p14="http://schemas.microsoft.com/office/powerpoint/2010/main" val="216200227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rrowheads="1"/>
          </p:cNvSpPr>
          <p:nvPr>
            <p:ph type="title"/>
          </p:nvPr>
        </p:nvSpPr>
        <p:spPr>
          <a:xfrm>
            <a:off x="1600200" y="1660526"/>
            <a:ext cx="6057900" cy="619125"/>
          </a:xfrm>
        </p:spPr>
        <p:txBody>
          <a:bodyPr/>
          <a:lstStyle/>
          <a:p>
            <a:pPr algn="ctr" eaLnBrk="1" hangingPunct="1"/>
            <a:r>
              <a:rPr lang="ar-SA" altLang="ar-KW" sz="2400" dirty="0">
                <a:cs typeface="+mn-cs"/>
              </a:rPr>
              <a:t>التنمية المستدامة</a:t>
            </a:r>
            <a:endParaRPr lang="en-US" altLang="ar-KW" sz="2400" dirty="0">
              <a:cs typeface="+mn-cs"/>
            </a:endParaRPr>
          </a:p>
        </p:txBody>
      </p:sp>
      <p:sp>
        <p:nvSpPr>
          <p:cNvPr id="14339" name="Rectangle 3"/>
          <p:cNvSpPr>
            <a:spLocks noGrp="1" noRot="1" noChangeArrowheads="1"/>
          </p:cNvSpPr>
          <p:nvPr>
            <p:ph idx="1"/>
          </p:nvPr>
        </p:nvSpPr>
        <p:spPr>
          <a:xfrm>
            <a:off x="1485900" y="2279651"/>
            <a:ext cx="6172200" cy="3394472"/>
          </a:xfrm>
        </p:spPr>
        <p:txBody>
          <a:bodyPr>
            <a:normAutofit lnSpcReduction="10000"/>
          </a:bodyPr>
          <a:lstStyle/>
          <a:p>
            <a:pPr marL="205740" indent="-205740" eaLnBrk="1" fontAlgn="auto" hangingPunct="1">
              <a:lnSpc>
                <a:spcPct val="80000"/>
              </a:lnSpc>
              <a:spcAft>
                <a:spcPts val="0"/>
              </a:spcAft>
              <a:buClr>
                <a:schemeClr val="accent3"/>
              </a:buClr>
              <a:buNone/>
              <a:defRPr/>
            </a:pPr>
            <a:endParaRPr lang="ar-SA" sz="2100" dirty="0"/>
          </a:p>
          <a:p>
            <a:pPr marL="205740" indent="-205740" eaLnBrk="1" fontAlgn="auto" hangingPunct="1">
              <a:lnSpc>
                <a:spcPct val="80000"/>
              </a:lnSpc>
              <a:spcAft>
                <a:spcPts val="0"/>
              </a:spcAft>
              <a:buClr>
                <a:schemeClr val="accent3"/>
              </a:buClr>
              <a:buNone/>
              <a:defRPr/>
            </a:pPr>
            <a:endParaRPr lang="ar-SA" sz="2100" dirty="0"/>
          </a:p>
          <a:p>
            <a:pPr marL="205740" indent="-205740" eaLnBrk="1" fontAlgn="auto" hangingPunct="1">
              <a:lnSpc>
                <a:spcPct val="80000"/>
              </a:lnSpc>
              <a:spcAft>
                <a:spcPts val="0"/>
              </a:spcAft>
              <a:buClr>
                <a:schemeClr val="accent3"/>
              </a:buClr>
              <a:buFont typeface="Wingdings 2"/>
              <a:buChar char=""/>
              <a:defRPr/>
            </a:pPr>
            <a:r>
              <a:rPr lang="ar-SA" sz="2100" dirty="0"/>
              <a:t>تعرّف التنمية المستدامة على أنها:</a:t>
            </a:r>
          </a:p>
          <a:p>
            <a:pPr marL="0" indent="0" eaLnBrk="1" fontAlgn="auto" hangingPunct="1">
              <a:lnSpc>
                <a:spcPct val="80000"/>
              </a:lnSpc>
              <a:spcAft>
                <a:spcPts val="0"/>
              </a:spcAft>
              <a:buClr>
                <a:schemeClr val="accent3"/>
              </a:buClr>
              <a:buNone/>
              <a:defRPr/>
            </a:pPr>
            <a:r>
              <a:rPr lang="ar-SA" sz="1800" dirty="0"/>
              <a:t> </a:t>
            </a:r>
          </a:p>
          <a:p>
            <a:pPr marL="0" indent="0" algn="ctr" eaLnBrk="1" fontAlgn="auto" hangingPunct="1">
              <a:lnSpc>
                <a:spcPct val="80000"/>
              </a:lnSpc>
              <a:spcAft>
                <a:spcPts val="0"/>
              </a:spcAft>
              <a:buClr>
                <a:schemeClr val="accent3"/>
              </a:buClr>
              <a:buNone/>
              <a:defRPr/>
            </a:pPr>
            <a:r>
              <a:rPr lang="ar-SA" sz="2400" dirty="0">
                <a:solidFill>
                  <a:srgbClr val="FF0000"/>
                </a:solidFill>
                <a:cs typeface="DecoType Naskh" panose="02010400000000000000" pitchFamily="2" charset="-78"/>
              </a:rPr>
              <a:t>«</a:t>
            </a:r>
            <a:r>
              <a:rPr lang="ar-SA" sz="2400" dirty="0">
                <a:solidFill>
                  <a:srgbClr val="FF0000"/>
                </a:solidFill>
                <a:latin typeface="Majalla UI"/>
                <a:cs typeface="DecoType Naskh" panose="02010400000000000000" pitchFamily="2" charset="-78"/>
              </a:rPr>
              <a:t>تلك العملية التي تلبي احتياجات الجيل الحالي دون الإضرار بالبيئة أو باحتياجات الأجيال القادمة»</a:t>
            </a:r>
            <a:r>
              <a:rPr lang="en-US" sz="2400" dirty="0">
                <a:solidFill>
                  <a:srgbClr val="FF0000"/>
                </a:solidFill>
                <a:cs typeface="DecoType Naskh" panose="02010400000000000000" pitchFamily="2" charset="-78"/>
              </a:rPr>
              <a:t> </a:t>
            </a:r>
            <a:r>
              <a:rPr lang="en-US" sz="2400" dirty="0">
                <a:solidFill>
                  <a:srgbClr val="FF0000"/>
                </a:solidFill>
              </a:rPr>
              <a:t>  </a:t>
            </a:r>
          </a:p>
          <a:p>
            <a:pPr marL="205740" indent="-205740" eaLnBrk="1" fontAlgn="auto" hangingPunct="1">
              <a:lnSpc>
                <a:spcPct val="80000"/>
              </a:lnSpc>
              <a:spcAft>
                <a:spcPts val="0"/>
              </a:spcAft>
              <a:buClr>
                <a:schemeClr val="accent3"/>
              </a:buClr>
              <a:buFont typeface="Wingdings 2"/>
              <a:buChar char=""/>
              <a:defRPr/>
            </a:pPr>
            <a:endParaRPr lang="ar-SA" sz="1800" dirty="0"/>
          </a:p>
          <a:p>
            <a:pPr marL="205740" indent="-205740" eaLnBrk="1" fontAlgn="auto" hangingPunct="1">
              <a:lnSpc>
                <a:spcPct val="80000"/>
              </a:lnSpc>
              <a:spcAft>
                <a:spcPts val="0"/>
              </a:spcAft>
              <a:buClr>
                <a:schemeClr val="accent3"/>
              </a:buClr>
              <a:buFont typeface="Wingdings 2"/>
              <a:buChar char=""/>
              <a:defRPr/>
            </a:pPr>
            <a:r>
              <a:rPr lang="ar-SA" sz="2400" dirty="0"/>
              <a:t>وهذا يتطلب تحقيق:</a:t>
            </a:r>
            <a:r>
              <a:rPr lang="ar-SA" sz="1800" dirty="0"/>
              <a:t>  </a:t>
            </a:r>
          </a:p>
          <a:p>
            <a:pPr marL="480775" lvl="1" indent="-205740" eaLnBrk="1" fontAlgn="auto" hangingPunct="1">
              <a:lnSpc>
                <a:spcPct val="80000"/>
              </a:lnSpc>
              <a:spcAft>
                <a:spcPts val="0"/>
              </a:spcAft>
              <a:buClr>
                <a:schemeClr val="accent3"/>
              </a:buClr>
              <a:buFont typeface="Wingdings 2"/>
              <a:buChar char=""/>
              <a:defRPr/>
            </a:pPr>
            <a:r>
              <a:rPr lang="ar-SA" sz="2100" dirty="0"/>
              <a:t>التوازن بين الإنسان والبيئة</a:t>
            </a:r>
          </a:p>
          <a:p>
            <a:pPr marL="480775" lvl="1" indent="-205740" eaLnBrk="1" fontAlgn="auto" hangingPunct="1">
              <a:lnSpc>
                <a:spcPct val="80000"/>
              </a:lnSpc>
              <a:spcAft>
                <a:spcPts val="0"/>
              </a:spcAft>
              <a:buClr>
                <a:schemeClr val="accent3"/>
              </a:buClr>
              <a:buFont typeface="Wingdings 2"/>
              <a:buChar char=""/>
              <a:defRPr/>
            </a:pPr>
            <a:r>
              <a:rPr lang="ar-SA" sz="2100" dirty="0"/>
              <a:t>التوازن بين متطلبات الجيل الحالي والأجيال المستقبلية</a:t>
            </a:r>
          </a:p>
          <a:p>
            <a:pPr marL="480775" lvl="1" indent="-205740" eaLnBrk="1" fontAlgn="auto" hangingPunct="1">
              <a:lnSpc>
                <a:spcPct val="80000"/>
              </a:lnSpc>
              <a:spcAft>
                <a:spcPts val="0"/>
              </a:spcAft>
              <a:buClr>
                <a:schemeClr val="accent3"/>
              </a:buClr>
              <a:buFont typeface="Wingdings 2"/>
              <a:buChar char=""/>
              <a:defRPr/>
            </a:pPr>
            <a:r>
              <a:rPr lang="ar-SA" sz="2100" dirty="0"/>
              <a:t>التوازن بين مناطق الشمال المتقدم والجنوب المتخلف</a:t>
            </a:r>
          </a:p>
          <a:p>
            <a:pPr marL="205740" indent="-205740" eaLnBrk="1" fontAlgn="auto" hangingPunct="1">
              <a:lnSpc>
                <a:spcPct val="80000"/>
              </a:lnSpc>
              <a:spcAft>
                <a:spcPts val="0"/>
              </a:spcAft>
              <a:buClr>
                <a:schemeClr val="accent3"/>
              </a:buClr>
              <a:buFont typeface="Wingdings 2"/>
              <a:buChar char=""/>
              <a:defRPr/>
            </a:pPr>
            <a:endParaRPr lang="ar-SA" sz="2100" dirty="0"/>
          </a:p>
          <a:p>
            <a:pPr marL="205740" indent="-205740" eaLnBrk="1" fontAlgn="auto" hangingPunct="1">
              <a:lnSpc>
                <a:spcPct val="80000"/>
              </a:lnSpc>
              <a:spcAft>
                <a:spcPts val="0"/>
              </a:spcAft>
              <a:buClr>
                <a:schemeClr val="accent3"/>
              </a:buClr>
              <a:buNone/>
              <a:defRPr/>
            </a:pPr>
            <a:endParaRPr lang="en-US" sz="2100" dirty="0"/>
          </a:p>
        </p:txBody>
      </p:sp>
    </p:spTree>
    <p:extLst>
      <p:ext uri="{BB962C8B-B14F-4D97-AF65-F5344CB8AC3E}">
        <p14:creationId xmlns:p14="http://schemas.microsoft.com/office/powerpoint/2010/main" val="39450947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تابع</a:t>
            </a:r>
            <a:endParaRPr lang="ar-SA" dirty="0"/>
          </a:p>
        </p:txBody>
      </p:sp>
      <p:sp>
        <p:nvSpPr>
          <p:cNvPr id="3" name="عنصر نائب للمحتوى 2"/>
          <p:cNvSpPr>
            <a:spLocks noGrp="1"/>
          </p:cNvSpPr>
          <p:nvPr>
            <p:ph idx="1"/>
          </p:nvPr>
        </p:nvSpPr>
        <p:spPr/>
        <p:txBody>
          <a:bodyPr/>
          <a:lstStyle/>
          <a:p>
            <a:r>
              <a:rPr lang="ar-SA" sz="2800" dirty="0" smtClean="0">
                <a:latin typeface="Calibri" panose="020F0502020204030204" pitchFamily="34" charset="0"/>
                <a:ea typeface="Calibri" panose="020F0502020204030204" pitchFamily="34" charset="0"/>
                <a:cs typeface="Arial" panose="020B0604020202020204" pitchFamily="34" charset="0"/>
              </a:rPr>
              <a:t>التصنيف المتمثل </a:t>
            </a:r>
            <a:r>
              <a:rPr lang="ar-SA" sz="2800" dirty="0">
                <a:latin typeface="Calibri" panose="020F0502020204030204" pitchFamily="34" charset="0"/>
                <a:ea typeface="Calibri" panose="020F0502020204030204" pitchFamily="34" charset="0"/>
                <a:cs typeface="Arial" panose="020B0604020202020204" pitchFamily="34" charset="0"/>
              </a:rPr>
              <a:t>في ثنائية البلدان ‘المتقدمة’ / </a:t>
            </a:r>
            <a:r>
              <a:rPr lang="ar-SA" sz="2800" dirty="0" smtClean="0">
                <a:latin typeface="Calibri" panose="020F0502020204030204" pitchFamily="34" charset="0"/>
                <a:ea typeface="Calibri" panose="020F0502020204030204" pitchFamily="34" charset="0"/>
                <a:cs typeface="Arial" panose="020B0604020202020204" pitchFamily="34" charset="0"/>
              </a:rPr>
              <a:t>‘</a:t>
            </a:r>
            <a:r>
              <a:rPr lang="ar-SA" sz="2800" dirty="0">
                <a:latin typeface="Calibri" panose="020F0502020204030204" pitchFamily="34" charset="0"/>
                <a:ea typeface="Calibri" panose="020F0502020204030204" pitchFamily="34" charset="0"/>
                <a:cs typeface="Arial" panose="020B0604020202020204" pitchFamily="34" charset="0"/>
              </a:rPr>
              <a:t>النامية</a:t>
            </a:r>
            <a:r>
              <a:rPr lang="ar-SA" sz="2800" dirty="0" smtClean="0">
                <a:latin typeface="Calibri" panose="020F0502020204030204" pitchFamily="34" charset="0"/>
                <a:ea typeface="Calibri" panose="020F0502020204030204" pitchFamily="34" charset="0"/>
                <a:cs typeface="Arial" panose="020B0604020202020204" pitchFamily="34" charset="0"/>
              </a:rPr>
              <a:t>’ كبديل عن التمييز </a:t>
            </a:r>
            <a:r>
              <a:rPr lang="ar-SA" sz="2800" dirty="0">
                <a:latin typeface="Calibri" panose="020F0502020204030204" pitchFamily="34" charset="0"/>
                <a:ea typeface="Calibri" panose="020F0502020204030204" pitchFamily="34" charset="0"/>
                <a:cs typeface="Arial" panose="020B0604020202020204" pitchFamily="34" charset="0"/>
              </a:rPr>
              <a:t>بين بلدان ‘متقدمة’ و </a:t>
            </a:r>
            <a:r>
              <a:rPr lang="ar-SA" sz="2800" dirty="0" smtClean="0">
                <a:latin typeface="Calibri" panose="020F0502020204030204" pitchFamily="34" charset="0"/>
                <a:ea typeface="Calibri" panose="020F0502020204030204" pitchFamily="34" charset="0"/>
                <a:cs typeface="Arial" panose="020B0604020202020204" pitchFamily="34" charset="0"/>
              </a:rPr>
              <a:t>‘متخلفة’. </a:t>
            </a:r>
          </a:p>
          <a:p>
            <a:r>
              <a:rPr lang="ar-SA" sz="2800" dirty="0">
                <a:latin typeface="Calibri" panose="020F0502020204030204" pitchFamily="34" charset="0"/>
                <a:ea typeface="Calibri" panose="020F0502020204030204" pitchFamily="34" charset="0"/>
                <a:cs typeface="Arial" panose="020B0604020202020204" pitchFamily="34" charset="0"/>
              </a:rPr>
              <a:t>مصطلح ‘البلدان الأكثر تقدما اقتصاديا’ </a:t>
            </a:r>
            <a:r>
              <a:rPr lang="en-US" sz="2800" dirty="0">
                <a:latin typeface="Calibri" panose="020F0502020204030204" pitchFamily="34" charset="0"/>
                <a:ea typeface="Calibri" panose="020F0502020204030204" pitchFamily="34" charset="0"/>
                <a:cs typeface="Arial" panose="020B0604020202020204" pitchFamily="34" charset="0"/>
              </a:rPr>
              <a:t>(MEDCs)</a:t>
            </a:r>
            <a:r>
              <a:rPr lang="ar-SA" sz="2800" dirty="0">
                <a:latin typeface="Calibri" panose="020F0502020204030204" pitchFamily="34" charset="0"/>
                <a:ea typeface="Calibri" panose="020F0502020204030204" pitchFamily="34" charset="0"/>
                <a:cs typeface="Arial" panose="020B0604020202020204" pitchFamily="34" charset="0"/>
              </a:rPr>
              <a:t> و ‘البلدان الأقل تقدما اقتصاديا’ </a:t>
            </a:r>
            <a:r>
              <a:rPr lang="en-US" sz="2800" dirty="0" smtClean="0">
                <a:latin typeface="Calibri" panose="020F0502020204030204" pitchFamily="34" charset="0"/>
                <a:ea typeface="Calibri" panose="020F0502020204030204" pitchFamily="34" charset="0"/>
                <a:cs typeface="Arial" panose="020B0604020202020204" pitchFamily="34" charset="0"/>
              </a:rPr>
              <a:t>(LEDCs)</a:t>
            </a:r>
            <a:r>
              <a:rPr lang="en-US" sz="2800" dirty="0" smtClean="0">
                <a:latin typeface="Arial" panose="020B0604020202020204" pitchFamily="34" charset="0"/>
                <a:ea typeface="Calibri" panose="020F0502020204030204" pitchFamily="34" charset="0"/>
              </a:rPr>
              <a:t> </a:t>
            </a:r>
            <a:r>
              <a:rPr lang="ar-SA" sz="2800" dirty="0" smtClean="0">
                <a:latin typeface="Arial" panose="020B0604020202020204" pitchFamily="34" charset="0"/>
                <a:ea typeface="Calibri" panose="020F0502020204030204" pitchFamily="34" charset="0"/>
              </a:rPr>
              <a:t>.</a:t>
            </a:r>
          </a:p>
          <a:p>
            <a:r>
              <a:rPr lang="ar-SA" sz="2800" dirty="0" smtClean="0">
                <a:latin typeface="Arial" panose="020B0604020202020204" pitchFamily="34" charset="0"/>
              </a:rPr>
              <a:t>مصطلح </a:t>
            </a:r>
            <a:r>
              <a:rPr lang="ar-SA" sz="2800" dirty="0">
                <a:latin typeface="Calibri" panose="020F0502020204030204" pitchFamily="34" charset="0"/>
                <a:ea typeface="Calibri" panose="020F0502020204030204" pitchFamily="34" charset="0"/>
                <a:cs typeface="Arial" panose="020B0604020202020204" pitchFamily="34" charset="0"/>
              </a:rPr>
              <a:t>‘غالبية العالم’ </a:t>
            </a:r>
            <a:r>
              <a:rPr lang="ar-SA" sz="2800" dirty="0" smtClean="0">
                <a:latin typeface="Calibri" panose="020F0502020204030204" pitchFamily="34" charset="0"/>
                <a:ea typeface="Calibri" panose="020F0502020204030204" pitchFamily="34" charset="0"/>
                <a:cs typeface="Arial" panose="020B0604020202020204" pitchFamily="34" charset="0"/>
              </a:rPr>
              <a:t>الذي تمثله </a:t>
            </a:r>
            <a:r>
              <a:rPr lang="ar-SA" sz="2800" dirty="0">
                <a:latin typeface="Calibri" panose="020F0502020204030204" pitchFamily="34" charset="0"/>
                <a:ea typeface="Calibri" panose="020F0502020204030204" pitchFamily="34" charset="0"/>
                <a:cs typeface="Arial" panose="020B0604020202020204" pitchFamily="34" charset="0"/>
              </a:rPr>
              <a:t>إفريقيا، وآسيا، وأمريكا اللاتينية </a:t>
            </a:r>
            <a:r>
              <a:rPr lang="ar-SA" sz="2800" dirty="0" smtClean="0">
                <a:latin typeface="Calibri" panose="020F0502020204030204" pitchFamily="34" charset="0"/>
                <a:ea typeface="Calibri" panose="020F0502020204030204" pitchFamily="34" charset="0"/>
                <a:cs typeface="Arial" panose="020B0604020202020204" pitchFamily="34" charset="0"/>
              </a:rPr>
              <a:t>والكاريبي، بينما </a:t>
            </a:r>
            <a:r>
              <a:rPr lang="ar-SA" sz="2800" dirty="0">
                <a:latin typeface="Calibri" panose="020F0502020204030204" pitchFamily="34" charset="0"/>
                <a:ea typeface="Calibri" panose="020F0502020204030204" pitchFamily="34" charset="0"/>
                <a:cs typeface="Arial" panose="020B0604020202020204" pitchFamily="34" charset="0"/>
              </a:rPr>
              <a:t>تمثل بقية العالم ‘أقلية العالم</a:t>
            </a:r>
            <a:r>
              <a:rPr lang="ar-SA" sz="2800" dirty="0" smtClean="0">
                <a:latin typeface="Calibri" panose="020F0502020204030204" pitchFamily="34" charset="0"/>
                <a:ea typeface="Calibri" panose="020F0502020204030204" pitchFamily="34" charset="0"/>
                <a:cs typeface="Arial" panose="020B0604020202020204" pitchFamily="34" charset="0"/>
              </a:rPr>
              <a:t>’.</a:t>
            </a:r>
            <a:endParaRPr lang="ar-SA" dirty="0"/>
          </a:p>
        </p:txBody>
      </p:sp>
    </p:spTree>
    <p:extLst>
      <p:ext uri="{BB962C8B-B14F-4D97-AF65-F5344CB8AC3E}">
        <p14:creationId xmlns:p14="http://schemas.microsoft.com/office/powerpoint/2010/main" val="255498865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eaLnBrk="1" fontAlgn="auto" hangingPunct="1">
              <a:spcBef>
                <a:spcPts val="0"/>
              </a:spcBef>
              <a:spcAft>
                <a:spcPts val="0"/>
              </a:spcAft>
            </a:pPr>
            <a:r>
              <a:rPr lang="ar-SA" sz="2100" dirty="0">
                <a:solidFill>
                  <a:srgbClr val="000000"/>
                </a:solidFill>
                <a:latin typeface="Times New Roman" panose="02020603050405020304" pitchFamily="18" charset="0"/>
                <a:ea typeface="Times New Roman" panose="02020603050405020304" pitchFamily="18" charset="0"/>
                <a:cs typeface="Monotype Koufi" pitchFamily="2" charset="-78"/>
              </a:rPr>
              <a:t>وجهات النظر المختلفة حول الأزمة البيئية والتنمية المستدامة</a:t>
            </a:r>
            <a:endParaRPr lang="en-US" sz="2100" dirty="0">
              <a:solidFill>
                <a:prstClr val="black"/>
              </a:solidFill>
              <a:latin typeface="Times New Roman" panose="02020603050405020304" pitchFamily="18" charset="0"/>
              <a:ea typeface="Times New Roman" panose="02020603050405020304" pitchFamily="18" charset="0"/>
              <a:cs typeface="+mn-cs"/>
            </a:endParaRPr>
          </a:p>
        </p:txBody>
      </p:sp>
      <p:sp>
        <p:nvSpPr>
          <p:cNvPr id="3" name="عنصر نائب للمحتوى 2"/>
          <p:cNvSpPr>
            <a:spLocks noGrp="1"/>
          </p:cNvSpPr>
          <p:nvPr>
            <p:ph idx="1"/>
          </p:nvPr>
        </p:nvSpPr>
        <p:spPr/>
        <p:txBody>
          <a:bodyPr/>
          <a:lstStyle/>
          <a:p>
            <a:pPr marL="342900" indent="-342900" eaLnBrk="1" fontAlgn="auto" hangingPunct="1">
              <a:spcBef>
                <a:spcPts val="0"/>
              </a:spcBef>
              <a:spcAft>
                <a:spcPts val="0"/>
              </a:spcAft>
              <a:buClrTx/>
              <a:buSzTx/>
              <a:buAutoNum type="arabicParenBoth"/>
            </a:pPr>
            <a:r>
              <a:rPr lang="ar-SA" sz="1800" b="1" dirty="0">
                <a:solidFill>
                  <a:srgbClr val="000000"/>
                </a:solidFill>
                <a:latin typeface="Times New Roman" panose="02020603050405020304" pitchFamily="18" charset="0"/>
                <a:ea typeface="Times New Roman" panose="02020603050405020304" pitchFamily="18" charset="0"/>
                <a:cs typeface="Simplified Arabic" panose="02020603050405020304" pitchFamily="18" charset="-78"/>
              </a:rPr>
              <a:t>الاستدامة الضعيفة أو الضحلة (المتمركزة حول الإنسان)</a:t>
            </a:r>
          </a:p>
          <a:p>
            <a:pPr marL="617935" lvl="1" indent="-342900" eaLnBrk="1" fontAlgn="auto" hangingPunct="1">
              <a:spcBef>
                <a:spcPts val="0"/>
              </a:spcBef>
              <a:spcAft>
                <a:spcPts val="0"/>
              </a:spcAft>
              <a:buClrTx/>
              <a:buSzTx/>
              <a:buFont typeface="Courier New" panose="02070309020205020404" pitchFamily="49" charset="0"/>
              <a:buChar char="o"/>
            </a:pPr>
            <a:r>
              <a:rPr lang="ar-SA" dirty="0" smtClean="0">
                <a:solidFill>
                  <a:srgbClr val="000000"/>
                </a:solidFill>
                <a:latin typeface="Times New Roman" panose="02020603050405020304" pitchFamily="18" charset="0"/>
                <a:ea typeface="Times New Roman" panose="02020603050405020304" pitchFamily="18" charset="0"/>
                <a:cs typeface="Simplified Arabic" panose="02020603050405020304" pitchFamily="18" charset="-78"/>
              </a:rPr>
              <a:t>"</a:t>
            </a:r>
            <a:r>
              <a:rPr lang="ar-SA" dirty="0">
                <a:solidFill>
                  <a:srgbClr val="000000"/>
                </a:solidFill>
                <a:latin typeface="Times New Roman" panose="02020603050405020304" pitchFamily="18" charset="0"/>
                <a:ea typeface="Times New Roman" panose="02020603050405020304" pitchFamily="18" charset="0"/>
                <a:cs typeface="Simplified Arabic" panose="02020603050405020304" pitchFamily="18" charset="-78"/>
              </a:rPr>
              <a:t>التحديث الإيكولوجي" </a:t>
            </a:r>
            <a:r>
              <a:rPr lang="en-US" dirty="0">
                <a:solidFill>
                  <a:srgbClr val="000000"/>
                </a:solidFill>
                <a:latin typeface="Times New Roman" panose="02020603050405020304" pitchFamily="18" charset="0"/>
                <a:ea typeface="Times New Roman" panose="02020603050405020304" pitchFamily="18" charset="0"/>
                <a:cs typeface="Simplified Arabic" panose="02020603050405020304" pitchFamily="18" charset="-78"/>
              </a:rPr>
              <a:t> </a:t>
            </a:r>
            <a:r>
              <a:rPr lang="en-US" dirty="0">
                <a:solidFill>
                  <a:srgbClr val="000000"/>
                </a:solidFill>
                <a:latin typeface="Simplified Arabic" panose="02020603050405020304" pitchFamily="18" charset="-78"/>
                <a:ea typeface="Times New Roman" panose="02020603050405020304" pitchFamily="18" charset="0"/>
              </a:rPr>
              <a:t> </a:t>
            </a:r>
            <a:r>
              <a:rPr lang="ar-SA" dirty="0">
                <a:solidFill>
                  <a:srgbClr val="000000"/>
                </a:solidFill>
                <a:latin typeface="Simplified Arabic" panose="02020603050405020304" pitchFamily="18" charset="-78"/>
                <a:ea typeface="Times New Roman" panose="02020603050405020304" pitchFamily="18" charset="0"/>
              </a:rPr>
              <a:t>يزعم أن الممارسات الاقتصادية الحالية متجذرة بشكل عميق في نموذج الحداثة ومرتبطة بالمؤسسات العلمية التقنية الحديثة</a:t>
            </a:r>
            <a:r>
              <a:rPr lang="ar-SA" dirty="0" smtClean="0">
                <a:solidFill>
                  <a:srgbClr val="000000"/>
                </a:solidFill>
                <a:latin typeface="Simplified Arabic" panose="02020603050405020304" pitchFamily="18" charset="-78"/>
                <a:ea typeface="Times New Roman" panose="02020603050405020304" pitchFamily="18" charset="0"/>
              </a:rPr>
              <a:t>.</a:t>
            </a:r>
          </a:p>
          <a:p>
            <a:pPr marL="617935" lvl="1" indent="-342900" eaLnBrk="1" fontAlgn="auto" hangingPunct="1">
              <a:spcBef>
                <a:spcPts val="0"/>
              </a:spcBef>
              <a:spcAft>
                <a:spcPts val="0"/>
              </a:spcAft>
              <a:buClrTx/>
              <a:buSzTx/>
              <a:buFont typeface="Courier New" panose="02070309020205020404" pitchFamily="49" charset="0"/>
              <a:buChar char="o"/>
            </a:pPr>
            <a:r>
              <a:rPr lang="ar-SA" dirty="0" smtClean="0">
                <a:solidFill>
                  <a:srgbClr val="000000"/>
                </a:solidFill>
                <a:latin typeface="Times New Roman" panose="02020603050405020304" pitchFamily="18" charset="0"/>
                <a:ea typeface="Times New Roman" panose="02020603050405020304" pitchFamily="18" charset="0"/>
                <a:cs typeface="Simplified Arabic" panose="02020603050405020304" pitchFamily="18" charset="-78"/>
              </a:rPr>
              <a:t>«</a:t>
            </a:r>
            <a:r>
              <a:rPr lang="ar-SA" dirty="0">
                <a:solidFill>
                  <a:srgbClr val="000000"/>
                </a:solidFill>
                <a:latin typeface="Times New Roman" panose="02020603050405020304" pitchFamily="18" charset="0"/>
                <a:ea typeface="Times New Roman" panose="02020603050405020304" pitchFamily="18" charset="0"/>
                <a:cs typeface="Simplified Arabic" panose="02020603050405020304" pitchFamily="18" charset="-78"/>
              </a:rPr>
              <a:t>العدالة البيئية" وأحيانا "الحركة الخضراء" تحاول تعزيز العدالة الاجتماعية والمساواة نظرا لحالات عدم العدالة التوزيعية الناتجة عن السياسة البيئية. </a:t>
            </a:r>
            <a:endParaRPr lang="ar-KW" dirty="0"/>
          </a:p>
          <a:p>
            <a:pPr marL="275035" lvl="1" indent="0" eaLnBrk="1" fontAlgn="auto" hangingPunct="1">
              <a:spcBef>
                <a:spcPts val="0"/>
              </a:spcBef>
              <a:spcAft>
                <a:spcPts val="0"/>
              </a:spcAft>
              <a:buClrTx/>
              <a:buSzTx/>
              <a:buNone/>
            </a:pPr>
            <a:endParaRPr lang="ar-KW" sz="1650" dirty="0">
              <a:solidFill>
                <a:prstClr val="black"/>
              </a:solidFill>
            </a:endParaRPr>
          </a:p>
          <a:p>
            <a:pPr marL="0" indent="0" eaLnBrk="1" fontAlgn="auto" hangingPunct="1">
              <a:spcBef>
                <a:spcPts val="0"/>
              </a:spcBef>
              <a:spcAft>
                <a:spcPts val="0"/>
              </a:spcAft>
              <a:buClrTx/>
              <a:buSzTx/>
              <a:buNone/>
            </a:pPr>
            <a:r>
              <a:rPr lang="ar-SA" sz="1800" b="1" dirty="0">
                <a:solidFill>
                  <a:srgbClr val="000000"/>
                </a:solidFill>
                <a:latin typeface="Times New Roman" panose="02020603050405020304" pitchFamily="18" charset="0"/>
                <a:ea typeface="Times New Roman" panose="02020603050405020304" pitchFamily="18" charset="0"/>
                <a:cs typeface="Simplified Arabic" panose="02020603050405020304" pitchFamily="18" charset="-78"/>
              </a:rPr>
              <a:t>(2) الاستدامة القوية(المتمركزة حول البيئة)</a:t>
            </a:r>
          </a:p>
          <a:p>
            <a:pPr lvl="1" eaLnBrk="1" fontAlgn="auto" hangingPunct="1">
              <a:spcBef>
                <a:spcPts val="0"/>
              </a:spcBef>
              <a:spcAft>
                <a:spcPts val="0"/>
              </a:spcAft>
              <a:buClrTx/>
              <a:buSzTx/>
              <a:buFont typeface="Courier New" panose="02070309020205020404" pitchFamily="49" charset="0"/>
              <a:buChar char="o"/>
            </a:pPr>
            <a:r>
              <a:rPr lang="ar-SA" sz="1650" dirty="0">
                <a:solidFill>
                  <a:srgbClr val="000000"/>
                </a:solidFill>
                <a:latin typeface="Times New Roman" panose="02020603050405020304" pitchFamily="18" charset="0"/>
                <a:ea typeface="Times New Roman" panose="02020603050405020304" pitchFamily="18" charset="0"/>
                <a:cs typeface="Simplified Arabic" panose="02020603050405020304" pitchFamily="18" charset="-78"/>
              </a:rPr>
              <a:t>الفلسفة الإيكولوجية العميقة </a:t>
            </a:r>
            <a:r>
              <a:rPr lang="en-US" sz="1650" dirty="0">
                <a:solidFill>
                  <a:srgbClr val="000000"/>
                </a:solidFill>
                <a:latin typeface="Times New Roman" panose="02020603050405020304" pitchFamily="18" charset="0"/>
                <a:ea typeface="Times New Roman" panose="02020603050405020304" pitchFamily="18" charset="0"/>
                <a:cs typeface="Simplified Arabic" panose="02020603050405020304" pitchFamily="18" charset="-78"/>
              </a:rPr>
              <a:t> deep ecology</a:t>
            </a:r>
            <a:r>
              <a:rPr lang="ar-SA" sz="1650" dirty="0">
                <a:solidFill>
                  <a:srgbClr val="000000"/>
                </a:solidFill>
                <a:latin typeface="Times New Roman" panose="02020603050405020304" pitchFamily="18" charset="0"/>
                <a:ea typeface="Times New Roman" panose="02020603050405020304" pitchFamily="18" charset="0"/>
                <a:cs typeface="Simplified Arabic" panose="02020603050405020304" pitchFamily="18" charset="-78"/>
              </a:rPr>
              <a:t>المتمركزة حول المجال الحيوي.</a:t>
            </a:r>
          </a:p>
          <a:p>
            <a:pPr lvl="1" eaLnBrk="1" fontAlgn="auto" hangingPunct="1">
              <a:spcBef>
                <a:spcPts val="0"/>
              </a:spcBef>
              <a:spcAft>
                <a:spcPts val="0"/>
              </a:spcAft>
              <a:buClrTx/>
              <a:buSzTx/>
              <a:buFont typeface="Courier New" panose="02070309020205020404" pitchFamily="49" charset="0"/>
              <a:buChar char="o"/>
            </a:pPr>
            <a:r>
              <a:rPr lang="ar-SA" dirty="0">
                <a:solidFill>
                  <a:srgbClr val="000000"/>
                </a:solidFill>
                <a:latin typeface="Times New Roman" panose="02020603050405020304" pitchFamily="18" charset="0"/>
                <a:ea typeface="Times New Roman" panose="02020603050405020304" pitchFamily="18" charset="0"/>
                <a:cs typeface="Simplified Arabic" panose="02020603050405020304" pitchFamily="18" charset="-78"/>
              </a:rPr>
              <a:t>الفلسفة الإيكولوجية النسوية </a:t>
            </a:r>
            <a:r>
              <a:rPr lang="en-US" dirty="0">
                <a:solidFill>
                  <a:srgbClr val="000000"/>
                </a:solidFill>
                <a:latin typeface="Times New Roman" panose="02020603050405020304" pitchFamily="18" charset="0"/>
                <a:ea typeface="Times New Roman" panose="02020603050405020304" pitchFamily="18" charset="0"/>
                <a:cs typeface="Simplified Arabic" panose="02020603050405020304" pitchFamily="18" charset="-78"/>
              </a:rPr>
              <a:t>(ecofeminism)</a:t>
            </a:r>
            <a:r>
              <a:rPr lang="ar-SA" dirty="0">
                <a:solidFill>
                  <a:srgbClr val="000000"/>
                </a:solidFill>
                <a:latin typeface="Times New Roman" panose="02020603050405020304" pitchFamily="18" charset="0"/>
                <a:ea typeface="Times New Roman" panose="02020603050405020304" pitchFamily="18" charset="0"/>
                <a:cs typeface="Simplified Arabic" panose="02020603050405020304" pitchFamily="18" charset="-78"/>
              </a:rPr>
              <a:t> التي تعبر عن تنمية </a:t>
            </a:r>
            <a:r>
              <a:rPr lang="ar-SA" dirty="0" smtClean="0">
                <a:solidFill>
                  <a:srgbClr val="000000"/>
                </a:solidFill>
                <a:latin typeface="Times New Roman" panose="02020603050405020304" pitchFamily="18" charset="0"/>
                <a:ea typeface="Times New Roman" panose="02020603050405020304" pitchFamily="18" charset="0"/>
                <a:cs typeface="Simplified Arabic" panose="02020603050405020304" pitchFamily="18" charset="-78"/>
              </a:rPr>
              <a:t>مستدامة </a:t>
            </a:r>
            <a:r>
              <a:rPr lang="ar-SA" dirty="0">
                <a:solidFill>
                  <a:srgbClr val="000000"/>
                </a:solidFill>
                <a:latin typeface="Times New Roman" panose="02020603050405020304" pitchFamily="18" charset="0"/>
                <a:ea typeface="Times New Roman" panose="02020603050405020304" pitchFamily="18" charset="0"/>
                <a:cs typeface="Simplified Arabic" panose="02020603050405020304" pitchFamily="18" charset="-78"/>
              </a:rPr>
              <a:t>(متمركزة حول المرأة</a:t>
            </a:r>
            <a:r>
              <a:rPr lang="ar-SA" dirty="0" smtClean="0">
                <a:solidFill>
                  <a:srgbClr val="000000"/>
                </a:solidFill>
                <a:latin typeface="Times New Roman" panose="02020603050405020304" pitchFamily="18" charset="0"/>
                <a:ea typeface="Times New Roman" panose="02020603050405020304" pitchFamily="18" charset="0"/>
                <a:cs typeface="Simplified Arabic" panose="02020603050405020304" pitchFamily="18" charset="-78"/>
              </a:rPr>
              <a:t>).</a:t>
            </a:r>
            <a:endParaRPr lang="ar-KW" dirty="0"/>
          </a:p>
          <a:p>
            <a:pPr lvl="1" eaLnBrk="1" fontAlgn="auto" hangingPunct="1">
              <a:spcBef>
                <a:spcPts val="0"/>
              </a:spcBef>
              <a:spcAft>
                <a:spcPts val="0"/>
              </a:spcAft>
              <a:buClrTx/>
              <a:buSzTx/>
              <a:buFont typeface="Courier New" panose="02070309020205020404" pitchFamily="49" charset="0"/>
              <a:buChar char="o"/>
            </a:pPr>
            <a:endParaRPr lang="ar-KW" sz="1650" dirty="0">
              <a:solidFill>
                <a:prstClr val="black"/>
              </a:solidFill>
            </a:endParaRPr>
          </a:p>
          <a:p>
            <a:endParaRPr lang="ar-KW" dirty="0"/>
          </a:p>
        </p:txBody>
      </p:sp>
    </p:spTree>
    <p:extLst>
      <p:ext uri="{BB962C8B-B14F-4D97-AF65-F5344CB8AC3E}">
        <p14:creationId xmlns:p14="http://schemas.microsoft.com/office/powerpoint/2010/main" val="90805952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lgn="r"/>
            <a:r>
              <a:rPr lang="ar-SA" altLang="ar-KW" smtClean="0"/>
              <a:t>تابع: التنمية المستدامة</a:t>
            </a:r>
          </a:p>
        </p:txBody>
      </p:sp>
      <p:sp>
        <p:nvSpPr>
          <p:cNvPr id="3" name="Content Placeholder 2"/>
          <p:cNvSpPr>
            <a:spLocks noGrp="1"/>
          </p:cNvSpPr>
          <p:nvPr>
            <p:ph idx="1"/>
          </p:nvPr>
        </p:nvSpPr>
        <p:spPr/>
        <p:txBody>
          <a:bodyPr/>
          <a:lstStyle/>
          <a:p>
            <a:pPr marL="205740" indent="-205740" eaLnBrk="1" fontAlgn="auto" hangingPunct="1">
              <a:spcBef>
                <a:spcPts val="450"/>
              </a:spcBef>
              <a:spcAft>
                <a:spcPts val="450"/>
              </a:spcAft>
              <a:buClr>
                <a:schemeClr val="accent3"/>
              </a:buClr>
              <a:buFont typeface="Wingdings 2"/>
              <a:buChar char=""/>
              <a:defRPr/>
            </a:pPr>
            <a:r>
              <a:rPr lang="ar-SA" sz="2100" dirty="0"/>
              <a:t>تقدم الدعم للفئات الأفقر التي تترك بدون أي خيار سوى تدمير بيئتهم من أجل البقاء على قيد الحياة. </a:t>
            </a:r>
          </a:p>
          <a:p>
            <a:pPr marL="205740" indent="-205740" eaLnBrk="1" fontAlgn="auto" hangingPunct="1">
              <a:spcBef>
                <a:spcPts val="450"/>
              </a:spcBef>
              <a:spcAft>
                <a:spcPts val="450"/>
              </a:spcAft>
              <a:buClr>
                <a:schemeClr val="accent3"/>
              </a:buClr>
              <a:buFont typeface="Wingdings 2"/>
              <a:buChar char=""/>
              <a:defRPr/>
            </a:pPr>
            <a:r>
              <a:rPr lang="ar-SA" sz="2100" dirty="0"/>
              <a:t>تؤكد على التنمية المعتمدة على الذات مع الحفاظ على الموارد الطبيعية .</a:t>
            </a:r>
            <a:endParaRPr lang="en-US" sz="2100" dirty="0"/>
          </a:p>
          <a:p>
            <a:pPr marL="205740" indent="-205740" eaLnBrk="1" fontAlgn="auto" hangingPunct="1">
              <a:spcBef>
                <a:spcPts val="450"/>
              </a:spcBef>
              <a:spcAft>
                <a:spcPts val="450"/>
              </a:spcAft>
              <a:buClr>
                <a:schemeClr val="accent3"/>
              </a:buClr>
              <a:buFont typeface="Wingdings 2"/>
              <a:buChar char=""/>
              <a:defRPr/>
            </a:pPr>
            <a:r>
              <a:rPr lang="ar-SA" sz="2100" dirty="0"/>
              <a:t>تنمية ذات تكاليف منخفضة باستخدام معايير اقتصادية مختلفة في مقابل التقليدية- مثلا لا ينبغي أن تتسبب التنمية في تدهور البيئة.</a:t>
            </a:r>
            <a:endParaRPr lang="en-US" sz="2100" dirty="0"/>
          </a:p>
          <a:p>
            <a:pPr marL="205740" indent="-205740" eaLnBrk="1" fontAlgn="auto" hangingPunct="1">
              <a:spcBef>
                <a:spcPts val="450"/>
              </a:spcBef>
              <a:spcAft>
                <a:spcPts val="450"/>
              </a:spcAft>
              <a:buClr>
                <a:schemeClr val="accent3"/>
              </a:buClr>
              <a:buFont typeface="Wingdings 2"/>
              <a:buChar char=""/>
              <a:defRPr/>
            </a:pPr>
            <a:r>
              <a:rPr lang="ar-SA" sz="2100" dirty="0"/>
              <a:t>تشمل القضايا الرئيسة  الصحة، التقنيات الملائمة، الاكتفاء الذاتي من الغذاء وتأمين المياه النظيفة والمأوى للجميع</a:t>
            </a:r>
            <a:r>
              <a:rPr lang="en-US" sz="2100" dirty="0"/>
              <a:t> .</a:t>
            </a:r>
          </a:p>
          <a:p>
            <a:pPr marL="205740" indent="-205740" eaLnBrk="1" fontAlgn="auto" hangingPunct="1">
              <a:spcBef>
                <a:spcPts val="450"/>
              </a:spcBef>
              <a:spcAft>
                <a:spcPts val="450"/>
              </a:spcAft>
              <a:buClr>
                <a:schemeClr val="accent3"/>
              </a:buClr>
              <a:buFont typeface="Wingdings 2"/>
              <a:buChar char=""/>
              <a:defRPr/>
            </a:pPr>
            <a:r>
              <a:rPr lang="ar-SA" sz="2100" dirty="0"/>
              <a:t>تعد النشاطات المتمركزة حول الإنسان ضرورية – فالبشر هم الموارد في المفهوم</a:t>
            </a:r>
            <a:r>
              <a:rPr lang="en-US" sz="2100" dirty="0"/>
              <a:t>. </a:t>
            </a:r>
          </a:p>
          <a:p>
            <a:pPr>
              <a:spcBef>
                <a:spcPts val="450"/>
              </a:spcBef>
              <a:spcAft>
                <a:spcPts val="450"/>
              </a:spcAft>
              <a:defRPr/>
            </a:pPr>
            <a:endParaRPr lang="ar-SA" sz="2100" dirty="0"/>
          </a:p>
        </p:txBody>
      </p:sp>
    </p:spTree>
    <p:extLst>
      <p:ext uri="{BB962C8B-B14F-4D97-AF65-F5344CB8AC3E}">
        <p14:creationId xmlns:p14="http://schemas.microsoft.com/office/powerpoint/2010/main" val="193862011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a:xfrm>
            <a:off x="1485901" y="1428750"/>
            <a:ext cx="6288881" cy="457200"/>
          </a:xfrm>
        </p:spPr>
        <p:txBody>
          <a:bodyPr/>
          <a:lstStyle/>
          <a:p>
            <a:pPr algn="ctr" eaLnBrk="1" hangingPunct="1"/>
            <a:r>
              <a:rPr lang="ar-SA" altLang="ar-KW" sz="2400" dirty="0"/>
              <a:t>خلاصة</a:t>
            </a:r>
            <a:endParaRPr lang="en-US" altLang="ar-KW" sz="2400" dirty="0"/>
          </a:p>
        </p:txBody>
      </p:sp>
      <p:sp>
        <p:nvSpPr>
          <p:cNvPr id="37891" name="Rectangle 3"/>
          <p:cNvSpPr>
            <a:spLocks noGrp="1" noRot="1" noChangeArrowheads="1"/>
          </p:cNvSpPr>
          <p:nvPr>
            <p:ph idx="1"/>
          </p:nvPr>
        </p:nvSpPr>
        <p:spPr>
          <a:xfrm>
            <a:off x="1314450" y="2114550"/>
            <a:ext cx="6005513" cy="3543300"/>
          </a:xfrm>
        </p:spPr>
        <p:txBody>
          <a:bodyPr>
            <a:normAutofit fontScale="92500"/>
          </a:bodyPr>
          <a:lstStyle/>
          <a:p>
            <a:pPr eaLnBrk="1" hangingPunct="1">
              <a:lnSpc>
                <a:spcPct val="90000"/>
              </a:lnSpc>
            </a:pPr>
            <a:r>
              <a:rPr lang="ar-SA" altLang="ar-KW" dirty="0" smtClean="0"/>
              <a:t>يجب النظر للتنمية على انها نتاج نسق معقد ومستمر من التفاعلات المتغيرة بين:</a:t>
            </a:r>
          </a:p>
          <a:p>
            <a:pPr lvl="1" eaLnBrk="1" hangingPunct="1">
              <a:lnSpc>
                <a:spcPct val="90000"/>
              </a:lnSpc>
            </a:pPr>
            <a:r>
              <a:rPr lang="ar-SA" altLang="ar-KW" dirty="0" smtClean="0"/>
              <a:t>الماضي والحاضر.</a:t>
            </a:r>
          </a:p>
          <a:p>
            <a:pPr lvl="1" eaLnBrk="1" hangingPunct="1">
              <a:lnSpc>
                <a:spcPct val="90000"/>
              </a:lnSpc>
            </a:pPr>
            <a:r>
              <a:rPr lang="ar-SA" altLang="ar-KW" dirty="0" smtClean="0"/>
              <a:t>البيئة الطبيعية والإنسانية.</a:t>
            </a:r>
          </a:p>
          <a:p>
            <a:pPr lvl="1" eaLnBrk="1" hangingPunct="1">
              <a:lnSpc>
                <a:spcPct val="90000"/>
              </a:lnSpc>
            </a:pPr>
            <a:r>
              <a:rPr lang="ar-SA" altLang="ar-KW" dirty="0" smtClean="0"/>
              <a:t>الظروف الداخلية والخارجية.</a:t>
            </a:r>
          </a:p>
          <a:p>
            <a:pPr eaLnBrk="1" hangingPunct="1">
              <a:lnSpc>
                <a:spcPct val="90000"/>
              </a:lnSpc>
            </a:pPr>
            <a:endParaRPr lang="ar-SA" altLang="ar-KW" dirty="0" smtClean="0"/>
          </a:p>
          <a:p>
            <a:pPr eaLnBrk="1" hangingPunct="1">
              <a:lnSpc>
                <a:spcPct val="90000"/>
              </a:lnSpc>
            </a:pPr>
            <a:r>
              <a:rPr lang="ar-SA" altLang="ar-KW" dirty="0" smtClean="0"/>
              <a:t>يختلف حجم ونوع معضلات التنمية عبر الزمان والمكان.</a:t>
            </a:r>
          </a:p>
          <a:p>
            <a:pPr eaLnBrk="1" hangingPunct="1">
              <a:lnSpc>
                <a:spcPct val="90000"/>
              </a:lnSpc>
            </a:pPr>
            <a:r>
              <a:rPr lang="ar-SA" altLang="ar-KW" dirty="0" smtClean="0"/>
              <a:t>من المهم أن نتذكر أن الأفكار التنظيرية السابقة تساعدنا على أن نطرح الأسئلة الوثيقة الصلة بالموضوع.</a:t>
            </a:r>
            <a:endParaRPr lang="en-US" altLang="ar-KW" dirty="0" smtClean="0"/>
          </a:p>
        </p:txBody>
      </p:sp>
    </p:spTree>
    <p:extLst>
      <p:ext uri="{BB962C8B-B14F-4D97-AF65-F5344CB8AC3E}">
        <p14:creationId xmlns:p14="http://schemas.microsoft.com/office/powerpoint/2010/main" val="284145440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1549319130"/>
              </p:ext>
            </p:extLst>
          </p:nvPr>
        </p:nvGraphicFramePr>
        <p:xfrm>
          <a:off x="970983" y="1556793"/>
          <a:ext cx="6814785" cy="4389435"/>
        </p:xfrm>
        <a:graphic>
          <a:graphicData uri="http://schemas.openxmlformats.org/drawingml/2006/table">
            <a:tbl>
              <a:tblPr rtl="1" firstRow="1" firstCol="1" bandRow="1">
                <a:tableStyleId>{5C22544A-7EE6-4342-B048-85BDC9FD1C3A}</a:tableStyleId>
              </a:tblPr>
              <a:tblGrid>
                <a:gridCol w="970425"/>
                <a:gridCol w="954070"/>
                <a:gridCol w="682842"/>
                <a:gridCol w="1391579"/>
                <a:gridCol w="2815869"/>
              </a:tblGrid>
              <a:tr h="238728">
                <a:tc>
                  <a:txBody>
                    <a:bodyPr/>
                    <a:lstStyle/>
                    <a:p>
                      <a:pPr algn="r" rtl="1">
                        <a:lnSpc>
                          <a:spcPct val="115000"/>
                        </a:lnSpc>
                        <a:spcAft>
                          <a:spcPts val="1000"/>
                        </a:spcAft>
                      </a:pPr>
                      <a:r>
                        <a:rPr lang="ar-SA" sz="900" dirty="0">
                          <a:effectLst/>
                        </a:rPr>
                        <a:t>الاسم</a:t>
                      </a:r>
                      <a:endParaRPr lang="en-US" sz="900" dirty="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dirty="0">
                          <a:effectLst/>
                        </a:rPr>
                        <a:t>الفاعلون </a:t>
                      </a:r>
                      <a:r>
                        <a:rPr lang="ar-SA" sz="900" dirty="0" smtClean="0">
                          <a:effectLst/>
                        </a:rPr>
                        <a:t>الأساسيون</a:t>
                      </a:r>
                      <a:endParaRPr lang="en-US" sz="900" dirty="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المستوى</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تعريف التنمية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الوصف</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r>
              <a:tr h="319285">
                <a:tc>
                  <a:txBody>
                    <a:bodyPr/>
                    <a:lstStyle/>
                    <a:p>
                      <a:pPr algn="r" rtl="1">
                        <a:lnSpc>
                          <a:spcPct val="115000"/>
                        </a:lnSpc>
                        <a:spcAft>
                          <a:spcPts val="1000"/>
                        </a:spcAft>
                      </a:pPr>
                      <a:r>
                        <a:rPr lang="ar-SA" sz="900">
                          <a:effectLst/>
                        </a:rPr>
                        <a:t>النظرية الاقتصادية الكلاسيكية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القطاع الخاص (السوق)</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القومي</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النمو الاقتصادي</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تركيز على قوى السوق باعتبارها الأداة الأكثر كفاءة لتنظيم الاقتصاديات</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r>
              <a:tr h="319285">
                <a:tc>
                  <a:txBody>
                    <a:bodyPr/>
                    <a:lstStyle/>
                    <a:p>
                      <a:pPr algn="r" rtl="1">
                        <a:lnSpc>
                          <a:spcPct val="115000"/>
                        </a:lnSpc>
                        <a:spcAft>
                          <a:spcPts val="1000"/>
                        </a:spcAft>
                      </a:pPr>
                      <a:r>
                        <a:rPr lang="ar-SA" sz="900">
                          <a:effectLst/>
                        </a:rPr>
                        <a:t>الماركسية الكلاسيكية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الدولة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القومي</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النمو الاقتصادي، التصنيع، التحضر، ازدياد المجتمعات تعقيدا</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الدولة عامل أساس في تنظيم توزيع الموارد واستخدامها</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r>
              <a:tr h="319285">
                <a:tc>
                  <a:txBody>
                    <a:bodyPr/>
                    <a:lstStyle/>
                    <a:p>
                      <a:pPr algn="r" rtl="1">
                        <a:lnSpc>
                          <a:spcPct val="115000"/>
                        </a:lnSpc>
                        <a:spcAft>
                          <a:spcPts val="1000"/>
                        </a:spcAft>
                      </a:pPr>
                      <a:r>
                        <a:rPr lang="ar-SA" sz="900">
                          <a:effectLst/>
                        </a:rPr>
                        <a:t>الكينزية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الدولة والسوق</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القومي</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النمو الاقتصادي، التوظيف الكامل بوجه خاص</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تدخل الدولة في الاقتصاد لمساعدة المناطق والجماعات المهمشة والمحرومة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r>
              <a:tr h="319285">
                <a:tc>
                  <a:txBody>
                    <a:bodyPr/>
                    <a:lstStyle/>
                    <a:p>
                      <a:pPr algn="r" rtl="1">
                        <a:lnSpc>
                          <a:spcPct val="115000"/>
                        </a:lnSpc>
                        <a:spcAft>
                          <a:spcPts val="1000"/>
                        </a:spcAft>
                      </a:pPr>
                      <a:r>
                        <a:rPr lang="ar-SA" sz="900">
                          <a:effectLst/>
                        </a:rPr>
                        <a:t>نظرية التحديث</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الدولة والسوق</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القومي</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النمو الاقتصادي وزيادة التعقيد في التنظيم الاجتماعي والاقتصادي</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dirty="0">
                          <a:effectLst/>
                        </a:rPr>
                        <a:t>افتراضات </a:t>
                      </a:r>
                      <a:r>
                        <a:rPr lang="ar-SA" sz="900" dirty="0" smtClean="0">
                          <a:effectLst/>
                        </a:rPr>
                        <a:t>متمركزة </a:t>
                      </a:r>
                      <a:r>
                        <a:rPr lang="ar-SA" sz="900" dirty="0">
                          <a:effectLst/>
                        </a:rPr>
                        <a:t>على الذات الأوربية إي أنه ينبغي على كل البلدان أن تتبع مسار الدول الشمالية </a:t>
                      </a:r>
                      <a:endParaRPr lang="en-US" sz="900" dirty="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r>
              <a:tr h="319285">
                <a:tc>
                  <a:txBody>
                    <a:bodyPr/>
                    <a:lstStyle/>
                    <a:p>
                      <a:pPr algn="r" rtl="1">
                        <a:lnSpc>
                          <a:spcPct val="115000"/>
                        </a:lnSpc>
                        <a:spcAft>
                          <a:spcPts val="1000"/>
                        </a:spcAft>
                      </a:pPr>
                      <a:r>
                        <a:rPr lang="ar-SA" sz="900">
                          <a:effectLst/>
                        </a:rPr>
                        <a:t>الاقترابات البنائية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الدولة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القومي</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النمو الاقتصادي</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تحتاج الحكومات القومية لحماية الإنتاج المحلي من الأسواق والمنافسة العالمية نظرا لغياب المساواة الاقتصادية العالمية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r>
              <a:tr h="319285">
                <a:tc>
                  <a:txBody>
                    <a:bodyPr/>
                    <a:lstStyle/>
                    <a:p>
                      <a:pPr algn="r" rtl="1">
                        <a:lnSpc>
                          <a:spcPct val="115000"/>
                        </a:lnSpc>
                        <a:spcAft>
                          <a:spcPts val="1000"/>
                        </a:spcAft>
                      </a:pPr>
                      <a:r>
                        <a:rPr lang="ar-SA" sz="900">
                          <a:effectLst/>
                        </a:rPr>
                        <a:t>نظريات التبعية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الدولة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القومي</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النمو الاقتصادي</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التهميش والحرمان الاقتصادي في المحيط العالمي هو نتيجة لاستغلال الشمال، لذا ينبغي الانسحاب من النظام الاقتصادي العالمي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r>
              <a:tr h="478928">
                <a:tc>
                  <a:txBody>
                    <a:bodyPr/>
                    <a:lstStyle/>
                    <a:p>
                      <a:pPr algn="r" rtl="1">
                        <a:lnSpc>
                          <a:spcPct val="115000"/>
                        </a:lnSpc>
                        <a:spcAft>
                          <a:spcPts val="1000"/>
                        </a:spcAft>
                      </a:pPr>
                      <a:r>
                        <a:rPr lang="ar-SA" sz="900">
                          <a:effectLst/>
                        </a:rPr>
                        <a:t>الليبرالية المحدثة (النيو ليبرالية)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القطاع الخاص، المنظمات غير الحكومية والأفراد</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القومي ودون القومي</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النمو الاقتصادي، الديمقراطية الليبرالية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يعتبر تدخل الدولة معيقا للتنمية؛ وينبغي على الدولة أن توفر إطارا تنظيميا لتسهيل عمل الشركات والمنظمات غير الحكومية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r>
              <a:tr h="478928">
                <a:tc>
                  <a:txBody>
                    <a:bodyPr/>
                    <a:lstStyle/>
                    <a:p>
                      <a:pPr algn="r" rtl="1">
                        <a:lnSpc>
                          <a:spcPct val="115000"/>
                        </a:lnSpc>
                        <a:spcAft>
                          <a:spcPts val="1000"/>
                        </a:spcAft>
                      </a:pPr>
                      <a:r>
                        <a:rPr lang="ar-SA" sz="900">
                          <a:effectLst/>
                        </a:rPr>
                        <a:t>التنمية المستدامة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يعتمد على المنظور المتبع</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يعتمد على المنظور المتبع</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حماية البيئة الطبيعية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اقترابات متنوعة للتنمية المستدامة، بعضها يميل جدا للسوق ويتضمن تسعيرا للبيئة، بينما تتضمن الأخرى وضع الحماية البيئية في قلب السياسة وخفض الاستهلاك</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r>
              <a:tr h="478928">
                <a:tc>
                  <a:txBody>
                    <a:bodyPr/>
                    <a:lstStyle/>
                    <a:p>
                      <a:pPr algn="r" rtl="1">
                        <a:lnSpc>
                          <a:spcPct val="115000"/>
                        </a:lnSpc>
                        <a:spcAft>
                          <a:spcPts val="1000"/>
                        </a:spcAft>
                      </a:pPr>
                      <a:r>
                        <a:rPr lang="ar-SA" sz="900">
                          <a:effectLst/>
                        </a:rPr>
                        <a:t>التنمية العرقية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الدولة والجماعات العرقية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القومي ودون القومي</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الاعتراف بالتنوع العرقي، والتعريفات يمكن أن تتفاوت من جماعة لأخرى</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على القرارات التنموية أن توازن بين متطلبات مختلف الجماعات العرقية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r>
              <a:tr h="319285">
                <a:tc>
                  <a:txBody>
                    <a:bodyPr/>
                    <a:lstStyle/>
                    <a:p>
                      <a:pPr algn="r" rtl="1">
                        <a:lnSpc>
                          <a:spcPct val="115000"/>
                        </a:lnSpc>
                        <a:spcAft>
                          <a:spcPts val="1000"/>
                        </a:spcAft>
                      </a:pPr>
                      <a:r>
                        <a:rPr lang="ar-SA" sz="900">
                          <a:effectLst/>
                        </a:rPr>
                        <a:t>النوع والتنمية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يعتمد على المنظور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القومي ودون القومي</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التحرك نحو مزيد من المساواة النوعية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تتفاوت الاقترابات ولكن هناك تركيز وبشكل متزايد على المشاركة الشعبية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r>
              <a:tr h="478928">
                <a:tc>
                  <a:txBody>
                    <a:bodyPr/>
                    <a:lstStyle/>
                    <a:p>
                      <a:pPr algn="r" rtl="1">
                        <a:lnSpc>
                          <a:spcPct val="115000"/>
                        </a:lnSpc>
                        <a:spcAft>
                          <a:spcPts val="1000"/>
                        </a:spcAft>
                      </a:pPr>
                      <a:r>
                        <a:rPr lang="ar-SA" sz="900">
                          <a:effectLst/>
                        </a:rPr>
                        <a:t>ما بعد التنمية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منظمات القواعد الشعبية والأفراد </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مستوى صغير جدا</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a:effectLst/>
                        </a:rPr>
                        <a:t>مفهوم خطير متحيز أوربيا يعمل على القضاء على الثقافات والبيئات المحلية</a:t>
                      </a:r>
                      <a:endParaRPr lang="en-US" sz="90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c>
                  <a:txBody>
                    <a:bodyPr/>
                    <a:lstStyle/>
                    <a:p>
                      <a:pPr algn="r" rtl="1">
                        <a:lnSpc>
                          <a:spcPct val="115000"/>
                        </a:lnSpc>
                        <a:spcAft>
                          <a:spcPts val="1000"/>
                        </a:spcAft>
                      </a:pPr>
                      <a:r>
                        <a:rPr lang="ar-SA" sz="900" dirty="0">
                          <a:effectLst/>
                        </a:rPr>
                        <a:t>تركيز على نشاطات القواعد الشعبية، المشاركة على المستوى المحلي</a:t>
                      </a:r>
                      <a:endParaRPr lang="en-US" sz="900" dirty="0">
                        <a:effectLst/>
                        <a:latin typeface="Calibri" panose="020F0502020204030204" pitchFamily="34" charset="0"/>
                        <a:ea typeface="Times New Roman" panose="02020603050405020304" pitchFamily="18" charset="0"/>
                        <a:cs typeface="Arial" panose="020B0604020202020204" pitchFamily="34" charset="0"/>
                      </a:endParaRPr>
                    </a:p>
                  </a:txBody>
                  <a:tcPr marL="56790" marR="56790" marT="0" marB="0"/>
                </a:tc>
              </a:tr>
            </a:tbl>
          </a:graphicData>
        </a:graphic>
      </p:graphicFrame>
      <p:sp>
        <p:nvSpPr>
          <p:cNvPr id="4" name="مستطيل 3"/>
          <p:cNvSpPr/>
          <p:nvPr/>
        </p:nvSpPr>
        <p:spPr>
          <a:xfrm>
            <a:off x="3635896" y="1124744"/>
            <a:ext cx="1856598" cy="276999"/>
          </a:xfrm>
          <a:prstGeom prst="rect">
            <a:avLst/>
          </a:prstGeom>
        </p:spPr>
        <p:txBody>
          <a:bodyPr wrap="none">
            <a:spAutoFit/>
          </a:bodyPr>
          <a:lstStyle/>
          <a:p>
            <a:pPr lvl="0" algn="ctr" eaLnBrk="0" fontAlgn="base" hangingPunct="0">
              <a:spcBef>
                <a:spcPct val="0"/>
              </a:spcBef>
              <a:spcAft>
                <a:spcPct val="0"/>
              </a:spcAft>
            </a:pPr>
            <a:r>
              <a:rPr lang="ar-SA" altLang="ar-KW" sz="1200" b="1" i="1" dirty="0" smtClean="0">
                <a:solidFill>
                  <a:prstClr val="black"/>
                </a:solidFill>
                <a:latin typeface="Calibri" panose="020F0502020204030204" pitchFamily="34" charset="0"/>
                <a:ea typeface="Times New Roman" panose="02020603050405020304" pitchFamily="18" charset="0"/>
                <a:cs typeface="Arial" panose="020B0604020202020204" pitchFamily="34" charset="0"/>
              </a:rPr>
              <a:t>ملخص </a:t>
            </a:r>
            <a:r>
              <a:rPr lang="ar-SA" altLang="ar-KW" sz="1200" b="1" i="1" dirty="0">
                <a:solidFill>
                  <a:prstClr val="black"/>
                </a:solidFill>
                <a:latin typeface="Calibri" panose="020F0502020204030204" pitchFamily="34" charset="0"/>
                <a:ea typeface="Times New Roman" panose="02020603050405020304" pitchFamily="18" charset="0"/>
                <a:cs typeface="Arial" panose="020B0604020202020204" pitchFamily="34" charset="0"/>
              </a:rPr>
              <a:t>لنظريات </a:t>
            </a:r>
            <a:r>
              <a:rPr lang="ar-SA" altLang="ar-KW" sz="1200" b="1" i="1" dirty="0" err="1">
                <a:solidFill>
                  <a:prstClr val="black"/>
                </a:solidFill>
                <a:latin typeface="Calibri" panose="020F0502020204030204" pitchFamily="34" charset="0"/>
                <a:ea typeface="Times New Roman" panose="02020603050405020304" pitchFamily="18" charset="0"/>
                <a:cs typeface="Arial" panose="020B0604020202020204" pitchFamily="34" charset="0"/>
              </a:rPr>
              <a:t>واقترابات</a:t>
            </a:r>
            <a:r>
              <a:rPr lang="ar-SA" altLang="ar-KW" sz="1200" b="1" i="1" dirty="0">
                <a:solidFill>
                  <a:prstClr val="black"/>
                </a:solidFill>
                <a:latin typeface="Calibri" panose="020F0502020204030204" pitchFamily="34" charset="0"/>
                <a:ea typeface="Times New Roman" panose="02020603050405020304" pitchFamily="18" charset="0"/>
                <a:cs typeface="Arial" panose="020B0604020202020204" pitchFamily="34" charset="0"/>
              </a:rPr>
              <a:t> التنمية</a:t>
            </a:r>
            <a:endParaRPr lang="en-US" altLang="ar-KW" sz="600" dirty="0">
              <a:solidFill>
                <a:prstClr val="black"/>
              </a:solidFill>
            </a:endParaRPr>
          </a:p>
        </p:txBody>
      </p:sp>
    </p:spTree>
    <p:extLst>
      <p:ext uri="{BB962C8B-B14F-4D97-AF65-F5344CB8AC3E}">
        <p14:creationId xmlns:p14="http://schemas.microsoft.com/office/powerpoint/2010/main" val="40077652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dirty="0" smtClean="0"/>
              <a:t>مشكلة التحيز الأوربي في صياغة المصطلحات التنموية</a:t>
            </a:r>
            <a:endParaRPr lang="ar-SA" sz="4000" dirty="0"/>
          </a:p>
        </p:txBody>
      </p:sp>
      <p:sp>
        <p:nvSpPr>
          <p:cNvPr id="3" name="عنصر نائب للمحتوى 2"/>
          <p:cNvSpPr>
            <a:spLocks noGrp="1"/>
          </p:cNvSpPr>
          <p:nvPr>
            <p:ph idx="1"/>
          </p:nvPr>
        </p:nvSpPr>
        <p:spPr/>
        <p:txBody>
          <a:bodyPr>
            <a:normAutofit/>
          </a:bodyPr>
          <a:lstStyle/>
          <a:p>
            <a:pPr marL="0" indent="0">
              <a:buNone/>
            </a:pPr>
            <a:r>
              <a:rPr lang="ar-SA" sz="2800" dirty="0" smtClean="0">
                <a:latin typeface="Calibri" panose="020F0502020204030204" pitchFamily="34" charset="0"/>
                <a:ea typeface="Calibri" panose="020F0502020204030204" pitchFamily="34" charset="0"/>
                <a:cs typeface="Arial" panose="020B0604020202020204" pitchFamily="34" charset="0"/>
              </a:rPr>
              <a:t>يعد </a:t>
            </a:r>
            <a:r>
              <a:rPr lang="ar-SA" sz="2800" dirty="0">
                <a:latin typeface="Calibri" panose="020F0502020204030204" pitchFamily="34" charset="0"/>
                <a:ea typeface="Calibri" panose="020F0502020204030204" pitchFamily="34" charset="0"/>
                <a:cs typeface="Arial" panose="020B0604020202020204" pitchFamily="34" charset="0"/>
              </a:rPr>
              <a:t>مصطلح ‘التمركز الأوربي’  </a:t>
            </a:r>
            <a:r>
              <a:rPr lang="en-US" sz="2800" dirty="0">
                <a:latin typeface="Calibri" panose="020F0502020204030204" pitchFamily="34" charset="0"/>
                <a:ea typeface="Calibri" panose="020F0502020204030204" pitchFamily="34" charset="0"/>
                <a:cs typeface="Arial" panose="020B0604020202020204" pitchFamily="34" charset="0"/>
              </a:rPr>
              <a:t>'Eurocentrism'</a:t>
            </a:r>
            <a:r>
              <a:rPr lang="ar-SA" sz="2800" dirty="0">
                <a:latin typeface="Calibri" panose="020F0502020204030204" pitchFamily="34" charset="0"/>
                <a:ea typeface="Calibri" panose="020F0502020204030204" pitchFamily="34" charset="0"/>
                <a:cs typeface="Arial" panose="020B0604020202020204" pitchFamily="34" charset="0"/>
              </a:rPr>
              <a:t> مهما خلال مناقشة نظريات التنمية. ويشير هذا المصطلح إلى الافتراض القائل أن الأفكار الأوربية أو الغربية هي </a:t>
            </a:r>
            <a:r>
              <a:rPr lang="ar-SA" sz="2800" dirty="0" smtClean="0">
                <a:latin typeface="Calibri" panose="020F0502020204030204" pitchFamily="34" charset="0"/>
                <a:ea typeface="Calibri" panose="020F0502020204030204" pitchFamily="34" charset="0"/>
                <a:cs typeface="Arial" panose="020B0604020202020204" pitchFamily="34" charset="0"/>
              </a:rPr>
              <a:t>الوحيدة </a:t>
            </a:r>
            <a:r>
              <a:rPr lang="ar-SA" sz="2800" dirty="0">
                <a:latin typeface="Calibri" panose="020F0502020204030204" pitchFamily="34" charset="0"/>
                <a:ea typeface="Calibri" panose="020F0502020204030204" pitchFamily="34" charset="0"/>
                <a:cs typeface="Arial" panose="020B0604020202020204" pitchFamily="34" charset="0"/>
              </a:rPr>
              <a:t>الجديرة بالاهتمام</a:t>
            </a:r>
            <a:r>
              <a:rPr lang="ar-SA" sz="2800" dirty="0" smtClean="0">
                <a:latin typeface="Calibri" panose="020F0502020204030204" pitchFamily="34" charset="0"/>
                <a:ea typeface="Calibri" panose="020F0502020204030204" pitchFamily="34" charset="0"/>
                <a:cs typeface="Arial" panose="020B0604020202020204" pitchFamily="34" charset="0"/>
              </a:rPr>
              <a:t>. وهناك عدة أسباب لهذا التحيز الأوربي منها:  </a:t>
            </a:r>
          </a:p>
          <a:p>
            <a:pPr>
              <a:buFont typeface="Arial" panose="020B0604020202020204" pitchFamily="34" charset="0"/>
              <a:buChar char="•"/>
            </a:pPr>
            <a:r>
              <a:rPr lang="ar-SA" sz="2800" dirty="0" smtClean="0">
                <a:latin typeface="Calibri" panose="020F0502020204030204" pitchFamily="34" charset="0"/>
                <a:ea typeface="Calibri" panose="020F0502020204030204" pitchFamily="34" charset="0"/>
                <a:cs typeface="Arial" panose="020B0604020202020204" pitchFamily="34" charset="0"/>
              </a:rPr>
              <a:t>أن </a:t>
            </a:r>
            <a:r>
              <a:rPr lang="ar-SA" sz="2800" dirty="0">
                <a:latin typeface="Calibri" panose="020F0502020204030204" pitchFamily="34" charset="0"/>
                <a:ea typeface="Calibri" panose="020F0502020204030204" pitchFamily="34" charset="0"/>
                <a:cs typeface="Arial" panose="020B0604020202020204" pitchFamily="34" charset="0"/>
              </a:rPr>
              <a:t>المنظرين لا يدركون </a:t>
            </a:r>
            <a:r>
              <a:rPr lang="ar-SA" sz="2800" dirty="0" smtClean="0">
                <a:latin typeface="Calibri" panose="020F0502020204030204" pitchFamily="34" charset="0"/>
                <a:ea typeface="Calibri" panose="020F0502020204030204" pitchFamily="34" charset="0"/>
                <a:cs typeface="Arial" panose="020B0604020202020204" pitchFamily="34" charset="0"/>
              </a:rPr>
              <a:t> أن </a:t>
            </a:r>
            <a:r>
              <a:rPr lang="ar-SA" sz="2800" dirty="0" err="1">
                <a:latin typeface="Calibri" panose="020F0502020204030204" pitchFamily="34" charset="0"/>
                <a:ea typeface="Calibri" panose="020F0502020204030204" pitchFamily="34" charset="0"/>
                <a:cs typeface="Arial" panose="020B0604020202020204" pitchFamily="34" charset="0"/>
              </a:rPr>
              <a:t>إقترابهم</a:t>
            </a:r>
            <a:r>
              <a:rPr lang="ar-SA" sz="2800" dirty="0">
                <a:latin typeface="Calibri" panose="020F0502020204030204" pitchFamily="34" charset="0"/>
                <a:ea typeface="Calibri" panose="020F0502020204030204" pitchFamily="34" charset="0"/>
                <a:cs typeface="Arial" panose="020B0604020202020204" pitchFamily="34" charset="0"/>
              </a:rPr>
              <a:t> ذو إطار محدود جدا وأنه يمكن أن يكون هناك في الواقع تفسيرات أخرى، </a:t>
            </a:r>
          </a:p>
          <a:p>
            <a:pPr>
              <a:buFont typeface="Arial" panose="020B0604020202020204" pitchFamily="34" charset="0"/>
              <a:buChar char="•"/>
            </a:pPr>
            <a:r>
              <a:rPr lang="ar-SA" sz="2800" dirty="0" smtClean="0">
                <a:latin typeface="Calibri" panose="020F0502020204030204" pitchFamily="34" charset="0"/>
                <a:ea typeface="Calibri" panose="020F0502020204030204" pitchFamily="34" charset="0"/>
                <a:cs typeface="Arial" panose="020B0604020202020204" pitchFamily="34" charset="0"/>
              </a:rPr>
              <a:t>يستند هذا التحيز، </a:t>
            </a:r>
            <a:r>
              <a:rPr lang="ar-SA" sz="2800" dirty="0">
                <a:latin typeface="Calibri" panose="020F0502020204030204" pitchFamily="34" charset="0"/>
                <a:ea typeface="Calibri" panose="020F0502020204030204" pitchFamily="34" charset="0"/>
                <a:cs typeface="Arial" panose="020B0604020202020204" pitchFamily="34" charset="0"/>
              </a:rPr>
              <a:t>في حالات أخرى كثيرة، إلى أفكار التفوق أو العنصرية الغربية/ الشمالية. </a:t>
            </a:r>
          </a:p>
        </p:txBody>
      </p:sp>
    </p:spTree>
    <p:extLst>
      <p:ext uri="{BB962C8B-B14F-4D97-AF65-F5344CB8AC3E}">
        <p14:creationId xmlns:p14="http://schemas.microsoft.com/office/powerpoint/2010/main" val="42012435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8877</TotalTime>
  <Words>6909</Words>
  <Application>Microsoft Office PowerPoint</Application>
  <PresentationFormat>عرض على الشاشة (3:4)‏</PresentationFormat>
  <Paragraphs>627</Paragraphs>
  <Slides>83</Slides>
  <Notes>0</Notes>
  <HiddenSlides>0</HiddenSlides>
  <MMClips>0</MMClips>
  <ScaleCrop>false</ScaleCrop>
  <HeadingPairs>
    <vt:vector size="4" baseType="variant">
      <vt:variant>
        <vt:lpstr>نسق</vt:lpstr>
      </vt:variant>
      <vt:variant>
        <vt:i4>1</vt:i4>
      </vt:variant>
      <vt:variant>
        <vt:lpstr>عناوين الشرائح</vt:lpstr>
      </vt:variant>
      <vt:variant>
        <vt:i4>83</vt:i4>
      </vt:variant>
    </vt:vector>
  </HeadingPairs>
  <TitlesOfParts>
    <vt:vector size="84" baseType="lpstr">
      <vt:lpstr>Flow</vt:lpstr>
      <vt:lpstr>  المحاضرة الأولى   </vt:lpstr>
      <vt:lpstr>صعوبات قياس التنمية</vt:lpstr>
      <vt:lpstr>تابع: صعوبات قياس التنمية</vt:lpstr>
      <vt:lpstr>التفاوت المكاني</vt:lpstr>
      <vt:lpstr>التفاوت الاجتماعي</vt:lpstr>
      <vt:lpstr>معامل جيني Ginin coefficient  ودليل جيني Gini index</vt:lpstr>
      <vt:lpstr>مصطلحات تصنيف دول العالم</vt:lpstr>
      <vt:lpstr>تابع</vt:lpstr>
      <vt:lpstr>مشكلة التحيز الأوربي في صياغة المصطلحات التنموية</vt:lpstr>
      <vt:lpstr>تابع</vt:lpstr>
      <vt:lpstr>مشكلة التحيز الأوربي في رسم الخرائط</vt:lpstr>
      <vt:lpstr>اسقاط ميركاتور</vt:lpstr>
      <vt:lpstr>اسقاط بيترز</vt:lpstr>
      <vt:lpstr>الاستعمار؟؟؟؟ لماذا؟</vt:lpstr>
      <vt:lpstr>تابع</vt:lpstr>
      <vt:lpstr>عرض تقديمي في PowerPoint</vt:lpstr>
      <vt:lpstr>ما بعد التنمية</vt:lpstr>
      <vt:lpstr>خلاصة الفصل</vt:lpstr>
      <vt:lpstr>عرض تقديمي في PowerPoint</vt:lpstr>
      <vt:lpstr>عرض تقديمي في PowerPoint</vt:lpstr>
      <vt:lpstr>التعريف بالعالم الثالث</vt:lpstr>
      <vt:lpstr>عرض تقديمي في PowerPoint</vt:lpstr>
      <vt:lpstr>عرض تقديمي في PowerPoint</vt:lpstr>
      <vt:lpstr>عرض تقديمي في PowerPoint</vt:lpstr>
      <vt:lpstr>عرض تقديمي في PowerPoint</vt:lpstr>
      <vt:lpstr>التعريف بالعالم الثالث</vt:lpstr>
      <vt:lpstr>تابع</vt:lpstr>
      <vt:lpstr>عرض تقديمي في PowerPoint</vt:lpstr>
      <vt:lpstr>عرض تقديمي في PowerPoint</vt:lpstr>
      <vt:lpstr>عرض تقديمي في PowerPoint</vt:lpstr>
      <vt:lpstr>تابع</vt:lpstr>
      <vt:lpstr>عرض تقديمي في PowerPoint</vt:lpstr>
      <vt:lpstr>عرض تقديمي في PowerPoint</vt:lpstr>
      <vt:lpstr>عرض تقديمي في PowerPoint</vt:lpstr>
      <vt:lpstr>تابع </vt:lpstr>
      <vt:lpstr>أوجه التشابه والاختلاف بين دول العالم الثالث</vt:lpstr>
      <vt:lpstr>تابع</vt:lpstr>
      <vt:lpstr>معضلات التنمية السياسية في العالم الثالث</vt:lpstr>
      <vt:lpstr>مفهوم التنمية السياسية</vt:lpstr>
      <vt:lpstr>عرض تقديمي في PowerPoint</vt:lpstr>
      <vt:lpstr>عرض تقديمي في PowerPoint</vt:lpstr>
      <vt:lpstr>الاتجاهات الرئيسة لحقل التنمية السياسية </vt:lpstr>
      <vt:lpstr>تابع</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نقد نظريات التحديث</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النظريات الليبرالية المحدثة</vt:lpstr>
      <vt:lpstr>عرض تقديمي في PowerPoint</vt:lpstr>
      <vt:lpstr>الأسباب الرئيسة وراء العودة القوية لنظريات التحديث في صورتها الجديدة</vt:lpstr>
      <vt:lpstr>نظرية الليبرالية المحدثة</vt:lpstr>
      <vt:lpstr>عرض تقديمي في PowerPoint</vt:lpstr>
      <vt:lpstr> تنمية القواعد الشعبية</vt:lpstr>
      <vt:lpstr>عرض تقديمي في PowerPoint</vt:lpstr>
      <vt:lpstr>عرض تقديمي في PowerPoint</vt:lpstr>
      <vt:lpstr>المنظمات غير الحكومية (NGOs)</vt:lpstr>
      <vt:lpstr>عرض تقديمي في PowerPoint</vt:lpstr>
      <vt:lpstr>البيئة والتنمية</vt:lpstr>
      <vt:lpstr>عرض تقديمي في PowerPoint</vt:lpstr>
      <vt:lpstr>عرض تقديمي في PowerPoint</vt:lpstr>
      <vt:lpstr>عرض تقديمي في PowerPoint</vt:lpstr>
      <vt:lpstr>عرض تقديمي في PowerPoint</vt:lpstr>
      <vt:lpstr>عرض تقديمي في PowerPoint</vt:lpstr>
      <vt:lpstr>التنمية الشعبية والبيئة</vt:lpstr>
      <vt:lpstr> التنمية الشعبية، الحيز والمكان</vt:lpstr>
      <vt:lpstr>التنمية المستدامة</vt:lpstr>
      <vt:lpstr>وجهات النظر المختلفة حول الأزمة البيئية والتنمية المستدامة</vt:lpstr>
      <vt:lpstr>تابع: التنمية المستدامة</vt:lpstr>
      <vt:lpstr>خلاصة</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الأولى</dc:title>
  <dc:creator>ابو وليد</dc:creator>
  <cp:lastModifiedBy>المستخدم</cp:lastModifiedBy>
  <cp:revision>147</cp:revision>
  <dcterms:created xsi:type="dcterms:W3CDTF">2012-04-14T13:17:32Z</dcterms:created>
  <dcterms:modified xsi:type="dcterms:W3CDTF">2017-12-18T09:41:03Z</dcterms:modified>
</cp:coreProperties>
</file>