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6ECB9-E891-400C-9354-8CCEFD4A43BA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DF811-2178-4C18-814B-5A6F1C8CD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3CA2-BF50-4A7C-A9A7-1AF6A88203D0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4B2F-CA74-4FCA-B15E-FF4A1981EF11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891F-64D0-4A52-9E22-9B0CE442E6ED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E01C-1430-48E6-831C-270ECC75818E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02B84-C017-4FD5-B215-D50E2E16962B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C295-FFA4-4015-BAE4-36D37BA36915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7BE0-839A-4B4B-AAD6-20D07BDC6785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36AB-6D14-48A0-9954-F696D004DC78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E18D-507F-40F1-A6A1-D8AFF1E47B05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DB46-07A3-4B77-870C-076213526AEB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C854-FE99-4F3B-BD5C-F103CF26399C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32C3-5F6D-43C2-ACDE-CC25DDD7B7A6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aabdulwaheed/" TargetMode="External"/><Relationship Id="rId2" Type="http://schemas.openxmlformats.org/officeDocument/2006/relationships/hyperlink" Target="mailto:aabdulwaheed@ksu.edu.s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works.com/academia/student_center/tutorials/launchpad.html" TargetMode="External"/><Relationship Id="rId2" Type="http://schemas.openxmlformats.org/officeDocument/2006/relationships/hyperlink" Target="http://www.mathworks.com/help/pdf_doc/matlab/getstart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458200" cy="1222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CEN340</a:t>
            </a:r>
            <a:br>
              <a:rPr lang="en-US" sz="6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</a:br>
            <a:r>
              <a:rPr lang="en-US" sz="6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Signals and Systems</a:t>
            </a:r>
            <a:endParaRPr lang="en-US" sz="6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219200" y="4486275"/>
            <a:ext cx="678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Lecture No. 1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609600" y="5410200"/>
            <a:ext cx="7696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Department of Computer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Engineering, 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College of Computer and Information Sciences,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King Saud University, Riyadh, Kingdom of Saudi Arabia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752600"/>
            <a:ext cx="8458200" cy="12223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By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Dr</a:t>
            </a: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. </a:t>
            </a:r>
            <a:r>
              <a:rPr lang="en-US" sz="2400" b="1" cap="all" dirty="0" err="1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aBDULWADOOD</a:t>
            </a:r>
            <a:r>
              <a:rPr lang="en-US" sz="2400" b="1" cap="all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 ABDULWAHEED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2400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400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5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LECTURE SLIDES COURTESY OF DR. ANWAR M. MIRZA </a:t>
            </a:r>
            <a:endParaRPr lang="en-US" sz="14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14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Office No. 2210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2"/>
              </a:rPr>
              <a:t>aabdulwaheed@ksu.edu.sa</a:t>
            </a:r>
            <a:endParaRPr lang="en-US" sz="14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3"/>
              </a:rPr>
              <a:t>http://fac.ksu.edu.sa/aabdulwaheed/</a:t>
            </a:r>
            <a:endParaRPr lang="en-US" sz="14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14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4EE4-7EB1-4BFF-98E1-3FC59749444E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0400" y="2743200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400" b="1" dirty="0" smtClean="0"/>
              <a:t>الدكتور / عبدالودود عبدالوحيد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Broad Classes of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819400"/>
            <a:ext cx="7498080" cy="3429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A continuous-time (CT) signal is one that is present at all instants in time or space, such as oscillating voltage signal.</a:t>
            </a:r>
          </a:p>
          <a:p>
            <a:r>
              <a:rPr lang="en-US" dirty="0" smtClean="0"/>
              <a:t>A discrete-time (DT) signal is only present at discrete points in time or space.  For example closing stock market average is a signal that changes only at discrete points in time (at the close of each day).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2DF7C6-15CE-47F1-B280-9735FFFA47FE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52600" y="1752600"/>
            <a:ext cx="2719972" cy="71508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Continuous-Time (CT) </a:t>
            </a:r>
          </a:p>
          <a:p>
            <a:pPr algn="ctr"/>
            <a:r>
              <a:rPr lang="en-US" b="1" dirty="0" smtClean="0"/>
              <a:t>Signals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1752600"/>
            <a:ext cx="2363091" cy="71508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Discrete-Time (DT) </a:t>
            </a:r>
          </a:p>
          <a:p>
            <a:pPr algn="ctr"/>
            <a:r>
              <a:rPr lang="en-US" b="1" dirty="0" smtClean="0"/>
              <a:t>Signals</a:t>
            </a:r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3276600" y="12192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V="1">
            <a:off x="5829300" y="12573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What is a System?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98080" cy="4724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A system is an abstraction of anything that takes an input signal, operates on it, and produces an output signal.</a:t>
            </a:r>
          </a:p>
          <a:p>
            <a:pPr lvl="1"/>
            <a:r>
              <a:rPr lang="en-US" dirty="0" smtClean="0"/>
              <a:t>A system generally establishes a relationship between its input and its output.</a:t>
            </a:r>
          </a:p>
          <a:p>
            <a:pPr lvl="1"/>
            <a:r>
              <a:rPr lang="en-US" dirty="0" smtClean="0"/>
              <a:t>Examples could be car,  camera etc.</a:t>
            </a:r>
          </a:p>
          <a:p>
            <a:r>
              <a:rPr lang="en-US" dirty="0" smtClean="0"/>
              <a:t>Systems that operate on continuous-time signal are known as continuous-time (CT) systems.</a:t>
            </a:r>
          </a:p>
          <a:p>
            <a:r>
              <a:rPr lang="en-US" dirty="0" smtClean="0"/>
              <a:t>Systems that operate on discrete-time signals are known as discrete-time (DT) systems.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D1882-3D7F-4B2B-BFB2-A81AC07914D8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Continuous-Time and Discrete-Time Signals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Examples and Mathematical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676400"/>
            <a:ext cx="3898392" cy="480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A simple RC circuit with source voltage V and capacitor voltage </a:t>
            </a:r>
            <a:r>
              <a:rPr lang="en-US" dirty="0" err="1" smtClean="0"/>
              <a:t>Vc</a:t>
            </a:r>
            <a:r>
              <a:rPr lang="en-US" dirty="0" smtClean="0"/>
              <a:t>, both of which are signals in time</a:t>
            </a:r>
          </a:p>
          <a:p>
            <a:endParaRPr lang="en-US" dirty="0" smtClean="0"/>
          </a:p>
          <a:p>
            <a:r>
              <a:rPr lang="en-US" dirty="0" smtClean="0"/>
              <a:t>An automobile responding to an applied force f from the engine and to a retarding frictional force proportional to the automobile’s velocity v. Both f and v are functions (signals) of time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736E-8928-4A29-91E0-BBA5F3EC8E0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7650" name="Picture 2" descr="http://www.intmath.com/Differential-equations/RCcircuit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-47000" contrast="67000"/>
          </a:blip>
          <a:srcRect/>
          <a:stretch>
            <a:fillRect/>
          </a:stretch>
        </p:blipFill>
        <p:spPr bwMode="auto">
          <a:xfrm>
            <a:off x="5638800" y="1495424"/>
            <a:ext cx="3305175" cy="2009776"/>
          </a:xfrm>
          <a:prstGeom prst="rect">
            <a:avLst/>
          </a:prstGeom>
          <a:noFill/>
        </p:spPr>
      </p:pic>
      <p:pic>
        <p:nvPicPr>
          <p:cNvPr id="27652" name="Picture 4" descr="http://t0.gstatic.com/images?q=tbn:ANd9GcSjNsn3U6btnlplAxEdf4Z7bpeRvpiOjZz3V89GpOfUPVmrvY10u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867149"/>
            <a:ext cx="2466975" cy="1847851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D639-8012-43E8-848D-2F1C5F1DDD45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Continuous-Time and Discrete-Time Signals</a:t>
            </a:r>
            <a:br>
              <a:rPr lang="en-US" sz="3200" dirty="0" smtClean="0"/>
            </a:br>
            <a:r>
              <a:rPr lang="en-US" sz="2800" dirty="0" smtClean="0"/>
              <a:t>Examples and Mathematical Representation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600200"/>
            <a:ext cx="7479792" cy="45872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Signals are represented mathematically as functions of one or more ‘independent variables’.</a:t>
            </a:r>
          </a:p>
          <a:p>
            <a:pPr lvl="1"/>
            <a:r>
              <a:rPr lang="en-US" sz="2800" dirty="0" smtClean="0"/>
              <a:t>A speech signal can be represented mathematically by acoustic pressure as a function of time.</a:t>
            </a:r>
          </a:p>
          <a:p>
            <a:pPr lvl="1"/>
            <a:r>
              <a:rPr lang="en-US" sz="2800" dirty="0" smtClean="0"/>
              <a:t>A picture can be represented by brightness (intensity of light) as function of two spatial variables.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736E-8928-4A29-91E0-BBA5F3EC8E0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796-C029-4A92-A4C0-DA29AE00A26D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Continuous-Time and Discrete-Time Signals</a:t>
            </a:r>
            <a:br>
              <a:rPr lang="en-US" sz="3200" dirty="0" smtClean="0"/>
            </a:br>
            <a:r>
              <a:rPr lang="en-US" sz="2800" dirty="0" smtClean="0"/>
              <a:t>Examples and Mathematical Representation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479792" cy="304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Notation</a:t>
            </a:r>
          </a:p>
          <a:p>
            <a:pPr lvl="1"/>
            <a:r>
              <a:rPr lang="en-US" dirty="0" smtClean="0"/>
              <a:t>To distinguish between continuous-time and discrete-time signals, we will use</a:t>
            </a:r>
          </a:p>
          <a:p>
            <a:pPr lvl="2"/>
            <a:r>
              <a:rPr lang="en-US" dirty="0" smtClean="0"/>
              <a:t>The symbol ‘t’ to denote the continuous-time independent variable and</a:t>
            </a:r>
          </a:p>
          <a:p>
            <a:pPr lvl="2"/>
            <a:r>
              <a:rPr lang="en-US" dirty="0" smtClean="0"/>
              <a:t>‘n’ to denote the discrete-time independent variable.</a:t>
            </a:r>
          </a:p>
          <a:p>
            <a:pPr lvl="2"/>
            <a:r>
              <a:rPr lang="en-US" dirty="0" smtClean="0"/>
              <a:t>We will enclose the independent variable in parentheses ‘( . )’ and for discrete-time signals, we will use brackets   ‘[ . ]’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736E-8928-4A29-91E0-BBA5F3EC8E0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4" name="Group 59"/>
          <p:cNvGrpSpPr/>
          <p:nvPr/>
        </p:nvGrpSpPr>
        <p:grpSpPr>
          <a:xfrm>
            <a:off x="1371600" y="4572000"/>
            <a:ext cx="7469945" cy="2057400"/>
            <a:chOff x="1674055" y="4572000"/>
            <a:chExt cx="7469945" cy="2057400"/>
          </a:xfrm>
        </p:grpSpPr>
        <p:grpSp>
          <p:nvGrpSpPr>
            <p:cNvPr id="6" name="Group 54"/>
            <p:cNvGrpSpPr/>
            <p:nvPr/>
          </p:nvGrpSpPr>
          <p:grpSpPr>
            <a:xfrm>
              <a:off x="1674055" y="4800600"/>
              <a:ext cx="3050345" cy="1753394"/>
              <a:chOff x="1674055" y="4800600"/>
              <a:chExt cx="3050345" cy="175339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676400" y="6096000"/>
                <a:ext cx="3048000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2324100" y="5676900"/>
                <a:ext cx="1753394" cy="79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Freeform 10"/>
              <p:cNvSpPr/>
              <p:nvPr/>
            </p:nvSpPr>
            <p:spPr>
              <a:xfrm>
                <a:off x="1674055" y="4984652"/>
                <a:ext cx="2954216" cy="759656"/>
              </a:xfrm>
              <a:custGeom>
                <a:avLst/>
                <a:gdLst>
                  <a:gd name="connsiteX0" fmla="*/ 0 w 2954216"/>
                  <a:gd name="connsiteY0" fmla="*/ 234462 h 759656"/>
                  <a:gd name="connsiteX1" fmla="*/ 801859 w 2954216"/>
                  <a:gd name="connsiteY1" fmla="*/ 726831 h 759656"/>
                  <a:gd name="connsiteX2" fmla="*/ 2138290 w 2954216"/>
                  <a:gd name="connsiteY2" fmla="*/ 37514 h 759656"/>
                  <a:gd name="connsiteX3" fmla="*/ 2954216 w 2954216"/>
                  <a:gd name="connsiteY3" fmla="*/ 501748 h 759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4216" h="759656">
                    <a:moveTo>
                      <a:pt x="0" y="234462"/>
                    </a:moveTo>
                    <a:cubicBezTo>
                      <a:pt x="222738" y="497059"/>
                      <a:pt x="445477" y="759656"/>
                      <a:pt x="801859" y="726831"/>
                    </a:cubicBezTo>
                    <a:cubicBezTo>
                      <a:pt x="1158241" y="694006"/>
                      <a:pt x="1779564" y="75028"/>
                      <a:pt x="2138290" y="37514"/>
                    </a:cubicBezTo>
                    <a:cubicBezTo>
                      <a:pt x="2497016" y="0"/>
                      <a:pt x="2725616" y="250874"/>
                      <a:pt x="2954216" y="501748"/>
                    </a:cubicBezTo>
                  </a:path>
                </a:pathLst>
              </a:cu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53"/>
            <p:cNvGrpSpPr/>
            <p:nvPr/>
          </p:nvGrpSpPr>
          <p:grpSpPr>
            <a:xfrm>
              <a:off x="5486400" y="4800600"/>
              <a:ext cx="3048000" cy="1828800"/>
              <a:chOff x="5486400" y="4800600"/>
              <a:chExt cx="3048000" cy="18288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486400" y="6096000"/>
                <a:ext cx="3048000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6363097" y="5447903"/>
                <a:ext cx="1295400" cy="79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" name="Group 19"/>
              <p:cNvGrpSpPr/>
              <p:nvPr/>
            </p:nvGrpSpPr>
            <p:grpSpPr>
              <a:xfrm>
                <a:off x="6934200" y="5257800"/>
                <a:ext cx="152400" cy="838200"/>
                <a:chOff x="5334000" y="5105400"/>
                <a:chExt cx="152400" cy="838200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 rot="5400000">
                  <a:off x="5068094" y="5599906"/>
                  <a:ext cx="6858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19" name="Oval 18"/>
                <p:cNvSpPr/>
                <p:nvPr/>
              </p:nvSpPr>
              <p:spPr>
                <a:xfrm>
                  <a:off x="5334000" y="51054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45"/>
              <p:cNvGrpSpPr/>
              <p:nvPr/>
            </p:nvGrpSpPr>
            <p:grpSpPr>
              <a:xfrm>
                <a:off x="6629400" y="5562600"/>
                <a:ext cx="152400" cy="533400"/>
                <a:chOff x="6629400" y="5257800"/>
                <a:chExt cx="152400" cy="533400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 rot="5400000">
                  <a:off x="6515894" y="5599906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6629400" y="5257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>
              <a:xfrm rot="5400000">
                <a:off x="7430294" y="5904706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7543800" y="5562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" name="Group 47"/>
              <p:cNvGrpSpPr/>
              <p:nvPr/>
            </p:nvGrpSpPr>
            <p:grpSpPr>
              <a:xfrm>
                <a:off x="7239000" y="5410200"/>
                <a:ext cx="152400" cy="685800"/>
                <a:chOff x="7239000" y="5410200"/>
                <a:chExt cx="152400" cy="685800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 rot="5400000">
                  <a:off x="7049294" y="5828506"/>
                  <a:ext cx="5334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/>
                <p:cNvSpPr/>
                <p:nvPr/>
              </p:nvSpPr>
              <p:spPr>
                <a:xfrm>
                  <a:off x="7239000" y="54102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52"/>
              <p:cNvGrpSpPr/>
              <p:nvPr/>
            </p:nvGrpSpPr>
            <p:grpSpPr>
              <a:xfrm>
                <a:off x="8153400" y="5486400"/>
                <a:ext cx="152400" cy="609600"/>
                <a:chOff x="8153400" y="5257800"/>
                <a:chExt cx="152400" cy="609600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5400000">
                  <a:off x="8001794" y="5638006"/>
                  <a:ext cx="4572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32" name="Oval 31"/>
                <p:cNvSpPr/>
                <p:nvPr/>
              </p:nvSpPr>
              <p:spPr>
                <a:xfrm>
                  <a:off x="8153400" y="5257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4" name="Straight Connector 33"/>
              <p:cNvCxnSpPr/>
              <p:nvPr/>
            </p:nvCxnSpPr>
            <p:spPr>
              <a:xfrm rot="5400000">
                <a:off x="7773194" y="5942806"/>
                <a:ext cx="3048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5" name="Oval 34"/>
              <p:cNvSpPr/>
              <p:nvPr/>
            </p:nvSpPr>
            <p:spPr>
              <a:xfrm>
                <a:off x="7848600" y="5638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rot="16200000" flipV="1">
                <a:off x="6211094" y="6285706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8" name="Oval 37"/>
              <p:cNvSpPr/>
              <p:nvPr/>
            </p:nvSpPr>
            <p:spPr>
              <a:xfrm flipV="1">
                <a:off x="6324600" y="6477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43"/>
              <p:cNvGrpSpPr/>
              <p:nvPr/>
            </p:nvGrpSpPr>
            <p:grpSpPr>
              <a:xfrm>
                <a:off x="6019800" y="6096000"/>
                <a:ext cx="152400" cy="381000"/>
                <a:chOff x="6019800" y="6248400"/>
                <a:chExt cx="152400" cy="381000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 rot="16200000" flipV="1">
                  <a:off x="5982494" y="6361906"/>
                  <a:ext cx="2286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41" name="Oval 40"/>
                <p:cNvSpPr/>
                <p:nvPr/>
              </p:nvSpPr>
              <p:spPr>
                <a:xfrm flipV="1">
                  <a:off x="6019800" y="64770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6" name="TextBox 55"/>
            <p:cNvSpPr txBox="1"/>
            <p:nvPr/>
          </p:nvSpPr>
          <p:spPr>
            <a:xfrm>
              <a:off x="3200400" y="4572000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x(t)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025709" y="4572000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x[n]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95800" y="6096000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553200" y="6096000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-1  0   1   2  3   4   n</a:t>
              </a:r>
              <a:endParaRPr lang="en-US" dirty="0"/>
            </a:p>
          </p:txBody>
        </p:sp>
      </p:grp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57A91-32B0-49EA-8CDB-4FC991AA94B0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Continuous-Time and Discrete-Time Signals</a:t>
            </a:r>
            <a:br>
              <a:rPr lang="en-US" sz="3200" dirty="0" smtClean="0"/>
            </a:br>
            <a:r>
              <a:rPr lang="en-US" sz="2800" dirty="0" smtClean="0"/>
              <a:t>Examples and Mathematical Representation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661160"/>
            <a:ext cx="7479792" cy="48158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Important Points to Note: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The discrete-time signal x[n] is defined only for integer values (sometimes both positive and negative) of the independent variable. This is why sometimes x[n] is also called “</a:t>
            </a:r>
            <a:r>
              <a:rPr lang="en-US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Discrete-Time Sequence</a:t>
            </a:r>
            <a:r>
              <a:rPr lang="en-US" dirty="0" smtClean="0"/>
              <a:t>”.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A very important class of discrete-time signals arises from the </a:t>
            </a:r>
            <a:r>
              <a:rPr lang="en-US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sampling</a:t>
            </a:r>
            <a:r>
              <a:rPr lang="en-US" dirty="0" smtClean="0"/>
              <a:t> of continuous-time signals. This is very important for their implementation on digital computers (which can work only with discrete-time signals).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736E-8928-4A29-91E0-BBA5F3EC8E0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5E2B-F665-47D2-BD5D-36261714B169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Tool: </a:t>
            </a:r>
            <a:r>
              <a:rPr lang="en-US" dirty="0" err="1" smtClean="0"/>
              <a:t>Matlab</a:t>
            </a:r>
            <a:r>
              <a:rPr lang="en-US" dirty="0" smtClean="0"/>
              <a:t>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Matlab</a:t>
            </a:r>
            <a:r>
              <a:rPr lang="en-US" dirty="0" smtClean="0"/>
              <a:t> ® is a software tool for computation in science and engineering.</a:t>
            </a:r>
          </a:p>
          <a:p>
            <a:r>
              <a:rPr lang="en-US" dirty="0" smtClean="0"/>
              <a:t>Developed, published and trademarked by The </a:t>
            </a:r>
            <a:r>
              <a:rPr lang="en-US" dirty="0" err="1" smtClean="0"/>
              <a:t>MathWorks</a:t>
            </a:r>
            <a:r>
              <a:rPr lang="en-US" dirty="0" smtClean="0"/>
              <a:t>, Inc.</a:t>
            </a:r>
          </a:p>
          <a:p>
            <a:r>
              <a:rPr lang="en-US" dirty="0" smtClean="0"/>
              <a:t>Originally developed as a “Matrix Laboratory” but now used in applications in almost all areas of science and engineering.</a:t>
            </a:r>
          </a:p>
          <a:p>
            <a:r>
              <a:rPr lang="en-US" dirty="0" smtClean="0"/>
              <a:t>It has a rich collection of tool boxes covering  basic mathematics, graphics, differential equations, electric/electronic circuits, partial differential equations, simulation problems, control systems, signal processing, image processing, statistics, symbolic computations etc, </a:t>
            </a:r>
          </a:p>
          <a:p>
            <a:r>
              <a:rPr lang="en-US" dirty="0" smtClean="0">
                <a:hlinkClick r:id="rId2"/>
              </a:rPr>
              <a:t>http://www.mathworks.com/help/pdf_doc/matlab/getstart.pdf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http://www.mathworks.com/academia/student_center/tutorials/launchpad.html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97ADB0-B7C5-4678-A072-1B21A7FDB414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Getting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Starting and Quitting the MATLAB Program  . . . . . . . . .      1-7</a:t>
            </a:r>
          </a:p>
          <a:p>
            <a:r>
              <a:rPr lang="en-US" sz="2400" dirty="0" smtClean="0"/>
              <a:t>Matrices and Magic Squares  . . . .. . . . . . . . . . . . . . . . . .      2-2</a:t>
            </a:r>
          </a:p>
          <a:p>
            <a:r>
              <a:rPr lang="en-US" sz="2400" dirty="0" smtClean="0"/>
              <a:t>Expressions   . . . . . . . . . . . . . . . . . . . . . . . . . . . . . . . . . . .    2-11</a:t>
            </a:r>
          </a:p>
          <a:p>
            <a:r>
              <a:rPr lang="en-US" sz="2400" dirty="0" smtClean="0"/>
              <a:t>Working with Matrices  . . . . . . . . . . . . . . . . . . . . . . . . . .    2-17</a:t>
            </a:r>
          </a:p>
          <a:p>
            <a:r>
              <a:rPr lang="en-US" sz="2400" dirty="0" smtClean="0"/>
              <a:t>More About Matrices and Arrays  . . . . . . . .. . . . . . . . . .    2-21</a:t>
            </a:r>
          </a:p>
          <a:p>
            <a:r>
              <a:rPr lang="en-US" sz="2400" dirty="0" smtClean="0"/>
              <a:t>Plotting Data  . . . . . . . . . . . . . . . . . . . . . . . . . . .  . . . . . . .      3-2</a:t>
            </a:r>
          </a:p>
          <a:p>
            <a:r>
              <a:rPr lang="en-US" sz="2400" dirty="0" smtClean="0"/>
              <a:t>Plotting Techniques   . . . . . . . . . . . . . . . . . . . . . . . . . . . .       3-3</a:t>
            </a:r>
          </a:p>
          <a:p>
            <a:r>
              <a:rPr lang="en-US" sz="2400" dirty="0" smtClean="0"/>
              <a:t>Graph Components   . . . . . . . . . .. . . . . . . . . . . . . . . . . . .      3-7</a:t>
            </a:r>
          </a:p>
          <a:p>
            <a:r>
              <a:rPr lang="en-US" sz="2400" dirty="0" smtClean="0"/>
              <a:t>Choosing a Graph Type   . . . . . . . . . . . . . . . . . . . .  . . . . .    3-17</a:t>
            </a:r>
          </a:p>
          <a:p>
            <a:r>
              <a:rPr lang="en-US" sz="2400" dirty="0" smtClean="0"/>
              <a:t>Editing Plots   . . . . . . . . . . . . . . . . . . . . . . . . . . . . . . . . . .  .  3-25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E01C-1430-48E6-831C-270ECC75818E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Getting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Interactive Plotting  . . . . . . . . . . . . . . . . . . . . . . . . . . . . . .    3-31</a:t>
            </a:r>
          </a:p>
          <a:p>
            <a:r>
              <a:rPr lang="en-US" sz="2400" dirty="0" smtClean="0"/>
              <a:t>Preparing Graphs for Presentation    . . . . . . . . . . . . . . . .    3-45</a:t>
            </a:r>
          </a:p>
          <a:p>
            <a:r>
              <a:rPr lang="en-US" sz="2400" dirty="0" smtClean="0"/>
              <a:t>Basic Plotting Functions   . . . . . . . . . . . .  . . . . . . . . . . . . .    3-58</a:t>
            </a:r>
          </a:p>
          <a:p>
            <a:r>
              <a:rPr lang="en-US" sz="2400" dirty="0" smtClean="0"/>
              <a:t>Creating Mesh and Surface Plots  . . . . . . . . . . . . . . . . . .     3-73</a:t>
            </a:r>
          </a:p>
          <a:p>
            <a:r>
              <a:rPr lang="en-US" sz="2400" dirty="0" smtClean="0"/>
              <a:t>Plotting Image Data   . . . . . . . . . . . . . . . . . . . .  . . . . . . . .     3-81</a:t>
            </a:r>
          </a:p>
          <a:p>
            <a:r>
              <a:rPr lang="en-US" sz="2400" dirty="0" smtClean="0"/>
              <a:t>Printing Graphics   . . . . . . . . . . . . . . . . . . . . . . . . . . . . . . .    3-83</a:t>
            </a:r>
          </a:p>
          <a:p>
            <a:r>
              <a:rPr lang="en-US" sz="2400" dirty="0" smtClean="0"/>
              <a:t>Understanding Handle Graphics Objects   . . .  . . . . . . . .    3-86</a:t>
            </a:r>
          </a:p>
          <a:p>
            <a:r>
              <a:rPr lang="en-US" sz="2400" dirty="0" smtClean="0"/>
              <a:t>Flow Control   . . . . . . . . . . . . . . . . . . . .. . . . . . . . . . . . . . .       4-2</a:t>
            </a:r>
          </a:p>
          <a:p>
            <a:r>
              <a:rPr lang="en-US" sz="2400" dirty="0" smtClean="0"/>
              <a:t>Other Data Structures   . . . . . . . . . . . . . . . . . . . . . .. . . . . .     4-9</a:t>
            </a:r>
          </a:p>
          <a:p>
            <a:r>
              <a:rPr lang="en-US" sz="2400" dirty="0" smtClean="0"/>
              <a:t>Scripts and Functions  . . . . . . . . . . . . . . . . . . . . . . . . . . . .    4-20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E01C-1430-48E6-831C-270ECC75818E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Getting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Is GUIDE?   . . . . . . . . . . . . . . . . . . . . . . . . . . . . . . . .        6-2</a:t>
            </a:r>
          </a:p>
          <a:p>
            <a:r>
              <a:rPr lang="en-US" sz="2400" dirty="0" smtClean="0"/>
              <a:t>Laying Out a GUI  . . . . . . . . . . . . . . . . . . . . . . . . . . . . . . . .        6-3</a:t>
            </a:r>
          </a:p>
          <a:p>
            <a:r>
              <a:rPr lang="en-US" sz="2400" dirty="0" smtClean="0"/>
              <a:t>Programming a GUI   . . . . . . . . . . . . . . . . . . . . . . . . . . . . .        6-7</a:t>
            </a:r>
          </a:p>
          <a:p>
            <a:r>
              <a:rPr lang="en-US" sz="2400" dirty="0" smtClean="0"/>
              <a:t>Desktop Overview   . . . . . . . . . . . . . . . . . . . . . . .  . . . . . .         7-2</a:t>
            </a:r>
          </a:p>
          <a:p>
            <a:r>
              <a:rPr lang="en-US" sz="2400" dirty="0" smtClean="0"/>
              <a:t>Command Window and Command History   . . . . . . . .  .        7-5</a:t>
            </a:r>
          </a:p>
          <a:p>
            <a:r>
              <a:rPr lang="en-US" sz="2400" dirty="0" smtClean="0"/>
              <a:t>Getting Help   . . . . . . . . . . . . . . . . . . . . . . . . . . . . . . . . . .         7-7</a:t>
            </a:r>
          </a:p>
          <a:p>
            <a:r>
              <a:rPr lang="en-US" sz="2400" dirty="0" smtClean="0"/>
              <a:t>Workspace Browser and Variable Editor  . . . . . . . . . . . . .    7-13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E01C-1430-48E6-831C-270ECC75818E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Particulars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Credit Hours:  3 + 1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Course Structure: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Three Lectures a week (2 hours).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Tutorial session of </a:t>
            </a:r>
            <a:r>
              <a:rPr lang="en-US" dirty="0" smtClean="0"/>
              <a:t>2</a:t>
            </a:r>
            <a:r>
              <a:rPr lang="en-US" dirty="0" smtClean="0"/>
              <a:t> hours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Class Timings:</a:t>
            </a:r>
          </a:p>
          <a:p>
            <a:r>
              <a:rPr lang="en-US" sz="2800" dirty="0" smtClean="0"/>
              <a:t>Sat,  Mon, Wed   8:00-9:50</a:t>
            </a:r>
          </a:p>
          <a:p>
            <a:pPr lvl="1">
              <a:lnSpc>
                <a:spcPct val="90000"/>
              </a:lnSpc>
            </a:pPr>
            <a:r>
              <a:rPr lang="fr-FR" dirty="0" smtClean="0"/>
              <a:t>Mon </a:t>
            </a:r>
            <a:r>
              <a:rPr lang="fr-FR" dirty="0" smtClean="0"/>
              <a:t>13:00-14:40 </a:t>
            </a:r>
            <a:r>
              <a:rPr lang="fr-FR" dirty="0" smtClean="0"/>
              <a:t>Tutorial/Q&amp;A </a:t>
            </a: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fld id="{DC75999A-CFE7-499F-9691-386B55B2A4C3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Assignment</a:t>
            </a:r>
            <a:r>
              <a:rPr lang="fr-FR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Practice the </a:t>
            </a:r>
            <a:r>
              <a:rPr lang="en-US" dirty="0" err="1" smtClean="0"/>
              <a:t>Matlab</a:t>
            </a:r>
            <a:r>
              <a:rPr lang="en-US" dirty="0" smtClean="0"/>
              <a:t> ® commands from the sections listed in the previous slides. </a:t>
            </a:r>
          </a:p>
          <a:p>
            <a:r>
              <a:rPr lang="fr-FR" dirty="0" smtClean="0"/>
              <a:t>Read the </a:t>
            </a:r>
            <a:r>
              <a:rPr lang="fr-FR" dirty="0" err="1" smtClean="0"/>
              <a:t>topics</a:t>
            </a:r>
            <a:r>
              <a:rPr lang="fr-FR" dirty="0" smtClean="0"/>
              <a:t> </a:t>
            </a:r>
            <a:r>
              <a:rPr lang="fr-FR" dirty="0" err="1" smtClean="0"/>
              <a:t>covered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text</a:t>
            </a:r>
            <a:r>
              <a:rPr lang="fr-FR" dirty="0" smtClean="0"/>
              <a:t> book.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E01C-1430-48E6-831C-270ECC75818E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Pre-requisites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The course requires as pre-requisites:</a:t>
            </a:r>
          </a:p>
          <a:p>
            <a:pPr marL="914400" lvl="1" indent="-514350">
              <a:buFont typeface="Franklin Gothic Medium" pitchFamily="34" charset="0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Math 204 and EE201</a:t>
            </a:r>
          </a:p>
          <a:p>
            <a:pPr marL="914400" lvl="1" indent="-514350">
              <a:buFont typeface="Franklin Gothic Medium" pitchFamily="34" charset="0"/>
              <a:buAutoNum type="arabicPeriod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Differential Equations </a:t>
            </a:r>
            <a:endParaRPr 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F89BC1D-F79E-41B4-B666-77759A9EA86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fld id="{E5137AC5-E138-4BAB-998B-971DA9263DF6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Major Topics Covered and </a:t>
            </a:r>
            <a:br>
              <a:rPr lang="en-US" dirty="0" smtClean="0"/>
            </a:br>
            <a:r>
              <a:rPr lang="en-US" dirty="0" smtClean="0"/>
              <a:t>Schedule in Weeks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295400" y="1524003"/>
          <a:ext cx="7499350" cy="4419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0100"/>
                <a:gridCol w="1619250"/>
              </a:tblGrid>
              <a:tr h="7424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Weeks (Approx.)</a:t>
                      </a:r>
                      <a:endParaRPr lang="en-US" dirty="0"/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Introduction to mathematical software tool 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½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Signal classification and basic operations on signals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Time-domain analysis of signals and systems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Fourier representations of signals and systems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3/2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Applications of Fourier representations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Laplace transform and its applications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Modulation /demodulation of am/fm signals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Review and evaluation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1/2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D81255-DC5F-4164-942F-D822B91CCB3F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49808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Course Outline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793280"/>
          <a:ext cx="8686801" cy="583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859"/>
                <a:gridCol w="6577269"/>
                <a:gridCol w="1491673"/>
              </a:tblGrid>
              <a:tr h="53861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Approximate</a:t>
                      </a:r>
                      <a:r>
                        <a:rPr lang="en-US" sz="1400" baseline="0" dirty="0" smtClean="0"/>
                        <a:t> Time in Hours</a:t>
                      </a:r>
                      <a:endParaRPr lang="en-US" sz="14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Introduction to Mathematical</a:t>
                      </a:r>
                      <a:r>
                        <a:rPr lang="en-US" sz="1600" baseline="0" dirty="0" smtClean="0"/>
                        <a:t> Software Tool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Introduction to Signals and Systems (1.1 – 1.5)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Basic System Properties (1.6)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LTI Systems: The Convolution Sum (2.1)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LTI Systems: The Convolution Integral (2.2)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Properties of LTI Systems (2.3)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41829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LTI Systems described by differential equations and difference equations (2.4)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Mid Term Exam 1 </a:t>
                      </a:r>
                      <a:endParaRPr lang="en-US" sz="1600" b="1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Fourier Series Representation (3.0 – 3.5)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Continuous-Time</a:t>
                      </a:r>
                      <a:r>
                        <a:rPr lang="en-US" sz="1600" baseline="0" dirty="0" smtClean="0"/>
                        <a:t> Fourier Transform and Applications (Chapter 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Laplace Transform and Its Applications (Chapter 9)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Mid Term Exam 2</a:t>
                      </a:r>
                      <a:endParaRPr lang="en-US" sz="1600" b="1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Modulation and Demodulation AM/FM (Chapter 8)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Application to Communication Systems (Chapter 8)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Review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732F2-DBB0-4223-9FAC-18B83AA25438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Recommended Texts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174992" cy="4800600"/>
          </a:xfrm>
        </p:spPr>
        <p:txBody>
          <a:bodyPr>
            <a:normAutofit/>
          </a:bodyPr>
          <a:lstStyle/>
          <a:p>
            <a:pPr marL="539496" indent="-457200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Primary: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Openheim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A.,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Willsky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A. and S.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Nawab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, Signals and Systems, 2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nd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Ed., 1997, Prentice Hall.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Lathi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B. P., Modern Digital and Analog Communication Systems, 3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rd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Ed., 1998, Oxford University Press.</a:t>
            </a:r>
          </a:p>
          <a:p>
            <a:pPr marL="813816" lvl="1" indent="-457200">
              <a:buFont typeface="+mj-lt"/>
              <a:buAutoNum type="arabicPeriod"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539496" indent="-457200"/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Supplementary: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Kamen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E. W. and Heck, B. S., Fundamentals of Signals and Systems using the Web and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Matlab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3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rd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Ed., 2007, Prentice Hall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Haykin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S, Communication Systems, 4</a:t>
            </a:r>
            <a:r>
              <a:rPr lang="en-US" sz="18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Ed., 2001, John Wiley and Sons, New York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0A5655B-4625-4A25-9DA8-5EE1E807F09A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fld id="{D4BEA7FF-5D32-4F65-98A2-7B1A9DCF2C8E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and Grading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1905000"/>
          <a:ext cx="556260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625"/>
                <a:gridCol w="20859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n-lt"/>
                        </a:rPr>
                        <a:t>Activity</a:t>
                      </a:r>
                      <a:endParaRPr lang="en-US" sz="3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+mn-lt"/>
                        </a:rPr>
                        <a:t>Marks</a:t>
                      </a:r>
                      <a:endParaRPr lang="en-US" sz="32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Quizzes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05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Assignments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Mid-term</a:t>
                      </a:r>
                      <a:r>
                        <a:rPr lang="en-US" sz="2400" baseline="0" dirty="0" smtClean="0">
                          <a:latin typeface="+mn-lt"/>
                        </a:rPr>
                        <a:t> Test 1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Mid-Term Test 2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Final Exam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40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latin typeface="+mn-lt"/>
                        </a:rPr>
                        <a:t>Total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100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724AA2-903A-41AB-9AA7-BA252EF6118C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Quizzes and Assignments Policies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435608" y="1295400"/>
            <a:ext cx="7498080" cy="4953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Quizzes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Frequent quizzes will be taken.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Students are required to attend the classes regularly and come prepared in each class.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Assignments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No assignments will be accepted after due date.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Programming assignments should be well documented.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There are “no groups” for assignments. Each student is expected to do and submit the assignment individually.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Students are “not” allowed to “copy” each other’s work.</a:t>
            </a:r>
            <a:endParaRPr lang="en-U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0A5655B-4625-4A25-9DA8-5EE1E807F09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fld id="{7D48CEC3-BD5D-4D23-9B84-B1B9651E18F5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What is a Signal?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79792" cy="464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1"/>
            <a:endParaRPr 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signal is an abstraction of any measurable quantity that is a function of one or more independent variables such as time or space.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Examples</a:t>
            </a:r>
          </a:p>
          <a:p>
            <a:pPr lvl="1"/>
            <a:r>
              <a:rPr lang="en-US" dirty="0" smtClean="0"/>
              <a:t>Voltages and currents are electrical signals</a:t>
            </a:r>
          </a:p>
          <a:p>
            <a:pPr lvl="1"/>
            <a:r>
              <a:rPr lang="en-US" dirty="0" smtClean="0"/>
              <a:t>Sound is a mechanical signal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This very slide is a two dimensional light signal forming in the retina of your eye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C4E30ED-5E62-4462-9F6A-A378C13B54C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fld id="{6BEF9162-FD57-4A5F-B785-E6D1B37563F9}" type="datetime1">
              <a:rPr lang="en-US" smtClean="0"/>
              <a:pPr>
                <a:defRPr/>
              </a:pPr>
              <a:t>6/11/2012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1959</Words>
  <Application>Microsoft Office PowerPoint</Application>
  <PresentationFormat>On-screen Show (4:3)</PresentationFormat>
  <Paragraphs>246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CEN340 Signals and Systems</vt:lpstr>
      <vt:lpstr>Class Particulars</vt:lpstr>
      <vt:lpstr>Pre-requisites</vt:lpstr>
      <vt:lpstr>Major Topics Covered and  Schedule in Weeks</vt:lpstr>
      <vt:lpstr>Course Outline</vt:lpstr>
      <vt:lpstr>Recommended Texts</vt:lpstr>
      <vt:lpstr>Evaluation and Grading</vt:lpstr>
      <vt:lpstr>Quizzes and Assignments Policies</vt:lpstr>
      <vt:lpstr>What is a Signal?</vt:lpstr>
      <vt:lpstr>Broad Classes of Signals</vt:lpstr>
      <vt:lpstr>What is a System?</vt:lpstr>
      <vt:lpstr>Continuous-Time and Discrete-Time Signals Examples and Mathematical Representation</vt:lpstr>
      <vt:lpstr>Continuous-Time and Discrete-Time Signals Examples and Mathematical Representation</vt:lpstr>
      <vt:lpstr>Continuous-Time and Discrete-Time Signals Examples and Mathematical Representation</vt:lpstr>
      <vt:lpstr>Continuous-Time and Discrete-Time Signals Examples and Mathematical Representation</vt:lpstr>
      <vt:lpstr>Software Tool: Matlab®</vt:lpstr>
      <vt:lpstr>Getting Started Guide</vt:lpstr>
      <vt:lpstr>Getting Started Guide</vt:lpstr>
      <vt:lpstr>Getting Started Guide</vt:lpstr>
      <vt:lpstr>Assignment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CEN340 Signals and Systems</dc:title>
  <dc:creator/>
  <cp:lastModifiedBy>Abdul Wadood</cp:lastModifiedBy>
  <cp:revision>114</cp:revision>
  <dcterms:created xsi:type="dcterms:W3CDTF">2006-08-16T00:00:00Z</dcterms:created>
  <dcterms:modified xsi:type="dcterms:W3CDTF">2012-06-11T04:18:47Z</dcterms:modified>
</cp:coreProperties>
</file>