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xls" ContentType="application/vnd.ms-excel"/>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1" r:id="rId1"/>
  </p:sldMasterIdLst>
  <p:notesMasterIdLst>
    <p:notesMasterId r:id="rId97"/>
  </p:notesMasterIdLst>
  <p:handoutMasterIdLst>
    <p:handoutMasterId r:id="rId98"/>
  </p:handoutMasterIdLst>
  <p:sldIdLst>
    <p:sldId id="256" r:id="rId2"/>
    <p:sldId id="257" r:id="rId3"/>
    <p:sldId id="260" r:id="rId4"/>
    <p:sldId id="259" r:id="rId5"/>
    <p:sldId id="261" r:id="rId6"/>
    <p:sldId id="266" r:id="rId7"/>
    <p:sldId id="262" r:id="rId8"/>
    <p:sldId id="267" r:id="rId9"/>
    <p:sldId id="268" r:id="rId10"/>
    <p:sldId id="269" r:id="rId11"/>
    <p:sldId id="270" r:id="rId12"/>
    <p:sldId id="271" r:id="rId13"/>
    <p:sldId id="272" r:id="rId14"/>
    <p:sldId id="273" r:id="rId15"/>
    <p:sldId id="275" r:id="rId16"/>
    <p:sldId id="278" r:id="rId17"/>
    <p:sldId id="312" r:id="rId18"/>
    <p:sldId id="279" r:id="rId19"/>
    <p:sldId id="283" r:id="rId20"/>
    <p:sldId id="284" r:id="rId21"/>
    <p:sldId id="280" r:id="rId22"/>
    <p:sldId id="281" r:id="rId23"/>
    <p:sldId id="285" r:id="rId24"/>
    <p:sldId id="286" r:id="rId25"/>
    <p:sldId id="287" r:id="rId26"/>
    <p:sldId id="348" r:id="rId27"/>
    <p:sldId id="349" r:id="rId28"/>
    <p:sldId id="350" r:id="rId29"/>
    <p:sldId id="351" r:id="rId30"/>
    <p:sldId id="352" r:id="rId31"/>
    <p:sldId id="342" r:id="rId32"/>
    <p:sldId id="343" r:id="rId33"/>
    <p:sldId id="344" r:id="rId34"/>
    <p:sldId id="353" r:id="rId35"/>
    <p:sldId id="354" r:id="rId36"/>
    <p:sldId id="355" r:id="rId37"/>
    <p:sldId id="347" r:id="rId38"/>
    <p:sldId id="356" r:id="rId39"/>
    <p:sldId id="357" r:id="rId40"/>
    <p:sldId id="358" r:id="rId41"/>
    <p:sldId id="290" r:id="rId42"/>
    <p:sldId id="291" r:id="rId43"/>
    <p:sldId id="359" r:id="rId44"/>
    <p:sldId id="292" r:id="rId45"/>
    <p:sldId id="304" r:id="rId46"/>
    <p:sldId id="305" r:id="rId47"/>
    <p:sldId id="306" r:id="rId48"/>
    <p:sldId id="307" r:id="rId49"/>
    <p:sldId id="308" r:id="rId50"/>
    <p:sldId id="309" r:id="rId51"/>
    <p:sldId id="293" r:id="rId52"/>
    <p:sldId id="294" r:id="rId53"/>
    <p:sldId id="295" r:id="rId54"/>
    <p:sldId id="360" r:id="rId55"/>
    <p:sldId id="361" r:id="rId56"/>
    <p:sldId id="362" r:id="rId57"/>
    <p:sldId id="363" r:id="rId58"/>
    <p:sldId id="364" r:id="rId59"/>
    <p:sldId id="296" r:id="rId60"/>
    <p:sldId id="365" r:id="rId61"/>
    <p:sldId id="366" r:id="rId62"/>
    <p:sldId id="367" r:id="rId63"/>
    <p:sldId id="368" r:id="rId64"/>
    <p:sldId id="369" r:id="rId65"/>
    <p:sldId id="370" r:id="rId66"/>
    <p:sldId id="314" r:id="rId67"/>
    <p:sldId id="315" r:id="rId68"/>
    <p:sldId id="316" r:id="rId69"/>
    <p:sldId id="317" r:id="rId70"/>
    <p:sldId id="318" r:id="rId71"/>
    <p:sldId id="371" r:id="rId72"/>
    <p:sldId id="319" r:id="rId73"/>
    <p:sldId id="320" r:id="rId74"/>
    <p:sldId id="321" r:id="rId75"/>
    <p:sldId id="322" r:id="rId76"/>
    <p:sldId id="323" r:id="rId77"/>
    <p:sldId id="324" r:id="rId78"/>
    <p:sldId id="325" r:id="rId79"/>
    <p:sldId id="326" r:id="rId80"/>
    <p:sldId id="327" r:id="rId81"/>
    <p:sldId id="328" r:id="rId82"/>
    <p:sldId id="372" r:id="rId83"/>
    <p:sldId id="373" r:id="rId84"/>
    <p:sldId id="329" r:id="rId85"/>
    <p:sldId id="330" r:id="rId86"/>
    <p:sldId id="331" r:id="rId87"/>
    <p:sldId id="332" r:id="rId88"/>
    <p:sldId id="333" r:id="rId89"/>
    <p:sldId id="334" r:id="rId90"/>
    <p:sldId id="335" r:id="rId91"/>
    <p:sldId id="336" r:id="rId92"/>
    <p:sldId id="337" r:id="rId93"/>
    <p:sldId id="338" r:id="rId94"/>
    <p:sldId id="339" r:id="rId95"/>
    <p:sldId id="340" r:id="rId96"/>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r" defTabSz="914400" rtl="1" eaLnBrk="1" latinLnBrk="0" hangingPunct="1">
      <a:defRPr sz="2400" kern="1200">
        <a:solidFill>
          <a:schemeClr val="tx1"/>
        </a:solidFill>
        <a:latin typeface="Times New Roman" pitchFamily="18" charset="0"/>
        <a:ea typeface="+mn-ea"/>
        <a:cs typeface="+mn-cs"/>
      </a:defRPr>
    </a:lvl6pPr>
    <a:lvl7pPr marL="2743200" algn="r" defTabSz="914400" rtl="1" eaLnBrk="1" latinLnBrk="0" hangingPunct="1">
      <a:defRPr sz="2400" kern="1200">
        <a:solidFill>
          <a:schemeClr val="tx1"/>
        </a:solidFill>
        <a:latin typeface="Times New Roman" pitchFamily="18" charset="0"/>
        <a:ea typeface="+mn-ea"/>
        <a:cs typeface="+mn-cs"/>
      </a:defRPr>
    </a:lvl7pPr>
    <a:lvl8pPr marL="3200400" algn="r" defTabSz="914400" rtl="1" eaLnBrk="1" latinLnBrk="0" hangingPunct="1">
      <a:defRPr sz="2400" kern="1200">
        <a:solidFill>
          <a:schemeClr val="tx1"/>
        </a:solidFill>
        <a:latin typeface="Times New Roman" pitchFamily="18" charset="0"/>
        <a:ea typeface="+mn-ea"/>
        <a:cs typeface="+mn-cs"/>
      </a:defRPr>
    </a:lvl8pPr>
    <a:lvl9pPr marL="3657600" algn="r" defTabSz="914400" rtl="1"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DAF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102" d="100"/>
          <a:sy n="102" d="100"/>
        </p:scale>
        <p:origin x="-1164" y="-96"/>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1078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_rels/viewProps.xml.rels><?xml version="1.0" encoding="UTF-8" standalone="yes"?>
<Relationships xmlns="http://schemas.openxmlformats.org/package/2006/relationships"><Relationship Id="rId1"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 Id="rId4" Type="http://schemas.openxmlformats.org/officeDocument/2006/relationships/image" Target="../media/image39.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image" Target="../media/image40.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image" Target="../media/image43.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 Id="rId4" Type="http://schemas.openxmlformats.org/officeDocument/2006/relationships/image" Target="../media/image49.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wmf"/><Relationship Id="rId1" Type="http://schemas.openxmlformats.org/officeDocument/2006/relationships/image" Target="../media/image54.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5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59.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33.vml.rels><?xml version="1.0" encoding="UTF-8" standalone="yes"?>
<Relationships xmlns="http://schemas.openxmlformats.org/package/2006/relationships"><Relationship Id="rId2" Type="http://schemas.openxmlformats.org/officeDocument/2006/relationships/image" Target="../media/image64.wmf"/><Relationship Id="rId1" Type="http://schemas.openxmlformats.org/officeDocument/2006/relationships/image" Target="../media/image63.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67.wmf"/></Relationships>
</file>

<file path=ppt/drawings/_rels/vmlDrawing36.v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7.wmf"/><Relationship Id="rId1" Type="http://schemas.openxmlformats.org/officeDocument/2006/relationships/image" Target="../media/image68.wmf"/><Relationship Id="rId4" Type="http://schemas.openxmlformats.org/officeDocument/2006/relationships/image" Target="../media/image70.wmf"/></Relationships>
</file>

<file path=ppt/drawings/_rels/vmlDrawing37.vml.rels><?xml version="1.0" encoding="UTF-8" standalone="yes"?>
<Relationships xmlns="http://schemas.openxmlformats.org/package/2006/relationships"><Relationship Id="rId3" Type="http://schemas.openxmlformats.org/officeDocument/2006/relationships/image" Target="../media/image73.wmf"/><Relationship Id="rId2" Type="http://schemas.openxmlformats.org/officeDocument/2006/relationships/image" Target="../media/image72.wmf"/><Relationship Id="rId1" Type="http://schemas.openxmlformats.org/officeDocument/2006/relationships/image" Target="../media/image71.w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7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40.vml.rels><?xml version="1.0" encoding="UTF-8" standalone="yes"?>
<Relationships xmlns="http://schemas.openxmlformats.org/package/2006/relationships"><Relationship Id="rId2" Type="http://schemas.openxmlformats.org/officeDocument/2006/relationships/image" Target="../media/image77.wmf"/><Relationship Id="rId1" Type="http://schemas.openxmlformats.org/officeDocument/2006/relationships/image" Target="../media/image76.w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78.wmf"/></Relationships>
</file>

<file path=ppt/drawings/_rels/vmlDrawing42.vml.rels><?xml version="1.0" encoding="UTF-8" standalone="yes"?>
<Relationships xmlns="http://schemas.openxmlformats.org/package/2006/relationships"><Relationship Id="rId2" Type="http://schemas.openxmlformats.org/officeDocument/2006/relationships/image" Target="../media/image80.wmf"/><Relationship Id="rId1" Type="http://schemas.openxmlformats.org/officeDocument/2006/relationships/image" Target="../media/image79.w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81.wmf"/></Relationships>
</file>

<file path=ppt/drawings/_rels/vmlDrawing44.v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image" Target="../media/image83.wmf"/><Relationship Id="rId1" Type="http://schemas.openxmlformats.org/officeDocument/2006/relationships/image" Target="../media/image82.wmf"/><Relationship Id="rId4" Type="http://schemas.openxmlformats.org/officeDocument/2006/relationships/image" Target="../media/image85.wmf"/></Relationships>
</file>

<file path=ppt/drawings/_rels/vmlDrawing45.vml.rels><?xml version="1.0" encoding="UTF-8" standalone="yes"?>
<Relationships xmlns="http://schemas.openxmlformats.org/package/2006/relationships"><Relationship Id="rId2" Type="http://schemas.openxmlformats.org/officeDocument/2006/relationships/image" Target="../media/image87.wmf"/><Relationship Id="rId1" Type="http://schemas.openxmlformats.org/officeDocument/2006/relationships/image" Target="../media/image86.wmf"/></Relationships>
</file>

<file path=ppt/drawings/_rels/vmlDrawing46.vml.rels><?xml version="1.0" encoding="UTF-8" standalone="yes"?>
<Relationships xmlns="http://schemas.openxmlformats.org/package/2006/relationships"><Relationship Id="rId2" Type="http://schemas.openxmlformats.org/officeDocument/2006/relationships/image" Target="../media/image89.wmf"/><Relationship Id="rId1" Type="http://schemas.openxmlformats.org/officeDocument/2006/relationships/image" Target="../media/image88.wmf"/></Relationships>
</file>

<file path=ppt/drawings/_rels/vmlDrawing47.vml.rels><?xml version="1.0" encoding="UTF-8" standalone="yes"?>
<Relationships xmlns="http://schemas.openxmlformats.org/package/2006/relationships"><Relationship Id="rId2" Type="http://schemas.openxmlformats.org/officeDocument/2006/relationships/image" Target="../media/image91.wmf"/><Relationship Id="rId1" Type="http://schemas.openxmlformats.org/officeDocument/2006/relationships/image" Target="../media/image90.w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92.w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9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94.wmf"/></Relationships>
</file>

<file path=ppt/drawings/_rels/vmlDrawing51.vml.rels><?xml version="1.0" encoding="UTF-8" standalone="yes"?>
<Relationships xmlns="http://schemas.openxmlformats.org/package/2006/relationships"><Relationship Id="rId2" Type="http://schemas.openxmlformats.org/officeDocument/2006/relationships/image" Target="../media/image95.wmf"/><Relationship Id="rId1" Type="http://schemas.openxmlformats.org/officeDocument/2006/relationships/image" Target="../media/image43.w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96.w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97.e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98.wmf"/></Relationships>
</file>

<file path=ppt/drawings/_rels/vmlDrawing55.vml.rels><?xml version="1.0" encoding="UTF-8" standalone="yes"?>
<Relationships xmlns="http://schemas.openxmlformats.org/package/2006/relationships"><Relationship Id="rId1" Type="http://schemas.openxmlformats.org/officeDocument/2006/relationships/image" Target="../media/image99.wmf"/></Relationships>
</file>

<file path=ppt/drawings/_rels/vmlDrawing56.vml.rels><?xml version="1.0" encoding="UTF-8" standalone="yes"?>
<Relationships xmlns="http://schemas.openxmlformats.org/package/2006/relationships"><Relationship Id="rId2" Type="http://schemas.openxmlformats.org/officeDocument/2006/relationships/image" Target="../media/image101.wmf"/><Relationship Id="rId1" Type="http://schemas.openxmlformats.org/officeDocument/2006/relationships/image" Target="../media/image100.wmf"/></Relationships>
</file>

<file path=ppt/drawings/_rels/vmlDrawing57.vml.rels><?xml version="1.0" encoding="UTF-8" standalone="yes"?>
<Relationships xmlns="http://schemas.openxmlformats.org/package/2006/relationships"><Relationship Id="rId1" Type="http://schemas.openxmlformats.org/officeDocument/2006/relationships/image" Target="../media/image10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5954"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atin typeface="Tahoma" pitchFamily="34" charset="0"/>
              </a:defRPr>
            </a:lvl1pPr>
          </a:lstStyle>
          <a:p>
            <a:pPr>
              <a:defRPr/>
            </a:pPr>
            <a:endParaRPr lang="en-US"/>
          </a:p>
        </p:txBody>
      </p:sp>
      <p:sp>
        <p:nvSpPr>
          <p:cNvPr id="125955" name="Rectangle 3"/>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atin typeface="Tahoma" pitchFamily="34" charset="0"/>
              </a:defRPr>
            </a:lvl1pPr>
          </a:lstStyle>
          <a:p>
            <a:pPr>
              <a:defRPr/>
            </a:pPr>
            <a:endParaRPr lang="en-US"/>
          </a:p>
        </p:txBody>
      </p:sp>
      <p:sp>
        <p:nvSpPr>
          <p:cNvPr id="125956" name="Rectangle 4"/>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atin typeface="Tahoma" pitchFamily="34" charset="0"/>
              </a:defRPr>
            </a:lvl1pPr>
          </a:lstStyle>
          <a:p>
            <a:pPr>
              <a:defRPr/>
            </a:pPr>
            <a:endParaRPr lang="en-US"/>
          </a:p>
        </p:txBody>
      </p:sp>
      <p:sp>
        <p:nvSpPr>
          <p:cNvPr id="125957" name="Rectangle 5"/>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atin typeface="Tahoma" pitchFamily="34" charset="0"/>
              </a:defRPr>
            </a:lvl1pPr>
          </a:lstStyle>
          <a:p>
            <a:pPr>
              <a:defRPr/>
            </a:pPr>
            <a:fld id="{E6F2BA31-8B29-4C15-B44E-CEEC563E79CA}" type="slidenum">
              <a:rPr lang="en-US"/>
              <a:pPr>
                <a:defRPr/>
              </a:pPr>
              <a:t>‹#›</a:t>
            </a:fld>
            <a:endParaRPr lang="en-US"/>
          </a:p>
        </p:txBody>
      </p:sp>
    </p:spTree>
    <p:extLst>
      <p:ext uri="{BB962C8B-B14F-4D97-AF65-F5344CB8AC3E}">
        <p14:creationId xmlns:p14="http://schemas.microsoft.com/office/powerpoint/2010/main" val="36714210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0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atin typeface="Tahoma" pitchFamily="34" charset="0"/>
              </a:defRPr>
            </a:lvl1pPr>
          </a:lstStyle>
          <a:p>
            <a:pPr>
              <a:defRPr/>
            </a:pPr>
            <a:endParaRPr lang="en-US"/>
          </a:p>
        </p:txBody>
      </p:sp>
      <p:sp>
        <p:nvSpPr>
          <p:cNvPr id="102403"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atin typeface="Tahoma" pitchFamily="34" charset="0"/>
              </a:defRPr>
            </a:lvl1pPr>
          </a:lstStyle>
          <a:p>
            <a:pPr>
              <a:defRPr/>
            </a:pPr>
            <a:endParaRPr lang="en-US"/>
          </a:p>
        </p:txBody>
      </p:sp>
      <p:sp>
        <p:nvSpPr>
          <p:cNvPr id="100356"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5"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2406"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atin typeface="Tahoma" pitchFamily="34" charset="0"/>
              </a:defRPr>
            </a:lvl1pPr>
          </a:lstStyle>
          <a:p>
            <a:pPr>
              <a:defRPr/>
            </a:pPr>
            <a:endParaRPr lang="en-US"/>
          </a:p>
        </p:txBody>
      </p:sp>
      <p:sp>
        <p:nvSpPr>
          <p:cNvPr id="102407"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atin typeface="Tahoma" pitchFamily="34" charset="0"/>
              </a:defRPr>
            </a:lvl1pPr>
          </a:lstStyle>
          <a:p>
            <a:pPr>
              <a:defRPr/>
            </a:pPr>
            <a:fld id="{CB6912AA-B5A6-4DEB-8324-834126A34920}" type="slidenum">
              <a:rPr lang="en-US"/>
              <a:pPr>
                <a:defRPr/>
              </a:pPr>
              <a:t>‹#›</a:t>
            </a:fld>
            <a:endParaRPr lang="en-US"/>
          </a:p>
        </p:txBody>
      </p:sp>
    </p:spTree>
    <p:extLst>
      <p:ext uri="{BB962C8B-B14F-4D97-AF65-F5344CB8AC3E}">
        <p14:creationId xmlns:p14="http://schemas.microsoft.com/office/powerpoint/2010/main" val="6433744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pitchFamily="34" charset="0"/>
              </a:defRPr>
            </a:lvl1pPr>
            <a:lvl2pPr marL="742950" indent="-285750" eaLnBrk="0" hangingPunct="0">
              <a:spcBef>
                <a:spcPct val="30000"/>
              </a:spcBef>
              <a:defRPr kumimoji="1" sz="1200">
                <a:solidFill>
                  <a:schemeClr val="tx1"/>
                </a:solidFill>
                <a:latin typeface="Arial" pitchFamily="34" charset="0"/>
              </a:defRPr>
            </a:lvl2pPr>
            <a:lvl3pPr marL="1143000" indent="-228600" eaLnBrk="0" hangingPunct="0">
              <a:spcBef>
                <a:spcPct val="30000"/>
              </a:spcBef>
              <a:defRPr kumimoji="1" sz="1200">
                <a:solidFill>
                  <a:schemeClr val="tx1"/>
                </a:solidFill>
                <a:latin typeface="Arial" pitchFamily="34" charset="0"/>
              </a:defRPr>
            </a:lvl3pPr>
            <a:lvl4pPr marL="1600200" indent="-228600" eaLnBrk="0" hangingPunct="0">
              <a:spcBef>
                <a:spcPct val="30000"/>
              </a:spcBef>
              <a:defRPr kumimoji="1" sz="1200">
                <a:solidFill>
                  <a:schemeClr val="tx1"/>
                </a:solidFill>
                <a:latin typeface="Arial" pitchFamily="34" charset="0"/>
              </a:defRPr>
            </a:lvl4pPr>
            <a:lvl5pPr marL="2057400" indent="-228600" eaLnBrk="0" hangingPunct="0">
              <a:spcBef>
                <a:spcPct val="30000"/>
              </a:spcBef>
              <a:defRPr kumimoji="1" sz="1200">
                <a:solidFill>
                  <a:schemeClr val="tx1"/>
                </a:solidFill>
                <a:latin typeface="Arial" pitchFamily="34" charset="0"/>
              </a:defRPr>
            </a:lvl5pPr>
            <a:lvl6pPr marL="2514600" indent="-228600" algn="l" rtl="0" eaLnBrk="0" fontAlgn="base" hangingPunct="0">
              <a:spcBef>
                <a:spcPct val="30000"/>
              </a:spcBef>
              <a:spcAft>
                <a:spcPct val="0"/>
              </a:spcAft>
              <a:defRPr kumimoji="1" sz="1200">
                <a:solidFill>
                  <a:schemeClr val="tx1"/>
                </a:solidFill>
                <a:latin typeface="Arial" pitchFamily="34" charset="0"/>
              </a:defRPr>
            </a:lvl6pPr>
            <a:lvl7pPr marL="2971800" indent="-228600" algn="l" rtl="0" eaLnBrk="0" fontAlgn="base" hangingPunct="0">
              <a:spcBef>
                <a:spcPct val="30000"/>
              </a:spcBef>
              <a:spcAft>
                <a:spcPct val="0"/>
              </a:spcAft>
              <a:defRPr kumimoji="1" sz="1200">
                <a:solidFill>
                  <a:schemeClr val="tx1"/>
                </a:solidFill>
                <a:latin typeface="Arial" pitchFamily="34" charset="0"/>
              </a:defRPr>
            </a:lvl7pPr>
            <a:lvl8pPr marL="3429000" indent="-228600" algn="l" rtl="0" eaLnBrk="0" fontAlgn="base" hangingPunct="0">
              <a:spcBef>
                <a:spcPct val="30000"/>
              </a:spcBef>
              <a:spcAft>
                <a:spcPct val="0"/>
              </a:spcAft>
              <a:defRPr kumimoji="1" sz="1200">
                <a:solidFill>
                  <a:schemeClr val="tx1"/>
                </a:solidFill>
                <a:latin typeface="Arial" pitchFamily="34" charset="0"/>
              </a:defRPr>
            </a:lvl8pPr>
            <a:lvl9pPr marL="3886200" indent="-228600" algn="l" rtl="0" eaLnBrk="0" fontAlgn="base" hangingPunct="0">
              <a:spcBef>
                <a:spcPct val="30000"/>
              </a:spcBef>
              <a:spcAft>
                <a:spcPct val="0"/>
              </a:spcAft>
              <a:defRPr kumimoji="1" sz="1200">
                <a:solidFill>
                  <a:schemeClr val="tx1"/>
                </a:solidFill>
                <a:latin typeface="Arial" pitchFamily="34" charset="0"/>
              </a:defRPr>
            </a:lvl9pPr>
          </a:lstStyle>
          <a:p>
            <a:pPr eaLnBrk="1" hangingPunct="1">
              <a:spcBef>
                <a:spcPct val="0"/>
              </a:spcBef>
            </a:pPr>
            <a:fld id="{954EEF53-484D-41F6-B206-218979F42BEB}" type="slidenum">
              <a:rPr kumimoji="0" lang="en-US" altLang="ar-SA" smtClean="0">
                <a:latin typeface="Tahoma" pitchFamily="34" charset="0"/>
              </a:rPr>
              <a:pPr eaLnBrk="1" hangingPunct="1">
                <a:spcBef>
                  <a:spcPct val="0"/>
                </a:spcBef>
              </a:pPr>
              <a:t>3</a:t>
            </a:fld>
            <a:endParaRPr kumimoji="0" lang="en-US" altLang="ar-SA" smtClean="0">
              <a:latin typeface="Tahoma" pitchFamily="34" charset="0"/>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itchFamily="34" charset="0"/>
              </a:rPr>
              <a:t>In the  table on the right the response variable  Y  represents the man-hours of labor for manufacturing a certain product in lots (X) that vary in size as demand fluctuates. </a:t>
            </a:r>
          </a:p>
          <a:p>
            <a:endParaRPr lang="en-US" altLang="ar-SA"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pitchFamily="34" charset="0"/>
              </a:defRPr>
            </a:lvl1pPr>
            <a:lvl2pPr marL="742950" indent="-285750" eaLnBrk="0" hangingPunct="0">
              <a:spcBef>
                <a:spcPct val="30000"/>
              </a:spcBef>
              <a:defRPr kumimoji="1" sz="1200">
                <a:solidFill>
                  <a:schemeClr val="tx1"/>
                </a:solidFill>
                <a:latin typeface="Arial" pitchFamily="34" charset="0"/>
              </a:defRPr>
            </a:lvl2pPr>
            <a:lvl3pPr marL="1143000" indent="-228600" eaLnBrk="0" hangingPunct="0">
              <a:spcBef>
                <a:spcPct val="30000"/>
              </a:spcBef>
              <a:defRPr kumimoji="1" sz="1200">
                <a:solidFill>
                  <a:schemeClr val="tx1"/>
                </a:solidFill>
                <a:latin typeface="Arial" pitchFamily="34" charset="0"/>
              </a:defRPr>
            </a:lvl3pPr>
            <a:lvl4pPr marL="1600200" indent="-228600" eaLnBrk="0" hangingPunct="0">
              <a:spcBef>
                <a:spcPct val="30000"/>
              </a:spcBef>
              <a:defRPr kumimoji="1" sz="1200">
                <a:solidFill>
                  <a:schemeClr val="tx1"/>
                </a:solidFill>
                <a:latin typeface="Arial" pitchFamily="34" charset="0"/>
              </a:defRPr>
            </a:lvl4pPr>
            <a:lvl5pPr marL="2057400" indent="-228600" eaLnBrk="0" hangingPunct="0">
              <a:spcBef>
                <a:spcPct val="30000"/>
              </a:spcBef>
              <a:defRPr kumimoji="1" sz="1200">
                <a:solidFill>
                  <a:schemeClr val="tx1"/>
                </a:solidFill>
                <a:latin typeface="Arial" pitchFamily="34" charset="0"/>
              </a:defRPr>
            </a:lvl5pPr>
            <a:lvl6pPr marL="2514600" indent="-228600" algn="l" rtl="0" eaLnBrk="0" fontAlgn="base" hangingPunct="0">
              <a:spcBef>
                <a:spcPct val="30000"/>
              </a:spcBef>
              <a:spcAft>
                <a:spcPct val="0"/>
              </a:spcAft>
              <a:defRPr kumimoji="1" sz="1200">
                <a:solidFill>
                  <a:schemeClr val="tx1"/>
                </a:solidFill>
                <a:latin typeface="Arial" pitchFamily="34" charset="0"/>
              </a:defRPr>
            </a:lvl6pPr>
            <a:lvl7pPr marL="2971800" indent="-228600" algn="l" rtl="0" eaLnBrk="0" fontAlgn="base" hangingPunct="0">
              <a:spcBef>
                <a:spcPct val="30000"/>
              </a:spcBef>
              <a:spcAft>
                <a:spcPct val="0"/>
              </a:spcAft>
              <a:defRPr kumimoji="1" sz="1200">
                <a:solidFill>
                  <a:schemeClr val="tx1"/>
                </a:solidFill>
                <a:latin typeface="Arial" pitchFamily="34" charset="0"/>
              </a:defRPr>
            </a:lvl7pPr>
            <a:lvl8pPr marL="3429000" indent="-228600" algn="l" rtl="0" eaLnBrk="0" fontAlgn="base" hangingPunct="0">
              <a:spcBef>
                <a:spcPct val="30000"/>
              </a:spcBef>
              <a:spcAft>
                <a:spcPct val="0"/>
              </a:spcAft>
              <a:defRPr kumimoji="1" sz="1200">
                <a:solidFill>
                  <a:schemeClr val="tx1"/>
                </a:solidFill>
                <a:latin typeface="Arial" pitchFamily="34" charset="0"/>
              </a:defRPr>
            </a:lvl8pPr>
            <a:lvl9pPr marL="3886200" indent="-228600" algn="l" rtl="0" eaLnBrk="0" fontAlgn="base" hangingPunct="0">
              <a:spcBef>
                <a:spcPct val="30000"/>
              </a:spcBef>
              <a:spcAft>
                <a:spcPct val="0"/>
              </a:spcAft>
              <a:defRPr kumimoji="1" sz="1200">
                <a:solidFill>
                  <a:schemeClr val="tx1"/>
                </a:solidFill>
                <a:latin typeface="Arial" pitchFamily="34" charset="0"/>
              </a:defRPr>
            </a:lvl9pPr>
          </a:lstStyle>
          <a:p>
            <a:pPr eaLnBrk="1" hangingPunct="1">
              <a:spcBef>
                <a:spcPct val="0"/>
              </a:spcBef>
            </a:pPr>
            <a:fld id="{D4608F1A-6536-4303-92F7-2E32BEE20268}" type="slidenum">
              <a:rPr kumimoji="0" lang="en-US" altLang="ar-SA" smtClean="0">
                <a:latin typeface="Tahoma" pitchFamily="34" charset="0"/>
              </a:rPr>
              <a:pPr eaLnBrk="1" hangingPunct="1">
                <a:spcBef>
                  <a:spcPct val="0"/>
                </a:spcBef>
              </a:pPr>
              <a:t>4</a:t>
            </a:fld>
            <a:endParaRPr kumimoji="0" lang="en-US" altLang="ar-SA" smtClean="0">
              <a:latin typeface="Tahoma" pitchFamily="34" charset="0"/>
            </a:endParaRPr>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itchFamily="34" charset="0"/>
              </a:rPr>
              <a:t>The data in this example concerns 10 recent production runs of a spare part manufactured by the Westwood company. </a:t>
            </a:r>
          </a:p>
          <a:p>
            <a:r>
              <a:rPr lang="en-US" altLang="en-US" smtClean="0">
                <a:latin typeface="Arial" pitchFamily="34" charset="0"/>
              </a:rPr>
              <a:t>Notice that for some values of  X  (X=30 and X=60) there correspond more than one value of  Y. This is not an ordinary functional relationship between  X  and  Y, where to each value of  X  a unique value of  Y must correspond. </a:t>
            </a:r>
          </a:p>
          <a:p>
            <a:endParaRPr lang="en-US" altLang="en-US" smtClean="0">
              <a:latin typeface="Arial" pitchFamily="34" charset="0"/>
            </a:endParaRPr>
          </a:p>
          <a:p>
            <a:r>
              <a:rPr lang="en-US" altLang="en-US" b="1" u="sng" smtClean="0">
                <a:latin typeface="Arial" pitchFamily="34" charset="0"/>
              </a:rPr>
              <a:t>Question: </a:t>
            </a:r>
            <a:r>
              <a:rPr lang="en-US" altLang="en-US" smtClean="0">
                <a:latin typeface="Arial" pitchFamily="34" charset="0"/>
              </a:rPr>
              <a:t> What is a plausible way of thinking about this situation that would still lead to a model  y=F(X)  in which we would have a unique value  y  for each value of  X? </a:t>
            </a:r>
          </a:p>
          <a:p>
            <a:endParaRPr lang="en-US" altLang="ar-SA"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pitchFamily="34" charset="0"/>
              </a:defRPr>
            </a:lvl1pPr>
            <a:lvl2pPr marL="742950" indent="-285750" eaLnBrk="0" hangingPunct="0">
              <a:spcBef>
                <a:spcPct val="30000"/>
              </a:spcBef>
              <a:defRPr kumimoji="1" sz="1200">
                <a:solidFill>
                  <a:schemeClr val="tx1"/>
                </a:solidFill>
                <a:latin typeface="Arial" pitchFamily="34" charset="0"/>
              </a:defRPr>
            </a:lvl2pPr>
            <a:lvl3pPr marL="1143000" indent="-228600" eaLnBrk="0" hangingPunct="0">
              <a:spcBef>
                <a:spcPct val="30000"/>
              </a:spcBef>
              <a:defRPr kumimoji="1" sz="1200">
                <a:solidFill>
                  <a:schemeClr val="tx1"/>
                </a:solidFill>
                <a:latin typeface="Arial" pitchFamily="34" charset="0"/>
              </a:defRPr>
            </a:lvl3pPr>
            <a:lvl4pPr marL="1600200" indent="-228600" eaLnBrk="0" hangingPunct="0">
              <a:spcBef>
                <a:spcPct val="30000"/>
              </a:spcBef>
              <a:defRPr kumimoji="1" sz="1200">
                <a:solidFill>
                  <a:schemeClr val="tx1"/>
                </a:solidFill>
                <a:latin typeface="Arial" pitchFamily="34" charset="0"/>
              </a:defRPr>
            </a:lvl4pPr>
            <a:lvl5pPr marL="2057400" indent="-228600" eaLnBrk="0" hangingPunct="0">
              <a:spcBef>
                <a:spcPct val="30000"/>
              </a:spcBef>
              <a:defRPr kumimoji="1" sz="1200">
                <a:solidFill>
                  <a:schemeClr val="tx1"/>
                </a:solidFill>
                <a:latin typeface="Arial" pitchFamily="34" charset="0"/>
              </a:defRPr>
            </a:lvl5pPr>
            <a:lvl6pPr marL="2514600" indent="-228600" algn="l" rtl="0" eaLnBrk="0" fontAlgn="base" hangingPunct="0">
              <a:spcBef>
                <a:spcPct val="30000"/>
              </a:spcBef>
              <a:spcAft>
                <a:spcPct val="0"/>
              </a:spcAft>
              <a:defRPr kumimoji="1" sz="1200">
                <a:solidFill>
                  <a:schemeClr val="tx1"/>
                </a:solidFill>
                <a:latin typeface="Arial" pitchFamily="34" charset="0"/>
              </a:defRPr>
            </a:lvl6pPr>
            <a:lvl7pPr marL="2971800" indent="-228600" algn="l" rtl="0" eaLnBrk="0" fontAlgn="base" hangingPunct="0">
              <a:spcBef>
                <a:spcPct val="30000"/>
              </a:spcBef>
              <a:spcAft>
                <a:spcPct val="0"/>
              </a:spcAft>
              <a:defRPr kumimoji="1" sz="1200">
                <a:solidFill>
                  <a:schemeClr val="tx1"/>
                </a:solidFill>
                <a:latin typeface="Arial" pitchFamily="34" charset="0"/>
              </a:defRPr>
            </a:lvl7pPr>
            <a:lvl8pPr marL="3429000" indent="-228600" algn="l" rtl="0" eaLnBrk="0" fontAlgn="base" hangingPunct="0">
              <a:spcBef>
                <a:spcPct val="30000"/>
              </a:spcBef>
              <a:spcAft>
                <a:spcPct val="0"/>
              </a:spcAft>
              <a:defRPr kumimoji="1" sz="1200">
                <a:solidFill>
                  <a:schemeClr val="tx1"/>
                </a:solidFill>
                <a:latin typeface="Arial" pitchFamily="34" charset="0"/>
              </a:defRPr>
            </a:lvl8pPr>
            <a:lvl9pPr marL="3886200" indent="-228600" algn="l" rtl="0" eaLnBrk="0" fontAlgn="base" hangingPunct="0">
              <a:spcBef>
                <a:spcPct val="30000"/>
              </a:spcBef>
              <a:spcAft>
                <a:spcPct val="0"/>
              </a:spcAft>
              <a:defRPr kumimoji="1" sz="1200">
                <a:solidFill>
                  <a:schemeClr val="tx1"/>
                </a:solidFill>
                <a:latin typeface="Arial" pitchFamily="34" charset="0"/>
              </a:defRPr>
            </a:lvl9pPr>
          </a:lstStyle>
          <a:p>
            <a:pPr eaLnBrk="1" hangingPunct="1">
              <a:spcBef>
                <a:spcPct val="0"/>
              </a:spcBef>
            </a:pPr>
            <a:fld id="{313DA4CC-4B99-4404-9C46-FC8517FA76DF}" type="slidenum">
              <a:rPr kumimoji="0" lang="en-US" altLang="ar-SA" smtClean="0">
                <a:latin typeface="Tahoma" pitchFamily="34" charset="0"/>
              </a:rPr>
              <a:pPr eaLnBrk="1" hangingPunct="1">
                <a:spcBef>
                  <a:spcPct val="0"/>
                </a:spcBef>
              </a:pPr>
              <a:t>5</a:t>
            </a:fld>
            <a:endParaRPr kumimoji="0" lang="en-US" altLang="ar-SA" smtClean="0">
              <a:latin typeface="Tahoma" pitchFamily="34" charset="0"/>
            </a:endParaRPr>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ar-SA" smtClean="0">
                <a:latin typeface="Arial" pitchFamily="34" charset="0"/>
              </a:rPr>
              <a:t>The idea behind this is: when we have several values of y observed for one value of X we take the average of these values of y to assign to x.</a:t>
            </a:r>
          </a:p>
          <a:p>
            <a:endParaRPr lang="en-US" altLang="ar-SA" smtClean="0">
              <a:latin typeface="Arial" pitchFamily="34" charset="0"/>
            </a:endParaRPr>
          </a:p>
          <a:p>
            <a:r>
              <a:rPr lang="en-US" altLang="ar-SA" smtClean="0">
                <a:latin typeface="Arial" pitchFamily="34" charset="0"/>
              </a:rPr>
              <a:t>This underlying idea is refined and made sophisticated by what we call the theory of regression. According to this theory, we should</a:t>
            </a:r>
          </a:p>
          <a:p>
            <a:r>
              <a:rPr lang="en-US" altLang="ar-SA" smtClean="0">
                <a:latin typeface="Arial" pitchFamily="34" charset="0"/>
              </a:rPr>
              <a:t>	1. Decide what distribution y has (often taken to be normal)</a:t>
            </a:r>
          </a:p>
          <a:p>
            <a:r>
              <a:rPr lang="en-US" altLang="ar-SA" smtClean="0">
                <a:latin typeface="Arial" pitchFamily="34" charset="0"/>
              </a:rPr>
              <a:t>	2.decide what form F(x) has ( here we have taken it to be a line.</a:t>
            </a:r>
          </a:p>
          <a:p>
            <a:r>
              <a:rPr lang="en-US" altLang="ar-SA" smtClean="0">
                <a:latin typeface="Arial" pitchFamily="34" charset="0"/>
              </a:rPr>
              <a:t>And then we use the data to estimate the parameters of our line in such a way that the expectation of Y-f(x) is minimized.</a:t>
            </a:r>
          </a:p>
          <a:p>
            <a:endParaRPr lang="en-US" altLang="ar-SA"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pitchFamily="34" charset="0"/>
              </a:defRPr>
            </a:lvl1pPr>
            <a:lvl2pPr marL="742950" indent="-285750" eaLnBrk="0" hangingPunct="0">
              <a:spcBef>
                <a:spcPct val="30000"/>
              </a:spcBef>
              <a:defRPr kumimoji="1" sz="1200">
                <a:solidFill>
                  <a:schemeClr val="tx1"/>
                </a:solidFill>
                <a:latin typeface="Arial" pitchFamily="34" charset="0"/>
              </a:defRPr>
            </a:lvl2pPr>
            <a:lvl3pPr marL="1143000" indent="-228600" eaLnBrk="0" hangingPunct="0">
              <a:spcBef>
                <a:spcPct val="30000"/>
              </a:spcBef>
              <a:defRPr kumimoji="1" sz="1200">
                <a:solidFill>
                  <a:schemeClr val="tx1"/>
                </a:solidFill>
                <a:latin typeface="Arial" pitchFamily="34" charset="0"/>
              </a:defRPr>
            </a:lvl3pPr>
            <a:lvl4pPr marL="1600200" indent="-228600" eaLnBrk="0" hangingPunct="0">
              <a:spcBef>
                <a:spcPct val="30000"/>
              </a:spcBef>
              <a:defRPr kumimoji="1" sz="1200">
                <a:solidFill>
                  <a:schemeClr val="tx1"/>
                </a:solidFill>
                <a:latin typeface="Arial" pitchFamily="34" charset="0"/>
              </a:defRPr>
            </a:lvl4pPr>
            <a:lvl5pPr marL="2057400" indent="-228600" eaLnBrk="0" hangingPunct="0">
              <a:spcBef>
                <a:spcPct val="30000"/>
              </a:spcBef>
              <a:defRPr kumimoji="1" sz="1200">
                <a:solidFill>
                  <a:schemeClr val="tx1"/>
                </a:solidFill>
                <a:latin typeface="Arial" pitchFamily="34" charset="0"/>
              </a:defRPr>
            </a:lvl5pPr>
            <a:lvl6pPr marL="2514600" indent="-228600" algn="l" rtl="0" eaLnBrk="0" fontAlgn="base" hangingPunct="0">
              <a:spcBef>
                <a:spcPct val="30000"/>
              </a:spcBef>
              <a:spcAft>
                <a:spcPct val="0"/>
              </a:spcAft>
              <a:defRPr kumimoji="1" sz="1200">
                <a:solidFill>
                  <a:schemeClr val="tx1"/>
                </a:solidFill>
                <a:latin typeface="Arial" pitchFamily="34" charset="0"/>
              </a:defRPr>
            </a:lvl6pPr>
            <a:lvl7pPr marL="2971800" indent="-228600" algn="l" rtl="0" eaLnBrk="0" fontAlgn="base" hangingPunct="0">
              <a:spcBef>
                <a:spcPct val="30000"/>
              </a:spcBef>
              <a:spcAft>
                <a:spcPct val="0"/>
              </a:spcAft>
              <a:defRPr kumimoji="1" sz="1200">
                <a:solidFill>
                  <a:schemeClr val="tx1"/>
                </a:solidFill>
                <a:latin typeface="Arial" pitchFamily="34" charset="0"/>
              </a:defRPr>
            </a:lvl7pPr>
            <a:lvl8pPr marL="3429000" indent="-228600" algn="l" rtl="0" eaLnBrk="0" fontAlgn="base" hangingPunct="0">
              <a:spcBef>
                <a:spcPct val="30000"/>
              </a:spcBef>
              <a:spcAft>
                <a:spcPct val="0"/>
              </a:spcAft>
              <a:defRPr kumimoji="1" sz="1200">
                <a:solidFill>
                  <a:schemeClr val="tx1"/>
                </a:solidFill>
                <a:latin typeface="Arial" pitchFamily="34" charset="0"/>
              </a:defRPr>
            </a:lvl8pPr>
            <a:lvl9pPr marL="3886200" indent="-228600" algn="l" rtl="0" eaLnBrk="0" fontAlgn="base" hangingPunct="0">
              <a:spcBef>
                <a:spcPct val="30000"/>
              </a:spcBef>
              <a:spcAft>
                <a:spcPct val="0"/>
              </a:spcAft>
              <a:defRPr kumimoji="1" sz="1200">
                <a:solidFill>
                  <a:schemeClr val="tx1"/>
                </a:solidFill>
                <a:latin typeface="Arial" pitchFamily="34" charset="0"/>
              </a:defRPr>
            </a:lvl9pPr>
          </a:lstStyle>
          <a:p>
            <a:pPr eaLnBrk="1" hangingPunct="1">
              <a:spcBef>
                <a:spcPct val="0"/>
              </a:spcBef>
            </a:pPr>
            <a:fld id="{04EBC594-D034-4678-9745-D0A402377865}" type="slidenum">
              <a:rPr kumimoji="0" lang="en-US" altLang="ar-SA" smtClean="0">
                <a:latin typeface="Tahoma" pitchFamily="34" charset="0"/>
              </a:rPr>
              <a:pPr eaLnBrk="1" hangingPunct="1">
                <a:spcBef>
                  <a:spcPct val="0"/>
                </a:spcBef>
              </a:pPr>
              <a:t>6</a:t>
            </a:fld>
            <a:endParaRPr kumimoji="0" lang="en-US" altLang="ar-SA" smtClean="0">
              <a:latin typeface="Tahoma" pitchFamily="34" charset="0"/>
            </a:endParaRPr>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ar-SA" sz="1400" smtClean="0">
                <a:latin typeface="Arial" pitchFamily="34" charset="0"/>
              </a:rPr>
              <a:t>The number of man-hours Y is treated in a regression model as a random variable.</a:t>
            </a:r>
          </a:p>
          <a:p>
            <a:r>
              <a:rPr lang="en-US" altLang="ar-SA" sz="1400" smtClean="0">
                <a:latin typeface="Arial" pitchFamily="34" charset="0"/>
              </a:rPr>
              <a:t>For each lot size, there is postulated a probability distribution of Y.</a:t>
            </a:r>
          </a:p>
          <a:p>
            <a:r>
              <a:rPr lang="en-US" altLang="ar-SA" sz="1400" smtClean="0">
                <a:latin typeface="Arial" pitchFamily="34" charset="0"/>
              </a:rPr>
              <a:t>This figure shows a probability distribution for X= 30, X=50, and X=70.</a:t>
            </a:r>
          </a:p>
          <a:p>
            <a:r>
              <a:rPr lang="en-US" altLang="ar-SA" sz="1400" smtClean="0">
                <a:latin typeface="Arial" pitchFamily="34" charset="0"/>
              </a:rPr>
              <a:t>The actual number of man-hours Y is then viewed as a random selection from this probability distribution.</a:t>
            </a:r>
          </a:p>
          <a:p>
            <a:r>
              <a:rPr lang="en-US" altLang="ar-SA" sz="1400" smtClean="0">
                <a:latin typeface="Arial" pitchFamily="34" charset="0"/>
              </a:rPr>
              <a:t>The means of the probability distributions have a systematic relation to the level of X. This systematic relationship is called the </a:t>
            </a:r>
            <a:r>
              <a:rPr lang="en-US" altLang="ar-SA" sz="1400" b="1" smtClean="0">
                <a:latin typeface="Arial" pitchFamily="34" charset="0"/>
              </a:rPr>
              <a:t>regression function</a:t>
            </a:r>
            <a:r>
              <a:rPr lang="en-US" altLang="ar-SA" sz="1400" smtClean="0">
                <a:latin typeface="Arial" pitchFamily="34" charset="0"/>
              </a:rPr>
              <a:t> of Y on X. The graph of regression function is called </a:t>
            </a:r>
            <a:r>
              <a:rPr lang="en-US" altLang="ar-SA" sz="1400" b="1" smtClean="0">
                <a:latin typeface="Arial" pitchFamily="34" charset="0"/>
              </a:rPr>
              <a:t>regression curve</a:t>
            </a:r>
            <a:r>
              <a:rPr lang="en-US" altLang="ar-SA" sz="1400" smtClean="0">
                <a:latin typeface="Arial" pitchFamily="34" charset="0"/>
              </a:rPr>
              <a:t>.</a:t>
            </a:r>
          </a:p>
          <a:p>
            <a:r>
              <a:rPr lang="en-US" altLang="ar-SA" sz="1400" smtClean="0">
                <a:latin typeface="Arial" pitchFamily="34" charset="0"/>
              </a:rPr>
              <a:t>In this figure the regression function is linear. This implies that the mean number of man-hours varies linearly with lot size.</a:t>
            </a:r>
          </a:p>
          <a:p>
            <a:endParaRPr lang="en-US" altLang="ar-SA"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pitchFamily="34" charset="0"/>
              </a:defRPr>
            </a:lvl1pPr>
            <a:lvl2pPr marL="742950" indent="-285750" eaLnBrk="0" hangingPunct="0">
              <a:spcBef>
                <a:spcPct val="30000"/>
              </a:spcBef>
              <a:defRPr kumimoji="1" sz="1200">
                <a:solidFill>
                  <a:schemeClr val="tx1"/>
                </a:solidFill>
                <a:latin typeface="Arial" pitchFamily="34" charset="0"/>
              </a:defRPr>
            </a:lvl2pPr>
            <a:lvl3pPr marL="1143000" indent="-228600" eaLnBrk="0" hangingPunct="0">
              <a:spcBef>
                <a:spcPct val="30000"/>
              </a:spcBef>
              <a:defRPr kumimoji="1" sz="1200">
                <a:solidFill>
                  <a:schemeClr val="tx1"/>
                </a:solidFill>
                <a:latin typeface="Arial" pitchFamily="34" charset="0"/>
              </a:defRPr>
            </a:lvl3pPr>
            <a:lvl4pPr marL="1600200" indent="-228600" eaLnBrk="0" hangingPunct="0">
              <a:spcBef>
                <a:spcPct val="30000"/>
              </a:spcBef>
              <a:defRPr kumimoji="1" sz="1200">
                <a:solidFill>
                  <a:schemeClr val="tx1"/>
                </a:solidFill>
                <a:latin typeface="Arial" pitchFamily="34" charset="0"/>
              </a:defRPr>
            </a:lvl4pPr>
            <a:lvl5pPr marL="2057400" indent="-228600" eaLnBrk="0" hangingPunct="0">
              <a:spcBef>
                <a:spcPct val="30000"/>
              </a:spcBef>
              <a:defRPr kumimoji="1" sz="1200">
                <a:solidFill>
                  <a:schemeClr val="tx1"/>
                </a:solidFill>
                <a:latin typeface="Arial" pitchFamily="34" charset="0"/>
              </a:defRPr>
            </a:lvl5pPr>
            <a:lvl6pPr marL="2514600" indent="-228600" algn="l" rtl="0" eaLnBrk="0" fontAlgn="base" hangingPunct="0">
              <a:spcBef>
                <a:spcPct val="30000"/>
              </a:spcBef>
              <a:spcAft>
                <a:spcPct val="0"/>
              </a:spcAft>
              <a:defRPr kumimoji="1" sz="1200">
                <a:solidFill>
                  <a:schemeClr val="tx1"/>
                </a:solidFill>
                <a:latin typeface="Arial" pitchFamily="34" charset="0"/>
              </a:defRPr>
            </a:lvl6pPr>
            <a:lvl7pPr marL="2971800" indent="-228600" algn="l" rtl="0" eaLnBrk="0" fontAlgn="base" hangingPunct="0">
              <a:spcBef>
                <a:spcPct val="30000"/>
              </a:spcBef>
              <a:spcAft>
                <a:spcPct val="0"/>
              </a:spcAft>
              <a:defRPr kumimoji="1" sz="1200">
                <a:solidFill>
                  <a:schemeClr val="tx1"/>
                </a:solidFill>
                <a:latin typeface="Arial" pitchFamily="34" charset="0"/>
              </a:defRPr>
            </a:lvl7pPr>
            <a:lvl8pPr marL="3429000" indent="-228600" algn="l" rtl="0" eaLnBrk="0" fontAlgn="base" hangingPunct="0">
              <a:spcBef>
                <a:spcPct val="30000"/>
              </a:spcBef>
              <a:spcAft>
                <a:spcPct val="0"/>
              </a:spcAft>
              <a:defRPr kumimoji="1" sz="1200">
                <a:solidFill>
                  <a:schemeClr val="tx1"/>
                </a:solidFill>
                <a:latin typeface="Arial" pitchFamily="34" charset="0"/>
              </a:defRPr>
            </a:lvl8pPr>
            <a:lvl9pPr marL="3886200" indent="-228600" algn="l" rtl="0" eaLnBrk="0" fontAlgn="base" hangingPunct="0">
              <a:spcBef>
                <a:spcPct val="30000"/>
              </a:spcBef>
              <a:spcAft>
                <a:spcPct val="0"/>
              </a:spcAft>
              <a:defRPr kumimoji="1" sz="1200">
                <a:solidFill>
                  <a:schemeClr val="tx1"/>
                </a:solidFill>
                <a:latin typeface="Arial" pitchFamily="34" charset="0"/>
              </a:defRPr>
            </a:lvl9pPr>
          </a:lstStyle>
          <a:p>
            <a:pPr eaLnBrk="1" hangingPunct="1">
              <a:spcBef>
                <a:spcPct val="0"/>
              </a:spcBef>
            </a:pPr>
            <a:fld id="{D42556D8-4A36-4C0F-BE62-F71D6B22A3EB}" type="slidenum">
              <a:rPr kumimoji="0" lang="en-US" altLang="ar-SA" smtClean="0">
                <a:latin typeface="Tahoma" pitchFamily="34" charset="0"/>
              </a:rPr>
              <a:pPr eaLnBrk="1" hangingPunct="1">
                <a:spcBef>
                  <a:spcPct val="0"/>
                </a:spcBef>
              </a:pPr>
              <a:t>7</a:t>
            </a:fld>
            <a:endParaRPr kumimoji="0" lang="en-US" altLang="ar-SA" smtClean="0">
              <a:latin typeface="Tahoma" pitchFamily="34"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31775" indent="-231775"/>
            <a:r>
              <a:rPr lang="en-US" altLang="ar-SA" smtClean="0">
                <a:latin typeface="Arial" pitchFamily="34" charset="0"/>
              </a:rPr>
              <a:t>1.	In the latter part of 19</a:t>
            </a:r>
            <a:r>
              <a:rPr lang="en-US" altLang="ar-SA" baseline="30000" smtClean="0">
                <a:latin typeface="Arial" pitchFamily="34" charset="0"/>
              </a:rPr>
              <a:t>th</a:t>
            </a:r>
            <a:r>
              <a:rPr lang="en-US" altLang="ar-SA" smtClean="0">
                <a:latin typeface="Arial" pitchFamily="34" charset="0"/>
              </a:rPr>
              <a:t> century</a:t>
            </a:r>
          </a:p>
          <a:p>
            <a:pPr marL="231775" indent="-231775">
              <a:buFontTx/>
              <a:buAutoNum type="arabicPeriod" startAt="2"/>
            </a:pPr>
            <a:r>
              <a:rPr lang="en-US" altLang="ar-SA" smtClean="0">
                <a:latin typeface="Arial" pitchFamily="34" charset="0"/>
              </a:rPr>
              <a:t>He considered this tendency to be a regression to “mediocrity.</a:t>
            </a:r>
          </a:p>
          <a:p>
            <a:pPr marL="231775" indent="-231775">
              <a:buFontTx/>
              <a:buAutoNum type="arabicPeriod" startAt="2"/>
            </a:pPr>
            <a:r>
              <a:rPr lang="en-US" altLang="ar-SA" smtClean="0">
                <a:latin typeface="Arial" pitchFamily="34" charset="0"/>
              </a:rPr>
              <a:t>He developed a mathematical description of this regression tendency.</a:t>
            </a:r>
          </a:p>
          <a:p>
            <a:pPr marL="231775" indent="-231775">
              <a:buFontTx/>
              <a:buAutoNum type="arabicPeriod" startAt="2"/>
            </a:pPr>
            <a:endParaRPr lang="en-US" altLang="ar-SA" smtClean="0">
              <a:latin typeface="Arial" pitchFamily="34" charset="0"/>
            </a:endParaRPr>
          </a:p>
          <a:p>
            <a:pPr marL="231775" indent="-231775">
              <a:buFontTx/>
              <a:buAutoNum type="arabicPeriod" startAt="2"/>
            </a:pPr>
            <a:r>
              <a:rPr lang="en-US" altLang="ar-SA" smtClean="0">
                <a:latin typeface="Arial" pitchFamily="34" charset="0"/>
              </a:rPr>
              <a:t>Galton’s Model is the precursor of today’s regression models.</a:t>
            </a:r>
          </a:p>
          <a:p>
            <a:pPr marL="231775" indent="-231775"/>
            <a:endParaRPr lang="en-US" altLang="ar-SA"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pitchFamily="34" charset="0"/>
              </a:defRPr>
            </a:lvl1pPr>
            <a:lvl2pPr marL="742950" indent="-285750" eaLnBrk="0" hangingPunct="0">
              <a:spcBef>
                <a:spcPct val="30000"/>
              </a:spcBef>
              <a:defRPr kumimoji="1" sz="1200">
                <a:solidFill>
                  <a:schemeClr val="tx1"/>
                </a:solidFill>
                <a:latin typeface="Arial" pitchFamily="34" charset="0"/>
              </a:defRPr>
            </a:lvl2pPr>
            <a:lvl3pPr marL="1143000" indent="-228600" eaLnBrk="0" hangingPunct="0">
              <a:spcBef>
                <a:spcPct val="30000"/>
              </a:spcBef>
              <a:defRPr kumimoji="1" sz="1200">
                <a:solidFill>
                  <a:schemeClr val="tx1"/>
                </a:solidFill>
                <a:latin typeface="Arial" pitchFamily="34" charset="0"/>
              </a:defRPr>
            </a:lvl3pPr>
            <a:lvl4pPr marL="1600200" indent="-228600" eaLnBrk="0" hangingPunct="0">
              <a:spcBef>
                <a:spcPct val="30000"/>
              </a:spcBef>
              <a:defRPr kumimoji="1" sz="1200">
                <a:solidFill>
                  <a:schemeClr val="tx1"/>
                </a:solidFill>
                <a:latin typeface="Arial" pitchFamily="34" charset="0"/>
              </a:defRPr>
            </a:lvl4pPr>
            <a:lvl5pPr marL="2057400" indent="-228600" eaLnBrk="0" hangingPunct="0">
              <a:spcBef>
                <a:spcPct val="30000"/>
              </a:spcBef>
              <a:defRPr kumimoji="1" sz="1200">
                <a:solidFill>
                  <a:schemeClr val="tx1"/>
                </a:solidFill>
                <a:latin typeface="Arial" pitchFamily="34" charset="0"/>
              </a:defRPr>
            </a:lvl5pPr>
            <a:lvl6pPr marL="2514600" indent="-228600" algn="l" rtl="0" eaLnBrk="0" fontAlgn="base" hangingPunct="0">
              <a:spcBef>
                <a:spcPct val="30000"/>
              </a:spcBef>
              <a:spcAft>
                <a:spcPct val="0"/>
              </a:spcAft>
              <a:defRPr kumimoji="1" sz="1200">
                <a:solidFill>
                  <a:schemeClr val="tx1"/>
                </a:solidFill>
                <a:latin typeface="Arial" pitchFamily="34" charset="0"/>
              </a:defRPr>
            </a:lvl6pPr>
            <a:lvl7pPr marL="2971800" indent="-228600" algn="l" rtl="0" eaLnBrk="0" fontAlgn="base" hangingPunct="0">
              <a:spcBef>
                <a:spcPct val="30000"/>
              </a:spcBef>
              <a:spcAft>
                <a:spcPct val="0"/>
              </a:spcAft>
              <a:defRPr kumimoji="1" sz="1200">
                <a:solidFill>
                  <a:schemeClr val="tx1"/>
                </a:solidFill>
                <a:latin typeface="Arial" pitchFamily="34" charset="0"/>
              </a:defRPr>
            </a:lvl7pPr>
            <a:lvl8pPr marL="3429000" indent="-228600" algn="l" rtl="0" eaLnBrk="0" fontAlgn="base" hangingPunct="0">
              <a:spcBef>
                <a:spcPct val="30000"/>
              </a:spcBef>
              <a:spcAft>
                <a:spcPct val="0"/>
              </a:spcAft>
              <a:defRPr kumimoji="1" sz="1200">
                <a:solidFill>
                  <a:schemeClr val="tx1"/>
                </a:solidFill>
                <a:latin typeface="Arial" pitchFamily="34" charset="0"/>
              </a:defRPr>
            </a:lvl8pPr>
            <a:lvl9pPr marL="3886200" indent="-228600" algn="l" rtl="0" eaLnBrk="0" fontAlgn="base" hangingPunct="0">
              <a:spcBef>
                <a:spcPct val="30000"/>
              </a:spcBef>
              <a:spcAft>
                <a:spcPct val="0"/>
              </a:spcAft>
              <a:defRPr kumimoji="1" sz="1200">
                <a:solidFill>
                  <a:schemeClr val="tx1"/>
                </a:solidFill>
                <a:latin typeface="Arial" pitchFamily="34" charset="0"/>
              </a:defRPr>
            </a:lvl9pPr>
          </a:lstStyle>
          <a:p>
            <a:pPr eaLnBrk="1" hangingPunct="1">
              <a:spcBef>
                <a:spcPct val="0"/>
              </a:spcBef>
            </a:pPr>
            <a:fld id="{6BF5F9C7-4096-43B6-96A6-1A06429A4B63}" type="slidenum">
              <a:rPr kumimoji="0" lang="en-US" altLang="ar-SA" smtClean="0">
                <a:latin typeface="Tahoma" pitchFamily="34" charset="0"/>
              </a:rPr>
              <a:pPr eaLnBrk="1" hangingPunct="1">
                <a:spcBef>
                  <a:spcPct val="0"/>
                </a:spcBef>
              </a:pPr>
              <a:t>8</a:t>
            </a:fld>
            <a:endParaRPr kumimoji="0" lang="en-US" altLang="ar-SA" smtClean="0">
              <a:latin typeface="Tahoma" pitchFamily="34" charset="0"/>
            </a:endParaRPr>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31775" indent="-231775">
              <a:buFontTx/>
              <a:buAutoNum type="arabicPeriod"/>
            </a:pPr>
            <a:r>
              <a:rPr lang="en-US" altLang="en-US" b="1" smtClean="0">
                <a:latin typeface="Arial" pitchFamily="34" charset="0"/>
              </a:rPr>
              <a:t>Since reality must be reduced to manageable proportions whenever we construct models, only a limited number of independent or predictor variables can or should be included in a regression model. Therefore a central problem is that of choosing the most important predictor variables.</a:t>
            </a:r>
            <a:r>
              <a:rPr lang="en-US" altLang="en-US" sz="1400" smtClean="0">
                <a:latin typeface="Arial" pitchFamily="34" charset="0"/>
              </a:rPr>
              <a:t> </a:t>
            </a:r>
          </a:p>
          <a:p>
            <a:pPr marL="231775" indent="-231775"/>
            <a:r>
              <a:rPr lang="en-US" altLang="en-US" sz="1400" b="1" smtClean="0">
                <a:latin typeface="Arial" pitchFamily="34" charset="0"/>
              </a:rPr>
              <a:t>The major considerations are:</a:t>
            </a:r>
            <a:endParaRPr lang="en-US" altLang="en-US" sz="1400" smtClean="0">
              <a:latin typeface="Arial" pitchFamily="34" charset="0"/>
            </a:endParaRPr>
          </a:p>
          <a:p>
            <a:pPr marL="231775" indent="-231775"/>
            <a:r>
              <a:rPr lang="en-US" altLang="en-US" smtClean="0">
                <a:latin typeface="Arial" pitchFamily="34" charset="0"/>
              </a:rPr>
              <a:t>1.  The extent to which a chosen variable contributes to reducing the remaining variation in Y after allowance is made for the contributions of other variables that have tentatively been included in the model.</a:t>
            </a:r>
          </a:p>
          <a:p>
            <a:pPr marL="231775" indent="-231775"/>
            <a:r>
              <a:rPr lang="en-US" altLang="en-US" smtClean="0">
                <a:latin typeface="Arial" pitchFamily="34" charset="0"/>
              </a:rPr>
              <a:t>2. The importance of the variable as a causal agent in the process under analysis</a:t>
            </a:r>
          </a:p>
          <a:p>
            <a:pPr marL="231775" indent="-231775"/>
            <a:r>
              <a:rPr lang="en-US" altLang="en-US" smtClean="0">
                <a:latin typeface="Arial" pitchFamily="34" charset="0"/>
              </a:rPr>
              <a:t>3. The degree to which the observations on the variable can be obtained more accurately, quickly, or economically.</a:t>
            </a:r>
          </a:p>
          <a:p>
            <a:pPr marL="231775" indent="-231775">
              <a:buFontTx/>
              <a:buAutoNum type="arabicPeriod" startAt="2"/>
            </a:pPr>
            <a:endParaRPr lang="en-US" altLang="en-US" smtClean="0">
              <a:latin typeface="Arial" pitchFamily="34" charset="0"/>
            </a:endParaRPr>
          </a:p>
          <a:p>
            <a:pPr marL="231775" indent="-231775">
              <a:buFontTx/>
              <a:buAutoNum type="arabicPeriod" startAt="2"/>
            </a:pPr>
            <a:r>
              <a:rPr lang="en-US" altLang="en-US" b="1" smtClean="0">
                <a:latin typeface="Arial" pitchFamily="34" charset="0"/>
              </a:rPr>
              <a:t>Sometimes, relevant theory may indicate the appropriate functional form. More frequently, however, the functional form is not known in advance and must be decided once the data have been collected and analyzed.</a:t>
            </a:r>
          </a:p>
          <a:p>
            <a:pPr marL="231775" indent="-231775">
              <a:buFontTx/>
              <a:buAutoNum type="arabicPeriod" startAt="2"/>
            </a:pPr>
            <a:endParaRPr lang="en-US" altLang="en-US" smtClean="0">
              <a:latin typeface="Arial" pitchFamily="34" charset="0"/>
            </a:endParaRPr>
          </a:p>
          <a:p>
            <a:pPr marL="231775" indent="-231775">
              <a:buFontTx/>
              <a:buAutoNum type="arabicPeriod" startAt="2"/>
            </a:pPr>
            <a:r>
              <a:rPr lang="en-US" altLang="en-US" b="1" smtClean="0">
                <a:latin typeface="Arial" pitchFamily="34" charset="0"/>
              </a:rPr>
              <a:t>In formulating a regression model, we usually need to restrict the coverage of model to some interval or region of values of the independent variables. The scope is determined either by design of the investigation or by the range of data at hand. For example, a company studying the effect of price on sales volume investigated six price levels, ranging from $4.95 to $6.95. Here the scope of the model would be limited to price levels ranging from near $5 to near $7.</a:t>
            </a:r>
          </a:p>
          <a:p>
            <a:pPr marL="231775" indent="-231775"/>
            <a:endParaRPr lang="en-US" altLang="en-US" sz="1400" smtClean="0">
              <a:latin typeface="Arial" pitchFamily="34" charset="0"/>
            </a:endParaRPr>
          </a:p>
          <a:p>
            <a:pPr marL="231775" indent="-231775"/>
            <a:r>
              <a:rPr lang="en-US" altLang="en-US" sz="1400" smtClean="0">
                <a:latin typeface="Arial" pitchFamily="34" charset="0"/>
              </a:rPr>
              <a:t>		</a:t>
            </a:r>
          </a:p>
          <a:p>
            <a:pPr marL="231775" indent="-231775"/>
            <a:endParaRPr lang="en-US" altLang="en-US" sz="1400" smtClean="0">
              <a:latin typeface="Arial" pitchFamily="34" charset="0"/>
            </a:endParaRPr>
          </a:p>
          <a:p>
            <a:pPr marL="231775" indent="-231775"/>
            <a:endParaRPr lang="en-US" altLang="en-US" sz="1400" smtClean="0">
              <a:latin typeface="Arial" pitchFamily="34" charset="0"/>
            </a:endParaRPr>
          </a:p>
          <a:p>
            <a:pPr marL="231775" indent="-231775"/>
            <a:endParaRPr lang="en-US" altLang="en-US" sz="1400" smtClean="0">
              <a:latin typeface="Arial" pitchFamily="34" charset="0"/>
            </a:endParaRPr>
          </a:p>
          <a:p>
            <a:pPr marL="231775" indent="-231775"/>
            <a:endParaRPr lang="en-US" altLang="ar-SA"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pitchFamily="34" charset="0"/>
              </a:defRPr>
            </a:lvl1pPr>
            <a:lvl2pPr marL="742950" indent="-285750" eaLnBrk="0" hangingPunct="0">
              <a:spcBef>
                <a:spcPct val="30000"/>
              </a:spcBef>
              <a:defRPr kumimoji="1" sz="1200">
                <a:solidFill>
                  <a:schemeClr val="tx1"/>
                </a:solidFill>
                <a:latin typeface="Arial" pitchFamily="34" charset="0"/>
              </a:defRPr>
            </a:lvl2pPr>
            <a:lvl3pPr marL="1143000" indent="-228600" eaLnBrk="0" hangingPunct="0">
              <a:spcBef>
                <a:spcPct val="30000"/>
              </a:spcBef>
              <a:defRPr kumimoji="1" sz="1200">
                <a:solidFill>
                  <a:schemeClr val="tx1"/>
                </a:solidFill>
                <a:latin typeface="Arial" pitchFamily="34" charset="0"/>
              </a:defRPr>
            </a:lvl3pPr>
            <a:lvl4pPr marL="1600200" indent="-228600" eaLnBrk="0" hangingPunct="0">
              <a:spcBef>
                <a:spcPct val="30000"/>
              </a:spcBef>
              <a:defRPr kumimoji="1" sz="1200">
                <a:solidFill>
                  <a:schemeClr val="tx1"/>
                </a:solidFill>
                <a:latin typeface="Arial" pitchFamily="34" charset="0"/>
              </a:defRPr>
            </a:lvl4pPr>
            <a:lvl5pPr marL="2057400" indent="-228600" eaLnBrk="0" hangingPunct="0">
              <a:spcBef>
                <a:spcPct val="30000"/>
              </a:spcBef>
              <a:defRPr kumimoji="1" sz="1200">
                <a:solidFill>
                  <a:schemeClr val="tx1"/>
                </a:solidFill>
                <a:latin typeface="Arial" pitchFamily="34" charset="0"/>
              </a:defRPr>
            </a:lvl5pPr>
            <a:lvl6pPr marL="2514600" indent="-228600" algn="l" rtl="0" eaLnBrk="0" fontAlgn="base" hangingPunct="0">
              <a:spcBef>
                <a:spcPct val="30000"/>
              </a:spcBef>
              <a:spcAft>
                <a:spcPct val="0"/>
              </a:spcAft>
              <a:defRPr kumimoji="1" sz="1200">
                <a:solidFill>
                  <a:schemeClr val="tx1"/>
                </a:solidFill>
                <a:latin typeface="Arial" pitchFamily="34" charset="0"/>
              </a:defRPr>
            </a:lvl6pPr>
            <a:lvl7pPr marL="2971800" indent="-228600" algn="l" rtl="0" eaLnBrk="0" fontAlgn="base" hangingPunct="0">
              <a:spcBef>
                <a:spcPct val="30000"/>
              </a:spcBef>
              <a:spcAft>
                <a:spcPct val="0"/>
              </a:spcAft>
              <a:defRPr kumimoji="1" sz="1200">
                <a:solidFill>
                  <a:schemeClr val="tx1"/>
                </a:solidFill>
                <a:latin typeface="Arial" pitchFamily="34" charset="0"/>
              </a:defRPr>
            </a:lvl7pPr>
            <a:lvl8pPr marL="3429000" indent="-228600" algn="l" rtl="0" eaLnBrk="0" fontAlgn="base" hangingPunct="0">
              <a:spcBef>
                <a:spcPct val="30000"/>
              </a:spcBef>
              <a:spcAft>
                <a:spcPct val="0"/>
              </a:spcAft>
              <a:defRPr kumimoji="1" sz="1200">
                <a:solidFill>
                  <a:schemeClr val="tx1"/>
                </a:solidFill>
                <a:latin typeface="Arial" pitchFamily="34" charset="0"/>
              </a:defRPr>
            </a:lvl8pPr>
            <a:lvl9pPr marL="3886200" indent="-228600" algn="l" rtl="0" eaLnBrk="0" fontAlgn="base" hangingPunct="0">
              <a:spcBef>
                <a:spcPct val="30000"/>
              </a:spcBef>
              <a:spcAft>
                <a:spcPct val="0"/>
              </a:spcAft>
              <a:defRPr kumimoji="1" sz="1200">
                <a:solidFill>
                  <a:schemeClr val="tx1"/>
                </a:solidFill>
                <a:latin typeface="Arial" pitchFamily="34" charset="0"/>
              </a:defRPr>
            </a:lvl9pPr>
          </a:lstStyle>
          <a:p>
            <a:pPr eaLnBrk="1" hangingPunct="1">
              <a:spcBef>
                <a:spcPct val="0"/>
              </a:spcBef>
            </a:pPr>
            <a:fld id="{EDE7253C-0CD4-4648-92E3-21102E5C617E}" type="slidenum">
              <a:rPr kumimoji="0" lang="en-US" altLang="ar-SA" smtClean="0">
                <a:latin typeface="Tahoma" pitchFamily="34" charset="0"/>
              </a:rPr>
              <a:pPr eaLnBrk="1" hangingPunct="1">
                <a:spcBef>
                  <a:spcPct val="0"/>
                </a:spcBef>
              </a:pPr>
              <a:t>9</a:t>
            </a:fld>
            <a:endParaRPr kumimoji="0" lang="en-US" altLang="ar-SA" smtClean="0">
              <a:latin typeface="Tahoma" pitchFamily="34" charset="0"/>
            </a:endParaRPr>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ar-SA" smtClean="0">
                <a:latin typeface="Arial" pitchFamily="34" charset="0"/>
              </a:rPr>
              <a:t>In the study of branch office operating costs, the purpose was administrative control; by developing a usable statistical relation between costs and independent variable s in the system, management was able to set cost standard for each branch office in the company chain.</a:t>
            </a:r>
          </a:p>
          <a:p>
            <a:r>
              <a:rPr lang="en-US" altLang="ar-SA" smtClean="0">
                <a:latin typeface="Arial" pitchFamily="34" charset="0"/>
              </a:rPr>
              <a:t>The west wood Company lot size example, the knowledge of the relation between lot size and man-hours in past production runs enables management to predict the man-hours for the next production run of a given lot size, for purposes of cost estimation and production scheduling.</a:t>
            </a:r>
          </a:p>
          <a:p>
            <a:r>
              <a:rPr lang="en-US" altLang="ar-SA" smtClean="0">
                <a:latin typeface="Arial" pitchFamily="34" charset="0"/>
              </a:rPr>
              <a:t> After the run is completed, management can compare the actual man-hours against the predicted hours for purposes of administrative control</a:t>
            </a:r>
          </a:p>
          <a:p>
            <a:endParaRPr lang="en-US" altLang="ar-SA"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Dr. Mohammed Alahmed</a:t>
            </a:r>
            <a:endParaRPr lang="en-US"/>
          </a:p>
        </p:txBody>
      </p:sp>
      <p:sp>
        <p:nvSpPr>
          <p:cNvPr id="6" name="Slide Number Placeholder 5"/>
          <p:cNvSpPr>
            <a:spLocks noGrp="1"/>
          </p:cNvSpPr>
          <p:nvPr>
            <p:ph type="sldNum" sz="quarter" idx="12"/>
          </p:nvPr>
        </p:nvSpPr>
        <p:spPr/>
        <p:txBody>
          <a:bodyPr/>
          <a:lstStyle/>
          <a:p>
            <a:pPr>
              <a:defRPr/>
            </a:pPr>
            <a:fld id="{0D2A85DA-7F85-4B9E-BB6D-037884C20A95}"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Dr. Mohammed Alahmed</a:t>
            </a:r>
            <a:endParaRPr lang="en-US"/>
          </a:p>
        </p:txBody>
      </p:sp>
      <p:sp>
        <p:nvSpPr>
          <p:cNvPr id="6" name="Slide Number Placeholder 5"/>
          <p:cNvSpPr>
            <a:spLocks noGrp="1"/>
          </p:cNvSpPr>
          <p:nvPr>
            <p:ph type="sldNum" sz="quarter" idx="12"/>
          </p:nvPr>
        </p:nvSpPr>
        <p:spPr/>
        <p:txBody>
          <a:bodyPr/>
          <a:lstStyle/>
          <a:p>
            <a:pPr>
              <a:defRPr/>
            </a:pPr>
            <a:fld id="{9D837AA9-2209-447D-9961-F7177D5DA9AB}"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Dr. Mohammed Alahmed</a:t>
            </a:r>
            <a:endParaRPr lang="en-US"/>
          </a:p>
        </p:txBody>
      </p:sp>
      <p:sp>
        <p:nvSpPr>
          <p:cNvPr id="6" name="Slide Number Placeholder 5"/>
          <p:cNvSpPr>
            <a:spLocks noGrp="1"/>
          </p:cNvSpPr>
          <p:nvPr>
            <p:ph type="sldNum" sz="quarter" idx="12"/>
          </p:nvPr>
        </p:nvSpPr>
        <p:spPr/>
        <p:txBody>
          <a:bodyPr/>
          <a:lstStyle/>
          <a:p>
            <a:pPr>
              <a:defRPr/>
            </a:pPr>
            <a:fld id="{D2CF45D2-5B2F-4204-84CD-04B69DF15EF8}"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150938" y="617538"/>
            <a:ext cx="7793037"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5145088" y="2017713"/>
            <a:ext cx="3810000" cy="4114800"/>
          </a:xfrm>
        </p:spPr>
        <p:txBody>
          <a:bodyPr/>
          <a:lstStyle/>
          <a:p>
            <a:pPr lvl="0"/>
            <a:endParaRPr lang="en-US" noProof="0" smtClean="0"/>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smtClean="0"/>
              <a:t>Dr. Mohammed Alahmed</a:t>
            </a: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4610A4EB-E324-45DB-8E8D-18B208F298C0}" type="slidenum">
              <a:rPr lang="en-US"/>
              <a:pPr>
                <a:defRPr/>
              </a:pPr>
              <a:t>‹#›</a:t>
            </a:fld>
            <a:endParaRPr lang="en-US"/>
          </a:p>
        </p:txBody>
      </p:sp>
    </p:spTree>
    <p:extLst>
      <p:ext uri="{BB962C8B-B14F-4D97-AF65-F5344CB8AC3E}">
        <p14:creationId xmlns:p14="http://schemas.microsoft.com/office/powerpoint/2010/main" val="4074039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Dr. Mohammed Alahmed</a:t>
            </a:r>
            <a:endParaRPr lang="en-US"/>
          </a:p>
        </p:txBody>
      </p:sp>
      <p:sp>
        <p:nvSpPr>
          <p:cNvPr id="6" name="Slide Number Placeholder 5"/>
          <p:cNvSpPr>
            <a:spLocks noGrp="1"/>
          </p:cNvSpPr>
          <p:nvPr>
            <p:ph type="sldNum" sz="quarter" idx="12"/>
          </p:nvPr>
        </p:nvSpPr>
        <p:spPr/>
        <p:txBody>
          <a:bodyPr/>
          <a:lstStyle/>
          <a:p>
            <a:pPr>
              <a:defRPr/>
            </a:pPr>
            <a:fld id="{372C7341-313A-4A65-AB6A-63D0F869B36C}"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Dr. Mohammed Alahmed</a:t>
            </a:r>
            <a:endParaRPr lang="en-US"/>
          </a:p>
        </p:txBody>
      </p:sp>
      <p:sp>
        <p:nvSpPr>
          <p:cNvPr id="6" name="Slide Number Placeholder 5"/>
          <p:cNvSpPr>
            <a:spLocks noGrp="1"/>
          </p:cNvSpPr>
          <p:nvPr>
            <p:ph type="sldNum" sz="quarter" idx="12"/>
          </p:nvPr>
        </p:nvSpPr>
        <p:spPr/>
        <p:txBody>
          <a:bodyPr/>
          <a:lstStyle/>
          <a:p>
            <a:pPr>
              <a:defRPr/>
            </a:pPr>
            <a:fld id="{18CC8C8B-7B91-4ED9-8BC2-78336464B20A}"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Dr. Mohammed Alahmed</a:t>
            </a:r>
            <a:endParaRPr lang="en-US"/>
          </a:p>
        </p:txBody>
      </p:sp>
      <p:sp>
        <p:nvSpPr>
          <p:cNvPr id="7" name="Slide Number Placeholder 6"/>
          <p:cNvSpPr>
            <a:spLocks noGrp="1"/>
          </p:cNvSpPr>
          <p:nvPr>
            <p:ph type="sldNum" sz="quarter" idx="12"/>
          </p:nvPr>
        </p:nvSpPr>
        <p:spPr/>
        <p:txBody>
          <a:bodyPr/>
          <a:lstStyle/>
          <a:p>
            <a:pPr>
              <a:defRPr/>
            </a:pPr>
            <a:fld id="{25722002-68C7-4ACD-8B8C-B0A49FA5E8DF}"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r>
              <a:rPr lang="en-US" smtClean="0"/>
              <a:t>Dr. Mohammed Alahmed</a:t>
            </a:r>
            <a:endParaRPr lang="en-US"/>
          </a:p>
        </p:txBody>
      </p:sp>
      <p:sp>
        <p:nvSpPr>
          <p:cNvPr id="9" name="Slide Number Placeholder 8"/>
          <p:cNvSpPr>
            <a:spLocks noGrp="1"/>
          </p:cNvSpPr>
          <p:nvPr>
            <p:ph type="sldNum" sz="quarter" idx="12"/>
          </p:nvPr>
        </p:nvSpPr>
        <p:spPr/>
        <p:txBody>
          <a:bodyPr/>
          <a:lstStyle/>
          <a:p>
            <a:pPr>
              <a:defRPr/>
            </a:pPr>
            <a:fld id="{05659342-1499-4D36-AEE7-1D0AA3CA661A}"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r>
              <a:rPr lang="en-US" smtClean="0"/>
              <a:t>Dr. Mohammed Alahmed</a:t>
            </a:r>
            <a:endParaRPr lang="en-US"/>
          </a:p>
        </p:txBody>
      </p:sp>
      <p:sp>
        <p:nvSpPr>
          <p:cNvPr id="5" name="Slide Number Placeholder 4"/>
          <p:cNvSpPr>
            <a:spLocks noGrp="1"/>
          </p:cNvSpPr>
          <p:nvPr>
            <p:ph type="sldNum" sz="quarter" idx="12"/>
          </p:nvPr>
        </p:nvSpPr>
        <p:spPr/>
        <p:txBody>
          <a:bodyPr/>
          <a:lstStyle/>
          <a:p>
            <a:pPr>
              <a:defRPr/>
            </a:pPr>
            <a:fld id="{3B2FB661-E5DE-4EFF-B657-94D9E284BDA4}"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smtClean="0"/>
              <a:t>Dr. Mohammed Alahmed</a:t>
            </a:r>
            <a:endParaRPr lang="en-US"/>
          </a:p>
        </p:txBody>
      </p:sp>
      <p:sp>
        <p:nvSpPr>
          <p:cNvPr id="4" name="Slide Number Placeholder 3"/>
          <p:cNvSpPr>
            <a:spLocks noGrp="1"/>
          </p:cNvSpPr>
          <p:nvPr>
            <p:ph type="sldNum" sz="quarter" idx="12"/>
          </p:nvPr>
        </p:nvSpPr>
        <p:spPr/>
        <p:txBody>
          <a:bodyPr/>
          <a:lstStyle/>
          <a:p>
            <a:pPr>
              <a:defRPr/>
            </a:pPr>
            <a:fld id="{B4566A8F-8FB0-4AE7-AB37-85D6B7D564F5}"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Dr. Mohammed Alahmed</a:t>
            </a:r>
            <a:endParaRPr lang="en-US"/>
          </a:p>
        </p:txBody>
      </p:sp>
      <p:sp>
        <p:nvSpPr>
          <p:cNvPr id="7" name="Slide Number Placeholder 6"/>
          <p:cNvSpPr>
            <a:spLocks noGrp="1"/>
          </p:cNvSpPr>
          <p:nvPr>
            <p:ph type="sldNum" sz="quarter" idx="12"/>
          </p:nvPr>
        </p:nvSpPr>
        <p:spPr/>
        <p:txBody>
          <a:bodyPr/>
          <a:lstStyle/>
          <a:p>
            <a:pPr>
              <a:defRPr/>
            </a:pPr>
            <a:fld id="{F53CF0FE-6A59-4764-985F-968793959855}" type="slidenum">
              <a:rPr lang="en-US" smtClean="0"/>
              <a:pPr>
                <a:defRPr/>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pPr>
              <a:defRPr/>
            </a:pPr>
            <a:endParaRPr lang="en-US"/>
          </a:p>
        </p:txBody>
      </p:sp>
      <p:sp>
        <p:nvSpPr>
          <p:cNvPr id="9" name="Slide Number Placeholder 8"/>
          <p:cNvSpPr>
            <a:spLocks noGrp="1"/>
          </p:cNvSpPr>
          <p:nvPr>
            <p:ph type="sldNum" sz="quarter" idx="11"/>
          </p:nvPr>
        </p:nvSpPr>
        <p:spPr/>
        <p:txBody>
          <a:bodyPr/>
          <a:lstStyle/>
          <a:p>
            <a:pPr>
              <a:defRPr/>
            </a:pPr>
            <a:fld id="{8ACE1222-0C6C-4365-A427-69940A6B8576}" type="slidenum">
              <a:rPr lang="en-US" smtClean="0"/>
              <a:pPr>
                <a:defRPr/>
              </a:pPr>
              <a:t>‹#›</a:t>
            </a:fld>
            <a:endParaRPr lang="en-US"/>
          </a:p>
        </p:txBody>
      </p:sp>
      <p:sp>
        <p:nvSpPr>
          <p:cNvPr id="10" name="Footer Placeholder 9"/>
          <p:cNvSpPr>
            <a:spLocks noGrp="1"/>
          </p:cNvSpPr>
          <p:nvPr>
            <p:ph type="ftr" sz="quarter" idx="12"/>
          </p:nvPr>
        </p:nvSpPr>
        <p:spPr/>
        <p:txBody>
          <a:bodyPr/>
          <a:lstStyle/>
          <a:p>
            <a:pPr>
              <a:defRPr/>
            </a:pPr>
            <a:r>
              <a:rPr lang="en-US" smtClean="0"/>
              <a:t>Dr. Mohammed Alahmed</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pPr>
              <a:defRPr/>
            </a:pPr>
            <a:fld id="{7B31A6EB-137D-404E-A164-5EDB317AF40C}" type="slidenum">
              <a:rPr lang="en-US" smtClean="0"/>
              <a:pPr>
                <a:defRPr/>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pPr>
              <a:defRPr/>
            </a:pPr>
            <a:r>
              <a:rPr lang="en-US" smtClean="0"/>
              <a:t>Dr. Mohammed Alahmed</a:t>
            </a:r>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 id="2147483773" r:id="rId12"/>
  </p:sldLayoutIdLst>
  <p:hf hdr="0" dt="0"/>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0.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1.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3.wmf"/><Relationship Id="rId5" Type="http://schemas.openxmlformats.org/officeDocument/2006/relationships/oleObject" Target="../embeddings/oleObject7.bin"/><Relationship Id="rId4" Type="http://schemas.openxmlformats.org/officeDocument/2006/relationships/image" Target="../media/image12.wmf"/></Relationships>
</file>

<file path=ppt/slides/_rels/slide14.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8.bin"/><Relationship Id="rId7"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15.wmf"/><Relationship Id="rId5" Type="http://schemas.openxmlformats.org/officeDocument/2006/relationships/oleObject" Target="../embeddings/oleObject9.bin"/><Relationship Id="rId4" Type="http://schemas.openxmlformats.org/officeDocument/2006/relationships/image" Target="../media/image14.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17.emf"/></Relationships>
</file>

<file path=ppt/slides/_rels/slide16.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oleObject" Target="../embeddings/oleObject12.bin"/><Relationship Id="rId7"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19.wmf"/><Relationship Id="rId5" Type="http://schemas.openxmlformats.org/officeDocument/2006/relationships/oleObject" Target="../embeddings/oleObject13.bin"/><Relationship Id="rId4" Type="http://schemas.openxmlformats.org/officeDocument/2006/relationships/image" Target="../media/image18.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21.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22.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24.wmf"/><Relationship Id="rId5" Type="http://schemas.openxmlformats.org/officeDocument/2006/relationships/oleObject" Target="../embeddings/oleObject18.bin"/><Relationship Id="rId4" Type="http://schemas.openxmlformats.org/officeDocument/2006/relationships/image" Target="../media/image23.w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25.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27.wmf"/><Relationship Id="rId5" Type="http://schemas.openxmlformats.org/officeDocument/2006/relationships/oleObject" Target="../embeddings/oleObject21.bin"/><Relationship Id="rId4" Type="http://schemas.openxmlformats.org/officeDocument/2006/relationships/image" Target="../media/image26.w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28.e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29.w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Microsoft_Excel_97-2003_Worksheet1.xls"/></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4.xml"/><Relationship Id="rId1" Type="http://schemas.openxmlformats.org/officeDocument/2006/relationships/vmlDrawing" Target="../drawings/vmlDrawing18.vml"/><Relationship Id="rId4" Type="http://schemas.openxmlformats.org/officeDocument/2006/relationships/image" Target="../media/image30.emf"/></Relationships>
</file>

<file path=ppt/slides/_rels/slide3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34.wmf"/><Relationship Id="rId5" Type="http://schemas.openxmlformats.org/officeDocument/2006/relationships/oleObject" Target="../embeddings/oleObject26.bin"/><Relationship Id="rId4" Type="http://schemas.openxmlformats.org/officeDocument/2006/relationships/image" Target="../media/image33.w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image" Target="../media/image35.wm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4.wmf"/><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oleObject" Target="../embeddings/oleObject1.bin"/><Relationship Id="rId5" Type="http://schemas.openxmlformats.org/officeDocument/2006/relationships/image" Target="../media/image3.emf"/><Relationship Id="rId4" Type="http://schemas.openxmlformats.org/officeDocument/2006/relationships/oleObject" Target="../embeddings/Microsoft_Excel_97-2003_Worksheet2.xls"/></Relationships>
</file>

<file path=ppt/slides/_rels/slide40.xml.rels><?xml version="1.0" encoding="UTF-8" standalone="yes"?>
<Relationships xmlns="http://schemas.openxmlformats.org/package/2006/relationships"><Relationship Id="rId8" Type="http://schemas.openxmlformats.org/officeDocument/2006/relationships/image" Target="../media/image38.wmf"/><Relationship Id="rId3" Type="http://schemas.openxmlformats.org/officeDocument/2006/relationships/oleObject" Target="../embeddings/oleObject28.bin"/><Relationship Id="rId7"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37.wmf"/><Relationship Id="rId5" Type="http://schemas.openxmlformats.org/officeDocument/2006/relationships/oleObject" Target="../embeddings/oleObject29.bin"/><Relationship Id="rId10" Type="http://schemas.openxmlformats.org/officeDocument/2006/relationships/image" Target="../media/image39.wmf"/><Relationship Id="rId4" Type="http://schemas.openxmlformats.org/officeDocument/2006/relationships/image" Target="../media/image36.wmf"/><Relationship Id="rId9" Type="http://schemas.openxmlformats.org/officeDocument/2006/relationships/oleObject" Target="../embeddings/oleObject31.bin"/></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41.wmf"/><Relationship Id="rId5" Type="http://schemas.openxmlformats.org/officeDocument/2006/relationships/oleObject" Target="../embeddings/oleObject33.bin"/><Relationship Id="rId4" Type="http://schemas.openxmlformats.org/officeDocument/2006/relationships/image" Target="../media/image40.wmf"/></Relationships>
</file>

<file path=ppt/slides/_rels/slide44.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image" Target="../media/image45.wmf"/><Relationship Id="rId3" Type="http://schemas.openxmlformats.org/officeDocument/2006/relationships/oleObject" Target="../embeddings/oleObject34.bin"/><Relationship Id="rId7" Type="http://schemas.openxmlformats.org/officeDocument/2006/relationships/oleObject" Target="../embeddings/oleObject36.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44.wmf"/><Relationship Id="rId5" Type="http://schemas.openxmlformats.org/officeDocument/2006/relationships/oleObject" Target="../embeddings/oleObject35.bin"/><Relationship Id="rId4" Type="http://schemas.openxmlformats.org/officeDocument/2006/relationships/image" Target="../media/image43.wmf"/></Relationships>
</file>

<file path=ppt/slides/_rels/slide47.xml.rels><?xml version="1.0" encoding="UTF-8" standalone="yes"?>
<Relationships xmlns="http://schemas.openxmlformats.org/package/2006/relationships"><Relationship Id="rId8" Type="http://schemas.openxmlformats.org/officeDocument/2006/relationships/image" Target="../media/image48.wmf"/><Relationship Id="rId3" Type="http://schemas.openxmlformats.org/officeDocument/2006/relationships/oleObject" Target="../embeddings/oleObject37.bin"/><Relationship Id="rId7" Type="http://schemas.openxmlformats.org/officeDocument/2006/relationships/oleObject" Target="../embeddings/oleObject39.bin"/><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image" Target="../media/image47.wmf"/><Relationship Id="rId5" Type="http://schemas.openxmlformats.org/officeDocument/2006/relationships/oleObject" Target="../embeddings/oleObject38.bin"/><Relationship Id="rId10" Type="http://schemas.openxmlformats.org/officeDocument/2006/relationships/image" Target="../media/image49.wmf"/><Relationship Id="rId4" Type="http://schemas.openxmlformats.org/officeDocument/2006/relationships/image" Target="../media/image46.wmf"/><Relationship Id="rId9" Type="http://schemas.openxmlformats.org/officeDocument/2006/relationships/oleObject" Target="../embeddings/oleObject40.bin"/></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image" Target="../media/image50.w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image" Target="../media/image5.wmf"/><Relationship Id="rId5" Type="http://schemas.openxmlformats.org/officeDocument/2006/relationships/oleObject" Target="../embeddings/oleObject2.bin"/><Relationship Id="rId4" Type="http://schemas.openxmlformats.org/officeDocument/2006/relationships/image" Target="../media/image6.wmf"/></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image" Target="../media/image51.wm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8" Type="http://schemas.openxmlformats.org/officeDocument/2006/relationships/image" Target="../media/image56.wmf"/><Relationship Id="rId3" Type="http://schemas.openxmlformats.org/officeDocument/2006/relationships/oleObject" Target="../embeddings/oleObject43.bin"/><Relationship Id="rId7"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image" Target="../media/image55.wmf"/><Relationship Id="rId5" Type="http://schemas.openxmlformats.org/officeDocument/2006/relationships/oleObject" Target="../embeddings/oleObject44.bin"/><Relationship Id="rId4" Type="http://schemas.openxmlformats.org/officeDocument/2006/relationships/image" Target="../media/image54.wmf"/></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28.vml"/><Relationship Id="rId4" Type="http://schemas.openxmlformats.org/officeDocument/2006/relationships/image" Target="../media/image57.wmf"/></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29.vml"/><Relationship Id="rId4" Type="http://schemas.openxmlformats.org/officeDocument/2006/relationships/image" Target="../media/image58.wmf"/></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30.vml"/><Relationship Id="rId4" Type="http://schemas.openxmlformats.org/officeDocument/2006/relationships/image" Target="../media/image59.wm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vmlDrawing" Target="../drawings/vmlDrawing4.vml"/><Relationship Id="rId5" Type="http://schemas.openxmlformats.org/officeDocument/2006/relationships/image" Target="../media/image7.png"/><Relationship Id="rId4" Type="http://schemas.openxmlformats.org/officeDocument/2006/relationships/oleObject" Target="../embeddings/oleObject3.bin"/></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image" Target="../media/image61.wmf"/></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32.vml"/><Relationship Id="rId4" Type="http://schemas.openxmlformats.org/officeDocument/2006/relationships/image" Target="../media/image62.wmf"/></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33.vml"/><Relationship Id="rId6" Type="http://schemas.openxmlformats.org/officeDocument/2006/relationships/image" Target="../media/image64.wmf"/><Relationship Id="rId5" Type="http://schemas.openxmlformats.org/officeDocument/2006/relationships/oleObject" Target="../embeddings/oleObject52.bin"/><Relationship Id="rId4" Type="http://schemas.openxmlformats.org/officeDocument/2006/relationships/image" Target="../media/image63.wmf"/></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34.vml"/><Relationship Id="rId4" Type="http://schemas.openxmlformats.org/officeDocument/2006/relationships/image" Target="../media/image65.wmf"/></Relationships>
</file>

<file path=ppt/slides/_rels/slide64.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Layout" Target="../slideLayouts/slideLayout2.xml"/><Relationship Id="rId1" Type="http://schemas.openxmlformats.org/officeDocument/2006/relationships/vmlDrawing" Target="../drawings/vmlDrawing35.vml"/><Relationship Id="rId4" Type="http://schemas.openxmlformats.org/officeDocument/2006/relationships/image" Target="../media/image67.wmf"/></Relationships>
</file>

<file path=ppt/slides/_rels/slide67.xml.rels><?xml version="1.0" encoding="UTF-8" standalone="yes"?>
<Relationships xmlns="http://schemas.openxmlformats.org/package/2006/relationships"><Relationship Id="rId8" Type="http://schemas.openxmlformats.org/officeDocument/2006/relationships/oleObject" Target="../embeddings/oleObject58.bin"/><Relationship Id="rId3" Type="http://schemas.openxmlformats.org/officeDocument/2006/relationships/oleObject" Target="../embeddings/oleObject55.bin"/><Relationship Id="rId7" Type="http://schemas.openxmlformats.org/officeDocument/2006/relationships/oleObject" Target="../embeddings/oleObject57.bin"/><Relationship Id="rId2" Type="http://schemas.openxmlformats.org/officeDocument/2006/relationships/slideLayout" Target="../slideLayouts/slideLayout2.xml"/><Relationship Id="rId1" Type="http://schemas.openxmlformats.org/officeDocument/2006/relationships/vmlDrawing" Target="../drawings/vmlDrawing36.vml"/><Relationship Id="rId6" Type="http://schemas.openxmlformats.org/officeDocument/2006/relationships/image" Target="../media/image67.wmf"/><Relationship Id="rId11" Type="http://schemas.openxmlformats.org/officeDocument/2006/relationships/image" Target="../media/image70.wmf"/><Relationship Id="rId5" Type="http://schemas.openxmlformats.org/officeDocument/2006/relationships/oleObject" Target="../embeddings/oleObject56.bin"/><Relationship Id="rId10" Type="http://schemas.openxmlformats.org/officeDocument/2006/relationships/oleObject" Target="../embeddings/oleObject59.bin"/><Relationship Id="rId4" Type="http://schemas.openxmlformats.org/officeDocument/2006/relationships/image" Target="../media/image68.wmf"/><Relationship Id="rId9" Type="http://schemas.openxmlformats.org/officeDocument/2006/relationships/image" Target="../media/image69.wmf"/></Relationships>
</file>

<file path=ppt/slides/_rels/slide68.xml.rels><?xml version="1.0" encoding="UTF-8" standalone="yes"?>
<Relationships xmlns="http://schemas.openxmlformats.org/package/2006/relationships"><Relationship Id="rId8" Type="http://schemas.openxmlformats.org/officeDocument/2006/relationships/image" Target="../media/image73.wmf"/><Relationship Id="rId3" Type="http://schemas.openxmlformats.org/officeDocument/2006/relationships/oleObject" Target="../embeddings/oleObject60.bin"/><Relationship Id="rId7" Type="http://schemas.openxmlformats.org/officeDocument/2006/relationships/oleObject" Target="../embeddings/oleObject62.bin"/><Relationship Id="rId2" Type="http://schemas.openxmlformats.org/officeDocument/2006/relationships/slideLayout" Target="../slideLayouts/slideLayout2.xml"/><Relationship Id="rId1" Type="http://schemas.openxmlformats.org/officeDocument/2006/relationships/vmlDrawing" Target="../drawings/vmlDrawing37.vml"/><Relationship Id="rId6" Type="http://schemas.openxmlformats.org/officeDocument/2006/relationships/image" Target="../media/image72.wmf"/><Relationship Id="rId5" Type="http://schemas.openxmlformats.org/officeDocument/2006/relationships/oleObject" Target="../embeddings/oleObject61.bin"/><Relationship Id="rId4" Type="http://schemas.openxmlformats.org/officeDocument/2006/relationships/image" Target="../media/image71.wmf"/></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2.xml"/><Relationship Id="rId1" Type="http://schemas.openxmlformats.org/officeDocument/2006/relationships/vmlDrawing" Target="../drawings/vmlDrawing38.vml"/><Relationship Id="rId4" Type="http://schemas.openxmlformats.org/officeDocument/2006/relationships/image" Target="../media/image74.wmf"/></Relationships>
</file>

<file path=ppt/slides/_rels/slide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Layout" Target="../slideLayouts/slideLayout2.xml"/><Relationship Id="rId1" Type="http://schemas.openxmlformats.org/officeDocument/2006/relationships/vmlDrawing" Target="../drawings/vmlDrawing39.vml"/><Relationship Id="rId4" Type="http://schemas.openxmlformats.org/officeDocument/2006/relationships/image" Target="../media/image75.wmf"/></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Layout" Target="../slideLayouts/slideLayout2.xml"/><Relationship Id="rId1" Type="http://schemas.openxmlformats.org/officeDocument/2006/relationships/vmlDrawing" Target="../drawings/vmlDrawing40.vml"/><Relationship Id="rId6" Type="http://schemas.openxmlformats.org/officeDocument/2006/relationships/image" Target="../media/image77.wmf"/><Relationship Id="rId5" Type="http://schemas.openxmlformats.org/officeDocument/2006/relationships/oleObject" Target="../embeddings/oleObject66.bin"/><Relationship Id="rId4" Type="http://schemas.openxmlformats.org/officeDocument/2006/relationships/image" Target="../media/image76.wmf"/></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2.xml"/><Relationship Id="rId1" Type="http://schemas.openxmlformats.org/officeDocument/2006/relationships/vmlDrawing" Target="../drawings/vmlDrawing41.vml"/><Relationship Id="rId4" Type="http://schemas.openxmlformats.org/officeDocument/2006/relationships/image" Target="../media/image78.wmf"/></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Layout" Target="../slideLayouts/slideLayout2.xml"/><Relationship Id="rId1" Type="http://schemas.openxmlformats.org/officeDocument/2006/relationships/vmlDrawing" Target="../drawings/vmlDrawing42.vml"/><Relationship Id="rId6" Type="http://schemas.openxmlformats.org/officeDocument/2006/relationships/image" Target="../media/image80.wmf"/><Relationship Id="rId5" Type="http://schemas.openxmlformats.org/officeDocument/2006/relationships/oleObject" Target="../embeddings/oleObject69.bin"/><Relationship Id="rId4" Type="http://schemas.openxmlformats.org/officeDocument/2006/relationships/image" Target="../media/image79.wmf"/></Relationships>
</file>

<file path=ppt/slides/_rels/slide75.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Layout" Target="../slideLayouts/slideLayout2.xml"/><Relationship Id="rId1" Type="http://schemas.openxmlformats.org/officeDocument/2006/relationships/vmlDrawing" Target="../drawings/vmlDrawing43.vml"/><Relationship Id="rId4" Type="http://schemas.openxmlformats.org/officeDocument/2006/relationships/image" Target="../media/image81.wmf"/></Relationships>
</file>

<file path=ppt/slides/_rels/slide76.xml.rels><?xml version="1.0" encoding="UTF-8" standalone="yes"?>
<Relationships xmlns="http://schemas.openxmlformats.org/package/2006/relationships"><Relationship Id="rId8" Type="http://schemas.openxmlformats.org/officeDocument/2006/relationships/image" Target="../media/image84.wmf"/><Relationship Id="rId3" Type="http://schemas.openxmlformats.org/officeDocument/2006/relationships/oleObject" Target="../embeddings/oleObject71.bin"/><Relationship Id="rId7" Type="http://schemas.openxmlformats.org/officeDocument/2006/relationships/oleObject" Target="../embeddings/oleObject73.bin"/><Relationship Id="rId2" Type="http://schemas.openxmlformats.org/officeDocument/2006/relationships/slideLayout" Target="../slideLayouts/slideLayout2.xml"/><Relationship Id="rId1" Type="http://schemas.openxmlformats.org/officeDocument/2006/relationships/vmlDrawing" Target="../drawings/vmlDrawing44.vml"/><Relationship Id="rId6" Type="http://schemas.openxmlformats.org/officeDocument/2006/relationships/image" Target="../media/image83.wmf"/><Relationship Id="rId5" Type="http://schemas.openxmlformats.org/officeDocument/2006/relationships/oleObject" Target="../embeddings/oleObject72.bin"/><Relationship Id="rId10" Type="http://schemas.openxmlformats.org/officeDocument/2006/relationships/image" Target="../media/image85.wmf"/><Relationship Id="rId4" Type="http://schemas.openxmlformats.org/officeDocument/2006/relationships/image" Target="../media/image82.wmf"/><Relationship Id="rId9" Type="http://schemas.openxmlformats.org/officeDocument/2006/relationships/oleObject" Target="../embeddings/oleObject74.bin"/></Relationships>
</file>

<file path=ppt/slides/_rels/slide77.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Layout" Target="../slideLayouts/slideLayout2.xml"/><Relationship Id="rId1" Type="http://schemas.openxmlformats.org/officeDocument/2006/relationships/vmlDrawing" Target="../drawings/vmlDrawing45.vml"/><Relationship Id="rId6" Type="http://schemas.openxmlformats.org/officeDocument/2006/relationships/image" Target="../media/image87.wmf"/><Relationship Id="rId5" Type="http://schemas.openxmlformats.org/officeDocument/2006/relationships/oleObject" Target="../embeddings/oleObject76.bin"/><Relationship Id="rId4" Type="http://schemas.openxmlformats.org/officeDocument/2006/relationships/image" Target="../media/image86.wmf"/></Relationships>
</file>

<file path=ppt/slides/_rels/slide78.xml.rels><?xml version="1.0" encoding="UTF-8" standalone="yes"?>
<Relationships xmlns="http://schemas.openxmlformats.org/package/2006/relationships"><Relationship Id="rId3" Type="http://schemas.openxmlformats.org/officeDocument/2006/relationships/oleObject" Target="../embeddings/oleObject77.bin"/><Relationship Id="rId2" Type="http://schemas.openxmlformats.org/officeDocument/2006/relationships/slideLayout" Target="../slideLayouts/slideLayout2.xml"/><Relationship Id="rId1" Type="http://schemas.openxmlformats.org/officeDocument/2006/relationships/vmlDrawing" Target="../drawings/vmlDrawing46.vml"/><Relationship Id="rId6" Type="http://schemas.openxmlformats.org/officeDocument/2006/relationships/image" Target="../media/image89.wmf"/><Relationship Id="rId5" Type="http://schemas.openxmlformats.org/officeDocument/2006/relationships/oleObject" Target="../embeddings/oleObject78.bin"/><Relationship Id="rId4" Type="http://schemas.openxmlformats.org/officeDocument/2006/relationships/image" Target="../media/image88.wmf"/></Relationships>
</file>

<file path=ppt/slides/_rels/slide79.xml.rels><?xml version="1.0" encoding="UTF-8" standalone="yes"?>
<Relationships xmlns="http://schemas.openxmlformats.org/package/2006/relationships"><Relationship Id="rId3" Type="http://schemas.openxmlformats.org/officeDocument/2006/relationships/oleObject" Target="../embeddings/oleObject79.bin"/><Relationship Id="rId2" Type="http://schemas.openxmlformats.org/officeDocument/2006/relationships/slideLayout" Target="../slideLayouts/slideLayout2.xml"/><Relationship Id="rId1" Type="http://schemas.openxmlformats.org/officeDocument/2006/relationships/vmlDrawing" Target="../drawings/vmlDrawing47.vml"/><Relationship Id="rId6" Type="http://schemas.openxmlformats.org/officeDocument/2006/relationships/image" Target="../media/image91.wmf"/><Relationship Id="rId5" Type="http://schemas.openxmlformats.org/officeDocument/2006/relationships/oleObject" Target="../embeddings/oleObject80.bin"/><Relationship Id="rId4" Type="http://schemas.openxmlformats.org/officeDocument/2006/relationships/image" Target="../media/image90.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oleObject" Target="../embeddings/oleObject81.bin"/><Relationship Id="rId2" Type="http://schemas.openxmlformats.org/officeDocument/2006/relationships/slideLayout" Target="../slideLayouts/slideLayout2.xml"/><Relationship Id="rId1" Type="http://schemas.openxmlformats.org/officeDocument/2006/relationships/vmlDrawing" Target="../drawings/vmlDrawing48.vml"/><Relationship Id="rId4" Type="http://schemas.openxmlformats.org/officeDocument/2006/relationships/image" Target="../media/image92.wmf"/></Relationships>
</file>

<file path=ppt/slides/_rels/slide84.xml.rels><?xml version="1.0" encoding="UTF-8" standalone="yes"?>
<Relationships xmlns="http://schemas.openxmlformats.org/package/2006/relationships"><Relationship Id="rId3" Type="http://schemas.openxmlformats.org/officeDocument/2006/relationships/oleObject" Target="../embeddings/oleObject82.bin"/><Relationship Id="rId2" Type="http://schemas.openxmlformats.org/officeDocument/2006/relationships/slideLayout" Target="../slideLayouts/slideLayout2.xml"/><Relationship Id="rId1" Type="http://schemas.openxmlformats.org/officeDocument/2006/relationships/vmlDrawing" Target="../drawings/vmlDrawing49.vml"/><Relationship Id="rId4" Type="http://schemas.openxmlformats.org/officeDocument/2006/relationships/image" Target="../media/image93.wmf"/></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oleObject" Target="../embeddings/oleObject83.bin"/><Relationship Id="rId2" Type="http://schemas.openxmlformats.org/officeDocument/2006/relationships/slideLayout" Target="../slideLayouts/slideLayout2.xml"/><Relationship Id="rId1" Type="http://schemas.openxmlformats.org/officeDocument/2006/relationships/vmlDrawing" Target="../drawings/vmlDrawing50.vml"/><Relationship Id="rId4" Type="http://schemas.openxmlformats.org/officeDocument/2006/relationships/image" Target="../media/image94.wmf"/></Relationships>
</file>

<file path=ppt/slides/_rels/slide87.xml.rels><?xml version="1.0" encoding="UTF-8" standalone="yes"?>
<Relationships xmlns="http://schemas.openxmlformats.org/package/2006/relationships"><Relationship Id="rId3" Type="http://schemas.openxmlformats.org/officeDocument/2006/relationships/oleObject" Target="../embeddings/oleObject84.bin"/><Relationship Id="rId2" Type="http://schemas.openxmlformats.org/officeDocument/2006/relationships/slideLayout" Target="../slideLayouts/slideLayout2.xml"/><Relationship Id="rId1" Type="http://schemas.openxmlformats.org/officeDocument/2006/relationships/vmlDrawing" Target="../drawings/vmlDrawing51.vml"/><Relationship Id="rId6" Type="http://schemas.openxmlformats.org/officeDocument/2006/relationships/image" Target="../media/image95.wmf"/><Relationship Id="rId5" Type="http://schemas.openxmlformats.org/officeDocument/2006/relationships/oleObject" Target="../embeddings/oleObject85.bin"/><Relationship Id="rId4" Type="http://schemas.openxmlformats.org/officeDocument/2006/relationships/image" Target="../media/image43.wmf"/></Relationships>
</file>

<file path=ppt/slides/_rels/slide88.xml.rels><?xml version="1.0" encoding="UTF-8" standalone="yes"?>
<Relationships xmlns="http://schemas.openxmlformats.org/package/2006/relationships"><Relationship Id="rId3" Type="http://schemas.openxmlformats.org/officeDocument/2006/relationships/oleObject" Target="../embeddings/oleObject86.bin"/><Relationship Id="rId2" Type="http://schemas.openxmlformats.org/officeDocument/2006/relationships/slideLayout" Target="../slideLayouts/slideLayout2.xml"/><Relationship Id="rId1" Type="http://schemas.openxmlformats.org/officeDocument/2006/relationships/vmlDrawing" Target="../drawings/vmlDrawing52.vml"/><Relationship Id="rId4" Type="http://schemas.openxmlformats.org/officeDocument/2006/relationships/image" Target="../media/image96.wmf"/></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oleObject" Target="../embeddings/oleObject87.bin"/><Relationship Id="rId2" Type="http://schemas.openxmlformats.org/officeDocument/2006/relationships/slideLayout" Target="../slideLayouts/slideLayout2.xml"/><Relationship Id="rId1" Type="http://schemas.openxmlformats.org/officeDocument/2006/relationships/vmlDrawing" Target="../drawings/vmlDrawing53.vml"/><Relationship Id="rId4" Type="http://schemas.openxmlformats.org/officeDocument/2006/relationships/image" Target="../media/image97.emf"/></Relationships>
</file>

<file path=ppt/slides/_rels/slide92.xml.rels><?xml version="1.0" encoding="UTF-8" standalone="yes"?>
<Relationships xmlns="http://schemas.openxmlformats.org/package/2006/relationships"><Relationship Id="rId3" Type="http://schemas.openxmlformats.org/officeDocument/2006/relationships/oleObject" Target="../embeddings/oleObject88.bin"/><Relationship Id="rId2" Type="http://schemas.openxmlformats.org/officeDocument/2006/relationships/slideLayout" Target="../slideLayouts/slideLayout2.xml"/><Relationship Id="rId1" Type="http://schemas.openxmlformats.org/officeDocument/2006/relationships/vmlDrawing" Target="../drawings/vmlDrawing54.vml"/><Relationship Id="rId4" Type="http://schemas.openxmlformats.org/officeDocument/2006/relationships/image" Target="../media/image98.wmf"/></Relationships>
</file>

<file path=ppt/slides/_rels/slide93.xml.rels><?xml version="1.0" encoding="UTF-8" standalone="yes"?>
<Relationships xmlns="http://schemas.openxmlformats.org/package/2006/relationships"><Relationship Id="rId3" Type="http://schemas.openxmlformats.org/officeDocument/2006/relationships/oleObject" Target="../embeddings/oleObject89.bin"/><Relationship Id="rId2" Type="http://schemas.openxmlformats.org/officeDocument/2006/relationships/slideLayout" Target="../slideLayouts/slideLayout2.xml"/><Relationship Id="rId1" Type="http://schemas.openxmlformats.org/officeDocument/2006/relationships/vmlDrawing" Target="../drawings/vmlDrawing55.vml"/><Relationship Id="rId4" Type="http://schemas.openxmlformats.org/officeDocument/2006/relationships/image" Target="../media/image99.wmf"/></Relationships>
</file>

<file path=ppt/slides/_rels/slide94.xml.rels><?xml version="1.0" encoding="UTF-8" standalone="yes"?>
<Relationships xmlns="http://schemas.openxmlformats.org/package/2006/relationships"><Relationship Id="rId3" Type="http://schemas.openxmlformats.org/officeDocument/2006/relationships/oleObject" Target="../embeddings/oleObject90.bin"/><Relationship Id="rId2" Type="http://schemas.openxmlformats.org/officeDocument/2006/relationships/slideLayout" Target="../slideLayouts/slideLayout2.xml"/><Relationship Id="rId1" Type="http://schemas.openxmlformats.org/officeDocument/2006/relationships/vmlDrawing" Target="../drawings/vmlDrawing56.vml"/><Relationship Id="rId6" Type="http://schemas.openxmlformats.org/officeDocument/2006/relationships/image" Target="../media/image101.wmf"/><Relationship Id="rId5" Type="http://schemas.openxmlformats.org/officeDocument/2006/relationships/oleObject" Target="../embeddings/oleObject91.bin"/><Relationship Id="rId4" Type="http://schemas.openxmlformats.org/officeDocument/2006/relationships/image" Target="../media/image100.wmf"/></Relationships>
</file>

<file path=ppt/slides/_rels/slide95.xml.rels><?xml version="1.0" encoding="UTF-8" standalone="yes"?>
<Relationships xmlns="http://schemas.openxmlformats.org/package/2006/relationships"><Relationship Id="rId3" Type="http://schemas.openxmlformats.org/officeDocument/2006/relationships/oleObject" Target="../embeddings/oleObject92.bin"/><Relationship Id="rId2" Type="http://schemas.openxmlformats.org/officeDocument/2006/relationships/slideLayout" Target="../slideLayouts/slideLayout2.xml"/><Relationship Id="rId1" Type="http://schemas.openxmlformats.org/officeDocument/2006/relationships/vmlDrawing" Target="../drawings/vmlDrawing57.vml"/><Relationship Id="rId4" Type="http://schemas.openxmlformats.org/officeDocument/2006/relationships/image" Target="../media/image10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62000" y="990600"/>
            <a:ext cx="6858000" cy="2593975"/>
          </a:xfrm>
        </p:spPr>
        <p:txBody>
          <a:bodyPr/>
          <a:lstStyle/>
          <a:p>
            <a:pPr algn="ctr"/>
            <a:r>
              <a:rPr lang="en-US" altLang="ar-SA" dirty="0">
                <a:latin typeface="Arial Black" pitchFamily="34" charset="0"/>
              </a:rPr>
              <a:t>Simple Linear Regression</a:t>
            </a:r>
            <a:endParaRPr lang="en-US" altLang="ar-SA" dirty="0" smtClean="0">
              <a:latin typeface="Arial Black" pitchFamily="34" charset="0"/>
            </a:endParaRPr>
          </a:p>
        </p:txBody>
      </p:sp>
      <p:sp>
        <p:nvSpPr>
          <p:cNvPr id="3075" name="Rectangle 3"/>
          <p:cNvSpPr>
            <a:spLocks noGrp="1" noChangeArrowheads="1"/>
          </p:cNvSpPr>
          <p:nvPr>
            <p:ph type="subTitle" idx="1"/>
          </p:nvPr>
        </p:nvSpPr>
        <p:spPr/>
        <p:txBody>
          <a:bodyPr>
            <a:normAutofit fontScale="92500" lnSpcReduction="20000"/>
          </a:bodyPr>
          <a:lstStyle/>
          <a:p>
            <a:pPr lvl="0" algn="ctr" rtl="0">
              <a:spcBef>
                <a:spcPts val="0"/>
              </a:spcBef>
              <a:buClrTx/>
              <a:defRPr/>
            </a:pPr>
            <a:r>
              <a:rPr lang="en-US" sz="2400" b="1" kern="0" dirty="0">
                <a:solidFill>
                  <a:srgbClr val="000000"/>
                </a:solidFill>
                <a:latin typeface="Cambria"/>
              </a:rPr>
              <a:t>Dr. Mohammed Alahmed</a:t>
            </a:r>
          </a:p>
          <a:p>
            <a:pPr lvl="0" algn="ctr" rtl="0">
              <a:spcBef>
                <a:spcPts val="0"/>
              </a:spcBef>
              <a:buClr>
                <a:srgbClr val="0F6FC6"/>
              </a:buClr>
            </a:pPr>
            <a:r>
              <a:rPr lang="en-US" sz="1800" b="1" kern="0" dirty="0">
                <a:solidFill>
                  <a:srgbClr val="000000"/>
                </a:solidFill>
                <a:latin typeface="Cambria"/>
              </a:rPr>
              <a:t>http://fac.ksu.edu.sa/alahmed</a:t>
            </a:r>
          </a:p>
          <a:p>
            <a:pPr lvl="0" algn="ctr" rtl="0">
              <a:spcBef>
                <a:spcPts val="0"/>
              </a:spcBef>
              <a:buClrTx/>
              <a:defRPr/>
            </a:pPr>
            <a:r>
              <a:rPr lang="en-US" sz="1800" b="1" kern="0" dirty="0">
                <a:solidFill>
                  <a:srgbClr val="000000"/>
                </a:solidFill>
                <a:latin typeface="Cambria"/>
              </a:rPr>
              <a:t>alahmed@ksu.edu.sa</a:t>
            </a:r>
          </a:p>
          <a:p>
            <a:pPr lvl="0" algn="ctr" rtl="0">
              <a:spcBef>
                <a:spcPts val="0"/>
              </a:spcBef>
              <a:buClrTx/>
              <a:defRPr/>
            </a:pPr>
            <a:r>
              <a:rPr lang="en-US" sz="1800" b="1" kern="0" dirty="0">
                <a:solidFill>
                  <a:srgbClr val="000000"/>
                </a:solidFill>
                <a:latin typeface="Cambria"/>
              </a:rPr>
              <a:t>(011) 4674108</a:t>
            </a:r>
          </a:p>
          <a:p>
            <a:pPr eaLnBrk="1" hangingPunct="1"/>
            <a:endParaRPr lang="en-US" altLang="ar-SA" dirty="0" smtClean="0">
              <a:latin typeface="Times New Roman" pitchFamily="18" charset="0"/>
            </a:endParaRP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0D2A85DA-7F85-4B9E-BB6D-037884C20A95}" type="slidenum">
              <a:rPr lang="en-US" smtClean="0"/>
              <a:pPr>
                <a:defRPr/>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rtl="0"/>
            <a:r>
              <a:rPr lang="en-US" altLang="en-US" sz="3600" dirty="0"/>
              <a:t>Formal Statement of the Model</a:t>
            </a:r>
            <a:endParaRPr lang="en-US" altLang="ar-SA" sz="3600" dirty="0"/>
          </a:p>
        </p:txBody>
      </p:sp>
      <p:sp>
        <p:nvSpPr>
          <p:cNvPr id="12291" name="Rectangle 3"/>
          <p:cNvSpPr>
            <a:spLocks noGrp="1" noChangeArrowheads="1"/>
          </p:cNvSpPr>
          <p:nvPr>
            <p:ph idx="1"/>
          </p:nvPr>
        </p:nvSpPr>
        <p:spPr/>
        <p:txBody>
          <a:bodyPr/>
          <a:lstStyle/>
          <a:p>
            <a:pPr marL="0" indent="0" algn="l" rtl="0" eaLnBrk="1" hangingPunct="1">
              <a:buNone/>
            </a:pPr>
            <a:r>
              <a:rPr lang="en-US" altLang="en-US" sz="2800" dirty="0">
                <a:latin typeface="+mj-lt"/>
              </a:rPr>
              <a:t>General regression model</a:t>
            </a:r>
            <a:r>
              <a:rPr lang="en-US" altLang="en-US" sz="2400" dirty="0" smtClean="0">
                <a:latin typeface="Times New Roman" pitchFamily="18" charset="0"/>
              </a:rPr>
              <a:t>:</a:t>
            </a:r>
          </a:p>
          <a:p>
            <a:pPr marL="609600" indent="-609600" algn="l" rtl="0" eaLnBrk="1" hangingPunct="1">
              <a:buFont typeface="Wingdings" pitchFamily="2" charset="2"/>
              <a:buNone/>
            </a:pPr>
            <a:endParaRPr lang="en-US" altLang="en-US" dirty="0" smtClean="0">
              <a:latin typeface="Times New Roman" pitchFamily="18" charset="0"/>
            </a:endParaRPr>
          </a:p>
          <a:p>
            <a:pPr marL="609600" indent="-609600" algn="l" rtl="0" eaLnBrk="1" hangingPunct="1">
              <a:buFont typeface="Wingdings" pitchFamily="2" charset="2"/>
              <a:buNone/>
            </a:pPr>
            <a:endParaRPr lang="en-US" altLang="en-US" dirty="0">
              <a:latin typeface="Times New Roman" pitchFamily="18" charset="0"/>
            </a:endParaRPr>
          </a:p>
          <a:p>
            <a:pPr marL="609600" indent="-609600" algn="l" rtl="0" eaLnBrk="1" hangingPunct="1">
              <a:buFont typeface="Wingdings" pitchFamily="2" charset="2"/>
              <a:buNone/>
            </a:pPr>
            <a:endParaRPr lang="en-US" altLang="en-US" dirty="0" smtClean="0">
              <a:latin typeface="Times New Roman" pitchFamily="18" charset="0"/>
            </a:endParaRPr>
          </a:p>
          <a:p>
            <a:pPr marL="1371600" lvl="2" indent="-457200" algn="l" rtl="0"/>
            <a:r>
              <a:rPr lang="en-US" altLang="en-US" sz="2800" i="1" dirty="0" smtClean="0">
                <a:latin typeface="Times New Roman" pitchFamily="18" charset="0"/>
                <a:sym typeface="Symbol" pitchFamily="18" charset="2"/>
              </a:rPr>
              <a:t></a:t>
            </a:r>
            <a:r>
              <a:rPr lang="en-US" altLang="en-US" sz="2800" baseline="-25000" dirty="0" smtClean="0">
                <a:latin typeface="Times New Roman" pitchFamily="18" charset="0"/>
                <a:sym typeface="Symbol" pitchFamily="18" charset="2"/>
              </a:rPr>
              <a:t>0</a:t>
            </a:r>
            <a:r>
              <a:rPr lang="en-US" altLang="en-US" sz="2800" dirty="0" smtClean="0">
                <a:latin typeface="Times New Roman" pitchFamily="18" charset="0"/>
                <a:sym typeface="Symbol" pitchFamily="18" charset="2"/>
              </a:rPr>
              <a:t>, and </a:t>
            </a:r>
            <a:r>
              <a:rPr lang="en-US" altLang="en-US" sz="2800" i="1" dirty="0" smtClean="0">
                <a:latin typeface="Times New Roman" pitchFamily="18" charset="0"/>
                <a:sym typeface="Symbol" pitchFamily="18" charset="2"/>
              </a:rPr>
              <a:t></a:t>
            </a:r>
            <a:r>
              <a:rPr lang="en-US" altLang="en-US" sz="2800" baseline="-25000" dirty="0" smtClean="0">
                <a:latin typeface="Times New Roman" pitchFamily="18" charset="0"/>
                <a:sym typeface="Symbol" pitchFamily="18" charset="2"/>
              </a:rPr>
              <a:t>1 </a:t>
            </a:r>
            <a:r>
              <a:rPr lang="en-US" altLang="en-US" sz="2800" dirty="0" smtClean="0">
                <a:latin typeface="Times New Roman" pitchFamily="18" charset="0"/>
              </a:rPr>
              <a:t>are parameters</a:t>
            </a:r>
          </a:p>
          <a:p>
            <a:pPr marL="1371600" lvl="2" indent="-457200" algn="l" rtl="0"/>
            <a:r>
              <a:rPr lang="en-US" altLang="en-US" sz="2800" dirty="0" smtClean="0">
                <a:latin typeface="Times New Roman" pitchFamily="18" charset="0"/>
              </a:rPr>
              <a:t>X</a:t>
            </a:r>
            <a:r>
              <a:rPr lang="en-US" altLang="en-US" sz="2800" dirty="0" smtClean="0">
                <a:latin typeface="Times New Roman" pitchFamily="18" charset="0"/>
                <a:cs typeface="Times New Roman" pitchFamily="18" charset="0"/>
              </a:rPr>
              <a:t> is a known constant</a:t>
            </a:r>
          </a:p>
          <a:p>
            <a:pPr marL="1371600" lvl="2" indent="-457200" algn="l" rtl="0"/>
            <a:r>
              <a:rPr lang="en-US" altLang="en-US" sz="2800" dirty="0" smtClean="0">
                <a:latin typeface="Times New Roman" pitchFamily="18" charset="0"/>
                <a:cs typeface="Times New Roman" pitchFamily="18" charset="0"/>
                <a:sym typeface="Symbol" pitchFamily="18" charset="2"/>
              </a:rPr>
              <a:t>Deviations  are independent N(o, </a:t>
            </a:r>
            <a:r>
              <a:rPr lang="en-US" altLang="en-US" sz="2800" baseline="30000" dirty="0" smtClean="0">
                <a:latin typeface="Times New Roman" pitchFamily="18" charset="0"/>
                <a:cs typeface="Times New Roman" pitchFamily="18" charset="0"/>
                <a:sym typeface="Symbol" pitchFamily="18" charset="2"/>
              </a:rPr>
              <a:t>2</a:t>
            </a:r>
            <a:r>
              <a:rPr lang="en-US" altLang="en-US" sz="2800" dirty="0" smtClean="0">
                <a:latin typeface="Times New Roman" pitchFamily="18" charset="0"/>
                <a:cs typeface="Times New Roman" pitchFamily="18" charset="0"/>
                <a:sym typeface="Symbol" pitchFamily="18" charset="2"/>
              </a:rPr>
              <a:t>) </a:t>
            </a:r>
            <a:endParaRPr lang="en-US" altLang="en-US" sz="2800" dirty="0" smtClean="0">
              <a:latin typeface="Times New Roman" pitchFamily="18" charset="0"/>
            </a:endParaRPr>
          </a:p>
          <a:p>
            <a:pPr marL="609600" indent="-609600" algn="l" rtl="0" eaLnBrk="1" hangingPunct="1">
              <a:buFont typeface="Wingdings" pitchFamily="2" charset="2"/>
              <a:buNone/>
            </a:pPr>
            <a:endParaRPr lang="en-US" altLang="ar-SA" dirty="0" smtClean="0">
              <a:latin typeface="Times New Roman" pitchFamily="18" charset="0"/>
            </a:endParaRPr>
          </a:p>
        </p:txBody>
      </p:sp>
      <p:graphicFrame>
        <p:nvGraphicFramePr>
          <p:cNvPr id="12292" name="Object 4"/>
          <p:cNvGraphicFramePr>
            <a:graphicFrameLocks noChangeAspect="1"/>
          </p:cNvGraphicFramePr>
          <p:nvPr>
            <p:extLst>
              <p:ext uri="{D42A27DB-BD31-4B8C-83A1-F6EECF244321}">
                <p14:modId xmlns:p14="http://schemas.microsoft.com/office/powerpoint/2010/main" val="775508330"/>
              </p:ext>
            </p:extLst>
          </p:nvPr>
        </p:nvGraphicFramePr>
        <p:xfrm>
          <a:off x="1905000" y="2209799"/>
          <a:ext cx="4343400" cy="846871"/>
        </p:xfrm>
        <a:graphic>
          <a:graphicData uri="http://schemas.openxmlformats.org/presentationml/2006/ole">
            <mc:AlternateContent xmlns:mc="http://schemas.openxmlformats.org/markup-compatibility/2006">
              <mc:Choice xmlns:v="urn:schemas-microsoft-com:vml" Requires="v">
                <p:oleObj spid="_x0000_s12307" name="Equation" r:id="rId3" imgW="1066800" imgH="228600" progId="Equation.3">
                  <p:embed/>
                </p:oleObj>
              </mc:Choice>
              <mc:Fallback>
                <p:oleObj name="Equation" r:id="rId3" imgW="1066800" imgH="228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2209799"/>
                        <a:ext cx="4343400" cy="846871"/>
                      </a:xfrm>
                      <a:prstGeom prst="rect">
                        <a:avLst/>
                      </a:prstGeom>
                      <a:solidFill>
                        <a:schemeClr val="accent1">
                          <a:lumMod val="20000"/>
                          <a:lumOff val="80000"/>
                        </a:schemeClr>
                      </a:solid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rtl="0"/>
            <a:r>
              <a:rPr lang="en-US" altLang="en-US" sz="3600" dirty="0"/>
              <a:t>Meaning of Regression Coefficients</a:t>
            </a:r>
            <a:endParaRPr lang="en-US" altLang="ar-SA" sz="3600" dirty="0"/>
          </a:p>
        </p:txBody>
      </p:sp>
      <p:sp>
        <p:nvSpPr>
          <p:cNvPr id="13315" name="Rectangle 3"/>
          <p:cNvSpPr>
            <a:spLocks noGrp="1" noChangeArrowheads="1"/>
          </p:cNvSpPr>
          <p:nvPr>
            <p:ph idx="1"/>
          </p:nvPr>
        </p:nvSpPr>
        <p:spPr/>
        <p:txBody>
          <a:bodyPr>
            <a:normAutofit/>
          </a:bodyPr>
          <a:lstStyle/>
          <a:p>
            <a:pPr algn="l" rtl="0" eaLnBrk="1" hangingPunct="1"/>
            <a:r>
              <a:rPr lang="en-US" altLang="en-US" sz="3200" dirty="0">
                <a:latin typeface="+mj-lt"/>
                <a:sym typeface="Symbol" pitchFamily="18" charset="2"/>
              </a:rPr>
              <a:t>The values of the regression parameters </a:t>
            </a:r>
            <a:r>
              <a:rPr lang="en-US" altLang="en-US" sz="3200" i="1" dirty="0" smtClean="0">
                <a:latin typeface="Times New Roman" pitchFamily="18" charset="0"/>
                <a:sym typeface="Symbol" pitchFamily="18" charset="2"/>
              </a:rPr>
              <a:t></a:t>
            </a:r>
            <a:r>
              <a:rPr lang="en-US" altLang="en-US" sz="3200" baseline="-25000" dirty="0" smtClean="0">
                <a:latin typeface="Times New Roman" pitchFamily="18" charset="0"/>
                <a:sym typeface="Symbol" pitchFamily="18" charset="2"/>
              </a:rPr>
              <a:t>0</a:t>
            </a:r>
            <a:r>
              <a:rPr lang="en-US" altLang="en-US" sz="3200" dirty="0" smtClean="0">
                <a:latin typeface="Times New Roman" pitchFamily="18" charset="0"/>
                <a:sym typeface="Symbol" pitchFamily="18" charset="2"/>
              </a:rPr>
              <a:t>, </a:t>
            </a:r>
            <a:r>
              <a:rPr lang="en-US" altLang="en-US" sz="3200" dirty="0">
                <a:latin typeface="+mj-lt"/>
                <a:sym typeface="Symbol" pitchFamily="18" charset="2"/>
              </a:rPr>
              <a:t>and</a:t>
            </a:r>
            <a:r>
              <a:rPr lang="en-US" altLang="en-US" sz="3200" dirty="0" smtClean="0">
                <a:latin typeface="Times New Roman" pitchFamily="18" charset="0"/>
                <a:sym typeface="Symbol" pitchFamily="18" charset="2"/>
              </a:rPr>
              <a:t> </a:t>
            </a:r>
            <a:r>
              <a:rPr lang="en-US" altLang="en-US" sz="3200" i="1" dirty="0" smtClean="0">
                <a:latin typeface="Times New Roman" pitchFamily="18" charset="0"/>
                <a:sym typeface="Symbol" pitchFamily="18" charset="2"/>
              </a:rPr>
              <a:t></a:t>
            </a:r>
            <a:r>
              <a:rPr lang="en-US" altLang="en-US" sz="3200" baseline="-25000" dirty="0" smtClean="0">
                <a:latin typeface="Times New Roman" pitchFamily="18" charset="0"/>
                <a:sym typeface="Symbol" pitchFamily="18" charset="2"/>
              </a:rPr>
              <a:t>1 </a:t>
            </a:r>
            <a:r>
              <a:rPr lang="en-US" altLang="en-US" sz="3200" dirty="0">
                <a:latin typeface="+mj-lt"/>
                <a:sym typeface="Symbol" pitchFamily="18" charset="2"/>
              </a:rPr>
              <a:t>are not known</a:t>
            </a:r>
            <a:r>
              <a:rPr lang="en-US" altLang="en-US" sz="3200" dirty="0" smtClean="0">
                <a:latin typeface="Times New Roman" pitchFamily="18" charset="0"/>
                <a:sym typeface="Symbol" pitchFamily="18" charset="2"/>
              </a:rPr>
              <a:t>. </a:t>
            </a:r>
            <a:r>
              <a:rPr lang="en-US" altLang="en-US" sz="3200" dirty="0">
                <a:latin typeface="+mj-lt"/>
                <a:sym typeface="Symbol" pitchFamily="18" charset="2"/>
              </a:rPr>
              <a:t>We estimate them from data</a:t>
            </a:r>
            <a:r>
              <a:rPr lang="en-US" altLang="en-US" sz="3200" dirty="0" smtClean="0">
                <a:latin typeface="Times New Roman" pitchFamily="18" charset="0"/>
                <a:sym typeface="Symbol" pitchFamily="18" charset="2"/>
              </a:rPr>
              <a:t>. </a:t>
            </a:r>
          </a:p>
          <a:p>
            <a:pPr algn="l" rtl="0"/>
            <a:r>
              <a:rPr lang="en-US" altLang="en-US" sz="3200" i="1" dirty="0">
                <a:latin typeface="Times New Roman" pitchFamily="18" charset="0"/>
                <a:sym typeface="Symbol" pitchFamily="18" charset="2"/>
              </a:rPr>
              <a:t></a:t>
            </a:r>
            <a:r>
              <a:rPr lang="en-US" altLang="en-US" sz="3200" baseline="-25000" dirty="0" smtClean="0">
                <a:latin typeface="Times New Roman" pitchFamily="18" charset="0"/>
                <a:sym typeface="Symbol" pitchFamily="18" charset="2"/>
              </a:rPr>
              <a:t>0  </a:t>
            </a:r>
            <a:r>
              <a:rPr lang="en-US" altLang="en-US" sz="3200" dirty="0">
                <a:latin typeface="+mj-lt"/>
                <a:sym typeface="Symbol" pitchFamily="18" charset="2"/>
              </a:rPr>
              <a:t>indicates the intercept of Y</a:t>
            </a:r>
            <a:r>
              <a:rPr lang="en-US" altLang="en-US" sz="3200" dirty="0" smtClean="0">
                <a:latin typeface="Times New Roman" pitchFamily="18" charset="0"/>
                <a:sym typeface="Symbol" pitchFamily="18" charset="2"/>
              </a:rPr>
              <a:t>.</a:t>
            </a:r>
          </a:p>
          <a:p>
            <a:pPr algn="l" rtl="0" eaLnBrk="1" hangingPunct="1"/>
            <a:r>
              <a:rPr lang="en-US" altLang="en-US" sz="3200" i="1" dirty="0" smtClean="0">
                <a:latin typeface="Times New Roman" pitchFamily="18" charset="0"/>
                <a:sym typeface="Symbol" pitchFamily="18" charset="2"/>
              </a:rPr>
              <a:t></a:t>
            </a:r>
            <a:r>
              <a:rPr lang="en-US" altLang="en-US" sz="3200" baseline="-25000" dirty="0" smtClean="0">
                <a:latin typeface="Times New Roman" pitchFamily="18" charset="0"/>
                <a:sym typeface="Symbol" pitchFamily="18" charset="2"/>
              </a:rPr>
              <a:t>1</a:t>
            </a:r>
            <a:r>
              <a:rPr lang="en-US" altLang="en-US" sz="3200" dirty="0" smtClean="0">
                <a:latin typeface="Times New Roman" pitchFamily="18" charset="0"/>
                <a:sym typeface="Symbol" pitchFamily="18" charset="2"/>
              </a:rPr>
              <a:t> </a:t>
            </a:r>
            <a:r>
              <a:rPr lang="en-US" altLang="en-US" sz="3200" dirty="0">
                <a:latin typeface="+mj-lt"/>
                <a:sym typeface="Symbol" pitchFamily="18" charset="2"/>
              </a:rPr>
              <a:t>indicates the change in the mean response per unit increase in X</a:t>
            </a:r>
            <a:r>
              <a:rPr lang="en-US" altLang="en-US" sz="3200" dirty="0" smtClean="0">
                <a:latin typeface="Times New Roman" pitchFamily="18" charset="0"/>
                <a:sym typeface="Symbol" pitchFamily="18" charset="2"/>
              </a:rPr>
              <a:t>.</a:t>
            </a:r>
            <a:endParaRPr lang="en-US" altLang="en-US" sz="3200" dirty="0" smtClean="0">
              <a:latin typeface="Times New Roman" pitchFamily="18" charset="0"/>
            </a:endParaRP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rtl="0"/>
            <a:r>
              <a:rPr lang="en-US" altLang="ar-SA" sz="4000" dirty="0"/>
              <a:t>Regression Line</a:t>
            </a:r>
          </a:p>
        </p:txBody>
      </p:sp>
      <p:sp>
        <p:nvSpPr>
          <p:cNvPr id="14339" name="Rectangle 3"/>
          <p:cNvSpPr>
            <a:spLocks noGrp="1" noChangeArrowheads="1"/>
          </p:cNvSpPr>
          <p:nvPr>
            <p:ph idx="1"/>
          </p:nvPr>
        </p:nvSpPr>
        <p:spPr/>
        <p:txBody>
          <a:bodyPr>
            <a:normAutofit/>
          </a:bodyPr>
          <a:lstStyle/>
          <a:p>
            <a:pPr algn="l" rtl="0" eaLnBrk="1" hangingPunct="1">
              <a:lnSpc>
                <a:spcPct val="90000"/>
              </a:lnSpc>
            </a:pPr>
            <a:r>
              <a:rPr lang="en-US" altLang="ar-SA" sz="2800" dirty="0">
                <a:latin typeface="+mj-lt"/>
              </a:rPr>
              <a:t>If the scatter plot of our sample data suggests a linear relationship between two variables i.e. </a:t>
            </a:r>
          </a:p>
          <a:p>
            <a:pPr algn="l" rtl="0" eaLnBrk="1" hangingPunct="1">
              <a:lnSpc>
                <a:spcPct val="90000"/>
              </a:lnSpc>
              <a:buFont typeface="Wingdings" pitchFamily="2" charset="2"/>
              <a:buNone/>
            </a:pPr>
            <a:endParaRPr lang="en-US" altLang="ar-SA" sz="2800" dirty="0">
              <a:latin typeface="+mj-lt"/>
            </a:endParaRPr>
          </a:p>
          <a:p>
            <a:pPr algn="l" rtl="0" eaLnBrk="1" hangingPunct="1">
              <a:lnSpc>
                <a:spcPct val="90000"/>
              </a:lnSpc>
              <a:buFont typeface="Wingdings" pitchFamily="2" charset="2"/>
              <a:buNone/>
            </a:pPr>
            <a:endParaRPr lang="en-US" altLang="ar-SA" sz="2800" dirty="0">
              <a:latin typeface="+mj-lt"/>
            </a:endParaRPr>
          </a:p>
          <a:p>
            <a:pPr algn="l" rtl="0" eaLnBrk="1" hangingPunct="1">
              <a:lnSpc>
                <a:spcPct val="90000"/>
              </a:lnSpc>
              <a:buFont typeface="Wingdings" pitchFamily="2" charset="2"/>
              <a:buNone/>
            </a:pPr>
            <a:r>
              <a:rPr lang="en-US" altLang="ar-SA" sz="2800" dirty="0" smtClean="0">
                <a:latin typeface="Times New Roman" pitchFamily="18" charset="0"/>
              </a:rPr>
              <a:t>	</a:t>
            </a:r>
            <a:r>
              <a:rPr lang="en-US" altLang="ar-SA" sz="2800" dirty="0">
                <a:latin typeface="+mj-lt"/>
              </a:rPr>
              <a:t>we can summarize the relationship by drawing a straight line on the plot.</a:t>
            </a:r>
          </a:p>
          <a:p>
            <a:pPr algn="l" rtl="0" eaLnBrk="1" hangingPunct="1">
              <a:lnSpc>
                <a:spcPct val="90000"/>
              </a:lnSpc>
            </a:pPr>
            <a:r>
              <a:rPr lang="en-US" altLang="ar-SA" sz="2800" b="1" dirty="0">
                <a:latin typeface="+mj-lt"/>
              </a:rPr>
              <a:t>Least squares </a:t>
            </a:r>
            <a:r>
              <a:rPr lang="en-US" altLang="ar-SA" sz="2800" dirty="0">
                <a:latin typeface="+mj-lt"/>
              </a:rPr>
              <a:t>method give us the “best” estimated line for our set of sample data</a:t>
            </a:r>
            <a:r>
              <a:rPr lang="en-US" altLang="ar-SA" sz="2800" dirty="0" smtClean="0">
                <a:latin typeface="Times New Roman" pitchFamily="18" charset="0"/>
              </a:rPr>
              <a:t>.</a:t>
            </a:r>
          </a:p>
        </p:txBody>
      </p:sp>
      <p:graphicFrame>
        <p:nvGraphicFramePr>
          <p:cNvPr id="14340" name="Object 4"/>
          <p:cNvGraphicFramePr>
            <a:graphicFrameLocks noChangeAspect="1"/>
          </p:cNvGraphicFramePr>
          <p:nvPr>
            <p:extLst>
              <p:ext uri="{D42A27DB-BD31-4B8C-83A1-F6EECF244321}">
                <p14:modId xmlns:p14="http://schemas.microsoft.com/office/powerpoint/2010/main" val="217451688"/>
              </p:ext>
            </p:extLst>
          </p:nvPr>
        </p:nvGraphicFramePr>
        <p:xfrm>
          <a:off x="2971800" y="2514600"/>
          <a:ext cx="2235200" cy="609600"/>
        </p:xfrm>
        <a:graphic>
          <a:graphicData uri="http://schemas.openxmlformats.org/presentationml/2006/ole">
            <mc:AlternateContent xmlns:mc="http://schemas.openxmlformats.org/markup-compatibility/2006">
              <mc:Choice xmlns:v="urn:schemas-microsoft-com:vml" Requires="v">
                <p:oleObj spid="_x0000_s14356" name="Equation" r:id="rId3" imgW="787400" imgH="228600" progId="Equation.3">
                  <p:embed/>
                </p:oleObj>
              </mc:Choice>
              <mc:Fallback>
                <p:oleObj name="Equation" r:id="rId3" imgW="787400" imgH="228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2514600"/>
                        <a:ext cx="2235200" cy="6096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rtl="0"/>
            <a:r>
              <a:rPr lang="en-US" altLang="ar-SA" sz="3600" dirty="0"/>
              <a:t>Regression Line</a:t>
            </a:r>
          </a:p>
        </p:txBody>
      </p:sp>
      <p:sp>
        <p:nvSpPr>
          <p:cNvPr id="15363" name="Rectangle 3"/>
          <p:cNvSpPr>
            <a:spLocks noGrp="1" noChangeArrowheads="1"/>
          </p:cNvSpPr>
          <p:nvPr>
            <p:ph idx="1"/>
          </p:nvPr>
        </p:nvSpPr>
        <p:spPr/>
        <p:txBody>
          <a:bodyPr/>
          <a:lstStyle/>
          <a:p>
            <a:pPr algn="l" rtl="0" eaLnBrk="1" hangingPunct="1"/>
            <a:r>
              <a:rPr lang="en-US" altLang="ar-SA" sz="2800" dirty="0">
                <a:latin typeface="+mj-lt"/>
              </a:rPr>
              <a:t>We will write an estimated regression line based on sample data as</a:t>
            </a:r>
          </a:p>
          <a:p>
            <a:pPr algn="ctr" rtl="0" eaLnBrk="1" hangingPunct="1">
              <a:buFont typeface="Wingdings" pitchFamily="2" charset="2"/>
              <a:buNone/>
            </a:pPr>
            <a:r>
              <a:rPr lang="en-US" altLang="ar-SA" dirty="0" smtClean="0">
                <a:latin typeface="Times New Roman" pitchFamily="18" charset="0"/>
              </a:rPr>
              <a:t>		</a:t>
            </a:r>
          </a:p>
          <a:p>
            <a:pPr algn="l" rtl="0" eaLnBrk="1" hangingPunct="1"/>
            <a:r>
              <a:rPr lang="en-US" altLang="ar-SA" sz="2800" dirty="0">
                <a:latin typeface="+mj-lt"/>
              </a:rPr>
              <a:t>The method of least squares chooses the values for </a:t>
            </a:r>
            <a:r>
              <a:rPr lang="en-US" altLang="ar-SA" sz="2800" dirty="0" smtClean="0">
                <a:latin typeface="Times New Roman" pitchFamily="18" charset="0"/>
              </a:rPr>
              <a:t>b</a:t>
            </a:r>
            <a:r>
              <a:rPr lang="en-US" altLang="ar-SA" sz="2800" baseline="-25000" dirty="0" smtClean="0">
                <a:latin typeface="Times New Roman" pitchFamily="18" charset="0"/>
              </a:rPr>
              <a:t>0</a:t>
            </a:r>
            <a:r>
              <a:rPr lang="en-US" altLang="ar-SA" dirty="0" smtClean="0">
                <a:latin typeface="Times New Roman" pitchFamily="18" charset="0"/>
              </a:rPr>
              <a:t> </a:t>
            </a:r>
            <a:r>
              <a:rPr lang="en-US" altLang="ar-SA" sz="2800" dirty="0">
                <a:latin typeface="+mj-lt"/>
              </a:rPr>
              <a:t>and</a:t>
            </a:r>
            <a:r>
              <a:rPr lang="en-US" altLang="ar-SA" dirty="0" smtClean="0">
                <a:latin typeface="Times New Roman" pitchFamily="18" charset="0"/>
              </a:rPr>
              <a:t> </a:t>
            </a:r>
            <a:r>
              <a:rPr lang="en-US" altLang="ar-SA" sz="2800" dirty="0" smtClean="0">
                <a:latin typeface="Times New Roman" pitchFamily="18" charset="0"/>
              </a:rPr>
              <a:t>b</a:t>
            </a:r>
            <a:r>
              <a:rPr lang="en-US" altLang="ar-SA" sz="2800" baseline="-25000" dirty="0" smtClean="0">
                <a:latin typeface="Times New Roman" pitchFamily="18" charset="0"/>
              </a:rPr>
              <a:t>1</a:t>
            </a:r>
            <a:r>
              <a:rPr lang="en-US" altLang="ar-SA" dirty="0" smtClean="0">
                <a:latin typeface="Times New Roman" pitchFamily="18" charset="0"/>
              </a:rPr>
              <a:t> </a:t>
            </a:r>
            <a:r>
              <a:rPr lang="en-US" altLang="ar-SA" sz="2800" dirty="0">
                <a:latin typeface="+mj-lt"/>
              </a:rPr>
              <a:t>to minimize the sum of squared errors</a:t>
            </a:r>
          </a:p>
          <a:p>
            <a:pPr algn="l" rtl="0" eaLnBrk="1" hangingPunct="1">
              <a:buFont typeface="Wingdings" pitchFamily="2" charset="2"/>
              <a:buNone/>
            </a:pPr>
            <a:endParaRPr lang="en-US" altLang="ar-SA" dirty="0" smtClean="0">
              <a:latin typeface="Times New Roman" pitchFamily="18" charset="0"/>
            </a:endParaRPr>
          </a:p>
        </p:txBody>
      </p:sp>
      <p:graphicFrame>
        <p:nvGraphicFramePr>
          <p:cNvPr id="15364" name="Object 1024"/>
          <p:cNvGraphicFramePr>
            <a:graphicFrameLocks noChangeAspect="1"/>
          </p:cNvGraphicFramePr>
          <p:nvPr>
            <p:extLst>
              <p:ext uri="{D42A27DB-BD31-4B8C-83A1-F6EECF244321}">
                <p14:modId xmlns:p14="http://schemas.microsoft.com/office/powerpoint/2010/main" val="4004253951"/>
              </p:ext>
            </p:extLst>
          </p:nvPr>
        </p:nvGraphicFramePr>
        <p:xfrm>
          <a:off x="3733799" y="2286000"/>
          <a:ext cx="1929281" cy="609600"/>
        </p:xfrm>
        <a:graphic>
          <a:graphicData uri="http://schemas.openxmlformats.org/presentationml/2006/ole">
            <mc:AlternateContent xmlns:mc="http://schemas.openxmlformats.org/markup-compatibility/2006">
              <mc:Choice xmlns:v="urn:schemas-microsoft-com:vml" Requires="v">
                <p:oleObj spid="_x0000_s15394" name="Equation" r:id="rId3" imgW="723586" imgH="228501" progId="Equation.3">
                  <p:embed/>
                </p:oleObj>
              </mc:Choice>
              <mc:Fallback>
                <p:oleObj name="Equation" r:id="rId3" imgW="723586" imgH="228501" progId="Equation.3">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799" y="2286000"/>
                        <a:ext cx="1929281" cy="609600"/>
                      </a:xfrm>
                      <a:prstGeom prst="rect">
                        <a:avLst/>
                      </a:prstGeom>
                      <a:noFill/>
                      <a:ln>
                        <a:noFill/>
                      </a:ln>
                      <a:effectLst/>
                      <a:extLst/>
                    </p:spPr>
                  </p:pic>
                </p:oleObj>
              </mc:Fallback>
            </mc:AlternateContent>
          </a:graphicData>
        </a:graphic>
      </p:graphicFrame>
      <p:graphicFrame>
        <p:nvGraphicFramePr>
          <p:cNvPr id="15365" name="Object 1025"/>
          <p:cNvGraphicFramePr>
            <a:graphicFrameLocks noChangeAspect="1"/>
          </p:cNvGraphicFramePr>
          <p:nvPr>
            <p:extLst>
              <p:ext uri="{D42A27DB-BD31-4B8C-83A1-F6EECF244321}">
                <p14:modId xmlns:p14="http://schemas.microsoft.com/office/powerpoint/2010/main" val="958564259"/>
              </p:ext>
            </p:extLst>
          </p:nvPr>
        </p:nvGraphicFramePr>
        <p:xfrm>
          <a:off x="1828800" y="4267200"/>
          <a:ext cx="4821048" cy="990600"/>
        </p:xfrm>
        <a:graphic>
          <a:graphicData uri="http://schemas.openxmlformats.org/presentationml/2006/ole">
            <mc:AlternateContent xmlns:mc="http://schemas.openxmlformats.org/markup-compatibility/2006">
              <mc:Choice xmlns:v="urn:schemas-microsoft-com:vml" Requires="v">
                <p:oleObj spid="_x0000_s15395" name="Equation" r:id="rId5" imgW="2311400" imgH="457200" progId="Equation.3">
                  <p:embed/>
                </p:oleObj>
              </mc:Choice>
              <mc:Fallback>
                <p:oleObj name="Equation" r:id="rId5" imgW="2311400" imgH="457200" progId="Equation.3">
                  <p:embed/>
                  <p:pic>
                    <p:nvPicPr>
                      <p:cNvPr id="0" name="Object 10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800" y="4267200"/>
                        <a:ext cx="4821048" cy="9906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rtl="0"/>
            <a:r>
              <a:rPr lang="en-US" altLang="ar-SA" sz="3600" dirty="0"/>
              <a:t>Regression Line</a:t>
            </a:r>
          </a:p>
        </p:txBody>
      </p:sp>
      <p:sp>
        <p:nvSpPr>
          <p:cNvPr id="16387" name="Rectangle 3"/>
          <p:cNvSpPr>
            <a:spLocks noGrp="1" noChangeArrowheads="1"/>
          </p:cNvSpPr>
          <p:nvPr>
            <p:ph idx="1"/>
          </p:nvPr>
        </p:nvSpPr>
        <p:spPr/>
        <p:txBody>
          <a:bodyPr/>
          <a:lstStyle/>
          <a:p>
            <a:pPr algn="l" rtl="0" eaLnBrk="1" hangingPunct="1"/>
            <a:r>
              <a:rPr lang="en-US" altLang="ar-SA" sz="2800" dirty="0">
                <a:latin typeface="+mj-lt"/>
              </a:rPr>
              <a:t>Using calculus, we obtain estimating formulas:</a:t>
            </a:r>
          </a:p>
          <a:p>
            <a:pPr algn="l" rtl="0" eaLnBrk="1" hangingPunct="1">
              <a:buFont typeface="Wingdings" pitchFamily="2" charset="2"/>
              <a:buNone/>
            </a:pPr>
            <a:endParaRPr lang="en-US" altLang="ar-SA" dirty="0" smtClean="0">
              <a:latin typeface="Times New Roman" pitchFamily="18" charset="0"/>
            </a:endParaRPr>
          </a:p>
          <a:p>
            <a:pPr algn="l" rtl="0" eaLnBrk="1" hangingPunct="1">
              <a:buFont typeface="Wingdings" pitchFamily="2" charset="2"/>
              <a:buNone/>
            </a:pPr>
            <a:r>
              <a:rPr lang="en-US" altLang="ar-SA" dirty="0" smtClean="0">
                <a:latin typeface="Times New Roman" pitchFamily="18" charset="0"/>
              </a:rPr>
              <a:t>		   </a:t>
            </a:r>
          </a:p>
          <a:p>
            <a:pPr algn="l" rtl="0" eaLnBrk="1" hangingPunct="1">
              <a:buFont typeface="Wingdings" pitchFamily="2" charset="2"/>
              <a:buNone/>
            </a:pPr>
            <a:endParaRPr lang="en-US" altLang="ar-SA" sz="2800" dirty="0">
              <a:latin typeface="Times New Roman" pitchFamily="18" charset="0"/>
            </a:endParaRPr>
          </a:p>
          <a:p>
            <a:pPr algn="l" rtl="0" eaLnBrk="1" hangingPunct="1">
              <a:buFont typeface="Wingdings" pitchFamily="2" charset="2"/>
              <a:buNone/>
            </a:pPr>
            <a:r>
              <a:rPr lang="en-US" altLang="ar-SA" sz="2800" dirty="0" smtClean="0">
                <a:latin typeface="Times New Roman" pitchFamily="18" charset="0"/>
              </a:rPr>
              <a:t>		or</a:t>
            </a:r>
          </a:p>
          <a:p>
            <a:pPr algn="l" rtl="0" eaLnBrk="1" hangingPunct="1">
              <a:buFont typeface="Wingdings" pitchFamily="2" charset="2"/>
              <a:buNone/>
            </a:pPr>
            <a:endParaRPr lang="en-US" altLang="ar-SA" dirty="0" smtClean="0">
              <a:latin typeface="Times New Roman" pitchFamily="18" charset="0"/>
            </a:endParaRPr>
          </a:p>
          <a:p>
            <a:pPr algn="l" rtl="0" eaLnBrk="1" hangingPunct="1">
              <a:buFont typeface="Wingdings" pitchFamily="2" charset="2"/>
              <a:buNone/>
            </a:pPr>
            <a:endParaRPr lang="en-US" altLang="ar-SA" dirty="0" smtClean="0">
              <a:latin typeface="Times New Roman" pitchFamily="18" charset="0"/>
            </a:endParaRPr>
          </a:p>
          <a:p>
            <a:pPr algn="l" rtl="0" eaLnBrk="1" hangingPunct="1">
              <a:buFont typeface="Wingdings" pitchFamily="2" charset="2"/>
              <a:buNone/>
            </a:pPr>
            <a:endParaRPr lang="en-US" altLang="ar-SA" dirty="0" smtClean="0">
              <a:latin typeface="Times New Roman" pitchFamily="18" charset="0"/>
            </a:endParaRPr>
          </a:p>
          <a:p>
            <a:pPr algn="l" rtl="0" eaLnBrk="1" hangingPunct="1">
              <a:buFont typeface="Wingdings" pitchFamily="2" charset="2"/>
              <a:buNone/>
            </a:pPr>
            <a:endParaRPr lang="en-US" altLang="ar-SA" dirty="0" smtClean="0">
              <a:latin typeface="Times New Roman" pitchFamily="18" charset="0"/>
            </a:endParaRPr>
          </a:p>
        </p:txBody>
      </p:sp>
      <p:graphicFrame>
        <p:nvGraphicFramePr>
          <p:cNvPr id="16388" name="Object 4"/>
          <p:cNvGraphicFramePr>
            <a:graphicFrameLocks noChangeAspect="1"/>
          </p:cNvGraphicFramePr>
          <p:nvPr>
            <p:extLst>
              <p:ext uri="{D42A27DB-BD31-4B8C-83A1-F6EECF244321}">
                <p14:modId xmlns:p14="http://schemas.microsoft.com/office/powerpoint/2010/main" val="1446775206"/>
              </p:ext>
            </p:extLst>
          </p:nvPr>
        </p:nvGraphicFramePr>
        <p:xfrm>
          <a:off x="1620982" y="2286000"/>
          <a:ext cx="5541818" cy="1270000"/>
        </p:xfrm>
        <a:graphic>
          <a:graphicData uri="http://schemas.openxmlformats.org/presentationml/2006/ole">
            <mc:AlternateContent xmlns:mc="http://schemas.openxmlformats.org/markup-compatibility/2006">
              <mc:Choice xmlns:v="urn:schemas-microsoft-com:vml" Requires="v">
                <p:oleObj spid="_x0000_s16439" name="Equation" r:id="rId3" imgW="2844800" imgH="838200" progId="Equation.3">
                  <p:embed/>
                </p:oleObj>
              </mc:Choice>
              <mc:Fallback>
                <p:oleObj name="Equation" r:id="rId3" imgW="2844800" imgH="8382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20982" y="2286000"/>
                        <a:ext cx="5541818" cy="1270000"/>
                      </a:xfrm>
                      <a:prstGeom prst="rect">
                        <a:avLst/>
                      </a:prstGeom>
                      <a:noFill/>
                      <a:ln>
                        <a:noFill/>
                      </a:ln>
                      <a:effectLst/>
                      <a:extLst/>
                    </p:spPr>
                  </p:pic>
                </p:oleObj>
              </mc:Fallback>
            </mc:AlternateContent>
          </a:graphicData>
        </a:graphic>
      </p:graphicFrame>
      <p:graphicFrame>
        <p:nvGraphicFramePr>
          <p:cNvPr id="16389" name="Object 5"/>
          <p:cNvGraphicFramePr>
            <a:graphicFrameLocks noChangeAspect="1"/>
          </p:cNvGraphicFramePr>
          <p:nvPr>
            <p:extLst>
              <p:ext uri="{D42A27DB-BD31-4B8C-83A1-F6EECF244321}">
                <p14:modId xmlns:p14="http://schemas.microsoft.com/office/powerpoint/2010/main" val="1921955468"/>
              </p:ext>
            </p:extLst>
          </p:nvPr>
        </p:nvGraphicFramePr>
        <p:xfrm>
          <a:off x="3291840" y="5334000"/>
          <a:ext cx="2651760" cy="552450"/>
        </p:xfrm>
        <a:graphic>
          <a:graphicData uri="http://schemas.openxmlformats.org/presentationml/2006/ole">
            <mc:AlternateContent xmlns:mc="http://schemas.openxmlformats.org/markup-compatibility/2006">
              <mc:Choice xmlns:v="urn:schemas-microsoft-com:vml" Requires="v">
                <p:oleObj spid="_x0000_s16440" name="Equation" r:id="rId5" imgW="736600" imgH="228600" progId="Equation.3">
                  <p:embed/>
                </p:oleObj>
              </mc:Choice>
              <mc:Fallback>
                <p:oleObj name="Equation" r:id="rId5" imgW="736600" imgH="22860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91840" y="5334000"/>
                        <a:ext cx="2651760" cy="552450"/>
                      </a:xfrm>
                      <a:prstGeom prst="rect">
                        <a:avLst/>
                      </a:prstGeom>
                      <a:noFill/>
                      <a:ln>
                        <a:noFill/>
                      </a:ln>
                      <a:effectLst/>
                      <a:extLst/>
                    </p:spPr>
                  </p:pic>
                </p:oleObj>
              </mc:Fallback>
            </mc:AlternateContent>
          </a:graphicData>
        </a:graphic>
      </p:graphicFrame>
      <p:graphicFrame>
        <p:nvGraphicFramePr>
          <p:cNvPr id="16390" name="Object 6"/>
          <p:cNvGraphicFramePr>
            <a:graphicFrameLocks noChangeAspect="1"/>
          </p:cNvGraphicFramePr>
          <p:nvPr>
            <p:extLst>
              <p:ext uri="{D42A27DB-BD31-4B8C-83A1-F6EECF244321}">
                <p14:modId xmlns:p14="http://schemas.microsoft.com/office/powerpoint/2010/main" val="4229343897"/>
              </p:ext>
            </p:extLst>
          </p:nvPr>
        </p:nvGraphicFramePr>
        <p:xfrm>
          <a:off x="3352800" y="3886199"/>
          <a:ext cx="2057400" cy="1165271"/>
        </p:xfrm>
        <a:graphic>
          <a:graphicData uri="http://schemas.openxmlformats.org/presentationml/2006/ole">
            <mc:AlternateContent xmlns:mc="http://schemas.openxmlformats.org/markup-compatibility/2006">
              <mc:Choice xmlns:v="urn:schemas-microsoft-com:vml" Requires="v">
                <p:oleObj spid="_x0000_s16441" name="Equation" r:id="rId7" imgW="583947" imgH="457002" progId="Equation.3">
                  <p:embed/>
                </p:oleObj>
              </mc:Choice>
              <mc:Fallback>
                <p:oleObj name="Equation" r:id="rId7" imgW="583947" imgH="457002"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52800" y="3886199"/>
                        <a:ext cx="2057400" cy="1165271"/>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rtl="0"/>
            <a:r>
              <a:rPr lang="en-US" altLang="ar-SA" sz="3600" dirty="0"/>
              <a:t>Estimation of Mean Response</a:t>
            </a:r>
          </a:p>
        </p:txBody>
      </p:sp>
      <p:sp>
        <p:nvSpPr>
          <p:cNvPr id="17411" name="Rectangle 3"/>
          <p:cNvSpPr>
            <a:spLocks noGrp="1" noChangeArrowheads="1"/>
          </p:cNvSpPr>
          <p:nvPr>
            <p:ph idx="1"/>
          </p:nvPr>
        </p:nvSpPr>
        <p:spPr/>
        <p:txBody>
          <a:bodyPr>
            <a:normAutofit/>
          </a:bodyPr>
          <a:lstStyle/>
          <a:p>
            <a:pPr algn="l" rtl="0" eaLnBrk="1" hangingPunct="1"/>
            <a:r>
              <a:rPr lang="en-US" altLang="ar-SA" sz="2800" dirty="0">
                <a:latin typeface="+mj-lt"/>
              </a:rPr>
              <a:t>Fitted regression line can be used to estimate the mean value of y for a given value of x.</a:t>
            </a:r>
          </a:p>
          <a:p>
            <a:pPr algn="l" rtl="0" eaLnBrk="1" hangingPunct="1"/>
            <a:r>
              <a:rPr lang="en-US" altLang="ar-SA" sz="2800" dirty="0">
                <a:latin typeface="+mj-lt"/>
              </a:rPr>
              <a:t>Example</a:t>
            </a:r>
          </a:p>
          <a:p>
            <a:pPr lvl="1" algn="l" rtl="0" eaLnBrk="1" hangingPunct="1"/>
            <a:r>
              <a:rPr lang="en-US" altLang="ar-SA" sz="2400" dirty="0">
                <a:latin typeface="+mj-lt"/>
              </a:rPr>
              <a:t>The weekly advertising </a:t>
            </a:r>
          </a:p>
          <a:p>
            <a:pPr marL="777240" lvl="2" indent="0" algn="l" rtl="0">
              <a:buNone/>
            </a:pPr>
            <a:r>
              <a:rPr lang="en-US" altLang="ar-SA" sz="2400" dirty="0">
                <a:latin typeface="+mj-lt"/>
              </a:rPr>
              <a:t>expenditure (x) and </a:t>
            </a:r>
          </a:p>
          <a:p>
            <a:pPr marL="777240" lvl="2" indent="0" algn="l" rtl="0">
              <a:buNone/>
            </a:pPr>
            <a:r>
              <a:rPr lang="en-US" altLang="ar-SA" sz="2400" dirty="0">
                <a:latin typeface="+mj-lt"/>
              </a:rPr>
              <a:t>weekly sales (y) are </a:t>
            </a:r>
          </a:p>
          <a:p>
            <a:pPr marL="777240" lvl="2" indent="0" algn="l" rtl="0">
              <a:buNone/>
            </a:pPr>
            <a:r>
              <a:rPr lang="en-US" altLang="ar-SA" sz="2400" dirty="0">
                <a:latin typeface="+mj-lt"/>
              </a:rPr>
              <a:t>presented in the </a:t>
            </a:r>
          </a:p>
          <a:p>
            <a:pPr marL="777240" lvl="2" indent="0" algn="l" rtl="0">
              <a:buNone/>
            </a:pPr>
            <a:r>
              <a:rPr lang="en-US" altLang="ar-SA" sz="2400" dirty="0">
                <a:latin typeface="+mj-lt"/>
              </a:rPr>
              <a:t>following table.</a:t>
            </a:r>
          </a:p>
          <a:p>
            <a:pPr lvl="1" algn="l" rtl="0" eaLnBrk="1" hangingPunct="1">
              <a:buFont typeface="Wingdings" pitchFamily="2" charset="2"/>
              <a:buNone/>
            </a:pPr>
            <a:endParaRPr lang="en-US" altLang="ar-SA" sz="2800" dirty="0">
              <a:latin typeface="+mj-lt"/>
            </a:endParaRPr>
          </a:p>
          <a:p>
            <a:pPr lvl="1" algn="l" rtl="0" eaLnBrk="1" hangingPunct="1">
              <a:buFont typeface="Wingdings" pitchFamily="2" charset="2"/>
              <a:buNone/>
            </a:pPr>
            <a:r>
              <a:rPr lang="en-US" altLang="ar-SA" sz="2400" dirty="0" smtClean="0">
                <a:latin typeface="Times New Roman" pitchFamily="18" charset="0"/>
              </a:rPr>
              <a:t>  </a:t>
            </a:r>
          </a:p>
        </p:txBody>
      </p:sp>
      <p:graphicFrame>
        <p:nvGraphicFramePr>
          <p:cNvPr id="17412" name="Object 5"/>
          <p:cNvGraphicFramePr>
            <a:graphicFrameLocks noChangeAspect="1"/>
          </p:cNvGraphicFramePr>
          <p:nvPr>
            <p:extLst>
              <p:ext uri="{D42A27DB-BD31-4B8C-83A1-F6EECF244321}">
                <p14:modId xmlns:p14="http://schemas.microsoft.com/office/powerpoint/2010/main" val="3054095541"/>
              </p:ext>
            </p:extLst>
          </p:nvPr>
        </p:nvGraphicFramePr>
        <p:xfrm>
          <a:off x="4724400" y="2895600"/>
          <a:ext cx="2658836" cy="2757311"/>
        </p:xfrm>
        <a:graphic>
          <a:graphicData uri="http://schemas.openxmlformats.org/presentationml/2006/ole">
            <mc:AlternateContent xmlns:mc="http://schemas.openxmlformats.org/markup-compatibility/2006">
              <mc:Choice xmlns:v="urn:schemas-microsoft-com:vml" Requires="v">
                <p:oleObj spid="_x0000_s17428" name="Worksheet" r:id="rId3" imgW="1229021" imgH="1790869" progId="Excel.Sheet.8">
                  <p:embed/>
                </p:oleObj>
              </mc:Choice>
              <mc:Fallback>
                <p:oleObj name="Worksheet" r:id="rId3" imgW="1229021" imgH="1790869" progId="Excel.Shee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2895600"/>
                        <a:ext cx="2658836" cy="2757311"/>
                      </a:xfrm>
                      <a:prstGeom prst="rect">
                        <a:avLst/>
                      </a:prstGeom>
                      <a:solidFill>
                        <a:schemeClr val="accent1">
                          <a:lumMod val="20000"/>
                          <a:lumOff val="80000"/>
                        </a:schemeClr>
                      </a:solid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rtl="0"/>
            <a:r>
              <a:rPr lang="en-US" altLang="ar-SA" sz="3600" dirty="0"/>
              <a:t>Point Estimation of Mean Response</a:t>
            </a:r>
          </a:p>
        </p:txBody>
      </p:sp>
      <p:sp>
        <p:nvSpPr>
          <p:cNvPr id="18435" name="Rectangle 3"/>
          <p:cNvSpPr>
            <a:spLocks noGrp="1" noChangeArrowheads="1"/>
          </p:cNvSpPr>
          <p:nvPr>
            <p:ph idx="1"/>
          </p:nvPr>
        </p:nvSpPr>
        <p:spPr/>
        <p:txBody>
          <a:bodyPr/>
          <a:lstStyle/>
          <a:p>
            <a:pPr lvl="1" algn="l" rtl="0" eaLnBrk="1" hangingPunct="1"/>
            <a:r>
              <a:rPr lang="en-US" altLang="ar-SA" sz="2800" dirty="0">
                <a:latin typeface="+mj-lt"/>
              </a:rPr>
              <a:t>From previous table we have:</a:t>
            </a:r>
          </a:p>
          <a:p>
            <a:pPr lvl="1" algn="l" rtl="0" eaLnBrk="1" hangingPunct="1">
              <a:buFont typeface="Wingdings" pitchFamily="2" charset="2"/>
              <a:buNone/>
            </a:pPr>
            <a:r>
              <a:rPr lang="en-US" altLang="ar-SA" dirty="0" smtClean="0">
                <a:latin typeface="Times New Roman" pitchFamily="18" charset="0"/>
              </a:rPr>
              <a:t>	</a:t>
            </a:r>
          </a:p>
          <a:p>
            <a:pPr lvl="1" algn="l" rtl="0" eaLnBrk="1" hangingPunct="1"/>
            <a:endParaRPr lang="en-US" altLang="ar-SA" dirty="0" smtClean="0">
              <a:latin typeface="Times New Roman" pitchFamily="18" charset="0"/>
            </a:endParaRPr>
          </a:p>
          <a:p>
            <a:pPr lvl="1" algn="l" rtl="0" eaLnBrk="1" hangingPunct="1"/>
            <a:endParaRPr lang="en-US" altLang="ar-SA" dirty="0">
              <a:latin typeface="Times New Roman" pitchFamily="18" charset="0"/>
            </a:endParaRPr>
          </a:p>
          <a:p>
            <a:pPr lvl="1" algn="l" rtl="0" eaLnBrk="1" hangingPunct="1"/>
            <a:endParaRPr lang="en-US" altLang="ar-SA" dirty="0" smtClean="0">
              <a:latin typeface="Times New Roman" pitchFamily="18" charset="0"/>
            </a:endParaRPr>
          </a:p>
          <a:p>
            <a:pPr lvl="1" algn="l" rtl="0" eaLnBrk="1" hangingPunct="1"/>
            <a:r>
              <a:rPr lang="en-US" altLang="ar-SA" sz="2800" dirty="0">
                <a:latin typeface="+mj-lt"/>
              </a:rPr>
              <a:t>The least squares estimates of the regression coefficients are:</a:t>
            </a:r>
          </a:p>
          <a:p>
            <a:pPr lvl="1" algn="l" rtl="0" eaLnBrk="1" hangingPunct="1">
              <a:buFont typeface="Wingdings" pitchFamily="2" charset="2"/>
              <a:buNone/>
            </a:pPr>
            <a:r>
              <a:rPr lang="en-US" altLang="ar-SA" dirty="0" smtClean="0">
                <a:latin typeface="Times New Roman" pitchFamily="18" charset="0"/>
              </a:rPr>
              <a:t>		</a:t>
            </a:r>
          </a:p>
          <a:p>
            <a:pPr lvl="1" algn="l" rtl="0" eaLnBrk="1" hangingPunct="1">
              <a:buFont typeface="Wingdings" pitchFamily="2" charset="2"/>
              <a:buNone/>
            </a:pPr>
            <a:endParaRPr lang="en-US" altLang="ar-SA" dirty="0" smtClean="0">
              <a:latin typeface="Times New Roman" pitchFamily="18" charset="0"/>
            </a:endParaRPr>
          </a:p>
          <a:p>
            <a:pPr algn="l" rtl="0" eaLnBrk="1" hangingPunct="1">
              <a:buFont typeface="Wingdings" pitchFamily="2" charset="2"/>
              <a:buNone/>
            </a:pPr>
            <a:r>
              <a:rPr lang="en-US" altLang="ar-SA" dirty="0" smtClean="0"/>
              <a:t>		</a:t>
            </a:r>
          </a:p>
        </p:txBody>
      </p:sp>
      <p:graphicFrame>
        <p:nvGraphicFramePr>
          <p:cNvPr id="18436" name="Object 6"/>
          <p:cNvGraphicFramePr>
            <a:graphicFrameLocks noChangeAspect="1"/>
          </p:cNvGraphicFramePr>
          <p:nvPr>
            <p:extLst>
              <p:ext uri="{D42A27DB-BD31-4B8C-83A1-F6EECF244321}">
                <p14:modId xmlns:p14="http://schemas.microsoft.com/office/powerpoint/2010/main" val="698507312"/>
              </p:ext>
            </p:extLst>
          </p:nvPr>
        </p:nvGraphicFramePr>
        <p:xfrm>
          <a:off x="1830381" y="2209800"/>
          <a:ext cx="4932448" cy="990600"/>
        </p:xfrm>
        <a:graphic>
          <a:graphicData uri="http://schemas.openxmlformats.org/presentationml/2006/ole">
            <mc:AlternateContent xmlns:mc="http://schemas.openxmlformats.org/markup-compatibility/2006">
              <mc:Choice xmlns:v="urn:schemas-microsoft-com:vml" Requires="v">
                <p:oleObj spid="_x0000_s18484" name="Equation" r:id="rId3" imgW="2654300" imgH="533400" progId="Equation.3">
                  <p:embed/>
                </p:oleObj>
              </mc:Choice>
              <mc:Fallback>
                <p:oleObj name="Equation" r:id="rId3" imgW="2654300" imgH="53340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0381" y="2209800"/>
                        <a:ext cx="4932448" cy="990600"/>
                      </a:xfrm>
                      <a:prstGeom prst="rect">
                        <a:avLst/>
                      </a:prstGeom>
                      <a:noFill/>
                      <a:ln>
                        <a:noFill/>
                      </a:ln>
                      <a:effectLst/>
                      <a:extLst/>
                    </p:spPr>
                  </p:pic>
                </p:oleObj>
              </mc:Fallback>
            </mc:AlternateContent>
          </a:graphicData>
        </a:graphic>
      </p:graphicFrame>
      <p:graphicFrame>
        <p:nvGraphicFramePr>
          <p:cNvPr id="18437" name="Object 7"/>
          <p:cNvGraphicFramePr>
            <a:graphicFrameLocks noChangeAspect="1"/>
          </p:cNvGraphicFramePr>
          <p:nvPr>
            <p:extLst>
              <p:ext uri="{D42A27DB-BD31-4B8C-83A1-F6EECF244321}">
                <p14:modId xmlns:p14="http://schemas.microsoft.com/office/powerpoint/2010/main" val="798837741"/>
              </p:ext>
            </p:extLst>
          </p:nvPr>
        </p:nvGraphicFramePr>
        <p:xfrm>
          <a:off x="1904999" y="4572000"/>
          <a:ext cx="5699051" cy="762000"/>
        </p:xfrm>
        <a:graphic>
          <a:graphicData uri="http://schemas.openxmlformats.org/presentationml/2006/ole">
            <mc:AlternateContent xmlns:mc="http://schemas.openxmlformats.org/markup-compatibility/2006">
              <mc:Choice xmlns:v="urn:schemas-microsoft-com:vml" Requires="v">
                <p:oleObj spid="_x0000_s18485" name="Equation" r:id="rId5" imgW="3606800" imgH="482600" progId="Equation.3">
                  <p:embed/>
                </p:oleObj>
              </mc:Choice>
              <mc:Fallback>
                <p:oleObj name="Equation" r:id="rId5" imgW="3606800" imgH="482600"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4999" y="4572000"/>
                        <a:ext cx="5699051" cy="762000"/>
                      </a:xfrm>
                      <a:prstGeom prst="rect">
                        <a:avLst/>
                      </a:prstGeom>
                      <a:noFill/>
                      <a:ln>
                        <a:noFill/>
                      </a:ln>
                      <a:effectLst/>
                      <a:extLst/>
                    </p:spPr>
                  </p:pic>
                </p:oleObj>
              </mc:Fallback>
            </mc:AlternateContent>
          </a:graphicData>
        </a:graphic>
      </p:graphicFrame>
      <p:graphicFrame>
        <p:nvGraphicFramePr>
          <p:cNvPr id="18438" name="Object 9"/>
          <p:cNvGraphicFramePr>
            <a:graphicFrameLocks noChangeAspect="1"/>
          </p:cNvGraphicFramePr>
          <p:nvPr>
            <p:extLst>
              <p:ext uri="{D42A27DB-BD31-4B8C-83A1-F6EECF244321}">
                <p14:modId xmlns:p14="http://schemas.microsoft.com/office/powerpoint/2010/main" val="1002162628"/>
              </p:ext>
            </p:extLst>
          </p:nvPr>
        </p:nvGraphicFramePr>
        <p:xfrm>
          <a:off x="2286000" y="5562600"/>
          <a:ext cx="3672168" cy="457200"/>
        </p:xfrm>
        <a:graphic>
          <a:graphicData uri="http://schemas.openxmlformats.org/presentationml/2006/ole">
            <mc:AlternateContent xmlns:mc="http://schemas.openxmlformats.org/markup-compatibility/2006">
              <mc:Choice xmlns:v="urn:schemas-microsoft-com:vml" Requires="v">
                <p:oleObj spid="_x0000_s18486" name="Equation" r:id="rId7" imgW="1841500" imgH="228600" progId="Equation.3">
                  <p:embed/>
                </p:oleObj>
              </mc:Choice>
              <mc:Fallback>
                <p:oleObj name="Equation" r:id="rId7" imgW="1841500" imgH="228600" progId="Equation.3">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6000" y="5562600"/>
                        <a:ext cx="3672168" cy="4572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rtl="0"/>
            <a:r>
              <a:rPr lang="en-US" altLang="ar-SA" sz="3600" dirty="0"/>
              <a:t>Point Estimation of Mean Response</a:t>
            </a:r>
          </a:p>
        </p:txBody>
      </p:sp>
      <p:sp>
        <p:nvSpPr>
          <p:cNvPr id="19459" name="Rectangle 3"/>
          <p:cNvSpPr>
            <a:spLocks noGrp="1" noChangeArrowheads="1"/>
          </p:cNvSpPr>
          <p:nvPr>
            <p:ph idx="1"/>
          </p:nvPr>
        </p:nvSpPr>
        <p:spPr/>
        <p:txBody>
          <a:bodyPr/>
          <a:lstStyle/>
          <a:p>
            <a:pPr lvl="1" algn="l" rtl="0" eaLnBrk="1" hangingPunct="1"/>
            <a:r>
              <a:rPr lang="en-US" altLang="ar-SA" sz="2800" dirty="0">
                <a:latin typeface="+mj-lt"/>
              </a:rPr>
              <a:t>The estimated regression function is:</a:t>
            </a:r>
          </a:p>
          <a:p>
            <a:pPr lvl="1" algn="l" rtl="0" eaLnBrk="1" hangingPunct="1">
              <a:buFont typeface="Wingdings" pitchFamily="2" charset="2"/>
              <a:buNone/>
            </a:pPr>
            <a:endParaRPr lang="en-US" altLang="ar-SA" dirty="0" smtClean="0">
              <a:latin typeface="Times New Roman" pitchFamily="18" charset="0"/>
            </a:endParaRPr>
          </a:p>
          <a:p>
            <a:pPr lvl="1" algn="l" rtl="0" eaLnBrk="1" hangingPunct="1"/>
            <a:endParaRPr lang="en-US" altLang="ar-SA" dirty="0" smtClean="0">
              <a:latin typeface="Times New Roman" pitchFamily="18" charset="0"/>
            </a:endParaRPr>
          </a:p>
          <a:p>
            <a:pPr lvl="1" algn="l" rtl="0" eaLnBrk="1" hangingPunct="1"/>
            <a:endParaRPr lang="en-US" altLang="ar-SA" dirty="0" smtClean="0">
              <a:latin typeface="Times New Roman" pitchFamily="18" charset="0"/>
            </a:endParaRPr>
          </a:p>
          <a:p>
            <a:pPr lvl="1" algn="l" rtl="0" eaLnBrk="1" hangingPunct="1"/>
            <a:endParaRPr lang="en-US" altLang="ar-SA" dirty="0">
              <a:latin typeface="Times New Roman" pitchFamily="18" charset="0"/>
            </a:endParaRPr>
          </a:p>
          <a:p>
            <a:pPr lvl="1" algn="l" rtl="0" eaLnBrk="1" hangingPunct="1"/>
            <a:endParaRPr lang="en-US" altLang="ar-SA" dirty="0" smtClean="0">
              <a:latin typeface="Times New Roman" pitchFamily="18" charset="0"/>
            </a:endParaRPr>
          </a:p>
          <a:p>
            <a:pPr lvl="1" algn="l" rtl="0"/>
            <a:r>
              <a:rPr lang="en-US" altLang="ar-SA" sz="2800" dirty="0">
                <a:latin typeface="+mj-lt"/>
              </a:rPr>
              <a:t>This means that if the weekly advertising expenditure is increased by $1 we would expect the weekly sales to increase by $10.8.</a:t>
            </a:r>
          </a:p>
          <a:p>
            <a:pPr lvl="1" algn="l" rtl="0"/>
            <a:endParaRPr lang="en-US" altLang="ar-SA" sz="2800" dirty="0">
              <a:latin typeface="+mj-lt"/>
            </a:endParaRPr>
          </a:p>
        </p:txBody>
      </p:sp>
      <p:graphicFrame>
        <p:nvGraphicFramePr>
          <p:cNvPr id="19460" name="Object 4"/>
          <p:cNvGraphicFramePr>
            <a:graphicFrameLocks noChangeAspect="1"/>
          </p:cNvGraphicFramePr>
          <p:nvPr>
            <p:extLst>
              <p:ext uri="{D42A27DB-BD31-4B8C-83A1-F6EECF244321}">
                <p14:modId xmlns:p14="http://schemas.microsoft.com/office/powerpoint/2010/main" val="3518586309"/>
              </p:ext>
            </p:extLst>
          </p:nvPr>
        </p:nvGraphicFramePr>
        <p:xfrm>
          <a:off x="1600200" y="2362200"/>
          <a:ext cx="4683125" cy="990600"/>
        </p:xfrm>
        <a:graphic>
          <a:graphicData uri="http://schemas.openxmlformats.org/presentationml/2006/ole">
            <mc:AlternateContent xmlns:mc="http://schemas.openxmlformats.org/markup-compatibility/2006">
              <mc:Choice xmlns:v="urn:schemas-microsoft-com:vml" Requires="v">
                <p:oleObj spid="_x0000_s19476" name="Equation" r:id="rId3" imgW="1892160" imgH="431640" progId="Equation.3">
                  <p:embed/>
                </p:oleObj>
              </mc:Choice>
              <mc:Fallback>
                <p:oleObj name="Equation" r:id="rId3" imgW="1892160" imgH="431640" progId="Equation.3">
                  <p:embed/>
                  <p:pic>
                    <p:nvPicPr>
                      <p:cNvPr id="0" name="Object 4"/>
                      <p:cNvPicPr>
                        <a:picLocks noChangeAspect="1" noChangeArrowheads="1"/>
                      </p:cNvPicPr>
                      <p:nvPr/>
                    </p:nvPicPr>
                    <p:blipFill>
                      <a:blip r:embed="rId4"/>
                      <a:srcRect/>
                      <a:stretch>
                        <a:fillRect/>
                      </a:stretch>
                    </p:blipFill>
                    <p:spPr bwMode="auto">
                      <a:xfrm>
                        <a:off x="1600200" y="2362200"/>
                        <a:ext cx="4683125" cy="9906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rtl="0"/>
            <a:r>
              <a:rPr lang="en-US" altLang="ar-SA" sz="3600" dirty="0"/>
              <a:t>Point Estimation of Mean Response</a:t>
            </a:r>
          </a:p>
        </p:txBody>
      </p:sp>
      <p:sp>
        <p:nvSpPr>
          <p:cNvPr id="20483" name="Rectangle 3"/>
          <p:cNvSpPr>
            <a:spLocks noGrp="1" noChangeArrowheads="1"/>
          </p:cNvSpPr>
          <p:nvPr>
            <p:ph idx="1"/>
          </p:nvPr>
        </p:nvSpPr>
        <p:spPr/>
        <p:txBody>
          <a:bodyPr/>
          <a:lstStyle/>
          <a:p>
            <a:pPr algn="l" rtl="0" eaLnBrk="1" hangingPunct="1">
              <a:lnSpc>
                <a:spcPct val="90000"/>
              </a:lnSpc>
            </a:pPr>
            <a:r>
              <a:rPr lang="en-US" altLang="ar-SA" sz="2800" dirty="0">
                <a:latin typeface="+mj-lt"/>
              </a:rPr>
              <a:t>Fitted values for the sample data are obtained by substituting the x value into the estimated regression function.</a:t>
            </a:r>
          </a:p>
          <a:p>
            <a:pPr algn="l" rtl="0" eaLnBrk="1" hangingPunct="1">
              <a:lnSpc>
                <a:spcPct val="90000"/>
              </a:lnSpc>
            </a:pPr>
            <a:r>
              <a:rPr lang="en-US" altLang="ar-SA" sz="2800" dirty="0">
                <a:latin typeface="+mj-lt"/>
              </a:rPr>
              <a:t> For example if the advertising expenditure is $50, then the estimated Sales is:</a:t>
            </a:r>
          </a:p>
          <a:p>
            <a:pPr algn="l" rtl="0" eaLnBrk="1" hangingPunct="1">
              <a:lnSpc>
                <a:spcPct val="90000"/>
              </a:lnSpc>
              <a:buFont typeface="Wingdings" pitchFamily="2" charset="2"/>
              <a:buNone/>
            </a:pPr>
            <a:endParaRPr lang="en-US" altLang="ar-SA" dirty="0" smtClean="0">
              <a:latin typeface="Times New Roman" pitchFamily="18" charset="0"/>
            </a:endParaRPr>
          </a:p>
          <a:p>
            <a:pPr algn="l" rtl="0" eaLnBrk="1" hangingPunct="1">
              <a:lnSpc>
                <a:spcPct val="90000"/>
              </a:lnSpc>
            </a:pPr>
            <a:r>
              <a:rPr lang="en-US" altLang="ar-SA" sz="2800" dirty="0">
                <a:latin typeface="+mj-lt"/>
              </a:rPr>
              <a:t>This is called the point estimate (forecast) of the mean response (sales).</a:t>
            </a:r>
          </a:p>
          <a:p>
            <a:pPr algn="l" rtl="0" eaLnBrk="1" hangingPunct="1">
              <a:lnSpc>
                <a:spcPct val="90000"/>
              </a:lnSpc>
              <a:buFont typeface="Wingdings" pitchFamily="2" charset="2"/>
              <a:buNone/>
            </a:pPr>
            <a:endParaRPr lang="en-US" altLang="ar-SA" dirty="0" smtClean="0"/>
          </a:p>
          <a:p>
            <a:pPr algn="l" rtl="0" eaLnBrk="1" hangingPunct="1">
              <a:lnSpc>
                <a:spcPct val="90000"/>
              </a:lnSpc>
              <a:buFont typeface="Wingdings" pitchFamily="2" charset="2"/>
              <a:buNone/>
            </a:pPr>
            <a:endParaRPr lang="en-US" altLang="ar-SA" dirty="0" smtClean="0"/>
          </a:p>
        </p:txBody>
      </p:sp>
      <p:graphicFrame>
        <p:nvGraphicFramePr>
          <p:cNvPr id="20484" name="Object 4"/>
          <p:cNvGraphicFramePr>
            <a:graphicFrameLocks noChangeAspect="1"/>
          </p:cNvGraphicFramePr>
          <p:nvPr>
            <p:extLst>
              <p:ext uri="{D42A27DB-BD31-4B8C-83A1-F6EECF244321}">
                <p14:modId xmlns:p14="http://schemas.microsoft.com/office/powerpoint/2010/main" val="516794184"/>
              </p:ext>
            </p:extLst>
          </p:nvPr>
        </p:nvGraphicFramePr>
        <p:xfrm>
          <a:off x="1905000" y="5105400"/>
          <a:ext cx="4800600" cy="533400"/>
        </p:xfrm>
        <a:graphic>
          <a:graphicData uri="http://schemas.openxmlformats.org/presentationml/2006/ole">
            <mc:AlternateContent xmlns:mc="http://schemas.openxmlformats.org/markup-compatibility/2006">
              <mc:Choice xmlns:v="urn:schemas-microsoft-com:vml" Requires="v">
                <p:oleObj spid="_x0000_s20500" name="Equation" r:id="rId3" imgW="1828800" imgH="203040" progId="Equation.3">
                  <p:embed/>
                </p:oleObj>
              </mc:Choice>
              <mc:Fallback>
                <p:oleObj name="Equation" r:id="rId3" imgW="1828800" imgH="20304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5105400"/>
                        <a:ext cx="4800600" cy="5334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26"/>
          <p:cNvSpPr>
            <a:spLocks noGrp="1" noChangeArrowheads="1"/>
          </p:cNvSpPr>
          <p:nvPr>
            <p:ph type="title"/>
          </p:nvPr>
        </p:nvSpPr>
        <p:spPr/>
        <p:txBody>
          <a:bodyPr/>
          <a:lstStyle/>
          <a:p>
            <a:pPr rtl="0"/>
            <a:r>
              <a:rPr lang="en-US" altLang="ar-SA" sz="3200" dirty="0"/>
              <a:t>Example: Retail sales and floor space</a:t>
            </a:r>
          </a:p>
        </p:txBody>
      </p:sp>
      <p:sp>
        <p:nvSpPr>
          <p:cNvPr id="21507" name="Rectangle 1027"/>
          <p:cNvSpPr>
            <a:spLocks noGrp="1" noChangeArrowheads="1"/>
          </p:cNvSpPr>
          <p:nvPr>
            <p:ph idx="1"/>
          </p:nvPr>
        </p:nvSpPr>
        <p:spPr/>
        <p:txBody>
          <a:bodyPr/>
          <a:lstStyle/>
          <a:p>
            <a:pPr algn="l" rtl="0" eaLnBrk="1" hangingPunct="1"/>
            <a:r>
              <a:rPr lang="en-US" altLang="ar-SA" sz="2800" dirty="0">
                <a:latin typeface="+mj-lt"/>
              </a:rPr>
              <a:t>It is customary in retail operations to asses the performance of stores partly in terms of their annual sales relative to their floor area (square feet). We might expect sales to increase linearly as stores get larger, with of course individual variation among stores of the same size. The regression model for a population of stores says that</a:t>
            </a:r>
          </a:p>
          <a:p>
            <a:pPr algn="l" rtl="0" eaLnBrk="1" hangingPunct="1">
              <a:buFont typeface="Wingdings" pitchFamily="2" charset="2"/>
              <a:buNone/>
            </a:pPr>
            <a:r>
              <a:rPr lang="en-US" altLang="ar-SA" sz="2800" dirty="0" smtClean="0">
                <a:latin typeface="Times New Roman" pitchFamily="18" charset="0"/>
              </a:rPr>
              <a:t>			</a:t>
            </a:r>
            <a:r>
              <a:rPr lang="en-US" altLang="ar-SA" sz="3200" dirty="0" smtClean="0">
                <a:latin typeface="Times New Roman" pitchFamily="18" charset="0"/>
              </a:rPr>
              <a:t>SALES = </a:t>
            </a:r>
            <a:r>
              <a:rPr lang="en-US" altLang="ar-SA" sz="3200" dirty="0" smtClean="0">
                <a:latin typeface="Times New Roman" pitchFamily="18" charset="0"/>
                <a:sym typeface="Symbol" pitchFamily="18" charset="2"/>
              </a:rPr>
              <a:t></a:t>
            </a:r>
            <a:r>
              <a:rPr lang="en-US" altLang="ar-SA" sz="3200" baseline="-25000" dirty="0" smtClean="0">
                <a:latin typeface="Times New Roman" pitchFamily="18" charset="0"/>
                <a:sym typeface="Symbol" pitchFamily="18" charset="2"/>
              </a:rPr>
              <a:t>0</a:t>
            </a:r>
            <a:r>
              <a:rPr lang="en-US" altLang="ar-SA" sz="3200" dirty="0" smtClean="0">
                <a:latin typeface="Times New Roman" pitchFamily="18" charset="0"/>
                <a:sym typeface="Symbol" pitchFamily="18" charset="2"/>
              </a:rPr>
              <a:t> + </a:t>
            </a:r>
            <a:r>
              <a:rPr lang="en-US" altLang="ar-SA" sz="3200" baseline="-25000" dirty="0" smtClean="0">
                <a:latin typeface="Times New Roman" pitchFamily="18" charset="0"/>
                <a:sym typeface="Symbol" pitchFamily="18" charset="2"/>
              </a:rPr>
              <a:t>1</a:t>
            </a:r>
            <a:r>
              <a:rPr lang="en-US" altLang="ar-SA" sz="3200" dirty="0" smtClean="0">
                <a:latin typeface="Times New Roman" pitchFamily="18" charset="0"/>
                <a:sym typeface="Symbol" pitchFamily="18" charset="2"/>
              </a:rPr>
              <a:t> AREA + </a:t>
            </a:r>
            <a:r>
              <a:rPr lang="en-US" altLang="ar-SA" sz="3200" dirty="0" smtClean="0">
                <a:latin typeface="Times New Roman" pitchFamily="18" charset="0"/>
              </a:rPr>
              <a:t> </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rtl="0" eaLnBrk="1" hangingPunct="1"/>
            <a:r>
              <a:rPr lang="en-US" altLang="ar-SA" sz="4000" dirty="0" smtClean="0"/>
              <a:t>Simple Regression</a:t>
            </a:r>
          </a:p>
        </p:txBody>
      </p:sp>
      <p:sp>
        <p:nvSpPr>
          <p:cNvPr id="4099" name="Rectangle 3"/>
          <p:cNvSpPr>
            <a:spLocks noGrp="1" noChangeArrowheads="1"/>
          </p:cNvSpPr>
          <p:nvPr>
            <p:ph idx="1"/>
          </p:nvPr>
        </p:nvSpPr>
        <p:spPr/>
        <p:txBody>
          <a:bodyPr>
            <a:normAutofit/>
          </a:bodyPr>
          <a:lstStyle/>
          <a:p>
            <a:pPr algn="l" rtl="0" eaLnBrk="1" hangingPunct="1">
              <a:lnSpc>
                <a:spcPct val="90000"/>
              </a:lnSpc>
            </a:pPr>
            <a:r>
              <a:rPr lang="en-US" altLang="ar-SA" sz="2800" dirty="0" smtClean="0">
                <a:cs typeface="+mj-cs"/>
              </a:rPr>
              <a:t>Simple regression analysis is a statistical tool that gives us the ability to estimate the mathematical relationship between a dependent variable (usually called y) and an independent variable (usually called x).</a:t>
            </a:r>
          </a:p>
          <a:p>
            <a:pPr algn="l" rtl="0" eaLnBrk="1" hangingPunct="1">
              <a:lnSpc>
                <a:spcPct val="90000"/>
              </a:lnSpc>
            </a:pPr>
            <a:r>
              <a:rPr lang="en-US" altLang="ar-SA" sz="2800" dirty="0" smtClean="0">
                <a:cs typeface="+mj-cs"/>
              </a:rPr>
              <a:t>The dependent variable is the variable for which we want to make a prediction. </a:t>
            </a:r>
          </a:p>
          <a:p>
            <a:pPr algn="l" rtl="0" eaLnBrk="1" hangingPunct="1">
              <a:lnSpc>
                <a:spcPct val="90000"/>
              </a:lnSpc>
            </a:pPr>
            <a:r>
              <a:rPr lang="en-US" altLang="ar-SA" sz="2800" dirty="0" smtClean="0">
                <a:cs typeface="+mj-cs"/>
              </a:rPr>
              <a:t>While various non-linear forms may be used, simple linear regression models are the most common.</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rtl="0"/>
            <a:r>
              <a:rPr lang="en-US" altLang="ar-SA" sz="3200" dirty="0"/>
              <a:t>Example: Retail sales and floor space</a:t>
            </a:r>
          </a:p>
        </p:txBody>
      </p:sp>
      <p:sp>
        <p:nvSpPr>
          <p:cNvPr id="22531" name="Rectangle 3"/>
          <p:cNvSpPr>
            <a:spLocks noGrp="1" noChangeArrowheads="1"/>
          </p:cNvSpPr>
          <p:nvPr>
            <p:ph idx="1"/>
          </p:nvPr>
        </p:nvSpPr>
        <p:spPr/>
        <p:txBody>
          <a:bodyPr/>
          <a:lstStyle/>
          <a:p>
            <a:pPr algn="l" rtl="0" eaLnBrk="1" hangingPunct="1">
              <a:lnSpc>
                <a:spcPct val="90000"/>
              </a:lnSpc>
            </a:pPr>
            <a:r>
              <a:rPr lang="en-US" altLang="ar-SA" sz="2800" dirty="0">
                <a:latin typeface="+mj-lt"/>
              </a:rPr>
              <a:t>The slope </a:t>
            </a:r>
            <a:r>
              <a:rPr lang="en-US" altLang="ar-SA" sz="2800" dirty="0" smtClean="0">
                <a:latin typeface="Times New Roman" pitchFamily="18" charset="0"/>
                <a:sym typeface="Symbol" pitchFamily="18" charset="2"/>
              </a:rPr>
              <a:t></a:t>
            </a:r>
            <a:r>
              <a:rPr lang="en-US" altLang="ar-SA" sz="2800" baseline="-25000" dirty="0" smtClean="0">
                <a:latin typeface="Times New Roman" pitchFamily="18" charset="0"/>
                <a:sym typeface="Symbol" pitchFamily="18" charset="2"/>
              </a:rPr>
              <a:t>1</a:t>
            </a:r>
            <a:r>
              <a:rPr lang="en-US" altLang="ar-SA" sz="2800" dirty="0" smtClean="0">
                <a:latin typeface="Times New Roman" pitchFamily="18" charset="0"/>
                <a:sym typeface="Symbol" pitchFamily="18" charset="2"/>
              </a:rPr>
              <a:t> </a:t>
            </a:r>
            <a:r>
              <a:rPr lang="en-US" altLang="ar-SA" sz="2800" dirty="0">
                <a:latin typeface="+mj-lt"/>
                <a:sym typeface="Symbol" pitchFamily="18" charset="2"/>
              </a:rPr>
              <a:t>is as usual a rate of change: it is the expected increase in annual sales associated with each additional square foot of floor space</a:t>
            </a:r>
            <a:r>
              <a:rPr lang="en-US" altLang="ar-SA" sz="2800" dirty="0" smtClean="0">
                <a:latin typeface="Times New Roman" pitchFamily="18" charset="0"/>
                <a:sym typeface="Symbol" pitchFamily="18" charset="2"/>
              </a:rPr>
              <a:t>. </a:t>
            </a:r>
          </a:p>
          <a:p>
            <a:pPr algn="l" rtl="0" eaLnBrk="1" hangingPunct="1">
              <a:lnSpc>
                <a:spcPct val="90000"/>
              </a:lnSpc>
            </a:pPr>
            <a:r>
              <a:rPr lang="en-US" altLang="ar-SA" sz="2800" dirty="0">
                <a:latin typeface="+mj-lt"/>
                <a:sym typeface="Symbol" pitchFamily="18" charset="2"/>
              </a:rPr>
              <a:t>The intercept </a:t>
            </a:r>
            <a:r>
              <a:rPr lang="en-US" altLang="ar-SA" sz="2800" dirty="0" smtClean="0">
                <a:latin typeface="Times New Roman" pitchFamily="18" charset="0"/>
                <a:sym typeface="Symbol" pitchFamily="18" charset="2"/>
              </a:rPr>
              <a:t></a:t>
            </a:r>
            <a:r>
              <a:rPr lang="en-US" altLang="ar-SA" sz="2800" baseline="-25000" dirty="0" smtClean="0">
                <a:latin typeface="Times New Roman" pitchFamily="18" charset="0"/>
                <a:sym typeface="Symbol" pitchFamily="18" charset="2"/>
              </a:rPr>
              <a:t>0</a:t>
            </a:r>
            <a:r>
              <a:rPr lang="en-US" altLang="ar-SA" sz="2800" dirty="0" smtClean="0">
                <a:latin typeface="Times New Roman" pitchFamily="18" charset="0"/>
                <a:sym typeface="Symbol" pitchFamily="18" charset="2"/>
              </a:rPr>
              <a:t> </a:t>
            </a:r>
            <a:r>
              <a:rPr lang="en-US" altLang="ar-SA" sz="2800" dirty="0">
                <a:latin typeface="+mj-lt"/>
                <a:sym typeface="Symbol" pitchFamily="18" charset="2"/>
              </a:rPr>
              <a:t>is needed to describe the line but has no statistical importance because no stores have area close to zero.</a:t>
            </a:r>
          </a:p>
          <a:p>
            <a:pPr algn="l" rtl="0" eaLnBrk="1" hangingPunct="1">
              <a:lnSpc>
                <a:spcPct val="90000"/>
              </a:lnSpc>
            </a:pPr>
            <a:r>
              <a:rPr lang="en-US" altLang="ar-SA" sz="2800" dirty="0">
                <a:latin typeface="+mj-lt"/>
                <a:sym typeface="Symbol" pitchFamily="18" charset="2"/>
              </a:rPr>
              <a:t>Floor space does not completely determine sales. The term  in the model accounts for difference among individual stores with the same floor space. A store’s location, for example, is important.</a:t>
            </a:r>
            <a:endParaRPr lang="en-US" altLang="ar-SA" sz="2800" dirty="0">
              <a:latin typeface="+mj-lt"/>
            </a:endParaRP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rtl="0"/>
            <a:r>
              <a:rPr lang="en-US" altLang="ar-SA" sz="4000" dirty="0"/>
              <a:t>Residual</a:t>
            </a:r>
          </a:p>
        </p:txBody>
      </p:sp>
      <p:sp>
        <p:nvSpPr>
          <p:cNvPr id="23555" name="Rectangle 3"/>
          <p:cNvSpPr>
            <a:spLocks noGrp="1" noChangeArrowheads="1"/>
          </p:cNvSpPr>
          <p:nvPr>
            <p:ph idx="1"/>
          </p:nvPr>
        </p:nvSpPr>
        <p:spPr/>
        <p:txBody>
          <a:bodyPr/>
          <a:lstStyle/>
          <a:p>
            <a:pPr algn="l" rtl="0" eaLnBrk="1" hangingPunct="1"/>
            <a:r>
              <a:rPr lang="en-US" altLang="ar-SA" sz="2800" dirty="0">
                <a:latin typeface="+mj-lt"/>
              </a:rPr>
              <a:t>The difference between the observed value y</a:t>
            </a:r>
            <a:r>
              <a:rPr lang="en-US" altLang="ar-SA" sz="2800" baseline="-25000" dirty="0">
                <a:latin typeface="+mj-lt"/>
              </a:rPr>
              <a:t>i</a:t>
            </a:r>
            <a:r>
              <a:rPr lang="en-US" altLang="ar-SA" sz="2800" dirty="0">
                <a:latin typeface="+mj-lt"/>
              </a:rPr>
              <a:t> and the corresponding fitted value   </a:t>
            </a:r>
            <a:endParaRPr lang="en-US" altLang="ar-SA" dirty="0" smtClean="0">
              <a:latin typeface="Times New Roman" pitchFamily="18" charset="0"/>
            </a:endParaRPr>
          </a:p>
          <a:p>
            <a:pPr algn="l" rtl="0" eaLnBrk="1" hangingPunct="1">
              <a:buFont typeface="Wingdings" pitchFamily="2" charset="2"/>
              <a:buNone/>
            </a:pPr>
            <a:endParaRPr lang="en-US" altLang="ar-SA" dirty="0" smtClean="0">
              <a:latin typeface="Times New Roman" pitchFamily="18" charset="0"/>
            </a:endParaRPr>
          </a:p>
          <a:p>
            <a:pPr algn="l" rtl="0" eaLnBrk="1" hangingPunct="1">
              <a:buFont typeface="Wingdings" pitchFamily="2" charset="2"/>
              <a:buNone/>
            </a:pPr>
            <a:endParaRPr lang="en-US" altLang="ar-SA" dirty="0" smtClean="0">
              <a:latin typeface="Times New Roman" pitchFamily="18" charset="0"/>
            </a:endParaRPr>
          </a:p>
          <a:p>
            <a:pPr algn="l" rtl="0" eaLnBrk="1" hangingPunct="1"/>
            <a:r>
              <a:rPr lang="en-US" altLang="ar-SA" sz="2800" dirty="0">
                <a:latin typeface="+mj-lt"/>
              </a:rPr>
              <a:t>Residuals are highly useful for studying whether a given regression model is appropriate for the data at hand</a:t>
            </a:r>
            <a:r>
              <a:rPr lang="en-US" altLang="ar-SA" dirty="0" smtClean="0">
                <a:latin typeface="Times New Roman" pitchFamily="18" charset="0"/>
              </a:rPr>
              <a:t>.</a:t>
            </a:r>
          </a:p>
          <a:p>
            <a:pPr algn="l" rtl="0" eaLnBrk="1" hangingPunct="1">
              <a:buFont typeface="Wingdings" pitchFamily="2" charset="2"/>
              <a:buNone/>
            </a:pPr>
            <a:endParaRPr lang="en-US" altLang="ar-SA" dirty="0" smtClean="0"/>
          </a:p>
          <a:p>
            <a:pPr algn="l" rtl="0" eaLnBrk="1" hangingPunct="1"/>
            <a:endParaRPr lang="en-US" altLang="ar-SA" dirty="0" smtClean="0"/>
          </a:p>
        </p:txBody>
      </p:sp>
      <p:graphicFrame>
        <p:nvGraphicFramePr>
          <p:cNvPr id="23556" name="Object 4"/>
          <p:cNvGraphicFramePr>
            <a:graphicFrameLocks noChangeAspect="1"/>
          </p:cNvGraphicFramePr>
          <p:nvPr>
            <p:extLst>
              <p:ext uri="{D42A27DB-BD31-4B8C-83A1-F6EECF244321}">
                <p14:modId xmlns:p14="http://schemas.microsoft.com/office/powerpoint/2010/main" val="2968026039"/>
              </p:ext>
            </p:extLst>
          </p:nvPr>
        </p:nvGraphicFramePr>
        <p:xfrm>
          <a:off x="2133600" y="2590800"/>
          <a:ext cx="3352800" cy="685800"/>
        </p:xfrm>
        <a:graphic>
          <a:graphicData uri="http://schemas.openxmlformats.org/presentationml/2006/ole">
            <mc:AlternateContent xmlns:mc="http://schemas.openxmlformats.org/markup-compatibility/2006">
              <mc:Choice xmlns:v="urn:schemas-microsoft-com:vml" Requires="v">
                <p:oleObj spid="_x0000_s23588" name="Equation" r:id="rId3" imgW="685800" imgH="228600" progId="Equation.3">
                  <p:embed/>
                </p:oleObj>
              </mc:Choice>
              <mc:Fallback>
                <p:oleObj name="Equation" r:id="rId3" imgW="685800" imgH="228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2590800"/>
                        <a:ext cx="3352800" cy="685800"/>
                      </a:xfrm>
                      <a:prstGeom prst="rect">
                        <a:avLst/>
                      </a:prstGeom>
                      <a:noFill/>
                      <a:ln>
                        <a:noFill/>
                      </a:ln>
                      <a:effectLst/>
                      <a:extLst/>
                    </p:spPr>
                  </p:pic>
                </p:oleObj>
              </mc:Fallback>
            </mc:AlternateContent>
          </a:graphicData>
        </a:graphic>
      </p:graphicFrame>
      <p:graphicFrame>
        <p:nvGraphicFramePr>
          <p:cNvPr id="23557" name="Object 5"/>
          <p:cNvGraphicFramePr>
            <a:graphicFrameLocks noChangeAspect="1"/>
          </p:cNvGraphicFramePr>
          <p:nvPr>
            <p:extLst>
              <p:ext uri="{D42A27DB-BD31-4B8C-83A1-F6EECF244321}">
                <p14:modId xmlns:p14="http://schemas.microsoft.com/office/powerpoint/2010/main" val="483760441"/>
              </p:ext>
            </p:extLst>
          </p:nvPr>
        </p:nvGraphicFramePr>
        <p:xfrm>
          <a:off x="6019800" y="2057400"/>
          <a:ext cx="384175" cy="533400"/>
        </p:xfrm>
        <a:graphic>
          <a:graphicData uri="http://schemas.openxmlformats.org/presentationml/2006/ole">
            <mc:AlternateContent xmlns:mc="http://schemas.openxmlformats.org/markup-compatibility/2006">
              <mc:Choice xmlns:v="urn:schemas-microsoft-com:vml" Requires="v">
                <p:oleObj spid="_x0000_s23589" name="Equation" r:id="rId5" imgW="165028" imgH="228501" progId="Equation.3">
                  <p:embed/>
                </p:oleObj>
              </mc:Choice>
              <mc:Fallback>
                <p:oleObj name="Equation" r:id="rId5" imgW="165028" imgH="228501"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9800" y="2057400"/>
                        <a:ext cx="38417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026"/>
          <p:cNvSpPr>
            <a:spLocks noGrp="1" noChangeArrowheads="1"/>
          </p:cNvSpPr>
          <p:nvPr>
            <p:ph type="title"/>
          </p:nvPr>
        </p:nvSpPr>
        <p:spPr/>
        <p:txBody>
          <a:bodyPr/>
          <a:lstStyle/>
          <a:p>
            <a:pPr rtl="0"/>
            <a:r>
              <a:rPr lang="en-US" altLang="ar-SA" sz="3200" dirty="0"/>
              <a:t>Example: weekly advertising expenditure</a:t>
            </a:r>
          </a:p>
        </p:txBody>
      </p:sp>
      <p:graphicFrame>
        <p:nvGraphicFramePr>
          <p:cNvPr id="24579" name="Object 1029"/>
          <p:cNvGraphicFramePr>
            <a:graphicFrameLocks noGrp="1" noChangeAspect="1"/>
          </p:cNvGraphicFramePr>
          <p:nvPr>
            <p:ph idx="1"/>
            <p:extLst>
              <p:ext uri="{D42A27DB-BD31-4B8C-83A1-F6EECF244321}">
                <p14:modId xmlns:p14="http://schemas.microsoft.com/office/powerpoint/2010/main" val="1652536361"/>
              </p:ext>
            </p:extLst>
          </p:nvPr>
        </p:nvGraphicFramePr>
        <p:xfrm>
          <a:off x="1377884" y="1981199"/>
          <a:ext cx="5022916" cy="3510439"/>
        </p:xfrm>
        <a:graphic>
          <a:graphicData uri="http://schemas.openxmlformats.org/presentationml/2006/ole">
            <mc:AlternateContent xmlns:mc="http://schemas.openxmlformats.org/markup-compatibility/2006">
              <mc:Choice xmlns:v="urn:schemas-microsoft-com:vml" Requires="v">
                <p:oleObj spid="_x0000_s24593" name="Worksheet" r:id="rId3" imgW="2562820" imgH="1791057" progId="Excel.Sheet.8">
                  <p:embed/>
                </p:oleObj>
              </mc:Choice>
              <mc:Fallback>
                <p:oleObj name="Worksheet" r:id="rId3" imgW="2562820" imgH="1791057" progId="Excel.Sheet.8">
                  <p:embed/>
                  <p:pic>
                    <p:nvPicPr>
                      <p:cNvPr id="0" name="Object 10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7884" y="1981199"/>
                        <a:ext cx="5022916" cy="3510439"/>
                      </a:xfrm>
                      <a:prstGeom prst="rect">
                        <a:avLst/>
                      </a:prstGeom>
                      <a:no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p:nvPr>
        </p:nvSpPr>
        <p:spPr>
          <a:xfrm>
            <a:off x="457200" y="274638"/>
            <a:ext cx="7924800" cy="1143000"/>
          </a:xfrm>
        </p:spPr>
        <p:txBody>
          <a:bodyPr/>
          <a:lstStyle/>
          <a:p>
            <a:pPr rtl="0"/>
            <a:r>
              <a:rPr lang="en-US" altLang="ar-SA" sz="3200" dirty="0"/>
              <a:t>Estimation of the variance</a:t>
            </a:r>
            <a:r>
              <a:rPr lang="en-US" altLang="ar-SA" sz="3200" dirty="0">
                <a:sym typeface="Symbol" pitchFamily="18" charset="2"/>
              </a:rPr>
              <a:t> of the </a:t>
            </a:r>
            <a:r>
              <a:rPr lang="en-US" altLang="ar-SA" sz="3200" dirty="0"/>
              <a:t>error terms</a:t>
            </a:r>
            <a:r>
              <a:rPr lang="en-US" altLang="ar-SA" sz="2800" dirty="0"/>
              <a:t>,</a:t>
            </a:r>
            <a:r>
              <a:rPr lang="en-US" altLang="ar-SA" sz="3600" dirty="0"/>
              <a:t> </a:t>
            </a:r>
            <a:r>
              <a:rPr lang="en-US" altLang="ar-SA" sz="3600" dirty="0">
                <a:sym typeface="Symbol" pitchFamily="18" charset="2"/>
              </a:rPr>
              <a:t>2</a:t>
            </a:r>
          </a:p>
        </p:txBody>
      </p:sp>
      <p:sp>
        <p:nvSpPr>
          <p:cNvPr id="25603" name="Rectangle 1027"/>
          <p:cNvSpPr>
            <a:spLocks noGrp="1" noChangeArrowheads="1"/>
          </p:cNvSpPr>
          <p:nvPr>
            <p:ph idx="1"/>
          </p:nvPr>
        </p:nvSpPr>
        <p:spPr/>
        <p:txBody>
          <a:bodyPr>
            <a:normAutofit/>
          </a:bodyPr>
          <a:lstStyle/>
          <a:p>
            <a:pPr algn="l" rtl="0" eaLnBrk="1" hangingPunct="1"/>
            <a:r>
              <a:rPr lang="en-US" altLang="ar-SA" sz="3200" dirty="0">
                <a:latin typeface="+mj-lt"/>
              </a:rPr>
              <a:t>The variance </a:t>
            </a:r>
            <a:r>
              <a:rPr lang="en-US" altLang="ar-SA" sz="3200" dirty="0" smtClean="0">
                <a:latin typeface="Times New Roman" pitchFamily="18" charset="0"/>
                <a:sym typeface="Symbol" pitchFamily="18" charset="2"/>
              </a:rPr>
              <a:t></a:t>
            </a:r>
            <a:r>
              <a:rPr lang="en-US" altLang="ar-SA" sz="3200" baseline="30000" dirty="0" smtClean="0">
                <a:latin typeface="Times New Roman" pitchFamily="18" charset="0"/>
                <a:sym typeface="Symbol" pitchFamily="18" charset="2"/>
              </a:rPr>
              <a:t>2</a:t>
            </a:r>
            <a:r>
              <a:rPr lang="en-US" altLang="ar-SA" sz="3200" dirty="0" smtClean="0">
                <a:latin typeface="Times New Roman" pitchFamily="18" charset="0"/>
                <a:sym typeface="Symbol" pitchFamily="18" charset="2"/>
              </a:rPr>
              <a:t> </a:t>
            </a:r>
            <a:r>
              <a:rPr lang="en-US" altLang="ar-SA" sz="3200" dirty="0">
                <a:latin typeface="+mj-lt"/>
              </a:rPr>
              <a:t>of the error terms </a:t>
            </a:r>
            <a:r>
              <a:rPr lang="en-US" altLang="ar-SA" sz="3200" dirty="0">
                <a:latin typeface="+mj-lt"/>
                <a:sym typeface="Symbol" pitchFamily="18" charset="2"/>
              </a:rPr>
              <a:t></a:t>
            </a:r>
            <a:r>
              <a:rPr lang="en-US" altLang="ar-SA" sz="3200" baseline="-25000" dirty="0">
                <a:latin typeface="+mj-lt"/>
                <a:sym typeface="Symbol" pitchFamily="18" charset="2"/>
              </a:rPr>
              <a:t>i</a:t>
            </a:r>
            <a:r>
              <a:rPr lang="en-US" altLang="ar-SA" sz="3200" dirty="0">
                <a:latin typeface="+mj-lt"/>
                <a:sym typeface="Symbol" pitchFamily="18" charset="2"/>
              </a:rPr>
              <a:t> in the regression model needs to be estimated for a variety of purposes.</a:t>
            </a:r>
          </a:p>
          <a:p>
            <a:pPr lvl="1" algn="l" rtl="0" eaLnBrk="1" hangingPunct="1"/>
            <a:r>
              <a:rPr lang="en-US" altLang="ar-SA" sz="3200" dirty="0">
                <a:latin typeface="+mj-lt"/>
                <a:sym typeface="Symbol" pitchFamily="18" charset="2"/>
              </a:rPr>
              <a:t>It gives an indication of the variability of the probability distributions of y.</a:t>
            </a:r>
          </a:p>
          <a:p>
            <a:pPr lvl="1" algn="l" rtl="0" eaLnBrk="1" hangingPunct="1"/>
            <a:r>
              <a:rPr lang="en-US" altLang="ar-SA" sz="3200" dirty="0">
                <a:latin typeface="+mj-lt"/>
                <a:sym typeface="Symbol" pitchFamily="18" charset="2"/>
              </a:rPr>
              <a:t>It is needed for making inference concerning regression function and the prediction of y. </a:t>
            </a:r>
            <a:endParaRPr lang="en-US" altLang="ar-SA" sz="3200" dirty="0">
              <a:latin typeface="+mj-lt"/>
            </a:endParaRPr>
          </a:p>
          <a:p>
            <a:pPr algn="l" rtl="0" eaLnBrk="1" hangingPunct="1">
              <a:buFont typeface="Wingdings" pitchFamily="2" charset="2"/>
              <a:buNone/>
            </a:pPr>
            <a:endParaRPr lang="en-US" altLang="ar-SA" sz="3200" dirty="0">
              <a:latin typeface="+mj-lt"/>
            </a:endParaRP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rtl="0"/>
            <a:r>
              <a:rPr lang="en-US" altLang="ar-SA" sz="3600" dirty="0"/>
              <a:t>Regression Standard  Error</a:t>
            </a:r>
          </a:p>
        </p:txBody>
      </p:sp>
      <p:sp>
        <p:nvSpPr>
          <p:cNvPr id="26627" name="Rectangle 3"/>
          <p:cNvSpPr>
            <a:spLocks noGrp="1" noChangeArrowheads="1"/>
          </p:cNvSpPr>
          <p:nvPr>
            <p:ph idx="1"/>
          </p:nvPr>
        </p:nvSpPr>
        <p:spPr/>
        <p:txBody>
          <a:bodyPr>
            <a:normAutofit fontScale="92500" lnSpcReduction="20000"/>
          </a:bodyPr>
          <a:lstStyle/>
          <a:p>
            <a:pPr algn="l" rtl="0" eaLnBrk="1" hangingPunct="1">
              <a:lnSpc>
                <a:spcPct val="90000"/>
              </a:lnSpc>
            </a:pPr>
            <a:r>
              <a:rPr lang="en-US" altLang="ar-SA" sz="2800" dirty="0">
                <a:latin typeface="+mj-lt"/>
              </a:rPr>
              <a:t>To estimate </a:t>
            </a:r>
            <a:r>
              <a:rPr lang="en-US" altLang="ar-SA" sz="2800" dirty="0">
                <a:latin typeface="+mj-lt"/>
                <a:sym typeface="Symbol" pitchFamily="18" charset="2"/>
              </a:rPr>
              <a:t> we work with the variance and take the square root to obtain the standard deviation.</a:t>
            </a:r>
          </a:p>
          <a:p>
            <a:pPr algn="l" rtl="0" eaLnBrk="1" hangingPunct="1">
              <a:lnSpc>
                <a:spcPct val="90000"/>
              </a:lnSpc>
            </a:pPr>
            <a:r>
              <a:rPr lang="en-US" altLang="ar-SA" sz="2800" dirty="0">
                <a:latin typeface="+mj-lt"/>
                <a:sym typeface="Symbol" pitchFamily="18" charset="2"/>
              </a:rPr>
              <a:t>For simple linear regression the estimate of </a:t>
            </a:r>
            <a:r>
              <a:rPr lang="en-US" altLang="ar-SA" sz="2800" dirty="0" smtClean="0">
                <a:latin typeface="Times New Roman" pitchFamily="18" charset="0"/>
                <a:sym typeface="Symbol" pitchFamily="18" charset="2"/>
              </a:rPr>
              <a:t></a:t>
            </a:r>
            <a:r>
              <a:rPr lang="en-US" altLang="ar-SA" sz="2800" baseline="30000" dirty="0" smtClean="0">
                <a:latin typeface="Times New Roman" pitchFamily="18" charset="0"/>
                <a:sym typeface="Symbol" pitchFamily="18" charset="2"/>
              </a:rPr>
              <a:t>2</a:t>
            </a:r>
            <a:r>
              <a:rPr lang="en-US" altLang="ar-SA" sz="2800" dirty="0" smtClean="0">
                <a:latin typeface="Times New Roman" pitchFamily="18" charset="0"/>
                <a:sym typeface="Symbol" pitchFamily="18" charset="2"/>
              </a:rPr>
              <a:t> </a:t>
            </a:r>
            <a:r>
              <a:rPr lang="en-US" altLang="ar-SA" sz="3000" dirty="0">
                <a:latin typeface="+mj-lt"/>
                <a:sym typeface="Symbol" pitchFamily="18" charset="2"/>
              </a:rPr>
              <a:t>is the average squared residual.</a:t>
            </a:r>
          </a:p>
          <a:p>
            <a:pPr algn="l" rtl="0" eaLnBrk="1" hangingPunct="1">
              <a:lnSpc>
                <a:spcPct val="90000"/>
              </a:lnSpc>
            </a:pPr>
            <a:endParaRPr lang="en-US" altLang="ar-SA" sz="2800" dirty="0" smtClean="0">
              <a:latin typeface="Times New Roman" pitchFamily="18" charset="0"/>
              <a:sym typeface="Symbol" pitchFamily="18" charset="2"/>
            </a:endParaRPr>
          </a:p>
          <a:p>
            <a:pPr algn="l" rtl="0" eaLnBrk="1" hangingPunct="1">
              <a:lnSpc>
                <a:spcPct val="90000"/>
              </a:lnSpc>
            </a:pPr>
            <a:endParaRPr lang="en-US" altLang="ar-SA" sz="2800" dirty="0">
              <a:latin typeface="+mj-lt"/>
              <a:sym typeface="Symbol" pitchFamily="18" charset="2"/>
            </a:endParaRPr>
          </a:p>
          <a:p>
            <a:pPr algn="l" rtl="0" eaLnBrk="1" hangingPunct="1">
              <a:lnSpc>
                <a:spcPct val="90000"/>
              </a:lnSpc>
            </a:pPr>
            <a:endParaRPr lang="en-US" altLang="ar-SA" sz="3000" dirty="0" smtClean="0">
              <a:latin typeface="+mj-lt"/>
              <a:sym typeface="Symbol" pitchFamily="18" charset="2"/>
            </a:endParaRPr>
          </a:p>
          <a:p>
            <a:pPr algn="l" rtl="0" eaLnBrk="1" hangingPunct="1">
              <a:lnSpc>
                <a:spcPct val="90000"/>
              </a:lnSpc>
            </a:pPr>
            <a:endParaRPr lang="en-US" altLang="ar-SA" sz="3000" dirty="0">
              <a:latin typeface="+mj-lt"/>
              <a:sym typeface="Symbol" pitchFamily="18" charset="2"/>
            </a:endParaRPr>
          </a:p>
          <a:p>
            <a:pPr algn="l" rtl="0" eaLnBrk="1" hangingPunct="1">
              <a:lnSpc>
                <a:spcPct val="90000"/>
              </a:lnSpc>
            </a:pPr>
            <a:r>
              <a:rPr lang="en-US" altLang="ar-SA" sz="3000" dirty="0">
                <a:latin typeface="+mj-lt"/>
                <a:sym typeface="Symbol" pitchFamily="18" charset="2"/>
              </a:rPr>
              <a:t>To estimate  , use </a:t>
            </a:r>
            <a:endParaRPr lang="en-US" altLang="ar-SA" sz="3000" dirty="0" smtClean="0">
              <a:latin typeface="+mj-lt"/>
              <a:sym typeface="Symbol" pitchFamily="18" charset="2"/>
            </a:endParaRPr>
          </a:p>
          <a:p>
            <a:pPr marL="114300" indent="0" algn="l" rtl="0" eaLnBrk="1" hangingPunct="1">
              <a:lnSpc>
                <a:spcPct val="90000"/>
              </a:lnSpc>
              <a:buNone/>
            </a:pPr>
            <a:endParaRPr lang="en-US" altLang="ar-SA" sz="3000" dirty="0">
              <a:latin typeface="+mj-lt"/>
              <a:sym typeface="Symbol" pitchFamily="18" charset="2"/>
            </a:endParaRPr>
          </a:p>
          <a:p>
            <a:pPr algn="l" rtl="0" eaLnBrk="1" hangingPunct="1">
              <a:lnSpc>
                <a:spcPct val="90000"/>
              </a:lnSpc>
            </a:pPr>
            <a:r>
              <a:rPr lang="en-US" altLang="ar-SA" sz="3000" dirty="0">
                <a:latin typeface="+mj-lt"/>
              </a:rPr>
              <a:t>s estimates the standard deviation </a:t>
            </a:r>
            <a:r>
              <a:rPr lang="en-US" altLang="ar-SA" sz="3000" dirty="0">
                <a:latin typeface="+mj-lt"/>
                <a:sym typeface="Symbol" pitchFamily="18" charset="2"/>
              </a:rPr>
              <a:t> of the error term  in the statistical model for simple linear regression</a:t>
            </a:r>
            <a:r>
              <a:rPr lang="en-US" altLang="ar-SA" sz="2800" dirty="0" smtClean="0">
                <a:latin typeface="Times New Roman" pitchFamily="18" charset="0"/>
                <a:sym typeface="Symbol" pitchFamily="18" charset="2"/>
              </a:rPr>
              <a:t>. </a:t>
            </a:r>
            <a:r>
              <a:rPr lang="en-US" altLang="ar-SA" sz="2800" dirty="0" smtClean="0">
                <a:latin typeface="Times New Roman" pitchFamily="18" charset="0"/>
              </a:rPr>
              <a:t>	 </a:t>
            </a:r>
          </a:p>
        </p:txBody>
      </p:sp>
      <p:graphicFrame>
        <p:nvGraphicFramePr>
          <p:cNvPr id="26628" name="Object 4"/>
          <p:cNvGraphicFramePr>
            <a:graphicFrameLocks noChangeAspect="1"/>
          </p:cNvGraphicFramePr>
          <p:nvPr>
            <p:extLst>
              <p:ext uri="{D42A27DB-BD31-4B8C-83A1-F6EECF244321}">
                <p14:modId xmlns:p14="http://schemas.microsoft.com/office/powerpoint/2010/main" val="2964412615"/>
              </p:ext>
            </p:extLst>
          </p:nvPr>
        </p:nvGraphicFramePr>
        <p:xfrm>
          <a:off x="1840018" y="3048000"/>
          <a:ext cx="5419095" cy="914400"/>
        </p:xfrm>
        <a:graphic>
          <a:graphicData uri="http://schemas.openxmlformats.org/presentationml/2006/ole">
            <mc:AlternateContent xmlns:mc="http://schemas.openxmlformats.org/markup-compatibility/2006">
              <mc:Choice xmlns:v="urn:schemas-microsoft-com:vml" Requires="v">
                <p:oleObj spid="_x0000_s26662" name="Equation" r:id="rId3" imgW="2336800" imgH="393700" progId="Equation.3">
                  <p:embed/>
                </p:oleObj>
              </mc:Choice>
              <mc:Fallback>
                <p:oleObj name="Equation" r:id="rId3" imgW="2336800" imgH="3937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0018" y="3048000"/>
                        <a:ext cx="5419095" cy="914400"/>
                      </a:xfrm>
                      <a:prstGeom prst="rect">
                        <a:avLst/>
                      </a:prstGeom>
                      <a:noFill/>
                      <a:ln>
                        <a:noFill/>
                      </a:ln>
                      <a:effectLst/>
                      <a:extLst/>
                    </p:spPr>
                  </p:pic>
                </p:oleObj>
              </mc:Fallback>
            </mc:AlternateContent>
          </a:graphicData>
        </a:graphic>
      </p:graphicFrame>
      <p:graphicFrame>
        <p:nvGraphicFramePr>
          <p:cNvPr id="26629" name="Object 5"/>
          <p:cNvGraphicFramePr>
            <a:graphicFrameLocks noChangeAspect="1"/>
          </p:cNvGraphicFramePr>
          <p:nvPr>
            <p:extLst>
              <p:ext uri="{D42A27DB-BD31-4B8C-83A1-F6EECF244321}">
                <p14:modId xmlns:p14="http://schemas.microsoft.com/office/powerpoint/2010/main" val="2467776407"/>
              </p:ext>
            </p:extLst>
          </p:nvPr>
        </p:nvGraphicFramePr>
        <p:xfrm>
          <a:off x="3886200" y="4191000"/>
          <a:ext cx="2063260" cy="685800"/>
        </p:xfrm>
        <a:graphic>
          <a:graphicData uri="http://schemas.openxmlformats.org/presentationml/2006/ole">
            <mc:AlternateContent xmlns:mc="http://schemas.openxmlformats.org/markup-compatibility/2006">
              <mc:Choice xmlns:v="urn:schemas-microsoft-com:vml" Requires="v">
                <p:oleObj spid="_x0000_s26663" name="Equation" r:id="rId5" imgW="774364" imgH="317362" progId="Equation.3">
                  <p:embed/>
                </p:oleObj>
              </mc:Choice>
              <mc:Fallback>
                <p:oleObj name="Equation" r:id="rId5" imgW="774364" imgH="317362"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6200" y="4191000"/>
                        <a:ext cx="2063260" cy="6858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rtl="0"/>
            <a:r>
              <a:rPr lang="en-US" altLang="ar-SA" sz="3600" dirty="0"/>
              <a:t>Regression Standard  Error</a:t>
            </a:r>
          </a:p>
        </p:txBody>
      </p:sp>
      <p:graphicFrame>
        <p:nvGraphicFramePr>
          <p:cNvPr id="27651" name="Object 3"/>
          <p:cNvGraphicFramePr>
            <a:graphicFrameLocks noGrp="1" noChangeAspect="1"/>
          </p:cNvGraphicFramePr>
          <p:nvPr>
            <p:ph idx="1"/>
            <p:extLst>
              <p:ext uri="{D42A27DB-BD31-4B8C-83A1-F6EECF244321}">
                <p14:modId xmlns:p14="http://schemas.microsoft.com/office/powerpoint/2010/main" val="3489476753"/>
              </p:ext>
            </p:extLst>
          </p:nvPr>
        </p:nvGraphicFramePr>
        <p:xfrm>
          <a:off x="977901" y="1600200"/>
          <a:ext cx="6261099" cy="4568910"/>
        </p:xfrm>
        <a:graphic>
          <a:graphicData uri="http://schemas.openxmlformats.org/presentationml/2006/ole">
            <mc:AlternateContent xmlns:mc="http://schemas.openxmlformats.org/markup-compatibility/2006">
              <mc:Choice xmlns:v="urn:schemas-microsoft-com:vml" Requires="v">
                <p:oleObj spid="_x0000_s27666" name="Worksheet" r:id="rId3" imgW="3172206" imgH="2314893" progId="Excel.Sheet.8">
                  <p:embed/>
                </p:oleObj>
              </mc:Choice>
              <mc:Fallback>
                <p:oleObj name="Worksheet" r:id="rId3" imgW="3172206" imgH="2314893" progId="Excel.Shee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7901" y="1600200"/>
                        <a:ext cx="6261099" cy="4568910"/>
                      </a:xfrm>
                      <a:prstGeom prst="rect">
                        <a:avLst/>
                      </a:prstGeom>
                      <a:no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rtl="0"/>
            <a:r>
              <a:rPr lang="en-US" altLang="ar-SA" sz="3200" dirty="0"/>
              <a:t>Basic Assumptions of a Regression Model</a:t>
            </a:r>
          </a:p>
        </p:txBody>
      </p:sp>
      <p:sp>
        <p:nvSpPr>
          <p:cNvPr id="3" name="Content Placeholder 2"/>
          <p:cNvSpPr>
            <a:spLocks noGrp="1"/>
          </p:cNvSpPr>
          <p:nvPr>
            <p:ph idx="1"/>
          </p:nvPr>
        </p:nvSpPr>
        <p:spPr/>
        <p:txBody>
          <a:bodyPr>
            <a:normAutofit/>
          </a:bodyPr>
          <a:lstStyle/>
          <a:p>
            <a:pPr marL="609600" indent="-609600" algn="l" rtl="0">
              <a:defRPr/>
            </a:pPr>
            <a:r>
              <a:rPr lang="en-US" altLang="en-US" sz="2600" dirty="0">
                <a:latin typeface="+mj-lt"/>
              </a:rPr>
              <a:t>A regression model is based on the following assumptions: </a:t>
            </a:r>
          </a:p>
          <a:p>
            <a:pPr marL="1371600" lvl="2" indent="-457200" algn="l" rtl="0">
              <a:buFontTx/>
              <a:buAutoNum type="arabicPeriod"/>
              <a:defRPr/>
            </a:pPr>
            <a:r>
              <a:rPr lang="en-US" altLang="en-US" sz="2400" dirty="0">
                <a:latin typeface="+mj-lt"/>
              </a:rPr>
              <a:t>There is a probability distribution of Y for each level of X.</a:t>
            </a:r>
          </a:p>
          <a:p>
            <a:pPr marL="1371600" lvl="2" indent="-457200" algn="l" rtl="0">
              <a:buFont typeface="Wingdings" pitchFamily="2" charset="2"/>
              <a:buAutoNum type="arabicPeriod"/>
              <a:defRPr/>
            </a:pPr>
            <a:r>
              <a:rPr lang="en-US" altLang="en-US" sz="2400" dirty="0">
                <a:latin typeface="+mj-lt"/>
              </a:rPr>
              <a:t>Given that  </a:t>
            </a:r>
            <a:r>
              <a:rPr lang="en-US" altLang="en-US" sz="2800" dirty="0" smtClean="0">
                <a:latin typeface="Times New Roman" pitchFamily="18" charset="0"/>
              </a:rPr>
              <a:t>µ</a:t>
            </a:r>
            <a:r>
              <a:rPr lang="en-US" altLang="en-US" sz="2800" baseline="-25000" dirty="0" smtClean="0">
                <a:latin typeface="Times New Roman" pitchFamily="18" charset="0"/>
              </a:rPr>
              <a:t>y</a:t>
            </a:r>
            <a:r>
              <a:rPr lang="en-US" altLang="en-US" sz="2000" dirty="0" smtClean="0">
                <a:latin typeface="Times New Roman" pitchFamily="18" charset="0"/>
              </a:rPr>
              <a:t>  </a:t>
            </a:r>
            <a:r>
              <a:rPr lang="en-US" altLang="en-US" sz="2400" dirty="0">
                <a:latin typeface="+mj-lt"/>
              </a:rPr>
              <a:t>is the mean value of  Y, the standard form of the model is</a:t>
            </a:r>
          </a:p>
          <a:p>
            <a:pPr marL="1371600" lvl="2" indent="-457200" algn="ctr" rtl="0">
              <a:buClr>
                <a:schemeClr val="tx1"/>
              </a:buClr>
              <a:buFont typeface="Wingdings" pitchFamily="2" charset="2"/>
              <a:buNone/>
              <a:defRPr/>
            </a:pPr>
            <a:r>
              <a:rPr lang="en-US" altLang="en-US" sz="2000" dirty="0" smtClean="0">
                <a:latin typeface="Times New Roman" pitchFamily="18" charset="0"/>
                <a:sym typeface="Symbol" pitchFamily="18" charset="2"/>
              </a:rPr>
              <a:t>			</a:t>
            </a:r>
          </a:p>
          <a:p>
            <a:pPr marL="1371600" lvl="2" indent="-457200" algn="l" rtl="0">
              <a:buClr>
                <a:schemeClr val="tx1"/>
              </a:buClr>
              <a:buFont typeface="Wingdings" pitchFamily="2" charset="2"/>
              <a:buNone/>
              <a:defRPr/>
            </a:pPr>
            <a:r>
              <a:rPr lang="en-US" altLang="en-US" sz="2000" dirty="0" smtClean="0">
                <a:latin typeface="Times New Roman" pitchFamily="18" charset="0"/>
              </a:rPr>
              <a:t>	</a:t>
            </a:r>
            <a:r>
              <a:rPr lang="en-US" altLang="en-US" sz="2400" dirty="0">
                <a:latin typeface="+mj-lt"/>
              </a:rPr>
              <a:t>where  </a:t>
            </a:r>
            <a:r>
              <a:rPr lang="en-US" altLang="en-US" sz="2400" dirty="0">
                <a:latin typeface="+mj-lt"/>
                <a:sym typeface="Symbol" pitchFamily="18" charset="2"/>
              </a:rPr>
              <a:t> is a random variable with a normal distribution with mean 0 and standard deviation .</a:t>
            </a:r>
            <a:endParaRPr lang="en-US" altLang="en-US" sz="2400" dirty="0">
              <a:latin typeface="+mj-lt"/>
            </a:endParaRPr>
          </a:p>
          <a:p>
            <a:pPr algn="l" rtl="0">
              <a:buFont typeface="Wingdings" pitchFamily="2" charset="2"/>
              <a:buNone/>
              <a:defRPr/>
            </a:pPr>
            <a:endParaRPr lang="en-US" sz="2400" dirty="0"/>
          </a:p>
        </p:txBody>
      </p:sp>
      <p:graphicFrame>
        <p:nvGraphicFramePr>
          <p:cNvPr id="28676" name="Object 3"/>
          <p:cNvGraphicFramePr>
            <a:graphicFrameLocks noChangeAspect="1"/>
          </p:cNvGraphicFramePr>
          <p:nvPr>
            <p:extLst>
              <p:ext uri="{D42A27DB-BD31-4B8C-83A1-F6EECF244321}">
                <p14:modId xmlns:p14="http://schemas.microsoft.com/office/powerpoint/2010/main" val="2957366996"/>
              </p:ext>
            </p:extLst>
          </p:nvPr>
        </p:nvGraphicFramePr>
        <p:xfrm>
          <a:off x="2743199" y="5410200"/>
          <a:ext cx="3115733" cy="685800"/>
        </p:xfrm>
        <a:graphic>
          <a:graphicData uri="http://schemas.openxmlformats.org/presentationml/2006/ole">
            <mc:AlternateContent xmlns:mc="http://schemas.openxmlformats.org/markup-compatibility/2006">
              <mc:Choice xmlns:v="urn:schemas-microsoft-com:vml" Requires="v">
                <p:oleObj spid="_x0000_s28691" name="Equation" r:id="rId3" imgW="2327564" imgH="509155" progId="Equation.3">
                  <p:embed/>
                </p:oleObj>
              </mc:Choice>
              <mc:Fallback>
                <p:oleObj name="Equation" r:id="rId3" imgW="2327564" imgH="509155"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199" y="5410200"/>
                        <a:ext cx="3115733" cy="6858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4" name="Slide Number Placeholder 3"/>
          <p:cNvSpPr>
            <a:spLocks noGrp="1"/>
          </p:cNvSpPr>
          <p:nvPr>
            <p:ph type="sldNum" sz="quarter" idx="12"/>
          </p:nvPr>
        </p:nvSpPr>
        <p:spPr/>
        <p:txBody>
          <a:bodyPr/>
          <a:lstStyle/>
          <a:p>
            <a:pPr>
              <a:defRPr/>
            </a:pPr>
            <a:fld id="{372C7341-313A-4A65-AB6A-63D0F869B36C}" type="slidenum">
              <a:rPr lang="en-US" smtClean="0"/>
              <a:pPr>
                <a:defRPr/>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rtl="0"/>
            <a:r>
              <a:rPr lang="en-US" altLang="ar-SA" sz="3600" dirty="0"/>
              <a:t>Conditions for Regression Inference</a:t>
            </a:r>
          </a:p>
        </p:txBody>
      </p:sp>
      <p:sp>
        <p:nvSpPr>
          <p:cNvPr id="29699" name="Content Placeholder 2"/>
          <p:cNvSpPr>
            <a:spLocks noGrp="1"/>
          </p:cNvSpPr>
          <p:nvPr>
            <p:ph idx="1"/>
          </p:nvPr>
        </p:nvSpPr>
        <p:spPr/>
        <p:txBody>
          <a:bodyPr>
            <a:normAutofit/>
          </a:bodyPr>
          <a:lstStyle/>
          <a:p>
            <a:pPr algn="l" rtl="0"/>
            <a:r>
              <a:rPr lang="en-US" altLang="ar-SA" sz="2800" dirty="0">
                <a:latin typeface="+mj-lt"/>
              </a:rPr>
              <a:t>You can fit a least-squares line to any set of explanatory-response data when both variables are quantitative.</a:t>
            </a:r>
          </a:p>
          <a:p>
            <a:pPr algn="l" rtl="0"/>
            <a:r>
              <a:rPr lang="en-US" altLang="ar-SA" sz="2800" dirty="0">
                <a:latin typeface="+mj-lt"/>
              </a:rPr>
              <a:t>If the scatter plot doesn’t show an approximately linear pattern, the fitted line may be almost useless.</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rtl="0"/>
            <a:r>
              <a:rPr lang="en-US" altLang="ar-SA" sz="3600" dirty="0"/>
              <a:t>Conditions for Regression Inference</a:t>
            </a:r>
          </a:p>
        </p:txBody>
      </p:sp>
      <p:sp>
        <p:nvSpPr>
          <p:cNvPr id="30723" name="Content Placeholder 2"/>
          <p:cNvSpPr>
            <a:spLocks noGrp="1"/>
          </p:cNvSpPr>
          <p:nvPr>
            <p:ph idx="1"/>
          </p:nvPr>
        </p:nvSpPr>
        <p:spPr/>
        <p:txBody>
          <a:bodyPr>
            <a:normAutofit/>
          </a:bodyPr>
          <a:lstStyle/>
          <a:p>
            <a:pPr algn="l" rtl="0"/>
            <a:r>
              <a:rPr lang="en-US" altLang="ar-SA" sz="2800" dirty="0">
                <a:latin typeface="+mj-lt"/>
              </a:rPr>
              <a:t>The simple linear regression model, which is the basis for inference, imposes several conditions.</a:t>
            </a:r>
          </a:p>
          <a:p>
            <a:pPr algn="l" rtl="0"/>
            <a:r>
              <a:rPr lang="en-US" altLang="ar-SA" sz="2800" dirty="0">
                <a:latin typeface="+mj-lt"/>
              </a:rPr>
              <a:t>We should verify these conditions before proceeding with inference.</a:t>
            </a:r>
          </a:p>
          <a:p>
            <a:pPr algn="l" rtl="0"/>
            <a:r>
              <a:rPr lang="en-US" altLang="ar-SA" sz="2800" dirty="0">
                <a:latin typeface="+mj-lt"/>
              </a:rPr>
              <a:t>The conditions concern the population, but we can observe only our sample.</a:t>
            </a:r>
          </a:p>
          <a:p>
            <a:pPr algn="l" rtl="0">
              <a:buFont typeface="Wingdings" pitchFamily="2" charset="2"/>
              <a:buNone/>
            </a:pPr>
            <a:endParaRPr lang="en-US" altLang="ar-SA" sz="2400" dirty="0" smtClean="0"/>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rtl="0"/>
            <a:r>
              <a:rPr lang="en-US" altLang="ar-SA" sz="3600" dirty="0"/>
              <a:t>Conditions for Regression Inference</a:t>
            </a:r>
          </a:p>
        </p:txBody>
      </p:sp>
      <p:sp>
        <p:nvSpPr>
          <p:cNvPr id="31747" name="Content Placeholder 2"/>
          <p:cNvSpPr>
            <a:spLocks noGrp="1"/>
          </p:cNvSpPr>
          <p:nvPr>
            <p:ph idx="1"/>
          </p:nvPr>
        </p:nvSpPr>
        <p:spPr/>
        <p:txBody>
          <a:bodyPr>
            <a:normAutofit fontScale="92500"/>
          </a:bodyPr>
          <a:lstStyle/>
          <a:p>
            <a:pPr algn="l" rtl="0"/>
            <a:r>
              <a:rPr lang="en-US" altLang="ar-SA" sz="3000" dirty="0">
                <a:latin typeface="+mj-lt"/>
              </a:rPr>
              <a:t>In doing Inference, we assume:</a:t>
            </a:r>
          </a:p>
          <a:p>
            <a:pPr marL="914400" lvl="1" indent="-457200" algn="l" rtl="0">
              <a:buFont typeface="Tahoma" pitchFamily="34" charset="0"/>
              <a:buAutoNum type="arabicPeriod"/>
            </a:pPr>
            <a:r>
              <a:rPr lang="en-US" altLang="ar-SA" sz="2800" dirty="0">
                <a:latin typeface="+mj-lt"/>
              </a:rPr>
              <a:t>The sample is an SRS from the population.</a:t>
            </a:r>
          </a:p>
          <a:p>
            <a:pPr marL="914400" lvl="1" indent="-457200" algn="l" rtl="0">
              <a:buFont typeface="Tahoma" pitchFamily="34" charset="0"/>
              <a:buAutoNum type="arabicPeriod"/>
            </a:pPr>
            <a:r>
              <a:rPr lang="en-US" altLang="ar-SA" sz="2800" dirty="0">
                <a:latin typeface="+mj-lt"/>
              </a:rPr>
              <a:t>There is a linear relationship in the population.</a:t>
            </a:r>
          </a:p>
          <a:p>
            <a:pPr marL="1371600" lvl="2" indent="-457200" algn="l" rtl="0"/>
            <a:r>
              <a:rPr lang="en-US" altLang="ar-SA" sz="2600" dirty="0">
                <a:latin typeface="+mj-lt"/>
              </a:rPr>
              <a:t>We can not observe the population , so we check the scatter plot of the sample data</a:t>
            </a:r>
            <a:r>
              <a:rPr lang="en-US" altLang="ar-SA" sz="2800" dirty="0">
                <a:latin typeface="+mj-lt"/>
              </a:rPr>
              <a:t>.</a:t>
            </a:r>
          </a:p>
          <a:p>
            <a:pPr marL="914400" lvl="1" indent="-457200" algn="l" rtl="0">
              <a:buFont typeface="Tahoma" pitchFamily="34" charset="0"/>
              <a:buAutoNum type="arabicPeriod"/>
            </a:pPr>
            <a:r>
              <a:rPr lang="en-US" altLang="ar-SA" sz="2800" dirty="0">
                <a:latin typeface="+mj-lt"/>
              </a:rPr>
              <a:t>The standard deviation of the responses about the population line is the same for all values of the explanatory variable.</a:t>
            </a:r>
          </a:p>
          <a:p>
            <a:pPr marL="1371600" lvl="2" indent="-457200" algn="l" rtl="0"/>
            <a:r>
              <a:rPr lang="en-US" altLang="ar-SA" sz="2600" dirty="0">
                <a:latin typeface="+mj-lt"/>
              </a:rPr>
              <a:t>The spread of observations above and below the least-squares line should be roughly uniform as x varies</a:t>
            </a:r>
            <a:r>
              <a:rPr lang="en-US" altLang="ar-SA" dirty="0" smtClean="0">
                <a:latin typeface="Times New Roman" pitchFamily="18" charset="0"/>
                <a:cs typeface="Times New Roman" pitchFamily="18" charset="0"/>
              </a:rPr>
              <a:t>.</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228600"/>
            <a:ext cx="5326062" cy="1143000"/>
          </a:xfrm>
        </p:spPr>
        <p:txBody>
          <a:bodyPr/>
          <a:lstStyle/>
          <a:p>
            <a:pPr rtl="0"/>
            <a:r>
              <a:rPr lang="en-US" altLang="ar-SA" sz="4000" dirty="0"/>
              <a:t>Introduction</a:t>
            </a:r>
          </a:p>
        </p:txBody>
      </p:sp>
      <p:sp>
        <p:nvSpPr>
          <p:cNvPr id="5123" name="Rectangle 3"/>
          <p:cNvSpPr>
            <a:spLocks noGrp="1" noChangeArrowheads="1"/>
          </p:cNvSpPr>
          <p:nvPr>
            <p:ph type="body" sz="half" idx="1"/>
          </p:nvPr>
        </p:nvSpPr>
        <p:spPr>
          <a:xfrm>
            <a:off x="685800" y="1752600"/>
            <a:ext cx="4648200" cy="4114800"/>
          </a:xfrm>
        </p:spPr>
        <p:txBody>
          <a:bodyPr>
            <a:noAutofit/>
          </a:bodyPr>
          <a:lstStyle/>
          <a:p>
            <a:pPr algn="l" rtl="0" eaLnBrk="1" hangingPunct="1">
              <a:lnSpc>
                <a:spcPct val="90000"/>
              </a:lnSpc>
              <a:spcBef>
                <a:spcPct val="50000"/>
              </a:spcBef>
              <a:buClrTx/>
              <a:buSzTx/>
              <a:buFontTx/>
              <a:buChar char="•"/>
            </a:pPr>
            <a:r>
              <a:rPr lang="en-US" altLang="en-US" dirty="0" smtClean="0">
                <a:latin typeface="Times New Roman" pitchFamily="18" charset="0"/>
              </a:rPr>
              <a:t>The primary goal of quantitative analysis is to use current information about a phenomenon to predict its future behavior.</a:t>
            </a:r>
          </a:p>
          <a:p>
            <a:pPr algn="l" rtl="0" eaLnBrk="1" hangingPunct="1">
              <a:lnSpc>
                <a:spcPct val="90000"/>
              </a:lnSpc>
              <a:spcBef>
                <a:spcPct val="50000"/>
              </a:spcBef>
              <a:buClrTx/>
              <a:buSzTx/>
              <a:buFontTx/>
              <a:buChar char="•"/>
            </a:pPr>
            <a:r>
              <a:rPr lang="en-US" altLang="en-US" dirty="0" smtClean="0">
                <a:latin typeface="Times New Roman" pitchFamily="18" charset="0"/>
              </a:rPr>
              <a:t>Current information is usually in the form of a set of data. </a:t>
            </a:r>
          </a:p>
          <a:p>
            <a:pPr algn="l" rtl="0" eaLnBrk="1" hangingPunct="1">
              <a:lnSpc>
                <a:spcPct val="90000"/>
              </a:lnSpc>
              <a:spcBef>
                <a:spcPct val="50000"/>
              </a:spcBef>
              <a:buClrTx/>
              <a:buSzTx/>
              <a:buFontTx/>
              <a:buChar char="•"/>
            </a:pPr>
            <a:r>
              <a:rPr lang="en-US" altLang="en-US" dirty="0" smtClean="0">
                <a:latin typeface="Times New Roman" pitchFamily="18" charset="0"/>
              </a:rPr>
              <a:t>In a simple case, when the data form a set of pairs of numbers, we may interpret them as representing the observed values of an independent (or predictor ) variable  X and a dependent ( or response) variable  Y. </a:t>
            </a:r>
          </a:p>
          <a:p>
            <a:pPr algn="l" rtl="0" eaLnBrk="1" hangingPunct="1">
              <a:lnSpc>
                <a:spcPct val="90000"/>
              </a:lnSpc>
              <a:buFont typeface="Wingdings" pitchFamily="2" charset="2"/>
              <a:buNone/>
            </a:pPr>
            <a:endParaRPr lang="en-US" altLang="ar-SA" dirty="0" smtClean="0"/>
          </a:p>
        </p:txBody>
      </p:sp>
      <p:graphicFrame>
        <p:nvGraphicFramePr>
          <p:cNvPr id="5124" name="Object 2048"/>
          <p:cNvGraphicFramePr>
            <a:graphicFrameLocks noGrp="1" noChangeAspect="1"/>
          </p:cNvGraphicFramePr>
          <p:nvPr>
            <p:ph type="chart" sz="half" idx="2"/>
            <p:extLst>
              <p:ext uri="{D42A27DB-BD31-4B8C-83A1-F6EECF244321}">
                <p14:modId xmlns:p14="http://schemas.microsoft.com/office/powerpoint/2010/main" val="500732557"/>
              </p:ext>
            </p:extLst>
          </p:nvPr>
        </p:nvGraphicFramePr>
        <p:xfrm>
          <a:off x="5638800" y="1849438"/>
          <a:ext cx="1930400" cy="3713162"/>
        </p:xfrm>
        <a:graphic>
          <a:graphicData uri="http://schemas.openxmlformats.org/presentationml/2006/ole">
            <mc:AlternateContent xmlns:mc="http://schemas.openxmlformats.org/markup-compatibility/2006">
              <mc:Choice xmlns:v="urn:schemas-microsoft-com:vml" Requires="v">
                <p:oleObj spid="_x0000_s5139" name="Worksheet" r:id="rId4" imgW="1914452" imgH="2838355" progId="Excel.Sheet.8">
                  <p:embed/>
                </p:oleObj>
              </mc:Choice>
              <mc:Fallback>
                <p:oleObj name="Worksheet" r:id="rId4" imgW="1914452" imgH="2838355" progId="Excel.Sheet.8">
                  <p:embed/>
                  <p:pic>
                    <p:nvPicPr>
                      <p:cNvPr id="0" name="Object 2048"/>
                      <p:cNvPicPr>
                        <a:picLocks noChangeAspect="1" noChangeArrowheads="1"/>
                      </p:cNvPicPr>
                      <p:nvPr/>
                    </p:nvPicPr>
                    <p:blipFill>
                      <a:blip r:embed="rId5"/>
                      <a:srcRect/>
                      <a:stretch>
                        <a:fillRect/>
                      </a:stretch>
                    </p:blipFill>
                    <p:spPr bwMode="auto">
                      <a:xfrm>
                        <a:off x="5638800" y="1849438"/>
                        <a:ext cx="1930400" cy="3713162"/>
                      </a:xfrm>
                      <a:prstGeom prst="rect">
                        <a:avLst/>
                      </a:prstGeom>
                      <a:solidFill>
                        <a:schemeClr val="accent1">
                          <a:lumMod val="20000"/>
                          <a:lumOff val="80000"/>
                        </a:schemeClr>
                      </a:solidFill>
                      <a:ln>
                        <a:solidFill>
                          <a:schemeClr val="bg1"/>
                        </a:solidFill>
                      </a:ln>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4610A4EB-E324-45DB-8E8D-18B208F298C0}" type="slidenum">
              <a:rPr lang="en-US" smtClean="0"/>
              <a:pPr>
                <a:defRPr/>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rtl="0"/>
            <a:r>
              <a:rPr lang="en-US" altLang="ar-SA" sz="3600" dirty="0"/>
              <a:t>Conditions for Regression Inference</a:t>
            </a:r>
          </a:p>
        </p:txBody>
      </p:sp>
      <p:sp>
        <p:nvSpPr>
          <p:cNvPr id="32771" name="Content Placeholder 2"/>
          <p:cNvSpPr>
            <a:spLocks noGrp="1"/>
          </p:cNvSpPr>
          <p:nvPr>
            <p:ph idx="1"/>
          </p:nvPr>
        </p:nvSpPr>
        <p:spPr/>
        <p:txBody>
          <a:bodyPr>
            <a:normAutofit/>
          </a:bodyPr>
          <a:lstStyle/>
          <a:p>
            <a:pPr algn="l" rtl="0"/>
            <a:r>
              <a:rPr lang="en-US" altLang="ar-SA" sz="2800" dirty="0">
                <a:latin typeface="+mj-lt"/>
              </a:rPr>
              <a:t>Plotting the residuals against the explanatory variable is helpful in checking these conditions because a residual plot magnifies patterns.</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rtl="0"/>
            <a:r>
              <a:rPr lang="en-US" altLang="ar-SA" sz="3600" dirty="0"/>
              <a:t>Analysis of Residual</a:t>
            </a:r>
          </a:p>
        </p:txBody>
      </p:sp>
      <p:sp>
        <p:nvSpPr>
          <p:cNvPr id="33795" name="Rectangle 3"/>
          <p:cNvSpPr>
            <a:spLocks noGrp="1" noChangeArrowheads="1"/>
          </p:cNvSpPr>
          <p:nvPr>
            <p:ph idx="1"/>
          </p:nvPr>
        </p:nvSpPr>
        <p:spPr/>
        <p:txBody>
          <a:bodyPr>
            <a:noAutofit/>
          </a:bodyPr>
          <a:lstStyle/>
          <a:p>
            <a:pPr algn="l" rtl="0" eaLnBrk="1" hangingPunct="1"/>
            <a:r>
              <a:rPr lang="en-US" altLang="ar-SA" sz="2800" dirty="0">
                <a:latin typeface="+mj-lt"/>
              </a:rPr>
              <a:t>To examine whether the regression model is appropriate for the data being analyzed, we can check the residual plots.</a:t>
            </a:r>
          </a:p>
          <a:p>
            <a:pPr algn="l" rtl="0" eaLnBrk="1" hangingPunct="1"/>
            <a:r>
              <a:rPr lang="en-US" altLang="ar-SA" sz="2800" dirty="0">
                <a:latin typeface="+mj-lt"/>
              </a:rPr>
              <a:t>Residual plots are:</a:t>
            </a:r>
          </a:p>
          <a:p>
            <a:pPr marL="868680" lvl="1" indent="-457200" algn="l" rtl="0" eaLnBrk="1" hangingPunct="1">
              <a:buFont typeface="+mj-lt"/>
              <a:buAutoNum type="arabicPeriod"/>
            </a:pPr>
            <a:r>
              <a:rPr lang="en-US" altLang="ar-SA" sz="2600" dirty="0">
                <a:latin typeface="+mj-lt"/>
              </a:rPr>
              <a:t>Plot a histogram of the residuals</a:t>
            </a:r>
          </a:p>
          <a:p>
            <a:pPr marL="868680" lvl="1" indent="-457200" algn="l" rtl="0" eaLnBrk="1" hangingPunct="1">
              <a:buFont typeface="+mj-lt"/>
              <a:buAutoNum type="arabicPeriod"/>
            </a:pPr>
            <a:r>
              <a:rPr lang="en-US" altLang="ar-SA" sz="2600" dirty="0">
                <a:latin typeface="+mj-lt"/>
              </a:rPr>
              <a:t>Plot residuals against the fitted values.</a:t>
            </a:r>
          </a:p>
          <a:p>
            <a:pPr marL="868680" lvl="1" indent="-457200" algn="l" rtl="0" eaLnBrk="1" hangingPunct="1">
              <a:buFont typeface="+mj-lt"/>
              <a:buAutoNum type="arabicPeriod"/>
            </a:pPr>
            <a:r>
              <a:rPr lang="en-US" altLang="ar-SA" sz="2600" dirty="0">
                <a:latin typeface="+mj-lt"/>
              </a:rPr>
              <a:t>Plot residuals against the independent variable.</a:t>
            </a:r>
          </a:p>
          <a:p>
            <a:pPr marL="868680" lvl="1" indent="-457200" algn="l" rtl="0" eaLnBrk="1" hangingPunct="1">
              <a:buFont typeface="+mj-lt"/>
              <a:buAutoNum type="arabicPeriod"/>
            </a:pPr>
            <a:r>
              <a:rPr lang="en-US" altLang="ar-SA" sz="2600" dirty="0">
                <a:latin typeface="+mj-lt"/>
              </a:rPr>
              <a:t>Plot residuals over time if the data are  chronological</a:t>
            </a:r>
            <a:r>
              <a:rPr lang="en-US" altLang="ar-SA" sz="2400" dirty="0" smtClean="0">
                <a:latin typeface="Times New Roman" pitchFamily="18" charset="0"/>
              </a:rPr>
              <a:t>.</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rtl="0"/>
            <a:r>
              <a:rPr lang="en-US" altLang="ar-SA" sz="3600" dirty="0"/>
              <a:t>Analysis of Residual</a:t>
            </a:r>
          </a:p>
        </p:txBody>
      </p:sp>
      <p:sp>
        <p:nvSpPr>
          <p:cNvPr id="34819" name="Rectangle 3"/>
          <p:cNvSpPr>
            <a:spLocks noGrp="1" noChangeArrowheads="1"/>
          </p:cNvSpPr>
          <p:nvPr>
            <p:ph idx="1"/>
          </p:nvPr>
        </p:nvSpPr>
        <p:spPr/>
        <p:txBody>
          <a:bodyPr>
            <a:noAutofit/>
          </a:bodyPr>
          <a:lstStyle/>
          <a:p>
            <a:pPr algn="l" rtl="0" eaLnBrk="1" hangingPunct="1">
              <a:lnSpc>
                <a:spcPct val="90000"/>
              </a:lnSpc>
            </a:pPr>
            <a:r>
              <a:rPr lang="en-US" altLang="ar-SA" sz="3200" dirty="0">
                <a:latin typeface="+mj-lt"/>
              </a:rPr>
              <a:t>A histogram of the residuals provides a check on the </a:t>
            </a:r>
            <a:r>
              <a:rPr lang="en-US" altLang="ar-SA" sz="3200" b="1" dirty="0">
                <a:latin typeface="+mj-lt"/>
              </a:rPr>
              <a:t>normality</a:t>
            </a:r>
            <a:r>
              <a:rPr lang="en-US" altLang="ar-SA" sz="3200" dirty="0">
                <a:latin typeface="+mj-lt"/>
              </a:rPr>
              <a:t> assumption. A Normal quantile plot of the residuals can also be used to check the Normality assumptions. </a:t>
            </a:r>
          </a:p>
          <a:p>
            <a:pPr algn="l" rtl="0" eaLnBrk="1" hangingPunct="1">
              <a:lnSpc>
                <a:spcPct val="90000"/>
              </a:lnSpc>
            </a:pPr>
            <a:r>
              <a:rPr lang="en-US" altLang="ar-SA" sz="3200" dirty="0">
                <a:latin typeface="+mj-lt"/>
              </a:rPr>
              <a:t>Regression Inference is robust against moderate lack of Normality. On the other hand, outliers and influential observations can invalidate the results of inference for </a:t>
            </a:r>
            <a:r>
              <a:rPr lang="en-US" altLang="ar-SA" sz="3200" dirty="0" smtClean="0">
                <a:latin typeface="+mj-lt"/>
              </a:rPr>
              <a:t>regression</a:t>
            </a:r>
            <a:endParaRPr lang="en-US" altLang="ar-SA" sz="3200" dirty="0">
              <a:latin typeface="+mj-lt"/>
            </a:endParaRP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rtl="0"/>
            <a:r>
              <a:rPr lang="en-US" altLang="ar-SA" sz="3600" dirty="0"/>
              <a:t>Analysis of Residual</a:t>
            </a:r>
          </a:p>
        </p:txBody>
      </p:sp>
      <p:sp>
        <p:nvSpPr>
          <p:cNvPr id="35843" name="Rectangle 3"/>
          <p:cNvSpPr>
            <a:spLocks noGrp="1" noChangeArrowheads="1"/>
          </p:cNvSpPr>
          <p:nvPr>
            <p:ph idx="1"/>
          </p:nvPr>
        </p:nvSpPr>
        <p:spPr/>
        <p:txBody>
          <a:bodyPr>
            <a:normAutofit/>
          </a:bodyPr>
          <a:lstStyle/>
          <a:p>
            <a:pPr algn="l" rtl="0"/>
            <a:r>
              <a:rPr lang="en-US" altLang="ar-SA" sz="3200" dirty="0">
                <a:latin typeface="+mj-lt"/>
              </a:rPr>
              <a:t>Plot of residuals against fitted values or the independent variable can be used to check the assumption of constant variance and the aptness of the model</a:t>
            </a:r>
            <a:r>
              <a:rPr lang="en-US" altLang="ar-SA" sz="3200" dirty="0" smtClean="0"/>
              <a:t>.</a:t>
            </a:r>
            <a:endParaRPr lang="en-US" altLang="ar-SA" sz="3200" dirty="0" smtClean="0">
              <a:latin typeface="+mj-lt"/>
            </a:endParaRPr>
          </a:p>
          <a:p>
            <a:pPr algn="l" rtl="0" eaLnBrk="1" hangingPunct="1"/>
            <a:r>
              <a:rPr lang="en-US" altLang="ar-SA" sz="3200" dirty="0" smtClean="0">
                <a:latin typeface="+mj-lt"/>
              </a:rPr>
              <a:t>Plot </a:t>
            </a:r>
            <a:r>
              <a:rPr lang="en-US" altLang="ar-SA" sz="3200" dirty="0">
                <a:latin typeface="+mj-lt"/>
              </a:rPr>
              <a:t>of residuals against time provides a check on the independence of the error terms assumption.</a:t>
            </a:r>
          </a:p>
          <a:p>
            <a:pPr algn="l" rtl="0" eaLnBrk="1" hangingPunct="1"/>
            <a:r>
              <a:rPr lang="en-US" altLang="ar-SA" sz="3200" dirty="0">
                <a:latin typeface="+mj-lt"/>
              </a:rPr>
              <a:t>Assumption of independence is the most critical one.</a:t>
            </a:r>
          </a:p>
          <a:p>
            <a:pPr algn="l" rtl="0" eaLnBrk="1" hangingPunct="1"/>
            <a:endParaRPr lang="en-US" altLang="ar-SA" sz="3200" dirty="0">
              <a:latin typeface="+mj-lt"/>
            </a:endParaRP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rtl="0"/>
            <a:r>
              <a:rPr lang="en-US" altLang="ar-SA" sz="3600" dirty="0"/>
              <a:t>Residual plots</a:t>
            </a:r>
          </a:p>
        </p:txBody>
      </p:sp>
      <p:sp>
        <p:nvSpPr>
          <p:cNvPr id="36867" name="Rectangle 3"/>
          <p:cNvSpPr>
            <a:spLocks noGrp="1" noChangeArrowheads="1"/>
          </p:cNvSpPr>
          <p:nvPr>
            <p:ph sz="half" idx="1"/>
          </p:nvPr>
        </p:nvSpPr>
        <p:spPr>
          <a:xfrm>
            <a:off x="457200" y="1524000"/>
            <a:ext cx="7924800" cy="1740408"/>
          </a:xfrm>
        </p:spPr>
        <p:txBody>
          <a:bodyPr>
            <a:normAutofit/>
          </a:bodyPr>
          <a:lstStyle/>
          <a:p>
            <a:pPr algn="l" rtl="0" eaLnBrk="1" hangingPunct="1">
              <a:lnSpc>
                <a:spcPct val="90000"/>
              </a:lnSpc>
            </a:pPr>
            <a:r>
              <a:rPr lang="en-US" altLang="ar-SA" sz="2400" dirty="0">
                <a:latin typeface="+mj-lt"/>
              </a:rPr>
              <a:t>The residuals should have no systematic pattern.</a:t>
            </a:r>
          </a:p>
          <a:p>
            <a:pPr algn="l" rtl="0" eaLnBrk="1" hangingPunct="1">
              <a:lnSpc>
                <a:spcPct val="90000"/>
              </a:lnSpc>
            </a:pPr>
            <a:r>
              <a:rPr lang="en-US" altLang="ar-SA" sz="2400" dirty="0">
                <a:latin typeface="+mj-lt"/>
              </a:rPr>
              <a:t>The residual plot to right shows a scatter of the points with no individual observations or systematic change as x increases.</a:t>
            </a:r>
          </a:p>
        </p:txBody>
      </p:sp>
      <p:graphicFrame>
        <p:nvGraphicFramePr>
          <p:cNvPr id="36868" name="Object 1024"/>
          <p:cNvGraphicFramePr>
            <a:graphicFrameLocks noGrp="1" noChangeAspect="1"/>
          </p:cNvGraphicFramePr>
          <p:nvPr>
            <p:ph sz="half" idx="2"/>
            <p:extLst>
              <p:ext uri="{D42A27DB-BD31-4B8C-83A1-F6EECF244321}">
                <p14:modId xmlns:p14="http://schemas.microsoft.com/office/powerpoint/2010/main" val="3926507239"/>
              </p:ext>
            </p:extLst>
          </p:nvPr>
        </p:nvGraphicFramePr>
        <p:xfrm>
          <a:off x="800100" y="3048000"/>
          <a:ext cx="7200900" cy="3200400"/>
        </p:xfrm>
        <a:graphic>
          <a:graphicData uri="http://schemas.openxmlformats.org/presentationml/2006/ole">
            <mc:AlternateContent xmlns:mc="http://schemas.openxmlformats.org/markup-compatibility/2006">
              <mc:Choice xmlns:v="urn:schemas-microsoft-com:vml" Requires="v">
                <p:oleObj spid="_x0000_s36883" name="Chart" r:id="rId3" imgW="4676987" imgH="2733988" progId="Excel.Chart.8">
                  <p:embed/>
                </p:oleObj>
              </mc:Choice>
              <mc:Fallback>
                <p:oleObj name="Chart" r:id="rId3" imgW="4676987" imgH="2733988" progId="Excel.Chart.8">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 y="3048000"/>
                        <a:ext cx="7200900" cy="3200400"/>
                      </a:xfrm>
                      <a:prstGeom prst="rect">
                        <a:avLst/>
                      </a:prstGeom>
                      <a:noFill/>
                      <a:ln>
                        <a:noFill/>
                      </a:ln>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25722002-68C7-4ACD-8B8C-B0A49FA5E8DF}" type="slidenum">
              <a:rPr lang="en-US" smtClean="0"/>
              <a:pPr>
                <a:defRPr/>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rtl="0"/>
            <a:r>
              <a:rPr lang="en-US" altLang="ar-SA" sz="3600" dirty="0"/>
              <a:t>Residual plots</a:t>
            </a:r>
          </a:p>
        </p:txBody>
      </p:sp>
      <p:sp>
        <p:nvSpPr>
          <p:cNvPr id="37891" name="Rectangle 3"/>
          <p:cNvSpPr>
            <a:spLocks noGrp="1" noChangeArrowheads="1"/>
          </p:cNvSpPr>
          <p:nvPr>
            <p:ph sz="half" idx="1"/>
          </p:nvPr>
        </p:nvSpPr>
        <p:spPr>
          <a:xfrm>
            <a:off x="457200" y="1536192"/>
            <a:ext cx="7467600" cy="1130808"/>
          </a:xfrm>
        </p:spPr>
        <p:txBody>
          <a:bodyPr>
            <a:normAutofit/>
          </a:bodyPr>
          <a:lstStyle/>
          <a:p>
            <a:pPr algn="l" rtl="0" eaLnBrk="1" hangingPunct="1"/>
            <a:r>
              <a:rPr lang="en-US" altLang="ar-SA" dirty="0">
                <a:latin typeface="+mj-lt"/>
              </a:rPr>
              <a:t>The points in this residual plot have a curve pattern, so a straight line fits poorly</a:t>
            </a:r>
          </a:p>
        </p:txBody>
      </p:sp>
      <p:pic>
        <p:nvPicPr>
          <p:cNvPr id="37892" name="Picture 5" descr="figure-02-17b.JPG                                              000246F3&#10;production                     B8414D3D:"/>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914400" y="2590800"/>
            <a:ext cx="7162800" cy="3620756"/>
          </a:xfrm>
          <a:noFill/>
        </p:spPr>
      </p:pic>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25722002-68C7-4ACD-8B8C-B0A49FA5E8DF}" type="slidenum">
              <a:rPr lang="en-US" smtClean="0"/>
              <a:pPr>
                <a:defRPr/>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rtl="0"/>
            <a:r>
              <a:rPr lang="en-US" altLang="ar-SA" sz="3600" dirty="0"/>
              <a:t>Residual plots</a:t>
            </a:r>
          </a:p>
        </p:txBody>
      </p:sp>
      <p:sp>
        <p:nvSpPr>
          <p:cNvPr id="38915" name="Rectangle 3"/>
          <p:cNvSpPr>
            <a:spLocks noGrp="1" noChangeArrowheads="1"/>
          </p:cNvSpPr>
          <p:nvPr>
            <p:ph sz="half" idx="1"/>
          </p:nvPr>
        </p:nvSpPr>
        <p:spPr>
          <a:xfrm>
            <a:off x="457200" y="1536192"/>
            <a:ext cx="7467600" cy="1054608"/>
          </a:xfrm>
        </p:spPr>
        <p:txBody>
          <a:bodyPr>
            <a:noAutofit/>
          </a:bodyPr>
          <a:lstStyle/>
          <a:p>
            <a:pPr algn="l" rtl="0" eaLnBrk="1" hangingPunct="1"/>
            <a:r>
              <a:rPr lang="en-US" altLang="ar-SA" sz="2400" dirty="0">
                <a:latin typeface="+mj-lt"/>
              </a:rPr>
              <a:t>The points in this plot show more spread for larger values of the explanatory variable x, so prediction will be less accurate when x is large.</a:t>
            </a:r>
          </a:p>
        </p:txBody>
      </p:sp>
      <p:pic>
        <p:nvPicPr>
          <p:cNvPr id="38916" name="Picture 5" descr="figure-02-17c.JPG                                              000246F3&#10;production                     B8414D3D:"/>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a:xfrm>
            <a:off x="838199" y="2895600"/>
            <a:ext cx="7150654" cy="3276600"/>
          </a:xfrm>
          <a:noFill/>
        </p:spPr>
      </p:pic>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25722002-68C7-4ACD-8B8C-B0A49FA5E8DF}" type="slidenum">
              <a:rPr lang="en-US" smtClean="0"/>
              <a:pPr>
                <a:defRPr/>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rtl="0"/>
            <a:r>
              <a:rPr lang="en-US" altLang="ar-SA" sz="3600" dirty="0"/>
              <a:t>Variable transformations</a:t>
            </a:r>
          </a:p>
        </p:txBody>
      </p:sp>
      <p:sp>
        <p:nvSpPr>
          <p:cNvPr id="39939" name="Rectangle 3"/>
          <p:cNvSpPr>
            <a:spLocks noGrp="1" noChangeArrowheads="1"/>
          </p:cNvSpPr>
          <p:nvPr>
            <p:ph idx="1"/>
          </p:nvPr>
        </p:nvSpPr>
        <p:spPr/>
        <p:txBody>
          <a:bodyPr>
            <a:normAutofit lnSpcReduction="10000"/>
          </a:bodyPr>
          <a:lstStyle/>
          <a:p>
            <a:pPr algn="l" rtl="0" eaLnBrk="1" hangingPunct="1">
              <a:lnSpc>
                <a:spcPct val="90000"/>
              </a:lnSpc>
            </a:pPr>
            <a:r>
              <a:rPr lang="en-US" altLang="ar-SA" sz="2800" dirty="0">
                <a:latin typeface="+mj-lt"/>
              </a:rPr>
              <a:t>If the residual plot suggests that the variance is not constant, a transformation can be used to stabilize the variance.</a:t>
            </a:r>
          </a:p>
          <a:p>
            <a:pPr algn="l" rtl="0" eaLnBrk="1" hangingPunct="1">
              <a:lnSpc>
                <a:spcPct val="90000"/>
              </a:lnSpc>
            </a:pPr>
            <a:r>
              <a:rPr lang="en-US" altLang="ar-SA" sz="2800" dirty="0">
                <a:latin typeface="+mj-lt"/>
              </a:rPr>
              <a:t>If the residual plot suggests a non linear relationship between x and y, a transformation may reduce it to one that is approximately linear.</a:t>
            </a:r>
          </a:p>
          <a:p>
            <a:pPr algn="l" rtl="0" eaLnBrk="1" hangingPunct="1">
              <a:lnSpc>
                <a:spcPct val="90000"/>
              </a:lnSpc>
            </a:pPr>
            <a:r>
              <a:rPr lang="en-US" altLang="ar-SA" sz="2800" dirty="0">
                <a:latin typeface="+mj-lt"/>
              </a:rPr>
              <a:t>Common linearizing transformations are:</a:t>
            </a:r>
          </a:p>
          <a:p>
            <a:pPr algn="l" rtl="0" eaLnBrk="1" hangingPunct="1">
              <a:lnSpc>
                <a:spcPct val="90000"/>
              </a:lnSpc>
            </a:pPr>
            <a:endParaRPr lang="en-US" altLang="ar-SA" sz="2800" dirty="0" smtClean="0">
              <a:latin typeface="Times New Roman" pitchFamily="18" charset="0"/>
            </a:endParaRPr>
          </a:p>
          <a:p>
            <a:pPr algn="l" rtl="0" eaLnBrk="1" hangingPunct="1">
              <a:lnSpc>
                <a:spcPct val="90000"/>
              </a:lnSpc>
            </a:pPr>
            <a:endParaRPr lang="en-US" altLang="ar-SA" sz="2800" dirty="0" smtClean="0">
              <a:latin typeface="Times New Roman" pitchFamily="18" charset="0"/>
            </a:endParaRPr>
          </a:p>
          <a:p>
            <a:pPr algn="l" rtl="0" eaLnBrk="1" hangingPunct="1">
              <a:lnSpc>
                <a:spcPct val="90000"/>
              </a:lnSpc>
            </a:pPr>
            <a:r>
              <a:rPr lang="en-US" altLang="ar-SA" sz="2800" dirty="0">
                <a:latin typeface="+mj-lt"/>
              </a:rPr>
              <a:t>Variance stabilizing transformations are</a:t>
            </a:r>
            <a:r>
              <a:rPr lang="en-US" altLang="ar-SA" sz="2800" dirty="0" smtClean="0">
                <a:latin typeface="Times New Roman" pitchFamily="18" charset="0"/>
              </a:rPr>
              <a:t>:</a:t>
            </a:r>
          </a:p>
          <a:p>
            <a:pPr algn="l" rtl="0" eaLnBrk="1" hangingPunct="1">
              <a:lnSpc>
                <a:spcPct val="90000"/>
              </a:lnSpc>
              <a:buFont typeface="Wingdings" pitchFamily="2" charset="2"/>
              <a:buNone/>
            </a:pPr>
            <a:r>
              <a:rPr lang="en-US" altLang="ar-SA" sz="2800" dirty="0" smtClean="0">
                <a:latin typeface="Times New Roman" pitchFamily="18" charset="0"/>
              </a:rPr>
              <a:t>		</a:t>
            </a:r>
          </a:p>
          <a:p>
            <a:pPr algn="l" rtl="0" eaLnBrk="1" hangingPunct="1">
              <a:lnSpc>
                <a:spcPct val="90000"/>
              </a:lnSpc>
              <a:buFont typeface="Wingdings" pitchFamily="2" charset="2"/>
              <a:buNone/>
            </a:pPr>
            <a:r>
              <a:rPr lang="en-US" altLang="ar-SA" sz="2800" dirty="0" smtClean="0">
                <a:latin typeface="Times New Roman" pitchFamily="18" charset="0"/>
              </a:rPr>
              <a:t>		   </a:t>
            </a:r>
          </a:p>
        </p:txBody>
      </p:sp>
      <p:graphicFrame>
        <p:nvGraphicFramePr>
          <p:cNvPr id="39940" name="Object 4"/>
          <p:cNvGraphicFramePr>
            <a:graphicFrameLocks noChangeAspect="1"/>
          </p:cNvGraphicFramePr>
          <p:nvPr>
            <p:extLst>
              <p:ext uri="{D42A27DB-BD31-4B8C-83A1-F6EECF244321}">
                <p14:modId xmlns:p14="http://schemas.microsoft.com/office/powerpoint/2010/main" val="3200175737"/>
              </p:ext>
            </p:extLst>
          </p:nvPr>
        </p:nvGraphicFramePr>
        <p:xfrm>
          <a:off x="3048000" y="4267199"/>
          <a:ext cx="1752600" cy="753311"/>
        </p:xfrm>
        <a:graphic>
          <a:graphicData uri="http://schemas.openxmlformats.org/presentationml/2006/ole">
            <mc:AlternateContent xmlns:mc="http://schemas.openxmlformats.org/markup-compatibility/2006">
              <mc:Choice xmlns:v="urn:schemas-microsoft-com:vml" Requires="v">
                <p:oleObj spid="_x0000_s39972" name="Equation" r:id="rId3" imgW="736280" imgH="393529" progId="Equation.3">
                  <p:embed/>
                </p:oleObj>
              </mc:Choice>
              <mc:Fallback>
                <p:oleObj name="Equation" r:id="rId3" imgW="736280" imgH="393529"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4267199"/>
                        <a:ext cx="1752600" cy="753311"/>
                      </a:xfrm>
                      <a:prstGeom prst="rect">
                        <a:avLst/>
                      </a:prstGeom>
                      <a:noFill/>
                      <a:ln>
                        <a:noFill/>
                      </a:ln>
                      <a:effectLst/>
                      <a:extLst/>
                    </p:spPr>
                  </p:pic>
                </p:oleObj>
              </mc:Fallback>
            </mc:AlternateContent>
          </a:graphicData>
        </a:graphic>
      </p:graphicFrame>
      <p:graphicFrame>
        <p:nvGraphicFramePr>
          <p:cNvPr id="39941" name="Object 5"/>
          <p:cNvGraphicFramePr>
            <a:graphicFrameLocks noChangeAspect="1"/>
          </p:cNvGraphicFramePr>
          <p:nvPr>
            <p:extLst>
              <p:ext uri="{D42A27DB-BD31-4B8C-83A1-F6EECF244321}">
                <p14:modId xmlns:p14="http://schemas.microsoft.com/office/powerpoint/2010/main" val="2843545393"/>
              </p:ext>
            </p:extLst>
          </p:nvPr>
        </p:nvGraphicFramePr>
        <p:xfrm>
          <a:off x="2819399" y="5638800"/>
          <a:ext cx="2798885" cy="762000"/>
        </p:xfrm>
        <a:graphic>
          <a:graphicData uri="http://schemas.openxmlformats.org/presentationml/2006/ole">
            <mc:AlternateContent xmlns:mc="http://schemas.openxmlformats.org/markup-compatibility/2006">
              <mc:Choice xmlns:v="urn:schemas-microsoft-com:vml" Requires="v">
                <p:oleObj spid="_x0000_s39973" name="Equation" r:id="rId5" imgW="1447800" imgH="419100" progId="Equation.3">
                  <p:embed/>
                </p:oleObj>
              </mc:Choice>
              <mc:Fallback>
                <p:oleObj name="Equation" r:id="rId5" imgW="1447800" imgH="41910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19399" y="5638800"/>
                        <a:ext cx="2798885" cy="7620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rtl="0"/>
            <a:r>
              <a:rPr lang="en-US" altLang="ar-SA" sz="3600" dirty="0"/>
              <a:t>Inference about the Regression Model</a:t>
            </a:r>
          </a:p>
        </p:txBody>
      </p:sp>
      <p:sp>
        <p:nvSpPr>
          <p:cNvPr id="40963" name="Content Placeholder 2"/>
          <p:cNvSpPr>
            <a:spLocks noGrp="1"/>
          </p:cNvSpPr>
          <p:nvPr>
            <p:ph idx="1"/>
          </p:nvPr>
        </p:nvSpPr>
        <p:spPr/>
        <p:txBody>
          <a:bodyPr>
            <a:normAutofit/>
          </a:bodyPr>
          <a:lstStyle/>
          <a:p>
            <a:pPr algn="l" rtl="0"/>
            <a:r>
              <a:rPr lang="en-US" altLang="ar-SA" sz="3200" dirty="0">
                <a:latin typeface="+mj-lt"/>
              </a:rPr>
              <a:t>When a scatter plot shows a linear relationship between a quantitative explanatory variable x and a quantitative response variable y, we can use the least square line fitted to the data to predict y for a give value of x.</a:t>
            </a:r>
          </a:p>
          <a:p>
            <a:pPr algn="l" rtl="0"/>
            <a:r>
              <a:rPr lang="en-US" altLang="ar-SA" sz="3200" dirty="0">
                <a:latin typeface="+mj-lt"/>
              </a:rPr>
              <a:t>Now we want to do tests and confidence intervals in this setting. </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rtl="0"/>
            <a:r>
              <a:rPr lang="en-US" altLang="ar-SA" sz="3600" dirty="0"/>
              <a:t>Inference about the Regression Model</a:t>
            </a:r>
          </a:p>
        </p:txBody>
      </p:sp>
      <p:sp>
        <p:nvSpPr>
          <p:cNvPr id="41987" name="Content Placeholder 2"/>
          <p:cNvSpPr>
            <a:spLocks noGrp="1"/>
          </p:cNvSpPr>
          <p:nvPr>
            <p:ph idx="1"/>
          </p:nvPr>
        </p:nvSpPr>
        <p:spPr/>
        <p:txBody>
          <a:bodyPr>
            <a:normAutofit/>
          </a:bodyPr>
          <a:lstStyle/>
          <a:p>
            <a:pPr algn="l" rtl="0"/>
            <a:r>
              <a:rPr lang="en-US" altLang="ar-SA" sz="3200" dirty="0">
                <a:latin typeface="+mj-lt"/>
              </a:rPr>
              <a:t>We think of the least square line we calculated from a sample as an estimate of a regression line for the population.</a:t>
            </a:r>
          </a:p>
          <a:p>
            <a:pPr lvl="1" algn="l" rtl="0"/>
            <a:r>
              <a:rPr lang="en-US" altLang="ar-SA" sz="3200" dirty="0">
                <a:latin typeface="+mj-lt"/>
              </a:rPr>
              <a:t>Just as the sample mean    </a:t>
            </a:r>
            <a:r>
              <a:rPr lang="en-US" altLang="ar-SA" sz="3200" dirty="0" smtClean="0">
                <a:latin typeface="+mj-lt"/>
              </a:rPr>
              <a:t>   is </a:t>
            </a:r>
            <a:r>
              <a:rPr lang="en-US" altLang="ar-SA" sz="3200" dirty="0">
                <a:latin typeface="+mj-lt"/>
              </a:rPr>
              <a:t>an estimate of the population mean µ.</a:t>
            </a:r>
          </a:p>
        </p:txBody>
      </p:sp>
      <p:graphicFrame>
        <p:nvGraphicFramePr>
          <p:cNvPr id="41988" name="Object 2"/>
          <p:cNvGraphicFramePr>
            <a:graphicFrameLocks noChangeAspect="1"/>
          </p:cNvGraphicFramePr>
          <p:nvPr>
            <p:extLst>
              <p:ext uri="{D42A27DB-BD31-4B8C-83A1-F6EECF244321}">
                <p14:modId xmlns:p14="http://schemas.microsoft.com/office/powerpoint/2010/main" val="1565851409"/>
              </p:ext>
            </p:extLst>
          </p:nvPr>
        </p:nvGraphicFramePr>
        <p:xfrm>
          <a:off x="5334000" y="3200400"/>
          <a:ext cx="457200" cy="516731"/>
        </p:xfrm>
        <a:graphic>
          <a:graphicData uri="http://schemas.openxmlformats.org/presentationml/2006/ole">
            <mc:AlternateContent xmlns:mc="http://schemas.openxmlformats.org/markup-compatibility/2006">
              <mc:Choice xmlns:v="urn:schemas-microsoft-com:vml" Requires="v">
                <p:oleObj spid="_x0000_s42004" name="Equation" r:id="rId3" imgW="139579" imgH="164957" progId="Equation.3">
                  <p:embed/>
                </p:oleObj>
              </mc:Choice>
              <mc:Fallback>
                <p:oleObj name="Equation" r:id="rId3" imgW="139579" imgH="164957"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3200400"/>
                        <a:ext cx="457200" cy="516731"/>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62000" y="228600"/>
            <a:ext cx="6316662" cy="1143000"/>
          </a:xfrm>
        </p:spPr>
        <p:txBody>
          <a:bodyPr/>
          <a:lstStyle/>
          <a:p>
            <a:pPr rtl="0"/>
            <a:r>
              <a:rPr lang="en-US" altLang="ar-SA" sz="4000" dirty="0"/>
              <a:t>Introduction</a:t>
            </a:r>
          </a:p>
        </p:txBody>
      </p:sp>
      <p:sp>
        <p:nvSpPr>
          <p:cNvPr id="6147" name="Rectangle 3"/>
          <p:cNvSpPr>
            <a:spLocks noGrp="1" noChangeArrowheads="1"/>
          </p:cNvSpPr>
          <p:nvPr>
            <p:ph type="body" sz="half" idx="1"/>
          </p:nvPr>
        </p:nvSpPr>
        <p:spPr>
          <a:xfrm>
            <a:off x="533400" y="1371600"/>
            <a:ext cx="7772400" cy="1524000"/>
          </a:xfrm>
        </p:spPr>
        <p:txBody>
          <a:bodyPr/>
          <a:lstStyle/>
          <a:p>
            <a:pPr algn="l" rtl="0" eaLnBrk="1" hangingPunct="1"/>
            <a:r>
              <a:rPr lang="en-US" altLang="en-US" sz="2400" dirty="0" smtClean="0">
                <a:latin typeface="Times New Roman" pitchFamily="18" charset="0"/>
              </a:rPr>
              <a:t>The goal of the analyst who studies the data is to find a functional relation</a:t>
            </a:r>
            <a:r>
              <a:rPr lang="en-US" altLang="en-US" sz="2400" dirty="0">
                <a:latin typeface="Times New Roman" pitchFamily="18" charset="0"/>
              </a:rPr>
              <a:t> </a:t>
            </a:r>
            <a:r>
              <a:rPr lang="en-US" altLang="en-US" sz="2400" dirty="0" smtClean="0">
                <a:latin typeface="Times New Roman" pitchFamily="18" charset="0"/>
              </a:rPr>
              <a:t>between the response variable y and the predictor variable x.</a:t>
            </a:r>
            <a:endParaRPr lang="en-US" altLang="ar-SA" sz="2400" dirty="0" smtClean="0">
              <a:latin typeface="Times New Roman" pitchFamily="18" charset="0"/>
            </a:endParaRPr>
          </a:p>
        </p:txBody>
      </p:sp>
      <p:graphicFrame>
        <p:nvGraphicFramePr>
          <p:cNvPr id="6149" name="Object 8"/>
          <p:cNvGraphicFramePr>
            <a:graphicFrameLocks noGrp="1" noChangeAspect="1"/>
          </p:cNvGraphicFramePr>
          <p:nvPr>
            <p:ph type="chart" sz="half" idx="2"/>
            <p:extLst>
              <p:ext uri="{D42A27DB-BD31-4B8C-83A1-F6EECF244321}">
                <p14:modId xmlns:p14="http://schemas.microsoft.com/office/powerpoint/2010/main" val="616718018"/>
              </p:ext>
            </p:extLst>
          </p:nvPr>
        </p:nvGraphicFramePr>
        <p:xfrm>
          <a:off x="1819275" y="3081338"/>
          <a:ext cx="5275263" cy="2994025"/>
        </p:xfrm>
        <a:graphic>
          <a:graphicData uri="http://schemas.openxmlformats.org/presentationml/2006/ole">
            <mc:AlternateContent xmlns:mc="http://schemas.openxmlformats.org/markup-compatibility/2006">
              <mc:Choice xmlns:v="urn:schemas-microsoft-com:vml" Requires="v">
                <p:oleObj spid="_x0000_s6178" name="Worksheet" r:id="rId4" imgW="9448670" imgH="5362670" progId="Excel.Sheet.8">
                  <p:embed followColorScheme="full"/>
                </p:oleObj>
              </mc:Choice>
              <mc:Fallback>
                <p:oleObj name="Worksheet" r:id="rId4" imgW="9448670" imgH="5362670" progId="Excel.Sheet.8">
                  <p:embed followColorScheme="full"/>
                  <p:pic>
                    <p:nvPicPr>
                      <p:cNvPr id="0" name="Object 8"/>
                      <p:cNvPicPr>
                        <a:picLocks noChangeAspect="1" noChangeArrowheads="1"/>
                      </p:cNvPicPr>
                      <p:nvPr/>
                    </p:nvPicPr>
                    <p:blipFill>
                      <a:blip r:embed="rId5"/>
                      <a:srcRect/>
                      <a:stretch>
                        <a:fillRect/>
                      </a:stretch>
                    </p:blipFill>
                    <p:spPr bwMode="auto">
                      <a:xfrm>
                        <a:off x="1819275" y="3081338"/>
                        <a:ext cx="5275263" cy="2994025"/>
                      </a:xfrm>
                      <a:prstGeom prst="rect">
                        <a:avLst/>
                      </a:prstGeom>
                      <a:noFill/>
                      <a:ln>
                        <a:noFill/>
                      </a:ln>
                    </p:spPr>
                  </p:pic>
                </p:oleObj>
              </mc:Fallback>
            </mc:AlternateContent>
          </a:graphicData>
        </a:graphic>
      </p:graphicFrame>
      <p:graphicFrame>
        <p:nvGraphicFramePr>
          <p:cNvPr id="6148" name="Object 5"/>
          <p:cNvGraphicFramePr>
            <a:graphicFrameLocks noChangeAspect="1"/>
          </p:cNvGraphicFramePr>
          <p:nvPr>
            <p:extLst>
              <p:ext uri="{D42A27DB-BD31-4B8C-83A1-F6EECF244321}">
                <p14:modId xmlns:p14="http://schemas.microsoft.com/office/powerpoint/2010/main" val="2334441924"/>
              </p:ext>
            </p:extLst>
          </p:nvPr>
        </p:nvGraphicFramePr>
        <p:xfrm>
          <a:off x="3810000" y="2286000"/>
          <a:ext cx="1752600" cy="547688"/>
        </p:xfrm>
        <a:graphic>
          <a:graphicData uri="http://schemas.openxmlformats.org/presentationml/2006/ole">
            <mc:AlternateContent xmlns:mc="http://schemas.openxmlformats.org/markup-compatibility/2006">
              <mc:Choice xmlns:v="urn:schemas-microsoft-com:vml" Requires="v">
                <p:oleObj spid="_x0000_s6179" name="Equation" r:id="rId6" imgW="583920" imgH="203040" progId="Equation.3">
                  <p:embed/>
                </p:oleObj>
              </mc:Choice>
              <mc:Fallback>
                <p:oleObj name="Equation" r:id="rId6" imgW="583920" imgH="203040" progId="Equation.3">
                  <p:embed/>
                  <p:pic>
                    <p:nvPicPr>
                      <p:cNvPr id="0" name="Object 5"/>
                      <p:cNvPicPr>
                        <a:picLocks noChangeAspect="1" noChangeArrowheads="1"/>
                      </p:cNvPicPr>
                      <p:nvPr/>
                    </p:nvPicPr>
                    <p:blipFill>
                      <a:blip r:embed="rId7"/>
                      <a:srcRect/>
                      <a:stretch>
                        <a:fillRect/>
                      </a:stretch>
                    </p:blipFill>
                    <p:spPr bwMode="auto">
                      <a:xfrm>
                        <a:off x="3810000" y="2286000"/>
                        <a:ext cx="1752600" cy="547688"/>
                      </a:xfrm>
                      <a:prstGeom prst="rect">
                        <a:avLst/>
                      </a:prstGeom>
                      <a:solidFill>
                        <a:schemeClr val="bg2"/>
                      </a:solid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4610A4EB-E324-45DB-8E8D-18B208F298C0}" type="slidenum">
              <a:rPr lang="en-US" smtClean="0"/>
              <a:pPr>
                <a:defRPr/>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rtl="0"/>
            <a:r>
              <a:rPr lang="en-US" altLang="ar-SA" sz="3600" dirty="0"/>
              <a:t>Inference about the Regression Model</a:t>
            </a:r>
          </a:p>
        </p:txBody>
      </p:sp>
      <p:sp>
        <p:nvSpPr>
          <p:cNvPr id="43011" name="Content Placeholder 2"/>
          <p:cNvSpPr>
            <a:spLocks noGrp="1"/>
          </p:cNvSpPr>
          <p:nvPr>
            <p:ph idx="1"/>
          </p:nvPr>
        </p:nvSpPr>
        <p:spPr>
          <a:xfrm>
            <a:off x="457200" y="1447800"/>
            <a:ext cx="7620000" cy="4800600"/>
          </a:xfrm>
        </p:spPr>
        <p:txBody>
          <a:bodyPr>
            <a:noAutofit/>
          </a:bodyPr>
          <a:lstStyle/>
          <a:p>
            <a:pPr algn="l" rtl="0"/>
            <a:r>
              <a:rPr lang="en-US" altLang="ar-SA" sz="2800" dirty="0">
                <a:latin typeface="+mj-lt"/>
              </a:rPr>
              <a:t>We will write the population regression line as </a:t>
            </a:r>
          </a:p>
          <a:p>
            <a:pPr lvl="1" algn="l" rtl="0"/>
            <a:endParaRPr lang="en-US" altLang="ar-SA" sz="2800" dirty="0" smtClean="0">
              <a:latin typeface="+mj-lt"/>
            </a:endParaRPr>
          </a:p>
          <a:p>
            <a:pPr marL="411480" lvl="1" indent="0" algn="l" rtl="0">
              <a:buNone/>
            </a:pPr>
            <a:endParaRPr lang="en-US" altLang="ar-SA" sz="2800" dirty="0">
              <a:latin typeface="+mj-lt"/>
            </a:endParaRPr>
          </a:p>
          <a:p>
            <a:pPr lvl="1" algn="l" rtl="0"/>
            <a:r>
              <a:rPr lang="en-US" altLang="ar-SA" sz="2800" dirty="0">
                <a:latin typeface="+mj-lt"/>
              </a:rPr>
              <a:t>The numbers     </a:t>
            </a:r>
            <a:r>
              <a:rPr lang="en-US" altLang="ar-SA" sz="2800" dirty="0" smtClean="0">
                <a:latin typeface="+mj-lt"/>
              </a:rPr>
              <a:t>  and       are </a:t>
            </a:r>
            <a:r>
              <a:rPr lang="en-US" altLang="ar-SA" sz="2800" dirty="0">
                <a:latin typeface="+mj-lt"/>
              </a:rPr>
              <a:t>parameters that describe the population.</a:t>
            </a:r>
          </a:p>
          <a:p>
            <a:pPr algn="l" rtl="0"/>
            <a:r>
              <a:rPr lang="en-US" altLang="ar-SA" sz="2800" dirty="0">
                <a:latin typeface="+mj-lt"/>
              </a:rPr>
              <a:t>We will write the least-squares line fitted to sample data </a:t>
            </a:r>
            <a:r>
              <a:rPr lang="en-US" altLang="ar-SA" sz="2800" dirty="0" smtClean="0">
                <a:latin typeface="+mj-lt"/>
              </a:rPr>
              <a:t>as</a:t>
            </a:r>
          </a:p>
          <a:p>
            <a:pPr marL="114300" indent="0" algn="l" rtl="0">
              <a:buNone/>
            </a:pPr>
            <a:r>
              <a:rPr lang="en-US" altLang="ar-SA" sz="2800" dirty="0" smtClean="0">
                <a:latin typeface="+mj-lt"/>
              </a:rPr>
              <a:t>          </a:t>
            </a:r>
            <a:endParaRPr lang="en-US" altLang="ar-SA" sz="2800" dirty="0">
              <a:latin typeface="+mj-lt"/>
            </a:endParaRPr>
          </a:p>
          <a:p>
            <a:pPr lvl="1" algn="l" rtl="0"/>
            <a:r>
              <a:rPr lang="en-US" altLang="ar-SA" sz="2400" dirty="0">
                <a:latin typeface="+mj-lt"/>
              </a:rPr>
              <a:t>This notation reminds us that the intercept </a:t>
            </a:r>
            <a:r>
              <a:rPr lang="en-US" altLang="ar-SA" i="1" dirty="0" smtClean="0">
                <a:latin typeface="Times New Roman" pitchFamily="18" charset="0"/>
                <a:cs typeface="Times New Roman" pitchFamily="18" charset="0"/>
              </a:rPr>
              <a:t>b</a:t>
            </a:r>
            <a:r>
              <a:rPr lang="en-US" altLang="ar-SA" baseline="-25000" dirty="0" smtClean="0">
                <a:latin typeface="Times New Roman" pitchFamily="18" charset="0"/>
                <a:cs typeface="Times New Roman" pitchFamily="18" charset="0"/>
              </a:rPr>
              <a:t>0 </a:t>
            </a:r>
            <a:r>
              <a:rPr lang="en-US" altLang="ar-SA" sz="2400" dirty="0">
                <a:latin typeface="+mj-lt"/>
              </a:rPr>
              <a:t>of the fitted line estimates the intercept </a:t>
            </a:r>
            <a:r>
              <a:rPr lang="en-US" altLang="ar-SA" dirty="0" smtClean="0">
                <a:latin typeface="Times New Roman" pitchFamily="18" charset="0"/>
                <a:cs typeface="Times New Roman" pitchFamily="18" charset="0"/>
                <a:sym typeface="Symbol" pitchFamily="18" charset="2"/>
              </a:rPr>
              <a:t></a:t>
            </a:r>
            <a:r>
              <a:rPr lang="en-US" altLang="ar-SA" baseline="-25000" dirty="0" smtClean="0">
                <a:latin typeface="Times New Roman" pitchFamily="18" charset="0"/>
                <a:cs typeface="Times New Roman" pitchFamily="18" charset="0"/>
                <a:sym typeface="Symbol" pitchFamily="18" charset="2"/>
              </a:rPr>
              <a:t>0</a:t>
            </a:r>
            <a:r>
              <a:rPr lang="en-US" altLang="ar-SA" dirty="0" smtClean="0">
                <a:latin typeface="Times New Roman" pitchFamily="18" charset="0"/>
                <a:cs typeface="Times New Roman" pitchFamily="18" charset="0"/>
                <a:sym typeface="Symbol" pitchFamily="18" charset="2"/>
              </a:rPr>
              <a:t> </a:t>
            </a:r>
            <a:r>
              <a:rPr lang="en-US" altLang="ar-SA" sz="2400" dirty="0">
                <a:latin typeface="+mj-lt"/>
                <a:sym typeface="Symbol" pitchFamily="18" charset="2"/>
              </a:rPr>
              <a:t>of the population line, and the slope </a:t>
            </a:r>
            <a:r>
              <a:rPr lang="en-US" altLang="ar-SA" i="1" dirty="0" smtClean="0">
                <a:latin typeface="Times New Roman" pitchFamily="18" charset="0"/>
                <a:cs typeface="Times New Roman" pitchFamily="18" charset="0"/>
                <a:sym typeface="Symbol" pitchFamily="18" charset="2"/>
              </a:rPr>
              <a:t>b</a:t>
            </a:r>
            <a:r>
              <a:rPr lang="en-US" altLang="ar-SA" baseline="-25000" dirty="0" smtClean="0">
                <a:latin typeface="Times New Roman" pitchFamily="18" charset="0"/>
                <a:cs typeface="Times New Roman" pitchFamily="18" charset="0"/>
                <a:sym typeface="Symbol" pitchFamily="18" charset="2"/>
              </a:rPr>
              <a:t>1</a:t>
            </a:r>
            <a:r>
              <a:rPr lang="en-US" altLang="ar-SA" dirty="0" smtClean="0">
                <a:latin typeface="Times New Roman" pitchFamily="18" charset="0"/>
                <a:cs typeface="Times New Roman" pitchFamily="18" charset="0"/>
                <a:sym typeface="Symbol" pitchFamily="18" charset="2"/>
              </a:rPr>
              <a:t> </a:t>
            </a:r>
            <a:r>
              <a:rPr lang="en-US" altLang="ar-SA" sz="2400" dirty="0">
                <a:latin typeface="+mj-lt"/>
                <a:sym typeface="Symbol" pitchFamily="18" charset="2"/>
              </a:rPr>
              <a:t>estimates the slope</a:t>
            </a:r>
            <a:r>
              <a:rPr lang="en-US" altLang="ar-SA" dirty="0" smtClean="0">
                <a:latin typeface="Times New Roman" pitchFamily="18" charset="0"/>
                <a:cs typeface="Times New Roman" pitchFamily="18" charset="0"/>
                <a:sym typeface="Symbol" pitchFamily="18" charset="2"/>
              </a:rPr>
              <a:t> </a:t>
            </a:r>
            <a:r>
              <a:rPr lang="en-US" altLang="ar-SA" baseline="-25000" dirty="0" smtClean="0">
                <a:latin typeface="Times New Roman" pitchFamily="18" charset="0"/>
                <a:cs typeface="Times New Roman" pitchFamily="18" charset="0"/>
                <a:sym typeface="Symbol" pitchFamily="18" charset="2"/>
              </a:rPr>
              <a:t>1</a:t>
            </a:r>
            <a:r>
              <a:rPr lang="en-US" altLang="ar-SA" dirty="0" smtClean="0">
                <a:latin typeface="Times New Roman" pitchFamily="18" charset="0"/>
                <a:cs typeface="Times New Roman" pitchFamily="18" charset="0"/>
              </a:rPr>
              <a:t> . </a:t>
            </a:r>
          </a:p>
        </p:txBody>
      </p:sp>
      <p:graphicFrame>
        <p:nvGraphicFramePr>
          <p:cNvPr id="43012" name="Object 2"/>
          <p:cNvGraphicFramePr>
            <a:graphicFrameLocks noChangeAspect="1"/>
          </p:cNvGraphicFramePr>
          <p:nvPr>
            <p:extLst>
              <p:ext uri="{D42A27DB-BD31-4B8C-83A1-F6EECF244321}">
                <p14:modId xmlns:p14="http://schemas.microsoft.com/office/powerpoint/2010/main" val="558800806"/>
              </p:ext>
            </p:extLst>
          </p:nvPr>
        </p:nvGraphicFramePr>
        <p:xfrm>
          <a:off x="2819400" y="2133600"/>
          <a:ext cx="1447800" cy="605886"/>
        </p:xfrm>
        <a:graphic>
          <a:graphicData uri="http://schemas.openxmlformats.org/presentationml/2006/ole">
            <mc:AlternateContent xmlns:mc="http://schemas.openxmlformats.org/markup-compatibility/2006">
              <mc:Choice xmlns:v="urn:schemas-microsoft-com:vml" Requires="v">
                <p:oleObj spid="_x0000_s43076" name="Equation" r:id="rId3" imgW="545863" imgH="228501" progId="Equation.3">
                  <p:embed/>
                </p:oleObj>
              </mc:Choice>
              <mc:Fallback>
                <p:oleObj name="Equation" r:id="rId3" imgW="545863" imgH="228501"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2133600"/>
                        <a:ext cx="1447800" cy="605886"/>
                      </a:xfrm>
                      <a:prstGeom prst="rect">
                        <a:avLst/>
                      </a:prstGeom>
                      <a:noFill/>
                      <a:ln>
                        <a:noFill/>
                      </a:ln>
                      <a:effectLst/>
                      <a:extLst/>
                    </p:spPr>
                  </p:pic>
                </p:oleObj>
              </mc:Fallback>
            </mc:AlternateContent>
          </a:graphicData>
        </a:graphic>
      </p:graphicFrame>
      <p:graphicFrame>
        <p:nvGraphicFramePr>
          <p:cNvPr id="43013" name="Object 3"/>
          <p:cNvGraphicFramePr>
            <a:graphicFrameLocks noChangeAspect="1"/>
          </p:cNvGraphicFramePr>
          <p:nvPr>
            <p:extLst>
              <p:ext uri="{D42A27DB-BD31-4B8C-83A1-F6EECF244321}">
                <p14:modId xmlns:p14="http://schemas.microsoft.com/office/powerpoint/2010/main" val="3020140671"/>
              </p:ext>
            </p:extLst>
          </p:nvPr>
        </p:nvGraphicFramePr>
        <p:xfrm>
          <a:off x="3124200" y="3124199"/>
          <a:ext cx="457200" cy="548217"/>
        </p:xfrm>
        <a:graphic>
          <a:graphicData uri="http://schemas.openxmlformats.org/presentationml/2006/ole">
            <mc:AlternateContent xmlns:mc="http://schemas.openxmlformats.org/markup-compatibility/2006">
              <mc:Choice xmlns:v="urn:schemas-microsoft-com:vml" Requires="v">
                <p:oleObj spid="_x0000_s43077" name="Equation" r:id="rId5" imgW="190500" imgH="228600" progId="Equation.3">
                  <p:embed/>
                </p:oleObj>
              </mc:Choice>
              <mc:Fallback>
                <p:oleObj name="Equation" r:id="rId5" imgW="190500" imgH="2286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4200" y="3124199"/>
                        <a:ext cx="457200" cy="548217"/>
                      </a:xfrm>
                      <a:prstGeom prst="rect">
                        <a:avLst/>
                      </a:prstGeom>
                      <a:noFill/>
                      <a:ln>
                        <a:noFill/>
                      </a:ln>
                      <a:effectLst/>
                      <a:extLst/>
                    </p:spPr>
                  </p:pic>
                </p:oleObj>
              </mc:Fallback>
            </mc:AlternateContent>
          </a:graphicData>
        </a:graphic>
      </p:graphicFrame>
      <p:graphicFrame>
        <p:nvGraphicFramePr>
          <p:cNvPr id="43014" name="Object 4"/>
          <p:cNvGraphicFramePr>
            <a:graphicFrameLocks noChangeAspect="1"/>
          </p:cNvGraphicFramePr>
          <p:nvPr>
            <p:extLst>
              <p:ext uri="{D42A27DB-BD31-4B8C-83A1-F6EECF244321}">
                <p14:modId xmlns:p14="http://schemas.microsoft.com/office/powerpoint/2010/main" val="852100428"/>
              </p:ext>
            </p:extLst>
          </p:nvPr>
        </p:nvGraphicFramePr>
        <p:xfrm>
          <a:off x="4191000" y="3124200"/>
          <a:ext cx="457200" cy="554832"/>
        </p:xfrm>
        <a:graphic>
          <a:graphicData uri="http://schemas.openxmlformats.org/presentationml/2006/ole">
            <mc:AlternateContent xmlns:mc="http://schemas.openxmlformats.org/markup-compatibility/2006">
              <mc:Choice xmlns:v="urn:schemas-microsoft-com:vml" Requires="v">
                <p:oleObj spid="_x0000_s43078" name="Equation" r:id="rId7" imgW="177569" imgH="215619" progId="Equation.3">
                  <p:embed/>
                </p:oleObj>
              </mc:Choice>
              <mc:Fallback>
                <p:oleObj name="Equation" r:id="rId7" imgW="177569" imgH="215619"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91000" y="3124200"/>
                        <a:ext cx="457200" cy="554832"/>
                      </a:xfrm>
                      <a:prstGeom prst="rect">
                        <a:avLst/>
                      </a:prstGeom>
                      <a:noFill/>
                      <a:ln>
                        <a:noFill/>
                      </a:ln>
                      <a:effectLst/>
                      <a:extLst/>
                    </p:spPr>
                  </p:pic>
                </p:oleObj>
              </mc:Fallback>
            </mc:AlternateContent>
          </a:graphicData>
        </a:graphic>
      </p:graphicFrame>
      <p:graphicFrame>
        <p:nvGraphicFramePr>
          <p:cNvPr id="43015" name="Object 5"/>
          <p:cNvGraphicFramePr>
            <a:graphicFrameLocks noChangeAspect="1"/>
          </p:cNvGraphicFramePr>
          <p:nvPr>
            <p:extLst>
              <p:ext uri="{D42A27DB-BD31-4B8C-83A1-F6EECF244321}">
                <p14:modId xmlns:p14="http://schemas.microsoft.com/office/powerpoint/2010/main" val="757000883"/>
              </p:ext>
            </p:extLst>
          </p:nvPr>
        </p:nvGraphicFramePr>
        <p:xfrm>
          <a:off x="3276600" y="4648200"/>
          <a:ext cx="1828800" cy="578245"/>
        </p:xfrm>
        <a:graphic>
          <a:graphicData uri="http://schemas.openxmlformats.org/presentationml/2006/ole">
            <mc:AlternateContent xmlns:mc="http://schemas.openxmlformats.org/markup-compatibility/2006">
              <mc:Choice xmlns:v="urn:schemas-microsoft-com:vml" Requires="v">
                <p:oleObj spid="_x0000_s43079" name="Equation" r:id="rId9" imgW="495085" imgH="228501" progId="Equation.3">
                  <p:embed/>
                </p:oleObj>
              </mc:Choice>
              <mc:Fallback>
                <p:oleObj name="Equation" r:id="rId9" imgW="495085" imgH="228501" progId="Equation.3">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76600" y="4648200"/>
                        <a:ext cx="1828800" cy="578245"/>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7848600" cy="1143000"/>
          </a:xfrm>
        </p:spPr>
        <p:txBody>
          <a:bodyPr/>
          <a:lstStyle/>
          <a:p>
            <a:pPr rtl="0"/>
            <a:r>
              <a:rPr lang="en-US" altLang="ar-SA" sz="3600" dirty="0"/>
              <a:t>Confidence Intervals and Significance Tests</a:t>
            </a:r>
          </a:p>
        </p:txBody>
      </p:sp>
      <p:sp>
        <p:nvSpPr>
          <p:cNvPr id="44035" name="Rectangle 3"/>
          <p:cNvSpPr>
            <a:spLocks noGrp="1" noChangeArrowheads="1"/>
          </p:cNvSpPr>
          <p:nvPr>
            <p:ph idx="1"/>
          </p:nvPr>
        </p:nvSpPr>
        <p:spPr>
          <a:xfrm>
            <a:off x="457200" y="1447800"/>
            <a:ext cx="7620000" cy="4800600"/>
          </a:xfrm>
        </p:spPr>
        <p:txBody>
          <a:bodyPr>
            <a:normAutofit fontScale="92500"/>
          </a:bodyPr>
          <a:lstStyle/>
          <a:p>
            <a:pPr algn="l" rtl="0" eaLnBrk="1" hangingPunct="1"/>
            <a:r>
              <a:rPr lang="en-US" altLang="ar-SA" sz="2800" dirty="0">
                <a:latin typeface="+mj-lt"/>
              </a:rPr>
              <a:t>In our previous lectures we presented confidence intervals and significance tests for means and differences in </a:t>
            </a:r>
            <a:r>
              <a:rPr lang="en-US" altLang="ar-SA" sz="2800" dirty="0" smtClean="0">
                <a:latin typeface="+mj-lt"/>
              </a:rPr>
              <a:t>means. In </a:t>
            </a:r>
            <a:r>
              <a:rPr lang="en-US" altLang="ar-SA" sz="2800" dirty="0">
                <a:latin typeface="+mj-lt"/>
              </a:rPr>
              <a:t>each case, inference rested on the standard error s of the estimates and on t or z distributions.</a:t>
            </a:r>
          </a:p>
          <a:p>
            <a:pPr algn="l" rtl="0" eaLnBrk="1" hangingPunct="1"/>
            <a:r>
              <a:rPr lang="en-US" altLang="ar-SA" sz="2800" dirty="0">
                <a:latin typeface="+mj-lt"/>
              </a:rPr>
              <a:t>Inference for the slope and intercept in linear regression is similar in principal, although the recipes are more complicated.</a:t>
            </a:r>
          </a:p>
          <a:p>
            <a:pPr algn="l" rtl="0" eaLnBrk="1" hangingPunct="1"/>
            <a:r>
              <a:rPr lang="en-US" altLang="ar-SA" sz="2800" dirty="0">
                <a:latin typeface="+mj-lt"/>
              </a:rPr>
              <a:t>All confidence intervals, for example , have the form</a:t>
            </a:r>
          </a:p>
          <a:p>
            <a:pPr marL="411480" lvl="1" indent="0" algn="l" rtl="0" eaLnBrk="1" hangingPunct="1">
              <a:buNone/>
            </a:pPr>
            <a:r>
              <a:rPr lang="en-US" altLang="ar-SA" sz="2400" dirty="0" smtClean="0">
                <a:latin typeface="Times New Roman" pitchFamily="18" charset="0"/>
              </a:rPr>
              <a:t>          	  </a:t>
            </a:r>
            <a:r>
              <a:rPr lang="en-US" altLang="ar-SA" sz="2600" dirty="0" smtClean="0">
                <a:latin typeface="Times New Roman" pitchFamily="18" charset="0"/>
              </a:rPr>
              <a:t>estimate </a:t>
            </a:r>
            <a:r>
              <a:rPr lang="en-US" altLang="ar-SA" sz="2600" dirty="0" smtClean="0">
                <a:latin typeface="Times New Roman" pitchFamily="18" charset="0"/>
                <a:sym typeface="Symbol" pitchFamily="18" charset="2"/>
              </a:rPr>
              <a:t> t* </a:t>
            </a:r>
            <a:r>
              <a:rPr lang="en-US" altLang="ar-SA" sz="2600" dirty="0" err="1" smtClean="0">
                <a:latin typeface="Times New Roman" pitchFamily="18" charset="0"/>
                <a:sym typeface="Symbol" pitchFamily="18" charset="2"/>
              </a:rPr>
              <a:t>Se</a:t>
            </a:r>
            <a:r>
              <a:rPr lang="en-US" altLang="ar-SA" sz="2600" baseline="-25000" dirty="0" err="1" smtClean="0">
                <a:latin typeface="Times New Roman" pitchFamily="18" charset="0"/>
                <a:sym typeface="Symbol" pitchFamily="18" charset="2"/>
              </a:rPr>
              <a:t>estimate</a:t>
            </a:r>
            <a:endParaRPr lang="en-US" altLang="ar-SA" sz="2600" baseline="-25000" dirty="0" smtClean="0">
              <a:latin typeface="Times New Roman" pitchFamily="18" charset="0"/>
              <a:sym typeface="Symbol" pitchFamily="18" charset="2"/>
            </a:endParaRPr>
          </a:p>
          <a:p>
            <a:pPr marL="411480" lvl="1" indent="0" algn="l" rtl="0" eaLnBrk="1" hangingPunct="1">
              <a:buNone/>
            </a:pPr>
            <a:r>
              <a:rPr lang="en-US" altLang="ar-SA" sz="2600" dirty="0" smtClean="0">
                <a:latin typeface="Times New Roman" pitchFamily="18" charset="0"/>
                <a:sym typeface="Symbol" pitchFamily="18" charset="2"/>
              </a:rPr>
              <a:t>	t* is a critical value of a t distribution</a:t>
            </a:r>
            <a:r>
              <a:rPr lang="en-US" altLang="ar-SA" sz="2000" dirty="0" smtClean="0">
                <a:latin typeface="Times New Roman" pitchFamily="18" charset="0"/>
                <a:sym typeface="Symbol" pitchFamily="18" charset="2"/>
              </a:rPr>
              <a:t>.</a:t>
            </a:r>
            <a:endParaRPr lang="en-US" altLang="ar-SA" sz="2000" dirty="0" smtClean="0">
              <a:latin typeface="Times New Roman" pitchFamily="18" charset="0"/>
            </a:endParaRP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57200" y="274638"/>
            <a:ext cx="7848600" cy="1143000"/>
          </a:xfrm>
        </p:spPr>
        <p:txBody>
          <a:bodyPr/>
          <a:lstStyle/>
          <a:p>
            <a:pPr rtl="0"/>
            <a:r>
              <a:rPr lang="en-US" altLang="ar-SA" sz="3600" dirty="0"/>
              <a:t>Confidence Intervals and Significance Tests</a:t>
            </a:r>
          </a:p>
        </p:txBody>
      </p:sp>
      <p:sp>
        <p:nvSpPr>
          <p:cNvPr id="45059" name="Rectangle 3"/>
          <p:cNvSpPr>
            <a:spLocks noGrp="1" noChangeArrowheads="1"/>
          </p:cNvSpPr>
          <p:nvPr>
            <p:ph idx="1"/>
          </p:nvPr>
        </p:nvSpPr>
        <p:spPr/>
        <p:txBody>
          <a:bodyPr>
            <a:noAutofit/>
          </a:bodyPr>
          <a:lstStyle/>
          <a:p>
            <a:pPr algn="l" rtl="0" eaLnBrk="1" hangingPunct="1">
              <a:lnSpc>
                <a:spcPct val="90000"/>
              </a:lnSpc>
            </a:pPr>
            <a:r>
              <a:rPr lang="en-US" altLang="ar-SA" sz="2800" dirty="0">
                <a:latin typeface="+mj-lt"/>
              </a:rPr>
              <a:t>Confidence intervals and tests for the slope and intercept are based on the sampling distributions of the estimates</a:t>
            </a:r>
            <a:r>
              <a:rPr lang="en-US" altLang="ar-SA" sz="2800" dirty="0" smtClean="0">
                <a:latin typeface="Times New Roman" pitchFamily="18" charset="0"/>
              </a:rPr>
              <a:t> b</a:t>
            </a:r>
            <a:r>
              <a:rPr lang="en-US" altLang="ar-SA" sz="2800" baseline="-25000" dirty="0" smtClean="0">
                <a:latin typeface="Times New Roman" pitchFamily="18" charset="0"/>
              </a:rPr>
              <a:t>1</a:t>
            </a:r>
            <a:r>
              <a:rPr lang="en-US" altLang="ar-SA" sz="2800" dirty="0" smtClean="0">
                <a:latin typeface="Times New Roman" pitchFamily="18" charset="0"/>
              </a:rPr>
              <a:t> </a:t>
            </a:r>
            <a:r>
              <a:rPr lang="en-US" altLang="ar-SA" sz="2800" dirty="0">
                <a:latin typeface="+mj-lt"/>
              </a:rPr>
              <a:t>and</a:t>
            </a:r>
            <a:r>
              <a:rPr lang="en-US" altLang="ar-SA" sz="2800" dirty="0" smtClean="0">
                <a:latin typeface="Times New Roman" pitchFamily="18" charset="0"/>
              </a:rPr>
              <a:t> b</a:t>
            </a:r>
            <a:r>
              <a:rPr lang="en-US" altLang="ar-SA" sz="2800" baseline="-25000" dirty="0" smtClean="0">
                <a:latin typeface="Times New Roman" pitchFamily="18" charset="0"/>
              </a:rPr>
              <a:t>0</a:t>
            </a:r>
            <a:r>
              <a:rPr lang="en-US" altLang="ar-SA" sz="2800" dirty="0" smtClean="0">
                <a:latin typeface="Times New Roman" pitchFamily="18" charset="0"/>
              </a:rPr>
              <a:t>.</a:t>
            </a:r>
          </a:p>
          <a:p>
            <a:pPr algn="l" rtl="0" eaLnBrk="1" hangingPunct="1">
              <a:lnSpc>
                <a:spcPct val="90000"/>
              </a:lnSpc>
            </a:pPr>
            <a:r>
              <a:rPr lang="en-US" altLang="ar-SA" sz="2800" dirty="0">
                <a:latin typeface="+mj-lt"/>
              </a:rPr>
              <a:t>Here are the facts:</a:t>
            </a:r>
          </a:p>
          <a:p>
            <a:pPr lvl="1" algn="l" rtl="0">
              <a:lnSpc>
                <a:spcPct val="90000"/>
              </a:lnSpc>
            </a:pPr>
            <a:r>
              <a:rPr lang="en-US" altLang="ar-SA" sz="2800" dirty="0">
                <a:latin typeface="+mj-lt"/>
              </a:rPr>
              <a:t>If the simple linear regression model is true, each of </a:t>
            </a:r>
            <a:r>
              <a:rPr lang="en-US" altLang="ar-SA" sz="2400" dirty="0" smtClean="0">
                <a:latin typeface="Times New Roman" pitchFamily="18" charset="0"/>
              </a:rPr>
              <a:t>b</a:t>
            </a:r>
            <a:r>
              <a:rPr lang="en-US" altLang="ar-SA" sz="2400" baseline="-25000" dirty="0" smtClean="0">
                <a:latin typeface="Times New Roman" pitchFamily="18" charset="0"/>
              </a:rPr>
              <a:t>0</a:t>
            </a:r>
            <a:r>
              <a:rPr lang="en-US" altLang="ar-SA" sz="2400" dirty="0" smtClean="0">
                <a:latin typeface="Times New Roman" pitchFamily="18" charset="0"/>
              </a:rPr>
              <a:t> </a:t>
            </a:r>
            <a:r>
              <a:rPr lang="en-US" altLang="ar-SA" sz="2800" dirty="0">
                <a:latin typeface="+mj-lt"/>
              </a:rPr>
              <a:t>and</a:t>
            </a:r>
            <a:r>
              <a:rPr lang="en-US" altLang="ar-SA" sz="2400" dirty="0" smtClean="0">
                <a:latin typeface="Times New Roman" pitchFamily="18" charset="0"/>
              </a:rPr>
              <a:t> b</a:t>
            </a:r>
            <a:r>
              <a:rPr lang="en-US" altLang="ar-SA" sz="2400" baseline="-25000" dirty="0" smtClean="0">
                <a:latin typeface="Times New Roman" pitchFamily="18" charset="0"/>
              </a:rPr>
              <a:t>1</a:t>
            </a:r>
            <a:r>
              <a:rPr lang="en-US" altLang="ar-SA" sz="2400" dirty="0" smtClean="0">
                <a:latin typeface="Times New Roman" pitchFamily="18" charset="0"/>
              </a:rPr>
              <a:t> </a:t>
            </a:r>
            <a:r>
              <a:rPr lang="en-US" altLang="ar-SA" sz="2800" dirty="0">
                <a:latin typeface="+mj-lt"/>
              </a:rPr>
              <a:t>has a Normal distribution</a:t>
            </a:r>
            <a:r>
              <a:rPr lang="en-US" altLang="ar-SA" sz="2400" dirty="0" smtClean="0">
                <a:latin typeface="Times New Roman" pitchFamily="18" charset="0"/>
              </a:rPr>
              <a:t>.</a:t>
            </a:r>
          </a:p>
          <a:p>
            <a:pPr lvl="1" algn="l" rtl="0">
              <a:lnSpc>
                <a:spcPct val="90000"/>
              </a:lnSpc>
            </a:pPr>
            <a:r>
              <a:rPr lang="en-US" altLang="ar-SA" sz="2800" dirty="0">
                <a:latin typeface="+mj-lt"/>
              </a:rPr>
              <a:t>The mean of </a:t>
            </a:r>
            <a:r>
              <a:rPr lang="en-US" altLang="ar-SA" sz="2400" dirty="0" smtClean="0">
                <a:latin typeface="Times New Roman" pitchFamily="18" charset="0"/>
              </a:rPr>
              <a:t>b</a:t>
            </a:r>
            <a:r>
              <a:rPr lang="en-US" altLang="ar-SA" sz="2400" baseline="-25000" dirty="0" smtClean="0">
                <a:latin typeface="Times New Roman" pitchFamily="18" charset="0"/>
              </a:rPr>
              <a:t>0</a:t>
            </a:r>
            <a:r>
              <a:rPr lang="en-US" altLang="ar-SA" sz="2400" dirty="0" smtClean="0">
                <a:latin typeface="Times New Roman" pitchFamily="18" charset="0"/>
              </a:rPr>
              <a:t> </a:t>
            </a:r>
            <a:r>
              <a:rPr lang="en-US" altLang="ar-SA" sz="2800" dirty="0">
                <a:latin typeface="+mj-lt"/>
              </a:rPr>
              <a:t>is</a:t>
            </a:r>
            <a:r>
              <a:rPr lang="en-US" altLang="ar-SA" sz="2400" dirty="0" smtClean="0">
                <a:latin typeface="Times New Roman" pitchFamily="18" charset="0"/>
              </a:rPr>
              <a:t> </a:t>
            </a:r>
            <a:r>
              <a:rPr lang="en-US" altLang="ar-SA" sz="2400" dirty="0" smtClean="0">
                <a:latin typeface="Times New Roman" pitchFamily="18" charset="0"/>
                <a:sym typeface="Symbol" pitchFamily="18" charset="2"/>
              </a:rPr>
              <a:t></a:t>
            </a:r>
            <a:r>
              <a:rPr lang="en-US" altLang="ar-SA" sz="2400" baseline="-25000" dirty="0" smtClean="0">
                <a:latin typeface="Times New Roman" pitchFamily="18" charset="0"/>
                <a:sym typeface="Symbol" pitchFamily="18" charset="2"/>
              </a:rPr>
              <a:t>0</a:t>
            </a:r>
            <a:r>
              <a:rPr lang="en-US" altLang="ar-SA" sz="2400" dirty="0" smtClean="0">
                <a:latin typeface="Times New Roman" pitchFamily="18" charset="0"/>
                <a:sym typeface="Symbol" pitchFamily="18" charset="2"/>
              </a:rPr>
              <a:t> </a:t>
            </a:r>
            <a:r>
              <a:rPr lang="en-US" altLang="ar-SA" sz="2800" dirty="0">
                <a:latin typeface="+mj-lt"/>
                <a:sym typeface="Symbol" pitchFamily="18" charset="2"/>
              </a:rPr>
              <a:t>and the mean of </a:t>
            </a:r>
            <a:r>
              <a:rPr lang="en-US" altLang="ar-SA" sz="2400" dirty="0" smtClean="0">
                <a:latin typeface="Times New Roman" pitchFamily="18" charset="0"/>
                <a:sym typeface="Symbol" pitchFamily="18" charset="2"/>
              </a:rPr>
              <a:t>b</a:t>
            </a:r>
            <a:r>
              <a:rPr lang="en-US" altLang="ar-SA" sz="2400" baseline="-25000" dirty="0" smtClean="0">
                <a:latin typeface="Times New Roman" pitchFamily="18" charset="0"/>
                <a:sym typeface="Symbol" pitchFamily="18" charset="2"/>
              </a:rPr>
              <a:t>1</a:t>
            </a:r>
            <a:r>
              <a:rPr lang="en-US" altLang="ar-SA" sz="2400" dirty="0" smtClean="0">
                <a:latin typeface="Times New Roman" pitchFamily="18" charset="0"/>
                <a:sym typeface="Symbol" pitchFamily="18" charset="2"/>
              </a:rPr>
              <a:t> </a:t>
            </a:r>
            <a:r>
              <a:rPr lang="en-US" altLang="ar-SA" sz="2800" dirty="0">
                <a:latin typeface="+mj-lt"/>
                <a:sym typeface="Symbol" pitchFamily="18" charset="2"/>
              </a:rPr>
              <a:t>is</a:t>
            </a:r>
            <a:r>
              <a:rPr lang="en-US" altLang="ar-SA" sz="2400" dirty="0" smtClean="0">
                <a:latin typeface="Times New Roman" pitchFamily="18" charset="0"/>
                <a:sym typeface="Symbol" pitchFamily="18" charset="2"/>
              </a:rPr>
              <a:t> </a:t>
            </a:r>
            <a:r>
              <a:rPr lang="en-US" altLang="ar-SA" sz="2400" baseline="-25000" dirty="0" smtClean="0">
                <a:latin typeface="Times New Roman" pitchFamily="18" charset="0"/>
                <a:sym typeface="Symbol" pitchFamily="18" charset="2"/>
              </a:rPr>
              <a:t>1</a:t>
            </a:r>
            <a:r>
              <a:rPr lang="en-US" altLang="ar-SA" sz="2400" dirty="0" smtClean="0">
                <a:latin typeface="Times New Roman" pitchFamily="18" charset="0"/>
                <a:sym typeface="Symbol" pitchFamily="18" charset="2"/>
              </a:rPr>
              <a:t>.</a:t>
            </a:r>
          </a:p>
          <a:p>
            <a:pPr lvl="2" algn="l" rtl="0">
              <a:lnSpc>
                <a:spcPct val="90000"/>
              </a:lnSpc>
            </a:pPr>
            <a:r>
              <a:rPr lang="en-US" altLang="ar-SA" sz="2600" dirty="0">
                <a:sym typeface="Symbol" pitchFamily="18" charset="2"/>
              </a:rPr>
              <a:t>That is, the intercept and slope of the fitted line are unbiased estimators of the intercept and slope of the population regression line</a:t>
            </a:r>
            <a:r>
              <a:rPr lang="en-US" altLang="ar-SA" sz="2600" dirty="0">
                <a:latin typeface="+mj-lt"/>
                <a:sym typeface="Symbol" pitchFamily="18" charset="2"/>
              </a:rPr>
              <a:t>.</a:t>
            </a:r>
            <a:endParaRPr lang="en-US" altLang="ar-SA" sz="2600" dirty="0">
              <a:latin typeface="+mj-lt"/>
            </a:endParaRPr>
          </a:p>
          <a:p>
            <a:pPr algn="l" rtl="0" eaLnBrk="1" hangingPunct="1">
              <a:lnSpc>
                <a:spcPct val="90000"/>
              </a:lnSpc>
            </a:pPr>
            <a:endParaRPr lang="en-US" altLang="ar-SA" sz="2800" dirty="0" smtClean="0">
              <a:latin typeface="Times New Roman" pitchFamily="18" charset="0"/>
            </a:endParaRPr>
          </a:p>
          <a:p>
            <a:pPr lvl="1" algn="l" rtl="0" eaLnBrk="1" hangingPunct="1">
              <a:lnSpc>
                <a:spcPct val="90000"/>
              </a:lnSpc>
              <a:buFont typeface="Wingdings" pitchFamily="2" charset="2"/>
              <a:buNone/>
            </a:pPr>
            <a:r>
              <a:rPr lang="en-US" altLang="ar-SA" sz="2400" dirty="0" smtClean="0">
                <a:latin typeface="Times New Roman" pitchFamily="18" charset="0"/>
              </a:rPr>
              <a:t>			</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381000" y="228600"/>
            <a:ext cx="7620000" cy="1143000"/>
          </a:xfrm>
        </p:spPr>
        <p:txBody>
          <a:bodyPr/>
          <a:lstStyle/>
          <a:p>
            <a:pPr rtl="0"/>
            <a:r>
              <a:rPr lang="en-US" altLang="ar-SA" sz="3600" dirty="0"/>
              <a:t>Confidence Intervals and Significance Tests</a:t>
            </a:r>
          </a:p>
        </p:txBody>
      </p:sp>
      <p:sp>
        <p:nvSpPr>
          <p:cNvPr id="46083" name="Content Placeholder 2"/>
          <p:cNvSpPr>
            <a:spLocks noGrp="1"/>
          </p:cNvSpPr>
          <p:nvPr>
            <p:ph idx="1"/>
          </p:nvPr>
        </p:nvSpPr>
        <p:spPr>
          <a:xfrm>
            <a:off x="457200" y="1676400"/>
            <a:ext cx="7620000" cy="4800600"/>
          </a:xfrm>
        </p:spPr>
        <p:txBody>
          <a:bodyPr/>
          <a:lstStyle/>
          <a:p>
            <a:pPr marL="342900" lvl="1" indent="-342900" algn="l" rtl="0">
              <a:buClr>
                <a:schemeClr val="folHlink"/>
              </a:buClr>
              <a:buSzPct val="60000"/>
            </a:pPr>
            <a:r>
              <a:rPr lang="en-US" altLang="ar-SA" sz="2800" dirty="0">
                <a:latin typeface="+mj-lt"/>
              </a:rPr>
              <a:t>The standard deviations of </a:t>
            </a:r>
            <a:r>
              <a:rPr lang="en-US" altLang="ar-SA" sz="2800" dirty="0" smtClean="0">
                <a:latin typeface="Times New Roman" pitchFamily="18" charset="0"/>
              </a:rPr>
              <a:t>b</a:t>
            </a:r>
            <a:r>
              <a:rPr lang="en-US" altLang="ar-SA" sz="2800" baseline="-25000" dirty="0" smtClean="0">
                <a:latin typeface="Times New Roman" pitchFamily="18" charset="0"/>
              </a:rPr>
              <a:t>0</a:t>
            </a:r>
            <a:r>
              <a:rPr lang="en-US" altLang="ar-SA" sz="2800" dirty="0">
                <a:latin typeface="+mj-lt"/>
              </a:rPr>
              <a:t> and </a:t>
            </a:r>
            <a:r>
              <a:rPr lang="en-US" altLang="ar-SA" sz="2800" dirty="0" smtClean="0">
                <a:latin typeface="Times New Roman" pitchFamily="18" charset="0"/>
              </a:rPr>
              <a:t>b</a:t>
            </a:r>
            <a:r>
              <a:rPr lang="en-US" altLang="ar-SA" sz="2800" baseline="-25000" dirty="0" smtClean="0">
                <a:latin typeface="Times New Roman" pitchFamily="18" charset="0"/>
              </a:rPr>
              <a:t>1</a:t>
            </a:r>
            <a:r>
              <a:rPr lang="en-US" altLang="ar-SA" sz="2400" dirty="0" smtClean="0">
                <a:latin typeface="Times New Roman" pitchFamily="18" charset="0"/>
              </a:rPr>
              <a:t> </a:t>
            </a:r>
            <a:r>
              <a:rPr lang="en-US" altLang="ar-SA" sz="2800" dirty="0">
                <a:latin typeface="+mj-lt"/>
              </a:rPr>
              <a:t>are multiples of the model standard deviation </a:t>
            </a:r>
            <a:r>
              <a:rPr lang="en-US" altLang="ar-SA" sz="2800" dirty="0">
                <a:latin typeface="+mj-lt"/>
                <a:sym typeface="Symbol" pitchFamily="18" charset="2"/>
              </a:rPr>
              <a:t>.</a:t>
            </a:r>
          </a:p>
          <a:p>
            <a:pPr marL="342900" lvl="1" indent="-342900" algn="l" rtl="0">
              <a:buClr>
                <a:schemeClr val="folHlink"/>
              </a:buClr>
              <a:buSzPct val="60000"/>
            </a:pPr>
            <a:endParaRPr lang="en-US" altLang="ar-SA" sz="2800" dirty="0">
              <a:latin typeface="+mj-lt"/>
              <a:sym typeface="Symbol" pitchFamily="18" charset="2"/>
            </a:endParaRPr>
          </a:p>
          <a:p>
            <a:pPr marL="342900" lvl="1" indent="-342900" algn="l" rtl="0">
              <a:buClr>
                <a:schemeClr val="folHlink"/>
              </a:buClr>
              <a:buSzPct val="60000"/>
            </a:pPr>
            <a:endParaRPr lang="en-US" altLang="ar-SA" sz="2400" dirty="0" smtClean="0">
              <a:latin typeface="Times New Roman" pitchFamily="18" charset="0"/>
              <a:sym typeface="Symbol" pitchFamily="18" charset="2"/>
            </a:endParaRPr>
          </a:p>
          <a:p>
            <a:pPr marL="342900" lvl="1" indent="-342900" algn="l" rtl="0">
              <a:buClr>
                <a:schemeClr val="folHlink"/>
              </a:buClr>
              <a:buSzPct val="60000"/>
            </a:pPr>
            <a:endParaRPr lang="en-US" altLang="ar-SA" sz="2400" dirty="0" smtClean="0">
              <a:latin typeface="Times New Roman" pitchFamily="18" charset="0"/>
              <a:sym typeface="Symbol" pitchFamily="18" charset="2"/>
            </a:endParaRPr>
          </a:p>
          <a:p>
            <a:pPr marL="342900" lvl="1" indent="-342900" algn="l" rtl="0">
              <a:buClr>
                <a:schemeClr val="folHlink"/>
              </a:buClr>
              <a:buSzPct val="60000"/>
            </a:pPr>
            <a:endParaRPr lang="en-US" altLang="ar-SA" sz="2400" dirty="0" smtClean="0">
              <a:latin typeface="Times New Roman" pitchFamily="18" charset="0"/>
              <a:sym typeface="Symbol" pitchFamily="18" charset="2"/>
            </a:endParaRPr>
          </a:p>
          <a:p>
            <a:pPr algn="l" rtl="0"/>
            <a:endParaRPr lang="en-US" altLang="ar-SA" dirty="0" smtClean="0"/>
          </a:p>
        </p:txBody>
      </p:sp>
      <p:graphicFrame>
        <p:nvGraphicFramePr>
          <p:cNvPr id="46084" name="Object 3"/>
          <p:cNvGraphicFramePr>
            <a:graphicFrameLocks noChangeAspect="1"/>
          </p:cNvGraphicFramePr>
          <p:nvPr>
            <p:extLst>
              <p:ext uri="{D42A27DB-BD31-4B8C-83A1-F6EECF244321}">
                <p14:modId xmlns:p14="http://schemas.microsoft.com/office/powerpoint/2010/main" val="2810211812"/>
              </p:ext>
            </p:extLst>
          </p:nvPr>
        </p:nvGraphicFramePr>
        <p:xfrm>
          <a:off x="2590799" y="2819400"/>
          <a:ext cx="3695697" cy="1066800"/>
        </p:xfrm>
        <a:graphic>
          <a:graphicData uri="http://schemas.openxmlformats.org/presentationml/2006/ole">
            <mc:AlternateContent xmlns:mc="http://schemas.openxmlformats.org/markup-compatibility/2006">
              <mc:Choice xmlns:v="urn:schemas-microsoft-com:vml" Requires="v">
                <p:oleObj spid="_x0000_s46116" name="Equation" r:id="rId3" imgW="1713756" imgH="495085" progId="Equation.3">
                  <p:embed/>
                </p:oleObj>
              </mc:Choice>
              <mc:Fallback>
                <p:oleObj name="Equation" r:id="rId3" imgW="1713756" imgH="495085"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799" y="2819400"/>
                        <a:ext cx="3695697" cy="1066800"/>
                      </a:xfrm>
                      <a:prstGeom prst="rect">
                        <a:avLst/>
                      </a:prstGeom>
                      <a:noFill/>
                      <a:ln>
                        <a:noFill/>
                      </a:ln>
                      <a:effectLst/>
                      <a:extLst/>
                    </p:spPr>
                  </p:pic>
                </p:oleObj>
              </mc:Fallback>
            </mc:AlternateContent>
          </a:graphicData>
        </a:graphic>
      </p:graphicFrame>
      <p:graphicFrame>
        <p:nvGraphicFramePr>
          <p:cNvPr id="46085" name="Object 4"/>
          <p:cNvGraphicFramePr>
            <a:graphicFrameLocks noChangeAspect="1"/>
          </p:cNvGraphicFramePr>
          <p:nvPr>
            <p:extLst>
              <p:ext uri="{D42A27DB-BD31-4B8C-83A1-F6EECF244321}">
                <p14:modId xmlns:p14="http://schemas.microsoft.com/office/powerpoint/2010/main" val="151431659"/>
              </p:ext>
            </p:extLst>
          </p:nvPr>
        </p:nvGraphicFramePr>
        <p:xfrm>
          <a:off x="2623607" y="4267200"/>
          <a:ext cx="4174067" cy="1295400"/>
        </p:xfrm>
        <a:graphic>
          <a:graphicData uri="http://schemas.openxmlformats.org/presentationml/2006/ole">
            <mc:AlternateContent xmlns:mc="http://schemas.openxmlformats.org/markup-compatibility/2006">
              <mc:Choice xmlns:v="urn:schemas-microsoft-com:vml" Requires="v">
                <p:oleObj spid="_x0000_s46117" name="Equation" r:id="rId5" imgW="2209800" imgH="685800" progId="Equation.3">
                  <p:embed/>
                </p:oleObj>
              </mc:Choice>
              <mc:Fallback>
                <p:oleObj name="Equation" r:id="rId5" imgW="2209800" imgH="68580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23607" y="4267200"/>
                        <a:ext cx="4174067" cy="12954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26"/>
          <p:cNvSpPr>
            <a:spLocks noGrp="1" noChangeArrowheads="1"/>
          </p:cNvSpPr>
          <p:nvPr>
            <p:ph type="title"/>
          </p:nvPr>
        </p:nvSpPr>
        <p:spPr>
          <a:xfrm>
            <a:off x="457200" y="274638"/>
            <a:ext cx="7924800" cy="1143000"/>
          </a:xfrm>
        </p:spPr>
        <p:txBody>
          <a:bodyPr/>
          <a:lstStyle/>
          <a:p>
            <a:pPr rtl="0"/>
            <a:r>
              <a:rPr lang="en-US" altLang="ar-SA" sz="3600" dirty="0"/>
              <a:t>Confidence Intervals and Significance Tests</a:t>
            </a:r>
          </a:p>
        </p:txBody>
      </p:sp>
      <p:pic>
        <p:nvPicPr>
          <p:cNvPr id="47107" name="Picture 1027" descr="box-10-03-p596.JPG                                             00025FAD&#10;production                     B8414D3D:"/>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457200" y="1371600"/>
            <a:ext cx="7391400" cy="5029200"/>
          </a:xfrm>
          <a:noFill/>
        </p:spPr>
      </p:pic>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rtl="0"/>
            <a:r>
              <a:rPr lang="en-US" altLang="ar-SA" sz="3200" dirty="0"/>
              <a:t>Example: Weekly Advertising Expenditure</a:t>
            </a:r>
          </a:p>
        </p:txBody>
      </p:sp>
      <p:sp>
        <p:nvSpPr>
          <p:cNvPr id="48131" name="Rectangle 3"/>
          <p:cNvSpPr>
            <a:spLocks noGrp="1" noChangeArrowheads="1"/>
          </p:cNvSpPr>
          <p:nvPr>
            <p:ph idx="1"/>
          </p:nvPr>
        </p:nvSpPr>
        <p:spPr/>
        <p:txBody>
          <a:bodyPr>
            <a:normAutofit/>
          </a:bodyPr>
          <a:lstStyle/>
          <a:p>
            <a:pPr algn="l" rtl="0" eaLnBrk="1" hangingPunct="1"/>
            <a:r>
              <a:rPr lang="en-US" altLang="ar-SA" sz="3200" dirty="0">
                <a:latin typeface="+mj-lt"/>
              </a:rPr>
              <a:t>Let us return to the Weekly advertising expenditure and weekly sales example. Management is interested in testing whether or not there is a linear association between advertising expenditure and weekly sales, using regression model. </a:t>
            </a:r>
            <a:endParaRPr lang="en-US" altLang="ar-SA" sz="3200" dirty="0" smtClean="0">
              <a:latin typeface="+mj-lt"/>
            </a:endParaRPr>
          </a:p>
          <a:p>
            <a:pPr algn="l" rtl="0" eaLnBrk="1" hangingPunct="1"/>
            <a:r>
              <a:rPr lang="en-US" altLang="ar-SA" sz="3200" dirty="0" smtClean="0">
                <a:latin typeface="+mj-lt"/>
              </a:rPr>
              <a:t>Use </a:t>
            </a:r>
            <a:r>
              <a:rPr lang="en-US" altLang="ar-SA" sz="3200" dirty="0" smtClean="0">
                <a:latin typeface="Times New Roman" pitchFamily="18" charset="0"/>
                <a:sym typeface="Symbol" pitchFamily="18" charset="2"/>
              </a:rPr>
              <a:t> = .05</a:t>
            </a:r>
            <a:endParaRPr lang="en-US" altLang="ar-SA" sz="3200" dirty="0" smtClean="0">
              <a:latin typeface="Times New Roman" pitchFamily="18" charset="0"/>
            </a:endParaRP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rtl="0"/>
            <a:r>
              <a:rPr lang="en-US" altLang="ar-SA" sz="3200" dirty="0"/>
              <a:t>Example: Weekly Advertising Expenditure</a:t>
            </a:r>
          </a:p>
        </p:txBody>
      </p:sp>
      <p:sp>
        <p:nvSpPr>
          <p:cNvPr id="49155" name="Rectangle 3"/>
          <p:cNvSpPr>
            <a:spLocks noGrp="1" noChangeArrowheads="1"/>
          </p:cNvSpPr>
          <p:nvPr>
            <p:ph idx="1"/>
          </p:nvPr>
        </p:nvSpPr>
        <p:spPr/>
        <p:txBody>
          <a:bodyPr>
            <a:normAutofit fontScale="92500" lnSpcReduction="10000"/>
          </a:bodyPr>
          <a:lstStyle/>
          <a:p>
            <a:pPr algn="l" rtl="0" eaLnBrk="1" hangingPunct="1">
              <a:lnSpc>
                <a:spcPct val="90000"/>
              </a:lnSpc>
            </a:pPr>
            <a:r>
              <a:rPr lang="en-US" altLang="ar-SA" sz="3200" dirty="0">
                <a:latin typeface="+mj-lt"/>
              </a:rPr>
              <a:t>Hypothesis:</a:t>
            </a:r>
          </a:p>
          <a:p>
            <a:pPr algn="l" rtl="0" eaLnBrk="1" hangingPunct="1">
              <a:lnSpc>
                <a:spcPct val="90000"/>
              </a:lnSpc>
            </a:pPr>
            <a:endParaRPr lang="en-US" altLang="ar-SA" sz="2800" dirty="0" smtClean="0">
              <a:latin typeface="Times New Roman" pitchFamily="18" charset="0"/>
            </a:endParaRPr>
          </a:p>
          <a:p>
            <a:pPr algn="l" rtl="0"/>
            <a:r>
              <a:rPr lang="en-US" altLang="ar-SA" sz="3200" dirty="0">
                <a:latin typeface="+mj-lt"/>
              </a:rPr>
              <a:t>Decision Rule:</a:t>
            </a:r>
          </a:p>
          <a:p>
            <a:pPr marL="114300" indent="0" algn="l" rtl="0">
              <a:buNone/>
            </a:pPr>
            <a:r>
              <a:rPr lang="en-US" altLang="ar-SA" sz="3200" dirty="0" smtClean="0">
                <a:latin typeface="+mj-lt"/>
              </a:rPr>
              <a:t>	Reject</a:t>
            </a:r>
            <a:r>
              <a:rPr lang="en-US" altLang="ar-SA" sz="2800" dirty="0" smtClean="0">
                <a:latin typeface="Times New Roman" pitchFamily="18" charset="0"/>
              </a:rPr>
              <a:t> H</a:t>
            </a:r>
            <a:r>
              <a:rPr lang="en-US" altLang="ar-SA" sz="2800" baseline="-25000" dirty="0" smtClean="0">
                <a:latin typeface="Times New Roman" pitchFamily="18" charset="0"/>
              </a:rPr>
              <a:t>0</a:t>
            </a:r>
            <a:r>
              <a:rPr lang="en-US" altLang="ar-SA" sz="2800" dirty="0" smtClean="0">
                <a:latin typeface="Times New Roman" pitchFamily="18" charset="0"/>
              </a:rPr>
              <a:t> </a:t>
            </a:r>
            <a:r>
              <a:rPr lang="en-US" altLang="ar-SA" sz="3500" dirty="0">
                <a:latin typeface="+mj-lt"/>
              </a:rPr>
              <a:t>if </a:t>
            </a:r>
          </a:p>
          <a:p>
            <a:pPr algn="l" rtl="0" eaLnBrk="1" hangingPunct="1">
              <a:lnSpc>
                <a:spcPct val="90000"/>
              </a:lnSpc>
              <a:buFont typeface="Wingdings" pitchFamily="2" charset="2"/>
              <a:buNone/>
            </a:pPr>
            <a:r>
              <a:rPr lang="en-US" altLang="ar-SA" sz="2800" dirty="0" smtClean="0">
                <a:latin typeface="Times New Roman" pitchFamily="18" charset="0"/>
              </a:rPr>
              <a:t>			</a:t>
            </a:r>
          </a:p>
          <a:p>
            <a:pPr algn="l" rtl="0">
              <a:lnSpc>
                <a:spcPct val="90000"/>
              </a:lnSpc>
              <a:buNone/>
            </a:pPr>
            <a:r>
              <a:rPr lang="en-US" altLang="ar-SA" sz="2800" dirty="0" smtClean="0">
                <a:latin typeface="Times New Roman" pitchFamily="18" charset="0"/>
              </a:rPr>
              <a:t>	</a:t>
            </a:r>
            <a:r>
              <a:rPr lang="en-US" altLang="ar-SA" sz="2800" dirty="0">
                <a:latin typeface="Times New Roman" pitchFamily="18" charset="0"/>
              </a:rPr>
              <a:t>or</a:t>
            </a:r>
          </a:p>
          <a:p>
            <a:pPr algn="l" rtl="0" eaLnBrk="1" hangingPunct="1">
              <a:lnSpc>
                <a:spcPct val="90000"/>
              </a:lnSpc>
              <a:buFont typeface="Wingdings" pitchFamily="2" charset="2"/>
              <a:buNone/>
            </a:pPr>
            <a:endParaRPr lang="en-US" altLang="ar-SA" sz="2800" dirty="0" smtClean="0">
              <a:latin typeface="Times New Roman" pitchFamily="18" charset="0"/>
            </a:endParaRPr>
          </a:p>
          <a:p>
            <a:pPr algn="l" rtl="0" eaLnBrk="1" hangingPunct="1">
              <a:lnSpc>
                <a:spcPct val="90000"/>
              </a:lnSpc>
              <a:buFont typeface="Wingdings" pitchFamily="2" charset="2"/>
              <a:buNone/>
            </a:pPr>
            <a:r>
              <a:rPr lang="en-US" altLang="ar-SA" sz="2800" dirty="0" smtClean="0">
                <a:latin typeface="Times New Roman" pitchFamily="18" charset="0"/>
              </a:rPr>
              <a:t>		</a:t>
            </a:r>
          </a:p>
          <a:p>
            <a:pPr algn="l" rtl="0" eaLnBrk="1" hangingPunct="1">
              <a:lnSpc>
                <a:spcPct val="90000"/>
              </a:lnSpc>
              <a:buFont typeface="Wingdings" pitchFamily="2" charset="2"/>
              <a:buNone/>
            </a:pPr>
            <a:endParaRPr lang="en-US" altLang="ar-SA" sz="2800" dirty="0" smtClean="0">
              <a:latin typeface="Times New Roman" pitchFamily="18" charset="0"/>
            </a:endParaRPr>
          </a:p>
          <a:p>
            <a:pPr algn="l" rtl="0" eaLnBrk="1" hangingPunct="1">
              <a:lnSpc>
                <a:spcPct val="90000"/>
              </a:lnSpc>
              <a:buFont typeface="Wingdings" pitchFamily="2" charset="2"/>
              <a:buNone/>
            </a:pPr>
            <a:r>
              <a:rPr lang="en-US" altLang="ar-SA" sz="2800" dirty="0" smtClean="0">
                <a:latin typeface="Times New Roman" pitchFamily="18" charset="0"/>
              </a:rPr>
              <a:t>		</a:t>
            </a:r>
          </a:p>
          <a:p>
            <a:pPr algn="l" rtl="0" eaLnBrk="1" hangingPunct="1">
              <a:lnSpc>
                <a:spcPct val="90000"/>
              </a:lnSpc>
              <a:buFont typeface="Wingdings" pitchFamily="2" charset="2"/>
              <a:buNone/>
            </a:pPr>
            <a:r>
              <a:rPr lang="en-US" altLang="ar-SA" sz="2800" dirty="0" smtClean="0">
                <a:latin typeface="Times New Roman" pitchFamily="18" charset="0"/>
              </a:rPr>
              <a:t>			</a:t>
            </a:r>
          </a:p>
        </p:txBody>
      </p:sp>
      <p:graphicFrame>
        <p:nvGraphicFramePr>
          <p:cNvPr id="49156" name="Object 0"/>
          <p:cNvGraphicFramePr>
            <a:graphicFrameLocks noChangeAspect="1"/>
          </p:cNvGraphicFramePr>
          <p:nvPr>
            <p:extLst>
              <p:ext uri="{D42A27DB-BD31-4B8C-83A1-F6EECF244321}">
                <p14:modId xmlns:p14="http://schemas.microsoft.com/office/powerpoint/2010/main" val="3893448890"/>
              </p:ext>
            </p:extLst>
          </p:nvPr>
        </p:nvGraphicFramePr>
        <p:xfrm>
          <a:off x="3886200" y="1524000"/>
          <a:ext cx="2489200" cy="1066800"/>
        </p:xfrm>
        <a:graphic>
          <a:graphicData uri="http://schemas.openxmlformats.org/presentationml/2006/ole">
            <mc:AlternateContent xmlns:mc="http://schemas.openxmlformats.org/markup-compatibility/2006">
              <mc:Choice xmlns:v="urn:schemas-microsoft-com:vml" Requires="v">
                <p:oleObj spid="_x0000_s49201" name="Equation" r:id="rId3" imgW="812447" imgH="457002" progId="Equation.3">
                  <p:embed/>
                </p:oleObj>
              </mc:Choice>
              <mc:Fallback>
                <p:oleObj name="Equation" r:id="rId3" imgW="812447" imgH="457002" progId="Equation.3">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6200" y="1524000"/>
                        <a:ext cx="2489200" cy="1066800"/>
                      </a:xfrm>
                      <a:prstGeom prst="rect">
                        <a:avLst/>
                      </a:prstGeom>
                      <a:noFill/>
                      <a:ln>
                        <a:noFill/>
                      </a:ln>
                      <a:effectLst/>
                      <a:extLst/>
                    </p:spPr>
                  </p:pic>
                </p:oleObj>
              </mc:Fallback>
            </mc:AlternateContent>
          </a:graphicData>
        </a:graphic>
      </p:graphicFrame>
      <p:graphicFrame>
        <p:nvGraphicFramePr>
          <p:cNvPr id="49157" name="Object 1"/>
          <p:cNvGraphicFramePr>
            <a:graphicFrameLocks noChangeAspect="1"/>
          </p:cNvGraphicFramePr>
          <p:nvPr>
            <p:extLst>
              <p:ext uri="{D42A27DB-BD31-4B8C-83A1-F6EECF244321}">
                <p14:modId xmlns:p14="http://schemas.microsoft.com/office/powerpoint/2010/main" val="4031520931"/>
              </p:ext>
            </p:extLst>
          </p:nvPr>
        </p:nvGraphicFramePr>
        <p:xfrm>
          <a:off x="2884713" y="3429000"/>
          <a:ext cx="4245429" cy="762000"/>
        </p:xfrm>
        <a:graphic>
          <a:graphicData uri="http://schemas.openxmlformats.org/presentationml/2006/ole">
            <mc:AlternateContent xmlns:mc="http://schemas.openxmlformats.org/markup-compatibility/2006">
              <mc:Choice xmlns:v="urn:schemas-microsoft-com:vml" Requires="v">
                <p:oleObj spid="_x0000_s49202" name="Equation" r:id="rId5" imgW="1269449" imgH="241195" progId="Equation.3">
                  <p:embed/>
                </p:oleObj>
              </mc:Choice>
              <mc:Fallback>
                <p:oleObj name="Equation" r:id="rId5" imgW="1269449" imgH="241195" progId="Equation.3">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84713" y="3429000"/>
                        <a:ext cx="4245429" cy="762000"/>
                      </a:xfrm>
                      <a:prstGeom prst="rect">
                        <a:avLst/>
                      </a:prstGeom>
                      <a:noFill/>
                      <a:ln>
                        <a:noFill/>
                      </a:ln>
                      <a:effectLst/>
                      <a:extLst/>
                    </p:spPr>
                  </p:pic>
                </p:oleObj>
              </mc:Fallback>
            </mc:AlternateContent>
          </a:graphicData>
        </a:graphic>
      </p:graphicFrame>
      <p:graphicFrame>
        <p:nvGraphicFramePr>
          <p:cNvPr id="49158" name="Object 2"/>
          <p:cNvGraphicFramePr>
            <a:graphicFrameLocks noChangeAspect="1"/>
          </p:cNvGraphicFramePr>
          <p:nvPr>
            <p:extLst>
              <p:ext uri="{D42A27DB-BD31-4B8C-83A1-F6EECF244321}">
                <p14:modId xmlns:p14="http://schemas.microsoft.com/office/powerpoint/2010/main" val="3059511978"/>
              </p:ext>
            </p:extLst>
          </p:nvPr>
        </p:nvGraphicFramePr>
        <p:xfrm>
          <a:off x="1577546" y="4648200"/>
          <a:ext cx="5066270" cy="762000"/>
        </p:xfrm>
        <a:graphic>
          <a:graphicData uri="http://schemas.openxmlformats.org/presentationml/2006/ole">
            <mc:AlternateContent xmlns:mc="http://schemas.openxmlformats.org/markup-compatibility/2006">
              <mc:Choice xmlns:v="urn:schemas-microsoft-com:vml" Requires="v">
                <p:oleObj spid="_x0000_s49203" name="Equation" r:id="rId7" imgW="1447800" imgH="241300" progId="Equation.3">
                  <p:embed/>
                </p:oleObj>
              </mc:Choice>
              <mc:Fallback>
                <p:oleObj name="Equation" r:id="rId7" imgW="1447800" imgH="241300" progId="Equation.3">
                  <p:embed/>
                  <p:pic>
                    <p:nvPicPr>
                      <p:cNvPr id="0" name="Object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77546" y="4648200"/>
                        <a:ext cx="5066270" cy="7620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rtl="0"/>
            <a:r>
              <a:rPr lang="en-US" altLang="ar-SA" sz="3200" dirty="0"/>
              <a:t>Example: Weekly Advertising Expenditure </a:t>
            </a:r>
          </a:p>
        </p:txBody>
      </p:sp>
      <p:sp>
        <p:nvSpPr>
          <p:cNvPr id="50179" name="Rectangle 3"/>
          <p:cNvSpPr>
            <a:spLocks noGrp="1" noChangeArrowheads="1"/>
          </p:cNvSpPr>
          <p:nvPr>
            <p:ph idx="1"/>
          </p:nvPr>
        </p:nvSpPr>
        <p:spPr/>
        <p:txBody>
          <a:bodyPr/>
          <a:lstStyle/>
          <a:p>
            <a:pPr algn="l" rtl="0" eaLnBrk="1" hangingPunct="1"/>
            <a:r>
              <a:rPr lang="en-US" altLang="ar-SA" sz="3000" dirty="0">
                <a:latin typeface="+mj-lt"/>
              </a:rPr>
              <a:t>Test statistic:</a:t>
            </a:r>
          </a:p>
          <a:p>
            <a:pPr algn="l" rtl="0" eaLnBrk="1" hangingPunct="1">
              <a:buFont typeface="Wingdings" pitchFamily="2" charset="2"/>
              <a:buNone/>
            </a:pPr>
            <a:r>
              <a:rPr lang="en-US" altLang="ar-SA" dirty="0" smtClean="0">
                <a:latin typeface="Times New Roman" pitchFamily="18" charset="0"/>
              </a:rPr>
              <a:t>				</a:t>
            </a:r>
          </a:p>
        </p:txBody>
      </p:sp>
      <p:graphicFrame>
        <p:nvGraphicFramePr>
          <p:cNvPr id="50180" name="Object 0"/>
          <p:cNvGraphicFramePr>
            <a:graphicFrameLocks noChangeAspect="1"/>
          </p:cNvGraphicFramePr>
          <p:nvPr>
            <p:extLst>
              <p:ext uri="{D42A27DB-BD31-4B8C-83A1-F6EECF244321}">
                <p14:modId xmlns:p14="http://schemas.microsoft.com/office/powerpoint/2010/main" val="4269307482"/>
              </p:ext>
            </p:extLst>
          </p:nvPr>
        </p:nvGraphicFramePr>
        <p:xfrm>
          <a:off x="3276599" y="1905000"/>
          <a:ext cx="2027583" cy="914400"/>
        </p:xfrm>
        <a:graphic>
          <a:graphicData uri="http://schemas.openxmlformats.org/presentationml/2006/ole">
            <mc:AlternateContent xmlns:mc="http://schemas.openxmlformats.org/markup-compatibility/2006">
              <mc:Choice xmlns:v="urn:schemas-microsoft-com:vml" Requires="v">
                <p:oleObj spid="_x0000_s50241" name="Equation" r:id="rId3" imgW="583947" imgH="431613" progId="Equation.3">
                  <p:embed/>
                </p:oleObj>
              </mc:Choice>
              <mc:Fallback>
                <p:oleObj name="Equation" r:id="rId3" imgW="583947" imgH="431613" progId="Equation.3">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599" y="1905000"/>
                        <a:ext cx="2027583" cy="914400"/>
                      </a:xfrm>
                      <a:prstGeom prst="rect">
                        <a:avLst/>
                      </a:prstGeom>
                      <a:noFill/>
                      <a:ln>
                        <a:noFill/>
                      </a:ln>
                      <a:effectLst/>
                      <a:extLst/>
                    </p:spPr>
                  </p:pic>
                </p:oleObj>
              </mc:Fallback>
            </mc:AlternateContent>
          </a:graphicData>
        </a:graphic>
      </p:graphicFrame>
      <p:graphicFrame>
        <p:nvGraphicFramePr>
          <p:cNvPr id="50181" name="Object 1"/>
          <p:cNvGraphicFramePr>
            <a:graphicFrameLocks noChangeAspect="1"/>
          </p:cNvGraphicFramePr>
          <p:nvPr>
            <p:extLst>
              <p:ext uri="{D42A27DB-BD31-4B8C-83A1-F6EECF244321}">
                <p14:modId xmlns:p14="http://schemas.microsoft.com/office/powerpoint/2010/main" val="3253128969"/>
              </p:ext>
            </p:extLst>
          </p:nvPr>
        </p:nvGraphicFramePr>
        <p:xfrm>
          <a:off x="2667000" y="2971800"/>
          <a:ext cx="4389408" cy="901700"/>
        </p:xfrm>
        <a:graphic>
          <a:graphicData uri="http://schemas.openxmlformats.org/presentationml/2006/ole">
            <mc:AlternateContent xmlns:mc="http://schemas.openxmlformats.org/markup-compatibility/2006">
              <mc:Choice xmlns:v="urn:schemas-microsoft-com:vml" Requires="v">
                <p:oleObj spid="_x0000_s50242" name="Equation" r:id="rId5" imgW="2349500" imgH="520700" progId="Equation.3">
                  <p:embed/>
                </p:oleObj>
              </mc:Choice>
              <mc:Fallback>
                <p:oleObj name="Equation" r:id="rId5" imgW="2349500" imgH="520700" progId="Equation.3">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2971800"/>
                        <a:ext cx="4389408" cy="901700"/>
                      </a:xfrm>
                      <a:prstGeom prst="rect">
                        <a:avLst/>
                      </a:prstGeom>
                      <a:noFill/>
                      <a:ln>
                        <a:noFill/>
                      </a:ln>
                      <a:effectLst/>
                      <a:extLst/>
                    </p:spPr>
                  </p:pic>
                </p:oleObj>
              </mc:Fallback>
            </mc:AlternateContent>
          </a:graphicData>
        </a:graphic>
      </p:graphicFrame>
      <p:sp>
        <p:nvSpPr>
          <p:cNvPr id="50182" name="Rectangle 6"/>
          <p:cNvSpPr>
            <a:spLocks noChangeArrowheads="1"/>
          </p:cNvSpPr>
          <p:nvPr/>
        </p:nvSpPr>
        <p:spPr bwMode="auto">
          <a:xfrm>
            <a:off x="2286000" y="2892425"/>
            <a:ext cx="4572000" cy="107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eaLnBrk="0" hangingPunct="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eaLnBrk="0" hangingPunct="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eaLnBrk="0" hangingPunct="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eaLnBrk="1" hangingPunct="1">
              <a:lnSpc>
                <a:spcPct val="90000"/>
              </a:lnSpc>
              <a:spcBef>
                <a:spcPct val="50000"/>
              </a:spcBef>
              <a:buFont typeface="Wingdings" pitchFamily="2" charset="2"/>
              <a:buNone/>
            </a:pPr>
            <a:endParaRPr lang="en-US" altLang="ar-SA" sz="2800">
              <a:latin typeface="Times New Roman" pitchFamily="18" charset="0"/>
            </a:endParaRPr>
          </a:p>
          <a:p>
            <a:pPr eaLnBrk="1" hangingPunct="1">
              <a:lnSpc>
                <a:spcPct val="90000"/>
              </a:lnSpc>
              <a:spcBef>
                <a:spcPct val="50000"/>
              </a:spcBef>
              <a:buFont typeface="Wingdings" pitchFamily="2" charset="2"/>
              <a:buNone/>
            </a:pPr>
            <a:r>
              <a:rPr lang="en-US" altLang="ar-SA" sz="2800">
                <a:latin typeface="Times New Roman" pitchFamily="18" charset="0"/>
              </a:rPr>
              <a:t> </a:t>
            </a:r>
          </a:p>
        </p:txBody>
      </p:sp>
      <p:graphicFrame>
        <p:nvGraphicFramePr>
          <p:cNvPr id="50183" name="Object 2"/>
          <p:cNvGraphicFramePr>
            <a:graphicFrameLocks noChangeAspect="1"/>
          </p:cNvGraphicFramePr>
          <p:nvPr>
            <p:extLst>
              <p:ext uri="{D42A27DB-BD31-4B8C-83A1-F6EECF244321}">
                <p14:modId xmlns:p14="http://schemas.microsoft.com/office/powerpoint/2010/main" val="1973656632"/>
              </p:ext>
            </p:extLst>
          </p:nvPr>
        </p:nvGraphicFramePr>
        <p:xfrm>
          <a:off x="3429000" y="4038600"/>
          <a:ext cx="1765738" cy="533400"/>
        </p:xfrm>
        <a:graphic>
          <a:graphicData uri="http://schemas.openxmlformats.org/presentationml/2006/ole">
            <mc:AlternateContent xmlns:mc="http://schemas.openxmlformats.org/markup-compatibility/2006">
              <mc:Choice xmlns:v="urn:schemas-microsoft-com:vml" Requires="v">
                <p:oleObj spid="_x0000_s50243" name="Equation" r:id="rId7" imgW="558558" imgH="215806" progId="Equation.3">
                  <p:embed/>
                </p:oleObj>
              </mc:Choice>
              <mc:Fallback>
                <p:oleObj name="Equation" r:id="rId7" imgW="558558" imgH="215806" progId="Equation.3">
                  <p:embed/>
                  <p:pic>
                    <p:nvPicPr>
                      <p:cNvPr id="0" name="Object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29000" y="4038600"/>
                        <a:ext cx="1765738" cy="533400"/>
                      </a:xfrm>
                      <a:prstGeom prst="rect">
                        <a:avLst/>
                      </a:prstGeom>
                      <a:noFill/>
                      <a:ln>
                        <a:noFill/>
                      </a:ln>
                      <a:effectLst/>
                      <a:extLst/>
                    </p:spPr>
                  </p:pic>
                </p:oleObj>
              </mc:Fallback>
            </mc:AlternateContent>
          </a:graphicData>
        </a:graphic>
      </p:graphicFrame>
      <p:graphicFrame>
        <p:nvGraphicFramePr>
          <p:cNvPr id="50184" name="Object 3"/>
          <p:cNvGraphicFramePr>
            <a:graphicFrameLocks noChangeAspect="1"/>
          </p:cNvGraphicFramePr>
          <p:nvPr>
            <p:extLst>
              <p:ext uri="{D42A27DB-BD31-4B8C-83A1-F6EECF244321}">
                <p14:modId xmlns:p14="http://schemas.microsoft.com/office/powerpoint/2010/main" val="781593853"/>
              </p:ext>
            </p:extLst>
          </p:nvPr>
        </p:nvGraphicFramePr>
        <p:xfrm>
          <a:off x="3048000" y="4800600"/>
          <a:ext cx="3215390" cy="990600"/>
        </p:xfrm>
        <a:graphic>
          <a:graphicData uri="http://schemas.openxmlformats.org/presentationml/2006/ole">
            <mc:AlternateContent xmlns:mc="http://schemas.openxmlformats.org/markup-compatibility/2006">
              <mc:Choice xmlns:v="urn:schemas-microsoft-com:vml" Requires="v">
                <p:oleObj spid="_x0000_s50244" name="Equation" r:id="rId9" imgW="875920" imgH="393529" progId="Equation.3">
                  <p:embed/>
                </p:oleObj>
              </mc:Choice>
              <mc:Fallback>
                <p:oleObj name="Equation" r:id="rId9" imgW="875920" imgH="393529" progId="Equation.3">
                  <p:embed/>
                  <p:pic>
                    <p:nvPicPr>
                      <p:cNvPr id="0" name="Object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48000" y="4800600"/>
                        <a:ext cx="3215390" cy="9906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rtl="0" eaLnBrk="1" hangingPunct="1"/>
            <a:r>
              <a:rPr lang="en-US" altLang="ar-SA" dirty="0" smtClean="0">
                <a:latin typeface="Times New Roman" pitchFamily="18" charset="0"/>
              </a:rPr>
              <a:t> </a:t>
            </a:r>
            <a:r>
              <a:rPr lang="en-US" altLang="ar-SA" sz="3200" dirty="0"/>
              <a:t>Example: Weekly Advertising Expenditure</a:t>
            </a:r>
            <a:endParaRPr lang="en-US" altLang="ar-SA" sz="3600" dirty="0"/>
          </a:p>
        </p:txBody>
      </p:sp>
      <p:sp>
        <p:nvSpPr>
          <p:cNvPr id="51203" name="Rectangle 3"/>
          <p:cNvSpPr>
            <a:spLocks noGrp="1" noChangeArrowheads="1"/>
          </p:cNvSpPr>
          <p:nvPr>
            <p:ph idx="1"/>
          </p:nvPr>
        </p:nvSpPr>
        <p:spPr/>
        <p:txBody>
          <a:bodyPr/>
          <a:lstStyle/>
          <a:p>
            <a:pPr algn="l" rtl="0" eaLnBrk="1" hangingPunct="1"/>
            <a:r>
              <a:rPr lang="en-US" altLang="ar-SA" sz="3000" dirty="0">
                <a:latin typeface="+mj-lt"/>
              </a:rPr>
              <a:t>Conclusion:</a:t>
            </a:r>
          </a:p>
          <a:p>
            <a:pPr algn="l" rtl="0" eaLnBrk="1" hangingPunct="1">
              <a:buFont typeface="Wingdings" pitchFamily="2" charset="2"/>
              <a:buNone/>
            </a:pPr>
            <a:r>
              <a:rPr lang="en-US" altLang="ar-SA" dirty="0" smtClean="0">
                <a:latin typeface="Times New Roman" pitchFamily="18" charset="0"/>
              </a:rPr>
              <a:t>	</a:t>
            </a:r>
            <a:r>
              <a:rPr lang="en-US" altLang="ar-SA" sz="3000" dirty="0">
                <a:latin typeface="+mj-lt"/>
              </a:rPr>
              <a:t>Since t =4.5 &gt; 2.306 then we reject </a:t>
            </a:r>
            <a:r>
              <a:rPr lang="en-US" altLang="ar-SA" sz="2800" dirty="0" smtClean="0">
                <a:latin typeface="Times New Roman" pitchFamily="18" charset="0"/>
              </a:rPr>
              <a:t>H</a:t>
            </a:r>
            <a:r>
              <a:rPr lang="en-US" altLang="ar-SA" sz="2800" baseline="-25000" dirty="0" smtClean="0">
                <a:latin typeface="Times New Roman" pitchFamily="18" charset="0"/>
              </a:rPr>
              <a:t>0</a:t>
            </a:r>
            <a:r>
              <a:rPr lang="en-US" altLang="ar-SA" dirty="0" smtClean="0">
                <a:latin typeface="Times New Roman" pitchFamily="18" charset="0"/>
              </a:rPr>
              <a:t>.</a:t>
            </a:r>
          </a:p>
          <a:p>
            <a:pPr algn="l" rtl="0" eaLnBrk="1" hangingPunct="1">
              <a:buFont typeface="Wingdings" pitchFamily="2" charset="2"/>
              <a:buNone/>
            </a:pPr>
            <a:r>
              <a:rPr lang="en-US" altLang="ar-SA" dirty="0" smtClean="0">
                <a:latin typeface="Times New Roman" pitchFamily="18" charset="0"/>
              </a:rPr>
              <a:t>	</a:t>
            </a:r>
          </a:p>
          <a:p>
            <a:pPr algn="l" rtl="0" eaLnBrk="1" hangingPunct="1">
              <a:buFont typeface="Wingdings" pitchFamily="2" charset="2"/>
              <a:buNone/>
            </a:pPr>
            <a:r>
              <a:rPr lang="en-US" altLang="ar-SA" sz="3000" dirty="0">
                <a:latin typeface="Times New Roman" pitchFamily="18" charset="0"/>
              </a:rPr>
              <a:t>	</a:t>
            </a:r>
            <a:r>
              <a:rPr lang="en-US" altLang="ar-SA" sz="3000" dirty="0" smtClean="0">
                <a:latin typeface="+mj-lt"/>
              </a:rPr>
              <a:t>There </a:t>
            </a:r>
            <a:r>
              <a:rPr lang="en-US" altLang="ar-SA" sz="3000" dirty="0">
                <a:latin typeface="+mj-lt"/>
              </a:rPr>
              <a:t>is a linear association between advertising expenditure and weekly sales</a:t>
            </a:r>
            <a:r>
              <a:rPr lang="en-US" altLang="ar-SA" dirty="0" smtClean="0">
                <a:latin typeface="Times New Roman" pitchFamily="18" charset="0"/>
              </a:rPr>
              <a:t>. </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026"/>
          <p:cNvSpPr>
            <a:spLocks noGrp="1" noChangeArrowheads="1"/>
          </p:cNvSpPr>
          <p:nvPr>
            <p:ph type="title"/>
          </p:nvPr>
        </p:nvSpPr>
        <p:spPr/>
        <p:txBody>
          <a:bodyPr/>
          <a:lstStyle/>
          <a:p>
            <a:pPr rtl="0" eaLnBrk="1" hangingPunct="1"/>
            <a:r>
              <a:rPr lang="en-US" altLang="ar-SA" sz="3600" dirty="0"/>
              <a:t>Confidence interval for </a:t>
            </a:r>
            <a:r>
              <a:rPr lang="en-US" altLang="ar-SA" sz="4000" dirty="0" smtClean="0">
                <a:latin typeface="Times New Roman" pitchFamily="18" charset="0"/>
                <a:sym typeface="Symbol" pitchFamily="18" charset="2"/>
              </a:rPr>
              <a:t></a:t>
            </a:r>
            <a:r>
              <a:rPr lang="en-US" altLang="ar-SA" sz="4000" baseline="-25000" dirty="0" smtClean="0">
                <a:latin typeface="Times New Roman" pitchFamily="18" charset="0"/>
                <a:sym typeface="Symbol" pitchFamily="18" charset="2"/>
              </a:rPr>
              <a:t>1</a:t>
            </a:r>
            <a:endParaRPr lang="en-US" altLang="ar-SA" sz="4000" baseline="-25000" dirty="0" smtClean="0">
              <a:latin typeface="Times New Roman" pitchFamily="18" charset="0"/>
            </a:endParaRPr>
          </a:p>
        </p:txBody>
      </p:sp>
      <p:sp>
        <p:nvSpPr>
          <p:cNvPr id="52227" name="Rectangle 1027"/>
          <p:cNvSpPr>
            <a:spLocks noGrp="1" noChangeArrowheads="1"/>
          </p:cNvSpPr>
          <p:nvPr>
            <p:ph idx="1"/>
          </p:nvPr>
        </p:nvSpPr>
        <p:spPr>
          <a:xfrm>
            <a:off x="457200" y="1676400"/>
            <a:ext cx="7620000" cy="4800600"/>
          </a:xfrm>
        </p:spPr>
        <p:txBody>
          <a:bodyPr/>
          <a:lstStyle/>
          <a:p>
            <a:pPr algn="l" rtl="0" eaLnBrk="1" hangingPunct="1">
              <a:buFont typeface="Wingdings" pitchFamily="2" charset="2"/>
              <a:buNone/>
            </a:pPr>
            <a:endParaRPr lang="en-US" altLang="ar-SA" dirty="0" smtClean="0">
              <a:latin typeface="Times New Roman" pitchFamily="18" charset="0"/>
            </a:endParaRPr>
          </a:p>
          <a:p>
            <a:pPr algn="l" rtl="0" eaLnBrk="1" hangingPunct="1">
              <a:buFont typeface="Wingdings" pitchFamily="2" charset="2"/>
              <a:buNone/>
            </a:pPr>
            <a:endParaRPr lang="en-US" altLang="ar-SA" dirty="0" smtClean="0">
              <a:latin typeface="Times New Roman" pitchFamily="18" charset="0"/>
            </a:endParaRPr>
          </a:p>
          <a:p>
            <a:pPr algn="l" rtl="0" eaLnBrk="1" hangingPunct="1">
              <a:buFont typeface="Wingdings" pitchFamily="2" charset="2"/>
              <a:buNone/>
            </a:pPr>
            <a:endParaRPr lang="en-US" altLang="ar-SA" dirty="0">
              <a:latin typeface="Times New Roman" pitchFamily="18" charset="0"/>
            </a:endParaRPr>
          </a:p>
          <a:p>
            <a:pPr algn="l" rtl="0" eaLnBrk="1" hangingPunct="1">
              <a:buFont typeface="Wingdings" pitchFamily="2" charset="2"/>
              <a:buNone/>
            </a:pPr>
            <a:endParaRPr lang="en-US" altLang="ar-SA" dirty="0" smtClean="0">
              <a:latin typeface="Times New Roman" pitchFamily="18" charset="0"/>
            </a:endParaRPr>
          </a:p>
          <a:p>
            <a:pPr algn="l" rtl="0" eaLnBrk="1" hangingPunct="1"/>
            <a:r>
              <a:rPr lang="en-US" altLang="ar-SA" sz="2400" dirty="0" smtClean="0">
                <a:latin typeface="Times New Roman" pitchFamily="18" charset="0"/>
              </a:rPr>
              <a:t>Now that our test showed that there is a linear association between advertising expenditure and weekly sales, the management wishes an estimate of </a:t>
            </a:r>
            <a:r>
              <a:rPr lang="en-US" altLang="ar-SA" sz="2400" dirty="0" smtClean="0">
                <a:latin typeface="Times New Roman" pitchFamily="18" charset="0"/>
                <a:sym typeface="Symbol" pitchFamily="18" charset="2"/>
              </a:rPr>
              <a:t></a:t>
            </a:r>
            <a:r>
              <a:rPr lang="en-US" altLang="ar-SA" sz="2400" baseline="-25000" dirty="0" smtClean="0">
                <a:latin typeface="Times New Roman" pitchFamily="18" charset="0"/>
                <a:sym typeface="Symbol" pitchFamily="18" charset="2"/>
              </a:rPr>
              <a:t>1 </a:t>
            </a:r>
            <a:r>
              <a:rPr lang="en-US" altLang="ar-SA" sz="2400" dirty="0" smtClean="0">
                <a:latin typeface="Times New Roman" pitchFamily="18" charset="0"/>
                <a:sym typeface="Symbol" pitchFamily="18" charset="2"/>
              </a:rPr>
              <a:t>with a 95% confidence coefficient.</a:t>
            </a:r>
            <a:r>
              <a:rPr lang="en-US" altLang="ar-SA" sz="2400" dirty="0" smtClean="0">
                <a:latin typeface="Times New Roman" pitchFamily="18" charset="0"/>
              </a:rPr>
              <a:t> </a:t>
            </a:r>
          </a:p>
        </p:txBody>
      </p:sp>
      <p:graphicFrame>
        <p:nvGraphicFramePr>
          <p:cNvPr id="52228" name="Object 1024"/>
          <p:cNvGraphicFramePr>
            <a:graphicFrameLocks noChangeAspect="1"/>
          </p:cNvGraphicFramePr>
          <p:nvPr>
            <p:extLst>
              <p:ext uri="{D42A27DB-BD31-4B8C-83A1-F6EECF244321}">
                <p14:modId xmlns:p14="http://schemas.microsoft.com/office/powerpoint/2010/main" val="921082387"/>
              </p:ext>
            </p:extLst>
          </p:nvPr>
        </p:nvGraphicFramePr>
        <p:xfrm>
          <a:off x="1524000" y="1905000"/>
          <a:ext cx="4409442" cy="1066800"/>
        </p:xfrm>
        <a:graphic>
          <a:graphicData uri="http://schemas.openxmlformats.org/presentationml/2006/ole">
            <mc:AlternateContent xmlns:mc="http://schemas.openxmlformats.org/markup-compatibility/2006">
              <mc:Choice xmlns:v="urn:schemas-microsoft-com:vml" Requires="v">
                <p:oleObj spid="_x0000_s52243" name="Equation" r:id="rId3" imgW="1104900" imgH="342900" progId="Equation.3">
                  <p:embed/>
                </p:oleObj>
              </mc:Choice>
              <mc:Fallback>
                <p:oleObj name="Equation" r:id="rId3" imgW="1104900" imgH="342900" progId="Equation.3">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1905000"/>
                        <a:ext cx="4409442" cy="10668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33400" y="304800"/>
            <a:ext cx="5105399" cy="1143000"/>
          </a:xfrm>
        </p:spPr>
        <p:txBody>
          <a:bodyPr/>
          <a:lstStyle/>
          <a:p>
            <a:pPr rtl="0"/>
            <a:r>
              <a:rPr lang="en-US" altLang="en-US" sz="4000" dirty="0"/>
              <a:t>Regression Function</a:t>
            </a:r>
            <a:endParaRPr lang="en-US" altLang="ar-SA" sz="4000" dirty="0"/>
          </a:p>
        </p:txBody>
      </p:sp>
      <p:sp>
        <p:nvSpPr>
          <p:cNvPr id="7171" name="Rectangle 3"/>
          <p:cNvSpPr>
            <a:spLocks noGrp="1" noChangeArrowheads="1"/>
          </p:cNvSpPr>
          <p:nvPr>
            <p:ph type="body" sz="half" idx="1"/>
          </p:nvPr>
        </p:nvSpPr>
        <p:spPr>
          <a:xfrm>
            <a:off x="457200" y="1676400"/>
            <a:ext cx="4114800" cy="4495800"/>
          </a:xfrm>
        </p:spPr>
        <p:txBody>
          <a:bodyPr>
            <a:noAutofit/>
          </a:bodyPr>
          <a:lstStyle/>
          <a:p>
            <a:pPr algn="l" rtl="0" eaLnBrk="1" hangingPunct="1"/>
            <a:r>
              <a:rPr lang="en-US" altLang="en-US" sz="2000" dirty="0" smtClean="0">
                <a:latin typeface="Times New Roman" pitchFamily="18" charset="0"/>
              </a:rPr>
              <a:t>The statement that the relation between X and Y is statistical should be interpreted as providing the following guidelines:</a:t>
            </a:r>
          </a:p>
          <a:p>
            <a:pPr lvl="1" algn="l" rtl="0">
              <a:buClr>
                <a:schemeClr val="tx1"/>
              </a:buClr>
              <a:buFont typeface="Wingdings" pitchFamily="2" charset="2"/>
              <a:buNone/>
            </a:pPr>
            <a:r>
              <a:rPr lang="en-US" altLang="en-US" sz="1800" dirty="0" smtClean="0">
                <a:latin typeface="Times New Roman" pitchFamily="18" charset="0"/>
              </a:rPr>
              <a:t>1.	Regard  Y  as a random variable.</a:t>
            </a:r>
          </a:p>
          <a:p>
            <a:pPr lvl="1" algn="l" rtl="0">
              <a:buClr>
                <a:schemeClr val="tx1"/>
              </a:buClr>
              <a:buFont typeface="Wingdings" pitchFamily="2" charset="2"/>
              <a:buNone/>
            </a:pPr>
            <a:r>
              <a:rPr lang="en-US" altLang="en-US" sz="1800" dirty="0" smtClean="0">
                <a:latin typeface="Times New Roman" pitchFamily="18" charset="0"/>
              </a:rPr>
              <a:t>2.	For each  X,  take  </a:t>
            </a:r>
            <a:r>
              <a:rPr lang="en-US" altLang="en-US" sz="1800" i="1" dirty="0" smtClean="0">
                <a:latin typeface="Times New Roman" pitchFamily="18" charset="0"/>
              </a:rPr>
              <a:t>f </a:t>
            </a:r>
            <a:r>
              <a:rPr lang="en-US" altLang="en-US" sz="1800" dirty="0" smtClean="0">
                <a:latin typeface="Times New Roman" pitchFamily="18" charset="0"/>
              </a:rPr>
              <a:t>(</a:t>
            </a:r>
            <a:r>
              <a:rPr lang="en-US" altLang="en-US" sz="1800" i="1" dirty="0" smtClean="0">
                <a:latin typeface="Times New Roman" pitchFamily="18" charset="0"/>
              </a:rPr>
              <a:t>x</a:t>
            </a:r>
            <a:r>
              <a:rPr lang="en-US" altLang="en-US" sz="1800" dirty="0" smtClean="0">
                <a:latin typeface="Times New Roman" pitchFamily="18" charset="0"/>
              </a:rPr>
              <a:t>)  to be the expected value (i.e., mean value) of  y.</a:t>
            </a:r>
          </a:p>
          <a:p>
            <a:pPr lvl="1" algn="l" rtl="0">
              <a:buClr>
                <a:schemeClr val="tx1"/>
              </a:buClr>
              <a:buFont typeface="Wingdings" pitchFamily="2" charset="2"/>
              <a:buNone/>
            </a:pPr>
            <a:r>
              <a:rPr lang="en-US" altLang="en-US" sz="1800" dirty="0" smtClean="0">
                <a:latin typeface="Times New Roman" pitchFamily="18" charset="0"/>
              </a:rPr>
              <a:t>3.	Given that  </a:t>
            </a:r>
            <a:r>
              <a:rPr lang="en-US" altLang="en-US" sz="1800" i="1" dirty="0" smtClean="0">
                <a:latin typeface="Times New Roman" pitchFamily="18" charset="0"/>
              </a:rPr>
              <a:t>E </a:t>
            </a:r>
            <a:r>
              <a:rPr lang="en-US" altLang="en-US" sz="1800" dirty="0" smtClean="0">
                <a:latin typeface="Times New Roman" pitchFamily="18" charset="0"/>
              </a:rPr>
              <a:t>(</a:t>
            </a:r>
            <a:r>
              <a:rPr lang="en-US" altLang="en-US" sz="1800" i="1" dirty="0" smtClean="0">
                <a:latin typeface="Times New Roman" pitchFamily="18" charset="0"/>
              </a:rPr>
              <a:t>Y</a:t>
            </a:r>
            <a:r>
              <a:rPr lang="en-US" altLang="en-US" sz="1800" dirty="0" smtClean="0">
                <a:latin typeface="Times New Roman" pitchFamily="18" charset="0"/>
              </a:rPr>
              <a:t>)  denotes the expected value of  Y, call the equation </a:t>
            </a:r>
          </a:p>
          <a:p>
            <a:pPr lvl="1" algn="ctr" rtl="0">
              <a:buClr>
                <a:schemeClr val="tx1"/>
              </a:buClr>
              <a:buFont typeface="Wingdings" pitchFamily="2" charset="2"/>
              <a:buNone/>
            </a:pPr>
            <a:r>
              <a:rPr lang="en-US" altLang="en-US" sz="1800" dirty="0" smtClean="0">
                <a:latin typeface="Times New Roman" pitchFamily="18" charset="0"/>
              </a:rPr>
              <a:t>	 </a:t>
            </a:r>
          </a:p>
          <a:p>
            <a:pPr lvl="1" algn="l" rtl="0">
              <a:buClr>
                <a:schemeClr val="tx1"/>
              </a:buClr>
              <a:buFont typeface="Wingdings" pitchFamily="2" charset="2"/>
              <a:buNone/>
            </a:pPr>
            <a:r>
              <a:rPr lang="en-US" altLang="en-US" sz="1800" dirty="0" smtClean="0">
                <a:latin typeface="Times New Roman" pitchFamily="18" charset="0"/>
              </a:rPr>
              <a:t>	the regression function.</a:t>
            </a:r>
          </a:p>
          <a:p>
            <a:pPr algn="l" rtl="0" eaLnBrk="1" hangingPunct="1"/>
            <a:endParaRPr lang="en-US" altLang="en-US" sz="2000" dirty="0" smtClean="0">
              <a:latin typeface="Times New Roman" pitchFamily="18" charset="0"/>
            </a:endParaRPr>
          </a:p>
          <a:p>
            <a:pPr algn="l" rtl="0" eaLnBrk="1" hangingPunct="1"/>
            <a:endParaRPr lang="en-US" altLang="ar-SA" sz="2800" dirty="0" smtClean="0"/>
          </a:p>
        </p:txBody>
      </p:sp>
      <p:pic>
        <p:nvPicPr>
          <p:cNvPr id="7173" name="Picture 6"/>
          <p:cNvPicPr>
            <a:picLocks noGrp="1" noChangeAspect="1" noChangeArrowheads="1"/>
          </p:cNvPicPr>
          <p:nvPr>
            <p:ph type="chart" sz="half" idx="2"/>
          </p:nvPr>
        </p:nvPicPr>
        <p:blipFill>
          <a:blip r:embed="rId4">
            <a:extLst>
              <a:ext uri="{28A0092B-C50C-407E-A947-70E740481C1C}">
                <a14:useLocalDpi xmlns:a14="http://schemas.microsoft.com/office/drawing/2010/main" val="0"/>
              </a:ext>
            </a:extLst>
          </a:blip>
          <a:stretch>
            <a:fillRect/>
          </a:stretch>
        </p:blipFill>
        <p:spPr>
          <a:xfrm>
            <a:off x="4572000" y="1676400"/>
            <a:ext cx="3845366" cy="4343400"/>
          </a:xfrm>
          <a:noFill/>
        </p:spPr>
      </p:pic>
      <p:graphicFrame>
        <p:nvGraphicFramePr>
          <p:cNvPr id="7172" name="Object 5"/>
          <p:cNvGraphicFramePr>
            <a:graphicFrameLocks noChangeAspect="1"/>
          </p:cNvGraphicFramePr>
          <p:nvPr>
            <p:extLst>
              <p:ext uri="{D42A27DB-BD31-4B8C-83A1-F6EECF244321}">
                <p14:modId xmlns:p14="http://schemas.microsoft.com/office/powerpoint/2010/main" val="2742545258"/>
              </p:ext>
            </p:extLst>
          </p:nvPr>
        </p:nvGraphicFramePr>
        <p:xfrm>
          <a:off x="2209800" y="4953000"/>
          <a:ext cx="1295400" cy="338138"/>
        </p:xfrm>
        <a:graphic>
          <a:graphicData uri="http://schemas.openxmlformats.org/presentationml/2006/ole">
            <mc:AlternateContent xmlns:mc="http://schemas.openxmlformats.org/markup-compatibility/2006">
              <mc:Choice xmlns:v="urn:schemas-microsoft-com:vml" Requires="v">
                <p:oleObj spid="_x0000_s7187" name="Equation" r:id="rId5" imgW="799753" imgH="203112" progId="Equation.3">
                  <p:embed/>
                </p:oleObj>
              </mc:Choice>
              <mc:Fallback>
                <p:oleObj name="Equation" r:id="rId5" imgW="799753" imgH="203112"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9800" y="4953000"/>
                        <a:ext cx="1295400" cy="338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4610A4EB-E324-45DB-8E8D-18B208F298C0}" type="slidenum">
              <a:rPr lang="en-US" smtClean="0"/>
              <a:pPr>
                <a:defRPr/>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rtl="0" eaLnBrk="1" hangingPunct="1"/>
            <a:r>
              <a:rPr lang="en-US" altLang="ar-SA" sz="3600" dirty="0"/>
              <a:t>Confidence interval for </a:t>
            </a:r>
            <a:r>
              <a:rPr lang="en-US" altLang="ar-SA" sz="4000" dirty="0" smtClean="0">
                <a:latin typeface="Times New Roman" pitchFamily="18" charset="0"/>
                <a:sym typeface="Symbol" pitchFamily="18" charset="2"/>
              </a:rPr>
              <a:t></a:t>
            </a:r>
            <a:r>
              <a:rPr lang="en-US" altLang="ar-SA" sz="4000" baseline="-25000" dirty="0" smtClean="0">
                <a:latin typeface="Times New Roman" pitchFamily="18" charset="0"/>
                <a:sym typeface="Symbol" pitchFamily="18" charset="2"/>
              </a:rPr>
              <a:t>1</a:t>
            </a:r>
          </a:p>
        </p:txBody>
      </p:sp>
      <p:sp>
        <p:nvSpPr>
          <p:cNvPr id="53251" name="Rectangle 3"/>
          <p:cNvSpPr>
            <a:spLocks noGrp="1" noChangeArrowheads="1"/>
          </p:cNvSpPr>
          <p:nvPr>
            <p:ph idx="1"/>
          </p:nvPr>
        </p:nvSpPr>
        <p:spPr/>
        <p:txBody>
          <a:bodyPr/>
          <a:lstStyle/>
          <a:p>
            <a:pPr algn="l" rtl="0" eaLnBrk="1" hangingPunct="1"/>
            <a:r>
              <a:rPr lang="en-US" altLang="ar-SA" sz="2400" dirty="0" smtClean="0">
                <a:latin typeface="Times New Roman" pitchFamily="18" charset="0"/>
              </a:rPr>
              <a:t>For a 95 percent confidence coefficient, we require t (.025; 8). From table B in appendix III, we find </a:t>
            </a:r>
          </a:p>
          <a:p>
            <a:pPr marL="114300" indent="0" algn="l" rtl="0" eaLnBrk="1" hangingPunct="1">
              <a:buNone/>
            </a:pPr>
            <a:r>
              <a:rPr lang="en-US" altLang="ar-SA" sz="2400" dirty="0" smtClean="0">
                <a:latin typeface="Times New Roman" pitchFamily="18" charset="0"/>
              </a:rPr>
              <a:t>    t(.025; 8) = 2.306.</a:t>
            </a:r>
          </a:p>
          <a:p>
            <a:pPr algn="l" rtl="0" eaLnBrk="1" hangingPunct="1"/>
            <a:r>
              <a:rPr lang="en-US" altLang="ar-SA" sz="2400" dirty="0" smtClean="0">
                <a:latin typeface="Times New Roman" pitchFamily="18" charset="0"/>
              </a:rPr>
              <a:t>The 95% confidence interval is:</a:t>
            </a:r>
            <a:endParaRPr lang="en-US" altLang="ar-SA" dirty="0" smtClean="0">
              <a:latin typeface="Times New Roman" pitchFamily="18" charset="0"/>
            </a:endParaRPr>
          </a:p>
          <a:p>
            <a:pPr algn="l" rtl="0" eaLnBrk="1" hangingPunct="1">
              <a:buFont typeface="Wingdings" pitchFamily="2" charset="2"/>
              <a:buNone/>
            </a:pPr>
            <a:r>
              <a:rPr lang="en-US" altLang="ar-SA" dirty="0" smtClean="0">
                <a:latin typeface="Times New Roman" pitchFamily="18" charset="0"/>
              </a:rPr>
              <a:t>	 </a:t>
            </a:r>
          </a:p>
        </p:txBody>
      </p:sp>
      <p:graphicFrame>
        <p:nvGraphicFramePr>
          <p:cNvPr id="53252" name="Object 0"/>
          <p:cNvGraphicFramePr>
            <a:graphicFrameLocks noChangeAspect="1"/>
          </p:cNvGraphicFramePr>
          <p:nvPr>
            <p:extLst>
              <p:ext uri="{D42A27DB-BD31-4B8C-83A1-F6EECF244321}">
                <p14:modId xmlns:p14="http://schemas.microsoft.com/office/powerpoint/2010/main" val="431920724"/>
              </p:ext>
            </p:extLst>
          </p:nvPr>
        </p:nvGraphicFramePr>
        <p:xfrm>
          <a:off x="1752600" y="3657600"/>
          <a:ext cx="4810126" cy="1905000"/>
        </p:xfrm>
        <a:graphic>
          <a:graphicData uri="http://schemas.openxmlformats.org/presentationml/2006/ole">
            <mc:AlternateContent xmlns:mc="http://schemas.openxmlformats.org/markup-compatibility/2006">
              <mc:Choice xmlns:v="urn:schemas-microsoft-com:vml" Requires="v">
                <p:oleObj spid="_x0000_s53267" name="Equation" r:id="rId3" imgW="1574800" imgH="800100" progId="Equation.3">
                  <p:embed/>
                </p:oleObj>
              </mc:Choice>
              <mc:Fallback>
                <p:oleObj name="Equation" r:id="rId3" imgW="1574800" imgH="800100" progId="Equation.3">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3657600"/>
                        <a:ext cx="4810126" cy="19050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rtl="0"/>
            <a:r>
              <a:rPr lang="en-US" altLang="ar-SA" sz="3200" dirty="0"/>
              <a:t>Example: Do wages rise with experience?</a:t>
            </a:r>
          </a:p>
        </p:txBody>
      </p:sp>
      <p:sp>
        <p:nvSpPr>
          <p:cNvPr id="54275" name="Rectangle 3"/>
          <p:cNvSpPr>
            <a:spLocks noGrp="1" noChangeArrowheads="1"/>
          </p:cNvSpPr>
          <p:nvPr>
            <p:ph idx="1"/>
          </p:nvPr>
        </p:nvSpPr>
        <p:spPr/>
        <p:txBody>
          <a:bodyPr>
            <a:normAutofit fontScale="92500"/>
          </a:bodyPr>
          <a:lstStyle/>
          <a:p>
            <a:pPr algn="l" rtl="0" eaLnBrk="1" hangingPunct="1">
              <a:lnSpc>
                <a:spcPct val="90000"/>
              </a:lnSpc>
            </a:pPr>
            <a:r>
              <a:rPr lang="en-US" altLang="ar-SA" sz="2800" dirty="0" smtClean="0">
                <a:latin typeface="Times New Roman" pitchFamily="18" charset="0"/>
              </a:rPr>
              <a:t>Many factors affect the wages of workers: the industry they work in, their type of job, their education and their experience, and changes in general levels of wages. We will look at a sample of 59 married women who hold customer service jobs in Indiana banks. The following table gives their weekly wages at a specific point in time also their length of service with their employer, in month. The size of the place of work is recorded simply as “large” (100 or more workers) or “small.” Because industry, job type, and the time of measurement are the same for all 59 subjects, we expect to see a clear relationship between wages and length of service</a:t>
            </a:r>
            <a:r>
              <a:rPr lang="en-US" altLang="ar-SA" sz="2400" dirty="0" smtClean="0">
                <a:latin typeface="Times New Roman" pitchFamily="18" charset="0"/>
              </a:rPr>
              <a:t>.</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rtl="0"/>
            <a:r>
              <a:rPr lang="en-US" altLang="ar-SA" sz="3200" dirty="0"/>
              <a:t>Example: Do wages rise with experience?</a:t>
            </a:r>
          </a:p>
        </p:txBody>
      </p:sp>
      <p:pic>
        <p:nvPicPr>
          <p:cNvPr id="55299" name="Picture 3" descr="table-10-01.JPG                                                00025FAD&#10;production                     B8414D3D:"/>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685800" y="1258455"/>
            <a:ext cx="6476999" cy="5142345"/>
          </a:xfrm>
          <a:noFill/>
        </p:spPr>
      </p:pic>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rtl="0"/>
            <a:r>
              <a:rPr lang="en-US" altLang="ar-SA" sz="3200" dirty="0"/>
              <a:t>Example: Do wages rise with experience?</a:t>
            </a:r>
          </a:p>
        </p:txBody>
      </p:sp>
      <p:pic>
        <p:nvPicPr>
          <p:cNvPr id="56323" name="Picture 3" descr="figure-10-03.JPG                                               00025FAD&#10;production                     B8414D3D:"/>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609600" y="1600200"/>
            <a:ext cx="7391399" cy="4800600"/>
          </a:xfrm>
          <a:noFill/>
        </p:spPr>
      </p:pic>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53</a:t>
            </a:fld>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rtl="0"/>
            <a:r>
              <a:rPr lang="en-US" altLang="ar-SA" sz="3200" dirty="0"/>
              <a:t>Example: Do wages rise with experience?</a:t>
            </a:r>
          </a:p>
        </p:txBody>
      </p:sp>
      <p:sp>
        <p:nvSpPr>
          <p:cNvPr id="57347" name="Rectangle 3"/>
          <p:cNvSpPr>
            <a:spLocks noGrp="1" noChangeArrowheads="1"/>
          </p:cNvSpPr>
          <p:nvPr>
            <p:ph idx="1"/>
          </p:nvPr>
        </p:nvSpPr>
        <p:spPr/>
        <p:txBody>
          <a:bodyPr/>
          <a:lstStyle/>
          <a:p>
            <a:pPr lvl="1" algn="l" rtl="0"/>
            <a:r>
              <a:rPr lang="en-US" altLang="ar-SA" sz="2400" dirty="0" smtClean="0">
                <a:latin typeface="Times New Roman" pitchFamily="18" charset="0"/>
              </a:rPr>
              <a:t>From previous table we have:</a:t>
            </a:r>
          </a:p>
          <a:p>
            <a:pPr lvl="1" algn="l" rtl="0">
              <a:buFont typeface="Wingdings" pitchFamily="2" charset="2"/>
              <a:buNone/>
            </a:pPr>
            <a:r>
              <a:rPr lang="en-US" altLang="ar-SA" dirty="0" smtClean="0">
                <a:latin typeface="Times New Roman" pitchFamily="18" charset="0"/>
              </a:rPr>
              <a:t>	</a:t>
            </a:r>
          </a:p>
          <a:p>
            <a:pPr lvl="1" algn="l" rtl="0"/>
            <a:endParaRPr lang="en-US" altLang="ar-SA" dirty="0" smtClean="0">
              <a:latin typeface="Times New Roman" pitchFamily="18" charset="0"/>
            </a:endParaRPr>
          </a:p>
          <a:p>
            <a:pPr lvl="1" algn="l" rtl="0"/>
            <a:endParaRPr lang="en-US" altLang="ar-SA" dirty="0">
              <a:latin typeface="Times New Roman" pitchFamily="18" charset="0"/>
            </a:endParaRPr>
          </a:p>
          <a:p>
            <a:pPr lvl="1" algn="l" rtl="0"/>
            <a:endParaRPr lang="en-US" altLang="ar-SA" dirty="0" smtClean="0">
              <a:latin typeface="Times New Roman" pitchFamily="18" charset="0"/>
            </a:endParaRPr>
          </a:p>
          <a:p>
            <a:pPr lvl="1" algn="l" rtl="0"/>
            <a:r>
              <a:rPr lang="en-US" altLang="ar-SA" sz="2400" dirty="0" smtClean="0">
                <a:latin typeface="Times New Roman" pitchFamily="18" charset="0"/>
              </a:rPr>
              <a:t>The least squares estimates of the regression coefficients are:</a:t>
            </a:r>
          </a:p>
          <a:p>
            <a:pPr lvl="1" algn="l" rtl="0">
              <a:buFont typeface="Wingdings" pitchFamily="2" charset="2"/>
              <a:buNone/>
            </a:pPr>
            <a:r>
              <a:rPr lang="en-US" altLang="ar-SA" dirty="0" smtClean="0">
                <a:latin typeface="Times New Roman" pitchFamily="18" charset="0"/>
              </a:rPr>
              <a:t>		</a:t>
            </a:r>
          </a:p>
          <a:p>
            <a:pPr lvl="1" algn="l" rtl="0">
              <a:buFont typeface="Wingdings" pitchFamily="2" charset="2"/>
              <a:buNone/>
            </a:pPr>
            <a:endParaRPr lang="en-US" altLang="ar-SA" dirty="0" smtClean="0">
              <a:latin typeface="Times New Roman" pitchFamily="18" charset="0"/>
            </a:endParaRPr>
          </a:p>
          <a:p>
            <a:pPr algn="l" rtl="0">
              <a:buFont typeface="Wingdings" pitchFamily="2" charset="2"/>
              <a:buNone/>
            </a:pPr>
            <a:r>
              <a:rPr lang="en-US" altLang="ar-SA" dirty="0" smtClean="0"/>
              <a:t>		</a:t>
            </a:r>
          </a:p>
        </p:txBody>
      </p:sp>
      <p:graphicFrame>
        <p:nvGraphicFramePr>
          <p:cNvPr id="57348" name="Object 2"/>
          <p:cNvGraphicFramePr>
            <a:graphicFrameLocks noChangeAspect="1"/>
          </p:cNvGraphicFramePr>
          <p:nvPr>
            <p:extLst>
              <p:ext uri="{D42A27DB-BD31-4B8C-83A1-F6EECF244321}">
                <p14:modId xmlns:p14="http://schemas.microsoft.com/office/powerpoint/2010/main" val="2419262068"/>
              </p:ext>
            </p:extLst>
          </p:nvPr>
        </p:nvGraphicFramePr>
        <p:xfrm>
          <a:off x="1219200" y="2286000"/>
          <a:ext cx="5685596" cy="914400"/>
        </p:xfrm>
        <a:graphic>
          <a:graphicData uri="http://schemas.openxmlformats.org/presentationml/2006/ole">
            <mc:AlternateContent xmlns:mc="http://schemas.openxmlformats.org/markup-compatibility/2006">
              <mc:Choice xmlns:v="urn:schemas-microsoft-com:vml" Requires="v">
                <p:oleObj spid="_x0000_s57390" name="Equation" r:id="rId3" imgW="3314700" imgH="533400" progId="Equation.3">
                  <p:embed/>
                </p:oleObj>
              </mc:Choice>
              <mc:Fallback>
                <p:oleObj name="Equation" r:id="rId3" imgW="3314700" imgH="5334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2286000"/>
                        <a:ext cx="5685596" cy="914400"/>
                      </a:xfrm>
                      <a:prstGeom prst="rect">
                        <a:avLst/>
                      </a:prstGeom>
                      <a:noFill/>
                      <a:ln>
                        <a:noFill/>
                      </a:ln>
                      <a:effectLst/>
                      <a:extLst/>
                    </p:spPr>
                  </p:pic>
                </p:oleObj>
              </mc:Fallback>
            </mc:AlternateContent>
          </a:graphicData>
        </a:graphic>
      </p:graphicFrame>
      <p:graphicFrame>
        <p:nvGraphicFramePr>
          <p:cNvPr id="57349" name="Object 3"/>
          <p:cNvGraphicFramePr>
            <a:graphicFrameLocks noChangeAspect="1"/>
          </p:cNvGraphicFramePr>
          <p:nvPr>
            <p:extLst>
              <p:ext uri="{D42A27DB-BD31-4B8C-83A1-F6EECF244321}">
                <p14:modId xmlns:p14="http://schemas.microsoft.com/office/powerpoint/2010/main" val="4057189602"/>
              </p:ext>
            </p:extLst>
          </p:nvPr>
        </p:nvGraphicFramePr>
        <p:xfrm>
          <a:off x="3429000" y="4084955"/>
          <a:ext cx="1809750" cy="1227613"/>
        </p:xfrm>
        <a:graphic>
          <a:graphicData uri="http://schemas.openxmlformats.org/presentationml/2006/ole">
            <mc:AlternateContent xmlns:mc="http://schemas.openxmlformats.org/markup-compatibility/2006">
              <mc:Choice xmlns:v="urn:schemas-microsoft-com:vml" Requires="v">
                <p:oleObj spid="_x0000_s57391" name="Equation" r:id="rId5" imgW="672808" imgH="457002" progId="Equation.3">
                  <p:embed/>
                </p:oleObj>
              </mc:Choice>
              <mc:Fallback>
                <p:oleObj name="Equation" r:id="rId5" imgW="672808" imgH="457002"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9000" y="4084955"/>
                        <a:ext cx="1809750" cy="1227613"/>
                      </a:xfrm>
                      <a:prstGeom prst="rect">
                        <a:avLst/>
                      </a:prstGeom>
                      <a:noFill/>
                      <a:ln>
                        <a:noFill/>
                      </a:ln>
                      <a:effectLst/>
                      <a:extLst/>
                    </p:spPr>
                  </p:pic>
                </p:oleObj>
              </mc:Fallback>
            </mc:AlternateContent>
          </a:graphicData>
        </a:graphic>
      </p:graphicFrame>
      <p:graphicFrame>
        <p:nvGraphicFramePr>
          <p:cNvPr id="57350" name="Object 4"/>
          <p:cNvGraphicFramePr>
            <a:graphicFrameLocks noChangeAspect="1"/>
          </p:cNvGraphicFramePr>
          <p:nvPr>
            <p:extLst>
              <p:ext uri="{D42A27DB-BD31-4B8C-83A1-F6EECF244321}">
                <p14:modId xmlns:p14="http://schemas.microsoft.com/office/powerpoint/2010/main" val="4022779342"/>
              </p:ext>
            </p:extLst>
          </p:nvPr>
        </p:nvGraphicFramePr>
        <p:xfrm>
          <a:off x="3429000" y="5410200"/>
          <a:ext cx="2255926" cy="627063"/>
        </p:xfrm>
        <a:graphic>
          <a:graphicData uri="http://schemas.openxmlformats.org/presentationml/2006/ole">
            <mc:AlternateContent xmlns:mc="http://schemas.openxmlformats.org/markup-compatibility/2006">
              <mc:Choice xmlns:v="urn:schemas-microsoft-com:vml" Requires="v">
                <p:oleObj spid="_x0000_s57392" name="Equation" r:id="rId7" imgW="825500" imgH="228600" progId="Equation.3">
                  <p:embed/>
                </p:oleObj>
              </mc:Choice>
              <mc:Fallback>
                <p:oleObj name="Equation" r:id="rId7" imgW="825500" imgH="228600"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29000" y="5410200"/>
                        <a:ext cx="2255926" cy="627063"/>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54</a:t>
            </a:fld>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pPr rtl="0"/>
            <a:r>
              <a:rPr lang="en-US" altLang="ar-SA" sz="3200" dirty="0"/>
              <a:t>Example: Do wages rise with experience?</a:t>
            </a:r>
          </a:p>
        </p:txBody>
      </p:sp>
      <p:sp>
        <p:nvSpPr>
          <p:cNvPr id="58371" name="Content Placeholder 2"/>
          <p:cNvSpPr>
            <a:spLocks noGrp="1"/>
          </p:cNvSpPr>
          <p:nvPr>
            <p:ph idx="1"/>
          </p:nvPr>
        </p:nvSpPr>
        <p:spPr/>
        <p:txBody>
          <a:bodyPr/>
          <a:lstStyle/>
          <a:p>
            <a:pPr algn="l" rtl="0"/>
            <a:r>
              <a:rPr lang="en-US" altLang="ar-SA" sz="2800" dirty="0" smtClean="0">
                <a:latin typeface="Times New Roman" pitchFamily="18" charset="0"/>
                <a:cs typeface="Times New Roman" pitchFamily="18" charset="0"/>
              </a:rPr>
              <a:t>What is the least-squares regression line for predicting Wages from Los?</a:t>
            </a:r>
          </a:p>
          <a:p>
            <a:pPr algn="l" rtl="0"/>
            <a:r>
              <a:rPr lang="en-US" altLang="ar-SA" sz="2800" dirty="0" smtClean="0">
                <a:latin typeface="Times New Roman" pitchFamily="18" charset="0"/>
                <a:cs typeface="Times New Roman" pitchFamily="18" charset="0"/>
              </a:rPr>
              <a:t>Suppose a woman has been with her bank for 125 months. What do you predict she will earn?</a:t>
            </a:r>
          </a:p>
          <a:p>
            <a:pPr algn="l" rtl="0"/>
            <a:r>
              <a:rPr lang="en-US" altLang="ar-SA" sz="2800" dirty="0" smtClean="0">
                <a:latin typeface="Times New Roman" pitchFamily="18" charset="0"/>
                <a:cs typeface="Times New Roman" pitchFamily="18" charset="0"/>
              </a:rPr>
              <a:t>If her actual wages are $433, then what is her residual?</a:t>
            </a:r>
          </a:p>
          <a:p>
            <a:pPr algn="l" rtl="0"/>
            <a:r>
              <a:rPr lang="en-US" altLang="ar-SA" sz="2800" dirty="0" smtClean="0">
                <a:latin typeface="Times New Roman" pitchFamily="18" charset="0"/>
                <a:cs typeface="Times New Roman" pitchFamily="18" charset="0"/>
              </a:rPr>
              <a:t>The sum of squared residuals for the entire sample is </a:t>
            </a:r>
          </a:p>
        </p:txBody>
      </p:sp>
      <p:graphicFrame>
        <p:nvGraphicFramePr>
          <p:cNvPr id="58372" name="Object 2"/>
          <p:cNvGraphicFramePr>
            <a:graphicFrameLocks noChangeAspect="1"/>
          </p:cNvGraphicFramePr>
          <p:nvPr>
            <p:extLst>
              <p:ext uri="{D42A27DB-BD31-4B8C-83A1-F6EECF244321}">
                <p14:modId xmlns:p14="http://schemas.microsoft.com/office/powerpoint/2010/main" val="3063108701"/>
              </p:ext>
            </p:extLst>
          </p:nvPr>
        </p:nvGraphicFramePr>
        <p:xfrm>
          <a:off x="2402417" y="5257800"/>
          <a:ext cx="3496733" cy="914400"/>
        </p:xfrm>
        <a:graphic>
          <a:graphicData uri="http://schemas.openxmlformats.org/presentationml/2006/ole">
            <mc:AlternateContent xmlns:mc="http://schemas.openxmlformats.org/markup-compatibility/2006">
              <mc:Choice xmlns:v="urn:schemas-microsoft-com:vml" Requires="v">
                <p:oleObj spid="_x0000_s58386" name="Equation" r:id="rId3" imgW="1651000" imgH="431800" progId="Equation.3">
                  <p:embed/>
                </p:oleObj>
              </mc:Choice>
              <mc:Fallback>
                <p:oleObj name="Equation" r:id="rId3" imgW="1651000" imgH="4318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02417" y="5257800"/>
                        <a:ext cx="3496733" cy="9144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55</a:t>
            </a:fld>
            <a:endParaRPr 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rtl="0"/>
            <a:r>
              <a:rPr lang="en-US" altLang="ar-SA" sz="3200" dirty="0"/>
              <a:t>Example: Do wages rise with experience?</a:t>
            </a:r>
          </a:p>
        </p:txBody>
      </p:sp>
      <p:sp>
        <p:nvSpPr>
          <p:cNvPr id="59395" name="Rectangle 3"/>
          <p:cNvSpPr>
            <a:spLocks noGrp="1" noChangeArrowheads="1"/>
          </p:cNvSpPr>
          <p:nvPr>
            <p:ph idx="1"/>
          </p:nvPr>
        </p:nvSpPr>
        <p:spPr/>
        <p:txBody>
          <a:bodyPr/>
          <a:lstStyle/>
          <a:p>
            <a:pPr algn="l" rtl="0">
              <a:lnSpc>
                <a:spcPct val="90000"/>
              </a:lnSpc>
            </a:pPr>
            <a:r>
              <a:rPr lang="en-US" altLang="ar-SA" sz="2800" dirty="0" smtClean="0">
                <a:latin typeface="Times New Roman" pitchFamily="18" charset="0"/>
              </a:rPr>
              <a:t>Do wages rise with experience?</a:t>
            </a:r>
          </a:p>
          <a:p>
            <a:pPr lvl="1" algn="l" rtl="0">
              <a:lnSpc>
                <a:spcPct val="90000"/>
              </a:lnSpc>
            </a:pPr>
            <a:r>
              <a:rPr lang="en-US" altLang="ar-SA" sz="2400" dirty="0" smtClean="0">
                <a:latin typeface="Times New Roman" pitchFamily="18" charset="0"/>
              </a:rPr>
              <a:t>The hypotheses are:</a:t>
            </a:r>
          </a:p>
          <a:p>
            <a:pPr lvl="2" algn="l" rtl="0">
              <a:lnSpc>
                <a:spcPct val="90000"/>
              </a:lnSpc>
              <a:buFont typeface="Wingdings" pitchFamily="2" charset="2"/>
              <a:buNone/>
            </a:pPr>
            <a:r>
              <a:rPr lang="en-US" altLang="ar-SA" sz="2400" dirty="0" smtClean="0">
                <a:latin typeface="Times New Roman" pitchFamily="18" charset="0"/>
              </a:rPr>
              <a:t>       H</a:t>
            </a:r>
            <a:r>
              <a:rPr lang="en-US" altLang="ar-SA" sz="2400" baseline="-25000" dirty="0" smtClean="0">
                <a:latin typeface="Times New Roman" pitchFamily="18" charset="0"/>
              </a:rPr>
              <a:t>0</a:t>
            </a:r>
            <a:r>
              <a:rPr lang="en-US" altLang="ar-SA" sz="2400" dirty="0" smtClean="0">
                <a:latin typeface="Times New Roman" pitchFamily="18" charset="0"/>
              </a:rPr>
              <a:t>: </a:t>
            </a:r>
            <a:r>
              <a:rPr lang="en-US" altLang="ar-SA" sz="2400" dirty="0" smtClean="0">
                <a:latin typeface="Times New Roman" pitchFamily="18" charset="0"/>
                <a:sym typeface="Symbol" pitchFamily="18" charset="2"/>
              </a:rPr>
              <a:t></a:t>
            </a:r>
            <a:r>
              <a:rPr lang="en-US" altLang="ar-SA" sz="2400" baseline="-25000" dirty="0" smtClean="0">
                <a:latin typeface="Times New Roman" pitchFamily="18" charset="0"/>
                <a:sym typeface="Symbol" pitchFamily="18" charset="2"/>
              </a:rPr>
              <a:t>1</a:t>
            </a:r>
            <a:r>
              <a:rPr lang="en-US" altLang="ar-SA" sz="2400" dirty="0" smtClean="0">
                <a:latin typeface="Times New Roman" pitchFamily="18" charset="0"/>
                <a:sym typeface="Symbol" pitchFamily="18" charset="2"/>
              </a:rPr>
              <a:t> = 0,		H</a:t>
            </a:r>
            <a:r>
              <a:rPr lang="en-US" altLang="ar-SA" sz="2400" baseline="-25000" dirty="0" smtClean="0">
                <a:latin typeface="Times New Roman" pitchFamily="18" charset="0"/>
                <a:sym typeface="Symbol" pitchFamily="18" charset="2"/>
              </a:rPr>
              <a:t>a</a:t>
            </a:r>
            <a:r>
              <a:rPr lang="en-US" altLang="ar-SA" sz="2400" dirty="0" smtClean="0">
                <a:latin typeface="Times New Roman" pitchFamily="18" charset="0"/>
                <a:sym typeface="Symbol" pitchFamily="18" charset="2"/>
              </a:rPr>
              <a:t>: </a:t>
            </a:r>
            <a:r>
              <a:rPr lang="en-US" altLang="ar-SA" sz="2400" baseline="-25000" dirty="0" smtClean="0">
                <a:latin typeface="Times New Roman" pitchFamily="18" charset="0"/>
                <a:sym typeface="Symbol" pitchFamily="18" charset="2"/>
              </a:rPr>
              <a:t>1</a:t>
            </a:r>
            <a:r>
              <a:rPr lang="en-US" altLang="ar-SA" sz="2400" dirty="0" smtClean="0">
                <a:latin typeface="Times New Roman" pitchFamily="18" charset="0"/>
                <a:sym typeface="Symbol" pitchFamily="18" charset="2"/>
              </a:rPr>
              <a:t> &gt; 0</a:t>
            </a:r>
          </a:p>
          <a:p>
            <a:pPr lvl="1" algn="l" rtl="0">
              <a:lnSpc>
                <a:spcPct val="90000"/>
              </a:lnSpc>
            </a:pPr>
            <a:r>
              <a:rPr lang="en-US" altLang="ar-SA" sz="2400" dirty="0" smtClean="0">
                <a:latin typeface="Times New Roman" pitchFamily="18" charset="0"/>
                <a:sym typeface="Symbol" pitchFamily="18" charset="2"/>
              </a:rPr>
              <a:t>The test statistics  </a:t>
            </a:r>
          </a:p>
          <a:p>
            <a:pPr lvl="2" algn="l" rtl="0">
              <a:lnSpc>
                <a:spcPct val="90000"/>
              </a:lnSpc>
              <a:buFont typeface="Wingdings" pitchFamily="2" charset="2"/>
              <a:buNone/>
            </a:pPr>
            <a:r>
              <a:rPr lang="en-US" altLang="ar-SA" sz="2000" dirty="0" smtClean="0">
                <a:latin typeface="Times New Roman" pitchFamily="18" charset="0"/>
                <a:sym typeface="Symbol" pitchFamily="18" charset="2"/>
              </a:rPr>
              <a:t>	 </a:t>
            </a:r>
            <a:endParaRPr lang="en-US" altLang="ar-SA" dirty="0" smtClean="0">
              <a:latin typeface="Times New Roman" pitchFamily="18" charset="0"/>
            </a:endParaRPr>
          </a:p>
          <a:p>
            <a:pPr lvl="1" algn="l" rtl="0">
              <a:lnSpc>
                <a:spcPct val="90000"/>
              </a:lnSpc>
              <a:buFont typeface="Wingdings" pitchFamily="2" charset="2"/>
              <a:buNone/>
            </a:pPr>
            <a:endParaRPr lang="en-US" altLang="ar-SA" sz="2400" dirty="0" smtClean="0">
              <a:latin typeface="Times New Roman" pitchFamily="18" charset="0"/>
            </a:endParaRPr>
          </a:p>
          <a:p>
            <a:pPr lvl="1" algn="l" rtl="0">
              <a:lnSpc>
                <a:spcPct val="90000"/>
              </a:lnSpc>
            </a:pPr>
            <a:r>
              <a:rPr lang="en-US" altLang="ar-SA" sz="2400" dirty="0" smtClean="0">
                <a:latin typeface="Times New Roman" pitchFamily="18" charset="0"/>
              </a:rPr>
              <a:t>The P- value is:</a:t>
            </a:r>
          </a:p>
          <a:p>
            <a:pPr lvl="2" algn="l" rtl="0">
              <a:lnSpc>
                <a:spcPct val="90000"/>
              </a:lnSpc>
              <a:buFont typeface="Wingdings" pitchFamily="2" charset="2"/>
              <a:buNone/>
            </a:pPr>
            <a:endParaRPr lang="en-US" altLang="ar-SA" sz="2000" dirty="0" smtClean="0">
              <a:latin typeface="Times New Roman" pitchFamily="18" charset="0"/>
            </a:endParaRPr>
          </a:p>
          <a:p>
            <a:pPr lvl="1" algn="l" rtl="0">
              <a:lnSpc>
                <a:spcPct val="90000"/>
              </a:lnSpc>
            </a:pPr>
            <a:r>
              <a:rPr lang="en-US" altLang="ar-SA" sz="2400" dirty="0" smtClean="0">
                <a:latin typeface="Times New Roman" pitchFamily="18" charset="0"/>
              </a:rPr>
              <a:t>Conclusion:</a:t>
            </a:r>
          </a:p>
          <a:p>
            <a:pPr lvl="2" algn="l" rtl="0">
              <a:lnSpc>
                <a:spcPct val="90000"/>
              </a:lnSpc>
              <a:buFont typeface="Wingdings" pitchFamily="2" charset="2"/>
              <a:buNone/>
            </a:pPr>
            <a:endParaRPr lang="en-US" altLang="ar-SA" sz="2000" dirty="0" smtClean="0">
              <a:latin typeface="Times New Roman" pitchFamily="18" charset="0"/>
            </a:endParaRPr>
          </a:p>
          <a:p>
            <a:pPr lvl="2" algn="l" rtl="0">
              <a:lnSpc>
                <a:spcPct val="90000"/>
              </a:lnSpc>
              <a:buFont typeface="Wingdings" pitchFamily="2" charset="2"/>
              <a:buNone/>
            </a:pPr>
            <a:r>
              <a:rPr lang="en-US" altLang="ar-SA" sz="2000" dirty="0" smtClean="0">
                <a:latin typeface="Times New Roman" pitchFamily="18" charset="0"/>
              </a:rPr>
              <a:t>		</a:t>
            </a:r>
          </a:p>
        </p:txBody>
      </p:sp>
      <p:graphicFrame>
        <p:nvGraphicFramePr>
          <p:cNvPr id="59396" name="Object 2"/>
          <p:cNvGraphicFramePr>
            <a:graphicFrameLocks noChangeAspect="1"/>
          </p:cNvGraphicFramePr>
          <p:nvPr>
            <p:extLst>
              <p:ext uri="{D42A27DB-BD31-4B8C-83A1-F6EECF244321}">
                <p14:modId xmlns:p14="http://schemas.microsoft.com/office/powerpoint/2010/main" val="2833753427"/>
              </p:ext>
            </p:extLst>
          </p:nvPr>
        </p:nvGraphicFramePr>
        <p:xfrm>
          <a:off x="3352800" y="3276600"/>
          <a:ext cx="1234418" cy="873125"/>
        </p:xfrm>
        <a:graphic>
          <a:graphicData uri="http://schemas.openxmlformats.org/presentationml/2006/ole">
            <mc:AlternateContent xmlns:mc="http://schemas.openxmlformats.org/markup-compatibility/2006">
              <mc:Choice xmlns:v="urn:schemas-microsoft-com:vml" Requires="v">
                <p:oleObj spid="_x0000_s59410" name="Equation" r:id="rId3" imgW="647700" imgH="457200" progId="Equation.3">
                  <p:embed/>
                </p:oleObj>
              </mc:Choice>
              <mc:Fallback>
                <p:oleObj name="Equation" r:id="rId3" imgW="647700" imgH="4572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3276600"/>
                        <a:ext cx="1234418" cy="873125"/>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56</a:t>
            </a:fld>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rtl="0"/>
            <a:r>
              <a:rPr lang="en-US" altLang="ar-SA" sz="3200" dirty="0"/>
              <a:t>Example: Do wages rise with experience?</a:t>
            </a:r>
          </a:p>
        </p:txBody>
      </p:sp>
      <p:sp>
        <p:nvSpPr>
          <p:cNvPr id="60419" name="Rectangle 3"/>
          <p:cNvSpPr>
            <a:spLocks noGrp="1" noChangeArrowheads="1"/>
          </p:cNvSpPr>
          <p:nvPr>
            <p:ph idx="1"/>
          </p:nvPr>
        </p:nvSpPr>
        <p:spPr/>
        <p:txBody>
          <a:bodyPr/>
          <a:lstStyle/>
          <a:p>
            <a:pPr algn="l" rtl="0">
              <a:lnSpc>
                <a:spcPct val="90000"/>
              </a:lnSpc>
            </a:pPr>
            <a:r>
              <a:rPr lang="en-US" altLang="ar-SA" sz="2800" dirty="0" smtClean="0">
                <a:latin typeface="Times New Roman" pitchFamily="18" charset="0"/>
              </a:rPr>
              <a:t>A 95% confidence interval for the average increase in wages per month of stay for </a:t>
            </a:r>
            <a:r>
              <a:rPr lang="en-US" altLang="ar-SA" sz="2800" dirty="0" smtClean="0">
                <a:latin typeface="Times New Roman" pitchFamily="18" charset="0"/>
                <a:sym typeface="Symbol" pitchFamily="18" charset="2"/>
              </a:rPr>
              <a:t> the regression line in the population of all married female customer service workers in Indiana bank is</a:t>
            </a:r>
          </a:p>
          <a:p>
            <a:pPr algn="l" rtl="0">
              <a:lnSpc>
                <a:spcPct val="90000"/>
              </a:lnSpc>
            </a:pPr>
            <a:endParaRPr lang="en-US" altLang="ar-SA" sz="2800" dirty="0" smtClean="0">
              <a:latin typeface="Times New Roman" pitchFamily="18" charset="0"/>
              <a:sym typeface="Symbol" pitchFamily="18" charset="2"/>
            </a:endParaRPr>
          </a:p>
          <a:p>
            <a:pPr algn="l" rtl="0">
              <a:lnSpc>
                <a:spcPct val="90000"/>
              </a:lnSpc>
              <a:buFont typeface="Wingdings" pitchFamily="2" charset="2"/>
              <a:buNone/>
            </a:pPr>
            <a:endParaRPr lang="en-US" altLang="ar-SA" sz="2800" dirty="0" smtClean="0">
              <a:latin typeface="Times New Roman" pitchFamily="18" charset="0"/>
              <a:sym typeface="Symbol" pitchFamily="18" charset="2"/>
            </a:endParaRPr>
          </a:p>
          <a:p>
            <a:pPr algn="l" rtl="0">
              <a:lnSpc>
                <a:spcPct val="90000"/>
              </a:lnSpc>
            </a:pPr>
            <a:r>
              <a:rPr lang="en-US" altLang="ar-SA" sz="2800" dirty="0" smtClean="0">
                <a:latin typeface="Times New Roman" pitchFamily="18" charset="0"/>
                <a:sym typeface="Symbol" pitchFamily="18" charset="2"/>
              </a:rPr>
              <a:t>The t distribution for this problem has  n-</a:t>
            </a:r>
            <a:r>
              <a:rPr lang="en-US" altLang="ar-SA" sz="2400" dirty="0" smtClean="0">
                <a:latin typeface="Times New Roman" pitchFamily="18" charset="0"/>
                <a:sym typeface="Symbol" pitchFamily="18" charset="2"/>
              </a:rPr>
              <a:t>2 = 57</a:t>
            </a:r>
            <a:r>
              <a:rPr lang="en-US" altLang="ar-SA" sz="2800" dirty="0" smtClean="0">
                <a:latin typeface="Times New Roman" pitchFamily="18" charset="0"/>
                <a:sym typeface="Symbol" pitchFamily="18" charset="2"/>
              </a:rPr>
              <a:t> degrees of freedom</a:t>
            </a:r>
          </a:p>
          <a:p>
            <a:pPr algn="l" rtl="0">
              <a:lnSpc>
                <a:spcPct val="90000"/>
              </a:lnSpc>
              <a:buFont typeface="Wingdings" pitchFamily="2" charset="2"/>
              <a:buNone/>
            </a:pPr>
            <a:r>
              <a:rPr lang="en-US" altLang="ar-SA" sz="2800" dirty="0" smtClean="0">
                <a:latin typeface="Times New Roman" pitchFamily="18" charset="0"/>
              </a:rPr>
              <a:t>		</a:t>
            </a:r>
          </a:p>
        </p:txBody>
      </p:sp>
      <p:graphicFrame>
        <p:nvGraphicFramePr>
          <p:cNvPr id="60420" name="Object 2"/>
          <p:cNvGraphicFramePr>
            <a:graphicFrameLocks noChangeAspect="1"/>
          </p:cNvGraphicFramePr>
          <p:nvPr>
            <p:extLst>
              <p:ext uri="{D42A27DB-BD31-4B8C-83A1-F6EECF244321}">
                <p14:modId xmlns:p14="http://schemas.microsoft.com/office/powerpoint/2010/main" val="2908798063"/>
              </p:ext>
            </p:extLst>
          </p:nvPr>
        </p:nvGraphicFramePr>
        <p:xfrm>
          <a:off x="3278515" y="3733800"/>
          <a:ext cx="2292024" cy="671513"/>
        </p:xfrm>
        <a:graphic>
          <a:graphicData uri="http://schemas.openxmlformats.org/presentationml/2006/ole">
            <mc:AlternateContent xmlns:mc="http://schemas.openxmlformats.org/markup-compatibility/2006">
              <mc:Choice xmlns:v="urn:schemas-microsoft-com:vml" Requires="v">
                <p:oleObj spid="_x0000_s60434" name="Equation" r:id="rId3" imgW="825500" imgH="241300" progId="Equation.3">
                  <p:embed/>
                </p:oleObj>
              </mc:Choice>
              <mc:Fallback>
                <p:oleObj name="Equation" r:id="rId3" imgW="825500" imgH="2413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8515" y="3733800"/>
                        <a:ext cx="2292024" cy="671513"/>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57</a:t>
            </a:fld>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pPr rtl="0"/>
            <a:r>
              <a:rPr lang="en-US" altLang="ar-SA" sz="3200" dirty="0"/>
              <a:t>Example: Do wages rise with experience?</a:t>
            </a:r>
          </a:p>
        </p:txBody>
      </p:sp>
      <p:sp>
        <p:nvSpPr>
          <p:cNvPr id="61443" name="Content Placeholder 2"/>
          <p:cNvSpPr>
            <a:spLocks noGrp="1"/>
          </p:cNvSpPr>
          <p:nvPr>
            <p:ph idx="1"/>
          </p:nvPr>
        </p:nvSpPr>
        <p:spPr/>
        <p:txBody>
          <a:bodyPr>
            <a:normAutofit/>
          </a:bodyPr>
          <a:lstStyle/>
          <a:p>
            <a:pPr algn="l" rtl="0"/>
            <a:r>
              <a:rPr lang="en-US" altLang="ar-SA" sz="2800" dirty="0" smtClean="0">
                <a:latin typeface="Times New Roman" pitchFamily="18" charset="0"/>
                <a:cs typeface="Times New Roman" pitchFamily="18" charset="0"/>
              </a:rPr>
              <a:t>Regression calculations in Practice are always done by software.</a:t>
            </a:r>
          </a:p>
          <a:p>
            <a:pPr algn="l" rtl="0"/>
            <a:r>
              <a:rPr lang="en-US" altLang="ar-SA" sz="2800" dirty="0" smtClean="0">
                <a:latin typeface="Times New Roman" pitchFamily="18" charset="0"/>
                <a:cs typeface="Times New Roman" pitchFamily="18" charset="0"/>
              </a:rPr>
              <a:t> The computer out put for the case study is given in the following slide.</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58</a:t>
            </a:fld>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rtl="0"/>
            <a:r>
              <a:rPr lang="en-US" altLang="ar-SA" sz="3200" dirty="0"/>
              <a:t>Example: Do wages rise with experience?</a:t>
            </a:r>
          </a:p>
        </p:txBody>
      </p:sp>
      <p:pic>
        <p:nvPicPr>
          <p:cNvPr id="62467" name="Picture 3" descr="figure-10-04.JPG                                               00025FAD&#10;production                     B8414D3D:"/>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457200" y="1758043"/>
            <a:ext cx="7620000" cy="4484914"/>
          </a:xfrm>
          <a:noFill/>
        </p:spPr>
      </p:pic>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59</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eaLnBrk="1" hangingPunct="1"/>
            <a:r>
              <a:rPr lang="en-US" altLang="en-US" sz="2800" dirty="0"/>
              <a:t>Pictorial Presentation of Linear Regression Model</a:t>
            </a:r>
            <a:endParaRPr lang="en-US" altLang="ar-SA" sz="2800" dirty="0"/>
          </a:p>
        </p:txBody>
      </p:sp>
      <p:graphicFrame>
        <p:nvGraphicFramePr>
          <p:cNvPr id="8195" name="Object 3"/>
          <p:cNvGraphicFramePr>
            <a:graphicFrameLocks noChangeAspect="1"/>
          </p:cNvGraphicFramePr>
          <p:nvPr>
            <p:extLst>
              <p:ext uri="{D42A27DB-BD31-4B8C-83A1-F6EECF244321}">
                <p14:modId xmlns:p14="http://schemas.microsoft.com/office/powerpoint/2010/main" val="1218723073"/>
              </p:ext>
            </p:extLst>
          </p:nvPr>
        </p:nvGraphicFramePr>
        <p:xfrm>
          <a:off x="751065" y="1524000"/>
          <a:ext cx="6967361" cy="4572000"/>
        </p:xfrm>
        <a:graphic>
          <a:graphicData uri="http://schemas.openxmlformats.org/presentationml/2006/ole">
            <mc:AlternateContent xmlns:mc="http://schemas.openxmlformats.org/markup-compatibility/2006">
              <mc:Choice xmlns:v="urn:schemas-microsoft-com:vml" Requires="v">
                <p:oleObj spid="_x0000_s8210" name="Image" r:id="rId4" imgW="6125430" imgH="4019048" progId="PhotoDeluxeBusiness.Image.1">
                  <p:embed/>
                </p:oleObj>
              </mc:Choice>
              <mc:Fallback>
                <p:oleObj name="Image" r:id="rId4" imgW="6125430" imgH="4019048" progId="PhotoDeluxeBusiness.Image.1">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1065" y="1524000"/>
                        <a:ext cx="6967361" cy="4572000"/>
                      </a:xfrm>
                      <a:prstGeom prst="rect">
                        <a:avLst/>
                      </a:prstGeom>
                      <a:no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B2FB661-E5DE-4EFF-B657-94D9E284BDA4}" type="slidenum">
              <a:rPr lang="en-US" smtClean="0"/>
              <a:pPr>
                <a:defRPr/>
              </a:pPr>
              <a:t>6</a:t>
            </a:fld>
            <a:endParaRPr lang="en-US"/>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pPr rtl="0"/>
            <a:r>
              <a:rPr lang="en-US" altLang="ar-SA" sz="3600" dirty="0"/>
              <a:t>Using the regression Line</a:t>
            </a:r>
          </a:p>
        </p:txBody>
      </p:sp>
      <p:sp>
        <p:nvSpPr>
          <p:cNvPr id="63491" name="Content Placeholder 2"/>
          <p:cNvSpPr>
            <a:spLocks noGrp="1"/>
          </p:cNvSpPr>
          <p:nvPr>
            <p:ph idx="1"/>
          </p:nvPr>
        </p:nvSpPr>
        <p:spPr/>
        <p:txBody>
          <a:bodyPr>
            <a:normAutofit/>
          </a:bodyPr>
          <a:lstStyle/>
          <a:p>
            <a:pPr algn="l" rtl="0"/>
            <a:r>
              <a:rPr lang="en-US" altLang="ar-SA" sz="2400" dirty="0" smtClean="0">
                <a:latin typeface="Times New Roman" pitchFamily="18" charset="0"/>
                <a:cs typeface="Times New Roman" pitchFamily="18" charset="0"/>
              </a:rPr>
              <a:t>One of the most common reasons to fit a line to data is to predict the response to a particular value of the explanatory variable.</a:t>
            </a:r>
          </a:p>
          <a:p>
            <a:pPr algn="l" rtl="0"/>
            <a:r>
              <a:rPr lang="en-US" altLang="ar-SA" sz="2400" dirty="0" smtClean="0">
                <a:latin typeface="Times New Roman" pitchFamily="18" charset="0"/>
                <a:cs typeface="Times New Roman" pitchFamily="18" charset="0"/>
              </a:rPr>
              <a:t>In our example, the least square line for predicting the weekly earnings for female bank customer service workers from their length of service is   </a:t>
            </a:r>
          </a:p>
        </p:txBody>
      </p:sp>
      <p:graphicFrame>
        <p:nvGraphicFramePr>
          <p:cNvPr id="63492" name="Object 2"/>
          <p:cNvGraphicFramePr>
            <a:graphicFrameLocks noChangeAspect="1"/>
          </p:cNvGraphicFramePr>
          <p:nvPr>
            <p:extLst>
              <p:ext uri="{D42A27DB-BD31-4B8C-83A1-F6EECF244321}">
                <p14:modId xmlns:p14="http://schemas.microsoft.com/office/powerpoint/2010/main" val="3933966519"/>
              </p:ext>
            </p:extLst>
          </p:nvPr>
        </p:nvGraphicFramePr>
        <p:xfrm>
          <a:off x="2057400" y="4343400"/>
          <a:ext cx="4381500" cy="762000"/>
        </p:xfrm>
        <a:graphic>
          <a:graphicData uri="http://schemas.openxmlformats.org/presentationml/2006/ole">
            <mc:AlternateContent xmlns:mc="http://schemas.openxmlformats.org/markup-compatibility/2006">
              <mc:Choice xmlns:v="urn:schemas-microsoft-com:vml" Requires="v">
                <p:oleObj spid="_x0000_s63505" name="Equation" r:id="rId3" imgW="1167893" imgH="203112" progId="Equation.3">
                  <p:embed/>
                </p:oleObj>
              </mc:Choice>
              <mc:Fallback>
                <p:oleObj name="Equation" r:id="rId3" imgW="1167893" imgH="203112"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4343400"/>
                        <a:ext cx="4381500" cy="7620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60</a:t>
            </a:fld>
            <a:endParaRPr 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pPr rtl="0"/>
            <a:r>
              <a:rPr lang="en-US" altLang="ar-SA" sz="3600" dirty="0"/>
              <a:t>Using the regression Line</a:t>
            </a:r>
          </a:p>
        </p:txBody>
      </p:sp>
      <p:sp>
        <p:nvSpPr>
          <p:cNvPr id="64515" name="Content Placeholder 2"/>
          <p:cNvSpPr>
            <a:spLocks noGrp="1"/>
          </p:cNvSpPr>
          <p:nvPr>
            <p:ph idx="1"/>
          </p:nvPr>
        </p:nvSpPr>
        <p:spPr/>
        <p:txBody>
          <a:bodyPr>
            <a:normAutofit lnSpcReduction="10000"/>
          </a:bodyPr>
          <a:lstStyle/>
          <a:p>
            <a:pPr algn="l" rtl="0"/>
            <a:r>
              <a:rPr lang="en-US" altLang="ar-SA" sz="2800" dirty="0" smtClean="0">
                <a:latin typeface="Times New Roman" pitchFamily="18" charset="0"/>
                <a:cs typeface="Times New Roman" pitchFamily="18" charset="0"/>
              </a:rPr>
              <a:t>For a length of service of 125 months, our least-squares regression equation gives</a:t>
            </a:r>
          </a:p>
          <a:p>
            <a:pPr algn="l" rtl="0"/>
            <a:endParaRPr lang="en-US" altLang="ar-SA" sz="2800" dirty="0" smtClean="0">
              <a:latin typeface="Times New Roman" pitchFamily="18" charset="0"/>
              <a:cs typeface="Times New Roman" pitchFamily="18" charset="0"/>
            </a:endParaRPr>
          </a:p>
          <a:p>
            <a:pPr algn="l" rtl="0"/>
            <a:endParaRPr lang="en-US" altLang="ar-SA" sz="2800" dirty="0" smtClean="0">
              <a:latin typeface="Times New Roman" pitchFamily="18" charset="0"/>
              <a:cs typeface="Times New Roman" pitchFamily="18" charset="0"/>
            </a:endParaRPr>
          </a:p>
          <a:p>
            <a:pPr algn="l" rtl="0"/>
            <a:r>
              <a:rPr lang="en-US" altLang="ar-SA" sz="2800" dirty="0" smtClean="0">
                <a:latin typeface="Times New Roman" pitchFamily="18" charset="0"/>
                <a:cs typeface="Times New Roman" pitchFamily="18" charset="0"/>
              </a:rPr>
              <a:t>There are two different uses of this prediction.</a:t>
            </a:r>
          </a:p>
          <a:p>
            <a:pPr lvl="1" algn="l" rtl="0"/>
            <a:r>
              <a:rPr lang="en-US" altLang="ar-SA" sz="2400" dirty="0" smtClean="0">
                <a:latin typeface="Times New Roman" pitchFamily="18" charset="0"/>
                <a:cs typeface="Times New Roman" pitchFamily="18" charset="0"/>
              </a:rPr>
              <a:t>We can estimate the mean earnings of all workers in the subpopulation of workers with 125 months on the job.</a:t>
            </a:r>
          </a:p>
          <a:p>
            <a:pPr lvl="1" algn="l" rtl="0"/>
            <a:r>
              <a:rPr lang="en-US" altLang="ar-SA" sz="2400" dirty="0" smtClean="0">
                <a:latin typeface="Times New Roman" pitchFamily="18" charset="0"/>
                <a:cs typeface="Times New Roman" pitchFamily="18" charset="0"/>
              </a:rPr>
              <a:t>We can predict the earnings of one individual worker with 125 months of service.</a:t>
            </a:r>
          </a:p>
          <a:p>
            <a:pPr algn="l" rtl="0">
              <a:buFont typeface="Wingdings" pitchFamily="2" charset="2"/>
              <a:buNone/>
            </a:pPr>
            <a:r>
              <a:rPr lang="en-US" altLang="ar-SA" sz="2800" dirty="0" smtClean="0">
                <a:latin typeface="Times New Roman" pitchFamily="18" charset="0"/>
                <a:cs typeface="Times New Roman" pitchFamily="18" charset="0"/>
              </a:rPr>
              <a:t>		</a:t>
            </a:r>
          </a:p>
        </p:txBody>
      </p:sp>
      <p:graphicFrame>
        <p:nvGraphicFramePr>
          <p:cNvPr id="64516" name="Object 2"/>
          <p:cNvGraphicFramePr>
            <a:graphicFrameLocks noChangeAspect="1"/>
          </p:cNvGraphicFramePr>
          <p:nvPr>
            <p:extLst>
              <p:ext uri="{D42A27DB-BD31-4B8C-83A1-F6EECF244321}">
                <p14:modId xmlns:p14="http://schemas.microsoft.com/office/powerpoint/2010/main" val="1942533701"/>
              </p:ext>
            </p:extLst>
          </p:nvPr>
        </p:nvGraphicFramePr>
        <p:xfrm>
          <a:off x="1314450" y="2590800"/>
          <a:ext cx="5829300" cy="457200"/>
        </p:xfrm>
        <a:graphic>
          <a:graphicData uri="http://schemas.openxmlformats.org/presentationml/2006/ole">
            <mc:AlternateContent xmlns:mc="http://schemas.openxmlformats.org/markup-compatibility/2006">
              <mc:Choice xmlns:v="urn:schemas-microsoft-com:vml" Requires="v">
                <p:oleObj spid="_x0000_s64529" name="Equation" r:id="rId3" imgW="2590800" imgH="203200" progId="Equation.3">
                  <p:embed/>
                </p:oleObj>
              </mc:Choice>
              <mc:Fallback>
                <p:oleObj name="Equation" r:id="rId3" imgW="2590800" imgH="2032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4450" y="2590800"/>
                        <a:ext cx="5829300" cy="4572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61</a:t>
            </a:fld>
            <a:endParaRPr 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pPr rtl="0"/>
            <a:r>
              <a:rPr lang="en-US" altLang="ar-SA" sz="3600" dirty="0"/>
              <a:t>Using the regression Line</a:t>
            </a:r>
          </a:p>
        </p:txBody>
      </p:sp>
      <p:sp>
        <p:nvSpPr>
          <p:cNvPr id="65539" name="Content Placeholder 2"/>
          <p:cNvSpPr>
            <a:spLocks noGrp="1"/>
          </p:cNvSpPr>
          <p:nvPr>
            <p:ph idx="1"/>
          </p:nvPr>
        </p:nvSpPr>
        <p:spPr/>
        <p:txBody>
          <a:bodyPr/>
          <a:lstStyle/>
          <a:p>
            <a:pPr algn="l" rtl="0"/>
            <a:r>
              <a:rPr lang="en-US" altLang="ar-SA" sz="2400" dirty="0" smtClean="0">
                <a:latin typeface="Times New Roman" pitchFamily="18" charset="0"/>
                <a:cs typeface="Times New Roman" pitchFamily="18" charset="0"/>
              </a:rPr>
              <a:t>For each use, the actual prediction is the </a:t>
            </a:r>
            <a:r>
              <a:rPr lang="en-US" altLang="ar-SA" sz="2400" dirty="0" smtClean="0">
                <a:latin typeface="Times New Roman" pitchFamily="18" charset="0"/>
                <a:cs typeface="Times New Roman" pitchFamily="18" charset="0"/>
              </a:rPr>
              <a:t>same,              but </a:t>
            </a:r>
            <a:r>
              <a:rPr lang="en-US" altLang="ar-SA" sz="2400" dirty="0" smtClean="0">
                <a:latin typeface="Times New Roman" pitchFamily="18" charset="0"/>
                <a:cs typeface="Times New Roman" pitchFamily="18" charset="0"/>
              </a:rPr>
              <a:t>the margin of error is different for the two cases.</a:t>
            </a:r>
          </a:p>
          <a:p>
            <a:pPr lvl="1" algn="l" rtl="0"/>
            <a:endParaRPr lang="en-US" altLang="ar-SA" sz="2400" dirty="0" smtClean="0">
              <a:latin typeface="Times New Roman" pitchFamily="18" charset="0"/>
              <a:cs typeface="Times New Roman" pitchFamily="18" charset="0"/>
            </a:endParaRPr>
          </a:p>
          <a:p>
            <a:pPr lvl="1" algn="l" rtl="0"/>
            <a:r>
              <a:rPr lang="en-US" altLang="ar-SA" sz="2400" dirty="0" smtClean="0">
                <a:latin typeface="Times New Roman" pitchFamily="18" charset="0"/>
                <a:cs typeface="Times New Roman" pitchFamily="18" charset="0"/>
              </a:rPr>
              <a:t>To </a:t>
            </a:r>
            <a:r>
              <a:rPr lang="en-US" altLang="ar-SA" sz="2400" dirty="0" smtClean="0">
                <a:latin typeface="Times New Roman" pitchFamily="18" charset="0"/>
                <a:cs typeface="Times New Roman" pitchFamily="18" charset="0"/>
              </a:rPr>
              <a:t>estimate the mean response, we use a </a:t>
            </a:r>
            <a:r>
              <a:rPr lang="en-US" altLang="ar-SA" sz="2400" b="1" i="1" dirty="0" smtClean="0">
                <a:latin typeface="Times New Roman" pitchFamily="18" charset="0"/>
                <a:cs typeface="Times New Roman" pitchFamily="18" charset="0"/>
              </a:rPr>
              <a:t>confidence interval</a:t>
            </a:r>
            <a:r>
              <a:rPr lang="en-US" altLang="ar-SA" sz="2400" dirty="0" smtClean="0">
                <a:latin typeface="Times New Roman" pitchFamily="18" charset="0"/>
                <a:cs typeface="Times New Roman" pitchFamily="18" charset="0"/>
              </a:rPr>
              <a:t>.</a:t>
            </a:r>
            <a:endParaRPr lang="en-US" altLang="ar-SA" dirty="0" smtClean="0">
              <a:latin typeface="Times New Roman" pitchFamily="18" charset="0"/>
              <a:cs typeface="Times New Roman" pitchFamily="18" charset="0"/>
            </a:endParaRPr>
          </a:p>
          <a:p>
            <a:pPr lvl="2" algn="l" rtl="0"/>
            <a:r>
              <a:rPr lang="en-US" altLang="ar-SA" sz="2000" dirty="0" smtClean="0">
                <a:latin typeface="Times New Roman" pitchFamily="18" charset="0"/>
                <a:cs typeface="Times New Roman" pitchFamily="18" charset="0"/>
              </a:rPr>
              <a:t>To estimate an individual response y, we use </a:t>
            </a:r>
            <a:r>
              <a:rPr lang="en-US" altLang="ar-SA" sz="2000" b="1" i="1" dirty="0" smtClean="0">
                <a:latin typeface="Times New Roman" pitchFamily="18" charset="0"/>
                <a:cs typeface="Times New Roman" pitchFamily="18" charset="0"/>
              </a:rPr>
              <a:t>prediction interval</a:t>
            </a:r>
            <a:r>
              <a:rPr lang="en-US" altLang="ar-SA" sz="2000" dirty="0" smtClean="0">
                <a:latin typeface="Times New Roman" pitchFamily="18" charset="0"/>
                <a:cs typeface="Times New Roman" pitchFamily="18" charset="0"/>
              </a:rPr>
              <a:t>.</a:t>
            </a:r>
          </a:p>
          <a:p>
            <a:pPr lvl="3" algn="l" rtl="0"/>
            <a:r>
              <a:rPr lang="en-US" altLang="ar-SA" sz="1800" dirty="0" smtClean="0">
                <a:latin typeface="Times New Roman" pitchFamily="18" charset="0"/>
                <a:cs typeface="Times New Roman" pitchFamily="18" charset="0"/>
              </a:rPr>
              <a:t>A prediction interval estimates a single random response y rather than a parameter like µ</a:t>
            </a:r>
            <a:r>
              <a:rPr lang="en-US" altLang="ar-SA" sz="1800" baseline="-25000" dirty="0" smtClean="0">
                <a:latin typeface="Times New Roman" pitchFamily="18" charset="0"/>
                <a:cs typeface="Times New Roman" pitchFamily="18" charset="0"/>
              </a:rPr>
              <a:t>y</a:t>
            </a:r>
            <a:r>
              <a:rPr lang="en-US" altLang="ar-SA" sz="1800" dirty="0" smtClean="0">
                <a:latin typeface="Times New Roman" pitchFamily="18" charset="0"/>
                <a:cs typeface="Times New Roman" pitchFamily="18" charset="0"/>
              </a:rPr>
              <a:t> </a:t>
            </a:r>
          </a:p>
          <a:p>
            <a:pPr lvl="2" algn="l" rtl="0">
              <a:buFont typeface="Wingdings" pitchFamily="2" charset="2"/>
              <a:buNone/>
            </a:pPr>
            <a:endParaRPr lang="en-US" altLang="ar-SA" dirty="0" smtClean="0">
              <a:latin typeface="Times New Roman" pitchFamily="18" charset="0"/>
              <a:cs typeface="Times New Roman" pitchFamily="18" charset="0"/>
            </a:endParaRPr>
          </a:p>
        </p:txBody>
      </p:sp>
      <p:graphicFrame>
        <p:nvGraphicFramePr>
          <p:cNvPr id="65540" name="Object 2"/>
          <p:cNvGraphicFramePr>
            <a:graphicFrameLocks noChangeAspect="1"/>
          </p:cNvGraphicFramePr>
          <p:nvPr>
            <p:extLst>
              <p:ext uri="{D42A27DB-BD31-4B8C-83A1-F6EECF244321}">
                <p14:modId xmlns:p14="http://schemas.microsoft.com/office/powerpoint/2010/main" val="3023722953"/>
              </p:ext>
            </p:extLst>
          </p:nvPr>
        </p:nvGraphicFramePr>
        <p:xfrm>
          <a:off x="6629400" y="1676400"/>
          <a:ext cx="990600" cy="352425"/>
        </p:xfrm>
        <a:graphic>
          <a:graphicData uri="http://schemas.openxmlformats.org/presentationml/2006/ole">
            <mc:AlternateContent xmlns:mc="http://schemas.openxmlformats.org/markup-compatibility/2006">
              <mc:Choice xmlns:v="urn:schemas-microsoft-com:vml" Requires="v">
                <p:oleObj spid="_x0000_s65566" name="Equation" r:id="rId3" imgW="571252" imgH="203112" progId="Equation.3">
                  <p:embed/>
                </p:oleObj>
              </mc:Choice>
              <mc:Fallback>
                <p:oleObj name="Equation" r:id="rId3" imgW="571252" imgH="203112"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400" y="1676400"/>
                        <a:ext cx="990600" cy="352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5541" name="Object 5"/>
          <p:cNvGraphicFramePr>
            <a:graphicFrameLocks noChangeAspect="1"/>
          </p:cNvGraphicFramePr>
          <p:nvPr>
            <p:extLst>
              <p:ext uri="{D42A27DB-BD31-4B8C-83A1-F6EECF244321}">
                <p14:modId xmlns:p14="http://schemas.microsoft.com/office/powerpoint/2010/main" val="542218426"/>
              </p:ext>
            </p:extLst>
          </p:nvPr>
        </p:nvGraphicFramePr>
        <p:xfrm>
          <a:off x="3276600" y="5029200"/>
          <a:ext cx="2472130" cy="685800"/>
        </p:xfrm>
        <a:graphic>
          <a:graphicData uri="http://schemas.openxmlformats.org/presentationml/2006/ole">
            <mc:AlternateContent xmlns:mc="http://schemas.openxmlformats.org/markup-compatibility/2006">
              <mc:Choice xmlns:v="urn:schemas-microsoft-com:vml" Requires="v">
                <p:oleObj spid="_x0000_s65567" name="Equation" r:id="rId5" imgW="914400" imgH="253800" progId="Equation.3">
                  <p:embed/>
                </p:oleObj>
              </mc:Choice>
              <mc:Fallback>
                <p:oleObj name="Equation" r:id="rId5" imgW="914400" imgH="25380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6600" y="5029200"/>
                        <a:ext cx="2472130" cy="6858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62</a:t>
            </a:fld>
            <a:endParaRPr lang="en-US"/>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pPr rtl="0"/>
            <a:r>
              <a:rPr lang="en-US" altLang="ar-SA" sz="3600" dirty="0"/>
              <a:t>Using the regression Line</a:t>
            </a:r>
          </a:p>
        </p:txBody>
      </p:sp>
      <p:sp>
        <p:nvSpPr>
          <p:cNvPr id="66563" name="Content Placeholder 2"/>
          <p:cNvSpPr>
            <a:spLocks noGrp="1"/>
          </p:cNvSpPr>
          <p:nvPr>
            <p:ph idx="1"/>
          </p:nvPr>
        </p:nvSpPr>
        <p:spPr/>
        <p:txBody>
          <a:bodyPr>
            <a:normAutofit/>
          </a:bodyPr>
          <a:lstStyle/>
          <a:p>
            <a:pPr algn="l" rtl="0"/>
            <a:r>
              <a:rPr lang="en-US" altLang="ar-SA" sz="2400" dirty="0" smtClean="0">
                <a:latin typeface="Times New Roman" pitchFamily="18" charset="0"/>
                <a:cs typeface="Times New Roman" pitchFamily="18" charset="0"/>
              </a:rPr>
              <a:t>The main distinction is that it is harder to predict for an individual than for the mean of a population of individuals.</a:t>
            </a:r>
          </a:p>
          <a:p>
            <a:pPr algn="l" rtl="0"/>
            <a:r>
              <a:rPr lang="en-US" altLang="ar-SA" sz="2400" dirty="0" smtClean="0">
                <a:latin typeface="Times New Roman" pitchFamily="18" charset="0"/>
                <a:cs typeface="Times New Roman" pitchFamily="18" charset="0"/>
              </a:rPr>
              <a:t>Each interval has the usual form </a:t>
            </a:r>
          </a:p>
          <a:p>
            <a:pPr lvl="1" algn="l" rtl="0"/>
            <a:r>
              <a:rPr lang="en-US" altLang="ar-SA" sz="2400" dirty="0" smtClean="0">
                <a:latin typeface="Times New Roman" pitchFamily="18" charset="0"/>
                <a:cs typeface="Times New Roman" pitchFamily="18" charset="0"/>
              </a:rPr>
              <a:t>The margin of error for the prediction interval is wider than the margin of error for the confidence interval.</a:t>
            </a:r>
          </a:p>
        </p:txBody>
      </p:sp>
      <p:graphicFrame>
        <p:nvGraphicFramePr>
          <p:cNvPr id="66564" name="Object 2"/>
          <p:cNvGraphicFramePr>
            <a:graphicFrameLocks noChangeAspect="1"/>
          </p:cNvGraphicFramePr>
          <p:nvPr>
            <p:extLst>
              <p:ext uri="{D42A27DB-BD31-4B8C-83A1-F6EECF244321}">
                <p14:modId xmlns:p14="http://schemas.microsoft.com/office/powerpoint/2010/main" val="3795337390"/>
              </p:ext>
            </p:extLst>
          </p:nvPr>
        </p:nvGraphicFramePr>
        <p:xfrm>
          <a:off x="3047999" y="4191000"/>
          <a:ext cx="2403563" cy="685800"/>
        </p:xfrm>
        <a:graphic>
          <a:graphicData uri="http://schemas.openxmlformats.org/presentationml/2006/ole">
            <mc:AlternateContent xmlns:mc="http://schemas.openxmlformats.org/markup-compatibility/2006">
              <mc:Choice xmlns:v="urn:schemas-microsoft-com:vml" Requires="v">
                <p:oleObj spid="_x0000_s66577" name="Equation" r:id="rId3" imgW="710891" imgH="203112" progId="Equation.3">
                  <p:embed/>
                </p:oleObj>
              </mc:Choice>
              <mc:Fallback>
                <p:oleObj name="Equation" r:id="rId3" imgW="710891" imgH="203112"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7999" y="4191000"/>
                        <a:ext cx="2403563" cy="6858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63</a:t>
            </a:fld>
            <a:endParaRPr lang="en-US"/>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pPr rtl="0"/>
            <a:r>
              <a:rPr lang="en-US" altLang="ar-SA" sz="3600" dirty="0"/>
              <a:t>Using the regression Line</a:t>
            </a:r>
          </a:p>
        </p:txBody>
      </p:sp>
      <p:sp>
        <p:nvSpPr>
          <p:cNvPr id="67587" name="Content Placeholder 2"/>
          <p:cNvSpPr>
            <a:spLocks noGrp="1"/>
          </p:cNvSpPr>
          <p:nvPr>
            <p:ph idx="1"/>
          </p:nvPr>
        </p:nvSpPr>
        <p:spPr>
          <a:xfrm>
            <a:off x="381000" y="1562100"/>
            <a:ext cx="7620000" cy="4800600"/>
          </a:xfrm>
        </p:spPr>
        <p:txBody>
          <a:bodyPr>
            <a:normAutofit/>
          </a:bodyPr>
          <a:lstStyle/>
          <a:p>
            <a:pPr algn="l" rtl="0"/>
            <a:r>
              <a:rPr lang="en-US" altLang="ar-SA" sz="2400" dirty="0" smtClean="0">
                <a:latin typeface="Times New Roman" pitchFamily="18" charset="0"/>
                <a:cs typeface="Times New Roman" pitchFamily="18" charset="0"/>
              </a:rPr>
              <a:t>The standard error for estimating the mean response when the explanatory variable x takes the value x* is:</a:t>
            </a:r>
          </a:p>
          <a:p>
            <a:pPr algn="l" rtl="0"/>
            <a:endParaRPr lang="en-US" altLang="ar-SA" sz="2400" dirty="0" smtClean="0">
              <a:latin typeface="Times New Roman" pitchFamily="18" charset="0"/>
              <a:cs typeface="Times New Roman" pitchFamily="18" charset="0"/>
            </a:endParaRPr>
          </a:p>
        </p:txBody>
      </p:sp>
      <p:pic>
        <p:nvPicPr>
          <p:cNvPr id="67588" name="Picture 4" descr="box-21-05-p579"/>
          <p:cNvPicPr>
            <a:picLocks noChangeAspect="1" noChangeArrowheads="1"/>
          </p:cNvPicPr>
          <p:nvPr/>
        </p:nvPicPr>
        <p:blipFill>
          <a:blip r:embed="rId2">
            <a:extLst>
              <a:ext uri="{28A0092B-C50C-407E-A947-70E740481C1C}">
                <a14:useLocalDpi xmlns:a14="http://schemas.microsoft.com/office/drawing/2010/main" val="0"/>
              </a:ext>
            </a:extLst>
          </a:blip>
          <a:srcRect l="30188" t="35516" r="30190" b="52780"/>
          <a:stretch>
            <a:fillRect/>
          </a:stretch>
        </p:blipFill>
        <p:spPr bwMode="auto">
          <a:xfrm>
            <a:off x="1724720" y="2819400"/>
            <a:ext cx="4371280" cy="1504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64</a:t>
            </a:fld>
            <a:endParaRPr lang="en-U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pPr rtl="0"/>
            <a:r>
              <a:rPr lang="en-US" altLang="ar-SA" sz="3600" dirty="0"/>
              <a:t>Using the regression Line</a:t>
            </a:r>
          </a:p>
        </p:txBody>
      </p:sp>
      <p:sp>
        <p:nvSpPr>
          <p:cNvPr id="68611" name="Content Placeholder 2"/>
          <p:cNvSpPr>
            <a:spLocks noGrp="1"/>
          </p:cNvSpPr>
          <p:nvPr>
            <p:ph idx="1"/>
          </p:nvPr>
        </p:nvSpPr>
        <p:spPr/>
        <p:txBody>
          <a:bodyPr>
            <a:normAutofit/>
          </a:bodyPr>
          <a:lstStyle/>
          <a:p>
            <a:pPr algn="l" rtl="0"/>
            <a:r>
              <a:rPr lang="en-US" altLang="ar-SA" sz="2400" dirty="0" smtClean="0">
                <a:latin typeface="Times New Roman" pitchFamily="18" charset="0"/>
                <a:cs typeface="Times New Roman" pitchFamily="18" charset="0"/>
              </a:rPr>
              <a:t>The standard error for predicting an individual response when the explanatory variable x takes the value x* is:</a:t>
            </a:r>
          </a:p>
          <a:p>
            <a:pPr algn="l" rtl="0">
              <a:buFont typeface="Wingdings" pitchFamily="2" charset="2"/>
              <a:buNone/>
            </a:pPr>
            <a:endParaRPr lang="en-US" altLang="ar-SA" sz="2400" dirty="0" smtClean="0"/>
          </a:p>
        </p:txBody>
      </p:sp>
      <p:pic>
        <p:nvPicPr>
          <p:cNvPr id="68612" name="Picture 3" descr="box-21-05-p579"/>
          <p:cNvPicPr>
            <a:picLocks noChangeAspect="1" noChangeArrowheads="1"/>
          </p:cNvPicPr>
          <p:nvPr/>
        </p:nvPicPr>
        <p:blipFill>
          <a:blip r:embed="rId2">
            <a:extLst>
              <a:ext uri="{28A0092B-C50C-407E-A947-70E740481C1C}">
                <a14:useLocalDpi xmlns:a14="http://schemas.microsoft.com/office/drawing/2010/main" val="0"/>
              </a:ext>
            </a:extLst>
          </a:blip>
          <a:srcRect l="28250" t="74702" r="28090" b="11716"/>
          <a:stretch>
            <a:fillRect/>
          </a:stretch>
        </p:blipFill>
        <p:spPr bwMode="auto">
          <a:xfrm>
            <a:off x="1447800" y="2743200"/>
            <a:ext cx="4796268"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65</a:t>
            </a:fld>
            <a:endParaRPr lang="en-US"/>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457200" y="274638"/>
            <a:ext cx="7315200" cy="1096962"/>
          </a:xfrm>
        </p:spPr>
        <p:txBody>
          <a:bodyPr/>
          <a:lstStyle/>
          <a:p>
            <a:pPr rtl="0" eaLnBrk="1" hangingPunct="1"/>
            <a:r>
              <a:rPr lang="en-US" altLang="ar-SA" sz="3600" dirty="0"/>
              <a:t>Prediction of a new response</a:t>
            </a:r>
            <a:r>
              <a:rPr lang="en-US" altLang="ar-SA" sz="4000" dirty="0" smtClean="0">
                <a:latin typeface="Times New Roman" pitchFamily="18" charset="0"/>
              </a:rPr>
              <a:t> (   )</a:t>
            </a:r>
          </a:p>
        </p:txBody>
      </p:sp>
      <p:sp>
        <p:nvSpPr>
          <p:cNvPr id="69635" name="Rectangle 3"/>
          <p:cNvSpPr>
            <a:spLocks noGrp="1" noChangeArrowheads="1"/>
          </p:cNvSpPr>
          <p:nvPr>
            <p:ph idx="1"/>
          </p:nvPr>
        </p:nvSpPr>
        <p:spPr/>
        <p:txBody>
          <a:bodyPr>
            <a:normAutofit/>
          </a:bodyPr>
          <a:lstStyle/>
          <a:p>
            <a:pPr algn="l" rtl="0" eaLnBrk="1" hangingPunct="1"/>
            <a:r>
              <a:rPr lang="en-US" altLang="ar-SA" sz="2800" dirty="0" smtClean="0">
                <a:latin typeface="Times New Roman" pitchFamily="18" charset="0"/>
              </a:rPr>
              <a:t>We now consider the prediction of a new observation y corresponding to a given level x of the independent variable.</a:t>
            </a:r>
          </a:p>
          <a:p>
            <a:pPr algn="l" rtl="0" eaLnBrk="1" hangingPunct="1"/>
            <a:r>
              <a:rPr lang="en-US" altLang="ar-SA" sz="2800" dirty="0" smtClean="0">
                <a:latin typeface="Times New Roman" pitchFamily="18" charset="0"/>
              </a:rPr>
              <a:t>In our advertising expenditure and weekly sales, the management wishes to predict the weekly sales  corresponding to the advertising expenditure of x = $50.</a:t>
            </a:r>
          </a:p>
        </p:txBody>
      </p:sp>
      <p:graphicFrame>
        <p:nvGraphicFramePr>
          <p:cNvPr id="69636" name="Object 0"/>
          <p:cNvGraphicFramePr>
            <a:graphicFrameLocks noChangeAspect="1"/>
          </p:cNvGraphicFramePr>
          <p:nvPr>
            <p:extLst>
              <p:ext uri="{D42A27DB-BD31-4B8C-83A1-F6EECF244321}">
                <p14:modId xmlns:p14="http://schemas.microsoft.com/office/powerpoint/2010/main" val="2281087840"/>
              </p:ext>
            </p:extLst>
          </p:nvPr>
        </p:nvGraphicFramePr>
        <p:xfrm>
          <a:off x="5791200" y="609600"/>
          <a:ext cx="366713" cy="533400"/>
        </p:xfrm>
        <a:graphic>
          <a:graphicData uri="http://schemas.openxmlformats.org/presentationml/2006/ole">
            <mc:AlternateContent xmlns:mc="http://schemas.openxmlformats.org/markup-compatibility/2006">
              <mc:Choice xmlns:v="urn:schemas-microsoft-com:vml" Requires="v">
                <p:oleObj spid="_x0000_s69650" name="Equation" r:id="rId3" imgW="139639" imgH="203112" progId="Equation.3">
                  <p:embed/>
                </p:oleObj>
              </mc:Choice>
              <mc:Fallback>
                <p:oleObj name="Equation" r:id="rId3" imgW="139639" imgH="203112" progId="Equation.3">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609600"/>
                        <a:ext cx="366713"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66</a:t>
            </a:fld>
            <a:endParaRPr lang="en-US"/>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rtl="0"/>
            <a:r>
              <a:rPr lang="en-US" altLang="ar-SA" sz="3600" dirty="0"/>
              <a:t>Interval Estimation of a new response (  )</a:t>
            </a:r>
          </a:p>
        </p:txBody>
      </p:sp>
      <p:sp>
        <p:nvSpPr>
          <p:cNvPr id="70659" name="Rectangle 3"/>
          <p:cNvSpPr>
            <a:spLocks noGrp="1" noChangeArrowheads="1"/>
          </p:cNvSpPr>
          <p:nvPr>
            <p:ph idx="1"/>
          </p:nvPr>
        </p:nvSpPr>
        <p:spPr/>
        <p:txBody>
          <a:bodyPr/>
          <a:lstStyle/>
          <a:p>
            <a:pPr algn="l" rtl="0" eaLnBrk="1" hangingPunct="1">
              <a:lnSpc>
                <a:spcPct val="90000"/>
              </a:lnSpc>
            </a:pPr>
            <a:r>
              <a:rPr lang="en-US" altLang="ar-SA" sz="2400" dirty="0" smtClean="0">
                <a:latin typeface="Times New Roman" pitchFamily="18" charset="0"/>
              </a:rPr>
              <a:t>The following formula gives us the point estimator (forecast) for y.</a:t>
            </a:r>
          </a:p>
          <a:p>
            <a:pPr algn="l" rtl="0" eaLnBrk="1" hangingPunct="1">
              <a:lnSpc>
                <a:spcPct val="90000"/>
              </a:lnSpc>
            </a:pPr>
            <a:endParaRPr lang="en-US" altLang="ar-SA" sz="2800" dirty="0" smtClean="0">
              <a:latin typeface="Times New Roman" pitchFamily="18" charset="0"/>
            </a:endParaRPr>
          </a:p>
          <a:p>
            <a:pPr algn="l" rtl="0" eaLnBrk="1" hangingPunct="1">
              <a:lnSpc>
                <a:spcPct val="90000"/>
              </a:lnSpc>
            </a:pPr>
            <a:r>
              <a:rPr lang="en-US" altLang="ar-SA" sz="2400" dirty="0" smtClean="0">
                <a:latin typeface="Times New Roman" pitchFamily="18" charset="0"/>
              </a:rPr>
              <a:t>1-</a:t>
            </a:r>
            <a:r>
              <a:rPr lang="en-US" altLang="ar-SA" sz="2400" dirty="0" smtClean="0">
                <a:latin typeface="Times New Roman" pitchFamily="18" charset="0"/>
                <a:sym typeface="Symbol" pitchFamily="18" charset="2"/>
              </a:rPr>
              <a:t> % prediction interval for a new observation </a:t>
            </a:r>
            <a:r>
              <a:rPr lang="en-US" altLang="ar-SA" sz="2400" dirty="0" smtClean="0">
                <a:latin typeface="Times New Roman" pitchFamily="18" charset="0"/>
                <a:sym typeface="Symbol" pitchFamily="18" charset="2"/>
              </a:rPr>
              <a:t>is</a:t>
            </a:r>
            <a:r>
              <a:rPr lang="en-US" altLang="ar-SA" sz="2400" dirty="0" smtClean="0">
                <a:latin typeface="Times New Roman" pitchFamily="18" charset="0"/>
                <a:sym typeface="Symbol" pitchFamily="18" charset="2"/>
              </a:rPr>
              <a:t>:</a:t>
            </a:r>
          </a:p>
          <a:p>
            <a:pPr algn="l" rtl="0" eaLnBrk="1" hangingPunct="1">
              <a:lnSpc>
                <a:spcPct val="90000"/>
              </a:lnSpc>
            </a:pPr>
            <a:endParaRPr lang="en-US" altLang="ar-SA" sz="2800" dirty="0" smtClean="0">
              <a:latin typeface="Times New Roman" pitchFamily="18" charset="0"/>
              <a:sym typeface="Symbol" pitchFamily="18" charset="2"/>
            </a:endParaRPr>
          </a:p>
          <a:p>
            <a:pPr lvl="1" algn="l" rtl="0" eaLnBrk="1" hangingPunct="1">
              <a:lnSpc>
                <a:spcPct val="90000"/>
              </a:lnSpc>
            </a:pPr>
            <a:endParaRPr lang="en-US" altLang="ar-SA" dirty="0" smtClean="0">
              <a:latin typeface="Times New Roman" pitchFamily="18" charset="0"/>
              <a:sym typeface="Symbol" pitchFamily="18" charset="2"/>
            </a:endParaRPr>
          </a:p>
          <a:p>
            <a:pPr lvl="1" algn="l" rtl="0" eaLnBrk="1" hangingPunct="1">
              <a:lnSpc>
                <a:spcPct val="90000"/>
              </a:lnSpc>
            </a:pPr>
            <a:endParaRPr lang="en-US" altLang="ar-SA" dirty="0" smtClean="0">
              <a:latin typeface="Times New Roman" pitchFamily="18" charset="0"/>
              <a:sym typeface="Symbol" pitchFamily="18" charset="2"/>
            </a:endParaRPr>
          </a:p>
          <a:p>
            <a:pPr lvl="1" algn="l" rtl="0" eaLnBrk="1" hangingPunct="1">
              <a:lnSpc>
                <a:spcPct val="90000"/>
              </a:lnSpc>
            </a:pPr>
            <a:r>
              <a:rPr lang="en-US" altLang="ar-SA" dirty="0" smtClean="0">
                <a:latin typeface="Times New Roman" pitchFamily="18" charset="0"/>
                <a:sym typeface="Symbol" pitchFamily="18" charset="2"/>
              </a:rPr>
              <a:t>Where</a:t>
            </a:r>
            <a:endParaRPr lang="en-US" altLang="ar-SA" dirty="0" smtClean="0">
              <a:latin typeface="Times New Roman" pitchFamily="18" charset="0"/>
              <a:sym typeface="Symbol" pitchFamily="18" charset="2"/>
            </a:endParaRPr>
          </a:p>
          <a:p>
            <a:pPr lvl="1" algn="l" rtl="0" eaLnBrk="1" hangingPunct="1">
              <a:lnSpc>
                <a:spcPct val="90000"/>
              </a:lnSpc>
              <a:buFont typeface="Wingdings" pitchFamily="2" charset="2"/>
              <a:buNone/>
            </a:pPr>
            <a:r>
              <a:rPr lang="en-US" altLang="ar-SA" sz="2400" dirty="0" smtClean="0">
                <a:latin typeface="Times New Roman" pitchFamily="18" charset="0"/>
                <a:sym typeface="Symbol" pitchFamily="18" charset="2"/>
              </a:rPr>
              <a:t>			</a:t>
            </a:r>
          </a:p>
          <a:p>
            <a:pPr algn="l" rtl="0" eaLnBrk="1" hangingPunct="1">
              <a:lnSpc>
                <a:spcPct val="90000"/>
              </a:lnSpc>
              <a:buFont typeface="Wingdings" pitchFamily="2" charset="2"/>
              <a:buNone/>
            </a:pPr>
            <a:r>
              <a:rPr lang="en-US" altLang="ar-SA" sz="2800" dirty="0" smtClean="0">
                <a:latin typeface="Times New Roman" pitchFamily="18" charset="0"/>
                <a:sym typeface="Symbol" pitchFamily="18" charset="2"/>
              </a:rPr>
              <a:t>			 </a:t>
            </a:r>
            <a:r>
              <a:rPr lang="en-US" altLang="ar-SA" sz="2800" dirty="0" smtClean="0">
                <a:latin typeface="Times New Roman" pitchFamily="18" charset="0"/>
              </a:rPr>
              <a:t>		</a:t>
            </a:r>
          </a:p>
        </p:txBody>
      </p:sp>
      <p:graphicFrame>
        <p:nvGraphicFramePr>
          <p:cNvPr id="70660" name="Object 4"/>
          <p:cNvGraphicFramePr>
            <a:graphicFrameLocks noChangeAspect="1"/>
          </p:cNvGraphicFramePr>
          <p:nvPr>
            <p:extLst>
              <p:ext uri="{D42A27DB-BD31-4B8C-83A1-F6EECF244321}">
                <p14:modId xmlns:p14="http://schemas.microsoft.com/office/powerpoint/2010/main" val="3465637911"/>
              </p:ext>
            </p:extLst>
          </p:nvPr>
        </p:nvGraphicFramePr>
        <p:xfrm>
          <a:off x="3048000" y="2133600"/>
          <a:ext cx="2286000" cy="533400"/>
        </p:xfrm>
        <a:graphic>
          <a:graphicData uri="http://schemas.openxmlformats.org/presentationml/2006/ole">
            <mc:AlternateContent xmlns:mc="http://schemas.openxmlformats.org/markup-compatibility/2006">
              <mc:Choice xmlns:v="urn:schemas-microsoft-com:vml" Requires="v">
                <p:oleObj spid="_x0000_s70730" name="Equation" r:id="rId3" imgW="723586" imgH="228501" progId="Equation.3">
                  <p:embed/>
                </p:oleObj>
              </mc:Choice>
              <mc:Fallback>
                <p:oleObj name="Equation" r:id="rId3" imgW="723586" imgH="228501"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2133600"/>
                        <a:ext cx="2286000" cy="533400"/>
                      </a:xfrm>
                      <a:prstGeom prst="rect">
                        <a:avLst/>
                      </a:prstGeom>
                      <a:noFill/>
                      <a:ln>
                        <a:noFill/>
                      </a:ln>
                      <a:effectLst/>
                      <a:extLst/>
                    </p:spPr>
                  </p:pic>
                </p:oleObj>
              </mc:Fallback>
            </mc:AlternateContent>
          </a:graphicData>
        </a:graphic>
      </p:graphicFrame>
      <p:graphicFrame>
        <p:nvGraphicFramePr>
          <p:cNvPr id="70661" name="Object 5"/>
          <p:cNvGraphicFramePr>
            <a:graphicFrameLocks noChangeAspect="1"/>
          </p:cNvGraphicFramePr>
          <p:nvPr/>
        </p:nvGraphicFramePr>
        <p:xfrm>
          <a:off x="8458200" y="3352800"/>
          <a:ext cx="366713" cy="533400"/>
        </p:xfrm>
        <a:graphic>
          <a:graphicData uri="http://schemas.openxmlformats.org/presentationml/2006/ole">
            <mc:AlternateContent xmlns:mc="http://schemas.openxmlformats.org/markup-compatibility/2006">
              <mc:Choice xmlns:v="urn:schemas-microsoft-com:vml" Requires="v">
                <p:oleObj spid="_x0000_s70731" name="Equation" r:id="rId5" imgW="139639" imgH="203112" progId="Equation.3">
                  <p:embed/>
                </p:oleObj>
              </mc:Choice>
              <mc:Fallback>
                <p:oleObj name="Equation" r:id="rId5" imgW="139639" imgH="203112"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58200" y="3352800"/>
                        <a:ext cx="366713"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0662" name="Object 6"/>
          <p:cNvGraphicFramePr>
            <a:graphicFrameLocks noChangeAspect="1"/>
          </p:cNvGraphicFramePr>
          <p:nvPr>
            <p:extLst>
              <p:ext uri="{D42A27DB-BD31-4B8C-83A1-F6EECF244321}">
                <p14:modId xmlns:p14="http://schemas.microsoft.com/office/powerpoint/2010/main" val="843375699"/>
              </p:ext>
            </p:extLst>
          </p:nvPr>
        </p:nvGraphicFramePr>
        <p:xfrm>
          <a:off x="7162800" y="609600"/>
          <a:ext cx="366713" cy="533400"/>
        </p:xfrm>
        <a:graphic>
          <a:graphicData uri="http://schemas.openxmlformats.org/presentationml/2006/ole">
            <mc:AlternateContent xmlns:mc="http://schemas.openxmlformats.org/markup-compatibility/2006">
              <mc:Choice xmlns:v="urn:schemas-microsoft-com:vml" Requires="v">
                <p:oleObj spid="_x0000_s70732" name="Equation" r:id="rId7" imgW="139639" imgH="203112" progId="Equation.3">
                  <p:embed/>
                </p:oleObj>
              </mc:Choice>
              <mc:Fallback>
                <p:oleObj name="Equation" r:id="rId7" imgW="139639" imgH="203112"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2800" y="609600"/>
                        <a:ext cx="366713"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0663" name="Object 7"/>
          <p:cNvGraphicFramePr>
            <a:graphicFrameLocks noChangeAspect="1"/>
          </p:cNvGraphicFramePr>
          <p:nvPr>
            <p:extLst>
              <p:ext uri="{D42A27DB-BD31-4B8C-83A1-F6EECF244321}">
                <p14:modId xmlns:p14="http://schemas.microsoft.com/office/powerpoint/2010/main" val="131791223"/>
              </p:ext>
            </p:extLst>
          </p:nvPr>
        </p:nvGraphicFramePr>
        <p:xfrm>
          <a:off x="2438400" y="3276599"/>
          <a:ext cx="3124200" cy="1001565"/>
        </p:xfrm>
        <a:graphic>
          <a:graphicData uri="http://schemas.openxmlformats.org/presentationml/2006/ole">
            <mc:AlternateContent xmlns:mc="http://schemas.openxmlformats.org/markup-compatibility/2006">
              <mc:Choice xmlns:v="urn:schemas-microsoft-com:vml" Requires="v">
                <p:oleObj spid="_x0000_s70733" name="Equation" r:id="rId8" imgW="926698" imgH="342751" progId="Equation.3">
                  <p:embed/>
                </p:oleObj>
              </mc:Choice>
              <mc:Fallback>
                <p:oleObj name="Equation" r:id="rId8" imgW="926698" imgH="342751" progId="Equation.3">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38400" y="3276599"/>
                        <a:ext cx="3124200" cy="1001565"/>
                      </a:xfrm>
                      <a:prstGeom prst="rect">
                        <a:avLst/>
                      </a:prstGeom>
                      <a:noFill/>
                      <a:ln>
                        <a:noFill/>
                      </a:ln>
                      <a:effectLst/>
                      <a:extLst/>
                    </p:spPr>
                  </p:pic>
                </p:oleObj>
              </mc:Fallback>
            </mc:AlternateContent>
          </a:graphicData>
        </a:graphic>
      </p:graphicFrame>
      <p:graphicFrame>
        <p:nvGraphicFramePr>
          <p:cNvPr id="70664" name="Object 8"/>
          <p:cNvGraphicFramePr>
            <a:graphicFrameLocks noChangeAspect="1"/>
          </p:cNvGraphicFramePr>
          <p:nvPr>
            <p:extLst>
              <p:ext uri="{D42A27DB-BD31-4B8C-83A1-F6EECF244321}">
                <p14:modId xmlns:p14="http://schemas.microsoft.com/office/powerpoint/2010/main" val="1309801249"/>
              </p:ext>
            </p:extLst>
          </p:nvPr>
        </p:nvGraphicFramePr>
        <p:xfrm>
          <a:off x="2438400" y="4724400"/>
          <a:ext cx="4305366" cy="1066800"/>
        </p:xfrm>
        <a:graphic>
          <a:graphicData uri="http://schemas.openxmlformats.org/presentationml/2006/ole">
            <mc:AlternateContent xmlns:mc="http://schemas.openxmlformats.org/markup-compatibility/2006">
              <mc:Choice xmlns:v="urn:schemas-microsoft-com:vml" Requires="v">
                <p:oleObj spid="_x0000_s70734" name="Equation" r:id="rId10" imgW="1803400" imgH="508000" progId="Equation.3">
                  <p:embed/>
                </p:oleObj>
              </mc:Choice>
              <mc:Fallback>
                <p:oleObj name="Equation" r:id="rId10" imgW="1803400" imgH="508000" progId="Equation.3">
                  <p:embed/>
                  <p:pic>
                    <p:nvPicPr>
                      <p:cNvPr id="0" name="Object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38400" y="4724400"/>
                        <a:ext cx="4305366" cy="10668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67</a:t>
            </a:fld>
            <a:endParaRPr lang="en-US"/>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304800" y="228600"/>
            <a:ext cx="7620000" cy="1143000"/>
          </a:xfrm>
        </p:spPr>
        <p:txBody>
          <a:bodyPr/>
          <a:lstStyle/>
          <a:p>
            <a:pPr rtl="0"/>
            <a:r>
              <a:rPr lang="en-US" altLang="ar-SA" sz="3600" dirty="0"/>
              <a:t>Example</a:t>
            </a:r>
          </a:p>
        </p:txBody>
      </p:sp>
      <p:sp>
        <p:nvSpPr>
          <p:cNvPr id="71683" name="Rectangle 3"/>
          <p:cNvSpPr>
            <a:spLocks noGrp="1" noChangeArrowheads="1"/>
          </p:cNvSpPr>
          <p:nvPr>
            <p:ph idx="1"/>
          </p:nvPr>
        </p:nvSpPr>
        <p:spPr>
          <a:xfrm>
            <a:off x="457200" y="1371600"/>
            <a:ext cx="7620000" cy="4800600"/>
          </a:xfrm>
        </p:spPr>
        <p:txBody>
          <a:bodyPr/>
          <a:lstStyle/>
          <a:p>
            <a:pPr algn="l" rtl="0" eaLnBrk="1" hangingPunct="1">
              <a:lnSpc>
                <a:spcPct val="90000"/>
              </a:lnSpc>
            </a:pPr>
            <a:r>
              <a:rPr lang="en-US" altLang="ar-SA" sz="2400" dirty="0" smtClean="0">
                <a:latin typeface="Times New Roman" pitchFamily="18" charset="0"/>
              </a:rPr>
              <a:t>In our advertising expenditure and weekly sales, the management wishes to predict the weekly sales if the advertising expenditure is $50 with a 90 % prediction interval.</a:t>
            </a:r>
          </a:p>
          <a:p>
            <a:pPr algn="l" rtl="0" eaLnBrk="1" hangingPunct="1">
              <a:lnSpc>
                <a:spcPct val="90000"/>
              </a:lnSpc>
            </a:pPr>
            <a:endParaRPr lang="en-US" altLang="ar-SA" sz="2800" dirty="0" smtClean="0">
              <a:latin typeface="Times New Roman" pitchFamily="18" charset="0"/>
            </a:endParaRPr>
          </a:p>
          <a:p>
            <a:pPr algn="l" rtl="0" eaLnBrk="1" hangingPunct="1">
              <a:lnSpc>
                <a:spcPct val="90000"/>
              </a:lnSpc>
            </a:pPr>
            <a:endParaRPr lang="en-US" altLang="ar-SA" sz="2800" dirty="0" smtClean="0">
              <a:latin typeface="Times New Roman" pitchFamily="18" charset="0"/>
            </a:endParaRPr>
          </a:p>
          <a:p>
            <a:pPr algn="l" rtl="0" eaLnBrk="1" hangingPunct="1">
              <a:lnSpc>
                <a:spcPct val="90000"/>
              </a:lnSpc>
            </a:pPr>
            <a:endParaRPr lang="en-US" altLang="ar-SA" sz="2800" dirty="0" smtClean="0">
              <a:latin typeface="Times New Roman" pitchFamily="18" charset="0"/>
            </a:endParaRPr>
          </a:p>
          <a:p>
            <a:pPr algn="l" rtl="0" eaLnBrk="1" hangingPunct="1">
              <a:lnSpc>
                <a:spcPct val="90000"/>
              </a:lnSpc>
            </a:pPr>
            <a:endParaRPr lang="en-US" altLang="ar-SA" sz="2800" dirty="0" smtClean="0">
              <a:latin typeface="Times New Roman" pitchFamily="18" charset="0"/>
            </a:endParaRPr>
          </a:p>
          <a:p>
            <a:pPr algn="l" rtl="0" eaLnBrk="1" hangingPunct="1">
              <a:lnSpc>
                <a:spcPct val="90000"/>
              </a:lnSpc>
            </a:pPr>
            <a:endParaRPr lang="en-US" altLang="ar-SA" sz="2800" dirty="0" smtClean="0">
              <a:latin typeface="Times New Roman" pitchFamily="18" charset="0"/>
            </a:endParaRPr>
          </a:p>
          <a:p>
            <a:pPr algn="l" rtl="0" eaLnBrk="1" hangingPunct="1">
              <a:lnSpc>
                <a:spcPct val="90000"/>
              </a:lnSpc>
            </a:pPr>
            <a:r>
              <a:rPr lang="en-US" altLang="ar-SA" sz="2000" dirty="0" smtClean="0">
                <a:latin typeface="Times New Roman" pitchFamily="18" charset="0"/>
              </a:rPr>
              <a:t>We require </a:t>
            </a:r>
            <a:r>
              <a:rPr lang="en-US" altLang="ar-SA" sz="2800" dirty="0" smtClean="0">
                <a:latin typeface="Times New Roman" pitchFamily="18" charset="0"/>
              </a:rPr>
              <a:t>t</a:t>
            </a:r>
            <a:r>
              <a:rPr lang="en-US" altLang="ar-SA" sz="2000" dirty="0" smtClean="0">
                <a:latin typeface="Times New Roman" pitchFamily="18" charset="0"/>
              </a:rPr>
              <a:t>(.05; 8) = 1.860</a:t>
            </a:r>
          </a:p>
          <a:p>
            <a:pPr lvl="1" algn="l" rtl="0" eaLnBrk="1" hangingPunct="1">
              <a:lnSpc>
                <a:spcPct val="90000"/>
              </a:lnSpc>
            </a:pPr>
            <a:endParaRPr lang="en-US" altLang="ar-SA" sz="2400" dirty="0" smtClean="0">
              <a:latin typeface="Times New Roman" pitchFamily="18" charset="0"/>
            </a:endParaRPr>
          </a:p>
          <a:p>
            <a:pPr lvl="1" algn="l" rtl="0" eaLnBrk="1" hangingPunct="1">
              <a:lnSpc>
                <a:spcPct val="90000"/>
              </a:lnSpc>
              <a:buFont typeface="Wingdings" pitchFamily="2" charset="2"/>
              <a:buNone/>
            </a:pPr>
            <a:endParaRPr lang="en-US" altLang="ar-SA" sz="2400" dirty="0" smtClean="0">
              <a:latin typeface="Times New Roman" pitchFamily="18" charset="0"/>
            </a:endParaRPr>
          </a:p>
        </p:txBody>
      </p:sp>
      <p:graphicFrame>
        <p:nvGraphicFramePr>
          <p:cNvPr id="71684" name="Object 4"/>
          <p:cNvGraphicFramePr>
            <a:graphicFrameLocks noChangeAspect="1"/>
          </p:cNvGraphicFramePr>
          <p:nvPr/>
        </p:nvGraphicFramePr>
        <p:xfrm>
          <a:off x="4114800" y="3321050"/>
          <a:ext cx="914400" cy="215900"/>
        </p:xfrm>
        <a:graphic>
          <a:graphicData uri="http://schemas.openxmlformats.org/presentationml/2006/ole">
            <mc:AlternateContent xmlns:mc="http://schemas.openxmlformats.org/markup-compatibility/2006">
              <mc:Choice xmlns:v="urn:schemas-microsoft-com:vml" Requires="v">
                <p:oleObj spid="_x0000_s71726" name="Equation" r:id="rId3" imgW="391303" imgH="739129" progId="Equation.3">
                  <p:embed/>
                </p:oleObj>
              </mc:Choice>
              <mc:Fallback>
                <p:oleObj name="Equation" r:id="rId3" imgW="391303" imgH="739129"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3321050"/>
                        <a:ext cx="9144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685" name="Object 5"/>
          <p:cNvGraphicFramePr>
            <a:graphicFrameLocks noChangeAspect="1"/>
          </p:cNvGraphicFramePr>
          <p:nvPr>
            <p:extLst>
              <p:ext uri="{D42A27DB-BD31-4B8C-83A1-F6EECF244321}">
                <p14:modId xmlns:p14="http://schemas.microsoft.com/office/powerpoint/2010/main" val="1133459022"/>
              </p:ext>
            </p:extLst>
          </p:nvPr>
        </p:nvGraphicFramePr>
        <p:xfrm>
          <a:off x="2057400" y="2895600"/>
          <a:ext cx="3544806" cy="381000"/>
        </p:xfrm>
        <a:graphic>
          <a:graphicData uri="http://schemas.openxmlformats.org/presentationml/2006/ole">
            <mc:AlternateContent xmlns:mc="http://schemas.openxmlformats.org/markup-compatibility/2006">
              <mc:Choice xmlns:v="urn:schemas-microsoft-com:vml" Requires="v">
                <p:oleObj spid="_x0000_s71727" name="Equation" r:id="rId5" imgW="1586811" imgH="203112" progId="Equation.3">
                  <p:embed/>
                </p:oleObj>
              </mc:Choice>
              <mc:Fallback>
                <p:oleObj name="Equation" r:id="rId5" imgW="1586811" imgH="203112"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7400" y="2895600"/>
                        <a:ext cx="3544806" cy="381000"/>
                      </a:xfrm>
                      <a:prstGeom prst="rect">
                        <a:avLst/>
                      </a:prstGeom>
                      <a:noFill/>
                      <a:ln>
                        <a:noFill/>
                      </a:ln>
                      <a:effectLst/>
                      <a:extLst/>
                    </p:spPr>
                  </p:pic>
                </p:oleObj>
              </mc:Fallback>
            </mc:AlternateContent>
          </a:graphicData>
        </a:graphic>
      </p:graphicFrame>
      <p:graphicFrame>
        <p:nvGraphicFramePr>
          <p:cNvPr id="71686" name="Object 6"/>
          <p:cNvGraphicFramePr>
            <a:graphicFrameLocks noChangeAspect="1"/>
          </p:cNvGraphicFramePr>
          <p:nvPr>
            <p:extLst>
              <p:ext uri="{D42A27DB-BD31-4B8C-83A1-F6EECF244321}">
                <p14:modId xmlns:p14="http://schemas.microsoft.com/office/powerpoint/2010/main" val="2993090465"/>
              </p:ext>
            </p:extLst>
          </p:nvPr>
        </p:nvGraphicFramePr>
        <p:xfrm>
          <a:off x="2078037" y="3352800"/>
          <a:ext cx="4246563" cy="1635125"/>
        </p:xfrm>
        <a:graphic>
          <a:graphicData uri="http://schemas.openxmlformats.org/presentationml/2006/ole">
            <mc:AlternateContent xmlns:mc="http://schemas.openxmlformats.org/markup-compatibility/2006">
              <mc:Choice xmlns:v="urn:schemas-microsoft-com:vml" Requires="v">
                <p:oleObj spid="_x0000_s71728" name="Equation" r:id="rId7" imgW="2451100" imgH="990600" progId="Equation.3">
                  <p:embed/>
                </p:oleObj>
              </mc:Choice>
              <mc:Fallback>
                <p:oleObj name="Equation" r:id="rId7" imgW="2451100" imgH="990600"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78037" y="3352800"/>
                        <a:ext cx="4246563" cy="163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68</a:t>
            </a:fld>
            <a:endParaRPr lang="en-U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457200" y="304800"/>
            <a:ext cx="7620000" cy="1143000"/>
          </a:xfrm>
        </p:spPr>
        <p:txBody>
          <a:bodyPr/>
          <a:lstStyle/>
          <a:p>
            <a:pPr rtl="0"/>
            <a:r>
              <a:rPr lang="en-US" altLang="ar-SA" sz="3600" dirty="0"/>
              <a:t>Example</a:t>
            </a:r>
          </a:p>
        </p:txBody>
      </p:sp>
      <p:sp>
        <p:nvSpPr>
          <p:cNvPr id="72707" name="Rectangle 3"/>
          <p:cNvSpPr>
            <a:spLocks noGrp="1" noChangeArrowheads="1"/>
          </p:cNvSpPr>
          <p:nvPr>
            <p:ph idx="1"/>
          </p:nvPr>
        </p:nvSpPr>
        <p:spPr>
          <a:xfrm>
            <a:off x="457200" y="1524000"/>
            <a:ext cx="7620000" cy="4800600"/>
          </a:xfrm>
        </p:spPr>
        <p:txBody>
          <a:bodyPr/>
          <a:lstStyle/>
          <a:p>
            <a:pPr algn="l" rtl="0" eaLnBrk="1" hangingPunct="1"/>
            <a:r>
              <a:rPr lang="en-US" altLang="ar-SA" sz="2400" dirty="0" smtClean="0">
                <a:latin typeface="Times New Roman" pitchFamily="18" charset="0"/>
              </a:rPr>
              <a:t>The 90% prediction interval is:</a:t>
            </a:r>
          </a:p>
          <a:p>
            <a:pPr algn="l" rtl="0" eaLnBrk="1" hangingPunct="1">
              <a:buFont typeface="Wingdings" pitchFamily="2" charset="2"/>
              <a:buNone/>
            </a:pPr>
            <a:endParaRPr lang="en-US" altLang="ar-SA" dirty="0" smtClean="0">
              <a:latin typeface="Times New Roman" pitchFamily="18" charset="0"/>
            </a:endParaRPr>
          </a:p>
        </p:txBody>
      </p:sp>
      <p:graphicFrame>
        <p:nvGraphicFramePr>
          <p:cNvPr id="72708" name="Object 4"/>
          <p:cNvGraphicFramePr>
            <a:graphicFrameLocks noChangeAspect="1"/>
          </p:cNvGraphicFramePr>
          <p:nvPr>
            <p:extLst>
              <p:ext uri="{D42A27DB-BD31-4B8C-83A1-F6EECF244321}">
                <p14:modId xmlns:p14="http://schemas.microsoft.com/office/powerpoint/2010/main" val="1903875295"/>
              </p:ext>
            </p:extLst>
          </p:nvPr>
        </p:nvGraphicFramePr>
        <p:xfrm>
          <a:off x="2045758" y="2590800"/>
          <a:ext cx="4113742" cy="1981200"/>
        </p:xfrm>
        <a:graphic>
          <a:graphicData uri="http://schemas.openxmlformats.org/presentationml/2006/ole">
            <mc:AlternateContent xmlns:mc="http://schemas.openxmlformats.org/markup-compatibility/2006">
              <mc:Choice xmlns:v="urn:schemas-microsoft-com:vml" Requires="v">
                <p:oleObj spid="_x0000_s72722" name="Equation" r:id="rId3" imgW="1384300" imgH="685800" progId="Equation.3">
                  <p:embed/>
                </p:oleObj>
              </mc:Choice>
              <mc:Fallback>
                <p:oleObj name="Equation" r:id="rId3" imgW="1384300" imgH="6858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45758" y="2590800"/>
                        <a:ext cx="4113742" cy="19812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69</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381000"/>
            <a:ext cx="5562599" cy="1143000"/>
          </a:xfrm>
        </p:spPr>
        <p:txBody>
          <a:bodyPr/>
          <a:lstStyle/>
          <a:p>
            <a:pPr rtl="0"/>
            <a:r>
              <a:rPr lang="en-US" altLang="en-US" sz="3600" dirty="0"/>
              <a:t>Historical Origin of Regression</a:t>
            </a:r>
            <a:endParaRPr lang="en-US" altLang="ar-SA" sz="3600" dirty="0"/>
          </a:p>
        </p:txBody>
      </p:sp>
      <p:sp>
        <p:nvSpPr>
          <p:cNvPr id="9219" name="Rectangle 3"/>
          <p:cNvSpPr>
            <a:spLocks noGrp="1" noChangeArrowheads="1"/>
          </p:cNvSpPr>
          <p:nvPr>
            <p:ph type="body" sz="half" idx="1"/>
          </p:nvPr>
        </p:nvSpPr>
        <p:spPr>
          <a:xfrm>
            <a:off x="609600" y="1752600"/>
            <a:ext cx="3810000" cy="4114800"/>
          </a:xfrm>
        </p:spPr>
        <p:txBody>
          <a:bodyPr/>
          <a:lstStyle/>
          <a:p>
            <a:pPr algn="l" rtl="0" eaLnBrk="1" hangingPunct="1">
              <a:lnSpc>
                <a:spcPct val="90000"/>
              </a:lnSpc>
            </a:pPr>
            <a:r>
              <a:rPr lang="en-US" altLang="en-US" sz="2400" dirty="0" smtClean="0">
                <a:latin typeface="Times New Roman" pitchFamily="18" charset="0"/>
              </a:rPr>
              <a:t>Regression Analysis was first developed by Sir Francis Galton, who studied the relation between heights of sons and fathers.</a:t>
            </a:r>
          </a:p>
          <a:p>
            <a:pPr algn="l" rtl="0" eaLnBrk="1" hangingPunct="1">
              <a:lnSpc>
                <a:spcPct val="90000"/>
              </a:lnSpc>
            </a:pPr>
            <a:r>
              <a:rPr lang="en-US" altLang="en-US" sz="2400" dirty="0" smtClean="0">
                <a:latin typeface="Times New Roman" pitchFamily="18" charset="0"/>
              </a:rPr>
              <a:t>Heights of sons of both tall and short fathers appeared to “revert” or “regress” to the mean of the group.</a:t>
            </a:r>
          </a:p>
          <a:p>
            <a:pPr algn="l" rtl="0" eaLnBrk="1" hangingPunct="1">
              <a:lnSpc>
                <a:spcPct val="90000"/>
              </a:lnSpc>
              <a:buFont typeface="Wingdings" pitchFamily="2" charset="2"/>
              <a:buNone/>
            </a:pPr>
            <a:endParaRPr lang="en-US" altLang="ar-SA" sz="2400" dirty="0" smtClean="0">
              <a:latin typeface="Times New Roman" pitchFamily="18" charset="0"/>
            </a:endParaRPr>
          </a:p>
        </p:txBody>
      </p:sp>
      <p:pic>
        <p:nvPicPr>
          <p:cNvPr id="9220" name="Picture 5"/>
          <p:cNvPicPr>
            <a:picLocks noGrp="1" noChangeAspect="1" noChangeArrowheads="1"/>
          </p:cNvPicPr>
          <p:nvPr>
            <p:ph type="chart" sz="half" idx="2"/>
          </p:nvPr>
        </p:nvPicPr>
        <p:blipFill>
          <a:blip r:embed="rId3">
            <a:extLst>
              <a:ext uri="{28A0092B-C50C-407E-A947-70E740481C1C}">
                <a14:useLocalDpi xmlns:a14="http://schemas.microsoft.com/office/drawing/2010/main" val="0"/>
              </a:ext>
            </a:extLst>
          </a:blip>
          <a:srcRect/>
          <a:stretch>
            <a:fillRect/>
          </a:stretch>
        </p:blipFill>
        <p:spPr>
          <a:xfrm>
            <a:off x="4495800" y="1729273"/>
            <a:ext cx="3962400" cy="4900127"/>
          </a:xfrm>
          <a:noFill/>
        </p:spPr>
      </p:pic>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4610A4EB-E324-45DB-8E8D-18B208F298C0}" type="slidenum">
              <a:rPr lang="en-US" smtClean="0"/>
              <a:pPr>
                <a:defRPr/>
              </a:pPr>
              <a:t>7</a:t>
            </a:fld>
            <a:endParaRPr lang="en-US"/>
          </a:p>
        </p:txBody>
      </p:sp>
      <p:pic>
        <p:nvPicPr>
          <p:cNvPr id="10035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47625"/>
            <a:ext cx="1905000" cy="2466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228600" y="274638"/>
            <a:ext cx="8229600" cy="1143000"/>
          </a:xfrm>
        </p:spPr>
        <p:txBody>
          <a:bodyPr/>
          <a:lstStyle/>
          <a:p>
            <a:pPr rtl="0"/>
            <a:r>
              <a:rPr lang="en-US" altLang="ar-SA" sz="3200" dirty="0"/>
              <a:t>Analysis of variance approach to Regression analysis</a:t>
            </a:r>
          </a:p>
        </p:txBody>
      </p:sp>
      <p:sp>
        <p:nvSpPr>
          <p:cNvPr id="73731" name="Rectangle 3"/>
          <p:cNvSpPr>
            <a:spLocks noGrp="1" noChangeArrowheads="1"/>
          </p:cNvSpPr>
          <p:nvPr>
            <p:ph idx="1"/>
          </p:nvPr>
        </p:nvSpPr>
        <p:spPr/>
        <p:txBody>
          <a:bodyPr/>
          <a:lstStyle/>
          <a:p>
            <a:pPr algn="l" rtl="0" eaLnBrk="1" hangingPunct="1"/>
            <a:r>
              <a:rPr lang="en-US" altLang="ar-SA" sz="2800" b="1" i="1" dirty="0" smtClean="0">
                <a:latin typeface="Times New Roman" pitchFamily="18" charset="0"/>
              </a:rPr>
              <a:t>Analysis of Variance </a:t>
            </a:r>
            <a:r>
              <a:rPr lang="en-US" altLang="ar-SA" sz="2800" dirty="0" smtClean="0">
                <a:latin typeface="Times New Roman" pitchFamily="18" charset="0"/>
              </a:rPr>
              <a:t>is the term for statistical analyses that break down the variation in data into separate pieces that correspond to different sources of variation.</a:t>
            </a:r>
          </a:p>
          <a:p>
            <a:pPr algn="l" rtl="0" eaLnBrk="1" hangingPunct="1"/>
            <a:r>
              <a:rPr lang="en-US" altLang="ar-SA" sz="2800" dirty="0" smtClean="0">
                <a:latin typeface="Times New Roman" pitchFamily="18" charset="0"/>
              </a:rPr>
              <a:t>It is based on the partitioning of sums of squares and degrees of freedom associated with the response variable.</a:t>
            </a:r>
          </a:p>
          <a:p>
            <a:pPr algn="l" rtl="0" eaLnBrk="1" hangingPunct="1"/>
            <a:r>
              <a:rPr lang="en-US" altLang="ar-SA" sz="2800" dirty="0" smtClean="0">
                <a:latin typeface="Times New Roman" pitchFamily="18" charset="0"/>
              </a:rPr>
              <a:t>In the regression setting, the observed variation in the responses (y</a:t>
            </a:r>
            <a:r>
              <a:rPr lang="en-US" altLang="ar-SA" sz="2800" baseline="-25000" dirty="0" smtClean="0">
                <a:latin typeface="Times New Roman" pitchFamily="18" charset="0"/>
              </a:rPr>
              <a:t>i</a:t>
            </a:r>
            <a:r>
              <a:rPr lang="en-US" altLang="ar-SA" sz="2800" dirty="0" smtClean="0">
                <a:latin typeface="Times New Roman" pitchFamily="18" charset="0"/>
              </a:rPr>
              <a:t>) comes from two sources.</a:t>
            </a:r>
          </a:p>
          <a:p>
            <a:pPr algn="l" rtl="0" eaLnBrk="1" hangingPunct="1">
              <a:buFont typeface="Wingdings" pitchFamily="2" charset="2"/>
              <a:buNone/>
            </a:pPr>
            <a:r>
              <a:rPr lang="en-US" altLang="ar-SA" sz="2800" dirty="0" smtClean="0">
                <a:latin typeface="Times New Roman" pitchFamily="18" charset="0"/>
              </a:rPr>
              <a:t>			</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70</a:t>
            </a:fld>
            <a:endParaRPr lang="en-US"/>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a:xfrm>
            <a:off x="304800" y="274638"/>
            <a:ext cx="8229600" cy="1143000"/>
          </a:xfrm>
        </p:spPr>
        <p:txBody>
          <a:bodyPr/>
          <a:lstStyle/>
          <a:p>
            <a:pPr rtl="0"/>
            <a:r>
              <a:rPr lang="en-US" altLang="ar-SA" sz="3200" dirty="0"/>
              <a:t>Analysis of variance approach to Regression analysis</a:t>
            </a:r>
          </a:p>
        </p:txBody>
      </p:sp>
      <p:sp>
        <p:nvSpPr>
          <p:cNvPr id="74755" name="Content Placeholder 2"/>
          <p:cNvSpPr>
            <a:spLocks noGrp="1"/>
          </p:cNvSpPr>
          <p:nvPr>
            <p:ph idx="1"/>
          </p:nvPr>
        </p:nvSpPr>
        <p:spPr/>
        <p:txBody>
          <a:bodyPr>
            <a:normAutofit/>
          </a:bodyPr>
          <a:lstStyle/>
          <a:p>
            <a:pPr algn="l" rtl="0"/>
            <a:r>
              <a:rPr lang="en-US" altLang="ar-SA" sz="2800" dirty="0" smtClean="0">
                <a:latin typeface="Times New Roman" pitchFamily="18" charset="0"/>
              </a:rPr>
              <a:t>Consider the weekly advertising expenditure and the weekly sales example. There is variation in the amount ($) of weekly sales, as in all statistical data. The variation of the y</a:t>
            </a:r>
            <a:r>
              <a:rPr lang="en-US" altLang="ar-SA" sz="2800" baseline="-25000" dirty="0" smtClean="0">
                <a:latin typeface="Times New Roman" pitchFamily="18" charset="0"/>
              </a:rPr>
              <a:t>i</a:t>
            </a:r>
            <a:r>
              <a:rPr lang="en-US" altLang="ar-SA" sz="2800" dirty="0" smtClean="0">
                <a:latin typeface="Times New Roman" pitchFamily="18" charset="0"/>
              </a:rPr>
              <a:t> is conventionally measured in terms of the deviations:</a:t>
            </a:r>
          </a:p>
          <a:p>
            <a:pPr algn="l" rtl="0">
              <a:buFont typeface="Wingdings" pitchFamily="2" charset="2"/>
              <a:buNone/>
            </a:pPr>
            <a:endParaRPr lang="en-US" altLang="ar-SA" sz="2800" dirty="0" smtClean="0"/>
          </a:p>
        </p:txBody>
      </p:sp>
      <p:graphicFrame>
        <p:nvGraphicFramePr>
          <p:cNvPr id="74756" name="Object 3"/>
          <p:cNvGraphicFramePr>
            <a:graphicFrameLocks noChangeAspect="1"/>
          </p:cNvGraphicFramePr>
          <p:nvPr>
            <p:extLst>
              <p:ext uri="{D42A27DB-BD31-4B8C-83A1-F6EECF244321}">
                <p14:modId xmlns:p14="http://schemas.microsoft.com/office/powerpoint/2010/main" val="1687335345"/>
              </p:ext>
            </p:extLst>
          </p:nvPr>
        </p:nvGraphicFramePr>
        <p:xfrm>
          <a:off x="2895600" y="4190999"/>
          <a:ext cx="2057400" cy="785061"/>
        </p:xfrm>
        <a:graphic>
          <a:graphicData uri="http://schemas.openxmlformats.org/presentationml/2006/ole">
            <mc:AlternateContent xmlns:mc="http://schemas.openxmlformats.org/markup-compatibility/2006">
              <mc:Choice xmlns:v="urn:schemas-microsoft-com:vml" Requires="v">
                <p:oleObj spid="_x0000_s74771" name="Equation" r:id="rId3" imgW="1444336" imgH="550718" progId="Equation.3">
                  <p:embed/>
                </p:oleObj>
              </mc:Choice>
              <mc:Fallback>
                <p:oleObj name="Equation" r:id="rId3" imgW="1444336" imgH="550718"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4190999"/>
                        <a:ext cx="2057400" cy="785061"/>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71</a:t>
            </a:fld>
            <a:endParaRPr lang="en-US"/>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228600" y="274638"/>
            <a:ext cx="8229600" cy="1143000"/>
          </a:xfrm>
        </p:spPr>
        <p:txBody>
          <a:bodyPr/>
          <a:lstStyle/>
          <a:p>
            <a:pPr rtl="0"/>
            <a:r>
              <a:rPr lang="en-US" altLang="ar-SA" sz="3200" dirty="0"/>
              <a:t>Analysis of variance approach to Regression analysis</a:t>
            </a:r>
          </a:p>
        </p:txBody>
      </p:sp>
      <p:sp>
        <p:nvSpPr>
          <p:cNvPr id="75779" name="Rectangle 3"/>
          <p:cNvSpPr>
            <a:spLocks noGrp="1" noChangeArrowheads="1"/>
          </p:cNvSpPr>
          <p:nvPr>
            <p:ph idx="1"/>
          </p:nvPr>
        </p:nvSpPr>
        <p:spPr/>
        <p:txBody>
          <a:bodyPr/>
          <a:lstStyle/>
          <a:p>
            <a:pPr algn="l" rtl="0" eaLnBrk="1" hangingPunct="1">
              <a:lnSpc>
                <a:spcPct val="90000"/>
              </a:lnSpc>
            </a:pPr>
            <a:r>
              <a:rPr lang="en-US" altLang="ar-SA" sz="2400" dirty="0" smtClean="0">
                <a:latin typeface="Times New Roman" pitchFamily="18" charset="0"/>
              </a:rPr>
              <a:t>The measure of total variation, denoted by SST, is the sum of the squared deviations:</a:t>
            </a:r>
          </a:p>
          <a:p>
            <a:pPr algn="l" rtl="0" eaLnBrk="1" hangingPunct="1">
              <a:lnSpc>
                <a:spcPct val="90000"/>
              </a:lnSpc>
              <a:buFont typeface="Wingdings" pitchFamily="2" charset="2"/>
              <a:buNone/>
            </a:pPr>
            <a:endParaRPr lang="en-US" altLang="ar-SA" sz="2400" dirty="0" smtClean="0">
              <a:latin typeface="Times New Roman" pitchFamily="18" charset="0"/>
            </a:endParaRPr>
          </a:p>
          <a:p>
            <a:pPr algn="l" rtl="0" eaLnBrk="1" hangingPunct="1">
              <a:lnSpc>
                <a:spcPct val="90000"/>
              </a:lnSpc>
              <a:buFont typeface="Wingdings" pitchFamily="2" charset="2"/>
              <a:buNone/>
            </a:pPr>
            <a:endParaRPr lang="en-US" altLang="ar-SA" sz="2400" dirty="0" smtClean="0">
              <a:latin typeface="Times New Roman" pitchFamily="18" charset="0"/>
            </a:endParaRPr>
          </a:p>
          <a:p>
            <a:pPr algn="l" rtl="0" eaLnBrk="1" hangingPunct="1">
              <a:lnSpc>
                <a:spcPct val="90000"/>
              </a:lnSpc>
            </a:pPr>
            <a:r>
              <a:rPr lang="en-US" altLang="ar-SA" sz="2400" dirty="0" smtClean="0">
                <a:latin typeface="Times New Roman" pitchFamily="18" charset="0"/>
              </a:rPr>
              <a:t>If SST = 0, all observations are the same(No variability).</a:t>
            </a:r>
          </a:p>
          <a:p>
            <a:pPr algn="l" rtl="0" eaLnBrk="1" hangingPunct="1">
              <a:lnSpc>
                <a:spcPct val="90000"/>
              </a:lnSpc>
            </a:pPr>
            <a:r>
              <a:rPr lang="en-US" altLang="ar-SA" sz="2400" dirty="0" smtClean="0">
                <a:latin typeface="Times New Roman" pitchFamily="18" charset="0"/>
              </a:rPr>
              <a:t>The greater is SST, the greater is the variation among the y values.</a:t>
            </a:r>
          </a:p>
          <a:p>
            <a:pPr algn="l" rtl="0" eaLnBrk="1" hangingPunct="1">
              <a:lnSpc>
                <a:spcPct val="90000"/>
              </a:lnSpc>
            </a:pPr>
            <a:r>
              <a:rPr lang="en-US" altLang="ar-SA" sz="2400" dirty="0" smtClean="0">
                <a:latin typeface="Times New Roman" pitchFamily="18" charset="0"/>
              </a:rPr>
              <a:t>When we use the regression model, the measure of variation is that of the y observations variability around the fitted line:</a:t>
            </a:r>
          </a:p>
          <a:p>
            <a:pPr algn="l" rtl="0" eaLnBrk="1" hangingPunct="1">
              <a:lnSpc>
                <a:spcPct val="90000"/>
              </a:lnSpc>
              <a:buFont typeface="Wingdings" pitchFamily="2" charset="2"/>
              <a:buNone/>
            </a:pPr>
            <a:r>
              <a:rPr lang="en-US" altLang="ar-SA" sz="2800" dirty="0" smtClean="0">
                <a:latin typeface="Times New Roman" pitchFamily="18" charset="0"/>
              </a:rPr>
              <a:t>			</a:t>
            </a:r>
          </a:p>
          <a:p>
            <a:pPr algn="l" rtl="0" eaLnBrk="1" hangingPunct="1">
              <a:lnSpc>
                <a:spcPct val="90000"/>
              </a:lnSpc>
              <a:buFont typeface="Wingdings" pitchFamily="2" charset="2"/>
              <a:buNone/>
            </a:pPr>
            <a:r>
              <a:rPr lang="en-US" altLang="ar-SA" sz="2800" dirty="0" smtClean="0">
                <a:latin typeface="Times New Roman" pitchFamily="18" charset="0"/>
              </a:rPr>
              <a:t>			</a:t>
            </a:r>
          </a:p>
        </p:txBody>
      </p:sp>
      <p:graphicFrame>
        <p:nvGraphicFramePr>
          <p:cNvPr id="75780" name="Object 4"/>
          <p:cNvGraphicFramePr>
            <a:graphicFrameLocks noChangeAspect="1"/>
          </p:cNvGraphicFramePr>
          <p:nvPr>
            <p:extLst>
              <p:ext uri="{D42A27DB-BD31-4B8C-83A1-F6EECF244321}">
                <p14:modId xmlns:p14="http://schemas.microsoft.com/office/powerpoint/2010/main" val="3868859137"/>
              </p:ext>
            </p:extLst>
          </p:nvPr>
        </p:nvGraphicFramePr>
        <p:xfrm>
          <a:off x="2971800" y="2438400"/>
          <a:ext cx="2222500" cy="533400"/>
        </p:xfrm>
        <a:graphic>
          <a:graphicData uri="http://schemas.openxmlformats.org/presentationml/2006/ole">
            <mc:AlternateContent xmlns:mc="http://schemas.openxmlformats.org/markup-compatibility/2006">
              <mc:Choice xmlns:v="urn:schemas-microsoft-com:vml" Requires="v">
                <p:oleObj spid="_x0000_s75810" name="Equation" r:id="rId3" imgW="1167893" imgH="253890" progId="Equation.3">
                  <p:embed/>
                </p:oleObj>
              </mc:Choice>
              <mc:Fallback>
                <p:oleObj name="Equation" r:id="rId3" imgW="1167893" imgH="25389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2438400"/>
                        <a:ext cx="2222500" cy="533400"/>
                      </a:xfrm>
                      <a:prstGeom prst="rect">
                        <a:avLst/>
                      </a:prstGeom>
                      <a:noFill/>
                      <a:ln>
                        <a:noFill/>
                      </a:ln>
                      <a:effectLst/>
                      <a:extLst/>
                    </p:spPr>
                  </p:pic>
                </p:oleObj>
              </mc:Fallback>
            </mc:AlternateContent>
          </a:graphicData>
        </a:graphic>
      </p:graphicFrame>
      <p:graphicFrame>
        <p:nvGraphicFramePr>
          <p:cNvPr id="75781" name="Object 5"/>
          <p:cNvGraphicFramePr>
            <a:graphicFrameLocks noChangeAspect="1"/>
          </p:cNvGraphicFramePr>
          <p:nvPr>
            <p:extLst>
              <p:ext uri="{D42A27DB-BD31-4B8C-83A1-F6EECF244321}">
                <p14:modId xmlns:p14="http://schemas.microsoft.com/office/powerpoint/2010/main" val="2652704996"/>
              </p:ext>
            </p:extLst>
          </p:nvPr>
        </p:nvGraphicFramePr>
        <p:xfrm>
          <a:off x="3200400" y="5181600"/>
          <a:ext cx="2804160" cy="609600"/>
        </p:xfrm>
        <a:graphic>
          <a:graphicData uri="http://schemas.openxmlformats.org/presentationml/2006/ole">
            <mc:AlternateContent xmlns:mc="http://schemas.openxmlformats.org/markup-compatibility/2006">
              <mc:Choice xmlns:v="urn:schemas-microsoft-com:vml" Requires="v">
                <p:oleObj spid="_x0000_s75811" name="Equation" r:id="rId5" imgW="419040" imgH="228600" progId="Equation.3">
                  <p:embed/>
                </p:oleObj>
              </mc:Choice>
              <mc:Fallback>
                <p:oleObj name="Equation" r:id="rId5" imgW="419040" imgH="228600" progId="Equation.3">
                  <p:embed/>
                  <p:pic>
                    <p:nvPicPr>
                      <p:cNvPr id="0" name="Object 5"/>
                      <p:cNvPicPr>
                        <a:picLocks noChangeAspect="1" noChangeArrowheads="1"/>
                      </p:cNvPicPr>
                      <p:nvPr/>
                    </p:nvPicPr>
                    <p:blipFill>
                      <a:blip r:embed="rId6"/>
                      <a:srcRect/>
                      <a:stretch>
                        <a:fillRect/>
                      </a:stretch>
                    </p:blipFill>
                    <p:spPr bwMode="auto">
                      <a:xfrm>
                        <a:off x="3200400" y="5181600"/>
                        <a:ext cx="2804160" cy="6096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72</a:t>
            </a:fld>
            <a:endParaRPr lang="en-US"/>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152400" y="274638"/>
            <a:ext cx="8229600" cy="1143000"/>
          </a:xfrm>
        </p:spPr>
        <p:txBody>
          <a:bodyPr/>
          <a:lstStyle/>
          <a:p>
            <a:pPr rtl="0"/>
            <a:r>
              <a:rPr lang="en-US" altLang="ar-SA" sz="3200" dirty="0"/>
              <a:t>Analysis of variance approach to Regression analysis</a:t>
            </a:r>
          </a:p>
        </p:txBody>
      </p:sp>
      <p:sp>
        <p:nvSpPr>
          <p:cNvPr id="76803" name="Rectangle 3"/>
          <p:cNvSpPr>
            <a:spLocks noGrp="1" noChangeArrowheads="1"/>
          </p:cNvSpPr>
          <p:nvPr>
            <p:ph idx="1"/>
          </p:nvPr>
        </p:nvSpPr>
        <p:spPr/>
        <p:txBody>
          <a:bodyPr>
            <a:normAutofit lnSpcReduction="10000"/>
          </a:bodyPr>
          <a:lstStyle/>
          <a:p>
            <a:pPr algn="l" rtl="0" eaLnBrk="1" hangingPunct="1">
              <a:lnSpc>
                <a:spcPct val="90000"/>
              </a:lnSpc>
            </a:pPr>
            <a:r>
              <a:rPr lang="en-US" altLang="ar-SA" sz="2800" dirty="0" smtClean="0">
                <a:latin typeface="Times New Roman" pitchFamily="18" charset="0"/>
              </a:rPr>
              <a:t>The measure of variation in the data around the fitted regression line is the sum of squared deviations (error), denoted SSE:</a:t>
            </a:r>
          </a:p>
          <a:p>
            <a:pPr algn="l" rtl="0" eaLnBrk="1" hangingPunct="1">
              <a:lnSpc>
                <a:spcPct val="90000"/>
              </a:lnSpc>
            </a:pPr>
            <a:endParaRPr lang="en-US" altLang="ar-SA" sz="2800" dirty="0" smtClean="0">
              <a:latin typeface="Times New Roman" pitchFamily="18" charset="0"/>
            </a:endParaRPr>
          </a:p>
          <a:p>
            <a:pPr algn="l" rtl="0" eaLnBrk="1" hangingPunct="1">
              <a:lnSpc>
                <a:spcPct val="90000"/>
              </a:lnSpc>
            </a:pPr>
            <a:endParaRPr lang="en-US" altLang="ar-SA" sz="2800" dirty="0" smtClean="0">
              <a:latin typeface="Times New Roman" pitchFamily="18" charset="0"/>
            </a:endParaRPr>
          </a:p>
          <a:p>
            <a:pPr algn="l" rtl="0" eaLnBrk="1" hangingPunct="1">
              <a:lnSpc>
                <a:spcPct val="90000"/>
              </a:lnSpc>
            </a:pPr>
            <a:r>
              <a:rPr lang="en-US" altLang="ar-SA" sz="2800" dirty="0" smtClean="0">
                <a:latin typeface="Times New Roman" pitchFamily="18" charset="0"/>
              </a:rPr>
              <a:t>For our Weekly expenditure example </a:t>
            </a:r>
          </a:p>
          <a:p>
            <a:pPr algn="l" rtl="0" eaLnBrk="1" hangingPunct="1">
              <a:lnSpc>
                <a:spcPct val="90000"/>
              </a:lnSpc>
              <a:buFont typeface="Wingdings" pitchFamily="2" charset="2"/>
              <a:buNone/>
            </a:pPr>
            <a:r>
              <a:rPr lang="en-US" altLang="ar-SA" sz="2800" dirty="0" smtClean="0">
                <a:latin typeface="Times New Roman" pitchFamily="18" charset="0"/>
              </a:rPr>
              <a:t>			SSE = 36124.76</a:t>
            </a:r>
          </a:p>
          <a:p>
            <a:pPr algn="l" rtl="0" eaLnBrk="1" hangingPunct="1">
              <a:lnSpc>
                <a:spcPct val="90000"/>
              </a:lnSpc>
              <a:buFont typeface="Wingdings" pitchFamily="2" charset="2"/>
              <a:buNone/>
            </a:pPr>
            <a:r>
              <a:rPr lang="en-US" altLang="ar-SA" sz="2800" dirty="0" smtClean="0">
                <a:latin typeface="Times New Roman" pitchFamily="18" charset="0"/>
              </a:rPr>
              <a:t>			SST = 128552.5</a:t>
            </a:r>
          </a:p>
          <a:p>
            <a:pPr algn="l" rtl="0" eaLnBrk="1" hangingPunct="1">
              <a:lnSpc>
                <a:spcPct val="90000"/>
              </a:lnSpc>
            </a:pPr>
            <a:r>
              <a:rPr lang="en-US" altLang="ar-SA" sz="2800" dirty="0" smtClean="0">
                <a:latin typeface="Times New Roman" pitchFamily="18" charset="0"/>
              </a:rPr>
              <a:t>What accounts for the substantial difference between these two sums of squares?</a:t>
            </a:r>
          </a:p>
          <a:p>
            <a:pPr algn="l" rtl="0" eaLnBrk="1" hangingPunct="1">
              <a:lnSpc>
                <a:spcPct val="90000"/>
              </a:lnSpc>
              <a:buFont typeface="Wingdings" pitchFamily="2" charset="2"/>
              <a:buNone/>
            </a:pPr>
            <a:r>
              <a:rPr lang="en-US" altLang="ar-SA" sz="2800" dirty="0" smtClean="0">
                <a:latin typeface="Times New Roman" pitchFamily="18" charset="0"/>
              </a:rPr>
              <a:t>			</a:t>
            </a:r>
          </a:p>
        </p:txBody>
      </p:sp>
      <p:graphicFrame>
        <p:nvGraphicFramePr>
          <p:cNvPr id="76804" name="Object 4"/>
          <p:cNvGraphicFramePr>
            <a:graphicFrameLocks noChangeAspect="1"/>
          </p:cNvGraphicFramePr>
          <p:nvPr>
            <p:extLst>
              <p:ext uri="{D42A27DB-BD31-4B8C-83A1-F6EECF244321}">
                <p14:modId xmlns:p14="http://schemas.microsoft.com/office/powerpoint/2010/main" val="2975935159"/>
              </p:ext>
            </p:extLst>
          </p:nvPr>
        </p:nvGraphicFramePr>
        <p:xfrm>
          <a:off x="2666999" y="2743200"/>
          <a:ext cx="2964329" cy="609600"/>
        </p:xfrm>
        <a:graphic>
          <a:graphicData uri="http://schemas.openxmlformats.org/presentationml/2006/ole">
            <mc:AlternateContent xmlns:mc="http://schemas.openxmlformats.org/markup-compatibility/2006">
              <mc:Choice xmlns:v="urn:schemas-microsoft-com:vml" Requires="v">
                <p:oleObj spid="_x0000_s76819" name="Equation" r:id="rId3" imgW="1193800" imgH="254000" progId="Equation.3">
                  <p:embed/>
                </p:oleObj>
              </mc:Choice>
              <mc:Fallback>
                <p:oleObj name="Equation" r:id="rId3" imgW="1193800" imgH="2540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6999" y="2743200"/>
                        <a:ext cx="2964329" cy="6096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73</a:t>
            </a:fld>
            <a:endParaRPr lang="en-US"/>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228600" y="274638"/>
            <a:ext cx="8382000" cy="1143000"/>
          </a:xfrm>
        </p:spPr>
        <p:txBody>
          <a:bodyPr/>
          <a:lstStyle/>
          <a:p>
            <a:pPr rtl="0"/>
            <a:r>
              <a:rPr lang="en-US" altLang="ar-SA" sz="3200" dirty="0"/>
              <a:t>Analysis of variance approach to Regression analysis</a:t>
            </a:r>
          </a:p>
        </p:txBody>
      </p:sp>
      <p:sp>
        <p:nvSpPr>
          <p:cNvPr id="77827" name="Rectangle 3"/>
          <p:cNvSpPr>
            <a:spLocks noGrp="1" noChangeArrowheads="1"/>
          </p:cNvSpPr>
          <p:nvPr>
            <p:ph idx="1"/>
          </p:nvPr>
        </p:nvSpPr>
        <p:spPr>
          <a:xfrm>
            <a:off x="457200" y="1676400"/>
            <a:ext cx="7620000" cy="4800600"/>
          </a:xfrm>
        </p:spPr>
        <p:txBody>
          <a:bodyPr>
            <a:normAutofit lnSpcReduction="10000"/>
          </a:bodyPr>
          <a:lstStyle/>
          <a:p>
            <a:pPr algn="l" rtl="0" eaLnBrk="1" hangingPunct="1">
              <a:lnSpc>
                <a:spcPct val="90000"/>
              </a:lnSpc>
            </a:pPr>
            <a:r>
              <a:rPr lang="en-US" altLang="ar-SA" sz="2800" dirty="0" smtClean="0">
                <a:latin typeface="Times New Roman" pitchFamily="18" charset="0"/>
              </a:rPr>
              <a:t>The difference is another sum of squares:</a:t>
            </a:r>
          </a:p>
          <a:p>
            <a:pPr algn="l" rtl="0" eaLnBrk="1" hangingPunct="1">
              <a:lnSpc>
                <a:spcPct val="90000"/>
              </a:lnSpc>
            </a:pPr>
            <a:endParaRPr lang="en-US" altLang="ar-SA" sz="2800" dirty="0" smtClean="0">
              <a:latin typeface="Times New Roman" pitchFamily="18" charset="0"/>
            </a:endParaRPr>
          </a:p>
          <a:p>
            <a:pPr algn="l" rtl="0" eaLnBrk="1" hangingPunct="1">
              <a:lnSpc>
                <a:spcPct val="90000"/>
              </a:lnSpc>
            </a:pPr>
            <a:endParaRPr lang="en-US" altLang="ar-SA" sz="2800" dirty="0" smtClean="0">
              <a:latin typeface="Times New Roman" pitchFamily="18" charset="0"/>
            </a:endParaRPr>
          </a:p>
          <a:p>
            <a:pPr algn="l" rtl="0" eaLnBrk="1" hangingPunct="1">
              <a:lnSpc>
                <a:spcPct val="90000"/>
              </a:lnSpc>
            </a:pPr>
            <a:r>
              <a:rPr lang="en-US" altLang="ar-SA" sz="2800" dirty="0" smtClean="0">
                <a:latin typeface="Times New Roman" pitchFamily="18" charset="0"/>
              </a:rPr>
              <a:t>SSR stands for </a:t>
            </a:r>
            <a:r>
              <a:rPr lang="en-US" altLang="ar-SA" sz="2800" i="1" dirty="0" smtClean="0">
                <a:latin typeface="Times New Roman" pitchFamily="18" charset="0"/>
              </a:rPr>
              <a:t>regression sum of squares.</a:t>
            </a:r>
            <a:endParaRPr lang="en-US" altLang="ar-SA" sz="2800" dirty="0" smtClean="0">
              <a:latin typeface="Times New Roman" pitchFamily="18" charset="0"/>
            </a:endParaRPr>
          </a:p>
          <a:p>
            <a:pPr algn="l" rtl="0" eaLnBrk="1" hangingPunct="1">
              <a:lnSpc>
                <a:spcPct val="90000"/>
              </a:lnSpc>
            </a:pPr>
            <a:r>
              <a:rPr lang="en-US" altLang="ar-SA" sz="2800" dirty="0" smtClean="0">
                <a:latin typeface="Times New Roman" pitchFamily="18" charset="0"/>
              </a:rPr>
              <a:t>SSR is the variation among the predicted responses    </a:t>
            </a:r>
            <a:r>
              <a:rPr lang="en-US" altLang="ar-SA" sz="2800" dirty="0" smtClean="0">
                <a:latin typeface="Times New Roman" pitchFamily="18" charset="0"/>
              </a:rPr>
              <a:t>  .The </a:t>
            </a:r>
            <a:r>
              <a:rPr lang="en-US" altLang="ar-SA" sz="2800" dirty="0" smtClean="0">
                <a:latin typeface="Times New Roman" pitchFamily="18" charset="0"/>
              </a:rPr>
              <a:t>predicted responses lie on the least-square line. They show how </a:t>
            </a:r>
            <a:r>
              <a:rPr lang="en-US" altLang="ar-SA" sz="2800" i="1" dirty="0" smtClean="0">
                <a:latin typeface="Times New Roman" pitchFamily="18" charset="0"/>
              </a:rPr>
              <a:t>y</a:t>
            </a:r>
            <a:r>
              <a:rPr lang="en-US" altLang="ar-SA" sz="2800" dirty="0" smtClean="0">
                <a:latin typeface="Times New Roman" pitchFamily="18" charset="0"/>
              </a:rPr>
              <a:t> moves in response to </a:t>
            </a:r>
            <a:r>
              <a:rPr lang="en-US" altLang="ar-SA" sz="2800" i="1" dirty="0" smtClean="0">
                <a:latin typeface="Times New Roman" pitchFamily="18" charset="0"/>
              </a:rPr>
              <a:t>x</a:t>
            </a:r>
            <a:r>
              <a:rPr lang="en-US" altLang="ar-SA" sz="2800" dirty="0" smtClean="0">
                <a:latin typeface="Times New Roman" pitchFamily="18" charset="0"/>
              </a:rPr>
              <a:t>.</a:t>
            </a:r>
          </a:p>
          <a:p>
            <a:pPr algn="l" rtl="0" eaLnBrk="1" hangingPunct="1">
              <a:lnSpc>
                <a:spcPct val="90000"/>
              </a:lnSpc>
            </a:pPr>
            <a:r>
              <a:rPr lang="en-US" altLang="ar-SA" sz="2800" dirty="0" smtClean="0">
                <a:latin typeface="Times New Roman" pitchFamily="18" charset="0"/>
              </a:rPr>
              <a:t>The larger is SSR relative to SST, the greater is the role of regression line in explaining the total variability in  </a:t>
            </a:r>
            <a:r>
              <a:rPr lang="en-US" altLang="ar-SA" sz="2800" i="1" dirty="0" smtClean="0">
                <a:latin typeface="Times New Roman" pitchFamily="18" charset="0"/>
              </a:rPr>
              <a:t>y</a:t>
            </a:r>
            <a:r>
              <a:rPr lang="en-US" altLang="ar-SA" sz="2800" dirty="0" smtClean="0">
                <a:latin typeface="Times New Roman" pitchFamily="18" charset="0"/>
              </a:rPr>
              <a:t> observations. </a:t>
            </a:r>
          </a:p>
          <a:p>
            <a:pPr algn="l" rtl="0" eaLnBrk="1" hangingPunct="1">
              <a:lnSpc>
                <a:spcPct val="90000"/>
              </a:lnSpc>
              <a:buFont typeface="Wingdings" pitchFamily="2" charset="2"/>
              <a:buNone/>
            </a:pPr>
            <a:r>
              <a:rPr lang="en-US" altLang="ar-SA" sz="2800" dirty="0" smtClean="0">
                <a:latin typeface="Times New Roman" pitchFamily="18" charset="0"/>
              </a:rPr>
              <a:t>		</a:t>
            </a:r>
          </a:p>
        </p:txBody>
      </p:sp>
      <p:graphicFrame>
        <p:nvGraphicFramePr>
          <p:cNvPr id="77828" name="Object 4"/>
          <p:cNvGraphicFramePr>
            <a:graphicFrameLocks noChangeAspect="1"/>
          </p:cNvGraphicFramePr>
          <p:nvPr>
            <p:extLst>
              <p:ext uri="{D42A27DB-BD31-4B8C-83A1-F6EECF244321}">
                <p14:modId xmlns:p14="http://schemas.microsoft.com/office/powerpoint/2010/main" val="2890323835"/>
              </p:ext>
            </p:extLst>
          </p:nvPr>
        </p:nvGraphicFramePr>
        <p:xfrm>
          <a:off x="2733675" y="2133600"/>
          <a:ext cx="2600325" cy="533400"/>
        </p:xfrm>
        <a:graphic>
          <a:graphicData uri="http://schemas.openxmlformats.org/presentationml/2006/ole">
            <mc:AlternateContent xmlns:mc="http://schemas.openxmlformats.org/markup-compatibility/2006">
              <mc:Choice xmlns:v="urn:schemas-microsoft-com:vml" Requires="v">
                <p:oleObj spid="_x0000_s77858" name="Equation" r:id="rId3" imgW="1155700" imgH="254000" progId="Equation.3">
                  <p:embed/>
                </p:oleObj>
              </mc:Choice>
              <mc:Fallback>
                <p:oleObj name="Equation" r:id="rId3" imgW="1155700" imgH="2540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3675" y="2133600"/>
                        <a:ext cx="2600325" cy="533400"/>
                      </a:xfrm>
                      <a:prstGeom prst="rect">
                        <a:avLst/>
                      </a:prstGeom>
                      <a:noFill/>
                      <a:ln>
                        <a:noFill/>
                      </a:ln>
                      <a:effectLst/>
                      <a:extLst/>
                    </p:spPr>
                  </p:pic>
                </p:oleObj>
              </mc:Fallback>
            </mc:AlternateContent>
          </a:graphicData>
        </a:graphic>
      </p:graphicFrame>
      <p:graphicFrame>
        <p:nvGraphicFramePr>
          <p:cNvPr id="77829" name="Object 5"/>
          <p:cNvGraphicFramePr>
            <a:graphicFrameLocks noChangeAspect="1"/>
          </p:cNvGraphicFramePr>
          <p:nvPr>
            <p:extLst>
              <p:ext uri="{D42A27DB-BD31-4B8C-83A1-F6EECF244321}">
                <p14:modId xmlns:p14="http://schemas.microsoft.com/office/powerpoint/2010/main" val="4000387027"/>
              </p:ext>
            </p:extLst>
          </p:nvPr>
        </p:nvGraphicFramePr>
        <p:xfrm>
          <a:off x="2286000" y="3581400"/>
          <a:ext cx="457200" cy="633045"/>
        </p:xfrm>
        <a:graphic>
          <a:graphicData uri="http://schemas.openxmlformats.org/presentationml/2006/ole">
            <mc:AlternateContent xmlns:mc="http://schemas.openxmlformats.org/markup-compatibility/2006">
              <mc:Choice xmlns:v="urn:schemas-microsoft-com:vml" Requires="v">
                <p:oleObj spid="_x0000_s77859" name="Equation" r:id="rId5" imgW="165028" imgH="228501" progId="Equation.3">
                  <p:embed/>
                </p:oleObj>
              </mc:Choice>
              <mc:Fallback>
                <p:oleObj name="Equation" r:id="rId5" imgW="165028" imgH="228501"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0" y="3581400"/>
                        <a:ext cx="457200" cy="633045"/>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74</a:t>
            </a:fld>
            <a:endParaRPr lang="en-US"/>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152400" y="274638"/>
            <a:ext cx="8305800" cy="1143000"/>
          </a:xfrm>
        </p:spPr>
        <p:txBody>
          <a:bodyPr/>
          <a:lstStyle/>
          <a:p>
            <a:pPr rtl="0"/>
            <a:r>
              <a:rPr lang="en-US" altLang="ar-SA" sz="3200" dirty="0"/>
              <a:t>Analysis of variance approach to Regression analysis</a:t>
            </a:r>
          </a:p>
        </p:txBody>
      </p:sp>
      <p:sp>
        <p:nvSpPr>
          <p:cNvPr id="78851" name="Rectangle 3"/>
          <p:cNvSpPr>
            <a:spLocks noGrp="1" noChangeArrowheads="1"/>
          </p:cNvSpPr>
          <p:nvPr>
            <p:ph idx="1"/>
          </p:nvPr>
        </p:nvSpPr>
        <p:spPr/>
        <p:txBody>
          <a:bodyPr>
            <a:normAutofit/>
          </a:bodyPr>
          <a:lstStyle/>
          <a:p>
            <a:pPr algn="l" rtl="0" eaLnBrk="1" hangingPunct="1"/>
            <a:r>
              <a:rPr lang="en-US" altLang="ar-SA" sz="2800" dirty="0" smtClean="0">
                <a:latin typeface="Times New Roman" pitchFamily="18" charset="0"/>
              </a:rPr>
              <a:t>In our example:</a:t>
            </a:r>
          </a:p>
          <a:p>
            <a:pPr algn="l" rtl="0" eaLnBrk="1" hangingPunct="1"/>
            <a:endParaRPr lang="en-US" altLang="ar-SA" sz="2800" dirty="0" smtClean="0">
              <a:latin typeface="Times New Roman" pitchFamily="18" charset="0"/>
            </a:endParaRPr>
          </a:p>
          <a:p>
            <a:pPr algn="l" rtl="0" eaLnBrk="1" hangingPunct="1"/>
            <a:endParaRPr lang="en-US" altLang="ar-SA" sz="2800" dirty="0" smtClean="0">
              <a:latin typeface="Times New Roman" pitchFamily="18" charset="0"/>
            </a:endParaRPr>
          </a:p>
          <a:p>
            <a:pPr algn="l" rtl="0" eaLnBrk="1" hangingPunct="1"/>
            <a:r>
              <a:rPr lang="en-US" altLang="ar-SA" sz="2800" dirty="0" smtClean="0">
                <a:latin typeface="Times New Roman" pitchFamily="18" charset="0"/>
              </a:rPr>
              <a:t>This indicates that most of variability in weekly sales can be explained by the relation between the weekly advertising expenditure and the weekly sales.</a:t>
            </a:r>
          </a:p>
          <a:p>
            <a:pPr algn="l" rtl="0" eaLnBrk="1" hangingPunct="1">
              <a:buFont typeface="Wingdings" pitchFamily="2" charset="2"/>
              <a:buNone/>
            </a:pPr>
            <a:r>
              <a:rPr lang="en-US" altLang="ar-SA" sz="2800" dirty="0" smtClean="0">
                <a:latin typeface="Times New Roman" pitchFamily="18" charset="0"/>
              </a:rPr>
              <a:t>		</a:t>
            </a:r>
          </a:p>
        </p:txBody>
      </p:sp>
      <p:graphicFrame>
        <p:nvGraphicFramePr>
          <p:cNvPr id="78852" name="Object 0"/>
          <p:cNvGraphicFramePr>
            <a:graphicFrameLocks noChangeAspect="1"/>
          </p:cNvGraphicFramePr>
          <p:nvPr>
            <p:extLst>
              <p:ext uri="{D42A27DB-BD31-4B8C-83A1-F6EECF244321}">
                <p14:modId xmlns:p14="http://schemas.microsoft.com/office/powerpoint/2010/main" val="2811261936"/>
              </p:ext>
            </p:extLst>
          </p:nvPr>
        </p:nvGraphicFramePr>
        <p:xfrm>
          <a:off x="990600" y="2362200"/>
          <a:ext cx="6553200" cy="360362"/>
        </p:xfrm>
        <a:graphic>
          <a:graphicData uri="http://schemas.openxmlformats.org/presentationml/2006/ole">
            <mc:AlternateContent xmlns:mc="http://schemas.openxmlformats.org/markup-compatibility/2006">
              <mc:Choice xmlns:v="urn:schemas-microsoft-com:vml" Requires="v">
                <p:oleObj spid="_x0000_s78867" name="Equation" r:id="rId3" imgW="3225800" imgH="177800" progId="Equation.3">
                  <p:embed/>
                </p:oleObj>
              </mc:Choice>
              <mc:Fallback>
                <p:oleObj name="Equation" r:id="rId3" imgW="3225800" imgH="177800" progId="Equation.3">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2362200"/>
                        <a:ext cx="6553200" cy="360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75</a:t>
            </a:fld>
            <a:endParaRPr lang="en-US"/>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rtl="0"/>
            <a:r>
              <a:rPr lang="en-US" altLang="ar-SA" sz="3200" dirty="0"/>
              <a:t>Formal Development of the Partitioning</a:t>
            </a:r>
          </a:p>
        </p:txBody>
      </p:sp>
      <p:sp>
        <p:nvSpPr>
          <p:cNvPr id="79875" name="Rectangle 3"/>
          <p:cNvSpPr>
            <a:spLocks noGrp="1" noChangeArrowheads="1"/>
          </p:cNvSpPr>
          <p:nvPr>
            <p:ph idx="1"/>
          </p:nvPr>
        </p:nvSpPr>
        <p:spPr/>
        <p:txBody>
          <a:bodyPr/>
          <a:lstStyle/>
          <a:p>
            <a:pPr algn="l" rtl="0" eaLnBrk="1" hangingPunct="1">
              <a:lnSpc>
                <a:spcPct val="90000"/>
              </a:lnSpc>
            </a:pPr>
            <a:r>
              <a:rPr lang="en-US" altLang="ar-SA" sz="2800" dirty="0" smtClean="0">
                <a:latin typeface="Times New Roman" pitchFamily="18" charset="0"/>
              </a:rPr>
              <a:t>We can decompose the total variability in the observations y</a:t>
            </a:r>
            <a:r>
              <a:rPr lang="en-US" altLang="ar-SA" sz="2800" baseline="-25000" dirty="0" smtClean="0">
                <a:latin typeface="Times New Roman" pitchFamily="18" charset="0"/>
              </a:rPr>
              <a:t>i</a:t>
            </a:r>
            <a:r>
              <a:rPr lang="en-US" altLang="ar-SA" sz="2800" dirty="0" smtClean="0">
                <a:latin typeface="Times New Roman" pitchFamily="18" charset="0"/>
              </a:rPr>
              <a:t> as follows: </a:t>
            </a:r>
          </a:p>
          <a:p>
            <a:pPr algn="l" rtl="0" eaLnBrk="1" hangingPunct="1">
              <a:lnSpc>
                <a:spcPct val="90000"/>
              </a:lnSpc>
            </a:pPr>
            <a:endParaRPr lang="en-US" altLang="ar-SA" sz="2800" dirty="0" smtClean="0">
              <a:latin typeface="Times New Roman" pitchFamily="18" charset="0"/>
            </a:endParaRPr>
          </a:p>
          <a:p>
            <a:pPr algn="l" rtl="0" eaLnBrk="1" hangingPunct="1">
              <a:lnSpc>
                <a:spcPct val="90000"/>
              </a:lnSpc>
            </a:pPr>
            <a:endParaRPr lang="en-US" altLang="ar-SA" sz="2800" dirty="0" smtClean="0">
              <a:latin typeface="Times New Roman" pitchFamily="18" charset="0"/>
            </a:endParaRPr>
          </a:p>
          <a:p>
            <a:pPr algn="l" rtl="0" eaLnBrk="1" hangingPunct="1">
              <a:lnSpc>
                <a:spcPct val="90000"/>
              </a:lnSpc>
            </a:pPr>
            <a:r>
              <a:rPr lang="en-US" altLang="ar-SA" sz="2800" dirty="0" smtClean="0">
                <a:latin typeface="Times New Roman" pitchFamily="18" charset="0"/>
              </a:rPr>
              <a:t>The total deviation            can be viewed as the sum of two components:</a:t>
            </a:r>
          </a:p>
          <a:p>
            <a:pPr lvl="1" algn="l" rtl="0" eaLnBrk="1" hangingPunct="1">
              <a:lnSpc>
                <a:spcPct val="90000"/>
              </a:lnSpc>
            </a:pPr>
            <a:r>
              <a:rPr lang="en-US" altLang="ar-SA" sz="2400" dirty="0" smtClean="0">
                <a:latin typeface="Times New Roman" pitchFamily="18" charset="0"/>
              </a:rPr>
              <a:t>The deviation of the fitted value     </a:t>
            </a:r>
            <a:r>
              <a:rPr lang="en-US" altLang="ar-SA" sz="2400" dirty="0" smtClean="0">
                <a:latin typeface="Times New Roman" pitchFamily="18" charset="0"/>
              </a:rPr>
              <a:t> around </a:t>
            </a:r>
            <a:r>
              <a:rPr lang="en-US" altLang="ar-SA" sz="2400" dirty="0" smtClean="0">
                <a:latin typeface="Times New Roman" pitchFamily="18" charset="0"/>
              </a:rPr>
              <a:t>the mean           </a:t>
            </a:r>
          </a:p>
          <a:p>
            <a:pPr lvl="1" algn="l" rtl="0" eaLnBrk="1" hangingPunct="1">
              <a:lnSpc>
                <a:spcPct val="90000"/>
              </a:lnSpc>
            </a:pPr>
            <a:r>
              <a:rPr lang="en-US" altLang="ar-SA" sz="2400" dirty="0" smtClean="0">
                <a:latin typeface="Times New Roman" pitchFamily="18" charset="0"/>
              </a:rPr>
              <a:t>The deviation of y</a:t>
            </a:r>
            <a:r>
              <a:rPr lang="en-US" altLang="ar-SA" sz="2400" baseline="-25000" dirty="0" smtClean="0">
                <a:latin typeface="Times New Roman" pitchFamily="18" charset="0"/>
              </a:rPr>
              <a:t>i</a:t>
            </a:r>
            <a:r>
              <a:rPr lang="en-US" altLang="ar-SA" sz="2400" dirty="0" smtClean="0">
                <a:latin typeface="Times New Roman" pitchFamily="18" charset="0"/>
              </a:rPr>
              <a:t> around the fitted regression line.</a:t>
            </a:r>
          </a:p>
          <a:p>
            <a:pPr algn="l" rtl="0" eaLnBrk="1" hangingPunct="1">
              <a:lnSpc>
                <a:spcPct val="90000"/>
              </a:lnSpc>
              <a:buFont typeface="Wingdings" pitchFamily="2" charset="2"/>
              <a:buNone/>
            </a:pPr>
            <a:r>
              <a:rPr lang="en-US" altLang="ar-SA" sz="2800" dirty="0" smtClean="0">
                <a:latin typeface="Times New Roman" pitchFamily="18" charset="0"/>
              </a:rPr>
              <a:t>		</a:t>
            </a:r>
          </a:p>
        </p:txBody>
      </p:sp>
      <p:graphicFrame>
        <p:nvGraphicFramePr>
          <p:cNvPr id="79876" name="Object 0"/>
          <p:cNvGraphicFramePr>
            <a:graphicFrameLocks noChangeAspect="1"/>
          </p:cNvGraphicFramePr>
          <p:nvPr>
            <p:extLst>
              <p:ext uri="{D42A27DB-BD31-4B8C-83A1-F6EECF244321}">
                <p14:modId xmlns:p14="http://schemas.microsoft.com/office/powerpoint/2010/main" val="2522970702"/>
              </p:ext>
            </p:extLst>
          </p:nvPr>
        </p:nvGraphicFramePr>
        <p:xfrm>
          <a:off x="2060032" y="2438400"/>
          <a:ext cx="4035968" cy="609600"/>
        </p:xfrm>
        <a:graphic>
          <a:graphicData uri="http://schemas.openxmlformats.org/presentationml/2006/ole">
            <mc:AlternateContent xmlns:mc="http://schemas.openxmlformats.org/markup-compatibility/2006">
              <mc:Choice xmlns:v="urn:schemas-microsoft-com:vml" Requires="v">
                <p:oleObj spid="_x0000_s79936" name="Equation" r:id="rId3" imgW="1511300" imgH="228600" progId="Equation.3">
                  <p:embed/>
                </p:oleObj>
              </mc:Choice>
              <mc:Fallback>
                <p:oleObj name="Equation" r:id="rId3" imgW="1511300" imgH="228600" progId="Equation.3">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0032" y="2438400"/>
                        <a:ext cx="4035968" cy="609600"/>
                      </a:xfrm>
                      <a:prstGeom prst="rect">
                        <a:avLst/>
                      </a:prstGeom>
                      <a:noFill/>
                      <a:ln>
                        <a:noFill/>
                      </a:ln>
                      <a:effectLst/>
                      <a:extLst/>
                    </p:spPr>
                  </p:pic>
                </p:oleObj>
              </mc:Fallback>
            </mc:AlternateContent>
          </a:graphicData>
        </a:graphic>
      </p:graphicFrame>
      <p:graphicFrame>
        <p:nvGraphicFramePr>
          <p:cNvPr id="79877" name="Object 1"/>
          <p:cNvGraphicFramePr>
            <a:graphicFrameLocks noChangeAspect="1"/>
          </p:cNvGraphicFramePr>
          <p:nvPr>
            <p:extLst>
              <p:ext uri="{D42A27DB-BD31-4B8C-83A1-F6EECF244321}">
                <p14:modId xmlns:p14="http://schemas.microsoft.com/office/powerpoint/2010/main" val="1691179570"/>
              </p:ext>
            </p:extLst>
          </p:nvPr>
        </p:nvGraphicFramePr>
        <p:xfrm>
          <a:off x="5181600" y="4114800"/>
          <a:ext cx="385763" cy="533400"/>
        </p:xfrm>
        <a:graphic>
          <a:graphicData uri="http://schemas.openxmlformats.org/presentationml/2006/ole">
            <mc:AlternateContent xmlns:mc="http://schemas.openxmlformats.org/markup-compatibility/2006">
              <mc:Choice xmlns:v="urn:schemas-microsoft-com:vml" Requires="v">
                <p:oleObj spid="_x0000_s79937" name="Equation" r:id="rId5" imgW="165028" imgH="228501" progId="Equation.3">
                  <p:embed/>
                </p:oleObj>
              </mc:Choice>
              <mc:Fallback>
                <p:oleObj name="Equation" r:id="rId5" imgW="165028" imgH="228501" progId="Equation.3">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81600" y="4114800"/>
                        <a:ext cx="385763"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9878" name="Object 2"/>
          <p:cNvGraphicFramePr>
            <a:graphicFrameLocks noChangeAspect="1"/>
          </p:cNvGraphicFramePr>
          <p:nvPr>
            <p:extLst>
              <p:ext uri="{D42A27DB-BD31-4B8C-83A1-F6EECF244321}">
                <p14:modId xmlns:p14="http://schemas.microsoft.com/office/powerpoint/2010/main" val="2654859648"/>
              </p:ext>
            </p:extLst>
          </p:nvPr>
        </p:nvGraphicFramePr>
        <p:xfrm>
          <a:off x="7620000" y="4191000"/>
          <a:ext cx="392113" cy="533400"/>
        </p:xfrm>
        <a:graphic>
          <a:graphicData uri="http://schemas.openxmlformats.org/presentationml/2006/ole">
            <mc:AlternateContent xmlns:mc="http://schemas.openxmlformats.org/markup-compatibility/2006">
              <mc:Choice xmlns:v="urn:schemas-microsoft-com:vml" Requires="v">
                <p:oleObj spid="_x0000_s79938" name="Equation" r:id="rId7" imgW="139639" imgH="190417" progId="Equation.3">
                  <p:embed/>
                </p:oleObj>
              </mc:Choice>
              <mc:Fallback>
                <p:oleObj name="Equation" r:id="rId7" imgW="139639" imgH="190417" progId="Equation.3">
                  <p:embed/>
                  <p:pic>
                    <p:nvPicPr>
                      <p:cNvPr id="0" name="Object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20000" y="4191000"/>
                        <a:ext cx="392113"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9879" name="Object 3"/>
          <p:cNvGraphicFramePr>
            <a:graphicFrameLocks noChangeAspect="1"/>
          </p:cNvGraphicFramePr>
          <p:nvPr>
            <p:extLst>
              <p:ext uri="{D42A27DB-BD31-4B8C-83A1-F6EECF244321}">
                <p14:modId xmlns:p14="http://schemas.microsoft.com/office/powerpoint/2010/main" val="768594137"/>
              </p:ext>
            </p:extLst>
          </p:nvPr>
        </p:nvGraphicFramePr>
        <p:xfrm>
          <a:off x="3733800" y="3352800"/>
          <a:ext cx="838200" cy="487362"/>
        </p:xfrm>
        <a:graphic>
          <a:graphicData uri="http://schemas.openxmlformats.org/presentationml/2006/ole">
            <mc:AlternateContent xmlns:mc="http://schemas.openxmlformats.org/markup-compatibility/2006">
              <mc:Choice xmlns:v="urn:schemas-microsoft-com:vml" Requires="v">
                <p:oleObj spid="_x0000_s79939" name="Equation" r:id="rId9" imgW="393529" imgH="228501" progId="Equation.3">
                  <p:embed/>
                </p:oleObj>
              </mc:Choice>
              <mc:Fallback>
                <p:oleObj name="Equation" r:id="rId9" imgW="393529" imgH="228501" progId="Equation.3">
                  <p:embed/>
                  <p:pic>
                    <p:nvPicPr>
                      <p:cNvPr id="0" name="Object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33800" y="3352800"/>
                        <a:ext cx="838200" cy="487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76</a:t>
            </a:fld>
            <a:endParaRPr lang="en-US"/>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rtl="0"/>
            <a:r>
              <a:rPr lang="en-US" altLang="ar-SA" sz="3200" dirty="0"/>
              <a:t>Formal Development of the Partitioning</a:t>
            </a:r>
          </a:p>
        </p:txBody>
      </p:sp>
      <p:sp>
        <p:nvSpPr>
          <p:cNvPr id="80899" name="Rectangle 3"/>
          <p:cNvSpPr>
            <a:spLocks noGrp="1" noChangeArrowheads="1"/>
          </p:cNvSpPr>
          <p:nvPr>
            <p:ph idx="1"/>
          </p:nvPr>
        </p:nvSpPr>
        <p:spPr/>
        <p:txBody>
          <a:bodyPr>
            <a:normAutofit/>
          </a:bodyPr>
          <a:lstStyle/>
          <a:p>
            <a:pPr algn="l" rtl="0" eaLnBrk="1" hangingPunct="1"/>
            <a:r>
              <a:rPr lang="en-US" altLang="ar-SA" sz="2400" dirty="0" smtClean="0">
                <a:latin typeface="Times New Roman" pitchFamily="18" charset="0"/>
              </a:rPr>
              <a:t>Skipping quite a bit of messy algebra, we just state that this </a:t>
            </a:r>
            <a:r>
              <a:rPr lang="en-US" altLang="ar-SA" sz="2400" b="1" i="1" dirty="0" smtClean="0">
                <a:latin typeface="Times New Roman" pitchFamily="18" charset="0"/>
              </a:rPr>
              <a:t>analysis of variance equation</a:t>
            </a:r>
            <a:r>
              <a:rPr lang="en-US" altLang="ar-SA" sz="2400" dirty="0" smtClean="0">
                <a:latin typeface="Times New Roman" pitchFamily="18" charset="0"/>
              </a:rPr>
              <a:t> always holds:</a:t>
            </a:r>
          </a:p>
          <a:p>
            <a:pPr algn="l" rtl="0" eaLnBrk="1" hangingPunct="1"/>
            <a:endParaRPr lang="en-US" altLang="ar-SA" sz="2400" dirty="0" smtClean="0">
              <a:latin typeface="Times New Roman" pitchFamily="18" charset="0"/>
            </a:endParaRPr>
          </a:p>
          <a:p>
            <a:pPr algn="l" rtl="0" eaLnBrk="1" hangingPunct="1"/>
            <a:r>
              <a:rPr lang="en-US" altLang="ar-SA" sz="2400" dirty="0" smtClean="0">
                <a:latin typeface="Times New Roman" pitchFamily="18" charset="0"/>
              </a:rPr>
              <a:t>Breakdown of degree of freedom:</a:t>
            </a:r>
          </a:p>
          <a:p>
            <a:pPr algn="l" rtl="0" eaLnBrk="1" hangingPunct="1">
              <a:buFont typeface="Wingdings" pitchFamily="2" charset="2"/>
              <a:buNone/>
            </a:pPr>
            <a:r>
              <a:rPr lang="en-US" altLang="ar-SA" sz="2400" dirty="0" smtClean="0">
                <a:latin typeface="Times New Roman" pitchFamily="18" charset="0"/>
              </a:rPr>
              <a:t>		</a:t>
            </a:r>
          </a:p>
          <a:p>
            <a:pPr algn="l" rtl="0" eaLnBrk="1" hangingPunct="1">
              <a:buFont typeface="Wingdings" pitchFamily="2" charset="2"/>
              <a:buNone/>
            </a:pPr>
            <a:endParaRPr lang="en-US" altLang="ar-SA" sz="2400" dirty="0" smtClean="0">
              <a:latin typeface="Times New Roman" pitchFamily="18" charset="0"/>
            </a:endParaRPr>
          </a:p>
        </p:txBody>
      </p:sp>
      <p:graphicFrame>
        <p:nvGraphicFramePr>
          <p:cNvPr id="80900" name="Object 4"/>
          <p:cNvGraphicFramePr>
            <a:graphicFrameLocks noChangeAspect="1"/>
          </p:cNvGraphicFramePr>
          <p:nvPr>
            <p:extLst>
              <p:ext uri="{D42A27DB-BD31-4B8C-83A1-F6EECF244321}">
                <p14:modId xmlns:p14="http://schemas.microsoft.com/office/powerpoint/2010/main" val="1429522126"/>
              </p:ext>
            </p:extLst>
          </p:nvPr>
        </p:nvGraphicFramePr>
        <p:xfrm>
          <a:off x="1568063" y="3581400"/>
          <a:ext cx="5213737" cy="533400"/>
        </p:xfrm>
        <a:graphic>
          <a:graphicData uri="http://schemas.openxmlformats.org/presentationml/2006/ole">
            <mc:AlternateContent xmlns:mc="http://schemas.openxmlformats.org/markup-compatibility/2006">
              <mc:Choice xmlns:v="urn:schemas-microsoft-com:vml" Requires="v">
                <p:oleObj spid="_x0000_s80930" name="Equation" r:id="rId3" imgW="2476500" imgH="254000" progId="Equation.3">
                  <p:embed/>
                </p:oleObj>
              </mc:Choice>
              <mc:Fallback>
                <p:oleObj name="Equation" r:id="rId3" imgW="2476500" imgH="2540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8063" y="3581400"/>
                        <a:ext cx="5213737" cy="533400"/>
                      </a:xfrm>
                      <a:prstGeom prst="rect">
                        <a:avLst/>
                      </a:prstGeom>
                      <a:noFill/>
                      <a:ln>
                        <a:noFill/>
                      </a:ln>
                      <a:effectLst/>
                      <a:extLst/>
                    </p:spPr>
                  </p:pic>
                </p:oleObj>
              </mc:Fallback>
            </mc:AlternateContent>
          </a:graphicData>
        </a:graphic>
      </p:graphicFrame>
      <p:graphicFrame>
        <p:nvGraphicFramePr>
          <p:cNvPr id="80901" name="Object 5"/>
          <p:cNvGraphicFramePr>
            <a:graphicFrameLocks noChangeAspect="1"/>
          </p:cNvGraphicFramePr>
          <p:nvPr>
            <p:extLst>
              <p:ext uri="{D42A27DB-BD31-4B8C-83A1-F6EECF244321}">
                <p14:modId xmlns:p14="http://schemas.microsoft.com/office/powerpoint/2010/main" val="330985742"/>
              </p:ext>
            </p:extLst>
          </p:nvPr>
        </p:nvGraphicFramePr>
        <p:xfrm>
          <a:off x="2743200" y="4572000"/>
          <a:ext cx="2286000" cy="446088"/>
        </p:xfrm>
        <a:graphic>
          <a:graphicData uri="http://schemas.openxmlformats.org/presentationml/2006/ole">
            <mc:AlternateContent xmlns:mc="http://schemas.openxmlformats.org/markup-compatibility/2006">
              <mc:Choice xmlns:v="urn:schemas-microsoft-com:vml" Requires="v">
                <p:oleObj spid="_x0000_s80931" name="Equation" r:id="rId5" imgW="1040948" imgH="203112" progId="Equation.3">
                  <p:embed/>
                </p:oleObj>
              </mc:Choice>
              <mc:Fallback>
                <p:oleObj name="Equation" r:id="rId5" imgW="1040948" imgH="203112"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3200" y="4572000"/>
                        <a:ext cx="2286000" cy="446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77</a:t>
            </a:fld>
            <a:endParaRPr lang="en-US"/>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rtl="0"/>
            <a:r>
              <a:rPr lang="en-US" altLang="ar-SA" sz="3600" dirty="0"/>
              <a:t>Mean squares</a:t>
            </a:r>
          </a:p>
        </p:txBody>
      </p:sp>
      <p:sp>
        <p:nvSpPr>
          <p:cNvPr id="81923" name="Rectangle 3"/>
          <p:cNvSpPr>
            <a:spLocks noGrp="1" noChangeArrowheads="1"/>
          </p:cNvSpPr>
          <p:nvPr>
            <p:ph idx="1"/>
          </p:nvPr>
        </p:nvSpPr>
        <p:spPr/>
        <p:txBody>
          <a:bodyPr>
            <a:normAutofit lnSpcReduction="10000"/>
          </a:bodyPr>
          <a:lstStyle/>
          <a:p>
            <a:pPr algn="l" rtl="0" eaLnBrk="1" hangingPunct="1">
              <a:lnSpc>
                <a:spcPct val="90000"/>
              </a:lnSpc>
            </a:pPr>
            <a:r>
              <a:rPr lang="en-US" altLang="ar-SA" sz="2800" dirty="0" smtClean="0">
                <a:latin typeface="Times New Roman" pitchFamily="18" charset="0"/>
              </a:rPr>
              <a:t>A sum of squares divided by its degrees of freedom is called  a mean square (MS)</a:t>
            </a:r>
          </a:p>
          <a:p>
            <a:pPr algn="l" rtl="0" eaLnBrk="1" hangingPunct="1">
              <a:lnSpc>
                <a:spcPct val="90000"/>
              </a:lnSpc>
            </a:pPr>
            <a:r>
              <a:rPr lang="en-US" altLang="ar-SA" sz="2800" dirty="0" smtClean="0">
                <a:latin typeface="Times New Roman" pitchFamily="18" charset="0"/>
              </a:rPr>
              <a:t>Regression mean square (MSR)</a:t>
            </a:r>
          </a:p>
          <a:p>
            <a:pPr algn="l" rtl="0" eaLnBrk="1" hangingPunct="1">
              <a:lnSpc>
                <a:spcPct val="90000"/>
              </a:lnSpc>
            </a:pPr>
            <a:endParaRPr lang="en-US" altLang="ar-SA" sz="2800" dirty="0" smtClean="0">
              <a:latin typeface="Times New Roman" pitchFamily="18" charset="0"/>
            </a:endParaRPr>
          </a:p>
          <a:p>
            <a:pPr algn="l" rtl="0" eaLnBrk="1" hangingPunct="1">
              <a:lnSpc>
                <a:spcPct val="90000"/>
              </a:lnSpc>
            </a:pPr>
            <a:endParaRPr lang="en-US" altLang="ar-SA" sz="2800" dirty="0" smtClean="0">
              <a:latin typeface="Times New Roman" pitchFamily="18" charset="0"/>
            </a:endParaRPr>
          </a:p>
          <a:p>
            <a:pPr algn="l" rtl="0" eaLnBrk="1" hangingPunct="1">
              <a:lnSpc>
                <a:spcPct val="90000"/>
              </a:lnSpc>
            </a:pPr>
            <a:r>
              <a:rPr lang="en-US" altLang="ar-SA" sz="2800" dirty="0" smtClean="0">
                <a:latin typeface="Times New Roman" pitchFamily="18" charset="0"/>
              </a:rPr>
              <a:t>Error mean square (MSE)</a:t>
            </a:r>
          </a:p>
          <a:p>
            <a:pPr algn="l" rtl="0" eaLnBrk="1" hangingPunct="1">
              <a:lnSpc>
                <a:spcPct val="90000"/>
              </a:lnSpc>
            </a:pPr>
            <a:endParaRPr lang="en-US" altLang="ar-SA" sz="2800" dirty="0" smtClean="0">
              <a:latin typeface="Times New Roman" pitchFamily="18" charset="0"/>
            </a:endParaRPr>
          </a:p>
          <a:p>
            <a:pPr algn="l" rtl="0" eaLnBrk="1" hangingPunct="1">
              <a:lnSpc>
                <a:spcPct val="90000"/>
              </a:lnSpc>
            </a:pPr>
            <a:endParaRPr lang="en-US" altLang="ar-SA" sz="2800" dirty="0" smtClean="0">
              <a:latin typeface="Times New Roman" pitchFamily="18" charset="0"/>
            </a:endParaRPr>
          </a:p>
          <a:p>
            <a:pPr algn="l" rtl="0" eaLnBrk="1" hangingPunct="1">
              <a:lnSpc>
                <a:spcPct val="90000"/>
              </a:lnSpc>
            </a:pPr>
            <a:endParaRPr lang="en-US" altLang="ar-SA" sz="2800" dirty="0" smtClean="0">
              <a:latin typeface="Times New Roman" pitchFamily="18" charset="0"/>
            </a:endParaRPr>
          </a:p>
          <a:p>
            <a:pPr algn="l" rtl="0" eaLnBrk="1" hangingPunct="1">
              <a:lnSpc>
                <a:spcPct val="90000"/>
              </a:lnSpc>
            </a:pPr>
            <a:r>
              <a:rPr lang="en-US" altLang="ar-SA" sz="2400" dirty="0" smtClean="0">
                <a:latin typeface="Times New Roman" pitchFamily="18" charset="0"/>
              </a:rPr>
              <a:t>Note: mean squares are not additive</a:t>
            </a:r>
            <a:r>
              <a:rPr lang="en-US" altLang="ar-SA" sz="2800" dirty="0" smtClean="0">
                <a:latin typeface="Times New Roman" pitchFamily="18" charset="0"/>
              </a:rPr>
              <a:t>.</a:t>
            </a:r>
          </a:p>
          <a:p>
            <a:pPr algn="l" rtl="0" eaLnBrk="1" hangingPunct="1">
              <a:lnSpc>
                <a:spcPct val="90000"/>
              </a:lnSpc>
              <a:buFont typeface="Wingdings" pitchFamily="2" charset="2"/>
              <a:buNone/>
            </a:pPr>
            <a:r>
              <a:rPr lang="en-US" altLang="ar-SA" sz="2800" dirty="0" smtClean="0">
                <a:latin typeface="Times New Roman" pitchFamily="18" charset="0"/>
              </a:rPr>
              <a:t>				</a:t>
            </a:r>
          </a:p>
        </p:txBody>
      </p:sp>
      <p:graphicFrame>
        <p:nvGraphicFramePr>
          <p:cNvPr id="81924" name="Object 4"/>
          <p:cNvGraphicFramePr>
            <a:graphicFrameLocks noChangeAspect="1"/>
          </p:cNvGraphicFramePr>
          <p:nvPr>
            <p:extLst>
              <p:ext uri="{D42A27DB-BD31-4B8C-83A1-F6EECF244321}">
                <p14:modId xmlns:p14="http://schemas.microsoft.com/office/powerpoint/2010/main" val="997504538"/>
              </p:ext>
            </p:extLst>
          </p:nvPr>
        </p:nvGraphicFramePr>
        <p:xfrm>
          <a:off x="3200400" y="2895600"/>
          <a:ext cx="1371600" cy="762000"/>
        </p:xfrm>
        <a:graphic>
          <a:graphicData uri="http://schemas.openxmlformats.org/presentationml/2006/ole">
            <mc:AlternateContent xmlns:mc="http://schemas.openxmlformats.org/markup-compatibility/2006">
              <mc:Choice xmlns:v="urn:schemas-microsoft-com:vml" Requires="v">
                <p:oleObj spid="_x0000_s81954" name="Equation" r:id="rId3" imgW="774364" imgH="393529" progId="Equation.3">
                  <p:embed/>
                </p:oleObj>
              </mc:Choice>
              <mc:Fallback>
                <p:oleObj name="Equation" r:id="rId3" imgW="774364" imgH="393529"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2895600"/>
                        <a:ext cx="137160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925" name="Object 5"/>
          <p:cNvGraphicFramePr>
            <a:graphicFrameLocks noChangeAspect="1"/>
          </p:cNvGraphicFramePr>
          <p:nvPr>
            <p:extLst>
              <p:ext uri="{D42A27DB-BD31-4B8C-83A1-F6EECF244321}">
                <p14:modId xmlns:p14="http://schemas.microsoft.com/office/powerpoint/2010/main" val="3051471652"/>
              </p:ext>
            </p:extLst>
          </p:nvPr>
        </p:nvGraphicFramePr>
        <p:xfrm>
          <a:off x="3352800" y="4267200"/>
          <a:ext cx="1600200" cy="763588"/>
        </p:xfrm>
        <a:graphic>
          <a:graphicData uri="http://schemas.openxmlformats.org/presentationml/2006/ole">
            <mc:AlternateContent xmlns:mc="http://schemas.openxmlformats.org/markup-compatibility/2006">
              <mc:Choice xmlns:v="urn:schemas-microsoft-com:vml" Requires="v">
                <p:oleObj spid="_x0000_s81955" name="Equation" r:id="rId5" imgW="825500" imgH="393700" progId="Equation.3">
                  <p:embed/>
                </p:oleObj>
              </mc:Choice>
              <mc:Fallback>
                <p:oleObj name="Equation" r:id="rId5" imgW="825500" imgH="39370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52800" y="4267200"/>
                        <a:ext cx="1600200" cy="763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78</a:t>
            </a:fld>
            <a:endParaRPr lang="en-US"/>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rtl="0"/>
            <a:r>
              <a:rPr lang="en-US" altLang="ar-SA" sz="3600" dirty="0"/>
              <a:t>Mean squares</a:t>
            </a:r>
          </a:p>
        </p:txBody>
      </p:sp>
      <p:sp>
        <p:nvSpPr>
          <p:cNvPr id="82947" name="Rectangle 3"/>
          <p:cNvSpPr>
            <a:spLocks noGrp="1" noChangeArrowheads="1"/>
          </p:cNvSpPr>
          <p:nvPr>
            <p:ph idx="1"/>
          </p:nvPr>
        </p:nvSpPr>
        <p:spPr/>
        <p:txBody>
          <a:bodyPr>
            <a:normAutofit/>
          </a:bodyPr>
          <a:lstStyle/>
          <a:p>
            <a:pPr algn="l" rtl="0" eaLnBrk="1" hangingPunct="1"/>
            <a:r>
              <a:rPr lang="en-US" altLang="ar-SA" sz="2800" dirty="0" smtClean="0">
                <a:latin typeface="Times New Roman" pitchFamily="18" charset="0"/>
              </a:rPr>
              <a:t>In our example:</a:t>
            </a:r>
          </a:p>
          <a:p>
            <a:pPr algn="l" rtl="0" eaLnBrk="1" hangingPunct="1"/>
            <a:endParaRPr lang="en-US" altLang="ar-SA" sz="2800" dirty="0" smtClean="0">
              <a:latin typeface="Times New Roman" pitchFamily="18" charset="0"/>
            </a:endParaRPr>
          </a:p>
          <a:p>
            <a:pPr algn="l" rtl="0" eaLnBrk="1" hangingPunct="1"/>
            <a:endParaRPr lang="en-US" altLang="ar-SA" sz="2800" dirty="0" smtClean="0">
              <a:latin typeface="Times New Roman" pitchFamily="18" charset="0"/>
            </a:endParaRPr>
          </a:p>
          <a:p>
            <a:pPr algn="l" rtl="0" eaLnBrk="1" hangingPunct="1">
              <a:buFont typeface="Wingdings" pitchFamily="2" charset="2"/>
              <a:buNone/>
            </a:pPr>
            <a:endParaRPr lang="en-US" altLang="ar-SA" sz="2800" dirty="0" smtClean="0">
              <a:latin typeface="Times New Roman" pitchFamily="18" charset="0"/>
            </a:endParaRPr>
          </a:p>
          <a:p>
            <a:pPr algn="l" rtl="0" eaLnBrk="1" hangingPunct="1">
              <a:buFont typeface="Wingdings" pitchFamily="2" charset="2"/>
              <a:buNone/>
            </a:pPr>
            <a:r>
              <a:rPr lang="en-US" altLang="ar-SA" sz="2800" dirty="0" smtClean="0">
                <a:latin typeface="Times New Roman" pitchFamily="18" charset="0"/>
              </a:rPr>
              <a:t>		</a:t>
            </a:r>
          </a:p>
          <a:p>
            <a:pPr algn="l" rtl="0" eaLnBrk="1" hangingPunct="1">
              <a:buFont typeface="Wingdings" pitchFamily="2" charset="2"/>
              <a:buNone/>
            </a:pPr>
            <a:r>
              <a:rPr lang="en-US" altLang="ar-SA" sz="2800" dirty="0" smtClean="0">
                <a:latin typeface="Times New Roman" pitchFamily="18" charset="0"/>
              </a:rPr>
              <a:t>		</a:t>
            </a:r>
          </a:p>
        </p:txBody>
      </p:sp>
      <p:graphicFrame>
        <p:nvGraphicFramePr>
          <p:cNvPr id="82948" name="Object 4"/>
          <p:cNvGraphicFramePr>
            <a:graphicFrameLocks noChangeAspect="1"/>
          </p:cNvGraphicFramePr>
          <p:nvPr>
            <p:extLst>
              <p:ext uri="{D42A27DB-BD31-4B8C-83A1-F6EECF244321}">
                <p14:modId xmlns:p14="http://schemas.microsoft.com/office/powerpoint/2010/main" val="1869451206"/>
              </p:ext>
            </p:extLst>
          </p:nvPr>
        </p:nvGraphicFramePr>
        <p:xfrm>
          <a:off x="1756393" y="2667000"/>
          <a:ext cx="4187207" cy="838200"/>
        </p:xfrm>
        <a:graphic>
          <a:graphicData uri="http://schemas.openxmlformats.org/presentationml/2006/ole">
            <mc:AlternateContent xmlns:mc="http://schemas.openxmlformats.org/markup-compatibility/2006">
              <mc:Choice xmlns:v="urn:schemas-microsoft-com:vml" Requires="v">
                <p:oleObj spid="_x0000_s82978" name="Equation" r:id="rId3" imgW="2247900" imgH="393700" progId="Equation.3">
                  <p:embed/>
                </p:oleObj>
              </mc:Choice>
              <mc:Fallback>
                <p:oleObj name="Equation" r:id="rId3" imgW="2247900" imgH="3937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6393" y="2667000"/>
                        <a:ext cx="4187207" cy="838200"/>
                      </a:xfrm>
                      <a:prstGeom prst="rect">
                        <a:avLst/>
                      </a:prstGeom>
                      <a:noFill/>
                      <a:ln>
                        <a:noFill/>
                      </a:ln>
                      <a:effectLst/>
                      <a:extLst/>
                    </p:spPr>
                  </p:pic>
                </p:oleObj>
              </mc:Fallback>
            </mc:AlternateContent>
          </a:graphicData>
        </a:graphic>
      </p:graphicFrame>
      <p:graphicFrame>
        <p:nvGraphicFramePr>
          <p:cNvPr id="82949" name="Object 5"/>
          <p:cNvGraphicFramePr>
            <a:graphicFrameLocks noChangeAspect="1"/>
          </p:cNvGraphicFramePr>
          <p:nvPr>
            <p:extLst>
              <p:ext uri="{D42A27DB-BD31-4B8C-83A1-F6EECF244321}">
                <p14:modId xmlns:p14="http://schemas.microsoft.com/office/powerpoint/2010/main" val="1623148093"/>
              </p:ext>
            </p:extLst>
          </p:nvPr>
        </p:nvGraphicFramePr>
        <p:xfrm>
          <a:off x="1948732" y="3994150"/>
          <a:ext cx="4375868" cy="806450"/>
        </p:xfrm>
        <a:graphic>
          <a:graphicData uri="http://schemas.openxmlformats.org/presentationml/2006/ole">
            <mc:AlternateContent xmlns:mc="http://schemas.openxmlformats.org/markup-compatibility/2006">
              <mc:Choice xmlns:v="urn:schemas-microsoft-com:vml" Requires="v">
                <p:oleObj spid="_x0000_s82979" name="Equation" r:id="rId5" imgW="2133600" imgH="393700" progId="Equation.3">
                  <p:embed/>
                </p:oleObj>
              </mc:Choice>
              <mc:Fallback>
                <p:oleObj name="Equation" r:id="rId5" imgW="2133600" imgH="39370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48732" y="3994150"/>
                        <a:ext cx="4375868" cy="80645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79</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rtl="0"/>
            <a:r>
              <a:rPr lang="en-US" altLang="en-US" sz="3600" dirty="0"/>
              <a:t>Construction of Regression Models</a:t>
            </a:r>
            <a:endParaRPr lang="en-US" altLang="ar-SA" sz="3600" dirty="0"/>
          </a:p>
        </p:txBody>
      </p:sp>
      <p:sp>
        <p:nvSpPr>
          <p:cNvPr id="10243" name="Rectangle 3"/>
          <p:cNvSpPr>
            <a:spLocks noGrp="1" noChangeArrowheads="1"/>
          </p:cNvSpPr>
          <p:nvPr>
            <p:ph idx="1"/>
          </p:nvPr>
        </p:nvSpPr>
        <p:spPr/>
        <p:txBody>
          <a:bodyPr>
            <a:normAutofit lnSpcReduction="10000"/>
          </a:bodyPr>
          <a:lstStyle/>
          <a:p>
            <a:pPr marL="609600" indent="-609600" algn="l" rtl="0" eaLnBrk="1" hangingPunct="1">
              <a:lnSpc>
                <a:spcPct val="90000"/>
              </a:lnSpc>
            </a:pPr>
            <a:r>
              <a:rPr lang="en-US" altLang="en-US" sz="2800" dirty="0" smtClean="0">
                <a:latin typeface="Times New Roman" pitchFamily="18" charset="0"/>
              </a:rPr>
              <a:t>Selection of independent variables</a:t>
            </a:r>
          </a:p>
          <a:p>
            <a:pPr marL="990600" lvl="1" indent="-533400" algn="l" rtl="0" eaLnBrk="1" hangingPunct="1">
              <a:lnSpc>
                <a:spcPct val="90000"/>
              </a:lnSpc>
              <a:buFontTx/>
              <a:buChar char="•"/>
            </a:pPr>
            <a:r>
              <a:rPr lang="en-US" altLang="en-US" sz="2000" dirty="0" smtClean="0">
                <a:latin typeface="Times New Roman" pitchFamily="18" charset="0"/>
              </a:rPr>
              <a:t>Since reality must be reduced to manageable proportions whenever we construct models, only a limited number of independent or predictor variables can or should be included in a regression model. </a:t>
            </a:r>
            <a:r>
              <a:rPr lang="en-US" altLang="en-US" sz="2000" dirty="0" smtClean="0">
                <a:solidFill>
                  <a:srgbClr val="C00000"/>
                </a:solidFill>
                <a:latin typeface="Times New Roman" pitchFamily="18" charset="0"/>
              </a:rPr>
              <a:t>Therefore a central problem is that of choosing the most important predictor variables</a:t>
            </a:r>
            <a:r>
              <a:rPr lang="en-US" altLang="en-US" sz="2000" dirty="0" smtClean="0">
                <a:latin typeface="Times New Roman" pitchFamily="18" charset="0"/>
              </a:rPr>
              <a:t>.</a:t>
            </a:r>
            <a:r>
              <a:rPr lang="en-US" altLang="en-US" sz="2000" dirty="0" smtClean="0"/>
              <a:t> </a:t>
            </a:r>
            <a:endParaRPr lang="en-US" altLang="en-US" sz="2000" dirty="0" smtClean="0">
              <a:latin typeface="Times New Roman" pitchFamily="18" charset="0"/>
            </a:endParaRPr>
          </a:p>
          <a:p>
            <a:pPr marL="609600" indent="-609600" algn="l" rtl="0" eaLnBrk="1" hangingPunct="1">
              <a:lnSpc>
                <a:spcPct val="90000"/>
              </a:lnSpc>
            </a:pPr>
            <a:r>
              <a:rPr lang="en-US" altLang="en-US" sz="2800" dirty="0" smtClean="0">
                <a:latin typeface="Times New Roman" pitchFamily="18" charset="0"/>
              </a:rPr>
              <a:t>Functional form of regression relation</a:t>
            </a:r>
          </a:p>
          <a:p>
            <a:pPr marL="990600" lvl="1" indent="-533400" algn="l" rtl="0" eaLnBrk="1" hangingPunct="1">
              <a:lnSpc>
                <a:spcPct val="90000"/>
              </a:lnSpc>
              <a:buFontTx/>
              <a:buChar char="•"/>
            </a:pPr>
            <a:r>
              <a:rPr lang="en-US" altLang="en-US" sz="2000" dirty="0" smtClean="0">
                <a:latin typeface="Times New Roman" pitchFamily="18" charset="0"/>
              </a:rPr>
              <a:t>Sometimes, relevant theory may indicate the appropriate functional form. More frequently, however, the functional form is not known in advance and must be decided once the data have been collected and analyzed.</a:t>
            </a:r>
          </a:p>
          <a:p>
            <a:pPr marL="609600" indent="-609600" algn="l" rtl="0" eaLnBrk="1" hangingPunct="1">
              <a:lnSpc>
                <a:spcPct val="90000"/>
              </a:lnSpc>
            </a:pPr>
            <a:r>
              <a:rPr lang="en-US" altLang="en-US" sz="2800" dirty="0" smtClean="0">
                <a:latin typeface="Times New Roman" pitchFamily="18" charset="0"/>
              </a:rPr>
              <a:t>Scope of model</a:t>
            </a:r>
          </a:p>
          <a:p>
            <a:pPr marL="990600" lvl="1" indent="-533400" algn="l" rtl="0" eaLnBrk="1" hangingPunct="1">
              <a:lnSpc>
                <a:spcPct val="90000"/>
              </a:lnSpc>
            </a:pPr>
            <a:r>
              <a:rPr lang="en-US" altLang="en-US" sz="2000" dirty="0" smtClean="0">
                <a:latin typeface="Times New Roman" pitchFamily="18" charset="0"/>
              </a:rPr>
              <a:t>In formulating a regression model, we usually need to restrict the coverage of model to some interval or region of values of the independent variables.</a:t>
            </a:r>
            <a:endParaRPr lang="en-US" altLang="ar-SA" sz="2000" dirty="0" smtClean="0">
              <a:latin typeface="Times New Roman" pitchFamily="18" charset="0"/>
            </a:endParaRP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8</a:t>
            </a:fld>
            <a:endParaRPr lang="en-US"/>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rtl="0"/>
            <a:r>
              <a:rPr lang="en-US" altLang="ar-SA" sz="3600" dirty="0"/>
              <a:t>Analysis of Variance Table</a:t>
            </a:r>
          </a:p>
        </p:txBody>
      </p:sp>
      <p:sp>
        <p:nvSpPr>
          <p:cNvPr id="83971" name="Rectangle 3"/>
          <p:cNvSpPr>
            <a:spLocks noGrp="1" noChangeArrowheads="1"/>
          </p:cNvSpPr>
          <p:nvPr>
            <p:ph idx="1"/>
          </p:nvPr>
        </p:nvSpPr>
        <p:spPr/>
        <p:txBody>
          <a:bodyPr>
            <a:normAutofit/>
          </a:bodyPr>
          <a:lstStyle/>
          <a:p>
            <a:pPr algn="l" rtl="0" eaLnBrk="1" hangingPunct="1"/>
            <a:r>
              <a:rPr lang="en-US" altLang="ar-SA" sz="2400" dirty="0" smtClean="0">
                <a:latin typeface="Times New Roman" pitchFamily="18" charset="0"/>
              </a:rPr>
              <a:t>The breakdowns of the total sum of squares and associated degrees of freedom are displayed in a table  called </a:t>
            </a:r>
            <a:r>
              <a:rPr lang="en-US" altLang="ar-SA" sz="2400" i="1" dirty="0" smtClean="0">
                <a:latin typeface="Times New Roman" pitchFamily="18" charset="0"/>
              </a:rPr>
              <a:t>analysis of variance table</a:t>
            </a:r>
            <a:r>
              <a:rPr lang="en-US" altLang="ar-SA" sz="2400" dirty="0" smtClean="0">
                <a:latin typeface="Times New Roman" pitchFamily="18" charset="0"/>
              </a:rPr>
              <a:t> (ANOVA table)</a:t>
            </a:r>
          </a:p>
          <a:p>
            <a:pPr algn="l" rtl="0" eaLnBrk="1" hangingPunct="1">
              <a:buFont typeface="Wingdings" pitchFamily="2" charset="2"/>
              <a:buNone/>
            </a:pPr>
            <a:endParaRPr lang="en-US" altLang="ar-SA" sz="2400" dirty="0" smtClean="0">
              <a:latin typeface="Times New Roman" pitchFamily="18" charset="0"/>
            </a:endParaRPr>
          </a:p>
          <a:p>
            <a:pPr algn="l" rtl="0" eaLnBrk="1" hangingPunct="1">
              <a:buFont typeface="Wingdings" pitchFamily="2" charset="2"/>
              <a:buNone/>
            </a:pPr>
            <a:endParaRPr lang="en-US" altLang="ar-SA" sz="2400" dirty="0" smtClean="0">
              <a:latin typeface="Times New Roman" pitchFamily="18" charset="0"/>
            </a:endParaRPr>
          </a:p>
        </p:txBody>
      </p:sp>
      <p:graphicFrame>
        <p:nvGraphicFramePr>
          <p:cNvPr id="234500" name="Group 4"/>
          <p:cNvGraphicFramePr>
            <a:graphicFrameLocks noGrp="1"/>
          </p:cNvGraphicFramePr>
          <p:nvPr>
            <p:extLst>
              <p:ext uri="{D42A27DB-BD31-4B8C-83A1-F6EECF244321}">
                <p14:modId xmlns:p14="http://schemas.microsoft.com/office/powerpoint/2010/main" val="2001600479"/>
              </p:ext>
            </p:extLst>
          </p:nvPr>
        </p:nvGraphicFramePr>
        <p:xfrm>
          <a:off x="990600" y="3048000"/>
          <a:ext cx="6172201" cy="2819400"/>
        </p:xfrm>
        <a:graphic>
          <a:graphicData uri="http://schemas.openxmlformats.org/drawingml/2006/table">
            <a:tbl>
              <a:tblPr/>
              <a:tblGrid>
                <a:gridCol w="1234793"/>
                <a:gridCol w="1234792"/>
                <a:gridCol w="1233031"/>
                <a:gridCol w="1234793"/>
                <a:gridCol w="1234792"/>
              </a:tblGrid>
              <a:tr h="690734">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Source of Variation</a:t>
                      </a:r>
                    </a:p>
                  </a:txBody>
                  <a:tcPr marT="45718" marB="45718"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SS</a:t>
                      </a:r>
                    </a:p>
                  </a:txBody>
                  <a:tcPr marT="45718" marB="45718" anchor="ctr" anchorCtr="1"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err="1" smtClean="0">
                          <a:ln>
                            <a:noFill/>
                          </a:ln>
                          <a:solidFill>
                            <a:schemeClr val="tx1"/>
                          </a:solidFill>
                          <a:effectLst/>
                          <a:latin typeface="Times New Roman" pitchFamily="18" charset="0"/>
                        </a:rPr>
                        <a:t>df</a:t>
                      </a:r>
                      <a:endParaRPr kumimoji="0" lang="en-US" sz="1800" b="0" i="0" u="none" strike="noStrike" cap="none" normalizeH="0" baseline="0" dirty="0" smtClean="0">
                        <a:ln>
                          <a:noFill/>
                        </a:ln>
                        <a:solidFill>
                          <a:schemeClr val="tx1"/>
                        </a:solidFill>
                        <a:effectLst/>
                        <a:latin typeface="Times New Roman" pitchFamily="18" charset="0"/>
                      </a:endParaRPr>
                    </a:p>
                  </a:txBody>
                  <a:tcPr marT="45718" marB="45718" anchor="ctr" anchorCtr="1"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MS</a:t>
                      </a:r>
                    </a:p>
                  </a:txBody>
                  <a:tcPr marT="45718" marB="45718" anchor="ctr" anchorCtr="1"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F-Test</a:t>
                      </a:r>
                    </a:p>
                  </a:txBody>
                  <a:tcPr marT="45718" marB="45718" anchor="ctr" anchorCtr="1"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718966">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Regression</a:t>
                      </a:r>
                    </a:p>
                  </a:txBody>
                  <a:tcPr marT="45718" marB="45718"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SSR</a:t>
                      </a:r>
                    </a:p>
                  </a:txBody>
                  <a:tcPr marT="45718" marB="4571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1</a:t>
                      </a:r>
                    </a:p>
                  </a:txBody>
                  <a:tcPr marT="45718" marB="4571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MSR</a:t>
                      </a:r>
                    </a:p>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=SSR/1</a:t>
                      </a:r>
                    </a:p>
                  </a:txBody>
                  <a:tcPr marT="45718" marB="4571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MSR/MSE</a:t>
                      </a:r>
                    </a:p>
                  </a:txBody>
                  <a:tcPr marT="45718" marB="45718"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718966">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Error</a:t>
                      </a:r>
                    </a:p>
                  </a:txBody>
                  <a:tcPr marT="45718" marB="45718"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SSE</a:t>
                      </a:r>
                    </a:p>
                  </a:txBody>
                  <a:tcPr marT="45718" marB="4571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n-2</a:t>
                      </a:r>
                    </a:p>
                  </a:txBody>
                  <a:tcPr marT="45718" marB="4571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MSE</a:t>
                      </a:r>
                    </a:p>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=SSE/(n-2)</a:t>
                      </a:r>
                    </a:p>
                  </a:txBody>
                  <a:tcPr marT="45718" marB="4571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1800" b="0" i="0" u="none" strike="noStrike" cap="none" normalizeH="0" baseline="0" smtClean="0">
                        <a:ln>
                          <a:noFill/>
                        </a:ln>
                        <a:solidFill>
                          <a:schemeClr val="tx1"/>
                        </a:solidFill>
                        <a:effectLst/>
                        <a:latin typeface="Times New Roman" pitchFamily="18" charset="0"/>
                      </a:endParaRPr>
                    </a:p>
                  </a:txBody>
                  <a:tcPr marT="45718" marB="45718"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690734">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Total</a:t>
                      </a:r>
                    </a:p>
                  </a:txBody>
                  <a:tcPr marT="45718" marB="45718"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SST</a:t>
                      </a:r>
                    </a:p>
                  </a:txBody>
                  <a:tcPr marT="45718" marB="4571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n-1</a:t>
                      </a:r>
                    </a:p>
                  </a:txBody>
                  <a:tcPr marT="45718" marB="4571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1800" b="0" i="0" u="none" strike="noStrike" cap="none" normalizeH="0" baseline="0" smtClean="0">
                        <a:ln>
                          <a:noFill/>
                        </a:ln>
                        <a:solidFill>
                          <a:schemeClr val="tx1"/>
                        </a:solidFill>
                        <a:effectLst/>
                        <a:latin typeface="Times New Roman" pitchFamily="18" charset="0"/>
                      </a:endParaRPr>
                    </a:p>
                  </a:txBody>
                  <a:tcPr marT="45718" marB="4571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Times New Roman" pitchFamily="18" charset="0"/>
                      </a:endParaRPr>
                    </a:p>
                  </a:txBody>
                  <a:tcPr marT="45718" marB="45718"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80</a:t>
            </a:fld>
            <a:endParaRPr lang="en-US"/>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rtl="0"/>
            <a:r>
              <a:rPr lang="en-US" altLang="ar-SA" sz="3600" dirty="0"/>
              <a:t>Analysis of Variance Table</a:t>
            </a:r>
          </a:p>
        </p:txBody>
      </p:sp>
      <p:sp>
        <p:nvSpPr>
          <p:cNvPr id="84995" name="Rectangle 3"/>
          <p:cNvSpPr>
            <a:spLocks noGrp="1" noChangeArrowheads="1"/>
          </p:cNvSpPr>
          <p:nvPr>
            <p:ph idx="1"/>
          </p:nvPr>
        </p:nvSpPr>
        <p:spPr/>
        <p:txBody>
          <a:bodyPr>
            <a:normAutofit/>
          </a:bodyPr>
          <a:lstStyle/>
          <a:p>
            <a:pPr algn="l" rtl="0" eaLnBrk="1" hangingPunct="1"/>
            <a:r>
              <a:rPr lang="en-US" altLang="ar-SA" sz="2400" dirty="0" smtClean="0">
                <a:latin typeface="Times New Roman" pitchFamily="18" charset="0"/>
              </a:rPr>
              <a:t>In our weekly advertising expenditure and weekly sales example the ANOVA table is:</a:t>
            </a:r>
          </a:p>
          <a:p>
            <a:pPr algn="l" rtl="0" eaLnBrk="1" hangingPunct="1">
              <a:buFont typeface="Wingdings" pitchFamily="2" charset="2"/>
              <a:buNone/>
            </a:pPr>
            <a:endParaRPr lang="en-US" altLang="ar-SA" sz="2400" dirty="0" smtClean="0">
              <a:latin typeface="Times New Roman" pitchFamily="18" charset="0"/>
            </a:endParaRPr>
          </a:p>
        </p:txBody>
      </p:sp>
      <p:graphicFrame>
        <p:nvGraphicFramePr>
          <p:cNvPr id="235524" name="Group 4"/>
          <p:cNvGraphicFramePr>
            <a:graphicFrameLocks noGrp="1"/>
          </p:cNvGraphicFramePr>
          <p:nvPr>
            <p:extLst>
              <p:ext uri="{D42A27DB-BD31-4B8C-83A1-F6EECF244321}">
                <p14:modId xmlns:p14="http://schemas.microsoft.com/office/powerpoint/2010/main" val="2526636900"/>
              </p:ext>
            </p:extLst>
          </p:nvPr>
        </p:nvGraphicFramePr>
        <p:xfrm>
          <a:off x="990600" y="2743200"/>
          <a:ext cx="5943600" cy="2971800"/>
        </p:xfrm>
        <a:graphic>
          <a:graphicData uri="http://schemas.openxmlformats.org/drawingml/2006/table">
            <a:tbl>
              <a:tblPr/>
              <a:tblGrid>
                <a:gridCol w="1485900"/>
                <a:gridCol w="1485900"/>
                <a:gridCol w="1485900"/>
                <a:gridCol w="1485900"/>
              </a:tblGrid>
              <a:tr h="96918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0" u="none" strike="noStrike" cap="none" normalizeH="0" baseline="0" dirty="0" smtClean="0">
                          <a:ln>
                            <a:noFill/>
                          </a:ln>
                          <a:solidFill>
                            <a:schemeClr val="tx1"/>
                          </a:solidFill>
                          <a:effectLst/>
                          <a:latin typeface="Times New Roman" pitchFamily="18" charset="0"/>
                        </a:rPr>
                        <a:t>Source of variation</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0" u="none" strike="noStrike" cap="none" normalizeH="0" baseline="0" dirty="0" smtClean="0">
                          <a:ln>
                            <a:noFill/>
                          </a:ln>
                          <a:solidFill>
                            <a:schemeClr val="tx1"/>
                          </a:solidFill>
                          <a:effectLst/>
                          <a:latin typeface="Times New Roman" pitchFamily="18" charset="0"/>
                        </a:rPr>
                        <a:t>SS</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1" u="none" strike="noStrike" cap="none" normalizeH="0" baseline="0" dirty="0" err="1" smtClean="0">
                          <a:ln>
                            <a:noFill/>
                          </a:ln>
                          <a:solidFill>
                            <a:schemeClr val="tx1"/>
                          </a:solidFill>
                          <a:effectLst/>
                          <a:latin typeface="Times New Roman" pitchFamily="18" charset="0"/>
                        </a:rPr>
                        <a:t>df</a:t>
                      </a:r>
                      <a:endParaRPr kumimoji="0" lang="en-US" sz="2000" b="0" i="1"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0" u="none" strike="noStrike" cap="none" normalizeH="0" baseline="0" dirty="0" smtClean="0">
                          <a:ln>
                            <a:noFill/>
                          </a:ln>
                          <a:solidFill>
                            <a:schemeClr val="tx1"/>
                          </a:solidFill>
                          <a:effectLst/>
                          <a:latin typeface="Times New Roman" pitchFamily="18" charset="0"/>
                        </a:rPr>
                        <a:t>MS</a:t>
                      </a:r>
                    </a:p>
                  </a:txBody>
                  <a:tcPr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66815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0" u="none" strike="noStrike" cap="none" normalizeH="0" baseline="0" smtClean="0">
                          <a:ln>
                            <a:noFill/>
                          </a:ln>
                          <a:solidFill>
                            <a:schemeClr val="tx1"/>
                          </a:solidFill>
                          <a:effectLst/>
                          <a:latin typeface="Times New Roman" pitchFamily="18" charset="0"/>
                        </a:rPr>
                        <a:t>Regression</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0" u="none" strike="noStrike" cap="none" normalizeH="0" baseline="0" smtClean="0">
                          <a:ln>
                            <a:noFill/>
                          </a:ln>
                          <a:solidFill>
                            <a:schemeClr val="tx1"/>
                          </a:solidFill>
                          <a:effectLst/>
                          <a:latin typeface="Times New Roman" pitchFamily="18" charset="0"/>
                        </a:rPr>
                        <a:t>92427.74</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0" u="none" strike="noStrike" cap="none" normalizeH="0" baseline="0" smtClean="0">
                          <a:ln>
                            <a:noFill/>
                          </a:ln>
                          <a:solidFill>
                            <a:schemeClr val="tx1"/>
                          </a:solidFill>
                          <a:effectLst/>
                          <a:latin typeface="Times New Roman" pitchFamily="18" charset="0"/>
                        </a:rPr>
                        <a:t>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0" u="none" strike="noStrike" cap="none" normalizeH="0" baseline="0" smtClean="0">
                          <a:ln>
                            <a:noFill/>
                          </a:ln>
                          <a:solidFill>
                            <a:schemeClr val="tx1"/>
                          </a:solidFill>
                          <a:effectLst/>
                          <a:latin typeface="Times New Roman" pitchFamily="18" charset="0"/>
                        </a:rPr>
                        <a:t>92427.74</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66631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0" u="none" strike="noStrike" cap="none" normalizeH="0" baseline="0" smtClean="0">
                          <a:ln>
                            <a:noFill/>
                          </a:ln>
                          <a:solidFill>
                            <a:schemeClr val="tx1"/>
                          </a:solidFill>
                          <a:effectLst/>
                          <a:latin typeface="Times New Roman" pitchFamily="18" charset="0"/>
                        </a:rPr>
                        <a:t>Error</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0" u="none" strike="noStrike" cap="none" normalizeH="0" baseline="0" smtClean="0">
                          <a:ln>
                            <a:noFill/>
                          </a:ln>
                          <a:solidFill>
                            <a:schemeClr val="tx1"/>
                          </a:solidFill>
                          <a:effectLst/>
                          <a:latin typeface="Times New Roman" pitchFamily="18" charset="0"/>
                        </a:rPr>
                        <a:t>36124.76</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0" u="none" strike="noStrike" cap="none" normalizeH="0" baseline="0" smtClean="0">
                          <a:ln>
                            <a:noFill/>
                          </a:ln>
                          <a:solidFill>
                            <a:schemeClr val="tx1"/>
                          </a:solidFill>
                          <a:effectLst/>
                          <a:latin typeface="Times New Roman" pitchFamily="18" charset="0"/>
                        </a:rPr>
                        <a:t>8</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0" u="none" strike="noStrike" cap="none" normalizeH="0" baseline="0" smtClean="0">
                          <a:ln>
                            <a:noFill/>
                          </a:ln>
                          <a:solidFill>
                            <a:schemeClr val="tx1"/>
                          </a:solidFill>
                          <a:effectLst/>
                          <a:latin typeface="Times New Roman" pitchFamily="18" charset="0"/>
                        </a:rPr>
                        <a:t>4515.6</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66815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0" u="none" strike="noStrike" cap="none" normalizeH="0" baseline="0" smtClean="0">
                          <a:ln>
                            <a:noFill/>
                          </a:ln>
                          <a:solidFill>
                            <a:schemeClr val="tx1"/>
                          </a:solidFill>
                          <a:effectLst/>
                          <a:latin typeface="Times New Roman" pitchFamily="18" charset="0"/>
                        </a:rPr>
                        <a:t>Total</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0" u="none" strike="noStrike" cap="none" normalizeH="0" baseline="0" smtClean="0">
                          <a:ln>
                            <a:noFill/>
                          </a:ln>
                          <a:solidFill>
                            <a:schemeClr val="tx1"/>
                          </a:solidFill>
                          <a:effectLst/>
                          <a:latin typeface="Times New Roman" pitchFamily="18" charset="0"/>
                        </a:rPr>
                        <a:t>128552.5</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0" u="none" strike="noStrike" cap="none" normalizeH="0" baseline="0" smtClean="0">
                          <a:ln>
                            <a:noFill/>
                          </a:ln>
                          <a:solidFill>
                            <a:schemeClr val="tx1"/>
                          </a:solidFill>
                          <a:effectLst/>
                          <a:latin typeface="Times New Roman" pitchFamily="18" charset="0"/>
                        </a:rPr>
                        <a:t>9</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0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81</a:t>
            </a:fld>
            <a:endParaRPr lang="en-US"/>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p:txBody>
          <a:bodyPr/>
          <a:lstStyle/>
          <a:p>
            <a:pPr rtl="0"/>
            <a:r>
              <a:rPr lang="en-US" altLang="ar-SA" sz="3600" dirty="0"/>
              <a:t>Analysis of Variance Table</a:t>
            </a:r>
          </a:p>
        </p:txBody>
      </p:sp>
      <p:sp>
        <p:nvSpPr>
          <p:cNvPr id="86019" name="Content Placeholder 2"/>
          <p:cNvSpPr>
            <a:spLocks noGrp="1"/>
          </p:cNvSpPr>
          <p:nvPr>
            <p:ph idx="1"/>
          </p:nvPr>
        </p:nvSpPr>
        <p:spPr>
          <a:xfrm>
            <a:off x="457200" y="1676400"/>
            <a:ext cx="7620000" cy="4800600"/>
          </a:xfrm>
        </p:spPr>
        <p:txBody>
          <a:bodyPr>
            <a:normAutofit/>
          </a:bodyPr>
          <a:lstStyle/>
          <a:p>
            <a:pPr algn="l" rtl="0"/>
            <a:r>
              <a:rPr lang="en-US" altLang="ar-SA" sz="2800" dirty="0" smtClean="0">
                <a:latin typeface="Times New Roman" pitchFamily="18" charset="0"/>
                <a:cs typeface="Times New Roman" pitchFamily="18" charset="0"/>
              </a:rPr>
              <a:t>The Analysis of Variance table reports in a different way quantities such as r</a:t>
            </a:r>
            <a:r>
              <a:rPr lang="en-US" altLang="ar-SA" sz="2800" baseline="30000" dirty="0" smtClean="0">
                <a:latin typeface="Times New Roman" pitchFamily="18" charset="0"/>
                <a:cs typeface="Times New Roman" pitchFamily="18" charset="0"/>
              </a:rPr>
              <a:t>2</a:t>
            </a:r>
            <a:r>
              <a:rPr lang="en-US" altLang="ar-SA" sz="2800" dirty="0" smtClean="0">
                <a:latin typeface="Times New Roman" pitchFamily="18" charset="0"/>
                <a:cs typeface="Times New Roman" pitchFamily="18" charset="0"/>
              </a:rPr>
              <a:t> and s that are needed in regression analysis.</a:t>
            </a:r>
          </a:p>
          <a:p>
            <a:pPr algn="l" rtl="0"/>
            <a:r>
              <a:rPr lang="en-US" altLang="ar-SA" sz="2800" dirty="0" smtClean="0">
                <a:latin typeface="Times New Roman" pitchFamily="18" charset="0"/>
                <a:cs typeface="Times New Roman" pitchFamily="18" charset="0"/>
              </a:rPr>
              <a:t>It also reports in a different way the test for the overall significance of the regression.</a:t>
            </a:r>
          </a:p>
          <a:p>
            <a:pPr algn="l" rtl="0"/>
            <a:r>
              <a:rPr lang="en-US" altLang="ar-SA" sz="2800" dirty="0" smtClean="0">
                <a:latin typeface="Times New Roman" pitchFamily="18" charset="0"/>
                <a:cs typeface="Times New Roman" pitchFamily="18" charset="0"/>
              </a:rPr>
              <a:t>If regression on </a:t>
            </a:r>
            <a:r>
              <a:rPr lang="en-US" altLang="ar-SA" sz="2800" i="1" dirty="0" smtClean="0">
                <a:latin typeface="Times New Roman" pitchFamily="18" charset="0"/>
                <a:cs typeface="Times New Roman" pitchFamily="18" charset="0"/>
              </a:rPr>
              <a:t>x</a:t>
            </a:r>
            <a:r>
              <a:rPr lang="en-US" altLang="ar-SA" sz="2800" dirty="0" smtClean="0">
                <a:latin typeface="Times New Roman" pitchFamily="18" charset="0"/>
                <a:cs typeface="Times New Roman" pitchFamily="18" charset="0"/>
              </a:rPr>
              <a:t> has no value for predicting </a:t>
            </a:r>
            <a:r>
              <a:rPr lang="en-US" altLang="ar-SA" sz="2800" i="1" dirty="0" smtClean="0">
                <a:latin typeface="Times New Roman" pitchFamily="18" charset="0"/>
                <a:cs typeface="Times New Roman" pitchFamily="18" charset="0"/>
              </a:rPr>
              <a:t>y</a:t>
            </a:r>
            <a:r>
              <a:rPr lang="en-US" altLang="ar-SA" sz="2800" dirty="0" smtClean="0">
                <a:latin typeface="Times New Roman" pitchFamily="18" charset="0"/>
                <a:cs typeface="Times New Roman" pitchFamily="18" charset="0"/>
              </a:rPr>
              <a:t>, we expect the slope of the population regression line to be close to 0. </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82</a:t>
            </a:fld>
            <a:endParaRPr lang="en-US"/>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p:txBody>
          <a:bodyPr/>
          <a:lstStyle/>
          <a:p>
            <a:pPr rtl="0"/>
            <a:r>
              <a:rPr lang="en-US" altLang="ar-SA" sz="3600" dirty="0"/>
              <a:t>Analysis of Variance Table</a:t>
            </a:r>
          </a:p>
        </p:txBody>
      </p:sp>
      <p:sp>
        <p:nvSpPr>
          <p:cNvPr id="87043" name="Content Placeholder 2"/>
          <p:cNvSpPr>
            <a:spLocks noGrp="1"/>
          </p:cNvSpPr>
          <p:nvPr>
            <p:ph idx="1"/>
          </p:nvPr>
        </p:nvSpPr>
        <p:spPr/>
        <p:txBody>
          <a:bodyPr>
            <a:normAutofit/>
          </a:bodyPr>
          <a:lstStyle/>
          <a:p>
            <a:pPr algn="l" rtl="0"/>
            <a:r>
              <a:rPr lang="en-US" altLang="ar-SA" sz="2800" dirty="0" smtClean="0">
                <a:latin typeface="Times New Roman" pitchFamily="18" charset="0"/>
                <a:cs typeface="Times New Roman" pitchFamily="18" charset="0"/>
              </a:rPr>
              <a:t>That is the null hypothesis of “no linear relationship” is:</a:t>
            </a:r>
          </a:p>
          <a:p>
            <a:pPr algn="l" rtl="0"/>
            <a:endParaRPr lang="en-US" altLang="ar-SA" sz="2800" dirty="0" smtClean="0">
              <a:latin typeface="Times New Roman" pitchFamily="18" charset="0"/>
              <a:cs typeface="Times New Roman" pitchFamily="18" charset="0"/>
            </a:endParaRPr>
          </a:p>
          <a:p>
            <a:pPr algn="l" rtl="0"/>
            <a:r>
              <a:rPr lang="en-US" altLang="ar-SA" sz="2800" dirty="0" smtClean="0">
                <a:latin typeface="Times New Roman" pitchFamily="18" charset="0"/>
                <a:cs typeface="Times New Roman" pitchFamily="18" charset="0"/>
              </a:rPr>
              <a:t>We standardize the slope of the least-squares line to get a t statistic.</a:t>
            </a:r>
          </a:p>
          <a:p>
            <a:pPr algn="l" rtl="0">
              <a:buFont typeface="Wingdings" pitchFamily="2" charset="2"/>
              <a:buNone/>
            </a:pPr>
            <a:endParaRPr lang="en-US" altLang="ar-SA" sz="2800" dirty="0" smtClean="0">
              <a:latin typeface="Times New Roman" pitchFamily="18" charset="0"/>
              <a:cs typeface="Times New Roman" pitchFamily="18" charset="0"/>
            </a:endParaRPr>
          </a:p>
        </p:txBody>
      </p:sp>
      <p:graphicFrame>
        <p:nvGraphicFramePr>
          <p:cNvPr id="87044" name="Object 2"/>
          <p:cNvGraphicFramePr>
            <a:graphicFrameLocks noChangeAspect="1"/>
          </p:cNvGraphicFramePr>
          <p:nvPr>
            <p:extLst>
              <p:ext uri="{D42A27DB-BD31-4B8C-83A1-F6EECF244321}">
                <p14:modId xmlns:p14="http://schemas.microsoft.com/office/powerpoint/2010/main" val="2901301735"/>
              </p:ext>
            </p:extLst>
          </p:nvPr>
        </p:nvGraphicFramePr>
        <p:xfrm>
          <a:off x="3352800" y="2362200"/>
          <a:ext cx="2133600" cy="609600"/>
        </p:xfrm>
        <a:graphic>
          <a:graphicData uri="http://schemas.openxmlformats.org/presentationml/2006/ole">
            <mc:AlternateContent xmlns:mc="http://schemas.openxmlformats.org/markup-compatibility/2006">
              <mc:Choice xmlns:v="urn:schemas-microsoft-com:vml" Requires="v">
                <p:oleObj spid="_x0000_s87059" name="Equation" r:id="rId3" imgW="800100" imgH="228600" progId="Equation.3">
                  <p:embed/>
                </p:oleObj>
              </mc:Choice>
              <mc:Fallback>
                <p:oleObj name="Equation" r:id="rId3" imgW="800100" imgH="2286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2362200"/>
                        <a:ext cx="2133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83</a:t>
            </a:fld>
            <a:endParaRPr lang="en-US"/>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rtl="0" eaLnBrk="1" hangingPunct="1"/>
            <a:r>
              <a:rPr lang="en-US" altLang="ar-SA" sz="3600" dirty="0"/>
              <a:t>F-Test for</a:t>
            </a:r>
            <a:r>
              <a:rPr lang="en-US" altLang="ar-SA" sz="4000" dirty="0" smtClean="0">
                <a:latin typeface="Times New Roman" pitchFamily="18" charset="0"/>
              </a:rPr>
              <a:t> </a:t>
            </a:r>
            <a:r>
              <a:rPr lang="en-US" altLang="ar-SA" sz="4000" dirty="0" smtClean="0">
                <a:latin typeface="Times New Roman" pitchFamily="18" charset="0"/>
                <a:sym typeface="Symbol" pitchFamily="18" charset="2"/>
              </a:rPr>
              <a:t></a:t>
            </a:r>
            <a:r>
              <a:rPr lang="en-US" altLang="ar-SA" sz="4000" baseline="-25000" dirty="0" smtClean="0">
                <a:latin typeface="Times New Roman" pitchFamily="18" charset="0"/>
                <a:sym typeface="Symbol" pitchFamily="18" charset="2"/>
              </a:rPr>
              <a:t>1</a:t>
            </a:r>
            <a:r>
              <a:rPr lang="en-US" altLang="ar-SA" sz="4000" dirty="0" smtClean="0">
                <a:latin typeface="Times New Roman" pitchFamily="18" charset="0"/>
                <a:sym typeface="Symbol" pitchFamily="18" charset="2"/>
              </a:rPr>
              <a:t>= 0 </a:t>
            </a:r>
            <a:r>
              <a:rPr lang="en-US" altLang="ar-SA" sz="3600" dirty="0">
                <a:sym typeface="Symbol" pitchFamily="18" charset="2"/>
              </a:rPr>
              <a:t>versus</a:t>
            </a:r>
            <a:r>
              <a:rPr lang="en-US" altLang="ar-SA" sz="4000" dirty="0" smtClean="0">
                <a:latin typeface="Times New Roman" pitchFamily="18" charset="0"/>
                <a:sym typeface="Symbol" pitchFamily="18" charset="2"/>
              </a:rPr>
              <a:t> </a:t>
            </a:r>
            <a:r>
              <a:rPr lang="en-US" altLang="ar-SA" sz="4000" baseline="-25000" dirty="0" smtClean="0">
                <a:latin typeface="Times New Roman" pitchFamily="18" charset="0"/>
                <a:sym typeface="Symbol" pitchFamily="18" charset="2"/>
              </a:rPr>
              <a:t>1</a:t>
            </a:r>
            <a:r>
              <a:rPr lang="en-US" altLang="ar-SA" sz="4000" dirty="0" smtClean="0">
                <a:latin typeface="Times New Roman" pitchFamily="18" charset="0"/>
                <a:sym typeface="Symbol" pitchFamily="18" charset="2"/>
              </a:rPr>
              <a:t> 0</a:t>
            </a:r>
            <a:r>
              <a:rPr lang="en-US" altLang="ar-SA" sz="4000" dirty="0" smtClean="0">
                <a:latin typeface="Times New Roman" pitchFamily="18" charset="0"/>
              </a:rPr>
              <a:t> </a:t>
            </a:r>
          </a:p>
        </p:txBody>
      </p:sp>
      <p:sp>
        <p:nvSpPr>
          <p:cNvPr id="88067" name="Rectangle 3"/>
          <p:cNvSpPr>
            <a:spLocks noGrp="1" noChangeArrowheads="1"/>
          </p:cNvSpPr>
          <p:nvPr>
            <p:ph idx="1"/>
          </p:nvPr>
        </p:nvSpPr>
        <p:spPr/>
        <p:txBody>
          <a:bodyPr/>
          <a:lstStyle/>
          <a:p>
            <a:pPr algn="l" rtl="0" eaLnBrk="1" hangingPunct="1"/>
            <a:r>
              <a:rPr lang="en-US" altLang="ar-SA" sz="2800" dirty="0" smtClean="0">
                <a:latin typeface="Times New Roman" pitchFamily="18" charset="0"/>
              </a:rPr>
              <a:t>The analysis of variance approach starts with sums of squares.</a:t>
            </a:r>
          </a:p>
          <a:p>
            <a:pPr algn="l" rtl="0" eaLnBrk="1" hangingPunct="1"/>
            <a:r>
              <a:rPr lang="en-US" altLang="ar-SA" sz="2800" dirty="0" smtClean="0">
                <a:latin typeface="Times New Roman" pitchFamily="18" charset="0"/>
              </a:rPr>
              <a:t>If regression on x has no value for predicting y, we expect the SSR to be only a small part of the SST, most of which will be made of the SSE. </a:t>
            </a:r>
          </a:p>
          <a:p>
            <a:pPr algn="l" rtl="0" eaLnBrk="1" hangingPunct="1"/>
            <a:r>
              <a:rPr lang="en-US" altLang="ar-SA" sz="2800" dirty="0" smtClean="0">
                <a:latin typeface="Times New Roman" pitchFamily="18" charset="0"/>
              </a:rPr>
              <a:t>The proper way to standardize this comparison is to use the ratio</a:t>
            </a:r>
          </a:p>
          <a:p>
            <a:pPr algn="l" rtl="0" eaLnBrk="1" hangingPunct="1">
              <a:buFont typeface="Wingdings" pitchFamily="2" charset="2"/>
              <a:buNone/>
            </a:pPr>
            <a:r>
              <a:rPr lang="en-US" altLang="ar-SA" sz="2800" dirty="0" smtClean="0">
                <a:latin typeface="Times New Roman" pitchFamily="18" charset="0"/>
              </a:rPr>
              <a:t>		</a:t>
            </a:r>
          </a:p>
          <a:p>
            <a:pPr algn="l" rtl="0" eaLnBrk="1" hangingPunct="1">
              <a:buFont typeface="Wingdings" pitchFamily="2" charset="2"/>
              <a:buNone/>
            </a:pPr>
            <a:r>
              <a:rPr lang="en-US" altLang="ar-SA" dirty="0" smtClean="0">
                <a:latin typeface="Times New Roman" pitchFamily="18" charset="0"/>
              </a:rPr>
              <a:t>				</a:t>
            </a:r>
          </a:p>
          <a:p>
            <a:pPr algn="l" rtl="0" eaLnBrk="1" hangingPunct="1">
              <a:buFont typeface="Wingdings" pitchFamily="2" charset="2"/>
              <a:buNone/>
            </a:pPr>
            <a:endParaRPr lang="en-US" altLang="ar-SA" dirty="0" smtClean="0">
              <a:latin typeface="Times New Roman" pitchFamily="18" charset="0"/>
            </a:endParaRPr>
          </a:p>
        </p:txBody>
      </p:sp>
      <p:graphicFrame>
        <p:nvGraphicFramePr>
          <p:cNvPr id="88068" name="Object 5"/>
          <p:cNvGraphicFramePr>
            <a:graphicFrameLocks noChangeAspect="1"/>
          </p:cNvGraphicFramePr>
          <p:nvPr>
            <p:extLst>
              <p:ext uri="{D42A27DB-BD31-4B8C-83A1-F6EECF244321}">
                <p14:modId xmlns:p14="http://schemas.microsoft.com/office/powerpoint/2010/main" val="2766424925"/>
              </p:ext>
            </p:extLst>
          </p:nvPr>
        </p:nvGraphicFramePr>
        <p:xfrm>
          <a:off x="3733800" y="4800600"/>
          <a:ext cx="1325562" cy="804862"/>
        </p:xfrm>
        <a:graphic>
          <a:graphicData uri="http://schemas.openxmlformats.org/presentationml/2006/ole">
            <mc:AlternateContent xmlns:mc="http://schemas.openxmlformats.org/markup-compatibility/2006">
              <mc:Choice xmlns:v="urn:schemas-microsoft-com:vml" Requires="v">
                <p:oleObj spid="_x0000_s88082" name="Equation" r:id="rId3" imgW="647419" imgH="393529" progId="Equation.3">
                  <p:embed/>
                </p:oleObj>
              </mc:Choice>
              <mc:Fallback>
                <p:oleObj name="Equation" r:id="rId3" imgW="647419" imgH="393529"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4800600"/>
                        <a:ext cx="1325562" cy="80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84</a:t>
            </a:fld>
            <a:endParaRPr lang="en-US"/>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rtl="0" eaLnBrk="1" hangingPunct="1"/>
            <a:r>
              <a:rPr lang="en-US" altLang="ar-SA" sz="3600" dirty="0"/>
              <a:t>F-Test for </a:t>
            </a:r>
            <a:r>
              <a:rPr lang="en-US" altLang="ar-SA" sz="4000" dirty="0" smtClean="0">
                <a:latin typeface="Times New Roman" pitchFamily="18" charset="0"/>
                <a:sym typeface="Symbol" pitchFamily="18" charset="2"/>
              </a:rPr>
              <a:t></a:t>
            </a:r>
            <a:r>
              <a:rPr lang="en-US" altLang="ar-SA" sz="4000" baseline="-25000" dirty="0" smtClean="0">
                <a:latin typeface="Times New Roman" pitchFamily="18" charset="0"/>
                <a:sym typeface="Symbol" pitchFamily="18" charset="2"/>
              </a:rPr>
              <a:t>1</a:t>
            </a:r>
            <a:r>
              <a:rPr lang="en-US" altLang="ar-SA" sz="4000" dirty="0" smtClean="0">
                <a:latin typeface="Times New Roman" pitchFamily="18" charset="0"/>
                <a:sym typeface="Symbol" pitchFamily="18" charset="2"/>
              </a:rPr>
              <a:t>= 0 </a:t>
            </a:r>
            <a:r>
              <a:rPr lang="en-US" altLang="ar-SA" sz="3600" dirty="0">
                <a:sym typeface="Symbol" pitchFamily="18" charset="2"/>
              </a:rPr>
              <a:t>versus</a:t>
            </a:r>
            <a:r>
              <a:rPr lang="en-US" altLang="ar-SA" sz="4000" dirty="0" smtClean="0">
                <a:latin typeface="Times New Roman" pitchFamily="18" charset="0"/>
                <a:sym typeface="Symbol" pitchFamily="18" charset="2"/>
              </a:rPr>
              <a:t> </a:t>
            </a:r>
            <a:r>
              <a:rPr lang="en-US" altLang="ar-SA" sz="4000" baseline="-25000" dirty="0" smtClean="0">
                <a:latin typeface="Times New Roman" pitchFamily="18" charset="0"/>
                <a:sym typeface="Symbol" pitchFamily="18" charset="2"/>
              </a:rPr>
              <a:t>1</a:t>
            </a:r>
            <a:r>
              <a:rPr lang="en-US" altLang="ar-SA" sz="4000" dirty="0" smtClean="0">
                <a:latin typeface="Times New Roman" pitchFamily="18" charset="0"/>
                <a:sym typeface="Symbol" pitchFamily="18" charset="2"/>
              </a:rPr>
              <a:t> 0</a:t>
            </a:r>
          </a:p>
        </p:txBody>
      </p:sp>
      <p:sp>
        <p:nvSpPr>
          <p:cNvPr id="89091" name="Rectangle 3"/>
          <p:cNvSpPr>
            <a:spLocks noGrp="1" noChangeArrowheads="1"/>
          </p:cNvSpPr>
          <p:nvPr>
            <p:ph idx="1"/>
          </p:nvPr>
        </p:nvSpPr>
        <p:spPr/>
        <p:txBody>
          <a:bodyPr>
            <a:normAutofit/>
          </a:bodyPr>
          <a:lstStyle/>
          <a:p>
            <a:pPr algn="l" rtl="0" eaLnBrk="1" hangingPunct="1">
              <a:lnSpc>
                <a:spcPct val="90000"/>
              </a:lnSpc>
            </a:pPr>
            <a:r>
              <a:rPr lang="en-US" altLang="ar-SA" sz="2800" dirty="0" smtClean="0">
                <a:latin typeface="Times New Roman" pitchFamily="18" charset="0"/>
              </a:rPr>
              <a:t>In order to be able to construct a statistical decision rule, we need to know the distribution of our test statistic F.</a:t>
            </a:r>
          </a:p>
          <a:p>
            <a:pPr algn="l" rtl="0" eaLnBrk="1" hangingPunct="1">
              <a:lnSpc>
                <a:spcPct val="90000"/>
              </a:lnSpc>
            </a:pPr>
            <a:r>
              <a:rPr lang="en-US" altLang="ar-SA" sz="2800" dirty="0" smtClean="0">
                <a:latin typeface="Times New Roman" pitchFamily="18" charset="0"/>
              </a:rPr>
              <a:t>When H</a:t>
            </a:r>
            <a:r>
              <a:rPr lang="en-US" altLang="ar-SA" sz="2800" baseline="-25000" dirty="0" smtClean="0">
                <a:latin typeface="Times New Roman" pitchFamily="18" charset="0"/>
              </a:rPr>
              <a:t>0</a:t>
            </a:r>
            <a:r>
              <a:rPr lang="en-US" altLang="ar-SA" sz="2800" dirty="0" smtClean="0">
                <a:latin typeface="Times New Roman" pitchFamily="18" charset="0"/>
              </a:rPr>
              <a:t> is true, our test statistic, F, follows the F- distribution with 1, and n-2 degrees of freedom.</a:t>
            </a:r>
          </a:p>
          <a:p>
            <a:pPr algn="l" rtl="0" eaLnBrk="1" hangingPunct="1">
              <a:lnSpc>
                <a:spcPct val="90000"/>
              </a:lnSpc>
            </a:pPr>
            <a:r>
              <a:rPr lang="en-US" altLang="ar-SA" sz="2800" dirty="0" smtClean="0">
                <a:latin typeface="Times New Roman" pitchFamily="18" charset="0"/>
              </a:rPr>
              <a:t>Table C-5 on page 513 of your text gives the critical values of the F-distribution at </a:t>
            </a:r>
            <a:r>
              <a:rPr lang="en-US" altLang="ar-SA" sz="2800" dirty="0" smtClean="0">
                <a:latin typeface="Times New Roman" pitchFamily="18" charset="0"/>
                <a:sym typeface="Symbol" pitchFamily="18" charset="2"/>
              </a:rPr>
              <a:t> = 0.05 and .01</a:t>
            </a:r>
            <a:r>
              <a:rPr lang="en-US" altLang="ar-SA" sz="2800" dirty="0" smtClean="0">
                <a:latin typeface="Times New Roman" pitchFamily="18" charset="0"/>
              </a:rPr>
              <a:t>. </a:t>
            </a:r>
          </a:p>
          <a:p>
            <a:pPr algn="l" rtl="0" eaLnBrk="1" hangingPunct="1">
              <a:lnSpc>
                <a:spcPct val="90000"/>
              </a:lnSpc>
              <a:buFont typeface="Wingdings" pitchFamily="2" charset="2"/>
              <a:buNone/>
            </a:pPr>
            <a:r>
              <a:rPr lang="en-US" altLang="ar-SA" sz="3600" dirty="0" smtClean="0">
                <a:latin typeface="Times New Roman" pitchFamily="18" charset="0"/>
              </a:rPr>
              <a:t>			</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85</a:t>
            </a:fld>
            <a:endParaRPr lang="en-US"/>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rtl="0" eaLnBrk="1" hangingPunct="1"/>
            <a:r>
              <a:rPr lang="en-US" altLang="ar-SA" sz="3600" dirty="0"/>
              <a:t>F-Test for </a:t>
            </a:r>
            <a:r>
              <a:rPr lang="en-US" altLang="ar-SA" sz="4000" dirty="0" smtClean="0">
                <a:latin typeface="Times New Roman" pitchFamily="18" charset="0"/>
                <a:sym typeface="Symbol" pitchFamily="18" charset="2"/>
              </a:rPr>
              <a:t></a:t>
            </a:r>
            <a:r>
              <a:rPr lang="en-US" altLang="ar-SA" sz="4000" baseline="-25000" dirty="0" smtClean="0">
                <a:latin typeface="Times New Roman" pitchFamily="18" charset="0"/>
                <a:sym typeface="Symbol" pitchFamily="18" charset="2"/>
              </a:rPr>
              <a:t>1</a:t>
            </a:r>
            <a:r>
              <a:rPr lang="en-US" altLang="ar-SA" sz="4000" dirty="0" smtClean="0">
                <a:latin typeface="Times New Roman" pitchFamily="18" charset="0"/>
                <a:sym typeface="Symbol" pitchFamily="18" charset="2"/>
              </a:rPr>
              <a:t>= 0 </a:t>
            </a:r>
            <a:r>
              <a:rPr lang="en-US" altLang="ar-SA" sz="3600" dirty="0">
                <a:sym typeface="Symbol" pitchFamily="18" charset="2"/>
              </a:rPr>
              <a:t>versus</a:t>
            </a:r>
            <a:r>
              <a:rPr lang="en-US" altLang="ar-SA" sz="4000" dirty="0" smtClean="0">
                <a:latin typeface="Times New Roman" pitchFamily="18" charset="0"/>
                <a:sym typeface="Symbol" pitchFamily="18" charset="2"/>
              </a:rPr>
              <a:t> </a:t>
            </a:r>
            <a:r>
              <a:rPr lang="en-US" altLang="ar-SA" sz="4000" baseline="-25000" dirty="0" smtClean="0">
                <a:latin typeface="Times New Roman" pitchFamily="18" charset="0"/>
                <a:sym typeface="Symbol" pitchFamily="18" charset="2"/>
              </a:rPr>
              <a:t>1</a:t>
            </a:r>
            <a:r>
              <a:rPr lang="en-US" altLang="ar-SA" sz="4000" dirty="0" smtClean="0">
                <a:latin typeface="Times New Roman" pitchFamily="18" charset="0"/>
                <a:sym typeface="Symbol" pitchFamily="18" charset="2"/>
              </a:rPr>
              <a:t> 0</a:t>
            </a:r>
          </a:p>
        </p:txBody>
      </p:sp>
      <p:sp>
        <p:nvSpPr>
          <p:cNvPr id="90115" name="Rectangle 3"/>
          <p:cNvSpPr>
            <a:spLocks noGrp="1" noChangeArrowheads="1"/>
          </p:cNvSpPr>
          <p:nvPr>
            <p:ph idx="1"/>
          </p:nvPr>
        </p:nvSpPr>
        <p:spPr>
          <a:xfrm>
            <a:off x="457200" y="1676400"/>
            <a:ext cx="7620000" cy="4800600"/>
          </a:xfrm>
        </p:spPr>
        <p:txBody>
          <a:bodyPr>
            <a:normAutofit/>
          </a:bodyPr>
          <a:lstStyle/>
          <a:p>
            <a:pPr algn="l" rtl="0" eaLnBrk="1" hangingPunct="1"/>
            <a:r>
              <a:rPr lang="en-US" altLang="ar-SA" sz="2800" dirty="0" smtClean="0">
                <a:latin typeface="Times New Roman" pitchFamily="18" charset="0"/>
              </a:rPr>
              <a:t>Construction of decision rule: </a:t>
            </a:r>
          </a:p>
          <a:p>
            <a:pPr lvl="1" algn="l" rtl="0" eaLnBrk="1" hangingPunct="1"/>
            <a:r>
              <a:rPr lang="en-US" altLang="ar-SA" sz="2800" dirty="0" smtClean="0">
                <a:latin typeface="Times New Roman" pitchFamily="18" charset="0"/>
              </a:rPr>
              <a:t>At </a:t>
            </a:r>
            <a:r>
              <a:rPr lang="en-US" altLang="ar-SA" sz="2800" dirty="0" smtClean="0">
                <a:latin typeface="Times New Roman" pitchFamily="18" charset="0"/>
                <a:sym typeface="Symbol" pitchFamily="18" charset="2"/>
              </a:rPr>
              <a:t> = 5% level</a:t>
            </a:r>
          </a:p>
          <a:p>
            <a:pPr lvl="1" algn="l" rtl="0" eaLnBrk="1" hangingPunct="1"/>
            <a:r>
              <a:rPr lang="en-US" altLang="ar-SA" sz="2800" dirty="0" smtClean="0">
                <a:latin typeface="Times New Roman" pitchFamily="18" charset="0"/>
              </a:rPr>
              <a:t>Reject H</a:t>
            </a:r>
            <a:r>
              <a:rPr lang="en-US" altLang="ar-SA" sz="2800" baseline="-25000" dirty="0" smtClean="0">
                <a:latin typeface="Times New Roman" pitchFamily="18" charset="0"/>
              </a:rPr>
              <a:t>0</a:t>
            </a:r>
            <a:r>
              <a:rPr lang="en-US" altLang="ar-SA" sz="2800" dirty="0" smtClean="0">
                <a:latin typeface="Times New Roman" pitchFamily="18" charset="0"/>
              </a:rPr>
              <a:t> if </a:t>
            </a:r>
          </a:p>
          <a:p>
            <a:pPr lvl="1" algn="l" rtl="0" eaLnBrk="1" hangingPunct="1">
              <a:buFont typeface="Wingdings" pitchFamily="2" charset="2"/>
              <a:buNone/>
            </a:pPr>
            <a:r>
              <a:rPr lang="en-US" altLang="ar-SA" sz="2800" dirty="0" smtClean="0">
                <a:latin typeface="Times New Roman" pitchFamily="18" charset="0"/>
              </a:rPr>
              <a:t>		 </a:t>
            </a:r>
            <a:endParaRPr lang="en-US" altLang="ar-SA" sz="2800" dirty="0" smtClean="0">
              <a:latin typeface="Times New Roman" pitchFamily="18" charset="0"/>
            </a:endParaRPr>
          </a:p>
          <a:p>
            <a:pPr lvl="1" algn="l" rtl="0" eaLnBrk="1" hangingPunct="1">
              <a:buFont typeface="Wingdings" pitchFamily="2" charset="2"/>
              <a:buNone/>
            </a:pPr>
            <a:endParaRPr lang="en-US" altLang="ar-SA" sz="2800" dirty="0" smtClean="0">
              <a:latin typeface="Times New Roman" pitchFamily="18" charset="0"/>
            </a:endParaRPr>
          </a:p>
          <a:p>
            <a:pPr algn="l" rtl="0" eaLnBrk="1" hangingPunct="1"/>
            <a:r>
              <a:rPr lang="en-US" altLang="ar-SA" sz="2800" dirty="0" smtClean="0">
                <a:latin typeface="Times New Roman" pitchFamily="18" charset="0"/>
              </a:rPr>
              <a:t>Large values of F support  H</a:t>
            </a:r>
            <a:r>
              <a:rPr lang="en-US" altLang="ar-SA" sz="2800" baseline="-25000" dirty="0" smtClean="0">
                <a:latin typeface="Times New Roman" pitchFamily="18" charset="0"/>
              </a:rPr>
              <a:t>a</a:t>
            </a:r>
            <a:r>
              <a:rPr lang="en-US" altLang="ar-SA" sz="2800" dirty="0" smtClean="0">
                <a:latin typeface="Times New Roman" pitchFamily="18" charset="0"/>
              </a:rPr>
              <a:t> and Values of F near 1 support H</a:t>
            </a:r>
            <a:r>
              <a:rPr lang="en-US" altLang="ar-SA" sz="2800" baseline="-25000" dirty="0" smtClean="0">
                <a:latin typeface="Times New Roman" pitchFamily="18" charset="0"/>
              </a:rPr>
              <a:t>0</a:t>
            </a:r>
            <a:r>
              <a:rPr lang="en-US" altLang="ar-SA" sz="2800" dirty="0" smtClean="0">
                <a:latin typeface="Times New Roman" pitchFamily="18" charset="0"/>
              </a:rPr>
              <a:t>.</a:t>
            </a:r>
          </a:p>
        </p:txBody>
      </p:sp>
      <p:graphicFrame>
        <p:nvGraphicFramePr>
          <p:cNvPr id="90116" name="Object 0"/>
          <p:cNvGraphicFramePr>
            <a:graphicFrameLocks noChangeAspect="1"/>
          </p:cNvGraphicFramePr>
          <p:nvPr>
            <p:extLst>
              <p:ext uri="{D42A27DB-BD31-4B8C-83A1-F6EECF244321}">
                <p14:modId xmlns:p14="http://schemas.microsoft.com/office/powerpoint/2010/main" val="822181270"/>
              </p:ext>
            </p:extLst>
          </p:nvPr>
        </p:nvGraphicFramePr>
        <p:xfrm>
          <a:off x="2743200" y="3429000"/>
          <a:ext cx="2835543" cy="533400"/>
        </p:xfrm>
        <a:graphic>
          <a:graphicData uri="http://schemas.openxmlformats.org/presentationml/2006/ole">
            <mc:AlternateContent xmlns:mc="http://schemas.openxmlformats.org/markup-compatibility/2006">
              <mc:Choice xmlns:v="urn:schemas-microsoft-com:vml" Requires="v">
                <p:oleObj spid="_x0000_s90131" name="Equation" r:id="rId3" imgW="1079032" imgH="203112" progId="Equation.3">
                  <p:embed/>
                </p:oleObj>
              </mc:Choice>
              <mc:Fallback>
                <p:oleObj name="Equation" r:id="rId3" imgW="1079032" imgH="203112" progId="Equation.3">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3429000"/>
                        <a:ext cx="2835543" cy="5334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86</a:t>
            </a:fld>
            <a:endParaRPr lang="en-US"/>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rtl="0" eaLnBrk="1" hangingPunct="1"/>
            <a:r>
              <a:rPr lang="en-US" altLang="ar-SA" sz="3600" dirty="0"/>
              <a:t>F-Test for</a:t>
            </a:r>
            <a:r>
              <a:rPr lang="en-US" altLang="ar-SA" sz="4000" dirty="0" smtClean="0">
                <a:latin typeface="Times New Roman" pitchFamily="18" charset="0"/>
              </a:rPr>
              <a:t> </a:t>
            </a:r>
            <a:r>
              <a:rPr lang="en-US" altLang="ar-SA" sz="4000" dirty="0" smtClean="0">
                <a:latin typeface="Times New Roman" pitchFamily="18" charset="0"/>
                <a:sym typeface="Symbol" pitchFamily="18" charset="2"/>
              </a:rPr>
              <a:t></a:t>
            </a:r>
            <a:r>
              <a:rPr lang="en-US" altLang="ar-SA" sz="4000" baseline="-25000" dirty="0" smtClean="0">
                <a:latin typeface="Times New Roman" pitchFamily="18" charset="0"/>
                <a:sym typeface="Symbol" pitchFamily="18" charset="2"/>
              </a:rPr>
              <a:t>1</a:t>
            </a:r>
            <a:r>
              <a:rPr lang="en-US" altLang="ar-SA" sz="4000" dirty="0" smtClean="0">
                <a:latin typeface="Times New Roman" pitchFamily="18" charset="0"/>
                <a:sym typeface="Symbol" pitchFamily="18" charset="2"/>
              </a:rPr>
              <a:t>= 0 </a:t>
            </a:r>
            <a:r>
              <a:rPr lang="en-US" altLang="ar-SA" sz="3600" dirty="0">
                <a:sym typeface="Symbol" pitchFamily="18" charset="2"/>
              </a:rPr>
              <a:t>versus</a:t>
            </a:r>
            <a:r>
              <a:rPr lang="en-US" altLang="ar-SA" sz="4000" dirty="0" smtClean="0">
                <a:latin typeface="Times New Roman" pitchFamily="18" charset="0"/>
                <a:sym typeface="Symbol" pitchFamily="18" charset="2"/>
              </a:rPr>
              <a:t> </a:t>
            </a:r>
            <a:r>
              <a:rPr lang="en-US" altLang="ar-SA" sz="4000" baseline="-25000" dirty="0" smtClean="0">
                <a:latin typeface="Times New Roman" pitchFamily="18" charset="0"/>
                <a:sym typeface="Symbol" pitchFamily="18" charset="2"/>
              </a:rPr>
              <a:t>1</a:t>
            </a:r>
            <a:r>
              <a:rPr lang="en-US" altLang="ar-SA" sz="4000" dirty="0" smtClean="0">
                <a:latin typeface="Times New Roman" pitchFamily="18" charset="0"/>
                <a:sym typeface="Symbol" pitchFamily="18" charset="2"/>
              </a:rPr>
              <a:t> 0</a:t>
            </a:r>
          </a:p>
        </p:txBody>
      </p:sp>
      <p:sp>
        <p:nvSpPr>
          <p:cNvPr id="91139" name="Rectangle 3"/>
          <p:cNvSpPr>
            <a:spLocks noGrp="1" noChangeArrowheads="1"/>
          </p:cNvSpPr>
          <p:nvPr>
            <p:ph idx="1"/>
          </p:nvPr>
        </p:nvSpPr>
        <p:spPr/>
        <p:txBody>
          <a:bodyPr>
            <a:normAutofit/>
          </a:bodyPr>
          <a:lstStyle/>
          <a:p>
            <a:pPr algn="l" rtl="0" eaLnBrk="1" hangingPunct="1">
              <a:lnSpc>
                <a:spcPct val="90000"/>
              </a:lnSpc>
            </a:pPr>
            <a:r>
              <a:rPr lang="en-US" altLang="ar-SA" sz="2800" dirty="0" smtClean="0">
                <a:latin typeface="Times New Roman" pitchFamily="18" charset="0"/>
              </a:rPr>
              <a:t>Using our example again, let us repeat the earlier test on </a:t>
            </a:r>
            <a:r>
              <a:rPr lang="en-US" altLang="ar-SA" sz="2800" dirty="0" smtClean="0">
                <a:latin typeface="Times New Roman" pitchFamily="18" charset="0"/>
                <a:sym typeface="Symbol" pitchFamily="18" charset="2"/>
              </a:rPr>
              <a:t></a:t>
            </a:r>
            <a:r>
              <a:rPr lang="en-US" altLang="ar-SA" sz="2800" baseline="-25000" dirty="0" smtClean="0">
                <a:latin typeface="Times New Roman" pitchFamily="18" charset="0"/>
                <a:sym typeface="Symbol" pitchFamily="18" charset="2"/>
              </a:rPr>
              <a:t>1</a:t>
            </a:r>
            <a:r>
              <a:rPr lang="en-US" altLang="ar-SA" sz="2800" dirty="0" smtClean="0">
                <a:latin typeface="Times New Roman" pitchFamily="18" charset="0"/>
                <a:sym typeface="Symbol" pitchFamily="18" charset="2"/>
              </a:rPr>
              <a:t>. This time we will use the F-test. The null and alternative hypothesis are:</a:t>
            </a:r>
          </a:p>
          <a:p>
            <a:pPr algn="l" rtl="0" eaLnBrk="1" hangingPunct="1">
              <a:lnSpc>
                <a:spcPct val="90000"/>
              </a:lnSpc>
            </a:pPr>
            <a:endParaRPr lang="en-US" altLang="ar-SA" sz="2800" dirty="0" smtClean="0">
              <a:latin typeface="Times New Roman" pitchFamily="18" charset="0"/>
              <a:sym typeface="Symbol" pitchFamily="18" charset="2"/>
            </a:endParaRPr>
          </a:p>
          <a:p>
            <a:pPr algn="l" rtl="0" eaLnBrk="1" hangingPunct="1">
              <a:lnSpc>
                <a:spcPct val="90000"/>
              </a:lnSpc>
            </a:pPr>
            <a:endParaRPr lang="en-US" altLang="ar-SA" sz="2800" dirty="0" smtClean="0">
              <a:latin typeface="Times New Roman" pitchFamily="18" charset="0"/>
              <a:sym typeface="Symbol" pitchFamily="18" charset="2"/>
            </a:endParaRPr>
          </a:p>
          <a:p>
            <a:pPr algn="l" rtl="0" eaLnBrk="1" hangingPunct="1">
              <a:lnSpc>
                <a:spcPct val="90000"/>
              </a:lnSpc>
            </a:pPr>
            <a:endParaRPr lang="en-US" altLang="ar-SA" sz="2800" dirty="0" smtClean="0">
              <a:latin typeface="Times New Roman" pitchFamily="18" charset="0"/>
              <a:sym typeface="Symbol" pitchFamily="18" charset="2"/>
            </a:endParaRPr>
          </a:p>
          <a:p>
            <a:pPr algn="l" rtl="0" eaLnBrk="1" hangingPunct="1">
              <a:lnSpc>
                <a:spcPct val="90000"/>
              </a:lnSpc>
            </a:pPr>
            <a:r>
              <a:rPr lang="en-US" altLang="ar-SA" sz="2800" dirty="0" smtClean="0">
                <a:latin typeface="Times New Roman" pitchFamily="18" charset="0"/>
                <a:sym typeface="Symbol" pitchFamily="18" charset="2"/>
              </a:rPr>
              <a:t>Let  = .05.  Since n=10, we require F(.05; 1, 8). From table 5-3 we find that F(.05; 1, 8) = 5.32. Therefore the decision rule is:</a:t>
            </a:r>
          </a:p>
          <a:p>
            <a:pPr lvl="1" algn="l" rtl="0" eaLnBrk="1" hangingPunct="1">
              <a:lnSpc>
                <a:spcPct val="90000"/>
              </a:lnSpc>
            </a:pPr>
            <a:r>
              <a:rPr lang="en-US" altLang="ar-SA" sz="2400" dirty="0" smtClean="0">
                <a:latin typeface="Times New Roman" pitchFamily="18" charset="0"/>
                <a:sym typeface="Symbol" pitchFamily="18" charset="2"/>
              </a:rPr>
              <a:t>Reject H</a:t>
            </a:r>
            <a:r>
              <a:rPr lang="en-US" altLang="ar-SA" sz="2400" baseline="-25000" dirty="0" smtClean="0">
                <a:latin typeface="Times New Roman" pitchFamily="18" charset="0"/>
                <a:sym typeface="Symbol" pitchFamily="18" charset="2"/>
              </a:rPr>
              <a:t>0</a:t>
            </a:r>
            <a:r>
              <a:rPr lang="en-US" altLang="ar-SA" sz="2400" dirty="0" smtClean="0">
                <a:latin typeface="Times New Roman" pitchFamily="18" charset="0"/>
                <a:sym typeface="Symbol" pitchFamily="18" charset="2"/>
              </a:rPr>
              <a:t> if:</a:t>
            </a:r>
          </a:p>
          <a:p>
            <a:pPr algn="l" rtl="0" eaLnBrk="1" hangingPunct="1">
              <a:lnSpc>
                <a:spcPct val="90000"/>
              </a:lnSpc>
              <a:buFont typeface="Wingdings" pitchFamily="2" charset="2"/>
              <a:buNone/>
            </a:pPr>
            <a:endParaRPr lang="en-US" altLang="ar-SA" sz="2800" dirty="0" smtClean="0">
              <a:latin typeface="Times New Roman" pitchFamily="18" charset="0"/>
              <a:sym typeface="Symbol" pitchFamily="18" charset="2"/>
            </a:endParaRPr>
          </a:p>
          <a:p>
            <a:pPr algn="l" rtl="0" eaLnBrk="1" hangingPunct="1">
              <a:lnSpc>
                <a:spcPct val="90000"/>
              </a:lnSpc>
              <a:buFont typeface="Wingdings" pitchFamily="2" charset="2"/>
              <a:buNone/>
            </a:pPr>
            <a:endParaRPr lang="en-US" altLang="ar-SA" sz="2800" dirty="0" smtClean="0">
              <a:latin typeface="Times New Roman" pitchFamily="18" charset="0"/>
              <a:sym typeface="Symbol" pitchFamily="18" charset="2"/>
            </a:endParaRPr>
          </a:p>
          <a:p>
            <a:pPr algn="l" rtl="0" eaLnBrk="1" hangingPunct="1">
              <a:lnSpc>
                <a:spcPct val="90000"/>
              </a:lnSpc>
              <a:buFont typeface="Wingdings" pitchFamily="2" charset="2"/>
              <a:buNone/>
            </a:pPr>
            <a:endParaRPr lang="en-US" altLang="ar-SA" sz="2800" dirty="0" smtClean="0">
              <a:latin typeface="Times New Roman" pitchFamily="18" charset="0"/>
            </a:endParaRPr>
          </a:p>
        </p:txBody>
      </p:sp>
      <p:graphicFrame>
        <p:nvGraphicFramePr>
          <p:cNvPr id="91140" name="Object 4"/>
          <p:cNvGraphicFramePr>
            <a:graphicFrameLocks noChangeAspect="1"/>
          </p:cNvGraphicFramePr>
          <p:nvPr>
            <p:extLst>
              <p:ext uri="{D42A27DB-BD31-4B8C-83A1-F6EECF244321}">
                <p14:modId xmlns:p14="http://schemas.microsoft.com/office/powerpoint/2010/main" val="1237725754"/>
              </p:ext>
            </p:extLst>
          </p:nvPr>
        </p:nvGraphicFramePr>
        <p:xfrm>
          <a:off x="2819400" y="3048000"/>
          <a:ext cx="1905000" cy="957263"/>
        </p:xfrm>
        <a:graphic>
          <a:graphicData uri="http://schemas.openxmlformats.org/presentationml/2006/ole">
            <mc:AlternateContent xmlns:mc="http://schemas.openxmlformats.org/markup-compatibility/2006">
              <mc:Choice xmlns:v="urn:schemas-microsoft-com:vml" Requires="v">
                <p:oleObj spid="_x0000_s91170" name="Equation" r:id="rId3" imgW="812447" imgH="457002" progId="Equation.3">
                  <p:embed/>
                </p:oleObj>
              </mc:Choice>
              <mc:Fallback>
                <p:oleObj name="Equation" r:id="rId3" imgW="812447" imgH="457002"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3048000"/>
                        <a:ext cx="1905000" cy="957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1141" name="Object 5"/>
          <p:cNvGraphicFramePr>
            <a:graphicFrameLocks noChangeAspect="1"/>
          </p:cNvGraphicFramePr>
          <p:nvPr>
            <p:extLst>
              <p:ext uri="{D42A27DB-BD31-4B8C-83A1-F6EECF244321}">
                <p14:modId xmlns:p14="http://schemas.microsoft.com/office/powerpoint/2010/main" val="2961589506"/>
              </p:ext>
            </p:extLst>
          </p:nvPr>
        </p:nvGraphicFramePr>
        <p:xfrm>
          <a:off x="3505200" y="5638800"/>
          <a:ext cx="2316480" cy="533400"/>
        </p:xfrm>
        <a:graphic>
          <a:graphicData uri="http://schemas.openxmlformats.org/presentationml/2006/ole">
            <mc:AlternateContent xmlns:mc="http://schemas.openxmlformats.org/markup-compatibility/2006">
              <mc:Choice xmlns:v="urn:schemas-microsoft-com:vml" Requires="v">
                <p:oleObj spid="_x0000_s91171" name="Equation" r:id="rId5" imgW="571004" imgH="177646" progId="Equation.3">
                  <p:embed/>
                </p:oleObj>
              </mc:Choice>
              <mc:Fallback>
                <p:oleObj name="Equation" r:id="rId5" imgW="571004" imgH="177646"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5200" y="5638800"/>
                        <a:ext cx="2316480" cy="5334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87</a:t>
            </a:fld>
            <a:endParaRPr lang="en-US"/>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rtl="0" eaLnBrk="1" hangingPunct="1"/>
            <a:r>
              <a:rPr lang="en-US" altLang="ar-SA" sz="3600" dirty="0"/>
              <a:t>F-Test for </a:t>
            </a:r>
            <a:r>
              <a:rPr lang="en-US" altLang="ar-SA" sz="4000" dirty="0" smtClean="0">
                <a:latin typeface="Times New Roman" pitchFamily="18" charset="0"/>
                <a:sym typeface="Symbol" pitchFamily="18" charset="2"/>
              </a:rPr>
              <a:t></a:t>
            </a:r>
            <a:r>
              <a:rPr lang="en-US" altLang="ar-SA" sz="4000" baseline="-25000" dirty="0" smtClean="0">
                <a:latin typeface="Times New Roman" pitchFamily="18" charset="0"/>
                <a:sym typeface="Symbol" pitchFamily="18" charset="2"/>
              </a:rPr>
              <a:t>1</a:t>
            </a:r>
            <a:r>
              <a:rPr lang="en-US" altLang="ar-SA" sz="4000" dirty="0" smtClean="0">
                <a:latin typeface="Times New Roman" pitchFamily="18" charset="0"/>
                <a:sym typeface="Symbol" pitchFamily="18" charset="2"/>
              </a:rPr>
              <a:t>= 0 </a:t>
            </a:r>
            <a:r>
              <a:rPr lang="en-US" altLang="ar-SA" sz="3600" dirty="0">
                <a:sym typeface="Symbol" pitchFamily="18" charset="2"/>
              </a:rPr>
              <a:t>versus</a:t>
            </a:r>
            <a:r>
              <a:rPr lang="en-US" altLang="ar-SA" sz="4000" dirty="0" smtClean="0">
                <a:latin typeface="Times New Roman" pitchFamily="18" charset="0"/>
                <a:sym typeface="Symbol" pitchFamily="18" charset="2"/>
              </a:rPr>
              <a:t> </a:t>
            </a:r>
            <a:r>
              <a:rPr lang="en-US" altLang="ar-SA" sz="4000" baseline="-25000" dirty="0" smtClean="0">
                <a:latin typeface="Times New Roman" pitchFamily="18" charset="0"/>
                <a:sym typeface="Symbol" pitchFamily="18" charset="2"/>
              </a:rPr>
              <a:t>1</a:t>
            </a:r>
            <a:r>
              <a:rPr lang="en-US" altLang="ar-SA" sz="4000" dirty="0" smtClean="0">
                <a:latin typeface="Times New Roman" pitchFamily="18" charset="0"/>
                <a:sym typeface="Symbol" pitchFamily="18" charset="2"/>
              </a:rPr>
              <a:t> 0</a:t>
            </a:r>
          </a:p>
        </p:txBody>
      </p:sp>
      <p:sp>
        <p:nvSpPr>
          <p:cNvPr id="92163" name="Rectangle 3"/>
          <p:cNvSpPr>
            <a:spLocks noGrp="1" noChangeArrowheads="1"/>
          </p:cNvSpPr>
          <p:nvPr>
            <p:ph idx="1"/>
          </p:nvPr>
        </p:nvSpPr>
        <p:spPr>
          <a:xfrm>
            <a:off x="381000" y="1600200"/>
            <a:ext cx="7620000" cy="4800600"/>
          </a:xfrm>
        </p:spPr>
        <p:txBody>
          <a:bodyPr/>
          <a:lstStyle/>
          <a:p>
            <a:pPr algn="l" rtl="0" eaLnBrk="1" hangingPunct="1">
              <a:lnSpc>
                <a:spcPct val="90000"/>
              </a:lnSpc>
            </a:pPr>
            <a:r>
              <a:rPr lang="en-US" altLang="ar-SA" sz="2800" dirty="0" smtClean="0">
                <a:latin typeface="Times New Roman" pitchFamily="18" charset="0"/>
              </a:rPr>
              <a:t>From ANOVA  table we have</a:t>
            </a:r>
          </a:p>
          <a:p>
            <a:pPr algn="l" rtl="0" eaLnBrk="1" hangingPunct="1">
              <a:lnSpc>
                <a:spcPct val="90000"/>
              </a:lnSpc>
              <a:buFont typeface="Wingdings" pitchFamily="2" charset="2"/>
              <a:buNone/>
            </a:pPr>
            <a:r>
              <a:rPr lang="en-US" altLang="ar-SA" sz="2800" dirty="0" smtClean="0">
                <a:latin typeface="Times New Roman" pitchFamily="18" charset="0"/>
              </a:rPr>
              <a:t>			MSR = 92427.74</a:t>
            </a:r>
          </a:p>
          <a:p>
            <a:pPr algn="l" rtl="0" eaLnBrk="1" hangingPunct="1">
              <a:lnSpc>
                <a:spcPct val="90000"/>
              </a:lnSpc>
              <a:buFont typeface="Wingdings" pitchFamily="2" charset="2"/>
              <a:buNone/>
            </a:pPr>
            <a:r>
              <a:rPr lang="en-US" altLang="ar-SA" sz="2800" dirty="0" smtClean="0">
                <a:latin typeface="Times New Roman" pitchFamily="18" charset="0"/>
              </a:rPr>
              <a:t>                   MSE = 4515.6</a:t>
            </a:r>
          </a:p>
          <a:p>
            <a:pPr algn="l" rtl="0" eaLnBrk="1" hangingPunct="1">
              <a:lnSpc>
                <a:spcPct val="90000"/>
              </a:lnSpc>
            </a:pPr>
            <a:r>
              <a:rPr lang="en-US" altLang="ar-SA" sz="2800" dirty="0" smtClean="0">
                <a:latin typeface="Times New Roman" pitchFamily="18" charset="0"/>
              </a:rPr>
              <a:t>Our test statistic F is:</a:t>
            </a:r>
          </a:p>
          <a:p>
            <a:pPr algn="l" rtl="0" eaLnBrk="1" hangingPunct="1">
              <a:lnSpc>
                <a:spcPct val="90000"/>
              </a:lnSpc>
            </a:pPr>
            <a:endParaRPr lang="en-US" altLang="ar-SA" sz="2800" dirty="0" smtClean="0">
              <a:latin typeface="Times New Roman" pitchFamily="18" charset="0"/>
            </a:endParaRPr>
          </a:p>
          <a:p>
            <a:pPr algn="l" rtl="0" eaLnBrk="1" hangingPunct="1">
              <a:lnSpc>
                <a:spcPct val="90000"/>
              </a:lnSpc>
            </a:pPr>
            <a:r>
              <a:rPr lang="en-US" altLang="ar-SA" sz="2800" dirty="0" smtClean="0">
                <a:latin typeface="Times New Roman" pitchFamily="18" charset="0"/>
              </a:rPr>
              <a:t>Decision:</a:t>
            </a:r>
          </a:p>
          <a:p>
            <a:pPr lvl="1" algn="l" rtl="0" eaLnBrk="1" hangingPunct="1">
              <a:lnSpc>
                <a:spcPct val="90000"/>
              </a:lnSpc>
            </a:pPr>
            <a:endParaRPr lang="en-US" altLang="ar-SA" sz="2400" dirty="0" smtClean="0">
              <a:latin typeface="Times New Roman" pitchFamily="18" charset="0"/>
            </a:endParaRPr>
          </a:p>
          <a:p>
            <a:pPr lvl="1" algn="l" rtl="0" eaLnBrk="1" hangingPunct="1">
              <a:lnSpc>
                <a:spcPct val="90000"/>
              </a:lnSpc>
            </a:pPr>
            <a:r>
              <a:rPr lang="en-US" altLang="ar-SA" sz="2400" dirty="0" smtClean="0">
                <a:latin typeface="Times New Roman" pitchFamily="18" charset="0"/>
              </a:rPr>
              <a:t>Since </a:t>
            </a:r>
            <a:r>
              <a:rPr lang="en-US" altLang="ar-SA" sz="2400" dirty="0" smtClean="0">
                <a:latin typeface="Times New Roman" pitchFamily="18" charset="0"/>
              </a:rPr>
              <a:t>20.47&gt; 5.32, we reject H</a:t>
            </a:r>
            <a:r>
              <a:rPr lang="en-US" altLang="ar-SA" sz="2400" baseline="-25000" dirty="0" smtClean="0">
                <a:latin typeface="Times New Roman" pitchFamily="18" charset="0"/>
              </a:rPr>
              <a:t>0</a:t>
            </a:r>
            <a:r>
              <a:rPr lang="en-US" altLang="ar-SA" sz="2400" dirty="0" smtClean="0">
                <a:latin typeface="Times New Roman" pitchFamily="18" charset="0"/>
              </a:rPr>
              <a:t>, that is there is a linear association between weekly advertising expenditure and weekly sales.</a:t>
            </a:r>
          </a:p>
          <a:p>
            <a:pPr algn="l" rtl="0" eaLnBrk="1" hangingPunct="1">
              <a:lnSpc>
                <a:spcPct val="90000"/>
              </a:lnSpc>
              <a:buFont typeface="Wingdings" pitchFamily="2" charset="2"/>
              <a:buNone/>
            </a:pPr>
            <a:r>
              <a:rPr lang="en-US" altLang="ar-SA" sz="2800" dirty="0" smtClean="0">
                <a:latin typeface="Times New Roman" pitchFamily="18" charset="0"/>
              </a:rPr>
              <a:t>			</a:t>
            </a:r>
          </a:p>
        </p:txBody>
      </p:sp>
      <p:graphicFrame>
        <p:nvGraphicFramePr>
          <p:cNvPr id="92164" name="Object 0"/>
          <p:cNvGraphicFramePr>
            <a:graphicFrameLocks noChangeAspect="1"/>
          </p:cNvGraphicFramePr>
          <p:nvPr>
            <p:extLst>
              <p:ext uri="{D42A27DB-BD31-4B8C-83A1-F6EECF244321}">
                <p14:modId xmlns:p14="http://schemas.microsoft.com/office/powerpoint/2010/main" val="3615546498"/>
              </p:ext>
            </p:extLst>
          </p:nvPr>
        </p:nvGraphicFramePr>
        <p:xfrm>
          <a:off x="3111230" y="3800929"/>
          <a:ext cx="2756170" cy="771071"/>
        </p:xfrm>
        <a:graphic>
          <a:graphicData uri="http://schemas.openxmlformats.org/presentationml/2006/ole">
            <mc:AlternateContent xmlns:mc="http://schemas.openxmlformats.org/markup-compatibility/2006">
              <mc:Choice xmlns:v="urn:schemas-microsoft-com:vml" Requires="v">
                <p:oleObj spid="_x0000_s92179" name="Equation" r:id="rId3" imgW="1409088" imgH="393529" progId="Equation.3">
                  <p:embed/>
                </p:oleObj>
              </mc:Choice>
              <mc:Fallback>
                <p:oleObj name="Equation" r:id="rId3" imgW="1409088" imgH="393529" progId="Equation.3">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1230" y="3800929"/>
                        <a:ext cx="2756170" cy="771071"/>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88</a:t>
            </a:fld>
            <a:endParaRPr lang="en-US"/>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026"/>
          <p:cNvSpPr>
            <a:spLocks noGrp="1" noChangeArrowheads="1"/>
          </p:cNvSpPr>
          <p:nvPr>
            <p:ph type="title"/>
          </p:nvPr>
        </p:nvSpPr>
        <p:spPr/>
        <p:txBody>
          <a:bodyPr/>
          <a:lstStyle/>
          <a:p>
            <a:pPr rtl="0" eaLnBrk="1" hangingPunct="1"/>
            <a:r>
              <a:rPr lang="en-US" altLang="ar-SA" sz="3600" dirty="0"/>
              <a:t>F-Test for </a:t>
            </a:r>
            <a:r>
              <a:rPr lang="en-US" altLang="ar-SA" sz="4000" dirty="0" smtClean="0">
                <a:latin typeface="Times New Roman" pitchFamily="18" charset="0"/>
                <a:sym typeface="Symbol" pitchFamily="18" charset="2"/>
              </a:rPr>
              <a:t></a:t>
            </a:r>
            <a:r>
              <a:rPr lang="en-US" altLang="ar-SA" sz="4000" baseline="-25000" dirty="0" smtClean="0">
                <a:latin typeface="Times New Roman" pitchFamily="18" charset="0"/>
                <a:sym typeface="Symbol" pitchFamily="18" charset="2"/>
              </a:rPr>
              <a:t>1</a:t>
            </a:r>
            <a:r>
              <a:rPr lang="en-US" altLang="ar-SA" sz="4000" dirty="0" smtClean="0">
                <a:latin typeface="Times New Roman" pitchFamily="18" charset="0"/>
                <a:sym typeface="Symbol" pitchFamily="18" charset="2"/>
              </a:rPr>
              <a:t>= 0 </a:t>
            </a:r>
            <a:r>
              <a:rPr lang="en-US" altLang="ar-SA" sz="3600" dirty="0">
                <a:sym typeface="Symbol" pitchFamily="18" charset="2"/>
              </a:rPr>
              <a:t>versus </a:t>
            </a:r>
            <a:r>
              <a:rPr lang="en-US" altLang="ar-SA" sz="4000" dirty="0" smtClean="0">
                <a:latin typeface="Times New Roman" pitchFamily="18" charset="0"/>
                <a:sym typeface="Symbol" pitchFamily="18" charset="2"/>
              </a:rPr>
              <a:t></a:t>
            </a:r>
            <a:r>
              <a:rPr lang="en-US" altLang="ar-SA" sz="4000" baseline="-25000" dirty="0" smtClean="0">
                <a:latin typeface="Times New Roman" pitchFamily="18" charset="0"/>
                <a:sym typeface="Symbol" pitchFamily="18" charset="2"/>
              </a:rPr>
              <a:t>1</a:t>
            </a:r>
            <a:r>
              <a:rPr lang="en-US" altLang="ar-SA" sz="4000" dirty="0" smtClean="0">
                <a:latin typeface="Times New Roman" pitchFamily="18" charset="0"/>
                <a:sym typeface="Symbol" pitchFamily="18" charset="2"/>
              </a:rPr>
              <a:t> 0</a:t>
            </a:r>
          </a:p>
        </p:txBody>
      </p:sp>
      <p:sp>
        <p:nvSpPr>
          <p:cNvPr id="93187" name="Rectangle 1027"/>
          <p:cNvSpPr>
            <a:spLocks noGrp="1" noChangeArrowheads="1"/>
          </p:cNvSpPr>
          <p:nvPr>
            <p:ph idx="1"/>
          </p:nvPr>
        </p:nvSpPr>
        <p:spPr/>
        <p:txBody>
          <a:bodyPr/>
          <a:lstStyle/>
          <a:p>
            <a:pPr algn="l" rtl="0" eaLnBrk="1" hangingPunct="1"/>
            <a:r>
              <a:rPr lang="en-US" altLang="ar-SA" sz="2800" dirty="0" smtClean="0">
                <a:latin typeface="Times New Roman" pitchFamily="18" charset="0"/>
              </a:rPr>
              <a:t>Equivalence of F Test and t Test:</a:t>
            </a:r>
          </a:p>
          <a:p>
            <a:pPr lvl="1" algn="l" rtl="0" eaLnBrk="1" hangingPunct="1"/>
            <a:r>
              <a:rPr lang="en-US" altLang="ar-SA" sz="2400" dirty="0" smtClean="0">
                <a:latin typeface="Times New Roman" pitchFamily="18" charset="0"/>
              </a:rPr>
              <a:t>For given </a:t>
            </a:r>
            <a:r>
              <a:rPr lang="en-US" altLang="ar-SA" sz="2400" dirty="0" smtClean="0">
                <a:latin typeface="Times New Roman" pitchFamily="18" charset="0"/>
                <a:sym typeface="Symbol" pitchFamily="18" charset="2"/>
              </a:rPr>
              <a:t> level, the F test of </a:t>
            </a:r>
            <a:r>
              <a:rPr lang="en-US" altLang="ar-SA" sz="2400" baseline="-25000" dirty="0" smtClean="0">
                <a:latin typeface="Times New Roman" pitchFamily="18" charset="0"/>
                <a:sym typeface="Symbol" pitchFamily="18" charset="2"/>
              </a:rPr>
              <a:t>1</a:t>
            </a:r>
            <a:r>
              <a:rPr lang="en-US" altLang="ar-SA" sz="2400" dirty="0" smtClean="0">
                <a:latin typeface="Times New Roman" pitchFamily="18" charset="0"/>
                <a:sym typeface="Symbol" pitchFamily="18" charset="2"/>
              </a:rPr>
              <a:t> = 0 versus</a:t>
            </a:r>
          </a:p>
          <a:p>
            <a:pPr lvl="1" algn="l" rtl="0" eaLnBrk="1" hangingPunct="1">
              <a:buFont typeface="Wingdings" pitchFamily="2" charset="2"/>
              <a:buNone/>
            </a:pPr>
            <a:r>
              <a:rPr lang="en-US" altLang="ar-SA" sz="2400" dirty="0" smtClean="0">
                <a:latin typeface="Times New Roman" pitchFamily="18" charset="0"/>
                <a:sym typeface="Symbol" pitchFamily="18" charset="2"/>
              </a:rPr>
              <a:t>	 </a:t>
            </a:r>
            <a:r>
              <a:rPr lang="en-US" altLang="ar-SA" sz="2400" baseline="-25000" dirty="0" smtClean="0">
                <a:latin typeface="Times New Roman" pitchFamily="18" charset="0"/>
                <a:sym typeface="Symbol" pitchFamily="18" charset="2"/>
              </a:rPr>
              <a:t>1</a:t>
            </a:r>
            <a:r>
              <a:rPr lang="en-US" altLang="ar-SA" sz="2400" dirty="0" smtClean="0">
                <a:latin typeface="Times New Roman" pitchFamily="18" charset="0"/>
                <a:sym typeface="Symbol" pitchFamily="18" charset="2"/>
              </a:rPr>
              <a:t>  0 is equivalent algebraically to the two sided t-test.</a:t>
            </a:r>
          </a:p>
          <a:p>
            <a:pPr algn="l" rtl="0" eaLnBrk="1" hangingPunct="1"/>
            <a:r>
              <a:rPr lang="en-US" altLang="ar-SA" sz="2800" dirty="0" smtClean="0">
                <a:latin typeface="Times New Roman" pitchFamily="18" charset="0"/>
              </a:rPr>
              <a:t> Thus, at a given level, we can use either the t-test or the F-test for testing </a:t>
            </a:r>
            <a:r>
              <a:rPr lang="en-US" altLang="ar-SA" sz="2800" dirty="0" smtClean="0">
                <a:latin typeface="Times New Roman" pitchFamily="18" charset="0"/>
                <a:sym typeface="Symbol" pitchFamily="18" charset="2"/>
              </a:rPr>
              <a:t></a:t>
            </a:r>
            <a:r>
              <a:rPr lang="en-US" altLang="ar-SA" sz="2800" baseline="-25000" dirty="0" smtClean="0">
                <a:latin typeface="Times New Roman" pitchFamily="18" charset="0"/>
                <a:sym typeface="Symbol" pitchFamily="18" charset="2"/>
              </a:rPr>
              <a:t>1</a:t>
            </a:r>
            <a:r>
              <a:rPr lang="en-US" altLang="ar-SA" sz="2800" dirty="0" smtClean="0">
                <a:latin typeface="Times New Roman" pitchFamily="18" charset="0"/>
                <a:sym typeface="Symbol" pitchFamily="18" charset="2"/>
              </a:rPr>
              <a:t> = 0 versus</a:t>
            </a:r>
          </a:p>
          <a:p>
            <a:pPr lvl="1" algn="l" rtl="0" eaLnBrk="1" hangingPunct="1">
              <a:buFont typeface="Wingdings" pitchFamily="2" charset="2"/>
              <a:buNone/>
            </a:pPr>
            <a:r>
              <a:rPr lang="en-US" altLang="ar-SA" sz="2400" dirty="0" smtClean="0">
                <a:latin typeface="Times New Roman" pitchFamily="18" charset="0"/>
                <a:sym typeface="Symbol" pitchFamily="18" charset="2"/>
              </a:rPr>
              <a:t>	 </a:t>
            </a:r>
            <a:r>
              <a:rPr lang="en-US" altLang="ar-SA" sz="2400" baseline="-25000" dirty="0" smtClean="0">
                <a:latin typeface="Times New Roman" pitchFamily="18" charset="0"/>
                <a:sym typeface="Symbol" pitchFamily="18" charset="2"/>
              </a:rPr>
              <a:t>1</a:t>
            </a:r>
            <a:r>
              <a:rPr lang="en-US" altLang="ar-SA" sz="2400" dirty="0" smtClean="0">
                <a:latin typeface="Times New Roman" pitchFamily="18" charset="0"/>
                <a:sym typeface="Symbol" pitchFamily="18" charset="2"/>
              </a:rPr>
              <a:t>  0.</a:t>
            </a:r>
          </a:p>
          <a:p>
            <a:pPr algn="l" rtl="0" eaLnBrk="1" hangingPunct="1"/>
            <a:r>
              <a:rPr lang="en-US" altLang="ar-SA" sz="2800" dirty="0" smtClean="0">
                <a:latin typeface="Times New Roman" pitchFamily="18" charset="0"/>
              </a:rPr>
              <a:t> The t-test is more flexible since it can be used for one sided test as well. </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89</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81000" y="228600"/>
            <a:ext cx="7620000" cy="1143000"/>
          </a:xfrm>
        </p:spPr>
        <p:txBody>
          <a:bodyPr/>
          <a:lstStyle/>
          <a:p>
            <a:pPr rtl="0"/>
            <a:r>
              <a:rPr lang="en-US" altLang="en-US" sz="3600" dirty="0"/>
              <a:t>Uses of Regression Analysis</a:t>
            </a:r>
            <a:endParaRPr lang="en-US" altLang="ar-SA" sz="3600" dirty="0"/>
          </a:p>
        </p:txBody>
      </p:sp>
      <p:sp>
        <p:nvSpPr>
          <p:cNvPr id="11267" name="Rectangle 3"/>
          <p:cNvSpPr>
            <a:spLocks noGrp="1" noChangeArrowheads="1"/>
          </p:cNvSpPr>
          <p:nvPr>
            <p:ph idx="1"/>
          </p:nvPr>
        </p:nvSpPr>
        <p:spPr/>
        <p:txBody>
          <a:bodyPr>
            <a:normAutofit/>
          </a:bodyPr>
          <a:lstStyle/>
          <a:p>
            <a:pPr algn="l" rtl="0" eaLnBrk="1" hangingPunct="1"/>
            <a:r>
              <a:rPr lang="en-US" altLang="en-US" sz="2800" dirty="0" smtClean="0">
                <a:latin typeface="+mj-lt"/>
              </a:rPr>
              <a:t>Regression analysis serves 3 major purposes:</a:t>
            </a:r>
          </a:p>
          <a:p>
            <a:pPr marL="1291590" lvl="2" indent="-514350" algn="l" rtl="0" eaLnBrk="1" hangingPunct="1">
              <a:buFont typeface="+mj-lt"/>
              <a:buAutoNum type="arabicPeriod"/>
            </a:pPr>
            <a:r>
              <a:rPr lang="en-US" altLang="en-US" sz="2800" dirty="0" smtClean="0">
                <a:latin typeface="+mj-lt"/>
              </a:rPr>
              <a:t>Description</a:t>
            </a:r>
          </a:p>
          <a:p>
            <a:pPr marL="1291590" lvl="2" indent="-514350" algn="l" rtl="0" eaLnBrk="1" hangingPunct="1">
              <a:buFont typeface="+mj-lt"/>
              <a:buAutoNum type="arabicPeriod"/>
            </a:pPr>
            <a:r>
              <a:rPr lang="en-US" altLang="en-US" sz="2800" dirty="0" smtClean="0">
                <a:latin typeface="+mj-lt"/>
              </a:rPr>
              <a:t>Control</a:t>
            </a:r>
          </a:p>
          <a:p>
            <a:pPr marL="1291590" lvl="2" indent="-514350" algn="l" rtl="0" eaLnBrk="1" hangingPunct="1">
              <a:buFont typeface="+mj-lt"/>
              <a:buAutoNum type="arabicPeriod"/>
            </a:pPr>
            <a:r>
              <a:rPr lang="en-US" altLang="en-US" sz="2800" dirty="0" smtClean="0">
                <a:latin typeface="+mj-lt"/>
              </a:rPr>
              <a:t>Prediction</a:t>
            </a:r>
          </a:p>
          <a:p>
            <a:pPr algn="l" rtl="0" eaLnBrk="1" hangingPunct="1"/>
            <a:r>
              <a:rPr lang="en-US" altLang="en-US" sz="2800" dirty="0" smtClean="0">
                <a:latin typeface="+mj-lt"/>
              </a:rPr>
              <a:t>The several purposes of regression analysis frequently overlap in practice</a:t>
            </a:r>
          </a:p>
          <a:p>
            <a:pPr algn="l" rtl="0" eaLnBrk="1" hangingPunct="1">
              <a:buFont typeface="Wingdings" pitchFamily="2" charset="2"/>
              <a:buNone/>
            </a:pPr>
            <a:endParaRPr lang="en-US" altLang="ar-SA" sz="2800" dirty="0" smtClean="0">
              <a:latin typeface="Times New Roman" pitchFamily="18" charset="0"/>
            </a:endParaRP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9</a:t>
            </a:fld>
            <a:endParaRPr lang="en-US"/>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rtl="0"/>
            <a:r>
              <a:rPr lang="en-US" altLang="ar-SA" sz="3600" dirty="0"/>
              <a:t>Analysis of Variance Table</a:t>
            </a:r>
          </a:p>
        </p:txBody>
      </p:sp>
      <p:sp>
        <p:nvSpPr>
          <p:cNvPr id="94211" name="Rectangle 3"/>
          <p:cNvSpPr>
            <a:spLocks noGrp="1" noChangeArrowheads="1"/>
          </p:cNvSpPr>
          <p:nvPr>
            <p:ph idx="1"/>
          </p:nvPr>
        </p:nvSpPr>
        <p:spPr/>
        <p:txBody>
          <a:bodyPr/>
          <a:lstStyle/>
          <a:p>
            <a:pPr algn="l" rtl="0" eaLnBrk="1" hangingPunct="1"/>
            <a:r>
              <a:rPr lang="en-US" altLang="ar-SA" dirty="0" smtClean="0">
                <a:latin typeface="Times New Roman" pitchFamily="18" charset="0"/>
              </a:rPr>
              <a:t>The complete ANOVA table for our example is:</a:t>
            </a:r>
          </a:p>
          <a:p>
            <a:pPr algn="l" rtl="0" eaLnBrk="1" hangingPunct="1">
              <a:buFont typeface="Wingdings" pitchFamily="2" charset="2"/>
              <a:buNone/>
            </a:pPr>
            <a:endParaRPr lang="en-US" altLang="ar-SA" dirty="0" smtClean="0">
              <a:latin typeface="Times New Roman" pitchFamily="18" charset="0"/>
            </a:endParaRPr>
          </a:p>
        </p:txBody>
      </p:sp>
      <p:graphicFrame>
        <p:nvGraphicFramePr>
          <p:cNvPr id="242692" name="Group 4"/>
          <p:cNvGraphicFramePr>
            <a:graphicFrameLocks noGrp="1"/>
          </p:cNvGraphicFramePr>
          <p:nvPr>
            <p:extLst>
              <p:ext uri="{D42A27DB-BD31-4B8C-83A1-F6EECF244321}">
                <p14:modId xmlns:p14="http://schemas.microsoft.com/office/powerpoint/2010/main" val="1633290505"/>
              </p:ext>
            </p:extLst>
          </p:nvPr>
        </p:nvGraphicFramePr>
        <p:xfrm>
          <a:off x="1143000" y="2438400"/>
          <a:ext cx="5562600" cy="3175000"/>
        </p:xfrm>
        <a:graphic>
          <a:graphicData uri="http://schemas.openxmlformats.org/drawingml/2006/table">
            <a:tbl>
              <a:tblPr/>
              <a:tblGrid>
                <a:gridCol w="1112838"/>
                <a:gridCol w="1112837"/>
                <a:gridCol w="1111250"/>
                <a:gridCol w="1112838"/>
                <a:gridCol w="1112837"/>
              </a:tblGrid>
              <a:tr h="7937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Source of Variation</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SS</a:t>
                      </a:r>
                    </a:p>
                  </a:txBody>
                  <a:tcPr anchor="ctr" anchorCtr="1"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err="1" smtClean="0">
                          <a:ln>
                            <a:noFill/>
                          </a:ln>
                          <a:solidFill>
                            <a:schemeClr val="tx1"/>
                          </a:solidFill>
                          <a:effectLst/>
                          <a:latin typeface="Times New Roman" pitchFamily="18" charset="0"/>
                        </a:rPr>
                        <a:t>df</a:t>
                      </a:r>
                      <a:endParaRPr kumimoji="0" lang="en-US" sz="1800" b="0" i="0" u="none" strike="noStrike" cap="none" normalizeH="0" baseline="0" dirty="0" smtClean="0">
                        <a:ln>
                          <a:noFill/>
                        </a:ln>
                        <a:solidFill>
                          <a:schemeClr val="tx1"/>
                        </a:solidFill>
                        <a:effectLst/>
                        <a:latin typeface="Times New Roman" pitchFamily="18" charset="0"/>
                      </a:endParaRPr>
                    </a:p>
                  </a:txBody>
                  <a:tcPr anchor="ctr" anchorCtr="1"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MS</a:t>
                      </a:r>
                    </a:p>
                  </a:txBody>
                  <a:tcPr anchor="ctr" anchorCtr="1"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F-Test</a:t>
                      </a:r>
                    </a:p>
                  </a:txBody>
                  <a:tcPr anchor="ctr" anchorCtr="1"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7937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Regression</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92427.74</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92427.74</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20.47</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7937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Error</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36124.76</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8</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4515.6</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7937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Total</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128552.5</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9</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90</a:t>
            </a:fld>
            <a:endParaRPr lang="en-US"/>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rtl="0"/>
            <a:r>
              <a:rPr lang="en-US" altLang="ar-SA" sz="3600" dirty="0"/>
              <a:t>Computer Output</a:t>
            </a:r>
          </a:p>
        </p:txBody>
      </p:sp>
      <p:sp>
        <p:nvSpPr>
          <p:cNvPr id="95235" name="Rectangle 3"/>
          <p:cNvSpPr>
            <a:spLocks noGrp="1" noChangeArrowheads="1"/>
          </p:cNvSpPr>
          <p:nvPr>
            <p:ph idx="1"/>
          </p:nvPr>
        </p:nvSpPr>
        <p:spPr/>
        <p:txBody>
          <a:bodyPr/>
          <a:lstStyle/>
          <a:p>
            <a:pPr algn="l" rtl="0" eaLnBrk="1" hangingPunct="1"/>
            <a:r>
              <a:rPr lang="en-US" altLang="ar-SA" dirty="0" smtClean="0">
                <a:latin typeface="Times New Roman" pitchFamily="18" charset="0"/>
              </a:rPr>
              <a:t>The EXCEL out put for our example is:</a:t>
            </a:r>
          </a:p>
          <a:p>
            <a:pPr algn="l" rtl="0" eaLnBrk="1" hangingPunct="1">
              <a:buFont typeface="Wingdings" pitchFamily="2" charset="2"/>
              <a:buNone/>
            </a:pPr>
            <a:endParaRPr lang="en-US" altLang="ar-SA" dirty="0" smtClean="0">
              <a:latin typeface="Times New Roman" pitchFamily="18" charset="0"/>
            </a:endParaRPr>
          </a:p>
        </p:txBody>
      </p:sp>
      <p:graphicFrame>
        <p:nvGraphicFramePr>
          <p:cNvPr id="95236" name="Object 4"/>
          <p:cNvGraphicFramePr>
            <a:graphicFrameLocks noChangeAspect="1"/>
          </p:cNvGraphicFramePr>
          <p:nvPr>
            <p:extLst>
              <p:ext uri="{D42A27DB-BD31-4B8C-83A1-F6EECF244321}">
                <p14:modId xmlns:p14="http://schemas.microsoft.com/office/powerpoint/2010/main" val="2331183027"/>
              </p:ext>
            </p:extLst>
          </p:nvPr>
        </p:nvGraphicFramePr>
        <p:xfrm>
          <a:off x="836201" y="2209800"/>
          <a:ext cx="7088599" cy="3709988"/>
        </p:xfrm>
        <a:graphic>
          <a:graphicData uri="http://schemas.openxmlformats.org/presentationml/2006/ole">
            <mc:AlternateContent xmlns:mc="http://schemas.openxmlformats.org/markup-compatibility/2006">
              <mc:Choice xmlns:v="urn:schemas-microsoft-com:vml" Requires="v">
                <p:oleObj spid="_x0000_s95250" name="Worksheet" r:id="rId3" imgW="5696331" imgH="2981643" progId="Excel.Sheet.8">
                  <p:embed/>
                </p:oleObj>
              </mc:Choice>
              <mc:Fallback>
                <p:oleObj name="Worksheet" r:id="rId3" imgW="5696331" imgH="2981643" progId="Excel.Shee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6201" y="2209800"/>
                        <a:ext cx="7088599" cy="3709988"/>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91</a:t>
            </a:fld>
            <a:endParaRPr lang="en-US"/>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rtl="0"/>
            <a:r>
              <a:rPr lang="en-US" altLang="ar-SA" sz="3600" dirty="0"/>
              <a:t>Coefficient of Determination</a:t>
            </a:r>
          </a:p>
        </p:txBody>
      </p:sp>
      <p:sp>
        <p:nvSpPr>
          <p:cNvPr id="96259" name="Rectangle 3"/>
          <p:cNvSpPr>
            <a:spLocks noGrp="1" noChangeArrowheads="1"/>
          </p:cNvSpPr>
          <p:nvPr>
            <p:ph idx="1"/>
          </p:nvPr>
        </p:nvSpPr>
        <p:spPr/>
        <p:txBody>
          <a:bodyPr/>
          <a:lstStyle/>
          <a:p>
            <a:pPr algn="l" rtl="0" eaLnBrk="1" hangingPunct="1">
              <a:lnSpc>
                <a:spcPct val="90000"/>
              </a:lnSpc>
            </a:pPr>
            <a:r>
              <a:rPr lang="en-US" altLang="ar-SA" sz="2800" dirty="0" smtClean="0">
                <a:latin typeface="Times New Roman" pitchFamily="18" charset="0"/>
              </a:rPr>
              <a:t>Recall that SST measures the total variations in y</a:t>
            </a:r>
            <a:r>
              <a:rPr lang="en-US" altLang="ar-SA" sz="2800" baseline="-25000" dirty="0" smtClean="0">
                <a:latin typeface="Times New Roman" pitchFamily="18" charset="0"/>
              </a:rPr>
              <a:t>i</a:t>
            </a:r>
            <a:r>
              <a:rPr lang="en-US" altLang="ar-SA" sz="2800" dirty="0" smtClean="0">
                <a:latin typeface="Times New Roman" pitchFamily="18" charset="0"/>
              </a:rPr>
              <a:t> when no account of the independent variable x is taken.</a:t>
            </a:r>
          </a:p>
          <a:p>
            <a:pPr algn="l" rtl="0" eaLnBrk="1" hangingPunct="1">
              <a:lnSpc>
                <a:spcPct val="90000"/>
              </a:lnSpc>
            </a:pPr>
            <a:r>
              <a:rPr lang="en-US" altLang="ar-SA" sz="2800" dirty="0" smtClean="0">
                <a:latin typeface="Times New Roman" pitchFamily="18" charset="0"/>
              </a:rPr>
              <a:t>SSE measures the variation in the y</a:t>
            </a:r>
            <a:r>
              <a:rPr lang="en-US" altLang="ar-SA" sz="2800" baseline="-25000" dirty="0" smtClean="0">
                <a:latin typeface="Times New Roman" pitchFamily="18" charset="0"/>
              </a:rPr>
              <a:t>i </a:t>
            </a:r>
            <a:r>
              <a:rPr lang="en-US" altLang="ar-SA" sz="2800" dirty="0" smtClean="0">
                <a:latin typeface="Times New Roman" pitchFamily="18" charset="0"/>
              </a:rPr>
              <a:t>when a regression model with the independent variable x is used.</a:t>
            </a:r>
          </a:p>
          <a:p>
            <a:pPr algn="l" rtl="0" eaLnBrk="1" hangingPunct="1">
              <a:lnSpc>
                <a:spcPct val="90000"/>
              </a:lnSpc>
            </a:pPr>
            <a:r>
              <a:rPr lang="en-US" altLang="ar-SA" sz="2800" dirty="0" smtClean="0">
                <a:latin typeface="Times New Roman" pitchFamily="18" charset="0"/>
              </a:rPr>
              <a:t>A natural measure of the effect of x in reducing the variation in y can be defined as: </a:t>
            </a:r>
          </a:p>
          <a:p>
            <a:pPr algn="l" rtl="0" eaLnBrk="1" hangingPunct="1">
              <a:lnSpc>
                <a:spcPct val="90000"/>
              </a:lnSpc>
              <a:buFont typeface="Wingdings" pitchFamily="2" charset="2"/>
              <a:buNone/>
            </a:pPr>
            <a:r>
              <a:rPr lang="en-US" altLang="ar-SA" sz="2800" dirty="0" smtClean="0">
                <a:latin typeface="Times New Roman" pitchFamily="18" charset="0"/>
              </a:rPr>
              <a:t>		 </a:t>
            </a:r>
          </a:p>
        </p:txBody>
      </p:sp>
      <p:graphicFrame>
        <p:nvGraphicFramePr>
          <p:cNvPr id="96260" name="Object 4"/>
          <p:cNvGraphicFramePr>
            <a:graphicFrameLocks noChangeAspect="1"/>
          </p:cNvGraphicFramePr>
          <p:nvPr>
            <p:extLst>
              <p:ext uri="{D42A27DB-BD31-4B8C-83A1-F6EECF244321}">
                <p14:modId xmlns:p14="http://schemas.microsoft.com/office/powerpoint/2010/main" val="2699826269"/>
              </p:ext>
            </p:extLst>
          </p:nvPr>
        </p:nvGraphicFramePr>
        <p:xfrm>
          <a:off x="2393951" y="5257800"/>
          <a:ext cx="4257674" cy="800100"/>
        </p:xfrm>
        <a:graphic>
          <a:graphicData uri="http://schemas.openxmlformats.org/presentationml/2006/ole">
            <mc:AlternateContent xmlns:mc="http://schemas.openxmlformats.org/markup-compatibility/2006">
              <mc:Choice xmlns:v="urn:schemas-microsoft-com:vml" Requires="v">
                <p:oleObj spid="_x0000_s96274" name="Equation" r:id="rId3" imgW="2095500" imgH="393700" progId="Equation.3">
                  <p:embed/>
                </p:oleObj>
              </mc:Choice>
              <mc:Fallback>
                <p:oleObj name="Equation" r:id="rId3" imgW="2095500" imgH="3937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3951" y="5257800"/>
                        <a:ext cx="4257674" cy="8001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92</a:t>
            </a:fld>
            <a:endParaRPr lang="en-US"/>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rtl="0"/>
            <a:r>
              <a:rPr lang="en-US" altLang="ar-SA" sz="3600" dirty="0"/>
              <a:t>Coefficient of Determination</a:t>
            </a:r>
          </a:p>
        </p:txBody>
      </p:sp>
      <p:sp>
        <p:nvSpPr>
          <p:cNvPr id="97283" name="Rectangle 3"/>
          <p:cNvSpPr>
            <a:spLocks noGrp="1" noChangeArrowheads="1"/>
          </p:cNvSpPr>
          <p:nvPr>
            <p:ph idx="1"/>
          </p:nvPr>
        </p:nvSpPr>
        <p:spPr/>
        <p:txBody>
          <a:bodyPr/>
          <a:lstStyle/>
          <a:p>
            <a:pPr algn="l" rtl="0" eaLnBrk="1" hangingPunct="1"/>
            <a:r>
              <a:rPr lang="en-US" altLang="ar-SA" sz="2800" dirty="0" smtClean="0">
                <a:latin typeface="Times New Roman" pitchFamily="18" charset="0"/>
              </a:rPr>
              <a:t>R</a:t>
            </a:r>
            <a:r>
              <a:rPr lang="en-US" altLang="ar-SA" sz="2800" baseline="30000" dirty="0" smtClean="0">
                <a:latin typeface="Times New Roman" pitchFamily="18" charset="0"/>
              </a:rPr>
              <a:t>2</a:t>
            </a:r>
            <a:r>
              <a:rPr lang="en-US" altLang="ar-SA" sz="2800" dirty="0" smtClean="0">
                <a:latin typeface="Times New Roman" pitchFamily="18" charset="0"/>
              </a:rPr>
              <a:t> is called the </a:t>
            </a:r>
            <a:r>
              <a:rPr lang="en-US" altLang="ar-SA" sz="2800" i="1" dirty="0" smtClean="0">
                <a:latin typeface="Times New Roman" pitchFamily="18" charset="0"/>
              </a:rPr>
              <a:t>coefficient of determination.</a:t>
            </a:r>
          </a:p>
          <a:p>
            <a:pPr algn="l" rtl="0" eaLnBrk="1" hangingPunct="1"/>
            <a:r>
              <a:rPr lang="en-US" altLang="ar-SA" sz="2800" dirty="0" smtClean="0">
                <a:latin typeface="Times New Roman" pitchFamily="18" charset="0"/>
              </a:rPr>
              <a:t>0 </a:t>
            </a:r>
            <a:r>
              <a:rPr lang="en-US" altLang="ar-SA" sz="2800" dirty="0" smtClean="0">
                <a:latin typeface="Times New Roman" pitchFamily="18" charset="0"/>
                <a:sym typeface="Symbol" pitchFamily="18" charset="2"/>
              </a:rPr>
              <a:t> SSE  SST, it follows that:</a:t>
            </a:r>
          </a:p>
          <a:p>
            <a:pPr algn="l" rtl="0" eaLnBrk="1" hangingPunct="1"/>
            <a:endParaRPr lang="en-US" altLang="ar-SA" sz="2800" dirty="0" smtClean="0">
              <a:latin typeface="Times New Roman" pitchFamily="18" charset="0"/>
              <a:sym typeface="Symbol" pitchFamily="18" charset="2"/>
            </a:endParaRPr>
          </a:p>
          <a:p>
            <a:pPr algn="l" rtl="0" eaLnBrk="1" hangingPunct="1"/>
            <a:r>
              <a:rPr lang="en-US" altLang="ar-SA" sz="2800" dirty="0" smtClean="0">
                <a:latin typeface="Times New Roman" pitchFamily="18" charset="0"/>
                <a:sym typeface="Symbol" pitchFamily="18" charset="2"/>
              </a:rPr>
              <a:t>We may interpret R</a:t>
            </a:r>
            <a:r>
              <a:rPr lang="en-US" altLang="ar-SA" sz="2800" baseline="30000" dirty="0" smtClean="0">
                <a:latin typeface="Times New Roman" pitchFamily="18" charset="0"/>
                <a:sym typeface="Symbol" pitchFamily="18" charset="2"/>
              </a:rPr>
              <a:t>2</a:t>
            </a:r>
            <a:r>
              <a:rPr lang="en-US" altLang="ar-SA" sz="2800" dirty="0" smtClean="0">
                <a:latin typeface="Times New Roman" pitchFamily="18" charset="0"/>
                <a:sym typeface="Symbol" pitchFamily="18" charset="2"/>
              </a:rPr>
              <a:t> as the proportionate reduction of total variability in y associated with the use of the independent variable x.</a:t>
            </a:r>
          </a:p>
          <a:p>
            <a:pPr algn="l" rtl="0" eaLnBrk="1" hangingPunct="1"/>
            <a:r>
              <a:rPr lang="en-US" altLang="ar-SA" sz="2800" dirty="0" smtClean="0">
                <a:latin typeface="Times New Roman" pitchFamily="18" charset="0"/>
                <a:sym typeface="Symbol" pitchFamily="18" charset="2"/>
              </a:rPr>
              <a:t>The larger is R</a:t>
            </a:r>
            <a:r>
              <a:rPr lang="en-US" altLang="ar-SA" sz="2800" baseline="30000" dirty="0" smtClean="0">
                <a:latin typeface="Times New Roman" pitchFamily="18" charset="0"/>
                <a:sym typeface="Symbol" pitchFamily="18" charset="2"/>
              </a:rPr>
              <a:t>2</a:t>
            </a:r>
            <a:r>
              <a:rPr lang="en-US" altLang="ar-SA" sz="2800" dirty="0" smtClean="0">
                <a:latin typeface="Times New Roman" pitchFamily="18" charset="0"/>
                <a:sym typeface="Symbol" pitchFamily="18" charset="2"/>
              </a:rPr>
              <a:t>, the more is the total variation of y reduced by including the variable x in the model.</a:t>
            </a:r>
            <a:endParaRPr lang="en-US" altLang="ar-SA" sz="2800" dirty="0" smtClean="0">
              <a:latin typeface="Times New Roman" pitchFamily="18" charset="0"/>
            </a:endParaRPr>
          </a:p>
          <a:p>
            <a:pPr algn="l" rtl="0" eaLnBrk="1" hangingPunct="1"/>
            <a:endParaRPr lang="en-US" altLang="ar-SA" sz="2800" dirty="0" smtClean="0">
              <a:latin typeface="Times New Roman" pitchFamily="18" charset="0"/>
            </a:endParaRPr>
          </a:p>
        </p:txBody>
      </p:sp>
      <p:graphicFrame>
        <p:nvGraphicFramePr>
          <p:cNvPr id="97284" name="Object 4"/>
          <p:cNvGraphicFramePr>
            <a:graphicFrameLocks noChangeAspect="1"/>
          </p:cNvGraphicFramePr>
          <p:nvPr>
            <p:extLst>
              <p:ext uri="{D42A27DB-BD31-4B8C-83A1-F6EECF244321}">
                <p14:modId xmlns:p14="http://schemas.microsoft.com/office/powerpoint/2010/main" val="713439881"/>
              </p:ext>
            </p:extLst>
          </p:nvPr>
        </p:nvGraphicFramePr>
        <p:xfrm>
          <a:off x="3429000" y="2667000"/>
          <a:ext cx="1587500" cy="508000"/>
        </p:xfrm>
        <a:graphic>
          <a:graphicData uri="http://schemas.openxmlformats.org/presentationml/2006/ole">
            <mc:AlternateContent xmlns:mc="http://schemas.openxmlformats.org/markup-compatibility/2006">
              <mc:Choice xmlns:v="urn:schemas-microsoft-com:vml" Requires="v">
                <p:oleObj spid="_x0000_s97298" name="Equation" r:id="rId3" imgW="634725" imgH="203112" progId="Equation.3">
                  <p:embed/>
                </p:oleObj>
              </mc:Choice>
              <mc:Fallback>
                <p:oleObj name="Equation" r:id="rId3" imgW="634725" imgH="203112"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2667000"/>
                        <a:ext cx="1587500" cy="50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93</a:t>
            </a:fld>
            <a:endParaRPr lang="en-US"/>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rtl="0"/>
            <a:r>
              <a:rPr lang="en-US" altLang="ar-SA" sz="3600" dirty="0"/>
              <a:t>Coefficient of Determination</a:t>
            </a:r>
          </a:p>
        </p:txBody>
      </p:sp>
      <p:sp>
        <p:nvSpPr>
          <p:cNvPr id="98307" name="Rectangle 3"/>
          <p:cNvSpPr>
            <a:spLocks noGrp="1" noChangeArrowheads="1"/>
          </p:cNvSpPr>
          <p:nvPr>
            <p:ph idx="1"/>
          </p:nvPr>
        </p:nvSpPr>
        <p:spPr/>
        <p:txBody>
          <a:bodyPr/>
          <a:lstStyle/>
          <a:p>
            <a:pPr algn="l" rtl="0" eaLnBrk="1" hangingPunct="1">
              <a:lnSpc>
                <a:spcPct val="90000"/>
              </a:lnSpc>
            </a:pPr>
            <a:r>
              <a:rPr lang="en-US" altLang="ar-SA" sz="2800" dirty="0" smtClean="0">
                <a:latin typeface="Times New Roman" pitchFamily="18" charset="0"/>
              </a:rPr>
              <a:t>If all the observations fall on the fitted regression line, SSE = 0 and R</a:t>
            </a:r>
            <a:r>
              <a:rPr lang="en-US" altLang="ar-SA" sz="2800" baseline="30000" dirty="0" smtClean="0">
                <a:latin typeface="Times New Roman" pitchFamily="18" charset="0"/>
              </a:rPr>
              <a:t>2</a:t>
            </a:r>
            <a:r>
              <a:rPr lang="en-US" altLang="ar-SA" sz="2800" dirty="0" smtClean="0">
                <a:latin typeface="Times New Roman" pitchFamily="18" charset="0"/>
              </a:rPr>
              <a:t> = 1.</a:t>
            </a:r>
          </a:p>
          <a:p>
            <a:pPr algn="l" rtl="0" eaLnBrk="1" hangingPunct="1">
              <a:lnSpc>
                <a:spcPct val="90000"/>
              </a:lnSpc>
            </a:pPr>
            <a:r>
              <a:rPr lang="en-US" altLang="ar-SA" sz="2800" dirty="0" smtClean="0">
                <a:latin typeface="Times New Roman" pitchFamily="18" charset="0"/>
              </a:rPr>
              <a:t>If the slope of the fitted regression line</a:t>
            </a:r>
          </a:p>
          <a:p>
            <a:pPr algn="l" rtl="0" eaLnBrk="1" hangingPunct="1">
              <a:lnSpc>
                <a:spcPct val="90000"/>
              </a:lnSpc>
              <a:buFont typeface="Wingdings" pitchFamily="2" charset="2"/>
              <a:buNone/>
            </a:pPr>
            <a:r>
              <a:rPr lang="en-US" altLang="ar-SA" sz="2800" dirty="0" smtClean="0">
                <a:latin typeface="Times New Roman" pitchFamily="18" charset="0"/>
              </a:rPr>
              <a:t>	b</a:t>
            </a:r>
            <a:r>
              <a:rPr lang="en-US" altLang="ar-SA" sz="2800" baseline="-25000" dirty="0" smtClean="0">
                <a:latin typeface="Times New Roman" pitchFamily="18" charset="0"/>
              </a:rPr>
              <a:t>1</a:t>
            </a:r>
            <a:r>
              <a:rPr lang="en-US" altLang="ar-SA" sz="2800" dirty="0" smtClean="0">
                <a:latin typeface="Times New Roman" pitchFamily="18" charset="0"/>
              </a:rPr>
              <a:t> = 0 so that        </a:t>
            </a:r>
            <a:r>
              <a:rPr lang="en-US" altLang="ar-SA" sz="2800" dirty="0" smtClean="0">
                <a:latin typeface="Times New Roman" pitchFamily="18" charset="0"/>
              </a:rPr>
              <a:t>     </a:t>
            </a:r>
            <a:r>
              <a:rPr lang="en-US" altLang="ar-SA" sz="2800" dirty="0" smtClean="0">
                <a:latin typeface="Times New Roman" pitchFamily="18" charset="0"/>
              </a:rPr>
              <a:t>, SSE=SST and R</a:t>
            </a:r>
            <a:r>
              <a:rPr lang="en-US" altLang="ar-SA" sz="2800" baseline="30000" dirty="0" smtClean="0">
                <a:latin typeface="Times New Roman" pitchFamily="18" charset="0"/>
              </a:rPr>
              <a:t>2</a:t>
            </a:r>
            <a:r>
              <a:rPr lang="en-US" altLang="ar-SA" sz="2800" dirty="0" smtClean="0">
                <a:latin typeface="Times New Roman" pitchFamily="18" charset="0"/>
              </a:rPr>
              <a:t> = 0. </a:t>
            </a:r>
          </a:p>
          <a:p>
            <a:pPr algn="l" rtl="0" eaLnBrk="1" hangingPunct="1">
              <a:lnSpc>
                <a:spcPct val="90000"/>
              </a:lnSpc>
            </a:pPr>
            <a:r>
              <a:rPr lang="en-US" altLang="ar-SA" sz="2800" dirty="0" smtClean="0">
                <a:latin typeface="Times New Roman" pitchFamily="18" charset="0"/>
              </a:rPr>
              <a:t>The closer R</a:t>
            </a:r>
            <a:r>
              <a:rPr lang="en-US" altLang="ar-SA" sz="2800" baseline="30000" dirty="0" smtClean="0">
                <a:latin typeface="Times New Roman" pitchFamily="18" charset="0"/>
              </a:rPr>
              <a:t>2</a:t>
            </a:r>
            <a:r>
              <a:rPr lang="en-US" altLang="ar-SA" sz="2800" dirty="0" smtClean="0">
                <a:latin typeface="Times New Roman" pitchFamily="18" charset="0"/>
              </a:rPr>
              <a:t> is to 1, the greater is said to be the degree of linear association between x and y. </a:t>
            </a:r>
          </a:p>
          <a:p>
            <a:pPr algn="l" rtl="0" eaLnBrk="1" hangingPunct="1">
              <a:lnSpc>
                <a:spcPct val="90000"/>
              </a:lnSpc>
            </a:pPr>
            <a:r>
              <a:rPr lang="en-US" altLang="ar-SA" sz="2800" dirty="0" smtClean="0">
                <a:latin typeface="Times New Roman" pitchFamily="18" charset="0"/>
              </a:rPr>
              <a:t>The square root of R</a:t>
            </a:r>
            <a:r>
              <a:rPr lang="en-US" altLang="ar-SA" sz="2800" baseline="30000" dirty="0" smtClean="0">
                <a:latin typeface="Times New Roman" pitchFamily="18" charset="0"/>
              </a:rPr>
              <a:t>2 </a:t>
            </a:r>
            <a:r>
              <a:rPr lang="en-US" altLang="ar-SA" sz="2800" dirty="0" smtClean="0">
                <a:latin typeface="Times New Roman" pitchFamily="18" charset="0"/>
              </a:rPr>
              <a:t>is called the </a:t>
            </a:r>
            <a:r>
              <a:rPr lang="en-US" altLang="ar-SA" sz="2800" i="1" dirty="0" smtClean="0">
                <a:latin typeface="Times New Roman" pitchFamily="18" charset="0"/>
              </a:rPr>
              <a:t>coefficient of correlation</a:t>
            </a:r>
            <a:r>
              <a:rPr lang="en-US" altLang="ar-SA" sz="2800" dirty="0" smtClean="0">
                <a:latin typeface="Times New Roman" pitchFamily="18" charset="0"/>
              </a:rPr>
              <a:t>.</a:t>
            </a:r>
            <a:r>
              <a:rPr lang="en-US" altLang="ar-SA" sz="2400" dirty="0" smtClean="0">
                <a:latin typeface="Times New Roman" pitchFamily="18" charset="0"/>
              </a:rPr>
              <a:t> </a:t>
            </a:r>
          </a:p>
          <a:p>
            <a:pPr algn="l" rtl="0" eaLnBrk="1" hangingPunct="1">
              <a:lnSpc>
                <a:spcPct val="90000"/>
              </a:lnSpc>
              <a:buFont typeface="Wingdings" pitchFamily="2" charset="2"/>
              <a:buNone/>
            </a:pPr>
            <a:r>
              <a:rPr lang="en-US" altLang="ar-SA" dirty="0" smtClean="0">
                <a:latin typeface="Times New Roman" pitchFamily="18" charset="0"/>
              </a:rPr>
              <a:t>				</a:t>
            </a:r>
          </a:p>
        </p:txBody>
      </p:sp>
      <p:graphicFrame>
        <p:nvGraphicFramePr>
          <p:cNvPr id="98308" name="Object 4"/>
          <p:cNvGraphicFramePr>
            <a:graphicFrameLocks noChangeAspect="1"/>
          </p:cNvGraphicFramePr>
          <p:nvPr>
            <p:extLst>
              <p:ext uri="{D42A27DB-BD31-4B8C-83A1-F6EECF244321}">
                <p14:modId xmlns:p14="http://schemas.microsoft.com/office/powerpoint/2010/main" val="2136805190"/>
              </p:ext>
            </p:extLst>
          </p:nvPr>
        </p:nvGraphicFramePr>
        <p:xfrm>
          <a:off x="2971800" y="2895600"/>
          <a:ext cx="838200" cy="457200"/>
        </p:xfrm>
        <a:graphic>
          <a:graphicData uri="http://schemas.openxmlformats.org/presentationml/2006/ole">
            <mc:AlternateContent xmlns:mc="http://schemas.openxmlformats.org/markup-compatibility/2006">
              <mc:Choice xmlns:v="urn:schemas-microsoft-com:vml" Requires="v">
                <p:oleObj spid="_x0000_s98336" name="Equation" r:id="rId3" imgW="419100" imgH="228600" progId="Equation.3">
                  <p:embed/>
                </p:oleObj>
              </mc:Choice>
              <mc:Fallback>
                <p:oleObj name="Equation" r:id="rId3" imgW="419100" imgH="228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2895600"/>
                        <a:ext cx="838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8309" name="Object 5"/>
          <p:cNvGraphicFramePr>
            <a:graphicFrameLocks noChangeAspect="1"/>
          </p:cNvGraphicFramePr>
          <p:nvPr>
            <p:extLst>
              <p:ext uri="{D42A27DB-BD31-4B8C-83A1-F6EECF244321}">
                <p14:modId xmlns:p14="http://schemas.microsoft.com/office/powerpoint/2010/main" val="3286052781"/>
              </p:ext>
            </p:extLst>
          </p:nvPr>
        </p:nvGraphicFramePr>
        <p:xfrm>
          <a:off x="3276600" y="4953000"/>
          <a:ext cx="1840832" cy="685800"/>
        </p:xfrm>
        <a:graphic>
          <a:graphicData uri="http://schemas.openxmlformats.org/presentationml/2006/ole">
            <mc:AlternateContent xmlns:mc="http://schemas.openxmlformats.org/markup-compatibility/2006">
              <mc:Choice xmlns:v="urn:schemas-microsoft-com:vml" Requires="v">
                <p:oleObj spid="_x0000_s98337" name="Equation" r:id="rId5" imgW="647700" imgH="241300" progId="Equation.3">
                  <p:embed/>
                </p:oleObj>
              </mc:Choice>
              <mc:Fallback>
                <p:oleObj name="Equation" r:id="rId5" imgW="647700" imgH="24130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6600" y="4953000"/>
                        <a:ext cx="1840832" cy="6858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94</a:t>
            </a:fld>
            <a:endParaRPr lang="en-US"/>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pPr rtl="0"/>
            <a:r>
              <a:rPr lang="en-US" altLang="ar-SA" sz="3600" dirty="0"/>
              <a:t>Correlation Coefficient</a:t>
            </a:r>
          </a:p>
        </p:txBody>
      </p:sp>
      <p:sp>
        <p:nvSpPr>
          <p:cNvPr id="99331" name="Rectangle 3"/>
          <p:cNvSpPr>
            <a:spLocks noGrp="1" noChangeArrowheads="1"/>
          </p:cNvSpPr>
          <p:nvPr>
            <p:ph idx="1"/>
          </p:nvPr>
        </p:nvSpPr>
        <p:spPr/>
        <p:txBody>
          <a:bodyPr>
            <a:normAutofit/>
          </a:bodyPr>
          <a:lstStyle/>
          <a:p>
            <a:pPr algn="l" rtl="0" eaLnBrk="1" hangingPunct="1"/>
            <a:r>
              <a:rPr lang="en-US" altLang="ar-SA" sz="2800" dirty="0" smtClean="0">
                <a:latin typeface="Times New Roman" pitchFamily="18" charset="0"/>
              </a:rPr>
              <a:t>Recall that</a:t>
            </a:r>
            <a:r>
              <a:rPr lang="en-US" altLang="ar-SA" sz="2800" dirty="0" smtClean="0"/>
              <a:t> </a:t>
            </a:r>
            <a:r>
              <a:rPr lang="en-US" altLang="ar-SA" sz="2800" dirty="0" smtClean="0">
                <a:latin typeface="Times New Roman" pitchFamily="18" charset="0"/>
              </a:rPr>
              <a:t>the algebraic expression for the correlation coefficient is. </a:t>
            </a:r>
            <a:r>
              <a:rPr lang="en-US" altLang="ar-SA" sz="2800" dirty="0" smtClean="0"/>
              <a:t>	</a:t>
            </a:r>
          </a:p>
        </p:txBody>
      </p:sp>
      <p:graphicFrame>
        <p:nvGraphicFramePr>
          <p:cNvPr id="99332" name="Object 4"/>
          <p:cNvGraphicFramePr>
            <a:graphicFrameLocks noChangeAspect="1"/>
          </p:cNvGraphicFramePr>
          <p:nvPr>
            <p:extLst>
              <p:ext uri="{D42A27DB-BD31-4B8C-83A1-F6EECF244321}">
                <p14:modId xmlns:p14="http://schemas.microsoft.com/office/powerpoint/2010/main" val="1612357029"/>
              </p:ext>
            </p:extLst>
          </p:nvPr>
        </p:nvGraphicFramePr>
        <p:xfrm>
          <a:off x="2147864" y="2971800"/>
          <a:ext cx="4786336" cy="1992313"/>
        </p:xfrm>
        <a:graphic>
          <a:graphicData uri="http://schemas.openxmlformats.org/presentationml/2006/ole">
            <mc:AlternateContent xmlns:mc="http://schemas.openxmlformats.org/markup-compatibility/2006">
              <mc:Choice xmlns:v="urn:schemas-microsoft-com:vml" Requires="v">
                <p:oleObj spid="_x0000_s99346" name="Equation" r:id="rId3" imgW="2501900" imgH="1041400" progId="Equation.3">
                  <p:embed/>
                </p:oleObj>
              </mc:Choice>
              <mc:Fallback>
                <p:oleObj name="Equation" r:id="rId3" imgW="2501900" imgH="10414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7864" y="2971800"/>
                        <a:ext cx="4786336" cy="1992313"/>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72C7341-313A-4A65-AB6A-63D0F869B36C}" type="slidenum">
              <a:rPr lang="en-US" smtClean="0"/>
              <a:pPr>
                <a:defRPr/>
              </a:pPr>
              <a:t>95</a:t>
            </a:fld>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2639</TotalTime>
  <Words>5250</Words>
  <Application>Microsoft Office PowerPoint</Application>
  <PresentationFormat>On-screen Show (4:3)</PresentationFormat>
  <Paragraphs>776</Paragraphs>
  <Slides>95</Slides>
  <Notes>7</Notes>
  <HiddenSlides>0</HiddenSlides>
  <MMClips>0</MMClips>
  <ScaleCrop>false</ScaleCrop>
  <HeadingPairs>
    <vt:vector size="6" baseType="variant">
      <vt:variant>
        <vt:lpstr>Theme</vt:lpstr>
      </vt:variant>
      <vt:variant>
        <vt:i4>1</vt:i4>
      </vt:variant>
      <vt:variant>
        <vt:lpstr>Embedded OLE Servers</vt:lpstr>
      </vt:variant>
      <vt:variant>
        <vt:i4>5</vt:i4>
      </vt:variant>
      <vt:variant>
        <vt:lpstr>Slide Titles</vt:lpstr>
      </vt:variant>
      <vt:variant>
        <vt:i4>95</vt:i4>
      </vt:variant>
    </vt:vector>
  </HeadingPairs>
  <TitlesOfParts>
    <vt:vector size="101" baseType="lpstr">
      <vt:lpstr>Adjacency</vt:lpstr>
      <vt:lpstr>Worksheet</vt:lpstr>
      <vt:lpstr>Equation</vt:lpstr>
      <vt:lpstr>Image</vt:lpstr>
      <vt:lpstr>Chart</vt:lpstr>
      <vt:lpstr>Microsoft Equation 3.0</vt:lpstr>
      <vt:lpstr>Simple Linear Regression</vt:lpstr>
      <vt:lpstr>Simple Regression</vt:lpstr>
      <vt:lpstr>Introduction</vt:lpstr>
      <vt:lpstr>Introduction</vt:lpstr>
      <vt:lpstr>Regression Function</vt:lpstr>
      <vt:lpstr>Pictorial Presentation of Linear Regression Model</vt:lpstr>
      <vt:lpstr>Historical Origin of Regression</vt:lpstr>
      <vt:lpstr>Construction of Regression Models</vt:lpstr>
      <vt:lpstr>Uses of Regression Analysis</vt:lpstr>
      <vt:lpstr>Formal Statement of the Model</vt:lpstr>
      <vt:lpstr>Meaning of Regression Coefficients</vt:lpstr>
      <vt:lpstr>Regression Line</vt:lpstr>
      <vt:lpstr>Regression Line</vt:lpstr>
      <vt:lpstr>Regression Line</vt:lpstr>
      <vt:lpstr>Estimation of Mean Response</vt:lpstr>
      <vt:lpstr>Point Estimation of Mean Response</vt:lpstr>
      <vt:lpstr>Point Estimation of Mean Response</vt:lpstr>
      <vt:lpstr>Point Estimation of Mean Response</vt:lpstr>
      <vt:lpstr>Example: Retail sales and floor space</vt:lpstr>
      <vt:lpstr>Example: Retail sales and floor space</vt:lpstr>
      <vt:lpstr>Residual</vt:lpstr>
      <vt:lpstr>Example: weekly advertising expenditure</vt:lpstr>
      <vt:lpstr>Estimation of the variance of the error terms, 2</vt:lpstr>
      <vt:lpstr>Regression Standard  Error</vt:lpstr>
      <vt:lpstr>Regression Standard  Error</vt:lpstr>
      <vt:lpstr>Basic Assumptions of a Regression Model</vt:lpstr>
      <vt:lpstr>Conditions for Regression Inference</vt:lpstr>
      <vt:lpstr>Conditions for Regression Inference</vt:lpstr>
      <vt:lpstr>Conditions for Regression Inference</vt:lpstr>
      <vt:lpstr>Conditions for Regression Inference</vt:lpstr>
      <vt:lpstr>Analysis of Residual</vt:lpstr>
      <vt:lpstr>Analysis of Residual</vt:lpstr>
      <vt:lpstr>Analysis of Residual</vt:lpstr>
      <vt:lpstr>Residual plots</vt:lpstr>
      <vt:lpstr>Residual plots</vt:lpstr>
      <vt:lpstr>Residual plots</vt:lpstr>
      <vt:lpstr>Variable transformations</vt:lpstr>
      <vt:lpstr>Inference about the Regression Model</vt:lpstr>
      <vt:lpstr>Inference about the Regression Model</vt:lpstr>
      <vt:lpstr>Inference about the Regression Model</vt:lpstr>
      <vt:lpstr>Confidence Intervals and Significance Tests</vt:lpstr>
      <vt:lpstr>Confidence Intervals and Significance Tests</vt:lpstr>
      <vt:lpstr>Confidence Intervals and Significance Tests</vt:lpstr>
      <vt:lpstr>Confidence Intervals and Significance Tests</vt:lpstr>
      <vt:lpstr>Example: Weekly Advertising Expenditure</vt:lpstr>
      <vt:lpstr>Example: Weekly Advertising Expenditure</vt:lpstr>
      <vt:lpstr>Example: Weekly Advertising Expenditure </vt:lpstr>
      <vt:lpstr> Example: Weekly Advertising Expenditure</vt:lpstr>
      <vt:lpstr>Confidence interval for 1</vt:lpstr>
      <vt:lpstr>Confidence interval for 1</vt:lpstr>
      <vt:lpstr>Example: Do wages rise with experience?</vt:lpstr>
      <vt:lpstr>Example: Do wages rise with experience?</vt:lpstr>
      <vt:lpstr>Example: Do wages rise with experience?</vt:lpstr>
      <vt:lpstr>Example: Do wages rise with experience?</vt:lpstr>
      <vt:lpstr>Example: Do wages rise with experience?</vt:lpstr>
      <vt:lpstr>Example: Do wages rise with experience?</vt:lpstr>
      <vt:lpstr>Example: Do wages rise with experience?</vt:lpstr>
      <vt:lpstr>Example: Do wages rise with experience?</vt:lpstr>
      <vt:lpstr>Example: Do wages rise with experience?</vt:lpstr>
      <vt:lpstr>Using the regression Line</vt:lpstr>
      <vt:lpstr>Using the regression Line</vt:lpstr>
      <vt:lpstr>Using the regression Line</vt:lpstr>
      <vt:lpstr>Using the regression Line</vt:lpstr>
      <vt:lpstr>Using the regression Line</vt:lpstr>
      <vt:lpstr>Using the regression Line</vt:lpstr>
      <vt:lpstr>Prediction of a new response (   )</vt:lpstr>
      <vt:lpstr>Interval Estimation of a new response (  )</vt:lpstr>
      <vt:lpstr>Example</vt:lpstr>
      <vt:lpstr>Example</vt:lpstr>
      <vt:lpstr>Analysis of variance approach to Regression analysis</vt:lpstr>
      <vt:lpstr>Analysis of variance approach to Regression analysis</vt:lpstr>
      <vt:lpstr>Analysis of variance approach to Regression analysis</vt:lpstr>
      <vt:lpstr>Analysis of variance approach to Regression analysis</vt:lpstr>
      <vt:lpstr>Analysis of variance approach to Regression analysis</vt:lpstr>
      <vt:lpstr>Analysis of variance approach to Regression analysis</vt:lpstr>
      <vt:lpstr>Formal Development of the Partitioning</vt:lpstr>
      <vt:lpstr>Formal Development of the Partitioning</vt:lpstr>
      <vt:lpstr>Mean squares</vt:lpstr>
      <vt:lpstr>Mean squares</vt:lpstr>
      <vt:lpstr>Analysis of Variance Table</vt:lpstr>
      <vt:lpstr>Analysis of Variance Table</vt:lpstr>
      <vt:lpstr>Analysis of Variance Table</vt:lpstr>
      <vt:lpstr>Analysis of Variance Table</vt:lpstr>
      <vt:lpstr>F-Test for 1= 0 versus 1 0 </vt:lpstr>
      <vt:lpstr>F-Test for 1= 0 versus 1 0</vt:lpstr>
      <vt:lpstr>F-Test for 1= 0 versus 1 0</vt:lpstr>
      <vt:lpstr>F-Test for 1= 0 versus 1 0</vt:lpstr>
      <vt:lpstr>F-Test for 1= 0 versus 1 0</vt:lpstr>
      <vt:lpstr>F-Test for 1= 0 versus 1 0</vt:lpstr>
      <vt:lpstr>Analysis of Variance Table</vt:lpstr>
      <vt:lpstr>Computer Output</vt:lpstr>
      <vt:lpstr>Coefficient of Determination</vt:lpstr>
      <vt:lpstr>Coefficient of Determination</vt:lpstr>
      <vt:lpstr>Coefficient of Determination</vt:lpstr>
      <vt:lpstr>Correlation Coefficient</vt:lpstr>
    </vt:vector>
  </TitlesOfParts>
  <Company>Western Illinois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Simple Linear Regression</dc:title>
  <dc:creator>WIU</dc:creator>
  <cp:lastModifiedBy>User</cp:lastModifiedBy>
  <cp:revision>148</cp:revision>
  <cp:lastPrinted>1601-01-01T00:00:00Z</cp:lastPrinted>
  <dcterms:created xsi:type="dcterms:W3CDTF">2002-10-09T18:07:39Z</dcterms:created>
  <dcterms:modified xsi:type="dcterms:W3CDTF">2015-03-09T05:15:43Z</dcterms:modified>
</cp:coreProperties>
</file>