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65" r:id="rId5"/>
    <p:sldId id="264" r:id="rId6"/>
    <p:sldId id="259" r:id="rId7"/>
    <p:sldId id="260" r:id="rId8"/>
    <p:sldId id="266" r:id="rId9"/>
    <p:sldId id="261" r:id="rId10"/>
    <p:sldId id="262" r:id="rId11"/>
    <p:sldId id="267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24" autoAdjust="0"/>
  </p:normalViewPr>
  <p:slideViewPr>
    <p:cSldViewPr>
      <p:cViewPr>
        <p:scale>
          <a:sx n="70" d="100"/>
          <a:sy n="70" d="100"/>
        </p:scale>
        <p:origin x="-2814" y="-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0717D-72FF-4C80-869A-061CE3E21D38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5B99F-070F-4196-A926-26586E753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</a:p>
          <a:p>
            <a:r>
              <a:rPr lang="en-US" dirty="0" smtClean="0"/>
              <a:t>Lines</a:t>
            </a:r>
            <a:r>
              <a:rPr lang="en-US" baseline="0" dirty="0" smtClean="0"/>
              <a:t> 3-4: The friend provide personal information about themselves.</a:t>
            </a:r>
          </a:p>
          <a:p>
            <a:r>
              <a:rPr lang="en-US" baseline="0" dirty="0" smtClean="0"/>
              <a:t>Lines 6-8:  Jane provide Sarah information about her habit and routine.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</a:p>
          <a:p>
            <a:r>
              <a:rPr lang="en-US" dirty="0" smtClean="0"/>
              <a:t>Lines</a:t>
            </a:r>
            <a:r>
              <a:rPr lang="en-US" baseline="0" dirty="0" smtClean="0"/>
              <a:t> 3 and 5: Ms. Spence tells the class how many people live in Paris.</a:t>
            </a:r>
          </a:p>
          <a:p>
            <a:r>
              <a:rPr lang="en-US" baseline="0" dirty="0" smtClean="0"/>
              <a:t>Ms. Spence provides factual information.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381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33400" y="65532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6858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193332" y="6512268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rial" pitchFamily="34" charset="0"/>
                <a:cs typeface="Arial" pitchFamily="34" charset="0"/>
              </a:rPr>
              <a:t>SIMPLE PRESENT</a:t>
            </a:r>
            <a:endParaRPr lang="en-GB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Grammar Review: Unit 1	      Duration: 30 minutes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Files to work on\KSU\KSU Logo\KSUPYP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90600"/>
            <a:ext cx="3352800" cy="1527018"/>
          </a:xfrm>
          <a:prstGeom prst="rect">
            <a:avLst/>
          </a:prstGeom>
          <a:noFill/>
        </p:spPr>
      </p:pic>
      <p:pic>
        <p:nvPicPr>
          <p:cNvPr id="1027" name="Picture 3" descr="E:\Files to work on\KSU\KSU Logo\King Saud University Logo Colou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99060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3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990600"/>
            <a:ext cx="8305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Use Simple Present to (express):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State (how something or some is)</a:t>
            </a:r>
            <a:endParaRPr lang="en-GB" b="1" dirty="0" smtClean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Ex.  Saudi Arabia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is ruled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by a king.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Ex.  Bosnia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 war.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en-US" dirty="0">
                <a:latin typeface="Arial" pitchFamily="34" charset="0"/>
                <a:cs typeface="Arial" pitchFamily="34" charset="0"/>
              </a:rPr>
              <a:t>W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hen there is more than one verb, the verb paired with 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either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should be in the past form.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Condition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Ex.  Ali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gets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tired easily these days.  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Ex.  The box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old.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Likes &amp; dislikes, thoughts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and feelings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Jill 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doubts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the truth of his statement.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She deeply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regrets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complaining about her neighbor.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276600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800600"/>
            <a:ext cx="183289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cdn1.theweek.co.uk/sites/theweek/files/styles/theweek_article_main_image/public/0/31/150123-salman-bin-abdulaziz_0.png?itok=oGkRCyP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143000"/>
            <a:ext cx="2667000" cy="1503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Quick Practice 3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762000"/>
            <a:ext cx="8305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Complete the following sentences by using the words in the parentheses.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She ____________(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like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baking.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My aunt ___________(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travelling by train.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 ___________(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not/do/like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)spinach.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jar _____________ 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be/fill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with water.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 ________(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have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no money at the moment.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My brother _______(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have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a new car.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That bicycle ___________ 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old-fashioned.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 ___________(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think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she is a wonderful person.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peanut 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be/cover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with chocolate.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 Common Mistakes to Watch Out for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8534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1.  </a:t>
            </a:r>
            <a:r>
              <a:rPr lang="en-US" sz="1600" b="1" dirty="0" smtClean="0">
                <a:solidFill>
                  <a:srgbClr val="00B050"/>
                </a:solidFill>
                <a:latin typeface="Century Gothic" pitchFamily="34" charset="0"/>
                <a:ea typeface="Times New Roman" pitchFamily="18" charset="0"/>
                <a:cs typeface="Times-Roman" charset="0"/>
              </a:rPr>
              <a:t>Remember</a:t>
            </a:r>
            <a:r>
              <a:rPr lang="en-US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, </a:t>
            </a:r>
            <a:r>
              <a:rPr lang="en-GB" sz="1600" b="1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don't forget the -S for he/she/it.</a:t>
            </a:r>
            <a:endParaRPr lang="en-GB" sz="1600" b="1" dirty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sz="1600" dirty="0" smtClean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b="1" dirty="0" smtClean="0">
                <a:solidFill>
                  <a:srgbClr val="FF0000"/>
                </a:solidFill>
                <a:latin typeface="Century Gothic" pitchFamily="34" charset="0"/>
                <a:ea typeface="Times New Roman" pitchFamily="18" charset="0"/>
                <a:cs typeface="Times-Roman" charset="0"/>
              </a:rPr>
              <a:t>Incorrect: 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* He go to an English skill workshop every Sunday.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sz="1600" dirty="0" smtClean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b="1" dirty="0" smtClean="0">
                <a:solidFill>
                  <a:srgbClr val="0070C0"/>
                </a:solidFill>
                <a:latin typeface="Century Gothic" pitchFamily="34" charset="0"/>
                <a:ea typeface="Times New Roman" pitchFamily="18" charset="0"/>
                <a:cs typeface="Times-Roman" charset="0"/>
              </a:rPr>
              <a:t>Correct:  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He goes to an English skill workshop every Sunday.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sz="1600" dirty="0" smtClean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AutoNum type="arabicPeriod" startAt="2"/>
            </a:pPr>
            <a:r>
              <a:rPr lang="en-GB" sz="1600" b="1" dirty="0" smtClean="0">
                <a:solidFill>
                  <a:srgbClr val="00B050"/>
                </a:solidFill>
                <a:latin typeface="Century Gothic" pitchFamily="34" charset="0"/>
                <a:ea typeface="Times New Roman" pitchFamily="18" charset="0"/>
                <a:cs typeface="Times-Roman" charset="0"/>
              </a:rPr>
              <a:t>Remember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, if it is an </a:t>
            </a:r>
            <a:r>
              <a:rPr lang="en-GB" sz="1600" b="1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action that started in the past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, use either for or since.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</a:pPr>
            <a:endParaRPr lang="en-GB" sz="1600" dirty="0" smtClean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 marL="342900" indent="-342900">
              <a:lnSpc>
                <a:spcPct val="100000"/>
              </a:lnSpc>
              <a:spcBef>
                <a:spcPct val="0"/>
              </a:spcBef>
            </a:pPr>
            <a:r>
              <a:rPr lang="en-GB" sz="1600" b="1" dirty="0" smtClean="0">
                <a:solidFill>
                  <a:srgbClr val="FF0000"/>
                </a:solidFill>
                <a:latin typeface="Century Gothic" pitchFamily="34" charset="0"/>
                <a:ea typeface="Times New Roman" pitchFamily="18" charset="0"/>
                <a:cs typeface="Times-Roman" charset="0"/>
              </a:rPr>
              <a:t>Incorrect: 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* I know him 5 years.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sz="1600" dirty="0" smtClean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You met him 5 years ago, and you have known him ever since. So: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sz="1600" dirty="0" smtClean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b="1" dirty="0" smtClean="0">
                <a:solidFill>
                  <a:srgbClr val="0070C0"/>
                </a:solidFill>
                <a:latin typeface="Century Gothic" pitchFamily="34" charset="0"/>
                <a:ea typeface="Times New Roman" pitchFamily="18" charset="0"/>
                <a:cs typeface="Times-Roman" charset="0"/>
              </a:rPr>
              <a:t>Correct:  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I’ve known him for 5 years (present perfect form)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sz="1600" dirty="0" smtClean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3.  </a:t>
            </a:r>
            <a:r>
              <a:rPr lang="en-GB" sz="1600" b="1" dirty="0" smtClean="0">
                <a:solidFill>
                  <a:srgbClr val="00B050"/>
                </a:solidFill>
                <a:latin typeface="Century Gothic" pitchFamily="34" charset="0"/>
                <a:ea typeface="Times New Roman" pitchFamily="18" charset="0"/>
                <a:cs typeface="Times-Roman" charset="0"/>
              </a:rPr>
              <a:t>Remember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 to use the present continuous for </a:t>
            </a:r>
            <a:r>
              <a:rPr lang="en-GB" sz="1600" b="1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actions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 that are </a:t>
            </a:r>
            <a:r>
              <a:rPr lang="en-GB" sz="1600" b="1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temporary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sz="1600" dirty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b="1" dirty="0" smtClean="0">
                <a:solidFill>
                  <a:srgbClr val="FF0000"/>
                </a:solidFill>
                <a:latin typeface="Century Gothic" pitchFamily="34" charset="0"/>
                <a:ea typeface="Times New Roman" pitchFamily="18" charset="0"/>
                <a:cs typeface="Times-Roman" charset="0"/>
              </a:rPr>
              <a:t>Incorrect: 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* At the moment, I stay in a hotel.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sz="1600" dirty="0" smtClean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As you see this as a temporary period of time, use the present continuous: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sz="1600" dirty="0" smtClean="0">
              <a:latin typeface="Century Gothic" pitchFamily="34" charset="0"/>
              <a:ea typeface="Times New Roman" pitchFamily="18" charset="0"/>
              <a:cs typeface="Times-Roman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b="1" dirty="0" smtClean="0">
                <a:solidFill>
                  <a:srgbClr val="0070C0"/>
                </a:solidFill>
                <a:latin typeface="Century Gothic" pitchFamily="34" charset="0"/>
                <a:ea typeface="Times New Roman" pitchFamily="18" charset="0"/>
                <a:cs typeface="Times-Roman" charset="0"/>
              </a:rPr>
              <a:t>Correct:  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I’m staying in a hotel. </a:t>
            </a:r>
            <a:endParaRPr lang="en-GB" sz="1600" dirty="0" smtClean="0">
              <a:ea typeface="Times New Roman" pitchFamily="18" charset="0"/>
              <a:cs typeface="Times-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Noticing Task 1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Two  old friends bump into each other in the street after not seeing each other for years.  Read their conversation , then answer the questions which follow</a:t>
            </a:r>
            <a:r>
              <a:rPr lang="en-GB" sz="1600" dirty="0" smtClean="0">
                <a:latin typeface="Verdana" pitchFamily="34" charset="0"/>
                <a:ea typeface="Times New Roman" pitchFamily="18" charset="0"/>
                <a:cs typeface="Times-Roman" charset="0"/>
              </a:rPr>
              <a:t>.</a:t>
            </a:r>
            <a:endParaRPr lang="en-GB" sz="1600" dirty="0" smtClean="0">
              <a:ea typeface="Times New Roman" pitchFamily="18" charset="0"/>
              <a:cs typeface="Times-Roman" charset="0"/>
            </a:endParaRPr>
          </a:p>
        </p:txBody>
      </p:sp>
      <p:graphicFrame>
        <p:nvGraphicFramePr>
          <p:cNvPr id="4" name="Group 150"/>
          <p:cNvGraphicFramePr>
            <a:graphicFrameLocks noGrp="1"/>
          </p:cNvGraphicFramePr>
          <p:nvPr/>
        </p:nvGraphicFramePr>
        <p:xfrm>
          <a:off x="885825" y="1676400"/>
          <a:ext cx="7343775" cy="3471230"/>
        </p:xfrm>
        <a:graphic>
          <a:graphicData uri="http://schemas.openxmlformats.org/drawingml/2006/table">
            <a:tbl>
              <a:tblPr/>
              <a:tblGrid>
                <a:gridCol w="328612"/>
                <a:gridCol w="739775"/>
                <a:gridCol w="6275388"/>
              </a:tblGrid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Sara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Hi Jane, is that you?  How have you been?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Jane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 am doing well.  How about you?  What is new with you?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Sara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 now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live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in Melbourne.  I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’m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married and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have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one son.  How about you?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Jane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 live in Riyadh.  I </a:t>
                      </a:r>
                      <a:r>
                        <a:rPr kumimoji="0" lang="en-GB" altLang="zh-CN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am</a:t>
                      </a:r>
                      <a:r>
                        <a:rPr kumimoji="0" lang="en-GB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single and I </a:t>
                      </a:r>
                      <a:r>
                        <a:rPr kumimoji="0" lang="en-GB" altLang="zh-CN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study</a:t>
                      </a:r>
                      <a:r>
                        <a:rPr kumimoji="0" lang="en-GB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at a university there.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Sara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It</a:t>
                      </a:r>
                      <a:r>
                        <a:rPr kumimoji="0" lang="en-US" altLang="zh-CN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’s</a:t>
                      </a:r>
                      <a:r>
                        <a:rPr kumimoji="0" lang="en-US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good to see you here in Melbourne.  Do you always </a:t>
                      </a:r>
                      <a:r>
                        <a:rPr kumimoji="0" lang="en-US" altLang="zh-CN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visit</a:t>
                      </a:r>
                      <a:r>
                        <a:rPr kumimoji="0" lang="en-US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at this time of the year?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Jane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Yes I do.  My family and I </a:t>
                      </a:r>
                      <a:r>
                        <a:rPr kumimoji="0" lang="en-GB" altLang="zh-CN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love</a:t>
                      </a:r>
                      <a:r>
                        <a:rPr kumimoji="0" lang="en-GB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visiting Melbourne.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Sara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That is good to hear.  What do you do when you are here?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8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Jane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 usually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wake up 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at 7 o’clock and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walk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in your beautiful parks.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5486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lines 3-4, what kind of information do the friends give each other?</a:t>
            </a:r>
          </a:p>
          <a:p>
            <a:r>
              <a:rPr lang="en-US" dirty="0" smtClean="0"/>
              <a:t>In lines 6 and 8, what kind of information does Jane give Sara?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1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990600"/>
            <a:ext cx="8305800" cy="6591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Use Simple Present to: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Give </a:t>
            </a:r>
            <a:r>
              <a:rPr lang="en-GB" b="1" dirty="0">
                <a:latin typeface="Arial" pitchFamily="34" charset="0"/>
                <a:cs typeface="Arial" pitchFamily="34" charset="0"/>
              </a:rPr>
              <a:t>personal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information about yourself or someone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Describe </a:t>
            </a:r>
            <a:r>
              <a:rPr lang="en-GB" b="1" dirty="0">
                <a:latin typeface="Arial" pitchFamily="34" charset="0"/>
                <a:cs typeface="Arial" pitchFamily="34" charset="0"/>
              </a:rPr>
              <a:t>your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habit or routine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I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walk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 mile everyday.  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abit/routine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7472" indent="-347472">
              <a:spcBef>
                <a:spcPts val="432"/>
              </a:spcBef>
              <a:spcAft>
                <a:spcPts val="600"/>
              </a:spcAft>
              <a:buClr>
                <a:schemeClr val="tx2"/>
              </a:buClr>
              <a:buSzPts val="18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Ex. </a:t>
            </a:r>
            <a:r>
              <a:rPr lang="en-US" dirty="0">
                <a:latin typeface="Verdana"/>
              </a:rPr>
              <a:t>We </a:t>
            </a:r>
            <a:r>
              <a:rPr lang="en-US" b="1" dirty="0">
                <a:solidFill>
                  <a:srgbClr val="FF0000"/>
                </a:solidFill>
                <a:latin typeface="Verdana"/>
              </a:rPr>
              <a:t>leave</a:t>
            </a:r>
            <a:r>
              <a:rPr lang="en-US" dirty="0">
                <a:latin typeface="Verdana"/>
              </a:rPr>
              <a:t> for work at 7:30 AM every morning. 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routine</a:t>
            </a:r>
            <a:endParaRPr lang="en-GB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I usually </a:t>
            </a:r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wake up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at 7 o’clock. 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routine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</a:t>
            </a:r>
            <a:r>
              <a:rPr lang="en-US" dirty="0" smtClean="0"/>
              <a:t>My husband </a:t>
            </a:r>
            <a:r>
              <a:rPr lang="en-US" b="1" dirty="0" smtClean="0">
                <a:solidFill>
                  <a:srgbClr val="FF0000"/>
                </a:solidFill>
              </a:rPr>
              <a:t>reads </a:t>
            </a:r>
            <a:r>
              <a:rPr lang="en-US" dirty="0" smtClean="0"/>
              <a:t>the newspaper in the evening.  </a:t>
            </a:r>
            <a:r>
              <a:rPr lang="en-US" b="1" dirty="0" smtClean="0">
                <a:solidFill>
                  <a:srgbClr val="0070C0"/>
                </a:solidFill>
              </a:rPr>
              <a:t>habit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905000"/>
            <a:ext cx="267215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812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Rules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8610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b="1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Rule 1.  </a:t>
            </a:r>
            <a:r>
              <a:rPr lang="en-US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Singular noun takes a singular verb and plural noun takes a plural verb.</a:t>
            </a:r>
          </a:p>
          <a:p>
            <a:pPr marL="342900" indent="-342900" algn="just"/>
            <a:endParaRPr lang="en-US" dirty="0">
              <a:latin typeface="Century Gothic" pitchFamily="34" charset="0"/>
            </a:endParaRPr>
          </a:p>
          <a:p>
            <a:pPr marL="342900" indent="-342900" algn="just"/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He, she, it</a:t>
            </a:r>
            <a:r>
              <a:rPr lang="en-US" dirty="0" smtClean="0">
                <a:latin typeface="Century Gothic" pitchFamily="34" charset="0"/>
              </a:rPr>
              <a:t>       		walks 		</a:t>
            </a:r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you, they </a:t>
            </a:r>
            <a:r>
              <a:rPr lang="en-US" dirty="0" smtClean="0">
                <a:latin typeface="Century Gothic" pitchFamily="34" charset="0"/>
              </a:rPr>
              <a:t>		walk</a:t>
            </a:r>
          </a:p>
          <a:p>
            <a:pPr marL="342900" indent="-342900" algn="just"/>
            <a:endParaRPr lang="en-US" dirty="0">
              <a:latin typeface="Century Gothic" pitchFamily="34" charset="0"/>
            </a:endParaRPr>
          </a:p>
          <a:p>
            <a:pPr marL="342900" indent="-342900" algn="just">
              <a:buAutoNum type="arabicPeriod" startAt="2"/>
            </a:pPr>
            <a:r>
              <a:rPr lang="en-US" b="1" dirty="0" smtClean="0">
                <a:latin typeface="Century Gothic" pitchFamily="34" charset="0"/>
              </a:rPr>
              <a:t>Rule 2.  </a:t>
            </a:r>
            <a:r>
              <a:rPr lang="en-US" dirty="0" smtClean="0">
                <a:latin typeface="Century Gothic" pitchFamily="34" charset="0"/>
              </a:rPr>
              <a:t>When using “</a:t>
            </a:r>
            <a:r>
              <a:rPr lang="en-US" b="1" dirty="0" smtClean="0">
                <a:latin typeface="Century Gothic" pitchFamily="34" charset="0"/>
              </a:rPr>
              <a:t>or”</a:t>
            </a:r>
            <a:r>
              <a:rPr lang="en-US" dirty="0" smtClean="0">
                <a:latin typeface="Century Gothic" pitchFamily="34" charset="0"/>
              </a:rPr>
              <a:t> for compound subjects, the verb takes the number of the subject nearest to the verb.</a:t>
            </a:r>
          </a:p>
          <a:p>
            <a:pPr marL="342900" indent="-342900" algn="just"/>
            <a:endParaRPr lang="en-US" dirty="0">
              <a:latin typeface="Century Gothic" pitchFamily="34" charset="0"/>
            </a:endParaRPr>
          </a:p>
          <a:p>
            <a:pPr marL="342900" indent="-342900" algn="just"/>
            <a:r>
              <a:rPr lang="en-US" dirty="0" smtClean="0">
                <a:latin typeface="Century Gothic" pitchFamily="34" charset="0"/>
              </a:rPr>
              <a:t>Ex.  </a:t>
            </a:r>
            <a:r>
              <a:rPr lang="en-US" dirty="0" err="1" smtClean="0">
                <a:latin typeface="Century Gothic" pitchFamily="34" charset="0"/>
              </a:rPr>
              <a:t>Sumaya</a:t>
            </a:r>
            <a:r>
              <a:rPr lang="en-US" dirty="0" smtClean="0">
                <a:latin typeface="Century Gothic" pitchFamily="34" charset="0"/>
              </a:rPr>
              <a:t> or the children </a:t>
            </a:r>
            <a:r>
              <a:rPr lang="en-US" b="1" dirty="0" smtClean="0">
                <a:solidFill>
                  <a:srgbClr val="FF0000"/>
                </a:solidFill>
                <a:latin typeface="Century Gothic" pitchFamily="34" charset="0"/>
              </a:rPr>
              <a:t>recite</a:t>
            </a:r>
            <a:r>
              <a:rPr lang="en-US" dirty="0" smtClean="0">
                <a:latin typeface="Century Gothic" pitchFamily="34" charset="0"/>
              </a:rPr>
              <a:t> a poem in tonight’s event.</a:t>
            </a:r>
          </a:p>
          <a:p>
            <a:pPr marL="342900" indent="-342900" algn="just"/>
            <a:r>
              <a:rPr lang="en-US" dirty="0" smtClean="0">
                <a:latin typeface="Century Gothic" pitchFamily="34" charset="0"/>
              </a:rPr>
              <a:t>Ex.  The children of </a:t>
            </a:r>
            <a:r>
              <a:rPr lang="en-US" dirty="0" err="1" smtClean="0">
                <a:latin typeface="Century Gothic" pitchFamily="34" charset="0"/>
              </a:rPr>
              <a:t>Sumaya</a:t>
            </a:r>
            <a:r>
              <a:rPr lang="en-US" dirty="0" smtClean="0">
                <a:latin typeface="Century Gothic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entury Gothic" pitchFamily="34" charset="0"/>
              </a:rPr>
              <a:t>recites</a:t>
            </a:r>
            <a:r>
              <a:rPr lang="en-US" dirty="0" smtClean="0">
                <a:latin typeface="Century Gothic" pitchFamily="34" charset="0"/>
              </a:rPr>
              <a:t> a poem in tonight’s event.</a:t>
            </a:r>
          </a:p>
          <a:p>
            <a:pPr marL="342900" indent="-342900" algn="just"/>
            <a:endParaRPr lang="en-US" dirty="0">
              <a:latin typeface="Century Gothic" pitchFamily="34" charset="0"/>
            </a:endParaRPr>
          </a:p>
          <a:p>
            <a:pPr marL="342900" indent="-342900" algn="just">
              <a:buAutoNum type="arabicPeriod" startAt="3"/>
            </a:pPr>
            <a:r>
              <a:rPr lang="en-US" dirty="0" smtClean="0">
                <a:latin typeface="Century Gothic" pitchFamily="34" charset="0"/>
              </a:rPr>
              <a:t>Rule 3.  Simple present for habits and routines is normally used with adverbs of frequency:</a:t>
            </a:r>
          </a:p>
          <a:p>
            <a:pPr marL="342900" indent="-342900" algn="just"/>
            <a:endParaRPr lang="en-US" dirty="0" smtClean="0">
              <a:latin typeface="Century Gothic" pitchFamily="34" charset="0"/>
            </a:endParaRP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Always			frequently		often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Usually			seldom			rarely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Nowadays		never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		every week/year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Sometimes		occasionally		from time to time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every now and then</a:t>
            </a:r>
          </a:p>
          <a:p>
            <a:pPr marL="342900" indent="-342900" algn="just"/>
            <a:endParaRPr lang="en-US" dirty="0" smtClean="0">
              <a:latin typeface="Century Gothic" pitchFamily="34" charset="0"/>
            </a:endParaRPr>
          </a:p>
          <a:p>
            <a:pPr marL="342900" indent="-342900"/>
            <a:endParaRPr lang="en-US" dirty="0" smtClean="0">
              <a:latin typeface="Century Gothic" pitchFamily="34" charset="0"/>
            </a:endParaRPr>
          </a:p>
          <a:p>
            <a:pPr marL="342900" indent="-342900"/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524000" y="2209800"/>
            <a:ext cx="1524000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096000" y="2209800"/>
            <a:ext cx="1524000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Quick Practice 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762000"/>
            <a:ext cx="83058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Complete the following sentences by using the words in the parentheses.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 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_________________ to the gym on Mondays.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You never 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arrive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________________ on time.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 seldom 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__________________ to the zoo.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Francis occasionally 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drink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)________________  coffee.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Ron seldom 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_______________ his homework.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They 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not / often / write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___________________ stories.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Pierre 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not /play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_______________ tennis every week.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 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not / usually / listen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_________ to the news in the mornings.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They 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spend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___________  their vacations in Canada every year?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He 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always / wear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)___________________  a hat?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Noticing Task 2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A teacher is teaching geography to her students.  Read the conversation , then answer the questions which follow</a:t>
            </a:r>
            <a:r>
              <a:rPr lang="en-GB" sz="1600" dirty="0" smtClean="0">
                <a:latin typeface="Verdana" pitchFamily="34" charset="0"/>
                <a:ea typeface="Times New Roman" pitchFamily="18" charset="0"/>
                <a:cs typeface="Times-Roman" charset="0"/>
              </a:rPr>
              <a:t>.</a:t>
            </a:r>
            <a:endParaRPr lang="en-GB" sz="1600" dirty="0" smtClean="0">
              <a:ea typeface="Times New Roman" pitchFamily="18" charset="0"/>
              <a:cs typeface="Times-Roman" charset="0"/>
            </a:endParaRPr>
          </a:p>
        </p:txBody>
      </p:sp>
      <p:graphicFrame>
        <p:nvGraphicFramePr>
          <p:cNvPr id="4" name="Group 150"/>
          <p:cNvGraphicFramePr>
            <a:graphicFrameLocks noGrp="1"/>
          </p:cNvGraphicFramePr>
          <p:nvPr/>
        </p:nvGraphicFramePr>
        <p:xfrm>
          <a:off x="304800" y="1600200"/>
          <a:ext cx="8458199" cy="3048000"/>
        </p:xfrm>
        <a:graphic>
          <a:graphicData uri="http://schemas.openxmlformats.org/drawingml/2006/table">
            <a:tbl>
              <a:tblPr/>
              <a:tblGrid>
                <a:gridCol w="378479"/>
                <a:gridCol w="1221721"/>
                <a:gridCol w="6857999"/>
              </a:tblGrid>
              <a:tr h="3623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Teacher 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Hi Jane, is that you?  How have you been?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Al </a:t>
                      </a:r>
                      <a:r>
                        <a:rPr kumimoji="0" lang="en-US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Anoud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Where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is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Paris Ms. Spence?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6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Teacher 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Paris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is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the capital of France, which is located in Europe.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Eman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Do many people </a:t>
                      </a:r>
                      <a:r>
                        <a:rPr kumimoji="0" lang="en-GB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live</a:t>
                      </a: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there?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Teacher 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Paris </a:t>
                      </a:r>
                      <a:r>
                        <a:rPr kumimoji="0" lang="en-GB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has</a:t>
                      </a: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a population of 8 million people.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Latifa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Paris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is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beautiful city and it is where the sun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rises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.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Teacher 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Paris is truly beautiful </a:t>
                      </a:r>
                      <a:r>
                        <a:rPr kumimoji="0" lang="en-GB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Latifa</a:t>
                      </a: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but the sun </a:t>
                      </a:r>
                      <a:r>
                        <a:rPr kumimoji="0" lang="en-GB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rises </a:t>
                      </a: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in the east.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8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Latifa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Oh yes, right.  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4953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lines 3 and 5, what kind of information Ms. Spence gives about Paris?</a:t>
            </a:r>
          </a:p>
          <a:p>
            <a:r>
              <a:rPr lang="en-US" dirty="0" smtClean="0"/>
              <a:t>Are the information the teacher provide true or false?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2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990600"/>
            <a:ext cx="8305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Use Simple Present to: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>
                <a:latin typeface="Arial" pitchFamily="34" charset="0"/>
                <a:cs typeface="Arial" pitchFamily="34" charset="0"/>
              </a:rPr>
              <a:t>T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alk about facts or opinions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>
                <a:latin typeface="Arial" pitchFamily="34" charset="0"/>
                <a:cs typeface="Arial" pitchFamily="34" charset="0"/>
              </a:rPr>
              <a:t>We use the Present Simple to talk about universal truths (for example, laws of nature) or things we believe are, or are not,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true (opinion). </a:t>
            </a:r>
            <a:r>
              <a:rPr lang="en-US" dirty="0">
                <a:latin typeface="Arial" pitchFamily="34" charset="0"/>
                <a:cs typeface="Arial" pitchFamily="34" charset="0"/>
              </a:rPr>
              <a:t>It's also used to generalize about something or somebody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Ex.  Paris </a:t>
            </a:r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a population of 8 million people.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fact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Ex.  Barack Obama </a:t>
            </a:r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the president of the United states.  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fact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Ex.  Victoria </a:t>
            </a:r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located in southern Australia.  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fact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Randa’s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house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more beautiful than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Rawan’s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dirty="0">
                <a:latin typeface="Arial" pitchFamily="34" charset="0"/>
                <a:cs typeface="Arial" pitchFamily="34" charset="0"/>
              </a:rPr>
              <a:t> 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pinion 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The </a:t>
            </a:r>
            <a:r>
              <a:rPr lang="en-US" dirty="0">
                <a:latin typeface="Arial" pitchFamily="34" charset="0"/>
                <a:cs typeface="Arial" pitchFamily="34" charset="0"/>
              </a:rPr>
              <a:t>Earth 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goes</a:t>
            </a:r>
            <a:r>
              <a:rPr lang="en-US" dirty="0">
                <a:latin typeface="Arial" pitchFamily="34" charset="0"/>
                <a:cs typeface="Arial" pitchFamily="34" charset="0"/>
              </a:rPr>
              <a:t> around the Sun. 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fact (universal truth)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Dogs</a:t>
            </a:r>
            <a:r>
              <a:rPr lang="en-US" dirty="0">
                <a:latin typeface="Arial" pitchFamily="34" charset="0"/>
                <a:cs typeface="Arial" pitchFamily="34" charset="0"/>
              </a:rPr>
              <a:t> 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en-US" dirty="0">
                <a:latin typeface="Arial" pitchFamily="34" charset="0"/>
                <a:cs typeface="Arial" pitchFamily="34" charset="0"/>
              </a:rPr>
              <a:t> better than cats. 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opinion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generalization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Berlin</a:t>
            </a:r>
            <a:r>
              <a:rPr lang="en-US" dirty="0">
                <a:latin typeface="Arial" pitchFamily="34" charset="0"/>
                <a:cs typeface="Arial" pitchFamily="34" charset="0"/>
              </a:rPr>
              <a:t> 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n-US" dirty="0">
                <a:latin typeface="Arial" pitchFamily="34" charset="0"/>
                <a:cs typeface="Arial" pitchFamily="34" charset="0"/>
              </a:rPr>
              <a:t> the capital city of Germany. 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fact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Elephants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don’t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fly. 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fact (universal truth)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 I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think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Liza is a good teacher.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(opinion)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962400"/>
            <a:ext cx="1752600" cy="239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Quick Practice 2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762000"/>
            <a:ext cx="8305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Complete the following sentences by using the words in the parentheses.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Sorry, but I __________ (</a:t>
            </a:r>
            <a:r>
              <a:rPr lang="en-GB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feel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) it’s not the right time to do this.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I _________ (</a:t>
            </a:r>
            <a:r>
              <a:rPr lang="en-GB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not/believe/do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) that’s true.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sun ___________(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rise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)every morning. 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Children _____________(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grow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  a little each year.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Hurricane winds ____________(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blow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 from 90 to 150 miles per hour. 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I _________ (</a:t>
            </a:r>
            <a:r>
              <a:rPr lang="en-GB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believe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) he’s the best player of all time.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I ______ (</a:t>
            </a:r>
            <a:r>
              <a:rPr lang="en-GB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not/do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) think he’ll do that.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Noticing Task 3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853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Read the conversations below then answer the questions which follow</a:t>
            </a:r>
            <a:r>
              <a:rPr lang="en-GB" sz="1600" dirty="0" smtClean="0">
                <a:latin typeface="Verdana" pitchFamily="34" charset="0"/>
                <a:ea typeface="Times New Roman" pitchFamily="18" charset="0"/>
                <a:cs typeface="Times-Roman" charset="0"/>
              </a:rPr>
              <a:t>.</a:t>
            </a:r>
            <a:endParaRPr lang="en-GB" sz="1600" dirty="0" smtClean="0">
              <a:ea typeface="Times New Roman" pitchFamily="18" charset="0"/>
              <a:cs typeface="Times-Roma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49530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is Saudi Arabia ruled?</a:t>
            </a:r>
          </a:p>
          <a:p>
            <a:r>
              <a:rPr lang="en-US" dirty="0" smtClean="0"/>
              <a:t>Is Ali well?</a:t>
            </a:r>
          </a:p>
          <a:p>
            <a:r>
              <a:rPr lang="en-US" dirty="0" smtClean="0"/>
              <a:t>How does </a:t>
            </a:r>
            <a:r>
              <a:rPr lang="en-US" dirty="0" err="1" smtClean="0"/>
              <a:t>Sumaya</a:t>
            </a:r>
            <a:r>
              <a:rPr lang="en-US" dirty="0" smtClean="0"/>
              <a:t> feel about her vacation?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752599"/>
            <a:ext cx="2819400" cy="187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752600"/>
            <a:ext cx="2590800" cy="188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" y="3810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Saudi Arabia </a:t>
            </a:r>
            <a:r>
              <a:rPr lang="en-US" b="1" dirty="0" smtClean="0">
                <a:solidFill>
                  <a:srgbClr val="FF0000"/>
                </a:solidFill>
              </a:rPr>
              <a:t>is</a:t>
            </a:r>
            <a:r>
              <a:rPr lang="en-US" b="1" dirty="0" smtClean="0"/>
              <a:t> ruled by  a king.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38494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Ali </a:t>
            </a:r>
            <a:r>
              <a:rPr lang="en-US" b="1" dirty="0" smtClean="0">
                <a:solidFill>
                  <a:srgbClr val="FF0000"/>
                </a:solidFill>
              </a:rPr>
              <a:t>gets</a:t>
            </a:r>
            <a:r>
              <a:rPr lang="en-US" b="1" dirty="0" smtClean="0"/>
              <a:t> easily tired these days.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91200" y="38494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Sumaya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is</a:t>
            </a:r>
            <a:r>
              <a:rPr lang="en-US" b="1" dirty="0" smtClean="0"/>
              <a:t> excited about her vacation.</a:t>
            </a:r>
            <a:endParaRPr lang="en-GB" b="1" dirty="0"/>
          </a:p>
        </p:txBody>
      </p:sp>
      <p:pic>
        <p:nvPicPr>
          <p:cNvPr id="13" name="Picture 12" descr="http://cdn1.theweek.co.uk/sites/theweek/files/styles/theweek_article_main_image/public/0/31/150123-salman-bin-abdulaziz_0.png?itok=oGkRCyP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981200"/>
            <a:ext cx="2667000" cy="1503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1521</TotalTime>
  <Words>947</Words>
  <Application>Microsoft Office PowerPoint</Application>
  <PresentationFormat>On-screen Show (4:3)</PresentationFormat>
  <Paragraphs>212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Origin</vt:lpstr>
      <vt:lpstr>SIMPLE PRESENT</vt:lpstr>
      <vt:lpstr>Noticing Task 1</vt:lpstr>
      <vt:lpstr>Usage 1</vt:lpstr>
      <vt:lpstr>Rules</vt:lpstr>
      <vt:lpstr>Quick Practice 1</vt:lpstr>
      <vt:lpstr>Noticing Task 2</vt:lpstr>
      <vt:lpstr>Usage 2</vt:lpstr>
      <vt:lpstr>Quick Practice 2</vt:lpstr>
      <vt:lpstr>Noticing Task 3</vt:lpstr>
      <vt:lpstr>Usage 3</vt:lpstr>
      <vt:lpstr>Quick Practice 3</vt:lpstr>
      <vt:lpstr>3 Common Mistakes to Watch Out for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Verna</dc:creator>
  <cp:lastModifiedBy>Verna Santos</cp:lastModifiedBy>
  <cp:revision>119</cp:revision>
  <dcterms:created xsi:type="dcterms:W3CDTF">2013-02-25T09:22:28Z</dcterms:created>
  <dcterms:modified xsi:type="dcterms:W3CDTF">2015-02-17T10:55:44Z</dcterms:modified>
</cp:coreProperties>
</file>