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7" r:id="rId1"/>
    <p:sldMasterId id="2147483661" r:id="rId2"/>
  </p:sldMasterIdLst>
  <p:notesMasterIdLst>
    <p:notesMasterId r:id="rId271"/>
  </p:notesMasterIdLst>
  <p:sldIdLst>
    <p:sldId id="437" r:id="rId3"/>
    <p:sldId id="544" r:id="rId4"/>
    <p:sldId id="256" r:id="rId5"/>
    <p:sldId id="257" r:id="rId6"/>
    <p:sldId id="258" r:id="rId7"/>
    <p:sldId id="259" r:id="rId8"/>
    <p:sldId id="385" r:id="rId9"/>
    <p:sldId id="263" r:id="rId10"/>
    <p:sldId id="264" r:id="rId11"/>
    <p:sldId id="265" r:id="rId12"/>
    <p:sldId id="266" r:id="rId13"/>
    <p:sldId id="267" r:id="rId14"/>
    <p:sldId id="268" r:id="rId15"/>
    <p:sldId id="269" r:id="rId16"/>
    <p:sldId id="270" r:id="rId17"/>
    <p:sldId id="271" r:id="rId18"/>
    <p:sldId id="274" r:id="rId19"/>
    <p:sldId id="275" r:id="rId20"/>
    <p:sldId id="272" r:id="rId21"/>
    <p:sldId id="273" r:id="rId22"/>
    <p:sldId id="386" r:id="rId23"/>
    <p:sldId id="276" r:id="rId24"/>
    <p:sldId id="277" r:id="rId25"/>
    <p:sldId id="278" r:id="rId26"/>
    <p:sldId id="282" r:id="rId27"/>
    <p:sldId id="399" r:id="rId28"/>
    <p:sldId id="439" r:id="rId29"/>
    <p:sldId id="394" r:id="rId30"/>
    <p:sldId id="395" r:id="rId31"/>
    <p:sldId id="441" r:id="rId32"/>
    <p:sldId id="442" r:id="rId33"/>
    <p:sldId id="396" r:id="rId34"/>
    <p:sldId id="397" r:id="rId35"/>
    <p:sldId id="522" r:id="rId36"/>
    <p:sldId id="398" r:id="rId37"/>
    <p:sldId id="515" r:id="rId38"/>
    <p:sldId id="518" r:id="rId39"/>
    <p:sldId id="519" r:id="rId40"/>
    <p:sldId id="545" r:id="rId41"/>
    <p:sldId id="443" r:id="rId42"/>
    <p:sldId id="520" r:id="rId43"/>
    <p:sldId id="285" r:id="rId44"/>
    <p:sldId id="286" r:id="rId45"/>
    <p:sldId id="288" r:id="rId46"/>
    <p:sldId id="287" r:id="rId47"/>
    <p:sldId id="524" r:id="rId48"/>
    <p:sldId id="525" r:id="rId49"/>
    <p:sldId id="289" r:id="rId50"/>
    <p:sldId id="290" r:id="rId51"/>
    <p:sldId id="291" r:id="rId52"/>
    <p:sldId id="440" r:id="rId53"/>
    <p:sldId id="400" r:id="rId54"/>
    <p:sldId id="293" r:id="rId55"/>
    <p:sldId id="294" r:id="rId56"/>
    <p:sldId id="445" r:id="rId57"/>
    <p:sldId id="446" r:id="rId58"/>
    <p:sldId id="299" r:id="rId59"/>
    <p:sldId id="300" r:id="rId60"/>
    <p:sldId id="447" r:id="rId61"/>
    <p:sldId id="533" r:id="rId62"/>
    <p:sldId id="302" r:id="rId63"/>
    <p:sldId id="387" r:id="rId64"/>
    <p:sldId id="303" r:id="rId65"/>
    <p:sldId id="304" r:id="rId66"/>
    <p:sldId id="546" r:id="rId67"/>
    <p:sldId id="476" r:id="rId68"/>
    <p:sldId id="305" r:id="rId69"/>
    <p:sldId id="547" r:id="rId70"/>
    <p:sldId id="550" r:id="rId71"/>
    <p:sldId id="306" r:id="rId72"/>
    <p:sldId id="551" r:id="rId73"/>
    <p:sldId id="552" r:id="rId74"/>
    <p:sldId id="307" r:id="rId75"/>
    <p:sldId id="308" r:id="rId76"/>
    <p:sldId id="449" r:id="rId77"/>
    <p:sldId id="448" r:id="rId78"/>
    <p:sldId id="526" r:id="rId79"/>
    <p:sldId id="548" r:id="rId80"/>
    <p:sldId id="553" r:id="rId81"/>
    <p:sldId id="309" r:id="rId82"/>
    <p:sldId id="554" r:id="rId83"/>
    <p:sldId id="549" r:id="rId84"/>
    <p:sldId id="450" r:id="rId85"/>
    <p:sldId id="310" r:id="rId86"/>
    <p:sldId id="567" r:id="rId87"/>
    <p:sldId id="311" r:id="rId88"/>
    <p:sldId id="312" r:id="rId89"/>
    <p:sldId id="313" r:id="rId90"/>
    <p:sldId id="314" r:id="rId91"/>
    <p:sldId id="555" r:id="rId92"/>
    <p:sldId id="556" r:id="rId93"/>
    <p:sldId id="315" r:id="rId94"/>
    <p:sldId id="557" r:id="rId95"/>
    <p:sldId id="316" r:id="rId96"/>
    <p:sldId id="317" r:id="rId97"/>
    <p:sldId id="318" r:id="rId98"/>
    <p:sldId id="560" r:id="rId99"/>
    <p:sldId id="561" r:id="rId100"/>
    <p:sldId id="562" r:id="rId101"/>
    <p:sldId id="319" r:id="rId102"/>
    <p:sldId id="563" r:id="rId103"/>
    <p:sldId id="564" r:id="rId104"/>
    <p:sldId id="565" r:id="rId105"/>
    <p:sldId id="566" r:id="rId106"/>
    <p:sldId id="320" r:id="rId107"/>
    <p:sldId id="453" r:id="rId108"/>
    <p:sldId id="455" r:id="rId109"/>
    <p:sldId id="322" r:id="rId110"/>
    <p:sldId id="568" r:id="rId111"/>
    <p:sldId id="569" r:id="rId112"/>
    <p:sldId id="570" r:id="rId113"/>
    <p:sldId id="571" r:id="rId114"/>
    <p:sldId id="572" r:id="rId115"/>
    <p:sldId id="357" r:id="rId116"/>
    <p:sldId id="358" r:id="rId117"/>
    <p:sldId id="359" r:id="rId118"/>
    <p:sldId id="458" r:id="rId119"/>
    <p:sldId id="485" r:id="rId120"/>
    <p:sldId id="324" r:id="rId121"/>
    <p:sldId id="325" r:id="rId122"/>
    <p:sldId id="326" r:id="rId123"/>
    <p:sldId id="459" r:id="rId124"/>
    <p:sldId id="460" r:id="rId125"/>
    <p:sldId id="461" r:id="rId126"/>
    <p:sldId id="463" r:id="rId127"/>
    <p:sldId id="573" r:id="rId128"/>
    <p:sldId id="327" r:id="rId129"/>
    <p:sldId id="366" r:id="rId130"/>
    <p:sldId id="574" r:id="rId131"/>
    <p:sldId id="367" r:id="rId132"/>
    <p:sldId id="368" r:id="rId133"/>
    <p:sldId id="575" r:id="rId134"/>
    <p:sldId id="369" r:id="rId135"/>
    <p:sldId id="576" r:id="rId136"/>
    <p:sldId id="370" r:id="rId137"/>
    <p:sldId id="464" r:id="rId138"/>
    <p:sldId id="534" r:id="rId139"/>
    <p:sldId id="528" r:id="rId140"/>
    <p:sldId id="529" r:id="rId141"/>
    <p:sldId id="531" r:id="rId142"/>
    <p:sldId id="532" r:id="rId143"/>
    <p:sldId id="530" r:id="rId144"/>
    <p:sldId id="371" r:id="rId145"/>
    <p:sldId id="388" r:id="rId146"/>
    <p:sldId id="372" r:id="rId147"/>
    <p:sldId id="373" r:id="rId148"/>
    <p:sldId id="374" r:id="rId149"/>
    <p:sldId id="375" r:id="rId150"/>
    <p:sldId id="376" r:id="rId151"/>
    <p:sldId id="328" r:id="rId152"/>
    <p:sldId id="389" r:id="rId153"/>
    <p:sldId id="329" r:id="rId154"/>
    <p:sldId id="330" r:id="rId155"/>
    <p:sldId id="468" r:id="rId156"/>
    <p:sldId id="466" r:id="rId157"/>
    <p:sldId id="390" r:id="rId158"/>
    <p:sldId id="467" r:id="rId159"/>
    <p:sldId id="391" r:id="rId160"/>
    <p:sldId id="401" r:id="rId161"/>
    <p:sldId id="392" r:id="rId162"/>
    <p:sldId id="331" r:id="rId163"/>
    <p:sldId id="465" r:id="rId164"/>
    <p:sldId id="469" r:id="rId165"/>
    <p:sldId id="484" r:id="rId166"/>
    <p:sldId id="517" r:id="rId167"/>
    <p:sldId id="514" r:id="rId168"/>
    <p:sldId id="332" r:id="rId169"/>
    <p:sldId id="478" r:id="rId170"/>
    <p:sldId id="333" r:id="rId171"/>
    <p:sldId id="334" r:id="rId172"/>
    <p:sldId id="377" r:id="rId173"/>
    <p:sldId id="378" r:id="rId174"/>
    <p:sldId id="479" r:id="rId175"/>
    <p:sldId id="379" r:id="rId176"/>
    <p:sldId id="495" r:id="rId177"/>
    <p:sldId id="497" r:id="rId178"/>
    <p:sldId id="498" r:id="rId179"/>
    <p:sldId id="499" r:id="rId180"/>
    <p:sldId id="496" r:id="rId181"/>
    <p:sldId id="486" r:id="rId182"/>
    <p:sldId id="487" r:id="rId183"/>
    <p:sldId id="501" r:id="rId184"/>
    <p:sldId id="502" r:id="rId185"/>
    <p:sldId id="488" r:id="rId186"/>
    <p:sldId id="489" r:id="rId187"/>
    <p:sldId id="578" r:id="rId188"/>
    <p:sldId id="490" r:id="rId189"/>
    <p:sldId id="491" r:id="rId190"/>
    <p:sldId id="492" r:id="rId191"/>
    <p:sldId id="577" r:id="rId192"/>
    <p:sldId id="579" r:id="rId193"/>
    <p:sldId id="493" r:id="rId194"/>
    <p:sldId id="494" r:id="rId195"/>
    <p:sldId id="509" r:id="rId196"/>
    <p:sldId id="336" r:id="rId197"/>
    <p:sldId id="504" r:id="rId198"/>
    <p:sldId id="510" r:id="rId199"/>
    <p:sldId id="505" r:id="rId200"/>
    <p:sldId id="511" r:id="rId201"/>
    <p:sldId id="507" r:id="rId202"/>
    <p:sldId id="535" r:id="rId203"/>
    <p:sldId id="508" r:id="rId204"/>
    <p:sldId id="536" r:id="rId205"/>
    <p:sldId id="337" r:id="rId206"/>
    <p:sldId id="537" r:id="rId207"/>
    <p:sldId id="538" r:id="rId208"/>
    <p:sldId id="539" r:id="rId209"/>
    <p:sldId id="580" r:id="rId210"/>
    <p:sldId id="540" r:id="rId211"/>
    <p:sldId id="541" r:id="rId212"/>
    <p:sldId id="581" r:id="rId213"/>
    <p:sldId id="500" r:id="rId214"/>
    <p:sldId id="516" r:id="rId215"/>
    <p:sldId id="408" r:id="rId216"/>
    <p:sldId id="409" r:id="rId217"/>
    <p:sldId id="582" r:id="rId218"/>
    <p:sldId id="583" r:id="rId219"/>
    <p:sldId id="584" r:id="rId220"/>
    <p:sldId id="585" r:id="rId221"/>
    <p:sldId id="410" r:id="rId222"/>
    <p:sldId id="586" r:id="rId223"/>
    <p:sldId id="587" r:id="rId224"/>
    <p:sldId id="588" r:id="rId225"/>
    <p:sldId id="411" r:id="rId226"/>
    <p:sldId id="589" r:id="rId227"/>
    <p:sldId id="590" r:id="rId228"/>
    <p:sldId id="597" r:id="rId229"/>
    <p:sldId id="591" r:id="rId230"/>
    <p:sldId id="592" r:id="rId231"/>
    <p:sldId id="599" r:id="rId232"/>
    <p:sldId id="600" r:id="rId233"/>
    <p:sldId id="601" r:id="rId234"/>
    <p:sldId id="598" r:id="rId235"/>
    <p:sldId id="593" r:id="rId236"/>
    <p:sldId id="594" r:id="rId237"/>
    <p:sldId id="595" r:id="rId238"/>
    <p:sldId id="596" r:id="rId239"/>
    <p:sldId id="412" r:id="rId240"/>
    <p:sldId id="413" r:id="rId241"/>
    <p:sldId id="343" r:id="rId242"/>
    <p:sldId id="418" r:id="rId243"/>
    <p:sldId id="419" r:id="rId244"/>
    <p:sldId id="420" r:id="rId245"/>
    <p:sldId id="435" r:id="rId246"/>
    <p:sldId id="436" r:id="rId247"/>
    <p:sldId id="414" r:id="rId248"/>
    <p:sldId id="415" r:id="rId249"/>
    <p:sldId id="417" r:id="rId250"/>
    <p:sldId id="421" r:id="rId251"/>
    <p:sldId id="422" r:id="rId252"/>
    <p:sldId id="428" r:id="rId253"/>
    <p:sldId id="602" r:id="rId254"/>
    <p:sldId id="434" r:id="rId255"/>
    <p:sldId id="429" r:id="rId256"/>
    <p:sldId id="430" r:id="rId257"/>
    <p:sldId id="431" r:id="rId258"/>
    <p:sldId id="432" r:id="rId259"/>
    <p:sldId id="542" r:id="rId260"/>
    <p:sldId id="381" r:id="rId261"/>
    <p:sldId id="382" r:id="rId262"/>
    <p:sldId id="383" r:id="rId263"/>
    <p:sldId id="384" r:id="rId264"/>
    <p:sldId id="475" r:id="rId265"/>
    <p:sldId id="471" r:id="rId266"/>
    <p:sldId id="472" r:id="rId267"/>
    <p:sldId id="473" r:id="rId268"/>
    <p:sldId id="474" r:id="rId269"/>
    <p:sldId id="477" r:id="rId270"/>
  </p:sldIdLst>
  <p:sldSz cx="9144000" cy="6858000" type="screen4x3"/>
  <p:notesSz cx="6858000" cy="9144000"/>
  <p:defaultTextStyle>
    <a:defPPr>
      <a:defRPr lang="ar-EG"/>
    </a:defPPr>
    <a:lvl1pPr algn="r" rtl="1" fontAlgn="base">
      <a:lnSpc>
        <a:spcPct val="90000"/>
      </a:lnSpc>
      <a:spcBef>
        <a:spcPct val="20000"/>
      </a:spcBef>
      <a:spcAft>
        <a:spcPct val="0"/>
      </a:spcAft>
      <a:buClr>
        <a:schemeClr val="hlink"/>
      </a:buClr>
      <a:buSzPct val="70000"/>
      <a:buFont typeface="Wingdings" panose="05000000000000000000" pitchFamily="2" charset="2"/>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1pPr>
    <a:lvl2pPr marL="457200" algn="r" rtl="1" fontAlgn="base">
      <a:lnSpc>
        <a:spcPct val="90000"/>
      </a:lnSpc>
      <a:spcBef>
        <a:spcPct val="20000"/>
      </a:spcBef>
      <a:spcAft>
        <a:spcPct val="0"/>
      </a:spcAft>
      <a:buClr>
        <a:schemeClr val="hlink"/>
      </a:buClr>
      <a:buSzPct val="70000"/>
      <a:buFont typeface="Wingdings" panose="05000000000000000000" pitchFamily="2" charset="2"/>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2pPr>
    <a:lvl3pPr marL="914400" algn="r" rtl="1" fontAlgn="base">
      <a:lnSpc>
        <a:spcPct val="90000"/>
      </a:lnSpc>
      <a:spcBef>
        <a:spcPct val="20000"/>
      </a:spcBef>
      <a:spcAft>
        <a:spcPct val="0"/>
      </a:spcAft>
      <a:buClr>
        <a:schemeClr val="hlink"/>
      </a:buClr>
      <a:buSzPct val="70000"/>
      <a:buFont typeface="Wingdings" panose="05000000000000000000" pitchFamily="2" charset="2"/>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3pPr>
    <a:lvl4pPr marL="1371600" algn="r" rtl="1" fontAlgn="base">
      <a:lnSpc>
        <a:spcPct val="90000"/>
      </a:lnSpc>
      <a:spcBef>
        <a:spcPct val="20000"/>
      </a:spcBef>
      <a:spcAft>
        <a:spcPct val="0"/>
      </a:spcAft>
      <a:buClr>
        <a:schemeClr val="hlink"/>
      </a:buClr>
      <a:buSzPct val="70000"/>
      <a:buFont typeface="Wingdings" panose="05000000000000000000" pitchFamily="2" charset="2"/>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4pPr>
    <a:lvl5pPr marL="1828800" algn="r" rtl="1" fontAlgn="base">
      <a:lnSpc>
        <a:spcPct val="90000"/>
      </a:lnSpc>
      <a:spcBef>
        <a:spcPct val="20000"/>
      </a:spcBef>
      <a:spcAft>
        <a:spcPct val="0"/>
      </a:spcAft>
      <a:buClr>
        <a:schemeClr val="hlink"/>
      </a:buClr>
      <a:buSzPct val="70000"/>
      <a:buFont typeface="Wingdings" panose="05000000000000000000" pitchFamily="2" charset="2"/>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5pPr>
    <a:lvl6pPr marL="2286000" algn="l" defTabSz="914400" rtl="0" eaLnBrk="1" latinLnBrk="0" hangingPunct="1">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6pPr>
    <a:lvl7pPr marL="2743200" algn="l" defTabSz="914400" rtl="0" eaLnBrk="1" latinLnBrk="0" hangingPunct="1">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7pPr>
    <a:lvl8pPr marL="3200400" algn="l" defTabSz="914400" rtl="0" eaLnBrk="1" latinLnBrk="0" hangingPunct="1">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8pPr>
    <a:lvl9pPr marL="3657600" algn="l" defTabSz="914400" rtl="0" eaLnBrk="1" latinLnBrk="0" hangingPunct="1">
      <a:defRPr sz="2800" b="1" kern="1200">
        <a:solidFill>
          <a:schemeClr val="tx1"/>
        </a:solidFill>
        <a:effectLst>
          <a:outerShdw blurRad="38100" dist="38100" dir="2700000" algn="tl">
            <a:srgbClr val="000000">
              <a:alpha val="43137"/>
            </a:srgbClr>
          </a:outerShdw>
        </a:effectLst>
        <a:latin typeface="Garamond" panose="02020404030301010803"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ew look"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66FF33"/>
    <a:srgbClr val="00FF00"/>
    <a:srgbClr val="FFFF66"/>
    <a:srgbClr val="CCFF66"/>
    <a:srgbClr val="CC3300"/>
    <a:srgbClr val="0066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0" autoAdjust="0"/>
    <p:restoredTop sz="94660"/>
  </p:normalViewPr>
  <p:slideViewPr>
    <p:cSldViewPr>
      <p:cViewPr varScale="1">
        <p:scale>
          <a:sx n="73" d="100"/>
          <a:sy n="73" d="100"/>
        </p:scale>
        <p:origin x="132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326"/>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63" Type="http://schemas.openxmlformats.org/officeDocument/2006/relationships/slide" Target="slides/slide61.xml"/><Relationship Id="rId159" Type="http://schemas.openxmlformats.org/officeDocument/2006/relationships/slide" Target="slides/slide157.xml"/><Relationship Id="rId170" Type="http://schemas.openxmlformats.org/officeDocument/2006/relationships/slide" Target="slides/slide168.xml"/><Relationship Id="rId226" Type="http://schemas.openxmlformats.org/officeDocument/2006/relationships/slide" Target="slides/slide224.xml"/><Relationship Id="rId268" Type="http://schemas.openxmlformats.org/officeDocument/2006/relationships/slide" Target="slides/slide266.xml"/><Relationship Id="rId32" Type="http://schemas.openxmlformats.org/officeDocument/2006/relationships/slide" Target="slides/slide30.xml"/><Relationship Id="rId74" Type="http://schemas.openxmlformats.org/officeDocument/2006/relationships/slide" Target="slides/slide72.xml"/><Relationship Id="rId128" Type="http://schemas.openxmlformats.org/officeDocument/2006/relationships/slide" Target="slides/slide126.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58" Type="http://schemas.openxmlformats.org/officeDocument/2006/relationships/slide" Target="slides/slide256.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18" Type="http://schemas.openxmlformats.org/officeDocument/2006/relationships/slide" Target="slides/slide216.xml"/><Relationship Id="rId239" Type="http://schemas.openxmlformats.org/officeDocument/2006/relationships/slide" Target="slides/slide237.xml"/><Relationship Id="rId250" Type="http://schemas.openxmlformats.org/officeDocument/2006/relationships/slide" Target="slides/slide248.xml"/><Relationship Id="rId271" Type="http://schemas.openxmlformats.org/officeDocument/2006/relationships/notesMaster" Target="notesMasters/notesMaster1.xml"/><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208" Type="http://schemas.openxmlformats.org/officeDocument/2006/relationships/slide" Target="slides/slide206.xml"/><Relationship Id="rId229" Type="http://schemas.openxmlformats.org/officeDocument/2006/relationships/slide" Target="slides/slide227.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8" Type="http://schemas.openxmlformats.org/officeDocument/2006/relationships/slide" Target="slides/slide6.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219" Type="http://schemas.openxmlformats.org/officeDocument/2006/relationships/slide" Target="slides/slide217.xml"/><Relationship Id="rId230" Type="http://schemas.openxmlformats.org/officeDocument/2006/relationships/slide" Target="slides/slide228.xml"/><Relationship Id="rId251" Type="http://schemas.openxmlformats.org/officeDocument/2006/relationships/slide" Target="slides/slide249.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72" Type="http://schemas.openxmlformats.org/officeDocument/2006/relationships/commentAuthors" Target="commentAuthors.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95" Type="http://schemas.openxmlformats.org/officeDocument/2006/relationships/slide" Target="slides/slide193.xml"/><Relationship Id="rId209" Type="http://schemas.openxmlformats.org/officeDocument/2006/relationships/slide" Target="slides/slide207.xml"/><Relationship Id="rId220" Type="http://schemas.openxmlformats.org/officeDocument/2006/relationships/slide" Target="slides/slide218.xml"/><Relationship Id="rId241" Type="http://schemas.openxmlformats.org/officeDocument/2006/relationships/slide" Target="slides/slide23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262" Type="http://schemas.openxmlformats.org/officeDocument/2006/relationships/slide" Target="slides/slide260.xml"/><Relationship Id="rId78" Type="http://schemas.openxmlformats.org/officeDocument/2006/relationships/slide" Target="slides/slide76.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64" Type="http://schemas.openxmlformats.org/officeDocument/2006/relationships/slide" Target="slides/slide162.xml"/><Relationship Id="rId185" Type="http://schemas.openxmlformats.org/officeDocument/2006/relationships/slide" Target="slides/slide183.xml"/><Relationship Id="rId9" Type="http://schemas.openxmlformats.org/officeDocument/2006/relationships/slide" Target="slides/slide7.xml"/><Relationship Id="rId210" Type="http://schemas.openxmlformats.org/officeDocument/2006/relationships/slide" Target="slides/slide208.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presProps" Target="presProps.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viewProps" Target="viewProps.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theme" Target="theme/theme1.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tableStyles" Target="tableStyles.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94" Type="http://schemas.openxmlformats.org/officeDocument/2006/relationships/slide" Target="slides/slide92.xml"/><Relationship Id="rId148" Type="http://schemas.openxmlformats.org/officeDocument/2006/relationships/slide" Target="slides/slide146.xml"/><Relationship Id="rId169" Type="http://schemas.openxmlformats.org/officeDocument/2006/relationships/slide" Target="slides/slide167.xml"/><Relationship Id="rId4" Type="http://schemas.openxmlformats.org/officeDocument/2006/relationships/slide" Target="slides/slide2.xml"/><Relationship Id="rId180" Type="http://schemas.openxmlformats.org/officeDocument/2006/relationships/slide" Target="slides/slide17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42" Type="http://schemas.openxmlformats.org/officeDocument/2006/relationships/slide" Target="slides/slide40.xml"/><Relationship Id="rId84" Type="http://schemas.openxmlformats.org/officeDocument/2006/relationships/slide" Target="slides/slide82.xml"/><Relationship Id="rId138" Type="http://schemas.openxmlformats.org/officeDocument/2006/relationships/slide" Target="slides/slide136.xml"/><Relationship Id="rId191" Type="http://schemas.openxmlformats.org/officeDocument/2006/relationships/slide" Target="slides/slide189.xml"/><Relationship Id="rId205" Type="http://schemas.openxmlformats.org/officeDocument/2006/relationships/slide" Target="slides/slide203.xml"/><Relationship Id="rId247" Type="http://schemas.openxmlformats.org/officeDocument/2006/relationships/slide" Target="slides/slide245.xml"/><Relationship Id="rId107" Type="http://schemas.openxmlformats.org/officeDocument/2006/relationships/slide" Target="slides/slide105.xml"/><Relationship Id="rId11" Type="http://schemas.openxmlformats.org/officeDocument/2006/relationships/slide" Target="slides/slide9.xml"/><Relationship Id="rId53" Type="http://schemas.openxmlformats.org/officeDocument/2006/relationships/slide" Target="slides/slide51.xml"/><Relationship Id="rId149" Type="http://schemas.openxmlformats.org/officeDocument/2006/relationships/slide" Target="slides/slide14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E0D3A3-6002-4FC8-B5FB-876028402271}" type="doc">
      <dgm:prSet loTypeId="urn:microsoft.com/office/officeart/2005/8/layout/orgChart1" loCatId="hierarchy" qsTypeId="urn:microsoft.com/office/officeart/2005/8/quickstyle/simple1" qsCatId="simple" csTypeId="urn:microsoft.com/office/officeart/2005/8/colors/accent1_2" csCatId="accent1"/>
      <dgm:spPr/>
    </dgm:pt>
    <dgm:pt modelId="{5F8E9A11-D5E3-4E16-B46A-A6CCDF177C78}">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السكانية</a:t>
          </a:r>
          <a:endParaRPr kumimoji="0" lang="en-US"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endParaRPr>
        </a:p>
      </dgm:t>
    </dgm:pt>
    <dgm:pt modelId="{5CF18B78-6A9A-494D-BF38-A2EA23BC22CF}" type="parTrans" cxnId="{2069F1C4-95C2-4B09-9225-C90B4CA7872A}">
      <dgm:prSet/>
      <dgm:spPr/>
    </dgm:pt>
    <dgm:pt modelId="{FE6FEF61-BD21-45E1-92A3-04F87A0B39EC}" type="sibTrans" cxnId="{2069F1C4-95C2-4B09-9225-C90B4CA7872A}">
      <dgm:prSet/>
      <dgm:spPr/>
    </dgm:pt>
    <dgm:pt modelId="{9B48BC7D-B0C9-43FD-8C04-E1C35F7BFFAE}">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غير الثابتة</a:t>
          </a:r>
          <a:endParaRPr kumimoji="0" lang="en-US"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endParaRPr>
        </a:p>
      </dgm:t>
    </dgm:pt>
    <dgm:pt modelId="{0BABAA34-63A6-4E49-9253-A8DBB716CA92}" type="parTrans" cxnId="{678EAAEB-477D-4C77-B66E-160DFE21B277}">
      <dgm:prSet/>
      <dgm:spPr/>
    </dgm:pt>
    <dgm:pt modelId="{1ACEFAB2-4B99-43D3-AB50-34D0E7184515}" type="sibTrans" cxnId="{678EAAEB-477D-4C77-B66E-160DFE21B277}">
      <dgm:prSet/>
      <dgm:spPr/>
    </dgm:pt>
    <dgm:pt modelId="{B8CECF61-F10F-4ADC-819F-C6BCE42AE5B2}">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00FF00"/>
              </a:solidFill>
              <a:effectLst/>
              <a:latin typeface="Garamond" panose="02020404030301010803" pitchFamily="18" charset="0"/>
              <a:cs typeface="Arial" panose="020B0604020202020204" pitchFamily="34" charset="0"/>
            </a:rPr>
            <a:t>سجلات الهجرة</a:t>
          </a:r>
          <a:endParaRPr kumimoji="0" lang="en-US" altLang="en-US" b="1" i="0" u="none" strike="noStrike" cap="none" normalizeH="0" baseline="0" smtClean="0">
            <a:ln>
              <a:noFill/>
            </a:ln>
            <a:solidFill>
              <a:srgbClr val="00FF00"/>
            </a:solidFill>
            <a:effectLst/>
            <a:latin typeface="Garamond" panose="02020404030301010803" pitchFamily="18" charset="0"/>
            <a:cs typeface="Arial" panose="020B0604020202020204" pitchFamily="34" charset="0"/>
          </a:endParaRPr>
        </a:p>
      </dgm:t>
    </dgm:pt>
    <dgm:pt modelId="{243178A4-B0E2-45AA-BA0F-FEE33BEF8BFB}" type="parTrans" cxnId="{BA60B8E1-2BCF-4D8F-B2C7-C0C4E38DE4AE}">
      <dgm:prSet/>
      <dgm:spPr/>
    </dgm:pt>
    <dgm:pt modelId="{F6F99198-50E4-47D7-966D-E8018B061714}" type="sibTrans" cxnId="{BA60B8E1-2BCF-4D8F-B2C7-C0C4E38DE4AE}">
      <dgm:prSet/>
      <dgm:spPr/>
    </dgm:pt>
    <dgm:pt modelId="{12D77E9D-28D8-4837-858C-E438014D9D4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00FF00"/>
              </a:solidFill>
              <a:effectLst/>
              <a:latin typeface="Garamond" panose="02020404030301010803" pitchFamily="18" charset="0"/>
              <a:cs typeface="Arial" panose="020B0604020202020204" pitchFamily="34" charset="0"/>
            </a:rPr>
            <a:t>الاحصاءات الحيوية</a:t>
          </a:r>
          <a:endParaRPr kumimoji="0" lang="en-US" altLang="en-US" b="1" i="0" u="none" strike="noStrike" cap="none" normalizeH="0" baseline="0" smtClean="0">
            <a:ln>
              <a:noFill/>
            </a:ln>
            <a:solidFill>
              <a:srgbClr val="00FF00"/>
            </a:solidFill>
            <a:effectLst/>
            <a:latin typeface="Garamond" panose="02020404030301010803" pitchFamily="18" charset="0"/>
            <a:cs typeface="Arial" panose="020B0604020202020204" pitchFamily="34" charset="0"/>
          </a:endParaRPr>
        </a:p>
      </dgm:t>
    </dgm:pt>
    <dgm:pt modelId="{036E7D8F-F23C-4F5E-9BFD-E45151A9324B}" type="parTrans" cxnId="{FACEEF9F-01B0-421E-A69A-190CFC7BC3CD}">
      <dgm:prSet/>
      <dgm:spPr/>
    </dgm:pt>
    <dgm:pt modelId="{3DE0B287-C2AE-4F6C-8114-BB9EC9A84E7B}" type="sibTrans" cxnId="{FACEEF9F-01B0-421E-A69A-190CFC7BC3CD}">
      <dgm:prSet/>
      <dgm:spPr/>
    </dgm:pt>
    <dgm:pt modelId="{B30DB1CA-805E-44BE-BBAF-BEEEBE84032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الثابتة</a:t>
          </a:r>
          <a:endParaRPr kumimoji="0" lang="en-US"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endParaRPr>
        </a:p>
      </dgm:t>
    </dgm:pt>
    <dgm:pt modelId="{21F5B087-0170-432C-9CEF-F1376C90F7C3}" type="parTrans" cxnId="{70CFEB14-5083-4BA7-B6E6-8129428D0498}">
      <dgm:prSet/>
      <dgm:spPr/>
    </dgm:pt>
    <dgm:pt modelId="{1B86ED3B-7E42-4006-BBE1-FFD574623BEE}" type="sibTrans" cxnId="{70CFEB14-5083-4BA7-B6E6-8129428D0498}">
      <dgm:prSet/>
      <dgm:spPr/>
    </dgm:pt>
    <dgm:pt modelId="{069C923C-BD6B-438D-A04F-0E73211A952E}">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3300"/>
              </a:solidFill>
              <a:effectLst/>
              <a:latin typeface="Garamond" panose="02020404030301010803" pitchFamily="18" charset="0"/>
              <a:cs typeface="Arial" panose="020B0604020202020204" pitchFamily="34" charset="0"/>
            </a:rPr>
            <a:t>المسح بالعينة</a:t>
          </a:r>
          <a:endParaRPr kumimoji="0" lang="en-US" altLang="en-US" b="1" i="0" u="none" strike="noStrike" cap="none" normalizeH="0" baseline="0" smtClean="0">
            <a:ln>
              <a:noFill/>
            </a:ln>
            <a:solidFill>
              <a:srgbClr val="FF3300"/>
            </a:solidFill>
            <a:effectLst/>
            <a:latin typeface="Garamond" panose="02020404030301010803" pitchFamily="18" charset="0"/>
            <a:cs typeface="Arial" panose="020B0604020202020204" pitchFamily="34" charset="0"/>
          </a:endParaRPr>
        </a:p>
      </dgm:t>
    </dgm:pt>
    <dgm:pt modelId="{BA70D467-CA82-499C-92AC-9016C7B0F786}" type="parTrans" cxnId="{94DBEFCD-A4B1-4DA4-9AFE-8FDBE0C5C3FD}">
      <dgm:prSet/>
      <dgm:spPr/>
    </dgm:pt>
    <dgm:pt modelId="{86FF4361-F47E-41D5-805C-2773E565984F}" type="sibTrans" cxnId="{94DBEFCD-A4B1-4DA4-9AFE-8FDBE0C5C3FD}">
      <dgm:prSet/>
      <dgm:spPr/>
    </dgm:pt>
    <dgm:pt modelId="{90EA7C7F-BA51-4A12-AD09-96F5FF77ABD2}">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3300"/>
              </a:solidFill>
              <a:effectLst/>
              <a:latin typeface="Garamond" panose="02020404030301010803" pitchFamily="18" charset="0"/>
              <a:cs typeface="Arial" panose="020B0604020202020204" pitchFamily="34" charset="0"/>
            </a:rPr>
            <a:t>التعداد</a:t>
          </a:r>
          <a:endParaRPr kumimoji="0" lang="en-US" altLang="en-US" b="1" i="0" u="none" strike="noStrike" cap="none" normalizeH="0" baseline="0" smtClean="0">
            <a:ln>
              <a:noFill/>
            </a:ln>
            <a:solidFill>
              <a:srgbClr val="FF3300"/>
            </a:solidFill>
            <a:effectLst/>
            <a:latin typeface="Garamond" panose="02020404030301010803" pitchFamily="18" charset="0"/>
            <a:cs typeface="Arial" panose="020B0604020202020204" pitchFamily="34" charset="0"/>
          </a:endParaRPr>
        </a:p>
      </dgm:t>
    </dgm:pt>
    <dgm:pt modelId="{DAD3197C-D4D3-41FB-8685-937C1C403894}" type="parTrans" cxnId="{AFDA12CC-6941-4D7D-B5A9-4B78667F951D}">
      <dgm:prSet/>
      <dgm:spPr/>
    </dgm:pt>
    <dgm:pt modelId="{CFA7ACCE-3454-4974-A034-4BB7675D6CCC}" type="sibTrans" cxnId="{AFDA12CC-6941-4D7D-B5A9-4B78667F951D}">
      <dgm:prSet/>
      <dgm:spPr/>
    </dgm:pt>
    <dgm:pt modelId="{A8DB026E-5063-4DCD-B063-B5D056E8D4BB}" type="pres">
      <dgm:prSet presAssocID="{B7E0D3A3-6002-4FC8-B5FB-876028402271}" presName="hierChild1" presStyleCnt="0">
        <dgm:presLayoutVars>
          <dgm:orgChart val="1"/>
          <dgm:chPref val="1"/>
          <dgm:dir/>
          <dgm:animOne val="branch"/>
          <dgm:animLvl val="lvl"/>
          <dgm:resizeHandles/>
        </dgm:presLayoutVars>
      </dgm:prSet>
      <dgm:spPr/>
    </dgm:pt>
    <dgm:pt modelId="{74E98371-B2A7-46E3-9564-68B1BBDF5056}" type="pres">
      <dgm:prSet presAssocID="{5F8E9A11-D5E3-4E16-B46A-A6CCDF177C78}" presName="hierRoot1" presStyleCnt="0">
        <dgm:presLayoutVars>
          <dgm:hierBranch/>
        </dgm:presLayoutVars>
      </dgm:prSet>
      <dgm:spPr/>
    </dgm:pt>
    <dgm:pt modelId="{CB8810E9-8E9A-4256-8DDF-979C4626584E}" type="pres">
      <dgm:prSet presAssocID="{5F8E9A11-D5E3-4E16-B46A-A6CCDF177C78}" presName="rootComposite1" presStyleCnt="0"/>
      <dgm:spPr/>
    </dgm:pt>
    <dgm:pt modelId="{6AD15F59-6D23-4091-87EF-3455636CEA88}" type="pres">
      <dgm:prSet presAssocID="{5F8E9A11-D5E3-4E16-B46A-A6CCDF177C78}" presName="rootText1" presStyleLbl="node0" presStyleIdx="0" presStyleCnt="1">
        <dgm:presLayoutVars>
          <dgm:chPref val="3"/>
        </dgm:presLayoutVars>
      </dgm:prSet>
      <dgm:spPr/>
      <dgm:t>
        <a:bodyPr/>
        <a:lstStyle/>
        <a:p>
          <a:endParaRPr lang="en-US"/>
        </a:p>
      </dgm:t>
    </dgm:pt>
    <dgm:pt modelId="{2343ECDF-7FFE-4088-A173-B64FBF30346D}" type="pres">
      <dgm:prSet presAssocID="{5F8E9A11-D5E3-4E16-B46A-A6CCDF177C78}" presName="rootConnector1" presStyleLbl="node1" presStyleIdx="0" presStyleCnt="0"/>
      <dgm:spPr/>
      <dgm:t>
        <a:bodyPr/>
        <a:lstStyle/>
        <a:p>
          <a:endParaRPr lang="en-US"/>
        </a:p>
      </dgm:t>
    </dgm:pt>
    <dgm:pt modelId="{FEE400EE-3E85-4654-AB35-FBAA9462F3BF}" type="pres">
      <dgm:prSet presAssocID="{5F8E9A11-D5E3-4E16-B46A-A6CCDF177C78}" presName="hierChild2" presStyleCnt="0"/>
      <dgm:spPr/>
    </dgm:pt>
    <dgm:pt modelId="{ACBDD65B-05BE-4BE6-A78E-56F288F89548}" type="pres">
      <dgm:prSet presAssocID="{0BABAA34-63A6-4E49-9253-A8DBB716CA92}" presName="Name35" presStyleLbl="parChTrans1D2" presStyleIdx="0" presStyleCnt="2"/>
      <dgm:spPr/>
    </dgm:pt>
    <dgm:pt modelId="{15215020-F0D9-4E1E-8B0D-84AA49676865}" type="pres">
      <dgm:prSet presAssocID="{9B48BC7D-B0C9-43FD-8C04-E1C35F7BFFAE}" presName="hierRoot2" presStyleCnt="0">
        <dgm:presLayoutVars>
          <dgm:hierBranch/>
        </dgm:presLayoutVars>
      </dgm:prSet>
      <dgm:spPr/>
    </dgm:pt>
    <dgm:pt modelId="{C01514D8-B1FE-44E2-AC5B-E50E26EC460E}" type="pres">
      <dgm:prSet presAssocID="{9B48BC7D-B0C9-43FD-8C04-E1C35F7BFFAE}" presName="rootComposite" presStyleCnt="0"/>
      <dgm:spPr/>
    </dgm:pt>
    <dgm:pt modelId="{572C082B-4C8A-4FDB-B849-8D414F319CB6}" type="pres">
      <dgm:prSet presAssocID="{9B48BC7D-B0C9-43FD-8C04-E1C35F7BFFAE}" presName="rootText" presStyleLbl="node2" presStyleIdx="0" presStyleCnt="2">
        <dgm:presLayoutVars>
          <dgm:chPref val="3"/>
        </dgm:presLayoutVars>
      </dgm:prSet>
      <dgm:spPr/>
      <dgm:t>
        <a:bodyPr/>
        <a:lstStyle/>
        <a:p>
          <a:endParaRPr lang="en-US"/>
        </a:p>
      </dgm:t>
    </dgm:pt>
    <dgm:pt modelId="{F4BE52F9-1909-4272-B29E-FAF6CAF32D94}" type="pres">
      <dgm:prSet presAssocID="{9B48BC7D-B0C9-43FD-8C04-E1C35F7BFFAE}" presName="rootConnector" presStyleLbl="node2" presStyleIdx="0" presStyleCnt="2"/>
      <dgm:spPr/>
      <dgm:t>
        <a:bodyPr/>
        <a:lstStyle/>
        <a:p>
          <a:endParaRPr lang="en-US"/>
        </a:p>
      </dgm:t>
    </dgm:pt>
    <dgm:pt modelId="{4B845392-C8D4-40CA-A116-EB36DB076C6B}" type="pres">
      <dgm:prSet presAssocID="{9B48BC7D-B0C9-43FD-8C04-E1C35F7BFFAE}" presName="hierChild4" presStyleCnt="0"/>
      <dgm:spPr/>
    </dgm:pt>
    <dgm:pt modelId="{1374C8D4-E9AC-4A4B-996B-659378123B45}" type="pres">
      <dgm:prSet presAssocID="{243178A4-B0E2-45AA-BA0F-FEE33BEF8BFB}" presName="Name35" presStyleLbl="parChTrans1D3" presStyleIdx="0" presStyleCnt="4"/>
      <dgm:spPr/>
    </dgm:pt>
    <dgm:pt modelId="{4A84FF5D-5DB2-462B-A129-F58B5F06A305}" type="pres">
      <dgm:prSet presAssocID="{B8CECF61-F10F-4ADC-819F-C6BCE42AE5B2}" presName="hierRoot2" presStyleCnt="0">
        <dgm:presLayoutVars>
          <dgm:hierBranch val="r"/>
        </dgm:presLayoutVars>
      </dgm:prSet>
      <dgm:spPr/>
    </dgm:pt>
    <dgm:pt modelId="{9203620C-C9FA-44E4-A72A-5A65A636726D}" type="pres">
      <dgm:prSet presAssocID="{B8CECF61-F10F-4ADC-819F-C6BCE42AE5B2}" presName="rootComposite" presStyleCnt="0"/>
      <dgm:spPr/>
    </dgm:pt>
    <dgm:pt modelId="{A6582D36-3FA7-4B0D-92B2-42506344CD5C}" type="pres">
      <dgm:prSet presAssocID="{B8CECF61-F10F-4ADC-819F-C6BCE42AE5B2}" presName="rootText" presStyleLbl="node3" presStyleIdx="0" presStyleCnt="4">
        <dgm:presLayoutVars>
          <dgm:chPref val="3"/>
        </dgm:presLayoutVars>
      </dgm:prSet>
      <dgm:spPr/>
      <dgm:t>
        <a:bodyPr/>
        <a:lstStyle/>
        <a:p>
          <a:endParaRPr lang="en-US"/>
        </a:p>
      </dgm:t>
    </dgm:pt>
    <dgm:pt modelId="{4CA20E55-B78A-444D-B78E-B2E1D6642A29}" type="pres">
      <dgm:prSet presAssocID="{B8CECF61-F10F-4ADC-819F-C6BCE42AE5B2}" presName="rootConnector" presStyleLbl="node3" presStyleIdx="0" presStyleCnt="4"/>
      <dgm:spPr/>
      <dgm:t>
        <a:bodyPr/>
        <a:lstStyle/>
        <a:p>
          <a:endParaRPr lang="en-US"/>
        </a:p>
      </dgm:t>
    </dgm:pt>
    <dgm:pt modelId="{DF7F317A-F18C-4195-A1E8-590BA403E8FB}" type="pres">
      <dgm:prSet presAssocID="{B8CECF61-F10F-4ADC-819F-C6BCE42AE5B2}" presName="hierChild4" presStyleCnt="0"/>
      <dgm:spPr/>
    </dgm:pt>
    <dgm:pt modelId="{5B8F8B91-B3B0-4C63-91E9-31007662D572}" type="pres">
      <dgm:prSet presAssocID="{B8CECF61-F10F-4ADC-819F-C6BCE42AE5B2}" presName="hierChild5" presStyleCnt="0"/>
      <dgm:spPr/>
    </dgm:pt>
    <dgm:pt modelId="{20A17595-2B70-4E39-A384-83D31F786055}" type="pres">
      <dgm:prSet presAssocID="{036E7D8F-F23C-4F5E-9BFD-E45151A9324B}" presName="Name35" presStyleLbl="parChTrans1D3" presStyleIdx="1" presStyleCnt="4"/>
      <dgm:spPr/>
    </dgm:pt>
    <dgm:pt modelId="{1DC93161-D3D3-45F0-9BBF-63983786E4B1}" type="pres">
      <dgm:prSet presAssocID="{12D77E9D-28D8-4837-858C-E438014D9D4B}" presName="hierRoot2" presStyleCnt="0">
        <dgm:presLayoutVars>
          <dgm:hierBranch val="r"/>
        </dgm:presLayoutVars>
      </dgm:prSet>
      <dgm:spPr/>
    </dgm:pt>
    <dgm:pt modelId="{B1462CCF-E51E-4A11-A513-5BEE9418A21C}" type="pres">
      <dgm:prSet presAssocID="{12D77E9D-28D8-4837-858C-E438014D9D4B}" presName="rootComposite" presStyleCnt="0"/>
      <dgm:spPr/>
    </dgm:pt>
    <dgm:pt modelId="{A5A438E3-C199-444C-AA3F-93739FB2AE9B}" type="pres">
      <dgm:prSet presAssocID="{12D77E9D-28D8-4837-858C-E438014D9D4B}" presName="rootText" presStyleLbl="node3" presStyleIdx="1" presStyleCnt="4">
        <dgm:presLayoutVars>
          <dgm:chPref val="3"/>
        </dgm:presLayoutVars>
      </dgm:prSet>
      <dgm:spPr/>
      <dgm:t>
        <a:bodyPr/>
        <a:lstStyle/>
        <a:p>
          <a:endParaRPr lang="en-US"/>
        </a:p>
      </dgm:t>
    </dgm:pt>
    <dgm:pt modelId="{750292A6-691F-4861-8472-32B8D6829CCA}" type="pres">
      <dgm:prSet presAssocID="{12D77E9D-28D8-4837-858C-E438014D9D4B}" presName="rootConnector" presStyleLbl="node3" presStyleIdx="1" presStyleCnt="4"/>
      <dgm:spPr/>
      <dgm:t>
        <a:bodyPr/>
        <a:lstStyle/>
        <a:p>
          <a:endParaRPr lang="en-US"/>
        </a:p>
      </dgm:t>
    </dgm:pt>
    <dgm:pt modelId="{D9814109-9E42-42F2-AD94-703061FC4CF4}" type="pres">
      <dgm:prSet presAssocID="{12D77E9D-28D8-4837-858C-E438014D9D4B}" presName="hierChild4" presStyleCnt="0"/>
      <dgm:spPr/>
    </dgm:pt>
    <dgm:pt modelId="{54264C84-B7EF-416D-83F8-BD92A71BE1DE}" type="pres">
      <dgm:prSet presAssocID="{12D77E9D-28D8-4837-858C-E438014D9D4B}" presName="hierChild5" presStyleCnt="0"/>
      <dgm:spPr/>
    </dgm:pt>
    <dgm:pt modelId="{2B5921A6-2AFC-4FE2-8307-15DF0F743F94}" type="pres">
      <dgm:prSet presAssocID="{9B48BC7D-B0C9-43FD-8C04-E1C35F7BFFAE}" presName="hierChild5" presStyleCnt="0"/>
      <dgm:spPr/>
    </dgm:pt>
    <dgm:pt modelId="{A0EE6E8F-4A74-4A7B-81C7-E67373B8E5CB}" type="pres">
      <dgm:prSet presAssocID="{21F5B087-0170-432C-9CEF-F1376C90F7C3}" presName="Name35" presStyleLbl="parChTrans1D2" presStyleIdx="1" presStyleCnt="2"/>
      <dgm:spPr/>
    </dgm:pt>
    <dgm:pt modelId="{9879B314-DCDB-4B9B-A7D7-171AEEE0A045}" type="pres">
      <dgm:prSet presAssocID="{B30DB1CA-805E-44BE-BBAF-BEEEBE84032B}" presName="hierRoot2" presStyleCnt="0">
        <dgm:presLayoutVars>
          <dgm:hierBranch/>
        </dgm:presLayoutVars>
      </dgm:prSet>
      <dgm:spPr/>
    </dgm:pt>
    <dgm:pt modelId="{DF17694E-FDCE-47FD-AFDF-C84CF164C167}" type="pres">
      <dgm:prSet presAssocID="{B30DB1CA-805E-44BE-BBAF-BEEEBE84032B}" presName="rootComposite" presStyleCnt="0"/>
      <dgm:spPr/>
    </dgm:pt>
    <dgm:pt modelId="{C5BFD53B-9202-436B-A67F-E2626E4CBDCE}" type="pres">
      <dgm:prSet presAssocID="{B30DB1CA-805E-44BE-BBAF-BEEEBE84032B}" presName="rootText" presStyleLbl="node2" presStyleIdx="1" presStyleCnt="2">
        <dgm:presLayoutVars>
          <dgm:chPref val="3"/>
        </dgm:presLayoutVars>
      </dgm:prSet>
      <dgm:spPr/>
      <dgm:t>
        <a:bodyPr/>
        <a:lstStyle/>
        <a:p>
          <a:endParaRPr lang="en-US"/>
        </a:p>
      </dgm:t>
    </dgm:pt>
    <dgm:pt modelId="{0A6EB2B4-B1D0-4428-84FB-63C1421DC0BD}" type="pres">
      <dgm:prSet presAssocID="{B30DB1CA-805E-44BE-BBAF-BEEEBE84032B}" presName="rootConnector" presStyleLbl="node2" presStyleIdx="1" presStyleCnt="2"/>
      <dgm:spPr/>
      <dgm:t>
        <a:bodyPr/>
        <a:lstStyle/>
        <a:p>
          <a:endParaRPr lang="en-US"/>
        </a:p>
      </dgm:t>
    </dgm:pt>
    <dgm:pt modelId="{87D07AE5-8BC3-40D5-A84A-33CD031066BA}" type="pres">
      <dgm:prSet presAssocID="{B30DB1CA-805E-44BE-BBAF-BEEEBE84032B}" presName="hierChild4" presStyleCnt="0"/>
      <dgm:spPr/>
    </dgm:pt>
    <dgm:pt modelId="{CA41C67A-7FA0-4FCB-BA94-0EE94D171414}" type="pres">
      <dgm:prSet presAssocID="{BA70D467-CA82-499C-92AC-9016C7B0F786}" presName="Name35" presStyleLbl="parChTrans1D3" presStyleIdx="2" presStyleCnt="4"/>
      <dgm:spPr/>
    </dgm:pt>
    <dgm:pt modelId="{F49D9C4C-60BB-4118-B257-EBF30EC71934}" type="pres">
      <dgm:prSet presAssocID="{069C923C-BD6B-438D-A04F-0E73211A952E}" presName="hierRoot2" presStyleCnt="0">
        <dgm:presLayoutVars>
          <dgm:hierBranch val="r"/>
        </dgm:presLayoutVars>
      </dgm:prSet>
      <dgm:spPr/>
    </dgm:pt>
    <dgm:pt modelId="{7B633A01-6DCC-4894-A31C-6EBE65ADD01B}" type="pres">
      <dgm:prSet presAssocID="{069C923C-BD6B-438D-A04F-0E73211A952E}" presName="rootComposite" presStyleCnt="0"/>
      <dgm:spPr/>
    </dgm:pt>
    <dgm:pt modelId="{A363A6A7-E43F-4E0F-B57B-6D47535E3722}" type="pres">
      <dgm:prSet presAssocID="{069C923C-BD6B-438D-A04F-0E73211A952E}" presName="rootText" presStyleLbl="node3" presStyleIdx="2" presStyleCnt="4">
        <dgm:presLayoutVars>
          <dgm:chPref val="3"/>
        </dgm:presLayoutVars>
      </dgm:prSet>
      <dgm:spPr/>
      <dgm:t>
        <a:bodyPr/>
        <a:lstStyle/>
        <a:p>
          <a:endParaRPr lang="en-US"/>
        </a:p>
      </dgm:t>
    </dgm:pt>
    <dgm:pt modelId="{E7710E91-A47B-4731-BB39-E174177D76E0}" type="pres">
      <dgm:prSet presAssocID="{069C923C-BD6B-438D-A04F-0E73211A952E}" presName="rootConnector" presStyleLbl="node3" presStyleIdx="2" presStyleCnt="4"/>
      <dgm:spPr/>
      <dgm:t>
        <a:bodyPr/>
        <a:lstStyle/>
        <a:p>
          <a:endParaRPr lang="en-US"/>
        </a:p>
      </dgm:t>
    </dgm:pt>
    <dgm:pt modelId="{0CC69AF5-B9B7-446F-A9C9-822FA25017C4}" type="pres">
      <dgm:prSet presAssocID="{069C923C-BD6B-438D-A04F-0E73211A952E}" presName="hierChild4" presStyleCnt="0"/>
      <dgm:spPr/>
    </dgm:pt>
    <dgm:pt modelId="{C06BC23E-491A-475C-854C-8D5E0BA8427D}" type="pres">
      <dgm:prSet presAssocID="{069C923C-BD6B-438D-A04F-0E73211A952E}" presName="hierChild5" presStyleCnt="0"/>
      <dgm:spPr/>
    </dgm:pt>
    <dgm:pt modelId="{254B2167-4829-45A7-A846-62B2FB59036E}" type="pres">
      <dgm:prSet presAssocID="{DAD3197C-D4D3-41FB-8685-937C1C403894}" presName="Name35" presStyleLbl="parChTrans1D3" presStyleIdx="3" presStyleCnt="4"/>
      <dgm:spPr/>
    </dgm:pt>
    <dgm:pt modelId="{E19ECB4A-FC5E-4BAC-A21E-699486F5D95F}" type="pres">
      <dgm:prSet presAssocID="{90EA7C7F-BA51-4A12-AD09-96F5FF77ABD2}" presName="hierRoot2" presStyleCnt="0">
        <dgm:presLayoutVars>
          <dgm:hierBranch val="r"/>
        </dgm:presLayoutVars>
      </dgm:prSet>
      <dgm:spPr/>
    </dgm:pt>
    <dgm:pt modelId="{4C7C2DB8-A89D-4F9D-BABB-E12A035F4D0D}" type="pres">
      <dgm:prSet presAssocID="{90EA7C7F-BA51-4A12-AD09-96F5FF77ABD2}" presName="rootComposite" presStyleCnt="0"/>
      <dgm:spPr/>
    </dgm:pt>
    <dgm:pt modelId="{D7D3DA02-732B-42B2-88ED-25AE2BFEA09D}" type="pres">
      <dgm:prSet presAssocID="{90EA7C7F-BA51-4A12-AD09-96F5FF77ABD2}" presName="rootText" presStyleLbl="node3" presStyleIdx="3" presStyleCnt="4">
        <dgm:presLayoutVars>
          <dgm:chPref val="3"/>
        </dgm:presLayoutVars>
      </dgm:prSet>
      <dgm:spPr/>
      <dgm:t>
        <a:bodyPr/>
        <a:lstStyle/>
        <a:p>
          <a:endParaRPr lang="en-US"/>
        </a:p>
      </dgm:t>
    </dgm:pt>
    <dgm:pt modelId="{B9DF1D62-A0CD-47F9-A481-90AD024F4AC6}" type="pres">
      <dgm:prSet presAssocID="{90EA7C7F-BA51-4A12-AD09-96F5FF77ABD2}" presName="rootConnector" presStyleLbl="node3" presStyleIdx="3" presStyleCnt="4"/>
      <dgm:spPr/>
      <dgm:t>
        <a:bodyPr/>
        <a:lstStyle/>
        <a:p>
          <a:endParaRPr lang="en-US"/>
        </a:p>
      </dgm:t>
    </dgm:pt>
    <dgm:pt modelId="{586B93DE-46E4-49B0-AD9C-AF9332871525}" type="pres">
      <dgm:prSet presAssocID="{90EA7C7F-BA51-4A12-AD09-96F5FF77ABD2}" presName="hierChild4" presStyleCnt="0"/>
      <dgm:spPr/>
    </dgm:pt>
    <dgm:pt modelId="{E0772622-73EF-4BBA-83AB-E35FBDA8860E}" type="pres">
      <dgm:prSet presAssocID="{90EA7C7F-BA51-4A12-AD09-96F5FF77ABD2}" presName="hierChild5" presStyleCnt="0"/>
      <dgm:spPr/>
    </dgm:pt>
    <dgm:pt modelId="{CD4D66A0-3A87-4F3A-9B2C-7E0B4A82A7B3}" type="pres">
      <dgm:prSet presAssocID="{B30DB1CA-805E-44BE-BBAF-BEEEBE84032B}" presName="hierChild5" presStyleCnt="0"/>
      <dgm:spPr/>
    </dgm:pt>
    <dgm:pt modelId="{5D0CC8A8-DC99-46AE-A11A-80EC75B3983B}" type="pres">
      <dgm:prSet presAssocID="{5F8E9A11-D5E3-4E16-B46A-A6CCDF177C78}" presName="hierChild3" presStyleCnt="0"/>
      <dgm:spPr/>
    </dgm:pt>
  </dgm:ptLst>
  <dgm:cxnLst>
    <dgm:cxn modelId="{4B78098E-5E92-4B2E-BDCB-F2BB73F7C66F}" type="presOf" srcId="{069C923C-BD6B-438D-A04F-0E73211A952E}" destId="{E7710E91-A47B-4731-BB39-E174177D76E0}" srcOrd="1" destOrd="0" presId="urn:microsoft.com/office/officeart/2005/8/layout/orgChart1"/>
    <dgm:cxn modelId="{94DBEFCD-A4B1-4DA4-9AFE-8FDBE0C5C3FD}" srcId="{B30DB1CA-805E-44BE-BBAF-BEEEBE84032B}" destId="{069C923C-BD6B-438D-A04F-0E73211A952E}" srcOrd="0" destOrd="0" parTransId="{BA70D467-CA82-499C-92AC-9016C7B0F786}" sibTransId="{86FF4361-F47E-41D5-805C-2773E565984F}"/>
    <dgm:cxn modelId="{526856D7-1D7E-46BD-9BB1-6A45856BA281}" type="presOf" srcId="{069C923C-BD6B-438D-A04F-0E73211A952E}" destId="{A363A6A7-E43F-4E0F-B57B-6D47535E3722}" srcOrd="0" destOrd="0" presId="urn:microsoft.com/office/officeart/2005/8/layout/orgChart1"/>
    <dgm:cxn modelId="{70CFEB14-5083-4BA7-B6E6-8129428D0498}" srcId="{5F8E9A11-D5E3-4E16-B46A-A6CCDF177C78}" destId="{B30DB1CA-805E-44BE-BBAF-BEEEBE84032B}" srcOrd="1" destOrd="0" parTransId="{21F5B087-0170-432C-9CEF-F1376C90F7C3}" sibTransId="{1B86ED3B-7E42-4006-BBE1-FFD574623BEE}"/>
    <dgm:cxn modelId="{C6AE1FD7-18B1-4D9A-92D4-1187468F007B}" type="presOf" srcId="{B30DB1CA-805E-44BE-BBAF-BEEEBE84032B}" destId="{0A6EB2B4-B1D0-4428-84FB-63C1421DC0BD}" srcOrd="1" destOrd="0" presId="urn:microsoft.com/office/officeart/2005/8/layout/orgChart1"/>
    <dgm:cxn modelId="{ED9B3D9B-31B7-4134-A87C-39D81E81FDC7}" type="presOf" srcId="{BA70D467-CA82-499C-92AC-9016C7B0F786}" destId="{CA41C67A-7FA0-4FCB-BA94-0EE94D171414}" srcOrd="0" destOrd="0" presId="urn:microsoft.com/office/officeart/2005/8/layout/orgChart1"/>
    <dgm:cxn modelId="{A2B73AC9-2B54-46A1-8BB7-D492F33761E8}" type="presOf" srcId="{036E7D8F-F23C-4F5E-9BFD-E45151A9324B}" destId="{20A17595-2B70-4E39-A384-83D31F786055}" srcOrd="0" destOrd="0" presId="urn:microsoft.com/office/officeart/2005/8/layout/orgChart1"/>
    <dgm:cxn modelId="{FACEEF9F-01B0-421E-A69A-190CFC7BC3CD}" srcId="{9B48BC7D-B0C9-43FD-8C04-E1C35F7BFFAE}" destId="{12D77E9D-28D8-4837-858C-E438014D9D4B}" srcOrd="1" destOrd="0" parTransId="{036E7D8F-F23C-4F5E-9BFD-E45151A9324B}" sibTransId="{3DE0B287-C2AE-4F6C-8114-BB9EC9A84E7B}"/>
    <dgm:cxn modelId="{47577EF6-2ACE-4367-BF11-3DD71EE24B7E}" type="presOf" srcId="{B8CECF61-F10F-4ADC-819F-C6BCE42AE5B2}" destId="{4CA20E55-B78A-444D-B78E-B2E1D6642A29}" srcOrd="1" destOrd="0" presId="urn:microsoft.com/office/officeart/2005/8/layout/orgChart1"/>
    <dgm:cxn modelId="{678EAAEB-477D-4C77-B66E-160DFE21B277}" srcId="{5F8E9A11-D5E3-4E16-B46A-A6CCDF177C78}" destId="{9B48BC7D-B0C9-43FD-8C04-E1C35F7BFFAE}" srcOrd="0" destOrd="0" parTransId="{0BABAA34-63A6-4E49-9253-A8DBB716CA92}" sibTransId="{1ACEFAB2-4B99-43D3-AB50-34D0E7184515}"/>
    <dgm:cxn modelId="{4B04A2D0-D48E-4A01-A8D2-7EF996F37DBC}" type="presOf" srcId="{DAD3197C-D4D3-41FB-8685-937C1C403894}" destId="{254B2167-4829-45A7-A846-62B2FB59036E}" srcOrd="0" destOrd="0" presId="urn:microsoft.com/office/officeart/2005/8/layout/orgChart1"/>
    <dgm:cxn modelId="{0F8B2286-D54B-4610-9A43-A6F2A7301288}" type="presOf" srcId="{90EA7C7F-BA51-4A12-AD09-96F5FF77ABD2}" destId="{B9DF1D62-A0CD-47F9-A481-90AD024F4AC6}" srcOrd="1" destOrd="0" presId="urn:microsoft.com/office/officeart/2005/8/layout/orgChart1"/>
    <dgm:cxn modelId="{DE337BD7-BFC3-4ED2-877C-EF0C8E7626A8}" type="presOf" srcId="{0BABAA34-63A6-4E49-9253-A8DBB716CA92}" destId="{ACBDD65B-05BE-4BE6-A78E-56F288F89548}" srcOrd="0" destOrd="0" presId="urn:microsoft.com/office/officeart/2005/8/layout/orgChart1"/>
    <dgm:cxn modelId="{0FA01A85-ED16-4835-9242-B2B530DD6F0F}" type="presOf" srcId="{21F5B087-0170-432C-9CEF-F1376C90F7C3}" destId="{A0EE6E8F-4A74-4A7B-81C7-E67373B8E5CB}" srcOrd="0" destOrd="0" presId="urn:microsoft.com/office/officeart/2005/8/layout/orgChart1"/>
    <dgm:cxn modelId="{52049373-3584-43A6-8656-FA34C10241E2}" type="presOf" srcId="{9B48BC7D-B0C9-43FD-8C04-E1C35F7BFFAE}" destId="{572C082B-4C8A-4FDB-B849-8D414F319CB6}" srcOrd="0" destOrd="0" presId="urn:microsoft.com/office/officeart/2005/8/layout/orgChart1"/>
    <dgm:cxn modelId="{BA60B8E1-2BCF-4D8F-B2C7-C0C4E38DE4AE}" srcId="{9B48BC7D-B0C9-43FD-8C04-E1C35F7BFFAE}" destId="{B8CECF61-F10F-4ADC-819F-C6BCE42AE5B2}" srcOrd="0" destOrd="0" parTransId="{243178A4-B0E2-45AA-BA0F-FEE33BEF8BFB}" sibTransId="{F6F99198-50E4-47D7-966D-E8018B061714}"/>
    <dgm:cxn modelId="{55D414B1-BBB7-4B55-8370-E3C067F18DB3}" type="presOf" srcId="{5F8E9A11-D5E3-4E16-B46A-A6CCDF177C78}" destId="{6AD15F59-6D23-4091-87EF-3455636CEA88}" srcOrd="0" destOrd="0" presId="urn:microsoft.com/office/officeart/2005/8/layout/orgChart1"/>
    <dgm:cxn modelId="{2B99C074-92E8-42D5-9E1B-93810CAFD863}" type="presOf" srcId="{12D77E9D-28D8-4837-858C-E438014D9D4B}" destId="{750292A6-691F-4861-8472-32B8D6829CCA}" srcOrd="1" destOrd="0" presId="urn:microsoft.com/office/officeart/2005/8/layout/orgChart1"/>
    <dgm:cxn modelId="{FF140067-36B7-4A68-86E5-E6BEA972D120}" type="presOf" srcId="{90EA7C7F-BA51-4A12-AD09-96F5FF77ABD2}" destId="{D7D3DA02-732B-42B2-88ED-25AE2BFEA09D}" srcOrd="0" destOrd="0" presId="urn:microsoft.com/office/officeart/2005/8/layout/orgChart1"/>
    <dgm:cxn modelId="{2069F1C4-95C2-4B09-9225-C90B4CA7872A}" srcId="{B7E0D3A3-6002-4FC8-B5FB-876028402271}" destId="{5F8E9A11-D5E3-4E16-B46A-A6CCDF177C78}" srcOrd="0" destOrd="0" parTransId="{5CF18B78-6A9A-494D-BF38-A2EA23BC22CF}" sibTransId="{FE6FEF61-BD21-45E1-92A3-04F87A0B39EC}"/>
    <dgm:cxn modelId="{39F851C9-23A5-426A-8FE6-FBC477116CF0}" type="presOf" srcId="{B7E0D3A3-6002-4FC8-B5FB-876028402271}" destId="{A8DB026E-5063-4DCD-B063-B5D056E8D4BB}" srcOrd="0" destOrd="0" presId="urn:microsoft.com/office/officeart/2005/8/layout/orgChart1"/>
    <dgm:cxn modelId="{F06BD9C8-FBC8-414D-9B6C-C8D6C30F0659}" type="presOf" srcId="{9B48BC7D-B0C9-43FD-8C04-E1C35F7BFFAE}" destId="{F4BE52F9-1909-4272-B29E-FAF6CAF32D94}" srcOrd="1" destOrd="0" presId="urn:microsoft.com/office/officeart/2005/8/layout/orgChart1"/>
    <dgm:cxn modelId="{CF687EB2-93EB-440B-B4DA-178CA7D0849F}" type="presOf" srcId="{5F8E9A11-D5E3-4E16-B46A-A6CCDF177C78}" destId="{2343ECDF-7FFE-4088-A173-B64FBF30346D}" srcOrd="1" destOrd="0" presId="urn:microsoft.com/office/officeart/2005/8/layout/orgChart1"/>
    <dgm:cxn modelId="{AFDA12CC-6941-4D7D-B5A9-4B78667F951D}" srcId="{B30DB1CA-805E-44BE-BBAF-BEEEBE84032B}" destId="{90EA7C7F-BA51-4A12-AD09-96F5FF77ABD2}" srcOrd="1" destOrd="0" parTransId="{DAD3197C-D4D3-41FB-8685-937C1C403894}" sibTransId="{CFA7ACCE-3454-4974-A034-4BB7675D6CCC}"/>
    <dgm:cxn modelId="{80AA4E6E-42B3-414F-B71A-DAEE48C274A3}" type="presOf" srcId="{B30DB1CA-805E-44BE-BBAF-BEEEBE84032B}" destId="{C5BFD53B-9202-436B-A67F-E2626E4CBDCE}" srcOrd="0" destOrd="0" presId="urn:microsoft.com/office/officeart/2005/8/layout/orgChart1"/>
    <dgm:cxn modelId="{A0D9D506-DBB5-4198-9AA7-9F4EEBBE97CF}" type="presOf" srcId="{12D77E9D-28D8-4837-858C-E438014D9D4B}" destId="{A5A438E3-C199-444C-AA3F-93739FB2AE9B}" srcOrd="0" destOrd="0" presId="urn:microsoft.com/office/officeart/2005/8/layout/orgChart1"/>
    <dgm:cxn modelId="{4B3B143D-DF58-42D6-8DE8-1F7453D56E1E}" type="presOf" srcId="{243178A4-B0E2-45AA-BA0F-FEE33BEF8BFB}" destId="{1374C8D4-E9AC-4A4B-996B-659378123B45}" srcOrd="0" destOrd="0" presId="urn:microsoft.com/office/officeart/2005/8/layout/orgChart1"/>
    <dgm:cxn modelId="{9E3BB447-86BA-48F3-9D3E-5F16B16E2327}" type="presOf" srcId="{B8CECF61-F10F-4ADC-819F-C6BCE42AE5B2}" destId="{A6582D36-3FA7-4B0D-92B2-42506344CD5C}" srcOrd="0" destOrd="0" presId="urn:microsoft.com/office/officeart/2005/8/layout/orgChart1"/>
    <dgm:cxn modelId="{32D0855E-B9EB-42BE-BDA5-4E5872758FA3}" type="presParOf" srcId="{A8DB026E-5063-4DCD-B063-B5D056E8D4BB}" destId="{74E98371-B2A7-46E3-9564-68B1BBDF5056}" srcOrd="0" destOrd="0" presId="urn:microsoft.com/office/officeart/2005/8/layout/orgChart1"/>
    <dgm:cxn modelId="{9ABDABFA-A0FF-4C15-BBD5-0D04CA27F85F}" type="presParOf" srcId="{74E98371-B2A7-46E3-9564-68B1BBDF5056}" destId="{CB8810E9-8E9A-4256-8DDF-979C4626584E}" srcOrd="0" destOrd="0" presId="urn:microsoft.com/office/officeart/2005/8/layout/orgChart1"/>
    <dgm:cxn modelId="{FB5E60A7-D456-4E93-8ED0-5FAFB63EB532}" type="presParOf" srcId="{CB8810E9-8E9A-4256-8DDF-979C4626584E}" destId="{6AD15F59-6D23-4091-87EF-3455636CEA88}" srcOrd="0" destOrd="0" presId="urn:microsoft.com/office/officeart/2005/8/layout/orgChart1"/>
    <dgm:cxn modelId="{F8112D2B-2DDB-48F5-B1AB-B8F3C6514042}" type="presParOf" srcId="{CB8810E9-8E9A-4256-8DDF-979C4626584E}" destId="{2343ECDF-7FFE-4088-A173-B64FBF30346D}" srcOrd="1" destOrd="0" presId="urn:microsoft.com/office/officeart/2005/8/layout/orgChart1"/>
    <dgm:cxn modelId="{41E6C394-4138-46AF-8160-950A7B26C2C6}" type="presParOf" srcId="{74E98371-B2A7-46E3-9564-68B1BBDF5056}" destId="{FEE400EE-3E85-4654-AB35-FBAA9462F3BF}" srcOrd="1" destOrd="0" presId="urn:microsoft.com/office/officeart/2005/8/layout/orgChart1"/>
    <dgm:cxn modelId="{EEC21436-18C0-4869-9ED5-43B8B60B0363}" type="presParOf" srcId="{FEE400EE-3E85-4654-AB35-FBAA9462F3BF}" destId="{ACBDD65B-05BE-4BE6-A78E-56F288F89548}" srcOrd="0" destOrd="0" presId="urn:microsoft.com/office/officeart/2005/8/layout/orgChart1"/>
    <dgm:cxn modelId="{7F747D1C-0084-4C54-94E2-56A2E003E83F}" type="presParOf" srcId="{FEE400EE-3E85-4654-AB35-FBAA9462F3BF}" destId="{15215020-F0D9-4E1E-8B0D-84AA49676865}" srcOrd="1" destOrd="0" presId="urn:microsoft.com/office/officeart/2005/8/layout/orgChart1"/>
    <dgm:cxn modelId="{FB31BE92-40AB-4ABB-8F4F-B9C5EFCE9D91}" type="presParOf" srcId="{15215020-F0D9-4E1E-8B0D-84AA49676865}" destId="{C01514D8-B1FE-44E2-AC5B-E50E26EC460E}" srcOrd="0" destOrd="0" presId="urn:microsoft.com/office/officeart/2005/8/layout/orgChart1"/>
    <dgm:cxn modelId="{90281D1F-44D9-43B7-BA59-D52E48C07BE2}" type="presParOf" srcId="{C01514D8-B1FE-44E2-AC5B-E50E26EC460E}" destId="{572C082B-4C8A-4FDB-B849-8D414F319CB6}" srcOrd="0" destOrd="0" presId="urn:microsoft.com/office/officeart/2005/8/layout/orgChart1"/>
    <dgm:cxn modelId="{AE905327-BCE5-40E7-9EB8-5EB310592EB6}" type="presParOf" srcId="{C01514D8-B1FE-44E2-AC5B-E50E26EC460E}" destId="{F4BE52F9-1909-4272-B29E-FAF6CAF32D94}" srcOrd="1" destOrd="0" presId="urn:microsoft.com/office/officeart/2005/8/layout/orgChart1"/>
    <dgm:cxn modelId="{14F18922-FDA4-4A1F-9485-D3570A71085C}" type="presParOf" srcId="{15215020-F0D9-4E1E-8B0D-84AA49676865}" destId="{4B845392-C8D4-40CA-A116-EB36DB076C6B}" srcOrd="1" destOrd="0" presId="urn:microsoft.com/office/officeart/2005/8/layout/orgChart1"/>
    <dgm:cxn modelId="{0FD37506-EAFC-4D89-AA92-5FFF7C39D00E}" type="presParOf" srcId="{4B845392-C8D4-40CA-A116-EB36DB076C6B}" destId="{1374C8D4-E9AC-4A4B-996B-659378123B45}" srcOrd="0" destOrd="0" presId="urn:microsoft.com/office/officeart/2005/8/layout/orgChart1"/>
    <dgm:cxn modelId="{C952AEB9-8D3B-41C1-BC2B-1B10D049C625}" type="presParOf" srcId="{4B845392-C8D4-40CA-A116-EB36DB076C6B}" destId="{4A84FF5D-5DB2-462B-A129-F58B5F06A305}" srcOrd="1" destOrd="0" presId="urn:microsoft.com/office/officeart/2005/8/layout/orgChart1"/>
    <dgm:cxn modelId="{B1D2DF7D-807D-4830-B801-67B50B168B8D}" type="presParOf" srcId="{4A84FF5D-5DB2-462B-A129-F58B5F06A305}" destId="{9203620C-C9FA-44E4-A72A-5A65A636726D}" srcOrd="0" destOrd="0" presId="urn:microsoft.com/office/officeart/2005/8/layout/orgChart1"/>
    <dgm:cxn modelId="{5E765786-F312-4900-96CC-D41D3D86E435}" type="presParOf" srcId="{9203620C-C9FA-44E4-A72A-5A65A636726D}" destId="{A6582D36-3FA7-4B0D-92B2-42506344CD5C}" srcOrd="0" destOrd="0" presId="urn:microsoft.com/office/officeart/2005/8/layout/orgChart1"/>
    <dgm:cxn modelId="{B7858824-5620-4EFF-806B-A89A46FB5B01}" type="presParOf" srcId="{9203620C-C9FA-44E4-A72A-5A65A636726D}" destId="{4CA20E55-B78A-444D-B78E-B2E1D6642A29}" srcOrd="1" destOrd="0" presId="urn:microsoft.com/office/officeart/2005/8/layout/orgChart1"/>
    <dgm:cxn modelId="{88139E12-E505-4BD7-A429-2B23470A0DD2}" type="presParOf" srcId="{4A84FF5D-5DB2-462B-A129-F58B5F06A305}" destId="{DF7F317A-F18C-4195-A1E8-590BA403E8FB}" srcOrd="1" destOrd="0" presId="urn:microsoft.com/office/officeart/2005/8/layout/orgChart1"/>
    <dgm:cxn modelId="{0BC75452-CD4D-4D85-A5C0-17166A4B675B}" type="presParOf" srcId="{4A84FF5D-5DB2-462B-A129-F58B5F06A305}" destId="{5B8F8B91-B3B0-4C63-91E9-31007662D572}" srcOrd="2" destOrd="0" presId="urn:microsoft.com/office/officeart/2005/8/layout/orgChart1"/>
    <dgm:cxn modelId="{4B49B2C8-DC12-4E2F-9FD7-543B16DA2E33}" type="presParOf" srcId="{4B845392-C8D4-40CA-A116-EB36DB076C6B}" destId="{20A17595-2B70-4E39-A384-83D31F786055}" srcOrd="2" destOrd="0" presId="urn:microsoft.com/office/officeart/2005/8/layout/orgChart1"/>
    <dgm:cxn modelId="{85E91967-29AA-440A-B623-0F0A81777F95}" type="presParOf" srcId="{4B845392-C8D4-40CA-A116-EB36DB076C6B}" destId="{1DC93161-D3D3-45F0-9BBF-63983786E4B1}" srcOrd="3" destOrd="0" presId="urn:microsoft.com/office/officeart/2005/8/layout/orgChart1"/>
    <dgm:cxn modelId="{6F2C5E9D-2433-42FF-83B7-D03F00090C12}" type="presParOf" srcId="{1DC93161-D3D3-45F0-9BBF-63983786E4B1}" destId="{B1462CCF-E51E-4A11-A513-5BEE9418A21C}" srcOrd="0" destOrd="0" presId="urn:microsoft.com/office/officeart/2005/8/layout/orgChart1"/>
    <dgm:cxn modelId="{C7BE02BC-190B-4641-BAF3-6F7FD0530C4F}" type="presParOf" srcId="{B1462CCF-E51E-4A11-A513-5BEE9418A21C}" destId="{A5A438E3-C199-444C-AA3F-93739FB2AE9B}" srcOrd="0" destOrd="0" presId="urn:microsoft.com/office/officeart/2005/8/layout/orgChart1"/>
    <dgm:cxn modelId="{AB38EEAA-6063-4FAF-AC5F-E022467026FB}" type="presParOf" srcId="{B1462CCF-E51E-4A11-A513-5BEE9418A21C}" destId="{750292A6-691F-4861-8472-32B8D6829CCA}" srcOrd="1" destOrd="0" presId="urn:microsoft.com/office/officeart/2005/8/layout/orgChart1"/>
    <dgm:cxn modelId="{EF86C4FE-324F-4001-A34B-95B3A787FE18}" type="presParOf" srcId="{1DC93161-D3D3-45F0-9BBF-63983786E4B1}" destId="{D9814109-9E42-42F2-AD94-703061FC4CF4}" srcOrd="1" destOrd="0" presId="urn:microsoft.com/office/officeart/2005/8/layout/orgChart1"/>
    <dgm:cxn modelId="{2762E51B-9756-4D4D-820D-CD77E9034D7B}" type="presParOf" srcId="{1DC93161-D3D3-45F0-9BBF-63983786E4B1}" destId="{54264C84-B7EF-416D-83F8-BD92A71BE1DE}" srcOrd="2" destOrd="0" presId="urn:microsoft.com/office/officeart/2005/8/layout/orgChart1"/>
    <dgm:cxn modelId="{2A47A92F-A7D0-4D92-B30D-5A55C76EFEA8}" type="presParOf" srcId="{15215020-F0D9-4E1E-8B0D-84AA49676865}" destId="{2B5921A6-2AFC-4FE2-8307-15DF0F743F94}" srcOrd="2" destOrd="0" presId="urn:microsoft.com/office/officeart/2005/8/layout/orgChart1"/>
    <dgm:cxn modelId="{4227AB7C-36F1-4726-9221-1AC9598E7111}" type="presParOf" srcId="{FEE400EE-3E85-4654-AB35-FBAA9462F3BF}" destId="{A0EE6E8F-4A74-4A7B-81C7-E67373B8E5CB}" srcOrd="2" destOrd="0" presId="urn:microsoft.com/office/officeart/2005/8/layout/orgChart1"/>
    <dgm:cxn modelId="{FCF83AB1-9886-4954-A4B7-CD5F298152A6}" type="presParOf" srcId="{FEE400EE-3E85-4654-AB35-FBAA9462F3BF}" destId="{9879B314-DCDB-4B9B-A7D7-171AEEE0A045}" srcOrd="3" destOrd="0" presId="urn:microsoft.com/office/officeart/2005/8/layout/orgChart1"/>
    <dgm:cxn modelId="{2EE3EB4A-CA87-4FA2-B75C-FA15A6AA0BAF}" type="presParOf" srcId="{9879B314-DCDB-4B9B-A7D7-171AEEE0A045}" destId="{DF17694E-FDCE-47FD-AFDF-C84CF164C167}" srcOrd="0" destOrd="0" presId="urn:microsoft.com/office/officeart/2005/8/layout/orgChart1"/>
    <dgm:cxn modelId="{8EBDDC36-7510-4B6F-B8AA-124A04858A2F}" type="presParOf" srcId="{DF17694E-FDCE-47FD-AFDF-C84CF164C167}" destId="{C5BFD53B-9202-436B-A67F-E2626E4CBDCE}" srcOrd="0" destOrd="0" presId="urn:microsoft.com/office/officeart/2005/8/layout/orgChart1"/>
    <dgm:cxn modelId="{CFFC80DB-6F36-46F2-8F24-6532E93E2AAB}" type="presParOf" srcId="{DF17694E-FDCE-47FD-AFDF-C84CF164C167}" destId="{0A6EB2B4-B1D0-4428-84FB-63C1421DC0BD}" srcOrd="1" destOrd="0" presId="urn:microsoft.com/office/officeart/2005/8/layout/orgChart1"/>
    <dgm:cxn modelId="{EF4AA0B5-5C7B-4822-AEC5-24C6F34AA25C}" type="presParOf" srcId="{9879B314-DCDB-4B9B-A7D7-171AEEE0A045}" destId="{87D07AE5-8BC3-40D5-A84A-33CD031066BA}" srcOrd="1" destOrd="0" presId="urn:microsoft.com/office/officeart/2005/8/layout/orgChart1"/>
    <dgm:cxn modelId="{6207A6AF-3FD8-4399-80E4-400F16BD3A43}" type="presParOf" srcId="{87D07AE5-8BC3-40D5-A84A-33CD031066BA}" destId="{CA41C67A-7FA0-4FCB-BA94-0EE94D171414}" srcOrd="0" destOrd="0" presId="urn:microsoft.com/office/officeart/2005/8/layout/orgChart1"/>
    <dgm:cxn modelId="{1222F538-1427-431D-A9FC-1CAE19F3B2A9}" type="presParOf" srcId="{87D07AE5-8BC3-40D5-A84A-33CD031066BA}" destId="{F49D9C4C-60BB-4118-B257-EBF30EC71934}" srcOrd="1" destOrd="0" presId="urn:microsoft.com/office/officeart/2005/8/layout/orgChart1"/>
    <dgm:cxn modelId="{DB8151CD-E1EA-498B-A79A-89D10AD618A4}" type="presParOf" srcId="{F49D9C4C-60BB-4118-B257-EBF30EC71934}" destId="{7B633A01-6DCC-4894-A31C-6EBE65ADD01B}" srcOrd="0" destOrd="0" presId="urn:microsoft.com/office/officeart/2005/8/layout/orgChart1"/>
    <dgm:cxn modelId="{F42331CA-CFBA-48CB-B597-B0BD85D6AC25}" type="presParOf" srcId="{7B633A01-6DCC-4894-A31C-6EBE65ADD01B}" destId="{A363A6A7-E43F-4E0F-B57B-6D47535E3722}" srcOrd="0" destOrd="0" presId="urn:microsoft.com/office/officeart/2005/8/layout/orgChart1"/>
    <dgm:cxn modelId="{311D0F93-CDC9-40B1-BD4C-FC77F77803C9}" type="presParOf" srcId="{7B633A01-6DCC-4894-A31C-6EBE65ADD01B}" destId="{E7710E91-A47B-4731-BB39-E174177D76E0}" srcOrd="1" destOrd="0" presId="urn:microsoft.com/office/officeart/2005/8/layout/orgChart1"/>
    <dgm:cxn modelId="{17083350-8C71-4B5B-A312-F1CAB2E12D2C}" type="presParOf" srcId="{F49D9C4C-60BB-4118-B257-EBF30EC71934}" destId="{0CC69AF5-B9B7-446F-A9C9-822FA25017C4}" srcOrd="1" destOrd="0" presId="urn:microsoft.com/office/officeart/2005/8/layout/orgChart1"/>
    <dgm:cxn modelId="{2D604FA8-8C7A-4F29-84D2-3238C8A0AFC5}" type="presParOf" srcId="{F49D9C4C-60BB-4118-B257-EBF30EC71934}" destId="{C06BC23E-491A-475C-854C-8D5E0BA8427D}" srcOrd="2" destOrd="0" presId="urn:microsoft.com/office/officeart/2005/8/layout/orgChart1"/>
    <dgm:cxn modelId="{F0124706-041C-4FBF-B2B8-86F3EF4AEF44}" type="presParOf" srcId="{87D07AE5-8BC3-40D5-A84A-33CD031066BA}" destId="{254B2167-4829-45A7-A846-62B2FB59036E}" srcOrd="2" destOrd="0" presId="urn:microsoft.com/office/officeart/2005/8/layout/orgChart1"/>
    <dgm:cxn modelId="{275690C9-D367-4194-BCAB-571FDB86F262}" type="presParOf" srcId="{87D07AE5-8BC3-40D5-A84A-33CD031066BA}" destId="{E19ECB4A-FC5E-4BAC-A21E-699486F5D95F}" srcOrd="3" destOrd="0" presId="urn:microsoft.com/office/officeart/2005/8/layout/orgChart1"/>
    <dgm:cxn modelId="{C5D74BB7-FB0E-42C8-97C0-D8DC0B3DD639}" type="presParOf" srcId="{E19ECB4A-FC5E-4BAC-A21E-699486F5D95F}" destId="{4C7C2DB8-A89D-4F9D-BABB-E12A035F4D0D}" srcOrd="0" destOrd="0" presId="urn:microsoft.com/office/officeart/2005/8/layout/orgChart1"/>
    <dgm:cxn modelId="{040C8E2C-7822-4AD0-A23B-94F38A5FBBB4}" type="presParOf" srcId="{4C7C2DB8-A89D-4F9D-BABB-E12A035F4D0D}" destId="{D7D3DA02-732B-42B2-88ED-25AE2BFEA09D}" srcOrd="0" destOrd="0" presId="urn:microsoft.com/office/officeart/2005/8/layout/orgChart1"/>
    <dgm:cxn modelId="{CA710B41-1A26-4C0C-819D-29AC18343184}" type="presParOf" srcId="{4C7C2DB8-A89D-4F9D-BABB-E12A035F4D0D}" destId="{B9DF1D62-A0CD-47F9-A481-90AD024F4AC6}" srcOrd="1" destOrd="0" presId="urn:microsoft.com/office/officeart/2005/8/layout/orgChart1"/>
    <dgm:cxn modelId="{F7DAC7F3-1522-4EB0-9BD2-4380709403BA}" type="presParOf" srcId="{E19ECB4A-FC5E-4BAC-A21E-699486F5D95F}" destId="{586B93DE-46E4-49B0-AD9C-AF9332871525}" srcOrd="1" destOrd="0" presId="urn:microsoft.com/office/officeart/2005/8/layout/orgChart1"/>
    <dgm:cxn modelId="{720B5C8B-49A0-4E0B-BFE5-2005E8ED3F53}" type="presParOf" srcId="{E19ECB4A-FC5E-4BAC-A21E-699486F5D95F}" destId="{E0772622-73EF-4BBA-83AB-E35FBDA8860E}" srcOrd="2" destOrd="0" presId="urn:microsoft.com/office/officeart/2005/8/layout/orgChart1"/>
    <dgm:cxn modelId="{51D0D553-F5E3-47C1-86B8-609051200700}" type="presParOf" srcId="{9879B314-DCDB-4B9B-A7D7-171AEEE0A045}" destId="{CD4D66A0-3A87-4F3A-9B2C-7E0B4A82A7B3}" srcOrd="2" destOrd="0" presId="urn:microsoft.com/office/officeart/2005/8/layout/orgChart1"/>
    <dgm:cxn modelId="{5FA8B3B3-BBBF-4817-9D24-B9C10030BA34}" type="presParOf" srcId="{74E98371-B2A7-46E3-9564-68B1BBDF5056}" destId="{5D0CC8A8-DC99-46AE-A11A-80EC75B3983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018CB30-7611-41F6-9268-6199B9FF15E1}" type="doc">
      <dgm:prSet loTypeId="urn:microsoft.com/office/officeart/2005/8/layout/cycle1" loCatId="cycle" qsTypeId="urn:microsoft.com/office/officeart/2005/8/quickstyle/simple1" qsCatId="simple" csTypeId="urn:microsoft.com/office/officeart/2005/8/colors/accent1_2" csCatId="accent1"/>
      <dgm:spPr/>
    </dgm:pt>
    <dgm:pt modelId="{4DBCF44B-F1F5-48D4-B26D-F97E57747C29}">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حروب</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4AE145A8-CD03-4BA8-99FF-069CB82946C3}" type="parTrans" cxnId="{60B0E00B-1933-4071-985B-BE3D638A46C7}">
      <dgm:prSet/>
      <dgm:spPr/>
    </dgm:pt>
    <dgm:pt modelId="{FE6EC344-D98E-43AA-9146-96A15E6BF3C9}" type="sibTrans" cxnId="{60B0E00B-1933-4071-985B-BE3D638A46C7}">
      <dgm:prSet/>
      <dgm:spPr/>
    </dgm:pt>
    <dgm:pt modelId="{65BCF4C0-BCDB-4CFC-943A-7A092039C004}">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زلازل</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C2F49AA3-0A3B-4FB5-A642-426B041A4850}" type="parTrans" cxnId="{9BCACE07-603F-46B5-84BF-FE17B871C394}">
      <dgm:prSet/>
      <dgm:spPr/>
    </dgm:pt>
    <dgm:pt modelId="{C0ED491A-F98D-4AEF-BBFC-632F14E94A07}" type="sibTrans" cxnId="{9BCACE07-603F-46B5-84BF-FE17B871C394}">
      <dgm:prSet/>
      <dgm:spPr/>
    </dgm:pt>
    <dgm:pt modelId="{55258082-0A92-4913-B5BE-5D87A3D4CD59}">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اعاصير</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EDE55E30-561D-4B09-B946-F778AF2719F7}" type="parTrans" cxnId="{65F2C2A8-826C-4FA9-8EB2-AF07B2EBB255}">
      <dgm:prSet/>
      <dgm:spPr/>
    </dgm:pt>
    <dgm:pt modelId="{A1514F21-AC98-42E3-8BCC-2D68211D856F}" type="sibTrans" cxnId="{65F2C2A8-826C-4FA9-8EB2-AF07B2EBB255}">
      <dgm:prSet/>
      <dgm:spPr/>
    </dgm:pt>
    <dgm:pt modelId="{B2E62EAE-C96F-4E66-B2DC-70D016C37250}">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مجاعات</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F23968C4-BB38-45F0-8C61-7B36426AC855}" type="parTrans" cxnId="{EEF9063C-093C-4D71-A08A-9B34EFA3FE21}">
      <dgm:prSet/>
      <dgm:spPr/>
    </dgm:pt>
    <dgm:pt modelId="{4937FCA5-15E4-4FAF-8AAD-2012C708D967}" type="sibTrans" cxnId="{EEF9063C-093C-4D71-A08A-9B34EFA3FE21}">
      <dgm:prSet/>
      <dgm:spPr/>
    </dgm:pt>
    <dgm:pt modelId="{1583ADA8-32EB-4351-A001-836F3B75FAF9}">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براكين</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8C2B25B4-EC09-407C-843D-87E148483C63}" type="parTrans" cxnId="{959365FE-FCBD-473E-AA5B-AA9C26438D24}">
      <dgm:prSet/>
      <dgm:spPr/>
    </dgm:pt>
    <dgm:pt modelId="{960CD841-31E0-4001-80EA-AFC2CBA313D8}" type="sibTrans" cxnId="{959365FE-FCBD-473E-AA5B-AA9C26438D24}">
      <dgm:prSet/>
      <dgm:spPr/>
    </dgm:pt>
    <dgm:pt modelId="{148B7FF3-3F11-48F6-B0D4-3F475539296D}">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أوبئة</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0A28E05F-B11E-4B4B-B52E-E985529CB73D}" type="parTrans" cxnId="{1EBA3B6C-EE41-4312-A604-BE43C1BD92BB}">
      <dgm:prSet/>
      <dgm:spPr/>
    </dgm:pt>
    <dgm:pt modelId="{80047873-956B-49D9-A831-36FE75C4B824}" type="sibTrans" cxnId="{1EBA3B6C-EE41-4312-A604-BE43C1BD92BB}">
      <dgm:prSet/>
      <dgm:spPr/>
    </dgm:pt>
    <dgm:pt modelId="{51E5AD0B-40F9-4A72-85CC-C28FEB95BB2E}">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التصحر</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0EC79104-8D8D-42F9-84F9-1A9079640576}" type="parTrans" cxnId="{ABA615C8-5CBC-4187-971F-3FE1F9617275}">
      <dgm:prSet/>
      <dgm:spPr/>
    </dgm:pt>
    <dgm:pt modelId="{21F9B076-4A9C-40F8-B442-BF1BA62C02EE}" type="sibTrans" cxnId="{ABA615C8-5CBC-4187-971F-3FE1F9617275}">
      <dgm:prSet/>
      <dgm:spPr/>
    </dgm:pt>
    <dgm:pt modelId="{D1000A55-66CB-4C4D-AFD4-0BEF8EB04CF5}">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فيضانات</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3BF37AD5-4D01-4202-935F-9DF9D125CF9E}" type="parTrans" cxnId="{4B9FAECB-DC8B-44C2-8C2F-3C1655BA8CD4}">
      <dgm:prSet/>
      <dgm:spPr/>
    </dgm:pt>
    <dgm:pt modelId="{7B32D51D-CFBD-443B-877B-638A9B0F46AA}" type="sibTrans" cxnId="{4B9FAECB-DC8B-44C2-8C2F-3C1655BA8CD4}">
      <dgm:prSet/>
      <dgm:spPr/>
    </dgm:pt>
    <dgm:pt modelId="{E180DD68-9A98-4C8A-BCCF-9A913C39B4B8}" type="pres">
      <dgm:prSet presAssocID="{E018CB30-7611-41F6-9268-6199B9FF15E1}" presName="cycle" presStyleCnt="0">
        <dgm:presLayoutVars>
          <dgm:dir val="rev"/>
          <dgm:resizeHandles val="exact"/>
        </dgm:presLayoutVars>
      </dgm:prSet>
      <dgm:spPr/>
    </dgm:pt>
    <dgm:pt modelId="{1CFF78EE-4EAA-42B1-8825-AAA81078B69B}" type="pres">
      <dgm:prSet presAssocID="{4DBCF44B-F1F5-48D4-B26D-F97E57747C29}" presName="dummy" presStyleCnt="0"/>
      <dgm:spPr/>
    </dgm:pt>
    <dgm:pt modelId="{C8D0D024-9FB1-4A6B-BA2E-97AF81CEC559}" type="pres">
      <dgm:prSet presAssocID="{4DBCF44B-F1F5-48D4-B26D-F97E57747C29}" presName="node" presStyleLbl="revTx" presStyleIdx="0" presStyleCnt="8">
        <dgm:presLayoutVars>
          <dgm:bulletEnabled val="1"/>
        </dgm:presLayoutVars>
      </dgm:prSet>
      <dgm:spPr/>
      <dgm:t>
        <a:bodyPr/>
        <a:lstStyle/>
        <a:p>
          <a:endParaRPr lang="en-US"/>
        </a:p>
      </dgm:t>
    </dgm:pt>
    <dgm:pt modelId="{7191C13D-B0DE-410A-BE0D-3E53C0C04184}" type="pres">
      <dgm:prSet presAssocID="{FE6EC344-D98E-43AA-9146-96A15E6BF3C9}" presName="sibTrans" presStyleLbl="node1" presStyleIdx="0" presStyleCnt="8"/>
      <dgm:spPr/>
    </dgm:pt>
    <dgm:pt modelId="{EB94EE20-9A6F-442D-B035-0E8BD24280F8}" type="pres">
      <dgm:prSet presAssocID="{65BCF4C0-BCDB-4CFC-943A-7A092039C004}" presName="dummy" presStyleCnt="0"/>
      <dgm:spPr/>
    </dgm:pt>
    <dgm:pt modelId="{B9B3290A-E4D5-4EB6-8F30-FB6CE6B96B1E}" type="pres">
      <dgm:prSet presAssocID="{65BCF4C0-BCDB-4CFC-943A-7A092039C004}" presName="node" presStyleLbl="revTx" presStyleIdx="1" presStyleCnt="8">
        <dgm:presLayoutVars>
          <dgm:bulletEnabled val="1"/>
        </dgm:presLayoutVars>
      </dgm:prSet>
      <dgm:spPr/>
      <dgm:t>
        <a:bodyPr/>
        <a:lstStyle/>
        <a:p>
          <a:endParaRPr lang="en-US"/>
        </a:p>
      </dgm:t>
    </dgm:pt>
    <dgm:pt modelId="{B33D03BD-4079-4163-B1D8-98AF347DE949}" type="pres">
      <dgm:prSet presAssocID="{C0ED491A-F98D-4AEF-BBFC-632F14E94A07}" presName="sibTrans" presStyleLbl="node1" presStyleIdx="1" presStyleCnt="8"/>
      <dgm:spPr/>
    </dgm:pt>
    <dgm:pt modelId="{E8EDD8A4-5063-47B4-8F3C-0191016E7238}" type="pres">
      <dgm:prSet presAssocID="{55258082-0A92-4913-B5BE-5D87A3D4CD59}" presName="dummy" presStyleCnt="0"/>
      <dgm:spPr/>
    </dgm:pt>
    <dgm:pt modelId="{F3379528-0C14-4E7B-A9EC-CBD4FDBF70B2}" type="pres">
      <dgm:prSet presAssocID="{55258082-0A92-4913-B5BE-5D87A3D4CD59}" presName="node" presStyleLbl="revTx" presStyleIdx="2" presStyleCnt="8">
        <dgm:presLayoutVars>
          <dgm:bulletEnabled val="1"/>
        </dgm:presLayoutVars>
      </dgm:prSet>
      <dgm:spPr/>
      <dgm:t>
        <a:bodyPr/>
        <a:lstStyle/>
        <a:p>
          <a:endParaRPr lang="en-US"/>
        </a:p>
      </dgm:t>
    </dgm:pt>
    <dgm:pt modelId="{807CC42D-097E-4894-AADB-AC25C7ADD50C}" type="pres">
      <dgm:prSet presAssocID="{A1514F21-AC98-42E3-8BCC-2D68211D856F}" presName="sibTrans" presStyleLbl="node1" presStyleIdx="2" presStyleCnt="8"/>
      <dgm:spPr/>
    </dgm:pt>
    <dgm:pt modelId="{9C8A791C-1A2D-4CED-9A3B-5D1E38A9AB34}" type="pres">
      <dgm:prSet presAssocID="{B2E62EAE-C96F-4E66-B2DC-70D016C37250}" presName="dummy" presStyleCnt="0"/>
      <dgm:spPr/>
    </dgm:pt>
    <dgm:pt modelId="{55781C85-1A98-4EF3-AC9D-6E67616C00A3}" type="pres">
      <dgm:prSet presAssocID="{B2E62EAE-C96F-4E66-B2DC-70D016C37250}" presName="node" presStyleLbl="revTx" presStyleIdx="3" presStyleCnt="8">
        <dgm:presLayoutVars>
          <dgm:bulletEnabled val="1"/>
        </dgm:presLayoutVars>
      </dgm:prSet>
      <dgm:spPr/>
      <dgm:t>
        <a:bodyPr/>
        <a:lstStyle/>
        <a:p>
          <a:endParaRPr lang="en-US"/>
        </a:p>
      </dgm:t>
    </dgm:pt>
    <dgm:pt modelId="{561293AE-B22B-475E-94D5-51A77FCA1DEE}" type="pres">
      <dgm:prSet presAssocID="{4937FCA5-15E4-4FAF-8AAD-2012C708D967}" presName="sibTrans" presStyleLbl="node1" presStyleIdx="3" presStyleCnt="8"/>
      <dgm:spPr/>
    </dgm:pt>
    <dgm:pt modelId="{ED20BD9A-FBD1-484C-BCBA-EDD1FC6D2BFC}" type="pres">
      <dgm:prSet presAssocID="{1583ADA8-32EB-4351-A001-836F3B75FAF9}" presName="dummy" presStyleCnt="0"/>
      <dgm:spPr/>
    </dgm:pt>
    <dgm:pt modelId="{BD3B74E0-D18F-4F9B-A0A0-E53E78933A6A}" type="pres">
      <dgm:prSet presAssocID="{1583ADA8-32EB-4351-A001-836F3B75FAF9}" presName="node" presStyleLbl="revTx" presStyleIdx="4" presStyleCnt="8">
        <dgm:presLayoutVars>
          <dgm:bulletEnabled val="1"/>
        </dgm:presLayoutVars>
      </dgm:prSet>
      <dgm:spPr/>
      <dgm:t>
        <a:bodyPr/>
        <a:lstStyle/>
        <a:p>
          <a:endParaRPr lang="en-US"/>
        </a:p>
      </dgm:t>
    </dgm:pt>
    <dgm:pt modelId="{602758D6-58FD-48E6-B259-A907C2842FEE}" type="pres">
      <dgm:prSet presAssocID="{960CD841-31E0-4001-80EA-AFC2CBA313D8}" presName="sibTrans" presStyleLbl="node1" presStyleIdx="4" presStyleCnt="8"/>
      <dgm:spPr/>
    </dgm:pt>
    <dgm:pt modelId="{F2027135-96EF-4342-B696-75AFC720A052}" type="pres">
      <dgm:prSet presAssocID="{148B7FF3-3F11-48F6-B0D4-3F475539296D}" presName="dummy" presStyleCnt="0"/>
      <dgm:spPr/>
    </dgm:pt>
    <dgm:pt modelId="{2899C0EF-06B4-46F9-8B5E-A9E62479277D}" type="pres">
      <dgm:prSet presAssocID="{148B7FF3-3F11-48F6-B0D4-3F475539296D}" presName="node" presStyleLbl="revTx" presStyleIdx="5" presStyleCnt="8">
        <dgm:presLayoutVars>
          <dgm:bulletEnabled val="1"/>
        </dgm:presLayoutVars>
      </dgm:prSet>
      <dgm:spPr/>
      <dgm:t>
        <a:bodyPr/>
        <a:lstStyle/>
        <a:p>
          <a:endParaRPr lang="en-US"/>
        </a:p>
      </dgm:t>
    </dgm:pt>
    <dgm:pt modelId="{6A1D111F-CFE6-4F43-AADF-EA48AE56EF7D}" type="pres">
      <dgm:prSet presAssocID="{80047873-956B-49D9-A831-36FE75C4B824}" presName="sibTrans" presStyleLbl="node1" presStyleIdx="5" presStyleCnt="8"/>
      <dgm:spPr/>
    </dgm:pt>
    <dgm:pt modelId="{ED98F75B-9ABA-43CA-B8C0-E2754F21C8C9}" type="pres">
      <dgm:prSet presAssocID="{51E5AD0B-40F9-4A72-85CC-C28FEB95BB2E}" presName="dummy" presStyleCnt="0"/>
      <dgm:spPr/>
    </dgm:pt>
    <dgm:pt modelId="{301F5641-9CE6-4B19-87D2-A9C78AB1BB3D}" type="pres">
      <dgm:prSet presAssocID="{51E5AD0B-40F9-4A72-85CC-C28FEB95BB2E}" presName="node" presStyleLbl="revTx" presStyleIdx="6" presStyleCnt="8">
        <dgm:presLayoutVars>
          <dgm:bulletEnabled val="1"/>
        </dgm:presLayoutVars>
      </dgm:prSet>
      <dgm:spPr/>
      <dgm:t>
        <a:bodyPr/>
        <a:lstStyle/>
        <a:p>
          <a:endParaRPr lang="en-US"/>
        </a:p>
      </dgm:t>
    </dgm:pt>
    <dgm:pt modelId="{D57E4546-A276-4ACC-807E-36C49E29E6AE}" type="pres">
      <dgm:prSet presAssocID="{21F9B076-4A9C-40F8-B442-BF1BA62C02EE}" presName="sibTrans" presStyleLbl="node1" presStyleIdx="6" presStyleCnt="8"/>
      <dgm:spPr/>
    </dgm:pt>
    <dgm:pt modelId="{32052828-CC36-484D-9982-6612DE35958E}" type="pres">
      <dgm:prSet presAssocID="{D1000A55-66CB-4C4D-AFD4-0BEF8EB04CF5}" presName="dummy" presStyleCnt="0"/>
      <dgm:spPr/>
    </dgm:pt>
    <dgm:pt modelId="{96D7AD21-05D4-448E-A448-68F798B0FA31}" type="pres">
      <dgm:prSet presAssocID="{D1000A55-66CB-4C4D-AFD4-0BEF8EB04CF5}" presName="node" presStyleLbl="revTx" presStyleIdx="7" presStyleCnt="8">
        <dgm:presLayoutVars>
          <dgm:bulletEnabled val="1"/>
        </dgm:presLayoutVars>
      </dgm:prSet>
      <dgm:spPr/>
      <dgm:t>
        <a:bodyPr/>
        <a:lstStyle/>
        <a:p>
          <a:endParaRPr lang="en-US"/>
        </a:p>
      </dgm:t>
    </dgm:pt>
    <dgm:pt modelId="{50C30082-C3E4-4DF9-83CE-231DE756CEE2}" type="pres">
      <dgm:prSet presAssocID="{7B32D51D-CFBD-443B-877B-638A9B0F46AA}" presName="sibTrans" presStyleLbl="node1" presStyleIdx="7" presStyleCnt="8"/>
      <dgm:spPr/>
    </dgm:pt>
  </dgm:ptLst>
  <dgm:cxnLst>
    <dgm:cxn modelId="{9BCACE07-603F-46B5-84BF-FE17B871C394}" srcId="{E018CB30-7611-41F6-9268-6199B9FF15E1}" destId="{65BCF4C0-BCDB-4CFC-943A-7A092039C004}" srcOrd="1" destOrd="0" parTransId="{C2F49AA3-0A3B-4FB5-A642-426B041A4850}" sibTransId="{C0ED491A-F98D-4AEF-BBFC-632F14E94A07}"/>
    <dgm:cxn modelId="{626DD4D8-CF12-43E9-A258-FBDD0309DB09}" type="presOf" srcId="{65BCF4C0-BCDB-4CFC-943A-7A092039C004}" destId="{B9B3290A-E4D5-4EB6-8F30-FB6CE6B96B1E}" srcOrd="0" destOrd="0" presId="urn:microsoft.com/office/officeart/2005/8/layout/cycle1"/>
    <dgm:cxn modelId="{4B2A590B-72C7-499C-8F94-DB8083503F43}" type="presOf" srcId="{B2E62EAE-C96F-4E66-B2DC-70D016C37250}" destId="{55781C85-1A98-4EF3-AC9D-6E67616C00A3}" srcOrd="0" destOrd="0" presId="urn:microsoft.com/office/officeart/2005/8/layout/cycle1"/>
    <dgm:cxn modelId="{87F181B4-66DD-4226-8132-BC59025F610C}" type="presOf" srcId="{A1514F21-AC98-42E3-8BCC-2D68211D856F}" destId="{807CC42D-097E-4894-AADB-AC25C7ADD50C}" srcOrd="0" destOrd="0" presId="urn:microsoft.com/office/officeart/2005/8/layout/cycle1"/>
    <dgm:cxn modelId="{4B9FAECB-DC8B-44C2-8C2F-3C1655BA8CD4}" srcId="{E018CB30-7611-41F6-9268-6199B9FF15E1}" destId="{D1000A55-66CB-4C4D-AFD4-0BEF8EB04CF5}" srcOrd="7" destOrd="0" parTransId="{3BF37AD5-4D01-4202-935F-9DF9D125CF9E}" sibTransId="{7B32D51D-CFBD-443B-877B-638A9B0F46AA}"/>
    <dgm:cxn modelId="{ABA615C8-5CBC-4187-971F-3FE1F9617275}" srcId="{E018CB30-7611-41F6-9268-6199B9FF15E1}" destId="{51E5AD0B-40F9-4A72-85CC-C28FEB95BB2E}" srcOrd="6" destOrd="0" parTransId="{0EC79104-8D8D-42F9-84F9-1A9079640576}" sibTransId="{21F9B076-4A9C-40F8-B442-BF1BA62C02EE}"/>
    <dgm:cxn modelId="{264BD3E7-1019-40A0-8364-96C6A8A024D9}" type="presOf" srcId="{4937FCA5-15E4-4FAF-8AAD-2012C708D967}" destId="{561293AE-B22B-475E-94D5-51A77FCA1DEE}" srcOrd="0" destOrd="0" presId="urn:microsoft.com/office/officeart/2005/8/layout/cycle1"/>
    <dgm:cxn modelId="{74773CE1-1E0E-47DA-9D00-091682C41E90}" type="presOf" srcId="{80047873-956B-49D9-A831-36FE75C4B824}" destId="{6A1D111F-CFE6-4F43-AADF-EA48AE56EF7D}" srcOrd="0" destOrd="0" presId="urn:microsoft.com/office/officeart/2005/8/layout/cycle1"/>
    <dgm:cxn modelId="{ED6EF195-7D8E-4EDF-93AF-D83858E7D073}" type="presOf" srcId="{21F9B076-4A9C-40F8-B442-BF1BA62C02EE}" destId="{D57E4546-A276-4ACC-807E-36C49E29E6AE}" srcOrd="0" destOrd="0" presId="urn:microsoft.com/office/officeart/2005/8/layout/cycle1"/>
    <dgm:cxn modelId="{D0D85773-1671-47E4-8700-6F869761F821}" type="presOf" srcId="{D1000A55-66CB-4C4D-AFD4-0BEF8EB04CF5}" destId="{96D7AD21-05D4-448E-A448-68F798B0FA31}" srcOrd="0" destOrd="0" presId="urn:microsoft.com/office/officeart/2005/8/layout/cycle1"/>
    <dgm:cxn modelId="{EEF9063C-093C-4D71-A08A-9B34EFA3FE21}" srcId="{E018CB30-7611-41F6-9268-6199B9FF15E1}" destId="{B2E62EAE-C96F-4E66-B2DC-70D016C37250}" srcOrd="3" destOrd="0" parTransId="{F23968C4-BB38-45F0-8C61-7B36426AC855}" sibTransId="{4937FCA5-15E4-4FAF-8AAD-2012C708D967}"/>
    <dgm:cxn modelId="{8B61687F-75DC-4846-8BE9-287EAE94A666}" type="presOf" srcId="{51E5AD0B-40F9-4A72-85CC-C28FEB95BB2E}" destId="{301F5641-9CE6-4B19-87D2-A9C78AB1BB3D}" srcOrd="0" destOrd="0" presId="urn:microsoft.com/office/officeart/2005/8/layout/cycle1"/>
    <dgm:cxn modelId="{0060815A-CFC9-4E7A-9C34-C62B7DFAB10D}" type="presOf" srcId="{7B32D51D-CFBD-443B-877B-638A9B0F46AA}" destId="{50C30082-C3E4-4DF9-83CE-231DE756CEE2}" srcOrd="0" destOrd="0" presId="urn:microsoft.com/office/officeart/2005/8/layout/cycle1"/>
    <dgm:cxn modelId="{C4D06B37-B11B-4BD2-A9D7-278DF207A3BE}" type="presOf" srcId="{E018CB30-7611-41F6-9268-6199B9FF15E1}" destId="{E180DD68-9A98-4C8A-BCCF-9A913C39B4B8}" srcOrd="0" destOrd="0" presId="urn:microsoft.com/office/officeart/2005/8/layout/cycle1"/>
    <dgm:cxn modelId="{B6AE235B-13C9-42D3-B9D8-2465521402A6}" type="presOf" srcId="{960CD841-31E0-4001-80EA-AFC2CBA313D8}" destId="{602758D6-58FD-48E6-B259-A907C2842FEE}" srcOrd="0" destOrd="0" presId="urn:microsoft.com/office/officeart/2005/8/layout/cycle1"/>
    <dgm:cxn modelId="{65F2C2A8-826C-4FA9-8EB2-AF07B2EBB255}" srcId="{E018CB30-7611-41F6-9268-6199B9FF15E1}" destId="{55258082-0A92-4913-B5BE-5D87A3D4CD59}" srcOrd="2" destOrd="0" parTransId="{EDE55E30-561D-4B09-B946-F778AF2719F7}" sibTransId="{A1514F21-AC98-42E3-8BCC-2D68211D856F}"/>
    <dgm:cxn modelId="{1EBA3B6C-EE41-4312-A604-BE43C1BD92BB}" srcId="{E018CB30-7611-41F6-9268-6199B9FF15E1}" destId="{148B7FF3-3F11-48F6-B0D4-3F475539296D}" srcOrd="5" destOrd="0" parTransId="{0A28E05F-B11E-4B4B-B52E-E985529CB73D}" sibTransId="{80047873-956B-49D9-A831-36FE75C4B824}"/>
    <dgm:cxn modelId="{959365FE-FCBD-473E-AA5B-AA9C26438D24}" srcId="{E018CB30-7611-41F6-9268-6199B9FF15E1}" destId="{1583ADA8-32EB-4351-A001-836F3B75FAF9}" srcOrd="4" destOrd="0" parTransId="{8C2B25B4-EC09-407C-843D-87E148483C63}" sibTransId="{960CD841-31E0-4001-80EA-AFC2CBA313D8}"/>
    <dgm:cxn modelId="{60B0E00B-1933-4071-985B-BE3D638A46C7}" srcId="{E018CB30-7611-41F6-9268-6199B9FF15E1}" destId="{4DBCF44B-F1F5-48D4-B26D-F97E57747C29}" srcOrd="0" destOrd="0" parTransId="{4AE145A8-CD03-4BA8-99FF-069CB82946C3}" sibTransId="{FE6EC344-D98E-43AA-9146-96A15E6BF3C9}"/>
    <dgm:cxn modelId="{BDAAF229-DF6C-4907-9EE0-409077E565B0}" type="presOf" srcId="{FE6EC344-D98E-43AA-9146-96A15E6BF3C9}" destId="{7191C13D-B0DE-410A-BE0D-3E53C0C04184}" srcOrd="0" destOrd="0" presId="urn:microsoft.com/office/officeart/2005/8/layout/cycle1"/>
    <dgm:cxn modelId="{885ACCE9-D32E-48E1-8D53-B758D77D30B4}" type="presOf" srcId="{1583ADA8-32EB-4351-A001-836F3B75FAF9}" destId="{BD3B74E0-D18F-4F9B-A0A0-E53E78933A6A}" srcOrd="0" destOrd="0" presId="urn:microsoft.com/office/officeart/2005/8/layout/cycle1"/>
    <dgm:cxn modelId="{334F76A7-443A-48EB-ACAF-DDEE2C33538A}" type="presOf" srcId="{4DBCF44B-F1F5-48D4-B26D-F97E57747C29}" destId="{C8D0D024-9FB1-4A6B-BA2E-97AF81CEC559}" srcOrd="0" destOrd="0" presId="urn:microsoft.com/office/officeart/2005/8/layout/cycle1"/>
    <dgm:cxn modelId="{B36D2DC5-009F-4CBF-8407-40399BFB3081}" type="presOf" srcId="{55258082-0A92-4913-B5BE-5D87A3D4CD59}" destId="{F3379528-0C14-4E7B-A9EC-CBD4FDBF70B2}" srcOrd="0" destOrd="0" presId="urn:microsoft.com/office/officeart/2005/8/layout/cycle1"/>
    <dgm:cxn modelId="{EE447914-589F-494B-A69F-7AC1C23A60B9}" type="presOf" srcId="{148B7FF3-3F11-48F6-B0D4-3F475539296D}" destId="{2899C0EF-06B4-46F9-8B5E-A9E62479277D}" srcOrd="0" destOrd="0" presId="urn:microsoft.com/office/officeart/2005/8/layout/cycle1"/>
    <dgm:cxn modelId="{6AA84FA8-4C50-46F5-B436-5C88B96F22E7}" type="presOf" srcId="{C0ED491A-F98D-4AEF-BBFC-632F14E94A07}" destId="{B33D03BD-4079-4163-B1D8-98AF347DE949}" srcOrd="0" destOrd="0" presId="urn:microsoft.com/office/officeart/2005/8/layout/cycle1"/>
    <dgm:cxn modelId="{442563F7-0F25-424C-85DD-F586BDD206C7}" type="presParOf" srcId="{E180DD68-9A98-4C8A-BCCF-9A913C39B4B8}" destId="{1CFF78EE-4EAA-42B1-8825-AAA81078B69B}" srcOrd="0" destOrd="0" presId="urn:microsoft.com/office/officeart/2005/8/layout/cycle1"/>
    <dgm:cxn modelId="{1FC5E4E4-F6E9-4EAF-9EFF-EE6243EAF7A1}" type="presParOf" srcId="{E180DD68-9A98-4C8A-BCCF-9A913C39B4B8}" destId="{C8D0D024-9FB1-4A6B-BA2E-97AF81CEC559}" srcOrd="1" destOrd="0" presId="urn:microsoft.com/office/officeart/2005/8/layout/cycle1"/>
    <dgm:cxn modelId="{700F8294-CAC2-4906-9BEE-45D9DB4BB810}" type="presParOf" srcId="{E180DD68-9A98-4C8A-BCCF-9A913C39B4B8}" destId="{7191C13D-B0DE-410A-BE0D-3E53C0C04184}" srcOrd="2" destOrd="0" presId="urn:microsoft.com/office/officeart/2005/8/layout/cycle1"/>
    <dgm:cxn modelId="{928D03BF-5BF3-431E-85EA-2FC06671A022}" type="presParOf" srcId="{E180DD68-9A98-4C8A-BCCF-9A913C39B4B8}" destId="{EB94EE20-9A6F-442D-B035-0E8BD24280F8}" srcOrd="3" destOrd="0" presId="urn:microsoft.com/office/officeart/2005/8/layout/cycle1"/>
    <dgm:cxn modelId="{935AB2F5-9E14-4A5F-8265-A99E15A98087}" type="presParOf" srcId="{E180DD68-9A98-4C8A-BCCF-9A913C39B4B8}" destId="{B9B3290A-E4D5-4EB6-8F30-FB6CE6B96B1E}" srcOrd="4" destOrd="0" presId="urn:microsoft.com/office/officeart/2005/8/layout/cycle1"/>
    <dgm:cxn modelId="{D12F6313-8714-4B38-942E-56BB0889B21E}" type="presParOf" srcId="{E180DD68-9A98-4C8A-BCCF-9A913C39B4B8}" destId="{B33D03BD-4079-4163-B1D8-98AF347DE949}" srcOrd="5" destOrd="0" presId="urn:microsoft.com/office/officeart/2005/8/layout/cycle1"/>
    <dgm:cxn modelId="{59F6487A-142A-4240-B74C-D684AF763F7E}" type="presParOf" srcId="{E180DD68-9A98-4C8A-BCCF-9A913C39B4B8}" destId="{E8EDD8A4-5063-47B4-8F3C-0191016E7238}" srcOrd="6" destOrd="0" presId="urn:microsoft.com/office/officeart/2005/8/layout/cycle1"/>
    <dgm:cxn modelId="{FDB9C380-C764-4F39-83A8-A0EF619D2544}" type="presParOf" srcId="{E180DD68-9A98-4C8A-BCCF-9A913C39B4B8}" destId="{F3379528-0C14-4E7B-A9EC-CBD4FDBF70B2}" srcOrd="7" destOrd="0" presId="urn:microsoft.com/office/officeart/2005/8/layout/cycle1"/>
    <dgm:cxn modelId="{1276C77D-0B6F-4A4F-BF34-093E71CE623F}" type="presParOf" srcId="{E180DD68-9A98-4C8A-BCCF-9A913C39B4B8}" destId="{807CC42D-097E-4894-AADB-AC25C7ADD50C}" srcOrd="8" destOrd="0" presId="urn:microsoft.com/office/officeart/2005/8/layout/cycle1"/>
    <dgm:cxn modelId="{E418241F-2614-4420-856F-7C1D045668EC}" type="presParOf" srcId="{E180DD68-9A98-4C8A-BCCF-9A913C39B4B8}" destId="{9C8A791C-1A2D-4CED-9A3B-5D1E38A9AB34}" srcOrd="9" destOrd="0" presId="urn:microsoft.com/office/officeart/2005/8/layout/cycle1"/>
    <dgm:cxn modelId="{AF1A4BDC-0F7C-446A-877C-7B64087D5B52}" type="presParOf" srcId="{E180DD68-9A98-4C8A-BCCF-9A913C39B4B8}" destId="{55781C85-1A98-4EF3-AC9D-6E67616C00A3}" srcOrd="10" destOrd="0" presId="urn:microsoft.com/office/officeart/2005/8/layout/cycle1"/>
    <dgm:cxn modelId="{5F29064B-EA80-4F58-AB4C-C93006BF02B3}" type="presParOf" srcId="{E180DD68-9A98-4C8A-BCCF-9A913C39B4B8}" destId="{561293AE-B22B-475E-94D5-51A77FCA1DEE}" srcOrd="11" destOrd="0" presId="urn:microsoft.com/office/officeart/2005/8/layout/cycle1"/>
    <dgm:cxn modelId="{676EBD76-4830-4F82-9502-C3B3DC9808F3}" type="presParOf" srcId="{E180DD68-9A98-4C8A-BCCF-9A913C39B4B8}" destId="{ED20BD9A-FBD1-484C-BCBA-EDD1FC6D2BFC}" srcOrd="12" destOrd="0" presId="urn:microsoft.com/office/officeart/2005/8/layout/cycle1"/>
    <dgm:cxn modelId="{D160FCB3-C36B-40DC-96F5-757350566DCB}" type="presParOf" srcId="{E180DD68-9A98-4C8A-BCCF-9A913C39B4B8}" destId="{BD3B74E0-D18F-4F9B-A0A0-E53E78933A6A}" srcOrd="13" destOrd="0" presId="urn:microsoft.com/office/officeart/2005/8/layout/cycle1"/>
    <dgm:cxn modelId="{119E6CAF-404F-48DF-A139-3FCC18E32B8D}" type="presParOf" srcId="{E180DD68-9A98-4C8A-BCCF-9A913C39B4B8}" destId="{602758D6-58FD-48E6-B259-A907C2842FEE}" srcOrd="14" destOrd="0" presId="urn:microsoft.com/office/officeart/2005/8/layout/cycle1"/>
    <dgm:cxn modelId="{DC577249-D1FB-430B-B56E-A1431CDA8F9D}" type="presParOf" srcId="{E180DD68-9A98-4C8A-BCCF-9A913C39B4B8}" destId="{F2027135-96EF-4342-B696-75AFC720A052}" srcOrd="15" destOrd="0" presId="urn:microsoft.com/office/officeart/2005/8/layout/cycle1"/>
    <dgm:cxn modelId="{5E939042-8B71-4F24-B3AE-22C008C75C37}" type="presParOf" srcId="{E180DD68-9A98-4C8A-BCCF-9A913C39B4B8}" destId="{2899C0EF-06B4-46F9-8B5E-A9E62479277D}" srcOrd="16" destOrd="0" presId="urn:microsoft.com/office/officeart/2005/8/layout/cycle1"/>
    <dgm:cxn modelId="{A9D82358-1EBA-4693-A209-67035FC72A17}" type="presParOf" srcId="{E180DD68-9A98-4C8A-BCCF-9A913C39B4B8}" destId="{6A1D111F-CFE6-4F43-AADF-EA48AE56EF7D}" srcOrd="17" destOrd="0" presId="urn:microsoft.com/office/officeart/2005/8/layout/cycle1"/>
    <dgm:cxn modelId="{01F785F9-DFDA-48C9-92F4-B32C717C0815}" type="presParOf" srcId="{E180DD68-9A98-4C8A-BCCF-9A913C39B4B8}" destId="{ED98F75B-9ABA-43CA-B8C0-E2754F21C8C9}" srcOrd="18" destOrd="0" presId="urn:microsoft.com/office/officeart/2005/8/layout/cycle1"/>
    <dgm:cxn modelId="{75BAA232-DC9C-41F1-9AF2-FE6FE8894966}" type="presParOf" srcId="{E180DD68-9A98-4C8A-BCCF-9A913C39B4B8}" destId="{301F5641-9CE6-4B19-87D2-A9C78AB1BB3D}" srcOrd="19" destOrd="0" presId="urn:microsoft.com/office/officeart/2005/8/layout/cycle1"/>
    <dgm:cxn modelId="{C96AD3BD-F371-4686-B141-ECE1682C71FA}" type="presParOf" srcId="{E180DD68-9A98-4C8A-BCCF-9A913C39B4B8}" destId="{D57E4546-A276-4ACC-807E-36C49E29E6AE}" srcOrd="20" destOrd="0" presId="urn:microsoft.com/office/officeart/2005/8/layout/cycle1"/>
    <dgm:cxn modelId="{FFCAAD5E-818A-41EE-A001-476EE0F8F60E}" type="presParOf" srcId="{E180DD68-9A98-4C8A-BCCF-9A913C39B4B8}" destId="{32052828-CC36-484D-9982-6612DE35958E}" srcOrd="21" destOrd="0" presId="urn:microsoft.com/office/officeart/2005/8/layout/cycle1"/>
    <dgm:cxn modelId="{22847DF5-BBB7-499E-A98B-4E847A071C8C}" type="presParOf" srcId="{E180DD68-9A98-4C8A-BCCF-9A913C39B4B8}" destId="{96D7AD21-05D4-448E-A448-68F798B0FA31}" srcOrd="22" destOrd="0" presId="urn:microsoft.com/office/officeart/2005/8/layout/cycle1"/>
    <dgm:cxn modelId="{B9A2845F-C847-4BC1-8E0F-32BA3909F127}" type="presParOf" srcId="{E180DD68-9A98-4C8A-BCCF-9A913C39B4B8}" destId="{50C30082-C3E4-4DF9-83CE-231DE756CEE2}" srcOrd="23"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BD0797-B7D7-487A-AD62-203315E2EA3A}" type="doc">
      <dgm:prSet loTypeId="urn:microsoft.com/office/officeart/2005/8/layout/pyramid1" loCatId="pyramid" qsTypeId="urn:microsoft.com/office/officeart/2005/8/quickstyle/simple1" qsCatId="simple" csTypeId="urn:microsoft.com/office/officeart/2005/8/colors/accent1_2" csCatId="accent1"/>
      <dgm:spPr/>
    </dgm:pt>
    <dgm:pt modelId="{1095F656-822C-4E2B-8D31-99B7892CA868}">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endParaRPr kumimoji="0" lang="ar-EG" altLang="en-US"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endParaRPr kumimoji="0" lang="ar-EG" altLang="en-US"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endParaRPr kumimoji="0" lang="ar-EG" altLang="en-US"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المسنون + 64</a:t>
          </a:r>
          <a:endParaRPr kumimoji="0" lang="en-US" altLang="en-US"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6AF97523-E74F-424B-A86A-5260A061A620}" type="parTrans" cxnId="{EDC4D4AF-DDEC-47EA-BC65-36C5EE48A183}">
      <dgm:prSet/>
      <dgm:spPr/>
    </dgm:pt>
    <dgm:pt modelId="{FAD14583-4BDC-482C-9DB0-934FBAD95796}" type="sibTrans" cxnId="{EDC4D4AF-DDEC-47EA-BC65-36C5EE48A183}">
      <dgm:prSet/>
      <dgm:spPr/>
    </dgm:pt>
    <dgm:pt modelId="{966769B7-6F0C-4460-B87E-0AA1BCA67878}">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 </a:t>
          </a:r>
          <a:r>
            <a:rPr kumimoji="0" lang="ar-EG"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متوسطو السن ( 15 – 64 سنة )</a:t>
          </a:r>
          <a:endParaRPr kumimoji="0" lang="en-US" altLang="en-US" b="1"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A82D3DD3-0D31-495F-AFF0-614092950BD0}" type="parTrans" cxnId="{72E509E1-10C5-4A26-A40D-25D908B30289}">
      <dgm:prSet/>
      <dgm:spPr/>
    </dgm:pt>
    <dgm:pt modelId="{E8381CF6-4285-4C70-BB79-330D1BEC6816}" type="sibTrans" cxnId="{72E509E1-10C5-4A26-A40D-25D908B30289}">
      <dgm:prSet/>
      <dgm:spPr/>
    </dgm:pt>
    <dgm:pt modelId="{DD3CB9EA-A97F-4F86-BEDE-4CCE1AA950DB}">
      <dgm:prSet/>
      <dgm:spPr/>
      <dgm:t>
        <a:bodyPr/>
        <a:lstStyle/>
        <a:p>
          <a:pPr marL="342900" marR="0" lvl="0" indent="-342900" algn="ct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pPr>
          <a:r>
            <a:rPr kumimoji="0" lang="ar-EG" altLang="en-US" b="1" i="0" u="none" strike="noStrike"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rPr>
            <a:t>صغار السن ( صفر – 14 سنة )</a:t>
          </a:r>
          <a:endParaRPr kumimoji="0" lang="en-US" altLang="en-US" b="1" i="0" u="none" strike="noStrike"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endParaRPr>
        </a:p>
      </dgm:t>
    </dgm:pt>
    <dgm:pt modelId="{C1022832-29E8-45DF-91D4-B6CB4D0DFB30}" type="parTrans" cxnId="{7305D419-FEFB-4D21-BF16-B23B76CF4FD1}">
      <dgm:prSet/>
      <dgm:spPr/>
    </dgm:pt>
    <dgm:pt modelId="{BAAE8DEB-DD5D-4C71-A8BD-E48202F0DC8E}" type="sibTrans" cxnId="{7305D419-FEFB-4D21-BF16-B23B76CF4FD1}">
      <dgm:prSet/>
      <dgm:spPr/>
    </dgm:pt>
    <dgm:pt modelId="{9D66BE28-4E9A-44EA-A298-70E5C79548DE}" type="pres">
      <dgm:prSet presAssocID="{78BD0797-B7D7-487A-AD62-203315E2EA3A}" presName="Name0" presStyleCnt="0">
        <dgm:presLayoutVars>
          <dgm:dir/>
          <dgm:animLvl val="lvl"/>
          <dgm:resizeHandles val="exact"/>
        </dgm:presLayoutVars>
      </dgm:prSet>
      <dgm:spPr/>
    </dgm:pt>
    <dgm:pt modelId="{62AFDF19-2FA1-446A-B3FD-61BC7DB7E65A}" type="pres">
      <dgm:prSet presAssocID="{1095F656-822C-4E2B-8D31-99B7892CA868}" presName="Name8" presStyleCnt="0"/>
      <dgm:spPr/>
    </dgm:pt>
    <dgm:pt modelId="{8FE77343-E42B-4038-9452-A9FDFE5A520B}" type="pres">
      <dgm:prSet presAssocID="{1095F656-822C-4E2B-8D31-99B7892CA868}" presName="level" presStyleLbl="node1" presStyleIdx="0" presStyleCnt="3">
        <dgm:presLayoutVars>
          <dgm:chMax val="1"/>
          <dgm:bulletEnabled val="1"/>
        </dgm:presLayoutVars>
      </dgm:prSet>
      <dgm:spPr/>
      <dgm:t>
        <a:bodyPr/>
        <a:lstStyle/>
        <a:p>
          <a:endParaRPr lang="en-US"/>
        </a:p>
      </dgm:t>
    </dgm:pt>
    <dgm:pt modelId="{AB59B7B9-BF34-4CEC-B697-14BEF35911AC}" type="pres">
      <dgm:prSet presAssocID="{1095F656-822C-4E2B-8D31-99B7892CA868}" presName="levelTx" presStyleLbl="revTx" presStyleIdx="0" presStyleCnt="0">
        <dgm:presLayoutVars>
          <dgm:chMax val="1"/>
          <dgm:bulletEnabled val="1"/>
        </dgm:presLayoutVars>
      </dgm:prSet>
      <dgm:spPr/>
      <dgm:t>
        <a:bodyPr/>
        <a:lstStyle/>
        <a:p>
          <a:endParaRPr lang="en-US"/>
        </a:p>
      </dgm:t>
    </dgm:pt>
    <dgm:pt modelId="{B66BF2FB-1333-452A-81E9-E1F9C7F7487E}" type="pres">
      <dgm:prSet presAssocID="{966769B7-6F0C-4460-B87E-0AA1BCA67878}" presName="Name8" presStyleCnt="0"/>
      <dgm:spPr/>
    </dgm:pt>
    <dgm:pt modelId="{322D04FB-2E58-4170-BB5B-9931A71D56E3}" type="pres">
      <dgm:prSet presAssocID="{966769B7-6F0C-4460-B87E-0AA1BCA67878}" presName="level" presStyleLbl="node1" presStyleIdx="1" presStyleCnt="3">
        <dgm:presLayoutVars>
          <dgm:chMax val="1"/>
          <dgm:bulletEnabled val="1"/>
        </dgm:presLayoutVars>
      </dgm:prSet>
      <dgm:spPr/>
      <dgm:t>
        <a:bodyPr/>
        <a:lstStyle/>
        <a:p>
          <a:endParaRPr lang="en-US"/>
        </a:p>
      </dgm:t>
    </dgm:pt>
    <dgm:pt modelId="{017A6212-87FD-477C-885E-322FD23185FD}" type="pres">
      <dgm:prSet presAssocID="{966769B7-6F0C-4460-B87E-0AA1BCA67878}" presName="levelTx" presStyleLbl="revTx" presStyleIdx="0" presStyleCnt="0">
        <dgm:presLayoutVars>
          <dgm:chMax val="1"/>
          <dgm:bulletEnabled val="1"/>
        </dgm:presLayoutVars>
      </dgm:prSet>
      <dgm:spPr/>
      <dgm:t>
        <a:bodyPr/>
        <a:lstStyle/>
        <a:p>
          <a:endParaRPr lang="en-US"/>
        </a:p>
      </dgm:t>
    </dgm:pt>
    <dgm:pt modelId="{CF338DB9-9EA5-4E2D-8A95-D4F19B34F349}" type="pres">
      <dgm:prSet presAssocID="{DD3CB9EA-A97F-4F86-BEDE-4CCE1AA950DB}" presName="Name8" presStyleCnt="0"/>
      <dgm:spPr/>
    </dgm:pt>
    <dgm:pt modelId="{8B5C0A48-649D-42FF-BA63-F30D160016B3}" type="pres">
      <dgm:prSet presAssocID="{DD3CB9EA-A97F-4F86-BEDE-4CCE1AA950DB}" presName="level" presStyleLbl="node1" presStyleIdx="2" presStyleCnt="3">
        <dgm:presLayoutVars>
          <dgm:chMax val="1"/>
          <dgm:bulletEnabled val="1"/>
        </dgm:presLayoutVars>
      </dgm:prSet>
      <dgm:spPr/>
      <dgm:t>
        <a:bodyPr/>
        <a:lstStyle/>
        <a:p>
          <a:endParaRPr lang="en-US"/>
        </a:p>
      </dgm:t>
    </dgm:pt>
    <dgm:pt modelId="{C359679A-B424-4305-B21D-8BFB4B91EB82}" type="pres">
      <dgm:prSet presAssocID="{DD3CB9EA-A97F-4F86-BEDE-4CCE1AA950DB}" presName="levelTx" presStyleLbl="revTx" presStyleIdx="0" presStyleCnt="0">
        <dgm:presLayoutVars>
          <dgm:chMax val="1"/>
          <dgm:bulletEnabled val="1"/>
        </dgm:presLayoutVars>
      </dgm:prSet>
      <dgm:spPr/>
      <dgm:t>
        <a:bodyPr/>
        <a:lstStyle/>
        <a:p>
          <a:endParaRPr lang="en-US"/>
        </a:p>
      </dgm:t>
    </dgm:pt>
  </dgm:ptLst>
  <dgm:cxnLst>
    <dgm:cxn modelId="{0ABAFDE6-04AA-49F3-9D6F-64E5B3753715}" type="presOf" srcId="{966769B7-6F0C-4460-B87E-0AA1BCA67878}" destId="{322D04FB-2E58-4170-BB5B-9931A71D56E3}" srcOrd="0" destOrd="0" presId="urn:microsoft.com/office/officeart/2005/8/layout/pyramid1"/>
    <dgm:cxn modelId="{3502FF9A-2896-4509-887C-30126E9F3846}" type="presOf" srcId="{DD3CB9EA-A97F-4F86-BEDE-4CCE1AA950DB}" destId="{8B5C0A48-649D-42FF-BA63-F30D160016B3}" srcOrd="0" destOrd="0" presId="urn:microsoft.com/office/officeart/2005/8/layout/pyramid1"/>
    <dgm:cxn modelId="{24B0AC9A-A456-4787-8797-AE33F75D2304}" type="presOf" srcId="{1095F656-822C-4E2B-8D31-99B7892CA868}" destId="{AB59B7B9-BF34-4CEC-B697-14BEF35911AC}" srcOrd="1" destOrd="0" presId="urn:microsoft.com/office/officeart/2005/8/layout/pyramid1"/>
    <dgm:cxn modelId="{EDC4D4AF-DDEC-47EA-BC65-36C5EE48A183}" srcId="{78BD0797-B7D7-487A-AD62-203315E2EA3A}" destId="{1095F656-822C-4E2B-8D31-99B7892CA868}" srcOrd="0" destOrd="0" parTransId="{6AF97523-E74F-424B-A86A-5260A061A620}" sibTransId="{FAD14583-4BDC-482C-9DB0-934FBAD95796}"/>
    <dgm:cxn modelId="{799496E9-FC15-4D09-A06E-833984DBA98C}" type="presOf" srcId="{1095F656-822C-4E2B-8D31-99B7892CA868}" destId="{8FE77343-E42B-4038-9452-A9FDFE5A520B}" srcOrd="0" destOrd="0" presId="urn:microsoft.com/office/officeart/2005/8/layout/pyramid1"/>
    <dgm:cxn modelId="{370C7187-08C9-458A-A5F3-628AFCCE4FE6}" type="presOf" srcId="{78BD0797-B7D7-487A-AD62-203315E2EA3A}" destId="{9D66BE28-4E9A-44EA-A298-70E5C79548DE}" srcOrd="0" destOrd="0" presId="urn:microsoft.com/office/officeart/2005/8/layout/pyramid1"/>
    <dgm:cxn modelId="{7305D419-FEFB-4D21-BF16-B23B76CF4FD1}" srcId="{78BD0797-B7D7-487A-AD62-203315E2EA3A}" destId="{DD3CB9EA-A97F-4F86-BEDE-4CCE1AA950DB}" srcOrd="2" destOrd="0" parTransId="{C1022832-29E8-45DF-91D4-B6CB4D0DFB30}" sibTransId="{BAAE8DEB-DD5D-4C71-A8BD-E48202F0DC8E}"/>
    <dgm:cxn modelId="{3461F048-E128-40F1-B5E8-77EEF8B59C32}" type="presOf" srcId="{966769B7-6F0C-4460-B87E-0AA1BCA67878}" destId="{017A6212-87FD-477C-885E-322FD23185FD}" srcOrd="1" destOrd="0" presId="urn:microsoft.com/office/officeart/2005/8/layout/pyramid1"/>
    <dgm:cxn modelId="{72E509E1-10C5-4A26-A40D-25D908B30289}" srcId="{78BD0797-B7D7-487A-AD62-203315E2EA3A}" destId="{966769B7-6F0C-4460-B87E-0AA1BCA67878}" srcOrd="1" destOrd="0" parTransId="{A82D3DD3-0D31-495F-AFF0-614092950BD0}" sibTransId="{E8381CF6-4285-4C70-BB79-330D1BEC6816}"/>
    <dgm:cxn modelId="{40C3B281-D434-425B-AE13-6984246663E7}" type="presOf" srcId="{DD3CB9EA-A97F-4F86-BEDE-4CCE1AA950DB}" destId="{C359679A-B424-4305-B21D-8BFB4B91EB82}" srcOrd="1" destOrd="0" presId="urn:microsoft.com/office/officeart/2005/8/layout/pyramid1"/>
    <dgm:cxn modelId="{D52E651C-7597-4F91-880E-3438158BD488}" type="presParOf" srcId="{9D66BE28-4E9A-44EA-A298-70E5C79548DE}" destId="{62AFDF19-2FA1-446A-B3FD-61BC7DB7E65A}" srcOrd="0" destOrd="0" presId="urn:microsoft.com/office/officeart/2005/8/layout/pyramid1"/>
    <dgm:cxn modelId="{AC2C0F00-6524-4169-8F7B-E73A89789532}" type="presParOf" srcId="{62AFDF19-2FA1-446A-B3FD-61BC7DB7E65A}" destId="{8FE77343-E42B-4038-9452-A9FDFE5A520B}" srcOrd="0" destOrd="0" presId="urn:microsoft.com/office/officeart/2005/8/layout/pyramid1"/>
    <dgm:cxn modelId="{2A654103-3EF7-4070-A3C8-DE3168E0AE2B}" type="presParOf" srcId="{62AFDF19-2FA1-446A-B3FD-61BC7DB7E65A}" destId="{AB59B7B9-BF34-4CEC-B697-14BEF35911AC}" srcOrd="1" destOrd="0" presId="urn:microsoft.com/office/officeart/2005/8/layout/pyramid1"/>
    <dgm:cxn modelId="{37EE6CB2-B03E-4C06-9CF1-C227F0198B13}" type="presParOf" srcId="{9D66BE28-4E9A-44EA-A298-70E5C79548DE}" destId="{B66BF2FB-1333-452A-81E9-E1F9C7F7487E}" srcOrd="1" destOrd="0" presId="urn:microsoft.com/office/officeart/2005/8/layout/pyramid1"/>
    <dgm:cxn modelId="{15C842E3-EA06-4F96-94E7-A4DD50AAE4E5}" type="presParOf" srcId="{B66BF2FB-1333-452A-81E9-E1F9C7F7487E}" destId="{322D04FB-2E58-4170-BB5B-9931A71D56E3}" srcOrd="0" destOrd="0" presId="urn:microsoft.com/office/officeart/2005/8/layout/pyramid1"/>
    <dgm:cxn modelId="{A1CCD4C8-2850-4D12-8516-68E1489AF276}" type="presParOf" srcId="{B66BF2FB-1333-452A-81E9-E1F9C7F7487E}" destId="{017A6212-87FD-477C-885E-322FD23185FD}" srcOrd="1" destOrd="0" presId="urn:microsoft.com/office/officeart/2005/8/layout/pyramid1"/>
    <dgm:cxn modelId="{DAC5A755-49E5-4A48-835F-60421ADFA546}" type="presParOf" srcId="{9D66BE28-4E9A-44EA-A298-70E5C79548DE}" destId="{CF338DB9-9EA5-4E2D-8A95-D4F19B34F349}" srcOrd="2" destOrd="0" presId="urn:microsoft.com/office/officeart/2005/8/layout/pyramid1"/>
    <dgm:cxn modelId="{F936FAC9-2C1D-41ED-BED1-BA87FC875D35}" type="presParOf" srcId="{CF338DB9-9EA5-4E2D-8A95-D4F19B34F349}" destId="{8B5C0A48-649D-42FF-BA63-F30D160016B3}" srcOrd="0" destOrd="0" presId="urn:microsoft.com/office/officeart/2005/8/layout/pyramid1"/>
    <dgm:cxn modelId="{A8742EF0-FF31-4A57-8EAF-4A81494BB07C}" type="presParOf" srcId="{CF338DB9-9EA5-4E2D-8A95-D4F19B34F349}" destId="{C359679A-B424-4305-B21D-8BFB4B91EB8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4B2167-4829-45A7-A846-62B2FB59036E}">
      <dsp:nvSpPr>
        <dsp:cNvPr id="0" name=""/>
        <dsp:cNvSpPr/>
      </dsp:nvSpPr>
      <dsp:spPr>
        <a:xfrm>
          <a:off x="5468477" y="1615382"/>
          <a:ext cx="807013" cy="280120"/>
        </a:xfrm>
        <a:custGeom>
          <a:avLst/>
          <a:gdLst/>
          <a:ahLst/>
          <a:cxnLst/>
          <a:rect l="0" t="0" r="0" b="0"/>
          <a:pathLst>
            <a:path>
              <a:moveTo>
                <a:pt x="0" y="0"/>
              </a:moveTo>
              <a:lnTo>
                <a:pt x="0" y="140060"/>
              </a:lnTo>
              <a:lnTo>
                <a:pt x="807013" y="140060"/>
              </a:lnTo>
              <a:lnTo>
                <a:pt x="807013" y="2801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A41C67A-7FA0-4FCB-BA94-0EE94D171414}">
      <dsp:nvSpPr>
        <dsp:cNvPr id="0" name=""/>
        <dsp:cNvSpPr/>
      </dsp:nvSpPr>
      <dsp:spPr>
        <a:xfrm>
          <a:off x="4661463" y="1615382"/>
          <a:ext cx="807013" cy="280120"/>
        </a:xfrm>
        <a:custGeom>
          <a:avLst/>
          <a:gdLst/>
          <a:ahLst/>
          <a:cxnLst/>
          <a:rect l="0" t="0" r="0" b="0"/>
          <a:pathLst>
            <a:path>
              <a:moveTo>
                <a:pt x="807013" y="0"/>
              </a:moveTo>
              <a:lnTo>
                <a:pt x="807013" y="140060"/>
              </a:lnTo>
              <a:lnTo>
                <a:pt x="0" y="140060"/>
              </a:lnTo>
              <a:lnTo>
                <a:pt x="0" y="2801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EE6E8F-4A74-4A7B-81C7-E67373B8E5CB}">
      <dsp:nvSpPr>
        <dsp:cNvPr id="0" name=""/>
        <dsp:cNvSpPr/>
      </dsp:nvSpPr>
      <dsp:spPr>
        <a:xfrm>
          <a:off x="3854449" y="668308"/>
          <a:ext cx="1614027" cy="280120"/>
        </a:xfrm>
        <a:custGeom>
          <a:avLst/>
          <a:gdLst/>
          <a:ahLst/>
          <a:cxnLst/>
          <a:rect l="0" t="0" r="0" b="0"/>
          <a:pathLst>
            <a:path>
              <a:moveTo>
                <a:pt x="0" y="0"/>
              </a:moveTo>
              <a:lnTo>
                <a:pt x="0" y="140060"/>
              </a:lnTo>
              <a:lnTo>
                <a:pt x="1614027" y="140060"/>
              </a:lnTo>
              <a:lnTo>
                <a:pt x="1614027" y="2801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A17595-2B70-4E39-A384-83D31F786055}">
      <dsp:nvSpPr>
        <dsp:cNvPr id="0" name=""/>
        <dsp:cNvSpPr/>
      </dsp:nvSpPr>
      <dsp:spPr>
        <a:xfrm>
          <a:off x="2240422" y="1615382"/>
          <a:ext cx="807013" cy="280120"/>
        </a:xfrm>
        <a:custGeom>
          <a:avLst/>
          <a:gdLst/>
          <a:ahLst/>
          <a:cxnLst/>
          <a:rect l="0" t="0" r="0" b="0"/>
          <a:pathLst>
            <a:path>
              <a:moveTo>
                <a:pt x="0" y="0"/>
              </a:moveTo>
              <a:lnTo>
                <a:pt x="0" y="140060"/>
              </a:lnTo>
              <a:lnTo>
                <a:pt x="807013" y="140060"/>
              </a:lnTo>
              <a:lnTo>
                <a:pt x="807013" y="2801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374C8D4-E9AC-4A4B-996B-659378123B45}">
      <dsp:nvSpPr>
        <dsp:cNvPr id="0" name=""/>
        <dsp:cNvSpPr/>
      </dsp:nvSpPr>
      <dsp:spPr>
        <a:xfrm>
          <a:off x="1433408" y="1615382"/>
          <a:ext cx="807013" cy="280120"/>
        </a:xfrm>
        <a:custGeom>
          <a:avLst/>
          <a:gdLst/>
          <a:ahLst/>
          <a:cxnLst/>
          <a:rect l="0" t="0" r="0" b="0"/>
          <a:pathLst>
            <a:path>
              <a:moveTo>
                <a:pt x="807013" y="0"/>
              </a:moveTo>
              <a:lnTo>
                <a:pt x="807013" y="140060"/>
              </a:lnTo>
              <a:lnTo>
                <a:pt x="0" y="140060"/>
              </a:lnTo>
              <a:lnTo>
                <a:pt x="0" y="2801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BDD65B-05BE-4BE6-A78E-56F288F89548}">
      <dsp:nvSpPr>
        <dsp:cNvPr id="0" name=""/>
        <dsp:cNvSpPr/>
      </dsp:nvSpPr>
      <dsp:spPr>
        <a:xfrm>
          <a:off x="2240422" y="668308"/>
          <a:ext cx="1614027" cy="280120"/>
        </a:xfrm>
        <a:custGeom>
          <a:avLst/>
          <a:gdLst/>
          <a:ahLst/>
          <a:cxnLst/>
          <a:rect l="0" t="0" r="0" b="0"/>
          <a:pathLst>
            <a:path>
              <a:moveTo>
                <a:pt x="1614027" y="0"/>
              </a:moveTo>
              <a:lnTo>
                <a:pt x="1614027" y="140060"/>
              </a:lnTo>
              <a:lnTo>
                <a:pt x="0" y="140060"/>
              </a:lnTo>
              <a:lnTo>
                <a:pt x="0" y="2801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D15F59-6D23-4091-87EF-3455636CEA88}">
      <dsp:nvSpPr>
        <dsp:cNvPr id="0" name=""/>
        <dsp:cNvSpPr/>
      </dsp:nvSpPr>
      <dsp:spPr>
        <a:xfrm>
          <a:off x="3187496" y="1355"/>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السكانية</a:t>
          </a:r>
          <a:endParaRPr kumimoji="0" lang="en-US"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endParaRPr>
        </a:p>
      </dsp:txBody>
      <dsp:txXfrm>
        <a:off x="3187496" y="1355"/>
        <a:ext cx="1333906" cy="666953"/>
      </dsp:txXfrm>
    </dsp:sp>
    <dsp:sp modelId="{572C082B-4C8A-4FDB-B849-8D414F319CB6}">
      <dsp:nvSpPr>
        <dsp:cNvPr id="0" name=""/>
        <dsp:cNvSpPr/>
      </dsp:nvSpPr>
      <dsp:spPr>
        <a:xfrm>
          <a:off x="1573469" y="948429"/>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غير الثابتة</a:t>
          </a:r>
          <a:endParaRPr kumimoji="0" lang="en-US"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endParaRPr>
        </a:p>
      </dsp:txBody>
      <dsp:txXfrm>
        <a:off x="1573469" y="948429"/>
        <a:ext cx="1333906" cy="666953"/>
      </dsp:txXfrm>
    </dsp:sp>
    <dsp:sp modelId="{A6582D36-3FA7-4B0D-92B2-42506344CD5C}">
      <dsp:nvSpPr>
        <dsp:cNvPr id="0" name=""/>
        <dsp:cNvSpPr/>
      </dsp:nvSpPr>
      <dsp:spPr>
        <a:xfrm>
          <a:off x="766455" y="1895503"/>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00FF00"/>
              </a:solidFill>
              <a:effectLst/>
              <a:latin typeface="Garamond" panose="02020404030301010803" pitchFamily="18" charset="0"/>
              <a:cs typeface="Arial" panose="020B0604020202020204" pitchFamily="34" charset="0"/>
            </a:rPr>
            <a:t>سجلات الهجرة</a:t>
          </a:r>
          <a:endParaRPr kumimoji="0" lang="en-US" altLang="en-US" sz="2100" b="1" i="0" u="none" strike="noStrike" kern="1200" cap="none" normalizeH="0" baseline="0" smtClean="0">
            <a:ln>
              <a:noFill/>
            </a:ln>
            <a:solidFill>
              <a:srgbClr val="00FF00"/>
            </a:solidFill>
            <a:effectLst/>
            <a:latin typeface="Garamond" panose="02020404030301010803" pitchFamily="18" charset="0"/>
            <a:cs typeface="Arial" panose="020B0604020202020204" pitchFamily="34" charset="0"/>
          </a:endParaRPr>
        </a:p>
      </dsp:txBody>
      <dsp:txXfrm>
        <a:off x="766455" y="1895503"/>
        <a:ext cx="1333906" cy="666953"/>
      </dsp:txXfrm>
    </dsp:sp>
    <dsp:sp modelId="{A5A438E3-C199-444C-AA3F-93739FB2AE9B}">
      <dsp:nvSpPr>
        <dsp:cNvPr id="0" name=""/>
        <dsp:cNvSpPr/>
      </dsp:nvSpPr>
      <dsp:spPr>
        <a:xfrm>
          <a:off x="2380482" y="1895503"/>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00FF00"/>
              </a:solidFill>
              <a:effectLst/>
              <a:latin typeface="Garamond" panose="02020404030301010803" pitchFamily="18" charset="0"/>
              <a:cs typeface="Arial" panose="020B0604020202020204" pitchFamily="34" charset="0"/>
            </a:rPr>
            <a:t>الاحصاءات الحيوية</a:t>
          </a:r>
          <a:endParaRPr kumimoji="0" lang="en-US" altLang="en-US" sz="2100" b="1" i="0" u="none" strike="noStrike" kern="1200" cap="none" normalizeH="0" baseline="0" smtClean="0">
            <a:ln>
              <a:noFill/>
            </a:ln>
            <a:solidFill>
              <a:srgbClr val="00FF00"/>
            </a:solidFill>
            <a:effectLst/>
            <a:latin typeface="Garamond" panose="02020404030301010803" pitchFamily="18" charset="0"/>
            <a:cs typeface="Arial" panose="020B0604020202020204" pitchFamily="34" charset="0"/>
          </a:endParaRPr>
        </a:p>
      </dsp:txBody>
      <dsp:txXfrm>
        <a:off x="2380482" y="1895503"/>
        <a:ext cx="1333906" cy="666953"/>
      </dsp:txXfrm>
    </dsp:sp>
    <dsp:sp modelId="{C5BFD53B-9202-436B-A67F-E2626E4CBDCE}">
      <dsp:nvSpPr>
        <dsp:cNvPr id="0" name=""/>
        <dsp:cNvSpPr/>
      </dsp:nvSpPr>
      <dsp:spPr>
        <a:xfrm>
          <a:off x="4801523" y="948429"/>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الثابتة</a:t>
          </a:r>
          <a:endParaRPr kumimoji="0" lang="en-US"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endParaRPr>
        </a:p>
      </dsp:txBody>
      <dsp:txXfrm>
        <a:off x="4801523" y="948429"/>
        <a:ext cx="1333906" cy="666953"/>
      </dsp:txXfrm>
    </dsp:sp>
    <dsp:sp modelId="{A363A6A7-E43F-4E0F-B57B-6D47535E3722}">
      <dsp:nvSpPr>
        <dsp:cNvPr id="0" name=""/>
        <dsp:cNvSpPr/>
      </dsp:nvSpPr>
      <dsp:spPr>
        <a:xfrm>
          <a:off x="3994510" y="1895503"/>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3300"/>
              </a:solidFill>
              <a:effectLst/>
              <a:latin typeface="Garamond" panose="02020404030301010803" pitchFamily="18" charset="0"/>
              <a:cs typeface="Arial" panose="020B0604020202020204" pitchFamily="34" charset="0"/>
            </a:rPr>
            <a:t>المسح بالعينة</a:t>
          </a:r>
          <a:endParaRPr kumimoji="0" lang="en-US" altLang="en-US" sz="2100" b="1" i="0" u="none" strike="noStrike" kern="1200" cap="none" normalizeH="0" baseline="0" smtClean="0">
            <a:ln>
              <a:noFill/>
            </a:ln>
            <a:solidFill>
              <a:srgbClr val="FF3300"/>
            </a:solidFill>
            <a:effectLst/>
            <a:latin typeface="Garamond" panose="02020404030301010803" pitchFamily="18" charset="0"/>
            <a:cs typeface="Arial" panose="020B0604020202020204" pitchFamily="34" charset="0"/>
          </a:endParaRPr>
        </a:p>
      </dsp:txBody>
      <dsp:txXfrm>
        <a:off x="3994510" y="1895503"/>
        <a:ext cx="1333906" cy="666953"/>
      </dsp:txXfrm>
    </dsp:sp>
    <dsp:sp modelId="{D7D3DA02-732B-42B2-88ED-25AE2BFEA09D}">
      <dsp:nvSpPr>
        <dsp:cNvPr id="0" name=""/>
        <dsp:cNvSpPr/>
      </dsp:nvSpPr>
      <dsp:spPr>
        <a:xfrm>
          <a:off x="5608537" y="1895503"/>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3300"/>
              </a:solidFill>
              <a:effectLst/>
              <a:latin typeface="Garamond" panose="02020404030301010803" pitchFamily="18" charset="0"/>
              <a:cs typeface="Arial" panose="020B0604020202020204" pitchFamily="34" charset="0"/>
            </a:rPr>
            <a:t>التعداد</a:t>
          </a:r>
          <a:endParaRPr kumimoji="0" lang="en-US" altLang="en-US" sz="2100" b="1" i="0" u="none" strike="noStrike" kern="1200" cap="none" normalizeH="0" baseline="0" smtClean="0">
            <a:ln>
              <a:noFill/>
            </a:ln>
            <a:solidFill>
              <a:srgbClr val="FF3300"/>
            </a:solidFill>
            <a:effectLst/>
            <a:latin typeface="Garamond" panose="02020404030301010803" pitchFamily="18" charset="0"/>
            <a:cs typeface="Arial" panose="020B0604020202020204" pitchFamily="34" charset="0"/>
          </a:endParaRPr>
        </a:p>
      </dsp:txBody>
      <dsp:txXfrm>
        <a:off x="5608537" y="1895503"/>
        <a:ext cx="1333906" cy="6669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D0D024-9FB1-4A6B-BA2E-97AF81CEC559}">
      <dsp:nvSpPr>
        <dsp:cNvPr id="0" name=""/>
        <dsp:cNvSpPr/>
      </dsp:nvSpPr>
      <dsp:spPr>
        <a:xfrm>
          <a:off x="1627071" y="2087"/>
          <a:ext cx="1060821" cy="1060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حروب</a:t>
          </a:r>
          <a:endParaRPr kumimoji="0" lang="en-US"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1627071" y="2087"/>
        <a:ext cx="1060821" cy="1060821"/>
      </dsp:txXfrm>
    </dsp:sp>
    <dsp:sp modelId="{7191C13D-B0DE-410A-BE0D-3E53C0C04184}">
      <dsp:nvSpPr>
        <dsp:cNvPr id="0" name=""/>
        <dsp:cNvSpPr/>
      </dsp:nvSpPr>
      <dsp:spPr>
        <a:xfrm>
          <a:off x="244623" y="100160"/>
          <a:ext cx="5919491" cy="5919491"/>
        </a:xfrm>
        <a:prstGeom prst="leftCircularArrow">
          <a:avLst>
            <a:gd name="adj1" fmla="val 3495"/>
            <a:gd name="adj2" fmla="val 216661"/>
            <a:gd name="adj3" fmla="val 13129249"/>
            <a:gd name="adj4" fmla="val 14087412"/>
            <a:gd name="adj5" fmla="val 407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B3290A-E4D5-4EB6-8F30-FB6CE6B96B1E}">
      <dsp:nvSpPr>
        <dsp:cNvPr id="0" name=""/>
        <dsp:cNvSpPr/>
      </dsp:nvSpPr>
      <dsp:spPr>
        <a:xfrm>
          <a:off x="146549" y="1482608"/>
          <a:ext cx="1060821" cy="1060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زلازل</a:t>
          </a:r>
          <a:endParaRPr kumimoji="0" lang="en-US"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146549" y="1482608"/>
        <a:ext cx="1060821" cy="1060821"/>
      </dsp:txXfrm>
    </dsp:sp>
    <dsp:sp modelId="{B33D03BD-4079-4163-B1D8-98AF347DE949}">
      <dsp:nvSpPr>
        <dsp:cNvPr id="0" name=""/>
        <dsp:cNvSpPr/>
      </dsp:nvSpPr>
      <dsp:spPr>
        <a:xfrm>
          <a:off x="244623" y="100160"/>
          <a:ext cx="5919491" cy="5919491"/>
        </a:xfrm>
        <a:prstGeom prst="leftCircularArrow">
          <a:avLst>
            <a:gd name="adj1" fmla="val 3495"/>
            <a:gd name="adj2" fmla="val 216661"/>
            <a:gd name="adj3" fmla="val 10363713"/>
            <a:gd name="adj4" fmla="val 11452948"/>
            <a:gd name="adj5" fmla="val 407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379528-0C14-4E7B-A9EC-CBD4FDBF70B2}">
      <dsp:nvSpPr>
        <dsp:cNvPr id="0" name=""/>
        <dsp:cNvSpPr/>
      </dsp:nvSpPr>
      <dsp:spPr>
        <a:xfrm>
          <a:off x="146549" y="3576382"/>
          <a:ext cx="1060821" cy="1060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اعاصير</a:t>
          </a:r>
          <a:endParaRPr kumimoji="0" lang="en-US"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146549" y="3576382"/>
        <a:ext cx="1060821" cy="1060821"/>
      </dsp:txXfrm>
    </dsp:sp>
    <dsp:sp modelId="{807CC42D-097E-4894-AADB-AC25C7ADD50C}">
      <dsp:nvSpPr>
        <dsp:cNvPr id="0" name=""/>
        <dsp:cNvSpPr/>
      </dsp:nvSpPr>
      <dsp:spPr>
        <a:xfrm>
          <a:off x="244623" y="100160"/>
          <a:ext cx="5919491" cy="5919491"/>
        </a:xfrm>
        <a:prstGeom prst="leftCircularArrow">
          <a:avLst>
            <a:gd name="adj1" fmla="val 3495"/>
            <a:gd name="adj2" fmla="val 216661"/>
            <a:gd name="adj3" fmla="val 7729249"/>
            <a:gd name="adj4" fmla="val 8687412"/>
            <a:gd name="adj5" fmla="val 407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781C85-1A98-4EF3-AC9D-6E67616C00A3}">
      <dsp:nvSpPr>
        <dsp:cNvPr id="0" name=""/>
        <dsp:cNvSpPr/>
      </dsp:nvSpPr>
      <dsp:spPr>
        <a:xfrm>
          <a:off x="1627071" y="5056904"/>
          <a:ext cx="1060821" cy="1060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مجاعات</a:t>
          </a:r>
          <a:endParaRPr kumimoji="0" lang="en-US"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1627071" y="5056904"/>
        <a:ext cx="1060821" cy="1060821"/>
      </dsp:txXfrm>
    </dsp:sp>
    <dsp:sp modelId="{561293AE-B22B-475E-94D5-51A77FCA1DEE}">
      <dsp:nvSpPr>
        <dsp:cNvPr id="0" name=""/>
        <dsp:cNvSpPr/>
      </dsp:nvSpPr>
      <dsp:spPr>
        <a:xfrm>
          <a:off x="244623" y="100160"/>
          <a:ext cx="5919491" cy="5919491"/>
        </a:xfrm>
        <a:prstGeom prst="leftCircularArrow">
          <a:avLst>
            <a:gd name="adj1" fmla="val 3495"/>
            <a:gd name="adj2" fmla="val 216661"/>
            <a:gd name="adj3" fmla="val 4963713"/>
            <a:gd name="adj4" fmla="val 6052948"/>
            <a:gd name="adj5" fmla="val 407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3B74E0-D18F-4F9B-A0A0-E53E78933A6A}">
      <dsp:nvSpPr>
        <dsp:cNvPr id="0" name=""/>
        <dsp:cNvSpPr/>
      </dsp:nvSpPr>
      <dsp:spPr>
        <a:xfrm>
          <a:off x="3720845" y="5056904"/>
          <a:ext cx="1060821" cy="1060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براكين</a:t>
          </a:r>
          <a:endParaRPr kumimoji="0" lang="en-US"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3720845" y="5056904"/>
        <a:ext cx="1060821" cy="1060821"/>
      </dsp:txXfrm>
    </dsp:sp>
    <dsp:sp modelId="{602758D6-58FD-48E6-B259-A907C2842FEE}">
      <dsp:nvSpPr>
        <dsp:cNvPr id="0" name=""/>
        <dsp:cNvSpPr/>
      </dsp:nvSpPr>
      <dsp:spPr>
        <a:xfrm>
          <a:off x="244623" y="100160"/>
          <a:ext cx="5919491" cy="5919491"/>
        </a:xfrm>
        <a:prstGeom prst="leftCircularArrow">
          <a:avLst>
            <a:gd name="adj1" fmla="val 3495"/>
            <a:gd name="adj2" fmla="val 216661"/>
            <a:gd name="adj3" fmla="val 2329249"/>
            <a:gd name="adj4" fmla="val 3287412"/>
            <a:gd name="adj5" fmla="val 407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99C0EF-06B4-46F9-8B5E-A9E62479277D}">
      <dsp:nvSpPr>
        <dsp:cNvPr id="0" name=""/>
        <dsp:cNvSpPr/>
      </dsp:nvSpPr>
      <dsp:spPr>
        <a:xfrm>
          <a:off x="5201366" y="3576382"/>
          <a:ext cx="1060821" cy="1060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أوبئة</a:t>
          </a:r>
          <a:endParaRPr kumimoji="0" lang="en-US"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5201366" y="3576382"/>
        <a:ext cx="1060821" cy="1060821"/>
      </dsp:txXfrm>
    </dsp:sp>
    <dsp:sp modelId="{6A1D111F-CFE6-4F43-AADF-EA48AE56EF7D}">
      <dsp:nvSpPr>
        <dsp:cNvPr id="0" name=""/>
        <dsp:cNvSpPr/>
      </dsp:nvSpPr>
      <dsp:spPr>
        <a:xfrm>
          <a:off x="244623" y="100160"/>
          <a:ext cx="5919491" cy="5919491"/>
        </a:xfrm>
        <a:prstGeom prst="leftCircularArrow">
          <a:avLst>
            <a:gd name="adj1" fmla="val 3495"/>
            <a:gd name="adj2" fmla="val 216661"/>
            <a:gd name="adj3" fmla="val 21163713"/>
            <a:gd name="adj4" fmla="val 652948"/>
            <a:gd name="adj5" fmla="val 407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1F5641-9CE6-4B19-87D2-A9C78AB1BB3D}">
      <dsp:nvSpPr>
        <dsp:cNvPr id="0" name=""/>
        <dsp:cNvSpPr/>
      </dsp:nvSpPr>
      <dsp:spPr>
        <a:xfrm>
          <a:off x="5201366" y="1482608"/>
          <a:ext cx="1060821" cy="1060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التصحر</a:t>
          </a:r>
          <a:endParaRPr kumimoji="0" lang="en-US"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5201366" y="1482608"/>
        <a:ext cx="1060821" cy="1060821"/>
      </dsp:txXfrm>
    </dsp:sp>
    <dsp:sp modelId="{D57E4546-A276-4ACC-807E-36C49E29E6AE}">
      <dsp:nvSpPr>
        <dsp:cNvPr id="0" name=""/>
        <dsp:cNvSpPr/>
      </dsp:nvSpPr>
      <dsp:spPr>
        <a:xfrm>
          <a:off x="244623" y="100160"/>
          <a:ext cx="5919491" cy="5919491"/>
        </a:xfrm>
        <a:prstGeom prst="leftCircularArrow">
          <a:avLst>
            <a:gd name="adj1" fmla="val 3495"/>
            <a:gd name="adj2" fmla="val 216661"/>
            <a:gd name="adj3" fmla="val 18529249"/>
            <a:gd name="adj4" fmla="val 19487412"/>
            <a:gd name="adj5" fmla="val 407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D7AD21-05D4-448E-A448-68F798B0FA31}">
      <dsp:nvSpPr>
        <dsp:cNvPr id="0" name=""/>
        <dsp:cNvSpPr/>
      </dsp:nvSpPr>
      <dsp:spPr>
        <a:xfrm>
          <a:off x="3720845" y="2087"/>
          <a:ext cx="1060821" cy="10608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فيضانات</a:t>
          </a:r>
          <a:endParaRPr kumimoji="0" lang="en-US" altLang="en-US" sz="28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3720845" y="2087"/>
        <a:ext cx="1060821" cy="1060821"/>
      </dsp:txXfrm>
    </dsp:sp>
    <dsp:sp modelId="{50C30082-C3E4-4DF9-83CE-231DE756CEE2}">
      <dsp:nvSpPr>
        <dsp:cNvPr id="0" name=""/>
        <dsp:cNvSpPr/>
      </dsp:nvSpPr>
      <dsp:spPr>
        <a:xfrm>
          <a:off x="244623" y="100160"/>
          <a:ext cx="5919491" cy="5919491"/>
        </a:xfrm>
        <a:prstGeom prst="leftCircularArrow">
          <a:avLst>
            <a:gd name="adj1" fmla="val 3495"/>
            <a:gd name="adj2" fmla="val 216661"/>
            <a:gd name="adj3" fmla="val 15763713"/>
            <a:gd name="adj4" fmla="val 16852948"/>
            <a:gd name="adj5" fmla="val 4077"/>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E77343-E42B-4038-9452-A9FDFE5A520B}">
      <dsp:nvSpPr>
        <dsp:cNvPr id="0" name=""/>
        <dsp:cNvSpPr/>
      </dsp:nvSpPr>
      <dsp:spPr>
        <a:xfrm>
          <a:off x="1346200" y="0"/>
          <a:ext cx="1346200" cy="1508654"/>
        </a:xfrm>
        <a:prstGeom prst="trapezoid">
          <a:avLst>
            <a:gd name="adj" fmla="val 5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endParaRPr kumimoji="0" lang="ar-EG" altLang="en-US" sz="2100" b="1" i="0" u="none" strike="noStrike" kern="1200"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endParaRPr kumimoji="0" lang="ar-EG" altLang="en-US" sz="2100" b="1" i="0" u="none" strike="noStrike" kern="1200"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endParaRPr kumimoji="0" lang="ar-EG" altLang="en-US" sz="2100" b="1" i="0" u="none" strike="noStrike" kern="1200"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100" b="1" i="0" u="none" strike="noStrike" kern="1200"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المسنون + 64</a:t>
          </a:r>
          <a:endParaRPr kumimoji="0" lang="en-US" altLang="en-US" sz="2100" b="1" i="0" u="none" strike="noStrike" kern="1200"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1346200" y="0"/>
        <a:ext cx="1346200" cy="1508654"/>
      </dsp:txXfrm>
    </dsp:sp>
    <dsp:sp modelId="{322D04FB-2E58-4170-BB5B-9931A71D56E3}">
      <dsp:nvSpPr>
        <dsp:cNvPr id="0" name=""/>
        <dsp:cNvSpPr/>
      </dsp:nvSpPr>
      <dsp:spPr>
        <a:xfrm>
          <a:off x="673100" y="1508654"/>
          <a:ext cx="2692400" cy="1508654"/>
        </a:xfrm>
        <a:prstGeom prst="trapezoid">
          <a:avLst>
            <a:gd name="adj" fmla="val 4461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100" b="1" i="0" u="none" strike="noStrike" kern="1200"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 </a:t>
          </a:r>
          <a:r>
            <a:rPr kumimoji="0" lang="ar-EG" altLang="en-US" sz="21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متوسطو السن ( 15 – 64 سنة )</a:t>
          </a:r>
          <a:endParaRPr kumimoji="0" lang="en-US" altLang="en-US" sz="2100" b="1" i="0" u="none" strike="noStrike" kern="1200"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1144270" y="1508654"/>
        <a:ext cx="1750060" cy="1508654"/>
      </dsp:txXfrm>
    </dsp:sp>
    <dsp:sp modelId="{8B5C0A48-649D-42FF-BA63-F30D160016B3}">
      <dsp:nvSpPr>
        <dsp:cNvPr id="0" name=""/>
        <dsp:cNvSpPr/>
      </dsp:nvSpPr>
      <dsp:spPr>
        <a:xfrm>
          <a:off x="0" y="3017308"/>
          <a:ext cx="4038600" cy="1508654"/>
        </a:xfrm>
        <a:prstGeom prst="trapezoid">
          <a:avLst>
            <a:gd name="adj" fmla="val 4461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342900" marR="0" lvl="0" indent="-342900" algn="ctr" defTabSz="914400" rtl="1" eaLnBrk="1" fontAlgn="base" latinLnBrk="0" hangingPunct="1">
            <a:lnSpc>
              <a:spcPct val="90000"/>
            </a:lnSpc>
            <a:spcBef>
              <a:spcPct val="0"/>
            </a:spcBef>
            <a:spcAft>
              <a:spcPct val="0"/>
            </a:spcAft>
            <a:buClr>
              <a:schemeClr val="hlink"/>
            </a:buClr>
            <a:buSzPct val="70000"/>
            <a:buFont typeface="Wingdings" panose="05000000000000000000" pitchFamily="2" charset="2"/>
            <a:buNone/>
            <a:tabLst/>
          </a:pPr>
          <a:r>
            <a:rPr kumimoji="0" lang="ar-EG" altLang="en-US" sz="2100" b="1" i="0" u="none" strike="noStrike" kern="1200"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rPr>
            <a:t>صغار السن ( صفر – 14 سنة )</a:t>
          </a:r>
          <a:endParaRPr kumimoji="0" lang="en-US" altLang="en-US" sz="2100" b="1" i="0" u="none" strike="noStrike" kern="1200"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endParaRPr>
        </a:p>
      </dsp:txBody>
      <dsp:txXfrm>
        <a:off x="706754" y="3017308"/>
        <a:ext cx="2625090" cy="150865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4258" name="Rectangle 2"/>
          <p:cNvSpPr>
            <a:spLocks noGrp="1" noChangeArrowheads="1"/>
          </p:cNvSpPr>
          <p:nvPr>
            <p:ph type="hdr" sz="quarter"/>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buClrTx/>
              <a:buSzTx/>
              <a:buFontTx/>
              <a:buNone/>
              <a:defRPr sz="1200" b="0">
                <a:effectLst/>
                <a:latin typeface="Arial" panose="020B0604020202020204" pitchFamily="34" charset="0"/>
              </a:defRPr>
            </a:lvl1pPr>
          </a:lstStyle>
          <a:p>
            <a:endParaRPr lang="en-US" altLang="en-US"/>
          </a:p>
        </p:txBody>
      </p:sp>
      <p:sp>
        <p:nvSpPr>
          <p:cNvPr id="224259" name="Rectangle 3"/>
          <p:cNvSpPr>
            <a:spLocks noGrp="1" noChangeArrowheads="1"/>
          </p:cNvSpPr>
          <p:nvPr>
            <p:ph type="dt" idx="1"/>
          </p:nvPr>
        </p:nvSpPr>
        <p:spPr bwMode="auto">
          <a:xfrm>
            <a:off x="1588"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lnSpc>
                <a:spcPct val="100000"/>
              </a:lnSpc>
              <a:spcBef>
                <a:spcPct val="0"/>
              </a:spcBef>
              <a:buClrTx/>
              <a:buSzTx/>
              <a:buFontTx/>
              <a:buNone/>
              <a:defRPr sz="1200" b="0">
                <a:effectLst/>
                <a:latin typeface="Arial" panose="020B0604020202020204" pitchFamily="34" charset="0"/>
              </a:defRPr>
            </a:lvl1pPr>
          </a:lstStyle>
          <a:p>
            <a:endParaRPr lang="en-US" altLang="en-US"/>
          </a:p>
        </p:txBody>
      </p:sp>
      <p:sp>
        <p:nvSpPr>
          <p:cNvPr id="2242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426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SA" altLang="en-US" smtClean="0"/>
              <a:t>انقر لتحرير أنماط النص الرئيسي</a:t>
            </a:r>
          </a:p>
          <a:p>
            <a:pPr lvl="1"/>
            <a:r>
              <a:rPr lang="ar-SA" altLang="en-US" smtClean="0"/>
              <a:t>المستوى الثاني</a:t>
            </a:r>
          </a:p>
          <a:p>
            <a:pPr lvl="2"/>
            <a:r>
              <a:rPr lang="ar-SA" altLang="en-US" smtClean="0"/>
              <a:t>المستوى الثالث</a:t>
            </a:r>
          </a:p>
          <a:p>
            <a:pPr lvl="3"/>
            <a:r>
              <a:rPr lang="ar-SA" altLang="en-US" smtClean="0"/>
              <a:t>المستوى الرابع</a:t>
            </a:r>
          </a:p>
          <a:p>
            <a:pPr lvl="4"/>
            <a:r>
              <a:rPr lang="ar-SA" altLang="en-US" smtClean="0"/>
              <a:t>المستوى الخامس</a:t>
            </a:r>
          </a:p>
        </p:txBody>
      </p:sp>
      <p:sp>
        <p:nvSpPr>
          <p:cNvPr id="224262" name="Rectangle 6"/>
          <p:cNvSpPr>
            <a:spLocks noGrp="1" noChangeArrowheads="1"/>
          </p:cNvSpPr>
          <p:nvPr>
            <p:ph type="ftr" sz="quarter" idx="4"/>
          </p:nvPr>
        </p:nvSpPr>
        <p:spPr bwMode="auto">
          <a:xfrm>
            <a:off x="388620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spcBef>
                <a:spcPct val="0"/>
              </a:spcBef>
              <a:buClrTx/>
              <a:buSzTx/>
              <a:buFontTx/>
              <a:buNone/>
              <a:defRPr sz="1200" b="0">
                <a:effectLst/>
                <a:latin typeface="Arial" panose="020B0604020202020204" pitchFamily="34" charset="0"/>
              </a:defRPr>
            </a:lvl1pPr>
          </a:lstStyle>
          <a:p>
            <a:endParaRPr lang="en-US" altLang="en-US"/>
          </a:p>
        </p:txBody>
      </p:sp>
      <p:sp>
        <p:nvSpPr>
          <p:cNvPr id="224263" name="Rectangle 7"/>
          <p:cNvSpPr>
            <a:spLocks noGrp="1" noChangeArrowheads="1"/>
          </p:cNvSpPr>
          <p:nvPr>
            <p:ph type="sldNum" sz="quarter" idx="5"/>
          </p:nvPr>
        </p:nvSpPr>
        <p:spPr bwMode="auto">
          <a:xfrm>
            <a:off x="1588"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lnSpc>
                <a:spcPct val="100000"/>
              </a:lnSpc>
              <a:spcBef>
                <a:spcPct val="0"/>
              </a:spcBef>
              <a:buClrTx/>
              <a:buSzTx/>
              <a:buFontTx/>
              <a:buNone/>
              <a:defRPr sz="1200" b="0">
                <a:effectLst/>
                <a:latin typeface="Arial" panose="020B0604020202020204" pitchFamily="34" charset="0"/>
              </a:defRPr>
            </a:lvl1pPr>
          </a:lstStyle>
          <a:p>
            <a:fld id="{DAD2D1EA-7A70-4D8E-8677-41F23E665D9E}" type="slidenum">
              <a:rPr lang="ar-SA" altLang="en-US"/>
              <a:pPr/>
              <a:t>‹#›</a:t>
            </a:fld>
            <a:endParaRPr lang="en-US" altLang="en-US"/>
          </a:p>
        </p:txBody>
      </p:sp>
    </p:spTree>
    <p:extLst>
      <p:ext uri="{BB962C8B-B14F-4D97-AF65-F5344CB8AC3E}">
        <p14:creationId xmlns:p14="http://schemas.microsoft.com/office/powerpoint/2010/main" val="1752927912"/>
      </p:ext>
    </p:extLst>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r" rtl="1"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D2D1EA-7A70-4D8E-8677-41F23E665D9E}" type="slidenum">
              <a:rPr lang="ar-SA" altLang="en-US" smtClean="0"/>
              <a:pPr/>
              <a:t>39</a:t>
            </a:fld>
            <a:endParaRPr lang="en-US" altLang="en-US"/>
          </a:p>
        </p:txBody>
      </p:sp>
    </p:spTree>
    <p:extLst>
      <p:ext uri="{BB962C8B-B14F-4D97-AF65-F5344CB8AC3E}">
        <p14:creationId xmlns:p14="http://schemas.microsoft.com/office/powerpoint/2010/main" val="2984033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D2D1EA-7A70-4D8E-8677-41F23E665D9E}" type="slidenum">
              <a:rPr lang="ar-SA" altLang="en-US" smtClean="0"/>
              <a:pPr/>
              <a:t>78</a:t>
            </a:fld>
            <a:endParaRPr lang="en-US" altLang="en-US"/>
          </a:p>
        </p:txBody>
      </p:sp>
    </p:spTree>
    <p:extLst>
      <p:ext uri="{BB962C8B-B14F-4D97-AF65-F5344CB8AC3E}">
        <p14:creationId xmlns:p14="http://schemas.microsoft.com/office/powerpoint/2010/main" val="2320841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7410" name="Group 2"/>
          <p:cNvGrpSpPr>
            <a:grpSpLocks/>
          </p:cNvGrpSpPr>
          <p:nvPr/>
        </p:nvGrpSpPr>
        <p:grpSpPr bwMode="auto">
          <a:xfrm>
            <a:off x="0" y="0"/>
            <a:ext cx="9140825" cy="6850063"/>
            <a:chOff x="0" y="0"/>
            <a:chExt cx="5758" cy="4315"/>
          </a:xfrm>
        </p:grpSpPr>
        <p:grpSp>
          <p:nvGrpSpPr>
            <p:cNvPr id="17411" name="Group 3"/>
            <p:cNvGrpSpPr>
              <a:grpSpLocks/>
            </p:cNvGrpSpPr>
            <p:nvPr userDrawn="1"/>
          </p:nvGrpSpPr>
          <p:grpSpPr bwMode="auto">
            <a:xfrm>
              <a:off x="1728" y="2230"/>
              <a:ext cx="4027" cy="2085"/>
              <a:chOff x="1728" y="2230"/>
              <a:chExt cx="4027" cy="2085"/>
            </a:xfrm>
          </p:grpSpPr>
          <p:sp>
            <p:nvSpPr>
              <p:cNvPr id="17412"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3"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4"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5"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6"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7417"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18"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7419"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altLang="en-US" noProof="0" smtClean="0"/>
              <a:t>Click to edit Master title style</a:t>
            </a:r>
            <a:endParaRPr lang="ar-EG" altLang="en-US" noProof="0" smtClean="0"/>
          </a:p>
        </p:txBody>
      </p:sp>
      <p:sp>
        <p:nvSpPr>
          <p:cNvPr id="17420"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endParaRPr lang="ar-EG" altLang="en-US" noProof="0" smtClean="0"/>
          </a:p>
        </p:txBody>
      </p:sp>
      <p:sp>
        <p:nvSpPr>
          <p:cNvPr id="17421" name="Rectangle 13"/>
          <p:cNvSpPr>
            <a:spLocks noGrp="1" noChangeArrowheads="1"/>
          </p:cNvSpPr>
          <p:nvPr>
            <p:ph type="dt" sz="quarter" idx="2"/>
          </p:nvPr>
        </p:nvSpPr>
        <p:spPr>
          <a:xfrm>
            <a:off x="457200" y="6248400"/>
            <a:ext cx="2133600" cy="476250"/>
          </a:xfrm>
        </p:spPr>
        <p:txBody>
          <a:bodyPr/>
          <a:lstStyle>
            <a:lvl1pPr>
              <a:defRPr/>
            </a:lvl1pPr>
          </a:lstStyle>
          <a:p>
            <a:endParaRPr lang="en-US" altLang="en-US"/>
          </a:p>
        </p:txBody>
      </p:sp>
      <p:sp>
        <p:nvSpPr>
          <p:cNvPr id="17422" name="Rectangle 14"/>
          <p:cNvSpPr>
            <a:spLocks noGrp="1" noChangeArrowheads="1"/>
          </p:cNvSpPr>
          <p:nvPr>
            <p:ph type="ftr" sz="quarter" idx="3"/>
          </p:nvPr>
        </p:nvSpPr>
        <p:spPr>
          <a:xfrm>
            <a:off x="3124200" y="6251575"/>
            <a:ext cx="2895600" cy="476250"/>
          </a:xfrm>
        </p:spPr>
        <p:txBody>
          <a:bodyPr/>
          <a:lstStyle>
            <a:lvl1pPr>
              <a:defRPr/>
            </a:lvl1pPr>
          </a:lstStyle>
          <a:p>
            <a:endParaRPr lang="en-US" altLang="en-US"/>
          </a:p>
        </p:txBody>
      </p:sp>
      <p:sp>
        <p:nvSpPr>
          <p:cNvPr id="17423" name="Rectangle 15"/>
          <p:cNvSpPr>
            <a:spLocks noGrp="1" noChangeArrowheads="1"/>
          </p:cNvSpPr>
          <p:nvPr>
            <p:ph type="sldNum" sz="quarter" idx="4"/>
          </p:nvPr>
        </p:nvSpPr>
        <p:spPr>
          <a:xfrm>
            <a:off x="6553200" y="6254750"/>
            <a:ext cx="2133600" cy="476250"/>
          </a:xfrm>
        </p:spPr>
        <p:txBody>
          <a:bodyPr/>
          <a:lstStyle>
            <a:lvl1pPr>
              <a:defRPr/>
            </a:lvl1pPr>
          </a:lstStyle>
          <a:p>
            <a:fld id="{C81E6C03-8B80-48CF-B9F3-F5C9C1F07BF3}" type="slidenum">
              <a:rPr lang="ar-SA" altLang="en-US"/>
              <a:pPr/>
              <a:t>‹#›</a:t>
            </a:fld>
            <a:endParaRPr lang="en-US"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06DCD2AC-D5D1-463D-AEE6-79DFA20B1C69}" type="slidenum">
              <a:rPr lang="ar-SA"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577486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99C5A9C5-1D7E-4805-BD9C-90A5E162EE52}" type="slidenum">
              <a:rPr lang="ar-SA"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285114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fld id="{FED1372C-8710-4FCC-BACE-152852244BF5}" type="slidenum">
              <a:rPr lang="ar-SA" altLang="en-US"/>
              <a:pPr/>
              <a:t>‹#›</a:t>
            </a:fld>
            <a:endParaRPr lang="en-US" altLang="en-US"/>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20253201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fld id="{C150CF11-B267-4B26-A5B7-D588845596FC}" type="slidenum">
              <a:rPr lang="ar-SA" altLang="en-US"/>
              <a:pPr/>
              <a:t>‹#›</a:t>
            </a:fld>
            <a:endParaRPr lang="en-US" altLang="en-US"/>
          </a:p>
        </p:txBody>
      </p:sp>
      <p:sp>
        <p:nvSpPr>
          <p:cNvPr id="8" name="Footer Placeholder 7"/>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8002247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r>
              <a:rPr lang="en-US" smtClean="0"/>
              <a:t>Click icon to add table</a:t>
            </a:r>
            <a:endParaRPr lang="en-US"/>
          </a:p>
        </p:txBody>
      </p:sp>
      <p:sp>
        <p:nvSpPr>
          <p:cNvPr id="4" name="Date Placeholder 3"/>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5" name="Slide Number Placeholder 4"/>
          <p:cNvSpPr>
            <a:spLocks noGrp="1"/>
          </p:cNvSpPr>
          <p:nvPr>
            <p:ph type="sldNum" sz="quarter" idx="11"/>
          </p:nvPr>
        </p:nvSpPr>
        <p:spPr>
          <a:xfrm>
            <a:off x="6553200" y="6248400"/>
            <a:ext cx="2133600" cy="476250"/>
          </a:xfrm>
        </p:spPr>
        <p:txBody>
          <a:bodyPr/>
          <a:lstStyle>
            <a:lvl1pPr>
              <a:defRPr/>
            </a:lvl1pPr>
          </a:lstStyle>
          <a:p>
            <a:fld id="{B849A0F3-36EF-4F89-984E-4839CEB64CFC}" type="slidenum">
              <a:rPr lang="ar-SA" altLang="en-US"/>
              <a:pPr/>
              <a:t>‹#›</a:t>
            </a:fld>
            <a:endParaRPr lang="en-US" altLang="en-US"/>
          </a:p>
        </p:txBody>
      </p:sp>
      <p:sp>
        <p:nvSpPr>
          <p:cNvPr id="6" name="Footer Placeholder 5"/>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42544117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r>
              <a:rPr lang="en-US" smtClean="0"/>
              <a:t>Click icon to add chart</a:t>
            </a:r>
            <a:endParaRPr lang="en-US"/>
          </a:p>
        </p:txBody>
      </p:sp>
      <p:sp>
        <p:nvSpPr>
          <p:cNvPr id="4" name="Date Placeholder 3"/>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5" name="Slide Number Placeholder 4"/>
          <p:cNvSpPr>
            <a:spLocks noGrp="1"/>
          </p:cNvSpPr>
          <p:nvPr>
            <p:ph type="sldNum" sz="quarter" idx="11"/>
          </p:nvPr>
        </p:nvSpPr>
        <p:spPr>
          <a:xfrm>
            <a:off x="6553200" y="6248400"/>
            <a:ext cx="2133600" cy="476250"/>
          </a:xfrm>
        </p:spPr>
        <p:txBody>
          <a:bodyPr/>
          <a:lstStyle>
            <a:lvl1pPr>
              <a:defRPr/>
            </a:lvl1pPr>
          </a:lstStyle>
          <a:p>
            <a:fld id="{DBD79CD8-CDC7-4ADE-B8D0-D47AB1609C1A}" type="slidenum">
              <a:rPr lang="ar-SA" altLang="en-US"/>
              <a:pPr/>
              <a:t>‹#›</a:t>
            </a:fld>
            <a:endParaRPr lang="en-US" altLang="en-US"/>
          </a:p>
        </p:txBody>
      </p:sp>
      <p:sp>
        <p:nvSpPr>
          <p:cNvPr id="6" name="Footer Placeholder 5"/>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73148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4" name="Slide Number Placeholder 3"/>
          <p:cNvSpPr>
            <a:spLocks noGrp="1"/>
          </p:cNvSpPr>
          <p:nvPr>
            <p:ph type="sldNum" sz="quarter" idx="11"/>
          </p:nvPr>
        </p:nvSpPr>
        <p:spPr>
          <a:xfrm>
            <a:off x="6553200" y="6248400"/>
            <a:ext cx="2133600" cy="476250"/>
          </a:xfrm>
        </p:spPr>
        <p:txBody>
          <a:bodyPr/>
          <a:lstStyle>
            <a:lvl1pPr>
              <a:defRPr/>
            </a:lvl1pPr>
          </a:lstStyle>
          <a:p>
            <a:fld id="{BF342CD9-D9A9-4FBC-AF68-387F2B1FB1E0}" type="slidenum">
              <a:rPr lang="ar-SA" altLang="en-US"/>
              <a:pPr/>
              <a:t>‹#›</a:t>
            </a:fld>
            <a:endParaRPr lang="en-US" altLang="en-US"/>
          </a:p>
        </p:txBody>
      </p:sp>
      <p:sp>
        <p:nvSpPr>
          <p:cNvPr id="5" name="Footer Placeholder 4"/>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19784906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Online Image Placeholder 2"/>
          <p:cNvSpPr>
            <a:spLocks noGrp="1"/>
          </p:cNvSpPr>
          <p:nvPr>
            <p:ph type="clipArt" sz="half" idx="1"/>
          </p:nvPr>
        </p:nvSpPr>
        <p:spPr>
          <a:xfrm>
            <a:off x="457200" y="1600200"/>
            <a:ext cx="4038600" cy="4525963"/>
          </a:xfrm>
        </p:spPr>
        <p:txBody>
          <a:bodyPr/>
          <a:lstStyle/>
          <a:p>
            <a:r>
              <a:rPr lang="en-US" smtClean="0"/>
              <a:t>Click icon to add online image</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fld id="{A3FA22D5-DBCB-4674-811E-C471E2E91A4D}" type="slidenum">
              <a:rPr lang="ar-SA" altLang="en-US"/>
              <a:pPr/>
              <a:t>‹#›</a:t>
            </a:fld>
            <a:endParaRPr lang="en-US" altLang="en-US"/>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3748440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6" name="Slide Number Placeholder 5"/>
          <p:cNvSpPr>
            <a:spLocks noGrp="1"/>
          </p:cNvSpPr>
          <p:nvPr>
            <p:ph type="sldNum" sz="quarter" idx="11"/>
          </p:nvPr>
        </p:nvSpPr>
        <p:spPr>
          <a:xfrm>
            <a:off x="6553200" y="6248400"/>
            <a:ext cx="2133600" cy="476250"/>
          </a:xfrm>
        </p:spPr>
        <p:txBody>
          <a:bodyPr/>
          <a:lstStyle>
            <a:lvl1pPr>
              <a:defRPr/>
            </a:lvl1pPr>
          </a:lstStyle>
          <a:p>
            <a:fld id="{DEC00A80-7290-4995-A4E7-D24D1BBA563C}" type="slidenum">
              <a:rPr lang="ar-SA" altLang="en-US"/>
              <a:pPr/>
              <a:t>‹#›</a:t>
            </a:fld>
            <a:endParaRPr lang="en-US" altLang="en-US"/>
          </a:p>
        </p:txBody>
      </p:sp>
      <p:sp>
        <p:nvSpPr>
          <p:cNvPr id="7" name="Footer Placeholder 6"/>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281662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51575"/>
            <a:ext cx="2133600" cy="476250"/>
          </a:xfrm>
        </p:spPr>
        <p:txBody>
          <a:bodyPr/>
          <a:lstStyle>
            <a:lvl1pPr>
              <a:defRPr/>
            </a:lvl1pPr>
          </a:lstStyle>
          <a:p>
            <a:endParaRPr lang="en-US" altLang="en-US"/>
          </a:p>
        </p:txBody>
      </p:sp>
      <p:sp>
        <p:nvSpPr>
          <p:cNvPr id="7" name="Slide Number Placeholder 6"/>
          <p:cNvSpPr>
            <a:spLocks noGrp="1"/>
          </p:cNvSpPr>
          <p:nvPr>
            <p:ph type="sldNum" sz="quarter" idx="11"/>
          </p:nvPr>
        </p:nvSpPr>
        <p:spPr>
          <a:xfrm>
            <a:off x="6553200" y="6248400"/>
            <a:ext cx="2133600" cy="476250"/>
          </a:xfrm>
        </p:spPr>
        <p:txBody>
          <a:bodyPr/>
          <a:lstStyle>
            <a:lvl1pPr>
              <a:defRPr/>
            </a:lvl1pPr>
          </a:lstStyle>
          <a:p>
            <a:fld id="{DE6D9ABA-F6D5-4AA1-9F4F-D2828C153FE0}" type="slidenum">
              <a:rPr lang="ar-SA" altLang="en-US"/>
              <a:pPr/>
              <a:t>‹#›</a:t>
            </a:fld>
            <a:endParaRPr lang="en-US" altLang="en-US"/>
          </a:p>
        </p:txBody>
      </p:sp>
      <p:sp>
        <p:nvSpPr>
          <p:cNvPr id="8" name="Footer Placeholder 7"/>
          <p:cNvSpPr>
            <a:spLocks noGrp="1"/>
          </p:cNvSpPr>
          <p:nvPr>
            <p:ph type="ftr" sz="quarter" idx="12"/>
          </p:nvPr>
        </p:nvSpPr>
        <p:spPr>
          <a:xfrm>
            <a:off x="3124200" y="6248400"/>
            <a:ext cx="2895600" cy="476250"/>
          </a:xfrm>
        </p:spPr>
        <p:txBody>
          <a:bodyPr/>
          <a:lstStyle>
            <a:lvl1pPr>
              <a:defRPr/>
            </a:lvl1pPr>
          </a:lstStyle>
          <a:p>
            <a:endParaRPr lang="en-US" altLang="en-US"/>
          </a:p>
        </p:txBody>
      </p:sp>
    </p:spTree>
    <p:extLst>
      <p:ext uri="{BB962C8B-B14F-4D97-AF65-F5344CB8AC3E}">
        <p14:creationId xmlns:p14="http://schemas.microsoft.com/office/powerpoint/2010/main" val="561071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AFD22688-3B8A-4D99-8253-19209668CAC3}" type="slidenum">
              <a:rPr lang="ar-SA"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031175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309250" name="Group 2"/>
          <p:cNvGrpSpPr>
            <a:grpSpLocks/>
          </p:cNvGrpSpPr>
          <p:nvPr/>
        </p:nvGrpSpPr>
        <p:grpSpPr bwMode="auto">
          <a:xfrm>
            <a:off x="0" y="0"/>
            <a:ext cx="9140825" cy="6850063"/>
            <a:chOff x="0" y="0"/>
            <a:chExt cx="5758" cy="4315"/>
          </a:xfrm>
        </p:grpSpPr>
        <p:grpSp>
          <p:nvGrpSpPr>
            <p:cNvPr id="309251" name="Group 3"/>
            <p:cNvGrpSpPr>
              <a:grpSpLocks/>
            </p:cNvGrpSpPr>
            <p:nvPr userDrawn="1"/>
          </p:nvGrpSpPr>
          <p:grpSpPr bwMode="auto">
            <a:xfrm>
              <a:off x="1728" y="2230"/>
              <a:ext cx="4027" cy="2085"/>
              <a:chOff x="1728" y="2230"/>
              <a:chExt cx="4027" cy="2085"/>
            </a:xfrm>
          </p:grpSpPr>
          <p:sp>
            <p:nvSpPr>
              <p:cNvPr id="309252"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3"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4"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5"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6"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9257"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9258"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9259"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ar-EG" altLang="en-US" noProof="0" smtClean="0"/>
              <a:t>انقر لتحرير نمط العنوان الرئيسي</a:t>
            </a:r>
          </a:p>
        </p:txBody>
      </p:sp>
      <p:sp>
        <p:nvSpPr>
          <p:cNvPr id="309260"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ar-EG" altLang="en-US" noProof="0" smtClean="0"/>
              <a:t>انقر لتحرير نمط العنوان الثانوي الرئيسي</a:t>
            </a:r>
          </a:p>
        </p:txBody>
      </p:sp>
      <p:sp>
        <p:nvSpPr>
          <p:cNvPr id="309261" name="Rectangle 13"/>
          <p:cNvSpPr>
            <a:spLocks noGrp="1" noChangeArrowheads="1"/>
          </p:cNvSpPr>
          <p:nvPr>
            <p:ph type="dt" sz="quarter" idx="2"/>
          </p:nvPr>
        </p:nvSpPr>
        <p:spPr>
          <a:xfrm>
            <a:off x="457200" y="6248400"/>
            <a:ext cx="2133600" cy="476250"/>
          </a:xfrm>
        </p:spPr>
        <p:txBody>
          <a:bodyPr/>
          <a:lstStyle>
            <a:lvl1pPr>
              <a:defRPr/>
            </a:lvl1pPr>
          </a:lstStyle>
          <a:p>
            <a:endParaRPr lang="en-US" altLang="en-US"/>
          </a:p>
        </p:txBody>
      </p:sp>
      <p:sp>
        <p:nvSpPr>
          <p:cNvPr id="309262" name="Rectangle 14"/>
          <p:cNvSpPr>
            <a:spLocks noGrp="1" noChangeArrowheads="1"/>
          </p:cNvSpPr>
          <p:nvPr>
            <p:ph type="ftr" sz="quarter" idx="3"/>
          </p:nvPr>
        </p:nvSpPr>
        <p:spPr>
          <a:xfrm>
            <a:off x="3124200" y="6251575"/>
            <a:ext cx="2895600" cy="476250"/>
          </a:xfrm>
        </p:spPr>
        <p:txBody>
          <a:bodyPr/>
          <a:lstStyle>
            <a:lvl1pPr>
              <a:defRPr/>
            </a:lvl1pPr>
          </a:lstStyle>
          <a:p>
            <a:endParaRPr lang="en-US" altLang="en-US"/>
          </a:p>
        </p:txBody>
      </p:sp>
      <p:sp>
        <p:nvSpPr>
          <p:cNvPr id="309263" name="Rectangle 15"/>
          <p:cNvSpPr>
            <a:spLocks noGrp="1" noChangeArrowheads="1"/>
          </p:cNvSpPr>
          <p:nvPr>
            <p:ph type="sldNum" sz="quarter" idx="4"/>
          </p:nvPr>
        </p:nvSpPr>
        <p:spPr>
          <a:xfrm>
            <a:off x="6553200" y="6254750"/>
            <a:ext cx="2133600" cy="476250"/>
          </a:xfrm>
        </p:spPr>
        <p:txBody>
          <a:bodyPr/>
          <a:lstStyle>
            <a:lvl1pPr>
              <a:defRPr/>
            </a:lvl1pPr>
          </a:lstStyle>
          <a:p>
            <a:fld id="{EEEA7F07-F78D-4C82-9165-66BA95DBF223}" type="slidenum">
              <a:rPr lang="ar-SA" altLang="en-US"/>
              <a:pPr/>
              <a:t>‹#›</a:t>
            </a:fld>
            <a:endParaRPr lang="en-US"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1A86E192-6FC4-4D8A-9DF6-E6A2FBE32693}" type="slidenum">
              <a:rPr lang="ar-SA"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007185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BDDD5180-0437-4EE1-9AE1-B66DE8AC6C31}" type="slidenum">
              <a:rPr lang="ar-SA"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3458656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647482B0-F50F-48EB-92FE-1C16339E8E9D}" type="slidenum">
              <a:rPr lang="ar-SA"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9394779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Slide Number Placeholder 7"/>
          <p:cNvSpPr>
            <a:spLocks noGrp="1"/>
          </p:cNvSpPr>
          <p:nvPr>
            <p:ph type="sldNum" sz="quarter" idx="11"/>
          </p:nvPr>
        </p:nvSpPr>
        <p:spPr/>
        <p:txBody>
          <a:bodyPr/>
          <a:lstStyle>
            <a:lvl1pPr>
              <a:defRPr/>
            </a:lvl1pPr>
          </a:lstStyle>
          <a:p>
            <a:fld id="{E938C1AF-65D5-45A5-A02C-5465F05677B9}" type="slidenum">
              <a:rPr lang="ar-SA" altLang="en-US"/>
              <a:pPr/>
              <a:t>‹#›</a:t>
            </a:fld>
            <a:endParaRPr lang="en-US" altLang="en-US"/>
          </a:p>
        </p:txBody>
      </p:sp>
      <p:sp>
        <p:nvSpPr>
          <p:cNvPr id="9" name="Footer Placeholder 8"/>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489139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Slide Number Placeholder 3"/>
          <p:cNvSpPr>
            <a:spLocks noGrp="1"/>
          </p:cNvSpPr>
          <p:nvPr>
            <p:ph type="sldNum" sz="quarter" idx="11"/>
          </p:nvPr>
        </p:nvSpPr>
        <p:spPr/>
        <p:txBody>
          <a:bodyPr/>
          <a:lstStyle>
            <a:lvl1pPr>
              <a:defRPr/>
            </a:lvl1pPr>
          </a:lstStyle>
          <a:p>
            <a:fld id="{93823E59-A4FF-410F-BA0E-211D3F1EEA44}" type="slidenum">
              <a:rPr lang="ar-SA" altLang="en-US"/>
              <a:pPr/>
              <a:t>‹#›</a:t>
            </a:fld>
            <a:endParaRPr lang="en-US" altLang="en-US"/>
          </a:p>
        </p:txBody>
      </p:sp>
      <p:sp>
        <p:nvSpPr>
          <p:cNvPr id="5" name="Footer Placeholder 4"/>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16634665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Slide Number Placeholder 2"/>
          <p:cNvSpPr>
            <a:spLocks noGrp="1"/>
          </p:cNvSpPr>
          <p:nvPr>
            <p:ph type="sldNum" sz="quarter" idx="11"/>
          </p:nvPr>
        </p:nvSpPr>
        <p:spPr/>
        <p:txBody>
          <a:bodyPr/>
          <a:lstStyle>
            <a:lvl1pPr>
              <a:defRPr/>
            </a:lvl1pPr>
          </a:lstStyle>
          <a:p>
            <a:fld id="{2ADD8CFC-B420-4C78-B312-8AA07602F9E8}" type="slidenum">
              <a:rPr lang="ar-SA" altLang="en-US"/>
              <a:pPr/>
              <a:t>‹#›</a:t>
            </a:fld>
            <a:endParaRPr lang="en-US" altLang="en-US"/>
          </a:p>
        </p:txBody>
      </p:sp>
      <p:sp>
        <p:nvSpPr>
          <p:cNvPr id="4" name="Footer Placeholder 3"/>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42180365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EF1D31BD-CB93-456F-B4E2-891FA9EEBA7D}" type="slidenum">
              <a:rPr lang="ar-SA"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19777146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B0A5BB19-F531-41E7-A973-F7FBBC7C70FE}" type="slidenum">
              <a:rPr lang="ar-SA"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7192493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3876B7DD-52CD-41F6-9DFF-C588B6994729}" type="slidenum">
              <a:rPr lang="ar-SA"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2234071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4964DA9A-26C6-4D1A-AA69-6BBF3A34DC21}" type="slidenum">
              <a:rPr lang="ar-SA"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27210778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Slide Number Placeholder 4"/>
          <p:cNvSpPr>
            <a:spLocks noGrp="1"/>
          </p:cNvSpPr>
          <p:nvPr>
            <p:ph type="sldNum" sz="quarter" idx="11"/>
          </p:nvPr>
        </p:nvSpPr>
        <p:spPr/>
        <p:txBody>
          <a:bodyPr/>
          <a:lstStyle>
            <a:lvl1pPr>
              <a:defRPr/>
            </a:lvl1pPr>
          </a:lstStyle>
          <a:p>
            <a:fld id="{04F785C1-730B-4E81-A8DA-C0D55F74F971}" type="slidenum">
              <a:rPr lang="ar-SA" altLang="en-US"/>
              <a:pPr/>
              <a:t>‹#›</a:t>
            </a:fld>
            <a:endParaRPr lang="en-US" altLang="en-US"/>
          </a:p>
        </p:txBody>
      </p:sp>
      <p:sp>
        <p:nvSpPr>
          <p:cNvPr id="6" name="Footer Placeholder 5"/>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3260843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D56769D5-799E-4F92-909E-5D08AA87F3E4}" type="slidenum">
              <a:rPr lang="ar-SA"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4136195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Slide Number Placeholder 7"/>
          <p:cNvSpPr>
            <a:spLocks noGrp="1"/>
          </p:cNvSpPr>
          <p:nvPr>
            <p:ph type="sldNum" sz="quarter" idx="11"/>
          </p:nvPr>
        </p:nvSpPr>
        <p:spPr/>
        <p:txBody>
          <a:bodyPr/>
          <a:lstStyle>
            <a:lvl1pPr>
              <a:defRPr/>
            </a:lvl1pPr>
          </a:lstStyle>
          <a:p>
            <a:fld id="{07D11206-ED1C-4064-A370-8D988094ABF0}" type="slidenum">
              <a:rPr lang="ar-SA" altLang="en-US"/>
              <a:pPr/>
              <a:t>‹#›</a:t>
            </a:fld>
            <a:endParaRPr lang="en-US" altLang="en-US"/>
          </a:p>
        </p:txBody>
      </p:sp>
      <p:sp>
        <p:nvSpPr>
          <p:cNvPr id="9" name="Footer Placeholder 8"/>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2076720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Slide Number Placeholder 3"/>
          <p:cNvSpPr>
            <a:spLocks noGrp="1"/>
          </p:cNvSpPr>
          <p:nvPr>
            <p:ph type="sldNum" sz="quarter" idx="11"/>
          </p:nvPr>
        </p:nvSpPr>
        <p:spPr/>
        <p:txBody>
          <a:bodyPr/>
          <a:lstStyle>
            <a:lvl1pPr>
              <a:defRPr/>
            </a:lvl1pPr>
          </a:lstStyle>
          <a:p>
            <a:fld id="{AB6A249A-9475-4A43-8166-F400673055E6}" type="slidenum">
              <a:rPr lang="ar-SA" altLang="en-US"/>
              <a:pPr/>
              <a:t>‹#›</a:t>
            </a:fld>
            <a:endParaRPr lang="en-US" altLang="en-US"/>
          </a:p>
        </p:txBody>
      </p:sp>
      <p:sp>
        <p:nvSpPr>
          <p:cNvPr id="5" name="Footer Placeholder 4"/>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1322899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Slide Number Placeholder 2"/>
          <p:cNvSpPr>
            <a:spLocks noGrp="1"/>
          </p:cNvSpPr>
          <p:nvPr>
            <p:ph type="sldNum" sz="quarter" idx="11"/>
          </p:nvPr>
        </p:nvSpPr>
        <p:spPr/>
        <p:txBody>
          <a:bodyPr/>
          <a:lstStyle>
            <a:lvl1pPr>
              <a:defRPr/>
            </a:lvl1pPr>
          </a:lstStyle>
          <a:p>
            <a:fld id="{76D80F9C-F882-48CE-8A52-792F68AE5DC9}" type="slidenum">
              <a:rPr lang="ar-SA" altLang="en-US"/>
              <a:pPr/>
              <a:t>‹#›</a:t>
            </a:fld>
            <a:endParaRPr lang="en-US" altLang="en-US"/>
          </a:p>
        </p:txBody>
      </p:sp>
      <p:sp>
        <p:nvSpPr>
          <p:cNvPr id="4" name="Footer Placeholder 3"/>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2269675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75C4DE7E-73ED-401E-A7FB-E74117261605}" type="slidenum">
              <a:rPr lang="ar-SA"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2066870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Slide Number Placeholder 5"/>
          <p:cNvSpPr>
            <a:spLocks noGrp="1"/>
          </p:cNvSpPr>
          <p:nvPr>
            <p:ph type="sldNum" sz="quarter" idx="11"/>
          </p:nvPr>
        </p:nvSpPr>
        <p:spPr/>
        <p:txBody>
          <a:bodyPr/>
          <a:lstStyle>
            <a:lvl1pPr>
              <a:defRPr/>
            </a:lvl1pPr>
          </a:lstStyle>
          <a:p>
            <a:fld id="{177FE4C2-FD01-4F6C-90DB-EB47A1691635}" type="slidenum">
              <a:rPr lang="ar-SA" altLang="en-US"/>
              <a:pPr/>
              <a:t>‹#›</a:t>
            </a:fld>
            <a:endParaRPr lang="en-US" altLang="en-US"/>
          </a:p>
        </p:txBody>
      </p:sp>
      <p:sp>
        <p:nvSpPr>
          <p:cNvPr id="7" name="Footer Placeholder 6"/>
          <p:cNvSpPr>
            <a:spLocks noGrp="1"/>
          </p:cNvSpPr>
          <p:nvPr>
            <p:ph type="ftr" sz="quarter" idx="12"/>
          </p:nvPr>
        </p:nvSpPr>
        <p:spPr/>
        <p:txBody>
          <a:bodyPr/>
          <a:lstStyle>
            <a:lvl1pPr>
              <a:defRPr/>
            </a:lvl1pPr>
          </a:lstStyle>
          <a:p>
            <a:endParaRPr lang="en-US" altLang="en-US"/>
          </a:p>
        </p:txBody>
      </p:sp>
    </p:spTree>
    <p:extLst>
      <p:ext uri="{BB962C8B-B14F-4D97-AF65-F5344CB8AC3E}">
        <p14:creationId xmlns:p14="http://schemas.microsoft.com/office/powerpoint/2010/main" val="972098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a:lnSpc>
                <a:spcPct val="100000"/>
              </a:lnSpc>
              <a:spcBef>
                <a:spcPct val="0"/>
              </a:spcBef>
              <a:buClrTx/>
              <a:buSzTx/>
              <a:buFontTx/>
              <a:buNone/>
              <a:defRPr sz="1200" b="0">
                <a:effectLst/>
                <a:latin typeface="Arial" panose="020B0604020202020204" pitchFamily="34" charset="0"/>
              </a:defRPr>
            </a:lvl1pPr>
          </a:lstStyle>
          <a:p>
            <a:endParaRPr lang="en-US" altLang="en-US"/>
          </a:p>
        </p:txBody>
      </p:sp>
      <p:sp>
        <p:nvSpPr>
          <p:cNvPr id="16387"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lnSpc>
                <a:spcPct val="100000"/>
              </a:lnSpc>
              <a:spcBef>
                <a:spcPct val="0"/>
              </a:spcBef>
              <a:buClrTx/>
              <a:buSzTx/>
              <a:buFontTx/>
              <a:buNone/>
              <a:defRPr sz="1200" b="0">
                <a:effectLst/>
                <a:latin typeface="Arial" panose="020B0604020202020204" pitchFamily="34" charset="0"/>
              </a:defRPr>
            </a:lvl1pPr>
          </a:lstStyle>
          <a:p>
            <a:fld id="{A6E1999C-616E-4C65-8601-28178D6E8D00}" type="slidenum">
              <a:rPr lang="ar-SA" altLang="en-US"/>
              <a:pPr/>
              <a:t>‹#›</a:t>
            </a:fld>
            <a:endParaRPr lang="en-US" altLang="en-US"/>
          </a:p>
        </p:txBody>
      </p:sp>
      <p:grpSp>
        <p:nvGrpSpPr>
          <p:cNvPr id="16388" name="Group 4"/>
          <p:cNvGrpSpPr>
            <a:grpSpLocks/>
          </p:cNvGrpSpPr>
          <p:nvPr/>
        </p:nvGrpSpPr>
        <p:grpSpPr bwMode="auto">
          <a:xfrm>
            <a:off x="0" y="0"/>
            <a:ext cx="9140825" cy="6850063"/>
            <a:chOff x="0" y="0"/>
            <a:chExt cx="5758" cy="4315"/>
          </a:xfrm>
        </p:grpSpPr>
        <p:grpSp>
          <p:nvGrpSpPr>
            <p:cNvPr id="16389" name="Group 5"/>
            <p:cNvGrpSpPr>
              <a:grpSpLocks/>
            </p:cNvGrpSpPr>
            <p:nvPr userDrawn="1"/>
          </p:nvGrpSpPr>
          <p:grpSpPr bwMode="auto">
            <a:xfrm>
              <a:off x="1728" y="2230"/>
              <a:ext cx="4027" cy="2085"/>
              <a:chOff x="1728" y="2230"/>
              <a:chExt cx="4027" cy="2085"/>
            </a:xfrm>
          </p:grpSpPr>
          <p:sp>
            <p:nvSpPr>
              <p:cNvPr id="16390"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1"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2"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3"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4"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6395"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396"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6397"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ar-EG" altLang="en-US" smtClean="0"/>
              <a:t>انقر لتحرير نمط العنوان الرئيسي</a:t>
            </a:r>
          </a:p>
        </p:txBody>
      </p:sp>
      <p:sp>
        <p:nvSpPr>
          <p:cNvPr id="16398"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lnSpc>
                <a:spcPct val="100000"/>
              </a:lnSpc>
              <a:spcBef>
                <a:spcPct val="0"/>
              </a:spcBef>
              <a:buClrTx/>
              <a:buSzTx/>
              <a:buFontTx/>
              <a:buNone/>
              <a:defRPr sz="1200" b="0">
                <a:effectLst/>
                <a:latin typeface="Arial" panose="020B0604020202020204" pitchFamily="34" charset="0"/>
              </a:defRPr>
            </a:lvl1pPr>
          </a:lstStyle>
          <a:p>
            <a:endParaRPr lang="en-US" altLang="en-US"/>
          </a:p>
        </p:txBody>
      </p:sp>
      <p:sp>
        <p:nvSpPr>
          <p:cNvPr id="16399"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EG" altLang="en-US" smtClean="0"/>
              <a:t>انقر لتحرير أنماط النص الرئيسي</a:t>
            </a:r>
          </a:p>
          <a:p>
            <a:pPr lvl="1"/>
            <a:r>
              <a:rPr lang="ar-EG" altLang="en-US" smtClean="0"/>
              <a:t>المستوى الثاني</a:t>
            </a:r>
          </a:p>
          <a:p>
            <a:pPr lvl="2"/>
            <a:r>
              <a:rPr lang="ar-EG" altLang="en-US" smtClean="0"/>
              <a:t>المستوى الثالث</a:t>
            </a:r>
          </a:p>
          <a:p>
            <a:pPr lvl="3"/>
            <a:r>
              <a:rPr lang="ar-EG" altLang="en-US" smtClean="0"/>
              <a:t>المستوى الرابع</a:t>
            </a:r>
          </a:p>
          <a:p>
            <a:pPr lvl="4"/>
            <a:r>
              <a:rPr lang="ar-EG" altLang="en-US" smtClean="0"/>
              <a:t>المستوى الخامس</a:t>
            </a:r>
          </a:p>
        </p:txBody>
      </p:sp>
    </p:spTree>
  </p:cSld>
  <p:clrMap bg1="dk2" tx1="lt1" bg2="dk1" tx2="lt2" accent1="accent1" accent2="accent2" accent3="accent3" accent4="accent4" accent5="accent5" accent6="accent6" hlink="hlink" folHlink="folHlink"/>
  <p:sldLayoutIdLst>
    <p:sldLayoutId id="2147483658"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Lst>
  <p:timing>
    <p:tnLst>
      <p:par>
        <p:cTn id="1" dur="indefinite" restart="never" nodeType="tmRoot"/>
      </p:par>
    </p:tnLst>
  </p:timing>
  <p:txStyles>
    <p:titleStyle>
      <a:lvl1pPr algn="ctr" rtl="1" eaLnBrk="1" fontAlgn="base" hangingPunct="1">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1"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1"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1"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1"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1"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1"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1"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1" eaLnBrk="1" fontAlgn="base" hangingPunct="1">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r" rtl="1" eaLnBrk="1" fontAlgn="base" hangingPunct="1">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r" rtl="1" eaLnBrk="1" fontAlgn="base" hangingPunct="1">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r" rtl="1" eaLnBrk="1" fontAlgn="base" hangingPunct="1">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r" rtl="1" eaLnBrk="1" fontAlgn="base" hangingPunct="1">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r" rtl="1" eaLnBrk="1" fontAlgn="base" hangingPunct="1">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8226"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a:lnSpc>
                <a:spcPct val="100000"/>
              </a:lnSpc>
              <a:spcBef>
                <a:spcPct val="0"/>
              </a:spcBef>
              <a:buClrTx/>
              <a:buSzTx/>
              <a:buFontTx/>
              <a:buNone/>
              <a:defRPr sz="1200" b="0">
                <a:effectLst/>
                <a:latin typeface="Arial" panose="020B0604020202020204" pitchFamily="34" charset="0"/>
              </a:defRPr>
            </a:lvl1pPr>
          </a:lstStyle>
          <a:p>
            <a:endParaRPr lang="en-US" altLang="en-US"/>
          </a:p>
        </p:txBody>
      </p:sp>
      <p:sp>
        <p:nvSpPr>
          <p:cNvPr id="308227"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lnSpc>
                <a:spcPct val="100000"/>
              </a:lnSpc>
              <a:spcBef>
                <a:spcPct val="0"/>
              </a:spcBef>
              <a:buClrTx/>
              <a:buSzTx/>
              <a:buFontTx/>
              <a:buNone/>
              <a:defRPr sz="1200" b="0">
                <a:effectLst/>
                <a:latin typeface="Arial" panose="020B0604020202020204" pitchFamily="34" charset="0"/>
              </a:defRPr>
            </a:lvl1pPr>
          </a:lstStyle>
          <a:p>
            <a:fld id="{468AA1C9-94FB-4578-89A3-875396625F96}" type="slidenum">
              <a:rPr lang="ar-SA" altLang="en-US"/>
              <a:pPr/>
              <a:t>‹#›</a:t>
            </a:fld>
            <a:endParaRPr lang="en-US" altLang="en-US"/>
          </a:p>
        </p:txBody>
      </p:sp>
      <p:grpSp>
        <p:nvGrpSpPr>
          <p:cNvPr id="308228" name="Group 4"/>
          <p:cNvGrpSpPr>
            <a:grpSpLocks/>
          </p:cNvGrpSpPr>
          <p:nvPr/>
        </p:nvGrpSpPr>
        <p:grpSpPr bwMode="auto">
          <a:xfrm>
            <a:off x="0" y="0"/>
            <a:ext cx="9140825" cy="6850063"/>
            <a:chOff x="0" y="0"/>
            <a:chExt cx="5758" cy="4315"/>
          </a:xfrm>
        </p:grpSpPr>
        <p:grpSp>
          <p:nvGrpSpPr>
            <p:cNvPr id="308229" name="Group 5"/>
            <p:cNvGrpSpPr>
              <a:grpSpLocks/>
            </p:cNvGrpSpPr>
            <p:nvPr userDrawn="1"/>
          </p:nvGrpSpPr>
          <p:grpSpPr bwMode="auto">
            <a:xfrm>
              <a:off x="1728" y="2230"/>
              <a:ext cx="4027" cy="2085"/>
              <a:chOff x="1728" y="2230"/>
              <a:chExt cx="4027" cy="2085"/>
            </a:xfrm>
          </p:grpSpPr>
          <p:sp>
            <p:nvSpPr>
              <p:cNvPr id="308230"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1"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2"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3"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4"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8235"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8236"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308237"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ar-EG" altLang="en-US" smtClean="0"/>
              <a:t>انقر لتحرير نمط العنوان الرئيسي</a:t>
            </a:r>
          </a:p>
        </p:txBody>
      </p:sp>
      <p:sp>
        <p:nvSpPr>
          <p:cNvPr id="308238"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lnSpc>
                <a:spcPct val="100000"/>
              </a:lnSpc>
              <a:spcBef>
                <a:spcPct val="0"/>
              </a:spcBef>
              <a:buClrTx/>
              <a:buSzTx/>
              <a:buFontTx/>
              <a:buNone/>
              <a:defRPr sz="1200" b="0">
                <a:effectLst/>
                <a:latin typeface="Arial" panose="020B0604020202020204" pitchFamily="34" charset="0"/>
              </a:defRPr>
            </a:lvl1pPr>
          </a:lstStyle>
          <a:p>
            <a:endParaRPr lang="en-US" altLang="en-US"/>
          </a:p>
        </p:txBody>
      </p:sp>
      <p:sp>
        <p:nvSpPr>
          <p:cNvPr id="308239"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ar-EG" altLang="en-US" smtClean="0"/>
              <a:t>انقر لتحرير أنماط النص الرئيسي</a:t>
            </a:r>
          </a:p>
          <a:p>
            <a:pPr lvl="1"/>
            <a:r>
              <a:rPr lang="ar-EG" altLang="en-US" smtClean="0"/>
              <a:t>المستوى الثاني</a:t>
            </a:r>
          </a:p>
          <a:p>
            <a:pPr lvl="2"/>
            <a:r>
              <a:rPr lang="ar-EG" altLang="en-US" smtClean="0"/>
              <a:t>المستوى الثالث</a:t>
            </a:r>
          </a:p>
          <a:p>
            <a:pPr lvl="3"/>
            <a:r>
              <a:rPr lang="ar-EG" altLang="en-US" smtClean="0"/>
              <a:t>المستوى الرابع</a:t>
            </a:r>
          </a:p>
          <a:p>
            <a:pPr lvl="4"/>
            <a:r>
              <a:rPr lang="ar-EG" altLang="en-US" smtClean="0"/>
              <a:t>المستوى الخامس</a:t>
            </a:r>
          </a:p>
        </p:txBody>
      </p:sp>
    </p:spTree>
  </p:cSld>
  <p:clrMap bg1="dk2" tx1="lt1" bg2="dk1" tx2="lt2" accent1="accent1" accent2="accent2" accent3="accent3" accent4="accent4" accent5="accent5" accent6="accent6" hlink="hlink" folHlink="folHlink"/>
  <p:sldLayoutIdLst>
    <p:sldLayoutId id="214748366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iming>
    <p:tnLst>
      <p:par>
        <p:cTn id="1" dur="indefinite" restart="never" nodeType="tmRoot"/>
      </p:par>
    </p:tnLst>
  </p:timing>
  <p:txStyles>
    <p:titleStyle>
      <a:lvl1pPr algn="ctr" rtl="1"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p:titleStyle>
    <p:bodyStyle>
      <a:lvl1pPr marL="342900" indent="-342900" algn="r" rtl="1" fontAlgn="base">
        <a:spcBef>
          <a:spcPct val="20000"/>
        </a:spcBef>
        <a:spcAft>
          <a:spcPct val="0"/>
        </a:spcAft>
        <a:buClr>
          <a:schemeClr val="hlink"/>
        </a:buClr>
        <a:buSzPct val="7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r" rtl="1" fontAlgn="base">
        <a:spcBef>
          <a:spcPct val="20000"/>
        </a:spcBef>
        <a:spcAft>
          <a:spcPct val="0"/>
        </a:spcAft>
        <a:buClr>
          <a:schemeClr val="accent2"/>
        </a:buClr>
        <a:buSzPct val="70000"/>
        <a:buFont typeface="Wingdings" panose="05000000000000000000" pitchFamily="2" charset="2"/>
        <a:buChar char="n"/>
        <a:defRPr sz="2800" kern="1200">
          <a:solidFill>
            <a:schemeClr val="tx1"/>
          </a:solidFill>
          <a:effectLst>
            <a:outerShdw blurRad="38100" dist="38100" dir="2700000" algn="tl">
              <a:srgbClr val="000000"/>
            </a:outerShdw>
          </a:effectLst>
          <a:latin typeface="+mn-lt"/>
          <a:ea typeface="+mn-ea"/>
          <a:cs typeface="+mn-cs"/>
        </a:defRPr>
      </a:lvl2pPr>
      <a:lvl3pPr marL="1143000" indent="-228600" algn="r" rtl="1" fontAlgn="base">
        <a:spcBef>
          <a:spcPct val="20000"/>
        </a:spcBef>
        <a:spcAft>
          <a:spcPct val="0"/>
        </a:spcAft>
        <a:buClr>
          <a:schemeClr val="tx2"/>
        </a:buClr>
        <a:buSzPct val="70000"/>
        <a:buFont typeface="Wingdings" panose="05000000000000000000" pitchFamily="2" charset="2"/>
        <a:buChar char="n"/>
        <a:defRPr sz="2400" kern="1200">
          <a:solidFill>
            <a:schemeClr val="tx1"/>
          </a:solidFill>
          <a:effectLst>
            <a:outerShdw blurRad="38100" dist="38100" dir="2700000" algn="tl">
              <a:srgbClr val="000000"/>
            </a:outerShdw>
          </a:effectLst>
          <a:latin typeface="+mn-lt"/>
          <a:ea typeface="+mn-ea"/>
          <a:cs typeface="+mn-cs"/>
        </a:defRPr>
      </a:lvl3pPr>
      <a:lvl4pPr marL="1600200" indent="-228600" algn="r" rtl="1" fontAlgn="base">
        <a:spcBef>
          <a:spcPct val="20000"/>
        </a:spcBef>
        <a:spcAft>
          <a:spcPct val="0"/>
        </a:spcAft>
        <a:buClr>
          <a:schemeClr val="accent2"/>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r" rtl="1" fontAlgn="base">
        <a:spcBef>
          <a:spcPct val="20000"/>
        </a:spcBef>
        <a:spcAft>
          <a:spcPct val="0"/>
        </a:spcAft>
        <a:buClr>
          <a:schemeClr val="hlink"/>
        </a:buClr>
        <a:buSzPct val="70000"/>
        <a:buFont typeface="Wingdings" panose="05000000000000000000" pitchFamily="2" charset="2"/>
        <a:buChar char="n"/>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image" Target="../media/image69.jpeg"/><Relationship Id="rId3" Type="http://schemas.openxmlformats.org/officeDocument/2006/relationships/image" Target="../media/image59.jpeg"/><Relationship Id="rId7" Type="http://schemas.openxmlformats.org/officeDocument/2006/relationships/image" Target="../media/image63.jpeg"/><Relationship Id="rId12" Type="http://schemas.openxmlformats.org/officeDocument/2006/relationships/image" Target="../media/image68.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62.jpeg"/><Relationship Id="rId11" Type="http://schemas.openxmlformats.org/officeDocument/2006/relationships/image" Target="../media/image67.jpeg"/><Relationship Id="rId5" Type="http://schemas.openxmlformats.org/officeDocument/2006/relationships/image" Target="../media/image61.jpeg"/><Relationship Id="rId10" Type="http://schemas.openxmlformats.org/officeDocument/2006/relationships/image" Target="../media/image66.jpeg"/><Relationship Id="rId4" Type="http://schemas.openxmlformats.org/officeDocument/2006/relationships/image" Target="../media/image60.jpeg"/><Relationship Id="rId9" Type="http://schemas.openxmlformats.org/officeDocument/2006/relationships/image" Target="../media/image65.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6.xml"/><Relationship Id="rId5" Type="http://schemas.openxmlformats.org/officeDocument/2006/relationships/image" Target="../media/image82.jpeg"/><Relationship Id="rId4" Type="http://schemas.openxmlformats.org/officeDocument/2006/relationships/image" Target="../media/image81.jpeg"/></Relationships>
</file>

<file path=ppt/slides/_rels/slide139.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 Id="rId4" Type="http://schemas.openxmlformats.org/officeDocument/2006/relationships/image" Target="../media/image86.jpeg"/></Relationships>
</file>

<file path=ppt/slides/_rels/slide14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2" Type="http://schemas.openxmlformats.org/officeDocument/2006/relationships/image" Target="../media/image92.gif"/><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93.gif"/><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2.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2" Type="http://schemas.openxmlformats.org/officeDocument/2006/relationships/image" Target="../media/image97.gif"/><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7.xml"/></Relationships>
</file>

<file path=ppt/slides/_rels/slide167.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2.xml"/></Relationships>
</file>

<file path=ppt/slides/_rels/slide17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7.xml"/></Relationships>
</file>

<file path=ppt/slides/_rels/slide17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18.xml"/><Relationship Id="rId4" Type="http://schemas.openxmlformats.org/officeDocument/2006/relationships/image" Target="../media/image127.jpeg"/></Relationships>
</file>

<file path=ppt/slides/_rels/slide18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2.xml"/></Relationships>
</file>

<file path=ppt/slides/_rels/slide18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3" Type="http://schemas.openxmlformats.org/officeDocument/2006/relationships/hyperlink" Target="https://ar.wikipedia.org/wiki/%D8%A7%D9%84%D8%AA%D8%A8%D8%AA" TargetMode="External"/><Relationship Id="rId2" Type="http://schemas.openxmlformats.org/officeDocument/2006/relationships/hyperlink" Target="https://ar.wikipedia.org/wiki/%D8%A7%D9%84%D8%B2%D9%88%D8%A7%D8%AC" TargetMode="Externa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8" Type="http://schemas.openxmlformats.org/officeDocument/2006/relationships/hyperlink" Target="https://ar.wikipedia.org/wiki/%D8%A7%D9%84%D8%A3%D9%85%D8%B1%D9%8A%D9%83%D9%8A%D9%88%D9%86_%D8%A7%D9%84%D8%A3%D8%B5%D9%84%D9%8A%D9%88%D9%86" TargetMode="External"/><Relationship Id="rId3" Type="http://schemas.openxmlformats.org/officeDocument/2006/relationships/hyperlink" Target="https://ar.wikipedia.org/wiki/%D9%86%D9%8A%D8%AC%D9%8A%D8%B1%D9%8A%D8%A7" TargetMode="External"/><Relationship Id="rId7" Type="http://schemas.openxmlformats.org/officeDocument/2006/relationships/hyperlink" Target="https://ar.wikipedia.org/wiki/%D8%AA%D9%86%D8%B2%D8%A7%D9%86%D9%8A%D8%A7" TargetMode="External"/><Relationship Id="rId2" Type="http://schemas.openxmlformats.org/officeDocument/2006/relationships/hyperlink" Target="https://ar.wikipedia.org/wiki/%D9%86%D9%8A%D8%A8%D8%A7%D9%84" TargetMode="External"/><Relationship Id="rId1" Type="http://schemas.openxmlformats.org/officeDocument/2006/relationships/slideLayout" Target="../slideLayouts/slideLayout12.xml"/><Relationship Id="rId6" Type="http://schemas.openxmlformats.org/officeDocument/2006/relationships/hyperlink" Target="https://ar.wikipedia.org/wiki/%D8%A7%D9%84%D9%85%D8%A7%D8%B3%D8%A7%D9%8A" TargetMode="External"/><Relationship Id="rId5" Type="http://schemas.openxmlformats.org/officeDocument/2006/relationships/hyperlink" Target="https://ar.wikipedia.org/wiki/%D8%B3%D9%8A%D8%B4%D9%88%D8%A7%D9%86" TargetMode="External"/><Relationship Id="rId10" Type="http://schemas.openxmlformats.org/officeDocument/2006/relationships/image" Target="../media/image130.jpg"/><Relationship Id="rId4" Type="http://schemas.openxmlformats.org/officeDocument/2006/relationships/hyperlink" Target="https://ar.wikipedia.org/wiki/%D8%A8%D9%88%D8%AA%D8%A7%D9%86" TargetMode="External"/><Relationship Id="rId9" Type="http://schemas.openxmlformats.org/officeDocument/2006/relationships/hyperlink" Target="https://ar.wikipedia.org/wiki/%D8%A7%D9%84%D8%AF%D9%8A%D8%A7%D9%86%D8%A7%D8%AA_%D8%A7%D9%84%D8%B3%D9%85%D8%A7%D9%88%D9%8A%D8%A9" TargetMode="Externa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2.xml"/></Relationships>
</file>

<file path=ppt/slides/_rels/slide200.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1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8.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2.xml"/></Relationships>
</file>

<file path=ppt/slides/_rels/slide209.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jpeg"/><Relationship Id="rId1" Type="http://schemas.openxmlformats.org/officeDocument/2006/relationships/slideLayout" Target="../slideLayouts/slideLayout7.xml"/><Relationship Id="rId4" Type="http://schemas.openxmlformats.org/officeDocument/2006/relationships/image" Target="../media/image14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1.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12.xml"/></Relationships>
</file>

<file path=ppt/slides/_rels/slide2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6.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53.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12.xml"/></Relationships>
</file>

<file path=ppt/slides/_rels/slide249.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50.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2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2" Type="http://schemas.openxmlformats.org/officeDocument/2006/relationships/image" Target="../media/image165.gif"/><Relationship Id="rId1" Type="http://schemas.openxmlformats.org/officeDocument/2006/relationships/slideLayout" Target="../slideLayouts/slideLayout13.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12.xml"/></Relationships>
</file>

<file path=ppt/slides/_rels/slide268.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7.xml"/><Relationship Id="rId5" Type="http://schemas.openxmlformats.org/officeDocument/2006/relationships/image" Target="../media/image170.png"/><Relationship Id="rId4" Type="http://schemas.openxmlformats.org/officeDocument/2006/relationships/image" Target="../media/image16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5.xml"/><Relationship Id="rId1" Type="http://schemas.openxmlformats.org/officeDocument/2006/relationships/vmlDrawing" Target="../drawings/vmlDrawing1.vml"/><Relationship Id="rId4" Type="http://schemas.openxmlformats.org/officeDocument/2006/relationships/image" Target="../media/image24.emf"/></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image" Target="../media/image51.gif"/><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2" name="Picture 2" descr="mokhtarmapman"/>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42125"/>
          </a:xfrm>
          <a:prstGeom prst="rect">
            <a:avLst/>
          </a:prstGeom>
          <a:noFill/>
          <a:extLst>
            <a:ext uri="{909E8E84-426E-40DD-AFC4-6F175D3DCCD1}">
              <a14:hiddenFill xmlns:a14="http://schemas.microsoft.com/office/drawing/2010/main">
                <a:solidFill>
                  <a:srgbClr val="FFFFFF"/>
                </a:solidFill>
              </a14:hiddenFill>
            </a:ext>
          </a:extLst>
        </p:spPr>
      </p:pic>
      <p:sp>
        <p:nvSpPr>
          <p:cNvPr id="312323" name="Rectangle 3"/>
          <p:cNvSpPr>
            <a:spLocks noGrp="1" noChangeArrowheads="1"/>
          </p:cNvSpPr>
          <p:nvPr>
            <p:ph type="subTitle" idx="1"/>
          </p:nvPr>
        </p:nvSpPr>
        <p:spPr>
          <a:xfrm>
            <a:off x="1403350" y="4797425"/>
            <a:ext cx="6400800" cy="1752600"/>
          </a:xfrm>
        </p:spPr>
        <p:txBody>
          <a:bodyPr/>
          <a:lstStyle/>
          <a:p>
            <a:r>
              <a:rPr lang="ar-EG" altLang="en-US" sz="3600" b="1">
                <a:solidFill>
                  <a:srgbClr val="FF3300"/>
                </a:solidFill>
              </a:rPr>
              <a:t>   مخـــــتار محمد مخــــــــتار الحسانين</a:t>
            </a:r>
          </a:p>
          <a:p>
            <a:r>
              <a:rPr lang="ar-EG" altLang="en-US" sz="2800" b="1">
                <a:solidFill>
                  <a:schemeClr val="bg1"/>
                </a:solidFill>
              </a:rPr>
              <a:t>  </a:t>
            </a:r>
            <a:r>
              <a:rPr lang="ar-EG" altLang="en-US" b="1">
                <a:solidFill>
                  <a:srgbClr val="FFFF00"/>
                </a:solidFill>
              </a:rPr>
              <a:t>المعيد بقسم المواد الاجتمـــــاعية</a:t>
            </a:r>
            <a:r>
              <a:rPr lang="ar-EG" altLang="en-US">
                <a:solidFill>
                  <a:schemeClr val="bg1"/>
                </a:solidFill>
              </a:rPr>
              <a:t> </a:t>
            </a:r>
          </a:p>
          <a:p>
            <a:r>
              <a:rPr lang="ar-EG" altLang="en-US" sz="2400" b="1">
                <a:solidFill>
                  <a:schemeClr val="bg1"/>
                </a:solidFill>
              </a:rPr>
              <a:t>  </a:t>
            </a:r>
            <a:r>
              <a:rPr lang="ar-EG" altLang="en-US" sz="2400" b="1">
                <a:solidFill>
                  <a:srgbClr val="66FF66"/>
                </a:solidFill>
              </a:rPr>
              <a:t>بكلية التربية جامعة المنصــورة</a:t>
            </a:r>
            <a:endParaRPr lang="en-US" altLang="en-US" sz="2400" b="1">
              <a:solidFill>
                <a:srgbClr val="66FF66"/>
              </a:solidFill>
            </a:endParaRPr>
          </a:p>
        </p:txBody>
      </p:sp>
      <p:sp>
        <p:nvSpPr>
          <p:cNvPr id="312324" name="WordArt 4"/>
          <p:cNvSpPr>
            <a:spLocks noChangeArrowheads="1" noChangeShapeType="1" noTextEdit="1"/>
          </p:cNvSpPr>
          <p:nvPr/>
        </p:nvSpPr>
        <p:spPr bwMode="auto">
          <a:xfrm>
            <a:off x="2555875" y="765175"/>
            <a:ext cx="3744913" cy="127158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scene3d>
              <a:camera prst="legacyObliqueTopRight"/>
              <a:lightRig rig="legacyFlat3" dir="b"/>
            </a:scene3d>
            <a:sp3d extrusionH="430200" prstMaterial="legacyMatte">
              <a:extrusionClr>
                <a:srgbClr val="9400ED"/>
              </a:extrusionClr>
              <a:contourClr>
                <a:srgbClr val="9400ED"/>
              </a:contourClr>
            </a:sp3d>
          </a:bodyPr>
          <a:lstStyle/>
          <a:p>
            <a:pPr algn="ctr"/>
            <a:r>
              <a:rPr lang="ar-SA" sz="3600" kern="10">
                <a:ln w="12700">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latin typeface="Andalus" panose="02020603050405020304" pitchFamily="18" charset="-78"/>
                <a:cs typeface="Andalus" panose="02020603050405020304" pitchFamily="18" charset="-78"/>
              </a:rPr>
              <a:t>اعد العرض</a:t>
            </a:r>
            <a:endParaRPr lang="en-US" sz="3600" kern="10">
              <a:ln w="12700">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latin typeface="Andalus" panose="02020603050405020304" pitchFamily="18" charset="-78"/>
              <a:cs typeface="Andalus" panose="02020603050405020304" pitchFamily="18" charset="-78"/>
            </a:endParaRPr>
          </a:p>
        </p:txBody>
      </p:sp>
      <p:sp>
        <p:nvSpPr>
          <p:cNvPr id="312325" name="Text Box 5"/>
          <p:cNvSpPr txBox="1">
            <a:spLocks noChangeArrowheads="1"/>
          </p:cNvSpPr>
          <p:nvPr/>
        </p:nvSpPr>
        <p:spPr bwMode="auto">
          <a:xfrm>
            <a:off x="3419475" y="2349500"/>
            <a:ext cx="21605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جغرافية السكان</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pic>
        <p:nvPicPr>
          <p:cNvPr id="312328" name="Picture 8" descr="ghfghgtfghfh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667250"/>
            <a:ext cx="1708150" cy="2190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gradFill rotWithShape="1">
            <a:gsLst>
              <a:gs pos="0">
                <a:srgbClr val="FF3300">
                  <a:gamma/>
                  <a:shade val="46275"/>
                  <a:invGamma/>
                </a:srgbClr>
              </a:gs>
              <a:gs pos="50000">
                <a:srgbClr val="FF3300"/>
              </a:gs>
              <a:gs pos="100000">
                <a:srgbClr val="FF3300">
                  <a:gamma/>
                  <a:shade val="46275"/>
                  <a:invGamma/>
                </a:srgbClr>
              </a:gs>
            </a:gsLst>
            <a:lin ang="5400000" scaled="1"/>
          </a:gradFill>
        </p:spPr>
        <p:txBody>
          <a:bodyPr/>
          <a:lstStyle/>
          <a:p>
            <a:r>
              <a:rPr lang="ar-EG" altLang="en-US" sz="4000">
                <a:solidFill>
                  <a:schemeClr val="hlink"/>
                </a:solidFill>
              </a:rPr>
              <a:t>العلاقة بين جغرافية السكان و علم الديموغرافيا</a:t>
            </a:r>
            <a:r>
              <a:rPr lang="ar-EG" altLang="en-US" sz="4000"/>
              <a:t> </a:t>
            </a:r>
            <a:endParaRPr lang="en-US" altLang="en-US" sz="4000"/>
          </a:p>
        </p:txBody>
      </p:sp>
      <p:sp>
        <p:nvSpPr>
          <p:cNvPr id="31749" name="Rectangle 5"/>
          <p:cNvSpPr>
            <a:spLocks noGrp="1" noChangeArrowheads="1"/>
          </p:cNvSpPr>
          <p:nvPr>
            <p:ph type="body" idx="1"/>
          </p:nvPr>
        </p:nvSpPr>
        <p:spPr>
          <a:xfrm>
            <a:off x="468313" y="1844675"/>
            <a:ext cx="8229600" cy="4525963"/>
          </a:xfrm>
        </p:spPr>
        <p:txBody>
          <a:bodyPr/>
          <a:lstStyle/>
          <a:p>
            <a:pPr>
              <a:lnSpc>
                <a:spcPct val="90000"/>
              </a:lnSpc>
            </a:pPr>
            <a:r>
              <a:rPr lang="ar-EG" altLang="en-US" sz="2800" b="1"/>
              <a:t>على الرغم من وجود بعض الاختلافات بين   العلمين الا ان موضوع دراستهم واحــــــد وهو </a:t>
            </a:r>
            <a:r>
              <a:rPr lang="ar-EG" altLang="en-US" sz="2800" b="1">
                <a:solidFill>
                  <a:srgbClr val="FF3300"/>
                </a:solidFill>
              </a:rPr>
              <a:t>( السكــــــان )</a:t>
            </a:r>
            <a:r>
              <a:rPr lang="ar-EG" altLang="en-US" sz="2800" b="1"/>
              <a:t> ففى الوقــــــت الذى يهتم فيه الديمـــــــــوغرافى بالأرقام معتمدا على الطرق الرياضية والإحصائية         فإن الباحث الجغرافى يربط هذه الأرقام بالبيئة الجغــرافية معتمدا فى تحليله على خرائط التوزيعات .</a:t>
            </a:r>
          </a:p>
          <a:p>
            <a:pPr>
              <a:lnSpc>
                <a:spcPct val="90000"/>
              </a:lnSpc>
              <a:buFont typeface="Wingdings" panose="05000000000000000000" pitchFamily="2" charset="2"/>
              <a:buNone/>
            </a:pPr>
            <a:endParaRPr lang="ar-EG" altLang="en-US" sz="2800" b="1"/>
          </a:p>
          <a:p>
            <a:pPr>
              <a:lnSpc>
                <a:spcPct val="90000"/>
              </a:lnSpc>
            </a:pPr>
            <a:r>
              <a:rPr lang="ar-EG" altLang="en-US" sz="2800" b="1"/>
              <a:t>هناك علاقة تكاملية بين العلمين ؛ حيث يتناول كل منهما الظــــــاهرة    السكانية  ؛   </a:t>
            </a:r>
            <a:r>
              <a:rPr lang="ar-EG" altLang="en-US" sz="2800" b="1">
                <a:solidFill>
                  <a:srgbClr val="FF3300"/>
                </a:solidFill>
              </a:rPr>
              <a:t>الديمـــوغرافيا</a:t>
            </a:r>
            <a:r>
              <a:rPr lang="ar-EG" altLang="en-US" sz="2800" b="1"/>
              <a:t> تهتم بالجانب الرقمى    و</a:t>
            </a:r>
            <a:r>
              <a:rPr lang="ar-EG" altLang="en-US" sz="2800" b="1">
                <a:solidFill>
                  <a:srgbClr val="FF3300"/>
                </a:solidFill>
              </a:rPr>
              <a:t>الجغرافيا </a:t>
            </a:r>
            <a:r>
              <a:rPr lang="ar-EG" altLang="en-US" sz="2800" b="1"/>
              <a:t>تهتم    بالجــــانب التحليــــلى بهدف تحديد الإطار المكانى الصحيح وتوضيح مختلف العوامل التى تحكم علاقات السكان داخل هذا الإطار .</a:t>
            </a:r>
            <a:endParaRPr lang="en-US" altLang="en-US" sz="2800" b="1"/>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rrowheads="1"/>
          </p:cNvSpPr>
          <p:nvPr>
            <p:ph type="title"/>
          </p:nvPr>
        </p:nvSpPr>
        <p:spPr>
          <a:gradFill rotWithShape="1">
            <a:gsLst>
              <a:gs pos="0">
                <a:srgbClr val="FF3300">
                  <a:gamma/>
                  <a:shade val="46275"/>
                  <a:invGamma/>
                </a:srgbClr>
              </a:gs>
              <a:gs pos="50000">
                <a:srgbClr val="FF3300"/>
              </a:gs>
              <a:gs pos="100000">
                <a:srgbClr val="FF3300">
                  <a:gamma/>
                  <a:shade val="46275"/>
                  <a:invGamma/>
                </a:srgbClr>
              </a:gs>
            </a:gsLst>
            <a:lin ang="5400000" scaled="1"/>
          </a:gradFill>
          <a:scene3d>
            <a:camera prst="legacyObliqueBottom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dirty="0">
                <a:solidFill>
                  <a:srgbClr val="FFFF00"/>
                </a:solidFill>
                <a:latin typeface="Tahoma" panose="020B0604030504040204" pitchFamily="34" charset="0"/>
              </a:rPr>
              <a:t>نقد نظرية مالتوس</a:t>
            </a:r>
            <a:r>
              <a:rPr lang="ar-EG" altLang="en-US" dirty="0">
                <a:solidFill>
                  <a:srgbClr val="FFFF00"/>
                </a:solidFill>
              </a:rPr>
              <a:t> </a:t>
            </a:r>
            <a:endParaRPr lang="en-US" altLang="en-US" dirty="0">
              <a:solidFill>
                <a:srgbClr val="FFFF00"/>
              </a:solidFill>
            </a:endParaRPr>
          </a:p>
        </p:txBody>
      </p:sp>
      <p:sp>
        <p:nvSpPr>
          <p:cNvPr id="126979" name="Rectangle 3"/>
          <p:cNvSpPr>
            <a:spLocks noGrp="1" noChangeArrowheads="1"/>
          </p:cNvSpPr>
          <p:nvPr>
            <p:ph type="body" idx="1"/>
          </p:nvPr>
        </p:nvSpPr>
        <p:spPr>
          <a:xfrm>
            <a:off x="457200" y="1600200"/>
            <a:ext cx="8229600" cy="4925144"/>
          </a:xfrm>
        </p:spPr>
        <p:txBody>
          <a:bodyPr/>
          <a:lstStyle/>
          <a:p>
            <a:pPr>
              <a:lnSpc>
                <a:spcPct val="80000"/>
              </a:lnSpc>
            </a:pPr>
            <a:endParaRPr lang="ar-EG" altLang="en-US" sz="2000" b="1" dirty="0"/>
          </a:p>
          <a:p>
            <a:pPr marL="0" indent="0">
              <a:lnSpc>
                <a:spcPct val="150000"/>
              </a:lnSpc>
              <a:buNone/>
            </a:pPr>
            <a:r>
              <a:rPr lang="ar-SA" altLang="en-US" b="1" dirty="0" smtClean="0">
                <a:solidFill>
                  <a:srgbClr val="66FF33"/>
                </a:solidFill>
              </a:rPr>
              <a:t>1- لم يتخيل الدور الذي يمكن أن تلعبه الثورة الصناعية والتقدم التقني في زيادة إنتاج الغذاء .</a:t>
            </a:r>
          </a:p>
          <a:p>
            <a:pPr marL="0" indent="0">
              <a:lnSpc>
                <a:spcPct val="150000"/>
              </a:lnSpc>
              <a:buNone/>
            </a:pPr>
            <a:r>
              <a:rPr lang="ar-SA" altLang="en-US" b="1" dirty="0" smtClean="0">
                <a:solidFill>
                  <a:srgbClr val="FF66CC"/>
                </a:solidFill>
              </a:rPr>
              <a:t>2- قد تنخفض الخصوبة مع النمو الاقتصادي ، وهو ما حدث في أوربا .</a:t>
            </a:r>
          </a:p>
          <a:p>
            <a:pPr marL="0" indent="0">
              <a:lnSpc>
                <a:spcPct val="150000"/>
              </a:lnSpc>
              <a:buNone/>
            </a:pPr>
            <a:r>
              <a:rPr lang="ar-SA" altLang="en-US" b="1" dirty="0" smtClean="0">
                <a:solidFill>
                  <a:schemeClr val="bg1">
                    <a:lumMod val="20000"/>
                    <a:lumOff val="80000"/>
                  </a:schemeClr>
                </a:solidFill>
              </a:rPr>
              <a:t>3- تفكيره الديني لم يصور له انتشار وسائل تنظيم الأسرة لتصل إلى المستوى الحالي .</a:t>
            </a:r>
            <a:endParaRPr lang="ar-EG" altLang="en-US" b="1" dirty="0">
              <a:solidFill>
                <a:schemeClr val="bg1">
                  <a:lumMod val="20000"/>
                  <a:lumOff val="80000"/>
                </a:schemeClr>
              </a:solidFill>
            </a:endParaRPr>
          </a:p>
          <a:p>
            <a:endParaRPr lang="ar-EG" altLang="en-US" sz="2000" b="1" dirty="0"/>
          </a:p>
          <a:p>
            <a:endParaRPr lang="ar-EG" altLang="en-US" sz="2000" b="1" dirty="0"/>
          </a:p>
          <a:p>
            <a:endParaRPr lang="ar-EG" altLang="en-US" sz="2000" b="1" dirty="0"/>
          </a:p>
          <a:p>
            <a:endParaRPr lang="ar-EG" altLang="en-US" sz="2000" b="1"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836712"/>
            <a:ext cx="8640960" cy="5289451"/>
          </a:xfrm>
        </p:spPr>
        <p:txBody>
          <a:bodyPr/>
          <a:lstStyle/>
          <a:p>
            <a:pPr marL="0" indent="0" algn="justLow">
              <a:lnSpc>
                <a:spcPct val="150000"/>
              </a:lnSpc>
              <a:buNone/>
            </a:pPr>
            <a:r>
              <a:rPr lang="ar-SA" sz="3600" b="1" dirty="0" smtClean="0">
                <a:solidFill>
                  <a:srgbClr val="00FF00"/>
                </a:solidFill>
              </a:rPr>
              <a:t>4- اعتمد مالتوس على بيانات محدودة لعدد قليل من البلدان الأوربية ولم يهتم بالإحصاءات بالشكل المطلوب .</a:t>
            </a:r>
          </a:p>
          <a:p>
            <a:pPr marL="0" indent="0" algn="justLow">
              <a:lnSpc>
                <a:spcPct val="150000"/>
              </a:lnSpc>
              <a:buNone/>
            </a:pPr>
            <a:endParaRPr lang="ar-SA" sz="3600" b="1" dirty="0" smtClean="0">
              <a:solidFill>
                <a:srgbClr val="FFFF00"/>
              </a:solidFill>
            </a:endParaRPr>
          </a:p>
          <a:p>
            <a:pPr marL="0" indent="0" algn="justLow">
              <a:lnSpc>
                <a:spcPct val="150000"/>
              </a:lnSpc>
              <a:buNone/>
            </a:pPr>
            <a:r>
              <a:rPr lang="ar-SA" sz="3600" b="1" dirty="0" smtClean="0">
                <a:solidFill>
                  <a:srgbClr val="FFFF00"/>
                </a:solidFill>
              </a:rPr>
              <a:t>5- الموانع الإيجابية تنطبق على الدول النامية والمتخلفة ولا تنطبق على الدول الصناعية المتقدمة .</a:t>
            </a:r>
            <a:endParaRPr lang="en-US" sz="3600" b="1" dirty="0">
              <a:solidFill>
                <a:srgbClr val="FFFF00"/>
              </a:solidFill>
            </a:endParaRPr>
          </a:p>
        </p:txBody>
      </p:sp>
    </p:spTree>
    <p:extLst>
      <p:ext uri="{BB962C8B-B14F-4D97-AF65-F5344CB8AC3E}">
        <p14:creationId xmlns:p14="http://schemas.microsoft.com/office/powerpoint/2010/main" val="249681467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5400" dirty="0" smtClean="0">
                <a:solidFill>
                  <a:srgbClr val="FFC000"/>
                </a:solidFill>
              </a:rPr>
              <a:t>الحجم الأمثل للسكان</a:t>
            </a:r>
            <a:endParaRPr lang="en-US" sz="5400" dirty="0">
              <a:solidFill>
                <a:srgbClr val="FFC000"/>
              </a:solidFill>
            </a:endParaRPr>
          </a:p>
        </p:txBody>
      </p:sp>
      <p:sp>
        <p:nvSpPr>
          <p:cNvPr id="3" name="Content Placeholder 2"/>
          <p:cNvSpPr>
            <a:spLocks noGrp="1"/>
          </p:cNvSpPr>
          <p:nvPr>
            <p:ph idx="1"/>
          </p:nvPr>
        </p:nvSpPr>
        <p:spPr/>
        <p:txBody>
          <a:bodyPr/>
          <a:lstStyle/>
          <a:p>
            <a:pPr marL="0" indent="0">
              <a:lnSpc>
                <a:spcPct val="150000"/>
              </a:lnSpc>
              <a:buNone/>
            </a:pPr>
            <a:r>
              <a:rPr lang="ar-SA" b="1" dirty="0" smtClean="0">
                <a:solidFill>
                  <a:srgbClr val="CCFF66"/>
                </a:solidFill>
              </a:rPr>
              <a:t>يقصد به حالة من التناسب بين السكان وموارد الغذاء ، حيث يتم استغلال الموارد أفضل استغلال فتكون قادرة على تلبية حاجات السكان . </a:t>
            </a:r>
          </a:p>
          <a:p>
            <a:pPr marL="0" indent="0">
              <a:lnSpc>
                <a:spcPct val="150000"/>
              </a:lnSpc>
              <a:buNone/>
            </a:pPr>
            <a:r>
              <a:rPr lang="ar-SA" b="1" dirty="0" smtClean="0"/>
              <a:t>رغم الحماس الكبير الذي لقيته هذه الفكرة عند ظهورها إلا أنه تبين فيما بعد صعوبة قياس الحجم الأمثل لأن مستوى التقنية والتقدم في تغير مستمر .</a:t>
            </a:r>
            <a:endParaRPr lang="en-US" b="1" dirty="0"/>
          </a:p>
        </p:txBody>
      </p:sp>
    </p:spTree>
    <p:extLst>
      <p:ext uri="{BB962C8B-B14F-4D97-AF65-F5344CB8AC3E}">
        <p14:creationId xmlns:p14="http://schemas.microsoft.com/office/powerpoint/2010/main" val="30301146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6000" dirty="0" smtClean="0">
                <a:solidFill>
                  <a:srgbClr val="FFFF66"/>
                </a:solidFill>
              </a:rPr>
              <a:t>الافتقار السكاني</a:t>
            </a:r>
            <a:endParaRPr lang="en-US" sz="6000" dirty="0">
              <a:solidFill>
                <a:srgbClr val="FFFF66"/>
              </a:solidFill>
            </a:endParaRPr>
          </a:p>
        </p:txBody>
      </p:sp>
      <p:sp>
        <p:nvSpPr>
          <p:cNvPr id="3" name="Content Placeholder 2"/>
          <p:cNvSpPr>
            <a:spLocks noGrp="1"/>
          </p:cNvSpPr>
          <p:nvPr>
            <p:ph idx="1"/>
          </p:nvPr>
        </p:nvSpPr>
        <p:spPr>
          <a:xfrm>
            <a:off x="457200" y="1600201"/>
            <a:ext cx="8229600" cy="2764904"/>
          </a:xfrm>
        </p:spPr>
        <p:txBody>
          <a:bodyPr/>
          <a:lstStyle/>
          <a:p>
            <a:pPr marL="0" indent="0" algn="justLow">
              <a:lnSpc>
                <a:spcPct val="150000"/>
              </a:lnSpc>
              <a:buNone/>
            </a:pPr>
            <a:r>
              <a:rPr lang="ar-SA" sz="4400" b="1" dirty="0" smtClean="0"/>
              <a:t>هو عدم تناسب عدد السكان مع الموارد ، بحيث تكون الموارد متوفرة والسكان قليلون كما في كندا وأستراليا .</a:t>
            </a:r>
            <a:endParaRPr lang="en-US" sz="4400" b="1" dirty="0"/>
          </a:p>
        </p:txBody>
      </p:sp>
    </p:spTree>
    <p:extLst>
      <p:ext uri="{BB962C8B-B14F-4D97-AF65-F5344CB8AC3E}">
        <p14:creationId xmlns:p14="http://schemas.microsoft.com/office/powerpoint/2010/main" val="343054679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6000" dirty="0" smtClean="0">
                <a:solidFill>
                  <a:srgbClr val="FFFF66"/>
                </a:solidFill>
              </a:rPr>
              <a:t>الاكتظاظ السكاني</a:t>
            </a:r>
            <a:endParaRPr lang="en-US" sz="6000" dirty="0">
              <a:solidFill>
                <a:srgbClr val="FFFF66"/>
              </a:solidFill>
            </a:endParaRPr>
          </a:p>
        </p:txBody>
      </p:sp>
      <p:sp>
        <p:nvSpPr>
          <p:cNvPr id="3" name="Content Placeholder 2"/>
          <p:cNvSpPr>
            <a:spLocks noGrp="1"/>
          </p:cNvSpPr>
          <p:nvPr>
            <p:ph idx="1"/>
          </p:nvPr>
        </p:nvSpPr>
        <p:spPr/>
        <p:txBody>
          <a:bodyPr/>
          <a:lstStyle/>
          <a:p>
            <a:pPr marL="0" indent="0" algn="justLow">
              <a:lnSpc>
                <a:spcPct val="150000"/>
              </a:lnSpc>
              <a:buNone/>
            </a:pPr>
            <a:r>
              <a:rPr lang="ar-SA" sz="4400" b="1" dirty="0" smtClean="0"/>
              <a:t>نتيجة النمو السريع في السكان أو التناقص في الموارد أو كلاهما معاً ن فلا تكفي الموارد احتياجات السكان كما في بنجلادش .</a:t>
            </a:r>
            <a:endParaRPr lang="en-US" sz="4400" b="1" dirty="0"/>
          </a:p>
        </p:txBody>
      </p:sp>
    </p:spTree>
    <p:extLst>
      <p:ext uri="{BB962C8B-B14F-4D97-AF65-F5344CB8AC3E}">
        <p14:creationId xmlns:p14="http://schemas.microsoft.com/office/powerpoint/2010/main" val="282940172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33" name="Rectangle 9"/>
          <p:cNvSpPr>
            <a:spLocks noGrp="1" noChangeArrowheads="1"/>
          </p:cNvSpPr>
          <p:nvPr>
            <p:ph type="body" idx="1"/>
          </p:nvPr>
        </p:nvSpPr>
        <p:spPr>
          <a:xfrm>
            <a:off x="468313" y="1484312"/>
            <a:ext cx="8229600" cy="5113039"/>
          </a:xfrm>
          <a:ln/>
          <a:extLst>
            <a:ext uri="{91240B29-F687-4F45-9708-019B960494DF}">
              <a14:hiddenLine xmlns:a14="http://schemas.microsoft.com/office/drawing/2010/main" w="9525">
                <a:solidFill>
                  <a:srgbClr val="FF9900"/>
                </a:solidFill>
                <a:miter lim="800000"/>
                <a:headEnd/>
                <a:tailEnd/>
              </a14:hiddenLine>
            </a:ext>
          </a:extLst>
        </p:spPr>
        <p:txBody>
          <a:bodyPr/>
          <a:lstStyle/>
          <a:p>
            <a:pPr algn="justLow"/>
            <a:endParaRPr lang="ar-EG" altLang="en-US" sz="2800" dirty="0"/>
          </a:p>
          <a:p>
            <a:pPr algn="justLow"/>
            <a:r>
              <a:rPr lang="ar-EG" altLang="en-US" b="1" dirty="0"/>
              <a:t>من الحقـائق المسلم بها أن عدد السكان </a:t>
            </a:r>
            <a:r>
              <a:rPr lang="ar-EG" altLang="en-US" b="1" dirty="0" smtClean="0"/>
              <a:t>في </a:t>
            </a:r>
            <a:r>
              <a:rPr lang="ar-EG" altLang="en-US" b="1" dirty="0"/>
              <a:t>تغير دائم بسبب الظـــــروف الاجتمـاعية والاقتصادية </a:t>
            </a:r>
            <a:r>
              <a:rPr lang="ar-EG" altLang="en-US" b="1" dirty="0" smtClean="0"/>
              <a:t>التي </a:t>
            </a:r>
            <a:r>
              <a:rPr lang="ar-EG" altLang="en-US" b="1" dirty="0"/>
              <a:t>يتعرضون لها </a:t>
            </a:r>
            <a:r>
              <a:rPr lang="ar-EG" altLang="en-US" b="1" dirty="0" smtClean="0"/>
              <a:t>في </a:t>
            </a:r>
            <a:r>
              <a:rPr lang="ar-EG" altLang="en-US" b="1" dirty="0"/>
              <a:t>البلدان المختلفة . ولا يعرف أحد عــــــلى وجه الـــدقة تعداد الســــــكان </a:t>
            </a:r>
            <a:r>
              <a:rPr lang="ar-EG" altLang="en-US" b="1" dirty="0" smtClean="0"/>
              <a:t>في </a:t>
            </a:r>
            <a:r>
              <a:rPr lang="ar-EG" altLang="en-US" b="1" dirty="0"/>
              <a:t>العالم </a:t>
            </a:r>
            <a:r>
              <a:rPr lang="ar-EG" altLang="en-US" b="1" dirty="0" smtClean="0"/>
              <a:t>في </a:t>
            </a:r>
            <a:r>
              <a:rPr lang="ar-EG" altLang="en-US" b="1" dirty="0"/>
              <a:t>الوقت الحاضر لأن الشعوب الكثيرة التنـــاسل </a:t>
            </a:r>
            <a:r>
              <a:rPr lang="ar-EG" altLang="en-US" b="1" dirty="0" smtClean="0"/>
              <a:t>في </a:t>
            </a:r>
            <a:r>
              <a:rPr lang="ar-EG" altLang="en-US" b="1" dirty="0"/>
              <a:t>أسيا وإفريقيا لم يجر تعدادهم قط من قبل ولأن المنــــــــاطق </a:t>
            </a:r>
            <a:r>
              <a:rPr lang="ar-EG" altLang="en-US" b="1" dirty="0" smtClean="0"/>
              <a:t>التي </a:t>
            </a:r>
            <a:r>
              <a:rPr lang="ar-EG" altLang="en-US" b="1" dirty="0"/>
              <a:t>عد فيها السكـــــان عرضة بالتأكيد للكثير من الأخـــــــطاء </a:t>
            </a:r>
            <a:r>
              <a:rPr lang="ar-EG" altLang="en-US" b="1" dirty="0">
                <a:solidFill>
                  <a:srgbClr val="FFFF00"/>
                </a:solidFill>
              </a:rPr>
              <a:t>وعدد سكــــان العالــــم يفوق </a:t>
            </a:r>
            <a:r>
              <a:rPr lang="ar-SA" altLang="en-US" b="1" dirty="0" smtClean="0">
                <a:solidFill>
                  <a:srgbClr val="FFFF00"/>
                </a:solidFill>
              </a:rPr>
              <a:t>سبعة</a:t>
            </a:r>
            <a:r>
              <a:rPr lang="ar-EG" altLang="en-US" b="1" dirty="0" smtClean="0">
                <a:solidFill>
                  <a:srgbClr val="FFFF00"/>
                </a:solidFill>
              </a:rPr>
              <a:t> </a:t>
            </a:r>
            <a:r>
              <a:rPr lang="ar-EG" altLang="en-US" b="1" dirty="0">
                <a:solidFill>
                  <a:srgbClr val="FFFF00"/>
                </a:solidFill>
              </a:rPr>
              <a:t>مليارات نسمة </a:t>
            </a:r>
            <a:r>
              <a:rPr lang="ar-SA" altLang="en-US" b="1" dirty="0" smtClean="0">
                <a:solidFill>
                  <a:srgbClr val="FFFF00"/>
                </a:solidFill>
              </a:rPr>
              <a:t>7000</a:t>
            </a:r>
            <a:r>
              <a:rPr lang="ar-EG" altLang="en-US" b="1" dirty="0" smtClean="0">
                <a:solidFill>
                  <a:srgbClr val="FFFF00"/>
                </a:solidFill>
              </a:rPr>
              <a:t> </a:t>
            </a:r>
            <a:r>
              <a:rPr lang="ar-EG" altLang="en-US" b="1" dirty="0">
                <a:solidFill>
                  <a:srgbClr val="FFFF00"/>
                </a:solidFill>
              </a:rPr>
              <a:t>مليون نسمة </a:t>
            </a:r>
            <a:r>
              <a:rPr lang="ar-EG" altLang="en-US" b="1" dirty="0" smtClean="0">
                <a:solidFill>
                  <a:srgbClr val="FFFF00"/>
                </a:solidFill>
              </a:rPr>
              <a:t>في </a:t>
            </a:r>
            <a:r>
              <a:rPr lang="ar-EG" altLang="en-US" b="1" dirty="0">
                <a:solidFill>
                  <a:srgbClr val="FFFF00"/>
                </a:solidFill>
              </a:rPr>
              <a:t>الوقت الحاضر.</a:t>
            </a:r>
            <a:endParaRPr lang="en-US" altLang="en-US" b="1" dirty="0">
              <a:solidFill>
                <a:srgbClr val="FFFF00"/>
              </a:solidFill>
            </a:endParaRPr>
          </a:p>
        </p:txBody>
      </p:sp>
      <p:sp>
        <p:nvSpPr>
          <p:cNvPr id="129034" name="WordArt 10"/>
          <p:cNvSpPr>
            <a:spLocks noChangeArrowheads="1" noChangeShapeType="1" noTextEdit="1"/>
          </p:cNvSpPr>
          <p:nvPr/>
        </p:nvSpPr>
        <p:spPr bwMode="auto">
          <a:xfrm>
            <a:off x="3203848" y="404813"/>
            <a:ext cx="2447652" cy="952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Courier New" panose="02070309020205020404" pitchFamily="49" charset="0"/>
                <a:cs typeface="Courier New" panose="02070309020205020404" pitchFamily="49" charset="0"/>
              </a:rPr>
              <a:t>تطور </a:t>
            </a:r>
            <a:r>
              <a:rPr lang="ar-SA" sz="3600" kern="10" dirty="0" smtClean="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Courier New" panose="02070309020205020404" pitchFamily="49" charset="0"/>
                <a:cs typeface="Courier New" panose="02070309020205020404" pitchFamily="49" charset="0"/>
              </a:rPr>
              <a:t>ونمو السكان</a:t>
            </a:r>
            <a:endParaRPr lang="en-US" sz="36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Courier New" panose="02070309020205020404" pitchFamily="49" charset="0"/>
              <a:cs typeface="Courier New" panose="02070309020205020404" pitchFamily="49" charset="0"/>
            </a:endParaRPr>
          </a:p>
        </p:txBody>
      </p:sp>
      <p:sp>
        <p:nvSpPr>
          <p:cNvPr id="129035" name="Oval 11"/>
          <p:cNvSpPr>
            <a:spLocks noChangeArrowheads="1"/>
          </p:cNvSpPr>
          <p:nvPr/>
        </p:nvSpPr>
        <p:spPr bwMode="auto">
          <a:xfrm>
            <a:off x="2051720" y="260350"/>
            <a:ext cx="4680519" cy="1512888"/>
          </a:xfrm>
          <a:prstGeom prst="ellipse">
            <a:avLst/>
          </a:prstGeom>
          <a:noFill/>
          <a:ln w="9525">
            <a:solidFill>
              <a:srgbClr val="FF9900"/>
            </a:solidFill>
            <a:round/>
            <a:headEnd/>
            <a:tailEnd/>
          </a:ln>
          <a:effectLst/>
          <a:scene3d>
            <a:camera prst="legacyObliqueTopRight"/>
            <a:lightRig rig="legacyFlat3" dir="b"/>
          </a:scene3d>
          <a:sp3d extrusionH="430200" prstMaterial="legacyMatte">
            <a:bevelT w="13500" h="13500" prst="angle"/>
            <a:bevelB w="13500" h="13500" prst="angle"/>
            <a:extrusionClr>
              <a:srgbClr val="FF9900"/>
            </a:extrusionClr>
            <a:contourClr>
              <a:srgbClr val="FF9900"/>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07763" dir="18900000" algn="ctr" rotWithShape="0">
                    <a:schemeClr val="bg2">
                      <a:alpha val="50000"/>
                    </a:schemeClr>
                  </a:outerShdw>
                </a:effectLst>
              </a14:hiddenEffects>
            </a:ext>
          </a:extLst>
        </p:spPr>
        <p:txBody>
          <a:bodyPr wrap="none" anchor="ctr">
            <a:flatTx/>
          </a:bodyPr>
          <a:lstStyle/>
          <a:p>
            <a:endParaRPr 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994" name="Picture 2" descr="World%20Population%20Chan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340995" name="WordArt 3"/>
          <p:cNvSpPr>
            <a:spLocks noChangeArrowheads="1" noChangeShapeType="1" noTextEdit="1"/>
          </p:cNvSpPr>
          <p:nvPr/>
        </p:nvSpPr>
        <p:spPr bwMode="auto">
          <a:xfrm>
            <a:off x="6156325" y="0"/>
            <a:ext cx="2667000" cy="10191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solidFill>
                  <a:srgbClr val="000000"/>
                </a:solidFill>
                <a:effectLst>
                  <a:outerShdw dist="35921" dir="2700000" algn="ctr" rotWithShape="0">
                    <a:srgbClr val="C0C0C0">
                      <a:alpha val="80000"/>
                    </a:srgbClr>
                  </a:outerShdw>
                </a:effectLst>
                <a:latin typeface="Farsi Simple Bold"/>
              </a:rPr>
              <a:t>نمو السكان فى العالم</a:t>
            </a:r>
            <a:endParaRPr lang="en-US" sz="3600" kern="10">
              <a:solidFill>
                <a:srgbClr val="000000"/>
              </a:solidFill>
              <a:effectLst>
                <a:outerShdw dist="35921" dir="2700000" algn="ctr" rotWithShape="0">
                  <a:srgbClr val="C0C0C0">
                    <a:alpha val="80000"/>
                  </a:srgbClr>
                </a:outerShdw>
              </a:effectLst>
              <a:latin typeface="Farsi Simple Bold"/>
            </a:endParaRPr>
          </a:p>
        </p:txBody>
      </p:sp>
      <p:sp>
        <p:nvSpPr>
          <p:cNvPr id="340996" name="Text Box 4"/>
          <p:cNvSpPr txBox="1">
            <a:spLocks noChangeArrowheads="1"/>
          </p:cNvSpPr>
          <p:nvPr/>
        </p:nvSpPr>
        <p:spPr bwMode="auto">
          <a:xfrm>
            <a:off x="323850" y="6021388"/>
            <a:ext cx="9318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chemeClr val="bg2"/>
                </a:solidFill>
                <a:effectLst/>
              </a:rPr>
              <a:t>مرتفع جدا</a:t>
            </a:r>
            <a:endParaRPr lang="en-US" altLang="en-US" sz="1800">
              <a:solidFill>
                <a:schemeClr val="bg2"/>
              </a:solidFill>
              <a:effectLst/>
            </a:endParaRPr>
          </a:p>
        </p:txBody>
      </p:sp>
      <p:sp>
        <p:nvSpPr>
          <p:cNvPr id="340997" name="Text Box 5"/>
          <p:cNvSpPr txBox="1">
            <a:spLocks noChangeArrowheads="1"/>
          </p:cNvSpPr>
          <p:nvPr/>
        </p:nvSpPr>
        <p:spPr bwMode="auto">
          <a:xfrm>
            <a:off x="1476375" y="6021388"/>
            <a:ext cx="622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chemeClr val="bg2"/>
                </a:solidFill>
                <a:effectLst/>
              </a:rPr>
              <a:t>مرتفع</a:t>
            </a:r>
            <a:endParaRPr lang="en-US" altLang="en-US" sz="1800">
              <a:solidFill>
                <a:schemeClr val="bg2"/>
              </a:solidFill>
              <a:effectLst/>
            </a:endParaRPr>
          </a:p>
        </p:txBody>
      </p:sp>
      <p:sp>
        <p:nvSpPr>
          <p:cNvPr id="340998" name="Text Box 6"/>
          <p:cNvSpPr txBox="1">
            <a:spLocks noChangeArrowheads="1"/>
          </p:cNvSpPr>
          <p:nvPr/>
        </p:nvSpPr>
        <p:spPr bwMode="auto">
          <a:xfrm>
            <a:off x="5719763" y="6015038"/>
            <a:ext cx="5286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solidFill>
                  <a:schemeClr val="bg2"/>
                </a:solidFill>
                <a:effectLst/>
              </a:rPr>
              <a:t>راكد</a:t>
            </a:r>
            <a:endParaRPr lang="en-US" altLang="en-US" sz="2000">
              <a:solidFill>
                <a:schemeClr val="bg2"/>
              </a:solidFill>
              <a:effectLst/>
            </a:endParaRPr>
          </a:p>
        </p:txBody>
      </p:sp>
      <p:sp>
        <p:nvSpPr>
          <p:cNvPr id="340999" name="Text Box 7"/>
          <p:cNvSpPr txBox="1">
            <a:spLocks noChangeArrowheads="1"/>
          </p:cNvSpPr>
          <p:nvPr/>
        </p:nvSpPr>
        <p:spPr bwMode="auto">
          <a:xfrm>
            <a:off x="6926263" y="6015038"/>
            <a:ext cx="6175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solidFill>
                  <a:schemeClr val="bg2"/>
                </a:solidFill>
                <a:effectLst/>
              </a:rPr>
              <a:t>هبوط</a:t>
            </a:r>
            <a:endParaRPr lang="en-US" altLang="en-US" sz="2000">
              <a:solidFill>
                <a:schemeClr val="bg2"/>
              </a:solidFill>
              <a:effectLst/>
            </a:endParaRPr>
          </a:p>
        </p:txBody>
      </p:sp>
      <p:sp>
        <p:nvSpPr>
          <p:cNvPr id="341000" name="Text Box 8"/>
          <p:cNvSpPr txBox="1">
            <a:spLocks noChangeArrowheads="1"/>
          </p:cNvSpPr>
          <p:nvPr/>
        </p:nvSpPr>
        <p:spPr bwMode="auto">
          <a:xfrm>
            <a:off x="3563938" y="6021388"/>
            <a:ext cx="65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solidFill>
                  <a:schemeClr val="bg2"/>
                </a:solidFill>
                <a:effectLst/>
              </a:rPr>
              <a:t>معتدل</a:t>
            </a:r>
            <a:endParaRPr lang="en-US" altLang="en-US" sz="2000">
              <a:solidFill>
                <a:schemeClr val="bg2"/>
              </a:solidFill>
              <a:effectLst/>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044" name="Picture 4" descr="worldg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50075"/>
          </a:xfrm>
          <a:prstGeom prst="rect">
            <a:avLst/>
          </a:prstGeom>
          <a:noFill/>
          <a:extLst>
            <a:ext uri="{909E8E84-426E-40DD-AFC4-6F175D3DCCD1}">
              <a14:hiddenFill xmlns:a14="http://schemas.microsoft.com/office/drawing/2010/main">
                <a:solidFill>
                  <a:srgbClr val="FFFFFF"/>
                </a:solidFill>
              </a14:hiddenFill>
            </a:ext>
          </a:extLst>
        </p:spPr>
      </p:pic>
      <p:sp>
        <p:nvSpPr>
          <p:cNvPr id="343045" name="Text Box 5"/>
          <p:cNvSpPr txBox="1">
            <a:spLocks noChangeArrowheads="1"/>
          </p:cNvSpPr>
          <p:nvPr/>
        </p:nvSpPr>
        <p:spPr bwMode="auto">
          <a:xfrm>
            <a:off x="265113" y="5940425"/>
            <a:ext cx="3535362"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تطور نسبة النمو السكانى من 1950 وحتى 2050</a:t>
            </a:r>
            <a:r>
              <a:rPr lang="ar-EG" altLang="en-US" sz="1000">
                <a:solidFill>
                  <a:srgbClr val="FF3300"/>
                </a:solidFill>
                <a:effectLst>
                  <a:outerShdw blurRad="38100" dist="38100" dir="2700000" algn="tl">
                    <a:srgbClr val="000000"/>
                  </a:outerShdw>
                </a:effectLst>
                <a:latin typeface="Garamond" panose="02020404030301010803" pitchFamily="18" charset="0"/>
              </a:rPr>
              <a:t> </a:t>
            </a:r>
            <a:endParaRPr lang="en-US" altLang="en-US" sz="1000">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rrowheads="1"/>
          </p:cNvSpPr>
          <p:nvPr>
            <p:ph type="title"/>
          </p:nvPr>
        </p:nvSpPr>
        <p:spPr/>
        <p:txBody>
          <a:bodyPr/>
          <a:lstStyle/>
          <a:p>
            <a:r>
              <a:rPr lang="ar-EG" altLang="en-US" sz="5400">
                <a:solidFill>
                  <a:srgbClr val="FFFF00"/>
                </a:solidFill>
                <a:cs typeface="Andalus" panose="02020603050405020304" pitchFamily="18" charset="-78"/>
              </a:rPr>
              <a:t>أولا : الوفيات</a:t>
            </a:r>
            <a:r>
              <a:rPr lang="ar-EG" altLang="en-US"/>
              <a:t> </a:t>
            </a:r>
            <a:endParaRPr lang="en-US" altLang="en-US"/>
          </a:p>
        </p:txBody>
      </p:sp>
      <p:sp>
        <p:nvSpPr>
          <p:cNvPr id="133123" name="Rectangle 3"/>
          <p:cNvSpPr>
            <a:spLocks noGrp="1" noChangeArrowheads="1"/>
          </p:cNvSpPr>
          <p:nvPr>
            <p:ph type="body" idx="1"/>
          </p:nvPr>
        </p:nvSpPr>
        <p:spPr/>
        <p:txBody>
          <a:bodyPr/>
          <a:lstStyle/>
          <a:p>
            <a:r>
              <a:rPr lang="ar-SA" altLang="en-US" b="1" dirty="0" smtClean="0"/>
              <a:t>معدل</a:t>
            </a:r>
            <a:r>
              <a:rPr lang="ar-EG" altLang="en-US" b="1" dirty="0" smtClean="0"/>
              <a:t> </a:t>
            </a:r>
            <a:r>
              <a:rPr lang="ar-EG" altLang="en-US" b="1" dirty="0"/>
              <a:t>الوفيات </a:t>
            </a:r>
            <a:r>
              <a:rPr lang="en-US" altLang="en-US" b="1" dirty="0"/>
              <a:t>the death rate</a:t>
            </a:r>
            <a:r>
              <a:rPr lang="ar-EG" altLang="en-US" b="1" dirty="0"/>
              <a:t>: تعتبر </a:t>
            </a:r>
            <a:r>
              <a:rPr lang="ar-EG" altLang="en-US" b="1" dirty="0" smtClean="0"/>
              <a:t>من </a:t>
            </a:r>
            <a:r>
              <a:rPr lang="ar-EG" altLang="en-US" b="1" dirty="0"/>
              <a:t>وجهة نظر الديموغرافيين ، أهــــم من </a:t>
            </a:r>
            <a:r>
              <a:rPr lang="ar-SA" altLang="en-US" b="1" dirty="0" smtClean="0"/>
              <a:t>معدل</a:t>
            </a:r>
            <a:r>
              <a:rPr lang="ar-EG" altLang="en-US" b="1" dirty="0" smtClean="0"/>
              <a:t> </a:t>
            </a:r>
            <a:r>
              <a:rPr lang="ar-EG" altLang="en-US" b="1" dirty="0"/>
              <a:t>المواليد لأنها الفيصل </a:t>
            </a:r>
            <a:r>
              <a:rPr lang="ar-EG" altLang="en-US" b="1" dirty="0" smtClean="0"/>
              <a:t>في </a:t>
            </a:r>
            <a:r>
              <a:rPr lang="ar-EG" altLang="en-US" b="1" dirty="0"/>
              <a:t>تقرير حجم السكان </a:t>
            </a:r>
            <a:r>
              <a:rPr lang="ar-EG" altLang="en-US" b="1" dirty="0" smtClean="0"/>
              <a:t>.</a:t>
            </a:r>
            <a:endParaRPr lang="ar-SA" altLang="en-US" b="1" dirty="0" smtClean="0"/>
          </a:p>
          <a:p>
            <a:endParaRPr lang="ar-SA" altLang="en-US" b="1" dirty="0" smtClean="0"/>
          </a:p>
          <a:p>
            <a:r>
              <a:rPr lang="ar-SA" altLang="en-US" b="1" dirty="0" smtClean="0"/>
              <a:t>انخفاض الوفيات هو السبب في ارتفاع النمو السكاني في الماضي ، ولم يكن السبب ارتفاع الخصوبة ، لأن معدلات المواليد كانت مرتفعة في تلك الفترة .</a:t>
            </a:r>
            <a:endParaRPr lang="ar-EG" altLang="en-US" b="1" dirty="0"/>
          </a:p>
          <a:p>
            <a:pPr marL="0" indent="0">
              <a:buNone/>
            </a:pPr>
            <a:endParaRPr lang="ar-EG" alt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4800" dirty="0" smtClean="0">
                <a:solidFill>
                  <a:srgbClr val="FFFF00"/>
                </a:solidFill>
              </a:rPr>
              <a:t>مصادر بيانات الوفيات</a:t>
            </a:r>
            <a:endParaRPr lang="en-US" sz="4800" dirty="0">
              <a:solidFill>
                <a:srgbClr val="FFFF00"/>
              </a:solidFill>
            </a:endParaRPr>
          </a:p>
        </p:txBody>
      </p:sp>
      <p:sp>
        <p:nvSpPr>
          <p:cNvPr id="3" name="Content Placeholder 2"/>
          <p:cNvSpPr>
            <a:spLocks noGrp="1"/>
          </p:cNvSpPr>
          <p:nvPr>
            <p:ph idx="1"/>
          </p:nvPr>
        </p:nvSpPr>
        <p:spPr/>
        <p:txBody>
          <a:bodyPr/>
          <a:lstStyle/>
          <a:p>
            <a:r>
              <a:rPr lang="ar-SA" sz="4000" b="1" dirty="0" smtClean="0">
                <a:solidFill>
                  <a:srgbClr val="FF0000"/>
                </a:solidFill>
              </a:rPr>
              <a:t>الإحصاءات الحيوية</a:t>
            </a:r>
          </a:p>
          <a:p>
            <a:pPr marL="0" indent="0" algn="justLow">
              <a:lnSpc>
                <a:spcPct val="150000"/>
              </a:lnSpc>
              <a:buNone/>
            </a:pPr>
            <a:r>
              <a:rPr lang="ar-SA" b="1" dirty="0" smtClean="0">
                <a:solidFill>
                  <a:srgbClr val="00FF00"/>
                </a:solidFill>
              </a:rPr>
              <a:t>حيث يتم تسجيل حالة الوفاة وبيانات المتوفى .</a:t>
            </a:r>
          </a:p>
          <a:p>
            <a:pPr marL="0" indent="0" algn="justLow">
              <a:lnSpc>
                <a:spcPct val="150000"/>
              </a:lnSpc>
              <a:buNone/>
            </a:pPr>
            <a:r>
              <a:rPr lang="ar-SA" b="1" dirty="0" smtClean="0">
                <a:solidFill>
                  <a:srgbClr val="00FF00"/>
                </a:solidFill>
              </a:rPr>
              <a:t>لاتزال إحصاءات الوفيات في الدول العربية تعاني من بعص القصور مثل التأخر في حالات تسجيل الوفاة أو النقص في تسجيل بعضها خاصة في المناطق الريفية .</a:t>
            </a:r>
            <a:endParaRPr lang="en-US" b="1" dirty="0">
              <a:solidFill>
                <a:srgbClr val="00FF00"/>
              </a:solidFill>
            </a:endParaRPr>
          </a:p>
        </p:txBody>
      </p:sp>
    </p:spTree>
    <p:extLst>
      <p:ext uri="{BB962C8B-B14F-4D97-AF65-F5344CB8AC3E}">
        <p14:creationId xmlns:p14="http://schemas.microsoft.com/office/powerpoint/2010/main" val="2472774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gradFill rotWithShape="1">
            <a:gsLst>
              <a:gs pos="0">
                <a:srgbClr val="FF3300">
                  <a:gamma/>
                  <a:shade val="46275"/>
                  <a:invGamma/>
                </a:srgbClr>
              </a:gs>
              <a:gs pos="50000">
                <a:srgbClr val="FF3300"/>
              </a:gs>
              <a:gs pos="100000">
                <a:srgbClr val="FF3300">
                  <a:gamma/>
                  <a:shade val="46275"/>
                  <a:invGamma/>
                </a:srgbClr>
              </a:gs>
            </a:gsLst>
            <a:lin ang="5400000" scaled="1"/>
          </a:gradFill>
        </p:spPr>
        <p:txBody>
          <a:bodyPr/>
          <a:lstStyle/>
          <a:p>
            <a:r>
              <a:rPr lang="ar-EG" altLang="en-US">
                <a:solidFill>
                  <a:schemeClr val="hlink"/>
                </a:solidFill>
              </a:rPr>
              <a:t>العلاقة بين جغرافية السكان و الديموغرافيا</a:t>
            </a:r>
            <a:endParaRPr lang="en-US" altLang="en-US">
              <a:solidFill>
                <a:schemeClr val="hlink"/>
              </a:solidFill>
            </a:endParaRPr>
          </a:p>
        </p:txBody>
      </p:sp>
      <p:sp>
        <p:nvSpPr>
          <p:cNvPr id="32771" name="Rectangle 3"/>
          <p:cNvSpPr>
            <a:spLocks noGrp="1" noChangeArrowheads="1"/>
          </p:cNvSpPr>
          <p:nvPr>
            <p:ph type="body" idx="1"/>
          </p:nvPr>
        </p:nvSpPr>
        <p:spPr>
          <a:xfrm>
            <a:off x="468313" y="1916113"/>
            <a:ext cx="8229600" cy="4525962"/>
          </a:xfrm>
        </p:spPr>
        <p:txBody>
          <a:bodyPr/>
          <a:lstStyle/>
          <a:p>
            <a:r>
              <a:rPr lang="ar-EG" altLang="en-US"/>
              <a:t>جغرافية السكـــان لا تستطيــع أن تتغافل دور الديموغرافيــة ؛ لأن العلاقة بينهم متبادلة ونافعة ، وتقوم الطرق الرياضــية والإحصائية بدور الوسيــط بينهما .ويدرك الجغرافيون  مدى الأهمية والعلاقة القائمة  بين البحث الديموغرافى والجـغرافى وقد ظــهر هذا الاتجاه جليا فى السنــــوات الأخيرة عندما بدأ الجغـــــرافى يوسع رؤيته للعلاقات المختلفة بحثا عن إجابات لحركة السكان داخل الإقليم وعوامل هذه الحركة معتمدا على التحليل الرقمى كأساس وقاعدة . </a:t>
            </a:r>
            <a:endParaRPr lang="en-US" altLang="en-US"/>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4800" dirty="0" smtClean="0">
                <a:solidFill>
                  <a:srgbClr val="FFC000"/>
                </a:solidFill>
              </a:rPr>
              <a:t>المقاييس المستخدمة في الوفيات </a:t>
            </a:r>
            <a:endParaRPr lang="en-US" sz="4800" dirty="0">
              <a:solidFill>
                <a:srgbClr val="FFC000"/>
              </a:solidFill>
            </a:endParaRPr>
          </a:p>
        </p:txBody>
      </p:sp>
      <p:sp>
        <p:nvSpPr>
          <p:cNvPr id="3" name="Content Placeholder 2"/>
          <p:cNvSpPr>
            <a:spLocks noGrp="1"/>
          </p:cNvSpPr>
          <p:nvPr>
            <p:ph idx="1"/>
          </p:nvPr>
        </p:nvSpPr>
        <p:spPr/>
        <p:style>
          <a:lnRef idx="0">
            <a:schemeClr val="accent1"/>
          </a:lnRef>
          <a:fillRef idx="3">
            <a:schemeClr val="accent1"/>
          </a:fillRef>
          <a:effectRef idx="3">
            <a:schemeClr val="accent1"/>
          </a:effectRef>
          <a:fontRef idx="minor">
            <a:schemeClr val="lt1"/>
          </a:fontRef>
        </p:style>
        <p:txBody>
          <a:bodyPr/>
          <a:lstStyle/>
          <a:p>
            <a:r>
              <a:rPr lang="ar-SA" sz="4400" b="1" dirty="0" smtClean="0">
                <a:solidFill>
                  <a:srgbClr val="00FF00"/>
                </a:solidFill>
              </a:rPr>
              <a:t>معدل الوفيات الخام :</a:t>
            </a:r>
          </a:p>
          <a:p>
            <a:pPr marL="0" indent="0" algn="justLow">
              <a:lnSpc>
                <a:spcPct val="150000"/>
              </a:lnSpc>
              <a:buNone/>
            </a:pPr>
            <a:r>
              <a:rPr lang="ar-SA" b="1" dirty="0" smtClean="0"/>
              <a:t>هو عدد الوفيات لكل ألف من السكان في منتصف السنة .</a:t>
            </a:r>
          </a:p>
          <a:p>
            <a:pPr marL="0" indent="0">
              <a:buNone/>
            </a:pPr>
            <a:endParaRPr lang="ar-SA" dirty="0"/>
          </a:p>
          <a:p>
            <a:pPr marL="0" indent="0">
              <a:buNone/>
            </a:pPr>
            <a:endParaRPr lang="ar-SA" dirty="0" smtClean="0"/>
          </a:p>
          <a:p>
            <a:pPr marL="0" indent="0">
              <a:buNone/>
            </a:pPr>
            <a:r>
              <a:rPr lang="ar-SA" b="1" spc="50" dirty="0" smtClean="0">
                <a:ln w="0"/>
                <a:solidFill>
                  <a:schemeClr val="bg2"/>
                </a:solidFill>
                <a:effectLst>
                  <a:innerShdw blurRad="63500" dist="50800" dir="13500000">
                    <a:srgbClr val="000000">
                      <a:alpha val="50000"/>
                    </a:srgbClr>
                  </a:innerShdw>
                </a:effectLst>
              </a:rPr>
              <a:t>                         عدد الوفيات خلال السنة × 1000</a:t>
            </a:r>
          </a:p>
          <a:p>
            <a:pPr marL="0" indent="0">
              <a:buNone/>
            </a:pPr>
            <a:r>
              <a:rPr lang="ar-SA" b="1" spc="50" dirty="0" smtClean="0">
                <a:ln w="0"/>
                <a:solidFill>
                  <a:schemeClr val="bg2"/>
                </a:solidFill>
                <a:effectLst>
                  <a:innerShdw blurRad="63500" dist="50800" dir="13500000">
                    <a:srgbClr val="000000">
                      <a:alpha val="50000"/>
                    </a:srgbClr>
                  </a:innerShdw>
                </a:effectLst>
              </a:rPr>
              <a:t> </a:t>
            </a:r>
            <a:r>
              <a:rPr lang="ar-SA" b="1" spc="50" dirty="0">
                <a:ln w="0"/>
                <a:solidFill>
                  <a:schemeClr val="bg2"/>
                </a:solidFill>
                <a:effectLst>
                  <a:innerShdw blurRad="63500" dist="50800" dir="13500000">
                    <a:srgbClr val="000000">
                      <a:alpha val="50000"/>
                    </a:srgbClr>
                  </a:innerShdw>
                </a:effectLst>
              </a:rPr>
              <a:t>معدل الوفيات الخام =</a:t>
            </a:r>
            <a:r>
              <a:rPr lang="ar-SA" b="1" spc="50" dirty="0" smtClean="0">
                <a:ln w="0"/>
                <a:solidFill>
                  <a:schemeClr val="bg2"/>
                </a:solidFill>
                <a:effectLst>
                  <a:innerShdw blurRad="63500" dist="50800" dir="13500000">
                    <a:srgbClr val="000000">
                      <a:alpha val="50000"/>
                    </a:srgbClr>
                  </a:innerShdw>
                </a:effectLst>
              </a:rPr>
              <a:t>  ـــــــــــــــــــــــــــــــــ</a:t>
            </a:r>
          </a:p>
          <a:p>
            <a:pPr marL="0" indent="0">
              <a:buNone/>
            </a:pPr>
            <a:r>
              <a:rPr lang="ar-SA" b="1" spc="50" dirty="0">
                <a:ln w="0"/>
                <a:solidFill>
                  <a:schemeClr val="bg2"/>
                </a:solidFill>
                <a:effectLst>
                  <a:innerShdw blurRad="63500" dist="50800" dir="13500000">
                    <a:srgbClr val="000000">
                      <a:alpha val="50000"/>
                    </a:srgbClr>
                  </a:innerShdw>
                </a:effectLst>
              </a:rPr>
              <a:t> </a:t>
            </a:r>
            <a:r>
              <a:rPr lang="ar-SA" b="1" spc="50" dirty="0" smtClean="0">
                <a:ln w="0"/>
                <a:solidFill>
                  <a:schemeClr val="bg2"/>
                </a:solidFill>
                <a:effectLst>
                  <a:innerShdw blurRad="63500" dist="50800" dir="13500000">
                    <a:srgbClr val="000000">
                      <a:alpha val="50000"/>
                    </a:srgbClr>
                  </a:innerShdw>
                </a:effectLst>
              </a:rPr>
              <a:t>                       عدد السكان في منتصف السنة</a:t>
            </a:r>
            <a:endParaRPr lang="en-US" b="1" spc="50" dirty="0">
              <a:ln w="0"/>
              <a:solidFill>
                <a:schemeClr val="bg2"/>
              </a:solidFill>
              <a:effectLst>
                <a:innerShdw blurRad="63500" dist="50800" dir="13500000">
                  <a:srgbClr val="000000">
                    <a:alpha val="50000"/>
                  </a:srgbClr>
                </a:innerShdw>
              </a:effectLst>
            </a:endParaRPr>
          </a:p>
        </p:txBody>
      </p:sp>
    </p:spTree>
    <p:extLst>
      <p:ext uri="{BB962C8B-B14F-4D97-AF65-F5344CB8AC3E}">
        <p14:creationId xmlns:p14="http://schemas.microsoft.com/office/powerpoint/2010/main" val="417192468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336704"/>
          </a:xfrm>
        </p:spPr>
        <p:style>
          <a:lnRef idx="2">
            <a:schemeClr val="accent2">
              <a:shade val="50000"/>
            </a:schemeClr>
          </a:lnRef>
          <a:fillRef idx="1">
            <a:schemeClr val="accent2"/>
          </a:fillRef>
          <a:effectRef idx="0">
            <a:schemeClr val="accent2"/>
          </a:effectRef>
          <a:fontRef idx="minor">
            <a:schemeClr val="lt1"/>
          </a:fontRef>
        </p:style>
        <p:txBody>
          <a:bodyPr/>
          <a:lstStyle/>
          <a:p>
            <a:r>
              <a:rPr lang="ar-SA" sz="4400" b="1" dirty="0" smtClean="0">
                <a:solidFill>
                  <a:srgbClr val="FFFF00"/>
                </a:solidFill>
              </a:rPr>
              <a:t>معدل وفيات الرضع :</a:t>
            </a:r>
          </a:p>
          <a:p>
            <a:pPr marL="0" indent="0">
              <a:lnSpc>
                <a:spcPct val="150000"/>
              </a:lnSpc>
              <a:buNone/>
            </a:pPr>
            <a:r>
              <a:rPr lang="ar-SA" b="1" dirty="0" smtClean="0"/>
              <a:t>  يعبر عن عدد وفيات الأطفال أقل من سنة لكل ألف من المواليد أحياء في نفس السنة .</a:t>
            </a:r>
          </a:p>
          <a:p>
            <a:pPr marL="0" indent="0">
              <a:buNone/>
            </a:pPr>
            <a:endParaRPr lang="ar-SA" dirty="0"/>
          </a:p>
          <a:p>
            <a:endParaRPr lang="ar-SA" dirty="0" smtClean="0"/>
          </a:p>
          <a:p>
            <a:pPr marL="0" indent="0">
              <a:buNone/>
            </a:pPr>
            <a:endParaRPr lang="ar-SA" dirty="0"/>
          </a:p>
          <a:p>
            <a:pPr marL="0" indent="0">
              <a:buNone/>
            </a:pPr>
            <a:r>
              <a:rPr lang="ar-SA" b="1" spc="50" dirty="0">
                <a:ln w="0"/>
                <a:solidFill>
                  <a:schemeClr val="bg2"/>
                </a:solidFill>
                <a:effectLst>
                  <a:innerShdw blurRad="63500" dist="50800" dir="13500000">
                    <a:srgbClr val="000000">
                      <a:alpha val="50000"/>
                    </a:srgbClr>
                  </a:innerShdw>
                </a:effectLst>
              </a:rPr>
              <a:t>                         عدد الوفيات </a:t>
            </a:r>
            <a:r>
              <a:rPr lang="ar-SA" b="1" spc="50" dirty="0" smtClean="0">
                <a:ln w="0"/>
                <a:solidFill>
                  <a:schemeClr val="bg2"/>
                </a:solidFill>
                <a:effectLst>
                  <a:innerShdw blurRad="63500" dist="50800" dir="13500000">
                    <a:srgbClr val="000000">
                      <a:alpha val="50000"/>
                    </a:srgbClr>
                  </a:innerShdw>
                </a:effectLst>
              </a:rPr>
              <a:t>أقل من سنة  × </a:t>
            </a:r>
            <a:r>
              <a:rPr lang="ar-SA" b="1" spc="50" dirty="0">
                <a:ln w="0"/>
                <a:solidFill>
                  <a:schemeClr val="bg2"/>
                </a:solidFill>
                <a:effectLst>
                  <a:innerShdw blurRad="63500" dist="50800" dir="13500000">
                    <a:srgbClr val="000000">
                      <a:alpha val="50000"/>
                    </a:srgbClr>
                  </a:innerShdw>
                </a:effectLst>
              </a:rPr>
              <a:t>1000</a:t>
            </a:r>
          </a:p>
          <a:p>
            <a:pPr marL="0" indent="0">
              <a:buNone/>
            </a:pPr>
            <a:r>
              <a:rPr lang="ar-SA" b="1" spc="50" dirty="0">
                <a:ln w="0"/>
                <a:solidFill>
                  <a:schemeClr val="bg2"/>
                </a:solidFill>
                <a:effectLst>
                  <a:innerShdw blurRad="63500" dist="50800" dir="13500000">
                    <a:srgbClr val="000000">
                      <a:alpha val="50000"/>
                    </a:srgbClr>
                  </a:innerShdw>
                </a:effectLst>
              </a:rPr>
              <a:t> معدل </a:t>
            </a:r>
            <a:r>
              <a:rPr lang="ar-SA" b="1" spc="50" dirty="0" smtClean="0">
                <a:ln w="0"/>
                <a:solidFill>
                  <a:schemeClr val="bg2"/>
                </a:solidFill>
                <a:effectLst>
                  <a:innerShdw blurRad="63500" dist="50800" dir="13500000">
                    <a:srgbClr val="000000">
                      <a:alpha val="50000"/>
                    </a:srgbClr>
                  </a:innerShdw>
                </a:effectLst>
              </a:rPr>
              <a:t>وفيات الرضع </a:t>
            </a:r>
            <a:r>
              <a:rPr lang="ar-SA" b="1" spc="50" dirty="0">
                <a:ln w="0"/>
                <a:solidFill>
                  <a:schemeClr val="bg2"/>
                </a:solidFill>
                <a:effectLst>
                  <a:innerShdw blurRad="63500" dist="50800" dir="13500000">
                    <a:srgbClr val="000000">
                      <a:alpha val="50000"/>
                    </a:srgbClr>
                  </a:innerShdw>
                </a:effectLst>
              </a:rPr>
              <a:t>=  ـــــــــــــــــــــــــــــــــ</a:t>
            </a:r>
          </a:p>
          <a:p>
            <a:pPr marL="0" indent="0">
              <a:buNone/>
            </a:pPr>
            <a:r>
              <a:rPr lang="ar-SA" b="1" spc="50" dirty="0">
                <a:ln w="0"/>
                <a:solidFill>
                  <a:schemeClr val="bg2"/>
                </a:solidFill>
                <a:effectLst>
                  <a:innerShdw blurRad="63500" dist="50800" dir="13500000">
                    <a:srgbClr val="000000">
                      <a:alpha val="50000"/>
                    </a:srgbClr>
                  </a:innerShdw>
                </a:effectLst>
              </a:rPr>
              <a:t>                        عدد </a:t>
            </a:r>
            <a:r>
              <a:rPr lang="ar-SA" b="1" spc="50" dirty="0" smtClean="0">
                <a:ln w="0"/>
                <a:solidFill>
                  <a:schemeClr val="bg2"/>
                </a:solidFill>
                <a:effectLst>
                  <a:innerShdw blurRad="63500" dist="50800" dir="13500000">
                    <a:srgbClr val="000000">
                      <a:alpha val="50000"/>
                    </a:srgbClr>
                  </a:innerShdw>
                </a:effectLst>
              </a:rPr>
              <a:t>المواليد أحياء في نفس السنة</a:t>
            </a:r>
            <a:endParaRPr lang="en-US" b="1" spc="50" dirty="0">
              <a:ln w="0"/>
              <a:solidFill>
                <a:schemeClr val="bg2"/>
              </a:solidFill>
              <a:effectLst>
                <a:innerShdw blurRad="63500" dist="50800" dir="13500000">
                  <a:srgbClr val="000000">
                    <a:alpha val="50000"/>
                  </a:srgbClr>
                </a:innerShdw>
              </a:effectLst>
            </a:endParaRPr>
          </a:p>
          <a:p>
            <a:endParaRPr lang="ar-SA" dirty="0"/>
          </a:p>
          <a:p>
            <a:endParaRPr lang="en-US" dirty="0"/>
          </a:p>
        </p:txBody>
      </p:sp>
    </p:spTree>
    <p:extLst>
      <p:ext uri="{BB962C8B-B14F-4D97-AF65-F5344CB8AC3E}">
        <p14:creationId xmlns:p14="http://schemas.microsoft.com/office/powerpoint/2010/main" val="207305871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Low">
              <a:lnSpc>
                <a:spcPct val="200000"/>
              </a:lnSpc>
              <a:buNone/>
            </a:pPr>
            <a:r>
              <a:rPr lang="ar-SA" sz="3600" b="1" dirty="0" smtClean="0">
                <a:solidFill>
                  <a:srgbClr val="66FF33"/>
                </a:solidFill>
              </a:rPr>
              <a:t>تجدر الإشارة إلى أن بيانات الرضع تعاني من نقص كبير في التسجيل في الدول النامية ، لأن الأطفال يتوفون قبل تسجيل الولادة مما يؤدي إلى عدم الدقة في المعدل .</a:t>
            </a:r>
            <a:endParaRPr lang="en-US" sz="3600" b="1" dirty="0">
              <a:solidFill>
                <a:srgbClr val="66FF33"/>
              </a:solidFill>
            </a:endParaRPr>
          </a:p>
        </p:txBody>
      </p:sp>
    </p:spTree>
    <p:extLst>
      <p:ext uri="{BB962C8B-B14F-4D97-AF65-F5344CB8AC3E}">
        <p14:creationId xmlns:p14="http://schemas.microsoft.com/office/powerpoint/2010/main" val="257332289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4800" dirty="0" smtClean="0">
                <a:solidFill>
                  <a:srgbClr val="FFFF00"/>
                </a:solidFill>
              </a:rPr>
              <a:t>معدل الوفيات العمري النوعي </a:t>
            </a:r>
            <a:endParaRPr lang="en-US" sz="4800" dirty="0">
              <a:solidFill>
                <a:srgbClr val="FFFF00"/>
              </a:solidFill>
            </a:endParaRPr>
          </a:p>
        </p:txBody>
      </p:sp>
      <p:sp>
        <p:nvSpPr>
          <p:cNvPr id="3" name="Content Placeholder 2"/>
          <p:cNvSpPr>
            <a:spLocks noGrp="1"/>
          </p:cNvSpPr>
          <p:nvPr>
            <p:ph idx="1"/>
          </p:nvPr>
        </p:nvSpPr>
        <p:spPr/>
        <p:txBody>
          <a:bodyPr/>
          <a:lstStyle/>
          <a:p>
            <a:pPr marL="0" indent="0">
              <a:buNone/>
            </a:pPr>
            <a:r>
              <a:rPr lang="ar-SA" dirty="0" smtClean="0"/>
              <a:t>يحسب لفئات عمرية مختلفة وللذكور والإناث معاً ، وهو أكثر المعدلات دقة .</a:t>
            </a:r>
          </a:p>
          <a:p>
            <a:pPr marL="0" indent="0">
              <a:buNone/>
            </a:pPr>
            <a:endParaRPr lang="ar-SA" dirty="0"/>
          </a:p>
          <a:p>
            <a:pPr marL="0" indent="0">
              <a:buNone/>
            </a:pPr>
            <a:endParaRPr lang="ar-SA" dirty="0"/>
          </a:p>
          <a:p>
            <a:pPr marL="0" indent="0">
              <a:buNone/>
            </a:pPr>
            <a:r>
              <a:rPr lang="ar-SA" sz="2400" b="1" dirty="0">
                <a:ln w="6600">
                  <a:solidFill>
                    <a:schemeClr val="accent2"/>
                  </a:solidFill>
                  <a:prstDash val="solid"/>
                </a:ln>
                <a:solidFill>
                  <a:srgbClr val="FFFFFF"/>
                </a:solidFill>
                <a:effectLst>
                  <a:outerShdw dist="38100" dir="2700000" algn="tl" rotWithShape="0">
                    <a:schemeClr val="accent2"/>
                  </a:outerShdw>
                </a:effectLst>
              </a:rPr>
              <a:t>                         </a:t>
            </a:r>
            <a:r>
              <a:rPr lang="ar-SA" sz="2400" b="1" dirty="0" smtClean="0">
                <a:ln w="6600">
                  <a:solidFill>
                    <a:schemeClr val="accent2"/>
                  </a:solidFill>
                  <a:prstDash val="solid"/>
                </a:ln>
                <a:solidFill>
                  <a:srgbClr val="FFFFFF"/>
                </a:solidFill>
                <a:effectLst>
                  <a:outerShdw dist="38100" dir="2700000" algn="tl" rotWithShape="0">
                    <a:schemeClr val="accent2"/>
                  </a:outerShdw>
                </a:effectLst>
              </a:rPr>
              <a:t>              عدد </a:t>
            </a:r>
            <a:r>
              <a:rPr lang="ar-SA" sz="2400" b="1" dirty="0">
                <a:ln w="6600">
                  <a:solidFill>
                    <a:schemeClr val="accent2"/>
                  </a:solidFill>
                  <a:prstDash val="solid"/>
                </a:ln>
                <a:solidFill>
                  <a:srgbClr val="FFFFFF"/>
                </a:solidFill>
                <a:effectLst>
                  <a:outerShdw dist="38100" dir="2700000" algn="tl" rotWithShape="0">
                    <a:schemeClr val="accent2"/>
                  </a:outerShdw>
                </a:effectLst>
              </a:rPr>
              <a:t>الوفيات </a:t>
            </a:r>
            <a:r>
              <a:rPr lang="ar-SA" sz="2400" b="1" dirty="0" smtClean="0">
                <a:ln w="6600">
                  <a:solidFill>
                    <a:schemeClr val="accent2"/>
                  </a:solidFill>
                  <a:prstDash val="solid"/>
                </a:ln>
                <a:solidFill>
                  <a:srgbClr val="FFFFFF"/>
                </a:solidFill>
                <a:effectLst>
                  <a:outerShdw dist="38100" dir="2700000" algn="tl" rotWithShape="0">
                    <a:schemeClr val="accent2"/>
                  </a:outerShdw>
                </a:effectLst>
              </a:rPr>
              <a:t>في فئة عمرية معينة× </a:t>
            </a:r>
            <a:r>
              <a:rPr lang="ar-SA" sz="2400" b="1" dirty="0">
                <a:ln w="6600">
                  <a:solidFill>
                    <a:schemeClr val="accent2"/>
                  </a:solidFill>
                  <a:prstDash val="solid"/>
                </a:ln>
                <a:solidFill>
                  <a:srgbClr val="FFFFFF"/>
                </a:solidFill>
                <a:effectLst>
                  <a:outerShdw dist="38100" dir="2700000" algn="tl" rotWithShape="0">
                    <a:schemeClr val="accent2"/>
                  </a:outerShdw>
                </a:effectLst>
              </a:rPr>
              <a:t>1000</a:t>
            </a:r>
          </a:p>
          <a:p>
            <a:pPr marL="0" indent="0">
              <a:buNone/>
            </a:pPr>
            <a:r>
              <a:rPr lang="ar-SA" sz="2400" b="1" dirty="0">
                <a:ln w="6600">
                  <a:solidFill>
                    <a:schemeClr val="accent2"/>
                  </a:solidFill>
                  <a:prstDash val="solid"/>
                </a:ln>
                <a:solidFill>
                  <a:srgbClr val="FFFFFF"/>
                </a:solidFill>
                <a:effectLst>
                  <a:outerShdw dist="38100" dir="2700000" algn="tl" rotWithShape="0">
                    <a:schemeClr val="accent2"/>
                  </a:outerShdw>
                </a:effectLst>
              </a:rPr>
              <a:t> معدل الوفيات </a:t>
            </a:r>
            <a:r>
              <a:rPr lang="ar-SA" sz="2400" b="1" dirty="0" smtClean="0">
                <a:ln w="6600">
                  <a:solidFill>
                    <a:schemeClr val="accent2"/>
                  </a:solidFill>
                  <a:prstDash val="solid"/>
                </a:ln>
                <a:solidFill>
                  <a:srgbClr val="FFFFFF"/>
                </a:solidFill>
                <a:effectLst>
                  <a:outerShdw dist="38100" dir="2700000" algn="tl" rotWithShape="0">
                    <a:schemeClr val="accent2"/>
                  </a:outerShdw>
                </a:effectLst>
              </a:rPr>
              <a:t>العمري النوعي </a:t>
            </a:r>
            <a:r>
              <a:rPr lang="ar-SA" sz="2400" b="1" dirty="0">
                <a:ln w="6600">
                  <a:solidFill>
                    <a:schemeClr val="accent2"/>
                  </a:solidFill>
                  <a:prstDash val="solid"/>
                </a:ln>
                <a:solidFill>
                  <a:srgbClr val="FFFFFF"/>
                </a:solidFill>
                <a:effectLst>
                  <a:outerShdw dist="38100" dir="2700000" algn="tl" rotWithShape="0">
                    <a:schemeClr val="accent2"/>
                  </a:outerShdw>
                </a:effectLst>
              </a:rPr>
              <a:t>=  </a:t>
            </a:r>
            <a:r>
              <a:rPr lang="ar-SA" sz="2400" b="1" dirty="0" smtClean="0">
                <a:ln w="6600">
                  <a:solidFill>
                    <a:schemeClr val="accent2"/>
                  </a:solidFill>
                  <a:prstDash val="solid"/>
                </a:ln>
                <a:solidFill>
                  <a:srgbClr val="FFFFFF"/>
                </a:solidFill>
                <a:effectLst>
                  <a:outerShdw dist="38100" dir="2700000" algn="tl" rotWithShape="0">
                    <a:schemeClr val="accent2"/>
                  </a:outerShdw>
                </a:effectLst>
              </a:rPr>
              <a:t>ــــــــــــــــــــــــــــــــــــــــــــــــــ</a:t>
            </a:r>
            <a:endParaRPr lang="ar-SA" sz="2400" b="1" dirty="0">
              <a:ln w="6600">
                <a:solidFill>
                  <a:schemeClr val="accent2"/>
                </a:solidFill>
                <a:prstDash val="solid"/>
              </a:ln>
              <a:solidFill>
                <a:srgbClr val="FFFFFF"/>
              </a:solidFill>
              <a:effectLst>
                <a:outerShdw dist="38100" dir="2700000" algn="tl" rotWithShape="0">
                  <a:schemeClr val="accent2"/>
                </a:outerShdw>
              </a:effectLst>
            </a:endParaRPr>
          </a:p>
          <a:p>
            <a:pPr marL="0" indent="0">
              <a:buNone/>
            </a:pPr>
            <a:r>
              <a:rPr lang="ar-SA" sz="2400" b="1" dirty="0">
                <a:ln w="6600">
                  <a:solidFill>
                    <a:schemeClr val="accent2"/>
                  </a:solidFill>
                  <a:prstDash val="solid"/>
                </a:ln>
                <a:solidFill>
                  <a:srgbClr val="FFFFFF"/>
                </a:solidFill>
                <a:effectLst>
                  <a:outerShdw dist="38100" dir="2700000" algn="tl" rotWithShape="0">
                    <a:schemeClr val="accent2"/>
                  </a:outerShdw>
                </a:effectLst>
              </a:rPr>
              <a:t>                       </a:t>
            </a:r>
            <a:r>
              <a:rPr lang="ar-SA" sz="2400" b="1" dirty="0" smtClean="0">
                <a:ln w="6600">
                  <a:solidFill>
                    <a:schemeClr val="accent2"/>
                  </a:solidFill>
                  <a:prstDash val="solid"/>
                </a:ln>
                <a:solidFill>
                  <a:srgbClr val="FFFFFF"/>
                </a:solidFill>
                <a:effectLst>
                  <a:outerShdw dist="38100" dir="2700000" algn="tl" rotWithShape="0">
                    <a:schemeClr val="accent2"/>
                  </a:outerShdw>
                </a:effectLst>
              </a:rPr>
              <a:t>                   </a:t>
            </a:r>
            <a:r>
              <a:rPr lang="ar-SA" sz="2400" b="1" dirty="0">
                <a:ln w="6600">
                  <a:solidFill>
                    <a:schemeClr val="accent2"/>
                  </a:solidFill>
                  <a:prstDash val="solid"/>
                </a:ln>
                <a:solidFill>
                  <a:srgbClr val="FFFFFF"/>
                </a:solidFill>
                <a:effectLst>
                  <a:outerShdw dist="38100" dir="2700000" algn="tl" rotWithShape="0">
                    <a:schemeClr val="accent2"/>
                  </a:outerShdw>
                </a:effectLst>
              </a:rPr>
              <a:t>عدد السكان في </a:t>
            </a:r>
            <a:r>
              <a:rPr lang="ar-SA" sz="2400" b="1" dirty="0" smtClean="0">
                <a:ln w="6600">
                  <a:solidFill>
                    <a:schemeClr val="accent2"/>
                  </a:solidFill>
                  <a:prstDash val="solid"/>
                </a:ln>
                <a:solidFill>
                  <a:srgbClr val="FFFFFF"/>
                </a:solidFill>
                <a:effectLst>
                  <a:outerShdw dist="38100" dir="2700000" algn="tl" rotWithShape="0">
                    <a:schemeClr val="accent2"/>
                  </a:outerShdw>
                </a:effectLst>
              </a:rPr>
              <a:t>نفس الفئة</a:t>
            </a:r>
            <a:endParaRPr lang="en-US" sz="2400" b="1" dirty="0">
              <a:ln w="6600">
                <a:solidFill>
                  <a:schemeClr val="accent2"/>
                </a:solidFill>
                <a:prstDash val="solid"/>
              </a:ln>
              <a:solidFill>
                <a:srgbClr val="FFFFFF"/>
              </a:solidFill>
              <a:effectLst>
                <a:outerShdw dist="38100" dir="2700000" algn="tl" rotWithShape="0">
                  <a:schemeClr val="accent2"/>
                </a:outerShdw>
              </a:effectLst>
            </a:endParaRPr>
          </a:p>
          <a:p>
            <a:pPr marL="0" indent="0">
              <a:buNone/>
            </a:pPr>
            <a:endParaRPr lang="en-US" dirty="0"/>
          </a:p>
        </p:txBody>
      </p:sp>
    </p:spTree>
    <p:extLst>
      <p:ext uri="{BB962C8B-B14F-4D97-AF65-F5344CB8AC3E}">
        <p14:creationId xmlns:p14="http://schemas.microsoft.com/office/powerpoint/2010/main" val="18536509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Rot="1" noChangeArrowheads="1"/>
          </p:cNvSpPr>
          <p:nvPr>
            <p:ph type="title"/>
          </p:nvPr>
        </p:nvSpPr>
        <p:spPr/>
        <p:txBody>
          <a:bodyPr/>
          <a:lstStyle/>
          <a:p>
            <a:r>
              <a:rPr lang="ar-SA" altLang="en-US" sz="5400" dirty="0">
                <a:solidFill>
                  <a:srgbClr val="FFFF00"/>
                </a:solidFill>
              </a:rPr>
              <a:t>أ</a:t>
            </a:r>
            <a:r>
              <a:rPr lang="ar-EG" altLang="en-US" sz="5400" dirty="0" smtClean="0">
                <a:solidFill>
                  <a:srgbClr val="FFFF00"/>
                </a:solidFill>
              </a:rPr>
              <a:t>سباب </a:t>
            </a:r>
            <a:r>
              <a:rPr lang="ar-EG" altLang="en-US" sz="5400" dirty="0">
                <a:solidFill>
                  <a:srgbClr val="FFFF00"/>
                </a:solidFill>
              </a:rPr>
              <a:t>الوفاة</a:t>
            </a:r>
            <a:r>
              <a:rPr lang="ar-EG" altLang="en-US" dirty="0"/>
              <a:t> </a:t>
            </a:r>
            <a:endParaRPr lang="en-US" altLang="en-US" dirty="0"/>
          </a:p>
        </p:txBody>
      </p:sp>
      <p:sp>
        <p:nvSpPr>
          <p:cNvPr id="187395" name="Rectangle 3"/>
          <p:cNvSpPr>
            <a:spLocks noGrp="1" noChangeArrowheads="1"/>
          </p:cNvSpPr>
          <p:nvPr>
            <p:ph type="body" idx="1"/>
          </p:nvPr>
        </p:nvSpPr>
        <p:spPr>
          <a:xfrm>
            <a:off x="107504" y="1600200"/>
            <a:ext cx="8579296" cy="4525963"/>
          </a:xfrm>
        </p:spPr>
        <p:txBody>
          <a:bodyPr/>
          <a:lstStyle/>
          <a:p>
            <a:r>
              <a:rPr lang="ar-EG" altLang="en-US" dirty="0"/>
              <a:t>توجد كثير من العوامل </a:t>
            </a:r>
            <a:r>
              <a:rPr lang="ar-EG" altLang="en-US" dirty="0" smtClean="0"/>
              <a:t>التي </a:t>
            </a:r>
            <a:r>
              <a:rPr lang="ar-EG" altLang="en-US" dirty="0"/>
              <a:t>تؤدى للوفاة ويمكن تقسيم هذه العوامل </a:t>
            </a:r>
            <a:r>
              <a:rPr lang="ar-SA" altLang="en-US" dirty="0" smtClean="0"/>
              <a:t>إ</a:t>
            </a:r>
            <a:r>
              <a:rPr lang="ar-EG" altLang="en-US" dirty="0" smtClean="0"/>
              <a:t>ل</a:t>
            </a:r>
            <a:r>
              <a:rPr lang="ar-SA" altLang="en-US" dirty="0" smtClean="0"/>
              <a:t>ى</a:t>
            </a:r>
            <a:r>
              <a:rPr lang="ar-EG" altLang="en-US" dirty="0" smtClean="0"/>
              <a:t> </a:t>
            </a:r>
            <a:r>
              <a:rPr lang="ar-EG" altLang="en-US" dirty="0"/>
              <a:t>مجموعتين </a:t>
            </a:r>
            <a:endParaRPr lang="en-US" altLang="en-US" dirty="0"/>
          </a:p>
        </p:txBody>
      </p:sp>
      <p:sp>
        <p:nvSpPr>
          <p:cNvPr id="187398" name="Line 6"/>
          <p:cNvSpPr>
            <a:spLocks noChangeShapeType="1"/>
          </p:cNvSpPr>
          <p:nvPr/>
        </p:nvSpPr>
        <p:spPr bwMode="auto">
          <a:xfrm flipH="1">
            <a:off x="1331913" y="3213100"/>
            <a:ext cx="6335712" cy="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7399" name="Line 7"/>
          <p:cNvSpPr>
            <a:spLocks noChangeShapeType="1"/>
          </p:cNvSpPr>
          <p:nvPr/>
        </p:nvSpPr>
        <p:spPr bwMode="auto">
          <a:xfrm>
            <a:off x="7667625" y="3213100"/>
            <a:ext cx="0" cy="360363"/>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7401" name="Line 9"/>
          <p:cNvSpPr>
            <a:spLocks noChangeShapeType="1"/>
          </p:cNvSpPr>
          <p:nvPr/>
        </p:nvSpPr>
        <p:spPr bwMode="auto">
          <a:xfrm>
            <a:off x="1331913" y="3213100"/>
            <a:ext cx="0" cy="360363"/>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7402" name="Line 10"/>
          <p:cNvSpPr>
            <a:spLocks noChangeShapeType="1"/>
          </p:cNvSpPr>
          <p:nvPr/>
        </p:nvSpPr>
        <p:spPr bwMode="auto">
          <a:xfrm flipH="1">
            <a:off x="4140200" y="2420938"/>
            <a:ext cx="10795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7403" name="Line 11"/>
          <p:cNvSpPr>
            <a:spLocks noChangeShapeType="1"/>
          </p:cNvSpPr>
          <p:nvPr/>
        </p:nvSpPr>
        <p:spPr bwMode="auto">
          <a:xfrm>
            <a:off x="4140200" y="2420938"/>
            <a:ext cx="0" cy="792162"/>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7405" name="WordArt 13"/>
          <p:cNvSpPr>
            <a:spLocks noChangeArrowheads="1" noChangeShapeType="1" noTextEdit="1"/>
          </p:cNvSpPr>
          <p:nvPr/>
        </p:nvSpPr>
        <p:spPr bwMode="auto">
          <a:xfrm>
            <a:off x="5292725" y="3716338"/>
            <a:ext cx="3467100" cy="542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dirty="0" smtClean="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أسباب مرضية </a:t>
            </a:r>
            <a:endParaRPr lang="en-US" sz="36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
        <p:nvSpPr>
          <p:cNvPr id="187406" name="WordArt 14"/>
          <p:cNvSpPr>
            <a:spLocks noChangeArrowheads="1" noChangeShapeType="1" noTextEdit="1"/>
          </p:cNvSpPr>
          <p:nvPr/>
        </p:nvSpPr>
        <p:spPr bwMode="auto">
          <a:xfrm>
            <a:off x="323850" y="3716338"/>
            <a:ext cx="3552825" cy="542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dirty="0" smtClean="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الحوادث والإصابات والكوارث</a:t>
            </a:r>
            <a:endParaRPr lang="en-US" sz="36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
        <p:nvSpPr>
          <p:cNvPr id="187407" name="Text Box 15"/>
          <p:cNvSpPr txBox="1">
            <a:spLocks noChangeArrowheads="1"/>
          </p:cNvSpPr>
          <p:nvPr/>
        </p:nvSpPr>
        <p:spPr bwMode="auto">
          <a:xfrm>
            <a:off x="684213" y="4941888"/>
            <a:ext cx="7672387"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0"/>
              </a:spcBef>
              <a:buClrTx/>
              <a:buSzTx/>
              <a:buFontTx/>
              <a:buNone/>
            </a:pPr>
            <a:r>
              <a:rPr lang="ar-EG" altLang="en-US" sz="2400">
                <a:solidFill>
                  <a:srgbClr val="FFFF00"/>
                </a:solidFill>
                <a:effectLst/>
              </a:rPr>
              <a:t>{</a:t>
            </a:r>
            <a:r>
              <a:rPr lang="ar-SA" altLang="en-US" sz="3200">
                <a:solidFill>
                  <a:srgbClr val="FFFF00"/>
                </a:solidFill>
                <a:effectLst/>
              </a:rPr>
              <a:t>قُلْ إِنَّ الْمَوْتَ الَّذِي تَفِرُّونَ مِنْهُ فَإِنَّهُ مُلَاقِيكُمْ ثُمَّ تُرَدُّونَ إِلَى عَالِمِ الْغَيْبِ وَالشَّهَادَةِ فَيُنَبِّئُكُم بِمَا كُنتُمْ تَعْم</a:t>
            </a:r>
            <a:r>
              <a:rPr lang="ar-EG" altLang="en-US" sz="3200">
                <a:solidFill>
                  <a:srgbClr val="FFFF00"/>
                </a:solidFill>
                <a:effectLst/>
              </a:rPr>
              <a:t>ـــ</a:t>
            </a:r>
            <a:r>
              <a:rPr lang="ar-SA" altLang="en-US" sz="3200">
                <a:solidFill>
                  <a:srgbClr val="FFFF00"/>
                </a:solidFill>
                <a:effectLst/>
              </a:rPr>
              <a:t>َلُونَ }الجمعة8</a:t>
            </a:r>
            <a:endParaRPr lang="en-US" altLang="en-US" sz="3200">
              <a:solidFill>
                <a:srgbClr val="FFFF00"/>
              </a:solidFill>
              <a:effectLst/>
            </a:endParaRPr>
          </a:p>
        </p:txBody>
      </p:sp>
      <p:sp>
        <p:nvSpPr>
          <p:cNvPr id="187408" name="Text Box 16"/>
          <p:cNvSpPr txBox="1">
            <a:spLocks noChangeArrowheads="1"/>
          </p:cNvSpPr>
          <p:nvPr/>
        </p:nvSpPr>
        <p:spPr bwMode="auto">
          <a:xfrm>
            <a:off x="3276600" y="4508500"/>
            <a:ext cx="24399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SA" altLang="en-US" sz="2400">
                <a:effectLst/>
              </a:rPr>
              <a:t>بسم الله الرحمن الرحيم</a:t>
            </a:r>
            <a:endParaRPr lang="en-US" altLang="en-US" sz="2400">
              <a:effectLst/>
            </a:endParaRPr>
          </a:p>
        </p:txBody>
      </p:sp>
      <p:sp>
        <p:nvSpPr>
          <p:cNvPr id="187409" name="Text Box 17"/>
          <p:cNvSpPr txBox="1">
            <a:spLocks noChangeArrowheads="1"/>
          </p:cNvSpPr>
          <p:nvPr/>
        </p:nvSpPr>
        <p:spPr bwMode="auto">
          <a:xfrm>
            <a:off x="3276600" y="6092825"/>
            <a:ext cx="23320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SA" altLang="en-US" sz="2400">
                <a:effectLst/>
              </a:rPr>
              <a:t>صدق الله العلى العظيم</a:t>
            </a:r>
            <a:endParaRPr lang="en-US" altLang="en-US" sz="2400">
              <a:effectLst/>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rrowheads="1"/>
          </p:cNvSpPr>
          <p:nvPr>
            <p:ph type="title"/>
          </p:nvPr>
        </p:nvSpPr>
        <p:spPr>
          <a:gradFill rotWithShape="1">
            <a:gsLst>
              <a:gs pos="0">
                <a:schemeClr val="bg2">
                  <a:gamma/>
                  <a:shade val="46275"/>
                  <a:invGamma/>
                </a:schemeClr>
              </a:gs>
              <a:gs pos="100000">
                <a:schemeClr val="bg2"/>
              </a:gs>
            </a:gsLst>
            <a:lin ang="5400000" scaled="1"/>
          </a:gradFill>
          <a:scene3d>
            <a:camera prst="legacyObliqueTopRight"/>
            <a:lightRig rig="legacyFlat3" dir="b"/>
          </a:scene3d>
          <a:sp3d extrusionH="430200" prstMaterial="legacyMatte">
            <a:bevelT w="13500" h="13500" prst="angle"/>
            <a:bevelB w="13500" h="13500" prst="angle"/>
            <a:extrusionClr>
              <a:schemeClr val="bg2"/>
            </a:extrusionClr>
            <a:contourClr>
              <a:schemeClr val="bg2"/>
            </a:contourClr>
          </a:sp3d>
        </p:spPr>
        <p:txBody>
          <a:bodyPr>
            <a:flatTx/>
          </a:bodyPr>
          <a:lstStyle/>
          <a:p>
            <a:r>
              <a:rPr lang="ar-SA" altLang="en-US" dirty="0"/>
              <a:t>أولا : </a:t>
            </a:r>
            <a:r>
              <a:rPr lang="ar-SA" altLang="en-US" dirty="0" smtClean="0"/>
              <a:t>الأسباب المرضية</a:t>
            </a:r>
            <a:endParaRPr lang="en-US" altLang="en-US" dirty="0"/>
          </a:p>
        </p:txBody>
      </p:sp>
      <p:sp>
        <p:nvSpPr>
          <p:cNvPr id="188419" name="Rectangle 3"/>
          <p:cNvSpPr>
            <a:spLocks noGrp="1" noChangeArrowheads="1"/>
          </p:cNvSpPr>
          <p:nvPr>
            <p:ph type="body" idx="1"/>
          </p:nvPr>
        </p:nvSpPr>
        <p:spPr>
          <a:xfrm>
            <a:off x="457200" y="1196752"/>
            <a:ext cx="8229600" cy="5976664"/>
          </a:xfrm>
        </p:spPr>
        <p:txBody>
          <a:bodyPr/>
          <a:lstStyle/>
          <a:p>
            <a:pPr marL="0" indent="0" algn="justLow">
              <a:lnSpc>
                <a:spcPct val="150000"/>
              </a:lnSpc>
              <a:buNone/>
            </a:pPr>
            <a:r>
              <a:rPr lang="ar-SA" altLang="en-US" b="1" dirty="0" smtClean="0"/>
              <a:t>   هي المتعلقة بالأمراض بشكل عام ويمكن تصنيفها حسب طبيعة مسببات الأمراض :</a:t>
            </a:r>
          </a:p>
          <a:p>
            <a:pPr algn="justLow">
              <a:lnSpc>
                <a:spcPct val="150000"/>
              </a:lnSpc>
            </a:pPr>
            <a:r>
              <a:rPr lang="ar-SA" altLang="en-US" b="1" dirty="0" smtClean="0">
                <a:solidFill>
                  <a:srgbClr val="FF0000"/>
                </a:solidFill>
              </a:rPr>
              <a:t>الأمراض الكامنة : </a:t>
            </a:r>
            <a:r>
              <a:rPr lang="ar-SA" altLang="en-US" b="1" dirty="0" smtClean="0"/>
              <a:t>هي معظمها بيولوجية ترجع إلى أسباب خلقية ، وعموماً تحدث الوفاة بسبب الأمراض المزمنة .</a:t>
            </a:r>
          </a:p>
          <a:p>
            <a:pPr lvl="0" algn="justLow">
              <a:lnSpc>
                <a:spcPct val="150000"/>
              </a:lnSpc>
              <a:buClr>
                <a:srgbClr val="FFCC00"/>
              </a:buClr>
            </a:pPr>
            <a:r>
              <a:rPr lang="ar-SA" altLang="en-US" b="1" dirty="0" smtClean="0">
                <a:solidFill>
                  <a:srgbClr val="FF0000"/>
                </a:solidFill>
              </a:rPr>
              <a:t>الأمراض الخارجية : </a:t>
            </a:r>
            <a:r>
              <a:rPr lang="ar-EG" altLang="en-US" b="1" dirty="0" smtClean="0">
                <a:solidFill>
                  <a:srgbClr val="FFFFFF"/>
                </a:solidFill>
              </a:rPr>
              <a:t>وهى </a:t>
            </a:r>
            <a:r>
              <a:rPr lang="ar-EG" altLang="en-US" b="1" dirty="0">
                <a:solidFill>
                  <a:srgbClr val="FFFFFF"/>
                </a:solidFill>
              </a:rPr>
              <a:t>ترتبــط بتأثير البيئة فتشمل جميع الأمراض الناتجة عن الميكروبات والمناخ ، والمواد الغذائية وأحوال البيئــة </a:t>
            </a:r>
            <a:r>
              <a:rPr lang="ar-EG" altLang="en-US" b="1" dirty="0" smtClean="0">
                <a:solidFill>
                  <a:srgbClr val="FFFFFF"/>
                </a:solidFill>
              </a:rPr>
              <a:t>الفقيرة</a:t>
            </a:r>
            <a:r>
              <a:rPr lang="ar-SA" altLang="en-US" b="1" dirty="0" smtClean="0">
                <a:solidFill>
                  <a:srgbClr val="FFFFFF"/>
                </a:solidFill>
              </a:rPr>
              <a:t>.</a:t>
            </a:r>
            <a:endParaRPr lang="ar-EG" altLang="en-US" b="1" dirty="0">
              <a:solidFill>
                <a:srgbClr val="FFFFFF"/>
              </a:solidFill>
            </a:endParaRPr>
          </a:p>
          <a:p>
            <a:pPr algn="justLow">
              <a:lnSpc>
                <a:spcPct val="150000"/>
              </a:lnSpc>
            </a:pPr>
            <a:endParaRPr lang="en-US" alt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rrowheads="1"/>
          </p:cNvSpPr>
          <p:nvPr>
            <p:ph type="title"/>
          </p:nvPr>
        </p:nvSpPr>
        <p:spPr/>
        <p:txBody>
          <a:bodyPr/>
          <a:lstStyle/>
          <a:p>
            <a:r>
              <a:rPr lang="ar-EG" altLang="en-US" dirty="0">
                <a:solidFill>
                  <a:srgbClr val="FFFF00"/>
                </a:solidFill>
              </a:rPr>
              <a:t>ثانيا </a:t>
            </a:r>
            <a:r>
              <a:rPr lang="ar-EG" altLang="en-US" dirty="0" smtClean="0">
                <a:solidFill>
                  <a:srgbClr val="FFFF00"/>
                </a:solidFill>
              </a:rPr>
              <a:t>:</a:t>
            </a:r>
            <a:r>
              <a:rPr lang="ar-SA" altLang="en-US" dirty="0" smtClean="0">
                <a:solidFill>
                  <a:srgbClr val="FFFF00"/>
                </a:solidFill>
              </a:rPr>
              <a:t>الحوادث والإصابات والكوارث</a:t>
            </a:r>
            <a:endParaRPr lang="en-US" altLang="en-US" dirty="0"/>
          </a:p>
        </p:txBody>
      </p:sp>
      <p:sp>
        <p:nvSpPr>
          <p:cNvPr id="189443" name="Rectangle 3"/>
          <p:cNvSpPr>
            <a:spLocks noGrp="1" noChangeArrowheads="1"/>
          </p:cNvSpPr>
          <p:nvPr>
            <p:ph type="body" sz="half" idx="1"/>
          </p:nvPr>
        </p:nvSpPr>
        <p:spPr>
          <a:xfrm>
            <a:off x="4572000" y="1628775"/>
            <a:ext cx="4038600" cy="4525963"/>
          </a:xfrm>
        </p:spPr>
        <p:txBody>
          <a:bodyPr/>
          <a:lstStyle/>
          <a:p>
            <a:pPr>
              <a:lnSpc>
                <a:spcPct val="150000"/>
              </a:lnSpc>
            </a:pPr>
            <a:endParaRPr lang="ar-EG" altLang="en-US" sz="2000" b="1" dirty="0"/>
          </a:p>
          <a:p>
            <a:pPr>
              <a:lnSpc>
                <a:spcPct val="150000"/>
              </a:lnSpc>
            </a:pPr>
            <a:r>
              <a:rPr lang="ar-SA" altLang="en-US" sz="2400" b="1" dirty="0" smtClean="0"/>
              <a:t>تتنوع الإصابات والحوادث المسببة للوفاة لدرجة كبيرة ، مثل حوادث النقا ، الكوارث الطبيعية .</a:t>
            </a:r>
          </a:p>
          <a:p>
            <a:pPr>
              <a:lnSpc>
                <a:spcPct val="150000"/>
              </a:lnSpc>
            </a:pPr>
            <a:r>
              <a:rPr lang="ar-SA" altLang="en-US" sz="2400" b="1" dirty="0" smtClean="0"/>
              <a:t>تعد الحوادث بأنواعها أحد الأسباب الرئيسية للوفاة في السعودية خاصة حوادث السير .</a:t>
            </a:r>
            <a:endParaRPr lang="ar-EG" altLang="en-US" sz="2000" b="1" dirty="0"/>
          </a:p>
          <a:p>
            <a:pPr marL="0" indent="0">
              <a:lnSpc>
                <a:spcPct val="150000"/>
              </a:lnSpc>
              <a:buNone/>
            </a:pPr>
            <a:endParaRPr lang="en-US" altLang="en-US" sz="2000" b="1" dirty="0"/>
          </a:p>
        </p:txBody>
      </p:sp>
      <p:pic>
        <p:nvPicPr>
          <p:cNvPr id="189444"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0" y="2132857"/>
            <a:ext cx="4572000" cy="367240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212" name="Picture 4" descr="1121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50214" name="WordArt 6"/>
          <p:cNvSpPr>
            <a:spLocks noChangeArrowheads="1" noChangeShapeType="1" noTextEdit="1"/>
          </p:cNvSpPr>
          <p:nvPr/>
        </p:nvSpPr>
        <p:spPr bwMode="auto">
          <a:xfrm>
            <a:off x="683568" y="333375"/>
            <a:ext cx="4321820" cy="122396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40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ثانيا : </a:t>
            </a:r>
            <a:r>
              <a:rPr lang="ar-SA" sz="4000" kern="10" dirty="0" smtClean="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الخصوبة</a:t>
            </a:r>
            <a:endParaRPr lang="en-US" sz="4000" kern="10" dirty="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
        <p:nvSpPr>
          <p:cNvPr id="350215" name="Text Box 7"/>
          <p:cNvSpPr txBox="1">
            <a:spLocks noChangeArrowheads="1"/>
          </p:cNvSpPr>
          <p:nvPr/>
        </p:nvSpPr>
        <p:spPr bwMode="auto">
          <a:xfrm>
            <a:off x="0" y="6237288"/>
            <a:ext cx="7569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rgbClr val="FFFF66"/>
                </a:solidFill>
                <a:effectLst>
                  <a:outerShdw blurRad="38100" dist="38100" dir="2700000" algn="tl">
                    <a:srgbClr val="000000"/>
                  </a:outerShdw>
                </a:effectLst>
                <a:latin typeface="Garamond" panose="02020404030301010803" pitchFamily="18" charset="0"/>
              </a:rPr>
              <a:t>فى الصورة القادمة لاحظوا كيف وصل هذا الطفل عبر مراحل التطور الجنينى الى هذا الشكل</a:t>
            </a:r>
            <a:endParaRPr lang="en-US" altLang="en-US" sz="2000">
              <a:solidFill>
                <a:srgbClr val="FFFF66"/>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0" name="Picture 2" descr="JPG00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0075" y="0"/>
            <a:ext cx="2193925" cy="2146300"/>
          </a:xfrm>
          <a:prstGeom prst="rect">
            <a:avLst/>
          </a:prstGeom>
          <a:noFill/>
          <a:extLst>
            <a:ext uri="{909E8E84-426E-40DD-AFC4-6F175D3DCCD1}">
              <a14:hiddenFill xmlns:a14="http://schemas.microsoft.com/office/drawing/2010/main">
                <a:solidFill>
                  <a:srgbClr val="FFFFFF"/>
                </a:solidFill>
              </a14:hiddenFill>
            </a:ext>
          </a:extLst>
        </p:spPr>
      </p:pic>
      <p:pic>
        <p:nvPicPr>
          <p:cNvPr id="406531" name="Picture 3" descr="JPG00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2376488" cy="2133600"/>
          </a:xfrm>
          <a:prstGeom prst="rect">
            <a:avLst/>
          </a:prstGeom>
          <a:noFill/>
          <a:extLst>
            <a:ext uri="{909E8E84-426E-40DD-AFC4-6F175D3DCCD1}">
              <a14:hiddenFill xmlns:a14="http://schemas.microsoft.com/office/drawing/2010/main">
                <a:solidFill>
                  <a:srgbClr val="FFFFFF"/>
                </a:solidFill>
              </a14:hiddenFill>
            </a:ext>
          </a:extLst>
        </p:spPr>
      </p:pic>
      <p:pic>
        <p:nvPicPr>
          <p:cNvPr id="406532" name="Picture 4" descr="JPG000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1413" y="0"/>
            <a:ext cx="2195512" cy="1943100"/>
          </a:xfrm>
          <a:prstGeom prst="rect">
            <a:avLst/>
          </a:prstGeom>
          <a:noFill/>
          <a:extLst>
            <a:ext uri="{909E8E84-426E-40DD-AFC4-6F175D3DCCD1}">
              <a14:hiddenFill xmlns:a14="http://schemas.microsoft.com/office/drawing/2010/main">
                <a:solidFill>
                  <a:srgbClr val="FFFFFF"/>
                </a:solidFill>
              </a14:hiddenFill>
            </a:ext>
          </a:extLst>
        </p:spPr>
      </p:pic>
      <p:pic>
        <p:nvPicPr>
          <p:cNvPr id="406533" name="Picture 5" descr="JPG000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435225" cy="1949450"/>
          </a:xfrm>
          <a:prstGeom prst="rect">
            <a:avLst/>
          </a:prstGeom>
          <a:noFill/>
          <a:extLst>
            <a:ext uri="{909E8E84-426E-40DD-AFC4-6F175D3DCCD1}">
              <a14:hiddenFill xmlns:a14="http://schemas.microsoft.com/office/drawing/2010/main">
                <a:solidFill>
                  <a:srgbClr val="FFFFFF"/>
                </a:solidFill>
              </a14:hiddenFill>
            </a:ext>
          </a:extLst>
        </p:spPr>
      </p:pic>
      <p:pic>
        <p:nvPicPr>
          <p:cNvPr id="406534" name="Picture 6" descr="JPG0000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0538" y="2133600"/>
            <a:ext cx="2303462" cy="1943100"/>
          </a:xfrm>
          <a:prstGeom prst="rect">
            <a:avLst/>
          </a:prstGeom>
          <a:noFill/>
          <a:extLst>
            <a:ext uri="{909E8E84-426E-40DD-AFC4-6F175D3DCCD1}">
              <a14:hiddenFill xmlns:a14="http://schemas.microsoft.com/office/drawing/2010/main">
                <a:solidFill>
                  <a:srgbClr val="FFFFFF"/>
                </a:solidFill>
              </a14:hiddenFill>
            </a:ext>
          </a:extLst>
        </p:spPr>
      </p:pic>
      <p:pic>
        <p:nvPicPr>
          <p:cNvPr id="406535" name="Picture 7" descr="JPG0000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438" y="2133600"/>
            <a:ext cx="2301875" cy="1944688"/>
          </a:xfrm>
          <a:prstGeom prst="rect">
            <a:avLst/>
          </a:prstGeom>
          <a:noFill/>
          <a:extLst>
            <a:ext uri="{909E8E84-426E-40DD-AFC4-6F175D3DCCD1}">
              <a14:hiddenFill xmlns:a14="http://schemas.microsoft.com/office/drawing/2010/main">
                <a:solidFill>
                  <a:srgbClr val="FFFFFF"/>
                </a:solidFill>
              </a14:hiddenFill>
            </a:ext>
          </a:extLst>
        </p:spPr>
      </p:pic>
      <p:pic>
        <p:nvPicPr>
          <p:cNvPr id="406536" name="Picture 8" descr="JPG0000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9975" y="1989138"/>
            <a:ext cx="2303463" cy="2041525"/>
          </a:xfrm>
          <a:prstGeom prst="rect">
            <a:avLst/>
          </a:prstGeom>
          <a:noFill/>
          <a:extLst>
            <a:ext uri="{909E8E84-426E-40DD-AFC4-6F175D3DCCD1}">
              <a14:hiddenFill xmlns:a14="http://schemas.microsoft.com/office/drawing/2010/main">
                <a:solidFill>
                  <a:srgbClr val="FFFFFF"/>
                </a:solidFill>
              </a14:hiddenFill>
            </a:ext>
          </a:extLst>
        </p:spPr>
      </p:pic>
      <p:pic>
        <p:nvPicPr>
          <p:cNvPr id="406537" name="Picture 9" descr="JPG000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1989138"/>
            <a:ext cx="2339975" cy="2170112"/>
          </a:xfrm>
          <a:prstGeom prst="rect">
            <a:avLst/>
          </a:prstGeom>
          <a:noFill/>
          <a:extLst>
            <a:ext uri="{909E8E84-426E-40DD-AFC4-6F175D3DCCD1}">
              <a14:hiddenFill xmlns:a14="http://schemas.microsoft.com/office/drawing/2010/main">
                <a:solidFill>
                  <a:srgbClr val="FFFFFF"/>
                </a:solidFill>
              </a14:hiddenFill>
            </a:ext>
          </a:extLst>
        </p:spPr>
      </p:pic>
      <p:pic>
        <p:nvPicPr>
          <p:cNvPr id="406538" name="Picture 10" descr="JPG000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7050" y="4149725"/>
            <a:ext cx="2266950" cy="2708275"/>
          </a:xfrm>
          <a:prstGeom prst="rect">
            <a:avLst/>
          </a:prstGeom>
          <a:noFill/>
          <a:extLst>
            <a:ext uri="{909E8E84-426E-40DD-AFC4-6F175D3DCCD1}">
              <a14:hiddenFill xmlns:a14="http://schemas.microsoft.com/office/drawing/2010/main">
                <a:solidFill>
                  <a:srgbClr val="FFFFFF"/>
                </a:solidFill>
              </a14:hiddenFill>
            </a:ext>
          </a:extLst>
        </p:spPr>
      </p:pic>
      <p:pic>
        <p:nvPicPr>
          <p:cNvPr id="406539" name="Picture 11" descr="JPG000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56100" y="4076700"/>
            <a:ext cx="2554288" cy="2781300"/>
          </a:xfrm>
          <a:prstGeom prst="rect">
            <a:avLst/>
          </a:prstGeom>
          <a:noFill/>
          <a:extLst>
            <a:ext uri="{909E8E84-426E-40DD-AFC4-6F175D3DCCD1}">
              <a14:hiddenFill xmlns:a14="http://schemas.microsoft.com/office/drawing/2010/main">
                <a:solidFill>
                  <a:srgbClr val="FFFFFF"/>
                </a:solidFill>
              </a14:hiddenFill>
            </a:ext>
          </a:extLst>
        </p:spPr>
      </p:pic>
      <p:pic>
        <p:nvPicPr>
          <p:cNvPr id="406540" name="Picture 12" descr="JPG000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08175" y="4005263"/>
            <a:ext cx="2500313" cy="2852737"/>
          </a:xfrm>
          <a:prstGeom prst="rect">
            <a:avLst/>
          </a:prstGeom>
          <a:noFill/>
          <a:extLst>
            <a:ext uri="{909E8E84-426E-40DD-AFC4-6F175D3DCCD1}">
              <a14:hiddenFill xmlns:a14="http://schemas.microsoft.com/office/drawing/2010/main">
                <a:solidFill>
                  <a:srgbClr val="FFFFFF"/>
                </a:solidFill>
              </a14:hiddenFill>
            </a:ext>
          </a:extLst>
        </p:spPr>
      </p:pic>
      <p:pic>
        <p:nvPicPr>
          <p:cNvPr id="406541" name="Picture 13" descr="JPG0001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4187825"/>
            <a:ext cx="1878013" cy="2670175"/>
          </a:xfrm>
          <a:prstGeom prst="rect">
            <a:avLst/>
          </a:prstGeom>
          <a:noFill/>
          <a:extLst>
            <a:ext uri="{909E8E84-426E-40DD-AFC4-6F175D3DCCD1}">
              <a14:hiddenFill xmlns:a14="http://schemas.microsoft.com/office/drawing/2010/main">
                <a:solidFill>
                  <a:srgbClr val="FFFFFF"/>
                </a:solidFill>
              </a14:hiddenFill>
            </a:ext>
          </a:extLst>
        </p:spPr>
      </p:pic>
      <p:sp>
        <p:nvSpPr>
          <p:cNvPr id="406542" name="Text Box 14"/>
          <p:cNvSpPr txBox="1">
            <a:spLocks noChangeArrowheads="1"/>
          </p:cNvSpPr>
          <p:nvPr/>
        </p:nvSpPr>
        <p:spPr bwMode="auto">
          <a:xfrm>
            <a:off x="8458200" y="1430338"/>
            <a:ext cx="3825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1</a:t>
            </a:r>
            <a:endParaRPr lang="en-US" altLang="en-US">
              <a:effectLst>
                <a:outerShdw blurRad="38100" dist="38100" dir="2700000" algn="tl">
                  <a:srgbClr val="000000"/>
                </a:outerShdw>
              </a:effectLst>
              <a:latin typeface="Garamond" panose="02020404030301010803" pitchFamily="18" charset="0"/>
            </a:endParaRPr>
          </a:p>
        </p:txBody>
      </p:sp>
      <p:sp>
        <p:nvSpPr>
          <p:cNvPr id="406543" name="Text Box 15"/>
          <p:cNvSpPr txBox="1">
            <a:spLocks noChangeArrowheads="1"/>
          </p:cNvSpPr>
          <p:nvPr/>
        </p:nvSpPr>
        <p:spPr bwMode="auto">
          <a:xfrm>
            <a:off x="6297613" y="1573213"/>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2</a:t>
            </a:r>
            <a:endParaRPr lang="en-US" altLang="en-US">
              <a:effectLst>
                <a:outerShdw blurRad="38100" dist="38100" dir="2700000" algn="tl">
                  <a:srgbClr val="000000"/>
                </a:outerShdw>
              </a:effectLst>
              <a:latin typeface="Garamond" panose="02020404030301010803" pitchFamily="18" charset="0"/>
            </a:endParaRPr>
          </a:p>
        </p:txBody>
      </p:sp>
      <p:sp>
        <p:nvSpPr>
          <p:cNvPr id="406544" name="Text Box 16"/>
          <p:cNvSpPr txBox="1">
            <a:spLocks noChangeArrowheads="1"/>
          </p:cNvSpPr>
          <p:nvPr/>
        </p:nvSpPr>
        <p:spPr bwMode="auto">
          <a:xfrm>
            <a:off x="3921125" y="1357313"/>
            <a:ext cx="3825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3</a:t>
            </a:r>
            <a:endParaRPr lang="en-US" altLang="en-US">
              <a:effectLst>
                <a:outerShdw blurRad="38100" dist="38100" dir="2700000" algn="tl">
                  <a:srgbClr val="000000"/>
                </a:outerShdw>
              </a:effectLst>
              <a:latin typeface="Garamond" panose="02020404030301010803" pitchFamily="18" charset="0"/>
            </a:endParaRPr>
          </a:p>
        </p:txBody>
      </p:sp>
      <p:sp>
        <p:nvSpPr>
          <p:cNvPr id="406545" name="Text Box 17"/>
          <p:cNvSpPr txBox="1">
            <a:spLocks noChangeArrowheads="1"/>
          </p:cNvSpPr>
          <p:nvPr/>
        </p:nvSpPr>
        <p:spPr bwMode="auto">
          <a:xfrm>
            <a:off x="1833563" y="1285875"/>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4</a:t>
            </a:r>
            <a:endParaRPr lang="en-US" altLang="en-US">
              <a:effectLst>
                <a:outerShdw blurRad="38100" dist="38100" dir="2700000" algn="tl">
                  <a:srgbClr val="000000"/>
                </a:outerShdw>
              </a:effectLst>
              <a:latin typeface="Garamond" panose="02020404030301010803" pitchFamily="18" charset="0"/>
            </a:endParaRPr>
          </a:p>
        </p:txBody>
      </p:sp>
      <p:sp>
        <p:nvSpPr>
          <p:cNvPr id="406546" name="Text Box 18"/>
          <p:cNvSpPr txBox="1">
            <a:spLocks noChangeArrowheads="1"/>
          </p:cNvSpPr>
          <p:nvPr/>
        </p:nvSpPr>
        <p:spPr bwMode="auto">
          <a:xfrm>
            <a:off x="8529638" y="3517900"/>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5</a:t>
            </a:r>
            <a:endParaRPr lang="en-US" altLang="en-US">
              <a:effectLst>
                <a:outerShdw blurRad="38100" dist="38100" dir="2700000" algn="tl">
                  <a:srgbClr val="000000"/>
                </a:outerShdw>
              </a:effectLst>
              <a:latin typeface="Garamond" panose="02020404030301010803" pitchFamily="18" charset="0"/>
            </a:endParaRPr>
          </a:p>
        </p:txBody>
      </p:sp>
      <p:sp>
        <p:nvSpPr>
          <p:cNvPr id="406547" name="Text Box 19"/>
          <p:cNvSpPr txBox="1">
            <a:spLocks noChangeArrowheads="1"/>
          </p:cNvSpPr>
          <p:nvPr/>
        </p:nvSpPr>
        <p:spPr bwMode="auto">
          <a:xfrm>
            <a:off x="6369050" y="3446463"/>
            <a:ext cx="3825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6</a:t>
            </a:r>
            <a:endParaRPr lang="en-US" altLang="en-US">
              <a:effectLst>
                <a:outerShdw blurRad="38100" dist="38100" dir="2700000" algn="tl">
                  <a:srgbClr val="000000"/>
                </a:outerShdw>
              </a:effectLst>
              <a:latin typeface="Garamond" panose="02020404030301010803" pitchFamily="18" charset="0"/>
            </a:endParaRPr>
          </a:p>
        </p:txBody>
      </p:sp>
      <p:sp>
        <p:nvSpPr>
          <p:cNvPr id="406548" name="Text Box 20"/>
          <p:cNvSpPr txBox="1">
            <a:spLocks noChangeArrowheads="1"/>
          </p:cNvSpPr>
          <p:nvPr/>
        </p:nvSpPr>
        <p:spPr bwMode="auto">
          <a:xfrm>
            <a:off x="3994150" y="3373438"/>
            <a:ext cx="3825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7</a:t>
            </a:r>
            <a:endParaRPr lang="en-US" altLang="en-US">
              <a:effectLst>
                <a:outerShdw blurRad="38100" dist="38100" dir="2700000" algn="tl">
                  <a:srgbClr val="000000"/>
                </a:outerShdw>
              </a:effectLst>
              <a:latin typeface="Garamond" panose="02020404030301010803" pitchFamily="18" charset="0"/>
            </a:endParaRPr>
          </a:p>
        </p:txBody>
      </p:sp>
      <p:sp>
        <p:nvSpPr>
          <p:cNvPr id="406549" name="Text Box 21"/>
          <p:cNvSpPr txBox="1">
            <a:spLocks noChangeArrowheads="1"/>
          </p:cNvSpPr>
          <p:nvPr/>
        </p:nvSpPr>
        <p:spPr bwMode="auto">
          <a:xfrm>
            <a:off x="1760538" y="3302000"/>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8</a:t>
            </a:r>
            <a:endParaRPr lang="en-US" altLang="en-US">
              <a:effectLst>
                <a:outerShdw blurRad="38100" dist="38100" dir="2700000" algn="tl">
                  <a:srgbClr val="000000"/>
                </a:outerShdw>
              </a:effectLst>
              <a:latin typeface="Garamond" panose="02020404030301010803" pitchFamily="18" charset="0"/>
            </a:endParaRPr>
          </a:p>
        </p:txBody>
      </p:sp>
      <p:sp>
        <p:nvSpPr>
          <p:cNvPr id="406550" name="Text Box 22"/>
          <p:cNvSpPr txBox="1">
            <a:spLocks noChangeArrowheads="1"/>
          </p:cNvSpPr>
          <p:nvPr/>
        </p:nvSpPr>
        <p:spPr bwMode="auto">
          <a:xfrm>
            <a:off x="7089775" y="6254750"/>
            <a:ext cx="3825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9</a:t>
            </a:r>
            <a:endParaRPr lang="en-US" altLang="en-US">
              <a:effectLst>
                <a:outerShdw blurRad="38100" dist="38100" dir="2700000" algn="tl">
                  <a:srgbClr val="000000"/>
                </a:outerShdw>
              </a:effectLst>
              <a:latin typeface="Garamond" panose="02020404030301010803" pitchFamily="18" charset="0"/>
            </a:endParaRPr>
          </a:p>
        </p:txBody>
      </p:sp>
      <p:sp>
        <p:nvSpPr>
          <p:cNvPr id="406551" name="Text Box 23"/>
          <p:cNvSpPr txBox="1">
            <a:spLocks noChangeArrowheads="1"/>
          </p:cNvSpPr>
          <p:nvPr/>
        </p:nvSpPr>
        <p:spPr bwMode="auto">
          <a:xfrm>
            <a:off x="4572000" y="6381750"/>
            <a:ext cx="5810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10</a:t>
            </a:r>
            <a:endParaRPr lang="en-US" altLang="en-US">
              <a:effectLst>
                <a:outerShdw blurRad="38100" dist="38100" dir="2700000" algn="tl">
                  <a:srgbClr val="000000"/>
                </a:outerShdw>
              </a:effectLst>
              <a:latin typeface="Garamond" panose="02020404030301010803" pitchFamily="18" charset="0"/>
            </a:endParaRPr>
          </a:p>
        </p:txBody>
      </p:sp>
      <p:sp>
        <p:nvSpPr>
          <p:cNvPr id="406552" name="Text Box 24"/>
          <p:cNvSpPr txBox="1">
            <a:spLocks noChangeArrowheads="1"/>
          </p:cNvSpPr>
          <p:nvPr/>
        </p:nvSpPr>
        <p:spPr bwMode="auto">
          <a:xfrm>
            <a:off x="1922463" y="6181725"/>
            <a:ext cx="5810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11</a:t>
            </a:r>
            <a:endParaRPr lang="en-US" altLang="en-US">
              <a:effectLst>
                <a:outerShdw blurRad="38100" dist="38100" dir="2700000" algn="tl">
                  <a:srgbClr val="000000"/>
                </a:outerShdw>
              </a:effectLst>
              <a:latin typeface="Garamond" panose="02020404030301010803" pitchFamily="18" charset="0"/>
            </a:endParaRPr>
          </a:p>
        </p:txBody>
      </p:sp>
      <p:sp>
        <p:nvSpPr>
          <p:cNvPr id="406553" name="Text Box 25"/>
          <p:cNvSpPr txBox="1">
            <a:spLocks noChangeArrowheads="1"/>
          </p:cNvSpPr>
          <p:nvPr/>
        </p:nvSpPr>
        <p:spPr bwMode="auto">
          <a:xfrm>
            <a:off x="698500" y="6110288"/>
            <a:ext cx="5810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12</a:t>
            </a:r>
            <a:endParaRPr lang="en-US" altLang="en-US">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rrowheads="1"/>
          </p:cNvSpPr>
          <p:nvPr>
            <p:ph type="title"/>
          </p:nvPr>
        </p:nvSpPr>
        <p:spPr>
          <a:gradFill rotWithShape="1">
            <a:gsLst>
              <a:gs pos="0">
                <a:srgbClr val="FF3300">
                  <a:gamma/>
                  <a:shade val="46275"/>
                  <a:invGamma/>
                </a:srgbClr>
              </a:gs>
              <a:gs pos="50000">
                <a:srgbClr val="FF3300"/>
              </a:gs>
              <a:gs pos="100000">
                <a:srgbClr val="FF3300">
                  <a:gamma/>
                  <a:shade val="46275"/>
                  <a:invGamma/>
                </a:srgbClr>
              </a:gs>
            </a:gsLst>
            <a:lin ang="18900000" scaled="1"/>
          </a:gradFill>
          <a:scene3d>
            <a:camera prst="legacyPerspectiveTopRight"/>
            <a:lightRig rig="legacyFlat3" dir="b"/>
          </a:scene3d>
          <a:sp3d extrusionH="1218930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خصوبة السكان</a:t>
            </a:r>
            <a:endParaRPr lang="en-US" altLang="en-US">
              <a:solidFill>
                <a:srgbClr val="FFFF00"/>
              </a:solidFill>
            </a:endParaRPr>
          </a:p>
        </p:txBody>
      </p:sp>
      <p:sp>
        <p:nvSpPr>
          <p:cNvPr id="135171" name="Rectangle 3"/>
          <p:cNvSpPr>
            <a:spLocks noGrp="1" noChangeArrowheads="1"/>
          </p:cNvSpPr>
          <p:nvPr>
            <p:ph type="body" idx="1"/>
          </p:nvPr>
        </p:nvSpPr>
        <p:spPr>
          <a:xfrm>
            <a:off x="457200" y="1600200"/>
            <a:ext cx="8229600" cy="5257800"/>
          </a:xfrm>
        </p:spPr>
        <p:txBody>
          <a:bodyPr/>
          <a:lstStyle/>
          <a:p>
            <a:pPr algn="justLow">
              <a:lnSpc>
                <a:spcPct val="150000"/>
              </a:lnSpc>
            </a:pPr>
            <a:endParaRPr lang="ar-EG" altLang="en-US" sz="1000" b="1" dirty="0"/>
          </a:p>
          <a:p>
            <a:pPr algn="justLow">
              <a:lnSpc>
                <a:spcPct val="150000"/>
              </a:lnSpc>
            </a:pPr>
            <a:r>
              <a:rPr lang="ar-SA" altLang="en-US" b="1" dirty="0" smtClean="0">
                <a:solidFill>
                  <a:srgbClr val="FF0000"/>
                </a:solidFill>
              </a:rPr>
              <a:t>ما الفرق بين الخصوبة والقدرة على الإنجاب ؟</a:t>
            </a:r>
          </a:p>
          <a:p>
            <a:pPr marL="0" indent="0" algn="justLow">
              <a:lnSpc>
                <a:spcPct val="150000"/>
              </a:lnSpc>
              <a:buNone/>
            </a:pPr>
            <a:r>
              <a:rPr lang="ar-SA" altLang="en-US" b="1" dirty="0" smtClean="0"/>
              <a:t>الخصوبة هي الإنجاب الفعلي ، ويعبر عنها بعدد المواليد أحياء ، أما القدرة على الإنجاب فهي المقدرة الفسيولوجية على الإنجاب ولا تعنى بالضرورة وجود إنتاج فعلي من المواليد .</a:t>
            </a:r>
            <a:endParaRPr lang="en-US" alt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gradFill rotWithShape="1">
            <a:gsLst>
              <a:gs pos="0">
                <a:srgbClr val="FF3300"/>
              </a:gs>
              <a:gs pos="50000">
                <a:srgbClr val="FF3300">
                  <a:gamma/>
                  <a:shade val="46275"/>
                  <a:invGamma/>
                </a:srgbClr>
              </a:gs>
              <a:gs pos="100000">
                <a:srgbClr val="FF3300"/>
              </a:gs>
            </a:gsLst>
            <a:lin ang="5400000" scaled="1"/>
          </a:gradFill>
        </p:spPr>
        <p:txBody>
          <a:bodyPr/>
          <a:lstStyle/>
          <a:p>
            <a:r>
              <a:rPr lang="ar-EG" altLang="en-US">
                <a:solidFill>
                  <a:schemeClr val="hlink"/>
                </a:solidFill>
              </a:rPr>
              <a:t>العلاقة بين جغرافية السكان و الديموغرافيا</a:t>
            </a:r>
            <a:endParaRPr lang="en-US" altLang="en-US">
              <a:solidFill>
                <a:schemeClr val="hlink"/>
              </a:solidFill>
            </a:endParaRPr>
          </a:p>
        </p:txBody>
      </p:sp>
      <p:sp>
        <p:nvSpPr>
          <p:cNvPr id="33795" name="Rectangle 3"/>
          <p:cNvSpPr>
            <a:spLocks noGrp="1" noChangeArrowheads="1"/>
          </p:cNvSpPr>
          <p:nvPr>
            <p:ph type="body" idx="1"/>
          </p:nvPr>
        </p:nvSpPr>
        <p:spPr>
          <a:xfrm>
            <a:off x="468313" y="2060575"/>
            <a:ext cx="8229600" cy="4525963"/>
          </a:xfrm>
        </p:spPr>
        <p:txBody>
          <a:bodyPr/>
          <a:lstStyle/>
          <a:p>
            <a:pPr>
              <a:lnSpc>
                <a:spcPct val="90000"/>
              </a:lnSpc>
            </a:pPr>
            <a:r>
              <a:rPr lang="ar-EG" altLang="en-US"/>
              <a:t>من ملامح الارتباط بينهما  </a:t>
            </a:r>
            <a:r>
              <a:rPr lang="ar-EG" altLang="en-US">
                <a:solidFill>
                  <a:schemeClr val="hlink"/>
                </a:solidFill>
              </a:rPr>
              <a:t>دراسة التطور السكانى</a:t>
            </a:r>
            <a:r>
              <a:rPr lang="ar-EG" altLang="en-US"/>
              <a:t> والعوامل الرئيســــــية التى أسهمت فيه ثم تحديد مراحــــل هذا النمو و ارتباطها بالظروف الجغــــرافية السائدة التى تؤثر فى توزيع السكان تركزا وتشتتا</a:t>
            </a:r>
          </a:p>
          <a:p>
            <a:pPr>
              <a:lnSpc>
                <a:spcPct val="90000"/>
              </a:lnSpc>
            </a:pPr>
            <a:r>
              <a:rPr lang="ar-EG" altLang="en-US">
                <a:solidFill>
                  <a:srgbClr val="FFFF00"/>
                </a:solidFill>
              </a:rPr>
              <a:t>تعد دراسة الهجرة السكانية</a:t>
            </a:r>
            <a:r>
              <a:rPr lang="ar-EG" altLang="en-US"/>
              <a:t> من أبــرز ملامـــح الارتباط بـين العلمـــين  ( الديموغرافيا  والجغـــرافيا ) ؛ ذلك لأن الهجـرة ظاهرة ديموغـــــرافية  تتحكم فيها مجموعة من العوامل التى تتطلب فى تحليلها أساسا إحصائيا وفى تعليلها أساسا جغـرافيا تفسر من خلاله أسباب الوفود ودوافع النزوح .</a:t>
            </a:r>
            <a:endParaRPr lang="en-US" altLang="en-US"/>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rrowheads="1"/>
          </p:cNvSpPr>
          <p:nvPr>
            <p:ph type="title"/>
          </p:nvPr>
        </p:nvSpPr>
        <p:spPr>
          <a:gradFill rotWithShape="1">
            <a:gsLst>
              <a:gs pos="0">
                <a:srgbClr val="FF3300">
                  <a:gamma/>
                  <a:shade val="46275"/>
                  <a:invGamma/>
                </a:srgbClr>
              </a:gs>
              <a:gs pos="100000">
                <a:srgbClr val="FF3300"/>
              </a:gs>
            </a:gsLst>
            <a:lin ang="5400000" scaled="1"/>
          </a:gradFill>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SA" altLang="en-US" dirty="0" smtClean="0">
                <a:solidFill>
                  <a:srgbClr val="FFFF00"/>
                </a:solidFill>
              </a:rPr>
              <a:t>مصادر البيانات لدراسة </a:t>
            </a:r>
            <a:r>
              <a:rPr lang="ar-EG" altLang="en-US" dirty="0" smtClean="0">
                <a:solidFill>
                  <a:srgbClr val="FFFF00"/>
                </a:solidFill>
              </a:rPr>
              <a:t>خصوبة </a:t>
            </a:r>
            <a:r>
              <a:rPr lang="ar-EG" altLang="en-US" dirty="0">
                <a:solidFill>
                  <a:srgbClr val="FFFF00"/>
                </a:solidFill>
              </a:rPr>
              <a:t>السكان </a:t>
            </a:r>
            <a:endParaRPr lang="en-US" altLang="en-US" dirty="0">
              <a:solidFill>
                <a:srgbClr val="FFFF00"/>
              </a:solidFill>
            </a:endParaRPr>
          </a:p>
        </p:txBody>
      </p:sp>
      <p:sp>
        <p:nvSpPr>
          <p:cNvPr id="136195" name="Rectangle 3"/>
          <p:cNvSpPr>
            <a:spLocks noGrp="1" noChangeArrowheads="1"/>
          </p:cNvSpPr>
          <p:nvPr>
            <p:ph type="body" idx="1"/>
          </p:nvPr>
        </p:nvSpPr>
        <p:spPr>
          <a:xfrm>
            <a:off x="457200" y="1600200"/>
            <a:ext cx="8229600" cy="5257800"/>
          </a:xfrm>
        </p:spPr>
        <p:txBody>
          <a:bodyPr/>
          <a:lstStyle/>
          <a:p>
            <a:pPr>
              <a:lnSpc>
                <a:spcPct val="80000"/>
              </a:lnSpc>
            </a:pPr>
            <a:endParaRPr lang="ar-EG" altLang="en-US" b="1" dirty="0"/>
          </a:p>
          <a:p>
            <a:pPr>
              <a:lnSpc>
                <a:spcPct val="135000"/>
              </a:lnSpc>
            </a:pPr>
            <a:r>
              <a:rPr lang="ar-SA" altLang="en-US" b="1" dirty="0" smtClean="0"/>
              <a:t>يمكن الحصول على بيانات الخصوبة من ثلاثة مصادر رئيسية هي :</a:t>
            </a:r>
          </a:p>
          <a:p>
            <a:pPr>
              <a:lnSpc>
                <a:spcPct val="135000"/>
              </a:lnSpc>
            </a:pPr>
            <a:r>
              <a:rPr lang="ar-SA" altLang="en-US" b="1" dirty="0" smtClean="0"/>
              <a:t>الإحصاءات الحيوية : من سجلات المواليد .</a:t>
            </a:r>
          </a:p>
          <a:p>
            <a:pPr>
              <a:lnSpc>
                <a:spcPct val="135000"/>
              </a:lnSpc>
            </a:pPr>
            <a:r>
              <a:rPr lang="ar-SA" altLang="en-US" b="1" dirty="0" smtClean="0"/>
              <a:t>التعداد : من جملة المواليد ، وتركيب السكان العمري والنوعي ، الحالة الزواجية .</a:t>
            </a:r>
          </a:p>
          <a:p>
            <a:pPr>
              <a:lnSpc>
                <a:spcPct val="135000"/>
              </a:lnSpc>
            </a:pPr>
            <a:r>
              <a:rPr lang="ar-SA" altLang="en-US" b="1" dirty="0" smtClean="0"/>
              <a:t>المسح بالعينة : حيث توفر البيانات التي يوفرها التعداد .</a:t>
            </a:r>
            <a:endParaRPr lang="en-US" altLang="en-US" b="1"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descr="رخام أبيض"/>
          <p:cNvSpPr>
            <a:spLocks noGrp="1" noRot="1" noChangeArrowheads="1"/>
          </p:cNvSpPr>
          <p:nvPr>
            <p:ph type="title"/>
          </p:nvPr>
        </p:nvSpPr>
        <p:spPr>
          <a:blipFill dpi="0" rotWithShape="1">
            <a:blip r:embed="rId2"/>
            <a:srcRect/>
            <a:tile tx="0" ty="0" sx="100000" sy="100000" flip="none" algn="tl"/>
          </a:blipFill>
          <a:scene3d>
            <a:camera prst="legacyObliqueTopLeft"/>
            <a:lightRig rig="legacyFlat3" dir="t"/>
          </a:scene3d>
          <a:sp3d extrusionH="430200" prstMaterial="legacyMatte">
            <a:bevelT w="13500" h="13500" prst="angle"/>
            <a:bevelB w="13500" h="13500" prst="angle"/>
            <a:extrusionClr>
              <a:srgbClr val="FFFFFF"/>
            </a:extrusionClr>
            <a:contourClr>
              <a:srgbClr val="FFFFFF"/>
            </a:contourClr>
          </a:sp3d>
        </p:spPr>
        <p:txBody>
          <a:bodyPr>
            <a:flatTx/>
          </a:bodyPr>
          <a:lstStyle/>
          <a:p>
            <a:r>
              <a:rPr lang="ar-EG" altLang="en-US">
                <a:solidFill>
                  <a:schemeClr val="bg2"/>
                </a:solidFill>
                <a:effectLst>
                  <a:outerShdw blurRad="38100" dist="38100" dir="2700000" algn="tl">
                    <a:srgbClr val="C0C0C0"/>
                  </a:outerShdw>
                </a:effectLst>
              </a:rPr>
              <a:t>مقاييس الخصوبة</a:t>
            </a:r>
            <a:r>
              <a:rPr lang="ar-EG" altLang="en-US">
                <a:effectLst>
                  <a:outerShdw blurRad="38100" dist="38100" dir="2700000" algn="tl">
                    <a:srgbClr val="C0C0C0"/>
                  </a:outerShdw>
                </a:effectLst>
              </a:rPr>
              <a:t> </a:t>
            </a:r>
            <a:endParaRPr lang="en-US" altLang="en-US">
              <a:effectLst>
                <a:outerShdw blurRad="38100" dist="38100" dir="2700000" algn="tl">
                  <a:srgbClr val="C0C0C0"/>
                </a:outerShdw>
              </a:effectLst>
            </a:endParaRPr>
          </a:p>
        </p:txBody>
      </p:sp>
      <p:sp>
        <p:nvSpPr>
          <p:cNvPr id="137219" name="Rectangle 3"/>
          <p:cNvSpPr>
            <a:spLocks noGrp="1" noChangeArrowheads="1"/>
          </p:cNvSpPr>
          <p:nvPr>
            <p:ph type="body" idx="1"/>
          </p:nvPr>
        </p:nvSpPr>
        <p:spPr/>
        <p:txBody>
          <a:bodyPr/>
          <a:lstStyle/>
          <a:p>
            <a:r>
              <a:rPr lang="ar-EG" altLang="en-US" sz="2400" b="1"/>
              <a:t>تقــــاس خصوبة السكـــان بعدة مقاييس حسابية تختلف فيما بينها تبعا للعمليات الاحصائية المتبعـــة للحصول عليها ، كما أن لكل منها مزاياه وعيوبه سواء من حيث سهولة الحصول عليه أو من حيث الدلالة التى يبرزها.</a:t>
            </a:r>
          </a:p>
          <a:p>
            <a:r>
              <a:rPr lang="ar-EG" altLang="en-US" sz="2400" b="1">
                <a:solidFill>
                  <a:srgbClr val="FFFF00"/>
                </a:solidFill>
              </a:rPr>
              <a:t>من هذه المقاييس</a:t>
            </a:r>
            <a:r>
              <a:rPr lang="ar-EG" altLang="en-US" sz="2400" b="1"/>
              <a:t>  </a:t>
            </a:r>
          </a:p>
          <a:p>
            <a:pPr>
              <a:buFont typeface="Wingdings" panose="05000000000000000000" pitchFamily="2" charset="2"/>
              <a:buNone/>
            </a:pPr>
            <a:r>
              <a:rPr lang="ar-EG" altLang="en-US" sz="2400" b="1"/>
              <a:t>           1- معدل المواليد الخام </a:t>
            </a:r>
          </a:p>
          <a:p>
            <a:pPr>
              <a:buFont typeface="Wingdings" panose="05000000000000000000" pitchFamily="2" charset="2"/>
              <a:buNone/>
            </a:pPr>
            <a:r>
              <a:rPr lang="ar-EG" altLang="en-US" sz="2400" b="1"/>
              <a:t>           2- معدل الخصوبة العام </a:t>
            </a:r>
          </a:p>
          <a:p>
            <a:pPr>
              <a:buFont typeface="Wingdings" panose="05000000000000000000" pitchFamily="2" charset="2"/>
              <a:buNone/>
            </a:pPr>
            <a:r>
              <a:rPr lang="ar-EG" altLang="en-US" sz="2400" b="1"/>
              <a:t>           3- معدل الخصوبة العمرية النوعية الخاصة </a:t>
            </a:r>
          </a:p>
          <a:p>
            <a:pPr>
              <a:buFont typeface="Wingdings" panose="05000000000000000000" pitchFamily="2" charset="2"/>
              <a:buNone/>
            </a:pPr>
            <a:r>
              <a:rPr lang="ar-EG" altLang="en-US" sz="2400" b="1"/>
              <a:t>           4- معدل الخصوبة الكلية </a:t>
            </a:r>
          </a:p>
          <a:p>
            <a:pPr>
              <a:buFont typeface="Wingdings" panose="05000000000000000000" pitchFamily="2" charset="2"/>
              <a:buNone/>
            </a:pPr>
            <a:r>
              <a:rPr lang="ar-EG" altLang="en-US" sz="2400" b="1"/>
              <a:t>           5- معدل التكاثر الإجمالى </a:t>
            </a:r>
          </a:p>
          <a:p>
            <a:pPr>
              <a:buFont typeface="Wingdings" panose="05000000000000000000" pitchFamily="2" charset="2"/>
              <a:buNone/>
            </a:pPr>
            <a:r>
              <a:rPr lang="ar-EG" altLang="en-US" sz="2400" b="1"/>
              <a:t>           6- نسبة الأطفال إلى النساء فى سن الحمـــل  </a:t>
            </a:r>
            <a:endParaRPr lang="en-US" altLang="en-US" sz="2400" b="1"/>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Rot="1" noChangeArrowheads="1"/>
          </p:cNvSpPr>
          <p:nvPr>
            <p:ph type="title"/>
          </p:nvPr>
        </p:nvSpPr>
        <p:spPr/>
        <p:txBody>
          <a:bodyPr/>
          <a:lstStyle/>
          <a:p>
            <a:r>
              <a:rPr lang="ar-EG" altLang="en-US"/>
              <a:t>مقاييس الخصوبة</a:t>
            </a:r>
            <a:endParaRPr lang="en-US" altLang="en-US"/>
          </a:p>
        </p:txBody>
      </p:sp>
      <p:sp>
        <p:nvSpPr>
          <p:cNvPr id="352259" name="Rectangle 3"/>
          <p:cNvSpPr>
            <a:spLocks noGrp="1" noChangeArrowheads="1"/>
          </p:cNvSpPr>
          <p:nvPr>
            <p:ph type="body" idx="1"/>
          </p:nvPr>
        </p:nvSpPr>
        <p:spPr/>
        <p:txBody>
          <a:bodyPr/>
          <a:lstStyle/>
          <a:p>
            <a:r>
              <a:rPr lang="ar-EG" altLang="en-US">
                <a:solidFill>
                  <a:srgbClr val="FFFF00"/>
                </a:solidFill>
                <a:cs typeface="Andalus" panose="02020603050405020304" pitchFamily="18" charset="-78"/>
              </a:rPr>
              <a:t>أولا : معدل المواليد الخام</a:t>
            </a:r>
            <a:r>
              <a:rPr lang="ar-EG" altLang="en-US"/>
              <a:t> =</a:t>
            </a:r>
            <a:endParaRPr lang="en-US" altLang="en-US"/>
          </a:p>
        </p:txBody>
      </p:sp>
      <p:sp>
        <p:nvSpPr>
          <p:cNvPr id="352261" name="Text Box 5"/>
          <p:cNvSpPr txBox="1">
            <a:spLocks noChangeArrowheads="1"/>
          </p:cNvSpPr>
          <p:nvPr/>
        </p:nvSpPr>
        <p:spPr bwMode="auto">
          <a:xfrm>
            <a:off x="3203575" y="2565400"/>
            <a:ext cx="24368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effectLst>
                  <a:outerShdw blurRad="38100" dist="38100" dir="2700000" algn="tl">
                    <a:srgbClr val="000000"/>
                  </a:outerShdw>
                </a:effectLst>
                <a:latin typeface="Garamond" panose="02020404030301010803" pitchFamily="18" charset="0"/>
              </a:rPr>
              <a:t> </a:t>
            </a:r>
            <a:r>
              <a:rPr lang="ar-EG" altLang="en-US" sz="2000">
                <a:solidFill>
                  <a:srgbClr val="FFFF00"/>
                </a:solidFill>
                <a:effectLst>
                  <a:outerShdw blurRad="38100" dist="38100" dir="2700000" algn="tl">
                    <a:srgbClr val="000000"/>
                  </a:outerShdw>
                </a:effectLst>
                <a:latin typeface="Garamond" panose="02020404030301010803" pitchFamily="18" charset="0"/>
              </a:rPr>
              <a:t>عدد المواليد فى سنة معينة</a:t>
            </a:r>
            <a:endParaRPr lang="en-US" altLang="en-US" sz="2000">
              <a:solidFill>
                <a:srgbClr val="FFFF00"/>
              </a:solidFill>
              <a:effectLst>
                <a:outerShdw blurRad="38100" dist="38100" dir="2700000" algn="tl">
                  <a:srgbClr val="000000"/>
                </a:outerShdw>
              </a:effectLst>
              <a:latin typeface="Garamond" panose="02020404030301010803" pitchFamily="18" charset="0"/>
            </a:endParaRPr>
          </a:p>
        </p:txBody>
      </p:sp>
      <p:sp>
        <p:nvSpPr>
          <p:cNvPr id="352262" name="Text Box 6"/>
          <p:cNvSpPr txBox="1">
            <a:spLocks noChangeArrowheads="1"/>
          </p:cNvSpPr>
          <p:nvPr/>
        </p:nvSpPr>
        <p:spPr bwMode="auto">
          <a:xfrm>
            <a:off x="3203575" y="3068638"/>
            <a:ext cx="24479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effectLst>
                  <a:outerShdw blurRad="38100" dist="38100" dir="2700000" algn="tl">
                    <a:srgbClr val="000000"/>
                  </a:outerShdw>
                </a:effectLst>
                <a:latin typeface="Garamond" panose="02020404030301010803" pitchFamily="18" charset="0"/>
              </a:rPr>
              <a:t> </a:t>
            </a:r>
            <a:r>
              <a:rPr lang="ar-EG" altLang="en-US" sz="2000">
                <a:solidFill>
                  <a:srgbClr val="FFFF00"/>
                </a:solidFill>
                <a:effectLst>
                  <a:outerShdw blurRad="38100" dist="38100" dir="2700000" algn="tl">
                    <a:srgbClr val="000000"/>
                  </a:outerShdw>
                </a:effectLst>
                <a:latin typeface="Garamond" panose="02020404030301010803" pitchFamily="18" charset="0"/>
              </a:rPr>
              <a:t>عدد السكان فى نفس السنة</a:t>
            </a:r>
            <a:endParaRPr lang="en-US" altLang="en-US" sz="2000">
              <a:solidFill>
                <a:srgbClr val="FFFF00"/>
              </a:solidFill>
              <a:effectLst>
                <a:outerShdw blurRad="38100" dist="38100" dir="2700000" algn="tl">
                  <a:srgbClr val="000000"/>
                </a:outerShdw>
              </a:effectLst>
              <a:latin typeface="Garamond" panose="02020404030301010803" pitchFamily="18" charset="0"/>
            </a:endParaRPr>
          </a:p>
        </p:txBody>
      </p:sp>
      <p:sp>
        <p:nvSpPr>
          <p:cNvPr id="352264" name="Line 8"/>
          <p:cNvSpPr>
            <a:spLocks noChangeShapeType="1"/>
          </p:cNvSpPr>
          <p:nvPr/>
        </p:nvSpPr>
        <p:spPr bwMode="auto">
          <a:xfrm flipH="1">
            <a:off x="3203575" y="2997200"/>
            <a:ext cx="25193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2265" name="Text Box 9"/>
          <p:cNvSpPr txBox="1">
            <a:spLocks noChangeArrowheads="1"/>
          </p:cNvSpPr>
          <p:nvPr/>
        </p:nvSpPr>
        <p:spPr bwMode="auto">
          <a:xfrm>
            <a:off x="2843213" y="2781300"/>
            <a:ext cx="3317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sz="2000" b="0">
                <a:effectLst>
                  <a:outerShdw blurRad="38100" dist="38100" dir="2700000" algn="tl">
                    <a:srgbClr val="000000"/>
                  </a:outerShdw>
                </a:effectLst>
                <a:latin typeface="Garamond" panose="02020404030301010803" pitchFamily="18" charset="0"/>
              </a:rPr>
              <a:t>×</a:t>
            </a:r>
          </a:p>
        </p:txBody>
      </p:sp>
      <p:sp>
        <p:nvSpPr>
          <p:cNvPr id="352266" name="Text Box 10"/>
          <p:cNvSpPr txBox="1">
            <a:spLocks noChangeArrowheads="1"/>
          </p:cNvSpPr>
          <p:nvPr/>
        </p:nvSpPr>
        <p:spPr bwMode="auto">
          <a:xfrm>
            <a:off x="2195513" y="2781300"/>
            <a:ext cx="64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sz="2000">
                <a:solidFill>
                  <a:srgbClr val="FFFF00"/>
                </a:solidFill>
                <a:effectLst>
                  <a:outerShdw blurRad="38100" dist="38100" dir="2700000" algn="tl">
                    <a:srgbClr val="000000"/>
                  </a:outerShdw>
                </a:effectLst>
                <a:latin typeface="Garamond" panose="02020404030301010803" pitchFamily="18" charset="0"/>
              </a:rPr>
              <a:t>1000</a:t>
            </a:r>
          </a:p>
        </p:txBody>
      </p:sp>
      <p:sp>
        <p:nvSpPr>
          <p:cNvPr id="352267" name="Text Box 11"/>
          <p:cNvSpPr txBox="1">
            <a:spLocks noChangeArrowheads="1"/>
          </p:cNvSpPr>
          <p:nvPr/>
        </p:nvSpPr>
        <p:spPr bwMode="auto">
          <a:xfrm>
            <a:off x="706438" y="3979863"/>
            <a:ext cx="7897812"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effectLst>
                  <a:outerShdw blurRad="38100" dist="38100" dir="2700000" algn="tl">
                    <a:srgbClr val="000000"/>
                  </a:outerShdw>
                </a:effectLst>
                <a:latin typeface="Garamond" panose="02020404030301010803" pitchFamily="18" charset="0"/>
              </a:rPr>
              <a:t>   المشكلة أن معدلات المواليد العامة تعجز عن إعطــــــــاء صور حقيقية عن معدلات المواليد بالنسبة لفئـــات الســن وتبعا للنوع ، فهناك مجتمعات تضم عدد شيوخ كبير وهم بالتأكيد غير قادرين على الإنجاب . </a:t>
            </a:r>
            <a:endParaRPr lang="en-US" altLang="en-US" sz="3200">
              <a:effectLst>
                <a:outerShdw blurRad="38100" dist="38100" dir="2700000" algn="tl">
                  <a:srgbClr val="000000"/>
                </a:outerShdw>
              </a:effectLst>
              <a:latin typeface="Garamond" panose="02020404030301010803" pitchFamily="18" charset="0"/>
            </a:endParaRPr>
          </a:p>
        </p:txBody>
      </p:sp>
      <p:sp>
        <p:nvSpPr>
          <p:cNvPr id="352268" name="Rectangle 12"/>
          <p:cNvSpPr>
            <a:spLocks noChangeArrowheads="1"/>
          </p:cNvSpPr>
          <p:nvPr/>
        </p:nvSpPr>
        <p:spPr bwMode="auto">
          <a:xfrm>
            <a:off x="1763713" y="2349500"/>
            <a:ext cx="4176712" cy="1150938"/>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Rot="1" noChangeArrowheads="1"/>
          </p:cNvSpPr>
          <p:nvPr>
            <p:ph type="title"/>
          </p:nvPr>
        </p:nvSpPr>
        <p:spPr/>
        <p:txBody>
          <a:bodyPr/>
          <a:lstStyle/>
          <a:p>
            <a:r>
              <a:rPr lang="ar-EG" altLang="en-US">
                <a:solidFill>
                  <a:srgbClr val="FF3300"/>
                </a:solidFill>
              </a:rPr>
              <a:t>مقاييس الخصوبة</a:t>
            </a:r>
            <a:endParaRPr lang="en-US" altLang="en-US">
              <a:solidFill>
                <a:srgbClr val="FF3300"/>
              </a:solidFill>
            </a:endParaRPr>
          </a:p>
        </p:txBody>
      </p:sp>
      <p:sp>
        <p:nvSpPr>
          <p:cNvPr id="356355" name="Rectangle 3"/>
          <p:cNvSpPr>
            <a:spLocks noGrp="1" noChangeArrowheads="1"/>
          </p:cNvSpPr>
          <p:nvPr>
            <p:ph type="body" idx="1"/>
          </p:nvPr>
        </p:nvSpPr>
        <p:spPr/>
        <p:txBody>
          <a:bodyPr/>
          <a:lstStyle/>
          <a:p>
            <a:r>
              <a:rPr lang="ar-EG" altLang="en-US" b="1" dirty="0">
                <a:solidFill>
                  <a:srgbClr val="FFFF00"/>
                </a:solidFill>
                <a:cs typeface="Andalus" panose="02020603050405020304" pitchFamily="18" charset="-78"/>
              </a:rPr>
              <a:t>ثانيا : مقيــاس الخصوبة العام =</a:t>
            </a:r>
            <a:endParaRPr lang="en-US" altLang="en-US" b="1" dirty="0">
              <a:solidFill>
                <a:srgbClr val="FFFF00"/>
              </a:solidFill>
              <a:cs typeface="Andalus" panose="02020603050405020304" pitchFamily="18" charset="-78"/>
            </a:endParaRPr>
          </a:p>
        </p:txBody>
      </p:sp>
      <p:sp>
        <p:nvSpPr>
          <p:cNvPr id="356356" name="Text Box 4"/>
          <p:cNvSpPr txBox="1">
            <a:spLocks noChangeArrowheads="1"/>
          </p:cNvSpPr>
          <p:nvPr/>
        </p:nvSpPr>
        <p:spPr bwMode="auto">
          <a:xfrm>
            <a:off x="1116013" y="1484313"/>
            <a:ext cx="26749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rgbClr val="FFFF00"/>
                </a:solidFill>
                <a:effectLst>
                  <a:outerShdw blurRad="38100" dist="38100" dir="2700000" algn="tl">
                    <a:srgbClr val="000000"/>
                  </a:outerShdw>
                </a:effectLst>
                <a:latin typeface="Garamond" panose="02020404030301010803" pitchFamily="18" charset="0"/>
              </a:rPr>
              <a:t>عدد المواليد الأحياء فى السنة</a:t>
            </a:r>
            <a:r>
              <a:rPr lang="ar-EG" altLang="en-US" sz="2000" b="0">
                <a:effectLst>
                  <a:outerShdw blurRad="38100" dist="38100" dir="2700000" algn="tl">
                    <a:srgbClr val="000000"/>
                  </a:outerShdw>
                </a:effectLst>
                <a:latin typeface="Garamond" panose="02020404030301010803" pitchFamily="18" charset="0"/>
              </a:rPr>
              <a:t> </a:t>
            </a:r>
            <a:endParaRPr lang="en-US" altLang="en-US" sz="2000" b="0">
              <a:effectLst>
                <a:outerShdw blurRad="38100" dist="38100" dir="2700000" algn="tl">
                  <a:srgbClr val="000000"/>
                </a:outerShdw>
              </a:effectLst>
              <a:latin typeface="Garamond" panose="02020404030301010803" pitchFamily="18" charset="0"/>
            </a:endParaRPr>
          </a:p>
        </p:txBody>
      </p:sp>
      <p:sp>
        <p:nvSpPr>
          <p:cNvPr id="356357" name="Text Box 5"/>
          <p:cNvSpPr txBox="1">
            <a:spLocks noChangeArrowheads="1"/>
          </p:cNvSpPr>
          <p:nvPr/>
        </p:nvSpPr>
        <p:spPr bwMode="auto">
          <a:xfrm>
            <a:off x="1258888" y="1989138"/>
            <a:ext cx="25511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effectLst>
                  <a:outerShdw blurRad="38100" dist="38100" dir="2700000" algn="tl">
                    <a:srgbClr val="000000"/>
                  </a:outerShdw>
                </a:effectLst>
                <a:latin typeface="Garamond" panose="02020404030301010803" pitchFamily="18" charset="0"/>
              </a:rPr>
              <a:t>  </a:t>
            </a:r>
            <a:r>
              <a:rPr lang="ar-EG" altLang="en-US" sz="2000">
                <a:solidFill>
                  <a:srgbClr val="FFFF00"/>
                </a:solidFill>
                <a:effectLst>
                  <a:outerShdw blurRad="38100" dist="38100" dir="2700000" algn="tl">
                    <a:srgbClr val="000000"/>
                  </a:outerShdw>
                </a:effectLst>
                <a:latin typeface="Garamond" panose="02020404030301010803" pitchFamily="18" charset="0"/>
              </a:rPr>
              <a:t>عدد النساء فى سن الانجاب</a:t>
            </a:r>
            <a:endParaRPr lang="en-US" altLang="en-US" sz="2000">
              <a:solidFill>
                <a:srgbClr val="FFFF00"/>
              </a:solidFill>
              <a:effectLst>
                <a:outerShdw blurRad="38100" dist="38100" dir="2700000" algn="tl">
                  <a:srgbClr val="000000"/>
                </a:outerShdw>
              </a:effectLst>
              <a:latin typeface="Garamond" panose="02020404030301010803" pitchFamily="18" charset="0"/>
            </a:endParaRPr>
          </a:p>
        </p:txBody>
      </p:sp>
      <p:sp>
        <p:nvSpPr>
          <p:cNvPr id="356358" name="Line 6"/>
          <p:cNvSpPr>
            <a:spLocks noChangeShapeType="1"/>
          </p:cNvSpPr>
          <p:nvPr/>
        </p:nvSpPr>
        <p:spPr bwMode="auto">
          <a:xfrm flipH="1">
            <a:off x="1116013" y="1916113"/>
            <a:ext cx="26638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6359" name="Text Box 7"/>
          <p:cNvSpPr txBox="1">
            <a:spLocks noChangeArrowheads="1"/>
          </p:cNvSpPr>
          <p:nvPr/>
        </p:nvSpPr>
        <p:spPr bwMode="auto">
          <a:xfrm>
            <a:off x="827088" y="1773238"/>
            <a:ext cx="3317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sz="2000">
                <a:effectLst>
                  <a:outerShdw blurRad="38100" dist="38100" dir="2700000" algn="tl">
                    <a:srgbClr val="000000"/>
                  </a:outerShdw>
                </a:effectLst>
                <a:latin typeface="Garamond" panose="02020404030301010803" pitchFamily="18" charset="0"/>
              </a:rPr>
              <a:t>×</a:t>
            </a:r>
          </a:p>
        </p:txBody>
      </p:sp>
      <p:sp>
        <p:nvSpPr>
          <p:cNvPr id="356360" name="Text Box 8"/>
          <p:cNvSpPr txBox="1">
            <a:spLocks noChangeArrowheads="1"/>
          </p:cNvSpPr>
          <p:nvPr/>
        </p:nvSpPr>
        <p:spPr bwMode="auto">
          <a:xfrm>
            <a:off x="250825" y="1773238"/>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sz="2000">
                <a:solidFill>
                  <a:srgbClr val="FFFF00"/>
                </a:solidFill>
                <a:effectLst>
                  <a:outerShdw blurRad="38100" dist="38100" dir="2700000" algn="tl">
                    <a:srgbClr val="000000"/>
                  </a:outerShdw>
                </a:effectLst>
                <a:latin typeface="Garamond" panose="02020404030301010803" pitchFamily="18" charset="0"/>
              </a:rPr>
              <a:t>1000</a:t>
            </a:r>
          </a:p>
        </p:txBody>
      </p:sp>
      <p:sp>
        <p:nvSpPr>
          <p:cNvPr id="356361" name="Text Box 9"/>
          <p:cNvSpPr txBox="1">
            <a:spLocks noChangeArrowheads="1"/>
          </p:cNvSpPr>
          <p:nvPr/>
        </p:nvSpPr>
        <p:spPr bwMode="auto">
          <a:xfrm>
            <a:off x="250825" y="2997200"/>
            <a:ext cx="8713663"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Low">
              <a:lnSpc>
                <a:spcPct val="150000"/>
              </a:lnSpc>
              <a:spcBef>
                <a:spcPct val="20000"/>
              </a:spcBef>
            </a:pPr>
            <a:r>
              <a:rPr lang="ar-EG" altLang="en-US" b="0" dirty="0">
                <a:effectLst>
                  <a:outerShdw blurRad="38100" dist="38100" dir="2700000" algn="tl">
                    <a:srgbClr val="000000"/>
                  </a:outerShdw>
                </a:effectLst>
                <a:latin typeface="Garamond" panose="02020404030301010803" pitchFamily="18" charset="0"/>
              </a:rPr>
              <a:t>    </a:t>
            </a:r>
            <a:r>
              <a:rPr lang="ar-EG" altLang="en-US" dirty="0">
                <a:effectLst>
                  <a:outerShdw blurRad="38100" dist="38100" dir="2700000" algn="tl">
                    <a:srgbClr val="000000"/>
                  </a:outerShdw>
                </a:effectLst>
                <a:latin typeface="Garamond" panose="02020404030301010803" pitchFamily="18" charset="0"/>
              </a:rPr>
              <a:t>لما كان عــــدد المــــــــواليد يرتبط بعدد النساء </a:t>
            </a:r>
            <a:r>
              <a:rPr lang="ar-EG" altLang="en-US" dirty="0" smtClean="0">
                <a:effectLst>
                  <a:outerShdw blurRad="38100" dist="38100" dir="2700000" algn="tl">
                    <a:srgbClr val="000000"/>
                  </a:outerShdw>
                </a:effectLst>
                <a:latin typeface="Garamond" panose="02020404030301010803" pitchFamily="18" charset="0"/>
              </a:rPr>
              <a:t>في </a:t>
            </a:r>
            <a:r>
              <a:rPr lang="ar-EG" altLang="en-US" dirty="0">
                <a:effectLst>
                  <a:outerShdw blurRad="38100" dist="38100" dir="2700000" algn="tl">
                    <a:srgbClr val="000000"/>
                  </a:outerShdw>
                </a:effectLst>
                <a:latin typeface="Garamond" panose="02020404030301010803" pitchFamily="18" charset="0"/>
              </a:rPr>
              <a:t>سن الانجاب (15 – 49 سنة - بإذن الله- ) كان لابـــــد من ايجاد نسبــــة الخصوبة ، وإيجاد هذه النسبة يساعد على تفهم حـالة المواليد </a:t>
            </a:r>
            <a:r>
              <a:rPr lang="ar-EG" altLang="en-US" dirty="0" smtClean="0">
                <a:effectLst>
                  <a:outerShdw blurRad="38100" dist="38100" dir="2700000" algn="tl">
                    <a:srgbClr val="000000"/>
                  </a:outerShdw>
                </a:effectLst>
                <a:latin typeface="Garamond" panose="02020404030301010803" pitchFamily="18" charset="0"/>
              </a:rPr>
              <a:t>في </a:t>
            </a:r>
            <a:r>
              <a:rPr lang="ar-EG" altLang="en-US" dirty="0">
                <a:effectLst>
                  <a:outerShdw blurRad="38100" dist="38100" dir="2700000" algn="tl">
                    <a:srgbClr val="000000"/>
                  </a:outerShdw>
                </a:effectLst>
                <a:latin typeface="Garamond" panose="02020404030301010803" pitchFamily="18" charset="0"/>
              </a:rPr>
              <a:t>المجتمع </a:t>
            </a:r>
            <a:r>
              <a:rPr lang="ar-EG" altLang="en-US" dirty="0" smtClean="0">
                <a:effectLst>
                  <a:outerShdw blurRad="38100" dist="38100" dir="2700000" algn="tl">
                    <a:srgbClr val="000000"/>
                  </a:outerShdw>
                </a:effectLst>
                <a:latin typeface="Garamond" panose="02020404030301010803" pitchFamily="18" charset="0"/>
              </a:rPr>
              <a:t>في </a:t>
            </a:r>
            <a:r>
              <a:rPr lang="ar-EG" altLang="en-US" dirty="0">
                <a:effectLst>
                  <a:outerShdw blurRad="38100" dist="38100" dir="2700000" algn="tl">
                    <a:srgbClr val="000000"/>
                  </a:outerShdw>
                </a:effectLst>
                <a:latin typeface="Garamond" panose="02020404030301010803" pitchFamily="18" charset="0"/>
              </a:rPr>
              <a:t>ضوء تركيب السكان من حيث الســــــن والنوع ، ومن الملاحظ أن المرأة </a:t>
            </a:r>
            <a:r>
              <a:rPr lang="ar-EG" altLang="en-US" dirty="0" smtClean="0">
                <a:effectLst>
                  <a:outerShdw blurRad="38100" dist="38100" dir="2700000" algn="tl">
                    <a:srgbClr val="000000"/>
                  </a:outerShdw>
                </a:effectLst>
                <a:latin typeface="Garamond" panose="02020404030301010803" pitchFamily="18" charset="0"/>
              </a:rPr>
              <a:t>في </a:t>
            </a:r>
            <a:r>
              <a:rPr lang="ar-EG" altLang="en-US" dirty="0">
                <a:effectLst>
                  <a:outerShdw blurRad="38100" dist="38100" dir="2700000" algn="tl">
                    <a:srgbClr val="000000"/>
                  </a:outerShdw>
                </a:effectLst>
                <a:latin typeface="Garamond" panose="02020404030301010803" pitchFamily="18" charset="0"/>
              </a:rPr>
              <a:t>السن بين 20 إلى 30 سنة أكثر انجابا من النسـاء الأقل من 20 و الأكثر من 30 سنة ، والمــــرأة تستطـــــــيع الانجاب حتى ينقطع عنها الحيض .</a:t>
            </a:r>
            <a:endParaRPr lang="en-US" altLang="en-US" dirty="0">
              <a:effectLst>
                <a:outerShdw blurRad="38100" dist="38100" dir="2700000" algn="tl">
                  <a:srgbClr val="000000"/>
                </a:outerShdw>
              </a:effectLst>
              <a:latin typeface="Garamond" panose="02020404030301010803" pitchFamily="18" charset="0"/>
            </a:endParaRPr>
          </a:p>
        </p:txBody>
      </p:sp>
      <p:sp>
        <p:nvSpPr>
          <p:cNvPr id="356362" name="Rectangle 10"/>
          <p:cNvSpPr>
            <a:spLocks noChangeArrowheads="1"/>
          </p:cNvSpPr>
          <p:nvPr/>
        </p:nvSpPr>
        <p:spPr bwMode="auto">
          <a:xfrm>
            <a:off x="250825" y="1412875"/>
            <a:ext cx="3673475" cy="936625"/>
          </a:xfrm>
          <a:prstGeom prst="rect">
            <a:avLst/>
          </a:prstGeom>
          <a:noFill/>
          <a:ln w="38100"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07763" dir="8100000" algn="ctr" rotWithShape="0">
                    <a:schemeClr val="bg2">
                      <a:alpha val="50000"/>
                    </a:schemeClr>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9" name="Rectangle 3"/>
          <p:cNvSpPr>
            <a:spLocks noGrp="1" noChangeArrowheads="1"/>
          </p:cNvSpPr>
          <p:nvPr>
            <p:ph type="body" sz="half" idx="1"/>
          </p:nvPr>
        </p:nvSpPr>
        <p:spPr>
          <a:xfrm>
            <a:off x="2268538" y="1484313"/>
            <a:ext cx="6342062" cy="4525962"/>
          </a:xfrm>
        </p:spPr>
        <p:txBody>
          <a:bodyPr/>
          <a:lstStyle/>
          <a:p>
            <a:r>
              <a:rPr lang="ar-EG" altLang="en-US" sz="2800" b="1">
                <a:solidFill>
                  <a:srgbClr val="FFFF00"/>
                </a:solidFill>
                <a:cs typeface="Andalus" panose="02020603050405020304" pitchFamily="18" charset="-78"/>
              </a:rPr>
              <a:t>ثالثا : معدل الخصوبة العمرية النوعية الخاصة :  </a:t>
            </a:r>
            <a:endParaRPr lang="en-US" altLang="en-US" sz="2800" b="1">
              <a:solidFill>
                <a:srgbClr val="FFFF00"/>
              </a:solidFill>
              <a:cs typeface="Andalus" panose="02020603050405020304" pitchFamily="18" charset="-78"/>
            </a:endParaRPr>
          </a:p>
        </p:txBody>
      </p:sp>
      <p:sp>
        <p:nvSpPr>
          <p:cNvPr id="357380" name="WordArt 4"/>
          <p:cNvSpPr>
            <a:spLocks noChangeArrowheads="1" noChangeShapeType="1" noTextEdit="1"/>
          </p:cNvSpPr>
          <p:nvPr/>
        </p:nvSpPr>
        <p:spPr bwMode="auto">
          <a:xfrm>
            <a:off x="2195513" y="333375"/>
            <a:ext cx="4248150" cy="100806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ar-SA"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latin typeface="Andalus" panose="02020603050405020304" pitchFamily="18" charset="-78"/>
                <a:cs typeface="Andalus" panose="02020603050405020304" pitchFamily="18" charset="-78"/>
              </a:rPr>
              <a:t>مقاييس الخصوبة</a:t>
            </a:r>
            <a:endParaRPr lang="en-US"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latin typeface="Andalus" panose="02020603050405020304" pitchFamily="18" charset="-78"/>
              <a:cs typeface="Andalus" panose="02020603050405020304" pitchFamily="18" charset="-78"/>
            </a:endParaRPr>
          </a:p>
        </p:txBody>
      </p:sp>
      <p:sp>
        <p:nvSpPr>
          <p:cNvPr id="357381" name="Text Box 5"/>
          <p:cNvSpPr txBox="1">
            <a:spLocks noChangeArrowheads="1"/>
          </p:cNvSpPr>
          <p:nvPr/>
        </p:nvSpPr>
        <p:spPr bwMode="auto">
          <a:xfrm>
            <a:off x="1476375" y="2420938"/>
            <a:ext cx="49768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rgbClr val="FFFF00"/>
                </a:solidFill>
                <a:effectLst>
                  <a:outerShdw blurRad="38100" dist="38100" dir="2700000" algn="tl">
                    <a:srgbClr val="000000"/>
                  </a:outerShdw>
                </a:effectLst>
                <a:latin typeface="Garamond" panose="02020404030301010803" pitchFamily="18" charset="0"/>
              </a:rPr>
              <a:t>عدد المواليد خلال السنة للإناث ( الوالدات )  فى  فئة العمر</a:t>
            </a:r>
            <a:endParaRPr lang="en-US" altLang="en-US" sz="2000">
              <a:solidFill>
                <a:srgbClr val="FFFF00"/>
              </a:solidFill>
              <a:effectLst>
                <a:outerShdw blurRad="38100" dist="38100" dir="2700000" algn="tl">
                  <a:srgbClr val="000000"/>
                </a:outerShdw>
              </a:effectLst>
              <a:latin typeface="Garamond" panose="02020404030301010803" pitchFamily="18" charset="0"/>
            </a:endParaRPr>
          </a:p>
        </p:txBody>
      </p:sp>
      <p:sp>
        <p:nvSpPr>
          <p:cNvPr id="357382" name="Text Box 6"/>
          <p:cNvSpPr txBox="1">
            <a:spLocks noChangeArrowheads="1"/>
          </p:cNvSpPr>
          <p:nvPr/>
        </p:nvSpPr>
        <p:spPr bwMode="auto">
          <a:xfrm>
            <a:off x="1446213" y="2924175"/>
            <a:ext cx="50069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rgbClr val="FFFF00"/>
                </a:solidFill>
                <a:effectLst>
                  <a:outerShdw blurRad="38100" dist="38100" dir="2700000" algn="tl">
                    <a:srgbClr val="000000"/>
                  </a:outerShdw>
                </a:effectLst>
                <a:latin typeface="Garamond" panose="02020404030301010803" pitchFamily="18" charset="0"/>
              </a:rPr>
              <a:t>عدد الإناث فى نفس الفـــــــــة العمرية فى منتصـــــف العمر</a:t>
            </a:r>
            <a:endParaRPr lang="en-US" altLang="en-US" sz="2000">
              <a:solidFill>
                <a:srgbClr val="FFFF00"/>
              </a:solidFill>
              <a:effectLst>
                <a:outerShdw blurRad="38100" dist="38100" dir="2700000" algn="tl">
                  <a:srgbClr val="000000"/>
                </a:outerShdw>
              </a:effectLst>
              <a:latin typeface="Garamond" panose="02020404030301010803" pitchFamily="18" charset="0"/>
            </a:endParaRPr>
          </a:p>
        </p:txBody>
      </p:sp>
      <p:sp>
        <p:nvSpPr>
          <p:cNvPr id="357383" name="Line 7"/>
          <p:cNvSpPr>
            <a:spLocks noChangeShapeType="1"/>
          </p:cNvSpPr>
          <p:nvPr/>
        </p:nvSpPr>
        <p:spPr bwMode="auto">
          <a:xfrm flipH="1">
            <a:off x="1476375" y="2852738"/>
            <a:ext cx="4967288" cy="0"/>
          </a:xfrm>
          <a:prstGeom prst="line">
            <a:avLst/>
          </a:prstGeom>
          <a:noFill/>
          <a:ln w="952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57384" name="Text Box 8"/>
          <p:cNvSpPr txBox="1">
            <a:spLocks noChangeArrowheads="1"/>
          </p:cNvSpPr>
          <p:nvPr/>
        </p:nvSpPr>
        <p:spPr bwMode="auto">
          <a:xfrm>
            <a:off x="1092200" y="2593975"/>
            <a:ext cx="3317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sz="2000">
                <a:solidFill>
                  <a:srgbClr val="FF3300"/>
                </a:solidFill>
                <a:effectLst>
                  <a:outerShdw blurRad="38100" dist="38100" dir="2700000" algn="tl">
                    <a:srgbClr val="000000"/>
                  </a:outerShdw>
                </a:effectLst>
                <a:latin typeface="Garamond" panose="02020404030301010803" pitchFamily="18" charset="0"/>
              </a:rPr>
              <a:t>×</a:t>
            </a:r>
          </a:p>
        </p:txBody>
      </p:sp>
      <p:sp>
        <p:nvSpPr>
          <p:cNvPr id="357385" name="Text Box 9"/>
          <p:cNvSpPr txBox="1">
            <a:spLocks noChangeArrowheads="1"/>
          </p:cNvSpPr>
          <p:nvPr/>
        </p:nvSpPr>
        <p:spPr bwMode="auto">
          <a:xfrm>
            <a:off x="539750" y="2636838"/>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sz="2000">
                <a:solidFill>
                  <a:srgbClr val="FFFF00"/>
                </a:solidFill>
                <a:effectLst>
                  <a:outerShdw blurRad="38100" dist="38100" dir="2700000" algn="tl">
                    <a:srgbClr val="000000"/>
                  </a:outerShdw>
                </a:effectLst>
                <a:latin typeface="Garamond" panose="02020404030301010803" pitchFamily="18" charset="0"/>
              </a:rPr>
              <a:t>1000</a:t>
            </a:r>
          </a:p>
        </p:txBody>
      </p:sp>
      <p:sp>
        <p:nvSpPr>
          <p:cNvPr id="357386" name="Rectangle 10"/>
          <p:cNvSpPr>
            <a:spLocks noChangeArrowheads="1"/>
          </p:cNvSpPr>
          <p:nvPr/>
        </p:nvSpPr>
        <p:spPr bwMode="auto">
          <a:xfrm>
            <a:off x="539750" y="2349500"/>
            <a:ext cx="6192838" cy="1150938"/>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sy="50000" rotWithShape="0">
                    <a:srgbClr val="808080">
                      <a:alpha val="50000"/>
                    </a:srgbClr>
                  </a:outerShdw>
                </a:effectLst>
              </a14:hiddenEffects>
            </a:ext>
          </a:extLst>
        </p:spPr>
        <p:txBody>
          <a:bodyPr wrap="none" anchor="ctr"/>
          <a:lstStyle/>
          <a:p>
            <a:endParaRPr lang="en-US"/>
          </a:p>
        </p:txBody>
      </p:sp>
      <p:pic>
        <p:nvPicPr>
          <p:cNvPr id="357387" name="Picture 11" descr="thumbnail"/>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268538" y="3933825"/>
            <a:ext cx="3797300" cy="2514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Rot="1" noChangeArrowheads="1"/>
          </p:cNvSpPr>
          <p:nvPr>
            <p:ph type="title"/>
          </p:nvPr>
        </p:nvSpPr>
        <p:spPr>
          <a:gradFill rotWithShape="1">
            <a:gsLst>
              <a:gs pos="0">
                <a:srgbClr val="FF9933">
                  <a:gamma/>
                  <a:shade val="46275"/>
                  <a:invGamma/>
                </a:srgbClr>
              </a:gs>
              <a:gs pos="50000">
                <a:srgbClr val="FF9933"/>
              </a:gs>
              <a:gs pos="100000">
                <a:srgbClr val="FF9933">
                  <a:gamma/>
                  <a:shade val="46275"/>
                  <a:invGamma/>
                </a:srgbClr>
              </a:gs>
            </a:gsLst>
            <a:lin ang="5400000" scaled="1"/>
          </a:gradFill>
          <a:effectLst>
            <a:outerShdw dist="107763" dir="13500000" algn="ctr" rotWithShape="0">
              <a:schemeClr val="bg2">
                <a:alpha val="50000"/>
              </a:schemeClr>
            </a:outerShdw>
          </a:effectLst>
        </p:spPr>
        <p:txBody>
          <a:bodyPr/>
          <a:lstStyle/>
          <a:p>
            <a:r>
              <a:rPr lang="ar-EG" altLang="en-US">
                <a:solidFill>
                  <a:srgbClr val="99FF33"/>
                </a:solidFill>
              </a:rPr>
              <a:t>مقاييس الخصوبة</a:t>
            </a:r>
            <a:r>
              <a:rPr lang="ar-EG" altLang="en-US"/>
              <a:t> </a:t>
            </a:r>
            <a:endParaRPr lang="en-US" altLang="en-US"/>
          </a:p>
        </p:txBody>
      </p:sp>
      <p:sp>
        <p:nvSpPr>
          <p:cNvPr id="360451" name="Rectangle 3"/>
          <p:cNvSpPr>
            <a:spLocks noGrp="1" noChangeArrowheads="1"/>
          </p:cNvSpPr>
          <p:nvPr>
            <p:ph type="body" idx="1"/>
          </p:nvPr>
        </p:nvSpPr>
        <p:spPr/>
        <p:txBody>
          <a:bodyPr/>
          <a:lstStyle/>
          <a:p>
            <a:r>
              <a:rPr lang="ar-EG" altLang="en-US" b="1">
                <a:solidFill>
                  <a:srgbClr val="FFFF00"/>
                </a:solidFill>
                <a:cs typeface="Andalus" panose="02020603050405020304" pitchFamily="18" charset="-78"/>
              </a:rPr>
              <a:t>معدل الخصـوبة الكلية :</a:t>
            </a:r>
          </a:p>
          <a:p>
            <a:pPr>
              <a:buFont typeface="Wingdings" panose="05000000000000000000" pitchFamily="2" charset="2"/>
              <a:buNone/>
            </a:pPr>
            <a:r>
              <a:rPr lang="ar-EG" altLang="en-US"/>
              <a:t>                               ويعنــى هذا المعدل : متوسـط عدد المواليد( الذكــــور والإنــاث ) الذين يمكن أن تنجبهم المرأة الواحدة طوال سنوات قدرتها على الإنجاب .</a:t>
            </a:r>
          </a:p>
          <a:p>
            <a:pPr>
              <a:buClr>
                <a:srgbClr val="FFFF00"/>
              </a:buClr>
              <a:buFont typeface="Wingdings" panose="05000000000000000000" pitchFamily="2" charset="2"/>
              <a:buChar char="v"/>
            </a:pPr>
            <a:r>
              <a:rPr lang="ar-EG" altLang="en-US" b="1">
                <a:solidFill>
                  <a:srgbClr val="FFFF00"/>
                </a:solidFill>
                <a:cs typeface="Andalus" panose="02020603050405020304" pitchFamily="18" charset="-78"/>
              </a:rPr>
              <a:t>معدل التكاثر الإجمالى :</a:t>
            </a:r>
          </a:p>
          <a:p>
            <a:pPr>
              <a:buClr>
                <a:srgbClr val="FFFF00"/>
              </a:buClr>
              <a:buFont typeface="Wingdings" panose="05000000000000000000" pitchFamily="2" charset="2"/>
              <a:buNone/>
            </a:pPr>
            <a:r>
              <a:rPr lang="ar-EG" altLang="en-US" b="1">
                <a:solidFill>
                  <a:srgbClr val="FFFF00"/>
                </a:solidFill>
                <a:cs typeface="Andalus" panose="02020603050405020304" pitchFamily="18" charset="-78"/>
              </a:rPr>
              <a:t>                                  </a:t>
            </a:r>
            <a:r>
              <a:rPr lang="ar-EG" altLang="en-US">
                <a:latin typeface="Arial" panose="020B0604020202020204" pitchFamily="34" charset="0"/>
              </a:rPr>
              <a:t>ويعنــى هذا المعـــدل : متوسط عدد المــــواليد ( </a:t>
            </a:r>
            <a:r>
              <a:rPr lang="ar-EG" altLang="en-US">
                <a:solidFill>
                  <a:srgbClr val="99FF33"/>
                </a:solidFill>
                <a:latin typeface="Arial" panose="020B0604020202020204" pitchFamily="34" charset="0"/>
              </a:rPr>
              <a:t>الإنـــاث فقط</a:t>
            </a:r>
            <a:r>
              <a:rPr lang="ar-EG" altLang="en-US">
                <a:latin typeface="Arial" panose="020B0604020202020204" pitchFamily="34" charset="0"/>
              </a:rPr>
              <a:t> ) اللاتى يمكن أن تنجبهن المــرأة الواحدة طوال سنوات قدرتها على الإنجاب</a:t>
            </a:r>
            <a:r>
              <a:rPr lang="ar-EG" altLang="en-US" b="1">
                <a:latin typeface="Arial" panose="020B0604020202020204" pitchFamily="34" charset="0"/>
              </a:rPr>
              <a:t> .</a:t>
            </a:r>
            <a:r>
              <a:rPr lang="ar-EG" altLang="en-US" b="1">
                <a:solidFill>
                  <a:srgbClr val="FFFF00"/>
                </a:solidFill>
                <a:latin typeface="Arial" panose="020B0604020202020204" pitchFamily="34" charset="0"/>
              </a:rPr>
              <a:t>                               </a:t>
            </a:r>
          </a:p>
          <a:p>
            <a:pPr>
              <a:buFont typeface="Wingdings" panose="05000000000000000000" pitchFamily="2" charset="2"/>
              <a:buNone/>
            </a:pPr>
            <a:endParaRPr lang="en-US" altLang="en-US" b="1">
              <a:solidFill>
                <a:srgbClr val="FFFF00"/>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228" name="Picture 4" descr="الخصوبة"/>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2775" y="0"/>
            <a:ext cx="5991225" cy="40767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36271" name="Group 47"/>
          <p:cNvGraphicFramePr>
            <a:graphicFrameLocks noGrp="1"/>
          </p:cNvGraphicFramePr>
          <p:nvPr>
            <p:extLst>
              <p:ext uri="{D42A27DB-BD31-4B8C-83A1-F6EECF244321}">
                <p14:modId xmlns:p14="http://schemas.microsoft.com/office/powerpoint/2010/main" val="109238839"/>
              </p:ext>
            </p:extLst>
          </p:nvPr>
        </p:nvGraphicFramePr>
        <p:xfrm>
          <a:off x="5364088" y="4435475"/>
          <a:ext cx="3779912" cy="2425700"/>
        </p:xfrm>
        <a:graphic>
          <a:graphicData uri="http://schemas.openxmlformats.org/drawingml/2006/table">
            <a:tbl>
              <a:tblPr rtl="1"/>
              <a:tblGrid>
                <a:gridCol w="1089992">
                  <a:extLst>
                    <a:ext uri="{9D8B030D-6E8A-4147-A177-3AD203B41FA5}">
                      <a16:colId xmlns:a16="http://schemas.microsoft.com/office/drawing/2014/main" val="20000"/>
                    </a:ext>
                  </a:extLst>
                </a:gridCol>
                <a:gridCol w="1386168">
                  <a:extLst>
                    <a:ext uri="{9D8B030D-6E8A-4147-A177-3AD203B41FA5}">
                      <a16:colId xmlns:a16="http://schemas.microsoft.com/office/drawing/2014/main" val="20001"/>
                    </a:ext>
                  </a:extLst>
                </a:gridCol>
                <a:gridCol w="1303752">
                  <a:extLst>
                    <a:ext uri="{9D8B030D-6E8A-4147-A177-3AD203B41FA5}">
                      <a16:colId xmlns:a16="http://schemas.microsoft.com/office/drawing/2014/main" val="20002"/>
                    </a:ext>
                  </a:extLst>
                </a:gridCol>
              </a:tblGrid>
              <a:tr h="48514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اللـــــــــون</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معدل الخصوبة</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الحـــــــــالة</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8514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3300"/>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أقــــــــل من 2</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متـــــــراجع</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514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endParaRPr kumimoji="0" lang="en-US" altLang="en-US" sz="1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حوالـــــــــى 2</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مـــــــتوازن</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514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endParaRPr kumimoji="0" lang="en-US" altLang="en-US" sz="1800" b="0" i="0" u="none" strike="noStrike" cap="none" normalizeH="0" baseline="0" smtClean="0">
                        <a:ln>
                          <a:noFill/>
                        </a:ln>
                        <a:solidFill>
                          <a:srgbClr val="66FF66"/>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66"/>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مــــن 3 الى 4</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ينـــــــــــــمو</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514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endParaRPr kumimoji="0" lang="en-US" altLang="en-US" sz="1800" b="0" i="0" u="none" strike="noStrike" cap="none" normalizeH="0" baseline="0" smtClean="0">
                        <a:ln>
                          <a:noFill/>
                        </a:ln>
                        <a:solidFill>
                          <a:srgbClr val="0000FF"/>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00FF"/>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مــــن 4 و أكثر</a:t>
                      </a:r>
                      <a:endParaRPr kumimoji="0" lang="en-US" altLang="en-US" sz="1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1800" b="1" i="0" u="none" strike="noStrike" cap="none" normalizeH="0" baseline="0" dirty="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سريع النــمو</a:t>
                      </a:r>
                      <a:endParaRPr kumimoji="0" lang="en-US" altLang="en-US" sz="1800" b="1" i="0" u="none" strike="noStrike" cap="none" normalizeH="0" baseline="0" dirty="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pic>
        <p:nvPicPr>
          <p:cNvPr id="436272" name="Picture 48" descr="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476250"/>
            <a:ext cx="1449387" cy="39592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11560" y="5445224"/>
            <a:ext cx="4464496" cy="1143000"/>
          </a:xfrm>
        </p:spPr>
        <p:txBody>
          <a:bodyPr/>
          <a:lstStyle/>
          <a:p>
            <a:r>
              <a:rPr lang="ar-SA" dirty="0" smtClean="0">
                <a:solidFill>
                  <a:srgbClr val="FFFF00"/>
                </a:solidFill>
              </a:rPr>
              <a:t>التباين الجغرافي للخصوبة في العالم</a:t>
            </a:r>
            <a:endParaRPr lang="en-US" dirty="0">
              <a:solidFill>
                <a:srgbClr val="FFFF00"/>
              </a:solidFill>
            </a:endParaRPr>
          </a:p>
        </p:txBody>
      </p:sp>
    </p:spTree>
    <p:extLst>
      <p:ext uri="{BB962C8B-B14F-4D97-AF65-F5344CB8AC3E}">
        <p14:creationId xmlns:p14="http://schemas.microsoft.com/office/powerpoint/2010/main" val="274521187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descr="panoramique"/>
          <p:cNvSpPr>
            <a:spLocks noGrp="1" noRot="1" noChangeArrowheads="1"/>
          </p:cNvSpPr>
          <p:nvPr>
            <p:ph type="title"/>
          </p:nvPr>
        </p:nvSpPr>
        <p:spPr>
          <a:blipFill dpi="0" rotWithShape="1">
            <a:blip r:embed="rId2"/>
            <a:srcRect/>
            <a:stretch>
              <a:fillRect/>
            </a:stretch>
          </a:blipFill>
          <a:scene3d>
            <a:camera prst="legacyObliqueTopLeft"/>
            <a:lightRig rig="legacyFlat3" dir="t"/>
          </a:scene3d>
          <a:sp3d extrusionH="430200" prstMaterial="legacyMatte">
            <a:bevelT w="13500" h="13500" prst="angle"/>
            <a:bevelB w="13500" h="13500" prst="angle"/>
            <a:extrusionClr>
              <a:srgbClr val="FFFFFF"/>
            </a:extrusionClr>
            <a:contourClr>
              <a:srgbClr val="FFFFFF"/>
            </a:contourClr>
          </a:sp3d>
        </p:spPr>
        <p:txBody>
          <a:bodyPr>
            <a:flatTx/>
          </a:bodyPr>
          <a:lstStyle/>
          <a:p>
            <a:r>
              <a:rPr lang="ar-EG" altLang="en-US" sz="4000" dirty="0">
                <a:solidFill>
                  <a:srgbClr val="FF3300"/>
                </a:solidFill>
              </a:rPr>
              <a:t>أهم العوامل المؤثرة </a:t>
            </a:r>
            <a:r>
              <a:rPr lang="ar-EG" altLang="en-US" sz="4000" dirty="0" smtClean="0">
                <a:solidFill>
                  <a:srgbClr val="FF3300"/>
                </a:solidFill>
              </a:rPr>
              <a:t>في الخصوبة</a:t>
            </a:r>
            <a:endParaRPr lang="en-US" altLang="en-US" sz="4000" dirty="0">
              <a:solidFill>
                <a:srgbClr val="FF3300"/>
              </a:solidFill>
            </a:endParaRPr>
          </a:p>
        </p:txBody>
      </p:sp>
      <p:sp>
        <p:nvSpPr>
          <p:cNvPr id="138243" name="Rectangle 3"/>
          <p:cNvSpPr>
            <a:spLocks noGrp="1" noChangeArrowheads="1"/>
          </p:cNvSpPr>
          <p:nvPr>
            <p:ph type="body" sz="half" idx="1"/>
          </p:nvPr>
        </p:nvSpPr>
        <p:spPr>
          <a:xfrm>
            <a:off x="4140200" y="1773238"/>
            <a:ext cx="4038600" cy="4525962"/>
          </a:xfrm>
        </p:spPr>
        <p:txBody>
          <a:bodyPr/>
          <a:lstStyle/>
          <a:p>
            <a:pPr>
              <a:lnSpc>
                <a:spcPct val="80000"/>
              </a:lnSpc>
            </a:pPr>
            <a:r>
              <a:rPr lang="ar-EG" altLang="en-US" sz="2400" b="1"/>
              <a:t>المناخ</a:t>
            </a:r>
          </a:p>
          <a:p>
            <a:pPr>
              <a:lnSpc>
                <a:spcPct val="80000"/>
              </a:lnSpc>
            </a:pPr>
            <a:r>
              <a:rPr lang="ar-EG" altLang="en-US" sz="2400" b="1"/>
              <a:t>الغـذاء</a:t>
            </a:r>
          </a:p>
          <a:p>
            <a:pPr>
              <a:lnSpc>
                <a:spcPct val="80000"/>
              </a:lnSpc>
            </a:pPr>
            <a:r>
              <a:rPr lang="ar-EG" altLang="en-US" sz="2400" b="1"/>
              <a:t>الحالة الصحية</a:t>
            </a:r>
          </a:p>
          <a:p>
            <a:pPr>
              <a:lnSpc>
                <a:spcPct val="80000"/>
              </a:lnSpc>
            </a:pPr>
            <a:r>
              <a:rPr lang="ar-EG" altLang="en-US" sz="2400" b="1"/>
              <a:t>تكوين السكــان</a:t>
            </a:r>
          </a:p>
          <a:p>
            <a:pPr>
              <a:lnSpc>
                <a:spcPct val="80000"/>
              </a:lnSpc>
            </a:pPr>
            <a:r>
              <a:rPr lang="ar-EG" altLang="en-US" sz="2400" b="1"/>
              <a:t>التعاليم الدينيـة </a:t>
            </a:r>
          </a:p>
          <a:p>
            <a:pPr>
              <a:lnSpc>
                <a:spcPct val="80000"/>
              </a:lnSpc>
            </a:pPr>
            <a:r>
              <a:rPr lang="ar-EG" altLang="en-US" sz="2400" b="1"/>
              <a:t>التقاليد المتبـعة</a:t>
            </a:r>
          </a:p>
          <a:p>
            <a:pPr>
              <a:lnSpc>
                <a:spcPct val="80000"/>
              </a:lnSpc>
            </a:pPr>
            <a:r>
              <a:rPr lang="ar-EG" altLang="en-US" sz="2400" b="1"/>
              <a:t>انتشار التــعليم </a:t>
            </a:r>
          </a:p>
          <a:p>
            <a:pPr>
              <a:lnSpc>
                <a:spcPct val="80000"/>
              </a:lnSpc>
            </a:pPr>
            <a:r>
              <a:rPr lang="ar-EG" altLang="en-US" sz="2400" b="1"/>
              <a:t>الحياة الحضريـــة</a:t>
            </a:r>
          </a:p>
          <a:p>
            <a:pPr>
              <a:lnSpc>
                <a:spcPct val="80000"/>
              </a:lnSpc>
            </a:pPr>
            <a:r>
              <a:rPr lang="ar-EG" altLang="en-US" sz="2400" b="1"/>
              <a:t>العوامل السياسية</a:t>
            </a:r>
          </a:p>
          <a:p>
            <a:pPr>
              <a:lnSpc>
                <a:spcPct val="80000"/>
              </a:lnSpc>
            </a:pPr>
            <a:r>
              <a:rPr lang="ar-EG" altLang="en-US" sz="2400" b="1"/>
              <a:t>تحديد النسل</a:t>
            </a:r>
          </a:p>
          <a:p>
            <a:pPr>
              <a:lnSpc>
                <a:spcPct val="80000"/>
              </a:lnSpc>
            </a:pPr>
            <a:r>
              <a:rPr lang="ar-EG" altLang="en-US" sz="2400" b="1"/>
              <a:t>انخفاض نسبة وفيات الأطفال</a:t>
            </a:r>
          </a:p>
          <a:p>
            <a:pPr>
              <a:lnSpc>
                <a:spcPct val="80000"/>
              </a:lnSpc>
            </a:pPr>
            <a:r>
              <a:rPr lang="ar-EG" altLang="en-US" sz="2400" b="1"/>
              <a:t>عمل المرأة</a:t>
            </a:r>
            <a:endParaRPr lang="en-US" altLang="en-US" sz="2400" b="1"/>
          </a:p>
        </p:txBody>
      </p:sp>
      <p:pic>
        <p:nvPicPr>
          <p:cNvPr id="138247" name="Picture 7" descr="Baby_w"/>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84213" y="2060575"/>
            <a:ext cx="4038600" cy="3028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rrowheads="1"/>
          </p:cNvSpPr>
          <p:nvPr>
            <p:ph type="title"/>
          </p:nvPr>
        </p:nvSpPr>
        <p:spPr>
          <a:solidFill>
            <a:srgbClr val="FF3300"/>
          </a:solidFill>
          <a:scene3d>
            <a:camera prst="legacyPerspectiveBottom"/>
            <a:lightRig rig="legacyFlat3" dir="t"/>
          </a:scene3d>
          <a:sp3d extrusionH="887400" prstMaterial="legacyMatte">
            <a:bevelT w="13500" h="13500" prst="angle"/>
            <a:bevelB w="13500" h="13500" prst="angle"/>
            <a:extrusionClr>
              <a:srgbClr val="FF3300"/>
            </a:extrusionClr>
            <a:contourClr>
              <a:srgbClr val="FF3300"/>
            </a:contourClr>
          </a:sp3d>
        </p:spPr>
        <p:txBody>
          <a:bodyPr>
            <a:flatTx/>
          </a:bodyPr>
          <a:lstStyle/>
          <a:p>
            <a:r>
              <a:rPr lang="ar-EG" altLang="en-US" dirty="0">
                <a:solidFill>
                  <a:srgbClr val="FFFF00"/>
                </a:solidFill>
              </a:rPr>
              <a:t>أهم العوامل المؤثرة </a:t>
            </a:r>
            <a:r>
              <a:rPr lang="ar-EG" altLang="en-US" dirty="0" smtClean="0">
                <a:solidFill>
                  <a:srgbClr val="FFFF00"/>
                </a:solidFill>
              </a:rPr>
              <a:t>في </a:t>
            </a:r>
            <a:r>
              <a:rPr lang="ar-EG" altLang="en-US" dirty="0">
                <a:solidFill>
                  <a:srgbClr val="FFFF00"/>
                </a:solidFill>
              </a:rPr>
              <a:t>نسبة المواليد</a:t>
            </a:r>
            <a:endParaRPr lang="en-US" altLang="en-US" dirty="0">
              <a:solidFill>
                <a:srgbClr val="FFFF00"/>
              </a:solidFill>
            </a:endParaRPr>
          </a:p>
        </p:txBody>
      </p:sp>
      <p:sp>
        <p:nvSpPr>
          <p:cNvPr id="202755" name="Rectangle 3"/>
          <p:cNvSpPr>
            <a:spLocks noGrp="1" noChangeArrowheads="1"/>
          </p:cNvSpPr>
          <p:nvPr>
            <p:ph type="body" idx="1"/>
          </p:nvPr>
        </p:nvSpPr>
        <p:spPr>
          <a:xfrm>
            <a:off x="107504" y="2420888"/>
            <a:ext cx="9036496" cy="4176464"/>
          </a:xfrm>
        </p:spPr>
        <p:txBody>
          <a:bodyPr/>
          <a:lstStyle/>
          <a:p>
            <a:pPr marL="0" indent="0">
              <a:lnSpc>
                <a:spcPct val="150000"/>
              </a:lnSpc>
              <a:buNone/>
            </a:pPr>
            <a:r>
              <a:rPr lang="ar-SA" altLang="en-US" sz="2400" dirty="0" smtClean="0"/>
              <a:t> </a:t>
            </a:r>
            <a:r>
              <a:rPr lang="ar-EG" altLang="en-US" b="1" dirty="0" smtClean="0">
                <a:solidFill>
                  <a:srgbClr val="FFFF00"/>
                </a:solidFill>
              </a:rPr>
              <a:t>ا</a:t>
            </a:r>
            <a:r>
              <a:rPr lang="ar-EG" altLang="en-US" b="1" dirty="0" smtClean="0">
                <a:solidFill>
                  <a:srgbClr val="FFFF00"/>
                </a:solidFill>
                <a:cs typeface="Andalus" panose="02020603050405020304" pitchFamily="18" charset="-78"/>
              </a:rPr>
              <a:t>لمناخ</a:t>
            </a:r>
            <a:r>
              <a:rPr lang="ar-EG" altLang="en-US" sz="2400" b="1" dirty="0" smtClean="0"/>
              <a:t> </a:t>
            </a:r>
            <a:r>
              <a:rPr lang="ar-EG" altLang="en-US" sz="2400" b="1" dirty="0"/>
              <a:t>: </a:t>
            </a:r>
            <a:r>
              <a:rPr lang="ar-EG" altLang="en-US" sz="2400" b="1" dirty="0" smtClean="0"/>
              <a:t>ففي </a:t>
            </a:r>
            <a:r>
              <a:rPr lang="ar-EG" altLang="en-US" sz="2400" b="1" dirty="0"/>
              <a:t>الدول </a:t>
            </a:r>
            <a:r>
              <a:rPr lang="ar-EG" altLang="en-US" sz="2400" b="1" dirty="0" smtClean="0"/>
              <a:t>التي </a:t>
            </a:r>
            <a:r>
              <a:rPr lang="ar-EG" altLang="en-US" sz="2400" b="1" dirty="0"/>
              <a:t>تتميز بوجود اختلافات فصلية كبيرة </a:t>
            </a:r>
            <a:r>
              <a:rPr lang="ar-EG" altLang="en-US" sz="2400" b="1" dirty="0" smtClean="0"/>
              <a:t>في </a:t>
            </a:r>
            <a:r>
              <a:rPr lang="ar-EG" altLang="en-US" sz="2400" b="1" dirty="0"/>
              <a:t>المناخ نلاحظ أن قـدوم الربيـــــع يتفق مع زيادة النشاط </a:t>
            </a:r>
            <a:r>
              <a:rPr lang="ar-EG" altLang="en-US" sz="2400" b="1" dirty="0" smtClean="0"/>
              <a:t>الجنسي </a:t>
            </a:r>
            <a:r>
              <a:rPr lang="ar-EG" altLang="en-US" sz="2400" b="1" dirty="0"/>
              <a:t>، كما أن اقبال الاسكيمو على العملية الجنسية تتفق مع فصل الصيف .</a:t>
            </a:r>
          </a:p>
          <a:p>
            <a:pPr marL="0" indent="0">
              <a:lnSpc>
                <a:spcPct val="150000"/>
              </a:lnSpc>
              <a:buNone/>
            </a:pPr>
            <a:endParaRPr lang="en-US" altLang="en-US" sz="2400" b="1"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lnSpc>
                <a:spcPct val="150000"/>
              </a:lnSpc>
              <a:buClr>
                <a:srgbClr val="FFCC00"/>
              </a:buClr>
              <a:buNone/>
            </a:pPr>
            <a:r>
              <a:rPr lang="ar-EG" altLang="en-US" sz="2800" b="1" dirty="0">
                <a:solidFill>
                  <a:srgbClr val="FFFF00"/>
                </a:solidFill>
                <a:cs typeface="Andalus" panose="02020603050405020304" pitchFamily="18" charset="-78"/>
              </a:rPr>
              <a:t>الغذاء </a:t>
            </a:r>
            <a:r>
              <a:rPr lang="ar-EG" altLang="en-US" sz="2800" b="1" dirty="0">
                <a:solidFill>
                  <a:srgbClr val="FFFFFF"/>
                </a:solidFill>
              </a:rPr>
              <a:t>: أن تأثير الغذاء على الخصوبة مسألة كثر حولها الجدال ، فلقد اثبتت التجـــارب التي اجريت على الحيوانات ان ارتفاع نسبة البروتينات في الطعام قد يؤدى الى بعض حـــالات العقم ومن ثم تنخفض نسبة المواليد مع تناول الأطعمة الغنية بالبروتينات كاللحوم والب</a:t>
            </a:r>
            <a:r>
              <a:rPr lang="ar-SA" altLang="en-US" sz="2800" b="1" dirty="0">
                <a:solidFill>
                  <a:srgbClr val="FFFFFF"/>
                </a:solidFill>
              </a:rPr>
              <a:t>ي</a:t>
            </a:r>
            <a:r>
              <a:rPr lang="ar-EG" altLang="en-US" sz="2800" b="1" dirty="0">
                <a:solidFill>
                  <a:srgbClr val="FFFFFF"/>
                </a:solidFill>
              </a:rPr>
              <a:t>ض والألبان .</a:t>
            </a:r>
            <a:r>
              <a:rPr lang="ar-SA" altLang="en-US" sz="2800" b="1" dirty="0">
                <a:solidFill>
                  <a:srgbClr val="FFFFFF"/>
                </a:solidFill>
              </a:rPr>
              <a:t>وتشير الدراسات إلى </a:t>
            </a:r>
            <a:r>
              <a:rPr lang="ar-EG" altLang="en-US" sz="2800" b="1" dirty="0">
                <a:solidFill>
                  <a:srgbClr val="FFFFFF"/>
                </a:solidFill>
              </a:rPr>
              <a:t>أن نسب الخصـــوبة المرتفعة تصاحب الطبقات الفقيرة جدا والجماعات التي تعانى من فقر الموارد الغذائية.</a:t>
            </a:r>
          </a:p>
          <a:p>
            <a:endParaRPr lang="en-US" sz="2800" dirty="0"/>
          </a:p>
        </p:txBody>
      </p:sp>
      <p:sp>
        <p:nvSpPr>
          <p:cNvPr id="4" name="Rectangle 2"/>
          <p:cNvSpPr>
            <a:spLocks noGrp="1" noRot="1" noChangeArrowheads="1"/>
          </p:cNvSpPr>
          <p:nvPr>
            <p:ph type="title"/>
          </p:nvPr>
        </p:nvSpPr>
        <p:spPr>
          <a:solidFill>
            <a:srgbClr val="FF3300"/>
          </a:solidFill>
          <a:scene3d>
            <a:camera prst="legacyPerspectiveBottom"/>
            <a:lightRig rig="legacyFlat3" dir="t"/>
          </a:scene3d>
          <a:sp3d extrusionH="887400" prstMaterial="legacyMatte">
            <a:bevelT w="13500" h="13500" prst="angle"/>
            <a:bevelB w="13500" h="13500" prst="angle"/>
            <a:extrusionClr>
              <a:srgbClr val="FF3300"/>
            </a:extrusionClr>
            <a:contourClr>
              <a:srgbClr val="FF3300"/>
            </a:contourClr>
          </a:sp3d>
        </p:spPr>
        <p:txBody>
          <a:bodyPr>
            <a:flatTx/>
          </a:bodyPr>
          <a:lstStyle/>
          <a:p>
            <a:r>
              <a:rPr lang="ar-EG" altLang="en-US" dirty="0">
                <a:solidFill>
                  <a:srgbClr val="FFFF00"/>
                </a:solidFill>
              </a:rPr>
              <a:t>أهم العوامل المؤثرة </a:t>
            </a:r>
            <a:r>
              <a:rPr lang="ar-EG" altLang="en-US" dirty="0" err="1">
                <a:solidFill>
                  <a:srgbClr val="FFFF00"/>
                </a:solidFill>
              </a:rPr>
              <a:t>فى</a:t>
            </a:r>
            <a:r>
              <a:rPr lang="ar-EG" altLang="en-US" dirty="0">
                <a:solidFill>
                  <a:srgbClr val="FFFF00"/>
                </a:solidFill>
              </a:rPr>
              <a:t> نسبة المواليد</a:t>
            </a:r>
            <a:endParaRPr lang="en-US" altLang="en-US" dirty="0">
              <a:solidFill>
                <a:srgbClr val="FFFF00"/>
              </a:solidFill>
            </a:endParaRPr>
          </a:p>
        </p:txBody>
      </p:sp>
    </p:spTree>
    <p:extLst>
      <p:ext uri="{BB962C8B-B14F-4D97-AF65-F5344CB8AC3E}">
        <p14:creationId xmlns:p14="http://schemas.microsoft.com/office/powerpoint/2010/main" val="2701181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gradFill rotWithShape="1">
            <a:gsLst>
              <a:gs pos="0">
                <a:srgbClr val="FF3300"/>
              </a:gs>
              <a:gs pos="50000">
                <a:srgbClr val="FF3300">
                  <a:gamma/>
                  <a:shade val="46275"/>
                  <a:invGamma/>
                </a:srgbClr>
              </a:gs>
              <a:gs pos="100000">
                <a:srgbClr val="FF3300"/>
              </a:gs>
            </a:gsLst>
            <a:lin ang="5400000" scaled="1"/>
          </a:gradFill>
        </p:spPr>
        <p:txBody>
          <a:bodyPr/>
          <a:lstStyle/>
          <a:p>
            <a:r>
              <a:rPr lang="ar-EG" altLang="en-US">
                <a:solidFill>
                  <a:schemeClr val="hlink"/>
                </a:solidFill>
              </a:rPr>
              <a:t>العلاقة بين جغرافية السكان و الديموغرافيا</a:t>
            </a:r>
            <a:endParaRPr lang="en-US" altLang="en-US">
              <a:solidFill>
                <a:schemeClr val="hlink"/>
              </a:solidFill>
            </a:endParaRPr>
          </a:p>
        </p:txBody>
      </p:sp>
      <p:sp>
        <p:nvSpPr>
          <p:cNvPr id="34819" name="Rectangle 3"/>
          <p:cNvSpPr>
            <a:spLocks noGrp="1" noChangeArrowheads="1"/>
          </p:cNvSpPr>
          <p:nvPr>
            <p:ph type="body" idx="1"/>
          </p:nvPr>
        </p:nvSpPr>
        <p:spPr>
          <a:xfrm>
            <a:off x="323850" y="1989138"/>
            <a:ext cx="8229600" cy="4525962"/>
          </a:xfrm>
        </p:spPr>
        <p:txBody>
          <a:bodyPr/>
          <a:lstStyle/>
          <a:p>
            <a:r>
              <a:rPr lang="ar-EG" altLang="en-US" sz="2800" b="1"/>
              <a:t>من مظاهر العلاقة والارتباط بين الديمــوغرافيا والجغــــرافيا دراسة مستقبل السكــــــــــان وتخطيط مواردهم ، ويعد الجغــــرافى من أقدر البـــــــــاحثين فى مجال  التخطيط  ، حيث يستطيع تحديد اتجاه النمو السكانى داخـل رقعة الإقليم  معتمدا فى ذلك على دراســـة الظـــروف التى تؤدى الى توافر عوامل الجذب والطرد فى حركة السكان </a:t>
            </a:r>
          </a:p>
          <a:p>
            <a:pPr>
              <a:buFont typeface="Wingdings" panose="05000000000000000000" pitchFamily="2" charset="2"/>
              <a:buNone/>
            </a:pPr>
            <a:endParaRPr lang="ar-EG" altLang="en-US" sz="2800" b="1"/>
          </a:p>
          <a:p>
            <a:r>
              <a:rPr lang="ar-EG" altLang="en-US" sz="2800" b="1"/>
              <a:t>لشدة العلاقة ومتانتها بين العلمين أطــــلق بعض البـــــــــاحثين على جغــــــــرافية السكـــــــــــــــــان  ( </a:t>
            </a:r>
            <a:r>
              <a:rPr lang="ar-EG" altLang="en-US" sz="2800" b="1">
                <a:solidFill>
                  <a:srgbClr val="FFFF00"/>
                </a:solidFill>
              </a:rPr>
              <a:t>الجغــــــــرافية الديمـــــوغرافية</a:t>
            </a:r>
            <a:r>
              <a:rPr lang="ar-EG" altLang="en-US" sz="2800" b="1"/>
              <a:t> ) </a:t>
            </a:r>
            <a:r>
              <a:rPr lang="en-US" altLang="en-US" sz="2800" b="1">
                <a:solidFill>
                  <a:srgbClr val="FF9900"/>
                </a:solidFill>
              </a:rPr>
              <a:t>demographic   geography</a:t>
            </a:r>
            <a:r>
              <a:rPr lang="en-US" altLang="en-US" sz="2800" b="1"/>
              <a:t>                                   </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Rot="1" noChangeArrowheads="1"/>
          </p:cNvSpPr>
          <p:nvPr>
            <p:ph type="title"/>
          </p:nvPr>
        </p:nvSpPr>
        <p:spPr>
          <a:solidFill>
            <a:srgbClr val="FF3300"/>
          </a:solidFill>
          <a:scene3d>
            <a:camera prst="legacyObliqueBottom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أهم العوامل المؤثرة فى نسبة المواليد</a:t>
            </a:r>
            <a:endParaRPr lang="en-US" altLang="en-US">
              <a:solidFill>
                <a:srgbClr val="FFFF00"/>
              </a:solidFill>
            </a:endParaRPr>
          </a:p>
        </p:txBody>
      </p:sp>
      <p:sp>
        <p:nvSpPr>
          <p:cNvPr id="203779" name="Rectangle 3"/>
          <p:cNvSpPr>
            <a:spLocks noGrp="1" noChangeArrowheads="1"/>
          </p:cNvSpPr>
          <p:nvPr>
            <p:ph type="body" idx="1"/>
          </p:nvPr>
        </p:nvSpPr>
        <p:spPr/>
        <p:txBody>
          <a:bodyPr/>
          <a:lstStyle/>
          <a:p>
            <a:pPr marL="0" indent="0">
              <a:lnSpc>
                <a:spcPct val="150000"/>
              </a:lnSpc>
              <a:buNone/>
            </a:pPr>
            <a:endParaRPr lang="ar-EG" altLang="en-US" sz="2800" b="1" dirty="0"/>
          </a:p>
          <a:p>
            <a:pPr marL="0" indent="0">
              <a:lnSpc>
                <a:spcPct val="150000"/>
              </a:lnSpc>
              <a:buNone/>
            </a:pPr>
            <a:r>
              <a:rPr lang="ar-SA" altLang="en-US" b="1" dirty="0" smtClean="0">
                <a:solidFill>
                  <a:srgbClr val="FFFF00"/>
                </a:solidFill>
                <a:cs typeface="Andalus" panose="02020603050405020304" pitchFamily="18" charset="-78"/>
              </a:rPr>
              <a:t>   </a:t>
            </a:r>
            <a:r>
              <a:rPr lang="ar-EG" altLang="en-US" b="1" dirty="0" smtClean="0">
                <a:solidFill>
                  <a:srgbClr val="FFFF00"/>
                </a:solidFill>
                <a:cs typeface="Andalus" panose="02020603050405020304" pitchFamily="18" charset="-78"/>
              </a:rPr>
              <a:t>الحالة </a:t>
            </a:r>
            <a:r>
              <a:rPr lang="ar-EG" altLang="en-US" b="1" dirty="0">
                <a:solidFill>
                  <a:srgbClr val="FFFF00"/>
                </a:solidFill>
                <a:cs typeface="Andalus" panose="02020603050405020304" pitchFamily="18" charset="-78"/>
              </a:rPr>
              <a:t>الصحية</a:t>
            </a:r>
            <a:r>
              <a:rPr lang="ar-EG" altLang="en-US" sz="2800" b="1" dirty="0"/>
              <a:t> : فانتشار الامـــراض المعــــدية نتيجة لسوء الاحوال الـصحية قد يؤدى </a:t>
            </a:r>
            <a:r>
              <a:rPr lang="ar-EG" altLang="en-US" sz="2800" b="1" dirty="0" smtClean="0"/>
              <a:t>في </a:t>
            </a:r>
            <a:r>
              <a:rPr lang="ar-EG" altLang="en-US" sz="2800" b="1" dirty="0"/>
              <a:t>بعض الأحيان الى عقم </a:t>
            </a:r>
            <a:r>
              <a:rPr lang="ar-EG" altLang="en-US" sz="2800" b="1" dirty="0" smtClean="0"/>
              <a:t>جزئي </a:t>
            </a:r>
            <a:r>
              <a:rPr lang="ar-EG" altLang="en-US" sz="2800" b="1" dirty="0"/>
              <a:t>أو كلى ، كما أنه بسبب انتشار الأمــــــراض السرية بين بعض القبائل الافريقية يؤدى لعجز نصف النساء المتزوجات على الانجاب .</a:t>
            </a:r>
            <a:endParaRPr lang="en-US" altLang="en-US" sz="2800" b="1"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rrowheads="1"/>
          </p:cNvSpPr>
          <p:nvPr>
            <p:ph type="title"/>
          </p:nvPr>
        </p:nvSpPr>
        <p:spPr>
          <a:solidFill>
            <a:srgbClr val="FF3300"/>
          </a:solidFill>
          <a:scene3d>
            <a:camera prst="legacyObliqueTop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dirty="0">
                <a:solidFill>
                  <a:srgbClr val="FFFF00"/>
                </a:solidFill>
              </a:rPr>
              <a:t>أهم العوامل المؤثرة </a:t>
            </a:r>
            <a:r>
              <a:rPr lang="ar-EG" altLang="en-US" dirty="0" err="1">
                <a:solidFill>
                  <a:srgbClr val="FFFF00"/>
                </a:solidFill>
              </a:rPr>
              <a:t>فى</a:t>
            </a:r>
            <a:r>
              <a:rPr lang="ar-EG" altLang="en-US" dirty="0">
                <a:solidFill>
                  <a:srgbClr val="FFFF00"/>
                </a:solidFill>
              </a:rPr>
              <a:t> نسبة المواليد</a:t>
            </a:r>
            <a:endParaRPr lang="en-US" altLang="en-US" dirty="0">
              <a:solidFill>
                <a:srgbClr val="FFFF00"/>
              </a:solidFill>
            </a:endParaRPr>
          </a:p>
        </p:txBody>
      </p:sp>
      <p:sp>
        <p:nvSpPr>
          <p:cNvPr id="204803" name="Rectangle 3"/>
          <p:cNvSpPr>
            <a:spLocks noGrp="1" noChangeArrowheads="1"/>
          </p:cNvSpPr>
          <p:nvPr>
            <p:ph type="body" idx="1"/>
          </p:nvPr>
        </p:nvSpPr>
        <p:spPr/>
        <p:txBody>
          <a:bodyPr/>
          <a:lstStyle/>
          <a:p>
            <a:pPr marL="0" indent="0" algn="justLow">
              <a:lnSpc>
                <a:spcPct val="150000"/>
              </a:lnSpc>
              <a:buNone/>
            </a:pPr>
            <a:r>
              <a:rPr lang="ar-SA" altLang="en-US" sz="2800" b="1" dirty="0" smtClean="0">
                <a:solidFill>
                  <a:srgbClr val="FFFF00"/>
                </a:solidFill>
                <a:cs typeface="Andalus" panose="02020603050405020304" pitchFamily="18" charset="-78"/>
              </a:rPr>
              <a:t>   </a:t>
            </a:r>
            <a:r>
              <a:rPr lang="ar-EG" altLang="en-US" sz="2800" b="1" dirty="0" smtClean="0">
                <a:solidFill>
                  <a:srgbClr val="FFFF00"/>
                </a:solidFill>
                <a:cs typeface="Andalus" panose="02020603050405020304" pitchFamily="18" charset="-78"/>
              </a:rPr>
              <a:t>تركيب </a:t>
            </a:r>
            <a:r>
              <a:rPr lang="ar-EG" altLang="en-US" sz="2800" b="1" dirty="0">
                <a:solidFill>
                  <a:srgbClr val="FFFF00"/>
                </a:solidFill>
                <a:cs typeface="Andalus" panose="02020603050405020304" pitchFamily="18" charset="-78"/>
              </a:rPr>
              <a:t>السكان</a:t>
            </a:r>
            <a:r>
              <a:rPr lang="ar-EG" altLang="en-US" sz="2800" b="1" dirty="0"/>
              <a:t> : فمــن حيث فئـــــات السن والنوع فله أثر مباشر على نسبة المــواليد </a:t>
            </a:r>
            <a:r>
              <a:rPr lang="ar-EG" altLang="en-US" sz="2800" b="1" dirty="0" smtClean="0"/>
              <a:t>.</a:t>
            </a:r>
            <a:r>
              <a:rPr lang="ar-SA" altLang="en-US" sz="2800" b="1" dirty="0" smtClean="0"/>
              <a:t> </a:t>
            </a:r>
            <a:r>
              <a:rPr lang="ar-EG" altLang="en-US" sz="2800" b="1" dirty="0" smtClean="0"/>
              <a:t>ومن </a:t>
            </a:r>
            <a:r>
              <a:rPr lang="ar-EG" altLang="en-US" sz="2800" b="1" dirty="0"/>
              <a:t>المعروف أن الهجرة تؤثر </a:t>
            </a:r>
            <a:r>
              <a:rPr lang="ar-EG" altLang="en-US" sz="2800" b="1" dirty="0" smtClean="0"/>
              <a:t>في </a:t>
            </a:r>
            <a:r>
              <a:rPr lang="ar-EG" altLang="en-US" sz="2800" b="1" dirty="0"/>
              <a:t>التركيب </a:t>
            </a:r>
            <a:r>
              <a:rPr lang="ar-EG" altLang="en-US" sz="2800" b="1" dirty="0" smtClean="0"/>
              <a:t>السكاني </a:t>
            </a:r>
            <a:r>
              <a:rPr lang="ar-EG" altLang="en-US" sz="2800" b="1" dirty="0"/>
              <a:t>ولهذا تلعب دورا قويا </a:t>
            </a:r>
            <a:r>
              <a:rPr lang="ar-EG" altLang="en-US" sz="2800" b="1" dirty="0" smtClean="0"/>
              <a:t>في </a:t>
            </a:r>
            <a:r>
              <a:rPr lang="ar-EG" altLang="en-US" sz="2800" b="1" dirty="0"/>
              <a:t>التغيــــــرات الديمــــوغرافية ، فمثلا هجرة العمال من الريف الى المدن يترتب عليه أن يصبح سكان القرى من النساء والأطفال والشيوخ فقط ممـا يؤثر </a:t>
            </a:r>
            <a:r>
              <a:rPr lang="ar-EG" altLang="en-US" sz="2800" b="1" dirty="0" smtClean="0"/>
              <a:t>في </a:t>
            </a:r>
            <a:r>
              <a:rPr lang="ar-EG" altLang="en-US" sz="2800" b="1" dirty="0"/>
              <a:t>نسبة الانجاب.</a:t>
            </a:r>
          </a:p>
          <a:p>
            <a:pPr>
              <a:lnSpc>
                <a:spcPct val="105000"/>
              </a:lnSpc>
            </a:pPr>
            <a:endParaRPr lang="ar-EG" altLang="en-US" sz="2800" b="1" dirty="0">
              <a:solidFill>
                <a:srgbClr val="FFFF00"/>
              </a:solidFill>
              <a:cs typeface="Andalus" panose="02020603050405020304" pitchFamily="18" charset="-78"/>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justLow">
              <a:lnSpc>
                <a:spcPct val="150000"/>
              </a:lnSpc>
              <a:buClr>
                <a:srgbClr val="FFCC00"/>
              </a:buClr>
            </a:pPr>
            <a:r>
              <a:rPr lang="ar-EG" altLang="en-US" sz="2800" b="1" dirty="0">
                <a:solidFill>
                  <a:srgbClr val="FFFF00"/>
                </a:solidFill>
                <a:cs typeface="Andalus" panose="02020603050405020304" pitchFamily="18" charset="-78"/>
              </a:rPr>
              <a:t>التعاليم الدينية</a:t>
            </a:r>
            <a:r>
              <a:rPr lang="ar-EG" altLang="en-US" sz="2800" b="1" dirty="0">
                <a:solidFill>
                  <a:srgbClr val="FFFFFF"/>
                </a:solidFill>
              </a:rPr>
              <a:t> : تلعـــــــب التعاليم الدينية دورا كبيرا </a:t>
            </a:r>
            <a:r>
              <a:rPr lang="ar-EG" altLang="en-US" sz="2800" b="1" dirty="0" smtClean="0">
                <a:solidFill>
                  <a:srgbClr val="FFFFFF"/>
                </a:solidFill>
              </a:rPr>
              <a:t>في </a:t>
            </a:r>
            <a:r>
              <a:rPr lang="ar-EG" altLang="en-US" sz="2800" b="1" dirty="0">
                <a:solidFill>
                  <a:srgbClr val="FFFFFF"/>
                </a:solidFill>
              </a:rPr>
              <a:t>تحديد نسبة المواليد ، فجميـــع الأديان تؤيد نمو الأسرة </a:t>
            </a:r>
            <a:r>
              <a:rPr lang="ar-EG" altLang="en-US" sz="2800" b="1" dirty="0" smtClean="0">
                <a:solidFill>
                  <a:srgbClr val="FFFFFF"/>
                </a:solidFill>
              </a:rPr>
              <a:t>الطبيعي  </a:t>
            </a:r>
            <a:r>
              <a:rPr lang="ar-EG" altLang="en-US" sz="2800" b="1" dirty="0">
                <a:solidFill>
                  <a:srgbClr val="FFFFFF"/>
                </a:solidFill>
              </a:rPr>
              <a:t>وتقف بشكل قوى أمام تحديد النسل . ومن ثم نلاحظ أن المجتمعات المحافظة على تعاليم دينها تتميز بارتفاع نسبـــة المـــــــواليد ويتفاخر المسلمــون بكبر حجم أسرهم وهناك آيات قرآنية وأحاديث نبوية تدعو الى زيادة السكــــان </a:t>
            </a:r>
            <a:r>
              <a:rPr lang="ar-EG" altLang="en-US" sz="2800" b="1" dirty="0" smtClean="0">
                <a:solidFill>
                  <a:srgbClr val="FFFFFF"/>
                </a:solidFill>
              </a:rPr>
              <a:t>المسلمين. مثال </a:t>
            </a:r>
            <a:r>
              <a:rPr lang="ar-EG" altLang="en-US" sz="2800" b="1" dirty="0">
                <a:solidFill>
                  <a:srgbClr val="FFFFFF"/>
                </a:solidFill>
              </a:rPr>
              <a:t>نسبة المواليد لدى فلسطين 52 , 53 </a:t>
            </a:r>
            <a:r>
              <a:rPr lang="ar-EG" altLang="en-US" sz="2800" b="1" dirty="0" smtClean="0">
                <a:solidFill>
                  <a:srgbClr val="FFFFFF"/>
                </a:solidFill>
              </a:rPr>
              <a:t>في </a:t>
            </a:r>
            <a:r>
              <a:rPr lang="ar-EG" altLang="en-US" sz="2800" b="1" dirty="0">
                <a:solidFill>
                  <a:srgbClr val="FFFFFF"/>
                </a:solidFill>
              </a:rPr>
              <a:t>الألف .</a:t>
            </a:r>
            <a:endParaRPr lang="en-US" altLang="en-US" sz="2800" b="1" dirty="0">
              <a:solidFill>
                <a:srgbClr val="FFFFFF"/>
              </a:solidFill>
            </a:endParaRPr>
          </a:p>
          <a:p>
            <a:pPr marL="0" indent="0" algn="justLow">
              <a:lnSpc>
                <a:spcPct val="150000"/>
              </a:lnSpc>
              <a:buNone/>
            </a:pPr>
            <a:endParaRPr lang="en-US" sz="2800" b="1" dirty="0"/>
          </a:p>
        </p:txBody>
      </p:sp>
      <p:sp>
        <p:nvSpPr>
          <p:cNvPr id="4" name="Rectangle 2"/>
          <p:cNvSpPr>
            <a:spLocks noGrp="1" noRot="1" noChangeArrowheads="1"/>
          </p:cNvSpPr>
          <p:nvPr>
            <p:ph type="title"/>
          </p:nvPr>
        </p:nvSpPr>
        <p:spPr>
          <a:solidFill>
            <a:srgbClr val="FF3300"/>
          </a:solidFill>
          <a:scene3d>
            <a:camera prst="legacyObliqueBottom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أهم العوامل المؤثرة فى نسبة المواليد</a:t>
            </a:r>
            <a:endParaRPr lang="en-US" altLang="en-US">
              <a:solidFill>
                <a:srgbClr val="FFFF00"/>
              </a:solidFill>
            </a:endParaRPr>
          </a:p>
        </p:txBody>
      </p:sp>
    </p:spTree>
    <p:extLst>
      <p:ext uri="{BB962C8B-B14F-4D97-AF65-F5344CB8AC3E}">
        <p14:creationId xmlns:p14="http://schemas.microsoft.com/office/powerpoint/2010/main" val="231550786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rrowheads="1"/>
          </p:cNvSpPr>
          <p:nvPr>
            <p:ph type="title"/>
          </p:nvPr>
        </p:nvSpPr>
        <p:spPr>
          <a:solidFill>
            <a:srgbClr val="FF3300"/>
          </a:solidFill>
          <a:scene3d>
            <a:camera prst="legacyObliqueTop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dirty="0">
                <a:solidFill>
                  <a:srgbClr val="FFFF00"/>
                </a:solidFill>
              </a:rPr>
              <a:t>أهم العوامل المؤثرة </a:t>
            </a:r>
            <a:r>
              <a:rPr lang="ar-EG" altLang="en-US" dirty="0" err="1">
                <a:solidFill>
                  <a:srgbClr val="FFFF00"/>
                </a:solidFill>
              </a:rPr>
              <a:t>فى</a:t>
            </a:r>
            <a:r>
              <a:rPr lang="ar-EG" altLang="en-US" dirty="0">
                <a:solidFill>
                  <a:srgbClr val="FFFF00"/>
                </a:solidFill>
              </a:rPr>
              <a:t> نسبة المواليد</a:t>
            </a:r>
            <a:endParaRPr lang="en-US" altLang="en-US" dirty="0">
              <a:solidFill>
                <a:srgbClr val="FFFF00"/>
              </a:solidFill>
            </a:endParaRPr>
          </a:p>
        </p:txBody>
      </p:sp>
      <p:sp>
        <p:nvSpPr>
          <p:cNvPr id="205827" name="Rectangle 3"/>
          <p:cNvSpPr>
            <a:spLocks noGrp="1" noChangeArrowheads="1"/>
          </p:cNvSpPr>
          <p:nvPr>
            <p:ph type="body" idx="1"/>
          </p:nvPr>
        </p:nvSpPr>
        <p:spPr/>
        <p:txBody>
          <a:bodyPr/>
          <a:lstStyle/>
          <a:p>
            <a:pPr algn="justLow">
              <a:lnSpc>
                <a:spcPct val="150000"/>
              </a:lnSpc>
            </a:pPr>
            <a:r>
              <a:rPr lang="ar-EG" altLang="en-US" sz="2800" b="1" dirty="0">
                <a:solidFill>
                  <a:srgbClr val="FFFF00"/>
                </a:solidFill>
                <a:cs typeface="Andalus" panose="02020603050405020304" pitchFamily="18" charset="-78"/>
              </a:rPr>
              <a:t>انتشار التعليم</a:t>
            </a:r>
            <a:r>
              <a:rPr lang="ar-EG" altLang="en-US" sz="2800" b="1" dirty="0"/>
              <a:t> : من الحقـــائق المسلـــــم بهــــا بين كثير من الـــباحثين أن انتشار التعليم </a:t>
            </a:r>
            <a:r>
              <a:rPr lang="ar-EG" altLang="en-US" sz="2800" b="1" dirty="0" smtClean="0"/>
              <a:t>في </a:t>
            </a:r>
            <a:r>
              <a:rPr lang="ar-EG" altLang="en-US" sz="2800" b="1" dirty="0"/>
              <a:t>مجتمعات كثيرة مختلفة النظم الاجتمـــــــاعية والاقتـصادية له أثر فعال على الحد من نسبة الانجــــــاب وتحديد حجم الاســرة .لماذا ؟  لأن التعليم يوسع مدارك الفـــــــرد بحيث يجعلـــه يعرف الكثير عن المشكلات الاقتصادية والاجتماعية  ويجعله يعرف مسؤولياته أمام أفراد أسرته </a:t>
            </a:r>
            <a:r>
              <a:rPr lang="ar-EG" altLang="en-US" sz="2800" b="1" dirty="0" smtClean="0"/>
              <a:t>.</a:t>
            </a:r>
            <a:endParaRPr lang="ar-EG" altLang="en-US" sz="2800" b="1"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nSpc>
                <a:spcPct val="150000"/>
              </a:lnSpc>
              <a:buClr>
                <a:srgbClr val="FFCC00"/>
              </a:buClr>
            </a:pPr>
            <a:r>
              <a:rPr lang="ar-EG" altLang="en-US" sz="3600" b="1" dirty="0">
                <a:solidFill>
                  <a:srgbClr val="FFFF00"/>
                </a:solidFill>
                <a:cs typeface="Andalus" panose="02020603050405020304" pitchFamily="18" charset="-78"/>
              </a:rPr>
              <a:t>عمل المرأة</a:t>
            </a:r>
            <a:r>
              <a:rPr lang="ar-EG" altLang="en-US" b="1" dirty="0">
                <a:solidFill>
                  <a:srgbClr val="FFFFFF"/>
                </a:solidFill>
              </a:rPr>
              <a:t> : كمــا أن خروج المرأة الى ميدان العمل جعلها أكثر رغبة </a:t>
            </a:r>
            <a:r>
              <a:rPr lang="ar-EG" altLang="en-US" b="1" dirty="0" smtClean="0">
                <a:solidFill>
                  <a:srgbClr val="FFFFFF"/>
                </a:solidFill>
              </a:rPr>
              <a:t>في </a:t>
            </a:r>
            <a:r>
              <a:rPr lang="ar-EG" altLang="en-US" b="1" dirty="0">
                <a:solidFill>
                  <a:srgbClr val="FFFFFF"/>
                </a:solidFill>
              </a:rPr>
              <a:t>تكوين أسرة صغيرة </a:t>
            </a:r>
            <a:r>
              <a:rPr lang="ar-EG" altLang="en-US" b="1" dirty="0" smtClean="0">
                <a:solidFill>
                  <a:srgbClr val="FFFFFF"/>
                </a:solidFill>
              </a:rPr>
              <a:t>.</a:t>
            </a:r>
            <a:endParaRPr lang="ar-SA" altLang="en-US" b="1" dirty="0" smtClean="0">
              <a:solidFill>
                <a:srgbClr val="FFFFFF"/>
              </a:solidFill>
            </a:endParaRPr>
          </a:p>
          <a:p>
            <a:pPr lvl="0">
              <a:lnSpc>
                <a:spcPct val="150000"/>
              </a:lnSpc>
              <a:buClr>
                <a:srgbClr val="FFCC00"/>
              </a:buClr>
            </a:pPr>
            <a:endParaRPr lang="en-US" altLang="en-US" b="1" dirty="0">
              <a:solidFill>
                <a:srgbClr val="FFFFFF"/>
              </a:solidFill>
            </a:endParaRPr>
          </a:p>
          <a:p>
            <a:pPr lvl="0">
              <a:lnSpc>
                <a:spcPct val="150000"/>
              </a:lnSpc>
              <a:buClr>
                <a:srgbClr val="FFCC00"/>
              </a:buClr>
            </a:pPr>
            <a:r>
              <a:rPr lang="ar-EG" altLang="en-US" sz="2800" b="1" dirty="0">
                <a:solidFill>
                  <a:srgbClr val="FFFF00"/>
                </a:solidFill>
                <a:cs typeface="Andalus" panose="02020603050405020304" pitchFamily="18" charset="-78"/>
              </a:rPr>
              <a:t>العادات والتقاليد</a:t>
            </a:r>
            <a:r>
              <a:rPr lang="ar-EG" altLang="en-US" sz="2400" b="1" dirty="0">
                <a:solidFill>
                  <a:srgbClr val="FFFFFF"/>
                </a:solidFill>
              </a:rPr>
              <a:t> : تلعـــب العــــادات السائدة </a:t>
            </a:r>
            <a:r>
              <a:rPr lang="ar-EG" altLang="en-US" sz="2400" b="1" dirty="0" smtClean="0">
                <a:solidFill>
                  <a:srgbClr val="FFFFFF"/>
                </a:solidFill>
              </a:rPr>
              <a:t>في </a:t>
            </a:r>
            <a:r>
              <a:rPr lang="ar-EG" altLang="en-US" sz="2400" b="1" dirty="0">
                <a:solidFill>
                  <a:srgbClr val="FFFFFF"/>
                </a:solidFill>
              </a:rPr>
              <a:t>المجتمعات دورا </a:t>
            </a:r>
            <a:r>
              <a:rPr lang="ar-EG" altLang="en-US" sz="2400" b="1" dirty="0" smtClean="0">
                <a:solidFill>
                  <a:srgbClr val="FFFFFF"/>
                </a:solidFill>
              </a:rPr>
              <a:t>في </a:t>
            </a:r>
            <a:r>
              <a:rPr lang="ar-EG" altLang="en-US" sz="2400" b="1" dirty="0">
                <a:solidFill>
                  <a:srgbClr val="FFFFFF"/>
                </a:solidFill>
              </a:rPr>
              <a:t>تحديد حجـــــم الاســـرة ، ويرتبط هذا بمستوى وعى الافـــراد ومدى ايمانهم بمثل هذه العادات .</a:t>
            </a:r>
          </a:p>
          <a:p>
            <a:pPr marL="0" indent="0">
              <a:lnSpc>
                <a:spcPct val="150000"/>
              </a:lnSpc>
              <a:buNone/>
            </a:pPr>
            <a:endParaRPr lang="en-US" b="1" dirty="0"/>
          </a:p>
        </p:txBody>
      </p:sp>
      <p:sp>
        <p:nvSpPr>
          <p:cNvPr id="4" name="Rectangle 2"/>
          <p:cNvSpPr>
            <a:spLocks noGrp="1" noRot="1" noChangeArrowheads="1"/>
          </p:cNvSpPr>
          <p:nvPr>
            <p:ph type="title"/>
          </p:nvPr>
        </p:nvSpPr>
        <p:spPr>
          <a:solidFill>
            <a:srgbClr val="FF3300"/>
          </a:solidFill>
          <a:scene3d>
            <a:camera prst="legacyObliqueTop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dirty="0">
                <a:solidFill>
                  <a:srgbClr val="FFFF00"/>
                </a:solidFill>
              </a:rPr>
              <a:t>أهم العوامل المؤثرة </a:t>
            </a:r>
            <a:r>
              <a:rPr lang="ar-EG" altLang="en-US" dirty="0" err="1">
                <a:solidFill>
                  <a:srgbClr val="FFFF00"/>
                </a:solidFill>
              </a:rPr>
              <a:t>فى</a:t>
            </a:r>
            <a:r>
              <a:rPr lang="ar-EG" altLang="en-US" dirty="0">
                <a:solidFill>
                  <a:srgbClr val="FFFF00"/>
                </a:solidFill>
              </a:rPr>
              <a:t> نسبة المواليد</a:t>
            </a:r>
            <a:endParaRPr lang="en-US" altLang="en-US" dirty="0">
              <a:solidFill>
                <a:srgbClr val="FFFF00"/>
              </a:solidFill>
            </a:endParaRPr>
          </a:p>
        </p:txBody>
      </p:sp>
    </p:spTree>
    <p:extLst>
      <p:ext uri="{BB962C8B-B14F-4D97-AF65-F5344CB8AC3E}">
        <p14:creationId xmlns:p14="http://schemas.microsoft.com/office/powerpoint/2010/main" val="310905735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rrowheads="1"/>
          </p:cNvSpPr>
          <p:nvPr>
            <p:ph type="title"/>
          </p:nvPr>
        </p:nvSpPr>
        <p:spPr>
          <a:solidFill>
            <a:srgbClr val="FF3300"/>
          </a:solidFill>
          <a:scene3d>
            <a:camera prst="legacyObliqueTop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أهم العوامل المؤثرة فى نسبة المواليد</a:t>
            </a:r>
            <a:endParaRPr lang="en-US" altLang="en-US">
              <a:solidFill>
                <a:srgbClr val="FFFF00"/>
              </a:solidFill>
            </a:endParaRPr>
          </a:p>
        </p:txBody>
      </p:sp>
      <p:sp>
        <p:nvSpPr>
          <p:cNvPr id="206851" name="Rectangle 3"/>
          <p:cNvSpPr>
            <a:spLocks noGrp="1" noChangeArrowheads="1"/>
          </p:cNvSpPr>
          <p:nvPr>
            <p:ph type="body" idx="1"/>
          </p:nvPr>
        </p:nvSpPr>
        <p:spPr/>
        <p:txBody>
          <a:bodyPr/>
          <a:lstStyle/>
          <a:p>
            <a:pPr algn="justLow">
              <a:lnSpc>
                <a:spcPct val="150000"/>
              </a:lnSpc>
            </a:pPr>
            <a:endParaRPr lang="ar-EG" altLang="en-US" sz="2800" b="1" dirty="0">
              <a:solidFill>
                <a:srgbClr val="FFFF00"/>
              </a:solidFill>
              <a:cs typeface="Andalus" panose="02020603050405020304" pitchFamily="18" charset="-78"/>
            </a:endParaRPr>
          </a:p>
          <a:p>
            <a:pPr marL="0" indent="0" algn="justLow">
              <a:lnSpc>
                <a:spcPct val="150000"/>
              </a:lnSpc>
              <a:buNone/>
            </a:pPr>
            <a:r>
              <a:rPr lang="ar-EG" altLang="en-US" sz="2800" b="1" dirty="0">
                <a:solidFill>
                  <a:srgbClr val="FFFF00"/>
                </a:solidFill>
                <a:cs typeface="Andalus" panose="02020603050405020304" pitchFamily="18" charset="-78"/>
              </a:rPr>
              <a:t>دخل الاسرة وعملها</a:t>
            </a:r>
            <a:r>
              <a:rPr lang="ar-EG" altLang="en-US" sz="2800" b="1" dirty="0"/>
              <a:t> : فمهنــة الفرد ومركزة </a:t>
            </a:r>
            <a:r>
              <a:rPr lang="ar-EG" altLang="en-US" sz="2800" b="1" dirty="0" smtClean="0"/>
              <a:t>الاجتماعي </a:t>
            </a:r>
            <a:r>
              <a:rPr lang="ar-EG" altLang="en-US" sz="2800" b="1" dirty="0"/>
              <a:t>يساعد </a:t>
            </a:r>
            <a:r>
              <a:rPr lang="ar-EG" altLang="en-US" sz="2800" b="1" dirty="0" err="1"/>
              <a:t>فى</a:t>
            </a:r>
            <a:r>
              <a:rPr lang="ar-EG" altLang="en-US" sz="2800" b="1" dirty="0"/>
              <a:t> تحديد حجم الاسرة . فالعمل الزراعى يحتاج </a:t>
            </a:r>
            <a:r>
              <a:rPr lang="ar-SA" altLang="en-US" sz="2800" b="1" dirty="0"/>
              <a:t>أ</a:t>
            </a:r>
            <a:r>
              <a:rPr lang="ar-EG" altLang="en-US" sz="2800" b="1" dirty="0" smtClean="0"/>
              <a:t>يدى </a:t>
            </a:r>
            <a:r>
              <a:rPr lang="ar-EG" altLang="en-US" sz="2800" b="1" dirty="0"/>
              <a:t>عاملة ويختلف هذا من مجتمع لأخر .</a:t>
            </a:r>
          </a:p>
          <a:p>
            <a:pPr marL="0" indent="0" algn="justLow">
              <a:lnSpc>
                <a:spcPct val="150000"/>
              </a:lnSpc>
              <a:buNone/>
            </a:pPr>
            <a:r>
              <a:rPr lang="ar-EG" altLang="en-US" sz="2800" b="1" dirty="0" smtClean="0">
                <a:solidFill>
                  <a:srgbClr val="FFFF00"/>
                </a:solidFill>
                <a:cs typeface="Andalus" panose="02020603050405020304" pitchFamily="18" charset="-78"/>
              </a:rPr>
              <a:t>الحياة </a:t>
            </a:r>
            <a:r>
              <a:rPr lang="ar-EG" altLang="en-US" sz="2800" b="1" dirty="0">
                <a:solidFill>
                  <a:srgbClr val="FFFF00"/>
                </a:solidFill>
                <a:cs typeface="Andalus" panose="02020603050405020304" pitchFamily="18" charset="-78"/>
              </a:rPr>
              <a:t>الحضرية</a:t>
            </a:r>
            <a:r>
              <a:rPr lang="ar-EG" altLang="en-US" sz="2800" b="1" dirty="0"/>
              <a:t> : فهنـــــاك علاقة بين سكـــن الحضر وبين عدد الاطفال ، وفى داخـــــل المدينــــة تختلف نسبــة المواليد من مكان لأخر </a:t>
            </a:r>
            <a:r>
              <a:rPr lang="ar-EG" altLang="en-US" sz="2800" b="1" dirty="0" smtClean="0"/>
              <a:t>في </a:t>
            </a:r>
            <a:r>
              <a:rPr lang="ar-EG" altLang="en-US" sz="2800" b="1" dirty="0"/>
              <a:t>نفس المدينة فنسب الانجاب تزداد كلما اتجهنا من قلب المدينة الى أطرافها</a:t>
            </a:r>
          </a:p>
          <a:p>
            <a:pPr algn="justLow">
              <a:lnSpc>
                <a:spcPct val="150000"/>
              </a:lnSpc>
            </a:pPr>
            <a:endParaRPr lang="en-US" altLang="en-US" sz="2800" b="1"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79" name="Picture 7" descr="e-12(womens_educ)"/>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
        <p:nvSpPr>
          <p:cNvPr id="361480" name="Text Box 8"/>
          <p:cNvSpPr txBox="1">
            <a:spLocks noChangeArrowheads="1"/>
          </p:cNvSpPr>
          <p:nvPr/>
        </p:nvSpPr>
        <p:spPr bwMode="auto">
          <a:xfrm>
            <a:off x="5364163" y="1628775"/>
            <a:ext cx="3457575" cy="42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400">
                <a:solidFill>
                  <a:srgbClr val="FF3300"/>
                </a:solidFill>
                <a:effectLst>
                  <a:outerShdw blurRad="38100" dist="38100" dir="2700000" algn="tl">
                    <a:srgbClr val="000000"/>
                  </a:outerShdw>
                </a:effectLst>
                <a:latin typeface="Garamond" panose="02020404030301010803" pitchFamily="18" charset="0"/>
              </a:rPr>
              <a:t>العلاقة بين نسبة المواليد والتعليم</a:t>
            </a:r>
            <a:r>
              <a:rPr lang="ar-EG" altLang="en-US" sz="1000">
                <a:solidFill>
                  <a:srgbClr val="FF3300"/>
                </a:solidFill>
                <a:effectLst>
                  <a:outerShdw blurRad="38100" dist="38100" dir="2700000" algn="tl">
                    <a:srgbClr val="000000"/>
                  </a:outerShdw>
                </a:effectLst>
                <a:latin typeface="Garamond" panose="02020404030301010803" pitchFamily="18" charset="0"/>
              </a:rPr>
              <a:t> </a:t>
            </a:r>
            <a:endParaRPr lang="en-US" altLang="en-US" sz="1000">
              <a:solidFill>
                <a:srgbClr val="FF3300"/>
              </a:solidFill>
              <a:effectLst>
                <a:outerShdw blurRad="38100" dist="38100" dir="2700000" algn="tl">
                  <a:srgbClr val="000000"/>
                </a:outerShdw>
              </a:effectLst>
              <a:latin typeface="Garamond" panose="02020404030301010803" pitchFamily="18" charset="0"/>
            </a:endParaRPr>
          </a:p>
        </p:txBody>
      </p:sp>
      <p:sp>
        <p:nvSpPr>
          <p:cNvPr id="361481" name="Text Box 9"/>
          <p:cNvSpPr txBox="1">
            <a:spLocks noChangeArrowheads="1"/>
          </p:cNvSpPr>
          <p:nvPr/>
        </p:nvSpPr>
        <p:spPr bwMode="auto">
          <a:xfrm>
            <a:off x="7956550" y="333375"/>
            <a:ext cx="928688"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تعليم ثانوى</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82" name="Text Box 10"/>
          <p:cNvSpPr txBox="1">
            <a:spLocks noChangeArrowheads="1"/>
          </p:cNvSpPr>
          <p:nvPr/>
        </p:nvSpPr>
        <p:spPr bwMode="auto">
          <a:xfrm>
            <a:off x="5651500" y="260350"/>
            <a:ext cx="984250"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تعليم ابتدائى</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83" name="Text Box 11"/>
          <p:cNvSpPr txBox="1">
            <a:spLocks noChangeArrowheads="1"/>
          </p:cNvSpPr>
          <p:nvPr/>
        </p:nvSpPr>
        <p:spPr bwMode="auto">
          <a:xfrm>
            <a:off x="3708400" y="260350"/>
            <a:ext cx="827088"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غير متعلم</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84" name="Text Box 12"/>
          <p:cNvSpPr txBox="1">
            <a:spLocks noChangeArrowheads="1"/>
          </p:cNvSpPr>
          <p:nvPr/>
        </p:nvSpPr>
        <p:spPr bwMode="auto">
          <a:xfrm>
            <a:off x="395288" y="549275"/>
            <a:ext cx="1725612"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rgbClr val="FF3300"/>
                </a:solidFill>
                <a:effectLst>
                  <a:outerShdw blurRad="38100" dist="38100" dir="2700000" algn="tl">
                    <a:srgbClr val="000000"/>
                  </a:outerShdw>
                </a:effectLst>
                <a:latin typeface="Garamond" panose="02020404030301010803" pitchFamily="18" charset="0"/>
              </a:rPr>
              <a:t>معدل الخصوبة الكلية</a:t>
            </a:r>
            <a:endParaRPr lang="en-US" altLang="en-US" sz="1800">
              <a:solidFill>
                <a:srgbClr val="FF3300"/>
              </a:solidFill>
              <a:effectLst>
                <a:outerShdw blurRad="38100" dist="38100" dir="2700000" algn="tl">
                  <a:srgbClr val="000000"/>
                </a:outerShdw>
              </a:effectLst>
              <a:latin typeface="Garamond" panose="02020404030301010803" pitchFamily="18" charset="0"/>
            </a:endParaRPr>
          </a:p>
        </p:txBody>
      </p:sp>
      <p:sp>
        <p:nvSpPr>
          <p:cNvPr id="361486" name="Text Box 14"/>
          <p:cNvSpPr txBox="1">
            <a:spLocks noChangeArrowheads="1"/>
          </p:cNvSpPr>
          <p:nvPr/>
        </p:nvSpPr>
        <p:spPr bwMode="auto">
          <a:xfrm>
            <a:off x="395288" y="5949950"/>
            <a:ext cx="581025"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النيجر</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87" name="Text Box 15"/>
          <p:cNvSpPr txBox="1">
            <a:spLocks noChangeArrowheads="1"/>
          </p:cNvSpPr>
          <p:nvPr/>
        </p:nvSpPr>
        <p:spPr bwMode="auto">
          <a:xfrm>
            <a:off x="1331913" y="5949950"/>
            <a:ext cx="768350"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جواتيمالا</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88" name="Text Box 16"/>
          <p:cNvSpPr txBox="1">
            <a:spLocks noChangeArrowheads="1"/>
          </p:cNvSpPr>
          <p:nvPr/>
        </p:nvSpPr>
        <p:spPr bwMode="auto">
          <a:xfrm>
            <a:off x="2627313" y="5949950"/>
            <a:ext cx="525462"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اليمن</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89" name="Text Box 17"/>
          <p:cNvSpPr txBox="1">
            <a:spLocks noChangeArrowheads="1"/>
          </p:cNvSpPr>
          <p:nvPr/>
        </p:nvSpPr>
        <p:spPr bwMode="auto">
          <a:xfrm>
            <a:off x="3625850" y="5949950"/>
            <a:ext cx="606425"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هاييتى</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90" name="Text Box 18"/>
          <p:cNvSpPr txBox="1">
            <a:spLocks noChangeArrowheads="1"/>
          </p:cNvSpPr>
          <p:nvPr/>
        </p:nvSpPr>
        <p:spPr bwMode="auto">
          <a:xfrm>
            <a:off x="4849813" y="5978525"/>
            <a:ext cx="471487"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كينيا</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91" name="Text Box 19"/>
          <p:cNvSpPr txBox="1">
            <a:spLocks noChangeArrowheads="1"/>
          </p:cNvSpPr>
          <p:nvPr/>
        </p:nvSpPr>
        <p:spPr bwMode="auto">
          <a:xfrm>
            <a:off x="5767388" y="5949950"/>
            <a:ext cx="696912"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باكستان</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92" name="Text Box 20"/>
          <p:cNvSpPr txBox="1">
            <a:spLocks noChangeArrowheads="1"/>
          </p:cNvSpPr>
          <p:nvPr/>
        </p:nvSpPr>
        <p:spPr bwMode="auto">
          <a:xfrm>
            <a:off x="6986588" y="5907088"/>
            <a:ext cx="611187" cy="31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الفلبين</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
        <p:nvSpPr>
          <p:cNvPr id="361493" name="Text Box 21"/>
          <p:cNvSpPr txBox="1">
            <a:spLocks noChangeArrowheads="1"/>
          </p:cNvSpPr>
          <p:nvPr/>
        </p:nvSpPr>
        <p:spPr bwMode="auto">
          <a:xfrm>
            <a:off x="8072438" y="5907088"/>
            <a:ext cx="593725" cy="31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600">
                <a:solidFill>
                  <a:srgbClr val="FF3300"/>
                </a:solidFill>
                <a:effectLst>
                  <a:outerShdw blurRad="38100" dist="38100" dir="2700000" algn="tl">
                    <a:srgbClr val="000000"/>
                  </a:outerShdw>
                </a:effectLst>
                <a:latin typeface="Garamond" panose="02020404030301010803" pitchFamily="18" charset="0"/>
              </a:rPr>
              <a:t>الأردن</a:t>
            </a:r>
            <a:endParaRPr lang="en-US" altLang="en-US" sz="1600">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8697" name="Picture 9" descr="Untitled-1ghuytug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98700" name="Picture 12" descr="p-ContracUseMoroc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836613"/>
            <a:ext cx="8064500" cy="2520950"/>
          </a:xfrm>
          <a:prstGeom prst="rect">
            <a:avLst/>
          </a:prstGeom>
          <a:noFill/>
          <a:extLst>
            <a:ext uri="{909E8E84-426E-40DD-AFC4-6F175D3DCCD1}">
              <a14:hiddenFill xmlns:a14="http://schemas.microsoft.com/office/drawing/2010/main">
                <a:solidFill>
                  <a:srgbClr val="FFFFFF"/>
                </a:solidFill>
              </a14:hiddenFill>
            </a:ext>
          </a:extLst>
        </p:spPr>
      </p:pic>
      <p:sp>
        <p:nvSpPr>
          <p:cNvPr id="498701" name="Text Box 13"/>
          <p:cNvSpPr txBox="1">
            <a:spLocks noChangeArrowheads="1"/>
          </p:cNvSpPr>
          <p:nvPr/>
        </p:nvSpPr>
        <p:spPr bwMode="auto">
          <a:xfrm>
            <a:off x="395288" y="3860800"/>
            <a:ext cx="8280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498702" name="Text Box 14"/>
          <p:cNvSpPr txBox="1">
            <a:spLocks noChangeArrowheads="1"/>
          </p:cNvSpPr>
          <p:nvPr/>
        </p:nvSpPr>
        <p:spPr bwMode="auto">
          <a:xfrm>
            <a:off x="1476375" y="3933825"/>
            <a:ext cx="5757863"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   العلاقة بين نسبة التعليم واستخدام موانع الحــــــمل وتأثير كل ذلك على نسبـــــــــة الــــــــخصوبة فى المغرب  ( حسب تعداد 1995 )</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498703" name="Text Box 15"/>
          <p:cNvSpPr txBox="1">
            <a:spLocks noChangeArrowheads="1"/>
          </p:cNvSpPr>
          <p:nvPr/>
        </p:nvSpPr>
        <p:spPr bwMode="auto">
          <a:xfrm>
            <a:off x="746125" y="5949950"/>
            <a:ext cx="4170363" cy="485775"/>
          </a:xfrm>
          <a:prstGeom prst="rect">
            <a:avLst/>
          </a:prstGeom>
          <a:noFill/>
          <a:ln w="9525" algn="ctr">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9966"/>
                </a:solidFill>
                <a:effectLst>
                  <a:outerShdw blurRad="38100" dist="38100" dir="2700000" algn="tl">
                    <a:srgbClr val="000000"/>
                  </a:outerShdw>
                </a:effectLst>
                <a:latin typeface="Garamond" panose="02020404030301010803" pitchFamily="18" charset="0"/>
              </a:rPr>
              <a:t>تابعوا الصور القادمة وعلقوا عليها</a:t>
            </a:r>
            <a:endParaRPr lang="en-US" altLang="en-US">
              <a:solidFill>
                <a:srgbClr val="FF9966"/>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9476" name="Picture 4" descr="education_iraqigir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8850" y="3933825"/>
            <a:ext cx="1835150" cy="2924175"/>
          </a:xfrm>
          <a:prstGeom prst="rect">
            <a:avLst/>
          </a:prstGeom>
          <a:noFill/>
          <a:extLst>
            <a:ext uri="{909E8E84-426E-40DD-AFC4-6F175D3DCCD1}">
              <a14:hiddenFill xmlns:a14="http://schemas.microsoft.com/office/drawing/2010/main">
                <a:solidFill>
                  <a:srgbClr val="FFFFFF"/>
                </a:solidFill>
              </a14:hiddenFill>
            </a:ext>
          </a:extLst>
        </p:spPr>
      </p:pic>
      <p:pic>
        <p:nvPicPr>
          <p:cNvPr id="489477" name="Picture 5" descr="egypt_girls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33825"/>
            <a:ext cx="1979613" cy="2924175"/>
          </a:xfrm>
          <a:prstGeom prst="rect">
            <a:avLst/>
          </a:prstGeom>
          <a:noFill/>
          <a:extLst>
            <a:ext uri="{909E8E84-426E-40DD-AFC4-6F175D3DCCD1}">
              <a14:hiddenFill xmlns:a14="http://schemas.microsoft.com/office/drawing/2010/main">
                <a:solidFill>
                  <a:srgbClr val="FFFFFF"/>
                </a:solidFill>
              </a14:hiddenFill>
            </a:ext>
          </a:extLst>
        </p:spPr>
      </p:pic>
      <p:pic>
        <p:nvPicPr>
          <p:cNvPr id="489478" name="Picture 6" descr="education-kids-b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762500" cy="3933825"/>
          </a:xfrm>
          <a:prstGeom prst="rect">
            <a:avLst/>
          </a:prstGeom>
          <a:noFill/>
          <a:extLst>
            <a:ext uri="{909E8E84-426E-40DD-AFC4-6F175D3DCCD1}">
              <a14:hiddenFill xmlns:a14="http://schemas.microsoft.com/office/drawing/2010/main">
                <a:solidFill>
                  <a:srgbClr val="FFFFFF"/>
                </a:solidFill>
              </a14:hiddenFill>
            </a:ext>
          </a:extLst>
        </p:spPr>
      </p:pic>
      <p:pic>
        <p:nvPicPr>
          <p:cNvPr id="489479" name="Picture 7" descr="egy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7900" y="0"/>
            <a:ext cx="4356100" cy="3933825"/>
          </a:xfrm>
          <a:prstGeom prst="rect">
            <a:avLst/>
          </a:prstGeom>
          <a:noFill/>
          <a:extLst>
            <a:ext uri="{909E8E84-426E-40DD-AFC4-6F175D3DCCD1}">
              <a14:hiddenFill xmlns:a14="http://schemas.microsoft.com/office/drawing/2010/main">
                <a:solidFill>
                  <a:srgbClr val="FFFFFF"/>
                </a:solidFill>
              </a14:hiddenFill>
            </a:ext>
          </a:extLst>
        </p:spPr>
      </p:pic>
      <p:sp>
        <p:nvSpPr>
          <p:cNvPr id="489480" name="Rectangle 8"/>
          <p:cNvSpPr>
            <a:spLocks noGrp="1" noRot="1" noChangeArrowheads="1"/>
          </p:cNvSpPr>
          <p:nvPr>
            <p:ph type="title"/>
          </p:nvPr>
        </p:nvSpPr>
        <p:spPr>
          <a:xfrm>
            <a:off x="1979613" y="3860800"/>
            <a:ext cx="5132387" cy="2997200"/>
          </a:xfrm>
        </p:spPr>
        <p:txBody>
          <a:bodyPr/>
          <a:lstStyle/>
          <a:p>
            <a:r>
              <a:rPr lang="ar-EG" altLang="en-US"/>
              <a:t>العلاقة بين التعليم ونسبة المواليد</a:t>
            </a:r>
            <a:endParaRPr lang="en-US" altLang="en-US"/>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24" name="Picture 4" descr="12r1dq"/>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661025"/>
          </a:xfrm>
          <a:prstGeom prst="rect">
            <a:avLst/>
          </a:prstGeom>
          <a:noFill/>
          <a:extLst>
            <a:ext uri="{909E8E84-426E-40DD-AFC4-6F175D3DCCD1}">
              <a14:hiddenFill xmlns:a14="http://schemas.microsoft.com/office/drawing/2010/main">
                <a:solidFill>
                  <a:srgbClr val="FFFFFF"/>
                </a:solidFill>
              </a14:hiddenFill>
            </a:ext>
          </a:extLst>
        </p:spPr>
      </p:pic>
      <p:sp>
        <p:nvSpPr>
          <p:cNvPr id="491528" name="Rectangle 8"/>
          <p:cNvSpPr>
            <a:spLocks noGrp="1" noRot="1" noChangeArrowheads="1"/>
          </p:cNvSpPr>
          <p:nvPr>
            <p:ph type="title"/>
          </p:nvPr>
        </p:nvSpPr>
        <p:spPr>
          <a:xfrm>
            <a:off x="539750" y="5715000"/>
            <a:ext cx="8229600" cy="1143000"/>
          </a:xfrm>
        </p:spPr>
        <p:txBody>
          <a:bodyPr/>
          <a:lstStyle/>
          <a:p>
            <a:r>
              <a:rPr lang="ar-EG" altLang="en-US"/>
              <a:t>العلاقة بين سكنى الحضر ونسبة المواليد</a:t>
            </a:r>
            <a:endParaRPr lang="en-US"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ln w="76200">
            <a:solidFill>
              <a:srgbClr val="FF9933"/>
            </a:solidFill>
            <a:miter lim="800000"/>
            <a:headEnd/>
            <a:tailEnd/>
          </a:ln>
          <a:scene3d>
            <a:camera prst="legacyObliqueTopRight"/>
            <a:lightRig rig="legacyFlat3" dir="b"/>
          </a:scene3d>
          <a:sp3d extrusionH="430200" prstMaterial="legacyMatte">
            <a:bevelT w="13500" h="13500" prst="angle"/>
            <a:bevelB w="13500" h="13500" prst="angle"/>
            <a:extrusionClr>
              <a:srgbClr val="FF9933"/>
            </a:extrusionClr>
            <a:contourClr>
              <a:srgbClr val="FF9933"/>
            </a:contourClr>
          </a:sp3d>
        </p:spPr>
        <p:txBody>
          <a:bodyPr>
            <a:flatTx/>
          </a:bodyPr>
          <a:lstStyle/>
          <a:p>
            <a:r>
              <a:rPr lang="ar-EG" altLang="en-US">
                <a:solidFill>
                  <a:srgbClr val="FFFF00"/>
                </a:solidFill>
              </a:rPr>
              <a:t>مصادر البيانات السكانية</a:t>
            </a:r>
            <a:r>
              <a:rPr lang="ar-EG" altLang="en-US"/>
              <a:t> </a:t>
            </a:r>
            <a:endParaRPr lang="en-US" altLang="en-US"/>
          </a:p>
        </p:txBody>
      </p:sp>
      <p:sp>
        <p:nvSpPr>
          <p:cNvPr id="35856" name="Rectangle 16"/>
          <p:cNvSpPr>
            <a:spLocks noGrp="1" noChangeArrowheads="1"/>
          </p:cNvSpPr>
          <p:nvPr>
            <p:ph type="body" sz="half" idx="1"/>
          </p:nvPr>
        </p:nvSpPr>
        <p:spPr>
          <a:xfrm>
            <a:off x="2051050" y="908050"/>
            <a:ext cx="5111750" cy="3168650"/>
          </a:xfrm>
        </p:spPr>
        <p:txBody>
          <a:bodyPr/>
          <a:lstStyle/>
          <a:p>
            <a:pPr algn="ctr">
              <a:buFont typeface="Wingdings" panose="05000000000000000000" pitchFamily="2" charset="2"/>
              <a:buNone/>
            </a:pPr>
            <a:endParaRPr lang="ar-EG" altLang="en-US" b="1"/>
          </a:p>
          <a:p>
            <a:pPr algn="ctr">
              <a:buFont typeface="Wingdings" panose="05000000000000000000" pitchFamily="2" charset="2"/>
              <a:buNone/>
            </a:pPr>
            <a:r>
              <a:rPr lang="ar-EG" altLang="en-US" b="1"/>
              <a:t>    تعتمد الدراسات السكانـــــــية على مجموعة من المصادر  الإحصـائية المختلفة ويمكن تقسيم مصــــــــادر دراســــــة السكان الى مجموعتين رئيسيتين </a:t>
            </a:r>
            <a:endParaRPr lang="en-US" altLang="en-US" b="1"/>
          </a:p>
        </p:txBody>
      </p:sp>
      <p:graphicFrame>
        <p:nvGraphicFramePr>
          <p:cNvPr id="2" name="Diagram 1"/>
          <p:cNvGraphicFramePr/>
          <p:nvPr/>
        </p:nvGraphicFramePr>
        <p:xfrm>
          <a:off x="750888" y="4033838"/>
          <a:ext cx="7708900" cy="2563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5992" name="Line 152"/>
          <p:cNvSpPr>
            <a:spLocks noChangeShapeType="1"/>
          </p:cNvSpPr>
          <p:nvPr/>
        </p:nvSpPr>
        <p:spPr bwMode="auto">
          <a:xfrm>
            <a:off x="4427538" y="3933825"/>
            <a:ext cx="0" cy="503238"/>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3572" name="Picture 4" descr="alex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963" y="0"/>
            <a:ext cx="3348037" cy="3357563"/>
          </a:xfrm>
          <a:prstGeom prst="rect">
            <a:avLst/>
          </a:prstGeom>
          <a:noFill/>
          <a:extLst>
            <a:ext uri="{909E8E84-426E-40DD-AFC4-6F175D3DCCD1}">
              <a14:hiddenFill xmlns:a14="http://schemas.microsoft.com/office/drawing/2010/main">
                <a:solidFill>
                  <a:srgbClr val="FFFFFF"/>
                </a:solidFill>
              </a14:hiddenFill>
            </a:ext>
          </a:extLst>
        </p:spPr>
      </p:pic>
      <p:sp>
        <p:nvSpPr>
          <p:cNvPr id="493574" name="Text Box 6"/>
          <p:cNvSpPr txBox="1">
            <a:spLocks noChangeArrowheads="1"/>
          </p:cNvSpPr>
          <p:nvPr/>
        </p:nvSpPr>
        <p:spPr bwMode="auto">
          <a:xfrm>
            <a:off x="468313" y="5805488"/>
            <a:ext cx="7920037"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FFFF00"/>
                </a:solidFill>
                <a:effectLst>
                  <a:outerShdw blurRad="38100" dist="38100" dir="2700000" algn="tl">
                    <a:srgbClr val="000000"/>
                  </a:outerShdw>
                </a:effectLst>
                <a:latin typeface="Garamond" panose="02020404030301010803" pitchFamily="18" charset="0"/>
              </a:rPr>
              <a:t>دخل الأسرة وعملها قد يكون له دور فى تحديد حجم الأسرة</a:t>
            </a:r>
            <a:endParaRPr lang="en-US" altLang="en-US" sz="3200">
              <a:solidFill>
                <a:srgbClr val="FFFF00"/>
              </a:solidFill>
              <a:effectLst>
                <a:outerShdw blurRad="38100" dist="38100" dir="2700000" algn="tl">
                  <a:srgbClr val="000000"/>
                </a:outerShdw>
              </a:effectLst>
              <a:latin typeface="Garamond" panose="02020404030301010803" pitchFamily="18" charset="0"/>
            </a:endParaRPr>
          </a:p>
        </p:txBody>
      </p:sp>
      <p:pic>
        <p:nvPicPr>
          <p:cNvPr id="493575" name="Picture 7" descr="ScrewFarme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95963" cy="5516563"/>
          </a:xfrm>
          <a:prstGeom prst="rect">
            <a:avLst/>
          </a:prstGeom>
          <a:noFill/>
          <a:extLst>
            <a:ext uri="{909E8E84-426E-40DD-AFC4-6F175D3DCCD1}">
              <a14:hiddenFill xmlns:a14="http://schemas.microsoft.com/office/drawing/2010/main">
                <a:solidFill>
                  <a:srgbClr val="FFFFFF"/>
                </a:solidFill>
              </a14:hiddenFill>
            </a:ext>
          </a:extLst>
        </p:spPr>
      </p:pic>
      <p:pic>
        <p:nvPicPr>
          <p:cNvPr id="493576" name="Picture 8" descr="gallery_cairo_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5963" y="3213100"/>
            <a:ext cx="3348037" cy="2286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5620" name="Picture 4" descr="y1318e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876925"/>
          </a:xfrm>
          <a:prstGeom prst="rect">
            <a:avLst/>
          </a:prstGeom>
          <a:noFill/>
          <a:extLst>
            <a:ext uri="{909E8E84-426E-40DD-AFC4-6F175D3DCCD1}">
              <a14:hiddenFill xmlns:a14="http://schemas.microsoft.com/office/drawing/2010/main">
                <a:solidFill>
                  <a:srgbClr val="FFFFFF"/>
                </a:solidFill>
              </a14:hiddenFill>
            </a:ext>
          </a:extLst>
        </p:spPr>
      </p:pic>
      <p:sp>
        <p:nvSpPr>
          <p:cNvPr id="495621" name="Text Box 5"/>
          <p:cNvSpPr txBox="1">
            <a:spLocks noChangeArrowheads="1"/>
          </p:cNvSpPr>
          <p:nvPr/>
        </p:nvSpPr>
        <p:spPr bwMode="auto">
          <a:xfrm>
            <a:off x="1476375" y="6092825"/>
            <a:ext cx="58261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تلعب العادات والتقاليد دورا فى تحديد حجم الأسرة</a:t>
            </a:r>
            <a:endParaRPr lang="en-US" altLang="en-US">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550" name="Picture 6" descr="Haram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805488"/>
          </a:xfrm>
          <a:prstGeom prst="rect">
            <a:avLst/>
          </a:prstGeom>
          <a:noFill/>
          <a:extLst>
            <a:ext uri="{909E8E84-426E-40DD-AFC4-6F175D3DCCD1}">
              <a14:hiddenFill xmlns:a14="http://schemas.microsoft.com/office/drawing/2010/main">
                <a:solidFill>
                  <a:srgbClr val="FFFFFF"/>
                </a:solidFill>
              </a14:hiddenFill>
            </a:ext>
          </a:extLst>
        </p:spPr>
      </p:pic>
      <p:sp>
        <p:nvSpPr>
          <p:cNvPr id="492551" name="Text Box 7"/>
          <p:cNvSpPr txBox="1">
            <a:spLocks noChangeArrowheads="1"/>
          </p:cNvSpPr>
          <p:nvPr/>
        </p:nvSpPr>
        <p:spPr bwMode="auto">
          <a:xfrm>
            <a:off x="2051050" y="6092825"/>
            <a:ext cx="46783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التعاليم الدينية وعلاقتها بنسبة المواليد </a:t>
            </a:r>
            <a:endParaRPr lang="en-US" altLang="en-US">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6" name="Rectangle 4" descr="womankid"/>
          <p:cNvSpPr>
            <a:spLocks noRot="1" noChangeArrowheads="1"/>
          </p:cNvSpPr>
          <p:nvPr/>
        </p:nvSpPr>
        <p:spPr bwMode="auto">
          <a:xfrm>
            <a:off x="0" y="0"/>
            <a:ext cx="2819400" cy="2433638"/>
          </a:xfrm>
          <a:prstGeom prst="rect">
            <a:avLst/>
          </a:pr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a:lnSpc>
                <a:spcPct val="100000"/>
              </a:lnSpc>
              <a:buClrTx/>
              <a:buSzTx/>
              <a:buFontTx/>
              <a:buNone/>
            </a:pPr>
            <a:endParaRPr lang="en-US" altLang="en-US"/>
          </a:p>
        </p:txBody>
      </p:sp>
      <p:sp>
        <p:nvSpPr>
          <p:cNvPr id="207877" name="Rectangle 5"/>
          <p:cNvSpPr>
            <a:spLocks noGrp="1" noChangeArrowheads="1"/>
          </p:cNvSpPr>
          <p:nvPr>
            <p:ph type="body" idx="1"/>
          </p:nvPr>
        </p:nvSpPr>
        <p:spPr>
          <a:xfrm>
            <a:off x="0" y="2565400"/>
            <a:ext cx="9144000" cy="4525963"/>
          </a:xfrm>
        </p:spPr>
        <p:txBody>
          <a:bodyPr/>
          <a:lstStyle/>
          <a:p>
            <a:r>
              <a:rPr lang="ar-EG" altLang="en-US" sz="2800"/>
              <a:t>يتضـــح من دراســـة نسب المواليد والوفيات فى العالم أن نسب المواليد تفوق سنويا نسب الوفيات ومن ثم فهناك دائما زيادة طبيعية بمعنى وجود فـرق دائم بين المواليد والوفيات وهذه هى الزيادة الطبيعية </a:t>
            </a:r>
          </a:p>
          <a:p>
            <a:r>
              <a:rPr lang="ar-EG" altLang="en-US" sz="2800"/>
              <a:t>فمثلا فى انكلترا بلغ عدد المــواليد عام 1959 حوالى 880,300 طفلا بينما بلغ عدد الوفيــــات 606,115 أى أن هناك زيادة 274,185 شخصا أى ما يعادل 5,2 فى الألف وهى الفــــــرق بين 16,9فى الألف ((نسبة المواليد )) و 11,7 فى الألف  (( نسبة الوفيات ))</a:t>
            </a:r>
          </a:p>
          <a:p>
            <a:r>
              <a:rPr lang="ar-EG" altLang="en-US" sz="2800"/>
              <a:t>وهكذا يبدو لنا بوضوح أن نمو السكان يرجع أساسا الى الزيادة الطبيعية والتى تختلف نسبتها من بلد لأخر تبعا للكثير من الظروف المعقدة .</a:t>
            </a:r>
            <a:endParaRPr lang="en-US" altLang="en-US" sz="2800"/>
          </a:p>
        </p:txBody>
      </p:sp>
      <p:sp>
        <p:nvSpPr>
          <p:cNvPr id="207878" name="WordArt 6"/>
          <p:cNvSpPr>
            <a:spLocks noChangeArrowheads="1" noChangeShapeType="1" noTextEdit="1"/>
          </p:cNvSpPr>
          <p:nvPr/>
        </p:nvSpPr>
        <p:spPr bwMode="auto">
          <a:xfrm>
            <a:off x="3203575" y="404813"/>
            <a:ext cx="2641600" cy="12255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Haettenschweiler" panose="020B0706040902060204" pitchFamily="34" charset="0"/>
              </a:rPr>
              <a:t>الزيادة الطبيعية</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Haettenschweiler" panose="020B0706040902060204" pitchFamily="34" charset="0"/>
            </a:endParaRPr>
          </a:p>
        </p:txBody>
      </p:sp>
      <p:sp>
        <p:nvSpPr>
          <p:cNvPr id="207879" name="Rectangle 7" descr="womankid"/>
          <p:cNvSpPr>
            <a:spLocks noRot="1" noChangeArrowheads="1"/>
          </p:cNvSpPr>
          <p:nvPr/>
        </p:nvSpPr>
        <p:spPr bwMode="auto">
          <a:xfrm>
            <a:off x="6324600" y="0"/>
            <a:ext cx="2819400" cy="2433638"/>
          </a:xfrm>
          <a:prstGeom prst="rect">
            <a:avLst/>
          </a:prstGeom>
          <a:blipFill dpi="0" rotWithShape="1">
            <a:blip r:embed="rId2"/>
            <a:srcRect/>
            <a:stretch>
              <a:fillRect/>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lgn="ctr">
              <a:spcBef>
                <a:spcPct val="0"/>
              </a:spcBef>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marL="4572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marL="9144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marL="13716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marL="1828800" algn="ctr" rtl="1"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a:lnSpc>
                <a:spcPct val="100000"/>
              </a:lnSpc>
              <a:buClrTx/>
              <a:buSzTx/>
              <a:buFontTx/>
              <a:buNone/>
            </a:pPr>
            <a:endParaRPr lang="en-US" altLang="en-US"/>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6" name="Picture 4" descr="world_p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33477" name="Rectangle 5"/>
          <p:cNvSpPr>
            <a:spLocks noGrp="1" noRot="1" noChangeArrowheads="1"/>
          </p:cNvSpPr>
          <p:nvPr>
            <p:ph type="title"/>
          </p:nvPr>
        </p:nvSpPr>
        <p:spPr>
          <a:xfrm>
            <a:off x="-323850" y="1628775"/>
            <a:ext cx="8229600" cy="1143000"/>
          </a:xfrm>
        </p:spPr>
        <p:txBody>
          <a:bodyPr/>
          <a:lstStyle/>
          <a:p>
            <a:r>
              <a:rPr lang="ar-EG" altLang="en-US" sz="4000">
                <a:solidFill>
                  <a:srgbClr val="FF3300"/>
                </a:solidFill>
              </a:rPr>
              <a:t>تطور معدلات النمو السكانى</a:t>
            </a:r>
            <a:br>
              <a:rPr lang="ar-EG" altLang="en-US" sz="4000">
                <a:solidFill>
                  <a:srgbClr val="FF3300"/>
                </a:solidFill>
              </a:rPr>
            </a:br>
            <a:r>
              <a:rPr lang="ar-EG" altLang="en-US" sz="4000">
                <a:solidFill>
                  <a:srgbClr val="FF3300"/>
                </a:solidFill>
              </a:rPr>
              <a:t>نتيجة الزيادة الطبيعية </a:t>
            </a:r>
            <a:endParaRPr lang="en-US" altLang="en-US" sz="4000">
              <a:solidFill>
                <a:srgbClr val="FF3300"/>
              </a:solidFill>
            </a:endParaRPr>
          </a:p>
        </p:txBody>
      </p:sp>
      <p:sp>
        <p:nvSpPr>
          <p:cNvPr id="233478" name="Text Box 6"/>
          <p:cNvSpPr txBox="1">
            <a:spLocks noChangeArrowheads="1"/>
          </p:cNvSpPr>
          <p:nvPr/>
        </p:nvSpPr>
        <p:spPr bwMode="auto">
          <a:xfrm>
            <a:off x="6750050" y="3733800"/>
            <a:ext cx="12985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دول نامية</a:t>
            </a:r>
            <a:endParaRPr lang="en-US" altLang="en-US">
              <a:effectLst>
                <a:outerShdw blurRad="38100" dist="38100" dir="2700000" algn="tl">
                  <a:srgbClr val="000000"/>
                </a:outerShdw>
              </a:effectLst>
              <a:latin typeface="Garamond" panose="02020404030301010803" pitchFamily="18" charset="0"/>
            </a:endParaRPr>
          </a:p>
        </p:txBody>
      </p:sp>
      <p:sp>
        <p:nvSpPr>
          <p:cNvPr id="233479" name="Text Box 7"/>
          <p:cNvSpPr txBox="1">
            <a:spLocks noChangeArrowheads="1"/>
          </p:cNvSpPr>
          <p:nvPr/>
        </p:nvSpPr>
        <p:spPr bwMode="auto">
          <a:xfrm>
            <a:off x="4716463" y="5805488"/>
            <a:ext cx="1316037" cy="42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400">
                <a:solidFill>
                  <a:srgbClr val="0000FF"/>
                </a:solidFill>
                <a:effectLst>
                  <a:outerShdw blurRad="38100" dist="38100" dir="2700000" algn="tl">
                    <a:srgbClr val="000000"/>
                  </a:outerShdw>
                </a:effectLst>
                <a:latin typeface="Garamond" panose="02020404030301010803" pitchFamily="18" charset="0"/>
              </a:rPr>
              <a:t>دول متقدمة</a:t>
            </a:r>
            <a:endParaRPr lang="en-US" altLang="en-US" sz="2400">
              <a:solidFill>
                <a:srgbClr val="0000FF"/>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rrowheads="1"/>
          </p:cNvSpPr>
          <p:nvPr>
            <p:ph type="title"/>
          </p:nvPr>
        </p:nvSpPr>
        <p:spPr>
          <a:gradFill rotWithShape="1">
            <a:gsLst>
              <a:gs pos="0">
                <a:schemeClr val="accent1">
                  <a:gamma/>
                  <a:shade val="46275"/>
                  <a:invGamma/>
                </a:schemeClr>
              </a:gs>
              <a:gs pos="100000">
                <a:schemeClr val="accent1"/>
              </a:gs>
            </a:gsLst>
            <a:lin ang="5400000" scaled="1"/>
          </a:gradFill>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a:flatTx/>
          </a:bodyPr>
          <a:lstStyle/>
          <a:p>
            <a:r>
              <a:rPr lang="ar-EG" altLang="en-US">
                <a:solidFill>
                  <a:srgbClr val="FFFF00"/>
                </a:solidFill>
              </a:rPr>
              <a:t>النمو السكانى والدورات الديموغرافية</a:t>
            </a:r>
            <a:endParaRPr lang="en-US" altLang="en-US">
              <a:solidFill>
                <a:srgbClr val="FFFF00"/>
              </a:solidFill>
            </a:endParaRPr>
          </a:p>
        </p:txBody>
      </p:sp>
      <p:sp>
        <p:nvSpPr>
          <p:cNvPr id="208899" name="Rectangle 3"/>
          <p:cNvSpPr>
            <a:spLocks noGrp="1" noChangeArrowheads="1"/>
          </p:cNvSpPr>
          <p:nvPr>
            <p:ph type="body" idx="1"/>
          </p:nvPr>
        </p:nvSpPr>
        <p:spPr/>
        <p:txBody>
          <a:bodyPr/>
          <a:lstStyle/>
          <a:p>
            <a:pPr>
              <a:lnSpc>
                <a:spcPct val="90000"/>
              </a:lnSpc>
            </a:pPr>
            <a:r>
              <a:rPr lang="ar-EG" altLang="en-US" sz="2800" b="1" dirty="0"/>
              <a:t>أدت دراسة النمو </a:t>
            </a:r>
            <a:r>
              <a:rPr lang="ar-EG" altLang="en-US" sz="2800" b="1" dirty="0" smtClean="0"/>
              <a:t>السكاني </a:t>
            </a:r>
            <a:r>
              <a:rPr lang="ar-EG" altLang="en-US" sz="2800" b="1" dirty="0"/>
              <a:t>الى محاولة تقسيمه الى مراحل رئيسية أو ما يعـــــرف بنظرية الدورات الديموغرافية للنمو </a:t>
            </a:r>
            <a:r>
              <a:rPr lang="ar-EG" altLang="en-US" sz="2800" b="1" dirty="0" smtClean="0"/>
              <a:t>السكاني </a:t>
            </a:r>
            <a:r>
              <a:rPr lang="ar-EG" altLang="en-US" sz="2800" b="1" dirty="0"/>
              <a:t>وكل دورة مـــن الدورات تتميز بخصائص تميزها عن الدورات الأخرى حيث أن لكل دورة ديناميكيتها وظرفها الخاصة بها </a:t>
            </a:r>
          </a:p>
          <a:p>
            <a:pPr>
              <a:lnSpc>
                <a:spcPct val="90000"/>
              </a:lnSpc>
            </a:pPr>
            <a:endParaRPr lang="ar-EG" altLang="en-US" sz="2800" b="1" dirty="0"/>
          </a:p>
          <a:p>
            <a:pPr>
              <a:lnSpc>
                <a:spcPct val="90000"/>
              </a:lnSpc>
            </a:pPr>
            <a:r>
              <a:rPr lang="ar-EG" altLang="en-US" sz="2800" b="1" dirty="0"/>
              <a:t>وتعد نظـرية الانتقال </a:t>
            </a:r>
            <a:r>
              <a:rPr lang="ar-EG" altLang="en-US" sz="2800" b="1" dirty="0" smtClean="0"/>
              <a:t>الديموغرافي </a:t>
            </a:r>
            <a:r>
              <a:rPr lang="en-US" altLang="en-US" sz="2800" b="1" dirty="0"/>
              <a:t>demographic transitional theory </a:t>
            </a:r>
            <a:r>
              <a:rPr lang="ar-EG" altLang="en-US" sz="2800" b="1" dirty="0"/>
              <a:t>  من أهم المظـــاهر المرتبطة بدراسة السكان وربما حظيت باهتمام كبير كنظرية مالثوس ، وهذه النظرية تمثل العلاقة بين معدل المواليد ومعدل الوفيــات وما تنتجه من مؤثرات ديموغرافية تنعكس على معدل النمو </a:t>
            </a:r>
            <a:r>
              <a:rPr lang="ar-EG" altLang="en-US" sz="2800" b="1" dirty="0" smtClean="0"/>
              <a:t>السكاني في </a:t>
            </a:r>
            <a:r>
              <a:rPr lang="ar-EG" altLang="en-US" sz="2800" b="1" dirty="0"/>
              <a:t>المجتمع .</a:t>
            </a:r>
            <a:endParaRPr lang="en-US" altLang="en-US" sz="2800" b="1" dirty="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rrowheads="1"/>
          </p:cNvSpPr>
          <p:nvPr>
            <p:ph type="title"/>
          </p:nvPr>
        </p:nvSpPr>
        <p:spPr>
          <a:gradFill rotWithShape="1">
            <a:gsLst>
              <a:gs pos="0">
                <a:srgbClr val="FFFF00"/>
              </a:gs>
              <a:gs pos="50000">
                <a:srgbClr val="FFFF00">
                  <a:gamma/>
                  <a:shade val="46275"/>
                  <a:invGamma/>
                </a:srgbClr>
              </a:gs>
              <a:gs pos="100000">
                <a:srgbClr val="FFFF00"/>
              </a:gs>
            </a:gsLst>
            <a:lin ang="5400000" scaled="1"/>
          </a:gradFill>
          <a:scene3d>
            <a:camera prst="legacyPerspectiveTopRight"/>
            <a:lightRig rig="legacyFlat3" dir="b"/>
          </a:scene3d>
          <a:sp3d extrusionH="121893000" prstMaterial="legacyMatte">
            <a:bevelT w="13500" h="13500" prst="angle"/>
            <a:bevelB w="13500" h="13500" prst="angle"/>
            <a:extrusionClr>
              <a:srgbClr val="FFFF00"/>
            </a:extrusionClr>
            <a:contourClr>
              <a:srgbClr val="FFFF00"/>
            </a:contourClr>
          </a:sp3d>
        </p:spPr>
        <p:txBody>
          <a:bodyPr>
            <a:flatTx/>
          </a:bodyPr>
          <a:lstStyle/>
          <a:p>
            <a:r>
              <a:rPr lang="ar-EG" altLang="en-US">
                <a:solidFill>
                  <a:srgbClr val="CC66FF"/>
                </a:solidFill>
              </a:rPr>
              <a:t>المراحل الديموغرافية</a:t>
            </a:r>
            <a:r>
              <a:rPr lang="ar-EG" altLang="en-US"/>
              <a:t> </a:t>
            </a:r>
            <a:endParaRPr lang="en-US" altLang="en-US"/>
          </a:p>
        </p:txBody>
      </p:sp>
      <p:sp>
        <p:nvSpPr>
          <p:cNvPr id="209923" name="Rectangle 3"/>
          <p:cNvSpPr>
            <a:spLocks noGrp="1" noChangeArrowheads="1"/>
          </p:cNvSpPr>
          <p:nvPr>
            <p:ph type="body" idx="1"/>
          </p:nvPr>
        </p:nvSpPr>
        <p:spPr/>
        <p:txBody>
          <a:bodyPr/>
          <a:lstStyle/>
          <a:p>
            <a:endParaRPr lang="ar-EG" altLang="en-US" sz="2800"/>
          </a:p>
          <a:p>
            <a:r>
              <a:rPr lang="ar-EG" altLang="en-US" b="1">
                <a:solidFill>
                  <a:srgbClr val="FFFF00"/>
                </a:solidFill>
                <a:cs typeface="Andalus" panose="02020603050405020304" pitchFamily="18" charset="-78"/>
              </a:rPr>
              <a:t>المرحلـــة الاولـى</a:t>
            </a:r>
            <a:r>
              <a:rPr lang="ar-EG" altLang="en-US" sz="2800" b="1"/>
              <a:t> : وتعــــــــرف أحيانا بالـــــــــمرحلة البدائية </a:t>
            </a:r>
            <a:r>
              <a:rPr lang="en-US" altLang="en-US" sz="2800" b="1"/>
              <a:t>primitive stage </a:t>
            </a:r>
            <a:r>
              <a:rPr lang="ar-EG" altLang="en-US" sz="2800" b="1"/>
              <a:t> وتتميز بارتفـــــاع معدل المــواليد وأيضا معدل الوفيـات ويتعرض السكان فيها لأوبئة ومجاعات ترتفع معها معدلات الوفيـــــات الى ارقام كبيرة ، وبالأخص ترتفع معدلات وفيات الأطفال الرضع قد يصل الى 250 فى الألف ، ولقد مرت كل شعوب العـــــالم بهذه المرحــلة التى سادت العالم فى كل أجزائه حتى القرن 17 ولكن قلت المجتمـــعات التى تتمثل فيها هذه المرحـــلة فى الــعصر الحديث وأصبحت مــــقصورة على بعض أجــــزاء وسط أفريقيا وبعض جزر جنوب شرق آسيا وبعض دول أمريكا اللاتينية .</a:t>
            </a:r>
            <a:endParaRPr lang="en-US" altLang="en-US" sz="2800" b="1"/>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rrowheads="1"/>
          </p:cNvSpPr>
          <p:nvPr>
            <p:ph type="title"/>
          </p:nvPr>
        </p:nvSpPr>
        <p:spPr>
          <a:gradFill rotWithShape="1">
            <a:gsLst>
              <a:gs pos="0">
                <a:srgbClr val="FFFF00">
                  <a:gamma/>
                  <a:shade val="46275"/>
                  <a:invGamma/>
                </a:srgbClr>
              </a:gs>
              <a:gs pos="100000">
                <a:srgbClr val="FFFF00"/>
              </a:gs>
            </a:gsLst>
            <a:lin ang="5400000" scaled="1"/>
          </a:gradFill>
          <a:scene3d>
            <a:camera prst="legacyPerspectiveTopRight"/>
            <a:lightRig rig="legacyFlat3" dir="b"/>
          </a:scene3d>
          <a:sp3d extrusionH="121893000" prstMaterial="legacyMatte">
            <a:bevelT w="13500" h="13500" prst="angle"/>
            <a:bevelB w="13500" h="13500" prst="angle"/>
            <a:extrusionClr>
              <a:srgbClr val="FFFF00"/>
            </a:extrusionClr>
            <a:contourClr>
              <a:srgbClr val="FFFF00"/>
            </a:contourClr>
          </a:sp3d>
        </p:spPr>
        <p:txBody>
          <a:bodyPr>
            <a:flatTx/>
          </a:bodyPr>
          <a:lstStyle/>
          <a:p>
            <a:r>
              <a:rPr lang="ar-EG" altLang="en-US">
                <a:solidFill>
                  <a:srgbClr val="CC66FF"/>
                </a:solidFill>
              </a:rPr>
              <a:t>المراحل الديموغرافية</a:t>
            </a:r>
            <a:endParaRPr lang="en-US" altLang="en-US">
              <a:solidFill>
                <a:srgbClr val="CC66FF"/>
              </a:solidFill>
            </a:endParaRPr>
          </a:p>
        </p:txBody>
      </p:sp>
      <p:sp>
        <p:nvSpPr>
          <p:cNvPr id="210947" name="Rectangle 3"/>
          <p:cNvSpPr>
            <a:spLocks noGrp="1" noChangeArrowheads="1"/>
          </p:cNvSpPr>
          <p:nvPr>
            <p:ph type="body" idx="1"/>
          </p:nvPr>
        </p:nvSpPr>
        <p:spPr>
          <a:xfrm>
            <a:off x="395288" y="1989138"/>
            <a:ext cx="8229600" cy="4525962"/>
          </a:xfrm>
        </p:spPr>
        <p:txBody>
          <a:bodyPr/>
          <a:lstStyle/>
          <a:p>
            <a:r>
              <a:rPr lang="ar-EG" altLang="en-US" sz="2400" b="1">
                <a:solidFill>
                  <a:srgbClr val="FFFF00"/>
                </a:solidFill>
                <a:cs typeface="Andalus" panose="02020603050405020304" pitchFamily="18" charset="-78"/>
              </a:rPr>
              <a:t>المرحـلة الثانية</a:t>
            </a:r>
            <a:r>
              <a:rPr lang="ar-EG" altLang="en-US" sz="2400" b="1"/>
              <a:t> : وتعرف بمرحلة التزايد السكانى المبكر </a:t>
            </a:r>
            <a:r>
              <a:rPr lang="en-US" altLang="en-US" sz="2400" b="1"/>
              <a:t>early expanding stage </a:t>
            </a:r>
            <a:r>
              <a:rPr lang="ar-EG" altLang="en-US" sz="2400" b="1"/>
              <a:t> أو المـــرحلة الديموغرافــــية الشـــابة وتتميز بالنمو المتزايد والسريع للســـكان الناتـــج عن انخفاض معدل الوفيات مع استمرار معدل المواليد مرتفعا ومن ثم تتسع الهوة بين المواليد والوفيات وترتفع بذلك نسبة الصغار ، وتعيش معظم دول العالم النامى فى هذه المرحلة حيث تسود فى دول أمريكـــــا اللاتينية المدارية وكذلك فى معظــم الدول الأفريقية والآسيوية .ويعد التطور التكنولوجى الكبير من أهم العوامل التى مكنت الدول من الدخول الى المرحلة الثانية (مرحلة الانفجار السكانى ) حيث استطـــاعت السيطـــرة على الأمراض الوبائية . ولهذا ترجع ديناميكية الانفجار السكانى ترجع فى الأساس الى الهبوط الكبير فى معدل الوفيات نتيجة السيطرة على أسبابها</a:t>
            </a:r>
            <a:r>
              <a:rPr lang="ar-EG" altLang="en-US" sz="2000"/>
              <a:t> .</a:t>
            </a:r>
            <a:endParaRPr lang="en-US" altLang="en-US" sz="200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rrowheads="1"/>
          </p:cNvSpPr>
          <p:nvPr>
            <p:ph type="title"/>
          </p:nvPr>
        </p:nvSpPr>
        <p:spPr>
          <a:gradFill rotWithShape="1">
            <a:gsLst>
              <a:gs pos="0">
                <a:srgbClr val="FFFF00">
                  <a:gamma/>
                  <a:shade val="46275"/>
                  <a:invGamma/>
                </a:srgbClr>
              </a:gs>
              <a:gs pos="50000">
                <a:srgbClr val="FFFF00"/>
              </a:gs>
              <a:gs pos="100000">
                <a:srgbClr val="FFFF00">
                  <a:gamma/>
                  <a:shade val="46275"/>
                  <a:invGamma/>
                </a:srgbClr>
              </a:gs>
            </a:gsLst>
            <a:lin ang="5400000" scaled="1"/>
          </a:gradFill>
          <a:scene3d>
            <a:camera prst="legacyPerspectiveTopRight"/>
            <a:lightRig rig="legacyFlat3" dir="b"/>
          </a:scene3d>
          <a:sp3d extrusionH="121893000" prstMaterial="legacyMatte">
            <a:bevelT w="13500" h="13500" prst="angle"/>
            <a:bevelB w="13500" h="13500" prst="angle"/>
            <a:extrusionClr>
              <a:srgbClr val="FFFF00"/>
            </a:extrusionClr>
            <a:contourClr>
              <a:srgbClr val="FFFF00"/>
            </a:contourClr>
          </a:sp3d>
        </p:spPr>
        <p:txBody>
          <a:bodyPr>
            <a:flatTx/>
          </a:bodyPr>
          <a:lstStyle/>
          <a:p>
            <a:r>
              <a:rPr lang="ar-EG" altLang="en-US">
                <a:solidFill>
                  <a:srgbClr val="CC66FF"/>
                </a:solidFill>
              </a:rPr>
              <a:t>المراحل الديموغرافية</a:t>
            </a:r>
            <a:endParaRPr lang="en-US" altLang="en-US">
              <a:solidFill>
                <a:srgbClr val="CC66FF"/>
              </a:solidFill>
            </a:endParaRPr>
          </a:p>
        </p:txBody>
      </p:sp>
      <p:sp>
        <p:nvSpPr>
          <p:cNvPr id="211971" name="Rectangle 3"/>
          <p:cNvSpPr>
            <a:spLocks noGrp="1" noChangeArrowheads="1"/>
          </p:cNvSpPr>
          <p:nvPr>
            <p:ph type="body" idx="1"/>
          </p:nvPr>
        </p:nvSpPr>
        <p:spPr/>
        <p:txBody>
          <a:bodyPr/>
          <a:lstStyle/>
          <a:p>
            <a:pPr>
              <a:lnSpc>
                <a:spcPct val="90000"/>
              </a:lnSpc>
            </a:pPr>
            <a:endParaRPr lang="ar-EG" altLang="en-US" sz="2400"/>
          </a:p>
          <a:p>
            <a:pPr>
              <a:lnSpc>
                <a:spcPct val="90000"/>
              </a:lnSpc>
            </a:pPr>
            <a:r>
              <a:rPr lang="ar-EG" altLang="en-US" sz="2800" b="1">
                <a:solidFill>
                  <a:srgbClr val="FFFF00"/>
                </a:solidFill>
                <a:cs typeface="Andalus" panose="02020603050405020304" pitchFamily="18" charset="-78"/>
              </a:rPr>
              <a:t>المـرحلة الثالثة</a:t>
            </a:r>
            <a:r>
              <a:rPr lang="ar-EG" altLang="en-US" sz="2400"/>
              <a:t> : وتعرف بمرحلة التزايد السكانى المتأخر </a:t>
            </a:r>
            <a:r>
              <a:rPr lang="en-US" altLang="en-US" sz="2400"/>
              <a:t>late expanding stage</a:t>
            </a:r>
            <a:r>
              <a:rPr lang="ar-EG" altLang="en-US" sz="2400"/>
              <a:t> وهى المرحلـة التى تعيشها الدول ذات الخصوبة المتوسطة (معدل المواليد أقل من 20فى الألف ) ووفيــات منخفضة ( معدل وفيات حوالى 10 فى الألف ) </a:t>
            </a:r>
          </a:p>
          <a:p>
            <a:pPr>
              <a:lnSpc>
                <a:spcPct val="90000"/>
              </a:lnSpc>
            </a:pPr>
            <a:endParaRPr lang="ar-EG" altLang="en-US" sz="2400"/>
          </a:p>
          <a:p>
            <a:pPr>
              <a:lnSpc>
                <a:spcPct val="90000"/>
              </a:lnSpc>
            </a:pPr>
            <a:r>
              <a:rPr lang="ar-EG" altLang="en-US" sz="2800" b="1">
                <a:solidFill>
                  <a:srgbClr val="FFFF00"/>
                </a:solidFill>
                <a:cs typeface="Andalus" panose="02020603050405020304" pitchFamily="18" charset="-78"/>
              </a:rPr>
              <a:t>المـرحلة الرابعة</a:t>
            </a:r>
            <a:r>
              <a:rPr lang="ar-EG" altLang="en-US" sz="2400"/>
              <a:t> : وهى المرحلة الأخيرة فى الدورة الديموغرافية وهى تشمل الدول التى وصلت الى مرحلـــــة الثبات والاستقرار الديموغرافيين حيث انخفض فيها معدل المــــــواليد ومعدل الوفيات انخفاضا ملحوظا وبالتالى هبط معدل النمو السكــــانى الى أقل مستوياته فى العالم وتتراوح بين صفر % الى 1,0 % سنويا كما فى معظم دول شمال وغرب أوربـــــا . وأوضح الأمثلة على ذلك دولة فنلندا حيث يصل معدل النمو 0,3%.</a:t>
            </a:r>
            <a:endParaRPr lang="en-US" altLang="en-US" sz="2400"/>
          </a:p>
        </p:txBody>
      </p:sp>
      <p:sp>
        <p:nvSpPr>
          <p:cNvPr id="211972" name="Text Box 4"/>
          <p:cNvSpPr txBox="1">
            <a:spLocks noChangeArrowheads="1"/>
          </p:cNvSpPr>
          <p:nvPr/>
        </p:nvSpPr>
        <p:spPr bwMode="auto">
          <a:xfrm>
            <a:off x="3067050" y="5824538"/>
            <a:ext cx="217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rgbClr val="FF9933"/>
                </a:solidFill>
                <a:effectLst/>
              </a:rPr>
              <a:t>لاحظ المخطط القادم </a:t>
            </a:r>
            <a:endParaRPr lang="en-US" altLang="en-US" sz="2400">
              <a:solidFill>
                <a:srgbClr val="FF9933"/>
              </a:solidFill>
              <a:effectLst/>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6" name="Picture 4" descr="demographictransi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12997" name="Text Box 5"/>
          <p:cNvSpPr txBox="1">
            <a:spLocks noChangeArrowheads="1"/>
          </p:cNvSpPr>
          <p:nvPr/>
        </p:nvSpPr>
        <p:spPr bwMode="auto">
          <a:xfrm>
            <a:off x="3276600" y="1268413"/>
            <a:ext cx="27955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a:solidFill>
                  <a:srgbClr val="0000FF"/>
                </a:solidFill>
                <a:effectLst/>
              </a:rPr>
              <a:t>مراحل الانتقال السكانى</a:t>
            </a:r>
            <a:endParaRPr lang="en-US" altLang="en-US">
              <a:solidFill>
                <a:srgbClr val="0000FF"/>
              </a:solidFill>
              <a:effectLst/>
            </a:endParaRPr>
          </a:p>
        </p:txBody>
      </p:sp>
      <p:sp>
        <p:nvSpPr>
          <p:cNvPr id="212998" name="Line 6"/>
          <p:cNvSpPr>
            <a:spLocks noChangeShapeType="1"/>
          </p:cNvSpPr>
          <p:nvPr/>
        </p:nvSpPr>
        <p:spPr bwMode="auto">
          <a:xfrm flipH="1">
            <a:off x="7812088" y="2205038"/>
            <a:ext cx="647700"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999" name="Text Box 7"/>
          <p:cNvSpPr txBox="1">
            <a:spLocks noChangeArrowheads="1"/>
          </p:cNvSpPr>
          <p:nvPr/>
        </p:nvSpPr>
        <p:spPr bwMode="auto">
          <a:xfrm>
            <a:off x="6110288" y="2017713"/>
            <a:ext cx="143351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rgbClr val="FF3300"/>
                </a:solidFill>
                <a:effectLst>
                  <a:outerShdw blurRad="38100" dist="38100" dir="2700000" algn="tl">
                    <a:srgbClr val="000000"/>
                  </a:outerShdw>
                </a:effectLst>
                <a:latin typeface="Garamond" panose="02020404030301010803" pitchFamily="18" charset="0"/>
              </a:rPr>
              <a:t>معدلات المواليد</a:t>
            </a:r>
            <a:endParaRPr lang="en-US" altLang="en-US" sz="2000">
              <a:solidFill>
                <a:srgbClr val="FF3300"/>
              </a:solidFill>
              <a:effectLst>
                <a:outerShdw blurRad="38100" dist="38100" dir="2700000" algn="tl">
                  <a:srgbClr val="000000"/>
                </a:outerShdw>
              </a:effectLst>
              <a:latin typeface="Garamond" panose="02020404030301010803" pitchFamily="18" charset="0"/>
            </a:endParaRPr>
          </a:p>
        </p:txBody>
      </p:sp>
      <p:sp>
        <p:nvSpPr>
          <p:cNvPr id="213000" name="Line 8"/>
          <p:cNvSpPr>
            <a:spLocks noChangeShapeType="1"/>
          </p:cNvSpPr>
          <p:nvPr/>
        </p:nvSpPr>
        <p:spPr bwMode="auto">
          <a:xfrm flipH="1">
            <a:off x="7812088" y="2565400"/>
            <a:ext cx="647700" cy="0"/>
          </a:xfrm>
          <a:prstGeom prst="line">
            <a:avLst/>
          </a:prstGeom>
          <a:noFill/>
          <a:ln w="5715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001" name="Text Box 9"/>
          <p:cNvSpPr txBox="1">
            <a:spLocks noChangeArrowheads="1"/>
          </p:cNvSpPr>
          <p:nvPr/>
        </p:nvSpPr>
        <p:spPr bwMode="auto">
          <a:xfrm>
            <a:off x="6115050" y="2378075"/>
            <a:ext cx="1428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rgbClr val="008000"/>
                </a:solidFill>
                <a:effectLst>
                  <a:outerShdw blurRad="38100" dist="38100" dir="2700000" algn="tl">
                    <a:srgbClr val="000000"/>
                  </a:outerShdw>
                </a:effectLst>
                <a:latin typeface="Garamond" panose="02020404030301010803" pitchFamily="18" charset="0"/>
              </a:rPr>
              <a:t>معدلات الوفيات</a:t>
            </a:r>
            <a:endParaRPr lang="en-US" altLang="en-US" sz="2000">
              <a:solidFill>
                <a:srgbClr val="008000"/>
              </a:solidFill>
              <a:effectLst>
                <a:outerShdw blurRad="38100" dist="38100" dir="2700000" algn="tl">
                  <a:srgbClr val="000000"/>
                </a:outerShdw>
              </a:effectLst>
              <a:latin typeface="Garamond" panose="02020404030301010803" pitchFamily="18" charset="0"/>
            </a:endParaRPr>
          </a:p>
        </p:txBody>
      </p:sp>
      <p:sp>
        <p:nvSpPr>
          <p:cNvPr id="213002" name="Text Box 10"/>
          <p:cNvSpPr txBox="1">
            <a:spLocks noChangeArrowheads="1"/>
          </p:cNvSpPr>
          <p:nvPr/>
        </p:nvSpPr>
        <p:spPr bwMode="auto">
          <a:xfrm>
            <a:off x="1116013" y="5084763"/>
            <a:ext cx="12573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rgbClr val="FF9933"/>
                </a:solidFill>
                <a:effectLst>
                  <a:outerShdw blurRad="38100" dist="38100" dir="2700000" algn="tl">
                    <a:srgbClr val="000000"/>
                  </a:outerShdw>
                </a:effectLst>
                <a:latin typeface="Garamond" panose="02020404030301010803" pitchFamily="18" charset="0"/>
              </a:rPr>
              <a:t>المرحلة الأولى</a:t>
            </a:r>
            <a:endParaRPr lang="en-US" altLang="en-US" sz="1800">
              <a:solidFill>
                <a:srgbClr val="FF9933"/>
              </a:solidFill>
              <a:effectLst>
                <a:outerShdw blurRad="38100" dist="38100" dir="2700000" algn="tl">
                  <a:srgbClr val="000000"/>
                </a:outerShdw>
              </a:effectLst>
              <a:latin typeface="Garamond" panose="02020404030301010803" pitchFamily="18" charset="0"/>
            </a:endParaRPr>
          </a:p>
        </p:txBody>
      </p:sp>
      <p:sp>
        <p:nvSpPr>
          <p:cNvPr id="213003" name="Text Box 11"/>
          <p:cNvSpPr txBox="1">
            <a:spLocks noChangeArrowheads="1"/>
          </p:cNvSpPr>
          <p:nvPr/>
        </p:nvSpPr>
        <p:spPr bwMode="auto">
          <a:xfrm>
            <a:off x="2771775" y="5157788"/>
            <a:ext cx="125095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rgbClr val="FF9933"/>
                </a:solidFill>
                <a:effectLst>
                  <a:outerShdw blurRad="38100" dist="38100" dir="2700000" algn="tl">
                    <a:srgbClr val="000000"/>
                  </a:outerShdw>
                </a:effectLst>
                <a:latin typeface="Garamond" panose="02020404030301010803" pitchFamily="18" charset="0"/>
              </a:rPr>
              <a:t>المرحلة الثانية</a:t>
            </a:r>
            <a:endParaRPr lang="en-US" altLang="en-US" sz="1800">
              <a:solidFill>
                <a:srgbClr val="FF9933"/>
              </a:solidFill>
              <a:effectLst>
                <a:outerShdw blurRad="38100" dist="38100" dir="2700000" algn="tl">
                  <a:srgbClr val="000000"/>
                </a:outerShdw>
              </a:effectLst>
              <a:latin typeface="Garamond" panose="02020404030301010803" pitchFamily="18" charset="0"/>
            </a:endParaRPr>
          </a:p>
        </p:txBody>
      </p:sp>
      <p:sp>
        <p:nvSpPr>
          <p:cNvPr id="213004" name="Text Box 12"/>
          <p:cNvSpPr txBox="1">
            <a:spLocks noChangeArrowheads="1"/>
          </p:cNvSpPr>
          <p:nvPr/>
        </p:nvSpPr>
        <p:spPr bwMode="auto">
          <a:xfrm>
            <a:off x="4932363" y="5084763"/>
            <a:ext cx="1243012"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rgbClr val="FF9933"/>
                </a:solidFill>
                <a:effectLst>
                  <a:outerShdw blurRad="38100" dist="38100" dir="2700000" algn="tl">
                    <a:srgbClr val="000000"/>
                  </a:outerShdw>
                </a:effectLst>
                <a:latin typeface="Garamond" panose="02020404030301010803" pitchFamily="18" charset="0"/>
              </a:rPr>
              <a:t>المرحلة الثالثة</a:t>
            </a:r>
            <a:endParaRPr lang="en-US" altLang="en-US" sz="1800">
              <a:solidFill>
                <a:srgbClr val="FF9933"/>
              </a:solidFill>
              <a:effectLst>
                <a:outerShdw blurRad="38100" dist="38100" dir="2700000" algn="tl">
                  <a:srgbClr val="000000"/>
                </a:outerShdw>
              </a:effectLst>
              <a:latin typeface="Garamond" panose="02020404030301010803" pitchFamily="18" charset="0"/>
            </a:endParaRPr>
          </a:p>
        </p:txBody>
      </p:sp>
      <p:sp>
        <p:nvSpPr>
          <p:cNvPr id="213005" name="Text Box 13"/>
          <p:cNvSpPr txBox="1">
            <a:spLocks noChangeArrowheads="1"/>
          </p:cNvSpPr>
          <p:nvPr/>
        </p:nvSpPr>
        <p:spPr bwMode="auto">
          <a:xfrm>
            <a:off x="7105650" y="5062538"/>
            <a:ext cx="1303338"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rgbClr val="FF9933"/>
                </a:solidFill>
                <a:effectLst>
                  <a:outerShdw blurRad="38100" dist="38100" dir="2700000" algn="tl">
                    <a:srgbClr val="000000"/>
                  </a:outerShdw>
                </a:effectLst>
                <a:latin typeface="Garamond" panose="02020404030301010803" pitchFamily="18" charset="0"/>
              </a:rPr>
              <a:t>المرحلة الرابعة</a:t>
            </a:r>
            <a:endParaRPr lang="en-US" altLang="en-US" sz="1800">
              <a:solidFill>
                <a:srgbClr val="FF9933"/>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a:ln w="57150">
            <a:solidFill>
              <a:srgbClr val="FF3300"/>
            </a:solidFill>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أولا : مصادر البيانات الثابتة</a:t>
            </a:r>
            <a:endParaRPr lang="en-US" altLang="en-US">
              <a:solidFill>
                <a:srgbClr val="FFFF00"/>
              </a:solidFill>
            </a:endParaRPr>
          </a:p>
        </p:txBody>
      </p:sp>
      <p:sp>
        <p:nvSpPr>
          <p:cNvPr id="40963" name="Rectangle 3"/>
          <p:cNvSpPr>
            <a:spLocks noGrp="1" noChangeArrowheads="1"/>
          </p:cNvSpPr>
          <p:nvPr>
            <p:ph type="body" sz="half" idx="1"/>
          </p:nvPr>
        </p:nvSpPr>
        <p:spPr>
          <a:xfrm>
            <a:off x="4140200" y="1484313"/>
            <a:ext cx="4686300" cy="4525962"/>
          </a:xfrm>
        </p:spPr>
        <p:txBody>
          <a:bodyPr/>
          <a:lstStyle/>
          <a:p>
            <a:pPr algn="ctr">
              <a:buFont typeface="Wingdings" panose="05000000000000000000" pitchFamily="2" charset="2"/>
              <a:buNone/>
            </a:pPr>
            <a:r>
              <a:rPr lang="ar-EG" altLang="en-US" sz="4000">
                <a:solidFill>
                  <a:schemeClr val="hlink"/>
                </a:solidFill>
              </a:rPr>
              <a:t>التعداد  </a:t>
            </a:r>
            <a:r>
              <a:rPr lang="en-US" altLang="en-US" sz="4000">
                <a:solidFill>
                  <a:schemeClr val="hlink"/>
                </a:solidFill>
              </a:rPr>
              <a:t>census</a:t>
            </a:r>
          </a:p>
          <a:p>
            <a:pPr>
              <a:buFont typeface="Wingdings" panose="05000000000000000000" pitchFamily="2" charset="2"/>
              <a:buNone/>
            </a:pPr>
            <a:endParaRPr lang="ar-EG" altLang="en-US" sz="2800">
              <a:solidFill>
                <a:srgbClr val="FF9900"/>
              </a:solidFill>
            </a:endParaRPr>
          </a:p>
          <a:p>
            <a:pPr>
              <a:buFont typeface="Wingdings" panose="05000000000000000000" pitchFamily="2" charset="2"/>
              <a:buNone/>
            </a:pPr>
            <a:r>
              <a:rPr lang="ar-EG" altLang="en-US" sz="2800" b="1">
                <a:solidFill>
                  <a:srgbClr val="FF9900"/>
                </a:solidFill>
              </a:rPr>
              <a:t>تعريـــــف التعــــداد</a:t>
            </a:r>
            <a:r>
              <a:rPr lang="ar-EG" altLang="en-US" sz="2800" b="1"/>
              <a:t> :</a:t>
            </a:r>
            <a:r>
              <a:rPr lang="ar-EG" altLang="en-US" sz="2800" b="1">
                <a:solidFill>
                  <a:srgbClr val="00FF00"/>
                </a:solidFill>
              </a:rPr>
              <a:t> ((</a:t>
            </a:r>
            <a:r>
              <a:rPr lang="ar-EG" altLang="en-US" sz="2800" b="1"/>
              <a:t> العمليــة الكلية لجمـــع وتجهيـــــز وتقويــــم وتحليل ونشر البــــــيانات الــــــــديموغرافية والاقتصــــــــادية و الاجتمــــــــــاعية المتعلقة بكل الأفراد فى قطر أو جزء محــدد المعـــــالم من قــــطر فى زمن معين </a:t>
            </a:r>
            <a:r>
              <a:rPr lang="ar-EG" altLang="en-US" sz="2800" b="1">
                <a:solidFill>
                  <a:srgbClr val="00FF00"/>
                </a:solidFill>
              </a:rPr>
              <a:t>))</a:t>
            </a:r>
            <a:endParaRPr lang="en-US" altLang="en-US" sz="2800" b="1">
              <a:solidFill>
                <a:srgbClr val="00FF00"/>
              </a:solidFill>
            </a:endParaRPr>
          </a:p>
        </p:txBody>
      </p:sp>
      <p:pic>
        <p:nvPicPr>
          <p:cNvPr id="40965" name="Picture 5" descr="21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0" y="2420938"/>
            <a:ext cx="4038600" cy="27495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rrowheads="1"/>
          </p:cNvSpPr>
          <p:nvPr>
            <p:ph type="title"/>
          </p:nvPr>
        </p:nvSpPr>
        <p:spPr>
          <a:gradFill rotWithShape="1">
            <a:gsLst>
              <a:gs pos="0">
                <a:srgbClr val="FFFFFF"/>
              </a:gs>
              <a:gs pos="100000">
                <a:srgbClr val="FFFFFF">
                  <a:gamma/>
                  <a:shade val="46275"/>
                  <a:invGamma/>
                </a:srgbClr>
              </a:gs>
            </a:gsLst>
            <a:path path="rect">
              <a:fillToRect l="100000" b="100000"/>
            </a:path>
          </a:gradFill>
          <a:scene3d>
            <a:camera prst="legacyObliqueTopRight"/>
            <a:lightRig rig="legacyFlat3" dir="b"/>
          </a:scene3d>
          <a:sp3d extrusionH="430200" prstMaterial="legacyMatte">
            <a:bevelT w="13500" h="13500" prst="angle"/>
            <a:bevelB w="13500" h="13500" prst="angle"/>
            <a:extrusionClr>
              <a:srgbClr val="FFFFFF"/>
            </a:extrusionClr>
            <a:contourClr>
              <a:srgbClr val="FFFFFF"/>
            </a:contourClr>
          </a:sp3d>
          <a:extLst>
            <a:ext uri="{AF507438-7753-43E0-B8FC-AC1667EBCBE1}">
              <a14:hiddenEffects xmlns:a14="http://schemas.microsoft.com/office/drawing/2010/main">
                <a:effectLst>
                  <a:outerShdw dist="107763" dir="13500000" algn="ctr" rotWithShape="0">
                    <a:schemeClr val="bg2">
                      <a:alpha val="50000"/>
                    </a:schemeClr>
                  </a:outerShdw>
                </a:effectLst>
              </a14:hiddenEffects>
            </a:ext>
          </a:extLst>
        </p:spPr>
        <p:txBody>
          <a:bodyPr>
            <a:flatTx/>
          </a:bodyPr>
          <a:lstStyle/>
          <a:p>
            <a:r>
              <a:rPr lang="ar-EG" altLang="en-US">
                <a:solidFill>
                  <a:schemeClr val="bg2"/>
                </a:solidFill>
                <a:effectLst>
                  <a:outerShdw blurRad="38100" dist="38100" dir="2700000" algn="tl">
                    <a:srgbClr val="C0C0C0"/>
                  </a:outerShdw>
                </a:effectLst>
              </a:rPr>
              <a:t> الضوابط البيئية للنمو السكانى</a:t>
            </a:r>
            <a:r>
              <a:rPr lang="ar-EG" altLang="en-US">
                <a:solidFill>
                  <a:srgbClr val="FFFF00"/>
                </a:solidFill>
                <a:effectLst>
                  <a:outerShdw blurRad="38100" dist="38100" dir="2700000" algn="tl">
                    <a:srgbClr val="C0C0C0"/>
                  </a:outerShdw>
                </a:effectLst>
              </a:rPr>
              <a:t> </a:t>
            </a:r>
            <a:endParaRPr lang="en-US" altLang="en-US">
              <a:solidFill>
                <a:srgbClr val="FFFF00"/>
              </a:solidFill>
              <a:effectLst>
                <a:outerShdw blurRad="38100" dist="38100" dir="2700000" algn="tl">
                  <a:srgbClr val="C0C0C0"/>
                </a:outerShdw>
              </a:effectLst>
            </a:endParaRPr>
          </a:p>
        </p:txBody>
      </p:sp>
      <p:sp>
        <p:nvSpPr>
          <p:cNvPr id="139267" name="Rectangle 3"/>
          <p:cNvSpPr>
            <a:spLocks noGrp="1" noChangeArrowheads="1"/>
          </p:cNvSpPr>
          <p:nvPr>
            <p:ph type="body" sz="half" idx="1"/>
          </p:nvPr>
        </p:nvSpPr>
        <p:spPr>
          <a:xfrm>
            <a:off x="457200" y="1600200"/>
            <a:ext cx="8686800" cy="3268663"/>
          </a:xfrm>
        </p:spPr>
        <p:txBody>
          <a:bodyPr/>
          <a:lstStyle/>
          <a:p>
            <a:r>
              <a:rPr lang="ar-EG" altLang="en-US" sz="2800" b="1"/>
              <a:t>سبـــق القـــول بأن معدل النــمو السكانى فى العالم كان بطيئا للغاية حتى أوائــــل القــــرن الـــعشرين وكان هذا الانخفاض راجعا الى ارتفاع نسبة الوفيـــــــــات مما ينعكس بدوره على هبوط الزيادة الطبيعية هبوطا كبيرا عكسته أرقام السكــــــــــان فى قارات العالم منذ سنة 1650 م وكان هذا الارتفاع فى مستوى الوفيات مرتبطا بمجموعة من العوامـــل البيئية التى كانت ضابطة للنمو ومن أمثلة هذه العوامل :</a:t>
            </a:r>
            <a:endParaRPr lang="en-US" altLang="en-US" sz="2800" b="1"/>
          </a:p>
        </p:txBody>
      </p:sp>
      <p:pic>
        <p:nvPicPr>
          <p:cNvPr id="139279" name="Picture 15" descr="haykal8_3[1]"/>
          <p:cNvPicPr>
            <a:picLocks noGrp="1" noChangeAspect="1" noChangeArrowheads="1" noCrop="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7235825" y="260350"/>
            <a:ext cx="1371600" cy="11144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9269" name="Line 5"/>
          <p:cNvSpPr>
            <a:spLocks noChangeShapeType="1"/>
          </p:cNvSpPr>
          <p:nvPr/>
        </p:nvSpPr>
        <p:spPr bwMode="auto">
          <a:xfrm flipH="1">
            <a:off x="611188" y="4508500"/>
            <a:ext cx="7488237" cy="0"/>
          </a:xfrm>
          <a:prstGeom prst="line">
            <a:avLst/>
          </a:prstGeom>
          <a:noFill/>
          <a:ln w="571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9270" name="AutoShape 6"/>
          <p:cNvSpPr>
            <a:spLocks noChangeArrowheads="1"/>
          </p:cNvSpPr>
          <p:nvPr/>
        </p:nvSpPr>
        <p:spPr bwMode="auto">
          <a:xfrm>
            <a:off x="7812088" y="4508500"/>
            <a:ext cx="431800" cy="576263"/>
          </a:xfrm>
          <a:prstGeom prst="downArrow">
            <a:avLst>
              <a:gd name="adj1" fmla="val 50000"/>
              <a:gd name="adj2" fmla="val 33364"/>
            </a:avLst>
          </a:prstGeom>
          <a:solidFill>
            <a:srgbClr val="FF9933"/>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71" name="AutoShape 7"/>
          <p:cNvSpPr>
            <a:spLocks noChangeArrowheads="1"/>
          </p:cNvSpPr>
          <p:nvPr/>
        </p:nvSpPr>
        <p:spPr bwMode="auto">
          <a:xfrm>
            <a:off x="3924300" y="4508500"/>
            <a:ext cx="503238" cy="576263"/>
          </a:xfrm>
          <a:prstGeom prst="downArrow">
            <a:avLst>
              <a:gd name="adj1" fmla="val 50000"/>
              <a:gd name="adj2" fmla="val 28628"/>
            </a:avLst>
          </a:prstGeom>
          <a:solidFill>
            <a:srgbClr val="FF9933"/>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72" name="AutoShape 8"/>
          <p:cNvSpPr>
            <a:spLocks noChangeArrowheads="1"/>
          </p:cNvSpPr>
          <p:nvPr/>
        </p:nvSpPr>
        <p:spPr bwMode="auto">
          <a:xfrm>
            <a:off x="395288" y="4508500"/>
            <a:ext cx="576262" cy="576263"/>
          </a:xfrm>
          <a:prstGeom prst="downArrow">
            <a:avLst>
              <a:gd name="adj1" fmla="val 40444"/>
              <a:gd name="adj2" fmla="val 21486"/>
            </a:avLst>
          </a:prstGeom>
          <a:solidFill>
            <a:srgbClr val="FF9933"/>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73" name="Text Box 9"/>
          <p:cNvSpPr txBox="1">
            <a:spLocks noChangeArrowheads="1"/>
          </p:cNvSpPr>
          <p:nvPr/>
        </p:nvSpPr>
        <p:spPr bwMode="auto">
          <a:xfrm>
            <a:off x="7062788" y="5159375"/>
            <a:ext cx="14239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3200">
                <a:solidFill>
                  <a:srgbClr val="FFFF00"/>
                </a:solidFill>
                <a:effectLst/>
              </a:rPr>
              <a:t>المجاعات</a:t>
            </a:r>
            <a:endParaRPr lang="en-US" altLang="en-US" sz="3200">
              <a:solidFill>
                <a:srgbClr val="FFFF00"/>
              </a:solidFill>
              <a:effectLst/>
            </a:endParaRPr>
          </a:p>
        </p:txBody>
      </p:sp>
      <p:sp>
        <p:nvSpPr>
          <p:cNvPr id="139274" name="Text Box 10"/>
          <p:cNvSpPr txBox="1">
            <a:spLocks noChangeArrowheads="1"/>
          </p:cNvSpPr>
          <p:nvPr/>
        </p:nvSpPr>
        <p:spPr bwMode="auto">
          <a:xfrm>
            <a:off x="2124075" y="5229225"/>
            <a:ext cx="33115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0"/>
              </a:spcBef>
              <a:buClrTx/>
              <a:buSzTx/>
              <a:buFontTx/>
              <a:buNone/>
            </a:pPr>
            <a:r>
              <a:rPr lang="ar-EG" altLang="en-US" sz="3200">
                <a:solidFill>
                  <a:srgbClr val="FFFF00"/>
                </a:solidFill>
                <a:effectLst/>
              </a:rPr>
              <a:t>الأوبئة والأمراض</a:t>
            </a:r>
            <a:endParaRPr lang="en-US" altLang="en-US" sz="3200">
              <a:solidFill>
                <a:srgbClr val="FFFF00"/>
              </a:solidFill>
              <a:effectLst/>
            </a:endParaRPr>
          </a:p>
        </p:txBody>
      </p:sp>
      <p:sp>
        <p:nvSpPr>
          <p:cNvPr id="139275" name="Text Box 11"/>
          <p:cNvSpPr txBox="1">
            <a:spLocks noChangeArrowheads="1"/>
          </p:cNvSpPr>
          <p:nvPr/>
        </p:nvSpPr>
        <p:spPr bwMode="auto">
          <a:xfrm>
            <a:off x="250825" y="5157788"/>
            <a:ext cx="12049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3200">
                <a:solidFill>
                  <a:srgbClr val="FFFF00"/>
                </a:solidFill>
                <a:effectLst/>
              </a:rPr>
              <a:t>الحروب</a:t>
            </a:r>
            <a:endParaRPr lang="en-US" altLang="en-US" sz="3200">
              <a:solidFill>
                <a:srgbClr val="FFFF00"/>
              </a:solidFill>
              <a:effectLst/>
            </a:endParaRPr>
          </a:p>
        </p:txBody>
      </p:sp>
      <p:pic>
        <p:nvPicPr>
          <p:cNvPr id="139281" name="Picture 17" descr="haykal8_3[1]"/>
          <p:cNvPicPr>
            <a:picLocks noGrp="1" noChangeAspect="1" noChangeArrowheads="1" noCrop="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468313" y="333375"/>
            <a:ext cx="1223962" cy="1041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9283" name="Oval 19"/>
          <p:cNvSpPr>
            <a:spLocks noChangeArrowheads="1"/>
          </p:cNvSpPr>
          <p:nvPr/>
        </p:nvSpPr>
        <p:spPr bwMode="auto">
          <a:xfrm>
            <a:off x="6877050" y="5084763"/>
            <a:ext cx="1798638" cy="936625"/>
          </a:xfrm>
          <a:prstGeom prst="ellipse">
            <a:avLst/>
          </a:prstGeom>
          <a:noFill/>
          <a:ln w="57150" algn="ctr">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4" name="Oval 20"/>
          <p:cNvSpPr>
            <a:spLocks noChangeArrowheads="1"/>
          </p:cNvSpPr>
          <p:nvPr/>
        </p:nvSpPr>
        <p:spPr bwMode="auto">
          <a:xfrm>
            <a:off x="2700338" y="5084763"/>
            <a:ext cx="2879725" cy="792162"/>
          </a:xfrm>
          <a:prstGeom prst="ellipse">
            <a:avLst/>
          </a:prstGeom>
          <a:noFill/>
          <a:ln w="57150" algn="ctr">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5" name="Oval 21"/>
          <p:cNvSpPr>
            <a:spLocks noChangeArrowheads="1"/>
          </p:cNvSpPr>
          <p:nvPr/>
        </p:nvSpPr>
        <p:spPr bwMode="auto">
          <a:xfrm>
            <a:off x="0" y="5084763"/>
            <a:ext cx="1692275" cy="719137"/>
          </a:xfrm>
          <a:prstGeom prst="ellipse">
            <a:avLst/>
          </a:prstGeom>
          <a:noFill/>
          <a:ln w="57150" algn="ctr">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9286" name="Text Box 22"/>
          <p:cNvSpPr txBox="1">
            <a:spLocks noChangeArrowheads="1"/>
          </p:cNvSpPr>
          <p:nvPr/>
        </p:nvSpPr>
        <p:spPr bwMode="auto">
          <a:xfrm>
            <a:off x="1331913" y="6092825"/>
            <a:ext cx="37052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FF9933"/>
                </a:solidFill>
                <a:effectLst>
                  <a:outerShdw blurRad="38100" dist="38100" dir="2700000" algn="tl">
                    <a:srgbClr val="000000"/>
                  </a:outerShdw>
                </a:effectLst>
                <a:latin typeface="Garamond" panose="02020404030301010803" pitchFamily="18" charset="0"/>
              </a:rPr>
              <a:t>لاحظوا معى الصور القادمة</a:t>
            </a:r>
            <a:endParaRPr lang="en-US" altLang="en-US" sz="3200">
              <a:solidFill>
                <a:srgbClr val="FF9933"/>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1476375" y="981075"/>
          <a:ext cx="6408738" cy="61198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5542" name="Rectangle 22"/>
          <p:cNvSpPr>
            <a:spLocks noGrp="1" noRot="1" noChangeArrowheads="1"/>
          </p:cNvSpPr>
          <p:nvPr>
            <p:ph type="title"/>
          </p:nvPr>
        </p:nvSpPr>
        <p:spPr/>
        <p:txBody>
          <a:bodyPr/>
          <a:lstStyle/>
          <a:p>
            <a:r>
              <a:rPr lang="ar-EG" altLang="en-US"/>
              <a:t>مخطط يوضح انواع الكوارث </a:t>
            </a:r>
            <a:endParaRPr lang="en-US" altLang="en-US"/>
          </a:p>
        </p:txBody>
      </p:sp>
      <p:pic>
        <p:nvPicPr>
          <p:cNvPr id="235543" name="Picture 23" descr="military_soldier_firing_md_wht"/>
          <p:cNvPicPr>
            <a:picLocks noGrp="1" noChangeAspect="1" noChangeArrowheads="1" noCrop="1"/>
          </p:cNvPicPr>
          <p:nvPr>
            <p:ph idx="1"/>
          </p:nvPr>
        </p:nvPicPr>
        <p:blipFill>
          <a:blip r:embed="rId7">
            <a:extLst>
              <a:ext uri="{28A0092B-C50C-407E-A947-70E740481C1C}">
                <a14:useLocalDpi xmlns:a14="http://schemas.microsoft.com/office/drawing/2010/main" val="0"/>
              </a:ext>
            </a:extLst>
          </a:blip>
          <a:srcRect/>
          <a:stretch>
            <a:fillRect/>
          </a:stretch>
        </p:blipFill>
        <p:spPr>
          <a:xfrm>
            <a:off x="3635375" y="3500438"/>
            <a:ext cx="1987550" cy="10699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3" name="Picture 5" descr="33----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40295" name="Rectangle 7"/>
          <p:cNvSpPr>
            <a:spLocks noGrp="1" noRot="1" noChangeArrowheads="1"/>
          </p:cNvSpPr>
          <p:nvPr>
            <p:ph type="title"/>
          </p:nvPr>
        </p:nvSpPr>
        <p:spPr/>
        <p:txBody>
          <a:bodyPr/>
          <a:lstStyle/>
          <a:p>
            <a:r>
              <a:rPr lang="ar-EG" altLang="en-US">
                <a:solidFill>
                  <a:srgbClr val="FF3300"/>
                </a:solidFill>
              </a:rPr>
              <a:t>المجاعات وبشاعتها</a:t>
            </a:r>
            <a:r>
              <a:rPr lang="ar-EG" altLang="en-US"/>
              <a:t> </a:t>
            </a:r>
            <a:endParaRPr lang="en-US" altLang="en-US"/>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4" name="Rectangle 14"/>
          <p:cNvSpPr>
            <a:spLocks noGrp="1" noRot="1" noChangeArrowheads="1"/>
          </p:cNvSpPr>
          <p:nvPr>
            <p:ph type="title"/>
          </p:nvPr>
        </p:nvSpPr>
        <p:spPr/>
        <p:txBody>
          <a:bodyPr/>
          <a:lstStyle/>
          <a:p>
            <a:endParaRPr lang="en-US" altLang="en-US"/>
          </a:p>
        </p:txBody>
      </p:sp>
      <p:pic>
        <p:nvPicPr>
          <p:cNvPr id="143372" name="Picture 12" descr="1_567749_1_48"/>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375" name="Text Box 15"/>
          <p:cNvSpPr txBox="1">
            <a:spLocks noChangeArrowheads="1"/>
          </p:cNvSpPr>
          <p:nvPr/>
        </p:nvSpPr>
        <p:spPr bwMode="auto">
          <a:xfrm>
            <a:off x="-468313" y="260350"/>
            <a:ext cx="5508626"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   زلزال باكستان راح ضحيته أكثر من 40 ألف نسمة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143376" name="Text Box 16"/>
          <p:cNvSpPr txBox="1">
            <a:spLocks noChangeArrowheads="1"/>
          </p:cNvSpPr>
          <p:nvPr/>
        </p:nvSpPr>
        <p:spPr bwMode="auto">
          <a:xfrm>
            <a:off x="7308850" y="476250"/>
            <a:ext cx="1103313"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FF9933"/>
                </a:solidFill>
                <a:effectLst>
                  <a:outerShdw blurRad="38100" dist="38100" dir="2700000" algn="tl">
                    <a:srgbClr val="000000"/>
                  </a:outerShdw>
                </a:effectLst>
                <a:latin typeface="Garamond" panose="02020404030301010803" pitchFamily="18" charset="0"/>
              </a:rPr>
              <a:t>الزلازل</a:t>
            </a:r>
            <a:endParaRPr lang="en-US" altLang="en-US" sz="3200">
              <a:solidFill>
                <a:srgbClr val="FF9933"/>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0692" name="Picture 4" descr="world-major-earthquakes-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0"/>
            <a:ext cx="9191626" cy="6858000"/>
          </a:xfrm>
          <a:prstGeom prst="rect">
            <a:avLst/>
          </a:prstGeom>
          <a:noFill/>
          <a:extLst>
            <a:ext uri="{909E8E84-426E-40DD-AFC4-6F175D3DCCD1}">
              <a14:hiddenFill xmlns:a14="http://schemas.microsoft.com/office/drawing/2010/main">
                <a:solidFill>
                  <a:srgbClr val="FFFFFF"/>
                </a:solidFill>
              </a14:hiddenFill>
            </a:ext>
          </a:extLst>
        </p:spPr>
      </p:pic>
      <p:sp>
        <p:nvSpPr>
          <p:cNvPr id="370693" name="Rectangle 5"/>
          <p:cNvSpPr>
            <a:spLocks noGrp="1" noRot="1" noChangeArrowheads="1"/>
          </p:cNvSpPr>
          <p:nvPr>
            <p:ph type="title"/>
          </p:nvPr>
        </p:nvSpPr>
        <p:spPr>
          <a:xfrm>
            <a:off x="0" y="0"/>
            <a:ext cx="8229600" cy="1143000"/>
          </a:xfrm>
        </p:spPr>
        <p:txBody>
          <a:bodyPr/>
          <a:lstStyle/>
          <a:p>
            <a:r>
              <a:rPr lang="ar-EG" altLang="en-US">
                <a:solidFill>
                  <a:srgbClr val="FF3300"/>
                </a:solidFill>
              </a:rPr>
              <a:t>مواقع الزلازل الرئيسية</a:t>
            </a:r>
            <a:endParaRPr lang="en-US" altLang="en-US">
              <a:solidFill>
                <a:srgbClr val="FF3300"/>
              </a:solidFill>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596" name="Picture 4" descr="26-12-2004"/>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08788"/>
          </a:xfrm>
          <a:prstGeom prst="rect">
            <a:avLst/>
          </a:prstGeom>
          <a:noFill/>
          <a:extLst>
            <a:ext uri="{909E8E84-426E-40DD-AFC4-6F175D3DCCD1}">
              <a14:hiddenFill xmlns:a14="http://schemas.microsoft.com/office/drawing/2010/main">
                <a:solidFill>
                  <a:srgbClr val="FFFFFF"/>
                </a:solidFill>
              </a14:hiddenFill>
            </a:ext>
          </a:extLst>
        </p:spPr>
      </p:pic>
      <p:sp>
        <p:nvSpPr>
          <p:cNvPr id="366597" name="Rectangle 5"/>
          <p:cNvSpPr>
            <a:spLocks noGrp="1" noRot="1" noChangeArrowheads="1"/>
          </p:cNvSpPr>
          <p:nvPr>
            <p:ph type="title"/>
          </p:nvPr>
        </p:nvSpPr>
        <p:spPr>
          <a:xfrm>
            <a:off x="914400" y="5715000"/>
            <a:ext cx="8229600" cy="1143000"/>
          </a:xfrm>
        </p:spPr>
        <p:txBody>
          <a:bodyPr/>
          <a:lstStyle/>
          <a:p>
            <a:r>
              <a:rPr lang="ar-EG" altLang="en-US">
                <a:solidFill>
                  <a:srgbClr val="FF3300"/>
                </a:solidFill>
              </a:rPr>
              <a:t>التوسونامى</a:t>
            </a:r>
            <a:endParaRPr lang="en-US" altLang="en-US">
              <a:solidFill>
                <a:srgbClr val="FF3300"/>
              </a:solidFill>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7" name="Picture 5" descr="puu_o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00"/>
            <a:ext cx="9144000" cy="6870700"/>
          </a:xfrm>
          <a:prstGeom prst="rect">
            <a:avLst/>
          </a:prstGeom>
          <a:noFill/>
          <a:extLst>
            <a:ext uri="{909E8E84-426E-40DD-AFC4-6F175D3DCCD1}">
              <a14:hiddenFill xmlns:a14="http://schemas.microsoft.com/office/drawing/2010/main">
                <a:solidFill>
                  <a:srgbClr val="FFFFFF"/>
                </a:solidFill>
              </a14:hiddenFill>
            </a:ext>
          </a:extLst>
        </p:spPr>
      </p:pic>
      <p:sp>
        <p:nvSpPr>
          <p:cNvPr id="238598" name="Rectangle 6"/>
          <p:cNvSpPr>
            <a:spLocks noGrp="1" noRot="1" noChangeArrowheads="1"/>
          </p:cNvSpPr>
          <p:nvPr>
            <p:ph type="title"/>
          </p:nvPr>
        </p:nvSpPr>
        <p:spPr>
          <a:xfrm>
            <a:off x="4751388" y="0"/>
            <a:ext cx="4392612" cy="1143000"/>
          </a:xfrm>
        </p:spPr>
        <p:txBody>
          <a:bodyPr/>
          <a:lstStyle/>
          <a:p>
            <a:r>
              <a:rPr lang="ar-EG" altLang="en-US" sz="4800">
                <a:solidFill>
                  <a:srgbClr val="00FF00"/>
                </a:solidFill>
              </a:rPr>
              <a:t>البراكين</a:t>
            </a:r>
            <a:endParaRPr lang="en-US" altLang="en-US">
              <a:solidFill>
                <a:srgbClr val="00FF00"/>
              </a:solidFill>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44" name="Picture 4" descr="world-volcanoes-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0"/>
            <a:ext cx="9191626" cy="6858000"/>
          </a:xfrm>
          <a:prstGeom prst="rect">
            <a:avLst/>
          </a:prstGeom>
          <a:noFill/>
          <a:extLst>
            <a:ext uri="{909E8E84-426E-40DD-AFC4-6F175D3DCCD1}">
              <a14:hiddenFill xmlns:a14="http://schemas.microsoft.com/office/drawing/2010/main">
                <a:solidFill>
                  <a:srgbClr val="FFFFFF"/>
                </a:solidFill>
              </a14:hiddenFill>
            </a:ext>
          </a:extLst>
        </p:spPr>
      </p:pic>
      <p:sp>
        <p:nvSpPr>
          <p:cNvPr id="368645" name="Rectangle 5"/>
          <p:cNvSpPr>
            <a:spLocks noGrp="1" noRot="1" noChangeArrowheads="1"/>
          </p:cNvSpPr>
          <p:nvPr>
            <p:ph type="title"/>
          </p:nvPr>
        </p:nvSpPr>
        <p:spPr>
          <a:xfrm>
            <a:off x="914400" y="5084763"/>
            <a:ext cx="8229600" cy="1143000"/>
          </a:xfrm>
        </p:spPr>
        <p:txBody>
          <a:bodyPr/>
          <a:lstStyle/>
          <a:p>
            <a:r>
              <a:rPr lang="ar-EG" altLang="en-US">
                <a:solidFill>
                  <a:srgbClr val="FF3300"/>
                </a:solidFill>
              </a:rPr>
              <a:t>توزيع البراكين فى العالم</a:t>
            </a:r>
            <a:endParaRPr lang="en-US" altLang="en-US">
              <a:solidFill>
                <a:srgbClr val="FF3300"/>
              </a:solidFill>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6" name="Picture 6" descr="1_39945_1_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263"/>
            <a:ext cx="9144000" cy="6234113"/>
          </a:xfrm>
          <a:prstGeom prst="rect">
            <a:avLst/>
          </a:prstGeom>
          <a:noFill/>
          <a:extLst>
            <a:ext uri="{909E8E84-426E-40DD-AFC4-6F175D3DCCD1}">
              <a14:hiddenFill xmlns:a14="http://schemas.microsoft.com/office/drawing/2010/main">
                <a:solidFill>
                  <a:srgbClr val="FFFFFF"/>
                </a:solidFill>
              </a14:hiddenFill>
            </a:ext>
          </a:extLst>
        </p:spPr>
      </p:pic>
      <p:sp>
        <p:nvSpPr>
          <p:cNvPr id="240647" name="Text Box 7"/>
          <p:cNvSpPr txBox="1">
            <a:spLocks noChangeArrowheads="1"/>
          </p:cNvSpPr>
          <p:nvPr/>
        </p:nvSpPr>
        <p:spPr bwMode="auto">
          <a:xfrm>
            <a:off x="1042988" y="6381750"/>
            <a:ext cx="70135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SA" altLang="en-US">
                <a:solidFill>
                  <a:srgbClr val="FFFF00"/>
                </a:solidFill>
                <a:effectLst>
                  <a:outerShdw blurRad="38100" dist="38100" dir="2700000" algn="tl">
                    <a:srgbClr val="000000"/>
                  </a:outerShdw>
                </a:effectLst>
                <a:latin typeface="Garamond" panose="02020404030301010803" pitchFamily="18" charset="0"/>
              </a:rPr>
              <a:t>أسر متشردة في السودان جراء الأوضاع الداخلية والمجاعة</a:t>
            </a:r>
            <a:r>
              <a:rPr lang="en-US" altLang="en-US">
                <a:solidFill>
                  <a:srgbClr val="FFFF00"/>
                </a:solidFill>
                <a:effectLst>
                  <a:outerShdw blurRad="38100" dist="38100" dir="2700000" algn="tl">
                    <a:srgbClr val="000000"/>
                  </a:outerShdw>
                </a:effectLst>
                <a:latin typeface="Garamond" panose="02020404030301010803" pitchFamily="18" charset="0"/>
              </a:rPr>
              <a:t> </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8" name="Picture 4" descr="image_occurrence1926_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165850"/>
          </a:xfrm>
          <a:prstGeom prst="rect">
            <a:avLst/>
          </a:prstGeom>
          <a:noFill/>
          <a:extLst>
            <a:ext uri="{909E8E84-426E-40DD-AFC4-6F175D3DCCD1}">
              <a14:hiddenFill xmlns:a14="http://schemas.microsoft.com/office/drawing/2010/main">
                <a:solidFill>
                  <a:srgbClr val="FFFFFF"/>
                </a:solidFill>
              </a14:hiddenFill>
            </a:ext>
          </a:extLst>
        </p:spPr>
      </p:pic>
      <p:sp>
        <p:nvSpPr>
          <p:cNvPr id="251909" name="Text Box 5"/>
          <p:cNvSpPr txBox="1">
            <a:spLocks noChangeArrowheads="1"/>
          </p:cNvSpPr>
          <p:nvPr/>
        </p:nvSpPr>
        <p:spPr bwMode="auto">
          <a:xfrm>
            <a:off x="4932363" y="6381750"/>
            <a:ext cx="1841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endParaRPr lang="en-US" altLang="en-US">
              <a:effectLst>
                <a:outerShdw blurRad="38100" dist="38100" dir="2700000" algn="tl">
                  <a:srgbClr val="000000"/>
                </a:outerShdw>
              </a:effectLst>
              <a:latin typeface="Garamond" panose="02020404030301010803" pitchFamily="18" charset="0"/>
            </a:endParaRPr>
          </a:p>
        </p:txBody>
      </p:sp>
      <p:sp>
        <p:nvSpPr>
          <p:cNvPr id="251911" name="Text Box 7"/>
          <p:cNvSpPr txBox="1">
            <a:spLocks noChangeArrowheads="1"/>
          </p:cNvSpPr>
          <p:nvPr/>
        </p:nvSpPr>
        <p:spPr bwMode="auto">
          <a:xfrm>
            <a:off x="1042988" y="6381750"/>
            <a:ext cx="68262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SA" altLang="en-US" b="0">
                <a:effectLst>
                  <a:outerShdw blurRad="38100" dist="38100" dir="2700000" algn="tl">
                    <a:srgbClr val="000000"/>
                  </a:outerShdw>
                </a:effectLst>
                <a:latin typeface="Garamond" panose="02020404030301010803" pitchFamily="18" charset="0"/>
              </a:rPr>
              <a:t>سودانيون يعانون المجاعة جراء الحرب الأهلية في الجنوب</a:t>
            </a:r>
            <a:r>
              <a:rPr lang="en-US" altLang="en-US">
                <a:effectLst>
                  <a:outerShdw blurRad="38100" dist="38100" dir="2700000" algn="tl">
                    <a:srgbClr val="000000"/>
                  </a:outerShdw>
                </a:effectLst>
                <a:latin typeface="Garamond" panose="02020404030301010803" pitchFamily="18" charset="0"/>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a:ln w="57150">
            <a:solidFill>
              <a:srgbClr val="FF6699"/>
            </a:solidFill>
            <a:miter lim="800000"/>
            <a:headEnd/>
            <a:tailEnd/>
          </a:ln>
          <a:scene3d>
            <a:camera prst="legacyObliqueTopLeft"/>
            <a:lightRig rig="legacyFlat3" dir="t"/>
          </a:scene3d>
          <a:sp3d extrusionH="430200" prstMaterial="legacyMatte">
            <a:bevelT w="13500" h="13500" prst="angle"/>
            <a:bevelB w="13500" h="13500" prst="angle"/>
            <a:extrusionClr>
              <a:srgbClr val="FF6699"/>
            </a:extrusionClr>
            <a:contourClr>
              <a:srgbClr val="FF6699"/>
            </a:contourClr>
          </a:sp3d>
        </p:spPr>
        <p:txBody>
          <a:bodyPr>
            <a:flatTx/>
          </a:bodyPr>
          <a:lstStyle/>
          <a:p>
            <a:r>
              <a:rPr lang="ar-EG" altLang="en-US">
                <a:solidFill>
                  <a:srgbClr val="FF3300"/>
                </a:solidFill>
              </a:rPr>
              <a:t>مصادر البيانات الثابتة ( التعداد)</a:t>
            </a:r>
            <a:r>
              <a:rPr lang="ar-EG" altLang="en-US"/>
              <a:t> </a:t>
            </a:r>
            <a:endParaRPr lang="en-US" altLang="en-US"/>
          </a:p>
        </p:txBody>
      </p:sp>
      <p:sp>
        <p:nvSpPr>
          <p:cNvPr id="41987" name="Rectangle 3"/>
          <p:cNvSpPr>
            <a:spLocks noGrp="1" noChangeArrowheads="1"/>
          </p:cNvSpPr>
          <p:nvPr>
            <p:ph type="body" idx="1"/>
          </p:nvPr>
        </p:nvSpPr>
        <p:spPr>
          <a:xfrm>
            <a:off x="468313" y="1989138"/>
            <a:ext cx="8229600" cy="4525962"/>
          </a:xfrm>
        </p:spPr>
        <p:txBody>
          <a:bodyPr/>
          <a:lstStyle/>
          <a:p>
            <a:r>
              <a:rPr lang="ar-EG" altLang="en-US" sz="4000" b="1">
                <a:solidFill>
                  <a:srgbClr val="FFFF00"/>
                </a:solidFill>
                <a:cs typeface="Andalus" panose="02020603050405020304" pitchFamily="18" charset="-78"/>
              </a:rPr>
              <a:t>أهمية التعداد</a:t>
            </a:r>
            <a:r>
              <a:rPr lang="ar-EG" altLang="en-US"/>
              <a:t> :</a:t>
            </a:r>
          </a:p>
          <a:p>
            <a:pPr>
              <a:buFont typeface="Wingdings" panose="05000000000000000000" pitchFamily="2" charset="2"/>
              <a:buNone/>
            </a:pPr>
            <a:r>
              <a:rPr lang="ar-EG" altLang="en-US"/>
              <a:t>        تعد التعدادات السكانية من أهم مصادر جمع المعلومــات حول السكان فى قطر معين وفى تاريخ محدد  حيث يتم جمـع معلومات عن عدد السكان وتوزيعهم وتركيبهم .</a:t>
            </a:r>
          </a:p>
          <a:p>
            <a:pPr>
              <a:buFont typeface="Wingdings" panose="05000000000000000000" pitchFamily="2" charset="2"/>
              <a:buNone/>
            </a:pPr>
            <a:r>
              <a:rPr lang="ar-EG" altLang="en-US"/>
              <a:t>            </a:t>
            </a:r>
            <a:r>
              <a:rPr lang="ar-EG" altLang="en-US" b="1">
                <a:solidFill>
                  <a:srgbClr val="FFFF00"/>
                </a:solidFill>
                <a:cs typeface="Andalus" panose="02020603050405020304" pitchFamily="18" charset="-78"/>
              </a:rPr>
              <a:t>وتتعدد أوجة استخدام التعدادات السكانية</a:t>
            </a:r>
            <a:r>
              <a:rPr lang="ar-EG" altLang="en-US"/>
              <a:t>     </a:t>
            </a:r>
          </a:p>
          <a:p>
            <a:pPr>
              <a:buFont typeface="Wingdings" panose="05000000000000000000" pitchFamily="2" charset="2"/>
              <a:buNone/>
            </a:pPr>
            <a:r>
              <a:rPr lang="ar-EG" altLang="en-US"/>
              <a:t>    فهـو المصدر الأساسى والأول للبيانات السكانية اللازمة عن  السكــــان للأغــــراض الإدارية ولكثــير من نواحى البحـــث والتخطيط الاقتصادى و الاجتماعى .</a:t>
            </a:r>
            <a:endParaRPr lang="en-US" altLang="en-US"/>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2" descr="wo_scn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41667" name="Rectangle 3"/>
          <p:cNvSpPr>
            <a:spLocks noGrp="1" noRot="1" noChangeArrowheads="1"/>
          </p:cNvSpPr>
          <p:nvPr>
            <p:ph type="title"/>
          </p:nvPr>
        </p:nvSpPr>
        <p:spPr>
          <a:xfrm>
            <a:off x="5038725" y="0"/>
            <a:ext cx="4105275" cy="1584325"/>
          </a:xfrm>
        </p:spPr>
        <p:txBody>
          <a:bodyPr/>
          <a:lstStyle/>
          <a:p>
            <a:r>
              <a:rPr lang="ar-EG" altLang="en-US">
                <a:solidFill>
                  <a:srgbClr val="FF3300"/>
                </a:solidFill>
              </a:rPr>
              <a:t>الجفاف والتصحر</a:t>
            </a:r>
            <a:endParaRPr lang="en-US" altLang="en-US">
              <a:solidFill>
                <a:srgbClr val="FF3300"/>
              </a:solidFill>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6" name="Picture 4" descr="insurgent-road_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46437" name="Rectangle 5"/>
          <p:cNvSpPr>
            <a:spLocks noGrp="1" noRot="1" noChangeArrowheads="1"/>
          </p:cNvSpPr>
          <p:nvPr>
            <p:ph type="title"/>
          </p:nvPr>
        </p:nvSpPr>
        <p:spPr/>
        <p:txBody>
          <a:bodyPr/>
          <a:lstStyle/>
          <a:p>
            <a:r>
              <a:rPr lang="ar-EG" altLang="en-US" sz="7200">
                <a:solidFill>
                  <a:srgbClr val="FF3300"/>
                </a:solidFill>
              </a:rPr>
              <a:t>الحروب</a:t>
            </a:r>
            <a:endParaRPr lang="en-US" altLang="en-US" sz="7200">
              <a:solidFill>
                <a:srgbClr val="FF3300"/>
              </a:solidFill>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548" name="Picture 4" descr="stre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64549" name="Rectangle 5"/>
          <p:cNvSpPr>
            <a:spLocks noGrp="1" noRot="1" noChangeArrowheads="1"/>
          </p:cNvSpPr>
          <p:nvPr>
            <p:ph type="title"/>
          </p:nvPr>
        </p:nvSpPr>
        <p:spPr>
          <a:xfrm>
            <a:off x="323850" y="5445125"/>
            <a:ext cx="8229600" cy="1143000"/>
          </a:xfrm>
        </p:spPr>
        <p:txBody>
          <a:bodyPr/>
          <a:lstStyle/>
          <a:p>
            <a:r>
              <a:rPr lang="ar-EG" altLang="en-US">
                <a:solidFill>
                  <a:srgbClr val="FF3300"/>
                </a:solidFill>
              </a:rPr>
              <a:t>الفيضانات</a:t>
            </a:r>
            <a:endParaRPr lang="en-US" altLang="en-US">
              <a:solidFill>
                <a:srgbClr val="FF3300"/>
              </a:solidFill>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2740" name="Picture 4" descr="Opal_h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25" y="-738188"/>
            <a:ext cx="10763250" cy="8334376"/>
          </a:xfrm>
          <a:prstGeom prst="rect">
            <a:avLst/>
          </a:prstGeom>
          <a:noFill/>
          <a:extLst>
            <a:ext uri="{909E8E84-426E-40DD-AFC4-6F175D3DCCD1}">
              <a14:hiddenFill xmlns:a14="http://schemas.microsoft.com/office/drawing/2010/main">
                <a:solidFill>
                  <a:srgbClr val="FFFFFF"/>
                </a:solidFill>
              </a14:hiddenFill>
            </a:ext>
          </a:extLst>
        </p:spPr>
      </p:pic>
      <p:sp>
        <p:nvSpPr>
          <p:cNvPr id="372741" name="Rectangle 5"/>
          <p:cNvSpPr>
            <a:spLocks noGrp="1" noRot="1" noChangeArrowheads="1"/>
          </p:cNvSpPr>
          <p:nvPr>
            <p:ph type="title"/>
          </p:nvPr>
        </p:nvSpPr>
        <p:spPr>
          <a:xfrm>
            <a:off x="1763713" y="0"/>
            <a:ext cx="8229600" cy="1143000"/>
          </a:xfrm>
        </p:spPr>
        <p:txBody>
          <a:bodyPr/>
          <a:lstStyle/>
          <a:p>
            <a:r>
              <a:rPr lang="ar-EG" altLang="en-US">
                <a:solidFill>
                  <a:srgbClr val="FF3300"/>
                </a:solidFill>
              </a:rPr>
              <a:t>الأعاصير</a:t>
            </a:r>
            <a:r>
              <a:rPr lang="ar-EG" altLang="en-US"/>
              <a:t> </a:t>
            </a:r>
            <a:endParaRPr lang="en-US" altLang="en-US"/>
          </a:p>
        </p:txBody>
      </p:sp>
      <p:sp>
        <p:nvSpPr>
          <p:cNvPr id="372742" name="Text Box 6"/>
          <p:cNvSpPr txBox="1">
            <a:spLocks noChangeArrowheads="1"/>
          </p:cNvSpPr>
          <p:nvPr/>
        </p:nvSpPr>
        <p:spPr bwMode="auto">
          <a:xfrm>
            <a:off x="755650" y="3500438"/>
            <a:ext cx="2397125" cy="420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400">
                <a:solidFill>
                  <a:srgbClr val="FFFF00"/>
                </a:solidFill>
                <a:effectLst>
                  <a:outerShdw blurRad="38100" dist="38100" dir="2700000" algn="tl">
                    <a:srgbClr val="000000"/>
                  </a:outerShdw>
                </a:effectLst>
                <a:latin typeface="Garamond" panose="02020404030301010803" pitchFamily="18" charset="0"/>
              </a:rPr>
              <a:t>أعاصير خليج المكسيك</a:t>
            </a:r>
            <a:endParaRPr lang="en-US" altLang="en-US" sz="2400">
              <a:solidFill>
                <a:srgbClr val="FFFF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Rot="1" noChangeArrowheads="1"/>
          </p:cNvSpPr>
          <p:nvPr>
            <p:ph type="title"/>
          </p:nvPr>
        </p:nvSpPr>
        <p:spPr/>
        <p:txBody>
          <a:bodyPr/>
          <a:lstStyle/>
          <a:p>
            <a:r>
              <a:rPr lang="ar-EG" altLang="en-US">
                <a:solidFill>
                  <a:srgbClr val="FFFF00"/>
                </a:solidFill>
              </a:rPr>
              <a:t>الأمراض المعدية</a:t>
            </a:r>
            <a:endParaRPr lang="en-US" altLang="en-US">
              <a:solidFill>
                <a:srgbClr val="FFFF00"/>
              </a:solidFill>
            </a:endParaRPr>
          </a:p>
        </p:txBody>
      </p:sp>
      <p:sp>
        <p:nvSpPr>
          <p:cNvPr id="404483" name="Rectangle 3"/>
          <p:cNvSpPr>
            <a:spLocks noGrp="1" noChangeArrowheads="1"/>
          </p:cNvSpPr>
          <p:nvPr>
            <p:ph type="body" sz="half" idx="1"/>
          </p:nvPr>
        </p:nvSpPr>
        <p:spPr>
          <a:xfrm>
            <a:off x="4097338" y="1628775"/>
            <a:ext cx="5046662" cy="4525963"/>
          </a:xfrm>
        </p:spPr>
        <p:txBody>
          <a:bodyPr/>
          <a:lstStyle/>
          <a:p>
            <a:pPr>
              <a:lnSpc>
                <a:spcPct val="105000"/>
              </a:lnSpc>
            </a:pPr>
            <a:r>
              <a:rPr lang="ar-EG" altLang="en-US" sz="2000" b="1"/>
              <a:t>تنتشـــر الأمــــــراض الخطـــــيرة التى تهدد سكان العالم ومـــن هذه الأمــــراض الخطيرة الإيدز ، الســــــرطانات الأمـــراض الناتجة عن التدخين .كما أن </a:t>
            </a:r>
            <a:r>
              <a:rPr lang="ar-SA" altLang="en-US" sz="2000" b="1"/>
              <a:t>الالتهاب الكبدي الفيروس</a:t>
            </a:r>
            <a:r>
              <a:rPr lang="ar-EG" altLang="en-US" sz="2000" b="1"/>
              <a:t>ـــ</a:t>
            </a:r>
            <a:r>
              <a:rPr lang="ar-SA" altLang="en-US" sz="2000" b="1"/>
              <a:t>ي واحد من أكثر الأمراض المعدية انتشارا في العالم </a:t>
            </a:r>
            <a:r>
              <a:rPr lang="ar-EG" altLang="en-US" sz="2000" b="1"/>
              <a:t>، ويحدث هذا الالتهـاب نتيجة العدوى بالفيروسات المتنـــــــوعة مثل فيروس </a:t>
            </a:r>
            <a:r>
              <a:rPr lang="en-US" altLang="en-US" sz="2000" b="1"/>
              <a:t>A </a:t>
            </a:r>
            <a:r>
              <a:rPr lang="ar-EG" altLang="en-US" sz="2000" b="1"/>
              <a:t>، </a:t>
            </a:r>
            <a:r>
              <a:rPr lang="en-US" altLang="en-US" sz="2000" b="1"/>
              <a:t>B</a:t>
            </a:r>
            <a:r>
              <a:rPr lang="ar-EG" altLang="en-US" sz="2000" b="1"/>
              <a:t> ،</a:t>
            </a:r>
            <a:r>
              <a:rPr lang="en-US" altLang="en-US" sz="2000" b="1"/>
              <a:t>C </a:t>
            </a:r>
            <a:r>
              <a:rPr lang="ar-EG" altLang="en-US" sz="2000" b="1"/>
              <a:t> ، </a:t>
            </a:r>
            <a:r>
              <a:rPr lang="en-US" altLang="en-US" sz="2000" b="1"/>
              <a:t>D</a:t>
            </a:r>
            <a:r>
              <a:rPr lang="ar-EG" altLang="en-US" sz="2000" b="1"/>
              <a:t> وغيرها من الفيروســـات ، ويعتبر فيروس </a:t>
            </a:r>
            <a:r>
              <a:rPr lang="en-US" altLang="en-US" sz="2000" b="1"/>
              <a:t>C</a:t>
            </a:r>
            <a:r>
              <a:rPr lang="ar-EG" altLang="en-US" sz="2000" b="1"/>
              <a:t> أخطر هذه الفيروسات علــــى الكــــبد ، وتقدر نسبة الاصابة به 2% من جملة سكـــــان العالم ( فى المملكة العربية السعودية يقدر عدد المـــــرضى بفيروس </a:t>
            </a:r>
            <a:r>
              <a:rPr lang="en-US" altLang="en-US" sz="2000" b="1"/>
              <a:t>C </a:t>
            </a:r>
            <a:r>
              <a:rPr lang="ar-EG" altLang="en-US" sz="2000" b="1"/>
              <a:t> بربع مليون مواطن ) أمــــا فى مصـــــر فهناك كـارثة حقيقية بسبب انتشار هذا المرض بشكل خطير وللأسف لا يوجد حتى الآن تطعيم أو عــلاج وقائى ضد الالتهاب الكبدى ( </a:t>
            </a:r>
            <a:r>
              <a:rPr lang="en-US" altLang="en-US" sz="2000" b="1"/>
              <a:t>C</a:t>
            </a:r>
            <a:r>
              <a:rPr lang="ar-EG" altLang="en-US" sz="2000" b="1"/>
              <a:t> ).</a:t>
            </a:r>
            <a:endParaRPr lang="en-US" altLang="en-US" sz="2000" b="1"/>
          </a:p>
        </p:txBody>
      </p:sp>
      <p:pic>
        <p:nvPicPr>
          <p:cNvPr id="404490" name="Picture 10" descr="fig78x"/>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400050" y="4005263"/>
            <a:ext cx="3238500" cy="2187575"/>
          </a:xfrm>
          <a:extLst>
            <a:ext uri="{909E8E84-426E-40DD-AFC4-6F175D3DCCD1}">
              <a14:hiddenFill xmlns:a14="http://schemas.microsoft.com/office/drawing/2010/main">
                <a:solidFill>
                  <a:srgbClr val="FFFFFF"/>
                </a:solidFill>
              </a14:hiddenFill>
            </a:ext>
          </a:extLst>
        </p:spPr>
      </p:pic>
      <p:pic>
        <p:nvPicPr>
          <p:cNvPr id="404491" name="Picture 11" descr="liver"/>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358775" y="1341438"/>
            <a:ext cx="3321050" cy="2185987"/>
          </a:xfrm>
          <a:extLst>
            <a:ext uri="{909E8E84-426E-40DD-AFC4-6F175D3DCCD1}">
              <a14:hiddenFill xmlns:a14="http://schemas.microsoft.com/office/drawing/2010/main">
                <a:solidFill>
                  <a:srgbClr val="FFFFFF"/>
                </a:solidFill>
              </a14:hiddenFill>
            </a:ext>
          </a:extLst>
        </p:spPr>
      </p:pic>
      <p:sp>
        <p:nvSpPr>
          <p:cNvPr id="404492" name="Text Box 12"/>
          <p:cNvSpPr txBox="1">
            <a:spLocks noChangeArrowheads="1"/>
          </p:cNvSpPr>
          <p:nvPr/>
        </p:nvSpPr>
        <p:spPr bwMode="auto">
          <a:xfrm>
            <a:off x="1225550" y="3503613"/>
            <a:ext cx="18542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كـــــبد سليـــــم</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404493" name="Text Box 13"/>
          <p:cNvSpPr txBox="1">
            <a:spLocks noChangeArrowheads="1"/>
          </p:cNvSpPr>
          <p:nvPr/>
        </p:nvSpPr>
        <p:spPr bwMode="auto">
          <a:xfrm>
            <a:off x="1116013" y="6165850"/>
            <a:ext cx="234473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كبد مصاب وملتهب</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5140" name="Picture 4" descr="1_569098_1_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333375"/>
            <a:ext cx="4176713" cy="3319463"/>
          </a:xfrm>
          <a:prstGeom prst="rect">
            <a:avLst/>
          </a:prstGeom>
          <a:noFill/>
          <a:extLst>
            <a:ext uri="{909E8E84-426E-40DD-AFC4-6F175D3DCCD1}">
              <a14:hiddenFill xmlns:a14="http://schemas.microsoft.com/office/drawing/2010/main">
                <a:solidFill>
                  <a:srgbClr val="FFFFFF"/>
                </a:solidFill>
              </a14:hiddenFill>
            </a:ext>
          </a:extLst>
        </p:spPr>
      </p:pic>
      <p:sp>
        <p:nvSpPr>
          <p:cNvPr id="475141" name="Text Box 5"/>
          <p:cNvSpPr txBox="1">
            <a:spLocks noChangeArrowheads="1"/>
          </p:cNvSpPr>
          <p:nvPr/>
        </p:nvSpPr>
        <p:spPr bwMode="auto">
          <a:xfrm>
            <a:off x="4643438" y="620713"/>
            <a:ext cx="4779962"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   يواجه العالم أخطار جديــــدة ومتنوعة كل يـــوم. أخر هذه الأخطار الأمراض التى تنتقل من الحيوانات والطيور الى بنـــــى الانسان ومن أمثلة الفيروسات التــــــــى تخيف العالم وتنتقل بصورة خطيرة ولا تعترف بالحدود والــعوائق ( فيروس انفلونزا الطيور ) </a:t>
            </a:r>
            <a:endParaRPr lang="en-US" altLang="en-US">
              <a:effectLst>
                <a:outerShdw blurRad="38100" dist="38100" dir="2700000" algn="tl">
                  <a:srgbClr val="000000"/>
                </a:outerShdw>
              </a:effectLst>
              <a:latin typeface="Garamond" panose="02020404030301010803" pitchFamily="18" charset="0"/>
            </a:endParaRPr>
          </a:p>
        </p:txBody>
      </p:sp>
      <p:sp>
        <p:nvSpPr>
          <p:cNvPr id="475144" name="Text Box 8"/>
          <p:cNvSpPr txBox="1">
            <a:spLocks noChangeArrowheads="1"/>
          </p:cNvSpPr>
          <p:nvPr/>
        </p:nvSpPr>
        <p:spPr bwMode="auto">
          <a:xfrm>
            <a:off x="4787900" y="4165600"/>
            <a:ext cx="4356100"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SA" altLang="en-US" dirty="0">
                <a:effectLst>
                  <a:outerShdw blurRad="38100" dist="38100" dir="2700000" algn="tl">
                    <a:srgbClr val="000000"/>
                  </a:outerShdw>
                </a:effectLst>
                <a:latin typeface="Garamond" panose="02020404030301010803" pitchFamily="18" charset="0"/>
              </a:rPr>
              <a:t>   تفشي أمراض الطــــــاعون والنوم </a:t>
            </a:r>
            <a:r>
              <a:rPr lang="ar-SA" altLang="en-US" dirty="0" smtClean="0">
                <a:effectLst>
                  <a:outerShdw blurRad="38100" dist="38100" dir="2700000" algn="tl">
                    <a:srgbClr val="000000"/>
                  </a:outerShdw>
                </a:effectLst>
                <a:latin typeface="Garamond" panose="02020404030301010803" pitchFamily="18" charset="0"/>
              </a:rPr>
              <a:t>وحمى </a:t>
            </a:r>
            <a:r>
              <a:rPr lang="ar-SA" altLang="en-US" dirty="0">
                <a:effectLst>
                  <a:outerShdw blurRad="38100" dist="38100" dir="2700000" algn="tl">
                    <a:srgbClr val="000000"/>
                  </a:outerShdw>
                </a:effectLst>
                <a:latin typeface="Garamond" panose="02020404030301010803" pitchFamily="18" charset="0"/>
              </a:rPr>
              <a:t>الأنهار والكوليرا وغيرهـــا من الأمراض </a:t>
            </a:r>
            <a:r>
              <a:rPr lang="ar-SA" altLang="en-US" dirty="0" err="1">
                <a:effectLst>
                  <a:outerShdw blurRad="38100" dist="38100" dir="2700000" algn="tl">
                    <a:srgbClr val="000000"/>
                  </a:outerShdw>
                </a:effectLst>
                <a:latin typeface="Garamond" panose="02020404030301010803" pitchFamily="18" charset="0"/>
              </a:rPr>
              <a:t>فى</a:t>
            </a:r>
            <a:r>
              <a:rPr lang="ar-SA" altLang="en-US" dirty="0">
                <a:effectLst>
                  <a:outerShdw blurRad="38100" dist="38100" dir="2700000" algn="tl">
                    <a:srgbClr val="000000"/>
                  </a:outerShdw>
                </a:effectLst>
                <a:latin typeface="Garamond" panose="02020404030301010803" pitchFamily="18" charset="0"/>
              </a:rPr>
              <a:t> الدول الفقيـــــرة خصوصا </a:t>
            </a:r>
            <a:r>
              <a:rPr lang="ar-SA" altLang="en-US" dirty="0" err="1">
                <a:effectLst>
                  <a:outerShdw blurRad="38100" dist="38100" dir="2700000" algn="tl">
                    <a:srgbClr val="000000"/>
                  </a:outerShdw>
                </a:effectLst>
                <a:latin typeface="Garamond" panose="02020404030301010803" pitchFamily="18" charset="0"/>
              </a:rPr>
              <a:t>فى</a:t>
            </a:r>
            <a:r>
              <a:rPr lang="ar-SA" altLang="en-US" dirty="0">
                <a:effectLst>
                  <a:outerShdw blurRad="38100" dist="38100" dir="2700000" algn="tl">
                    <a:srgbClr val="000000"/>
                  </a:outerShdw>
                </a:effectLst>
                <a:latin typeface="Garamond" panose="02020404030301010803" pitchFamily="18" charset="0"/>
              </a:rPr>
              <a:t> قارة افريقيا .</a:t>
            </a:r>
            <a:endParaRPr lang="en-US" altLang="en-US" dirty="0">
              <a:effectLst>
                <a:outerShdw blurRad="38100" dist="38100" dir="2700000" algn="tl">
                  <a:srgbClr val="000000"/>
                </a:outerShdw>
              </a:effectLst>
              <a:latin typeface="Garamond" panose="02020404030301010803" pitchFamily="18" charset="0"/>
            </a:endParaRPr>
          </a:p>
        </p:txBody>
      </p:sp>
      <p:pic>
        <p:nvPicPr>
          <p:cNvPr id="475145" name="Picture 9" descr="0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3933825"/>
            <a:ext cx="3960812" cy="2651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8" name="Rectangle 6"/>
          <p:cNvSpPr>
            <a:spLocks noGrp="1" noChangeArrowheads="1"/>
          </p:cNvSpPr>
          <p:nvPr>
            <p:ph type="body" sz="half" idx="2"/>
          </p:nvPr>
        </p:nvSpPr>
        <p:spPr>
          <a:xfrm>
            <a:off x="3635375" y="1052513"/>
            <a:ext cx="5508625" cy="5545137"/>
          </a:xfrm>
        </p:spPr>
        <p:txBody>
          <a:bodyPr/>
          <a:lstStyle/>
          <a:p>
            <a:pPr>
              <a:lnSpc>
                <a:spcPct val="90000"/>
              </a:lnSpc>
            </a:pPr>
            <a:r>
              <a:rPr lang="ar-EG" altLang="en-US" sz="2800"/>
              <a:t>يؤدى تلــــوث المياة الى العديد من الأمراض التــــى تؤدى لوفـــــاة الملايين من السكـــــان وخــــــصوصا فى الــــــعالم الثالث ومن هذه الأمراض </a:t>
            </a:r>
            <a:r>
              <a:rPr lang="ar-EG" altLang="en-US" sz="2800">
                <a:solidFill>
                  <a:srgbClr val="FFFF00"/>
                </a:solidFill>
              </a:rPr>
              <a:t>1-</a:t>
            </a:r>
            <a:r>
              <a:rPr lang="ar-EG" altLang="en-US" sz="2800"/>
              <a:t> الإسهال </a:t>
            </a:r>
            <a:r>
              <a:rPr lang="ar-SA" altLang="en-US" sz="2800"/>
              <a:t>والذي يتسبب في 2.2 مل</a:t>
            </a:r>
            <a:r>
              <a:rPr lang="ar-EG" altLang="en-US" sz="2800"/>
              <a:t>ـــــ</a:t>
            </a:r>
            <a:r>
              <a:rPr lang="ar-SA" altLang="en-US" sz="2800"/>
              <a:t>يون وفاة سنويا أغلبها في الأطفال تحت سن الخ</a:t>
            </a:r>
            <a:r>
              <a:rPr lang="ar-EG" altLang="en-US" sz="2800"/>
              <a:t>ــــــ</a:t>
            </a:r>
            <a:r>
              <a:rPr lang="ar-SA" altLang="en-US" sz="2800"/>
              <a:t>مس سنوات، مع</a:t>
            </a:r>
            <a:r>
              <a:rPr lang="ar-EG" altLang="en-US" sz="2800"/>
              <a:t>ــ</a:t>
            </a:r>
            <a:r>
              <a:rPr lang="ar-SA" altLang="en-US" sz="2800"/>
              <a:t>نى ذلك أن طفلا يم</a:t>
            </a:r>
            <a:r>
              <a:rPr lang="ar-EG" altLang="en-US" sz="2800"/>
              <a:t>ـــــ</a:t>
            </a:r>
            <a:r>
              <a:rPr lang="ar-SA" altLang="en-US" sz="2800"/>
              <a:t>وت كل 15 ثانية بسبب الإسه</a:t>
            </a:r>
            <a:r>
              <a:rPr lang="ar-EG" altLang="en-US" sz="2800"/>
              <a:t>ـــــــــــ</a:t>
            </a:r>
            <a:r>
              <a:rPr lang="ar-SA" altLang="en-US" sz="2800"/>
              <a:t>ال </a:t>
            </a:r>
            <a:r>
              <a:rPr lang="ar-EG" altLang="en-US" sz="2800">
                <a:solidFill>
                  <a:srgbClr val="FFFF00"/>
                </a:solidFill>
              </a:rPr>
              <a:t>2-</a:t>
            </a:r>
            <a:r>
              <a:rPr lang="ar-EG" altLang="en-US" sz="2800"/>
              <a:t> الديدان المـــعوية  التى تصيب 10% من شــــــعوب الدول النامية وتؤدى الى وفاة 60 الف حالة سنويا </a:t>
            </a:r>
            <a:r>
              <a:rPr lang="ar-EG" altLang="en-US" sz="2800">
                <a:solidFill>
                  <a:srgbClr val="FFFF00"/>
                </a:solidFill>
              </a:rPr>
              <a:t>3-</a:t>
            </a:r>
            <a:r>
              <a:rPr lang="ar-EG" altLang="en-US" sz="2800"/>
              <a:t> </a:t>
            </a:r>
            <a:r>
              <a:rPr lang="ar-SA" altLang="en-US" sz="2800"/>
              <a:t>حوالي 6 ملايين شخ</a:t>
            </a:r>
            <a:r>
              <a:rPr lang="ar-EG" altLang="en-US" sz="2800"/>
              <a:t>ـ</a:t>
            </a:r>
            <a:r>
              <a:rPr lang="ar-SA" altLang="en-US" sz="2800"/>
              <a:t>ص في ال</a:t>
            </a:r>
            <a:r>
              <a:rPr lang="ar-EG" altLang="en-US" sz="2800"/>
              <a:t>ـــ</a:t>
            </a:r>
            <a:r>
              <a:rPr lang="ar-SA" altLang="en-US" sz="2800"/>
              <a:t>عالم يصيبهم ال</a:t>
            </a:r>
            <a:r>
              <a:rPr lang="ar-EG" altLang="en-US" sz="2800"/>
              <a:t>ــــــــ</a:t>
            </a:r>
            <a:r>
              <a:rPr lang="ar-SA" altLang="en-US" sz="2800"/>
              <a:t>عمى بسبب مرض التراك</a:t>
            </a:r>
            <a:r>
              <a:rPr lang="ar-EG" altLang="en-US" sz="2800"/>
              <a:t>ـــــــ</a:t>
            </a:r>
            <a:r>
              <a:rPr lang="ar-SA" altLang="en-US" sz="2800"/>
              <a:t>وما </a:t>
            </a:r>
            <a:r>
              <a:rPr lang="ar-EG" altLang="en-US" sz="2800">
                <a:solidFill>
                  <a:srgbClr val="FFFF00"/>
                </a:solidFill>
              </a:rPr>
              <a:t>4-</a:t>
            </a:r>
            <a:r>
              <a:rPr lang="ar-EG" altLang="en-US" sz="2800"/>
              <a:t> 200</a:t>
            </a:r>
            <a:r>
              <a:rPr lang="ar-SA" altLang="en-US" sz="2800"/>
              <a:t> مليون شخص عالميا يعاني من مرض البلهارسيا</a:t>
            </a:r>
            <a:r>
              <a:rPr lang="ar-EG" altLang="en-US" sz="2800"/>
              <a:t>.</a:t>
            </a:r>
            <a:r>
              <a:rPr lang="en-US" altLang="en-US" sz="2800"/>
              <a:t> </a:t>
            </a:r>
          </a:p>
        </p:txBody>
      </p:sp>
      <p:pic>
        <p:nvPicPr>
          <p:cNvPr id="453640" name="Picture 8" descr="pic22"/>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rcRect/>
          <a:stretch>
            <a:fillRect/>
          </a:stretch>
        </p:blipFill>
        <p:spPr>
          <a:xfrm>
            <a:off x="395288" y="1412875"/>
            <a:ext cx="2954337" cy="4103688"/>
          </a:xfrm>
          <a:extLst>
            <a:ext uri="{909E8E84-426E-40DD-AFC4-6F175D3DCCD1}">
              <a14:hiddenFill xmlns:a14="http://schemas.microsoft.com/office/drawing/2010/main">
                <a:solidFill>
                  <a:srgbClr val="FFFFFF"/>
                </a:solidFill>
              </a14:hiddenFill>
            </a:ext>
          </a:extLst>
        </p:spPr>
      </p:pic>
      <p:sp>
        <p:nvSpPr>
          <p:cNvPr id="453643" name="Rectangle 11"/>
          <p:cNvSpPr>
            <a:spLocks noGrp="1" noRot="1" noChangeArrowheads="1"/>
          </p:cNvSpPr>
          <p:nvPr>
            <p:ph type="title"/>
          </p:nvPr>
        </p:nvSpPr>
        <p:spPr>
          <a:xfrm>
            <a:off x="468313" y="0"/>
            <a:ext cx="8229600" cy="1143000"/>
          </a:xfrm>
        </p:spPr>
        <p:txBody>
          <a:bodyPr/>
          <a:lstStyle/>
          <a:p>
            <a:r>
              <a:rPr lang="ar-EG" altLang="en-US">
                <a:solidFill>
                  <a:srgbClr val="FFFF00"/>
                </a:solidFill>
              </a:rPr>
              <a:t>المياه الملوثة</a:t>
            </a:r>
            <a:endParaRPr lang="en-US" altLang="en-US">
              <a:solidFill>
                <a:srgbClr val="FFFF00"/>
              </a:solidFill>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rrowheads="1"/>
          </p:cNvSpPr>
          <p:nvPr>
            <p:ph type="title"/>
          </p:nvPr>
        </p:nvSpPr>
        <p:spPr>
          <a:gradFill rotWithShape="1">
            <a:gsLst>
              <a:gs pos="0">
                <a:schemeClr val="hlink">
                  <a:gamma/>
                  <a:shade val="46275"/>
                  <a:invGamma/>
                </a:schemeClr>
              </a:gs>
              <a:gs pos="50000">
                <a:schemeClr val="hlink"/>
              </a:gs>
              <a:gs pos="100000">
                <a:schemeClr val="hlink">
                  <a:gamma/>
                  <a:shade val="46275"/>
                  <a:invGamma/>
                </a:schemeClr>
              </a:gs>
            </a:gsLst>
            <a:lin ang="5400000" scaled="1"/>
          </a:gradFill>
          <a:scene3d>
            <a:camera prst="legacyObliqueTopLeft"/>
            <a:lightRig rig="legacyFlat3" dir="t"/>
          </a:scene3d>
          <a:sp3d extrusionH="430200" prstMaterial="legacyMatte">
            <a:bevelT w="13500" h="13500" prst="angle"/>
            <a:bevelB w="13500" h="13500" prst="angle"/>
            <a:extrusionClr>
              <a:schemeClr val="hlink"/>
            </a:extrusionClr>
            <a:contourClr>
              <a:schemeClr val="hlink"/>
            </a:contourClr>
          </a:sp3d>
        </p:spPr>
        <p:txBody>
          <a:bodyPr>
            <a:flatTx/>
          </a:bodyPr>
          <a:lstStyle/>
          <a:p>
            <a:r>
              <a:rPr lang="ar-EG" altLang="en-US" sz="4800">
                <a:solidFill>
                  <a:schemeClr val="bg2"/>
                </a:solidFill>
              </a:rPr>
              <a:t>الهجرة</a:t>
            </a:r>
            <a:r>
              <a:rPr lang="ar-EG" altLang="en-US" sz="4800">
                <a:solidFill>
                  <a:srgbClr val="00CC00"/>
                </a:solidFill>
              </a:rPr>
              <a:t> </a:t>
            </a:r>
            <a:endParaRPr lang="en-US" altLang="en-US" sz="4800">
              <a:solidFill>
                <a:srgbClr val="00CC00"/>
              </a:solidFill>
            </a:endParaRPr>
          </a:p>
        </p:txBody>
      </p:sp>
      <p:sp>
        <p:nvSpPr>
          <p:cNvPr id="147459" name="Rectangle 3"/>
          <p:cNvSpPr>
            <a:spLocks noGrp="1" noChangeArrowheads="1"/>
          </p:cNvSpPr>
          <p:nvPr>
            <p:ph type="body" sz="half" idx="1"/>
          </p:nvPr>
        </p:nvSpPr>
        <p:spPr>
          <a:xfrm>
            <a:off x="-252413" y="1628775"/>
            <a:ext cx="6264276" cy="4525963"/>
          </a:xfrm>
        </p:spPr>
        <p:txBody>
          <a:bodyPr/>
          <a:lstStyle/>
          <a:p>
            <a:r>
              <a:rPr lang="ar-EG" altLang="en-US" b="1"/>
              <a:t>تعريف الهجرة </a:t>
            </a:r>
          </a:p>
          <a:p>
            <a:r>
              <a:rPr lang="ar-EG" altLang="en-US" b="1"/>
              <a:t>اسباب الهجرة </a:t>
            </a:r>
          </a:p>
          <a:p>
            <a:r>
              <a:rPr lang="ar-EG" altLang="en-US" b="1"/>
              <a:t>وسائل الهجرة </a:t>
            </a:r>
          </a:p>
          <a:p>
            <a:r>
              <a:rPr lang="ar-EG" altLang="en-US" b="1"/>
              <a:t>أنواع الهجــرة</a:t>
            </a:r>
            <a:r>
              <a:rPr lang="ar-EG" altLang="en-US" sz="2800"/>
              <a:t> </a:t>
            </a:r>
          </a:p>
          <a:p>
            <a:pPr>
              <a:buFont typeface="Wingdings" panose="05000000000000000000" pitchFamily="2" charset="2"/>
              <a:buNone/>
            </a:pPr>
            <a:r>
              <a:rPr lang="ar-EG" altLang="en-US" sz="2800"/>
              <a:t>                   </a:t>
            </a:r>
            <a:r>
              <a:rPr lang="ar-EG" altLang="en-US" sz="2800" b="1"/>
              <a:t>أولا : الهجرة الدولية</a:t>
            </a:r>
          </a:p>
          <a:p>
            <a:pPr>
              <a:buFont typeface="Wingdings" panose="05000000000000000000" pitchFamily="2" charset="2"/>
              <a:buNone/>
            </a:pPr>
            <a:r>
              <a:rPr lang="ar-EG" altLang="en-US" sz="2800" b="1"/>
              <a:t>                   ثانيا : الهجرة الداخلية </a:t>
            </a:r>
          </a:p>
          <a:p>
            <a:pPr>
              <a:buFont typeface="Wingdings" panose="05000000000000000000" pitchFamily="2" charset="2"/>
              <a:buNone/>
            </a:pPr>
            <a:r>
              <a:rPr lang="ar-EG" altLang="en-US" sz="2800" b="1"/>
              <a:t>                   ثالثا : الهجرة الفصلية واليومية </a:t>
            </a:r>
          </a:p>
          <a:p>
            <a:pPr>
              <a:buFont typeface="Wingdings" panose="05000000000000000000" pitchFamily="2" charset="2"/>
              <a:buChar char="q"/>
            </a:pPr>
            <a:r>
              <a:rPr lang="ar-EG" altLang="en-US" sz="2800" b="1"/>
              <a:t>نتــــائج الهجـرة</a:t>
            </a:r>
          </a:p>
          <a:p>
            <a:pPr>
              <a:buFont typeface="Wingdings" panose="05000000000000000000" pitchFamily="2" charset="2"/>
              <a:buNone/>
            </a:pPr>
            <a:endParaRPr lang="en-US" altLang="en-US" sz="2800"/>
          </a:p>
        </p:txBody>
      </p:sp>
      <p:pic>
        <p:nvPicPr>
          <p:cNvPr id="147460" name="Picture 4" descr="149"/>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027738" y="1844675"/>
            <a:ext cx="2770187" cy="31686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45" name="Text Box 29"/>
          <p:cNvSpPr txBox="1">
            <a:spLocks noChangeArrowheads="1"/>
          </p:cNvSpPr>
          <p:nvPr/>
        </p:nvSpPr>
        <p:spPr bwMode="auto">
          <a:xfrm>
            <a:off x="3563938" y="981075"/>
            <a:ext cx="2093912" cy="585788"/>
          </a:xfrm>
          <a:prstGeom prst="rect">
            <a:avLst/>
          </a:prstGeom>
          <a:gradFill rotWithShape="1">
            <a:gsLst>
              <a:gs pos="0">
                <a:srgbClr val="FF3300">
                  <a:gamma/>
                  <a:shade val="46275"/>
                  <a:invGamma/>
                </a:srgbClr>
              </a:gs>
              <a:gs pos="50000">
                <a:srgbClr val="FF3300"/>
              </a:gs>
              <a:gs pos="100000">
                <a:srgbClr val="FF33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600">
                <a:solidFill>
                  <a:srgbClr val="FFFF00"/>
                </a:solidFill>
                <a:effectLst>
                  <a:outerShdw blurRad="38100" dist="38100" dir="2700000" algn="tl">
                    <a:srgbClr val="000000"/>
                  </a:outerShdw>
                </a:effectLst>
                <a:latin typeface="Garamond" panose="02020404030301010803" pitchFamily="18" charset="0"/>
              </a:rPr>
              <a:t>أنواع الهجرة</a:t>
            </a:r>
            <a:endParaRPr lang="en-US" altLang="en-US" sz="3600">
              <a:solidFill>
                <a:srgbClr val="FFFF00"/>
              </a:solidFill>
              <a:effectLst>
                <a:outerShdw blurRad="38100" dist="38100" dir="2700000" algn="tl">
                  <a:srgbClr val="000000"/>
                </a:outerShdw>
              </a:effectLst>
              <a:latin typeface="Garamond" panose="02020404030301010803" pitchFamily="18" charset="0"/>
            </a:endParaRPr>
          </a:p>
        </p:txBody>
      </p:sp>
      <p:sp>
        <p:nvSpPr>
          <p:cNvPr id="393246" name="Line 30"/>
          <p:cNvSpPr>
            <a:spLocks noChangeShapeType="1"/>
          </p:cNvSpPr>
          <p:nvPr/>
        </p:nvSpPr>
        <p:spPr bwMode="auto">
          <a:xfrm flipH="1">
            <a:off x="611188" y="2060575"/>
            <a:ext cx="7632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47" name="Line 31"/>
          <p:cNvSpPr>
            <a:spLocks noChangeShapeType="1"/>
          </p:cNvSpPr>
          <p:nvPr/>
        </p:nvSpPr>
        <p:spPr bwMode="auto">
          <a:xfrm>
            <a:off x="4643438" y="1557338"/>
            <a:ext cx="0" cy="5032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48" name="Text Box 32"/>
          <p:cNvSpPr txBox="1">
            <a:spLocks noChangeArrowheads="1"/>
          </p:cNvSpPr>
          <p:nvPr/>
        </p:nvSpPr>
        <p:spPr bwMode="auto">
          <a:xfrm>
            <a:off x="7164388" y="2420938"/>
            <a:ext cx="1522412" cy="476250"/>
          </a:xfrm>
          <a:prstGeom prst="rect">
            <a:avLst/>
          </a:prstGeom>
          <a:gradFill rotWithShape="1">
            <a:gsLst>
              <a:gs pos="0">
                <a:srgbClr val="FF3300">
                  <a:gamma/>
                  <a:shade val="46275"/>
                  <a:invGamma/>
                </a:srgbClr>
              </a:gs>
              <a:gs pos="50000">
                <a:srgbClr val="FF3300"/>
              </a:gs>
              <a:gs pos="100000">
                <a:srgbClr val="FF33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هجرة دولية</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393249" name="Line 33"/>
          <p:cNvSpPr>
            <a:spLocks noChangeShapeType="1"/>
          </p:cNvSpPr>
          <p:nvPr/>
        </p:nvSpPr>
        <p:spPr bwMode="auto">
          <a:xfrm>
            <a:off x="8243888" y="2060575"/>
            <a:ext cx="0" cy="360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55" name="Text Box 39"/>
          <p:cNvSpPr txBox="1">
            <a:spLocks noChangeArrowheads="1"/>
          </p:cNvSpPr>
          <p:nvPr/>
        </p:nvSpPr>
        <p:spPr bwMode="auto">
          <a:xfrm>
            <a:off x="4932363" y="3284538"/>
            <a:ext cx="914400" cy="476250"/>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مؤقتـة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393256" name="Text Box 40"/>
          <p:cNvSpPr txBox="1">
            <a:spLocks noChangeArrowheads="1"/>
          </p:cNvSpPr>
          <p:nvPr/>
        </p:nvSpPr>
        <p:spPr bwMode="auto">
          <a:xfrm>
            <a:off x="6372225" y="3284538"/>
            <a:ext cx="985838" cy="476250"/>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دائمـــة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393257" name="Text Box 41"/>
          <p:cNvSpPr txBox="1">
            <a:spLocks noChangeArrowheads="1"/>
          </p:cNvSpPr>
          <p:nvPr/>
        </p:nvSpPr>
        <p:spPr bwMode="auto">
          <a:xfrm>
            <a:off x="7740650" y="3284538"/>
            <a:ext cx="1166813" cy="476250"/>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اجبــارية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393258" name="Text Box 42"/>
          <p:cNvSpPr txBox="1">
            <a:spLocks noChangeArrowheads="1"/>
          </p:cNvSpPr>
          <p:nvPr/>
        </p:nvSpPr>
        <p:spPr bwMode="auto">
          <a:xfrm>
            <a:off x="3132138" y="2420938"/>
            <a:ext cx="1625600" cy="476250"/>
          </a:xfrm>
          <a:prstGeom prst="rect">
            <a:avLst/>
          </a:prstGeom>
          <a:gradFill rotWithShape="1">
            <a:gsLst>
              <a:gs pos="0">
                <a:srgbClr val="FF3300">
                  <a:gamma/>
                  <a:shade val="46275"/>
                  <a:invGamma/>
                </a:srgbClr>
              </a:gs>
              <a:gs pos="50000">
                <a:srgbClr val="FF3300"/>
              </a:gs>
              <a:gs pos="100000">
                <a:srgbClr val="FF33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هجرة داخلية</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393260" name="Line 44"/>
          <p:cNvSpPr>
            <a:spLocks noChangeShapeType="1"/>
          </p:cNvSpPr>
          <p:nvPr/>
        </p:nvSpPr>
        <p:spPr bwMode="auto">
          <a:xfrm>
            <a:off x="4067175" y="2060575"/>
            <a:ext cx="0" cy="360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61" name="Line 45"/>
          <p:cNvSpPr>
            <a:spLocks noChangeShapeType="1"/>
          </p:cNvSpPr>
          <p:nvPr/>
        </p:nvSpPr>
        <p:spPr bwMode="auto">
          <a:xfrm>
            <a:off x="4067175" y="2924175"/>
            <a:ext cx="0" cy="7921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62" name="Text Box 46"/>
          <p:cNvSpPr txBox="1">
            <a:spLocks noChangeArrowheads="1"/>
          </p:cNvSpPr>
          <p:nvPr/>
        </p:nvSpPr>
        <p:spPr bwMode="auto">
          <a:xfrm>
            <a:off x="4787900" y="4652963"/>
            <a:ext cx="2033588" cy="476250"/>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من الريف للمدن</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393263" name="Text Box 47"/>
          <p:cNvSpPr txBox="1">
            <a:spLocks noChangeArrowheads="1"/>
          </p:cNvSpPr>
          <p:nvPr/>
        </p:nvSpPr>
        <p:spPr bwMode="auto">
          <a:xfrm>
            <a:off x="1187450" y="4652963"/>
            <a:ext cx="3278188" cy="476250"/>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من وسط المدينة لضواحيها</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393264" name="Line 48"/>
          <p:cNvSpPr>
            <a:spLocks noChangeShapeType="1"/>
          </p:cNvSpPr>
          <p:nvPr/>
        </p:nvSpPr>
        <p:spPr bwMode="auto">
          <a:xfrm>
            <a:off x="8243888" y="2924175"/>
            <a:ext cx="0" cy="1444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65" name="Line 49"/>
          <p:cNvSpPr>
            <a:spLocks noChangeShapeType="1"/>
          </p:cNvSpPr>
          <p:nvPr/>
        </p:nvSpPr>
        <p:spPr bwMode="auto">
          <a:xfrm flipH="1">
            <a:off x="5364163" y="3068638"/>
            <a:ext cx="32400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68" name="Line 52"/>
          <p:cNvSpPr>
            <a:spLocks noChangeShapeType="1"/>
          </p:cNvSpPr>
          <p:nvPr/>
        </p:nvSpPr>
        <p:spPr bwMode="auto">
          <a:xfrm>
            <a:off x="6948488" y="3068638"/>
            <a:ext cx="0" cy="215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69" name="Line 53"/>
          <p:cNvSpPr>
            <a:spLocks noChangeShapeType="1"/>
          </p:cNvSpPr>
          <p:nvPr/>
        </p:nvSpPr>
        <p:spPr bwMode="auto">
          <a:xfrm>
            <a:off x="5364163" y="3068638"/>
            <a:ext cx="0" cy="215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70" name="Line 54"/>
          <p:cNvSpPr>
            <a:spLocks noChangeShapeType="1"/>
          </p:cNvSpPr>
          <p:nvPr/>
        </p:nvSpPr>
        <p:spPr bwMode="auto">
          <a:xfrm>
            <a:off x="8604250" y="3068638"/>
            <a:ext cx="0" cy="215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71" name="Line 55"/>
          <p:cNvSpPr>
            <a:spLocks noChangeShapeType="1"/>
          </p:cNvSpPr>
          <p:nvPr/>
        </p:nvSpPr>
        <p:spPr bwMode="auto">
          <a:xfrm flipH="1">
            <a:off x="2627313" y="3716338"/>
            <a:ext cx="1439862" cy="936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72" name="Line 56"/>
          <p:cNvSpPr>
            <a:spLocks noChangeShapeType="1"/>
          </p:cNvSpPr>
          <p:nvPr/>
        </p:nvSpPr>
        <p:spPr bwMode="auto">
          <a:xfrm>
            <a:off x="4067175" y="3716338"/>
            <a:ext cx="1584325" cy="936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73" name="Text Box 57"/>
          <p:cNvSpPr txBox="1">
            <a:spLocks noChangeArrowheads="1"/>
          </p:cNvSpPr>
          <p:nvPr/>
        </p:nvSpPr>
        <p:spPr bwMode="auto">
          <a:xfrm>
            <a:off x="1042988" y="2492375"/>
            <a:ext cx="1622425" cy="476250"/>
          </a:xfrm>
          <a:prstGeom prst="rect">
            <a:avLst/>
          </a:prstGeom>
          <a:gradFill rotWithShape="1">
            <a:gsLst>
              <a:gs pos="0">
                <a:srgbClr val="FF3300">
                  <a:gamma/>
                  <a:shade val="46275"/>
                  <a:invGamma/>
                </a:srgbClr>
              </a:gs>
              <a:gs pos="50000">
                <a:srgbClr val="FF3300"/>
              </a:gs>
              <a:gs pos="100000">
                <a:srgbClr val="FF33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هجرة فصلية</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393274" name="Line 58"/>
          <p:cNvSpPr>
            <a:spLocks noChangeShapeType="1"/>
          </p:cNvSpPr>
          <p:nvPr/>
        </p:nvSpPr>
        <p:spPr bwMode="auto">
          <a:xfrm>
            <a:off x="1835150" y="2060575"/>
            <a:ext cx="0"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3275" name="Text Box 59"/>
          <p:cNvSpPr txBox="1">
            <a:spLocks noChangeArrowheads="1"/>
          </p:cNvSpPr>
          <p:nvPr/>
        </p:nvSpPr>
        <p:spPr bwMode="auto">
          <a:xfrm>
            <a:off x="323850" y="3500438"/>
            <a:ext cx="1560513" cy="476250"/>
          </a:xfrm>
          <a:prstGeom prst="rect">
            <a:avLst/>
          </a:prstGeom>
          <a:gradFill rotWithShape="1">
            <a:gsLst>
              <a:gs pos="0">
                <a:srgbClr val="FF3300">
                  <a:gamma/>
                  <a:shade val="46275"/>
                  <a:invGamma/>
                </a:srgbClr>
              </a:gs>
              <a:gs pos="50000">
                <a:srgbClr val="FF3300"/>
              </a:gs>
              <a:gs pos="100000">
                <a:srgbClr val="FF33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هجرة يومية</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393276" name="Line 60"/>
          <p:cNvSpPr>
            <a:spLocks noChangeShapeType="1"/>
          </p:cNvSpPr>
          <p:nvPr/>
        </p:nvSpPr>
        <p:spPr bwMode="auto">
          <a:xfrm>
            <a:off x="611188" y="2060575"/>
            <a:ext cx="0" cy="14398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rrowheads="1"/>
          </p:cNvSpPr>
          <p:nvPr>
            <p:ph type="title"/>
          </p:nvPr>
        </p:nvSpPr>
        <p:spPr>
          <a:gradFill rotWithShape="1">
            <a:gsLst>
              <a:gs pos="0">
                <a:srgbClr val="FF9933">
                  <a:gamma/>
                  <a:shade val="46275"/>
                  <a:invGamma/>
                </a:srgbClr>
              </a:gs>
              <a:gs pos="50000">
                <a:srgbClr val="FF9933"/>
              </a:gs>
              <a:gs pos="100000">
                <a:srgbClr val="FF9933">
                  <a:gamma/>
                  <a:shade val="46275"/>
                  <a:invGamma/>
                </a:srgbClr>
              </a:gs>
            </a:gsLst>
            <a:lin ang="5400000" scaled="1"/>
          </a:gradFill>
          <a:ln/>
          <a:scene3d>
            <a:camera prst="legacyObliqueTopRight"/>
            <a:lightRig rig="legacyFlat3" dir="l"/>
          </a:scene3d>
          <a:sp3d extrusionH="430200" prstMaterial="legacyPlastic">
            <a:bevelT w="13500" h="13500" prst="angle"/>
            <a:bevelB w="13500" h="13500" prst="angle"/>
            <a:extrusionClr>
              <a:srgbClr val="FF9933"/>
            </a:extrusionClr>
            <a:contourClr>
              <a:srgbClr val="FF9933"/>
            </a:contour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FF9933">
                      <a:gamma/>
                      <a:shade val="60000"/>
                      <a:invGamma/>
                    </a:srgbClr>
                  </a:outerShdw>
                </a:effectLst>
              </a14:hiddenEffects>
            </a:ext>
          </a:extLst>
        </p:spPr>
        <p:txBody>
          <a:bodyPr>
            <a:flatTx/>
          </a:bodyPr>
          <a:lstStyle/>
          <a:p>
            <a:r>
              <a:rPr lang="ar-EG" altLang="en-US">
                <a:solidFill>
                  <a:schemeClr val="tx1"/>
                </a:solidFill>
              </a:rPr>
              <a:t>الهجرات السكانية ( المفاهيم ) </a:t>
            </a:r>
            <a:endParaRPr lang="en-US" altLang="en-US">
              <a:solidFill>
                <a:schemeClr val="tx1"/>
              </a:solidFill>
            </a:endParaRPr>
          </a:p>
        </p:txBody>
      </p:sp>
      <p:sp>
        <p:nvSpPr>
          <p:cNvPr id="148483" name="Rectangle 3"/>
          <p:cNvSpPr>
            <a:spLocks noGrp="1" noChangeArrowheads="1"/>
          </p:cNvSpPr>
          <p:nvPr>
            <p:ph type="body" idx="1"/>
          </p:nvPr>
        </p:nvSpPr>
        <p:spPr/>
        <p:txBody>
          <a:bodyPr/>
          <a:lstStyle/>
          <a:p>
            <a:pPr>
              <a:lnSpc>
                <a:spcPct val="80000"/>
              </a:lnSpc>
            </a:pPr>
            <a:endParaRPr lang="ar-EG" altLang="en-US" sz="1800"/>
          </a:p>
          <a:p>
            <a:pPr>
              <a:lnSpc>
                <a:spcPct val="80000"/>
              </a:lnSpc>
            </a:pPr>
            <a:r>
              <a:rPr lang="ar-EG" altLang="en-US" sz="2400" b="1">
                <a:solidFill>
                  <a:srgbClr val="FFFF00"/>
                </a:solidFill>
              </a:rPr>
              <a:t>الهجــــرة</a:t>
            </a:r>
            <a:r>
              <a:rPr lang="ar-EG" altLang="en-US" sz="2400" b="1"/>
              <a:t> : المقصــــود بالهجـــرة هو الانتقـــــال الجغرافى للسكـــان من منطقة لأخرى لأسباب ودوافع عديدة .</a:t>
            </a:r>
          </a:p>
          <a:p>
            <a:pPr>
              <a:lnSpc>
                <a:spcPct val="80000"/>
              </a:lnSpc>
            </a:pPr>
            <a:endParaRPr lang="ar-EG" altLang="en-US" sz="2400" b="1"/>
          </a:p>
          <a:p>
            <a:pPr>
              <a:lnSpc>
                <a:spcPct val="80000"/>
              </a:lnSpc>
              <a:buFont typeface="Wingdings" panose="05000000000000000000" pitchFamily="2" charset="2"/>
              <a:buBlip>
                <a:blip r:embed="rId2"/>
              </a:buBlip>
            </a:pPr>
            <a:r>
              <a:rPr lang="ar-EG" altLang="en-US" sz="2400" b="1">
                <a:solidFill>
                  <a:srgbClr val="FFFF00"/>
                </a:solidFill>
              </a:rPr>
              <a:t>الهجرة الوافدة</a:t>
            </a:r>
            <a:r>
              <a:rPr lang="ar-EG" altLang="en-US" sz="2400" b="1"/>
              <a:t> : يقصد بها المهــــاجرون الى محـــــــافظات أخرى غير موطنهم الأصلى ، ألى الوافدين الى المحافظات الجاذبة .</a:t>
            </a:r>
          </a:p>
          <a:p>
            <a:pPr>
              <a:lnSpc>
                <a:spcPct val="80000"/>
              </a:lnSpc>
            </a:pPr>
            <a:endParaRPr lang="ar-EG" altLang="en-US" sz="2400" b="1"/>
          </a:p>
          <a:p>
            <a:pPr>
              <a:lnSpc>
                <a:spcPct val="80000"/>
              </a:lnSpc>
              <a:buFont typeface="Wingdings" panose="05000000000000000000" pitchFamily="2" charset="2"/>
              <a:buBlip>
                <a:blip r:embed="rId3"/>
              </a:buBlip>
            </a:pPr>
            <a:r>
              <a:rPr lang="ar-EG" altLang="en-US" sz="2400" b="1">
                <a:solidFill>
                  <a:srgbClr val="FFFF00"/>
                </a:solidFill>
              </a:rPr>
              <a:t>الهجرة المغادرة</a:t>
            </a:r>
            <a:r>
              <a:rPr lang="ar-EG" altLang="en-US" sz="2400" b="1"/>
              <a:t> : يقصد بها المهــــــاجرون من محافظاتهم ( موطنهم الأصلى ) الى محافظات أخرى ، أى المغادرين الى .... </a:t>
            </a:r>
          </a:p>
          <a:p>
            <a:pPr>
              <a:lnSpc>
                <a:spcPct val="80000"/>
              </a:lnSpc>
            </a:pPr>
            <a:endParaRPr lang="ar-EG" altLang="en-US" sz="2400" b="1"/>
          </a:p>
          <a:p>
            <a:pPr>
              <a:lnSpc>
                <a:spcPct val="80000"/>
              </a:lnSpc>
              <a:buClr>
                <a:srgbClr val="FF9933"/>
              </a:buClr>
              <a:buFont typeface="Wingdings" panose="05000000000000000000" pitchFamily="2" charset="2"/>
              <a:buChar char="q"/>
            </a:pPr>
            <a:r>
              <a:rPr lang="ar-EG" altLang="en-US" sz="2400" b="1">
                <a:solidFill>
                  <a:srgbClr val="FFFF00"/>
                </a:solidFill>
              </a:rPr>
              <a:t>صافى الهجرة</a:t>
            </a:r>
            <a:r>
              <a:rPr lang="ar-EG" altLang="en-US" sz="2400" b="1"/>
              <a:t> : صافى حساب الهجرتين ( الوافدة – المغادرة )</a:t>
            </a:r>
          </a:p>
          <a:p>
            <a:pPr>
              <a:lnSpc>
                <a:spcPct val="80000"/>
              </a:lnSpc>
            </a:pPr>
            <a:endParaRPr lang="ar-EG" altLang="en-US" sz="2400" b="1"/>
          </a:p>
          <a:p>
            <a:pPr>
              <a:lnSpc>
                <a:spcPct val="80000"/>
              </a:lnSpc>
              <a:buFont typeface="Wingdings" panose="05000000000000000000" pitchFamily="2" charset="2"/>
              <a:buBlip>
                <a:blip r:embed="rId4"/>
              </a:buBlip>
            </a:pPr>
            <a:r>
              <a:rPr lang="ar-EG" altLang="en-US" sz="2400" b="1">
                <a:solidFill>
                  <a:srgbClr val="FFFF00"/>
                </a:solidFill>
              </a:rPr>
              <a:t>الهجرة العائدة</a:t>
            </a:r>
            <a:r>
              <a:rPr lang="ar-EG" altLang="en-US" sz="2400" b="1"/>
              <a:t> : عودة أعداد من السكــان الى موطنهم الأصلى</a:t>
            </a:r>
            <a:r>
              <a:rPr lang="ar-EG" altLang="en-US" sz="2000" b="1"/>
              <a:t> .</a:t>
            </a:r>
          </a:p>
          <a:p>
            <a:pPr>
              <a:lnSpc>
                <a:spcPct val="80000"/>
              </a:lnSpc>
            </a:pPr>
            <a:endParaRPr lang="en-US" altLang="en-US" sz="2000" b="1"/>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a:ln w="57150">
            <a:solidFill>
              <a:srgbClr val="CCFF66"/>
            </a:solidFill>
            <a:miter lim="800000"/>
            <a:headEnd/>
            <a:tailEnd/>
          </a:ln>
          <a:scene3d>
            <a:camera prst="legacyObliqueTopRight"/>
            <a:lightRig rig="legacyFlat3" dir="b"/>
          </a:scene3d>
          <a:sp3d extrusionH="430200" prstMaterial="legacyMatte">
            <a:bevelT w="13500" h="13500" prst="angle"/>
            <a:bevelB w="13500" h="13500" prst="angle"/>
            <a:extrusionClr>
              <a:srgbClr val="CCFF66"/>
            </a:extrusionClr>
            <a:contourClr>
              <a:srgbClr val="CCFF66"/>
            </a:contourClr>
          </a:sp3d>
          <a:extLst>
            <a:ext uri="{AF507438-7753-43E0-B8FC-AC1667EBCBE1}">
              <a14:hiddenEffects xmlns:a14="http://schemas.microsoft.com/office/drawing/2010/main">
                <a:effectLst>
                  <a:outerShdw dist="107763" dir="18900000" algn="ctr" rotWithShape="0">
                    <a:schemeClr val="bg2">
                      <a:alpha val="50000"/>
                    </a:schemeClr>
                  </a:outerShdw>
                </a:effectLst>
              </a14:hiddenEffects>
            </a:ext>
          </a:extLst>
        </p:spPr>
        <p:txBody>
          <a:bodyPr>
            <a:flatTx/>
          </a:bodyPr>
          <a:lstStyle/>
          <a:p>
            <a:r>
              <a:rPr lang="ar-EG" altLang="en-US">
                <a:solidFill>
                  <a:srgbClr val="FFFF00"/>
                </a:solidFill>
              </a:rPr>
              <a:t>أوجه استخدام التعداد وأهميتة</a:t>
            </a:r>
            <a:endParaRPr lang="en-US" altLang="en-US">
              <a:solidFill>
                <a:srgbClr val="FFFF00"/>
              </a:solidFill>
            </a:endParaRPr>
          </a:p>
        </p:txBody>
      </p:sp>
      <p:sp>
        <p:nvSpPr>
          <p:cNvPr id="46083" name="Rectangle 3"/>
          <p:cNvSpPr>
            <a:spLocks noGrp="1" noChangeArrowheads="1"/>
          </p:cNvSpPr>
          <p:nvPr>
            <p:ph type="body" idx="1"/>
          </p:nvPr>
        </p:nvSpPr>
        <p:spPr/>
        <p:txBody>
          <a:bodyPr/>
          <a:lstStyle/>
          <a:p>
            <a:pPr>
              <a:lnSpc>
                <a:spcPct val="80000"/>
              </a:lnSpc>
            </a:pPr>
            <a:endParaRPr lang="ar-EG" altLang="en-US" sz="2000"/>
          </a:p>
          <a:p>
            <a:pPr>
              <a:lnSpc>
                <a:spcPct val="80000"/>
              </a:lnSpc>
            </a:pPr>
            <a:r>
              <a:rPr lang="ar-EG" altLang="en-US" b="1"/>
              <a:t>يوفر التعداد الحقائق الاساسية بالنسبة للإدارة والســـــياسة الحكـــــــومية لتنظــــــــيم خططــــها المستقبلية على أساس المعلــــومات والبيانات  التى يوفرها التعداد .</a:t>
            </a:r>
          </a:p>
          <a:p>
            <a:pPr>
              <a:lnSpc>
                <a:spcPct val="80000"/>
              </a:lnSpc>
            </a:pPr>
            <a:endParaRPr lang="ar-EG" altLang="en-US" b="1"/>
          </a:p>
          <a:p>
            <a:r>
              <a:rPr lang="ar-EG" altLang="en-US" sz="2800" b="1"/>
              <a:t>تعد معرفة التوزيع السكانى على رقعة الدولة ووحداتها الجغــــرافية ضرورة من ضروريات التخـــــــطيط الاقتصـادى والاجتماعى بغرض تنمية المجتمع ، مثل التخطيط للقوى العاملة والهـــــــجرة والإسكان والتعليم والصحة والخدمات الاجـتماعية الأخرى فى حياة أى مجتمع بشرى .</a:t>
            </a:r>
            <a:endParaRPr lang="en-US" altLang="en-US" sz="2800" b="1"/>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rrowheads="1"/>
          </p:cNvSpPr>
          <p:nvPr>
            <p:ph type="title"/>
          </p:nvPr>
        </p:nvSpPr>
        <p:spPr/>
        <p:txBody>
          <a:bodyPr/>
          <a:lstStyle/>
          <a:p>
            <a:r>
              <a:rPr lang="ar-EG" altLang="en-US">
                <a:solidFill>
                  <a:schemeClr val="hlink"/>
                </a:solidFill>
              </a:rPr>
              <a:t>الهجرات السكانية </a:t>
            </a:r>
            <a:endParaRPr lang="en-US" altLang="en-US">
              <a:solidFill>
                <a:schemeClr val="hlink"/>
              </a:solidFill>
            </a:endParaRPr>
          </a:p>
        </p:txBody>
      </p:sp>
      <p:sp>
        <p:nvSpPr>
          <p:cNvPr id="149507" name="Rectangle 3"/>
          <p:cNvSpPr>
            <a:spLocks noGrp="1" noChangeArrowheads="1"/>
          </p:cNvSpPr>
          <p:nvPr>
            <p:ph type="body" idx="1"/>
          </p:nvPr>
        </p:nvSpPr>
        <p:spPr/>
        <p:txBody>
          <a:bodyPr/>
          <a:lstStyle/>
          <a:p>
            <a:pPr>
              <a:lnSpc>
                <a:spcPct val="80000"/>
              </a:lnSpc>
            </a:pPr>
            <a:r>
              <a:rPr lang="ar-EG" altLang="en-US" sz="2800"/>
              <a:t>والهجـــــــرة ظاهرة جغرافية تميز السكان على مر العصور ، وتماما كما يهتم دارس النبات والحيوان بتوزيع وهجرة أنواع الحياتين النباتية والحيـــــوانية ، فإن دارس جغرافيــــة السكان يهتم هو الأخر بالحركة الجغرافية للبشر .</a:t>
            </a:r>
          </a:p>
          <a:p>
            <a:pPr>
              <a:lnSpc>
                <a:spcPct val="80000"/>
              </a:lnSpc>
            </a:pPr>
            <a:r>
              <a:rPr lang="ar-EG" altLang="en-US" sz="2800"/>
              <a:t>وتعكس معظـــم الحركات السكانية رغبة الانسان فى مغادرة منطقة ما تصعب معيشتــــــــه بها الى منطقة أخرى يعتقد فى إمكانية العيش بها بصورة أفضل وأحسن .</a:t>
            </a:r>
          </a:p>
          <a:p>
            <a:pPr>
              <a:lnSpc>
                <a:spcPct val="80000"/>
              </a:lnSpc>
            </a:pPr>
            <a:r>
              <a:rPr lang="ar-EG" altLang="en-US" sz="2800"/>
              <a:t>والهجـــــرة قد تكون دوليــــة كهجرة الأفارقة عبر المتوسط الى أوربا لتحسين مستــــوى معيشتهم فى دول توفر العمل والحرية الخ . وهناك الهجـــــرة الداخلية التى تنحصر داخل الدولة ويتحرك فيها السكان من منطقة لأخرى كانتقــــــال سكان جنوب الوادى للعيش فى القاهرة مثلا للعمل . وأيضا انتقال السكان من ريف مصر الى مدنها .</a:t>
            </a:r>
            <a:endParaRPr lang="en-US" altLang="en-US" sz="280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rrowheads="1"/>
          </p:cNvSpPr>
          <p:nvPr>
            <p:ph type="title"/>
          </p:nvPr>
        </p:nvSpPr>
        <p:spPr>
          <a:xfrm>
            <a:off x="3132138" y="333375"/>
            <a:ext cx="2449512" cy="1143000"/>
          </a:xfrm>
          <a:gradFill rotWithShape="1">
            <a:gsLst>
              <a:gs pos="0">
                <a:srgbClr val="FFFF00">
                  <a:gamma/>
                  <a:shade val="46275"/>
                  <a:invGamma/>
                </a:srgbClr>
              </a:gs>
              <a:gs pos="50000">
                <a:srgbClr val="FFFF00"/>
              </a:gs>
              <a:gs pos="100000">
                <a:srgbClr val="FFFF00">
                  <a:gamma/>
                  <a:shade val="46275"/>
                  <a:invGamma/>
                </a:srgbClr>
              </a:gs>
            </a:gsLst>
            <a:lin ang="5400000" scaled="1"/>
          </a:gradFill>
          <a:scene3d>
            <a:camera prst="legacyObliqueTopRight"/>
            <a:lightRig rig="legacyFlat3" dir="b"/>
          </a:scene3d>
          <a:sp3d extrusionH="430200" prstMaterial="legacyMatte">
            <a:bevelT w="13500" h="13500" prst="angle"/>
            <a:bevelB w="13500" h="13500" prst="angle"/>
            <a:extrusionClr>
              <a:srgbClr val="FFFF00"/>
            </a:extrusionClr>
            <a:contourClr>
              <a:srgbClr val="FFFF00"/>
            </a:contourClr>
          </a:sp3d>
        </p:spPr>
        <p:txBody>
          <a:bodyPr>
            <a:flatTx/>
          </a:bodyPr>
          <a:lstStyle/>
          <a:p>
            <a:r>
              <a:rPr lang="ar-EG" altLang="en-US" sz="4000">
                <a:solidFill>
                  <a:srgbClr val="FF3300"/>
                </a:solidFill>
              </a:rPr>
              <a:t>أسباب الهجرة </a:t>
            </a:r>
            <a:endParaRPr lang="en-US" altLang="en-US" sz="4000">
              <a:solidFill>
                <a:srgbClr val="FF3300"/>
              </a:solidFill>
            </a:endParaRPr>
          </a:p>
        </p:txBody>
      </p:sp>
      <p:sp>
        <p:nvSpPr>
          <p:cNvPr id="214022" name="Line 6"/>
          <p:cNvSpPr>
            <a:spLocks noChangeShapeType="1"/>
          </p:cNvSpPr>
          <p:nvPr/>
        </p:nvSpPr>
        <p:spPr bwMode="auto">
          <a:xfrm flipH="1">
            <a:off x="1331913" y="2060575"/>
            <a:ext cx="58324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23" name="Line 7"/>
          <p:cNvSpPr>
            <a:spLocks noChangeShapeType="1"/>
          </p:cNvSpPr>
          <p:nvPr/>
        </p:nvSpPr>
        <p:spPr bwMode="auto">
          <a:xfrm>
            <a:off x="7164388" y="2060575"/>
            <a:ext cx="0" cy="431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24" name="Line 8"/>
          <p:cNvSpPr>
            <a:spLocks noChangeShapeType="1"/>
          </p:cNvSpPr>
          <p:nvPr/>
        </p:nvSpPr>
        <p:spPr bwMode="auto">
          <a:xfrm>
            <a:off x="1331913" y="2060575"/>
            <a:ext cx="0" cy="431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26" name="Text Box 10"/>
          <p:cNvSpPr txBox="1">
            <a:spLocks noChangeArrowheads="1"/>
          </p:cNvSpPr>
          <p:nvPr/>
        </p:nvSpPr>
        <p:spPr bwMode="auto">
          <a:xfrm>
            <a:off x="6372225" y="2492375"/>
            <a:ext cx="1558925" cy="519113"/>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a:solidFill>
                  <a:srgbClr val="FF3300"/>
                </a:solidFill>
                <a:effectLst/>
              </a:rPr>
              <a:t>عوامل جذب</a:t>
            </a:r>
            <a:endParaRPr lang="en-US" altLang="en-US">
              <a:solidFill>
                <a:srgbClr val="FF3300"/>
              </a:solidFill>
              <a:effectLst/>
            </a:endParaRPr>
          </a:p>
        </p:txBody>
      </p:sp>
      <p:sp>
        <p:nvSpPr>
          <p:cNvPr id="214027" name="Text Box 11"/>
          <p:cNvSpPr txBox="1">
            <a:spLocks noChangeArrowheads="1"/>
          </p:cNvSpPr>
          <p:nvPr/>
        </p:nvSpPr>
        <p:spPr bwMode="auto">
          <a:xfrm>
            <a:off x="539750" y="2492375"/>
            <a:ext cx="1482725" cy="519113"/>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a:solidFill>
                  <a:srgbClr val="FF3300"/>
                </a:solidFill>
                <a:effectLst/>
              </a:rPr>
              <a:t>عوامل طرد</a:t>
            </a:r>
            <a:endParaRPr lang="en-US" altLang="en-US">
              <a:solidFill>
                <a:srgbClr val="FF3300"/>
              </a:solidFill>
              <a:effectLst/>
            </a:endParaRPr>
          </a:p>
        </p:txBody>
      </p:sp>
      <p:sp>
        <p:nvSpPr>
          <p:cNvPr id="214029" name="Text Box 13"/>
          <p:cNvSpPr txBox="1">
            <a:spLocks noChangeArrowheads="1"/>
          </p:cNvSpPr>
          <p:nvPr/>
        </p:nvSpPr>
        <p:spPr bwMode="auto">
          <a:xfrm>
            <a:off x="6300788" y="5229225"/>
            <a:ext cx="2112962" cy="519113"/>
          </a:xfrm>
          <a:prstGeom prst="rect">
            <a:avLst/>
          </a:prstGeom>
          <a:gradFill rotWithShape="1">
            <a:gsLst>
              <a:gs pos="0">
                <a:srgbClr val="0066FF">
                  <a:gamma/>
                  <a:shade val="46275"/>
                  <a:invGamma/>
                </a:srgbClr>
              </a:gs>
              <a:gs pos="50000">
                <a:srgbClr val="0066FF"/>
              </a:gs>
              <a:gs pos="100000">
                <a:srgbClr val="0066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a:effectLst/>
              </a:rPr>
              <a:t>عوامــــــل نفسية</a:t>
            </a:r>
            <a:endParaRPr lang="en-US" altLang="en-US">
              <a:effectLst/>
            </a:endParaRPr>
          </a:p>
        </p:txBody>
      </p:sp>
      <p:sp>
        <p:nvSpPr>
          <p:cNvPr id="214030" name="Text Box 14"/>
          <p:cNvSpPr txBox="1">
            <a:spLocks noChangeArrowheads="1"/>
          </p:cNvSpPr>
          <p:nvPr/>
        </p:nvSpPr>
        <p:spPr bwMode="auto">
          <a:xfrm>
            <a:off x="6372225" y="3933825"/>
            <a:ext cx="2028825" cy="519113"/>
          </a:xfrm>
          <a:prstGeom prst="rect">
            <a:avLst/>
          </a:prstGeom>
          <a:gradFill rotWithShape="1">
            <a:gsLst>
              <a:gs pos="0">
                <a:srgbClr val="CCFF66">
                  <a:gamma/>
                  <a:shade val="46275"/>
                  <a:invGamma/>
                </a:srgbClr>
              </a:gs>
              <a:gs pos="50000">
                <a:srgbClr val="CCFF66"/>
              </a:gs>
              <a:gs pos="100000">
                <a:srgbClr val="CCFF66">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a:solidFill>
                  <a:srgbClr val="FF3300"/>
                </a:solidFill>
                <a:effectLst/>
              </a:rPr>
              <a:t>عوامل اقتصادية</a:t>
            </a:r>
            <a:endParaRPr lang="en-US" altLang="en-US">
              <a:solidFill>
                <a:srgbClr val="FF3300"/>
              </a:solidFill>
              <a:effectLst/>
            </a:endParaRPr>
          </a:p>
        </p:txBody>
      </p:sp>
      <p:sp>
        <p:nvSpPr>
          <p:cNvPr id="214031" name="Line 15"/>
          <p:cNvSpPr>
            <a:spLocks noChangeShapeType="1"/>
          </p:cNvSpPr>
          <p:nvPr/>
        </p:nvSpPr>
        <p:spPr bwMode="auto">
          <a:xfrm flipH="1">
            <a:off x="5364163" y="4221163"/>
            <a:ext cx="10080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32" name="Line 16"/>
          <p:cNvSpPr>
            <a:spLocks noChangeShapeType="1"/>
          </p:cNvSpPr>
          <p:nvPr/>
        </p:nvSpPr>
        <p:spPr bwMode="auto">
          <a:xfrm>
            <a:off x="5292725" y="3573463"/>
            <a:ext cx="0" cy="16557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33" name="Line 17"/>
          <p:cNvSpPr>
            <a:spLocks noChangeShapeType="1"/>
          </p:cNvSpPr>
          <p:nvPr/>
        </p:nvSpPr>
        <p:spPr bwMode="auto">
          <a:xfrm flipH="1">
            <a:off x="4500563" y="3573463"/>
            <a:ext cx="7921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34" name="Line 18"/>
          <p:cNvSpPr>
            <a:spLocks noChangeShapeType="1"/>
          </p:cNvSpPr>
          <p:nvPr/>
        </p:nvSpPr>
        <p:spPr bwMode="auto">
          <a:xfrm flipH="1">
            <a:off x="4500563" y="4365625"/>
            <a:ext cx="7921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35" name="Line 19"/>
          <p:cNvSpPr>
            <a:spLocks noChangeShapeType="1"/>
          </p:cNvSpPr>
          <p:nvPr/>
        </p:nvSpPr>
        <p:spPr bwMode="auto">
          <a:xfrm flipH="1">
            <a:off x="4500563" y="5229225"/>
            <a:ext cx="7921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36" name="Text Box 20"/>
          <p:cNvSpPr txBox="1">
            <a:spLocks noChangeArrowheads="1"/>
          </p:cNvSpPr>
          <p:nvPr/>
        </p:nvSpPr>
        <p:spPr bwMode="auto">
          <a:xfrm>
            <a:off x="1963738" y="3305175"/>
            <a:ext cx="2484437" cy="457200"/>
          </a:xfrm>
          <a:prstGeom prst="rect">
            <a:avLst/>
          </a:prstGeom>
          <a:gradFill rotWithShape="1">
            <a:gsLst>
              <a:gs pos="0">
                <a:srgbClr val="FF3300">
                  <a:gamma/>
                  <a:shade val="46275"/>
                  <a:invGamma/>
                </a:srgbClr>
              </a:gs>
              <a:gs pos="50000">
                <a:srgbClr val="FF3300"/>
              </a:gs>
              <a:gs pos="100000">
                <a:srgbClr val="FF3300">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rgbClr val="FFFF00"/>
                </a:solidFill>
                <a:effectLst/>
              </a:rPr>
              <a:t>تقـــــــــــدم وسائل النقل</a:t>
            </a:r>
            <a:endParaRPr lang="en-US" altLang="en-US" sz="2400">
              <a:solidFill>
                <a:srgbClr val="FFFF00"/>
              </a:solidFill>
              <a:effectLst/>
            </a:endParaRPr>
          </a:p>
        </p:txBody>
      </p:sp>
      <p:sp>
        <p:nvSpPr>
          <p:cNvPr id="214037" name="Text Box 21"/>
          <p:cNvSpPr txBox="1">
            <a:spLocks noChangeArrowheads="1"/>
          </p:cNvSpPr>
          <p:nvPr/>
        </p:nvSpPr>
        <p:spPr bwMode="auto">
          <a:xfrm>
            <a:off x="2000250" y="4097338"/>
            <a:ext cx="2447925" cy="457200"/>
          </a:xfrm>
          <a:prstGeom prst="rect">
            <a:avLst/>
          </a:prstGeom>
          <a:gradFill rotWithShape="1">
            <a:gsLst>
              <a:gs pos="0">
                <a:srgbClr val="FF3300">
                  <a:gamma/>
                  <a:shade val="46275"/>
                  <a:invGamma/>
                </a:srgbClr>
              </a:gs>
              <a:gs pos="50000">
                <a:srgbClr val="FF3300"/>
              </a:gs>
              <a:gs pos="100000">
                <a:srgbClr val="FF3300">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rgbClr val="FFFF00"/>
                </a:solidFill>
                <a:effectLst/>
              </a:rPr>
              <a:t>ظهور الثروات المعدنية</a:t>
            </a:r>
            <a:endParaRPr lang="en-US" altLang="en-US" sz="2400">
              <a:solidFill>
                <a:srgbClr val="FFFF00"/>
              </a:solidFill>
              <a:effectLst/>
            </a:endParaRPr>
          </a:p>
        </p:txBody>
      </p:sp>
      <p:sp>
        <p:nvSpPr>
          <p:cNvPr id="214041" name="Line 25"/>
          <p:cNvSpPr>
            <a:spLocks noChangeShapeType="1"/>
          </p:cNvSpPr>
          <p:nvPr/>
        </p:nvSpPr>
        <p:spPr bwMode="auto">
          <a:xfrm flipH="1">
            <a:off x="1258888" y="3933825"/>
            <a:ext cx="3603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42" name="Line 26"/>
          <p:cNvSpPr>
            <a:spLocks noChangeShapeType="1"/>
          </p:cNvSpPr>
          <p:nvPr/>
        </p:nvSpPr>
        <p:spPr bwMode="auto">
          <a:xfrm flipH="1">
            <a:off x="1258888" y="4868863"/>
            <a:ext cx="3603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43" name="Text Box 27"/>
          <p:cNvSpPr txBox="1">
            <a:spLocks noChangeArrowheads="1"/>
          </p:cNvSpPr>
          <p:nvPr/>
        </p:nvSpPr>
        <p:spPr bwMode="auto">
          <a:xfrm>
            <a:off x="312738" y="3594100"/>
            <a:ext cx="895350" cy="457200"/>
          </a:xfrm>
          <a:prstGeom prst="rect">
            <a:avLst/>
          </a:prstGeom>
          <a:gradFill rotWithShape="1">
            <a:gsLst>
              <a:gs pos="0">
                <a:schemeClr val="tx1">
                  <a:gamma/>
                  <a:shade val="46275"/>
                  <a:invGamma/>
                </a:schemeClr>
              </a:gs>
              <a:gs pos="50000">
                <a:schemeClr val="tx1"/>
              </a:gs>
              <a:gs pos="100000">
                <a:schemeClr val="tx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chemeClr val="bg2"/>
                </a:solidFill>
                <a:effectLst/>
              </a:rPr>
              <a:t>البترول</a:t>
            </a:r>
            <a:endParaRPr lang="en-US" altLang="en-US" sz="2400">
              <a:solidFill>
                <a:schemeClr val="bg2"/>
              </a:solidFill>
              <a:effectLst/>
            </a:endParaRPr>
          </a:p>
        </p:txBody>
      </p:sp>
      <p:sp>
        <p:nvSpPr>
          <p:cNvPr id="214044" name="Text Box 28"/>
          <p:cNvSpPr txBox="1">
            <a:spLocks noChangeArrowheads="1"/>
          </p:cNvSpPr>
          <p:nvPr/>
        </p:nvSpPr>
        <p:spPr bwMode="auto">
          <a:xfrm>
            <a:off x="258763" y="4602163"/>
            <a:ext cx="949325" cy="457200"/>
          </a:xfrm>
          <a:prstGeom prst="rect">
            <a:avLst/>
          </a:prstGeom>
          <a:gradFill rotWithShape="1">
            <a:gsLst>
              <a:gs pos="0">
                <a:schemeClr val="tx1">
                  <a:gamma/>
                  <a:shade val="46275"/>
                  <a:invGamma/>
                </a:schemeClr>
              </a:gs>
              <a:gs pos="50000">
                <a:schemeClr val="tx1"/>
              </a:gs>
              <a:gs pos="100000">
                <a:schemeClr val="tx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chemeClr val="bg2"/>
                </a:solidFill>
                <a:effectLst/>
              </a:rPr>
              <a:t>الذهـــب</a:t>
            </a:r>
            <a:endParaRPr lang="en-US" altLang="en-US" sz="2400">
              <a:solidFill>
                <a:schemeClr val="bg2"/>
              </a:solidFill>
              <a:effectLst/>
            </a:endParaRPr>
          </a:p>
        </p:txBody>
      </p:sp>
      <p:sp>
        <p:nvSpPr>
          <p:cNvPr id="214047" name="Text Box 31" descr="شبكة أرجوانية"/>
          <p:cNvSpPr txBox="1">
            <a:spLocks noChangeArrowheads="1"/>
          </p:cNvSpPr>
          <p:nvPr/>
        </p:nvSpPr>
        <p:spPr bwMode="auto">
          <a:xfrm>
            <a:off x="2916238" y="6092825"/>
            <a:ext cx="3698875" cy="457200"/>
          </a:xfrm>
          <a:prstGeom prst="rect">
            <a:avLst/>
          </a:prstGeom>
          <a:blipFill dpi="0" rotWithShape="1">
            <a:blip r:embed="rId2"/>
            <a:srcRect/>
            <a:tile tx="0" ty="0" sx="100000" sy="100000" flip="none" algn="tl"/>
          </a:blipFill>
          <a:ln>
            <a:noFill/>
          </a:ln>
          <a:effectLst/>
          <a:extLst>
            <a:ext uri="{91240B29-F687-4F45-9708-019B960494DF}">
              <a14:hiddenLine xmlns:a14="http://schemas.microsoft.com/office/drawing/2010/main" w="9525">
                <a:pattFill prst="ltUpDiag">
                  <a:fgClr>
                    <a:srgbClr val="000000"/>
                  </a:fgClr>
                  <a:bgClr>
                    <a:srgbClr val="FFFFFF"/>
                  </a:bgClr>
                </a:patt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effectLst/>
              </a:rPr>
              <a:t>البحث عن الحرية الدينية والسياسية</a:t>
            </a:r>
            <a:endParaRPr lang="en-US" altLang="en-US" sz="2400">
              <a:effectLst/>
            </a:endParaRPr>
          </a:p>
        </p:txBody>
      </p:sp>
      <p:sp>
        <p:nvSpPr>
          <p:cNvPr id="214048" name="Text Box 32"/>
          <p:cNvSpPr txBox="1">
            <a:spLocks noChangeArrowheads="1"/>
          </p:cNvSpPr>
          <p:nvPr/>
        </p:nvSpPr>
        <p:spPr bwMode="auto">
          <a:xfrm>
            <a:off x="4264025" y="503237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endParaRPr lang="en-US" altLang="en-US" sz="1800" b="0">
              <a:effectLst/>
            </a:endParaRPr>
          </a:p>
        </p:txBody>
      </p:sp>
      <p:sp>
        <p:nvSpPr>
          <p:cNvPr id="214051" name="Line 35"/>
          <p:cNvSpPr>
            <a:spLocks noChangeShapeType="1"/>
          </p:cNvSpPr>
          <p:nvPr/>
        </p:nvSpPr>
        <p:spPr bwMode="auto">
          <a:xfrm>
            <a:off x="1619250" y="3933825"/>
            <a:ext cx="0" cy="9350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52" name="Line 36"/>
          <p:cNvSpPr>
            <a:spLocks noChangeShapeType="1"/>
          </p:cNvSpPr>
          <p:nvPr/>
        </p:nvSpPr>
        <p:spPr bwMode="auto">
          <a:xfrm flipH="1">
            <a:off x="1619250" y="4292600"/>
            <a:ext cx="3603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53" name="Line 37"/>
          <p:cNvSpPr>
            <a:spLocks noChangeShapeType="1"/>
          </p:cNvSpPr>
          <p:nvPr/>
        </p:nvSpPr>
        <p:spPr bwMode="auto">
          <a:xfrm>
            <a:off x="7451725" y="5734050"/>
            <a:ext cx="0" cy="6477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54" name="Line 38"/>
          <p:cNvSpPr>
            <a:spLocks noChangeShapeType="1"/>
          </p:cNvSpPr>
          <p:nvPr/>
        </p:nvSpPr>
        <p:spPr bwMode="auto">
          <a:xfrm flipH="1">
            <a:off x="6659563" y="6381750"/>
            <a:ext cx="7921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55" name="Text Box 39"/>
          <p:cNvSpPr txBox="1">
            <a:spLocks noChangeArrowheads="1"/>
          </p:cNvSpPr>
          <p:nvPr/>
        </p:nvSpPr>
        <p:spPr bwMode="auto">
          <a:xfrm>
            <a:off x="2843213" y="5013325"/>
            <a:ext cx="1692275" cy="420688"/>
          </a:xfrm>
          <a:prstGeom prst="rect">
            <a:avLst/>
          </a:prstGeom>
          <a:gradFill rotWithShape="1">
            <a:gsLst>
              <a:gs pos="0">
                <a:srgbClr val="FF3300">
                  <a:gamma/>
                  <a:shade val="46275"/>
                  <a:invGamma/>
                </a:srgbClr>
              </a:gs>
              <a:gs pos="50000">
                <a:srgbClr val="FF3300"/>
              </a:gs>
              <a:gs pos="100000">
                <a:srgbClr val="FF3300">
                  <a:gamma/>
                  <a:shade val="46275"/>
                  <a:invGamma/>
                </a:srgb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400">
                <a:solidFill>
                  <a:srgbClr val="FFFF00"/>
                </a:solidFill>
                <a:effectLst>
                  <a:outerShdw blurRad="38100" dist="38100" dir="2700000" algn="tl">
                    <a:srgbClr val="000000"/>
                  </a:outerShdw>
                </a:effectLst>
                <a:latin typeface="Garamond" panose="02020404030301010803" pitchFamily="18" charset="0"/>
              </a:rPr>
              <a:t>البحث عن عمل</a:t>
            </a:r>
            <a:endParaRPr lang="en-US" altLang="en-US" sz="2400">
              <a:solidFill>
                <a:srgbClr val="FFFF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rrowheads="1"/>
          </p:cNvSpPr>
          <p:nvPr>
            <p:ph type="title"/>
          </p:nvPr>
        </p:nvSpPr>
        <p:spPr>
          <a:xfrm>
            <a:off x="4859338" y="0"/>
            <a:ext cx="3394075" cy="1143000"/>
          </a:xfrm>
        </p:spPr>
        <p:txBody>
          <a:bodyPr/>
          <a:lstStyle/>
          <a:p>
            <a:r>
              <a:rPr lang="ar-EG" altLang="en-US">
                <a:solidFill>
                  <a:srgbClr val="FFFF00"/>
                </a:solidFill>
              </a:rPr>
              <a:t>وسائل الهجرة</a:t>
            </a:r>
            <a:endParaRPr lang="en-US" altLang="en-US">
              <a:solidFill>
                <a:srgbClr val="FFFF00"/>
              </a:solidFill>
            </a:endParaRPr>
          </a:p>
        </p:txBody>
      </p:sp>
      <p:sp>
        <p:nvSpPr>
          <p:cNvPr id="215043" name="Rectangle 3"/>
          <p:cNvSpPr>
            <a:spLocks noGrp="1" noChangeArrowheads="1"/>
          </p:cNvSpPr>
          <p:nvPr>
            <p:ph type="body" sz="half" idx="1"/>
          </p:nvPr>
        </p:nvSpPr>
        <p:spPr>
          <a:xfrm>
            <a:off x="4535488" y="1052513"/>
            <a:ext cx="4608512" cy="4968875"/>
          </a:xfrm>
        </p:spPr>
        <p:txBody>
          <a:bodyPr/>
          <a:lstStyle/>
          <a:p>
            <a:r>
              <a:rPr lang="ar-EG" altLang="en-US" sz="2800" b="1"/>
              <a:t> تلعــــــب وسائـــل المواصلات دورا أساسيـــــا فى عمليات الهجرة  ومن ثم ليس من المستغـــــــرب أن تكون زيـــادة الهجـــرة قد اتفقت مع تطور السكك الحديدية ، فإقامة خط حديدى جديد أو انشاء طريق برى حديث فى دولــــة من دول العـــــالم قد ادى فى اغلب الاحيـــان الى هجرة اعداد من السكـان الذين يقطنون المناطق التى يخترقها هذا الطريق، فتعمير الأقاليم الجـــــديدة يرتبط بإنشاء وسائل نقل كخــــط السكك الحديدية فى الولايات المتحدة الأمريكية .</a:t>
            </a:r>
            <a:endParaRPr lang="en-US" altLang="en-US" sz="2800" b="1"/>
          </a:p>
        </p:txBody>
      </p:sp>
      <p:pic>
        <p:nvPicPr>
          <p:cNvPr id="215044" name="Picture 4" descr="Steam train transport"/>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0" y="0"/>
            <a:ext cx="4067175" cy="685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4244" name="Picture 4" descr="camels_pekin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394245" name="Picture 5" descr="Migration-begins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89363"/>
            <a:ext cx="9144000" cy="3068637"/>
          </a:xfrm>
          <a:prstGeom prst="rect">
            <a:avLst/>
          </a:prstGeom>
          <a:noFill/>
          <a:extLst>
            <a:ext uri="{909E8E84-426E-40DD-AFC4-6F175D3DCCD1}">
              <a14:hiddenFill xmlns:a14="http://schemas.microsoft.com/office/drawing/2010/main">
                <a:solidFill>
                  <a:srgbClr val="FFFFFF"/>
                </a:solidFill>
              </a14:hiddenFill>
            </a:ext>
          </a:extLst>
        </p:spPr>
      </p:pic>
      <p:sp>
        <p:nvSpPr>
          <p:cNvPr id="394246" name="Text Box 6"/>
          <p:cNvSpPr txBox="1">
            <a:spLocks noChangeArrowheads="1"/>
          </p:cNvSpPr>
          <p:nvPr/>
        </p:nvSpPr>
        <p:spPr bwMode="auto">
          <a:xfrm>
            <a:off x="158750" y="3114675"/>
            <a:ext cx="8740775" cy="42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400">
                <a:solidFill>
                  <a:srgbClr val="FFFF00"/>
                </a:solidFill>
                <a:effectLst>
                  <a:outerShdw blurRad="38100" dist="38100" dir="2700000" algn="tl">
                    <a:srgbClr val="000000"/>
                  </a:outerShdw>
                </a:effectLst>
                <a:latin typeface="Garamond" panose="02020404030301010803" pitchFamily="18" charset="0"/>
              </a:rPr>
              <a:t>الهجرة ظاهرة جغرافية ، وسائلها متعددة ، تتطور برقى  الانسان ، وتعيد توزيع السكان </a:t>
            </a:r>
            <a:endParaRPr lang="en-US" altLang="en-US" sz="2400">
              <a:solidFill>
                <a:srgbClr val="FFFF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descr="شبكة أرجوانية"/>
          <p:cNvSpPr>
            <a:spLocks noGrp="1" noRot="1" noChangeArrowheads="1"/>
          </p:cNvSpPr>
          <p:nvPr>
            <p:ph type="title"/>
          </p:nvPr>
        </p:nvSpPr>
        <p:spPr>
          <a:xfrm>
            <a:off x="1619250" y="260350"/>
            <a:ext cx="6048375" cy="1143000"/>
          </a:xfrm>
          <a:blipFill dpi="0" rotWithShape="1">
            <a:blip r:embed="rId2"/>
            <a:srcRect/>
            <a:tile tx="0" ty="0" sx="100000" sy="100000" flip="none" algn="tl"/>
          </a:blipFill>
          <a:scene3d>
            <a:camera prst="legacyObliqueTopRight"/>
            <a:lightRig rig="legacyFlat3" dir="b"/>
          </a:scene3d>
          <a:sp3d extrusionH="430200" prstMaterial="legacyMatte">
            <a:bevelT w="13500" h="13500" prst="angle"/>
            <a:bevelB w="13500" h="13500" prst="angle"/>
            <a:extrusionClr>
              <a:srgbClr val="9900CC"/>
            </a:extrusionClr>
            <a:contourClr>
              <a:srgbClr val="9900CC"/>
            </a:contourClr>
          </a:sp3d>
        </p:spPr>
        <p:txBody>
          <a:bodyPr>
            <a:flatTx/>
          </a:bodyPr>
          <a:lstStyle/>
          <a:p>
            <a:r>
              <a:rPr lang="ar-EG" altLang="en-US">
                <a:solidFill>
                  <a:srgbClr val="FFFF00"/>
                </a:solidFill>
              </a:rPr>
              <a:t>الهجرة الدولية</a:t>
            </a:r>
            <a:endParaRPr lang="en-US" altLang="en-US">
              <a:solidFill>
                <a:srgbClr val="FFFF00"/>
              </a:solidFill>
            </a:endParaRPr>
          </a:p>
        </p:txBody>
      </p:sp>
      <p:sp>
        <p:nvSpPr>
          <p:cNvPr id="216067" name="Rectangle 3"/>
          <p:cNvSpPr>
            <a:spLocks noGrp="1" noChangeArrowheads="1"/>
          </p:cNvSpPr>
          <p:nvPr>
            <p:ph type="body" idx="1"/>
          </p:nvPr>
        </p:nvSpPr>
        <p:spPr>
          <a:xfrm>
            <a:off x="250825" y="1557338"/>
            <a:ext cx="8642350" cy="5000625"/>
          </a:xfrm>
        </p:spPr>
        <p:txBody>
          <a:bodyPr/>
          <a:lstStyle/>
          <a:p>
            <a:pPr>
              <a:lnSpc>
                <a:spcPct val="90000"/>
              </a:lnSpc>
            </a:pPr>
            <a:r>
              <a:rPr lang="ar-EG" altLang="en-US" b="1">
                <a:solidFill>
                  <a:srgbClr val="FFFF00"/>
                </a:solidFill>
                <a:cs typeface="Andalus" panose="02020603050405020304" pitchFamily="18" charset="-78"/>
              </a:rPr>
              <a:t>أولا الهجــرة الدولـية</a:t>
            </a:r>
            <a:r>
              <a:rPr lang="ar-EG" altLang="en-US" sz="2800" b="1"/>
              <a:t> : يشمــــل هذا النوع من الهجـــرات الانتقال السكـــــانى عبر حدود الدولــــة ليس فقط الدول المتجاورة بل ومن قارة لأخرى وليسـت للمسافة ذات اعتبـــــار فى تعريف هذا النوع من الهجرة فمثلا الأوكرانى  الذى ينتقل مثلا للعمــــل فى فلاديفوستيك يقطع مســافة أكبر من البــــولندى الذى يهاجر للعمل فى فرنســــا بالرغم من أن الأول يتحرك داخليا عبر حدود دولـــة واحدة بينما ينتقل الثانى عبر حدود أكثر من دولة ومن ثم يدخل فى عداد الهجرة الدولية.</a:t>
            </a:r>
          </a:p>
          <a:p>
            <a:pPr>
              <a:lnSpc>
                <a:spcPct val="90000"/>
              </a:lnSpc>
            </a:pPr>
            <a:endParaRPr lang="ar-EG" altLang="en-US" sz="2800" b="1"/>
          </a:p>
          <a:p>
            <a:pPr>
              <a:lnSpc>
                <a:spcPct val="90000"/>
              </a:lnSpc>
            </a:pPr>
            <a:r>
              <a:rPr lang="ar-EG" altLang="en-US" sz="2800" b="1"/>
              <a:t> والهجـــرة الدولية قد تكــــون هجـــرة دائمة أو هجـــرة مؤقتة والهجرة الدائمة ينفصل فيهــا المهــــاجر انفصالا تاما عن وطنه الام بعد أن يلائم حياته مع البيئة الجديدة ويتغلب على صعابها</a:t>
            </a:r>
            <a:r>
              <a:rPr lang="ar-EG" altLang="en-US" sz="2800"/>
              <a:t> .</a:t>
            </a:r>
            <a:endParaRPr lang="en-US" altLang="en-US" sz="2800"/>
          </a:p>
        </p:txBody>
      </p:sp>
      <p:sp>
        <p:nvSpPr>
          <p:cNvPr id="216069" name="Text Box 5"/>
          <p:cNvSpPr txBox="1">
            <a:spLocks noChangeArrowheads="1"/>
          </p:cNvSpPr>
          <p:nvPr/>
        </p:nvSpPr>
        <p:spPr bwMode="auto">
          <a:xfrm>
            <a:off x="611188" y="6092825"/>
            <a:ext cx="3686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cs typeface="Andalus" panose="02020603050405020304" pitchFamily="18" charset="-78"/>
              </a:rPr>
              <a:t>لاحظ الخرائط والأشكال  القادمة</a:t>
            </a:r>
            <a:endParaRPr lang="en-US" altLang="en-US">
              <a:solidFill>
                <a:srgbClr val="FFFF00"/>
              </a:solidFill>
              <a:effectLst>
                <a:outerShdw blurRad="38100" dist="38100" dir="2700000" algn="tl">
                  <a:srgbClr val="000000"/>
                </a:outerShdw>
              </a:effectLst>
              <a:latin typeface="Garamond" panose="02020404030301010803" pitchFamily="18" charset="0"/>
              <a:cs typeface="Andalus" panose="02020603050405020304" pitchFamily="18" charset="-78"/>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1890" name="Picture 2" descr="global_path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400675"/>
          </a:xfrm>
          <a:prstGeom prst="rect">
            <a:avLst/>
          </a:prstGeom>
          <a:noFill/>
          <a:extLst>
            <a:ext uri="{909E8E84-426E-40DD-AFC4-6F175D3DCCD1}">
              <a14:hiddenFill xmlns:a14="http://schemas.microsoft.com/office/drawing/2010/main">
                <a:solidFill>
                  <a:srgbClr val="FFFFFF"/>
                </a:solidFill>
              </a14:hiddenFill>
            </a:ext>
          </a:extLst>
        </p:spPr>
      </p:pic>
      <p:sp>
        <p:nvSpPr>
          <p:cNvPr id="421891" name="Rectangle 3"/>
          <p:cNvSpPr>
            <a:spLocks noGrp="1" noRot="1" noChangeArrowheads="1"/>
          </p:cNvSpPr>
          <p:nvPr>
            <p:ph type="title"/>
          </p:nvPr>
        </p:nvSpPr>
        <p:spPr>
          <a:xfrm>
            <a:off x="539750" y="5373688"/>
            <a:ext cx="8229600" cy="1143000"/>
          </a:xfrm>
        </p:spPr>
        <p:txBody>
          <a:bodyPr/>
          <a:lstStyle/>
          <a:p>
            <a:r>
              <a:rPr lang="ar-EG" altLang="en-US">
                <a:solidFill>
                  <a:srgbClr val="FFFF00"/>
                </a:solidFill>
              </a:rPr>
              <a:t>تيارات الهجرة الدولية </a:t>
            </a:r>
            <a:endParaRPr lang="en-US" altLang="en-US">
              <a:solidFill>
                <a:srgbClr val="FFFF00"/>
              </a:solidFill>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988" name="Picture 4" descr="115322_arabic_1b_gra5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25991" name="Rectangle 7"/>
          <p:cNvSpPr>
            <a:spLocks noGrp="1" noChangeArrowheads="1"/>
          </p:cNvSpPr>
          <p:nvPr>
            <p:ph type="body" sz="half" idx="2"/>
          </p:nvPr>
        </p:nvSpPr>
        <p:spPr>
          <a:xfrm>
            <a:off x="6757988" y="836613"/>
            <a:ext cx="2386012" cy="5543550"/>
          </a:xfrm>
        </p:spPr>
        <p:txBody>
          <a:bodyPr/>
          <a:lstStyle/>
          <a:p>
            <a:pPr>
              <a:lnSpc>
                <a:spcPct val="80000"/>
              </a:lnSpc>
            </a:pPr>
            <a:r>
              <a:rPr lang="ar-SA" altLang="en-US" sz="2000" b="1">
                <a:solidFill>
                  <a:schemeClr val="bg2"/>
                </a:solidFill>
              </a:rPr>
              <a:t>خ</a:t>
            </a:r>
            <a:r>
              <a:rPr lang="ar-EG" altLang="en-US" sz="2000" b="1">
                <a:solidFill>
                  <a:schemeClr val="bg2"/>
                </a:solidFill>
              </a:rPr>
              <a:t>ـــــ</a:t>
            </a:r>
            <a:r>
              <a:rPr lang="ar-SA" altLang="en-US" sz="2000" b="1">
                <a:solidFill>
                  <a:schemeClr val="bg2"/>
                </a:solidFill>
              </a:rPr>
              <a:t>لال الخمس عشرة سن</a:t>
            </a:r>
            <a:r>
              <a:rPr lang="ar-EG" altLang="en-US" sz="2000" b="1">
                <a:solidFill>
                  <a:schemeClr val="bg2"/>
                </a:solidFill>
              </a:rPr>
              <a:t>ــــ</a:t>
            </a:r>
            <a:r>
              <a:rPr lang="ar-SA" altLang="en-US" sz="2000" b="1">
                <a:solidFill>
                  <a:schemeClr val="bg2"/>
                </a:solidFill>
              </a:rPr>
              <a:t>ة الماض</a:t>
            </a:r>
            <a:r>
              <a:rPr lang="ar-EG" altLang="en-US" sz="2000" b="1">
                <a:solidFill>
                  <a:schemeClr val="bg2"/>
                </a:solidFill>
              </a:rPr>
              <a:t>ـ</a:t>
            </a:r>
            <a:r>
              <a:rPr lang="ar-SA" altLang="en-US" sz="2000" b="1">
                <a:solidFill>
                  <a:schemeClr val="bg2"/>
                </a:solidFill>
              </a:rPr>
              <a:t>ية، تزايد ع</a:t>
            </a:r>
            <a:r>
              <a:rPr lang="ar-EG" altLang="en-US" sz="2000" b="1">
                <a:solidFill>
                  <a:schemeClr val="bg2"/>
                </a:solidFill>
              </a:rPr>
              <a:t>ــــ</a:t>
            </a:r>
            <a:r>
              <a:rPr lang="ar-SA" altLang="en-US" sz="2000" b="1">
                <a:solidFill>
                  <a:schemeClr val="bg2"/>
                </a:solidFill>
              </a:rPr>
              <a:t>دد م</a:t>
            </a:r>
            <a:r>
              <a:rPr lang="ar-EG" altLang="en-US" sz="2000" b="1">
                <a:solidFill>
                  <a:schemeClr val="bg2"/>
                </a:solidFill>
              </a:rPr>
              <a:t>ــ</a:t>
            </a:r>
            <a:r>
              <a:rPr lang="ar-SA" altLang="en-US" sz="2000" b="1">
                <a:solidFill>
                  <a:schemeClr val="bg2"/>
                </a:solidFill>
              </a:rPr>
              <a:t>ن يع</a:t>
            </a:r>
            <a:r>
              <a:rPr lang="ar-EG" altLang="en-US" sz="2000" b="1">
                <a:solidFill>
                  <a:schemeClr val="bg2"/>
                </a:solidFill>
              </a:rPr>
              <a:t>ـــــ</a:t>
            </a:r>
            <a:r>
              <a:rPr lang="ar-SA" altLang="en-US" sz="2000" b="1">
                <a:solidFill>
                  <a:schemeClr val="bg2"/>
                </a:solidFill>
              </a:rPr>
              <a:t>برون الح</a:t>
            </a:r>
            <a:r>
              <a:rPr lang="ar-EG" altLang="en-US" sz="2000" b="1">
                <a:solidFill>
                  <a:schemeClr val="bg2"/>
                </a:solidFill>
              </a:rPr>
              <a:t>ــــــــ</a:t>
            </a:r>
            <a:r>
              <a:rPr lang="ar-SA" altLang="en-US" sz="2000" b="1">
                <a:solidFill>
                  <a:schemeClr val="bg2"/>
                </a:solidFill>
              </a:rPr>
              <a:t>دود سعيا وراء حياة أفض</a:t>
            </a:r>
            <a:r>
              <a:rPr lang="ar-EG" altLang="en-US" sz="2000" b="1">
                <a:solidFill>
                  <a:schemeClr val="bg2"/>
                </a:solidFill>
              </a:rPr>
              <a:t>ـــــــــ</a:t>
            </a:r>
            <a:r>
              <a:rPr lang="ar-SA" altLang="en-US" sz="2000" b="1">
                <a:solidFill>
                  <a:schemeClr val="bg2"/>
                </a:solidFill>
              </a:rPr>
              <a:t>ل بشكل مضطرد. </a:t>
            </a:r>
            <a:br>
              <a:rPr lang="ar-SA" altLang="en-US" sz="2000" b="1">
                <a:solidFill>
                  <a:schemeClr val="bg2"/>
                </a:solidFill>
              </a:rPr>
            </a:br>
            <a:r>
              <a:rPr lang="ar-SA" altLang="en-US" sz="2000" b="1">
                <a:solidFill>
                  <a:schemeClr val="bg2"/>
                </a:solidFill>
              </a:rPr>
              <a:t/>
            </a:r>
            <a:br>
              <a:rPr lang="ar-SA" altLang="en-US" sz="2000" b="1">
                <a:solidFill>
                  <a:schemeClr val="bg2"/>
                </a:solidFill>
              </a:rPr>
            </a:br>
            <a:r>
              <a:rPr lang="ar-SA" altLang="en-US" sz="2000" b="1">
                <a:solidFill>
                  <a:schemeClr val="bg2"/>
                </a:solidFill>
              </a:rPr>
              <a:t>ونح</a:t>
            </a:r>
            <a:r>
              <a:rPr lang="ar-EG" altLang="en-US" sz="2000" b="1">
                <a:solidFill>
                  <a:schemeClr val="bg2"/>
                </a:solidFill>
              </a:rPr>
              <a:t>ــ</a:t>
            </a:r>
            <a:r>
              <a:rPr lang="ar-SA" altLang="en-US" sz="2000" b="1">
                <a:solidFill>
                  <a:schemeClr val="bg2"/>
                </a:solidFill>
              </a:rPr>
              <a:t>ن في أوائل القرن الح</a:t>
            </a:r>
            <a:r>
              <a:rPr lang="ar-EG" altLang="en-US" sz="2000" b="1">
                <a:solidFill>
                  <a:schemeClr val="bg2"/>
                </a:solidFill>
              </a:rPr>
              <a:t>ـــــــ</a:t>
            </a:r>
            <a:r>
              <a:rPr lang="ar-SA" altLang="en-US" sz="2000" b="1">
                <a:solidFill>
                  <a:schemeClr val="bg2"/>
                </a:solidFill>
              </a:rPr>
              <a:t>ادي والعشرين، هناك فرد واحد م</a:t>
            </a:r>
            <a:r>
              <a:rPr lang="ar-EG" altLang="en-US" sz="2000" b="1">
                <a:solidFill>
                  <a:schemeClr val="bg2"/>
                </a:solidFill>
              </a:rPr>
              <a:t>ـ</a:t>
            </a:r>
            <a:r>
              <a:rPr lang="ar-SA" altLang="en-US" sz="2000" b="1">
                <a:solidFill>
                  <a:schemeClr val="bg2"/>
                </a:solidFill>
              </a:rPr>
              <a:t>ن كل خمس</a:t>
            </a:r>
            <a:r>
              <a:rPr lang="ar-EG" altLang="en-US" sz="2000" b="1">
                <a:solidFill>
                  <a:schemeClr val="bg2"/>
                </a:solidFill>
              </a:rPr>
              <a:t>ـ</a:t>
            </a:r>
            <a:r>
              <a:rPr lang="ar-SA" altLang="en-US" sz="2000" b="1">
                <a:solidFill>
                  <a:schemeClr val="bg2"/>
                </a:solidFill>
              </a:rPr>
              <a:t>ة وثلاثين شخصاً ح</a:t>
            </a:r>
            <a:r>
              <a:rPr lang="ar-EG" altLang="en-US" sz="2000" b="1">
                <a:solidFill>
                  <a:schemeClr val="bg2"/>
                </a:solidFill>
              </a:rPr>
              <a:t>ـــــ</a:t>
            </a:r>
            <a:r>
              <a:rPr lang="ar-SA" altLang="en-US" sz="2000" b="1">
                <a:solidFill>
                  <a:schemeClr val="bg2"/>
                </a:solidFill>
              </a:rPr>
              <a:t>ول الع</a:t>
            </a:r>
            <a:r>
              <a:rPr lang="ar-EG" altLang="en-US" sz="2000" b="1">
                <a:solidFill>
                  <a:schemeClr val="bg2"/>
                </a:solidFill>
              </a:rPr>
              <a:t>ــــ</a:t>
            </a:r>
            <a:r>
              <a:rPr lang="ar-SA" altLang="en-US" sz="2000" b="1">
                <a:solidFill>
                  <a:schemeClr val="bg2"/>
                </a:solidFill>
              </a:rPr>
              <a:t>الم يعيش كمه</a:t>
            </a:r>
            <a:r>
              <a:rPr lang="ar-EG" altLang="en-US" sz="2000" b="1">
                <a:solidFill>
                  <a:schemeClr val="bg2"/>
                </a:solidFill>
              </a:rPr>
              <a:t>ـــــ</a:t>
            </a:r>
            <a:r>
              <a:rPr lang="ar-SA" altLang="en-US" sz="2000" b="1">
                <a:solidFill>
                  <a:schemeClr val="bg2"/>
                </a:solidFill>
              </a:rPr>
              <a:t>اجر. وإذا جمعنا كل المه</a:t>
            </a:r>
            <a:r>
              <a:rPr lang="ar-EG" altLang="en-US" sz="2000" b="1">
                <a:solidFill>
                  <a:schemeClr val="bg2"/>
                </a:solidFill>
              </a:rPr>
              <a:t>ـــــ</a:t>
            </a:r>
            <a:r>
              <a:rPr lang="ar-SA" altLang="en-US" sz="2000" b="1">
                <a:solidFill>
                  <a:schemeClr val="bg2"/>
                </a:solidFill>
              </a:rPr>
              <a:t>اجرين ف</a:t>
            </a:r>
            <a:r>
              <a:rPr lang="ar-EG" altLang="en-US" sz="2000" b="1">
                <a:solidFill>
                  <a:schemeClr val="bg2"/>
                </a:solidFill>
              </a:rPr>
              <a:t>ـــ</a:t>
            </a:r>
            <a:r>
              <a:rPr lang="ar-SA" altLang="en-US" sz="2000" b="1">
                <a:solidFill>
                  <a:schemeClr val="bg2"/>
                </a:solidFill>
              </a:rPr>
              <a:t>ي مك</a:t>
            </a:r>
            <a:r>
              <a:rPr lang="ar-EG" altLang="en-US" sz="2000" b="1">
                <a:solidFill>
                  <a:schemeClr val="bg2"/>
                </a:solidFill>
              </a:rPr>
              <a:t>ــــــ</a:t>
            </a:r>
            <a:r>
              <a:rPr lang="ar-SA" altLang="en-US" sz="2000" b="1">
                <a:solidFill>
                  <a:schemeClr val="bg2"/>
                </a:solidFill>
              </a:rPr>
              <a:t>ان واحد، فإن</a:t>
            </a:r>
            <a:r>
              <a:rPr lang="ar-EG" altLang="en-US" sz="2000" b="1">
                <a:solidFill>
                  <a:schemeClr val="bg2"/>
                </a:solidFill>
              </a:rPr>
              <a:t>ــ</a:t>
            </a:r>
            <a:r>
              <a:rPr lang="ar-SA" altLang="en-US" sz="2000" b="1">
                <a:solidFill>
                  <a:schemeClr val="bg2"/>
                </a:solidFill>
              </a:rPr>
              <a:t>هم سيك</a:t>
            </a:r>
            <a:r>
              <a:rPr lang="ar-EG" altLang="en-US" sz="2000" b="1">
                <a:solidFill>
                  <a:schemeClr val="bg2"/>
                </a:solidFill>
              </a:rPr>
              <a:t>ــــــ</a:t>
            </a:r>
            <a:r>
              <a:rPr lang="ar-SA" altLang="en-US" sz="2000" b="1">
                <a:solidFill>
                  <a:schemeClr val="bg2"/>
                </a:solidFill>
              </a:rPr>
              <a:t>ونون دولة هي الخامس</a:t>
            </a:r>
            <a:r>
              <a:rPr lang="ar-EG" altLang="en-US" sz="2000" b="1">
                <a:solidFill>
                  <a:schemeClr val="bg2"/>
                </a:solidFill>
              </a:rPr>
              <a:t>ــ</a:t>
            </a:r>
            <a:r>
              <a:rPr lang="ar-SA" altLang="en-US" sz="2000" b="1">
                <a:solidFill>
                  <a:schemeClr val="bg2"/>
                </a:solidFill>
              </a:rPr>
              <a:t>ة على مستوى العال</a:t>
            </a:r>
            <a:r>
              <a:rPr lang="ar-EG" altLang="en-US" sz="2000" b="1">
                <a:solidFill>
                  <a:schemeClr val="bg2"/>
                </a:solidFill>
              </a:rPr>
              <a:t>ــــ</a:t>
            </a:r>
            <a:r>
              <a:rPr lang="ar-SA" altLang="en-US" sz="2000" b="1">
                <a:solidFill>
                  <a:schemeClr val="bg2"/>
                </a:solidFill>
              </a:rPr>
              <a:t>م من حيث تعداد السكان. </a:t>
            </a:r>
            <a:br>
              <a:rPr lang="ar-SA" altLang="en-US" sz="2000" b="1">
                <a:solidFill>
                  <a:schemeClr val="bg2"/>
                </a:solidFill>
              </a:rPr>
            </a:br>
            <a:endParaRPr lang="en-US" altLang="en-US" sz="2000" b="1">
              <a:solidFill>
                <a:schemeClr val="bg2"/>
              </a:solidFill>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8036" name="Picture 4" descr="مختا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9061" name="Picture 5" descr="مختار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050"/>
            <a:ext cx="9144000" cy="6862763"/>
          </a:xfrm>
          <a:prstGeom prst="rect">
            <a:avLst/>
          </a:prstGeom>
          <a:noFill/>
          <a:extLst>
            <a:ext uri="{909E8E84-426E-40DD-AFC4-6F175D3DCCD1}">
              <a14:hiddenFill xmlns:a14="http://schemas.microsoft.com/office/drawing/2010/main">
                <a:solidFill>
                  <a:srgbClr val="FFFFFF"/>
                </a:solidFill>
              </a14:hiddenFill>
            </a:ext>
          </a:extLst>
        </p:spPr>
      </p:pic>
      <p:sp>
        <p:nvSpPr>
          <p:cNvPr id="429062" name="Text Box 6"/>
          <p:cNvSpPr txBox="1">
            <a:spLocks noChangeArrowheads="1"/>
          </p:cNvSpPr>
          <p:nvPr/>
        </p:nvSpPr>
        <p:spPr bwMode="auto">
          <a:xfrm>
            <a:off x="4356100" y="1412875"/>
            <a:ext cx="4319588"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   </a:t>
            </a:r>
            <a:r>
              <a:rPr lang="ar-SA" altLang="en-US">
                <a:solidFill>
                  <a:srgbClr val="FF3300"/>
                </a:solidFill>
                <a:effectLst>
                  <a:outerShdw blurRad="38100" dist="38100" dir="2700000" algn="tl">
                    <a:srgbClr val="000000"/>
                  </a:outerShdw>
                </a:effectLst>
                <a:latin typeface="Garamond" panose="02020404030301010803" pitchFamily="18" charset="0"/>
              </a:rPr>
              <a:t>معظم أولئك الذين غ</a:t>
            </a:r>
            <a:r>
              <a:rPr lang="ar-EG" altLang="en-US">
                <a:solidFill>
                  <a:srgbClr val="FF3300"/>
                </a:solidFill>
                <a:effectLst>
                  <a:outerShdw blurRad="38100" dist="38100" dir="2700000" algn="tl">
                    <a:srgbClr val="000000"/>
                  </a:outerShdw>
                </a:effectLst>
                <a:latin typeface="Garamond" panose="02020404030301010803" pitchFamily="18" charset="0"/>
              </a:rPr>
              <a:t>ــ</a:t>
            </a:r>
            <a:r>
              <a:rPr lang="ar-SA" altLang="en-US">
                <a:solidFill>
                  <a:srgbClr val="FF3300"/>
                </a:solidFill>
                <a:effectLst>
                  <a:outerShdw blurRad="38100" dist="38100" dir="2700000" algn="tl">
                    <a:srgbClr val="000000"/>
                  </a:outerShdw>
                </a:effectLst>
                <a:latin typeface="Garamond" panose="02020404030301010803" pitchFamily="18" charset="0"/>
              </a:rPr>
              <a:t>ادروا بلادهم أو ينوون اله</a:t>
            </a:r>
            <a:r>
              <a:rPr lang="ar-EG" altLang="en-US">
                <a:solidFill>
                  <a:srgbClr val="FF3300"/>
                </a:solidFill>
                <a:effectLst>
                  <a:outerShdw blurRad="38100" dist="38100" dir="2700000" algn="tl">
                    <a:srgbClr val="000000"/>
                  </a:outerShdw>
                </a:effectLst>
                <a:latin typeface="Garamond" panose="02020404030301010803" pitchFamily="18" charset="0"/>
              </a:rPr>
              <a:t>ـــــــــــــ</a:t>
            </a:r>
            <a:r>
              <a:rPr lang="ar-SA" altLang="en-US">
                <a:solidFill>
                  <a:srgbClr val="FF3300"/>
                </a:solidFill>
                <a:effectLst>
                  <a:outerShdw blurRad="38100" dist="38100" dir="2700000" algn="tl">
                    <a:srgbClr val="000000"/>
                  </a:outerShdw>
                </a:effectLst>
                <a:latin typeface="Garamond" panose="02020404030301010803" pitchFamily="18" charset="0"/>
              </a:rPr>
              <a:t>جرة من</a:t>
            </a:r>
            <a:r>
              <a:rPr lang="ar-EG" altLang="en-US">
                <a:solidFill>
                  <a:srgbClr val="FF3300"/>
                </a:solidFill>
                <a:effectLst>
                  <a:outerShdw blurRad="38100" dist="38100" dir="2700000" algn="tl">
                    <a:srgbClr val="000000"/>
                  </a:outerShdw>
                </a:effectLst>
                <a:latin typeface="Garamond" panose="02020404030301010803" pitchFamily="18" charset="0"/>
              </a:rPr>
              <a:t>ـــــ</a:t>
            </a:r>
            <a:r>
              <a:rPr lang="ar-SA" altLang="en-US">
                <a:solidFill>
                  <a:srgbClr val="FF3300"/>
                </a:solidFill>
                <a:effectLst>
                  <a:outerShdw blurRad="38100" dist="38100" dir="2700000" algn="tl">
                    <a:srgbClr val="000000"/>
                  </a:outerShdw>
                </a:effectLst>
                <a:latin typeface="Garamond" panose="02020404030301010803" pitchFamily="18" charset="0"/>
              </a:rPr>
              <a:t>ها يصن</a:t>
            </a:r>
            <a:r>
              <a:rPr lang="ar-EG" altLang="en-US">
                <a:solidFill>
                  <a:srgbClr val="FF3300"/>
                </a:solidFill>
                <a:effectLst>
                  <a:outerShdw blurRad="38100" dist="38100" dir="2700000" algn="tl">
                    <a:srgbClr val="000000"/>
                  </a:outerShdw>
                </a:effectLst>
                <a:latin typeface="Garamond" panose="02020404030301010803" pitchFamily="18" charset="0"/>
              </a:rPr>
              <a:t>ــــــ</a:t>
            </a:r>
            <a:r>
              <a:rPr lang="ar-SA" altLang="en-US">
                <a:solidFill>
                  <a:srgbClr val="FF3300"/>
                </a:solidFill>
                <a:effectLst>
                  <a:outerShdw blurRad="38100" dist="38100" dir="2700000" algn="tl">
                    <a:srgbClr val="000000"/>
                  </a:outerShdw>
                </a:effectLst>
                <a:latin typeface="Garamond" panose="02020404030301010803" pitchFamily="18" charset="0"/>
              </a:rPr>
              <a:t>عون هذا ب</a:t>
            </a:r>
            <a:r>
              <a:rPr lang="ar-EG" altLang="en-US">
                <a:solidFill>
                  <a:srgbClr val="FF3300"/>
                </a:solidFill>
                <a:effectLst>
                  <a:outerShdw blurRad="38100" dist="38100" dir="2700000" algn="tl">
                    <a:srgbClr val="000000"/>
                  </a:outerShdw>
                </a:effectLst>
                <a:latin typeface="Garamond" panose="02020404030301010803" pitchFamily="18" charset="0"/>
              </a:rPr>
              <a:t>ـــــ</a:t>
            </a:r>
            <a:r>
              <a:rPr lang="ar-SA" altLang="en-US">
                <a:solidFill>
                  <a:srgbClr val="FF3300"/>
                </a:solidFill>
                <a:effectLst>
                  <a:outerShdw blurRad="38100" dist="38100" dir="2700000" algn="tl">
                    <a:srgbClr val="000000"/>
                  </a:outerShdw>
                </a:effectLst>
                <a:latin typeface="Garamond" panose="02020404030301010803" pitchFamily="18" charset="0"/>
              </a:rPr>
              <a:t>دافع تحسين فرصهم في الح</a:t>
            </a:r>
            <a:r>
              <a:rPr lang="ar-EG" altLang="en-US">
                <a:solidFill>
                  <a:srgbClr val="FF3300"/>
                </a:solidFill>
                <a:effectLst>
                  <a:outerShdw blurRad="38100" dist="38100" dir="2700000" algn="tl">
                    <a:srgbClr val="000000"/>
                  </a:outerShdw>
                </a:effectLst>
                <a:latin typeface="Garamond" panose="02020404030301010803" pitchFamily="18" charset="0"/>
              </a:rPr>
              <a:t>ـــــ</a:t>
            </a:r>
            <a:r>
              <a:rPr lang="ar-SA" altLang="en-US">
                <a:solidFill>
                  <a:srgbClr val="FF3300"/>
                </a:solidFill>
                <a:effectLst>
                  <a:outerShdw blurRad="38100" dist="38100" dir="2700000" algn="tl">
                    <a:srgbClr val="000000"/>
                  </a:outerShdw>
                </a:effectLst>
                <a:latin typeface="Garamond" panose="02020404030301010803" pitchFamily="18" charset="0"/>
              </a:rPr>
              <a:t>ياة. ولكن هناك ملايين من ال</a:t>
            </a:r>
            <a:r>
              <a:rPr lang="ar-EG" altLang="en-US">
                <a:solidFill>
                  <a:srgbClr val="FF3300"/>
                </a:solidFill>
                <a:effectLst>
                  <a:outerShdw blurRad="38100" dist="38100" dir="2700000" algn="tl">
                    <a:srgbClr val="000000"/>
                  </a:outerShdw>
                </a:effectLst>
                <a:latin typeface="Garamond" panose="02020404030301010803" pitchFamily="18" charset="0"/>
              </a:rPr>
              <a:t>ـــــ</a:t>
            </a:r>
            <a:r>
              <a:rPr lang="ar-SA" altLang="en-US">
                <a:solidFill>
                  <a:srgbClr val="FF3300"/>
                </a:solidFill>
                <a:effectLst>
                  <a:outerShdw blurRad="38100" dist="38100" dir="2700000" algn="tl">
                    <a:srgbClr val="000000"/>
                  </a:outerShdw>
                </a:effectLst>
                <a:latin typeface="Garamond" panose="02020404030301010803" pitchFamily="18" charset="0"/>
              </a:rPr>
              <a:t>بشر يضط</a:t>
            </a:r>
            <a:r>
              <a:rPr lang="ar-EG" altLang="en-US">
                <a:solidFill>
                  <a:srgbClr val="FF3300"/>
                </a:solidFill>
                <a:effectLst>
                  <a:outerShdw blurRad="38100" dist="38100" dir="2700000" algn="tl">
                    <a:srgbClr val="000000"/>
                  </a:outerShdw>
                </a:effectLst>
                <a:latin typeface="Garamond" panose="02020404030301010803" pitchFamily="18" charset="0"/>
              </a:rPr>
              <a:t>ـــــ</a:t>
            </a:r>
            <a:r>
              <a:rPr lang="ar-SA" altLang="en-US">
                <a:solidFill>
                  <a:srgbClr val="FF3300"/>
                </a:solidFill>
                <a:effectLst>
                  <a:outerShdw blurRad="38100" dist="38100" dir="2700000" algn="tl">
                    <a:srgbClr val="000000"/>
                  </a:outerShdw>
                </a:effectLst>
                <a:latin typeface="Garamond" panose="02020404030301010803" pitchFamily="18" charset="0"/>
              </a:rPr>
              <a:t>رون لله</a:t>
            </a:r>
            <a:r>
              <a:rPr lang="ar-EG" altLang="en-US">
                <a:solidFill>
                  <a:srgbClr val="FF3300"/>
                </a:solidFill>
                <a:effectLst>
                  <a:outerShdw blurRad="38100" dist="38100" dir="2700000" algn="tl">
                    <a:srgbClr val="000000"/>
                  </a:outerShdw>
                </a:effectLst>
                <a:latin typeface="Garamond" panose="02020404030301010803" pitchFamily="18" charset="0"/>
              </a:rPr>
              <a:t>ـــــ</a:t>
            </a:r>
            <a:r>
              <a:rPr lang="ar-SA" altLang="en-US">
                <a:solidFill>
                  <a:srgbClr val="FF3300"/>
                </a:solidFill>
                <a:effectLst>
                  <a:outerShdw blurRad="38100" dist="38100" dir="2700000" algn="tl">
                    <a:srgbClr val="000000"/>
                  </a:outerShdw>
                </a:effectLst>
                <a:latin typeface="Garamond" panose="02020404030301010803" pitchFamily="18" charset="0"/>
              </a:rPr>
              <a:t>جرة خوفا من الاضط</a:t>
            </a:r>
            <a:r>
              <a:rPr lang="ar-EG" altLang="en-US">
                <a:solidFill>
                  <a:srgbClr val="FF3300"/>
                </a:solidFill>
                <a:effectLst>
                  <a:outerShdw blurRad="38100" dist="38100" dir="2700000" algn="tl">
                    <a:srgbClr val="000000"/>
                  </a:outerShdw>
                </a:effectLst>
                <a:latin typeface="Garamond" panose="02020404030301010803" pitchFamily="18" charset="0"/>
              </a:rPr>
              <a:t>ـــــ</a:t>
            </a:r>
            <a:r>
              <a:rPr lang="ar-SA" altLang="en-US">
                <a:solidFill>
                  <a:srgbClr val="FF3300"/>
                </a:solidFill>
                <a:effectLst>
                  <a:outerShdw blurRad="38100" dist="38100" dir="2700000" algn="tl">
                    <a:srgbClr val="000000"/>
                  </a:outerShdw>
                </a:effectLst>
                <a:latin typeface="Garamond" panose="02020404030301010803" pitchFamily="18" charset="0"/>
              </a:rPr>
              <a:t>هاد </a:t>
            </a:r>
            <a:r>
              <a:rPr lang="en-US" altLang="en-US">
                <a:solidFill>
                  <a:srgbClr val="FF3300"/>
                </a:solidFill>
                <a:effectLst>
                  <a:outerShdw blurRad="38100" dist="38100" dir="2700000" algn="tl">
                    <a:srgbClr val="000000"/>
                  </a:outerShdw>
                </a:effectLst>
                <a:latin typeface="Garamond" panose="02020404030301010803" pitchFamily="18" charset="0"/>
              </a:rPr>
              <a:t/>
            </a:r>
            <a:br>
              <a:rPr lang="en-US" altLang="en-US">
                <a:solidFill>
                  <a:srgbClr val="FF3300"/>
                </a:solidFill>
                <a:effectLst>
                  <a:outerShdw blurRad="38100" dist="38100" dir="2700000" algn="tl">
                    <a:srgbClr val="000000"/>
                  </a:outerShdw>
                </a:effectLst>
                <a:latin typeface="Garamond" panose="02020404030301010803" pitchFamily="18" charset="0"/>
              </a:rPr>
            </a:b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Rot="1" noChangeArrowheads="1"/>
          </p:cNvSpPr>
          <p:nvPr>
            <p:ph type="title"/>
          </p:nvPr>
        </p:nvSpPr>
        <p:spPr/>
        <p:txBody>
          <a:bodyPr/>
          <a:lstStyle/>
          <a:p>
            <a:endParaRPr lang="en-US" altLang="en-US"/>
          </a:p>
        </p:txBody>
      </p:sp>
      <p:pic>
        <p:nvPicPr>
          <p:cNvPr id="422915" name="Picture 3" descr="untitled"/>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9144000" cy="56610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22916" name="Text Box 4"/>
          <p:cNvSpPr txBox="1">
            <a:spLocks noChangeArrowheads="1"/>
          </p:cNvSpPr>
          <p:nvPr/>
        </p:nvSpPr>
        <p:spPr bwMode="auto">
          <a:xfrm>
            <a:off x="1619250" y="6021388"/>
            <a:ext cx="51673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الهجرات الأوربية بعد الحرب العالمية الثانية</a:t>
            </a:r>
            <a:endParaRPr lang="en-US" altLang="en-US">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a:ln w="57150">
            <a:solidFill>
              <a:srgbClr val="CCFF66"/>
            </a:solidFill>
            <a:miter lim="800000"/>
            <a:headEnd/>
            <a:tailEnd/>
          </a:ln>
          <a:scene3d>
            <a:camera prst="legacyObliqueTopRight"/>
            <a:lightRig rig="legacyFlat3" dir="b"/>
          </a:scene3d>
          <a:sp3d extrusionH="430200" prstMaterial="legacyMatte">
            <a:bevelT w="13500" h="13500" prst="angle"/>
            <a:bevelB w="13500" h="13500" prst="angle"/>
            <a:extrusionClr>
              <a:srgbClr val="CCFF66"/>
            </a:extrusionClr>
            <a:contourClr>
              <a:srgbClr val="CCFF66"/>
            </a:contourClr>
          </a:sp3d>
        </p:spPr>
        <p:txBody>
          <a:bodyPr>
            <a:flatTx/>
          </a:bodyPr>
          <a:lstStyle/>
          <a:p>
            <a:r>
              <a:rPr lang="ar-EG" altLang="en-US">
                <a:solidFill>
                  <a:srgbClr val="FFFF00"/>
                </a:solidFill>
              </a:rPr>
              <a:t>أوجه استخدام التعداد وأهميتة</a:t>
            </a:r>
            <a:endParaRPr lang="en-US" altLang="en-US">
              <a:solidFill>
                <a:srgbClr val="FFFF00"/>
              </a:solidFill>
            </a:endParaRPr>
          </a:p>
        </p:txBody>
      </p:sp>
      <p:sp>
        <p:nvSpPr>
          <p:cNvPr id="47107" name="Rectangle 3"/>
          <p:cNvSpPr>
            <a:spLocks noGrp="1" noChangeArrowheads="1"/>
          </p:cNvSpPr>
          <p:nvPr>
            <p:ph type="body" idx="1"/>
          </p:nvPr>
        </p:nvSpPr>
        <p:spPr>
          <a:xfrm>
            <a:off x="323850" y="1341438"/>
            <a:ext cx="8569325" cy="5040312"/>
          </a:xfrm>
        </p:spPr>
        <p:txBody>
          <a:bodyPr/>
          <a:lstStyle/>
          <a:p>
            <a:pPr>
              <a:lnSpc>
                <a:spcPct val="90000"/>
              </a:lnSpc>
            </a:pPr>
            <a:endParaRPr lang="ar-EG" altLang="en-US" sz="2800"/>
          </a:p>
          <a:p>
            <a:pPr>
              <a:lnSpc>
                <a:spcPct val="90000"/>
              </a:lnSpc>
            </a:pPr>
            <a:r>
              <a:rPr lang="ar-EG" altLang="en-US" sz="2800" b="1"/>
              <a:t>يعتبر التــــــعداد من أهم أدوات الجــغرافى مستعينا به فى اعداد بحوثه المختلفة حول السكـــــــان فمن خلاله يدرس التركيب العمرى والنوعى للسكان ويعرف اتجـاه نموهم ونشاطاتهم المختلفة  ويستطيع من خلاله أن يتـعرف على توزيع السكان على الأرض ومدى كثافتهم و ازدحامهم وضغطهم على موارد الدولـــة ومن خلال التعداد يتعرف الجغرافى على معدلات الخصوبة وتحديد المــــــرحلة التى يمر بها المجتمع فى تطوره الديموغرافى .</a:t>
            </a:r>
          </a:p>
          <a:p>
            <a:pPr>
              <a:lnSpc>
                <a:spcPct val="90000"/>
              </a:lnSpc>
            </a:pPr>
            <a:endParaRPr lang="ar-EG" altLang="en-US" sz="2800" b="1"/>
          </a:p>
          <a:p>
            <a:pPr>
              <a:lnSpc>
                <a:spcPct val="90000"/>
              </a:lnSpc>
            </a:pPr>
            <a:r>
              <a:rPr lang="ar-EG" altLang="en-US" sz="2800" b="1"/>
              <a:t>كما أن التعداد مفيد فى التجارة والصناعة حيث تتوقف التقديرات التـى يمكن الثقة بها عند طلب المستهلكين على السلع والخدمات التى تتزايد باستمرار .</a:t>
            </a:r>
            <a:endParaRPr lang="en-US" altLang="en-US" sz="2800" b="1"/>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Rot="1" noChangeArrowheads="1"/>
          </p:cNvSpPr>
          <p:nvPr>
            <p:ph type="title"/>
          </p:nvPr>
        </p:nvSpPr>
        <p:spPr>
          <a:xfrm>
            <a:off x="468313" y="549275"/>
            <a:ext cx="8229600" cy="1143000"/>
          </a:xfrm>
        </p:spPr>
        <p:txBody>
          <a:bodyPr/>
          <a:lstStyle/>
          <a:p>
            <a:r>
              <a:rPr lang="ar-EG" altLang="en-US">
                <a:solidFill>
                  <a:srgbClr val="FFFF00"/>
                </a:solidFill>
              </a:rPr>
              <a:t>الهجرات الدولية الاجبارية</a:t>
            </a:r>
            <a:endParaRPr lang="en-US" altLang="en-US">
              <a:solidFill>
                <a:srgbClr val="FFFF00"/>
              </a:solidFill>
            </a:endParaRPr>
          </a:p>
        </p:txBody>
      </p:sp>
      <p:sp>
        <p:nvSpPr>
          <p:cNvPr id="408579" name="Rectangle 3"/>
          <p:cNvSpPr>
            <a:spLocks noGrp="1" noChangeArrowheads="1"/>
          </p:cNvSpPr>
          <p:nvPr>
            <p:ph type="body" idx="1"/>
          </p:nvPr>
        </p:nvSpPr>
        <p:spPr>
          <a:xfrm>
            <a:off x="468313" y="2060575"/>
            <a:ext cx="8229600" cy="5184775"/>
          </a:xfrm>
        </p:spPr>
        <p:txBody>
          <a:bodyPr/>
          <a:lstStyle/>
          <a:p>
            <a:pPr>
              <a:lnSpc>
                <a:spcPct val="110000"/>
              </a:lnSpc>
            </a:pPr>
            <a:r>
              <a:rPr lang="ar-EG" altLang="en-US" sz="2400" b="1"/>
              <a:t>الى جـــانب الهجـــرات الدولية التى حدثت بمحض اختيار الأفراد ، هناك هجرات أخرى أجبــــر فيها السكــــان على ترك أوطانهم والرحيل الى مناطق لم يكن لهم الرغبة فى الذهــــاب اليها ، وخير مثل على هذا النوع من الهجرة تجارة الرقيق التى حدثت فى المـــاضى ، فمنذ عام 1442 اخذ البرتغاليون فى احضار الزنوج من افريقيـــــة للعمل فى شبة جزيرة ايبريا ، هذا علاوة على الهجــــرة القسرية للأفــارقة للعمل كعبيد فى مزارع الأمريكان فى أمريكا الشمالية واعتبرت انجلترا ( بلد الديموقراطية ) منذ عام 1620 اولى دول العـــــالم الجامعــــة والمصــدرة للزنوج اذ انشأت مــــــراكز لجمــــع الزنــوج على طول الساحل الغربى لأفريقية المدارية لنقلهم كالحيوانات الى العالم الجديد .حيث كان يموت منهم نحو 15 % ( ربعهم ) وهم فى طريقهم الى العالم الجديد .</a:t>
            </a:r>
            <a:endParaRPr lang="en-US" altLang="en-US" sz="2400" b="1"/>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Rot="1" noChangeArrowheads="1"/>
          </p:cNvSpPr>
          <p:nvPr>
            <p:ph type="title"/>
          </p:nvPr>
        </p:nvSpPr>
        <p:spPr>
          <a:xfrm>
            <a:off x="468313" y="0"/>
            <a:ext cx="8229600" cy="1143000"/>
          </a:xfrm>
        </p:spPr>
        <p:txBody>
          <a:bodyPr/>
          <a:lstStyle/>
          <a:p>
            <a:r>
              <a:rPr lang="ar-EG" altLang="en-US">
                <a:solidFill>
                  <a:srgbClr val="FFFF00"/>
                </a:solidFill>
                <a:cs typeface="Andalus" panose="02020603050405020304" pitchFamily="18" charset="-78"/>
              </a:rPr>
              <a:t>الهجرة القسرية بسبب الحروب</a:t>
            </a:r>
            <a:endParaRPr lang="en-US" altLang="en-US">
              <a:solidFill>
                <a:srgbClr val="FFFF00"/>
              </a:solidFill>
              <a:cs typeface="Andalus" panose="02020603050405020304" pitchFamily="18" charset="-78"/>
            </a:endParaRPr>
          </a:p>
        </p:txBody>
      </p:sp>
      <p:sp>
        <p:nvSpPr>
          <p:cNvPr id="409603" name="Rectangle 3"/>
          <p:cNvSpPr>
            <a:spLocks noGrp="1" noChangeArrowheads="1"/>
          </p:cNvSpPr>
          <p:nvPr>
            <p:ph type="body" sz="half" idx="1"/>
          </p:nvPr>
        </p:nvSpPr>
        <p:spPr>
          <a:xfrm>
            <a:off x="4787900" y="1125538"/>
            <a:ext cx="4038600" cy="4525962"/>
          </a:xfrm>
        </p:spPr>
        <p:txBody>
          <a:bodyPr/>
          <a:lstStyle/>
          <a:p>
            <a:pPr>
              <a:lnSpc>
                <a:spcPct val="90000"/>
              </a:lnSpc>
            </a:pPr>
            <a:r>
              <a:rPr lang="ar-EG" altLang="en-US" sz="2400" b="1"/>
              <a:t>لقــــــد ساهمت الحروب هى الأخرى ، بكل ما تحملــــه من قســـــوة وقتل وتدميــــر فى انتقـــال السكان قسريا للبـحث عن ملاذ أمن من فتك القنابل ، فمثلا هجــــرة الكويتيين بعد دخول الجيــــش العراقى أرض الكـويت فى يــوم مشئوم من أيام العرب ، فهاجر الكــــــويتيون الى السعــودية ومصر والأردن ، وعـــــادوا مرة أخرى بعد تحـــــرير الكــــويت عـلى يد الجندى الأمريكى بعد أن فشل العرب فى حل هذه المشكلـــــة التى غيرت مجــرى التــاريخ العربى المعاصر ، والغريب أن العراقيــــــين اليوم يهاجرون الى دول الجــــــوار هربا من الحـــــــرب المشتعلة فى  العراق .</a:t>
            </a:r>
            <a:endParaRPr lang="en-US" altLang="en-US" sz="2400" b="1"/>
          </a:p>
        </p:txBody>
      </p:sp>
      <p:pic>
        <p:nvPicPr>
          <p:cNvPr id="409604" name="Picture 4" descr="1_144750_1_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50825" y="1989138"/>
            <a:ext cx="4176713" cy="29829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Rot="1" noChangeArrowheads="1"/>
          </p:cNvSpPr>
          <p:nvPr>
            <p:ph type="title"/>
          </p:nvPr>
        </p:nvSpPr>
        <p:spPr/>
        <p:txBody>
          <a:bodyPr/>
          <a:lstStyle/>
          <a:p>
            <a:r>
              <a:rPr lang="ar-EG" altLang="en-US">
                <a:solidFill>
                  <a:srgbClr val="FFFF00"/>
                </a:solidFill>
              </a:rPr>
              <a:t>الهجرة السرية ( غير الشرعية )</a:t>
            </a:r>
            <a:endParaRPr lang="en-US" altLang="en-US">
              <a:solidFill>
                <a:srgbClr val="FFFF00"/>
              </a:solidFill>
            </a:endParaRPr>
          </a:p>
        </p:txBody>
      </p:sp>
      <p:sp>
        <p:nvSpPr>
          <p:cNvPr id="431107" name="Rectangle 3"/>
          <p:cNvSpPr>
            <a:spLocks noGrp="1" noChangeArrowheads="1"/>
          </p:cNvSpPr>
          <p:nvPr>
            <p:ph type="body" idx="1"/>
          </p:nvPr>
        </p:nvSpPr>
        <p:spPr/>
        <p:txBody>
          <a:bodyPr/>
          <a:lstStyle/>
          <a:p>
            <a:r>
              <a:rPr lang="ar-EG" altLang="en-US" sz="2800"/>
              <a:t>تمـــثل الهجرة السرية ( الغير شرعية ) نوعا أخر من أنواع الهجرات ؛ والتـــــى ينتقل فيها البشـــــــر عبر طرق غير مشروعة يفقدون فيها أرواحهم وأموالـــهم ويتعرضون فيها لكل الوان العذاب ح حيث فقد 4 الاف مغـــــربى أرواحهم فى محاولة يائسة للهجرة الى أوربا ، وتشير احصائيات رسمية أنــه فى العام 2001 م ضبط نحو 15 ألف مهاجر من أفــــــــريقــــا يحاولون دخول أسبانيا عبر مضيق جبل طارق وأن العشرات منهم قضوا غرقا .</a:t>
            </a:r>
          </a:p>
          <a:p>
            <a:r>
              <a:rPr lang="ar-EG" altLang="en-US" sz="2800"/>
              <a:t>وتـــعود هذه الهجرة لتفاقم الأزمات الاقتصادية والاجتماعية فى الدول التى يفر منها المهــــــاجرون ؛ حيث الفقر المدقع ، والبطالة المستمرة ، وتقلص حظوظ الرقى الاجتماعى.</a:t>
            </a:r>
            <a:endParaRPr lang="en-US" altLang="en-US" sz="280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2132" name="Picture 4" descr="sto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260350"/>
            <a:ext cx="3455987" cy="2232025"/>
          </a:xfrm>
          <a:prstGeom prst="rect">
            <a:avLst/>
          </a:prstGeom>
          <a:noFill/>
          <a:extLst>
            <a:ext uri="{909E8E84-426E-40DD-AFC4-6F175D3DCCD1}">
              <a14:hiddenFill xmlns:a14="http://schemas.microsoft.com/office/drawing/2010/main">
                <a:solidFill>
                  <a:srgbClr val="FFFFFF"/>
                </a:solidFill>
              </a14:hiddenFill>
            </a:ext>
          </a:extLst>
        </p:spPr>
      </p:pic>
      <p:pic>
        <p:nvPicPr>
          <p:cNvPr id="432133" name="Picture 5" descr="sto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2420938"/>
            <a:ext cx="3455987" cy="2087562"/>
          </a:xfrm>
          <a:prstGeom prst="rect">
            <a:avLst/>
          </a:prstGeom>
          <a:noFill/>
          <a:extLst>
            <a:ext uri="{909E8E84-426E-40DD-AFC4-6F175D3DCCD1}">
              <a14:hiddenFill xmlns:a14="http://schemas.microsoft.com/office/drawing/2010/main">
                <a:solidFill>
                  <a:srgbClr val="FFFFFF"/>
                </a:solidFill>
              </a14:hiddenFill>
            </a:ext>
          </a:extLst>
        </p:spPr>
      </p:pic>
      <p:sp>
        <p:nvSpPr>
          <p:cNvPr id="432136" name="Rectangle 8"/>
          <p:cNvSpPr>
            <a:spLocks noGrp="1" noChangeArrowheads="1"/>
          </p:cNvSpPr>
          <p:nvPr>
            <p:ph type="body" sz="half" idx="2"/>
          </p:nvPr>
        </p:nvSpPr>
        <p:spPr/>
        <p:txBody>
          <a:bodyPr/>
          <a:lstStyle/>
          <a:p>
            <a:pPr>
              <a:lnSpc>
                <a:spcPct val="90000"/>
              </a:lnSpc>
            </a:pPr>
            <a:r>
              <a:rPr lang="ar-EG" altLang="en-US" sz="2800"/>
              <a:t>قــــوارب الموت ( مفهوم يطلق على المراكـــب التـــــى تـــــقل المـــــــهاجرين وخصوصا التى تعبر البـــحر المتوسط فى اتجاة القـــارة الأوربية ، وغالبا تغرق هذه الــمراكب بسبب العواصف ، وبسبب إطلاق النار عليها من قبل السلـــطات الأوربيــــة التى اتخذت موقفا متشددا تـــجاة هذا النوع من الهجرة خصوصا بعد 11 سبتمبر .</a:t>
            </a:r>
            <a:endParaRPr lang="en-US" altLang="en-US" sz="2800"/>
          </a:p>
        </p:txBody>
      </p:sp>
      <p:pic>
        <p:nvPicPr>
          <p:cNvPr id="432137" name="Picture 9" descr="هجرة غير شرعية"/>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395288" y="4508500"/>
            <a:ext cx="3406775" cy="2057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Rot="1" noChangeArrowheads="1"/>
          </p:cNvSpPr>
          <p:nvPr>
            <p:ph type="title"/>
          </p:nvPr>
        </p:nvSpPr>
        <p:spPr/>
        <p:txBody>
          <a:bodyPr/>
          <a:lstStyle/>
          <a:p>
            <a:r>
              <a:rPr lang="ar-EG" altLang="en-US">
                <a:solidFill>
                  <a:srgbClr val="FFFF00"/>
                </a:solidFill>
              </a:rPr>
              <a:t>الهجرة الداخلية </a:t>
            </a:r>
            <a:endParaRPr lang="en-US" altLang="en-US">
              <a:solidFill>
                <a:srgbClr val="FFFF00"/>
              </a:solidFill>
            </a:endParaRPr>
          </a:p>
        </p:txBody>
      </p:sp>
      <p:sp>
        <p:nvSpPr>
          <p:cNvPr id="411651" name="Rectangle 3"/>
          <p:cNvSpPr>
            <a:spLocks noGrp="1" noChangeArrowheads="1"/>
          </p:cNvSpPr>
          <p:nvPr>
            <p:ph type="body" sz="half" idx="1"/>
          </p:nvPr>
        </p:nvSpPr>
        <p:spPr>
          <a:xfrm>
            <a:off x="457200" y="1484313"/>
            <a:ext cx="8686800" cy="4525962"/>
          </a:xfrm>
        </p:spPr>
        <p:txBody>
          <a:bodyPr/>
          <a:lstStyle/>
          <a:p>
            <a:r>
              <a:rPr lang="ar-EG" altLang="en-US" b="1"/>
              <a:t>تختلف الهجـــرة الداخليـة عن الهجرة الدولية من حيث طبيعتها وعواملها؛ فالهــــجرة الداخلية محصورة داخــــــل نطاق الدولة ، والهجرة الداخليــة لا تقابل نفس المشاكل التى تقابلها الهجرة الدولية ؛ فالمهـــــــــاجر الدولى قد يواجه مشاكل اللغة وتكاليف الانتقال والإجراءات الجمركية الخ ..</a:t>
            </a:r>
            <a:endParaRPr lang="en-US" altLang="en-US" b="1"/>
          </a:p>
        </p:txBody>
      </p:sp>
      <p:pic>
        <p:nvPicPr>
          <p:cNvPr id="411652" name="Picture 4" descr="02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03350" y="4005263"/>
            <a:ext cx="2686050" cy="24812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rrowheads="1"/>
          </p:cNvSpPr>
          <p:nvPr>
            <p:ph type="title"/>
          </p:nvPr>
        </p:nvSpPr>
        <p:spPr/>
        <p:txBody>
          <a:bodyPr/>
          <a:lstStyle/>
          <a:p>
            <a:r>
              <a:rPr lang="ar-EG" altLang="en-US" dirty="0">
                <a:solidFill>
                  <a:srgbClr val="FFFF00"/>
                </a:solidFill>
              </a:rPr>
              <a:t>العوامل المؤثرة </a:t>
            </a:r>
            <a:r>
              <a:rPr lang="ar-EG" altLang="en-US" dirty="0" smtClean="0">
                <a:solidFill>
                  <a:srgbClr val="FFFF00"/>
                </a:solidFill>
              </a:rPr>
              <a:t>في </a:t>
            </a:r>
            <a:r>
              <a:rPr lang="ar-EG" altLang="en-US" dirty="0">
                <a:solidFill>
                  <a:srgbClr val="FFFF00"/>
                </a:solidFill>
              </a:rPr>
              <a:t>الهجرة الداخلية</a:t>
            </a:r>
            <a:endParaRPr lang="en-US" altLang="en-US" dirty="0">
              <a:solidFill>
                <a:srgbClr val="FFFF00"/>
              </a:solidFill>
            </a:endParaRPr>
          </a:p>
        </p:txBody>
      </p:sp>
      <p:sp>
        <p:nvSpPr>
          <p:cNvPr id="415747" name="Rectangle 3"/>
          <p:cNvSpPr>
            <a:spLocks noGrp="1" noChangeArrowheads="1"/>
          </p:cNvSpPr>
          <p:nvPr>
            <p:ph type="body" idx="1"/>
          </p:nvPr>
        </p:nvSpPr>
        <p:spPr/>
        <p:txBody>
          <a:bodyPr/>
          <a:lstStyle/>
          <a:p>
            <a:pPr algn="justLow">
              <a:lnSpc>
                <a:spcPct val="150000"/>
              </a:lnSpc>
              <a:buFont typeface="Wingdings" panose="05000000000000000000" pitchFamily="2" charset="2"/>
              <a:buBlip>
                <a:blip r:embed="rId2"/>
              </a:buBlip>
            </a:pPr>
            <a:r>
              <a:rPr lang="ar-SA" altLang="en-US" b="1" dirty="0">
                <a:solidFill>
                  <a:srgbClr val="FFFF00"/>
                </a:solidFill>
              </a:rPr>
              <a:t>أ</a:t>
            </a:r>
            <a:r>
              <a:rPr lang="ar-EG" altLang="en-US" b="1" dirty="0" smtClean="0">
                <a:solidFill>
                  <a:srgbClr val="FFFF00"/>
                </a:solidFill>
              </a:rPr>
              <a:t>ولا</a:t>
            </a:r>
            <a:r>
              <a:rPr lang="ar-SA" altLang="en-US" b="1" dirty="0" smtClean="0">
                <a:solidFill>
                  <a:srgbClr val="FFFF00"/>
                </a:solidFill>
              </a:rPr>
              <a:t> :</a:t>
            </a:r>
            <a:r>
              <a:rPr lang="ar-EG" altLang="en-US" b="1" dirty="0" smtClean="0">
                <a:solidFill>
                  <a:srgbClr val="FFFF00"/>
                </a:solidFill>
              </a:rPr>
              <a:t> </a:t>
            </a:r>
            <a:r>
              <a:rPr lang="ar-EG" altLang="en-US" b="1" dirty="0">
                <a:solidFill>
                  <a:srgbClr val="FFFF00"/>
                </a:solidFill>
              </a:rPr>
              <a:t>شكل الدولة وحجمها :</a:t>
            </a:r>
            <a:r>
              <a:rPr lang="ar-EG" altLang="en-US" b="1" dirty="0"/>
              <a:t> </a:t>
            </a:r>
            <a:endParaRPr lang="ar-SA" altLang="en-US" b="1" dirty="0" smtClean="0"/>
          </a:p>
          <a:p>
            <a:pPr marL="0" indent="0" algn="justLow">
              <a:lnSpc>
                <a:spcPct val="150000"/>
              </a:lnSpc>
              <a:buNone/>
            </a:pPr>
            <a:r>
              <a:rPr lang="ar-SA" altLang="en-US" b="1" dirty="0" smtClean="0"/>
              <a:t>   </a:t>
            </a:r>
            <a:r>
              <a:rPr lang="ar-EG" altLang="en-US" b="1" dirty="0" smtClean="0"/>
              <a:t>ويبرز </a:t>
            </a:r>
            <a:r>
              <a:rPr lang="ar-EG" altLang="en-US" b="1" dirty="0"/>
              <a:t>هنا العـــــامل </a:t>
            </a:r>
            <a:r>
              <a:rPr lang="ar-EG" altLang="en-US" b="1" dirty="0" smtClean="0"/>
              <a:t>الجغرافي </a:t>
            </a:r>
            <a:r>
              <a:rPr lang="ar-EG" altLang="en-US" b="1" dirty="0"/>
              <a:t>متمثلا </a:t>
            </a:r>
            <a:r>
              <a:rPr lang="ar-EG" altLang="en-US" b="1" dirty="0" smtClean="0"/>
              <a:t>في </a:t>
            </a:r>
            <a:r>
              <a:rPr lang="ar-EG" altLang="en-US" b="1" dirty="0"/>
              <a:t>شكل الدولة وحجمـــها ؛ فكلما كانت الدولة عظيمة المســـاحة وتحتوى على أقاليم جغرافية مناخية ونباتية متعددة كلمــــا ساعدت على حدوث تحركات داخلـــية ومن أمثلة هذه الدول الولايات المتحدة الأمريكية </a:t>
            </a:r>
            <a:r>
              <a:rPr lang="ar-EG" altLang="en-US" b="1" dirty="0" smtClean="0"/>
              <a:t>.</a:t>
            </a:r>
            <a:endParaRPr lang="ar-EG" altLang="en-US" b="1" dirty="0"/>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6632"/>
            <a:ext cx="8229600" cy="6009531"/>
          </a:xfrm>
        </p:spPr>
        <p:txBody>
          <a:bodyPr/>
          <a:lstStyle/>
          <a:p>
            <a:pPr lvl="0">
              <a:buClr>
                <a:srgbClr val="FFCC00"/>
              </a:buClr>
              <a:buBlip>
                <a:blip r:embed="rId2"/>
              </a:buBlip>
            </a:pPr>
            <a:endParaRPr lang="ar-SA" altLang="en-US" b="1" dirty="0" smtClean="0">
              <a:solidFill>
                <a:srgbClr val="FFFF00"/>
              </a:solidFill>
            </a:endParaRPr>
          </a:p>
          <a:p>
            <a:pPr marL="0" lvl="0" indent="0">
              <a:buClr>
                <a:srgbClr val="FFCC00"/>
              </a:buClr>
              <a:buNone/>
            </a:pPr>
            <a:endParaRPr lang="ar-SA" altLang="en-US" b="1" dirty="0" smtClean="0">
              <a:solidFill>
                <a:srgbClr val="FFFF00"/>
              </a:solidFill>
            </a:endParaRPr>
          </a:p>
          <a:p>
            <a:pPr lvl="0">
              <a:buClr>
                <a:srgbClr val="FFCC00"/>
              </a:buClr>
              <a:buBlip>
                <a:blip r:embed="rId2"/>
              </a:buBlip>
            </a:pPr>
            <a:r>
              <a:rPr lang="ar-SA" altLang="en-US" b="1" dirty="0" smtClean="0">
                <a:solidFill>
                  <a:srgbClr val="FFFF00"/>
                </a:solidFill>
              </a:rPr>
              <a:t>ثانياً :</a:t>
            </a:r>
            <a:r>
              <a:rPr lang="ar-EG" altLang="en-US" b="1" dirty="0" smtClean="0">
                <a:solidFill>
                  <a:srgbClr val="FFFF00"/>
                </a:solidFill>
              </a:rPr>
              <a:t>المسافة </a:t>
            </a:r>
            <a:r>
              <a:rPr lang="ar-EG" altLang="en-US" b="1" dirty="0">
                <a:solidFill>
                  <a:srgbClr val="FFFF00"/>
                </a:solidFill>
              </a:rPr>
              <a:t>الجغرافية </a:t>
            </a:r>
            <a:r>
              <a:rPr lang="ar-EG" altLang="en-US" b="1" dirty="0" smtClean="0">
                <a:solidFill>
                  <a:srgbClr val="FFFF00"/>
                </a:solidFill>
              </a:rPr>
              <a:t>:</a:t>
            </a:r>
            <a:endParaRPr lang="ar-SA" altLang="en-US" b="1" dirty="0" smtClean="0">
              <a:solidFill>
                <a:srgbClr val="FFFF00"/>
              </a:solidFill>
            </a:endParaRPr>
          </a:p>
          <a:p>
            <a:pPr marL="0" lvl="0" indent="0" algn="justLow">
              <a:lnSpc>
                <a:spcPct val="150000"/>
              </a:lnSpc>
              <a:buClr>
                <a:srgbClr val="FFCC00"/>
              </a:buClr>
              <a:buNone/>
            </a:pPr>
            <a:r>
              <a:rPr lang="ar-SA" altLang="en-US" dirty="0">
                <a:solidFill>
                  <a:srgbClr val="FFFFFF"/>
                </a:solidFill>
              </a:rPr>
              <a:t> </a:t>
            </a:r>
            <a:r>
              <a:rPr lang="ar-SA" altLang="en-US" dirty="0" smtClean="0">
                <a:solidFill>
                  <a:srgbClr val="FFFFFF"/>
                </a:solidFill>
              </a:rPr>
              <a:t>  </a:t>
            </a:r>
            <a:r>
              <a:rPr lang="ar-EG" altLang="en-US" b="1" dirty="0" smtClean="0">
                <a:solidFill>
                  <a:srgbClr val="FFFFFF"/>
                </a:solidFill>
              </a:rPr>
              <a:t>فالمهـــاجر </a:t>
            </a:r>
            <a:r>
              <a:rPr lang="ar-EG" altLang="en-US" b="1" dirty="0">
                <a:solidFill>
                  <a:srgbClr val="FFFFFF"/>
                </a:solidFill>
              </a:rPr>
              <a:t>داخل الدولة يهاجر الى أقرب محلة عمرانية يتوفر فيها ما يطلبه من ميزات فيهاجر السكان من المحافظات القريبة من </a:t>
            </a:r>
            <a:r>
              <a:rPr lang="ar-SA" altLang="en-US" b="1" dirty="0" smtClean="0">
                <a:solidFill>
                  <a:srgbClr val="FFFFFF"/>
                </a:solidFill>
              </a:rPr>
              <a:t>الرياض</a:t>
            </a:r>
            <a:r>
              <a:rPr lang="ar-EG" altLang="en-US" b="1" dirty="0" smtClean="0">
                <a:solidFill>
                  <a:srgbClr val="FFFFFF"/>
                </a:solidFill>
              </a:rPr>
              <a:t> </a:t>
            </a:r>
            <a:r>
              <a:rPr lang="ar-EG" altLang="en-US" b="1" dirty="0">
                <a:solidFill>
                  <a:srgbClr val="FFFFFF"/>
                </a:solidFill>
              </a:rPr>
              <a:t>اليها وكذلك </a:t>
            </a:r>
            <a:r>
              <a:rPr lang="ar-SA" altLang="en-US" b="1" dirty="0" smtClean="0">
                <a:solidFill>
                  <a:srgbClr val="FFFFFF"/>
                </a:solidFill>
              </a:rPr>
              <a:t>المدن الكبرى مثل جدة والدمام والمدينة المنورة ومكة المكرمة </a:t>
            </a:r>
            <a:r>
              <a:rPr lang="ar-EG" altLang="en-US" b="1" dirty="0" smtClean="0">
                <a:solidFill>
                  <a:srgbClr val="FFFFFF"/>
                </a:solidFill>
              </a:rPr>
              <a:t> </a:t>
            </a:r>
            <a:r>
              <a:rPr lang="ar-EG" altLang="en-US" b="1" dirty="0">
                <a:solidFill>
                  <a:srgbClr val="FFFFFF"/>
                </a:solidFill>
              </a:rPr>
              <a:t>.</a:t>
            </a:r>
            <a:endParaRPr lang="en-US" altLang="en-US" b="1" dirty="0">
              <a:solidFill>
                <a:srgbClr val="FFFFFF"/>
              </a:solidFill>
            </a:endParaRPr>
          </a:p>
          <a:p>
            <a:pPr marL="0" indent="0">
              <a:buNone/>
            </a:pPr>
            <a:endParaRPr lang="en-US" dirty="0"/>
          </a:p>
        </p:txBody>
      </p:sp>
    </p:spTree>
    <p:extLst>
      <p:ext uri="{BB962C8B-B14F-4D97-AF65-F5344CB8AC3E}">
        <p14:creationId xmlns:p14="http://schemas.microsoft.com/office/powerpoint/2010/main" val="178996059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1" name="Rectangle 3"/>
          <p:cNvSpPr>
            <a:spLocks noGrp="1" noChangeArrowheads="1"/>
          </p:cNvSpPr>
          <p:nvPr>
            <p:ph type="body" idx="1"/>
          </p:nvPr>
        </p:nvSpPr>
        <p:spPr>
          <a:xfrm>
            <a:off x="0" y="188640"/>
            <a:ext cx="9036496" cy="6552728"/>
          </a:xfrm>
        </p:spPr>
        <p:txBody>
          <a:bodyPr/>
          <a:lstStyle/>
          <a:p>
            <a:pPr algn="justLow">
              <a:lnSpc>
                <a:spcPct val="150000"/>
              </a:lnSpc>
            </a:pPr>
            <a:r>
              <a:rPr lang="ar-SA" altLang="en-US" b="1" dirty="0" smtClean="0">
                <a:solidFill>
                  <a:srgbClr val="FFFF00"/>
                </a:solidFill>
              </a:rPr>
              <a:t>ثالثاً : </a:t>
            </a:r>
            <a:r>
              <a:rPr lang="ar-EG" altLang="en-US" b="1" dirty="0" smtClean="0">
                <a:solidFill>
                  <a:srgbClr val="FFFF00"/>
                </a:solidFill>
              </a:rPr>
              <a:t>التطــور الاقتصادي </a:t>
            </a:r>
            <a:r>
              <a:rPr lang="ar-EG" altLang="en-US" b="1" dirty="0">
                <a:solidFill>
                  <a:srgbClr val="FFFF00"/>
                </a:solidFill>
              </a:rPr>
              <a:t>للدولـــة :</a:t>
            </a:r>
            <a:r>
              <a:rPr lang="ar-EG" altLang="en-US" b="1" dirty="0"/>
              <a:t> فالهجــرة من اقليم لأخر داخل الدولــة يرتبط بما يتوفر </a:t>
            </a:r>
            <a:r>
              <a:rPr lang="ar-EG" altLang="en-US" b="1" dirty="0" smtClean="0"/>
              <a:t>في </a:t>
            </a:r>
            <a:r>
              <a:rPr lang="ar-EG" altLang="en-US" b="1" dirty="0"/>
              <a:t>الاقليم المهاجر اليه من امكانيات اقتصادية واجتمـاعية ، فالإنسان  </a:t>
            </a:r>
            <a:r>
              <a:rPr lang="ar-EG" altLang="en-US" b="1" dirty="0" smtClean="0"/>
              <a:t>في </a:t>
            </a:r>
            <a:r>
              <a:rPr lang="ar-EG" altLang="en-US" b="1" dirty="0"/>
              <a:t>حالة بحث متواصل عن المـــوارد </a:t>
            </a:r>
            <a:r>
              <a:rPr lang="ar-EG" altLang="en-US" b="1" dirty="0" smtClean="0"/>
              <a:t>التي </a:t>
            </a:r>
            <a:r>
              <a:rPr lang="ar-EG" altLang="en-US" b="1" dirty="0"/>
              <a:t>تيسر له سبل العيش الكريم .فالريف </a:t>
            </a:r>
            <a:r>
              <a:rPr lang="ar-EG" altLang="en-US" b="1" dirty="0" smtClean="0"/>
              <a:t>تتوفر </a:t>
            </a:r>
            <a:r>
              <a:rPr lang="ar-EG" altLang="en-US" b="1" dirty="0"/>
              <a:t>فيه </a:t>
            </a:r>
            <a:r>
              <a:rPr lang="ar-EG" altLang="en-US" b="1" dirty="0">
                <a:solidFill>
                  <a:srgbClr val="FF0000"/>
                </a:solidFill>
              </a:rPr>
              <a:t>عوامـــل الطـــرد </a:t>
            </a:r>
            <a:r>
              <a:rPr lang="en-US" altLang="en-US" b="1" dirty="0">
                <a:solidFill>
                  <a:srgbClr val="FF0000"/>
                </a:solidFill>
              </a:rPr>
              <a:t>push factors</a:t>
            </a:r>
            <a:r>
              <a:rPr lang="ar-EG" altLang="en-US" b="1" dirty="0">
                <a:solidFill>
                  <a:srgbClr val="FF0000"/>
                </a:solidFill>
              </a:rPr>
              <a:t> </a:t>
            </a:r>
            <a:r>
              <a:rPr lang="ar-EG" altLang="en-US" b="1" dirty="0" smtClean="0"/>
              <a:t>في  </a:t>
            </a:r>
            <a:r>
              <a:rPr lang="ar-EG" altLang="en-US" b="1" dirty="0"/>
              <a:t>حين  تعتبر المـــدن </a:t>
            </a:r>
            <a:r>
              <a:rPr lang="ar-EG" altLang="en-US" b="1" dirty="0">
                <a:solidFill>
                  <a:srgbClr val="FF0000"/>
                </a:solidFill>
              </a:rPr>
              <a:t>مراكــز الجذب </a:t>
            </a:r>
            <a:r>
              <a:rPr lang="en-US" altLang="en-US" b="1" dirty="0">
                <a:solidFill>
                  <a:srgbClr val="FF0000"/>
                </a:solidFill>
              </a:rPr>
              <a:t>A sphere of attraction </a:t>
            </a:r>
            <a:r>
              <a:rPr lang="ar-EG" altLang="en-US" b="1" dirty="0"/>
              <a:t> ومن ثم كــــانت الهـــــجرة مــــن الــــــــريف الى المـــــــدن </a:t>
            </a:r>
            <a:r>
              <a:rPr lang="en-US" altLang="en-US" b="1" dirty="0"/>
              <a:t>Rural urban migration </a:t>
            </a:r>
            <a:r>
              <a:rPr lang="ar-EG" altLang="en-US" b="1" dirty="0"/>
              <a:t> احدى المظاهر الحديثة للهـجرة الداخلية المرتبطة بمراكز الانتـاج </a:t>
            </a:r>
            <a:r>
              <a:rPr lang="ar-EG" altLang="en-US" b="1" dirty="0" smtClean="0"/>
              <a:t>الصناعي </a:t>
            </a:r>
            <a:r>
              <a:rPr lang="ar-EG" altLang="en-US" b="1" dirty="0"/>
              <a:t>والخدمات </a:t>
            </a:r>
            <a:r>
              <a:rPr lang="ar-EG" altLang="en-US" b="1" dirty="0" smtClean="0"/>
              <a:t>في </a:t>
            </a:r>
            <a:r>
              <a:rPr lang="ar-EG" altLang="en-US" b="1" dirty="0"/>
              <a:t>المدينة .</a:t>
            </a:r>
            <a:endParaRPr lang="en-US" altLang="en-US" b="1"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5" name="Rectangle 3"/>
          <p:cNvSpPr>
            <a:spLocks noGrp="1" noChangeArrowheads="1"/>
          </p:cNvSpPr>
          <p:nvPr>
            <p:ph type="body" idx="1"/>
          </p:nvPr>
        </p:nvSpPr>
        <p:spPr>
          <a:xfrm>
            <a:off x="0" y="0"/>
            <a:ext cx="9144000" cy="6669360"/>
          </a:xfrm>
        </p:spPr>
        <p:txBody>
          <a:bodyPr/>
          <a:lstStyle/>
          <a:p>
            <a:pPr algn="justLow">
              <a:lnSpc>
                <a:spcPct val="150000"/>
              </a:lnSpc>
            </a:pPr>
            <a:r>
              <a:rPr lang="ar-EG" altLang="en-US" b="1" dirty="0">
                <a:solidFill>
                  <a:srgbClr val="FFFF00"/>
                </a:solidFill>
              </a:rPr>
              <a:t>التنظيم </a:t>
            </a:r>
            <a:r>
              <a:rPr lang="ar-EG" altLang="en-US" b="1" dirty="0" smtClean="0">
                <a:solidFill>
                  <a:srgbClr val="FFFF00"/>
                </a:solidFill>
              </a:rPr>
              <a:t>الداخلي </a:t>
            </a:r>
            <a:r>
              <a:rPr lang="ar-EG" altLang="en-US" b="1" dirty="0">
                <a:solidFill>
                  <a:srgbClr val="FFFF00"/>
                </a:solidFill>
              </a:rPr>
              <a:t>للدولـــة وسياسة الحكـومة </a:t>
            </a:r>
            <a:r>
              <a:rPr lang="ar-EG" altLang="en-US" b="1" dirty="0" smtClean="0">
                <a:solidFill>
                  <a:srgbClr val="FFFF00"/>
                </a:solidFill>
              </a:rPr>
              <a:t>:</a:t>
            </a:r>
            <a:endParaRPr lang="ar-SA" altLang="en-US" b="1" dirty="0" smtClean="0">
              <a:solidFill>
                <a:srgbClr val="FFFF00"/>
              </a:solidFill>
            </a:endParaRPr>
          </a:p>
          <a:p>
            <a:pPr marL="0" indent="0" algn="justLow">
              <a:lnSpc>
                <a:spcPct val="150000"/>
              </a:lnSpc>
              <a:buNone/>
            </a:pPr>
            <a:r>
              <a:rPr lang="ar-SA" altLang="en-US" b="1" dirty="0">
                <a:solidFill>
                  <a:srgbClr val="FFFF00"/>
                </a:solidFill>
              </a:rPr>
              <a:t> </a:t>
            </a:r>
            <a:r>
              <a:rPr lang="ar-SA" altLang="en-US" b="1" dirty="0" smtClean="0">
                <a:solidFill>
                  <a:srgbClr val="FFFF00"/>
                </a:solidFill>
              </a:rPr>
              <a:t>  </a:t>
            </a:r>
            <a:r>
              <a:rPr lang="ar-EG" altLang="en-US" b="1" dirty="0" smtClean="0"/>
              <a:t> </a:t>
            </a:r>
            <a:r>
              <a:rPr lang="ar-EG" altLang="en-US" b="1" dirty="0"/>
              <a:t>قد تضع الدولة خطـــة مدروســة لتهجير السكان من مكان لأخر داخل الدولة </a:t>
            </a:r>
            <a:r>
              <a:rPr lang="ar-SA" altLang="en-US" b="1" dirty="0" smtClean="0"/>
              <a:t>.</a:t>
            </a:r>
          </a:p>
          <a:p>
            <a:pPr marL="0" indent="0" algn="justLow">
              <a:lnSpc>
                <a:spcPct val="150000"/>
              </a:lnSpc>
              <a:buNone/>
            </a:pPr>
            <a:r>
              <a:rPr lang="ar-EG" altLang="en-US" b="1" dirty="0" smtClean="0"/>
              <a:t>قامت </a:t>
            </a:r>
            <a:r>
              <a:rPr lang="ar-EG" altLang="en-US" b="1" dirty="0">
                <a:solidFill>
                  <a:srgbClr val="FFFFFF"/>
                </a:solidFill>
              </a:rPr>
              <a:t>مصر </a:t>
            </a:r>
            <a:r>
              <a:rPr lang="ar-EG" altLang="en-US" b="1" dirty="0" smtClean="0"/>
              <a:t>بتنفيذ </a:t>
            </a:r>
            <a:r>
              <a:rPr lang="ar-EG" altLang="en-US" b="1" dirty="0"/>
              <a:t>مشروع </a:t>
            </a:r>
            <a:r>
              <a:rPr lang="ar-SA" altLang="en-US" b="1" dirty="0" smtClean="0"/>
              <a:t>لاستصلاح </a:t>
            </a:r>
            <a:r>
              <a:rPr lang="ar-EG" altLang="en-US" b="1" dirty="0" smtClean="0"/>
              <a:t>ال</a:t>
            </a:r>
            <a:r>
              <a:rPr lang="ar-SA" altLang="en-US" b="1" dirty="0" smtClean="0"/>
              <a:t>أ</a:t>
            </a:r>
            <a:r>
              <a:rPr lang="ar-EG" altLang="en-US" b="1" dirty="0" smtClean="0"/>
              <a:t>راضـــ</a:t>
            </a:r>
            <a:r>
              <a:rPr lang="ar-SA" altLang="en-US" b="1" dirty="0" smtClean="0"/>
              <a:t>ي</a:t>
            </a:r>
            <a:r>
              <a:rPr lang="ar-EG" altLang="en-US" b="1" dirty="0" smtClean="0"/>
              <a:t> وقامت بتوزيع الأراضي </a:t>
            </a:r>
            <a:r>
              <a:rPr lang="ar-EG" altLang="en-US" b="1" dirty="0"/>
              <a:t>للمهــــــاجرين القادمين من </a:t>
            </a:r>
            <a:r>
              <a:rPr lang="ar-SA" altLang="en-US" b="1" dirty="0" smtClean="0"/>
              <a:t>ال</a:t>
            </a:r>
            <a:r>
              <a:rPr lang="ar-EG" altLang="en-US" b="1" dirty="0" smtClean="0"/>
              <a:t>محافظات المختلفة</a:t>
            </a:r>
            <a:r>
              <a:rPr lang="ar-EG" altLang="en-US" b="1" dirty="0"/>
              <a:t>؛ فهاجر سكــــان بعض </a:t>
            </a:r>
            <a:r>
              <a:rPr lang="ar-SA" altLang="en-US" b="1" dirty="0" smtClean="0"/>
              <a:t>ال</a:t>
            </a:r>
            <a:r>
              <a:rPr lang="ar-EG" altLang="en-US" b="1" dirty="0" smtClean="0"/>
              <a:t>قرى تحت </a:t>
            </a:r>
            <a:r>
              <a:rPr lang="ar-EG" altLang="en-US" b="1" dirty="0"/>
              <a:t>اشراف الحكومة الــــمصرية </a:t>
            </a:r>
            <a:r>
              <a:rPr lang="ar-EG" altLang="en-US" b="1" dirty="0" smtClean="0"/>
              <a:t>. </a:t>
            </a:r>
            <a:r>
              <a:rPr lang="ar-SA" altLang="en-US" b="1" dirty="0" smtClean="0"/>
              <a:t>و</a:t>
            </a:r>
            <a:r>
              <a:rPr lang="ar-EG" altLang="en-US" b="1" dirty="0" smtClean="0"/>
              <a:t>إندونيسيا </a:t>
            </a:r>
            <a:r>
              <a:rPr lang="ar-EG" altLang="en-US" b="1" dirty="0"/>
              <a:t>قامت بترغيب المواطنين </a:t>
            </a:r>
            <a:r>
              <a:rPr lang="ar-EG" altLang="en-US" b="1" dirty="0" smtClean="0"/>
              <a:t>في </a:t>
            </a:r>
            <a:r>
              <a:rPr lang="ar-EG" altLang="en-US" b="1" dirty="0"/>
              <a:t>الهجـــرة من جزيرة جاوة المزدحمة بالسكـــان الى الجزر الأخرى القليلة السكان كجزيرة  </a:t>
            </a:r>
            <a:r>
              <a:rPr lang="ar-EG" altLang="en-US" b="1" dirty="0" err="1"/>
              <a:t>بورنيو</a:t>
            </a:r>
            <a:r>
              <a:rPr lang="ar-EG" altLang="en-US" b="1" dirty="0"/>
              <a:t> .</a:t>
            </a:r>
            <a:endParaRPr lang="en-US" altLang="en-US" b="1"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Rot="1" noChangeArrowheads="1"/>
          </p:cNvSpPr>
          <p:nvPr>
            <p:ph type="title"/>
          </p:nvPr>
        </p:nvSpPr>
        <p:spPr/>
        <p:txBody>
          <a:bodyPr/>
          <a:lstStyle/>
          <a:p>
            <a:r>
              <a:rPr lang="ar-EG" altLang="en-US">
                <a:solidFill>
                  <a:srgbClr val="FFFF00"/>
                </a:solidFill>
              </a:rPr>
              <a:t>العوامل المؤثرة فى الهجرة الداخلية</a:t>
            </a:r>
            <a:endParaRPr lang="en-US" altLang="en-US">
              <a:solidFill>
                <a:srgbClr val="FFFF00"/>
              </a:solidFill>
            </a:endParaRPr>
          </a:p>
        </p:txBody>
      </p:sp>
      <p:sp>
        <p:nvSpPr>
          <p:cNvPr id="418819" name="Rectangle 3"/>
          <p:cNvSpPr>
            <a:spLocks noGrp="1" noChangeArrowheads="1"/>
          </p:cNvSpPr>
          <p:nvPr>
            <p:ph type="body" sz="half" idx="1"/>
          </p:nvPr>
        </p:nvSpPr>
        <p:spPr>
          <a:xfrm>
            <a:off x="4140200" y="1628775"/>
            <a:ext cx="4470400" cy="4679950"/>
          </a:xfrm>
        </p:spPr>
        <p:txBody>
          <a:bodyPr/>
          <a:lstStyle/>
          <a:p>
            <a:r>
              <a:rPr lang="ar-EG" altLang="en-US" sz="2400" b="1">
                <a:solidFill>
                  <a:srgbClr val="FFFF00"/>
                </a:solidFill>
              </a:rPr>
              <a:t>العادات والتقاليد الغريبة :</a:t>
            </a:r>
            <a:r>
              <a:rPr lang="ar-EG" altLang="en-US" sz="2400" b="1"/>
              <a:t> هنـــاك عادات غريبة تساهم فى شيوع الهجرة الداخلـية بشكل كبير فى الهند وهضبــــــة التبــــت بالـــذات ؛ حيث يظهر نظام تعدد الأزواج بالنسبــة للزوجة الواحدة لظروف غريبة وغير منطقية . ويهـــــاجر الأزواج الذين يتركون زوجاتهم فى رعـــاية واحد منهم ، كذلك فى الهـــند ؛ فمن العادات الشائعة لدى الهنــــود الا يتزوج الرجل من قريته وإنما يتزوج من قرية أخرى ؛ وقد ترتب على ذلك اتساع حجم الهجـــرات الداخلية فى الهند .</a:t>
            </a:r>
            <a:endParaRPr lang="en-US" altLang="en-US" sz="2400" b="1"/>
          </a:p>
        </p:txBody>
      </p:sp>
      <p:pic>
        <p:nvPicPr>
          <p:cNvPr id="418820" name="Picture 4" descr="Indian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95288" y="1989138"/>
            <a:ext cx="3455987" cy="3028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Rot="1" noChangeArrowheads="1"/>
          </p:cNvSpPr>
          <p:nvPr>
            <p:ph type="title"/>
          </p:nvPr>
        </p:nvSpPr>
        <p:spPr/>
        <p:txBody>
          <a:bodyPr/>
          <a:lstStyle/>
          <a:p>
            <a:r>
              <a:rPr lang="ar-EG" altLang="en-US" sz="4000">
                <a:solidFill>
                  <a:srgbClr val="FF66CC"/>
                </a:solidFill>
              </a:rPr>
              <a:t>أهم موضوعات الدراسة التحليلية التى يشملها التعداد</a:t>
            </a:r>
            <a:endParaRPr lang="en-US" altLang="en-US" sz="4000">
              <a:solidFill>
                <a:srgbClr val="FF66CC"/>
              </a:solidFill>
            </a:endParaRPr>
          </a:p>
        </p:txBody>
      </p:sp>
      <p:sp>
        <p:nvSpPr>
          <p:cNvPr id="43013" name="Rectangle 5"/>
          <p:cNvSpPr>
            <a:spLocks noGrp="1" noChangeArrowheads="1"/>
          </p:cNvSpPr>
          <p:nvPr>
            <p:ph type="body" sz="half" idx="1"/>
          </p:nvPr>
        </p:nvSpPr>
        <p:spPr>
          <a:xfrm>
            <a:off x="3851275" y="1773238"/>
            <a:ext cx="4830763" cy="4525962"/>
          </a:xfrm>
        </p:spPr>
        <p:txBody>
          <a:bodyPr/>
          <a:lstStyle/>
          <a:p>
            <a:r>
              <a:rPr lang="ar-EG" altLang="en-US" sz="2800"/>
              <a:t>نمــــــو وتـــــــركيب الســـــــــــكان</a:t>
            </a:r>
          </a:p>
          <a:p>
            <a:r>
              <a:rPr lang="ar-EG" altLang="en-US" sz="2800"/>
              <a:t>توزيع الســـــــكان والهجرة الداخلية</a:t>
            </a:r>
          </a:p>
          <a:p>
            <a:r>
              <a:rPr lang="ar-EG" altLang="en-US" sz="2800"/>
              <a:t>دراســـــــــــة القــــــــــوة البشـــرية</a:t>
            </a:r>
          </a:p>
          <a:p>
            <a:r>
              <a:rPr lang="ar-EG" altLang="en-US" sz="2800"/>
              <a:t>دراســــــــة أحوال التعليم ومشكلاته</a:t>
            </a:r>
          </a:p>
          <a:p>
            <a:r>
              <a:rPr lang="ar-EG" altLang="en-US" sz="2800"/>
              <a:t>دراســة الخدمات الصحية ومرفقاتها</a:t>
            </a:r>
          </a:p>
          <a:p>
            <a:r>
              <a:rPr lang="ar-EG" altLang="en-US" sz="2800"/>
              <a:t>دراســـــــــــــــــة احتياجات السكان</a:t>
            </a:r>
          </a:p>
          <a:p>
            <a:r>
              <a:rPr lang="ar-EG" altLang="en-US" sz="2800"/>
              <a:t>دراســـــة مشكلات الغذاء والزراعة</a:t>
            </a:r>
          </a:p>
          <a:p>
            <a:r>
              <a:rPr lang="ar-EG" altLang="en-US" sz="2800"/>
              <a:t>دراســــــــــــــــــــة مستوى المعيشة</a:t>
            </a:r>
            <a:endParaRPr lang="en-US" altLang="en-US" sz="2800"/>
          </a:p>
        </p:txBody>
      </p:sp>
      <p:pic>
        <p:nvPicPr>
          <p:cNvPr id="43020" name="Picture 12" descr="LogoFIG"/>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539750" y="2133600"/>
            <a:ext cx="2835275" cy="287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22" name="Rectangle 14"/>
          <p:cNvSpPr>
            <a:spLocks noGrp="1" noChangeArrowheads="1"/>
          </p:cNvSpPr>
          <p:nvPr>
            <p:ph sz="quarter" idx="2"/>
          </p:nvPr>
        </p:nvSpPr>
        <p:spPr/>
        <p:txBody>
          <a:bodyPr/>
          <a:lstStyle/>
          <a:p>
            <a:endParaRPr lang="en-US" altLang="en-US" sz="2400"/>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07504" y="260648"/>
            <a:ext cx="9036496" cy="6408712"/>
          </a:xfrm>
        </p:spPr>
        <p:txBody>
          <a:bodyPr/>
          <a:lstStyle/>
          <a:p>
            <a:pPr marL="0" indent="0" algn="justLow">
              <a:lnSpc>
                <a:spcPct val="150000"/>
              </a:lnSpc>
              <a:buNone/>
            </a:pPr>
            <a:r>
              <a:rPr lang="ar-SA" b="1" dirty="0" smtClean="0"/>
              <a:t>هو </a:t>
            </a:r>
            <a:r>
              <a:rPr lang="ar-SA" b="1" dirty="0"/>
              <a:t>أحد أشكال </a:t>
            </a:r>
            <a:r>
              <a:rPr lang="ar-SA" b="1" dirty="0">
                <a:hlinkClick r:id="rId2" tooltip="الزواج"/>
              </a:rPr>
              <a:t>الزواج</a:t>
            </a:r>
            <a:r>
              <a:rPr lang="ar-SA" b="1" dirty="0"/>
              <a:t> القديمة يكون فيها للزوجة زوجان أو أكثر </a:t>
            </a:r>
            <a:r>
              <a:rPr lang="ar-SA" b="1" dirty="0" smtClean="0"/>
              <a:t>في </a:t>
            </a:r>
            <a:r>
              <a:rPr lang="ar-SA" b="1" dirty="0"/>
              <a:t>نفس </a:t>
            </a:r>
            <a:r>
              <a:rPr lang="ar-SA" b="1" dirty="0" smtClean="0"/>
              <a:t>الوقت .</a:t>
            </a:r>
          </a:p>
          <a:p>
            <a:pPr marL="0" indent="0" algn="justLow">
              <a:lnSpc>
                <a:spcPct val="150000"/>
              </a:lnSpc>
              <a:buNone/>
            </a:pPr>
            <a:r>
              <a:rPr lang="ar-SA" b="1" dirty="0" smtClean="0"/>
              <a:t>ولا </a:t>
            </a:r>
            <a:r>
              <a:rPr lang="ar-SA" b="1" dirty="0"/>
              <a:t>يزال هذا النوع من الزواج قائمًا حتى </a:t>
            </a:r>
            <a:r>
              <a:rPr lang="ar-SA" b="1" dirty="0" smtClean="0"/>
              <a:t>الأن </a:t>
            </a:r>
            <a:r>
              <a:rPr lang="ar-SA" b="1" dirty="0"/>
              <a:t>في سهول </a:t>
            </a:r>
            <a:r>
              <a:rPr lang="ar-SA" b="1" dirty="0" smtClean="0"/>
              <a:t>الهملايا، حيث تتزوج </a:t>
            </a:r>
            <a:r>
              <a:rPr lang="ar-SA" b="1" dirty="0"/>
              <a:t>البنت </a:t>
            </a:r>
            <a:r>
              <a:rPr lang="ar-SA" b="1" dirty="0" smtClean="0"/>
              <a:t>الأخ </a:t>
            </a:r>
            <a:r>
              <a:rPr lang="ar-SA" b="1" dirty="0"/>
              <a:t>الأكبر في العائلة وتتحول زوجة لإخوانه الأصغر </a:t>
            </a:r>
            <a:r>
              <a:rPr lang="ar-SA" b="1" dirty="0" smtClean="0"/>
              <a:t>، كما </a:t>
            </a:r>
            <a:r>
              <a:rPr lang="ar-SA" b="1" dirty="0"/>
              <a:t>ينتشر تعدد الأزواج بشكل كبير في منطقة </a:t>
            </a:r>
            <a:r>
              <a:rPr lang="ar-SA" b="1" dirty="0">
                <a:hlinkClick r:id="rId3" tooltip="التبت"/>
              </a:rPr>
              <a:t>التبت</a:t>
            </a:r>
            <a:r>
              <a:rPr lang="ar-SA" b="1" dirty="0"/>
              <a:t> خصوصا بالمناطق الريفية، بالرغم من حظره من قبل القوانين الصينية. </a:t>
            </a:r>
            <a:endParaRPr lang="en-US" b="1" dirty="0"/>
          </a:p>
        </p:txBody>
      </p:sp>
    </p:spTree>
    <p:extLst>
      <p:ext uri="{BB962C8B-B14F-4D97-AF65-F5344CB8AC3E}">
        <p14:creationId xmlns:p14="http://schemas.microsoft.com/office/powerpoint/2010/main" val="2910652723"/>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1"/>
          </p:nvPr>
        </p:nvSpPr>
        <p:spPr>
          <a:xfrm>
            <a:off x="0" y="260648"/>
            <a:ext cx="4495800" cy="6597352"/>
          </a:xfrm>
        </p:spPr>
        <p:txBody>
          <a:bodyPr/>
          <a:lstStyle/>
          <a:p>
            <a:pPr marL="0" lvl="0" indent="0" algn="justLow">
              <a:lnSpc>
                <a:spcPct val="150000"/>
              </a:lnSpc>
              <a:buClr>
                <a:srgbClr val="FFCC00"/>
              </a:buClr>
              <a:buNone/>
            </a:pPr>
            <a:r>
              <a:rPr lang="ar-SA" b="1" dirty="0">
                <a:solidFill>
                  <a:srgbClr val="FFFFFF"/>
                </a:solidFill>
              </a:rPr>
              <a:t>وهو منتشر </a:t>
            </a:r>
            <a:r>
              <a:rPr lang="ar-SA" b="1" dirty="0" smtClean="0">
                <a:solidFill>
                  <a:srgbClr val="FFFFFF"/>
                </a:solidFill>
              </a:rPr>
              <a:t>في </a:t>
            </a:r>
            <a:r>
              <a:rPr lang="ar-SA" b="1" dirty="0">
                <a:solidFill>
                  <a:srgbClr val="FFFFFF"/>
                </a:solidFill>
              </a:rPr>
              <a:t>القطب الشمالي الكندي، والأجزاء الشمالية من </a:t>
            </a:r>
            <a:r>
              <a:rPr lang="ar-SA" b="1" dirty="0">
                <a:solidFill>
                  <a:srgbClr val="FFFFFF"/>
                </a:solidFill>
                <a:hlinkClick r:id="rId2" tooltip="نيبال"/>
              </a:rPr>
              <a:t>نيبال</a:t>
            </a:r>
            <a:r>
              <a:rPr lang="ar-SA" b="1" dirty="0">
                <a:solidFill>
                  <a:srgbClr val="FFFFFF"/>
                </a:solidFill>
              </a:rPr>
              <a:t> </a:t>
            </a:r>
            <a:r>
              <a:rPr lang="ar-SA" b="1" dirty="0">
                <a:solidFill>
                  <a:srgbClr val="FFFFFF"/>
                </a:solidFill>
                <a:hlinkClick r:id="rId3" tooltip="نيجيريا"/>
              </a:rPr>
              <a:t>ونيجيريا</a:t>
            </a:r>
            <a:r>
              <a:rPr lang="ar-SA" b="1" dirty="0">
                <a:solidFill>
                  <a:srgbClr val="FFFFFF"/>
                </a:solidFill>
              </a:rPr>
              <a:t> </a:t>
            </a:r>
            <a:r>
              <a:rPr lang="ar-SA" b="1" dirty="0">
                <a:solidFill>
                  <a:srgbClr val="FFFFFF"/>
                </a:solidFill>
                <a:hlinkClick r:id="rId4" tooltip="بوتان"/>
              </a:rPr>
              <a:t>والبوتان</a:t>
            </a:r>
            <a:r>
              <a:rPr lang="ar-SA" b="1" dirty="0">
                <a:solidFill>
                  <a:srgbClr val="FFFFFF"/>
                </a:solidFill>
              </a:rPr>
              <a:t> و بعض مقاطعات الصين مثل </a:t>
            </a:r>
            <a:r>
              <a:rPr lang="ar-SA" b="1" dirty="0" err="1">
                <a:solidFill>
                  <a:srgbClr val="FFFFFF"/>
                </a:solidFill>
                <a:hlinkClick r:id="rId5" tooltip="سيشوان"/>
              </a:rPr>
              <a:t>سيشوان</a:t>
            </a:r>
            <a:r>
              <a:rPr lang="ar-SA" b="1" dirty="0">
                <a:solidFill>
                  <a:srgbClr val="FFFFFF"/>
                </a:solidFill>
              </a:rPr>
              <a:t> وعند قبائل </a:t>
            </a:r>
            <a:r>
              <a:rPr lang="ar-SA" b="1" dirty="0" err="1">
                <a:solidFill>
                  <a:srgbClr val="FFFFFF"/>
                </a:solidFill>
                <a:hlinkClick r:id="rId6" tooltip="الماساي"/>
              </a:rPr>
              <a:t>الماساي</a:t>
            </a:r>
            <a:r>
              <a:rPr lang="ar-SA" b="1" dirty="0">
                <a:solidFill>
                  <a:srgbClr val="FFFFFF"/>
                </a:solidFill>
              </a:rPr>
              <a:t> الكينية وشمال </a:t>
            </a:r>
            <a:r>
              <a:rPr lang="ar-SA" b="1" dirty="0">
                <a:solidFill>
                  <a:srgbClr val="FFFFFF"/>
                </a:solidFill>
                <a:hlinkClick r:id="rId7" tooltip="تنزانيا"/>
              </a:rPr>
              <a:t>تنزانيا</a:t>
            </a:r>
            <a:r>
              <a:rPr lang="ar-SA" b="1" dirty="0">
                <a:solidFill>
                  <a:srgbClr val="FFFFFF"/>
                </a:solidFill>
              </a:rPr>
              <a:t> و عند </a:t>
            </a:r>
            <a:r>
              <a:rPr lang="ar-SA" b="1" dirty="0">
                <a:solidFill>
                  <a:srgbClr val="FFFFFF"/>
                </a:solidFill>
                <a:hlinkClick r:id="rId8" tooltip="الأمريكيون الأصليون"/>
              </a:rPr>
              <a:t>سكان أمريكا الأصليين</a:t>
            </a:r>
            <a:r>
              <a:rPr lang="ar-SA" b="1" dirty="0" smtClean="0">
                <a:solidFill>
                  <a:srgbClr val="FFFFFF"/>
                </a:solidFill>
              </a:rPr>
              <a:t>، وقد </a:t>
            </a:r>
            <a:r>
              <a:rPr lang="ar-SA" b="1" dirty="0">
                <a:solidFill>
                  <a:srgbClr val="FFFFFF"/>
                </a:solidFill>
              </a:rPr>
              <a:t>حرم ومنع هذا النوع من الزواج في </a:t>
            </a:r>
            <a:r>
              <a:rPr lang="ar-SA" b="1" dirty="0">
                <a:solidFill>
                  <a:srgbClr val="FFFFFF"/>
                </a:solidFill>
                <a:hlinkClick r:id="rId9" tooltip="الديانات السماوية"/>
              </a:rPr>
              <a:t>الديانات السماوية</a:t>
            </a:r>
            <a:r>
              <a:rPr lang="ar-SA" b="1" dirty="0">
                <a:solidFill>
                  <a:srgbClr val="FFFFFF"/>
                </a:solidFill>
              </a:rPr>
              <a:t> الثلاث.</a:t>
            </a:r>
            <a:endParaRPr lang="en-US" b="1" dirty="0">
              <a:solidFill>
                <a:srgbClr val="FFFFFF"/>
              </a:solidFill>
            </a:endParaRPr>
          </a:p>
          <a:p>
            <a:pPr>
              <a:lnSpc>
                <a:spcPct val="150000"/>
              </a:lnSpc>
            </a:pPr>
            <a:endParaRPr lang="en-US" b="1" dirty="0"/>
          </a:p>
        </p:txBody>
      </p:sp>
      <p:pic>
        <p:nvPicPr>
          <p:cNvPr id="7" name="Content Placeholder 6"/>
          <p:cNvPicPr>
            <a:picLocks noGrp="1" noChangeAspect="1"/>
          </p:cNvPicPr>
          <p:nvPr>
            <p:ph sz="half" idx="2"/>
          </p:nvPr>
        </p:nvPicPr>
        <p:blipFill>
          <a:blip r:embed="rId10">
            <a:extLst>
              <a:ext uri="{28A0092B-C50C-407E-A947-70E740481C1C}">
                <a14:useLocalDpi xmlns:a14="http://schemas.microsoft.com/office/drawing/2010/main" val="0"/>
              </a:ext>
            </a:extLst>
          </a:blip>
          <a:stretch>
            <a:fillRect/>
          </a:stretch>
        </p:blipFill>
        <p:spPr>
          <a:xfrm>
            <a:off x="4648200" y="2645088"/>
            <a:ext cx="4388296" cy="2944152"/>
          </a:xfrm>
        </p:spPr>
      </p:pic>
    </p:spTree>
    <p:extLst>
      <p:ext uri="{BB962C8B-B14F-4D97-AF65-F5344CB8AC3E}">
        <p14:creationId xmlns:p14="http://schemas.microsoft.com/office/powerpoint/2010/main" val="282607556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Rot="1" noChangeArrowheads="1"/>
          </p:cNvSpPr>
          <p:nvPr>
            <p:ph type="title"/>
          </p:nvPr>
        </p:nvSpPr>
        <p:spPr>
          <a:xfrm>
            <a:off x="395288" y="0"/>
            <a:ext cx="8229600" cy="1143000"/>
          </a:xfrm>
        </p:spPr>
        <p:txBody>
          <a:bodyPr/>
          <a:lstStyle/>
          <a:p>
            <a:r>
              <a:rPr lang="ar-EG" altLang="en-US">
                <a:solidFill>
                  <a:srgbClr val="FFFF00"/>
                </a:solidFill>
              </a:rPr>
              <a:t>الهجرة الى المدن </a:t>
            </a:r>
            <a:endParaRPr lang="en-US" altLang="en-US">
              <a:solidFill>
                <a:srgbClr val="FFFF00"/>
              </a:solidFill>
            </a:endParaRPr>
          </a:p>
        </p:txBody>
      </p:sp>
      <p:sp>
        <p:nvSpPr>
          <p:cNvPr id="419843" name="Rectangle 3"/>
          <p:cNvSpPr>
            <a:spLocks noGrp="1" noChangeArrowheads="1"/>
          </p:cNvSpPr>
          <p:nvPr>
            <p:ph type="body" idx="1"/>
          </p:nvPr>
        </p:nvSpPr>
        <p:spPr>
          <a:xfrm>
            <a:off x="457200" y="1125538"/>
            <a:ext cx="8229600" cy="5399087"/>
          </a:xfrm>
        </p:spPr>
        <p:txBody>
          <a:bodyPr/>
          <a:lstStyle/>
          <a:p>
            <a:pPr>
              <a:lnSpc>
                <a:spcPct val="90000"/>
              </a:lnSpc>
            </a:pPr>
            <a:r>
              <a:rPr lang="ar-EG" altLang="en-US" sz="2800" b="1"/>
              <a:t>تمـــثل هذه الهجــــرة أكبر تحركات سكانية فى الوقت الحاضر ، ولقد صاحبت هذه الظــــاهرة تطور وسـائل النقل التى يعود لها الفضل فى ربط التجمعات البشرية فى كل مكان .</a:t>
            </a:r>
          </a:p>
          <a:p>
            <a:pPr>
              <a:lnSpc>
                <a:spcPct val="90000"/>
              </a:lnSpc>
            </a:pPr>
            <a:r>
              <a:rPr lang="ar-EG" altLang="en-US" sz="2800" b="1"/>
              <a:t>وتؤدى الهجـــــرة الـــى المدينــــة الى تضخمــــها وظهور الكثير من المشكلات الناتجة عن تجمع العديد من الوافدين فى أمــاكن عشوائية حول المدن تنتشر فيها الأمراض والجرائم الخ .</a:t>
            </a:r>
          </a:p>
          <a:p>
            <a:pPr>
              <a:lnSpc>
                <a:spcPct val="90000"/>
              </a:lnSpc>
            </a:pPr>
            <a:r>
              <a:rPr lang="ar-EG" altLang="en-US" sz="2800" b="1"/>
              <a:t>وتعتبر الــمدن بما تمتلكه من عــوامل جذب قبلة للباحثين عن فرص أفضل ؛ حيث توجد المصانع ، وتتوفر مراكز الخدمـــــات الاجتماعية والترفيهية .</a:t>
            </a:r>
          </a:p>
          <a:p>
            <a:pPr>
              <a:lnSpc>
                <a:spcPct val="90000"/>
              </a:lnSpc>
            </a:pPr>
            <a:r>
              <a:rPr lang="ar-EG" altLang="en-US" sz="2800" b="1"/>
              <a:t>ولقـــد لعبت الـــــــمواصلات دورا كبيرا فى نمو المدن والهجرة اليها ؛ فمدينة الزقــــــــازيق المصرية ( عاصمة محافظة الشرقية ) ارتبط نموها بتطور وسائل المواصلات .</a:t>
            </a:r>
            <a:endParaRPr lang="en-US" altLang="en-US" sz="2800" b="1"/>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Rot="1" noChangeArrowheads="1"/>
          </p:cNvSpPr>
          <p:nvPr>
            <p:ph type="title"/>
          </p:nvPr>
        </p:nvSpPr>
        <p:spPr>
          <a:xfrm>
            <a:off x="468313" y="0"/>
            <a:ext cx="8229600" cy="1143000"/>
          </a:xfrm>
        </p:spPr>
        <p:txBody>
          <a:bodyPr/>
          <a:lstStyle/>
          <a:p>
            <a:r>
              <a:rPr lang="ar-EG" altLang="en-US">
                <a:solidFill>
                  <a:srgbClr val="FFFF00"/>
                </a:solidFill>
              </a:rPr>
              <a:t>الهجرة من وسط المدينة الى ضواحيها</a:t>
            </a:r>
            <a:endParaRPr lang="en-US" altLang="en-US">
              <a:solidFill>
                <a:srgbClr val="FFFF00"/>
              </a:solidFill>
            </a:endParaRPr>
          </a:p>
        </p:txBody>
      </p:sp>
      <p:sp>
        <p:nvSpPr>
          <p:cNvPr id="420867" name="Rectangle 3"/>
          <p:cNvSpPr>
            <a:spLocks noGrp="1" noChangeArrowheads="1"/>
          </p:cNvSpPr>
          <p:nvPr>
            <p:ph type="body" idx="1"/>
          </p:nvPr>
        </p:nvSpPr>
        <p:spPr>
          <a:xfrm>
            <a:off x="457200" y="1341438"/>
            <a:ext cx="8229600" cy="4967287"/>
          </a:xfrm>
        </p:spPr>
        <p:txBody>
          <a:bodyPr/>
          <a:lstStyle/>
          <a:p>
            <a:r>
              <a:rPr lang="ar-EG" altLang="en-US"/>
              <a:t>يهـــاجر السكــــان فى بعض الأحيــــان من وسط المدينة الى أطرافها وضواحيــــها ؛ بسبب الازدحــام والضوضاء وسوء الاشتراطـــات الصحيـــة ، ومنافسة المؤسســـــات الصناعية والتجــــــارية لاحتلال اجزاء من المناطق السكنية .حيث يجد السكـــــــان الأثريــــــاء فى ضواحى المدينة الهدوء والراحة والمســــاحات الواسعة ؛ حيث تبنى  القصور والبيوت الفخمة المحــــاطة بالحـــــدائق ويكــــــون الانتقال سهلا وميسرا من الــــــضواحى لقلب الـــــــمدينة بواسطة السيــــارات الخاصة ، والمشكلة فى هذه الهجـرة تناقص مساحة الأرض الزراعية وتعريتها نتيجة البناء عليها . </a:t>
            </a:r>
            <a:endParaRPr lang="en-US" altLang="en-US"/>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2372" name="Picture 4" descr="gh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rrowheads="1"/>
          </p:cNvSpPr>
          <p:nvPr>
            <p:ph type="title"/>
          </p:nvPr>
        </p:nvSpPr>
        <p:spPr/>
        <p:txBody>
          <a:bodyPr/>
          <a:lstStyle/>
          <a:p>
            <a:r>
              <a:rPr lang="ar-EG" altLang="en-US">
                <a:solidFill>
                  <a:srgbClr val="FF3300"/>
                </a:solidFill>
              </a:rPr>
              <a:t>مقاييس الهجرة الداخلية</a:t>
            </a:r>
            <a:endParaRPr lang="en-US" altLang="en-US">
              <a:solidFill>
                <a:srgbClr val="FF3300"/>
              </a:solidFill>
            </a:endParaRPr>
          </a:p>
        </p:txBody>
      </p:sp>
      <p:sp>
        <p:nvSpPr>
          <p:cNvPr id="152579" name="Rectangle 3"/>
          <p:cNvSpPr>
            <a:spLocks noGrp="1" noChangeArrowheads="1"/>
          </p:cNvSpPr>
          <p:nvPr>
            <p:ph type="body" idx="1"/>
          </p:nvPr>
        </p:nvSpPr>
        <p:spPr>
          <a:xfrm>
            <a:off x="323850" y="1628775"/>
            <a:ext cx="8229600" cy="4525963"/>
          </a:xfrm>
        </p:spPr>
        <p:txBody>
          <a:bodyPr/>
          <a:lstStyle/>
          <a:p>
            <a:r>
              <a:rPr lang="ar-EG" altLang="en-US"/>
              <a:t>معدل الهجرة الوافدة =</a:t>
            </a:r>
          </a:p>
          <a:p>
            <a:endParaRPr lang="ar-EG" altLang="en-US"/>
          </a:p>
          <a:p>
            <a:r>
              <a:rPr lang="ar-EG" altLang="en-US"/>
              <a:t>معدل الهجرة المغادرة =</a:t>
            </a:r>
          </a:p>
          <a:p>
            <a:endParaRPr lang="ar-EG" altLang="en-US"/>
          </a:p>
          <a:p>
            <a:r>
              <a:rPr lang="ar-EG" altLang="en-US"/>
              <a:t>معدل الهجرة الصافية =</a:t>
            </a:r>
          </a:p>
          <a:p>
            <a:endParaRPr lang="ar-EG" altLang="en-US"/>
          </a:p>
          <a:p>
            <a:r>
              <a:rPr lang="ar-EG" altLang="en-US"/>
              <a:t>معدل الهجرة الكلية =    </a:t>
            </a:r>
            <a:endParaRPr lang="en-US" altLang="en-US"/>
          </a:p>
        </p:txBody>
      </p:sp>
      <p:sp>
        <p:nvSpPr>
          <p:cNvPr id="152581" name="Text Box 5"/>
          <p:cNvSpPr txBox="1">
            <a:spLocks noChangeArrowheads="1"/>
          </p:cNvSpPr>
          <p:nvPr/>
        </p:nvSpPr>
        <p:spPr bwMode="auto">
          <a:xfrm>
            <a:off x="2646363" y="1484313"/>
            <a:ext cx="2192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عدد المهاجرين إلى المنطقة</a:t>
            </a:r>
            <a:endParaRPr lang="en-US" altLang="en-US" sz="1800">
              <a:solidFill>
                <a:srgbClr val="FFFF00"/>
              </a:solidFill>
              <a:effectLst/>
            </a:endParaRPr>
          </a:p>
        </p:txBody>
      </p:sp>
      <p:sp>
        <p:nvSpPr>
          <p:cNvPr id="152582" name="Text Box 6"/>
          <p:cNvSpPr txBox="1">
            <a:spLocks noChangeArrowheads="1"/>
          </p:cNvSpPr>
          <p:nvPr/>
        </p:nvSpPr>
        <p:spPr bwMode="auto">
          <a:xfrm>
            <a:off x="2700338" y="1844675"/>
            <a:ext cx="2105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جملة عدد سكـــان المنطقة</a:t>
            </a:r>
            <a:endParaRPr lang="en-US" altLang="en-US" sz="1800">
              <a:solidFill>
                <a:srgbClr val="FFFF00"/>
              </a:solidFill>
              <a:effectLst/>
            </a:endParaRPr>
          </a:p>
        </p:txBody>
      </p:sp>
      <p:sp>
        <p:nvSpPr>
          <p:cNvPr id="152583" name="Line 7"/>
          <p:cNvSpPr>
            <a:spLocks noChangeShapeType="1"/>
          </p:cNvSpPr>
          <p:nvPr/>
        </p:nvSpPr>
        <p:spPr bwMode="auto">
          <a:xfrm flipH="1">
            <a:off x="2627313" y="1844675"/>
            <a:ext cx="22320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2584" name="Text Box 8"/>
          <p:cNvSpPr txBox="1">
            <a:spLocks noChangeArrowheads="1"/>
          </p:cNvSpPr>
          <p:nvPr/>
        </p:nvSpPr>
        <p:spPr bwMode="auto">
          <a:xfrm>
            <a:off x="2259013" y="1657350"/>
            <a:ext cx="317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en-US" altLang="en-US" sz="1800" b="0">
                <a:effectLst/>
              </a:rPr>
              <a:t>×</a:t>
            </a:r>
          </a:p>
        </p:txBody>
      </p:sp>
      <p:sp>
        <p:nvSpPr>
          <p:cNvPr id="152585" name="Text Box 9"/>
          <p:cNvSpPr txBox="1">
            <a:spLocks noChangeArrowheads="1"/>
          </p:cNvSpPr>
          <p:nvPr/>
        </p:nvSpPr>
        <p:spPr bwMode="auto">
          <a:xfrm>
            <a:off x="1763713" y="1700213"/>
            <a:ext cx="565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100</a:t>
            </a:r>
            <a:endParaRPr lang="en-US" altLang="en-US" sz="1800" b="0">
              <a:effectLst/>
            </a:endParaRPr>
          </a:p>
        </p:txBody>
      </p:sp>
      <p:sp>
        <p:nvSpPr>
          <p:cNvPr id="152586" name="Line 10"/>
          <p:cNvSpPr>
            <a:spLocks noChangeShapeType="1"/>
          </p:cNvSpPr>
          <p:nvPr/>
        </p:nvSpPr>
        <p:spPr bwMode="auto">
          <a:xfrm flipH="1">
            <a:off x="2555875" y="3068638"/>
            <a:ext cx="23034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2587" name="Text Box 11"/>
          <p:cNvSpPr txBox="1">
            <a:spLocks noChangeArrowheads="1"/>
          </p:cNvSpPr>
          <p:nvPr/>
        </p:nvSpPr>
        <p:spPr bwMode="auto">
          <a:xfrm>
            <a:off x="2259013" y="2882900"/>
            <a:ext cx="3175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en-US" altLang="en-US" sz="1800" b="0">
                <a:effectLst/>
              </a:rPr>
              <a:t>×</a:t>
            </a:r>
          </a:p>
          <a:p>
            <a:pPr>
              <a:lnSpc>
                <a:spcPct val="100000"/>
              </a:lnSpc>
              <a:spcBef>
                <a:spcPct val="0"/>
              </a:spcBef>
              <a:buClrTx/>
              <a:buSzTx/>
              <a:buFontTx/>
              <a:buNone/>
            </a:pPr>
            <a:endParaRPr lang="en-US" altLang="en-US" sz="1800" b="0">
              <a:effectLst/>
            </a:endParaRPr>
          </a:p>
        </p:txBody>
      </p:sp>
      <p:sp>
        <p:nvSpPr>
          <p:cNvPr id="152588" name="Text Box 12"/>
          <p:cNvSpPr txBox="1">
            <a:spLocks noChangeArrowheads="1"/>
          </p:cNvSpPr>
          <p:nvPr/>
        </p:nvSpPr>
        <p:spPr bwMode="auto">
          <a:xfrm>
            <a:off x="1722438" y="2882900"/>
            <a:ext cx="565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100</a:t>
            </a:r>
            <a:endParaRPr lang="en-US" altLang="en-US" sz="1800" b="0">
              <a:effectLst/>
            </a:endParaRPr>
          </a:p>
        </p:txBody>
      </p:sp>
      <p:sp>
        <p:nvSpPr>
          <p:cNvPr id="152589" name="Text Box 13"/>
          <p:cNvSpPr txBox="1">
            <a:spLocks noChangeArrowheads="1"/>
          </p:cNvSpPr>
          <p:nvPr/>
        </p:nvSpPr>
        <p:spPr bwMode="auto">
          <a:xfrm>
            <a:off x="2573338" y="2708275"/>
            <a:ext cx="21923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عدد المهاجرين إلى المنطقة</a:t>
            </a:r>
            <a:endParaRPr lang="en-US" altLang="en-US" sz="1800">
              <a:solidFill>
                <a:srgbClr val="FFFF00"/>
              </a:solidFill>
              <a:effectLst/>
            </a:endParaRPr>
          </a:p>
        </p:txBody>
      </p:sp>
      <p:sp>
        <p:nvSpPr>
          <p:cNvPr id="152591" name="Text Box 15"/>
          <p:cNvSpPr txBox="1">
            <a:spLocks noChangeArrowheads="1"/>
          </p:cNvSpPr>
          <p:nvPr/>
        </p:nvSpPr>
        <p:spPr bwMode="auto">
          <a:xfrm>
            <a:off x="2555875" y="3068638"/>
            <a:ext cx="20304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جملة عدد سكان المنطقة </a:t>
            </a:r>
            <a:endParaRPr lang="en-US" altLang="en-US" sz="1800">
              <a:solidFill>
                <a:srgbClr val="FFFF00"/>
              </a:solidFill>
              <a:effectLst/>
            </a:endParaRPr>
          </a:p>
        </p:txBody>
      </p:sp>
      <p:sp>
        <p:nvSpPr>
          <p:cNvPr id="152593" name="Text Box 17"/>
          <p:cNvSpPr txBox="1">
            <a:spLocks noChangeArrowheads="1"/>
          </p:cNvSpPr>
          <p:nvPr/>
        </p:nvSpPr>
        <p:spPr bwMode="auto">
          <a:xfrm>
            <a:off x="503238" y="3860800"/>
            <a:ext cx="45307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عدد المهاجرين إلى المنطقة -  عدد المهاجرين إلى المنطقة </a:t>
            </a:r>
            <a:endParaRPr lang="en-US" altLang="en-US" sz="1800">
              <a:solidFill>
                <a:srgbClr val="FFFF00"/>
              </a:solidFill>
              <a:effectLst/>
            </a:endParaRPr>
          </a:p>
        </p:txBody>
      </p:sp>
      <p:sp>
        <p:nvSpPr>
          <p:cNvPr id="152595" name="Line 19"/>
          <p:cNvSpPr>
            <a:spLocks noChangeShapeType="1"/>
          </p:cNvSpPr>
          <p:nvPr/>
        </p:nvSpPr>
        <p:spPr bwMode="auto">
          <a:xfrm flipH="1">
            <a:off x="755650" y="4221163"/>
            <a:ext cx="41767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2596" name="Text Box 20"/>
          <p:cNvSpPr txBox="1">
            <a:spLocks noChangeArrowheads="1"/>
          </p:cNvSpPr>
          <p:nvPr/>
        </p:nvSpPr>
        <p:spPr bwMode="auto">
          <a:xfrm>
            <a:off x="1912938" y="4292600"/>
            <a:ext cx="19669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جملة عدد سكان المنطقة</a:t>
            </a:r>
            <a:endParaRPr lang="en-US" altLang="en-US" sz="1800">
              <a:solidFill>
                <a:srgbClr val="FFFF00"/>
              </a:solidFill>
              <a:effectLst/>
            </a:endParaRPr>
          </a:p>
        </p:txBody>
      </p:sp>
      <p:sp>
        <p:nvSpPr>
          <p:cNvPr id="152597" name="Text Box 21"/>
          <p:cNvSpPr txBox="1">
            <a:spLocks noChangeArrowheads="1"/>
          </p:cNvSpPr>
          <p:nvPr/>
        </p:nvSpPr>
        <p:spPr bwMode="auto">
          <a:xfrm>
            <a:off x="385763" y="4033838"/>
            <a:ext cx="3175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en-US" altLang="en-US" sz="1800" b="0">
                <a:effectLst/>
              </a:rPr>
              <a:t>×</a:t>
            </a:r>
          </a:p>
          <a:p>
            <a:pPr>
              <a:lnSpc>
                <a:spcPct val="100000"/>
              </a:lnSpc>
              <a:spcBef>
                <a:spcPct val="0"/>
              </a:spcBef>
              <a:buClrTx/>
              <a:buSzTx/>
              <a:buFontTx/>
              <a:buNone/>
            </a:pPr>
            <a:endParaRPr lang="en-US" altLang="en-US" sz="1800" b="0">
              <a:effectLst/>
            </a:endParaRPr>
          </a:p>
        </p:txBody>
      </p:sp>
      <p:sp>
        <p:nvSpPr>
          <p:cNvPr id="152599" name="Text Box 23"/>
          <p:cNvSpPr txBox="1">
            <a:spLocks noChangeArrowheads="1"/>
          </p:cNvSpPr>
          <p:nvPr/>
        </p:nvSpPr>
        <p:spPr bwMode="auto">
          <a:xfrm>
            <a:off x="-77788" y="4033838"/>
            <a:ext cx="565151"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100</a:t>
            </a:r>
            <a:endParaRPr lang="en-US" altLang="en-US" sz="1800" b="0">
              <a:effectLst/>
            </a:endParaRPr>
          </a:p>
        </p:txBody>
      </p:sp>
      <p:sp>
        <p:nvSpPr>
          <p:cNvPr id="152600" name="Line 24"/>
          <p:cNvSpPr>
            <a:spLocks noChangeShapeType="1"/>
          </p:cNvSpPr>
          <p:nvPr/>
        </p:nvSpPr>
        <p:spPr bwMode="auto">
          <a:xfrm flipH="1">
            <a:off x="684213" y="5373688"/>
            <a:ext cx="46085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2602" name="Text Box 26"/>
          <p:cNvSpPr txBox="1">
            <a:spLocks noChangeArrowheads="1"/>
          </p:cNvSpPr>
          <p:nvPr/>
        </p:nvSpPr>
        <p:spPr bwMode="auto">
          <a:xfrm>
            <a:off x="719138" y="4970463"/>
            <a:ext cx="44497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عدد المهاجرين إلى المنطقة+ عدد المهاجرين من المنطقة </a:t>
            </a:r>
            <a:endParaRPr lang="en-US" altLang="en-US" sz="1800">
              <a:solidFill>
                <a:srgbClr val="FFFF00"/>
              </a:solidFill>
              <a:effectLst/>
            </a:endParaRPr>
          </a:p>
          <a:p>
            <a:pPr>
              <a:lnSpc>
                <a:spcPct val="100000"/>
              </a:lnSpc>
              <a:spcBef>
                <a:spcPct val="0"/>
              </a:spcBef>
              <a:buClrTx/>
              <a:buSzTx/>
              <a:buFontTx/>
              <a:buNone/>
            </a:pPr>
            <a:endParaRPr lang="en-US" altLang="en-US" sz="1800" b="0">
              <a:effectLst/>
            </a:endParaRPr>
          </a:p>
        </p:txBody>
      </p:sp>
      <p:sp>
        <p:nvSpPr>
          <p:cNvPr id="152603" name="Text Box 27"/>
          <p:cNvSpPr txBox="1">
            <a:spLocks noChangeArrowheads="1"/>
          </p:cNvSpPr>
          <p:nvPr/>
        </p:nvSpPr>
        <p:spPr bwMode="auto">
          <a:xfrm>
            <a:off x="1685925" y="5402263"/>
            <a:ext cx="2330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جملة عدد السكان فى المنطقة</a:t>
            </a:r>
            <a:endParaRPr lang="en-US" altLang="en-US" sz="1800">
              <a:solidFill>
                <a:srgbClr val="FFFF00"/>
              </a:solidFill>
              <a:effectLst/>
            </a:endParaRPr>
          </a:p>
        </p:txBody>
      </p:sp>
      <p:sp>
        <p:nvSpPr>
          <p:cNvPr id="152604" name="Text Box 28"/>
          <p:cNvSpPr txBox="1">
            <a:spLocks noChangeArrowheads="1"/>
          </p:cNvSpPr>
          <p:nvPr/>
        </p:nvSpPr>
        <p:spPr bwMode="auto">
          <a:xfrm>
            <a:off x="385763" y="5186363"/>
            <a:ext cx="317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en-US" altLang="en-US" sz="1800" b="0">
                <a:effectLst/>
              </a:rPr>
              <a:t>×</a:t>
            </a:r>
          </a:p>
        </p:txBody>
      </p:sp>
      <p:sp>
        <p:nvSpPr>
          <p:cNvPr id="152605" name="Text Box 29"/>
          <p:cNvSpPr txBox="1">
            <a:spLocks noChangeArrowheads="1"/>
          </p:cNvSpPr>
          <p:nvPr/>
        </p:nvSpPr>
        <p:spPr bwMode="auto">
          <a:xfrm>
            <a:off x="0" y="5157788"/>
            <a:ext cx="565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100</a:t>
            </a:r>
            <a:endParaRPr lang="en-US" altLang="en-US" sz="1800" b="0">
              <a:effectLst/>
            </a:endParaRP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Rot="1" noChangeArrowheads="1"/>
          </p:cNvSpPr>
          <p:nvPr>
            <p:ph type="title"/>
          </p:nvPr>
        </p:nvSpPr>
        <p:spPr/>
        <p:txBody>
          <a:bodyPr/>
          <a:lstStyle/>
          <a:p>
            <a:r>
              <a:rPr lang="ar-EG" altLang="en-US">
                <a:solidFill>
                  <a:srgbClr val="FFFF00"/>
                </a:solidFill>
              </a:rPr>
              <a:t>الهجرة الفصلية</a:t>
            </a:r>
            <a:endParaRPr lang="en-US" altLang="en-US">
              <a:solidFill>
                <a:srgbClr val="FFFF00"/>
              </a:solidFill>
            </a:endParaRPr>
          </a:p>
        </p:txBody>
      </p:sp>
      <p:sp>
        <p:nvSpPr>
          <p:cNvPr id="437251" name="Rectangle 3"/>
          <p:cNvSpPr>
            <a:spLocks noGrp="1" noChangeArrowheads="1"/>
          </p:cNvSpPr>
          <p:nvPr>
            <p:ph type="body" idx="1"/>
          </p:nvPr>
        </p:nvSpPr>
        <p:spPr/>
        <p:txBody>
          <a:bodyPr/>
          <a:lstStyle/>
          <a:p>
            <a:pPr>
              <a:lnSpc>
                <a:spcPct val="90000"/>
              </a:lnSpc>
            </a:pPr>
            <a:r>
              <a:rPr lang="ar-EG" altLang="en-US"/>
              <a:t>يأتى فى مقدمـة الهجرة الفصلية هجرات الرعاة </a:t>
            </a:r>
            <a:r>
              <a:rPr lang="en-US" altLang="en-US"/>
              <a:t>nomadism</a:t>
            </a:r>
            <a:r>
              <a:rPr lang="ar-EG" altLang="en-US"/>
              <a:t> ويوجد هؤلاء الرعـــــــاة فى منطقة الشرق الأوسط ، وتوجد القبائل الرعوية فى الصحـــــراء الكبرى كجماعات الطوارق ، ويعيش الرعــــاة فى خيام من الشعر فى قلب الصحراء فى صحبة حيواناتهم من الابل والماعز ، وترتبط هجرات الرعاة بسقوط المطار .</a:t>
            </a:r>
          </a:p>
          <a:p>
            <a:pPr>
              <a:lnSpc>
                <a:spcPct val="90000"/>
              </a:lnSpc>
            </a:pPr>
            <a:r>
              <a:rPr lang="ar-EG" altLang="en-US"/>
              <a:t>ومـــن الواضح أن نسبة الرعـــــــاة فى تناقص خصوصا فى الوطن العربى بسبب سياسة التوطين ، واكتشاف البترول فى صحراء العرب فحولت حياتهم من شكل الى شكل أخر .</a:t>
            </a:r>
            <a:endParaRPr lang="en-US" altLang="en-US"/>
          </a:p>
        </p:txBody>
      </p:sp>
      <p:sp>
        <p:nvSpPr>
          <p:cNvPr id="437252" name="Text Box 4"/>
          <p:cNvSpPr txBox="1">
            <a:spLocks noChangeArrowheads="1"/>
          </p:cNvSpPr>
          <p:nvPr/>
        </p:nvSpPr>
        <p:spPr bwMode="auto">
          <a:xfrm>
            <a:off x="827088" y="5949950"/>
            <a:ext cx="44608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FFFF00"/>
                </a:solidFill>
                <a:effectLst>
                  <a:outerShdw blurRad="38100" dist="38100" dir="2700000" algn="tl">
                    <a:srgbClr val="000000"/>
                  </a:outerShdw>
                </a:effectLst>
                <a:latin typeface="Garamond" panose="02020404030301010803" pitchFamily="18" charset="0"/>
              </a:rPr>
              <a:t>لاحظ الصور القادمة وعلق عليها</a:t>
            </a:r>
            <a:endParaRPr lang="en-US" altLang="en-US" sz="3200">
              <a:solidFill>
                <a:srgbClr val="FFFF00"/>
              </a:solidFill>
              <a:effectLst>
                <a:outerShdw blurRad="38100" dist="38100" dir="2700000" algn="tl">
                  <a:srgbClr val="000000"/>
                </a:outerShdw>
              </a:effectLst>
              <a:latin typeface="Garamond" panose="02020404030301010803" pitchFamily="18" charset="0"/>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6" name="Picture 4" descr="Img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589588"/>
          </a:xfrm>
          <a:prstGeom prst="rect">
            <a:avLst/>
          </a:prstGeom>
          <a:noFill/>
          <a:extLst>
            <a:ext uri="{909E8E84-426E-40DD-AFC4-6F175D3DCCD1}">
              <a14:hiddenFill xmlns:a14="http://schemas.microsoft.com/office/drawing/2010/main">
                <a:solidFill>
                  <a:srgbClr val="FFFFFF"/>
                </a:solidFill>
              </a14:hiddenFill>
            </a:ext>
          </a:extLst>
        </p:spPr>
      </p:pic>
      <p:sp>
        <p:nvSpPr>
          <p:cNvPr id="443397" name="Text Box 5"/>
          <p:cNvSpPr txBox="1">
            <a:spLocks noChangeArrowheads="1"/>
          </p:cNvSpPr>
          <p:nvPr/>
        </p:nvSpPr>
        <p:spPr bwMode="auto">
          <a:xfrm>
            <a:off x="1547813" y="5949950"/>
            <a:ext cx="65151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كانوا يعيشون فى الخيام التى يتنقلون بها من مكان لأخر</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276" name="Picture 4" descr="NGM1998_12p12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438277" name="Text Box 5"/>
          <p:cNvSpPr txBox="1">
            <a:spLocks noChangeArrowheads="1"/>
          </p:cNvSpPr>
          <p:nvPr/>
        </p:nvSpPr>
        <p:spPr bwMode="auto">
          <a:xfrm>
            <a:off x="5292725" y="2420938"/>
            <a:ext cx="38512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CCFF66"/>
                </a:solidFill>
                <a:effectLst>
                  <a:outerShdw blurRad="38100" dist="38100" dir="2700000" algn="tl">
                    <a:srgbClr val="000000"/>
                  </a:outerShdw>
                </a:effectLst>
                <a:latin typeface="Garamond" panose="02020404030301010803" pitchFamily="18" charset="0"/>
              </a:rPr>
              <a:t>رعاة المناطق الحارة والمدارية</a:t>
            </a:r>
            <a:endParaRPr lang="en-US" altLang="en-US">
              <a:solidFill>
                <a:srgbClr val="CCFF66"/>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5444" name="Picture 4" descr="20031003172546-m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734050"/>
          </a:xfrm>
          <a:prstGeom prst="rect">
            <a:avLst/>
          </a:prstGeom>
          <a:noFill/>
          <a:extLst>
            <a:ext uri="{909E8E84-426E-40DD-AFC4-6F175D3DCCD1}">
              <a14:hiddenFill xmlns:a14="http://schemas.microsoft.com/office/drawing/2010/main">
                <a:solidFill>
                  <a:srgbClr val="FFFFFF"/>
                </a:solidFill>
              </a14:hiddenFill>
            </a:ext>
          </a:extLst>
        </p:spPr>
      </p:pic>
      <p:sp>
        <p:nvSpPr>
          <p:cNvPr id="445445" name="Rectangle 5"/>
          <p:cNvSpPr>
            <a:spLocks noGrp="1" noRot="1" noChangeArrowheads="1"/>
          </p:cNvSpPr>
          <p:nvPr>
            <p:ph type="title"/>
          </p:nvPr>
        </p:nvSpPr>
        <p:spPr>
          <a:xfrm>
            <a:off x="539750" y="5715000"/>
            <a:ext cx="8229600" cy="1143000"/>
          </a:xfrm>
        </p:spPr>
        <p:txBody>
          <a:bodyPr/>
          <a:lstStyle/>
          <a:p>
            <a:r>
              <a:rPr lang="ar-EG" altLang="en-US"/>
              <a:t>توطن البدو بعد اكتشاف البترول</a:t>
            </a:r>
            <a:endParaRPr lang="en-US"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220" name="Picture 4" descr="OCN0030D_800x600بب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ln>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contourClr>
              <a:schemeClr val="tx1"/>
            </a:contourClr>
          </a:sp3d>
        </p:spPr>
        <p:txBody>
          <a:bodyPr>
            <a:flatTx/>
          </a:bodyPr>
          <a:lstStyle/>
          <a:p>
            <a:r>
              <a:rPr lang="ar-EG" altLang="en-US">
                <a:solidFill>
                  <a:srgbClr val="FFFF00"/>
                </a:solidFill>
              </a:rPr>
              <a:t>الخصائص التى ينبغى أن يشملها التعداد</a:t>
            </a:r>
            <a:endParaRPr lang="en-US" altLang="en-US">
              <a:solidFill>
                <a:srgbClr val="FFFF00"/>
              </a:solidFill>
            </a:endParaRPr>
          </a:p>
        </p:txBody>
      </p:sp>
      <p:sp>
        <p:nvSpPr>
          <p:cNvPr id="45059" name="Rectangle 3"/>
          <p:cNvSpPr>
            <a:spLocks noGrp="1" noChangeArrowheads="1"/>
          </p:cNvSpPr>
          <p:nvPr>
            <p:ph type="body" sz="half" idx="1"/>
          </p:nvPr>
        </p:nvSpPr>
        <p:spPr>
          <a:xfrm>
            <a:off x="5508625" y="1700213"/>
            <a:ext cx="3276600" cy="4525962"/>
          </a:xfrm>
        </p:spPr>
        <p:txBody>
          <a:bodyPr/>
          <a:lstStyle/>
          <a:p>
            <a:r>
              <a:rPr lang="ar-EG" altLang="en-US" sz="2800"/>
              <a:t>الـــعد الفـــــــــــــردى</a:t>
            </a:r>
          </a:p>
          <a:p>
            <a:endParaRPr lang="ar-EG" altLang="en-US" sz="2800"/>
          </a:p>
          <a:p>
            <a:r>
              <a:rPr lang="ar-EG" altLang="en-US" sz="2800"/>
              <a:t>الشمــــــــــــــــــــــول</a:t>
            </a:r>
          </a:p>
          <a:p>
            <a:endParaRPr lang="ar-EG" altLang="en-US" sz="2800"/>
          </a:p>
          <a:p>
            <a:r>
              <a:rPr lang="ar-EG" altLang="en-US" sz="2800"/>
              <a:t>تحديد الزمان والمكان</a:t>
            </a:r>
          </a:p>
          <a:p>
            <a:endParaRPr lang="ar-EG" altLang="en-US" sz="2800"/>
          </a:p>
          <a:p>
            <a:r>
              <a:rPr lang="ar-EG" altLang="en-US" sz="2800"/>
              <a:t>الــــــــــدوريــــــــــــة </a:t>
            </a:r>
            <a:endParaRPr lang="en-US" altLang="en-US" sz="2800"/>
          </a:p>
        </p:txBody>
      </p:sp>
      <p:pic>
        <p:nvPicPr>
          <p:cNvPr id="45060" name="Picture 4" descr="global_pop_intro_small"/>
          <p:cNvPicPr>
            <a:picLocks noGrp="1"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11188" y="2492375"/>
            <a:ext cx="4010025" cy="2543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25" name="Picture 5" descr="NomadT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51500" cy="5373688"/>
          </a:xfrm>
          <a:prstGeom prst="rect">
            <a:avLst/>
          </a:prstGeom>
          <a:noFill/>
          <a:extLst>
            <a:ext uri="{909E8E84-426E-40DD-AFC4-6F175D3DCCD1}">
              <a14:hiddenFill xmlns:a14="http://schemas.microsoft.com/office/drawing/2010/main">
                <a:solidFill>
                  <a:srgbClr val="FFFFFF"/>
                </a:solidFill>
              </a14:hiddenFill>
            </a:ext>
          </a:extLst>
        </p:spPr>
      </p:pic>
      <p:pic>
        <p:nvPicPr>
          <p:cNvPr id="440326" name="Picture 6" descr="choppin-wood-to-keep-wa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7850" y="0"/>
            <a:ext cx="3486150" cy="5373688"/>
          </a:xfrm>
          <a:prstGeom prst="rect">
            <a:avLst/>
          </a:prstGeom>
          <a:noFill/>
          <a:extLst>
            <a:ext uri="{909E8E84-426E-40DD-AFC4-6F175D3DCCD1}">
              <a14:hiddenFill xmlns:a14="http://schemas.microsoft.com/office/drawing/2010/main">
                <a:solidFill>
                  <a:srgbClr val="FFFFFF"/>
                </a:solidFill>
              </a14:hiddenFill>
            </a:ext>
          </a:extLst>
        </p:spPr>
      </p:pic>
      <p:sp>
        <p:nvSpPr>
          <p:cNvPr id="440327" name="Rectangle 7"/>
          <p:cNvSpPr>
            <a:spLocks noGrp="1" noRot="1" noChangeArrowheads="1"/>
          </p:cNvSpPr>
          <p:nvPr>
            <p:ph type="title"/>
          </p:nvPr>
        </p:nvSpPr>
        <p:spPr>
          <a:xfrm>
            <a:off x="468313" y="5445125"/>
            <a:ext cx="8229600" cy="1143000"/>
          </a:xfrm>
        </p:spPr>
        <p:txBody>
          <a:bodyPr/>
          <a:lstStyle/>
          <a:p>
            <a:r>
              <a:rPr lang="ar-EG" altLang="en-US"/>
              <a:t>الرعاة فى المناطق الباردة</a:t>
            </a:r>
            <a:endParaRPr lang="en-US" altLang="en-US"/>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86" name="Picture 2" descr="06594_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502787" name="Text Box 3"/>
          <p:cNvSpPr txBox="1">
            <a:spLocks noChangeArrowheads="1"/>
          </p:cNvSpPr>
          <p:nvPr/>
        </p:nvSpPr>
        <p:spPr bwMode="auto">
          <a:xfrm>
            <a:off x="3563938" y="5229225"/>
            <a:ext cx="2601912"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SA" altLang="en-US" sz="4400">
                <a:solidFill>
                  <a:srgbClr val="FFFF00"/>
                </a:solidFill>
                <a:effectLst>
                  <a:outerShdw blurRad="38100" dist="38100" dir="2700000" algn="tl">
                    <a:srgbClr val="000000"/>
                  </a:outerShdw>
                </a:effectLst>
                <a:latin typeface="Garamond" panose="02020404030301010803" pitchFamily="18" charset="0"/>
              </a:rPr>
              <a:t>هجرة الرعاة </a:t>
            </a:r>
            <a:endParaRPr lang="en-US" altLang="en-US" sz="4400">
              <a:solidFill>
                <a:srgbClr val="FFFF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8" name="Rectangle 4"/>
          <p:cNvSpPr>
            <a:spLocks noGrp="1" noRot="1" noChangeArrowheads="1"/>
          </p:cNvSpPr>
          <p:nvPr>
            <p:ph type="title"/>
          </p:nvPr>
        </p:nvSpPr>
        <p:spPr/>
        <p:txBody>
          <a:bodyPr/>
          <a:lstStyle/>
          <a:p>
            <a:r>
              <a:rPr lang="ar-EG" altLang="en-US" dirty="0">
                <a:solidFill>
                  <a:srgbClr val="FFFF00"/>
                </a:solidFill>
              </a:rPr>
              <a:t>الهجرة اليومية</a:t>
            </a:r>
            <a:endParaRPr lang="en-US" altLang="en-US" dirty="0">
              <a:solidFill>
                <a:srgbClr val="FFFF00"/>
              </a:solidFill>
            </a:endParaRPr>
          </a:p>
        </p:txBody>
      </p:sp>
      <p:sp>
        <p:nvSpPr>
          <p:cNvPr id="441349" name="Rectangle 5"/>
          <p:cNvSpPr>
            <a:spLocks noGrp="1" noChangeArrowheads="1"/>
          </p:cNvSpPr>
          <p:nvPr>
            <p:ph type="body" idx="1"/>
          </p:nvPr>
        </p:nvSpPr>
        <p:spPr>
          <a:xfrm>
            <a:off x="179512" y="1196752"/>
            <a:ext cx="8856984" cy="5328592"/>
          </a:xfrm>
        </p:spPr>
        <p:txBody>
          <a:bodyPr/>
          <a:lstStyle/>
          <a:p>
            <a:pPr algn="justLow">
              <a:lnSpc>
                <a:spcPct val="150000"/>
              </a:lnSpc>
            </a:pPr>
            <a:r>
              <a:rPr lang="ar-EG" altLang="en-US" b="1" dirty="0"/>
              <a:t>ينتقـــل السكان </a:t>
            </a:r>
            <a:r>
              <a:rPr lang="ar-EG" altLang="en-US" b="1" dirty="0" smtClean="0"/>
              <a:t>في </a:t>
            </a:r>
            <a:r>
              <a:rPr lang="ar-EG" altLang="en-US" b="1" dirty="0"/>
              <a:t>رحــلة يومية للعمل </a:t>
            </a:r>
            <a:r>
              <a:rPr lang="ar-EG" altLang="en-US" b="1" dirty="0" smtClean="0"/>
              <a:t>في </a:t>
            </a:r>
            <a:r>
              <a:rPr lang="ar-EG" altLang="en-US" b="1" dirty="0"/>
              <a:t>الصناعة والتجارة والخدمــــات الأخـــــرى ؛ حيث ينتقلون بوسائل المواصلات السريعـــة من منازلهم </a:t>
            </a:r>
            <a:r>
              <a:rPr lang="ar-EG" altLang="en-US" b="1" dirty="0" smtClean="0"/>
              <a:t>في </a:t>
            </a:r>
            <a:r>
              <a:rPr lang="ar-EG" altLang="en-US" b="1" dirty="0"/>
              <a:t>الصباح ومن ثم العودة مرة أخرى لبيوتهم بعد انتهــــــاء العــــــمل ويطلق عليها </a:t>
            </a:r>
            <a:r>
              <a:rPr lang="ar-EG" altLang="en-US" b="1" dirty="0" smtClean="0"/>
              <a:t>، </a:t>
            </a:r>
            <a:r>
              <a:rPr lang="ar-EG" altLang="en-US" b="1" dirty="0"/>
              <a:t>والعاصمــــة </a:t>
            </a:r>
            <a:r>
              <a:rPr lang="ar-EG" altLang="en-US" b="1" dirty="0" smtClean="0"/>
              <a:t>خير </a:t>
            </a:r>
            <a:r>
              <a:rPr lang="ar-EG" altLang="en-US" b="1" dirty="0"/>
              <a:t>مثال لذلك حيث يقصدها </a:t>
            </a:r>
            <a:r>
              <a:rPr lang="ar-EG" altLang="en-US" b="1" dirty="0" smtClean="0"/>
              <a:t>في </a:t>
            </a:r>
            <a:r>
              <a:rPr lang="ar-EG" altLang="en-US" b="1" dirty="0"/>
              <a:t>الصبـــــــاح الملايين من السكان للعمل والتجارة والعودة مرة أخرى لمحافظاتهم بعد قضاء حوائجهم </a:t>
            </a:r>
            <a:r>
              <a:rPr lang="ar-EG" altLang="en-US" b="1" dirty="0" smtClean="0"/>
              <a:t>في </a:t>
            </a:r>
            <a:r>
              <a:rPr lang="ar-EG" altLang="en-US" b="1" dirty="0"/>
              <a:t>هجرة يومية .</a:t>
            </a:r>
            <a:endParaRPr lang="en-US" altLang="en-US" b="1" dirty="0"/>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2"/>
          <p:cNvSpPr>
            <a:spLocks noGrp="1" noRot="1" noChangeArrowheads="1"/>
          </p:cNvSpPr>
          <p:nvPr>
            <p:ph type="title"/>
          </p:nvPr>
        </p:nvSpPr>
        <p:spPr>
          <a:xfrm>
            <a:off x="468313" y="0"/>
            <a:ext cx="8229600" cy="1143000"/>
          </a:xfrm>
        </p:spPr>
        <p:txBody>
          <a:bodyPr/>
          <a:lstStyle/>
          <a:p>
            <a:r>
              <a:rPr lang="ar-SA" altLang="en-US"/>
              <a:t>هجرة الاستجمام</a:t>
            </a:r>
            <a:endParaRPr lang="en-US" altLang="en-US"/>
          </a:p>
        </p:txBody>
      </p:sp>
      <p:sp>
        <p:nvSpPr>
          <p:cNvPr id="503811" name="Rectangle 3"/>
          <p:cNvSpPr>
            <a:spLocks noGrp="1" noChangeArrowheads="1"/>
          </p:cNvSpPr>
          <p:nvPr>
            <p:ph type="body" sz="half" idx="1"/>
          </p:nvPr>
        </p:nvSpPr>
        <p:spPr>
          <a:xfrm>
            <a:off x="4283076" y="1125538"/>
            <a:ext cx="4860924" cy="5543822"/>
          </a:xfrm>
        </p:spPr>
        <p:txBody>
          <a:bodyPr/>
          <a:lstStyle/>
          <a:p>
            <a:pPr algn="justLow">
              <a:lnSpc>
                <a:spcPct val="150000"/>
              </a:lnSpc>
            </a:pPr>
            <a:r>
              <a:rPr lang="ar-SA" altLang="en-US" sz="2800" b="1" dirty="0"/>
              <a:t>يعتبر هذا الـــــــنوع من الهجرة ســـــــواء كانت دولية أو داخلية بغرض الراحـــــــة والاستجمام ، ومن الأمثلة على ذلك </a:t>
            </a:r>
            <a:r>
              <a:rPr lang="ar-SA" altLang="en-US" sz="2800" b="1" dirty="0" smtClean="0"/>
              <a:t>الهـــجرة إلى المــــصايف في </a:t>
            </a:r>
            <a:r>
              <a:rPr lang="ar-SA" altLang="en-US" sz="2800" b="1" dirty="0"/>
              <a:t>فصـــــــل الصيف .</a:t>
            </a:r>
          </a:p>
          <a:p>
            <a:pPr algn="justLow">
              <a:lnSpc>
                <a:spcPct val="150000"/>
              </a:lnSpc>
            </a:pPr>
            <a:r>
              <a:rPr lang="ar-SA" altLang="en-US" sz="2800" b="1" dirty="0"/>
              <a:t>يهــاجر </a:t>
            </a:r>
            <a:r>
              <a:rPr lang="ar-SA" altLang="en-US" sz="2800" b="1" dirty="0" smtClean="0"/>
              <a:t>السكان </a:t>
            </a:r>
            <a:r>
              <a:rPr lang="ar-SA" altLang="en-US" sz="2800" b="1" dirty="0"/>
              <a:t>بشكل مؤقت الــــى </a:t>
            </a:r>
            <a:r>
              <a:rPr lang="ar-SA" altLang="en-US" sz="2800" b="1" dirty="0" smtClean="0"/>
              <a:t>بعض الموان لممـــــــارسة </a:t>
            </a:r>
            <a:r>
              <a:rPr lang="ar-SA" altLang="en-US" sz="2800" b="1" dirty="0"/>
              <a:t>رياضة الغطس.</a:t>
            </a:r>
          </a:p>
          <a:p>
            <a:pPr algn="justLow">
              <a:lnSpc>
                <a:spcPct val="150000"/>
              </a:lnSpc>
              <a:buFont typeface="Wingdings" panose="05000000000000000000" pitchFamily="2" charset="2"/>
              <a:buNone/>
            </a:pPr>
            <a:endParaRPr lang="en-US" altLang="en-US" sz="2800" b="1" dirty="0"/>
          </a:p>
        </p:txBody>
      </p:sp>
      <p:pic>
        <p:nvPicPr>
          <p:cNvPr id="503812" name="Picture 4" descr="06316_65"/>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rcRect/>
          <a:stretch>
            <a:fillRect/>
          </a:stretch>
        </p:blipFill>
        <p:spPr>
          <a:xfrm>
            <a:off x="611188" y="3789363"/>
            <a:ext cx="3529012" cy="26463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3814" name="Picture 6" descr="464_4"/>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11188" y="1125538"/>
            <a:ext cx="3529012" cy="25463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rrowheads="1"/>
          </p:cNvSpPr>
          <p:nvPr>
            <p:ph type="title"/>
          </p:nvPr>
        </p:nvSpPr>
        <p:spPr/>
        <p:txBody>
          <a:bodyPr/>
          <a:lstStyle/>
          <a:p>
            <a:r>
              <a:rPr lang="ar-EG" altLang="en-US"/>
              <a:t>نتائج الهجرة</a:t>
            </a:r>
            <a:endParaRPr lang="en-US" altLang="en-US"/>
          </a:p>
        </p:txBody>
      </p:sp>
      <p:sp>
        <p:nvSpPr>
          <p:cNvPr id="153603" name="Rectangle 3"/>
          <p:cNvSpPr>
            <a:spLocks noGrp="1" noChangeArrowheads="1"/>
          </p:cNvSpPr>
          <p:nvPr>
            <p:ph type="body" idx="1"/>
          </p:nvPr>
        </p:nvSpPr>
        <p:spPr/>
        <p:txBody>
          <a:bodyPr/>
          <a:lstStyle/>
          <a:p>
            <a:r>
              <a:rPr lang="ar-EG" altLang="en-US"/>
              <a:t>تغير حجم السكان</a:t>
            </a:r>
          </a:p>
          <a:p>
            <a:endParaRPr lang="ar-EG" altLang="en-US"/>
          </a:p>
          <a:p>
            <a:r>
              <a:rPr lang="ar-EG" altLang="en-US"/>
              <a:t>تغير التركيب العمرى والنوعى </a:t>
            </a:r>
          </a:p>
          <a:p>
            <a:endParaRPr lang="ar-EG" altLang="en-US"/>
          </a:p>
          <a:p>
            <a:r>
              <a:rPr lang="ar-EG" altLang="en-US"/>
              <a:t>مشكلات الاختلاط السكانى فى المهجر</a:t>
            </a:r>
          </a:p>
          <a:p>
            <a:endParaRPr lang="ar-EG" altLang="en-US"/>
          </a:p>
          <a:p>
            <a:r>
              <a:rPr lang="ar-EG" altLang="en-US"/>
              <a:t>النتائج الاقتصادية للهجرة </a:t>
            </a:r>
            <a:endParaRPr lang="en-US" altLang="en-US"/>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Rot="1" noChangeArrowheads="1"/>
          </p:cNvSpPr>
          <p:nvPr>
            <p:ph type="title"/>
          </p:nvPr>
        </p:nvSpPr>
        <p:spPr>
          <a:xfrm>
            <a:off x="2555875" y="260350"/>
            <a:ext cx="3744913" cy="981075"/>
          </a:xfrm>
          <a:solidFill>
            <a:srgbClr val="CC3300"/>
          </a:solidFill>
          <a:effectLst>
            <a:outerShdw dist="107763" dir="2700000" algn="ctr" rotWithShape="0">
              <a:srgbClr val="FFFF66">
                <a:alpha val="50000"/>
              </a:srgbClr>
            </a:outerShdw>
          </a:effectLst>
        </p:spPr>
        <p:txBody>
          <a:bodyPr/>
          <a:lstStyle/>
          <a:p>
            <a:r>
              <a:rPr lang="ar-SA" altLang="en-US">
                <a:solidFill>
                  <a:srgbClr val="FFFF00"/>
                </a:solidFill>
              </a:rPr>
              <a:t>من نتائج الهجرة</a:t>
            </a:r>
            <a:endParaRPr lang="en-US" altLang="en-US">
              <a:solidFill>
                <a:srgbClr val="FFFF00"/>
              </a:solidFill>
            </a:endParaRPr>
          </a:p>
        </p:txBody>
      </p:sp>
      <p:sp>
        <p:nvSpPr>
          <p:cNvPr id="506883" name="Rectangle 3"/>
          <p:cNvSpPr>
            <a:spLocks noGrp="1" noChangeArrowheads="1"/>
          </p:cNvSpPr>
          <p:nvPr>
            <p:ph type="body" sz="half" idx="1"/>
          </p:nvPr>
        </p:nvSpPr>
        <p:spPr>
          <a:xfrm>
            <a:off x="3708400" y="1557338"/>
            <a:ext cx="5435600" cy="5300662"/>
          </a:xfrm>
        </p:spPr>
        <p:txBody>
          <a:bodyPr/>
          <a:lstStyle/>
          <a:p>
            <a:pPr algn="justLow">
              <a:lnSpc>
                <a:spcPct val="150000"/>
              </a:lnSpc>
            </a:pPr>
            <a:r>
              <a:rPr lang="ar-SA" altLang="en-US" b="1" dirty="0">
                <a:solidFill>
                  <a:srgbClr val="FFFF00"/>
                </a:solidFill>
                <a:cs typeface="Andalus" panose="02020603050405020304" pitchFamily="18" charset="-78"/>
              </a:rPr>
              <a:t>تغير حجم السكان :</a:t>
            </a:r>
            <a:r>
              <a:rPr lang="ar-SA" altLang="en-US" b="1" dirty="0"/>
              <a:t> </a:t>
            </a:r>
            <a:endParaRPr lang="ar-SA" altLang="en-US" b="1" dirty="0" smtClean="0"/>
          </a:p>
          <a:p>
            <a:pPr marL="0" indent="0" algn="justLow">
              <a:lnSpc>
                <a:spcPct val="150000"/>
              </a:lnSpc>
              <a:buNone/>
            </a:pPr>
            <a:r>
              <a:rPr lang="ar-SA" altLang="en-US" sz="2400" b="1" dirty="0" smtClean="0"/>
              <a:t>   تؤدى </a:t>
            </a:r>
            <a:r>
              <a:rPr lang="ar-SA" altLang="en-US" sz="2400" b="1" dirty="0"/>
              <a:t>الهجرات الـى تغيرات تطرأ على عدد السكـــان ، فمن المـــــــعروف أن المناطق المستقبـــــلة  للمهاجرين تمتص أعدادا جديدة جائــعة </a:t>
            </a:r>
            <a:r>
              <a:rPr lang="ar-EG" altLang="en-US" sz="2400" b="1" dirty="0"/>
              <a:t>من السكان ، ومن ثم تتســـــع المــــدن وتنتشر على أطرافها مســـاكن الصفيح </a:t>
            </a:r>
            <a:r>
              <a:rPr lang="ar-EG" altLang="en-US" sz="2400" b="1" dirty="0" smtClean="0"/>
              <a:t>التي </a:t>
            </a:r>
            <a:r>
              <a:rPr lang="ar-EG" altLang="en-US" sz="2400" b="1" dirty="0"/>
              <a:t>تستوعب المـــــهاجرين من الريف على أطراف المدن مثل مدينة القاهرة ، وعلى النقيض فيحدث انكماش </a:t>
            </a:r>
            <a:r>
              <a:rPr lang="ar-EG" altLang="en-US" sz="2400" b="1" dirty="0" smtClean="0"/>
              <a:t>في </a:t>
            </a:r>
            <a:r>
              <a:rPr lang="ar-EG" altLang="en-US" sz="2400" b="1" dirty="0"/>
              <a:t>عدد سكان المناطق الطاردة .</a:t>
            </a:r>
            <a:endParaRPr lang="en-US" altLang="en-US" sz="2400" b="1" dirty="0"/>
          </a:p>
        </p:txBody>
      </p:sp>
      <p:pic>
        <p:nvPicPr>
          <p:cNvPr id="506884" name="Picture 4" descr="city_view"/>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755650" y="1412875"/>
            <a:ext cx="2952750" cy="2209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06886" name="Picture 6" descr="maomass2"/>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684213" y="3933825"/>
            <a:ext cx="3024187" cy="21875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5" name="Rectangle 3"/>
          <p:cNvSpPr>
            <a:spLocks noGrp="1" noChangeArrowheads="1"/>
          </p:cNvSpPr>
          <p:nvPr>
            <p:ph type="body" idx="1"/>
          </p:nvPr>
        </p:nvSpPr>
        <p:spPr>
          <a:xfrm>
            <a:off x="107504" y="1600200"/>
            <a:ext cx="8928992" cy="4525963"/>
          </a:xfrm>
        </p:spPr>
        <p:txBody>
          <a:bodyPr/>
          <a:lstStyle/>
          <a:p>
            <a:pPr algn="justLow">
              <a:lnSpc>
                <a:spcPct val="150000"/>
              </a:lnSpc>
            </a:pPr>
            <a:r>
              <a:rPr lang="ar-SA" altLang="en-US" sz="2800" b="1" dirty="0">
                <a:solidFill>
                  <a:srgbClr val="FFFF00"/>
                </a:solidFill>
                <a:cs typeface="Andalus" panose="02020603050405020304" pitchFamily="18" charset="-78"/>
              </a:rPr>
              <a:t>تغير التركيب العمرى </a:t>
            </a:r>
            <a:r>
              <a:rPr lang="ar-SA" altLang="en-US" sz="2800" b="1" dirty="0" smtClean="0">
                <a:solidFill>
                  <a:srgbClr val="FFFF00"/>
                </a:solidFill>
                <a:cs typeface="Andalus" panose="02020603050405020304" pitchFamily="18" charset="-78"/>
              </a:rPr>
              <a:t>والنوعي </a:t>
            </a:r>
            <a:r>
              <a:rPr lang="ar-SA" altLang="en-US" sz="2800" b="1" dirty="0">
                <a:solidFill>
                  <a:srgbClr val="FFFF00"/>
                </a:solidFill>
                <a:cs typeface="Andalus" panose="02020603050405020304" pitchFamily="18" charset="-78"/>
              </a:rPr>
              <a:t>:</a:t>
            </a:r>
            <a:r>
              <a:rPr lang="ar-SA" altLang="en-US" sz="2800" b="1" dirty="0"/>
              <a:t> </a:t>
            </a:r>
          </a:p>
          <a:p>
            <a:pPr marL="0" indent="0" algn="justLow">
              <a:lnSpc>
                <a:spcPct val="150000"/>
              </a:lnSpc>
              <a:buNone/>
            </a:pPr>
            <a:r>
              <a:rPr lang="ar-SA" altLang="en-US" sz="2800" b="1" dirty="0" smtClean="0"/>
              <a:t>   من </a:t>
            </a:r>
            <a:r>
              <a:rPr lang="ar-SA" altLang="en-US" sz="2800" b="1" dirty="0"/>
              <a:t>الواضح أن </a:t>
            </a:r>
            <a:r>
              <a:rPr lang="ar-SA" altLang="en-US" sz="2800" b="1" dirty="0" smtClean="0"/>
              <a:t>الذكور </a:t>
            </a:r>
            <a:r>
              <a:rPr lang="ar-SA" altLang="en-US" sz="2800" b="1" dirty="0"/>
              <a:t>هـم أكثر مهــــاجـــرة من </a:t>
            </a:r>
            <a:r>
              <a:rPr lang="ar-SA" altLang="en-US" sz="2800" b="1" dirty="0" smtClean="0"/>
              <a:t>الإناث </a:t>
            </a:r>
            <a:r>
              <a:rPr lang="ar-SA" altLang="en-US" sz="2800" b="1" dirty="0"/>
              <a:t>. ولذلك فكثيرا ما تفتقر المناطق المستقبلــــة </a:t>
            </a:r>
            <a:r>
              <a:rPr lang="ar-SA" altLang="en-US" sz="2800" b="1" dirty="0" smtClean="0"/>
              <a:t>للإناث </a:t>
            </a:r>
            <a:r>
              <a:rPr lang="ar-SA" altLang="en-US" sz="2800" b="1" dirty="0"/>
              <a:t>وذلك على النقيض من المناطـــق الطاردة لشبابها من </a:t>
            </a:r>
            <a:r>
              <a:rPr lang="ar-SA" altLang="en-US" sz="2800" b="1" dirty="0" smtClean="0"/>
              <a:t>الذكور </a:t>
            </a:r>
            <a:r>
              <a:rPr lang="ar-SA" altLang="en-US" sz="2800" b="1" dirty="0"/>
              <a:t>. ومــــن الملاحظ  أن </a:t>
            </a:r>
            <a:r>
              <a:rPr lang="ar-EG" altLang="en-US" sz="2800" b="1" dirty="0"/>
              <a:t>الهجرة تؤثر </a:t>
            </a:r>
            <a:r>
              <a:rPr lang="ar-EG" altLang="en-US" sz="2800" b="1" dirty="0" smtClean="0"/>
              <a:t>في </a:t>
            </a:r>
            <a:r>
              <a:rPr lang="ar-EG" altLang="en-US" sz="2800" b="1" dirty="0"/>
              <a:t>التــركيب العمرى ؛ </a:t>
            </a:r>
            <a:r>
              <a:rPr lang="ar-SA" altLang="en-US" sz="2800" b="1" dirty="0" smtClean="0"/>
              <a:t>ف</a:t>
            </a:r>
            <a:r>
              <a:rPr lang="ar-EG" altLang="en-US" sz="2800" b="1" dirty="0" smtClean="0"/>
              <a:t>يلاحظ </a:t>
            </a:r>
            <a:r>
              <a:rPr lang="ar-EG" altLang="en-US" sz="2800" b="1" dirty="0"/>
              <a:t>أن ما يزيد على نصف الافراد المهــــاجـــرين يقــــــل سنهم عن 30 سنة وأن ثلثهم يتراوح أعمـــــــارهم بين 20 و 30 سنة وكل هذا يؤثر بالتأكيد على تكوين السكان ؛ فيهاجر الشباب من الريف تاركين كبار السن والأطفال .</a:t>
            </a:r>
            <a:endParaRPr lang="en-US" altLang="en-US" sz="2800" b="1" dirty="0"/>
          </a:p>
        </p:txBody>
      </p:sp>
      <p:sp>
        <p:nvSpPr>
          <p:cNvPr id="509956" name="Rectangle 4"/>
          <p:cNvSpPr>
            <a:spLocks noGrp="1" noRot="1" noChangeArrowheads="1"/>
          </p:cNvSpPr>
          <p:nvPr>
            <p:ph type="title"/>
          </p:nvPr>
        </p:nvSpPr>
        <p:spPr>
          <a:xfrm>
            <a:off x="2916238" y="260350"/>
            <a:ext cx="3168650" cy="1143000"/>
          </a:xfrm>
          <a:solidFill>
            <a:srgbClr val="CC3300"/>
          </a:solidFill>
          <a:ln/>
          <a:effectLst>
            <a:outerShdw dist="107763" dir="2700000" algn="ctr" rotWithShape="0">
              <a:srgbClr val="FFFF66">
                <a:alpha val="50000"/>
              </a:srgbClr>
            </a:outerShdw>
          </a:effectLst>
        </p:spPr>
        <p:txBody>
          <a:bodyPr/>
          <a:lstStyle/>
          <a:p>
            <a:r>
              <a:rPr lang="ar-SA" altLang="en-US"/>
              <a:t>من نتائج الهجرة</a:t>
            </a:r>
            <a:endParaRPr lang="en-US" altLang="en-US"/>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Rot="1" noChangeArrowheads="1"/>
          </p:cNvSpPr>
          <p:nvPr>
            <p:ph type="title"/>
          </p:nvPr>
        </p:nvSpPr>
        <p:spPr>
          <a:solidFill>
            <a:schemeClr val="hlink"/>
          </a:solidFill>
          <a:ln>
            <a:solidFill>
              <a:srgbClr val="FF00FF"/>
            </a:solidFill>
            <a:miter lim="800000"/>
            <a:headEnd/>
            <a:tailEnd/>
          </a:ln>
          <a:effectLst>
            <a:outerShdw dist="107763" dir="18900000" algn="ctr" rotWithShape="0">
              <a:srgbClr val="FFFF66">
                <a:alpha val="50000"/>
              </a:srgbClr>
            </a:outerShdw>
          </a:effectLst>
        </p:spPr>
        <p:txBody>
          <a:bodyPr/>
          <a:lstStyle/>
          <a:p>
            <a:r>
              <a:rPr lang="ar-EG" altLang="en-US">
                <a:solidFill>
                  <a:srgbClr val="CC3300"/>
                </a:solidFill>
              </a:rPr>
              <a:t>من نتائج الهجرة</a:t>
            </a:r>
            <a:endParaRPr lang="en-US" altLang="en-US">
              <a:solidFill>
                <a:srgbClr val="CC3300"/>
              </a:solidFill>
            </a:endParaRPr>
          </a:p>
        </p:txBody>
      </p:sp>
      <p:sp>
        <p:nvSpPr>
          <p:cNvPr id="510979" name="Rectangle 3"/>
          <p:cNvSpPr>
            <a:spLocks noGrp="1" noChangeArrowheads="1"/>
          </p:cNvSpPr>
          <p:nvPr>
            <p:ph type="body" sz="half" idx="1"/>
          </p:nvPr>
        </p:nvSpPr>
        <p:spPr>
          <a:xfrm>
            <a:off x="457200" y="1484312"/>
            <a:ext cx="8686800" cy="5617095"/>
          </a:xfrm>
        </p:spPr>
        <p:txBody>
          <a:bodyPr/>
          <a:lstStyle/>
          <a:p>
            <a:pPr algn="justLow">
              <a:lnSpc>
                <a:spcPct val="150000"/>
              </a:lnSpc>
            </a:pPr>
            <a:r>
              <a:rPr lang="ar-EG" altLang="en-US" sz="2800" b="1" dirty="0">
                <a:solidFill>
                  <a:srgbClr val="FFFF00"/>
                </a:solidFill>
              </a:rPr>
              <a:t>نتائج </a:t>
            </a:r>
            <a:r>
              <a:rPr lang="ar-EG" altLang="en-US" sz="2800" b="1" dirty="0" smtClean="0">
                <a:solidFill>
                  <a:srgbClr val="FFFF00"/>
                </a:solidFill>
              </a:rPr>
              <a:t>اجتماعية </a:t>
            </a:r>
            <a:r>
              <a:rPr lang="ar-EG" altLang="en-US" sz="2800" b="1" dirty="0">
                <a:solidFill>
                  <a:srgbClr val="FFFF00"/>
                </a:solidFill>
              </a:rPr>
              <a:t>:</a:t>
            </a:r>
            <a:r>
              <a:rPr lang="ar-EG" altLang="en-US" sz="2800" b="1" dirty="0"/>
              <a:t> </a:t>
            </a:r>
            <a:endParaRPr lang="ar-SA" altLang="en-US" sz="2800" b="1" dirty="0" smtClean="0"/>
          </a:p>
          <a:p>
            <a:pPr marL="0" indent="0" algn="justLow">
              <a:lnSpc>
                <a:spcPct val="150000"/>
              </a:lnSpc>
              <a:buNone/>
            </a:pPr>
            <a:r>
              <a:rPr lang="ar-SA" altLang="en-US" sz="2800" b="1" dirty="0"/>
              <a:t> </a:t>
            </a:r>
            <a:r>
              <a:rPr lang="ar-SA" altLang="en-US" sz="2800" b="1" dirty="0" smtClean="0"/>
              <a:t>  </a:t>
            </a:r>
            <a:r>
              <a:rPr lang="ar-EG" altLang="en-US" sz="2800" b="1" dirty="0" smtClean="0"/>
              <a:t>يتحول </a:t>
            </a:r>
            <a:r>
              <a:rPr lang="ar-EG" altLang="en-US" sz="2800" b="1" dirty="0"/>
              <a:t>سكان الريف الفقراء الى سكـــــــان مدن فقراء يعيشون </a:t>
            </a:r>
            <a:r>
              <a:rPr lang="ar-EG" altLang="en-US" sz="2800" b="1" dirty="0" smtClean="0"/>
              <a:t>في </a:t>
            </a:r>
            <a:r>
              <a:rPr lang="ar-EG" altLang="en-US" sz="2800" b="1" dirty="0"/>
              <a:t>مناطق تفتقر الى المياه الصالحــــة للشرب وتنتشر فيهـــــــــا الأوبئة وترتفع نسبة الجريمة . ومن نتائج الهجرة تشرد السكـان </a:t>
            </a:r>
            <a:r>
              <a:rPr lang="ar-EG" altLang="en-US" sz="2800" b="1" dirty="0" smtClean="0"/>
              <a:t>في </a:t>
            </a:r>
            <a:r>
              <a:rPr lang="ar-EG" altLang="en-US" sz="2800" b="1" dirty="0"/>
              <a:t>شوارع المدن ؛ فحوالى ع</a:t>
            </a:r>
            <a:r>
              <a:rPr lang="ar-SA" altLang="en-US" sz="2800" b="1" dirty="0"/>
              <a:t>ُ</a:t>
            </a:r>
            <a:r>
              <a:rPr lang="ar-EG" altLang="en-US" sz="2800" b="1" dirty="0"/>
              <a:t>شر سكـــــــان مدينة ( </a:t>
            </a:r>
            <a:r>
              <a:rPr lang="ar-EG" altLang="en-US" sz="2800" b="1" dirty="0" err="1"/>
              <a:t>كالكتا</a:t>
            </a:r>
            <a:r>
              <a:rPr lang="ar-EG" altLang="en-US" sz="2800" b="1" dirty="0"/>
              <a:t> )</a:t>
            </a:r>
            <a:r>
              <a:rPr lang="ar-SA" altLang="en-US" sz="2800" b="1" dirty="0"/>
              <a:t> ينامون </a:t>
            </a:r>
            <a:r>
              <a:rPr lang="ar-SA" altLang="en-US" sz="2800" b="1" dirty="0" smtClean="0"/>
              <a:t>في </a:t>
            </a:r>
            <a:r>
              <a:rPr lang="ar-SA" altLang="en-US" sz="2800" b="1" dirty="0"/>
              <a:t>الشوارع ليلا . ومـع ذلك يتدفق المهـــــاجرون يوميا على المدن تحدوهم الرغبة والأمل </a:t>
            </a:r>
            <a:r>
              <a:rPr lang="ar-SA" altLang="en-US" sz="2800" b="1" dirty="0" smtClean="0"/>
              <a:t>في </a:t>
            </a:r>
            <a:r>
              <a:rPr lang="ar-SA" altLang="en-US" sz="2800" b="1" dirty="0"/>
              <a:t>حياة أفضل </a:t>
            </a:r>
            <a:r>
              <a:rPr lang="ar-SA" altLang="en-US" sz="2800" b="1" dirty="0" smtClean="0"/>
              <a:t>.</a:t>
            </a:r>
            <a:endParaRPr lang="ar-SA" altLang="en-US" sz="2800" b="1" dirty="0"/>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332656"/>
            <a:ext cx="4038600" cy="5793507"/>
          </a:xfrm>
        </p:spPr>
        <p:txBody>
          <a:bodyPr/>
          <a:lstStyle/>
          <a:p>
            <a:pPr lvl="0" algn="justLow">
              <a:lnSpc>
                <a:spcPct val="150000"/>
              </a:lnSpc>
              <a:buClr>
                <a:srgbClr val="FFCC00"/>
              </a:buClr>
            </a:pPr>
            <a:r>
              <a:rPr lang="ar-SA" altLang="en-US" sz="2400" b="1" dirty="0">
                <a:solidFill>
                  <a:srgbClr val="FFFFFF"/>
                </a:solidFill>
              </a:rPr>
              <a:t>يعــــيش السكـــان </a:t>
            </a:r>
            <a:r>
              <a:rPr lang="ar-SA" altLang="en-US" sz="2400" b="1" dirty="0" smtClean="0">
                <a:solidFill>
                  <a:srgbClr val="FFFFFF"/>
                </a:solidFill>
              </a:rPr>
              <a:t>في </a:t>
            </a:r>
            <a:r>
              <a:rPr lang="ar-SA" altLang="en-US" sz="2400" b="1" dirty="0">
                <a:solidFill>
                  <a:srgbClr val="FFFFFF"/>
                </a:solidFill>
              </a:rPr>
              <a:t>مناطق عشوائية </a:t>
            </a:r>
            <a:r>
              <a:rPr lang="en-US" altLang="en-US" sz="2400" b="1" dirty="0">
                <a:solidFill>
                  <a:srgbClr val="FFFFFF"/>
                </a:solidFill>
              </a:rPr>
              <a:t>slums </a:t>
            </a:r>
            <a:r>
              <a:rPr lang="ar-EG" altLang="en-US" sz="2400" b="1" dirty="0">
                <a:solidFill>
                  <a:srgbClr val="FFFFFF"/>
                </a:solidFill>
              </a:rPr>
              <a:t> على أطراف الـــــقاهرة </a:t>
            </a:r>
            <a:r>
              <a:rPr lang="ar-EG" altLang="en-US" sz="2400" b="1" dirty="0">
                <a:solidFill>
                  <a:srgbClr val="FFFF00"/>
                </a:solidFill>
              </a:rPr>
              <a:t>ويسكنون المقـــــــابر</a:t>
            </a:r>
            <a:r>
              <a:rPr lang="ar-EG" altLang="en-US" sz="2400" b="1" dirty="0">
                <a:solidFill>
                  <a:srgbClr val="FFFFFF"/>
                </a:solidFill>
              </a:rPr>
              <a:t> (2 مليون نسمة ) ؛ فتؤثر هذه الأوضــــــــــاع اللاإنسانية </a:t>
            </a:r>
            <a:r>
              <a:rPr lang="ar-SA" altLang="en-US" sz="2400" b="1" dirty="0">
                <a:solidFill>
                  <a:srgbClr val="FFFFFF"/>
                </a:solidFill>
              </a:rPr>
              <a:t> على أوضاعهم النفسية والصحيـــة  ومن المعروف أن ظاهرة سكـــــــان المقابر لا توجد الا </a:t>
            </a:r>
            <a:r>
              <a:rPr lang="ar-SA" altLang="en-US" sz="2400" b="1" dirty="0" smtClean="0">
                <a:solidFill>
                  <a:srgbClr val="FFFFFF"/>
                </a:solidFill>
              </a:rPr>
              <a:t>في </a:t>
            </a:r>
            <a:r>
              <a:rPr lang="ar-SA" altLang="en-US" sz="2400" b="1" dirty="0">
                <a:solidFill>
                  <a:srgbClr val="FFFFFF"/>
                </a:solidFill>
              </a:rPr>
              <a:t>مصر للأسف ويعانى فيها سكانها من ابسط الحقوق الآدمــــــــية </a:t>
            </a:r>
            <a:r>
              <a:rPr lang="ar-SA" altLang="en-US" sz="2400" b="1" dirty="0" smtClean="0">
                <a:solidFill>
                  <a:srgbClr val="FFFFFF"/>
                </a:solidFill>
              </a:rPr>
              <a:t>في </a:t>
            </a:r>
            <a:r>
              <a:rPr lang="ar-SA" altLang="en-US" sz="2400" b="1" dirty="0">
                <a:solidFill>
                  <a:srgbClr val="FFFFFF"/>
                </a:solidFill>
              </a:rPr>
              <a:t>عالم يتباهى بحقوق الانسان .</a:t>
            </a:r>
          </a:p>
          <a:p>
            <a:pPr marL="0" indent="0" algn="justLow">
              <a:lnSpc>
                <a:spcPct val="150000"/>
              </a:lnSpc>
              <a:buNone/>
            </a:pPr>
            <a:endParaRPr lang="en-US" b="1" dirty="0"/>
          </a:p>
        </p:txBody>
      </p:sp>
      <p:pic>
        <p:nvPicPr>
          <p:cNvPr id="8" name="Content Placeholder 7"/>
          <p:cNvPicPr>
            <a:picLocks noGrp="1" noChangeAspect="1"/>
          </p:cNvPicPr>
          <p:nvPr>
            <p:ph sz="half" idx="2"/>
          </p:nvPr>
        </p:nvPicPr>
        <p:blipFill>
          <a:blip r:embed="rId2"/>
          <a:stretch>
            <a:fillRect/>
          </a:stretch>
        </p:blipFill>
        <p:spPr>
          <a:xfrm>
            <a:off x="4869024" y="1738541"/>
            <a:ext cx="3596952" cy="4249280"/>
          </a:xfrm>
          <a:prstGeom prst="rect">
            <a:avLst/>
          </a:prstGeom>
        </p:spPr>
      </p:pic>
      <p:sp>
        <p:nvSpPr>
          <p:cNvPr id="9" name="Text Box 10"/>
          <p:cNvSpPr txBox="1">
            <a:spLocks noGrp="1" noChangeArrowheads="1"/>
          </p:cNvSpPr>
          <p:nvPr>
            <p:ph type="title"/>
          </p:nvPr>
        </p:nvSpPr>
        <p:spPr bwMode="auto">
          <a:xfrm>
            <a:off x="4869024" y="553750"/>
            <a:ext cx="381777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SA" altLang="en-US" sz="3200" dirty="0">
                <a:effectLst>
                  <a:outerShdw blurRad="38100" dist="38100" dir="2700000" algn="tl">
                    <a:srgbClr val="000000"/>
                  </a:outerShdw>
                </a:effectLst>
                <a:latin typeface="Garamond" panose="02020404030301010803" pitchFamily="18" charset="0"/>
              </a:rPr>
              <a:t>سكان المقابر </a:t>
            </a:r>
            <a:r>
              <a:rPr lang="ar-SA" altLang="en-US" sz="3200" dirty="0" smtClean="0">
                <a:effectLst>
                  <a:outerShdw blurRad="38100" dist="38100" dir="2700000" algn="tl">
                    <a:srgbClr val="000000"/>
                  </a:outerShdw>
                </a:effectLst>
                <a:latin typeface="Garamond" panose="02020404030301010803" pitchFamily="18" charset="0"/>
              </a:rPr>
              <a:t>في </a:t>
            </a:r>
            <a:r>
              <a:rPr lang="ar-SA" altLang="en-US" sz="3200" dirty="0">
                <a:effectLst>
                  <a:outerShdw blurRad="38100" dist="38100" dir="2700000" algn="tl">
                    <a:srgbClr val="000000"/>
                  </a:outerShdw>
                </a:effectLst>
                <a:latin typeface="Garamond" panose="02020404030301010803" pitchFamily="18" charset="0"/>
              </a:rPr>
              <a:t>القاهرة</a:t>
            </a:r>
            <a:endParaRPr lang="en-US" altLang="en-US" sz="3200" dirty="0">
              <a:effectLst>
                <a:outerShdw blurRad="38100" dist="38100" dir="2700000" algn="tl">
                  <a:srgbClr val="000000"/>
                </a:outerShdw>
              </a:effectLst>
              <a:latin typeface="Garamond" panose="02020404030301010803" pitchFamily="18" charset="0"/>
            </a:endParaRPr>
          </a:p>
        </p:txBody>
      </p:sp>
    </p:spTree>
    <p:extLst>
      <p:ext uri="{BB962C8B-B14F-4D97-AF65-F5344CB8AC3E}">
        <p14:creationId xmlns:p14="http://schemas.microsoft.com/office/powerpoint/2010/main" val="179447837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28" name="Picture 4" descr="slumsللل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638" y="0"/>
            <a:ext cx="4932362" cy="3357563"/>
          </a:xfrm>
          <a:prstGeom prst="rect">
            <a:avLst/>
          </a:prstGeom>
          <a:noFill/>
          <a:extLst>
            <a:ext uri="{909E8E84-426E-40DD-AFC4-6F175D3DCCD1}">
              <a14:hiddenFill xmlns:a14="http://schemas.microsoft.com/office/drawing/2010/main">
                <a:solidFill>
                  <a:srgbClr val="FFFFFF"/>
                </a:solidFill>
              </a14:hiddenFill>
            </a:ext>
          </a:extLst>
        </p:spPr>
      </p:pic>
      <p:pic>
        <p:nvPicPr>
          <p:cNvPr id="513029" name="Picture 5" descr="MumbaiSlumبببب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176713" cy="3284538"/>
          </a:xfrm>
          <a:prstGeom prst="rect">
            <a:avLst/>
          </a:prstGeom>
          <a:noFill/>
          <a:extLst>
            <a:ext uri="{909E8E84-426E-40DD-AFC4-6F175D3DCCD1}">
              <a14:hiddenFill xmlns:a14="http://schemas.microsoft.com/office/drawing/2010/main">
                <a:solidFill>
                  <a:srgbClr val="FFFFFF"/>
                </a:solidFill>
              </a14:hiddenFill>
            </a:ext>
          </a:extLst>
        </p:spPr>
      </p:pic>
      <p:pic>
        <p:nvPicPr>
          <p:cNvPr id="513030" name="Picture 6" descr="slum1-thum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84538"/>
            <a:ext cx="4211638" cy="3573462"/>
          </a:xfrm>
          <a:prstGeom prst="rect">
            <a:avLst/>
          </a:prstGeom>
          <a:noFill/>
          <a:extLst>
            <a:ext uri="{909E8E84-426E-40DD-AFC4-6F175D3DCCD1}">
              <a14:hiddenFill xmlns:a14="http://schemas.microsoft.com/office/drawing/2010/main">
                <a:solidFill>
                  <a:srgbClr val="FFFFFF"/>
                </a:solidFill>
              </a14:hiddenFill>
            </a:ext>
          </a:extLst>
        </p:spPr>
      </p:pic>
      <p:sp>
        <p:nvSpPr>
          <p:cNvPr id="513031" name="Text Box 7"/>
          <p:cNvSpPr txBox="1">
            <a:spLocks noChangeArrowheads="1"/>
          </p:cNvSpPr>
          <p:nvPr/>
        </p:nvSpPr>
        <p:spPr bwMode="auto">
          <a:xfrm>
            <a:off x="4572000" y="3789363"/>
            <a:ext cx="4268788"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FFFF00"/>
                </a:solidFill>
                <a:effectLst>
                  <a:outerShdw blurRad="38100" dist="38100" dir="2700000" algn="tl">
                    <a:srgbClr val="000000"/>
                  </a:outerShdw>
                </a:effectLst>
                <a:latin typeface="Garamond" panose="02020404030301010803" pitchFamily="18" charset="0"/>
              </a:rPr>
              <a:t>   تؤدى الهجرة  الغير منظمـــة الـــى المدينــــة الى ظهــــور منـــــاطق عشوائيـــــــة على أطرافها تسوء فيها الحالـــــة المعيشية.</a:t>
            </a:r>
            <a:endParaRPr lang="en-US" altLang="en-US" sz="3200">
              <a:solidFill>
                <a:srgbClr val="FFFF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9378" name="Group 2"/>
          <p:cNvGraphicFramePr>
            <a:graphicFrameLocks noGrp="1"/>
          </p:cNvGraphicFramePr>
          <p:nvPr>
            <p:ph type="tbl" idx="1"/>
          </p:nvPr>
        </p:nvGraphicFramePr>
        <p:xfrm>
          <a:off x="468313" y="1052513"/>
          <a:ext cx="8229600" cy="5181600"/>
        </p:xfrm>
        <a:graphic>
          <a:graphicData uri="http://schemas.openxmlformats.org/drawingml/2006/table">
            <a:tbl>
              <a:tblPr rtl="1"/>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الدولة </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السنة</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الدولة </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السنة</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0"/>
                  </a:ext>
                </a:extLst>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مصر</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1897</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فلسطين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1922</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1"/>
                  </a:ext>
                </a:extLst>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المغرب</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1921</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الصومال</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Arial" panose="020B0604020202020204" pitchFamily="34" charset="0"/>
                          <a:cs typeface="Arial" panose="020B0604020202020204" pitchFamily="34" charset="0"/>
                        </a:rPr>
                        <a:t>1975</a:t>
                      </a: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2"/>
                  </a:ext>
                </a:extLst>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الجزائر</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1966</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لبنان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1932</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3"/>
                  </a:ext>
                </a:extLst>
              </a:tr>
              <a:tr h="4540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السودان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1956</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ليبيا </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1954</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4"/>
                  </a:ext>
                </a:extLst>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العراق</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1947</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الأردن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1952</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5"/>
                  </a:ext>
                </a:extLst>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سوريا</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1947</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الكويت</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1957</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6"/>
                  </a:ext>
                </a:extLst>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السعودية</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1962</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البحرين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1941</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7"/>
                  </a:ext>
                </a:extLst>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تونس</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1921</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الامارات</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1968</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8"/>
                  </a:ext>
                </a:extLst>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اليمن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1973</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عمان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10009"/>
                  </a:ext>
                </a:extLst>
              </a:tr>
            </a:tbl>
          </a:graphicData>
        </a:graphic>
      </p:graphicFrame>
      <p:sp>
        <p:nvSpPr>
          <p:cNvPr id="229435" name="Text Box 59"/>
          <p:cNvSpPr txBox="1">
            <a:spLocks noChangeArrowheads="1"/>
          </p:cNvSpPr>
          <p:nvPr/>
        </p:nvSpPr>
        <p:spPr bwMode="auto">
          <a:xfrm>
            <a:off x="1258888" y="260350"/>
            <a:ext cx="65468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3200">
                <a:effectLst/>
              </a:rPr>
              <a:t>جدول يبين سنوات التعداد الأول فى الدول العربية</a:t>
            </a:r>
            <a:endParaRPr lang="en-US" altLang="en-US" sz="3200">
              <a:effectLst/>
            </a:endParaRP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p:cNvSpPr>
            <a:spLocks noGrp="1" noRot="1" noChangeArrowheads="1"/>
          </p:cNvSpPr>
          <p:nvPr>
            <p:ph type="title"/>
          </p:nvPr>
        </p:nvSpPr>
        <p:spPr/>
        <p:txBody>
          <a:bodyPr/>
          <a:lstStyle/>
          <a:p>
            <a:r>
              <a:rPr lang="ar-EG" altLang="en-US">
                <a:solidFill>
                  <a:srgbClr val="FFFF00"/>
                </a:solidFill>
              </a:rPr>
              <a:t>نتائج الهجرة الاقتصادية</a:t>
            </a:r>
            <a:endParaRPr lang="en-US" altLang="en-US">
              <a:solidFill>
                <a:srgbClr val="FFFF00"/>
              </a:solidFill>
            </a:endParaRPr>
          </a:p>
        </p:txBody>
      </p:sp>
      <p:sp>
        <p:nvSpPr>
          <p:cNvPr id="514051" name="Rectangle 3"/>
          <p:cNvSpPr>
            <a:spLocks noGrp="1" noChangeArrowheads="1"/>
          </p:cNvSpPr>
          <p:nvPr>
            <p:ph type="body" idx="1"/>
          </p:nvPr>
        </p:nvSpPr>
        <p:spPr/>
        <p:txBody>
          <a:bodyPr/>
          <a:lstStyle/>
          <a:p>
            <a:pPr algn="justLow">
              <a:lnSpc>
                <a:spcPct val="150000"/>
              </a:lnSpc>
            </a:pPr>
            <a:r>
              <a:rPr lang="ar-EG" altLang="en-US" sz="2800" b="1" dirty="0"/>
              <a:t>من أهم نتائج الهجـرة هو الحراك </a:t>
            </a:r>
            <a:r>
              <a:rPr lang="ar-EG" altLang="en-US" sz="2800" b="1" dirty="0" smtClean="0"/>
              <a:t>الدولي </a:t>
            </a:r>
            <a:r>
              <a:rPr lang="ar-EG" altLang="en-US" sz="2800" b="1" dirty="0"/>
              <a:t>لرؤوس الأموال(200 مليار دولار </a:t>
            </a:r>
            <a:r>
              <a:rPr lang="ar-EG" altLang="en-US" sz="2800" b="1" dirty="0" smtClean="0"/>
              <a:t>في </a:t>
            </a:r>
            <a:r>
              <a:rPr lang="ar-EG" altLang="en-US" sz="2800" b="1" dirty="0"/>
              <a:t>عام 2004) من مكان لآخــــــــر وما يتبع ذلك من تغيرات اقتصـــادية ؛ فالمهاجـــــرين لا ينسوا موطنهم </a:t>
            </a:r>
            <a:r>
              <a:rPr lang="ar-EG" altLang="en-US" sz="2800" b="1" dirty="0" smtClean="0"/>
              <a:t>الأصلي </a:t>
            </a:r>
            <a:r>
              <a:rPr lang="ar-EG" altLang="en-US" sz="2800" b="1" dirty="0"/>
              <a:t>بعد نزوحــــهم ؛ فيرسلون الأموال الى الأهل </a:t>
            </a:r>
            <a:r>
              <a:rPr lang="ar-EG" altLang="en-US" sz="2800" b="1" dirty="0" smtClean="0"/>
              <a:t>في </a:t>
            </a:r>
            <a:r>
              <a:rPr lang="ar-EG" altLang="en-US" sz="2800" b="1" dirty="0"/>
              <a:t>الوطن </a:t>
            </a:r>
            <a:r>
              <a:rPr lang="ar-EG" altLang="en-US" sz="2800" b="1" dirty="0" smtClean="0"/>
              <a:t>الأصلي .</a:t>
            </a:r>
            <a:endParaRPr lang="ar-EG" altLang="en-US" sz="2800" b="1" dirty="0"/>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4704"/>
            <a:ext cx="8229600" cy="5361459"/>
          </a:xfrm>
        </p:spPr>
        <p:txBody>
          <a:bodyPr/>
          <a:lstStyle/>
          <a:p>
            <a:pPr algn="justLow">
              <a:lnSpc>
                <a:spcPct val="150000"/>
              </a:lnSpc>
            </a:pPr>
            <a:r>
              <a:rPr lang="ar-EG" altLang="en-US" b="1" dirty="0"/>
              <a:t>الهجرات النفطية : هاجــــــر المصريون الى دول الخليج بعد اكتشاف الثروات النفطية وترتب على ذلك تغيرات اقتصادية واجتماعية لهؤلاء الأفراد . </a:t>
            </a:r>
          </a:p>
          <a:p>
            <a:pPr algn="justLow">
              <a:lnSpc>
                <a:spcPct val="150000"/>
              </a:lnSpc>
            </a:pPr>
            <a:r>
              <a:rPr lang="ar-EG" altLang="en-US" b="1" dirty="0"/>
              <a:t>المناطق الطاردة للسكان تخسر أيدى عاملة من الشباب مما يؤثر علـى الأوضاع الاقتصادية </a:t>
            </a:r>
            <a:r>
              <a:rPr lang="ar-EG" altLang="en-US" b="1" dirty="0" smtClean="0"/>
              <a:t>في </a:t>
            </a:r>
            <a:r>
              <a:rPr lang="ar-EG" altLang="en-US" b="1" dirty="0"/>
              <a:t>هذه المناطق فتزداد فقر وقد تؤدى الــى تغير </a:t>
            </a:r>
            <a:r>
              <a:rPr lang="ar-EG" altLang="en-US" b="1" dirty="0" smtClean="0"/>
              <a:t>اقتصادي إيجابي في </a:t>
            </a:r>
            <a:r>
              <a:rPr lang="ar-EG" altLang="en-US" b="1" dirty="0"/>
              <a:t>بعض الاحيان للمناطق الطاردة .</a:t>
            </a:r>
            <a:endParaRPr lang="en-US" altLang="en-US" b="1" dirty="0"/>
          </a:p>
          <a:p>
            <a:pPr marL="0" indent="0">
              <a:buNone/>
            </a:pPr>
            <a:endParaRPr lang="en-US" dirty="0"/>
          </a:p>
        </p:txBody>
      </p:sp>
    </p:spTree>
    <p:extLst>
      <p:ext uri="{BB962C8B-B14F-4D97-AF65-F5344CB8AC3E}">
        <p14:creationId xmlns:p14="http://schemas.microsoft.com/office/powerpoint/2010/main" val="325133814"/>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84" name="Picture 4" descr="mok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30085" name="Text Box 5"/>
          <p:cNvSpPr txBox="1">
            <a:spLocks noChangeArrowheads="1"/>
          </p:cNvSpPr>
          <p:nvPr/>
        </p:nvSpPr>
        <p:spPr bwMode="auto">
          <a:xfrm>
            <a:off x="6948488" y="620713"/>
            <a:ext cx="2195512" cy="585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ar-EG" altLang="en-US" sz="2000">
                <a:solidFill>
                  <a:srgbClr val="0066FF"/>
                </a:solidFill>
                <a:effectLst>
                  <a:outerShdw blurRad="38100" dist="38100" dir="2700000" algn="tl">
                    <a:srgbClr val="000000"/>
                  </a:outerShdw>
                </a:effectLst>
                <a:latin typeface="Garamond" panose="02020404030301010803" pitchFamily="18" charset="0"/>
              </a:rPr>
              <a:t>     </a:t>
            </a:r>
            <a:r>
              <a:rPr lang="ar-SA" altLang="en-US" sz="2000">
                <a:solidFill>
                  <a:srgbClr val="0066FF"/>
                </a:solidFill>
                <a:effectLst>
                  <a:outerShdw blurRad="38100" dist="38100" dir="2700000" algn="tl">
                    <a:srgbClr val="000000"/>
                  </a:outerShdw>
                </a:effectLst>
                <a:latin typeface="Garamond" panose="02020404030301010803" pitchFamily="18" charset="0"/>
              </a:rPr>
              <a:t>تشكل الأم</a:t>
            </a:r>
            <a:r>
              <a:rPr lang="ar-EG" altLang="en-US" sz="2000">
                <a:solidFill>
                  <a:srgbClr val="0066FF"/>
                </a:solidFill>
                <a:effectLst>
                  <a:outerShdw blurRad="38100" dist="38100" dir="2700000" algn="tl">
                    <a:srgbClr val="000000"/>
                  </a:outerShdw>
                </a:effectLst>
                <a:latin typeface="Garamond" panose="02020404030301010803" pitchFamily="18" charset="0"/>
              </a:rPr>
              <a:t>ـــ</a:t>
            </a:r>
            <a:r>
              <a:rPr lang="ar-SA" altLang="en-US" sz="2000">
                <a:solidFill>
                  <a:srgbClr val="0066FF"/>
                </a:solidFill>
                <a:effectLst>
                  <a:outerShdw blurRad="38100" dist="38100" dir="2700000" algn="tl">
                    <a:srgbClr val="000000"/>
                  </a:outerShdw>
                </a:effectLst>
                <a:latin typeface="Garamond" panose="02020404030301010803" pitchFamily="18" charset="0"/>
              </a:rPr>
              <a:t>وال التي يرسلها الم</a:t>
            </a:r>
            <a:r>
              <a:rPr lang="ar-EG" altLang="en-US" sz="2000">
                <a:solidFill>
                  <a:srgbClr val="0066FF"/>
                </a:solidFill>
                <a:effectLst>
                  <a:outerShdw blurRad="38100" dist="38100" dir="2700000" algn="tl">
                    <a:srgbClr val="000000"/>
                  </a:outerShdw>
                </a:effectLst>
                <a:latin typeface="Garamond" panose="02020404030301010803" pitchFamily="18" charset="0"/>
              </a:rPr>
              <a:t>ــ</a:t>
            </a:r>
            <a:r>
              <a:rPr lang="ar-SA" altLang="en-US" sz="2000">
                <a:solidFill>
                  <a:srgbClr val="0066FF"/>
                </a:solidFill>
                <a:effectLst>
                  <a:outerShdw blurRad="38100" dist="38100" dir="2700000" algn="tl">
                    <a:srgbClr val="000000"/>
                  </a:outerShdw>
                </a:effectLst>
                <a:latin typeface="Garamond" panose="02020404030301010803" pitchFamily="18" charset="0"/>
              </a:rPr>
              <a:t>هاجرون قسما متزايد الأهمية من مص</a:t>
            </a:r>
            <a:r>
              <a:rPr lang="ar-EG" altLang="en-US" sz="2000">
                <a:solidFill>
                  <a:srgbClr val="0066FF"/>
                </a:solidFill>
                <a:effectLst>
                  <a:outerShdw blurRad="38100" dist="38100" dir="2700000" algn="tl">
                    <a:srgbClr val="000000"/>
                  </a:outerShdw>
                </a:effectLst>
                <a:latin typeface="Garamond" panose="02020404030301010803" pitchFamily="18" charset="0"/>
              </a:rPr>
              <a:t>ــ</a:t>
            </a:r>
            <a:r>
              <a:rPr lang="ar-SA" altLang="en-US" sz="2000">
                <a:solidFill>
                  <a:srgbClr val="0066FF"/>
                </a:solidFill>
                <a:effectLst>
                  <a:outerShdw blurRad="38100" dist="38100" dir="2700000" algn="tl">
                    <a:srgbClr val="000000"/>
                  </a:outerShdw>
                </a:effectLst>
                <a:latin typeface="Garamond" panose="02020404030301010803" pitchFamily="18" charset="0"/>
              </a:rPr>
              <a:t>ادر التمويل الخ</a:t>
            </a:r>
            <a:r>
              <a:rPr lang="ar-EG" altLang="en-US" sz="2000">
                <a:solidFill>
                  <a:srgbClr val="0066FF"/>
                </a:solidFill>
                <a:effectLst>
                  <a:outerShdw blurRad="38100" dist="38100" dir="2700000" algn="tl">
                    <a:srgbClr val="000000"/>
                  </a:outerShdw>
                </a:effectLst>
                <a:latin typeface="Garamond" panose="02020404030301010803" pitchFamily="18" charset="0"/>
              </a:rPr>
              <a:t>ـــــ</a:t>
            </a:r>
            <a:r>
              <a:rPr lang="ar-SA" altLang="en-US" sz="2000">
                <a:solidFill>
                  <a:srgbClr val="0066FF"/>
                </a:solidFill>
                <a:effectLst>
                  <a:outerShdw blurRad="38100" dist="38100" dir="2700000" algn="tl">
                    <a:srgbClr val="000000"/>
                  </a:outerShdw>
                </a:effectLst>
                <a:latin typeface="Garamond" panose="02020404030301010803" pitchFamily="18" charset="0"/>
              </a:rPr>
              <a:t>ارجي المتاحة لبلدان العالم النامي. </a:t>
            </a:r>
            <a:r>
              <a:rPr lang="en-US" altLang="en-US" sz="2000">
                <a:solidFill>
                  <a:srgbClr val="0066FF"/>
                </a:solidFill>
                <a:effectLst>
                  <a:outerShdw blurRad="38100" dist="38100" dir="2700000" algn="tl">
                    <a:srgbClr val="000000"/>
                  </a:outerShdw>
                </a:effectLst>
                <a:latin typeface="Garamond" panose="02020404030301010803" pitchFamily="18" charset="0"/>
              </a:rPr>
              <a:t/>
            </a:r>
            <a:br>
              <a:rPr lang="en-US" altLang="en-US" sz="2000">
                <a:solidFill>
                  <a:srgbClr val="0066FF"/>
                </a:solidFill>
                <a:effectLst>
                  <a:outerShdw blurRad="38100" dist="38100" dir="2700000" algn="tl">
                    <a:srgbClr val="000000"/>
                  </a:outerShdw>
                </a:effectLst>
                <a:latin typeface="Garamond" panose="02020404030301010803" pitchFamily="18" charset="0"/>
              </a:rPr>
            </a:br>
            <a:r>
              <a:rPr lang="ar-EG" altLang="en-US" sz="2000">
                <a:solidFill>
                  <a:srgbClr val="0066FF"/>
                </a:solidFill>
                <a:effectLst>
                  <a:outerShdw blurRad="38100" dist="38100" dir="2700000" algn="tl">
                    <a:srgbClr val="000000"/>
                  </a:outerShdw>
                </a:effectLst>
                <a:latin typeface="Garamond" panose="02020404030301010803" pitchFamily="18" charset="0"/>
              </a:rPr>
              <a:t/>
            </a:r>
            <a:br>
              <a:rPr lang="ar-EG" altLang="en-US" sz="2000">
                <a:solidFill>
                  <a:srgbClr val="0066FF"/>
                </a:solidFill>
                <a:effectLst>
                  <a:outerShdw blurRad="38100" dist="38100" dir="2700000" algn="tl">
                    <a:srgbClr val="000000"/>
                  </a:outerShdw>
                </a:effectLst>
                <a:latin typeface="Garamond" panose="02020404030301010803" pitchFamily="18" charset="0"/>
              </a:rPr>
            </a:br>
            <a:r>
              <a:rPr lang="ar-SA" altLang="en-US" sz="2000">
                <a:solidFill>
                  <a:srgbClr val="0066FF"/>
                </a:solidFill>
                <a:effectLst>
                  <a:outerShdw blurRad="38100" dist="38100" dir="2700000" algn="tl">
                    <a:srgbClr val="000000"/>
                  </a:outerShdw>
                </a:effectLst>
                <a:latin typeface="Garamond" panose="02020404030301010803" pitchFamily="18" charset="0"/>
              </a:rPr>
              <a:t>وتم</a:t>
            </a:r>
            <a:r>
              <a:rPr lang="ar-EG" altLang="en-US" sz="2000">
                <a:solidFill>
                  <a:srgbClr val="0066FF"/>
                </a:solidFill>
                <a:effectLst>
                  <a:outerShdw blurRad="38100" dist="38100" dir="2700000" algn="tl">
                    <a:srgbClr val="000000"/>
                  </a:outerShdw>
                </a:effectLst>
                <a:latin typeface="Garamond" panose="02020404030301010803" pitchFamily="18" charset="0"/>
              </a:rPr>
              <a:t>ــــ</a:t>
            </a:r>
            <a:r>
              <a:rPr lang="ar-SA" altLang="en-US" sz="2000">
                <a:solidFill>
                  <a:srgbClr val="0066FF"/>
                </a:solidFill>
                <a:effectLst>
                  <a:outerShdw blurRad="38100" dist="38100" dir="2700000" algn="tl">
                    <a:srgbClr val="000000"/>
                  </a:outerShdw>
                </a:effectLst>
                <a:latin typeface="Garamond" panose="02020404030301010803" pitchFamily="18" charset="0"/>
              </a:rPr>
              <a:t>ثل تح</a:t>
            </a:r>
            <a:r>
              <a:rPr lang="ar-EG" altLang="en-US" sz="2000">
                <a:solidFill>
                  <a:srgbClr val="0066FF"/>
                </a:solidFill>
                <a:effectLst>
                  <a:outerShdw blurRad="38100" dist="38100" dir="2700000" algn="tl">
                    <a:srgbClr val="000000"/>
                  </a:outerShdw>
                </a:effectLst>
                <a:latin typeface="Garamond" panose="02020404030301010803" pitchFamily="18" charset="0"/>
              </a:rPr>
              <a:t>ــــ</a:t>
            </a:r>
            <a:r>
              <a:rPr lang="ar-SA" altLang="en-US" sz="2000">
                <a:solidFill>
                  <a:srgbClr val="0066FF"/>
                </a:solidFill>
                <a:effectLst>
                  <a:outerShdw blurRad="38100" dist="38100" dir="2700000" algn="tl">
                    <a:srgbClr val="000000"/>
                  </a:outerShdw>
                </a:effectLst>
                <a:latin typeface="Garamond" panose="02020404030301010803" pitchFamily="18" charset="0"/>
              </a:rPr>
              <a:t>ويلات المهاجرين ثاني أكبر مص</a:t>
            </a:r>
            <a:r>
              <a:rPr lang="ar-EG" altLang="en-US" sz="2000">
                <a:solidFill>
                  <a:srgbClr val="0066FF"/>
                </a:solidFill>
                <a:effectLst>
                  <a:outerShdw blurRad="38100" dist="38100" dir="2700000" algn="tl">
                    <a:srgbClr val="000000"/>
                  </a:outerShdw>
                </a:effectLst>
                <a:latin typeface="Garamond" panose="02020404030301010803" pitchFamily="18" charset="0"/>
              </a:rPr>
              <a:t>ـــــ</a:t>
            </a:r>
            <a:r>
              <a:rPr lang="ar-SA" altLang="en-US" sz="2000">
                <a:solidFill>
                  <a:srgbClr val="0066FF"/>
                </a:solidFill>
                <a:effectLst>
                  <a:outerShdw blurRad="38100" dist="38100" dir="2700000" algn="tl">
                    <a:srgbClr val="000000"/>
                  </a:outerShdw>
                </a:effectLst>
                <a:latin typeface="Garamond" panose="02020404030301010803" pitchFamily="18" charset="0"/>
              </a:rPr>
              <a:t>در للع</a:t>
            </a:r>
            <a:r>
              <a:rPr lang="ar-EG" altLang="en-US" sz="2000">
                <a:solidFill>
                  <a:srgbClr val="0066FF"/>
                </a:solidFill>
                <a:effectLst>
                  <a:outerShdw blurRad="38100" dist="38100" dir="2700000" algn="tl">
                    <a:srgbClr val="000000"/>
                  </a:outerShdw>
                </a:effectLst>
                <a:latin typeface="Garamond" panose="02020404030301010803" pitchFamily="18" charset="0"/>
              </a:rPr>
              <a:t>ــــــ</a:t>
            </a:r>
            <a:r>
              <a:rPr lang="ar-SA" altLang="en-US" sz="2000">
                <a:solidFill>
                  <a:srgbClr val="0066FF"/>
                </a:solidFill>
                <a:effectLst>
                  <a:outerShdw blurRad="38100" dist="38100" dir="2700000" algn="tl">
                    <a:srgbClr val="000000"/>
                  </a:outerShdw>
                </a:effectLst>
                <a:latin typeface="Garamond" panose="02020404030301010803" pitchFamily="18" charset="0"/>
              </a:rPr>
              <a:t>مل</a:t>
            </a:r>
            <a:r>
              <a:rPr lang="ar-EG" altLang="en-US" sz="2000">
                <a:solidFill>
                  <a:srgbClr val="0066FF"/>
                </a:solidFill>
                <a:effectLst>
                  <a:outerShdw blurRad="38100" dist="38100" dir="2700000" algn="tl">
                    <a:srgbClr val="000000"/>
                  </a:outerShdw>
                </a:effectLst>
                <a:latin typeface="Garamond" panose="02020404030301010803" pitchFamily="18" charset="0"/>
              </a:rPr>
              <a:t>ة</a:t>
            </a:r>
            <a:r>
              <a:rPr lang="ar-SA" altLang="en-US" sz="2000">
                <a:solidFill>
                  <a:srgbClr val="0066FF"/>
                </a:solidFill>
                <a:effectLst>
                  <a:outerShdw blurRad="38100" dist="38100" dir="2700000" algn="tl">
                    <a:srgbClr val="000000"/>
                  </a:outerShdw>
                </a:effectLst>
                <a:latin typeface="Garamond" panose="02020404030301010803" pitchFamily="18" charset="0"/>
              </a:rPr>
              <a:t> </a:t>
            </a:r>
            <a:r>
              <a:rPr lang="ar-EG" altLang="en-US" sz="2000">
                <a:solidFill>
                  <a:srgbClr val="0066FF"/>
                </a:solidFill>
                <a:effectLst>
                  <a:outerShdw blurRad="38100" dist="38100" dir="2700000" algn="tl">
                    <a:srgbClr val="000000"/>
                  </a:outerShdw>
                </a:effectLst>
                <a:latin typeface="Garamond" panose="02020404030301010803" pitchFamily="18" charset="0"/>
              </a:rPr>
              <a:t> </a:t>
            </a:r>
            <a:r>
              <a:rPr lang="ar-SA" altLang="en-US" sz="2000">
                <a:solidFill>
                  <a:srgbClr val="0066FF"/>
                </a:solidFill>
                <a:effectLst>
                  <a:outerShdw blurRad="38100" dist="38100" dir="2700000" algn="tl">
                    <a:srgbClr val="000000"/>
                  </a:outerShdw>
                </a:effectLst>
                <a:latin typeface="Garamond" panose="02020404030301010803" pitchFamily="18" charset="0"/>
              </a:rPr>
              <a:t>الص</a:t>
            </a:r>
            <a:r>
              <a:rPr lang="ar-EG" altLang="en-US" sz="2000">
                <a:solidFill>
                  <a:srgbClr val="0066FF"/>
                </a:solidFill>
                <a:effectLst>
                  <a:outerShdw blurRad="38100" dist="38100" dir="2700000" algn="tl">
                    <a:srgbClr val="000000"/>
                  </a:outerShdw>
                </a:effectLst>
                <a:latin typeface="Garamond" panose="02020404030301010803" pitchFamily="18" charset="0"/>
              </a:rPr>
              <a:t>ـــــــ</a:t>
            </a:r>
            <a:r>
              <a:rPr lang="ar-SA" altLang="en-US" sz="2000">
                <a:solidFill>
                  <a:srgbClr val="0066FF"/>
                </a:solidFill>
                <a:effectLst>
                  <a:outerShdw blurRad="38100" dist="38100" dir="2700000" algn="tl">
                    <a:srgbClr val="000000"/>
                  </a:outerShdw>
                </a:effectLst>
                <a:latin typeface="Garamond" panose="02020404030301010803" pitchFamily="18" charset="0"/>
              </a:rPr>
              <a:t>عبة، بع</a:t>
            </a:r>
            <a:r>
              <a:rPr lang="ar-EG" altLang="en-US" sz="2000">
                <a:solidFill>
                  <a:srgbClr val="0066FF"/>
                </a:solidFill>
                <a:effectLst>
                  <a:outerShdw blurRad="38100" dist="38100" dir="2700000" algn="tl">
                    <a:srgbClr val="000000"/>
                  </a:outerShdw>
                </a:effectLst>
                <a:latin typeface="Garamond" panose="02020404030301010803" pitchFamily="18" charset="0"/>
              </a:rPr>
              <a:t>ــــــ</a:t>
            </a:r>
            <a:r>
              <a:rPr lang="ar-SA" altLang="en-US" sz="2000">
                <a:solidFill>
                  <a:srgbClr val="0066FF"/>
                </a:solidFill>
                <a:effectLst>
                  <a:outerShdw blurRad="38100" dist="38100" dir="2700000" algn="tl">
                    <a:srgbClr val="000000"/>
                  </a:outerShdw>
                </a:effectLst>
                <a:latin typeface="Garamond" panose="02020404030301010803" pitchFamily="18" charset="0"/>
              </a:rPr>
              <a:t>د الاستثمارات الخاصة الأجنبي</a:t>
            </a:r>
            <a:r>
              <a:rPr lang="ar-EG" altLang="en-US" sz="2000">
                <a:solidFill>
                  <a:srgbClr val="0066FF"/>
                </a:solidFill>
                <a:effectLst>
                  <a:outerShdw blurRad="38100" dist="38100" dir="2700000" algn="tl">
                    <a:srgbClr val="000000"/>
                  </a:outerShdw>
                </a:effectLst>
                <a:latin typeface="Garamond" panose="02020404030301010803" pitchFamily="18" charset="0"/>
              </a:rPr>
              <a:t>ـــ</a:t>
            </a:r>
            <a:r>
              <a:rPr lang="ar-SA" altLang="en-US" sz="2000">
                <a:solidFill>
                  <a:srgbClr val="0066FF"/>
                </a:solidFill>
                <a:effectLst>
                  <a:outerShdw blurRad="38100" dist="38100" dir="2700000" algn="tl">
                    <a:srgbClr val="000000"/>
                  </a:outerShdw>
                </a:effectLst>
                <a:latin typeface="Garamond" panose="02020404030301010803" pitchFamily="18" charset="0"/>
              </a:rPr>
              <a:t>ة، فى الدول النامية. </a:t>
            </a:r>
            <a:r>
              <a:rPr lang="en-US" altLang="en-US" sz="2000">
                <a:solidFill>
                  <a:srgbClr val="0066FF"/>
                </a:solidFill>
                <a:effectLst>
                  <a:outerShdw blurRad="38100" dist="38100" dir="2700000" algn="tl">
                    <a:srgbClr val="000000"/>
                  </a:outerShdw>
                </a:effectLst>
                <a:latin typeface="Garamond" panose="02020404030301010803" pitchFamily="18" charset="0"/>
              </a:rPr>
              <a:t/>
            </a:r>
            <a:br>
              <a:rPr lang="en-US" altLang="en-US" sz="2000">
                <a:solidFill>
                  <a:srgbClr val="0066FF"/>
                </a:solidFill>
                <a:effectLst>
                  <a:outerShdw blurRad="38100" dist="38100" dir="2700000" algn="tl">
                    <a:srgbClr val="000000"/>
                  </a:outerShdw>
                </a:effectLst>
                <a:latin typeface="Garamond" panose="02020404030301010803" pitchFamily="18" charset="0"/>
              </a:rPr>
            </a:br>
            <a:r>
              <a:rPr lang="ar-EG" altLang="en-US" sz="2000">
                <a:solidFill>
                  <a:srgbClr val="0066FF"/>
                </a:solidFill>
                <a:effectLst>
                  <a:outerShdw blurRad="38100" dist="38100" dir="2700000" algn="tl">
                    <a:srgbClr val="000000"/>
                  </a:outerShdw>
                </a:effectLst>
                <a:latin typeface="Garamond" panose="02020404030301010803" pitchFamily="18" charset="0"/>
              </a:rPr>
              <a:t/>
            </a:r>
            <a:br>
              <a:rPr lang="ar-EG" altLang="en-US" sz="2000">
                <a:solidFill>
                  <a:srgbClr val="0066FF"/>
                </a:solidFill>
                <a:effectLst>
                  <a:outerShdw blurRad="38100" dist="38100" dir="2700000" algn="tl">
                    <a:srgbClr val="000000"/>
                  </a:outerShdw>
                </a:effectLst>
                <a:latin typeface="Garamond" panose="02020404030301010803" pitchFamily="18" charset="0"/>
              </a:rPr>
            </a:br>
            <a:r>
              <a:rPr lang="ar-SA" altLang="en-US" sz="2000">
                <a:solidFill>
                  <a:srgbClr val="0066FF"/>
                </a:solidFill>
                <a:effectLst>
                  <a:outerShdw blurRad="38100" dist="38100" dir="2700000" algn="tl">
                    <a:srgbClr val="000000"/>
                  </a:outerShdw>
                </a:effectLst>
                <a:latin typeface="Garamond" panose="02020404030301010803" pitchFamily="18" charset="0"/>
              </a:rPr>
              <a:t>وف</a:t>
            </a:r>
            <a:r>
              <a:rPr lang="ar-EG" altLang="en-US" sz="2000">
                <a:solidFill>
                  <a:srgbClr val="0066FF"/>
                </a:solidFill>
                <a:effectLst>
                  <a:outerShdw blurRad="38100" dist="38100" dir="2700000" algn="tl">
                    <a:srgbClr val="000000"/>
                  </a:outerShdw>
                </a:effectLst>
                <a:latin typeface="Garamond" panose="02020404030301010803" pitchFamily="18" charset="0"/>
              </a:rPr>
              <a:t>ـــــــــــــــــــ</a:t>
            </a:r>
            <a:r>
              <a:rPr lang="ar-SA" altLang="en-US" sz="2000">
                <a:solidFill>
                  <a:srgbClr val="0066FF"/>
                </a:solidFill>
                <a:effectLst>
                  <a:outerShdw blurRad="38100" dist="38100" dir="2700000" algn="tl">
                    <a:srgbClr val="000000"/>
                  </a:outerShdw>
                </a:effectLst>
                <a:latin typeface="Garamond" panose="02020404030301010803" pitchFamily="18" charset="0"/>
              </a:rPr>
              <a:t>ي عام 2001، بلغ مجموع تحويلات المه</a:t>
            </a:r>
            <a:r>
              <a:rPr lang="ar-EG" altLang="en-US" sz="2000">
                <a:solidFill>
                  <a:srgbClr val="0066FF"/>
                </a:solidFill>
                <a:effectLst>
                  <a:outerShdw blurRad="38100" dist="38100" dir="2700000" algn="tl">
                    <a:srgbClr val="000000"/>
                  </a:outerShdw>
                </a:effectLst>
                <a:latin typeface="Garamond" panose="02020404030301010803" pitchFamily="18" charset="0"/>
              </a:rPr>
              <a:t>ـ</a:t>
            </a:r>
            <a:r>
              <a:rPr lang="ar-SA" altLang="en-US" sz="2000">
                <a:solidFill>
                  <a:srgbClr val="0066FF"/>
                </a:solidFill>
                <a:effectLst>
                  <a:outerShdw blurRad="38100" dist="38100" dir="2700000" algn="tl">
                    <a:srgbClr val="000000"/>
                  </a:outerShdw>
                </a:effectLst>
                <a:latin typeface="Garamond" panose="02020404030301010803" pitchFamily="18" charset="0"/>
              </a:rPr>
              <a:t>اجرين لبلادهم الأص</a:t>
            </a:r>
            <a:r>
              <a:rPr lang="ar-EG" altLang="en-US" sz="2000">
                <a:solidFill>
                  <a:srgbClr val="0066FF"/>
                </a:solidFill>
                <a:effectLst>
                  <a:outerShdw blurRad="38100" dist="38100" dir="2700000" algn="tl">
                    <a:srgbClr val="000000"/>
                  </a:outerShdw>
                </a:effectLst>
                <a:latin typeface="Garamond" panose="02020404030301010803" pitchFamily="18" charset="0"/>
              </a:rPr>
              <a:t>ــ</a:t>
            </a:r>
            <a:r>
              <a:rPr lang="ar-SA" altLang="en-US" sz="2000">
                <a:solidFill>
                  <a:srgbClr val="0066FF"/>
                </a:solidFill>
                <a:effectLst>
                  <a:outerShdw blurRad="38100" dist="38100" dir="2700000" algn="tl">
                    <a:srgbClr val="000000"/>
                  </a:outerShdw>
                </a:effectLst>
                <a:latin typeface="Garamond" panose="02020404030301010803" pitchFamily="18" charset="0"/>
              </a:rPr>
              <a:t>لية في العال</a:t>
            </a:r>
            <a:r>
              <a:rPr lang="ar-EG" altLang="en-US" sz="2000">
                <a:solidFill>
                  <a:srgbClr val="0066FF"/>
                </a:solidFill>
                <a:effectLst>
                  <a:outerShdw blurRad="38100" dist="38100" dir="2700000" algn="tl">
                    <a:srgbClr val="000000"/>
                  </a:outerShdw>
                </a:effectLst>
                <a:latin typeface="Garamond" panose="02020404030301010803" pitchFamily="18" charset="0"/>
              </a:rPr>
              <a:t>ــ</a:t>
            </a:r>
            <a:r>
              <a:rPr lang="ar-SA" altLang="en-US" sz="2000">
                <a:solidFill>
                  <a:srgbClr val="0066FF"/>
                </a:solidFill>
                <a:effectLst>
                  <a:outerShdw blurRad="38100" dist="38100" dir="2700000" algn="tl">
                    <a:srgbClr val="000000"/>
                  </a:outerShdw>
                </a:effectLst>
                <a:latin typeface="Garamond" panose="02020404030301010803" pitchFamily="18" charset="0"/>
              </a:rPr>
              <a:t>م النامي 70.3 مليار دولار</a:t>
            </a:r>
            <a:r>
              <a:rPr lang="en-US" altLang="en-US" sz="2000">
                <a:solidFill>
                  <a:srgbClr val="0066FF"/>
                </a:solidFill>
                <a:effectLst>
                  <a:outerShdw blurRad="38100" dist="38100" dir="2700000" algn="tl">
                    <a:srgbClr val="000000"/>
                  </a:outerShdw>
                </a:effectLst>
                <a:latin typeface="Garamond" panose="02020404030301010803" pitchFamily="18" charset="0"/>
              </a:rPr>
              <a:t>.</a:t>
            </a: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114" name="Picture 2" descr="geography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74115" name="Rectangle 3"/>
          <p:cNvSpPr>
            <a:spLocks noGrp="1" noRot="1" noChangeArrowheads="1"/>
          </p:cNvSpPr>
          <p:nvPr>
            <p:ph type="title"/>
          </p:nvPr>
        </p:nvSpPr>
        <p:spPr>
          <a:xfrm>
            <a:off x="4140200" y="333375"/>
            <a:ext cx="5292725" cy="1143000"/>
          </a:xfrm>
        </p:spPr>
        <p:txBody>
          <a:bodyPr/>
          <a:lstStyle/>
          <a:p>
            <a:r>
              <a:rPr lang="ar-EG" altLang="en-US" sz="8000"/>
              <a:t>  تكوين السكان</a:t>
            </a:r>
            <a:endParaRPr lang="en-US" altLang="en-US" sz="8000"/>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rrowheads="1"/>
          </p:cNvSpPr>
          <p:nvPr>
            <p:ph type="title"/>
          </p:nvPr>
        </p:nvSpPr>
        <p:spPr>
          <a:xfrm>
            <a:off x="468313" y="476250"/>
            <a:ext cx="8229600" cy="1143000"/>
          </a:xfrm>
        </p:spPr>
        <p:txBody>
          <a:bodyPr/>
          <a:lstStyle/>
          <a:p>
            <a:r>
              <a:rPr lang="ar-SA" altLang="en-US" sz="4800" dirty="0"/>
              <a:t/>
            </a:r>
            <a:br>
              <a:rPr lang="ar-SA" altLang="en-US" sz="4800" dirty="0"/>
            </a:br>
            <a:r>
              <a:rPr lang="en-US" altLang="en-US" sz="4000" dirty="0">
                <a:solidFill>
                  <a:srgbClr val="FFFF00"/>
                </a:solidFill>
              </a:rPr>
              <a:t>the composition of population</a:t>
            </a:r>
          </a:p>
        </p:txBody>
      </p:sp>
      <p:sp>
        <p:nvSpPr>
          <p:cNvPr id="259075" name="Rectangle 3"/>
          <p:cNvSpPr>
            <a:spLocks noGrp="1" noChangeArrowheads="1"/>
          </p:cNvSpPr>
          <p:nvPr>
            <p:ph type="body" idx="1"/>
          </p:nvPr>
        </p:nvSpPr>
        <p:spPr>
          <a:xfrm>
            <a:off x="468313" y="1989138"/>
            <a:ext cx="8229600" cy="4525962"/>
          </a:xfrm>
        </p:spPr>
        <p:txBody>
          <a:bodyPr/>
          <a:lstStyle/>
          <a:p>
            <a:pPr>
              <a:lnSpc>
                <a:spcPct val="90000"/>
              </a:lnSpc>
            </a:pPr>
            <a:r>
              <a:rPr lang="ar-SA" altLang="en-US" sz="2400" b="1" dirty="0"/>
              <a:t>تكوين السكان من حيث النوع  ( الذكور و الاناث ) </a:t>
            </a:r>
          </a:p>
          <a:p>
            <a:pPr>
              <a:lnSpc>
                <a:spcPct val="90000"/>
              </a:lnSpc>
            </a:pPr>
            <a:endParaRPr lang="ar-SA" altLang="en-US" sz="2400" b="1" dirty="0"/>
          </a:p>
          <a:p>
            <a:pPr>
              <a:lnSpc>
                <a:spcPct val="90000"/>
              </a:lnSpc>
            </a:pPr>
            <a:r>
              <a:rPr lang="ar-SA" altLang="en-US" sz="2400" b="1" dirty="0"/>
              <a:t>الأهرامات السكانية</a:t>
            </a:r>
          </a:p>
          <a:p>
            <a:pPr>
              <a:lnSpc>
                <a:spcPct val="90000"/>
              </a:lnSpc>
            </a:pPr>
            <a:endParaRPr lang="ar-SA" altLang="en-US" sz="2400" b="1" dirty="0"/>
          </a:p>
          <a:p>
            <a:pPr>
              <a:lnSpc>
                <a:spcPct val="90000"/>
              </a:lnSpc>
            </a:pPr>
            <a:r>
              <a:rPr lang="ar-SA" altLang="en-US" sz="2400" b="1" dirty="0"/>
              <a:t>فئات السن ( التركيب العمرى )</a:t>
            </a:r>
          </a:p>
          <a:p>
            <a:pPr>
              <a:lnSpc>
                <a:spcPct val="90000"/>
              </a:lnSpc>
            </a:pPr>
            <a:endParaRPr lang="ar-SA" altLang="en-US" sz="2400" b="1" dirty="0"/>
          </a:p>
          <a:p>
            <a:pPr>
              <a:lnSpc>
                <a:spcPct val="90000"/>
              </a:lnSpc>
            </a:pPr>
            <a:r>
              <a:rPr lang="ar-SA" altLang="en-US" sz="2400" b="1" dirty="0"/>
              <a:t>معدلات النشاط </a:t>
            </a:r>
            <a:r>
              <a:rPr lang="ar-SA" altLang="en-US" sz="2400" b="1" dirty="0" smtClean="0"/>
              <a:t>الاقتصادي </a:t>
            </a:r>
            <a:r>
              <a:rPr lang="ar-SA" altLang="en-US" sz="2400" b="1" dirty="0"/>
              <a:t>( التركيب </a:t>
            </a:r>
            <a:r>
              <a:rPr lang="ar-SA" altLang="en-US" sz="2400" b="1" dirty="0" smtClean="0"/>
              <a:t>الاقتصادي </a:t>
            </a:r>
            <a:r>
              <a:rPr lang="ar-SA" altLang="en-US" sz="2400" b="1" dirty="0"/>
              <a:t>)</a:t>
            </a:r>
          </a:p>
          <a:p>
            <a:pPr>
              <a:lnSpc>
                <a:spcPct val="90000"/>
              </a:lnSpc>
            </a:pPr>
            <a:endParaRPr lang="ar-SA" altLang="en-US" sz="2400" b="1" dirty="0"/>
          </a:p>
          <a:p>
            <a:pPr>
              <a:lnSpc>
                <a:spcPct val="90000"/>
              </a:lnSpc>
            </a:pPr>
            <a:r>
              <a:rPr lang="ar-SA" altLang="en-US" sz="2400" b="1" dirty="0"/>
              <a:t>الاختلاف </a:t>
            </a:r>
            <a:r>
              <a:rPr lang="ar-SA" altLang="en-US" sz="2400" b="1" dirty="0" err="1"/>
              <a:t>فى</a:t>
            </a:r>
            <a:r>
              <a:rPr lang="ar-SA" altLang="en-US" sz="2400" b="1" dirty="0"/>
              <a:t> معدلات النشاط بالنسبة للعمر</a:t>
            </a:r>
          </a:p>
          <a:p>
            <a:pPr>
              <a:lnSpc>
                <a:spcPct val="90000"/>
              </a:lnSpc>
            </a:pPr>
            <a:endParaRPr lang="ar-SA" altLang="en-US" sz="2400" b="1" dirty="0"/>
          </a:p>
          <a:p>
            <a:pPr>
              <a:lnSpc>
                <a:spcPct val="90000"/>
              </a:lnSpc>
            </a:pPr>
            <a:r>
              <a:rPr lang="ar-SA" altLang="en-US" sz="2400" b="1" dirty="0"/>
              <a:t>الحالة الزواجية والخصوبة </a:t>
            </a:r>
            <a:endParaRPr lang="en-US" altLang="en-US" sz="2400" b="1" dirty="0"/>
          </a:p>
        </p:txBody>
      </p:sp>
      <p:sp>
        <p:nvSpPr>
          <p:cNvPr id="259076" name="WordArt 4"/>
          <p:cNvSpPr>
            <a:spLocks noChangeArrowheads="1" noChangeShapeType="1" noTextEdit="1"/>
          </p:cNvSpPr>
          <p:nvPr/>
        </p:nvSpPr>
        <p:spPr bwMode="auto">
          <a:xfrm>
            <a:off x="3059113" y="260350"/>
            <a:ext cx="2924175" cy="8001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5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تكوين السكان</a:t>
            </a:r>
            <a:endParaRPr lang="en-US" sz="5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60098" name="Rectangle 2"/>
          <p:cNvSpPr>
            <a:spLocks noGrp="1" noRot="1" noChangeArrowheads="1"/>
          </p:cNvSpPr>
          <p:nvPr>
            <p:ph type="title"/>
          </p:nvPr>
        </p:nvSpPr>
        <p:spPr>
          <a:xfrm>
            <a:off x="395288" y="-242888"/>
            <a:ext cx="8229600" cy="1143001"/>
          </a:xfrm>
        </p:spPr>
        <p:txBody>
          <a:bodyPr/>
          <a:lstStyle/>
          <a:p>
            <a:r>
              <a:rPr lang="ar-SA" altLang="en-US" dirty="0" smtClean="0">
                <a:solidFill>
                  <a:srgbClr val="FFFF00"/>
                </a:solidFill>
              </a:rPr>
              <a:t>( تركيب السكان ) تكوين </a:t>
            </a:r>
            <a:r>
              <a:rPr lang="ar-SA" altLang="en-US" dirty="0">
                <a:solidFill>
                  <a:srgbClr val="FFFF00"/>
                </a:solidFill>
              </a:rPr>
              <a:t>السكان</a:t>
            </a:r>
            <a:endParaRPr lang="en-US" altLang="en-US" dirty="0">
              <a:solidFill>
                <a:srgbClr val="FFFF00"/>
              </a:solidFill>
            </a:endParaRPr>
          </a:p>
        </p:txBody>
      </p:sp>
      <p:sp>
        <p:nvSpPr>
          <p:cNvPr id="260099" name="Rectangle 3"/>
          <p:cNvSpPr>
            <a:spLocks noGrp="1" noChangeArrowheads="1"/>
          </p:cNvSpPr>
          <p:nvPr>
            <p:ph type="body" idx="1"/>
          </p:nvPr>
        </p:nvSpPr>
        <p:spPr>
          <a:xfrm>
            <a:off x="0" y="692150"/>
            <a:ext cx="9144000" cy="5876925"/>
          </a:xfrm>
        </p:spPr>
        <p:txBody>
          <a:bodyPr/>
          <a:lstStyle/>
          <a:p>
            <a:pPr marL="0" indent="0" algn="justLow">
              <a:lnSpc>
                <a:spcPct val="150000"/>
              </a:lnSpc>
              <a:buNone/>
            </a:pPr>
            <a:r>
              <a:rPr lang="ar-SA" altLang="en-US" b="1" dirty="0" smtClean="0">
                <a:solidFill>
                  <a:srgbClr val="FF3300"/>
                </a:solidFill>
                <a:latin typeface="Simplified Arabic" panose="02020603050405020304" pitchFamily="18" charset="-78"/>
                <a:cs typeface="Simplified Arabic" panose="02020603050405020304" pitchFamily="18" charset="-78"/>
              </a:rPr>
              <a:t>     </a:t>
            </a:r>
            <a:r>
              <a:rPr lang="ar-SA" altLang="en-US" sz="4000" b="1" dirty="0" smtClean="0">
                <a:solidFill>
                  <a:srgbClr val="FF66CC"/>
                </a:solidFill>
                <a:latin typeface="Simplified Arabic" panose="02020603050405020304" pitchFamily="18" charset="-78"/>
                <a:cs typeface="Simplified Arabic" panose="02020603050405020304" pitchFamily="18" charset="-78"/>
              </a:rPr>
              <a:t>مقدمة </a:t>
            </a:r>
            <a:endParaRPr lang="en-US" altLang="en-US" sz="4000" b="1" dirty="0" smtClean="0">
              <a:solidFill>
                <a:srgbClr val="FF66CC"/>
              </a:solidFill>
              <a:latin typeface="Simplified Arabic" panose="02020603050405020304" pitchFamily="18" charset="-78"/>
              <a:cs typeface="Simplified Arabic" panose="02020603050405020304" pitchFamily="18" charset="-78"/>
            </a:endParaRPr>
          </a:p>
          <a:p>
            <a:pPr algn="justLow">
              <a:lnSpc>
                <a:spcPct val="150000"/>
              </a:lnSpc>
            </a:pPr>
            <a:r>
              <a:rPr lang="ar-SA" altLang="en-US" b="1" dirty="0" smtClean="0">
                <a:solidFill>
                  <a:srgbClr val="66FF33"/>
                </a:solidFill>
                <a:latin typeface="Simplified Arabic" panose="02020603050405020304" pitchFamily="18" charset="-78"/>
              </a:rPr>
              <a:t>تركيب السكان هو المفتاح لفهم كثير من المشكلات الاجتماعية والاقتصادية التي تواجه المجتمع .</a:t>
            </a:r>
          </a:p>
          <a:p>
            <a:pPr algn="justLow">
              <a:lnSpc>
                <a:spcPct val="150000"/>
              </a:lnSpc>
            </a:pPr>
            <a:r>
              <a:rPr lang="ar-SA" altLang="en-US" b="1" dirty="0" smtClean="0">
                <a:solidFill>
                  <a:srgbClr val="66FF33"/>
                </a:solidFill>
                <a:latin typeface="Simplified Arabic" panose="02020603050405020304" pitchFamily="18" charset="-78"/>
              </a:rPr>
              <a:t>يعرف تركيب السكان بأنه تصنيف السكان حسب الخصائص الديموغرافية والاجتماعية والاقتصادية سواء على أساس الأعداد المطلقة أو النسبية .</a:t>
            </a:r>
            <a:endParaRPr lang="ar-SA" altLang="en-US" b="1" dirty="0">
              <a:solidFill>
                <a:srgbClr val="66FF33"/>
              </a:solidFill>
              <a:latin typeface="Simplified Arabic" panose="02020603050405020304" pitchFamily="18" charset="-78"/>
            </a:endParaRPr>
          </a:p>
          <a:p>
            <a:pPr algn="justLow">
              <a:lnSpc>
                <a:spcPct val="150000"/>
              </a:lnSpc>
              <a:buFont typeface="Wingdings" panose="05000000000000000000" pitchFamily="2" charset="2"/>
              <a:buNone/>
            </a:pPr>
            <a:endParaRPr lang="en-US" altLang="en-US" sz="2400" b="1" dirty="0">
              <a:latin typeface="Simplified Arabic" panose="02020603050405020304" pitchFamily="18" charset="-78"/>
              <a:cs typeface="Simplified Arabic" panose="02020603050405020304" pitchFamily="18" charset="-78"/>
            </a:endParaRP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260648"/>
            <a:ext cx="8784976" cy="6480720"/>
          </a:xfrm>
        </p:spPr>
        <p:txBody>
          <a:bodyPr/>
          <a:lstStyle/>
          <a:p>
            <a:pPr algn="justLow">
              <a:lnSpc>
                <a:spcPct val="150000"/>
              </a:lnSpc>
            </a:pPr>
            <a:r>
              <a:rPr lang="ar-SA" b="1" dirty="0"/>
              <a:t> دراسة التكوين </a:t>
            </a:r>
            <a:r>
              <a:rPr lang="ar-SA" b="1" dirty="0" smtClean="0"/>
              <a:t>السكاني </a:t>
            </a:r>
            <a:r>
              <a:rPr lang="ar-SA" b="1" dirty="0"/>
              <a:t>تعطى المرء صورة واضحة عن طبيعة السكــــــان من حيث  النوع </a:t>
            </a:r>
            <a:r>
              <a:rPr lang="en-US" b="1" dirty="0">
                <a:solidFill>
                  <a:srgbClr val="66FF33"/>
                </a:solidFill>
              </a:rPr>
              <a:t>sex morphology </a:t>
            </a:r>
            <a:r>
              <a:rPr lang="ar-SA" b="1" dirty="0" smtClean="0"/>
              <a:t>عدد </a:t>
            </a:r>
            <a:r>
              <a:rPr lang="ar-SA" b="1" dirty="0"/>
              <a:t>الذكور </a:t>
            </a:r>
            <a:r>
              <a:rPr lang="ar-SA" b="1" dirty="0" smtClean="0"/>
              <a:t>وعدد </a:t>
            </a:r>
            <a:r>
              <a:rPr lang="ar-SA" b="1" dirty="0"/>
              <a:t>الاناث . </a:t>
            </a:r>
            <a:endParaRPr lang="ar-SA" b="1" dirty="0" smtClean="0"/>
          </a:p>
          <a:p>
            <a:pPr algn="justLow">
              <a:lnSpc>
                <a:spcPct val="150000"/>
              </a:lnSpc>
            </a:pPr>
            <a:r>
              <a:rPr lang="ar-SA" b="1" dirty="0" smtClean="0"/>
              <a:t>وتعطى </a:t>
            </a:r>
            <a:r>
              <a:rPr lang="ar-SA" b="1" dirty="0"/>
              <a:t>دراسة التكوين </a:t>
            </a:r>
            <a:r>
              <a:rPr lang="ar-SA" b="1" dirty="0" smtClean="0"/>
              <a:t>السكاني </a:t>
            </a:r>
            <a:r>
              <a:rPr lang="ar-SA" b="1" dirty="0"/>
              <a:t>صورة عن التكوين </a:t>
            </a:r>
            <a:r>
              <a:rPr lang="ar-SA" b="1" dirty="0" smtClean="0"/>
              <a:t>الحرفي </a:t>
            </a:r>
            <a:r>
              <a:rPr lang="ar-SA" b="1" dirty="0"/>
              <a:t>للسكان     </a:t>
            </a:r>
            <a:r>
              <a:rPr lang="en-US" b="1" dirty="0">
                <a:solidFill>
                  <a:srgbClr val="66FF33"/>
                </a:solidFill>
              </a:rPr>
              <a:t>occupational structure    </a:t>
            </a:r>
            <a:endParaRPr lang="ar-SA" b="1" dirty="0" smtClean="0">
              <a:solidFill>
                <a:srgbClr val="66FF33"/>
              </a:solidFill>
            </a:endParaRPr>
          </a:p>
          <a:p>
            <a:pPr algn="justLow">
              <a:lnSpc>
                <a:spcPct val="150000"/>
              </a:lnSpc>
            </a:pPr>
            <a:r>
              <a:rPr lang="ar-SA" b="1" dirty="0" smtClean="0"/>
              <a:t>وتعطى </a:t>
            </a:r>
            <a:r>
              <a:rPr lang="ar-SA" b="1" dirty="0"/>
              <a:t>صــــورة عن الفئات </a:t>
            </a:r>
            <a:r>
              <a:rPr lang="ar-SA" b="1" dirty="0" smtClean="0"/>
              <a:t>العمرية </a:t>
            </a:r>
            <a:r>
              <a:rPr lang="en-US" b="1" dirty="0">
                <a:solidFill>
                  <a:srgbClr val="66FF33"/>
                </a:solidFill>
              </a:rPr>
              <a:t>age composition  </a:t>
            </a:r>
            <a:r>
              <a:rPr lang="ar-SA" b="1" dirty="0"/>
              <a:t>والحالة الزواجية </a:t>
            </a:r>
            <a:r>
              <a:rPr lang="en-US" b="1" dirty="0">
                <a:solidFill>
                  <a:srgbClr val="66FF33"/>
                </a:solidFill>
              </a:rPr>
              <a:t>marital condition ، </a:t>
            </a:r>
            <a:endParaRPr lang="ar-SA" b="1" dirty="0" smtClean="0">
              <a:solidFill>
                <a:srgbClr val="66FF33"/>
              </a:solidFill>
            </a:endParaRPr>
          </a:p>
          <a:p>
            <a:pPr marL="0" indent="0" algn="justLow">
              <a:lnSpc>
                <a:spcPct val="150000"/>
              </a:lnSpc>
              <a:buNone/>
            </a:pPr>
            <a:endParaRPr lang="ar-SA" b="1" dirty="0"/>
          </a:p>
        </p:txBody>
      </p:sp>
    </p:spTree>
    <p:extLst>
      <p:ext uri="{BB962C8B-B14F-4D97-AF65-F5344CB8AC3E}">
        <p14:creationId xmlns:p14="http://schemas.microsoft.com/office/powerpoint/2010/main" val="1084398387"/>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lstStyle/>
          <a:p>
            <a:pPr lvl="0" algn="justLow">
              <a:lnSpc>
                <a:spcPct val="150000"/>
              </a:lnSpc>
              <a:buClr>
                <a:srgbClr val="FFCC00"/>
              </a:buClr>
            </a:pPr>
            <a:r>
              <a:rPr lang="ar-SA" b="1" dirty="0">
                <a:solidFill>
                  <a:srgbClr val="FFFFFF"/>
                </a:solidFill>
              </a:rPr>
              <a:t>والتكوين </a:t>
            </a:r>
            <a:r>
              <a:rPr lang="ar-SA" b="1" dirty="0" smtClean="0">
                <a:solidFill>
                  <a:srgbClr val="FFFFFF"/>
                </a:solidFill>
              </a:rPr>
              <a:t>الديني </a:t>
            </a:r>
            <a:r>
              <a:rPr lang="en-US" b="1" dirty="0">
                <a:solidFill>
                  <a:srgbClr val="FFFFFF"/>
                </a:solidFill>
              </a:rPr>
              <a:t>religion composition  </a:t>
            </a:r>
            <a:r>
              <a:rPr lang="ar-SA" b="1" dirty="0">
                <a:solidFill>
                  <a:srgbClr val="FFFFFF"/>
                </a:solidFill>
              </a:rPr>
              <a:t>لمعــــــرفة الى </a:t>
            </a:r>
            <a:r>
              <a:rPr lang="ar-SA" b="1" dirty="0" smtClean="0">
                <a:solidFill>
                  <a:srgbClr val="FFFFFF"/>
                </a:solidFill>
              </a:rPr>
              <a:t>أي </a:t>
            </a:r>
            <a:r>
              <a:rPr lang="ar-SA" b="1" dirty="0">
                <a:solidFill>
                  <a:srgbClr val="FFFFFF"/>
                </a:solidFill>
              </a:rPr>
              <a:t>مـــدى يتجانس المجتمع ؟ وهل هناك أقليات دينية ومشاكل ناتجة عن وجودهم أم لا </a:t>
            </a:r>
            <a:r>
              <a:rPr lang="ar-SA" b="1" dirty="0" smtClean="0">
                <a:solidFill>
                  <a:srgbClr val="FFFFFF"/>
                </a:solidFill>
              </a:rPr>
              <a:t>.</a:t>
            </a:r>
            <a:endParaRPr lang="ar-SA" b="1" dirty="0">
              <a:solidFill>
                <a:srgbClr val="FFFFFF"/>
              </a:solidFill>
            </a:endParaRPr>
          </a:p>
          <a:p>
            <a:pPr lvl="0" algn="justLow">
              <a:lnSpc>
                <a:spcPct val="150000"/>
              </a:lnSpc>
              <a:buClr>
                <a:srgbClr val="FFCC00"/>
              </a:buClr>
            </a:pPr>
            <a:r>
              <a:rPr lang="ar-SA" b="1" dirty="0">
                <a:solidFill>
                  <a:srgbClr val="FFFFFF"/>
                </a:solidFill>
              </a:rPr>
              <a:t>وتتعرض دراسة التكويــــن </a:t>
            </a:r>
            <a:r>
              <a:rPr lang="ar-SA" b="1" dirty="0" smtClean="0">
                <a:solidFill>
                  <a:srgbClr val="FFFFFF"/>
                </a:solidFill>
              </a:rPr>
              <a:t>السكاني </a:t>
            </a:r>
            <a:r>
              <a:rPr lang="ar-SA" b="1" dirty="0">
                <a:solidFill>
                  <a:srgbClr val="FFFFFF"/>
                </a:solidFill>
              </a:rPr>
              <a:t>الى دراسة وتحليل  حجم الاسرة </a:t>
            </a:r>
            <a:r>
              <a:rPr lang="en-US" b="1" dirty="0">
                <a:solidFill>
                  <a:srgbClr val="FFFFFF"/>
                </a:solidFill>
              </a:rPr>
              <a:t>size of family  </a:t>
            </a:r>
            <a:r>
              <a:rPr lang="ar-SA" b="1" dirty="0">
                <a:solidFill>
                  <a:srgbClr val="FFFFFF"/>
                </a:solidFill>
              </a:rPr>
              <a:t>والحالة التعليمية </a:t>
            </a:r>
            <a:r>
              <a:rPr lang="en-US" b="1" dirty="0">
                <a:solidFill>
                  <a:srgbClr val="FFFFFF"/>
                </a:solidFill>
              </a:rPr>
              <a:t>educational condition  </a:t>
            </a:r>
            <a:r>
              <a:rPr lang="ar-SA" b="1" dirty="0">
                <a:solidFill>
                  <a:srgbClr val="FFFFFF"/>
                </a:solidFill>
              </a:rPr>
              <a:t>للسكان </a:t>
            </a:r>
            <a:r>
              <a:rPr lang="ar-SA" b="1" dirty="0" smtClean="0">
                <a:solidFill>
                  <a:srgbClr val="FFFFFF"/>
                </a:solidFill>
              </a:rPr>
              <a:t>كي </a:t>
            </a:r>
            <a:r>
              <a:rPr lang="ar-SA" b="1" dirty="0">
                <a:solidFill>
                  <a:srgbClr val="FFFFFF"/>
                </a:solidFill>
              </a:rPr>
              <a:t>تتكامل الـــصورة الاجتماعية والاقتصادية والطبيعية للسكان . </a:t>
            </a:r>
          </a:p>
          <a:p>
            <a:pPr algn="justLow">
              <a:lnSpc>
                <a:spcPct val="150000"/>
              </a:lnSpc>
            </a:pPr>
            <a:endParaRPr lang="en-US" b="1" dirty="0"/>
          </a:p>
        </p:txBody>
      </p:sp>
    </p:spTree>
    <p:extLst>
      <p:ext uri="{BB962C8B-B14F-4D97-AF65-F5344CB8AC3E}">
        <p14:creationId xmlns:p14="http://schemas.microsoft.com/office/powerpoint/2010/main" val="119380399"/>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4800" dirty="0" smtClean="0">
                <a:solidFill>
                  <a:srgbClr val="FF0000"/>
                </a:solidFill>
              </a:rPr>
              <a:t>التركيب العمري – النوعي </a:t>
            </a:r>
            <a:endParaRPr lang="en-US" sz="4800" dirty="0">
              <a:solidFill>
                <a:srgbClr val="FF0000"/>
              </a:solidFill>
            </a:endParaRPr>
          </a:p>
        </p:txBody>
      </p:sp>
      <p:sp>
        <p:nvSpPr>
          <p:cNvPr id="3" name="Content Placeholder 2"/>
          <p:cNvSpPr>
            <a:spLocks noGrp="1"/>
          </p:cNvSpPr>
          <p:nvPr>
            <p:ph idx="1"/>
          </p:nvPr>
        </p:nvSpPr>
        <p:spPr>
          <a:xfrm>
            <a:off x="107504" y="1196752"/>
            <a:ext cx="8928992" cy="4929411"/>
          </a:xfrm>
        </p:spPr>
        <p:txBody>
          <a:bodyPr/>
          <a:lstStyle/>
          <a:p>
            <a:pPr marL="0" indent="0" algn="justLow">
              <a:lnSpc>
                <a:spcPct val="150000"/>
              </a:lnSpc>
              <a:buNone/>
            </a:pPr>
            <a:r>
              <a:rPr lang="ar-SA" b="1" dirty="0" smtClean="0">
                <a:solidFill>
                  <a:srgbClr val="00FF00"/>
                </a:solidFill>
              </a:rPr>
              <a:t>  أهميته :</a:t>
            </a:r>
          </a:p>
          <a:p>
            <a:pPr algn="justLow">
              <a:lnSpc>
                <a:spcPct val="150000"/>
              </a:lnSpc>
              <a:buFont typeface="Arial" panose="020B0604020202020204" pitchFamily="34" charset="0"/>
              <a:buChar char="•"/>
            </a:pPr>
            <a:r>
              <a:rPr lang="ar-SA" b="1" dirty="0" smtClean="0">
                <a:solidFill>
                  <a:srgbClr val="FFC000"/>
                </a:solidFill>
              </a:rPr>
              <a:t>يمكن التعرف على مستقبل النمو السكاني وطبيعته وخصائصه .</a:t>
            </a:r>
          </a:p>
          <a:p>
            <a:pPr marL="0" indent="0" algn="justLow">
              <a:lnSpc>
                <a:spcPct val="150000"/>
              </a:lnSpc>
              <a:buNone/>
            </a:pPr>
            <a:r>
              <a:rPr lang="ar-SA" b="1" dirty="0">
                <a:solidFill>
                  <a:srgbClr val="FFC000"/>
                </a:solidFill>
              </a:rPr>
              <a:t> </a:t>
            </a:r>
            <a:r>
              <a:rPr lang="ar-SA" b="1" dirty="0" smtClean="0">
                <a:solidFill>
                  <a:srgbClr val="FFC000"/>
                </a:solidFill>
              </a:rPr>
              <a:t>فالمجتمع الذي يتكون من عدد كبير من الشباب سينمو بمعدلات أسرع ، كذلك وجود عدد كبير من الإناث في قمة سن الخصوبة      ( 20-29 سنة ) يشير إلى إمكانية كبيرة للنمو في المستقبل .</a:t>
            </a:r>
          </a:p>
          <a:p>
            <a:endParaRPr lang="en-US" dirty="0"/>
          </a:p>
        </p:txBody>
      </p:sp>
    </p:spTree>
    <p:extLst>
      <p:ext uri="{BB962C8B-B14F-4D97-AF65-F5344CB8AC3E}">
        <p14:creationId xmlns:p14="http://schemas.microsoft.com/office/powerpoint/2010/main" val="133966811"/>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Low">
              <a:lnSpc>
                <a:spcPct val="150000"/>
              </a:lnSpc>
              <a:buFont typeface="Arial" panose="020B0604020202020204" pitchFamily="34" charset="0"/>
              <a:buChar char="•"/>
            </a:pPr>
            <a:r>
              <a:rPr lang="ar-SA" b="1" dirty="0" smtClean="0">
                <a:solidFill>
                  <a:srgbClr val="FFC000"/>
                </a:solidFill>
              </a:rPr>
              <a:t>يؤثر التركيب العمري النوعي بالعمليات الديموغرافية الثلاثة ( الخصوبة ، الوفيات ، الهجرة ) .</a:t>
            </a:r>
          </a:p>
          <a:p>
            <a:pPr algn="justLow">
              <a:lnSpc>
                <a:spcPct val="150000"/>
              </a:lnSpc>
              <a:buFont typeface="Arial" panose="020B0604020202020204" pitchFamily="34" charset="0"/>
              <a:buChar char="•"/>
            </a:pPr>
            <a:r>
              <a:rPr lang="ar-SA" b="1" dirty="0" smtClean="0">
                <a:solidFill>
                  <a:srgbClr val="FFC000"/>
                </a:solidFill>
              </a:rPr>
              <a:t>يساعد على التخطيط للقوى العاملة والخدمات التعليمية والصحية والإسكان في المجتمع .</a:t>
            </a:r>
          </a:p>
          <a:p>
            <a:pPr algn="justLow">
              <a:lnSpc>
                <a:spcPct val="150000"/>
              </a:lnSpc>
              <a:buFont typeface="Arial" panose="020B0604020202020204" pitchFamily="34" charset="0"/>
              <a:buChar char="•"/>
            </a:pPr>
            <a:endParaRPr lang="en-US" b="1" dirty="0"/>
          </a:p>
        </p:txBody>
      </p:sp>
    </p:spTree>
    <p:extLst>
      <p:ext uri="{BB962C8B-B14F-4D97-AF65-F5344CB8AC3E}">
        <p14:creationId xmlns:p14="http://schemas.microsoft.com/office/powerpoint/2010/main" val="1922023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rrowheads="1"/>
          </p:cNvSpPr>
          <p:nvPr>
            <p:ph type="title"/>
          </p:nvPr>
        </p:nvSpPr>
        <p:spPr>
          <a:ln>
            <a:solidFill>
              <a:srgbClr val="FF3300"/>
            </a:solidFill>
            <a:miter lim="800000"/>
            <a:headEnd/>
            <a:tailEnd/>
          </a:ln>
          <a:scene3d>
            <a:camera prst="legacyObliqueBottom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مصادر البيانات الثابتة</a:t>
            </a:r>
            <a:r>
              <a:rPr lang="ar-EG" altLang="en-US"/>
              <a:t> </a:t>
            </a:r>
            <a:r>
              <a:rPr lang="ar-EG" altLang="en-US">
                <a:solidFill>
                  <a:srgbClr val="00FF00"/>
                </a:solidFill>
              </a:rPr>
              <a:t>( المسح بالعينة )</a:t>
            </a:r>
            <a:endParaRPr lang="en-US" altLang="en-US">
              <a:solidFill>
                <a:srgbClr val="00FF00"/>
              </a:solidFill>
            </a:endParaRPr>
          </a:p>
        </p:txBody>
      </p:sp>
      <p:sp>
        <p:nvSpPr>
          <p:cNvPr id="48131" name="Rectangle 3"/>
          <p:cNvSpPr>
            <a:spLocks noGrp="1" noChangeArrowheads="1"/>
          </p:cNvSpPr>
          <p:nvPr>
            <p:ph type="body" idx="1"/>
          </p:nvPr>
        </p:nvSpPr>
        <p:spPr>
          <a:xfrm>
            <a:off x="468313" y="1341438"/>
            <a:ext cx="8229600" cy="4924425"/>
          </a:xfrm>
        </p:spPr>
        <p:txBody>
          <a:bodyPr/>
          <a:lstStyle/>
          <a:p>
            <a:pPr>
              <a:lnSpc>
                <a:spcPct val="80000"/>
              </a:lnSpc>
            </a:pPr>
            <a:endParaRPr lang="ar-EG" altLang="en-US" sz="1800">
              <a:solidFill>
                <a:srgbClr val="FF9900"/>
              </a:solidFill>
            </a:endParaRPr>
          </a:p>
          <a:p>
            <a:r>
              <a:rPr lang="ar-EG" altLang="en-US" sz="2000" b="1">
                <a:solidFill>
                  <a:srgbClr val="FF9900"/>
                </a:solidFill>
              </a:rPr>
              <a:t>المسح بالعينة </a:t>
            </a:r>
            <a:r>
              <a:rPr lang="en-US" altLang="en-US" sz="2000" b="1">
                <a:solidFill>
                  <a:srgbClr val="FF9900"/>
                </a:solidFill>
              </a:rPr>
              <a:t>sample survey</a:t>
            </a:r>
            <a:r>
              <a:rPr lang="ar-EG" altLang="en-US" sz="2000" b="1">
                <a:solidFill>
                  <a:srgbClr val="FF9900"/>
                </a:solidFill>
              </a:rPr>
              <a:t> :</a:t>
            </a:r>
            <a:r>
              <a:rPr lang="ar-EG" altLang="en-US" sz="2000" b="1"/>
              <a:t>  يعتبر المســــــــح بالعينــــة من العوامل المكملة للتعدادات للحصول على بيانات توضح كل أو بعض خصائص السكان .</a:t>
            </a:r>
          </a:p>
          <a:p>
            <a:endParaRPr lang="ar-EG" altLang="en-US" sz="2000" b="1"/>
          </a:p>
          <a:p>
            <a:r>
              <a:rPr lang="ar-EG" altLang="en-US" sz="2000" b="1"/>
              <a:t>والعينــــــة جزء من المجتمــع تختلف عما يسمى بالحصر الشامل الذى يشمل كل أفراد المجتمع والمتمثل فى التعداد القومى </a:t>
            </a:r>
          </a:p>
          <a:p>
            <a:endParaRPr lang="ar-EG" altLang="en-US" sz="2000" b="1"/>
          </a:p>
          <a:p>
            <a:r>
              <a:rPr lang="ar-EG" altLang="en-US" sz="2000" b="1"/>
              <a:t>من فـــــــــــوائد المســـــــــح بالعيــنة   </a:t>
            </a:r>
            <a:r>
              <a:rPr lang="ar-EG" altLang="en-US" sz="2000" b="1">
                <a:solidFill>
                  <a:srgbClr val="FFFF00"/>
                </a:solidFill>
              </a:rPr>
              <a:t>1 –</a:t>
            </a:r>
            <a:r>
              <a:rPr lang="ar-EG" altLang="en-US" sz="2000" b="1"/>
              <a:t> يوفر الجهـــــد والنفقات    </a:t>
            </a:r>
            <a:r>
              <a:rPr lang="ar-EG" altLang="en-US" sz="2000" b="1">
                <a:solidFill>
                  <a:srgbClr val="FFFF00"/>
                </a:solidFill>
              </a:rPr>
              <a:t>2 –</a:t>
            </a:r>
            <a:r>
              <a:rPr lang="ar-EG" altLang="en-US" sz="2000" b="1"/>
              <a:t> البيانات التى تنتج عن  المسح بالعينة تكون دقيقة </a:t>
            </a:r>
          </a:p>
          <a:p>
            <a:endParaRPr lang="ar-EG" altLang="en-US" sz="2000" b="1"/>
          </a:p>
          <a:p>
            <a:r>
              <a:rPr lang="ar-EG" altLang="en-US" sz="2000" b="1"/>
              <a:t>مزجت بعض الدول بين اجراء التعــــــــــداد الشامل وأسلوب العينة بغرض الحصول على بيانات اضافية من الصعب الحصول عليها من التعداد </a:t>
            </a:r>
          </a:p>
          <a:p>
            <a:endParaRPr lang="ar-EG" altLang="en-US" sz="2000" b="1"/>
          </a:p>
          <a:p>
            <a:r>
              <a:rPr lang="ar-EG" altLang="en-US" sz="2000" b="1"/>
              <a:t>يجب أن تكون العينــــة ممثله ودقيقة ومطبق عليها قواعد محددة  تتصف بالموضوعية والأمانة</a:t>
            </a:r>
            <a:endParaRPr lang="en-US" altLang="en-US" sz="2000" b="1"/>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rrowheads="1"/>
          </p:cNvSpPr>
          <p:nvPr>
            <p:ph type="title"/>
          </p:nvPr>
        </p:nvSpPr>
        <p:spPr/>
        <p:txBody>
          <a:bodyPr/>
          <a:lstStyle/>
          <a:p>
            <a:r>
              <a:rPr lang="ar-SA" altLang="en-US">
                <a:solidFill>
                  <a:srgbClr val="FFFF00"/>
                </a:solidFill>
              </a:rPr>
              <a:t>التركيب النوعى للسكان</a:t>
            </a:r>
            <a:endParaRPr lang="en-US" altLang="en-US">
              <a:solidFill>
                <a:srgbClr val="FFFF00"/>
              </a:solidFill>
            </a:endParaRPr>
          </a:p>
        </p:txBody>
      </p:sp>
      <p:sp>
        <p:nvSpPr>
          <p:cNvPr id="261123" name="Rectangle 3"/>
          <p:cNvSpPr>
            <a:spLocks noGrp="1" noChangeArrowheads="1"/>
          </p:cNvSpPr>
          <p:nvPr>
            <p:ph type="body" idx="1"/>
          </p:nvPr>
        </p:nvSpPr>
        <p:spPr/>
        <p:txBody>
          <a:bodyPr/>
          <a:lstStyle/>
          <a:p>
            <a:pPr marL="0" indent="0">
              <a:buNone/>
            </a:pPr>
            <a:r>
              <a:rPr lang="ar-SA" altLang="en-US" b="1" dirty="0" smtClean="0"/>
              <a:t>  </a:t>
            </a:r>
            <a:r>
              <a:rPr lang="ar-SA" altLang="en-US" b="1" dirty="0" smtClean="0">
                <a:solidFill>
                  <a:srgbClr val="FF0000"/>
                </a:solidFill>
              </a:rPr>
              <a:t>هو تصنيف السكان إلى ذكور وإناث .</a:t>
            </a:r>
          </a:p>
          <a:p>
            <a:pPr algn="ctr"/>
            <a:r>
              <a:rPr lang="ar-SA" altLang="en-US" b="1" dirty="0" smtClean="0">
                <a:solidFill>
                  <a:srgbClr val="66FF33"/>
                </a:solidFill>
              </a:rPr>
              <a:t>مؤشرات التركيب النوعي :</a:t>
            </a:r>
          </a:p>
          <a:p>
            <a:pPr marL="514350" indent="-514350">
              <a:buAutoNum type="arabic1Minus"/>
            </a:pPr>
            <a:r>
              <a:rPr lang="ar-SA" altLang="en-US" b="1" dirty="0" smtClean="0">
                <a:solidFill>
                  <a:srgbClr val="FFFF00"/>
                </a:solidFill>
              </a:rPr>
              <a:t>نسبة النوع لجملة السكان :</a:t>
            </a:r>
          </a:p>
          <a:p>
            <a:pPr marL="0" indent="0">
              <a:buNone/>
            </a:pPr>
            <a:r>
              <a:rPr lang="ar-SA" altLang="en-US" b="1" dirty="0" smtClean="0"/>
              <a:t>تعكس هذه النسبة مدى التناسب بين أعداد الذكور والإناث في المجتمع وتحسب على النحو التالي :</a:t>
            </a:r>
          </a:p>
          <a:p>
            <a:pPr marL="0" indent="0">
              <a:buNone/>
            </a:pPr>
            <a:endParaRPr lang="ar-SA" altLang="en-US" b="1" dirty="0" smtClean="0"/>
          </a:p>
        </p:txBody>
      </p:sp>
      <p:pic>
        <p:nvPicPr>
          <p:cNvPr id="2" name="Picture 1"/>
          <p:cNvPicPr>
            <a:picLocks noChangeAspect="1"/>
          </p:cNvPicPr>
          <p:nvPr/>
        </p:nvPicPr>
        <p:blipFill>
          <a:blip r:embed="rId2"/>
          <a:stretch>
            <a:fillRect/>
          </a:stretch>
        </p:blipFill>
        <p:spPr>
          <a:xfrm>
            <a:off x="2051720" y="4581128"/>
            <a:ext cx="5505165" cy="1292464"/>
          </a:xfrm>
          <a:prstGeom prst="rect">
            <a:avLst/>
          </a:prstGeom>
        </p:spPr>
      </p:pic>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Low">
              <a:lnSpc>
                <a:spcPct val="150000"/>
              </a:lnSpc>
              <a:buNone/>
            </a:pPr>
            <a:r>
              <a:rPr lang="ar-SA" b="1" dirty="0" smtClean="0"/>
              <a:t>وتعكس هذه النسبة عدد الذكور لكل 100 أنثى .</a:t>
            </a:r>
          </a:p>
          <a:p>
            <a:pPr marL="0" indent="0" algn="justLow">
              <a:lnSpc>
                <a:spcPct val="150000"/>
              </a:lnSpc>
              <a:buNone/>
            </a:pPr>
            <a:r>
              <a:rPr lang="ar-SA" b="1" dirty="0" smtClean="0"/>
              <a:t>فهي في الصين 107 أي 107 ذكر لكل 100 أنثى .</a:t>
            </a:r>
          </a:p>
          <a:p>
            <a:pPr marL="0" indent="0" algn="justLow">
              <a:lnSpc>
                <a:spcPct val="150000"/>
              </a:lnSpc>
              <a:buNone/>
            </a:pPr>
            <a:r>
              <a:rPr lang="ar-SA" b="1" dirty="0" smtClean="0"/>
              <a:t>وفي المملكة 124 أي 124 ذكر لكل 100 أنثى  ( لماذا ؟ ) .</a:t>
            </a:r>
          </a:p>
          <a:p>
            <a:pPr marL="0" indent="0" algn="justLow">
              <a:lnSpc>
                <a:spcPct val="150000"/>
              </a:lnSpc>
              <a:buNone/>
            </a:pPr>
            <a:r>
              <a:rPr lang="ar-SA" b="1" dirty="0" smtClean="0"/>
              <a:t>بالنسبة للسعوديين بلغت 100 .</a:t>
            </a:r>
          </a:p>
          <a:p>
            <a:pPr marL="0" indent="0" algn="justLow">
              <a:lnSpc>
                <a:spcPct val="150000"/>
              </a:lnSpc>
              <a:buNone/>
            </a:pPr>
            <a:r>
              <a:rPr lang="ar-SA" b="1" dirty="0" smtClean="0"/>
              <a:t>بالنسبة للأجانب بلغت 227 .</a:t>
            </a:r>
            <a:endParaRPr lang="en-US" b="1" dirty="0"/>
          </a:p>
        </p:txBody>
      </p:sp>
    </p:spTree>
    <p:extLst>
      <p:ext uri="{BB962C8B-B14F-4D97-AF65-F5344CB8AC3E}">
        <p14:creationId xmlns:p14="http://schemas.microsoft.com/office/powerpoint/2010/main" val="2581995242"/>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Low"/>
            <a:r>
              <a:rPr lang="ar-SA" sz="3200" dirty="0" smtClean="0">
                <a:solidFill>
                  <a:srgbClr val="FFFF00"/>
                </a:solidFill>
              </a:rPr>
              <a:t>ب- نسبة النوع حسب الفئات العمرية :</a:t>
            </a:r>
            <a:endParaRPr lang="en-US" sz="3200" dirty="0">
              <a:solidFill>
                <a:srgbClr val="FFFF00"/>
              </a:solidFill>
            </a:endParaRPr>
          </a:p>
        </p:txBody>
      </p:sp>
      <p:sp>
        <p:nvSpPr>
          <p:cNvPr id="3" name="Content Placeholder 2"/>
          <p:cNvSpPr>
            <a:spLocks noGrp="1"/>
          </p:cNvSpPr>
          <p:nvPr>
            <p:ph idx="1"/>
          </p:nvPr>
        </p:nvSpPr>
        <p:spPr>
          <a:xfrm>
            <a:off x="107504" y="1600200"/>
            <a:ext cx="8579296" cy="4525963"/>
          </a:xfrm>
        </p:spPr>
        <p:txBody>
          <a:bodyPr/>
          <a:lstStyle/>
          <a:p>
            <a:pPr marL="0" indent="0">
              <a:buNone/>
            </a:pPr>
            <a:r>
              <a:rPr lang="ar-SA" dirty="0" smtClean="0"/>
              <a:t>تستخدم لإبراز التوازن النوعي في الفئات العمرية المختلفة وتحسب على النحو التالي </a:t>
            </a:r>
          </a:p>
          <a:p>
            <a:pPr marL="0" indent="0">
              <a:buNone/>
            </a:pPr>
            <a:endParaRPr lang="ar-SA" dirty="0"/>
          </a:p>
          <a:p>
            <a:pPr marL="0" indent="0">
              <a:buNone/>
            </a:pPr>
            <a:r>
              <a:rPr lang="ar-SA" sz="2800" dirty="0" smtClean="0">
                <a:solidFill>
                  <a:srgbClr val="FF66CC"/>
                </a:solidFill>
              </a:rPr>
              <a:t>                                    عدد الذكور في فئة عمرية معينة </a:t>
            </a:r>
          </a:p>
          <a:p>
            <a:pPr marL="0" indent="0">
              <a:buNone/>
            </a:pPr>
            <a:r>
              <a:rPr lang="ar-SA" sz="2800" dirty="0">
                <a:solidFill>
                  <a:srgbClr val="FF66CC"/>
                </a:solidFill>
              </a:rPr>
              <a:t> نسبة النوع في الفئة العمرية = </a:t>
            </a:r>
            <a:r>
              <a:rPr lang="ar-SA" sz="2800" dirty="0" smtClean="0">
                <a:solidFill>
                  <a:srgbClr val="FF66CC"/>
                </a:solidFill>
              </a:rPr>
              <a:t>ــــــــــــــــــــــــــــــــــــــــــــــــ × 100</a:t>
            </a:r>
          </a:p>
          <a:p>
            <a:pPr marL="0" indent="0">
              <a:buNone/>
            </a:pPr>
            <a:r>
              <a:rPr lang="ar-SA" sz="2800" dirty="0">
                <a:solidFill>
                  <a:srgbClr val="FF66CC"/>
                </a:solidFill>
              </a:rPr>
              <a:t> </a:t>
            </a:r>
            <a:r>
              <a:rPr lang="ar-SA" sz="2800" dirty="0" smtClean="0">
                <a:solidFill>
                  <a:srgbClr val="FF66CC"/>
                </a:solidFill>
              </a:rPr>
              <a:t>                                  عدد الإناث في الفئة العمرية نفسها</a:t>
            </a:r>
            <a:endParaRPr lang="en-US" sz="2800" dirty="0">
              <a:solidFill>
                <a:srgbClr val="FF66CC"/>
              </a:solidFill>
            </a:endParaRPr>
          </a:p>
        </p:txBody>
      </p:sp>
    </p:spTree>
    <p:extLst>
      <p:ext uri="{BB962C8B-B14F-4D97-AF65-F5344CB8AC3E}">
        <p14:creationId xmlns:p14="http://schemas.microsoft.com/office/powerpoint/2010/main" val="3679234805"/>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Low"/>
            <a:r>
              <a:rPr lang="ar-SA" sz="3200" dirty="0" smtClean="0">
                <a:solidFill>
                  <a:srgbClr val="FFFF00"/>
                </a:solidFill>
              </a:rPr>
              <a:t>جـ - نسبة النوع عند الميلاد :</a:t>
            </a:r>
            <a:endParaRPr lang="en-US" sz="3200" dirty="0">
              <a:solidFill>
                <a:srgbClr val="FFFF00"/>
              </a:solidFill>
            </a:endParaRPr>
          </a:p>
        </p:txBody>
      </p:sp>
      <p:sp>
        <p:nvSpPr>
          <p:cNvPr id="3" name="Content Placeholder 2"/>
          <p:cNvSpPr>
            <a:spLocks noGrp="1"/>
          </p:cNvSpPr>
          <p:nvPr>
            <p:ph idx="1"/>
          </p:nvPr>
        </p:nvSpPr>
        <p:spPr/>
        <p:style>
          <a:lnRef idx="2">
            <a:schemeClr val="dk1">
              <a:shade val="50000"/>
            </a:schemeClr>
          </a:lnRef>
          <a:fillRef idx="1">
            <a:schemeClr val="dk1"/>
          </a:fillRef>
          <a:effectRef idx="0">
            <a:schemeClr val="dk1"/>
          </a:effectRef>
          <a:fontRef idx="minor">
            <a:schemeClr val="lt1"/>
          </a:fontRef>
        </p:style>
        <p:txBody>
          <a:bodyPr/>
          <a:lstStyle/>
          <a:p>
            <a:pPr marL="0" indent="0" algn="justLow">
              <a:lnSpc>
                <a:spcPct val="150000"/>
              </a:lnSpc>
              <a:buNone/>
            </a:pPr>
            <a:r>
              <a:rPr lang="ar-SA" b="1" dirty="0" smtClean="0"/>
              <a:t>وهى نسبة عدد المواليد الذكور أقل من سنة إلى عدد المواليد الإناث أحياء أقل من سنة .</a:t>
            </a:r>
          </a:p>
          <a:p>
            <a:pPr marL="0" indent="0" algn="justLow">
              <a:lnSpc>
                <a:spcPct val="150000"/>
              </a:lnSpc>
              <a:buNone/>
            </a:pPr>
            <a:r>
              <a:rPr lang="ar-SA" b="1" dirty="0" smtClean="0"/>
              <a:t>وتجدر الملاحظة أن الذكور يولدون بأعداد تفوق أعداد الإناث في معظم المجتمعات البشرية غير أن التعرض للوفاة للأجنة والمواليد الذكور أكثر من الإناث .</a:t>
            </a:r>
          </a:p>
          <a:p>
            <a:pPr marL="0" indent="0" algn="justLow">
              <a:lnSpc>
                <a:spcPct val="150000"/>
              </a:lnSpc>
              <a:buNone/>
            </a:pPr>
            <a:r>
              <a:rPr lang="ar-SA" b="1" dirty="0" smtClean="0"/>
              <a:t>وتبلغ هذه النسبة في المملكة 106 ذكر / 100 أنثى</a:t>
            </a:r>
            <a:endParaRPr lang="en-US" b="1" dirty="0"/>
          </a:p>
        </p:txBody>
      </p:sp>
    </p:spTree>
    <p:extLst>
      <p:ext uri="{BB962C8B-B14F-4D97-AF65-F5344CB8AC3E}">
        <p14:creationId xmlns:p14="http://schemas.microsoft.com/office/powerpoint/2010/main" val="3459554001"/>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rrowheads="1"/>
          </p:cNvSpPr>
          <p:nvPr>
            <p:ph type="title"/>
          </p:nvPr>
        </p:nvSpPr>
        <p:spPr/>
        <p:txBody>
          <a:bodyPr/>
          <a:lstStyle/>
          <a:p>
            <a:r>
              <a:rPr lang="ar-EG" altLang="en-US" sz="4000">
                <a:solidFill>
                  <a:srgbClr val="FFFF00"/>
                </a:solidFill>
              </a:rPr>
              <a:t>تتأثر نسبة النوع فى المجتمعات زيادة ونقصانا ببعض العوامل والتى أهمها :</a:t>
            </a:r>
            <a:endParaRPr lang="en-US" altLang="en-US" sz="4000">
              <a:solidFill>
                <a:srgbClr val="FFFF00"/>
              </a:solidFill>
            </a:endParaRPr>
          </a:p>
        </p:txBody>
      </p:sp>
      <p:sp>
        <p:nvSpPr>
          <p:cNvPr id="262147" name="Rectangle 3"/>
          <p:cNvSpPr>
            <a:spLocks noGrp="1" noChangeArrowheads="1"/>
          </p:cNvSpPr>
          <p:nvPr>
            <p:ph type="body" idx="1"/>
          </p:nvPr>
        </p:nvSpPr>
        <p:spPr>
          <a:xfrm>
            <a:off x="539750" y="1773238"/>
            <a:ext cx="8229600" cy="4525962"/>
          </a:xfrm>
        </p:spPr>
        <p:style>
          <a:lnRef idx="2">
            <a:schemeClr val="dk1">
              <a:shade val="50000"/>
            </a:schemeClr>
          </a:lnRef>
          <a:fillRef idx="1">
            <a:schemeClr val="dk1"/>
          </a:fillRef>
          <a:effectRef idx="0">
            <a:schemeClr val="dk1"/>
          </a:effectRef>
          <a:fontRef idx="minor">
            <a:schemeClr val="lt1"/>
          </a:fontRef>
        </p:style>
        <p:txBody>
          <a:bodyPr/>
          <a:lstStyle/>
          <a:p>
            <a:pPr algn="justLow">
              <a:lnSpc>
                <a:spcPct val="150000"/>
              </a:lnSpc>
            </a:pPr>
            <a:r>
              <a:rPr lang="ar-EG" altLang="en-US" sz="2800" b="1" dirty="0">
                <a:solidFill>
                  <a:srgbClr val="FF0000"/>
                </a:solidFill>
              </a:rPr>
              <a:t>الهجرة الوافدة أو المغادرة لكل من الذكور والإناث .</a:t>
            </a:r>
          </a:p>
          <a:p>
            <a:pPr marL="0" indent="0" algn="justLow">
              <a:lnSpc>
                <a:spcPct val="150000"/>
              </a:lnSpc>
              <a:buNone/>
            </a:pPr>
            <a:r>
              <a:rPr lang="ar-SA" altLang="en-US" sz="2800" b="1" dirty="0" smtClean="0"/>
              <a:t>تسهم الهجرة المغادرة في خفض هذه النسبة لأن الذكور يعدون أكثر ميلاً للهجرة من الإناث ، وتسهم الهجرة الوافدة في رفع نسبة النوع كما في الإمارات العربية ( 210 ) .</a:t>
            </a:r>
          </a:p>
          <a:p>
            <a:pPr marL="0" indent="0" algn="justLow">
              <a:lnSpc>
                <a:spcPct val="150000"/>
              </a:lnSpc>
              <a:buNone/>
            </a:pPr>
            <a:r>
              <a:rPr lang="ar-SA" altLang="en-US" sz="2800" b="1" dirty="0" smtClean="0"/>
              <a:t>وتؤدي الهجرة الداخلية إلى ارتفاع نسبة النوع في المدن مقارنة بالقري ففي الرياض ( 104 ) ، وفي الباحة ( 87 ) .</a:t>
            </a:r>
            <a:endParaRPr lang="en-US" altLang="en-US" sz="2800" b="1" dirty="0"/>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336704"/>
          </a:xfrm>
        </p:spPr>
        <p:txBody>
          <a:bodyPr/>
          <a:lstStyle/>
          <a:p>
            <a:pPr marL="0" lvl="0" indent="0">
              <a:buClr>
                <a:srgbClr val="FFCC00"/>
              </a:buClr>
              <a:buNone/>
            </a:pPr>
            <a:endParaRPr lang="ar-EG" altLang="en-US" sz="2800" dirty="0">
              <a:solidFill>
                <a:srgbClr val="FFFFFF"/>
              </a:solidFill>
            </a:endParaRPr>
          </a:p>
          <a:p>
            <a:pPr lvl="0">
              <a:buClr>
                <a:srgbClr val="FFCC00"/>
              </a:buClr>
            </a:pPr>
            <a:r>
              <a:rPr lang="ar-EG" altLang="en-US" b="1" dirty="0">
                <a:solidFill>
                  <a:srgbClr val="FF0000"/>
                </a:solidFill>
              </a:rPr>
              <a:t>تباين معدل الوفيات بالنسبة لكلا من النوعين </a:t>
            </a:r>
            <a:r>
              <a:rPr lang="ar-EG" altLang="en-US" b="1" dirty="0" smtClean="0">
                <a:solidFill>
                  <a:srgbClr val="FF0000"/>
                </a:solidFill>
              </a:rPr>
              <a:t>في </a:t>
            </a:r>
            <a:r>
              <a:rPr lang="ar-EG" altLang="en-US" b="1" dirty="0">
                <a:solidFill>
                  <a:srgbClr val="FF0000"/>
                </a:solidFill>
              </a:rPr>
              <a:t>الأعمار المختلفة .</a:t>
            </a:r>
          </a:p>
          <a:p>
            <a:pPr marL="0" lvl="0" indent="0">
              <a:buClr>
                <a:srgbClr val="FFCC00"/>
              </a:buClr>
              <a:buNone/>
            </a:pPr>
            <a:r>
              <a:rPr lang="ar-SA" altLang="en-US" sz="2800" b="1" dirty="0" smtClean="0">
                <a:solidFill>
                  <a:srgbClr val="FFFFFF"/>
                </a:solidFill>
              </a:rPr>
              <a:t>تعد وفيات الذكور أعلى من الإناث في كل الفئات العمرية .</a:t>
            </a:r>
            <a:endParaRPr lang="ar-EG" altLang="en-US" sz="2800" b="1" dirty="0">
              <a:solidFill>
                <a:srgbClr val="FFFFFF"/>
              </a:solidFill>
            </a:endParaRPr>
          </a:p>
          <a:p>
            <a:pPr marL="0" lvl="0" indent="0">
              <a:buClr>
                <a:srgbClr val="FFCC00"/>
              </a:buClr>
              <a:buNone/>
            </a:pPr>
            <a:endParaRPr lang="ar-EG" altLang="en-US" sz="2800" dirty="0">
              <a:solidFill>
                <a:srgbClr val="FFFFFF"/>
              </a:solidFill>
            </a:endParaRPr>
          </a:p>
          <a:p>
            <a:pPr lvl="0">
              <a:buClr>
                <a:srgbClr val="FFCC00"/>
              </a:buClr>
            </a:pPr>
            <a:r>
              <a:rPr lang="ar-EG" altLang="en-US" b="1" dirty="0">
                <a:solidFill>
                  <a:srgbClr val="FF0000"/>
                </a:solidFill>
              </a:rPr>
              <a:t>الحروب </a:t>
            </a:r>
            <a:r>
              <a:rPr lang="ar-SA" altLang="en-US" b="1" dirty="0" smtClean="0">
                <a:solidFill>
                  <a:srgbClr val="FF0000"/>
                </a:solidFill>
              </a:rPr>
              <a:t>تؤثر في التركيب النوعي :</a:t>
            </a:r>
          </a:p>
          <a:p>
            <a:pPr marL="0" lvl="0" indent="0">
              <a:buClr>
                <a:srgbClr val="FFCC00"/>
              </a:buClr>
              <a:buNone/>
            </a:pPr>
            <a:r>
              <a:rPr lang="ar-SA" altLang="en-US" sz="2800" b="1" dirty="0">
                <a:solidFill>
                  <a:srgbClr val="FFFFFF"/>
                </a:solidFill>
              </a:rPr>
              <a:t> </a:t>
            </a:r>
            <a:r>
              <a:rPr lang="ar-SA" altLang="en-US" sz="2800" b="1" dirty="0" smtClean="0">
                <a:solidFill>
                  <a:srgbClr val="FFFFFF"/>
                </a:solidFill>
              </a:rPr>
              <a:t>وهذا ما حدث في الدول الأوربية بعد الحرب العالمية الثانية .</a:t>
            </a:r>
          </a:p>
          <a:p>
            <a:pPr marL="0" lvl="0" indent="0">
              <a:buClr>
                <a:srgbClr val="FFCC00"/>
              </a:buClr>
              <a:buNone/>
            </a:pPr>
            <a:endParaRPr lang="ar-SA" altLang="en-US" sz="2800" dirty="0" smtClean="0">
              <a:solidFill>
                <a:srgbClr val="FFFFFF"/>
              </a:solidFill>
            </a:endParaRPr>
          </a:p>
          <a:p>
            <a:pPr lvl="0">
              <a:buClr>
                <a:srgbClr val="FFCC00"/>
              </a:buClr>
            </a:pPr>
            <a:r>
              <a:rPr lang="ar-EG" altLang="en-US" b="1" dirty="0">
                <a:solidFill>
                  <a:srgbClr val="FF0000"/>
                </a:solidFill>
              </a:rPr>
              <a:t>الأخطاء </a:t>
            </a:r>
            <a:r>
              <a:rPr lang="ar-EG" altLang="en-US" b="1" dirty="0" smtClean="0">
                <a:solidFill>
                  <a:srgbClr val="FF0000"/>
                </a:solidFill>
              </a:rPr>
              <a:t>في </a:t>
            </a:r>
            <a:r>
              <a:rPr lang="ar-EG" altLang="en-US" b="1" dirty="0">
                <a:solidFill>
                  <a:srgbClr val="FF0000"/>
                </a:solidFill>
              </a:rPr>
              <a:t>البيانات </a:t>
            </a:r>
            <a:r>
              <a:rPr lang="ar-EG" altLang="en-US" b="1" dirty="0" smtClean="0">
                <a:solidFill>
                  <a:srgbClr val="FF0000"/>
                </a:solidFill>
              </a:rPr>
              <a:t>التي </a:t>
            </a:r>
            <a:r>
              <a:rPr lang="ar-EG" altLang="en-US" b="1" dirty="0">
                <a:solidFill>
                  <a:srgbClr val="FF0000"/>
                </a:solidFill>
              </a:rPr>
              <a:t>يشملها التعداد مثل النقص </a:t>
            </a:r>
            <a:r>
              <a:rPr lang="ar-EG" altLang="en-US" b="1" dirty="0" smtClean="0">
                <a:solidFill>
                  <a:srgbClr val="FF0000"/>
                </a:solidFill>
              </a:rPr>
              <a:t>في </a:t>
            </a:r>
            <a:r>
              <a:rPr lang="ar-EG" altLang="en-US" b="1" dirty="0">
                <a:solidFill>
                  <a:srgbClr val="FF0000"/>
                </a:solidFill>
              </a:rPr>
              <a:t>تسجيل عدد الإناث </a:t>
            </a:r>
            <a:r>
              <a:rPr lang="ar-EG" altLang="en-US" b="1" dirty="0" smtClean="0">
                <a:solidFill>
                  <a:srgbClr val="FF0000"/>
                </a:solidFill>
              </a:rPr>
              <a:t>.</a:t>
            </a:r>
            <a:endParaRPr lang="ar-SA" altLang="en-US" b="1" dirty="0" smtClean="0">
              <a:solidFill>
                <a:srgbClr val="FF0000"/>
              </a:solidFill>
            </a:endParaRPr>
          </a:p>
          <a:p>
            <a:pPr marL="0" lvl="0" indent="0">
              <a:buClr>
                <a:srgbClr val="FFCC00"/>
              </a:buClr>
              <a:buNone/>
            </a:pPr>
            <a:r>
              <a:rPr lang="ar-SA" altLang="en-US" sz="2800" b="1" dirty="0" smtClean="0"/>
              <a:t>والخطأ عند تسجيل أعمار البنات ، والخطأ في أعداد المهاجرين وغيرها .</a:t>
            </a:r>
            <a:endParaRPr lang="ar-EG" altLang="en-US" sz="2800" b="1" dirty="0"/>
          </a:p>
          <a:p>
            <a:pPr lvl="0">
              <a:buClr>
                <a:srgbClr val="FFCC00"/>
              </a:buClr>
            </a:pPr>
            <a:endParaRPr lang="en-US" dirty="0"/>
          </a:p>
        </p:txBody>
      </p:sp>
    </p:spTree>
    <p:extLst>
      <p:ext uri="{BB962C8B-B14F-4D97-AF65-F5344CB8AC3E}">
        <p14:creationId xmlns:p14="http://schemas.microsoft.com/office/powerpoint/2010/main" val="2659193449"/>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shade val="50000"/>
            </a:schemeClr>
          </a:lnRef>
          <a:fillRef idx="1">
            <a:schemeClr val="dk1"/>
          </a:fillRef>
          <a:effectRef idx="0">
            <a:schemeClr val="dk1"/>
          </a:effectRef>
          <a:fontRef idx="minor">
            <a:schemeClr val="lt1"/>
          </a:fontRef>
        </p:style>
        <p:txBody>
          <a:bodyPr/>
          <a:lstStyle/>
          <a:p>
            <a:r>
              <a:rPr lang="ar-SA" sz="4800" dirty="0" smtClean="0">
                <a:solidFill>
                  <a:srgbClr val="FFC000"/>
                </a:solidFill>
              </a:rPr>
              <a:t>التركيب العمري</a:t>
            </a:r>
            <a:endParaRPr lang="en-US" sz="4800" dirty="0">
              <a:solidFill>
                <a:srgbClr val="FFC000"/>
              </a:solidFill>
            </a:endParaRPr>
          </a:p>
        </p:txBody>
      </p:sp>
      <p:sp>
        <p:nvSpPr>
          <p:cNvPr id="3" name="Content Placeholder 2"/>
          <p:cNvSpPr>
            <a:spLocks noGrp="1"/>
          </p:cNvSpPr>
          <p:nvPr>
            <p:ph idx="1"/>
          </p:nvPr>
        </p:nvSpPr>
        <p:spPr/>
        <p:txBody>
          <a:bodyPr/>
          <a:lstStyle/>
          <a:p>
            <a:pPr marL="0" indent="0" algn="justLow">
              <a:lnSpc>
                <a:spcPct val="150000"/>
              </a:lnSpc>
              <a:buNone/>
            </a:pPr>
            <a:r>
              <a:rPr lang="ar-SA" b="1" dirty="0" smtClean="0"/>
              <a:t>تتطلب الدراسات السكانية تصنيف السكان حسب فئات عمرية مختلفة ، قد تكون سنة واحدة أو خمس أو عشر سنوات .</a:t>
            </a:r>
          </a:p>
          <a:p>
            <a:pPr marL="0" indent="0" algn="justLow">
              <a:lnSpc>
                <a:spcPct val="150000"/>
              </a:lnSpc>
              <a:buNone/>
            </a:pPr>
            <a:r>
              <a:rPr lang="ar-SA" b="1" dirty="0" smtClean="0"/>
              <a:t>وأنسب هذه الفئات الخمسية لأنها لا تبرز أخطاء بيانات العمر ولا تتسبب في فقدان الكثير من التفاصيل .</a:t>
            </a:r>
            <a:endParaRPr lang="en-US" b="1" dirty="0"/>
          </a:p>
        </p:txBody>
      </p:sp>
    </p:spTree>
    <p:extLst>
      <p:ext uri="{BB962C8B-B14F-4D97-AF65-F5344CB8AC3E}">
        <p14:creationId xmlns:p14="http://schemas.microsoft.com/office/powerpoint/2010/main" val="3201126127"/>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Rot="1" noChangeArrowheads="1"/>
          </p:cNvSpPr>
          <p:nvPr>
            <p:ph type="title"/>
          </p:nvPr>
        </p:nvSpPr>
        <p:spPr/>
        <p:txBody>
          <a:bodyPr/>
          <a:lstStyle/>
          <a:p>
            <a:r>
              <a:rPr lang="ar-EG" altLang="en-US" smtClean="0"/>
              <a:t>     التركيب العمرى للسكان</a:t>
            </a:r>
            <a:endParaRPr lang="en-US" altLang="en-US"/>
          </a:p>
        </p:txBody>
      </p:sp>
      <p:sp>
        <p:nvSpPr>
          <p:cNvPr id="282627" name="Rectangle 3"/>
          <p:cNvSpPr>
            <a:spLocks noGrp="1" noChangeArrowheads="1"/>
          </p:cNvSpPr>
          <p:nvPr>
            <p:ph type="body" idx="1"/>
          </p:nvPr>
        </p:nvSpPr>
        <p:spPr>
          <a:xfrm>
            <a:off x="457200" y="1196752"/>
            <a:ext cx="8229600" cy="4929411"/>
          </a:xfrm>
        </p:spPr>
        <p:txBody>
          <a:bodyPr/>
          <a:lstStyle/>
          <a:p>
            <a:pPr algn="justLow"/>
            <a:r>
              <a:rPr lang="ar-EG" altLang="en-US" sz="2400" b="1" dirty="0" smtClean="0"/>
              <a:t>تعد بيانـات السن كما أوردتــــــها التعدادات السكـــانية المصدر الرئيسي لدراسة التركيب العمرى ، </a:t>
            </a:r>
            <a:r>
              <a:rPr lang="ar-EG" altLang="en-US" sz="2400" b="1" dirty="0" smtClean="0">
                <a:solidFill>
                  <a:srgbClr val="FF0000"/>
                </a:solidFill>
              </a:rPr>
              <a:t>وهى بيانات يشوبها الكثير من الخطأ لأسباب منها : </a:t>
            </a:r>
          </a:p>
          <a:p>
            <a:pPr marL="0" indent="0" algn="justLow">
              <a:buNone/>
            </a:pPr>
            <a:endParaRPr lang="ar-SA" altLang="en-US" sz="2400" b="1" dirty="0"/>
          </a:p>
          <a:p>
            <a:pPr marL="0" indent="0" algn="justLow">
              <a:buNone/>
            </a:pPr>
            <a:r>
              <a:rPr lang="ar-EG" altLang="en-US" sz="2400" b="1" dirty="0" smtClean="0"/>
              <a:t>  1- جاذبيـــــة بعض الأرقــــام في ذكر الأعمــار مثل الأرقام الزوجية أو المنتهية بالصفر </a:t>
            </a:r>
          </a:p>
          <a:p>
            <a:pPr marL="0" indent="0" algn="justLow">
              <a:buNone/>
            </a:pPr>
            <a:endParaRPr lang="ar-SA" altLang="en-US" sz="2400" b="1" dirty="0"/>
          </a:p>
          <a:p>
            <a:pPr marL="0" indent="0" algn="justLow">
              <a:buNone/>
            </a:pPr>
            <a:r>
              <a:rPr lang="ar-EG" altLang="en-US" sz="2400" b="1" dirty="0" smtClean="0"/>
              <a:t>  2 – كذب الإنــــاث اللاتي يملن الــــى الإدلاء بأعمار تقل عن الحقيقة</a:t>
            </a:r>
          </a:p>
          <a:p>
            <a:pPr marL="0" indent="0" algn="justLow">
              <a:buNone/>
            </a:pPr>
            <a:endParaRPr lang="ar-SA" altLang="en-US" sz="2400" b="1" dirty="0"/>
          </a:p>
          <a:p>
            <a:pPr marL="0" indent="0" algn="justLow">
              <a:buNone/>
            </a:pPr>
            <a:r>
              <a:rPr lang="ar-SA" altLang="en-US" sz="2400" b="1" dirty="0" smtClean="0"/>
              <a:t>3</a:t>
            </a:r>
            <a:r>
              <a:rPr lang="ar-EG" altLang="en-US" sz="2400" b="1" dirty="0" smtClean="0"/>
              <a:t> – هنـــاك ميــــل عــــام في عدم ذكر الأطفال الرضع </a:t>
            </a:r>
            <a:r>
              <a:rPr lang="ar-EG" altLang="en-US" sz="2400" b="1" dirty="0" err="1" smtClean="0"/>
              <a:t>فى</a:t>
            </a:r>
            <a:r>
              <a:rPr lang="ar-EG" altLang="en-US" sz="2400" b="1" dirty="0" smtClean="0"/>
              <a:t> التعـــــدادات </a:t>
            </a:r>
            <a:endParaRPr lang="en-US" altLang="en-US" sz="2400" b="1" dirty="0"/>
          </a:p>
        </p:txBody>
      </p:sp>
    </p:spTree>
    <p:extLst>
      <p:ext uri="{BB962C8B-B14F-4D97-AF65-F5344CB8AC3E}">
        <p14:creationId xmlns:p14="http://schemas.microsoft.com/office/powerpoint/2010/main" val="1151090550"/>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lstStyle/>
          <a:p>
            <a:r>
              <a:rPr lang="ar-SA" dirty="0" smtClean="0"/>
              <a:t>مؤشرات التركيب العمري</a:t>
            </a:r>
            <a:endParaRPr lang="en-US" dirty="0"/>
          </a:p>
        </p:txBody>
      </p:sp>
      <p:sp>
        <p:nvSpPr>
          <p:cNvPr id="3" name="Content Placeholder 2"/>
          <p:cNvSpPr>
            <a:spLocks noGrp="1"/>
          </p:cNvSpPr>
          <p:nvPr>
            <p:ph idx="1"/>
          </p:nvPr>
        </p:nvSpPr>
        <p:spPr>
          <a:xfrm>
            <a:off x="179512" y="1196752"/>
            <a:ext cx="8856984" cy="4929411"/>
          </a:xfrm>
        </p:spPr>
        <p:txBody>
          <a:bodyPr/>
          <a:lstStyle/>
          <a:p>
            <a:pPr marL="0" indent="0" algn="justLow">
              <a:lnSpc>
                <a:spcPct val="150000"/>
              </a:lnSpc>
              <a:buNone/>
            </a:pPr>
            <a:r>
              <a:rPr lang="ar-SA" b="1" dirty="0" smtClean="0">
                <a:solidFill>
                  <a:srgbClr val="FFC000"/>
                </a:solidFill>
              </a:rPr>
              <a:t>1- نسب السكان في الفئات العمرية العريضة :</a:t>
            </a:r>
          </a:p>
          <a:p>
            <a:pPr marL="0" indent="0" algn="justLow">
              <a:lnSpc>
                <a:spcPct val="150000"/>
              </a:lnSpc>
              <a:buNone/>
            </a:pPr>
            <a:r>
              <a:rPr lang="ar-SA" sz="2800" b="1" dirty="0"/>
              <a:t>ي</a:t>
            </a:r>
            <a:r>
              <a:rPr lang="ar-SA" sz="2800" b="1" dirty="0" smtClean="0"/>
              <a:t>صنف السكان إلى فئات عمرية عريضة على النحو التالي :</a:t>
            </a:r>
          </a:p>
          <a:p>
            <a:pPr algn="justLow">
              <a:lnSpc>
                <a:spcPct val="150000"/>
              </a:lnSpc>
              <a:buFontTx/>
              <a:buChar char="-"/>
            </a:pPr>
            <a:r>
              <a:rPr lang="ar-SA" sz="2800" b="1" dirty="0" smtClean="0">
                <a:solidFill>
                  <a:srgbClr val="FF0000"/>
                </a:solidFill>
              </a:rPr>
              <a:t>نسبة صغار السن ( أقل من 15 سنة ) : </a:t>
            </a:r>
          </a:p>
          <a:p>
            <a:pPr marL="0" indent="0" algn="justLow">
              <a:lnSpc>
                <a:spcPct val="150000"/>
              </a:lnSpc>
              <a:buNone/>
            </a:pPr>
            <a:r>
              <a:rPr lang="ar-SA" sz="2800" b="1" dirty="0"/>
              <a:t> </a:t>
            </a:r>
            <a:r>
              <a:rPr lang="ar-SA" sz="2800" b="1" dirty="0" smtClean="0"/>
              <a:t>ترتفع هذه الفئة في الدول النامية ، لتزيد على ثلث السكان ، بينما لا تتجاوز 20% في معظم الدول المتقدمة .</a:t>
            </a:r>
          </a:p>
          <a:p>
            <a:pPr marL="0" indent="0" algn="justLow">
              <a:lnSpc>
                <a:spcPct val="150000"/>
              </a:lnSpc>
              <a:buNone/>
            </a:pPr>
            <a:r>
              <a:rPr lang="ar-SA" sz="2800" b="1" dirty="0" smtClean="0"/>
              <a:t>السعودية ( 43% ) ، مصر ( 36% ) ، اليابان ( 15% ) ، ألمانيا ( 16% ) . </a:t>
            </a:r>
          </a:p>
          <a:p>
            <a:pPr marL="0" indent="0" algn="justLow">
              <a:lnSpc>
                <a:spcPct val="150000"/>
              </a:lnSpc>
              <a:buNone/>
            </a:pPr>
            <a:endParaRPr lang="ar-SA" b="1" dirty="0" smtClean="0"/>
          </a:p>
          <a:p>
            <a:pPr algn="justLow">
              <a:lnSpc>
                <a:spcPct val="150000"/>
              </a:lnSpc>
            </a:pPr>
            <a:endParaRPr lang="en-US" b="1" dirty="0"/>
          </a:p>
        </p:txBody>
      </p:sp>
    </p:spTree>
    <p:extLst>
      <p:ext uri="{BB962C8B-B14F-4D97-AF65-F5344CB8AC3E}">
        <p14:creationId xmlns:p14="http://schemas.microsoft.com/office/powerpoint/2010/main" val="2054875851"/>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404664"/>
            <a:ext cx="8928992" cy="6336704"/>
          </a:xfrm>
        </p:spPr>
        <p:txBody>
          <a:bodyPr/>
          <a:lstStyle/>
          <a:p>
            <a:pPr algn="justLow">
              <a:lnSpc>
                <a:spcPct val="150000"/>
              </a:lnSpc>
              <a:buFontTx/>
              <a:buChar char="-"/>
            </a:pPr>
            <a:r>
              <a:rPr lang="ar-SA" b="1" dirty="0" smtClean="0">
                <a:solidFill>
                  <a:srgbClr val="FF0000"/>
                </a:solidFill>
              </a:rPr>
              <a:t>نسبة البالغين ( متوسطو السن ) :</a:t>
            </a:r>
          </a:p>
          <a:p>
            <a:pPr marL="0" indent="0" algn="justLow">
              <a:lnSpc>
                <a:spcPct val="150000"/>
              </a:lnSpc>
              <a:buNone/>
            </a:pPr>
            <a:r>
              <a:rPr lang="ar-SA" b="1" dirty="0" smtClean="0"/>
              <a:t>وتتركز قوة العمل في هذه الفئة ، فهي الفئة العاملة ، وتتأثر بالهجرة أكثر من الفئات الأخرى . </a:t>
            </a:r>
          </a:p>
          <a:p>
            <a:pPr algn="justLow">
              <a:lnSpc>
                <a:spcPct val="150000"/>
              </a:lnSpc>
              <a:buFontTx/>
              <a:buChar char="-"/>
            </a:pPr>
            <a:r>
              <a:rPr lang="ar-SA" b="1" dirty="0" smtClean="0">
                <a:solidFill>
                  <a:srgbClr val="FF0000"/>
                </a:solidFill>
              </a:rPr>
              <a:t>نسبة كبار السن ( 65 سنة فأكثر ) :</a:t>
            </a:r>
          </a:p>
          <a:p>
            <a:pPr marL="0" indent="0" algn="justLow">
              <a:lnSpc>
                <a:spcPct val="150000"/>
              </a:lnSpc>
              <a:buNone/>
            </a:pPr>
            <a:r>
              <a:rPr lang="ar-SA" b="1" dirty="0" smtClean="0"/>
              <a:t>تشمل كثيراً من المتقاعدين والأرامل ، وهى انعكاس للفئة الأولى ن فتنخفض في الدول النامية حيث ترتفع نسبة صغار السن وتزيد في الدول المتقدمة حيث تقل نسبة صغار السن .</a:t>
            </a:r>
          </a:p>
          <a:p>
            <a:pPr marL="0" indent="0" algn="ctr">
              <a:lnSpc>
                <a:spcPct val="150000"/>
              </a:lnSpc>
              <a:buNone/>
            </a:pPr>
            <a:r>
              <a:rPr lang="ar-SA" b="1" dirty="0" smtClean="0">
                <a:solidFill>
                  <a:srgbClr val="FFC000"/>
                </a:solidFill>
              </a:rPr>
              <a:t>وتصل في المملكة 3.5% .</a:t>
            </a:r>
          </a:p>
          <a:p>
            <a:pPr marL="0" indent="0">
              <a:buNone/>
            </a:pPr>
            <a:endParaRPr lang="en-US" dirty="0"/>
          </a:p>
        </p:txBody>
      </p:sp>
    </p:spTree>
    <p:extLst>
      <p:ext uri="{BB962C8B-B14F-4D97-AF65-F5344CB8AC3E}">
        <p14:creationId xmlns:p14="http://schemas.microsoft.com/office/powerpoint/2010/main" val="189057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a:ln>
            <a:solidFill>
              <a:srgbClr val="FF3300"/>
            </a:solidFill>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t>ثانيا : مصادر البيانات غير الثابتة </a:t>
            </a:r>
            <a:endParaRPr lang="en-US" altLang="en-US"/>
          </a:p>
        </p:txBody>
      </p:sp>
      <p:sp>
        <p:nvSpPr>
          <p:cNvPr id="49155" name="Rectangle 3"/>
          <p:cNvSpPr>
            <a:spLocks noGrp="1" noChangeArrowheads="1"/>
          </p:cNvSpPr>
          <p:nvPr>
            <p:ph type="body" idx="1"/>
          </p:nvPr>
        </p:nvSpPr>
        <p:spPr>
          <a:xfrm>
            <a:off x="250825" y="1844675"/>
            <a:ext cx="8642350" cy="4525963"/>
          </a:xfrm>
          <a:ln/>
          <a:extLst>
            <a:ext uri="{91240B29-F687-4F45-9708-019B960494DF}">
              <a14:hiddenLine xmlns:a14="http://schemas.microsoft.com/office/drawing/2010/main" w="9525">
                <a:pattFill prst="pct5">
                  <a:fgClr>
                    <a:srgbClr val="000000"/>
                  </a:fgClr>
                  <a:bgClr>
                    <a:srgbClr val="FFFFFF"/>
                  </a:bgClr>
                </a:pattFill>
                <a:prstDash val="solid"/>
                <a:miter lim="800000"/>
                <a:headEnd/>
                <a:tailEnd/>
              </a14:hiddenLine>
            </a:ext>
          </a:extLst>
        </p:spPr>
        <p:txBody>
          <a:bodyPr/>
          <a:lstStyle/>
          <a:p>
            <a:r>
              <a:rPr lang="ar-EG" altLang="en-US" b="1">
                <a:solidFill>
                  <a:srgbClr val="66FF33"/>
                </a:solidFill>
                <a:cs typeface="Andalus" panose="02020603050405020304" pitchFamily="18" charset="-78"/>
              </a:rPr>
              <a:t>الإحصــاءات الحيوية</a:t>
            </a:r>
            <a:r>
              <a:rPr lang="ar-EG" altLang="en-US">
                <a:solidFill>
                  <a:srgbClr val="66FF33"/>
                </a:solidFill>
              </a:rPr>
              <a:t> </a:t>
            </a:r>
            <a:r>
              <a:rPr lang="en-US" altLang="en-US">
                <a:solidFill>
                  <a:srgbClr val="66FF33"/>
                </a:solidFill>
              </a:rPr>
              <a:t>vital statistics </a:t>
            </a:r>
            <a:r>
              <a:rPr lang="ar-EG" altLang="en-US">
                <a:solidFill>
                  <a:srgbClr val="66FF33"/>
                </a:solidFill>
              </a:rPr>
              <a:t> </a:t>
            </a:r>
            <a:r>
              <a:rPr lang="ar-EG" altLang="en-US"/>
              <a:t>وهى احصـــاءات هامة وإجبــــارية بحكم القـــانون وتشمل تسجيل المــــواليد والوفيــات والزواج والطلاق .</a:t>
            </a:r>
          </a:p>
          <a:p>
            <a:r>
              <a:rPr lang="ar-EG" altLang="en-US" b="1">
                <a:solidFill>
                  <a:srgbClr val="00FF00"/>
                </a:solidFill>
                <a:cs typeface="Andalus" panose="02020603050405020304" pitchFamily="18" charset="-78"/>
              </a:rPr>
              <a:t>إحصــاءات المواليد</a:t>
            </a:r>
            <a:r>
              <a:rPr lang="ar-EG" altLang="en-US"/>
              <a:t> : تعد إحصــــــــــاءات المواليد من أهــــم الإحصــــــاءات حيث يمكن من خلالها معـــــرفة حــــركة النمو الطبيعى للسكـان . ومن المعروف أن شهادة المولود تشتمل على مجمــــــــوعة من البيـــــــــــــانات الخاصــــة بالأب والأم مــثل ( الديانة ، العمر ، الموطن ، العمل ، الحلة التعليمية )</a:t>
            </a:r>
            <a:endParaRPr lang="en-US" altLang="en-US" b="1"/>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rrowheads="1"/>
          </p:cNvSpPr>
          <p:nvPr>
            <p:ph type="title"/>
          </p:nvPr>
        </p:nvSpPr>
        <p:spPr/>
        <p:txBody>
          <a:bodyPr/>
          <a:lstStyle/>
          <a:p>
            <a:r>
              <a:rPr lang="ar-EG" altLang="en-US">
                <a:solidFill>
                  <a:srgbClr val="00FF00"/>
                </a:solidFill>
              </a:rPr>
              <a:t>تقسيم السكان الى فئات عمرية</a:t>
            </a:r>
            <a:endParaRPr lang="en-US" altLang="en-US">
              <a:solidFill>
                <a:srgbClr val="00FF00"/>
              </a:solidFill>
            </a:endParaRPr>
          </a:p>
        </p:txBody>
      </p:sp>
      <p:sp>
        <p:nvSpPr>
          <p:cNvPr id="283651" name="Rectangle 3"/>
          <p:cNvSpPr>
            <a:spLocks noGrp="1" noChangeArrowheads="1"/>
          </p:cNvSpPr>
          <p:nvPr>
            <p:ph type="body" sz="half" idx="1"/>
          </p:nvPr>
        </p:nvSpPr>
        <p:spPr>
          <a:xfrm>
            <a:off x="457200" y="1600200"/>
            <a:ext cx="8686800" cy="4525963"/>
          </a:xfrm>
        </p:spPr>
        <p:txBody>
          <a:bodyPr/>
          <a:lstStyle/>
          <a:p>
            <a:pPr>
              <a:lnSpc>
                <a:spcPct val="90000"/>
              </a:lnSpc>
            </a:pPr>
            <a:r>
              <a:rPr lang="ar-EG" altLang="en-US" sz="2800" b="1">
                <a:solidFill>
                  <a:srgbClr val="FFFF00"/>
                </a:solidFill>
                <a:cs typeface="Andalus" panose="02020603050405020304" pitchFamily="18" charset="-78"/>
              </a:rPr>
              <a:t>صغار السن ( صفر – 14 سنة ) :</a:t>
            </a:r>
            <a:r>
              <a:rPr lang="ar-EG" altLang="en-US" sz="2800"/>
              <a:t> وهذه الفئة تمثل قاعدة الهــــــرم السكانى ، وتتصف بأنها غير منتجة ، كما أنها أكثر الفئات تأثرا بعاملـــــى المواليد والوفيات ، ومن الــــمعروف أن نسبة صغار السن تميل  إلى التناقص فى المجتمعات المتقدمة 18%،بينما تتزايد بصورة واضحة فى الدول النامــية 40%</a:t>
            </a:r>
          </a:p>
          <a:p>
            <a:pPr>
              <a:lnSpc>
                <a:spcPct val="90000"/>
              </a:lnSpc>
            </a:pPr>
            <a:r>
              <a:rPr lang="ar-EG" altLang="en-US" sz="2800" b="1">
                <a:solidFill>
                  <a:srgbClr val="FFFF00"/>
                </a:solidFill>
                <a:cs typeface="Andalus" panose="02020603050405020304" pitchFamily="18" charset="-78"/>
              </a:rPr>
              <a:t>متوسطو السن ( 15 – 64 سنة ) :</a:t>
            </a:r>
            <a:r>
              <a:rPr lang="ar-EG" altLang="en-US" sz="2800"/>
              <a:t> وهى الفئة المنتجة فى المجتمـع ، وهى الفئة التى تسهم فى نمو السكان ، هذه الفئة هى الأكثر قدرة على الحركـــة والهجرة ، وعلى العموم فإن نسبة متوسطى السن أكبر بكثير من الفئتــــين الأخريين . وتزداد النسبة بصـــــورة أكبر فى المجتمــــعات التـــى تستقبل المهاجرين ذوى الأعـــــمار المتوسطة . ويمكن تقسيم هـذه الفئة إلى فئتين ثانويتين هما : </a:t>
            </a:r>
            <a:endParaRPr lang="en-US" altLang="en-US" sz="2800"/>
          </a:p>
        </p:txBody>
      </p:sp>
    </p:spTree>
    <p:extLst>
      <p:ext uri="{BB962C8B-B14F-4D97-AF65-F5344CB8AC3E}">
        <p14:creationId xmlns:p14="http://schemas.microsoft.com/office/powerpoint/2010/main" val="1534317146"/>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stretch>
            <a:fillRect/>
          </a:stretch>
        </p:blipFill>
        <p:spPr>
          <a:xfrm>
            <a:off x="1403648" y="1147344"/>
            <a:ext cx="6192688" cy="4523624"/>
          </a:xfrm>
          <a:prstGeom prst="rect">
            <a:avLst/>
          </a:prstGeom>
        </p:spPr>
      </p:pic>
    </p:spTree>
    <p:extLst>
      <p:ext uri="{BB962C8B-B14F-4D97-AF65-F5344CB8AC3E}">
        <p14:creationId xmlns:p14="http://schemas.microsoft.com/office/powerpoint/2010/main" val="929308464"/>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Rot="1" noChangeArrowheads="1"/>
          </p:cNvSpPr>
          <p:nvPr>
            <p:ph type="title"/>
          </p:nvPr>
        </p:nvSpPr>
        <p:spPr/>
        <p:txBody>
          <a:bodyPr/>
          <a:lstStyle/>
          <a:p>
            <a:r>
              <a:rPr lang="ar-EG" altLang="en-US">
                <a:solidFill>
                  <a:srgbClr val="00FF00"/>
                </a:solidFill>
              </a:rPr>
              <a:t>تقسيم السكان الى فئات عمرية</a:t>
            </a:r>
            <a:endParaRPr lang="en-US" altLang="en-US">
              <a:solidFill>
                <a:srgbClr val="00FF00"/>
              </a:solidFill>
            </a:endParaRPr>
          </a:p>
        </p:txBody>
      </p:sp>
      <p:sp>
        <p:nvSpPr>
          <p:cNvPr id="287747" name="Rectangle 3"/>
          <p:cNvSpPr>
            <a:spLocks noGrp="1" noChangeArrowheads="1"/>
          </p:cNvSpPr>
          <p:nvPr>
            <p:ph type="body" sz="half" idx="1"/>
          </p:nvPr>
        </p:nvSpPr>
        <p:spPr>
          <a:xfrm>
            <a:off x="4140200" y="1628775"/>
            <a:ext cx="4254500" cy="4525963"/>
          </a:xfrm>
        </p:spPr>
        <p:txBody>
          <a:bodyPr/>
          <a:lstStyle/>
          <a:p>
            <a:r>
              <a:rPr lang="ar-EG" altLang="en-US" sz="2800" b="1">
                <a:solidFill>
                  <a:srgbClr val="FFFF00"/>
                </a:solidFill>
                <a:cs typeface="Andalus" panose="02020603050405020304" pitchFamily="18" charset="-78"/>
              </a:rPr>
              <a:t>فئة كبار السن ( المسنون ) فوق 64 سنة :</a:t>
            </a:r>
            <a:r>
              <a:rPr lang="ar-EG" altLang="en-US" sz="2800"/>
              <a:t> </a:t>
            </a:r>
            <a:r>
              <a:rPr lang="ar-EG" altLang="en-US" sz="2800" b="1"/>
              <a:t>وهى لا تعد فئة منتجة ، وتشمل أعدادا كبيرة من الإناث والأرامـــــل وهى تعد انعـــــكاسا لظروف الخصوبــة والوفيات فى المجتمـــــــع ذلك لأن نسبتها تقل بتزايد نسبة صغار السن وبالتالى ارتفـــاع معدل النمـــــو الطبيعيى للسكان والعكس. </a:t>
            </a:r>
            <a:endParaRPr lang="en-US" altLang="en-US" sz="2800" b="1"/>
          </a:p>
        </p:txBody>
      </p:sp>
      <p:pic>
        <p:nvPicPr>
          <p:cNvPr id="287748" name="Picture 4" descr="genographic_gal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55650" y="1773238"/>
            <a:ext cx="2997200" cy="4013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94704750"/>
      </p:ext>
    </p:ext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3300">
                <a:gamma/>
                <a:shade val="46275"/>
                <a:invGamma/>
              </a:srgbClr>
            </a:gs>
            <a:gs pos="100000">
              <a:srgbClr val="FF3300"/>
            </a:gs>
          </a:gsLst>
          <a:lin ang="0" scaled="1"/>
        </a:gradFill>
        <a:effectLst/>
      </p:bgPr>
    </p:bg>
    <p:spTree>
      <p:nvGrpSpPr>
        <p:cNvPr id="1" name=""/>
        <p:cNvGrpSpPr/>
        <p:nvPr/>
      </p:nvGrpSpPr>
      <p:grpSpPr>
        <a:xfrm>
          <a:off x="0" y="0"/>
          <a:ext cx="0" cy="0"/>
          <a:chOff x="0" y="0"/>
          <a:chExt cx="0" cy="0"/>
        </a:xfrm>
      </p:grpSpPr>
      <p:sp>
        <p:nvSpPr>
          <p:cNvPr id="284674" name="Rectangle 2"/>
          <p:cNvSpPr>
            <a:spLocks noGrp="1" noRot="1" noChangeArrowheads="1"/>
          </p:cNvSpPr>
          <p:nvPr>
            <p:ph type="title"/>
          </p:nvPr>
        </p:nvSpPr>
        <p:spPr>
          <a:gradFill rotWithShape="1">
            <a:gsLst>
              <a:gs pos="0">
                <a:srgbClr val="FF3300">
                  <a:gamma/>
                  <a:shade val="46275"/>
                  <a:invGamma/>
                </a:srgbClr>
              </a:gs>
              <a:gs pos="50000">
                <a:srgbClr val="FF3300"/>
              </a:gs>
              <a:gs pos="100000">
                <a:srgbClr val="FF3300">
                  <a:gamma/>
                  <a:shade val="46275"/>
                  <a:invGamma/>
                </a:srgbClr>
              </a:gs>
            </a:gsLst>
            <a:lin ang="5400000" scaled="1"/>
          </a:gradFill>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تقسيم السكان الى فئات عمرية</a:t>
            </a:r>
            <a:endParaRPr lang="en-US" altLang="en-US">
              <a:solidFill>
                <a:srgbClr val="FFFF00"/>
              </a:solidFill>
            </a:endParaRPr>
          </a:p>
        </p:txBody>
      </p:sp>
      <p:graphicFrame>
        <p:nvGraphicFramePr>
          <p:cNvPr id="2" name="Diagram 1"/>
          <p:cNvGraphicFramePr/>
          <p:nvPr/>
        </p:nvGraphicFramePr>
        <p:xfrm>
          <a:off x="457200" y="1600200"/>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7320789"/>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Low"/>
            <a:r>
              <a:rPr lang="ar-SA" sz="3600" dirty="0" smtClean="0">
                <a:solidFill>
                  <a:srgbClr val="FFC000"/>
                </a:solidFill>
              </a:rPr>
              <a:t>2- نسب الإعالة :</a:t>
            </a:r>
            <a:endParaRPr lang="en-US" sz="3600" dirty="0">
              <a:solidFill>
                <a:srgbClr val="FFC000"/>
              </a:solidFill>
            </a:endParaRPr>
          </a:p>
        </p:txBody>
      </p:sp>
      <p:sp>
        <p:nvSpPr>
          <p:cNvPr id="3" name="Content Placeholder 2"/>
          <p:cNvSpPr>
            <a:spLocks noGrp="1"/>
          </p:cNvSpPr>
          <p:nvPr>
            <p:ph idx="1"/>
          </p:nvPr>
        </p:nvSpPr>
        <p:spPr>
          <a:xfrm>
            <a:off x="457200" y="1600200"/>
            <a:ext cx="8229600" cy="5069160"/>
          </a:xfrm>
        </p:spPr>
        <p:txBody>
          <a:bodyPr/>
          <a:lstStyle/>
          <a:p>
            <a:pPr marL="0" indent="0">
              <a:buNone/>
            </a:pPr>
            <a:r>
              <a:rPr lang="ar-SA" dirty="0" smtClean="0"/>
              <a:t>تعد نسب الإعالة من المؤشرات التي لها مدلول اقتصادي واجتماعي ، وتتناسب عكسياً مع قوة العمل .</a:t>
            </a:r>
          </a:p>
          <a:p>
            <a:pPr marL="0" indent="0">
              <a:buNone/>
            </a:pPr>
            <a:r>
              <a:rPr lang="ar-SA" dirty="0" smtClean="0"/>
              <a:t>وتمثل عدد الأفراد الذين يقوم بإعالتهم فرداً واحداً من أفراد قوة العمل إلى جانب نفسه .</a:t>
            </a:r>
          </a:p>
          <a:p>
            <a:pPr marL="0" indent="0">
              <a:buNone/>
            </a:pPr>
            <a:r>
              <a:rPr lang="ar-SA" dirty="0" smtClean="0"/>
              <a:t>ترتفع نسب الإعالة في الدول التي تزيد فيها نسبة الخصوبة وهي الدول النامية .</a:t>
            </a:r>
          </a:p>
          <a:p>
            <a:pPr marL="0" indent="0">
              <a:buNone/>
            </a:pPr>
            <a:r>
              <a:rPr lang="ar-SA" sz="2400" dirty="0" smtClean="0">
                <a:solidFill>
                  <a:srgbClr val="FF66CC"/>
                </a:solidFill>
              </a:rPr>
              <a:t>                           عدد السكان أقل من 15 سنة ، 65 سنة فأكثر</a:t>
            </a:r>
          </a:p>
          <a:p>
            <a:pPr marL="0" indent="0">
              <a:buNone/>
            </a:pPr>
            <a:r>
              <a:rPr lang="ar-SA" sz="2400" dirty="0" smtClean="0">
                <a:solidFill>
                  <a:srgbClr val="FF66CC"/>
                </a:solidFill>
              </a:rPr>
              <a:t> </a:t>
            </a:r>
            <a:r>
              <a:rPr lang="ar-SA" sz="2400" dirty="0">
                <a:solidFill>
                  <a:srgbClr val="FF66CC"/>
                </a:solidFill>
              </a:rPr>
              <a:t>نسبة الإعالة  =</a:t>
            </a:r>
            <a:r>
              <a:rPr lang="ar-SA" sz="2400" dirty="0" smtClean="0">
                <a:solidFill>
                  <a:srgbClr val="FF66CC"/>
                </a:solidFill>
              </a:rPr>
              <a:t>    ـــــــــــــــــــــــــــــــــــــــــــــــــــــــــــــــــ    × 100</a:t>
            </a:r>
          </a:p>
          <a:p>
            <a:pPr marL="0" indent="0">
              <a:buNone/>
            </a:pPr>
            <a:r>
              <a:rPr lang="ar-SA" sz="2400" dirty="0" smtClean="0">
                <a:solidFill>
                  <a:srgbClr val="FF66CC"/>
                </a:solidFill>
              </a:rPr>
              <a:t>                                         عدد السكان 15 – 65 سنة</a:t>
            </a:r>
            <a:endParaRPr lang="en-US" sz="2400" dirty="0">
              <a:solidFill>
                <a:srgbClr val="FF66CC"/>
              </a:solidFill>
            </a:endParaRPr>
          </a:p>
        </p:txBody>
      </p:sp>
    </p:spTree>
    <p:extLst>
      <p:ext uri="{BB962C8B-B14F-4D97-AF65-F5344CB8AC3E}">
        <p14:creationId xmlns:p14="http://schemas.microsoft.com/office/powerpoint/2010/main" val="4090930496"/>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Low"/>
            <a:r>
              <a:rPr lang="ar-SA" dirty="0" smtClean="0">
                <a:solidFill>
                  <a:srgbClr val="FFC000"/>
                </a:solidFill>
              </a:rPr>
              <a:t>3- الهرم السكاني</a:t>
            </a:r>
            <a:endParaRPr lang="en-US" dirty="0">
              <a:solidFill>
                <a:srgbClr val="FFC000"/>
              </a:solidFill>
            </a:endParaRPr>
          </a:p>
        </p:txBody>
      </p:sp>
      <p:sp>
        <p:nvSpPr>
          <p:cNvPr id="3" name="Content Placeholder 2"/>
          <p:cNvSpPr>
            <a:spLocks noGrp="1"/>
          </p:cNvSpPr>
          <p:nvPr>
            <p:ph idx="1"/>
          </p:nvPr>
        </p:nvSpPr>
        <p:spPr/>
        <p:txBody>
          <a:bodyPr/>
          <a:lstStyle/>
          <a:p>
            <a:pPr marL="0" indent="0" algn="justLow">
              <a:buNone/>
            </a:pPr>
            <a:r>
              <a:rPr lang="ar-SA" sz="2800" b="1" dirty="0" smtClean="0"/>
              <a:t>وهناك نوعان من الأهرام السكانية :</a:t>
            </a:r>
          </a:p>
          <a:p>
            <a:pPr marL="514350" indent="-514350" algn="justLow">
              <a:buAutoNum type="arabic1Minus"/>
            </a:pPr>
            <a:r>
              <a:rPr lang="ar-SA" sz="2800" b="1" dirty="0" smtClean="0">
                <a:solidFill>
                  <a:srgbClr val="FFC000"/>
                </a:solidFill>
              </a:rPr>
              <a:t>الهرم العددي :</a:t>
            </a:r>
          </a:p>
          <a:p>
            <a:pPr marL="0" indent="0" algn="justLow">
              <a:buNone/>
            </a:pPr>
            <a:r>
              <a:rPr lang="ar-SA" sz="2800" b="1" dirty="0"/>
              <a:t> </a:t>
            </a:r>
            <a:r>
              <a:rPr lang="ar-SA" sz="2800" b="1" dirty="0" smtClean="0"/>
              <a:t>يعتمد على عدد السكان في الفئات العمرية دون تحويلها إلى نسبة مئوية .</a:t>
            </a:r>
          </a:p>
          <a:p>
            <a:pPr marL="0" indent="0" algn="justLow">
              <a:buNone/>
            </a:pPr>
            <a:r>
              <a:rPr lang="ar-SA" sz="2800" b="1" dirty="0" smtClean="0">
                <a:solidFill>
                  <a:srgbClr val="FFC000"/>
                </a:solidFill>
              </a:rPr>
              <a:t>ب- الهرم النسبي :</a:t>
            </a:r>
          </a:p>
          <a:p>
            <a:pPr marL="0" indent="0" algn="justLow">
              <a:buNone/>
            </a:pPr>
            <a:r>
              <a:rPr lang="ar-SA" sz="2800" b="1" dirty="0" smtClean="0"/>
              <a:t>يعتمد على نسب السكان في الفئات العمرية المختلفة .</a:t>
            </a:r>
          </a:p>
          <a:p>
            <a:pPr marL="0" indent="0" algn="justLow">
              <a:buNone/>
            </a:pPr>
            <a:r>
              <a:rPr lang="ar-SA" sz="2800" b="1" dirty="0" smtClean="0"/>
              <a:t>ونلاحظ أن أعداد السكان في الفئات العمرية منسوبة إلى إجمالي السكان ذكور وإناث .</a:t>
            </a:r>
            <a:endParaRPr lang="en-US" sz="2800" b="1" dirty="0"/>
          </a:p>
        </p:txBody>
      </p:sp>
    </p:spTree>
    <p:extLst>
      <p:ext uri="{BB962C8B-B14F-4D97-AF65-F5344CB8AC3E}">
        <p14:creationId xmlns:p14="http://schemas.microsoft.com/office/powerpoint/2010/main" val="3201640168"/>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3200" dirty="0" smtClean="0"/>
              <a:t>التركيب العمري و النوعي للسعوديين عام 1425 هـ </a:t>
            </a:r>
            <a:br>
              <a:rPr lang="ar-SA" sz="3200" dirty="0" smtClean="0"/>
            </a:br>
            <a:r>
              <a:rPr lang="ar-SA" sz="3200" dirty="0" smtClean="0"/>
              <a:t>الهرم العددي</a:t>
            </a:r>
            <a:endParaRPr lang="en-US" sz="3200"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20049" b="8416"/>
          <a:stretch/>
        </p:blipFill>
        <p:spPr>
          <a:xfrm>
            <a:off x="1619672" y="1988840"/>
            <a:ext cx="6389592" cy="3456384"/>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34414048"/>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9170" name="Picture 2" descr="Population Pyramid for Egypt: 2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60350"/>
            <a:ext cx="8351837" cy="5083175"/>
          </a:xfrm>
          <a:prstGeom prst="rect">
            <a:avLst/>
          </a:prstGeom>
          <a:noFill/>
          <a:extLst>
            <a:ext uri="{909E8E84-426E-40DD-AFC4-6F175D3DCCD1}">
              <a14:hiddenFill xmlns:a14="http://schemas.microsoft.com/office/drawing/2010/main">
                <a:solidFill>
                  <a:srgbClr val="FFFFFF"/>
                </a:solidFill>
              </a14:hiddenFill>
            </a:ext>
          </a:extLst>
        </p:spPr>
      </p:pic>
      <p:sp>
        <p:nvSpPr>
          <p:cNvPr id="519173" name="Text Box 5"/>
          <p:cNvSpPr txBox="1">
            <a:spLocks noChangeArrowheads="1"/>
          </p:cNvSpPr>
          <p:nvPr/>
        </p:nvSpPr>
        <p:spPr bwMode="auto">
          <a:xfrm>
            <a:off x="6588125" y="404813"/>
            <a:ext cx="6731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marR="0" lvl="0" indent="-342900" algn="r" defTabSz="914400" rtl="1" eaLnBrk="1" fontAlgn="base" latinLnBrk="0" hangingPunct="1">
              <a:lnSpc>
                <a:spcPct val="90000"/>
              </a:lnSpc>
              <a:spcBef>
                <a:spcPct val="20000"/>
              </a:spcBef>
              <a:spcAft>
                <a:spcPct val="0"/>
              </a:spcAft>
              <a:buClr>
                <a:srgbClr val="FFCC00"/>
              </a:buClr>
              <a:buSzPct val="70000"/>
              <a:buFont typeface="Wingdings" panose="05000000000000000000" pitchFamily="2" charset="2"/>
              <a:buNone/>
              <a:tabLst/>
              <a:defRPr/>
            </a:pPr>
            <a:r>
              <a:rPr kumimoji="0" lang="ar-EG" altLang="en-US" sz="2800" b="1" i="0" u="none" strike="noStrike" kern="1200" cap="none" spc="0" normalizeH="0" baseline="0" noProof="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اناث</a:t>
            </a:r>
            <a:endParaRPr kumimoji="0" lang="en-US" altLang="en-US" sz="2800" b="1" i="0" u="none" strike="noStrike" kern="1200" cap="none" spc="0" normalizeH="0" baseline="0" noProof="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endParaRPr>
          </a:p>
        </p:txBody>
      </p:sp>
      <p:sp>
        <p:nvSpPr>
          <p:cNvPr id="519174" name="Text Box 6"/>
          <p:cNvSpPr txBox="1">
            <a:spLocks noChangeArrowheads="1"/>
          </p:cNvSpPr>
          <p:nvPr/>
        </p:nvSpPr>
        <p:spPr bwMode="auto">
          <a:xfrm>
            <a:off x="1835150" y="333375"/>
            <a:ext cx="7493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marR="0" lvl="0" indent="-342900" algn="r" defTabSz="914400" rtl="1" eaLnBrk="1" fontAlgn="base" latinLnBrk="0" hangingPunct="1">
              <a:lnSpc>
                <a:spcPct val="90000"/>
              </a:lnSpc>
              <a:spcBef>
                <a:spcPct val="20000"/>
              </a:spcBef>
              <a:spcAft>
                <a:spcPct val="0"/>
              </a:spcAft>
              <a:buClr>
                <a:srgbClr val="FFCC00"/>
              </a:buClr>
              <a:buSzPct val="70000"/>
              <a:buFont typeface="Wingdings" panose="05000000000000000000" pitchFamily="2" charset="2"/>
              <a:buNone/>
              <a:tabLst/>
              <a:defRPr/>
            </a:pPr>
            <a:r>
              <a:rPr kumimoji="0" lang="ar-EG" altLang="en-US" sz="2800" b="1" i="0" u="none" strike="noStrike" kern="1200" cap="none" spc="0" normalizeH="0" baseline="0" noProof="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ذكور</a:t>
            </a:r>
            <a:endParaRPr kumimoji="0" lang="en-US" altLang="en-US" sz="2800" b="1" i="0" u="none" strike="noStrike" kern="1200" cap="none" spc="0" normalizeH="0" baseline="0" noProof="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endParaRPr>
          </a:p>
        </p:txBody>
      </p:sp>
      <p:sp>
        <p:nvSpPr>
          <p:cNvPr id="519175" name="Text Box 7"/>
          <p:cNvSpPr txBox="1">
            <a:spLocks noChangeArrowheads="1"/>
          </p:cNvSpPr>
          <p:nvPr/>
        </p:nvSpPr>
        <p:spPr bwMode="auto">
          <a:xfrm>
            <a:off x="4211638" y="404813"/>
            <a:ext cx="7762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marR="0" lvl="0" indent="-342900" algn="r" defTabSz="914400" rtl="1" eaLnBrk="1" fontAlgn="base" latinLnBrk="0" hangingPunct="1">
              <a:lnSpc>
                <a:spcPct val="90000"/>
              </a:lnSpc>
              <a:spcBef>
                <a:spcPct val="20000"/>
              </a:spcBef>
              <a:spcAft>
                <a:spcPct val="0"/>
              </a:spcAft>
              <a:buClr>
                <a:srgbClr val="FFCC00"/>
              </a:buClr>
              <a:buSzPct val="70000"/>
              <a:buFont typeface="Wingdings" panose="05000000000000000000" pitchFamily="2" charset="2"/>
              <a:buNone/>
              <a:tabLst/>
              <a:defRPr/>
            </a:pPr>
            <a:r>
              <a:rPr kumimoji="0" lang="ar-EG" altLang="en-US" sz="2800" b="1" i="0" u="none" strike="noStrike" kern="1200" cap="none" spc="0" normalizeH="0" baseline="0" noProof="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العمر</a:t>
            </a:r>
            <a:endParaRPr kumimoji="0" lang="en-US" altLang="en-US" sz="2800" b="1" i="0" u="none" strike="noStrike" kern="1200" cap="none" spc="0" normalizeH="0" baseline="0" noProof="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endParaRPr>
          </a:p>
        </p:txBody>
      </p:sp>
      <p:sp>
        <p:nvSpPr>
          <p:cNvPr id="519176" name="Text Box 8"/>
          <p:cNvSpPr txBox="1">
            <a:spLocks noChangeArrowheads="1"/>
          </p:cNvSpPr>
          <p:nvPr/>
        </p:nvSpPr>
        <p:spPr bwMode="auto">
          <a:xfrm>
            <a:off x="2212464" y="5516563"/>
            <a:ext cx="4451861" cy="480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marR="0" lvl="0" indent="-342900" algn="r" defTabSz="914400" rtl="1" eaLnBrk="1" fontAlgn="base" latinLnBrk="0" hangingPunct="1">
              <a:lnSpc>
                <a:spcPct val="90000"/>
              </a:lnSpc>
              <a:spcBef>
                <a:spcPct val="20000"/>
              </a:spcBef>
              <a:spcAft>
                <a:spcPct val="0"/>
              </a:spcAft>
              <a:buClr>
                <a:srgbClr val="FFCC00"/>
              </a:buClr>
              <a:buSzPct val="70000"/>
              <a:buFont typeface="Wingdings" panose="05000000000000000000" pitchFamily="2" charset="2"/>
              <a:buNone/>
              <a:tabLst/>
              <a:defRPr/>
            </a:pPr>
            <a:r>
              <a:rPr kumimoji="0" lang="ar-EG" altLang="en-US" sz="28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الهرم </a:t>
            </a:r>
            <a:r>
              <a:rPr kumimoji="0" lang="ar-EG" altLang="en-US" sz="2800" b="1" i="0" u="none" strike="noStrike" kern="1200" cap="none" spc="0" normalizeH="0" baseline="0" noProof="0" dirty="0" smtClean="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السكاني </a:t>
            </a:r>
            <a:r>
              <a:rPr kumimoji="0" lang="ar-SA" altLang="en-US" sz="2800" b="1" i="0" u="none" strike="noStrike" kern="1200" cap="none" spc="0" normalizeH="0" baseline="0" noProof="0" dirty="0" smtClean="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السعودي</a:t>
            </a:r>
            <a:r>
              <a:rPr kumimoji="0" lang="ar-EG" altLang="en-US" sz="2800" b="1" i="0" u="none" strike="noStrike" kern="1200" cap="none" spc="0" normalizeH="0" baseline="0" noProof="0" dirty="0" smtClean="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 </a:t>
            </a:r>
            <a:r>
              <a:rPr kumimoji="0" lang="ar-EG" altLang="en-US" sz="28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لعام 2000 </a:t>
            </a:r>
            <a:endParaRPr kumimoji="0" lang="en-US" altLang="en-US" sz="28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endParaRPr>
          </a:p>
        </p:txBody>
      </p:sp>
      <p:sp>
        <p:nvSpPr>
          <p:cNvPr id="519177" name="Text Box 9"/>
          <p:cNvSpPr txBox="1">
            <a:spLocks noChangeArrowheads="1"/>
          </p:cNvSpPr>
          <p:nvPr/>
        </p:nvSpPr>
        <p:spPr bwMode="auto">
          <a:xfrm>
            <a:off x="3492500" y="6092825"/>
            <a:ext cx="202723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marR="0" lvl="0" indent="-342900" algn="r" defTabSz="914400" rtl="1" eaLnBrk="1" fontAlgn="base" latinLnBrk="0" hangingPunct="1">
              <a:lnSpc>
                <a:spcPct val="90000"/>
              </a:lnSpc>
              <a:spcBef>
                <a:spcPct val="20000"/>
              </a:spcBef>
              <a:spcAft>
                <a:spcPct val="0"/>
              </a:spcAft>
              <a:buClr>
                <a:srgbClr val="FFCC00"/>
              </a:buClr>
              <a:buSzPct val="70000"/>
              <a:buFont typeface="Wingdings" panose="05000000000000000000" pitchFamily="2" charset="2"/>
              <a:buNone/>
              <a:tabLst/>
              <a:defRPr/>
            </a:pPr>
            <a:r>
              <a:rPr kumimoji="0" lang="ar-EG" altLang="en-US" sz="2800" b="1" i="0" u="none" strike="noStrike" kern="1200" cap="none" spc="0" normalizeH="0" baseline="0" noProof="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rPr>
              <a:t>قم بالتعليق عليه</a:t>
            </a:r>
            <a:endParaRPr kumimoji="0" lang="en-US" altLang="en-US" sz="2800" b="1" i="0" u="none" strike="noStrike" kern="1200" cap="none" spc="0" normalizeH="0" baseline="0" noProof="0">
              <a:ln>
                <a:noFill/>
              </a:ln>
              <a:solidFill>
                <a:srgbClr val="FFFFFF"/>
              </a:solidFill>
              <a:effectLst>
                <a:outerShdw blurRad="38100" dist="38100" dir="2700000" algn="tl">
                  <a:srgbClr val="000000"/>
                </a:outerShdw>
              </a:effectLst>
              <a:uLnTx/>
              <a:uFillTx/>
              <a:latin typeface="Garamond" panose="02020404030301010803" pitchFamily="18" charset="0"/>
              <a:ea typeface="+mn-ea"/>
              <a:cs typeface="Arial" panose="020B0604020202020204" pitchFamily="34" charset="0"/>
            </a:endParaRPr>
          </a:p>
        </p:txBody>
      </p:sp>
    </p:spTree>
    <p:extLst>
      <p:ext uri="{BB962C8B-B14F-4D97-AF65-F5344CB8AC3E}">
        <p14:creationId xmlns:p14="http://schemas.microsoft.com/office/powerpoint/2010/main" val="4166566188"/>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rrowheads="1"/>
          </p:cNvSpPr>
          <p:nvPr>
            <p:ph type="title"/>
          </p:nvPr>
        </p:nvSpPr>
        <p:spPr/>
        <p:txBody>
          <a:bodyPr/>
          <a:lstStyle/>
          <a:p>
            <a:r>
              <a:rPr lang="ar-EG" altLang="en-US">
                <a:solidFill>
                  <a:srgbClr val="FFFF00"/>
                </a:solidFill>
              </a:rPr>
              <a:t>الأهرامات السكانية</a:t>
            </a:r>
            <a:r>
              <a:rPr lang="ar-EG" altLang="en-US"/>
              <a:t> </a:t>
            </a:r>
            <a:endParaRPr lang="en-US" altLang="en-US"/>
          </a:p>
        </p:txBody>
      </p:sp>
      <p:sp>
        <p:nvSpPr>
          <p:cNvPr id="263171" name="Rectangle 3"/>
          <p:cNvSpPr>
            <a:spLocks noGrp="1" noChangeArrowheads="1"/>
          </p:cNvSpPr>
          <p:nvPr>
            <p:ph type="body" idx="1"/>
          </p:nvPr>
        </p:nvSpPr>
        <p:spPr>
          <a:xfrm>
            <a:off x="457200" y="1196752"/>
            <a:ext cx="8229600" cy="4929411"/>
          </a:xfrm>
        </p:spPr>
        <p:txBody>
          <a:bodyPr/>
          <a:lstStyle/>
          <a:p>
            <a:pPr algn="justLow">
              <a:lnSpc>
                <a:spcPct val="150000"/>
              </a:lnSpc>
            </a:pPr>
            <a:r>
              <a:rPr lang="ar-SA" altLang="en-US" sz="2800" b="1" dirty="0" smtClean="0"/>
              <a:t>اذن </a:t>
            </a:r>
            <a:r>
              <a:rPr lang="ar-EG" altLang="en-US" sz="2800" b="1" dirty="0" smtClean="0"/>
              <a:t>الهــــــــرم السكاني </a:t>
            </a:r>
            <a:r>
              <a:rPr lang="ar-EG" altLang="en-US" sz="2800" b="1" dirty="0"/>
              <a:t>يوضح صورة توزيع التركيب </a:t>
            </a:r>
            <a:r>
              <a:rPr lang="ar-EG" altLang="en-US" sz="2800" b="1" dirty="0" smtClean="0"/>
              <a:t>السكاني </a:t>
            </a:r>
            <a:r>
              <a:rPr lang="ar-EG" altLang="en-US" sz="2800" b="1" dirty="0"/>
              <a:t>، ويتم رسمـــه عن طريق تقسيم كل من الذكور والإناث إلى فئات العمر . ثم إيجاد نسبة الذكور من كل فئــــة عمرية إلى </a:t>
            </a:r>
            <a:r>
              <a:rPr lang="ar-SA" altLang="en-US" sz="2800" b="1" dirty="0" smtClean="0"/>
              <a:t>السكان</a:t>
            </a:r>
            <a:r>
              <a:rPr lang="ar-EG" altLang="en-US" sz="2800" b="1" dirty="0" smtClean="0"/>
              <a:t> </a:t>
            </a:r>
            <a:r>
              <a:rPr lang="ar-EG" altLang="en-US" sz="2800" b="1" dirty="0"/>
              <a:t>عامة وكذلك الإنــــــاث ، ثم ترتيب هذه النسب ترتيبا رأسيا بحيث تكون الفئــــات العمرية الصغيرة أسفل ثم تليها الأكبر فالأكبر . ويعد الهـــــــرم </a:t>
            </a:r>
            <a:r>
              <a:rPr lang="ar-SA" altLang="en-US" sz="2800" b="1" dirty="0" smtClean="0"/>
              <a:t>السكاني</a:t>
            </a:r>
            <a:r>
              <a:rPr lang="ar-EG" altLang="en-US" sz="2800" b="1" dirty="0" smtClean="0"/>
              <a:t> أسهل </a:t>
            </a:r>
            <a:r>
              <a:rPr lang="ar-EG" altLang="en-US" sz="2800" b="1" dirty="0"/>
              <a:t>أنواع التمثيل </a:t>
            </a:r>
            <a:r>
              <a:rPr lang="ar-EG" altLang="en-US" sz="2800" b="1" dirty="0" smtClean="0"/>
              <a:t>البياني </a:t>
            </a:r>
            <a:r>
              <a:rPr lang="ar-EG" altLang="en-US" sz="2800" b="1" dirty="0"/>
              <a:t>فهما لاختلافات التركيب العمـــــرى </a:t>
            </a:r>
            <a:r>
              <a:rPr lang="ar-EG" altLang="en-US" sz="2800" b="1" dirty="0" smtClean="0"/>
              <a:t>والنوعي </a:t>
            </a:r>
            <a:r>
              <a:rPr lang="ar-EG" altLang="en-US" sz="2800" b="1" dirty="0"/>
              <a:t>بين المجموعات السكانية .</a:t>
            </a:r>
            <a:endParaRPr lang="en-US" altLang="en-US" sz="2800" b="1" dirty="0"/>
          </a:p>
        </p:txBody>
      </p:sp>
      <p:sp>
        <p:nvSpPr>
          <p:cNvPr id="263172" name="WordArt 4"/>
          <p:cNvSpPr>
            <a:spLocks noChangeArrowheads="1" noChangeShapeType="1" noTextEdit="1"/>
          </p:cNvSpPr>
          <p:nvPr/>
        </p:nvSpPr>
        <p:spPr bwMode="auto">
          <a:xfrm>
            <a:off x="2124075" y="5734050"/>
            <a:ext cx="3609975" cy="542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لاحظ معى المخطط القادم</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
        <p:nvSpPr>
          <p:cNvPr id="263173" name="Text Box 5"/>
          <p:cNvSpPr txBox="1">
            <a:spLocks noChangeArrowheads="1"/>
          </p:cNvSpPr>
          <p:nvPr/>
        </p:nvSpPr>
        <p:spPr bwMode="auto">
          <a:xfrm>
            <a:off x="3132138" y="6381750"/>
            <a:ext cx="16351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ثم قم بتحليله</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4196" name="Object 4"/>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264216" name="Chart" r:id="rId3" imgW="7620000" imgH="3943350" progId="Excel.Sheet.8">
                  <p:embed/>
                </p:oleObj>
              </mc:Choice>
              <mc:Fallback>
                <p:oleObj name="Chart" r:id="rId3" imgW="7620000" imgH="3943350" progId="Excel.Sheet.8">
                  <p:embed/>
                  <p:pic>
                    <p:nvPicPr>
                      <p:cNvPr id="0"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Lst>
                    </p:spPr>
                  </p:pic>
                </p:oleObj>
              </mc:Fallback>
            </mc:AlternateContent>
          </a:graphicData>
        </a:graphic>
      </p:graphicFrame>
      <p:sp>
        <p:nvSpPr>
          <p:cNvPr id="264197" name="Text Box 5"/>
          <p:cNvSpPr txBox="1">
            <a:spLocks noChangeArrowheads="1"/>
          </p:cNvSpPr>
          <p:nvPr/>
        </p:nvSpPr>
        <p:spPr bwMode="auto">
          <a:xfrm>
            <a:off x="5580063" y="260350"/>
            <a:ext cx="84613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الإناث</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64198" name="Text Box 6"/>
          <p:cNvSpPr txBox="1">
            <a:spLocks noChangeArrowheads="1"/>
          </p:cNvSpPr>
          <p:nvPr/>
        </p:nvSpPr>
        <p:spPr bwMode="auto">
          <a:xfrm>
            <a:off x="3032125" y="263525"/>
            <a:ext cx="9112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الذكور</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64199" name="Text Box 7"/>
          <p:cNvSpPr txBox="1">
            <a:spLocks noChangeArrowheads="1"/>
          </p:cNvSpPr>
          <p:nvPr/>
        </p:nvSpPr>
        <p:spPr bwMode="auto">
          <a:xfrm>
            <a:off x="5857875" y="6165850"/>
            <a:ext cx="3059113" cy="485775"/>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تم إعداده ببرنامج الأكسل</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ln w="5715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contourClr>
              <a:schemeClr val="tx1"/>
            </a:contourClr>
          </a:sp3d>
        </p:spPr>
        <p:txBody>
          <a:bodyPr>
            <a:flatTx/>
          </a:bodyPr>
          <a:lstStyle/>
          <a:p>
            <a:r>
              <a:rPr lang="ar-EG" altLang="en-US" sz="4000">
                <a:solidFill>
                  <a:schemeClr val="hlink"/>
                </a:solidFill>
              </a:rPr>
              <a:t>مصادر البيانات غير الثابتة (سجلات الهجرة )</a:t>
            </a:r>
            <a:endParaRPr lang="en-US" altLang="en-US" sz="4000">
              <a:solidFill>
                <a:schemeClr val="hlink"/>
              </a:solidFill>
            </a:endParaRPr>
          </a:p>
        </p:txBody>
      </p:sp>
      <p:sp>
        <p:nvSpPr>
          <p:cNvPr id="50179" name="Rectangle 3"/>
          <p:cNvSpPr>
            <a:spLocks noGrp="1" noChangeArrowheads="1"/>
          </p:cNvSpPr>
          <p:nvPr>
            <p:ph type="body" idx="1"/>
          </p:nvPr>
        </p:nvSpPr>
        <p:spPr/>
        <p:txBody>
          <a:bodyPr/>
          <a:lstStyle/>
          <a:p>
            <a:endParaRPr lang="ar-EG" altLang="en-US">
              <a:solidFill>
                <a:srgbClr val="FF9900"/>
              </a:solidFill>
            </a:endParaRPr>
          </a:p>
          <a:p>
            <a:r>
              <a:rPr lang="ar-EG" altLang="en-US" sz="3600" b="1">
                <a:solidFill>
                  <a:srgbClr val="FF9900"/>
                </a:solidFill>
                <a:cs typeface="Akhbar MT" pitchFamily="2" charset="-78"/>
              </a:rPr>
              <a:t>الهجــــرة </a:t>
            </a:r>
            <a:r>
              <a:rPr lang="en-US" altLang="en-US" sz="3600" b="1">
                <a:solidFill>
                  <a:srgbClr val="FF9900"/>
                </a:solidFill>
                <a:cs typeface="Akhbar MT" pitchFamily="2" charset="-78"/>
              </a:rPr>
              <a:t>migration</a:t>
            </a:r>
            <a:r>
              <a:rPr lang="en-US" altLang="en-US"/>
              <a:t> </a:t>
            </a:r>
            <a:r>
              <a:rPr lang="ar-EG" altLang="en-US"/>
              <a:t>: تعد بيانات الهجرة أقل أهمية من بيانات الإحصــــاءات الحيوية لأسباب عديدة منها أن تعريف المهــــــاجر يختلف من مكـــــان لأخر ، هذا بجانب صعـوبة الحصول على بيانات للهجـــــــــــرة ، ومن المعــــــروف أن مصـادر البيــــــانات حول الهجـــرة تكون فى مناطق العبـور والانتقال  ( الجمارك ، المطارات ، الموانئ ، ) وسجـــــلات العبور تكشف عن حجم الحركة ونشاطها .</a:t>
            </a:r>
            <a:endParaRPr lang="en-US" altLang="en-US"/>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8" name="Picture 4" descr="05809_10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164880" name="WordArt 16"/>
          <p:cNvSpPr>
            <a:spLocks noChangeArrowheads="1" noChangeShapeType="1" noTextEdit="1"/>
          </p:cNvSpPr>
          <p:nvPr/>
        </p:nvSpPr>
        <p:spPr bwMode="auto">
          <a:xfrm>
            <a:off x="250825" y="404813"/>
            <a:ext cx="4019550" cy="1565275"/>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ar-SA" sz="3600" kern="10">
                <a:ln w="9525">
                  <a:solidFill>
                    <a:srgbClr val="FF0000"/>
                  </a:solidFill>
                  <a:round/>
                  <a:headEnd/>
                  <a:tailEnd/>
                </a:ln>
                <a:solidFill>
                  <a:srgbClr val="FF00FF"/>
                </a:solidFill>
                <a:effectLst/>
                <a:latin typeface="Arial Black" panose="020B0A04020102020204" pitchFamily="34" charset="0"/>
              </a:rPr>
              <a:t>كيف يرسم الهرم السكانى؟</a:t>
            </a:r>
            <a:endParaRPr lang="en-US" sz="3600" kern="10">
              <a:ln w="9525">
                <a:solidFill>
                  <a:srgbClr val="FF0000"/>
                </a:solidFill>
                <a:round/>
                <a:headEnd/>
                <a:tailEnd/>
              </a:ln>
              <a:solidFill>
                <a:srgbClr val="FF00FF"/>
              </a:solidFill>
              <a:effectLst/>
              <a:latin typeface="Arial Black" panose="020B0A04020102020204" pitchFamily="34" charset="0"/>
            </a:endParaRPr>
          </a:p>
        </p:txBody>
      </p:sp>
      <p:sp>
        <p:nvSpPr>
          <p:cNvPr id="164881" name="Text Box 17"/>
          <p:cNvSpPr txBox="1">
            <a:spLocks noChangeArrowheads="1"/>
          </p:cNvSpPr>
          <p:nvPr/>
        </p:nvSpPr>
        <p:spPr bwMode="auto">
          <a:xfrm>
            <a:off x="-141288" y="1844675"/>
            <a:ext cx="8807451" cy="329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dirty="0">
                <a:solidFill>
                  <a:schemeClr val="bg2"/>
                </a:solidFill>
                <a:effectLst>
                  <a:outerShdw blurRad="38100" dist="38100" dir="2700000" algn="tl">
                    <a:srgbClr val="000000"/>
                  </a:outerShdw>
                </a:effectLst>
                <a:latin typeface="Garamond" panose="02020404030301010803" pitchFamily="18" charset="0"/>
              </a:rPr>
              <a:t>1- نقسم السكان بين الذكور والإناث </a:t>
            </a:r>
          </a:p>
          <a:p>
            <a:pPr>
              <a:spcBef>
                <a:spcPct val="20000"/>
              </a:spcBef>
            </a:pPr>
            <a:r>
              <a:rPr lang="ar-EG" altLang="en-US" dirty="0">
                <a:solidFill>
                  <a:schemeClr val="bg2"/>
                </a:solidFill>
                <a:effectLst>
                  <a:outerShdw blurRad="38100" dist="38100" dir="2700000" algn="tl">
                    <a:srgbClr val="000000"/>
                  </a:outerShdw>
                </a:effectLst>
                <a:latin typeface="Garamond" panose="02020404030301010803" pitchFamily="18" charset="0"/>
              </a:rPr>
              <a:t>2- نقسم كلا منهما إلى فئات عمرية بالنســـــبة إلى السكــــــــان عامـــــــة.</a:t>
            </a:r>
          </a:p>
          <a:p>
            <a:pPr>
              <a:spcBef>
                <a:spcPct val="20000"/>
              </a:spcBef>
            </a:pPr>
            <a:r>
              <a:rPr lang="ar-EG" altLang="en-US" dirty="0">
                <a:solidFill>
                  <a:schemeClr val="bg2"/>
                </a:solidFill>
                <a:effectLst>
                  <a:outerShdw blurRad="38100" dist="38100" dir="2700000" algn="tl">
                    <a:srgbClr val="000000"/>
                  </a:outerShdw>
                </a:effectLst>
                <a:latin typeface="Garamond" panose="02020404030301010803" pitchFamily="18" charset="0"/>
              </a:rPr>
              <a:t>3- نوحد نسبة الذكور من كل فئة عمرية إلى الذكور </a:t>
            </a:r>
            <a:r>
              <a:rPr lang="ar-SA" altLang="en-US" dirty="0">
                <a:solidFill>
                  <a:schemeClr val="bg2"/>
                </a:solidFill>
                <a:effectLst>
                  <a:outerShdw blurRad="38100" dist="38100" dir="2700000" algn="tl">
                    <a:srgbClr val="000000"/>
                  </a:outerShdw>
                </a:effectLst>
                <a:latin typeface="Garamond" panose="02020404030301010803" pitchFamily="18" charset="0"/>
              </a:rPr>
              <a:t>و</a:t>
            </a:r>
            <a:r>
              <a:rPr lang="ar-EG" altLang="en-US" dirty="0" smtClean="0">
                <a:solidFill>
                  <a:schemeClr val="bg2"/>
                </a:solidFill>
                <a:effectLst>
                  <a:outerShdw blurRad="38100" dist="38100" dir="2700000" algn="tl">
                    <a:srgbClr val="000000"/>
                  </a:outerShdw>
                </a:effectLst>
                <a:latin typeface="Garamond" panose="02020404030301010803" pitchFamily="18" charset="0"/>
              </a:rPr>
              <a:t> </a:t>
            </a:r>
            <a:r>
              <a:rPr lang="ar-EG" altLang="en-US" dirty="0">
                <a:solidFill>
                  <a:schemeClr val="bg2"/>
                </a:solidFill>
                <a:effectLst>
                  <a:outerShdw blurRad="38100" dist="38100" dir="2700000" algn="tl">
                    <a:srgbClr val="000000"/>
                  </a:outerShdw>
                </a:effectLst>
                <a:latin typeface="Garamond" panose="02020404030301010803" pitchFamily="18" charset="0"/>
              </a:rPr>
              <a:t>الإناث .</a:t>
            </a:r>
          </a:p>
          <a:p>
            <a:pPr>
              <a:spcBef>
                <a:spcPct val="20000"/>
              </a:spcBef>
            </a:pPr>
            <a:r>
              <a:rPr lang="ar-EG" altLang="en-US" dirty="0">
                <a:solidFill>
                  <a:schemeClr val="bg2"/>
                </a:solidFill>
                <a:effectLst>
                  <a:outerShdw blurRad="38100" dist="38100" dir="2700000" algn="tl">
                    <a:srgbClr val="000000"/>
                  </a:outerShdw>
                </a:effectLst>
                <a:latin typeface="Garamond" panose="02020404030301010803" pitchFamily="18" charset="0"/>
              </a:rPr>
              <a:t>4- نرتب هذه النســــب ترتيبا رأسيا .</a:t>
            </a:r>
          </a:p>
          <a:p>
            <a:pPr>
              <a:spcBef>
                <a:spcPct val="20000"/>
              </a:spcBef>
            </a:pPr>
            <a:r>
              <a:rPr lang="ar-EG" altLang="en-US" dirty="0">
                <a:solidFill>
                  <a:schemeClr val="bg2"/>
                </a:solidFill>
                <a:effectLst>
                  <a:outerShdw blurRad="38100" dist="38100" dir="2700000" algn="tl">
                    <a:srgbClr val="000000"/>
                  </a:outerShdw>
                </a:effectLst>
                <a:latin typeface="Garamond" panose="02020404030301010803" pitchFamily="18" charset="0"/>
              </a:rPr>
              <a:t>5-الفئــــــــــات العمرية الصغرى تحت الفئات العمرية الكبـــــرى ... وهكذا. </a:t>
            </a:r>
          </a:p>
          <a:p>
            <a:pPr>
              <a:spcBef>
                <a:spcPct val="20000"/>
              </a:spcBef>
            </a:pPr>
            <a:r>
              <a:rPr lang="ar-EG" altLang="en-US" dirty="0">
                <a:solidFill>
                  <a:schemeClr val="bg2"/>
                </a:solidFill>
                <a:effectLst>
                  <a:outerShdw blurRad="38100" dist="38100" dir="2700000" algn="tl">
                    <a:srgbClr val="000000"/>
                  </a:outerShdw>
                </a:effectLst>
                <a:latin typeface="Garamond" panose="02020404030301010803" pitchFamily="18" charset="0"/>
              </a:rPr>
              <a:t>6- نرسم خطوطا أفقية متوازية تتناسب أطوالها مع النســــــب </a:t>
            </a:r>
            <a:r>
              <a:rPr lang="ar-EG" altLang="en-US" dirty="0" err="1">
                <a:solidFill>
                  <a:schemeClr val="bg2"/>
                </a:solidFill>
                <a:effectLst>
                  <a:outerShdw blurRad="38100" dist="38100" dir="2700000" algn="tl">
                    <a:srgbClr val="000000"/>
                  </a:outerShdw>
                </a:effectLst>
                <a:latin typeface="Garamond" panose="02020404030301010803" pitchFamily="18" charset="0"/>
              </a:rPr>
              <a:t>الداله</a:t>
            </a:r>
            <a:r>
              <a:rPr lang="ar-EG" altLang="en-US" dirty="0">
                <a:solidFill>
                  <a:schemeClr val="bg2"/>
                </a:solidFill>
                <a:effectLst>
                  <a:outerShdw blurRad="38100" dist="38100" dir="2700000" algn="tl">
                    <a:srgbClr val="000000"/>
                  </a:outerShdw>
                </a:effectLst>
                <a:latin typeface="Garamond" panose="02020404030301010803" pitchFamily="18" charset="0"/>
              </a:rPr>
              <a:t> عليها .</a:t>
            </a:r>
          </a:p>
          <a:p>
            <a:pPr>
              <a:spcBef>
                <a:spcPct val="20000"/>
              </a:spcBef>
            </a:pPr>
            <a:r>
              <a:rPr lang="ar-EG" altLang="en-US" dirty="0">
                <a:solidFill>
                  <a:schemeClr val="bg2"/>
                </a:solidFill>
                <a:effectLst>
                  <a:outerShdw blurRad="38100" dist="38100" dir="2700000" algn="tl">
                    <a:srgbClr val="000000"/>
                  </a:outerShdw>
                </a:effectLst>
                <a:latin typeface="Garamond" panose="02020404030301010803" pitchFamily="18" charset="0"/>
              </a:rPr>
              <a:t>7- نحصل </a:t>
            </a:r>
            <a:r>
              <a:rPr lang="ar-EG" altLang="en-US" dirty="0" smtClean="0">
                <a:solidFill>
                  <a:schemeClr val="bg2"/>
                </a:solidFill>
                <a:effectLst>
                  <a:outerShdw blurRad="38100" dist="38100" dir="2700000" algn="tl">
                    <a:srgbClr val="000000"/>
                  </a:outerShdw>
                </a:effectLst>
                <a:latin typeface="Garamond" panose="02020404030301010803" pitchFamily="18" charset="0"/>
              </a:rPr>
              <a:t>في </a:t>
            </a:r>
            <a:r>
              <a:rPr lang="ar-EG" altLang="en-US" dirty="0">
                <a:solidFill>
                  <a:schemeClr val="bg2"/>
                </a:solidFill>
                <a:effectLst>
                  <a:outerShdw blurRad="38100" dist="38100" dir="2700000" algn="tl">
                    <a:srgbClr val="000000"/>
                  </a:outerShdw>
                </a:effectLst>
                <a:latin typeface="Garamond" panose="02020404030301010803" pitchFamily="18" charset="0"/>
              </a:rPr>
              <a:t>النهاية على شكل هرمى </a:t>
            </a:r>
            <a:endParaRPr lang="en-US" altLang="en-US" dirty="0">
              <a:solidFill>
                <a:schemeClr val="bg2"/>
              </a:solidFill>
              <a:effectLst>
                <a:outerShdw blurRad="38100" dist="38100" dir="2700000" algn="tl">
                  <a:srgbClr val="000000"/>
                </a:outerShdw>
              </a:effectLst>
              <a:latin typeface="Garamond" panose="02020404030301010803" pitchFamily="18" charset="0"/>
            </a:endParaRPr>
          </a:p>
        </p:txBody>
      </p:sp>
      <p:sp>
        <p:nvSpPr>
          <p:cNvPr id="164882" name="Text Box 18"/>
          <p:cNvSpPr txBox="1">
            <a:spLocks noChangeArrowheads="1"/>
          </p:cNvSpPr>
          <p:nvPr/>
        </p:nvSpPr>
        <p:spPr bwMode="auto">
          <a:xfrm>
            <a:off x="-30163" y="5402263"/>
            <a:ext cx="8740776"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00FF00"/>
                </a:solidFill>
                <a:effectLst>
                  <a:outerShdw blurRad="38100" dist="38100" dir="2700000" algn="tl">
                    <a:srgbClr val="000000"/>
                  </a:outerShdw>
                </a:effectLst>
                <a:latin typeface="Garamond" panose="02020404030301010803" pitchFamily="18" charset="0"/>
              </a:rPr>
              <a:t>ملحوظة : يمكن رسم الهرم السكانى بواسطة برنامج اكسل </a:t>
            </a:r>
            <a:r>
              <a:rPr lang="en-US" altLang="en-US" sz="3200">
                <a:solidFill>
                  <a:srgbClr val="00FF00"/>
                </a:solidFill>
                <a:effectLst>
                  <a:outerShdw blurRad="38100" dist="38100" dir="2700000" algn="tl">
                    <a:srgbClr val="000000"/>
                  </a:outerShdw>
                </a:effectLst>
                <a:latin typeface="Garamond" panose="02020404030301010803" pitchFamily="18" charset="0"/>
              </a:rPr>
              <a:t>excel</a:t>
            </a:r>
          </a:p>
        </p:txBody>
      </p:sp>
      <p:sp>
        <p:nvSpPr>
          <p:cNvPr id="164884" name="Text Box 20"/>
          <p:cNvSpPr txBox="1">
            <a:spLocks noChangeArrowheads="1"/>
          </p:cNvSpPr>
          <p:nvPr/>
        </p:nvSpPr>
        <p:spPr bwMode="auto">
          <a:xfrm>
            <a:off x="1525588" y="5976938"/>
            <a:ext cx="3894137"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flatTx/>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FFFF00"/>
                </a:solidFill>
                <a:effectLst>
                  <a:outerShdw blurRad="38100" dist="38100" dir="2700000" algn="tl">
                    <a:srgbClr val="000000"/>
                  </a:outerShdw>
                </a:effectLst>
                <a:latin typeface="Garamond" panose="02020404030301010803" pitchFamily="18" charset="0"/>
              </a:rPr>
              <a:t>ولكن كيف يتم ذلك ؟  تابعونا</a:t>
            </a:r>
            <a:endParaRPr lang="en-US" altLang="en-US" sz="3200">
              <a:solidFill>
                <a:srgbClr val="FFFF00"/>
              </a:solidFill>
              <a:effectLst>
                <a:outerShdw blurRad="38100" dist="38100" dir="2700000" algn="tl">
                  <a:srgbClr val="000000"/>
                </a:outerShdw>
              </a:effectLst>
              <a:latin typeface="Garamond" panose="02020404030301010803" pitchFamily="18" charset="0"/>
            </a:endParaRPr>
          </a:p>
        </p:txBody>
      </p:sp>
      <p:sp>
        <p:nvSpPr>
          <p:cNvPr id="164885" name="AutoShape 21"/>
          <p:cNvSpPr>
            <a:spLocks noChangeArrowheads="1"/>
          </p:cNvSpPr>
          <p:nvPr/>
        </p:nvSpPr>
        <p:spPr bwMode="auto">
          <a:xfrm>
            <a:off x="5580063" y="0"/>
            <a:ext cx="3168650" cy="1557338"/>
          </a:xfrm>
          <a:prstGeom prst="triangle">
            <a:avLst>
              <a:gd name="adj" fmla="val 50000"/>
            </a:avLst>
          </a:prstGeom>
          <a:solidFill>
            <a:schemeClr val="hlink"/>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endParaRPr lang="ar-EG" altLang="en-US" sz="2400">
              <a:solidFill>
                <a:srgbClr val="FF3300"/>
              </a:solidFill>
              <a:effectLst>
                <a:outerShdw blurRad="38100" dist="38100" dir="2700000" algn="tl">
                  <a:srgbClr val="000000"/>
                </a:outerShdw>
              </a:effectLst>
              <a:latin typeface="Garamond" panose="02020404030301010803" pitchFamily="18" charset="0"/>
            </a:endParaRPr>
          </a:p>
          <a:p>
            <a:pPr algn="ct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الأهرامات السكانية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Rot="1" noChangeArrowheads="1"/>
          </p:cNvSpPr>
          <p:nvPr>
            <p:ph type="title"/>
          </p:nvPr>
        </p:nvSpPr>
        <p:spPr>
          <a:xfrm>
            <a:off x="395288" y="0"/>
            <a:ext cx="8229600" cy="1143000"/>
          </a:xfrm>
          <a:gradFill rotWithShape="1">
            <a:gsLst>
              <a:gs pos="0">
                <a:srgbClr val="009900">
                  <a:gamma/>
                  <a:shade val="46275"/>
                  <a:invGamma/>
                </a:srgbClr>
              </a:gs>
              <a:gs pos="50000">
                <a:srgbClr val="009900"/>
              </a:gs>
              <a:gs pos="100000">
                <a:srgbClr val="009900">
                  <a:gamma/>
                  <a:shade val="46275"/>
                  <a:invGamma/>
                </a:srgbClr>
              </a:gs>
            </a:gsLst>
            <a:lin ang="5400000" scaled="1"/>
          </a:gradFill>
        </p:spPr>
        <p:txBody>
          <a:bodyPr/>
          <a:lstStyle/>
          <a:p>
            <a:r>
              <a:rPr lang="ar-EG" altLang="en-US">
                <a:solidFill>
                  <a:srgbClr val="FFFF00"/>
                </a:solidFill>
              </a:rPr>
              <a:t>كيف ترسم الهرم السكانى  بالكمبيوتر</a:t>
            </a:r>
            <a:endParaRPr lang="en-US" altLang="en-US">
              <a:solidFill>
                <a:srgbClr val="FFFF00"/>
              </a:solidFill>
            </a:endParaRPr>
          </a:p>
        </p:txBody>
      </p:sp>
      <p:sp>
        <p:nvSpPr>
          <p:cNvPr id="270339" name="Rectangle 3"/>
          <p:cNvSpPr>
            <a:spLocks noGrp="1" noChangeArrowheads="1"/>
          </p:cNvSpPr>
          <p:nvPr>
            <p:ph type="body" idx="1"/>
          </p:nvPr>
        </p:nvSpPr>
        <p:spPr>
          <a:xfrm>
            <a:off x="0" y="1268413"/>
            <a:ext cx="9144000" cy="5589587"/>
          </a:xfrm>
        </p:spPr>
        <p:txBody>
          <a:bodyPr/>
          <a:lstStyle/>
          <a:p>
            <a:pPr>
              <a:lnSpc>
                <a:spcPct val="90000"/>
              </a:lnSpc>
            </a:pPr>
            <a:r>
              <a:rPr lang="ar-EG" altLang="en-US" sz="2400" b="1"/>
              <a:t>يستخـــــــدم برنامج الأكسل </a:t>
            </a:r>
            <a:r>
              <a:rPr lang="en-US" altLang="en-US" sz="2400" b="1"/>
              <a:t>excel </a:t>
            </a:r>
            <a:r>
              <a:rPr lang="ar-EG" altLang="en-US" sz="2400" b="1"/>
              <a:t> لتحقيق هذا الغرض ؛ حيث يستخدم هذا البرنامج فى رسم الكثير من الأشكال التوضيحية اعتمادا على البيانات والأرقام . </a:t>
            </a:r>
          </a:p>
          <a:p>
            <a:pPr>
              <a:lnSpc>
                <a:spcPct val="90000"/>
              </a:lnSpc>
            </a:pPr>
            <a:endParaRPr lang="ar-EG" altLang="en-US" sz="2400" b="1"/>
          </a:p>
          <a:p>
            <a:pPr>
              <a:lnSpc>
                <a:spcPct val="90000"/>
              </a:lnSpc>
            </a:pPr>
            <a:r>
              <a:rPr lang="ar-EG" altLang="en-US" sz="2400" b="1"/>
              <a:t>من هذه الرسوم ( ما يطلق عيها الرسوم التحليلية ) ومنها الهرم السكانى وهو يرسم بكل بساطة من خلال إدخال البيانات والمعلومات التى تخص كلا من الذكور والإناث وتنظيمها داخل الأعمدة والصفوف ومن ثم عرضها بيانيا .</a:t>
            </a:r>
          </a:p>
          <a:p>
            <a:pPr>
              <a:lnSpc>
                <a:spcPct val="90000"/>
              </a:lnSpc>
            </a:pPr>
            <a:endParaRPr lang="ar-EG" altLang="en-US" sz="2400" b="1"/>
          </a:p>
          <a:p>
            <a:pPr>
              <a:lnSpc>
                <a:spcPct val="90000"/>
              </a:lnSpc>
            </a:pPr>
            <a:r>
              <a:rPr lang="ar-EG" altLang="en-US" sz="2400" b="1"/>
              <a:t>أولا : نقوم بفتح برنامج الأكسل الموجود على الحاسب الألى ونقوم بكتابة الجدول ، مــع كتابة بيانات الذكور بقيم سالبة .</a:t>
            </a:r>
          </a:p>
          <a:p>
            <a:pPr>
              <a:lnSpc>
                <a:spcPct val="90000"/>
              </a:lnSpc>
            </a:pPr>
            <a:endParaRPr lang="ar-EG" altLang="en-US" sz="2400" b="1"/>
          </a:p>
          <a:p>
            <a:pPr>
              <a:lnSpc>
                <a:spcPct val="90000"/>
              </a:lnSpc>
            </a:pPr>
            <a:r>
              <a:rPr lang="ar-EG" altLang="en-US" sz="2400" b="1"/>
              <a:t>ثانيا : بعد كتابة الجـــــــدول نقوم بإدراج تخطيط  ونختر التخطيط الشريطى فيقوم الجهاز بتحويل الأرقام الى هرم سكانى .</a:t>
            </a:r>
          </a:p>
          <a:p>
            <a:pPr>
              <a:lnSpc>
                <a:spcPct val="90000"/>
              </a:lnSpc>
            </a:pPr>
            <a:r>
              <a:rPr lang="ar-EG" altLang="en-US" sz="2400" b="1"/>
              <a:t>بعد ذلك نقوم ببعض التعديلات والإضافات حتى يصبح الشكل مكتمل ويصبــــــــــح ومعبر.  </a:t>
            </a:r>
            <a:endParaRPr lang="en-US" altLang="en-US" sz="2400" b="1"/>
          </a:p>
        </p:txBody>
      </p:sp>
      <p:sp>
        <p:nvSpPr>
          <p:cNvPr id="270342" name="Text Box 6"/>
          <p:cNvSpPr txBox="1">
            <a:spLocks noChangeArrowheads="1"/>
          </p:cNvSpPr>
          <p:nvPr/>
        </p:nvSpPr>
        <p:spPr bwMode="auto">
          <a:xfrm>
            <a:off x="971550" y="6381750"/>
            <a:ext cx="29273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66"/>
                </a:solidFill>
                <a:effectLst>
                  <a:outerShdw blurRad="38100" dist="38100" dir="2700000" algn="tl">
                    <a:srgbClr val="000000"/>
                  </a:outerShdw>
                </a:effectLst>
                <a:latin typeface="Garamond" panose="02020404030301010803" pitchFamily="18" charset="0"/>
              </a:rPr>
              <a:t>تابع معى الصور القادمة</a:t>
            </a:r>
            <a:endParaRPr lang="en-US" altLang="en-US">
              <a:solidFill>
                <a:srgbClr val="FFFF66"/>
              </a:solidFill>
              <a:effectLst>
                <a:outerShdw blurRad="38100" dist="38100" dir="2700000" algn="tl">
                  <a:srgbClr val="000000"/>
                </a:outerShdw>
              </a:effectLst>
              <a:latin typeface="Garamond" panose="02020404030301010803" pitchFamily="18" charset="0"/>
            </a:endParaRPr>
          </a:p>
        </p:txBody>
      </p:sp>
      <p:sp>
        <p:nvSpPr>
          <p:cNvPr id="270343" name="Line 7"/>
          <p:cNvSpPr>
            <a:spLocks noChangeShapeType="1"/>
          </p:cNvSpPr>
          <p:nvPr/>
        </p:nvSpPr>
        <p:spPr bwMode="auto">
          <a:xfrm flipH="1">
            <a:off x="395288" y="6597650"/>
            <a:ext cx="576262" cy="0"/>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9" name="Picture 5" descr="ةخنافيق"/>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72391" name="Line 7"/>
          <p:cNvSpPr>
            <a:spLocks noChangeShapeType="1"/>
          </p:cNvSpPr>
          <p:nvPr/>
        </p:nvSpPr>
        <p:spPr bwMode="auto">
          <a:xfrm flipH="1">
            <a:off x="2555875" y="2060575"/>
            <a:ext cx="2160588" cy="0"/>
          </a:xfrm>
          <a:prstGeom prst="line">
            <a:avLst/>
          </a:prstGeom>
          <a:noFill/>
          <a:ln w="28575">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2392" name="Line 8"/>
          <p:cNvSpPr>
            <a:spLocks noChangeShapeType="1"/>
          </p:cNvSpPr>
          <p:nvPr/>
        </p:nvSpPr>
        <p:spPr bwMode="auto">
          <a:xfrm flipH="1">
            <a:off x="1763713" y="3284538"/>
            <a:ext cx="2376487" cy="73025"/>
          </a:xfrm>
          <a:prstGeom prst="line">
            <a:avLst/>
          </a:prstGeom>
          <a:noFill/>
          <a:ln w="38100">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2393" name="Line 9"/>
          <p:cNvSpPr>
            <a:spLocks noChangeShapeType="1"/>
          </p:cNvSpPr>
          <p:nvPr/>
        </p:nvSpPr>
        <p:spPr bwMode="auto">
          <a:xfrm flipH="1">
            <a:off x="755650" y="4292600"/>
            <a:ext cx="3816350" cy="0"/>
          </a:xfrm>
          <a:prstGeom prst="line">
            <a:avLst/>
          </a:prstGeom>
          <a:noFill/>
          <a:ln w="38100">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2394" name="Text Box 10"/>
          <p:cNvSpPr txBox="1">
            <a:spLocks noChangeArrowheads="1"/>
          </p:cNvSpPr>
          <p:nvPr/>
        </p:nvSpPr>
        <p:spPr bwMode="auto">
          <a:xfrm>
            <a:off x="4932363" y="1844675"/>
            <a:ext cx="15017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نسبة الاناث</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72395" name="Text Box 11"/>
          <p:cNvSpPr txBox="1">
            <a:spLocks noChangeArrowheads="1"/>
          </p:cNvSpPr>
          <p:nvPr/>
        </p:nvSpPr>
        <p:spPr bwMode="auto">
          <a:xfrm>
            <a:off x="4067175" y="3068638"/>
            <a:ext cx="30845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نسبة الذكور </a:t>
            </a:r>
            <a:r>
              <a:rPr lang="ar-EG" altLang="en-US">
                <a:solidFill>
                  <a:srgbClr val="FF9933"/>
                </a:solidFill>
                <a:effectLst>
                  <a:outerShdw blurRad="38100" dist="38100" dir="2700000" algn="tl">
                    <a:srgbClr val="000000"/>
                  </a:outerShdw>
                </a:effectLst>
                <a:latin typeface="Garamond" panose="02020404030301010803" pitchFamily="18" charset="0"/>
              </a:rPr>
              <a:t>لاحظ السالب</a:t>
            </a:r>
            <a:endParaRPr lang="en-US" altLang="en-US">
              <a:solidFill>
                <a:srgbClr val="FF9933"/>
              </a:solidFill>
              <a:effectLst>
                <a:outerShdw blurRad="38100" dist="38100" dir="2700000" algn="tl">
                  <a:srgbClr val="000000"/>
                </a:outerShdw>
              </a:effectLst>
              <a:latin typeface="Garamond" panose="02020404030301010803" pitchFamily="18" charset="0"/>
            </a:endParaRPr>
          </a:p>
        </p:txBody>
      </p:sp>
      <p:sp>
        <p:nvSpPr>
          <p:cNvPr id="272396" name="Text Box 12"/>
          <p:cNvSpPr txBox="1">
            <a:spLocks noChangeArrowheads="1"/>
          </p:cNvSpPr>
          <p:nvPr/>
        </p:nvSpPr>
        <p:spPr bwMode="auto">
          <a:xfrm>
            <a:off x="4643438" y="4076700"/>
            <a:ext cx="18081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الفئات العمرية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72399" name="Line 15"/>
          <p:cNvSpPr>
            <a:spLocks noChangeShapeType="1"/>
          </p:cNvSpPr>
          <p:nvPr/>
        </p:nvSpPr>
        <p:spPr bwMode="auto">
          <a:xfrm flipH="1">
            <a:off x="3635375" y="1268413"/>
            <a:ext cx="1368425" cy="0"/>
          </a:xfrm>
          <a:prstGeom prst="line">
            <a:avLst/>
          </a:prstGeom>
          <a:noFill/>
          <a:ln w="38100">
            <a:solidFill>
              <a:srgbClr val="00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2402" name="Line 18"/>
          <p:cNvSpPr>
            <a:spLocks noChangeShapeType="1"/>
          </p:cNvSpPr>
          <p:nvPr/>
        </p:nvSpPr>
        <p:spPr bwMode="auto">
          <a:xfrm flipV="1">
            <a:off x="3635375" y="836613"/>
            <a:ext cx="0" cy="431800"/>
          </a:xfrm>
          <a:prstGeom prst="line">
            <a:avLst/>
          </a:prstGeom>
          <a:noFill/>
          <a:ln w="38100">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2403" name="Text Box 19"/>
          <p:cNvSpPr txBox="1">
            <a:spLocks noChangeArrowheads="1"/>
          </p:cNvSpPr>
          <p:nvPr/>
        </p:nvSpPr>
        <p:spPr bwMode="auto">
          <a:xfrm>
            <a:off x="5076825" y="981075"/>
            <a:ext cx="37449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أضغط وأختر التخطيط الشريطى</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72405" name="Rectangle 21"/>
          <p:cNvSpPr>
            <a:spLocks noChangeArrowheads="1"/>
          </p:cNvSpPr>
          <p:nvPr/>
        </p:nvSpPr>
        <p:spPr bwMode="auto">
          <a:xfrm>
            <a:off x="3492500" y="549275"/>
            <a:ext cx="358775" cy="287338"/>
          </a:xfrm>
          <a:prstGeom prst="rect">
            <a:avLst/>
          </a:prstGeom>
          <a:noFill/>
          <a:ln w="57150" algn="ctr">
            <a:solidFill>
              <a:srgbClr val="0066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2" name="Picture 4" descr="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73413" name="Line 5"/>
          <p:cNvSpPr>
            <a:spLocks noChangeShapeType="1"/>
          </p:cNvSpPr>
          <p:nvPr/>
        </p:nvSpPr>
        <p:spPr bwMode="auto">
          <a:xfrm flipH="1">
            <a:off x="2555875" y="1844675"/>
            <a:ext cx="576263" cy="331788"/>
          </a:xfrm>
          <a:prstGeom prst="line">
            <a:avLst/>
          </a:prstGeom>
          <a:noFill/>
          <a:ln w="76200">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3416" name="Line 8"/>
          <p:cNvSpPr>
            <a:spLocks noChangeShapeType="1"/>
          </p:cNvSpPr>
          <p:nvPr/>
        </p:nvSpPr>
        <p:spPr bwMode="auto">
          <a:xfrm flipV="1">
            <a:off x="3132138" y="549275"/>
            <a:ext cx="503237" cy="1150938"/>
          </a:xfrm>
          <a:prstGeom prst="line">
            <a:avLst/>
          </a:prstGeom>
          <a:noFill/>
          <a:ln w="76200">
            <a:solidFill>
              <a:srgbClr val="00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3419" name="Line 11"/>
          <p:cNvSpPr>
            <a:spLocks noChangeShapeType="1"/>
          </p:cNvSpPr>
          <p:nvPr/>
        </p:nvSpPr>
        <p:spPr bwMode="auto">
          <a:xfrm flipH="1" flipV="1">
            <a:off x="7740650" y="3573463"/>
            <a:ext cx="576263" cy="647700"/>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3420" name="Oval 12"/>
          <p:cNvSpPr>
            <a:spLocks noChangeArrowheads="1"/>
          </p:cNvSpPr>
          <p:nvPr/>
        </p:nvSpPr>
        <p:spPr bwMode="auto">
          <a:xfrm>
            <a:off x="8062913" y="4149725"/>
            <a:ext cx="1081087" cy="792163"/>
          </a:xfrm>
          <a:prstGeom prst="ellipse">
            <a:avLst/>
          </a:prstGeom>
          <a:noFill/>
          <a:ln w="38100" algn="ctr">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3422" name="Text Box 14"/>
          <p:cNvSpPr txBox="1">
            <a:spLocks noChangeArrowheads="1"/>
          </p:cNvSpPr>
          <p:nvPr/>
        </p:nvSpPr>
        <p:spPr bwMode="auto">
          <a:xfrm>
            <a:off x="7885113" y="4425950"/>
            <a:ext cx="7032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endParaRPr lang="en-US" altLang="en-US">
              <a:effectLst>
                <a:outerShdw blurRad="38100" dist="38100" dir="2700000" algn="tl">
                  <a:srgbClr val="000000"/>
                </a:outerShdw>
              </a:effectLst>
              <a:latin typeface="Garamond" panose="02020404030301010803" pitchFamily="18" charset="0"/>
            </a:endParaRPr>
          </a:p>
        </p:txBody>
      </p:sp>
      <p:sp>
        <p:nvSpPr>
          <p:cNvPr id="273423" name="Text Box 15"/>
          <p:cNvSpPr txBox="1">
            <a:spLocks noChangeArrowheads="1"/>
          </p:cNvSpPr>
          <p:nvPr/>
        </p:nvSpPr>
        <p:spPr bwMode="auto">
          <a:xfrm>
            <a:off x="8007350" y="4365625"/>
            <a:ext cx="1136650" cy="42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400">
                <a:solidFill>
                  <a:schemeClr val="bg2"/>
                </a:solidFill>
                <a:effectLst>
                  <a:outerShdw blurRad="38100" dist="38100" dir="2700000" algn="tl">
                    <a:srgbClr val="000000"/>
                  </a:outerShdw>
                </a:effectLst>
                <a:latin typeface="Garamond" panose="02020404030301010803" pitchFamily="18" charset="0"/>
              </a:rPr>
              <a:t>أضغط هنا</a:t>
            </a:r>
            <a:endParaRPr lang="en-US" altLang="en-US" sz="2400">
              <a:solidFill>
                <a:schemeClr val="bg2"/>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276" name="Picture 4" descr="هرم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970588" cy="6858000"/>
          </a:xfrm>
          <a:prstGeom prst="rect">
            <a:avLst/>
          </a:prstGeom>
          <a:noFill/>
          <a:extLst>
            <a:ext uri="{909E8E84-426E-40DD-AFC4-6F175D3DCCD1}">
              <a14:hiddenFill xmlns:a14="http://schemas.microsoft.com/office/drawing/2010/main">
                <a:solidFill>
                  <a:srgbClr val="FFFFFF"/>
                </a:solidFill>
              </a14:hiddenFill>
            </a:ext>
          </a:extLst>
        </p:spPr>
      </p:pic>
      <p:sp>
        <p:nvSpPr>
          <p:cNvPr id="310279" name="Text Box 7"/>
          <p:cNvSpPr txBox="1">
            <a:spLocks noChangeArrowheads="1"/>
          </p:cNvSpPr>
          <p:nvPr/>
        </p:nvSpPr>
        <p:spPr bwMode="auto">
          <a:xfrm>
            <a:off x="6804025" y="4581525"/>
            <a:ext cx="14589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اختر أعمدة</a:t>
            </a:r>
            <a:endParaRPr lang="en-US" altLang="en-US">
              <a:effectLst>
                <a:outerShdw blurRad="38100" dist="38100" dir="2700000" algn="tl">
                  <a:srgbClr val="000000"/>
                </a:outerShdw>
              </a:effectLst>
              <a:latin typeface="Garamond" panose="02020404030301010803" pitchFamily="18" charset="0"/>
            </a:endParaRPr>
          </a:p>
        </p:txBody>
      </p:sp>
      <p:sp>
        <p:nvSpPr>
          <p:cNvPr id="310280" name="Line 8"/>
          <p:cNvSpPr>
            <a:spLocks noChangeShapeType="1"/>
          </p:cNvSpPr>
          <p:nvPr/>
        </p:nvSpPr>
        <p:spPr bwMode="auto">
          <a:xfrm flipH="1" flipV="1">
            <a:off x="4716463" y="4652963"/>
            <a:ext cx="2016125" cy="71437"/>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300" name="Picture 4" descr="هرم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07100" cy="4025900"/>
          </a:xfrm>
          <a:prstGeom prst="rect">
            <a:avLst/>
          </a:prstGeom>
          <a:noFill/>
          <a:extLst>
            <a:ext uri="{909E8E84-426E-40DD-AFC4-6F175D3DCCD1}">
              <a14:hiddenFill xmlns:a14="http://schemas.microsoft.com/office/drawing/2010/main">
                <a:solidFill>
                  <a:srgbClr val="FFFFFF"/>
                </a:solidFill>
              </a14:hiddenFill>
            </a:ext>
          </a:extLst>
        </p:spPr>
      </p:pic>
      <p:pic>
        <p:nvPicPr>
          <p:cNvPr id="311301" name="Picture 5" descr="هرم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94200"/>
            <a:ext cx="6011863" cy="2463800"/>
          </a:xfrm>
          <a:prstGeom prst="rect">
            <a:avLst/>
          </a:prstGeom>
          <a:noFill/>
          <a:extLst>
            <a:ext uri="{909E8E84-426E-40DD-AFC4-6F175D3DCCD1}">
              <a14:hiddenFill xmlns:a14="http://schemas.microsoft.com/office/drawing/2010/main">
                <a:solidFill>
                  <a:srgbClr val="FFFFFF"/>
                </a:solidFill>
              </a14:hiddenFill>
            </a:ext>
          </a:extLst>
        </p:spPr>
      </p:pic>
      <p:sp>
        <p:nvSpPr>
          <p:cNvPr id="311302" name="Text Box 6"/>
          <p:cNvSpPr txBox="1">
            <a:spLocks noChangeArrowheads="1"/>
          </p:cNvSpPr>
          <p:nvPr/>
        </p:nvSpPr>
        <p:spPr bwMode="auto">
          <a:xfrm>
            <a:off x="6661150" y="908050"/>
            <a:ext cx="2482850" cy="485775"/>
          </a:xfrm>
          <a:prstGeom prst="rect">
            <a:avLst/>
          </a:prstGeom>
          <a:noFill/>
          <a:ln w="9525" algn="ctr">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وضع عنوان للشكل </a:t>
            </a:r>
            <a:endParaRPr lang="en-US" altLang="en-US">
              <a:effectLst>
                <a:outerShdw blurRad="38100" dist="38100" dir="2700000" algn="tl">
                  <a:srgbClr val="000000"/>
                </a:outerShdw>
              </a:effectLst>
              <a:latin typeface="Garamond" panose="02020404030301010803" pitchFamily="18" charset="0"/>
            </a:endParaRPr>
          </a:p>
        </p:txBody>
      </p:sp>
      <p:sp>
        <p:nvSpPr>
          <p:cNvPr id="311303" name="Text Box 7"/>
          <p:cNvSpPr txBox="1">
            <a:spLocks noChangeArrowheads="1"/>
          </p:cNvSpPr>
          <p:nvPr/>
        </p:nvSpPr>
        <p:spPr bwMode="auto">
          <a:xfrm>
            <a:off x="6337300" y="1628775"/>
            <a:ext cx="2806700" cy="485775"/>
          </a:xfrm>
          <a:prstGeom prst="rect">
            <a:avLst/>
          </a:prstGeom>
          <a:noFill/>
          <a:ln w="9525" algn="ctr">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وضع عناوين المحاور </a:t>
            </a:r>
            <a:endParaRPr lang="en-US" altLang="en-US">
              <a:effectLst>
                <a:outerShdw blurRad="38100" dist="38100" dir="2700000" algn="tl">
                  <a:srgbClr val="000000"/>
                </a:outerShdw>
              </a:effectLst>
              <a:latin typeface="Garamond" panose="02020404030301010803" pitchFamily="18" charset="0"/>
            </a:endParaRPr>
          </a:p>
        </p:txBody>
      </p:sp>
      <p:sp>
        <p:nvSpPr>
          <p:cNvPr id="311304" name="Line 8"/>
          <p:cNvSpPr>
            <a:spLocks noChangeShapeType="1"/>
          </p:cNvSpPr>
          <p:nvPr/>
        </p:nvSpPr>
        <p:spPr bwMode="auto">
          <a:xfrm flipH="1">
            <a:off x="5724525" y="1125538"/>
            <a:ext cx="935038" cy="0"/>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1305" name="Line 9"/>
          <p:cNvSpPr>
            <a:spLocks noChangeShapeType="1"/>
          </p:cNvSpPr>
          <p:nvPr/>
        </p:nvSpPr>
        <p:spPr bwMode="auto">
          <a:xfrm flipH="1" flipV="1">
            <a:off x="5724525" y="1628775"/>
            <a:ext cx="576263" cy="144463"/>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1306" name="Line 10"/>
          <p:cNvSpPr>
            <a:spLocks noChangeShapeType="1"/>
          </p:cNvSpPr>
          <p:nvPr/>
        </p:nvSpPr>
        <p:spPr bwMode="auto">
          <a:xfrm flipH="1">
            <a:off x="5651500" y="1989138"/>
            <a:ext cx="649288" cy="215900"/>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1307" name="Text Box 11"/>
          <p:cNvSpPr txBox="1">
            <a:spLocks noChangeArrowheads="1"/>
          </p:cNvSpPr>
          <p:nvPr/>
        </p:nvSpPr>
        <p:spPr bwMode="auto">
          <a:xfrm>
            <a:off x="6372225" y="5013325"/>
            <a:ext cx="2555875" cy="1254125"/>
          </a:xfrm>
          <a:prstGeom prst="rect">
            <a:avLst/>
          </a:prstGeom>
          <a:noFill/>
          <a:ln w="9525" algn="ctr">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   تحديد الموقـــع الذى يظهر فيه  الهرم.</a:t>
            </a:r>
            <a:endParaRPr lang="en-US" altLang="en-US">
              <a:effectLst>
                <a:outerShdw blurRad="38100" dist="38100" dir="2700000" algn="tl">
                  <a:srgbClr val="000000"/>
                </a:outerShdw>
              </a:effectLst>
              <a:latin typeface="Garamond" panose="02020404030301010803" pitchFamily="18" charset="0"/>
            </a:endParaRPr>
          </a:p>
        </p:txBody>
      </p:sp>
      <p:sp>
        <p:nvSpPr>
          <p:cNvPr id="311308" name="Line 12"/>
          <p:cNvSpPr>
            <a:spLocks noChangeShapeType="1"/>
          </p:cNvSpPr>
          <p:nvPr/>
        </p:nvSpPr>
        <p:spPr bwMode="auto">
          <a:xfrm flipH="1" flipV="1">
            <a:off x="5724525" y="5373688"/>
            <a:ext cx="576263" cy="215900"/>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1309" name="Line 13"/>
          <p:cNvSpPr>
            <a:spLocks noChangeShapeType="1"/>
          </p:cNvSpPr>
          <p:nvPr/>
        </p:nvSpPr>
        <p:spPr bwMode="auto">
          <a:xfrm flipH="1">
            <a:off x="5651500" y="5949950"/>
            <a:ext cx="720725" cy="71438"/>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rrowheads="1"/>
          </p:cNvSpPr>
          <p:nvPr>
            <p:ph type="title"/>
          </p:nvPr>
        </p:nvSpPr>
        <p:spPr/>
        <p:txBody>
          <a:bodyPr/>
          <a:lstStyle/>
          <a:p>
            <a:r>
              <a:rPr lang="ar-EG" altLang="en-US">
                <a:solidFill>
                  <a:srgbClr val="00FF00"/>
                </a:solidFill>
              </a:rPr>
              <a:t>عوامل تؤثر فى شكل الهرم السكانى</a:t>
            </a:r>
            <a:r>
              <a:rPr lang="ar-EG" altLang="en-US"/>
              <a:t> </a:t>
            </a:r>
            <a:endParaRPr lang="en-US" altLang="en-US"/>
          </a:p>
        </p:txBody>
      </p:sp>
      <p:sp>
        <p:nvSpPr>
          <p:cNvPr id="266243" name="Rectangle 3"/>
          <p:cNvSpPr>
            <a:spLocks noGrp="1" noChangeArrowheads="1"/>
          </p:cNvSpPr>
          <p:nvPr>
            <p:ph type="body" idx="1"/>
          </p:nvPr>
        </p:nvSpPr>
        <p:spPr/>
        <p:txBody>
          <a:bodyPr/>
          <a:lstStyle/>
          <a:p>
            <a:r>
              <a:rPr lang="ar-EG" altLang="en-US"/>
              <a:t>يتأثـــــر شكل الهـــرم السكـــانى بارتفاع أو انخفاض كلا من المواليد والوفيـــات ، والتغيرات العمرية أيضا تؤثر فى تغير شكل الهرم من مجتمع لأخر .</a:t>
            </a:r>
          </a:p>
          <a:p>
            <a:r>
              <a:rPr lang="ar-EG" altLang="en-US"/>
              <a:t>فالهرم الذى يمثل الدول النامية يختلف فى شكلــــه عن الهـرم الذى يمثل الدول المتقدمة لأسباب تم ذكرهـــا من قبل حيـــث نجد قاعدة الهرم السكانى فى الدول الناميـــة عريضـــة بسبب ارتفاع نسبة المواليد . وارتفاع نسبة الزيادة الطبيعيــــــة .أما الدول المتقدمة فتتميز بضيق فى قاعدة الهرم .</a:t>
            </a:r>
            <a:endParaRPr lang="en-US" altLang="en-US"/>
          </a:p>
        </p:txBody>
      </p:sp>
      <p:sp>
        <p:nvSpPr>
          <p:cNvPr id="266244" name="Text Box 4"/>
          <p:cNvSpPr txBox="1">
            <a:spLocks noChangeArrowheads="1"/>
          </p:cNvSpPr>
          <p:nvPr/>
        </p:nvSpPr>
        <p:spPr bwMode="auto">
          <a:xfrm>
            <a:off x="1177925" y="6021388"/>
            <a:ext cx="4975225" cy="485775"/>
          </a:xfrm>
          <a:prstGeom prst="rect">
            <a:avLst/>
          </a:prstGeom>
          <a:noFill/>
          <a:ln w="9525" algn="ctr">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66"/>
                </a:solidFill>
                <a:effectLst>
                  <a:outerShdw blurRad="38100" dist="38100" dir="2700000" algn="tl">
                    <a:srgbClr val="000000"/>
                  </a:outerShdw>
                </a:effectLst>
                <a:latin typeface="Garamond" panose="02020404030301010803" pitchFamily="18" charset="0"/>
              </a:rPr>
              <a:t>لاحظ الأهرامات القادمة ولاحظ تغير شكلها</a:t>
            </a:r>
            <a:endParaRPr lang="en-US" altLang="en-US">
              <a:solidFill>
                <a:srgbClr val="FFFF66"/>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268" name="Picture 4" descr="e-(threepatter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805488"/>
          </a:xfrm>
          <a:prstGeom prst="rect">
            <a:avLst/>
          </a:prstGeom>
          <a:noFill/>
          <a:extLst>
            <a:ext uri="{909E8E84-426E-40DD-AFC4-6F175D3DCCD1}">
              <a14:hiddenFill xmlns:a14="http://schemas.microsoft.com/office/drawing/2010/main">
                <a:solidFill>
                  <a:srgbClr val="FFFFFF"/>
                </a:solidFill>
              </a14:hiddenFill>
            </a:ext>
          </a:extLst>
        </p:spPr>
      </p:pic>
      <p:sp>
        <p:nvSpPr>
          <p:cNvPr id="267269" name="WordArt 5"/>
          <p:cNvSpPr>
            <a:spLocks noChangeArrowheads="1" noChangeShapeType="1" noTextEdit="1"/>
          </p:cNvSpPr>
          <p:nvPr/>
        </p:nvSpPr>
        <p:spPr bwMode="auto">
          <a:xfrm>
            <a:off x="2268538" y="6315075"/>
            <a:ext cx="3943350" cy="542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لاحظ تغير شكل الهرم </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
        <p:nvSpPr>
          <p:cNvPr id="267270" name="Text Box 6"/>
          <p:cNvSpPr txBox="1">
            <a:spLocks noChangeArrowheads="1"/>
          </p:cNvSpPr>
          <p:nvPr/>
        </p:nvSpPr>
        <p:spPr bwMode="auto">
          <a:xfrm>
            <a:off x="0" y="765175"/>
            <a:ext cx="26908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نمو سريع ( الكونغو )</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67271" name="Text Box 7"/>
          <p:cNvSpPr txBox="1">
            <a:spLocks noChangeArrowheads="1"/>
          </p:cNvSpPr>
          <p:nvPr/>
        </p:nvSpPr>
        <p:spPr bwMode="auto">
          <a:xfrm>
            <a:off x="4067175" y="692150"/>
            <a:ext cx="1273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نمو بطئ</a:t>
            </a:r>
            <a:r>
              <a:rPr lang="ar-EG" altLang="en-US">
                <a:effectLst>
                  <a:outerShdw blurRad="38100" dist="38100" dir="2700000" algn="tl">
                    <a:srgbClr val="000000"/>
                  </a:outerShdw>
                </a:effectLst>
                <a:latin typeface="Garamond" panose="02020404030301010803" pitchFamily="18" charset="0"/>
              </a:rPr>
              <a:t> </a:t>
            </a:r>
            <a:endParaRPr lang="en-US" altLang="en-US">
              <a:effectLst>
                <a:outerShdw blurRad="38100" dist="38100" dir="2700000" algn="tl">
                  <a:srgbClr val="000000"/>
                </a:outerShdw>
              </a:effectLst>
              <a:latin typeface="Garamond" panose="02020404030301010803" pitchFamily="18" charset="0"/>
            </a:endParaRPr>
          </a:p>
        </p:txBody>
      </p:sp>
      <p:sp>
        <p:nvSpPr>
          <p:cNvPr id="267272" name="Text Box 8"/>
          <p:cNvSpPr txBox="1">
            <a:spLocks noChangeArrowheads="1"/>
          </p:cNvSpPr>
          <p:nvPr/>
        </p:nvSpPr>
        <p:spPr bwMode="auto">
          <a:xfrm>
            <a:off x="4859338" y="1268413"/>
            <a:ext cx="10906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الولايات</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67273" name="Text Box 9"/>
          <p:cNvSpPr txBox="1">
            <a:spLocks noChangeArrowheads="1"/>
          </p:cNvSpPr>
          <p:nvPr/>
        </p:nvSpPr>
        <p:spPr bwMode="auto">
          <a:xfrm>
            <a:off x="3635375" y="1268413"/>
            <a:ext cx="10207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المتحدة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67274" name="Text Box 10"/>
          <p:cNvSpPr txBox="1">
            <a:spLocks noChangeArrowheads="1"/>
          </p:cNvSpPr>
          <p:nvPr/>
        </p:nvSpPr>
        <p:spPr bwMode="auto">
          <a:xfrm>
            <a:off x="7308850" y="692150"/>
            <a:ext cx="12811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نمو سلبى</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67275" name="Text Box 11"/>
          <p:cNvSpPr txBox="1">
            <a:spLocks noChangeArrowheads="1"/>
          </p:cNvSpPr>
          <p:nvPr/>
        </p:nvSpPr>
        <p:spPr bwMode="auto">
          <a:xfrm>
            <a:off x="7596188" y="1125538"/>
            <a:ext cx="8556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المانيا</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267276" name="Text Box 12"/>
          <p:cNvSpPr txBox="1">
            <a:spLocks noChangeArrowheads="1"/>
          </p:cNvSpPr>
          <p:nvPr/>
        </p:nvSpPr>
        <p:spPr bwMode="auto">
          <a:xfrm>
            <a:off x="395288" y="5876925"/>
            <a:ext cx="23272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لا حظ شكل القاعدة</a:t>
            </a:r>
            <a:endParaRPr lang="en-US" altLang="en-US">
              <a:effectLst>
                <a:outerShdw blurRad="38100" dist="38100" dir="2700000" algn="tl">
                  <a:srgbClr val="000000"/>
                </a:outerShdw>
              </a:effectLst>
              <a:latin typeface="Garamond" panose="02020404030301010803" pitchFamily="18" charset="0"/>
            </a:endParaRPr>
          </a:p>
        </p:txBody>
      </p:sp>
      <p:sp>
        <p:nvSpPr>
          <p:cNvPr id="267277" name="Text Box 13"/>
          <p:cNvSpPr txBox="1">
            <a:spLocks noChangeArrowheads="1"/>
          </p:cNvSpPr>
          <p:nvPr/>
        </p:nvSpPr>
        <p:spPr bwMode="auto">
          <a:xfrm>
            <a:off x="6816725" y="5876925"/>
            <a:ext cx="23272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لا حظ شكل القاعدة</a:t>
            </a:r>
            <a:endParaRPr lang="en-US" altLang="en-US">
              <a:effectLst>
                <a:outerShdw blurRad="38100" dist="38100" dir="2700000" algn="tl">
                  <a:srgbClr val="000000"/>
                </a:outerShdw>
              </a:effectLst>
              <a:latin typeface="Garamond" panose="02020404030301010803" pitchFamily="18" charset="0"/>
            </a:endParaRPr>
          </a:p>
        </p:txBody>
      </p:sp>
      <p:sp>
        <p:nvSpPr>
          <p:cNvPr id="267278" name="Rectangle 14"/>
          <p:cNvSpPr>
            <a:spLocks noChangeArrowheads="1"/>
          </p:cNvSpPr>
          <p:nvPr/>
        </p:nvSpPr>
        <p:spPr bwMode="auto">
          <a:xfrm>
            <a:off x="250825" y="4941888"/>
            <a:ext cx="2665413" cy="215900"/>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279" name="Line 15"/>
          <p:cNvSpPr>
            <a:spLocks noChangeShapeType="1"/>
          </p:cNvSpPr>
          <p:nvPr/>
        </p:nvSpPr>
        <p:spPr bwMode="auto">
          <a:xfrm flipV="1">
            <a:off x="1331913" y="5229225"/>
            <a:ext cx="71437" cy="720725"/>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67280" name="Rectangle 16"/>
          <p:cNvSpPr>
            <a:spLocks noChangeArrowheads="1"/>
          </p:cNvSpPr>
          <p:nvPr/>
        </p:nvSpPr>
        <p:spPr bwMode="auto">
          <a:xfrm>
            <a:off x="7524750" y="4941888"/>
            <a:ext cx="719138" cy="215900"/>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7281" name="Line 17"/>
          <p:cNvSpPr>
            <a:spLocks noChangeShapeType="1"/>
          </p:cNvSpPr>
          <p:nvPr/>
        </p:nvSpPr>
        <p:spPr bwMode="auto">
          <a:xfrm flipV="1">
            <a:off x="7812088" y="5229225"/>
            <a:ext cx="0" cy="720725"/>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Rot="1" noChangeArrowheads="1"/>
          </p:cNvSpPr>
          <p:nvPr>
            <p:ph type="title"/>
          </p:nvPr>
        </p:nvSpPr>
        <p:spPr/>
        <p:txBody>
          <a:bodyPr/>
          <a:lstStyle/>
          <a:p>
            <a:r>
              <a:rPr lang="ar-EG" altLang="en-US"/>
              <a:t> </a:t>
            </a:r>
            <a:r>
              <a:rPr lang="ar-EG" altLang="en-US">
                <a:solidFill>
                  <a:srgbClr val="FFFF00"/>
                </a:solidFill>
              </a:rPr>
              <a:t>تصنيف الأهرامات السكانية</a:t>
            </a:r>
            <a:endParaRPr lang="en-US" altLang="en-US">
              <a:solidFill>
                <a:srgbClr val="FFFF00"/>
              </a:solidFill>
            </a:endParaRPr>
          </a:p>
        </p:txBody>
      </p:sp>
      <p:sp>
        <p:nvSpPr>
          <p:cNvPr id="269315" name="Rectangle 3"/>
          <p:cNvSpPr>
            <a:spLocks noGrp="1" noChangeArrowheads="1"/>
          </p:cNvSpPr>
          <p:nvPr>
            <p:ph type="body" sz="half" idx="1"/>
          </p:nvPr>
        </p:nvSpPr>
        <p:spPr>
          <a:xfrm>
            <a:off x="3851275" y="1412875"/>
            <a:ext cx="4897438" cy="5184775"/>
          </a:xfrm>
        </p:spPr>
        <p:txBody>
          <a:bodyPr/>
          <a:lstStyle/>
          <a:p>
            <a:r>
              <a:rPr lang="ar-EG" altLang="en-US" sz="2800" b="1"/>
              <a:t>الهرم ذو  القاعدة العريضة والجوانب المنحدرة برفق نحو القمة ، وهــــــذا الهــــــــرم يمثل الدول التى ينمو فيها السكـــــــان بمعدل كبير نتيجة ارتفاع معدلات الموالــــــــيد وانخفاض نسبة الوفيـات وخصوصا الأطفال ، ويعرف هذا المجتمع بالمجتمع الشاب ، وتوجه دول هذا الهرم مشكلة الإعـــــالة حيث ترتفع نسبة الإعالة الكــــلية الى اعلى النسب ، ويتمثل هذا الــــهرم فى الدول النامية كدول أمريكا اللاتينية وأفريقـيا وآسيا .</a:t>
            </a:r>
            <a:endParaRPr lang="en-US" altLang="en-US" sz="2800" b="1"/>
          </a:p>
        </p:txBody>
      </p:sp>
      <p:pic>
        <p:nvPicPr>
          <p:cNvPr id="269316" name="Picture 4" descr="c52x22pyramid121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95288" y="1700213"/>
            <a:ext cx="3136900" cy="43307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Rot="1" noChangeArrowheads="1"/>
          </p:cNvSpPr>
          <p:nvPr>
            <p:ph type="title"/>
          </p:nvPr>
        </p:nvSpPr>
        <p:spPr/>
        <p:txBody>
          <a:bodyPr/>
          <a:lstStyle/>
          <a:p>
            <a:r>
              <a:rPr lang="ar-EG" altLang="en-US">
                <a:solidFill>
                  <a:srgbClr val="FFFF00"/>
                </a:solidFill>
              </a:rPr>
              <a:t>تصنيف الأهرامات السكانية</a:t>
            </a:r>
            <a:endParaRPr lang="en-US" altLang="en-US">
              <a:solidFill>
                <a:srgbClr val="FFFF00"/>
              </a:solidFill>
            </a:endParaRPr>
          </a:p>
        </p:txBody>
      </p:sp>
      <p:sp>
        <p:nvSpPr>
          <p:cNvPr id="275459" name="Rectangle 3"/>
          <p:cNvSpPr>
            <a:spLocks noGrp="1" noChangeArrowheads="1"/>
          </p:cNvSpPr>
          <p:nvPr>
            <p:ph type="body" sz="half" idx="1"/>
          </p:nvPr>
        </p:nvSpPr>
        <p:spPr>
          <a:xfrm>
            <a:off x="4356100" y="1412875"/>
            <a:ext cx="4464050" cy="5184775"/>
          </a:xfrm>
        </p:spPr>
        <p:txBody>
          <a:bodyPr/>
          <a:lstStyle/>
          <a:p>
            <a:r>
              <a:rPr lang="ar-EG" altLang="en-US" sz="2800" b="1"/>
              <a:t>الهرم ذو القاعدة الضيقة والقــــمة المحدبة ، ويتمثل فى البلاد التــــى تتميز بانخفاض معدلات الموالــــيد والوفيات على حد سواء ، ويعرف هذا المجتمع الذى يمثله هذا الهرم بالمجتمع المسن ، حيث ترتفــــــع نسبة السن الوسيطة وتنــــــخفض نسبة الإعالة ، ويتمثل هذا الهـــرم فى معظم دول أوربا وخاصــــــــــة شمالها الغربى ، ودول هذا الهـــرم متقدمة اقتصاديا راقية صحـــــــــيا </a:t>
            </a:r>
            <a:endParaRPr lang="en-US" altLang="en-US" sz="2800" b="1"/>
          </a:p>
        </p:txBody>
      </p:sp>
      <p:pic>
        <p:nvPicPr>
          <p:cNvPr id="275460" name="Picture 4" descr="e-(threepatterns)jhju"/>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971550" y="1628775"/>
            <a:ext cx="3008313" cy="41767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304" name="Rectangle 8" descr="top_right"/>
          <p:cNvSpPr>
            <a:spLocks noGrp="1" noRot="1" noChangeArrowheads="1"/>
          </p:cNvSpPr>
          <p:nvPr>
            <p:ph type="title"/>
          </p:nvPr>
        </p:nvSpPr>
        <p:spPr>
          <a:blipFill dpi="0" rotWithShape="1">
            <a:blip r:embed="rId2"/>
            <a:srcRect/>
            <a:stretch>
              <a:fillRect/>
            </a:stretch>
          </a:blipFill>
        </p:spPr>
        <p:txBody>
          <a:bodyPr/>
          <a:lstStyle/>
          <a:p>
            <a:endParaRPr lang="en-US" altLang="en-US"/>
          </a:p>
        </p:txBody>
      </p:sp>
      <p:sp>
        <p:nvSpPr>
          <p:cNvPr id="55299" name="Rectangle 3"/>
          <p:cNvSpPr>
            <a:spLocks noGrp="1" noChangeArrowheads="1"/>
          </p:cNvSpPr>
          <p:nvPr>
            <p:ph type="body" sz="half" idx="1"/>
          </p:nvPr>
        </p:nvSpPr>
        <p:spPr>
          <a:xfrm>
            <a:off x="4067175" y="2332038"/>
            <a:ext cx="4757738" cy="4525962"/>
          </a:xfrm>
        </p:spPr>
        <p:txBody>
          <a:bodyPr/>
          <a:lstStyle/>
          <a:p>
            <a:r>
              <a:rPr lang="ar-EG" altLang="en-US" sz="2800"/>
              <a:t>مقدمة</a:t>
            </a:r>
          </a:p>
          <a:p>
            <a:r>
              <a:rPr lang="ar-EG" altLang="en-US" sz="2800"/>
              <a:t>توزيع السكان </a:t>
            </a:r>
          </a:p>
          <a:p>
            <a:r>
              <a:rPr lang="ar-EG" altLang="en-US" sz="2800"/>
              <a:t>مقاييس الكثافة السكانية </a:t>
            </a:r>
          </a:p>
          <a:p>
            <a:r>
              <a:rPr lang="ar-EG" altLang="en-US" sz="2800"/>
              <a:t>تطور النمو السكـــــانى </a:t>
            </a:r>
          </a:p>
          <a:p>
            <a:r>
              <a:rPr lang="ar-EG" altLang="en-US" sz="2800"/>
              <a:t>التضخم السكانى نتيجة النمو المتسارع </a:t>
            </a:r>
          </a:p>
          <a:p>
            <a:r>
              <a:rPr lang="ar-EG" altLang="en-US" sz="2800"/>
              <a:t>العوامل المؤثرة فى توزيع السكــــــان</a:t>
            </a:r>
          </a:p>
        </p:txBody>
      </p:sp>
      <p:sp>
        <p:nvSpPr>
          <p:cNvPr id="55302" name="Text Box 6"/>
          <p:cNvSpPr txBox="1">
            <a:spLocks noChangeArrowheads="1"/>
          </p:cNvSpPr>
          <p:nvPr/>
        </p:nvSpPr>
        <p:spPr bwMode="auto">
          <a:xfrm>
            <a:off x="2627313" y="1773238"/>
            <a:ext cx="39163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4000">
                <a:solidFill>
                  <a:srgbClr val="FFFF66"/>
                </a:solidFill>
                <a:effectLst>
                  <a:outerShdw blurRad="38100" dist="38100" dir="2700000" algn="tl">
                    <a:srgbClr val="000000"/>
                  </a:outerShdw>
                </a:effectLst>
                <a:latin typeface="Garamond" panose="02020404030301010803" pitchFamily="18" charset="0"/>
              </a:rPr>
              <a:t>توزيع السكان وكثافتهم</a:t>
            </a:r>
            <a:endParaRPr lang="en-US" altLang="en-US" sz="4000">
              <a:solidFill>
                <a:srgbClr val="FFFF66"/>
              </a:solidFill>
              <a:effectLst>
                <a:outerShdw blurRad="38100" dist="38100" dir="2700000" algn="tl">
                  <a:srgbClr val="000000"/>
                </a:outerShdw>
              </a:effectLst>
              <a:latin typeface="Garamond" panose="02020404030301010803" pitchFamily="18" charset="0"/>
            </a:endParaRPr>
          </a:p>
        </p:txBody>
      </p:sp>
      <p:pic>
        <p:nvPicPr>
          <p:cNvPr id="55307" name="Picture 11" descr="3D_1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95288" y="2708275"/>
            <a:ext cx="3302000" cy="3810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13" name="Rectangle 9"/>
          <p:cNvSpPr>
            <a:spLocks noGrp="1" noRot="1" noChangeArrowheads="1"/>
          </p:cNvSpPr>
          <p:nvPr>
            <p:ph type="title"/>
          </p:nvPr>
        </p:nvSpPr>
        <p:spPr/>
        <p:txBody>
          <a:bodyPr/>
          <a:lstStyle/>
          <a:p>
            <a:r>
              <a:rPr lang="ar-EG" altLang="en-US">
                <a:solidFill>
                  <a:srgbClr val="FFFF00"/>
                </a:solidFill>
              </a:rPr>
              <a:t>تصنيف الأهرامات السكانية</a:t>
            </a:r>
            <a:endParaRPr lang="en-US" altLang="en-US">
              <a:solidFill>
                <a:srgbClr val="FFFF00"/>
              </a:solidFill>
            </a:endParaRPr>
          </a:p>
        </p:txBody>
      </p:sp>
      <p:sp>
        <p:nvSpPr>
          <p:cNvPr id="277514" name="Rectangle 10"/>
          <p:cNvSpPr>
            <a:spLocks noGrp="1" noChangeArrowheads="1"/>
          </p:cNvSpPr>
          <p:nvPr>
            <p:ph type="body" idx="1"/>
          </p:nvPr>
        </p:nvSpPr>
        <p:spPr>
          <a:xfrm>
            <a:off x="4067175" y="1557338"/>
            <a:ext cx="4619625" cy="4895850"/>
          </a:xfrm>
        </p:spPr>
        <p:txBody>
          <a:bodyPr/>
          <a:lstStyle/>
          <a:p>
            <a:r>
              <a:rPr lang="ar-EG" altLang="en-US" sz="2800"/>
              <a:t>الهرم ذو القاعدة المتوسطـــــة ، وهو وسط بين الهرمين السابقين ( </a:t>
            </a:r>
            <a:r>
              <a:rPr lang="ar-EG" altLang="en-US" sz="2800">
                <a:solidFill>
                  <a:srgbClr val="FFFF00"/>
                </a:solidFill>
              </a:rPr>
              <a:t>الفتى و المسن</a:t>
            </a:r>
            <a:r>
              <a:rPr lang="ar-EG" altLang="en-US" sz="2800"/>
              <a:t> ) ويتمثل فى الدول التـــــــــى حدث فى تركيبها السكـــــــــانى تغير واضـــــــــــح كما حدث فى الولايات المتحدة وكندا ، ويمثل هذا النمـــــــط جمــــاعة سكانية كبيرة فى الأعمـــار الوســـطى ، ويرتبط ذلك بمجموعـــة من العوامـــــــل الديموغرافية منهـــا التحكم فى معدلات الــمواليد وتدفـــق المهاجرين فى الأعمار الوسطى. </a:t>
            </a:r>
            <a:endParaRPr lang="en-US" altLang="en-US" sz="2800"/>
          </a:p>
        </p:txBody>
      </p:sp>
      <p:pic>
        <p:nvPicPr>
          <p:cNvPr id="277508" name="Picture 4" descr="c52x22pyramidm,mjmm"/>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539750" y="1484313"/>
            <a:ext cx="3073400" cy="45815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rrowheads="1"/>
          </p:cNvSpPr>
          <p:nvPr>
            <p:ph type="title"/>
          </p:nvPr>
        </p:nvSpPr>
        <p:spPr/>
        <p:txBody>
          <a:bodyPr/>
          <a:lstStyle/>
          <a:p>
            <a:r>
              <a:rPr lang="ar-EG" altLang="en-US" sz="4000">
                <a:solidFill>
                  <a:srgbClr val="FF3300"/>
                </a:solidFill>
              </a:rPr>
              <a:t>العمر الوسيط للسكان </a:t>
            </a:r>
            <a:r>
              <a:rPr lang="en-US" altLang="en-US" sz="4000">
                <a:solidFill>
                  <a:srgbClr val="FF3300"/>
                </a:solidFill>
              </a:rPr>
              <a:t/>
            </a:r>
            <a:br>
              <a:rPr lang="en-US" altLang="en-US" sz="4000">
                <a:solidFill>
                  <a:srgbClr val="FF3300"/>
                </a:solidFill>
              </a:rPr>
            </a:br>
            <a:r>
              <a:rPr lang="en-US" altLang="en-US" sz="4000">
                <a:solidFill>
                  <a:srgbClr val="FFFF00"/>
                </a:solidFill>
              </a:rPr>
              <a:t>Median Age</a:t>
            </a:r>
          </a:p>
        </p:txBody>
      </p:sp>
      <p:sp>
        <p:nvSpPr>
          <p:cNvPr id="292867" name="Rectangle 3"/>
          <p:cNvSpPr>
            <a:spLocks noGrp="1" noChangeArrowheads="1"/>
          </p:cNvSpPr>
          <p:nvPr>
            <p:ph type="body" idx="1"/>
          </p:nvPr>
        </p:nvSpPr>
        <p:spPr>
          <a:xfrm>
            <a:off x="0" y="1844675"/>
            <a:ext cx="9144000" cy="5013325"/>
          </a:xfrm>
        </p:spPr>
        <p:txBody>
          <a:bodyPr/>
          <a:lstStyle/>
          <a:p>
            <a:r>
              <a:rPr lang="ar-EG" altLang="en-US" sz="2800" b="1" dirty="0"/>
              <a:t>السن الوسيط : هو السن الذى يقسم السكان إلى جزئيين متساويين أحدهما فوقه والآخر دونه </a:t>
            </a:r>
          </a:p>
          <a:p>
            <a:pPr marL="0" indent="0">
              <a:buNone/>
            </a:pPr>
            <a:endParaRPr lang="ar-EG" altLang="en-US" sz="2800" b="1" dirty="0"/>
          </a:p>
          <a:p>
            <a:r>
              <a:rPr lang="ar-EG" altLang="en-US" sz="2800" b="1" dirty="0"/>
              <a:t>ويمكن معرفة اتجاه تقدم سكان بلد ما </a:t>
            </a:r>
            <a:r>
              <a:rPr lang="ar-EG" altLang="en-US" sz="2800" b="1" dirty="0" smtClean="0"/>
              <a:t>في </a:t>
            </a:r>
            <a:r>
              <a:rPr lang="ar-EG" altLang="en-US" sz="2800" b="1" dirty="0"/>
              <a:t>العمر بمقارنة السن الوسيط </a:t>
            </a:r>
            <a:r>
              <a:rPr lang="ar-EG" altLang="en-US" sz="2800" b="1" dirty="0" smtClean="0"/>
              <a:t>في </a:t>
            </a:r>
            <a:r>
              <a:rPr lang="ar-EG" altLang="en-US" sz="2800" b="1" dirty="0"/>
              <a:t>تعدادات متعاقبــــــة .</a:t>
            </a:r>
          </a:p>
          <a:p>
            <a:pPr marL="0" indent="0">
              <a:buNone/>
            </a:pPr>
            <a:endParaRPr lang="ar-EG" altLang="en-US" sz="2800" b="1" dirty="0"/>
          </a:p>
          <a:p>
            <a:r>
              <a:rPr lang="ar-EG" altLang="en-US" sz="2800" b="1" dirty="0"/>
              <a:t>ويعود التزايد </a:t>
            </a:r>
            <a:r>
              <a:rPr lang="ar-EG" altLang="en-US" sz="2800" b="1" dirty="0" smtClean="0"/>
              <a:t>في </a:t>
            </a:r>
            <a:r>
              <a:rPr lang="ar-EG" altLang="en-US" sz="2800" b="1" dirty="0"/>
              <a:t>العمر الوسيط إلى عدة أسباب ديموغرافية واقتصادية واجتماعية ولكن يمكن القول أنه ينتج بالدرجة الأولى عن تناقص معدل الوفيات والمواليد الخام </a:t>
            </a:r>
            <a:r>
              <a:rPr lang="ar-EG" altLang="en-US" sz="2800" b="1" dirty="0" smtClean="0"/>
              <a:t>.</a:t>
            </a:r>
            <a:endParaRPr lang="ar-EG" altLang="en-US" sz="2800" b="1" dirty="0"/>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lstStyle/>
          <a:p>
            <a:pPr lvl="0">
              <a:lnSpc>
                <a:spcPct val="150000"/>
              </a:lnSpc>
              <a:buClr>
                <a:srgbClr val="FFCC00"/>
              </a:buClr>
            </a:pPr>
            <a:endParaRPr lang="ar-EG" altLang="en-US" sz="2800" b="1" dirty="0">
              <a:solidFill>
                <a:srgbClr val="FFFFFF"/>
              </a:solidFill>
            </a:endParaRPr>
          </a:p>
          <a:p>
            <a:pPr lvl="0">
              <a:lnSpc>
                <a:spcPct val="150000"/>
              </a:lnSpc>
              <a:buClr>
                <a:srgbClr val="FFCC00"/>
              </a:buClr>
            </a:pPr>
            <a:r>
              <a:rPr lang="ar-EG" altLang="en-US" sz="2800" b="1" dirty="0">
                <a:solidFill>
                  <a:srgbClr val="FFFFFF"/>
                </a:solidFill>
              </a:rPr>
              <a:t>تتفاوت الأعمار الوسيطة في دول العالم تفاوتا بالغا ،فالمجتمعات النامية في افريقيا وأمريكـــا اللاتينية هي الأصغر سنا في حين ان المجتمعات المتقدمة في أوربا و أمريكا الشمالية واليابان هي الأكبر سنا </a:t>
            </a:r>
            <a:r>
              <a:rPr lang="ar-SA" altLang="en-US" sz="2800" b="1" dirty="0" smtClean="0">
                <a:solidFill>
                  <a:srgbClr val="FFFFFF"/>
                </a:solidFill>
              </a:rPr>
              <a:t>.</a:t>
            </a:r>
            <a:endParaRPr lang="ar-EG" altLang="en-US" sz="2800" b="1" dirty="0">
              <a:solidFill>
                <a:srgbClr val="FFFFFF"/>
              </a:solidFill>
            </a:endParaRPr>
          </a:p>
          <a:p>
            <a:pPr lvl="0">
              <a:lnSpc>
                <a:spcPct val="150000"/>
              </a:lnSpc>
              <a:buClr>
                <a:srgbClr val="FFCC00"/>
              </a:buClr>
            </a:pPr>
            <a:r>
              <a:rPr lang="ar-EG" altLang="en-US" sz="2800" b="1" dirty="0">
                <a:solidFill>
                  <a:srgbClr val="FFFFFF"/>
                </a:solidFill>
              </a:rPr>
              <a:t>هناك ارتباط عكسي قوى بين السن الوسيط والمعدلات الحيوية فكلما ارتفعت معدلات المواليــد والوفيات قل سن السكان وكلما انخفضت هذه المعدلات ارتفع سن السكان .</a:t>
            </a:r>
            <a:endParaRPr lang="en-US" altLang="en-US" sz="2800" b="1" dirty="0">
              <a:solidFill>
                <a:srgbClr val="FFFFFF"/>
              </a:solidFill>
            </a:endParaRPr>
          </a:p>
          <a:p>
            <a:pPr marL="0" indent="0">
              <a:lnSpc>
                <a:spcPct val="150000"/>
              </a:lnSpc>
              <a:buNone/>
            </a:pPr>
            <a:endParaRPr lang="en-US" sz="2800" dirty="0"/>
          </a:p>
        </p:txBody>
      </p:sp>
    </p:spTree>
    <p:extLst>
      <p:ext uri="{BB962C8B-B14F-4D97-AF65-F5344CB8AC3E}">
        <p14:creationId xmlns:p14="http://schemas.microsoft.com/office/powerpoint/2010/main" val="859491927"/>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40" name="Picture 8" descr="nn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472113"/>
          </a:xfrm>
          <a:prstGeom prst="rect">
            <a:avLst/>
          </a:prstGeom>
          <a:noFill/>
          <a:extLst>
            <a:ext uri="{909E8E84-426E-40DD-AFC4-6F175D3DCCD1}">
              <a14:hiddenFill xmlns:a14="http://schemas.microsoft.com/office/drawing/2010/main">
                <a:solidFill>
                  <a:srgbClr val="FFFFFF"/>
                </a:solidFill>
              </a14:hiddenFill>
            </a:ext>
          </a:extLst>
        </p:spPr>
      </p:pic>
      <p:sp>
        <p:nvSpPr>
          <p:cNvPr id="300041" name="Text Box 9"/>
          <p:cNvSpPr txBox="1">
            <a:spLocks noChangeArrowheads="1"/>
          </p:cNvSpPr>
          <p:nvPr/>
        </p:nvSpPr>
        <p:spPr bwMode="auto">
          <a:xfrm>
            <a:off x="1403350" y="5734050"/>
            <a:ext cx="7056438"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66"/>
                </a:solidFill>
                <a:effectLst>
                  <a:outerShdw blurRad="38100" dist="38100" dir="2700000" algn="tl">
                    <a:srgbClr val="000000"/>
                  </a:outerShdw>
                </a:effectLst>
                <a:latin typeface="Garamond" panose="02020404030301010803" pitchFamily="18" charset="0"/>
              </a:rPr>
              <a:t> لاحظ التزايد فى العمر الوسيط للسكان من عام 1900 وعام 2000 وتفاوته بين العــــــــالم المتقـــدم والآخر النـــامى</a:t>
            </a:r>
            <a:endParaRPr lang="en-US" altLang="en-US">
              <a:solidFill>
                <a:srgbClr val="FFFF66"/>
              </a:solidFill>
              <a:effectLst>
                <a:outerShdw blurRad="38100" dist="38100" dir="2700000" algn="tl">
                  <a:srgbClr val="000000"/>
                </a:outerShdw>
              </a:effectLst>
              <a:latin typeface="Garamond" panose="02020404030301010803" pitchFamily="18" charset="0"/>
            </a:endParaRPr>
          </a:p>
        </p:txBody>
      </p:sp>
      <p:sp>
        <p:nvSpPr>
          <p:cNvPr id="300042" name="Text Box 10"/>
          <p:cNvSpPr txBox="1">
            <a:spLocks noChangeArrowheads="1"/>
          </p:cNvSpPr>
          <p:nvPr/>
        </p:nvSpPr>
        <p:spPr bwMode="auto">
          <a:xfrm>
            <a:off x="5940425" y="5013325"/>
            <a:ext cx="1439863"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chemeClr val="bg2"/>
                </a:solidFill>
                <a:effectLst>
                  <a:outerShdw blurRad="38100" dist="38100" dir="2700000" algn="tl">
                    <a:srgbClr val="000000"/>
                  </a:outerShdw>
                </a:effectLst>
                <a:latin typeface="Garamond" panose="02020404030301010803" pitchFamily="18" charset="0"/>
              </a:rPr>
              <a:t>الدول المتــقدمة</a:t>
            </a:r>
            <a:endParaRPr lang="en-US" altLang="en-US" sz="1800">
              <a:solidFill>
                <a:schemeClr val="bg2"/>
              </a:solidFill>
              <a:effectLst>
                <a:outerShdw blurRad="38100" dist="38100" dir="2700000" algn="tl">
                  <a:srgbClr val="000000"/>
                </a:outerShdw>
              </a:effectLst>
              <a:latin typeface="Garamond" panose="02020404030301010803" pitchFamily="18" charset="0"/>
            </a:endParaRPr>
          </a:p>
        </p:txBody>
      </p:sp>
      <p:sp>
        <p:nvSpPr>
          <p:cNvPr id="300043" name="Text Box 11"/>
          <p:cNvSpPr txBox="1">
            <a:spLocks noChangeArrowheads="1"/>
          </p:cNvSpPr>
          <p:nvPr/>
        </p:nvSpPr>
        <p:spPr bwMode="auto">
          <a:xfrm>
            <a:off x="3132138" y="5013325"/>
            <a:ext cx="1198562"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chemeClr val="bg2"/>
                </a:solidFill>
                <a:effectLst>
                  <a:outerShdw blurRad="38100" dist="38100" dir="2700000" algn="tl">
                    <a:srgbClr val="000000"/>
                  </a:outerShdw>
                </a:effectLst>
                <a:latin typeface="Garamond" panose="02020404030301010803" pitchFamily="18" charset="0"/>
              </a:rPr>
              <a:t>الدول النــامية</a:t>
            </a:r>
            <a:endParaRPr lang="en-US" altLang="en-US" sz="1800">
              <a:solidFill>
                <a:schemeClr val="bg2"/>
              </a:solidFill>
              <a:effectLst>
                <a:outerShdw blurRad="38100" dist="38100" dir="2700000" algn="tl">
                  <a:srgbClr val="000000"/>
                </a:outerShdw>
              </a:effectLst>
              <a:latin typeface="Garamond" panose="02020404030301010803" pitchFamily="18" charset="0"/>
            </a:endParaRPr>
          </a:p>
        </p:txBody>
      </p:sp>
      <p:sp>
        <p:nvSpPr>
          <p:cNvPr id="300044" name="Text Box 12"/>
          <p:cNvSpPr txBox="1">
            <a:spLocks noChangeArrowheads="1"/>
          </p:cNvSpPr>
          <p:nvPr/>
        </p:nvSpPr>
        <p:spPr bwMode="auto">
          <a:xfrm>
            <a:off x="0" y="0"/>
            <a:ext cx="6445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سنة</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Rot="1" noChangeArrowheads="1"/>
          </p:cNvSpPr>
          <p:nvPr>
            <p:ph type="title"/>
          </p:nvPr>
        </p:nvSpPr>
        <p:spPr>
          <a:xfrm>
            <a:off x="539750" y="549275"/>
            <a:ext cx="8147050" cy="1138238"/>
          </a:xfrm>
        </p:spPr>
        <p:txBody>
          <a:bodyPr/>
          <a:lstStyle/>
          <a:p>
            <a:r>
              <a:rPr lang="ar-EG" altLang="en-US" sz="4000"/>
              <a:t/>
            </a:r>
            <a:br>
              <a:rPr lang="ar-EG" altLang="en-US" sz="4000"/>
            </a:br>
            <a:r>
              <a:rPr lang="ar-EG" altLang="en-US" sz="5400">
                <a:solidFill>
                  <a:srgbClr val="FFFF00"/>
                </a:solidFill>
              </a:rPr>
              <a:t>نسبة الإعالة</a:t>
            </a:r>
            <a:r>
              <a:rPr lang="ar-EG" altLang="en-US" sz="4000"/>
              <a:t> </a:t>
            </a:r>
            <a:r>
              <a:rPr lang="en-US" altLang="en-US" sz="4000"/>
              <a:t/>
            </a:r>
            <a:br>
              <a:rPr lang="en-US" altLang="en-US" sz="4000"/>
            </a:br>
            <a:r>
              <a:rPr lang="en-US" altLang="en-US" sz="4000">
                <a:solidFill>
                  <a:srgbClr val="FF3300"/>
                </a:solidFill>
                <a:latin typeface="Comic Sans MS" panose="030F0702030302020204" pitchFamily="66" charset="0"/>
                <a:cs typeface="DilleniaUPC" panose="02020603050405020304" pitchFamily="18" charset="-34"/>
              </a:rPr>
              <a:t>DEPENDENCY  RATIO</a:t>
            </a:r>
            <a:r>
              <a:rPr lang="en-US" altLang="en-US" sz="4000"/>
              <a:t/>
            </a:r>
            <a:br>
              <a:rPr lang="en-US" altLang="en-US" sz="4000"/>
            </a:br>
            <a:r>
              <a:rPr lang="en-US" altLang="en-US" sz="4000"/>
              <a:t> </a:t>
            </a:r>
            <a:br>
              <a:rPr lang="en-US" altLang="en-US" sz="4000"/>
            </a:br>
            <a:endParaRPr lang="en-US" altLang="en-US" sz="4000">
              <a:solidFill>
                <a:srgbClr val="FF3300"/>
              </a:solidFill>
              <a:latin typeface="Comic Sans MS" panose="030F0702030302020204" pitchFamily="66" charset="0"/>
              <a:cs typeface="DilleniaUPC" panose="02020603050405020304" pitchFamily="18" charset="-34"/>
            </a:endParaRPr>
          </a:p>
        </p:txBody>
      </p:sp>
      <p:sp>
        <p:nvSpPr>
          <p:cNvPr id="2938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05000"/>
              </a:lnSpc>
            </a:pPr>
            <a:r>
              <a:rPr lang="ar-EG" altLang="en-US" sz="3600" b="1"/>
              <a:t>ترتبط نسبة الإعالة بالتركيب العمرى للسكان ، وتقوم على أساس أن كل فرد فى المجتــــــمع مستهلك ، أما المنتجون فهم بعض أفراده فقط ، فالقـــــــطر أو البلد الذى تزيد فيه نسبة السكــــــــان المنتجين للسلـــــــع والخدمات أفضل حالا من الناحية الاقتصادية من تــقر تقل فيه هذه النســبة وذلك بافتراض تساوى الظروف الاجتماعية والد ديموغرافية الأخرى فى البلدين .</a:t>
            </a:r>
            <a:endParaRPr lang="en-US" altLang="en-US" sz="3600" b="1"/>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rrowheads="1"/>
          </p:cNvSpPr>
          <p:nvPr>
            <p:ph type="title"/>
          </p:nvPr>
        </p:nvSpPr>
        <p:spPr/>
        <p:txBody>
          <a:bodyPr/>
          <a:lstStyle/>
          <a:p>
            <a:r>
              <a:rPr lang="ar-EG" altLang="en-US" sz="5400">
                <a:solidFill>
                  <a:srgbClr val="FF3300"/>
                </a:solidFill>
              </a:rPr>
              <a:t>الإعالة</a:t>
            </a:r>
            <a:endParaRPr lang="en-US" altLang="en-US" sz="5400">
              <a:solidFill>
                <a:srgbClr val="FF3300"/>
              </a:solidFill>
            </a:endParaRPr>
          </a:p>
        </p:txBody>
      </p:sp>
      <p:sp>
        <p:nvSpPr>
          <p:cNvPr id="295939" name="Rectangle 3"/>
          <p:cNvSpPr>
            <a:spLocks noGrp="1" noChangeArrowheads="1"/>
          </p:cNvSpPr>
          <p:nvPr>
            <p:ph type="body" idx="1"/>
          </p:nvPr>
        </p:nvSpPr>
        <p:spPr/>
        <p:txBody>
          <a:bodyPr/>
          <a:lstStyle/>
          <a:p>
            <a:pPr>
              <a:lnSpc>
                <a:spcPct val="120000"/>
              </a:lnSpc>
            </a:pPr>
            <a:r>
              <a:rPr lang="ar-EG" altLang="en-US" sz="3600" b="1"/>
              <a:t>تتفق معظم الدراسات السكانية على اعتبار من تقـــل أعمارهم عن الخامسة عشر ( معولين صغار ) ومـن تزيد أعمارهم على ستين ( معولين كبار أو المسنيـن ) أما قطاع السكـــان الباقى الذى يتراوح عمر أفراده بين 15 – 59 سنة فيمثلون القطاع النشيط اقتصاديا من السكان والذى تقع عليه عبئ إعالة المجتمع </a:t>
            </a:r>
            <a:endParaRPr lang="en-US" altLang="en-US" sz="3600" b="1"/>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Rot="1" noChangeArrowheads="1"/>
          </p:cNvSpPr>
          <p:nvPr>
            <p:ph type="title"/>
          </p:nvPr>
        </p:nvSpPr>
        <p:spPr>
          <a:ln/>
          <a:extLst>
            <a:ext uri="{91240B29-F687-4F45-9708-019B960494DF}">
              <a14:hiddenLine xmlns:a14="http://schemas.microsoft.com/office/drawing/2010/main" w="9525">
                <a:solidFill>
                  <a:srgbClr val="FFFF00"/>
                </a:solidFill>
                <a:miter lim="800000"/>
                <a:headEnd/>
                <a:tailEnd/>
              </a14:hiddenLine>
            </a:ext>
          </a:extLst>
        </p:spPr>
        <p:txBody>
          <a:bodyPr/>
          <a:lstStyle/>
          <a:p>
            <a:r>
              <a:rPr lang="ar-EG" altLang="en-US">
                <a:solidFill>
                  <a:srgbClr val="FF3300"/>
                </a:solidFill>
              </a:rPr>
              <a:t>حساب نسبة الإعالة</a:t>
            </a:r>
            <a:endParaRPr lang="en-US" altLang="en-US">
              <a:solidFill>
                <a:srgbClr val="FF3300"/>
              </a:solidFill>
            </a:endParaRPr>
          </a:p>
        </p:txBody>
      </p:sp>
      <p:sp>
        <p:nvSpPr>
          <p:cNvPr id="296963" name="Rectangle 3"/>
          <p:cNvSpPr>
            <a:spLocks noGrp="1" noChangeArrowheads="1"/>
          </p:cNvSpPr>
          <p:nvPr>
            <p:ph type="body" idx="1"/>
          </p:nvPr>
        </p:nvSpPr>
        <p:spPr/>
        <p:txBody>
          <a:bodyPr/>
          <a:lstStyle/>
          <a:p>
            <a:r>
              <a:rPr lang="ar-EG" altLang="en-US"/>
              <a:t>تحسب نسبة إعالة الصغار بالصيغة التالية :</a:t>
            </a:r>
          </a:p>
          <a:p>
            <a:endParaRPr lang="ar-EG" altLang="en-US"/>
          </a:p>
          <a:p>
            <a:endParaRPr lang="ar-EG" altLang="en-US"/>
          </a:p>
          <a:p>
            <a:endParaRPr lang="ar-EG" altLang="en-US"/>
          </a:p>
          <a:p>
            <a:r>
              <a:rPr lang="ar-EG" altLang="en-US"/>
              <a:t>تحسب نسبة إعالة الكبار على النحو التالى :</a:t>
            </a:r>
            <a:endParaRPr lang="en-US" altLang="en-US"/>
          </a:p>
        </p:txBody>
      </p:sp>
      <p:sp>
        <p:nvSpPr>
          <p:cNvPr id="296966" name="Text Box 6"/>
          <p:cNvSpPr txBox="1">
            <a:spLocks noChangeArrowheads="1"/>
          </p:cNvSpPr>
          <p:nvPr/>
        </p:nvSpPr>
        <p:spPr bwMode="auto">
          <a:xfrm>
            <a:off x="2195513" y="2565400"/>
            <a:ext cx="42767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عدد السكــــــــــــان أقل من 15 سنة</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296967" name="Text Box 7"/>
          <p:cNvSpPr txBox="1">
            <a:spLocks noChangeArrowheads="1"/>
          </p:cNvSpPr>
          <p:nvPr/>
        </p:nvSpPr>
        <p:spPr bwMode="auto">
          <a:xfrm>
            <a:off x="1619250" y="3213100"/>
            <a:ext cx="53054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عدد السكان فى المدى العمرى ( 15 – 59 )</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296968" name="Line 8"/>
          <p:cNvSpPr>
            <a:spLocks noChangeShapeType="1"/>
          </p:cNvSpPr>
          <p:nvPr/>
        </p:nvSpPr>
        <p:spPr bwMode="auto">
          <a:xfrm flipH="1">
            <a:off x="1547813" y="3141663"/>
            <a:ext cx="5545137" cy="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6969" name="Text Box 9"/>
          <p:cNvSpPr txBox="1">
            <a:spLocks noChangeArrowheads="1"/>
          </p:cNvSpPr>
          <p:nvPr/>
        </p:nvSpPr>
        <p:spPr bwMode="auto">
          <a:xfrm>
            <a:off x="1103313" y="2870200"/>
            <a:ext cx="3921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a:solidFill>
                  <a:srgbClr val="FFFF00"/>
                </a:solidFill>
                <a:effectLst>
                  <a:outerShdw blurRad="38100" dist="38100" dir="2700000" algn="tl">
                    <a:srgbClr val="000000"/>
                  </a:outerShdw>
                </a:effectLst>
                <a:latin typeface="Garamond" panose="02020404030301010803" pitchFamily="18" charset="0"/>
              </a:rPr>
              <a:t>×</a:t>
            </a:r>
          </a:p>
        </p:txBody>
      </p:sp>
      <p:sp>
        <p:nvSpPr>
          <p:cNvPr id="296970" name="Text Box 10"/>
          <p:cNvSpPr txBox="1">
            <a:spLocks noChangeArrowheads="1"/>
          </p:cNvSpPr>
          <p:nvPr/>
        </p:nvSpPr>
        <p:spPr bwMode="auto">
          <a:xfrm>
            <a:off x="395288" y="2924175"/>
            <a:ext cx="7794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100</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296972" name="Line 12"/>
          <p:cNvSpPr>
            <a:spLocks noChangeShapeType="1"/>
          </p:cNvSpPr>
          <p:nvPr/>
        </p:nvSpPr>
        <p:spPr bwMode="auto">
          <a:xfrm flipH="1">
            <a:off x="1476375" y="5589588"/>
            <a:ext cx="5616575"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6973" name="Text Box 13"/>
          <p:cNvSpPr txBox="1">
            <a:spLocks noChangeArrowheads="1"/>
          </p:cNvSpPr>
          <p:nvPr/>
        </p:nvSpPr>
        <p:spPr bwMode="auto">
          <a:xfrm>
            <a:off x="2051050" y="5084763"/>
            <a:ext cx="413543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عدد السكان فى سن 60 سنة فأكثر</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296974" name="Text Box 14"/>
          <p:cNvSpPr txBox="1">
            <a:spLocks noChangeArrowheads="1"/>
          </p:cNvSpPr>
          <p:nvPr/>
        </p:nvSpPr>
        <p:spPr bwMode="auto">
          <a:xfrm>
            <a:off x="1619250" y="5661025"/>
            <a:ext cx="53054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عدد السكان فى المدى العمرى ( 15 _ 59 )</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296975" name="Rectangle 15"/>
          <p:cNvSpPr>
            <a:spLocks noChangeArrowheads="1"/>
          </p:cNvSpPr>
          <p:nvPr/>
        </p:nvSpPr>
        <p:spPr bwMode="auto">
          <a:xfrm>
            <a:off x="1116013" y="5300663"/>
            <a:ext cx="3921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a:solidFill>
                  <a:srgbClr val="FFFF00"/>
                </a:solidFill>
                <a:effectLst>
                  <a:outerShdw blurRad="38100" dist="38100" dir="2700000" algn="tl">
                    <a:srgbClr val="000000"/>
                  </a:outerShdw>
                </a:effectLst>
                <a:latin typeface="Garamond" panose="02020404030301010803" pitchFamily="18" charset="0"/>
              </a:rPr>
              <a:t>×</a:t>
            </a:r>
          </a:p>
        </p:txBody>
      </p:sp>
      <p:sp>
        <p:nvSpPr>
          <p:cNvPr id="296976" name="Text Box 16"/>
          <p:cNvSpPr txBox="1">
            <a:spLocks noChangeArrowheads="1"/>
          </p:cNvSpPr>
          <p:nvPr/>
        </p:nvSpPr>
        <p:spPr bwMode="auto">
          <a:xfrm>
            <a:off x="468313" y="5300663"/>
            <a:ext cx="7794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100</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296977" name="Rectangle 17"/>
          <p:cNvSpPr>
            <a:spLocks noChangeArrowheads="1"/>
          </p:cNvSpPr>
          <p:nvPr/>
        </p:nvSpPr>
        <p:spPr bwMode="auto">
          <a:xfrm>
            <a:off x="395288" y="2492375"/>
            <a:ext cx="6913562" cy="1368425"/>
          </a:xfrm>
          <a:prstGeom prst="rect">
            <a:avLst/>
          </a:prstGeom>
          <a:noFill/>
          <a:ln w="9525" algn="ctr">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endParaRPr lang="en-US" altLang="en-US">
              <a:solidFill>
                <a:schemeClr val="hlink"/>
              </a:solidFill>
              <a:effectLst>
                <a:outerShdw blurRad="38100" dist="38100" dir="2700000" algn="tl">
                  <a:srgbClr val="000000"/>
                </a:outerShdw>
              </a:effectLst>
              <a:latin typeface="Garamond" panose="02020404030301010803" pitchFamily="18" charset="0"/>
            </a:endParaRPr>
          </a:p>
        </p:txBody>
      </p:sp>
      <p:sp>
        <p:nvSpPr>
          <p:cNvPr id="296978" name="Rectangle 18"/>
          <p:cNvSpPr>
            <a:spLocks noChangeArrowheads="1"/>
          </p:cNvSpPr>
          <p:nvPr/>
        </p:nvSpPr>
        <p:spPr bwMode="auto">
          <a:xfrm>
            <a:off x="395288" y="4868863"/>
            <a:ext cx="7129462" cy="1584325"/>
          </a:xfrm>
          <a:prstGeom prst="rect">
            <a:avLst/>
          </a:prstGeom>
          <a:noFill/>
          <a:ln w="9525" algn="ctr">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rrowheads="1"/>
          </p:cNvSpPr>
          <p:nvPr>
            <p:ph type="title"/>
          </p:nvPr>
        </p:nvSpPr>
        <p:spPr/>
        <p:txBody>
          <a:bodyPr/>
          <a:lstStyle/>
          <a:p>
            <a:r>
              <a:rPr lang="ar-EG" altLang="en-US">
                <a:solidFill>
                  <a:srgbClr val="FFFF00"/>
                </a:solidFill>
              </a:rPr>
              <a:t>حساب نسبة الإعالة</a:t>
            </a:r>
            <a:endParaRPr lang="en-US" altLang="en-US">
              <a:solidFill>
                <a:srgbClr val="FFFF00"/>
              </a:solidFill>
            </a:endParaRPr>
          </a:p>
        </p:txBody>
      </p:sp>
      <p:sp>
        <p:nvSpPr>
          <p:cNvPr id="297987" name="Rectangle 3"/>
          <p:cNvSpPr>
            <a:spLocks noGrp="1" noChangeArrowheads="1"/>
          </p:cNvSpPr>
          <p:nvPr>
            <p:ph type="body" sz="half" idx="1"/>
          </p:nvPr>
        </p:nvSpPr>
        <p:spPr>
          <a:xfrm>
            <a:off x="4787900" y="1773238"/>
            <a:ext cx="4038600" cy="4525962"/>
          </a:xfrm>
        </p:spPr>
        <p:txBody>
          <a:bodyPr/>
          <a:lstStyle/>
          <a:p>
            <a:r>
              <a:rPr lang="ar-EG" altLang="en-US" sz="2800" b="1"/>
              <a:t>نسبة الإعالة الحقيقية = </a:t>
            </a:r>
            <a:endParaRPr lang="en-US" altLang="en-US" sz="2800" b="1"/>
          </a:p>
        </p:txBody>
      </p:sp>
      <p:pic>
        <p:nvPicPr>
          <p:cNvPr id="297995" name="Picture 11" descr="baby_suck_on_pacifier_md_wht"/>
          <p:cNvPicPr>
            <a:picLocks noGrp="1" noChangeAspect="1" noChangeArrowheads="1" noCrop="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3635375" y="4581525"/>
            <a:ext cx="1871663" cy="1604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7989" name="Text Box 5"/>
          <p:cNvSpPr txBox="1">
            <a:spLocks noChangeArrowheads="1"/>
          </p:cNvSpPr>
          <p:nvPr/>
        </p:nvSpPr>
        <p:spPr bwMode="auto">
          <a:xfrm>
            <a:off x="1520825" y="2565400"/>
            <a:ext cx="58102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عدد السكان المعولين ( كل السكان غير العاملين )</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297990" name="Line 6"/>
          <p:cNvSpPr>
            <a:spLocks noChangeShapeType="1"/>
          </p:cNvSpPr>
          <p:nvPr/>
        </p:nvSpPr>
        <p:spPr bwMode="auto">
          <a:xfrm flipH="1">
            <a:off x="1476375" y="3068638"/>
            <a:ext cx="590391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991" name="Text Box 7"/>
          <p:cNvSpPr txBox="1">
            <a:spLocks noChangeArrowheads="1"/>
          </p:cNvSpPr>
          <p:nvPr/>
        </p:nvSpPr>
        <p:spPr bwMode="auto">
          <a:xfrm>
            <a:off x="2916238" y="3213100"/>
            <a:ext cx="32575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جملة عدد السكان العاملين</a:t>
            </a:r>
            <a:r>
              <a:rPr lang="ar-EG" altLang="en-US">
                <a:effectLst>
                  <a:outerShdw blurRad="38100" dist="38100" dir="2700000" algn="tl">
                    <a:srgbClr val="000000"/>
                  </a:outerShdw>
                </a:effectLst>
                <a:latin typeface="Garamond" panose="02020404030301010803" pitchFamily="18" charset="0"/>
              </a:rPr>
              <a:t> </a:t>
            </a:r>
            <a:endParaRPr lang="en-US" altLang="en-US">
              <a:effectLst>
                <a:outerShdw blurRad="38100" dist="38100" dir="2700000" algn="tl">
                  <a:srgbClr val="000000"/>
                </a:outerShdw>
              </a:effectLst>
              <a:latin typeface="Garamond" panose="02020404030301010803" pitchFamily="18" charset="0"/>
            </a:endParaRPr>
          </a:p>
        </p:txBody>
      </p:sp>
      <p:sp>
        <p:nvSpPr>
          <p:cNvPr id="297992" name="Text Box 8"/>
          <p:cNvSpPr txBox="1">
            <a:spLocks noChangeArrowheads="1"/>
          </p:cNvSpPr>
          <p:nvPr/>
        </p:nvSpPr>
        <p:spPr bwMode="auto">
          <a:xfrm>
            <a:off x="1042988" y="2924175"/>
            <a:ext cx="1841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endParaRPr lang="en-US" altLang="en-US">
              <a:effectLst>
                <a:outerShdw blurRad="38100" dist="38100" dir="2700000" algn="tl">
                  <a:srgbClr val="000000"/>
                </a:outerShdw>
              </a:effectLst>
              <a:latin typeface="Garamond" panose="02020404030301010803" pitchFamily="18" charset="0"/>
            </a:endParaRPr>
          </a:p>
        </p:txBody>
      </p:sp>
      <p:sp>
        <p:nvSpPr>
          <p:cNvPr id="297993" name="Text Box 9"/>
          <p:cNvSpPr txBox="1">
            <a:spLocks noChangeArrowheads="1"/>
          </p:cNvSpPr>
          <p:nvPr/>
        </p:nvSpPr>
        <p:spPr bwMode="auto">
          <a:xfrm>
            <a:off x="1042988" y="2852738"/>
            <a:ext cx="3921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a:solidFill>
                  <a:srgbClr val="FFFF00"/>
                </a:solidFill>
                <a:effectLst>
                  <a:outerShdw blurRad="38100" dist="38100" dir="2700000" algn="tl">
                    <a:srgbClr val="000000"/>
                  </a:outerShdw>
                </a:effectLst>
                <a:latin typeface="Garamond" panose="02020404030301010803" pitchFamily="18" charset="0"/>
              </a:rPr>
              <a:t>×</a:t>
            </a:r>
          </a:p>
        </p:txBody>
      </p:sp>
      <p:sp>
        <p:nvSpPr>
          <p:cNvPr id="297994" name="Text Box 10"/>
          <p:cNvSpPr txBox="1">
            <a:spLocks noChangeArrowheads="1"/>
          </p:cNvSpPr>
          <p:nvPr/>
        </p:nvSpPr>
        <p:spPr bwMode="auto">
          <a:xfrm>
            <a:off x="323850" y="2852738"/>
            <a:ext cx="7794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100</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298002" name="Rectangle 18"/>
          <p:cNvSpPr>
            <a:spLocks noChangeArrowheads="1"/>
          </p:cNvSpPr>
          <p:nvPr/>
        </p:nvSpPr>
        <p:spPr bwMode="auto">
          <a:xfrm>
            <a:off x="323850" y="2420938"/>
            <a:ext cx="7704138" cy="1439862"/>
          </a:xfrm>
          <a:prstGeom prst="rect">
            <a:avLst/>
          </a:prstGeom>
          <a:noFill/>
          <a:ln w="9525" algn="ctr">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Rot="1" noChangeArrowheads="1"/>
          </p:cNvSpPr>
          <p:nvPr>
            <p:ph type="title"/>
          </p:nvPr>
        </p:nvSpPr>
        <p:spPr>
          <a:xfrm>
            <a:off x="827088" y="260350"/>
            <a:ext cx="6913562" cy="1143000"/>
          </a:xfrm>
          <a:gradFill rotWithShape="1">
            <a:gsLst>
              <a:gs pos="0">
                <a:srgbClr val="00FF00">
                  <a:gamma/>
                  <a:shade val="46275"/>
                  <a:invGamma/>
                </a:srgbClr>
              </a:gs>
              <a:gs pos="50000">
                <a:srgbClr val="00FF00"/>
              </a:gs>
              <a:gs pos="100000">
                <a:srgbClr val="00FF00">
                  <a:gamma/>
                  <a:shade val="46275"/>
                  <a:invGamma/>
                </a:srgbClr>
              </a:gs>
            </a:gsLst>
            <a:lin ang="5400000" scaled="1"/>
          </a:gradFill>
          <a:ln/>
          <a:effectLst>
            <a:outerShdw dist="107763" dir="18900000" algn="ctr" rotWithShape="0">
              <a:srgbClr val="FFFF00">
                <a:alpha val="50000"/>
              </a:srgbClr>
            </a:outerShdw>
          </a:effectLst>
        </p:spPr>
        <p:txBody>
          <a:bodyPr/>
          <a:lstStyle/>
          <a:p>
            <a:r>
              <a:rPr lang="ar-EG" altLang="en-US">
                <a:solidFill>
                  <a:srgbClr val="FF3300"/>
                </a:solidFill>
              </a:rPr>
              <a:t>التـــــركيب الاقتصادى للسكـــان</a:t>
            </a:r>
            <a:endParaRPr lang="en-US" altLang="en-US">
              <a:solidFill>
                <a:srgbClr val="FF3300"/>
              </a:solidFill>
            </a:endParaRPr>
          </a:p>
        </p:txBody>
      </p:sp>
      <p:sp>
        <p:nvSpPr>
          <p:cNvPr id="515075" name="Rectangle 3"/>
          <p:cNvSpPr>
            <a:spLocks noGrp="1" noChangeArrowheads="1"/>
          </p:cNvSpPr>
          <p:nvPr>
            <p:ph type="body" idx="4294967295"/>
          </p:nvPr>
        </p:nvSpPr>
        <p:spPr>
          <a:xfrm>
            <a:off x="0" y="1600200"/>
            <a:ext cx="8229600" cy="4525963"/>
          </a:xfrm>
        </p:spPr>
        <p:txBody>
          <a:bodyPr/>
          <a:lstStyle/>
          <a:p>
            <a:r>
              <a:rPr lang="ar-EG" altLang="en-US"/>
              <a:t>يقسم السكان تبعا لنشاطهم الاقتصادى ؛ لبيان نسبة مساهمــة السكان فى أنشطة بلدانهم الاقتصادية فى دول العالم المختلفة وتقاس هذه النسبة بحساب معدل النشاط الخام .</a:t>
            </a:r>
          </a:p>
          <a:p>
            <a:endParaRPr lang="ar-EG" altLang="en-US"/>
          </a:p>
          <a:p>
            <a:endParaRPr lang="ar-EG" altLang="en-US"/>
          </a:p>
          <a:p>
            <a:endParaRPr lang="ar-EG" altLang="en-US"/>
          </a:p>
          <a:p>
            <a:pPr>
              <a:buClr>
                <a:srgbClr val="FF3300"/>
              </a:buClr>
              <a:buFont typeface="Wingdings" panose="05000000000000000000" pitchFamily="2" charset="2"/>
              <a:buChar char="q"/>
            </a:pPr>
            <a:r>
              <a:rPr lang="ar-EG" altLang="en-US"/>
              <a:t>وتلقى هذه النسبة الضوء على حـــجم السكـــان الذين يقومون بالعمل الذى تعتمد عليه الحياة الاقتصادية فى مجتمع ما .</a:t>
            </a:r>
            <a:endParaRPr lang="en-US" altLang="en-US"/>
          </a:p>
        </p:txBody>
      </p:sp>
      <p:sp>
        <p:nvSpPr>
          <p:cNvPr id="515076" name="Text Box 4"/>
          <p:cNvSpPr txBox="1">
            <a:spLocks noChangeArrowheads="1"/>
          </p:cNvSpPr>
          <p:nvPr/>
        </p:nvSpPr>
        <p:spPr bwMode="auto">
          <a:xfrm>
            <a:off x="2124075" y="3429000"/>
            <a:ext cx="45132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66"/>
                </a:solidFill>
                <a:effectLst>
                  <a:outerShdw blurRad="38100" dist="38100" dir="2700000" algn="tl">
                    <a:srgbClr val="000000"/>
                  </a:outerShdw>
                </a:effectLst>
                <a:latin typeface="Garamond" panose="02020404030301010803" pitchFamily="18" charset="0"/>
              </a:rPr>
              <a:t>  عدد السكان ذوى النشاط الاقتصادى </a:t>
            </a:r>
            <a:endParaRPr lang="en-US" altLang="en-US">
              <a:solidFill>
                <a:srgbClr val="FFFF66"/>
              </a:solidFill>
              <a:effectLst>
                <a:outerShdw blurRad="38100" dist="38100" dir="2700000" algn="tl">
                  <a:srgbClr val="000000"/>
                </a:outerShdw>
              </a:effectLst>
              <a:latin typeface="Garamond" panose="02020404030301010803" pitchFamily="18" charset="0"/>
            </a:endParaRPr>
          </a:p>
        </p:txBody>
      </p:sp>
      <p:sp>
        <p:nvSpPr>
          <p:cNvPr id="515077" name="Line 5"/>
          <p:cNvSpPr>
            <a:spLocks noChangeShapeType="1"/>
          </p:cNvSpPr>
          <p:nvPr/>
        </p:nvSpPr>
        <p:spPr bwMode="auto">
          <a:xfrm flipH="1">
            <a:off x="2195513" y="3933825"/>
            <a:ext cx="46085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5078" name="Text Box 6"/>
          <p:cNvSpPr txBox="1">
            <a:spLocks noChangeArrowheads="1"/>
          </p:cNvSpPr>
          <p:nvPr/>
        </p:nvSpPr>
        <p:spPr bwMode="auto">
          <a:xfrm>
            <a:off x="2241550" y="4005263"/>
            <a:ext cx="42433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66"/>
                </a:solidFill>
                <a:effectLst>
                  <a:outerShdw blurRad="38100" dist="38100" dir="2700000" algn="tl">
                    <a:srgbClr val="000000"/>
                  </a:outerShdw>
                </a:effectLst>
                <a:latin typeface="Garamond" panose="02020404030301010803" pitchFamily="18" charset="0"/>
              </a:rPr>
              <a:t> جملة السكان فى جميع الأعمـــــــار</a:t>
            </a:r>
            <a:endParaRPr lang="en-US" altLang="en-US">
              <a:solidFill>
                <a:srgbClr val="FFFF66"/>
              </a:solidFill>
              <a:effectLst>
                <a:outerShdw blurRad="38100" dist="38100" dir="2700000" algn="tl">
                  <a:srgbClr val="000000"/>
                </a:outerShdw>
              </a:effectLst>
              <a:latin typeface="Garamond" panose="02020404030301010803" pitchFamily="18" charset="0"/>
            </a:endParaRPr>
          </a:p>
        </p:txBody>
      </p:sp>
      <p:sp>
        <p:nvSpPr>
          <p:cNvPr id="515081" name="Text Box 9"/>
          <p:cNvSpPr txBox="1">
            <a:spLocks noChangeArrowheads="1"/>
          </p:cNvSpPr>
          <p:nvPr/>
        </p:nvSpPr>
        <p:spPr bwMode="auto">
          <a:xfrm>
            <a:off x="1763713" y="3716338"/>
            <a:ext cx="3921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a:effectLst>
                  <a:outerShdw blurRad="38100" dist="38100" dir="2700000" algn="tl">
                    <a:srgbClr val="000000"/>
                  </a:outerShdw>
                </a:effectLst>
                <a:latin typeface="Garamond" panose="02020404030301010803" pitchFamily="18" charset="0"/>
              </a:rPr>
              <a:t>×</a:t>
            </a:r>
          </a:p>
        </p:txBody>
      </p:sp>
      <p:sp>
        <p:nvSpPr>
          <p:cNvPr id="515082" name="Text Box 10"/>
          <p:cNvSpPr txBox="1">
            <a:spLocks noChangeArrowheads="1"/>
          </p:cNvSpPr>
          <p:nvPr/>
        </p:nvSpPr>
        <p:spPr bwMode="auto">
          <a:xfrm>
            <a:off x="971550" y="3716338"/>
            <a:ext cx="7794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66"/>
                </a:solidFill>
                <a:effectLst>
                  <a:outerShdw blurRad="38100" dist="38100" dir="2700000" algn="tl">
                    <a:srgbClr val="000000"/>
                  </a:outerShdw>
                </a:effectLst>
                <a:latin typeface="Garamond" panose="02020404030301010803" pitchFamily="18" charset="0"/>
              </a:rPr>
              <a:t>100</a:t>
            </a:r>
            <a:endParaRPr lang="en-US" altLang="en-US">
              <a:solidFill>
                <a:srgbClr val="FFFF66"/>
              </a:solidFill>
              <a:effectLst>
                <a:outerShdw blurRad="38100" dist="38100" dir="2700000" algn="tl">
                  <a:srgbClr val="000000"/>
                </a:outerShdw>
              </a:effectLst>
              <a:latin typeface="Garamond" panose="02020404030301010803" pitchFamily="18" charset="0"/>
            </a:endParaRPr>
          </a:p>
        </p:txBody>
      </p:sp>
      <p:sp>
        <p:nvSpPr>
          <p:cNvPr id="515083" name="Rectangle 11"/>
          <p:cNvSpPr>
            <a:spLocks noChangeArrowheads="1"/>
          </p:cNvSpPr>
          <p:nvPr/>
        </p:nvSpPr>
        <p:spPr bwMode="auto">
          <a:xfrm>
            <a:off x="827088" y="3357563"/>
            <a:ext cx="6480175" cy="1295400"/>
          </a:xfrm>
          <a:prstGeom prst="rect">
            <a:avLst/>
          </a:prstGeom>
          <a:noFill/>
          <a:ln w="9525" algn="ctr">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Rot="1" noChangeArrowheads="1"/>
          </p:cNvSpPr>
          <p:nvPr>
            <p:ph type="title" idx="4294967295"/>
          </p:nvPr>
        </p:nvSpPr>
        <p:spPr>
          <a:xfrm>
            <a:off x="539750" y="260350"/>
            <a:ext cx="8229600" cy="1143000"/>
          </a:xfrm>
          <a:gradFill rotWithShape="1">
            <a:gsLst>
              <a:gs pos="0">
                <a:srgbClr val="FF0000"/>
              </a:gs>
              <a:gs pos="50000">
                <a:srgbClr val="FF0000">
                  <a:gamma/>
                  <a:shade val="46275"/>
                  <a:invGamma/>
                </a:srgbClr>
              </a:gs>
              <a:gs pos="100000">
                <a:srgbClr val="FF0000"/>
              </a:gs>
            </a:gsLst>
            <a:lin ang="5400000" scaled="1"/>
          </a:gradFill>
        </p:spPr>
        <p:txBody>
          <a:bodyPr/>
          <a:lstStyle/>
          <a:p>
            <a:r>
              <a:rPr lang="ar-EG" altLang="en-US">
                <a:solidFill>
                  <a:srgbClr val="FFFF00"/>
                </a:solidFill>
              </a:rPr>
              <a:t>مصطلحات سكانية باللغة الانجليزية </a:t>
            </a:r>
            <a:endParaRPr lang="en-US" altLang="en-US">
              <a:solidFill>
                <a:srgbClr val="FFFF00"/>
              </a:solidFill>
            </a:endParaRPr>
          </a:p>
        </p:txBody>
      </p:sp>
      <p:graphicFrame>
        <p:nvGraphicFramePr>
          <p:cNvPr id="218115" name="Group 3"/>
          <p:cNvGraphicFramePr>
            <a:graphicFrameLocks noGrp="1"/>
          </p:cNvGraphicFramePr>
          <p:nvPr/>
        </p:nvGraphicFramePr>
        <p:xfrm>
          <a:off x="0" y="1397000"/>
          <a:ext cx="9144000" cy="5181600"/>
        </p:xfrm>
        <a:graphic>
          <a:graphicData uri="http://schemas.openxmlformats.org/drawingml/2006/table">
            <a:tbl>
              <a:tblPr rtl="1"/>
              <a:tblGrid>
                <a:gridCol w="4570412">
                  <a:extLst>
                    <a:ext uri="{9D8B030D-6E8A-4147-A177-3AD203B41FA5}">
                      <a16:colId xmlns:a16="http://schemas.microsoft.com/office/drawing/2014/main" val="20000"/>
                    </a:ext>
                  </a:extLst>
                </a:gridCol>
                <a:gridCol w="4573588">
                  <a:extLst>
                    <a:ext uri="{9D8B030D-6E8A-4147-A177-3AD203B41FA5}">
                      <a16:colId xmlns:a16="http://schemas.microsoft.com/office/drawing/2014/main" val="20001"/>
                    </a:ext>
                  </a:extLst>
                </a:gridCol>
              </a:tblGrid>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rPr>
                        <a:t>الكلمة</a:t>
                      </a: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 </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ct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rPr>
                        <a:t>ترجمتها بالإنجليزية</a:t>
                      </a:r>
                      <a:endParaRPr kumimoji="0" lang="en-US" altLang="en-US" sz="2800" b="1" i="0" u="none" strike="noStrike"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السكان </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population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جغرافية السكان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Geography of population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جغرافية السكن (الاستيطان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Geography of settlements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السكان الصناعيون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Industrial population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الصلاحية للسكن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habitability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الهجرة الكلية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Gross 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معدل الهجرة الكلية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Gross migration rate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هجرة اجبارية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Forced 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التوافد</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immigration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rrowheads="1"/>
          </p:cNvSpPr>
          <p:nvPr>
            <p:ph type="title"/>
          </p:nvPr>
        </p:nvSpPr>
        <p:spPr>
          <a:gradFill rotWithShape="1">
            <a:gsLst>
              <a:gs pos="0">
                <a:srgbClr val="FF3300"/>
              </a:gs>
              <a:gs pos="50000">
                <a:srgbClr val="FF3300">
                  <a:gamma/>
                  <a:shade val="46275"/>
                  <a:invGamma/>
                </a:srgbClr>
              </a:gs>
              <a:gs pos="100000">
                <a:srgbClr val="FF3300"/>
              </a:gs>
            </a:gsLst>
            <a:lin ang="5400000" scaled="1"/>
          </a:gradFill>
        </p:spPr>
        <p:txBody>
          <a:bodyPr/>
          <a:lstStyle/>
          <a:p>
            <a:r>
              <a:rPr lang="ar-EG" altLang="en-US">
                <a:solidFill>
                  <a:srgbClr val="FFFF00"/>
                </a:solidFill>
              </a:rPr>
              <a:t>توزيع السكان وكثافتهم</a:t>
            </a:r>
            <a:endParaRPr lang="en-US" altLang="en-US">
              <a:solidFill>
                <a:srgbClr val="FFFF00"/>
              </a:solidFill>
            </a:endParaRPr>
          </a:p>
        </p:txBody>
      </p:sp>
      <p:sp>
        <p:nvSpPr>
          <p:cNvPr id="248835" name="Rectangle 3"/>
          <p:cNvSpPr>
            <a:spLocks noGrp="1" noChangeArrowheads="1"/>
          </p:cNvSpPr>
          <p:nvPr>
            <p:ph type="body" idx="1"/>
          </p:nvPr>
        </p:nvSpPr>
        <p:spPr>
          <a:xfrm>
            <a:off x="395288" y="1700213"/>
            <a:ext cx="8229600" cy="4525962"/>
          </a:xfrm>
        </p:spPr>
        <p:txBody>
          <a:bodyPr/>
          <a:lstStyle/>
          <a:p>
            <a:pPr>
              <a:lnSpc>
                <a:spcPct val="80000"/>
              </a:lnSpc>
            </a:pPr>
            <a:r>
              <a:rPr lang="ar-EG" altLang="en-US" sz="2400" b="1"/>
              <a:t>يعتبر توزيـع السكان من اهم الموضوعات الجغرافية وخريطة توزيع السكان فى العالم تعتبر من أهم الخرائط الجغرافية فى الدراسات الاجتماعية والجغرافية.</a:t>
            </a:r>
          </a:p>
          <a:p>
            <a:pPr>
              <a:lnSpc>
                <a:spcPct val="80000"/>
              </a:lnSpc>
            </a:pPr>
            <a:endParaRPr lang="ar-EG" altLang="en-US" sz="2400" b="1"/>
          </a:p>
          <a:p>
            <a:pPr>
              <a:lnSpc>
                <a:spcPct val="80000"/>
              </a:lnSpc>
            </a:pPr>
            <a:r>
              <a:rPr lang="ar-EG" altLang="en-US" sz="2400" b="1"/>
              <a:t>ظهـــــرت خرائط التوزيع السكانى فى القرن 18 ، ولكن التطور الحقيقى لها بدأ حديثا عندما أصبحت البيانات الديموغرافية متوفرة عن ذى قبل .</a:t>
            </a:r>
          </a:p>
          <a:p>
            <a:pPr>
              <a:lnSpc>
                <a:spcPct val="80000"/>
              </a:lnSpc>
            </a:pPr>
            <a:endParaRPr lang="ar-EG" altLang="en-US" sz="2400" b="1"/>
          </a:p>
          <a:p>
            <a:pPr>
              <a:lnSpc>
                <a:spcPct val="80000"/>
              </a:lnSpc>
            </a:pPr>
            <a:r>
              <a:rPr lang="ar-EG" altLang="en-US" sz="2400" b="1"/>
              <a:t>وقد ظهـــرت أقدم خرائط للسكان عام 1785 م  وهى خريطة أوربا التى رسمها كروم </a:t>
            </a:r>
            <a:r>
              <a:rPr lang="en-US" altLang="en-US" sz="2400" b="1"/>
              <a:t>crome </a:t>
            </a:r>
            <a:r>
              <a:rPr lang="ar-EG" altLang="en-US" sz="2400" b="1"/>
              <a:t> وأيضا خريطــــة فرنسا التى رسمها فرير دى مونتيزون </a:t>
            </a:r>
            <a:r>
              <a:rPr lang="en-US" altLang="en-US" sz="2400" b="1"/>
              <a:t>frere de montizon </a:t>
            </a:r>
            <a:r>
              <a:rPr lang="ar-EG" altLang="en-US" sz="2400" b="1"/>
              <a:t> عام 1830 م وقد تبع ذلك استخدام كبير للخـــــرائط السكانية بعد ذلك لأهميتها فى دراسة السكان </a:t>
            </a:r>
          </a:p>
          <a:p>
            <a:pPr>
              <a:lnSpc>
                <a:spcPct val="80000"/>
              </a:lnSpc>
            </a:pPr>
            <a:endParaRPr lang="ar-EG" altLang="en-US" sz="2400" b="1"/>
          </a:p>
          <a:p>
            <a:pPr>
              <a:lnSpc>
                <a:spcPct val="80000"/>
              </a:lnSpc>
            </a:pPr>
            <a:r>
              <a:rPr lang="ar-EG" altLang="en-US" sz="2400" b="1"/>
              <a:t>خرائط توزيع السكــــان تبين التوزيع العددى المطلق فى منطقة ما وفى وقت ما ،أما خرائـــــط الكثــافة فهى خرائط تنسب السكان الى المساحة ولقد ظهرت أول خريطـــة لكثــــافة السكــــان فى العالم فى لندن سنة 1833 م ورسمها سكروب </a:t>
            </a:r>
            <a:r>
              <a:rPr lang="en-US" altLang="en-US" sz="2400" b="1"/>
              <a:t>scrope </a:t>
            </a:r>
            <a:r>
              <a:rPr lang="ar-EG" altLang="en-US" sz="2400" b="1"/>
              <a:t> </a:t>
            </a:r>
          </a:p>
          <a:p>
            <a:pPr>
              <a:lnSpc>
                <a:spcPct val="80000"/>
              </a:lnSpc>
              <a:buFont typeface="Wingdings" panose="05000000000000000000" pitchFamily="2" charset="2"/>
              <a:buNone/>
            </a:pPr>
            <a:endParaRPr lang="ar-EG" altLang="en-US" sz="2400" b="1"/>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rrowheads="1"/>
          </p:cNvSpPr>
          <p:nvPr>
            <p:ph type="title"/>
          </p:nvPr>
        </p:nvSpPr>
        <p:spPr>
          <a:gradFill rotWithShape="1">
            <a:gsLst>
              <a:gs pos="0">
                <a:srgbClr val="FF0000"/>
              </a:gs>
              <a:gs pos="50000">
                <a:srgbClr val="FF0000">
                  <a:gamma/>
                  <a:shade val="46275"/>
                  <a:invGamma/>
                </a:srgbClr>
              </a:gs>
              <a:gs pos="100000">
                <a:srgbClr val="FF0000"/>
              </a:gs>
            </a:gsLst>
            <a:lin ang="5400000" scaled="1"/>
          </a:gradFill>
        </p:spPr>
        <p:txBody>
          <a:bodyPr/>
          <a:lstStyle/>
          <a:p>
            <a:r>
              <a:rPr lang="ar-EG" altLang="en-US">
                <a:solidFill>
                  <a:srgbClr val="FFFF00"/>
                </a:solidFill>
              </a:rPr>
              <a:t>مصطلحات سكانية باللغة الانجليزية</a:t>
            </a:r>
            <a:endParaRPr lang="en-US" altLang="en-US">
              <a:solidFill>
                <a:srgbClr val="FFFF00"/>
              </a:solidFill>
            </a:endParaRPr>
          </a:p>
        </p:txBody>
      </p:sp>
      <p:graphicFrame>
        <p:nvGraphicFramePr>
          <p:cNvPr id="219139" name="Group 3"/>
          <p:cNvGraphicFramePr>
            <a:graphicFrameLocks noGrp="1"/>
          </p:cNvGraphicFramePr>
          <p:nvPr>
            <p:ph idx="1"/>
          </p:nvPr>
        </p:nvGraphicFramePr>
        <p:xfrm>
          <a:off x="0" y="1412875"/>
          <a:ext cx="9144000" cy="5181600"/>
        </p:xfrm>
        <a:graphic>
          <a:graphicData uri="http://schemas.openxmlformats.org/drawingml/2006/table">
            <a:tbl>
              <a:tblPr rtl="1"/>
              <a:tblGrid>
                <a:gridCol w="4572000">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tblGrid>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معدل الوفيات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Death rate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الوفيات</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death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فئات العمر</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Age  groups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التعداد</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census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علم السكان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demography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كثافة السكان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Density of population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الإعالة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dependancy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تناقص السكان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depopulation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الإحصاءات الحيوية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Vital statistics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النزوح</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emigration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rrowheads="1"/>
          </p:cNvSpPr>
          <p:nvPr>
            <p:ph type="title"/>
          </p:nvPr>
        </p:nvSpPr>
        <p:spPr>
          <a:gradFill rotWithShape="1">
            <a:gsLst>
              <a:gs pos="0">
                <a:srgbClr val="FF0000"/>
              </a:gs>
              <a:gs pos="50000">
                <a:srgbClr val="FF0000">
                  <a:gamma/>
                  <a:shade val="46275"/>
                  <a:invGamma/>
                </a:srgbClr>
              </a:gs>
              <a:gs pos="100000">
                <a:srgbClr val="FF0000"/>
              </a:gs>
            </a:gsLst>
            <a:lin ang="5400000" scaled="1"/>
          </a:gradFill>
        </p:spPr>
        <p:txBody>
          <a:bodyPr/>
          <a:lstStyle/>
          <a:p>
            <a:r>
              <a:rPr lang="ar-EG" altLang="en-US">
                <a:solidFill>
                  <a:srgbClr val="FFFF00"/>
                </a:solidFill>
              </a:rPr>
              <a:t>مصطلحات سكانية باللغة الانجليزية</a:t>
            </a:r>
            <a:endParaRPr lang="en-US" altLang="en-US">
              <a:solidFill>
                <a:srgbClr val="FFFF00"/>
              </a:solidFill>
            </a:endParaRPr>
          </a:p>
        </p:txBody>
      </p:sp>
      <p:graphicFrame>
        <p:nvGraphicFramePr>
          <p:cNvPr id="220163" name="Group 3"/>
          <p:cNvGraphicFramePr>
            <a:graphicFrameLocks noGrp="1"/>
          </p:cNvGraphicFramePr>
          <p:nvPr>
            <p:ph idx="1"/>
          </p:nvPr>
        </p:nvGraphicFramePr>
        <p:xfrm>
          <a:off x="0" y="1412875"/>
          <a:ext cx="9144000" cy="5334000"/>
        </p:xfrm>
        <a:graphic>
          <a:graphicData uri="http://schemas.openxmlformats.org/drawingml/2006/table">
            <a:tbl>
              <a:tblPr rtl="1"/>
              <a:tblGrid>
                <a:gridCol w="4572000">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tblGrid>
              <a:tr h="67627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الزيادة الطبيعية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Natural increase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صافى الهجرة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Net 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الرحل</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nomads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الاكتظاظ السكانى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overpopulation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الكثافة الفيزيولوجية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Physiological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تعدد السكان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Population census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نمو السكان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Population growth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الهرم السكانى</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Population pyramid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نقل السكان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Population transfer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مراكز عمران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settlements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rrowheads="1"/>
          </p:cNvSpPr>
          <p:nvPr>
            <p:ph type="title"/>
          </p:nvPr>
        </p:nvSpPr>
        <p:spPr>
          <a:gradFill rotWithShape="1">
            <a:gsLst>
              <a:gs pos="0">
                <a:srgbClr val="FF0000"/>
              </a:gs>
              <a:gs pos="50000">
                <a:srgbClr val="FF0000">
                  <a:gamma/>
                  <a:shade val="46275"/>
                  <a:invGamma/>
                </a:srgbClr>
              </a:gs>
              <a:gs pos="100000">
                <a:srgbClr val="FF0000"/>
              </a:gs>
            </a:gsLst>
            <a:lin ang="5400000" scaled="1"/>
          </a:gradFill>
        </p:spPr>
        <p:txBody>
          <a:bodyPr/>
          <a:lstStyle/>
          <a:p>
            <a:r>
              <a:rPr lang="ar-EG" altLang="en-US">
                <a:solidFill>
                  <a:srgbClr val="FFFF00"/>
                </a:solidFill>
              </a:rPr>
              <a:t>مصطلحات سكانية باللغة الانجليزية</a:t>
            </a:r>
            <a:endParaRPr lang="en-US" altLang="en-US">
              <a:solidFill>
                <a:srgbClr val="FFFF00"/>
              </a:solidFill>
            </a:endParaRPr>
          </a:p>
        </p:txBody>
      </p:sp>
      <p:graphicFrame>
        <p:nvGraphicFramePr>
          <p:cNvPr id="221187" name="Group 3"/>
          <p:cNvGraphicFramePr>
            <a:graphicFrameLocks noGrp="1"/>
          </p:cNvGraphicFramePr>
          <p:nvPr>
            <p:ph idx="1"/>
          </p:nvPr>
        </p:nvGraphicFramePr>
        <p:xfrm>
          <a:off x="0" y="1412875"/>
          <a:ext cx="9144000" cy="5175250"/>
        </p:xfrm>
        <a:graphic>
          <a:graphicData uri="http://schemas.openxmlformats.org/drawingml/2006/table">
            <a:tbl>
              <a:tblPr rtl="1"/>
              <a:tblGrid>
                <a:gridCol w="4572000">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tblGrid>
              <a:tr h="360363">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الوفود ( الهجرة الداخلية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In-migration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هجرة داخلية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Internal 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هجرة دولية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International 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هجرة العمال</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Labour 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هجرة عائدة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Return migration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نسبة الوفيات</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Mortality rate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اتجاهات السكان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Population trends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عوامل الجذب</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Pull factor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عوامل الطرد</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Push factor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نسبة المواليد</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Rate of births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Rot="1" noChangeArrowheads="1"/>
          </p:cNvSpPr>
          <p:nvPr>
            <p:ph type="title"/>
          </p:nvPr>
        </p:nvSpPr>
        <p:spPr>
          <a:gradFill rotWithShape="1">
            <a:gsLst>
              <a:gs pos="0">
                <a:srgbClr val="FF3300">
                  <a:gamma/>
                  <a:shade val="46275"/>
                  <a:invGamma/>
                </a:srgbClr>
              </a:gs>
              <a:gs pos="50000">
                <a:srgbClr val="FF3300"/>
              </a:gs>
              <a:gs pos="100000">
                <a:srgbClr val="FF3300">
                  <a:gamma/>
                  <a:shade val="46275"/>
                  <a:invGamma/>
                </a:srgbClr>
              </a:gs>
            </a:gsLst>
            <a:lin ang="5400000" scaled="1"/>
          </a:gradFill>
        </p:spPr>
        <p:txBody>
          <a:bodyPr/>
          <a:lstStyle/>
          <a:p>
            <a:r>
              <a:rPr lang="ar-EG" altLang="en-US">
                <a:solidFill>
                  <a:srgbClr val="FFFF00"/>
                </a:solidFill>
              </a:rPr>
              <a:t>مصطلحات سكانية باللغة الانجليزية</a:t>
            </a:r>
            <a:endParaRPr lang="en-US" altLang="en-US">
              <a:solidFill>
                <a:srgbClr val="FFFF00"/>
              </a:solidFill>
            </a:endParaRPr>
          </a:p>
        </p:txBody>
      </p:sp>
      <p:graphicFrame>
        <p:nvGraphicFramePr>
          <p:cNvPr id="380971" name="Group 43"/>
          <p:cNvGraphicFramePr>
            <a:graphicFrameLocks noGrp="1"/>
          </p:cNvGraphicFramePr>
          <p:nvPr>
            <p:ph idx="1"/>
          </p:nvPr>
        </p:nvGraphicFramePr>
        <p:xfrm>
          <a:off x="468313" y="1412875"/>
          <a:ext cx="8229600" cy="5175250"/>
        </p:xfrm>
        <a:graphic>
          <a:graphicData uri="http://schemas.openxmlformats.org/drawingml/2006/table">
            <a:tbl>
              <a:tblPr rtl="1"/>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المصادر الديموغرافية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Demographic sources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المستندات الاحصائية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Statistical documentation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منظمة الأغذية والزراعة اليونسكو</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UNESCO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منظمة الصحة العالمية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W.H.O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الكتاب الديموغرافى السنوى</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U.N.O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الطلاق</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divorce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ريف</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rural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حضر</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urban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الثورة الديموغرافية</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Demographic revolution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تحديد النسل</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Birth control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Rot="1" noChangeArrowheads="1"/>
          </p:cNvSpPr>
          <p:nvPr>
            <p:ph type="title"/>
          </p:nvPr>
        </p:nvSpPr>
        <p:spPr/>
        <p:txBody>
          <a:bodyPr/>
          <a:lstStyle/>
          <a:p>
            <a:r>
              <a:rPr lang="ar-EG" altLang="en-US"/>
              <a:t>مواقع مفيدة لدراسة السكان</a:t>
            </a:r>
            <a:endParaRPr lang="en-US" altLang="en-US"/>
          </a:p>
        </p:txBody>
      </p:sp>
      <p:sp>
        <p:nvSpPr>
          <p:cNvPr id="375811" name="Rectangle 3"/>
          <p:cNvSpPr>
            <a:spLocks noGrp="1" noChangeArrowheads="1"/>
          </p:cNvSpPr>
          <p:nvPr>
            <p:ph type="body" idx="1"/>
          </p:nvPr>
        </p:nvSpPr>
        <p:spPr/>
        <p:txBody>
          <a:bodyPr/>
          <a:lstStyle/>
          <a:p>
            <a:pPr algn="l" rtl="0">
              <a:lnSpc>
                <a:spcPct val="90000"/>
              </a:lnSpc>
            </a:pPr>
            <a:r>
              <a:rPr lang="en-US" altLang="en-US">
                <a:solidFill>
                  <a:schemeClr val="hlink"/>
                </a:solidFill>
              </a:rPr>
              <a:t>www.globastat.com</a:t>
            </a:r>
          </a:p>
          <a:p>
            <a:pPr>
              <a:lnSpc>
                <a:spcPct val="90000"/>
              </a:lnSpc>
              <a:buFont typeface="Wingdings" panose="05000000000000000000" pitchFamily="2" charset="2"/>
              <a:buNone/>
            </a:pPr>
            <a:r>
              <a:rPr lang="ar-EG" altLang="en-US"/>
              <a:t>   </a:t>
            </a:r>
            <a:r>
              <a:rPr lang="ar-SA" altLang="en-US"/>
              <a:t>يمكنك هذا </a:t>
            </a:r>
            <a:r>
              <a:rPr lang="ar-EG" altLang="en-US"/>
              <a:t>الموقع</a:t>
            </a:r>
            <a:r>
              <a:rPr lang="ar-SA" altLang="en-US"/>
              <a:t> من استعراض مئ</a:t>
            </a:r>
            <a:r>
              <a:rPr lang="ar-EG" altLang="en-US"/>
              <a:t>ــــــ</a:t>
            </a:r>
            <a:r>
              <a:rPr lang="ar-SA" altLang="en-US"/>
              <a:t>ات التصانيف لدول </a:t>
            </a:r>
            <a:r>
              <a:rPr lang="ar-EG" altLang="en-US"/>
              <a:t> </a:t>
            </a:r>
            <a:r>
              <a:rPr lang="ar-SA" altLang="en-US"/>
              <a:t>العالم المختلفة ومقارنتها بعضها ببعض من خلال أكثر من 140 فئة مثل الجغرافيا، والسكان</a:t>
            </a:r>
            <a:endParaRPr lang="ar-EG" altLang="en-US"/>
          </a:p>
          <a:p>
            <a:pPr algn="l" rtl="0">
              <a:lnSpc>
                <a:spcPct val="90000"/>
              </a:lnSpc>
              <a:buFont typeface="Wingdings" panose="05000000000000000000" pitchFamily="2" charset="2"/>
              <a:buChar char="Ø"/>
            </a:pPr>
            <a:r>
              <a:rPr lang="en-US" altLang="en-US">
                <a:solidFill>
                  <a:schemeClr val="hlink"/>
                </a:solidFill>
              </a:rPr>
              <a:t>www.geohive.com</a:t>
            </a:r>
          </a:p>
          <a:p>
            <a:pPr>
              <a:lnSpc>
                <a:spcPct val="90000"/>
              </a:lnSpc>
              <a:buFont typeface="Wingdings" panose="05000000000000000000" pitchFamily="2" charset="2"/>
              <a:buNone/>
            </a:pPr>
            <a:r>
              <a:rPr lang="ar-EG" altLang="en-US"/>
              <a:t>   </a:t>
            </a:r>
            <a:r>
              <a:rPr lang="ar-SA" altLang="en-US"/>
              <a:t>يقدم هذا الموقع أنواع مختلفة من إحصائيات التعداد السكاني؛ من مثل: تعداد سكان الأقاليم والبلدان والممالك وأيضا المدن، بالإض</a:t>
            </a:r>
            <a:r>
              <a:rPr lang="ar-EG" altLang="en-US"/>
              <a:t>ــــــ</a:t>
            </a:r>
            <a:r>
              <a:rPr lang="ar-SA" altLang="en-US"/>
              <a:t>افة إلى إحصائيات حول الثروة في العالم والحرف اليدوية وغرائب الطبيعة إلخ</a:t>
            </a:r>
            <a:r>
              <a:rPr lang="en-US" altLang="en-US"/>
              <a:t>.</a:t>
            </a:r>
          </a:p>
        </p:txBody>
      </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Rot="1" noChangeArrowheads="1"/>
          </p:cNvSpPr>
          <p:nvPr>
            <p:ph type="title"/>
          </p:nvPr>
        </p:nvSpPr>
        <p:spPr/>
        <p:txBody>
          <a:bodyPr/>
          <a:lstStyle/>
          <a:p>
            <a:r>
              <a:rPr lang="ar-EG" altLang="en-US"/>
              <a:t>مواقع مفيدة</a:t>
            </a:r>
            <a:endParaRPr lang="en-US" altLang="en-US"/>
          </a:p>
        </p:txBody>
      </p:sp>
      <p:sp>
        <p:nvSpPr>
          <p:cNvPr id="376835" name="Rectangle 3"/>
          <p:cNvSpPr>
            <a:spLocks noGrp="1" noChangeArrowheads="1"/>
          </p:cNvSpPr>
          <p:nvPr>
            <p:ph type="body" idx="1"/>
          </p:nvPr>
        </p:nvSpPr>
        <p:spPr/>
        <p:txBody>
          <a:bodyPr/>
          <a:lstStyle/>
          <a:p>
            <a:pPr algn="l" rtl="0">
              <a:lnSpc>
                <a:spcPct val="90000"/>
              </a:lnSpc>
            </a:pPr>
            <a:r>
              <a:rPr lang="en-US" altLang="en-US" sz="2800">
                <a:solidFill>
                  <a:schemeClr val="hlink"/>
                </a:solidFill>
              </a:rPr>
              <a:t>www.nationmaster.com</a:t>
            </a:r>
          </a:p>
          <a:p>
            <a:pPr>
              <a:lnSpc>
                <a:spcPct val="90000"/>
              </a:lnSpc>
              <a:buFont typeface="Wingdings" panose="05000000000000000000" pitchFamily="2" charset="2"/>
              <a:buNone/>
            </a:pPr>
            <a:r>
              <a:rPr lang="ar-EG" altLang="en-US" sz="2800"/>
              <a:t>    </a:t>
            </a:r>
            <a:r>
              <a:rPr lang="ar-SA" altLang="en-US" sz="2800"/>
              <a:t>يمكنك هذا الموقع من الحصول على رسومات بيانية توضح الفروق المخت</a:t>
            </a:r>
            <a:r>
              <a:rPr lang="ar-EG" altLang="en-US" sz="2800"/>
              <a:t>ــــــــ</a:t>
            </a:r>
            <a:r>
              <a:rPr lang="ar-SA" altLang="en-US" sz="2800"/>
              <a:t>لفة بين البلدان التي تقوم باختيارها بنفسك؛ وذلك بناءً على البيانات المعروضة في هذا الموقع.</a:t>
            </a:r>
            <a:endParaRPr lang="ar-EG" altLang="en-US" sz="2800"/>
          </a:p>
          <a:p>
            <a:pPr algn="l" rtl="0">
              <a:lnSpc>
                <a:spcPct val="90000"/>
              </a:lnSpc>
              <a:buFont typeface="Wingdings" panose="05000000000000000000" pitchFamily="2" charset="2"/>
              <a:buChar char="v"/>
            </a:pPr>
            <a:r>
              <a:rPr lang="en-US" altLang="en-US" sz="2800">
                <a:solidFill>
                  <a:schemeClr val="hlink"/>
                </a:solidFill>
              </a:rPr>
              <a:t>www. popindex.princeton.edu</a:t>
            </a:r>
          </a:p>
          <a:p>
            <a:pPr>
              <a:lnSpc>
                <a:spcPct val="90000"/>
              </a:lnSpc>
              <a:buFont typeface="Wingdings" panose="05000000000000000000" pitchFamily="2" charset="2"/>
              <a:buNone/>
            </a:pPr>
            <a:endParaRPr lang="en-US" altLang="en-US" sz="2800">
              <a:solidFill>
                <a:schemeClr val="hlink"/>
              </a:solidFill>
            </a:endParaRPr>
          </a:p>
          <a:p>
            <a:pPr>
              <a:lnSpc>
                <a:spcPct val="90000"/>
              </a:lnSpc>
              <a:buFont typeface="Wingdings" panose="05000000000000000000" pitchFamily="2" charset="2"/>
              <a:buNone/>
            </a:pPr>
            <a:r>
              <a:rPr lang="en-US" altLang="en-US" sz="2800"/>
              <a:t>    </a:t>
            </a:r>
            <a:r>
              <a:rPr lang="ar-SA" altLang="en-US" sz="2800"/>
              <a:t>هذا الموقع هو أداة البحث الأولى في أدبيات التعداد السكاني، فهو يقدم </a:t>
            </a:r>
            <a:r>
              <a:rPr lang="ar-EG" altLang="en-US" sz="2800"/>
              <a:t> </a:t>
            </a:r>
            <a:r>
              <a:rPr lang="ar-SA" altLang="en-US" sz="2800"/>
              <a:t>لك ببلوغرافيا وافية للكتب الصادرة حديثاً ومقالات الدوري</a:t>
            </a:r>
            <a:r>
              <a:rPr lang="ar-EG" altLang="en-US" sz="2800"/>
              <a:t>ـ</a:t>
            </a:r>
            <a:r>
              <a:rPr lang="ar-SA" altLang="en-US" sz="2800"/>
              <a:t>ات المختلفة وغيرها من الإصدارات المتعلق</a:t>
            </a:r>
            <a:r>
              <a:rPr lang="ar-EG" altLang="en-US" sz="2800"/>
              <a:t>ــــ</a:t>
            </a:r>
            <a:r>
              <a:rPr lang="ar-SA" altLang="en-US" sz="2800"/>
              <a:t>ة بالت</a:t>
            </a:r>
            <a:r>
              <a:rPr lang="ar-EG" altLang="en-US" sz="2800"/>
              <a:t>ــــ</a:t>
            </a:r>
            <a:r>
              <a:rPr lang="ar-SA" altLang="en-US" sz="2800"/>
              <a:t>عداد السكاني، ويغطي الفترة الممتدة من سنة 1986 حتى سنة 2000.</a:t>
            </a:r>
            <a:endParaRPr lang="en-US" altLang="en-US" sz="2800"/>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Rot="1" noChangeArrowheads="1"/>
          </p:cNvSpPr>
          <p:nvPr>
            <p:ph type="title"/>
          </p:nvPr>
        </p:nvSpPr>
        <p:spPr/>
        <p:txBody>
          <a:bodyPr/>
          <a:lstStyle/>
          <a:p>
            <a:r>
              <a:rPr lang="ar-EG" altLang="en-US"/>
              <a:t>مواقع مفيدة</a:t>
            </a:r>
            <a:endParaRPr lang="en-US" altLang="en-US"/>
          </a:p>
        </p:txBody>
      </p:sp>
      <p:sp>
        <p:nvSpPr>
          <p:cNvPr id="377859" name="Rectangle 3"/>
          <p:cNvSpPr>
            <a:spLocks noGrp="1" noChangeArrowheads="1"/>
          </p:cNvSpPr>
          <p:nvPr>
            <p:ph type="body" idx="1"/>
          </p:nvPr>
        </p:nvSpPr>
        <p:spPr/>
        <p:txBody>
          <a:bodyPr/>
          <a:lstStyle/>
          <a:p>
            <a:pPr algn="l" rtl="0"/>
            <a:r>
              <a:rPr lang="en-US" altLang="en-US">
                <a:solidFill>
                  <a:schemeClr val="hlink"/>
                </a:solidFill>
              </a:rPr>
              <a:t>www.census.gov</a:t>
            </a:r>
          </a:p>
          <a:p>
            <a:pPr>
              <a:buFont typeface="Wingdings" panose="05000000000000000000" pitchFamily="2" charset="2"/>
              <a:buNone/>
            </a:pPr>
            <a:r>
              <a:rPr lang="ar-EG" altLang="en-US"/>
              <a:t>   هذا الموقع من أشهر المواقع التى تقدم معلومات تفصيلية عن سكان العالـــــم ، وهو موقع أمريكى ومعلوماته الديموغرافية جديدة .</a:t>
            </a:r>
          </a:p>
          <a:p>
            <a:pPr algn="l" rtl="0">
              <a:buFont typeface="Wingdings" panose="05000000000000000000" pitchFamily="2" charset="2"/>
              <a:buBlip>
                <a:blip r:embed="rId2"/>
              </a:buBlip>
            </a:pPr>
            <a:r>
              <a:rPr lang="en-US" altLang="en-US">
                <a:solidFill>
                  <a:schemeClr val="hlink"/>
                </a:solidFill>
              </a:rPr>
              <a:t>www.popexpo.net</a:t>
            </a:r>
          </a:p>
          <a:p>
            <a:pPr>
              <a:buFont typeface="Wingdings" panose="05000000000000000000" pitchFamily="2" charset="2"/>
              <a:buNone/>
            </a:pPr>
            <a:r>
              <a:rPr lang="ar-EG" altLang="en-US"/>
              <a:t>    وأيضا هذا المـــــــوقع بمثابة خزينة الكترونية تحتوى علــى العديد  من المواضيــــــــع المفيدة والتى تهتم بالسكــــــان من الألف للياء.</a:t>
            </a:r>
            <a:endParaRPr lang="en-US" altLang="en-US"/>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2"/>
          <p:cNvSpPr>
            <a:spLocks noGrp="1" noRot="1" noChangeArrowheads="1"/>
          </p:cNvSpPr>
          <p:nvPr>
            <p:ph type="title"/>
          </p:nvPr>
        </p:nvSpPr>
        <p:spPr/>
        <p:txBody>
          <a:bodyPr/>
          <a:lstStyle/>
          <a:p>
            <a:r>
              <a:rPr lang="ar-EG" altLang="en-US"/>
              <a:t>مواقع مفيدة أخرى</a:t>
            </a:r>
            <a:endParaRPr lang="en-US" altLang="en-US"/>
          </a:p>
        </p:txBody>
      </p:sp>
      <p:sp>
        <p:nvSpPr>
          <p:cNvPr id="378883" name="Rectangle 3"/>
          <p:cNvSpPr>
            <a:spLocks noGrp="1" noChangeArrowheads="1"/>
          </p:cNvSpPr>
          <p:nvPr>
            <p:ph type="body" sz="half" idx="1"/>
          </p:nvPr>
        </p:nvSpPr>
        <p:spPr>
          <a:xfrm>
            <a:off x="457200" y="1600200"/>
            <a:ext cx="8435975" cy="4525963"/>
          </a:xfrm>
        </p:spPr>
        <p:txBody>
          <a:bodyPr/>
          <a:lstStyle/>
          <a:p>
            <a:pPr algn="l" rtl="0"/>
            <a:r>
              <a:rPr lang="en-US" altLang="en-US" sz="2800">
                <a:solidFill>
                  <a:schemeClr val="hlink"/>
                </a:solidFill>
              </a:rPr>
              <a:t>www.khosoba.com</a:t>
            </a:r>
          </a:p>
          <a:p>
            <a:pPr>
              <a:buFont typeface="Wingdings" panose="05000000000000000000" pitchFamily="2" charset="2"/>
              <a:buNone/>
            </a:pPr>
            <a:r>
              <a:rPr lang="ar-EG" altLang="en-US" sz="2800"/>
              <a:t>    </a:t>
            </a:r>
            <a:r>
              <a:rPr lang="ar-EG" altLang="en-US" sz="2800" b="1"/>
              <a:t>موقع خصوبــــــــــــــة دوت كوم : هو موقع عربى يهتم بالسكان ، به مجمـــــوعة من المقـــــــــــالات الجميلة منها ( مصر تستقبل توأما كل 10 دقائق ) وغيرها من المقالات النافعة .</a:t>
            </a:r>
            <a:endParaRPr lang="en-US" altLang="en-US" sz="2800" b="1"/>
          </a:p>
        </p:txBody>
      </p:sp>
      <p:pic>
        <p:nvPicPr>
          <p:cNvPr id="378884" name="Picture 4" descr="178"/>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9750" y="4005263"/>
            <a:ext cx="4038600" cy="22320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8886" name="Text Box 6"/>
          <p:cNvSpPr txBox="1">
            <a:spLocks noChangeArrowheads="1"/>
          </p:cNvSpPr>
          <p:nvPr/>
        </p:nvSpPr>
        <p:spPr bwMode="auto">
          <a:xfrm>
            <a:off x="5292725" y="4581525"/>
            <a:ext cx="2855913"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hlink"/>
                </a:solidFill>
                <a:effectLst>
                  <a:outerShdw blurRad="38100" dist="38100" dir="2700000" algn="tl">
                    <a:srgbClr val="000000"/>
                  </a:outerShdw>
                </a:effectLst>
                <a:latin typeface="Garamond" panose="02020404030301010803" pitchFamily="18" charset="0"/>
              </a:rPr>
              <a:t>    عليك باستخــــــــدام الانترنت فى البـــحث عن الجديد فى مجـال جغرافية السكـــــــان</a:t>
            </a:r>
            <a:endParaRPr lang="en-US" altLang="en-US">
              <a:solidFill>
                <a:schemeClr val="hlink"/>
              </a:solidFill>
              <a:effectLst>
                <a:outerShdw blurRad="38100" dist="38100" dir="2700000" algn="tl">
                  <a:srgbClr val="000000"/>
                </a:outerShdw>
              </a:effectLst>
              <a:latin typeface="Garamond" panose="02020404030301010803" pitchFamily="18" charset="0"/>
            </a:endParaRPr>
          </a:p>
        </p:txBody>
      </p:sp>
      <p:sp>
        <p:nvSpPr>
          <p:cNvPr id="378888" name="AutoShape 8"/>
          <p:cNvSpPr>
            <a:spLocks noChangeArrowheads="1"/>
          </p:cNvSpPr>
          <p:nvPr/>
        </p:nvSpPr>
        <p:spPr bwMode="auto">
          <a:xfrm>
            <a:off x="4500563" y="4149725"/>
            <a:ext cx="4319587" cy="2708275"/>
          </a:xfrm>
          <a:prstGeom prst="star16">
            <a:avLst>
              <a:gd name="adj" fmla="val 37500"/>
            </a:avLst>
          </a:prstGeom>
          <a:noFill/>
          <a:ln w="9525" algn="ctr">
            <a:solidFill>
              <a:srgbClr val="FF99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1173" name="Picture 5" descr="Lsr_02_Oce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91174" name="Picture 6" descr="Hwood_Purple St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3" y="-458788"/>
            <a:ext cx="3557587" cy="3557588"/>
          </a:xfrm>
          <a:prstGeom prst="rect">
            <a:avLst/>
          </a:prstGeom>
          <a:noFill/>
          <a:extLst>
            <a:ext uri="{909E8E84-426E-40DD-AFC4-6F175D3DCCD1}">
              <a14:hiddenFill xmlns:a14="http://schemas.microsoft.com/office/drawing/2010/main">
                <a:solidFill>
                  <a:srgbClr val="FFFFFF"/>
                </a:solidFill>
              </a14:hiddenFill>
            </a:ext>
          </a:extLst>
        </p:spPr>
      </p:pic>
      <p:pic>
        <p:nvPicPr>
          <p:cNvPr id="391176" name="Picture 8" descr="Red_Glob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3284538"/>
            <a:ext cx="3136900" cy="3136900"/>
          </a:xfrm>
          <a:prstGeom prst="rect">
            <a:avLst/>
          </a:prstGeom>
          <a:noFill/>
          <a:extLst>
            <a:ext uri="{909E8E84-426E-40DD-AFC4-6F175D3DCCD1}">
              <a14:hiddenFill xmlns:a14="http://schemas.microsoft.com/office/drawing/2010/main">
                <a:solidFill>
                  <a:srgbClr val="FFFFFF"/>
                </a:solidFill>
              </a14:hiddenFill>
            </a:ext>
          </a:extLst>
        </p:spPr>
      </p:pic>
      <p:pic>
        <p:nvPicPr>
          <p:cNvPr id="391177" name="Picture 9" descr="A-oka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9338" y="1484313"/>
            <a:ext cx="3722687" cy="5795962"/>
          </a:xfrm>
          <a:prstGeom prst="rect">
            <a:avLst/>
          </a:prstGeom>
          <a:noFill/>
          <a:extLst>
            <a:ext uri="{909E8E84-426E-40DD-AFC4-6F175D3DCCD1}">
              <a14:hiddenFill xmlns:a14="http://schemas.microsoft.com/office/drawing/2010/main">
                <a:solidFill>
                  <a:srgbClr val="FFFFFF"/>
                </a:solidFill>
              </a14:hiddenFill>
            </a:ext>
          </a:extLst>
        </p:spPr>
      </p:pic>
      <p:sp>
        <p:nvSpPr>
          <p:cNvPr id="391178" name="Text Box 10"/>
          <p:cNvSpPr txBox="1">
            <a:spLocks noChangeArrowheads="1"/>
          </p:cNvSpPr>
          <p:nvPr/>
        </p:nvSpPr>
        <p:spPr bwMode="auto">
          <a:xfrm>
            <a:off x="2124075" y="2349500"/>
            <a:ext cx="3167063"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5400">
                <a:solidFill>
                  <a:srgbClr val="FF3300"/>
                </a:solidFill>
                <a:effectLst>
                  <a:outerShdw blurRad="38100" dist="38100" dir="2700000" algn="tl">
                    <a:srgbClr val="000000"/>
                  </a:outerShdw>
                </a:effectLst>
                <a:latin typeface="Garamond" panose="02020404030301010803" pitchFamily="18" charset="0"/>
              </a:rPr>
              <a:t>انتهى العرض</a:t>
            </a:r>
            <a:endParaRPr lang="en-US" altLang="en-US" sz="5400">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Rot="1" noChangeArrowheads="1"/>
          </p:cNvSpPr>
          <p:nvPr>
            <p:ph type="title"/>
          </p:nvPr>
        </p:nvSpPr>
        <p:spPr/>
        <p:txBody>
          <a:bodyPr/>
          <a:lstStyle/>
          <a:p>
            <a:r>
              <a:rPr lang="ar-EG" altLang="en-US" sz="4000"/>
              <a:t>التوزيع السكانى </a:t>
            </a:r>
            <a:r>
              <a:rPr lang="en-US" altLang="en-US" sz="2000"/>
              <a:t/>
            </a:r>
            <a:br>
              <a:rPr lang="en-US" altLang="en-US" sz="2000"/>
            </a:br>
            <a:r>
              <a:rPr lang="en-US" altLang="en-US" sz="4000"/>
              <a:t> </a:t>
            </a:r>
            <a:r>
              <a:rPr lang="en-US" altLang="en-US" sz="2800">
                <a:solidFill>
                  <a:srgbClr val="FFFF00"/>
                </a:solidFill>
              </a:rPr>
              <a:t>Population Distribution</a:t>
            </a:r>
            <a:r>
              <a:rPr lang="en-US" altLang="en-US" sz="2000"/>
              <a:t>  </a:t>
            </a:r>
          </a:p>
        </p:txBody>
      </p:sp>
      <p:sp>
        <p:nvSpPr>
          <p:cNvPr id="315395" name="Rectangle 3"/>
          <p:cNvSpPr>
            <a:spLocks noGrp="1" noChangeArrowheads="1"/>
          </p:cNvSpPr>
          <p:nvPr>
            <p:ph type="body" idx="1"/>
          </p:nvPr>
        </p:nvSpPr>
        <p:spPr/>
        <p:txBody>
          <a:bodyPr/>
          <a:lstStyle/>
          <a:p>
            <a:r>
              <a:rPr lang="ar-EG" altLang="en-US"/>
              <a:t>لا يتوزع سكـان العالم على سطح الأرض توزيعا عادلا ، بل إن الصورة العــالمية لتوزيع السكان معقدة للغاية ، وليس أدل على ذلك من أن نصف سكـــان العالم يعيشون فـــــوق 5 % من مساحــــــة اليابســـة ، بينمـــــا لا يعيش فوق 57 % من مساحة الأرض سوى 5 % من مجموع سكان العالم .</a:t>
            </a:r>
          </a:p>
          <a:p>
            <a:r>
              <a:rPr lang="ar-EG" altLang="en-US" b="1">
                <a:solidFill>
                  <a:srgbClr val="FFFF66"/>
                </a:solidFill>
                <a:cs typeface="Andalus" panose="02020603050405020304" pitchFamily="18" charset="-78"/>
              </a:rPr>
              <a:t>من الممكن تقسيم العالم إلى قسمين هما</a:t>
            </a:r>
            <a:r>
              <a:rPr lang="ar-EG" altLang="en-US"/>
              <a:t> </a:t>
            </a:r>
            <a:endParaRPr lang="en-US" altLang="en-US"/>
          </a:p>
        </p:txBody>
      </p:sp>
      <p:sp>
        <p:nvSpPr>
          <p:cNvPr id="315396" name="AutoShape 4"/>
          <p:cNvSpPr>
            <a:spLocks noChangeArrowheads="1"/>
          </p:cNvSpPr>
          <p:nvPr/>
        </p:nvSpPr>
        <p:spPr bwMode="auto">
          <a:xfrm>
            <a:off x="4932363" y="4941888"/>
            <a:ext cx="2592387" cy="1628775"/>
          </a:xfrm>
          <a:prstGeom prst="irregularSeal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397" name="WordArt 5"/>
          <p:cNvSpPr>
            <a:spLocks noChangeArrowheads="1" noChangeShapeType="1" noTextEdit="1"/>
          </p:cNvSpPr>
          <p:nvPr/>
        </p:nvSpPr>
        <p:spPr bwMode="auto">
          <a:xfrm>
            <a:off x="5508625" y="5516563"/>
            <a:ext cx="1152525" cy="542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المعمور</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
        <p:nvSpPr>
          <p:cNvPr id="315398" name="AutoShape 6"/>
          <p:cNvSpPr>
            <a:spLocks noChangeArrowheads="1"/>
          </p:cNvSpPr>
          <p:nvPr/>
        </p:nvSpPr>
        <p:spPr bwMode="auto">
          <a:xfrm>
            <a:off x="1403350" y="4941888"/>
            <a:ext cx="2592388" cy="1628775"/>
          </a:xfrm>
          <a:prstGeom prst="irregularSeal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399" name="WordArt 7"/>
          <p:cNvSpPr>
            <a:spLocks noChangeArrowheads="1" noChangeShapeType="1" noTextEdit="1"/>
          </p:cNvSpPr>
          <p:nvPr/>
        </p:nvSpPr>
        <p:spPr bwMode="auto">
          <a:xfrm>
            <a:off x="1908175" y="5516563"/>
            <a:ext cx="1400175" cy="5429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اللامعمور</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
        <p:nvSpPr>
          <p:cNvPr id="315400" name="Text Box 8"/>
          <p:cNvSpPr txBox="1">
            <a:spLocks noChangeArrowheads="1"/>
          </p:cNvSpPr>
          <p:nvPr/>
        </p:nvSpPr>
        <p:spPr bwMode="auto">
          <a:xfrm>
            <a:off x="3851275" y="5300663"/>
            <a:ext cx="7207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buClrTx/>
              <a:buSzTx/>
              <a:buFontTx/>
              <a:buNone/>
            </a:pPr>
            <a:r>
              <a:rPr lang="ar-EG" altLang="en-US" sz="6000" b="0">
                <a:solidFill>
                  <a:srgbClr val="FFFF00"/>
                </a:solidFill>
                <a:effectLst/>
              </a:rPr>
              <a:t>و</a:t>
            </a:r>
            <a:endParaRPr lang="en-US" altLang="en-US" sz="6000" b="0">
              <a:solidFill>
                <a:srgbClr val="FFFF00"/>
              </a:solidFill>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rrowheads="1"/>
          </p:cNvSpPr>
          <p:nvPr>
            <p:ph type="title"/>
          </p:nvPr>
        </p:nvSpPr>
        <p:spPr>
          <a:effectLst>
            <a:outerShdw dist="107763" dir="18900000" algn="ctr" rotWithShape="0">
              <a:schemeClr val="bg2">
                <a:alpha val="50000"/>
              </a:schemeClr>
            </a:outerShdw>
          </a:effectLst>
        </p:spPr>
        <p:txBody>
          <a:bodyPr/>
          <a:lstStyle/>
          <a:p>
            <a:r>
              <a:rPr lang="ar-EG" altLang="en-US">
                <a:solidFill>
                  <a:srgbClr val="FFFF00"/>
                </a:solidFill>
              </a:rPr>
              <a:t>المعمور واللامعمور</a:t>
            </a:r>
            <a:endParaRPr lang="en-US" altLang="en-US">
              <a:solidFill>
                <a:srgbClr val="FFFF00"/>
              </a:solidFill>
            </a:endParaRPr>
          </a:p>
        </p:txBody>
      </p:sp>
      <p:sp>
        <p:nvSpPr>
          <p:cNvPr id="243715" name="Rectangle 3"/>
          <p:cNvSpPr>
            <a:spLocks noGrp="1" noChangeArrowheads="1"/>
          </p:cNvSpPr>
          <p:nvPr>
            <p:ph type="body" idx="1"/>
          </p:nvPr>
        </p:nvSpPr>
        <p:spPr/>
        <p:txBody>
          <a:bodyPr/>
          <a:lstStyle/>
          <a:p>
            <a:r>
              <a:rPr lang="ar-EG" altLang="en-US"/>
              <a:t>وليس من السهـل وضع حدود دقيقة بين المعمور واللامعمور . فالحقيقة أن أى منطقة فى العــالـــم لا تكاد تخلو من السكان </a:t>
            </a:r>
          </a:p>
          <a:p>
            <a:r>
              <a:rPr lang="ar-EG" altLang="en-US"/>
              <a:t>ويمكــــن أن نمـــيز على خريطـــــة العالـم السكانية منطقتين رئيسيتين للتركز السكانى وهما </a:t>
            </a:r>
            <a:endParaRPr lang="en-US" altLang="en-US"/>
          </a:p>
        </p:txBody>
      </p:sp>
      <p:sp>
        <p:nvSpPr>
          <p:cNvPr id="243716" name="Line 4"/>
          <p:cNvSpPr>
            <a:spLocks noChangeShapeType="1"/>
          </p:cNvSpPr>
          <p:nvPr/>
        </p:nvSpPr>
        <p:spPr bwMode="auto">
          <a:xfrm>
            <a:off x="4500563" y="3644900"/>
            <a:ext cx="0" cy="720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3717" name="Line 5"/>
          <p:cNvSpPr>
            <a:spLocks noChangeShapeType="1"/>
          </p:cNvSpPr>
          <p:nvPr/>
        </p:nvSpPr>
        <p:spPr bwMode="auto">
          <a:xfrm flipH="1">
            <a:off x="1116013" y="4365625"/>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3718" name="Line 6"/>
          <p:cNvSpPr>
            <a:spLocks noChangeShapeType="1"/>
          </p:cNvSpPr>
          <p:nvPr/>
        </p:nvSpPr>
        <p:spPr bwMode="auto">
          <a:xfrm>
            <a:off x="8027988" y="4365625"/>
            <a:ext cx="0" cy="3587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3719" name="Line 7"/>
          <p:cNvSpPr>
            <a:spLocks noChangeShapeType="1"/>
          </p:cNvSpPr>
          <p:nvPr/>
        </p:nvSpPr>
        <p:spPr bwMode="auto">
          <a:xfrm>
            <a:off x="1116013" y="4365625"/>
            <a:ext cx="0" cy="431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3720" name="AutoShape 8"/>
          <p:cNvSpPr>
            <a:spLocks noChangeArrowheads="1"/>
          </p:cNvSpPr>
          <p:nvPr/>
        </p:nvSpPr>
        <p:spPr bwMode="auto">
          <a:xfrm>
            <a:off x="6588125" y="4797425"/>
            <a:ext cx="1922463" cy="914400"/>
          </a:xfrm>
          <a:prstGeom prst="wave">
            <a:avLst>
              <a:gd name="adj1" fmla="val 13005"/>
              <a:gd name="adj2" fmla="val 0"/>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spcBef>
                <a:spcPct val="0"/>
              </a:spcBef>
              <a:buClrTx/>
              <a:buSzTx/>
              <a:buFontTx/>
              <a:buNone/>
            </a:pPr>
            <a:r>
              <a:rPr lang="ar-EG" altLang="en-US" sz="1800">
                <a:solidFill>
                  <a:srgbClr val="FFFF00"/>
                </a:solidFill>
                <a:effectLst/>
              </a:rPr>
              <a:t> شرق وجنوب شرق أسيا </a:t>
            </a:r>
            <a:endParaRPr lang="en-US" altLang="en-US" sz="1800">
              <a:solidFill>
                <a:srgbClr val="FFFF00"/>
              </a:solidFill>
              <a:effectLst/>
            </a:endParaRPr>
          </a:p>
        </p:txBody>
      </p:sp>
      <p:sp>
        <p:nvSpPr>
          <p:cNvPr id="243721" name="AutoShape 9"/>
          <p:cNvSpPr>
            <a:spLocks noChangeArrowheads="1"/>
          </p:cNvSpPr>
          <p:nvPr/>
        </p:nvSpPr>
        <p:spPr bwMode="auto">
          <a:xfrm>
            <a:off x="395288" y="4941888"/>
            <a:ext cx="1922462" cy="914400"/>
          </a:xfrm>
          <a:prstGeom prst="wave">
            <a:avLst>
              <a:gd name="adj1" fmla="val 13005"/>
              <a:gd name="adj2" fmla="val 0"/>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spcBef>
                <a:spcPct val="0"/>
              </a:spcBef>
              <a:buClrTx/>
              <a:buSzTx/>
              <a:buFontTx/>
              <a:buNone/>
            </a:pPr>
            <a:r>
              <a:rPr lang="ar-EG" altLang="en-US" sz="1800">
                <a:solidFill>
                  <a:srgbClr val="FFFF00"/>
                </a:solidFill>
                <a:effectLst/>
              </a:rPr>
              <a:t>قارة أوربا</a:t>
            </a:r>
            <a:endParaRPr lang="en-US" altLang="en-US" sz="1800">
              <a:solidFill>
                <a:srgbClr val="FFFF00"/>
              </a:solidFill>
              <a:effectLst/>
            </a:endParaRPr>
          </a:p>
        </p:txBody>
      </p:sp>
      <p:sp>
        <p:nvSpPr>
          <p:cNvPr id="243722" name="Text Box 10"/>
          <p:cNvSpPr txBox="1">
            <a:spLocks noChangeArrowheads="1"/>
          </p:cNvSpPr>
          <p:nvPr/>
        </p:nvSpPr>
        <p:spPr bwMode="auto">
          <a:xfrm>
            <a:off x="4859338" y="5667375"/>
            <a:ext cx="2540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0"/>
              </a:spcBef>
              <a:buClrTx/>
              <a:buSzTx/>
              <a:buFontTx/>
              <a:buNone/>
            </a:pPr>
            <a:r>
              <a:rPr lang="ar-EG" altLang="en-US" sz="1800" i="1">
                <a:effectLst>
                  <a:outerShdw blurRad="38100" dist="38100" dir="2700000" algn="tl">
                    <a:srgbClr val="000000"/>
                  </a:outerShdw>
                </a:effectLst>
              </a:rPr>
              <a:t>يحتشــــد فى هذه المنطـــقه نحو نصف سكان العالم  فوق مساحة لا تتعدى  10 % من مساحـــــة المعمور </a:t>
            </a:r>
            <a:endParaRPr lang="en-US" altLang="en-US" sz="1800" i="1">
              <a:effectLst>
                <a:outerShdw blurRad="38100" dist="38100" dir="2700000" algn="tl">
                  <a:srgbClr val="000000"/>
                </a:outerShdw>
              </a:effectLst>
            </a:endParaRPr>
          </a:p>
        </p:txBody>
      </p:sp>
      <p:sp>
        <p:nvSpPr>
          <p:cNvPr id="243723" name="Text Box 11"/>
          <p:cNvSpPr txBox="1">
            <a:spLocks noChangeArrowheads="1"/>
          </p:cNvSpPr>
          <p:nvPr/>
        </p:nvSpPr>
        <p:spPr bwMode="auto">
          <a:xfrm>
            <a:off x="0" y="6021388"/>
            <a:ext cx="30972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buClrTx/>
              <a:buSzTx/>
              <a:buFontTx/>
              <a:buNone/>
            </a:pPr>
            <a:endParaRPr lang="en-US" altLang="en-US" sz="1800" b="0">
              <a:effectLst/>
            </a:endParaRPr>
          </a:p>
        </p:txBody>
      </p:sp>
      <p:sp>
        <p:nvSpPr>
          <p:cNvPr id="243724" name="Text Box 12"/>
          <p:cNvSpPr txBox="1">
            <a:spLocks noChangeArrowheads="1"/>
          </p:cNvSpPr>
          <p:nvPr/>
        </p:nvSpPr>
        <p:spPr bwMode="auto">
          <a:xfrm>
            <a:off x="2051050" y="5667375"/>
            <a:ext cx="2503488"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0"/>
              </a:spcBef>
              <a:buClrTx/>
              <a:buSzTx/>
              <a:buFontTx/>
              <a:buNone/>
            </a:pPr>
            <a:r>
              <a:rPr lang="ar-EG" altLang="en-US" sz="1800" i="1">
                <a:effectLst>
                  <a:outerShdw blurRad="38100" dist="38100" dir="2700000" algn="tl">
                    <a:srgbClr val="000000"/>
                  </a:outerShdw>
                </a:effectLst>
              </a:rPr>
              <a:t>يسكنها نحو 10 % من سكــان العالم فوق مساحة لا تزيد علـى 5 % من جملة مســاحة اليابس المعمور</a:t>
            </a:r>
            <a:endParaRPr lang="en-US" altLang="en-US" sz="1800" i="1">
              <a:effectLst>
                <a:outerShdw blurRad="38100" dist="38100" dir="2700000" algn="tl">
                  <a:srgbClr val="000000"/>
                </a:outerShdw>
              </a:effectLst>
            </a:endParaRPr>
          </a:p>
        </p:txBody>
      </p:sp>
      <p:sp>
        <p:nvSpPr>
          <p:cNvPr id="243725" name="Line 13"/>
          <p:cNvSpPr>
            <a:spLocks noChangeShapeType="1"/>
          </p:cNvSpPr>
          <p:nvPr/>
        </p:nvSpPr>
        <p:spPr bwMode="auto">
          <a:xfrm>
            <a:off x="8027988" y="5734050"/>
            <a:ext cx="0" cy="5746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3726" name="Line 14"/>
          <p:cNvSpPr>
            <a:spLocks noChangeShapeType="1"/>
          </p:cNvSpPr>
          <p:nvPr/>
        </p:nvSpPr>
        <p:spPr bwMode="auto">
          <a:xfrm flipH="1">
            <a:off x="7524750" y="6308725"/>
            <a:ext cx="50323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3727" name="Line 15"/>
          <p:cNvSpPr>
            <a:spLocks noChangeShapeType="1"/>
          </p:cNvSpPr>
          <p:nvPr/>
        </p:nvSpPr>
        <p:spPr bwMode="auto">
          <a:xfrm>
            <a:off x="1547813" y="5805488"/>
            <a:ext cx="0"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3728" name="Line 16"/>
          <p:cNvSpPr>
            <a:spLocks noChangeShapeType="1"/>
          </p:cNvSpPr>
          <p:nvPr/>
        </p:nvSpPr>
        <p:spPr bwMode="auto">
          <a:xfrm>
            <a:off x="1547813" y="6237288"/>
            <a:ext cx="5032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rrowheads="1"/>
          </p:cNvSpPr>
          <p:nvPr>
            <p:ph type="title"/>
          </p:nvPr>
        </p:nvSpPr>
        <p:spPr/>
        <p:txBody>
          <a:bodyPr/>
          <a:lstStyle/>
          <a:p>
            <a:r>
              <a:rPr lang="ar-EG" altLang="en-US"/>
              <a:t>توزيع السكان على مستوى الدول </a:t>
            </a:r>
            <a:endParaRPr lang="en-US" altLang="en-US"/>
          </a:p>
        </p:txBody>
      </p:sp>
      <p:sp>
        <p:nvSpPr>
          <p:cNvPr id="244739" name="Rectangle 3"/>
          <p:cNvSpPr>
            <a:spLocks noGrp="1" noChangeArrowheads="1"/>
          </p:cNvSpPr>
          <p:nvPr>
            <p:ph type="body" idx="1"/>
          </p:nvPr>
        </p:nvSpPr>
        <p:spPr/>
        <p:txBody>
          <a:bodyPr/>
          <a:lstStyle/>
          <a:p>
            <a:r>
              <a:rPr lang="ar-EG" altLang="en-US"/>
              <a:t>إذا وزعنا السكـــان على مستوى الدول نلاحظ أن هناك عشر دول يزيد عدد سكـــان كل منها على 100 مليون نسمة وهى كالتـــــــالى : </a:t>
            </a:r>
            <a:r>
              <a:rPr lang="ar-EG" altLang="en-US" sz="4000" b="1">
                <a:solidFill>
                  <a:srgbClr val="FF9933"/>
                </a:solidFill>
              </a:rPr>
              <a:t>(</a:t>
            </a:r>
            <a:r>
              <a:rPr lang="ar-EG" altLang="en-US" sz="4000" b="1"/>
              <a:t> </a:t>
            </a:r>
            <a:r>
              <a:rPr lang="ar-EG" altLang="en-US" sz="4000" b="1">
                <a:solidFill>
                  <a:srgbClr val="FFFF00"/>
                </a:solidFill>
              </a:rPr>
              <a:t>الصين </a:t>
            </a:r>
            <a:r>
              <a:rPr lang="ar-EG" altLang="en-US" sz="4000" b="1"/>
              <a:t>،</a:t>
            </a:r>
            <a:r>
              <a:rPr lang="ar-EG" altLang="en-US" sz="4000" b="1">
                <a:solidFill>
                  <a:srgbClr val="FFFF00"/>
                </a:solidFill>
              </a:rPr>
              <a:t> الهنــد </a:t>
            </a:r>
            <a:r>
              <a:rPr lang="ar-EG" altLang="en-US" sz="4000" b="1"/>
              <a:t>،</a:t>
            </a:r>
            <a:r>
              <a:rPr lang="ar-EG" altLang="en-US" sz="4000" b="1">
                <a:solidFill>
                  <a:srgbClr val="FFFF00"/>
                </a:solidFill>
              </a:rPr>
              <a:t> الولايات المتحدة </a:t>
            </a:r>
            <a:r>
              <a:rPr lang="ar-EG" altLang="en-US" sz="4000" b="1"/>
              <a:t>،</a:t>
            </a:r>
            <a:r>
              <a:rPr lang="ar-EG" altLang="en-US" sz="4000" b="1">
                <a:solidFill>
                  <a:srgbClr val="FFFF00"/>
                </a:solidFill>
              </a:rPr>
              <a:t> اندونيسيا </a:t>
            </a:r>
            <a:r>
              <a:rPr lang="ar-EG" altLang="en-US" sz="4000" b="1"/>
              <a:t>،</a:t>
            </a:r>
            <a:r>
              <a:rPr lang="ar-EG" altLang="en-US" sz="4000" b="1">
                <a:solidFill>
                  <a:srgbClr val="FFFF00"/>
                </a:solidFill>
              </a:rPr>
              <a:t> البـــرازيل </a:t>
            </a:r>
            <a:r>
              <a:rPr lang="ar-EG" altLang="en-US" sz="4000" b="1"/>
              <a:t>،</a:t>
            </a:r>
            <a:r>
              <a:rPr lang="ar-EG" altLang="en-US" sz="4000" b="1">
                <a:solidFill>
                  <a:srgbClr val="FFFF00"/>
                </a:solidFill>
              </a:rPr>
              <a:t> روسيــــا ، باكستــان</a:t>
            </a:r>
            <a:r>
              <a:rPr lang="ar-EG" altLang="en-US" sz="4000" b="1"/>
              <a:t> ،</a:t>
            </a:r>
            <a:r>
              <a:rPr lang="ar-EG" altLang="en-US" sz="4000" b="1">
                <a:solidFill>
                  <a:srgbClr val="FFFF00"/>
                </a:solidFill>
              </a:rPr>
              <a:t> بنجلاديش </a:t>
            </a:r>
            <a:r>
              <a:rPr lang="ar-EG" altLang="en-US" sz="4000" b="1"/>
              <a:t>،</a:t>
            </a:r>
            <a:r>
              <a:rPr lang="ar-EG" altLang="en-US" sz="4000" b="1">
                <a:solidFill>
                  <a:srgbClr val="FFFF00"/>
                </a:solidFill>
              </a:rPr>
              <a:t> اليابان </a:t>
            </a:r>
            <a:r>
              <a:rPr lang="ar-EG" altLang="en-US" sz="4000" b="1"/>
              <a:t>،</a:t>
            </a:r>
            <a:r>
              <a:rPr lang="ar-EG" altLang="en-US" sz="4000" b="1">
                <a:solidFill>
                  <a:srgbClr val="FFFF00"/>
                </a:solidFill>
              </a:rPr>
              <a:t> نيجيريا</a:t>
            </a:r>
            <a:r>
              <a:rPr lang="ar-EG" altLang="en-US" sz="4000" b="1">
                <a:solidFill>
                  <a:srgbClr val="FF9933"/>
                </a:solidFill>
              </a:rPr>
              <a:t> </a:t>
            </a:r>
            <a:r>
              <a:rPr lang="en-US" altLang="en-US" sz="4000" b="1">
                <a:solidFill>
                  <a:srgbClr val="FF9933"/>
                </a:solidFill>
              </a:rPr>
              <a:t>(</a:t>
            </a:r>
          </a:p>
        </p:txBody>
      </p:sp>
      <p:sp>
        <p:nvSpPr>
          <p:cNvPr id="244740" name="Text Box 4"/>
          <p:cNvSpPr txBox="1">
            <a:spLocks noChangeArrowheads="1"/>
          </p:cNvSpPr>
          <p:nvPr/>
        </p:nvSpPr>
        <p:spPr bwMode="auto">
          <a:xfrm>
            <a:off x="6496050" y="3244850"/>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endParaRPr lang="en-US" altLang="en-US" sz="1800" b="0">
              <a:effectLst/>
            </a:endParaRPr>
          </a:p>
        </p:txBody>
      </p:sp>
      <p:sp>
        <p:nvSpPr>
          <p:cNvPr id="244741" name="Text Box 5"/>
          <p:cNvSpPr txBox="1">
            <a:spLocks noChangeArrowheads="1"/>
          </p:cNvSpPr>
          <p:nvPr/>
        </p:nvSpPr>
        <p:spPr bwMode="auto">
          <a:xfrm>
            <a:off x="2771775" y="5084763"/>
            <a:ext cx="3560763" cy="641350"/>
          </a:xfrm>
          <a:prstGeom prst="rect">
            <a:avLst/>
          </a:prstGeom>
          <a:noFill/>
          <a:ln>
            <a:noFill/>
          </a:ln>
          <a:effectLst>
            <a:outerShdw dist="107763" dir="8100000" algn="ctr" rotWithShape="0">
              <a:schemeClr val="bg2">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lnSpc>
                <a:spcPct val="100000"/>
              </a:lnSpc>
              <a:spcBef>
                <a:spcPct val="0"/>
              </a:spcBef>
              <a:buClrTx/>
              <a:buSzTx/>
              <a:buFontTx/>
              <a:buNone/>
            </a:pPr>
            <a:r>
              <a:rPr lang="ar-EG" altLang="en-US" sz="3600">
                <a:solidFill>
                  <a:srgbClr val="FF66CC"/>
                </a:solidFill>
                <a:effectLst/>
              </a:rPr>
              <a:t>لاحظ الجدول والخريطة</a:t>
            </a:r>
            <a:endParaRPr lang="en-US" altLang="en-US" sz="3600">
              <a:solidFill>
                <a:srgbClr val="FF66CC"/>
              </a:solidFill>
              <a:effectLst/>
            </a:endParaRPr>
          </a:p>
        </p:txBody>
      </p:sp>
      <p:sp>
        <p:nvSpPr>
          <p:cNvPr id="244742" name="AutoShape 6"/>
          <p:cNvSpPr>
            <a:spLocks noChangeArrowheads="1"/>
          </p:cNvSpPr>
          <p:nvPr/>
        </p:nvSpPr>
        <p:spPr bwMode="auto">
          <a:xfrm>
            <a:off x="0" y="4868863"/>
            <a:ext cx="9144000" cy="1511300"/>
          </a:xfrm>
          <a:prstGeom prst="ellipseRibbon2">
            <a:avLst>
              <a:gd name="adj1" fmla="val 25000"/>
              <a:gd name="adj2" fmla="val 50000"/>
              <a:gd name="adj3" fmla="val 12500"/>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188" y="1989138"/>
            <a:ext cx="7772400" cy="1920875"/>
          </a:xfrm>
          <a:effectLst>
            <a:outerShdw dist="107763" dir="13500000" algn="ctr" rotWithShape="0">
              <a:schemeClr val="bg2">
                <a:alpha val="50000"/>
              </a:schemeClr>
            </a:outerShdw>
          </a:effectLst>
        </p:spPr>
        <p:txBody>
          <a:bodyPr/>
          <a:lstStyle/>
          <a:p>
            <a:r>
              <a:rPr lang="ar-EG" altLang="en-US"/>
              <a:t/>
            </a:r>
            <a:br>
              <a:rPr lang="ar-EG" altLang="en-US"/>
            </a:br>
            <a:r>
              <a:rPr lang="ar-EG" altLang="en-US"/>
              <a:t/>
            </a:r>
            <a:br>
              <a:rPr lang="ar-EG" altLang="en-US"/>
            </a:br>
            <a:r>
              <a:rPr lang="ar-EG" altLang="en-US"/>
              <a:t>جامعة المنصورة</a:t>
            </a:r>
            <a:br>
              <a:rPr lang="ar-EG" altLang="en-US"/>
            </a:br>
            <a:r>
              <a:rPr lang="ar-EG" altLang="en-US" sz="7200"/>
              <a:t>كلية الآداب</a:t>
            </a:r>
            <a:r>
              <a:rPr lang="ar-EG" altLang="en-US" sz="4400"/>
              <a:t> </a:t>
            </a:r>
            <a:br>
              <a:rPr lang="ar-EG" altLang="en-US" sz="4400"/>
            </a:br>
            <a:r>
              <a:rPr lang="ar-EG" altLang="en-US" sz="4400"/>
              <a:t>قسم الجغرافيا</a:t>
            </a:r>
            <a:br>
              <a:rPr lang="ar-EG" altLang="en-US" sz="4400"/>
            </a:br>
            <a:r>
              <a:rPr lang="ar-EG" altLang="en-US" sz="5400"/>
              <a:t>يقدم</a:t>
            </a:r>
            <a:endParaRPr lang="en-US" altLang="en-US" sz="5400"/>
          </a:p>
        </p:txBody>
      </p:sp>
      <p:pic>
        <p:nvPicPr>
          <p:cNvPr id="2067" name="Picture 19" descr="world"/>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940425" y="5516563"/>
            <a:ext cx="1076325" cy="1000125"/>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world"/>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5516563"/>
            <a:ext cx="1076325" cy="1000125"/>
          </a:xfrm>
          <a:prstGeom prst="rect">
            <a:avLst/>
          </a:prstGeom>
          <a:noFill/>
          <a:extLst>
            <a:ext uri="{909E8E84-426E-40DD-AFC4-6F175D3DCCD1}">
              <a14:hiddenFill xmlns:a14="http://schemas.microsoft.com/office/drawing/2010/main">
                <a:solidFill>
                  <a:srgbClr val="FFFFFF"/>
                </a:solidFill>
              </a14:hiddenFill>
            </a:ext>
          </a:extLst>
        </p:spPr>
      </p:pic>
      <p:sp>
        <p:nvSpPr>
          <p:cNvPr id="2070" name="WordArt 22"/>
          <p:cNvSpPr>
            <a:spLocks noChangeArrowheads="1" noChangeShapeType="1" noTextEdit="1"/>
          </p:cNvSpPr>
          <p:nvPr/>
        </p:nvSpPr>
        <p:spPr bwMode="auto">
          <a:xfrm>
            <a:off x="1476375" y="404813"/>
            <a:ext cx="6119813" cy="1079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بسم الله الرحمن الرحيم</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rrowheads="1"/>
          </p:cNvSpPr>
          <p:nvPr>
            <p:ph type="title"/>
          </p:nvPr>
        </p:nvSpPr>
        <p:spPr>
          <a:xfrm>
            <a:off x="395288" y="0"/>
            <a:ext cx="8229600" cy="1143000"/>
          </a:xfrm>
        </p:spPr>
        <p:txBody>
          <a:bodyPr/>
          <a:lstStyle/>
          <a:p>
            <a:r>
              <a:rPr lang="ar-EG" altLang="en-US">
                <a:solidFill>
                  <a:srgbClr val="FFFF00"/>
                </a:solidFill>
              </a:rPr>
              <a:t>أكبر 15 دولة من حيث عدد السكان</a:t>
            </a:r>
            <a:endParaRPr lang="en-US" altLang="en-US">
              <a:solidFill>
                <a:srgbClr val="FFFF00"/>
              </a:solidFill>
            </a:endParaRPr>
          </a:p>
        </p:txBody>
      </p:sp>
      <p:graphicFrame>
        <p:nvGraphicFramePr>
          <p:cNvPr id="318467" name="Group 3"/>
          <p:cNvGraphicFramePr>
            <a:graphicFrameLocks noGrp="1"/>
          </p:cNvGraphicFramePr>
          <p:nvPr>
            <p:ph idx="1"/>
          </p:nvPr>
        </p:nvGraphicFramePr>
        <p:xfrm>
          <a:off x="0" y="1255713"/>
          <a:ext cx="9144000" cy="5608320"/>
        </p:xfrm>
        <a:graphic>
          <a:graphicData uri="http://schemas.openxmlformats.org/drawingml/2006/table">
            <a:tbl>
              <a:tblPr rtl="1"/>
              <a:tblGrid>
                <a:gridCol w="1187450">
                  <a:extLst>
                    <a:ext uri="{9D8B030D-6E8A-4147-A177-3AD203B41FA5}">
                      <a16:colId xmlns:a16="http://schemas.microsoft.com/office/drawing/2014/main" val="20000"/>
                    </a:ext>
                  </a:extLst>
                </a:gridCol>
                <a:gridCol w="1871662">
                  <a:extLst>
                    <a:ext uri="{9D8B030D-6E8A-4147-A177-3AD203B41FA5}">
                      <a16:colId xmlns:a16="http://schemas.microsoft.com/office/drawing/2014/main" val="20001"/>
                    </a:ext>
                  </a:extLst>
                </a:gridCol>
                <a:gridCol w="1728788">
                  <a:extLst>
                    <a:ext uri="{9D8B030D-6E8A-4147-A177-3AD203B41FA5}">
                      <a16:colId xmlns:a16="http://schemas.microsoft.com/office/drawing/2014/main" val="20002"/>
                    </a:ext>
                  </a:extLst>
                </a:gridCol>
                <a:gridCol w="4356100">
                  <a:extLst>
                    <a:ext uri="{9D8B030D-6E8A-4147-A177-3AD203B41FA5}">
                      <a16:colId xmlns:a16="http://schemas.microsoft.com/office/drawing/2014/main" val="20003"/>
                    </a:ext>
                  </a:extLst>
                </a:gridCol>
              </a:tblGrid>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الترتيب</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الدولة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المساحة كم</a:t>
                      </a: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²</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عدد السكان فى 1 / 7 / 2005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الصين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9,596,960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1,306,313,812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2</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الهند</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3,287,590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1,080,264,388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u s 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9,629,091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295,734,134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4</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اندونيسيا</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1,919,440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241,973,879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5</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البرازيل</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8,511,965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186,112,794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6</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باكستان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803,940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162,419,946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7</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بنجلاديش</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144,000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144,319,628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8</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روسيا</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17,075,200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143,420,309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064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9</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نيجيريا</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923,768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128,771,988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9533" name="Group 45"/>
          <p:cNvGraphicFramePr>
            <a:graphicFrameLocks noGrp="1"/>
          </p:cNvGraphicFramePr>
          <p:nvPr/>
        </p:nvGraphicFramePr>
        <p:xfrm>
          <a:off x="0" y="0"/>
          <a:ext cx="9144000" cy="4364040"/>
        </p:xfrm>
        <a:graphic>
          <a:graphicData uri="http://schemas.openxmlformats.org/drawingml/2006/table">
            <a:tbl>
              <a:tblPr rtl="1"/>
              <a:tblGrid>
                <a:gridCol w="1258887">
                  <a:extLst>
                    <a:ext uri="{9D8B030D-6E8A-4147-A177-3AD203B41FA5}">
                      <a16:colId xmlns:a16="http://schemas.microsoft.com/office/drawing/2014/main" val="20000"/>
                    </a:ext>
                  </a:extLst>
                </a:gridCol>
                <a:gridCol w="2089150">
                  <a:extLst>
                    <a:ext uri="{9D8B030D-6E8A-4147-A177-3AD203B41FA5}">
                      <a16:colId xmlns:a16="http://schemas.microsoft.com/office/drawing/2014/main" val="20001"/>
                    </a:ext>
                  </a:extLst>
                </a:gridCol>
                <a:gridCol w="1728788">
                  <a:extLst>
                    <a:ext uri="{9D8B030D-6E8A-4147-A177-3AD203B41FA5}">
                      <a16:colId xmlns:a16="http://schemas.microsoft.com/office/drawing/2014/main" val="20002"/>
                    </a:ext>
                  </a:extLst>
                </a:gridCol>
                <a:gridCol w="4067175">
                  <a:extLst>
                    <a:ext uri="{9D8B030D-6E8A-4147-A177-3AD203B41FA5}">
                      <a16:colId xmlns:a16="http://schemas.microsoft.com/office/drawing/2014/main" val="20003"/>
                    </a:ext>
                  </a:extLst>
                </a:gridCol>
              </a:tblGrid>
              <a:tr h="62388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الترتيب</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الدولة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المساحة كم</a:t>
                      </a: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Arial" panose="020B0604020202020204" pitchFamily="34" charset="0"/>
                          <a:cs typeface="Arial" panose="020B0604020202020204" pitchFamily="34" charset="0"/>
                        </a:rPr>
                        <a:t>²</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عدد السكان فى 1 / 7 / 2005 </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23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10</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اليابان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377,835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127,417,244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388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11</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المكسيك</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1,972,550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106,202,903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388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12</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الفلبين</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300,000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87,857,473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388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13</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فيتنام</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329,560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83,535,576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22300">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14</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ألمانيا</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357,021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82,431,390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2388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15</a:t>
                      </a:r>
                      <a:endPar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rPr>
                        <a:t>مصر</a:t>
                      </a:r>
                      <a:endParaRPr kumimoji="0" lang="en-US" altLang="en-US" sz="2800" b="0" i="0" u="none" strike="noStrike" cap="none" normalizeH="0" baseline="0" smtClean="0">
                        <a:ln>
                          <a:noFill/>
                        </a:ln>
                        <a:solidFill>
                          <a:srgbClr val="FFFF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1,001,450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77,505,756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319532" name="Text Box 44"/>
          <p:cNvSpPr txBox="1">
            <a:spLocks noChangeArrowheads="1"/>
          </p:cNvSpPr>
          <p:nvPr/>
        </p:nvSpPr>
        <p:spPr bwMode="auto">
          <a:xfrm>
            <a:off x="517525" y="5013325"/>
            <a:ext cx="78168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00"/>
                </a:solidFill>
                <a:effectLst>
                  <a:outerShdw blurRad="38100" dist="38100" dir="2700000" algn="tl">
                    <a:srgbClr val="000000"/>
                  </a:outerShdw>
                </a:effectLst>
                <a:latin typeface="Garamond" panose="02020404030301010803" pitchFamily="18" charset="0"/>
              </a:rPr>
              <a:t>لاحظ أن مصر تحتل المرتبة الخامسة عشر من حيث عدد السكان !!</a:t>
            </a:r>
            <a:endParaRPr lang="en-US" altLang="en-US">
              <a:solidFill>
                <a:srgbClr val="FFFF00"/>
              </a:solidFill>
              <a:effectLst>
                <a:outerShdw blurRad="38100" dist="38100" dir="2700000" algn="tl">
                  <a:srgbClr val="000000"/>
                </a:outerShdw>
              </a:effectLst>
              <a:latin typeface="Garamond" panose="02020404030301010803" pitchFamily="18" charset="0"/>
            </a:endParaRPr>
          </a:p>
        </p:txBody>
      </p:sp>
      <p:sp>
        <p:nvSpPr>
          <p:cNvPr id="319534" name="Text Box 46"/>
          <p:cNvSpPr txBox="1">
            <a:spLocks noChangeArrowheads="1"/>
          </p:cNvSpPr>
          <p:nvPr/>
        </p:nvSpPr>
        <p:spPr bwMode="auto">
          <a:xfrm>
            <a:off x="3924300" y="5734050"/>
            <a:ext cx="18700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66CC"/>
                </a:solidFill>
                <a:effectLst>
                  <a:outerShdw blurRad="38100" dist="38100" dir="2700000" algn="tl">
                    <a:srgbClr val="000000"/>
                  </a:outerShdw>
                </a:effectLst>
                <a:latin typeface="Garamond" panose="02020404030301010803" pitchFamily="18" charset="0"/>
              </a:rPr>
              <a:t>ما هو السبب ؟</a:t>
            </a:r>
            <a:endParaRPr lang="en-US" altLang="en-US">
              <a:solidFill>
                <a:srgbClr val="FF66CC"/>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descr="world_relati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45763" name="Text Box 3"/>
          <p:cNvSpPr txBox="1">
            <a:spLocks noChangeArrowheads="1"/>
          </p:cNvSpPr>
          <p:nvPr/>
        </p:nvSpPr>
        <p:spPr bwMode="auto">
          <a:xfrm>
            <a:off x="6000750" y="1919288"/>
            <a:ext cx="804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chemeClr val="bg2"/>
                </a:solidFill>
                <a:effectLst/>
              </a:rPr>
              <a:t>الصين</a:t>
            </a:r>
            <a:endParaRPr lang="en-US" altLang="en-US" sz="2400">
              <a:solidFill>
                <a:schemeClr val="bg2"/>
              </a:solidFill>
              <a:effectLst/>
            </a:endParaRPr>
          </a:p>
        </p:txBody>
      </p:sp>
      <p:sp>
        <p:nvSpPr>
          <p:cNvPr id="245764" name="Text Box 4"/>
          <p:cNvSpPr txBox="1">
            <a:spLocks noChangeArrowheads="1"/>
          </p:cNvSpPr>
          <p:nvPr/>
        </p:nvSpPr>
        <p:spPr bwMode="auto">
          <a:xfrm>
            <a:off x="4802188" y="4492625"/>
            <a:ext cx="7254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a:solidFill>
                  <a:schemeClr val="bg2"/>
                </a:solidFill>
                <a:effectLst/>
              </a:rPr>
              <a:t>الهند</a:t>
            </a:r>
            <a:endParaRPr lang="en-US" altLang="en-US">
              <a:solidFill>
                <a:schemeClr val="bg2"/>
              </a:solidFill>
              <a:effectLst/>
            </a:endParaRPr>
          </a:p>
        </p:txBody>
      </p:sp>
      <p:sp>
        <p:nvSpPr>
          <p:cNvPr id="245765" name="Text Box 5"/>
          <p:cNvSpPr txBox="1">
            <a:spLocks noChangeArrowheads="1"/>
          </p:cNvSpPr>
          <p:nvPr/>
        </p:nvSpPr>
        <p:spPr bwMode="auto">
          <a:xfrm>
            <a:off x="6156325" y="2205038"/>
            <a:ext cx="4953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4400" b="0">
                <a:solidFill>
                  <a:schemeClr val="bg2"/>
                </a:solidFill>
                <a:effectLst/>
              </a:rPr>
              <a:t>1</a:t>
            </a:r>
            <a:endParaRPr lang="en-US" altLang="en-US" sz="4400" b="0">
              <a:solidFill>
                <a:schemeClr val="bg2"/>
              </a:solidFill>
              <a:effectLst/>
            </a:endParaRPr>
          </a:p>
        </p:txBody>
      </p:sp>
      <p:sp>
        <p:nvSpPr>
          <p:cNvPr id="245766" name="Text Box 6"/>
          <p:cNvSpPr txBox="1">
            <a:spLocks noChangeArrowheads="1"/>
          </p:cNvSpPr>
          <p:nvPr/>
        </p:nvSpPr>
        <p:spPr bwMode="auto">
          <a:xfrm>
            <a:off x="4932363" y="4941888"/>
            <a:ext cx="52387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4800" b="0">
                <a:solidFill>
                  <a:schemeClr val="bg2"/>
                </a:solidFill>
                <a:effectLst/>
              </a:rPr>
              <a:t>2</a:t>
            </a:r>
            <a:endParaRPr lang="en-US" altLang="en-US" sz="4800" b="0">
              <a:solidFill>
                <a:schemeClr val="bg2"/>
              </a:solidFill>
              <a:effectLst/>
            </a:endParaRPr>
          </a:p>
        </p:txBody>
      </p:sp>
      <p:sp>
        <p:nvSpPr>
          <p:cNvPr id="245767" name="Text Box 7"/>
          <p:cNvSpPr txBox="1">
            <a:spLocks noChangeArrowheads="1"/>
          </p:cNvSpPr>
          <p:nvPr/>
        </p:nvSpPr>
        <p:spPr bwMode="auto">
          <a:xfrm>
            <a:off x="0" y="1341438"/>
            <a:ext cx="1365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chemeClr val="bg2"/>
                </a:solidFill>
                <a:effectLst/>
              </a:rPr>
              <a:t>الولايات المتحدة</a:t>
            </a:r>
            <a:endParaRPr lang="en-US" altLang="en-US" sz="1800">
              <a:solidFill>
                <a:schemeClr val="bg2"/>
              </a:solidFill>
              <a:effectLst/>
            </a:endParaRPr>
          </a:p>
        </p:txBody>
      </p:sp>
      <p:sp>
        <p:nvSpPr>
          <p:cNvPr id="245768" name="Text Box 8"/>
          <p:cNvSpPr txBox="1">
            <a:spLocks noChangeArrowheads="1"/>
          </p:cNvSpPr>
          <p:nvPr/>
        </p:nvSpPr>
        <p:spPr bwMode="auto">
          <a:xfrm>
            <a:off x="0" y="5997575"/>
            <a:ext cx="2381250"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حسب تعداد </a:t>
            </a:r>
            <a:r>
              <a:rPr lang="en-US" altLang="en-US">
                <a:effectLst>
                  <a:outerShdw blurRad="38100" dist="38100" dir="2700000" algn="tl">
                    <a:srgbClr val="000000"/>
                  </a:outerShdw>
                </a:effectLst>
                <a:latin typeface="Garamond" panose="02020404030301010803" pitchFamily="18" charset="0"/>
              </a:rPr>
              <a:t>July 1, 2002 </a:t>
            </a:r>
          </a:p>
        </p:txBody>
      </p:sp>
      <p:sp>
        <p:nvSpPr>
          <p:cNvPr id="245770" name="Text Box 10"/>
          <p:cNvSpPr txBox="1">
            <a:spLocks noChangeArrowheads="1"/>
          </p:cNvSpPr>
          <p:nvPr/>
        </p:nvSpPr>
        <p:spPr bwMode="auto">
          <a:xfrm>
            <a:off x="4859338" y="549275"/>
            <a:ext cx="30448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effectLst>
                  <a:outerShdw blurRad="38100" dist="38100" dir="2700000" algn="tl">
                    <a:srgbClr val="000000"/>
                  </a:outerShdw>
                </a:effectLst>
                <a:latin typeface="Garamond" panose="02020404030301010803" pitchFamily="18" charset="0"/>
              </a:rPr>
              <a:t>     اللون البرتقالى يعنى   دولا يزيد عدد سكانها على 100 مليون نسمة</a:t>
            </a:r>
            <a:endParaRPr lang="en-US" altLang="en-US" sz="2000">
              <a:effectLst>
                <a:outerShdw blurRad="38100" dist="38100" dir="2700000" algn="tl">
                  <a:srgbClr val="000000"/>
                </a:outerShdw>
              </a:effectLst>
              <a:latin typeface="Garamond" panose="02020404030301010803" pitchFamily="18" charset="0"/>
            </a:endParaRPr>
          </a:p>
        </p:txBody>
      </p:sp>
      <p:sp>
        <p:nvSpPr>
          <p:cNvPr id="245771" name="Text Box 11"/>
          <p:cNvSpPr txBox="1">
            <a:spLocks noChangeArrowheads="1"/>
          </p:cNvSpPr>
          <p:nvPr/>
        </p:nvSpPr>
        <p:spPr bwMode="auto">
          <a:xfrm>
            <a:off x="249238" y="550863"/>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3</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72" name="Text Box 12"/>
          <p:cNvSpPr txBox="1">
            <a:spLocks noChangeArrowheads="1"/>
          </p:cNvSpPr>
          <p:nvPr/>
        </p:nvSpPr>
        <p:spPr bwMode="auto">
          <a:xfrm>
            <a:off x="6657975" y="5159375"/>
            <a:ext cx="3825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4</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73" name="Text Box 13"/>
          <p:cNvSpPr txBox="1">
            <a:spLocks noChangeArrowheads="1"/>
          </p:cNvSpPr>
          <p:nvPr/>
        </p:nvSpPr>
        <p:spPr bwMode="auto">
          <a:xfrm>
            <a:off x="609600" y="4727575"/>
            <a:ext cx="3825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5</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74" name="Text Box 14"/>
          <p:cNvSpPr txBox="1">
            <a:spLocks noChangeArrowheads="1"/>
          </p:cNvSpPr>
          <p:nvPr/>
        </p:nvSpPr>
        <p:spPr bwMode="auto">
          <a:xfrm>
            <a:off x="4427538" y="2565400"/>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6</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75" name="Text Box 15"/>
          <p:cNvSpPr txBox="1">
            <a:spLocks noChangeArrowheads="1"/>
          </p:cNvSpPr>
          <p:nvPr/>
        </p:nvSpPr>
        <p:spPr bwMode="auto">
          <a:xfrm>
            <a:off x="6732588" y="3860800"/>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7</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76" name="Text Box 16"/>
          <p:cNvSpPr txBox="1">
            <a:spLocks noChangeArrowheads="1"/>
          </p:cNvSpPr>
          <p:nvPr/>
        </p:nvSpPr>
        <p:spPr bwMode="auto">
          <a:xfrm>
            <a:off x="3348038" y="692150"/>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8</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77" name="Text Box 17"/>
          <p:cNvSpPr txBox="1">
            <a:spLocks noChangeArrowheads="1"/>
          </p:cNvSpPr>
          <p:nvPr/>
        </p:nvSpPr>
        <p:spPr bwMode="auto">
          <a:xfrm>
            <a:off x="2268538" y="4941888"/>
            <a:ext cx="382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9</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78" name="Text Box 18"/>
          <p:cNvSpPr txBox="1">
            <a:spLocks noChangeArrowheads="1"/>
          </p:cNvSpPr>
          <p:nvPr/>
        </p:nvSpPr>
        <p:spPr bwMode="auto">
          <a:xfrm>
            <a:off x="8562975" y="1628775"/>
            <a:ext cx="5810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10</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79" name="Text Box 19"/>
          <p:cNvSpPr txBox="1">
            <a:spLocks noChangeArrowheads="1"/>
          </p:cNvSpPr>
          <p:nvPr/>
        </p:nvSpPr>
        <p:spPr bwMode="auto">
          <a:xfrm>
            <a:off x="0" y="2492375"/>
            <a:ext cx="5810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11</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80" name="Text Box 20"/>
          <p:cNvSpPr txBox="1">
            <a:spLocks noChangeArrowheads="1"/>
          </p:cNvSpPr>
          <p:nvPr/>
        </p:nvSpPr>
        <p:spPr bwMode="auto">
          <a:xfrm>
            <a:off x="8501063" y="1052513"/>
            <a:ext cx="642937"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chemeClr val="bg2"/>
                </a:solidFill>
                <a:effectLst>
                  <a:outerShdw blurRad="38100" dist="38100" dir="2700000" algn="tl">
                    <a:srgbClr val="000000"/>
                  </a:outerShdw>
                </a:effectLst>
                <a:latin typeface="Garamond" panose="02020404030301010803" pitchFamily="18" charset="0"/>
              </a:rPr>
              <a:t>اليابان</a:t>
            </a:r>
            <a:endParaRPr lang="en-US" altLang="en-US" sz="1800">
              <a:solidFill>
                <a:schemeClr val="bg2"/>
              </a:solidFill>
              <a:effectLst>
                <a:outerShdw blurRad="38100" dist="38100" dir="2700000" algn="tl">
                  <a:srgbClr val="000000"/>
                </a:outerShdw>
              </a:effectLst>
              <a:latin typeface="Garamond" panose="02020404030301010803" pitchFamily="18" charset="0"/>
            </a:endParaRPr>
          </a:p>
        </p:txBody>
      </p:sp>
      <p:sp>
        <p:nvSpPr>
          <p:cNvPr id="245781" name="Text Box 21"/>
          <p:cNvSpPr txBox="1">
            <a:spLocks noChangeArrowheads="1"/>
          </p:cNvSpPr>
          <p:nvPr/>
        </p:nvSpPr>
        <p:spPr bwMode="auto">
          <a:xfrm>
            <a:off x="6443663" y="5949950"/>
            <a:ext cx="1081087" cy="42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400">
                <a:solidFill>
                  <a:schemeClr val="bg2"/>
                </a:solidFill>
                <a:effectLst>
                  <a:outerShdw blurRad="38100" dist="38100" dir="2700000" algn="tl">
                    <a:srgbClr val="000000"/>
                  </a:outerShdw>
                </a:effectLst>
                <a:latin typeface="Garamond" panose="02020404030301010803" pitchFamily="18" charset="0"/>
              </a:rPr>
              <a:t>اندونيسيا</a:t>
            </a:r>
            <a:endParaRPr lang="en-US" altLang="en-US" sz="2400">
              <a:solidFill>
                <a:schemeClr val="bg2"/>
              </a:solidFill>
              <a:effectLst>
                <a:outerShdw blurRad="38100" dist="38100" dir="2700000" algn="tl">
                  <a:srgbClr val="000000"/>
                </a:outerShdw>
              </a:effectLst>
              <a:latin typeface="Garamond" panose="02020404030301010803" pitchFamily="18" charset="0"/>
            </a:endParaRPr>
          </a:p>
        </p:txBody>
      </p:sp>
      <p:sp>
        <p:nvSpPr>
          <p:cNvPr id="245782" name="Text Box 22"/>
          <p:cNvSpPr txBox="1">
            <a:spLocks noChangeArrowheads="1"/>
          </p:cNvSpPr>
          <p:nvPr/>
        </p:nvSpPr>
        <p:spPr bwMode="auto">
          <a:xfrm>
            <a:off x="2051050" y="4437063"/>
            <a:ext cx="703263"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chemeClr val="bg2"/>
                </a:solidFill>
                <a:effectLst>
                  <a:outerShdw blurRad="38100" dist="38100" dir="2700000" algn="tl">
                    <a:srgbClr val="000000"/>
                  </a:outerShdw>
                </a:effectLst>
                <a:latin typeface="Garamond" panose="02020404030301010803" pitchFamily="18" charset="0"/>
              </a:rPr>
              <a:t>نيجيريا</a:t>
            </a:r>
            <a:endParaRPr lang="en-US" altLang="en-US" sz="1800">
              <a:solidFill>
                <a:schemeClr val="bg2"/>
              </a:solidFill>
              <a:effectLst>
                <a:outerShdw blurRad="38100" dist="38100" dir="2700000" algn="tl">
                  <a:srgbClr val="000000"/>
                </a:outerShdw>
              </a:effectLst>
              <a:latin typeface="Garamond" panose="02020404030301010803" pitchFamily="18" charset="0"/>
            </a:endParaRPr>
          </a:p>
        </p:txBody>
      </p:sp>
      <p:sp>
        <p:nvSpPr>
          <p:cNvPr id="245783" name="Text Box 23"/>
          <p:cNvSpPr txBox="1">
            <a:spLocks noChangeArrowheads="1"/>
          </p:cNvSpPr>
          <p:nvPr/>
        </p:nvSpPr>
        <p:spPr bwMode="auto">
          <a:xfrm>
            <a:off x="468313" y="4076700"/>
            <a:ext cx="9239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برازيل</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84" name="Text Box 24"/>
          <p:cNvSpPr txBox="1">
            <a:spLocks noChangeArrowheads="1"/>
          </p:cNvSpPr>
          <p:nvPr/>
        </p:nvSpPr>
        <p:spPr bwMode="auto">
          <a:xfrm>
            <a:off x="0" y="2060575"/>
            <a:ext cx="687388"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chemeClr val="bg2"/>
                </a:solidFill>
                <a:effectLst>
                  <a:outerShdw blurRad="38100" dist="38100" dir="2700000" algn="tl">
                    <a:srgbClr val="000000"/>
                  </a:outerShdw>
                </a:effectLst>
                <a:latin typeface="Garamond" panose="02020404030301010803" pitchFamily="18" charset="0"/>
              </a:rPr>
              <a:t>مكسيك</a:t>
            </a:r>
            <a:endParaRPr lang="en-US" altLang="en-US" sz="1800">
              <a:solidFill>
                <a:schemeClr val="bg2"/>
              </a:solidFill>
              <a:effectLst>
                <a:outerShdw blurRad="38100" dist="38100" dir="2700000" algn="tl">
                  <a:srgbClr val="000000"/>
                </a:outerShdw>
              </a:effectLst>
              <a:latin typeface="Garamond" panose="02020404030301010803" pitchFamily="18" charset="0"/>
            </a:endParaRPr>
          </a:p>
        </p:txBody>
      </p:sp>
      <p:sp>
        <p:nvSpPr>
          <p:cNvPr id="245785" name="Text Box 25"/>
          <p:cNvSpPr txBox="1">
            <a:spLocks noChangeArrowheads="1"/>
          </p:cNvSpPr>
          <p:nvPr/>
        </p:nvSpPr>
        <p:spPr bwMode="auto">
          <a:xfrm>
            <a:off x="4211638" y="1989138"/>
            <a:ext cx="762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chemeClr val="bg2"/>
                </a:solidFill>
                <a:effectLst>
                  <a:outerShdw blurRad="38100" dist="38100" dir="2700000" algn="tl">
                    <a:srgbClr val="000000"/>
                  </a:outerShdw>
                </a:effectLst>
                <a:latin typeface="Garamond" panose="02020404030301010803" pitchFamily="18" charset="0"/>
              </a:rPr>
              <a:t>باكستان</a:t>
            </a:r>
            <a:endParaRPr lang="en-US" altLang="en-US" sz="1800">
              <a:solidFill>
                <a:schemeClr val="bg2"/>
              </a:solidFill>
              <a:effectLst>
                <a:outerShdw blurRad="38100" dist="38100" dir="2700000" algn="tl">
                  <a:srgbClr val="000000"/>
                </a:outerShdw>
              </a:effectLst>
              <a:latin typeface="Garamond" panose="02020404030301010803" pitchFamily="18" charset="0"/>
            </a:endParaRPr>
          </a:p>
        </p:txBody>
      </p:sp>
      <p:sp>
        <p:nvSpPr>
          <p:cNvPr id="245786" name="Text Box 26"/>
          <p:cNvSpPr txBox="1">
            <a:spLocks noChangeArrowheads="1"/>
          </p:cNvSpPr>
          <p:nvPr/>
        </p:nvSpPr>
        <p:spPr bwMode="auto">
          <a:xfrm>
            <a:off x="3132138" y="0"/>
            <a:ext cx="8953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روسيا</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
        <p:nvSpPr>
          <p:cNvPr id="245787" name="Text Box 27"/>
          <p:cNvSpPr txBox="1">
            <a:spLocks noChangeArrowheads="1"/>
          </p:cNvSpPr>
          <p:nvPr/>
        </p:nvSpPr>
        <p:spPr bwMode="auto">
          <a:xfrm>
            <a:off x="8007350" y="3543300"/>
            <a:ext cx="1136650" cy="42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400">
                <a:solidFill>
                  <a:srgbClr val="FFFF00"/>
                </a:solidFill>
                <a:effectLst>
                  <a:outerShdw blurRad="38100" dist="38100" dir="2700000" algn="tl">
                    <a:srgbClr val="000000"/>
                  </a:outerShdw>
                </a:effectLst>
                <a:latin typeface="Garamond" panose="02020404030301010803" pitchFamily="18" charset="0"/>
              </a:rPr>
              <a:t>بنجلاديش</a:t>
            </a:r>
            <a:endParaRPr lang="en-US" altLang="en-US" sz="2400">
              <a:solidFill>
                <a:srgbClr val="FFFF00"/>
              </a:solidFill>
              <a:effectLst>
                <a:outerShdw blurRad="38100" dist="38100" dir="2700000" algn="tl">
                  <a:srgbClr val="000000"/>
                </a:outerShdw>
              </a:effectLst>
              <a:latin typeface="Garamond" panose="02020404030301010803" pitchFamily="18" charset="0"/>
            </a:endParaRPr>
          </a:p>
        </p:txBody>
      </p:sp>
      <p:sp>
        <p:nvSpPr>
          <p:cNvPr id="245788" name="Line 28"/>
          <p:cNvSpPr>
            <a:spLocks noChangeShapeType="1"/>
          </p:cNvSpPr>
          <p:nvPr/>
        </p:nvSpPr>
        <p:spPr bwMode="auto">
          <a:xfrm flipH="1">
            <a:off x="6877050" y="3789363"/>
            <a:ext cx="1150938" cy="71437"/>
          </a:xfrm>
          <a:prstGeom prst="line">
            <a:avLst/>
          </a:prstGeom>
          <a:noFill/>
          <a:ln w="381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rrowheads="1"/>
          </p:cNvSpPr>
          <p:nvPr>
            <p:ph type="title"/>
          </p:nvPr>
        </p:nvSpPr>
        <p:spPr>
          <a:solidFill>
            <a:srgbClr val="FF3300"/>
          </a:solidFill>
          <a:ln/>
          <a:scene3d>
            <a:camera prst="legacyObliqueTop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توزيع السكان بين الحضر والريف</a:t>
            </a:r>
            <a:endParaRPr lang="en-US" altLang="en-US">
              <a:solidFill>
                <a:srgbClr val="FFFF00"/>
              </a:solidFill>
            </a:endParaRPr>
          </a:p>
        </p:txBody>
      </p:sp>
      <p:sp>
        <p:nvSpPr>
          <p:cNvPr id="246787" name="Rectangle 3"/>
          <p:cNvSpPr>
            <a:spLocks noGrp="1" noChangeArrowheads="1"/>
          </p:cNvSpPr>
          <p:nvPr>
            <p:ph type="body" idx="1"/>
          </p:nvPr>
        </p:nvSpPr>
        <p:spPr/>
        <p:txBody>
          <a:bodyPr/>
          <a:lstStyle/>
          <a:p>
            <a:r>
              <a:rPr lang="ar-EG" altLang="en-US" sz="2000" b="1"/>
              <a:t>يتوزع السكـان - كذلك -  بين الحضر والريف وتختلف خصائص السكان فى كل منهما عن الأخر ، فالمدن ترتفـــع فيها كثافة السكان ارتفاعا ملحوظا عنها فى القرى وذلك لأن الأرض فى المدن مقر للسكــــــنى فى المقام الأول بينما يمثل العمل الزراعى الاستخدام الرئيسى للأرض فى الريف </a:t>
            </a:r>
          </a:p>
          <a:p>
            <a:endParaRPr lang="ar-EG" altLang="en-US" sz="2000" b="1"/>
          </a:p>
          <a:p>
            <a:r>
              <a:rPr lang="ar-EG" altLang="en-US" sz="2000" b="1"/>
              <a:t>من ناحيـــة أخــــرى فإن معدلات النمو السكانى فى المدن تزيد عليها فى الريف ، بالرغم من أن معـــــــــــدلات الزيادة الطبيعية فى المدن تقل عن الريف ويرجع ذلك إلى تيار الهجــــرة المتدفق </a:t>
            </a:r>
          </a:p>
          <a:p>
            <a:endParaRPr lang="ar-EG" altLang="en-US" sz="2000" b="1"/>
          </a:p>
          <a:p>
            <a:pPr>
              <a:lnSpc>
                <a:spcPct val="80000"/>
              </a:lnSpc>
            </a:pPr>
            <a:r>
              <a:rPr lang="ar-EG" altLang="en-US" sz="2000" b="1"/>
              <a:t>ولأن هنــــاك هجرة دائمة من الريف للمدن فإن نسبة سكان الحضر ترتفع باستمرار على حساب نسبة سكان الريف </a:t>
            </a:r>
          </a:p>
          <a:p>
            <a:pPr>
              <a:lnSpc>
                <a:spcPct val="80000"/>
              </a:lnSpc>
            </a:pPr>
            <a:endParaRPr lang="ar-EG" altLang="en-US" sz="2000" b="1"/>
          </a:p>
          <a:p>
            <a:r>
              <a:rPr lang="ar-EG" altLang="en-US" sz="2000" b="1"/>
              <a:t>ففى عام 1970 كانت نسبة الحضر 37 % من مجموع سكان العالم وقد ارتفعت هذه النسبة فى الوقت الحاضر لتصل إلى 43 % ومن المتوقع  أن تزيد على 50 % قبل عام 2010 </a:t>
            </a:r>
          </a:p>
          <a:p>
            <a:endParaRPr lang="ar-EG" altLang="en-US" sz="2000" b="1"/>
          </a:p>
          <a:p>
            <a:r>
              <a:rPr lang="ar-EG" altLang="en-US" sz="2000" b="1"/>
              <a:t>وتختلف نسبــــــة سكان المدن فى العالم المتقدم عنه فى العالم النامى فى الوقت الحاضر اذ تبلغ 74 % فى البلاد المتقدمة بينما تبلغ 35 % فى البلاد النامية  </a:t>
            </a:r>
            <a:endParaRPr lang="en-US" altLang="en-US" sz="2000" b="1"/>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Rot="1" noChangeArrowheads="1"/>
          </p:cNvSpPr>
          <p:nvPr>
            <p:ph type="title"/>
          </p:nvPr>
        </p:nvSpPr>
        <p:spPr>
          <a:xfrm>
            <a:off x="468313" y="0"/>
            <a:ext cx="8229600" cy="1143000"/>
          </a:xfrm>
        </p:spPr>
        <p:txBody>
          <a:bodyPr/>
          <a:lstStyle/>
          <a:p>
            <a:r>
              <a:rPr lang="ar-EG" altLang="en-US">
                <a:solidFill>
                  <a:srgbClr val="FFFF00"/>
                </a:solidFill>
              </a:rPr>
              <a:t>المدن المليونية</a:t>
            </a:r>
            <a:endParaRPr lang="en-US" altLang="en-US">
              <a:solidFill>
                <a:srgbClr val="FFFF00"/>
              </a:solidFill>
            </a:endParaRPr>
          </a:p>
        </p:txBody>
      </p:sp>
      <p:sp>
        <p:nvSpPr>
          <p:cNvPr id="481283" name="Rectangle 3"/>
          <p:cNvSpPr>
            <a:spLocks noGrp="1" noChangeArrowheads="1"/>
          </p:cNvSpPr>
          <p:nvPr>
            <p:ph type="body" idx="1"/>
          </p:nvPr>
        </p:nvSpPr>
        <p:spPr>
          <a:xfrm>
            <a:off x="457200" y="981075"/>
            <a:ext cx="8229600" cy="5876925"/>
          </a:xfrm>
        </p:spPr>
        <p:txBody>
          <a:bodyPr/>
          <a:lstStyle/>
          <a:p>
            <a:pPr>
              <a:lnSpc>
                <a:spcPct val="90000"/>
              </a:lnSpc>
            </a:pPr>
            <a:r>
              <a:rPr lang="ar-EG" altLang="en-US" sz="2800"/>
              <a:t>نتج عن تمدين بنى الانسان إعادة توزيع سكان العـــالم . فلم يسبق قبل الــــقرن المـــــاضى ان كان سكان الـــمدن يؤلفون أكثر من 5 % من مجموع سكان العالم . </a:t>
            </a:r>
          </a:p>
          <a:p>
            <a:pPr>
              <a:lnSpc>
                <a:spcPct val="90000"/>
              </a:lnSpc>
            </a:pPr>
            <a:r>
              <a:rPr lang="ar-EG" altLang="en-US" sz="2800"/>
              <a:t>وفــــى عــــــــام 1800 م كـــان عدد الناس الذين يعيشون فى حوالى 20,000 مدينـــة يمثل 2,5 % فقط من مجـــموع سكان العالم . وقد ازدادت هذه النسبة اليوم أحد عشر ضعفا.</a:t>
            </a:r>
          </a:p>
          <a:p>
            <a:pPr>
              <a:lnSpc>
                <a:spcPct val="90000"/>
              </a:lnSpc>
            </a:pPr>
            <a:r>
              <a:rPr lang="ar-EG" altLang="en-US" sz="2800"/>
              <a:t>وقد بدأ نشوء مدن تحوى اكثر من 100,000 نسمة فى حوض البحر المتوسط منذ عدة الاف من السنين . </a:t>
            </a:r>
          </a:p>
          <a:p>
            <a:pPr>
              <a:lnSpc>
                <a:spcPct val="90000"/>
              </a:lnSpc>
            </a:pPr>
            <a:r>
              <a:rPr lang="ar-EG" altLang="en-US" sz="2800"/>
              <a:t>نشأت المدن المليونية التى يزيد عدد سكانها على المـــليون فى حوالى سنة 1800 م ، وبعد ذلك بمائة وخمسين عاما فقط ظهرت مـدن يربو سكانها على عشرة ملايين نسمة .</a:t>
            </a:r>
          </a:p>
          <a:p>
            <a:pPr>
              <a:lnSpc>
                <a:spcPct val="90000"/>
              </a:lnSpc>
            </a:pPr>
            <a:r>
              <a:rPr lang="ar-EG" altLang="en-US" sz="2800"/>
              <a:t>من أمـــثلة المدن الـــمليونية ( نيودلهى ، بومبـــاى ، كراتشى ، كالكتا ، بكين ، شانجهاى ، بانكوك ، القاهرة ، ليما ، بوغوتا ، ريودوجانيرو ، مكسيكو )</a:t>
            </a:r>
            <a:endParaRPr lang="en-US" altLang="en-US" sz="280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2" descr="world-urban-population-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91625" cy="6858000"/>
          </a:xfrm>
          <a:prstGeom prst="rect">
            <a:avLst/>
          </a:prstGeom>
          <a:noFill/>
          <a:extLst>
            <a:ext uri="{909E8E84-426E-40DD-AFC4-6F175D3DCCD1}">
              <a14:hiddenFill xmlns:a14="http://schemas.microsoft.com/office/drawing/2010/main">
                <a:solidFill>
                  <a:srgbClr val="FFFFFF"/>
                </a:solidFill>
              </a14:hiddenFill>
            </a:ext>
          </a:extLst>
        </p:spPr>
      </p:pic>
      <p:sp>
        <p:nvSpPr>
          <p:cNvPr id="247811" name="Text Box 3"/>
          <p:cNvSpPr txBox="1">
            <a:spLocks noChangeArrowheads="1"/>
          </p:cNvSpPr>
          <p:nvPr/>
        </p:nvSpPr>
        <p:spPr bwMode="auto">
          <a:xfrm>
            <a:off x="1285875" y="333375"/>
            <a:ext cx="3857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a:solidFill>
                  <a:schemeClr val="bg1"/>
                </a:solidFill>
                <a:effectLst/>
              </a:rPr>
              <a:t>التوزيع النسبى للحضر فى العالم</a:t>
            </a:r>
            <a:endParaRPr lang="en-US" altLang="en-US">
              <a:solidFill>
                <a:schemeClr val="bg1"/>
              </a:solidFill>
              <a:effectLst/>
            </a:endParaRPr>
          </a:p>
        </p:txBody>
      </p:sp>
      <p:sp>
        <p:nvSpPr>
          <p:cNvPr id="247812" name="Line 4"/>
          <p:cNvSpPr>
            <a:spLocks noChangeShapeType="1"/>
          </p:cNvSpPr>
          <p:nvPr/>
        </p:nvSpPr>
        <p:spPr bwMode="auto">
          <a:xfrm flipH="1" flipV="1">
            <a:off x="2484438" y="5516563"/>
            <a:ext cx="935037" cy="21748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7813" name="Text Box 5"/>
          <p:cNvSpPr txBox="1">
            <a:spLocks noChangeArrowheads="1"/>
          </p:cNvSpPr>
          <p:nvPr/>
        </p:nvSpPr>
        <p:spPr bwMode="auto">
          <a:xfrm>
            <a:off x="3492500" y="5589588"/>
            <a:ext cx="23876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chemeClr val="bg2"/>
                </a:solidFill>
                <a:effectLst>
                  <a:outerShdw blurRad="38100" dist="38100" dir="2700000" algn="tl">
                    <a:srgbClr val="000000"/>
                  </a:outerShdw>
                </a:effectLst>
                <a:latin typeface="Garamond" panose="02020404030301010803" pitchFamily="18" charset="0"/>
              </a:rPr>
              <a:t>نسبة الحضر أعلى من 80 %</a:t>
            </a:r>
            <a:endParaRPr lang="en-US" altLang="en-US" sz="1800">
              <a:solidFill>
                <a:schemeClr val="bg2"/>
              </a:solidFill>
              <a:effectLst>
                <a:outerShdw blurRad="38100" dist="38100" dir="2700000" algn="tl">
                  <a:srgbClr val="000000"/>
                </a:outerShdw>
              </a:effectLst>
              <a:latin typeface="Garamond" panose="02020404030301010803" pitchFamily="18" charset="0"/>
            </a:endParaRPr>
          </a:p>
        </p:txBody>
      </p:sp>
      <p:sp>
        <p:nvSpPr>
          <p:cNvPr id="247816" name="Text Box 8"/>
          <p:cNvSpPr txBox="1">
            <a:spLocks noChangeArrowheads="1"/>
          </p:cNvSpPr>
          <p:nvPr/>
        </p:nvSpPr>
        <p:spPr bwMode="auto">
          <a:xfrm>
            <a:off x="5795963" y="4365625"/>
            <a:ext cx="10890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chemeClr val="bg2"/>
                </a:solidFill>
                <a:effectLst>
                  <a:outerShdw blurRad="38100" dist="38100" dir="2700000" algn="tl">
                    <a:srgbClr val="000000"/>
                  </a:outerShdw>
                </a:effectLst>
                <a:latin typeface="Garamond" panose="02020404030301010803" pitchFamily="18" charset="0"/>
              </a:rPr>
              <a:t>دول الخليج</a:t>
            </a:r>
            <a:endParaRPr lang="en-US" altLang="en-US" sz="2000">
              <a:solidFill>
                <a:schemeClr val="bg2"/>
              </a:solidFill>
              <a:effectLst>
                <a:outerShdw blurRad="38100" dist="38100" dir="2700000" algn="tl">
                  <a:srgbClr val="000000"/>
                </a:outerShdw>
              </a:effectLst>
              <a:latin typeface="Garamond" panose="02020404030301010803" pitchFamily="18" charset="0"/>
            </a:endParaRPr>
          </a:p>
        </p:txBody>
      </p:sp>
      <p:sp>
        <p:nvSpPr>
          <p:cNvPr id="247818" name="Line 10"/>
          <p:cNvSpPr>
            <a:spLocks noChangeShapeType="1"/>
          </p:cNvSpPr>
          <p:nvPr/>
        </p:nvSpPr>
        <p:spPr bwMode="auto">
          <a:xfrm flipV="1">
            <a:off x="4140200" y="4005263"/>
            <a:ext cx="1152525" cy="576262"/>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7819" name="Rectangle 11"/>
          <p:cNvSpPr>
            <a:spLocks noChangeArrowheads="1"/>
          </p:cNvSpPr>
          <p:nvPr/>
        </p:nvSpPr>
        <p:spPr bwMode="auto">
          <a:xfrm>
            <a:off x="3419475" y="5516563"/>
            <a:ext cx="2447925" cy="504825"/>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20" name="Text Box 12"/>
          <p:cNvSpPr txBox="1">
            <a:spLocks noChangeArrowheads="1"/>
          </p:cNvSpPr>
          <p:nvPr/>
        </p:nvSpPr>
        <p:spPr bwMode="auto">
          <a:xfrm>
            <a:off x="3132138" y="4652963"/>
            <a:ext cx="1273175"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chemeClr val="bg2"/>
                </a:solidFill>
                <a:effectLst>
                  <a:outerShdw blurRad="38100" dist="38100" dir="2700000" algn="tl">
                    <a:srgbClr val="000000"/>
                  </a:outerShdw>
                </a:effectLst>
                <a:latin typeface="Garamond" panose="02020404030301010803" pitchFamily="18" charset="0"/>
              </a:rPr>
              <a:t>أقل من 20 %</a:t>
            </a:r>
            <a:endParaRPr lang="en-US" altLang="en-US" sz="1800">
              <a:solidFill>
                <a:schemeClr val="bg2"/>
              </a:solidFill>
              <a:effectLst>
                <a:outerShdw blurRad="38100" dist="38100" dir="2700000" algn="tl">
                  <a:srgbClr val="000000"/>
                </a:outerShdw>
              </a:effectLst>
              <a:latin typeface="Garamond" panose="02020404030301010803" pitchFamily="18" charset="0"/>
            </a:endParaRPr>
          </a:p>
        </p:txBody>
      </p:sp>
      <p:sp>
        <p:nvSpPr>
          <p:cNvPr id="247821" name="Rectangle 13"/>
          <p:cNvSpPr>
            <a:spLocks noChangeArrowheads="1"/>
          </p:cNvSpPr>
          <p:nvPr/>
        </p:nvSpPr>
        <p:spPr bwMode="auto">
          <a:xfrm>
            <a:off x="3203575" y="4581525"/>
            <a:ext cx="1296988" cy="431800"/>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7822" name="Line 14"/>
          <p:cNvSpPr>
            <a:spLocks noChangeShapeType="1"/>
          </p:cNvSpPr>
          <p:nvPr/>
        </p:nvSpPr>
        <p:spPr bwMode="auto">
          <a:xfrm flipH="1" flipV="1">
            <a:off x="5724525" y="3500438"/>
            <a:ext cx="576263" cy="865187"/>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7823" name="Rectangle 15"/>
          <p:cNvSpPr>
            <a:spLocks noChangeArrowheads="1"/>
          </p:cNvSpPr>
          <p:nvPr/>
        </p:nvSpPr>
        <p:spPr bwMode="auto">
          <a:xfrm>
            <a:off x="5867400" y="4365625"/>
            <a:ext cx="1009650" cy="360363"/>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804" name="AutoShape 100"/>
          <p:cNvSpPr>
            <a:spLocks noChangeArrowheads="1"/>
          </p:cNvSpPr>
          <p:nvPr/>
        </p:nvSpPr>
        <p:spPr bwMode="auto">
          <a:xfrm>
            <a:off x="5651500" y="3933825"/>
            <a:ext cx="3024188" cy="1079500"/>
          </a:xfrm>
          <a:prstGeom prst="flowChartPreparation">
            <a:avLst/>
          </a:prstGeom>
          <a:solidFill>
            <a:schemeClr val="accent1"/>
          </a:solidFill>
          <a:ln w="9525" algn="ctr">
            <a:solidFill>
              <a:schemeClr val="tx1"/>
            </a:solidFill>
            <a:miter lim="800000"/>
            <a:headEnd/>
            <a:tailEnd/>
          </a:ln>
          <a:effectLst>
            <a:outerShdw dist="107763" dir="13500000" algn="ctr" rotWithShape="0">
              <a:srgbClr val="FF3300">
                <a:alpha val="50000"/>
              </a:srgbClr>
            </a:outerShdw>
          </a:effec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effectLst>
                  <a:outerShdw blurRad="38100" dist="38100" dir="2700000" algn="tl">
                    <a:srgbClr val="000000"/>
                  </a:outerShdw>
                </a:effectLst>
                <a:latin typeface="Garamond" panose="02020404030301010803" pitchFamily="18" charset="0"/>
              </a:rPr>
              <a:t>اقاليم قليلة السكان</a:t>
            </a:r>
            <a:endParaRPr lang="en-US" altLang="en-US">
              <a:effectLst>
                <a:outerShdw blurRad="38100" dist="38100" dir="2700000" algn="tl">
                  <a:srgbClr val="000000"/>
                </a:outerShdw>
              </a:effectLst>
              <a:latin typeface="Garamond" panose="02020404030301010803" pitchFamily="18" charset="0"/>
            </a:endParaRPr>
          </a:p>
        </p:txBody>
      </p:sp>
      <p:sp>
        <p:nvSpPr>
          <p:cNvPr id="456805" name="AutoShape 101"/>
          <p:cNvSpPr>
            <a:spLocks noChangeArrowheads="1"/>
          </p:cNvSpPr>
          <p:nvPr/>
        </p:nvSpPr>
        <p:spPr bwMode="auto">
          <a:xfrm>
            <a:off x="2916238" y="2276475"/>
            <a:ext cx="3024187" cy="1079500"/>
          </a:xfrm>
          <a:prstGeom prst="flowChartPreparation">
            <a:avLst/>
          </a:prstGeom>
          <a:solidFill>
            <a:schemeClr val="accent1"/>
          </a:solidFill>
          <a:ln w="9525" algn="ctr">
            <a:solidFill>
              <a:schemeClr val="tx1"/>
            </a:solidFill>
            <a:miter lim="800000"/>
            <a:headEnd/>
            <a:tailEnd/>
          </a:ln>
          <a:effectLst>
            <a:outerShdw dist="107763" dir="13500000" algn="ctr" rotWithShape="0">
              <a:srgbClr val="FF3300">
                <a:alpha val="50000"/>
              </a:srgbClr>
            </a:outerShdw>
          </a:effec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effectLst>
                  <a:outerShdw blurRad="38100" dist="38100" dir="2700000" algn="tl">
                    <a:srgbClr val="000000"/>
                  </a:outerShdw>
                </a:effectLst>
                <a:latin typeface="Garamond" panose="02020404030301010803" pitchFamily="18" charset="0"/>
              </a:rPr>
              <a:t>اقاليم نادرة السكان</a:t>
            </a:r>
            <a:endParaRPr lang="en-US" altLang="en-US">
              <a:effectLst>
                <a:outerShdw blurRad="38100" dist="38100" dir="2700000" algn="tl">
                  <a:srgbClr val="000000"/>
                </a:outerShdw>
              </a:effectLst>
              <a:latin typeface="Garamond" panose="02020404030301010803" pitchFamily="18" charset="0"/>
            </a:endParaRPr>
          </a:p>
        </p:txBody>
      </p:sp>
      <p:sp>
        <p:nvSpPr>
          <p:cNvPr id="456806" name="AutoShape 102"/>
          <p:cNvSpPr>
            <a:spLocks noChangeArrowheads="1"/>
          </p:cNvSpPr>
          <p:nvPr/>
        </p:nvSpPr>
        <p:spPr bwMode="auto">
          <a:xfrm>
            <a:off x="323850" y="3789363"/>
            <a:ext cx="3024188" cy="1079500"/>
          </a:xfrm>
          <a:prstGeom prst="flowChartPreparation">
            <a:avLst/>
          </a:prstGeom>
          <a:solidFill>
            <a:schemeClr val="accent1"/>
          </a:solidFill>
          <a:ln w="9525" algn="ctr">
            <a:solidFill>
              <a:schemeClr val="tx1"/>
            </a:solidFill>
            <a:miter lim="800000"/>
            <a:headEnd/>
            <a:tailEnd/>
          </a:ln>
          <a:effectLst>
            <a:outerShdw dist="107763" dir="13500000" algn="ctr" rotWithShape="0">
              <a:srgbClr val="FF3300">
                <a:alpha val="50000"/>
              </a:srgbClr>
            </a:outerShdw>
          </a:effec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effectLst>
                  <a:outerShdw blurRad="38100" dist="38100" dir="2700000" algn="tl">
                    <a:srgbClr val="000000"/>
                  </a:outerShdw>
                </a:effectLst>
                <a:latin typeface="Garamond" panose="02020404030301010803" pitchFamily="18" charset="0"/>
              </a:rPr>
              <a:t>اقاليم متوسطة السكان</a:t>
            </a:r>
            <a:endParaRPr lang="en-US" altLang="en-US">
              <a:effectLst>
                <a:outerShdw blurRad="38100" dist="38100" dir="2700000" algn="tl">
                  <a:srgbClr val="000000"/>
                </a:outerShdw>
              </a:effectLst>
              <a:latin typeface="Garamond" panose="02020404030301010803" pitchFamily="18" charset="0"/>
            </a:endParaRPr>
          </a:p>
        </p:txBody>
      </p:sp>
      <p:sp>
        <p:nvSpPr>
          <p:cNvPr id="456807" name="AutoShape 103"/>
          <p:cNvSpPr>
            <a:spLocks noChangeArrowheads="1"/>
          </p:cNvSpPr>
          <p:nvPr/>
        </p:nvSpPr>
        <p:spPr bwMode="auto">
          <a:xfrm>
            <a:off x="2987675" y="5445125"/>
            <a:ext cx="3024188" cy="1079500"/>
          </a:xfrm>
          <a:prstGeom prst="flowChartPreparation">
            <a:avLst/>
          </a:prstGeom>
          <a:solidFill>
            <a:schemeClr val="accent1"/>
          </a:solidFill>
          <a:ln w="9525" algn="ctr">
            <a:solidFill>
              <a:schemeClr val="tx1"/>
            </a:solidFill>
            <a:miter lim="800000"/>
            <a:headEnd/>
            <a:tailEnd/>
          </a:ln>
          <a:effectLst>
            <a:outerShdw dist="107763" dir="13500000" algn="ctr" rotWithShape="0">
              <a:srgbClr val="FF3300">
                <a:alpha val="50000"/>
              </a:srgbClr>
            </a:outerShdw>
          </a:effec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effectLst>
                  <a:outerShdw blurRad="38100" dist="38100" dir="2700000" algn="tl">
                    <a:srgbClr val="000000"/>
                  </a:outerShdw>
                </a:effectLst>
                <a:latin typeface="Garamond" panose="02020404030301010803" pitchFamily="18" charset="0"/>
              </a:rPr>
              <a:t>اقاليم الكثافة المرتفعة</a:t>
            </a:r>
            <a:endParaRPr lang="en-US" altLang="en-US">
              <a:effectLst>
                <a:outerShdw blurRad="38100" dist="38100" dir="2700000" algn="tl">
                  <a:srgbClr val="000000"/>
                </a:outerShdw>
              </a:effectLst>
              <a:latin typeface="Garamond" panose="02020404030301010803" pitchFamily="18" charset="0"/>
            </a:endParaRPr>
          </a:p>
        </p:txBody>
      </p:sp>
      <p:sp>
        <p:nvSpPr>
          <p:cNvPr id="456814" name="AutoShape 110"/>
          <p:cNvSpPr>
            <a:spLocks noChangeArrowheads="1"/>
          </p:cNvSpPr>
          <p:nvPr/>
        </p:nvSpPr>
        <p:spPr bwMode="auto">
          <a:xfrm>
            <a:off x="1908175" y="404813"/>
            <a:ext cx="4897438" cy="1511300"/>
          </a:xfrm>
          <a:prstGeom prst="ellipseRibbon2">
            <a:avLst>
              <a:gd name="adj1" fmla="val 25000"/>
              <a:gd name="adj2" fmla="val 50000"/>
              <a:gd name="adj3" fmla="val 12500"/>
            </a:avLst>
          </a:prstGeom>
          <a:solidFill>
            <a:schemeClr val="accent1"/>
          </a:solidFill>
          <a:ln w="9525">
            <a:solidFill>
              <a:schemeClr val="tx1"/>
            </a:solidFill>
            <a:round/>
            <a:headEnd/>
            <a:tailEnd/>
          </a:ln>
          <a:effectLst>
            <a:outerShdw dist="35921" dir="2700000" algn="ctr" rotWithShape="0">
              <a:srgbClr val="FF3300"/>
            </a:outerShdw>
          </a:effec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effectLst>
                  <a:outerShdw blurRad="38100" dist="38100" dir="2700000" algn="tl">
                    <a:srgbClr val="000000"/>
                  </a:outerShdw>
                </a:effectLst>
                <a:latin typeface="Garamond" panose="02020404030301010803" pitchFamily="18" charset="0"/>
              </a:rPr>
              <a:t>نطاقات الكثافات</a:t>
            </a:r>
            <a:endParaRPr lang="en-US" altLang="en-US">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Rot="1" noChangeArrowheads="1"/>
          </p:cNvSpPr>
          <p:nvPr>
            <p:ph type="title"/>
          </p:nvPr>
        </p:nvSpPr>
        <p:spPr>
          <a:effectLst>
            <a:outerShdw dist="107763" dir="13500000" algn="ctr" rotWithShape="0">
              <a:schemeClr val="bg2">
                <a:alpha val="50000"/>
              </a:schemeClr>
            </a:outerShdw>
          </a:effectLst>
        </p:spPr>
        <p:txBody>
          <a:bodyPr/>
          <a:lstStyle/>
          <a:p>
            <a:r>
              <a:rPr lang="ar-EG" altLang="en-US">
                <a:solidFill>
                  <a:srgbClr val="CCFF33"/>
                </a:solidFill>
              </a:rPr>
              <a:t>  الأقاليم النادرة السكان</a:t>
            </a:r>
            <a:endParaRPr lang="en-US" altLang="en-US">
              <a:solidFill>
                <a:srgbClr val="CCFF33"/>
              </a:solidFill>
            </a:endParaRPr>
          </a:p>
        </p:txBody>
      </p:sp>
      <p:sp>
        <p:nvSpPr>
          <p:cNvPr id="477187" name="Rectangle 3"/>
          <p:cNvSpPr>
            <a:spLocks noGrp="1" noChangeArrowheads="1"/>
          </p:cNvSpPr>
          <p:nvPr>
            <p:ph type="body" idx="1"/>
          </p:nvPr>
        </p:nvSpPr>
        <p:spPr/>
        <p:txBody>
          <a:bodyPr/>
          <a:lstStyle/>
          <a:p>
            <a:pPr marL="609600" indent="-609600">
              <a:buClr>
                <a:srgbClr val="FF3300"/>
              </a:buClr>
              <a:buFont typeface="Wingdings" panose="05000000000000000000" pitchFamily="2" charset="2"/>
              <a:buChar char="q"/>
            </a:pPr>
            <a:r>
              <a:rPr lang="ar-EG" altLang="en-US"/>
              <a:t>هى الأقاليم التى يقل كثافة السكان بها عن شخص واحد فى الكيلو متر المربع وتتمثل هذه الأقاليم فى :</a:t>
            </a:r>
          </a:p>
        </p:txBody>
      </p:sp>
      <p:sp>
        <p:nvSpPr>
          <p:cNvPr id="477188" name="Rectangle 4"/>
          <p:cNvSpPr>
            <a:spLocks noChangeArrowheads="1"/>
          </p:cNvSpPr>
          <p:nvPr/>
        </p:nvSpPr>
        <p:spPr bwMode="auto">
          <a:xfrm>
            <a:off x="755650" y="2708275"/>
            <a:ext cx="7200900" cy="792163"/>
          </a:xfrm>
          <a:prstGeom prst="rect">
            <a:avLst/>
          </a:prstGeom>
          <a:solidFill>
            <a:srgbClr val="FFFF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المناطـــــــق الشديدة البــــــرودة فى الجهات القطــــــــــــــبية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477191" name="Rectangle 7"/>
          <p:cNvSpPr>
            <a:spLocks noChangeArrowheads="1"/>
          </p:cNvSpPr>
          <p:nvPr/>
        </p:nvSpPr>
        <p:spPr bwMode="auto">
          <a:xfrm>
            <a:off x="755650" y="3644900"/>
            <a:ext cx="7200900" cy="792163"/>
          </a:xfrm>
          <a:prstGeom prst="rect">
            <a:avLst/>
          </a:prstGeom>
          <a:solidFill>
            <a:srgbClr val="FFFF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المــــــــــــــناطق الجبلــــــــــــــــية حـــــــــول الـــــــــــــــعالم </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477192" name="Rectangle 8"/>
          <p:cNvSpPr>
            <a:spLocks noChangeArrowheads="1"/>
          </p:cNvSpPr>
          <p:nvPr/>
        </p:nvSpPr>
        <p:spPr bwMode="auto">
          <a:xfrm>
            <a:off x="755650" y="4581525"/>
            <a:ext cx="7200900" cy="792163"/>
          </a:xfrm>
          <a:prstGeom prst="rect">
            <a:avLst/>
          </a:prstGeom>
          <a:solidFill>
            <a:srgbClr val="FFFF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المناطق المدارية المطيرة فى حوض الكنغو وســـــاحل غانة </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477193" name="Rectangle 9"/>
          <p:cNvSpPr>
            <a:spLocks noChangeArrowheads="1"/>
          </p:cNvSpPr>
          <p:nvPr/>
        </p:nvSpPr>
        <p:spPr bwMode="auto">
          <a:xfrm>
            <a:off x="755650" y="5516563"/>
            <a:ext cx="7200900" cy="792162"/>
          </a:xfrm>
          <a:prstGeom prst="rect">
            <a:avLst/>
          </a:prstGeom>
          <a:solidFill>
            <a:srgbClr val="FFFF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المنــــــاطق الصحـــــراوية كالصحراء الكبرى وكلهـــــــارى</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Rot="1" noChangeArrowheads="1"/>
          </p:cNvSpPr>
          <p:nvPr>
            <p:ph type="title"/>
          </p:nvPr>
        </p:nvSpPr>
        <p:spPr>
          <a:effectLst>
            <a:outerShdw dist="35921" dir="2700000" algn="ctr" rotWithShape="0">
              <a:schemeClr val="bg2"/>
            </a:outerShdw>
          </a:effectLst>
        </p:spPr>
        <p:txBody>
          <a:bodyPr/>
          <a:lstStyle/>
          <a:p>
            <a:r>
              <a:rPr lang="ar-EG" altLang="en-US">
                <a:solidFill>
                  <a:srgbClr val="CCFF33"/>
                </a:solidFill>
              </a:rPr>
              <a:t>اقاليم الكثافة المرتفعة</a:t>
            </a:r>
            <a:endParaRPr lang="en-US" altLang="en-US">
              <a:solidFill>
                <a:srgbClr val="CCFF33"/>
              </a:solidFill>
            </a:endParaRPr>
          </a:p>
        </p:txBody>
      </p:sp>
      <p:sp>
        <p:nvSpPr>
          <p:cNvPr id="478211" name="Rectangle 3"/>
          <p:cNvSpPr>
            <a:spLocks noGrp="1" noChangeArrowheads="1"/>
          </p:cNvSpPr>
          <p:nvPr>
            <p:ph type="body" idx="1"/>
          </p:nvPr>
        </p:nvSpPr>
        <p:spPr/>
        <p:txBody>
          <a:bodyPr/>
          <a:lstStyle/>
          <a:p>
            <a:pPr>
              <a:buClr>
                <a:srgbClr val="FF3300"/>
              </a:buClr>
              <a:buFont typeface="Wingdings" panose="05000000000000000000" pitchFamily="2" charset="2"/>
              <a:buChar char="q"/>
            </a:pPr>
            <a:r>
              <a:rPr lang="ar-EG" altLang="en-US"/>
              <a:t>هى الأقاليم التى يزيد عدد السكان بها على 50 نسمة فى كم</a:t>
            </a:r>
            <a:r>
              <a:rPr lang="en-US" altLang="en-US">
                <a:latin typeface="Arial" panose="020B0604020202020204" pitchFamily="34" charset="0"/>
              </a:rPr>
              <a:t>²</a:t>
            </a:r>
            <a:r>
              <a:rPr lang="ar-EG" altLang="en-US">
                <a:latin typeface="Arial" panose="020B0604020202020204" pitchFamily="34" charset="0"/>
              </a:rPr>
              <a:t> وهذه الأقاليم تتمثل فى : </a:t>
            </a:r>
            <a:endParaRPr lang="en-US" altLang="en-US">
              <a:latin typeface="Arial" panose="020B0604020202020204" pitchFamily="34" charset="0"/>
            </a:endParaRPr>
          </a:p>
        </p:txBody>
      </p:sp>
      <p:sp>
        <p:nvSpPr>
          <p:cNvPr id="478212" name="Rectangle 4"/>
          <p:cNvSpPr>
            <a:spLocks noChangeArrowheads="1"/>
          </p:cNvSpPr>
          <p:nvPr/>
        </p:nvSpPr>
        <p:spPr bwMode="auto">
          <a:xfrm>
            <a:off x="1258888" y="2997200"/>
            <a:ext cx="6697662" cy="863600"/>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الســــــــــــــهول الفيضيـــــــــــــــــــة كــــــــــوادى النــــيل</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478213" name="Rectangle 5"/>
          <p:cNvSpPr>
            <a:spLocks noChangeArrowheads="1"/>
          </p:cNvSpPr>
          <p:nvPr/>
        </p:nvSpPr>
        <p:spPr bwMode="auto">
          <a:xfrm>
            <a:off x="1258888" y="5300663"/>
            <a:ext cx="6697662" cy="863600"/>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الأقاليم الزراعية فى شرق اسيا فى الصين واليابان وكوريا</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
        <p:nvSpPr>
          <p:cNvPr id="478214" name="Rectangle 6"/>
          <p:cNvSpPr>
            <a:spLocks noChangeArrowheads="1"/>
          </p:cNvSpPr>
          <p:nvPr/>
        </p:nvSpPr>
        <p:spPr bwMode="auto">
          <a:xfrm>
            <a:off x="1258888" y="4149725"/>
            <a:ext cx="6697662" cy="863600"/>
          </a:xfrm>
          <a:prstGeom prst="rect">
            <a:avLst/>
          </a:prstGeom>
          <a:gradFill rotWithShape="1">
            <a:gsLst>
              <a:gs pos="0">
                <a:srgbClr val="FFFF00">
                  <a:gamma/>
                  <a:shade val="46275"/>
                  <a:invGamma/>
                </a:srgbClr>
              </a:gs>
              <a:gs pos="50000">
                <a:srgbClr val="FFFF00"/>
              </a:gs>
              <a:gs pos="100000">
                <a:srgbClr val="FFFF00">
                  <a:gamma/>
                  <a:shade val="46275"/>
                  <a:invGamma/>
                </a:srgbClr>
              </a:gs>
            </a:gsLst>
            <a:lin ang="5400000" scaled="1"/>
          </a:gra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المناطــــق الزراعيــــــــــــة فى الـــــــهند وباكستان وجاوة</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الكثافة السكانية فى الوطن العربى</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8600" y="1600200"/>
            <a:ext cx="8686799" cy="4525963"/>
          </a:xfrm>
        </p:spPr>
      </p:pic>
    </p:spTree>
    <p:extLst>
      <p:ext uri="{BB962C8B-B14F-4D97-AF65-F5344CB8AC3E}">
        <p14:creationId xmlns:p14="http://schemas.microsoft.com/office/powerpoint/2010/main" val="2227935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6" name="Picture 10" descr="NGM1997_11p3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19467" name="Rectangle 11"/>
          <p:cNvSpPr>
            <a:spLocks noGrp="1" noRot="1" noChangeArrowheads="1"/>
          </p:cNvSpPr>
          <p:nvPr>
            <p:ph type="title"/>
          </p:nvPr>
        </p:nvSpPr>
        <p:spPr>
          <a:xfrm>
            <a:off x="323850" y="3573463"/>
            <a:ext cx="8229600" cy="1143000"/>
          </a:xfrm>
          <a:ln/>
          <a:effectLst>
            <a:outerShdw dist="35921" dir="2700000" algn="ctr" rotWithShape="0">
              <a:schemeClr val="bg2">
                <a:alpha val="50000"/>
              </a:schemeClr>
            </a:outerShdw>
          </a:effectLst>
          <a:extLst>
            <a:ext uri="{91240B29-F687-4F45-9708-019B960494DF}">
              <a14:hiddenLine xmlns:a14="http://schemas.microsoft.com/office/drawing/2010/main" w="38100" cmpd="sng">
                <a:solidFill>
                  <a:srgbClr val="FF9933"/>
                </a:solidFill>
                <a:miter lim="800000"/>
                <a:headEnd/>
                <a:tailEnd/>
              </a14:hiddenLine>
            </a:ext>
          </a:extLst>
        </p:spPr>
        <p:txBody>
          <a:bodyPr/>
          <a:lstStyle/>
          <a:p>
            <a:r>
              <a:rPr lang="ar-EG" altLang="en-US" sz="4000">
                <a:solidFill>
                  <a:schemeClr val="bg1"/>
                </a:solidFill>
              </a:rPr>
              <a:t>جغرافية السكان</a:t>
            </a:r>
            <a:br>
              <a:rPr lang="ar-EG" altLang="en-US" sz="4000">
                <a:solidFill>
                  <a:schemeClr val="bg1"/>
                </a:solidFill>
              </a:rPr>
            </a:br>
            <a:r>
              <a:rPr lang="en-US" altLang="en-US" sz="4000">
                <a:solidFill>
                  <a:schemeClr val="bg1"/>
                </a:solidFill>
              </a:rPr>
              <a:t>geography of population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516" name="Picture 4" descr="world_map_population_dens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0"/>
            <a:ext cx="9191626" cy="6858000"/>
          </a:xfrm>
          <a:prstGeom prst="rect">
            <a:avLst/>
          </a:prstGeom>
          <a:noFill/>
          <a:extLst>
            <a:ext uri="{909E8E84-426E-40DD-AFC4-6F175D3DCCD1}">
              <a14:hiddenFill xmlns:a14="http://schemas.microsoft.com/office/drawing/2010/main">
                <a:solidFill>
                  <a:srgbClr val="FFFFFF"/>
                </a:solidFill>
              </a14:hiddenFill>
            </a:ext>
          </a:extLst>
        </p:spPr>
      </p:pic>
      <p:sp>
        <p:nvSpPr>
          <p:cNvPr id="320517" name="Rectangle 5"/>
          <p:cNvSpPr>
            <a:spLocks noGrp="1" noRot="1" noChangeArrowheads="1"/>
          </p:cNvSpPr>
          <p:nvPr>
            <p:ph type="title"/>
          </p:nvPr>
        </p:nvSpPr>
        <p:spPr/>
        <p:txBody>
          <a:bodyPr/>
          <a:lstStyle/>
          <a:p>
            <a:r>
              <a:rPr lang="ar-EG" altLang="en-US">
                <a:solidFill>
                  <a:srgbClr val="0000FF"/>
                </a:solidFill>
              </a:rPr>
              <a:t>الكثافة السكانية فى العالم</a:t>
            </a:r>
            <a:endParaRPr lang="en-US" altLang="en-US">
              <a:solidFill>
                <a:srgbClr val="0000FF"/>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9234" name="Picture 2" descr="p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821613"/>
          </a:xfrm>
          <a:prstGeom prst="rect">
            <a:avLst/>
          </a:prstGeom>
          <a:noFill/>
          <a:extLst>
            <a:ext uri="{909E8E84-426E-40DD-AFC4-6F175D3DCCD1}">
              <a14:hiddenFill xmlns:a14="http://schemas.microsoft.com/office/drawing/2010/main">
                <a:solidFill>
                  <a:srgbClr val="FFFFFF"/>
                </a:solidFill>
              </a14:hiddenFill>
            </a:ext>
          </a:extLst>
        </p:spPr>
      </p:pic>
      <p:sp>
        <p:nvSpPr>
          <p:cNvPr id="479235" name="Rectangle 3"/>
          <p:cNvSpPr>
            <a:spLocks noGrp="1" noRot="1" noChangeArrowheads="1"/>
          </p:cNvSpPr>
          <p:nvPr>
            <p:ph type="title"/>
          </p:nvPr>
        </p:nvSpPr>
        <p:spPr>
          <a:xfrm>
            <a:off x="2195513" y="0"/>
            <a:ext cx="8229600" cy="1143000"/>
          </a:xfrm>
        </p:spPr>
        <p:txBody>
          <a:bodyPr/>
          <a:lstStyle/>
          <a:p>
            <a:r>
              <a:rPr lang="ar-EG" altLang="en-US" sz="3200">
                <a:solidFill>
                  <a:srgbClr val="0000FF"/>
                </a:solidFill>
              </a:rPr>
              <a:t>الكثافة السكانية فى قارة أفريقيا</a:t>
            </a:r>
            <a:endParaRPr lang="en-US" altLang="en-US" sz="3200">
              <a:solidFill>
                <a:srgbClr val="0000FF"/>
              </a:solidFill>
            </a:endParaRPr>
          </a:p>
        </p:txBody>
      </p:sp>
      <p:sp>
        <p:nvSpPr>
          <p:cNvPr id="479236" name="Text Box 4"/>
          <p:cNvSpPr txBox="1">
            <a:spLocks noChangeArrowheads="1"/>
          </p:cNvSpPr>
          <p:nvPr/>
        </p:nvSpPr>
        <p:spPr bwMode="auto">
          <a:xfrm>
            <a:off x="2268538" y="1700213"/>
            <a:ext cx="254158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صحارى غير مأهولة</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rrowheads="1"/>
          </p:cNvSpPr>
          <p:nvPr>
            <p:ph type="title"/>
          </p:nvPr>
        </p:nvSpPr>
        <p:spPr>
          <a:gradFill rotWithShape="1">
            <a:gsLst>
              <a:gs pos="0">
                <a:srgbClr val="FF3300"/>
              </a:gs>
              <a:gs pos="50000">
                <a:srgbClr val="FF3300">
                  <a:gamma/>
                  <a:shade val="46275"/>
                  <a:invGamma/>
                </a:srgbClr>
              </a:gs>
              <a:gs pos="100000">
                <a:srgbClr val="FF3300"/>
              </a:gs>
            </a:gsLst>
            <a:lin ang="5400000" scaled="1"/>
          </a:gradFill>
        </p:spPr>
        <p:txBody>
          <a:bodyPr/>
          <a:lstStyle/>
          <a:p>
            <a:r>
              <a:rPr lang="ar-EG" altLang="en-US">
                <a:solidFill>
                  <a:srgbClr val="FFFF00"/>
                </a:solidFill>
              </a:rPr>
              <a:t>مقاييس كثافة السكان وتوزيعهم </a:t>
            </a:r>
            <a:endParaRPr lang="en-US" altLang="en-US">
              <a:solidFill>
                <a:srgbClr val="FFFF00"/>
              </a:solidFill>
            </a:endParaRPr>
          </a:p>
        </p:txBody>
      </p:sp>
      <p:sp>
        <p:nvSpPr>
          <p:cNvPr id="59395" name="Rectangle 3"/>
          <p:cNvSpPr>
            <a:spLocks noGrp="1" noChangeArrowheads="1"/>
          </p:cNvSpPr>
          <p:nvPr>
            <p:ph type="body" idx="1"/>
          </p:nvPr>
        </p:nvSpPr>
        <p:spPr/>
        <p:txBody>
          <a:bodyPr/>
          <a:lstStyle/>
          <a:p>
            <a:pPr>
              <a:lnSpc>
                <a:spcPct val="80000"/>
              </a:lnSpc>
            </a:pPr>
            <a:endParaRPr lang="ar-EG" altLang="en-US" sz="1800"/>
          </a:p>
          <a:p>
            <a:r>
              <a:rPr lang="ar-EG" altLang="en-US" sz="2400" b="1"/>
              <a:t>يهتـــــم دارس السكــــــان بمعرفة حجم السكان فى مساحة محددة ؛ وذلك بهدف توضيـح صورة التوزيع السكانى فى الدولة أو فى الاقليم أو المحافظة أو المركز الى أخره .</a:t>
            </a:r>
          </a:p>
          <a:p>
            <a:endParaRPr lang="ar-EG" altLang="en-US" sz="2400" b="1"/>
          </a:p>
          <a:p>
            <a:r>
              <a:rPr lang="ar-EG" altLang="en-US" sz="2400" b="1"/>
              <a:t>ومن المعــــروف أن توزيــــــع السكان لا يتوزع بصورة منتظمة فى المجتمعات المختلفـة ؛ بسبب مجموعة من العوامل الطبيعية والاقتصادية والاجتماعية وهى عوامل متداخلة ومعقدة </a:t>
            </a:r>
          </a:p>
          <a:p>
            <a:endParaRPr lang="ar-EG" altLang="en-US" sz="2400" b="1"/>
          </a:p>
          <a:p>
            <a:r>
              <a:rPr lang="ar-EG" altLang="en-US" sz="2400" b="1"/>
              <a:t>ولمعـــــــرفة العــــــلاقة العددية بين السكان والمساحة فى بلد ما يلجأ الجغرافى الى استخدام مجموعة من المقاييس البسيطة على النحو التالى:</a:t>
            </a:r>
            <a:endParaRPr lang="en-US" altLang="en-US" sz="2400" b="1"/>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Rectangle 5"/>
          <p:cNvSpPr>
            <a:spLocks noGrp="1" noRot="1" noChangeArrowheads="1"/>
          </p:cNvSpPr>
          <p:nvPr>
            <p:ph type="title"/>
          </p:nvPr>
        </p:nvSpPr>
        <p:spPr/>
        <p:txBody>
          <a:bodyPr/>
          <a:lstStyle/>
          <a:p>
            <a:r>
              <a:rPr lang="ar-EG" altLang="en-US"/>
              <a:t> </a:t>
            </a:r>
            <a:endParaRPr lang="en-US" altLang="en-US"/>
          </a:p>
        </p:txBody>
      </p:sp>
      <p:sp>
        <p:nvSpPr>
          <p:cNvPr id="60419" name="Rectangle 3"/>
          <p:cNvSpPr>
            <a:spLocks noGrp="1" noChangeArrowheads="1"/>
          </p:cNvSpPr>
          <p:nvPr>
            <p:ph type="body" sz="half" idx="1"/>
          </p:nvPr>
        </p:nvSpPr>
        <p:spPr>
          <a:xfrm>
            <a:off x="457200" y="1341438"/>
            <a:ext cx="8686800" cy="4784725"/>
          </a:xfrm>
        </p:spPr>
        <p:txBody>
          <a:bodyPr/>
          <a:lstStyle/>
          <a:p>
            <a:r>
              <a:rPr lang="ar-EG" altLang="en-US" sz="2800" b="1">
                <a:solidFill>
                  <a:srgbClr val="FFFF00"/>
                </a:solidFill>
              </a:rPr>
              <a:t>الكثافة الحسابية أو الخام  </a:t>
            </a:r>
            <a:r>
              <a:rPr lang="en-US" altLang="en-US" sz="2800" b="1">
                <a:solidFill>
                  <a:srgbClr val="FFFF00"/>
                </a:solidFill>
              </a:rPr>
              <a:t>crude density</a:t>
            </a:r>
          </a:p>
          <a:p>
            <a:pPr>
              <a:buFont typeface="Wingdings" panose="05000000000000000000" pitchFamily="2" charset="2"/>
              <a:buNone/>
            </a:pPr>
            <a:r>
              <a:rPr lang="en-US" altLang="en-US" sz="2800"/>
              <a:t>           </a:t>
            </a:r>
            <a:r>
              <a:rPr lang="ar-EG" altLang="en-US" sz="2800"/>
              <a:t>  </a:t>
            </a:r>
          </a:p>
          <a:p>
            <a:pPr>
              <a:buFont typeface="Wingdings" panose="05000000000000000000" pitchFamily="2" charset="2"/>
              <a:buNone/>
            </a:pPr>
            <a:r>
              <a:rPr lang="ar-EG" altLang="en-US" sz="2800"/>
              <a:t>         </a:t>
            </a:r>
            <a:r>
              <a:rPr lang="ar-EG" altLang="en-US" sz="2800" b="1"/>
              <a:t>وهى أبسط أنواع المقاييس المستخدمة فى دراسة السكـان  وهى تعنى جمــــــلة عدد الســــــكان فى وحدة مساحية معينة مقسومة على المســـــاحة الكلية لهذه الوحدة المساحية .</a:t>
            </a:r>
          </a:p>
          <a:p>
            <a:pPr>
              <a:buFont typeface="Wingdings" panose="05000000000000000000" pitchFamily="2" charset="2"/>
              <a:buNone/>
            </a:pPr>
            <a:endParaRPr lang="ar-EG" altLang="en-US" sz="2800" b="1"/>
          </a:p>
          <a:p>
            <a:pPr>
              <a:buFont typeface="Wingdings" panose="05000000000000000000" pitchFamily="2" charset="2"/>
              <a:buNone/>
            </a:pPr>
            <a:r>
              <a:rPr lang="ar-EG" altLang="en-US" sz="2800">
                <a:solidFill>
                  <a:srgbClr val="FFFF00"/>
                </a:solidFill>
              </a:rPr>
              <a:t>           </a:t>
            </a:r>
            <a:r>
              <a:rPr lang="ar-EG" altLang="en-US" sz="2800" b="1">
                <a:solidFill>
                  <a:srgbClr val="FFFF00"/>
                </a:solidFill>
              </a:rPr>
              <a:t>الكثافة  الحسابية أو الخام</a:t>
            </a:r>
            <a:r>
              <a:rPr lang="ar-EG" altLang="en-US" sz="2800">
                <a:solidFill>
                  <a:srgbClr val="FFFF00"/>
                </a:solidFill>
              </a:rPr>
              <a:t> = </a:t>
            </a:r>
            <a:endParaRPr lang="en-US" altLang="en-US" sz="2800">
              <a:solidFill>
                <a:srgbClr val="FFFF00"/>
              </a:solidFill>
            </a:endParaRPr>
          </a:p>
        </p:txBody>
      </p:sp>
      <p:sp>
        <p:nvSpPr>
          <p:cNvPr id="60426" name="Text Box 10"/>
          <p:cNvSpPr txBox="1">
            <a:spLocks noChangeArrowheads="1"/>
          </p:cNvSpPr>
          <p:nvPr/>
        </p:nvSpPr>
        <p:spPr bwMode="auto">
          <a:xfrm>
            <a:off x="2051050" y="4005263"/>
            <a:ext cx="24399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جملة عدد السكان فى منطقة ما</a:t>
            </a:r>
            <a:endParaRPr lang="en-US" altLang="en-US" sz="1800">
              <a:solidFill>
                <a:srgbClr val="FFFF00"/>
              </a:solidFill>
              <a:effectLst/>
            </a:endParaRPr>
          </a:p>
        </p:txBody>
      </p:sp>
      <p:sp>
        <p:nvSpPr>
          <p:cNvPr id="60427" name="Text Box 11"/>
          <p:cNvSpPr txBox="1">
            <a:spLocks noChangeArrowheads="1"/>
          </p:cNvSpPr>
          <p:nvPr/>
        </p:nvSpPr>
        <p:spPr bwMode="auto">
          <a:xfrm>
            <a:off x="3400425" y="45418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endParaRPr lang="en-US" altLang="en-US" sz="1800" b="0">
              <a:effectLst/>
            </a:endParaRPr>
          </a:p>
        </p:txBody>
      </p:sp>
      <p:sp>
        <p:nvSpPr>
          <p:cNvPr id="60429" name="Text Box 13"/>
          <p:cNvSpPr txBox="1">
            <a:spLocks noChangeArrowheads="1"/>
          </p:cNvSpPr>
          <p:nvPr/>
        </p:nvSpPr>
        <p:spPr bwMode="auto">
          <a:xfrm>
            <a:off x="2195513" y="4508500"/>
            <a:ext cx="22399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المساحة الكلية لهذه المنطقة</a:t>
            </a:r>
            <a:endParaRPr lang="en-US" altLang="en-US" sz="1800">
              <a:solidFill>
                <a:srgbClr val="FFFF00"/>
              </a:solidFill>
              <a:effectLst/>
            </a:endParaRPr>
          </a:p>
        </p:txBody>
      </p:sp>
      <p:sp>
        <p:nvSpPr>
          <p:cNvPr id="60430" name="Rectangle 14"/>
          <p:cNvSpPr>
            <a:spLocks noChangeArrowheads="1"/>
          </p:cNvSpPr>
          <p:nvPr/>
        </p:nvSpPr>
        <p:spPr bwMode="auto">
          <a:xfrm>
            <a:off x="250825" y="3933825"/>
            <a:ext cx="8569325"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31" name="Text Box 15"/>
          <p:cNvSpPr txBox="1">
            <a:spLocks noChangeArrowheads="1"/>
          </p:cNvSpPr>
          <p:nvPr/>
        </p:nvSpPr>
        <p:spPr bwMode="auto">
          <a:xfrm>
            <a:off x="4216400" y="5691188"/>
            <a:ext cx="46243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مثال : كثافة السكان فى مصر عام 1986</a:t>
            </a:r>
            <a:r>
              <a:rPr lang="ar-EG" altLang="en-US" sz="1800" b="0">
                <a:effectLst/>
              </a:rPr>
              <a:t> = 50.455.000 </a:t>
            </a:r>
            <a:endParaRPr lang="en-US" altLang="en-US" sz="1800" b="0">
              <a:effectLst/>
            </a:endParaRPr>
          </a:p>
        </p:txBody>
      </p:sp>
      <p:sp>
        <p:nvSpPr>
          <p:cNvPr id="60433" name="Line 17"/>
          <p:cNvSpPr>
            <a:spLocks noChangeShapeType="1"/>
          </p:cNvSpPr>
          <p:nvPr/>
        </p:nvSpPr>
        <p:spPr bwMode="auto">
          <a:xfrm flipH="1">
            <a:off x="4356100" y="6021388"/>
            <a:ext cx="12239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4" name="Text Box 18"/>
          <p:cNvSpPr txBox="1">
            <a:spLocks noChangeArrowheads="1"/>
          </p:cNvSpPr>
          <p:nvPr/>
        </p:nvSpPr>
        <p:spPr bwMode="auto">
          <a:xfrm>
            <a:off x="4356100" y="6092825"/>
            <a:ext cx="1200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1.001.449</a:t>
            </a:r>
            <a:endParaRPr lang="en-US" altLang="en-US" sz="1800" b="0">
              <a:effectLst/>
            </a:endParaRPr>
          </a:p>
        </p:txBody>
      </p:sp>
      <p:sp>
        <p:nvSpPr>
          <p:cNvPr id="60435" name="Text Box 19"/>
          <p:cNvSpPr txBox="1">
            <a:spLocks noChangeArrowheads="1"/>
          </p:cNvSpPr>
          <p:nvPr/>
        </p:nvSpPr>
        <p:spPr bwMode="auto">
          <a:xfrm>
            <a:off x="3986213" y="5834063"/>
            <a:ext cx="317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a:t>
            </a:r>
            <a:endParaRPr lang="en-US" altLang="en-US" sz="1800" b="0">
              <a:effectLst/>
            </a:endParaRPr>
          </a:p>
        </p:txBody>
      </p:sp>
      <p:sp>
        <p:nvSpPr>
          <p:cNvPr id="60436" name="Text Box 20"/>
          <p:cNvSpPr txBox="1">
            <a:spLocks noChangeArrowheads="1"/>
          </p:cNvSpPr>
          <p:nvPr/>
        </p:nvSpPr>
        <p:spPr bwMode="auto">
          <a:xfrm>
            <a:off x="1481138" y="5805488"/>
            <a:ext cx="24717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50 نسمة فى الكيلو متر المربع</a:t>
            </a:r>
            <a:endParaRPr lang="en-US" altLang="en-US" sz="1800">
              <a:solidFill>
                <a:srgbClr val="FFFF00"/>
              </a:solidFill>
              <a:effectLst/>
            </a:endParaRPr>
          </a:p>
        </p:txBody>
      </p:sp>
      <p:sp>
        <p:nvSpPr>
          <p:cNvPr id="60437" name="WordArt 21"/>
          <p:cNvSpPr>
            <a:spLocks noChangeArrowheads="1" noChangeShapeType="1" noTextEdit="1"/>
          </p:cNvSpPr>
          <p:nvPr/>
        </p:nvSpPr>
        <p:spPr bwMode="auto">
          <a:xfrm>
            <a:off x="468313" y="260350"/>
            <a:ext cx="2806700" cy="18859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4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khbar MT"/>
              </a:rPr>
              <a:t> المقاييس</a:t>
            </a:r>
            <a:endParaRPr lang="en-US" sz="4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khbar MT"/>
            </a:endParaRPr>
          </a:p>
        </p:txBody>
      </p:sp>
      <p:sp>
        <p:nvSpPr>
          <p:cNvPr id="60438" name="Text Box 22"/>
          <p:cNvSpPr txBox="1">
            <a:spLocks noChangeArrowheads="1"/>
          </p:cNvSpPr>
          <p:nvPr/>
        </p:nvSpPr>
        <p:spPr bwMode="auto">
          <a:xfrm>
            <a:off x="1619250" y="4221163"/>
            <a:ext cx="3921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a:effectLst>
                  <a:outerShdw blurRad="38100" dist="38100" dir="2700000" algn="tl">
                    <a:srgbClr val="000000"/>
                  </a:outerShdw>
                </a:effectLst>
                <a:latin typeface="Garamond" panose="02020404030301010803" pitchFamily="18" charset="0"/>
              </a:rPr>
              <a:t>×</a:t>
            </a:r>
          </a:p>
        </p:txBody>
      </p:sp>
      <p:sp>
        <p:nvSpPr>
          <p:cNvPr id="60439" name="Text Box 23"/>
          <p:cNvSpPr txBox="1">
            <a:spLocks noChangeArrowheads="1"/>
          </p:cNvSpPr>
          <p:nvPr/>
        </p:nvSpPr>
        <p:spPr bwMode="auto">
          <a:xfrm>
            <a:off x="900113" y="4221163"/>
            <a:ext cx="7794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100</a:t>
            </a:r>
            <a:endParaRPr lang="en-US" altLang="en-US">
              <a:effectLst>
                <a:outerShdw blurRad="38100" dist="38100" dir="2700000" algn="tl">
                  <a:srgbClr val="000000"/>
                </a:outerShdw>
              </a:effectLst>
              <a:latin typeface="Garamond" panose="02020404030301010803" pitchFamily="18" charset="0"/>
            </a:endParaRPr>
          </a:p>
        </p:txBody>
      </p:sp>
      <p:sp>
        <p:nvSpPr>
          <p:cNvPr id="60440" name="Line 24"/>
          <p:cNvSpPr>
            <a:spLocks noChangeShapeType="1"/>
          </p:cNvSpPr>
          <p:nvPr/>
        </p:nvSpPr>
        <p:spPr bwMode="auto">
          <a:xfrm flipH="1">
            <a:off x="2051050" y="4437063"/>
            <a:ext cx="25923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41" name="Rectangle 25"/>
          <p:cNvSpPr>
            <a:spLocks noChangeArrowheads="1"/>
          </p:cNvSpPr>
          <p:nvPr/>
        </p:nvSpPr>
        <p:spPr bwMode="auto">
          <a:xfrm>
            <a:off x="611188" y="3933825"/>
            <a:ext cx="7848600" cy="1295400"/>
          </a:xfrm>
          <a:prstGeom prst="rect">
            <a:avLst/>
          </a:prstGeom>
          <a:noFill/>
          <a:ln w="9525" algn="ctr">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rrowheads="1"/>
          </p:cNvSpPr>
          <p:nvPr>
            <p:ph type="title"/>
          </p:nvPr>
        </p:nvSpPr>
        <p:spPr>
          <a:ln>
            <a:solidFill>
              <a:srgbClr val="FF3300"/>
            </a:solidFill>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من عيوب مقياس الكثافة الخام</a:t>
            </a:r>
            <a:endParaRPr lang="en-US" altLang="en-US">
              <a:solidFill>
                <a:srgbClr val="FFFF00"/>
              </a:solidFill>
            </a:endParaRPr>
          </a:p>
        </p:txBody>
      </p:sp>
      <p:sp>
        <p:nvSpPr>
          <p:cNvPr id="63491" name="Rectangle 3"/>
          <p:cNvSpPr>
            <a:spLocks noGrp="1" noChangeArrowheads="1"/>
          </p:cNvSpPr>
          <p:nvPr>
            <p:ph type="body" idx="1"/>
          </p:nvPr>
        </p:nvSpPr>
        <p:spPr/>
        <p:txBody>
          <a:bodyPr/>
          <a:lstStyle/>
          <a:p>
            <a:pPr>
              <a:lnSpc>
                <a:spcPct val="115000"/>
              </a:lnSpc>
            </a:pPr>
            <a:r>
              <a:rPr lang="ar-EG" altLang="en-US" b="1"/>
              <a:t>هذا الـــنوع من المقاييس لا يعطى إلا فكرة بسيطة عن مدى تركـز السكان فى الاقليم ، وتتناسب فائدته تناسبا عكسيا مع المســـــاحة ؛ فكلــما كبرت المساحة كلما كان مدلول الكثافة الخــــام سطـحيا وعاما ومن هنا فإن قيمتها تبدو فى مقارنة المناطق الصغيرة المساحة والمتجانسة فى ظروفها الطبيعية والاقتـــصادية مثال ذلك مقارنة كثافة السكان فى قرى مصر ومراكزها وأقسامها الادارية فى وادى النـــيل والدلتا ؛ حيث تكون الفروق البيئية والبشرية قليلة </a:t>
            </a:r>
            <a:endParaRPr lang="en-US" altLang="en-US" b="1"/>
          </a:p>
        </p:txBody>
      </p:sp>
      <p:sp>
        <p:nvSpPr>
          <p:cNvPr id="63492" name="Text Box 4"/>
          <p:cNvSpPr txBox="1">
            <a:spLocks noChangeArrowheads="1"/>
          </p:cNvSpPr>
          <p:nvPr/>
        </p:nvSpPr>
        <p:spPr bwMode="auto">
          <a:xfrm>
            <a:off x="1116013" y="6338888"/>
            <a:ext cx="67008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a:solidFill>
                  <a:srgbClr val="00FF00"/>
                </a:solidFill>
                <a:effectLst/>
              </a:rPr>
              <a:t>لاحظ خريطة مصر و مدى تركز السكان فى الوادى والدلتا</a:t>
            </a:r>
            <a:endParaRPr lang="en-US" altLang="en-US">
              <a:solidFill>
                <a:srgbClr val="00FF00"/>
              </a:solidFill>
              <a:effectLs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8" name="Picture 4" descr="4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14363"/>
            <a:ext cx="9144000" cy="7472363"/>
          </a:xfrm>
          <a:prstGeom prst="rect">
            <a:avLst/>
          </a:prstGeom>
          <a:solidFill>
            <a:srgbClr val="FF0000"/>
          </a:solidFill>
        </p:spPr>
      </p:pic>
      <p:sp>
        <p:nvSpPr>
          <p:cNvPr id="62474" name="AutoShape 10"/>
          <p:cNvSpPr>
            <a:spLocks noChangeArrowheads="1"/>
          </p:cNvSpPr>
          <p:nvPr/>
        </p:nvSpPr>
        <p:spPr bwMode="auto">
          <a:xfrm>
            <a:off x="3203575" y="549275"/>
            <a:ext cx="1008063" cy="431800"/>
          </a:xfrm>
          <a:prstGeom prst="rightArrow">
            <a:avLst>
              <a:gd name="adj1" fmla="val 50000"/>
              <a:gd name="adj2" fmla="val 5836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endParaRPr lang="en-US" altLang="en-US" sz="1600">
              <a:solidFill>
                <a:schemeClr val="bg2"/>
              </a:solidFill>
              <a:effectLst>
                <a:outerShdw blurRad="38100" dist="38100" dir="2700000" algn="tl">
                  <a:srgbClr val="000000"/>
                </a:outerShdw>
              </a:effectLst>
              <a:latin typeface="Garamond" panose="02020404030301010803" pitchFamily="18" charset="0"/>
            </a:endParaRPr>
          </a:p>
        </p:txBody>
      </p:sp>
      <p:sp>
        <p:nvSpPr>
          <p:cNvPr id="62475" name="AutoShape 11"/>
          <p:cNvSpPr>
            <a:spLocks noChangeArrowheads="1"/>
          </p:cNvSpPr>
          <p:nvPr/>
        </p:nvSpPr>
        <p:spPr bwMode="auto">
          <a:xfrm>
            <a:off x="250825" y="476250"/>
            <a:ext cx="2952750" cy="1223963"/>
          </a:xfrm>
          <a:prstGeom prst="horizontalScroll">
            <a:avLst>
              <a:gd name="adj" fmla="val 125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spcBef>
                <a:spcPct val="0"/>
              </a:spcBef>
              <a:buClrTx/>
              <a:buSzTx/>
              <a:buFontTx/>
              <a:buNone/>
            </a:pPr>
            <a:endParaRPr lang="en-US" altLang="en-US" sz="1800" b="0">
              <a:effectLst/>
            </a:endParaRPr>
          </a:p>
        </p:txBody>
      </p:sp>
      <p:sp>
        <p:nvSpPr>
          <p:cNvPr id="62477" name="Text Box 13"/>
          <p:cNvSpPr txBox="1">
            <a:spLocks noChangeArrowheads="1"/>
          </p:cNvSpPr>
          <p:nvPr/>
        </p:nvSpPr>
        <p:spPr bwMode="auto">
          <a:xfrm>
            <a:off x="395288" y="765175"/>
            <a:ext cx="2757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0"/>
              </a:spcBef>
              <a:buClrTx/>
              <a:buSzTx/>
              <a:buFontTx/>
              <a:buNone/>
            </a:pPr>
            <a:r>
              <a:rPr lang="ar-EG" altLang="en-US" sz="2000">
                <a:solidFill>
                  <a:srgbClr val="FFFF00"/>
                </a:solidFill>
                <a:effectLst/>
              </a:rPr>
              <a:t>تركز السكان فى الوادى والدلتا حيث الماء والتربة الخصبة</a:t>
            </a:r>
            <a:endParaRPr lang="en-US" altLang="en-US" sz="2000">
              <a:solidFill>
                <a:srgbClr val="FFFF00"/>
              </a:solidFill>
              <a:effectLst/>
            </a:endParaRPr>
          </a:p>
        </p:txBody>
      </p:sp>
      <p:sp>
        <p:nvSpPr>
          <p:cNvPr id="62478" name="AutoShape 14"/>
          <p:cNvSpPr>
            <a:spLocks noChangeArrowheads="1"/>
          </p:cNvSpPr>
          <p:nvPr/>
        </p:nvSpPr>
        <p:spPr bwMode="auto">
          <a:xfrm rot="2637496">
            <a:off x="2916238" y="1844675"/>
            <a:ext cx="1617662" cy="530225"/>
          </a:xfrm>
          <a:prstGeom prst="rightArrow">
            <a:avLst>
              <a:gd name="adj1" fmla="val 50000"/>
              <a:gd name="adj2" fmla="val 7627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pPr>
            <a:endParaRPr lang="en-US" altLang="en-US" sz="1000" b="0">
              <a:effectLst>
                <a:outerShdw blurRad="38100" dist="38100" dir="2700000" algn="tl">
                  <a:srgbClr val="000000"/>
                </a:outerShdw>
              </a:effectLst>
              <a:latin typeface="Garamond" panose="02020404030301010803" pitchFamily="18" charset="0"/>
            </a:endParaRPr>
          </a:p>
        </p:txBody>
      </p:sp>
      <p:sp>
        <p:nvSpPr>
          <p:cNvPr id="62479" name="AutoShape 15"/>
          <p:cNvSpPr>
            <a:spLocks noChangeArrowheads="1"/>
          </p:cNvSpPr>
          <p:nvPr/>
        </p:nvSpPr>
        <p:spPr bwMode="auto">
          <a:xfrm>
            <a:off x="971550" y="3284538"/>
            <a:ext cx="1944688" cy="2449512"/>
          </a:xfrm>
          <a:prstGeom prst="cloudCallout">
            <a:avLst>
              <a:gd name="adj1" fmla="val -43750"/>
              <a:gd name="adj2" fmla="val 70000"/>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00000"/>
              </a:lnSpc>
              <a:spcBef>
                <a:spcPct val="0"/>
              </a:spcBef>
              <a:buClrTx/>
              <a:buSzTx/>
              <a:buFontTx/>
              <a:buNone/>
            </a:pPr>
            <a:endParaRPr lang="ar-EG" altLang="en-US" sz="1800">
              <a:solidFill>
                <a:srgbClr val="FF3300"/>
              </a:solidFill>
              <a:effectLst/>
            </a:endParaRPr>
          </a:p>
          <a:p>
            <a:pPr algn="ctr">
              <a:lnSpc>
                <a:spcPct val="100000"/>
              </a:lnSpc>
              <a:spcBef>
                <a:spcPct val="0"/>
              </a:spcBef>
              <a:buClrTx/>
              <a:buSzTx/>
              <a:buFontTx/>
              <a:buNone/>
            </a:pPr>
            <a:endParaRPr lang="ar-EG" altLang="en-US" sz="1800">
              <a:solidFill>
                <a:srgbClr val="FF3300"/>
              </a:solidFill>
              <a:effectLst/>
            </a:endParaRPr>
          </a:p>
          <a:p>
            <a:pPr algn="ctr">
              <a:lnSpc>
                <a:spcPct val="100000"/>
              </a:lnSpc>
              <a:spcBef>
                <a:spcPct val="0"/>
              </a:spcBef>
              <a:buClrTx/>
              <a:buSzTx/>
              <a:buFontTx/>
              <a:buNone/>
            </a:pPr>
            <a:r>
              <a:rPr lang="ar-EG" altLang="en-US" sz="2000">
                <a:solidFill>
                  <a:srgbClr val="FF3300"/>
                </a:solidFill>
                <a:effectLst/>
              </a:rPr>
              <a:t>الصحراء الغربية </a:t>
            </a:r>
          </a:p>
          <a:p>
            <a:pPr algn="ctr">
              <a:lnSpc>
                <a:spcPct val="100000"/>
              </a:lnSpc>
              <a:spcBef>
                <a:spcPct val="0"/>
              </a:spcBef>
              <a:buClrTx/>
              <a:buSzTx/>
              <a:buFontTx/>
              <a:buNone/>
            </a:pPr>
            <a:r>
              <a:rPr lang="ar-EG" altLang="en-US" sz="1800">
                <a:solidFill>
                  <a:srgbClr val="FF3300"/>
                </a:solidFill>
                <a:effectLst/>
              </a:rPr>
              <a:t> </a:t>
            </a:r>
            <a:endParaRPr lang="en-US" altLang="en-US" sz="1800" b="0">
              <a:solidFill>
                <a:srgbClr val="FF3300"/>
              </a:solidFill>
              <a:effectLst/>
            </a:endParaRPr>
          </a:p>
        </p:txBody>
      </p:sp>
      <p:sp>
        <p:nvSpPr>
          <p:cNvPr id="62480" name="AutoShape 16"/>
          <p:cNvSpPr>
            <a:spLocks noChangeArrowheads="1"/>
          </p:cNvSpPr>
          <p:nvPr/>
        </p:nvSpPr>
        <p:spPr bwMode="auto">
          <a:xfrm>
            <a:off x="7092950" y="4076700"/>
            <a:ext cx="1079500" cy="1223963"/>
          </a:xfrm>
          <a:prstGeom prst="wedgeRoundRectCallout">
            <a:avLst>
              <a:gd name="adj1" fmla="val -43750"/>
              <a:gd name="adj2" fmla="val 70000"/>
              <a:gd name="adj3" fmla="val 16667"/>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00000"/>
              </a:lnSpc>
              <a:spcBef>
                <a:spcPct val="0"/>
              </a:spcBef>
              <a:buClrTx/>
              <a:buSzTx/>
              <a:buFontTx/>
              <a:buNone/>
            </a:pPr>
            <a:endParaRPr lang="en-US" altLang="en-US" sz="1800" b="0">
              <a:effectLst/>
            </a:endParaRPr>
          </a:p>
        </p:txBody>
      </p:sp>
      <p:sp>
        <p:nvSpPr>
          <p:cNvPr id="62481" name="Text Box 17"/>
          <p:cNvSpPr txBox="1">
            <a:spLocks noChangeArrowheads="1"/>
          </p:cNvSpPr>
          <p:nvPr/>
        </p:nvSpPr>
        <p:spPr bwMode="auto">
          <a:xfrm>
            <a:off x="7164388" y="4365625"/>
            <a:ext cx="8842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0"/>
              </a:spcBef>
              <a:buClrTx/>
              <a:buSzTx/>
              <a:buFontTx/>
              <a:buNone/>
            </a:pPr>
            <a:r>
              <a:rPr lang="ar-EG" altLang="en-US" sz="1800">
                <a:solidFill>
                  <a:srgbClr val="FF3300"/>
                </a:solidFill>
                <a:effectLst/>
              </a:rPr>
              <a:t>الصحراء الشرقية</a:t>
            </a:r>
            <a:endParaRPr lang="en-US" altLang="en-US" sz="1800">
              <a:solidFill>
                <a:srgbClr val="FF3300"/>
              </a:solidFill>
              <a:effectLst/>
            </a:endParaRPr>
          </a:p>
        </p:txBody>
      </p:sp>
      <p:sp>
        <p:nvSpPr>
          <p:cNvPr id="62482" name="AutoShape 18"/>
          <p:cNvSpPr>
            <a:spLocks noChangeArrowheads="1"/>
          </p:cNvSpPr>
          <p:nvPr/>
        </p:nvSpPr>
        <p:spPr bwMode="auto">
          <a:xfrm>
            <a:off x="6948488" y="765175"/>
            <a:ext cx="1008062" cy="1008063"/>
          </a:xfrm>
          <a:prstGeom prst="wedgeEllipseCallout">
            <a:avLst>
              <a:gd name="adj1" fmla="val -23699"/>
              <a:gd name="adj2" fmla="val 70000"/>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00000"/>
              </a:lnSpc>
              <a:spcBef>
                <a:spcPct val="0"/>
              </a:spcBef>
              <a:buClrTx/>
              <a:buSzTx/>
              <a:buFontTx/>
              <a:buNone/>
            </a:pPr>
            <a:r>
              <a:rPr lang="ar-EG" altLang="en-US" sz="1800">
                <a:solidFill>
                  <a:srgbClr val="FF3300"/>
                </a:solidFill>
                <a:effectLst/>
              </a:rPr>
              <a:t>صحراء سيناء</a:t>
            </a:r>
            <a:endParaRPr lang="en-US" altLang="en-US" sz="1800">
              <a:solidFill>
                <a:srgbClr val="FF3300"/>
              </a:solidFill>
              <a:effectLst/>
            </a:endParaRPr>
          </a:p>
        </p:txBody>
      </p:sp>
      <p:sp>
        <p:nvSpPr>
          <p:cNvPr id="62486" name="Text Box 22"/>
          <p:cNvSpPr txBox="1">
            <a:spLocks noChangeArrowheads="1"/>
          </p:cNvSpPr>
          <p:nvPr/>
        </p:nvSpPr>
        <p:spPr bwMode="auto">
          <a:xfrm>
            <a:off x="4140200" y="0"/>
            <a:ext cx="93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rgbClr val="FFFF00"/>
                </a:solidFill>
                <a:effectLst>
                  <a:outerShdw blurRad="38100" dist="38100" dir="2700000" algn="tl">
                    <a:srgbClr val="000000"/>
                  </a:outerShdw>
                </a:effectLst>
                <a:latin typeface="Garamond" panose="02020404030301010803" pitchFamily="18" charset="0"/>
              </a:rPr>
              <a:t>دلتا مصر</a:t>
            </a:r>
            <a:endParaRPr lang="en-US" altLang="en-US" sz="2000">
              <a:solidFill>
                <a:srgbClr val="FFFF00"/>
              </a:solidFill>
              <a:effectLst>
                <a:outerShdw blurRad="38100" dist="38100" dir="2700000" algn="tl">
                  <a:srgbClr val="000000"/>
                </a:outerShdw>
              </a:effectLst>
              <a:latin typeface="Garamond" panose="02020404030301010803" pitchFamily="18" charset="0"/>
            </a:endParaRPr>
          </a:p>
        </p:txBody>
      </p:sp>
      <p:sp>
        <p:nvSpPr>
          <p:cNvPr id="62487" name="Text Box 23"/>
          <p:cNvSpPr txBox="1">
            <a:spLocks noChangeArrowheads="1"/>
          </p:cNvSpPr>
          <p:nvPr/>
        </p:nvSpPr>
        <p:spPr bwMode="auto">
          <a:xfrm>
            <a:off x="4356100" y="2924175"/>
            <a:ext cx="104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rgbClr val="FFFF00"/>
                </a:solidFill>
                <a:effectLst>
                  <a:outerShdw blurRad="38100" dist="38100" dir="2700000" algn="tl">
                    <a:srgbClr val="000000"/>
                  </a:outerShdw>
                </a:effectLst>
                <a:latin typeface="Garamond" panose="02020404030301010803" pitchFamily="18" charset="0"/>
              </a:rPr>
              <a:t>وادى النيل</a:t>
            </a:r>
            <a:endParaRPr lang="en-US" altLang="en-US" sz="2000">
              <a:solidFill>
                <a:srgbClr val="FFFF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3338" name="Picture 10" descr="Egy-pop-de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197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83339" name="Rectangle 11"/>
          <p:cNvSpPr>
            <a:spLocks noChangeArrowheads="1"/>
          </p:cNvSpPr>
          <p:nvPr/>
        </p:nvSpPr>
        <p:spPr bwMode="auto">
          <a:xfrm>
            <a:off x="8388350" y="333375"/>
            <a:ext cx="504825" cy="358775"/>
          </a:xfrm>
          <a:prstGeom prst="rect">
            <a:avLst/>
          </a:prstGeom>
          <a:solidFill>
            <a:schemeClr val="folHlink"/>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3340" name="Text Box 12"/>
          <p:cNvSpPr txBox="1">
            <a:spLocks noChangeArrowheads="1"/>
          </p:cNvSpPr>
          <p:nvPr/>
        </p:nvSpPr>
        <p:spPr bwMode="auto">
          <a:xfrm>
            <a:off x="5724525" y="422275"/>
            <a:ext cx="23018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effectLst>
                  <a:outerShdw blurRad="38100" dist="38100" dir="2700000" algn="tl">
                    <a:srgbClr val="000000"/>
                  </a:outerShdw>
                </a:effectLst>
                <a:latin typeface="Garamond" panose="02020404030301010803" pitchFamily="18" charset="0"/>
              </a:rPr>
              <a:t>0 الـــــــــى 10 </a:t>
            </a:r>
            <a:r>
              <a:rPr lang="ar-EG" altLang="en-US" sz="2000">
                <a:solidFill>
                  <a:srgbClr val="FF3300"/>
                </a:solidFill>
                <a:effectLst>
                  <a:outerShdw blurRad="38100" dist="38100" dir="2700000" algn="tl">
                    <a:srgbClr val="000000"/>
                  </a:outerShdw>
                </a:effectLst>
                <a:latin typeface="Garamond" panose="02020404030301010803" pitchFamily="18" charset="0"/>
              </a:rPr>
              <a:t>نسمة</a:t>
            </a:r>
            <a:r>
              <a:rPr lang="ar-EG" altLang="en-US" sz="2000">
                <a:effectLst>
                  <a:outerShdw blurRad="38100" dist="38100" dir="2700000" algn="tl">
                    <a:srgbClr val="000000"/>
                  </a:outerShdw>
                </a:effectLst>
                <a:latin typeface="Garamond" panose="02020404030301010803" pitchFamily="18" charset="0"/>
              </a:rPr>
              <a:t> كم</a:t>
            </a:r>
            <a:r>
              <a:rPr lang="en-US" altLang="en-US" sz="2000">
                <a:effectLst>
                  <a:outerShdw blurRad="38100" dist="38100" dir="2700000" algn="tl">
                    <a:srgbClr val="000000"/>
                  </a:outerShdw>
                </a:effectLst>
              </a:rPr>
              <a:t>²</a:t>
            </a:r>
          </a:p>
        </p:txBody>
      </p:sp>
      <p:sp>
        <p:nvSpPr>
          <p:cNvPr id="483342" name="Rectangle 14"/>
          <p:cNvSpPr>
            <a:spLocks noChangeArrowheads="1"/>
          </p:cNvSpPr>
          <p:nvPr/>
        </p:nvSpPr>
        <p:spPr bwMode="auto">
          <a:xfrm>
            <a:off x="8388350" y="1268413"/>
            <a:ext cx="504825" cy="358775"/>
          </a:xfrm>
          <a:prstGeom prst="rect">
            <a:avLst/>
          </a:prstGeom>
          <a:solidFill>
            <a:srgbClr val="FFCC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3343" name="Text Box 15"/>
          <p:cNvSpPr txBox="1">
            <a:spLocks noChangeArrowheads="1"/>
          </p:cNvSpPr>
          <p:nvPr/>
        </p:nvSpPr>
        <p:spPr bwMode="auto">
          <a:xfrm>
            <a:off x="5692775" y="1285875"/>
            <a:ext cx="2381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effectLst>
                  <a:outerShdw blurRad="38100" dist="38100" dir="2700000" algn="tl">
                    <a:srgbClr val="000000"/>
                  </a:outerShdw>
                </a:effectLst>
                <a:latin typeface="Garamond" panose="02020404030301010803" pitchFamily="18" charset="0"/>
              </a:rPr>
              <a:t>10 الـــــى 100 </a:t>
            </a:r>
            <a:r>
              <a:rPr lang="ar-EG" altLang="en-US" sz="2000">
                <a:solidFill>
                  <a:srgbClr val="FF3300"/>
                </a:solidFill>
                <a:effectLst>
                  <a:outerShdw blurRad="38100" dist="38100" dir="2700000" algn="tl">
                    <a:srgbClr val="000000"/>
                  </a:outerShdw>
                </a:effectLst>
                <a:latin typeface="Garamond" panose="02020404030301010803" pitchFamily="18" charset="0"/>
              </a:rPr>
              <a:t>نسمة</a:t>
            </a:r>
            <a:r>
              <a:rPr lang="ar-EG" altLang="en-US" sz="2000">
                <a:effectLst>
                  <a:outerShdw blurRad="38100" dist="38100" dir="2700000" algn="tl">
                    <a:srgbClr val="000000"/>
                  </a:outerShdw>
                </a:effectLst>
                <a:latin typeface="Garamond" panose="02020404030301010803" pitchFamily="18" charset="0"/>
              </a:rPr>
              <a:t> كم</a:t>
            </a:r>
            <a:r>
              <a:rPr lang="en-US" altLang="en-US" sz="2000">
                <a:effectLst>
                  <a:outerShdw blurRad="38100" dist="38100" dir="2700000" algn="tl">
                    <a:srgbClr val="000000"/>
                  </a:outerShdw>
                </a:effectLst>
              </a:rPr>
              <a:t>²</a:t>
            </a:r>
          </a:p>
        </p:txBody>
      </p:sp>
      <p:sp>
        <p:nvSpPr>
          <p:cNvPr id="483347" name="Rectangle 19"/>
          <p:cNvSpPr>
            <a:spLocks noChangeArrowheads="1"/>
          </p:cNvSpPr>
          <p:nvPr/>
        </p:nvSpPr>
        <p:spPr bwMode="auto">
          <a:xfrm>
            <a:off x="8388350" y="2276475"/>
            <a:ext cx="504825" cy="358775"/>
          </a:xfrm>
          <a:prstGeom prst="rect">
            <a:avLst/>
          </a:prstGeom>
          <a:solidFill>
            <a:srgbClr val="FF9966"/>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3348" name="Text Box 20"/>
          <p:cNvSpPr txBox="1">
            <a:spLocks noChangeArrowheads="1"/>
          </p:cNvSpPr>
          <p:nvPr/>
        </p:nvSpPr>
        <p:spPr bwMode="auto">
          <a:xfrm>
            <a:off x="5710238" y="2368550"/>
            <a:ext cx="2409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effectLst>
                  <a:outerShdw blurRad="38100" dist="38100" dir="2700000" algn="tl">
                    <a:srgbClr val="000000"/>
                  </a:outerShdw>
                </a:effectLst>
                <a:latin typeface="Garamond" panose="02020404030301010803" pitchFamily="18" charset="0"/>
              </a:rPr>
              <a:t>100 الى 1000 </a:t>
            </a:r>
            <a:r>
              <a:rPr lang="ar-EG" altLang="en-US" sz="2000">
                <a:solidFill>
                  <a:srgbClr val="FF3300"/>
                </a:solidFill>
                <a:effectLst>
                  <a:outerShdw blurRad="38100" dist="38100" dir="2700000" algn="tl">
                    <a:srgbClr val="000000"/>
                  </a:outerShdw>
                </a:effectLst>
                <a:latin typeface="Garamond" panose="02020404030301010803" pitchFamily="18" charset="0"/>
              </a:rPr>
              <a:t>نسمة</a:t>
            </a:r>
            <a:r>
              <a:rPr lang="ar-EG" altLang="en-US" sz="2000">
                <a:effectLst>
                  <a:outerShdw blurRad="38100" dist="38100" dir="2700000" algn="tl">
                    <a:srgbClr val="000000"/>
                  </a:outerShdw>
                </a:effectLst>
                <a:latin typeface="Garamond" panose="02020404030301010803" pitchFamily="18" charset="0"/>
              </a:rPr>
              <a:t> كم</a:t>
            </a:r>
            <a:r>
              <a:rPr lang="en-US" altLang="en-US" sz="2000">
                <a:effectLst>
                  <a:outerShdw blurRad="38100" dist="38100" dir="2700000" algn="tl">
                    <a:srgbClr val="000000"/>
                  </a:outerShdw>
                </a:effectLst>
              </a:rPr>
              <a:t>²</a:t>
            </a:r>
          </a:p>
        </p:txBody>
      </p:sp>
      <p:sp>
        <p:nvSpPr>
          <p:cNvPr id="483349" name="Rectangle 21"/>
          <p:cNvSpPr>
            <a:spLocks noChangeArrowheads="1"/>
          </p:cNvSpPr>
          <p:nvPr/>
        </p:nvSpPr>
        <p:spPr bwMode="auto">
          <a:xfrm>
            <a:off x="8388350" y="3213100"/>
            <a:ext cx="504825" cy="358775"/>
          </a:xfrm>
          <a:prstGeom prst="rect">
            <a:avLst/>
          </a:prstGeom>
          <a:solidFill>
            <a:srgbClr val="FF7C8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3350" name="Text Box 22"/>
          <p:cNvSpPr txBox="1">
            <a:spLocks noChangeArrowheads="1"/>
          </p:cNvSpPr>
          <p:nvPr/>
        </p:nvSpPr>
        <p:spPr bwMode="auto">
          <a:xfrm>
            <a:off x="5703888" y="3213100"/>
            <a:ext cx="2409825"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effectLst>
                  <a:outerShdw blurRad="38100" dist="38100" dir="2700000" algn="tl">
                    <a:srgbClr val="000000"/>
                  </a:outerShdw>
                </a:effectLst>
                <a:latin typeface="Garamond" panose="02020404030301010803" pitchFamily="18" charset="0"/>
              </a:rPr>
              <a:t>1000 الــى 5000 نسمة كم</a:t>
            </a:r>
            <a:r>
              <a:rPr lang="en-US" altLang="en-US" sz="1800">
                <a:effectLst>
                  <a:outerShdw blurRad="38100" dist="38100" dir="2700000" algn="tl">
                    <a:srgbClr val="000000"/>
                  </a:outerShdw>
                </a:effectLst>
              </a:rPr>
              <a:t>²</a:t>
            </a:r>
          </a:p>
        </p:txBody>
      </p:sp>
      <p:sp>
        <p:nvSpPr>
          <p:cNvPr id="483351" name="Rectangle 23"/>
          <p:cNvSpPr>
            <a:spLocks noChangeArrowheads="1"/>
          </p:cNvSpPr>
          <p:nvPr/>
        </p:nvSpPr>
        <p:spPr bwMode="auto">
          <a:xfrm>
            <a:off x="8388350" y="4149725"/>
            <a:ext cx="504825" cy="358775"/>
          </a:xfrm>
          <a:prstGeom prst="rect">
            <a:avLst/>
          </a:prstGeom>
          <a:solidFill>
            <a:srgbClr val="CC33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3352" name="Text Box 24"/>
          <p:cNvSpPr txBox="1">
            <a:spLocks noChangeArrowheads="1"/>
          </p:cNvSpPr>
          <p:nvPr/>
        </p:nvSpPr>
        <p:spPr bwMode="auto">
          <a:xfrm>
            <a:off x="5795963" y="4149725"/>
            <a:ext cx="23669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effectLst>
                  <a:outerShdw blurRad="38100" dist="38100" dir="2700000" algn="tl">
                    <a:srgbClr val="000000"/>
                  </a:outerShdw>
                </a:effectLst>
                <a:latin typeface="Garamond" panose="02020404030301010803" pitchFamily="18" charset="0"/>
              </a:rPr>
              <a:t>أعلى من 5000 نسمة كم</a:t>
            </a:r>
            <a:r>
              <a:rPr lang="en-US" altLang="en-US" sz="2000">
                <a:effectLst>
                  <a:outerShdw blurRad="38100" dist="38100" dir="2700000" algn="tl">
                    <a:srgbClr val="000000"/>
                  </a:outerShdw>
                </a:effectLst>
              </a:rPr>
              <a:t>²</a:t>
            </a:r>
            <a:r>
              <a:rPr lang="ar-EG" altLang="en-US" sz="2000">
                <a:effectLst>
                  <a:outerShdw blurRad="38100" dist="38100" dir="2700000" algn="tl">
                    <a:srgbClr val="000000"/>
                  </a:outerShdw>
                </a:effectLst>
                <a:latin typeface="Garamond" panose="02020404030301010803" pitchFamily="18" charset="0"/>
              </a:rPr>
              <a:t> </a:t>
            </a:r>
            <a:endParaRPr lang="en-US" altLang="en-US" sz="2000">
              <a:effectLst>
                <a:outerShdw blurRad="38100" dist="38100" dir="2700000" algn="tl">
                  <a:srgbClr val="000000"/>
                </a:outerShdw>
              </a:effectLst>
              <a:latin typeface="Garamond" panose="02020404030301010803" pitchFamily="18" charset="0"/>
            </a:endParaRPr>
          </a:p>
        </p:txBody>
      </p:sp>
      <p:sp>
        <p:nvSpPr>
          <p:cNvPr id="483353" name="Line 25"/>
          <p:cNvSpPr>
            <a:spLocks noChangeShapeType="1"/>
          </p:cNvSpPr>
          <p:nvPr/>
        </p:nvSpPr>
        <p:spPr bwMode="auto">
          <a:xfrm flipH="1">
            <a:off x="4572000" y="620713"/>
            <a:ext cx="1295400" cy="504825"/>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3354" name="Line 26"/>
          <p:cNvSpPr>
            <a:spLocks noChangeShapeType="1"/>
          </p:cNvSpPr>
          <p:nvPr/>
        </p:nvSpPr>
        <p:spPr bwMode="auto">
          <a:xfrm flipH="1">
            <a:off x="3708400" y="1484313"/>
            <a:ext cx="215900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3355" name="Line 27"/>
          <p:cNvSpPr>
            <a:spLocks noChangeShapeType="1"/>
          </p:cNvSpPr>
          <p:nvPr/>
        </p:nvSpPr>
        <p:spPr bwMode="auto">
          <a:xfrm flipH="1" flipV="1">
            <a:off x="2771775" y="2133600"/>
            <a:ext cx="3095625" cy="2159000"/>
          </a:xfrm>
          <a:prstGeom prst="line">
            <a:avLst/>
          </a:prstGeom>
          <a:noFill/>
          <a:ln w="571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5380" name="Picture 4" descr="Earth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721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85381" name="Text Box 5"/>
          <p:cNvSpPr txBox="1">
            <a:spLocks noChangeArrowheads="1"/>
          </p:cNvSpPr>
          <p:nvPr/>
        </p:nvSpPr>
        <p:spPr bwMode="auto">
          <a:xfrm>
            <a:off x="6084888" y="192088"/>
            <a:ext cx="2755900" cy="239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   صـــورة مأخــــــوذة بالقمــر الصناعــــى لمصــــر ليــــــــــلا. توضـــح مـــــــــدى تركز السكـــــان فى الـــوادى والدلـــــتا </a:t>
            </a:r>
            <a:endParaRPr lang="en-US" altLang="en-US">
              <a:effectLst>
                <a:outerShdw blurRad="38100" dist="38100" dir="2700000" algn="tl">
                  <a:srgbClr val="000000"/>
                </a:outerShdw>
              </a:effectLst>
              <a:latin typeface="Garamond" panose="02020404030301010803" pitchFamily="18" charset="0"/>
            </a:endParaRPr>
          </a:p>
        </p:txBody>
      </p:sp>
      <p:sp>
        <p:nvSpPr>
          <p:cNvPr id="485382" name="Line 6"/>
          <p:cNvSpPr>
            <a:spLocks noChangeShapeType="1"/>
          </p:cNvSpPr>
          <p:nvPr/>
        </p:nvSpPr>
        <p:spPr bwMode="auto">
          <a:xfrm flipH="1" flipV="1">
            <a:off x="2627313" y="3213100"/>
            <a:ext cx="4105275" cy="2160588"/>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5383" name="Text Box 7"/>
          <p:cNvSpPr txBox="1">
            <a:spLocks noChangeArrowheads="1"/>
          </p:cNvSpPr>
          <p:nvPr/>
        </p:nvSpPr>
        <p:spPr bwMode="auto">
          <a:xfrm>
            <a:off x="6873875" y="5157788"/>
            <a:ext cx="22701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لاحظ الاضاءة  هنا</a:t>
            </a:r>
            <a:endParaRPr lang="en-US" altLang="en-US">
              <a:effectLst>
                <a:outerShdw blurRad="38100" dist="38100" dir="2700000" algn="tl">
                  <a:srgbClr val="000000"/>
                </a:outerShdw>
              </a:effectLst>
              <a:latin typeface="Garamond" panose="02020404030301010803" pitchFamily="18" charset="0"/>
            </a:endParaRPr>
          </a:p>
        </p:txBody>
      </p:sp>
      <p:sp>
        <p:nvSpPr>
          <p:cNvPr id="485384" name="Text Box 8"/>
          <p:cNvSpPr txBox="1">
            <a:spLocks noChangeArrowheads="1"/>
          </p:cNvSpPr>
          <p:nvPr/>
        </p:nvSpPr>
        <p:spPr bwMode="auto">
          <a:xfrm>
            <a:off x="369888" y="5157788"/>
            <a:ext cx="123983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صحراء  </a:t>
            </a:r>
            <a:endParaRPr lang="en-US" altLang="en-US">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rrowheads="1"/>
          </p:cNvSpPr>
          <p:nvPr>
            <p:ph type="title"/>
          </p:nvPr>
        </p:nvSpPr>
        <p:spPr>
          <a:ln w="57150">
            <a:solidFill>
              <a:srgbClr val="FF3300"/>
            </a:solidFill>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الكثافة الفيزيولوجية</a:t>
            </a:r>
            <a:endParaRPr lang="en-US" altLang="en-US">
              <a:solidFill>
                <a:srgbClr val="FFFF00"/>
              </a:solidFill>
            </a:endParaRPr>
          </a:p>
        </p:txBody>
      </p:sp>
      <p:sp>
        <p:nvSpPr>
          <p:cNvPr id="64515" name="Rectangle 3"/>
          <p:cNvSpPr>
            <a:spLocks noGrp="1" noChangeArrowheads="1"/>
          </p:cNvSpPr>
          <p:nvPr>
            <p:ph type="body" idx="1"/>
          </p:nvPr>
        </p:nvSpPr>
        <p:spPr/>
        <p:txBody>
          <a:bodyPr/>
          <a:lstStyle/>
          <a:p>
            <a:r>
              <a:rPr lang="ar-EG" altLang="en-US"/>
              <a:t>أدت العيوب المرتبطة بالكثافة الخام للسكان الى محاولة تنقية كل من البســط والمقام فى هذه النسبة ، ومن ثم محاولة قصر المقــــام على الأراضى المـــــأهولة بالسكان فقط دون اعتبار للأراضى غير المــأهولة (غير المسكونة ) من السكان وهكذا يمكن حساب كثافة السكان فى الأراضى الـزراعية فقط والتى تعرف بالكثافة الفيزيولوجية وهى كالتالى :</a:t>
            </a:r>
          </a:p>
          <a:p>
            <a:pPr>
              <a:buFont typeface="Wingdings" panose="05000000000000000000" pitchFamily="2" charset="2"/>
              <a:buNone/>
            </a:pPr>
            <a:r>
              <a:rPr lang="ar-EG" altLang="en-US"/>
              <a:t>  </a:t>
            </a:r>
          </a:p>
          <a:p>
            <a:pPr>
              <a:buFont typeface="Wingdings" panose="05000000000000000000" pitchFamily="2" charset="2"/>
              <a:buNone/>
            </a:pPr>
            <a:r>
              <a:rPr lang="ar-EG" altLang="en-US"/>
              <a:t> </a:t>
            </a:r>
            <a:r>
              <a:rPr lang="ar-EG" altLang="en-US">
                <a:solidFill>
                  <a:srgbClr val="FFFF00"/>
                </a:solidFill>
              </a:rPr>
              <a:t>الكثافة الفيزيولوجية</a:t>
            </a:r>
            <a:r>
              <a:rPr lang="ar-EG" altLang="en-US"/>
              <a:t> = </a:t>
            </a:r>
            <a:endParaRPr lang="en-US" altLang="en-US"/>
          </a:p>
        </p:txBody>
      </p:sp>
      <p:sp>
        <p:nvSpPr>
          <p:cNvPr id="64516" name="Line 4"/>
          <p:cNvSpPr>
            <a:spLocks noChangeShapeType="1"/>
          </p:cNvSpPr>
          <p:nvPr/>
        </p:nvSpPr>
        <p:spPr bwMode="auto">
          <a:xfrm flipH="1">
            <a:off x="1692275" y="5516563"/>
            <a:ext cx="38163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4517" name="Text Box 5"/>
          <p:cNvSpPr txBox="1">
            <a:spLocks noChangeArrowheads="1"/>
          </p:cNvSpPr>
          <p:nvPr/>
        </p:nvSpPr>
        <p:spPr bwMode="auto">
          <a:xfrm>
            <a:off x="2195513" y="5157788"/>
            <a:ext cx="24399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جملة عدد السكان فى منطقة ما</a:t>
            </a:r>
            <a:endParaRPr lang="en-US" altLang="en-US" sz="1800">
              <a:solidFill>
                <a:srgbClr val="FFFF00"/>
              </a:solidFill>
              <a:effectLst/>
            </a:endParaRPr>
          </a:p>
        </p:txBody>
      </p:sp>
      <p:sp>
        <p:nvSpPr>
          <p:cNvPr id="64519" name="Text Box 7"/>
          <p:cNvSpPr txBox="1">
            <a:spLocks noChangeArrowheads="1"/>
          </p:cNvSpPr>
          <p:nvPr/>
        </p:nvSpPr>
        <p:spPr bwMode="auto">
          <a:xfrm>
            <a:off x="1912938" y="5546725"/>
            <a:ext cx="32559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مساحة الأراضى الزراعية فى هذه المنطقة</a:t>
            </a:r>
            <a:endParaRPr lang="en-US" altLang="en-US" sz="1800">
              <a:solidFill>
                <a:srgbClr val="FFFF00"/>
              </a:solidFill>
              <a:effectLst/>
            </a:endParaRPr>
          </a:p>
        </p:txBody>
      </p:sp>
      <p:sp>
        <p:nvSpPr>
          <p:cNvPr id="64520" name="Text Box 8"/>
          <p:cNvSpPr txBox="1">
            <a:spLocks noChangeArrowheads="1"/>
          </p:cNvSpPr>
          <p:nvPr/>
        </p:nvSpPr>
        <p:spPr bwMode="auto">
          <a:xfrm>
            <a:off x="4883150" y="6049963"/>
            <a:ext cx="39576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مثال : الكثافة الفيزيولوجية فى مصر عام 1986م =</a:t>
            </a:r>
            <a:endParaRPr lang="en-US" altLang="en-US" sz="1800" b="0">
              <a:effectLst/>
            </a:endParaRPr>
          </a:p>
        </p:txBody>
      </p:sp>
      <p:sp>
        <p:nvSpPr>
          <p:cNvPr id="64521" name="Line 9"/>
          <p:cNvSpPr>
            <a:spLocks noChangeShapeType="1"/>
          </p:cNvSpPr>
          <p:nvPr/>
        </p:nvSpPr>
        <p:spPr bwMode="auto">
          <a:xfrm flipH="1">
            <a:off x="3492500" y="6237288"/>
            <a:ext cx="14398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4522" name="Text Box 10"/>
          <p:cNvSpPr txBox="1">
            <a:spLocks noChangeArrowheads="1"/>
          </p:cNvSpPr>
          <p:nvPr/>
        </p:nvSpPr>
        <p:spPr bwMode="auto">
          <a:xfrm>
            <a:off x="3492500" y="5876925"/>
            <a:ext cx="1327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50.455.000</a:t>
            </a:r>
            <a:endParaRPr lang="en-US" altLang="en-US" sz="1800" b="0">
              <a:effectLst/>
            </a:endParaRPr>
          </a:p>
        </p:txBody>
      </p:sp>
      <p:sp>
        <p:nvSpPr>
          <p:cNvPr id="64523" name="Text Box 11"/>
          <p:cNvSpPr txBox="1">
            <a:spLocks noChangeArrowheads="1"/>
          </p:cNvSpPr>
          <p:nvPr/>
        </p:nvSpPr>
        <p:spPr bwMode="auto">
          <a:xfrm>
            <a:off x="3708400" y="6237288"/>
            <a:ext cx="882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35.580</a:t>
            </a:r>
            <a:endParaRPr lang="en-US" altLang="en-US" sz="1800" b="0">
              <a:effectLst/>
            </a:endParaRPr>
          </a:p>
        </p:txBody>
      </p:sp>
      <p:sp>
        <p:nvSpPr>
          <p:cNvPr id="64524" name="Text Box 12"/>
          <p:cNvSpPr txBox="1">
            <a:spLocks noChangeArrowheads="1"/>
          </p:cNvSpPr>
          <p:nvPr/>
        </p:nvSpPr>
        <p:spPr bwMode="auto">
          <a:xfrm>
            <a:off x="3203575" y="6021388"/>
            <a:ext cx="317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effectLst/>
              </a:rPr>
              <a:t>=</a:t>
            </a:r>
            <a:endParaRPr lang="en-US" altLang="en-US" sz="1800" b="0">
              <a:effectLst/>
            </a:endParaRPr>
          </a:p>
        </p:txBody>
      </p:sp>
      <p:sp>
        <p:nvSpPr>
          <p:cNvPr id="64525" name="Text Box 13"/>
          <p:cNvSpPr txBox="1">
            <a:spLocks noChangeArrowheads="1"/>
          </p:cNvSpPr>
          <p:nvPr/>
        </p:nvSpPr>
        <p:spPr bwMode="auto">
          <a:xfrm>
            <a:off x="488950" y="6049963"/>
            <a:ext cx="2735263" cy="376237"/>
          </a:xfrm>
          <a:prstGeom prst="rect">
            <a:avLst/>
          </a:prstGeom>
          <a:noFill/>
          <a:ln w="9525">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07763" dir="13500000" algn="ctr" rotWithShape="0">
                    <a:schemeClr val="bg2">
                      <a:alpha val="50000"/>
                    </a:schemeClr>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3300"/>
                </a:solidFill>
                <a:effectLst/>
              </a:rPr>
              <a:t>1418 نسمة فى الكيلو متر المربع</a:t>
            </a:r>
            <a:endParaRPr lang="en-US" altLang="en-US" sz="1800">
              <a:solidFill>
                <a:srgbClr val="FF3300"/>
              </a:solidFill>
              <a:effectLst/>
            </a:endParaRPr>
          </a:p>
        </p:txBody>
      </p:sp>
      <p:sp>
        <p:nvSpPr>
          <p:cNvPr id="64526" name="Text Box 14"/>
          <p:cNvSpPr txBox="1">
            <a:spLocks noChangeArrowheads="1"/>
          </p:cNvSpPr>
          <p:nvPr/>
        </p:nvSpPr>
        <p:spPr bwMode="auto">
          <a:xfrm>
            <a:off x="1319213" y="5246688"/>
            <a:ext cx="39211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en-US" altLang="en-US">
                <a:effectLst>
                  <a:outerShdw blurRad="38100" dist="38100" dir="2700000" algn="tl">
                    <a:srgbClr val="000000"/>
                  </a:outerShdw>
                </a:effectLst>
                <a:latin typeface="Garamond" panose="02020404030301010803" pitchFamily="18" charset="0"/>
              </a:rPr>
              <a:t>×</a:t>
            </a:r>
          </a:p>
        </p:txBody>
      </p:sp>
      <p:sp>
        <p:nvSpPr>
          <p:cNvPr id="64527" name="Text Box 15"/>
          <p:cNvSpPr txBox="1">
            <a:spLocks noChangeArrowheads="1"/>
          </p:cNvSpPr>
          <p:nvPr/>
        </p:nvSpPr>
        <p:spPr bwMode="auto">
          <a:xfrm>
            <a:off x="611188" y="5229225"/>
            <a:ext cx="7794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FF66"/>
                </a:solidFill>
                <a:effectLst>
                  <a:outerShdw blurRad="38100" dist="38100" dir="2700000" algn="tl">
                    <a:srgbClr val="000000"/>
                  </a:outerShdw>
                </a:effectLst>
                <a:latin typeface="Garamond" panose="02020404030301010803" pitchFamily="18" charset="0"/>
              </a:rPr>
              <a:t>100</a:t>
            </a:r>
            <a:endParaRPr lang="en-US" altLang="en-US">
              <a:solidFill>
                <a:srgbClr val="FFFF66"/>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rrowheads="1"/>
          </p:cNvSpPr>
          <p:nvPr>
            <p:ph type="title"/>
          </p:nvPr>
        </p:nvSpPr>
        <p:spPr>
          <a:ln w="57150">
            <a:solidFill>
              <a:srgbClr val="FF3300"/>
            </a:solidFill>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الكثافة الفيزيولوجية</a:t>
            </a:r>
            <a:endParaRPr lang="en-US" altLang="en-US">
              <a:solidFill>
                <a:srgbClr val="FFFF00"/>
              </a:solidFill>
            </a:endParaRPr>
          </a:p>
        </p:txBody>
      </p:sp>
      <p:sp>
        <p:nvSpPr>
          <p:cNvPr id="65539" name="Rectangle 3"/>
          <p:cNvSpPr>
            <a:spLocks noGrp="1" noChangeArrowheads="1"/>
          </p:cNvSpPr>
          <p:nvPr>
            <p:ph type="body" idx="1"/>
          </p:nvPr>
        </p:nvSpPr>
        <p:spPr/>
        <p:txBody>
          <a:bodyPr/>
          <a:lstStyle/>
          <a:p>
            <a:pPr>
              <a:lnSpc>
                <a:spcPct val="80000"/>
              </a:lnSpc>
            </a:pPr>
            <a:r>
              <a:rPr lang="ar-EG" altLang="en-US" sz="2400" b="1"/>
              <a:t>ويطلق عليها </a:t>
            </a:r>
            <a:r>
              <a:rPr lang="ar-EG" altLang="en-US" sz="2400" b="1">
                <a:solidFill>
                  <a:srgbClr val="FFFF00"/>
                </a:solidFill>
              </a:rPr>
              <a:t>الكثـــــــافة الحقيقية</a:t>
            </a:r>
            <a:r>
              <a:rPr lang="ar-EG" altLang="en-US" sz="2400" b="1"/>
              <a:t> أو الواقعية وهى عبارة عن حساب جملة عدد السكان على المساحة المعمورة فعلا </a:t>
            </a:r>
          </a:p>
          <a:p>
            <a:pPr>
              <a:lnSpc>
                <a:spcPct val="80000"/>
              </a:lnSpc>
            </a:pPr>
            <a:endParaRPr lang="ar-EG" altLang="en-US" sz="2400" b="1"/>
          </a:p>
          <a:p>
            <a:pPr>
              <a:lnSpc>
                <a:spcPct val="80000"/>
              </a:lnSpc>
            </a:pPr>
            <a:endParaRPr lang="ar-EG" altLang="en-US" sz="2400" b="1"/>
          </a:p>
          <a:p>
            <a:pPr>
              <a:lnSpc>
                <a:spcPct val="80000"/>
              </a:lnSpc>
            </a:pPr>
            <a:endParaRPr lang="ar-EG" altLang="en-US" sz="2400" b="1"/>
          </a:p>
          <a:p>
            <a:pPr>
              <a:lnSpc>
                <a:spcPct val="80000"/>
              </a:lnSpc>
            </a:pPr>
            <a:endParaRPr lang="ar-EG" altLang="en-US" sz="2400" b="1"/>
          </a:p>
          <a:p>
            <a:pPr>
              <a:lnSpc>
                <a:spcPct val="80000"/>
              </a:lnSpc>
            </a:pPr>
            <a:endParaRPr lang="ar-EG" altLang="en-US" sz="2400" b="1"/>
          </a:p>
          <a:p>
            <a:r>
              <a:rPr lang="ar-EG" altLang="en-US" sz="2400" b="1"/>
              <a:t>ومن هنـا يستبعد تماما الأراضى الصحراوية والبور التى لم تستغل فى الزراعة، وتعــــد</a:t>
            </a:r>
            <a:r>
              <a:rPr lang="ar-EG" altLang="en-US" sz="2400" b="1">
                <a:solidFill>
                  <a:srgbClr val="FF3300"/>
                </a:solidFill>
              </a:rPr>
              <a:t> </a:t>
            </a:r>
            <a:r>
              <a:rPr lang="ar-EG" altLang="en-US" sz="2400" b="1">
                <a:solidFill>
                  <a:srgbClr val="FF3300"/>
                </a:solidFill>
                <a:cs typeface="Andalus" panose="02020603050405020304" pitchFamily="18" charset="-78"/>
              </a:rPr>
              <a:t>مصر</a:t>
            </a:r>
            <a:r>
              <a:rPr lang="ar-EG" altLang="en-US" sz="2400" b="1"/>
              <a:t> من الأمثـلة التقليدية على ذلك فى الدراسات السكانية ؛ حيث يسكن 99% من سكـــــــــان مصر على مساحـة 35580 كيلو متر مربع (3.5% من مساحـــة مـــــصر ) التى تبلغ 1.001.449 كم مربع . ولذلك فإن الكثافة الخام لسكـــــان مصر تصل الى 50 نسمة فى كم مربع بينما تقفز الكثافة الحقيقية الى 1418 نسمة فى كم مربع  </a:t>
            </a:r>
          </a:p>
          <a:p>
            <a:pPr>
              <a:lnSpc>
                <a:spcPct val="80000"/>
              </a:lnSpc>
            </a:pPr>
            <a:r>
              <a:rPr lang="ar-EG" altLang="en-US" sz="2800" b="1">
                <a:solidFill>
                  <a:srgbClr val="FFFF00"/>
                </a:solidFill>
              </a:rPr>
              <a:t>لاحظ الجدول القادم لتتعرف تطور كثافة السكان فى مصر</a:t>
            </a:r>
            <a:r>
              <a:rPr lang="ar-EG" altLang="en-US" sz="2400" b="1"/>
              <a:t> </a:t>
            </a:r>
            <a:endParaRPr lang="en-US" altLang="en-US" sz="2400" b="1"/>
          </a:p>
        </p:txBody>
      </p:sp>
      <p:sp>
        <p:nvSpPr>
          <p:cNvPr id="65541" name="Text Box 5"/>
          <p:cNvSpPr txBox="1">
            <a:spLocks noChangeArrowheads="1"/>
          </p:cNvSpPr>
          <p:nvPr/>
        </p:nvSpPr>
        <p:spPr bwMode="auto">
          <a:xfrm>
            <a:off x="3635375" y="2924175"/>
            <a:ext cx="1457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3300"/>
                </a:solidFill>
                <a:effectLst/>
              </a:rPr>
              <a:t>جملة عدد السكان</a:t>
            </a:r>
            <a:endParaRPr lang="en-US" altLang="en-US" sz="1800">
              <a:solidFill>
                <a:srgbClr val="FF3300"/>
              </a:solidFill>
              <a:effectLst/>
            </a:endParaRPr>
          </a:p>
        </p:txBody>
      </p:sp>
      <p:sp>
        <p:nvSpPr>
          <p:cNvPr id="65542" name="Text Box 6"/>
          <p:cNvSpPr txBox="1">
            <a:spLocks noChangeArrowheads="1"/>
          </p:cNvSpPr>
          <p:nvPr/>
        </p:nvSpPr>
        <p:spPr bwMode="auto">
          <a:xfrm>
            <a:off x="3492500" y="3213100"/>
            <a:ext cx="18494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3300"/>
                </a:solidFill>
                <a:effectLst/>
              </a:rPr>
              <a:t>المساحة المعمورة فعلا</a:t>
            </a:r>
            <a:endParaRPr lang="en-US" altLang="en-US" sz="1800">
              <a:solidFill>
                <a:srgbClr val="FF3300"/>
              </a:solidFill>
              <a:effectLst/>
            </a:endParaRPr>
          </a:p>
        </p:txBody>
      </p:sp>
      <p:sp>
        <p:nvSpPr>
          <p:cNvPr id="65543" name="Line 7"/>
          <p:cNvSpPr>
            <a:spLocks noChangeShapeType="1"/>
          </p:cNvSpPr>
          <p:nvPr/>
        </p:nvSpPr>
        <p:spPr bwMode="auto">
          <a:xfrm flipH="1">
            <a:off x="3492500" y="3213100"/>
            <a:ext cx="187166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544" name="Rectangle 8"/>
          <p:cNvSpPr>
            <a:spLocks noChangeArrowheads="1"/>
          </p:cNvSpPr>
          <p:nvPr/>
        </p:nvSpPr>
        <p:spPr bwMode="auto">
          <a:xfrm>
            <a:off x="3203575" y="2852738"/>
            <a:ext cx="2305050" cy="863600"/>
          </a:xfrm>
          <a:prstGeom prst="rect">
            <a:avLst/>
          </a:prstGeom>
          <a:noFill/>
          <a:ln w="9525">
            <a:solidFill>
              <a:srgbClr val="FFFF00"/>
            </a:solidFill>
            <a:miter lim="800000"/>
            <a:headEnd/>
            <a:tailEnd/>
          </a:ln>
          <a:effectLst/>
          <a:scene3d>
            <a:camera prst="legacyObliqueTopRight"/>
            <a:lightRig rig="legacyFlat3" dir="b"/>
          </a:scene3d>
          <a:sp3d extrusionH="430200" prstMaterial="legacyMatte">
            <a:bevelT w="13500" h="13500" prst="angle"/>
            <a:bevelB w="13500" h="13500" prst="angle"/>
            <a:extrusionClr>
              <a:srgbClr val="FFFF00"/>
            </a:extrusionClr>
            <a:contourClr>
              <a:srgbClr val="FFFF00"/>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0" name="Rectangle 10"/>
          <p:cNvSpPr>
            <a:spLocks noGrp="1" noRot="1" noChangeArrowheads="1"/>
          </p:cNvSpPr>
          <p:nvPr>
            <p:ph type="title"/>
          </p:nvPr>
        </p:nvSpPr>
        <p:spPr/>
        <p:txBody>
          <a:bodyPr/>
          <a:lstStyle/>
          <a:p>
            <a:r>
              <a:rPr lang="ar-EG" altLang="en-US" sz="6000">
                <a:solidFill>
                  <a:srgbClr val="FFFF00"/>
                </a:solidFill>
              </a:rPr>
              <a:t>أهداف العرض</a:t>
            </a:r>
            <a:endParaRPr lang="en-US" altLang="en-US" sz="6000">
              <a:solidFill>
                <a:srgbClr val="FFFF00"/>
              </a:solidFill>
            </a:endParaRPr>
          </a:p>
        </p:txBody>
      </p:sp>
      <p:sp>
        <p:nvSpPr>
          <p:cNvPr id="20483" name="Rectangle 3"/>
          <p:cNvSpPr>
            <a:spLocks noGrp="1" noChangeArrowheads="1"/>
          </p:cNvSpPr>
          <p:nvPr>
            <p:ph type="body" sz="half" idx="4294967295"/>
          </p:nvPr>
        </p:nvSpPr>
        <p:spPr>
          <a:xfrm>
            <a:off x="0" y="1557338"/>
            <a:ext cx="8820150" cy="6380162"/>
          </a:xfrm>
        </p:spPr>
        <p:txBody>
          <a:bodyPr/>
          <a:lstStyle/>
          <a:p>
            <a:r>
              <a:rPr lang="ar-EG" altLang="en-US" sz="2400" b="1" dirty="0">
                <a:latin typeface="AGA Arabesque" pitchFamily="2" charset="2"/>
                <a:cs typeface="Arabic Transparent" panose="020B0604020202020204" pitchFamily="34" charset="0"/>
              </a:rPr>
              <a:t>التعريف بمادة جغرافية السكان ومبادئها العامة .</a:t>
            </a:r>
          </a:p>
          <a:p>
            <a:r>
              <a:rPr lang="ar-EG" altLang="en-US" sz="2400" b="1" dirty="0">
                <a:latin typeface="AGA Arabesque" pitchFamily="2" charset="2"/>
                <a:cs typeface="Arabic Transparent" panose="020B0604020202020204" pitchFamily="34" charset="0"/>
              </a:rPr>
              <a:t>تشخيص العلاقة القائمة بين جغرافية السكان وعلم الديموغرافيا.</a:t>
            </a:r>
          </a:p>
          <a:p>
            <a:r>
              <a:rPr lang="ar-EG" altLang="en-US" sz="2400" b="1" dirty="0">
                <a:latin typeface="AGA Arabesque" pitchFamily="2" charset="2"/>
                <a:cs typeface="Arabic Transparent" panose="020B0604020202020204" pitchFamily="34" charset="0"/>
              </a:rPr>
              <a:t>توضيح وتبسيط المصطلحات والمفاهيم السكانية .</a:t>
            </a:r>
          </a:p>
          <a:p>
            <a:r>
              <a:rPr lang="ar-EG" altLang="en-US" sz="2400" b="1" dirty="0">
                <a:latin typeface="AGA Arabesque" pitchFamily="2" charset="2"/>
                <a:cs typeface="Arabic Transparent" panose="020B0604020202020204" pitchFamily="34" charset="0"/>
              </a:rPr>
              <a:t>القاء الضوء على أهم مصادر البيانات السكانية وأنواعها .</a:t>
            </a:r>
          </a:p>
          <a:p>
            <a:r>
              <a:rPr lang="ar-EG" altLang="en-US" sz="2400" b="1" dirty="0">
                <a:latin typeface="AGA Arabesque" pitchFamily="2" charset="2"/>
                <a:cs typeface="Arabic Transparent" panose="020B0604020202020204" pitchFamily="34" charset="0"/>
              </a:rPr>
              <a:t>شرح العوامل التى تؤثر فى نمو السكان. </a:t>
            </a:r>
          </a:p>
          <a:p>
            <a:r>
              <a:rPr lang="ar-EG" altLang="en-US" sz="2400" b="1" dirty="0">
                <a:latin typeface="AGA Arabesque" pitchFamily="2" charset="2"/>
                <a:cs typeface="Arabic Transparent" panose="020B0604020202020204" pitchFamily="34" charset="0"/>
              </a:rPr>
              <a:t>توضيـــح أهم العوامل الــــــمؤثرة فى توزيع الســــــكان .</a:t>
            </a:r>
          </a:p>
          <a:p>
            <a:r>
              <a:rPr lang="ar-EG" altLang="en-US" sz="2400" b="1" dirty="0">
                <a:latin typeface="AGA Arabesque" pitchFamily="2" charset="2"/>
                <a:cs typeface="Arabic Transparent" panose="020B0604020202020204" pitchFamily="34" charset="0"/>
              </a:rPr>
              <a:t>توضـيـح مفهـــوم الهـــجرة وأنـــــواعها وأسبابها ونتائجها. </a:t>
            </a:r>
          </a:p>
          <a:p>
            <a:r>
              <a:rPr lang="ar-EG" altLang="en-US" sz="2400" b="1" dirty="0">
                <a:latin typeface="AGA Arabesque" pitchFamily="2" charset="2"/>
                <a:cs typeface="Arabic Transparent" panose="020B0604020202020204" pitchFamily="34" charset="0"/>
              </a:rPr>
              <a:t>القــاء الضوء على تكوين السكــــــان من حيث النوع وفئات السن .</a:t>
            </a:r>
          </a:p>
          <a:p>
            <a:r>
              <a:rPr lang="ar-EG" altLang="en-US" sz="2400" b="1" dirty="0">
                <a:latin typeface="AGA Arabesque" pitchFamily="2" charset="2"/>
                <a:cs typeface="Arabic Transparent" panose="020B0604020202020204" pitchFamily="34" charset="0"/>
              </a:rPr>
              <a:t>تبسيط المعلومـــات الجغـرافية من خلال عرضها بشكل شيق وممــتع .</a:t>
            </a:r>
          </a:p>
          <a:p>
            <a:r>
              <a:rPr lang="ar-EG" altLang="en-US" sz="2400" b="1" dirty="0">
                <a:latin typeface="AGA Arabesque" pitchFamily="2" charset="2"/>
                <a:cs typeface="Arabic Transparent" panose="020B0604020202020204" pitchFamily="34" charset="0"/>
              </a:rPr>
              <a:t>استخدام الرســـوم البيانية والصور والخرائط لتبسيط المعلومة وتوضيحها .</a:t>
            </a:r>
          </a:p>
          <a:p>
            <a:endParaRPr lang="en-US" altLang="en-US" sz="2400" b="1" dirty="0">
              <a:latin typeface="AGA Arabesque" pitchFamily="2" charset="2"/>
              <a:cs typeface="Arabic Transparent" panose="020B0604020202020204" pitchFamily="34" charset="0"/>
            </a:endParaRPr>
          </a:p>
        </p:txBody>
      </p:sp>
      <p:pic>
        <p:nvPicPr>
          <p:cNvPr id="20491" name="Picture 11" descr="05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95288" y="333375"/>
            <a:ext cx="2030412" cy="295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657" name="Group 73"/>
          <p:cNvGraphicFramePr>
            <a:graphicFrameLocks noGrp="1"/>
          </p:cNvGraphicFramePr>
          <p:nvPr>
            <p:ph type="tbl" idx="1"/>
          </p:nvPr>
        </p:nvGraphicFramePr>
        <p:xfrm>
          <a:off x="468313" y="647700"/>
          <a:ext cx="8229600" cy="6243840"/>
        </p:xfrm>
        <a:graphic>
          <a:graphicData uri="http://schemas.openxmlformats.org/drawingml/2006/table">
            <a:tbl>
              <a:tblPr rtl="1"/>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78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سنة التعداد</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الكثافة الخام </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الكثافة الفيزيولوجية</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62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1882</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7</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196</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78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1897</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10</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280</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62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1907</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11</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325</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778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1917</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13</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371</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778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1927</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14</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410</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762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1937</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16</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466</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778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1947</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546</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762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1960</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26</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733</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778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1966</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30</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845</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762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1976</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38</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1074</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778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1986</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50</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1418</a:t>
                      </a:r>
                      <a:endParaRPr kumimoji="0" lang="en-US" altLang="en-US" sz="2800" b="1"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marL="90000" marR="90000" marT="46800" marB="468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
        <p:nvSpPr>
          <p:cNvPr id="67656" name="Text Box 72"/>
          <p:cNvSpPr txBox="1">
            <a:spLocks noChangeArrowheads="1"/>
          </p:cNvSpPr>
          <p:nvPr/>
        </p:nvSpPr>
        <p:spPr bwMode="auto">
          <a:xfrm>
            <a:off x="1692275" y="260350"/>
            <a:ext cx="51704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solidFill>
                  <a:srgbClr val="FFFF00"/>
                </a:solidFill>
                <a:effectLst/>
              </a:rPr>
              <a:t>تطور الكثافة السكانية فى مصر من 1882 وحتى عام 1986</a:t>
            </a:r>
            <a:endParaRPr lang="en-US" altLang="en-US" sz="2000">
              <a:solidFill>
                <a:srgbClr val="FFFF00"/>
              </a:solidFill>
              <a:effectLst/>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6418" name="Object 2"/>
          <p:cNvGraphicFramePr>
            <a:graphicFrameLocks noGrp="1" noChangeAspect="1"/>
          </p:cNvGraphicFramePr>
          <p:nvPr>
            <p:ph type="chart" idx="1"/>
          </p:nvPr>
        </p:nvGraphicFramePr>
        <p:xfrm>
          <a:off x="468313" y="1628775"/>
          <a:ext cx="8229600" cy="4524375"/>
        </p:xfrm>
        <a:graphic>
          <a:graphicData uri="http://schemas.openxmlformats.org/presentationml/2006/ole">
            <mc:AlternateContent xmlns:mc="http://schemas.openxmlformats.org/markup-compatibility/2006">
              <mc:Choice xmlns:v="urn:schemas-microsoft-com:vml" Requires="v">
                <p:oleObj spid="_x0000_s316439" name="Chart" r:id="rId3" imgW="8229600" imgH="4524375" progId="MSGraph.Chart.8">
                  <p:embed followColorScheme="full"/>
                </p:oleObj>
              </mc:Choice>
              <mc:Fallback>
                <p:oleObj name="Chart" r:id="rId3" imgW="8229600" imgH="4524375" progId="MSGraph.Chart.8">
                  <p:embed followColorScheme="full"/>
                  <p:pic>
                    <p:nvPicPr>
                      <p:cNvPr id="0" name="Picture 10"/>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1628775"/>
                        <a:ext cx="8229600" cy="4524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6419" name="WordArt 3"/>
          <p:cNvSpPr>
            <a:spLocks noChangeArrowheads="1" noChangeShapeType="1" noTextEdit="1"/>
          </p:cNvSpPr>
          <p:nvPr/>
        </p:nvSpPr>
        <p:spPr bwMode="auto">
          <a:xfrm>
            <a:off x="2484438" y="765175"/>
            <a:ext cx="3590925"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لاحظ الفرق بين الكثافتين</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endParaRPr>
          </a:p>
        </p:txBody>
      </p:sp>
      <p:sp>
        <p:nvSpPr>
          <p:cNvPr id="316420" name="Text Box 4"/>
          <p:cNvSpPr txBox="1">
            <a:spLocks noChangeArrowheads="1"/>
          </p:cNvSpPr>
          <p:nvPr/>
        </p:nvSpPr>
        <p:spPr bwMode="auto">
          <a:xfrm rot="16200000">
            <a:off x="3002757" y="4134643"/>
            <a:ext cx="1492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3300"/>
                </a:solidFill>
                <a:effectLst/>
              </a:rPr>
              <a:t>نسمة فى كم مربع</a:t>
            </a:r>
            <a:endParaRPr lang="en-US" altLang="en-US" sz="1800">
              <a:solidFill>
                <a:srgbClr val="FF3300"/>
              </a:solidFill>
              <a:effectLst/>
            </a:endParaRPr>
          </a:p>
        </p:txBody>
      </p:sp>
      <p:sp>
        <p:nvSpPr>
          <p:cNvPr id="316421" name="Text Box 5"/>
          <p:cNvSpPr txBox="1">
            <a:spLocks noChangeArrowheads="1"/>
          </p:cNvSpPr>
          <p:nvPr/>
        </p:nvSpPr>
        <p:spPr bwMode="auto">
          <a:xfrm>
            <a:off x="573088" y="1228725"/>
            <a:ext cx="7064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rgbClr val="FF3300"/>
                </a:solidFill>
                <a:effectLst/>
              </a:rPr>
              <a:t>نسمة</a:t>
            </a:r>
            <a:endParaRPr lang="en-US" altLang="en-US" sz="2400">
              <a:solidFill>
                <a:srgbClr val="FF3300"/>
              </a:solidFill>
              <a:effectLst/>
            </a:endParaRPr>
          </a:p>
        </p:txBody>
      </p:sp>
      <p:sp>
        <p:nvSpPr>
          <p:cNvPr id="316422" name="Text Box 6"/>
          <p:cNvSpPr txBox="1">
            <a:spLocks noChangeArrowheads="1"/>
          </p:cNvSpPr>
          <p:nvPr/>
        </p:nvSpPr>
        <p:spPr bwMode="auto">
          <a:xfrm>
            <a:off x="4067175" y="5949950"/>
            <a:ext cx="477361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0"/>
              </a:spcBef>
              <a:buClrTx/>
              <a:buSzTx/>
              <a:buFontTx/>
              <a:buNone/>
            </a:pPr>
            <a:r>
              <a:rPr lang="ar-EG" altLang="en-US" sz="1800">
                <a:solidFill>
                  <a:srgbClr val="FFFF00"/>
                </a:solidFill>
                <a:effectLst/>
              </a:rPr>
              <a:t>رســـم بيانى يوضـــــــــح الفرق بين الكثافة الخام والكثافة الفيزيولوجية لتعداد سكان 1986 لجمهورية مصر العربية</a:t>
            </a:r>
            <a:endParaRPr lang="en-US" altLang="en-US" sz="1800">
              <a:solidFill>
                <a:srgbClr val="FFFF00"/>
              </a:solidFill>
              <a:effectLst/>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rrowheads="1"/>
          </p:cNvSpPr>
          <p:nvPr>
            <p:ph type="title"/>
          </p:nvPr>
        </p:nvSpPr>
        <p:spPr/>
        <p:txBody>
          <a:bodyPr/>
          <a:lstStyle/>
          <a:p>
            <a:r>
              <a:rPr lang="ar-EG" altLang="en-US">
                <a:solidFill>
                  <a:srgbClr val="FFFF00"/>
                </a:solidFill>
                <a:cs typeface="Bold Italic Art" pitchFamily="2" charset="-78"/>
              </a:rPr>
              <a:t>التضخم السكانى</a:t>
            </a:r>
            <a:endParaRPr lang="en-US" altLang="en-US">
              <a:solidFill>
                <a:srgbClr val="FFFF00"/>
              </a:solidFill>
              <a:cs typeface="Bold Italic Art" pitchFamily="2" charset="-78"/>
            </a:endParaRPr>
          </a:p>
        </p:txBody>
      </p:sp>
      <p:sp>
        <p:nvSpPr>
          <p:cNvPr id="250883" name="Rectangle 3"/>
          <p:cNvSpPr>
            <a:spLocks noGrp="1" noChangeArrowheads="1"/>
          </p:cNvSpPr>
          <p:nvPr>
            <p:ph type="body" sz="half" idx="1"/>
          </p:nvPr>
        </p:nvSpPr>
        <p:spPr>
          <a:xfrm>
            <a:off x="4787900" y="1484313"/>
            <a:ext cx="4038600" cy="4968875"/>
          </a:xfrm>
        </p:spPr>
        <p:txBody>
          <a:bodyPr/>
          <a:lstStyle/>
          <a:p>
            <a:r>
              <a:rPr lang="ar-EG" altLang="en-US" sz="2800" b="1"/>
              <a:t>هنــاك مشكلــــة مــــلحة تواجه البيئة وهى الزيــادة المتسارعة لسكــــان العالم مع الوقت ، فقد كان تعـــــــــداد السكـــــان 2,5 مليــــــــــــار نسمة عام 1950 وأصبــــــح 5,3 مليـــــــار عام 1990 وهو يزيـــــد حاليا على 6 مليـــار نسمــة ومن المتوقع أن يزيـــــد على 12 مليــــــــار نسمــــــة فى السنين القليلــــــة القادمة .</a:t>
            </a:r>
            <a:endParaRPr lang="en-US" altLang="en-US" sz="2800" b="1"/>
          </a:p>
        </p:txBody>
      </p:sp>
      <p:pic>
        <p:nvPicPr>
          <p:cNvPr id="250889" name="Picture 9" descr="ATLA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900113" y="1557338"/>
            <a:ext cx="2933700" cy="4210050"/>
          </a:xfrm>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4" descr="rain precipitation weather atmosphere"/>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0" y="0"/>
            <a:ext cx="9144000" cy="7186613"/>
          </a:xfrm>
          <a:solidFill>
            <a:srgbClr val="CCFFFF"/>
          </a:solidFill>
          <a:ln/>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9878" name="WordArt 6"/>
          <p:cNvSpPr>
            <a:spLocks noChangeArrowheads="1" noChangeShapeType="1" noTextEdit="1"/>
          </p:cNvSpPr>
          <p:nvPr/>
        </p:nvSpPr>
        <p:spPr bwMode="auto">
          <a:xfrm>
            <a:off x="2555875" y="404813"/>
            <a:ext cx="6353175" cy="11525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solidFill>
                  <a:srgbClr val="0000FF"/>
                </a:solidFill>
                <a:effectLst>
                  <a:outerShdw dist="35921" dir="2700000" algn="ctr" rotWithShape="0">
                    <a:srgbClr val="C0C0C0">
                      <a:alpha val="80000"/>
                    </a:srgbClr>
                  </a:outerShdw>
                </a:effectLst>
                <a:latin typeface="Impact" panose="020B0806030902050204" pitchFamily="34" charset="0"/>
              </a:rPr>
              <a:t>العوامل التى تؤثر فى توزيع السكان وكثافتهم</a:t>
            </a:r>
            <a:endParaRPr lang="en-US" sz="3600" kern="10">
              <a:solidFill>
                <a:srgbClr val="0000FF"/>
              </a:solidFill>
              <a:effectLst>
                <a:outerShdw dist="35921" dir="2700000" algn="ctr" rotWithShape="0">
                  <a:srgbClr val="C0C0C0">
                    <a:alpha val="80000"/>
                  </a:srgbClr>
                </a:outerShdw>
              </a:effectLst>
              <a:latin typeface="Impact" panose="020B0806030902050204" pitchFamily="34" charset="0"/>
            </a:endParaRPr>
          </a:p>
        </p:txBody>
      </p:sp>
      <p:sp>
        <p:nvSpPr>
          <p:cNvPr id="79879" name="WordArt 7"/>
          <p:cNvSpPr>
            <a:spLocks noChangeArrowheads="1" noChangeShapeType="1" noTextEdit="1"/>
          </p:cNvSpPr>
          <p:nvPr/>
        </p:nvSpPr>
        <p:spPr bwMode="auto">
          <a:xfrm>
            <a:off x="2571737" y="2060575"/>
            <a:ext cx="5500702" cy="3476625"/>
          </a:xfrm>
          <a:prstGeom prst="rect">
            <a:avLst/>
          </a:prstGeom>
        </p:spPr>
        <p:txBody>
          <a:bodyPr wrap="none" fromWordArt="1">
            <a:prstTxWarp prst="textPlain">
              <a:avLst>
                <a:gd name="adj" fmla="val 50000"/>
              </a:avLst>
            </a:prstTxWarp>
          </a:bodyPr>
          <a:lstStyle/>
          <a:p>
            <a:pPr algn="ctr"/>
            <a:r>
              <a:rPr lang="ar-SA" sz="3600" i="1" kern="10" dirty="0">
                <a:ln w="9525">
                  <a:solidFill>
                    <a:srgbClr val="000000"/>
                  </a:solidFill>
                  <a:round/>
                  <a:headEnd/>
                  <a:tailEnd/>
                </a:ln>
                <a:solidFill>
                  <a:srgbClr val="FF3300"/>
                </a:solidFill>
                <a:effectLst>
                  <a:outerShdw dist="35921" dir="2700000" algn="ctr" rotWithShape="0">
                    <a:srgbClr val="808080">
                      <a:alpha val="80000"/>
                    </a:srgbClr>
                  </a:outerShdw>
                </a:effectLst>
                <a:latin typeface="Arabic Transparent" panose="020B0604020202020204" pitchFamily="34" charset="0"/>
                <a:cs typeface="Arabic Transparent" panose="020B0604020202020204" pitchFamily="34" charset="0"/>
              </a:rPr>
              <a:t>1-عوامل طبيعيـة</a:t>
            </a:r>
          </a:p>
          <a:p>
            <a:pPr algn="ctr"/>
            <a:r>
              <a:rPr lang="ar-SA" sz="3600" i="1" kern="10" dirty="0">
                <a:ln w="9525">
                  <a:solidFill>
                    <a:srgbClr val="000000"/>
                  </a:solidFill>
                  <a:round/>
                  <a:headEnd/>
                  <a:tailEnd/>
                </a:ln>
                <a:solidFill>
                  <a:srgbClr val="FF3300"/>
                </a:solidFill>
                <a:effectLst>
                  <a:outerShdw dist="35921" dir="2700000" algn="ctr" rotWithShape="0">
                    <a:srgbClr val="808080">
                      <a:alpha val="80000"/>
                    </a:srgbClr>
                  </a:outerShdw>
                </a:effectLst>
                <a:latin typeface="Arabic Transparent" panose="020B0604020202020204" pitchFamily="34" charset="0"/>
                <a:cs typeface="Arabic Transparent" panose="020B0604020202020204" pitchFamily="34" charset="0"/>
              </a:rPr>
              <a:t>2- عوامل </a:t>
            </a:r>
            <a:r>
              <a:rPr lang="ar-SA" sz="3600" i="1" kern="10" dirty="0" smtClean="0">
                <a:ln w="9525">
                  <a:solidFill>
                    <a:srgbClr val="000000"/>
                  </a:solidFill>
                  <a:round/>
                  <a:headEnd/>
                  <a:tailEnd/>
                </a:ln>
                <a:solidFill>
                  <a:srgbClr val="FF3300"/>
                </a:solidFill>
                <a:effectLst>
                  <a:outerShdw dist="35921" dir="2700000" algn="ctr" rotWithShape="0">
                    <a:srgbClr val="808080">
                      <a:alpha val="80000"/>
                    </a:srgbClr>
                  </a:outerShdw>
                </a:effectLst>
                <a:latin typeface="Arabic Transparent" panose="020B0604020202020204" pitchFamily="34" charset="0"/>
                <a:cs typeface="Arabic Transparent" panose="020B0604020202020204" pitchFamily="34" charset="0"/>
              </a:rPr>
              <a:t>بشريـة</a:t>
            </a:r>
            <a:endParaRPr lang="ar-SA" sz="3600" i="1" kern="10" dirty="0">
              <a:ln w="9525">
                <a:solidFill>
                  <a:srgbClr val="000000"/>
                </a:solidFill>
                <a:round/>
                <a:headEnd/>
                <a:tailEnd/>
              </a:ln>
              <a:solidFill>
                <a:srgbClr val="FF3300"/>
              </a:solidFill>
              <a:effectLst>
                <a:outerShdw dist="35921" dir="2700000" algn="ctr" rotWithShape="0">
                  <a:srgbClr val="808080">
                    <a:alpha val="80000"/>
                  </a:srgbClr>
                </a:outerShdw>
              </a:effectLst>
              <a:latin typeface="Arabic Transparent" panose="020B0604020202020204" pitchFamily="34" charset="0"/>
              <a:cs typeface="Arabic Transparent" panose="020B0604020202020204"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8" name="Picture 4" descr="desert arid barchan dry deposition wind aeoli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75"/>
            <a:ext cx="9144000" cy="7143750"/>
          </a:xfrm>
          <a:prstGeom prst="rect">
            <a:avLst/>
          </a:prstGeom>
          <a:noFill/>
          <a:extLst>
            <a:ext uri="{909E8E84-426E-40DD-AFC4-6F175D3DCCD1}">
              <a14:hiddenFill xmlns:a14="http://schemas.microsoft.com/office/drawing/2010/main">
                <a:solidFill>
                  <a:srgbClr val="FFFFFF"/>
                </a:solidFill>
              </a14:hiddenFill>
            </a:ext>
          </a:extLst>
        </p:spPr>
      </p:pic>
      <p:sp>
        <p:nvSpPr>
          <p:cNvPr id="82949" name="Rectangle 5"/>
          <p:cNvSpPr>
            <a:spLocks noGrp="1" noRot="1" noChangeArrowheads="1"/>
          </p:cNvSpPr>
          <p:nvPr>
            <p:ph type="title"/>
          </p:nvPr>
        </p:nvSpPr>
        <p:spPr/>
        <p:txBody>
          <a:bodyPr/>
          <a:lstStyle/>
          <a:p>
            <a:r>
              <a:rPr lang="ar-EG" altLang="en-US" dirty="0">
                <a:solidFill>
                  <a:srgbClr val="FF3300"/>
                </a:solidFill>
              </a:rPr>
              <a:t>العوامل الطبيعية التى تؤثر فى توزيع السكان</a:t>
            </a:r>
            <a:endParaRPr lang="en-US" altLang="en-US" dirty="0">
              <a:solidFill>
                <a:srgbClr val="FF3300"/>
              </a:solidFill>
            </a:endParaRPr>
          </a:p>
        </p:txBody>
      </p:sp>
      <p:sp>
        <p:nvSpPr>
          <p:cNvPr id="82950" name="Rectangle 6"/>
          <p:cNvSpPr>
            <a:spLocks noGrp="1" noChangeArrowheads="1"/>
          </p:cNvSpPr>
          <p:nvPr>
            <p:ph type="body" idx="1"/>
          </p:nvPr>
        </p:nvSpPr>
        <p:spPr>
          <a:xfrm>
            <a:off x="426244" y="1835151"/>
            <a:ext cx="8291512" cy="4525962"/>
          </a:xfrm>
        </p:spPr>
        <p:txBody>
          <a:bodyPr/>
          <a:lstStyle/>
          <a:p>
            <a:r>
              <a:rPr lang="ar-SA" b="1" dirty="0" smtClean="0">
                <a:solidFill>
                  <a:srgbClr val="FF0000"/>
                </a:solidFill>
              </a:rPr>
              <a:t>1-</a:t>
            </a:r>
            <a:r>
              <a:rPr lang="ar-SA" dirty="0" smtClean="0">
                <a:solidFill>
                  <a:srgbClr val="FF0000"/>
                </a:solidFill>
              </a:rPr>
              <a:t> </a:t>
            </a:r>
            <a:r>
              <a:rPr lang="ar-SA" b="1" dirty="0">
                <a:solidFill>
                  <a:srgbClr val="FF0000"/>
                </a:solidFill>
              </a:rPr>
              <a:t>المناخ </a:t>
            </a:r>
            <a:r>
              <a:rPr lang="ar-SA" b="1" dirty="0" smtClean="0">
                <a:solidFill>
                  <a:srgbClr val="FF0000"/>
                </a:solidFill>
              </a:rPr>
              <a:t>:</a:t>
            </a:r>
          </a:p>
          <a:p>
            <a:pPr marL="0" indent="0">
              <a:buNone/>
            </a:pPr>
            <a:r>
              <a:rPr lang="ar-SA" altLang="en-US" sz="2400" b="1" dirty="0">
                <a:solidFill>
                  <a:srgbClr val="FF0000"/>
                </a:solidFill>
                <a:cs typeface="Arabic Transparent" panose="020B0604020202020204" pitchFamily="34" charset="0"/>
              </a:rPr>
              <a:t>أ</a:t>
            </a:r>
            <a:r>
              <a:rPr lang="ar-SA" altLang="en-US" sz="2400" b="1" dirty="0" smtClean="0">
                <a:solidFill>
                  <a:srgbClr val="FF0000"/>
                </a:solidFill>
                <a:cs typeface="Arabic Transparent" panose="020B0604020202020204" pitchFamily="34" charset="0"/>
              </a:rPr>
              <a:t>- درجة الحرارة :</a:t>
            </a:r>
          </a:p>
          <a:p>
            <a:pPr>
              <a:lnSpc>
                <a:spcPct val="150000"/>
              </a:lnSpc>
            </a:pPr>
            <a:r>
              <a:rPr lang="ar-EG" altLang="en-US" sz="2400" b="1" dirty="0" smtClean="0">
                <a:solidFill>
                  <a:srgbClr val="FFFF00"/>
                </a:solidFill>
                <a:cs typeface="Arabic Transparent" panose="020B0604020202020204" pitchFamily="34" charset="0"/>
              </a:rPr>
              <a:t>لعل من اكثـــر العوامـــل الطبيــعية التى تؤثر فى الانسـان </a:t>
            </a:r>
            <a:r>
              <a:rPr lang="ar-SA" altLang="en-US" sz="2400" b="1" dirty="0" smtClean="0">
                <a:solidFill>
                  <a:srgbClr val="FFFF00"/>
                </a:solidFill>
                <a:cs typeface="Arabic Transparent" panose="020B0604020202020204" pitchFamily="34" charset="0"/>
              </a:rPr>
              <a:t>درجة الحرارة</a:t>
            </a:r>
            <a:r>
              <a:rPr lang="ar-EG" altLang="en-US" sz="2400" b="1" dirty="0" smtClean="0">
                <a:solidFill>
                  <a:srgbClr val="FFFF00"/>
                </a:solidFill>
                <a:cs typeface="Arabic Transparent" panose="020B0604020202020204" pitchFamily="34" charset="0"/>
              </a:rPr>
              <a:t> ولا سيما اذا ما انخفضت درجـــة الحـرارة انخفاضا كبير بصفة دائمــة أو فعلية ،كما أنها تؤثر على الانبات ؛حيث أن النباتات تذبل وتموت فى البرد القارس</a:t>
            </a:r>
            <a:endParaRPr lang="ar-SA" sz="2400" b="1" dirty="0">
              <a:solidFill>
                <a:srgbClr val="FF0000"/>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5636" name="Picture 4" descr="1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3" y="-1270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25637" name="Rectangle 5"/>
          <p:cNvSpPr>
            <a:spLocks noGrp="1" noRot="1" noChangeArrowheads="1"/>
          </p:cNvSpPr>
          <p:nvPr>
            <p:ph type="title"/>
          </p:nvPr>
        </p:nvSpPr>
        <p:spPr>
          <a:xfrm>
            <a:off x="468313" y="0"/>
            <a:ext cx="8229600" cy="1143000"/>
          </a:xfrm>
        </p:spPr>
        <p:txBody>
          <a:bodyPr/>
          <a:lstStyle/>
          <a:p>
            <a:r>
              <a:rPr lang="ar-EG" altLang="en-US">
                <a:solidFill>
                  <a:schemeClr val="bg2"/>
                </a:solidFill>
              </a:rPr>
              <a:t>    الانسان والعروض العليا</a:t>
            </a:r>
            <a:endParaRPr lang="en-US" altLang="en-US">
              <a:solidFill>
                <a:schemeClr val="bg2"/>
              </a:solidFill>
            </a:endParaRPr>
          </a:p>
        </p:txBody>
      </p:sp>
      <p:sp>
        <p:nvSpPr>
          <p:cNvPr id="325638" name="Rectangle 6"/>
          <p:cNvSpPr>
            <a:spLocks noGrp="1" noChangeArrowheads="1"/>
          </p:cNvSpPr>
          <p:nvPr>
            <p:ph type="body" idx="1"/>
          </p:nvPr>
        </p:nvSpPr>
        <p:spPr>
          <a:xfrm>
            <a:off x="11113" y="1371600"/>
            <a:ext cx="8229600" cy="6067425"/>
          </a:xfrm>
        </p:spPr>
        <p:txBody>
          <a:bodyPr/>
          <a:lstStyle/>
          <a:p>
            <a:pPr marL="0" indent="0">
              <a:buNone/>
            </a:pPr>
            <a:r>
              <a:rPr lang="ar-SA" altLang="en-US" b="1" dirty="0" smtClean="0">
                <a:solidFill>
                  <a:srgbClr val="0066FF"/>
                </a:solidFill>
                <a:cs typeface="Arabic Transparent" panose="020B0604020202020204" pitchFamily="34" charset="0"/>
              </a:rPr>
              <a:t>ب- الأمطار :</a:t>
            </a:r>
            <a:endParaRPr lang="ar-EG" altLang="en-US" b="1" dirty="0">
              <a:solidFill>
                <a:srgbClr val="0066FF"/>
              </a:solidFill>
              <a:cs typeface="Arabic Transparent" panose="020B0604020202020204" pitchFamily="34" charset="0"/>
            </a:endParaRPr>
          </a:p>
          <a:p>
            <a:r>
              <a:rPr lang="ar-SA" dirty="0" smtClean="0"/>
              <a:t>- </a:t>
            </a:r>
            <a:r>
              <a:rPr lang="ar-SA" b="1" dirty="0" smtClean="0"/>
              <a:t>توجد علاقة بين توزيع السكان ونطاقات تساقط الأمطار .</a:t>
            </a:r>
          </a:p>
          <a:p>
            <a:r>
              <a:rPr lang="ar-SA" dirty="0" smtClean="0"/>
              <a:t>- </a:t>
            </a:r>
            <a:r>
              <a:rPr lang="ar-SA" b="1" dirty="0" smtClean="0"/>
              <a:t>يرى الجغرافيون أن خط المطر المتساوي ٢٥٠ ملم فى السنة</a:t>
            </a:r>
          </a:p>
          <a:p>
            <a:r>
              <a:rPr lang="ar-SA" b="1" dirty="0" smtClean="0"/>
              <a:t>يبدو الارتباط واضحا بين انتشار السكان والنطاق المعروف بنطاق الزراعات المطرية .</a:t>
            </a:r>
          </a:p>
          <a:p>
            <a:r>
              <a:rPr lang="ar-SA" b="1" dirty="0" smtClean="0"/>
              <a:t>عند خط المطر ١٠٠ ملم / السنة يشتد الجفاف والتبخر وتنموالنباتات الفقيرة ويكاد يندر وجود السكان فى هذه النطاقات .</a:t>
            </a:r>
          </a:p>
          <a:p>
            <a:endParaRPr lang="ar-EG" altLang="en-US" b="1" dirty="0">
              <a:solidFill>
                <a:srgbClr val="FF3300"/>
              </a:solidFill>
              <a:cs typeface="Arabic Transparent" panose="020B0604020202020204" pitchFamily="34" charset="0"/>
            </a:endParaRPr>
          </a:p>
          <a:p>
            <a:endParaRPr lang="ar-EG" altLang="en-US" b="1" dirty="0">
              <a:solidFill>
                <a:srgbClr val="0066FF"/>
              </a:solidFill>
              <a:cs typeface="Arabic Transparent" panose="020B0604020202020204" pitchFamily="34" charset="0"/>
            </a:endParaRPr>
          </a:p>
          <a:p>
            <a:endParaRPr lang="ar-EG" altLang="en-US" b="1" dirty="0">
              <a:solidFill>
                <a:srgbClr val="0066FF"/>
              </a:solidFill>
              <a:cs typeface="Arabic Transparent" panose="020B0604020202020204" pitchFamily="34" charset="0"/>
            </a:endParaRPr>
          </a:p>
          <a:p>
            <a:endParaRPr lang="en-US"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4" name="Rectangle 4"/>
          <p:cNvSpPr>
            <a:spLocks noGrp="1" noRot="1" noChangeArrowheads="1"/>
          </p:cNvSpPr>
          <p:nvPr>
            <p:ph type="title"/>
          </p:nvPr>
        </p:nvSpPr>
        <p:spPr/>
        <p:txBody>
          <a:bodyPr/>
          <a:lstStyle/>
          <a:p>
            <a:r>
              <a:rPr lang="ar-EG" altLang="en-US">
                <a:solidFill>
                  <a:srgbClr val="FFFF00"/>
                </a:solidFill>
              </a:rPr>
              <a:t>سكان المناطق القطبية</a:t>
            </a:r>
            <a:endParaRPr lang="en-US" altLang="en-US">
              <a:solidFill>
                <a:srgbClr val="FFFF00"/>
              </a:solidFill>
            </a:endParaRPr>
          </a:p>
        </p:txBody>
      </p:sp>
      <p:sp>
        <p:nvSpPr>
          <p:cNvPr id="327686" name="Rectangle 6"/>
          <p:cNvSpPr>
            <a:spLocks noGrp="1" noChangeArrowheads="1"/>
          </p:cNvSpPr>
          <p:nvPr>
            <p:ph type="body" sz="half" idx="2"/>
          </p:nvPr>
        </p:nvSpPr>
        <p:spPr/>
        <p:txBody>
          <a:bodyPr/>
          <a:lstStyle/>
          <a:p>
            <a:r>
              <a:rPr lang="ar-EG" altLang="en-US" b="1">
                <a:cs typeface="Arabic Transparent" panose="020B0604020202020204" pitchFamily="34" charset="0"/>
              </a:rPr>
              <a:t>وأعـــداد السكـــان الذيــن يعيشــون فى المناطــق البـاردة قليلة ويتمثلـــون فى بعـض الســـلالات التى لاءمت نفسها للعيش فى مثل هذه المناطـق مثـــل سكان الاسكــا والاسكيـــمو</a:t>
            </a:r>
            <a:endParaRPr lang="en-US" altLang="en-US" b="1">
              <a:cs typeface="Arabic Transparent" panose="020B0604020202020204" pitchFamily="34" charset="0"/>
            </a:endParaRPr>
          </a:p>
        </p:txBody>
      </p:sp>
      <p:pic>
        <p:nvPicPr>
          <p:cNvPr id="327687" name="Picture 7" descr="herdsmen"/>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rcRect/>
          <a:stretch>
            <a:fillRect/>
          </a:stretch>
        </p:blipFill>
        <p:spPr>
          <a:xfrm>
            <a:off x="539750" y="1557338"/>
            <a:ext cx="3343275" cy="4535487"/>
          </a:xfrm>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2" name="Picture 4" descr="SCMT00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8600"/>
            <a:ext cx="9144000" cy="7086600"/>
          </a:xfrm>
          <a:prstGeom prst="rect">
            <a:avLst/>
          </a:prstGeom>
          <a:noFill/>
          <a:extLst>
            <a:ext uri="{909E8E84-426E-40DD-AFC4-6F175D3DCCD1}">
              <a14:hiddenFill xmlns:a14="http://schemas.microsoft.com/office/drawing/2010/main">
                <a:solidFill>
                  <a:srgbClr val="FFFFFF"/>
                </a:solidFill>
              </a14:hiddenFill>
            </a:ext>
          </a:extLst>
        </p:spPr>
      </p:pic>
      <p:sp>
        <p:nvSpPr>
          <p:cNvPr id="94214" name="Rectangle 6"/>
          <p:cNvSpPr>
            <a:spLocks noGrp="1" noChangeArrowheads="1"/>
          </p:cNvSpPr>
          <p:nvPr>
            <p:ph type="body" idx="1"/>
          </p:nvPr>
        </p:nvSpPr>
        <p:spPr>
          <a:xfrm>
            <a:off x="539750" y="3284538"/>
            <a:ext cx="8229600" cy="4525962"/>
          </a:xfrm>
        </p:spPr>
        <p:txBody>
          <a:bodyPr/>
          <a:lstStyle/>
          <a:p>
            <a:r>
              <a:rPr lang="ar-EG" altLang="en-US">
                <a:solidFill>
                  <a:srgbClr val="FF3300"/>
                </a:solidFill>
              </a:rPr>
              <a:t>وليس البرد هو العدو الوحيد والعائق أمام انتشار السكــان فى هذه المناطق بل أن طول الليل وضعف أشعة الشمس مسئولة عن فقر السكان وقلت مواردهم من الفيتامينات التـى تؤثر فى نموهم وتكاثرهم ،فهذه العوامل مسئولة أكثر من الحرارة عن ضعف الخصوبة لدى بعض الجماعات القطبية .</a:t>
            </a:r>
            <a:endParaRPr lang="en-US" altLang="en-US">
              <a:solidFill>
                <a:srgbClr val="FF3300"/>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60" name="Picture 4" descr="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9588"/>
          </a:xfrm>
          <a:prstGeom prst="rect">
            <a:avLst/>
          </a:prstGeom>
          <a:noFill/>
          <a:extLst>
            <a:ext uri="{909E8E84-426E-40DD-AFC4-6F175D3DCCD1}">
              <a14:hiddenFill xmlns:a14="http://schemas.microsoft.com/office/drawing/2010/main">
                <a:solidFill>
                  <a:srgbClr val="FFFFFF"/>
                </a:solidFill>
              </a14:hiddenFill>
            </a:ext>
          </a:extLst>
        </p:spPr>
      </p:pic>
      <p:sp>
        <p:nvSpPr>
          <p:cNvPr id="96261" name="Rectangle 5"/>
          <p:cNvSpPr>
            <a:spLocks noGrp="1" noRot="1" noChangeArrowheads="1"/>
          </p:cNvSpPr>
          <p:nvPr>
            <p:ph type="title"/>
          </p:nvPr>
        </p:nvSpPr>
        <p:spPr/>
        <p:txBody>
          <a:bodyPr/>
          <a:lstStyle/>
          <a:p>
            <a:r>
              <a:rPr lang="ar-EG" altLang="en-US">
                <a:solidFill>
                  <a:srgbClr val="FFFF00"/>
                </a:solidFill>
              </a:rPr>
              <a:t>الانسان والمناطق الجبلية</a:t>
            </a:r>
            <a:endParaRPr lang="en-US" altLang="en-US">
              <a:solidFill>
                <a:srgbClr val="FFFF00"/>
              </a:solidFill>
            </a:endParaRPr>
          </a:p>
        </p:txBody>
      </p:sp>
      <p:sp>
        <p:nvSpPr>
          <p:cNvPr id="96262" name="Rectangle 6"/>
          <p:cNvSpPr>
            <a:spLocks noGrp="1" noChangeArrowheads="1"/>
          </p:cNvSpPr>
          <p:nvPr>
            <p:ph type="body" idx="1"/>
          </p:nvPr>
        </p:nvSpPr>
        <p:spPr>
          <a:xfrm>
            <a:off x="457200" y="1219200"/>
            <a:ext cx="8229600" cy="4906963"/>
          </a:xfrm>
        </p:spPr>
        <p:txBody>
          <a:bodyPr/>
          <a:lstStyle/>
          <a:p>
            <a:pPr marL="0" indent="0">
              <a:lnSpc>
                <a:spcPct val="90000"/>
              </a:lnSpc>
              <a:buNone/>
            </a:pPr>
            <a:r>
              <a:rPr lang="ar-SA" sz="2800" b="1" dirty="0" smtClean="0">
                <a:solidFill>
                  <a:srgbClr val="FF0000"/>
                </a:solidFill>
              </a:rPr>
              <a:t>2-</a:t>
            </a:r>
            <a:r>
              <a:rPr lang="ar-SA" sz="2800" dirty="0" smtClean="0">
                <a:solidFill>
                  <a:srgbClr val="FF0000"/>
                </a:solidFill>
              </a:rPr>
              <a:t> </a:t>
            </a:r>
            <a:r>
              <a:rPr lang="ar-SA" sz="2800" b="1" dirty="0" smtClean="0">
                <a:solidFill>
                  <a:srgbClr val="FF0000"/>
                </a:solidFill>
              </a:rPr>
              <a:t>التضاريس :</a:t>
            </a:r>
          </a:p>
          <a:p>
            <a:pPr>
              <a:lnSpc>
                <a:spcPct val="90000"/>
              </a:lnSpc>
            </a:pPr>
            <a:r>
              <a:rPr lang="ar-EG" altLang="en-US" sz="2800" b="1" dirty="0" smtClean="0">
                <a:solidFill>
                  <a:srgbClr val="FF3300"/>
                </a:solidFill>
              </a:rPr>
              <a:t>من </a:t>
            </a:r>
            <a:r>
              <a:rPr lang="ar-EG" altLang="en-US" sz="2800" b="1" dirty="0">
                <a:solidFill>
                  <a:srgbClr val="FF3300"/>
                </a:solidFill>
              </a:rPr>
              <a:t>المعـــــروف أن تأثير الارتفاع على الانسان أكثر تعقيدا من تأثير البرودة علية ،ففى المناطق المناخية المختلفة تلعب التضاريس دورا هاما فى اختلاف وتدرج المناخ ، ذلك الى جانب أثرها على النشــــاط البشرى .</a:t>
            </a:r>
          </a:p>
          <a:p>
            <a:pPr>
              <a:lnSpc>
                <a:spcPct val="90000"/>
              </a:lnSpc>
            </a:pPr>
            <a:r>
              <a:rPr lang="ar-EG" altLang="en-US" sz="2800" b="1" dirty="0">
                <a:solidFill>
                  <a:srgbClr val="FFFF00"/>
                </a:solidFill>
              </a:rPr>
              <a:t>والمرتفعات شديدة الانحدار التى تتميز بوجود خوانق تعيق النشـــاط البشـــــرى والعمرانى</a:t>
            </a:r>
            <a:r>
              <a:rPr lang="en-US" altLang="en-US" sz="2800" b="1" dirty="0">
                <a:solidFill>
                  <a:srgbClr val="FFFF00"/>
                </a:solidFill>
              </a:rPr>
              <a:t> </a:t>
            </a:r>
            <a:r>
              <a:rPr lang="ar-EG" altLang="en-US" sz="2800" b="1" dirty="0">
                <a:solidFill>
                  <a:srgbClr val="FFFF00"/>
                </a:solidFill>
              </a:rPr>
              <a:t>، هذا على عكس السهول والأودية التى تجذب السكان .</a:t>
            </a:r>
          </a:p>
          <a:p>
            <a:pPr>
              <a:lnSpc>
                <a:spcPct val="90000"/>
              </a:lnSpc>
            </a:pPr>
            <a:r>
              <a:rPr lang="ar-EG" altLang="en-US" sz="2800" b="1" dirty="0"/>
              <a:t>يمـــــيل الانســـــان الـى سكنى المناطق السهلية ويبتعد عن المناطق المضرسة المرتفعة خصوصا فى المــــــناطق الـــباردة حيث تنخفض درجات الحرارة </a:t>
            </a:r>
            <a:endParaRPr lang="en-US" altLang="en-US" sz="2800" b="1"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9732" name="Picture 4" descr="Egypt_River_n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29733" name="Rectangle 5"/>
          <p:cNvSpPr>
            <a:spLocks noGrp="1" noRot="1" noChangeArrowheads="1"/>
          </p:cNvSpPr>
          <p:nvPr>
            <p:ph type="title"/>
          </p:nvPr>
        </p:nvSpPr>
        <p:spPr>
          <a:xfrm>
            <a:off x="12700" y="412750"/>
            <a:ext cx="8229600" cy="1143000"/>
          </a:xfrm>
        </p:spPr>
        <p:txBody>
          <a:bodyPr/>
          <a:lstStyle/>
          <a:p>
            <a:pPr algn="r"/>
            <a:r>
              <a:rPr lang="ar-SA" altLang="en-US" dirty="0" smtClean="0">
                <a:solidFill>
                  <a:srgbClr val="0000FF"/>
                </a:solidFill>
              </a:rPr>
              <a:t>3- </a:t>
            </a:r>
            <a:r>
              <a:rPr lang="ar-EG" altLang="en-US" dirty="0" smtClean="0">
                <a:solidFill>
                  <a:srgbClr val="0000FF"/>
                </a:solidFill>
              </a:rPr>
              <a:t>موارد </a:t>
            </a:r>
            <a:r>
              <a:rPr lang="ar-EG" altLang="en-US" dirty="0">
                <a:solidFill>
                  <a:srgbClr val="0000FF"/>
                </a:solidFill>
              </a:rPr>
              <a:t>المياة</a:t>
            </a:r>
            <a:endParaRPr lang="en-US" altLang="en-US" dirty="0">
              <a:solidFill>
                <a:srgbClr val="0000FF"/>
              </a:solidFill>
            </a:endParaRPr>
          </a:p>
        </p:txBody>
      </p:sp>
      <p:sp>
        <p:nvSpPr>
          <p:cNvPr id="329734" name="Rectangle 6"/>
          <p:cNvSpPr>
            <a:spLocks noGrp="1" noChangeArrowheads="1"/>
          </p:cNvSpPr>
          <p:nvPr>
            <p:ph type="body" idx="1"/>
          </p:nvPr>
        </p:nvSpPr>
        <p:spPr/>
        <p:txBody>
          <a:bodyPr/>
          <a:lstStyle/>
          <a:p>
            <a:pPr>
              <a:lnSpc>
                <a:spcPct val="90000"/>
              </a:lnSpc>
            </a:pPr>
            <a:r>
              <a:rPr lang="ar-EG" altLang="en-US" dirty="0">
                <a:solidFill>
                  <a:srgbClr val="FF3300"/>
                </a:solidFill>
              </a:rPr>
              <a:t>بســـــــم الله الرحمن الرحيم </a:t>
            </a:r>
            <a:r>
              <a:rPr lang="ar-EG" altLang="en-US" dirty="0">
                <a:solidFill>
                  <a:srgbClr val="99FF33"/>
                </a:solidFill>
              </a:rPr>
              <a:t>{</a:t>
            </a:r>
            <a:r>
              <a:rPr lang="ar-SA" altLang="en-US" dirty="0">
                <a:solidFill>
                  <a:srgbClr val="99FF33"/>
                </a:solidFill>
              </a:rPr>
              <a:t>وَجَعَلْنَا مِنَ الْمَاء كُلَّ شَيْءٍ حَيٍّ}</a:t>
            </a:r>
            <a:r>
              <a:rPr lang="ar-SA" altLang="en-US" dirty="0">
                <a:solidFill>
                  <a:srgbClr val="FF3300"/>
                </a:solidFill>
              </a:rPr>
              <a:t> </a:t>
            </a:r>
            <a:r>
              <a:rPr lang="ar-SA" altLang="en-US" dirty="0"/>
              <a:t>الأنبياء</a:t>
            </a:r>
            <a:r>
              <a:rPr lang="ar-EG" altLang="en-US" dirty="0"/>
              <a:t>30  </a:t>
            </a:r>
            <a:r>
              <a:rPr lang="ar-SA" altLang="en-US" dirty="0">
                <a:solidFill>
                  <a:srgbClr val="FF3300"/>
                </a:solidFill>
              </a:rPr>
              <a:t>صدق الله العظيم</a:t>
            </a:r>
            <a:endParaRPr lang="ar-EG" altLang="en-US" dirty="0">
              <a:solidFill>
                <a:srgbClr val="FF3300"/>
              </a:solidFill>
            </a:endParaRPr>
          </a:p>
          <a:p>
            <a:pPr>
              <a:lnSpc>
                <a:spcPct val="90000"/>
              </a:lnSpc>
            </a:pPr>
            <a:r>
              <a:rPr lang="ar-EG" altLang="en-US" dirty="0">
                <a:solidFill>
                  <a:srgbClr val="FFFF00"/>
                </a:solidFill>
              </a:rPr>
              <a:t>وجود المـــاء ضرورة حيوية للانسان اذا ما توفر استطاع أن يقيم حيــاة مزدهرة وان قلت انتشر يبحث عنها الى ان يجدها فيتكــــاثر حولها ، هذا علاوة على أن المجارى المائية وسيلة هامــــة من وسائل الربط والاتصال بين المجموعات البشرية</a:t>
            </a:r>
          </a:p>
          <a:p>
            <a:pPr>
              <a:lnSpc>
                <a:spcPct val="90000"/>
              </a:lnSpc>
            </a:pPr>
            <a:endParaRPr lang="ar-EG" altLang="en-US" dirty="0">
              <a:solidFill>
                <a:srgbClr val="FFFF00"/>
              </a:solidFill>
            </a:endParaRPr>
          </a:p>
          <a:p>
            <a:r>
              <a:rPr lang="ar-SA" b="1" dirty="0"/>
              <a:t>يتخذ نمط التوزيع شكلا شريطيا فى </a:t>
            </a:r>
            <a:r>
              <a:rPr lang="ar-SA" b="1" dirty="0" smtClean="0"/>
              <a:t>نطاقاتالأنهار ، </a:t>
            </a:r>
            <a:r>
              <a:rPr lang="ar-SA" b="1" dirty="0"/>
              <a:t>حيث يبلغ التركز أقصاه ، وعند الينابيع والآبار </a:t>
            </a:r>
            <a:r>
              <a:rPr lang="ar-SA" b="1" dirty="0" smtClean="0"/>
              <a:t>ولكن بصورة </a:t>
            </a:r>
            <a:r>
              <a:rPr lang="ar-SA" b="1" dirty="0"/>
              <a:t>ضئيلة</a:t>
            </a:r>
            <a:endParaRPr lang="ar-EG" altLang="en-US" dirty="0">
              <a:solidFill>
                <a:srgbClr val="0000FF"/>
              </a:solidFill>
            </a:endParaRPr>
          </a:p>
          <a:p>
            <a:pPr>
              <a:lnSpc>
                <a:spcPct val="90000"/>
              </a:lnSpc>
            </a:pPr>
            <a:endParaRPr lang="en-US" altLang="en-US" dirty="0">
              <a:solidFill>
                <a:srgbClr val="FFFF00"/>
              </a:solidFill>
            </a:endParaRPr>
          </a:p>
        </p:txBody>
      </p:sp>
      <p:sp>
        <p:nvSpPr>
          <p:cNvPr id="329735" name="Text Box 7"/>
          <p:cNvSpPr txBox="1">
            <a:spLocks noChangeArrowheads="1"/>
          </p:cNvSpPr>
          <p:nvPr/>
        </p:nvSpPr>
        <p:spPr bwMode="auto">
          <a:xfrm>
            <a:off x="655638" y="6170613"/>
            <a:ext cx="4883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SA" altLang="en-US" sz="2000">
                <a:solidFill>
                  <a:srgbClr val="FFFF00"/>
                </a:solidFill>
                <a:effectLst>
                  <a:outerShdw blurRad="38100" dist="38100" dir="2700000" algn="tl">
                    <a:srgbClr val="000000"/>
                  </a:outerShdw>
                </a:effectLst>
                <a:latin typeface="Garamond" panose="02020404030301010803" pitchFamily="18" charset="0"/>
                <a:cs typeface="Arabic Transparent" panose="020B0604020202020204" pitchFamily="34" charset="0"/>
              </a:rPr>
              <a:t>لاحظ على خريطة مصر تركز السكان حول مياه نهر النيل</a:t>
            </a:r>
            <a:endParaRPr lang="en-US" altLang="en-US" sz="2000">
              <a:solidFill>
                <a:srgbClr val="FFFF00"/>
              </a:solidFill>
              <a:effectLst>
                <a:outerShdw blurRad="38100" dist="38100" dir="2700000" algn="tl">
                  <a:srgbClr val="000000"/>
                </a:outerShdw>
              </a:effectLst>
              <a:latin typeface="Garamond" panose="02020404030301010803" pitchFamily="18" charset="0"/>
              <a:cs typeface="Arabic Transparent" panose="020B0604020202020204" pitchFamily="34" charset="0"/>
            </a:endParaRPr>
          </a:p>
          <a:p>
            <a:pPr>
              <a:spcBef>
                <a:spcPct val="20000"/>
              </a:spcBef>
            </a:pPr>
            <a:endParaRPr lang="en-US" altLang="en-US" sz="2000" b="0">
              <a:solidFill>
                <a:srgbClr val="FFFF00"/>
              </a:solidFill>
              <a:effectLst>
                <a:outerShdw blurRad="38100" dist="38100" dir="2700000" algn="tl">
                  <a:srgbClr val="000000"/>
                </a:outerShdw>
              </a:effectLst>
              <a:latin typeface="Garamond" panose="02020404030301010803" pitchFamily="18" charset="0"/>
              <a:cs typeface="Arabic Transparent" panose="020B060402020202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4" name="Rectangle 26"/>
          <p:cNvSpPr>
            <a:spLocks noGrp="1" noRot="1" noChangeArrowheads="1"/>
          </p:cNvSpPr>
          <p:nvPr>
            <p:ph type="title"/>
          </p:nvPr>
        </p:nvSpPr>
        <p:spPr/>
        <p:txBody>
          <a:bodyPr/>
          <a:lstStyle/>
          <a:p>
            <a:endParaRPr lang="en-US" altLang="en-US"/>
          </a:p>
        </p:txBody>
      </p:sp>
      <p:sp>
        <p:nvSpPr>
          <p:cNvPr id="22533" name="Rectangle 5"/>
          <p:cNvSpPr>
            <a:spLocks noGrp="1" noChangeArrowheads="1"/>
          </p:cNvSpPr>
          <p:nvPr>
            <p:ph type="body" sz="half" idx="1"/>
          </p:nvPr>
        </p:nvSpPr>
        <p:spPr>
          <a:xfrm>
            <a:off x="250825" y="1700213"/>
            <a:ext cx="8431213" cy="4752975"/>
          </a:xfrm>
        </p:spPr>
        <p:txBody>
          <a:bodyPr/>
          <a:lstStyle/>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تقديم لجغرافية السكان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مفهوم جغرافية السكان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العلاقة بين جغرافية السكان والديموغرافيا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مصادر دراسة السكان .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التوزيع السكانى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النمو الســــكانى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تكوين السكان ( التركيب النوعى العمرى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الأهرامات السكانية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مصطلحات سكانية باللغة الانجليزية .</a:t>
            </a:r>
          </a:p>
          <a:p>
            <a:pPr>
              <a:lnSpc>
                <a:spcPct val="90000"/>
              </a:lnSpc>
            </a:pPr>
            <a:r>
              <a:rPr lang="ar-EG" altLang="en-US" sz="2800" b="1">
                <a:latin typeface="Comic Sans MS" panose="030F0702030302020204" pitchFamily="66" charset="0"/>
                <a:ea typeface="Arial Unicode MS" panose="020B0604020202020204" pitchFamily="34" charset="-128"/>
                <a:cs typeface="Arial Unicode MS" panose="020B0604020202020204" pitchFamily="34" charset="-128"/>
              </a:rPr>
              <a:t>عرض لبعض المواقع على شبكة المعلومات الدولية ( عناوينها ).</a:t>
            </a:r>
            <a:endParaRPr lang="en-US" altLang="en-US" sz="2800" b="1">
              <a:latin typeface="Comic Sans MS" panose="030F0702030302020204" pitchFamily="66" charset="0"/>
              <a:ea typeface="Arial Unicode MS" panose="020B0604020202020204" pitchFamily="34" charset="-128"/>
              <a:cs typeface="Arial Unicode MS" panose="020B0604020202020204" pitchFamily="34" charset="-128"/>
            </a:endParaRPr>
          </a:p>
        </p:txBody>
      </p:sp>
      <p:sp>
        <p:nvSpPr>
          <p:cNvPr id="22534" name="WordArt 6"/>
          <p:cNvSpPr>
            <a:spLocks noChangeArrowheads="1" noChangeShapeType="1" noTextEdit="1"/>
          </p:cNvSpPr>
          <p:nvPr/>
        </p:nvSpPr>
        <p:spPr bwMode="auto">
          <a:xfrm>
            <a:off x="2916238" y="404813"/>
            <a:ext cx="3311525" cy="863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مفردات العرض</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endParaRPr>
          </a:p>
        </p:txBody>
      </p:sp>
      <p:pic>
        <p:nvPicPr>
          <p:cNvPr id="22553" name="Picture 25" descr="24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9750" y="2205038"/>
            <a:ext cx="1622425" cy="21161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83362"/>
          </a:xfrm>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476250"/>
            <a:ext cx="8229599" cy="6381750"/>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5476" name="Picture 4" descr="4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5478" name="AutoShape 6"/>
          <p:cNvSpPr>
            <a:spLocks noChangeArrowheads="1"/>
          </p:cNvSpPr>
          <p:nvPr/>
        </p:nvSpPr>
        <p:spPr bwMode="auto">
          <a:xfrm>
            <a:off x="611188" y="1341438"/>
            <a:ext cx="2590800" cy="1800225"/>
          </a:xfrm>
          <a:prstGeom prst="rightArrow">
            <a:avLst>
              <a:gd name="adj1" fmla="val 50000"/>
              <a:gd name="adj2" fmla="val 3597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spcBef>
                <a:spcPct val="0"/>
              </a:spcBef>
              <a:buClrTx/>
              <a:buSzTx/>
              <a:buFontTx/>
              <a:buNone/>
            </a:pPr>
            <a:r>
              <a:rPr lang="ar-EG" altLang="en-US" sz="1800">
                <a:solidFill>
                  <a:srgbClr val="FFFF00"/>
                </a:solidFill>
                <a:effectLst/>
              </a:rPr>
              <a:t>تركز السكان حول مياه نهر النيل   </a:t>
            </a:r>
            <a:endParaRPr lang="en-US" altLang="en-US" sz="1800">
              <a:solidFill>
                <a:srgbClr val="FFFF00"/>
              </a:solidFill>
              <a:effectLst/>
            </a:endParaRPr>
          </a:p>
        </p:txBody>
      </p:sp>
      <p:pic>
        <p:nvPicPr>
          <p:cNvPr id="105481" name="Picture 9" descr="boyb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675" y="908050"/>
            <a:ext cx="1296988" cy="9096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2" descr="مص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18313"/>
          </a:xfrm>
          <a:prstGeom prst="rect">
            <a:avLst/>
          </a:prstGeom>
          <a:noFill/>
          <a:extLst>
            <a:ext uri="{909E8E84-426E-40DD-AFC4-6F175D3DCCD1}">
              <a14:hiddenFill xmlns:a14="http://schemas.microsoft.com/office/drawing/2010/main">
                <a:solidFill>
                  <a:srgbClr val="FFFFFF"/>
                </a:solidFill>
              </a14:hiddenFill>
            </a:ext>
          </a:extLst>
        </p:spPr>
      </p:pic>
      <p:sp>
        <p:nvSpPr>
          <p:cNvPr id="230403" name="AutoShape 3"/>
          <p:cNvSpPr>
            <a:spLocks noChangeArrowheads="1"/>
          </p:cNvSpPr>
          <p:nvPr/>
        </p:nvSpPr>
        <p:spPr bwMode="auto">
          <a:xfrm>
            <a:off x="1042988" y="1628775"/>
            <a:ext cx="649287" cy="287338"/>
          </a:xfrm>
          <a:prstGeom prst="leftArrow">
            <a:avLst>
              <a:gd name="adj1" fmla="val 50000"/>
              <a:gd name="adj2" fmla="val 5649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0404" name="AutoShape 4"/>
          <p:cNvSpPr>
            <a:spLocks noChangeArrowheads="1"/>
          </p:cNvSpPr>
          <p:nvPr/>
        </p:nvSpPr>
        <p:spPr bwMode="auto">
          <a:xfrm>
            <a:off x="2627313" y="2492375"/>
            <a:ext cx="360362" cy="720725"/>
          </a:xfrm>
          <a:prstGeom prst="upArrow">
            <a:avLst>
              <a:gd name="adj1" fmla="val 50000"/>
              <a:gd name="adj2"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0405" name="AutoShape 5"/>
          <p:cNvSpPr>
            <a:spLocks noChangeArrowheads="1"/>
          </p:cNvSpPr>
          <p:nvPr/>
        </p:nvSpPr>
        <p:spPr bwMode="auto">
          <a:xfrm>
            <a:off x="2916238" y="5157788"/>
            <a:ext cx="719137" cy="358775"/>
          </a:xfrm>
          <a:prstGeom prst="rightArrow">
            <a:avLst>
              <a:gd name="adj1" fmla="val 50000"/>
              <a:gd name="adj2" fmla="val 5011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0406" name="AutoShape 6"/>
          <p:cNvSpPr>
            <a:spLocks noChangeArrowheads="1"/>
          </p:cNvSpPr>
          <p:nvPr/>
        </p:nvSpPr>
        <p:spPr bwMode="auto">
          <a:xfrm>
            <a:off x="1187450" y="3357563"/>
            <a:ext cx="863600" cy="287337"/>
          </a:xfrm>
          <a:prstGeom prst="rightArrow">
            <a:avLst>
              <a:gd name="adj1" fmla="val 50000"/>
              <a:gd name="adj2" fmla="val 7513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0407" name="Text Box 7"/>
          <p:cNvSpPr txBox="1">
            <a:spLocks noChangeArrowheads="1"/>
          </p:cNvSpPr>
          <p:nvPr/>
        </p:nvSpPr>
        <p:spPr bwMode="auto">
          <a:xfrm>
            <a:off x="566738" y="5091113"/>
            <a:ext cx="2297112" cy="396875"/>
          </a:xfrm>
          <a:prstGeom prst="rect">
            <a:avLst/>
          </a:prstGeom>
          <a:solidFill>
            <a:srgbClr val="66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solidFill>
                  <a:schemeClr val="bg2"/>
                </a:solidFill>
                <a:effectLst/>
              </a:rPr>
              <a:t>الواحات الخارجة والداخلة</a:t>
            </a:r>
            <a:endParaRPr lang="en-US" altLang="en-US" sz="2000">
              <a:solidFill>
                <a:schemeClr val="bg2"/>
              </a:solidFill>
              <a:effectLst/>
            </a:endParaRPr>
          </a:p>
        </p:txBody>
      </p:sp>
      <p:sp>
        <p:nvSpPr>
          <p:cNvPr id="230408" name="Text Box 8"/>
          <p:cNvSpPr txBox="1">
            <a:spLocks noChangeArrowheads="1"/>
          </p:cNvSpPr>
          <p:nvPr/>
        </p:nvSpPr>
        <p:spPr bwMode="auto">
          <a:xfrm>
            <a:off x="395288" y="2997200"/>
            <a:ext cx="1300162" cy="396875"/>
          </a:xfrm>
          <a:prstGeom prst="rect">
            <a:avLst/>
          </a:prstGeom>
          <a:solidFill>
            <a:srgbClr val="66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solidFill>
                  <a:schemeClr val="bg1"/>
                </a:solidFill>
                <a:effectLst/>
              </a:rPr>
              <a:t>واحة الفرافرة</a:t>
            </a:r>
            <a:endParaRPr lang="en-US" altLang="en-US" sz="2000">
              <a:solidFill>
                <a:schemeClr val="bg1"/>
              </a:solidFill>
              <a:effectLst/>
            </a:endParaRPr>
          </a:p>
        </p:txBody>
      </p:sp>
      <p:sp>
        <p:nvSpPr>
          <p:cNvPr id="230409" name="Text Box 9"/>
          <p:cNvSpPr txBox="1">
            <a:spLocks noChangeArrowheads="1"/>
          </p:cNvSpPr>
          <p:nvPr/>
        </p:nvSpPr>
        <p:spPr bwMode="auto">
          <a:xfrm>
            <a:off x="1763713" y="1557338"/>
            <a:ext cx="1085850" cy="396875"/>
          </a:xfrm>
          <a:prstGeom prst="rect">
            <a:avLst/>
          </a:prstGeom>
          <a:solidFill>
            <a:srgbClr val="66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solidFill>
                  <a:schemeClr val="bg2"/>
                </a:solidFill>
                <a:effectLst/>
              </a:rPr>
              <a:t>واحة سيوة</a:t>
            </a:r>
            <a:endParaRPr lang="en-US" altLang="en-US" sz="2000">
              <a:solidFill>
                <a:schemeClr val="bg2"/>
              </a:solidFill>
              <a:effectLst/>
            </a:endParaRPr>
          </a:p>
        </p:txBody>
      </p:sp>
      <p:sp>
        <p:nvSpPr>
          <p:cNvPr id="230410" name="Text Box 10"/>
          <p:cNvSpPr txBox="1">
            <a:spLocks noChangeArrowheads="1"/>
          </p:cNvSpPr>
          <p:nvPr/>
        </p:nvSpPr>
        <p:spPr bwMode="auto">
          <a:xfrm>
            <a:off x="1258888" y="2276475"/>
            <a:ext cx="1271587" cy="406400"/>
          </a:xfrm>
          <a:prstGeom prst="rect">
            <a:avLst/>
          </a:prstGeom>
          <a:solidFill>
            <a:srgbClr val="66FF33"/>
          </a:solidFill>
          <a:ln w="9525">
            <a:solidFill>
              <a:srgbClr val="FF66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solidFill>
                  <a:schemeClr val="bg1"/>
                </a:solidFill>
                <a:effectLst/>
              </a:rPr>
              <a:t>واحة البحرية</a:t>
            </a:r>
            <a:endParaRPr lang="en-US" altLang="en-US" sz="2000">
              <a:solidFill>
                <a:schemeClr val="bg1"/>
              </a:solidFill>
              <a:effectLst/>
            </a:endParaRPr>
          </a:p>
        </p:txBody>
      </p:sp>
      <p:sp>
        <p:nvSpPr>
          <p:cNvPr id="230411" name="Text Box 11"/>
          <p:cNvSpPr txBox="1">
            <a:spLocks noChangeArrowheads="1"/>
          </p:cNvSpPr>
          <p:nvPr/>
        </p:nvSpPr>
        <p:spPr bwMode="auto">
          <a:xfrm>
            <a:off x="755650" y="6092825"/>
            <a:ext cx="35671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الوحات مراكز لانتشار السكان</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4"/>
          <p:cNvSpPr>
            <a:spLocks noGrp="1" noRot="1" noChangeArrowheads="1"/>
          </p:cNvSpPr>
          <p:nvPr>
            <p:ph type="title"/>
          </p:nvPr>
        </p:nvSpPr>
        <p:spPr/>
        <p:txBody>
          <a:bodyPr/>
          <a:lstStyle/>
          <a:p>
            <a:r>
              <a:rPr lang="ar-SA" altLang="en-US" dirty="0" smtClean="0">
                <a:solidFill>
                  <a:srgbClr val="CC66FF"/>
                </a:solidFill>
              </a:rPr>
              <a:t>4- </a:t>
            </a:r>
            <a:r>
              <a:rPr lang="ar-EG" altLang="en-US" dirty="0" smtClean="0">
                <a:solidFill>
                  <a:srgbClr val="CC66FF"/>
                </a:solidFill>
              </a:rPr>
              <a:t>التربة</a:t>
            </a:r>
            <a:endParaRPr lang="en-US" altLang="en-US" dirty="0">
              <a:solidFill>
                <a:srgbClr val="CC66FF"/>
              </a:solidFill>
            </a:endParaRPr>
          </a:p>
        </p:txBody>
      </p:sp>
      <p:sp>
        <p:nvSpPr>
          <p:cNvPr id="106501" name="Rectangle 5"/>
          <p:cNvSpPr>
            <a:spLocks noGrp="1" noChangeArrowheads="1"/>
          </p:cNvSpPr>
          <p:nvPr>
            <p:ph type="body" idx="1"/>
          </p:nvPr>
        </p:nvSpPr>
        <p:spPr/>
        <p:txBody>
          <a:bodyPr/>
          <a:lstStyle/>
          <a:p>
            <a:pPr>
              <a:lnSpc>
                <a:spcPct val="90000"/>
              </a:lnSpc>
            </a:pPr>
            <a:r>
              <a:rPr lang="ar-EG" altLang="en-US" sz="2800" dirty="0"/>
              <a:t>تلعب التربة و التركيب الجيولوجى للاقليم دورا فى توزيع الســــــكان وكثافتهم ، ففى الاقاليم التى تتوفر فيها التربات البركانية الخصــــــــبة ( كجاوة واليابان وصقلية وأمريكا الوسطى ) يزدحم الســكان بها رغم وجود البراكين الخطرة </a:t>
            </a:r>
          </a:p>
          <a:p>
            <a:pPr>
              <a:lnSpc>
                <a:spcPct val="90000"/>
              </a:lnSpc>
            </a:pPr>
            <a:r>
              <a:rPr lang="ar-EG" altLang="en-US" sz="2800" dirty="0"/>
              <a:t>كما يزدحم السكان فى مناطق التربات الفيضية وتربات اللويـــــــــــس مادمت المـــياه متوفرة بينما يقل أعداد السكان فى  مناطق الصــــخور الجيرية التى تتسرب فيها الميــــــاه .وتقل أيضا فى مناطق التربــــات الصحراوية الفقيرة مثل الصحراء الغربية والشرقية فى </a:t>
            </a:r>
            <a:r>
              <a:rPr lang="ar-EG" altLang="en-US" sz="2800" dirty="0" smtClean="0"/>
              <a:t>مصر</a:t>
            </a:r>
            <a:endParaRPr lang="ar-SA" altLang="en-US" sz="2800" dirty="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8" name="Picture 4" descr="settlement rural clustered form shape s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8549" name="Line 5"/>
          <p:cNvSpPr>
            <a:spLocks noChangeShapeType="1"/>
          </p:cNvSpPr>
          <p:nvPr/>
        </p:nvSpPr>
        <p:spPr bwMode="auto">
          <a:xfrm>
            <a:off x="827088" y="620713"/>
            <a:ext cx="2305050" cy="1330325"/>
          </a:xfrm>
          <a:prstGeom prst="line">
            <a:avLst/>
          </a:prstGeom>
          <a:noFill/>
          <a:ln w="76200">
            <a:solidFill>
              <a:srgbClr val="FF66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50" name="Text Box 6"/>
          <p:cNvSpPr txBox="1">
            <a:spLocks noChangeArrowheads="1"/>
          </p:cNvSpPr>
          <p:nvPr/>
        </p:nvSpPr>
        <p:spPr bwMode="auto">
          <a:xfrm>
            <a:off x="2843213" y="4365625"/>
            <a:ext cx="60150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3600">
                <a:solidFill>
                  <a:srgbClr val="0066FF"/>
                </a:solidFill>
                <a:effectLst/>
              </a:rPr>
              <a:t>تركز السكان فى مناطق التربات الخصبة</a:t>
            </a:r>
            <a:endParaRPr lang="en-US" altLang="en-US" sz="3600">
              <a:solidFill>
                <a:srgbClr val="0066FF"/>
              </a:solidFill>
              <a:effectLst/>
            </a:endParaRPr>
          </a:p>
        </p:txBody>
      </p:sp>
      <p:sp>
        <p:nvSpPr>
          <p:cNvPr id="108551" name="Text Box 7"/>
          <p:cNvSpPr txBox="1">
            <a:spLocks noChangeArrowheads="1"/>
          </p:cNvSpPr>
          <p:nvPr/>
        </p:nvSpPr>
        <p:spPr bwMode="auto">
          <a:xfrm>
            <a:off x="3635375" y="1773238"/>
            <a:ext cx="1450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rgbClr val="FFFF00"/>
                </a:solidFill>
                <a:effectLst/>
              </a:rPr>
              <a:t>منطقة سكنية</a:t>
            </a:r>
            <a:endParaRPr lang="en-US" altLang="en-US" sz="2400">
              <a:solidFill>
                <a:srgbClr val="FFFF00"/>
              </a:solidFill>
              <a:effectLst/>
            </a:endParaRPr>
          </a:p>
        </p:txBody>
      </p:sp>
      <p:sp>
        <p:nvSpPr>
          <p:cNvPr id="108552" name="Line 8"/>
          <p:cNvSpPr>
            <a:spLocks noChangeShapeType="1"/>
          </p:cNvSpPr>
          <p:nvPr/>
        </p:nvSpPr>
        <p:spPr bwMode="auto">
          <a:xfrm flipH="1">
            <a:off x="4140200" y="981075"/>
            <a:ext cx="1655763" cy="0"/>
          </a:xfrm>
          <a:prstGeom prst="line">
            <a:avLst/>
          </a:prstGeom>
          <a:noFill/>
          <a:ln w="762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553" name="Text Box 9"/>
          <p:cNvSpPr txBox="1">
            <a:spLocks noChangeArrowheads="1"/>
          </p:cNvSpPr>
          <p:nvPr/>
        </p:nvSpPr>
        <p:spPr bwMode="auto">
          <a:xfrm>
            <a:off x="5838825" y="723900"/>
            <a:ext cx="1562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400">
                <a:solidFill>
                  <a:schemeClr val="hlink"/>
                </a:solidFill>
                <a:effectLst/>
              </a:rPr>
              <a:t>أراض زراعية</a:t>
            </a:r>
            <a:endParaRPr lang="en-US" altLang="en-US" sz="2400">
              <a:solidFill>
                <a:schemeClr val="hlink"/>
              </a:solidFill>
              <a:effectLst/>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85800"/>
            <a:ext cx="7848600" cy="3557897"/>
          </a:xfrm>
          <a:prstGeom prst="rect">
            <a:avLst/>
          </a:prstGeom>
        </p:spPr>
        <p:txBody>
          <a:bodyPr wrap="square">
            <a:spAutoFit/>
          </a:bodyPr>
          <a:lstStyle/>
          <a:p>
            <a:r>
              <a:rPr lang="ar-SA" altLang="en-US" sz="4400" dirty="0">
                <a:solidFill>
                  <a:srgbClr val="FF0000"/>
                </a:solidFill>
              </a:rPr>
              <a:t>5- </a:t>
            </a:r>
            <a:r>
              <a:rPr lang="ar-EG" altLang="en-US" sz="4400" dirty="0">
                <a:solidFill>
                  <a:srgbClr val="FF0000"/>
                </a:solidFill>
              </a:rPr>
              <a:t>التكوين </a:t>
            </a:r>
            <a:r>
              <a:rPr lang="ar-EG" altLang="en-US" sz="4400" dirty="0" smtClean="0">
                <a:solidFill>
                  <a:srgbClr val="FF0000"/>
                </a:solidFill>
              </a:rPr>
              <a:t>الجيولوجى</a:t>
            </a:r>
            <a:endParaRPr lang="ar-SA" altLang="en-US" sz="4400" dirty="0" smtClean="0">
              <a:solidFill>
                <a:srgbClr val="FF0000"/>
              </a:solidFill>
            </a:endParaRPr>
          </a:p>
          <a:p>
            <a:endParaRPr lang="ar-EG" altLang="en-US" sz="4400" dirty="0">
              <a:solidFill>
                <a:srgbClr val="FF0000"/>
              </a:solidFill>
            </a:endParaRPr>
          </a:p>
          <a:p>
            <a:pPr>
              <a:lnSpc>
                <a:spcPct val="150000"/>
              </a:lnSpc>
            </a:pPr>
            <a:endParaRPr lang="ar-SA" altLang="en-US" dirty="0" smtClean="0"/>
          </a:p>
          <a:p>
            <a:pPr>
              <a:lnSpc>
                <a:spcPct val="150000"/>
              </a:lnSpc>
            </a:pPr>
            <a:r>
              <a:rPr lang="ar-EG" altLang="en-US" dirty="0" smtClean="0"/>
              <a:t>أيضا </a:t>
            </a:r>
            <a:r>
              <a:rPr lang="ar-EG" altLang="en-US" dirty="0"/>
              <a:t>ينجــــذب الانســــان الى مناطق الغنــى المعدنى كمناطق الفحم والبترول للعمل فى المناجم والمصانع .</a:t>
            </a:r>
            <a:endParaRPr lang="en-US" altLang="en-US" dirty="0"/>
          </a:p>
        </p:txBody>
      </p:sp>
    </p:spTree>
    <p:extLst>
      <p:ext uri="{BB962C8B-B14F-4D97-AF65-F5344CB8AC3E}">
        <p14:creationId xmlns:p14="http://schemas.microsoft.com/office/powerpoint/2010/main" val="207402241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24" name="Picture 4" descr="20031003172606-m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89125" name="Picture 5" descr="1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4292600"/>
            <a:ext cx="2736850" cy="2155825"/>
          </a:xfrm>
          <a:prstGeom prst="rect">
            <a:avLst/>
          </a:prstGeom>
          <a:noFill/>
          <a:extLst>
            <a:ext uri="{909E8E84-426E-40DD-AFC4-6F175D3DCCD1}">
              <a14:hiddenFill xmlns:a14="http://schemas.microsoft.com/office/drawing/2010/main">
                <a:solidFill>
                  <a:srgbClr val="FFFFFF"/>
                </a:solidFill>
              </a14:hiddenFill>
            </a:ext>
          </a:extLst>
        </p:spPr>
      </p:pic>
      <p:sp>
        <p:nvSpPr>
          <p:cNvPr id="389126" name="Rectangle 6"/>
          <p:cNvSpPr>
            <a:spLocks noGrp="1" noRot="1" noChangeArrowheads="1"/>
          </p:cNvSpPr>
          <p:nvPr>
            <p:ph type="title"/>
          </p:nvPr>
        </p:nvSpPr>
        <p:spPr>
          <a:xfrm>
            <a:off x="3203575" y="5300663"/>
            <a:ext cx="5940425" cy="1223962"/>
          </a:xfrm>
        </p:spPr>
        <p:txBody>
          <a:bodyPr/>
          <a:lstStyle/>
          <a:p>
            <a:r>
              <a:rPr lang="ar-EG" altLang="en-US" sz="4000">
                <a:solidFill>
                  <a:schemeClr val="bg2"/>
                </a:solidFill>
              </a:rPr>
              <a:t>مناطـــق استخراج البتـــرول تجذب السكــــــــان للعمل فى الصنــــاعات المرتبطة بصنــــاعة النفط وتكريره</a:t>
            </a:r>
            <a:endParaRPr lang="en-US" altLang="en-US" sz="4000">
              <a:solidFill>
                <a:schemeClr val="bg2"/>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Grp="1" noRot="1" noChangeArrowheads="1"/>
          </p:cNvSpPr>
          <p:nvPr>
            <p:ph type="title"/>
          </p:nvPr>
        </p:nvSpPr>
        <p:spPr>
          <a:ln>
            <a:solidFill>
              <a:srgbClr val="FF3300"/>
            </a:solidFill>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a:extLst>
            <a:ext uri="{AF507438-7753-43E0-B8FC-AC1667EBCBE1}">
              <a14:hiddenEffects xmlns:a14="http://schemas.microsoft.com/office/drawing/2010/main">
                <a:effectLst>
                  <a:outerShdw dist="107763" dir="13500000" algn="ctr" rotWithShape="0">
                    <a:schemeClr val="bg2">
                      <a:alpha val="50000"/>
                    </a:schemeClr>
                  </a:outerShdw>
                </a:effectLst>
              </a14:hiddenEffects>
            </a:ext>
          </a:extLst>
        </p:spPr>
        <p:txBody>
          <a:bodyPr>
            <a:flatTx/>
          </a:bodyPr>
          <a:lstStyle/>
          <a:p>
            <a:r>
              <a:rPr lang="ar-EG" altLang="en-US" dirty="0" smtClean="0">
                <a:solidFill>
                  <a:srgbClr val="FF3300"/>
                </a:solidFill>
              </a:rPr>
              <a:t>العوامل </a:t>
            </a:r>
            <a:r>
              <a:rPr lang="ar-SA" altLang="en-US" dirty="0" smtClean="0">
                <a:solidFill>
                  <a:srgbClr val="FF3300"/>
                </a:solidFill>
              </a:rPr>
              <a:t>البشرية</a:t>
            </a:r>
            <a:r>
              <a:rPr lang="ar-EG" altLang="en-US" dirty="0" smtClean="0">
                <a:solidFill>
                  <a:srgbClr val="FF3300"/>
                </a:solidFill>
              </a:rPr>
              <a:t> التى تؤثر فى توزيع السكان</a:t>
            </a:r>
            <a:endParaRPr lang="en-US" altLang="en-US" dirty="0">
              <a:solidFill>
                <a:srgbClr val="CC66FF"/>
              </a:solidFill>
            </a:endParaRPr>
          </a:p>
        </p:txBody>
      </p:sp>
      <p:sp>
        <p:nvSpPr>
          <p:cNvPr id="109573" name="Rectangle 5"/>
          <p:cNvSpPr>
            <a:spLocks noGrp="1" noChangeArrowheads="1"/>
          </p:cNvSpPr>
          <p:nvPr>
            <p:ph type="body" idx="1"/>
          </p:nvPr>
        </p:nvSpPr>
        <p:spPr>
          <a:xfrm>
            <a:off x="457200" y="1417638"/>
            <a:ext cx="8229600" cy="4708525"/>
          </a:xfrm>
        </p:spPr>
        <p:txBody>
          <a:bodyPr/>
          <a:lstStyle/>
          <a:p>
            <a:pPr marL="0" indent="0">
              <a:lnSpc>
                <a:spcPct val="150000"/>
              </a:lnSpc>
              <a:buNone/>
            </a:pPr>
            <a:r>
              <a:rPr lang="ar-SA" altLang="en-US" b="1" dirty="0">
                <a:solidFill>
                  <a:srgbClr val="FF0000"/>
                </a:solidFill>
              </a:rPr>
              <a:t>1</a:t>
            </a:r>
            <a:r>
              <a:rPr lang="ar-SA" altLang="en-US" b="1" dirty="0" smtClean="0">
                <a:solidFill>
                  <a:srgbClr val="FF0000"/>
                </a:solidFill>
              </a:rPr>
              <a:t>- النقل والمواصلات :</a:t>
            </a:r>
          </a:p>
          <a:p>
            <a:pPr>
              <a:lnSpc>
                <a:spcPct val="150000"/>
              </a:lnSpc>
            </a:pPr>
            <a:r>
              <a:rPr lang="ar-EG" altLang="en-US" sz="2400" b="1" dirty="0" smtClean="0"/>
              <a:t>كان </a:t>
            </a:r>
            <a:r>
              <a:rPr lang="ar-EG" altLang="en-US" sz="2400" b="1" dirty="0"/>
              <a:t>من نتائج تقدم وسائل المواصلات أن أصبح </a:t>
            </a:r>
            <a:r>
              <a:rPr lang="ar-EG" altLang="en-US" sz="2800" b="1" dirty="0">
                <a:solidFill>
                  <a:srgbClr val="FFFF66"/>
                </a:solidFill>
              </a:rPr>
              <a:t>الاتصال بين الجماعات البشرية أكثر سهــــــــولة ويســـر مما سهل انتشار السكان فوق مساحات أكبر من الكرة الأرضيــــــــــــة </a:t>
            </a:r>
            <a:r>
              <a:rPr lang="ar-EG" altLang="en-US" sz="2400" b="1" dirty="0"/>
              <a:t>عندمــــــا استطاعت وسائل المواصلات أن تصل اليها وتعمرها</a:t>
            </a:r>
          </a:p>
          <a:p>
            <a:pPr>
              <a:lnSpc>
                <a:spcPct val="150000"/>
              </a:lnSpc>
            </a:pPr>
            <a:r>
              <a:rPr lang="ar-EG" altLang="en-US" sz="2800" b="1" dirty="0">
                <a:solidFill>
                  <a:srgbClr val="FFFF66"/>
                </a:solidFill>
              </a:rPr>
              <a:t>فالنقــــــــل البحرى ساعد على اكتشاف مناطق جديدة اذ قدم وسيلة نقل رخيصة خصوصا للمسافات الطويلة </a:t>
            </a:r>
            <a:r>
              <a:rPr lang="ar-EG" altLang="en-US" sz="2400" b="1" dirty="0"/>
              <a:t>ومن المعروف أن معظم المدن الكبيرة والعظمـى فى العالم ترتبط بالملاحة البحرية </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6000792"/>
          </a:xfrm>
        </p:spPr>
        <p:txBody>
          <a:bodyPr/>
          <a:lstStyle/>
          <a:p>
            <a:r>
              <a:rPr lang="ar-EG" altLang="en-US" b="1" dirty="0" smtClean="0">
                <a:solidFill>
                  <a:srgbClr val="FFFF66"/>
                </a:solidFill>
              </a:rPr>
              <a:t>كما ان نمو وتقدم المــــــــواصلات البرية ساعد على ميلاد حضارة حديثة </a:t>
            </a:r>
            <a:r>
              <a:rPr lang="ar-EG" altLang="en-US" b="1" dirty="0" smtClean="0"/>
              <a:t>ترتبط بالتركز سواء تركز المـــواد الخام أو وسائل الانتــاج أو المــــــــــواد الغذائية أو السكان فى مكان واحد </a:t>
            </a:r>
          </a:p>
          <a:p>
            <a:r>
              <a:rPr lang="ar-EG" altLang="en-US" b="1" dirty="0" smtClean="0">
                <a:solidFill>
                  <a:srgbClr val="FFFF66"/>
                </a:solidFill>
              </a:rPr>
              <a:t>وقد ترتب على ذلك ظهــــــــور مدن جديدة عظيمة الحجم وأقاليم صناعية متعددة خدمت بشبكة من السكــــــــك الحديديــــة والطرق البرية والمـــــلاحة النهرية أو البحرية</a:t>
            </a:r>
            <a:r>
              <a:rPr lang="ar-EG" altLang="en-US" b="1" dirty="0" smtClean="0"/>
              <a:t>. وتبدو هذه الظاهرة  بوضوح فى امتداد المدن وتركز السكان حول خطوط المواصلات التى تربط مراكز التجمع السكانى بعضها بالبعض الأخر .</a:t>
            </a:r>
            <a:endParaRPr lang="en-US" altLang="en-US" b="1" dirty="0" smtClean="0"/>
          </a:p>
          <a:p>
            <a:endParaRPr lang="en-US" dirty="0"/>
          </a:p>
        </p:txBody>
      </p:sp>
    </p:spTree>
    <p:extLst>
      <p:ext uri="{BB962C8B-B14F-4D97-AF65-F5344CB8AC3E}">
        <p14:creationId xmlns:p14="http://schemas.microsoft.com/office/powerpoint/2010/main" val="245814683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14356"/>
            <a:ext cx="8229600" cy="5411807"/>
          </a:xfrm>
        </p:spPr>
        <p:txBody>
          <a:bodyPr/>
          <a:lstStyle/>
          <a:p>
            <a:pPr algn="justLow">
              <a:lnSpc>
                <a:spcPct val="150000"/>
              </a:lnSpc>
              <a:buFont typeface="Arial" pitchFamily="34" charset="0"/>
              <a:buChar char="•"/>
            </a:pPr>
            <a:r>
              <a:rPr lang="ar-SA" b="1" dirty="0" smtClean="0">
                <a:solidFill>
                  <a:srgbClr val="FFFF66"/>
                </a:solidFill>
              </a:rPr>
              <a:t>كان للنقل دوراً بارزاً فى المناطق التى خضعت للاستعمار الأوربى ، فقد أدى إلى خلق كثير من المدن الساحلية والموانى الحديثة التى تتصل بباقى أجزاء العالم .</a:t>
            </a:r>
          </a:p>
          <a:p>
            <a:pPr algn="justLow">
              <a:lnSpc>
                <a:spcPct val="150000"/>
              </a:lnSpc>
              <a:buFont typeface="Arial" pitchFamily="34" charset="0"/>
              <a:buChar char="•"/>
            </a:pPr>
            <a:r>
              <a:rPr lang="ar-SA" b="1" dirty="0" smtClean="0">
                <a:solidFill>
                  <a:srgbClr val="FFFF66"/>
                </a:solidFill>
              </a:rPr>
              <a:t>ففى الفترة الاستعمارية امتدت خطوط النقل من الداخل حيث مناطق إنتاج المواد الخام اللازمة للصناعات فى أوربا إلى الساحل حيث موانى التصدير .</a:t>
            </a:r>
            <a:endParaRPr lang="ar-EG" b="1" dirty="0">
              <a:solidFill>
                <a:srgbClr val="FFFF66"/>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3235" name="Rectangle 3"/>
          <p:cNvSpPr>
            <a:spLocks noGrp="1" noChangeArrowheads="1"/>
          </p:cNvSpPr>
          <p:nvPr>
            <p:ph type="body" sz="half" idx="1"/>
          </p:nvPr>
        </p:nvSpPr>
        <p:spPr>
          <a:xfrm>
            <a:off x="468313" y="2060575"/>
            <a:ext cx="8435975" cy="4525963"/>
          </a:xfrm>
        </p:spPr>
        <p:txBody>
          <a:bodyPr/>
          <a:lstStyle/>
          <a:p>
            <a:pPr>
              <a:lnSpc>
                <a:spcPct val="80000"/>
              </a:lnSpc>
            </a:pPr>
            <a:r>
              <a:rPr lang="ar-EG" altLang="en-US" sz="2000" b="1"/>
              <a:t>جغــرافية الســـكـــــان فرع حديث من فروع الجغرافيا البشرية التى تدرس العلاقات بين الانســــان والبيـئـــــــــة ، وقد شهدت السنــــــــوات الأخيرة تزايدا كبيرا فى الكتابــــات حول جغرافية السكان والمشكلات المرتبطة بها .</a:t>
            </a:r>
          </a:p>
          <a:p>
            <a:pPr>
              <a:lnSpc>
                <a:spcPct val="80000"/>
              </a:lnSpc>
            </a:pPr>
            <a:endParaRPr lang="ar-EG" altLang="en-US" sz="2000" b="1"/>
          </a:p>
          <a:p>
            <a:pPr>
              <a:lnSpc>
                <a:spcPct val="80000"/>
              </a:lnSpc>
            </a:pPr>
            <a:r>
              <a:rPr lang="ar-EG" altLang="en-US" sz="2000" b="1"/>
              <a:t>وكـــان ( تريوارتا ) </a:t>
            </a:r>
            <a:r>
              <a:rPr lang="en-US" altLang="en-US" sz="2000" b="1"/>
              <a:t>trewartha</a:t>
            </a:r>
            <a:r>
              <a:rPr lang="ar-EG" altLang="en-US" sz="2000" b="1"/>
              <a:t> من اوائل البـــــاحثين الذين تحـــدثوا عن مغزى جغرافية السكان ومـــــحتواها وذلك امام اتحاد الجغرافيين الأمـــــــريكيين عام 1953 م ، ومنذ ذلك التاريخ تزايدت الكتــابات كـــما ونوعـا حـــول هذا العلم ليأخذ منهجا مستقلا فى اقسام الجغرافيا كفرع من فروعها البشرية .</a:t>
            </a:r>
          </a:p>
          <a:p>
            <a:pPr>
              <a:lnSpc>
                <a:spcPct val="80000"/>
              </a:lnSpc>
            </a:pPr>
            <a:endParaRPr lang="ar-EG" altLang="en-US" sz="2000" b="1"/>
          </a:p>
          <a:p>
            <a:pPr>
              <a:lnSpc>
                <a:spcPct val="80000"/>
              </a:lnSpc>
            </a:pPr>
            <a:r>
              <a:rPr lang="ar-EG" altLang="en-US" sz="2000" b="1"/>
              <a:t>ومن الحقـائق الهامة فى العلوم الانسانية أن السكان هم المحـور الرئيســـى الذى تدور حوله وتنبع منه الكثير من الدراسـات فى شتى المجـالات ، ولا جدال فى أن عالم اليوم يعيش مرحلة يتزايد فيها السكــان بشكل خطير فعدد سكان العالــم يزيد حاليا على 6000 مليون نسمة وهم فى تزايد مستمر</a:t>
            </a:r>
          </a:p>
          <a:p>
            <a:pPr>
              <a:lnSpc>
                <a:spcPct val="80000"/>
              </a:lnSpc>
            </a:pPr>
            <a:endParaRPr lang="ar-EG" altLang="en-US" sz="2000" b="1"/>
          </a:p>
          <a:p>
            <a:pPr>
              <a:lnSpc>
                <a:spcPct val="80000"/>
              </a:lnSpc>
            </a:pPr>
            <a:r>
              <a:rPr lang="ar-EG" altLang="en-US" sz="2000" b="1"/>
              <a:t>من هنا تصبح دراســــة السكـــان ذات أهميـــة قصوى، كما أن معرفة الحقائق السكانية تعد اساسا هاما لفهم الكثير من المتغيرات الدولية .</a:t>
            </a:r>
            <a:endParaRPr lang="en-US" altLang="en-US" sz="2000" b="1"/>
          </a:p>
        </p:txBody>
      </p:sp>
      <p:sp>
        <p:nvSpPr>
          <p:cNvPr id="223241" name="Text Box 9"/>
          <p:cNvSpPr txBox="1">
            <a:spLocks noChangeArrowheads="1"/>
          </p:cNvSpPr>
          <p:nvPr/>
        </p:nvSpPr>
        <p:spPr bwMode="auto">
          <a:xfrm>
            <a:off x="971550" y="620713"/>
            <a:ext cx="14557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chemeClr val="bg2"/>
                </a:solidFill>
                <a:effectLst>
                  <a:outerShdw blurRad="38100" dist="38100" dir="2700000" algn="tl">
                    <a:srgbClr val="000000"/>
                  </a:outerShdw>
                </a:effectLst>
                <a:latin typeface="Garamond" panose="02020404030301010803" pitchFamily="18" charset="0"/>
              </a:rPr>
              <a:t>جغرافية السكان</a:t>
            </a:r>
            <a:endParaRPr lang="en-US" altLang="en-US" sz="2000">
              <a:solidFill>
                <a:schemeClr val="bg2"/>
              </a:solidFill>
              <a:effectLst>
                <a:outerShdw blurRad="38100" dist="38100" dir="2700000" algn="tl">
                  <a:srgbClr val="000000"/>
                </a:outerShdw>
              </a:effectLst>
              <a:latin typeface="Garamond" panose="02020404030301010803" pitchFamily="18" charset="0"/>
            </a:endParaRPr>
          </a:p>
        </p:txBody>
      </p:sp>
      <p:sp>
        <p:nvSpPr>
          <p:cNvPr id="223243" name="Text Box 11"/>
          <p:cNvSpPr txBox="1">
            <a:spLocks noChangeArrowheads="1"/>
          </p:cNvSpPr>
          <p:nvPr/>
        </p:nvSpPr>
        <p:spPr bwMode="auto">
          <a:xfrm>
            <a:off x="5219700" y="1484313"/>
            <a:ext cx="3065463"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FFFF00"/>
                </a:solidFill>
                <a:effectLst>
                  <a:outerShdw blurRad="38100" dist="38100" dir="2700000" algn="tl">
                    <a:srgbClr val="000000"/>
                  </a:outerShdw>
                </a:effectLst>
                <a:latin typeface="Garamond" panose="02020404030301010803" pitchFamily="18" charset="0"/>
              </a:rPr>
              <a:t>تقديم لجغرافية السكان</a:t>
            </a:r>
            <a:endParaRPr lang="en-US" altLang="en-US" sz="3200">
              <a:solidFill>
                <a:srgbClr val="FFFF00"/>
              </a:solidFill>
              <a:effectLst>
                <a:outerShdw blurRad="38100" dist="38100" dir="2700000" algn="tl">
                  <a:srgbClr val="000000"/>
                </a:outerShdw>
              </a:effectLst>
              <a:latin typeface="Garamond" panose="02020404030301010803" pitchFamily="18" charset="0"/>
            </a:endParaRPr>
          </a:p>
        </p:txBody>
      </p:sp>
      <p:pic>
        <p:nvPicPr>
          <p:cNvPr id="223245" name="Picture 13" descr="2"/>
          <p:cNvPicPr>
            <a:picLocks noGrp="1"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84213" y="260350"/>
            <a:ext cx="7991475" cy="10810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3248" name="Text Box 16"/>
          <p:cNvSpPr txBox="1">
            <a:spLocks noChangeArrowheads="1"/>
          </p:cNvSpPr>
          <p:nvPr/>
        </p:nvSpPr>
        <p:spPr bwMode="auto">
          <a:xfrm>
            <a:off x="684213" y="549275"/>
            <a:ext cx="196373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جغرافية السكان</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type="body" sz="half" idx="1"/>
          </p:nvPr>
        </p:nvSpPr>
        <p:spPr>
          <a:xfrm>
            <a:off x="571472" y="500043"/>
            <a:ext cx="8255028" cy="5654696"/>
          </a:xfrm>
        </p:spPr>
        <p:txBody>
          <a:bodyPr/>
          <a:lstStyle/>
          <a:p>
            <a:pPr>
              <a:lnSpc>
                <a:spcPct val="150000"/>
              </a:lnSpc>
            </a:pPr>
            <a:r>
              <a:rPr lang="ar-EG" altLang="en-US" b="1" dirty="0">
                <a:solidFill>
                  <a:srgbClr val="FFC000"/>
                </a:solidFill>
              </a:rPr>
              <a:t>كما أن ظاهرة الهجرة من الريف الى المدن ظاهرة ارتبطت الى حد كبير بتطور وســائل المواصلات ووفرتها </a:t>
            </a:r>
            <a:r>
              <a:rPr lang="ar-EG" altLang="en-US" b="1" dirty="0" smtClean="0">
                <a:solidFill>
                  <a:srgbClr val="FFC000"/>
                </a:solidFill>
              </a:rPr>
              <a:t>.</a:t>
            </a:r>
            <a:r>
              <a:rPr lang="ar-EG" altLang="en-US" b="1" dirty="0" smtClean="0"/>
              <a:t> ففى كل يوم ينتقل ألاف السكان من المناطق الفقيرة إلى المناطق الغنية اعتماداً على وسائل النقل والمواصلات .</a:t>
            </a:r>
          </a:p>
          <a:p>
            <a:pPr>
              <a:lnSpc>
                <a:spcPct val="150000"/>
              </a:lnSpc>
            </a:pPr>
            <a:endParaRPr lang="ar-EG" altLang="en-US" b="1" dirty="0">
              <a:solidFill>
                <a:srgbClr val="FFC000"/>
              </a:solidFill>
            </a:endParaRPr>
          </a:p>
          <a:p>
            <a:endParaRPr lang="ar-EG" altLang="en-US" sz="2000" b="1" dirty="0"/>
          </a:p>
          <a:p>
            <a:pPr>
              <a:buNone/>
            </a:pPr>
            <a:endParaRPr lang="ar-EG" altLang="en-US" sz="2000" b="1"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خريطة الطرق السريعة فى الولايات المتحدة</a:t>
            </a:r>
            <a:endParaRPr lang="ar-EG" dirty="0"/>
          </a:p>
        </p:txBody>
      </p:sp>
      <p:pic>
        <p:nvPicPr>
          <p:cNvPr id="5" name="Content Placeholder 4" descr="2.jpg"/>
          <p:cNvPicPr>
            <a:picLocks noGrp="1" noChangeAspect="1"/>
          </p:cNvPicPr>
          <p:nvPr>
            <p:ph sz="half" idx="2"/>
          </p:nvPr>
        </p:nvPicPr>
        <p:blipFill>
          <a:blip r:embed="rId2"/>
          <a:stretch>
            <a:fillRect/>
          </a:stretch>
        </p:blipFill>
        <p:spPr>
          <a:xfrm>
            <a:off x="357159" y="1285860"/>
            <a:ext cx="8429684" cy="5143515"/>
          </a:xfr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p>
            <a:r>
              <a:rPr lang="ar-SA" sz="2400" dirty="0" smtClean="0"/>
              <a:t>أطول خط سكة حديد فى العالم</a:t>
            </a:r>
            <a:r>
              <a:rPr lang="ar-EG" sz="2400" dirty="0" smtClean="0"/>
              <a:t> يربط بين ييو في الصين والعاصمة الإسبانية حيث يبلغ طوله </a:t>
            </a:r>
            <a:r>
              <a:rPr lang="ar-EG" sz="2000" dirty="0" smtClean="0"/>
              <a:t>9977 كلم</a:t>
            </a:r>
            <a:endParaRPr lang="ar-EG" sz="2000" dirty="0"/>
          </a:p>
        </p:txBody>
      </p:sp>
      <p:pic>
        <p:nvPicPr>
          <p:cNvPr id="5" name="Content Placeholder 4" descr="4.png"/>
          <p:cNvPicPr>
            <a:picLocks noGrp="1" noChangeAspect="1"/>
          </p:cNvPicPr>
          <p:nvPr>
            <p:ph sz="half" idx="2"/>
          </p:nvPr>
        </p:nvPicPr>
        <p:blipFill>
          <a:blip r:embed="rId2"/>
          <a:stretch>
            <a:fillRect/>
          </a:stretch>
        </p:blipFill>
        <p:spPr>
          <a:xfrm>
            <a:off x="285720" y="1285860"/>
            <a:ext cx="8501121" cy="5214974"/>
          </a:xfr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4" name="Picture 4" descr="trau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2648" name="WordArt 8"/>
          <p:cNvSpPr>
            <a:spLocks noChangeArrowheads="1" noChangeShapeType="1" noTextEdit="1"/>
          </p:cNvSpPr>
          <p:nvPr/>
        </p:nvSpPr>
        <p:spPr bwMode="auto">
          <a:xfrm>
            <a:off x="4932363" y="333375"/>
            <a:ext cx="379095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1676"/>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علق على هذه الصورة !!!</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endParaRPr>
          </a:p>
        </p:txBody>
      </p:sp>
      <p:sp>
        <p:nvSpPr>
          <p:cNvPr id="112649" name="Text Box 9"/>
          <p:cNvSpPr txBox="1">
            <a:spLocks noChangeArrowheads="1"/>
          </p:cNvSpPr>
          <p:nvPr/>
        </p:nvSpPr>
        <p:spPr bwMode="auto">
          <a:xfrm>
            <a:off x="250825" y="5373688"/>
            <a:ext cx="85582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a:solidFill>
                  <a:srgbClr val="FFFF00"/>
                </a:solidFill>
                <a:effectLst/>
              </a:rPr>
              <a:t>{</a:t>
            </a:r>
            <a:r>
              <a:rPr lang="ar-SA" altLang="en-US" sz="1800">
                <a:solidFill>
                  <a:srgbClr val="FFFF00"/>
                </a:solidFill>
                <a:effectLst/>
              </a:rPr>
              <a:t>قُلْ سِيرُوا فِي الْأَرْضِ فَانظُرُوا كَيْفَ بَدَأَ الْخَلْقَ ثُمَّ اللَّهُ يُنشِئُ النَّشْأَةَ الْآخِرَةَ إِنَّ اللَّهَ عَلَى كُلِّ شَيْءٍ قَدِيرٌ }العنكبوت20</a:t>
            </a:r>
            <a:endParaRPr lang="en-US" altLang="en-US" sz="1800">
              <a:solidFill>
                <a:srgbClr val="FFFF00"/>
              </a:solidFill>
              <a:effectLst/>
            </a:endParaRPr>
          </a:p>
        </p:txBody>
      </p:sp>
      <p:sp>
        <p:nvSpPr>
          <p:cNvPr id="112650" name="Text Box 10"/>
          <p:cNvSpPr txBox="1">
            <a:spLocks noChangeArrowheads="1"/>
          </p:cNvSpPr>
          <p:nvPr/>
        </p:nvSpPr>
        <p:spPr bwMode="auto">
          <a:xfrm>
            <a:off x="3494088" y="4538663"/>
            <a:ext cx="18176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1800" b="0">
                <a:solidFill>
                  <a:srgbClr val="FFFF00"/>
                </a:solidFill>
                <a:effectLst/>
              </a:rPr>
              <a:t>بسم الله الرحمن الرحيم</a:t>
            </a:r>
            <a:endParaRPr lang="en-US" altLang="en-US" sz="1800" b="0">
              <a:solidFill>
                <a:srgbClr val="FFFF00"/>
              </a:solidFill>
              <a:effectLst/>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8" name="Picture 4" descr="Boats 10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3670" name="Rectangle 6"/>
          <p:cNvSpPr>
            <a:spLocks noGrp="1" noRot="1" noChangeArrowheads="1"/>
          </p:cNvSpPr>
          <p:nvPr>
            <p:ph type="title"/>
          </p:nvPr>
        </p:nvSpPr>
        <p:spPr/>
        <p:txBody>
          <a:bodyPr/>
          <a:lstStyle/>
          <a:p>
            <a:r>
              <a:rPr lang="ar-EG" altLang="en-US" sz="4000">
                <a:solidFill>
                  <a:srgbClr val="FF3300"/>
                </a:solidFill>
              </a:rPr>
              <a:t>المواصلات البحرية ودورها فى توزيع السكان</a:t>
            </a:r>
            <a:endParaRPr lang="en-US" altLang="en-US" sz="4000">
              <a:solidFill>
                <a:srgbClr val="FF3300"/>
              </a:solidFill>
            </a:endParaRPr>
          </a:p>
        </p:txBody>
      </p:sp>
      <p:sp>
        <p:nvSpPr>
          <p:cNvPr id="113671" name="Rectangle 7"/>
          <p:cNvSpPr>
            <a:spLocks noGrp="1" noChangeArrowheads="1"/>
          </p:cNvSpPr>
          <p:nvPr>
            <p:ph type="body" idx="1"/>
          </p:nvPr>
        </p:nvSpPr>
        <p:spPr>
          <a:xfrm>
            <a:off x="395288" y="2332038"/>
            <a:ext cx="8229600" cy="4525962"/>
          </a:xfrm>
        </p:spPr>
        <p:txBody>
          <a:bodyPr/>
          <a:lstStyle/>
          <a:p>
            <a:pPr>
              <a:lnSpc>
                <a:spcPct val="90000"/>
              </a:lnSpc>
            </a:pPr>
            <a:endParaRPr lang="ar-EG" altLang="en-US" sz="2400">
              <a:solidFill>
                <a:srgbClr val="FFFF00"/>
              </a:solidFill>
            </a:endParaRPr>
          </a:p>
          <a:p>
            <a:pPr>
              <a:lnSpc>
                <a:spcPct val="90000"/>
              </a:lnSpc>
            </a:pPr>
            <a:endParaRPr lang="ar-EG" altLang="en-US" sz="2400">
              <a:solidFill>
                <a:srgbClr val="FFFF00"/>
              </a:solidFill>
            </a:endParaRPr>
          </a:p>
          <a:p>
            <a:pPr>
              <a:lnSpc>
                <a:spcPct val="90000"/>
              </a:lnSpc>
            </a:pPr>
            <a:endParaRPr lang="ar-EG" altLang="en-US" sz="2400">
              <a:solidFill>
                <a:srgbClr val="FFFF00"/>
              </a:solidFill>
            </a:endParaRPr>
          </a:p>
          <a:p>
            <a:pPr>
              <a:lnSpc>
                <a:spcPct val="90000"/>
              </a:lnSpc>
            </a:pPr>
            <a:endParaRPr lang="ar-EG" altLang="en-US" sz="2400">
              <a:solidFill>
                <a:srgbClr val="FFFF00"/>
              </a:solidFill>
            </a:endParaRPr>
          </a:p>
          <a:p>
            <a:pPr>
              <a:lnSpc>
                <a:spcPct val="90000"/>
              </a:lnSpc>
            </a:pPr>
            <a:endParaRPr lang="ar-EG" altLang="en-US" sz="2400">
              <a:solidFill>
                <a:srgbClr val="FFFF00"/>
              </a:solidFill>
            </a:endParaRPr>
          </a:p>
          <a:p>
            <a:pPr>
              <a:lnSpc>
                <a:spcPct val="90000"/>
              </a:lnSpc>
            </a:pPr>
            <a:endParaRPr lang="ar-EG" altLang="en-US" sz="2400">
              <a:solidFill>
                <a:srgbClr val="FFFF00"/>
              </a:solidFill>
            </a:endParaRPr>
          </a:p>
          <a:p>
            <a:pPr>
              <a:lnSpc>
                <a:spcPct val="110000"/>
              </a:lnSpc>
            </a:pPr>
            <a:r>
              <a:rPr lang="ar-EG" altLang="en-US" sz="2400">
                <a:solidFill>
                  <a:srgbClr val="FFFF00"/>
                </a:solidFill>
              </a:rPr>
              <a:t>{</a:t>
            </a:r>
            <a:r>
              <a:rPr lang="ar-SA" altLang="en-US" sz="2400" b="1">
                <a:solidFill>
                  <a:srgbClr val="FFFF00"/>
                </a:solidFill>
              </a:rPr>
              <a:t>إِنَّ فِي خَلْقِ السَّمَاوَاتِ وَالأَرْضِ وَاخْتِلاَفِ اللَّيْلِ وَالنَّهَارِ وَالْفُلْكِ الَّتِي تَجْرِي فِي الْبَحْرِ بِمَا يَنفَعُ النَّاسَ وَمَا أَنزَلَ اللّهُ مِنَ السَّمَ</a:t>
            </a:r>
            <a:r>
              <a:rPr lang="ar-EG" altLang="en-US" sz="2400" b="1">
                <a:solidFill>
                  <a:srgbClr val="FFFF00"/>
                </a:solidFill>
              </a:rPr>
              <a:t>ــــ</a:t>
            </a:r>
            <a:r>
              <a:rPr lang="ar-SA" altLang="en-US" sz="2400" b="1">
                <a:solidFill>
                  <a:srgbClr val="FFFF00"/>
                </a:solidFill>
              </a:rPr>
              <a:t>اءِ مِن مَّاء فَأَحْيَا بِهِ الأرْضَ بَعْدَ مَوْتِهَا وَبَثَّ فِيهَا مِن كُلِّ دَآبَّةٍ وَتَصْرِيفِ الرِّيَاحِ وَالسَّحَابِ الْمُسَخِّرِ بَيْنَ السَّمَ</a:t>
            </a:r>
            <a:r>
              <a:rPr lang="ar-EG" altLang="en-US" sz="2400" b="1">
                <a:solidFill>
                  <a:srgbClr val="FFFF00"/>
                </a:solidFill>
              </a:rPr>
              <a:t>ـــ</a:t>
            </a:r>
            <a:r>
              <a:rPr lang="ar-SA" altLang="en-US" sz="2400" b="1">
                <a:solidFill>
                  <a:srgbClr val="FFFF00"/>
                </a:solidFill>
              </a:rPr>
              <a:t>اء وَالأَرْضِ لآيَاتٍ لِّقَوْمٍ يَعْقِلُونَ }البقرة164</a:t>
            </a:r>
            <a:endParaRPr lang="en-US" altLang="en-US" sz="2400" b="1">
              <a:solidFill>
                <a:srgbClr val="FFFF00"/>
              </a:solidFill>
            </a:endParaRPr>
          </a:p>
        </p:txBody>
      </p:sp>
      <p:sp>
        <p:nvSpPr>
          <p:cNvPr id="113673" name="Text Box 9"/>
          <p:cNvSpPr txBox="1">
            <a:spLocks noChangeArrowheads="1"/>
          </p:cNvSpPr>
          <p:nvPr/>
        </p:nvSpPr>
        <p:spPr bwMode="auto">
          <a:xfrm>
            <a:off x="2987675" y="4149725"/>
            <a:ext cx="28178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بسم الله الرحمن الرحيم</a:t>
            </a:r>
            <a:endParaRPr lang="en-US" altLang="en-US">
              <a:effectLst>
                <a:outerShdw blurRad="38100" dist="38100" dir="2700000" algn="tl">
                  <a:srgbClr val="000000"/>
                </a:outerShdw>
              </a:effectLst>
              <a:latin typeface="Garamond" panose="02020404030301010803" pitchFamily="18" charset="0"/>
            </a:endParaRPr>
          </a:p>
        </p:txBody>
      </p:sp>
      <p:sp>
        <p:nvSpPr>
          <p:cNvPr id="113674" name="Text Box 10"/>
          <p:cNvSpPr txBox="1">
            <a:spLocks noChangeArrowheads="1"/>
          </p:cNvSpPr>
          <p:nvPr/>
        </p:nvSpPr>
        <p:spPr bwMode="auto">
          <a:xfrm>
            <a:off x="3132138" y="6381750"/>
            <a:ext cx="24574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effectLst>
                  <a:outerShdw blurRad="38100" dist="38100" dir="2700000" algn="tl">
                    <a:srgbClr val="000000"/>
                  </a:outerShdw>
                </a:effectLst>
                <a:latin typeface="Garamond" panose="02020404030301010803" pitchFamily="18" charset="0"/>
              </a:rPr>
              <a:t>صــدق الله العظيـــم</a:t>
            </a:r>
            <a:endParaRPr lang="en-US" altLang="en-US">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2804" name="Picture 4" descr="nolan%20tunnel%202%20west%20portal%20BNSF%20freight%20train%20tlh%20P52300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70700"/>
          </a:xfrm>
          <a:prstGeom prst="rect">
            <a:avLst/>
          </a:prstGeom>
          <a:noFill/>
          <a:extLst>
            <a:ext uri="{909E8E84-426E-40DD-AFC4-6F175D3DCCD1}">
              <a14:hiddenFill xmlns:a14="http://schemas.microsoft.com/office/drawing/2010/main">
                <a:solidFill>
                  <a:srgbClr val="FFFFFF"/>
                </a:solidFill>
              </a14:hiddenFill>
            </a:ext>
          </a:extLst>
        </p:spPr>
      </p:pic>
      <p:sp>
        <p:nvSpPr>
          <p:cNvPr id="332805" name="Rectangle 5"/>
          <p:cNvSpPr>
            <a:spLocks noGrp="1" noRot="1" noChangeArrowheads="1"/>
          </p:cNvSpPr>
          <p:nvPr>
            <p:ph type="title"/>
          </p:nvPr>
        </p:nvSpPr>
        <p:spPr>
          <a:xfrm>
            <a:off x="2411413" y="274638"/>
            <a:ext cx="6275387" cy="2649537"/>
          </a:xfrm>
        </p:spPr>
        <p:txBody>
          <a:bodyPr/>
          <a:lstStyle/>
          <a:p>
            <a:r>
              <a:rPr lang="ar-EG" altLang="en-US">
                <a:solidFill>
                  <a:srgbClr val="FF3300"/>
                </a:solidFill>
              </a:rPr>
              <a:t>لاحظ هذا القطـــــار الذى اخترق الجبــــــل ليقرب المسافات وينقل البشر إلـى أماكن ومناطق جديدة</a:t>
            </a:r>
            <a:endParaRPr lang="en-US" altLang="en-US">
              <a:solidFill>
                <a:srgbClr val="FF3300"/>
              </a:solidFill>
            </a:endParaRPr>
          </a:p>
        </p:txBody>
      </p:sp>
      <p:sp>
        <p:nvSpPr>
          <p:cNvPr id="332806" name="Line 6"/>
          <p:cNvSpPr>
            <a:spLocks noChangeShapeType="1"/>
          </p:cNvSpPr>
          <p:nvPr/>
        </p:nvSpPr>
        <p:spPr bwMode="auto">
          <a:xfrm>
            <a:off x="1908175" y="1557338"/>
            <a:ext cx="71438" cy="1655762"/>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32807" name="Text Box 7"/>
          <p:cNvSpPr txBox="1">
            <a:spLocks noChangeArrowheads="1"/>
          </p:cNvSpPr>
          <p:nvPr/>
        </p:nvSpPr>
        <p:spPr bwMode="auto">
          <a:xfrm>
            <a:off x="1609725" y="1196975"/>
            <a:ext cx="533400" cy="349250"/>
          </a:xfrm>
          <a:prstGeom prst="rect">
            <a:avLst/>
          </a:prstGeom>
          <a:noFill/>
          <a:ln w="9525" algn="ctr">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effectLst>
                  <a:outerShdw blurRad="38100" dist="38100" dir="2700000" algn="tl">
                    <a:srgbClr val="000000"/>
                  </a:outerShdw>
                </a:effectLst>
                <a:latin typeface="Garamond" panose="02020404030301010803" pitchFamily="18" charset="0"/>
              </a:rPr>
              <a:t>نفق </a:t>
            </a:r>
            <a:endParaRPr lang="en-US" altLang="en-US" sz="1800">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781" name="Picture 5" descr="1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31783" name="Rectangle 7"/>
          <p:cNvSpPr>
            <a:spLocks noGrp="1" noRot="1" noChangeArrowheads="1"/>
          </p:cNvSpPr>
          <p:nvPr>
            <p:ph type="title"/>
          </p:nvPr>
        </p:nvSpPr>
        <p:spPr/>
        <p:txBody>
          <a:bodyPr/>
          <a:lstStyle/>
          <a:p>
            <a:r>
              <a:rPr lang="ar-EG" altLang="en-US">
                <a:solidFill>
                  <a:srgbClr val="FF3300"/>
                </a:solidFill>
              </a:rPr>
              <a:t>طائرة الإيرباص العملاقة</a:t>
            </a:r>
            <a:r>
              <a:rPr lang="ar-EG" altLang="en-US"/>
              <a:t> </a:t>
            </a:r>
            <a:endParaRPr lang="en-US" altLang="en-US"/>
          </a:p>
        </p:txBody>
      </p:sp>
      <p:sp>
        <p:nvSpPr>
          <p:cNvPr id="331784" name="Text Box 8"/>
          <p:cNvSpPr txBox="1">
            <a:spLocks noChangeArrowheads="1"/>
          </p:cNvSpPr>
          <p:nvPr/>
        </p:nvSpPr>
        <p:spPr bwMode="auto">
          <a:xfrm>
            <a:off x="4140200" y="6092825"/>
            <a:ext cx="4564063"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1800">
                <a:solidFill>
                  <a:srgbClr val="FF3300"/>
                </a:solidFill>
                <a:effectLst>
                  <a:outerShdw blurRad="38100" dist="38100" dir="2700000" algn="tl">
                    <a:srgbClr val="000000"/>
                  </a:outerShdw>
                </a:effectLst>
                <a:latin typeface="Garamond" panose="02020404030301010803" pitchFamily="18" charset="0"/>
              </a:rPr>
              <a:t>قادرة على نقل 850 شخص دفعة واحدة وتتكون من طابقين </a:t>
            </a:r>
            <a:endParaRPr lang="en-US" altLang="en-US" sz="1800">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402" name="Picture 2" descr="gallery%2FIDMENG87%2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86403" name="Rectangle 3"/>
          <p:cNvSpPr>
            <a:spLocks noGrp="1" noRot="1" noChangeArrowheads="1"/>
          </p:cNvSpPr>
          <p:nvPr>
            <p:ph type="title"/>
          </p:nvPr>
        </p:nvSpPr>
        <p:spPr/>
        <p:txBody>
          <a:bodyPr/>
          <a:lstStyle/>
          <a:p>
            <a:r>
              <a:rPr lang="ar-SA" altLang="en-US" dirty="0" smtClean="0">
                <a:solidFill>
                  <a:srgbClr val="66FF33"/>
                </a:solidFill>
              </a:rPr>
              <a:t>2- </a:t>
            </a:r>
            <a:r>
              <a:rPr lang="ar-EG" altLang="en-US" dirty="0" smtClean="0">
                <a:solidFill>
                  <a:srgbClr val="66FF33"/>
                </a:solidFill>
              </a:rPr>
              <a:t>العوامل </a:t>
            </a:r>
            <a:r>
              <a:rPr lang="ar-EG" altLang="en-US" dirty="0">
                <a:solidFill>
                  <a:srgbClr val="66FF33"/>
                </a:solidFill>
              </a:rPr>
              <a:t>الاقتصادية وأثرها فى توزيع السكان</a:t>
            </a:r>
            <a:endParaRPr lang="en-US" altLang="en-US" dirty="0">
              <a:solidFill>
                <a:srgbClr val="66FF33"/>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91600" cy="6583362"/>
          </a:xfrm>
        </p:spPr>
        <p:txBody>
          <a:bodyPr/>
          <a:lstStyle/>
          <a:p>
            <a:pPr algn="r">
              <a:lnSpc>
                <a:spcPct val="150000"/>
              </a:lnSpc>
            </a:pPr>
            <a:r>
              <a:rPr lang="ar-SA" altLang="en-US" dirty="0" smtClean="0">
                <a:solidFill>
                  <a:srgbClr val="CC3300"/>
                </a:solidFill>
                <a:latin typeface="Garamond" panose="02020404030301010803" pitchFamily="18" charset="0"/>
              </a:rPr>
              <a:t>أ- الزراعة :</a:t>
            </a:r>
            <a:r>
              <a:rPr lang="ar-SA" altLang="en-US" sz="3200" dirty="0" smtClean="0">
                <a:solidFill>
                  <a:srgbClr val="FF66CC"/>
                </a:solidFill>
                <a:latin typeface="Garamond" panose="02020404030301010803" pitchFamily="18" charset="0"/>
              </a:rPr>
              <a:t/>
            </a:r>
            <a:br>
              <a:rPr lang="ar-SA" altLang="en-US" sz="3200" dirty="0" smtClean="0">
                <a:solidFill>
                  <a:srgbClr val="FF66CC"/>
                </a:solidFill>
                <a:latin typeface="Garamond" panose="02020404030301010803" pitchFamily="18" charset="0"/>
              </a:rPr>
            </a:br>
            <a:r>
              <a:rPr lang="ar-EG" altLang="en-US" sz="3200" dirty="0" smtClean="0">
                <a:solidFill>
                  <a:srgbClr val="FF66CC"/>
                </a:solidFill>
                <a:latin typeface="Garamond" panose="02020404030301010803" pitchFamily="18" charset="0"/>
              </a:rPr>
              <a:t>يرتبط </a:t>
            </a:r>
            <a:r>
              <a:rPr lang="ar-EG" altLang="en-US" sz="3200" dirty="0">
                <a:solidFill>
                  <a:srgbClr val="FF66CC"/>
                </a:solidFill>
                <a:latin typeface="Garamond" panose="02020404030301010803" pitchFamily="18" charset="0"/>
              </a:rPr>
              <a:t>وجود الانسان بالأرض الزراعية الخصبة التى تنتج له غذاءه وتطعم </a:t>
            </a:r>
            <a:r>
              <a:rPr lang="ar-EG" altLang="en-US" sz="3200" dirty="0" smtClean="0">
                <a:solidFill>
                  <a:srgbClr val="FF66CC"/>
                </a:solidFill>
                <a:latin typeface="Garamond" panose="02020404030301010803" pitchFamily="18" charset="0"/>
              </a:rPr>
              <a:t>حيواناته</a:t>
            </a:r>
            <a:r>
              <a:rPr lang="ar-SA" altLang="en-US" sz="3200" dirty="0" smtClean="0">
                <a:solidFill>
                  <a:srgbClr val="FF66CC"/>
                </a:solidFill>
                <a:latin typeface="Garamond" panose="02020404030301010803" pitchFamily="18" charset="0"/>
              </a:rPr>
              <a:t/>
            </a:r>
            <a:br>
              <a:rPr lang="ar-SA" altLang="en-US" sz="3200" dirty="0" smtClean="0">
                <a:solidFill>
                  <a:srgbClr val="FF66CC"/>
                </a:solidFill>
                <a:latin typeface="Garamond" panose="02020404030301010803" pitchFamily="18" charset="0"/>
              </a:rPr>
            </a:br>
            <a:r>
              <a:rPr lang="ar-SA" sz="3200" dirty="0" smtClean="0">
                <a:solidFill>
                  <a:srgbClr val="FF66CC"/>
                </a:solidFill>
              </a:rPr>
              <a:t>فيبلغ التركزأعلاه </a:t>
            </a:r>
            <a:r>
              <a:rPr lang="ar-SA" sz="3200" dirty="0">
                <a:solidFill>
                  <a:srgbClr val="FF66CC"/>
                </a:solidFill>
              </a:rPr>
              <a:t>فى المناطق الزراعية </a:t>
            </a:r>
            <a:br>
              <a:rPr lang="ar-SA" sz="3200" dirty="0">
                <a:solidFill>
                  <a:srgbClr val="FF66CC"/>
                </a:solidFill>
              </a:rPr>
            </a:br>
            <a:r>
              <a:rPr lang="ar-SA" sz="3200" dirty="0" smtClean="0">
                <a:solidFill>
                  <a:srgbClr val="FF66CC"/>
                </a:solidFill>
              </a:rPr>
              <a:t>حيث يستقر </a:t>
            </a:r>
            <a:r>
              <a:rPr lang="ar-SA" sz="3200" dirty="0">
                <a:solidFill>
                  <a:srgbClr val="FF66CC"/>
                </a:solidFill>
              </a:rPr>
              <a:t>السكان </a:t>
            </a:r>
            <a:r>
              <a:rPr lang="ar-SA" sz="3200" dirty="0" smtClean="0">
                <a:solidFill>
                  <a:srgbClr val="FF66CC"/>
                </a:solidFill>
              </a:rPr>
              <a:t>فى القرى الريفية وبخاصة </a:t>
            </a:r>
            <a:r>
              <a:rPr lang="ar-SA" sz="3200" dirty="0">
                <a:solidFill>
                  <a:srgbClr val="FF66CC"/>
                </a:solidFill>
              </a:rPr>
              <a:t>العاملين بالزراعة</a:t>
            </a:r>
            <a:r>
              <a:rPr lang="ar-SA" sz="3200" dirty="0"/>
              <a:t/>
            </a:r>
            <a:br>
              <a:rPr lang="ar-SA" sz="3200" dirty="0"/>
            </a:br>
            <a:r>
              <a:rPr lang="ar-SA" sz="3200" dirty="0" smtClean="0">
                <a:solidFill>
                  <a:srgbClr val="FF66CC"/>
                </a:solidFill>
              </a:rPr>
              <a:t>ويقل فى نطاقات الرعي</a:t>
            </a:r>
            <a:endParaRPr lang="en-US" sz="3200" dirty="0"/>
          </a:p>
        </p:txBody>
      </p:sp>
    </p:spTree>
    <p:extLst>
      <p:ext uri="{BB962C8B-B14F-4D97-AF65-F5344CB8AC3E}">
        <p14:creationId xmlns:p14="http://schemas.microsoft.com/office/powerpoint/2010/main" val="5978136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6369072"/>
          </a:xfrm>
        </p:spPr>
        <p:txBody>
          <a:bodyPr/>
          <a:lstStyle/>
          <a:p>
            <a:r>
              <a:rPr lang="ar-EG" dirty="0" smtClean="0"/>
              <a:t/>
            </a:r>
            <a:br>
              <a:rPr lang="ar-EG" dirty="0" smtClean="0"/>
            </a:br>
            <a:r>
              <a:rPr lang="ar-EG" dirty="0" smtClean="0"/>
              <a:t/>
            </a:r>
            <a:br>
              <a:rPr lang="ar-EG" dirty="0" smtClean="0"/>
            </a:br>
            <a:r>
              <a:rPr lang="ar-EG" dirty="0" smtClean="0"/>
              <a:t/>
            </a:r>
            <a:br>
              <a:rPr lang="ar-EG" dirty="0" smtClean="0"/>
            </a:br>
            <a:r>
              <a:rPr lang="ar-EG" dirty="0" smtClean="0"/>
              <a:t/>
            </a:r>
            <a:br>
              <a:rPr lang="ar-EG" dirty="0" smtClean="0"/>
            </a:br>
            <a:r>
              <a:rPr lang="ar-EG" dirty="0" smtClean="0"/>
              <a:t/>
            </a:r>
            <a:br>
              <a:rPr lang="ar-EG" dirty="0" smtClean="0"/>
            </a:br>
            <a:r>
              <a:rPr lang="ar-EG" dirty="0" smtClean="0"/>
              <a:t/>
            </a:r>
            <a:br>
              <a:rPr lang="ar-EG" dirty="0" smtClean="0"/>
            </a:br>
            <a:r>
              <a:rPr lang="ar-EG" dirty="0" smtClean="0"/>
              <a:t/>
            </a:r>
            <a:br>
              <a:rPr lang="ar-EG" dirty="0" smtClean="0"/>
            </a:br>
            <a:r>
              <a:rPr lang="ar-EG" dirty="0" smtClean="0"/>
              <a:t/>
            </a:r>
            <a:br>
              <a:rPr lang="ar-EG" dirty="0" smtClean="0"/>
            </a:br>
            <a:r>
              <a:rPr lang="ar-EG" sz="3600" dirty="0" smtClean="0">
                <a:solidFill>
                  <a:srgbClr val="FF0000"/>
                </a:solidFill>
              </a:rPr>
              <a:t>يتفق توزيع المناطق الزراعية مع تزكز السكان فى العالم</a:t>
            </a:r>
            <a:endParaRPr lang="ar-EG" sz="3600" dirty="0">
              <a:solidFill>
                <a:srgbClr val="FF0000"/>
              </a:solidFill>
            </a:endParaRPr>
          </a:p>
        </p:txBody>
      </p:sp>
      <p:pic>
        <p:nvPicPr>
          <p:cNvPr id="3" name="Picture 2" descr="5.jpg"/>
          <p:cNvPicPr>
            <a:picLocks noChangeAspect="1"/>
          </p:cNvPicPr>
          <p:nvPr/>
        </p:nvPicPr>
        <p:blipFill>
          <a:blip r:embed="rId2"/>
          <a:stretch>
            <a:fillRect/>
          </a:stretch>
        </p:blipFill>
        <p:spPr>
          <a:xfrm>
            <a:off x="214282" y="357166"/>
            <a:ext cx="8686800" cy="52673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a:xfrm>
            <a:off x="468313" y="476250"/>
            <a:ext cx="8229600" cy="1143000"/>
          </a:xfrm>
        </p:spPr>
        <p:txBody>
          <a:bodyPr/>
          <a:lstStyle/>
          <a:p>
            <a:r>
              <a:rPr lang="ar-EG" altLang="en-US" sz="4000">
                <a:solidFill>
                  <a:schemeClr val="hlink"/>
                </a:solidFill>
                <a:effectLst/>
              </a:rPr>
              <a:t>يبدأ دارس علم السكان بثلاثة أسئلة رئيسية</a:t>
            </a:r>
            <a:r>
              <a:rPr lang="ar-EG" altLang="en-US" sz="4000" b="0">
                <a:solidFill>
                  <a:schemeClr val="hlink"/>
                </a:solidFill>
                <a:effectLst/>
              </a:rPr>
              <a:t> </a:t>
            </a:r>
            <a:br>
              <a:rPr lang="ar-EG" altLang="en-US" sz="4000" b="0">
                <a:solidFill>
                  <a:schemeClr val="hlink"/>
                </a:solidFill>
                <a:effectLst/>
              </a:rPr>
            </a:br>
            <a:r>
              <a:rPr lang="ar-EG" altLang="en-US" sz="4000" b="0">
                <a:solidFill>
                  <a:schemeClr val="hlink"/>
                </a:solidFill>
                <a:effectLst/>
              </a:rPr>
              <a:t> </a:t>
            </a:r>
            <a:r>
              <a:rPr lang="ar-EG" altLang="en-US" sz="4000">
                <a:solidFill>
                  <a:schemeClr val="hlink"/>
                </a:solidFill>
                <a:effectLst/>
              </a:rPr>
              <a:t>وهى</a:t>
            </a:r>
            <a:r>
              <a:rPr lang="en-US" altLang="en-US" sz="4000">
                <a:solidFill>
                  <a:schemeClr val="hlink"/>
                </a:solidFill>
                <a:effectLst/>
              </a:rPr>
              <a:t/>
            </a:r>
            <a:br>
              <a:rPr lang="en-US" altLang="en-US" sz="4000">
                <a:solidFill>
                  <a:schemeClr val="hlink"/>
                </a:solidFill>
                <a:effectLst/>
              </a:rPr>
            </a:br>
            <a:r>
              <a:rPr lang="ar-EG" altLang="en-US" sz="4000">
                <a:solidFill>
                  <a:schemeClr val="hlink"/>
                </a:solidFill>
                <a:effectLst/>
              </a:rPr>
              <a:t> </a:t>
            </a:r>
            <a:endParaRPr lang="en-US" altLang="en-US" sz="4000">
              <a:solidFill>
                <a:schemeClr val="hlink"/>
              </a:solidFill>
              <a:effectLst/>
            </a:endParaRPr>
          </a:p>
        </p:txBody>
      </p:sp>
      <p:sp>
        <p:nvSpPr>
          <p:cNvPr id="29700" name="Rectangle 4"/>
          <p:cNvSpPr>
            <a:spLocks noGrp="1" noChangeArrowheads="1"/>
          </p:cNvSpPr>
          <p:nvPr>
            <p:ph type="body" sz="half" idx="1"/>
          </p:nvPr>
        </p:nvSpPr>
        <p:spPr>
          <a:xfrm>
            <a:off x="4787900" y="1484313"/>
            <a:ext cx="4038600" cy="4525962"/>
          </a:xfrm>
        </p:spPr>
        <p:txBody>
          <a:bodyPr/>
          <a:lstStyle/>
          <a:p>
            <a:pPr>
              <a:buFont typeface="Wingdings" panose="05000000000000000000" pitchFamily="2" charset="2"/>
              <a:buBlip>
                <a:blip r:embed="rId2"/>
              </a:buBlip>
            </a:pPr>
            <a:r>
              <a:rPr lang="ar-EG" altLang="en-US" sz="2800" b="1"/>
              <a:t>كم عدد السكان الذين يعيشون فى منطقة معينة ؟</a:t>
            </a:r>
          </a:p>
          <a:p>
            <a:pPr>
              <a:buFont typeface="Wingdings" panose="05000000000000000000" pitchFamily="2" charset="2"/>
              <a:buBlip>
                <a:blip r:embed="rId2"/>
              </a:buBlip>
            </a:pPr>
            <a:endParaRPr lang="ar-EG" altLang="en-US" sz="2800" b="1"/>
          </a:p>
          <a:p>
            <a:pPr>
              <a:buFont typeface="Wingdings" panose="05000000000000000000" pitchFamily="2" charset="2"/>
              <a:buBlip>
                <a:blip r:embed="rId2"/>
              </a:buBlip>
            </a:pPr>
            <a:r>
              <a:rPr lang="ar-EG" altLang="en-US" sz="2800" b="1"/>
              <a:t>ما هـــــــــو نوع السكان الذين تضمهم المجمـــــوعة السكانية وماهى خصائصهم ؟</a:t>
            </a:r>
          </a:p>
          <a:p>
            <a:pPr>
              <a:buFont typeface="Wingdings" panose="05000000000000000000" pitchFamily="2" charset="2"/>
              <a:buBlip>
                <a:blip r:embed="rId2"/>
              </a:buBlip>
            </a:pPr>
            <a:endParaRPr lang="ar-EG" altLang="en-US" sz="2800" b="1"/>
          </a:p>
          <a:p>
            <a:pPr>
              <a:buFont typeface="Wingdings" panose="05000000000000000000" pitchFamily="2" charset="2"/>
              <a:buBlip>
                <a:blip r:embed="rId2"/>
              </a:buBlip>
            </a:pPr>
            <a:r>
              <a:rPr lang="ar-EG" altLang="en-US" sz="2800" b="1"/>
              <a:t>كيف يتوزع السكــــــــــــان فى المنطقة التى يعيشون فيها ؟</a:t>
            </a:r>
            <a:endParaRPr lang="en-US" altLang="en-US" sz="2800" b="1"/>
          </a:p>
        </p:txBody>
      </p:sp>
      <p:pic>
        <p:nvPicPr>
          <p:cNvPr id="29704" name="Picture 8" descr="overpop"/>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84213" y="1881188"/>
            <a:ext cx="3959225" cy="3940175"/>
          </a:xfrm>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Rectangle 4"/>
          <p:cNvSpPr>
            <a:spLocks noGrp="1" noRot="1" noChangeArrowheads="1"/>
          </p:cNvSpPr>
          <p:nvPr>
            <p:ph type="title"/>
          </p:nvPr>
        </p:nvSpPr>
        <p:spPr>
          <a:ln>
            <a:solidFill>
              <a:srgbClr val="FF3300"/>
            </a:solidFill>
            <a:miter lim="800000"/>
            <a:headEnd/>
            <a:tailEnd/>
          </a:ln>
          <a:scene3d>
            <a:camera prst="legacyObliqueTop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SA" altLang="en-US" dirty="0" smtClean="0">
                <a:solidFill>
                  <a:srgbClr val="FFFF00"/>
                </a:solidFill>
              </a:rPr>
              <a:t>ب- </a:t>
            </a:r>
            <a:r>
              <a:rPr lang="ar-EG" altLang="en-US" dirty="0" smtClean="0">
                <a:solidFill>
                  <a:srgbClr val="FFFF00"/>
                </a:solidFill>
              </a:rPr>
              <a:t>الصناعة </a:t>
            </a:r>
            <a:r>
              <a:rPr lang="ar-EG" altLang="en-US" dirty="0">
                <a:solidFill>
                  <a:srgbClr val="FFFF00"/>
                </a:solidFill>
              </a:rPr>
              <a:t>وأثرها فى توزيع السكان </a:t>
            </a:r>
            <a:endParaRPr lang="en-US" altLang="en-US" dirty="0">
              <a:solidFill>
                <a:srgbClr val="FFFF00"/>
              </a:solidFill>
            </a:endParaRPr>
          </a:p>
        </p:txBody>
      </p:sp>
      <p:sp>
        <p:nvSpPr>
          <p:cNvPr id="114693" name="Rectangle 5"/>
          <p:cNvSpPr>
            <a:spLocks noGrp="1" noChangeArrowheads="1"/>
          </p:cNvSpPr>
          <p:nvPr>
            <p:ph type="body" idx="1"/>
          </p:nvPr>
        </p:nvSpPr>
        <p:spPr/>
        <p:txBody>
          <a:bodyPr/>
          <a:lstStyle/>
          <a:p>
            <a:pPr>
              <a:lnSpc>
                <a:spcPct val="90000"/>
              </a:lnSpc>
            </a:pPr>
            <a:r>
              <a:rPr lang="ar-EG" altLang="en-US" sz="2800" b="1" dirty="0"/>
              <a:t>من المعروف أن المناطق الصناعية تجذب السكان للعـــمل بمصانعها ليكونوا أيدى عاملة وشئ بشئ تتكون المــدن الصناعية التى تستفيد فى بعض الأحيان من قرب المواد الخام  فمثلا مراكز صناعة النسيج بغرب أوربا تجذب العمال والمواد الخام من الريف المجــاور ومن ثم فقد نمت هذه المدن بينما تقلص الريف المجاور.</a:t>
            </a:r>
          </a:p>
          <a:p>
            <a:pPr>
              <a:lnSpc>
                <a:spcPct val="90000"/>
              </a:lnSpc>
            </a:pPr>
            <a:endParaRPr lang="ar-EG" altLang="en-US" sz="2800" b="1" dirty="0"/>
          </a:p>
          <a:p>
            <a:pPr>
              <a:lnSpc>
                <a:spcPct val="90000"/>
              </a:lnSpc>
            </a:pPr>
            <a:r>
              <a:rPr lang="ar-EG" altLang="en-US" sz="2800" b="1" dirty="0"/>
              <a:t>فالمــــدن الصناعية تأخذ فى النمو والازدهار السريع مثل مدن أوربا التــــى نمت بجوار حقول الفحم وأيضا مدن صنــاعة الغزل والنسيج والصناعات الميكـــــانيكية والصنـــاعات الخفيفة ترتبط دائما بمراكز تجمع السكان .</a:t>
            </a:r>
            <a:endParaRPr lang="en-US" altLang="en-US" sz="2800" b="1"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EG" dirty="0" smtClean="0"/>
              <a:t>المدن الصناعية فى السعودية</a:t>
            </a:r>
            <a:endParaRPr lang="ar-EG" dirty="0"/>
          </a:p>
        </p:txBody>
      </p:sp>
      <p:pic>
        <p:nvPicPr>
          <p:cNvPr id="4" name="Content Placeholder 3" descr="6.jpg"/>
          <p:cNvPicPr>
            <a:picLocks noGrp="1" noChangeAspect="1"/>
          </p:cNvPicPr>
          <p:nvPr>
            <p:ph idx="1"/>
          </p:nvPr>
        </p:nvPicPr>
        <p:blipFill>
          <a:blip r:embed="rId2"/>
          <a:stretch>
            <a:fillRect/>
          </a:stretch>
        </p:blipFill>
        <p:spPr>
          <a:xfrm>
            <a:off x="285720" y="1428736"/>
            <a:ext cx="8358246" cy="5143536"/>
          </a:xfr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lstStyle/>
          <a:p>
            <a:pPr marL="0" indent="0">
              <a:buNone/>
            </a:pPr>
            <a:r>
              <a:rPr lang="ar-SA" sz="3600" b="1" dirty="0">
                <a:solidFill>
                  <a:srgbClr val="CC3300"/>
                </a:solidFill>
              </a:rPr>
              <a:t>ج- العامل الإداري والسياسي :</a:t>
            </a:r>
          </a:p>
          <a:p>
            <a:r>
              <a:rPr lang="ar-SA" dirty="0"/>
              <a:t>- </a:t>
            </a:r>
            <a:r>
              <a:rPr lang="ar-SA" b="1" dirty="0"/>
              <a:t>حواضر المحافظات أو الولايات أكبر التجمعات كونها </a:t>
            </a:r>
            <a:r>
              <a:rPr lang="ar-SA" b="1" dirty="0" smtClean="0"/>
              <a:t>مركزالخدمات </a:t>
            </a:r>
            <a:r>
              <a:rPr lang="ar-SA" b="1" dirty="0"/>
              <a:t>والمصالح ومستقر الحكم والإدارة التي يرتبط </a:t>
            </a:r>
            <a:r>
              <a:rPr lang="ar-SA" b="1" dirty="0" smtClean="0"/>
              <a:t>بهاالمواطنون</a:t>
            </a:r>
            <a:endParaRPr lang="ar-SA" b="1" dirty="0"/>
          </a:p>
          <a:p>
            <a:r>
              <a:rPr lang="ar-SA" b="1" dirty="0" smtClean="0"/>
              <a:t>التجمع السياسي</a:t>
            </a:r>
            <a:r>
              <a:rPr lang="ar-SA" b="1" dirty="0"/>
              <a:t> يتجلى فى تجمع الأقليات القومية والدينية</a:t>
            </a:r>
          </a:p>
          <a:p>
            <a:pPr marL="0" indent="0">
              <a:buNone/>
            </a:pPr>
            <a:r>
              <a:rPr lang="ar-SA" b="1" dirty="0"/>
              <a:t>كالموارنة فى جبال لبنان يعيشون فى عزلة عن غيرهم وكذلك</a:t>
            </a:r>
          </a:p>
          <a:p>
            <a:pPr marL="0" indent="0">
              <a:buNone/>
            </a:pPr>
            <a:r>
              <a:rPr lang="ar-SA" b="1" dirty="0"/>
              <a:t>أهل النوبة فى تلال النوبة ، والبربر فى مرتفعات أطلس ،</a:t>
            </a:r>
          </a:p>
          <a:p>
            <a:pPr marL="0" indent="0">
              <a:buNone/>
            </a:pPr>
            <a:r>
              <a:rPr lang="ar-SA" b="1" dirty="0"/>
              <a:t>والدروز فى جبل العرب فى سوريا</a:t>
            </a:r>
            <a:endParaRPr lang="en-US" dirty="0"/>
          </a:p>
        </p:txBody>
      </p:sp>
    </p:spTree>
    <p:extLst>
      <p:ext uri="{BB962C8B-B14F-4D97-AF65-F5344CB8AC3E}">
        <p14:creationId xmlns:p14="http://schemas.microsoft.com/office/powerpoint/2010/main" val="401338137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900" name="Rectangle 4"/>
          <p:cNvSpPr>
            <a:spLocks noGrp="1" noRot="1" noChangeArrowheads="1"/>
          </p:cNvSpPr>
          <p:nvPr>
            <p:ph type="title"/>
          </p:nvPr>
        </p:nvSpPr>
        <p:spPr/>
        <p:txBody>
          <a:bodyPr/>
          <a:lstStyle/>
          <a:p>
            <a:r>
              <a:rPr lang="ar-EG" altLang="en-US"/>
              <a:t>النمو السريع للمدن</a:t>
            </a:r>
            <a:endParaRPr lang="en-US" altLang="en-US"/>
          </a:p>
        </p:txBody>
      </p:sp>
      <p:sp>
        <p:nvSpPr>
          <p:cNvPr id="336902" name="Rectangle 6"/>
          <p:cNvSpPr>
            <a:spLocks noGrp="1" noChangeArrowheads="1"/>
          </p:cNvSpPr>
          <p:nvPr>
            <p:ph type="body" sz="half" idx="2"/>
          </p:nvPr>
        </p:nvSpPr>
        <p:spPr>
          <a:xfrm>
            <a:off x="5580063" y="1844675"/>
            <a:ext cx="3175000" cy="4525963"/>
          </a:xfrm>
        </p:spPr>
        <p:txBody>
          <a:bodyPr/>
          <a:lstStyle/>
          <a:p>
            <a:r>
              <a:rPr lang="ar-EG" altLang="en-US" sz="2800" b="1"/>
              <a:t>المــــــدن تنمو وتزدهر بسرعة فى أحجامها مع تطور الصنــــاعة وبناء المـــــــصانع ، فالمــدن يتوفر فيها من الخدمات مــــــــا يجذب الســـكان ، ومن المـــــعروف أن الصناعة الثقيلة تجتذب كثيرا من السكان.</a:t>
            </a:r>
            <a:endParaRPr lang="en-US" altLang="en-US" sz="2800" b="1"/>
          </a:p>
        </p:txBody>
      </p:sp>
      <p:pic>
        <p:nvPicPr>
          <p:cNvPr id="336903" name="Picture 7" descr="tokyo_gal1"/>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rcRect/>
          <a:stretch>
            <a:fillRect/>
          </a:stretch>
        </p:blipFill>
        <p:spPr>
          <a:xfrm>
            <a:off x="250825" y="1844675"/>
            <a:ext cx="4643438" cy="3889375"/>
          </a:xfrm>
          <a:extLst>
            <a:ext uri="{909E8E84-426E-40DD-AFC4-6F175D3DCCD1}">
              <a14:hiddenFill xmlns:a14="http://schemas.microsoft.com/office/drawing/2010/main">
                <a:solidFill>
                  <a:srgbClr val="FFFFFF"/>
                </a:solidFill>
              </a14:hiddenFill>
            </a:ext>
          </a:extLst>
        </p:spPr>
      </p:pic>
      <p:sp>
        <p:nvSpPr>
          <p:cNvPr id="336904" name="Text Box 8"/>
          <p:cNvSpPr txBox="1">
            <a:spLocks noChangeArrowheads="1"/>
          </p:cNvSpPr>
          <p:nvPr/>
        </p:nvSpPr>
        <p:spPr bwMode="auto">
          <a:xfrm>
            <a:off x="971550" y="6021388"/>
            <a:ext cx="25193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rgbClr val="FF3300"/>
                </a:solidFill>
                <a:effectLst>
                  <a:outerShdw blurRad="38100" dist="38100" dir="2700000" algn="tl">
                    <a:srgbClr val="000000"/>
                  </a:outerShdw>
                </a:effectLst>
                <a:latin typeface="Garamond" panose="02020404030301010803" pitchFamily="18" charset="0"/>
              </a:rPr>
              <a:t>صورة لمدينة طوكيو</a:t>
            </a:r>
            <a:endParaRPr lang="en-US" altLang="en-US">
              <a:solidFill>
                <a:srgbClr val="FF3300"/>
              </a:solidFill>
              <a:effectLst>
                <a:outerShdw blurRad="38100" dist="38100" dir="2700000" algn="tl">
                  <a:srgbClr val="000000"/>
                </a:outerShdw>
              </a:effectLst>
              <a:latin typeface="Garamond" panose="02020404030301010803"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rrowheads="1"/>
          </p:cNvSpPr>
          <p:nvPr>
            <p:ph type="title"/>
          </p:nvPr>
        </p:nvSpPr>
        <p:spPr/>
        <p:txBody>
          <a:bodyPr/>
          <a:lstStyle/>
          <a:p>
            <a:r>
              <a:rPr lang="ar-EG" altLang="en-US" sz="5400" dirty="0">
                <a:solidFill>
                  <a:srgbClr val="FFFF00"/>
                </a:solidFill>
                <a:cs typeface="Andalus" panose="02020603050405020304" pitchFamily="18" charset="-78"/>
              </a:rPr>
              <a:t>الخلاصة</a:t>
            </a:r>
            <a:endParaRPr lang="en-US" altLang="en-US" sz="5400" dirty="0">
              <a:solidFill>
                <a:srgbClr val="FFFF00"/>
              </a:solidFill>
              <a:cs typeface="Andalus" panose="02020603050405020304" pitchFamily="18" charset="-78"/>
            </a:endParaRPr>
          </a:p>
        </p:txBody>
      </p:sp>
      <p:sp>
        <p:nvSpPr>
          <p:cNvPr id="116739" name="Rectangle 3"/>
          <p:cNvSpPr>
            <a:spLocks noGrp="1" noChangeArrowheads="1"/>
          </p:cNvSpPr>
          <p:nvPr>
            <p:ph type="body" idx="1"/>
          </p:nvPr>
        </p:nvSpPr>
        <p:spPr/>
        <p:txBody>
          <a:bodyPr/>
          <a:lstStyle/>
          <a:p>
            <a:pPr>
              <a:lnSpc>
                <a:spcPct val="90000"/>
              </a:lnSpc>
            </a:pPr>
            <a:endParaRPr lang="ar-EG" altLang="en-US" sz="2400" dirty="0"/>
          </a:p>
          <a:p>
            <a:pPr>
              <a:lnSpc>
                <a:spcPct val="90000"/>
              </a:lnSpc>
            </a:pPr>
            <a:endParaRPr lang="ar-EG" altLang="en-US" sz="2400" dirty="0"/>
          </a:p>
          <a:p>
            <a:pPr>
              <a:lnSpc>
                <a:spcPct val="200000"/>
              </a:lnSpc>
            </a:pPr>
            <a:r>
              <a:rPr lang="ar-EG" altLang="en-US" b="1" dirty="0">
                <a:latin typeface="Arial" pitchFamily="34" charset="0"/>
                <a:cs typeface="Arial" pitchFamily="34" charset="0"/>
              </a:rPr>
              <a:t>أن كثافة السكان وتوزيعهم تختلف من مكان لآخر تبعا لاختلاف مظاهر النشاط البشرى وتبعا لاختلاف الحرف التى يمارسها السكـان كالصيد وقطع الأخشاب والرعى والتعدين  والنقل والتجارة والصناعة.</a:t>
            </a:r>
            <a:endParaRPr lang="en-US" altLang="en-US"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672"/>
            <a:ext cx="8229600" cy="5649491"/>
          </a:xfrm>
        </p:spPr>
        <p:txBody>
          <a:bodyPr/>
          <a:lstStyle/>
          <a:p>
            <a:pPr marL="0" indent="0" algn="ctr">
              <a:lnSpc>
                <a:spcPct val="150000"/>
              </a:lnSpc>
              <a:buNone/>
            </a:pPr>
            <a:r>
              <a:rPr lang="ar-SA" sz="6600" b="1" dirty="0" smtClean="0">
                <a:solidFill>
                  <a:srgbClr val="FFFF00"/>
                </a:solidFill>
              </a:rPr>
              <a:t>عود أحمد كريم</a:t>
            </a:r>
          </a:p>
          <a:p>
            <a:pPr marL="0" indent="0" algn="ctr">
              <a:lnSpc>
                <a:spcPct val="150000"/>
              </a:lnSpc>
              <a:buNone/>
            </a:pPr>
            <a:r>
              <a:rPr lang="ar-SA" sz="6600" b="1" dirty="0" smtClean="0">
                <a:solidFill>
                  <a:srgbClr val="FFFF00"/>
                </a:solidFill>
              </a:rPr>
              <a:t> بعد إجازة نصف الفصل الدراسي الأول </a:t>
            </a:r>
            <a:endParaRPr lang="en-US" sz="6600" b="1" dirty="0">
              <a:solidFill>
                <a:srgbClr val="FFFF00"/>
              </a:solidFill>
            </a:endParaRPr>
          </a:p>
        </p:txBody>
      </p:sp>
    </p:spTree>
    <p:extLst>
      <p:ext uri="{BB962C8B-B14F-4D97-AF65-F5344CB8AC3E}">
        <p14:creationId xmlns:p14="http://schemas.microsoft.com/office/powerpoint/2010/main" val="86525470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rrowheads="1"/>
          </p:cNvSpPr>
          <p:nvPr>
            <p:ph type="title"/>
          </p:nvPr>
        </p:nvSpPr>
        <p:spPr/>
        <p:txBody>
          <a:bodyPr/>
          <a:lstStyle/>
          <a:p>
            <a:r>
              <a:rPr lang="ar-EG" altLang="en-US">
                <a:solidFill>
                  <a:srgbClr val="FFFF00"/>
                </a:solidFill>
              </a:rPr>
              <a:t>تطور السكان وحركاتهم</a:t>
            </a:r>
            <a:r>
              <a:rPr lang="ar-EG" altLang="en-US"/>
              <a:t> </a:t>
            </a:r>
            <a:endParaRPr lang="en-US" altLang="en-US"/>
          </a:p>
        </p:txBody>
      </p:sp>
      <p:sp>
        <p:nvSpPr>
          <p:cNvPr id="117763" name="Rectangle 3"/>
          <p:cNvSpPr>
            <a:spLocks noGrp="1" noChangeArrowheads="1"/>
          </p:cNvSpPr>
          <p:nvPr>
            <p:ph type="body" idx="1"/>
          </p:nvPr>
        </p:nvSpPr>
        <p:spPr/>
        <p:txBody>
          <a:bodyPr/>
          <a:lstStyle/>
          <a:p>
            <a:pPr>
              <a:lnSpc>
                <a:spcPct val="80000"/>
              </a:lnSpc>
            </a:pPr>
            <a:r>
              <a:rPr lang="ar-EG" altLang="en-US" sz="2400" b="1" dirty="0"/>
              <a:t>النظريات العددية للسكان</a:t>
            </a:r>
          </a:p>
          <a:p>
            <a:pPr>
              <a:lnSpc>
                <a:spcPct val="80000"/>
              </a:lnSpc>
            </a:pPr>
            <a:r>
              <a:rPr lang="ar-EG" altLang="en-US" sz="2400" b="1" dirty="0"/>
              <a:t>نظريــــة مالتوس </a:t>
            </a:r>
          </a:p>
          <a:p>
            <a:pPr>
              <a:lnSpc>
                <a:spcPct val="80000"/>
              </a:lnSpc>
            </a:pPr>
            <a:r>
              <a:rPr lang="ar-EG" altLang="en-US" sz="2400" b="1" dirty="0"/>
              <a:t>تطور السكــــــان</a:t>
            </a:r>
          </a:p>
          <a:p>
            <a:pPr>
              <a:lnSpc>
                <a:spcPct val="80000"/>
              </a:lnSpc>
            </a:pPr>
            <a:r>
              <a:rPr lang="ar-EG" altLang="en-US" sz="2400" b="1" dirty="0"/>
              <a:t>حركــــة السكــان </a:t>
            </a:r>
          </a:p>
          <a:p>
            <a:pPr>
              <a:lnSpc>
                <a:spcPct val="80000"/>
              </a:lnSpc>
              <a:buFont typeface="Wingdings" panose="05000000000000000000" pitchFamily="2" charset="2"/>
              <a:buNone/>
            </a:pPr>
            <a:r>
              <a:rPr lang="ar-EG" altLang="en-US" sz="2400" b="1" dirty="0"/>
              <a:t>أولا : الوفيات             1 - نسبـة الوفيــــات </a:t>
            </a:r>
          </a:p>
          <a:p>
            <a:pPr>
              <a:lnSpc>
                <a:spcPct val="80000"/>
              </a:lnSpc>
              <a:buFont typeface="Wingdings" panose="05000000000000000000" pitchFamily="2" charset="2"/>
              <a:buNone/>
            </a:pPr>
            <a:r>
              <a:rPr lang="ar-EG" altLang="en-US" sz="2400" b="1" dirty="0"/>
              <a:t>                             2 - معــدلات الوفيات </a:t>
            </a:r>
          </a:p>
          <a:p>
            <a:pPr>
              <a:lnSpc>
                <a:spcPct val="80000"/>
              </a:lnSpc>
              <a:buFont typeface="Wingdings" panose="05000000000000000000" pitchFamily="2" charset="2"/>
              <a:buNone/>
            </a:pPr>
            <a:r>
              <a:rPr lang="ar-EG" altLang="en-US" sz="2400" b="1" dirty="0"/>
              <a:t>                             3 - أسبــاب الوفــــاة</a:t>
            </a:r>
          </a:p>
          <a:p>
            <a:pPr>
              <a:lnSpc>
                <a:spcPct val="80000"/>
              </a:lnSpc>
              <a:buFont typeface="Wingdings" panose="05000000000000000000" pitchFamily="2" charset="2"/>
              <a:buNone/>
            </a:pPr>
            <a:r>
              <a:rPr lang="ar-EG" altLang="en-US" sz="2400" b="1" dirty="0"/>
              <a:t>                             4 - أثر الحياة الحضرية </a:t>
            </a:r>
            <a:r>
              <a:rPr lang="ar-EG" altLang="en-US" sz="2400" b="1" dirty="0" err="1"/>
              <a:t>فى</a:t>
            </a:r>
            <a:r>
              <a:rPr lang="ar-EG" altLang="en-US" sz="2400" b="1" dirty="0"/>
              <a:t> نسبة الوفيات</a:t>
            </a:r>
          </a:p>
          <a:p>
            <a:pPr>
              <a:lnSpc>
                <a:spcPct val="80000"/>
              </a:lnSpc>
              <a:buFont typeface="Wingdings" panose="05000000000000000000" pitchFamily="2" charset="2"/>
              <a:buNone/>
            </a:pPr>
            <a:r>
              <a:rPr lang="ar-EG" altLang="en-US" sz="2400" b="1" dirty="0"/>
              <a:t>ثانيا : المواليد   </a:t>
            </a:r>
          </a:p>
          <a:p>
            <a:pPr>
              <a:lnSpc>
                <a:spcPct val="80000"/>
              </a:lnSpc>
              <a:buFont typeface="Wingdings" panose="05000000000000000000" pitchFamily="2" charset="2"/>
              <a:buNone/>
            </a:pPr>
            <a:r>
              <a:rPr lang="ar-EG" altLang="en-US" sz="2400" b="1" dirty="0"/>
              <a:t>                             1 - نسبة المواليـــد </a:t>
            </a:r>
          </a:p>
          <a:p>
            <a:pPr>
              <a:lnSpc>
                <a:spcPct val="80000"/>
              </a:lnSpc>
              <a:buFont typeface="Wingdings" panose="05000000000000000000" pitchFamily="2" charset="2"/>
              <a:buNone/>
            </a:pPr>
            <a:r>
              <a:rPr lang="ar-EG" altLang="en-US" sz="2400" b="1" dirty="0"/>
              <a:t>                             2 - العوامل </a:t>
            </a:r>
            <a:r>
              <a:rPr lang="ar-EG" altLang="en-US" sz="2400" b="1" dirty="0" err="1"/>
              <a:t>التى</a:t>
            </a:r>
            <a:r>
              <a:rPr lang="ar-EG" altLang="en-US" sz="2400" b="1" dirty="0"/>
              <a:t> تؤثر </a:t>
            </a:r>
            <a:r>
              <a:rPr lang="ar-EG" altLang="en-US" sz="2400" b="1" dirty="0" err="1"/>
              <a:t>فى</a:t>
            </a:r>
            <a:r>
              <a:rPr lang="ar-EG" altLang="en-US" sz="2400" b="1" dirty="0"/>
              <a:t> نسبـــــــة المواليد </a:t>
            </a:r>
          </a:p>
          <a:p>
            <a:pPr>
              <a:lnSpc>
                <a:spcPct val="80000"/>
              </a:lnSpc>
              <a:buFont typeface="Wingdings" panose="05000000000000000000" pitchFamily="2" charset="2"/>
              <a:buNone/>
            </a:pPr>
            <a:r>
              <a:rPr lang="ar-EG" altLang="en-US" sz="2400" b="1" dirty="0"/>
              <a:t>                             3 - معدلات المواليد </a:t>
            </a:r>
          </a:p>
          <a:p>
            <a:pPr>
              <a:lnSpc>
                <a:spcPct val="80000"/>
              </a:lnSpc>
              <a:buFont typeface="Wingdings" panose="05000000000000000000" pitchFamily="2" charset="2"/>
              <a:buNone/>
            </a:pPr>
            <a:r>
              <a:rPr lang="ar-EG" altLang="en-US" sz="2400" b="1" dirty="0"/>
              <a:t>الزيــــــــــــادة الطبيعيــــة </a:t>
            </a:r>
            <a:endParaRPr lang="en-US" altLang="en-US" sz="2400" b="1"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rrowheads="1"/>
          </p:cNvSpPr>
          <p:nvPr>
            <p:ph type="title"/>
          </p:nvPr>
        </p:nvSpPr>
        <p:spPr>
          <a:xfrm>
            <a:off x="250825" y="0"/>
            <a:ext cx="8229600" cy="1143000"/>
          </a:xfrm>
        </p:spPr>
        <p:txBody>
          <a:bodyPr/>
          <a:lstStyle/>
          <a:p>
            <a:r>
              <a:rPr lang="ar-EG" altLang="en-US" sz="4800">
                <a:solidFill>
                  <a:srgbClr val="FFFF00"/>
                </a:solidFill>
                <a:cs typeface="Andalus" panose="02020603050405020304" pitchFamily="18" charset="-78"/>
              </a:rPr>
              <a:t>تطور السكان وحركاتهم</a:t>
            </a:r>
            <a:endParaRPr lang="en-US" altLang="en-US" sz="4800">
              <a:solidFill>
                <a:srgbClr val="FFFF00"/>
              </a:solidFill>
              <a:cs typeface="Andalus" panose="02020603050405020304" pitchFamily="18" charset="-78"/>
            </a:endParaRPr>
          </a:p>
        </p:txBody>
      </p:sp>
      <p:sp>
        <p:nvSpPr>
          <p:cNvPr id="118787" name="Rectangle 3"/>
          <p:cNvSpPr>
            <a:spLocks noGrp="1" noChangeArrowheads="1"/>
          </p:cNvSpPr>
          <p:nvPr>
            <p:ph type="body" sz="half" idx="1"/>
          </p:nvPr>
        </p:nvSpPr>
        <p:spPr>
          <a:xfrm>
            <a:off x="457200" y="2205038"/>
            <a:ext cx="8686800" cy="2692400"/>
          </a:xfrm>
        </p:spPr>
        <p:txBody>
          <a:bodyPr/>
          <a:lstStyle/>
          <a:p>
            <a:r>
              <a:rPr lang="ar-EG" altLang="en-US" b="1"/>
              <a:t>اتضح من توزيع السكـان على سطح الأرض حقيقتــــان هامتان </a:t>
            </a:r>
            <a:r>
              <a:rPr lang="ar-EG" altLang="en-US" b="1">
                <a:solidFill>
                  <a:srgbClr val="FFFF00"/>
                </a:solidFill>
              </a:rPr>
              <a:t>أولها</a:t>
            </a:r>
            <a:r>
              <a:rPr lang="ar-EG" altLang="en-US" b="1"/>
              <a:t> الزيــــادة الكبــــــيرة فى أعداد السكـــان</a:t>
            </a:r>
            <a:r>
              <a:rPr lang="ar-EG" altLang="en-US" b="1">
                <a:solidFill>
                  <a:srgbClr val="FFFF00"/>
                </a:solidFill>
              </a:rPr>
              <a:t> وثانيهما</a:t>
            </a:r>
            <a:r>
              <a:rPr lang="ar-EG" altLang="en-US" b="1"/>
              <a:t> اختلاف المنـــاطق التى يعيش فيها الانسان واختلاف الكثافات المـــحلية للسكان بها . </a:t>
            </a:r>
            <a:r>
              <a:rPr lang="ar-EG" altLang="en-US" b="1">
                <a:solidFill>
                  <a:srgbClr val="FF66CC"/>
                </a:solidFill>
              </a:rPr>
              <a:t>وتتصل هاتان الحقيقتان بتطور السكان</a:t>
            </a:r>
            <a:r>
              <a:rPr lang="ar-EG" altLang="en-US" b="1"/>
              <a:t>.</a:t>
            </a:r>
            <a:endParaRPr lang="en-US" altLang="en-US" b="1"/>
          </a:p>
        </p:txBody>
      </p:sp>
      <p:sp>
        <p:nvSpPr>
          <p:cNvPr id="118788" name="Text Box 4"/>
          <p:cNvSpPr txBox="1">
            <a:spLocks noChangeArrowheads="1"/>
          </p:cNvSpPr>
          <p:nvPr/>
        </p:nvSpPr>
        <p:spPr bwMode="auto">
          <a:xfrm>
            <a:off x="3851275" y="1341438"/>
            <a:ext cx="1141413" cy="75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4800">
                <a:solidFill>
                  <a:srgbClr val="FF3300"/>
                </a:solidFill>
                <a:effectLst>
                  <a:outerShdw blurRad="38100" dist="38100" dir="2700000" algn="tl">
                    <a:srgbClr val="000000"/>
                  </a:outerShdw>
                </a:effectLst>
                <a:latin typeface="Garamond" panose="02020404030301010803" pitchFamily="18" charset="0"/>
              </a:rPr>
              <a:t>تقديم</a:t>
            </a:r>
            <a:endParaRPr lang="en-US" altLang="en-US" sz="4800">
              <a:solidFill>
                <a:srgbClr val="FF3300"/>
              </a:solidFill>
              <a:effectLst>
                <a:outerShdw blurRad="38100" dist="38100" dir="2700000" algn="tl">
                  <a:srgbClr val="000000"/>
                </a:outerShdw>
              </a:effectLst>
              <a:latin typeface="Garamond" panose="02020404030301010803" pitchFamily="18" charset="0"/>
            </a:endParaRPr>
          </a:p>
        </p:txBody>
      </p:sp>
      <p:pic>
        <p:nvPicPr>
          <p:cNvPr id="118789" name="Picture 5" descr="018"/>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124075" y="4724400"/>
            <a:ext cx="3101975" cy="17605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rrowheads="1"/>
          </p:cNvSpPr>
          <p:nvPr>
            <p:ph type="title"/>
          </p:nvPr>
        </p:nvSpPr>
        <p:spPr/>
        <p:txBody>
          <a:bodyPr/>
          <a:lstStyle/>
          <a:p>
            <a:r>
              <a:rPr lang="ar-EG" altLang="en-US"/>
              <a:t>النظريات العددية للسكان</a:t>
            </a:r>
            <a:endParaRPr lang="en-US" altLang="en-US"/>
          </a:p>
        </p:txBody>
      </p:sp>
      <p:sp>
        <p:nvSpPr>
          <p:cNvPr id="120835" name="Rectangle 3"/>
          <p:cNvSpPr>
            <a:spLocks noGrp="1" noChangeArrowheads="1"/>
          </p:cNvSpPr>
          <p:nvPr>
            <p:ph type="body" sz="half" idx="1"/>
          </p:nvPr>
        </p:nvSpPr>
        <p:spPr/>
        <p:txBody>
          <a:bodyPr/>
          <a:lstStyle/>
          <a:p>
            <a:pPr>
              <a:buFont typeface="Wingdings" panose="05000000000000000000" pitchFamily="2" charset="2"/>
              <a:buNone/>
            </a:pPr>
            <a:r>
              <a:rPr lang="ar-EG" altLang="en-US" sz="2800"/>
              <a:t>              تنقسم هذه النظريات الى مجموعتين </a:t>
            </a:r>
            <a:endParaRPr lang="en-US" altLang="en-US" sz="2800"/>
          </a:p>
        </p:txBody>
      </p:sp>
      <p:pic>
        <p:nvPicPr>
          <p:cNvPr id="120857" name="Picture 25" descr="original_metal_w"/>
          <p:cNvPicPr>
            <a:picLocks noGrp="1" noChangeAspect="1" noChangeArrowheads="1" noCrop="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156325" y="4797425"/>
            <a:ext cx="1847850" cy="1676400"/>
          </a:xfrm>
        </p:spPr>
      </p:pic>
      <p:sp>
        <p:nvSpPr>
          <p:cNvPr id="120836" name="Line 4"/>
          <p:cNvSpPr>
            <a:spLocks noChangeShapeType="1"/>
          </p:cNvSpPr>
          <p:nvPr/>
        </p:nvSpPr>
        <p:spPr bwMode="auto">
          <a:xfrm>
            <a:off x="4643438" y="2133600"/>
            <a:ext cx="0" cy="503238"/>
          </a:xfrm>
          <a:prstGeom prst="line">
            <a:avLst/>
          </a:prstGeom>
          <a:noFill/>
          <a:ln w="762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0837" name="Line 5"/>
          <p:cNvSpPr>
            <a:spLocks noChangeShapeType="1"/>
          </p:cNvSpPr>
          <p:nvPr/>
        </p:nvSpPr>
        <p:spPr bwMode="auto">
          <a:xfrm flipH="1">
            <a:off x="900113" y="2636838"/>
            <a:ext cx="7200900" cy="0"/>
          </a:xfrm>
          <a:prstGeom prst="line">
            <a:avLst/>
          </a:prstGeom>
          <a:noFill/>
          <a:ln w="7620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0840" name="Text Box 8"/>
          <p:cNvSpPr txBox="1">
            <a:spLocks noChangeArrowheads="1"/>
          </p:cNvSpPr>
          <p:nvPr/>
        </p:nvSpPr>
        <p:spPr bwMode="auto">
          <a:xfrm>
            <a:off x="5292725" y="3429000"/>
            <a:ext cx="3175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effectLst/>
              </a:rPr>
              <a:t>نظريات ترمى الى زيادة عدد السكان </a:t>
            </a:r>
            <a:endParaRPr lang="en-US" altLang="en-US" sz="2000">
              <a:effectLst/>
            </a:endParaRPr>
          </a:p>
        </p:txBody>
      </p:sp>
      <p:sp>
        <p:nvSpPr>
          <p:cNvPr id="120841" name="Text Box 9"/>
          <p:cNvSpPr txBox="1">
            <a:spLocks noChangeArrowheads="1"/>
          </p:cNvSpPr>
          <p:nvPr/>
        </p:nvSpPr>
        <p:spPr bwMode="auto">
          <a:xfrm>
            <a:off x="180975" y="3357563"/>
            <a:ext cx="3500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2000">
                <a:effectLst/>
              </a:rPr>
              <a:t> نظريات تنادى بالحد من الزيادة السكانية</a:t>
            </a:r>
            <a:endParaRPr lang="en-US" altLang="en-US" sz="2000">
              <a:effectLst/>
            </a:endParaRPr>
          </a:p>
        </p:txBody>
      </p:sp>
      <p:sp>
        <p:nvSpPr>
          <p:cNvPr id="120842" name="Text Box 10"/>
          <p:cNvSpPr txBox="1">
            <a:spLocks noChangeArrowheads="1"/>
          </p:cNvSpPr>
          <p:nvPr/>
        </p:nvSpPr>
        <p:spPr bwMode="auto">
          <a:xfrm>
            <a:off x="5076825" y="3789363"/>
            <a:ext cx="3587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en-US" altLang="en-US" sz="2000">
                <a:effectLst/>
              </a:rPr>
              <a:t>Expansive population doctrines</a:t>
            </a:r>
          </a:p>
        </p:txBody>
      </p:sp>
      <p:sp>
        <p:nvSpPr>
          <p:cNvPr id="120843" name="Text Box 11"/>
          <p:cNvSpPr txBox="1">
            <a:spLocks noChangeArrowheads="1"/>
          </p:cNvSpPr>
          <p:nvPr/>
        </p:nvSpPr>
        <p:spPr bwMode="auto">
          <a:xfrm>
            <a:off x="0" y="3789363"/>
            <a:ext cx="3613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en-US" altLang="en-US" sz="2000">
                <a:effectLst/>
              </a:rPr>
              <a:t>Restrictive population doctrines</a:t>
            </a:r>
          </a:p>
        </p:txBody>
      </p:sp>
      <p:sp>
        <p:nvSpPr>
          <p:cNvPr id="120845" name="Rectangle 13"/>
          <p:cNvSpPr>
            <a:spLocks noChangeArrowheads="1"/>
          </p:cNvSpPr>
          <p:nvPr/>
        </p:nvSpPr>
        <p:spPr bwMode="auto">
          <a:xfrm>
            <a:off x="0" y="3284538"/>
            <a:ext cx="3635375" cy="1152525"/>
          </a:xfrm>
          <a:prstGeom prst="rect">
            <a:avLst/>
          </a:prstGeom>
          <a:noFill/>
          <a:ln w="9525">
            <a:solidFill>
              <a:srgbClr val="FFFF00"/>
            </a:solidFill>
            <a:miter lim="800000"/>
            <a:headEnd/>
            <a:tailEnd/>
          </a:ln>
          <a:effectLst/>
          <a:scene3d>
            <a:camera prst="legacyObliqueTopRight"/>
            <a:lightRig rig="legacyFlat3" dir="b"/>
          </a:scene3d>
          <a:sp3d extrusionH="430200" prstMaterial="legacyMatte">
            <a:bevelT w="13500" h="13500" prst="angle"/>
            <a:bevelB w="13500" h="13500" prst="angle"/>
            <a:extrusionClr>
              <a:srgbClr val="FFFF00"/>
            </a:extrusionClr>
            <a:contourClr>
              <a:srgbClr val="FFFF00"/>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120846" name="Rectangle 14"/>
          <p:cNvSpPr>
            <a:spLocks noChangeArrowheads="1"/>
          </p:cNvSpPr>
          <p:nvPr/>
        </p:nvSpPr>
        <p:spPr bwMode="auto">
          <a:xfrm>
            <a:off x="4932363" y="3284538"/>
            <a:ext cx="3889375" cy="1150937"/>
          </a:xfrm>
          <a:prstGeom prst="rect">
            <a:avLst/>
          </a:prstGeom>
          <a:noFill/>
          <a:ln w="9525">
            <a:solidFill>
              <a:srgbClr val="FFFF00"/>
            </a:solidFill>
            <a:miter lim="800000"/>
            <a:headEnd/>
            <a:tailEnd/>
          </a:ln>
          <a:effectLst/>
          <a:scene3d>
            <a:camera prst="legacyObliqueTopRight"/>
            <a:lightRig rig="legacyFlat3" dir="b"/>
          </a:scene3d>
          <a:sp3d extrusionH="430200" prstMaterial="legacyMatte">
            <a:bevelT w="13500" h="13500" prst="angle"/>
            <a:bevelB w="13500" h="13500" prst="angle"/>
            <a:extrusionClr>
              <a:srgbClr val="FFFF00"/>
            </a:extrusionClr>
            <a:contourClr>
              <a:srgbClr val="FFFF00"/>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120847" name="Rectangle 15"/>
          <p:cNvSpPr>
            <a:spLocks noChangeArrowheads="1"/>
          </p:cNvSpPr>
          <p:nvPr/>
        </p:nvSpPr>
        <p:spPr bwMode="auto">
          <a:xfrm>
            <a:off x="1979613" y="333375"/>
            <a:ext cx="5616575" cy="1008063"/>
          </a:xfrm>
          <a:prstGeom prst="rect">
            <a:avLst/>
          </a:prstGeom>
          <a:noFill/>
          <a:ln w="38100">
            <a:solidFill>
              <a:srgbClr val="FF9900"/>
            </a:solidFill>
            <a:miter lim="800000"/>
            <a:headEnd/>
            <a:tailEnd/>
          </a:ln>
          <a:effectLst/>
          <a:scene3d>
            <a:camera prst="legacyObliqueTopRight"/>
            <a:lightRig rig="legacyFlat3" dir="b"/>
          </a:scene3d>
          <a:sp3d extrusionH="430200" prstMaterial="legacyMatte">
            <a:bevelT w="13500" h="13500" prst="angle"/>
            <a:bevelB w="13500" h="13500" prst="angle"/>
            <a:extrusionClr>
              <a:srgbClr val="FF9900"/>
            </a:extrusionClr>
            <a:contourClr>
              <a:srgbClr val="FF9900"/>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120849" name="AutoShape 17"/>
          <p:cNvSpPr>
            <a:spLocks noChangeArrowheads="1"/>
          </p:cNvSpPr>
          <p:nvPr/>
        </p:nvSpPr>
        <p:spPr bwMode="auto">
          <a:xfrm>
            <a:off x="827088" y="2636838"/>
            <a:ext cx="288925" cy="504825"/>
          </a:xfrm>
          <a:prstGeom prst="downArrow">
            <a:avLst>
              <a:gd name="adj1" fmla="val 50000"/>
              <a:gd name="adj2" fmla="val 43681"/>
            </a:avLst>
          </a:prstGeom>
          <a:solidFill>
            <a:srgbClr val="FF9900"/>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0850" name="AutoShape 18"/>
          <p:cNvSpPr>
            <a:spLocks noChangeArrowheads="1"/>
          </p:cNvSpPr>
          <p:nvPr/>
        </p:nvSpPr>
        <p:spPr bwMode="auto">
          <a:xfrm>
            <a:off x="7885113" y="2636838"/>
            <a:ext cx="288925" cy="504825"/>
          </a:xfrm>
          <a:prstGeom prst="downArrow">
            <a:avLst>
              <a:gd name="adj1" fmla="val 50000"/>
              <a:gd name="adj2" fmla="val 43681"/>
            </a:avLst>
          </a:prstGeom>
          <a:solidFill>
            <a:srgbClr val="FF9900"/>
          </a:solidFill>
          <a:ln w="9525">
            <a:solidFill>
              <a:srgbClr val="FF99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0858" name="Picture 26" descr="original_4_w"/>
          <p:cNvPicPr>
            <a:picLocks noGrp="1" noChangeAspect="1" noChangeArrowheads="1" noCrop="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1042988" y="4797425"/>
            <a:ext cx="1847850" cy="1676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rrowheads="1"/>
          </p:cNvSpPr>
          <p:nvPr>
            <p:ph type="title"/>
          </p:nvPr>
        </p:nvSpPr>
        <p:spPr>
          <a:xfrm>
            <a:off x="395288" y="0"/>
            <a:ext cx="8229600" cy="1143000"/>
          </a:xfrm>
        </p:spPr>
        <p:txBody>
          <a:bodyPr/>
          <a:lstStyle/>
          <a:p>
            <a:r>
              <a:rPr lang="ar-EG" altLang="en-US" dirty="0">
                <a:solidFill>
                  <a:srgbClr val="FFFF00"/>
                </a:solidFill>
              </a:rPr>
              <a:t>نظريات ترمى الى زيادة عدد السكان</a:t>
            </a:r>
            <a:endParaRPr lang="en-US" altLang="en-US" dirty="0">
              <a:solidFill>
                <a:srgbClr val="FFFF00"/>
              </a:solidFill>
            </a:endParaRPr>
          </a:p>
        </p:txBody>
      </p:sp>
      <p:sp>
        <p:nvSpPr>
          <p:cNvPr id="121859" name="Rectangle 3"/>
          <p:cNvSpPr>
            <a:spLocks noGrp="1" noChangeArrowheads="1"/>
          </p:cNvSpPr>
          <p:nvPr>
            <p:ph type="body" idx="1"/>
          </p:nvPr>
        </p:nvSpPr>
        <p:spPr>
          <a:xfrm>
            <a:off x="468313" y="1125538"/>
            <a:ext cx="8229600" cy="5471814"/>
          </a:xfrm>
        </p:spPr>
        <p:txBody>
          <a:bodyPr/>
          <a:lstStyle/>
          <a:p>
            <a:pPr algn="justLow">
              <a:lnSpc>
                <a:spcPct val="150000"/>
              </a:lnSpc>
            </a:pPr>
            <a:r>
              <a:rPr lang="ar-EG" altLang="en-US" sz="2400" b="1" dirty="0"/>
              <a:t>وقد ظــــــــهرت الاتجاهات الهادفة الى زيادة السكان منذ العصر </a:t>
            </a:r>
            <a:r>
              <a:rPr lang="ar-EG" altLang="en-US" sz="2400" b="1" dirty="0" smtClean="0"/>
              <a:t>اليوناني </a:t>
            </a:r>
            <a:r>
              <a:rPr lang="ar-EG" altLang="en-US" sz="2400" b="1" dirty="0"/>
              <a:t>اذ تبنى </a:t>
            </a:r>
            <a:r>
              <a:rPr lang="ar-SA" altLang="en-US" sz="2400" b="1" dirty="0" smtClean="0"/>
              <a:t>الإغريق</a:t>
            </a:r>
            <a:r>
              <a:rPr lang="ar-EG" altLang="en-US" sz="2400" b="1" dirty="0" smtClean="0"/>
              <a:t> فكرة </a:t>
            </a:r>
            <a:r>
              <a:rPr lang="ar-EG" altLang="en-US" sz="2400" b="1" dirty="0"/>
              <a:t>الزيادة السكانية بهدف القوة الحربية ( منظور </a:t>
            </a:r>
            <a:r>
              <a:rPr lang="ar-EG" altLang="en-US" sz="2400" b="1" dirty="0" smtClean="0"/>
              <a:t>عسكري </a:t>
            </a:r>
            <a:r>
              <a:rPr lang="ar-EG" altLang="en-US" sz="2400" b="1" dirty="0"/>
              <a:t>) وتبنى هذه الفلسفة الرومان بعد </a:t>
            </a:r>
            <a:r>
              <a:rPr lang="ar-EG" altLang="en-US" sz="2400" b="1" dirty="0" smtClean="0"/>
              <a:t>ذلك</a:t>
            </a:r>
            <a:r>
              <a:rPr lang="ar-SA" altLang="en-US" sz="2400" b="1" dirty="0" smtClean="0"/>
              <a:t> .</a:t>
            </a:r>
            <a:endParaRPr lang="ar-EG" altLang="en-US" sz="2400" b="1" dirty="0"/>
          </a:p>
          <a:p>
            <a:pPr algn="justLow">
              <a:lnSpc>
                <a:spcPct val="150000"/>
              </a:lnSpc>
            </a:pPr>
            <a:endParaRPr lang="ar-EG" altLang="en-US" sz="2400" b="1" dirty="0"/>
          </a:p>
          <a:p>
            <a:pPr algn="justLow">
              <a:lnSpc>
                <a:spcPct val="150000"/>
              </a:lnSpc>
            </a:pPr>
            <a:r>
              <a:rPr lang="ar-EG" altLang="en-US" sz="2400" b="1" dirty="0"/>
              <a:t>كما تبنى فكرة الزيادة السكانية كل من ( نابليون بونابرت ، موسيلينى ، هتلر ) </a:t>
            </a:r>
            <a:r>
              <a:rPr lang="ar-EG" altLang="en-US" sz="2400" b="1" dirty="0" smtClean="0"/>
              <a:t>في </a:t>
            </a:r>
            <a:r>
              <a:rPr lang="ar-EG" altLang="en-US" sz="2400" b="1" dirty="0"/>
              <a:t>العصر الحـــــــديث وقد اتخذت الدعوة النازية من فكرة زيادة السكان شكلا سياسيا وعســـكريا واثنولوجيا . اذ لم تدعو النازية الى الزيادة المطلقة لكل سكان العالم بل تختص بها نفسا ( الدم </a:t>
            </a:r>
            <a:r>
              <a:rPr lang="ar-EG" altLang="en-US" sz="2400" b="1" dirty="0" smtClean="0"/>
              <a:t>النقي </a:t>
            </a:r>
            <a:r>
              <a:rPr lang="ar-EG" altLang="en-US" sz="2400" b="1" dirty="0"/>
              <a:t>) فقط تكاثر الجنــــس </a:t>
            </a:r>
            <a:r>
              <a:rPr lang="ar-EG" altLang="en-US" sz="2400" b="1" dirty="0" smtClean="0"/>
              <a:t>الجرماني </a:t>
            </a:r>
            <a:r>
              <a:rPr lang="ar-EG" altLang="en-US" sz="2400" b="1" dirty="0"/>
              <a:t>وتكاثرهم عددا  على أسا س أنه أفضل الأجناس .</a:t>
            </a:r>
          </a:p>
          <a:p>
            <a:pPr algn="justLow">
              <a:lnSpc>
                <a:spcPct val="150000"/>
              </a:lnSpc>
            </a:pPr>
            <a:endParaRPr lang="ar-EG" altLang="en-US" sz="2400" b="1" dirty="0"/>
          </a:p>
          <a:p>
            <a:pPr marL="0" indent="0" algn="justLow">
              <a:lnSpc>
                <a:spcPct val="150000"/>
              </a:lnSpc>
              <a:buNone/>
            </a:pPr>
            <a:endParaRPr lang="ar-EG" altLang="en-US" sz="2400" b="1" dirty="0"/>
          </a:p>
          <a:p>
            <a:pPr marL="0" indent="0" algn="justLow">
              <a:lnSpc>
                <a:spcPct val="150000"/>
              </a:lnSpc>
              <a:buNone/>
            </a:pPr>
            <a:endParaRPr lang="ar-EG" altLang="en-US" sz="2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468313" y="1989138"/>
            <a:ext cx="8229600" cy="4525962"/>
          </a:xfrm>
        </p:spPr>
        <p:txBody>
          <a:bodyPr/>
          <a:lstStyle/>
          <a:p>
            <a:r>
              <a:rPr lang="ar-EG" altLang="en-US" b="1">
                <a:solidFill>
                  <a:srgbClr val="FFFF00"/>
                </a:solidFill>
                <a:cs typeface="Andalus" panose="02020603050405020304" pitchFamily="18" charset="-78"/>
              </a:rPr>
              <a:t>تعريف تريوارتا :</a:t>
            </a:r>
            <a:r>
              <a:rPr lang="ar-EG" altLang="en-US"/>
              <a:t> العلـــم الذى يهتم بدراسة وفهم التباينــــات الاقليمية فى الغطاء السكـــانى للأرض ، ويشمل ذلك دراسـة العوامل المؤثرة فى هذا الغطاء .</a:t>
            </a:r>
          </a:p>
          <a:p>
            <a:pPr>
              <a:buFont typeface="Wingdings" panose="05000000000000000000" pitchFamily="2" charset="2"/>
              <a:buNone/>
            </a:pPr>
            <a:endParaRPr lang="ar-EG" altLang="en-US"/>
          </a:p>
          <a:p>
            <a:r>
              <a:rPr lang="ar-EG" altLang="en-US" b="1">
                <a:solidFill>
                  <a:schemeClr val="hlink"/>
                </a:solidFill>
                <a:cs typeface="Andalus" panose="02020603050405020304" pitchFamily="18" charset="-78"/>
              </a:rPr>
              <a:t>تعريف زيلنسكى</a:t>
            </a:r>
            <a:r>
              <a:rPr lang="ar-EG" altLang="en-US" b="1">
                <a:cs typeface="Andalus" panose="02020603050405020304" pitchFamily="18" charset="-78"/>
              </a:rPr>
              <a:t> :</a:t>
            </a:r>
            <a:r>
              <a:rPr lang="ar-EG" altLang="en-US"/>
              <a:t> العلم الذى يدرس أساليب تكون الشخصية الجغـــــرافية لـــلأمكنة وانعكــاسها على مجموعة الظاهرات السكانية التى تتباين فى الزمان والمكان . </a:t>
            </a:r>
            <a:endParaRPr lang="en-US" altLang="en-US"/>
          </a:p>
        </p:txBody>
      </p:sp>
      <p:sp>
        <p:nvSpPr>
          <p:cNvPr id="30724" name="WordArt 4"/>
          <p:cNvSpPr>
            <a:spLocks noChangeArrowheads="1" noChangeShapeType="1" noTextEdit="1"/>
          </p:cNvSpPr>
          <p:nvPr/>
        </p:nvSpPr>
        <p:spPr bwMode="auto">
          <a:xfrm>
            <a:off x="2627313" y="476250"/>
            <a:ext cx="3816350" cy="863600"/>
          </a:xfrm>
          <a:prstGeom prst="rect">
            <a:avLst/>
          </a:prstGeom>
          <a:extLst>
            <a:ext uri="{AF507438-7753-43E0-B8FC-AC1667EBCBE1}">
              <a14:hiddenEffects xmlns:a14="http://schemas.microsoft.com/office/drawing/2010/main">
                <a:effectLst/>
              </a14:hiddenEffects>
            </a:ext>
          </a:extLst>
        </p:spPr>
        <p:txBody>
          <a:bodyPr wrap="none" fromWordArt="1">
            <a:prstTxWarp prst="textFadeUp">
              <a:avLst>
                <a:gd name="adj" fmla="val 9991"/>
              </a:avLst>
            </a:prstTxWarp>
            <a:scene3d>
              <a:camera prst="legacyObliqueBottomLeft"/>
              <a:lightRig rig="legacyFlat3" dir="t"/>
            </a:scene3d>
            <a:sp3d extrusionH="430200" prstMaterial="legacyMatte">
              <a:extrusionClr>
                <a:srgbClr val="520402"/>
              </a:extrusionClr>
              <a:contourClr>
                <a:srgbClr val="520402"/>
              </a:contourClr>
            </a:sp3d>
          </a:bodyPr>
          <a:lstStyle/>
          <a:p>
            <a:pPr algn="ctr"/>
            <a:r>
              <a:rPr lang="ar-SA" sz="3600" kern="10">
                <a:ln w="12700">
                  <a:round/>
                  <a:headEnd/>
                  <a:tailEnd/>
                </a:ln>
                <a:gradFill rotWithShape="0">
                  <a:gsLst>
                    <a:gs pos="0">
                      <a:srgbClr val="520402"/>
                    </a:gs>
                    <a:gs pos="100000">
                      <a:srgbClr val="FFCC00"/>
                    </a:gs>
                  </a:gsLst>
                  <a:lin ang="5400000" scaled="1"/>
                </a:gradFill>
                <a:effectLst/>
                <a:latin typeface="Arial Black" panose="020B0A04020102020204" pitchFamily="34" charset="0"/>
              </a:rPr>
              <a:t>مفهوم جغرافية السكان </a:t>
            </a:r>
            <a:endParaRPr lang="en-US" sz="3600" kern="10">
              <a:ln w="12700">
                <a:round/>
                <a:headEnd/>
                <a:tailEnd/>
              </a:ln>
              <a:gradFill rotWithShape="0">
                <a:gsLst>
                  <a:gs pos="0">
                    <a:srgbClr val="520402"/>
                  </a:gs>
                  <a:gs pos="100000">
                    <a:srgbClr val="FFCC00"/>
                  </a:gs>
                </a:gsLst>
                <a:lin ang="5400000" scaled="1"/>
              </a:gradFill>
              <a:effectLst/>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505475"/>
          </a:xfrm>
        </p:spPr>
        <p:txBody>
          <a:bodyPr/>
          <a:lstStyle/>
          <a:p>
            <a:pPr>
              <a:lnSpc>
                <a:spcPct val="150000"/>
              </a:lnSpc>
            </a:pPr>
            <a:r>
              <a:rPr lang="ar-EG" altLang="en-US" sz="3600" b="1" dirty="0">
                <a:solidFill>
                  <a:srgbClr val="FF0000"/>
                </a:solidFill>
              </a:rPr>
              <a:t>وقد ساعد على ظهور هذه النظريات </a:t>
            </a:r>
            <a:r>
              <a:rPr lang="ar-EG" altLang="en-US" sz="3600" b="1" dirty="0" smtClean="0">
                <a:solidFill>
                  <a:srgbClr val="FF0000"/>
                </a:solidFill>
              </a:rPr>
              <a:t>التي </a:t>
            </a:r>
            <a:r>
              <a:rPr lang="ar-EG" altLang="en-US" sz="3600" b="1" dirty="0">
                <a:solidFill>
                  <a:srgbClr val="FF0000"/>
                </a:solidFill>
              </a:rPr>
              <a:t>ترمى الى زيادة السكان الاعتقاد بأن كبر حجم سكان الدولة يعتبر </a:t>
            </a:r>
            <a:r>
              <a:rPr lang="ar-EG" altLang="en-US" sz="3600" b="1" dirty="0" smtClean="0">
                <a:solidFill>
                  <a:srgbClr val="FF0000"/>
                </a:solidFill>
              </a:rPr>
              <a:t>في </a:t>
            </a:r>
            <a:r>
              <a:rPr lang="ar-EG" altLang="en-US" sz="3600" b="1" dirty="0">
                <a:solidFill>
                  <a:srgbClr val="FF0000"/>
                </a:solidFill>
              </a:rPr>
              <a:t>حد ذاته قوة تؤدى الى احترامها </a:t>
            </a:r>
            <a:r>
              <a:rPr lang="ar-EG" altLang="en-US" sz="3600" b="1" dirty="0" smtClean="0">
                <a:solidFill>
                  <a:srgbClr val="FF0000"/>
                </a:solidFill>
              </a:rPr>
              <a:t>في </a:t>
            </a:r>
            <a:r>
              <a:rPr lang="ar-EG" altLang="en-US" sz="3600" b="1" dirty="0">
                <a:solidFill>
                  <a:srgbClr val="FF0000"/>
                </a:solidFill>
              </a:rPr>
              <a:t>المجال </a:t>
            </a:r>
            <a:r>
              <a:rPr lang="ar-EG" altLang="en-US" sz="3600" b="1" dirty="0" smtClean="0">
                <a:solidFill>
                  <a:srgbClr val="FF0000"/>
                </a:solidFill>
              </a:rPr>
              <a:t>الدولي  </a:t>
            </a:r>
            <a:r>
              <a:rPr lang="ar-EG" altLang="en-US" sz="3600" b="1" dirty="0">
                <a:solidFill>
                  <a:srgbClr val="FF0000"/>
                </a:solidFill>
              </a:rPr>
              <a:t>. كما أن زيادة سكـــــــان الدولة يمثل زيادة لقوتها الاقتصادية اذ أن كثرة القوى العاملة سوف يزيد من قوة الانتاج .</a:t>
            </a:r>
          </a:p>
          <a:p>
            <a:pPr>
              <a:lnSpc>
                <a:spcPct val="150000"/>
              </a:lnSpc>
            </a:pPr>
            <a:endParaRPr lang="en-US" sz="3600" dirty="0"/>
          </a:p>
        </p:txBody>
      </p:sp>
    </p:spTree>
    <p:extLst>
      <p:ext uri="{BB962C8B-B14F-4D97-AF65-F5344CB8AC3E}">
        <p14:creationId xmlns:p14="http://schemas.microsoft.com/office/powerpoint/2010/main" val="444384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404664"/>
            <a:ext cx="8640960" cy="6048672"/>
          </a:xfrm>
        </p:spPr>
        <p:txBody>
          <a:bodyPr/>
          <a:lstStyle/>
          <a:p>
            <a:pPr algn="justLow">
              <a:lnSpc>
                <a:spcPct val="150000"/>
              </a:lnSpc>
            </a:pPr>
            <a:r>
              <a:rPr lang="ar-EG" altLang="en-US" b="1" dirty="0"/>
              <a:t>هناك من ينادى بأن </a:t>
            </a:r>
            <a:r>
              <a:rPr lang="ar-EG" altLang="en-US" b="1" dirty="0" smtClean="0"/>
              <a:t>الاديان </a:t>
            </a:r>
            <a:r>
              <a:rPr lang="ar-EG" altLang="en-US" b="1" dirty="0"/>
              <a:t>السماوية تدعو الى  زيادة السكان فقد ورد </a:t>
            </a:r>
            <a:r>
              <a:rPr lang="ar-EG" altLang="en-US" b="1" dirty="0" smtClean="0"/>
              <a:t>في </a:t>
            </a:r>
            <a:r>
              <a:rPr lang="ar-EG" altLang="en-US" b="1" dirty="0"/>
              <a:t>القرآن الكريم </a:t>
            </a:r>
            <a:r>
              <a:rPr lang="ar-EG" altLang="en-US" b="1" dirty="0">
                <a:solidFill>
                  <a:srgbClr val="FFFF00"/>
                </a:solidFill>
              </a:rPr>
              <a:t>بسم الله الرحمن الـــــرحيم {</a:t>
            </a:r>
            <a:r>
              <a:rPr lang="ar-SA" altLang="en-US" b="1" dirty="0">
                <a:solidFill>
                  <a:srgbClr val="FFFF00"/>
                </a:solidFill>
              </a:rPr>
              <a:t>الْمَالُ وَالْبَنُونَ زِينَةُ الْحَيَاةِ الدُّنْيَا وَالْبَاقِيَاتُ الصَّالِحَاتُ خَيْرٌ عِندَ رَبِّكَ ثَوَاباً وَخَيْرٌ أَمَلاً </a:t>
            </a:r>
            <a:r>
              <a:rPr lang="ar-EG" altLang="en-US" b="1" dirty="0">
                <a:solidFill>
                  <a:srgbClr val="FFFF00"/>
                </a:solidFill>
              </a:rPr>
              <a:t>}</a:t>
            </a:r>
            <a:r>
              <a:rPr lang="ar-SA" altLang="en-US" b="1" dirty="0">
                <a:solidFill>
                  <a:srgbClr val="FFFF00"/>
                </a:solidFill>
              </a:rPr>
              <a:t>الكهف</a:t>
            </a:r>
            <a:r>
              <a:rPr lang="ar-EG" altLang="en-US" b="1" dirty="0">
                <a:solidFill>
                  <a:srgbClr val="FFFF00"/>
                </a:solidFill>
              </a:rPr>
              <a:t>46 صـــدق الله العظيم </a:t>
            </a:r>
            <a:r>
              <a:rPr lang="ar-EG" altLang="en-US" b="1" dirty="0">
                <a:solidFill>
                  <a:srgbClr val="FF9900"/>
                </a:solidFill>
              </a:rPr>
              <a:t>وقال رسول الله </a:t>
            </a:r>
            <a:r>
              <a:rPr lang="ar-EG" altLang="en-US" b="1" dirty="0" err="1">
                <a:solidFill>
                  <a:srgbClr val="FF9900"/>
                </a:solidFill>
              </a:rPr>
              <a:t>فى</a:t>
            </a:r>
            <a:r>
              <a:rPr lang="ar-EG" altLang="en-US" b="1" dirty="0">
                <a:solidFill>
                  <a:srgbClr val="FF9900"/>
                </a:solidFill>
              </a:rPr>
              <a:t> حديث شريف ( تزاوجوا وتناسلوا </a:t>
            </a:r>
            <a:r>
              <a:rPr lang="ar-EG" altLang="en-US" b="1" dirty="0" smtClean="0">
                <a:solidFill>
                  <a:srgbClr val="FF9900"/>
                </a:solidFill>
              </a:rPr>
              <a:t>فإني </a:t>
            </a:r>
            <a:r>
              <a:rPr lang="ar-EG" altLang="en-US" b="1" dirty="0">
                <a:solidFill>
                  <a:srgbClr val="FF9900"/>
                </a:solidFill>
              </a:rPr>
              <a:t>مباه بكم الأمم يوم القيامة ) صدق رسول الله صلى الله عليه وسلم</a:t>
            </a:r>
          </a:p>
          <a:p>
            <a:pPr marL="0" indent="0" algn="justLow">
              <a:lnSpc>
                <a:spcPct val="150000"/>
              </a:lnSpc>
              <a:buNone/>
            </a:pPr>
            <a:endParaRPr lang="en-US" dirty="0"/>
          </a:p>
        </p:txBody>
      </p:sp>
    </p:spTree>
    <p:extLst>
      <p:ext uri="{BB962C8B-B14F-4D97-AF65-F5344CB8AC3E}">
        <p14:creationId xmlns:p14="http://schemas.microsoft.com/office/powerpoint/2010/main" val="378944799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rrowheads="1"/>
          </p:cNvSpPr>
          <p:nvPr>
            <p:ph type="title"/>
          </p:nvPr>
        </p:nvSpPr>
        <p:spPr>
          <a:ln>
            <a:solidFill>
              <a:srgbClr val="FF3300"/>
            </a:solidFill>
            <a:miter lim="800000"/>
            <a:headEnd/>
            <a:tailEnd/>
          </a:ln>
          <a:scene3d>
            <a:camera prst="legacyPerspectiveTopRight"/>
            <a:lightRig rig="legacyFlat3" dir="b"/>
          </a:scene3d>
          <a:sp3d extrusionH="121893000" prstMaterial="legacyMatte">
            <a:bevelT w="13500" h="13500" prst="angle"/>
            <a:bevelB w="13500" h="13500" prst="angle"/>
            <a:extrusionClr>
              <a:srgbClr val="FF3300"/>
            </a:extrusionClr>
            <a:contourClr>
              <a:srgbClr val="FF3300"/>
            </a:contourClr>
          </a:sp3d>
        </p:spPr>
        <p:txBody>
          <a:bodyPr>
            <a:flatTx/>
          </a:bodyPr>
          <a:lstStyle/>
          <a:p>
            <a:r>
              <a:rPr lang="ar-EG" altLang="en-US" sz="4000">
                <a:solidFill>
                  <a:srgbClr val="FFFF00"/>
                </a:solidFill>
              </a:rPr>
              <a:t>النظريات التى تنادى بالحد من الزيادة السكانية </a:t>
            </a:r>
            <a:endParaRPr lang="en-US" altLang="en-US" sz="4000">
              <a:solidFill>
                <a:srgbClr val="FFFF00"/>
              </a:solidFill>
            </a:endParaRPr>
          </a:p>
        </p:txBody>
      </p:sp>
      <p:sp>
        <p:nvSpPr>
          <p:cNvPr id="122883" name="Rectangle 3"/>
          <p:cNvSpPr>
            <a:spLocks noGrp="1" noChangeArrowheads="1"/>
          </p:cNvSpPr>
          <p:nvPr>
            <p:ph type="body" idx="1"/>
          </p:nvPr>
        </p:nvSpPr>
        <p:spPr>
          <a:xfrm>
            <a:off x="468313" y="1844675"/>
            <a:ext cx="8229600" cy="4525963"/>
          </a:xfrm>
        </p:spPr>
        <p:txBody>
          <a:bodyPr/>
          <a:lstStyle/>
          <a:p>
            <a:pPr algn="justLow">
              <a:lnSpc>
                <a:spcPct val="150000"/>
              </a:lnSpc>
            </a:pPr>
            <a:r>
              <a:rPr lang="ar-EG" altLang="en-US" b="1" dirty="0"/>
              <a:t>وهــــى نظريات حديثة لها جذور قديمة تنادى بفكرة الملاءمة والموازنة بين الموارد الاقتصادية  أو حاجــــات الانســــان وأعداده المتزايدة . فالبيئة </a:t>
            </a:r>
            <a:r>
              <a:rPr lang="ar-EG" altLang="en-US" b="1" dirty="0" smtClean="0"/>
              <a:t>في </a:t>
            </a:r>
            <a:r>
              <a:rPr lang="ar-EG" altLang="en-US" b="1" dirty="0"/>
              <a:t>نظرهم مهما تنوعت </a:t>
            </a:r>
            <a:r>
              <a:rPr lang="ar-EG" altLang="en-US" b="1" dirty="0">
                <a:solidFill>
                  <a:srgbClr val="FF0000"/>
                </a:solidFill>
              </a:rPr>
              <a:t>محدودة الموارد </a:t>
            </a:r>
            <a:r>
              <a:rPr lang="ar-EG" altLang="en-US" b="1" dirty="0"/>
              <a:t>ولا يمكن أن </a:t>
            </a:r>
            <a:r>
              <a:rPr lang="ar-EG" altLang="en-US" b="1" dirty="0" smtClean="0"/>
              <a:t>تفي </a:t>
            </a:r>
            <a:r>
              <a:rPr lang="ar-EG" altLang="en-US" b="1" dirty="0"/>
              <a:t>بجميـــــع حاجات السكان ورغبات الانسان المتزايدة .ومن ثم فعملية الملاءمة أمر </a:t>
            </a:r>
            <a:r>
              <a:rPr lang="ar-EG" altLang="en-US" b="1" dirty="0" smtClean="0"/>
              <a:t>ضروري </a:t>
            </a:r>
            <a:r>
              <a:rPr lang="ar-EG" altLang="en-US" b="1" dirty="0"/>
              <a:t>للحياة </a:t>
            </a:r>
          </a:p>
          <a:p>
            <a:pPr>
              <a:lnSpc>
                <a:spcPct val="120000"/>
              </a:lnSpc>
            </a:pPr>
            <a:endParaRPr lang="ar-EG" altLang="en-US" sz="2000" b="1"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16632"/>
            <a:ext cx="8712968" cy="6552728"/>
          </a:xfrm>
        </p:spPr>
        <p:txBody>
          <a:bodyPr/>
          <a:lstStyle/>
          <a:p>
            <a:pPr algn="justLow">
              <a:lnSpc>
                <a:spcPct val="150000"/>
              </a:lnSpc>
            </a:pPr>
            <a:r>
              <a:rPr lang="ar-EG" altLang="en-US" b="1" dirty="0"/>
              <a:t>وكمـــــا كانت زيادة الســــــكان فكرة قديمة كذلك فإن سياسة منع السكان من التزايد السريع </a:t>
            </a:r>
            <a:r>
              <a:rPr lang="ar-SA" altLang="en-US" b="1" dirty="0" smtClean="0"/>
              <a:t>فكرة قديمة أيضاً .</a:t>
            </a:r>
          </a:p>
          <a:p>
            <a:pPr algn="justLow">
              <a:lnSpc>
                <a:spcPct val="150000"/>
              </a:lnSpc>
            </a:pPr>
            <a:r>
              <a:rPr lang="ar-SA" altLang="en-US" b="1" dirty="0" smtClean="0"/>
              <a:t> </a:t>
            </a:r>
            <a:r>
              <a:rPr lang="ar-EG" altLang="en-US" b="1" dirty="0" smtClean="0"/>
              <a:t>ومن </a:t>
            </a:r>
            <a:r>
              <a:rPr lang="ar-EG" altLang="en-US" b="1" dirty="0"/>
              <a:t>المعروف أن العرب </a:t>
            </a:r>
            <a:r>
              <a:rPr lang="ar-SA" altLang="en-US" b="1" dirty="0" smtClean="0"/>
              <a:t>قبل الإسلام</a:t>
            </a:r>
            <a:r>
              <a:rPr lang="ar-EG" altLang="en-US" b="1" dirty="0" smtClean="0"/>
              <a:t> </a:t>
            </a:r>
            <a:r>
              <a:rPr lang="ar-EG" altLang="en-US" b="1" dirty="0"/>
              <a:t>كانوا </a:t>
            </a:r>
            <a:r>
              <a:rPr lang="ar-SA" altLang="en-US" b="1" dirty="0" smtClean="0"/>
              <a:t>يوأدون البنات </a:t>
            </a:r>
            <a:r>
              <a:rPr lang="ar-EG" altLang="en-US" b="1" dirty="0" smtClean="0"/>
              <a:t>وقد </a:t>
            </a:r>
            <a:r>
              <a:rPr lang="ar-EG" altLang="en-US" b="1" dirty="0"/>
              <a:t>تلاشى هذا واندثر مع قدوم </a:t>
            </a:r>
            <a:r>
              <a:rPr lang="ar-EG" altLang="en-US" b="1" dirty="0" smtClean="0"/>
              <a:t>الإسلام</a:t>
            </a:r>
            <a:r>
              <a:rPr lang="ar-SA" altLang="en-US" b="1" dirty="0" smtClean="0"/>
              <a:t> ،</a:t>
            </a:r>
            <a:r>
              <a:rPr lang="ar-EG" altLang="en-US" b="1" dirty="0" smtClean="0"/>
              <a:t> </a:t>
            </a:r>
            <a:r>
              <a:rPr lang="ar-EG" altLang="en-US" b="1" dirty="0"/>
              <a:t>وانتقلت هذه الظاهرة الى المجتمعات المتحضرة ( المتقدمة تكنولوجيا ) للحد من زيـادة السكان والتخلص من مسؤولية تكوين </a:t>
            </a:r>
            <a:r>
              <a:rPr lang="ar-EG" altLang="en-US" b="1" dirty="0" smtClean="0"/>
              <a:t>ال</a:t>
            </a:r>
            <a:r>
              <a:rPr lang="ar-SA" altLang="en-US" b="1" dirty="0" smtClean="0"/>
              <a:t>أ</a:t>
            </a:r>
            <a:r>
              <a:rPr lang="ar-EG" altLang="en-US" b="1" dirty="0" smtClean="0"/>
              <a:t>سرة  </a:t>
            </a:r>
            <a:r>
              <a:rPr lang="ar-EG" altLang="en-US" b="1" dirty="0"/>
              <a:t>فظهر ( الاجهاض </a:t>
            </a:r>
            <a:r>
              <a:rPr lang="en-US" altLang="en-US" b="1" dirty="0"/>
              <a:t>abortion </a:t>
            </a:r>
            <a:r>
              <a:rPr lang="ar-EG" altLang="en-US" b="1" dirty="0"/>
              <a:t> ) وهو فعل يمارس سريا وان كانت بعض الــــــــدول </a:t>
            </a:r>
            <a:r>
              <a:rPr lang="ar-EG" altLang="en-US" b="1" dirty="0" smtClean="0"/>
              <a:t>تبيحه </a:t>
            </a:r>
            <a:r>
              <a:rPr lang="ar-EG" altLang="en-US" b="1" dirty="0"/>
              <a:t>للأسف </a:t>
            </a:r>
            <a:r>
              <a:rPr lang="ar-SA" altLang="en-US" b="1" dirty="0" smtClean="0"/>
              <a:t>.</a:t>
            </a:r>
            <a:endParaRPr lang="en-US" altLang="en-US" b="1" dirty="0"/>
          </a:p>
          <a:p>
            <a:pPr algn="justLow">
              <a:lnSpc>
                <a:spcPct val="150000"/>
              </a:lnSpc>
            </a:pPr>
            <a:endParaRPr lang="en-US" dirty="0"/>
          </a:p>
        </p:txBody>
      </p:sp>
    </p:spTree>
    <p:extLst>
      <p:ext uri="{BB962C8B-B14F-4D97-AF65-F5344CB8AC3E}">
        <p14:creationId xmlns:p14="http://schemas.microsoft.com/office/powerpoint/2010/main" val="261508764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rrowheads="1"/>
          </p:cNvSpPr>
          <p:nvPr>
            <p:ph type="title"/>
          </p:nvPr>
        </p:nvSpPr>
        <p:spPr>
          <a:ln>
            <a:solidFill>
              <a:srgbClr val="FF9900"/>
            </a:solidFill>
            <a:miter lim="800000"/>
            <a:headEnd/>
            <a:tailEnd/>
          </a:ln>
          <a:scene3d>
            <a:camera prst="legacyObliqueTopRight"/>
            <a:lightRig rig="legacyFlat3" dir="b"/>
          </a:scene3d>
          <a:sp3d extrusionH="430200" prstMaterial="legacyMatte">
            <a:bevelT w="13500" h="13500" prst="angle"/>
            <a:bevelB w="13500" h="13500" prst="angle"/>
            <a:extrusionClr>
              <a:srgbClr val="FF9900"/>
            </a:extrusionClr>
            <a:contourClr>
              <a:srgbClr val="FF9900"/>
            </a:contourClr>
          </a:sp3d>
        </p:spPr>
        <p:txBody>
          <a:bodyPr>
            <a:flatTx/>
          </a:bodyPr>
          <a:lstStyle/>
          <a:p>
            <a:r>
              <a:rPr lang="ar-EG" altLang="en-US" sz="4000">
                <a:solidFill>
                  <a:schemeClr val="hlink"/>
                </a:solidFill>
              </a:rPr>
              <a:t>مبررات أصحاب نظرية الحد من الزيادة السكانية </a:t>
            </a:r>
            <a:endParaRPr lang="en-US" altLang="en-US" sz="4000">
              <a:solidFill>
                <a:schemeClr val="hlink"/>
              </a:solidFill>
            </a:endParaRPr>
          </a:p>
        </p:txBody>
      </p:sp>
      <p:sp>
        <p:nvSpPr>
          <p:cNvPr id="123907" name="Rectangle 3"/>
          <p:cNvSpPr>
            <a:spLocks noGrp="1" noChangeArrowheads="1"/>
          </p:cNvSpPr>
          <p:nvPr>
            <p:ph type="body" idx="1"/>
          </p:nvPr>
        </p:nvSpPr>
        <p:spPr>
          <a:xfrm>
            <a:off x="457200" y="1417638"/>
            <a:ext cx="8229600" cy="5323730"/>
          </a:xfrm>
        </p:spPr>
        <p:txBody>
          <a:bodyPr/>
          <a:lstStyle/>
          <a:p>
            <a:pPr>
              <a:lnSpc>
                <a:spcPct val="80000"/>
              </a:lnSpc>
            </a:pPr>
            <a:endParaRPr lang="ar-EG" altLang="en-US" sz="2400" b="1" dirty="0"/>
          </a:p>
          <a:p>
            <a:pPr>
              <a:lnSpc>
                <a:spcPct val="80000"/>
              </a:lnSpc>
            </a:pPr>
            <a:r>
              <a:rPr lang="ar-EG" altLang="en-US" sz="2800" b="1" dirty="0"/>
              <a:t>ان زيـــــــادة السكــــان </a:t>
            </a:r>
            <a:r>
              <a:rPr lang="ar-EG" altLang="en-US" sz="2800" b="1" dirty="0" smtClean="0"/>
              <a:t>في </a:t>
            </a:r>
            <a:r>
              <a:rPr lang="ar-EG" altLang="en-US" sz="2800" b="1" dirty="0"/>
              <a:t>البلاد المحدودة الموارد لابد وأن </a:t>
            </a:r>
            <a:r>
              <a:rPr lang="ar-EG" altLang="en-US" sz="2800" b="1" dirty="0">
                <a:solidFill>
                  <a:srgbClr val="FF0000"/>
                </a:solidFill>
              </a:rPr>
              <a:t>تؤدى الى انخفاض مستوى المعيشة.</a:t>
            </a:r>
          </a:p>
          <a:p>
            <a:pPr>
              <a:lnSpc>
                <a:spcPct val="80000"/>
              </a:lnSpc>
            </a:pPr>
            <a:endParaRPr lang="ar-EG" altLang="en-US" sz="2800" b="1" dirty="0"/>
          </a:p>
          <a:p>
            <a:pPr>
              <a:lnSpc>
                <a:spcPct val="80000"/>
              </a:lnSpc>
            </a:pPr>
            <a:r>
              <a:rPr lang="ar-EG" altLang="en-US" sz="2800" b="1" dirty="0"/>
              <a:t>ان زيادة السكـــــان مع ضعف الكفاية الانتاجية بسبب قلة الموارد الغذائية </a:t>
            </a:r>
            <a:r>
              <a:rPr lang="ar-EG" altLang="en-US" sz="2800" b="1" dirty="0">
                <a:solidFill>
                  <a:srgbClr val="FF0000"/>
                </a:solidFill>
              </a:rPr>
              <a:t>يؤدى الى انتشار المجاعات والإجرام.</a:t>
            </a:r>
          </a:p>
          <a:p>
            <a:pPr>
              <a:lnSpc>
                <a:spcPct val="80000"/>
              </a:lnSpc>
            </a:pPr>
            <a:endParaRPr lang="ar-EG" altLang="en-US" sz="2800" b="1" dirty="0"/>
          </a:p>
          <a:p>
            <a:pPr>
              <a:lnSpc>
                <a:spcPct val="80000"/>
              </a:lnSpc>
            </a:pPr>
            <a:r>
              <a:rPr lang="ar-EG" altLang="en-US" sz="2800" b="1" dirty="0"/>
              <a:t>ان تزايد عدد السكــــان </a:t>
            </a:r>
            <a:r>
              <a:rPr lang="ar-EG" altLang="en-US" sz="2800" b="1" dirty="0">
                <a:solidFill>
                  <a:srgbClr val="FF0000"/>
                </a:solidFill>
              </a:rPr>
              <a:t>يؤدى الى انخفاض المستوى </a:t>
            </a:r>
            <a:r>
              <a:rPr lang="ar-EG" altLang="en-US" sz="2800" b="1" dirty="0" err="1">
                <a:solidFill>
                  <a:srgbClr val="FF0000"/>
                </a:solidFill>
              </a:rPr>
              <a:t>الصحى</a:t>
            </a:r>
            <a:r>
              <a:rPr lang="ar-EG" altLang="en-US" sz="2800" b="1" dirty="0">
                <a:solidFill>
                  <a:srgbClr val="FF0000"/>
                </a:solidFill>
              </a:rPr>
              <a:t> وانتشار الأمراض </a:t>
            </a:r>
            <a:r>
              <a:rPr lang="ar-EG" altLang="en-US" sz="2800" b="1" dirty="0"/>
              <a:t>مادامت الامكانات المـــوجودة </a:t>
            </a:r>
            <a:r>
              <a:rPr lang="ar-EG" altLang="en-US" sz="2800" b="1" dirty="0" err="1"/>
              <a:t>فى</a:t>
            </a:r>
            <a:r>
              <a:rPr lang="ar-EG" altLang="en-US" sz="2800" b="1" dirty="0"/>
              <a:t> بيئة محدودة والرعاية الصحية </a:t>
            </a:r>
            <a:r>
              <a:rPr lang="ar-EG" altLang="en-US" sz="2800" b="1" dirty="0" smtClean="0"/>
              <a:t>لا تتطور </a:t>
            </a:r>
            <a:r>
              <a:rPr lang="ar-EG" altLang="en-US" sz="2800" b="1" dirty="0"/>
              <a:t>بنفس سرعة تطور السكان .</a:t>
            </a:r>
          </a:p>
          <a:p>
            <a:pPr>
              <a:lnSpc>
                <a:spcPct val="80000"/>
              </a:lnSpc>
            </a:pPr>
            <a:endParaRPr lang="ar-EG" altLang="en-US" sz="2800" b="1" dirty="0"/>
          </a:p>
          <a:p>
            <a:pPr>
              <a:lnSpc>
                <a:spcPct val="80000"/>
              </a:lnSpc>
            </a:pPr>
            <a:r>
              <a:rPr lang="ar-EG" altLang="en-US" sz="2800" b="1" dirty="0"/>
              <a:t>ان زيادة عدد السكان قد </a:t>
            </a:r>
            <a:r>
              <a:rPr lang="ar-EG" altLang="en-US" sz="2800" b="1" dirty="0">
                <a:solidFill>
                  <a:srgbClr val="FF0000"/>
                </a:solidFill>
              </a:rPr>
              <a:t>تؤدى الى الحـــــــروب أو تؤدى الـــــــــى الاستعمــــار</a:t>
            </a:r>
            <a:r>
              <a:rPr lang="ar-EG" altLang="en-US" sz="2800" b="1" dirty="0"/>
              <a:t> لتكون متنفسا للبلد المزدحم بالسكان  أو تكون سوقا جديدة لمواردها .</a:t>
            </a:r>
          </a:p>
          <a:p>
            <a:pPr>
              <a:lnSpc>
                <a:spcPct val="80000"/>
              </a:lnSpc>
              <a:buFont typeface="Wingdings" panose="05000000000000000000" pitchFamily="2" charset="2"/>
              <a:buNone/>
            </a:pPr>
            <a:endParaRPr lang="en-US" altLang="en-US" sz="2400" b="1"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rrowheads="1"/>
          </p:cNvSpPr>
          <p:nvPr>
            <p:ph type="title"/>
          </p:nvPr>
        </p:nvSpPr>
        <p:spPr>
          <a:solidFill>
            <a:srgbClr val="FFFF00"/>
          </a:solidFill>
          <a:scene3d>
            <a:camera prst="legacyObliqueTopRight"/>
            <a:lightRig rig="legacyFlat3" dir="b"/>
          </a:scene3d>
          <a:sp3d extrusionH="430200" prstMaterial="legacyMatte">
            <a:bevelT w="13500" h="13500" prst="angle"/>
            <a:bevelB w="13500" h="13500" prst="angle"/>
            <a:extrusionClr>
              <a:srgbClr val="FFFF00"/>
            </a:extrusionClr>
            <a:contourClr>
              <a:srgbClr val="FFFF00"/>
            </a:contourClr>
          </a:sp3d>
        </p:spPr>
        <p:txBody>
          <a:bodyPr>
            <a:flatTx/>
          </a:bodyPr>
          <a:lstStyle/>
          <a:p>
            <a:r>
              <a:rPr lang="ar-EG" altLang="en-US" dirty="0">
                <a:solidFill>
                  <a:srgbClr val="FF3300"/>
                </a:solidFill>
              </a:rPr>
              <a:t>نظرية مالثوس </a:t>
            </a:r>
            <a:r>
              <a:rPr lang="en-US" altLang="en-US" dirty="0" err="1">
                <a:solidFill>
                  <a:srgbClr val="FF3300"/>
                </a:solidFill>
              </a:rPr>
              <a:t>malthus</a:t>
            </a:r>
            <a:endParaRPr lang="en-US" altLang="en-US" dirty="0">
              <a:solidFill>
                <a:srgbClr val="FF3300"/>
              </a:solidFill>
            </a:endParaRPr>
          </a:p>
        </p:txBody>
      </p:sp>
      <p:sp>
        <p:nvSpPr>
          <p:cNvPr id="124931" name="Rectangle 3"/>
          <p:cNvSpPr>
            <a:spLocks noGrp="1" noChangeArrowheads="1"/>
          </p:cNvSpPr>
          <p:nvPr>
            <p:ph type="body" sz="half" idx="1"/>
          </p:nvPr>
        </p:nvSpPr>
        <p:spPr>
          <a:xfrm>
            <a:off x="3132138" y="1484313"/>
            <a:ext cx="5904358" cy="5373687"/>
          </a:xfrm>
        </p:spPr>
        <p:txBody>
          <a:bodyPr/>
          <a:lstStyle/>
          <a:p>
            <a:pPr>
              <a:lnSpc>
                <a:spcPct val="90000"/>
              </a:lnSpc>
            </a:pPr>
            <a:endParaRPr lang="ar-EG" altLang="en-US" sz="2400" b="1" dirty="0"/>
          </a:p>
          <a:p>
            <a:pPr algn="justLow">
              <a:lnSpc>
                <a:spcPct val="90000"/>
              </a:lnSpc>
            </a:pPr>
            <a:r>
              <a:rPr lang="ar-EG" altLang="en-US" sz="2400" b="1" dirty="0"/>
              <a:t>تعتبـــــــر رسالــــة مالثوس عن السكان أهم رسالة سكانيـــــة ظهرت </a:t>
            </a:r>
            <a:r>
              <a:rPr lang="ar-EG" altLang="en-US" sz="2400" b="1" dirty="0" smtClean="0"/>
              <a:t>في </a:t>
            </a:r>
            <a:r>
              <a:rPr lang="ar-EG" altLang="en-US" sz="2400" b="1" dirty="0"/>
              <a:t>الـــقرن الــــتاسع عشر .حيث توضح الــــعلاقة بين الموارد الاقتصادية ( الطعام ) وبين السكان ( عدد الأفواه ) </a:t>
            </a:r>
            <a:r>
              <a:rPr lang="ar-EG" altLang="en-US" sz="2400" b="1" dirty="0" smtClean="0"/>
              <a:t>التي </a:t>
            </a:r>
            <a:r>
              <a:rPr lang="ar-EG" altLang="en-US" sz="2400" b="1" dirty="0"/>
              <a:t>تلتهمه.</a:t>
            </a:r>
          </a:p>
          <a:p>
            <a:pPr algn="justLow">
              <a:lnSpc>
                <a:spcPct val="90000"/>
              </a:lnSpc>
            </a:pPr>
            <a:endParaRPr lang="ar-EG" altLang="en-US" sz="2400" b="1" dirty="0">
              <a:solidFill>
                <a:srgbClr val="FFFF00"/>
              </a:solidFill>
            </a:endParaRPr>
          </a:p>
          <a:p>
            <a:pPr algn="justLow">
              <a:lnSpc>
                <a:spcPct val="150000"/>
              </a:lnSpc>
            </a:pPr>
            <a:r>
              <a:rPr lang="ar-EG" altLang="en-US" sz="2400" b="1" dirty="0">
                <a:solidFill>
                  <a:srgbClr val="FFFF00"/>
                </a:solidFill>
              </a:rPr>
              <a:t>نظرية مالتوس</a:t>
            </a:r>
            <a:r>
              <a:rPr lang="ar-EG" altLang="en-US" sz="2400" b="1" dirty="0"/>
              <a:t> : تتلخص نظــــــــرية </a:t>
            </a:r>
            <a:r>
              <a:rPr lang="ar-EG" altLang="en-US" sz="2400" b="1" dirty="0" smtClean="0"/>
              <a:t>مالثوس</a:t>
            </a:r>
            <a:r>
              <a:rPr lang="ar-SA" altLang="en-US" sz="2400" b="1" dirty="0" smtClean="0"/>
              <a:t>(</a:t>
            </a:r>
            <a:r>
              <a:rPr lang="ar-EG" altLang="en-US" sz="2400" b="1" dirty="0" smtClean="0"/>
              <a:t>1798</a:t>
            </a:r>
            <a:r>
              <a:rPr lang="ar-SA" altLang="en-US" sz="2400" b="1" dirty="0" smtClean="0"/>
              <a:t>)</a:t>
            </a:r>
            <a:r>
              <a:rPr lang="ar-EG" altLang="en-US" sz="2400" b="1" dirty="0" smtClean="0"/>
              <a:t> في </a:t>
            </a:r>
            <a:r>
              <a:rPr lang="ar-EG" altLang="en-US" sz="2400" b="1" dirty="0"/>
              <a:t>أن المتاعب الاجتماعية كالجوع والفقر والحروب </a:t>
            </a:r>
            <a:r>
              <a:rPr lang="ar-EG" altLang="en-US" sz="2400" b="1" dirty="0" smtClean="0"/>
              <a:t>التي </a:t>
            </a:r>
            <a:r>
              <a:rPr lang="ar-EG" altLang="en-US" sz="2400" b="1" dirty="0"/>
              <a:t>تظهر </a:t>
            </a:r>
            <a:r>
              <a:rPr lang="ar-EG" altLang="en-US" sz="2400" b="1" dirty="0" smtClean="0"/>
              <a:t>في </a:t>
            </a:r>
            <a:r>
              <a:rPr lang="ar-EG" altLang="en-US" sz="2400" b="1" dirty="0"/>
              <a:t>المجتمـــع </a:t>
            </a:r>
            <a:r>
              <a:rPr lang="ar-EG" altLang="en-US" sz="2400" b="1" dirty="0" smtClean="0"/>
              <a:t>هي </a:t>
            </a:r>
            <a:r>
              <a:rPr lang="ar-EG" altLang="en-US" sz="2400" b="1" dirty="0"/>
              <a:t>نتيجة للتوالد </a:t>
            </a:r>
            <a:r>
              <a:rPr lang="ar-EG" altLang="en-US" sz="2400" b="1" dirty="0" smtClean="0"/>
              <a:t>الإنساني </a:t>
            </a:r>
            <a:r>
              <a:rPr lang="ar-EG" altLang="en-US" sz="2400" b="1" dirty="0"/>
              <a:t>السريع وعدم تناسب هذا التــــــوالد مع حجـــــم المــــواد الغذائية </a:t>
            </a:r>
            <a:r>
              <a:rPr lang="ar-EG" altLang="en-US" sz="2400" b="1" dirty="0" smtClean="0"/>
              <a:t>التي </a:t>
            </a:r>
            <a:r>
              <a:rPr lang="ar-EG" altLang="en-US" sz="2400" b="1" dirty="0"/>
              <a:t>يمكن أن يعيش عليها الانسان . </a:t>
            </a:r>
            <a:endParaRPr lang="en-US" altLang="en-US" sz="2400" b="1" dirty="0"/>
          </a:p>
        </p:txBody>
      </p:sp>
      <p:pic>
        <p:nvPicPr>
          <p:cNvPr id="124932" name="Picture 4" descr="malthus"/>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9750" y="2276475"/>
            <a:ext cx="2289175" cy="32400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rrowheads="1"/>
          </p:cNvSpPr>
          <p:nvPr>
            <p:ph type="title"/>
          </p:nvPr>
        </p:nvSpPr>
        <p:spPr>
          <a:solidFill>
            <a:srgbClr val="66FF33"/>
          </a:solidFill>
          <a:scene3d>
            <a:camera prst="legacyObliqueBottomLeft"/>
            <a:lightRig rig="legacyFlat3" dir="t"/>
          </a:scene3d>
          <a:sp3d extrusionH="430200" prstMaterial="legacyMatte">
            <a:bevelT w="13500" h="13500" prst="angle"/>
            <a:bevelB w="13500" h="13500" prst="angle"/>
            <a:extrusionClr>
              <a:srgbClr val="66FF33"/>
            </a:extrusionClr>
            <a:contourClr>
              <a:srgbClr val="66FF33"/>
            </a:contourClr>
          </a:sp3d>
        </p:spPr>
        <p:txBody>
          <a:bodyPr>
            <a:flatTx/>
          </a:bodyPr>
          <a:lstStyle/>
          <a:p>
            <a:r>
              <a:rPr lang="ar-EG" altLang="en-US" dirty="0">
                <a:solidFill>
                  <a:srgbClr val="FF3300"/>
                </a:solidFill>
              </a:rPr>
              <a:t>الأسس </a:t>
            </a:r>
            <a:r>
              <a:rPr lang="ar-EG" altLang="en-US" dirty="0" smtClean="0">
                <a:solidFill>
                  <a:srgbClr val="FF3300"/>
                </a:solidFill>
              </a:rPr>
              <a:t>التي </a:t>
            </a:r>
            <a:r>
              <a:rPr lang="ar-EG" altLang="en-US" dirty="0">
                <a:solidFill>
                  <a:srgbClr val="FF3300"/>
                </a:solidFill>
              </a:rPr>
              <a:t>تقوم عليها نظرية مالتوس</a:t>
            </a:r>
            <a:endParaRPr lang="en-US" altLang="en-US" dirty="0">
              <a:solidFill>
                <a:srgbClr val="FF3300"/>
              </a:solidFill>
            </a:endParaRPr>
          </a:p>
        </p:txBody>
      </p:sp>
      <p:sp>
        <p:nvSpPr>
          <p:cNvPr id="125955" name="Rectangle 3"/>
          <p:cNvSpPr>
            <a:spLocks noGrp="1" noChangeArrowheads="1"/>
          </p:cNvSpPr>
          <p:nvPr>
            <p:ph type="body" idx="1"/>
          </p:nvPr>
        </p:nvSpPr>
        <p:spPr/>
        <p:txBody>
          <a:bodyPr/>
          <a:lstStyle/>
          <a:p>
            <a:pPr>
              <a:lnSpc>
                <a:spcPct val="80000"/>
              </a:lnSpc>
            </a:pPr>
            <a:endParaRPr lang="ar-EG" altLang="en-US" sz="2400" dirty="0"/>
          </a:p>
          <a:p>
            <a:pPr marL="0" indent="0">
              <a:lnSpc>
                <a:spcPct val="80000"/>
              </a:lnSpc>
              <a:buNone/>
            </a:pPr>
            <a:endParaRPr lang="ar-EG" altLang="en-US" sz="2400" b="1" dirty="0"/>
          </a:p>
          <a:p>
            <a:pPr>
              <a:lnSpc>
                <a:spcPct val="150000"/>
              </a:lnSpc>
            </a:pPr>
            <a:r>
              <a:rPr lang="ar-EG" altLang="en-US" sz="2800" b="1" dirty="0"/>
              <a:t>أن قــــــدرة الانســـان على التوالد والتناسل أكبر من قدرة الارض على انتاج ما يتطلبـــــه البقـاء </a:t>
            </a:r>
            <a:r>
              <a:rPr lang="ar-EG" altLang="en-US" sz="2800" b="1" dirty="0" smtClean="0"/>
              <a:t>الإنساني </a:t>
            </a:r>
            <a:r>
              <a:rPr lang="ar-EG" altLang="en-US" sz="2800" b="1" dirty="0"/>
              <a:t>من غذاء</a:t>
            </a:r>
            <a:r>
              <a:rPr lang="ar-EG" altLang="en-US" sz="2800" dirty="0"/>
              <a:t> .</a:t>
            </a:r>
            <a:r>
              <a:rPr lang="ar-EG" altLang="en-US" sz="2800" b="1" dirty="0">
                <a:solidFill>
                  <a:srgbClr val="FFFF00"/>
                </a:solidFill>
              </a:rPr>
              <a:t>ومن ثم فسكان العالم يزدادون بصفة عامة علـى أساس </a:t>
            </a:r>
            <a:r>
              <a:rPr lang="ar-EG" altLang="en-US" sz="2800" b="1" dirty="0">
                <a:solidFill>
                  <a:srgbClr val="FF9900"/>
                </a:solidFill>
              </a:rPr>
              <a:t>متوالية هندسية </a:t>
            </a:r>
            <a:r>
              <a:rPr lang="en-US" altLang="en-US" sz="2800" b="1" dirty="0">
                <a:solidFill>
                  <a:srgbClr val="FF9900"/>
                </a:solidFill>
              </a:rPr>
              <a:t>geometrical progression</a:t>
            </a:r>
            <a:r>
              <a:rPr lang="ar-EG" altLang="en-US" sz="2800" b="1" dirty="0">
                <a:solidFill>
                  <a:srgbClr val="FFFF00"/>
                </a:solidFill>
              </a:rPr>
              <a:t> هكذا ( </a:t>
            </a:r>
            <a:r>
              <a:rPr lang="ar-EG" altLang="en-US" sz="2800" b="1" dirty="0">
                <a:solidFill>
                  <a:srgbClr val="FF3300"/>
                </a:solidFill>
              </a:rPr>
              <a:t>1 ،2 ، 4 ،8 ،16 الخ</a:t>
            </a:r>
            <a:r>
              <a:rPr lang="ar-EG" altLang="en-US" sz="2800" b="1" dirty="0">
                <a:solidFill>
                  <a:srgbClr val="FFFF00"/>
                </a:solidFill>
              </a:rPr>
              <a:t> ). بينمــــا تتزايـــد الموارد الغذائية على أساس </a:t>
            </a:r>
            <a:r>
              <a:rPr lang="ar-EG" altLang="en-US" sz="2800" b="1" dirty="0">
                <a:solidFill>
                  <a:srgbClr val="FF9900"/>
                </a:solidFill>
              </a:rPr>
              <a:t>متوالية حسابية أو عددية </a:t>
            </a:r>
            <a:r>
              <a:rPr lang="en-US" altLang="en-US" sz="2800" b="1" dirty="0">
                <a:solidFill>
                  <a:srgbClr val="FF9900"/>
                </a:solidFill>
              </a:rPr>
              <a:t>arithmetical progression</a:t>
            </a:r>
            <a:r>
              <a:rPr lang="ar-EG" altLang="en-US" sz="2800" b="1" dirty="0">
                <a:solidFill>
                  <a:srgbClr val="FFFF00"/>
                </a:solidFill>
              </a:rPr>
              <a:t>  هكذا ( </a:t>
            </a:r>
            <a:r>
              <a:rPr lang="ar-EG" altLang="en-US" sz="2800" b="1" dirty="0">
                <a:solidFill>
                  <a:srgbClr val="FF3300"/>
                </a:solidFill>
              </a:rPr>
              <a:t>1 ، 2 ، 3 ، 4 الخ</a:t>
            </a:r>
            <a:r>
              <a:rPr lang="ar-EG" altLang="en-US" sz="2800" b="1" dirty="0">
                <a:solidFill>
                  <a:srgbClr val="FFFF00"/>
                </a:solidFill>
              </a:rPr>
              <a:t> ) .</a:t>
            </a:r>
            <a:endParaRPr lang="en-US" altLang="en-US" sz="2800" b="1" dirty="0">
              <a:solidFill>
                <a:srgbClr val="FFFF00"/>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4857403"/>
          </a:xfrm>
        </p:spPr>
        <p:txBody>
          <a:bodyPr/>
          <a:lstStyle/>
          <a:p>
            <a:pPr marL="0" indent="0">
              <a:lnSpc>
                <a:spcPct val="150000"/>
              </a:lnSpc>
              <a:buNone/>
            </a:pPr>
            <a:r>
              <a:rPr lang="ar-SA" sz="4000" b="1" dirty="0" smtClean="0">
                <a:solidFill>
                  <a:srgbClr val="FFFF00"/>
                </a:solidFill>
              </a:rPr>
              <a:t>غير أن مالتوس يستبعد حدوث انفجار سكاني بسبب تأثير ما أسماه "الموانع أو الضوابط" التي ستؤدي إلى التوازن بين السكان والغذاء </a:t>
            </a:r>
            <a:r>
              <a:rPr lang="ar-SA" sz="4000" dirty="0" smtClean="0">
                <a:solidFill>
                  <a:srgbClr val="FFFF00"/>
                </a:solidFill>
              </a:rPr>
              <a:t>.</a:t>
            </a:r>
          </a:p>
          <a:p>
            <a:pPr marL="0" indent="0">
              <a:lnSpc>
                <a:spcPct val="150000"/>
              </a:lnSpc>
              <a:buNone/>
            </a:pPr>
            <a:endParaRPr lang="en-US" dirty="0"/>
          </a:p>
        </p:txBody>
      </p:sp>
    </p:spTree>
    <p:extLst>
      <p:ext uri="{BB962C8B-B14F-4D97-AF65-F5344CB8AC3E}">
        <p14:creationId xmlns:p14="http://schemas.microsoft.com/office/powerpoint/2010/main" val="269409138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solidFill>
                  <a:schemeClr val="accent1">
                    <a:lumMod val="60000"/>
                    <a:lumOff val="40000"/>
                  </a:schemeClr>
                </a:solidFill>
              </a:rPr>
              <a:t>قسم مالتوس الموانع إلى نوعين :</a:t>
            </a:r>
            <a:endParaRPr lang="en-US" dirty="0">
              <a:solidFill>
                <a:schemeClr val="accent1">
                  <a:lumMod val="60000"/>
                  <a:lumOff val="40000"/>
                </a:schemeClr>
              </a:solidFill>
            </a:endParaRPr>
          </a:p>
        </p:txBody>
      </p:sp>
      <p:sp>
        <p:nvSpPr>
          <p:cNvPr id="3" name="Content Placeholder 2"/>
          <p:cNvSpPr>
            <a:spLocks noGrp="1"/>
          </p:cNvSpPr>
          <p:nvPr>
            <p:ph idx="1"/>
          </p:nvPr>
        </p:nvSpPr>
        <p:spPr/>
        <p:txBody>
          <a:bodyPr/>
          <a:lstStyle/>
          <a:p>
            <a:pPr marL="0" indent="0">
              <a:buNone/>
            </a:pPr>
            <a:r>
              <a:rPr lang="ar-SA" sz="3600" b="1" dirty="0" smtClean="0">
                <a:solidFill>
                  <a:srgbClr val="C00000"/>
                </a:solidFill>
              </a:rPr>
              <a:t>1- الموانع الإيجابية :</a:t>
            </a:r>
          </a:p>
          <a:p>
            <a:pPr marL="0" indent="0" algn="justLow">
              <a:lnSpc>
                <a:spcPct val="150000"/>
              </a:lnSpc>
              <a:buNone/>
            </a:pPr>
            <a:r>
              <a:rPr lang="ar-SA" b="1" dirty="0" smtClean="0">
                <a:solidFill>
                  <a:srgbClr val="FFFF00"/>
                </a:solidFill>
              </a:rPr>
              <a:t>تتمثل هذه الموانع في الوفيات نتيجة ضغط السكان على موارد الغذاء مما يؤدي إلى الحروب والفقر الشديد والأوبئة والمجاعة والجريمة ووأد الأطفال .</a:t>
            </a:r>
            <a:endParaRPr lang="en-US" b="1" dirty="0">
              <a:solidFill>
                <a:srgbClr val="FFFF00"/>
              </a:solidFill>
            </a:endParaRPr>
          </a:p>
        </p:txBody>
      </p:sp>
    </p:spTree>
    <p:extLst>
      <p:ext uri="{BB962C8B-B14F-4D97-AF65-F5344CB8AC3E}">
        <p14:creationId xmlns:p14="http://schemas.microsoft.com/office/powerpoint/2010/main" val="280687057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lstStyle/>
          <a:p>
            <a:pPr marL="0" indent="0" algn="justLow">
              <a:lnSpc>
                <a:spcPct val="150000"/>
              </a:lnSpc>
              <a:buNone/>
            </a:pPr>
            <a:r>
              <a:rPr lang="ar-SA" b="1" dirty="0" smtClean="0">
                <a:solidFill>
                  <a:srgbClr val="FF0000"/>
                </a:solidFill>
              </a:rPr>
              <a:t>2- الموانع الوقائية :</a:t>
            </a:r>
          </a:p>
          <a:p>
            <a:pPr marL="0" indent="0" algn="justLow">
              <a:lnSpc>
                <a:spcPct val="150000"/>
              </a:lnSpc>
              <a:buNone/>
            </a:pPr>
            <a:r>
              <a:rPr lang="ar-SA" b="1" dirty="0" smtClean="0"/>
              <a:t>تحول دون نمو السكان من الأصل ، وقسمها إلى موانع أخلاقية وموانع غير أخلاقية .</a:t>
            </a:r>
          </a:p>
          <a:p>
            <a:pPr algn="justLow">
              <a:lnSpc>
                <a:spcPct val="150000"/>
              </a:lnSpc>
              <a:buFontTx/>
              <a:buChar char="-"/>
            </a:pPr>
            <a:r>
              <a:rPr lang="ar-SA" b="1" dirty="0" smtClean="0">
                <a:solidFill>
                  <a:srgbClr val="FFFF00"/>
                </a:solidFill>
              </a:rPr>
              <a:t>الموانع الأخلاقية : </a:t>
            </a:r>
            <a:r>
              <a:rPr lang="ar-SA" b="1" dirty="0" smtClean="0"/>
              <a:t>تأخير الزواج والامتناع عنه .</a:t>
            </a:r>
          </a:p>
          <a:p>
            <a:pPr algn="justLow">
              <a:lnSpc>
                <a:spcPct val="150000"/>
              </a:lnSpc>
              <a:buFontTx/>
              <a:buChar char="-"/>
            </a:pPr>
            <a:r>
              <a:rPr lang="ar-SA" b="1" dirty="0" smtClean="0">
                <a:solidFill>
                  <a:schemeClr val="bg2"/>
                </a:solidFill>
              </a:rPr>
              <a:t>الموانع غير الأخلاقية : </a:t>
            </a:r>
            <a:r>
              <a:rPr lang="ar-SA" b="1" dirty="0" smtClean="0"/>
              <a:t>ضبط النسل باستخدام وسائل منع الحمل .</a:t>
            </a:r>
            <a:endParaRPr lang="en-US" b="1" dirty="0"/>
          </a:p>
        </p:txBody>
      </p:sp>
    </p:spTree>
    <p:extLst>
      <p:ext uri="{BB962C8B-B14F-4D97-AF65-F5344CB8AC3E}">
        <p14:creationId xmlns:p14="http://schemas.microsoft.com/office/powerpoint/2010/main" val="2625538695"/>
      </p:ext>
    </p:extLst>
  </p:cSld>
  <p:clrMapOvr>
    <a:masterClrMapping/>
  </p:clrMapOvr>
</p:sld>
</file>

<file path=ppt/theme/theme1.xml><?xml version="1.0" encoding="utf-8"?>
<a:theme xmlns:a="http://schemas.openxmlformats.org/drawingml/2006/main" name="جغرافية السكان">
  <a:themeElements>
    <a:clrScheme name="جغرافية السكان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جغرافية السكان">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defRPr kumimoji="0" lang="ar-EG"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Garamond" panose="02020404030301010803" pitchFamily="18"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defRPr kumimoji="0" lang="ar-EG"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Garamond" panose="02020404030301010803" pitchFamily="18" charset="0"/>
            <a:cs typeface="Arial" panose="020B0604020202020204" pitchFamily="34" charset="0"/>
          </a:defRPr>
        </a:defPPr>
      </a:lstStyle>
    </a:lnDef>
  </a:objectDefaults>
  <a:extraClrSchemeLst>
    <a:extraClrScheme>
      <a:clrScheme name="جغرافية السكان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جغرافية السكان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جغرافية السكان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جغرافية السكان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جغرافية السكان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جغرافية السكان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جغرافية السكان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جغرافية السكان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جغرافية السكان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tream">
  <a:themeElements>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1_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defRPr kumimoji="0" lang="ar-EG"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Garamond" panose="02020404030301010803" pitchFamily="18"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r" defTabSz="914400" rtl="1" eaLnBrk="1" fontAlgn="base" latinLnBrk="0" hangingPunct="1">
          <a:lnSpc>
            <a:spcPct val="90000"/>
          </a:lnSpc>
          <a:spcBef>
            <a:spcPct val="20000"/>
          </a:spcBef>
          <a:spcAft>
            <a:spcPct val="0"/>
          </a:spcAft>
          <a:buClr>
            <a:schemeClr val="hlink"/>
          </a:buClr>
          <a:buSzPct val="70000"/>
          <a:buFont typeface="Wingdings" panose="05000000000000000000" pitchFamily="2" charset="2"/>
          <a:buNone/>
          <a:tabLst/>
          <a:defRPr kumimoji="0" lang="ar-EG"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Garamond" panose="02020404030301010803" pitchFamily="18" charset="0"/>
            <a:cs typeface="Arial" panose="020B0604020202020204" pitchFamily="34" charset="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جغرافية السكان - Copy</Template>
  <TotalTime>681</TotalTime>
  <Words>12331</Words>
  <Application>Microsoft Office PowerPoint</Application>
  <PresentationFormat>On-screen Show (4:3)</PresentationFormat>
  <Paragraphs>1364</Paragraphs>
  <Slides>268</Slides>
  <Notes>2</Notes>
  <HiddenSlides>0</HiddenSlides>
  <MMClips>0</MMClips>
  <ScaleCrop>false</ScaleCrop>
  <HeadingPairs>
    <vt:vector size="8" baseType="variant">
      <vt:variant>
        <vt:lpstr>Fonts Used</vt:lpstr>
      </vt:variant>
      <vt:variant>
        <vt:i4>18</vt:i4>
      </vt:variant>
      <vt:variant>
        <vt:lpstr>Theme</vt:lpstr>
      </vt:variant>
      <vt:variant>
        <vt:i4>2</vt:i4>
      </vt:variant>
      <vt:variant>
        <vt:lpstr>Embedded OLE Servers</vt:lpstr>
      </vt:variant>
      <vt:variant>
        <vt:i4>1</vt:i4>
      </vt:variant>
      <vt:variant>
        <vt:lpstr>Slide Titles</vt:lpstr>
      </vt:variant>
      <vt:variant>
        <vt:i4>268</vt:i4>
      </vt:variant>
    </vt:vector>
  </HeadingPairs>
  <TitlesOfParts>
    <vt:vector size="289" baseType="lpstr">
      <vt:lpstr>AGA Arabesque</vt:lpstr>
      <vt:lpstr>Akhbar MT</vt:lpstr>
      <vt:lpstr>Andalus</vt:lpstr>
      <vt:lpstr>Arabic Transparent</vt:lpstr>
      <vt:lpstr>Arial</vt:lpstr>
      <vt:lpstr>Arial Black</vt:lpstr>
      <vt:lpstr>Arial Unicode MS</vt:lpstr>
      <vt:lpstr>Bold Italic Art</vt:lpstr>
      <vt:lpstr>Comic Sans MS</vt:lpstr>
      <vt:lpstr>Courier New</vt:lpstr>
      <vt:lpstr>DilleniaUPC</vt:lpstr>
      <vt:lpstr>Farsi Simple Bold</vt:lpstr>
      <vt:lpstr>Garamond</vt:lpstr>
      <vt:lpstr>Haettenschweiler</vt:lpstr>
      <vt:lpstr>Impact</vt:lpstr>
      <vt:lpstr>Simplified Arabic</vt:lpstr>
      <vt:lpstr>Tahoma</vt:lpstr>
      <vt:lpstr>Wingdings</vt:lpstr>
      <vt:lpstr>جغرافية السكان</vt:lpstr>
      <vt:lpstr>1_Stream</vt:lpstr>
      <vt:lpstr>Chart</vt:lpstr>
      <vt:lpstr>PowerPoint Presentation</vt:lpstr>
      <vt:lpstr>PowerPoint Presentation</vt:lpstr>
      <vt:lpstr>  جامعة المنصورة كلية الآداب  قسم الجغرافيا يقدم</vt:lpstr>
      <vt:lpstr>جغرافية السكان geography of population</vt:lpstr>
      <vt:lpstr>أهداف العرض</vt:lpstr>
      <vt:lpstr>PowerPoint Presentation</vt:lpstr>
      <vt:lpstr>PowerPoint Presentation</vt:lpstr>
      <vt:lpstr>يبدأ دارس علم السكان بثلاثة أسئلة رئيسية   وهى  </vt:lpstr>
      <vt:lpstr>PowerPoint Presentation</vt:lpstr>
      <vt:lpstr>العلاقة بين جغرافية السكان و علم الديموغرافيا </vt:lpstr>
      <vt:lpstr>العلاقة بين جغرافية السكان و الديموغرافيا</vt:lpstr>
      <vt:lpstr>العلاقة بين جغرافية السكان و الديموغرافيا</vt:lpstr>
      <vt:lpstr>العلاقة بين جغرافية السكان و الديموغرافيا</vt:lpstr>
      <vt:lpstr>مصادر البيانات السكانية </vt:lpstr>
      <vt:lpstr>أولا : مصادر البيانات الثابتة</vt:lpstr>
      <vt:lpstr>مصادر البيانات الثابتة ( التعداد) </vt:lpstr>
      <vt:lpstr>أوجه استخدام التعداد وأهميتة</vt:lpstr>
      <vt:lpstr>أوجه استخدام التعداد وأهميتة</vt:lpstr>
      <vt:lpstr>أهم موضوعات الدراسة التحليلية التى يشملها التعداد</vt:lpstr>
      <vt:lpstr>الخصائص التى ينبغى أن يشملها التعداد</vt:lpstr>
      <vt:lpstr>PowerPoint Presentation</vt:lpstr>
      <vt:lpstr>مصادر البيانات الثابتة ( المسح بالعينة )</vt:lpstr>
      <vt:lpstr>ثانيا : مصادر البيانات غير الثابتة </vt:lpstr>
      <vt:lpstr>مصادر البيانات غير الثابتة (سجلات الهجرة )</vt:lpstr>
      <vt:lpstr>PowerPoint Presentation</vt:lpstr>
      <vt:lpstr>توزيع السكان وكثافتهم</vt:lpstr>
      <vt:lpstr>التوزيع السكانى   Population Distribution  </vt:lpstr>
      <vt:lpstr>المعمور واللامعمور</vt:lpstr>
      <vt:lpstr>توزيع السكان على مستوى الدول </vt:lpstr>
      <vt:lpstr>أكبر 15 دولة من حيث عدد السكان</vt:lpstr>
      <vt:lpstr>PowerPoint Presentation</vt:lpstr>
      <vt:lpstr>PowerPoint Presentation</vt:lpstr>
      <vt:lpstr>توزيع السكان بين الحضر والريف</vt:lpstr>
      <vt:lpstr>المدن المليونية</vt:lpstr>
      <vt:lpstr>PowerPoint Presentation</vt:lpstr>
      <vt:lpstr>PowerPoint Presentation</vt:lpstr>
      <vt:lpstr>  الأقاليم النادرة السكان</vt:lpstr>
      <vt:lpstr>اقاليم الكثافة المرتفعة</vt:lpstr>
      <vt:lpstr>الكثافة السكانية فى الوطن العربى</vt:lpstr>
      <vt:lpstr>الكثافة السكانية فى العالم</vt:lpstr>
      <vt:lpstr>الكثافة السكانية فى قارة أفريقيا</vt:lpstr>
      <vt:lpstr>مقاييس كثافة السكان وتوزيعهم </vt:lpstr>
      <vt:lpstr> </vt:lpstr>
      <vt:lpstr>من عيوب مقياس الكثافة الخام</vt:lpstr>
      <vt:lpstr>PowerPoint Presentation</vt:lpstr>
      <vt:lpstr>PowerPoint Presentation</vt:lpstr>
      <vt:lpstr>PowerPoint Presentation</vt:lpstr>
      <vt:lpstr>الكثافة الفيزيولوجية</vt:lpstr>
      <vt:lpstr>الكثافة الفيزيولوجية</vt:lpstr>
      <vt:lpstr>PowerPoint Presentation</vt:lpstr>
      <vt:lpstr>PowerPoint Presentation</vt:lpstr>
      <vt:lpstr>التضخم السكانى</vt:lpstr>
      <vt:lpstr>PowerPoint Presentation</vt:lpstr>
      <vt:lpstr>العوامل الطبيعية التى تؤثر فى توزيع السكان</vt:lpstr>
      <vt:lpstr>    الانسان والعروض العليا</vt:lpstr>
      <vt:lpstr>سكان المناطق القطبية</vt:lpstr>
      <vt:lpstr>PowerPoint Presentation</vt:lpstr>
      <vt:lpstr>الانسان والمناطق الجبلية</vt:lpstr>
      <vt:lpstr>3- موارد المياة</vt:lpstr>
      <vt:lpstr>PowerPoint Presentation</vt:lpstr>
      <vt:lpstr>PowerPoint Presentation</vt:lpstr>
      <vt:lpstr>PowerPoint Presentation</vt:lpstr>
      <vt:lpstr>4- التربة</vt:lpstr>
      <vt:lpstr>PowerPoint Presentation</vt:lpstr>
      <vt:lpstr>PowerPoint Presentation</vt:lpstr>
      <vt:lpstr>مناطـــق استخراج البتـــرول تجذب السكــــــــان للعمل فى الصنــــاعات المرتبطة بصنــــاعة النفط وتكريره</vt:lpstr>
      <vt:lpstr>العوامل البشرية التى تؤثر فى توزيع السكان</vt:lpstr>
      <vt:lpstr>PowerPoint Presentation</vt:lpstr>
      <vt:lpstr>PowerPoint Presentation</vt:lpstr>
      <vt:lpstr>PowerPoint Presentation</vt:lpstr>
      <vt:lpstr>خريطة الطرق السريعة فى الولايات المتحدة</vt:lpstr>
      <vt:lpstr>أطول خط سكة حديد فى العالم يربط بين ييو في الصين والعاصمة الإسبانية حيث يبلغ طوله 9977 كلم</vt:lpstr>
      <vt:lpstr>PowerPoint Presentation</vt:lpstr>
      <vt:lpstr>المواصلات البحرية ودورها فى توزيع السكان</vt:lpstr>
      <vt:lpstr>لاحظ هذا القطـــــار الذى اخترق الجبــــــل ليقرب المسافات وينقل البشر إلـى أماكن ومناطق جديدة</vt:lpstr>
      <vt:lpstr>طائرة الإيرباص العملاقة </vt:lpstr>
      <vt:lpstr>2- العوامل الاقتصادية وأثرها فى توزيع السكان</vt:lpstr>
      <vt:lpstr>أ- الزراعة : يرتبط وجود الانسان بالأرض الزراعية الخصبة التى تنتج له غذاءه وتطعم حيواناته فيبلغ التركزأعلاه فى المناطق الزراعية  حيث يستقر السكان فى القرى الريفية وبخاصة العاملين بالزراعة ويقل فى نطاقات الرعي</vt:lpstr>
      <vt:lpstr>        يتفق توزيع المناطق الزراعية مع تزكز السكان فى العالم</vt:lpstr>
      <vt:lpstr>ب- الصناعة وأثرها فى توزيع السكان </vt:lpstr>
      <vt:lpstr>المدن الصناعية فى السعودية</vt:lpstr>
      <vt:lpstr>PowerPoint Presentation</vt:lpstr>
      <vt:lpstr>النمو السريع للمدن</vt:lpstr>
      <vt:lpstr>الخلاصة</vt:lpstr>
      <vt:lpstr>PowerPoint Presentation</vt:lpstr>
      <vt:lpstr>تطور السكان وحركاتهم </vt:lpstr>
      <vt:lpstr>تطور السكان وحركاتهم</vt:lpstr>
      <vt:lpstr>النظريات العددية للسكان</vt:lpstr>
      <vt:lpstr>نظريات ترمى الى زيادة عدد السكان</vt:lpstr>
      <vt:lpstr>PowerPoint Presentation</vt:lpstr>
      <vt:lpstr>PowerPoint Presentation</vt:lpstr>
      <vt:lpstr>النظريات التى تنادى بالحد من الزيادة السكانية </vt:lpstr>
      <vt:lpstr>PowerPoint Presentation</vt:lpstr>
      <vt:lpstr>مبررات أصحاب نظرية الحد من الزيادة السكانية </vt:lpstr>
      <vt:lpstr>نظرية مالثوس malthus</vt:lpstr>
      <vt:lpstr>الأسس التي تقوم عليها نظرية مالتوس</vt:lpstr>
      <vt:lpstr>PowerPoint Presentation</vt:lpstr>
      <vt:lpstr>قسم مالتوس الموانع إلى نوعين :</vt:lpstr>
      <vt:lpstr>PowerPoint Presentation</vt:lpstr>
      <vt:lpstr>نقد نظرية مالتوس </vt:lpstr>
      <vt:lpstr>PowerPoint Presentation</vt:lpstr>
      <vt:lpstr>الحجم الأمثل للسكان</vt:lpstr>
      <vt:lpstr>الافتقار السكاني</vt:lpstr>
      <vt:lpstr>الاكتظاظ السكاني</vt:lpstr>
      <vt:lpstr>PowerPoint Presentation</vt:lpstr>
      <vt:lpstr>PowerPoint Presentation</vt:lpstr>
      <vt:lpstr>PowerPoint Presentation</vt:lpstr>
      <vt:lpstr>أولا : الوفيات </vt:lpstr>
      <vt:lpstr>مصادر بيانات الوفيات</vt:lpstr>
      <vt:lpstr>المقاييس المستخدمة في الوفيات </vt:lpstr>
      <vt:lpstr>PowerPoint Presentation</vt:lpstr>
      <vt:lpstr>PowerPoint Presentation</vt:lpstr>
      <vt:lpstr>معدل الوفيات العمري النوعي </vt:lpstr>
      <vt:lpstr>أسباب الوفاة </vt:lpstr>
      <vt:lpstr>أولا : الأسباب المرضية</vt:lpstr>
      <vt:lpstr>ثانيا :الحوادث والإصابات والكوارث</vt:lpstr>
      <vt:lpstr>PowerPoint Presentation</vt:lpstr>
      <vt:lpstr>PowerPoint Presentation</vt:lpstr>
      <vt:lpstr>خصوبة السكان</vt:lpstr>
      <vt:lpstr>مصادر البيانات لدراسة خصوبة السكان </vt:lpstr>
      <vt:lpstr>مقاييس الخصوبة </vt:lpstr>
      <vt:lpstr>مقاييس الخصوبة</vt:lpstr>
      <vt:lpstr>مقاييس الخصوبة</vt:lpstr>
      <vt:lpstr>PowerPoint Presentation</vt:lpstr>
      <vt:lpstr>مقاييس الخصوبة </vt:lpstr>
      <vt:lpstr>التباين الجغرافي للخصوبة في العالم</vt:lpstr>
      <vt:lpstr>أهم العوامل المؤثرة في الخصوبة</vt:lpstr>
      <vt:lpstr>أهم العوامل المؤثرة في نسبة المواليد</vt:lpstr>
      <vt:lpstr>أهم العوامل المؤثرة فى نسبة المواليد</vt:lpstr>
      <vt:lpstr>أهم العوامل المؤثرة فى نسبة المواليد</vt:lpstr>
      <vt:lpstr>أهم العوامل المؤثرة فى نسبة المواليد</vt:lpstr>
      <vt:lpstr>أهم العوامل المؤثرة فى نسبة المواليد</vt:lpstr>
      <vt:lpstr>أهم العوامل المؤثرة فى نسبة المواليد</vt:lpstr>
      <vt:lpstr>أهم العوامل المؤثرة فى نسبة المواليد</vt:lpstr>
      <vt:lpstr>أهم العوامل المؤثرة فى نسبة المواليد</vt:lpstr>
      <vt:lpstr>PowerPoint Presentation</vt:lpstr>
      <vt:lpstr>PowerPoint Presentation</vt:lpstr>
      <vt:lpstr>العلاقة بين التعليم ونسبة المواليد</vt:lpstr>
      <vt:lpstr>العلاقة بين سكنى الحضر ونسبة المواليد</vt:lpstr>
      <vt:lpstr>PowerPoint Presentation</vt:lpstr>
      <vt:lpstr>PowerPoint Presentation</vt:lpstr>
      <vt:lpstr>PowerPoint Presentation</vt:lpstr>
      <vt:lpstr>PowerPoint Presentation</vt:lpstr>
      <vt:lpstr>تطور معدلات النمو السكانى نتيجة الزيادة الطبيعية </vt:lpstr>
      <vt:lpstr>النمو السكانى والدورات الديموغرافية</vt:lpstr>
      <vt:lpstr>المراحل الديموغرافية </vt:lpstr>
      <vt:lpstr>المراحل الديموغرافية</vt:lpstr>
      <vt:lpstr>المراحل الديموغرافية</vt:lpstr>
      <vt:lpstr>PowerPoint Presentation</vt:lpstr>
      <vt:lpstr> الضوابط البيئية للنمو السكانى </vt:lpstr>
      <vt:lpstr>مخطط يوضح انواع الكوارث </vt:lpstr>
      <vt:lpstr>المجاعات وبشاعتها </vt:lpstr>
      <vt:lpstr>PowerPoint Presentation</vt:lpstr>
      <vt:lpstr>مواقع الزلازل الرئيسية</vt:lpstr>
      <vt:lpstr>التوسونامى</vt:lpstr>
      <vt:lpstr>البراكين</vt:lpstr>
      <vt:lpstr>توزيع البراكين فى العالم</vt:lpstr>
      <vt:lpstr>PowerPoint Presentation</vt:lpstr>
      <vt:lpstr>PowerPoint Presentation</vt:lpstr>
      <vt:lpstr>الجفاف والتصحر</vt:lpstr>
      <vt:lpstr>الحروب</vt:lpstr>
      <vt:lpstr>الفيضانات</vt:lpstr>
      <vt:lpstr>الأعاصير </vt:lpstr>
      <vt:lpstr>الأمراض المعدية</vt:lpstr>
      <vt:lpstr>PowerPoint Presentation</vt:lpstr>
      <vt:lpstr>المياه الملوثة</vt:lpstr>
      <vt:lpstr>الهجرة </vt:lpstr>
      <vt:lpstr>PowerPoint Presentation</vt:lpstr>
      <vt:lpstr>الهجرات السكانية ( المفاهيم ) </vt:lpstr>
      <vt:lpstr>الهجرات السكانية </vt:lpstr>
      <vt:lpstr>أسباب الهجرة </vt:lpstr>
      <vt:lpstr>وسائل الهجرة</vt:lpstr>
      <vt:lpstr>PowerPoint Presentation</vt:lpstr>
      <vt:lpstr>الهجرة الدولية</vt:lpstr>
      <vt:lpstr>تيارات الهجرة الدولية </vt:lpstr>
      <vt:lpstr>PowerPoint Presentation</vt:lpstr>
      <vt:lpstr>PowerPoint Presentation</vt:lpstr>
      <vt:lpstr>PowerPoint Presentation</vt:lpstr>
      <vt:lpstr>PowerPoint Presentation</vt:lpstr>
      <vt:lpstr>الهجرات الدولية الاجبارية</vt:lpstr>
      <vt:lpstr>الهجرة القسرية بسبب الحروب</vt:lpstr>
      <vt:lpstr>الهجرة السرية ( غير الشرعية )</vt:lpstr>
      <vt:lpstr>PowerPoint Presentation</vt:lpstr>
      <vt:lpstr>الهجرة الداخلية </vt:lpstr>
      <vt:lpstr>العوامل المؤثرة في الهجرة الداخلية</vt:lpstr>
      <vt:lpstr>PowerPoint Presentation</vt:lpstr>
      <vt:lpstr>PowerPoint Presentation</vt:lpstr>
      <vt:lpstr>PowerPoint Presentation</vt:lpstr>
      <vt:lpstr>العوامل المؤثرة فى الهجرة الداخلية</vt:lpstr>
      <vt:lpstr>PowerPoint Presentation</vt:lpstr>
      <vt:lpstr>PowerPoint Presentation</vt:lpstr>
      <vt:lpstr>الهجرة الى المدن </vt:lpstr>
      <vt:lpstr>الهجرة من وسط المدينة الى ضواحيها</vt:lpstr>
      <vt:lpstr>PowerPoint Presentation</vt:lpstr>
      <vt:lpstr>مقاييس الهجرة الداخلية</vt:lpstr>
      <vt:lpstr>الهجرة الفصلية</vt:lpstr>
      <vt:lpstr>PowerPoint Presentation</vt:lpstr>
      <vt:lpstr>PowerPoint Presentation</vt:lpstr>
      <vt:lpstr>توطن البدو بعد اكتشاف البترول</vt:lpstr>
      <vt:lpstr>الرعاة فى المناطق الباردة</vt:lpstr>
      <vt:lpstr>PowerPoint Presentation</vt:lpstr>
      <vt:lpstr>الهجرة اليومية</vt:lpstr>
      <vt:lpstr>هجرة الاستجمام</vt:lpstr>
      <vt:lpstr>نتائج الهجرة</vt:lpstr>
      <vt:lpstr>من نتائج الهجرة</vt:lpstr>
      <vt:lpstr>من نتائج الهجرة</vt:lpstr>
      <vt:lpstr>من نتائج الهجرة</vt:lpstr>
      <vt:lpstr>سكان المقابر في القاهرة</vt:lpstr>
      <vt:lpstr>PowerPoint Presentation</vt:lpstr>
      <vt:lpstr>نتائج الهجرة الاقتصادية</vt:lpstr>
      <vt:lpstr>PowerPoint Presentation</vt:lpstr>
      <vt:lpstr>PowerPoint Presentation</vt:lpstr>
      <vt:lpstr>  تكوين السكان</vt:lpstr>
      <vt:lpstr> the composition of population</vt:lpstr>
      <vt:lpstr>( تركيب السكان ) تكوين السكان</vt:lpstr>
      <vt:lpstr>PowerPoint Presentation</vt:lpstr>
      <vt:lpstr>PowerPoint Presentation</vt:lpstr>
      <vt:lpstr>التركيب العمري – النوعي </vt:lpstr>
      <vt:lpstr>PowerPoint Presentation</vt:lpstr>
      <vt:lpstr>التركيب النوعى للسكان</vt:lpstr>
      <vt:lpstr>PowerPoint Presentation</vt:lpstr>
      <vt:lpstr>ب- نسبة النوع حسب الفئات العمرية :</vt:lpstr>
      <vt:lpstr>جـ - نسبة النوع عند الميلاد :</vt:lpstr>
      <vt:lpstr>تتأثر نسبة النوع فى المجتمعات زيادة ونقصانا ببعض العوامل والتى أهمها :</vt:lpstr>
      <vt:lpstr>PowerPoint Presentation</vt:lpstr>
      <vt:lpstr>التركيب العمري</vt:lpstr>
      <vt:lpstr>     التركيب العمرى للسكان</vt:lpstr>
      <vt:lpstr>مؤشرات التركيب العمري</vt:lpstr>
      <vt:lpstr>PowerPoint Presentation</vt:lpstr>
      <vt:lpstr>تقسيم السكان الى فئات عمرية</vt:lpstr>
      <vt:lpstr>PowerPoint Presentation</vt:lpstr>
      <vt:lpstr>تقسيم السكان الى فئات عمرية</vt:lpstr>
      <vt:lpstr>تقسيم السكان الى فئات عمرية</vt:lpstr>
      <vt:lpstr>2- نسب الإعالة :</vt:lpstr>
      <vt:lpstr>3- الهرم السكاني</vt:lpstr>
      <vt:lpstr>التركيب العمري و النوعي للسعوديين عام 1425 هـ  الهرم العددي</vt:lpstr>
      <vt:lpstr>PowerPoint Presentation</vt:lpstr>
      <vt:lpstr>الأهرامات السكانية </vt:lpstr>
      <vt:lpstr>PowerPoint Presentation</vt:lpstr>
      <vt:lpstr>PowerPoint Presentation</vt:lpstr>
      <vt:lpstr>كيف ترسم الهرم السكانى  بالكمبيوتر</vt:lpstr>
      <vt:lpstr>PowerPoint Presentation</vt:lpstr>
      <vt:lpstr>PowerPoint Presentation</vt:lpstr>
      <vt:lpstr>PowerPoint Presentation</vt:lpstr>
      <vt:lpstr>PowerPoint Presentation</vt:lpstr>
      <vt:lpstr>عوامل تؤثر فى شكل الهرم السكانى </vt:lpstr>
      <vt:lpstr>PowerPoint Presentation</vt:lpstr>
      <vt:lpstr> تصنيف الأهرامات السكانية</vt:lpstr>
      <vt:lpstr>تصنيف الأهرامات السكانية</vt:lpstr>
      <vt:lpstr>تصنيف الأهرامات السكانية</vt:lpstr>
      <vt:lpstr>العمر الوسيط للسكان  Median Age</vt:lpstr>
      <vt:lpstr>PowerPoint Presentation</vt:lpstr>
      <vt:lpstr>PowerPoint Presentation</vt:lpstr>
      <vt:lpstr> نسبة الإعالة  DEPENDENCY  RATIO   </vt:lpstr>
      <vt:lpstr>الإعالة</vt:lpstr>
      <vt:lpstr>حساب نسبة الإعالة</vt:lpstr>
      <vt:lpstr>حساب نسبة الإعالة</vt:lpstr>
      <vt:lpstr>التـــــركيب الاقتصادى للسكـــان</vt:lpstr>
      <vt:lpstr>مصطلحات سكانية باللغة الانجليزية </vt:lpstr>
      <vt:lpstr>مصطلحات سكانية باللغة الانجليزية</vt:lpstr>
      <vt:lpstr>مصطلحات سكانية باللغة الانجليزية</vt:lpstr>
      <vt:lpstr>مصطلحات سكانية باللغة الانجليزية</vt:lpstr>
      <vt:lpstr>مصطلحات سكانية باللغة الانجليزية</vt:lpstr>
      <vt:lpstr>مواقع مفيدة لدراسة السكان</vt:lpstr>
      <vt:lpstr>مواقع مفيدة</vt:lpstr>
      <vt:lpstr>مواقع مفيدة</vt:lpstr>
      <vt:lpstr>مواقع مفيدة أخرى</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user</cp:lastModifiedBy>
  <cp:revision>68</cp:revision>
  <dcterms:created xsi:type="dcterms:W3CDTF">2016-10-04T07:02:37Z</dcterms:created>
  <dcterms:modified xsi:type="dcterms:W3CDTF">2016-12-18T18:17:12Z</dcterms:modified>
</cp:coreProperties>
</file>