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92"/>
  </p:notesMasterIdLst>
  <p:sldIdLst>
    <p:sldId id="256" r:id="rId2"/>
    <p:sldId id="257" r:id="rId3"/>
    <p:sldId id="258" r:id="rId4"/>
    <p:sldId id="259" r:id="rId5"/>
    <p:sldId id="260" r:id="rId6"/>
    <p:sldId id="261" r:id="rId7"/>
    <p:sldId id="264" r:id="rId8"/>
    <p:sldId id="262" r:id="rId9"/>
    <p:sldId id="263" r:id="rId10"/>
    <p:sldId id="265" r:id="rId11"/>
    <p:sldId id="266" r:id="rId12"/>
    <p:sldId id="267"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71" autoAdjust="0"/>
  </p:normalViewPr>
  <p:slideViewPr>
    <p:cSldViewPr>
      <p:cViewPr>
        <p:scale>
          <a:sx n="77" d="100"/>
          <a:sy n="77" d="100"/>
        </p:scale>
        <p:origin x="-942" y="-18"/>
      </p:cViewPr>
      <p:guideLst>
        <p:guide orient="horz" pos="2160"/>
        <p:guide pos="2880"/>
      </p:guideLst>
    </p:cSldViewPr>
  </p:slideViewPr>
  <p:outlineViewPr>
    <p:cViewPr>
      <p:scale>
        <a:sx n="33" d="100"/>
        <a:sy n="33" d="100"/>
      </p:scale>
      <p:origin x="0" y="755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222986-90CF-4FB8-902E-227780445023}" type="datetimeFigureOut">
              <a:rPr lang="en-US" smtClean="0"/>
              <a:pPr/>
              <a:t>5/21/2012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5E382C-79DF-4D6F-BE4F-15B1BF167CE8}" type="slidenum">
              <a:rPr lang="en-US" smtClean="0"/>
              <a:pPr/>
              <a:t>‹#›</a:t>
            </a:fld>
            <a:endParaRPr lang="en-US"/>
          </a:p>
        </p:txBody>
      </p:sp>
    </p:spTree>
    <p:extLst>
      <p:ext uri="{BB962C8B-B14F-4D97-AF65-F5344CB8AC3E}">
        <p14:creationId xmlns:p14="http://schemas.microsoft.com/office/powerpoint/2010/main" xmlns="" val="1792081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DA2EEDE-B785-45E2-866F-96F973429E08}" type="datetime1">
              <a:rPr lang="en-US" smtClean="0"/>
              <a:pPr/>
              <a:t>5/21/2012</a:t>
            </a:fld>
            <a:endParaRPr lang="en-US"/>
          </a:p>
        </p:txBody>
      </p:sp>
      <p:sp>
        <p:nvSpPr>
          <p:cNvPr id="5" name="Footer Placeholder 4"/>
          <p:cNvSpPr>
            <a:spLocks noGrp="1"/>
          </p:cNvSpPr>
          <p:nvPr>
            <p:ph type="ftr" sz="quarter" idx="11"/>
          </p:nvPr>
        </p:nvSpPr>
        <p:spPr/>
        <p:txBody>
          <a:bodyPr/>
          <a:lstStyle/>
          <a:p>
            <a:r>
              <a:rPr lang="ar-SA" dirty="0" smtClean="0"/>
              <a:t>اعداد    ياسر فهد الريس    سعد حمد المعجل   فهد صالح بن سلمة   عبدالاله فهد المسلم</a:t>
            </a:r>
            <a:endParaRPr lang="en-US" dirty="0"/>
          </a:p>
        </p:txBody>
      </p:sp>
      <p:sp>
        <p:nvSpPr>
          <p:cNvPr id="6" name="Slide Number Placeholder 5"/>
          <p:cNvSpPr>
            <a:spLocks noGrp="1"/>
          </p:cNvSpPr>
          <p:nvPr>
            <p:ph type="sldNum" sz="quarter" idx="12"/>
          </p:nvPr>
        </p:nvSpPr>
        <p:spPr/>
        <p:txBody>
          <a:bodyPr/>
          <a:lstStyle/>
          <a:p>
            <a:fld id="{A1B1AEDC-7C7C-47B7-AF72-849449E134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EDB380-CF61-4E9C-8B7E-08BC84BCB185}" type="datetime1">
              <a:rPr lang="en-US" smtClean="0"/>
              <a:pPr/>
              <a:t>5/21/2012</a:t>
            </a:fld>
            <a:endParaRPr lang="en-US"/>
          </a:p>
        </p:txBody>
      </p:sp>
      <p:sp>
        <p:nvSpPr>
          <p:cNvPr id="5" name="Footer Placeholder 4"/>
          <p:cNvSpPr>
            <a:spLocks noGrp="1"/>
          </p:cNvSpPr>
          <p:nvPr>
            <p:ph type="ftr" sz="quarter" idx="11"/>
          </p:nvPr>
        </p:nvSpPr>
        <p:spPr/>
        <p:txBody>
          <a:bodyPr/>
          <a:lstStyle/>
          <a:p>
            <a:r>
              <a:rPr lang="ar-SA" dirty="0" smtClean="0"/>
              <a:t>اعداد    ياسر فهد الريس    سعد حمد المعجل   فهد صالح بن سلمة   عبدالاله فهد المسلم</a:t>
            </a:r>
            <a:endParaRPr lang="en-US" dirty="0"/>
          </a:p>
        </p:txBody>
      </p:sp>
      <p:sp>
        <p:nvSpPr>
          <p:cNvPr id="6" name="Slide Number Placeholder 5"/>
          <p:cNvSpPr>
            <a:spLocks noGrp="1"/>
          </p:cNvSpPr>
          <p:nvPr>
            <p:ph type="sldNum" sz="quarter" idx="12"/>
          </p:nvPr>
        </p:nvSpPr>
        <p:spPr/>
        <p:txBody>
          <a:bodyPr/>
          <a:lstStyle/>
          <a:p>
            <a:fld id="{A1B1AEDC-7C7C-47B7-AF72-849449E134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5E149C-5B7E-43FE-A09A-E77FB294C379}" type="datetime1">
              <a:rPr lang="en-US" smtClean="0"/>
              <a:pPr/>
              <a:t>5/21/2012</a:t>
            </a:fld>
            <a:endParaRPr lang="en-US"/>
          </a:p>
        </p:txBody>
      </p:sp>
      <p:sp>
        <p:nvSpPr>
          <p:cNvPr id="5" name="Footer Placeholder 4"/>
          <p:cNvSpPr>
            <a:spLocks noGrp="1"/>
          </p:cNvSpPr>
          <p:nvPr>
            <p:ph type="ftr" sz="quarter" idx="11"/>
          </p:nvPr>
        </p:nvSpPr>
        <p:spPr/>
        <p:txBody>
          <a:bodyPr/>
          <a:lstStyle/>
          <a:p>
            <a:r>
              <a:rPr lang="ar-SA" dirty="0" smtClean="0"/>
              <a:t>اعداد    ياسر فهد الريس    سعد حمد المعجل   فهد صالح بن سلمة   عبدالاله فهد المسلم</a:t>
            </a:r>
            <a:endParaRPr lang="en-US" dirty="0"/>
          </a:p>
        </p:txBody>
      </p:sp>
      <p:sp>
        <p:nvSpPr>
          <p:cNvPr id="6" name="Slide Number Placeholder 5"/>
          <p:cNvSpPr>
            <a:spLocks noGrp="1"/>
          </p:cNvSpPr>
          <p:nvPr>
            <p:ph type="sldNum" sz="quarter" idx="12"/>
          </p:nvPr>
        </p:nvSpPr>
        <p:spPr/>
        <p:txBody>
          <a:bodyPr/>
          <a:lstStyle/>
          <a:p>
            <a:fld id="{A1B1AEDC-7C7C-47B7-AF72-849449E13487}"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47528F-ABC5-43FC-A70E-2308EBF92DF0}" type="datetime1">
              <a:rPr lang="en-US" smtClean="0"/>
              <a:pPr/>
              <a:t>5/21/2012</a:t>
            </a:fld>
            <a:endParaRPr lang="en-US"/>
          </a:p>
        </p:txBody>
      </p:sp>
      <p:sp>
        <p:nvSpPr>
          <p:cNvPr id="5" name="Footer Placeholder 4"/>
          <p:cNvSpPr>
            <a:spLocks noGrp="1"/>
          </p:cNvSpPr>
          <p:nvPr>
            <p:ph type="ftr" sz="quarter" idx="11"/>
          </p:nvPr>
        </p:nvSpPr>
        <p:spPr/>
        <p:txBody>
          <a:bodyPr/>
          <a:lstStyle/>
          <a:p>
            <a:r>
              <a:rPr lang="ar-SA" dirty="0" smtClean="0"/>
              <a:t>اعداد    ياسر فهد الريس    سعد حمد المعجل   فهد صالح بن سلمة   عبدالاله فهد المسلم</a:t>
            </a:r>
            <a:endParaRPr lang="en-US" dirty="0"/>
          </a:p>
        </p:txBody>
      </p:sp>
      <p:sp>
        <p:nvSpPr>
          <p:cNvPr id="6" name="Slide Number Placeholder 5"/>
          <p:cNvSpPr>
            <a:spLocks noGrp="1"/>
          </p:cNvSpPr>
          <p:nvPr>
            <p:ph type="sldNum" sz="quarter" idx="12"/>
          </p:nvPr>
        </p:nvSpPr>
        <p:spPr/>
        <p:txBody>
          <a:bodyPr/>
          <a:lstStyle/>
          <a:p>
            <a:fld id="{A1B1AEDC-7C7C-47B7-AF72-849449E13487}"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7258C0-372B-4AA9-8FE8-7F23E033FF3A}" type="datetime1">
              <a:rPr lang="en-US" smtClean="0"/>
              <a:pPr/>
              <a:t>5/21/2012</a:t>
            </a:fld>
            <a:endParaRPr lang="en-US"/>
          </a:p>
        </p:txBody>
      </p:sp>
      <p:sp>
        <p:nvSpPr>
          <p:cNvPr id="5" name="Footer Placeholder 4"/>
          <p:cNvSpPr>
            <a:spLocks noGrp="1"/>
          </p:cNvSpPr>
          <p:nvPr>
            <p:ph type="ftr" sz="quarter" idx="11"/>
          </p:nvPr>
        </p:nvSpPr>
        <p:spPr/>
        <p:txBody>
          <a:bodyPr/>
          <a:lstStyle/>
          <a:p>
            <a:r>
              <a:rPr lang="ar-SA" dirty="0" smtClean="0"/>
              <a:t>اعداد    ياسر فهد الريس    سعد حمد المعجل   فهد صالح بن سلمة   عبدالاله فهد المسلم</a:t>
            </a:r>
            <a:endParaRPr lang="en-US" dirty="0"/>
          </a:p>
        </p:txBody>
      </p:sp>
      <p:sp>
        <p:nvSpPr>
          <p:cNvPr id="6" name="Slide Number Placeholder 5"/>
          <p:cNvSpPr>
            <a:spLocks noGrp="1"/>
          </p:cNvSpPr>
          <p:nvPr>
            <p:ph type="sldNum" sz="quarter" idx="12"/>
          </p:nvPr>
        </p:nvSpPr>
        <p:spPr/>
        <p:txBody>
          <a:bodyPr/>
          <a:lstStyle/>
          <a:p>
            <a:fld id="{A1B1AEDC-7C7C-47B7-AF72-849449E134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4DDCE42-166B-46AA-9AF5-2A7FA86C777D}" type="datetime1">
              <a:rPr lang="en-US" smtClean="0"/>
              <a:pPr/>
              <a:t>5/21/2012</a:t>
            </a:fld>
            <a:endParaRPr lang="en-US"/>
          </a:p>
        </p:txBody>
      </p:sp>
      <p:sp>
        <p:nvSpPr>
          <p:cNvPr id="6" name="Footer Placeholder 5"/>
          <p:cNvSpPr>
            <a:spLocks noGrp="1"/>
          </p:cNvSpPr>
          <p:nvPr>
            <p:ph type="ftr" sz="quarter" idx="11"/>
          </p:nvPr>
        </p:nvSpPr>
        <p:spPr/>
        <p:txBody>
          <a:bodyPr/>
          <a:lstStyle/>
          <a:p>
            <a:r>
              <a:rPr lang="ar-SA" dirty="0" smtClean="0"/>
              <a:t>اعداد    ياسر فهد الريس    سعد حمد المعجل   فهد صالح بن سلمة   عبدالاله فهد المسلم</a:t>
            </a:r>
            <a:endParaRPr lang="en-US" dirty="0"/>
          </a:p>
        </p:txBody>
      </p:sp>
      <p:sp>
        <p:nvSpPr>
          <p:cNvPr id="7" name="Slide Number Placeholder 6"/>
          <p:cNvSpPr>
            <a:spLocks noGrp="1"/>
          </p:cNvSpPr>
          <p:nvPr>
            <p:ph type="sldNum" sz="quarter" idx="12"/>
          </p:nvPr>
        </p:nvSpPr>
        <p:spPr/>
        <p:txBody>
          <a:bodyPr/>
          <a:lstStyle/>
          <a:p>
            <a:fld id="{A1B1AEDC-7C7C-47B7-AF72-849449E13487}"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432A13-359B-4F33-9B5A-D56BFCC7A123}" type="datetime1">
              <a:rPr lang="en-US" smtClean="0"/>
              <a:pPr/>
              <a:t>5/21/2012</a:t>
            </a:fld>
            <a:endParaRPr lang="en-US"/>
          </a:p>
        </p:txBody>
      </p:sp>
      <p:sp>
        <p:nvSpPr>
          <p:cNvPr id="8" name="Footer Placeholder 7"/>
          <p:cNvSpPr>
            <a:spLocks noGrp="1"/>
          </p:cNvSpPr>
          <p:nvPr>
            <p:ph type="ftr" sz="quarter" idx="11"/>
          </p:nvPr>
        </p:nvSpPr>
        <p:spPr/>
        <p:txBody>
          <a:bodyPr/>
          <a:lstStyle/>
          <a:p>
            <a:r>
              <a:rPr lang="ar-SA" dirty="0" smtClean="0"/>
              <a:t>اعداد    ياسر فهد الريس    سعد حمد المعجل   فهد صالح بن سلمة   عبدالاله فهد المسلم</a:t>
            </a:r>
            <a:endParaRPr lang="en-US" dirty="0"/>
          </a:p>
        </p:txBody>
      </p:sp>
      <p:sp>
        <p:nvSpPr>
          <p:cNvPr id="9" name="Slide Number Placeholder 8"/>
          <p:cNvSpPr>
            <a:spLocks noGrp="1"/>
          </p:cNvSpPr>
          <p:nvPr>
            <p:ph type="sldNum" sz="quarter" idx="12"/>
          </p:nvPr>
        </p:nvSpPr>
        <p:spPr/>
        <p:txBody>
          <a:bodyPr/>
          <a:lstStyle/>
          <a:p>
            <a:fld id="{A1B1AEDC-7C7C-47B7-AF72-849449E134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823338-9E8C-45BB-9421-0FF12547AEE5}" type="datetime1">
              <a:rPr lang="en-US" smtClean="0"/>
              <a:pPr/>
              <a:t>5/21/2012</a:t>
            </a:fld>
            <a:endParaRPr lang="en-US"/>
          </a:p>
        </p:txBody>
      </p:sp>
      <p:sp>
        <p:nvSpPr>
          <p:cNvPr id="4" name="Footer Placeholder 3"/>
          <p:cNvSpPr>
            <a:spLocks noGrp="1"/>
          </p:cNvSpPr>
          <p:nvPr>
            <p:ph type="ftr" sz="quarter" idx="11"/>
          </p:nvPr>
        </p:nvSpPr>
        <p:spPr/>
        <p:txBody>
          <a:bodyPr/>
          <a:lstStyle/>
          <a:p>
            <a:r>
              <a:rPr lang="ar-SA" dirty="0" smtClean="0"/>
              <a:t>اعداد    ياسر فهد الريس    سعد حمد المعجل   فهد صالح بن سلمة   عبدالاله فهد المسلم</a:t>
            </a:r>
            <a:endParaRPr lang="en-US" dirty="0"/>
          </a:p>
        </p:txBody>
      </p:sp>
      <p:sp>
        <p:nvSpPr>
          <p:cNvPr id="5" name="Slide Number Placeholder 4"/>
          <p:cNvSpPr>
            <a:spLocks noGrp="1"/>
          </p:cNvSpPr>
          <p:nvPr>
            <p:ph type="sldNum" sz="quarter" idx="12"/>
          </p:nvPr>
        </p:nvSpPr>
        <p:spPr/>
        <p:txBody>
          <a:bodyPr/>
          <a:lstStyle/>
          <a:p>
            <a:fld id="{A1B1AEDC-7C7C-47B7-AF72-849449E134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42F1AE3-533A-4B6A-AD61-0D7C545473CF}" type="datetime1">
              <a:rPr lang="en-US" smtClean="0"/>
              <a:pPr/>
              <a:t>5/21/2012</a:t>
            </a:fld>
            <a:endParaRPr lang="en-US"/>
          </a:p>
        </p:txBody>
      </p:sp>
      <p:sp>
        <p:nvSpPr>
          <p:cNvPr id="3" name="Footer Placeholder 2"/>
          <p:cNvSpPr>
            <a:spLocks noGrp="1"/>
          </p:cNvSpPr>
          <p:nvPr>
            <p:ph type="ftr" sz="quarter" idx="11"/>
          </p:nvPr>
        </p:nvSpPr>
        <p:spPr/>
        <p:txBody>
          <a:bodyPr/>
          <a:lstStyle/>
          <a:p>
            <a:r>
              <a:rPr lang="ar-SA" dirty="0" smtClean="0"/>
              <a:t>اعداد    ياسر فهد الريس    سعد حمد المعجل   فهد صالح بن سلمة   عبدالاله فهد المسلم</a:t>
            </a:r>
            <a:endParaRPr lang="en-US" dirty="0"/>
          </a:p>
        </p:txBody>
      </p:sp>
      <p:sp>
        <p:nvSpPr>
          <p:cNvPr id="4" name="Slide Number Placeholder 3"/>
          <p:cNvSpPr>
            <a:spLocks noGrp="1"/>
          </p:cNvSpPr>
          <p:nvPr>
            <p:ph type="sldNum" sz="quarter" idx="12"/>
          </p:nvPr>
        </p:nvSpPr>
        <p:spPr/>
        <p:txBody>
          <a:bodyPr/>
          <a:lstStyle/>
          <a:p>
            <a:fld id="{A1B1AEDC-7C7C-47B7-AF72-849449E134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C0EB574-DDD8-4869-92EF-8124C61D8A8A}" type="datetime1">
              <a:rPr lang="en-US" smtClean="0"/>
              <a:pPr/>
              <a:t>5/21/2012</a:t>
            </a:fld>
            <a:endParaRPr lang="en-US"/>
          </a:p>
        </p:txBody>
      </p:sp>
      <p:sp>
        <p:nvSpPr>
          <p:cNvPr id="6" name="Footer Placeholder 5"/>
          <p:cNvSpPr>
            <a:spLocks noGrp="1"/>
          </p:cNvSpPr>
          <p:nvPr>
            <p:ph type="ftr" sz="quarter" idx="11"/>
          </p:nvPr>
        </p:nvSpPr>
        <p:spPr/>
        <p:txBody>
          <a:bodyPr/>
          <a:lstStyle/>
          <a:p>
            <a:r>
              <a:rPr lang="ar-SA" dirty="0" smtClean="0"/>
              <a:t>اعداد    ياسر فهد الريس    سعد حمد المعجل   فهد صالح بن سلمة   عبدالاله فهد المسلم</a:t>
            </a:r>
            <a:endParaRPr lang="en-US" dirty="0"/>
          </a:p>
        </p:txBody>
      </p:sp>
      <p:sp>
        <p:nvSpPr>
          <p:cNvPr id="7" name="Slide Number Placeholder 6"/>
          <p:cNvSpPr>
            <a:spLocks noGrp="1"/>
          </p:cNvSpPr>
          <p:nvPr>
            <p:ph type="sldNum" sz="quarter" idx="12"/>
          </p:nvPr>
        </p:nvSpPr>
        <p:spPr/>
        <p:txBody>
          <a:bodyPr/>
          <a:lstStyle/>
          <a:p>
            <a:fld id="{A1B1AEDC-7C7C-47B7-AF72-849449E13487}"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2A3EF4-D8F6-4BA1-8887-593C8FFFDC1A}" type="datetime1">
              <a:rPr lang="en-US" smtClean="0"/>
              <a:pPr/>
              <a:t>5/21/2012</a:t>
            </a:fld>
            <a:endParaRPr lang="en-US"/>
          </a:p>
        </p:txBody>
      </p:sp>
      <p:sp>
        <p:nvSpPr>
          <p:cNvPr id="6" name="Footer Placeholder 5"/>
          <p:cNvSpPr>
            <a:spLocks noGrp="1"/>
          </p:cNvSpPr>
          <p:nvPr>
            <p:ph type="ftr" sz="quarter" idx="11"/>
          </p:nvPr>
        </p:nvSpPr>
        <p:spPr/>
        <p:txBody>
          <a:bodyPr/>
          <a:lstStyle/>
          <a:p>
            <a:r>
              <a:rPr lang="ar-SA" dirty="0" smtClean="0"/>
              <a:t>اعداد    ياسر فهد الريس    سعد حمد المعجل   فهد صالح بن سلمة   عبدالاله فهد المسلم</a:t>
            </a:r>
            <a:endParaRPr lang="en-US" dirty="0"/>
          </a:p>
        </p:txBody>
      </p:sp>
      <p:sp>
        <p:nvSpPr>
          <p:cNvPr id="7" name="Slide Number Placeholder 6"/>
          <p:cNvSpPr>
            <a:spLocks noGrp="1"/>
          </p:cNvSpPr>
          <p:nvPr>
            <p:ph type="sldNum" sz="quarter" idx="12"/>
          </p:nvPr>
        </p:nvSpPr>
        <p:spPr/>
        <p:txBody>
          <a:bodyPr/>
          <a:lstStyle/>
          <a:p>
            <a:fld id="{A1B1AEDC-7C7C-47B7-AF72-849449E13487}"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4FBDC4B-1F8E-48C3-A44D-28ED0CC01C6C}" type="datetime1">
              <a:rPr lang="en-US" smtClean="0"/>
              <a:pPr/>
              <a:t>5/21/2012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r>
              <a:rPr lang="ar-SA" dirty="0" smtClean="0"/>
              <a:t>اعداد    ياسر فهد الريس    سعد حمد المعجل   فهد صالح بن سلمة   عبدالاله فهد المسلم</a:t>
            </a:r>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A1B1AEDC-7C7C-47B7-AF72-849449E13487}"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dt="0"/>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بسم الله الرحمن الرحيم</a:t>
            </a:r>
            <a:endParaRPr lang="en-US" dirty="0"/>
          </a:p>
        </p:txBody>
      </p:sp>
      <p:sp>
        <p:nvSpPr>
          <p:cNvPr id="3" name="Footer Placeholder 2"/>
          <p:cNvSpPr>
            <a:spLocks noGrp="1"/>
          </p:cNvSpPr>
          <p:nvPr>
            <p:ph type="ftr" sz="quarter" idx="11"/>
          </p:nvPr>
        </p:nvSpPr>
        <p:spPr>
          <a:xfrm>
            <a:off x="193638" y="5929330"/>
            <a:ext cx="3786691" cy="685959"/>
          </a:xfrm>
        </p:spPr>
        <p:txBody>
          <a:bodyPr/>
          <a:lstStyle/>
          <a:p>
            <a:endParaRPr lang="ar-SA" dirty="0" smtClean="0"/>
          </a:p>
          <a:p>
            <a:endParaRPr lang="ar-SA" dirty="0" smtClean="0"/>
          </a:p>
          <a:p>
            <a:endParaRPr lang="ar-SA"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8229600" cy="6553200"/>
          </a:xfrm>
        </p:spPr>
        <p:txBody>
          <a:bodyPr>
            <a:normAutofit fontScale="90000"/>
          </a:bodyPr>
          <a:lstStyle/>
          <a:p>
            <a:pPr algn="r"/>
            <a:r>
              <a:rPr lang="ar-SA" sz="3600" dirty="0" smtClean="0">
                <a:solidFill>
                  <a:srgbClr val="FF0000"/>
                </a:solidFill>
              </a:rPr>
              <a:t>المصدر </a:t>
            </a:r>
            <a:r>
              <a:rPr lang="ar-SA" sz="3600" dirty="0">
                <a:solidFill>
                  <a:srgbClr val="FF0000"/>
                </a:solidFill>
              </a:rPr>
              <a:t>السادس :</a:t>
            </a:r>
            <a:r>
              <a:rPr lang="ar-SA" sz="3600" dirty="0"/>
              <a:t/>
            </a:r>
            <a:br>
              <a:rPr lang="ar-SA" sz="3600" dirty="0"/>
            </a:br>
            <a:r>
              <a:rPr lang="ar-SA" sz="3600" dirty="0"/>
              <a:t> سد الذرائع و يقصد بها :</a:t>
            </a:r>
            <a:br>
              <a:rPr lang="ar-SA" sz="3600" dirty="0"/>
            </a:br>
            <a:r>
              <a:rPr lang="ar-SA" sz="3600" dirty="0"/>
              <a:t> منع الوسائل المباحة التي تؤدي إلى مفاسد</a:t>
            </a:r>
            <a:r>
              <a:rPr lang="en-US" sz="3600" dirty="0"/>
              <a:t/>
            </a:r>
            <a:br>
              <a:rPr lang="en-US" sz="3600" dirty="0"/>
            </a:br>
            <a:r>
              <a:rPr lang="ar-SA" sz="3600" dirty="0">
                <a:solidFill>
                  <a:srgbClr val="FF0000"/>
                </a:solidFill>
              </a:rPr>
              <a:t>المصدر السابع : </a:t>
            </a:r>
            <a:r>
              <a:rPr lang="ar-SA" sz="3600" dirty="0"/>
              <a:t/>
            </a:r>
            <a:br>
              <a:rPr lang="ar-SA" sz="3600" dirty="0"/>
            </a:br>
            <a:r>
              <a:rPr lang="ar-SA" sz="3600" dirty="0"/>
              <a:t>العرف </a:t>
            </a:r>
            <a:r>
              <a:rPr lang="en-US" sz="3600" dirty="0"/>
              <a:t/>
            </a:r>
            <a:br>
              <a:rPr lang="en-US" sz="3600" dirty="0"/>
            </a:br>
            <a:r>
              <a:rPr lang="ar-SA" sz="3600" dirty="0"/>
              <a:t>     </a:t>
            </a:r>
            <a:r>
              <a:rPr lang="ar-SA" sz="3600" u="sng" dirty="0"/>
              <a:t>العرف :</a:t>
            </a:r>
            <a:r>
              <a:rPr lang="ar-SA" sz="3600" dirty="0"/>
              <a:t> هو كل ما تعارف عليه الناس وألفوه حتى أصبح شائعاً في مجرى  حياتهم </a:t>
            </a:r>
            <a:r>
              <a:rPr lang="en-US" sz="3600" dirty="0"/>
              <a:t/>
            </a:r>
            <a:br>
              <a:rPr lang="en-US" sz="3600" dirty="0"/>
            </a:br>
            <a:r>
              <a:rPr lang="ar-SA" sz="3600" dirty="0"/>
              <a:t>     ومن الأمثلة على الأخذ بالعرف في الجانب الاقتصادي : نفقة الزوج على زوجته وأبنائه حيث يرجع في تحديد مقدارها إلى العرف</a:t>
            </a:r>
            <a:r>
              <a:rPr lang="ar-SA" dirty="0" smtClean="0"/>
              <a:t/>
            </a:r>
            <a:br>
              <a:rPr lang="ar-SA" dirty="0" smtClean="0"/>
            </a:br>
            <a:r>
              <a:rPr lang="ar-SA" dirty="0"/>
              <a:t/>
            </a:r>
            <a:br>
              <a:rPr lang="ar-SA" dirty="0"/>
            </a:br>
            <a:r>
              <a:rPr lang="en-US" dirty="0"/>
              <a:t/>
            </a:r>
            <a:br>
              <a:rPr lang="en-US" dirty="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a:t>الأُصول الاعتقادية للاقتصاد الإسلامي</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r" rtl="1"/>
            <a:r>
              <a:rPr lang="ar-SA" sz="4000" dirty="0" smtClean="0"/>
              <a:t/>
            </a:r>
            <a:br>
              <a:rPr lang="ar-SA" sz="4000" dirty="0" smtClean="0"/>
            </a:br>
            <a:r>
              <a:rPr lang="ar-SA" sz="4000" dirty="0"/>
              <a:t/>
            </a:r>
            <a:br>
              <a:rPr lang="ar-SA" sz="4000" dirty="0"/>
            </a:br>
            <a:r>
              <a:rPr lang="ar-SA" sz="4000" dirty="0" smtClean="0"/>
              <a:t/>
            </a:r>
            <a:br>
              <a:rPr lang="ar-SA" sz="4000" dirty="0" smtClean="0"/>
            </a:br>
            <a:r>
              <a:rPr lang="en-US" sz="4000" dirty="0"/>
              <a:t/>
            </a:r>
            <a:br>
              <a:rPr lang="en-US" sz="4000" dirty="0"/>
            </a:br>
            <a:endParaRPr lang="en-US" dirty="0"/>
          </a:p>
        </p:txBody>
      </p:sp>
      <p:sp>
        <p:nvSpPr>
          <p:cNvPr id="4" name="مستطيل 3"/>
          <p:cNvSpPr/>
          <p:nvPr/>
        </p:nvSpPr>
        <p:spPr>
          <a:xfrm>
            <a:off x="685800" y="838200"/>
            <a:ext cx="7696200" cy="5078313"/>
          </a:xfrm>
          <a:prstGeom prst="rect">
            <a:avLst/>
          </a:prstGeom>
        </p:spPr>
        <p:txBody>
          <a:bodyPr wrap="square">
            <a:spAutoFit/>
          </a:bodyPr>
          <a:lstStyle/>
          <a:p>
            <a:pPr algn="r"/>
            <a:r>
              <a:rPr lang="ar-SA" sz="3600" dirty="0">
                <a:solidFill>
                  <a:schemeClr val="bg1"/>
                </a:solidFill>
              </a:rPr>
              <a:t>لكل نظام اقتصادي أصوله وقواعده الفكرية التي يؤمن بها وينطلق منها في رسم أنظمته وسياساته الاقتصادية.</a:t>
            </a:r>
            <a:r>
              <a:rPr lang="en-US" sz="3600" dirty="0">
                <a:solidFill>
                  <a:schemeClr val="bg1"/>
                </a:solidFill>
              </a:rPr>
              <a:t/>
            </a:r>
            <a:br>
              <a:rPr lang="en-US" sz="3600" dirty="0">
                <a:solidFill>
                  <a:schemeClr val="bg1"/>
                </a:solidFill>
              </a:rPr>
            </a:br>
            <a:r>
              <a:rPr lang="ar-SA" sz="3600" u="sng" dirty="0">
                <a:solidFill>
                  <a:srgbClr val="002060"/>
                </a:solidFill>
              </a:rPr>
              <a:t>الأصل الأول :</a:t>
            </a:r>
            <a:r>
              <a:rPr lang="ar-SA" sz="3600" dirty="0"/>
              <a:t/>
            </a:r>
            <a:br>
              <a:rPr lang="ar-SA" sz="3600" dirty="0"/>
            </a:br>
            <a:r>
              <a:rPr lang="ar-SA" sz="3600" dirty="0"/>
              <a:t> </a:t>
            </a:r>
            <a:r>
              <a:rPr lang="ar-SA" sz="3600" dirty="0">
                <a:solidFill>
                  <a:schemeClr val="bg1"/>
                </a:solidFill>
              </a:rPr>
              <a:t>الإيمان بالله :</a:t>
            </a:r>
            <a:r>
              <a:rPr lang="en-US" sz="3600" b="1" dirty="0">
                <a:solidFill>
                  <a:schemeClr val="bg1"/>
                </a:solidFill>
              </a:rPr>
              <a:t/>
            </a:r>
            <a:br>
              <a:rPr lang="en-US" sz="3600" b="1" dirty="0">
                <a:solidFill>
                  <a:schemeClr val="bg1"/>
                </a:solidFill>
              </a:rPr>
            </a:br>
            <a:r>
              <a:rPr lang="ar-SA" sz="3600" dirty="0">
                <a:solidFill>
                  <a:schemeClr val="bg1"/>
                </a:solidFill>
              </a:rPr>
              <a:t>     أن أهم ما يقوم عليه الاقتصاد الإسلامي عقيدة الإيمان بالله ، والتي تتضمن التوحيد بأنواعه الثلاثة ( توحيد الربوبية ، والألوهية ، والأسماء الصفات ) وخاصة النوعيين الأوليين </a:t>
            </a:r>
            <a:r>
              <a:rPr lang="ar-SA" sz="36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7772400" cy="1470025"/>
          </a:xfrm>
        </p:spPr>
        <p:txBody>
          <a:bodyPr>
            <a:noAutofit/>
          </a:bodyPr>
          <a:lstStyle/>
          <a:p>
            <a:pPr algn="r" rtl="1"/>
            <a:r>
              <a:rPr lang="ar-SA" sz="3200" dirty="0" smtClean="0"/>
              <a:t/>
            </a:r>
            <a:br>
              <a:rPr lang="ar-SA" sz="3200" dirty="0" smtClean="0"/>
            </a:br>
            <a:r>
              <a:rPr lang="ar-SA" sz="3200" dirty="0"/>
              <a:t/>
            </a:r>
            <a:br>
              <a:rPr lang="ar-SA" sz="3200" dirty="0"/>
            </a:br>
            <a:r>
              <a:rPr lang="ar-SA" sz="3200" dirty="0" smtClean="0"/>
              <a:t/>
            </a:r>
            <a:br>
              <a:rPr lang="ar-SA" sz="3200" dirty="0" smtClean="0"/>
            </a:br>
            <a:r>
              <a:rPr lang="ar-SA" sz="3200" dirty="0"/>
              <a:t/>
            </a:r>
            <a:br>
              <a:rPr lang="ar-SA" sz="3200" dirty="0"/>
            </a:br>
            <a:r>
              <a:rPr lang="ar-SA" sz="3200" dirty="0" smtClean="0"/>
              <a:t/>
            </a:r>
            <a:br>
              <a:rPr lang="ar-SA" sz="3200" dirty="0" smtClean="0"/>
            </a:br>
            <a:r>
              <a:rPr lang="ar-SA" sz="3200" dirty="0"/>
              <a:t/>
            </a:r>
            <a:br>
              <a:rPr lang="ar-SA" sz="3200" dirty="0"/>
            </a:br>
            <a:r>
              <a:rPr lang="ar-SA" sz="3200" dirty="0" smtClean="0"/>
              <a:t/>
            </a:r>
            <a:br>
              <a:rPr lang="ar-SA" sz="3200" dirty="0" smtClean="0"/>
            </a:br>
            <a:r>
              <a:rPr lang="ar-SA" sz="3200" dirty="0"/>
              <a:t/>
            </a:r>
            <a:br>
              <a:rPr lang="ar-SA" sz="3200" dirty="0"/>
            </a:br>
            <a:endParaRPr lang="en-US" sz="3200" dirty="0"/>
          </a:p>
        </p:txBody>
      </p:sp>
      <p:sp>
        <p:nvSpPr>
          <p:cNvPr id="4" name="مستطيل 3"/>
          <p:cNvSpPr/>
          <p:nvPr/>
        </p:nvSpPr>
        <p:spPr>
          <a:xfrm>
            <a:off x="838200" y="609600"/>
            <a:ext cx="7620000" cy="5693866"/>
          </a:xfrm>
          <a:prstGeom prst="rect">
            <a:avLst/>
          </a:prstGeom>
        </p:spPr>
        <p:txBody>
          <a:bodyPr wrap="square">
            <a:spAutoFit/>
          </a:bodyPr>
          <a:lstStyle/>
          <a:p>
            <a:pPr algn="r"/>
            <a:r>
              <a:rPr lang="ar-SA" sz="2800" dirty="0"/>
              <a:t/>
            </a:r>
            <a:br>
              <a:rPr lang="ar-SA" sz="2800" dirty="0"/>
            </a:br>
            <a:r>
              <a:rPr lang="ar-SA" sz="2800" dirty="0">
                <a:solidFill>
                  <a:schemeClr val="tx2">
                    <a:lumMod val="75000"/>
                  </a:schemeClr>
                </a:solidFill>
              </a:rPr>
              <a:t>أولاً : توحيد الربوبية :</a:t>
            </a:r>
            <a:br>
              <a:rPr lang="ar-SA" sz="2800" dirty="0">
                <a:solidFill>
                  <a:schemeClr val="tx2">
                    <a:lumMod val="75000"/>
                  </a:schemeClr>
                </a:solidFill>
              </a:rPr>
            </a:br>
            <a:r>
              <a:rPr lang="en-US" sz="2800" b="1" dirty="0">
                <a:solidFill>
                  <a:schemeClr val="tx2">
                    <a:lumMod val="75000"/>
                  </a:schemeClr>
                </a:solidFill>
              </a:rPr>
              <a:t/>
            </a:r>
            <a:br>
              <a:rPr lang="en-US" sz="2800" b="1" dirty="0">
                <a:solidFill>
                  <a:schemeClr val="tx2">
                    <a:lumMod val="75000"/>
                  </a:schemeClr>
                </a:solidFill>
              </a:rPr>
            </a:br>
            <a:r>
              <a:rPr lang="ar-SA" sz="2800" dirty="0">
                <a:solidFill>
                  <a:schemeClr val="bg1"/>
                </a:solidFill>
              </a:rPr>
              <a:t>     يظهر ارتباط الاقتصاد الإسلامي بتوحيد الربوبية من خلال الإيمان بأن الله هو الخالق ، المالك ، الغني ، الرازق .</a:t>
            </a:r>
            <a:r>
              <a:rPr lang="en-US" sz="2800" b="1" dirty="0">
                <a:solidFill>
                  <a:schemeClr val="bg1"/>
                </a:solidFill>
              </a:rPr>
              <a:t/>
            </a:r>
            <a:br>
              <a:rPr lang="en-US" sz="2800" b="1" dirty="0">
                <a:solidFill>
                  <a:schemeClr val="bg1"/>
                </a:solidFill>
              </a:rPr>
            </a:br>
            <a:r>
              <a:rPr lang="ar-SA" sz="2800" dirty="0">
                <a:solidFill>
                  <a:schemeClr val="bg1"/>
                </a:solidFill>
              </a:rPr>
              <a:t>ويترتب على الإيمان بتوحيد الربوبية ما يلي :</a:t>
            </a:r>
            <a:r>
              <a:rPr lang="en-US" sz="2800" dirty="0">
                <a:solidFill>
                  <a:schemeClr val="bg1"/>
                </a:solidFill>
              </a:rPr>
              <a:t/>
            </a:r>
            <a:br>
              <a:rPr lang="en-US" sz="2800" dirty="0">
                <a:solidFill>
                  <a:schemeClr val="bg1"/>
                </a:solidFill>
              </a:rPr>
            </a:br>
            <a:r>
              <a:rPr lang="ar-SA" sz="2800" dirty="0">
                <a:solidFill>
                  <a:schemeClr val="bg1"/>
                </a:solidFill>
              </a:rPr>
              <a:t>1) المسلم يؤمن بأن المالك للأموال العامة والخاصة هو الله سبحانه وتعالى.</a:t>
            </a:r>
            <a:r>
              <a:rPr lang="en-US" sz="2800" dirty="0">
                <a:solidFill>
                  <a:schemeClr val="bg1"/>
                </a:solidFill>
              </a:rPr>
              <a:t/>
            </a:r>
            <a:br>
              <a:rPr lang="en-US" sz="2800" dirty="0">
                <a:solidFill>
                  <a:schemeClr val="bg1"/>
                </a:solidFill>
              </a:rPr>
            </a:br>
            <a:r>
              <a:rPr lang="ar-SA" sz="2800" dirty="0">
                <a:solidFill>
                  <a:schemeClr val="bg1"/>
                </a:solidFill>
              </a:rPr>
              <a:t>2) على المسلم أن يعمل بقدر طاقته لأجل أن يحصل على الرزق الذي قسمه الله له . </a:t>
            </a:r>
            <a:r>
              <a:rPr lang="en-US" sz="2800" dirty="0">
                <a:solidFill>
                  <a:schemeClr val="bg1"/>
                </a:solidFill>
              </a:rPr>
              <a:t/>
            </a:r>
            <a:br>
              <a:rPr lang="en-US" sz="2800" dirty="0">
                <a:solidFill>
                  <a:schemeClr val="bg1"/>
                </a:solidFill>
              </a:rPr>
            </a:br>
            <a:r>
              <a:rPr lang="ar-SA" sz="2800" dirty="0">
                <a:solidFill>
                  <a:schemeClr val="bg1"/>
                </a:solidFill>
              </a:rPr>
              <a:t>3) يجب على المسلم أن يستفيد مما سخر الله في هذه الأرض من الطيبات والخيرات .</a:t>
            </a:r>
            <a:r>
              <a:rPr lang="en-US" sz="2800" dirty="0">
                <a:solidFill>
                  <a:schemeClr val="bg1"/>
                </a:solidFill>
              </a:rPr>
              <a:t/>
            </a:r>
            <a:br>
              <a:rPr lang="en-US" sz="2800" dirty="0">
                <a:solidFill>
                  <a:schemeClr val="bg1"/>
                </a:solidFill>
              </a:rPr>
            </a:br>
            <a:endParaRPr lang="ar-SA" sz="28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gn="r" rtl="1"/>
            <a:r>
              <a:rPr lang="ar-SA" sz="3600" dirty="0" smtClean="0"/>
              <a:t/>
            </a:r>
            <a:br>
              <a:rPr lang="ar-SA" sz="3600" dirty="0" smtClean="0"/>
            </a:br>
            <a:endParaRPr lang="en-US" sz="3600" dirty="0"/>
          </a:p>
        </p:txBody>
      </p:sp>
      <p:sp>
        <p:nvSpPr>
          <p:cNvPr id="4" name="مستطيل 3"/>
          <p:cNvSpPr/>
          <p:nvPr/>
        </p:nvSpPr>
        <p:spPr>
          <a:xfrm>
            <a:off x="990600" y="838200"/>
            <a:ext cx="7772400" cy="5016758"/>
          </a:xfrm>
          <a:prstGeom prst="rect">
            <a:avLst/>
          </a:prstGeom>
        </p:spPr>
        <p:txBody>
          <a:bodyPr wrap="square">
            <a:spAutoFit/>
          </a:bodyPr>
          <a:lstStyle/>
          <a:p>
            <a:pPr algn="r"/>
            <a:r>
              <a:rPr lang="ar-SA" sz="3200" u="sng" dirty="0">
                <a:solidFill>
                  <a:srgbClr val="002060"/>
                </a:solidFill>
              </a:rPr>
              <a:t>الأصل الثاني :</a:t>
            </a:r>
            <a:r>
              <a:rPr lang="ar-SA" sz="3200" dirty="0"/>
              <a:t/>
            </a:r>
            <a:br>
              <a:rPr lang="ar-SA" sz="3200" dirty="0"/>
            </a:br>
            <a:r>
              <a:rPr lang="ar-SA" sz="3200" dirty="0" smtClean="0">
                <a:solidFill>
                  <a:schemeClr val="bg1"/>
                </a:solidFill>
              </a:rPr>
              <a:t> الإيمان باليوم الآخر :</a:t>
            </a:r>
            <a:r>
              <a:rPr lang="en-US" sz="3200" b="1" dirty="0" smtClean="0">
                <a:solidFill>
                  <a:schemeClr val="bg1"/>
                </a:solidFill>
              </a:rPr>
              <a:t/>
            </a:r>
            <a:br>
              <a:rPr lang="en-US" sz="3200" b="1" dirty="0" smtClean="0">
                <a:solidFill>
                  <a:schemeClr val="bg1"/>
                </a:solidFill>
              </a:rPr>
            </a:br>
            <a:r>
              <a:rPr lang="ar-SA" sz="3200" dirty="0" smtClean="0">
                <a:solidFill>
                  <a:schemeClr val="bg1"/>
                </a:solidFill>
              </a:rPr>
              <a:t> يدرك المسلم أن الدنيا ما هي إلا مزرعة للآخرة وأن الثواب والعقاب الحقيقي في تلك الدار</a:t>
            </a:r>
            <a:r>
              <a:rPr lang="en-US" sz="3200" dirty="0" smtClean="0">
                <a:solidFill>
                  <a:schemeClr val="bg1"/>
                </a:solidFill>
              </a:rPr>
              <a:t/>
            </a:r>
            <a:br>
              <a:rPr lang="en-US" sz="3200" dirty="0" smtClean="0">
                <a:solidFill>
                  <a:schemeClr val="bg1"/>
                </a:solidFill>
              </a:rPr>
            </a:br>
            <a:r>
              <a:rPr lang="ar-SA" sz="3200" dirty="0" smtClean="0">
                <a:solidFill>
                  <a:schemeClr val="bg1"/>
                </a:solidFill>
              </a:rPr>
              <a:t>ويترتب على هذا الإيمان باليوم الآخر ما يلي :</a:t>
            </a:r>
            <a:r>
              <a:rPr lang="en-US" sz="3200" dirty="0" smtClean="0">
                <a:solidFill>
                  <a:schemeClr val="bg1"/>
                </a:solidFill>
              </a:rPr>
              <a:t/>
            </a:r>
            <a:br>
              <a:rPr lang="en-US" sz="3200" dirty="0" smtClean="0">
                <a:solidFill>
                  <a:schemeClr val="bg1"/>
                </a:solidFill>
              </a:rPr>
            </a:br>
            <a:r>
              <a:rPr lang="ar-SA" sz="3200" dirty="0" smtClean="0">
                <a:solidFill>
                  <a:schemeClr val="bg1"/>
                </a:solidFill>
              </a:rPr>
              <a:t>1) يجب أن تكون همة المسلم عالية ، وأن يريد ما عند الله والدار الآخرة .</a:t>
            </a:r>
            <a:r>
              <a:rPr lang="en-US" sz="3200" dirty="0" smtClean="0">
                <a:solidFill>
                  <a:schemeClr val="bg1"/>
                </a:solidFill>
              </a:rPr>
              <a:t/>
            </a:r>
            <a:br>
              <a:rPr lang="en-US" sz="3200" dirty="0" smtClean="0">
                <a:solidFill>
                  <a:schemeClr val="bg1"/>
                </a:solidFill>
              </a:rPr>
            </a:br>
            <a:r>
              <a:rPr lang="ar-SA" sz="3200" dirty="0" smtClean="0">
                <a:solidFill>
                  <a:schemeClr val="bg1"/>
                </a:solidFill>
              </a:rPr>
              <a:t>2)أن معيار الربح يختلف عند المسلم من غير المسلم </a:t>
            </a:r>
            <a:r>
              <a:rPr lang="en-US" sz="3200" dirty="0" smtClean="0">
                <a:solidFill>
                  <a:schemeClr val="bg1"/>
                </a:solidFill>
              </a:rPr>
              <a:t/>
            </a:r>
            <a:br>
              <a:rPr lang="en-US" sz="3200" dirty="0" smtClean="0">
                <a:solidFill>
                  <a:schemeClr val="bg1"/>
                </a:solidFill>
              </a:rPr>
            </a:br>
            <a:r>
              <a:rPr lang="ar-SA" sz="3200" dirty="0" smtClean="0">
                <a:solidFill>
                  <a:schemeClr val="bg1"/>
                </a:solidFill>
              </a:rPr>
              <a:t>3) يجب على المسلم أن يراقب نفسه وتصرفاته فلا يأخذ إلا حقه ولا يعتدي على حق غيره .</a:t>
            </a:r>
            <a:endParaRPr lang="ar-SA" sz="32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r" rtl="1"/>
            <a:r>
              <a:rPr lang="en-US" dirty="0"/>
              <a:t/>
            </a:r>
            <a:br>
              <a:rPr lang="en-US" dirty="0"/>
            </a:br>
            <a:endParaRPr lang="en-US" dirty="0"/>
          </a:p>
        </p:txBody>
      </p:sp>
      <p:sp>
        <p:nvSpPr>
          <p:cNvPr id="4" name="مستطيل 3"/>
          <p:cNvSpPr/>
          <p:nvPr/>
        </p:nvSpPr>
        <p:spPr>
          <a:xfrm>
            <a:off x="838200" y="609600"/>
            <a:ext cx="7924800" cy="4524315"/>
          </a:xfrm>
          <a:prstGeom prst="rect">
            <a:avLst/>
          </a:prstGeom>
        </p:spPr>
        <p:txBody>
          <a:bodyPr wrap="square">
            <a:spAutoFit/>
          </a:bodyPr>
          <a:lstStyle/>
          <a:p>
            <a:pPr algn="r"/>
            <a:r>
              <a:rPr lang="ar-SA" sz="3200" dirty="0"/>
              <a:t/>
            </a:r>
            <a:br>
              <a:rPr lang="ar-SA" sz="3200" dirty="0"/>
            </a:br>
            <a:r>
              <a:rPr lang="ar-SA" sz="3200" u="sng" dirty="0">
                <a:solidFill>
                  <a:srgbClr val="002060"/>
                </a:solidFill>
              </a:rPr>
              <a:t>الأصل الثالث :</a:t>
            </a:r>
            <a:r>
              <a:rPr lang="ar-SA" sz="3200" dirty="0">
                <a:solidFill>
                  <a:schemeClr val="bg1"/>
                </a:solidFill>
              </a:rPr>
              <a:t/>
            </a:r>
            <a:br>
              <a:rPr lang="ar-SA" sz="3200" dirty="0">
                <a:solidFill>
                  <a:schemeClr val="bg1"/>
                </a:solidFill>
              </a:rPr>
            </a:br>
            <a:r>
              <a:rPr lang="ar-SA" sz="3200" dirty="0">
                <a:solidFill>
                  <a:schemeClr val="bg1"/>
                </a:solidFill>
              </a:rPr>
              <a:t> الإيمان بالقدر خيره وشره :</a:t>
            </a:r>
            <a:r>
              <a:rPr lang="en-US" sz="3200" b="1" dirty="0">
                <a:solidFill>
                  <a:schemeClr val="bg1"/>
                </a:solidFill>
              </a:rPr>
              <a:t/>
            </a:r>
            <a:br>
              <a:rPr lang="en-US" sz="3200" b="1" dirty="0">
                <a:solidFill>
                  <a:schemeClr val="bg1"/>
                </a:solidFill>
              </a:rPr>
            </a:br>
            <a:r>
              <a:rPr lang="ar-SA" sz="3200" dirty="0">
                <a:solidFill>
                  <a:schemeClr val="bg1"/>
                </a:solidFill>
              </a:rPr>
              <a:t>    يؤمن المسلم بعقيدة القضاء والقدر وأن الله سبحانه قد قدَّر كل شيء </a:t>
            </a:r>
            <a:r>
              <a:rPr lang="en-US" sz="3200" dirty="0">
                <a:solidFill>
                  <a:schemeClr val="bg1"/>
                </a:solidFill>
              </a:rPr>
              <a:t/>
            </a:r>
            <a:br>
              <a:rPr lang="en-US" sz="3200" dirty="0">
                <a:solidFill>
                  <a:schemeClr val="bg1"/>
                </a:solidFill>
              </a:rPr>
            </a:br>
            <a:r>
              <a:rPr lang="ar-SA" sz="3200" dirty="0">
                <a:solidFill>
                  <a:schemeClr val="bg1"/>
                </a:solidFill>
              </a:rPr>
              <a:t>ويترتب على الإيمان بالقضاء والقدر ما يلي :</a:t>
            </a:r>
            <a:r>
              <a:rPr lang="en-US" sz="3200" b="1" dirty="0">
                <a:solidFill>
                  <a:schemeClr val="bg1"/>
                </a:solidFill>
              </a:rPr>
              <a:t/>
            </a:r>
            <a:br>
              <a:rPr lang="en-US" sz="3200" b="1" dirty="0">
                <a:solidFill>
                  <a:schemeClr val="bg1"/>
                </a:solidFill>
              </a:rPr>
            </a:br>
            <a:r>
              <a:rPr lang="ar-SA" sz="3200" dirty="0">
                <a:solidFill>
                  <a:schemeClr val="bg1"/>
                </a:solidFill>
              </a:rPr>
              <a:t>1) على المسلم أن يطلب الرزق من محله ويسعى في تحصيله قدر استطاعته .     	     </a:t>
            </a:r>
            <a:r>
              <a:rPr lang="en-US" sz="3200" dirty="0">
                <a:solidFill>
                  <a:schemeClr val="bg1"/>
                </a:solidFill>
              </a:rPr>
              <a:t/>
            </a:r>
            <a:br>
              <a:rPr lang="en-US" sz="3200" dirty="0">
                <a:solidFill>
                  <a:schemeClr val="bg1"/>
                </a:solidFill>
              </a:rPr>
            </a:br>
            <a:r>
              <a:rPr lang="ar-SA" sz="3200" dirty="0">
                <a:solidFill>
                  <a:schemeClr val="bg1"/>
                </a:solidFill>
              </a:rPr>
              <a:t>2) على المسلم أن يرضى بما قُدِّر عليه ولا يضجر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2667000"/>
          </a:xfrm>
        </p:spPr>
        <p:txBody>
          <a:bodyPr>
            <a:normAutofit fontScale="90000"/>
          </a:bodyPr>
          <a:lstStyle/>
          <a:p>
            <a:pPr algn="r" rtl="1"/>
            <a:r>
              <a:rPr lang="ar-SA" dirty="0" smtClean="0"/>
              <a:t/>
            </a:r>
            <a:br>
              <a:rPr lang="ar-SA" dirty="0" smtClean="0"/>
            </a:br>
            <a:r>
              <a:rPr lang="ar-SA" dirty="0"/>
              <a:t/>
            </a:r>
            <a:br>
              <a:rPr lang="ar-SA" dirty="0"/>
            </a:br>
            <a:r>
              <a:rPr lang="ar-SA" dirty="0" smtClean="0"/>
              <a:t>المبادئ </a:t>
            </a:r>
            <a:r>
              <a:rPr lang="ar-SA" dirty="0"/>
              <a:t>المرتبطة بهذه الأصول :</a:t>
            </a:r>
            <a:r>
              <a:rPr lang="en-US" b="1" dirty="0"/>
              <a:t/>
            </a:r>
            <a:br>
              <a:rPr lang="en-US" b="1" dirty="0"/>
            </a:br>
            <a:r>
              <a:rPr lang="ar-SA" dirty="0"/>
              <a:t>من المبادئ المرتبطة بهذه الأصول الثلاثة والناتجة عن الإيمان بها مبدأ الاستخلاف ، ومبدأ أن المال وسيلة لطاعة الله،ومبدأ كفاية الخيرات لحاجات البشر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r" rtl="1"/>
            <a:r>
              <a:rPr lang="ar-SA" dirty="0" smtClean="0"/>
              <a:t/>
            </a:r>
            <a:br>
              <a:rPr lang="ar-SA" dirty="0" smtClean="0"/>
            </a:br>
            <a:r>
              <a:rPr lang="ar-SA" dirty="0" smtClean="0"/>
              <a:t/>
            </a:r>
            <a:br>
              <a:rPr lang="ar-SA" dirty="0" smtClean="0"/>
            </a:br>
            <a:r>
              <a:rPr lang="en-US" dirty="0"/>
              <a:t/>
            </a:r>
            <a:br>
              <a:rPr lang="en-US" dirty="0"/>
            </a:br>
            <a:endParaRPr lang="en-US" dirty="0"/>
          </a:p>
        </p:txBody>
      </p:sp>
      <p:sp>
        <p:nvSpPr>
          <p:cNvPr id="4" name="مستطيل 3"/>
          <p:cNvSpPr/>
          <p:nvPr/>
        </p:nvSpPr>
        <p:spPr>
          <a:xfrm>
            <a:off x="381000" y="381000"/>
            <a:ext cx="8305800" cy="5632311"/>
          </a:xfrm>
          <a:prstGeom prst="rect">
            <a:avLst/>
          </a:prstGeom>
        </p:spPr>
        <p:txBody>
          <a:bodyPr wrap="square">
            <a:spAutoFit/>
          </a:bodyPr>
          <a:lstStyle/>
          <a:p>
            <a:pPr algn="r"/>
            <a:r>
              <a:rPr lang="ar-SA" sz="3600" dirty="0">
                <a:solidFill>
                  <a:schemeClr val="bg1"/>
                </a:solidFill>
              </a:rPr>
              <a:t>المبدأ الأول :</a:t>
            </a:r>
            <a:br>
              <a:rPr lang="ar-SA" sz="3600" dirty="0">
                <a:solidFill>
                  <a:schemeClr val="bg1"/>
                </a:solidFill>
              </a:rPr>
            </a:br>
            <a:r>
              <a:rPr lang="ar-SA" sz="3600" dirty="0">
                <a:solidFill>
                  <a:schemeClr val="bg1"/>
                </a:solidFill>
              </a:rPr>
              <a:t> </a:t>
            </a:r>
            <a:r>
              <a:rPr lang="ar-SA" sz="3600" dirty="0" err="1">
                <a:solidFill>
                  <a:schemeClr val="bg1"/>
                </a:solidFill>
              </a:rPr>
              <a:t>الاستخلاف</a:t>
            </a:r>
            <a:r>
              <a:rPr lang="ar-SA" sz="3600" dirty="0">
                <a:solidFill>
                  <a:schemeClr val="bg1"/>
                </a:solidFill>
              </a:rPr>
              <a:t> :</a:t>
            </a:r>
            <a:r>
              <a:rPr lang="en-US" sz="3600" b="1" dirty="0">
                <a:solidFill>
                  <a:schemeClr val="bg1"/>
                </a:solidFill>
              </a:rPr>
              <a:t/>
            </a:r>
            <a:br>
              <a:rPr lang="en-US" sz="3600" b="1" dirty="0">
                <a:solidFill>
                  <a:schemeClr val="bg1"/>
                </a:solidFill>
              </a:rPr>
            </a:br>
            <a:r>
              <a:rPr lang="ar-SA" sz="3600" dirty="0">
                <a:solidFill>
                  <a:schemeClr val="bg1"/>
                </a:solidFill>
              </a:rPr>
              <a:t>حق هذا </a:t>
            </a:r>
            <a:r>
              <a:rPr lang="ar-SA" sz="3600" dirty="0" err="1">
                <a:solidFill>
                  <a:schemeClr val="bg1"/>
                </a:solidFill>
              </a:rPr>
              <a:t>الاستخلاف</a:t>
            </a:r>
            <a:r>
              <a:rPr lang="ar-SA" sz="3600" dirty="0">
                <a:solidFill>
                  <a:schemeClr val="bg1"/>
                </a:solidFill>
              </a:rPr>
              <a:t> عدم صرف المال في المحرمات أو الإسراف في المباحات ،و إنفاق منه في وجوه الخير والإحسان .</a:t>
            </a:r>
            <a:r>
              <a:rPr lang="en-US" sz="3600" dirty="0">
                <a:solidFill>
                  <a:schemeClr val="bg1"/>
                </a:solidFill>
              </a:rPr>
              <a:t/>
            </a:r>
            <a:br>
              <a:rPr lang="en-US" sz="3600" dirty="0">
                <a:solidFill>
                  <a:schemeClr val="bg1"/>
                </a:solidFill>
              </a:rPr>
            </a:br>
            <a:r>
              <a:rPr lang="ar-SA" sz="3600" dirty="0">
                <a:solidFill>
                  <a:schemeClr val="bg1"/>
                </a:solidFill>
              </a:rPr>
              <a:t>المبدأ الثاني :</a:t>
            </a:r>
            <a:br>
              <a:rPr lang="ar-SA" sz="3600" dirty="0">
                <a:solidFill>
                  <a:schemeClr val="bg1"/>
                </a:solidFill>
              </a:rPr>
            </a:br>
            <a:r>
              <a:rPr lang="ar-SA" sz="3600" dirty="0">
                <a:solidFill>
                  <a:schemeClr val="bg1"/>
                </a:solidFill>
              </a:rPr>
              <a:t> المال وسيلة لطاعة الله :</a:t>
            </a:r>
            <a:r>
              <a:rPr lang="en-US" sz="3600" b="1" dirty="0">
                <a:solidFill>
                  <a:schemeClr val="bg1"/>
                </a:solidFill>
              </a:rPr>
              <a:t/>
            </a:r>
            <a:br>
              <a:rPr lang="en-US" sz="3600" b="1" dirty="0">
                <a:solidFill>
                  <a:schemeClr val="bg1"/>
                </a:solidFill>
              </a:rPr>
            </a:br>
            <a:r>
              <a:rPr lang="ar-SA" sz="3600" dirty="0">
                <a:solidFill>
                  <a:schemeClr val="bg1"/>
                </a:solidFill>
              </a:rPr>
              <a:t>  يقف الإسلام موقف الوسط ، فهو يعتد بالمال، ويضع له قيمته ويعتدُّ بمكانته في نفس الإنسان المجبول على حبه على أنه وسيلة لا غاية.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r" rtl="1"/>
            <a:r>
              <a:rPr lang="ar-SA" sz="2700" dirty="0" smtClean="0"/>
              <a:t/>
            </a:r>
            <a:br>
              <a:rPr lang="ar-SA" sz="2700" dirty="0" smtClean="0"/>
            </a:br>
            <a:r>
              <a:rPr lang="ar-SA" sz="2700" dirty="0"/>
              <a:t/>
            </a:r>
            <a:br>
              <a:rPr lang="ar-SA" sz="2700" dirty="0"/>
            </a:br>
            <a:r>
              <a:rPr lang="en-US" sz="2700" dirty="0"/>
              <a:t/>
            </a:r>
            <a:br>
              <a:rPr lang="en-US" sz="2700" dirty="0"/>
            </a:br>
            <a:endParaRPr lang="en-US" dirty="0"/>
          </a:p>
        </p:txBody>
      </p:sp>
      <p:sp>
        <p:nvSpPr>
          <p:cNvPr id="4" name="مستطيل 3"/>
          <p:cNvSpPr/>
          <p:nvPr/>
        </p:nvSpPr>
        <p:spPr>
          <a:xfrm>
            <a:off x="457200" y="151180"/>
            <a:ext cx="8229600" cy="5016758"/>
          </a:xfrm>
          <a:prstGeom prst="rect">
            <a:avLst/>
          </a:prstGeom>
        </p:spPr>
        <p:txBody>
          <a:bodyPr wrap="square">
            <a:spAutoFit/>
          </a:bodyPr>
          <a:lstStyle/>
          <a:p>
            <a:pPr algn="r"/>
            <a:r>
              <a:rPr lang="ar-SA" sz="2000" dirty="0">
                <a:solidFill>
                  <a:schemeClr val="bg1"/>
                </a:solidFill>
              </a:rPr>
              <a:t/>
            </a:r>
            <a:br>
              <a:rPr lang="ar-SA" sz="2000" dirty="0">
                <a:solidFill>
                  <a:schemeClr val="bg1"/>
                </a:solidFill>
              </a:rPr>
            </a:br>
            <a:r>
              <a:rPr lang="ar-SA" sz="2000" dirty="0">
                <a:solidFill>
                  <a:schemeClr val="bg1"/>
                </a:solidFill>
              </a:rPr>
              <a:t>المبدأ الثالث :</a:t>
            </a:r>
            <a:br>
              <a:rPr lang="ar-SA" sz="2000" dirty="0">
                <a:solidFill>
                  <a:schemeClr val="bg1"/>
                </a:solidFill>
              </a:rPr>
            </a:br>
            <a:r>
              <a:rPr lang="ar-SA" sz="2000" dirty="0">
                <a:solidFill>
                  <a:schemeClr val="bg1"/>
                </a:solidFill>
              </a:rPr>
              <a:t> كفاية الخيرات لحاجات البشر :</a:t>
            </a:r>
            <a:r>
              <a:rPr lang="en-US" sz="2000" b="1" dirty="0">
                <a:solidFill>
                  <a:schemeClr val="bg1"/>
                </a:solidFill>
              </a:rPr>
              <a:t/>
            </a:r>
            <a:br>
              <a:rPr lang="en-US" sz="2000" b="1" dirty="0">
                <a:solidFill>
                  <a:schemeClr val="bg1"/>
                </a:solidFill>
              </a:rPr>
            </a:br>
            <a:r>
              <a:rPr lang="ar-SA" sz="2000" dirty="0">
                <a:solidFill>
                  <a:schemeClr val="bg1"/>
                </a:solidFill>
              </a:rPr>
              <a:t>     يقرر الإسلام أن الخيرات التي أودعها الله في الأرض والتي سيودعها كافية لحاجات البشر من الغذاء والكساء والسكن وسائر الضرورات والحاجات التي يحتاج إليها الإنسان بل وكل دابة في الأرض </a:t>
            </a:r>
            <a:r>
              <a:rPr lang="en-US" sz="2000" dirty="0">
                <a:solidFill>
                  <a:schemeClr val="bg1"/>
                </a:solidFill>
              </a:rPr>
              <a:t/>
            </a:r>
            <a:br>
              <a:rPr lang="en-US" sz="2000" dirty="0">
                <a:solidFill>
                  <a:schemeClr val="bg1"/>
                </a:solidFill>
              </a:rPr>
            </a:br>
            <a:r>
              <a:rPr lang="ar-SA" sz="2000" dirty="0">
                <a:solidFill>
                  <a:schemeClr val="bg1"/>
                </a:solidFill>
              </a:rPr>
              <a:t>     وهنا يثار سؤال عن أسباب المجاعات التي تعاني منها بعض الدول؟.</a:t>
            </a:r>
            <a:r>
              <a:rPr lang="en-US" sz="2000" dirty="0">
                <a:solidFill>
                  <a:schemeClr val="bg1"/>
                </a:solidFill>
              </a:rPr>
              <a:t/>
            </a:r>
            <a:br>
              <a:rPr lang="en-US" sz="2000" dirty="0">
                <a:solidFill>
                  <a:schemeClr val="bg1"/>
                </a:solidFill>
              </a:rPr>
            </a:br>
            <a:r>
              <a:rPr lang="ar-SA" sz="2000" dirty="0">
                <a:solidFill>
                  <a:schemeClr val="bg1"/>
                </a:solidFill>
              </a:rPr>
              <a:t>    والجواب على ذلك : إن الفقر ليس في حقيقة الأمر نتيجة لقلة الثروات الطبيعية في هذه الأرض، وإنما توجد أسباب أخرى كان لها الأثر المباشر أو غير المباشر في ظهور هذه المجاعات ، ومن أهم هذه الأسباب ما يلي :</a:t>
            </a:r>
            <a:br>
              <a:rPr lang="ar-SA" sz="2000" dirty="0">
                <a:solidFill>
                  <a:schemeClr val="bg1"/>
                </a:solidFill>
              </a:rPr>
            </a:br>
            <a:r>
              <a:rPr lang="en-US" sz="2000" dirty="0">
                <a:solidFill>
                  <a:schemeClr val="bg1"/>
                </a:solidFill>
              </a:rPr>
              <a:t/>
            </a:r>
            <a:br>
              <a:rPr lang="en-US" sz="2000" dirty="0">
                <a:solidFill>
                  <a:schemeClr val="bg1"/>
                </a:solidFill>
              </a:rPr>
            </a:br>
            <a:r>
              <a:rPr lang="ar-SA" sz="2000" dirty="0">
                <a:solidFill>
                  <a:schemeClr val="bg1"/>
                </a:solidFill>
              </a:rPr>
              <a:t>1) عدم استخدام الإنسان لكامل جهوده الذهنية والبدنية . وقصوره في استغلال الموارد التي أنعم الله بها عليه ، ومن ذلك الفساد الإداري وضعف التخطيط الاقتصادي وسوء التوزيع للموارد. </a:t>
            </a:r>
            <a:r>
              <a:rPr lang="en-US" sz="2000" dirty="0">
                <a:solidFill>
                  <a:schemeClr val="bg1"/>
                </a:solidFill>
              </a:rPr>
              <a:t/>
            </a:r>
            <a:br>
              <a:rPr lang="en-US" sz="2000" dirty="0">
                <a:solidFill>
                  <a:schemeClr val="bg1"/>
                </a:solidFill>
              </a:rPr>
            </a:br>
            <a:r>
              <a:rPr lang="ar-SA" sz="2000" dirty="0">
                <a:solidFill>
                  <a:schemeClr val="bg1"/>
                </a:solidFill>
              </a:rPr>
              <a:t>2) مبالغة البشر في حاجاتهم المادية ، وعدم وجود الرشد الاستهلاكي. </a:t>
            </a:r>
            <a:r>
              <a:rPr lang="en-US" sz="2000" dirty="0">
                <a:solidFill>
                  <a:schemeClr val="bg1"/>
                </a:solidFill>
              </a:rPr>
              <a:t/>
            </a:r>
            <a:br>
              <a:rPr lang="en-US" sz="2000" dirty="0">
                <a:solidFill>
                  <a:schemeClr val="bg1"/>
                </a:solidFill>
              </a:rPr>
            </a:br>
            <a:r>
              <a:rPr lang="ar-SA" sz="2000" dirty="0">
                <a:solidFill>
                  <a:schemeClr val="bg1"/>
                </a:solidFill>
              </a:rPr>
              <a:t>3) اختلاف توزيع الموارد الطبيعية والكثافة السكانية على مستوى الدول .</a:t>
            </a:r>
            <a:r>
              <a:rPr lang="en-US" sz="2000" dirty="0">
                <a:solidFill>
                  <a:schemeClr val="bg1"/>
                </a:solidFill>
              </a:rPr>
              <a:t/>
            </a:r>
            <a:br>
              <a:rPr lang="en-US" sz="2000" dirty="0">
                <a:solidFill>
                  <a:schemeClr val="bg1"/>
                </a:solidFill>
              </a:rPr>
            </a:br>
            <a:r>
              <a:rPr lang="ar-SA" sz="2000" dirty="0">
                <a:solidFill>
                  <a:schemeClr val="bg1"/>
                </a:solidFill>
              </a:rPr>
              <a:t>4) قد يكون هذا النقص الفردي أو الدولي ابتلاء من الله.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a:t>الأنظمة الاقتصادية الوضعية</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0"/>
            <a:ext cx="7772400" cy="1470025"/>
          </a:xfrm>
        </p:spPr>
        <p:txBody>
          <a:bodyPr>
            <a:normAutofit/>
          </a:bodyPr>
          <a:lstStyle/>
          <a:p>
            <a:r>
              <a:rPr lang="ar-SA" dirty="0" smtClean="0"/>
              <a:t>تعريف النظام الاقتصادي الإسلامي</a:t>
            </a:r>
            <a:endParaRPr lang="en-US" dirty="0"/>
          </a:p>
        </p:txBody>
      </p:sp>
      <p:sp>
        <p:nvSpPr>
          <p:cNvPr id="3" name="Footer Placeholder 2"/>
          <p:cNvSpPr>
            <a:spLocks noGrp="1"/>
          </p:cNvSpPr>
          <p:nvPr>
            <p:ph type="ftr" sz="quarter" idx="11"/>
          </p:nvPr>
        </p:nvSpPr>
        <p:spPr/>
        <p:txBody>
          <a:bodyPr/>
          <a:lstStyle/>
          <a:p>
            <a:r>
              <a:rPr lang="ar-SA" dirty="0" smtClean="0"/>
              <a:t>ا</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4719" y="4419600"/>
            <a:ext cx="7772400" cy="1780108"/>
          </a:xfrm>
        </p:spPr>
        <p:txBody>
          <a:bodyPr>
            <a:normAutofit/>
          </a:bodyPr>
          <a:lstStyle/>
          <a:p>
            <a:pPr algn="r" rtl="1"/>
            <a:endParaRPr lang="en-US" dirty="0"/>
          </a:p>
        </p:txBody>
      </p:sp>
      <p:sp>
        <p:nvSpPr>
          <p:cNvPr id="4" name="مستطيل 3"/>
          <p:cNvSpPr/>
          <p:nvPr/>
        </p:nvSpPr>
        <p:spPr>
          <a:xfrm>
            <a:off x="609600" y="457200"/>
            <a:ext cx="8153400" cy="3416320"/>
          </a:xfrm>
          <a:prstGeom prst="rect">
            <a:avLst/>
          </a:prstGeom>
        </p:spPr>
        <p:txBody>
          <a:bodyPr wrap="square">
            <a:spAutoFit/>
          </a:bodyPr>
          <a:lstStyle/>
          <a:p>
            <a:pPr algn="r"/>
            <a:r>
              <a:rPr lang="ar-SA" sz="3600" dirty="0">
                <a:solidFill>
                  <a:srgbClr val="002060"/>
                </a:solidFill>
              </a:rPr>
              <a:t>النظام الاقتصادي الرأسمالي</a:t>
            </a:r>
            <a:r>
              <a:rPr lang="en-US" sz="3600" dirty="0"/>
              <a:t/>
            </a:r>
            <a:br>
              <a:rPr lang="en-US" sz="3600" dirty="0"/>
            </a:br>
            <a:r>
              <a:rPr lang="ar-SA" sz="3600" dirty="0"/>
              <a:t>أ- تعريفه : ـ </a:t>
            </a:r>
            <a:r>
              <a:rPr lang="en-US" sz="3600" b="1" dirty="0">
                <a:solidFill>
                  <a:schemeClr val="bg1"/>
                </a:solidFill>
              </a:rPr>
              <a:t/>
            </a:r>
            <a:br>
              <a:rPr lang="en-US" sz="3600" b="1" dirty="0">
                <a:solidFill>
                  <a:schemeClr val="bg1"/>
                </a:solidFill>
              </a:rPr>
            </a:br>
            <a:r>
              <a:rPr lang="ar-SA" sz="3600" dirty="0">
                <a:solidFill>
                  <a:schemeClr val="bg1"/>
                </a:solidFill>
              </a:rPr>
              <a:t>يعرف النظام الاقتصادي الرأسمالي بأنه: "النظام الاقتصادي الذي يمتلك فيه الأفراد آحاداً أو جماعات الموارد الإنتاجية ملكية خاصة، كما أن لهم الحق في استخدم مواردهم بأية طريقة يرونها مناسبة"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5562600"/>
          </a:xfrm>
        </p:spPr>
        <p:txBody>
          <a:bodyPr>
            <a:normAutofit fontScale="90000"/>
          </a:bodyPr>
          <a:lstStyle/>
          <a:p>
            <a:pPr algn="r"/>
            <a:r>
              <a:rPr lang="ar-SA" dirty="0"/>
              <a:t/>
            </a:r>
            <a:br>
              <a:rPr lang="ar-SA" dirty="0"/>
            </a:br>
            <a:r>
              <a:rPr lang="ar-SA" sz="3600" dirty="0"/>
              <a:t>جـ- أسس وخصائص النظام الاقتصادي الرأسمالي</a:t>
            </a:r>
            <a:br>
              <a:rPr lang="ar-SA" sz="3600" dirty="0"/>
            </a:br>
            <a:r>
              <a:rPr lang="en-US" sz="3600" b="1" dirty="0"/>
              <a:t/>
            </a:r>
            <a:br>
              <a:rPr lang="en-US" sz="3600" b="1" dirty="0"/>
            </a:br>
            <a:r>
              <a:rPr lang="ar-SA" sz="3600" dirty="0"/>
              <a:t>تعتبر الحرية الاقتصادية والملكية الفردية وحافز الربح من أبرز أسس وخصائص النظام الرأسمالي:</a:t>
            </a:r>
            <a:r>
              <a:rPr lang="en-US" sz="3600" dirty="0"/>
              <a:t/>
            </a:r>
            <a:br>
              <a:rPr lang="en-US" sz="3600" dirty="0"/>
            </a:br>
            <a:r>
              <a:rPr lang="ar-SA" sz="3600" dirty="0"/>
              <a:t>1- الحرية الاقتصادية: يكفل النظام الرأسمالي الحرية الاقتصادية للفرد، فليس للدولة في المجتمع الذي يسوده النظام الرأسمالي حق التدخل ووضع القيود أمام الفرد.</a:t>
            </a:r>
            <a:r>
              <a:rPr lang="en-US" sz="3600" dirty="0"/>
              <a:t/>
            </a:r>
            <a:br>
              <a:rPr lang="en-US" sz="3600" dirty="0"/>
            </a:br>
            <a:r>
              <a:rPr lang="ar-SA" sz="3600" dirty="0"/>
              <a:t>2- الملكية الخاصة: تعتبر الملكية الخاصة حجر الزاوية في النظام الرأسمالي</a:t>
            </a:r>
            <a:r>
              <a:rPr lang="en-US" sz="3600" dirty="0"/>
              <a:t/>
            </a:r>
            <a:br>
              <a:rPr lang="en-US" sz="3600" dirty="0"/>
            </a:br>
            <a:r>
              <a:rPr lang="ar-SA" sz="3600" dirty="0"/>
              <a:t>3- حافز الربح: يعتبر البحث عن أكبر ربح ممكن غاية النظام الرأسمالي</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5791200"/>
          </a:xfrm>
        </p:spPr>
        <p:txBody>
          <a:bodyPr>
            <a:normAutofit/>
          </a:bodyPr>
          <a:lstStyle/>
          <a:p>
            <a:pPr algn="r" rtl="1"/>
            <a:r>
              <a:rPr lang="ar-SA" dirty="0" smtClean="0"/>
              <a:t> </a:t>
            </a:r>
            <a:r>
              <a:rPr lang="en-US" dirty="0"/>
              <a:t/>
            </a:r>
            <a:br>
              <a:rPr lang="en-US" dirty="0"/>
            </a:br>
            <a:endParaRPr lang="en-US" dirty="0"/>
          </a:p>
        </p:txBody>
      </p:sp>
      <p:sp>
        <p:nvSpPr>
          <p:cNvPr id="4" name="مستطيل 3"/>
          <p:cNvSpPr/>
          <p:nvPr/>
        </p:nvSpPr>
        <p:spPr>
          <a:xfrm>
            <a:off x="762000" y="381000"/>
            <a:ext cx="7848600" cy="5016758"/>
          </a:xfrm>
          <a:prstGeom prst="rect">
            <a:avLst/>
          </a:prstGeom>
        </p:spPr>
        <p:txBody>
          <a:bodyPr wrap="square">
            <a:spAutoFit/>
          </a:bodyPr>
          <a:lstStyle/>
          <a:p>
            <a:pPr algn="r"/>
            <a:r>
              <a:rPr lang="ar-SA" sz="3200" dirty="0">
                <a:solidFill>
                  <a:schemeClr val="bg1"/>
                </a:solidFill>
              </a:rPr>
              <a:t/>
            </a:r>
            <a:br>
              <a:rPr lang="ar-SA" sz="3200" dirty="0">
                <a:solidFill>
                  <a:schemeClr val="bg1"/>
                </a:solidFill>
              </a:rPr>
            </a:br>
            <a:r>
              <a:rPr lang="ar-SA" sz="3200" dirty="0">
                <a:solidFill>
                  <a:schemeClr val="bg1"/>
                </a:solidFill>
              </a:rPr>
              <a:t>د- مساوئ النظام الاقتصادي  الرأسمالي</a:t>
            </a:r>
            <a:br>
              <a:rPr lang="ar-SA" sz="3200" dirty="0">
                <a:solidFill>
                  <a:schemeClr val="bg1"/>
                </a:solidFill>
              </a:rPr>
            </a:br>
            <a:r>
              <a:rPr lang="ar-SA" sz="3200" dirty="0">
                <a:solidFill>
                  <a:schemeClr val="bg1"/>
                </a:solidFill>
              </a:rPr>
              <a:t> </a:t>
            </a:r>
            <a:r>
              <a:rPr lang="en-US" sz="3200" b="1" dirty="0">
                <a:solidFill>
                  <a:schemeClr val="bg1"/>
                </a:solidFill>
              </a:rPr>
              <a:t/>
            </a:r>
            <a:br>
              <a:rPr lang="en-US" sz="3200" b="1" dirty="0">
                <a:solidFill>
                  <a:schemeClr val="bg1"/>
                </a:solidFill>
              </a:rPr>
            </a:br>
            <a:r>
              <a:rPr lang="ar-SA" sz="3200" dirty="0">
                <a:solidFill>
                  <a:schemeClr val="bg1"/>
                </a:solidFill>
              </a:rPr>
              <a:t>إهمال الجوانب الأخلاقية والدينية والإنسانية في النظام الرأسمالي</a:t>
            </a:r>
            <a:r>
              <a:rPr lang="en-US" sz="3200" dirty="0">
                <a:solidFill>
                  <a:schemeClr val="bg1"/>
                </a:solidFill>
              </a:rPr>
              <a:t/>
            </a:r>
            <a:br>
              <a:rPr lang="en-US" sz="3200" dirty="0">
                <a:solidFill>
                  <a:schemeClr val="bg1"/>
                </a:solidFill>
              </a:rPr>
            </a:br>
            <a:r>
              <a:rPr lang="ar-SA" sz="3200" dirty="0">
                <a:solidFill>
                  <a:schemeClr val="bg1"/>
                </a:solidFill>
              </a:rPr>
              <a:t>يؤدي إلى التفاوت الكبير في الدخل والثروة وتركزها في يد فئة قليلة.</a:t>
            </a:r>
            <a:r>
              <a:rPr lang="en-US" sz="3200" dirty="0">
                <a:solidFill>
                  <a:schemeClr val="bg1"/>
                </a:solidFill>
              </a:rPr>
              <a:t/>
            </a:r>
            <a:br>
              <a:rPr lang="en-US" sz="3200" dirty="0">
                <a:solidFill>
                  <a:schemeClr val="bg1"/>
                </a:solidFill>
              </a:rPr>
            </a:br>
            <a:r>
              <a:rPr lang="ar-SA" sz="3200" dirty="0">
                <a:solidFill>
                  <a:schemeClr val="bg1"/>
                </a:solidFill>
              </a:rPr>
              <a:t>يؤدي إلى فرض السيطرة الاحتكارية في السوق</a:t>
            </a:r>
            <a:r>
              <a:rPr lang="en-US" sz="3200" dirty="0">
                <a:solidFill>
                  <a:schemeClr val="bg1"/>
                </a:solidFill>
              </a:rPr>
              <a:t/>
            </a:r>
            <a:br>
              <a:rPr lang="en-US" sz="3200" dirty="0">
                <a:solidFill>
                  <a:schemeClr val="bg1"/>
                </a:solidFill>
              </a:rPr>
            </a:br>
            <a:r>
              <a:rPr lang="ar-SA" sz="3200" dirty="0">
                <a:solidFill>
                  <a:schemeClr val="bg1"/>
                </a:solidFill>
              </a:rPr>
              <a:t>د. أنه دائم التعرض للتقلبات الاقتصادية الحادة وظهور مشكلات البطالة والتضخم والمديونية،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5486400"/>
          </a:xfrm>
        </p:spPr>
        <p:txBody>
          <a:bodyPr>
            <a:noAutofit/>
          </a:bodyPr>
          <a:lstStyle/>
          <a:p>
            <a:pPr algn="r" rtl="1"/>
            <a:r>
              <a:rPr lang="ar-SA" sz="3200" dirty="0" smtClean="0">
                <a:solidFill>
                  <a:srgbClr val="002060"/>
                </a:solidFill>
              </a:rPr>
              <a:t/>
            </a:r>
            <a:br>
              <a:rPr lang="ar-SA" sz="3200" dirty="0" smtClean="0">
                <a:solidFill>
                  <a:srgbClr val="002060"/>
                </a:solidFill>
              </a:rPr>
            </a:br>
            <a:r>
              <a:rPr lang="ar-SA" sz="3200" dirty="0" smtClean="0">
                <a:solidFill>
                  <a:srgbClr val="002060"/>
                </a:solidFill>
              </a:rPr>
              <a:t/>
            </a:r>
            <a:br>
              <a:rPr lang="ar-SA" sz="3200" dirty="0" smtClean="0">
                <a:solidFill>
                  <a:srgbClr val="002060"/>
                </a:solidFill>
              </a:rPr>
            </a:br>
            <a:endParaRPr lang="en-US" sz="3200" dirty="0"/>
          </a:p>
        </p:txBody>
      </p:sp>
      <p:sp>
        <p:nvSpPr>
          <p:cNvPr id="4" name="مستطيل 3"/>
          <p:cNvSpPr/>
          <p:nvPr/>
        </p:nvSpPr>
        <p:spPr>
          <a:xfrm>
            <a:off x="533400" y="457200"/>
            <a:ext cx="8153400" cy="4832092"/>
          </a:xfrm>
          <a:prstGeom prst="rect">
            <a:avLst/>
          </a:prstGeom>
        </p:spPr>
        <p:txBody>
          <a:bodyPr wrap="square">
            <a:spAutoFit/>
          </a:bodyPr>
          <a:lstStyle/>
          <a:p>
            <a:pPr algn="r"/>
            <a:r>
              <a:rPr lang="ar-SA" sz="2800" dirty="0">
                <a:solidFill>
                  <a:srgbClr val="002060"/>
                </a:solidFill>
              </a:rPr>
              <a:t>النظام الاقتصادي الاشتراكي</a:t>
            </a:r>
            <a:br>
              <a:rPr lang="ar-SA" sz="2800" dirty="0">
                <a:solidFill>
                  <a:srgbClr val="002060"/>
                </a:solidFill>
              </a:rPr>
            </a:br>
            <a:r>
              <a:rPr lang="en-US" sz="2800" dirty="0"/>
              <a:t/>
            </a:r>
            <a:br>
              <a:rPr lang="en-US" sz="2800" dirty="0"/>
            </a:br>
            <a:r>
              <a:rPr lang="ar-SA" sz="2800" dirty="0">
                <a:solidFill>
                  <a:schemeClr val="bg1"/>
                </a:solidFill>
              </a:rPr>
              <a:t>أ- تعريفه:ـ </a:t>
            </a:r>
            <a:r>
              <a:rPr lang="en-US" sz="2800" b="1" dirty="0">
                <a:solidFill>
                  <a:schemeClr val="bg1"/>
                </a:solidFill>
              </a:rPr>
              <a:t/>
            </a:r>
            <a:br>
              <a:rPr lang="en-US" sz="2800" b="1" dirty="0">
                <a:solidFill>
                  <a:schemeClr val="bg1"/>
                </a:solidFill>
              </a:rPr>
            </a:br>
            <a:r>
              <a:rPr lang="ar-SA" sz="2800" dirty="0">
                <a:solidFill>
                  <a:schemeClr val="bg1"/>
                </a:solidFill>
              </a:rPr>
              <a:t>يعرف بأنه: النظام الذي يتميز بتملك الدولة لعوامل الإنتاج (أي الملكية الجماعية) </a:t>
            </a:r>
            <a:r>
              <a:rPr lang="en-US" sz="2800" dirty="0">
                <a:solidFill>
                  <a:schemeClr val="bg1"/>
                </a:solidFill>
              </a:rPr>
              <a:t/>
            </a:r>
            <a:br>
              <a:rPr lang="en-US" sz="2800" dirty="0">
                <a:solidFill>
                  <a:schemeClr val="bg1"/>
                </a:solidFill>
              </a:rPr>
            </a:br>
            <a:r>
              <a:rPr lang="ar-SA" sz="2800" dirty="0">
                <a:solidFill>
                  <a:schemeClr val="bg1"/>
                </a:solidFill>
              </a:rPr>
              <a:t>جـ- أسس وخصائص النظام الاقتصادي الاشتراكي</a:t>
            </a:r>
            <a:r>
              <a:rPr lang="en-US" sz="2800" b="1" dirty="0">
                <a:solidFill>
                  <a:schemeClr val="bg1"/>
                </a:solidFill>
              </a:rPr>
              <a:t/>
            </a:r>
            <a:br>
              <a:rPr lang="en-US" sz="2800" b="1" dirty="0">
                <a:solidFill>
                  <a:schemeClr val="bg1"/>
                </a:solidFill>
              </a:rPr>
            </a:br>
            <a:r>
              <a:rPr lang="ar-SA" sz="2800" dirty="0">
                <a:solidFill>
                  <a:schemeClr val="bg1"/>
                </a:solidFill>
              </a:rPr>
              <a:t>1-الملكية العامة لوسائل الإنتاج: تعتبر الملكية العامة لوسائل الإنتاج الأساس </a:t>
            </a:r>
            <a:br>
              <a:rPr lang="ar-SA" sz="2800" dirty="0">
                <a:solidFill>
                  <a:schemeClr val="bg1"/>
                </a:solidFill>
              </a:rPr>
            </a:br>
            <a:r>
              <a:rPr lang="ar-SA" sz="2800" dirty="0">
                <a:solidFill>
                  <a:schemeClr val="bg1"/>
                </a:solidFill>
              </a:rPr>
              <a:t>2-إشباع الحاجات الجماعية: يقوم النظام الاشتراكي بوضع </a:t>
            </a:r>
            <a:r>
              <a:rPr lang="ar-SA" sz="2800" dirty="0" err="1">
                <a:solidFill>
                  <a:schemeClr val="bg1"/>
                </a:solidFill>
              </a:rPr>
              <a:t>أولوليات</a:t>
            </a:r>
            <a:r>
              <a:rPr lang="en-US" sz="2800" dirty="0">
                <a:solidFill>
                  <a:schemeClr val="bg1"/>
                </a:solidFill>
              </a:rPr>
              <a:t/>
            </a:r>
            <a:br>
              <a:rPr lang="en-US" sz="2800" dirty="0">
                <a:solidFill>
                  <a:schemeClr val="bg1"/>
                </a:solidFill>
              </a:rPr>
            </a:br>
            <a:r>
              <a:rPr lang="ar-SA" sz="2800" dirty="0">
                <a:solidFill>
                  <a:schemeClr val="bg1"/>
                </a:solidFill>
              </a:rPr>
              <a:t>3-التخطيط المركزي:  ويعني تنظيم النشاط المتعلق بعملية الإنتاج والتبادل والتوزيع والاستهلاك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5638800"/>
          </a:xfrm>
        </p:spPr>
        <p:txBody>
          <a:bodyPr>
            <a:normAutofit/>
          </a:bodyPr>
          <a:lstStyle/>
          <a:p>
            <a:pPr algn="r" rtl="1"/>
            <a:r>
              <a:rPr lang="ar-SA" dirty="0" smtClean="0"/>
              <a:t/>
            </a:r>
            <a:br>
              <a:rPr lang="ar-SA" dirty="0" smtClean="0"/>
            </a:br>
            <a:endParaRPr lang="en-US" dirty="0"/>
          </a:p>
        </p:txBody>
      </p:sp>
      <p:sp>
        <p:nvSpPr>
          <p:cNvPr id="4" name="مستطيل 3"/>
          <p:cNvSpPr/>
          <p:nvPr/>
        </p:nvSpPr>
        <p:spPr>
          <a:xfrm>
            <a:off x="457200" y="381000"/>
            <a:ext cx="8382000" cy="5078313"/>
          </a:xfrm>
          <a:prstGeom prst="rect">
            <a:avLst/>
          </a:prstGeom>
        </p:spPr>
        <p:txBody>
          <a:bodyPr wrap="square">
            <a:spAutoFit/>
          </a:bodyPr>
          <a:lstStyle/>
          <a:p>
            <a:pPr algn="r"/>
            <a:r>
              <a:rPr lang="ar-SA" sz="3600" dirty="0">
                <a:solidFill>
                  <a:schemeClr val="bg1"/>
                </a:solidFill>
              </a:rPr>
              <a:t>د- مساوئ النظام الاقتصادي الاشتراكي :</a:t>
            </a:r>
            <a:br>
              <a:rPr lang="ar-SA" sz="3600" dirty="0">
                <a:solidFill>
                  <a:schemeClr val="bg1"/>
                </a:solidFill>
              </a:rPr>
            </a:br>
            <a:r>
              <a:rPr lang="en-US" sz="3600" b="1" dirty="0">
                <a:solidFill>
                  <a:schemeClr val="bg1"/>
                </a:solidFill>
              </a:rPr>
              <a:t/>
            </a:r>
            <a:br>
              <a:rPr lang="en-US" sz="3600" b="1" dirty="0">
                <a:solidFill>
                  <a:schemeClr val="bg1"/>
                </a:solidFill>
              </a:rPr>
            </a:br>
            <a:r>
              <a:rPr lang="ar-SA" sz="3600" dirty="0">
                <a:solidFill>
                  <a:schemeClr val="bg1"/>
                </a:solidFill>
              </a:rPr>
              <a:t> (1) تقييد حريات الأفراد الاقتصادية، وقتل الحافز الفردي</a:t>
            </a:r>
            <a:r>
              <a:rPr lang="en-US" sz="3600" dirty="0">
                <a:solidFill>
                  <a:schemeClr val="bg1"/>
                </a:solidFill>
              </a:rPr>
              <a:t/>
            </a:r>
            <a:br>
              <a:rPr lang="en-US" sz="3600" dirty="0">
                <a:solidFill>
                  <a:schemeClr val="bg1"/>
                </a:solidFill>
              </a:rPr>
            </a:br>
            <a:r>
              <a:rPr lang="ar-SA" sz="3600" dirty="0">
                <a:solidFill>
                  <a:schemeClr val="bg1"/>
                </a:solidFill>
              </a:rPr>
              <a:t>(2) إلغاء الملكية الفردية لوسائل الإنتاج، الأمر الذي جعله يصطدم مع الفطرة البشرية </a:t>
            </a:r>
            <a:r>
              <a:rPr lang="en-US" sz="3600" dirty="0">
                <a:solidFill>
                  <a:schemeClr val="bg1"/>
                </a:solidFill>
              </a:rPr>
              <a:t/>
            </a:r>
            <a:br>
              <a:rPr lang="en-US" sz="3600" dirty="0">
                <a:solidFill>
                  <a:schemeClr val="bg1"/>
                </a:solidFill>
              </a:rPr>
            </a:br>
            <a:r>
              <a:rPr lang="ar-SA" sz="3600" dirty="0">
                <a:solidFill>
                  <a:schemeClr val="bg1"/>
                </a:solidFill>
              </a:rPr>
              <a:t>(3) محاربته للأديان السماوية.</a:t>
            </a:r>
            <a:r>
              <a:rPr lang="en-US" sz="3600" dirty="0">
                <a:solidFill>
                  <a:schemeClr val="bg1"/>
                </a:solidFill>
              </a:rPr>
              <a:t/>
            </a:r>
            <a:br>
              <a:rPr lang="en-US" sz="3600" dirty="0">
                <a:solidFill>
                  <a:schemeClr val="bg1"/>
                </a:solidFill>
              </a:rPr>
            </a:br>
            <a:r>
              <a:rPr lang="ar-SA" sz="3600" dirty="0">
                <a:solidFill>
                  <a:schemeClr val="bg1"/>
                </a:solidFill>
              </a:rPr>
              <a:t>(4) فتور بواعث العمل فيه عند معتنقيه لسد باب الطموحات أمامهم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r" rtl="1"/>
            <a:r>
              <a:rPr lang="en-US" dirty="0"/>
              <a:t/>
            </a:r>
            <a:br>
              <a:rPr lang="en-US" dirty="0"/>
            </a:br>
            <a:endParaRPr lang="en-US" dirty="0"/>
          </a:p>
        </p:txBody>
      </p:sp>
      <p:sp>
        <p:nvSpPr>
          <p:cNvPr id="4" name="مستطيل 3"/>
          <p:cNvSpPr/>
          <p:nvPr/>
        </p:nvSpPr>
        <p:spPr>
          <a:xfrm>
            <a:off x="533400" y="304800"/>
            <a:ext cx="8001000" cy="5078313"/>
          </a:xfrm>
          <a:prstGeom prst="rect">
            <a:avLst/>
          </a:prstGeom>
        </p:spPr>
        <p:txBody>
          <a:bodyPr wrap="square">
            <a:spAutoFit/>
          </a:bodyPr>
          <a:lstStyle/>
          <a:p>
            <a:pPr algn="r"/>
            <a:r>
              <a:rPr lang="ar-SA" sz="3600" dirty="0">
                <a:solidFill>
                  <a:srgbClr val="002060"/>
                </a:solidFill>
              </a:rPr>
              <a:t/>
            </a:r>
            <a:br>
              <a:rPr lang="ar-SA" sz="3600" dirty="0">
                <a:solidFill>
                  <a:srgbClr val="002060"/>
                </a:solidFill>
              </a:rPr>
            </a:br>
            <a:r>
              <a:rPr lang="ar-SA" sz="3600" dirty="0">
                <a:solidFill>
                  <a:srgbClr val="002060"/>
                </a:solidFill>
              </a:rPr>
              <a:t>النظام الاقتصادي المختلط</a:t>
            </a:r>
            <a:br>
              <a:rPr lang="ar-SA" sz="3600" dirty="0">
                <a:solidFill>
                  <a:srgbClr val="002060"/>
                </a:solidFill>
              </a:rPr>
            </a:br>
            <a:r>
              <a:rPr lang="en-US" sz="3600" dirty="0"/>
              <a:t/>
            </a:r>
            <a:br>
              <a:rPr lang="en-US" sz="3600" dirty="0"/>
            </a:br>
            <a:r>
              <a:rPr lang="ar-SA" sz="3600" dirty="0">
                <a:solidFill>
                  <a:schemeClr val="bg1"/>
                </a:solidFill>
              </a:rPr>
              <a:t>الواقع أن النظام الاقتصادي المختلط ليس له هوية ذاتية قائمة بذاتها عن هوية النظم الوضعية الأخرى التي تولد عنها، بل هو نظام يجمع بين بعض سمات النظام الرأسمالي وبعض سمات النظام الاشتراكي، مع احتفاظه بالخصائص الأساسية المميزة للنظام الاقتصادي الذي انتقل منه أو تحول عنه.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r" rtl="1"/>
            <a:r>
              <a:rPr lang="ar-SA" dirty="0" smtClean="0"/>
              <a:t/>
            </a:r>
            <a:br>
              <a:rPr lang="ar-SA" dirty="0" smtClean="0"/>
            </a:br>
            <a:r>
              <a:rPr lang="ar-SA" dirty="0"/>
              <a:t/>
            </a:r>
            <a:br>
              <a:rPr lang="ar-SA" dirty="0"/>
            </a:br>
            <a:r>
              <a:rPr lang="ar-SA" dirty="0" smtClean="0"/>
              <a:t>         </a:t>
            </a:r>
            <a:endParaRPr lang="en-US" sz="3600" dirty="0"/>
          </a:p>
        </p:txBody>
      </p:sp>
      <p:sp>
        <p:nvSpPr>
          <p:cNvPr id="5" name="مستطيل 4"/>
          <p:cNvSpPr/>
          <p:nvPr/>
        </p:nvSpPr>
        <p:spPr>
          <a:xfrm>
            <a:off x="609600" y="304800"/>
            <a:ext cx="8229600" cy="5509200"/>
          </a:xfrm>
          <a:prstGeom prst="rect">
            <a:avLst/>
          </a:prstGeom>
        </p:spPr>
        <p:txBody>
          <a:bodyPr wrap="square">
            <a:spAutoFit/>
          </a:bodyPr>
          <a:lstStyle/>
          <a:p>
            <a:pPr algn="r"/>
            <a:r>
              <a:rPr lang="ar-SA" sz="3200" dirty="0">
                <a:solidFill>
                  <a:schemeClr val="bg1"/>
                </a:solidFill>
              </a:rPr>
              <a:t>خصائص النظام الاقتصادي الإسلامي</a:t>
            </a:r>
            <a:br>
              <a:rPr lang="ar-SA" sz="3200" dirty="0">
                <a:solidFill>
                  <a:schemeClr val="bg1"/>
                </a:solidFill>
              </a:rPr>
            </a:br>
            <a:r>
              <a:rPr lang="en-US" sz="3200" dirty="0">
                <a:solidFill>
                  <a:schemeClr val="bg1"/>
                </a:solidFill>
              </a:rPr>
              <a:t/>
            </a:r>
            <a:br>
              <a:rPr lang="en-US" sz="3200" dirty="0">
                <a:solidFill>
                  <a:schemeClr val="bg1"/>
                </a:solidFill>
              </a:rPr>
            </a:br>
            <a:r>
              <a:rPr lang="ar-SA" sz="3200" dirty="0">
                <a:solidFill>
                  <a:schemeClr val="bg1"/>
                </a:solidFill>
              </a:rPr>
              <a:t>الخاصية الأولى: النظام الاقتصادي الإسلامي جزء من نظام الإسلام:</a:t>
            </a:r>
            <a:r>
              <a:rPr lang="en-US" sz="3200" dirty="0">
                <a:solidFill>
                  <a:schemeClr val="bg1"/>
                </a:solidFill>
              </a:rPr>
              <a:t/>
            </a:r>
            <a:br>
              <a:rPr lang="en-US" sz="3200" dirty="0">
                <a:solidFill>
                  <a:schemeClr val="bg1"/>
                </a:solidFill>
              </a:rPr>
            </a:br>
            <a:r>
              <a:rPr lang="ar-SA" sz="3200" dirty="0">
                <a:solidFill>
                  <a:schemeClr val="bg1"/>
                </a:solidFill>
              </a:rPr>
              <a:t>أ- للنشاط  الاقتصادي في الإسلام طابع تعبدي وهدف سام</a:t>
            </a:r>
            <a:r>
              <a:rPr lang="en-US" sz="3200" dirty="0">
                <a:solidFill>
                  <a:schemeClr val="bg1"/>
                </a:solidFill>
              </a:rPr>
              <a:t/>
            </a:r>
            <a:br>
              <a:rPr lang="en-US" sz="3200" dirty="0">
                <a:solidFill>
                  <a:schemeClr val="bg1"/>
                </a:solidFill>
              </a:rPr>
            </a:br>
            <a:r>
              <a:rPr lang="ar-SA" sz="3200" dirty="0">
                <a:solidFill>
                  <a:schemeClr val="bg1"/>
                </a:solidFill>
              </a:rPr>
              <a:t>ب : ذاتية الرقابة على ممارسة النشاط الاقتصادي في الإسلام:</a:t>
            </a:r>
            <a:r>
              <a:rPr lang="en-US" sz="3200" dirty="0">
                <a:solidFill>
                  <a:schemeClr val="bg1"/>
                </a:solidFill>
              </a:rPr>
              <a:t/>
            </a:r>
            <a:br>
              <a:rPr lang="en-US" sz="3200" dirty="0">
                <a:solidFill>
                  <a:schemeClr val="bg1"/>
                </a:solidFill>
              </a:rPr>
            </a:br>
            <a:r>
              <a:rPr lang="ar-SA" sz="3200" dirty="0">
                <a:solidFill>
                  <a:schemeClr val="bg1"/>
                </a:solidFill>
              </a:rPr>
              <a:t>الخاصية الثانية: التوازن في رعاية المصلحة الاقتصادية للفرد والجماعة </a:t>
            </a:r>
            <a:r>
              <a:rPr lang="en-US" sz="3200" dirty="0">
                <a:solidFill>
                  <a:schemeClr val="bg1"/>
                </a:solidFill>
              </a:rPr>
              <a:t/>
            </a:r>
            <a:br>
              <a:rPr lang="en-US" sz="3200" dirty="0">
                <a:solidFill>
                  <a:schemeClr val="bg1"/>
                </a:solidFill>
              </a:rPr>
            </a:br>
            <a:r>
              <a:rPr lang="ar-SA" sz="3200" dirty="0">
                <a:solidFill>
                  <a:schemeClr val="bg1"/>
                </a:solidFill>
              </a:rPr>
              <a:t>الخاصية الثالثة: التوازن بين الجانبيْن المادي و الروحي </a:t>
            </a:r>
            <a:r>
              <a:rPr lang="en-US" sz="3200" dirty="0">
                <a:solidFill>
                  <a:schemeClr val="bg1"/>
                </a:solidFill>
              </a:rPr>
              <a:t/>
            </a:r>
            <a:br>
              <a:rPr lang="en-US" sz="3200" dirty="0">
                <a:solidFill>
                  <a:schemeClr val="bg1"/>
                </a:solidFill>
              </a:rPr>
            </a:br>
            <a:r>
              <a:rPr lang="ar-SA" sz="3200" dirty="0">
                <a:solidFill>
                  <a:schemeClr val="bg1"/>
                </a:solidFill>
              </a:rPr>
              <a:t>الخاصية الرابعة: الاقتصاد الإسلامي أخلاقي</a:t>
            </a:r>
            <a:r>
              <a:rPr lang="en-US" sz="3200" dirty="0">
                <a:solidFill>
                  <a:schemeClr val="bg1"/>
                </a:solidFill>
              </a:rPr>
              <a:t/>
            </a:r>
            <a:br>
              <a:rPr lang="en-US" sz="3200" dirty="0">
                <a:solidFill>
                  <a:schemeClr val="bg1"/>
                </a:solidFill>
              </a:rPr>
            </a:br>
            <a:endParaRPr lang="ar-SA" sz="32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r" rtl="1"/>
            <a:r>
              <a:rPr lang="ar-SA" sz="3600" dirty="0" smtClean="0"/>
              <a:t/>
            </a:r>
            <a:br>
              <a:rPr lang="ar-SA" sz="3600" dirty="0" smtClean="0"/>
            </a:br>
            <a:r>
              <a:rPr lang="ar-SA" sz="3600" dirty="0"/>
              <a:t/>
            </a:r>
            <a:br>
              <a:rPr lang="ar-SA" sz="3600" dirty="0"/>
            </a:br>
            <a:r>
              <a:rPr lang="ar-SA" sz="3600" dirty="0" smtClean="0"/>
              <a:t/>
            </a:r>
            <a:br>
              <a:rPr lang="ar-SA" sz="3600" dirty="0" smtClean="0"/>
            </a:br>
            <a:r>
              <a:rPr lang="ar-SA" sz="3600" dirty="0" smtClean="0"/>
              <a:t> </a:t>
            </a:r>
            <a:r>
              <a:rPr lang="en-US" sz="3600" dirty="0"/>
              <a:t/>
            </a:r>
            <a:br>
              <a:rPr lang="en-US" sz="3600" dirty="0"/>
            </a:br>
            <a:endParaRPr lang="en-US" dirty="0"/>
          </a:p>
        </p:txBody>
      </p:sp>
      <p:sp>
        <p:nvSpPr>
          <p:cNvPr id="5" name="مستطيل 4"/>
          <p:cNvSpPr/>
          <p:nvPr/>
        </p:nvSpPr>
        <p:spPr>
          <a:xfrm>
            <a:off x="457200" y="381001"/>
            <a:ext cx="8001000" cy="4524315"/>
          </a:xfrm>
          <a:prstGeom prst="rect">
            <a:avLst/>
          </a:prstGeom>
        </p:spPr>
        <p:txBody>
          <a:bodyPr wrap="square">
            <a:spAutoFit/>
          </a:bodyPr>
          <a:lstStyle/>
          <a:p>
            <a:pPr algn="r"/>
            <a:r>
              <a:rPr lang="ar-SA" sz="2400" dirty="0" smtClean="0"/>
              <a:t> </a:t>
            </a:r>
            <a:r>
              <a:rPr lang="ar-SA" sz="2400" dirty="0">
                <a:solidFill>
                  <a:srgbClr val="002060"/>
                </a:solidFill>
              </a:rPr>
              <a:t>أهداف النظام الاقتصادي الإسلامي</a:t>
            </a:r>
            <a:r>
              <a:rPr lang="en-US" sz="2400" dirty="0"/>
              <a:t/>
            </a:r>
            <a:br>
              <a:rPr lang="en-US" sz="2400" dirty="0"/>
            </a:br>
            <a:r>
              <a:rPr lang="ar-SA" sz="2400" dirty="0">
                <a:solidFill>
                  <a:schemeClr val="bg1"/>
                </a:solidFill>
              </a:rPr>
              <a:t>أولاً: تحقيق حد الكفاية المعيشية :</a:t>
            </a:r>
            <a:r>
              <a:rPr lang="en-US" sz="2400" dirty="0">
                <a:solidFill>
                  <a:schemeClr val="bg1"/>
                </a:solidFill>
              </a:rPr>
              <a:t/>
            </a:r>
            <a:br>
              <a:rPr lang="en-US" sz="2400" dirty="0">
                <a:solidFill>
                  <a:schemeClr val="bg1"/>
                </a:solidFill>
              </a:rPr>
            </a:br>
            <a:r>
              <a:rPr lang="ar-SA" sz="2400" dirty="0">
                <a:solidFill>
                  <a:schemeClr val="bg1"/>
                </a:solidFill>
              </a:rPr>
              <a:t>يهدف الإسلام في نظامه الاقتصادي إلى توفير مستوى ملائم من المعيشة لكل إنسان </a:t>
            </a:r>
            <a:r>
              <a:rPr lang="en-US" sz="2400" dirty="0">
                <a:solidFill>
                  <a:schemeClr val="bg1"/>
                </a:solidFill>
              </a:rPr>
              <a:t/>
            </a:r>
            <a:br>
              <a:rPr lang="en-US" sz="2400" dirty="0">
                <a:solidFill>
                  <a:schemeClr val="bg1"/>
                </a:solidFill>
              </a:rPr>
            </a:br>
            <a:r>
              <a:rPr lang="ar-SA" sz="2400" dirty="0">
                <a:solidFill>
                  <a:schemeClr val="bg1"/>
                </a:solidFill>
              </a:rPr>
              <a:t>ثانياً : الاستثمار "التوظيف" الأمثل لكل الموارد الاقتصادية  من خلال عدة طرق أهمها ما يلي :</a:t>
            </a:r>
            <a:r>
              <a:rPr lang="en-US" sz="2400" dirty="0">
                <a:solidFill>
                  <a:schemeClr val="bg1"/>
                </a:solidFill>
              </a:rPr>
              <a:t/>
            </a:r>
            <a:br>
              <a:rPr lang="en-US" sz="2400" dirty="0">
                <a:solidFill>
                  <a:schemeClr val="bg1"/>
                </a:solidFill>
              </a:rPr>
            </a:br>
            <a:r>
              <a:rPr lang="ar-SA" sz="2400" dirty="0">
                <a:solidFill>
                  <a:schemeClr val="bg1"/>
                </a:solidFill>
              </a:rPr>
              <a:t>	</a:t>
            </a:r>
            <a:r>
              <a:rPr lang="ar-SA" sz="2400" dirty="0" smtClean="0">
                <a:solidFill>
                  <a:schemeClr val="bg1"/>
                </a:solidFill>
              </a:rPr>
              <a:t>1-توظيف </a:t>
            </a:r>
            <a:r>
              <a:rPr lang="ar-SA" sz="2400" dirty="0">
                <a:solidFill>
                  <a:schemeClr val="bg1"/>
                </a:solidFill>
              </a:rPr>
              <a:t>الموارد الاقتصادية في إنتاج الطيبات </a:t>
            </a:r>
            <a:r>
              <a:rPr lang="en-US" sz="2400" dirty="0">
                <a:solidFill>
                  <a:schemeClr val="bg1"/>
                </a:solidFill>
              </a:rPr>
              <a:t/>
            </a:r>
            <a:br>
              <a:rPr lang="en-US" sz="2400" dirty="0">
                <a:solidFill>
                  <a:schemeClr val="bg1"/>
                </a:solidFill>
              </a:rPr>
            </a:br>
            <a:r>
              <a:rPr lang="ar-SA" sz="2400" dirty="0">
                <a:solidFill>
                  <a:schemeClr val="bg1"/>
                </a:solidFill>
              </a:rPr>
              <a:t>	</a:t>
            </a:r>
            <a:r>
              <a:rPr lang="ar-SA" sz="2400" dirty="0" smtClean="0">
                <a:solidFill>
                  <a:schemeClr val="bg1"/>
                </a:solidFill>
              </a:rPr>
              <a:t>2-التركيز </a:t>
            </a:r>
            <a:r>
              <a:rPr lang="ar-SA" sz="2400" dirty="0">
                <a:solidFill>
                  <a:schemeClr val="bg1"/>
                </a:solidFill>
              </a:rPr>
              <a:t>على إنتاج الضروريات والحاجيات التي تسهم في حماية مقاصد الشريعة</a:t>
            </a:r>
            <a:r>
              <a:rPr lang="en-US" sz="2400" dirty="0">
                <a:solidFill>
                  <a:schemeClr val="bg1"/>
                </a:solidFill>
              </a:rPr>
              <a:t/>
            </a:r>
            <a:br>
              <a:rPr lang="en-US" sz="2400" dirty="0">
                <a:solidFill>
                  <a:schemeClr val="bg1"/>
                </a:solidFill>
              </a:rPr>
            </a:br>
            <a:r>
              <a:rPr lang="ar-SA" sz="2400" dirty="0">
                <a:solidFill>
                  <a:schemeClr val="bg1"/>
                </a:solidFill>
              </a:rPr>
              <a:t>	</a:t>
            </a:r>
            <a:r>
              <a:rPr lang="ar-SA" sz="2400" dirty="0" smtClean="0">
                <a:solidFill>
                  <a:schemeClr val="bg1"/>
                </a:solidFill>
              </a:rPr>
              <a:t>3-البعد </a:t>
            </a:r>
            <a:r>
              <a:rPr lang="ar-SA" sz="2400" dirty="0">
                <a:solidFill>
                  <a:schemeClr val="bg1"/>
                </a:solidFill>
              </a:rPr>
              <a:t>عن إنتاج السلع والخدمات التي تتطلب إنفاقاً ذا طبيعة </a:t>
            </a:r>
            <a:r>
              <a:rPr lang="ar-SA" sz="2400" dirty="0" err="1">
                <a:solidFill>
                  <a:schemeClr val="bg1"/>
                </a:solidFill>
              </a:rPr>
              <a:t>إسرافية</a:t>
            </a:r>
            <a:r>
              <a:rPr lang="en-US" sz="2400" dirty="0">
                <a:solidFill>
                  <a:schemeClr val="bg1"/>
                </a:solidFill>
              </a:rPr>
              <a:t/>
            </a:r>
            <a:br>
              <a:rPr lang="en-US" sz="2400" dirty="0">
                <a:solidFill>
                  <a:schemeClr val="bg1"/>
                </a:solidFill>
              </a:rPr>
            </a:br>
            <a:r>
              <a:rPr lang="ar-SA" sz="2400" dirty="0">
                <a:solidFill>
                  <a:schemeClr val="bg1"/>
                </a:solidFill>
              </a:rPr>
              <a:t>ثالثاً:  تخفيف التفاوت الكبير في توزيع الثروة والدخل</a:t>
            </a:r>
            <a:r>
              <a:rPr lang="en-US" sz="2400" dirty="0">
                <a:solidFill>
                  <a:schemeClr val="bg1"/>
                </a:solidFill>
              </a:rPr>
              <a:t/>
            </a:r>
            <a:br>
              <a:rPr lang="en-US" sz="2400" dirty="0">
                <a:solidFill>
                  <a:schemeClr val="bg1"/>
                </a:solidFill>
              </a:rPr>
            </a:br>
            <a:r>
              <a:rPr lang="ar-SA" sz="2400" dirty="0">
                <a:solidFill>
                  <a:schemeClr val="bg1"/>
                </a:solidFill>
              </a:rPr>
              <a:t>رابعاً:  تحقيق القوة المادية والدفاعية للأمة الإسلامية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gn="r" rtl="1"/>
            <a:r>
              <a:rPr lang="ar-SA" sz="3200" dirty="0" smtClean="0"/>
              <a:t/>
            </a:r>
            <a:br>
              <a:rPr lang="ar-SA" sz="3200" dirty="0" smtClean="0"/>
            </a:br>
            <a:r>
              <a:rPr lang="ar-SA" sz="3200" dirty="0"/>
              <a:t/>
            </a:r>
            <a:br>
              <a:rPr lang="ar-SA" sz="3200" dirty="0"/>
            </a:br>
            <a:r>
              <a:rPr lang="ar-SA" sz="3200" dirty="0" smtClean="0"/>
              <a:t>          </a:t>
            </a:r>
            <a:br>
              <a:rPr lang="ar-SA" sz="3200" dirty="0" smtClean="0"/>
            </a:br>
            <a:r>
              <a:rPr lang="ar-SA" sz="3200" dirty="0"/>
              <a:t> </a:t>
            </a:r>
            <a:r>
              <a:rPr lang="ar-SA" sz="3200" dirty="0" smtClean="0"/>
              <a:t> </a:t>
            </a:r>
            <a:r>
              <a:rPr lang="en-US" sz="3200" dirty="0"/>
              <a:t/>
            </a:r>
            <a:br>
              <a:rPr lang="en-US" sz="3200" dirty="0"/>
            </a:br>
            <a:endParaRPr lang="en-US" sz="3200" dirty="0"/>
          </a:p>
        </p:txBody>
      </p:sp>
      <p:sp>
        <p:nvSpPr>
          <p:cNvPr id="4" name="مستطيل 3"/>
          <p:cNvSpPr/>
          <p:nvPr/>
        </p:nvSpPr>
        <p:spPr>
          <a:xfrm>
            <a:off x="457200" y="381000"/>
            <a:ext cx="8229600" cy="4832092"/>
          </a:xfrm>
          <a:prstGeom prst="rect">
            <a:avLst/>
          </a:prstGeom>
        </p:spPr>
        <p:txBody>
          <a:bodyPr wrap="square">
            <a:spAutoFit/>
          </a:bodyPr>
          <a:lstStyle/>
          <a:p>
            <a:pPr algn="r"/>
            <a:r>
              <a:rPr lang="ar-SA" sz="2800" dirty="0"/>
              <a:t> </a:t>
            </a:r>
            <a:r>
              <a:rPr lang="ar-SA" sz="2800" dirty="0" smtClean="0"/>
              <a:t>                  أسس </a:t>
            </a:r>
            <a:r>
              <a:rPr lang="ar-SA" sz="2800" dirty="0"/>
              <a:t>النظام الاقتصادي الإسلامي</a:t>
            </a:r>
            <a:r>
              <a:rPr lang="en-US" sz="2800" dirty="0"/>
              <a:t/>
            </a:r>
            <a:br>
              <a:rPr lang="en-US" sz="2800" dirty="0"/>
            </a:br>
            <a:r>
              <a:rPr lang="ar-SA" sz="2800" dirty="0"/>
              <a:t>               </a:t>
            </a:r>
            <a:r>
              <a:rPr lang="ar-SA" sz="2800" dirty="0" smtClean="0"/>
              <a:t>      </a:t>
            </a:r>
            <a:r>
              <a:rPr lang="ar-SA" sz="2800" dirty="0"/>
              <a:t>الملكية في الاقتصاد الإسلامي </a:t>
            </a:r>
            <a:r>
              <a:rPr lang="en-US" sz="2800" b="1" dirty="0"/>
              <a:t/>
            </a:r>
            <a:br>
              <a:rPr lang="en-US" sz="2800" b="1" dirty="0"/>
            </a:br>
            <a:r>
              <a:rPr lang="ar-SA" sz="2800" dirty="0"/>
              <a:t> </a:t>
            </a:r>
            <a:r>
              <a:rPr lang="en-US" sz="2800" dirty="0"/>
              <a:t/>
            </a:r>
            <a:br>
              <a:rPr lang="en-US" sz="2800" dirty="0"/>
            </a:br>
            <a:r>
              <a:rPr lang="ar-SA" sz="2800" dirty="0">
                <a:solidFill>
                  <a:schemeClr val="bg1"/>
                </a:solidFill>
              </a:rPr>
              <a:t>إن التملك والاستئثار بالشيء والرغبة في الاستحواذ عليه أمر فطري جبل الله النفس الإنسانية على حبه والسعي إلى تحقيقه ، ومما يـدل على ذلك الكتاب والسنة </a:t>
            </a:r>
            <a:r>
              <a:rPr lang="en-US" sz="2800" dirty="0">
                <a:solidFill>
                  <a:schemeClr val="bg1"/>
                </a:solidFill>
              </a:rPr>
              <a:t/>
            </a:r>
            <a:br>
              <a:rPr lang="en-US" sz="2800" dirty="0">
                <a:solidFill>
                  <a:schemeClr val="bg1"/>
                </a:solidFill>
              </a:rPr>
            </a:br>
            <a:r>
              <a:rPr lang="ar-SA" sz="2800" dirty="0">
                <a:solidFill>
                  <a:schemeClr val="bg1"/>
                </a:solidFill>
              </a:rPr>
              <a:t>أ - أنواع الملكية :</a:t>
            </a:r>
            <a:r>
              <a:rPr lang="en-US" sz="2800" dirty="0">
                <a:solidFill>
                  <a:schemeClr val="bg1"/>
                </a:solidFill>
              </a:rPr>
              <a:t/>
            </a:r>
            <a:br>
              <a:rPr lang="en-US" sz="2800" dirty="0">
                <a:solidFill>
                  <a:schemeClr val="bg1"/>
                </a:solidFill>
              </a:rPr>
            </a:br>
            <a:r>
              <a:rPr lang="ar-SA" sz="2800" dirty="0">
                <a:solidFill>
                  <a:schemeClr val="bg1"/>
                </a:solidFill>
              </a:rPr>
              <a:t>تنقسم الملكية إلى ثلاثة أقسام هي: الملكية العامة ، ملكية الدولة، الملكية الخاصة</a:t>
            </a:r>
            <a:r>
              <a:rPr lang="en-US" sz="2800" dirty="0"/>
              <a:t/>
            </a:r>
            <a:br>
              <a:rPr lang="en-US" sz="2800" dirty="0"/>
            </a:br>
            <a:r>
              <a:rPr lang="ar-SA" sz="2800" dirty="0">
                <a:solidFill>
                  <a:srgbClr val="00B050"/>
                </a:solidFill>
              </a:rPr>
              <a:t>الملكية العامة </a:t>
            </a:r>
            <a:r>
              <a:rPr lang="ar-SA" sz="2800" b="1" dirty="0">
                <a:solidFill>
                  <a:srgbClr val="00B050"/>
                </a:solidFill>
              </a:rPr>
              <a:t>: </a:t>
            </a:r>
            <a:r>
              <a:rPr lang="ar-SA" sz="2800" dirty="0">
                <a:solidFill>
                  <a:schemeClr val="bg1"/>
                </a:solidFill>
              </a:rPr>
              <a:t>ما وجد بإيجاد الله تعالى مما </a:t>
            </a:r>
            <a:r>
              <a:rPr lang="ar-SA" sz="2800" dirty="0" err="1">
                <a:solidFill>
                  <a:schemeClr val="bg1"/>
                </a:solidFill>
              </a:rPr>
              <a:t>يملكة</a:t>
            </a:r>
            <a:r>
              <a:rPr lang="ar-SA" sz="2800" dirty="0">
                <a:solidFill>
                  <a:schemeClr val="bg1"/>
                </a:solidFill>
              </a:rPr>
              <a:t> عموم لأمة دون اختصاص أحد بعينه به . كالأنهار والبراري والآبار.</a:t>
            </a:r>
            <a:r>
              <a:rPr lang="ar-SA" sz="2800" baseline="30000" dirty="0">
                <a:solidFill>
                  <a:schemeClr val="bg1"/>
                </a:solidFill>
              </a:rPr>
              <a:t> </a:t>
            </a:r>
            <a:endParaRPr lang="ar-SA" sz="28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p:cTn id="25"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6"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27"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28"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r" rtl="1"/>
            <a:r>
              <a:rPr lang="ar-SA" dirty="0" smtClean="0"/>
              <a:t/>
            </a:r>
            <a:br>
              <a:rPr lang="ar-SA" dirty="0" smtClean="0"/>
            </a:br>
            <a:r>
              <a:rPr lang="ar-SA" dirty="0"/>
              <a:t/>
            </a:r>
            <a:br>
              <a:rPr lang="ar-SA" dirty="0"/>
            </a:br>
            <a:r>
              <a:rPr lang="ar-SA" dirty="0" smtClean="0"/>
              <a:t/>
            </a:r>
            <a:br>
              <a:rPr lang="ar-SA" dirty="0" smtClean="0"/>
            </a:br>
            <a:r>
              <a:rPr lang="en-US" sz="2900" dirty="0"/>
              <a:t/>
            </a:r>
            <a:br>
              <a:rPr lang="en-US" sz="2900" dirty="0"/>
            </a:br>
            <a:endParaRPr lang="en-US" sz="2900" dirty="0"/>
          </a:p>
        </p:txBody>
      </p:sp>
      <p:sp>
        <p:nvSpPr>
          <p:cNvPr id="4" name="مستطيل 3"/>
          <p:cNvSpPr/>
          <p:nvPr/>
        </p:nvSpPr>
        <p:spPr>
          <a:xfrm>
            <a:off x="533400" y="533401"/>
            <a:ext cx="8077200" cy="4524315"/>
          </a:xfrm>
          <a:prstGeom prst="rect">
            <a:avLst/>
          </a:prstGeom>
        </p:spPr>
        <p:txBody>
          <a:bodyPr wrap="square">
            <a:spAutoFit/>
          </a:bodyPr>
          <a:lstStyle/>
          <a:p>
            <a:pPr algn="r"/>
            <a:r>
              <a:rPr lang="ar-SA" sz="2400" dirty="0">
                <a:solidFill>
                  <a:schemeClr val="bg1"/>
                </a:solidFill>
              </a:rPr>
              <a:t>إقرار الملكية العامة:</a:t>
            </a:r>
            <a:r>
              <a:rPr lang="en-US" sz="2400" dirty="0">
                <a:solidFill>
                  <a:schemeClr val="bg1"/>
                </a:solidFill>
              </a:rPr>
              <a:t/>
            </a:r>
            <a:br>
              <a:rPr lang="en-US" sz="2400" dirty="0">
                <a:solidFill>
                  <a:schemeClr val="bg1"/>
                </a:solidFill>
              </a:rPr>
            </a:br>
            <a:r>
              <a:rPr lang="ar-SA" sz="2400" dirty="0">
                <a:solidFill>
                  <a:schemeClr val="bg1"/>
                </a:solidFill>
              </a:rPr>
              <a:t>1-عن ابن عباس رضي الله عن أن  النبي </a:t>
            </a:r>
            <a:r>
              <a:rPr lang="en-US" sz="2400" b="1" dirty="0">
                <a:solidFill>
                  <a:schemeClr val="bg1"/>
                </a:solidFill>
                <a:sym typeface="AGA Arabesque"/>
              </a:rPr>
              <a:t></a:t>
            </a:r>
            <a:r>
              <a:rPr lang="ar-SA" sz="2400" dirty="0">
                <a:solidFill>
                  <a:schemeClr val="bg1"/>
                </a:solidFill>
              </a:rPr>
              <a:t> قال : " المسلمون شركاء في ثلاث في الماء ،والكلأ، والنار" ففي هذا الحديث يقرر النبي </a:t>
            </a:r>
            <a:r>
              <a:rPr lang="en-US" sz="2400" b="1" dirty="0">
                <a:solidFill>
                  <a:schemeClr val="bg1"/>
                </a:solidFill>
                <a:sym typeface="AGA Arabesque"/>
              </a:rPr>
              <a:t></a:t>
            </a:r>
            <a:r>
              <a:rPr lang="ar-SA" sz="2400" dirty="0">
                <a:solidFill>
                  <a:schemeClr val="bg1"/>
                </a:solidFill>
              </a:rPr>
              <a:t> مبدأ الملكية العامة ،حيث جعل </a:t>
            </a:r>
            <a:r>
              <a:rPr lang="en-US" sz="2400" b="1" dirty="0">
                <a:solidFill>
                  <a:schemeClr val="bg1"/>
                </a:solidFill>
                <a:sym typeface="AGA Arabesque"/>
              </a:rPr>
              <a:t></a:t>
            </a:r>
            <a:r>
              <a:rPr lang="ar-SA" sz="2400" dirty="0">
                <a:solidFill>
                  <a:schemeClr val="bg1"/>
                </a:solidFill>
              </a:rPr>
              <a:t> الحق لعموم الناس في الانتفاع بالماء والكلأ والنار.</a:t>
            </a:r>
            <a:r>
              <a:rPr lang="en-US" sz="2400" dirty="0">
                <a:solidFill>
                  <a:schemeClr val="bg1"/>
                </a:solidFill>
              </a:rPr>
              <a:t/>
            </a:r>
            <a:br>
              <a:rPr lang="en-US" sz="2400" dirty="0">
                <a:solidFill>
                  <a:schemeClr val="bg1"/>
                </a:solidFill>
              </a:rPr>
            </a:br>
            <a:r>
              <a:rPr lang="ar-SA" sz="2400" dirty="0">
                <a:solidFill>
                  <a:schemeClr val="bg1"/>
                </a:solidFill>
              </a:rPr>
              <a:t>2-عن الصعب بن جثامة رضي الله عنه أن النبي </a:t>
            </a:r>
            <a:r>
              <a:rPr lang="en-US" sz="2400" b="1" dirty="0">
                <a:solidFill>
                  <a:schemeClr val="bg1"/>
                </a:solidFill>
                <a:sym typeface="AGA Arabesque"/>
              </a:rPr>
              <a:t></a:t>
            </a:r>
            <a:r>
              <a:rPr lang="ar-SA" sz="2400" dirty="0">
                <a:solidFill>
                  <a:schemeClr val="bg1"/>
                </a:solidFill>
              </a:rPr>
              <a:t> قال" </a:t>
            </a:r>
            <a:r>
              <a:rPr lang="ar-SA" sz="2400" dirty="0" err="1">
                <a:solidFill>
                  <a:schemeClr val="bg1"/>
                </a:solidFill>
              </a:rPr>
              <a:t>لاحمى</a:t>
            </a:r>
            <a:r>
              <a:rPr lang="ar-SA" sz="2400" dirty="0">
                <a:solidFill>
                  <a:schemeClr val="bg1"/>
                </a:solidFill>
              </a:rPr>
              <a:t> إلا لله ورسوله "   </a:t>
            </a:r>
            <a:r>
              <a:rPr lang="en-US" sz="2400" dirty="0">
                <a:solidFill>
                  <a:schemeClr val="bg1"/>
                </a:solidFill>
              </a:rPr>
              <a:t/>
            </a:r>
            <a:br>
              <a:rPr lang="en-US" sz="2400" dirty="0">
                <a:solidFill>
                  <a:schemeClr val="bg1"/>
                </a:solidFill>
              </a:rPr>
            </a:br>
            <a:r>
              <a:rPr lang="ar-SA" sz="2400" dirty="0">
                <a:solidFill>
                  <a:schemeClr val="bg1"/>
                </a:solidFill>
              </a:rPr>
              <a:t>خصائص الملكية العامة : </a:t>
            </a:r>
            <a:r>
              <a:rPr lang="en-US" sz="2400" dirty="0">
                <a:solidFill>
                  <a:schemeClr val="bg1"/>
                </a:solidFill>
              </a:rPr>
              <a:t/>
            </a:r>
            <a:br>
              <a:rPr lang="en-US" sz="2400" dirty="0">
                <a:solidFill>
                  <a:schemeClr val="bg1"/>
                </a:solidFill>
              </a:rPr>
            </a:br>
            <a:r>
              <a:rPr lang="ar-SA" sz="2400" dirty="0">
                <a:solidFill>
                  <a:schemeClr val="bg1"/>
                </a:solidFill>
              </a:rPr>
              <a:t>1- الملكية العامة علاقتها مع مصالح عموم المسلمين وحاجاتهم كعلاقة العلة بالحكم </a:t>
            </a:r>
            <a:r>
              <a:rPr lang="en-US" sz="2400" dirty="0">
                <a:solidFill>
                  <a:schemeClr val="bg1"/>
                </a:solidFill>
              </a:rPr>
              <a:t/>
            </a:r>
            <a:br>
              <a:rPr lang="en-US" sz="2400" dirty="0">
                <a:solidFill>
                  <a:schemeClr val="bg1"/>
                </a:solidFill>
              </a:rPr>
            </a:br>
            <a:r>
              <a:rPr lang="ar-SA" sz="2400" dirty="0">
                <a:solidFill>
                  <a:schemeClr val="bg1"/>
                </a:solidFill>
              </a:rPr>
              <a:t>2- الملكية العامة مقررة بحكم الله تعالى ورسوله </a:t>
            </a:r>
            <a:r>
              <a:rPr lang="en-US" sz="2400" b="1" dirty="0">
                <a:solidFill>
                  <a:schemeClr val="bg1"/>
                </a:solidFill>
                <a:sym typeface="AGA Arabesque"/>
              </a:rPr>
              <a:t></a:t>
            </a:r>
            <a:r>
              <a:rPr lang="ar-SA" sz="2400" dirty="0">
                <a:solidFill>
                  <a:schemeClr val="bg1"/>
                </a:solidFill>
              </a:rPr>
              <a:t> لا يملك أحد التصرف فيها</a:t>
            </a:r>
            <a:r>
              <a:rPr lang="en-US" sz="2400" dirty="0">
                <a:solidFill>
                  <a:schemeClr val="bg1"/>
                </a:solidFill>
              </a:rPr>
              <a:t/>
            </a:r>
            <a:br>
              <a:rPr lang="en-US" sz="2400" dirty="0">
                <a:solidFill>
                  <a:schemeClr val="bg1"/>
                </a:solidFill>
              </a:rPr>
            </a:br>
            <a:r>
              <a:rPr lang="ar-SA" sz="2400" dirty="0">
                <a:solidFill>
                  <a:schemeClr val="bg1"/>
                </a:solidFill>
              </a:rPr>
              <a:t> 3-الملكية العامة ملكية دائمة ومستقرة بدوام واستقرار مصلحة عموم المسلمين </a:t>
            </a:r>
            <a:r>
              <a:rPr lang="en-US" sz="2400" dirty="0">
                <a:solidFill>
                  <a:schemeClr val="bg1"/>
                </a:solidFill>
              </a:rPr>
              <a:t/>
            </a:r>
            <a:br>
              <a:rPr lang="en-US" sz="2400" dirty="0">
                <a:solidFill>
                  <a:schemeClr val="bg1"/>
                </a:solidFill>
              </a:rPr>
            </a:br>
            <a:r>
              <a:rPr lang="ar-SA" sz="2400" dirty="0">
                <a:solidFill>
                  <a:schemeClr val="bg1"/>
                </a:solidFill>
              </a:rPr>
              <a:t>4- الحق في الملكية العامة حق مستقر للجماعة باعتبارها مؤلفة من أفراد.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buNone/>
            </a:pPr>
            <a:endParaRPr lang="ar-SA" dirty="0" smtClean="0"/>
          </a:p>
          <a:p>
            <a:pPr algn="r">
              <a:buNone/>
            </a:pPr>
            <a:endParaRPr lang="ar-SA" dirty="0"/>
          </a:p>
          <a:p>
            <a:pPr algn="r">
              <a:buNone/>
            </a:pPr>
            <a:r>
              <a:rPr lang="ar-SA" dirty="0" smtClean="0">
                <a:solidFill>
                  <a:srgbClr val="FF0000"/>
                </a:solidFill>
              </a:rPr>
              <a:t> </a:t>
            </a:r>
            <a:r>
              <a:rPr lang="ar-SA" dirty="0">
                <a:solidFill>
                  <a:srgbClr val="FF0000"/>
                </a:solidFill>
              </a:rPr>
              <a:t>الاقتصاد لغة هو </a:t>
            </a:r>
            <a:r>
              <a:rPr lang="ar-SA" dirty="0"/>
              <a:t>: التوسط والاعتدال واستقامة الطريق وهذا </a:t>
            </a:r>
            <a:r>
              <a:rPr lang="ar-SA" dirty="0" smtClean="0"/>
              <a:t>   المعنى </a:t>
            </a:r>
            <a:r>
              <a:rPr lang="ar-SA" dirty="0"/>
              <a:t>" أي التوسط في الأشياء والاعتدال فيها " </a:t>
            </a:r>
            <a:r>
              <a:rPr lang="ar-SA" dirty="0" smtClean="0"/>
              <a:t>هو مضمون علم </a:t>
            </a:r>
            <a:r>
              <a:rPr lang="ar-SA" dirty="0"/>
              <a:t>الاقتصاد وجوهره ، والهدف الذي يقصد إليه .</a:t>
            </a:r>
            <a:endParaRPr lang="en-US" dirty="0"/>
          </a:p>
        </p:txBody>
      </p:sp>
      <p:sp>
        <p:nvSpPr>
          <p:cNvPr id="4" name="Footer Placeholder 3"/>
          <p:cNvSpPr>
            <a:spLocks noGrp="1"/>
          </p:cNvSpPr>
          <p:nvPr>
            <p:ph type="ftr" sz="quarter" idx="11"/>
          </p:nvPr>
        </p:nvSpPr>
        <p:spPr/>
        <p:txBody>
          <a:bodyPr/>
          <a:lstStyle/>
          <a:p>
            <a:endParaRPr lang="en-US" dirty="0"/>
          </a:p>
        </p:txBody>
      </p:sp>
      <p:sp>
        <p:nvSpPr>
          <p:cNvPr id="2" name="Title 1"/>
          <p:cNvSpPr>
            <a:spLocks noGrp="1"/>
          </p:cNvSpPr>
          <p:nvPr>
            <p:ph type="title"/>
          </p:nvPr>
        </p:nvSpPr>
        <p:spPr>
          <a:xfrm>
            <a:off x="457200" y="762000"/>
            <a:ext cx="8229600" cy="1143000"/>
          </a:xfrm>
        </p:spPr>
        <p:txBody>
          <a:bodyPr>
            <a:normAutofit fontScale="90000"/>
          </a:bodyPr>
          <a:lstStyle/>
          <a:p>
            <a:r>
              <a:rPr lang="ar-SA" u="sng" dirty="0"/>
              <a:t>أولاً :</a:t>
            </a:r>
            <a:r>
              <a:rPr lang="ar-SA" dirty="0"/>
              <a:t> مفهوم الاقتصاد في اللغة والاصطلاح الشرعي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gn="r" rtl="1"/>
            <a:r>
              <a:rPr lang="ar-SA" sz="2400" dirty="0" smtClean="0"/>
              <a:t/>
            </a:r>
            <a:br>
              <a:rPr lang="ar-SA" sz="2400" dirty="0" smtClean="0"/>
            </a:br>
            <a:r>
              <a:rPr lang="ar-SA" sz="2400" dirty="0"/>
              <a:t/>
            </a:r>
            <a:br>
              <a:rPr lang="ar-SA" sz="2400" dirty="0"/>
            </a:br>
            <a:r>
              <a:rPr lang="ar-SA" sz="2400" dirty="0" smtClean="0"/>
              <a:t/>
            </a:r>
            <a:br>
              <a:rPr lang="ar-SA" sz="2400" dirty="0" smtClean="0"/>
            </a:br>
            <a:r>
              <a:rPr lang="ar-SA" sz="2400" dirty="0"/>
              <a:t/>
            </a:r>
            <a:br>
              <a:rPr lang="ar-SA" sz="2400" dirty="0"/>
            </a:br>
            <a:r>
              <a:rPr lang="ar-SA" sz="2400" dirty="0" smtClean="0"/>
              <a:t/>
            </a:r>
            <a:br>
              <a:rPr lang="ar-SA" sz="2400" dirty="0" smtClean="0"/>
            </a:br>
            <a:r>
              <a:rPr lang="ar-SA" sz="2400" dirty="0"/>
              <a:t/>
            </a:r>
            <a:br>
              <a:rPr lang="ar-SA" sz="2400" dirty="0"/>
            </a:br>
            <a:r>
              <a:rPr lang="en-US" sz="2000" dirty="0" smtClean="0"/>
              <a:t/>
            </a:r>
            <a:br>
              <a:rPr lang="en-US" sz="2000" dirty="0" smtClean="0"/>
            </a:br>
            <a:endParaRPr lang="en-US" dirty="0"/>
          </a:p>
        </p:txBody>
      </p:sp>
      <p:sp>
        <p:nvSpPr>
          <p:cNvPr id="4" name="مستطيل 3"/>
          <p:cNvSpPr/>
          <p:nvPr/>
        </p:nvSpPr>
        <p:spPr>
          <a:xfrm>
            <a:off x="381000" y="551289"/>
            <a:ext cx="8610600" cy="5262979"/>
          </a:xfrm>
          <a:prstGeom prst="rect">
            <a:avLst/>
          </a:prstGeom>
        </p:spPr>
        <p:txBody>
          <a:bodyPr wrap="square">
            <a:spAutoFit/>
          </a:bodyPr>
          <a:lstStyle/>
          <a:p>
            <a:pPr algn="r"/>
            <a:r>
              <a:rPr lang="ar-SA" sz="2400" dirty="0">
                <a:solidFill>
                  <a:srgbClr val="00B050"/>
                </a:solidFill>
              </a:rPr>
              <a:t>ملكية الدولة </a:t>
            </a:r>
            <a:r>
              <a:rPr lang="ar-SA" sz="2400" b="1" dirty="0">
                <a:solidFill>
                  <a:srgbClr val="00B050"/>
                </a:solidFill>
              </a:rPr>
              <a:t>: </a:t>
            </a:r>
            <a:r>
              <a:rPr lang="ar-SA" sz="2400" dirty="0">
                <a:solidFill>
                  <a:schemeClr val="bg1"/>
                </a:solidFill>
              </a:rPr>
              <a:t>هي الملكية التي تكون للدولة ،ومواردها لبيت مال المسلمين يتصرف فيها ولي أمر المسلمين بموجب ما </a:t>
            </a:r>
            <a:r>
              <a:rPr lang="ar-SA" sz="2400" dirty="0" err="1">
                <a:solidFill>
                  <a:schemeClr val="bg1"/>
                </a:solidFill>
              </a:rPr>
              <a:t>تقتضيه</a:t>
            </a:r>
            <a:r>
              <a:rPr lang="ar-SA" sz="2400" dirty="0">
                <a:solidFill>
                  <a:schemeClr val="bg1"/>
                </a:solidFill>
              </a:rPr>
              <a:t> المصلحة العامة.</a:t>
            </a:r>
            <a:br>
              <a:rPr lang="ar-SA" sz="2400" dirty="0">
                <a:solidFill>
                  <a:schemeClr val="bg1"/>
                </a:solidFill>
              </a:rPr>
            </a:br>
            <a:r>
              <a:rPr lang="ar-SA" sz="2400" dirty="0">
                <a:solidFill>
                  <a:schemeClr val="bg1"/>
                </a:solidFill>
              </a:rPr>
              <a:t> وبيت المال هو الجهة التي تختص بكل ما لا يعرف مالكه أو لم يتعين له مالك </a:t>
            </a:r>
            <a:r>
              <a:rPr lang="en-US" sz="2400" dirty="0">
                <a:solidFill>
                  <a:schemeClr val="bg1"/>
                </a:solidFill>
              </a:rPr>
              <a:t/>
            </a:r>
            <a:br>
              <a:rPr lang="en-US" sz="2400" dirty="0">
                <a:solidFill>
                  <a:schemeClr val="bg1"/>
                </a:solidFill>
              </a:rPr>
            </a:br>
            <a:r>
              <a:rPr lang="ar-SA" sz="2400" dirty="0">
                <a:solidFill>
                  <a:schemeClr val="bg1"/>
                </a:solidFill>
              </a:rPr>
              <a:t>موارد ملكية الدولة ( بيت المال ) </a:t>
            </a:r>
            <a:r>
              <a:rPr lang="en-US" sz="2400" dirty="0">
                <a:solidFill>
                  <a:schemeClr val="bg1"/>
                </a:solidFill>
              </a:rPr>
              <a:t/>
            </a:r>
            <a:br>
              <a:rPr lang="en-US" sz="2400" dirty="0">
                <a:solidFill>
                  <a:schemeClr val="bg1"/>
                </a:solidFill>
              </a:rPr>
            </a:br>
            <a:r>
              <a:rPr lang="ar-SA" sz="2400" dirty="0">
                <a:solidFill>
                  <a:schemeClr val="bg1"/>
                </a:solidFill>
              </a:rPr>
              <a:t>	</a:t>
            </a:r>
            <a:r>
              <a:rPr lang="ar-SA" sz="2400" dirty="0" smtClean="0">
                <a:solidFill>
                  <a:schemeClr val="bg1"/>
                </a:solidFill>
              </a:rPr>
              <a:t>1-المعادن </a:t>
            </a:r>
            <a:r>
              <a:rPr lang="ar-SA" sz="2400" dirty="0">
                <a:solidFill>
                  <a:schemeClr val="bg1"/>
                </a:solidFill>
              </a:rPr>
              <a:t>:  سواء كانت جارية كالبترول أو كانت جامدة كالذهب والفضة  </a:t>
            </a:r>
            <a:r>
              <a:rPr lang="en-US" sz="2400" dirty="0">
                <a:solidFill>
                  <a:schemeClr val="bg1"/>
                </a:solidFill>
              </a:rPr>
              <a:t/>
            </a:r>
            <a:br>
              <a:rPr lang="en-US" sz="2400" dirty="0">
                <a:solidFill>
                  <a:schemeClr val="bg1"/>
                </a:solidFill>
              </a:rPr>
            </a:br>
            <a:r>
              <a:rPr lang="ar-SA" sz="2400" dirty="0">
                <a:solidFill>
                  <a:schemeClr val="bg1"/>
                </a:solidFill>
              </a:rPr>
              <a:t>	</a:t>
            </a:r>
            <a:r>
              <a:rPr lang="ar-SA" sz="2400" dirty="0" smtClean="0">
                <a:solidFill>
                  <a:schemeClr val="bg1"/>
                </a:solidFill>
              </a:rPr>
              <a:t>2-الزكاة :.و ذلك </a:t>
            </a:r>
            <a:r>
              <a:rPr lang="ar-SA" sz="2400" dirty="0">
                <a:solidFill>
                  <a:schemeClr val="bg1"/>
                </a:solidFill>
              </a:rPr>
              <a:t>بقبضها من أصحابها وتوزيعها على مستحقيها </a:t>
            </a:r>
            <a:r>
              <a:rPr lang="en-US" sz="2400" dirty="0">
                <a:solidFill>
                  <a:schemeClr val="bg1"/>
                </a:solidFill>
              </a:rPr>
              <a:t/>
            </a:r>
            <a:br>
              <a:rPr lang="en-US" sz="2400" dirty="0">
                <a:solidFill>
                  <a:schemeClr val="bg1"/>
                </a:solidFill>
              </a:rPr>
            </a:br>
            <a:r>
              <a:rPr lang="ar-SA" sz="2400" dirty="0">
                <a:solidFill>
                  <a:schemeClr val="bg1"/>
                </a:solidFill>
              </a:rPr>
              <a:t>	</a:t>
            </a:r>
            <a:r>
              <a:rPr lang="ar-SA" sz="2400" dirty="0" smtClean="0">
                <a:solidFill>
                  <a:schemeClr val="bg1"/>
                </a:solidFill>
              </a:rPr>
              <a:t>3-الخراج </a:t>
            </a:r>
            <a:r>
              <a:rPr lang="ar-SA" sz="2400" dirty="0">
                <a:solidFill>
                  <a:schemeClr val="bg1"/>
                </a:solidFill>
              </a:rPr>
              <a:t>:  وهو مقدار معين من المال  يوضع على الأرض </a:t>
            </a:r>
            <a:r>
              <a:rPr lang="ar-SA" sz="2400" dirty="0" err="1">
                <a:solidFill>
                  <a:schemeClr val="bg1"/>
                </a:solidFill>
              </a:rPr>
              <a:t>الزارعية</a:t>
            </a:r>
            <a:r>
              <a:rPr lang="ar-SA" sz="2400" dirty="0">
                <a:solidFill>
                  <a:schemeClr val="bg1"/>
                </a:solidFill>
              </a:rPr>
              <a:t> ،  وأول من فرض الخراج عمر بن الخطاب رضي الله بعد مشاورة كبار المهاجرين والأنصار.   </a:t>
            </a:r>
            <a:r>
              <a:rPr lang="ar-SA" sz="2400" baseline="30000" dirty="0">
                <a:solidFill>
                  <a:schemeClr val="bg1"/>
                </a:solidFill>
              </a:rPr>
              <a:t>  </a:t>
            </a:r>
            <a:r>
              <a:rPr lang="en-US" sz="2400" dirty="0">
                <a:solidFill>
                  <a:schemeClr val="bg1"/>
                </a:solidFill>
              </a:rPr>
              <a:t/>
            </a:r>
            <a:br>
              <a:rPr lang="en-US" sz="2400" dirty="0">
                <a:solidFill>
                  <a:schemeClr val="bg1"/>
                </a:solidFill>
              </a:rPr>
            </a:br>
            <a:r>
              <a:rPr lang="ar-SA" sz="2400" dirty="0">
                <a:solidFill>
                  <a:schemeClr val="bg1"/>
                </a:solidFill>
              </a:rPr>
              <a:t>	</a:t>
            </a:r>
            <a:r>
              <a:rPr lang="ar-SA" sz="2400" dirty="0" smtClean="0">
                <a:solidFill>
                  <a:schemeClr val="bg1"/>
                </a:solidFill>
              </a:rPr>
              <a:t>4-الفيء </a:t>
            </a:r>
            <a:r>
              <a:rPr lang="ar-SA" sz="2400" dirty="0">
                <a:solidFill>
                  <a:schemeClr val="bg1"/>
                </a:solidFill>
              </a:rPr>
              <a:t>: وهو كل مال وصل إلى المسلمين من الكفار بغير قتال ولا </a:t>
            </a:r>
            <a:r>
              <a:rPr lang="ar-SA" sz="2400" dirty="0" err="1">
                <a:solidFill>
                  <a:schemeClr val="bg1"/>
                </a:solidFill>
              </a:rPr>
              <a:t>إيجاف</a:t>
            </a:r>
            <a:r>
              <a:rPr lang="ar-SA" sz="2400" dirty="0">
                <a:solidFill>
                  <a:schemeClr val="bg1"/>
                </a:solidFill>
              </a:rPr>
              <a:t> خيل ولا ركاب</a:t>
            </a:r>
            <a:r>
              <a:rPr lang="en-US" sz="2400" dirty="0">
                <a:solidFill>
                  <a:schemeClr val="bg1"/>
                </a:solidFill>
              </a:rPr>
              <a:t/>
            </a:r>
            <a:br>
              <a:rPr lang="en-US" sz="2400" dirty="0">
                <a:solidFill>
                  <a:schemeClr val="bg1"/>
                </a:solidFill>
              </a:rPr>
            </a:br>
            <a:r>
              <a:rPr lang="ar-SA" sz="2400" dirty="0">
                <a:solidFill>
                  <a:schemeClr val="bg1"/>
                </a:solidFill>
              </a:rPr>
              <a:t>	</a:t>
            </a:r>
            <a:r>
              <a:rPr lang="ar-SA" sz="2400" dirty="0" smtClean="0">
                <a:solidFill>
                  <a:schemeClr val="bg1"/>
                </a:solidFill>
              </a:rPr>
              <a:t>5-خمس الغنائم : خمس </a:t>
            </a:r>
            <a:r>
              <a:rPr lang="ar-SA" sz="2400" dirty="0">
                <a:solidFill>
                  <a:schemeClr val="bg1"/>
                </a:solidFill>
              </a:rPr>
              <a:t>الغنائم </a:t>
            </a:r>
            <a:r>
              <a:rPr lang="ar-SA" sz="2400" dirty="0" smtClean="0">
                <a:solidFill>
                  <a:schemeClr val="bg1"/>
                </a:solidFill>
              </a:rPr>
              <a:t> يؤخذ </a:t>
            </a:r>
            <a:r>
              <a:rPr lang="ar-SA" sz="2400" dirty="0">
                <a:solidFill>
                  <a:schemeClr val="bg1"/>
                </a:solidFill>
              </a:rPr>
              <a:t>لبيت مال المسلمين فعن عبادة بن الصامت رضي الله عنه أن النبي </a:t>
            </a:r>
            <a:r>
              <a:rPr lang="en-US" sz="2400" b="1" dirty="0">
                <a:solidFill>
                  <a:schemeClr val="bg1"/>
                </a:solidFill>
                <a:sym typeface="AGA Arabesque"/>
              </a:rPr>
              <a:t></a:t>
            </a:r>
            <a:r>
              <a:rPr lang="ar-SA" sz="2400" dirty="0">
                <a:solidFill>
                  <a:schemeClr val="bg1"/>
                </a:solidFill>
              </a:rPr>
              <a:t> أخذ وبرة من جنب بعير فقال" أيها الناس إنه لا يحل لي مما أفاء الله عليكم قدر هذه إلا الخمس والخمس </a:t>
            </a:r>
            <a:r>
              <a:rPr lang="ar-SA" sz="2400" dirty="0">
                <a:solidFill>
                  <a:schemeClr val="bg1"/>
                </a:solidFill>
                <a:effectLst>
                  <a:outerShdw blurRad="38100" dist="38100" dir="2700000" algn="tl">
                    <a:srgbClr val="000000">
                      <a:alpha val="43137"/>
                    </a:srgbClr>
                  </a:outerShdw>
                </a:effectLst>
              </a:rPr>
              <a:t>مردود عليكم"</a:t>
            </a:r>
            <a:r>
              <a:rPr lang="ar-SA" sz="2400" baseline="30000" dirty="0">
                <a:solidFill>
                  <a:schemeClr val="bg1"/>
                </a:solidFill>
                <a:effectLst>
                  <a:outerShdw blurRad="38100" dist="38100" dir="2700000" algn="tl">
                    <a:srgbClr val="000000">
                      <a:alpha val="43137"/>
                    </a:srgbClr>
                  </a:outerShdw>
                </a:effectLst>
              </a:rPr>
              <a:t> </a:t>
            </a:r>
            <a:endParaRPr lang="ar-SA" sz="2400"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2667000"/>
          </a:xfrm>
        </p:spPr>
        <p:txBody>
          <a:bodyPr>
            <a:normAutofit fontScale="90000"/>
          </a:bodyPr>
          <a:lstStyle/>
          <a:p>
            <a:pPr algn="r"/>
            <a:r>
              <a:rPr lang="ar-SA" dirty="0">
                <a:solidFill>
                  <a:srgbClr val="00B050"/>
                </a:solidFill>
              </a:rPr>
              <a:t>الملكية الخاصة :  </a:t>
            </a:r>
            <a:r>
              <a:rPr lang="ar-SA" dirty="0"/>
              <a:t>وهي ما كانت لفرد أو لمجموعة من الأفراد على سبيل الاشتراك، وتخول صاحبها الاستئثار بمنافعها والتصرف في محلها، كتملك الإنسان للمسكن والمركب .. </a:t>
            </a:r>
            <a:r>
              <a:rPr lang="en-US" dirty="0"/>
              <a:t/>
            </a:r>
            <a:br>
              <a:rPr lang="en-US" dirty="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2895600"/>
          </a:xfrm>
        </p:spPr>
        <p:txBody>
          <a:bodyPr>
            <a:normAutofit fontScale="90000"/>
          </a:bodyPr>
          <a:lstStyle/>
          <a:p>
            <a:pPr algn="r"/>
            <a:r>
              <a:rPr lang="ar-SA" dirty="0"/>
              <a:t>إقرار الملكية الخاصة :</a:t>
            </a:r>
            <a:r>
              <a:rPr lang="en-US" dirty="0"/>
              <a:t/>
            </a:r>
            <a:br>
              <a:rPr lang="en-US" dirty="0"/>
            </a:br>
            <a:r>
              <a:rPr lang="ar-SA" dirty="0"/>
              <a:t>القران الكريم - </a:t>
            </a:r>
            <a:r>
              <a:rPr lang="ar-SA" b="1" dirty="0"/>
              <a:t> </a:t>
            </a:r>
            <a:r>
              <a:rPr lang="ar-SA" dirty="0"/>
              <a:t>السنة النبوية :</a:t>
            </a:r>
            <a:r>
              <a:rPr lang="en-US" dirty="0"/>
              <a:t/>
            </a:r>
            <a:br>
              <a:rPr lang="en-US" dirty="0"/>
            </a:br>
            <a:r>
              <a:rPr lang="ar-SA" dirty="0"/>
              <a:t>1-عن أبي بكرة رضي الله عنه أن النبي </a:t>
            </a:r>
            <a:r>
              <a:rPr lang="en-US" b="1" dirty="0">
                <a:sym typeface="AGA Arabesque"/>
              </a:rPr>
              <a:t></a:t>
            </a:r>
            <a:r>
              <a:rPr lang="ar-SA" dirty="0"/>
              <a:t> قال في حجة </a:t>
            </a:r>
            <a:r>
              <a:rPr lang="ar-SA" dirty="0" err="1"/>
              <a:t>الواداع</a:t>
            </a:r>
            <a:r>
              <a:rPr lang="ar-SA" dirty="0"/>
              <a:t> : "... فإن دماءكم، وأموالكم ، وأعراضكم عليكم حرام كحرمة يومكم هذا ،في بلدكم هذا ،في شهركم هذا "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5486400"/>
          </a:xfrm>
        </p:spPr>
        <p:txBody>
          <a:bodyPr>
            <a:normAutofit/>
          </a:bodyPr>
          <a:lstStyle/>
          <a:p>
            <a:pPr algn="r" rtl="1"/>
            <a:r>
              <a:rPr lang="ar-SA" dirty="0"/>
              <a:t/>
            </a:r>
            <a:br>
              <a:rPr lang="ar-SA" dirty="0"/>
            </a:br>
            <a:endParaRPr lang="en-US" sz="2200" dirty="0"/>
          </a:p>
        </p:txBody>
      </p:sp>
      <p:sp>
        <p:nvSpPr>
          <p:cNvPr id="4" name="مستطيل 3"/>
          <p:cNvSpPr/>
          <p:nvPr/>
        </p:nvSpPr>
        <p:spPr>
          <a:xfrm>
            <a:off x="457200" y="228600"/>
            <a:ext cx="8153400" cy="6370975"/>
          </a:xfrm>
          <a:prstGeom prst="rect">
            <a:avLst/>
          </a:prstGeom>
        </p:spPr>
        <p:txBody>
          <a:bodyPr wrap="square">
            <a:spAutoFit/>
          </a:bodyPr>
          <a:lstStyle/>
          <a:p>
            <a:pPr algn="r"/>
            <a:r>
              <a:rPr lang="ar-SA" sz="2400" dirty="0">
                <a:solidFill>
                  <a:schemeClr val="bg1"/>
                </a:solidFill>
              </a:rPr>
              <a:t>خصائص الملكية الخاصة </a:t>
            </a:r>
            <a:r>
              <a:rPr lang="en-US" sz="2400" dirty="0">
                <a:solidFill>
                  <a:schemeClr val="bg1"/>
                </a:solidFill>
              </a:rPr>
              <a:t/>
            </a:r>
            <a:br>
              <a:rPr lang="en-US" sz="2400" dirty="0">
                <a:solidFill>
                  <a:schemeClr val="bg1"/>
                </a:solidFill>
              </a:rPr>
            </a:br>
            <a:r>
              <a:rPr lang="ar-SA" sz="2400" dirty="0">
                <a:solidFill>
                  <a:schemeClr val="bg1"/>
                </a:solidFill>
              </a:rPr>
              <a:t>1- لا حد لما يتملكه الإنسان ، مادام تملكه من خلال الوسائل المشروعة</a:t>
            </a:r>
            <a:r>
              <a:rPr lang="en-US" sz="2400" dirty="0">
                <a:solidFill>
                  <a:schemeClr val="bg1"/>
                </a:solidFill>
              </a:rPr>
              <a:t/>
            </a:r>
            <a:br>
              <a:rPr lang="en-US" sz="2400" dirty="0">
                <a:solidFill>
                  <a:schemeClr val="bg1"/>
                </a:solidFill>
              </a:rPr>
            </a:br>
            <a:r>
              <a:rPr lang="ar-SA" sz="2400" dirty="0">
                <a:solidFill>
                  <a:schemeClr val="bg1"/>
                </a:solidFill>
              </a:rPr>
              <a:t>2- الملكية الخاصة حق كامل  يشتمل على جميع الأعيان والحقوق والمنافع</a:t>
            </a:r>
            <a:r>
              <a:rPr lang="ar-SA" sz="2400" baseline="30000" dirty="0">
                <a:solidFill>
                  <a:schemeClr val="bg1"/>
                </a:solidFill>
              </a:rPr>
              <a:t> </a:t>
            </a:r>
            <a:r>
              <a:rPr lang="ar-SA" sz="2400" dirty="0">
                <a:solidFill>
                  <a:schemeClr val="bg1"/>
                </a:solidFill>
              </a:rPr>
              <a:t> والمزايا </a:t>
            </a:r>
            <a:r>
              <a:rPr lang="en-US" sz="2400" dirty="0">
                <a:solidFill>
                  <a:schemeClr val="bg1"/>
                </a:solidFill>
              </a:rPr>
              <a:t/>
            </a:r>
            <a:br>
              <a:rPr lang="en-US" sz="2400" dirty="0">
                <a:solidFill>
                  <a:schemeClr val="bg1"/>
                </a:solidFill>
              </a:rPr>
            </a:br>
            <a:r>
              <a:rPr lang="ar-SA" sz="2400" dirty="0">
                <a:solidFill>
                  <a:schemeClr val="bg1"/>
                </a:solidFill>
              </a:rPr>
              <a:t>3- الملكية الخاصة ،تمكِّن صاحبها من التصرف فيها بما يشاء، مالم يكن تصرفه ممنوعا شرعا  </a:t>
            </a:r>
            <a:r>
              <a:rPr lang="en-US" sz="2400" dirty="0">
                <a:solidFill>
                  <a:schemeClr val="bg1"/>
                </a:solidFill>
              </a:rPr>
              <a:t/>
            </a:r>
            <a:br>
              <a:rPr lang="en-US" sz="2400" dirty="0">
                <a:solidFill>
                  <a:schemeClr val="bg1"/>
                </a:solidFill>
              </a:rPr>
            </a:br>
            <a:r>
              <a:rPr lang="ar-SA" sz="2400" dirty="0">
                <a:solidFill>
                  <a:schemeClr val="bg1"/>
                </a:solidFill>
              </a:rPr>
              <a:t>4- الملكية الخاصة تعتبر حقا دائما لصاحبها، لا تزول عنه إلا برضاه مالم يكن هناك مصالح معتبرة شرعاً </a:t>
            </a:r>
            <a:r>
              <a:rPr lang="en-US" sz="2400" dirty="0">
                <a:solidFill>
                  <a:schemeClr val="bg1"/>
                </a:solidFill>
              </a:rPr>
              <a:t/>
            </a:r>
            <a:br>
              <a:rPr lang="en-US" sz="2400" dirty="0">
                <a:solidFill>
                  <a:schemeClr val="bg1"/>
                </a:solidFill>
              </a:rPr>
            </a:br>
            <a:r>
              <a:rPr lang="ar-SA" sz="2400" dirty="0">
                <a:solidFill>
                  <a:schemeClr val="bg1"/>
                </a:solidFill>
              </a:rPr>
              <a:t>5- الملكية تخول صاحبها التبرع مما يملك دون تحديد  أو تقييد، مادام أنه في قواه المعتبرة شرعاً </a:t>
            </a:r>
            <a:r>
              <a:rPr lang="en-US" sz="2400" dirty="0">
                <a:solidFill>
                  <a:schemeClr val="bg1"/>
                </a:solidFill>
              </a:rPr>
              <a:t/>
            </a:r>
            <a:br>
              <a:rPr lang="en-US" sz="2400" dirty="0">
                <a:solidFill>
                  <a:schemeClr val="bg1"/>
                </a:solidFill>
              </a:rPr>
            </a:br>
            <a:r>
              <a:rPr lang="ar-SA" sz="2400" dirty="0">
                <a:solidFill>
                  <a:schemeClr val="bg1"/>
                </a:solidFill>
              </a:rPr>
              <a:t>6- من خصائص الملكية أيضاً  أنها تؤدي إلى النمو الاقتصادي حيث تدفع صاحبها إلى تنمية ملكه </a:t>
            </a:r>
            <a:r>
              <a:rPr lang="en-US" sz="2400" dirty="0">
                <a:solidFill>
                  <a:schemeClr val="bg1"/>
                </a:solidFill>
              </a:rPr>
              <a:t/>
            </a:r>
            <a:br>
              <a:rPr lang="en-US" sz="2400" dirty="0">
                <a:solidFill>
                  <a:schemeClr val="bg1"/>
                </a:solidFill>
              </a:rPr>
            </a:br>
            <a:r>
              <a:rPr lang="ar-SA" sz="2400" dirty="0">
                <a:solidFill>
                  <a:schemeClr val="bg1"/>
                </a:solidFill>
              </a:rPr>
              <a:t>أهمية  إقــــــــرار الملكيــــــــة الخــــاصة </a:t>
            </a:r>
            <a:r>
              <a:rPr lang="en-US" sz="2400" dirty="0">
                <a:solidFill>
                  <a:schemeClr val="bg1"/>
                </a:solidFill>
              </a:rPr>
              <a:t/>
            </a:r>
            <a:br>
              <a:rPr lang="en-US" sz="2400" dirty="0">
                <a:solidFill>
                  <a:schemeClr val="bg1"/>
                </a:solidFill>
              </a:rPr>
            </a:br>
            <a:r>
              <a:rPr lang="ar-SA" sz="2400" dirty="0">
                <a:solidFill>
                  <a:schemeClr val="bg1"/>
                </a:solidFill>
              </a:rPr>
              <a:t>أولاً :- تحقيق حاجة الإنسان ، وما </a:t>
            </a:r>
            <a:r>
              <a:rPr lang="ar-SA" sz="2400" dirty="0" err="1">
                <a:solidFill>
                  <a:schemeClr val="bg1"/>
                </a:solidFill>
              </a:rPr>
              <a:t>تتطلبه</a:t>
            </a:r>
            <a:r>
              <a:rPr lang="ar-SA" sz="2400" dirty="0">
                <a:solidFill>
                  <a:schemeClr val="bg1"/>
                </a:solidFill>
              </a:rPr>
              <a:t> الحياة الكريمة .  </a:t>
            </a:r>
            <a:r>
              <a:rPr lang="en-US" sz="2400" dirty="0">
                <a:solidFill>
                  <a:schemeClr val="bg1"/>
                </a:solidFill>
              </a:rPr>
              <a:t/>
            </a:r>
            <a:br>
              <a:rPr lang="en-US" sz="2400" dirty="0">
                <a:solidFill>
                  <a:schemeClr val="bg1"/>
                </a:solidFill>
              </a:rPr>
            </a:br>
            <a:r>
              <a:rPr lang="ar-SA" sz="2400" dirty="0">
                <a:solidFill>
                  <a:schemeClr val="bg1"/>
                </a:solidFill>
              </a:rPr>
              <a:t>ثانياً :- عمارة الأرض واستغلال مواردها.</a:t>
            </a:r>
            <a:r>
              <a:rPr lang="en-US" sz="2400" dirty="0">
                <a:solidFill>
                  <a:schemeClr val="bg1"/>
                </a:solidFill>
              </a:rPr>
              <a:t/>
            </a:r>
            <a:br>
              <a:rPr lang="en-US" sz="2400" dirty="0">
                <a:solidFill>
                  <a:schemeClr val="bg1"/>
                </a:solidFill>
              </a:rPr>
            </a:br>
            <a:r>
              <a:rPr lang="ar-SA" sz="2400" dirty="0">
                <a:solidFill>
                  <a:schemeClr val="bg1"/>
                </a:solidFill>
              </a:rPr>
              <a:t>ثالثاً :-  إعداد القوة .</a:t>
            </a:r>
            <a:r>
              <a:rPr lang="en-US" sz="2400" dirty="0">
                <a:solidFill>
                  <a:schemeClr val="bg1"/>
                </a:solidFill>
              </a:rPr>
              <a:t/>
            </a:r>
            <a:br>
              <a:rPr lang="en-US" sz="2400" dirty="0">
                <a:solidFill>
                  <a:schemeClr val="bg1"/>
                </a:solidFill>
              </a:rPr>
            </a:br>
            <a:r>
              <a:rPr lang="ar-SA" sz="2400" dirty="0">
                <a:solidFill>
                  <a:schemeClr val="bg1"/>
                </a:solidFill>
                <a:effectLst>
                  <a:outerShdw blurRad="38100" dist="38100" dir="2700000" algn="tl">
                    <a:srgbClr val="000000">
                      <a:alpha val="43137"/>
                    </a:srgbClr>
                  </a:outerShdw>
                </a:effectLst>
              </a:rPr>
              <a:t>رابعاً :- الإنفاق في أوجه البر </a:t>
            </a:r>
            <a:r>
              <a:rPr lang="ar-SA" sz="2400" dirty="0">
                <a:solidFill>
                  <a:schemeClr val="bg1"/>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5486400"/>
          </a:xfrm>
        </p:spPr>
        <p:txBody>
          <a:bodyPr>
            <a:normAutofit fontScale="90000"/>
          </a:bodyPr>
          <a:lstStyle/>
          <a:p>
            <a:pPr algn="r" rtl="1"/>
            <a:r>
              <a:rPr lang="ar-SA" dirty="0" smtClean="0"/>
              <a:t/>
            </a:r>
            <a:br>
              <a:rPr lang="ar-SA" dirty="0" smtClean="0"/>
            </a:br>
            <a:r>
              <a:rPr lang="ar-SA" dirty="0"/>
              <a:t/>
            </a:r>
            <a:br>
              <a:rPr lang="ar-SA" dirty="0"/>
            </a:br>
            <a:r>
              <a:rPr lang="ar-SA" dirty="0" smtClean="0"/>
              <a:t/>
            </a:r>
            <a:br>
              <a:rPr lang="ar-SA" dirty="0" smtClean="0"/>
            </a:br>
            <a:r>
              <a:rPr lang="ar-SA" dirty="0" smtClean="0"/>
              <a:t>الأسباب </a:t>
            </a:r>
            <a:r>
              <a:rPr lang="ar-SA" dirty="0"/>
              <a:t>المشروعة للملكية  :</a:t>
            </a:r>
            <a:r>
              <a:rPr lang="en-US" dirty="0"/>
              <a:t/>
            </a:r>
            <a:br>
              <a:rPr lang="en-US" dirty="0"/>
            </a:br>
            <a:r>
              <a:rPr lang="ar-SA" sz="3600" dirty="0"/>
              <a:t>الأصل في المعاملات الحل والإباحة ، ولا يحرم منها إلا ما قام الدليل على تحريمه.</a:t>
            </a:r>
            <a:r>
              <a:rPr lang="en-US" sz="3600" dirty="0"/>
              <a:t/>
            </a:r>
            <a:br>
              <a:rPr lang="en-US" sz="3600" dirty="0"/>
            </a:br>
            <a:r>
              <a:rPr lang="ar-SA" sz="3600" dirty="0"/>
              <a:t>وبالنظر في الأسباب المشروعة نجد أنها في الجملة لا تكاد تخرج عن الأقسام الآتية :</a:t>
            </a:r>
            <a:r>
              <a:rPr lang="en-US" sz="3600" dirty="0"/>
              <a:t/>
            </a:r>
            <a:br>
              <a:rPr lang="en-US" sz="3600" dirty="0"/>
            </a:br>
            <a:r>
              <a:rPr lang="ar-SA" sz="3600" dirty="0"/>
              <a:t>القسم الأول: 	التملك مقابل عوض ، فيدخل فيه المعاوضات بأنواعها ، كالبيع ، والإجارة ، ، ونحو ذلك.</a:t>
            </a:r>
            <a:r>
              <a:rPr lang="en-US" sz="3600" dirty="0"/>
              <a:t/>
            </a:r>
            <a:br>
              <a:rPr lang="en-US" sz="3600" dirty="0"/>
            </a:br>
            <a:r>
              <a:rPr lang="ar-SA" sz="3600" dirty="0"/>
              <a:t>القسم الثاني:	التملك بغير عوض ، فيدخل فيه عقود التبرعات كالوصية، والهبة ، والميراث. </a:t>
            </a:r>
            <a:r>
              <a:rPr lang="en-US" sz="3600" dirty="0"/>
              <a:t/>
            </a:r>
            <a:br>
              <a:rPr lang="en-US" sz="3600" dirty="0"/>
            </a:br>
            <a:r>
              <a:rPr lang="ar-SA" sz="3600" dirty="0"/>
              <a:t>القسم الثالث: 	التملك بالاستيلاء ،فيدخل فيه  إحراز المباح ، وإحياء الموات ، والصيد ، والا</a:t>
            </a:r>
            <a:r>
              <a:rPr lang="ar-SA" sz="3600" dirty="0">
                <a:effectLst>
                  <a:outerShdw blurRad="38100" dist="38100" dir="2700000" algn="tl">
                    <a:srgbClr val="000000">
                      <a:alpha val="43137"/>
                    </a:srgbClr>
                  </a:outerShdw>
                </a:effectLst>
              </a:rPr>
              <a:t>حتطاب</a:t>
            </a:r>
            <a:r>
              <a:rPr lang="ar-SA" sz="3600" dirty="0"/>
              <a:t> .</a:t>
            </a:r>
            <a:r>
              <a:rPr lang="en-US" sz="3600" dirty="0"/>
              <a:t/>
            </a:r>
            <a:br>
              <a:rPr lang="en-US" sz="3600" dirty="0"/>
            </a:br>
            <a:r>
              <a:rPr lang="ar-SA" dirty="0"/>
              <a:t> </a:t>
            </a:r>
            <a:r>
              <a:rPr lang="en-US" dirty="0"/>
              <a:t/>
            </a:r>
            <a:br>
              <a:rPr lang="en-US" dirty="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5257800"/>
          </a:xfrm>
        </p:spPr>
        <p:txBody>
          <a:bodyPr>
            <a:normAutofit fontScale="90000"/>
          </a:bodyPr>
          <a:lstStyle/>
          <a:p>
            <a:pPr algn="r" rtl="1"/>
            <a:r>
              <a:rPr lang="ar-SA" dirty="0"/>
              <a:t> </a:t>
            </a:r>
            <a:r>
              <a:rPr lang="ar-SA" dirty="0" smtClean="0"/>
              <a:t/>
            </a:r>
            <a:br>
              <a:rPr lang="ar-SA" dirty="0" smtClean="0"/>
            </a:br>
            <a:r>
              <a:rPr lang="ar-SA" dirty="0" smtClean="0"/>
              <a:t/>
            </a:r>
            <a:br>
              <a:rPr lang="ar-SA" dirty="0" smtClean="0"/>
            </a:br>
            <a:r>
              <a:rPr lang="ar-SA" dirty="0"/>
              <a:t/>
            </a:r>
            <a:br>
              <a:rPr lang="ar-SA" dirty="0"/>
            </a:br>
            <a:r>
              <a:rPr lang="ar-SA" sz="3600" dirty="0" smtClean="0"/>
              <a:t>وفيما </a:t>
            </a:r>
            <a:r>
              <a:rPr lang="ar-SA" sz="3600" dirty="0"/>
              <a:t>يلي نبذة موجزة لأهم أسباب الملكية : </a:t>
            </a:r>
            <a:r>
              <a:rPr lang="en-US" sz="2000" dirty="0"/>
              <a:t/>
            </a:r>
            <a:br>
              <a:rPr lang="en-US" sz="2000" dirty="0"/>
            </a:br>
            <a:r>
              <a:rPr lang="ar-SA" sz="2000" dirty="0" smtClean="0"/>
              <a:t/>
            </a:r>
            <a:br>
              <a:rPr lang="ar-SA" sz="2000" dirty="0" smtClean="0"/>
            </a:br>
            <a:r>
              <a:rPr lang="ar-SA" sz="2000" dirty="0"/>
              <a:t/>
            </a:r>
            <a:br>
              <a:rPr lang="ar-SA" sz="2000" dirty="0"/>
            </a:br>
            <a:r>
              <a:rPr lang="ar-SA" sz="2700" dirty="0" smtClean="0"/>
              <a:t>أولا </a:t>
            </a:r>
            <a:r>
              <a:rPr lang="ar-SA" sz="2700" dirty="0"/>
              <a:t>:البيع  وهو لغة : مقابلة الشيء بالشيء ،و شرعا :  مبادلة المال بالمال تمليكا وتملكا .</a:t>
            </a:r>
            <a:r>
              <a:rPr lang="en-US" sz="2700" dirty="0"/>
              <a:t/>
            </a:r>
            <a:br>
              <a:rPr lang="en-US" sz="2700" dirty="0"/>
            </a:br>
            <a:r>
              <a:rPr lang="ar-SA" sz="2700" dirty="0"/>
              <a:t>مشروعيته: البيع مشروع بالكتاب والسنة والإجماع :</a:t>
            </a:r>
            <a:r>
              <a:rPr lang="en-US" sz="2700" dirty="0"/>
              <a:t/>
            </a:r>
            <a:br>
              <a:rPr lang="en-US" sz="2700" dirty="0"/>
            </a:br>
            <a:r>
              <a:rPr lang="ar-SA" sz="2700" dirty="0"/>
              <a:t>شروط البيع :</a:t>
            </a:r>
            <a:r>
              <a:rPr lang="en-US" sz="2700" dirty="0"/>
              <a:t/>
            </a:r>
            <a:br>
              <a:rPr lang="en-US" sz="2700" dirty="0"/>
            </a:br>
            <a:r>
              <a:rPr lang="ar-SA" sz="2700" dirty="0"/>
              <a:t>الشرط الأول : الرضا من المتعاقدين : </a:t>
            </a:r>
            <a:r>
              <a:rPr lang="en-US" sz="2700" dirty="0"/>
              <a:t/>
            </a:r>
            <a:br>
              <a:rPr lang="en-US" sz="2700" dirty="0"/>
            </a:br>
            <a:r>
              <a:rPr lang="ar-SA" sz="2700" dirty="0"/>
              <a:t>عن أبي سعيد الخدري  رضي الله عنه أن النبي </a:t>
            </a:r>
            <a:r>
              <a:rPr lang="en-US" sz="2700" b="1" dirty="0">
                <a:sym typeface="AGA Arabesque"/>
              </a:rPr>
              <a:t></a:t>
            </a:r>
            <a:r>
              <a:rPr lang="ar-SA" sz="2700" dirty="0"/>
              <a:t> قال : " إنما البيع عن تراض"</a:t>
            </a:r>
            <a:r>
              <a:rPr lang="ar-SA" sz="2700" baseline="30000" dirty="0"/>
              <a:t> </a:t>
            </a:r>
            <a:r>
              <a:rPr lang="ar-SA" sz="2700" dirty="0"/>
              <a:t>والرضا يعلم بالقول الصريح  ، أو مايدل عليه من الأفعال الجارية مجرى الأقوال ، وأما  الإكراه فلا يصح معه البيع مالم يكن بحق </a:t>
            </a:r>
            <a:r>
              <a:rPr lang="en-US" sz="2700" dirty="0"/>
              <a:t/>
            </a:r>
            <a:br>
              <a:rPr lang="en-US" sz="2700" dirty="0"/>
            </a:br>
            <a:r>
              <a:rPr lang="ar-SA" sz="2700" dirty="0"/>
              <a:t>الشـرط الثاني : أن يكون العاقدان جائزي التصرف بأن يكون كل منهما مكلفاً رشيداً .قال </a:t>
            </a:r>
            <a:r>
              <a:rPr lang="en-US" sz="2700" b="1" dirty="0">
                <a:sym typeface="AGA Arabesque"/>
              </a:rPr>
              <a:t></a:t>
            </a:r>
            <a:r>
              <a:rPr lang="ar-SA" sz="2700" dirty="0"/>
              <a:t> :</a:t>
            </a:r>
            <a:r>
              <a:rPr lang="ar-SA" sz="2700" b="1" dirty="0"/>
              <a:t> "</a:t>
            </a:r>
            <a:r>
              <a:rPr lang="ar-SA" sz="2700" dirty="0"/>
              <a:t>رفع القلم عن ثلاثة :عن النائم حتى يستيقظ وعن الصغير حتى يكبر وعن المجنون حتى يعقل</a:t>
            </a:r>
            <a:r>
              <a:rPr lang="ar-SA" sz="2700" b="1" dirty="0"/>
              <a:t>"</a:t>
            </a:r>
            <a:r>
              <a:rPr lang="ar-SA" sz="2700" dirty="0"/>
              <a:t> </a:t>
            </a:r>
            <a:r>
              <a:rPr lang="en-US" sz="2700" dirty="0"/>
              <a:t/>
            </a:r>
            <a:br>
              <a:rPr lang="en-US" sz="2700" dirty="0"/>
            </a:br>
            <a:r>
              <a:rPr lang="ar-SA" sz="2700" dirty="0"/>
              <a:t> </a:t>
            </a:r>
            <a:r>
              <a:rPr lang="en-US" sz="2700" dirty="0"/>
              <a:t/>
            </a:r>
            <a:br>
              <a:rPr lang="en-US" sz="2700" dirty="0"/>
            </a:br>
            <a:r>
              <a:rPr lang="en-US" sz="2700" dirty="0"/>
              <a:t/>
            </a:r>
            <a:br>
              <a:rPr lang="en-US" sz="2700" dirty="0"/>
            </a:br>
            <a:endParaRPr lang="en-US" sz="27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5257800"/>
          </a:xfrm>
        </p:spPr>
        <p:txBody>
          <a:bodyPr>
            <a:noAutofit/>
          </a:bodyPr>
          <a:lstStyle/>
          <a:p>
            <a:pPr algn="r" rtl="1"/>
            <a:r>
              <a:rPr lang="ar-SA" sz="2600" dirty="0" smtClean="0"/>
              <a:t/>
            </a:r>
            <a:br>
              <a:rPr lang="ar-SA" sz="2600" dirty="0" smtClean="0"/>
            </a:br>
            <a:r>
              <a:rPr lang="ar-SA" sz="2600" dirty="0"/>
              <a:t/>
            </a:r>
            <a:br>
              <a:rPr lang="ar-SA" sz="2600" dirty="0"/>
            </a:br>
            <a:r>
              <a:rPr lang="ar-SA" sz="2600" dirty="0" smtClean="0"/>
              <a:t>الشرط </a:t>
            </a:r>
            <a:r>
              <a:rPr lang="ar-SA" sz="2600" dirty="0"/>
              <a:t>الثالـث : أن يكون المعقود عليه مالاً مباح المنفعة من غير ضرورة.</a:t>
            </a:r>
            <a:r>
              <a:rPr lang="en-US" sz="2600" dirty="0"/>
              <a:t/>
            </a:r>
            <a:br>
              <a:rPr lang="en-US" sz="2600" dirty="0"/>
            </a:br>
            <a:r>
              <a:rPr lang="ar-SA" sz="2600" dirty="0"/>
              <a:t>قال </a:t>
            </a:r>
            <a:r>
              <a:rPr lang="en-US" sz="2600" b="1" dirty="0">
                <a:sym typeface="AGA Arabesque"/>
              </a:rPr>
              <a:t></a:t>
            </a:r>
            <a:r>
              <a:rPr lang="ar-SA" sz="2600" dirty="0"/>
              <a:t> : " إن الله ورسوله حرم بيع الخمر والميتة والخنـزير والأصنام ، فقيل: يارسول الله أرأيت شحوم الميتة فإنه يطلى بها السفن، ويدهن بها الجلود، ويستصبح بها الناس ؟فقال: لا ، هو حرام ، ثم قال </a:t>
            </a:r>
            <a:r>
              <a:rPr lang="en-US" sz="2600" b="1" dirty="0">
                <a:sym typeface="AGA Arabesque"/>
              </a:rPr>
              <a:t></a:t>
            </a:r>
            <a:r>
              <a:rPr lang="ar-SA" sz="2600" dirty="0"/>
              <a:t> عند ذلك :قاتل الله اليهود ، إن الله لما حرم عليهم شحومها جملوه ثم باعوه فأكلوا ثمنه " </a:t>
            </a:r>
            <a:r>
              <a:rPr lang="en-US" sz="2600" dirty="0"/>
              <a:t/>
            </a:r>
            <a:br>
              <a:rPr lang="en-US" sz="2600" dirty="0"/>
            </a:br>
            <a:r>
              <a:rPr lang="ar-SA" sz="2600" dirty="0"/>
              <a:t>وبذلك تخرج الأعيان النجسة والمحرمة ، فلا يصح أن يكون المبيع خمرا أو ميتة أو دماً ونحو ذلك .</a:t>
            </a:r>
            <a:r>
              <a:rPr lang="en-US" sz="2600" dirty="0"/>
              <a:t/>
            </a:r>
            <a:br>
              <a:rPr lang="en-US" sz="2600" dirty="0"/>
            </a:br>
            <a:r>
              <a:rPr lang="ar-SA" sz="2600" dirty="0"/>
              <a:t>الشرط الرابع : أن يكون العاقد مالكاً للمعقود عليه ، أو مأذوناً له في ذلك .</a:t>
            </a:r>
            <a:r>
              <a:rPr lang="en-US" sz="2600" dirty="0"/>
              <a:t/>
            </a:r>
            <a:br>
              <a:rPr lang="en-US" sz="2600" dirty="0"/>
            </a:br>
            <a:r>
              <a:rPr lang="ar-SA" sz="2600" dirty="0"/>
              <a:t>لقول النبي </a:t>
            </a:r>
            <a:r>
              <a:rPr lang="en-US" sz="2600" b="1" dirty="0">
                <a:sym typeface="AGA Arabesque"/>
              </a:rPr>
              <a:t></a:t>
            </a:r>
            <a:r>
              <a:rPr lang="ar-SA" sz="2600" dirty="0"/>
              <a:t> : " لا تبع ماليس عندك " </a:t>
            </a:r>
            <a:r>
              <a:rPr lang="en-US" sz="2600" dirty="0"/>
              <a:t/>
            </a:r>
            <a:br>
              <a:rPr lang="en-US" sz="2600" dirty="0"/>
            </a:br>
            <a:r>
              <a:rPr lang="ar-SA" sz="2600" dirty="0"/>
              <a:t>الشرط الخامس : أن يكون المعقود عليه مقدوراً على تسليمه.</a:t>
            </a:r>
            <a:r>
              <a:rPr lang="en-US" sz="2600" dirty="0"/>
              <a:t/>
            </a:r>
            <a:br>
              <a:rPr lang="en-US" sz="2600" dirty="0"/>
            </a:br>
            <a:r>
              <a:rPr lang="ar-SA" sz="2600" dirty="0"/>
              <a:t>حتى يتمكن المشتري من </a:t>
            </a:r>
            <a:r>
              <a:rPr lang="ar-SA" sz="2600" dirty="0">
                <a:effectLst>
                  <a:outerShdw blurRad="38100" dist="38100" dir="2700000" algn="tl">
                    <a:srgbClr val="000000">
                      <a:alpha val="43137"/>
                    </a:srgbClr>
                  </a:outerShdw>
                </a:effectLst>
              </a:rPr>
              <a:t>الانتفاع بها ، وهذا هو مقصود البيع ، وعلى هذا لا يجوز بيع غير المقدور على تسليمه ، كالجمل الشارد ، والسيارة </a:t>
            </a:r>
            <a:r>
              <a:rPr lang="ar-SA" sz="2600" dirty="0"/>
              <a:t>الضائعة . </a:t>
            </a:r>
            <a:endParaRPr lang="en-US"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419600"/>
          </a:xfrm>
        </p:spPr>
        <p:txBody>
          <a:bodyPr>
            <a:normAutofit fontScale="90000"/>
          </a:bodyPr>
          <a:lstStyle/>
          <a:p>
            <a:pPr algn="r" rtl="1"/>
            <a:r>
              <a:rPr lang="ar-SA" sz="3100" dirty="0" smtClean="0"/>
              <a:t/>
            </a:r>
            <a:br>
              <a:rPr lang="ar-SA" sz="3100" dirty="0" smtClean="0"/>
            </a:br>
            <a:r>
              <a:rPr lang="ar-SA" sz="3100" dirty="0"/>
              <a:t/>
            </a:r>
            <a:br>
              <a:rPr lang="ar-SA" sz="3100" dirty="0"/>
            </a:br>
            <a:r>
              <a:rPr lang="ar-SA" sz="3100" dirty="0" smtClean="0"/>
              <a:t>الشرط </a:t>
            </a:r>
            <a:r>
              <a:rPr lang="ar-SA" sz="3100" dirty="0"/>
              <a:t>السادس : أن يكون المعقود عليه معلوماً لدى المتعاقدين .</a:t>
            </a:r>
            <a:r>
              <a:rPr lang="en-US" sz="3100" dirty="0"/>
              <a:t/>
            </a:r>
            <a:br>
              <a:rPr lang="en-US" sz="3100" dirty="0"/>
            </a:br>
            <a:r>
              <a:rPr lang="ar-SA" sz="3100" dirty="0"/>
              <a:t>وذلك لأن النبي </a:t>
            </a:r>
            <a:r>
              <a:rPr lang="en-US" sz="3100" b="1" dirty="0">
                <a:sym typeface="AGA Arabesque"/>
              </a:rPr>
              <a:t></a:t>
            </a:r>
            <a:r>
              <a:rPr lang="ar-SA" sz="3100" dirty="0"/>
              <a:t> نهى عن بيع الغرر ، وبيع المجهول فيه غرر ؛ لعدم معرفته ولا معرفة أوصافه .</a:t>
            </a:r>
            <a:r>
              <a:rPr lang="en-US" sz="3100" dirty="0"/>
              <a:t/>
            </a:r>
            <a:br>
              <a:rPr lang="en-US" sz="3100" dirty="0"/>
            </a:br>
            <a:r>
              <a:rPr lang="ar-SA" sz="3100" dirty="0"/>
              <a:t>الشرط السابع : أن يكون الثمن معلوما للمتعاقدين.</a:t>
            </a:r>
            <a:r>
              <a:rPr lang="en-US" sz="3100" dirty="0"/>
              <a:t/>
            </a:r>
            <a:br>
              <a:rPr lang="en-US" sz="3100" dirty="0"/>
            </a:br>
            <a:r>
              <a:rPr lang="ar-SA" sz="3100" dirty="0"/>
              <a:t>ثالثاً : الإجارة  : وهي عقد على منفعة مباحة معلومة ، بشروط معينة . </a:t>
            </a:r>
            <a:r>
              <a:rPr lang="en-US" sz="3100" dirty="0"/>
              <a:t/>
            </a:r>
            <a:br>
              <a:rPr lang="en-US" sz="3100" dirty="0"/>
            </a:br>
            <a:r>
              <a:rPr lang="ar-SA" sz="3100" dirty="0"/>
              <a:t>مشروعيتها :الإجارة مشروعة في الكتاب والسنة والإجماع</a:t>
            </a:r>
            <a:r>
              <a:rPr lang="en-US" sz="3100" dirty="0"/>
              <a:t/>
            </a:r>
            <a:br>
              <a:rPr lang="en-US" sz="3100" dirty="0"/>
            </a:br>
            <a:r>
              <a:rPr lang="ar-SA" sz="3100" dirty="0"/>
              <a:t>شروط عقد الإجارة :  </a:t>
            </a:r>
            <a:r>
              <a:rPr lang="en-US" sz="3100" dirty="0"/>
              <a:t/>
            </a:r>
            <a:br>
              <a:rPr lang="en-US" sz="3100" dirty="0"/>
            </a:br>
            <a:r>
              <a:rPr lang="ar-SA" sz="3100" dirty="0"/>
              <a:t>(1) </a:t>
            </a:r>
            <a:r>
              <a:rPr lang="ar-SA" sz="3100" dirty="0" smtClean="0"/>
              <a:t>أن </a:t>
            </a:r>
            <a:r>
              <a:rPr lang="ar-SA" sz="3100" dirty="0"/>
              <a:t>تكون من جائز التصرف وهو الحر البالغ الرشيد .</a:t>
            </a:r>
            <a:r>
              <a:rPr lang="en-US" sz="3100" dirty="0"/>
              <a:t/>
            </a:r>
            <a:br>
              <a:rPr lang="en-US" sz="3100" dirty="0"/>
            </a:br>
            <a:r>
              <a:rPr lang="ar-SA" sz="3100" dirty="0"/>
              <a:t>(2) </a:t>
            </a:r>
            <a:r>
              <a:rPr lang="ar-SA" sz="3100" dirty="0" smtClean="0"/>
              <a:t>معرفة </a:t>
            </a:r>
            <a:r>
              <a:rPr lang="ar-SA" sz="3100" dirty="0"/>
              <a:t>المنفعة والأجرة .</a:t>
            </a:r>
            <a:r>
              <a:rPr lang="en-US" sz="3100" dirty="0"/>
              <a:t/>
            </a:r>
            <a:br>
              <a:rPr lang="en-US" sz="3100" dirty="0"/>
            </a:br>
            <a:r>
              <a:rPr lang="ar-SA" sz="3100" dirty="0"/>
              <a:t>(3) </a:t>
            </a:r>
            <a:r>
              <a:rPr lang="ar-SA" sz="3100" dirty="0" smtClean="0"/>
              <a:t>أن </a:t>
            </a:r>
            <a:r>
              <a:rPr lang="ar-SA" sz="3100" dirty="0"/>
              <a:t>تكون العين المؤجرة مما يمكن الانتفاع بها مع بقاء أصلها. </a:t>
            </a:r>
            <a:r>
              <a:rPr lang="en-US" sz="3100" dirty="0"/>
              <a:t/>
            </a:r>
            <a:br>
              <a:rPr lang="en-US" sz="3100" dirty="0"/>
            </a:br>
            <a:r>
              <a:rPr lang="ar-SA" sz="3100" dirty="0"/>
              <a:t>(4) </a:t>
            </a:r>
            <a:r>
              <a:rPr lang="ar-SA" sz="3100" dirty="0" smtClean="0"/>
              <a:t>أن </a:t>
            </a:r>
            <a:r>
              <a:rPr lang="ar-SA" sz="3100" dirty="0"/>
              <a:t>تكون المنفعة مباحة .</a:t>
            </a:r>
            <a:r>
              <a:rPr lang="en-US" sz="2400" dirty="0"/>
              <a:t/>
            </a:r>
            <a:br>
              <a:rPr lang="en-US" sz="2400" dirty="0"/>
            </a:b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5410200"/>
          </a:xfrm>
        </p:spPr>
        <p:txBody>
          <a:bodyPr>
            <a:normAutofit fontScale="90000"/>
          </a:bodyPr>
          <a:lstStyle/>
          <a:p>
            <a:pPr algn="r" rtl="1"/>
            <a:r>
              <a:rPr lang="ar-SA" sz="2400" dirty="0" smtClean="0"/>
              <a:t/>
            </a:r>
            <a:br>
              <a:rPr lang="ar-SA" sz="2400" dirty="0" smtClean="0"/>
            </a:br>
            <a:r>
              <a:rPr lang="ar-SA" sz="2400" dirty="0"/>
              <a:t/>
            </a:r>
            <a:br>
              <a:rPr lang="ar-SA" sz="2400" dirty="0"/>
            </a:br>
            <a:r>
              <a:rPr lang="ar-SA" sz="2400" dirty="0" smtClean="0"/>
              <a:t/>
            </a:r>
            <a:br>
              <a:rPr lang="ar-SA" sz="2400" dirty="0" smtClean="0"/>
            </a:br>
            <a:r>
              <a:rPr lang="ar-SA" sz="2400" dirty="0" smtClean="0"/>
              <a:t/>
            </a:r>
            <a:br>
              <a:rPr lang="ar-SA" sz="2400" dirty="0" smtClean="0"/>
            </a:br>
            <a:r>
              <a:rPr lang="ar-SA" sz="2400" dirty="0"/>
              <a:t/>
            </a:r>
            <a:br>
              <a:rPr lang="ar-SA" sz="2400" dirty="0"/>
            </a:br>
            <a:r>
              <a:rPr lang="ar-SA" sz="3100" dirty="0" smtClean="0"/>
              <a:t>الأسباب </a:t>
            </a:r>
            <a:r>
              <a:rPr lang="ar-SA" sz="3100" dirty="0"/>
              <a:t>المحرمة في كسب الملكية :</a:t>
            </a:r>
            <a:r>
              <a:rPr lang="en-US" sz="3100" dirty="0"/>
              <a:t/>
            </a:r>
            <a:br>
              <a:rPr lang="en-US" sz="3100" dirty="0"/>
            </a:br>
            <a:r>
              <a:rPr lang="ar-SA" sz="3100" dirty="0">
                <a:solidFill>
                  <a:srgbClr val="00B050"/>
                </a:solidFill>
              </a:rPr>
              <a:t>أولا </a:t>
            </a:r>
            <a:r>
              <a:rPr lang="ar-SA" sz="3100" dirty="0" smtClean="0">
                <a:solidFill>
                  <a:srgbClr val="00B050"/>
                </a:solidFill>
              </a:rPr>
              <a:t>:</a:t>
            </a:r>
            <a:r>
              <a:rPr lang="ar-SA" sz="3100" dirty="0" smtClean="0"/>
              <a:t/>
            </a:r>
            <a:br>
              <a:rPr lang="ar-SA" sz="3100" dirty="0" smtClean="0"/>
            </a:br>
            <a:r>
              <a:rPr lang="ar-SA" sz="3100" dirty="0" smtClean="0"/>
              <a:t>الربا</a:t>
            </a:r>
            <a:r>
              <a:rPr lang="ar-SA" sz="3100" dirty="0"/>
              <a:t>: وهو لغـة : النماء والزيادة </a:t>
            </a:r>
            <a:r>
              <a:rPr lang="en-US" sz="3100" dirty="0"/>
              <a:t/>
            </a:r>
            <a:br>
              <a:rPr lang="en-US" sz="3100" dirty="0"/>
            </a:br>
            <a:r>
              <a:rPr lang="ar-SA" sz="3100" dirty="0"/>
              <a:t> اصطلاحاً : هو زيادة في أشياء ونسأ في أشياء مختص بأشياء جاء الشرع بتحريمها. </a:t>
            </a:r>
            <a:r>
              <a:rPr lang="en-US" sz="3100" b="1" dirty="0"/>
              <a:t/>
            </a:r>
            <a:br>
              <a:rPr lang="en-US" sz="3100" b="1" dirty="0"/>
            </a:br>
            <a:r>
              <a:rPr lang="ar-SA" sz="3100" b="1" dirty="0"/>
              <a:t>أنواع الربا:ينقسم الربا إلى نوعين :</a:t>
            </a:r>
            <a:r>
              <a:rPr lang="en-US" sz="3100" b="1" dirty="0"/>
              <a:t/>
            </a:r>
            <a:br>
              <a:rPr lang="en-US" sz="3100" b="1" dirty="0"/>
            </a:br>
            <a:r>
              <a:rPr lang="ar-SA" sz="3100" dirty="0"/>
              <a:t>النوع الأول : ربا الدَيْن  وله صور :</a:t>
            </a:r>
            <a:r>
              <a:rPr lang="en-US" sz="3100" dirty="0"/>
              <a:t/>
            </a:r>
            <a:br>
              <a:rPr lang="en-US" sz="3100" dirty="0"/>
            </a:br>
            <a:r>
              <a:rPr lang="ar-SA" sz="3100" dirty="0"/>
              <a:t>أ - الزيادة في الدين مقابل الزيادة في الأجل .</a:t>
            </a:r>
            <a:r>
              <a:rPr lang="en-US" sz="3100" dirty="0"/>
              <a:t/>
            </a:r>
            <a:br>
              <a:rPr lang="en-US" sz="3100" dirty="0"/>
            </a:br>
            <a:r>
              <a:rPr lang="ar-SA" sz="3100" dirty="0"/>
              <a:t>ومثال ذلك أن يطلب المدين من الدائن – صاحب الدين - تمديد أجل الدين بعد حلوله فيقبل الدائن ذلك بشرط الزيادة في مقدار الدين ، وهذا هو ربا الجاهلية </a:t>
            </a:r>
            <a:r>
              <a:rPr lang="en-US" sz="3100" b="1" dirty="0"/>
              <a:t/>
            </a:r>
            <a:br>
              <a:rPr lang="en-US" sz="3100" b="1" dirty="0"/>
            </a:br>
            <a:r>
              <a:rPr lang="ar-SA" sz="3100" dirty="0"/>
              <a:t>ب - الزيادة المشروطة  : </a:t>
            </a:r>
            <a:r>
              <a:rPr lang="en-US" sz="3100" b="1" dirty="0"/>
              <a:t/>
            </a:r>
            <a:br>
              <a:rPr lang="en-US" sz="3100" b="1" dirty="0"/>
            </a:br>
            <a:r>
              <a:rPr lang="ar-SA" sz="3100" dirty="0"/>
              <a:t>وذلك بأن يحدد الدائن </a:t>
            </a:r>
            <a:r>
              <a:rPr lang="ar-SA" sz="3100" dirty="0">
                <a:effectLst>
                  <a:outerShdw blurRad="38100" dist="38100" dir="2700000" algn="tl">
                    <a:srgbClr val="000000">
                      <a:alpha val="43137"/>
                    </a:srgbClr>
                  </a:outerShdw>
                </a:effectLst>
              </a:rPr>
              <a:t>للمدين موعدا معينا لسداد الدين ويشترط عليه في العقد زيادة معينة إذا لم يسدد في الموعد المحدد .</a:t>
            </a:r>
            <a:r>
              <a:rPr lang="en-US" sz="3100" dirty="0"/>
              <a:t/>
            </a:r>
            <a:br>
              <a:rPr lang="en-US" sz="3100" dirty="0"/>
            </a:br>
            <a:endParaRPr lang="en-US" sz="3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724400"/>
          </a:xfrm>
        </p:spPr>
        <p:txBody>
          <a:bodyPr>
            <a:noAutofit/>
          </a:bodyPr>
          <a:lstStyle/>
          <a:p>
            <a:pPr algn="r" rtl="1"/>
            <a:r>
              <a:rPr lang="ar-SA" sz="3200" dirty="0" smtClean="0"/>
              <a:t/>
            </a:r>
            <a:br>
              <a:rPr lang="ar-SA" sz="3200" dirty="0" smtClean="0"/>
            </a:br>
            <a:r>
              <a:rPr lang="ar-SA" sz="3200" dirty="0"/>
              <a:t/>
            </a:r>
            <a:br>
              <a:rPr lang="ar-SA" sz="3200" dirty="0"/>
            </a:br>
            <a:r>
              <a:rPr lang="ar-SA" sz="3200" dirty="0" smtClean="0"/>
              <a:t>النوع </a:t>
            </a:r>
            <a:r>
              <a:rPr lang="ar-SA" sz="3200" dirty="0"/>
              <a:t>الثاني : ربـا البيع : وهو بيعُ ربوي بمثله متفاضلا حالاَّ أو مؤجلاً.</a:t>
            </a:r>
            <a:r>
              <a:rPr lang="en-US" sz="3200" dirty="0"/>
              <a:t/>
            </a:r>
            <a:br>
              <a:rPr lang="en-US" sz="3200" dirty="0"/>
            </a:br>
            <a:r>
              <a:rPr lang="ar-SA" sz="3200" dirty="0"/>
              <a:t>ويقع في الأعيان الربوية التي نص عليها النبي </a:t>
            </a:r>
            <a:r>
              <a:rPr lang="en-US" sz="3200" b="1" dirty="0">
                <a:sym typeface="AGA Arabesque"/>
              </a:rPr>
              <a:t></a:t>
            </a:r>
            <a:r>
              <a:rPr lang="ar-SA" sz="3200" dirty="0"/>
              <a:t> فعن عبادة بن الصامت رضي الله عنه أن النبي </a:t>
            </a:r>
            <a:r>
              <a:rPr lang="en-US" sz="3200" b="1" dirty="0">
                <a:sym typeface="AGA Arabesque"/>
              </a:rPr>
              <a:t></a:t>
            </a:r>
            <a:r>
              <a:rPr lang="ar-SA" sz="3200" dirty="0"/>
              <a:t> قال :(الذهب بالذهب ، والفضة بالفضة ، والبُر بالبُر، والشعير بالشعير، والتمر بالتمر ، والملح بالملح مثْلا بمثْل سواء بسواء يدا بيد فمن زاد أو استزاد فقد أربى فإن اختلفت هذه الأشياء فبيعوا كيف شئتم إذا كان يدا بيد )</a:t>
            </a:r>
            <a:r>
              <a:rPr lang="ar-SA" sz="3200" baseline="30000" dirty="0"/>
              <a:t> </a:t>
            </a:r>
            <a:r>
              <a:rPr lang="ar-SA" sz="3200" dirty="0"/>
              <a:t>، ويقاس على هذه الأشياء المذكورة ما  يشترك معها في علة الربا.ومثال ذلك : بيع خمسين جراماً ذهباً بسبعين جراماً ذهباً في الحال ، أو بيع خمسين ريالا بسبعين ريال حالا.</a:t>
            </a:r>
            <a:r>
              <a:rPr lang="en-US" sz="2800" dirty="0"/>
              <a:t/>
            </a:r>
            <a:br>
              <a:rPr lang="en-US" sz="2800" dirty="0"/>
            </a:b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dirty="0"/>
              <a:t>تطلق كلمة ( النظام ) ويُقصد بها: مجموعة القواعد والأحكام التي تنظم جانباً معيناً من جوانب الحياة الإنسانية ويصطلح </a:t>
            </a:r>
            <a:r>
              <a:rPr lang="ar-SA" dirty="0" smtClean="0"/>
              <a:t>المجتمع </a:t>
            </a:r>
            <a:r>
              <a:rPr lang="ar-SA" dirty="0"/>
              <a:t>على وجوب احترامها </a:t>
            </a:r>
            <a:r>
              <a:rPr lang="ar-SA" dirty="0" smtClean="0"/>
              <a:t>وتنفيذها.</a:t>
            </a:r>
          </a:p>
          <a:p>
            <a:pPr algn="r" rtl="1"/>
            <a:endParaRPr lang="en-US" dirty="0"/>
          </a:p>
          <a:p>
            <a:pPr algn="r" rtl="1"/>
            <a:r>
              <a:rPr lang="ar-SA" dirty="0"/>
              <a:t>ويمكن تعريف النظام الاقتصادي الإسلامي بأنه </a:t>
            </a:r>
            <a:r>
              <a:rPr lang="ar-SA" dirty="0" smtClean="0"/>
              <a:t>: مجموعة </a:t>
            </a:r>
            <a:r>
              <a:rPr lang="ar-SA" dirty="0"/>
              <a:t>الأحكام والسياسات الشرعية التي يقوم عليها المال وتصرف الإنسان فيه.</a:t>
            </a:r>
            <a:endParaRPr lang="en-US" dirty="0"/>
          </a:p>
          <a:p>
            <a:pPr algn="r">
              <a:buNone/>
            </a:pPr>
            <a:endParaRPr lang="en-US" dirty="0"/>
          </a:p>
        </p:txBody>
      </p:sp>
      <p:sp>
        <p:nvSpPr>
          <p:cNvPr id="4" name="Footer Placeholder 3"/>
          <p:cNvSpPr>
            <a:spLocks noGrp="1"/>
          </p:cNvSpPr>
          <p:nvPr>
            <p:ph type="ftr" sz="quarter" idx="11"/>
          </p:nvPr>
        </p:nvSpPr>
        <p:spPr/>
        <p:txBody>
          <a:bodyPr/>
          <a:lstStyle/>
          <a:p>
            <a:endParaRPr lang="en-US" dirty="0"/>
          </a:p>
        </p:txBody>
      </p:sp>
      <p:sp>
        <p:nvSpPr>
          <p:cNvPr id="2" name="Title 1"/>
          <p:cNvSpPr>
            <a:spLocks noGrp="1"/>
          </p:cNvSpPr>
          <p:nvPr>
            <p:ph type="title"/>
          </p:nvPr>
        </p:nvSpPr>
        <p:spPr/>
        <p:txBody>
          <a:bodyPr>
            <a:normAutofit/>
          </a:bodyPr>
          <a:lstStyle/>
          <a:p>
            <a:r>
              <a:rPr lang="ar-SA" u="sng" dirty="0"/>
              <a:t>ثانياً </a:t>
            </a:r>
            <a:r>
              <a:rPr lang="ar-SA" u="sng" dirty="0" smtClean="0"/>
              <a:t>:</a:t>
            </a:r>
            <a:r>
              <a:rPr lang="ar-SA" dirty="0" smtClean="0"/>
              <a:t> تعريف </a:t>
            </a:r>
            <a:r>
              <a:rPr lang="ar-SA" dirty="0"/>
              <a:t>النظام الاقتصادي الإسلامي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5334000"/>
          </a:xfrm>
        </p:spPr>
        <p:txBody>
          <a:bodyPr>
            <a:noAutofit/>
          </a:bodyPr>
          <a:lstStyle/>
          <a:p>
            <a:pPr algn="r" rtl="1"/>
            <a:r>
              <a:rPr lang="ar-SA" sz="3200" dirty="0" smtClean="0"/>
              <a:t/>
            </a:r>
            <a:br>
              <a:rPr lang="ar-SA" sz="3200" dirty="0" smtClean="0"/>
            </a:br>
            <a:r>
              <a:rPr lang="ar-SA" sz="3200" dirty="0"/>
              <a:t/>
            </a:r>
            <a:br>
              <a:rPr lang="ar-SA" sz="3200" dirty="0"/>
            </a:br>
            <a:r>
              <a:rPr lang="ar-SA" sz="3200" dirty="0" smtClean="0"/>
              <a:t/>
            </a:r>
            <a:br>
              <a:rPr lang="ar-SA" sz="3200" dirty="0" smtClean="0"/>
            </a:br>
            <a:r>
              <a:rPr lang="ar-SA" sz="3200" dirty="0" smtClean="0">
                <a:solidFill>
                  <a:srgbClr val="0070C0"/>
                </a:solidFill>
              </a:rPr>
              <a:t>علة </a:t>
            </a:r>
            <a:r>
              <a:rPr lang="ar-SA" sz="3200" dirty="0">
                <a:solidFill>
                  <a:srgbClr val="0070C0"/>
                </a:solidFill>
              </a:rPr>
              <a:t>الربا :</a:t>
            </a:r>
            <a:r>
              <a:rPr lang="ar-SA" sz="3200" dirty="0"/>
              <a:t>نص النبي </a:t>
            </a:r>
            <a:r>
              <a:rPr lang="en-US" sz="3200" b="1" dirty="0">
                <a:sym typeface="AGA Arabesque"/>
              </a:rPr>
              <a:t></a:t>
            </a:r>
            <a:r>
              <a:rPr lang="ar-SA" sz="3200" dirty="0"/>
              <a:t> على الأصناف الستة المذكورة في حديث عبادة المتقدم ويقاس عليها ما شاركها في العلة ، والعلة فيها كما يلي </a:t>
            </a:r>
            <a:r>
              <a:rPr lang="ar-SA" sz="3200" dirty="0" smtClean="0"/>
              <a:t>:</a:t>
            </a:r>
            <a:r>
              <a:rPr lang="en-US" sz="3200" b="1" dirty="0"/>
              <a:t/>
            </a:r>
            <a:br>
              <a:rPr lang="en-US" sz="3200" b="1" dirty="0"/>
            </a:br>
            <a:r>
              <a:rPr lang="ar-SA" sz="3200" dirty="0"/>
              <a:t>الذهب والفضة : </a:t>
            </a:r>
            <a:r>
              <a:rPr lang="en-US" sz="3200" b="1" dirty="0"/>
              <a:t/>
            </a:r>
            <a:br>
              <a:rPr lang="en-US" sz="3200" b="1" dirty="0"/>
            </a:br>
            <a:r>
              <a:rPr lang="ar-SA" sz="3200" dirty="0"/>
              <a:t>العلة فيهما الثمنية فهما أثمان للأشياء فيقاس عليهما ما كان ثمنا كالأوراق النقدية المعروفة ، حيث يجري فيها الربا لكونها أثمانا قياسا على الذهب والفضة .</a:t>
            </a:r>
            <a:r>
              <a:rPr lang="en-US" sz="3200" dirty="0"/>
              <a:t/>
            </a:r>
            <a:br>
              <a:rPr lang="en-US" sz="3200" dirty="0"/>
            </a:br>
            <a:r>
              <a:rPr lang="ar-SA" sz="3200" dirty="0"/>
              <a:t>الأصناف الأربعة الأخرى : </a:t>
            </a:r>
            <a:r>
              <a:rPr lang="en-US" sz="3200" b="1" dirty="0"/>
              <a:t/>
            </a:r>
            <a:br>
              <a:rPr lang="en-US" sz="3200" b="1" dirty="0"/>
            </a:br>
            <a:r>
              <a:rPr lang="ar-SA" sz="3200" dirty="0"/>
              <a:t>العلة فيها على الصحيح الطعم مع الكيل أو الوزن ، فالأطعمة التي تكال أو توزن يجري فيها الربا قياسا على الأصناف الأربعة الواردة </a:t>
            </a:r>
            <a:r>
              <a:rPr lang="ar-SA" sz="3200" dirty="0">
                <a:effectLst>
                  <a:outerShdw blurRad="38100" dist="38100" dir="2700000" algn="tl">
                    <a:srgbClr val="000000">
                      <a:alpha val="43137"/>
                    </a:srgbClr>
                  </a:outerShdw>
                </a:effectLst>
              </a:rPr>
              <a:t>في حديث عبادة بن الصامت رضي الله عنه  (البر ،الشعير ،التمر ، الملح)</a:t>
            </a:r>
            <a:r>
              <a:rPr lang="en-US" sz="3200" dirty="0"/>
              <a:t/>
            </a:r>
            <a:br>
              <a:rPr lang="en-US" sz="3200" dirty="0"/>
            </a:b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5410200"/>
          </a:xfrm>
        </p:spPr>
        <p:txBody>
          <a:bodyPr>
            <a:noAutofit/>
          </a:bodyPr>
          <a:lstStyle/>
          <a:p>
            <a:pPr algn="r" rtl="1"/>
            <a:r>
              <a:rPr lang="ar-SA" sz="3200" dirty="0" smtClean="0"/>
              <a:t/>
            </a:r>
            <a:br>
              <a:rPr lang="ar-SA" sz="3200" dirty="0" smtClean="0"/>
            </a:br>
            <a:r>
              <a:rPr lang="ar-SA" sz="3200" dirty="0"/>
              <a:t/>
            </a:r>
            <a:br>
              <a:rPr lang="ar-SA" sz="3200" dirty="0"/>
            </a:br>
            <a:r>
              <a:rPr lang="ar-SA" sz="3200" dirty="0" smtClean="0"/>
              <a:t/>
            </a:r>
            <a:br>
              <a:rPr lang="ar-SA" sz="3200" dirty="0" smtClean="0"/>
            </a:br>
            <a:r>
              <a:rPr lang="ar-SA" sz="3000" dirty="0" smtClean="0">
                <a:solidFill>
                  <a:srgbClr val="0070C0"/>
                </a:solidFill>
              </a:rPr>
              <a:t>ضوابط </a:t>
            </a:r>
            <a:r>
              <a:rPr lang="ar-SA" sz="3000" dirty="0">
                <a:solidFill>
                  <a:srgbClr val="0070C0"/>
                </a:solidFill>
              </a:rPr>
              <a:t>التعامل بالأجناس الربوية:</a:t>
            </a:r>
            <a:r>
              <a:rPr lang="en-US" sz="3000" dirty="0"/>
              <a:t/>
            </a:r>
            <a:br>
              <a:rPr lang="en-US" sz="3000" dirty="0"/>
            </a:br>
            <a:r>
              <a:rPr lang="ar-SA" sz="3000" dirty="0"/>
              <a:t>التعامل بالأجناس الربوية لا يخلو من حالتين :</a:t>
            </a:r>
            <a:r>
              <a:rPr lang="en-US" sz="3000" dirty="0"/>
              <a:t/>
            </a:r>
            <a:br>
              <a:rPr lang="en-US" sz="3000" dirty="0"/>
            </a:br>
            <a:r>
              <a:rPr lang="ar-SA" sz="3000" dirty="0"/>
              <a:t>الحالة الأولى : بيع جنس ربوي بمثله كبيع ذهب بذهب مثلا فيشترط لجواز التعامل في هذه الحالة شرطين : </a:t>
            </a:r>
            <a:r>
              <a:rPr lang="en-US" sz="3000" dirty="0"/>
              <a:t/>
            </a:r>
            <a:br>
              <a:rPr lang="en-US" sz="3000" dirty="0"/>
            </a:br>
            <a:r>
              <a:rPr lang="ar-SA" sz="3000" dirty="0"/>
              <a:t>التماثل في القدر بين الجنسين .</a:t>
            </a:r>
            <a:r>
              <a:rPr lang="en-US" sz="3000" dirty="0"/>
              <a:t/>
            </a:r>
            <a:br>
              <a:rPr lang="en-US" sz="3000" dirty="0"/>
            </a:br>
            <a:r>
              <a:rPr lang="ar-SA" sz="3000" dirty="0"/>
              <a:t>التقابض في مجلس العقد .</a:t>
            </a:r>
            <a:r>
              <a:rPr lang="en-US" sz="3000" dirty="0"/>
              <a:t/>
            </a:r>
            <a:br>
              <a:rPr lang="en-US" sz="3000" dirty="0"/>
            </a:br>
            <a:r>
              <a:rPr lang="ar-SA" sz="3000" dirty="0"/>
              <a:t>ودليل ذلك ما جاء في حديث عبادة بن الصامت رضي الله عنه السابق أن النبي </a:t>
            </a:r>
            <a:r>
              <a:rPr lang="en-US" sz="3000" b="1" dirty="0">
                <a:sym typeface="AGA Arabesque"/>
              </a:rPr>
              <a:t></a:t>
            </a:r>
            <a:r>
              <a:rPr lang="ar-SA" sz="3000" dirty="0"/>
              <a:t> قال: ( .. مثلا بمثل سواء بسواء يدا بيد ..) </a:t>
            </a:r>
            <a:r>
              <a:rPr lang="en-US" sz="3000" dirty="0"/>
              <a:t/>
            </a:r>
            <a:br>
              <a:rPr lang="en-US" sz="3000" dirty="0"/>
            </a:br>
            <a:r>
              <a:rPr lang="ar-SA" sz="3000" dirty="0"/>
              <a:t>الحالة الثانية : بيع جنس ربوي بجنس ربوي آخر كبيع بر بتمر مثلا ، فيشترط لجواز التعامل في هذه الحالة التقابض في مجلس العقد وتجوز الزيادة بينهما .ودليل ذلك ما جاء في حديث عبادة بن الصامت رضي الله عنه </a:t>
            </a:r>
            <a:r>
              <a:rPr lang="ar-SA" sz="3000" dirty="0">
                <a:effectLst>
                  <a:outerShdw blurRad="38100" dist="38100" dir="2700000" algn="tl">
                    <a:srgbClr val="000000">
                      <a:alpha val="43137"/>
                    </a:srgbClr>
                  </a:outerShdw>
                </a:effectLst>
              </a:rPr>
              <a:t>أن النبي </a:t>
            </a:r>
            <a:r>
              <a:rPr lang="en-US" sz="3000" b="1" dirty="0">
                <a:effectLst>
                  <a:outerShdw blurRad="38100" dist="38100" dir="2700000" algn="tl">
                    <a:srgbClr val="000000">
                      <a:alpha val="43137"/>
                    </a:srgbClr>
                  </a:outerShdw>
                </a:effectLst>
                <a:sym typeface="AGA Arabesque"/>
              </a:rPr>
              <a:t></a:t>
            </a:r>
            <a:r>
              <a:rPr lang="ar-SA" sz="3000" dirty="0">
                <a:effectLst>
                  <a:outerShdw blurRad="38100" dist="38100" dir="2700000" algn="tl">
                    <a:srgbClr val="000000">
                      <a:alpha val="43137"/>
                    </a:srgbClr>
                  </a:outerShdw>
                </a:effectLst>
              </a:rPr>
              <a:t> قال:(..فإذا اختلفت – أي الأجناس- فبيعوا كيف شئتم إذا كان يدا بيد )</a:t>
            </a:r>
            <a:r>
              <a:rPr lang="en-US" sz="3000" dirty="0"/>
              <a:t/>
            </a:r>
            <a:br>
              <a:rPr lang="en-US" sz="3000" dirty="0"/>
            </a:br>
            <a:endParaRPr lang="en-US"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800600"/>
          </a:xfrm>
        </p:spPr>
        <p:txBody>
          <a:bodyPr>
            <a:noAutofit/>
          </a:bodyPr>
          <a:lstStyle/>
          <a:p>
            <a:pPr algn="r" rtl="1"/>
            <a:r>
              <a:rPr lang="ar-SA" sz="3600" dirty="0" smtClean="0"/>
              <a:t/>
            </a:r>
            <a:br>
              <a:rPr lang="ar-SA" sz="3600" dirty="0" smtClean="0"/>
            </a:br>
            <a:r>
              <a:rPr lang="ar-SA" sz="3600" dirty="0"/>
              <a:t/>
            </a:r>
            <a:br>
              <a:rPr lang="ar-SA" sz="3600" dirty="0"/>
            </a:br>
            <a:r>
              <a:rPr lang="ar-SA" sz="3600" dirty="0" smtClean="0">
                <a:solidFill>
                  <a:srgbClr val="0070C0"/>
                </a:solidFill>
              </a:rPr>
              <a:t>أدلة </a:t>
            </a:r>
            <a:r>
              <a:rPr lang="ar-SA" sz="3600" dirty="0">
                <a:solidFill>
                  <a:srgbClr val="0070C0"/>
                </a:solidFill>
              </a:rPr>
              <a:t>تحريم الربــا:</a:t>
            </a:r>
            <a:r>
              <a:rPr lang="ar-SA" sz="3600" b="1" dirty="0">
                <a:solidFill>
                  <a:srgbClr val="0070C0"/>
                </a:solidFill>
              </a:rPr>
              <a:t> </a:t>
            </a:r>
            <a:r>
              <a:rPr lang="ar-SA" sz="3600" dirty="0"/>
              <a:t>الربا محرم وكبيرة من كبائر الذنوب دل على ذلك  الكتاب والسنة والإجماع </a:t>
            </a:r>
            <a:r>
              <a:rPr lang="en-US" sz="3600" dirty="0"/>
              <a:t/>
            </a:r>
            <a:br>
              <a:rPr lang="en-US" sz="3600" dirty="0"/>
            </a:br>
            <a:r>
              <a:rPr lang="ar-SA" sz="3600" dirty="0"/>
              <a:t>السنــة : عن جابر رضي الله عنه قال : لعن رسول الله </a:t>
            </a:r>
            <a:r>
              <a:rPr lang="en-US" sz="3600" b="1" dirty="0">
                <a:sym typeface="AGA Arabesque"/>
              </a:rPr>
              <a:t></a:t>
            </a:r>
            <a:r>
              <a:rPr lang="ar-SA" sz="3600" dirty="0"/>
              <a:t> آكل الربا، وموكله، وكاتبه ،وشاهديه، وقال هم سواء  </a:t>
            </a:r>
            <a:r>
              <a:rPr lang="en-US" sz="3600" dirty="0"/>
              <a:t/>
            </a:r>
            <a:br>
              <a:rPr lang="en-US" sz="3600" dirty="0"/>
            </a:br>
            <a:r>
              <a:rPr lang="ar-SA" sz="3600" dirty="0"/>
              <a:t>وعن أبي هريرة رضي الله عنه قال سمعت أبا القاسم  </a:t>
            </a:r>
            <a:r>
              <a:rPr lang="en-US" sz="3600" b="1" dirty="0">
                <a:sym typeface="AGA Arabesque"/>
              </a:rPr>
              <a:t></a:t>
            </a:r>
            <a:r>
              <a:rPr lang="ar-SA" sz="3600" dirty="0"/>
              <a:t> يقول : "اجتنبوا السبع الموبقات ، قالوا: يارسول الله وماهن ؟قال: الشرك بالله، والسحر، وقتل النفس التي حرم الله إلا بالحق ، وأكل الربا ، وأكل مال اليتيم ، والتولي يوم الزحف ، </a:t>
            </a:r>
            <a:r>
              <a:rPr lang="ar-SA" sz="3600" dirty="0">
                <a:effectLst>
                  <a:outerShdw blurRad="38100" dist="38100" dir="2700000" algn="tl">
                    <a:srgbClr val="000000">
                      <a:alpha val="43137"/>
                    </a:srgbClr>
                  </a:outerShdw>
                </a:effectLst>
              </a:rPr>
              <a:t>وقذف المحصنات المؤمنات الغافلات "  </a:t>
            </a:r>
            <a:endParaRPr lang="en-US" sz="36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3886200"/>
          </a:xfrm>
        </p:spPr>
        <p:txBody>
          <a:bodyPr>
            <a:normAutofit fontScale="90000"/>
          </a:bodyPr>
          <a:lstStyle/>
          <a:p>
            <a:pPr algn="r" rtl="1"/>
            <a:r>
              <a:rPr lang="ar-SA" dirty="0">
                <a:solidFill>
                  <a:srgbClr val="0070C0"/>
                </a:solidFill>
              </a:rPr>
              <a:t>الحكمة في تحريم الربا:</a:t>
            </a:r>
            <a:r>
              <a:rPr lang="en-US" dirty="0"/>
              <a:t/>
            </a:r>
            <a:br>
              <a:rPr lang="en-US" dirty="0"/>
            </a:br>
            <a:r>
              <a:rPr lang="ar-SA" dirty="0"/>
              <a:t> (1)  الابتعاد عن الظلم وأكل أموال الناس بالباطل .</a:t>
            </a:r>
            <a:r>
              <a:rPr lang="en-US" dirty="0"/>
              <a:t/>
            </a:r>
            <a:br>
              <a:rPr lang="en-US" dirty="0"/>
            </a:br>
            <a:r>
              <a:rPr lang="ar-SA" dirty="0"/>
              <a:t>(2) الربا طريق للكسل والبطالة .</a:t>
            </a:r>
            <a:r>
              <a:rPr lang="en-US" dirty="0"/>
              <a:t/>
            </a:r>
            <a:br>
              <a:rPr lang="en-US" dirty="0"/>
            </a:br>
            <a:r>
              <a:rPr lang="ar-SA" dirty="0"/>
              <a:t>(3) الربا يربي الإنسان  على الجشع والطمع ، ويهدم  الأخلاق الفاضلة.</a:t>
            </a:r>
            <a:r>
              <a:rPr lang="en-US" dirty="0"/>
              <a:t/>
            </a:r>
            <a:br>
              <a:rPr lang="en-US" dirty="0"/>
            </a:br>
            <a:r>
              <a:rPr lang="ar-SA" dirty="0"/>
              <a:t>(4) الربا طريق إلى الجريمة وتوجيه الأموال نحو الاستثمار الضار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5410200"/>
          </a:xfrm>
        </p:spPr>
        <p:txBody>
          <a:bodyPr>
            <a:normAutofit fontScale="90000"/>
          </a:bodyPr>
          <a:lstStyle/>
          <a:p>
            <a:pPr algn="r" rtl="1"/>
            <a:r>
              <a:rPr lang="ar-SA" sz="3200" dirty="0" smtClean="0"/>
              <a:t/>
            </a:r>
            <a:br>
              <a:rPr lang="ar-SA" sz="3200" dirty="0" smtClean="0"/>
            </a:br>
            <a:r>
              <a:rPr lang="ar-SA" sz="3200" dirty="0"/>
              <a:t/>
            </a:r>
            <a:br>
              <a:rPr lang="ar-SA" sz="3200" dirty="0"/>
            </a:br>
            <a:r>
              <a:rPr lang="ar-SA" sz="3200" dirty="0" smtClean="0"/>
              <a:t/>
            </a:r>
            <a:br>
              <a:rPr lang="ar-SA" sz="3200" dirty="0" smtClean="0"/>
            </a:br>
            <a:r>
              <a:rPr lang="ar-SA" sz="3200" dirty="0" smtClean="0">
                <a:solidFill>
                  <a:srgbClr val="00B050"/>
                </a:solidFill>
              </a:rPr>
              <a:t>ثانيا :</a:t>
            </a:r>
            <a:r>
              <a:rPr lang="ar-SA" sz="3200" dirty="0" smtClean="0"/>
              <a:t/>
            </a:r>
            <a:br>
              <a:rPr lang="ar-SA" sz="3200" dirty="0" smtClean="0"/>
            </a:br>
            <a:r>
              <a:rPr lang="ar-SA" sz="3200" dirty="0" smtClean="0"/>
              <a:t> </a:t>
            </a:r>
            <a:r>
              <a:rPr lang="ar-SA" sz="3200" dirty="0"/>
              <a:t>الميسر :</a:t>
            </a:r>
            <a:r>
              <a:rPr lang="en-US" sz="3200" dirty="0"/>
              <a:t/>
            </a:r>
            <a:br>
              <a:rPr lang="en-US" sz="3200" dirty="0"/>
            </a:br>
            <a:r>
              <a:rPr lang="ar-SA" sz="3200" dirty="0"/>
              <a:t>وهو أن يؤخذ مال الإنسان وهو على مخاطرة  لا يدري هل يحصل له عوضه أولا يحصل ،وهو يتناول بيوع الغرر التي نهي عنها، ويتناول أيضاً المغالبات والمسابقات التي يكون فيها عوض من الطرفين ، وأما مسابقة الخيل ، والإبل ، والسهام فإنها مباحة. إن لم يكن فيها رهان من طرفين معاً </a:t>
            </a:r>
            <a:r>
              <a:rPr lang="en-US" sz="3200" dirty="0"/>
              <a:t/>
            </a:r>
            <a:br>
              <a:rPr lang="en-US" sz="3200" dirty="0"/>
            </a:br>
            <a:r>
              <a:rPr lang="ar-SA" sz="3200" dirty="0">
                <a:solidFill>
                  <a:srgbClr val="00B050"/>
                </a:solidFill>
              </a:rPr>
              <a:t>ثالثا </a:t>
            </a:r>
            <a:r>
              <a:rPr lang="ar-SA" sz="3200" dirty="0" smtClean="0">
                <a:solidFill>
                  <a:srgbClr val="00B050"/>
                </a:solidFill>
              </a:rPr>
              <a:t>:</a:t>
            </a:r>
            <a:r>
              <a:rPr lang="ar-SA" sz="3200" dirty="0" smtClean="0"/>
              <a:t/>
            </a:r>
            <a:br>
              <a:rPr lang="ar-SA" sz="3200" dirty="0" smtClean="0"/>
            </a:br>
            <a:r>
              <a:rPr lang="ar-SA" sz="3200" dirty="0" smtClean="0"/>
              <a:t> </a:t>
            </a:r>
            <a:r>
              <a:rPr lang="ar-SA" sz="3200" dirty="0"/>
              <a:t>الاتجار في المحرمــــــات </a:t>
            </a:r>
            <a:r>
              <a:rPr lang="en-US" sz="3200" dirty="0"/>
              <a:t/>
            </a:r>
            <a:br>
              <a:rPr lang="en-US" sz="3200" dirty="0"/>
            </a:br>
            <a:r>
              <a:rPr lang="ar-SA" sz="3200" dirty="0"/>
              <a:t>كالخمور والمخدرات ، والتماثيل ، والصور المحرمة . </a:t>
            </a:r>
            <a:r>
              <a:rPr lang="en-US" sz="3200" dirty="0"/>
              <a:t/>
            </a:r>
            <a:br>
              <a:rPr lang="en-US" sz="3200" dirty="0"/>
            </a:br>
            <a:r>
              <a:rPr lang="ar-SA" sz="3200" dirty="0">
                <a:solidFill>
                  <a:srgbClr val="00B050"/>
                </a:solidFill>
              </a:rPr>
              <a:t>رابعا </a:t>
            </a:r>
            <a:r>
              <a:rPr lang="ar-SA" sz="3200" dirty="0" smtClean="0">
                <a:solidFill>
                  <a:srgbClr val="00B050"/>
                </a:solidFill>
              </a:rPr>
              <a:t>:</a:t>
            </a:r>
            <a:r>
              <a:rPr lang="ar-SA" sz="3200" dirty="0" smtClean="0"/>
              <a:t/>
            </a:r>
            <a:br>
              <a:rPr lang="ar-SA" sz="3200" dirty="0" smtClean="0"/>
            </a:br>
            <a:r>
              <a:rPr lang="ar-SA" sz="3200" dirty="0" smtClean="0"/>
              <a:t> </a:t>
            </a:r>
            <a:r>
              <a:rPr lang="ar-SA" sz="3200" dirty="0"/>
              <a:t>الغرر :         </a:t>
            </a:r>
            <a:r>
              <a:rPr lang="en-US" sz="3200" dirty="0"/>
              <a:t/>
            </a:r>
            <a:br>
              <a:rPr lang="en-US" sz="3200" dirty="0"/>
            </a:br>
            <a:r>
              <a:rPr lang="ar-SA" sz="3200" dirty="0"/>
              <a:t>وهو ما كان مجهول العاقبة </a:t>
            </a:r>
            <a:r>
              <a:rPr lang="ar-SA" sz="3200" dirty="0">
                <a:effectLst>
                  <a:outerShdw blurRad="38100" dist="38100" dir="2700000" algn="tl">
                    <a:srgbClr val="000000">
                      <a:alpha val="43137"/>
                    </a:srgbClr>
                  </a:outerShdw>
                </a:effectLst>
              </a:rPr>
              <a:t>، بحيث لا يُعلم : هل يحصل أو لا ، وهل يُقدر على تسليمه أم لا ؟. </a:t>
            </a:r>
            <a:r>
              <a:rPr lang="en-US" sz="3200" dirty="0">
                <a:effectLst>
                  <a:outerShdw blurRad="38100" dist="38100" dir="2700000" algn="tl">
                    <a:srgbClr val="000000">
                      <a:alpha val="43137"/>
                    </a:srgbClr>
                  </a:outerShdw>
                </a:effectLst>
              </a:rPr>
              <a:t/>
            </a:r>
            <a:br>
              <a:rPr lang="en-US" sz="3200" dirty="0">
                <a:effectLst>
                  <a:outerShdw blurRad="38100" dist="38100" dir="2700000" algn="tl">
                    <a:srgbClr val="000000">
                      <a:alpha val="43137"/>
                    </a:srgbClr>
                  </a:outerShdw>
                </a:effectLst>
              </a:rPr>
            </a:br>
            <a:endParaRPr lang="en-US" sz="32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572000"/>
          </a:xfrm>
        </p:spPr>
        <p:txBody>
          <a:bodyPr>
            <a:normAutofit fontScale="90000"/>
          </a:bodyPr>
          <a:lstStyle/>
          <a:p>
            <a:pPr algn="r" rtl="1"/>
            <a:r>
              <a:rPr lang="ar-SA" sz="2400" dirty="0" smtClean="0"/>
              <a:t/>
            </a:r>
            <a:br>
              <a:rPr lang="ar-SA" sz="2400" dirty="0" smtClean="0"/>
            </a:br>
            <a:r>
              <a:rPr lang="ar-SA" sz="3600" dirty="0" smtClean="0"/>
              <a:t>أدلة </a:t>
            </a:r>
            <a:r>
              <a:rPr lang="ar-SA" sz="3600" dirty="0"/>
              <a:t>تحريمه :</a:t>
            </a:r>
            <a:r>
              <a:rPr lang="en-US" sz="2400" dirty="0"/>
              <a:t/>
            </a:r>
            <a:br>
              <a:rPr lang="en-US" sz="2400" dirty="0"/>
            </a:br>
            <a:r>
              <a:rPr lang="ar-SA" sz="2400" dirty="0"/>
              <a:t>حرم الإسلام الغرر وجعله من أكل أموال الناس بالباطل ، يدل على ذلك الكتاب والسنة والإجماع </a:t>
            </a:r>
            <a:r>
              <a:rPr lang="en-US" sz="2400" dirty="0"/>
              <a:t/>
            </a:r>
            <a:br>
              <a:rPr lang="en-US" sz="2400" dirty="0"/>
            </a:br>
            <a:r>
              <a:rPr lang="ar-SA" sz="2400" dirty="0"/>
              <a:t> </a:t>
            </a:r>
            <a:r>
              <a:rPr lang="en-US" sz="2400" dirty="0"/>
              <a:t/>
            </a:r>
            <a:br>
              <a:rPr lang="en-US" sz="2400" dirty="0"/>
            </a:br>
            <a:r>
              <a:rPr lang="ar-SA" sz="3600" dirty="0"/>
              <a:t>السنة :</a:t>
            </a:r>
            <a:r>
              <a:rPr lang="ar-SA" sz="2400" dirty="0"/>
              <a:t> </a:t>
            </a:r>
            <a:r>
              <a:rPr lang="en-US" sz="2400" dirty="0"/>
              <a:t/>
            </a:r>
            <a:br>
              <a:rPr lang="en-US" sz="2400" dirty="0"/>
            </a:br>
            <a:r>
              <a:rPr lang="ar-SA" sz="2400" dirty="0"/>
              <a:t>1- </a:t>
            </a:r>
            <a:r>
              <a:rPr lang="ar-SA" sz="2400" dirty="0" smtClean="0"/>
              <a:t>عن </a:t>
            </a:r>
            <a:r>
              <a:rPr lang="ar-SA" sz="2400" dirty="0"/>
              <a:t>أبي هريرة رضي الله عنه قال : نهى رسول الله </a:t>
            </a:r>
            <a:r>
              <a:rPr lang="en-US" sz="2400" b="1" dirty="0">
                <a:sym typeface="AGA Arabesque"/>
              </a:rPr>
              <a:t></a:t>
            </a:r>
            <a:r>
              <a:rPr lang="en-US" sz="2400" dirty="0"/>
              <a:t> </a:t>
            </a:r>
            <a:r>
              <a:rPr lang="ar-SA" sz="2400" dirty="0"/>
              <a:t>"عن بيع الحصاة وعن بيع الغرر" </a:t>
            </a:r>
            <a:r>
              <a:rPr lang="en-US" sz="2400" dirty="0"/>
              <a:t/>
            </a:r>
            <a:br>
              <a:rPr lang="en-US" sz="2400" dirty="0"/>
            </a:br>
            <a:r>
              <a:rPr lang="ar-SA" sz="2400" dirty="0" smtClean="0"/>
              <a:t>2-عن </a:t>
            </a:r>
            <a:r>
              <a:rPr lang="ar-SA" sz="2400" dirty="0"/>
              <a:t>عبد الله بن عمر رضي الله عنهما أن رسول الله </a:t>
            </a:r>
            <a:r>
              <a:rPr lang="en-US" sz="2400" b="1" dirty="0">
                <a:sym typeface="AGA Arabesque"/>
              </a:rPr>
              <a:t></a:t>
            </a:r>
            <a:r>
              <a:rPr lang="ar-SA" sz="2400" dirty="0"/>
              <a:t> نهى عن بيع حَبَل الحَبَلة، وكان بيعا يتبايعه أهل الجاهلية كان الرجل يبتاع الجَزَور إلى أن تنتج الناقة ثم تنتج التي في بطنها" </a:t>
            </a:r>
            <a:r>
              <a:rPr lang="en-US" sz="2400" dirty="0"/>
              <a:t/>
            </a:r>
            <a:br>
              <a:rPr lang="en-US" sz="2400" dirty="0"/>
            </a:br>
            <a:r>
              <a:rPr lang="ar-SA" sz="3100" dirty="0"/>
              <a:t>ضابط الغرر المؤثر :</a:t>
            </a:r>
            <a:r>
              <a:rPr lang="en-US" sz="2400" dirty="0"/>
              <a:t/>
            </a:r>
            <a:br>
              <a:rPr lang="en-US" sz="2400" dirty="0"/>
            </a:br>
            <a:r>
              <a:rPr lang="ar-SA" sz="2400" dirty="0"/>
              <a:t>يشترط في الغرر ليكون مؤثراً في العقد عدة شروط هي : </a:t>
            </a:r>
            <a:r>
              <a:rPr lang="en-US" sz="2400" b="1" dirty="0"/>
              <a:t/>
            </a:r>
            <a:br>
              <a:rPr lang="en-US" sz="2400" b="1" dirty="0"/>
            </a:br>
            <a:r>
              <a:rPr lang="ar-SA" sz="2400" dirty="0"/>
              <a:t>1)- </a:t>
            </a:r>
            <a:r>
              <a:rPr lang="ar-SA" sz="2400" dirty="0" smtClean="0"/>
              <a:t>أن </a:t>
            </a:r>
            <a:r>
              <a:rPr lang="ar-SA" sz="2400" dirty="0"/>
              <a:t>يكون الغرر كثيراً : </a:t>
            </a:r>
            <a:r>
              <a:rPr lang="en-US" sz="2400" dirty="0"/>
              <a:t/>
            </a:r>
            <a:br>
              <a:rPr lang="en-US" sz="2400" dirty="0"/>
            </a:br>
            <a:r>
              <a:rPr lang="ar-SA" sz="2400" dirty="0"/>
              <a:t>2)- </a:t>
            </a:r>
            <a:r>
              <a:rPr lang="ar-SA" sz="2400" dirty="0" smtClean="0"/>
              <a:t>أن </a:t>
            </a:r>
            <a:r>
              <a:rPr lang="ar-SA" sz="2400" dirty="0"/>
              <a:t>يكون الغرر في المعقود عليه أصالة .</a:t>
            </a:r>
            <a:r>
              <a:rPr lang="en-US" sz="2400" dirty="0"/>
              <a:t/>
            </a:r>
            <a:br>
              <a:rPr lang="en-US" sz="2400" dirty="0"/>
            </a:br>
            <a:r>
              <a:rPr lang="ar-SA" sz="2400" dirty="0"/>
              <a:t>3)- ألا تدعو الحاجة للعقد .</a:t>
            </a:r>
            <a:r>
              <a:rPr lang="en-US" sz="2400" dirty="0"/>
              <a:t/>
            </a:r>
            <a:br>
              <a:rPr lang="en-US" sz="2400" dirty="0"/>
            </a:b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2514600"/>
          </a:xfrm>
        </p:spPr>
        <p:txBody>
          <a:bodyPr>
            <a:normAutofit fontScale="90000"/>
          </a:bodyPr>
          <a:lstStyle/>
          <a:p>
            <a:pPr rtl="1"/>
            <a:r>
              <a:rPr lang="ar-SA" dirty="0"/>
              <a:t>الإنفاق المشروع وضوابطه</a:t>
            </a:r>
            <a:r>
              <a:rPr lang="en-US" dirty="0"/>
              <a:t/>
            </a:r>
            <a:br>
              <a:rPr lang="en-US" dirty="0"/>
            </a:br>
            <a:r>
              <a:rPr lang="ar-SA" dirty="0"/>
              <a:t>الإنفاق : بذل المال فيما يرضي الله على سبيل الإلزام أو التطوع .</a:t>
            </a:r>
            <a:r>
              <a:rPr lang="en-US" dirty="0"/>
              <a:t/>
            </a:r>
            <a:br>
              <a:rPr lang="en-US" dirty="0"/>
            </a:br>
            <a:r>
              <a:rPr lang="ar-SA" dirty="0"/>
              <a:t>أنواع الإنفاق : يمكن تقسيم الإنفاق إلى قسمين :</a:t>
            </a:r>
            <a:r>
              <a:rPr lang="en-US" dirty="0"/>
              <a:t/>
            </a:r>
            <a:br>
              <a:rPr lang="en-US" dirty="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600200"/>
            <a:ext cx="8610600" cy="5715000"/>
          </a:xfrm>
        </p:spPr>
        <p:txBody>
          <a:bodyPr>
            <a:noAutofit/>
          </a:bodyPr>
          <a:lstStyle/>
          <a:p>
            <a:pPr lvl="0" algn="r" rtl="1"/>
            <a:r>
              <a:rPr lang="ar-SA" sz="2600" dirty="0" smtClean="0"/>
              <a:t/>
            </a:r>
            <a:br>
              <a:rPr lang="ar-SA" sz="2600" dirty="0" smtClean="0"/>
            </a:br>
            <a:r>
              <a:rPr lang="ar-SA" sz="2600" dirty="0"/>
              <a:t/>
            </a:r>
            <a:br>
              <a:rPr lang="ar-SA" sz="2600" dirty="0"/>
            </a:br>
            <a:r>
              <a:rPr lang="ar-SA" sz="2600" dirty="0" smtClean="0"/>
              <a:t/>
            </a:r>
            <a:br>
              <a:rPr lang="ar-SA" sz="2600" dirty="0" smtClean="0"/>
            </a:br>
            <a:r>
              <a:rPr lang="ar-SA" sz="2600" dirty="0"/>
              <a:t/>
            </a:r>
            <a:br>
              <a:rPr lang="ar-SA" sz="2600" dirty="0"/>
            </a:br>
            <a:r>
              <a:rPr lang="ar-SA" sz="2600" dirty="0" smtClean="0"/>
              <a:t/>
            </a:r>
            <a:br>
              <a:rPr lang="ar-SA" sz="2600" dirty="0" smtClean="0"/>
            </a:br>
            <a:r>
              <a:rPr lang="ar-SA" sz="2600" dirty="0" smtClean="0">
                <a:solidFill>
                  <a:srgbClr val="00B050"/>
                </a:solidFill>
              </a:rPr>
              <a:t>أولا </a:t>
            </a:r>
            <a:r>
              <a:rPr lang="ar-SA" sz="2600" dirty="0">
                <a:solidFill>
                  <a:srgbClr val="00B050"/>
                </a:solidFill>
              </a:rPr>
              <a:t>:</a:t>
            </a:r>
            <a:r>
              <a:rPr lang="ar-SA" sz="2600" dirty="0"/>
              <a:t>  الإنفاق الواجب : ويراد به إنفاق الإنسان فيما افترض الله عليه وألزمه بأدائه . </a:t>
            </a:r>
            <a:r>
              <a:rPr lang="en-US" sz="2600" dirty="0"/>
              <a:t/>
            </a:r>
            <a:br>
              <a:rPr lang="en-US" sz="2600" dirty="0"/>
            </a:br>
            <a:r>
              <a:rPr lang="ar-SA" sz="2600" dirty="0"/>
              <a:t>وبناء عليه فإن الإنفاق يشمل  ما يلي :</a:t>
            </a:r>
            <a:r>
              <a:rPr lang="en-US" sz="2600" b="1" dirty="0"/>
              <a:t/>
            </a:r>
            <a:br>
              <a:rPr lang="en-US" sz="2600" b="1" dirty="0"/>
            </a:br>
            <a:r>
              <a:rPr lang="ar-SA" sz="2600" b="1" dirty="0" smtClean="0"/>
              <a:t>1- </a:t>
            </a:r>
            <a:r>
              <a:rPr lang="ar-SA" sz="2600" dirty="0" smtClean="0"/>
              <a:t>إنفاق </a:t>
            </a:r>
            <a:r>
              <a:rPr lang="ar-SA" sz="2600" dirty="0"/>
              <a:t>الإنسان على نفسه و على من تلزمه نفقتهم كالزوجة ، والأولاد ، والوالدين ، والأقارب</a:t>
            </a:r>
            <a:r>
              <a:rPr lang="en-US" sz="2600" dirty="0"/>
              <a:t/>
            </a:r>
            <a:br>
              <a:rPr lang="en-US" sz="2600" dirty="0"/>
            </a:br>
            <a:r>
              <a:rPr lang="en-US" sz="2600" dirty="0"/>
              <a:t> </a:t>
            </a:r>
            <a:r>
              <a:rPr lang="ar-SA" sz="2600" dirty="0"/>
              <a:t> وعن أبي هريرة رضي الله عنه قال : قال رسول الله </a:t>
            </a:r>
            <a:r>
              <a:rPr lang="en-US" sz="2600" b="1" dirty="0">
                <a:sym typeface="AGA Arabesque"/>
              </a:rPr>
              <a:t></a:t>
            </a:r>
            <a:r>
              <a:rPr lang="en-US" sz="2600" dirty="0"/>
              <a:t> </a:t>
            </a:r>
            <a:r>
              <a:rPr lang="ar-SA" sz="2600" dirty="0"/>
              <a:t>: " دينار أنفقته في سبيل الله ودينار أنفقته في رقبة ، ودينار تصدقت به على مسكين ، ودينار أنفقته على أهلك ، أعظمها أجرا الذي أنفقته على أهلك"</a:t>
            </a:r>
            <a:r>
              <a:rPr lang="ar-SA" sz="2600" baseline="30000" dirty="0"/>
              <a:t> </a:t>
            </a:r>
            <a:r>
              <a:rPr lang="en-US" sz="2600" dirty="0"/>
              <a:t/>
            </a:r>
            <a:br>
              <a:rPr lang="en-US" sz="2600" dirty="0"/>
            </a:br>
            <a:r>
              <a:rPr lang="ar-SA" sz="2600" dirty="0" smtClean="0"/>
              <a:t>2- الزكاة </a:t>
            </a:r>
            <a:r>
              <a:rPr lang="ar-SA" sz="2600" dirty="0"/>
              <a:t>التي فرضها الله تعالى على عباده ممن توافرت فيهم شروط وجوبها </a:t>
            </a:r>
            <a:r>
              <a:rPr lang="ar-SA" sz="2600" dirty="0" smtClean="0"/>
              <a:t/>
            </a:r>
            <a:br>
              <a:rPr lang="ar-SA" sz="2600" dirty="0" smtClean="0"/>
            </a:br>
            <a:r>
              <a:rPr lang="ar-SA" sz="2600" dirty="0" smtClean="0"/>
              <a:t>3- </a:t>
            </a:r>
            <a:r>
              <a:rPr lang="ar-SA" sz="2600" dirty="0"/>
              <a:t>الكفارات :وهي ما يجب على المسلم بسبب الحنث في اليمين ، والظهار والقتل الخطأ </a:t>
            </a:r>
            <a:r>
              <a:rPr lang="en-US" sz="2600" dirty="0"/>
              <a:t/>
            </a:r>
            <a:br>
              <a:rPr lang="en-US" sz="2600" dirty="0"/>
            </a:br>
            <a:r>
              <a:rPr lang="ar-SA" sz="2600" dirty="0"/>
              <a:t>4- النذر : وهو ما أوجبه المكلف على نفسه من الطاعات ، وقد امتدح الله الموفون بالنذر </a:t>
            </a:r>
            <a:r>
              <a:rPr lang="en-US" sz="2600" dirty="0"/>
              <a:t/>
            </a:r>
            <a:br>
              <a:rPr lang="en-US" sz="2600" dirty="0"/>
            </a:br>
            <a:r>
              <a:rPr lang="ar-SA" sz="2400" dirty="0"/>
              <a:t>5- زكاة الفطر : لحديث أبي سعيد الخدري رضي الله عنه قال : </a:t>
            </a:r>
            <a:r>
              <a:rPr lang="ar-SA" sz="2400" dirty="0">
                <a:effectLst>
                  <a:outerShdw blurRad="38100" dist="38100" dir="2700000" algn="tl">
                    <a:srgbClr val="000000">
                      <a:alpha val="43137"/>
                    </a:srgbClr>
                  </a:outerShdw>
                </a:effectLst>
              </a:rPr>
              <a:t>" كنا نخرج زكاة الفطر صاعا من طعام أو صاعا من شعير أو صاعا من تمر أو صاعا من أقط أو صاعا من زبيب " . </a:t>
            </a:r>
            <a:r>
              <a:rPr lang="en-US" sz="2600" dirty="0">
                <a:effectLst>
                  <a:outerShdw blurRad="38100" dist="38100" dir="2700000" algn="tl">
                    <a:srgbClr val="000000">
                      <a:alpha val="43137"/>
                    </a:srgbClr>
                  </a:outerShdw>
                </a:effectLst>
              </a:rPr>
              <a:t/>
            </a:r>
            <a:br>
              <a:rPr lang="en-US" sz="2600" dirty="0">
                <a:effectLst>
                  <a:outerShdw blurRad="38100" dist="38100" dir="2700000" algn="tl">
                    <a:srgbClr val="000000">
                      <a:alpha val="43137"/>
                    </a:srgbClr>
                  </a:outerShdw>
                </a:effectLst>
              </a:rPr>
            </a:br>
            <a:r>
              <a:rPr lang="en-US" sz="2600" dirty="0">
                <a:effectLst>
                  <a:outerShdw blurRad="38100" dist="38100" dir="2700000" algn="tl">
                    <a:srgbClr val="000000">
                      <a:alpha val="43137"/>
                    </a:srgbClr>
                  </a:outerShdw>
                </a:effectLst>
              </a:rPr>
              <a:t/>
            </a:r>
            <a:br>
              <a:rPr lang="en-US" sz="2600" dirty="0">
                <a:effectLst>
                  <a:outerShdw blurRad="38100" dist="38100" dir="2700000" algn="tl">
                    <a:srgbClr val="000000">
                      <a:alpha val="43137"/>
                    </a:srgbClr>
                  </a:outerShdw>
                </a:effectLst>
              </a:rPr>
            </a:br>
            <a:endParaRPr lang="en-US" sz="26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600200"/>
            <a:ext cx="8077200" cy="4572000"/>
          </a:xfrm>
        </p:spPr>
        <p:txBody>
          <a:bodyPr>
            <a:normAutofit fontScale="90000"/>
          </a:bodyPr>
          <a:lstStyle/>
          <a:p>
            <a:pPr algn="r" rtl="1"/>
            <a:r>
              <a:rPr lang="ar-SA" sz="2800" dirty="0" smtClean="0"/>
              <a:t/>
            </a:r>
            <a:br>
              <a:rPr lang="ar-SA" sz="2800" dirty="0" smtClean="0"/>
            </a:br>
            <a:r>
              <a:rPr lang="ar-SA" sz="2800" dirty="0"/>
              <a:t/>
            </a:r>
            <a:br>
              <a:rPr lang="ar-SA" sz="2800" dirty="0"/>
            </a:br>
            <a:r>
              <a:rPr lang="ar-SA" sz="2800" dirty="0" smtClean="0"/>
              <a:t/>
            </a:r>
            <a:br>
              <a:rPr lang="ar-SA" sz="2800" dirty="0" smtClean="0"/>
            </a:br>
            <a:r>
              <a:rPr lang="ar-SA" sz="2800" dirty="0"/>
              <a:t/>
            </a:r>
            <a:br>
              <a:rPr lang="ar-SA" sz="2800" dirty="0"/>
            </a:br>
            <a:r>
              <a:rPr lang="ar-SA" sz="2800" dirty="0" smtClean="0">
                <a:solidFill>
                  <a:srgbClr val="00B050"/>
                </a:solidFill>
              </a:rPr>
              <a:t>ثانيا </a:t>
            </a:r>
            <a:r>
              <a:rPr lang="ar-SA" sz="2800" dirty="0">
                <a:solidFill>
                  <a:srgbClr val="00B050"/>
                </a:solidFill>
              </a:rPr>
              <a:t>:</a:t>
            </a:r>
            <a:r>
              <a:rPr lang="ar-SA" sz="2800" dirty="0"/>
              <a:t> الإنفاق التطوعي: </a:t>
            </a:r>
            <a:r>
              <a:rPr lang="en-US" sz="2800" dirty="0"/>
              <a:t/>
            </a:r>
            <a:br>
              <a:rPr lang="en-US" sz="2800" dirty="0"/>
            </a:br>
            <a:r>
              <a:rPr lang="ar-SA" sz="2800" dirty="0"/>
              <a:t>وهو نفقات يؤديها المرء تبرعا من تلقاء نفسه لم يوجبها عليه الشرع</a:t>
            </a:r>
            <a:r>
              <a:rPr lang="en-US" sz="2800" dirty="0"/>
              <a:t/>
            </a:r>
            <a:br>
              <a:rPr lang="en-US" sz="2800" dirty="0"/>
            </a:br>
            <a:r>
              <a:rPr lang="ar-SA" sz="2800" dirty="0"/>
              <a:t>وهي متنوعة منها الصدقات العامة ، والهبات، والهدايا، والإنفاق على الأقارب الذين لا تلزمه نفقتهم ، والقاعدة في الإنفاق التطوعي أن ينفق الإنسان مما فضل عن كفايته وكفاية أهله .</a:t>
            </a:r>
            <a:r>
              <a:rPr lang="ar-SA" sz="2800" baseline="30000" dirty="0"/>
              <a:t> </a:t>
            </a:r>
            <a:r>
              <a:rPr lang="en-US" sz="2800" dirty="0"/>
              <a:t/>
            </a:r>
            <a:br>
              <a:rPr lang="en-US" sz="2800" dirty="0"/>
            </a:br>
            <a:r>
              <a:rPr lang="ar-SA" sz="2800" dirty="0"/>
              <a:t>ضوابطالإنفاق:</a:t>
            </a:r>
            <a:r>
              <a:rPr lang="en-US" sz="2800" dirty="0"/>
              <a:t/>
            </a:r>
            <a:br>
              <a:rPr lang="en-US" sz="2800" dirty="0"/>
            </a:br>
            <a:r>
              <a:rPr lang="ar-SA" sz="2800" dirty="0"/>
              <a:t> (1) الإنفاق في الحلال والبعد عن الإنفاق في الحرام .</a:t>
            </a:r>
            <a:r>
              <a:rPr lang="en-US" sz="2800" dirty="0"/>
              <a:t/>
            </a:r>
            <a:br>
              <a:rPr lang="en-US" sz="2800" dirty="0"/>
            </a:br>
            <a:r>
              <a:rPr lang="en-US" sz="2800" dirty="0"/>
              <a:t> </a:t>
            </a:r>
            <a:r>
              <a:rPr lang="ar-SA" sz="2800" dirty="0"/>
              <a:t>(2) البعد عن التبذير والإسراف المنهي عنه .</a:t>
            </a:r>
            <a:r>
              <a:rPr lang="en-US" sz="2800" dirty="0"/>
              <a:t/>
            </a:r>
            <a:br>
              <a:rPr lang="en-US" sz="2800" dirty="0"/>
            </a:br>
            <a:r>
              <a:rPr lang="ar-SA" sz="2800" dirty="0"/>
              <a:t> (3) الموازنة في الإنفاق  .</a:t>
            </a:r>
            <a:r>
              <a:rPr lang="en-US" sz="2800" dirty="0"/>
              <a:t/>
            </a:r>
            <a:br>
              <a:rPr lang="en-US" sz="2800" dirty="0"/>
            </a:br>
            <a:r>
              <a:rPr lang="ar-SA" sz="2800" dirty="0"/>
              <a:t>ويمكن ترتيب الأوليات على النحو الآتي :</a:t>
            </a:r>
            <a:r>
              <a:rPr lang="en-US" sz="2800" dirty="0"/>
              <a:t/>
            </a:r>
            <a:br>
              <a:rPr lang="en-US" sz="2800" dirty="0"/>
            </a:br>
            <a:r>
              <a:rPr lang="ar-SA" sz="2800" dirty="0"/>
              <a:t>الضروريات: المراد بها الأشياء التي  لا تستقيم الحياة بدونها كالأكل </a:t>
            </a:r>
            <a:r>
              <a:rPr lang="ar-SA" sz="2800" dirty="0" smtClean="0"/>
              <a:t>والشرب.</a:t>
            </a:r>
            <a:r>
              <a:rPr lang="en-US" sz="2800" dirty="0"/>
              <a:t/>
            </a:r>
            <a:br>
              <a:rPr lang="en-US" sz="2800" dirty="0"/>
            </a:br>
            <a:r>
              <a:rPr lang="ar-SA" sz="2800" dirty="0"/>
              <a:t> الحاجيات : المراد بها الأشياء التي تبعد الحرج والمشقة عن الإنسان ، أو تخفف منها.</a:t>
            </a:r>
            <a:r>
              <a:rPr lang="en-US" sz="2800" dirty="0"/>
              <a:t/>
            </a:r>
            <a:br>
              <a:rPr lang="en-US" sz="2800" dirty="0"/>
            </a:br>
            <a:r>
              <a:rPr lang="ar-SA" sz="2800" dirty="0"/>
              <a:t> التحسينات: المراد بها الأشياء </a:t>
            </a:r>
            <a:r>
              <a:rPr lang="ar-SA" sz="2800" dirty="0">
                <a:effectLst>
                  <a:outerShdw blurRad="38100" dist="38100" dir="2700000" algn="tl">
                    <a:srgbClr val="000000">
                      <a:alpha val="43137"/>
                    </a:srgbClr>
                  </a:outerShdw>
                </a:effectLst>
              </a:rPr>
              <a:t>الكمالية التي توفر الرفاهية في الحياة الدنيوية </a:t>
            </a:r>
            <a:r>
              <a:rPr lang="ar-SA" sz="2800" dirty="0" smtClean="0">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r>
            <a:br>
              <a:rPr lang="en-US" sz="2800" dirty="0">
                <a:effectLst>
                  <a:outerShdw blurRad="38100" dist="38100" dir="2700000" algn="tl">
                    <a:srgbClr val="000000">
                      <a:alpha val="43137"/>
                    </a:srgbClr>
                  </a:outerShdw>
                </a:effectLst>
              </a:rPr>
            </a:b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5257800"/>
          </a:xfrm>
        </p:spPr>
        <p:txBody>
          <a:bodyPr>
            <a:normAutofit fontScale="90000"/>
          </a:bodyPr>
          <a:lstStyle/>
          <a:p>
            <a:pPr algn="r" rtl="1"/>
            <a:r>
              <a:rPr lang="ar-SA" sz="2800" dirty="0" smtClean="0"/>
              <a:t/>
            </a:r>
            <a:br>
              <a:rPr lang="ar-SA" sz="2800" dirty="0" smtClean="0"/>
            </a:br>
            <a:r>
              <a:rPr lang="ar-SA" sz="2800" dirty="0"/>
              <a:t/>
            </a:r>
            <a:br>
              <a:rPr lang="ar-SA" sz="2800" dirty="0"/>
            </a:br>
            <a:r>
              <a:rPr lang="ar-SA" sz="2800" dirty="0" smtClean="0"/>
              <a:t/>
            </a:r>
            <a:br>
              <a:rPr lang="ar-SA" sz="2800" dirty="0" smtClean="0"/>
            </a:br>
            <a:r>
              <a:rPr lang="ar-SA" sz="2800" dirty="0" smtClean="0"/>
              <a:t>الحرية </a:t>
            </a:r>
            <a:r>
              <a:rPr lang="ar-SA" sz="2800" dirty="0"/>
              <a:t>الاقتصادية المقيدة في النظام الاقتصادي الإسلامي :</a:t>
            </a:r>
            <a:r>
              <a:rPr lang="en-US" sz="2800" dirty="0"/>
              <a:t/>
            </a:r>
            <a:br>
              <a:rPr lang="en-US" sz="2800" dirty="0"/>
            </a:br>
            <a:r>
              <a:rPr lang="ar-SA" sz="2800" dirty="0"/>
              <a:t>توسط النظام الاقتصادي الإسلامي في منهجه من مسألة الحرية الاقتصادية ، حيث أقرها بضوابط شرعية </a:t>
            </a:r>
            <a:r>
              <a:rPr lang="en-US" sz="2800" dirty="0"/>
              <a:t/>
            </a:r>
            <a:br>
              <a:rPr lang="en-US" sz="2800" dirty="0"/>
            </a:br>
            <a:r>
              <a:rPr lang="ar-SA" sz="2800" dirty="0"/>
              <a:t> </a:t>
            </a:r>
            <a:r>
              <a:rPr lang="en-US" sz="2800" dirty="0"/>
              <a:t/>
            </a:r>
            <a:br>
              <a:rPr lang="en-US" sz="2800" dirty="0"/>
            </a:br>
            <a:r>
              <a:rPr lang="ar-SA" sz="2800" dirty="0"/>
              <a:t>الضوابط الشرعية الواردة على النشاط الاقتصادي :-</a:t>
            </a:r>
            <a:r>
              <a:rPr lang="en-US" sz="2800" dirty="0"/>
              <a:t/>
            </a:r>
            <a:br>
              <a:rPr lang="en-US" sz="2800" dirty="0"/>
            </a:br>
            <a:r>
              <a:rPr lang="ar-SA" sz="2800" dirty="0"/>
              <a:t>(أ) تطبيق أحكام الإسلام في الحلال والحرام ، ولذلك صور كثيرة ، منها :</a:t>
            </a:r>
            <a:r>
              <a:rPr lang="en-US" sz="2800" dirty="0"/>
              <a:t/>
            </a:r>
            <a:br>
              <a:rPr lang="en-US" sz="2800" dirty="0"/>
            </a:br>
            <a:r>
              <a:rPr lang="ar-SA" sz="2800" dirty="0"/>
              <a:t>	تحريم إنتاج واستهلاك السلع والخدمات الخبيثة المضرة  بالإنسان وتطبيق هذا القيد (الحلال و الحرام ) </a:t>
            </a:r>
            <a:r>
              <a:rPr lang="en-US" sz="2800" dirty="0"/>
              <a:t/>
            </a:r>
            <a:br>
              <a:rPr lang="en-US" sz="2800" dirty="0"/>
            </a:br>
            <a:r>
              <a:rPr lang="ar-SA" sz="2800" dirty="0"/>
              <a:t>	تحريم طرق الكسب غير المشروع كالربا ، و الغرر ، و الغش بأشكاله المختلفة كالرشوة، و التزوير </a:t>
            </a:r>
            <a:r>
              <a:rPr lang="en-US" sz="2800" dirty="0"/>
              <a:t/>
            </a:r>
            <a:br>
              <a:rPr lang="en-US" sz="2800" dirty="0"/>
            </a:br>
            <a:r>
              <a:rPr lang="ar-SA" sz="2800" dirty="0"/>
              <a:t>(ب) الالتزام بعدد من الواجبات الشرعية الاقتصادية : </a:t>
            </a:r>
            <a:r>
              <a:rPr lang="en-US" sz="2800" dirty="0"/>
              <a:t/>
            </a:r>
            <a:br>
              <a:rPr lang="en-US" sz="2800" dirty="0"/>
            </a:br>
            <a:r>
              <a:rPr lang="ar-SA" sz="2800" dirty="0"/>
              <a:t>	ومن هذه الأوجه أداء الزكاة ، و نفقة الأقارب، و نفقة الزوجة و الأولاد وغيرها.</a:t>
            </a:r>
            <a:r>
              <a:rPr lang="en-US" sz="2800" dirty="0"/>
              <a:t/>
            </a:r>
            <a:br>
              <a:rPr lang="en-US" sz="2800" dirty="0"/>
            </a:br>
            <a:r>
              <a:rPr lang="en-US" sz="2800" dirty="0"/>
              <a:t> </a:t>
            </a:r>
            <a:r>
              <a:rPr lang="ar-SA" sz="2800" dirty="0"/>
              <a:t>(ج) الحجر على السفهاء و الصبيان و المجانين </a:t>
            </a:r>
            <a:r>
              <a:rPr lang="ar-SA" sz="2800" dirty="0">
                <a:effectLst>
                  <a:outerShdw blurRad="38100" dist="38100" dir="2700000" algn="tl">
                    <a:srgbClr val="000000">
                      <a:alpha val="43137"/>
                    </a:srgbClr>
                  </a:outerShdw>
                </a:effectLst>
              </a:rPr>
              <a:t>:-</a:t>
            </a:r>
            <a:r>
              <a:rPr lang="en-US" sz="2800" dirty="0">
                <a:effectLst>
                  <a:outerShdw blurRad="38100" dist="38100" dir="2700000" algn="tl">
                    <a:srgbClr val="000000">
                      <a:alpha val="43137"/>
                    </a:srgbClr>
                  </a:outerShdw>
                </a:effectLst>
              </a:rPr>
              <a:t/>
            </a:r>
            <a:br>
              <a:rPr lang="en-US" sz="2800" dirty="0">
                <a:effectLst>
                  <a:outerShdw blurRad="38100" dist="38100" dir="2700000" algn="tl">
                    <a:srgbClr val="000000">
                      <a:alpha val="43137"/>
                    </a:srgbClr>
                  </a:outerShdw>
                </a:effectLst>
              </a:rPr>
            </a:br>
            <a:r>
              <a:rPr lang="ar-SA" sz="2800" dirty="0">
                <a:effectLst>
                  <a:outerShdw blurRad="38100" dist="38100" dir="2700000" algn="tl">
                    <a:srgbClr val="000000">
                      <a:alpha val="43137"/>
                    </a:srgbClr>
                  </a:outerShdw>
                </a:effectLst>
              </a:rPr>
              <a:t>يقصد بالحجر في اللغة المنع و التضييق ، وفي الشرع يقصد به ( منع الإنسان من التصرف في ماله ).</a:t>
            </a:r>
            <a:r>
              <a:rPr lang="en-US" sz="2800" dirty="0">
                <a:effectLst>
                  <a:outerShdw blurRad="38100" dist="38100" dir="2700000" algn="tl">
                    <a:srgbClr val="000000">
                      <a:alpha val="43137"/>
                    </a:srgbClr>
                  </a:outerShdw>
                </a:effectLst>
              </a:rPr>
              <a:t/>
            </a:r>
            <a:br>
              <a:rPr lang="en-US" sz="2800" dirty="0">
                <a:effectLst>
                  <a:outerShdw blurRad="38100" dist="38100" dir="2700000" algn="tl">
                    <a:srgbClr val="000000">
                      <a:alpha val="43137"/>
                    </a:srgbClr>
                  </a:outerShdw>
                </a:effectLst>
              </a:rPr>
            </a:b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dirty="0"/>
          </a:p>
        </p:txBody>
      </p:sp>
      <p:sp>
        <p:nvSpPr>
          <p:cNvPr id="2" name="Title 1"/>
          <p:cNvSpPr>
            <a:spLocks noGrp="1"/>
          </p:cNvSpPr>
          <p:nvPr>
            <p:ph type="title"/>
          </p:nvPr>
        </p:nvSpPr>
        <p:spPr>
          <a:xfrm>
            <a:off x="457200" y="533400"/>
            <a:ext cx="8229600" cy="1143000"/>
          </a:xfrm>
        </p:spPr>
        <p:txBody>
          <a:bodyPr>
            <a:normAutofit/>
          </a:bodyPr>
          <a:lstStyle/>
          <a:p>
            <a:r>
              <a:rPr lang="ar-SA" dirty="0"/>
              <a:t>مصادر النظام الاقتصادي الإسلامي </a:t>
            </a:r>
            <a:endParaRPr lang="en-US" dirty="0"/>
          </a:p>
        </p:txBody>
      </p:sp>
      <p:sp>
        <p:nvSpPr>
          <p:cNvPr id="4" name="Rectangle 3"/>
          <p:cNvSpPr/>
          <p:nvPr/>
        </p:nvSpPr>
        <p:spPr>
          <a:xfrm>
            <a:off x="762000" y="2286000"/>
            <a:ext cx="7315200" cy="2308324"/>
          </a:xfrm>
          <a:prstGeom prst="rect">
            <a:avLst/>
          </a:prstGeom>
        </p:spPr>
        <p:txBody>
          <a:bodyPr wrap="square">
            <a:spAutoFit/>
          </a:bodyPr>
          <a:lstStyle/>
          <a:p>
            <a:pPr algn="r"/>
            <a:r>
              <a:rPr lang="ar-SA" sz="3600" dirty="0"/>
              <a:t>يستمد النظام الاقتصادي الإسلامي قواعده من مصادر الدين الإسلامي وهي القرآن الكريم والسنة النبوية والإجماع والقياس والمصلحة المرسلة ونحوها من أدلة الشريعة .</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5334000"/>
          </a:xfrm>
        </p:spPr>
        <p:txBody>
          <a:bodyPr>
            <a:normAutofit fontScale="90000"/>
          </a:bodyPr>
          <a:lstStyle/>
          <a:p>
            <a:pPr algn="r" rtl="1"/>
            <a:r>
              <a:rPr lang="ar-SA" sz="2800" dirty="0" smtClean="0"/>
              <a:t/>
            </a:r>
            <a:br>
              <a:rPr lang="ar-SA" sz="2800" dirty="0" smtClean="0"/>
            </a:br>
            <a:r>
              <a:rPr lang="ar-SA" sz="2800" dirty="0"/>
              <a:t/>
            </a:r>
            <a:br>
              <a:rPr lang="ar-SA" sz="2800" dirty="0"/>
            </a:br>
            <a:r>
              <a:rPr lang="ar-SA" sz="2800" dirty="0" smtClean="0"/>
              <a:t/>
            </a:r>
            <a:br>
              <a:rPr lang="ar-SA" sz="2800" dirty="0" smtClean="0"/>
            </a:br>
            <a:r>
              <a:rPr lang="ar-SA" sz="3100" dirty="0" smtClean="0"/>
              <a:t>والحجر  </a:t>
            </a:r>
            <a:r>
              <a:rPr lang="ar-SA" sz="3100" dirty="0"/>
              <a:t>قسمان : </a:t>
            </a:r>
            <a:r>
              <a:rPr lang="ar-SA" sz="3100" dirty="0" smtClean="0"/>
              <a:t/>
            </a:r>
            <a:br>
              <a:rPr lang="ar-SA" sz="3100" dirty="0" smtClean="0"/>
            </a:br>
            <a:r>
              <a:rPr lang="en-US" sz="3100" dirty="0"/>
              <a:t/>
            </a:r>
            <a:br>
              <a:rPr lang="en-US" sz="3100" dirty="0"/>
            </a:br>
            <a:r>
              <a:rPr lang="ar-SA" sz="3100" dirty="0" smtClean="0"/>
              <a:t>القسم </a:t>
            </a:r>
            <a:r>
              <a:rPr lang="ar-SA" sz="3100" dirty="0"/>
              <a:t>الأول : حجر لمصلحة الغير،كالحجر على المفلس لمصلحة الغرماء</a:t>
            </a:r>
            <a:br>
              <a:rPr lang="ar-SA" sz="3100" dirty="0"/>
            </a:br>
            <a:r>
              <a:rPr lang="ar-SA" sz="3100" dirty="0" smtClean="0"/>
              <a:t/>
            </a:r>
            <a:br>
              <a:rPr lang="ar-SA" sz="3100" dirty="0" smtClean="0"/>
            </a:br>
            <a:r>
              <a:rPr lang="ar-SA" sz="3100" dirty="0" smtClean="0"/>
              <a:t>القسم </a:t>
            </a:r>
            <a:r>
              <a:rPr lang="ar-SA" sz="3100" dirty="0"/>
              <a:t>الثاني : فهو حجر على إنسان لمصلحة نفسه ، وهو الحجر على  السفيه، والصبي ، والمجنون .</a:t>
            </a:r>
            <a:r>
              <a:rPr lang="en-US" sz="3100" dirty="0"/>
              <a:t/>
            </a:r>
            <a:br>
              <a:rPr lang="en-US" sz="3100" dirty="0"/>
            </a:br>
            <a:r>
              <a:rPr lang="ar-SA" sz="3100" dirty="0"/>
              <a:t> </a:t>
            </a:r>
            <a:r>
              <a:rPr lang="en-US" sz="3100" dirty="0"/>
              <a:t/>
            </a:r>
            <a:br>
              <a:rPr lang="en-US" sz="3100" dirty="0"/>
            </a:br>
            <a:r>
              <a:rPr lang="ar-SA" sz="3100" dirty="0"/>
              <a:t>(د) </a:t>
            </a:r>
            <a:r>
              <a:rPr lang="ar-SA" sz="3100" dirty="0" smtClean="0"/>
              <a:t>إذا </a:t>
            </a:r>
            <a:r>
              <a:rPr lang="ar-SA" sz="3100" dirty="0"/>
              <a:t>تعارضت المصلحة الخاصة مع المصلحة العامة تقدم المصلحة العامة</a:t>
            </a:r>
            <a:r>
              <a:rPr lang="en-US" sz="3100" dirty="0"/>
              <a:t/>
            </a:r>
            <a:br>
              <a:rPr lang="en-US" sz="3100" dirty="0"/>
            </a:br>
            <a:r>
              <a:rPr lang="ar-SA" sz="3100" dirty="0"/>
              <a:t>إذا تعارضت مصلحة الفرد مع مصلحة المجتمع فتقدم مصلحة المجتمع . ومن أمثلة ذلك منع الاحتكار بمعناه </a:t>
            </a:r>
            <a:r>
              <a:rPr lang="ar-SA" sz="3100" dirty="0">
                <a:effectLst>
                  <a:outerShdw blurRad="38100" dist="38100" dir="2700000" algn="tl">
                    <a:srgbClr val="000000">
                      <a:alpha val="43137"/>
                    </a:srgbClr>
                  </a:outerShdw>
                </a:effectLst>
              </a:rPr>
              <a:t>الشرعي ، الذي يقصد به الامتناع عن بيع سلعة أو خدمة مما يؤدي منعه إلى الأضرار بالناس </a:t>
            </a:r>
            <a:r>
              <a:rPr lang="en-US" sz="3100" dirty="0">
                <a:effectLst>
                  <a:outerShdw blurRad="38100" dist="38100" dir="2700000" algn="tl">
                    <a:srgbClr val="000000">
                      <a:alpha val="43137"/>
                    </a:srgbClr>
                  </a:outerShdw>
                </a:effectLst>
              </a:rPr>
              <a:t/>
            </a:r>
            <a:br>
              <a:rPr lang="en-US" sz="3100" dirty="0">
                <a:effectLst>
                  <a:outerShdw blurRad="38100" dist="38100" dir="2700000" algn="tl">
                    <a:srgbClr val="000000">
                      <a:alpha val="43137"/>
                    </a:srgbClr>
                  </a:outerShdw>
                </a:effectLst>
              </a:rPr>
            </a:br>
            <a:endParaRPr lang="en-US" sz="31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114800"/>
          </a:xfrm>
        </p:spPr>
        <p:txBody>
          <a:bodyPr>
            <a:noAutofit/>
          </a:bodyPr>
          <a:lstStyle/>
          <a:p>
            <a:pPr algn="r" rtl="1"/>
            <a:r>
              <a:rPr lang="ar-SA" sz="3200" dirty="0" smtClean="0"/>
              <a:t/>
            </a:r>
            <a:br>
              <a:rPr lang="ar-SA" sz="3200" dirty="0" smtClean="0"/>
            </a:br>
            <a:r>
              <a:rPr lang="ar-SA" sz="3200" dirty="0" smtClean="0"/>
              <a:t/>
            </a:r>
            <a:br>
              <a:rPr lang="ar-SA" sz="3200" dirty="0" smtClean="0"/>
            </a:br>
            <a:r>
              <a:rPr lang="ar-SA" sz="4000" dirty="0" smtClean="0"/>
              <a:t>تدخل </a:t>
            </a:r>
            <a:r>
              <a:rPr lang="ar-SA" sz="4000" dirty="0"/>
              <a:t>الدولة في النشاط الاقتصادي:</a:t>
            </a:r>
            <a:r>
              <a:rPr lang="en-US" sz="4000" dirty="0"/>
              <a:t/>
            </a:r>
            <a:br>
              <a:rPr lang="en-US" sz="4000" dirty="0"/>
            </a:br>
            <a:r>
              <a:rPr lang="ar-SA" sz="3200" dirty="0" smtClean="0"/>
              <a:t/>
            </a:r>
            <a:br>
              <a:rPr lang="ar-SA" sz="3200" dirty="0" smtClean="0"/>
            </a:br>
            <a:r>
              <a:rPr lang="ar-SA" sz="3600" dirty="0" smtClean="0">
                <a:solidFill>
                  <a:srgbClr val="00B050"/>
                </a:solidFill>
              </a:rPr>
              <a:t>أولاً </a:t>
            </a:r>
            <a:r>
              <a:rPr lang="ar-SA" sz="3600" dirty="0">
                <a:solidFill>
                  <a:srgbClr val="00B050"/>
                </a:solidFill>
              </a:rPr>
              <a:t>:</a:t>
            </a:r>
            <a:r>
              <a:rPr lang="ar-SA" sz="3600" dirty="0"/>
              <a:t> تدخل الدولة في النظام الرأسمالي :-</a:t>
            </a:r>
            <a:r>
              <a:rPr lang="en-US" sz="3600" dirty="0"/>
              <a:t/>
            </a:r>
            <a:br>
              <a:rPr lang="en-US" sz="3600" dirty="0"/>
            </a:br>
            <a:r>
              <a:rPr lang="ar-SA" sz="3600" dirty="0"/>
              <a:t>طبقت مباديء النظام الرأسمالي الحر بصورتها المثالية حوالي نصف قرن . وفي تلك الفترة التي بدأت منذ منتصف القرن الثامن عشر الميلادي ، لم تكن الدولة تتدخل في النشاط الاقتصادي . وبعد ظهور بعض سلبيات الحرية المطلقة أُعيد تدخل الدولة . أما الآن فكل الدول في العالم تتدخل في النشاط الاقتصادي " </a:t>
            </a:r>
            <a:r>
              <a:rPr lang="en-US" sz="3600" dirty="0"/>
              <a:t/>
            </a:r>
            <a:br>
              <a:rPr lang="en-US" sz="3600" dirty="0"/>
            </a:b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800600"/>
          </a:xfrm>
        </p:spPr>
        <p:txBody>
          <a:bodyPr>
            <a:normAutofit fontScale="90000"/>
          </a:bodyPr>
          <a:lstStyle/>
          <a:p>
            <a:pPr algn="r" rtl="1"/>
            <a:r>
              <a:rPr lang="ar-SA" sz="2800" dirty="0" smtClean="0"/>
              <a:t/>
            </a:r>
            <a:br>
              <a:rPr lang="ar-SA" sz="2800" dirty="0" smtClean="0"/>
            </a:br>
            <a:r>
              <a:rPr lang="ar-SA" sz="2800" dirty="0"/>
              <a:t/>
            </a:r>
            <a:br>
              <a:rPr lang="ar-SA" sz="2800" dirty="0"/>
            </a:br>
            <a:r>
              <a:rPr lang="ar-SA" sz="2800" dirty="0" smtClean="0"/>
              <a:t/>
            </a:r>
            <a:br>
              <a:rPr lang="ar-SA" sz="2800" dirty="0" smtClean="0"/>
            </a:br>
            <a:r>
              <a:rPr lang="ar-SA" sz="2800" dirty="0" smtClean="0"/>
              <a:t/>
            </a:r>
            <a:br>
              <a:rPr lang="ar-SA" sz="2800" dirty="0" smtClean="0"/>
            </a:br>
            <a:r>
              <a:rPr lang="ar-SA" sz="2800" dirty="0"/>
              <a:t/>
            </a:r>
            <a:br>
              <a:rPr lang="ar-SA" sz="2800" dirty="0"/>
            </a:br>
            <a:r>
              <a:rPr lang="ar-SA" sz="3100" dirty="0" smtClean="0">
                <a:solidFill>
                  <a:srgbClr val="00B050"/>
                </a:solidFill>
              </a:rPr>
              <a:t>ثانياً </a:t>
            </a:r>
            <a:r>
              <a:rPr lang="ar-SA" sz="3100" dirty="0">
                <a:solidFill>
                  <a:srgbClr val="00B050"/>
                </a:solidFill>
              </a:rPr>
              <a:t>:</a:t>
            </a:r>
            <a:r>
              <a:rPr lang="ar-SA" sz="3100" dirty="0"/>
              <a:t> تدخل الدولة في النظام الاقتصادي الإسلامي :</a:t>
            </a:r>
            <a:r>
              <a:rPr lang="en-US" sz="3100" dirty="0"/>
              <a:t/>
            </a:r>
            <a:br>
              <a:rPr lang="en-US" sz="3100" dirty="0"/>
            </a:br>
            <a:r>
              <a:rPr lang="ar-SA" sz="3100" dirty="0"/>
              <a:t> </a:t>
            </a:r>
            <a:r>
              <a:rPr lang="ar-SA" sz="2700" dirty="0"/>
              <a:t>(أ) تدخل الدولة لتطبيق الأحكام الشرعية الاقتصادية المنصوص عليها :-</a:t>
            </a:r>
            <a:r>
              <a:rPr lang="en-US" sz="2700" dirty="0"/>
              <a:t/>
            </a:r>
            <a:br>
              <a:rPr lang="en-US" sz="2700" dirty="0"/>
            </a:br>
            <a:r>
              <a:rPr lang="ar-SA" sz="2700" dirty="0" smtClean="0"/>
              <a:t>من </a:t>
            </a:r>
            <a:r>
              <a:rPr lang="ar-SA" sz="2700" dirty="0"/>
              <a:t>الوظائف الاقتصادية للدولة في النظام الاقتصادي الإسلامي أنها مسئولة عن تطبيق الضوابط الشرعية المتعلقة بالنشاط الاقتصادي ، كمنع المحرمات  مثل الربا ، و الغرر، وبعض السلع كالخمر . </a:t>
            </a:r>
            <a:r>
              <a:rPr lang="en-US" sz="2700" dirty="0"/>
              <a:t/>
            </a:r>
            <a:br>
              <a:rPr lang="en-US" sz="2700" dirty="0"/>
            </a:br>
            <a:r>
              <a:rPr lang="ar-SA" sz="2700" dirty="0"/>
              <a:t> (ب)  تدخل الدولة فيما يعد من السياسة الشرعية :-</a:t>
            </a:r>
            <a:r>
              <a:rPr lang="en-US" sz="2700" dirty="0"/>
              <a:t/>
            </a:r>
            <a:br>
              <a:rPr lang="en-US" sz="2700" dirty="0"/>
            </a:br>
            <a:r>
              <a:rPr lang="ar-SA" sz="2700" dirty="0" smtClean="0"/>
              <a:t>تعرف </a:t>
            </a:r>
            <a:r>
              <a:rPr lang="ar-SA" sz="2700" dirty="0"/>
              <a:t>السياسة الشرعية بأنها "تصرف الحاكم بالمصلحة وفق ضوابطها الشرعية </a:t>
            </a:r>
            <a:r>
              <a:rPr lang="ar-SA" sz="2700" dirty="0" smtClean="0"/>
              <a:t>"</a:t>
            </a:r>
            <a:r>
              <a:rPr lang="en-US" sz="2700" dirty="0"/>
              <a:t/>
            </a:r>
            <a:br>
              <a:rPr lang="en-US" sz="2700" dirty="0"/>
            </a:br>
            <a:r>
              <a:rPr lang="ar-SA" sz="2700" dirty="0" smtClean="0"/>
              <a:t> </a:t>
            </a:r>
            <a:r>
              <a:rPr lang="ar-SA" sz="2700" dirty="0"/>
              <a:t>حدود تدخل الدولة:</a:t>
            </a:r>
            <a:r>
              <a:rPr lang="en-US" sz="2700" dirty="0"/>
              <a:t/>
            </a:r>
            <a:br>
              <a:rPr lang="en-US" sz="2700" dirty="0"/>
            </a:br>
            <a:r>
              <a:rPr lang="ar-SA" sz="2700" dirty="0"/>
              <a:t> (1) </a:t>
            </a:r>
            <a:r>
              <a:rPr lang="ar-SA" sz="2700" dirty="0" smtClean="0"/>
              <a:t>أن </a:t>
            </a:r>
            <a:r>
              <a:rPr lang="ar-SA" sz="2700" dirty="0"/>
              <a:t>تكون المصلحة المقصودة من التدخل الحكومي مندرجة تحت مقاصد التشريع وهي :</a:t>
            </a:r>
            <a:r>
              <a:rPr lang="en-US" sz="2700" dirty="0"/>
              <a:t/>
            </a:r>
            <a:br>
              <a:rPr lang="en-US" sz="2700" dirty="0"/>
            </a:br>
            <a:r>
              <a:rPr lang="ar-SA" sz="2700" dirty="0"/>
              <a:t> (2) </a:t>
            </a:r>
            <a:r>
              <a:rPr lang="ar-SA" sz="2700" dirty="0" smtClean="0"/>
              <a:t>أن </a:t>
            </a:r>
            <a:r>
              <a:rPr lang="ar-SA" sz="2700" dirty="0"/>
              <a:t>تكون المصلحة المقصودة من التدخل غير متعارضة مع حكم ثابت بدليل شرعي </a:t>
            </a:r>
            <a:r>
              <a:rPr lang="en-US" sz="2700" dirty="0"/>
              <a:t/>
            </a:r>
            <a:br>
              <a:rPr lang="en-US" sz="2700" dirty="0"/>
            </a:br>
            <a:r>
              <a:rPr lang="ar-SA" sz="2700" dirty="0"/>
              <a:t> (3) </a:t>
            </a:r>
            <a:r>
              <a:rPr lang="ar-SA" sz="2700" dirty="0" smtClean="0"/>
              <a:t>ألاَّ </a:t>
            </a:r>
            <a:r>
              <a:rPr lang="ar-SA" sz="2700" dirty="0"/>
              <a:t>تؤدي المصلحة المقصودة من تدخل الدولة </a:t>
            </a:r>
            <a:r>
              <a:rPr lang="ar-SA" sz="2700" dirty="0">
                <a:effectLst>
                  <a:outerShdw blurRad="38100" dist="38100" dir="2700000" algn="tl">
                    <a:srgbClr val="000000">
                      <a:alpha val="43137"/>
                    </a:srgbClr>
                  </a:outerShdw>
                </a:effectLst>
              </a:rPr>
              <a:t>إلى تفويت مصلحة أخرى أهم منها أو مساوية لها . </a:t>
            </a:r>
            <a:r>
              <a:rPr lang="en-US" sz="3100" dirty="0">
                <a:effectLst>
                  <a:outerShdw blurRad="38100" dist="38100" dir="2700000" algn="tl">
                    <a:srgbClr val="000000">
                      <a:alpha val="43137"/>
                    </a:srgbClr>
                  </a:outerShdw>
                </a:effectLst>
              </a:rPr>
              <a:t/>
            </a:r>
            <a:br>
              <a:rPr lang="en-US" sz="3100" dirty="0">
                <a:effectLst>
                  <a:outerShdw blurRad="38100" dist="38100" dir="2700000" algn="tl">
                    <a:srgbClr val="000000">
                      <a:alpha val="43137"/>
                    </a:srgbClr>
                  </a:outerShdw>
                </a:effectLst>
              </a:rPr>
            </a:br>
            <a:endParaRPr lang="en-US" sz="31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6324600"/>
          </a:xfrm>
        </p:spPr>
        <p:txBody>
          <a:bodyPr>
            <a:normAutofit fontScale="90000"/>
          </a:bodyPr>
          <a:lstStyle/>
          <a:p>
            <a:pPr lvl="0" algn="r" rtl="1"/>
            <a:r>
              <a:rPr lang="en-US" dirty="0" smtClean="0"/>
              <a:t/>
            </a:r>
            <a:br>
              <a:rPr lang="en-US"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أمثلة للوظائف الاقتصادية للدولة المبنية على السياسة الشرعية :-</a:t>
            </a:r>
            <a:r>
              <a:rPr lang="en-US" dirty="0" smtClean="0"/>
              <a:t/>
            </a:r>
            <a:br>
              <a:rPr lang="en-US" dirty="0" smtClean="0"/>
            </a:br>
            <a:r>
              <a:rPr lang="ar-SA" sz="3100" dirty="0" smtClean="0"/>
              <a:t>تقوم الدولة في النظام الاقتصادي الإسلامي بأداء عدد من الوظائف الاقتصادية، وهذه الوظائف تستند إلى السياسة الشرعية المبنية على المصالح المرسلة،ومنها :-</a:t>
            </a:r>
            <a:r>
              <a:rPr lang="en-US" sz="3100" dirty="0" smtClean="0"/>
              <a:t/>
            </a:r>
            <a:br>
              <a:rPr lang="en-US" sz="3100" dirty="0" smtClean="0"/>
            </a:br>
            <a:r>
              <a:rPr lang="en-US" sz="3100" dirty="0" smtClean="0"/>
              <a:t>-1</a:t>
            </a:r>
            <a:r>
              <a:rPr lang="ar-SA" sz="2800" dirty="0" smtClean="0"/>
              <a:t>إدارة الموارد الطبيعية مثل اتخاذ الإجراءات التي تؤدي إلى الانتفاع بالموارد الطبيعية المتوفرة كالأراضي الزراعية ،  والمعادن ، ومياه الأنهار</a:t>
            </a:r>
            <a:r>
              <a:rPr lang="en-US" sz="2800" dirty="0" smtClean="0"/>
              <a:t>.</a:t>
            </a:r>
            <a:br>
              <a:rPr lang="en-US" sz="2800" dirty="0" smtClean="0"/>
            </a:br>
            <a:r>
              <a:rPr lang="en-US" sz="2800" dirty="0" smtClean="0"/>
              <a:t>-2</a:t>
            </a:r>
            <a:r>
              <a:rPr lang="ar-SA" sz="2400" dirty="0" smtClean="0"/>
              <a:t>إدارة ميزانية الدولة: تعرف ميزانية الدولة بأنها (تقدير  مفصل ، ومعتمد لنفقات الدولة، وإيراداتها لفترة زمنية مقبلة ، عادة ما تكون سنة )</a:t>
            </a:r>
            <a:r>
              <a:rPr lang="en-US" sz="2400" dirty="0" smtClean="0"/>
              <a:t>.</a:t>
            </a:r>
            <a:br>
              <a:rPr lang="en-US" sz="2400" dirty="0" smtClean="0"/>
            </a:br>
            <a:r>
              <a:rPr lang="ar-SA" sz="2400" dirty="0" smtClean="0"/>
              <a:t>3-تنظيم النشاط الاقتصادي : ومن أمثلة هذا التنظيم : الأنظمة المتعلقة بإنشاء المصارف ، والأنظمة المتعلقة بإنشاء الشركات ، والمصانع ، وأنظمة مؤسسات التعليم الخاص إلى غير ذلك من صور التنظيم .</a:t>
            </a:r>
            <a:br>
              <a:rPr lang="ar-SA" sz="2400" dirty="0" smtClean="0"/>
            </a:br>
            <a:r>
              <a:rPr lang="ar-SA" sz="2400" dirty="0" smtClean="0"/>
              <a:t>4-التدخل لمعالجة بعض الظواهر الاقتصادية مثل البطالة ، </a:t>
            </a:r>
            <a:r>
              <a:rPr lang="ar-SA" sz="2400" dirty="0" smtClean="0">
                <a:effectLst>
                  <a:outerShdw blurRad="38100" dist="38100" dir="2700000" algn="tl">
                    <a:srgbClr val="000000">
                      <a:alpha val="43137"/>
                    </a:srgbClr>
                  </a:outerShdw>
                </a:effectLst>
              </a:rPr>
              <a:t>أو الانكماش أو هجرة الأموال إلى الخارج ، أو الفقر ، أو سوء توزيع الدخل ، و الثروة داخل المجتمع .</a:t>
            </a:r>
            <a:r>
              <a:rPr lang="en-US" sz="2400" dirty="0" smtClean="0">
                <a:effectLst>
                  <a:outerShdw blurRad="38100" dist="38100" dir="2700000" algn="tl">
                    <a:srgbClr val="000000">
                      <a:alpha val="43137"/>
                    </a:srgbClr>
                  </a:outerShdw>
                </a:effectLst>
              </a:rPr>
              <a:t/>
            </a:r>
            <a:br>
              <a:rPr lang="en-US" sz="2400" dirty="0" smtClean="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 </a:t>
            </a:r>
            <a:r>
              <a:rPr lang="en-US" sz="3100" dirty="0" smtClean="0">
                <a:effectLst>
                  <a:outerShdw blurRad="38100" dist="38100" dir="2700000" algn="tl">
                    <a:srgbClr val="000000">
                      <a:alpha val="43137"/>
                    </a:srgbClr>
                  </a:outerShdw>
                </a:effectLst>
              </a:rPr>
              <a:t/>
            </a:r>
            <a:br>
              <a:rPr lang="en-US" sz="3100"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772400" cy="3657600"/>
          </a:xfrm>
        </p:spPr>
        <p:txBody>
          <a:bodyPr>
            <a:noAutofit/>
          </a:bodyPr>
          <a:lstStyle/>
          <a:p>
            <a:pPr algn="r" rtl="1"/>
            <a:r>
              <a:rPr lang="ar-SA" sz="3600" dirty="0" smtClean="0"/>
              <a:t>          وسائل التكافل الاجتماعي الاقتصادي</a:t>
            </a:r>
            <a:r>
              <a:rPr lang="en-US" sz="2800" dirty="0" smtClean="0"/>
              <a:t/>
            </a:r>
            <a:br>
              <a:rPr lang="en-US" sz="2800" dirty="0" smtClean="0"/>
            </a:br>
            <a:r>
              <a:rPr lang="ar-SA" sz="2800" dirty="0" smtClean="0">
                <a:solidFill>
                  <a:srgbClr val="FF0000"/>
                </a:solidFill>
              </a:rPr>
              <a:t>أولاً :</a:t>
            </a:r>
            <a:r>
              <a:rPr lang="ar-SA" sz="2800" dirty="0" smtClean="0"/>
              <a:t> زكاة الأموال : ومن تعريفاتها أنها: " نصيب مقدر شرعاً في مال معين ، يُصرف لطائفة مخصوصة" . </a:t>
            </a:r>
            <a:r>
              <a:rPr lang="en-US" sz="2800" dirty="0" smtClean="0"/>
              <a:t/>
            </a:r>
            <a:br>
              <a:rPr lang="en-US" sz="2800" dirty="0" smtClean="0"/>
            </a:br>
            <a:r>
              <a:rPr lang="ar-SA" sz="2800" dirty="0" smtClean="0"/>
              <a:t>أهم الآثار الاقتصادية للزكاة : </a:t>
            </a:r>
            <a:r>
              <a:rPr lang="en-US" sz="2800" dirty="0" smtClean="0"/>
              <a:t/>
            </a:r>
            <a:br>
              <a:rPr lang="en-US" sz="2800" dirty="0" smtClean="0"/>
            </a:br>
            <a:r>
              <a:rPr lang="ar-SA" sz="2800" dirty="0" smtClean="0"/>
              <a:t>1-أنها وسيلة من وسائل إعادة توزيع الدخل ، والثروة في المجتمع : </a:t>
            </a:r>
            <a:r>
              <a:rPr lang="en-US" sz="2800" dirty="0" smtClean="0"/>
              <a:t/>
            </a:r>
            <a:br>
              <a:rPr lang="en-US" sz="2800" dirty="0" smtClean="0"/>
            </a:br>
            <a:r>
              <a:rPr lang="ar-SA" sz="2800" dirty="0" smtClean="0"/>
              <a:t>2-أنها أحد الدوافع نحو الاستثمار : </a:t>
            </a:r>
            <a:r>
              <a:rPr lang="en-US" sz="2800" dirty="0" smtClean="0"/>
              <a:t/>
            </a:r>
            <a:br>
              <a:rPr lang="en-US" sz="2800" dirty="0" smtClean="0"/>
            </a:br>
            <a:r>
              <a:rPr lang="ar-SA" sz="2800" dirty="0" smtClean="0"/>
              <a:t>3-أنها وسيلة من وسائل الأمن المشجع على توفير البيئة المناسبة للانتعاش الاقتصادي . </a:t>
            </a:r>
            <a:r>
              <a:rPr lang="en-US" sz="2800" dirty="0" smtClean="0"/>
              <a:t/>
            </a:r>
            <a:br>
              <a:rPr lang="en-US" sz="2800" dirty="0" smtClean="0"/>
            </a:br>
            <a:r>
              <a:rPr lang="ar-SA" sz="2800" dirty="0" smtClean="0"/>
              <a:t>4-أنها وسيلة من وسائل تحسين أوضاع الفئات الفقيرة في المجتمع : </a:t>
            </a:r>
            <a:r>
              <a:rPr lang="en-US" sz="2800" dirty="0" smtClean="0"/>
              <a:t/>
            </a:r>
            <a:br>
              <a:rPr lang="en-US" sz="2800" dirty="0" smtClean="0"/>
            </a:br>
            <a:r>
              <a:rPr lang="ar-SA" sz="2800" dirty="0" smtClean="0"/>
              <a:t>5-أنها تساهم في توفير موارد تموِّل التكافل في المجتمع ، فتخفف العبء عن ميزانية الدولة . </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800600"/>
          </a:xfrm>
        </p:spPr>
        <p:txBody>
          <a:bodyPr>
            <a:normAutofit fontScale="90000"/>
          </a:bodyPr>
          <a:lstStyle/>
          <a:p>
            <a:pPr algn="r" rtl="1"/>
            <a:r>
              <a:rPr lang="ar-SA" dirty="0" smtClean="0"/>
              <a:t/>
            </a:r>
            <a:br>
              <a:rPr lang="ar-SA" dirty="0" smtClean="0"/>
            </a:br>
            <a:r>
              <a:rPr lang="ar-SA" dirty="0" smtClean="0"/>
              <a:t>الأموال التي تجب فيها الزكاة :</a:t>
            </a:r>
            <a:r>
              <a:rPr lang="en-US" sz="2400" dirty="0" smtClean="0"/>
              <a:t/>
            </a:r>
            <a:br>
              <a:rPr lang="en-US" sz="2400" dirty="0" smtClean="0"/>
            </a:br>
            <a:r>
              <a:rPr lang="ar-SA" sz="3100" dirty="0" smtClean="0"/>
              <a:t>تجب الزكاة في أربعة أصناف من المال ، هي : </a:t>
            </a:r>
            <a:r>
              <a:rPr lang="en-US" sz="3100" b="1" dirty="0" smtClean="0"/>
              <a:t/>
            </a:r>
            <a:br>
              <a:rPr lang="en-US" sz="3100" b="1" dirty="0" smtClean="0"/>
            </a:br>
            <a:r>
              <a:rPr lang="ar-SA" sz="3100" b="1" dirty="0" smtClean="0"/>
              <a:t>1-</a:t>
            </a:r>
            <a:r>
              <a:rPr lang="ar-SA" sz="3100" dirty="0" smtClean="0"/>
              <a:t>الأثمان : وتشمل الذهب ، والفضة ، وما يلحق بهما من العملات المعاصرة المصنوعة من الورق أو غيره . </a:t>
            </a:r>
            <a:r>
              <a:rPr lang="en-US" sz="3100" dirty="0" smtClean="0"/>
              <a:t/>
            </a:r>
            <a:br>
              <a:rPr lang="en-US" sz="3100" dirty="0" smtClean="0"/>
            </a:br>
            <a:r>
              <a:rPr lang="ar-SA" sz="3100" dirty="0" smtClean="0"/>
              <a:t>2-السائمة من بهيمة الأنعام . وهي البقر ، والإبل ، والغنم ، التي ترعى في البراري معظم السنة . </a:t>
            </a:r>
            <a:r>
              <a:rPr lang="en-US" sz="3100" dirty="0" smtClean="0"/>
              <a:t/>
            </a:r>
            <a:br>
              <a:rPr lang="en-US" sz="3100" dirty="0" smtClean="0"/>
            </a:br>
            <a:r>
              <a:rPr lang="ar-SA" sz="3100" dirty="0" smtClean="0"/>
              <a:t>3-الخارج من الأرض من الحبوب كالقمح ، والثمار كالتمر ، والمعدن كالحديد. </a:t>
            </a:r>
            <a:r>
              <a:rPr lang="en-US" sz="3100" dirty="0" smtClean="0"/>
              <a:t/>
            </a:r>
            <a:br>
              <a:rPr lang="en-US" sz="3100" dirty="0" smtClean="0"/>
            </a:br>
            <a:r>
              <a:rPr lang="ar-SA" sz="3100" dirty="0" smtClean="0"/>
              <a:t>4-عروض التجارة : وهي كل ما أُعد للبيع والشراء بهدف الربح . </a:t>
            </a:r>
            <a:r>
              <a:rPr lang="en-US" sz="3100" dirty="0" smtClean="0"/>
              <a:t/>
            </a:r>
            <a:br>
              <a:rPr lang="en-US" sz="3100" dirty="0" smtClean="0"/>
            </a:br>
            <a:r>
              <a:rPr lang="ar-SA" sz="3100" u="sng" dirty="0" smtClean="0"/>
              <a:t>شروط وجوب الزكاة : </a:t>
            </a:r>
            <a:r>
              <a:rPr lang="en-US" sz="3100" dirty="0" smtClean="0"/>
              <a:t/>
            </a:r>
            <a:br>
              <a:rPr lang="en-US" sz="3100" dirty="0" smtClean="0"/>
            </a:br>
            <a:r>
              <a:rPr lang="ar-SA" sz="3100" dirty="0" smtClean="0"/>
              <a:t>تجب الزكاة في الأموال بشروط خمسة ، هي :</a:t>
            </a:r>
            <a:r>
              <a:rPr lang="en-US" sz="3100" dirty="0" smtClean="0"/>
              <a:t/>
            </a:r>
            <a:br>
              <a:rPr lang="en-US" sz="3100" dirty="0" smtClean="0"/>
            </a:br>
            <a:r>
              <a:rPr lang="ar-SA" sz="3100" dirty="0" smtClean="0"/>
              <a:t>الحرية - الإسلام - ملك النصاب  - تمام الملك ، </a:t>
            </a:r>
            <a:r>
              <a:rPr lang="ar-SA" sz="3100" dirty="0" smtClean="0">
                <a:effectLst>
                  <a:outerShdw blurRad="38100" dist="38100" dir="2700000" algn="tl">
                    <a:srgbClr val="000000">
                      <a:alpha val="43137"/>
                    </a:srgbClr>
                  </a:outerShdw>
                </a:effectLst>
              </a:rPr>
              <a:t>واستقراره - تمام الحول .</a:t>
            </a:r>
            <a:r>
              <a:rPr lang="en-US" sz="3100" dirty="0" smtClean="0">
                <a:effectLst>
                  <a:outerShdw blurRad="38100" dist="38100" dir="2700000" algn="tl">
                    <a:srgbClr val="000000">
                      <a:alpha val="43137"/>
                    </a:srgbClr>
                  </a:outerShdw>
                </a:effectLst>
              </a:rPr>
              <a:t/>
            </a:r>
            <a:br>
              <a:rPr lang="en-US" sz="3100" dirty="0" smtClean="0">
                <a:effectLst>
                  <a:outerShdw blurRad="38100" dist="38100" dir="2700000" algn="tl">
                    <a:srgbClr val="000000">
                      <a:alpha val="43137"/>
                    </a:srgbClr>
                  </a:outerShdw>
                </a:effectLst>
              </a:rPr>
            </a:br>
            <a:endParaRPr lang="en-US" sz="24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5257800"/>
          </a:xfrm>
        </p:spPr>
        <p:txBody>
          <a:bodyPr>
            <a:noAutofit/>
          </a:bodyPr>
          <a:lstStyle/>
          <a:p>
            <a:pPr algn="r" rtl="1"/>
            <a:r>
              <a:rPr lang="ar-SA" sz="3600" dirty="0" smtClean="0"/>
              <a:t>مسائل متفرقة في فقه الزكاة :-</a:t>
            </a:r>
            <a:r>
              <a:rPr lang="en-US" sz="3200" dirty="0" smtClean="0"/>
              <a:t/>
            </a:r>
            <a:br>
              <a:rPr lang="en-US" sz="3200" dirty="0" smtClean="0"/>
            </a:br>
            <a:r>
              <a:rPr lang="ar-SA" sz="3200" dirty="0" smtClean="0">
                <a:solidFill>
                  <a:srgbClr val="00B050"/>
                </a:solidFill>
              </a:rPr>
              <a:t>المسألة الأولى : </a:t>
            </a:r>
            <a:r>
              <a:rPr lang="ar-SA" sz="3200" dirty="0" smtClean="0"/>
              <a:t>	</a:t>
            </a:r>
            <a:r>
              <a:rPr lang="en-US" sz="3200" dirty="0" smtClean="0"/>
              <a:t/>
            </a:r>
            <a:br>
              <a:rPr lang="en-US" sz="3200" dirty="0" smtClean="0"/>
            </a:br>
            <a:r>
              <a:rPr lang="ar-SA" sz="3200" dirty="0" smtClean="0"/>
              <a:t>تجب الزكاة في مال الصبي و المجنون في أصح أقوال العلماء لأنها حق واجب في المال وليس متعلقاً بالجسم كالصلاة التي لا تجب عليها .</a:t>
            </a:r>
            <a:r>
              <a:rPr lang="en-US" sz="3200" dirty="0" smtClean="0"/>
              <a:t/>
            </a:r>
            <a:br>
              <a:rPr lang="en-US" sz="3200" dirty="0" smtClean="0"/>
            </a:br>
            <a:r>
              <a:rPr lang="ar-SA" sz="3200" dirty="0" smtClean="0">
                <a:solidFill>
                  <a:srgbClr val="00B050"/>
                </a:solidFill>
              </a:rPr>
              <a:t>المسألة الثانية : </a:t>
            </a:r>
            <a:r>
              <a:rPr lang="ar-SA" sz="3200" dirty="0" smtClean="0"/>
              <a:t>	</a:t>
            </a:r>
            <a:r>
              <a:rPr lang="en-US" sz="3200" dirty="0" smtClean="0"/>
              <a:t/>
            </a:r>
            <a:br>
              <a:rPr lang="en-US" sz="3200" dirty="0" smtClean="0"/>
            </a:br>
            <a:r>
              <a:rPr lang="ar-SA" sz="3200" dirty="0" smtClean="0"/>
              <a:t>لا زكاة في أموال الدولة ، وأموال الجمعيات الخيرية ، والأوقاف الموقوفة على جهات خيرية كالمدارس ، والمستشفيات ، لأنها مرصدة للخير وليست ملكاً للفرد المكلف . </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5334000"/>
          </a:xfrm>
        </p:spPr>
        <p:txBody>
          <a:bodyPr>
            <a:normAutofit fontScale="90000"/>
          </a:bodyPr>
          <a:lstStyle/>
          <a:p>
            <a:pPr algn="r" rtl="1"/>
            <a:r>
              <a:rPr lang="ar-SA" sz="2800" dirty="0" smtClean="0">
                <a:solidFill>
                  <a:srgbClr val="00B050"/>
                </a:solidFill>
              </a:rPr>
              <a:t/>
            </a:r>
            <a:br>
              <a:rPr lang="ar-SA" sz="2800" dirty="0" smtClean="0">
                <a:solidFill>
                  <a:srgbClr val="00B050"/>
                </a:solidFill>
              </a:rPr>
            </a:br>
            <a:r>
              <a:rPr lang="ar-SA" sz="2800" dirty="0" smtClean="0">
                <a:solidFill>
                  <a:srgbClr val="00B050"/>
                </a:solidFill>
              </a:rPr>
              <a:t/>
            </a:r>
            <a:br>
              <a:rPr lang="ar-SA" sz="2800" dirty="0" smtClean="0">
                <a:solidFill>
                  <a:srgbClr val="00B050"/>
                </a:solidFill>
              </a:rPr>
            </a:br>
            <a:r>
              <a:rPr lang="ar-SA" sz="2800" dirty="0" smtClean="0">
                <a:solidFill>
                  <a:srgbClr val="00B050"/>
                </a:solidFill>
              </a:rPr>
              <a:t>المسألة الثالثة : </a:t>
            </a:r>
            <a:r>
              <a:rPr lang="ar-SA" sz="2800" dirty="0" smtClean="0"/>
              <a:t/>
            </a:r>
            <a:br>
              <a:rPr lang="ar-SA" sz="2800" dirty="0" smtClean="0"/>
            </a:br>
            <a:r>
              <a:rPr lang="ar-SA" sz="3100" dirty="0" smtClean="0"/>
              <a:t>زكاة الدين :</a:t>
            </a:r>
            <a:r>
              <a:rPr lang="en-US" sz="3100" dirty="0" smtClean="0"/>
              <a:t/>
            </a:r>
            <a:br>
              <a:rPr lang="en-US" sz="3100" dirty="0" smtClean="0"/>
            </a:br>
            <a:r>
              <a:rPr lang="ar-SA" sz="3100" dirty="0" smtClean="0"/>
              <a:t>إذا كان للإنسان دين عند الآخرين فهل تجب فيه زكاة أم لا ؟ هذه من مسائل الخلاف ، وخلاصتها أن للدَّين حالتين :-</a:t>
            </a:r>
            <a:r>
              <a:rPr lang="en-US" sz="3100" dirty="0" smtClean="0"/>
              <a:t/>
            </a:r>
            <a:br>
              <a:rPr lang="en-US" sz="3100" dirty="0" smtClean="0"/>
            </a:br>
            <a:r>
              <a:rPr lang="ar-SA" sz="3100" u="sng" dirty="0" smtClean="0"/>
              <a:t>الحالة الأولى : </a:t>
            </a:r>
            <a:r>
              <a:rPr lang="ar-SA" sz="3100" dirty="0" smtClean="0"/>
              <a:t>إذا كان الدين على مليء أي إذا كان المدين غنياً وفياً غير   مماطل ، بحيث أن صاحب الدين يستطيع الحصول عليه متى أراد، فهذا الدين تجب فيه الزكاة كل عام ، وله أن يخرج زكاته كل سنة ، وهو الأفضل ، وله أن ينتظر حتى يقبضه ثم يزكي عن كل السنوات الماضية . </a:t>
            </a:r>
            <a:r>
              <a:rPr lang="en-US" sz="3100" dirty="0" smtClean="0"/>
              <a:t/>
            </a:r>
            <a:br>
              <a:rPr lang="en-US" sz="3100" dirty="0" smtClean="0"/>
            </a:br>
            <a:r>
              <a:rPr lang="ar-SA" sz="3100" b="1" dirty="0" smtClean="0"/>
              <a:t>الحالة الثانية : </a:t>
            </a:r>
            <a:r>
              <a:rPr lang="ar-SA" sz="3100" dirty="0" smtClean="0"/>
              <a:t>أن يكون المدين معسراً أو مماطلا غير وفي ، فلا زكاة فيه ولو تغيرت أحوال المدين فسدد هذا الدين لاحقاً فهو أيضاً لا زكاة فيه، فيُعامل على أنه دخل ، ينتظر </a:t>
            </a:r>
            <a:r>
              <a:rPr lang="ar-SA" sz="3100" dirty="0" smtClean="0">
                <a:effectLst>
                  <a:outerShdw blurRad="38100" dist="38100" dir="2700000" algn="tl">
                    <a:srgbClr val="000000">
                      <a:alpha val="43137"/>
                    </a:srgbClr>
                  </a:outerShdw>
                </a:effectLst>
              </a:rPr>
              <a:t>حتى يحول عليه الحول من قبضه إذا كان قد بلغ النصاب. وقيل يزكي عن سنة واحدة من باب الاستحباب.</a:t>
            </a:r>
            <a:r>
              <a:rPr lang="en-US" sz="3100" dirty="0" smtClean="0">
                <a:effectLst>
                  <a:outerShdw blurRad="38100" dist="38100" dir="2700000" algn="tl">
                    <a:srgbClr val="000000">
                      <a:alpha val="43137"/>
                    </a:srgbClr>
                  </a:outerShdw>
                </a:effectLst>
              </a:rPr>
              <a:t/>
            </a:r>
            <a:br>
              <a:rPr lang="en-US" sz="3100" dirty="0" smtClean="0">
                <a:effectLst>
                  <a:outerShdw blurRad="38100" dist="38100" dir="2700000" algn="tl">
                    <a:srgbClr val="000000">
                      <a:alpha val="43137"/>
                    </a:srgbClr>
                  </a:outerShdw>
                </a:effectLst>
              </a:rPr>
            </a:b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3352800"/>
          </a:xfrm>
        </p:spPr>
        <p:txBody>
          <a:bodyPr>
            <a:normAutofit fontScale="90000"/>
          </a:bodyPr>
          <a:lstStyle/>
          <a:p>
            <a:pPr algn="r"/>
            <a:r>
              <a:rPr lang="ar-SA" sz="3600" dirty="0" smtClean="0">
                <a:solidFill>
                  <a:srgbClr val="00B050"/>
                </a:solidFill>
              </a:rPr>
              <a:t>المسألة الرابعة : </a:t>
            </a:r>
            <a:r>
              <a:rPr lang="ar-SA" sz="2800" dirty="0" smtClean="0"/>
              <a:t>	</a:t>
            </a:r>
            <a:br>
              <a:rPr lang="ar-SA" sz="2800" dirty="0" smtClean="0"/>
            </a:br>
            <a:r>
              <a:rPr lang="ar-SA" sz="3600" dirty="0" smtClean="0"/>
              <a:t>حكم الزكاة في مال من عليه دين ينقص النصاب : فلو أن شخصاً عنده مئة ألف ريال ، وعليه دين يزيد عن هذا المبلغ أو يساويه ، أي أنه لو سدد الدين لم يبق عنده ما يساوي النصاب ، فهل يزكي المبلغ الذي عنده وهو مئة ألف ريال في هذا المثال ؟</a:t>
            </a:r>
            <a:r>
              <a:rPr lang="en-US" sz="3600" dirty="0" smtClean="0"/>
              <a:t/>
            </a:r>
            <a:br>
              <a:rPr lang="en-US" sz="3600" dirty="0" smtClean="0"/>
            </a:br>
            <a:endParaRPr lang="en-US" sz="27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191000"/>
          </a:xfrm>
        </p:spPr>
        <p:txBody>
          <a:bodyPr>
            <a:noAutofit/>
          </a:bodyPr>
          <a:lstStyle/>
          <a:p>
            <a:pPr algn="r" rtl="1"/>
            <a:r>
              <a:rPr lang="ar-SA" sz="2600" dirty="0" smtClean="0"/>
              <a:t>هذه من مسائل الخلاف القوي ، وفيها أقوال :</a:t>
            </a:r>
            <a:r>
              <a:rPr lang="en-US" sz="2600" dirty="0" smtClean="0"/>
              <a:t/>
            </a:r>
            <a:br>
              <a:rPr lang="en-US" sz="2600" dirty="0" smtClean="0"/>
            </a:br>
            <a:r>
              <a:rPr lang="ar-SA" sz="2600" dirty="0" smtClean="0">
                <a:solidFill>
                  <a:srgbClr val="002060"/>
                </a:solidFill>
              </a:rPr>
              <a:t>الأول :</a:t>
            </a:r>
            <a:r>
              <a:rPr lang="ar-SA" sz="2600" dirty="0" smtClean="0"/>
              <a:t> أنه لا زكاة عليه ، فهو فقير يستحق المواساة ، وهذا هو المشهور في المذهب الحنبلي ، و لا فرق بين الدين الحال والمؤجل .</a:t>
            </a:r>
            <a:r>
              <a:rPr lang="en-US" sz="2600" dirty="0" smtClean="0"/>
              <a:t/>
            </a:r>
            <a:br>
              <a:rPr lang="en-US" sz="2600" dirty="0" smtClean="0"/>
            </a:br>
            <a:r>
              <a:rPr lang="ar-SA" sz="2600" dirty="0" smtClean="0">
                <a:solidFill>
                  <a:srgbClr val="002060"/>
                </a:solidFill>
              </a:rPr>
              <a:t>الثاني :</a:t>
            </a:r>
            <a:r>
              <a:rPr lang="ar-SA" sz="2600" dirty="0" smtClean="0"/>
              <a:t> أنه تجب عليه الزكاة فيما عنده من المال ، ولا أثر للدين في منع    الزكاة ، ومما يُستدل به لهذا القول عمومات الأدلة الآمرة بالزكاة في كل مال بلغ النصاب و أن الزكاة تجب في المال ، وهو موجود ، إذاً تجب فيه الزكاة ، أما الدين فهو في الذمة . </a:t>
            </a:r>
            <a:r>
              <a:rPr lang="en-US" sz="2600" dirty="0" smtClean="0"/>
              <a:t/>
            </a:r>
            <a:br>
              <a:rPr lang="en-US" sz="2600" dirty="0" smtClean="0"/>
            </a:br>
            <a:r>
              <a:rPr lang="ar-SA" sz="2600" dirty="0" smtClean="0">
                <a:solidFill>
                  <a:srgbClr val="002060"/>
                </a:solidFill>
              </a:rPr>
              <a:t>الثالث :</a:t>
            </a:r>
            <a:r>
              <a:rPr lang="ar-SA" sz="2600" dirty="0" smtClean="0"/>
              <a:t>	التفصيل : فأصحاب هذا القول قسموا الأموال الزكوية إلى قسمين . فالأموال الظاهرة وهي الحبوب ، والثمار ، وبهيمة الأنعام تجب فيها الزكاة ،  إذا كان ما لكها عليه دين ينقص النصاب ،أما الأموال الباطنة وهي الأثمان وعروض التجارة فلا تجب فيها الزكاة إذا كان مالكها عليه دين ينقص النصاب </a:t>
            </a:r>
            <a:endParaRPr lang="en-US"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3581400"/>
          </a:xfrm>
        </p:spPr>
        <p:txBody>
          <a:bodyPr>
            <a:normAutofit fontScale="90000"/>
          </a:bodyPr>
          <a:lstStyle/>
          <a:p>
            <a:pPr algn="r" rtl="1"/>
            <a:r>
              <a:rPr lang="ar-SA" dirty="0">
                <a:solidFill>
                  <a:srgbClr val="FF0000"/>
                </a:solidFill>
              </a:rPr>
              <a:t>المصدر الأول </a:t>
            </a:r>
            <a:r>
              <a:rPr lang="ar-SA" dirty="0" smtClean="0">
                <a:solidFill>
                  <a:srgbClr val="FF0000"/>
                </a:solidFill>
              </a:rPr>
              <a:t>:</a:t>
            </a:r>
            <a:r>
              <a:rPr lang="ar-SA" dirty="0" smtClean="0"/>
              <a:t/>
            </a:r>
            <a:br>
              <a:rPr lang="ar-SA" dirty="0" smtClean="0"/>
            </a:br>
            <a:r>
              <a:rPr lang="ar-SA" dirty="0" smtClean="0"/>
              <a:t> </a:t>
            </a:r>
            <a:r>
              <a:rPr lang="ar-SA" dirty="0"/>
              <a:t>القرآن الكريم :</a:t>
            </a:r>
            <a:r>
              <a:rPr lang="en-US" b="1" dirty="0"/>
              <a:t/>
            </a:r>
            <a:br>
              <a:rPr lang="en-US" b="1" dirty="0"/>
            </a:br>
            <a:r>
              <a:rPr lang="ar-SA" dirty="0">
                <a:solidFill>
                  <a:schemeClr val="tx1"/>
                </a:solidFill>
              </a:rPr>
              <a:t>      نص الله سبحانه وتعالى في كتابه الكريم على الكثير من الأحكام التي تتعلق بالمال سواء من ناحية مكانته والنظرة إليه أو </a:t>
            </a:r>
            <a:r>
              <a:rPr lang="ar-SA" dirty="0" smtClean="0">
                <a:solidFill>
                  <a:schemeClr val="tx1"/>
                </a:solidFill>
              </a:rPr>
              <a:t>الأمور </a:t>
            </a:r>
            <a:r>
              <a:rPr lang="ar-SA" dirty="0">
                <a:solidFill>
                  <a:schemeClr val="tx1"/>
                </a:solidFill>
              </a:rPr>
              <a:t>المتعلقة بطرق جمعه واكتسابه أو تداوله </a:t>
            </a:r>
            <a:r>
              <a:rPr lang="ar-SA" dirty="0" smtClean="0">
                <a:solidFill>
                  <a:schemeClr val="tx1"/>
                </a:solidFill>
              </a:rPr>
              <a:t>وإنفاقه.</a:t>
            </a: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600200"/>
            <a:ext cx="8077200" cy="4800600"/>
          </a:xfrm>
        </p:spPr>
        <p:txBody>
          <a:bodyPr>
            <a:normAutofit fontScale="90000"/>
          </a:bodyPr>
          <a:lstStyle/>
          <a:p>
            <a:pPr algn="r" rtl="1"/>
            <a:r>
              <a:rPr lang="ar-SA" sz="3600" dirty="0" smtClean="0"/>
              <a:t/>
            </a:r>
            <a:br>
              <a:rPr lang="ar-SA" sz="3600" dirty="0" smtClean="0"/>
            </a:br>
            <a:r>
              <a:rPr lang="ar-SA" sz="3600" dirty="0" smtClean="0"/>
              <a:t/>
            </a:r>
            <a:br>
              <a:rPr lang="ar-SA" sz="3600" dirty="0" smtClean="0"/>
            </a:br>
            <a:r>
              <a:rPr lang="ar-SA" sz="3600" u="sng" dirty="0" smtClean="0"/>
              <a:t>القسم الأول:</a:t>
            </a:r>
            <a:r>
              <a:rPr lang="ar-SA" sz="3600" dirty="0" smtClean="0"/>
              <a:t> زكاة الذهب والفضة والعملات الورقية : </a:t>
            </a:r>
            <a:r>
              <a:rPr lang="en-US" sz="3600" b="1" dirty="0" smtClean="0"/>
              <a:t/>
            </a:r>
            <a:br>
              <a:rPr lang="en-US" sz="3600" b="1" dirty="0" smtClean="0"/>
            </a:br>
            <a:r>
              <a:rPr lang="ar-SA" sz="3600" dirty="0" smtClean="0"/>
              <a:t>نصاب الذهب والفضة : أُختلف في ذلك ، وما قيل فيه: أن نصاب الفضة ( 595) جراماً ، ونصاب الذهب (85) جراماً </a:t>
            </a:r>
            <a:r>
              <a:rPr lang="en-US" sz="3600" dirty="0" smtClean="0"/>
              <a:t/>
            </a:r>
            <a:br>
              <a:rPr lang="en-US" sz="3600" dirty="0" smtClean="0"/>
            </a:br>
            <a:r>
              <a:rPr lang="ar-SA" sz="3600" dirty="0" smtClean="0"/>
              <a:t>نصاب العملات الورقية : العملات المعاصرة المصنوعة من الورق ، أو غيره حلت محل الذهب ، والفضة ، وأصبحت هي الأثمان المتداولة ، فتقاس على الذهب ، والفضة ، فتجب فيها الزكاة . </a:t>
            </a:r>
            <a:r>
              <a:rPr lang="en-US" sz="3600" dirty="0" smtClean="0"/>
              <a:t/>
            </a:r>
            <a:br>
              <a:rPr lang="en-US" sz="3600" dirty="0" smtClean="0"/>
            </a:br>
            <a:r>
              <a:rPr lang="ar-SA" sz="3600" dirty="0" smtClean="0">
                <a:solidFill>
                  <a:srgbClr val="FF0000"/>
                </a:solidFill>
              </a:rPr>
              <a:t>طريقة حساب نصاب العملة الورقية :-</a:t>
            </a:r>
            <a:r>
              <a:rPr lang="en-US" sz="3600" dirty="0" smtClean="0"/>
              <a:t/>
            </a:r>
            <a:br>
              <a:rPr lang="en-US" sz="3600" dirty="0" smtClean="0"/>
            </a:br>
            <a:r>
              <a:rPr lang="ar-SA" sz="3600" dirty="0" smtClean="0"/>
              <a:t>نصاب العملة الورقية = مقدار نصاب الفضة بالجرام × سعر الجرام بالريال .</a:t>
            </a:r>
            <a:r>
              <a:rPr lang="en-US" sz="3600" dirty="0" smtClean="0"/>
              <a:t/>
            </a:r>
            <a:br>
              <a:rPr lang="en-US" sz="3600" dirty="0" smtClean="0"/>
            </a:br>
            <a:r>
              <a:rPr lang="ar-SA" sz="3600" dirty="0" smtClean="0">
                <a:effectLst>
                  <a:outerShdw blurRad="38100" dist="38100" dir="2700000" algn="tl">
                    <a:srgbClr val="000000">
                      <a:alpha val="43137"/>
                    </a:srgbClr>
                  </a:outerShdw>
                </a:effectLst>
              </a:rPr>
              <a:t>مقدار ما يخرج من الأثمان : يخرج منها (2.5٪) </a:t>
            </a:r>
            <a:r>
              <a:rPr lang="en-US" sz="3600" dirty="0" smtClean="0">
                <a:effectLst>
                  <a:outerShdw blurRad="38100" dist="38100" dir="2700000" algn="tl">
                    <a:srgbClr val="000000">
                      <a:alpha val="43137"/>
                    </a:srgbClr>
                  </a:outerShdw>
                </a:effectLst>
              </a:rPr>
              <a:t/>
            </a:r>
            <a:br>
              <a:rPr lang="en-US" sz="3600" dirty="0" smtClean="0">
                <a:effectLst>
                  <a:outerShdw blurRad="38100" dist="38100" dir="2700000" algn="tl">
                    <a:srgbClr val="000000">
                      <a:alpha val="43137"/>
                    </a:srgbClr>
                  </a:outerShdw>
                </a:effectLst>
              </a:rPr>
            </a:br>
            <a:endParaRPr lang="en-US" sz="36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3962400"/>
          </a:xfrm>
        </p:spPr>
        <p:txBody>
          <a:bodyPr>
            <a:normAutofit fontScale="90000"/>
          </a:bodyPr>
          <a:lstStyle/>
          <a:p>
            <a:pPr algn="r" rtl="1"/>
            <a:r>
              <a:rPr lang="ar-SA" sz="3600" dirty="0" smtClean="0"/>
              <a:t>زكاة عروض التجارة : </a:t>
            </a:r>
            <a:r>
              <a:rPr lang="en-US" sz="3200" b="1" dirty="0" smtClean="0"/>
              <a:t/>
            </a:r>
            <a:br>
              <a:rPr lang="en-US" sz="3200" b="1" dirty="0" smtClean="0"/>
            </a:br>
            <a:r>
              <a:rPr lang="ar-SA" sz="3200" dirty="0" smtClean="0"/>
              <a:t>تعتبر عروض التجارة أوسع الأموال الزكوية ، فيدخل فيها كل السلع التي يتخذها الناس لطلب الربح بالبيع . كالعقارات ، و المواد الغذائية ، والأثاث، و الآلات ، و الملابس </a:t>
            </a:r>
            <a:r>
              <a:rPr lang="en-US" sz="3200" dirty="0" smtClean="0"/>
              <a:t/>
            </a:r>
            <a:br>
              <a:rPr lang="en-US" sz="3200" dirty="0" smtClean="0"/>
            </a:br>
            <a:r>
              <a:rPr lang="ar-SA" sz="3200" dirty="0" smtClean="0"/>
              <a:t> </a:t>
            </a:r>
            <a:r>
              <a:rPr lang="en-US" sz="3200" dirty="0" smtClean="0"/>
              <a:t/>
            </a:r>
            <a:br>
              <a:rPr lang="en-US" sz="3200" dirty="0" smtClean="0"/>
            </a:br>
            <a:r>
              <a:rPr lang="ar-SA" sz="3200" dirty="0" smtClean="0"/>
              <a:t>شروط وجوب الزكاة في عروض التجارة:</a:t>
            </a:r>
            <a:r>
              <a:rPr lang="en-US" sz="3200" dirty="0" smtClean="0"/>
              <a:t/>
            </a:r>
            <a:br>
              <a:rPr lang="en-US" sz="3200" dirty="0" smtClean="0"/>
            </a:br>
            <a:r>
              <a:rPr lang="ar-SA" sz="3200" dirty="0" smtClean="0"/>
              <a:t>1-أن يملك هذه العروض باختياره ، كالشراء ، وقبول الهبة ، أمَّا ما دخل في ملكه بغير إرادته كالإرث فلا زكاة فيه . </a:t>
            </a:r>
            <a:r>
              <a:rPr lang="en-US" sz="3200" dirty="0" smtClean="0"/>
              <a:t/>
            </a:r>
            <a:br>
              <a:rPr lang="en-US" sz="3200" dirty="0" smtClean="0"/>
            </a:br>
            <a:r>
              <a:rPr lang="ar-SA" sz="3200" dirty="0" smtClean="0"/>
              <a:t>2-أن ينوي بها التجارة عند تملكها</a:t>
            </a:r>
            <a:r>
              <a:rPr lang="en-US" sz="3200" dirty="0" smtClean="0"/>
              <a:t/>
            </a:r>
            <a:br>
              <a:rPr lang="en-US" sz="3200" dirty="0" smtClean="0"/>
            </a:br>
            <a:r>
              <a:rPr lang="ar-SA" sz="3200" dirty="0" smtClean="0"/>
              <a:t>3-أن تبلغ قيمتها نصاب الذهب ، أو الفضة أيهما أقل</a:t>
            </a:r>
            <a:r>
              <a:rPr lang="en-US" sz="3200" dirty="0" smtClean="0"/>
              <a:t/>
            </a:r>
            <a:br>
              <a:rPr lang="en-US" sz="3200" dirty="0" smtClean="0"/>
            </a:b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191000"/>
          </a:xfrm>
        </p:spPr>
        <p:txBody>
          <a:bodyPr>
            <a:normAutofit fontScale="90000"/>
          </a:bodyPr>
          <a:lstStyle/>
          <a:p>
            <a:pPr algn="r" rtl="1"/>
            <a:r>
              <a:rPr lang="ar-SA" sz="4000" dirty="0" smtClean="0"/>
              <a:t>تقويم عروض التجارة : </a:t>
            </a:r>
            <a:r>
              <a:rPr lang="en-US" sz="3600" dirty="0" smtClean="0"/>
              <a:t/>
            </a:r>
            <a:br>
              <a:rPr lang="en-US" sz="3600" dirty="0" smtClean="0"/>
            </a:br>
            <a:r>
              <a:rPr lang="ar-SA" sz="3600" dirty="0" smtClean="0"/>
              <a:t>سعر التقويم : </a:t>
            </a:r>
            <a:r>
              <a:rPr lang="en-US" sz="3600" dirty="0" smtClean="0"/>
              <a:t/>
            </a:r>
            <a:br>
              <a:rPr lang="en-US" sz="3600" dirty="0" smtClean="0"/>
            </a:br>
            <a:r>
              <a:rPr lang="ar-SA" sz="3600" dirty="0" smtClean="0"/>
              <a:t>اختلف العلماء في السعر الذي يتم به تقويم البضاعة لأجل إخراج زكاتها. ومن أبرز الأقوال :</a:t>
            </a:r>
            <a:r>
              <a:rPr lang="en-US" sz="3600" dirty="0" smtClean="0"/>
              <a:t/>
            </a:r>
            <a:br>
              <a:rPr lang="en-US" sz="3600" dirty="0" smtClean="0"/>
            </a:br>
            <a:r>
              <a:rPr lang="ar-SA" sz="3600" dirty="0" smtClean="0"/>
              <a:t>أن التقويم يتم بسعر الجملة . وممن أفتى بذلك اللجنة الدائمة للبحوث   العلمية ، والإفتاء ، في المملكة العربية السعودية وكذلك الشيخ عبد الله بن جبرين . </a:t>
            </a:r>
            <a:r>
              <a:rPr lang="en-US" sz="3600" dirty="0" smtClean="0"/>
              <a:t/>
            </a:r>
            <a:br>
              <a:rPr lang="en-US" sz="3600" dirty="0" smtClean="0"/>
            </a:br>
            <a:r>
              <a:rPr lang="ar-SA" sz="3600" dirty="0" smtClean="0"/>
              <a:t>2- إن كان يبيع بالجملة فباعتبار سعر الجملة ، وإن كان يبيع بالتجزئة يقوم بسعر التجزئة . وممن قال بهذا الشيخ محمد بن عثيمين .</a:t>
            </a:r>
            <a:r>
              <a:rPr lang="en-US" sz="3600" dirty="0" smtClean="0"/>
              <a:t/>
            </a:r>
            <a:br>
              <a:rPr lang="en-US" sz="3600" dirty="0" smtClean="0"/>
            </a:b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3886200"/>
          </a:xfrm>
        </p:spPr>
        <p:txBody>
          <a:bodyPr>
            <a:normAutofit fontScale="90000"/>
          </a:bodyPr>
          <a:lstStyle/>
          <a:p>
            <a:pPr algn="r" rtl="1"/>
            <a:r>
              <a:rPr lang="ar-SA" sz="4000" u="sng" dirty="0" smtClean="0"/>
              <a:t>مصارف الزكاة :</a:t>
            </a:r>
            <a:r>
              <a:rPr lang="en-US" sz="3200" dirty="0" smtClean="0"/>
              <a:t/>
            </a:r>
            <a:br>
              <a:rPr lang="en-US" sz="3200" dirty="0" smtClean="0"/>
            </a:br>
            <a:r>
              <a:rPr lang="ar-SA" sz="3200" dirty="0" smtClean="0"/>
              <a:t>1 ، 2- الفقراء ، والمساكين : درجتان من المحتاجين ، والفقراء أشد حاجة من المساكين، و كلا الصنفين لا يستطيع الحصول على كفايته بقدراته الذاتية ، فيستحق الزكاة .</a:t>
            </a:r>
            <a:r>
              <a:rPr lang="en-US" sz="3200" dirty="0" smtClean="0"/>
              <a:t/>
            </a:r>
            <a:br>
              <a:rPr lang="en-US" sz="3200" dirty="0" smtClean="0"/>
            </a:br>
            <a:r>
              <a:rPr lang="ar-SA" sz="3200" dirty="0" smtClean="0"/>
              <a:t>3-العاملون عليها : وهم المكلفون بجمع الزكاة وتوزيعها، وحفظها ، ويُعطون أجرتهم من الزكاة .</a:t>
            </a:r>
            <a:r>
              <a:rPr lang="en-US" sz="3200" dirty="0" smtClean="0"/>
              <a:t/>
            </a:r>
            <a:br>
              <a:rPr lang="en-US" sz="3200" dirty="0" smtClean="0"/>
            </a:br>
            <a:r>
              <a:rPr lang="ar-SA" sz="3200" dirty="0" smtClean="0"/>
              <a:t>4-المؤلفة قلوبهم : وهم إما أنهم غير مسلمين يُرجى إسلامهم ، أو كف شرهم ، أو الاستعانة بهم ضد غيرهم . و إما أنهم مسلمون يراد تقوية إيمانهم أو إغراء غيرهم بالدخول في الإسلام .</a:t>
            </a:r>
            <a:r>
              <a:rPr lang="en-US" sz="3200" dirty="0" smtClean="0"/>
              <a:t/>
            </a:r>
            <a:br>
              <a:rPr lang="en-US" sz="3200" dirty="0" smtClean="0"/>
            </a:br>
            <a:r>
              <a:rPr lang="ar-SA" sz="3200" dirty="0" smtClean="0"/>
              <a:t>5-الرقاب : ويشمل في هذه الأزمنة كل الأسرى أما تحرير العبيد فقد انحسر أو انعدم وجوده الآن .</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876800"/>
          </a:xfrm>
        </p:spPr>
        <p:txBody>
          <a:bodyPr>
            <a:noAutofit/>
          </a:bodyPr>
          <a:lstStyle/>
          <a:p>
            <a:pPr lvl="0" algn="r" rtl="1"/>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r>
              <a:rPr lang="ar-SA" sz="2400" dirty="0" smtClean="0"/>
              <a:t>6-الغارمون : وهم : المدينون ، </a:t>
            </a:r>
            <a:r>
              <a:rPr lang="ar-SA" sz="2400" u="sng" dirty="0" smtClean="0"/>
              <a:t>ويقسمون إلى قسمين :</a:t>
            </a:r>
            <a:r>
              <a:rPr lang="en-US" sz="2400" dirty="0" smtClean="0"/>
              <a:t/>
            </a:r>
            <a:br>
              <a:rPr lang="en-US" sz="2400" dirty="0" smtClean="0"/>
            </a:br>
            <a:r>
              <a:rPr lang="ar-SA" sz="2400" u="sng" dirty="0" smtClean="0"/>
              <a:t>الأول :</a:t>
            </a:r>
            <a:r>
              <a:rPr lang="ar-SA" sz="2400" dirty="0" smtClean="0"/>
              <a:t>	غارم لنفسه وهو شخص تحمل ديوناً لمصلحته ، وعجز عن الوفاء بها ، فهو فقير فيُعطى ما يسدد ديونه . ولكن يلاحظ أن من تحمل الديون في المعاصي كالقمار، أو الذي لا يصلي فهؤلاء لا نصيب لهم في الزكاة إلاَّ بعد التوبة . </a:t>
            </a:r>
            <a:r>
              <a:rPr lang="en-US" sz="2400" dirty="0" smtClean="0"/>
              <a:t/>
            </a:r>
            <a:br>
              <a:rPr lang="en-US" sz="2400" dirty="0" smtClean="0"/>
            </a:br>
            <a:r>
              <a:rPr lang="ar-SA" sz="2400" u="sng" dirty="0" smtClean="0"/>
              <a:t>الثاني :</a:t>
            </a:r>
            <a:r>
              <a:rPr lang="ar-SA" sz="2400" dirty="0" smtClean="0"/>
              <a:t> غارم لإصلاح ذات البين : وهو من تحمل في ذمته مالاً من أجل إخماد فتنة ، فيعُطى بقدر ما التزم به ولم يسدده ، أما إذا دفع ذلك من ماله فلا يُعطى ، لأنه لم يعد مديناً . </a:t>
            </a:r>
            <a:r>
              <a:rPr lang="en-US" sz="2400" dirty="0" smtClean="0"/>
              <a:t/>
            </a:r>
            <a:br>
              <a:rPr lang="en-US" sz="2400" dirty="0" smtClean="0"/>
            </a:br>
            <a:r>
              <a:rPr lang="ar-SA" sz="2400" dirty="0" smtClean="0"/>
              <a:t>7-سبيل الله : وهو الجهاد ، فيعطي المجاهدون المتطوعون بدون مرتبات من الدولة ، أو أنهم لهم رواتب لا تكفيهم ، فيعطون على قدر ما تحتاجه مهمتهم في الجهاد  وقد قرر المجمع الفقهي برابطة العالم الإسلامي أن الدعوة إلى الله داخلة ضمن " في سبيل الله " وعلى هذا يجوز صرف الزكاة للإنفاق على الدعوة إلى الله، وقال الشيخ محمد بن إبراهيم : إنه يلحق بذلك أيضاً الإنفاق على كشف الشبه عن الدين فهو من الجهاد</a:t>
            </a:r>
            <a:r>
              <a:rPr lang="en-US" sz="2400" dirty="0" smtClean="0"/>
              <a:t/>
            </a:r>
            <a:br>
              <a:rPr lang="en-US" sz="2400" dirty="0" smtClean="0"/>
            </a:br>
            <a:r>
              <a:rPr lang="ar-SA" sz="2400" dirty="0" smtClean="0"/>
              <a:t>8-ابن السبيل وهو : المسافر المنقطع فيعطى </a:t>
            </a:r>
            <a:r>
              <a:rPr lang="ar-SA" sz="2400" dirty="0" smtClean="0">
                <a:effectLst>
                  <a:outerShdw blurRad="38100" dist="38100" dir="2700000" algn="tl">
                    <a:srgbClr val="000000">
                      <a:alpha val="43137"/>
                    </a:srgbClr>
                  </a:outerShdw>
                </a:effectLst>
              </a:rPr>
              <a:t>ما يوصله إلى بلده . </a:t>
            </a:r>
            <a:r>
              <a:rPr lang="en-US" sz="2400" dirty="0" smtClean="0">
                <a:effectLst>
                  <a:outerShdw blurRad="38100" dist="38100" dir="2700000" algn="tl">
                    <a:srgbClr val="000000">
                      <a:alpha val="43137"/>
                    </a:srgbClr>
                  </a:outerShdw>
                </a:effectLst>
              </a:rPr>
              <a:t/>
            </a:r>
            <a:br>
              <a:rPr lang="en-US" sz="2400" dirty="0" smtClean="0">
                <a:effectLst>
                  <a:outerShdw blurRad="38100" dist="38100" dir="2700000" algn="tl">
                    <a:srgbClr val="000000">
                      <a:alpha val="43137"/>
                    </a:srgbClr>
                  </a:outerShdw>
                </a:effectLst>
              </a:rPr>
            </a:br>
            <a:r>
              <a:rPr lang="ar-SA" sz="2400" dirty="0" smtClean="0">
                <a:effectLst>
                  <a:outerShdw blurRad="38100" dist="38100" dir="2700000" algn="tl">
                    <a:srgbClr val="000000">
                      <a:alpha val="43137"/>
                    </a:srgbClr>
                  </a:outerShdw>
                </a:effectLst>
              </a:rPr>
              <a:t>	ويجوز دفع الزكاة لصنف واحد من هذه الأصناف . </a:t>
            </a:r>
            <a:r>
              <a:rPr lang="en-US" sz="2400" dirty="0" smtClean="0">
                <a:effectLst>
                  <a:outerShdw blurRad="38100" dist="38100" dir="2700000" algn="tl">
                    <a:srgbClr val="000000">
                      <a:alpha val="43137"/>
                    </a:srgbClr>
                  </a:outerShdw>
                </a:effectLst>
              </a:rPr>
              <a:t/>
            </a:r>
            <a:br>
              <a:rPr lang="en-US" sz="2400" dirty="0" smtClean="0">
                <a:effectLst>
                  <a:outerShdw blurRad="38100" dist="38100" dir="2700000" algn="tl">
                    <a:srgbClr val="000000">
                      <a:alpha val="43137"/>
                    </a:srgbClr>
                  </a:outerShdw>
                </a:effectLst>
              </a:rPr>
            </a:br>
            <a:endParaRPr lang="en-US" sz="24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600200"/>
            <a:ext cx="8534400" cy="3733800"/>
          </a:xfrm>
        </p:spPr>
        <p:txBody>
          <a:bodyPr>
            <a:normAutofit fontScale="90000"/>
          </a:bodyPr>
          <a:lstStyle/>
          <a:p>
            <a:pPr algn="r" rtl="1"/>
            <a:r>
              <a:rPr lang="ar-SA" sz="3200" dirty="0" smtClean="0"/>
              <a:t/>
            </a:r>
            <a:br>
              <a:rPr lang="ar-SA" sz="3200" dirty="0" smtClean="0"/>
            </a:br>
            <a:r>
              <a:rPr lang="ar-SA" sz="3200" dirty="0" smtClean="0"/>
              <a:t/>
            </a:r>
            <a:br>
              <a:rPr lang="ar-SA" sz="3200" dirty="0" smtClean="0"/>
            </a:br>
            <a:r>
              <a:rPr lang="ar-SA" sz="3200" dirty="0" smtClean="0">
                <a:solidFill>
                  <a:srgbClr val="FF0000"/>
                </a:solidFill>
              </a:rPr>
              <a:t>ثانياً :</a:t>
            </a:r>
            <a:r>
              <a:rPr lang="ar-SA" sz="3200" dirty="0" smtClean="0"/>
              <a:t> صدقة التطوع   وهي مستحبة ، في أي صورة : نقدية أو عينية . </a:t>
            </a:r>
            <a:r>
              <a:rPr lang="en-US" sz="3200" dirty="0" smtClean="0"/>
              <a:t/>
            </a:r>
            <a:br>
              <a:rPr lang="en-US" sz="3200" dirty="0" smtClean="0"/>
            </a:br>
            <a:r>
              <a:rPr lang="ar-SA" sz="3200" dirty="0" smtClean="0">
                <a:solidFill>
                  <a:srgbClr val="FF0000"/>
                </a:solidFill>
              </a:rPr>
              <a:t>ثالثاً :</a:t>
            </a:r>
            <a:r>
              <a:rPr lang="ar-SA" sz="3200" dirty="0" smtClean="0"/>
              <a:t> الـوقـــف  </a:t>
            </a:r>
            <a:r>
              <a:rPr lang="ar-SA" sz="3200" b="1" dirty="0" smtClean="0"/>
              <a:t>وهو</a:t>
            </a:r>
            <a:r>
              <a:rPr lang="ar-SA" sz="3200" dirty="0" smtClean="0"/>
              <a:t> " تحبيس الأصل وتسبيل المنفعة "</a:t>
            </a:r>
            <a:r>
              <a:rPr lang="ar-SA" sz="3200" baseline="30000" dirty="0" smtClean="0"/>
              <a:t> </a:t>
            </a:r>
            <a:r>
              <a:rPr lang="ar-SA" sz="3200" dirty="0" smtClean="0"/>
              <a:t> </a:t>
            </a:r>
            <a:r>
              <a:rPr lang="en-US" sz="3200" dirty="0" smtClean="0"/>
              <a:t/>
            </a:r>
            <a:br>
              <a:rPr lang="en-US" sz="3200" dirty="0" smtClean="0"/>
            </a:br>
            <a:r>
              <a:rPr lang="ar-SA" sz="3200" dirty="0" smtClean="0"/>
              <a:t>حكمه : وحكمه مستحب ، " إذا مات الإنسان انقطع عمله إلاَّ من ثلاثة : إلاَّ من صدقة جارية ، أو علم يُنتفع به ، أو ولد صالح يدعو له "</a:t>
            </a:r>
            <a:r>
              <a:rPr lang="ar-SA" sz="3200" baseline="30000" dirty="0" smtClean="0"/>
              <a:t> </a:t>
            </a:r>
            <a:r>
              <a:rPr lang="en-US" sz="3200" dirty="0" smtClean="0"/>
              <a:t/>
            </a:r>
            <a:br>
              <a:rPr lang="en-US" sz="3200" dirty="0" smtClean="0"/>
            </a:br>
            <a:r>
              <a:rPr lang="ar-SA" sz="3200" dirty="0" smtClean="0"/>
              <a:t>لزومه : وهو عقد لازم ، لا يجوز فسخه بعد انعقاده ، عند جمهور العلماء</a:t>
            </a:r>
            <a:r>
              <a:rPr lang="en-US" sz="3200" dirty="0" smtClean="0"/>
              <a:t/>
            </a:r>
            <a:br>
              <a:rPr lang="en-US" sz="3200" dirty="0" smtClean="0"/>
            </a:br>
            <a:r>
              <a:rPr lang="ar-SA" sz="3200" dirty="0" smtClean="0">
                <a:solidFill>
                  <a:srgbClr val="FF0000"/>
                </a:solidFill>
              </a:rPr>
              <a:t>رابعاً :</a:t>
            </a:r>
            <a:r>
              <a:rPr lang="ar-SA" sz="3200" dirty="0" smtClean="0"/>
              <a:t> الـقرض الحـسـن وهو  : " دفع مال لمن ينتفع به ويردُّ بدله "</a:t>
            </a:r>
            <a:r>
              <a:rPr lang="ar-SA" sz="3200" baseline="30000" dirty="0" smtClean="0"/>
              <a:t> </a:t>
            </a:r>
            <a:r>
              <a:rPr lang="en-US" sz="3200" dirty="0" smtClean="0"/>
              <a:t/>
            </a:r>
            <a:br>
              <a:rPr lang="en-US" sz="3200" dirty="0" smtClean="0"/>
            </a:br>
            <a:r>
              <a:rPr lang="ar-SA" sz="3200" dirty="0" smtClean="0"/>
              <a:t>حكم القرض: القرض جائز الطلب من المقترض . ومستحب للمقرض، ففيه إعانة للمحتاجين ، ويدخل تحت عموم  " من نفَّس عن مؤمن كربة من كُرَب الدنيا نفَّس الله عنه كُرْبة من كُرَب يوم القيامة "</a:t>
            </a:r>
            <a:r>
              <a:rPr lang="ar-SA" sz="3200" baseline="30000" dirty="0" smtClean="0"/>
              <a:t> </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600200"/>
            <a:ext cx="8458200" cy="4800600"/>
          </a:xfrm>
        </p:spPr>
        <p:txBody>
          <a:bodyPr>
            <a:normAutofit fontScale="90000"/>
          </a:bodyPr>
          <a:lstStyle/>
          <a:p>
            <a:pPr algn="r" rtl="1"/>
            <a:r>
              <a:rPr lang="ar-SA" sz="3200" dirty="0" smtClean="0"/>
              <a:t/>
            </a:r>
            <a:br>
              <a:rPr lang="ar-SA" sz="3200" dirty="0" smtClean="0"/>
            </a:br>
            <a:r>
              <a:rPr lang="ar-SA" sz="3200" dirty="0" smtClean="0"/>
              <a:t/>
            </a:r>
            <a:br>
              <a:rPr lang="ar-SA" sz="3200" dirty="0" smtClean="0"/>
            </a:br>
            <a:r>
              <a:rPr lang="ar-SA" sz="3200" dirty="0" smtClean="0"/>
              <a:t/>
            </a:r>
            <a:br>
              <a:rPr lang="ar-SA" sz="3200" dirty="0" smtClean="0"/>
            </a:br>
            <a:r>
              <a:rPr lang="ar-SA" sz="4000" dirty="0" smtClean="0"/>
              <a:t>المعاملات المصرفية</a:t>
            </a:r>
            <a:r>
              <a:rPr lang="en-US" sz="3200" dirty="0" smtClean="0"/>
              <a:t/>
            </a:r>
            <a:br>
              <a:rPr lang="en-US" sz="3200" dirty="0" smtClean="0"/>
            </a:br>
            <a:r>
              <a:rPr lang="ar-SA" sz="3200" dirty="0" smtClean="0"/>
              <a:t>البنوك تقوم على عملين إجمالاً،</a:t>
            </a:r>
            <a:r>
              <a:rPr lang="en-US" sz="3200" dirty="0" smtClean="0"/>
              <a:t/>
            </a:r>
            <a:br>
              <a:rPr lang="en-US" sz="3200" dirty="0" smtClean="0"/>
            </a:br>
            <a:r>
              <a:rPr lang="ar-SA" sz="3200" dirty="0" smtClean="0"/>
              <a:t> </a:t>
            </a:r>
            <a:r>
              <a:rPr lang="ar-SA" sz="3200" u="sng" dirty="0" smtClean="0"/>
              <a:t>أحدهما:</a:t>
            </a:r>
            <a:r>
              <a:rPr lang="ar-SA" sz="3200" dirty="0" smtClean="0"/>
              <a:t> الاقتراض، إذ يقترض البنك من الجمهور من خلال ما يسمى بقبول الودائع</a:t>
            </a:r>
            <a:r>
              <a:rPr lang="en-US" sz="3200" dirty="0" smtClean="0"/>
              <a:t/>
            </a:r>
            <a:br>
              <a:rPr lang="en-US" sz="3200" dirty="0" smtClean="0"/>
            </a:br>
            <a:r>
              <a:rPr lang="ar-SA" sz="3200" u="sng" dirty="0" smtClean="0"/>
              <a:t>وثانيهما:</a:t>
            </a:r>
            <a:r>
              <a:rPr lang="ar-SA" sz="3200" dirty="0" smtClean="0"/>
              <a:t> الإقراض بفائدة، حيث إن البنك يقرض هذه الأموال المجتمعة لديه من الجمهور، مقابل فائدة، وذلك ما يسمى بـ"الائتمان" أو "التمويل"، وهو أساس عمل البنوك التجارية</a:t>
            </a:r>
            <a:r>
              <a:rPr lang="en-US" sz="3200" dirty="0" smtClean="0"/>
              <a:t/>
            </a:r>
            <a:br>
              <a:rPr lang="en-US" sz="3200" dirty="0" smtClean="0"/>
            </a:br>
            <a:r>
              <a:rPr lang="ar-SA" sz="3200" dirty="0" smtClean="0"/>
              <a:t>والبنوك الإسلامية أساس عملها التمويل أيضاً الذي يقوم على ودائع الجمهور، لكن التمويل لدى البنوك الإسلامية، لا يكون بالقرض بفائدة، بل بالبيع، أو المشاركة، ونحو ذلك.</a:t>
            </a:r>
            <a:r>
              <a:rPr lang="en-US" sz="3200" b="1" dirty="0" smtClean="0"/>
              <a:t/>
            </a:r>
            <a:br>
              <a:rPr lang="en-US" sz="3200" b="1" dirty="0" smtClean="0"/>
            </a:br>
            <a:r>
              <a:rPr lang="ar-SA" sz="3200" dirty="0" smtClean="0"/>
              <a:t>ومن نظر آخر تنقسم أعمال البنوك إلى قسمين: "تمويل"، و"خدمات".</a:t>
            </a:r>
            <a:r>
              <a:rPr lang="en-US" sz="3200" b="1" dirty="0" smtClean="0"/>
              <a:t/>
            </a:r>
            <a:br>
              <a:rPr lang="en-US" sz="3200" b="1" dirty="0" smtClean="0"/>
            </a:br>
            <a:r>
              <a:rPr lang="ar-SA" sz="3200" dirty="0" smtClean="0"/>
              <a:t>أما أعمال الائتمان "التمويل"، فهي </a:t>
            </a:r>
            <a:r>
              <a:rPr lang="ar-SA" sz="3200" dirty="0" smtClean="0">
                <a:effectLst>
                  <a:outerShdw blurRad="38100" dist="38100" dir="2700000" algn="tl">
                    <a:srgbClr val="000000">
                      <a:alpha val="43137"/>
                    </a:srgbClr>
                  </a:outerShdw>
                </a:effectLst>
              </a:rPr>
              <a:t>ما يكون فيها البنك ممولاً "مقرضاً".</a:t>
            </a:r>
            <a:r>
              <a:rPr lang="en-US" sz="3200" dirty="0" smtClean="0">
                <a:effectLst>
                  <a:outerShdw blurRad="38100" dist="38100" dir="2700000" algn="tl">
                    <a:srgbClr val="000000">
                      <a:alpha val="43137"/>
                    </a:srgbClr>
                  </a:outerShdw>
                </a:effectLst>
              </a:rPr>
              <a:t/>
            </a:r>
            <a:br>
              <a:rPr lang="en-US" sz="3200" dirty="0" smtClean="0">
                <a:effectLst>
                  <a:outerShdw blurRad="38100" dist="38100" dir="2700000" algn="tl">
                    <a:srgbClr val="000000">
                      <a:alpha val="43137"/>
                    </a:srgbClr>
                  </a:outerShdw>
                </a:effectLst>
              </a:rPr>
            </a:br>
            <a:endParaRPr lang="en-US" sz="32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1200"/>
            <a:ext cx="7772400" cy="4343400"/>
          </a:xfrm>
        </p:spPr>
        <p:txBody>
          <a:bodyPr>
            <a:normAutofit fontScale="90000"/>
          </a:bodyPr>
          <a:lstStyle/>
          <a:p>
            <a:pPr algn="r" rtl="1"/>
            <a:r>
              <a:rPr lang="ar-SA" sz="2800" dirty="0" smtClean="0"/>
              <a:t/>
            </a:r>
            <a:br>
              <a:rPr lang="ar-SA" sz="2800" dirty="0" smtClean="0"/>
            </a:br>
            <a:r>
              <a:rPr lang="ar-SA" sz="2800" dirty="0" smtClean="0"/>
              <a:t/>
            </a:r>
            <a:br>
              <a:rPr lang="ar-SA" sz="2800" dirty="0" smtClean="0"/>
            </a:br>
            <a:r>
              <a:rPr lang="ar-SA" sz="2800" dirty="0" smtClean="0"/>
              <a:t>وأما أعمال الخدمات فغايتها التسويق للعمل الأساسي للبنوك "التمويل"، فتكون تلك الخدمات التي يقدمها البنك للأفراد والمؤسسات طريقاً، ومدخلاً إلى تمويلها، ومن تلك الخدمات: "بطاقة الائتمان"، "الاعتماد المستندي"، وغيرها، وفيما يلي بيان لأهم المعاملات المصرفية: </a:t>
            </a:r>
            <a:r>
              <a:rPr lang="en-US" sz="2800" dirty="0" smtClean="0"/>
              <a:t/>
            </a:r>
            <a:br>
              <a:rPr lang="en-US" sz="2800" dirty="0" smtClean="0"/>
            </a:br>
            <a:r>
              <a:rPr lang="ar-SA" sz="2800" dirty="0" smtClean="0">
                <a:solidFill>
                  <a:srgbClr val="FF0000"/>
                </a:solidFill>
              </a:rPr>
              <a:t>أولاً: </a:t>
            </a:r>
            <a:r>
              <a:rPr lang="ar-SA" sz="2800" dirty="0" smtClean="0"/>
              <a:t>الوديعة المصرفية:</a:t>
            </a:r>
            <a:r>
              <a:rPr lang="en-US" sz="2800" dirty="0" smtClean="0"/>
              <a:t/>
            </a:r>
            <a:br>
              <a:rPr lang="en-US" sz="2800" dirty="0" smtClean="0"/>
            </a:br>
            <a:r>
              <a:rPr lang="ar-SA" sz="2800" dirty="0" smtClean="0"/>
              <a:t>(أ)  تعريفها: (النقود التي يعهد بها الأفراد، أو الهيئات إلى البنك، على أن يتعهد الأخير بردها، أو برد مبلغٍ مساوٍ لها إلى المودِع، أو إلى شخصٍ آخر معين، لدى الطلب، أو بالشروط المتفق عليها)</a:t>
            </a:r>
            <a:r>
              <a:rPr lang="en-US" sz="2800" dirty="0" smtClean="0"/>
              <a:t/>
            </a:r>
            <a:br>
              <a:rPr lang="en-US" sz="2800" dirty="0" smtClean="0"/>
            </a:br>
            <a:r>
              <a:rPr lang="en-US" sz="2800" dirty="0" smtClean="0"/>
              <a:t> </a:t>
            </a:r>
            <a:r>
              <a:rPr lang="ar-SA" sz="2800" dirty="0" smtClean="0"/>
              <a:t>(ب) أقسامها: وتنقسم الوديعة المصرفية إلى قسمين: </a:t>
            </a:r>
            <a:r>
              <a:rPr lang="en-US" sz="2800" dirty="0" smtClean="0"/>
              <a:t/>
            </a:r>
            <a:br>
              <a:rPr lang="en-US" sz="2800" dirty="0" smtClean="0"/>
            </a:br>
            <a:r>
              <a:rPr lang="ar-SA" sz="2800" b="1" dirty="0" smtClean="0"/>
              <a:t>الأول:</a:t>
            </a:r>
            <a:r>
              <a:rPr lang="ar-SA" sz="2800" dirty="0" smtClean="0"/>
              <a:t> وديعة جارية "تحت الطلب"، وفيها يمتلك البنك المبالغ المودعة، ويكون للمودع أن يطلب استردادها في أي وقت، ولا يأخذ صاحبها عوضاً "فائدة" من البنك مقابلها</a:t>
            </a:r>
            <a:r>
              <a:rPr lang="en-US" sz="2800" dirty="0" smtClean="0"/>
              <a:t/>
            </a:r>
            <a:br>
              <a:rPr lang="en-US" sz="2800" dirty="0" smtClean="0"/>
            </a:br>
            <a:r>
              <a:rPr lang="ar-SA" sz="2800" b="1" dirty="0" smtClean="0"/>
              <a:t>الثاني:</a:t>
            </a:r>
            <a:r>
              <a:rPr lang="ar-SA" sz="2800" dirty="0" smtClean="0"/>
              <a:t> وديعة لأجل، وهذه يجرى اتفاقٌ بين البنك، </a:t>
            </a:r>
            <a:r>
              <a:rPr lang="ar-SA" sz="2800" dirty="0" smtClean="0">
                <a:effectLst>
                  <a:outerShdw blurRad="38100" dist="38100" dir="2700000" algn="tl">
                    <a:srgbClr val="000000">
                      <a:alpha val="43137"/>
                    </a:srgbClr>
                  </a:outerShdw>
                </a:effectLst>
              </a:rPr>
              <a:t>وصاحبها بأن لا يستردها، أو شيئاً منها إلا بعد أجلٍ معين، ومقابل ذلك يعطي البنك صاحبها عوضاً "فائدة" يناسب أجلها</a:t>
            </a: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114800"/>
          </a:xfrm>
        </p:spPr>
        <p:txBody>
          <a:bodyPr>
            <a:normAutofit fontScale="90000"/>
          </a:bodyPr>
          <a:lstStyle/>
          <a:p>
            <a:pPr algn="r" rtl="1"/>
            <a:r>
              <a:rPr lang="ar-SA" sz="3600" dirty="0" smtClean="0"/>
              <a:t/>
            </a:r>
            <a:br>
              <a:rPr lang="ar-SA" sz="3600" dirty="0" smtClean="0"/>
            </a:br>
            <a:r>
              <a:rPr lang="ar-SA" sz="3600" dirty="0" smtClean="0"/>
              <a:t>ج - تخريجها "تكييفها": الوديعة المصرفية بنوعيها تتميز بالآتي:  </a:t>
            </a:r>
            <a:r>
              <a:rPr lang="en-US" sz="3600" dirty="0" smtClean="0"/>
              <a:t/>
            </a:r>
            <a:br>
              <a:rPr lang="en-US" sz="3600" dirty="0" smtClean="0"/>
            </a:br>
            <a:r>
              <a:rPr lang="ar-SA" sz="3600" dirty="0" smtClean="0"/>
              <a:t>(1) أن المصرف يمتلكها.		</a:t>
            </a:r>
            <a:r>
              <a:rPr lang="en-US" sz="3600" dirty="0" smtClean="0"/>
              <a:t/>
            </a:r>
            <a:br>
              <a:rPr lang="en-US" sz="3600" dirty="0" smtClean="0"/>
            </a:br>
            <a:r>
              <a:rPr lang="ar-SA" sz="3600" dirty="0" smtClean="0"/>
              <a:t>(2) ثم إنه تبعاً لذلك يتصرف فيها.</a:t>
            </a:r>
            <a:r>
              <a:rPr lang="en-US" sz="3600" dirty="0" smtClean="0"/>
              <a:t/>
            </a:r>
            <a:br>
              <a:rPr lang="en-US" sz="3600" dirty="0" smtClean="0"/>
            </a:br>
            <a:r>
              <a:rPr lang="ar-SA" sz="3600" dirty="0" smtClean="0"/>
              <a:t>(3) ثم إنه تبعاً لذلك يضمن رد مثلها لصاحبها بكل حال.</a:t>
            </a:r>
            <a:r>
              <a:rPr lang="en-US" sz="3600" dirty="0" smtClean="0"/>
              <a:t/>
            </a:r>
            <a:br>
              <a:rPr lang="en-US" sz="3600" dirty="0" smtClean="0"/>
            </a:br>
            <a:r>
              <a:rPr lang="ar-SA" sz="3600" dirty="0" smtClean="0"/>
              <a:t>وهذه الخصائص لا تكون للوديعة، لكنها من خصائص القرض، وعليه: فإن الوديعة المصرفية قرضٌ في حقيقتها، وإن سميت وديعة.</a:t>
            </a:r>
            <a:br>
              <a:rPr lang="ar-SA" sz="3600" dirty="0" smtClean="0"/>
            </a:br>
            <a:r>
              <a:rPr lang="ar-SA" sz="3100" dirty="0" smtClean="0"/>
              <a:t>د- حكمها: وإذْ كانت الوديعة المصرفية قرضاً في حقيقتها، فإنها تكون رباً عند أخذ فائدة </a:t>
            </a:r>
            <a:r>
              <a:rPr lang="en-US" sz="2800" dirty="0" smtClean="0"/>
              <a:t/>
            </a:r>
            <a:br>
              <a:rPr lang="en-US" sz="2800" dirty="0" smtClean="0"/>
            </a:b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00200"/>
            <a:ext cx="8001000" cy="4648200"/>
          </a:xfrm>
        </p:spPr>
        <p:txBody>
          <a:bodyPr>
            <a:normAutofit fontScale="90000"/>
          </a:bodyPr>
          <a:lstStyle/>
          <a:p>
            <a:pPr algn="r" rtl="1"/>
            <a:r>
              <a:rPr lang="ar-SA" sz="3200" dirty="0" smtClean="0"/>
              <a:t/>
            </a:r>
            <a:br>
              <a:rPr lang="ar-SA" sz="3200" dirty="0" smtClean="0"/>
            </a:br>
            <a:r>
              <a:rPr lang="ar-SA" sz="3200" dirty="0" smtClean="0"/>
              <a:t/>
            </a:r>
            <a:br>
              <a:rPr lang="ar-SA" sz="3200" dirty="0" smtClean="0"/>
            </a:br>
            <a:r>
              <a:rPr lang="ar-SA" sz="3600" dirty="0" smtClean="0">
                <a:solidFill>
                  <a:srgbClr val="FF0000"/>
                </a:solidFill>
              </a:rPr>
              <a:t>ثانياً: </a:t>
            </a:r>
            <a:r>
              <a:rPr lang="ar-SA" sz="3600" dirty="0" smtClean="0"/>
              <a:t>القرض بفائدة: والقرض بفائدة مشروطة في أصل العقد من أعمال البنوك التجارية، </a:t>
            </a:r>
            <a:r>
              <a:rPr lang="en-US" sz="3600" dirty="0" smtClean="0"/>
              <a:t/>
            </a:r>
            <a:br>
              <a:rPr lang="en-US" sz="3600" dirty="0" smtClean="0"/>
            </a:br>
            <a:r>
              <a:rPr lang="ar-SA" sz="3600" dirty="0" smtClean="0"/>
              <a:t>ب- 	أقسامه: ينقسم القرض باعتبار الفائدة إلى قسمين، هما قسما الفائدة، وهما: </a:t>
            </a:r>
            <a:r>
              <a:rPr lang="en-US" sz="3600" dirty="0" smtClean="0"/>
              <a:t/>
            </a:r>
            <a:br>
              <a:rPr lang="en-US" sz="3600" dirty="0" smtClean="0"/>
            </a:br>
            <a:r>
              <a:rPr lang="ar-SA" sz="3600" dirty="0" smtClean="0"/>
              <a:t>1-الفائدة المشروطة في أصل عقد القرض لقاء الأجل المحدد </a:t>
            </a:r>
            <a:r>
              <a:rPr lang="en-US" sz="3600" dirty="0" smtClean="0"/>
              <a:t/>
            </a:r>
            <a:br>
              <a:rPr lang="en-US" sz="3600" dirty="0" smtClean="0"/>
            </a:br>
            <a:r>
              <a:rPr lang="ar-SA" sz="3600" dirty="0" smtClean="0"/>
              <a:t>2-الفائدة التي تستحق لاحقاً لقاء تأخير الوفاء عن أجله المحدد.</a:t>
            </a:r>
            <a:r>
              <a:rPr lang="en-US" sz="3600" dirty="0" smtClean="0"/>
              <a:t/>
            </a:r>
            <a:br>
              <a:rPr lang="en-US" sz="3600" dirty="0" smtClean="0"/>
            </a:br>
            <a:r>
              <a:rPr lang="ar-SA" sz="3600" dirty="0" smtClean="0"/>
              <a:t> وباعتبار طرقه ينقسم القرض إلى قسمين : </a:t>
            </a:r>
            <a:r>
              <a:rPr lang="en-US" sz="3600" dirty="0" smtClean="0"/>
              <a:t/>
            </a:r>
            <a:br>
              <a:rPr lang="en-US" sz="3600" dirty="0" smtClean="0"/>
            </a:br>
            <a:r>
              <a:rPr lang="ar-SA" sz="3600" dirty="0" smtClean="0"/>
              <a:t>القرض المباشر والقرض غير المباشر</a:t>
            </a:r>
            <a:r>
              <a:rPr lang="en-US" sz="3600" dirty="0" smtClean="0"/>
              <a:t/>
            </a:r>
            <a:br>
              <a:rPr lang="en-US" sz="3600" dirty="0" smtClean="0"/>
            </a:br>
            <a:r>
              <a:rPr lang="ar-SA" sz="3600" dirty="0" smtClean="0"/>
              <a:t>جـ- تخريجه: والقرض بفائدة ليس قرضاً في حقيقته،</a:t>
            </a:r>
            <a:br>
              <a:rPr lang="ar-SA" sz="3600" dirty="0" smtClean="0"/>
            </a:br>
            <a:r>
              <a:rPr lang="ar-SA" sz="3600" dirty="0" smtClean="0"/>
              <a:t> لكنه ربا </a:t>
            </a:r>
            <a:r>
              <a:rPr lang="en-US" sz="3600" dirty="0" smtClean="0"/>
              <a:t/>
            </a:r>
            <a:br>
              <a:rPr lang="en-US" sz="3600" dirty="0" smtClean="0"/>
            </a:b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6096000"/>
          </a:xfrm>
        </p:spPr>
        <p:txBody>
          <a:bodyPr>
            <a:noAutofit/>
          </a:bodyPr>
          <a:lstStyle/>
          <a:p>
            <a:pPr algn="r"/>
            <a:r>
              <a:rPr lang="ar-SA" sz="3600" dirty="0"/>
              <a:t/>
            </a:r>
            <a:br>
              <a:rPr lang="ar-SA" sz="3600" dirty="0"/>
            </a:br>
            <a:r>
              <a:rPr lang="ar-SA" sz="3600" dirty="0"/>
              <a:t/>
            </a:r>
            <a:br>
              <a:rPr lang="ar-SA" sz="3600" dirty="0"/>
            </a:br>
            <a:r>
              <a:rPr lang="ar-SA" sz="3600" dirty="0"/>
              <a:t/>
            </a:r>
            <a:br>
              <a:rPr lang="ar-SA" sz="3600" dirty="0"/>
            </a:br>
            <a:r>
              <a:rPr lang="ar-SA" sz="3600" dirty="0"/>
              <a:t/>
            </a:r>
            <a:br>
              <a:rPr lang="ar-SA" sz="3600" dirty="0"/>
            </a:br>
            <a:r>
              <a:rPr lang="ar-SA" sz="3600" dirty="0" smtClean="0">
                <a:solidFill>
                  <a:srgbClr val="FF0000"/>
                </a:solidFill>
              </a:rPr>
              <a:t>المصدر </a:t>
            </a:r>
            <a:r>
              <a:rPr lang="ar-SA" sz="3600" dirty="0">
                <a:solidFill>
                  <a:srgbClr val="FF0000"/>
                </a:solidFill>
              </a:rPr>
              <a:t>الثاني </a:t>
            </a:r>
            <a:r>
              <a:rPr lang="ar-SA" sz="3600" dirty="0" smtClean="0">
                <a:solidFill>
                  <a:srgbClr val="FF0000"/>
                </a:solidFill>
              </a:rPr>
              <a:t>:</a:t>
            </a:r>
            <a:r>
              <a:rPr lang="ar-SA" sz="3600" dirty="0" smtClean="0"/>
              <a:t> </a:t>
            </a:r>
            <a:br>
              <a:rPr lang="ar-SA" sz="3600" dirty="0" smtClean="0"/>
            </a:br>
            <a:r>
              <a:rPr lang="ar-SA" sz="3600" dirty="0" smtClean="0"/>
              <a:t>السنة </a:t>
            </a:r>
            <a:r>
              <a:rPr lang="ar-SA" sz="3600" dirty="0"/>
              <a:t>المطهرة :</a:t>
            </a:r>
            <a:r>
              <a:rPr lang="en-US" sz="3600" dirty="0"/>
              <a:t/>
            </a:r>
            <a:br>
              <a:rPr lang="en-US" sz="3600" dirty="0"/>
            </a:br>
            <a:r>
              <a:rPr lang="ar-SA" sz="3600" dirty="0"/>
              <a:t>      النصوص التي وردت في القرآن الكريم تكون في غالب حالاتها – مجملة – كالأمر بالزكاة مثلاً حيث لم تحدد أنصبتها وشروطها ومقاديرها وهنا يأتي دور السنة لتوضيح المجمل وتفصيل العام وتقييد المطلق ، فالسنة بالنسبة للقرآن الكريم إما أن تكون مفصلة لما جاء فيه من أحكام عامة ، أو مؤكدة لتلك الأحكام ، أو تأتي بأحكام جديدة لم ترد في القرآن الكريم .</a:t>
            </a:r>
            <a:r>
              <a:rPr lang="en-US" sz="3600" dirty="0"/>
              <a:t/>
            </a:r>
            <a:br>
              <a:rPr lang="en-US" sz="3600" dirty="0"/>
            </a:b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419600"/>
          </a:xfrm>
        </p:spPr>
        <p:txBody>
          <a:bodyPr>
            <a:noAutofit/>
          </a:bodyPr>
          <a:lstStyle/>
          <a:p>
            <a:pPr algn="r" rtl="1"/>
            <a:r>
              <a:rPr lang="ar-SA" sz="2600" dirty="0" smtClean="0"/>
              <a:t/>
            </a:r>
            <a:br>
              <a:rPr lang="ar-SA" sz="2600" dirty="0" smtClean="0"/>
            </a:br>
            <a:r>
              <a:rPr lang="ar-SA" sz="2600" dirty="0" smtClean="0">
                <a:solidFill>
                  <a:srgbClr val="FF0000"/>
                </a:solidFill>
              </a:rPr>
              <a:t>ثالثاً:</a:t>
            </a:r>
            <a:r>
              <a:rPr lang="ar-SA" sz="2600" dirty="0" smtClean="0"/>
              <a:t> الاعتماد البسيط: وهو: (عقد يلتزم البنك بمقتضاه أن يضع تحت تصرف عميله مبلغاً معيناً من النقود، أو أي أداة من أدوات الائتمان، ويكون للعميل حق الاستفادة من ذلك دفعة واحدة، أو على دفعات معينة)</a:t>
            </a:r>
            <a:r>
              <a:rPr lang="en-US" sz="2600" dirty="0" smtClean="0"/>
              <a:t/>
            </a:r>
            <a:br>
              <a:rPr lang="en-US" sz="2600" dirty="0" smtClean="0"/>
            </a:br>
            <a:r>
              <a:rPr lang="ar-SA" sz="2600" dirty="0" smtClean="0"/>
              <a:t>ولا يكون العميل مديناً للبنك بمجرد هذا العقد، لكن بعد حصوله على القرض. </a:t>
            </a:r>
            <a:r>
              <a:rPr lang="en-US" sz="2600" dirty="0" smtClean="0"/>
              <a:t/>
            </a:r>
            <a:br>
              <a:rPr lang="en-US" sz="2600" dirty="0" smtClean="0"/>
            </a:br>
            <a:r>
              <a:rPr lang="ar-SA" sz="2600" dirty="0" smtClean="0">
                <a:solidFill>
                  <a:srgbClr val="FF0000"/>
                </a:solidFill>
              </a:rPr>
              <a:t>رابعاً:</a:t>
            </a:r>
            <a:r>
              <a:rPr lang="ar-SA" sz="2600" dirty="0" smtClean="0"/>
              <a:t> الاعتماد المستندي وهو: (تعهد صادر من البنك بالدفع عن العميل لصالح طرف ثالث، بشروط معينة، مبينة في التعهد).</a:t>
            </a:r>
            <a:r>
              <a:rPr lang="en-US" sz="2600" dirty="0" smtClean="0"/>
              <a:t/>
            </a:r>
            <a:br>
              <a:rPr lang="en-US" sz="2600" dirty="0" smtClean="0"/>
            </a:br>
            <a:r>
              <a:rPr lang="ar-SA" sz="2600" dirty="0" smtClean="0"/>
              <a:t>وهذه المعاملة يحتاج إليها في التجارة الدولية، إذ يكون البنك وسيطاً بين المصدِّر في بلد أجنبي، والمستورد في بلد البنك، ويكون دفع البنك للمصدِّر مشروطاً بتسليم مستندات البضاعة إلى البنك. ولا يكون البنك مقرضاً للعميل بمجرد هذا التعهد، لكن بدفعه المبلغ للمصدر . </a:t>
            </a:r>
            <a:r>
              <a:rPr lang="en-US" sz="2600" dirty="0" smtClean="0"/>
              <a:t/>
            </a:r>
            <a:br>
              <a:rPr lang="en-US" sz="2600" dirty="0" smtClean="0"/>
            </a:br>
            <a:r>
              <a:rPr lang="ar-SA" sz="2600" dirty="0" smtClean="0"/>
              <a:t>والبنك الإسلامي لا يمول العميل من خلال الاعتماد المستندي على وجه القرض بفائدة، بل على وجه المشاركة، أو نحوها </a:t>
            </a:r>
            <a:r>
              <a:rPr lang="ar-SA" sz="2600" dirty="0" smtClean="0">
                <a:effectLst>
                  <a:outerShdw blurRad="38100" dist="38100" dir="2700000" algn="tl">
                    <a:srgbClr val="000000">
                      <a:alpha val="43137"/>
                    </a:srgbClr>
                  </a:outerShdw>
                </a:effectLst>
              </a:rPr>
              <a:t>من العقود المشروعة. </a:t>
            </a:r>
            <a:r>
              <a:rPr lang="en-US" sz="2600" dirty="0" smtClean="0">
                <a:effectLst>
                  <a:outerShdw blurRad="38100" dist="38100" dir="2700000" algn="tl">
                    <a:srgbClr val="000000">
                      <a:alpha val="43137"/>
                    </a:srgbClr>
                  </a:outerShdw>
                </a:effectLst>
              </a:rPr>
              <a:t/>
            </a:r>
            <a:br>
              <a:rPr lang="en-US" sz="2600" dirty="0" smtClean="0">
                <a:effectLst>
                  <a:outerShdw blurRad="38100" dist="38100" dir="2700000" algn="tl">
                    <a:srgbClr val="000000">
                      <a:alpha val="43137"/>
                    </a:srgbClr>
                  </a:outerShdw>
                </a:effectLst>
              </a:rPr>
            </a:br>
            <a:endParaRPr lang="en-US" sz="26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419600"/>
          </a:xfrm>
        </p:spPr>
        <p:txBody>
          <a:bodyPr>
            <a:normAutofit fontScale="90000"/>
          </a:bodyPr>
          <a:lstStyle/>
          <a:p>
            <a:pPr lvl="0" algn="r" rtl="1"/>
            <a:r>
              <a:rPr lang="ar-SA" sz="2800" dirty="0" smtClean="0">
                <a:solidFill>
                  <a:srgbClr val="FF0000"/>
                </a:solidFill>
              </a:rPr>
              <a:t>خامساً:</a:t>
            </a:r>
            <a:r>
              <a:rPr lang="ar-SA" sz="2800" dirty="0" smtClean="0"/>
              <a:t/>
            </a:r>
            <a:br>
              <a:rPr lang="ar-SA" sz="2800" dirty="0" smtClean="0"/>
            </a:br>
            <a:r>
              <a:rPr lang="ar-SA" sz="2800" dirty="0" smtClean="0"/>
              <a:t> بطاقة الائتمان</a:t>
            </a:r>
            <a:r>
              <a:rPr lang="ar-SA" sz="2800" baseline="30000" dirty="0" smtClean="0"/>
              <a:t>:</a:t>
            </a:r>
            <a:r>
              <a:rPr lang="ar-SA" sz="2800" dirty="0" smtClean="0"/>
              <a:t> أ- تعريفها: وهي: (مستند يعطيه مصدره لشخص طبيعي، أو اعتباري، بناء على عقد بينهما، يمكنه من سحب النقود، وشراء السلع، والخدمات، ممن يعتمد المستند، دون دفع الثمن حالاً، لتضمنه التزام المصدر بالدفع) </a:t>
            </a:r>
            <a:r>
              <a:rPr lang="en-US" sz="2800" dirty="0" smtClean="0"/>
              <a:t/>
            </a:r>
            <a:br>
              <a:rPr lang="en-US" sz="2800" dirty="0" smtClean="0"/>
            </a:br>
            <a:r>
              <a:rPr lang="ar-SA" sz="2800" dirty="0" smtClean="0"/>
              <a:t>ب- فائدتها لحاملها "العميل": </a:t>
            </a:r>
            <a:r>
              <a:rPr lang="en-US" sz="2800" b="1" dirty="0" smtClean="0"/>
              <a:t/>
            </a:r>
            <a:br>
              <a:rPr lang="en-US" sz="2800" b="1" dirty="0" smtClean="0"/>
            </a:br>
            <a:r>
              <a:rPr lang="ar-SA" sz="2800" b="1" dirty="0" smtClean="0"/>
              <a:t>1-</a:t>
            </a:r>
            <a:r>
              <a:rPr lang="ar-SA" sz="2800" dirty="0" smtClean="0"/>
              <a:t>أنه يستحق بموجبها قرضاً من البنك إما على هيئة الوفاء بما عليه من حقوق "ديون" ناتجة عن تعاملة بهذه البطاقة، أو على هيئة نقد يحصل عليه العميل في حال سحبه على المكشوف بواسطتها. </a:t>
            </a:r>
            <a:r>
              <a:rPr lang="en-US" sz="2800" dirty="0" smtClean="0"/>
              <a:t/>
            </a:r>
            <a:br>
              <a:rPr lang="en-US" sz="2800" dirty="0" smtClean="0"/>
            </a:br>
            <a:r>
              <a:rPr lang="ar-SA" sz="2800" dirty="0" smtClean="0"/>
              <a:t>2-وهناك فوائد أخرى لبطاقة الائتمان تشترك معها فيها في بطاقة الصرف الآلي، ومنها: </a:t>
            </a:r>
            <a:r>
              <a:rPr lang="en-US" sz="2800" dirty="0" smtClean="0"/>
              <a:t/>
            </a:r>
            <a:br>
              <a:rPr lang="en-US" sz="2800" dirty="0" smtClean="0"/>
            </a:br>
            <a:r>
              <a:rPr lang="ar-SA" sz="2800" dirty="0" smtClean="0"/>
              <a:t>1-سهولة التعامل بها، والاستغناء بها عن حمل النقود.</a:t>
            </a:r>
            <a:r>
              <a:rPr lang="en-US" sz="2800" dirty="0" smtClean="0"/>
              <a:t/>
            </a:r>
            <a:br>
              <a:rPr lang="en-US" sz="2800" dirty="0" smtClean="0"/>
            </a:br>
            <a:r>
              <a:rPr lang="ar-SA" sz="2800" dirty="0" smtClean="0"/>
              <a:t>2-</a:t>
            </a:r>
            <a:r>
              <a:rPr lang="ar-SA" sz="2400" dirty="0" smtClean="0"/>
              <a:t>إمكان السحب النقدي بها، وهذه الخدمة تكلف عن طريق بطاقة  الائتمان أضعاف ما تكلفه عن طريق بطاقة الصرف الآلي.</a:t>
            </a:r>
            <a:r>
              <a:rPr lang="en-US" sz="2400" dirty="0" smtClean="0"/>
              <a:t/>
            </a:r>
            <a:br>
              <a:rPr lang="en-US" sz="2400" dirty="0" smtClean="0"/>
            </a:br>
            <a:r>
              <a:rPr lang="ar-SA" sz="2400" dirty="0" smtClean="0"/>
              <a:t>3-إمكان تسديد الفواتير بها.</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876800"/>
          </a:xfrm>
        </p:spPr>
        <p:txBody>
          <a:bodyPr>
            <a:noAutofit/>
          </a:bodyPr>
          <a:lstStyle/>
          <a:p>
            <a:pPr algn="r" rtl="1"/>
            <a:r>
              <a:rPr lang="ar-SA" sz="2200" dirty="0" smtClean="0"/>
              <a:t/>
            </a:r>
            <a:br>
              <a:rPr lang="ar-SA" sz="2200" dirty="0" smtClean="0"/>
            </a:br>
            <a:r>
              <a:rPr lang="ar-SA" sz="2200" dirty="0" smtClean="0"/>
              <a:t/>
            </a:r>
            <a:br>
              <a:rPr lang="ar-SA" sz="2200" dirty="0" smtClean="0"/>
            </a:br>
            <a:r>
              <a:rPr lang="ar-SA" sz="2200" dirty="0" smtClean="0"/>
              <a:t>جـ- فائدتها للمصرف "البنك": </a:t>
            </a:r>
            <a:r>
              <a:rPr lang="en-US" sz="2200" b="1" dirty="0" smtClean="0"/>
              <a:t/>
            </a:r>
            <a:br>
              <a:rPr lang="en-US" sz="2200" b="1" dirty="0" smtClean="0"/>
            </a:br>
            <a:r>
              <a:rPr lang="ar-SA" sz="2200" dirty="0" smtClean="0"/>
              <a:t>توظيف المصرف أمواله من خلالها بالائتمان.</a:t>
            </a:r>
            <a:r>
              <a:rPr lang="en-US" sz="2200" dirty="0" smtClean="0"/>
              <a:t/>
            </a:r>
            <a:br>
              <a:rPr lang="en-US" sz="2200" dirty="0" smtClean="0"/>
            </a:br>
            <a:r>
              <a:rPr lang="ar-SA" sz="2200" dirty="0" smtClean="0"/>
              <a:t>كسب عدد كبير من العملاء حاملي بطاقته الصادرة عنه.</a:t>
            </a:r>
            <a:r>
              <a:rPr lang="en-US" sz="2200" dirty="0" smtClean="0"/>
              <a:t/>
            </a:r>
            <a:br>
              <a:rPr lang="en-US" sz="2200" dirty="0" smtClean="0"/>
            </a:br>
            <a:r>
              <a:rPr lang="ar-SA" sz="2200" dirty="0" smtClean="0"/>
              <a:t>فتح المتعاملين بها حساباً جارياً لدى المصرف "مصدرها" لتسوية ما يتم بواسطتها من معاملة.</a:t>
            </a:r>
            <a:br>
              <a:rPr lang="ar-SA" sz="2200" dirty="0" smtClean="0"/>
            </a:br>
            <a:r>
              <a:rPr lang="en-US" sz="2200" dirty="0" smtClean="0"/>
              <a:t/>
            </a:r>
            <a:br>
              <a:rPr lang="en-US" sz="2200" dirty="0" smtClean="0"/>
            </a:br>
            <a:r>
              <a:rPr lang="ar-SA" sz="2200" dirty="0" smtClean="0"/>
              <a:t>ما يحصله البنك "مصدرها" من عوائد من خلالها على هيئة رسوم، وعمولة، وفوائد</a:t>
            </a:r>
            <a:r>
              <a:rPr lang="en-US" sz="2200" dirty="0" smtClean="0"/>
              <a:t/>
            </a:r>
            <a:br>
              <a:rPr lang="en-US" sz="2200" dirty="0" smtClean="0"/>
            </a:br>
            <a:r>
              <a:rPr lang="ar-SA" sz="2200" dirty="0" smtClean="0"/>
              <a:t> دـ- الفرق بينها وبين بطاقة الصرف الآلي: هناك بطاقة أخرى تصرفها البنوك لأصحاب الحساب الجاري لديها تمنكهم من الصرف من حسابهم، تسديد الفواتير منها، والاستعلام عن أرصدتهم، وكل ذلك يتم عن طريق مكائن الصرف، دون حاجة إلى مراجعة البنك، وتختلف هذه البطاقة عن بطاقة الائتمان من جهة أن هذه البطاقة لا يقرض البنك العميل من خلالها، بل استخدامها مرتبط بوجود رصيد في الحساب الجاري، أما بطاقة الائتمان فإن البنك يقرض العميل في حال استخدامها، وقد انكشف حسابه.</a:t>
            </a:r>
            <a:br>
              <a:rPr lang="ar-SA" sz="2200" dirty="0" smtClean="0"/>
            </a:br>
            <a:r>
              <a:rPr lang="en-US" sz="2200" dirty="0" smtClean="0"/>
              <a:t/>
            </a:r>
            <a:br>
              <a:rPr lang="en-US" sz="2200" dirty="0" smtClean="0"/>
            </a:br>
            <a:r>
              <a:rPr lang="ar-SA" sz="2200" dirty="0" smtClean="0"/>
              <a:t> و- حكمها: ما كان منها يتضمن عقده بين البنك </a:t>
            </a:r>
            <a:r>
              <a:rPr lang="ar-SA" sz="2200" dirty="0" smtClean="0">
                <a:effectLst>
                  <a:outerShdw blurRad="38100" dist="38100" dir="2700000" algn="tl">
                    <a:srgbClr val="000000">
                      <a:alpha val="43137"/>
                    </a:srgbClr>
                  </a:outerShdw>
                </a:effectLst>
              </a:rPr>
              <a:t>والعميل شرط الفائدة "الزيادة" عند تأخير الوفاء على الأجل المحدد، فإنه يمنع التعامل بها، لاشتمالها على شرط الربا</a:t>
            </a:r>
            <a:r>
              <a:rPr lang="en-US" sz="2200" dirty="0" smtClean="0">
                <a:effectLst>
                  <a:outerShdw blurRad="38100" dist="38100" dir="2700000" algn="tl">
                    <a:srgbClr val="000000">
                      <a:alpha val="43137"/>
                    </a:srgbClr>
                  </a:outerShdw>
                </a:effectLst>
              </a:rPr>
              <a:t/>
            </a:r>
            <a:br>
              <a:rPr lang="en-US" sz="2200" dirty="0" smtClean="0">
                <a:effectLst>
                  <a:outerShdw blurRad="38100" dist="38100" dir="2700000" algn="tl">
                    <a:srgbClr val="000000">
                      <a:alpha val="43137"/>
                    </a:srgbClr>
                  </a:outerShdw>
                </a:effectLst>
              </a:rPr>
            </a:br>
            <a:endParaRPr lang="en-US" sz="22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5181600"/>
          </a:xfrm>
        </p:spPr>
        <p:txBody>
          <a:bodyPr>
            <a:normAutofit fontScale="90000"/>
          </a:bodyPr>
          <a:lstStyle/>
          <a:p>
            <a:pPr algn="r" rtl="1"/>
            <a:r>
              <a:rPr lang="ar-SA" sz="2800" dirty="0" smtClean="0"/>
              <a:t/>
            </a:r>
            <a:br>
              <a:rPr lang="ar-SA" sz="2800" dirty="0" smtClean="0"/>
            </a:br>
            <a:r>
              <a:rPr lang="ar-SA" sz="2800" dirty="0" smtClean="0"/>
              <a:t/>
            </a:r>
            <a:br>
              <a:rPr lang="ar-SA" sz="2800" dirty="0" smtClean="0"/>
            </a:br>
            <a:r>
              <a:rPr lang="ar-SA" sz="2800" dirty="0" smtClean="0"/>
              <a:t/>
            </a:r>
            <a:br>
              <a:rPr lang="ar-SA" sz="2800" dirty="0" smtClean="0"/>
            </a:br>
            <a:r>
              <a:rPr lang="ar-SA" sz="2800" dirty="0" smtClean="0">
                <a:solidFill>
                  <a:srgbClr val="FF0000"/>
                </a:solidFill>
              </a:rPr>
              <a:t>سادساً:</a:t>
            </a:r>
            <a:r>
              <a:rPr lang="ar-SA" sz="2800" dirty="0" smtClean="0"/>
              <a:t> 	حسم الأوراق التجارية: وهو من أعمال البنوك التجارية التي تمارس من خلاله الائتمان، </a:t>
            </a:r>
            <a:r>
              <a:rPr lang="en-US" sz="2800" dirty="0" smtClean="0"/>
              <a:t/>
            </a:r>
            <a:br>
              <a:rPr lang="en-US" sz="2800" dirty="0" smtClean="0"/>
            </a:br>
            <a:r>
              <a:rPr lang="ar-SA" sz="2800" dirty="0" smtClean="0"/>
              <a:t>أ- المقصود بالورقة التجارية: والأوراق التجارية هي: الشيك، الكمبيالة، السند الإذني "لأمر”</a:t>
            </a:r>
            <a:r>
              <a:rPr lang="en-US" sz="2800" dirty="0" smtClean="0"/>
              <a:t/>
            </a:r>
            <a:br>
              <a:rPr lang="en-US" sz="2800" dirty="0" smtClean="0"/>
            </a:br>
            <a:r>
              <a:rPr lang="ar-SA" sz="2800" dirty="0" smtClean="0"/>
              <a:t>ب- المقصود بالتظهير: والمقصود بالتظهير هو: أن يكتب المستفيد من الورقة التجارية على ظهرها ما يفيد نقل حقه فيها إلى طرف آخر.</a:t>
            </a:r>
            <a:r>
              <a:rPr lang="en-US" sz="2800" dirty="0" smtClean="0"/>
              <a:t/>
            </a:r>
            <a:br>
              <a:rPr lang="en-US" sz="2800" dirty="0" smtClean="0"/>
            </a:br>
            <a:r>
              <a:rPr lang="ar-SA" sz="2800" dirty="0" smtClean="0"/>
              <a:t>جـ- تعريف الحسم "الخصم": وهو: (تظهير الورقة التجارية التي لم يحل أجلها بعد إلى المصرف، تظهيراً ناقلاً للملكية، في مقابل أن يعجل المصرف قيمتها للمُظهِّر، بعد أن يخصم منها مبلغاً يتناسب مع الأجل الذي يحل عنده موعد استحقاقها)</a:t>
            </a:r>
            <a:r>
              <a:rPr lang="ar-SA" sz="2800" baseline="30000" dirty="0" smtClean="0"/>
              <a:t> </a:t>
            </a:r>
            <a:r>
              <a:rPr lang="en-US" sz="2800" dirty="0" smtClean="0"/>
              <a:t/>
            </a:r>
            <a:br>
              <a:rPr lang="en-US" sz="2800" dirty="0" smtClean="0"/>
            </a:br>
            <a:r>
              <a:rPr lang="ar-SA" sz="2800" dirty="0" smtClean="0"/>
              <a:t>د- فائدة الحسم: وفائدة الحسم بالنسبة إلى العميل "المُظهِّر" هي: أنه يمنحه قرضاً من خلال تعجيل البنك قيمة الورقة التجارية له، في حين أنها في الأصل لا تستحق إلا بعد أجل.</a:t>
            </a:r>
            <a:r>
              <a:rPr lang="en-US" sz="2800" dirty="0" smtClean="0"/>
              <a:t/>
            </a:r>
            <a:br>
              <a:rPr lang="en-US" sz="2800" dirty="0" smtClean="0"/>
            </a:br>
            <a:r>
              <a:rPr lang="ar-SA" sz="2800" dirty="0" smtClean="0"/>
              <a:t>هـ- تخريج الحسم "الخصم": والحسم يخرَّج </a:t>
            </a:r>
            <a:r>
              <a:rPr lang="ar-SA" sz="2800" dirty="0" smtClean="0">
                <a:effectLst>
                  <a:outerShdw blurRad="38100" dist="38100" dir="2700000" algn="tl">
                    <a:srgbClr val="000000">
                      <a:alpha val="43137"/>
                    </a:srgbClr>
                  </a:outerShdw>
                </a:effectLst>
              </a:rPr>
              <a:t>على أنه قرض، فإن المصرف يعجل لحامل الكمبيالة نقداً، ويأخذ عوضاً عنه نقداً مؤجلاً أكثر منه، هو مبلغ الكمبيالة المستحق عند حلول أجلها.</a:t>
            </a:r>
            <a:r>
              <a:rPr lang="en-US" sz="2800" dirty="0" smtClean="0">
                <a:effectLst>
                  <a:outerShdw blurRad="38100" dist="38100" dir="2700000" algn="tl">
                    <a:srgbClr val="000000">
                      <a:alpha val="43137"/>
                    </a:srgbClr>
                  </a:outerShdw>
                </a:effectLst>
              </a:rPr>
              <a:t/>
            </a:r>
            <a:br>
              <a:rPr lang="en-US" sz="2800" dirty="0" smtClean="0">
                <a:effectLst>
                  <a:outerShdw blurRad="38100" dist="38100" dir="2700000" algn="tl">
                    <a:srgbClr val="000000">
                      <a:alpha val="43137"/>
                    </a:srgbClr>
                  </a:outerShdw>
                </a:effectLst>
              </a:rPr>
            </a:b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600200"/>
            <a:ext cx="8229600" cy="5029200"/>
          </a:xfrm>
        </p:spPr>
        <p:txBody>
          <a:bodyPr>
            <a:noAutofit/>
          </a:bodyPr>
          <a:lstStyle/>
          <a:p>
            <a:pPr algn="r" rtl="1"/>
            <a:r>
              <a:rPr lang="ar-SA" sz="2800" dirty="0" smtClean="0"/>
              <a:t/>
            </a:r>
            <a:br>
              <a:rPr lang="ar-SA" sz="2800" dirty="0" smtClean="0"/>
            </a:br>
            <a:r>
              <a:rPr lang="ar-SA" sz="2800" dirty="0" smtClean="0"/>
              <a:t/>
            </a:r>
            <a:br>
              <a:rPr lang="ar-SA" sz="2800" dirty="0" smtClean="0"/>
            </a:br>
            <a:r>
              <a:rPr lang="ar-SA" sz="2800" dirty="0" smtClean="0"/>
              <a:t/>
            </a:r>
            <a:br>
              <a:rPr lang="ar-SA" sz="2800" dirty="0" smtClean="0"/>
            </a:br>
            <a:r>
              <a:rPr lang="ar-SA" sz="2800" dirty="0" smtClean="0">
                <a:solidFill>
                  <a:srgbClr val="FF0000"/>
                </a:solidFill>
              </a:rPr>
              <a:t>سابعاً:</a:t>
            </a:r>
            <a:r>
              <a:rPr lang="ar-SA" sz="2800" dirty="0" smtClean="0"/>
              <a:t>	تداول الأسهم: </a:t>
            </a:r>
            <a:r>
              <a:rPr lang="en-US" sz="2800" dirty="0" smtClean="0"/>
              <a:t/>
            </a:r>
            <a:br>
              <a:rPr lang="en-US" sz="2800" dirty="0" smtClean="0"/>
            </a:br>
            <a:r>
              <a:rPr lang="ar-SA" sz="2800" dirty="0" smtClean="0"/>
              <a:t>أ- تعريف السهم: وهو: (صك يمثل حصة في رأس مال الشركة المساهمة)</a:t>
            </a:r>
            <a:r>
              <a:rPr lang="en-US" sz="2800" dirty="0" smtClean="0"/>
              <a:t/>
            </a:r>
            <a:br>
              <a:rPr lang="en-US" sz="2800" dirty="0" smtClean="0"/>
            </a:br>
            <a:r>
              <a:rPr lang="ar-SA" sz="2800" dirty="0" smtClean="0"/>
              <a:t>ب- تخريج السهم: السهم يمثل جزءاً شائعاً في الشركة المساهمة، فمن امتلكه فقد امتلك جزءاً منها، </a:t>
            </a:r>
            <a:r>
              <a:rPr lang="en-US" sz="2800" dirty="0" smtClean="0"/>
              <a:t/>
            </a:r>
            <a:br>
              <a:rPr lang="en-US" sz="2800" dirty="0" smtClean="0"/>
            </a:br>
            <a:r>
              <a:rPr lang="ar-SA" sz="2800" dirty="0" smtClean="0"/>
              <a:t>جـ- حكم تداول الأسهم: وحكم تداول أسهم الشركات المساهمة مبني على ما تقوم به الشركة من عمل، وهي بهذا الاعتبار تنقسم إلى ثلاثة أقسام:</a:t>
            </a:r>
            <a:r>
              <a:rPr lang="en-US" sz="2800" dirty="0" smtClean="0"/>
              <a:t/>
            </a:r>
            <a:br>
              <a:rPr lang="en-US" sz="2800" dirty="0" smtClean="0"/>
            </a:br>
            <a:r>
              <a:rPr lang="ar-SA" sz="2800" dirty="0" smtClean="0"/>
              <a:t> </a:t>
            </a:r>
            <a:r>
              <a:rPr lang="ar-SA" sz="2800" u="sng" dirty="0" smtClean="0"/>
              <a:t>الأول:</a:t>
            </a:r>
            <a:r>
              <a:rPr lang="ar-SA" sz="2800" dirty="0" smtClean="0"/>
              <a:t> شركات عملها مباح، فيجوز تداول أسهمها.</a:t>
            </a:r>
            <a:r>
              <a:rPr lang="en-US" sz="2800" dirty="0" smtClean="0"/>
              <a:t/>
            </a:r>
            <a:br>
              <a:rPr lang="en-US" sz="2800" dirty="0" smtClean="0"/>
            </a:br>
            <a:r>
              <a:rPr lang="ar-SA" sz="2800" u="sng" dirty="0" smtClean="0"/>
              <a:t>الثاني:</a:t>
            </a:r>
            <a:r>
              <a:rPr lang="ar-SA" sz="2800" dirty="0" smtClean="0"/>
              <a:t> 	شركات عملها حرام، كالتي تتاجر بالربا، وكالتي تتجار بالخمر مثلاً، فهذه لا يجوز تداول أسهمها.</a:t>
            </a:r>
            <a:r>
              <a:rPr lang="en-US" sz="2800" dirty="0" smtClean="0"/>
              <a:t/>
            </a:r>
            <a:br>
              <a:rPr lang="en-US" sz="2800" dirty="0" smtClean="0"/>
            </a:br>
            <a:r>
              <a:rPr lang="ar-SA" sz="2800" u="sng" dirty="0" smtClean="0"/>
              <a:t>الثالث:</a:t>
            </a:r>
            <a:r>
              <a:rPr lang="ar-SA" sz="2800" dirty="0" smtClean="0"/>
              <a:t> شركات أصل عملها مباح، كالتي تمارس التجارة، أو الزراعة، أو الصناعة المشروعة، لكنها بجانب ذلك </a:t>
            </a:r>
            <a:r>
              <a:rPr lang="ar-SA" sz="2800" dirty="0" smtClean="0">
                <a:effectLst>
                  <a:outerShdw blurRad="38100" dist="38100" dir="2700000" algn="tl">
                    <a:srgbClr val="000000">
                      <a:alpha val="43137"/>
                    </a:srgbClr>
                  </a:outerShdw>
                </a:effectLst>
              </a:rPr>
              <a:t>تمارس الربا، فهي تودع ما يفيض عندها من سيولة لدى البنوك بفائدة، وتقترض من البنوك بفائدة. </a:t>
            </a:r>
            <a:r>
              <a:rPr lang="en-US" sz="2800" dirty="0" smtClean="0">
                <a:effectLst>
                  <a:outerShdw blurRad="38100" dist="38100" dir="2700000" algn="tl">
                    <a:srgbClr val="000000">
                      <a:alpha val="43137"/>
                    </a:srgbClr>
                  </a:outerShdw>
                </a:effectLst>
              </a:rPr>
              <a:t/>
            </a:r>
            <a:br>
              <a:rPr lang="en-US" sz="2800" dirty="0" smtClean="0">
                <a:effectLst>
                  <a:outerShdw blurRad="38100" dist="38100" dir="2700000" algn="tl">
                    <a:srgbClr val="000000">
                      <a:alpha val="43137"/>
                    </a:srgbClr>
                  </a:outerShdw>
                </a:effectLst>
              </a:rPr>
            </a:b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419600"/>
          </a:xfrm>
        </p:spPr>
        <p:txBody>
          <a:bodyPr>
            <a:normAutofit fontScale="90000"/>
          </a:bodyPr>
          <a:lstStyle/>
          <a:p>
            <a:pPr algn="r" rtl="1"/>
            <a:r>
              <a:rPr lang="ar-SA" sz="3200" dirty="0" smtClean="0">
                <a:solidFill>
                  <a:srgbClr val="FF0000"/>
                </a:solidFill>
              </a:rPr>
              <a:t>ثامناً:</a:t>
            </a:r>
            <a:r>
              <a:rPr lang="ar-SA" sz="3200" dirty="0" smtClean="0"/>
              <a:t> 	المرابحة للآمر بالشراء: </a:t>
            </a:r>
            <a:r>
              <a:rPr lang="en-US" sz="3200" dirty="0" smtClean="0"/>
              <a:t/>
            </a:r>
            <a:br>
              <a:rPr lang="en-US" sz="3200" dirty="0" smtClean="0"/>
            </a:br>
            <a:r>
              <a:rPr lang="ar-SA" sz="3200" dirty="0" smtClean="0"/>
              <a:t>أ- 	تعريفها: وهي: (أن يتقدم العميل إلى البنك طالباً منه شراء سلعة معينة، بالمواصفات التي يحددها، على أساس الوعد منه بشراء تلك السلعة مرابحة، بالنسبة التي يتفق عليها، ويدفع الثمن مقسطاً)</a:t>
            </a:r>
            <a:r>
              <a:rPr lang="en-US" sz="3200" dirty="0" smtClean="0"/>
              <a:t/>
            </a:r>
            <a:br>
              <a:rPr lang="en-US" sz="3200" dirty="0" smtClean="0"/>
            </a:br>
            <a:r>
              <a:rPr lang="ar-SA" sz="3200" dirty="0" smtClean="0"/>
              <a:t>ب- 	غرضها: وغرض هذه المعاملة –في الغالب- تحصيل السيولة، من جهة أن كثيرين ممن يشترون سلعاً بهذه الطريقة، هدفهم بيعها للحصول على السيولة.</a:t>
            </a:r>
            <a:r>
              <a:rPr lang="en-US" sz="3200" dirty="0" smtClean="0"/>
              <a:t/>
            </a:r>
            <a:br>
              <a:rPr lang="en-US" sz="3200" dirty="0" smtClean="0"/>
            </a:br>
            <a:r>
              <a:rPr lang="ar-SA" sz="3200" dirty="0" smtClean="0"/>
              <a:t>جـ- 	حكمها: وهذه المعاملة أصلها جائز، لكنها في التطبيق قد تنطوي على مخالفات تنقلها إلى المنع –وذلك مختلف باختلاف البنوك- ومن هذه المخالفات: </a:t>
            </a:r>
            <a:r>
              <a:rPr lang="en-US" sz="3200" dirty="0" smtClean="0"/>
              <a:t/>
            </a:r>
            <a:br>
              <a:rPr lang="en-US" sz="3200" dirty="0" smtClean="0"/>
            </a:b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953000"/>
          </a:xfrm>
        </p:spPr>
        <p:txBody>
          <a:bodyPr>
            <a:normAutofit fontScale="90000"/>
          </a:bodyPr>
          <a:lstStyle/>
          <a:p>
            <a:pPr algn="r" rtl="1"/>
            <a:r>
              <a:rPr lang="ar-SA" sz="3200" dirty="0" smtClean="0"/>
              <a:t> 	</a:t>
            </a:r>
            <a:br>
              <a:rPr lang="ar-SA" sz="3200" dirty="0" smtClean="0"/>
            </a:br>
            <a:r>
              <a:rPr lang="ar-SA" sz="2700" dirty="0" smtClean="0"/>
              <a:t/>
            </a:r>
            <a:br>
              <a:rPr lang="ar-SA" sz="2700" dirty="0" smtClean="0"/>
            </a:br>
            <a:r>
              <a:rPr lang="ar-SA" sz="2700" dirty="0" smtClean="0"/>
              <a:t>1-عدم امتلاك البنك للسلعة، حيث إنه يقع في التطبيق أن بعض البنوك لا تشتري السلعة من مالكها، ولا تمتلكها، وكل ما تفعله هو: أنها تدفع ثمن السلعة لبائعها، ثم تطالب العميل بهذا الثمن، مضافاً إليه زيادة.</a:t>
            </a:r>
            <a:r>
              <a:rPr lang="en-US" sz="2700" dirty="0" smtClean="0"/>
              <a:t/>
            </a:r>
            <a:br>
              <a:rPr lang="en-US" sz="2700" dirty="0" smtClean="0"/>
            </a:br>
            <a:r>
              <a:rPr lang="ar-SA" sz="2700" dirty="0" smtClean="0"/>
              <a:t>وهي بهذه الصورة تمويل ربوي صِرْف، فإن البنك قد دفع الثمن عن العميل، فصار بهذا مقرضاً له، ثم استرد منه القرض، مضافاً إليه زيادة عليه هي الربا.</a:t>
            </a:r>
            <a:r>
              <a:rPr lang="en-US" sz="2700" dirty="0" smtClean="0"/>
              <a:t/>
            </a:r>
            <a:br>
              <a:rPr lang="en-US" sz="2700" dirty="0" smtClean="0"/>
            </a:br>
            <a:r>
              <a:rPr lang="ar-SA" sz="2700" dirty="0" smtClean="0"/>
              <a:t>2-إلزام العميل بشراء السلعة من البنك، وهذا الإلزام ثابت باتفاق سابق على امتلاك البنك للسلعة، حيث إنه قبل أن يمتلك البنك السلعة المطلوبة منه، يتفق مع العميل على الثمن الذي سيبيع بهالسلعة عليه، وعلى عدد الأقساط، وقدر القسط، وفي هذا الاتفاق يشترط البنك على العميل أن يلتزم بشراء السلعة بعدما يمتلكها البنك، وهذا الإلزام يتضمن </a:t>
            </a:r>
            <a:r>
              <a:rPr lang="ar-SA" sz="2700" b="1" u="sng" dirty="0" smtClean="0">
                <a:solidFill>
                  <a:srgbClr val="FF0000"/>
                </a:solidFill>
              </a:rPr>
              <a:t>أمرين: </a:t>
            </a:r>
            <a:r>
              <a:rPr lang="en-US" sz="2700" dirty="0" smtClean="0"/>
              <a:t/>
            </a:r>
            <a:br>
              <a:rPr lang="en-US" sz="2700" dirty="0" smtClean="0"/>
            </a:br>
            <a:r>
              <a:rPr lang="ar-SA" sz="2700" u="sng" dirty="0" smtClean="0"/>
              <a:t>أحدهما:</a:t>
            </a:r>
            <a:r>
              <a:rPr lang="ar-SA" sz="2700" dirty="0" smtClean="0"/>
              <a:t> التأثر بالفلسفة الربوية، فلا تكون التجارة مقصودة، لكن المقصود هو التمويل، وتبعاً لهذا تحاذر البنوك اقناء السلع، والبضائع، وذلك مخالف لهدي الكسب في الإسلام الذي تكون التجارة مقصوده، فتُشترى السلع، وتُحاز، قبل تحديد مشتريها.</a:t>
            </a:r>
            <a:r>
              <a:rPr lang="en-US" sz="2700" dirty="0" smtClean="0"/>
              <a:t/>
            </a:r>
            <a:br>
              <a:rPr lang="en-US" sz="2700" dirty="0" smtClean="0"/>
            </a:br>
            <a:r>
              <a:rPr lang="ar-SA" sz="2700" u="sng" dirty="0" smtClean="0"/>
              <a:t>وثانيهما:</a:t>
            </a:r>
            <a:r>
              <a:rPr lang="ar-SA" sz="2700" dirty="0" smtClean="0"/>
              <a:t> أن إلزام العميل بشراء السلعة بعد </a:t>
            </a:r>
            <a:r>
              <a:rPr lang="ar-SA" sz="2700" dirty="0" smtClean="0">
                <a:effectLst>
                  <a:outerShdw blurRad="38100" dist="38100" dir="2700000" algn="tl">
                    <a:srgbClr val="000000">
                      <a:alpha val="43137"/>
                    </a:srgbClr>
                  </a:outerShdw>
                </a:effectLst>
              </a:rPr>
              <a:t>أن يمتلكها البنك لا يخلو من أحد حالين:</a:t>
            </a:r>
            <a:r>
              <a:rPr lang="en-US" sz="2700" dirty="0" smtClean="0">
                <a:effectLst>
                  <a:outerShdw blurRad="38100" dist="38100" dir="2700000" algn="tl">
                    <a:srgbClr val="000000">
                      <a:alpha val="43137"/>
                    </a:srgbClr>
                  </a:outerShdw>
                </a:effectLst>
              </a:rPr>
              <a:t/>
            </a:r>
            <a:br>
              <a:rPr lang="en-US" sz="2700" dirty="0" smtClean="0">
                <a:effectLst>
                  <a:outerShdw blurRad="38100" dist="38100" dir="2700000" algn="tl">
                    <a:srgbClr val="000000">
                      <a:alpha val="43137"/>
                    </a:srgbClr>
                  </a:outerShdw>
                </a:effectLst>
              </a:rPr>
            </a:br>
            <a:endParaRPr lang="en-US" sz="27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600200"/>
            <a:ext cx="8534400" cy="5257800"/>
          </a:xfrm>
        </p:spPr>
        <p:txBody>
          <a:bodyPr>
            <a:normAutofit fontScale="90000"/>
          </a:bodyPr>
          <a:lstStyle/>
          <a:p>
            <a:pPr algn="r" rtl="1"/>
            <a:r>
              <a:rPr lang="ar-SA" sz="3200" dirty="0" smtClean="0"/>
              <a:t/>
            </a:r>
            <a:br>
              <a:rPr lang="ar-SA" sz="3200" dirty="0" smtClean="0"/>
            </a:br>
            <a:r>
              <a:rPr lang="ar-SA" sz="3200" dirty="0" smtClean="0"/>
              <a:t/>
            </a:r>
            <a:br>
              <a:rPr lang="ar-SA" sz="3200" dirty="0" smtClean="0"/>
            </a:br>
            <a:r>
              <a:rPr lang="ar-SA" sz="3200" dirty="0" smtClean="0"/>
              <a:t/>
            </a:r>
            <a:br>
              <a:rPr lang="ar-SA" sz="3200" dirty="0" smtClean="0"/>
            </a:br>
            <a:r>
              <a:rPr lang="ar-SA" sz="3100" dirty="0" smtClean="0"/>
              <a:t>الأولى: أن يُرغم العميلُ على عقد البيع، وهذا مناف للتراضي المشروط في التجارة</a:t>
            </a:r>
            <a:br>
              <a:rPr lang="ar-SA" sz="3100" dirty="0" smtClean="0"/>
            </a:br>
            <a:r>
              <a:rPr lang="ar-SA" sz="3100" dirty="0" smtClean="0"/>
              <a:t> الثانية: أن يُحكم بتملك العميل للسلعة، استناداً إلى الاتفاق الأول، السابق على امتلاك البنك لها، فهذا يؤول إلى بيع مالا يملك، وهو ممنوع لقوله </a:t>
            </a:r>
            <a:r>
              <a:rPr lang="en-US" sz="3100" dirty="0" smtClean="0">
                <a:sym typeface="AGA Arabesque"/>
              </a:rPr>
              <a:t></a:t>
            </a:r>
            <a:r>
              <a:rPr lang="ar-SA" sz="3100" dirty="0" smtClean="0"/>
              <a:t> (لا تبع ما ليس عندك)</a:t>
            </a:r>
            <a:r>
              <a:rPr lang="en-US" sz="3100" dirty="0" smtClean="0"/>
              <a:t/>
            </a:r>
            <a:br>
              <a:rPr lang="en-US" sz="3100" dirty="0" smtClean="0"/>
            </a:br>
            <a:r>
              <a:rPr lang="ar-SA" sz="3100" dirty="0" smtClean="0"/>
              <a:t>3-أن البنك قد يشتري السلعة من التاجر، ويبقيها لديه، ليستلمها العميل "المشتري" منه، ثم إن العميل يقوم ببيعها ثانية على بائعها الأول، الذي اشتراها البنك منه، وأبقاها عنده، فالبائع الأول عادت إليه عين سلعته، وهذا من قبيل العينة عند بعض الفقهاء وهي ممنوعة.</a:t>
            </a:r>
            <a:r>
              <a:rPr lang="en-US" sz="3100" dirty="0" smtClean="0"/>
              <a:t/>
            </a:r>
            <a:br>
              <a:rPr lang="en-US" sz="3100" dirty="0" smtClean="0"/>
            </a:br>
            <a:r>
              <a:rPr lang="ar-SA" sz="3100" dirty="0" smtClean="0"/>
              <a:t>4-التساهل في القبض، فلا يقبض البنك السلعة التي اشتراها، لا قبضاً حقيقياً، كأن يخرجها من محل البائع، وينقلها إلى ملكه، ولا قبضاً حكمياً، كاستلام وثيقتها الرسمية، وتحويلها باسمه، وقد جاء </a:t>
            </a:r>
            <a:r>
              <a:rPr lang="ar-SA" sz="3100" dirty="0" smtClean="0">
                <a:effectLst>
                  <a:outerShdw blurRad="38100" dist="38100" dir="2700000" algn="tl">
                    <a:srgbClr val="000000">
                      <a:alpha val="43137"/>
                    </a:srgbClr>
                  </a:outerShdw>
                </a:effectLst>
              </a:rPr>
              <a:t>النهي عن بيع المبيع قبل قبضه في الحديث:[(من ابتاع طعام فلا يبعه حتى يستوفيه) قال ابن عباس: "وأحسب كل شيء مثله"]</a:t>
            </a:r>
            <a:r>
              <a:rPr lang="en-US" sz="3200" dirty="0" smtClean="0">
                <a:effectLst>
                  <a:outerShdw blurRad="38100" dist="38100" dir="2700000" algn="tl">
                    <a:srgbClr val="000000">
                      <a:alpha val="43137"/>
                    </a:srgbClr>
                  </a:outerShdw>
                </a:effectLst>
              </a:rPr>
              <a:t/>
            </a:r>
            <a:br>
              <a:rPr lang="en-US" sz="3200" dirty="0" smtClean="0">
                <a:effectLst>
                  <a:outerShdw blurRad="38100" dist="38100" dir="2700000" algn="tl">
                    <a:srgbClr val="000000">
                      <a:alpha val="43137"/>
                    </a:srgbClr>
                  </a:outerShdw>
                </a:effectLst>
              </a:rPr>
            </a:br>
            <a:endParaRPr lang="en-US" sz="32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596" y="1752600"/>
            <a:ext cx="8001000" cy="4572000"/>
          </a:xfrm>
        </p:spPr>
        <p:txBody>
          <a:bodyPr>
            <a:normAutofit fontScale="90000"/>
          </a:bodyPr>
          <a:lstStyle/>
          <a:p>
            <a:pPr algn="r" rtl="1"/>
            <a:r>
              <a:rPr lang="ar-SA" sz="2800" dirty="0" smtClean="0"/>
              <a:t/>
            </a:r>
            <a:br>
              <a:rPr lang="ar-SA" sz="2800" dirty="0" smtClean="0"/>
            </a:br>
            <a:r>
              <a:rPr lang="ar-SA" sz="2800" dirty="0" smtClean="0"/>
              <a:t/>
            </a:r>
            <a:br>
              <a:rPr lang="ar-SA" sz="2800" dirty="0" smtClean="0"/>
            </a:br>
            <a:r>
              <a:rPr lang="ar-SA" sz="2800" b="1" u="sng" dirty="0" smtClean="0"/>
              <a:t>التورق المصرفي المنظم:</a:t>
            </a:r>
            <a:r>
              <a:rPr lang="ar-SA" sz="2800" dirty="0" smtClean="0"/>
              <a:t> وهو معاملة حديثة –نسبياً- فقد كان ظهورها في حدود عام 2000م، وتمارسها بعض البنوك الإسلامية، كما تمارسها الفروع، والنوافذ الإسلامية للبنوك التجارية، ولها أسماء تختلف من بنك لآخر، فبعض البنوك تسميها "تيسير"، وبعضها تسميها "تورق الخير"، وبعضها تسميها "التورق المبارك"، وبعضها تسميها "دينار"، وبعضها تسميها "مال"، وهكذا، وسنتكلم عليها من خلال العناصر الآتية: </a:t>
            </a:r>
            <a:r>
              <a:rPr lang="en-US" sz="2800" dirty="0" smtClean="0"/>
              <a:t/>
            </a:r>
            <a:br>
              <a:rPr lang="en-US" sz="2800" dirty="0" smtClean="0"/>
            </a:br>
            <a:r>
              <a:rPr lang="ar-SA" sz="2800" dirty="0" smtClean="0"/>
              <a:t>أ- الغاية منها: والغاية منها تحصيل السيولة النقدية للأفراد والمؤسسات.</a:t>
            </a:r>
            <a:r>
              <a:rPr lang="en-US" sz="2800" dirty="0" smtClean="0"/>
              <a:t/>
            </a:r>
            <a:br>
              <a:rPr lang="en-US" sz="2800" dirty="0" smtClean="0"/>
            </a:br>
            <a:r>
              <a:rPr lang="ar-SA" sz="2800" dirty="0" smtClean="0"/>
              <a:t>ب- تعريفها، وهي: (تحصيل النقد بشراء سلعة من البنك، وتوكيله في بيعها، وقيد ثمنها في حساب المشتري).</a:t>
            </a:r>
            <a:r>
              <a:rPr lang="en-US" sz="2800" dirty="0" smtClean="0"/>
              <a:t/>
            </a:r>
            <a:br>
              <a:rPr lang="en-US" sz="2800" dirty="0" smtClean="0"/>
            </a:br>
            <a:r>
              <a:rPr lang="ar-SA" sz="2800" dirty="0" smtClean="0"/>
              <a:t>جـ- الفرق بينها وبين المرابحة للآمر بالشراء: وتختلف عن المرابحة للآمر بالشراء من جهة أن قصد العميل في التورق الحصول على النقد، أما المرابحة فقد يكون قصده النقد، وقد يكون قصده شراء السلعة بالتقسيط. </a:t>
            </a:r>
            <a:r>
              <a:rPr lang="en-US" sz="2800" dirty="0" smtClean="0"/>
              <a:t/>
            </a:r>
            <a:br>
              <a:rPr lang="en-US" sz="2800" dirty="0" smtClean="0"/>
            </a:br>
            <a:r>
              <a:rPr lang="ar-SA" sz="2800" dirty="0" smtClean="0"/>
              <a:t>ومن جهة أن التورق –كما عليه واقع المعاملة- يتضمن </a:t>
            </a:r>
            <a:r>
              <a:rPr lang="ar-SA" sz="2800" dirty="0" smtClean="0">
                <a:effectLst>
                  <a:outerShdw blurRad="38100" dist="38100" dir="2700000" algn="tl">
                    <a:srgbClr val="000000">
                      <a:alpha val="43137"/>
                    </a:srgbClr>
                  </a:outerShdw>
                </a:effectLst>
              </a:rPr>
              <a:t>توكيل العميل للبنك في بيع السلعة نيابة عنه، أما المرابحة، فلا تتضمن التوكيل غالباً.</a:t>
            </a:r>
            <a:r>
              <a:rPr lang="en-US" sz="2800" dirty="0" smtClean="0">
                <a:effectLst>
                  <a:outerShdw blurRad="38100" dist="38100" dir="2700000" algn="tl">
                    <a:srgbClr val="000000">
                      <a:alpha val="43137"/>
                    </a:srgbClr>
                  </a:outerShdw>
                </a:effectLst>
              </a:rPr>
              <a:t/>
            </a:r>
            <a:br>
              <a:rPr lang="en-US" sz="2800" dirty="0" smtClean="0">
                <a:effectLst>
                  <a:outerShdw blurRad="38100" dist="38100" dir="2700000" algn="tl">
                    <a:srgbClr val="000000">
                      <a:alpha val="43137"/>
                    </a:srgbClr>
                  </a:outerShdw>
                </a:effectLst>
              </a:rPr>
            </a:b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191000"/>
          </a:xfrm>
        </p:spPr>
        <p:txBody>
          <a:bodyPr>
            <a:normAutofit fontScale="90000"/>
          </a:bodyPr>
          <a:lstStyle/>
          <a:p>
            <a:pPr algn="r" rtl="1"/>
            <a:r>
              <a:rPr lang="ar-SA" sz="2800" dirty="0" smtClean="0"/>
              <a:t>ومن جهة أن التورق يقوم على بيع معادن في السوق الدولية مثل: المغنيسيوم، والبلاديوم، والبلاتين، والألمونيوم، ونحوها على العميل، أما المرابحة فتقوم على بيع بضائع محلية، كالسيارات، والأثاث، ونحوها. </a:t>
            </a:r>
            <a:r>
              <a:rPr lang="en-US" sz="2800" dirty="0" smtClean="0"/>
              <a:t/>
            </a:r>
            <a:br>
              <a:rPr lang="en-US" sz="2800" dirty="0" smtClean="0"/>
            </a:br>
            <a:r>
              <a:rPr lang="ar-SA" sz="2800" dirty="0" smtClean="0"/>
              <a:t>ومن جهة أن التورق تكون فيه السلعة موجودة لدى البنك، قبل أن يطلبها العميل –كما تقول البنوك-، أما المرابحة فلا يشتري البنك السلعة إلا بعد أن يطلبها منه العميل غالباً. </a:t>
            </a:r>
            <a:r>
              <a:rPr lang="en-US" sz="2800" dirty="0" smtClean="0"/>
              <a:t/>
            </a:r>
            <a:br>
              <a:rPr lang="en-US" sz="2800" dirty="0" smtClean="0"/>
            </a:br>
            <a:r>
              <a:rPr lang="ar-SA" sz="2800" dirty="0" smtClean="0"/>
              <a:t>د- 	تخريجها: التورق المنظم يتم في السوق الدولية، ويكتنفه الكثير من الغموض في التطبيق، فقد توجد السلعة "المعدن"، وقد لا توجد، وقد تباع على من اشتريت منه، وقد تباع على طرف آخر، لهذا لا يمكن الخلوص إلى تخريج محدد لها، لكنها تحتمل أن تكون تورقاً، وتحتمل أن تكون عينة. </a:t>
            </a:r>
            <a:r>
              <a:rPr lang="en-US" sz="2800" dirty="0" smtClean="0"/>
              <a:t/>
            </a:r>
            <a:br>
              <a:rPr lang="en-US" sz="2800" dirty="0" smtClean="0"/>
            </a:br>
            <a:r>
              <a:rPr lang="ar-SA" sz="2800" dirty="0" smtClean="0"/>
              <a:t>هـ - 	حكمها: ونظراً لما في هذه المعاملة من غموض، حيث تتم في السوق الدولية، بعيداً عن الرقابة، ولما فيها من الاحتيال، ومن مظاهره:  </a:t>
            </a:r>
            <a:r>
              <a:rPr lang="en-US" sz="2800" dirty="0" smtClean="0"/>
              <a:t/>
            </a:r>
            <a:br>
              <a:rPr lang="en-US" sz="2800" dirty="0" smtClean="0"/>
            </a:b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8305800" cy="5791200"/>
          </a:xfrm>
        </p:spPr>
        <p:txBody>
          <a:bodyPr>
            <a:noAutofit/>
          </a:bodyPr>
          <a:lstStyle/>
          <a:p>
            <a:pPr algn="r"/>
            <a:r>
              <a:rPr lang="ar-SA" sz="3200" dirty="0"/>
              <a:t/>
            </a:r>
            <a:br>
              <a:rPr lang="ar-SA" sz="3200" dirty="0"/>
            </a:br>
            <a:r>
              <a:rPr lang="ar-SA" sz="3200" dirty="0"/>
              <a:t/>
            </a:r>
            <a:br>
              <a:rPr lang="ar-SA" sz="3200" dirty="0"/>
            </a:br>
            <a:r>
              <a:rPr lang="ar-SA" sz="3200" dirty="0">
                <a:solidFill>
                  <a:srgbClr val="FF0000"/>
                </a:solidFill>
              </a:rPr>
              <a:t>المصدر الثالث :</a:t>
            </a:r>
            <a:r>
              <a:rPr lang="ar-SA" sz="3200" dirty="0"/>
              <a:t/>
            </a:r>
            <a:br>
              <a:rPr lang="ar-SA" sz="3200" dirty="0"/>
            </a:br>
            <a:r>
              <a:rPr lang="ar-SA" sz="3200" dirty="0"/>
              <a:t> الإجماع وهو :</a:t>
            </a:r>
            <a:br>
              <a:rPr lang="ar-SA" sz="3200" dirty="0"/>
            </a:br>
            <a:r>
              <a:rPr lang="ar-SA" sz="3200" dirty="0"/>
              <a:t> اتفاق المجتهدين من أمة محمد  بعد عصر النبوة على حكم شرعي</a:t>
            </a:r>
            <a:r>
              <a:rPr lang="en-US" sz="3200" dirty="0"/>
              <a:t/>
            </a:r>
            <a:br>
              <a:rPr lang="en-US" sz="3200" dirty="0"/>
            </a:br>
            <a:r>
              <a:rPr lang="ar-SA" sz="3200" dirty="0"/>
              <a:t>ومن الأمثلة عليه في الجانب الاقتصادي :</a:t>
            </a:r>
            <a:br>
              <a:rPr lang="ar-SA" sz="3200" dirty="0"/>
            </a:br>
            <a:r>
              <a:rPr lang="ar-SA" sz="3200" dirty="0"/>
              <a:t> إجماع الصحابة على قتال مانعي الزكاة.</a:t>
            </a:r>
            <a:r>
              <a:rPr lang="en-US" sz="3200" dirty="0"/>
              <a:t/>
            </a:r>
            <a:br>
              <a:rPr lang="en-US" sz="3200" dirty="0"/>
            </a:br>
            <a:r>
              <a:rPr lang="ar-SA" sz="3200" dirty="0">
                <a:solidFill>
                  <a:srgbClr val="FF0000"/>
                </a:solidFill>
              </a:rPr>
              <a:t>المصدر الرابع :</a:t>
            </a:r>
            <a:r>
              <a:rPr lang="ar-SA" sz="3200" dirty="0"/>
              <a:t/>
            </a:r>
            <a:br>
              <a:rPr lang="ar-SA" sz="3200" dirty="0"/>
            </a:br>
            <a:r>
              <a:rPr lang="ar-SA" sz="3200" dirty="0"/>
              <a:t> القياس وهو :</a:t>
            </a:r>
            <a:br>
              <a:rPr lang="ar-SA" sz="3200" dirty="0"/>
            </a:br>
            <a:r>
              <a:rPr lang="ar-SA" sz="3200" dirty="0"/>
              <a:t> إلحاق فرع بأصل في الحكم لجامع بينهما، وهو من الأدلة التي تبين الأحكام بالنسبة للفروع فتلحقها بأحكام الأصول التي تتفق معها في العلة .</a:t>
            </a:r>
            <a:r>
              <a:rPr lang="en-US" sz="3200" dirty="0"/>
              <a:t/>
            </a:r>
            <a:br>
              <a:rPr lang="en-US" sz="3200" dirty="0"/>
            </a:b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648200"/>
          </a:xfrm>
        </p:spPr>
        <p:txBody>
          <a:bodyPr>
            <a:normAutofit fontScale="90000"/>
          </a:bodyPr>
          <a:lstStyle/>
          <a:p>
            <a:pPr lvl="0" algn="r" rtl="1"/>
            <a:r>
              <a:rPr lang="ar-SA" sz="3200" dirty="0" smtClean="0"/>
              <a:t/>
            </a:r>
            <a:br>
              <a:rPr lang="ar-SA" sz="3200" dirty="0" smtClean="0"/>
            </a:br>
            <a:r>
              <a:rPr lang="ar-SA" sz="3200" dirty="0" smtClean="0"/>
              <a:t/>
            </a:r>
            <a:br>
              <a:rPr lang="ar-SA" sz="3200" dirty="0" smtClean="0"/>
            </a:br>
            <a:r>
              <a:rPr lang="ar-SA" sz="3200" dirty="0" smtClean="0"/>
              <a:t/>
            </a:r>
            <a:br>
              <a:rPr lang="ar-SA" sz="3200" dirty="0" smtClean="0"/>
            </a:br>
            <a:r>
              <a:rPr lang="ar-SA" sz="2900" dirty="0" smtClean="0"/>
              <a:t>1-الإخلال في القبض الشرعي من جهة البنك، البائع، فإنه لا يستلم الإيصال الأصلي للسلعة، الذي يعدّ قبضاً حكمياً، وإنما يستلم ورقة من الشركة البائعة التي يشتري منها، والمتعارف عليه عند ذوي الشأن من البنوك، والشركات العالمية أن عدم الحصول على </a:t>
            </a:r>
            <a:br>
              <a:rPr lang="ar-SA" sz="2900" dirty="0" smtClean="0"/>
            </a:br>
            <a:r>
              <a:rPr lang="ar-SA" sz="2900" dirty="0" smtClean="0"/>
              <a:t>الإيصال الأصلي يعني عدم وجود السلعة.</a:t>
            </a:r>
            <a:r>
              <a:rPr lang="en-US" sz="2900" dirty="0" smtClean="0"/>
              <a:t/>
            </a:r>
            <a:br>
              <a:rPr lang="en-US" sz="2900" dirty="0" smtClean="0"/>
            </a:br>
            <a:r>
              <a:rPr lang="ar-SA" sz="2900" dirty="0" smtClean="0"/>
              <a:t>2-والإخلال بالقبض من جهة العميل حيث إنه يشتري وحدة من المعدن صغيرة، غير معينة، وغير محددة، إذ إنها جزء من كمية كبيرة من المعدن غير مجزأة، فكيف يشتري شيئاً غير معين، إلا إذا لم يكن قصده منه إلا الاحتيال به على تحصيل نقد بنقد، كما هو الشأن في العينة.</a:t>
            </a:r>
            <a:r>
              <a:rPr lang="en-US" sz="2900" dirty="0" smtClean="0"/>
              <a:t/>
            </a:r>
            <a:br>
              <a:rPr lang="en-US" sz="2900" dirty="0" smtClean="0"/>
            </a:br>
            <a:r>
              <a:rPr lang="ar-SA" sz="2900" dirty="0" smtClean="0"/>
              <a:t>بل ولو كان ما اشتراه العميل معيناً، فإنه لا يمكنه قبضه، لا حقيقة، ولا حكماً، فإنه لا يتم استلام السلعة إلا بالإيصال الأصلي، وكل إيصال يمثل خمسة وعشرين طناً، ولا يمكن تجزئته</a:t>
            </a:r>
            <a:r>
              <a:rPr lang="ar-SA" sz="2900" dirty="0" smtClean="0">
                <a:hlinkClick r:id="" action="ppaction://hlinkfile"/>
              </a:rPr>
              <a:t>(2)</a:t>
            </a:r>
            <a:r>
              <a:rPr lang="ar-SA" sz="2900" dirty="0" smtClean="0"/>
              <a:t>، ولا يستطيع أحد أن يستلم السلع بموجب إيصالها الأصلي إلا إذا كان من المسموح لهم بالتعامل مع البورصة</a:t>
            </a:r>
            <a:r>
              <a:rPr lang="en-US" sz="2900" dirty="0" smtClean="0"/>
              <a:t>  </a:t>
            </a:r>
            <a:br>
              <a:rPr lang="en-US" sz="2900" dirty="0" smtClean="0"/>
            </a:br>
            <a:endParaRPr lang="en-US" sz="2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676400"/>
            <a:ext cx="8229600" cy="5181600"/>
          </a:xfrm>
        </p:spPr>
        <p:txBody>
          <a:bodyPr>
            <a:normAutofit fontScale="90000"/>
          </a:bodyPr>
          <a:lstStyle/>
          <a:p>
            <a:pPr algn="r" rtl="1"/>
            <a:r>
              <a:rPr lang="ar-SA" sz="2800" dirty="0" smtClean="0"/>
              <a:t/>
            </a:r>
            <a:br>
              <a:rPr lang="ar-SA" sz="2800" dirty="0" smtClean="0"/>
            </a:br>
            <a:r>
              <a:rPr lang="ar-SA" sz="2800" dirty="0" smtClean="0"/>
              <a:t/>
            </a:r>
            <a:br>
              <a:rPr lang="ar-SA" sz="2800" dirty="0" smtClean="0"/>
            </a:br>
            <a:r>
              <a:rPr lang="ar-SA" sz="2800" dirty="0" smtClean="0"/>
              <a:t/>
            </a:r>
            <a:br>
              <a:rPr lang="ar-SA" sz="2800" dirty="0" smtClean="0"/>
            </a:br>
            <a:r>
              <a:rPr lang="ar-SA" sz="2800" dirty="0" smtClean="0"/>
              <a:t>التأمين:</a:t>
            </a:r>
            <a:r>
              <a:rPr lang="en-US" sz="2800" dirty="0" smtClean="0"/>
              <a:t/>
            </a:r>
            <a:br>
              <a:rPr lang="en-US" sz="2800" dirty="0" smtClean="0"/>
            </a:br>
            <a:r>
              <a:rPr lang="ar-SA" sz="2800" dirty="0" smtClean="0"/>
              <a:t>أقسام التأمين: وينقسم التأمين أقساماً عدة، لاعتبارات عدة: </a:t>
            </a:r>
            <a:r>
              <a:rPr lang="en-US" sz="2800" dirty="0" smtClean="0"/>
              <a:t/>
            </a:r>
            <a:br>
              <a:rPr lang="en-US" sz="2800" dirty="0" smtClean="0"/>
            </a:br>
            <a:r>
              <a:rPr lang="ar-SA" sz="2800" dirty="0" smtClean="0"/>
              <a:t> فباعتبار المكان الذي يقع فيه الحدث ينقسم التأمين إلى: </a:t>
            </a:r>
            <a:r>
              <a:rPr lang="en-US" sz="2800" b="1" dirty="0" smtClean="0"/>
              <a:t/>
            </a:r>
            <a:br>
              <a:rPr lang="en-US" sz="2800" b="1" dirty="0" smtClean="0"/>
            </a:br>
            <a:r>
              <a:rPr lang="ar-SA" sz="2800" dirty="0" smtClean="0"/>
              <a:t>التأمين البري</a:t>
            </a:r>
            <a:r>
              <a:rPr lang="en-US" sz="2800" dirty="0" smtClean="0"/>
              <a:t/>
            </a:r>
            <a:br>
              <a:rPr lang="en-US" sz="2800" dirty="0" smtClean="0"/>
            </a:br>
            <a:r>
              <a:rPr lang="ar-SA" sz="2800" dirty="0" smtClean="0"/>
              <a:t>التأمين البحري</a:t>
            </a:r>
            <a:r>
              <a:rPr lang="en-US" sz="2800" dirty="0" smtClean="0"/>
              <a:t/>
            </a:r>
            <a:br>
              <a:rPr lang="en-US" sz="2800" dirty="0" smtClean="0"/>
            </a:br>
            <a:r>
              <a:rPr lang="ar-SA" sz="2800" dirty="0" smtClean="0"/>
              <a:t>التأمين الجوي</a:t>
            </a:r>
            <a:r>
              <a:rPr lang="en-US" sz="2800" dirty="0" smtClean="0"/>
              <a:t/>
            </a:r>
            <a:br>
              <a:rPr lang="en-US" sz="2800" dirty="0" smtClean="0"/>
            </a:br>
            <a:r>
              <a:rPr lang="ar-SA" sz="2800" dirty="0" smtClean="0"/>
              <a:t> وباعتبار محله ينقسم التأمين إلى: </a:t>
            </a:r>
            <a:r>
              <a:rPr lang="en-US" sz="2800" dirty="0" smtClean="0"/>
              <a:t/>
            </a:r>
            <a:br>
              <a:rPr lang="en-US" sz="2800" dirty="0" smtClean="0"/>
            </a:br>
            <a:r>
              <a:rPr lang="ar-SA" sz="2800" dirty="0" smtClean="0"/>
              <a:t>التأمين على الأشخاص: ومحله شخص الإنسان، وينقسم إلى أقسام منها:</a:t>
            </a:r>
            <a:r>
              <a:rPr lang="en-US" sz="2800" dirty="0" smtClean="0"/>
              <a:t/>
            </a:r>
            <a:br>
              <a:rPr lang="en-US" sz="2800" dirty="0" smtClean="0"/>
            </a:br>
            <a:r>
              <a:rPr lang="ar-SA" sz="2800" dirty="0" smtClean="0"/>
              <a:t>-أ- التأمين على الحياة </a:t>
            </a:r>
            <a:r>
              <a:rPr lang="en-US" sz="2800" dirty="0" smtClean="0"/>
              <a:t/>
            </a:r>
            <a:br>
              <a:rPr lang="en-US" sz="2800" dirty="0" smtClean="0"/>
            </a:br>
            <a:r>
              <a:rPr lang="ar-SA" sz="2800" dirty="0" smtClean="0"/>
              <a:t>-ب- التأمين على الصحة</a:t>
            </a:r>
            <a:r>
              <a:rPr lang="en-US" sz="2800" dirty="0" smtClean="0"/>
              <a:t/>
            </a:r>
            <a:br>
              <a:rPr lang="en-US" sz="2800" dirty="0" smtClean="0"/>
            </a:br>
            <a:r>
              <a:rPr lang="ar-SA" sz="2800" dirty="0" smtClean="0"/>
              <a:t>-جـ- التأمين على الذمة "المسؤولية": وهو التأمين لذمة المؤمن له، فيتحمل المؤمِّن ما يجب على المؤمن له تجاه الغير من مسؤولية</a:t>
            </a:r>
            <a:r>
              <a:rPr lang="en-US" sz="2800" dirty="0" smtClean="0"/>
              <a:t/>
            </a:r>
            <a:br>
              <a:rPr lang="en-US" sz="2800" dirty="0" smtClean="0"/>
            </a:br>
            <a:r>
              <a:rPr lang="ar-SA" sz="2800" dirty="0" smtClean="0"/>
              <a:t>2- 	التأمين على الأشياء "الممتلكات</a:t>
            </a:r>
            <a:r>
              <a:rPr lang="en-US" sz="2800" dirty="0" smtClean="0"/>
              <a:t/>
            </a:r>
            <a:br>
              <a:rPr lang="en-US" sz="2800" dirty="0" smtClean="0"/>
            </a:br>
            <a:r>
              <a:rPr lang="ar-SA" sz="2800" dirty="0" smtClean="0"/>
              <a:t>وباعتبار غرضه، ينقسم إلى: </a:t>
            </a:r>
            <a:r>
              <a:rPr lang="en-US" sz="2800" dirty="0" smtClean="0"/>
              <a:t/>
            </a:r>
            <a:br>
              <a:rPr lang="en-US" sz="2800" dirty="0" smtClean="0"/>
            </a:br>
            <a:r>
              <a:rPr lang="ar-SA" sz="2800" dirty="0" smtClean="0"/>
              <a:t>1-التأمين التجاري: وهو ما </a:t>
            </a:r>
            <a:r>
              <a:rPr lang="ar-SA" sz="2800" dirty="0" smtClean="0">
                <a:effectLst>
                  <a:outerShdw blurRad="38100" dist="38100" dir="2700000" algn="tl">
                    <a:srgbClr val="000000">
                      <a:alpha val="43137"/>
                    </a:srgbClr>
                  </a:outerShdw>
                </a:effectLst>
              </a:rPr>
              <a:t>يكون مقصوده الربح</a:t>
            </a:r>
            <a:r>
              <a:rPr lang="en-US" sz="2800" dirty="0" smtClean="0">
                <a:effectLst>
                  <a:outerShdw blurRad="38100" dist="38100" dir="2700000" algn="tl">
                    <a:srgbClr val="000000">
                      <a:alpha val="43137"/>
                    </a:srgbClr>
                  </a:outerShdw>
                </a:effectLst>
              </a:rPr>
              <a:t/>
            </a:r>
            <a:br>
              <a:rPr lang="en-US" sz="2800" dirty="0" smtClean="0">
                <a:effectLst>
                  <a:outerShdw blurRad="38100" dist="38100" dir="2700000" algn="tl">
                    <a:srgbClr val="000000">
                      <a:alpha val="43137"/>
                    </a:srgbClr>
                  </a:outerShdw>
                </a:effectLst>
              </a:rPr>
            </a:br>
            <a:r>
              <a:rPr lang="ar-SA" sz="2800" dirty="0" smtClean="0">
                <a:effectLst>
                  <a:outerShdw blurRad="38100" dist="38100" dir="2700000" algn="tl">
                    <a:srgbClr val="000000">
                      <a:alpha val="43137"/>
                    </a:srgbClr>
                  </a:outerShdw>
                </a:effectLst>
              </a:rPr>
              <a:t>2-التأمين غير التجاري: وهو ما لا يقصد به الربح، وإنما التعاون في تحقيق المصلحة، ودفع المفسدة</a:t>
            </a: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600200"/>
            <a:ext cx="8305800" cy="5334000"/>
          </a:xfrm>
        </p:spPr>
        <p:txBody>
          <a:bodyPr>
            <a:normAutofit fontScale="90000"/>
          </a:bodyPr>
          <a:lstStyle/>
          <a:p>
            <a:pPr algn="r" rtl="1"/>
            <a:r>
              <a:rPr lang="ar-SA" sz="3200" dirty="0" smtClean="0"/>
              <a:t/>
            </a:r>
            <a:br>
              <a:rPr lang="ar-SA" sz="3200" dirty="0" smtClean="0"/>
            </a:br>
            <a:r>
              <a:rPr lang="ar-SA" sz="3200" dirty="0" smtClean="0"/>
              <a:t/>
            </a:r>
            <a:br>
              <a:rPr lang="ar-SA" sz="3200" dirty="0" smtClean="0"/>
            </a:br>
            <a:r>
              <a:rPr lang="ar-SA" sz="3200" dirty="0" smtClean="0"/>
              <a:t/>
            </a:r>
            <a:br>
              <a:rPr lang="ar-SA" sz="3200" dirty="0" smtClean="0"/>
            </a:br>
            <a:r>
              <a:rPr lang="ar-SA" sz="3200" dirty="0" smtClean="0"/>
              <a:t>التأمين التجاري: </a:t>
            </a:r>
            <a:r>
              <a:rPr lang="en-US" sz="3200" dirty="0" smtClean="0"/>
              <a:t/>
            </a:r>
            <a:br>
              <a:rPr lang="en-US" sz="3200" dirty="0" smtClean="0"/>
            </a:br>
            <a:r>
              <a:rPr lang="ar-SA" sz="3200" dirty="0" smtClean="0"/>
              <a:t>واصطلاحاً: (عقد يلتزم بمقتضاه طرف يسمى المؤمِّن، بالتحمل المالي عن طرف آخر، يسمى المؤمَّن له، أو الأداء له عند وقوع حادث معين، مقابل أقساط مالية، يدفعها المؤمَّن له سلفاً).  </a:t>
            </a:r>
            <a:r>
              <a:rPr lang="en-US" sz="3200" dirty="0" smtClean="0"/>
              <a:t/>
            </a:r>
            <a:br>
              <a:rPr lang="en-US" sz="3200" dirty="0" smtClean="0"/>
            </a:br>
            <a:r>
              <a:rPr lang="ar-SA" sz="3200" dirty="0" smtClean="0"/>
              <a:t> ب- أركانه: </a:t>
            </a:r>
            <a:r>
              <a:rPr lang="en-US" sz="3200" dirty="0" smtClean="0"/>
              <a:t/>
            </a:r>
            <a:br>
              <a:rPr lang="en-US" sz="3200" dirty="0" smtClean="0"/>
            </a:br>
            <a:r>
              <a:rPr lang="ar-SA" sz="3200" dirty="0" smtClean="0"/>
              <a:t>العاقدان: وهما: "المؤمِّن"، "والمستأمن -المؤمَّن له-".</a:t>
            </a:r>
            <a:r>
              <a:rPr lang="en-US" sz="3200" dirty="0" smtClean="0"/>
              <a:t/>
            </a:r>
            <a:br>
              <a:rPr lang="en-US" sz="3200" dirty="0" smtClean="0"/>
            </a:br>
            <a:r>
              <a:rPr lang="ar-SA" sz="3200" dirty="0" smtClean="0"/>
              <a:t>العوضان: وهما: "القسط المدفوع من قبل المستأمن"، و"مبلغ التأمين -التعويض- الذي يدفعه المؤمِّن".</a:t>
            </a:r>
            <a:r>
              <a:rPr lang="en-US" sz="3200" dirty="0" smtClean="0"/>
              <a:t/>
            </a:r>
            <a:br>
              <a:rPr lang="en-US" sz="3200" dirty="0" smtClean="0"/>
            </a:br>
            <a:r>
              <a:rPr lang="ar-SA" sz="3200" dirty="0" smtClean="0"/>
              <a:t>المؤمَّن منه "الخطر</a:t>
            </a:r>
            <a:r>
              <a:rPr lang="en-US" sz="3200" dirty="0" smtClean="0"/>
              <a:t/>
            </a:r>
            <a:br>
              <a:rPr lang="en-US" sz="3200" dirty="0" smtClean="0"/>
            </a:br>
            <a:r>
              <a:rPr lang="ar-SA" sz="3200" dirty="0" smtClean="0"/>
              <a:t>الصيغة: وهي الإيجاب، والقبول من طرفي العقد: "المؤمِّن"، و"المستأمن -المؤمَّن له  </a:t>
            </a:r>
            <a:r>
              <a:rPr lang="en-US" sz="3200" dirty="0" smtClean="0"/>
              <a:t/>
            </a:r>
            <a:br>
              <a:rPr lang="en-US" sz="3200" dirty="0" smtClean="0"/>
            </a:br>
            <a:r>
              <a:rPr lang="ar-SA" sz="3200" dirty="0" smtClean="0"/>
              <a:t> جـ- خصائص التأمين التجاري :</a:t>
            </a:r>
            <a:r>
              <a:rPr lang="en-US" sz="3200" dirty="0" smtClean="0"/>
              <a:t/>
            </a:r>
            <a:br>
              <a:rPr lang="en-US" sz="3200" dirty="0" smtClean="0"/>
            </a:br>
            <a:r>
              <a:rPr lang="ar-SA" sz="3200" dirty="0" smtClean="0"/>
              <a:t>أنه عقد معاوضة، </a:t>
            </a:r>
            <a:r>
              <a:rPr lang="en-US" sz="3200" dirty="0" smtClean="0"/>
              <a:t/>
            </a:r>
            <a:br>
              <a:rPr lang="en-US" sz="3200" dirty="0" smtClean="0"/>
            </a:br>
            <a:r>
              <a:rPr lang="ar-SA" sz="3200" dirty="0" smtClean="0">
                <a:effectLst>
                  <a:outerShdw blurRad="38100" dist="38100" dir="2700000" algn="tl">
                    <a:srgbClr val="000000">
                      <a:alpha val="43137"/>
                    </a:srgbClr>
                  </a:outerShdw>
                </a:effectLst>
              </a:rPr>
              <a:t>أنه من عقود الغرر</a:t>
            </a:r>
            <a:r>
              <a:rPr lang="en-US" sz="3200" dirty="0" smtClean="0">
                <a:effectLst>
                  <a:outerShdw blurRad="38100" dist="38100" dir="2700000" algn="tl">
                    <a:srgbClr val="000000">
                      <a:alpha val="43137"/>
                    </a:srgbClr>
                  </a:outerShdw>
                </a:effectLst>
              </a:rPr>
              <a:t/>
            </a:r>
            <a:br>
              <a:rPr lang="en-US" sz="3200" dirty="0" smtClean="0">
                <a:effectLst>
                  <a:outerShdw blurRad="38100" dist="38100" dir="2700000" algn="tl">
                    <a:srgbClr val="000000">
                      <a:alpha val="43137"/>
                    </a:srgbClr>
                  </a:outerShdw>
                </a:effectLst>
              </a:rPr>
            </a:br>
            <a:r>
              <a:rPr lang="ar-SA" sz="3200" dirty="0" smtClean="0">
                <a:effectLst>
                  <a:outerShdw blurRad="38100" dist="38100" dir="2700000" algn="tl">
                    <a:srgbClr val="000000">
                      <a:alpha val="43137"/>
                    </a:srgbClr>
                  </a:outerShdw>
                </a:effectLst>
              </a:rPr>
              <a:t>أنه من عقود الإذعان</a:t>
            </a:r>
            <a:endParaRPr lang="en-US" sz="32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600200"/>
            <a:ext cx="8305800" cy="4876800"/>
          </a:xfrm>
        </p:spPr>
        <p:txBody>
          <a:bodyPr>
            <a:normAutofit fontScale="90000"/>
          </a:bodyPr>
          <a:lstStyle/>
          <a:p>
            <a:pPr algn="r" rtl="1"/>
            <a:r>
              <a:rPr lang="ar-SA" sz="2800" dirty="0" smtClean="0"/>
              <a:t/>
            </a:r>
            <a:br>
              <a:rPr lang="ar-SA" sz="2800" dirty="0" smtClean="0"/>
            </a:br>
            <a:r>
              <a:rPr lang="ar-SA" sz="2800" dirty="0" smtClean="0"/>
              <a:t/>
            </a:r>
            <a:br>
              <a:rPr lang="ar-SA" sz="2800" dirty="0" smtClean="0"/>
            </a:br>
            <a:r>
              <a:rPr lang="ar-SA" sz="2800" dirty="0" smtClean="0"/>
              <a:t>د- حكم التأمين التجاري: </a:t>
            </a:r>
            <a:r>
              <a:rPr lang="en-US" sz="2800" dirty="0" smtClean="0"/>
              <a:t/>
            </a:r>
            <a:br>
              <a:rPr lang="en-US" sz="2800" dirty="0" smtClean="0"/>
            </a:br>
            <a:r>
              <a:rPr lang="ar-SA" sz="2800" u="sng" dirty="0" smtClean="0"/>
              <a:t>القول الأول:</a:t>
            </a:r>
            <a:r>
              <a:rPr lang="ar-SA" sz="2800" dirty="0" smtClean="0"/>
              <a:t> القول بمنع التأمين التجاري، حيث عُرِض التأمين التجاري للنظر في حكمه على مؤتمرات، وهيئات علمية، ومجامع فقهية كلها قالت بمنعه، وهي: </a:t>
            </a:r>
            <a:r>
              <a:rPr lang="en-US" sz="2800" dirty="0" smtClean="0"/>
              <a:t/>
            </a:r>
            <a:br>
              <a:rPr lang="en-US" sz="2800" dirty="0" smtClean="0"/>
            </a:br>
            <a:r>
              <a:rPr lang="ar-SA" sz="2800" dirty="0" smtClean="0"/>
              <a:t>المؤتمر العالمي الأول للاقتصاد الإسلامي، في مكة المكرمة، سنة 1396هـ.</a:t>
            </a:r>
            <a:r>
              <a:rPr lang="en-US" sz="2800" dirty="0" smtClean="0"/>
              <a:t/>
            </a:r>
            <a:br>
              <a:rPr lang="en-US" sz="2800" dirty="0" smtClean="0"/>
            </a:br>
            <a:r>
              <a:rPr lang="ar-SA" sz="2800" dirty="0" smtClean="0"/>
              <a:t>مجلس هيئة كبار العلماء في المملكة العربية السعودية، في دورته العاشرة، بالرياض، بتاريخ 4/4/1397هـ.</a:t>
            </a:r>
            <a:r>
              <a:rPr lang="en-US" sz="2800" dirty="0" smtClean="0"/>
              <a:t/>
            </a:r>
            <a:br>
              <a:rPr lang="en-US" sz="2800" dirty="0" smtClean="0"/>
            </a:br>
            <a:r>
              <a:rPr lang="ar-SA" sz="2800" dirty="0" smtClean="0"/>
              <a:t>مجلس مجمع الفقه الإسلامي، لرابطة العالم الإسلامي، لدورته الأولى، في مكة المكرمة، بتاريخ  1/8/1398هـ.</a:t>
            </a:r>
            <a:r>
              <a:rPr lang="en-US" sz="2800" dirty="0" smtClean="0"/>
              <a:t/>
            </a:r>
            <a:br>
              <a:rPr lang="en-US" sz="2800" dirty="0" smtClean="0"/>
            </a:br>
            <a:r>
              <a:rPr lang="ar-SA" sz="2800" dirty="0" smtClean="0"/>
              <a:t>مجلس مجمع الفقه الإسلامي، لمنظمة المؤتمر الإسلامي، في جدة، بتاريخ 10-16/4/1406هـ.</a:t>
            </a:r>
            <a:r>
              <a:rPr lang="en-US" sz="2800" dirty="0" smtClean="0"/>
              <a:t/>
            </a:r>
            <a:br>
              <a:rPr lang="en-US" sz="2800" dirty="0" smtClean="0"/>
            </a:br>
            <a:r>
              <a:rPr lang="ar-SA" sz="2800" dirty="0" smtClean="0"/>
              <a:t>أدلة المنع: وقد اعتمد المانعون أدلة للمنع، من أظهرها</a:t>
            </a:r>
            <a:r>
              <a:rPr lang="en-US" sz="2800" dirty="0" smtClean="0"/>
              <a:t/>
            </a:r>
            <a:br>
              <a:rPr lang="en-US" sz="2800" dirty="0" smtClean="0"/>
            </a:br>
            <a:r>
              <a:rPr lang="ar-SA" sz="2800" dirty="0" smtClean="0"/>
              <a:t>1- اشتمال التأمين التجاري على الغرر الفاحش </a:t>
            </a:r>
            <a:r>
              <a:rPr lang="en-US" sz="2800" dirty="0" smtClean="0"/>
              <a:t/>
            </a:r>
            <a:br>
              <a:rPr lang="en-US" sz="2800" dirty="0" smtClean="0"/>
            </a:br>
            <a:r>
              <a:rPr lang="ar-SA" sz="2800" dirty="0" smtClean="0"/>
              <a:t>2- اشتمال التأمين التجاري على الربا بنوعيه: "الفضل، والنسيئة" </a:t>
            </a:r>
            <a:r>
              <a:rPr lang="en-US" sz="2800" dirty="0" smtClean="0"/>
              <a:t/>
            </a:r>
            <a:br>
              <a:rPr lang="en-US" sz="2800" dirty="0" smtClean="0"/>
            </a:br>
            <a:r>
              <a:rPr lang="ar-SA" sz="2800" dirty="0" smtClean="0"/>
              <a:t>3-اشتمال التأمين التجاري على أكل المال بالباطل</a:t>
            </a:r>
            <a:r>
              <a:rPr lang="en-US" sz="2800" dirty="0" smtClean="0"/>
              <a:t/>
            </a:r>
            <a:br>
              <a:rPr lang="en-US" sz="2800" dirty="0" smtClean="0"/>
            </a:br>
            <a:r>
              <a:rPr lang="ar-SA" sz="2800" dirty="0" smtClean="0"/>
              <a:t>4- اشتمال التأمين التجاري </a:t>
            </a:r>
            <a:r>
              <a:rPr lang="ar-SA" sz="2800" dirty="0" smtClean="0">
                <a:effectLst>
                  <a:outerShdw blurRad="38100" dist="38100" dir="2700000" algn="tl">
                    <a:srgbClr val="000000">
                      <a:alpha val="43137"/>
                    </a:srgbClr>
                  </a:outerShdw>
                </a:effectLst>
              </a:rPr>
              <a:t>على الإلزام بما لا يلزم شرعاً</a:t>
            </a:r>
            <a:r>
              <a:rPr lang="en-US" sz="2800" dirty="0" smtClean="0">
                <a:effectLst>
                  <a:outerShdw blurRad="38100" dist="38100" dir="2700000" algn="tl">
                    <a:srgbClr val="000000">
                      <a:alpha val="43137"/>
                    </a:srgbClr>
                  </a:outerShdw>
                </a:effectLst>
              </a:rPr>
              <a:t/>
            </a:r>
            <a:br>
              <a:rPr lang="en-US" sz="2800" dirty="0" smtClean="0">
                <a:effectLst>
                  <a:outerShdw blurRad="38100" dist="38100" dir="2700000" algn="tl">
                    <a:srgbClr val="000000">
                      <a:alpha val="43137"/>
                    </a:srgbClr>
                  </a:outerShdw>
                </a:effectLst>
              </a:rPr>
            </a:b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3962400"/>
          </a:xfrm>
        </p:spPr>
        <p:txBody>
          <a:bodyPr>
            <a:normAutofit fontScale="90000"/>
          </a:bodyPr>
          <a:lstStyle/>
          <a:p>
            <a:pPr lvl="0" algn="r" rtl="1"/>
            <a:r>
              <a:rPr lang="ar-SA" sz="2800" u="sng" dirty="0" smtClean="0"/>
              <a:t>القول الثاني: </a:t>
            </a:r>
            <a:r>
              <a:rPr lang="ar-SA" sz="2800" dirty="0" smtClean="0"/>
              <a:t>	القول بجواز التأمين التجاري، ويكاد يكون فضيلة الشيخ مصطفى الزرقا -رحمه الله- عمدة القائلين بجوازه</a:t>
            </a:r>
            <a:r>
              <a:rPr lang="en-US" sz="2800" dirty="0" smtClean="0"/>
              <a:t/>
            </a:r>
            <a:br>
              <a:rPr lang="en-US" sz="2800" dirty="0" smtClean="0"/>
            </a:br>
            <a:r>
              <a:rPr lang="ar-SA" sz="2800" dirty="0" smtClean="0"/>
              <a:t> </a:t>
            </a:r>
            <a:r>
              <a:rPr lang="en-US" sz="2800" dirty="0" smtClean="0"/>
              <a:t/>
            </a:r>
            <a:br>
              <a:rPr lang="en-US" sz="2800" dirty="0" smtClean="0"/>
            </a:br>
            <a:r>
              <a:rPr lang="ar-SA" sz="2800" dirty="0" smtClean="0"/>
              <a:t>أدلة الجواز:</a:t>
            </a:r>
            <a:br>
              <a:rPr lang="ar-SA" sz="2800" dirty="0" smtClean="0"/>
            </a:br>
            <a:r>
              <a:rPr lang="ar-SA" sz="2800" dirty="0" smtClean="0"/>
              <a:t>1-</a:t>
            </a:r>
            <a:r>
              <a:rPr lang="ar-SA" sz="2400" dirty="0" smtClean="0"/>
              <a:t>الاستدلال بالإباحة الأصلية على جواز التأمين</a:t>
            </a:r>
            <a:r>
              <a:rPr lang="en-US" sz="2400" dirty="0" smtClean="0"/>
              <a:t/>
            </a:r>
            <a:br>
              <a:rPr lang="en-US" sz="2400" dirty="0" smtClean="0"/>
            </a:br>
            <a:r>
              <a:rPr lang="ar-SA" sz="2400" dirty="0" smtClean="0"/>
              <a:t>	2-ويجاب عنه: بأن الاعتبار بالإباحة الأصلية مشروط بانتفاء الموانع الشرعية</a:t>
            </a:r>
            <a:r>
              <a:rPr lang="en-US" sz="2400" dirty="0" smtClean="0"/>
              <a:t/>
            </a:r>
            <a:br>
              <a:rPr lang="en-US" sz="2400" dirty="0" smtClean="0"/>
            </a:br>
            <a:r>
              <a:rPr lang="ar-SA" sz="2400" dirty="0" smtClean="0"/>
              <a:t>3-الاستدلال بالاستصلاح على جواز التأمين، فإن التأمين فيه مصلحة، إذ به يطمئن الناس على أموالهم، وتجارتهم، وصناعتهم.</a:t>
            </a:r>
            <a:r>
              <a:rPr lang="en-US" sz="2400" dirty="0" smtClean="0"/>
              <a:t/>
            </a:r>
            <a:br>
              <a:rPr lang="en-US" sz="2400" dirty="0" smtClean="0"/>
            </a:br>
            <a:r>
              <a:rPr lang="ar-SA" sz="2400" dirty="0" smtClean="0"/>
              <a:t>	ويجاب: بأن المصلحة في التأمين ملغاة لاشتماله على ما جاءت الشريعة بإلغائه ومنعه، كالربا والغرر، وأكل المال بالباطل.</a:t>
            </a:r>
            <a:r>
              <a:rPr lang="en-US" sz="2400" dirty="0" smtClean="0"/>
              <a:t/>
            </a:r>
            <a:br>
              <a:rPr lang="en-US" sz="2400" dirty="0" smtClean="0"/>
            </a:br>
            <a:r>
              <a:rPr lang="ar-SA" sz="2400" dirty="0" smtClean="0"/>
              <a:t>4-الاستدلال بالتعاون على جواز التأمين، بالنظر إلى مجموع المستأمنين، إذ يتعاونون فيما بينهم على تحمل ما يصيبهم من ضرر</a:t>
            </a:r>
            <a:r>
              <a:rPr lang="en-US" sz="2400" dirty="0" smtClean="0"/>
              <a:t/>
            </a:r>
            <a:br>
              <a:rPr lang="en-US" sz="2400" dirty="0" smtClean="0"/>
            </a:br>
            <a:r>
              <a:rPr lang="ar-SA" sz="2400" dirty="0" smtClean="0"/>
              <a:t>يقال:أن الاستدلال مبني على تصوير التأمين على خلاف حقيقته </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600200"/>
            <a:ext cx="8534400" cy="5105400"/>
          </a:xfrm>
        </p:spPr>
        <p:txBody>
          <a:bodyPr>
            <a:normAutofit fontScale="90000"/>
          </a:bodyPr>
          <a:lstStyle/>
          <a:p>
            <a:pPr lvl="0" algn="r" rtl="1"/>
            <a:r>
              <a:rPr lang="ar-SA" sz="2800" dirty="0" smtClean="0"/>
              <a:t/>
            </a:r>
            <a:br>
              <a:rPr lang="ar-SA" sz="2800" dirty="0" smtClean="0"/>
            </a:br>
            <a:r>
              <a:rPr lang="ar-SA" sz="2800" dirty="0" smtClean="0"/>
              <a:t/>
            </a:r>
            <a:br>
              <a:rPr lang="ar-SA" sz="2800" dirty="0" smtClean="0"/>
            </a:br>
            <a:r>
              <a:rPr lang="ar-SA" sz="2800" dirty="0" smtClean="0"/>
              <a:t/>
            </a:r>
            <a:br>
              <a:rPr lang="ar-SA" sz="2800" dirty="0" smtClean="0"/>
            </a:br>
            <a:r>
              <a:rPr lang="ar-SA" sz="2800" dirty="0" smtClean="0"/>
              <a:t>5-</a:t>
            </a:r>
            <a:r>
              <a:rPr lang="ar-SA" sz="2700" dirty="0" smtClean="0"/>
              <a:t>الاستدلال بقياسه على الإجارة في عمل الحراسة، من جهة أن الحارس يجوز استئجاره للقيام بعمل الحراسة، وهو بعمله يحقق الأمان، والاطمئنان لمن استأجره، وكذا الشأن في التأمين فإنه يحقق الأمان والاطمئنان للمستأمن.</a:t>
            </a:r>
            <a:r>
              <a:rPr lang="en-US" sz="2700" dirty="0" smtClean="0"/>
              <a:t/>
            </a:r>
            <a:br>
              <a:rPr lang="en-US" sz="2700" dirty="0" smtClean="0"/>
            </a:br>
            <a:r>
              <a:rPr lang="ar-SA" sz="2700" dirty="0" smtClean="0"/>
              <a:t>ويجاب: بأن القياس مع الفارق فإن الأجرة في عقد الحراسة إنما هي على العمل، ليس الأمان، ولهذا فإن الحارس عند قيامه بعمل الحراسة يستحق الأجرة، سواء أتحققت الغاية من العقد وهي الأمان، أم لم تتحقق. </a:t>
            </a:r>
            <a:r>
              <a:rPr lang="en-US" sz="2700" dirty="0" smtClean="0"/>
              <a:t/>
            </a:r>
            <a:br>
              <a:rPr lang="en-US" sz="2700" dirty="0" smtClean="0"/>
            </a:br>
            <a:r>
              <a:rPr lang="ar-SA" sz="2700" dirty="0" smtClean="0"/>
              <a:t>أما الأقساط في عقد التأمين فإنها مقابل مبلغ التعويض، فافترقا، وفي كلا العقدين لم يكن الأمان محلاً للعقد.</a:t>
            </a:r>
            <a:r>
              <a:rPr lang="en-US" sz="2700" dirty="0" smtClean="0"/>
              <a:t/>
            </a:r>
            <a:br>
              <a:rPr lang="en-US" sz="2700" dirty="0" smtClean="0"/>
            </a:br>
            <a:r>
              <a:rPr lang="ar-SA" sz="2700" dirty="0" smtClean="0"/>
              <a:t>6-الاستدلال بقياسه على ضمان المجهول، وضمان مالم يجب، من جهة أنه يجوز -على خلاف بين الفقهاء- ضمان ما يكون مجهولاً، ومالم يكن واجباً من الحقوق، فإذا كان جائزاً مع اشتماله على الجهالة، فليجز التأمين على ما فيه من جهالة، وغرر.</a:t>
            </a:r>
            <a:r>
              <a:rPr lang="en-US" sz="2700" dirty="0" smtClean="0"/>
              <a:t/>
            </a:r>
            <a:br>
              <a:rPr lang="en-US" sz="2700" dirty="0" smtClean="0"/>
            </a:br>
            <a:r>
              <a:rPr lang="ar-SA" sz="2700" dirty="0" smtClean="0"/>
              <a:t>ويجاب: بأنه قياس مع الفارق، فإن الضمان تبرع، وإحسان فتغتفر فيه الجهالة، بخلاف التأمين، فهو عقد معاوضة تفسده الجهالة، والاحتمال.</a:t>
            </a:r>
            <a:r>
              <a:rPr lang="en-US" sz="2700" dirty="0" smtClean="0"/>
              <a:t/>
            </a:r>
            <a:br>
              <a:rPr lang="en-US" sz="2700" dirty="0" smtClean="0"/>
            </a:br>
            <a:r>
              <a:rPr lang="ar-SA" sz="2700" dirty="0" smtClean="0"/>
              <a:t>7-الاستدلال بقياسه على ضمان خطر الطريق، فإن من قال </a:t>
            </a:r>
            <a:r>
              <a:rPr lang="ar-SA" sz="2700" dirty="0" smtClean="0">
                <a:effectLst>
                  <a:outerShdw blurRad="38100" dist="38100" dir="2700000" algn="tl">
                    <a:srgbClr val="000000">
                      <a:alpha val="43137"/>
                    </a:srgbClr>
                  </a:outerShdw>
                </a:effectLst>
              </a:rPr>
              <a:t>لآخر: اسلك هذا الطريق، فإنه آمن، فإن كان مخوفاً، وأُخِذَ مالك فإنا ضامن، فإنه يضمن، ووجه الشبه بين هذا والتأمين: أن في كل منهما ضماناً للخطر إذا وقع، فإذا جاز ضمان خطر الطريق، فليجز التأمين.</a:t>
            </a: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343400"/>
          </a:xfrm>
        </p:spPr>
        <p:txBody>
          <a:bodyPr>
            <a:noAutofit/>
          </a:bodyPr>
          <a:lstStyle/>
          <a:p>
            <a:pPr algn="r" rtl="1"/>
            <a:r>
              <a:rPr lang="ar-SA" sz="3200" dirty="0" smtClean="0"/>
              <a:t/>
            </a:r>
            <a:br>
              <a:rPr lang="ar-SA" sz="3200" dirty="0" smtClean="0"/>
            </a:br>
            <a:r>
              <a:rPr lang="ar-SA" sz="3200" dirty="0" smtClean="0"/>
              <a:t>التأمين التعاوني: </a:t>
            </a:r>
            <a:r>
              <a:rPr lang="en-US" sz="3200" dirty="0" smtClean="0"/>
              <a:t/>
            </a:r>
            <a:br>
              <a:rPr lang="en-US" sz="3200" dirty="0" smtClean="0"/>
            </a:br>
            <a:r>
              <a:rPr lang="ar-SA" sz="3200" dirty="0" smtClean="0"/>
              <a:t>أ. خصائصه: ويتميز التأمين التعاوني عن التأمين التجاري بخصائص منها:</a:t>
            </a:r>
            <a:r>
              <a:rPr lang="en-US" sz="3200" dirty="0" smtClean="0"/>
              <a:t/>
            </a:r>
            <a:br>
              <a:rPr lang="en-US" sz="3200" dirty="0" smtClean="0"/>
            </a:br>
            <a:r>
              <a:rPr lang="ar-SA" sz="3200" dirty="0" smtClean="0"/>
              <a:t>أن مقصوده التناصر، والتعاون، بخلاف التجاري فإن مقصوده المعاوضة،</a:t>
            </a:r>
            <a:r>
              <a:rPr lang="en-US" sz="3200" dirty="0" smtClean="0"/>
              <a:t/>
            </a:r>
            <a:br>
              <a:rPr lang="en-US" sz="3200" dirty="0" smtClean="0"/>
            </a:br>
            <a:r>
              <a:rPr lang="ar-SA" sz="3200" dirty="0" smtClean="0"/>
              <a:t>أن المؤمِّن هو المستأمن، ومجموعهم يمثل أعضاء جمعية التأمين، بخلاف التجاري فإن المؤمِّن طرف مستقل تمثله شركة التأمين، والمستأمن طرف آخر مستقل عن المؤمِّن، وعن باقي المستأمنين.</a:t>
            </a:r>
            <a:r>
              <a:rPr lang="en-US" sz="3200" dirty="0" smtClean="0"/>
              <a:t/>
            </a:r>
            <a:br>
              <a:rPr lang="en-US" sz="3200" dirty="0" smtClean="0"/>
            </a:b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600200"/>
            <a:ext cx="8382000" cy="5562600"/>
          </a:xfrm>
        </p:spPr>
        <p:txBody>
          <a:bodyPr>
            <a:normAutofit fontScale="90000"/>
          </a:bodyPr>
          <a:lstStyle/>
          <a:p>
            <a:pPr algn="r" rtl="1"/>
            <a:r>
              <a:rPr lang="ar-SA" sz="3200" dirty="0" smtClean="0"/>
              <a:t/>
            </a:r>
            <a:br>
              <a:rPr lang="ar-SA" sz="3200" dirty="0" smtClean="0"/>
            </a:br>
            <a:r>
              <a:rPr lang="ar-SA" sz="3200" dirty="0" smtClean="0"/>
              <a:t/>
            </a:r>
            <a:br>
              <a:rPr lang="ar-SA" sz="3200" dirty="0" smtClean="0"/>
            </a:br>
            <a:r>
              <a:rPr lang="ar-SA" sz="3200" dirty="0" smtClean="0"/>
              <a:t/>
            </a:r>
            <a:br>
              <a:rPr lang="ar-SA" sz="3200" dirty="0" smtClean="0"/>
            </a:br>
            <a:r>
              <a:rPr lang="ar-SA" sz="3200" dirty="0" smtClean="0"/>
              <a:t/>
            </a:r>
            <a:br>
              <a:rPr lang="ar-SA" sz="3200" dirty="0" smtClean="0"/>
            </a:br>
            <a:r>
              <a:rPr lang="ar-SA" sz="3200" dirty="0" smtClean="0"/>
              <a:t>ب. أقسامه، والتعريف بكل قسم: وينقسم إلى ثلاثة أقسام:</a:t>
            </a:r>
            <a:r>
              <a:rPr lang="en-US" sz="3200" b="1" dirty="0" smtClean="0"/>
              <a:t/>
            </a:r>
            <a:br>
              <a:rPr lang="en-US" sz="3200" b="1" dirty="0" smtClean="0"/>
            </a:br>
            <a:r>
              <a:rPr lang="ar-SA" sz="2700" dirty="0" smtClean="0"/>
              <a:t>1- منها ما يكون تبرعاً محضاً لمساعدة المنكوبين، كأن يُخصَّص صندوق لدعم المنكوبين، تدعمه الدولة، أو المحسنون -من غير المستفيدين منه-، أو هما معاً .</a:t>
            </a:r>
            <a:r>
              <a:rPr lang="en-US" sz="2700" dirty="0" smtClean="0"/>
              <a:t/>
            </a:r>
            <a:br>
              <a:rPr lang="en-US" sz="2700" dirty="0" smtClean="0"/>
            </a:br>
            <a:r>
              <a:rPr lang="ar-SA" sz="2700" dirty="0" smtClean="0"/>
              <a:t>تعريفه: (تبرع لمن يصيبه ضرر من غير المتبرعين)</a:t>
            </a:r>
            <a:r>
              <a:rPr lang="en-US" sz="2700" dirty="0" smtClean="0"/>
              <a:t/>
            </a:r>
            <a:br>
              <a:rPr lang="en-US" sz="2700" dirty="0" smtClean="0"/>
            </a:br>
            <a:r>
              <a:rPr lang="ar-SA" sz="2700" dirty="0" smtClean="0"/>
              <a:t>2- ومنها ما يكون مقصوده التناصر، والتعاون، إذ التبرع فيه ليس محضاً من جهة أن المستفيدين منه هم المسهمون فيه، كأن يجتمع أفراد تربطهم رابطة القرابة، أو الصداقة، أو العمل في إنشاء صندوق لدعم من يتعرض منهم لنائبة، إن كان ذلك مطلقاً، أو مقيداً بنوع من الحوادث.</a:t>
            </a:r>
            <a:r>
              <a:rPr lang="en-US" sz="2700" dirty="0" smtClean="0"/>
              <a:t/>
            </a:r>
            <a:br>
              <a:rPr lang="en-US" sz="2700" dirty="0" smtClean="0"/>
            </a:br>
            <a:r>
              <a:rPr lang="ar-SA" sz="2700" dirty="0" smtClean="0"/>
              <a:t>وهذا القسم يسمى بـ "التأمين التعاوني البسيط -المباشر-"، ويتميز بمحدودية أعضائه، وأنهم القائمون بإدارته.</a:t>
            </a:r>
            <a:r>
              <a:rPr lang="en-US" sz="2700" dirty="0" smtClean="0"/>
              <a:t/>
            </a:r>
            <a:br>
              <a:rPr lang="en-US" sz="2700" dirty="0" smtClean="0"/>
            </a:br>
            <a:r>
              <a:rPr lang="ar-SA" sz="2700" dirty="0" smtClean="0"/>
              <a:t>تعريفه: ويعرف بـ(أن يشترك جماعة بمبالغ تخصص لتعويض من يصيبه  الضرر منهم)</a:t>
            </a:r>
            <a:r>
              <a:rPr lang="en-US" sz="2700" dirty="0" smtClean="0"/>
              <a:t/>
            </a:r>
            <a:br>
              <a:rPr lang="en-US" sz="2700" dirty="0" smtClean="0"/>
            </a:br>
            <a:r>
              <a:rPr lang="ar-SA" sz="2700" dirty="0" smtClean="0"/>
              <a:t>3- وقد تتوسع دائرة القسم الثاني، فتجاوز حدود القرابة، أو الصداقة، فتضم جمعاً كبيراً من المسهمين فيه، بحيث يعجز أعضاؤه عن إدارته، </a:t>
            </a:r>
            <a:r>
              <a:rPr lang="ar-SA" sz="2700" dirty="0" smtClean="0">
                <a:effectLst>
                  <a:outerShdw blurRad="38100" dist="38100" dir="2700000" algn="tl">
                    <a:srgbClr val="000000">
                      <a:alpha val="43137"/>
                    </a:srgbClr>
                  </a:outerShdw>
                </a:effectLst>
              </a:rPr>
              <a:t>فيُعهَد بإدارته إلى شركة أجنبية عن المسهمين فيه، وهذا أظهر ما يفرقه عن القسم الذي قبله، ويسمى بـ "التأمين التعاوني المركب -غير المباشر-".</a:t>
            </a:r>
            <a:r>
              <a:rPr lang="en-US" sz="3200" dirty="0" smtClean="0">
                <a:effectLst>
                  <a:outerShdw blurRad="38100" dist="38100" dir="2700000" algn="tl">
                    <a:srgbClr val="000000">
                      <a:alpha val="43137"/>
                    </a:srgbClr>
                  </a:outerShdw>
                </a:effectLst>
              </a:rPr>
              <a:t/>
            </a:r>
            <a:br>
              <a:rPr lang="en-US" sz="3200" dirty="0" smtClean="0">
                <a:effectLst>
                  <a:outerShdw blurRad="38100" dist="38100" dir="2700000" algn="tl">
                    <a:srgbClr val="000000">
                      <a:alpha val="43137"/>
                    </a:srgbClr>
                  </a:outerShdw>
                </a:effectLst>
              </a:rPr>
            </a:br>
            <a:r>
              <a:rPr lang="ar-SA" sz="3200" dirty="0" smtClean="0">
                <a:effectLst>
                  <a:outerShdw blurRad="38100" dist="38100" dir="2700000" algn="tl">
                    <a:srgbClr val="000000">
                      <a:alpha val="43137"/>
                    </a:srgbClr>
                  </a:outerShdw>
                </a:effectLst>
              </a:rPr>
              <a:t> </a:t>
            </a:r>
            <a:r>
              <a:rPr lang="en-US" sz="3200" dirty="0" smtClean="0">
                <a:effectLst>
                  <a:outerShdw blurRad="38100" dist="38100" dir="2700000" algn="tl">
                    <a:srgbClr val="000000">
                      <a:alpha val="43137"/>
                    </a:srgbClr>
                  </a:outerShdw>
                </a:effectLst>
              </a:rPr>
              <a:t/>
            </a:r>
            <a:br>
              <a:rPr lang="en-US" sz="3200" dirty="0" smtClean="0">
                <a:effectLst>
                  <a:outerShdw blurRad="38100" dist="38100" dir="2700000" algn="tl">
                    <a:srgbClr val="000000">
                      <a:alpha val="43137"/>
                    </a:srgbClr>
                  </a:outerShdw>
                </a:effectLst>
              </a:rPr>
            </a:br>
            <a:endParaRPr lang="en-US" sz="32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3581400"/>
          </a:xfrm>
        </p:spPr>
        <p:txBody>
          <a:bodyPr>
            <a:normAutofit fontScale="90000"/>
          </a:bodyPr>
          <a:lstStyle/>
          <a:p>
            <a:pPr algn="r" rtl="1"/>
            <a:r>
              <a:rPr lang="ar-SA" sz="3200" dirty="0" smtClean="0"/>
              <a:t/>
            </a:r>
            <a:br>
              <a:rPr lang="ar-SA" sz="3200" dirty="0" smtClean="0"/>
            </a:br>
            <a:r>
              <a:rPr lang="ar-SA" sz="3200" dirty="0" smtClean="0"/>
              <a:t>تعريفه: ويعرف بأنه:(عقد تأمين جماعي يلتزم بموجبه كل مشترك فيه بدفع مبلغ معين من المال على سبيل التبرع، لتعويض المتضررين منهم، على أساس التكافل، والتضامن عند تحقق الخطر المؤمن منه، تدار فيه العمليات التأمينية من قبل شركة متخصصة، على أساس الوكالة بأجر معلوم)</a:t>
            </a:r>
            <a:r>
              <a:rPr lang="en-US" sz="3200" dirty="0" smtClean="0"/>
              <a:t/>
            </a:r>
            <a:br>
              <a:rPr lang="en-US" sz="3200" dirty="0" smtClean="0"/>
            </a:br>
            <a:r>
              <a:rPr lang="ar-SA" sz="3200" dirty="0" smtClean="0"/>
              <a:t> </a:t>
            </a:r>
            <a:r>
              <a:rPr lang="en-US" sz="3200" dirty="0" smtClean="0"/>
              <a:t/>
            </a:r>
            <a:br>
              <a:rPr lang="en-US" sz="3200" dirty="0" smtClean="0"/>
            </a:br>
            <a:r>
              <a:rPr lang="ar-SA" sz="3200" dirty="0" smtClean="0"/>
              <a:t>جـ- في بيان حكمه:</a:t>
            </a:r>
            <a:br>
              <a:rPr lang="ar-SA" sz="3200" dirty="0" smtClean="0"/>
            </a:b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600200"/>
            <a:ext cx="8305800" cy="4495800"/>
          </a:xfrm>
        </p:spPr>
        <p:txBody>
          <a:bodyPr>
            <a:noAutofit/>
          </a:bodyPr>
          <a:lstStyle/>
          <a:p>
            <a:pPr algn="r"/>
            <a:r>
              <a:rPr lang="ar-SA" sz="2600" dirty="0" smtClean="0"/>
              <a:t/>
            </a:r>
            <a:br>
              <a:rPr lang="ar-SA" sz="2600" dirty="0" smtClean="0"/>
            </a:br>
            <a:r>
              <a:rPr lang="ar-SA" sz="2600" dirty="0" smtClean="0"/>
              <a:t/>
            </a:r>
            <a:br>
              <a:rPr lang="ar-SA" sz="2600" dirty="0" smtClean="0"/>
            </a:br>
            <a:r>
              <a:rPr lang="ar-SA" sz="2600" u="sng" dirty="0" smtClean="0"/>
              <a:t>أما القسم الأول:</a:t>
            </a:r>
            <a:r>
              <a:rPr lang="ar-SA" sz="2600" dirty="0" smtClean="0"/>
              <a:t> فلا إشكال في جوازه، فإنه تبرع محض، وهو من الإحسان والمعروف، والتعاون، على البر والتقوى، وهو مأمور به.</a:t>
            </a:r>
            <a:br>
              <a:rPr lang="ar-SA" sz="2600" dirty="0" smtClean="0"/>
            </a:br>
            <a:r>
              <a:rPr lang="ar-SA" sz="2600" dirty="0" smtClean="0"/>
              <a:t> </a:t>
            </a:r>
            <a:r>
              <a:rPr lang="ar-SA" sz="2600" u="sng" dirty="0" smtClean="0"/>
              <a:t>وأما القسم الثاني:</a:t>
            </a:r>
            <a:r>
              <a:rPr lang="ar-SA" sz="2600" dirty="0" smtClean="0"/>
              <a:t> فالراجح جوازه، لما فيه من التعاون، والتناصر، والإحسان، وقد أفتت بجوازه هيئة كبار العلماء بالمملكة العربية السعودية في قرراها رقم 51 في 4/4/1397هـ، كما أفتى بجوازه مجلس مجمع الفقه الإسلامي، لرابطة العالم الإسلامي، في دورته الأولى، بمكة المكرمة، في 1/8/1398هـ.</a:t>
            </a:r>
            <a:r>
              <a:rPr lang="en-US" sz="2600" dirty="0" smtClean="0"/>
              <a:t/>
            </a:r>
            <a:br>
              <a:rPr lang="en-US" sz="2600" dirty="0" smtClean="0"/>
            </a:br>
            <a:r>
              <a:rPr lang="ar-SA" sz="2600" u="sng" dirty="0" smtClean="0"/>
              <a:t>وأما القسم الثالث:</a:t>
            </a:r>
            <a:r>
              <a:rPr lang="ar-SA" sz="2600" dirty="0" smtClean="0"/>
              <a:t> "التأمين التعاوني المركب" فالأصل جوازه، لأن ما يفترق فيه عن التأمين التعاوني البسيط غير مؤثر، إلا إن ترتب على هذه الفروق الشكلية فروق مؤثرة ، كأن يترتب على كثرة الأعضاء وعدم تعارفهم، وإدارته من قبل شركة أجنبية عن الشركاء خروج به عن هدفه، فتحيد به الشركة القائمة على إدارته عن غايته التعاونية وتستأثر بأمواله المجتمعة، وتوظفها في الإقراض بفائدة، وتخطو فيه خطا شركات التأمين التجاري، فذلك أمر محظور.</a:t>
            </a:r>
            <a:r>
              <a:rPr lang="en-US" sz="2600" dirty="0" smtClean="0"/>
              <a:t/>
            </a:r>
            <a:br>
              <a:rPr lang="en-US" sz="2600" dirty="0" smtClean="0"/>
            </a:br>
            <a:r>
              <a:rPr lang="en-US" sz="2600" dirty="0" smtClean="0"/>
              <a:t/>
            </a:r>
            <a:br>
              <a:rPr lang="en-US" sz="2600" dirty="0" smtClean="0"/>
            </a:br>
            <a:endParaRPr lang="en-US"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457200"/>
            <a:ext cx="7772400" cy="4572000"/>
          </a:xfrm>
        </p:spPr>
        <p:txBody>
          <a:bodyPr>
            <a:normAutofit/>
          </a:bodyPr>
          <a:lstStyle/>
          <a:p>
            <a:pPr algn="r" rtl="1"/>
            <a:r>
              <a:rPr lang="ar-SA" dirty="0">
                <a:solidFill>
                  <a:srgbClr val="FF0000"/>
                </a:solidFill>
              </a:rPr>
              <a:t>المصدر الخامس </a:t>
            </a:r>
            <a:r>
              <a:rPr lang="ar-SA" dirty="0" smtClean="0">
                <a:solidFill>
                  <a:srgbClr val="FF0000"/>
                </a:solidFill>
              </a:rPr>
              <a:t>:</a:t>
            </a:r>
            <a:r>
              <a:rPr lang="ar-SA" dirty="0" smtClean="0"/>
              <a:t/>
            </a:r>
            <a:br>
              <a:rPr lang="ar-SA" dirty="0" smtClean="0"/>
            </a:br>
            <a:r>
              <a:rPr lang="ar-SA" dirty="0" smtClean="0"/>
              <a:t> </a:t>
            </a:r>
            <a:r>
              <a:rPr lang="ar-SA" dirty="0"/>
              <a:t>المصلحة المرسلة </a:t>
            </a:r>
            <a:r>
              <a:rPr lang="ar-SA" dirty="0" smtClean="0"/>
              <a:t>تنقسم </a:t>
            </a:r>
            <a:r>
              <a:rPr lang="ar-SA" dirty="0"/>
              <a:t>المصالح إلى ثلاثة أقسام :</a:t>
            </a:r>
            <a:r>
              <a:rPr lang="en-US" b="1" dirty="0"/>
              <a:t/>
            </a:r>
            <a:br>
              <a:rPr lang="en-US" b="1" dirty="0"/>
            </a:br>
            <a:r>
              <a:rPr lang="ar-SA" dirty="0"/>
              <a:t>1-مصلحة </a:t>
            </a:r>
            <a:r>
              <a:rPr lang="ar-SA" dirty="0" smtClean="0"/>
              <a:t>معتبرة</a:t>
            </a:r>
            <a:br>
              <a:rPr lang="ar-SA" dirty="0" smtClean="0"/>
            </a:br>
            <a:r>
              <a:rPr lang="ar-SA" dirty="0" smtClean="0"/>
              <a:t> </a:t>
            </a:r>
            <a:r>
              <a:rPr lang="ar-SA" dirty="0"/>
              <a:t>2- مصلحة ملغاة </a:t>
            </a:r>
            <a:r>
              <a:rPr lang="ar-SA" dirty="0" smtClean="0"/>
              <a:t/>
            </a:r>
            <a:br>
              <a:rPr lang="ar-SA" dirty="0" smtClean="0"/>
            </a:br>
            <a:r>
              <a:rPr lang="ar-SA" dirty="0" smtClean="0"/>
              <a:t>3-مصلحة </a:t>
            </a:r>
            <a:r>
              <a:rPr lang="ar-SA" dirty="0"/>
              <a:t>مرسلة أي مطلقة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الحمدالله رب العالمين</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337</TotalTime>
  <Words>349</Words>
  <Application>Microsoft Office PowerPoint</Application>
  <PresentationFormat>On-screen Show (4:3)</PresentationFormat>
  <Paragraphs>115</Paragraphs>
  <Slides>90</Slides>
  <Notes>0</Notes>
  <HiddenSlides>0</HiddenSlides>
  <MMClips>0</MMClips>
  <ScaleCrop>false</ScaleCrop>
  <HeadingPairs>
    <vt:vector size="4" baseType="variant">
      <vt:variant>
        <vt:lpstr>Theme</vt:lpstr>
      </vt:variant>
      <vt:variant>
        <vt:i4>1</vt:i4>
      </vt:variant>
      <vt:variant>
        <vt:lpstr>Slide Titles</vt:lpstr>
      </vt:variant>
      <vt:variant>
        <vt:i4>90</vt:i4>
      </vt:variant>
    </vt:vector>
  </HeadingPairs>
  <TitlesOfParts>
    <vt:vector size="91" baseType="lpstr">
      <vt:lpstr>Waveform</vt:lpstr>
      <vt:lpstr>بسم الله الرحمن الرحيم</vt:lpstr>
      <vt:lpstr>تعريف النظام الاقتصادي الإسلامي</vt:lpstr>
      <vt:lpstr>أولاً : مفهوم الاقتصاد في اللغة والاصطلاح الشرعي :</vt:lpstr>
      <vt:lpstr>ثانياً : تعريف النظام الاقتصادي الإسلامي :</vt:lpstr>
      <vt:lpstr>مصادر النظام الاقتصادي الإسلامي </vt:lpstr>
      <vt:lpstr>المصدر الأول :  القرآن الكريم :       نص الله سبحانه وتعالى في كتابه الكريم على الكثير من الأحكام التي تتعلق بالمال سواء من ناحية مكانته والنظرة إليه أو الأمور المتعلقة بطرق جمعه واكتسابه أو تداوله وإنفاقه.</vt:lpstr>
      <vt:lpstr>    المصدر الثاني :  السنة المطهرة :       النصوص التي وردت في القرآن الكريم تكون في غالب حالاتها – مجملة – كالأمر بالزكاة مثلاً حيث لم تحدد أنصبتها وشروطها ومقاديرها وهنا يأتي دور السنة لتوضيح المجمل وتفصيل العام وتقييد المطلق ، فالسنة بالنسبة للقرآن الكريم إما أن تكون مفصلة لما جاء فيه من أحكام عامة ، أو مؤكدة لتلك الأحكام ، أو تأتي بأحكام جديدة لم ترد في القرآن الكريم . </vt:lpstr>
      <vt:lpstr>  المصدر الثالث :  الإجماع وهو :  اتفاق المجتهدين من أمة محمد  بعد عصر النبوة على حكم شرعي ومن الأمثلة عليه في الجانب الاقتصادي :  إجماع الصحابة على قتال مانعي الزكاة. المصدر الرابع :  القياس وهو :  إلحاق فرع بأصل في الحكم لجامع بينهما، وهو من الأدلة التي تبين الأحكام بالنسبة للفروع فتلحقها بأحكام الأصول التي تتفق معها في العلة . </vt:lpstr>
      <vt:lpstr>المصدر الخامس :  المصلحة المرسلة تنقسم المصالح إلى ثلاثة أقسام : 1-مصلحة معتبرة  2- مصلحة ملغاة  3-مصلحة مرسلة أي مطلقة </vt:lpstr>
      <vt:lpstr>المصدر السادس :  سد الذرائع و يقصد بها :  منع الوسائل المباحة التي تؤدي إلى مفاسد المصدر السابع :  العرف       العرف : هو كل ما تعارف عليه الناس وألفوه حتى أصبح شائعاً في مجرى  حياتهم       ومن الأمثلة على الأخذ بالعرف في الجانب الاقتصادي : نفقة الزوج على زوجته وأبنائه حيث يرجع في تحديد مقدارها إلى العرف   </vt:lpstr>
      <vt:lpstr>الأُصول الاعتقادية للاقتصاد الإسلامي</vt:lpstr>
      <vt:lpstr>    </vt:lpstr>
      <vt:lpstr>        </vt:lpstr>
      <vt:lpstr> </vt:lpstr>
      <vt:lpstr> </vt:lpstr>
      <vt:lpstr>  المبادئ المرتبطة بهذه الأصول : من المبادئ المرتبطة بهذه الأصول الثلاثة والناتجة عن الإيمان بها مبدأ الاستخلاف ، ومبدأ أن المال وسيلة لطاعة الله،ومبدأ كفاية الخيرات لحاجات البشر :</vt:lpstr>
      <vt:lpstr>   </vt:lpstr>
      <vt:lpstr>   </vt:lpstr>
      <vt:lpstr>الأنظمة الاقتصادية الوضعية</vt:lpstr>
      <vt:lpstr>Slide 20</vt:lpstr>
      <vt:lpstr> جـ- أسس وخصائص النظام الاقتصادي الرأسمالي  تعتبر الحرية الاقتصادية والملكية الفردية وحافز الربح من أبرز أسس وخصائص النظام الرأسمالي: 1- الحرية الاقتصادية: يكفل النظام الرأسمالي الحرية الاقتصادية للفرد، فليس للدولة في المجتمع الذي يسوده النظام الرأسمالي حق التدخل ووضع القيود أمام الفرد. 2- الملكية الخاصة: تعتبر الملكية الخاصة حجر الزاوية في النظام الرأسمالي 3- حافز الربح: يعتبر البحث عن أكبر ربح ممكن غاية النظام الرأسمالي</vt:lpstr>
      <vt:lpstr>  </vt:lpstr>
      <vt:lpstr>  </vt:lpstr>
      <vt:lpstr> </vt:lpstr>
      <vt:lpstr> </vt:lpstr>
      <vt:lpstr>           </vt:lpstr>
      <vt:lpstr>     </vt:lpstr>
      <vt:lpstr>                </vt:lpstr>
      <vt:lpstr>    </vt:lpstr>
      <vt:lpstr>       </vt:lpstr>
      <vt:lpstr>الملكية الخاصة :  وهي ما كانت لفرد أو لمجموعة من الأفراد على سبيل الاشتراك، وتخول صاحبها الاستئثار بمنافعها والتصرف في محلها، كتملك الإنسان للمسكن والمركب ..  </vt:lpstr>
      <vt:lpstr>إقرار الملكية الخاصة : القران الكريم -  السنة النبوية : 1-عن أبي بكرة رضي الله عنه أن النبي  قال في حجة الواداع : "... فإن دماءكم، وأموالكم ، وأعراضكم عليكم حرام كحرمة يومكم هذا ،في بلدكم هذا ،في شهركم هذا " </vt:lpstr>
      <vt:lpstr> </vt:lpstr>
      <vt:lpstr>   الأسباب المشروعة للملكية  : الأصل في المعاملات الحل والإباحة ، ولا يحرم منها إلا ما قام الدليل على تحريمه. وبالنظر في الأسباب المشروعة نجد أنها في الجملة لا تكاد تخرج عن الأقسام الآتية : القسم الأول:  التملك مقابل عوض ، فيدخل فيه المعاوضات بأنواعها ، كالبيع ، والإجارة ، ، ونحو ذلك. القسم الثاني: التملك بغير عوض ، فيدخل فيه عقود التبرعات كالوصية، والهبة ، والميراث.  القسم الثالث:  التملك بالاستيلاء ،فيدخل فيه  إحراز المباح ، وإحياء الموات ، والصيد ، والاحتطاب .   </vt:lpstr>
      <vt:lpstr>    وفيما يلي نبذة موجزة لأهم أسباب الملكية :    أولا :البيع  وهو لغة : مقابلة الشيء بالشيء ،و شرعا :  مبادلة المال بالمال تمليكا وتملكا . مشروعيته: البيع مشروع بالكتاب والسنة والإجماع : شروط البيع : الشرط الأول : الرضا من المتعاقدين :  عن أبي سعيد الخدري  رضي الله عنه أن النبي  قال : " إنما البيع عن تراض" والرضا يعلم بالقول الصريح  ، أو مايدل عليه من الأفعال الجارية مجرى الأقوال ، وأما  الإكراه فلا يصح معه البيع مالم يكن بحق  الشـرط الثاني : أن يكون العاقدان جائزي التصرف بأن يكون كل منهما مكلفاً رشيداً .قال  : "رفع القلم عن ثلاثة :عن النائم حتى يستيقظ وعن الصغير حتى يكبر وعن المجنون حتى يعقل"     </vt:lpstr>
      <vt:lpstr>  الشرط الثالـث : أن يكون المعقود عليه مالاً مباح المنفعة من غير ضرورة. قال  : " إن الله ورسوله حرم بيع الخمر والميتة والخنـزير والأصنام ، فقيل: يارسول الله أرأيت شحوم الميتة فإنه يطلى بها السفن، ويدهن بها الجلود، ويستصبح بها الناس ؟فقال: لا ، هو حرام ، ثم قال  عند ذلك :قاتل الله اليهود ، إن الله لما حرم عليهم شحومها جملوه ثم باعوه فأكلوا ثمنه "  وبذلك تخرج الأعيان النجسة والمحرمة ، فلا يصح أن يكون المبيع خمرا أو ميتة أو دماً ونحو ذلك . الشرط الرابع : أن يكون العاقد مالكاً للمعقود عليه ، أو مأذوناً له في ذلك . لقول النبي  : " لا تبع ماليس عندك "  الشرط الخامس : أن يكون المعقود عليه مقدوراً على تسليمه. حتى يتمكن المشتري من الانتفاع بها ، وهذا هو مقصود البيع ، وعلى هذا لا يجوز بيع غير المقدور على تسليمه ، كالجمل الشارد ، والسيارة الضائعة . </vt:lpstr>
      <vt:lpstr>  الشرط السادس : أن يكون المعقود عليه معلوماً لدى المتعاقدين . وذلك لأن النبي  نهى عن بيع الغرر ، وبيع المجهول فيه غرر ؛ لعدم معرفته ولا معرفة أوصافه . الشرط السابع : أن يكون الثمن معلوما للمتعاقدين. ثالثاً : الإجارة  : وهي عقد على منفعة مباحة معلومة ، بشروط معينة .  مشروعيتها :الإجارة مشروعة في الكتاب والسنة والإجماع شروط عقد الإجارة :   (1) أن تكون من جائز التصرف وهو الحر البالغ الرشيد . (2) معرفة المنفعة والأجرة . (3) أن تكون العين المؤجرة مما يمكن الانتفاع بها مع بقاء أصلها.  (4) أن تكون المنفعة مباحة . </vt:lpstr>
      <vt:lpstr>     الأسباب المحرمة في كسب الملكية : أولا : الربا: وهو لغـة : النماء والزيادة   اصطلاحاً : هو زيادة في أشياء ونسأ في أشياء مختص بأشياء جاء الشرع بتحريمها.  أنواع الربا:ينقسم الربا إلى نوعين : النوع الأول : ربا الدَيْن  وله صور : أ - الزيادة في الدين مقابل الزيادة في الأجل . ومثال ذلك أن يطلب المدين من الدائن – صاحب الدين - تمديد أجل الدين بعد حلوله فيقبل الدائن ذلك بشرط الزيادة في مقدار الدين ، وهذا هو ربا الجاهلية  ب - الزيادة المشروطة  :  وذلك بأن يحدد الدائن للمدين موعدا معينا لسداد الدين ويشترط عليه في العقد زيادة معينة إذا لم يسدد في الموعد المحدد . </vt:lpstr>
      <vt:lpstr>  النوع الثاني : ربـا البيع : وهو بيعُ ربوي بمثله متفاضلا حالاَّ أو مؤجلاً. ويقع في الأعيان الربوية التي نص عليها النبي  فعن عبادة بن الصامت رضي الله عنه أن النبي  قال :(الذهب بالذهب ، والفضة بالفضة ، والبُر بالبُر، والشعير بالشعير، والتمر بالتمر ، والملح بالملح مثْلا بمثْل سواء بسواء يدا بيد فمن زاد أو استزاد فقد أربى فإن اختلفت هذه الأشياء فبيعوا كيف شئتم إذا كان يدا بيد ) ، ويقاس على هذه الأشياء المذكورة ما  يشترك معها في علة الربا.ومثال ذلك : بيع خمسين جراماً ذهباً بسبعين جراماً ذهباً في الحال ، أو بيع خمسين ريالا بسبعين ريال حالا. </vt:lpstr>
      <vt:lpstr>   علة الربا :نص النبي  على الأصناف الستة المذكورة في حديث عبادة المتقدم ويقاس عليها ما شاركها في العلة ، والعلة فيها كما يلي : الذهب والفضة :  العلة فيهما الثمنية فهما أثمان للأشياء فيقاس عليهما ما كان ثمنا كالأوراق النقدية المعروفة ، حيث يجري فيها الربا لكونها أثمانا قياسا على الذهب والفضة . الأصناف الأربعة الأخرى :  العلة فيها على الصحيح الطعم مع الكيل أو الوزن ، فالأطعمة التي تكال أو توزن يجري فيها الربا قياسا على الأصناف الأربعة الواردة في حديث عبادة بن الصامت رضي الله عنه  (البر ،الشعير ،التمر ، الملح) </vt:lpstr>
      <vt:lpstr>   ضوابط التعامل بالأجناس الربوية: التعامل بالأجناس الربوية لا يخلو من حالتين : الحالة الأولى : بيع جنس ربوي بمثله كبيع ذهب بذهب مثلا فيشترط لجواز التعامل في هذه الحالة شرطين :  التماثل في القدر بين الجنسين . التقابض في مجلس العقد . ودليل ذلك ما جاء في حديث عبادة بن الصامت رضي الله عنه السابق أن النبي  قال: ( .. مثلا بمثل سواء بسواء يدا بيد ..)  الحالة الثانية : بيع جنس ربوي بجنس ربوي آخر كبيع بر بتمر مثلا ، فيشترط لجواز التعامل في هذه الحالة التقابض في مجلس العقد وتجوز الزيادة بينهما .ودليل ذلك ما جاء في حديث عبادة بن الصامت رضي الله عنه أن النبي  قال:(..فإذا اختلفت – أي الأجناس- فبيعوا كيف شئتم إذا كان يدا بيد ) </vt:lpstr>
      <vt:lpstr>  أدلة تحريم الربــا: الربا محرم وكبيرة من كبائر الذنوب دل على ذلك  الكتاب والسنة والإجماع  السنــة : عن جابر رضي الله عنه قال : لعن رسول الله  آكل الربا، وموكله، وكاتبه ،وشاهديه، وقال هم سواء   وعن أبي هريرة رضي الله عنه قال سمعت أبا القاسم   يقول : "اجتنبوا السبع الموبقات ، قالوا: يارسول الله وماهن ؟قال: الشرك بالله، والسحر، وقتل النفس التي حرم الله إلا بالحق ، وأكل الربا ، وأكل مال اليتيم ، والتولي يوم الزحف ، وقذف المحصنات المؤمنات الغافلات "  </vt:lpstr>
      <vt:lpstr>الحكمة في تحريم الربا:  (1)  الابتعاد عن الظلم وأكل أموال الناس بالباطل . (2) الربا طريق للكسل والبطالة . (3) الربا يربي الإنسان  على الجشع والطمع ، ويهدم  الأخلاق الفاضلة. (4) الربا طريق إلى الجريمة وتوجيه الأموال نحو الاستثمار الضار .</vt:lpstr>
      <vt:lpstr>   ثانيا :  الميسر : وهو أن يؤخذ مال الإنسان وهو على مخاطرة  لا يدري هل يحصل له عوضه أولا يحصل ،وهو يتناول بيوع الغرر التي نهي عنها، ويتناول أيضاً المغالبات والمسابقات التي يكون فيها عوض من الطرفين ، وأما مسابقة الخيل ، والإبل ، والسهام فإنها مباحة. إن لم يكن فيها رهان من طرفين معاً  ثالثا :  الاتجار في المحرمــــــات  كالخمور والمخدرات ، والتماثيل ، والصور المحرمة .  رابعا :  الغرر :          وهو ما كان مجهول العاقبة ، بحيث لا يُعلم : هل يحصل أو لا ، وهل يُقدر على تسليمه أم لا ؟.  </vt:lpstr>
      <vt:lpstr> أدلة تحريمه : حرم الإسلام الغرر وجعله من أكل أموال الناس بالباطل ، يدل على ذلك الكتاب والسنة والإجماع    السنة :  1- عن أبي هريرة رضي الله عنه قال : نهى رسول الله  "عن بيع الحصاة وعن بيع الغرر"  2-عن عبد الله بن عمر رضي الله عنهما أن رسول الله  نهى عن بيع حَبَل الحَبَلة، وكان بيعا يتبايعه أهل الجاهلية كان الرجل يبتاع الجَزَور إلى أن تنتج الناقة ثم تنتج التي في بطنها"  ضابط الغرر المؤثر : يشترط في الغرر ليكون مؤثراً في العقد عدة شروط هي :  1)- أن يكون الغرر كثيراً :  2)- أن يكون الغرر في المعقود عليه أصالة . 3)- ألا تدعو الحاجة للعقد . </vt:lpstr>
      <vt:lpstr>الإنفاق المشروع وضوابطه الإنفاق : بذل المال فيما يرضي الله على سبيل الإلزام أو التطوع . أنواع الإنفاق : يمكن تقسيم الإنفاق إلى قسمين : </vt:lpstr>
      <vt:lpstr>     أولا :  الإنفاق الواجب : ويراد به إنفاق الإنسان فيما افترض الله عليه وألزمه بأدائه .  وبناء عليه فإن الإنفاق يشمل  ما يلي : 1- إنفاق الإنسان على نفسه و على من تلزمه نفقتهم كالزوجة ، والأولاد ، والوالدين ، والأقارب   وعن أبي هريرة رضي الله عنه قال : قال رسول الله  : " دينار أنفقته في سبيل الله ودينار أنفقته في رقبة ، ودينار تصدقت به على مسكين ، ودينار أنفقته على أهلك ، أعظمها أجرا الذي أنفقته على أهلك"  2- الزكاة التي فرضها الله تعالى على عباده ممن توافرت فيهم شروط وجوبها  3- الكفارات :وهي ما يجب على المسلم بسبب الحنث في اليمين ، والظهار والقتل الخطأ  4- النذر : وهو ما أوجبه المكلف على نفسه من الطاعات ، وقد امتدح الله الموفون بالنذر  5- زكاة الفطر : لحديث أبي سعيد الخدري رضي الله عنه قال : " كنا نخرج زكاة الفطر صاعا من طعام أو صاعا من شعير أو صاعا من تمر أو صاعا من أقط أو صاعا من زبيب " .   </vt:lpstr>
      <vt:lpstr>    ثانيا : الإنفاق التطوعي:  وهو نفقات يؤديها المرء تبرعا من تلقاء نفسه لم يوجبها عليه الشرع وهي متنوعة منها الصدقات العامة ، والهبات، والهدايا، والإنفاق على الأقارب الذين لا تلزمه نفقتهم ، والقاعدة في الإنفاق التطوعي أن ينفق الإنسان مما فضل عن كفايته وكفاية أهله .  ضوابطالإنفاق:  (1) الإنفاق في الحلال والبعد عن الإنفاق في الحرام .  (2) البعد عن التبذير والإسراف المنهي عنه .  (3) الموازنة في الإنفاق  . ويمكن ترتيب الأوليات على النحو الآتي : الضروريات: المراد بها الأشياء التي  لا تستقيم الحياة بدونها كالأكل والشرب.  الحاجيات : المراد بها الأشياء التي تبعد الحرج والمشقة عن الإنسان ، أو تخفف منها.  التحسينات: المراد بها الأشياء الكمالية التي توفر الرفاهية في الحياة الدنيوية .  </vt:lpstr>
      <vt:lpstr>   الحرية الاقتصادية المقيدة في النظام الاقتصادي الإسلامي : توسط النظام الاقتصادي الإسلامي في منهجه من مسألة الحرية الاقتصادية ، حيث أقرها بضوابط شرعية    الضوابط الشرعية الواردة على النشاط الاقتصادي :- (أ) تطبيق أحكام الإسلام في الحلال والحرام ، ولذلك صور كثيرة ، منها :  تحريم إنتاج واستهلاك السلع والخدمات الخبيثة المضرة  بالإنسان وتطبيق هذا القيد (الحلال و الحرام )   تحريم طرق الكسب غير المشروع كالربا ، و الغرر ، و الغش بأشكاله المختلفة كالرشوة، و التزوير  (ب) الالتزام بعدد من الواجبات الشرعية الاقتصادية :   ومن هذه الأوجه أداء الزكاة ، و نفقة الأقارب، و نفقة الزوجة و الأولاد وغيرها.  (ج) الحجر على السفهاء و الصبيان و المجانين :- يقصد بالحجر في اللغة المنع و التضييق ، وفي الشرع يقصد به ( منع الإنسان من التصرف في ماله ). </vt:lpstr>
      <vt:lpstr>   والحجر  قسمان :   القسم الأول : حجر لمصلحة الغير،كالحجر على المفلس لمصلحة الغرماء  القسم الثاني : فهو حجر على إنسان لمصلحة نفسه ، وهو الحجر على  السفيه، والصبي ، والمجنون .   (د) إذا تعارضت المصلحة الخاصة مع المصلحة العامة تقدم المصلحة العامة إذا تعارضت مصلحة الفرد مع مصلحة المجتمع فتقدم مصلحة المجتمع . ومن أمثلة ذلك منع الاحتكار بمعناه الشرعي ، الذي يقصد به الامتناع عن بيع سلعة أو خدمة مما يؤدي منعه إلى الأضرار بالناس  </vt:lpstr>
      <vt:lpstr>  تدخل الدولة في النشاط الاقتصادي:  أولاً : تدخل الدولة في النظام الرأسمالي :- طبقت مباديء النظام الرأسمالي الحر بصورتها المثالية حوالي نصف قرن . وفي تلك الفترة التي بدأت منذ منتصف القرن الثامن عشر الميلادي ، لم تكن الدولة تتدخل في النشاط الاقتصادي . وبعد ظهور بعض سلبيات الحرية المطلقة أُعيد تدخل الدولة . أما الآن فكل الدول في العالم تتدخل في النشاط الاقتصادي "  </vt:lpstr>
      <vt:lpstr>     ثانياً : تدخل الدولة في النظام الاقتصادي الإسلامي :  (أ) تدخل الدولة لتطبيق الأحكام الشرعية الاقتصادية المنصوص عليها :- من الوظائف الاقتصادية للدولة في النظام الاقتصادي الإسلامي أنها مسئولة عن تطبيق الضوابط الشرعية المتعلقة بالنشاط الاقتصادي ، كمنع المحرمات  مثل الربا ، و الغرر، وبعض السلع كالخمر .   (ب)  تدخل الدولة فيما يعد من السياسة الشرعية :- تعرف السياسة الشرعية بأنها "تصرف الحاكم بالمصلحة وفق ضوابطها الشرعية "  حدود تدخل الدولة:  (1) أن تكون المصلحة المقصودة من التدخل الحكومي مندرجة تحت مقاصد التشريع وهي :  (2) أن تكون المصلحة المقصودة من التدخل غير متعارضة مع حكم ثابت بدليل شرعي   (3) ألاَّ تؤدي المصلحة المقصودة من تدخل الدولة إلى تفويت مصلحة أخرى أهم منها أو مساوية لها .  </vt:lpstr>
      <vt:lpstr>        • أمثلة للوظائف الاقتصادية للدولة المبنية على السياسة الشرعية :- تقوم الدولة في النظام الاقتصادي الإسلامي بأداء عدد من الوظائف الاقتصادية، وهذه الوظائف تستند إلى السياسة الشرعية المبنية على المصالح المرسلة،ومنها :- -1إدارة الموارد الطبيعية مثل اتخاذ الإجراءات التي تؤدي إلى الانتفاع بالموارد الطبيعية المتوفرة كالأراضي الزراعية ،  والمعادن ، ومياه الأنهار. -2إدارة ميزانية الدولة: تعرف ميزانية الدولة بأنها (تقدير  مفصل ، ومعتمد لنفقات الدولة، وإيراداتها لفترة زمنية مقبلة ، عادة ما تكون سنة ). 3-تنظيم النشاط الاقتصادي : ومن أمثلة هذا التنظيم : الأنظمة المتعلقة بإنشاء المصارف ، والأنظمة المتعلقة بإنشاء الشركات ، والمصانع ، وأنظمة مؤسسات التعليم الخاص إلى غير ذلك من صور التنظيم . 4-التدخل لمعالجة بعض الظواهر الاقتصادية مثل البطالة ، أو الانكماش أو هجرة الأموال إلى الخارج ، أو الفقر ، أو سوء توزيع الدخل ، و الثروة داخل المجتمع .   </vt:lpstr>
      <vt:lpstr>          وسائل التكافل الاجتماعي الاقتصادي أولاً : زكاة الأموال : ومن تعريفاتها أنها: " نصيب مقدر شرعاً في مال معين ، يُصرف لطائفة مخصوصة" .  أهم الآثار الاقتصادية للزكاة :  1-أنها وسيلة من وسائل إعادة توزيع الدخل ، والثروة في المجتمع :  2-أنها أحد الدوافع نحو الاستثمار :  3-أنها وسيلة من وسائل الأمن المشجع على توفير البيئة المناسبة للانتعاش الاقتصادي .  4-أنها وسيلة من وسائل تحسين أوضاع الفئات الفقيرة في المجتمع :  5-أنها تساهم في توفير موارد تموِّل التكافل في المجتمع ، فتخفف العبء عن ميزانية الدولة . </vt:lpstr>
      <vt:lpstr> الأموال التي تجب فيها الزكاة : تجب الزكاة في أربعة أصناف من المال ، هي :  1-الأثمان : وتشمل الذهب ، والفضة ، وما يلحق بهما من العملات المعاصرة المصنوعة من الورق أو غيره .  2-السائمة من بهيمة الأنعام . وهي البقر ، والإبل ، والغنم ، التي ترعى في البراري معظم السنة .  3-الخارج من الأرض من الحبوب كالقمح ، والثمار كالتمر ، والمعدن كالحديد.  4-عروض التجارة : وهي كل ما أُعد للبيع والشراء بهدف الربح .  شروط وجوب الزكاة :  تجب الزكاة في الأموال بشروط خمسة ، هي : الحرية - الإسلام - ملك النصاب  - تمام الملك ، واستقراره - تمام الحول . </vt:lpstr>
      <vt:lpstr>مسائل متفرقة في فقه الزكاة :- المسألة الأولى :   تجب الزكاة في مال الصبي و المجنون في أصح أقوال العلماء لأنها حق واجب في المال وليس متعلقاً بالجسم كالصلاة التي لا تجب عليها . المسألة الثانية :   لا زكاة في أموال الدولة ، وأموال الجمعيات الخيرية ، والأوقاف الموقوفة على جهات خيرية كالمدارس ، والمستشفيات ، لأنها مرصدة للخير وليست ملكاً للفرد المكلف . </vt:lpstr>
      <vt:lpstr>  المسألة الثالثة :  زكاة الدين : إذا كان للإنسان دين عند الآخرين فهل تجب فيه زكاة أم لا ؟ هذه من مسائل الخلاف ، وخلاصتها أن للدَّين حالتين :- الحالة الأولى : إذا كان الدين على مليء أي إذا كان المدين غنياً وفياً غير   مماطل ، بحيث أن صاحب الدين يستطيع الحصول عليه متى أراد، فهذا الدين تجب فيه الزكاة كل عام ، وله أن يخرج زكاته كل سنة ، وهو الأفضل ، وله أن ينتظر حتى يقبضه ثم يزكي عن كل السنوات الماضية .  الحالة الثانية : أن يكون المدين معسراً أو مماطلا غير وفي ، فلا زكاة فيه ولو تغيرت أحوال المدين فسدد هذا الدين لاحقاً فهو أيضاً لا زكاة فيه، فيُعامل على أنه دخل ، ينتظر حتى يحول عليه الحول من قبضه إذا كان قد بلغ النصاب. وقيل يزكي عن سنة واحدة من باب الاستحباب. </vt:lpstr>
      <vt:lpstr>المسألة الرابعة :   حكم الزكاة في مال من عليه دين ينقص النصاب : فلو أن شخصاً عنده مئة ألف ريال ، وعليه دين يزيد عن هذا المبلغ أو يساويه ، أي أنه لو سدد الدين لم يبق عنده ما يساوي النصاب ، فهل يزكي المبلغ الذي عنده وهو مئة ألف ريال في هذا المثال ؟ </vt:lpstr>
      <vt:lpstr>هذه من مسائل الخلاف القوي ، وفيها أقوال : الأول : أنه لا زكاة عليه ، فهو فقير يستحق المواساة ، وهذا هو المشهور في المذهب الحنبلي ، و لا فرق بين الدين الحال والمؤجل . الثاني : أنه تجب عليه الزكاة فيما عنده من المال ، ولا أثر للدين في منع    الزكاة ، ومما يُستدل به لهذا القول عمومات الأدلة الآمرة بالزكاة في كل مال بلغ النصاب و أن الزكاة تجب في المال ، وهو موجود ، إذاً تجب فيه الزكاة ، أما الدين فهو في الذمة .  الثالث : التفصيل : فأصحاب هذا القول قسموا الأموال الزكوية إلى قسمين . فالأموال الظاهرة وهي الحبوب ، والثمار ، وبهيمة الأنعام تجب فيها الزكاة ،  إذا كان ما لكها عليه دين ينقص النصاب ،أما الأموال الباطنة وهي الأثمان وعروض التجارة فلا تجب فيها الزكاة إذا كان مالكها عليه دين ينقص النصاب </vt:lpstr>
      <vt:lpstr>  القسم الأول: زكاة الذهب والفضة والعملات الورقية :  نصاب الذهب والفضة : أُختلف في ذلك ، وما قيل فيه: أن نصاب الفضة ( 595) جراماً ، ونصاب الذهب (85) جراماً  نصاب العملات الورقية : العملات المعاصرة المصنوعة من الورق ، أو غيره حلت محل الذهب ، والفضة ، وأصبحت هي الأثمان المتداولة ، فتقاس على الذهب ، والفضة ، فتجب فيها الزكاة .  طريقة حساب نصاب العملة الورقية :- نصاب العملة الورقية = مقدار نصاب الفضة بالجرام × سعر الجرام بالريال . مقدار ما يخرج من الأثمان : يخرج منها (2.5٪)  </vt:lpstr>
      <vt:lpstr>زكاة عروض التجارة :  تعتبر عروض التجارة أوسع الأموال الزكوية ، فيدخل فيها كل السلع التي يتخذها الناس لطلب الربح بالبيع . كالعقارات ، و المواد الغذائية ، والأثاث، و الآلات ، و الملابس    شروط وجوب الزكاة في عروض التجارة: 1-أن يملك هذه العروض باختياره ، كالشراء ، وقبول الهبة ، أمَّا ما دخل في ملكه بغير إرادته كالإرث فلا زكاة فيه .  2-أن ينوي بها التجارة عند تملكها 3-أن تبلغ قيمتها نصاب الذهب ، أو الفضة أيهما أقل </vt:lpstr>
      <vt:lpstr>تقويم عروض التجارة :  سعر التقويم :  اختلف العلماء في السعر الذي يتم به تقويم البضاعة لأجل إخراج زكاتها. ومن أبرز الأقوال : أن التقويم يتم بسعر الجملة . وممن أفتى بذلك اللجنة الدائمة للبحوث   العلمية ، والإفتاء ، في المملكة العربية السعودية وكذلك الشيخ عبد الله بن جبرين .  2- إن كان يبيع بالجملة فباعتبار سعر الجملة ، وإن كان يبيع بالتجزئة يقوم بسعر التجزئة . وممن قال بهذا الشيخ محمد بن عثيمين . </vt:lpstr>
      <vt:lpstr>مصارف الزكاة : 1 ، 2- الفقراء ، والمساكين : درجتان من المحتاجين ، والفقراء أشد حاجة من المساكين، و كلا الصنفين لا يستطيع الحصول على كفايته بقدراته الذاتية ، فيستحق الزكاة . 3-العاملون عليها : وهم المكلفون بجمع الزكاة وتوزيعها، وحفظها ، ويُعطون أجرتهم من الزكاة . 4-المؤلفة قلوبهم : وهم إما أنهم غير مسلمين يُرجى إسلامهم ، أو كف شرهم ، أو الاستعانة بهم ضد غيرهم . و إما أنهم مسلمون يراد تقوية إيمانهم أو إغراء غيرهم بالدخول في الإسلام . 5-الرقاب : ويشمل في هذه الأزمنة كل الأسرى أما تحرير العبيد فقد انحسر أو انعدم وجوده الآن .</vt:lpstr>
      <vt:lpstr>    6-الغارمون : وهم : المدينون ، ويقسمون إلى قسمين : الأول : غارم لنفسه وهو شخص تحمل ديوناً لمصلحته ، وعجز عن الوفاء بها ، فهو فقير فيُعطى ما يسدد ديونه . ولكن يلاحظ أن من تحمل الديون في المعاصي كالقمار، أو الذي لا يصلي فهؤلاء لا نصيب لهم في الزكاة إلاَّ بعد التوبة .  الثاني : غارم لإصلاح ذات البين : وهو من تحمل في ذمته مالاً من أجل إخماد فتنة ، فيعُطى بقدر ما التزم به ولم يسدده ، أما إذا دفع ذلك من ماله فلا يُعطى ، لأنه لم يعد مديناً .  7-سبيل الله : وهو الجهاد ، فيعطي المجاهدون المتطوعون بدون مرتبات من الدولة ، أو أنهم لهم رواتب لا تكفيهم ، فيعطون على قدر ما تحتاجه مهمتهم في الجهاد  وقد قرر المجمع الفقهي برابطة العالم الإسلامي أن الدعوة إلى الله داخلة ضمن " في سبيل الله " وعلى هذا يجوز صرف الزكاة للإنفاق على الدعوة إلى الله، وقال الشيخ محمد بن إبراهيم : إنه يلحق بذلك أيضاً الإنفاق على كشف الشبه عن الدين فهو من الجهاد 8-ابن السبيل وهو : المسافر المنقطع فيعطى ما يوصله إلى بلده .   ويجوز دفع الزكاة لصنف واحد من هذه الأصناف .  </vt:lpstr>
      <vt:lpstr>  ثانياً : صدقة التطوع   وهي مستحبة ، في أي صورة : نقدية أو عينية .  ثالثاً : الـوقـــف  وهو " تحبيس الأصل وتسبيل المنفعة "   حكمه : وحكمه مستحب ، " إذا مات الإنسان انقطع عمله إلاَّ من ثلاثة : إلاَّ من صدقة جارية ، أو علم يُنتفع به ، أو ولد صالح يدعو له "  لزومه : وهو عقد لازم ، لا يجوز فسخه بعد انعقاده ، عند جمهور العلماء رابعاً : الـقرض الحـسـن وهو  : " دفع مال لمن ينتفع به ويردُّ بدله "  حكم القرض: القرض جائز الطلب من المقترض . ومستحب للمقرض، ففيه إعانة للمحتاجين ، ويدخل تحت عموم  " من نفَّس عن مؤمن كربة من كُرَب الدنيا نفَّس الله عنه كُرْبة من كُرَب يوم القيامة " </vt:lpstr>
      <vt:lpstr>   المعاملات المصرفية البنوك تقوم على عملين إجمالاً،  أحدهما: الاقتراض، إذ يقترض البنك من الجمهور من خلال ما يسمى بقبول الودائع وثانيهما: الإقراض بفائدة، حيث إن البنك يقرض هذه الأموال المجتمعة لديه من الجمهور، مقابل فائدة، وذلك ما يسمى بـ"الائتمان" أو "التمويل"، وهو أساس عمل البنوك التجارية والبنوك الإسلامية أساس عملها التمويل أيضاً الذي يقوم على ودائع الجمهور، لكن التمويل لدى البنوك الإسلامية، لا يكون بالقرض بفائدة، بل بالبيع، أو المشاركة، ونحو ذلك. ومن نظر آخر تنقسم أعمال البنوك إلى قسمين: "تمويل"، و"خدمات". أما أعمال الائتمان "التمويل"، فهي ما يكون فيها البنك ممولاً "مقرضاً". </vt:lpstr>
      <vt:lpstr>  وأما أعمال الخدمات فغايتها التسويق للعمل الأساسي للبنوك "التمويل"، فتكون تلك الخدمات التي يقدمها البنك للأفراد والمؤسسات طريقاً، ومدخلاً إلى تمويلها، ومن تلك الخدمات: "بطاقة الائتمان"، "الاعتماد المستندي"، وغيرها، وفيما يلي بيان لأهم المعاملات المصرفية:  أولاً: الوديعة المصرفية: (أ)  تعريفها: (النقود التي يعهد بها الأفراد، أو الهيئات إلى البنك، على أن يتعهد الأخير بردها، أو برد مبلغٍ مساوٍ لها إلى المودِع، أو إلى شخصٍ آخر معين، لدى الطلب، أو بالشروط المتفق عليها)  (ب) أقسامها: وتنقسم الوديعة المصرفية إلى قسمين:  الأول: وديعة جارية "تحت الطلب"، وفيها يمتلك البنك المبالغ المودعة، ويكون للمودع أن يطلب استردادها في أي وقت، ولا يأخذ صاحبها عوضاً "فائدة" من البنك مقابلها الثاني: وديعة لأجل، وهذه يجرى اتفاقٌ بين البنك، وصاحبها بأن لا يستردها، أو شيئاً منها إلا بعد أجلٍ معين، ومقابل ذلك يعطي البنك صاحبها عوضاً "فائدة" يناسب أجلها</vt:lpstr>
      <vt:lpstr> ج - تخريجها "تكييفها": الوديعة المصرفية بنوعيها تتميز بالآتي:   (1) أن المصرف يمتلكها.   (2) ثم إنه تبعاً لذلك يتصرف فيها. (3) ثم إنه تبعاً لذلك يضمن رد مثلها لصاحبها بكل حال. وهذه الخصائص لا تكون للوديعة، لكنها من خصائص القرض، وعليه: فإن الوديعة المصرفية قرضٌ في حقيقتها، وإن سميت وديعة. د- حكمها: وإذْ كانت الوديعة المصرفية قرضاً في حقيقتها، فإنها تكون رباً عند أخذ فائدة  </vt:lpstr>
      <vt:lpstr>  ثانياً: القرض بفائدة: والقرض بفائدة مشروطة في أصل العقد من أعمال البنوك التجارية،  ب-  أقسامه: ينقسم القرض باعتبار الفائدة إلى قسمين، هما قسما الفائدة، وهما:  1-الفائدة المشروطة في أصل عقد القرض لقاء الأجل المحدد  2-الفائدة التي تستحق لاحقاً لقاء تأخير الوفاء عن أجله المحدد.  وباعتبار طرقه ينقسم القرض إلى قسمين :  القرض المباشر والقرض غير المباشر جـ- تخريجه: والقرض بفائدة ليس قرضاً في حقيقته،  لكنه ربا  </vt:lpstr>
      <vt:lpstr> ثالثاً: الاعتماد البسيط: وهو: (عقد يلتزم البنك بمقتضاه أن يضع تحت تصرف عميله مبلغاً معيناً من النقود، أو أي أداة من أدوات الائتمان، ويكون للعميل حق الاستفادة من ذلك دفعة واحدة، أو على دفعات معينة) ولا يكون العميل مديناً للبنك بمجرد هذا العقد، لكن بعد حصوله على القرض.  رابعاً: الاعتماد المستندي وهو: (تعهد صادر من البنك بالدفع عن العميل لصالح طرف ثالث، بشروط معينة، مبينة في التعهد). وهذه المعاملة يحتاج إليها في التجارة الدولية، إذ يكون البنك وسيطاً بين المصدِّر في بلد أجنبي، والمستورد في بلد البنك، ويكون دفع البنك للمصدِّر مشروطاً بتسليم مستندات البضاعة إلى البنك. ولا يكون البنك مقرضاً للعميل بمجرد هذا التعهد، لكن بدفعه المبلغ للمصدر .  والبنك الإسلامي لا يمول العميل من خلال الاعتماد المستندي على وجه القرض بفائدة، بل على وجه المشاركة، أو نحوها من العقود المشروعة.  </vt:lpstr>
      <vt:lpstr>خامساً:  بطاقة الائتمان: أ- تعريفها: وهي: (مستند يعطيه مصدره لشخص طبيعي، أو اعتباري، بناء على عقد بينهما، يمكنه من سحب النقود، وشراء السلع، والخدمات، ممن يعتمد المستند، دون دفع الثمن حالاً، لتضمنه التزام المصدر بالدفع)  ب- فائدتها لحاملها "العميل":  1-أنه يستحق بموجبها قرضاً من البنك إما على هيئة الوفاء بما عليه من حقوق "ديون" ناتجة عن تعاملة بهذه البطاقة، أو على هيئة نقد يحصل عليه العميل في حال سحبه على المكشوف بواسطتها.  2-وهناك فوائد أخرى لبطاقة الائتمان تشترك معها فيها في بطاقة الصرف الآلي، ومنها:  1-سهولة التعامل بها، والاستغناء بها عن حمل النقود. 2-إمكان السحب النقدي بها، وهذه الخدمة تكلف عن طريق بطاقة  الائتمان أضعاف ما تكلفه عن طريق بطاقة الصرف الآلي. 3-إمكان تسديد الفواتير بها.</vt:lpstr>
      <vt:lpstr>  جـ- فائدتها للمصرف "البنك":  توظيف المصرف أمواله من خلالها بالائتمان. كسب عدد كبير من العملاء حاملي بطاقته الصادرة عنه. فتح المتعاملين بها حساباً جارياً لدى المصرف "مصدرها" لتسوية ما يتم بواسطتها من معاملة.  ما يحصله البنك "مصدرها" من عوائد من خلالها على هيئة رسوم، وعمولة، وفوائد  دـ- الفرق بينها وبين بطاقة الصرف الآلي: هناك بطاقة أخرى تصرفها البنوك لأصحاب الحساب الجاري لديها تمنكهم من الصرف من حسابهم، تسديد الفواتير منها، والاستعلام عن أرصدتهم، وكل ذلك يتم عن طريق مكائن الصرف، دون حاجة إلى مراجعة البنك، وتختلف هذه البطاقة عن بطاقة الائتمان من جهة أن هذه البطاقة لا يقرض البنك العميل من خلالها، بل استخدامها مرتبط بوجود رصيد في الحساب الجاري، أما بطاقة الائتمان فإن البنك يقرض العميل في حال استخدامها، وقد انكشف حسابه.   و- حكمها: ما كان منها يتضمن عقده بين البنك والعميل شرط الفائدة "الزيادة" عند تأخير الوفاء على الأجل المحدد، فإنه يمنع التعامل بها، لاشتمالها على شرط الربا </vt:lpstr>
      <vt:lpstr>   سادساً:  حسم الأوراق التجارية: وهو من أعمال البنوك التجارية التي تمارس من خلاله الائتمان،  أ- المقصود بالورقة التجارية: والأوراق التجارية هي: الشيك، الكمبيالة، السند الإذني "لأمر” ب- المقصود بالتظهير: والمقصود بالتظهير هو: أن يكتب المستفيد من الورقة التجارية على ظهرها ما يفيد نقل حقه فيها إلى طرف آخر. جـ- تعريف الحسم "الخصم": وهو: (تظهير الورقة التجارية التي لم يحل أجلها بعد إلى المصرف، تظهيراً ناقلاً للملكية، في مقابل أن يعجل المصرف قيمتها للمُظهِّر، بعد أن يخصم منها مبلغاً يتناسب مع الأجل الذي يحل عنده موعد استحقاقها)  د- فائدة الحسم: وفائدة الحسم بالنسبة إلى العميل "المُظهِّر" هي: أنه يمنحه قرضاً من خلال تعجيل البنك قيمة الورقة التجارية له، في حين أنها في الأصل لا تستحق إلا بعد أجل. هـ- تخريج الحسم "الخصم": والحسم يخرَّج على أنه قرض، فإن المصرف يعجل لحامل الكمبيالة نقداً، ويأخذ عوضاً عنه نقداً مؤجلاً أكثر منه، هو مبلغ الكمبيالة المستحق عند حلول أجلها. </vt:lpstr>
      <vt:lpstr>   سابعاً: تداول الأسهم:  أ- تعريف السهم: وهو: (صك يمثل حصة في رأس مال الشركة المساهمة) ب- تخريج السهم: السهم يمثل جزءاً شائعاً في الشركة المساهمة، فمن امتلكه فقد امتلك جزءاً منها،  جـ- حكم تداول الأسهم: وحكم تداول أسهم الشركات المساهمة مبني على ما تقوم به الشركة من عمل، وهي بهذا الاعتبار تنقسم إلى ثلاثة أقسام:  الأول: شركات عملها مباح، فيجوز تداول أسهمها. الثاني:  شركات عملها حرام، كالتي تتاجر بالربا، وكالتي تتجار بالخمر مثلاً، فهذه لا يجوز تداول أسهمها. الثالث: شركات أصل عملها مباح، كالتي تمارس التجارة، أو الزراعة، أو الصناعة المشروعة، لكنها بجانب ذلك تمارس الربا، فهي تودع ما يفيض عندها من سيولة لدى البنوك بفائدة، وتقترض من البنوك بفائدة.  </vt:lpstr>
      <vt:lpstr>ثامناً:  المرابحة للآمر بالشراء:  أ-  تعريفها: وهي: (أن يتقدم العميل إلى البنك طالباً منه شراء سلعة معينة، بالمواصفات التي يحددها، على أساس الوعد منه بشراء تلك السلعة مرابحة، بالنسبة التي يتفق عليها، ويدفع الثمن مقسطاً) ب-  غرضها: وغرض هذه المعاملة –في الغالب- تحصيل السيولة، من جهة أن كثيرين ممن يشترون سلعاً بهذه الطريقة، هدفهم بيعها للحصول على السيولة. جـ-  حكمها: وهذه المعاملة أصلها جائز، لكنها في التطبيق قد تنطوي على مخالفات تنقلها إلى المنع –وذلك مختلف باختلاف البنوك- ومن هذه المخالفات:  </vt:lpstr>
      <vt:lpstr>    1-عدم امتلاك البنك للسلعة، حيث إنه يقع في التطبيق أن بعض البنوك لا تشتري السلعة من مالكها، ولا تمتلكها، وكل ما تفعله هو: أنها تدفع ثمن السلعة لبائعها، ثم تطالب العميل بهذا الثمن، مضافاً إليه زيادة. وهي بهذه الصورة تمويل ربوي صِرْف، فإن البنك قد دفع الثمن عن العميل، فصار بهذا مقرضاً له، ثم استرد منه القرض، مضافاً إليه زيادة عليه هي الربا. 2-إلزام العميل بشراء السلعة من البنك، وهذا الإلزام ثابت باتفاق سابق على امتلاك البنك للسلعة، حيث إنه قبل أن يمتلك البنك السلعة المطلوبة منه، يتفق مع العميل على الثمن الذي سيبيع بهالسلعة عليه، وعلى عدد الأقساط، وقدر القسط، وفي هذا الاتفاق يشترط البنك على العميل أن يلتزم بشراء السلعة بعدما يمتلكها البنك، وهذا الإلزام يتضمن أمرين:  أحدهما: التأثر بالفلسفة الربوية، فلا تكون التجارة مقصودة، لكن المقصود هو التمويل، وتبعاً لهذا تحاذر البنوك اقناء السلع، والبضائع، وذلك مخالف لهدي الكسب في الإسلام الذي تكون التجارة مقصوده، فتُشترى السلع، وتُحاز، قبل تحديد مشتريها. وثانيهما: أن إلزام العميل بشراء السلعة بعد أن يمتلكها البنك لا يخلو من أحد حالين: </vt:lpstr>
      <vt:lpstr>   الأولى: أن يُرغم العميلُ على عقد البيع، وهذا مناف للتراضي المشروط في التجارة  الثانية: أن يُحكم بتملك العميل للسلعة، استناداً إلى الاتفاق الأول، السابق على امتلاك البنك لها، فهذا يؤول إلى بيع مالا يملك، وهو ممنوع لقوله  (لا تبع ما ليس عندك) 3-أن البنك قد يشتري السلعة من التاجر، ويبقيها لديه، ليستلمها العميل "المشتري" منه، ثم إن العميل يقوم ببيعها ثانية على بائعها الأول، الذي اشتراها البنك منه، وأبقاها عنده، فالبائع الأول عادت إليه عين سلعته، وهذا من قبيل العينة عند بعض الفقهاء وهي ممنوعة. 4-التساهل في القبض، فلا يقبض البنك السلعة التي اشتراها، لا قبضاً حقيقياً، كأن يخرجها من محل البائع، وينقلها إلى ملكه، ولا قبضاً حكمياً، كاستلام وثيقتها الرسمية، وتحويلها باسمه، وقد جاء النهي عن بيع المبيع قبل قبضه في الحديث:[(من ابتاع طعام فلا يبعه حتى يستوفيه) قال ابن عباس: "وأحسب كل شيء مثله"] </vt:lpstr>
      <vt:lpstr>  التورق المصرفي المنظم: وهو معاملة حديثة –نسبياً- فقد كان ظهورها في حدود عام 2000م، وتمارسها بعض البنوك الإسلامية، كما تمارسها الفروع، والنوافذ الإسلامية للبنوك التجارية، ولها أسماء تختلف من بنك لآخر، فبعض البنوك تسميها "تيسير"، وبعضها تسميها "تورق الخير"، وبعضها تسميها "التورق المبارك"، وبعضها تسميها "دينار"، وبعضها تسميها "مال"، وهكذا، وسنتكلم عليها من خلال العناصر الآتية:  أ- الغاية منها: والغاية منها تحصيل السيولة النقدية للأفراد والمؤسسات. ب- تعريفها، وهي: (تحصيل النقد بشراء سلعة من البنك، وتوكيله في بيعها، وقيد ثمنها في حساب المشتري). جـ- الفرق بينها وبين المرابحة للآمر بالشراء: وتختلف عن المرابحة للآمر بالشراء من جهة أن قصد العميل في التورق الحصول على النقد، أما المرابحة فقد يكون قصده النقد، وقد يكون قصده شراء السلعة بالتقسيط.  ومن جهة أن التورق –كما عليه واقع المعاملة- يتضمن توكيل العميل للبنك في بيع السلعة نيابة عنه، أما المرابحة، فلا تتضمن التوكيل غالباً. </vt:lpstr>
      <vt:lpstr>ومن جهة أن التورق يقوم على بيع معادن في السوق الدولية مثل: المغنيسيوم، والبلاديوم، والبلاتين، والألمونيوم، ونحوها على العميل، أما المرابحة فتقوم على بيع بضائع محلية، كالسيارات، والأثاث، ونحوها.  ومن جهة أن التورق تكون فيه السلعة موجودة لدى البنك، قبل أن يطلبها العميل –كما تقول البنوك-، أما المرابحة فلا يشتري البنك السلعة إلا بعد أن يطلبها منه العميل غالباً.  د-  تخريجها: التورق المنظم يتم في السوق الدولية، ويكتنفه الكثير من الغموض في التطبيق، فقد توجد السلعة "المعدن"، وقد لا توجد، وقد تباع على من اشتريت منه، وقد تباع على طرف آخر، لهذا لا يمكن الخلوص إلى تخريج محدد لها، لكنها تحتمل أن تكون تورقاً، وتحتمل أن تكون عينة.  هـ -  حكمها: ونظراً لما في هذه المعاملة من غموض، حيث تتم في السوق الدولية، بعيداً عن الرقابة، ولما فيها من الاحتيال، ومن مظاهره:   </vt:lpstr>
      <vt:lpstr>   1-الإخلال في القبض الشرعي من جهة البنك، البائع، فإنه لا يستلم الإيصال الأصلي للسلعة، الذي يعدّ قبضاً حكمياً، وإنما يستلم ورقة من الشركة البائعة التي يشتري منها، والمتعارف عليه عند ذوي الشأن من البنوك، والشركات العالمية أن عدم الحصول على  الإيصال الأصلي يعني عدم وجود السلعة. 2-والإخلال بالقبض من جهة العميل حيث إنه يشتري وحدة من المعدن صغيرة، غير معينة، وغير محددة، إذ إنها جزء من كمية كبيرة من المعدن غير مجزأة، فكيف يشتري شيئاً غير معين، إلا إذا لم يكن قصده منه إلا الاحتيال به على تحصيل نقد بنقد، كما هو الشأن في العينة. بل ولو كان ما اشتراه العميل معيناً، فإنه لا يمكنه قبضه، لا حقيقة، ولا حكماً، فإنه لا يتم استلام السلعة إلا بالإيصال الأصلي، وكل إيصال يمثل خمسة وعشرين طناً، ولا يمكن تجزئته(2)، ولا يستطيع أحد أن يستلم السلع بموجب إيصالها الأصلي إلا إذا كان من المسموح لهم بالتعامل مع البورصة   </vt:lpstr>
      <vt:lpstr>   التأمين: أقسام التأمين: وينقسم التأمين أقساماً عدة، لاعتبارات عدة:   فباعتبار المكان الذي يقع فيه الحدث ينقسم التأمين إلى:  التأمين البري التأمين البحري التأمين الجوي  وباعتبار محله ينقسم التأمين إلى:  التأمين على الأشخاص: ومحله شخص الإنسان، وينقسم إلى أقسام منها: -أ- التأمين على الحياة  -ب- التأمين على الصحة -جـ- التأمين على الذمة "المسؤولية": وهو التأمين لذمة المؤمن له، فيتحمل المؤمِّن ما يجب على المؤمن له تجاه الغير من مسؤولية 2-  التأمين على الأشياء "الممتلكات وباعتبار غرضه، ينقسم إلى:  1-التأمين التجاري: وهو ما يكون مقصوده الربح 2-التأمين غير التجاري: وهو ما لا يقصد به الربح، وإنما التعاون في تحقيق المصلحة، ودفع المفسدة</vt:lpstr>
      <vt:lpstr>   التأمين التجاري:  واصطلاحاً: (عقد يلتزم بمقتضاه طرف يسمى المؤمِّن، بالتحمل المالي عن طرف آخر، يسمى المؤمَّن له، أو الأداء له عند وقوع حادث معين، مقابل أقساط مالية، يدفعها المؤمَّن له سلفاً).    ب- أركانه:  العاقدان: وهما: "المؤمِّن"، "والمستأمن -المؤمَّن له-". العوضان: وهما: "القسط المدفوع من قبل المستأمن"، و"مبلغ التأمين -التعويض- الذي يدفعه المؤمِّن". المؤمَّن منه "الخطر الصيغة: وهي الإيجاب، والقبول من طرفي العقد: "المؤمِّن"، و"المستأمن -المؤمَّن له    جـ- خصائص التأمين التجاري : أنه عقد معاوضة،  أنه من عقود الغرر أنه من عقود الإذعان</vt:lpstr>
      <vt:lpstr>  د- حكم التأمين التجاري:  القول الأول: القول بمنع التأمين التجاري، حيث عُرِض التأمين التجاري للنظر في حكمه على مؤتمرات، وهيئات علمية، ومجامع فقهية كلها قالت بمنعه، وهي:  المؤتمر العالمي الأول للاقتصاد الإسلامي، في مكة المكرمة، سنة 1396هـ. مجلس هيئة كبار العلماء في المملكة العربية السعودية، في دورته العاشرة، بالرياض، بتاريخ 4/4/1397هـ. مجلس مجمع الفقه الإسلامي، لرابطة العالم الإسلامي، لدورته الأولى، في مكة المكرمة، بتاريخ  1/8/1398هـ. مجلس مجمع الفقه الإسلامي، لمنظمة المؤتمر الإسلامي، في جدة، بتاريخ 10-16/4/1406هـ. أدلة المنع: وقد اعتمد المانعون أدلة للمنع، من أظهرها 1- اشتمال التأمين التجاري على الغرر الفاحش  2- اشتمال التأمين التجاري على الربا بنوعيه: "الفضل، والنسيئة"  3-اشتمال التأمين التجاري على أكل المال بالباطل 4- اشتمال التأمين التجاري على الإلزام بما لا يلزم شرعاً </vt:lpstr>
      <vt:lpstr>القول الثاني:  القول بجواز التأمين التجاري، ويكاد يكون فضيلة الشيخ مصطفى الزرقا -رحمه الله- عمدة القائلين بجوازه   أدلة الجواز: 1-الاستدلال بالإباحة الأصلية على جواز التأمين  2-ويجاب عنه: بأن الاعتبار بالإباحة الأصلية مشروط بانتفاء الموانع الشرعية 3-الاستدلال بالاستصلاح على جواز التأمين، فإن التأمين فيه مصلحة، إذ به يطمئن الناس على أموالهم، وتجارتهم، وصناعتهم.  ويجاب: بأن المصلحة في التأمين ملغاة لاشتماله على ما جاءت الشريعة بإلغائه ومنعه، كالربا والغرر، وأكل المال بالباطل. 4-الاستدلال بالتعاون على جواز التأمين، بالنظر إلى مجموع المستأمنين، إذ يتعاونون فيما بينهم على تحمل ما يصيبهم من ضرر يقال:أن الاستدلال مبني على تصوير التأمين على خلاف حقيقته </vt:lpstr>
      <vt:lpstr>   5-الاستدلال بقياسه على الإجارة في عمل الحراسة، من جهة أن الحارس يجوز استئجاره للقيام بعمل الحراسة، وهو بعمله يحقق الأمان، والاطمئنان لمن استأجره، وكذا الشأن في التأمين فإنه يحقق الأمان والاطمئنان للمستأمن. ويجاب: بأن القياس مع الفارق فإن الأجرة في عقد الحراسة إنما هي على العمل، ليس الأمان، ولهذا فإن الحارس عند قيامه بعمل الحراسة يستحق الأجرة، سواء أتحققت الغاية من العقد وهي الأمان، أم لم تتحقق.  أما الأقساط في عقد التأمين فإنها مقابل مبلغ التعويض، فافترقا، وفي كلا العقدين لم يكن الأمان محلاً للعقد. 6-الاستدلال بقياسه على ضمان المجهول، وضمان مالم يجب، من جهة أنه يجوز -على خلاف بين الفقهاء- ضمان ما يكون مجهولاً، ومالم يكن واجباً من الحقوق، فإذا كان جائزاً مع اشتماله على الجهالة، فليجز التأمين على ما فيه من جهالة، وغرر. ويجاب: بأنه قياس مع الفارق، فإن الضمان تبرع، وإحسان فتغتفر فيه الجهالة، بخلاف التأمين، فهو عقد معاوضة تفسده الجهالة، والاحتمال. 7-الاستدلال بقياسه على ضمان خطر الطريق، فإن من قال لآخر: اسلك هذا الطريق، فإنه آمن، فإن كان مخوفاً، وأُخِذَ مالك فإنا ضامن، فإنه يضمن، ووجه الشبه بين هذا والتأمين: أن في كل منهما ضماناً للخطر إذا وقع، فإذا جاز ضمان خطر الطريق، فليجز التأمين.</vt:lpstr>
      <vt:lpstr> التأمين التعاوني:  أ. خصائصه: ويتميز التأمين التعاوني عن التأمين التجاري بخصائص منها: أن مقصوده التناصر، والتعاون، بخلاف التجاري فإن مقصوده المعاوضة، أن المؤمِّن هو المستأمن، ومجموعهم يمثل أعضاء جمعية التأمين، بخلاف التجاري فإن المؤمِّن طرف مستقل تمثله شركة التأمين، والمستأمن طرف آخر مستقل عن المؤمِّن، وعن باقي المستأمنين. </vt:lpstr>
      <vt:lpstr>    ب. أقسامه، والتعريف بكل قسم: وينقسم إلى ثلاثة أقسام: 1- منها ما يكون تبرعاً محضاً لمساعدة المنكوبين، كأن يُخصَّص صندوق لدعم المنكوبين، تدعمه الدولة، أو المحسنون -من غير المستفيدين منه-، أو هما معاً . تعريفه: (تبرع لمن يصيبه ضرر من غير المتبرعين) 2- ومنها ما يكون مقصوده التناصر، والتعاون، إذ التبرع فيه ليس محضاً من جهة أن المستفيدين منه هم المسهمون فيه، كأن يجتمع أفراد تربطهم رابطة القرابة، أو الصداقة، أو العمل في إنشاء صندوق لدعم من يتعرض منهم لنائبة، إن كان ذلك مطلقاً، أو مقيداً بنوع من الحوادث. وهذا القسم يسمى بـ "التأمين التعاوني البسيط -المباشر-"، ويتميز بمحدودية أعضائه، وأنهم القائمون بإدارته. تعريفه: ويعرف بـ(أن يشترك جماعة بمبالغ تخصص لتعويض من يصيبه  الضرر منهم) 3- وقد تتوسع دائرة القسم الثاني، فتجاوز حدود القرابة، أو الصداقة، فتضم جمعاً كبيراً من المسهمين فيه، بحيث يعجز أعضاؤه عن إدارته، فيُعهَد بإدارته إلى شركة أجنبية عن المسهمين فيه، وهذا أظهر ما يفرقه عن القسم الذي قبله، ويسمى بـ "التأمين التعاوني المركب -غير المباشر-".   </vt:lpstr>
      <vt:lpstr> تعريفه: ويعرف بأنه:(عقد تأمين جماعي يلتزم بموجبه كل مشترك فيه بدفع مبلغ معين من المال على سبيل التبرع، لتعويض المتضررين منهم، على أساس التكافل، والتضامن عند تحقق الخطر المؤمن منه، تدار فيه العمليات التأمينية من قبل شركة متخصصة، على أساس الوكالة بأجر معلوم)   جـ- في بيان حكمه: </vt:lpstr>
      <vt:lpstr>  أما القسم الأول: فلا إشكال في جوازه، فإنه تبرع محض، وهو من الإحسان والمعروف، والتعاون، على البر والتقوى، وهو مأمور به.  وأما القسم الثاني: فالراجح جوازه، لما فيه من التعاون، والتناصر، والإحسان، وقد أفتت بجوازه هيئة كبار العلماء بالمملكة العربية السعودية في قرراها رقم 51 في 4/4/1397هـ، كما أفتى بجوازه مجلس مجمع الفقه الإسلامي، لرابطة العالم الإسلامي، في دورته الأولى، بمكة المكرمة، في 1/8/1398هـ. وأما القسم الثالث: "التأمين التعاوني المركب" فالأصل جوازه، لأن ما يفترق فيه عن التأمين التعاوني البسيط غير مؤثر، إلا إن ترتب على هذه الفروق الشكلية فروق مؤثرة ، كأن يترتب على كثرة الأعضاء وعدم تعارفهم، وإدارته من قبل شركة أجنبية عن الشركاء خروج به عن هدفه، فتحيد به الشركة القائمة على إدارته عن غايته التعاونية وتستأثر بأمواله المجتمعة، وتوظفها في الإقراض بفائدة، وتخطو فيه خطا شركات التأمين التجاري، فذلك أمر محظور.  </vt:lpstr>
      <vt:lpstr>الحمدالله رب العالمين</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mwb</dc:creator>
  <cp:lastModifiedBy>user</cp:lastModifiedBy>
  <cp:revision>36</cp:revision>
  <dcterms:created xsi:type="dcterms:W3CDTF">2011-07-23T05:49:29Z</dcterms:created>
  <dcterms:modified xsi:type="dcterms:W3CDTF">2012-05-21T15:22:52Z</dcterms:modified>
</cp:coreProperties>
</file>