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96" r:id="rId2"/>
    <p:sldId id="259" r:id="rId3"/>
    <p:sldId id="258" r:id="rId4"/>
    <p:sldId id="257" r:id="rId5"/>
    <p:sldId id="260" r:id="rId6"/>
    <p:sldId id="276" r:id="rId7"/>
    <p:sldId id="261" r:id="rId8"/>
    <p:sldId id="262" r:id="rId9"/>
    <p:sldId id="263" r:id="rId10"/>
    <p:sldId id="264" r:id="rId11"/>
    <p:sldId id="266" r:id="rId12"/>
    <p:sldId id="267" r:id="rId13"/>
    <p:sldId id="268" r:id="rId14"/>
    <p:sldId id="269" r:id="rId15"/>
    <p:sldId id="265" r:id="rId16"/>
    <p:sldId id="270" r:id="rId17"/>
    <p:sldId id="271" r:id="rId18"/>
    <p:sldId id="272" r:id="rId19"/>
    <p:sldId id="273" r:id="rId20"/>
    <p:sldId id="274" r:id="rId21"/>
    <p:sldId id="275" r:id="rId22"/>
    <p:sldId id="277" r:id="rId23"/>
    <p:sldId id="278" r:id="rId24"/>
    <p:sldId id="279" r:id="rId25"/>
    <p:sldId id="280" r:id="rId26"/>
    <p:sldId id="293" r:id="rId27"/>
    <p:sldId id="281" r:id="rId28"/>
    <p:sldId id="287" r:id="rId29"/>
    <p:sldId id="282" r:id="rId30"/>
    <p:sldId id="286" r:id="rId31"/>
    <p:sldId id="283" r:id="rId32"/>
    <p:sldId id="284" r:id="rId33"/>
    <p:sldId id="285" r:id="rId34"/>
    <p:sldId id="294" r:id="rId35"/>
    <p:sldId id="288" r:id="rId36"/>
    <p:sldId id="291" r:id="rId37"/>
    <p:sldId id="290" r:id="rId38"/>
    <p:sldId id="295" r:id="rId39"/>
    <p:sldId id="292" r:id="rId4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_rels/data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image" Target="../media/image27.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BAC454-3314-4BF7-9D96-40B777864450}" type="doc">
      <dgm:prSet loTypeId="urn:microsoft.com/office/officeart/2005/8/layout/vList4" loCatId="list" qsTypeId="urn:microsoft.com/office/officeart/2005/8/quickstyle/3d5" qsCatId="3D" csTypeId="urn:microsoft.com/office/officeart/2005/8/colors/accent1_2" csCatId="accent1" phldr="1"/>
      <dgm:spPr/>
      <dgm:t>
        <a:bodyPr/>
        <a:lstStyle/>
        <a:p>
          <a:pPr rtl="1"/>
          <a:endParaRPr lang="ar-SA"/>
        </a:p>
      </dgm:t>
    </dgm:pt>
    <dgm:pt modelId="{85CD7825-007E-424B-8225-7F90590204BE}">
      <dgm:prSet phldrT="[Text]"/>
      <dgm:spPr/>
      <dgm:t>
        <a:bodyPr/>
        <a:lstStyle/>
        <a:p>
          <a:pPr rtl="1"/>
          <a:r>
            <a:rPr lang="ar-SA" dirty="0" smtClean="0">
              <a:solidFill>
                <a:srgbClr val="FF0000"/>
              </a:solidFill>
            </a:rPr>
            <a:t>المجال الأكاديمي</a:t>
          </a:r>
          <a:endParaRPr lang="ar-SA" dirty="0">
            <a:solidFill>
              <a:srgbClr val="FF0000"/>
            </a:solidFill>
          </a:endParaRPr>
        </a:p>
      </dgm:t>
    </dgm:pt>
    <dgm:pt modelId="{C07A4A13-3C28-4865-AF39-21798B974BAC}" type="parTrans" cxnId="{BEB6A863-F971-4268-8618-E69D71511422}">
      <dgm:prSet/>
      <dgm:spPr/>
      <dgm:t>
        <a:bodyPr/>
        <a:lstStyle/>
        <a:p>
          <a:pPr rtl="1"/>
          <a:endParaRPr lang="ar-SA"/>
        </a:p>
      </dgm:t>
    </dgm:pt>
    <dgm:pt modelId="{FC368C75-F78A-4B50-9E21-93C8B516D986}" type="sibTrans" cxnId="{BEB6A863-F971-4268-8618-E69D71511422}">
      <dgm:prSet/>
      <dgm:spPr/>
      <dgm:t>
        <a:bodyPr/>
        <a:lstStyle/>
        <a:p>
          <a:pPr rtl="1"/>
          <a:endParaRPr lang="ar-SA"/>
        </a:p>
      </dgm:t>
    </dgm:pt>
    <dgm:pt modelId="{CD9B90C3-F542-4588-8166-BDB076D89A73}">
      <dgm:prSet phldrT="[Text]"/>
      <dgm:spPr/>
      <dgm:t>
        <a:bodyPr/>
        <a:lstStyle/>
        <a:p>
          <a:pPr rtl="1"/>
          <a:r>
            <a:rPr lang="ar-SA" dirty="0" smtClean="0">
              <a:solidFill>
                <a:srgbClr val="FF0000"/>
              </a:solidFill>
            </a:rPr>
            <a:t>مهام العمل</a:t>
          </a:r>
          <a:endParaRPr lang="ar-SA" dirty="0">
            <a:solidFill>
              <a:srgbClr val="FF0000"/>
            </a:solidFill>
          </a:endParaRPr>
        </a:p>
      </dgm:t>
    </dgm:pt>
    <dgm:pt modelId="{E61DD9EE-319F-47CF-BFC7-B15603DB9B50}" type="parTrans" cxnId="{94A3C82A-D696-4AE4-9BBC-F565FF6B8548}">
      <dgm:prSet/>
      <dgm:spPr/>
      <dgm:t>
        <a:bodyPr/>
        <a:lstStyle/>
        <a:p>
          <a:pPr rtl="1"/>
          <a:endParaRPr lang="ar-SA"/>
        </a:p>
      </dgm:t>
    </dgm:pt>
    <dgm:pt modelId="{293598A7-CA01-4B6A-A545-FA6194F9765F}" type="sibTrans" cxnId="{94A3C82A-D696-4AE4-9BBC-F565FF6B8548}">
      <dgm:prSet/>
      <dgm:spPr/>
      <dgm:t>
        <a:bodyPr/>
        <a:lstStyle/>
        <a:p>
          <a:pPr rtl="1"/>
          <a:endParaRPr lang="ar-SA"/>
        </a:p>
      </dgm:t>
    </dgm:pt>
    <dgm:pt modelId="{B1663DC8-0ABD-4425-81F3-A2C4E6F4E110}" type="pres">
      <dgm:prSet presAssocID="{A5BAC454-3314-4BF7-9D96-40B777864450}" presName="linear" presStyleCnt="0">
        <dgm:presLayoutVars>
          <dgm:dir/>
          <dgm:resizeHandles val="exact"/>
        </dgm:presLayoutVars>
      </dgm:prSet>
      <dgm:spPr/>
      <dgm:t>
        <a:bodyPr/>
        <a:lstStyle/>
        <a:p>
          <a:pPr rtl="1"/>
          <a:endParaRPr lang="ar-SA"/>
        </a:p>
      </dgm:t>
    </dgm:pt>
    <dgm:pt modelId="{C0A56095-F563-47DB-B7E9-5DF4B176C96F}" type="pres">
      <dgm:prSet presAssocID="{85CD7825-007E-424B-8225-7F90590204BE}" presName="comp" presStyleCnt="0"/>
      <dgm:spPr/>
    </dgm:pt>
    <dgm:pt modelId="{F92A34C3-6144-463F-897D-AE50AA6B8CAF}" type="pres">
      <dgm:prSet presAssocID="{85CD7825-007E-424B-8225-7F90590204BE}" presName="box" presStyleLbl="node1" presStyleIdx="0" presStyleCnt="2" custLinFactNeighborX="-191" custLinFactNeighborY="-9602"/>
      <dgm:spPr/>
      <dgm:t>
        <a:bodyPr/>
        <a:lstStyle/>
        <a:p>
          <a:pPr rtl="1"/>
          <a:endParaRPr lang="ar-SA"/>
        </a:p>
      </dgm:t>
    </dgm:pt>
    <dgm:pt modelId="{FF7A8B89-CB36-4ECA-A036-CB270532388C}" type="pres">
      <dgm:prSet presAssocID="{85CD7825-007E-424B-8225-7F90590204BE}" presName="img" presStyleLbl="fgImgPlace1" presStyleIdx="0" presStyleCnt="2"/>
      <dgm:spPr>
        <a:blipFill rotWithShape="0">
          <a:blip xmlns:r="http://schemas.openxmlformats.org/officeDocument/2006/relationships" r:embed="rId1"/>
          <a:stretch>
            <a:fillRect/>
          </a:stretch>
        </a:blipFill>
      </dgm:spPr>
    </dgm:pt>
    <dgm:pt modelId="{EB2E36A6-52DF-459E-A1DE-E62AB7C22771}" type="pres">
      <dgm:prSet presAssocID="{85CD7825-007E-424B-8225-7F90590204BE}" presName="text" presStyleLbl="node1" presStyleIdx="0" presStyleCnt="2">
        <dgm:presLayoutVars>
          <dgm:bulletEnabled val="1"/>
        </dgm:presLayoutVars>
      </dgm:prSet>
      <dgm:spPr/>
      <dgm:t>
        <a:bodyPr/>
        <a:lstStyle/>
        <a:p>
          <a:pPr rtl="1"/>
          <a:endParaRPr lang="ar-SA"/>
        </a:p>
      </dgm:t>
    </dgm:pt>
    <dgm:pt modelId="{26352416-806F-4C05-9962-2B96EB1E361F}" type="pres">
      <dgm:prSet presAssocID="{FC368C75-F78A-4B50-9E21-93C8B516D986}" presName="spacer" presStyleCnt="0"/>
      <dgm:spPr/>
    </dgm:pt>
    <dgm:pt modelId="{57A02BEE-ED94-4FF7-8B30-1FAEA5756C0A}" type="pres">
      <dgm:prSet presAssocID="{CD9B90C3-F542-4588-8166-BDB076D89A73}" presName="comp" presStyleCnt="0"/>
      <dgm:spPr/>
    </dgm:pt>
    <dgm:pt modelId="{A76A005B-DAFC-42C5-BFF6-C3847637569F}" type="pres">
      <dgm:prSet presAssocID="{CD9B90C3-F542-4588-8166-BDB076D89A73}" presName="box" presStyleLbl="node1" presStyleIdx="1" presStyleCnt="2" custLinFactNeighborX="-191" custLinFactNeighborY="422"/>
      <dgm:spPr/>
      <dgm:t>
        <a:bodyPr/>
        <a:lstStyle/>
        <a:p>
          <a:pPr rtl="1"/>
          <a:endParaRPr lang="ar-SA"/>
        </a:p>
      </dgm:t>
    </dgm:pt>
    <dgm:pt modelId="{45C9C5A0-F018-420A-8312-3DEBC2C99DC7}" type="pres">
      <dgm:prSet presAssocID="{CD9B90C3-F542-4588-8166-BDB076D89A73}" presName="img" presStyleLbl="fgImgPlace1" presStyleIdx="1" presStyleCnt="2"/>
      <dgm:spPr>
        <a:blipFill rotWithShape="0">
          <a:blip xmlns:r="http://schemas.openxmlformats.org/officeDocument/2006/relationships" r:embed="rId2"/>
          <a:stretch>
            <a:fillRect/>
          </a:stretch>
        </a:blipFill>
      </dgm:spPr>
    </dgm:pt>
    <dgm:pt modelId="{A4EBAC0B-508A-430C-BDB7-48575A387C81}" type="pres">
      <dgm:prSet presAssocID="{CD9B90C3-F542-4588-8166-BDB076D89A73}" presName="text" presStyleLbl="node1" presStyleIdx="1" presStyleCnt="2">
        <dgm:presLayoutVars>
          <dgm:bulletEnabled val="1"/>
        </dgm:presLayoutVars>
      </dgm:prSet>
      <dgm:spPr/>
      <dgm:t>
        <a:bodyPr/>
        <a:lstStyle/>
        <a:p>
          <a:pPr rtl="1"/>
          <a:endParaRPr lang="ar-SA"/>
        </a:p>
      </dgm:t>
    </dgm:pt>
  </dgm:ptLst>
  <dgm:cxnLst>
    <dgm:cxn modelId="{94A3C82A-D696-4AE4-9BBC-F565FF6B8548}" srcId="{A5BAC454-3314-4BF7-9D96-40B777864450}" destId="{CD9B90C3-F542-4588-8166-BDB076D89A73}" srcOrd="1" destOrd="0" parTransId="{E61DD9EE-319F-47CF-BFC7-B15603DB9B50}" sibTransId="{293598A7-CA01-4B6A-A545-FA6194F9765F}"/>
    <dgm:cxn modelId="{BEB6A863-F971-4268-8618-E69D71511422}" srcId="{A5BAC454-3314-4BF7-9D96-40B777864450}" destId="{85CD7825-007E-424B-8225-7F90590204BE}" srcOrd="0" destOrd="0" parTransId="{C07A4A13-3C28-4865-AF39-21798B974BAC}" sibTransId="{FC368C75-F78A-4B50-9E21-93C8B516D986}"/>
    <dgm:cxn modelId="{F19B1509-58DD-4344-9C1A-7A17D3152662}" type="presOf" srcId="{85CD7825-007E-424B-8225-7F90590204BE}" destId="{EB2E36A6-52DF-459E-A1DE-E62AB7C22771}" srcOrd="1" destOrd="0" presId="urn:microsoft.com/office/officeart/2005/8/layout/vList4"/>
    <dgm:cxn modelId="{0FE347D0-2BE1-4159-8A29-C2812996B43B}" type="presOf" srcId="{85CD7825-007E-424B-8225-7F90590204BE}" destId="{F92A34C3-6144-463F-897D-AE50AA6B8CAF}" srcOrd="0" destOrd="0" presId="urn:microsoft.com/office/officeart/2005/8/layout/vList4"/>
    <dgm:cxn modelId="{B47ADD59-0BB8-435C-B3D4-6DE9E3BE8C71}" type="presOf" srcId="{CD9B90C3-F542-4588-8166-BDB076D89A73}" destId="{A4EBAC0B-508A-430C-BDB7-48575A387C81}" srcOrd="1" destOrd="0" presId="urn:microsoft.com/office/officeart/2005/8/layout/vList4"/>
    <dgm:cxn modelId="{0AD6077E-B4EA-41C8-A38D-A71606D47D3A}" type="presOf" srcId="{CD9B90C3-F542-4588-8166-BDB076D89A73}" destId="{A76A005B-DAFC-42C5-BFF6-C3847637569F}" srcOrd="0" destOrd="0" presId="urn:microsoft.com/office/officeart/2005/8/layout/vList4"/>
    <dgm:cxn modelId="{7D64CCAB-FF90-4B5C-82D8-EF1DA8C1D5FD}" type="presOf" srcId="{A5BAC454-3314-4BF7-9D96-40B777864450}" destId="{B1663DC8-0ABD-4425-81F3-A2C4E6F4E110}" srcOrd="0" destOrd="0" presId="urn:microsoft.com/office/officeart/2005/8/layout/vList4"/>
    <dgm:cxn modelId="{4DCCC0C3-FA22-4E11-B220-28BDB5CA67B6}" type="presParOf" srcId="{B1663DC8-0ABD-4425-81F3-A2C4E6F4E110}" destId="{C0A56095-F563-47DB-B7E9-5DF4B176C96F}" srcOrd="0" destOrd="0" presId="urn:microsoft.com/office/officeart/2005/8/layout/vList4"/>
    <dgm:cxn modelId="{E1596CA7-DEAA-4EB7-8E19-FDC81CFCF6AB}" type="presParOf" srcId="{C0A56095-F563-47DB-B7E9-5DF4B176C96F}" destId="{F92A34C3-6144-463F-897D-AE50AA6B8CAF}" srcOrd="0" destOrd="0" presId="urn:microsoft.com/office/officeart/2005/8/layout/vList4"/>
    <dgm:cxn modelId="{42C7F4CE-720E-40AB-9FF2-A42AF8D4E5EF}" type="presParOf" srcId="{C0A56095-F563-47DB-B7E9-5DF4B176C96F}" destId="{FF7A8B89-CB36-4ECA-A036-CB270532388C}" srcOrd="1" destOrd="0" presId="urn:microsoft.com/office/officeart/2005/8/layout/vList4"/>
    <dgm:cxn modelId="{2503F389-0006-41F4-8568-148C8FF6BBC5}" type="presParOf" srcId="{C0A56095-F563-47DB-B7E9-5DF4B176C96F}" destId="{EB2E36A6-52DF-459E-A1DE-E62AB7C22771}" srcOrd="2" destOrd="0" presId="urn:microsoft.com/office/officeart/2005/8/layout/vList4"/>
    <dgm:cxn modelId="{BADAC0D1-2953-4651-B85B-604851BC4A50}" type="presParOf" srcId="{B1663DC8-0ABD-4425-81F3-A2C4E6F4E110}" destId="{26352416-806F-4C05-9962-2B96EB1E361F}" srcOrd="1" destOrd="0" presId="urn:microsoft.com/office/officeart/2005/8/layout/vList4"/>
    <dgm:cxn modelId="{9D5A8A42-B5BF-421B-9B4F-5BD6D143DE17}" type="presParOf" srcId="{B1663DC8-0ABD-4425-81F3-A2C4E6F4E110}" destId="{57A02BEE-ED94-4FF7-8B30-1FAEA5756C0A}" srcOrd="2" destOrd="0" presId="urn:microsoft.com/office/officeart/2005/8/layout/vList4"/>
    <dgm:cxn modelId="{4123C0D2-1F8E-4B8D-9EEF-2A7E80278195}" type="presParOf" srcId="{57A02BEE-ED94-4FF7-8B30-1FAEA5756C0A}" destId="{A76A005B-DAFC-42C5-BFF6-C3847637569F}" srcOrd="0" destOrd="0" presId="urn:microsoft.com/office/officeart/2005/8/layout/vList4"/>
    <dgm:cxn modelId="{7FBFF480-3D86-418D-AB6E-38288176E89A}" type="presParOf" srcId="{57A02BEE-ED94-4FF7-8B30-1FAEA5756C0A}" destId="{45C9C5A0-F018-420A-8312-3DEBC2C99DC7}" srcOrd="1" destOrd="0" presId="urn:microsoft.com/office/officeart/2005/8/layout/vList4"/>
    <dgm:cxn modelId="{106B55A3-4C0A-4FE3-BAFA-A09901664DB9}" type="presParOf" srcId="{57A02BEE-ED94-4FF7-8B30-1FAEA5756C0A}" destId="{A4EBAC0B-508A-430C-BDB7-48575A387C81}" srcOrd="2" destOrd="0" presId="urn:microsoft.com/office/officeart/2005/8/layout/vLis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314BF1EB-9169-4812-AA45-B6B7B4CB655C}" type="datetimeFigureOut">
              <a:rPr lang="ar-SA" smtClean="0"/>
              <a:pPr/>
              <a:t>25/01/36</a:t>
            </a:fld>
            <a:endParaRPr lang="ar-SA"/>
          </a:p>
        </p:txBody>
      </p:sp>
      <p:sp>
        <p:nvSpPr>
          <p:cNvPr id="17" name="Footer Placeholder 16"/>
          <p:cNvSpPr>
            <a:spLocks noGrp="1"/>
          </p:cNvSpPr>
          <p:nvPr>
            <p:ph type="ftr" sz="quarter" idx="11"/>
          </p:nvPr>
        </p:nvSpPr>
        <p:spPr/>
        <p:txBody>
          <a:bodyPr/>
          <a:lstStyle>
            <a:extLst/>
          </a:lstStyle>
          <a:p>
            <a:endParaRPr lang="ar-SA"/>
          </a:p>
        </p:txBody>
      </p:sp>
      <p:sp>
        <p:nvSpPr>
          <p:cNvPr id="29" name="Slide Number Placeholder 28"/>
          <p:cNvSpPr>
            <a:spLocks noGrp="1"/>
          </p:cNvSpPr>
          <p:nvPr>
            <p:ph type="sldNum" sz="quarter" idx="12"/>
          </p:nvPr>
        </p:nvSpPr>
        <p:spPr/>
        <p:txBody>
          <a:bodyPr/>
          <a:lstStyle>
            <a:extLst/>
          </a:lstStyle>
          <a:p>
            <a:fld id="{BF0D9964-F722-417D-9355-C4A057FED700}" type="slidenum">
              <a:rPr lang="ar-SA" smtClean="0"/>
              <a:pPr/>
              <a:t>‹#›</a:t>
            </a:fld>
            <a:endParaRPr lang="ar-SA"/>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slow">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4BF1EB-9169-4812-AA45-B6B7B4CB655C}" type="datetimeFigureOut">
              <a:rPr lang="ar-SA" smtClean="0"/>
              <a:pPr/>
              <a:t>25/01/36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BF0D9964-F722-417D-9355-C4A057FED700}" type="slidenum">
              <a:rPr lang="ar-SA" smtClean="0"/>
              <a:pPr/>
              <a:t>‹#›</a:t>
            </a:fld>
            <a:endParaRPr lang="ar-SA"/>
          </a:p>
        </p:txBody>
      </p:sp>
    </p:spTree>
  </p:cSld>
  <p:clrMapOvr>
    <a:masterClrMapping/>
  </p:clrMapOvr>
  <p:transition spd="slow">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4BF1EB-9169-4812-AA45-B6B7B4CB655C}" type="datetimeFigureOut">
              <a:rPr lang="ar-SA" smtClean="0"/>
              <a:pPr/>
              <a:t>25/01/36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BF0D9964-F722-417D-9355-C4A057FED700}" type="slidenum">
              <a:rPr lang="ar-SA" smtClean="0"/>
              <a:pPr/>
              <a:t>‹#›</a:t>
            </a:fld>
            <a:endParaRPr lang="ar-SA"/>
          </a:p>
        </p:txBody>
      </p:sp>
    </p:spTree>
  </p:cSld>
  <p:clrMapOvr>
    <a:masterClrMapping/>
  </p:clrMapOvr>
  <p:transition spd="slow">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4BF1EB-9169-4812-AA45-B6B7B4CB655C}" type="datetimeFigureOut">
              <a:rPr lang="ar-SA" smtClean="0"/>
              <a:pPr/>
              <a:t>25/01/36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BF0D9964-F722-417D-9355-C4A057FED700}" type="slidenum">
              <a:rPr lang="ar-SA" smtClean="0"/>
              <a:pPr/>
              <a:t>‹#›</a:t>
            </a:fld>
            <a:endParaRPr lang="ar-SA"/>
          </a:p>
        </p:txBody>
      </p:sp>
    </p:spTree>
  </p:cSld>
  <p:clrMapOvr>
    <a:masterClrMapping/>
  </p:clrMapOvr>
  <p:transition spd="slow">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14BF1EB-9169-4812-AA45-B6B7B4CB655C}" type="datetimeFigureOut">
              <a:rPr lang="ar-SA" smtClean="0"/>
              <a:pPr/>
              <a:t>25/01/36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BF0D9964-F722-417D-9355-C4A057FED700}" type="slidenum">
              <a:rPr lang="ar-SA" smtClean="0"/>
              <a:pPr/>
              <a:t>‹#›</a:t>
            </a:fld>
            <a:endParaRPr lang="ar-SA"/>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slow">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14BF1EB-9169-4812-AA45-B6B7B4CB655C}" type="datetimeFigureOut">
              <a:rPr lang="ar-SA" smtClean="0"/>
              <a:pPr/>
              <a:t>25/01/36</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BF0D9964-F722-417D-9355-C4A057FED700}" type="slidenum">
              <a:rPr lang="ar-SA" smtClean="0"/>
              <a:pPr/>
              <a:t>‹#›</a:t>
            </a:fld>
            <a:endParaRPr lang="ar-SA"/>
          </a:p>
        </p:txBody>
      </p:sp>
    </p:spTree>
  </p:cSld>
  <p:clrMapOvr>
    <a:masterClrMapping/>
  </p:clrMapOvr>
  <p:transition spd="slow">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14BF1EB-9169-4812-AA45-B6B7B4CB655C}" type="datetimeFigureOut">
              <a:rPr lang="ar-SA" smtClean="0"/>
              <a:pPr/>
              <a:t>25/01/36</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BF0D9964-F722-417D-9355-C4A057FED700}" type="slidenum">
              <a:rPr lang="ar-SA" smtClean="0"/>
              <a:pPr/>
              <a:t>‹#›</a:t>
            </a:fld>
            <a:endParaRPr lang="ar-SA"/>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slow">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14BF1EB-9169-4812-AA45-B6B7B4CB655C}" type="datetimeFigureOut">
              <a:rPr lang="ar-SA" smtClean="0"/>
              <a:pPr/>
              <a:t>25/01/36</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BF0D9964-F722-417D-9355-C4A057FED700}" type="slidenum">
              <a:rPr lang="ar-SA" smtClean="0"/>
              <a:pPr/>
              <a:t>‹#›</a:t>
            </a:fld>
            <a:endParaRPr lang="ar-SA"/>
          </a:p>
        </p:txBody>
      </p:sp>
    </p:spTree>
  </p:cSld>
  <p:clrMapOvr>
    <a:masterClrMapping/>
  </p:clrMapOvr>
  <p:transition spd="slow">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14BF1EB-9169-4812-AA45-B6B7B4CB655C}" type="datetimeFigureOut">
              <a:rPr lang="ar-SA" smtClean="0"/>
              <a:pPr/>
              <a:t>25/01/36</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BF0D9964-F722-417D-9355-C4A057FED700}" type="slidenum">
              <a:rPr lang="ar-SA" smtClean="0"/>
              <a:pPr/>
              <a:t>‹#›</a:t>
            </a:fld>
            <a:endParaRPr lang="ar-SA"/>
          </a:p>
        </p:txBody>
      </p:sp>
    </p:spTree>
  </p:cSld>
  <p:clrMapOvr>
    <a:masterClrMapping/>
  </p:clrMapOvr>
  <p:transition spd="slow">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14BF1EB-9169-4812-AA45-B6B7B4CB655C}" type="datetimeFigureOut">
              <a:rPr lang="ar-SA" smtClean="0"/>
              <a:pPr/>
              <a:t>25/01/36</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BF0D9964-F722-417D-9355-C4A057FED700}" type="slidenum">
              <a:rPr lang="ar-SA" smtClean="0"/>
              <a:pPr/>
              <a:t>‹#›</a:t>
            </a:fld>
            <a:endParaRPr lang="ar-SA"/>
          </a:p>
        </p:txBody>
      </p:sp>
    </p:spTree>
  </p:cSld>
  <p:clrMapOvr>
    <a:masterClrMapping/>
  </p:clrMapOvr>
  <p:transition spd="slow">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314BF1EB-9169-4812-AA45-B6B7B4CB655C}" type="datetimeFigureOut">
              <a:rPr lang="ar-SA" smtClean="0"/>
              <a:pPr/>
              <a:t>25/01/36</a:t>
            </a:fld>
            <a:endParaRPr lang="ar-SA"/>
          </a:p>
        </p:txBody>
      </p:sp>
      <p:sp>
        <p:nvSpPr>
          <p:cNvPr id="6" name="Footer Placeholder 5"/>
          <p:cNvSpPr>
            <a:spLocks noGrp="1"/>
          </p:cNvSpPr>
          <p:nvPr>
            <p:ph type="ftr" sz="quarter" idx="11"/>
          </p:nvPr>
        </p:nvSpPr>
        <p:spPr>
          <a:xfrm>
            <a:off x="914400" y="55499"/>
            <a:ext cx="5562600" cy="365125"/>
          </a:xfrm>
        </p:spPr>
        <p:txBody>
          <a:bodyPr/>
          <a:lstStyle>
            <a:extLst/>
          </a:lstStyle>
          <a:p>
            <a:endParaRPr lang="ar-SA"/>
          </a:p>
        </p:txBody>
      </p:sp>
      <p:sp>
        <p:nvSpPr>
          <p:cNvPr id="7" name="Slide Number Placeholder 6"/>
          <p:cNvSpPr>
            <a:spLocks noGrp="1"/>
          </p:cNvSpPr>
          <p:nvPr>
            <p:ph type="sldNum" sz="quarter" idx="12"/>
          </p:nvPr>
        </p:nvSpPr>
        <p:spPr>
          <a:xfrm>
            <a:off x="8610600" y="55499"/>
            <a:ext cx="457200" cy="365125"/>
          </a:xfrm>
        </p:spPr>
        <p:txBody>
          <a:bodyPr/>
          <a:lstStyle>
            <a:extLst/>
          </a:lstStyle>
          <a:p>
            <a:fld id="{BF0D9964-F722-417D-9355-C4A057FED700}" type="slidenum">
              <a:rPr lang="ar-SA" smtClean="0"/>
              <a:pPr/>
              <a:t>‹#›</a:t>
            </a:fld>
            <a:endParaRPr lang="ar-SA"/>
          </a:p>
        </p:txBody>
      </p:sp>
    </p:spTree>
  </p:cSld>
  <p:clrMapOvr>
    <a:masterClrMapping/>
  </p:clrMapOvr>
  <p:transition spd="slow">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314BF1EB-9169-4812-AA45-B6B7B4CB655C}" type="datetimeFigureOut">
              <a:rPr lang="ar-SA" smtClean="0"/>
              <a:pPr/>
              <a:t>25/01/36</a:t>
            </a:fld>
            <a:endParaRPr lang="ar-SA"/>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BF0D9964-F722-417D-9355-C4A057FED700}"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wedge/>
  </p:transition>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com.eg/url?sa=i&amp;rct=j&amp;q=&amp;esrc=s&amp;frm=1&amp;source=images&amp;cd=&amp;cad=rja&amp;docid=qzJIPPRYpYSz0M&amp;tbnid=uvNa_7Tj9Dmh1M:&amp;ved=0CAUQjRw&amp;url=http://www.ameeero.com/vb/showthread.php?t=12530&amp;ei=bbIRU_fsOcP60gX2-4GgDw&amp;bvm=bv.62286460,d.d2k&amp;psig=AFQjCNHs6ci-Wnk75_5JcnjIxAl-Me7X6A&amp;ust=1393755099941787"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2.xml"/><Relationship Id="rId6" Type="http://schemas.openxmlformats.org/officeDocument/2006/relationships/image" Target="../media/image26.gif"/><Relationship Id="rId5" Type="http://schemas.openxmlformats.org/officeDocument/2006/relationships/image" Target="../media/image25.gif"/><Relationship Id="rId4" Type="http://schemas.openxmlformats.org/officeDocument/2006/relationships/image" Target="../media/image24.g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9592" y="1916832"/>
            <a:ext cx="7772400" cy="1975104"/>
          </a:xfrm>
        </p:spPr>
        <p:txBody>
          <a:bodyPr/>
          <a:lstStyle/>
          <a:p>
            <a:pPr algn="just"/>
            <a:r>
              <a:rPr lang="ar-SA" sz="7500" dirty="0" smtClean="0">
                <a:solidFill>
                  <a:srgbClr val="FF0000"/>
                </a:solidFill>
              </a:rPr>
              <a:t>سلوك المماطلة </a:t>
            </a:r>
            <a:endParaRPr lang="ar-SA" sz="7500" dirty="0">
              <a:solidFill>
                <a:srgbClr val="FF0000"/>
              </a:solidFill>
            </a:endParaRPr>
          </a:p>
        </p:txBody>
      </p:sp>
      <p:sp>
        <p:nvSpPr>
          <p:cNvPr id="5" name="Title 1"/>
          <p:cNvSpPr txBox="1">
            <a:spLocks/>
          </p:cNvSpPr>
          <p:nvPr/>
        </p:nvSpPr>
        <p:spPr>
          <a:xfrm>
            <a:off x="1043608" y="4365104"/>
            <a:ext cx="7772400" cy="914400"/>
          </a:xfrm>
          <a:prstGeom prst="rect">
            <a:avLst/>
          </a:prstGeom>
        </p:spPr>
        <p:txBody>
          <a:bodyPr vert="horz" anchor="t">
            <a:noAutofit/>
          </a:bodyPr>
          <a:lstStyle/>
          <a:p>
            <a:pPr marL="0" marR="9144" lvl="0" indent="0" algn="ctr" defTabSz="914400" rtl="1" eaLnBrk="1" fontAlgn="auto" latinLnBrk="0" hangingPunct="1">
              <a:lnSpc>
                <a:spcPct val="100000"/>
              </a:lnSpc>
              <a:spcBef>
                <a:spcPct val="0"/>
              </a:spcBef>
              <a:spcAft>
                <a:spcPts val="0"/>
              </a:spcAft>
              <a:buClrTx/>
              <a:buSzTx/>
              <a:buFontTx/>
              <a:buNone/>
              <a:tabLst/>
              <a:defRPr/>
            </a:pPr>
            <a:r>
              <a:rPr kumimoji="0" lang="ar-SA" sz="4000" b="1" i="0" u="none" strike="noStrike" kern="1200" cap="all" spc="0" normalizeH="0" baseline="0" noProof="0" dirty="0" smtClean="0">
                <a:ln>
                  <a:noFill/>
                </a:ln>
                <a:solidFill>
                  <a:srgbClr val="FF0000"/>
                </a:solidFill>
                <a:effectLst>
                  <a:reflection blurRad="12700" stA="34000" endA="740" endPos="53000" dir="5400000" sy="-100000" algn="bl" rotWithShape="0"/>
                </a:effectLst>
                <a:uLnTx/>
                <a:uFillTx/>
                <a:latin typeface="+mj-lt"/>
                <a:ea typeface="+mj-ea"/>
                <a:cs typeface="+mj-cs"/>
              </a:rPr>
              <a:t>دكتور/ محسن لطفي أحمد</a:t>
            </a:r>
            <a:endParaRPr kumimoji="0" lang="ar-SA" sz="4000" b="1" i="0" u="none" strike="noStrike" kern="1200" cap="all" spc="0" normalizeH="0" baseline="0" noProof="0" dirty="0">
              <a:ln>
                <a:noFill/>
              </a:ln>
              <a:solidFill>
                <a:srgbClr val="FF0000"/>
              </a:solidFill>
              <a:effectLst>
                <a:reflection blurRad="12700" stA="34000" endA="740" endPos="53000" dir="5400000" sy="-100000" algn="bl" rotWithShape="0"/>
              </a:effectLst>
              <a:uLnTx/>
              <a:uFillTx/>
              <a:latin typeface="+mj-lt"/>
              <a:ea typeface="+mj-ea"/>
              <a:cs typeface="+mj-cs"/>
            </a:endParaRPr>
          </a:p>
        </p:txBody>
      </p:sp>
    </p:spTree>
  </p:cSld>
  <p:clrMapOvr>
    <a:masterClrMapping/>
  </p:clrMapOvr>
  <p:transition spd="med">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ar-SA" sz="3200" b="1" dirty="0" smtClean="0">
                <a:solidFill>
                  <a:srgbClr val="FF0000"/>
                </a:solidFill>
              </a:rPr>
              <a:t>تعريفات تتعلق بالنواحي الزمنية</a:t>
            </a:r>
            <a:endParaRPr lang="ar-SA" sz="3200" b="1" dirty="0">
              <a:solidFill>
                <a:srgbClr val="FF0000"/>
              </a:solidFill>
            </a:endParaRPr>
          </a:p>
        </p:txBody>
      </p:sp>
      <p:sp>
        <p:nvSpPr>
          <p:cNvPr id="3" name="Content Placeholder 2"/>
          <p:cNvSpPr>
            <a:spLocks noGrp="1"/>
          </p:cNvSpPr>
          <p:nvPr>
            <p:ph idx="1"/>
          </p:nvPr>
        </p:nvSpPr>
        <p:spPr>
          <a:xfrm>
            <a:off x="914400" y="1412776"/>
            <a:ext cx="7772400" cy="4942784"/>
          </a:xfrm>
        </p:spPr>
        <p:txBody>
          <a:bodyPr>
            <a:normAutofit fontScale="70000" lnSpcReduction="20000"/>
          </a:bodyPr>
          <a:lstStyle/>
          <a:p>
            <a:pPr algn="just"/>
            <a:r>
              <a:rPr lang="ar-SA" b="1" dirty="0" smtClean="0">
                <a:solidFill>
                  <a:schemeClr val="accent1"/>
                </a:solidFill>
              </a:rPr>
              <a:t>ويطلق عليها اسم </a:t>
            </a:r>
            <a:r>
              <a:rPr lang="en-US" b="1" dirty="0" smtClean="0">
                <a:solidFill>
                  <a:schemeClr val="accent1"/>
                </a:solidFill>
              </a:rPr>
              <a:t>Temporal Definitions</a:t>
            </a:r>
            <a:r>
              <a:rPr lang="ar-SA" b="1" dirty="0" smtClean="0">
                <a:solidFill>
                  <a:schemeClr val="accent1"/>
                </a:solidFill>
              </a:rPr>
              <a:t>؛ وهي تلك التي ترى في المماطل ذلك الشخص الذي يؤجل مهمة ما حتى يضيع الوقت ولا يبقى هناك احتمالا لأن يكمل المهمة بنجاح أو على الوجه الأمثل، ومن أبرز التعريفات التي تندرج تحت هذه الزاوية التعريف الوارد بقاموس أوكسفورد الأمريكي الجديد (</a:t>
            </a:r>
            <a:r>
              <a:rPr lang="en-US" b="1" dirty="0" smtClean="0">
                <a:solidFill>
                  <a:schemeClr val="accent1"/>
                </a:solidFill>
              </a:rPr>
              <a:t>New Oxford American Dictionary, 2005</a:t>
            </a:r>
            <a:r>
              <a:rPr lang="ar-SA" b="1" dirty="0" smtClean="0">
                <a:solidFill>
                  <a:schemeClr val="accent1"/>
                </a:solidFill>
              </a:rPr>
              <a:t>)؛ والذي يعرف المماطلة بأنها:</a:t>
            </a:r>
          </a:p>
          <a:p>
            <a:pPr algn="ctr">
              <a:buNone/>
            </a:pPr>
            <a:r>
              <a:rPr lang="ar-SA" b="1" u="sng" dirty="0" smtClean="0">
                <a:solidFill>
                  <a:schemeClr val="accent1"/>
                </a:solidFill>
              </a:rPr>
              <a:t> </a:t>
            </a:r>
            <a:r>
              <a:rPr lang="ar-SA" b="1" u="sng" dirty="0" smtClean="0">
                <a:solidFill>
                  <a:srgbClr val="FF0000"/>
                </a:solidFill>
              </a:rPr>
              <a:t>"تأجيل أو تأخير أو إرجاء عمل ما لوقت متأخر”. </a:t>
            </a:r>
          </a:p>
          <a:p>
            <a:pPr algn="just">
              <a:buNone/>
            </a:pPr>
            <a:r>
              <a:rPr lang="ar-SA" b="1" dirty="0" smtClean="0">
                <a:solidFill>
                  <a:schemeClr val="accent1"/>
                </a:solidFill>
              </a:rPr>
              <a:t>وتعريف "والترس" (</a:t>
            </a:r>
            <a:r>
              <a:rPr lang="en-US" b="1" dirty="0" smtClean="0">
                <a:solidFill>
                  <a:schemeClr val="accent1"/>
                </a:solidFill>
              </a:rPr>
              <a:t>Wolters, 2003: 181</a:t>
            </a:r>
            <a:r>
              <a:rPr lang="ar-SA" b="1" dirty="0" smtClean="0">
                <a:solidFill>
                  <a:schemeClr val="accent1"/>
                </a:solidFill>
              </a:rPr>
              <a:t>)، والذي يرى أن المماطلة هي:</a:t>
            </a:r>
          </a:p>
          <a:p>
            <a:pPr algn="ctr">
              <a:buNone/>
            </a:pPr>
            <a:r>
              <a:rPr lang="ar-SA" b="1" u="sng" dirty="0" smtClean="0">
                <a:solidFill>
                  <a:srgbClr val="FF0000"/>
                </a:solidFill>
              </a:rPr>
              <a:t> "الفشل في إداء مهمة ما ضمن الإطار الزمني المطلوب، أو تأجيل المهام التي ينوي تنفيذها إلى اللحظات الأخيرة”.</a:t>
            </a:r>
          </a:p>
          <a:p>
            <a:pPr algn="just">
              <a:buNone/>
            </a:pPr>
            <a:r>
              <a:rPr lang="ar-SA" b="1" dirty="0" smtClean="0">
                <a:solidFill>
                  <a:schemeClr val="accent1"/>
                </a:solidFill>
              </a:rPr>
              <a:t>وتعريف "سكوينبرج وأخرون" (</a:t>
            </a:r>
            <a:r>
              <a:rPr lang="en-US" b="1" dirty="0" smtClean="0">
                <a:solidFill>
                  <a:schemeClr val="accent1"/>
                </a:solidFill>
              </a:rPr>
              <a:t>Schouwenburg et al., 2004: 5</a:t>
            </a:r>
            <a:r>
              <a:rPr lang="ar-SA" b="1" dirty="0" smtClean="0">
                <a:solidFill>
                  <a:schemeClr val="accent1"/>
                </a:solidFill>
              </a:rPr>
              <a:t>) بأنها:</a:t>
            </a:r>
          </a:p>
          <a:p>
            <a:pPr algn="ctr">
              <a:buNone/>
            </a:pPr>
            <a:r>
              <a:rPr lang="ar-SA" b="1" u="sng" dirty="0" smtClean="0">
                <a:solidFill>
                  <a:srgbClr val="FF0000"/>
                </a:solidFill>
              </a:rPr>
              <a:t>"الميل إلى تأجيل ما هو ضروري وهام ويعين على الوصول إلى بعض الأهداف". </a:t>
            </a:r>
            <a:endParaRPr lang="en-US" u="sng" dirty="0" smtClean="0">
              <a:solidFill>
                <a:srgbClr val="FF0000"/>
              </a:solidFill>
            </a:endParaRPr>
          </a:p>
          <a:p>
            <a:pPr algn="just"/>
            <a:endParaRPr lang="ar-SA" dirty="0"/>
          </a:p>
        </p:txBody>
      </p:sp>
      <p:pic>
        <p:nvPicPr>
          <p:cNvPr id="4" name="Picture 3" descr="تسويف5.jpg"/>
          <p:cNvPicPr>
            <a:picLocks noChangeAspect="1"/>
          </p:cNvPicPr>
          <p:nvPr/>
        </p:nvPicPr>
        <p:blipFill>
          <a:blip r:embed="rId2" cstate="print"/>
          <a:stretch>
            <a:fillRect/>
          </a:stretch>
        </p:blipFill>
        <p:spPr>
          <a:xfrm>
            <a:off x="1043608" y="188640"/>
            <a:ext cx="1944216" cy="1152128"/>
          </a:xfrm>
          <a:prstGeom prst="rect">
            <a:avLst/>
          </a:prstGeom>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s://encrypted-tbn2.gstatic.com/images?q=tbn:ANd9GcRDW9aL1zfOta9npccbSvzwLv2USAQ-jIHUxEOdaL59QgAj8G45jA"/>
          <p:cNvPicPr>
            <a:picLocks noChangeAspect="1" noChangeArrowheads="1"/>
          </p:cNvPicPr>
          <p:nvPr/>
        </p:nvPicPr>
        <p:blipFill>
          <a:blip r:embed="rId2" cstate="print"/>
          <a:srcRect/>
          <a:stretch>
            <a:fillRect/>
          </a:stretch>
        </p:blipFill>
        <p:spPr bwMode="auto">
          <a:xfrm>
            <a:off x="4067944" y="0"/>
            <a:ext cx="1681585" cy="1477293"/>
          </a:xfrm>
          <a:prstGeom prst="rect">
            <a:avLst/>
          </a:prstGeom>
          <a:noFill/>
        </p:spPr>
      </p:pic>
      <p:sp>
        <p:nvSpPr>
          <p:cNvPr id="2" name="Title 1"/>
          <p:cNvSpPr>
            <a:spLocks noGrp="1"/>
          </p:cNvSpPr>
          <p:nvPr>
            <p:ph type="title"/>
          </p:nvPr>
        </p:nvSpPr>
        <p:spPr>
          <a:xfrm>
            <a:off x="971600" y="260648"/>
            <a:ext cx="7906072" cy="1008112"/>
          </a:xfrm>
        </p:spPr>
        <p:txBody>
          <a:bodyPr/>
          <a:lstStyle/>
          <a:p>
            <a:pPr algn="just"/>
            <a:r>
              <a:rPr lang="ar-SA" sz="3200" b="1" dirty="0" smtClean="0">
                <a:solidFill>
                  <a:srgbClr val="FF0000"/>
                </a:solidFill>
              </a:rPr>
              <a:t>تعريفات تتعلق بالطبيعة اللاعقلانية في السلوك</a:t>
            </a:r>
            <a:endParaRPr lang="ar-SA" sz="3200" b="1" dirty="0">
              <a:solidFill>
                <a:srgbClr val="FF0000"/>
              </a:solidFill>
            </a:endParaRPr>
          </a:p>
        </p:txBody>
      </p:sp>
      <p:sp>
        <p:nvSpPr>
          <p:cNvPr id="3" name="Content Placeholder 2"/>
          <p:cNvSpPr>
            <a:spLocks noGrp="1"/>
          </p:cNvSpPr>
          <p:nvPr>
            <p:ph idx="1"/>
          </p:nvPr>
        </p:nvSpPr>
        <p:spPr>
          <a:xfrm>
            <a:off x="914400" y="1412776"/>
            <a:ext cx="7772400" cy="4942784"/>
          </a:xfrm>
        </p:spPr>
        <p:txBody>
          <a:bodyPr>
            <a:normAutofit fontScale="92500"/>
          </a:bodyPr>
          <a:lstStyle/>
          <a:p>
            <a:pPr algn="just"/>
            <a:r>
              <a:rPr lang="ar-SA" sz="2100" b="1" dirty="0" smtClean="0">
                <a:solidFill>
                  <a:srgbClr val="00B050"/>
                </a:solidFill>
              </a:rPr>
              <a:t>ويطلق عليها اسم </a:t>
            </a:r>
            <a:r>
              <a:rPr lang="en-US" sz="2100" b="1" dirty="0" smtClean="0">
                <a:solidFill>
                  <a:srgbClr val="00B050"/>
                </a:solidFill>
              </a:rPr>
              <a:t>Irrational Definitions</a:t>
            </a:r>
            <a:r>
              <a:rPr lang="ar-SA" sz="2100" b="1" dirty="0" smtClean="0">
                <a:solidFill>
                  <a:srgbClr val="00B050"/>
                </a:solidFill>
              </a:rPr>
              <a:t>؛ وهي فئة من التعريفات تنظر للمماطلة على أنها شيئ ضار أو مؤذ يفتقد للمنطقية؛ ومن أبرز التعريفات التي تندرج تحت هذه الفئة تعريف "لاي" (</a:t>
            </a:r>
            <a:r>
              <a:rPr lang="en-US" sz="2100" b="1" dirty="0" smtClean="0">
                <a:solidFill>
                  <a:srgbClr val="00B050"/>
                </a:solidFill>
              </a:rPr>
              <a:t>Lay, 1986: 474</a:t>
            </a:r>
            <a:r>
              <a:rPr lang="ar-SA" sz="2100" b="1" dirty="0" smtClean="0">
                <a:solidFill>
                  <a:srgbClr val="00B050"/>
                </a:solidFill>
              </a:rPr>
              <a:t>)؛ والذي يرى أن المماطلة هي:</a:t>
            </a:r>
          </a:p>
          <a:p>
            <a:pPr algn="ctr">
              <a:buNone/>
            </a:pPr>
            <a:r>
              <a:rPr lang="ar-SA" sz="2100" b="1" dirty="0" smtClean="0">
                <a:solidFill>
                  <a:srgbClr val="00B050"/>
                </a:solidFill>
              </a:rPr>
              <a:t> </a:t>
            </a:r>
            <a:r>
              <a:rPr lang="ar-SA" sz="2100" b="1" u="sng" dirty="0" smtClean="0">
                <a:solidFill>
                  <a:srgbClr val="FF0000"/>
                </a:solidFill>
              </a:rPr>
              <a:t>"الميل طوعا إلى التأجيل غير المنطقي للمهام التي تقع على عاتق الفرد على الرغم من إدراكه لما سوف يترتب على هذا التأجيل من آثار سلبية”. </a:t>
            </a:r>
          </a:p>
          <a:p>
            <a:pPr algn="just">
              <a:buNone/>
            </a:pPr>
            <a:r>
              <a:rPr lang="ar-SA" sz="2100" b="1" dirty="0" smtClean="0">
                <a:solidFill>
                  <a:srgbClr val="00B050"/>
                </a:solidFill>
              </a:rPr>
              <a:t>وتعريف "فيراري وأخرون" (</a:t>
            </a:r>
            <a:r>
              <a:rPr lang="en-US" sz="2100" b="1" dirty="0" smtClean="0">
                <a:solidFill>
                  <a:srgbClr val="00B050"/>
                </a:solidFill>
              </a:rPr>
              <a:t>Ferrari et al., 1995: 137</a:t>
            </a:r>
            <a:r>
              <a:rPr lang="ar-SA" sz="2100" b="1" dirty="0" smtClean="0">
                <a:solidFill>
                  <a:srgbClr val="00B050"/>
                </a:solidFill>
              </a:rPr>
              <a:t>)، بأنها: </a:t>
            </a:r>
          </a:p>
          <a:p>
            <a:pPr algn="ctr">
              <a:buNone/>
            </a:pPr>
            <a:r>
              <a:rPr lang="ar-SA" sz="2100" b="1" u="sng" dirty="0" smtClean="0">
                <a:solidFill>
                  <a:srgbClr val="FF0000"/>
                </a:solidFill>
              </a:rPr>
              <a:t>"الميل اللاعقلاني لتأخير المهام الواجب إتمامها”.</a:t>
            </a:r>
          </a:p>
          <a:p>
            <a:pPr algn="just">
              <a:buNone/>
            </a:pPr>
            <a:r>
              <a:rPr lang="ar-SA" sz="2100" b="1" dirty="0" smtClean="0">
                <a:solidFill>
                  <a:srgbClr val="00B050"/>
                </a:solidFill>
              </a:rPr>
              <a:t> وتعريف "أوردان" (</a:t>
            </a:r>
            <a:r>
              <a:rPr lang="en-US" sz="2100" b="1" dirty="0" smtClean="0">
                <a:solidFill>
                  <a:srgbClr val="00B050"/>
                </a:solidFill>
              </a:rPr>
              <a:t>Urdan, 2004: 251</a:t>
            </a:r>
            <a:r>
              <a:rPr lang="ar-SA" sz="2100" b="1" dirty="0" smtClean="0">
                <a:solidFill>
                  <a:srgbClr val="00B050"/>
                </a:solidFill>
              </a:rPr>
              <a:t>)؛ بأنها:</a:t>
            </a:r>
          </a:p>
          <a:p>
            <a:pPr algn="ctr">
              <a:buNone/>
            </a:pPr>
            <a:r>
              <a:rPr lang="ar-SA" sz="2100" b="1" dirty="0" smtClean="0">
                <a:solidFill>
                  <a:srgbClr val="00B050"/>
                </a:solidFill>
              </a:rPr>
              <a:t> </a:t>
            </a:r>
            <a:r>
              <a:rPr lang="ar-SA" sz="2100" b="1" u="sng" dirty="0" smtClean="0">
                <a:solidFill>
                  <a:srgbClr val="FF0000"/>
                </a:solidFill>
              </a:rPr>
              <a:t>"خلق العقبات أمام الأداء الناجح للمهام الضرورية دون مبرر منطقي”.</a:t>
            </a:r>
          </a:p>
          <a:p>
            <a:pPr algn="just">
              <a:buNone/>
            </a:pPr>
            <a:r>
              <a:rPr lang="ar-SA" sz="2100" b="1" dirty="0" smtClean="0">
                <a:solidFill>
                  <a:srgbClr val="FF0000"/>
                </a:solidFill>
              </a:rPr>
              <a:t> </a:t>
            </a:r>
            <a:r>
              <a:rPr lang="ar-SA" sz="2100" b="1" dirty="0" smtClean="0">
                <a:solidFill>
                  <a:srgbClr val="00B050"/>
                </a:solidFill>
              </a:rPr>
              <a:t>وتعريف "إسكرو واخرون" (</a:t>
            </a:r>
            <a:r>
              <a:rPr lang="en-US" sz="2100" b="1" dirty="0" smtClean="0">
                <a:solidFill>
                  <a:srgbClr val="00B050"/>
                </a:solidFill>
              </a:rPr>
              <a:t>Schraw et al., 2007: 12</a:t>
            </a:r>
            <a:r>
              <a:rPr lang="ar-SA" sz="2100" b="1" dirty="0" smtClean="0">
                <a:solidFill>
                  <a:srgbClr val="00B050"/>
                </a:solidFill>
              </a:rPr>
              <a:t>)؛ بأنها:</a:t>
            </a:r>
          </a:p>
          <a:p>
            <a:pPr algn="ctr">
              <a:buNone/>
            </a:pPr>
            <a:r>
              <a:rPr lang="ar-SA" sz="2100" b="1" dirty="0" smtClean="0">
                <a:solidFill>
                  <a:srgbClr val="FF0000"/>
                </a:solidFill>
              </a:rPr>
              <a:t> </a:t>
            </a:r>
            <a:r>
              <a:rPr lang="ar-SA" sz="2100" b="1" u="sng" dirty="0" smtClean="0">
                <a:solidFill>
                  <a:srgbClr val="FF0000"/>
                </a:solidFill>
              </a:rPr>
              <a:t>"إرجاء لا داع له أو غير مبرر لتجنب المهام التي يجب أن تكتمل".</a:t>
            </a:r>
            <a:endParaRPr lang="en-US" sz="2100" u="sng" dirty="0" smtClean="0">
              <a:solidFill>
                <a:srgbClr val="FF0000"/>
              </a:solidFill>
            </a:endParaRPr>
          </a:p>
          <a:p>
            <a:pPr algn="just"/>
            <a:endParaRPr lang="ar-SA" sz="2100" dirty="0">
              <a:solidFill>
                <a:srgbClr val="00B050"/>
              </a:solidFill>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60648"/>
            <a:ext cx="7906072" cy="1008112"/>
          </a:xfrm>
        </p:spPr>
        <p:txBody>
          <a:bodyPr/>
          <a:lstStyle/>
          <a:p>
            <a:pPr algn="just"/>
            <a:r>
              <a:rPr lang="ar-SA" sz="3200" b="1" dirty="0" smtClean="0">
                <a:solidFill>
                  <a:srgbClr val="FF0000"/>
                </a:solidFill>
              </a:rPr>
              <a:t>تعريفات تتعلق بالانفعالات السلبية المصاحبة لهذا السلوك</a:t>
            </a:r>
            <a:endParaRPr lang="ar-SA" sz="3200" b="1" dirty="0">
              <a:solidFill>
                <a:srgbClr val="FF0000"/>
              </a:solidFill>
            </a:endParaRPr>
          </a:p>
        </p:txBody>
      </p:sp>
      <p:sp>
        <p:nvSpPr>
          <p:cNvPr id="3" name="Content Placeholder 2"/>
          <p:cNvSpPr>
            <a:spLocks noGrp="1"/>
          </p:cNvSpPr>
          <p:nvPr>
            <p:ph idx="1"/>
          </p:nvPr>
        </p:nvSpPr>
        <p:spPr>
          <a:xfrm>
            <a:off x="914400" y="1628800"/>
            <a:ext cx="7772400" cy="4726760"/>
          </a:xfrm>
        </p:spPr>
        <p:txBody>
          <a:bodyPr>
            <a:normAutofit/>
          </a:bodyPr>
          <a:lstStyle/>
          <a:p>
            <a:pPr algn="just"/>
            <a:r>
              <a:rPr lang="ar-SA" sz="2100" b="1" dirty="0" smtClean="0">
                <a:solidFill>
                  <a:srgbClr val="00B050"/>
                </a:solidFill>
              </a:rPr>
              <a:t>ويطلق عليها اسم </a:t>
            </a:r>
            <a:r>
              <a:rPr lang="en-US" sz="2100" b="1" dirty="0" smtClean="0">
                <a:solidFill>
                  <a:srgbClr val="00B050"/>
                </a:solidFill>
              </a:rPr>
              <a:t>Negative results Definitions </a:t>
            </a:r>
            <a:r>
              <a:rPr lang="ar-SA" sz="2100" b="1" dirty="0" smtClean="0">
                <a:solidFill>
                  <a:srgbClr val="00B050"/>
                </a:solidFill>
              </a:rPr>
              <a:t>؛ وهي زاوية تهتم بما تخلفه المماطلة من آثار سلبية على الفرد، ومن أبرز التعريفات التي تندرج تحت هذه الفئة تعريف "إيميت" (</a:t>
            </a:r>
            <a:r>
              <a:rPr lang="en-US" sz="2100" b="1" dirty="0" smtClean="0">
                <a:solidFill>
                  <a:srgbClr val="00B050"/>
                </a:solidFill>
              </a:rPr>
              <a:t>Emmett, 2000: 16</a:t>
            </a:r>
            <a:r>
              <a:rPr lang="ar-SA" sz="2100" b="1" dirty="0" smtClean="0">
                <a:solidFill>
                  <a:srgbClr val="00B050"/>
                </a:solidFill>
              </a:rPr>
              <a:t>)؛ والذي يعرف المماطلة بأنها:</a:t>
            </a:r>
          </a:p>
          <a:p>
            <a:pPr algn="ctr">
              <a:buNone/>
            </a:pPr>
            <a:r>
              <a:rPr lang="ar-SA" sz="2100" b="1" dirty="0" smtClean="0">
                <a:solidFill>
                  <a:srgbClr val="00B050"/>
                </a:solidFill>
              </a:rPr>
              <a:t> </a:t>
            </a:r>
            <a:r>
              <a:rPr lang="ar-SA" sz="2100" b="1" u="sng" dirty="0" smtClean="0">
                <a:solidFill>
                  <a:srgbClr val="FF0000"/>
                </a:solidFill>
              </a:rPr>
              <a:t>"مشاعر القلق والذنب التي تنتاب الشخص لأنه لا يستطيع أن يحدد ماذا يحتاج أن يفعل أو ماذا يريد أن يفعل”.</a:t>
            </a:r>
          </a:p>
          <a:p>
            <a:pPr algn="just">
              <a:buNone/>
            </a:pPr>
            <a:r>
              <a:rPr lang="ar-SA" sz="2100" b="1" dirty="0" smtClean="0">
                <a:solidFill>
                  <a:srgbClr val="00B050"/>
                </a:solidFill>
              </a:rPr>
              <a:t> وتعريف "إسبلاند و فيردك" (</a:t>
            </a:r>
            <a:r>
              <a:rPr lang="en-US" sz="2100" b="1" dirty="0" smtClean="0">
                <a:solidFill>
                  <a:srgbClr val="00B050"/>
                </a:solidFill>
              </a:rPr>
              <a:t>Espeland &amp; Verdick, 2008: 34</a:t>
            </a:r>
            <a:r>
              <a:rPr lang="ar-SA" sz="2100" b="1" dirty="0" smtClean="0">
                <a:solidFill>
                  <a:srgbClr val="00B050"/>
                </a:solidFill>
              </a:rPr>
              <a:t>)؛ بأنها:</a:t>
            </a:r>
          </a:p>
          <a:p>
            <a:pPr algn="just">
              <a:buNone/>
            </a:pPr>
            <a:r>
              <a:rPr lang="ar-SA" sz="2100" b="1" u="sng" dirty="0" smtClean="0">
                <a:solidFill>
                  <a:srgbClr val="00B050"/>
                </a:solidFill>
              </a:rPr>
              <a:t> </a:t>
            </a:r>
            <a:r>
              <a:rPr lang="ar-SA" sz="2100" b="1" u="sng" dirty="0" smtClean="0">
                <a:solidFill>
                  <a:srgbClr val="FF0000"/>
                </a:solidFill>
              </a:rPr>
              <a:t>"الهلع والانهيار الذي يحيط بالفرد من كل صوب وحدب بسبب انتظاره حتى اللحظات الأخيرة للبدء في تنفيذ المهمة".</a:t>
            </a:r>
            <a:endParaRPr lang="en-US" sz="2100" u="sng" dirty="0" smtClean="0">
              <a:solidFill>
                <a:srgbClr val="FF0000"/>
              </a:solidFill>
            </a:endParaRPr>
          </a:p>
          <a:p>
            <a:pPr algn="just"/>
            <a:endParaRPr lang="ar-SA" sz="2100" dirty="0">
              <a:solidFill>
                <a:srgbClr val="00B050"/>
              </a:solidFill>
            </a:endParaRPr>
          </a:p>
        </p:txBody>
      </p:sp>
      <p:pic>
        <p:nvPicPr>
          <p:cNvPr id="28674" name="Picture 2" descr="https://encrypted-tbn2.gstatic.com/images?q=tbn:ANd9GcSpZ0Du3mGTu3UY5aaD_6Lluzza5WpuOadnaap__lNk91-W55d5wA"/>
          <p:cNvPicPr>
            <a:picLocks noChangeAspect="1" noChangeArrowheads="1"/>
          </p:cNvPicPr>
          <p:nvPr/>
        </p:nvPicPr>
        <p:blipFill>
          <a:blip r:embed="rId2" cstate="print"/>
          <a:srcRect/>
          <a:stretch>
            <a:fillRect/>
          </a:stretch>
        </p:blipFill>
        <p:spPr bwMode="auto">
          <a:xfrm>
            <a:off x="3707904" y="5229200"/>
            <a:ext cx="1584176" cy="1628800"/>
          </a:xfrm>
          <a:prstGeom prst="rect">
            <a:avLst/>
          </a:prstGeom>
          <a:noFill/>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60648"/>
            <a:ext cx="7906072" cy="1008112"/>
          </a:xfrm>
        </p:spPr>
        <p:txBody>
          <a:bodyPr/>
          <a:lstStyle/>
          <a:p>
            <a:pPr algn="just"/>
            <a:r>
              <a:rPr lang="ar-SA" sz="3200" b="1" dirty="0" smtClean="0">
                <a:solidFill>
                  <a:srgbClr val="FF0000"/>
                </a:solidFill>
              </a:rPr>
              <a:t>تعريفات تتعلق بالأنماط السلوكية للمماطل</a:t>
            </a:r>
            <a:endParaRPr lang="ar-SA" sz="3200" b="1" dirty="0">
              <a:solidFill>
                <a:srgbClr val="FF0000"/>
              </a:solidFill>
            </a:endParaRPr>
          </a:p>
        </p:txBody>
      </p:sp>
      <p:sp>
        <p:nvSpPr>
          <p:cNvPr id="3" name="Content Placeholder 2"/>
          <p:cNvSpPr>
            <a:spLocks noGrp="1"/>
          </p:cNvSpPr>
          <p:nvPr>
            <p:ph idx="1"/>
          </p:nvPr>
        </p:nvSpPr>
        <p:spPr>
          <a:xfrm>
            <a:off x="914400" y="1628800"/>
            <a:ext cx="7772400" cy="4726760"/>
          </a:xfrm>
        </p:spPr>
        <p:txBody>
          <a:bodyPr>
            <a:normAutofit/>
          </a:bodyPr>
          <a:lstStyle/>
          <a:p>
            <a:pPr algn="just"/>
            <a:r>
              <a:rPr lang="ar-SA" sz="2100" b="1" dirty="0" smtClean="0">
                <a:solidFill>
                  <a:srgbClr val="00B050"/>
                </a:solidFill>
              </a:rPr>
              <a:t>ويطلق عليها اسم </a:t>
            </a:r>
            <a:r>
              <a:rPr lang="en-US" sz="2100" b="1" dirty="0" smtClean="0">
                <a:solidFill>
                  <a:srgbClr val="00B050"/>
                </a:solidFill>
              </a:rPr>
              <a:t>Behavior Types Definitions </a:t>
            </a:r>
            <a:r>
              <a:rPr lang="ar-SA" sz="2100" b="1" dirty="0" smtClean="0">
                <a:solidFill>
                  <a:srgbClr val="00B050"/>
                </a:solidFill>
              </a:rPr>
              <a:t>؛ ، وهي زاوية تؤكد على أن المماطلة يتحدد سياقها وفقا لأنماط سلوك المماطلين التي يفترض أن تظهر في وضعية خاصة حسب الدراسة، ويندرج تحت هذه الفئة عددا لا حصر له من التعريفات كنتيجة للعدد الهائل من الدراسات التي حاولت وصف تلك الأنماط، وهي في الغالب تصف المماطلة في إطار عدد من المفاهيم التي تعكس أبنية شخصية متنوعة؛ مثل:</a:t>
            </a:r>
          </a:p>
          <a:p>
            <a:pPr algn="ctr">
              <a:buNone/>
            </a:pPr>
            <a:r>
              <a:rPr lang="ar-SA" sz="2100" b="1" dirty="0" smtClean="0">
                <a:solidFill>
                  <a:srgbClr val="00B050"/>
                </a:solidFill>
              </a:rPr>
              <a:t> </a:t>
            </a:r>
            <a:r>
              <a:rPr lang="ar-SA" sz="2100" b="1" u="sng" dirty="0" smtClean="0">
                <a:solidFill>
                  <a:srgbClr val="FF0000"/>
                </a:solidFill>
              </a:rPr>
              <a:t>(قلة فعالية الذات – إنخفاض الوعي – التشاؤم – الذات المعوقة ..إلخ).</a:t>
            </a:r>
            <a:endParaRPr lang="en-US" sz="2100" u="sng" dirty="0" smtClean="0">
              <a:solidFill>
                <a:srgbClr val="FF0000"/>
              </a:solidFill>
            </a:endParaRPr>
          </a:p>
          <a:p>
            <a:pPr algn="just"/>
            <a:endParaRPr lang="ar-SA" sz="2100" dirty="0">
              <a:solidFill>
                <a:srgbClr val="00B050"/>
              </a:solidFill>
            </a:endParaRPr>
          </a:p>
        </p:txBody>
      </p:sp>
      <p:pic>
        <p:nvPicPr>
          <p:cNvPr id="27650" name="Picture 2" descr="https://encrypted-tbn2.gstatic.com/images?q=tbn:ANd9GcQIAPw4hJLFDkW0gIfjk9nD908GzV2z8bwNbeuosdRKjHYGFqAm">
            <a:hlinkClick r:id="rId2"/>
          </p:cNvPr>
          <p:cNvPicPr>
            <a:picLocks noChangeAspect="1" noChangeArrowheads="1"/>
          </p:cNvPicPr>
          <p:nvPr/>
        </p:nvPicPr>
        <p:blipFill>
          <a:blip r:embed="rId3" cstate="print"/>
          <a:srcRect/>
          <a:stretch>
            <a:fillRect/>
          </a:stretch>
        </p:blipFill>
        <p:spPr bwMode="auto">
          <a:xfrm>
            <a:off x="3491880" y="5085184"/>
            <a:ext cx="2088232" cy="1628800"/>
          </a:xfrm>
          <a:prstGeom prst="rect">
            <a:avLst/>
          </a:prstGeom>
          <a:noFill/>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60648"/>
            <a:ext cx="7906072" cy="1008112"/>
          </a:xfrm>
        </p:spPr>
        <p:txBody>
          <a:bodyPr/>
          <a:lstStyle/>
          <a:p>
            <a:pPr algn="just"/>
            <a:r>
              <a:rPr lang="ar-SA" sz="3200" b="1" dirty="0" smtClean="0">
                <a:solidFill>
                  <a:srgbClr val="FF0000"/>
                </a:solidFill>
              </a:rPr>
              <a:t>تعريفات تتعلق بالجانب الأخلاقي</a:t>
            </a:r>
            <a:endParaRPr lang="ar-SA" sz="3200" b="1" dirty="0">
              <a:solidFill>
                <a:srgbClr val="FF0000"/>
              </a:solidFill>
            </a:endParaRPr>
          </a:p>
        </p:txBody>
      </p:sp>
      <p:sp>
        <p:nvSpPr>
          <p:cNvPr id="3" name="Content Placeholder 2"/>
          <p:cNvSpPr>
            <a:spLocks noGrp="1"/>
          </p:cNvSpPr>
          <p:nvPr>
            <p:ph idx="1"/>
          </p:nvPr>
        </p:nvSpPr>
        <p:spPr>
          <a:xfrm>
            <a:off x="914400" y="1628800"/>
            <a:ext cx="7772400" cy="4726760"/>
          </a:xfrm>
        </p:spPr>
        <p:txBody>
          <a:bodyPr>
            <a:normAutofit/>
          </a:bodyPr>
          <a:lstStyle/>
          <a:p>
            <a:pPr algn="just"/>
            <a:r>
              <a:rPr lang="ar-SA" sz="2100" b="1" dirty="0" smtClean="0">
                <a:solidFill>
                  <a:srgbClr val="00B050"/>
                </a:solidFill>
              </a:rPr>
              <a:t>والتي يمكن أن يطلق عليها اسم </a:t>
            </a:r>
            <a:r>
              <a:rPr lang="en-US" sz="2100" b="1" dirty="0" smtClean="0">
                <a:solidFill>
                  <a:srgbClr val="00B050"/>
                </a:solidFill>
              </a:rPr>
              <a:t>Moral Definitions </a:t>
            </a:r>
            <a:r>
              <a:rPr lang="ar-SA" sz="2100" b="1" dirty="0" smtClean="0">
                <a:solidFill>
                  <a:srgbClr val="00B050"/>
                </a:solidFill>
              </a:rPr>
              <a:t>؛ وهي تلك التعريفات التي ترى في المماطلة سلوك أخلاقي مستهجن أو خاطئ، ومن أمثلتها ما أورده "فيراري وأخرون" (</a:t>
            </a:r>
            <a:r>
              <a:rPr lang="en-US" sz="2100" b="1" dirty="0" smtClean="0">
                <a:solidFill>
                  <a:srgbClr val="00B050"/>
                </a:solidFill>
              </a:rPr>
              <a:t>Ferrari et al., 1995</a:t>
            </a:r>
            <a:r>
              <a:rPr lang="ar-SA" sz="2100" b="1" dirty="0" smtClean="0">
                <a:solidFill>
                  <a:srgbClr val="00B050"/>
                </a:solidFill>
              </a:rPr>
              <a:t>)؛ لتعريف البعض للمماطلة بأنها:</a:t>
            </a:r>
          </a:p>
          <a:p>
            <a:pPr algn="ctr">
              <a:buNone/>
            </a:pPr>
            <a:r>
              <a:rPr lang="ar-SA" sz="2100" b="1" u="sng" dirty="0" smtClean="0">
                <a:solidFill>
                  <a:srgbClr val="00B050"/>
                </a:solidFill>
              </a:rPr>
              <a:t> </a:t>
            </a:r>
            <a:r>
              <a:rPr lang="ar-SA" sz="2100" b="1" u="sng" dirty="0" smtClean="0">
                <a:solidFill>
                  <a:srgbClr val="FF0000"/>
                </a:solidFill>
              </a:rPr>
              <a:t>"عادة مستهجنة تنطوي على تأجيل عمدي لما يجب أن يتم”.</a:t>
            </a:r>
          </a:p>
          <a:p>
            <a:pPr algn="just">
              <a:buNone/>
            </a:pPr>
            <a:r>
              <a:rPr lang="ar-SA" sz="2100" b="1" dirty="0" smtClean="0">
                <a:solidFill>
                  <a:srgbClr val="00B050"/>
                </a:solidFill>
              </a:rPr>
              <a:t> </a:t>
            </a:r>
          </a:p>
          <a:p>
            <a:pPr algn="just">
              <a:buNone/>
            </a:pPr>
            <a:r>
              <a:rPr lang="ar-SA" sz="2100" b="1" dirty="0" smtClean="0">
                <a:solidFill>
                  <a:srgbClr val="00B050"/>
                </a:solidFill>
              </a:rPr>
              <a:t>أو ما يشاع عن المماطلة بأنها:</a:t>
            </a:r>
          </a:p>
          <a:p>
            <a:pPr algn="ctr">
              <a:buNone/>
            </a:pPr>
            <a:r>
              <a:rPr lang="ar-SA" sz="2100" b="1" dirty="0" smtClean="0">
                <a:solidFill>
                  <a:srgbClr val="FF0000"/>
                </a:solidFill>
              </a:rPr>
              <a:t> </a:t>
            </a:r>
            <a:r>
              <a:rPr lang="ar-SA" sz="2100" b="1" u="sng" dirty="0" smtClean="0">
                <a:solidFill>
                  <a:srgbClr val="FF0000"/>
                </a:solidFill>
              </a:rPr>
              <a:t>"تأجيل عمل اليوم إلى الغد”</a:t>
            </a:r>
          </a:p>
          <a:p>
            <a:pPr algn="just">
              <a:buNone/>
            </a:pPr>
            <a:r>
              <a:rPr lang="ar-SA" sz="2100" b="1" dirty="0" smtClean="0">
                <a:solidFill>
                  <a:srgbClr val="00B050"/>
                </a:solidFill>
              </a:rPr>
              <a:t>والذي ينطوي على سلوك غير مستحب أو مستهجن.</a:t>
            </a:r>
            <a:endParaRPr lang="en-US" sz="2100" dirty="0" smtClean="0">
              <a:solidFill>
                <a:srgbClr val="00B050"/>
              </a:solidFill>
            </a:endParaRPr>
          </a:p>
          <a:p>
            <a:pPr algn="just">
              <a:buNone/>
            </a:pPr>
            <a:endParaRPr lang="ar-SA" sz="2100" dirty="0">
              <a:solidFill>
                <a:srgbClr val="00B050"/>
              </a:solidFill>
            </a:endParaRPr>
          </a:p>
        </p:txBody>
      </p:sp>
      <p:pic>
        <p:nvPicPr>
          <p:cNvPr id="26628" name="Picture 4" descr="https://encrypted-tbn2.gstatic.com/images?q=tbn:ANd9GcSOhaRTiO_hYxmYC9WQEU60xbhfeZ5ySiiWtFKrwl6YqiZolJb1"/>
          <p:cNvPicPr>
            <a:picLocks noChangeAspect="1" noChangeArrowheads="1"/>
          </p:cNvPicPr>
          <p:nvPr/>
        </p:nvPicPr>
        <p:blipFill>
          <a:blip r:embed="rId2" cstate="print"/>
          <a:srcRect/>
          <a:stretch>
            <a:fillRect/>
          </a:stretch>
        </p:blipFill>
        <p:spPr bwMode="auto">
          <a:xfrm>
            <a:off x="3779912" y="5085184"/>
            <a:ext cx="2143126" cy="158417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827584" y="980728"/>
            <a:ext cx="7772400" cy="4572000"/>
          </a:xfrm>
        </p:spPr>
        <p:txBody>
          <a:bodyPr/>
          <a:lstStyle/>
          <a:p>
            <a:pPr algn="just"/>
            <a:r>
              <a:rPr lang="ar-SA" b="1" dirty="0" smtClean="0">
                <a:solidFill>
                  <a:schemeClr val="tx2">
                    <a:lumMod val="50000"/>
                  </a:schemeClr>
                </a:solidFill>
              </a:rPr>
              <a:t>لاحظ؛ أن كافة التعريفات السابقة تلتقي عند نقطة واحدة في تعريفها للمماطلة آلا وهي:</a:t>
            </a:r>
          </a:p>
          <a:p>
            <a:endParaRPr lang="ar-SA" b="1" dirty="0" smtClean="0">
              <a:solidFill>
                <a:schemeClr val="tx2">
                  <a:lumMod val="50000"/>
                </a:schemeClr>
              </a:solidFill>
            </a:endParaRPr>
          </a:p>
          <a:p>
            <a:endParaRPr lang="ar-SA" b="1" dirty="0" smtClean="0">
              <a:solidFill>
                <a:schemeClr val="tx2">
                  <a:lumMod val="50000"/>
                </a:schemeClr>
              </a:solidFill>
            </a:endParaRPr>
          </a:p>
          <a:p>
            <a:pPr algn="ctr">
              <a:buNone/>
            </a:pPr>
            <a:r>
              <a:rPr lang="ar-SA" b="1" dirty="0" smtClean="0">
                <a:solidFill>
                  <a:schemeClr val="tx2">
                    <a:lumMod val="50000"/>
                  </a:schemeClr>
                </a:solidFill>
              </a:rPr>
              <a:t> </a:t>
            </a:r>
            <a:r>
              <a:rPr lang="ar-SA" sz="4400" b="1" dirty="0" smtClean="0">
                <a:solidFill>
                  <a:srgbClr val="FF0000"/>
                </a:solidFill>
              </a:rPr>
              <a:t>"فعل التأخير”</a:t>
            </a:r>
          </a:p>
          <a:p>
            <a:pPr algn="ctr">
              <a:buNone/>
            </a:pPr>
            <a:r>
              <a:rPr lang="ar-SA" sz="4400" b="1" dirty="0" smtClean="0">
                <a:solidFill>
                  <a:srgbClr val="FF0000"/>
                </a:solidFill>
              </a:rPr>
              <a:t> </a:t>
            </a:r>
            <a:r>
              <a:rPr lang="en-US" sz="4400" b="1" dirty="0" smtClean="0">
                <a:solidFill>
                  <a:srgbClr val="FF0000"/>
                </a:solidFill>
              </a:rPr>
              <a:t>Act of delay</a:t>
            </a:r>
            <a:endParaRPr lang="ar-SA" sz="4400" dirty="0">
              <a:solidFill>
                <a:srgbClr val="FF0000"/>
              </a:solidFill>
            </a:endParaRPr>
          </a:p>
        </p:txBody>
      </p:sp>
      <p:pic>
        <p:nvPicPr>
          <p:cNvPr id="25606" name="Picture 6" descr="https://encrypted-tbn1.gstatic.com/images?q=tbn:ANd9GcQk-MiRIjHMAeYbuvMrKJ5_i9QtLh5C7auYdCUBgeGpBoVw_zlP"/>
          <p:cNvPicPr>
            <a:picLocks noChangeAspect="1" noChangeArrowheads="1"/>
          </p:cNvPicPr>
          <p:nvPr/>
        </p:nvPicPr>
        <p:blipFill>
          <a:blip r:embed="rId2" cstate="print"/>
          <a:srcRect/>
          <a:stretch>
            <a:fillRect/>
          </a:stretch>
        </p:blipFill>
        <p:spPr bwMode="auto">
          <a:xfrm>
            <a:off x="3563888" y="4941168"/>
            <a:ext cx="1944216" cy="1916832"/>
          </a:xfrm>
          <a:prstGeom prst="rect">
            <a:avLst/>
          </a:prstGeom>
          <a:noFill/>
        </p:spPr>
      </p:pic>
    </p:spTree>
  </p:cSld>
  <p:clrMapOvr>
    <a:masterClrMapping/>
  </p:clrMapOvr>
  <p:transition spd="med">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20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2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260752"/>
          </a:xfrm>
        </p:spPr>
        <p:txBody>
          <a:bodyPr/>
          <a:lstStyle/>
          <a:p>
            <a:pPr algn="just"/>
            <a:r>
              <a:rPr lang="ar-SA" dirty="0" smtClean="0">
                <a:solidFill>
                  <a:srgbClr val="FF0000"/>
                </a:solidFill>
              </a:rPr>
              <a:t>ما هي الأسباب التي تدفع لممارسة سلوك المماطلة؟</a:t>
            </a:r>
            <a:endParaRPr lang="ar-SA" dirty="0">
              <a:solidFill>
                <a:srgbClr val="FF0000"/>
              </a:solidFill>
            </a:endParaRPr>
          </a:p>
        </p:txBody>
      </p:sp>
      <p:sp>
        <p:nvSpPr>
          <p:cNvPr id="3" name="Content Placeholder 2"/>
          <p:cNvSpPr>
            <a:spLocks noGrp="1"/>
          </p:cNvSpPr>
          <p:nvPr>
            <p:ph idx="1"/>
          </p:nvPr>
        </p:nvSpPr>
        <p:spPr>
          <a:xfrm>
            <a:off x="914400" y="2852936"/>
            <a:ext cx="7772400" cy="2232248"/>
          </a:xfrm>
        </p:spPr>
        <p:txBody>
          <a:bodyPr>
            <a:normAutofit/>
          </a:bodyPr>
          <a:lstStyle/>
          <a:p>
            <a:pPr algn="just"/>
            <a:r>
              <a:rPr lang="ar-SA" sz="2800" b="1" dirty="0" smtClean="0"/>
              <a:t>وفقا لنتائج مجموعة كبيرة من الدراسات التي تصدت لظاهرة المماطلة يمكن رصد أهم الأسباب التي تدفع الأشخاص لممارسة هذا السلوك فيما يلي:</a:t>
            </a:r>
          </a:p>
          <a:p>
            <a:pPr algn="just"/>
            <a:endParaRPr lang="ar-SA" sz="2800" dirty="0">
              <a:solidFill>
                <a:schemeClr val="tx2">
                  <a:lumMod val="50000"/>
                </a:schemeClr>
              </a:solidFill>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ar-SA" sz="3600" dirty="0" smtClean="0">
                <a:solidFill>
                  <a:srgbClr val="FF0000"/>
                </a:solidFill>
              </a:rPr>
              <a:t>الخوف من الفشل  </a:t>
            </a:r>
            <a:r>
              <a:rPr lang="en-US" sz="3600" b="1" dirty="0" smtClean="0"/>
              <a:t>Fear of failure</a:t>
            </a:r>
            <a:endParaRPr lang="ar-SA" sz="3600" dirty="0">
              <a:solidFill>
                <a:srgbClr val="FF0000"/>
              </a:solidFill>
            </a:endParaRPr>
          </a:p>
        </p:txBody>
      </p:sp>
      <p:sp>
        <p:nvSpPr>
          <p:cNvPr id="3" name="Content Placeholder 2"/>
          <p:cNvSpPr>
            <a:spLocks noGrp="1"/>
          </p:cNvSpPr>
          <p:nvPr>
            <p:ph idx="1"/>
          </p:nvPr>
        </p:nvSpPr>
        <p:spPr/>
        <p:txBody>
          <a:bodyPr/>
          <a:lstStyle/>
          <a:p>
            <a:pPr algn="just"/>
            <a:r>
              <a:rPr lang="ar-SA" b="1" dirty="0" smtClean="0">
                <a:solidFill>
                  <a:srgbClr val="00B050"/>
                </a:solidFill>
              </a:rPr>
              <a:t>وهو من أكثر الأسباب ورودا في غالبية الدراسات؛ حيث أنه ووفقا لرأي"فيراري" ”غالبا ما يغمر المماطلين شعورا بالخوف من أن يظهروا بمظهر الأغبياء، ويفضلون أن يبدوا كأشخاص ينقصهم الجهد المطلوب أو الدافعية على أن يبدوا كأشخاص تنقصهم القدرة على العمل“.  (</a:t>
            </a:r>
            <a:r>
              <a:rPr lang="en-US" b="1" dirty="0" smtClean="0">
                <a:solidFill>
                  <a:srgbClr val="00B050"/>
                </a:solidFill>
              </a:rPr>
              <a:t>Ferrari, 1994: 674</a:t>
            </a:r>
            <a:r>
              <a:rPr lang="ar-SA" b="1" dirty="0" smtClean="0">
                <a:solidFill>
                  <a:srgbClr val="00B050"/>
                </a:solidFill>
              </a:rPr>
              <a:t>)</a:t>
            </a:r>
            <a:endParaRPr lang="en-US" dirty="0" smtClean="0">
              <a:solidFill>
                <a:srgbClr val="00B050"/>
              </a:solidFill>
            </a:endParaRPr>
          </a:p>
          <a:p>
            <a:pPr algn="just"/>
            <a:endParaRPr lang="ar-SA" dirty="0">
              <a:solidFill>
                <a:srgbClr val="00B050"/>
              </a:solidFill>
            </a:endParaRPr>
          </a:p>
        </p:txBody>
      </p:sp>
      <p:pic>
        <p:nvPicPr>
          <p:cNvPr id="23554" name="Picture 2" descr="https://encrypted-tbn3.gstatic.com/images?q=tbn:ANd9GcQnAY3e-L5PyEni7CAM12Y1ko5QEOZeEW8z7bJeiKbd74LaIFC0"/>
          <p:cNvPicPr>
            <a:picLocks noChangeAspect="1" noChangeArrowheads="1"/>
          </p:cNvPicPr>
          <p:nvPr/>
        </p:nvPicPr>
        <p:blipFill>
          <a:blip r:embed="rId2" cstate="print"/>
          <a:srcRect/>
          <a:stretch>
            <a:fillRect/>
          </a:stretch>
        </p:blipFill>
        <p:spPr bwMode="auto">
          <a:xfrm>
            <a:off x="323528" y="5335563"/>
            <a:ext cx="1872208" cy="1522437"/>
          </a:xfrm>
          <a:prstGeom prst="rect">
            <a:avLst/>
          </a:prstGeom>
          <a:noFill/>
        </p:spPr>
      </p:pic>
    </p:spTree>
  </p:cSld>
  <p:clrMapOvr>
    <a:masterClrMapping/>
  </p:clrMapOvr>
  <p:transition spd="med">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ar-SA" sz="3200" dirty="0" smtClean="0">
                <a:solidFill>
                  <a:srgbClr val="FF0000"/>
                </a:solidFill>
              </a:rPr>
              <a:t>كراهية المهمة  </a:t>
            </a:r>
            <a:r>
              <a:rPr lang="en-US" sz="3200" b="1" dirty="0" smtClean="0"/>
              <a:t>Aversiveness of the task</a:t>
            </a:r>
            <a:endParaRPr lang="ar-SA" sz="3200" dirty="0">
              <a:solidFill>
                <a:srgbClr val="FF0000"/>
              </a:solidFill>
            </a:endParaRPr>
          </a:p>
        </p:txBody>
      </p:sp>
      <p:sp>
        <p:nvSpPr>
          <p:cNvPr id="3" name="Content Placeholder 2"/>
          <p:cNvSpPr>
            <a:spLocks noGrp="1"/>
          </p:cNvSpPr>
          <p:nvPr>
            <p:ph idx="1"/>
          </p:nvPr>
        </p:nvSpPr>
        <p:spPr>
          <a:xfrm>
            <a:off x="914400" y="1783560"/>
            <a:ext cx="7772400" cy="3661664"/>
          </a:xfrm>
        </p:spPr>
        <p:txBody>
          <a:bodyPr/>
          <a:lstStyle/>
          <a:p>
            <a:pPr algn="just"/>
            <a:r>
              <a:rPr lang="ar-SA" b="1" dirty="0" smtClean="0">
                <a:solidFill>
                  <a:srgbClr val="00B050"/>
                </a:solidFill>
              </a:rPr>
              <a:t>يفضل البعض - وخصوصاً الطلاب - أن يؤجلوا القيام بمهماتهم إذا كانوا يرونها مملة أو تفتقد إلى الجاذبية على الرغم من إقرارهم بأهميتها، فكلما كانت المهمة منفرة وغير محببة للشخص يغالي في تأجيلها ويراوغ في البدء فيها حتى يمر الوقت وتصبح معضلة.</a:t>
            </a:r>
            <a:endParaRPr lang="en-US" b="1" dirty="0" smtClean="0">
              <a:solidFill>
                <a:srgbClr val="00B050"/>
              </a:solidFill>
            </a:endParaRPr>
          </a:p>
          <a:p>
            <a:pPr algn="just"/>
            <a:endParaRPr lang="ar-SA" b="1" dirty="0">
              <a:solidFill>
                <a:srgbClr val="00B050"/>
              </a:solidFill>
            </a:endParaRPr>
          </a:p>
        </p:txBody>
      </p:sp>
      <p:pic>
        <p:nvPicPr>
          <p:cNvPr id="5" name="Picture 4" descr="F.S.D (7).gif"/>
          <p:cNvPicPr>
            <a:picLocks noChangeAspect="1"/>
          </p:cNvPicPr>
          <p:nvPr/>
        </p:nvPicPr>
        <p:blipFill>
          <a:blip r:embed="rId2" cstate="print"/>
          <a:stretch>
            <a:fillRect/>
          </a:stretch>
        </p:blipFill>
        <p:spPr>
          <a:xfrm>
            <a:off x="395536" y="5301208"/>
            <a:ext cx="1728192" cy="1556792"/>
          </a:xfrm>
          <a:prstGeom prst="rect">
            <a:avLst/>
          </a:prstGeom>
        </p:spPr>
      </p:pic>
    </p:spTree>
  </p:cSld>
  <p:clrMapOvr>
    <a:masterClrMapping/>
  </p:clrMapOvr>
  <p:transition spd="med">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ar-SA" dirty="0" smtClean="0">
                <a:solidFill>
                  <a:srgbClr val="FF0000"/>
                </a:solidFill>
              </a:rPr>
              <a:t>الكسل  </a:t>
            </a:r>
            <a:r>
              <a:rPr lang="en-US" b="1" dirty="0" smtClean="0"/>
              <a:t>Laziness</a:t>
            </a:r>
            <a:r>
              <a:rPr lang="ar-SA" b="1" dirty="0" smtClean="0"/>
              <a:t> </a:t>
            </a:r>
            <a:r>
              <a:rPr lang="ar-SA" dirty="0" smtClean="0">
                <a:solidFill>
                  <a:srgbClr val="FF0000"/>
                </a:solidFill>
              </a:rPr>
              <a:t> </a:t>
            </a:r>
            <a:endParaRPr lang="ar-SA" dirty="0">
              <a:solidFill>
                <a:srgbClr val="FF0000"/>
              </a:solidFill>
            </a:endParaRPr>
          </a:p>
        </p:txBody>
      </p:sp>
      <p:sp>
        <p:nvSpPr>
          <p:cNvPr id="3" name="Content Placeholder 2"/>
          <p:cNvSpPr>
            <a:spLocks noGrp="1"/>
          </p:cNvSpPr>
          <p:nvPr>
            <p:ph idx="1"/>
          </p:nvPr>
        </p:nvSpPr>
        <p:spPr>
          <a:xfrm>
            <a:off x="899592" y="1196752"/>
            <a:ext cx="7632848" cy="5544616"/>
          </a:xfrm>
        </p:spPr>
        <p:txBody>
          <a:bodyPr>
            <a:noAutofit/>
          </a:bodyPr>
          <a:lstStyle/>
          <a:p>
            <a:pPr algn="just"/>
            <a:r>
              <a:rPr lang="ar-SA" sz="2400" b="1" dirty="0" smtClean="0">
                <a:solidFill>
                  <a:srgbClr val="00B050"/>
                </a:solidFill>
              </a:rPr>
              <a:t>يقف "الكسل " أيضا كسبب وراء ممارسة سلوك المماطلة وهذا السبب ربما يكون سمة اصيلة، وربما يكون مرده نقص الدافعية، وعدم توافر رغبة كافية لإنجاز المهمة، إذ قد تؤدي قلة الدافعية إلى الشعور بالفتور وانطفاء الجهد، وهو ما أكدت عليه نتائج دراسة "أوربن" (</a:t>
            </a:r>
            <a:r>
              <a:rPr lang="en-US" sz="2400" b="1" dirty="0" smtClean="0">
                <a:solidFill>
                  <a:srgbClr val="00B050"/>
                </a:solidFill>
              </a:rPr>
              <a:t>Orpen, 1998</a:t>
            </a:r>
            <a:r>
              <a:rPr lang="ar-SA" sz="2400" b="1" dirty="0" smtClean="0">
                <a:solidFill>
                  <a:srgbClr val="00B050"/>
                </a:solidFill>
              </a:rPr>
              <a:t>) التي أجريت بهدف التعرف على ما إذا كان الطلاب الذين تتوافر لديهم رغبة قوية لدراسة تخصصهم أقل مماطلة من أولئك الذين لا تتوافر لديهم تلك الرغبة؛ حيث ارتبطت المماطلة بالدافعية المنخفضة لدراسة التخصص، ولا يعني ذلك أن "الكسل" يتوقف فقط على قلة الدافعية؛ فقد يرتبط بعوامل أخرى بعضها شخصي كقلة الثقة بالنفس وانخفاض تقدير الذات، وبعضها يرد لأمور خارجية من أبرزها طبيعة المهام والجهد والوقت المطلوبين لتنفيذها.</a:t>
            </a:r>
            <a:endParaRPr lang="en-US" sz="2400" dirty="0">
              <a:solidFill>
                <a:srgbClr val="00B050"/>
              </a:solidFill>
            </a:endParaRPr>
          </a:p>
        </p:txBody>
      </p:sp>
      <p:pic>
        <p:nvPicPr>
          <p:cNvPr id="9" name="Picture 8" descr="F.S.D (102).gif"/>
          <p:cNvPicPr>
            <a:picLocks noChangeAspect="1"/>
          </p:cNvPicPr>
          <p:nvPr/>
        </p:nvPicPr>
        <p:blipFill>
          <a:blip r:embed="rId2" cstate="print"/>
          <a:stretch>
            <a:fillRect/>
          </a:stretch>
        </p:blipFill>
        <p:spPr>
          <a:xfrm>
            <a:off x="2843808" y="260648"/>
            <a:ext cx="1224136" cy="1008112"/>
          </a:xfrm>
          <a:prstGeom prst="rect">
            <a:avLst/>
          </a:prstGeom>
        </p:spPr>
      </p:pic>
    </p:spTree>
  </p:cSld>
  <p:clrMapOvr>
    <a:masterClrMapping/>
  </p:clrMapOvr>
  <p:transition spd="med">
    <p:zoom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ar-SA" dirty="0" smtClean="0">
                <a:solidFill>
                  <a:srgbClr val="FF0000"/>
                </a:solidFill>
              </a:rPr>
              <a:t>سلوك المماطلة</a:t>
            </a:r>
            <a:endParaRPr lang="ar-SA" dirty="0">
              <a:solidFill>
                <a:srgbClr val="FF0000"/>
              </a:solidFill>
            </a:endParaRPr>
          </a:p>
        </p:txBody>
      </p:sp>
      <p:sp>
        <p:nvSpPr>
          <p:cNvPr id="7" name="Content Placeholder 6"/>
          <p:cNvSpPr>
            <a:spLocks noGrp="1"/>
          </p:cNvSpPr>
          <p:nvPr>
            <p:ph idx="1"/>
          </p:nvPr>
        </p:nvSpPr>
        <p:spPr/>
        <p:txBody>
          <a:bodyPr/>
          <a:lstStyle/>
          <a:p>
            <a:pPr algn="just"/>
            <a:r>
              <a:rPr lang="ar-SA" dirty="0" smtClean="0"/>
              <a:t>كل واحد منا يقوم من حين لأخر بتأجيل بعض المهام الموكلة إليه... ولكن هناك من يمارس سلوك المماطلة بصورة دائمة في مجالات عديدة كالعمل والمنزل... إذا كنت تريد أن تعرف هل تقع ضمن هذه الفئة أم لا؟؛ فقط قم بتطبيق مقياس المماطلة التالي على نفسك للإجابة على هذا السؤال؛ فربما تتمكن من محاربة ذلك السلوك إن كنت كذلك. </a:t>
            </a:r>
            <a:endParaRPr lang="ar-SA" dirty="0"/>
          </a:p>
        </p:txBody>
      </p:sp>
      <p:pic>
        <p:nvPicPr>
          <p:cNvPr id="4" name="Picture 3" descr="تسويف8.jpg"/>
          <p:cNvPicPr>
            <a:picLocks noChangeAspect="1"/>
          </p:cNvPicPr>
          <p:nvPr/>
        </p:nvPicPr>
        <p:blipFill>
          <a:blip r:embed="rId2" cstate="print"/>
          <a:stretch>
            <a:fillRect/>
          </a:stretch>
        </p:blipFill>
        <p:spPr>
          <a:xfrm>
            <a:off x="395536" y="0"/>
            <a:ext cx="2592288" cy="1916832"/>
          </a:xfrm>
          <a:prstGeom prst="ellipse">
            <a:avLst/>
          </a:prstGeom>
          <a:ln>
            <a:noFill/>
          </a:ln>
          <a:effectLst>
            <a:softEdge rad="112500"/>
          </a:effectLst>
        </p:spPr>
      </p:pic>
    </p:spTree>
  </p:cSld>
  <p:clrMapOvr>
    <a:masterClrMapping/>
  </p:clrMapOvr>
  <p:transition spd="med">
    <p:split orient="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ar-SA" sz="3200" b="1" dirty="0" smtClean="0">
                <a:solidFill>
                  <a:srgbClr val="FF0000"/>
                </a:solidFill>
              </a:rPr>
              <a:t>"التمرد ضد السيطرة" </a:t>
            </a:r>
            <a:r>
              <a:rPr lang="en-US" sz="3200" b="1" dirty="0" smtClean="0"/>
              <a:t>Rebellion against control </a:t>
            </a:r>
            <a:endParaRPr lang="ar-SA" sz="3200"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pPr algn="just"/>
            <a:r>
              <a:rPr lang="ar-SA" b="1" dirty="0" smtClean="0">
                <a:solidFill>
                  <a:srgbClr val="00B050"/>
                </a:solidFill>
              </a:rPr>
              <a:t>يستاء المماطلون من أن يضع الأخرون موعدا نهائيا ومحددا لتقييم أعمالا تم تكليفهم بها؛ مما يدفعهم إلى تأجيل المهام بصورة قد تضر بهم، فجانب كبير من المماطلة يرد إلى إحساس البعض بممارسة التسلط عليهم ووضعهم تحت تهديدات في حال عدم تنفيذ المهام الموكلة إليهم، مما يترتب عليه شعورا بالاستياء يدفعهم في الغالب إلى تأجيل تلك المهام بصورة غير منطقية تقود في النهاية إلى مشاعر سلبية وربما فشل.(</a:t>
            </a:r>
            <a:r>
              <a:rPr lang="en-US" b="1" dirty="0" smtClean="0">
                <a:solidFill>
                  <a:srgbClr val="00B050"/>
                </a:solidFill>
              </a:rPr>
              <a:t>Andreou, 2007: 185</a:t>
            </a:r>
            <a:r>
              <a:rPr lang="ar-SA" b="1" dirty="0" smtClean="0">
                <a:solidFill>
                  <a:srgbClr val="00B050"/>
                </a:solidFill>
              </a:rPr>
              <a:t>)</a:t>
            </a:r>
            <a:endParaRPr lang="en-US" dirty="0" smtClean="0">
              <a:solidFill>
                <a:srgbClr val="00B050"/>
              </a:solidFill>
            </a:endParaRPr>
          </a:p>
          <a:p>
            <a:pPr algn="just"/>
            <a:endParaRPr lang="ar-SA" dirty="0">
              <a:solidFill>
                <a:srgbClr val="00B050"/>
              </a:solidFill>
            </a:endParaRPr>
          </a:p>
        </p:txBody>
      </p:sp>
      <p:pic>
        <p:nvPicPr>
          <p:cNvPr id="6" name="Picture 5" descr="F.S.D (22).gif"/>
          <p:cNvPicPr>
            <a:picLocks noChangeAspect="1"/>
          </p:cNvPicPr>
          <p:nvPr/>
        </p:nvPicPr>
        <p:blipFill>
          <a:blip r:embed="rId2" cstate="print"/>
          <a:stretch>
            <a:fillRect/>
          </a:stretch>
        </p:blipFill>
        <p:spPr>
          <a:xfrm>
            <a:off x="395536" y="5733257"/>
            <a:ext cx="1368152" cy="1124744"/>
          </a:xfrm>
          <a:prstGeom prst="rect">
            <a:avLst/>
          </a:prstGeom>
        </p:spPr>
      </p:pic>
    </p:spTree>
  </p:cSld>
  <p:clrMapOvr>
    <a:masterClrMapping/>
  </p:clrMapOvr>
  <p:transition spd="med">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ar-SA" dirty="0" smtClean="0">
                <a:solidFill>
                  <a:srgbClr val="FF0000"/>
                </a:solidFill>
              </a:rPr>
              <a:t>إتخاذ المخاطرة </a:t>
            </a:r>
            <a:r>
              <a:rPr lang="en-US" b="1" dirty="0" smtClean="0"/>
              <a:t>Risk taking</a:t>
            </a:r>
            <a:endParaRPr lang="ar-SA" dirty="0">
              <a:solidFill>
                <a:srgbClr val="FF0000"/>
              </a:solidFill>
            </a:endParaRPr>
          </a:p>
        </p:txBody>
      </p:sp>
      <p:sp>
        <p:nvSpPr>
          <p:cNvPr id="3" name="Content Placeholder 2"/>
          <p:cNvSpPr>
            <a:spLocks noGrp="1"/>
          </p:cNvSpPr>
          <p:nvPr>
            <p:ph idx="1"/>
          </p:nvPr>
        </p:nvSpPr>
        <p:spPr/>
        <p:txBody>
          <a:bodyPr>
            <a:normAutofit/>
          </a:bodyPr>
          <a:lstStyle/>
          <a:p>
            <a:pPr algn="just"/>
            <a:r>
              <a:rPr lang="ar-SA" sz="2400" b="1" dirty="0" smtClean="0">
                <a:solidFill>
                  <a:srgbClr val="00B050"/>
                </a:solidFill>
              </a:rPr>
              <a:t>يعتقد المماطلون بأنهم يستطيعون العمل بصورة أفضل وهم معرضون لضغط ما، وأن التحدي يتيح لهم إنجازا أفضل، ولا شك في أن هذا التصور ينطوي على قدر كبير من الخطأ، وقد يؤدي إلى عواقب وخيمة فيما يتعلق بإنجاز الأهداف؛ فقد كتب "فيراري" يقول:</a:t>
            </a:r>
          </a:p>
          <a:p>
            <a:pPr algn="just"/>
            <a:r>
              <a:rPr lang="ar-SA" sz="2400" b="1" dirty="0" smtClean="0">
                <a:solidFill>
                  <a:srgbClr val="00B050"/>
                </a:solidFill>
              </a:rPr>
              <a:t> </a:t>
            </a:r>
            <a:r>
              <a:rPr lang="ar-SA" sz="2400" b="1" dirty="0" smtClean="0">
                <a:solidFill>
                  <a:srgbClr val="FF0000"/>
                </a:solidFill>
              </a:rPr>
              <a:t>"كثيرا ما يعتقد المماطلون أنهم يستطيعون الإنجاز تحت ضغط، إلا أنهم غالبا لا يؤدون العمل بصورة جيدة وهم معرضون للضغط، واعتقادهم بأن ضغط الوقت يطور أداء العمل من أكثر الأخطاء شيوعا بينهم"(</a:t>
            </a:r>
            <a:r>
              <a:rPr lang="en-US" sz="2400" b="1" dirty="0" smtClean="0">
                <a:solidFill>
                  <a:srgbClr val="00B050"/>
                </a:solidFill>
              </a:rPr>
              <a:t>Ferrari, 1994: 674 </a:t>
            </a:r>
            <a:r>
              <a:rPr lang="ar-SA" sz="2400" b="1" dirty="0" smtClean="0">
                <a:solidFill>
                  <a:srgbClr val="00B050"/>
                </a:solidFill>
              </a:rPr>
              <a:t>)</a:t>
            </a:r>
            <a:endParaRPr lang="ar-SA" sz="2400" dirty="0">
              <a:solidFill>
                <a:srgbClr val="00B050"/>
              </a:solidFill>
            </a:endParaRPr>
          </a:p>
        </p:txBody>
      </p:sp>
      <p:pic>
        <p:nvPicPr>
          <p:cNvPr id="6" name="Picture 5" descr="F.S.D (14).gif"/>
          <p:cNvPicPr>
            <a:picLocks noChangeAspect="1"/>
          </p:cNvPicPr>
          <p:nvPr/>
        </p:nvPicPr>
        <p:blipFill>
          <a:blip r:embed="rId2" cstate="print"/>
          <a:stretch>
            <a:fillRect/>
          </a:stretch>
        </p:blipFill>
        <p:spPr>
          <a:xfrm>
            <a:off x="323528" y="5661248"/>
            <a:ext cx="1368152" cy="1196752"/>
          </a:xfrm>
          <a:prstGeom prst="rect">
            <a:avLst/>
          </a:prstGeom>
        </p:spPr>
      </p:pic>
    </p:spTree>
  </p:cSld>
  <p:clrMapOvr>
    <a:masterClrMapping/>
  </p:clrMapOvr>
  <p:transition spd="med">
    <p:zoom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260648"/>
            <a:ext cx="7772400" cy="684688"/>
          </a:xfrm>
        </p:spPr>
        <p:txBody>
          <a:bodyPr/>
          <a:lstStyle/>
          <a:p>
            <a:pPr algn="just"/>
            <a:r>
              <a:rPr lang="ar-SA" b="1" dirty="0" smtClean="0">
                <a:solidFill>
                  <a:srgbClr val="FF0000"/>
                </a:solidFill>
              </a:rPr>
              <a:t>التردد</a:t>
            </a:r>
            <a:r>
              <a:rPr lang="ar-SA" dirty="0" smtClean="0">
                <a:solidFill>
                  <a:srgbClr val="FF0000"/>
                </a:solidFill>
              </a:rPr>
              <a:t>   </a:t>
            </a:r>
            <a:r>
              <a:rPr lang="en-US" b="1" dirty="0" smtClean="0"/>
              <a:t>Hesitate</a:t>
            </a:r>
            <a:endParaRPr lang="ar-SA" dirty="0">
              <a:solidFill>
                <a:srgbClr val="FF0000"/>
              </a:solidFill>
            </a:endParaRPr>
          </a:p>
        </p:txBody>
      </p:sp>
      <p:sp>
        <p:nvSpPr>
          <p:cNvPr id="3" name="Content Placeholder 2"/>
          <p:cNvSpPr>
            <a:spLocks noGrp="1"/>
          </p:cNvSpPr>
          <p:nvPr>
            <p:ph idx="1"/>
          </p:nvPr>
        </p:nvSpPr>
        <p:spPr>
          <a:xfrm>
            <a:off x="1043608" y="980728"/>
            <a:ext cx="7772400" cy="2005480"/>
          </a:xfrm>
        </p:spPr>
        <p:txBody>
          <a:bodyPr>
            <a:normAutofit/>
          </a:bodyPr>
          <a:lstStyle/>
          <a:p>
            <a:pPr algn="just"/>
            <a:r>
              <a:rPr lang="ar-SA" b="1" dirty="0" smtClean="0">
                <a:solidFill>
                  <a:srgbClr val="00B050"/>
                </a:solidFill>
              </a:rPr>
              <a:t>أي عدم قدرة الفرد على الحسم والبدء بالمهمة المطلوبة،  فالمماطل ينفق وقتاً طويلاً في مناقشة الاحتمالات المتاحة أمامه لكيفية إنجازها حتى يفوت الأوان.</a:t>
            </a:r>
            <a:endParaRPr lang="ar-SA" b="1" dirty="0">
              <a:solidFill>
                <a:srgbClr val="00B050"/>
              </a:solidFill>
            </a:endParaRPr>
          </a:p>
        </p:txBody>
      </p:sp>
      <p:sp>
        <p:nvSpPr>
          <p:cNvPr id="4" name="Title 1"/>
          <p:cNvSpPr txBox="1">
            <a:spLocks/>
          </p:cNvSpPr>
          <p:nvPr/>
        </p:nvSpPr>
        <p:spPr>
          <a:xfrm>
            <a:off x="827584" y="3284984"/>
            <a:ext cx="7772400" cy="684688"/>
          </a:xfrm>
          <a:prstGeom prst="rect">
            <a:avLst/>
          </a:prstGeom>
        </p:spPr>
        <p:txBody>
          <a:bodyPr vert="horz" anchor="t">
            <a:noAutofit/>
          </a:bodyPr>
          <a:lstStyle/>
          <a:p>
            <a:pPr lvl="0" algn="just">
              <a:spcBef>
                <a:spcPct val="0"/>
              </a:spcBef>
            </a:pPr>
            <a:r>
              <a:rPr lang="ar-SA" sz="4000" b="1" dirty="0" smtClean="0">
                <a:solidFill>
                  <a:srgbClr val="FF0000"/>
                </a:solidFill>
              </a:rPr>
              <a:t>الاندفاعية</a:t>
            </a:r>
            <a:r>
              <a:rPr lang="ar-SA" sz="4000" dirty="0" smtClean="0">
                <a:solidFill>
                  <a:srgbClr val="FF0000"/>
                </a:solidFill>
              </a:rPr>
              <a:t> </a:t>
            </a:r>
            <a:r>
              <a:rPr lang="en-US" sz="4000" b="1" dirty="0" smtClean="0"/>
              <a:t>Impulsivity</a:t>
            </a:r>
            <a:r>
              <a:rPr lang="en-US" sz="4000" dirty="0" smtClean="0"/>
              <a:t> </a:t>
            </a:r>
            <a:endParaRPr kumimoji="0" lang="ar-SA" sz="4000" b="0" i="0" u="none" strike="noStrike" kern="1200" cap="none" spc="-100" normalizeH="0" baseline="0" noProof="0" dirty="0">
              <a:ln>
                <a:noFill/>
              </a:ln>
              <a:solidFill>
                <a:srgbClr val="FF0000"/>
              </a:solidFill>
              <a:effectLst/>
              <a:uLnTx/>
              <a:uFillTx/>
              <a:latin typeface="+mj-lt"/>
              <a:ea typeface="+mj-ea"/>
              <a:cs typeface="+mj-cs"/>
            </a:endParaRPr>
          </a:p>
        </p:txBody>
      </p:sp>
      <p:sp>
        <p:nvSpPr>
          <p:cNvPr id="5" name="Content Placeholder 2"/>
          <p:cNvSpPr txBox="1">
            <a:spLocks/>
          </p:cNvSpPr>
          <p:nvPr/>
        </p:nvSpPr>
        <p:spPr>
          <a:xfrm>
            <a:off x="899592" y="4005064"/>
            <a:ext cx="7772400" cy="2304256"/>
          </a:xfrm>
          <a:prstGeom prst="rect">
            <a:avLst/>
          </a:prstGeom>
        </p:spPr>
        <p:txBody>
          <a:bodyPr vert="horz">
            <a:normAutofit fontScale="92500" lnSpcReduction="10000"/>
          </a:bodyPr>
          <a:lstStyle/>
          <a:p>
            <a:pPr algn="just"/>
            <a:endParaRPr lang="ar-SA" sz="3200" b="1" dirty="0" smtClean="0">
              <a:solidFill>
                <a:srgbClr val="00B050"/>
              </a:solidFill>
            </a:endParaRPr>
          </a:p>
          <a:p>
            <a:pPr algn="just">
              <a:buFont typeface="Wingdings" pitchFamily="2" charset="2"/>
              <a:buChar char="§"/>
            </a:pPr>
            <a:r>
              <a:rPr lang="ar-SA" sz="3200" b="1" dirty="0" smtClean="0">
                <a:solidFill>
                  <a:srgbClr val="00B050"/>
                </a:solidFill>
              </a:rPr>
              <a:t>يميل الأشخاص الذين يتصفون بالاندفاعية إلى المماطلة بسبب سهولة إغوائهم بترك المهمة التي بين أيديهم والاندفاع نحو نشاط آخر أكثر جذابية من المهمة.</a:t>
            </a:r>
            <a:endParaRPr lang="ar-SA" sz="3200" b="1" dirty="0">
              <a:solidFill>
                <a:srgbClr val="00B050"/>
              </a:solidFill>
            </a:endParaRPr>
          </a:p>
        </p:txBody>
      </p:sp>
      <p:pic>
        <p:nvPicPr>
          <p:cNvPr id="7" name="Picture 6" descr="F.S.D (140).gif"/>
          <p:cNvPicPr>
            <a:picLocks noChangeAspect="1"/>
          </p:cNvPicPr>
          <p:nvPr/>
        </p:nvPicPr>
        <p:blipFill>
          <a:blip r:embed="rId2" cstate="print"/>
          <a:stretch>
            <a:fillRect/>
          </a:stretch>
        </p:blipFill>
        <p:spPr>
          <a:xfrm>
            <a:off x="1115616" y="188640"/>
            <a:ext cx="952500" cy="857250"/>
          </a:xfrm>
          <a:prstGeom prst="rect">
            <a:avLst/>
          </a:prstGeom>
        </p:spPr>
      </p:pic>
      <p:pic>
        <p:nvPicPr>
          <p:cNvPr id="8" name="Picture 7" descr="F.S.D (179).gif"/>
          <p:cNvPicPr>
            <a:picLocks noChangeAspect="1"/>
          </p:cNvPicPr>
          <p:nvPr/>
        </p:nvPicPr>
        <p:blipFill>
          <a:blip r:embed="rId3" cstate="print"/>
          <a:stretch>
            <a:fillRect/>
          </a:stretch>
        </p:blipFill>
        <p:spPr>
          <a:xfrm>
            <a:off x="1115616" y="3212976"/>
            <a:ext cx="1008112" cy="864096"/>
          </a:xfrm>
          <a:prstGeom prst="rect">
            <a:avLst/>
          </a:prstGeom>
        </p:spPr>
      </p:pic>
    </p:spTree>
  </p:cSld>
  <p:clrMapOvr>
    <a:masterClrMapping/>
  </p:clrMapOvr>
  <p:transition spd="med">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188744"/>
          </a:xfrm>
        </p:spPr>
        <p:txBody>
          <a:bodyPr/>
          <a:lstStyle/>
          <a:p>
            <a:pPr algn="just"/>
            <a:r>
              <a:rPr lang="ar-SA" u="sng" dirty="0" smtClean="0">
                <a:solidFill>
                  <a:srgbClr val="FF0000"/>
                </a:solidFill>
              </a:rPr>
              <a:t>ما الآثار السلبية التي تترتب على ممارسة سلوك المماطلة؟</a:t>
            </a:r>
            <a:endParaRPr lang="ar-SA" u="sng" dirty="0">
              <a:solidFill>
                <a:srgbClr val="FF0000"/>
              </a:solidFill>
            </a:endParaRPr>
          </a:p>
        </p:txBody>
      </p:sp>
      <p:sp>
        <p:nvSpPr>
          <p:cNvPr id="3" name="Content Placeholder 2"/>
          <p:cNvSpPr>
            <a:spLocks noGrp="1"/>
          </p:cNvSpPr>
          <p:nvPr>
            <p:ph idx="1"/>
          </p:nvPr>
        </p:nvSpPr>
        <p:spPr>
          <a:xfrm>
            <a:off x="914400" y="1844824"/>
            <a:ext cx="7772400" cy="4510736"/>
          </a:xfrm>
        </p:spPr>
        <p:txBody>
          <a:bodyPr>
            <a:normAutofit/>
          </a:bodyPr>
          <a:lstStyle/>
          <a:p>
            <a:pPr algn="just"/>
            <a:r>
              <a:rPr lang="ar-SA" sz="2800" b="1" dirty="0" smtClean="0">
                <a:solidFill>
                  <a:srgbClr val="00B050"/>
                </a:solidFill>
              </a:rPr>
              <a:t>تؤكد الدراسات المتعلقة بظاهرة المماطلة على أن الآثار السلبية المترتبة على ممارسة هذا السلوك قد تكون عصية على الحصر، فهي جماع ما بين المشكلات النفسية والانفعالية والاجتماعية والجسمية والعقلية.. وإليكم بعض من آراء المتخصصين في هذا الصدد: </a:t>
            </a:r>
            <a:endParaRPr lang="ar-SA" sz="2800" b="1" dirty="0">
              <a:solidFill>
                <a:srgbClr val="00B050"/>
              </a:solidFill>
            </a:endParaRPr>
          </a:p>
        </p:txBody>
      </p:sp>
      <p:pic>
        <p:nvPicPr>
          <p:cNvPr id="4" name="Picture 3" descr="F.S.D (23).gif"/>
          <p:cNvPicPr>
            <a:picLocks noChangeAspect="1"/>
          </p:cNvPicPr>
          <p:nvPr/>
        </p:nvPicPr>
        <p:blipFill>
          <a:blip r:embed="rId2" cstate="print"/>
          <a:stretch>
            <a:fillRect/>
          </a:stretch>
        </p:blipFill>
        <p:spPr>
          <a:xfrm>
            <a:off x="6948264" y="5373216"/>
            <a:ext cx="952500" cy="857250"/>
          </a:xfrm>
          <a:prstGeom prst="rect">
            <a:avLst/>
          </a:prstGeom>
        </p:spPr>
      </p:pic>
      <p:pic>
        <p:nvPicPr>
          <p:cNvPr id="5" name="Picture 4" descr="F.S.D (30).gif"/>
          <p:cNvPicPr>
            <a:picLocks noChangeAspect="1"/>
          </p:cNvPicPr>
          <p:nvPr/>
        </p:nvPicPr>
        <p:blipFill>
          <a:blip r:embed="rId3" cstate="print"/>
          <a:stretch>
            <a:fillRect/>
          </a:stretch>
        </p:blipFill>
        <p:spPr>
          <a:xfrm>
            <a:off x="5580112" y="5373216"/>
            <a:ext cx="914400" cy="864096"/>
          </a:xfrm>
          <a:prstGeom prst="rect">
            <a:avLst/>
          </a:prstGeom>
        </p:spPr>
      </p:pic>
      <p:pic>
        <p:nvPicPr>
          <p:cNvPr id="6" name="Picture 5" descr="F.S.D (36).gif"/>
          <p:cNvPicPr>
            <a:picLocks noChangeAspect="1"/>
          </p:cNvPicPr>
          <p:nvPr/>
        </p:nvPicPr>
        <p:blipFill>
          <a:blip r:embed="rId4" cstate="print"/>
          <a:stretch>
            <a:fillRect/>
          </a:stretch>
        </p:blipFill>
        <p:spPr>
          <a:xfrm>
            <a:off x="1547664" y="5373216"/>
            <a:ext cx="903734" cy="864096"/>
          </a:xfrm>
          <a:prstGeom prst="rect">
            <a:avLst/>
          </a:prstGeom>
        </p:spPr>
      </p:pic>
      <p:pic>
        <p:nvPicPr>
          <p:cNvPr id="7" name="Picture 6" descr="F.S.D (90).gif"/>
          <p:cNvPicPr>
            <a:picLocks noChangeAspect="1"/>
          </p:cNvPicPr>
          <p:nvPr/>
        </p:nvPicPr>
        <p:blipFill>
          <a:blip r:embed="rId5" cstate="print"/>
          <a:stretch>
            <a:fillRect/>
          </a:stretch>
        </p:blipFill>
        <p:spPr>
          <a:xfrm>
            <a:off x="2915816" y="5373216"/>
            <a:ext cx="941065" cy="864096"/>
          </a:xfrm>
          <a:prstGeom prst="rect">
            <a:avLst/>
          </a:prstGeom>
        </p:spPr>
      </p:pic>
      <p:pic>
        <p:nvPicPr>
          <p:cNvPr id="8" name="Picture 7" descr="F.S.D (250).gif"/>
          <p:cNvPicPr>
            <a:picLocks noChangeAspect="1"/>
          </p:cNvPicPr>
          <p:nvPr/>
        </p:nvPicPr>
        <p:blipFill>
          <a:blip r:embed="rId6" cstate="print"/>
          <a:stretch>
            <a:fillRect/>
          </a:stretch>
        </p:blipFill>
        <p:spPr>
          <a:xfrm>
            <a:off x="4283968" y="5373216"/>
            <a:ext cx="864096" cy="896491"/>
          </a:xfrm>
          <a:prstGeom prst="rect">
            <a:avLst/>
          </a:prstGeom>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496944" cy="6858000"/>
          </a:xfrm>
        </p:spPr>
        <p:txBody>
          <a:bodyPr>
            <a:noAutofit/>
          </a:bodyPr>
          <a:lstStyle/>
          <a:p>
            <a:pPr algn="just"/>
            <a:r>
              <a:rPr lang="ar-SA" sz="2300" b="1" dirty="0" smtClean="0">
                <a:solidFill>
                  <a:srgbClr val="00B050"/>
                </a:solidFill>
              </a:rPr>
              <a:t>"</a:t>
            </a:r>
            <a:r>
              <a:rPr lang="ar-SA" sz="2300" b="1" u="sng" dirty="0" smtClean="0">
                <a:solidFill>
                  <a:srgbClr val="00B050"/>
                </a:solidFill>
              </a:rPr>
              <a:t>ستيل" </a:t>
            </a:r>
            <a:r>
              <a:rPr lang="en-US" sz="2300" b="1" u="sng" dirty="0" smtClean="0">
                <a:solidFill>
                  <a:srgbClr val="00B050"/>
                </a:solidFill>
              </a:rPr>
              <a:t>Steel</a:t>
            </a:r>
          </a:p>
          <a:p>
            <a:pPr algn="just">
              <a:buNone/>
            </a:pPr>
            <a:r>
              <a:rPr lang="ar-SA" sz="2300" b="1" dirty="0" smtClean="0">
                <a:solidFill>
                  <a:srgbClr val="FF0000"/>
                </a:solidFill>
              </a:rPr>
              <a:t>" إن أولئك الذين ينخرطون في سلوك المماطلة يكونوا عادة أكثر تعاسة، وأكثر قابلية لزيادة الوزن، وأقل نجاحا على المستوى المالي مقارنة بأولئك الذين لا يماطلون" </a:t>
            </a:r>
            <a:r>
              <a:rPr lang="ar-SA" sz="2300" b="1" dirty="0" smtClean="0">
                <a:solidFill>
                  <a:srgbClr val="00B050"/>
                </a:solidFill>
              </a:rPr>
              <a:t>.</a:t>
            </a:r>
            <a:endParaRPr lang="en-US" sz="2300" b="1" dirty="0" smtClean="0">
              <a:solidFill>
                <a:srgbClr val="FF0000"/>
              </a:solidFill>
            </a:endParaRPr>
          </a:p>
          <a:p>
            <a:pPr algn="ctr">
              <a:buNone/>
            </a:pPr>
            <a:r>
              <a:rPr lang="en-US" sz="2300" b="1" dirty="0" smtClean="0">
                <a:solidFill>
                  <a:srgbClr val="00B050"/>
                </a:solidFill>
              </a:rPr>
              <a:t>(Steel, 2007: 66)</a:t>
            </a:r>
            <a:endParaRPr lang="ar-SA" sz="2300" b="1" dirty="0" smtClean="0">
              <a:solidFill>
                <a:srgbClr val="00B050"/>
              </a:solidFill>
            </a:endParaRPr>
          </a:p>
          <a:p>
            <a:pPr algn="just"/>
            <a:r>
              <a:rPr lang="ar-SA" sz="2300" b="1" u="sng" dirty="0" smtClean="0">
                <a:solidFill>
                  <a:srgbClr val="00B050"/>
                </a:solidFill>
              </a:rPr>
              <a:t>"ثومبسون وأخرون” </a:t>
            </a:r>
            <a:r>
              <a:rPr lang="en-US" sz="2300" b="1" u="sng" dirty="0" smtClean="0">
                <a:solidFill>
                  <a:srgbClr val="00B050"/>
                </a:solidFill>
              </a:rPr>
              <a:t>Thompson et al.</a:t>
            </a:r>
            <a:r>
              <a:rPr lang="ar-SA" sz="2300" b="1" u="sng" dirty="0" smtClean="0">
                <a:solidFill>
                  <a:srgbClr val="00B050"/>
                </a:solidFill>
              </a:rPr>
              <a:t>  </a:t>
            </a:r>
          </a:p>
          <a:p>
            <a:pPr algn="just">
              <a:buNone/>
            </a:pPr>
            <a:r>
              <a:rPr lang="ar-SA" sz="2300" b="1" dirty="0" smtClean="0">
                <a:solidFill>
                  <a:srgbClr val="FF0000"/>
                </a:solidFill>
              </a:rPr>
              <a:t>”إن المماطلة تضعف الثقة بالنفس، وتحد من تقدير الذات، وتخلف حالات واسعة من القلق والاكتئاب“ </a:t>
            </a:r>
          </a:p>
          <a:p>
            <a:pPr algn="ctr">
              <a:buNone/>
            </a:pPr>
            <a:r>
              <a:rPr lang="en-US" sz="2300" b="1" dirty="0" smtClean="0">
                <a:solidFill>
                  <a:srgbClr val="00B050"/>
                </a:solidFill>
              </a:rPr>
              <a:t>(Thompson et al., 1995: 608)</a:t>
            </a:r>
            <a:r>
              <a:rPr lang="ar-SA" sz="2300" b="1" dirty="0" smtClean="0">
                <a:solidFill>
                  <a:srgbClr val="00B050"/>
                </a:solidFill>
              </a:rPr>
              <a:t> </a:t>
            </a:r>
          </a:p>
          <a:p>
            <a:pPr algn="just"/>
            <a:r>
              <a:rPr lang="ar-SA" sz="2300" b="1" u="sng" dirty="0" smtClean="0">
                <a:solidFill>
                  <a:srgbClr val="00B050"/>
                </a:solidFill>
              </a:rPr>
              <a:t>"سيرويز وبيتشل" </a:t>
            </a:r>
            <a:r>
              <a:rPr lang="en-US" sz="2300" b="1" u="sng" dirty="0" smtClean="0">
                <a:solidFill>
                  <a:srgbClr val="00B050"/>
                </a:solidFill>
              </a:rPr>
              <a:t>Sirois &amp; Pychyl</a:t>
            </a:r>
            <a:r>
              <a:rPr lang="ar-SA" sz="2300" b="1" u="sng" dirty="0" smtClean="0">
                <a:solidFill>
                  <a:srgbClr val="00B050"/>
                </a:solidFill>
              </a:rPr>
              <a:t> </a:t>
            </a:r>
          </a:p>
          <a:p>
            <a:pPr algn="just">
              <a:buNone/>
            </a:pPr>
            <a:r>
              <a:rPr lang="ar-SA" sz="2300" b="1" dirty="0" smtClean="0">
                <a:solidFill>
                  <a:srgbClr val="FF0000"/>
                </a:solidFill>
              </a:rPr>
              <a:t>”تتسبب المماطلة في نوم غير صحي، وتأثيرات سلبية على عادات النظام الغذائي وممارسة الرياضة“. </a:t>
            </a:r>
          </a:p>
          <a:p>
            <a:pPr algn="ctr">
              <a:buNone/>
            </a:pPr>
            <a:r>
              <a:rPr lang="en-US" sz="2300" b="1" dirty="0" smtClean="0">
                <a:solidFill>
                  <a:srgbClr val="00B050"/>
                </a:solidFill>
              </a:rPr>
              <a:t>(Sirois &amp; Pychyl, 2002)</a:t>
            </a:r>
            <a:r>
              <a:rPr lang="ar-SA" sz="2300" b="1" dirty="0" smtClean="0">
                <a:solidFill>
                  <a:srgbClr val="00B050"/>
                </a:solidFill>
              </a:rPr>
              <a:t> </a:t>
            </a:r>
          </a:p>
          <a:p>
            <a:pPr algn="just"/>
            <a:r>
              <a:rPr lang="ar-SA" sz="2300" b="1" u="sng" dirty="0" smtClean="0">
                <a:solidFill>
                  <a:srgbClr val="00B050"/>
                </a:solidFill>
              </a:rPr>
              <a:t>"أدكينز و باركر" </a:t>
            </a:r>
            <a:r>
              <a:rPr lang="en-US" sz="2300" b="1" u="sng" dirty="0" smtClean="0">
                <a:solidFill>
                  <a:srgbClr val="00B050"/>
                </a:solidFill>
              </a:rPr>
              <a:t>Adkins &amp; Parker</a:t>
            </a:r>
            <a:r>
              <a:rPr lang="ar-SA" sz="2300" b="1" u="sng" dirty="0" smtClean="0">
                <a:solidFill>
                  <a:srgbClr val="00B050"/>
                </a:solidFill>
              </a:rPr>
              <a:t> </a:t>
            </a:r>
          </a:p>
          <a:p>
            <a:pPr algn="ctr">
              <a:buNone/>
            </a:pPr>
            <a:r>
              <a:rPr lang="ar-SA" sz="2300" b="1" dirty="0" smtClean="0">
                <a:solidFill>
                  <a:srgbClr val="FF0000"/>
                </a:solidFill>
              </a:rPr>
              <a:t>”المماطلة تقود إلى العديد من الاضطرابات بالجهاز الهضمي، ورفع مستوى القلق، والإصابة المتكررة بنزلات البرد“. </a:t>
            </a:r>
            <a:r>
              <a:rPr lang="en-US" sz="2300" b="1" dirty="0" smtClean="0">
                <a:solidFill>
                  <a:srgbClr val="00B050"/>
                </a:solidFill>
              </a:rPr>
              <a:t>(Adkins &amp; Parker, 1996: 530)</a:t>
            </a:r>
            <a:r>
              <a:rPr lang="ar-SA" sz="2300" b="1" dirty="0" smtClean="0">
                <a:solidFill>
                  <a:srgbClr val="00B050"/>
                </a:solidFill>
              </a:rPr>
              <a:t> </a:t>
            </a:r>
          </a:p>
          <a:p>
            <a:pPr algn="just"/>
            <a:endParaRPr lang="ar-SA" sz="1700" b="1" dirty="0">
              <a:solidFill>
                <a:srgbClr val="00B050"/>
              </a:solidFill>
            </a:endParaRPr>
          </a:p>
        </p:txBody>
      </p:sp>
    </p:spTree>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idx="1"/>
          </p:nvPr>
        </p:nvSpPr>
        <p:spPr>
          <a:xfrm>
            <a:off x="899592" y="0"/>
            <a:ext cx="7772400" cy="6697042"/>
          </a:xfrm>
        </p:spPr>
        <p:txBody>
          <a:bodyPr>
            <a:noAutofit/>
          </a:bodyPr>
          <a:lstStyle/>
          <a:p>
            <a:pPr algn="just"/>
            <a:r>
              <a:rPr lang="ar-SA" sz="2150" b="1" u="sng" dirty="0" smtClean="0">
                <a:solidFill>
                  <a:srgbClr val="00B050"/>
                </a:solidFill>
              </a:rPr>
              <a:t>"هوفر" </a:t>
            </a:r>
            <a:r>
              <a:rPr lang="en-US" sz="2150" b="1" u="sng" dirty="0" smtClean="0">
                <a:solidFill>
                  <a:srgbClr val="00B050"/>
                </a:solidFill>
              </a:rPr>
              <a:t>Hoover</a:t>
            </a:r>
            <a:endParaRPr lang="ar-SA" sz="2150" b="1" u="sng" dirty="0" smtClean="0">
              <a:solidFill>
                <a:srgbClr val="00B050"/>
              </a:solidFill>
            </a:endParaRPr>
          </a:p>
          <a:p>
            <a:pPr algn="just">
              <a:buNone/>
            </a:pPr>
            <a:r>
              <a:rPr lang="ar-SA" sz="2150" b="1" dirty="0" smtClean="0">
                <a:solidFill>
                  <a:srgbClr val="FF0000"/>
                </a:solidFill>
              </a:rPr>
              <a:t>”المماطلة تؤدي إلى ازدياد مستوى الضغوط، والشعور بالخوف من أن ينتهي الأمر إلى حياة بائسة وتعيسة، والشعور بالخزي والشك بالذات وتدهور الثقة بالنفس“. </a:t>
            </a:r>
            <a:r>
              <a:rPr lang="en-US" sz="2150" b="1" dirty="0" smtClean="0">
                <a:solidFill>
                  <a:srgbClr val="FF0000"/>
                </a:solidFill>
              </a:rPr>
              <a:t>(Hoover, 2005)</a:t>
            </a:r>
            <a:r>
              <a:rPr lang="ar-SA" sz="2150" b="1" dirty="0" smtClean="0">
                <a:solidFill>
                  <a:srgbClr val="FF0000"/>
                </a:solidFill>
              </a:rPr>
              <a:t> </a:t>
            </a:r>
          </a:p>
          <a:p>
            <a:pPr algn="just"/>
            <a:r>
              <a:rPr lang="ar-SA" sz="2150" b="1" u="sng" dirty="0" smtClean="0">
                <a:solidFill>
                  <a:srgbClr val="00B050"/>
                </a:solidFill>
              </a:rPr>
              <a:t>"جوود" </a:t>
            </a:r>
            <a:r>
              <a:rPr lang="en-US" sz="2150" b="1" u="sng" dirty="0" smtClean="0">
                <a:solidFill>
                  <a:srgbClr val="00B050"/>
                </a:solidFill>
              </a:rPr>
              <a:t>Goode</a:t>
            </a:r>
            <a:endParaRPr lang="ar-SA" sz="2150" b="1" u="sng" dirty="0" smtClean="0">
              <a:solidFill>
                <a:srgbClr val="00B050"/>
              </a:solidFill>
            </a:endParaRPr>
          </a:p>
          <a:p>
            <a:pPr algn="just">
              <a:buNone/>
            </a:pPr>
            <a:r>
              <a:rPr lang="ar-SA" sz="2150" b="1" dirty="0" smtClean="0">
                <a:solidFill>
                  <a:srgbClr val="FF0000"/>
                </a:solidFill>
              </a:rPr>
              <a:t>”المماطلة تؤدي إلى مستويات عالية من التوتر، وتقدير منخفض للذات، واكتئاب وغش وسرقات أدبية، ويؤدي بالبعض إلى ارتفاع معدلات تناول الكحول والتدخين والكافيين، وإهمال العناية الشخصية بالصحة سواء بإهمال ممارسة الرياضة أو أختلال النظام الغذائي“. </a:t>
            </a:r>
            <a:r>
              <a:rPr lang="en-US" sz="2150" b="1" dirty="0" smtClean="0">
                <a:solidFill>
                  <a:srgbClr val="00B050"/>
                </a:solidFill>
              </a:rPr>
              <a:t>(Goode, 2008)</a:t>
            </a:r>
            <a:r>
              <a:rPr lang="ar-SA" sz="2150" b="1" dirty="0" smtClean="0">
                <a:solidFill>
                  <a:srgbClr val="00B050"/>
                </a:solidFill>
              </a:rPr>
              <a:t> </a:t>
            </a:r>
            <a:endParaRPr lang="ar-SA" sz="2150" b="1" u="sng" dirty="0" smtClean="0">
              <a:solidFill>
                <a:srgbClr val="00B050"/>
              </a:solidFill>
            </a:endParaRPr>
          </a:p>
          <a:p>
            <a:pPr algn="just"/>
            <a:r>
              <a:rPr lang="ar-SA" sz="2150" b="1" u="sng" dirty="0" smtClean="0">
                <a:solidFill>
                  <a:srgbClr val="00B050"/>
                </a:solidFill>
              </a:rPr>
              <a:t>"إيسا وأخرون" </a:t>
            </a:r>
            <a:r>
              <a:rPr lang="en-US" sz="2150" b="1" u="sng" dirty="0" smtClean="0">
                <a:solidFill>
                  <a:srgbClr val="00B050"/>
                </a:solidFill>
              </a:rPr>
              <a:t>Essau et al. </a:t>
            </a:r>
            <a:endParaRPr lang="ar-SA" sz="2150" b="1" u="sng" dirty="0" smtClean="0">
              <a:solidFill>
                <a:srgbClr val="00B050"/>
              </a:solidFill>
            </a:endParaRPr>
          </a:p>
          <a:p>
            <a:pPr algn="just">
              <a:buNone/>
            </a:pPr>
            <a:r>
              <a:rPr lang="ar-SA" sz="2150" b="1" dirty="0" smtClean="0">
                <a:solidFill>
                  <a:srgbClr val="FF0000"/>
                </a:solidFill>
              </a:rPr>
              <a:t>”أن المستويات المرتفعة من المماطلة في المجال الأكاديمي تجعل الطلاب غير قادرين على ضبط وتنظيم عملية إنجاز أهدافهم الأكاديمية مسببة لهم الاكتئاب والقلق ومستويات مرتفعة من الضغوط، وهي سمة لا تتقيد بالنوع؛ وإنما تؤثر على كلا الجنسين“. (</a:t>
            </a:r>
            <a:r>
              <a:rPr lang="en-US" sz="2150" b="1" dirty="0" smtClean="0">
                <a:solidFill>
                  <a:srgbClr val="FF0000"/>
                </a:solidFill>
              </a:rPr>
              <a:t>Essau et al., 2008</a:t>
            </a:r>
            <a:r>
              <a:rPr lang="ar-SA" sz="2150" b="1" dirty="0" smtClean="0">
                <a:solidFill>
                  <a:srgbClr val="FF0000"/>
                </a:solidFill>
              </a:rPr>
              <a:t>) </a:t>
            </a:r>
          </a:p>
          <a:p>
            <a:pPr algn="just">
              <a:buNone/>
            </a:pPr>
            <a:endParaRPr lang="ar-SA" sz="2150" dirty="0">
              <a:solidFill>
                <a:srgbClr val="FF0000"/>
              </a:solidFill>
            </a:endParaRPr>
          </a:p>
        </p:txBody>
      </p:sp>
    </p:spTree>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20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20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20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11560" y="2492896"/>
            <a:ext cx="7772400" cy="1692800"/>
          </a:xfrm>
          <a:prstGeom prst="rect">
            <a:avLst/>
          </a:prstGeom>
        </p:spPr>
        <p:txBody>
          <a:bodyPr/>
          <a:lstStyle/>
          <a:p>
            <a:pPr marL="0" marR="0" lvl="0" indent="0" algn="just" defTabSz="914400" rtl="1" eaLnBrk="1" fontAlgn="auto" latinLnBrk="0" hangingPunct="1">
              <a:lnSpc>
                <a:spcPct val="100000"/>
              </a:lnSpc>
              <a:spcBef>
                <a:spcPct val="0"/>
              </a:spcBef>
              <a:spcAft>
                <a:spcPts val="0"/>
              </a:spcAft>
              <a:buClrTx/>
              <a:buSzTx/>
              <a:buFontTx/>
              <a:buNone/>
              <a:tabLst/>
              <a:defRPr/>
            </a:pPr>
            <a:r>
              <a:rPr kumimoji="0" lang="ar-SA" sz="3600" b="1" i="0" u="none" strike="noStrike" kern="1200" cap="none" spc="-100" normalizeH="0" baseline="0" noProof="0" dirty="0" smtClean="0">
                <a:ln>
                  <a:noFill/>
                </a:ln>
                <a:solidFill>
                  <a:srgbClr val="FF0000"/>
                </a:solidFill>
                <a:effectLst/>
                <a:uLnTx/>
                <a:uFillTx/>
                <a:latin typeface="+mj-lt"/>
                <a:ea typeface="+mj-ea"/>
                <a:cs typeface="+mj-cs"/>
              </a:rPr>
              <a:t>أي المجالات أكثر عرضة للمماطلة؟</a:t>
            </a:r>
            <a:endParaRPr kumimoji="0" lang="ar-SA" sz="3600" b="1" i="0" u="none" strike="noStrike" kern="1200" cap="none" spc="-100" normalizeH="0" baseline="0" noProof="0" dirty="0">
              <a:ln>
                <a:noFill/>
              </a:ln>
              <a:solidFill>
                <a:srgbClr val="FF0000"/>
              </a:solidFill>
              <a:effectLst/>
              <a:uLnTx/>
              <a:uFillTx/>
              <a:latin typeface="+mj-lt"/>
              <a:ea typeface="+mj-ea"/>
              <a:cs typeface="+mj-cs"/>
            </a:endParaRPr>
          </a:p>
        </p:txBody>
      </p:sp>
    </p:spTree>
  </p:cSld>
  <p:clrMapOvr>
    <a:masterClrMapping/>
  </p:clrMapOvr>
  <p:transition spd="med">
    <p:checke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914400" y="764704"/>
          <a:ext cx="7772400" cy="5591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newsflash/>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2420888"/>
            <a:ext cx="7416824" cy="830997"/>
          </a:xfrm>
          <a:prstGeom prst="rect">
            <a:avLst/>
          </a:prstGeom>
        </p:spPr>
        <p:txBody>
          <a:bodyPr wrap="square">
            <a:spAutoFit/>
          </a:bodyPr>
          <a:lstStyle/>
          <a:p>
            <a:r>
              <a:rPr lang="ar-SA" sz="4800" b="1" dirty="0" smtClean="0">
                <a:solidFill>
                  <a:srgbClr val="FF0000"/>
                </a:solidFill>
              </a:rPr>
              <a:t>المجال الأكاديمي نموذجاً</a:t>
            </a:r>
            <a:endParaRPr lang="ar-SA" sz="4800" b="1" dirty="0"/>
          </a:p>
        </p:txBody>
      </p:sp>
    </p:spTree>
  </p:cSld>
  <p:clrMapOvr>
    <a:masterClrMapping/>
  </p:clrMapOvr>
  <p:transition spd="med">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332656"/>
            <a:ext cx="7772400" cy="756696"/>
          </a:xfrm>
        </p:spPr>
        <p:txBody>
          <a:bodyPr/>
          <a:lstStyle/>
          <a:p>
            <a:pPr algn="just"/>
            <a:r>
              <a:rPr lang="ar-SA" dirty="0" smtClean="0">
                <a:solidFill>
                  <a:srgbClr val="FF0000"/>
                </a:solidFill>
              </a:rPr>
              <a:t>شيوع المماطلة في المجال الأكاديمي:</a:t>
            </a:r>
            <a:endParaRPr lang="ar-SA" dirty="0">
              <a:solidFill>
                <a:srgbClr val="FF0000"/>
              </a:solidFill>
            </a:endParaRPr>
          </a:p>
        </p:txBody>
      </p:sp>
      <p:sp>
        <p:nvSpPr>
          <p:cNvPr id="3" name="Content Placeholder 2"/>
          <p:cNvSpPr>
            <a:spLocks noGrp="1"/>
          </p:cNvSpPr>
          <p:nvPr>
            <p:ph idx="1"/>
          </p:nvPr>
        </p:nvSpPr>
        <p:spPr>
          <a:xfrm>
            <a:off x="914400" y="1052736"/>
            <a:ext cx="7772400" cy="5544616"/>
          </a:xfrm>
        </p:spPr>
        <p:txBody>
          <a:bodyPr>
            <a:noAutofit/>
          </a:bodyPr>
          <a:lstStyle/>
          <a:p>
            <a:pPr algn="just"/>
            <a:r>
              <a:rPr lang="ar-SA" sz="1750" b="1" dirty="0" smtClean="0">
                <a:solidFill>
                  <a:srgbClr val="00B050"/>
                </a:solidFill>
              </a:rPr>
              <a:t>المجال الأكاديمي أحد أبرز المجالات التي يتبدى فيها سلوك المماطلة؛ إلى الحد الذي دفع البعض إلى تعريف المماطلة على أنها:</a:t>
            </a:r>
          </a:p>
          <a:p>
            <a:pPr algn="ctr">
              <a:buNone/>
            </a:pPr>
            <a:r>
              <a:rPr lang="ar-SA" sz="1750" b="1" dirty="0" smtClean="0">
                <a:solidFill>
                  <a:srgbClr val="FF0000"/>
                </a:solidFill>
              </a:rPr>
              <a:t>"عقبة هامة تقف أمام الإنجاز الأكاديمي" </a:t>
            </a:r>
            <a:r>
              <a:rPr lang="en-US" sz="1750" b="1" dirty="0" smtClean="0">
                <a:solidFill>
                  <a:srgbClr val="00B050"/>
                </a:solidFill>
              </a:rPr>
              <a:t>(Scher &amp; Osterman, 2002: 170)</a:t>
            </a:r>
            <a:r>
              <a:rPr lang="ar-SA" sz="1750" b="1" dirty="0" smtClean="0">
                <a:solidFill>
                  <a:srgbClr val="00B050"/>
                </a:solidFill>
              </a:rPr>
              <a:t> .</a:t>
            </a:r>
          </a:p>
          <a:p>
            <a:pPr algn="just"/>
            <a:r>
              <a:rPr lang="ar-SA" sz="1750" b="1" dirty="0" smtClean="0">
                <a:solidFill>
                  <a:srgbClr val="00B050"/>
                </a:solidFill>
              </a:rPr>
              <a:t> وفقا لدراسة كل من"سكوروينبرج وأخرون" </a:t>
            </a:r>
            <a:r>
              <a:rPr lang="en-US" sz="1750" b="1" dirty="0" smtClean="0">
                <a:solidFill>
                  <a:srgbClr val="00B050"/>
                </a:solidFill>
              </a:rPr>
              <a:t>  Schouwenburg et al.</a:t>
            </a:r>
            <a:endParaRPr lang="ar-SA" sz="1750" b="1" dirty="0" smtClean="0">
              <a:solidFill>
                <a:srgbClr val="00B050"/>
              </a:solidFill>
            </a:endParaRPr>
          </a:p>
          <a:p>
            <a:pPr algn="ctr">
              <a:buNone/>
            </a:pPr>
            <a:r>
              <a:rPr lang="ar-SA" sz="1750" b="1" dirty="0" smtClean="0">
                <a:solidFill>
                  <a:srgbClr val="FF0000"/>
                </a:solidFill>
              </a:rPr>
              <a:t>”70% من طلاب الجامعة في أمريكا الشمالية ينخرطون في سلوك المماطلة“. </a:t>
            </a:r>
            <a:r>
              <a:rPr lang="en-US" sz="1750" b="1" dirty="0" smtClean="0">
                <a:solidFill>
                  <a:srgbClr val="00B050"/>
                </a:solidFill>
              </a:rPr>
              <a:t>(Schouwenburg et al., 2004)</a:t>
            </a:r>
            <a:r>
              <a:rPr lang="ar-SA" sz="1750" b="1" dirty="0" smtClean="0">
                <a:solidFill>
                  <a:srgbClr val="00B050"/>
                </a:solidFill>
              </a:rPr>
              <a:t> </a:t>
            </a:r>
          </a:p>
          <a:p>
            <a:pPr algn="just"/>
            <a:r>
              <a:rPr lang="ar-SA" sz="1750" b="1" dirty="0" smtClean="0">
                <a:solidFill>
                  <a:srgbClr val="00B050"/>
                </a:solidFill>
              </a:rPr>
              <a:t>وفقا لدراسة "جوود"  </a:t>
            </a:r>
            <a:r>
              <a:rPr lang="en-US" sz="1750" b="1" dirty="0" smtClean="0">
                <a:solidFill>
                  <a:srgbClr val="00B050"/>
                </a:solidFill>
              </a:rPr>
              <a:t>Goode</a:t>
            </a:r>
            <a:endParaRPr lang="ar-SA" sz="1750" b="1" dirty="0" smtClean="0">
              <a:solidFill>
                <a:srgbClr val="00B050"/>
              </a:solidFill>
            </a:endParaRPr>
          </a:p>
          <a:p>
            <a:pPr algn="ctr">
              <a:buNone/>
            </a:pPr>
            <a:r>
              <a:rPr lang="ar-SA" sz="1750" b="1" dirty="0" smtClean="0">
                <a:solidFill>
                  <a:srgbClr val="FF0000"/>
                </a:solidFill>
              </a:rPr>
              <a:t>” تبلغ نسبة الطلاب الذين ينخرطون في سلوك المماطلة 70% في مقابل 20% للجمهور العام“</a:t>
            </a:r>
            <a:r>
              <a:rPr lang="ar-SA" sz="1750" b="1" dirty="0" smtClean="0">
                <a:solidFill>
                  <a:srgbClr val="00B050"/>
                </a:solidFill>
              </a:rPr>
              <a:t>. </a:t>
            </a:r>
            <a:r>
              <a:rPr lang="en-US" sz="1750" b="1" dirty="0" smtClean="0">
                <a:solidFill>
                  <a:srgbClr val="00B050"/>
                </a:solidFill>
              </a:rPr>
              <a:t>(Goode, 2008)</a:t>
            </a:r>
            <a:endParaRPr lang="ar-SA" sz="1750" b="1" dirty="0" smtClean="0">
              <a:solidFill>
                <a:srgbClr val="00B050"/>
              </a:solidFill>
            </a:endParaRPr>
          </a:p>
          <a:p>
            <a:pPr algn="just"/>
            <a:r>
              <a:rPr lang="ar-SA" sz="1750" b="1" dirty="0" smtClean="0">
                <a:solidFill>
                  <a:srgbClr val="00B050"/>
                </a:solidFill>
              </a:rPr>
              <a:t>وفقا لـ دراسة "إليس و كانيس" </a:t>
            </a:r>
            <a:r>
              <a:rPr lang="en-US" sz="1750" b="1" dirty="0" smtClean="0">
                <a:solidFill>
                  <a:srgbClr val="00B050"/>
                </a:solidFill>
              </a:rPr>
              <a:t>Ellis &amp; Knaus</a:t>
            </a:r>
            <a:r>
              <a:rPr lang="ar-SA" sz="1750" b="1" dirty="0" smtClean="0">
                <a:solidFill>
                  <a:srgbClr val="00B050"/>
                </a:solidFill>
              </a:rPr>
              <a:t>؛ </a:t>
            </a:r>
          </a:p>
          <a:p>
            <a:pPr algn="ctr">
              <a:buNone/>
            </a:pPr>
            <a:r>
              <a:rPr lang="ar-SA" sz="1750" b="1" dirty="0" smtClean="0">
                <a:solidFill>
                  <a:srgbClr val="FF0000"/>
                </a:solidFill>
              </a:rPr>
              <a:t>” ما يقرب من 95% من طلاب الكليات يمارسون سلوك المماطلة“. </a:t>
            </a:r>
            <a:r>
              <a:rPr lang="en-US" sz="1750" b="1" dirty="0" smtClean="0">
                <a:solidFill>
                  <a:srgbClr val="00B050"/>
                </a:solidFill>
              </a:rPr>
              <a:t>(Ellis &amp; Knaus, 1977)</a:t>
            </a:r>
            <a:endParaRPr lang="ar-SA" sz="1750" b="1" dirty="0" smtClean="0">
              <a:solidFill>
                <a:srgbClr val="00B050"/>
              </a:solidFill>
            </a:endParaRPr>
          </a:p>
          <a:p>
            <a:pPr algn="just">
              <a:buNone/>
            </a:pPr>
            <a:r>
              <a:rPr lang="ar-SA" sz="1750" b="1" dirty="0" smtClean="0">
                <a:solidFill>
                  <a:srgbClr val="00B050"/>
                </a:solidFill>
              </a:rPr>
              <a:t>ولا تختلف المماطلة في المجال الأكاديمي عنها في المجالات الأخرى فيما يترتب عليها من مشكلات أولية وثانوية؛ إذ ينتج عنها ضعف مستوى الإنجاز لدى الطلاب، وزيادة الاضطرابات النفسية والجسمية (</a:t>
            </a:r>
            <a:r>
              <a:rPr lang="en-US" sz="1750" b="1" dirty="0" smtClean="0">
                <a:solidFill>
                  <a:srgbClr val="00B050"/>
                </a:solidFill>
              </a:rPr>
              <a:t>Ferrari &amp; Pychyl, 2008</a:t>
            </a:r>
            <a:r>
              <a:rPr lang="ar-SA" sz="1750" b="1" dirty="0" smtClean="0">
                <a:solidFill>
                  <a:srgbClr val="00B050"/>
                </a:solidFill>
              </a:rPr>
              <a:t>)، وارتفاع مستوى القلق (</a:t>
            </a:r>
            <a:r>
              <a:rPr lang="en-US" sz="1750" b="1" dirty="0" smtClean="0">
                <a:solidFill>
                  <a:srgbClr val="00B050"/>
                </a:solidFill>
              </a:rPr>
              <a:t>Lay, 1995; Onwuegbuzie, 2004</a:t>
            </a:r>
            <a:r>
              <a:rPr lang="ar-SA" sz="1750" b="1" dirty="0" smtClean="0">
                <a:solidFill>
                  <a:srgbClr val="00B050"/>
                </a:solidFill>
              </a:rPr>
              <a:t>)، والشذوذ والخلط والارتباك وعدم المسئولية (</a:t>
            </a:r>
            <a:r>
              <a:rPr lang="en-US" sz="1750" b="1" dirty="0" smtClean="0">
                <a:solidFill>
                  <a:srgbClr val="00B050"/>
                </a:solidFill>
              </a:rPr>
              <a:t>Rivait, 2007</a:t>
            </a:r>
            <a:r>
              <a:rPr lang="ar-SA" sz="1750" b="1" dirty="0" smtClean="0">
                <a:solidFill>
                  <a:srgbClr val="00B050"/>
                </a:solidFill>
              </a:rPr>
              <a:t>).</a:t>
            </a:r>
            <a:endParaRPr lang="ar-SA" sz="1750" dirty="0">
              <a:solidFill>
                <a:srgbClr val="00B050"/>
              </a:solidFill>
            </a:endParaRPr>
          </a:p>
        </p:txBody>
      </p:sp>
    </p:spTree>
  </p:cSld>
  <p:clrMapOvr>
    <a:masterClrMapping/>
  </p:clrMapOvr>
  <p:transition spd="med">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3768" y="512064"/>
            <a:ext cx="6203032" cy="914400"/>
          </a:xfrm>
        </p:spPr>
        <p:txBody>
          <a:bodyPr/>
          <a:lstStyle/>
          <a:p>
            <a:pPr algn="just"/>
            <a:r>
              <a:rPr lang="ar-SA" dirty="0" smtClean="0">
                <a:solidFill>
                  <a:srgbClr val="FF0000"/>
                </a:solidFill>
              </a:rPr>
              <a:t>كيفية إتخاذ مقياس المماطلة:</a:t>
            </a:r>
            <a:endParaRPr lang="ar-SA" dirty="0">
              <a:solidFill>
                <a:srgbClr val="FF0000"/>
              </a:solidFill>
            </a:endParaRPr>
          </a:p>
        </p:txBody>
      </p:sp>
      <p:sp>
        <p:nvSpPr>
          <p:cNvPr id="3" name="Content Placeholder 2"/>
          <p:cNvSpPr>
            <a:spLocks noGrp="1"/>
          </p:cNvSpPr>
          <p:nvPr>
            <p:ph idx="1"/>
          </p:nvPr>
        </p:nvSpPr>
        <p:spPr>
          <a:xfrm>
            <a:off x="914400" y="1484784"/>
            <a:ext cx="7772400" cy="4870776"/>
          </a:xfrm>
        </p:spPr>
        <p:txBody>
          <a:bodyPr>
            <a:normAutofit/>
          </a:bodyPr>
          <a:lstStyle/>
          <a:p>
            <a:pPr algn="just"/>
            <a:r>
              <a:rPr lang="ar-SA" dirty="0" smtClean="0">
                <a:solidFill>
                  <a:schemeClr val="accent1">
                    <a:lumMod val="60000"/>
                    <a:lumOff val="40000"/>
                  </a:schemeClr>
                </a:solidFill>
              </a:rPr>
              <a:t>قم بقراءة كل عبارة من عبارات المقياس بعناية؛ ثم حدد مدى انطباقها عليك من خلال المتصل الخماسي </a:t>
            </a:r>
            <a:r>
              <a:rPr lang="ar-SA" sz="2000" dirty="0" smtClean="0">
                <a:solidFill>
                  <a:srgbClr val="FFFF00"/>
                </a:solidFill>
              </a:rPr>
              <a:t>(تنطبق بشدة – تنطبق – لا استطيع التحديد – لا تنطبق – لا تنطبق مطلقاً)</a:t>
            </a:r>
            <a:r>
              <a:rPr lang="ar-SA" dirty="0" smtClean="0">
                <a:solidFill>
                  <a:schemeClr val="accent1">
                    <a:lumMod val="60000"/>
                    <a:lumOff val="40000"/>
                  </a:schemeClr>
                </a:solidFill>
              </a:rPr>
              <a:t>.. وفي كل مرة قم بتسجيل الدرجة الموجودة في الخانة التي اخترتها في ورقة خارجية </a:t>
            </a:r>
            <a:r>
              <a:rPr lang="ar-SA" sz="2000" dirty="0" smtClean="0">
                <a:solidFill>
                  <a:srgbClr val="FFFF00"/>
                </a:solidFill>
              </a:rPr>
              <a:t>– لاحظ أن تلك الدرجات تختلف أحيانا من عبارة لأخرى - </a:t>
            </a:r>
            <a:r>
              <a:rPr lang="ar-SA" dirty="0" smtClean="0">
                <a:solidFill>
                  <a:srgbClr val="92D050"/>
                </a:solidFill>
              </a:rPr>
              <a:t>وبعد الانتهاء من كافة العبارات وعددها 20 عبارة؛ قم بجمع الدرجات المسجلة بالورقة لتحصل على الدرجة الكلية.. ثم تابع القراءة. </a:t>
            </a:r>
            <a:endParaRPr lang="ar-SA" sz="2000" dirty="0">
              <a:solidFill>
                <a:srgbClr val="92D050"/>
              </a:solidFill>
            </a:endParaRPr>
          </a:p>
        </p:txBody>
      </p:sp>
      <p:pic>
        <p:nvPicPr>
          <p:cNvPr id="37890" name="Picture 2" descr="https://encrypted-tbn0.gstatic.com/images?q=tbn:ANd9GcQCHWYQr6eQ-KZyV-st5trHQDMTwVbcrnRxDIqVRQ5ffxvIquq4"/>
          <p:cNvPicPr>
            <a:picLocks noChangeAspect="1" noChangeArrowheads="1"/>
          </p:cNvPicPr>
          <p:nvPr/>
        </p:nvPicPr>
        <p:blipFill>
          <a:blip r:embed="rId2" cstate="print"/>
          <a:srcRect/>
          <a:stretch>
            <a:fillRect/>
          </a:stretch>
        </p:blipFill>
        <p:spPr bwMode="auto">
          <a:xfrm>
            <a:off x="1043608" y="332656"/>
            <a:ext cx="1685305" cy="1080120"/>
          </a:xfrm>
          <a:prstGeom prst="rect">
            <a:avLst/>
          </a:prstGeom>
          <a:noFill/>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95234" y="2276872"/>
          <a:ext cx="8669254" cy="2127006"/>
        </p:xfrm>
        <a:graphic>
          <a:graphicData uri="http://schemas.openxmlformats.org/drawingml/2006/table">
            <a:tbl>
              <a:tblPr rtl="1">
                <a:tableStyleId>{69C7853C-536D-4A76-A0AE-DD22124D55A5}</a:tableStyleId>
              </a:tblPr>
              <a:tblGrid>
                <a:gridCol w="1027272"/>
                <a:gridCol w="520381"/>
                <a:gridCol w="668745"/>
                <a:gridCol w="839800"/>
                <a:gridCol w="665794"/>
                <a:gridCol w="704901"/>
                <a:gridCol w="704901"/>
                <a:gridCol w="704901"/>
                <a:gridCol w="803644"/>
                <a:gridCol w="995630"/>
                <a:gridCol w="1033285"/>
              </a:tblGrid>
              <a:tr h="1044116">
                <a:tc rowSpan="3">
                  <a:txBody>
                    <a:bodyPr/>
                    <a:lstStyle/>
                    <a:p>
                      <a:pPr algn="ctr" rtl="1">
                        <a:lnSpc>
                          <a:spcPct val="115000"/>
                        </a:lnSpc>
                        <a:spcAft>
                          <a:spcPts val="0"/>
                        </a:spcAft>
                      </a:pPr>
                      <a:r>
                        <a:rPr lang="ar-SA" sz="1400" b="1" dirty="0"/>
                        <a:t>المجموعة</a:t>
                      </a:r>
                      <a:endParaRPr lang="en-US" sz="1400" b="1" dirty="0">
                        <a:latin typeface="Calibri"/>
                        <a:ea typeface="Calibri"/>
                        <a:cs typeface="Arial"/>
                      </a:endParaRPr>
                    </a:p>
                  </a:txBody>
                  <a:tcPr marL="68580" marR="68580" marT="0" marB="0" anchor="ctr"/>
                </a:tc>
                <a:tc gridSpan="4">
                  <a:txBody>
                    <a:bodyPr/>
                    <a:lstStyle/>
                    <a:p>
                      <a:pPr algn="ctr" rtl="1">
                        <a:lnSpc>
                          <a:spcPct val="115000"/>
                        </a:lnSpc>
                        <a:spcAft>
                          <a:spcPts val="0"/>
                        </a:spcAft>
                      </a:pPr>
                      <a:r>
                        <a:rPr lang="ar-SA" sz="1600" b="1" dirty="0"/>
                        <a:t>المماطلون</a:t>
                      </a:r>
                      <a:endParaRPr lang="en-US" sz="1600" b="1" dirty="0">
                        <a:latin typeface="Calibri"/>
                        <a:ea typeface="Calibri"/>
                        <a:cs typeface="Arial"/>
                      </a:endParaRPr>
                    </a:p>
                  </a:txBody>
                  <a:tcPr marL="68580" marR="68580" marT="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lnSpc>
                          <a:spcPct val="115000"/>
                        </a:lnSpc>
                        <a:spcAft>
                          <a:spcPts val="0"/>
                        </a:spcAft>
                      </a:pPr>
                      <a:r>
                        <a:rPr lang="ar-SA" sz="1600" b="1"/>
                        <a:t>غير المماطلين</a:t>
                      </a:r>
                      <a:endParaRPr lang="en-US" sz="1600" b="1">
                        <a:latin typeface="Calibri"/>
                        <a:ea typeface="Calibri"/>
                        <a:cs typeface="Arial"/>
                      </a:endParaRPr>
                    </a:p>
                  </a:txBody>
                  <a:tcPr marL="68580" marR="68580" marT="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ctr" rtl="1">
                        <a:lnSpc>
                          <a:spcPct val="115000"/>
                        </a:lnSpc>
                        <a:spcAft>
                          <a:spcPts val="0"/>
                        </a:spcAft>
                      </a:pPr>
                      <a:r>
                        <a:rPr lang="ar-SA" sz="1600" b="1" dirty="0"/>
                        <a:t>النسبة الحرجة</a:t>
                      </a:r>
                      <a:endParaRPr lang="en-US" sz="16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a:t>مستوى الدلالة</a:t>
                      </a:r>
                      <a:endParaRPr lang="en-US" sz="1600" b="1">
                        <a:latin typeface="Calibri"/>
                        <a:ea typeface="Calibri"/>
                        <a:cs typeface="Arial"/>
                      </a:endParaRPr>
                    </a:p>
                  </a:txBody>
                  <a:tcPr marL="68580" marR="68580" marT="0" marB="0" anchor="ctr"/>
                </a:tc>
              </a:tr>
              <a:tr h="522058">
                <a:tc vMerge="1">
                  <a:txBody>
                    <a:bodyPr/>
                    <a:lstStyle/>
                    <a:p>
                      <a:pPr rtl="1"/>
                      <a:endParaRPr lang="ar-SA"/>
                    </a:p>
                  </a:txBody>
                  <a:tcPr/>
                </a:tc>
                <a:tc>
                  <a:txBody>
                    <a:bodyPr/>
                    <a:lstStyle/>
                    <a:p>
                      <a:pPr algn="ctr" rtl="1">
                        <a:lnSpc>
                          <a:spcPct val="115000"/>
                        </a:lnSpc>
                        <a:spcAft>
                          <a:spcPts val="0"/>
                        </a:spcAft>
                      </a:pPr>
                      <a:r>
                        <a:rPr lang="ar-SA" sz="1600" b="1"/>
                        <a:t>ك</a:t>
                      </a:r>
                      <a:endParaRPr lang="en-US" sz="1600" b="1">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a:t>%</a:t>
                      </a:r>
                      <a:endParaRPr lang="en-US" sz="1600" b="1">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a:t>م</a:t>
                      </a:r>
                      <a:endParaRPr lang="en-US" sz="1600" b="1">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a:t>ع</a:t>
                      </a:r>
                      <a:endParaRPr lang="en-US" sz="1600" b="1">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a:t>ك</a:t>
                      </a:r>
                      <a:endParaRPr lang="en-US" sz="1600" b="1">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a:t>%</a:t>
                      </a:r>
                      <a:endParaRPr lang="en-US" sz="1600" b="1">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a:t>م</a:t>
                      </a:r>
                      <a:endParaRPr lang="en-US" sz="1600" b="1">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a:t>ع</a:t>
                      </a:r>
                      <a:endParaRPr lang="en-US" sz="1600" b="1">
                        <a:latin typeface="Calibri"/>
                        <a:ea typeface="Calibri"/>
                        <a:cs typeface="Arial"/>
                      </a:endParaRPr>
                    </a:p>
                  </a:txBody>
                  <a:tcPr marL="68580" marR="68580" marT="0" marB="0" anchor="ctr"/>
                </a:tc>
                <a:tc rowSpan="2">
                  <a:txBody>
                    <a:bodyPr/>
                    <a:lstStyle/>
                    <a:p>
                      <a:pPr algn="ctr" rtl="1">
                        <a:lnSpc>
                          <a:spcPct val="115000"/>
                        </a:lnSpc>
                        <a:spcAft>
                          <a:spcPts val="0"/>
                        </a:spcAft>
                      </a:pPr>
                      <a:r>
                        <a:rPr lang="ar-SA" sz="1600" b="1"/>
                        <a:t>0.837</a:t>
                      </a:r>
                      <a:endParaRPr lang="en-US" sz="1600" b="1">
                        <a:latin typeface="Calibri"/>
                        <a:ea typeface="Calibri"/>
                        <a:cs typeface="Arial"/>
                      </a:endParaRPr>
                    </a:p>
                  </a:txBody>
                  <a:tcPr marL="68580" marR="68580" marT="0" marB="0" anchor="ctr"/>
                </a:tc>
                <a:tc rowSpan="2">
                  <a:txBody>
                    <a:bodyPr/>
                    <a:lstStyle/>
                    <a:p>
                      <a:pPr algn="ctr" rtl="1">
                        <a:lnSpc>
                          <a:spcPct val="115000"/>
                        </a:lnSpc>
                        <a:spcAft>
                          <a:spcPts val="0"/>
                        </a:spcAft>
                      </a:pPr>
                      <a:r>
                        <a:rPr lang="ar-SA" sz="1600" b="1"/>
                        <a:t>غير دالة</a:t>
                      </a:r>
                      <a:endParaRPr lang="en-US" sz="1600" b="1">
                        <a:latin typeface="Calibri"/>
                        <a:ea typeface="Calibri"/>
                        <a:cs typeface="Arial"/>
                      </a:endParaRPr>
                    </a:p>
                  </a:txBody>
                  <a:tcPr marL="68580" marR="68580" marT="0" marB="0" anchor="ctr"/>
                </a:tc>
              </a:tr>
              <a:tr h="522058">
                <a:tc vMerge="1">
                  <a:txBody>
                    <a:bodyPr/>
                    <a:lstStyle/>
                    <a:p>
                      <a:pPr rtl="1"/>
                      <a:endParaRPr lang="ar-SA"/>
                    </a:p>
                  </a:txBody>
                  <a:tcPr/>
                </a:tc>
                <a:tc>
                  <a:txBody>
                    <a:bodyPr/>
                    <a:lstStyle/>
                    <a:p>
                      <a:pPr algn="ctr" rtl="1">
                        <a:lnSpc>
                          <a:spcPct val="115000"/>
                        </a:lnSpc>
                        <a:spcAft>
                          <a:spcPts val="0"/>
                        </a:spcAft>
                      </a:pPr>
                      <a:r>
                        <a:rPr lang="ar-SA" sz="1600" b="1"/>
                        <a:t>190</a:t>
                      </a:r>
                      <a:endParaRPr lang="en-US" sz="1600" b="1">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a:t>47.9</a:t>
                      </a:r>
                      <a:endParaRPr lang="en-US" sz="1600" b="1">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a:t>42.37</a:t>
                      </a:r>
                      <a:endParaRPr lang="en-US" sz="1600" b="1">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a:t>4.43</a:t>
                      </a:r>
                      <a:endParaRPr lang="en-US" sz="1600" b="1">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a:t>207</a:t>
                      </a:r>
                      <a:endParaRPr lang="en-US" sz="1600" b="1">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a:t>52.1</a:t>
                      </a:r>
                      <a:endParaRPr lang="en-US" sz="1600" b="1">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a:t>30.0</a:t>
                      </a:r>
                      <a:endParaRPr lang="en-US" sz="1600" b="1">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dirty="0"/>
                        <a:t>5.35</a:t>
                      </a:r>
                      <a:endParaRPr lang="en-US" sz="1600" b="1" dirty="0">
                        <a:latin typeface="Calibri"/>
                        <a:ea typeface="Calibri"/>
                        <a:cs typeface="Arial"/>
                      </a:endParaRPr>
                    </a:p>
                  </a:txBody>
                  <a:tcPr marL="68580" marR="68580" marT="0" marB="0" anchor="ctr"/>
                </a:tc>
                <a:tc vMerge="1">
                  <a:txBody>
                    <a:bodyPr/>
                    <a:lstStyle/>
                    <a:p>
                      <a:pPr rtl="1"/>
                      <a:endParaRPr lang="ar-SA"/>
                    </a:p>
                  </a:txBody>
                  <a:tcPr/>
                </a:tc>
                <a:tc vMerge="1">
                  <a:txBody>
                    <a:bodyPr/>
                    <a:lstStyle/>
                    <a:p>
                      <a:pPr rtl="1"/>
                      <a:endParaRPr lang="ar-SA"/>
                    </a:p>
                  </a:txBody>
                  <a:tcPr/>
                </a:tc>
              </a:tr>
            </a:tbl>
          </a:graphicData>
        </a:graphic>
      </p:graphicFrame>
      <p:sp>
        <p:nvSpPr>
          <p:cNvPr id="5" name="Title 1"/>
          <p:cNvSpPr txBox="1">
            <a:spLocks/>
          </p:cNvSpPr>
          <p:nvPr/>
        </p:nvSpPr>
        <p:spPr>
          <a:xfrm>
            <a:off x="683568" y="764704"/>
            <a:ext cx="7772400" cy="914400"/>
          </a:xfrm>
          <a:prstGeom prst="rect">
            <a:avLst/>
          </a:prstGeom>
        </p:spPr>
        <p:txBody>
          <a:bodyPr/>
          <a:lstStyle/>
          <a:p>
            <a:pPr marL="0" marR="0" lvl="0" indent="0" algn="just" defTabSz="914400" rtl="1" eaLnBrk="1" fontAlgn="auto" latinLnBrk="0" hangingPunct="1">
              <a:lnSpc>
                <a:spcPct val="100000"/>
              </a:lnSpc>
              <a:spcBef>
                <a:spcPct val="0"/>
              </a:spcBef>
              <a:spcAft>
                <a:spcPts val="0"/>
              </a:spcAft>
              <a:buClrTx/>
              <a:buSzTx/>
              <a:buFontTx/>
              <a:buNone/>
              <a:tabLst/>
              <a:defRPr/>
            </a:pPr>
            <a:r>
              <a:rPr kumimoji="0" lang="ar-SA" sz="2400" b="0" i="0" u="none" strike="noStrike" kern="1200" cap="none" spc="-100" normalizeH="0" baseline="0" noProof="0" dirty="0" smtClean="0">
                <a:ln>
                  <a:noFill/>
                </a:ln>
                <a:solidFill>
                  <a:srgbClr val="FF0000"/>
                </a:solidFill>
                <a:effectLst/>
                <a:uLnTx/>
                <a:uFillTx/>
                <a:latin typeface="+mj-lt"/>
                <a:ea typeface="+mj-ea"/>
                <a:cs typeface="+mj-cs"/>
              </a:rPr>
              <a:t>شيوع المماطلة الأكاديمية من واقع دراسة على عينة من طلاب وطالبات إحدى الجامعات السعودية ن = 397*</a:t>
            </a:r>
            <a:endParaRPr kumimoji="0" lang="ar-SA" sz="2400" b="0" i="0" u="none" strike="noStrike" kern="1200" cap="none" spc="-100" normalizeH="0" baseline="0" noProof="0" dirty="0">
              <a:ln>
                <a:noFill/>
              </a:ln>
              <a:solidFill>
                <a:srgbClr val="FF0000"/>
              </a:solidFill>
              <a:effectLst/>
              <a:uLnTx/>
              <a:uFillTx/>
              <a:latin typeface="+mj-lt"/>
              <a:ea typeface="+mj-ea"/>
              <a:cs typeface="+mj-cs"/>
            </a:endParaRPr>
          </a:p>
        </p:txBody>
      </p:sp>
      <p:sp>
        <p:nvSpPr>
          <p:cNvPr id="6" name="Title 1"/>
          <p:cNvSpPr txBox="1">
            <a:spLocks/>
          </p:cNvSpPr>
          <p:nvPr/>
        </p:nvSpPr>
        <p:spPr>
          <a:xfrm>
            <a:off x="899592" y="4725144"/>
            <a:ext cx="7772400" cy="914400"/>
          </a:xfrm>
          <a:prstGeom prst="rect">
            <a:avLst/>
          </a:prstGeom>
        </p:spPr>
        <p:txBody>
          <a:bodyPr/>
          <a:lstStyle/>
          <a:p>
            <a:pPr marL="0" marR="0" lvl="0" indent="0" algn="ctr" defTabSz="914400" rtl="1" eaLnBrk="1" fontAlgn="auto" latinLnBrk="0" hangingPunct="1">
              <a:lnSpc>
                <a:spcPct val="100000"/>
              </a:lnSpc>
              <a:spcBef>
                <a:spcPct val="0"/>
              </a:spcBef>
              <a:spcAft>
                <a:spcPts val="0"/>
              </a:spcAft>
              <a:buClrTx/>
              <a:buSzTx/>
              <a:tabLst/>
              <a:defRPr/>
            </a:pPr>
            <a:r>
              <a:rPr kumimoji="0" lang="ar-SA" sz="2400" b="1" i="0" u="none" strike="noStrike" kern="1200" cap="none" spc="-100" normalizeH="0" baseline="0" noProof="0" dirty="0" smtClean="0">
                <a:ln>
                  <a:noFill/>
                </a:ln>
                <a:solidFill>
                  <a:srgbClr val="FF0000"/>
                </a:solidFill>
                <a:effectLst/>
                <a:uLnTx/>
                <a:uFillTx/>
                <a:latin typeface="+mj-lt"/>
                <a:ea typeface="+mj-ea"/>
                <a:cs typeface="+mj-cs"/>
              </a:rPr>
              <a:t>نسبة المماطلين 47.9%</a:t>
            </a:r>
          </a:p>
          <a:p>
            <a:pPr marL="0" marR="0" lvl="0" indent="0" algn="ctr" defTabSz="914400" rtl="1" eaLnBrk="1" fontAlgn="auto" latinLnBrk="0" hangingPunct="1">
              <a:lnSpc>
                <a:spcPct val="100000"/>
              </a:lnSpc>
              <a:spcBef>
                <a:spcPct val="0"/>
              </a:spcBef>
              <a:spcAft>
                <a:spcPts val="0"/>
              </a:spcAft>
              <a:buClrTx/>
              <a:buSzTx/>
              <a:tabLst/>
              <a:defRPr/>
            </a:pPr>
            <a:r>
              <a:rPr lang="ar-SA" sz="2400" b="1" spc="-100" dirty="0" smtClean="0">
                <a:solidFill>
                  <a:srgbClr val="FF0000"/>
                </a:solidFill>
                <a:latin typeface="+mj-lt"/>
                <a:ea typeface="+mj-ea"/>
                <a:cs typeface="+mj-cs"/>
              </a:rPr>
              <a:t>نسبة غير المماطلين 52.1%</a:t>
            </a:r>
            <a:endParaRPr kumimoji="0" lang="ar-SA" sz="2400" b="1" i="0" u="none" strike="noStrike" kern="1200" cap="none" spc="-100" normalizeH="0" baseline="0" noProof="0" dirty="0">
              <a:ln>
                <a:noFill/>
              </a:ln>
              <a:solidFill>
                <a:srgbClr val="FF0000"/>
              </a:solidFill>
              <a:effectLst/>
              <a:uLnTx/>
              <a:uFillTx/>
              <a:latin typeface="+mj-lt"/>
              <a:ea typeface="+mj-ea"/>
              <a:cs typeface="+mj-cs"/>
            </a:endParaRPr>
          </a:p>
        </p:txBody>
      </p:sp>
      <p:sp>
        <p:nvSpPr>
          <p:cNvPr id="7" name="Title 1"/>
          <p:cNvSpPr txBox="1">
            <a:spLocks/>
          </p:cNvSpPr>
          <p:nvPr/>
        </p:nvSpPr>
        <p:spPr>
          <a:xfrm>
            <a:off x="971600" y="5733256"/>
            <a:ext cx="7772400" cy="914400"/>
          </a:xfrm>
          <a:prstGeom prst="rect">
            <a:avLst/>
          </a:prstGeom>
        </p:spPr>
        <p:txBody>
          <a:bodyPr/>
          <a:lstStyle/>
          <a:p>
            <a:pPr algn="just">
              <a:spcBef>
                <a:spcPct val="0"/>
              </a:spcBef>
            </a:pPr>
            <a:r>
              <a:rPr kumimoji="0" lang="ar-SA" sz="1400" b="0" i="0" u="none" strike="noStrike" kern="1200" cap="none" spc="-100" normalizeH="0" baseline="0" noProof="0" dirty="0" smtClean="0">
                <a:ln>
                  <a:noFill/>
                </a:ln>
                <a:solidFill>
                  <a:srgbClr val="FF0000"/>
                </a:solidFill>
                <a:effectLst/>
                <a:uLnTx/>
                <a:uFillTx/>
                <a:latin typeface="+mj-lt"/>
                <a:ea typeface="+mj-ea"/>
                <a:cs typeface="+mj-cs"/>
              </a:rPr>
              <a:t>* </a:t>
            </a:r>
            <a:r>
              <a:rPr kumimoji="0" lang="ar-SA" sz="1400" b="1" i="0" u="none" strike="noStrike" kern="1200" cap="none" spc="-100" normalizeH="0" baseline="0" noProof="0" dirty="0" smtClean="0">
                <a:ln>
                  <a:noFill/>
                </a:ln>
                <a:solidFill>
                  <a:schemeClr val="accent3">
                    <a:lumMod val="60000"/>
                    <a:lumOff val="40000"/>
                  </a:schemeClr>
                </a:solidFill>
                <a:effectLst/>
                <a:uLnTx/>
                <a:uFillTx/>
                <a:latin typeface="+mj-lt"/>
                <a:ea typeface="+mj-ea"/>
                <a:cs typeface="+mj-cs"/>
              </a:rPr>
              <a:t>أحمد، محسن لطفي 2013. </a:t>
            </a:r>
            <a:r>
              <a:rPr lang="ar-SA" sz="1400" b="1" dirty="0" smtClean="0">
                <a:solidFill>
                  <a:schemeClr val="accent3">
                    <a:lumMod val="60000"/>
                    <a:lumOff val="40000"/>
                  </a:schemeClr>
                </a:solidFill>
              </a:rPr>
              <a:t>المماطلة الأكاديمية: معدلات الانتشار والأسباب المدركة ودور أساليب المعاملة الوالدية لدى عينة من طلاب الجامعة السعوديين. القاهرة، حوليات مركز البحوث والدراسات النفسية – جامعة القاهرة، الحولية التاسعة، الرسالة الثانية.</a:t>
            </a:r>
            <a:endParaRPr lang="en-US" sz="1400" dirty="0" smtClean="0">
              <a:solidFill>
                <a:schemeClr val="accent3">
                  <a:lumMod val="60000"/>
                  <a:lumOff val="40000"/>
                </a:schemeClr>
              </a:solidFill>
            </a:endParaRPr>
          </a:p>
          <a:p>
            <a:pPr marL="0" marR="0" lvl="0" indent="0" algn="just" defTabSz="914400" rtl="1" eaLnBrk="1" fontAlgn="auto" latinLnBrk="0" hangingPunct="1">
              <a:lnSpc>
                <a:spcPct val="100000"/>
              </a:lnSpc>
              <a:spcBef>
                <a:spcPct val="0"/>
              </a:spcBef>
              <a:spcAft>
                <a:spcPts val="0"/>
              </a:spcAft>
              <a:buClrTx/>
              <a:buSzTx/>
              <a:buFontTx/>
              <a:buNone/>
              <a:tabLst/>
              <a:defRPr/>
            </a:pPr>
            <a:endParaRPr kumimoji="0" lang="ar-SA" sz="1400" b="0" i="0" u="none" strike="noStrike" kern="1200" cap="none" spc="-100" normalizeH="0" baseline="0" noProof="0" dirty="0">
              <a:ln>
                <a:noFill/>
              </a:ln>
              <a:solidFill>
                <a:srgbClr val="FF0000"/>
              </a:solidFill>
              <a:effectLst/>
              <a:uLnTx/>
              <a:uFillTx/>
              <a:latin typeface="+mj-lt"/>
              <a:ea typeface="+mj-ea"/>
              <a:cs typeface="+mj-cs"/>
            </a:endParaRPr>
          </a:p>
        </p:txBody>
      </p:sp>
    </p:spTree>
  </p:cSld>
  <p:clrMapOvr>
    <a:masterClrMapping/>
  </p:clrMapOvr>
  <p:transition spd="med">
    <p:wheel spokes="8"/>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612680"/>
          </a:xfrm>
        </p:spPr>
        <p:txBody>
          <a:bodyPr/>
          <a:lstStyle/>
          <a:p>
            <a:pPr algn="just"/>
            <a:r>
              <a:rPr lang="ar-SA" sz="3200" dirty="0" smtClean="0">
                <a:solidFill>
                  <a:srgbClr val="FF0000"/>
                </a:solidFill>
              </a:rPr>
              <a:t>ما أبرز الأنشطة الأكاديمية تعرضا للمماطلة؟</a:t>
            </a:r>
            <a:endParaRPr lang="ar-SA" sz="3200" dirty="0">
              <a:solidFill>
                <a:srgbClr val="FF0000"/>
              </a:solidFill>
            </a:endParaRPr>
          </a:p>
        </p:txBody>
      </p:sp>
      <p:sp>
        <p:nvSpPr>
          <p:cNvPr id="3" name="Content Placeholder 2"/>
          <p:cNvSpPr>
            <a:spLocks noGrp="1"/>
          </p:cNvSpPr>
          <p:nvPr>
            <p:ph idx="1"/>
          </p:nvPr>
        </p:nvSpPr>
        <p:spPr>
          <a:xfrm>
            <a:off x="914400" y="1124744"/>
            <a:ext cx="7772400" cy="5230816"/>
          </a:xfrm>
        </p:spPr>
        <p:txBody>
          <a:bodyPr>
            <a:noAutofit/>
          </a:bodyPr>
          <a:lstStyle/>
          <a:p>
            <a:pPr algn="just"/>
            <a:r>
              <a:rPr lang="ar-SA" sz="2400" b="1" dirty="0" smtClean="0"/>
              <a:t>(1) </a:t>
            </a:r>
            <a:r>
              <a:rPr lang="ar-SA" sz="2400" b="1" dirty="0" smtClean="0">
                <a:solidFill>
                  <a:srgbClr val="00B050"/>
                </a:solidFill>
              </a:rPr>
              <a:t>كتابة ورقة بحث        </a:t>
            </a:r>
            <a:r>
              <a:rPr lang="en-US" sz="2400" b="1" dirty="0" smtClean="0"/>
              <a:t>Writing a term paper               </a:t>
            </a:r>
          </a:p>
          <a:p>
            <a:pPr algn="just"/>
            <a:r>
              <a:rPr lang="ar-SA" sz="2400" b="1" dirty="0" smtClean="0"/>
              <a:t> (2) </a:t>
            </a:r>
            <a:r>
              <a:rPr lang="ar-SA" sz="2400" b="1" dirty="0" smtClean="0">
                <a:solidFill>
                  <a:srgbClr val="00B050"/>
                </a:solidFill>
              </a:rPr>
              <a:t>المذاكرة من أجل الامتحانات </a:t>
            </a:r>
            <a:r>
              <a:rPr lang="en-US" sz="2400" b="1" dirty="0" smtClean="0"/>
              <a:t>Studying for exams</a:t>
            </a:r>
            <a:r>
              <a:rPr lang="ar-SA" sz="2400" b="1" dirty="0" smtClean="0"/>
              <a:t> </a:t>
            </a:r>
          </a:p>
          <a:p>
            <a:pPr algn="just"/>
            <a:r>
              <a:rPr lang="ar-SA" sz="2400" b="1" dirty="0" smtClean="0"/>
              <a:t>(3) </a:t>
            </a:r>
            <a:r>
              <a:rPr lang="ar-SA" sz="2400" b="1" dirty="0" smtClean="0">
                <a:solidFill>
                  <a:srgbClr val="00B050"/>
                </a:solidFill>
              </a:rPr>
              <a:t>القراءة الأسبوعية للتكليفات أو الدروس</a:t>
            </a:r>
          </a:p>
          <a:p>
            <a:pPr algn="l">
              <a:buNone/>
            </a:pPr>
            <a:r>
              <a:rPr lang="en-US" sz="2400" b="1" dirty="0" smtClean="0"/>
              <a:t> Keeping up with weekly reading assignment</a:t>
            </a:r>
          </a:p>
          <a:p>
            <a:pPr algn="just"/>
            <a:r>
              <a:rPr lang="ar-SA" sz="2400" b="1" dirty="0" smtClean="0"/>
              <a:t> (4) </a:t>
            </a:r>
            <a:r>
              <a:rPr lang="ar-SA" sz="2400" b="1" dirty="0" smtClean="0">
                <a:solidFill>
                  <a:srgbClr val="00B050"/>
                </a:solidFill>
              </a:rPr>
              <a:t>المهام الأكاديمية الإدراية</a:t>
            </a:r>
          </a:p>
          <a:p>
            <a:pPr algn="l">
              <a:buNone/>
            </a:pPr>
            <a:r>
              <a:rPr lang="en-US" sz="2400" b="1" dirty="0" smtClean="0"/>
              <a:t>Academic administrative tasks </a:t>
            </a:r>
          </a:p>
          <a:p>
            <a:pPr algn="just"/>
            <a:r>
              <a:rPr lang="ar-SA" sz="2400" b="1" dirty="0" smtClean="0"/>
              <a:t> (5) </a:t>
            </a:r>
            <a:r>
              <a:rPr lang="ar-SA" sz="2400" b="1" dirty="0" smtClean="0">
                <a:solidFill>
                  <a:srgbClr val="00B050"/>
                </a:solidFill>
              </a:rPr>
              <a:t>مهام الحضور والمواظبة</a:t>
            </a:r>
          </a:p>
          <a:p>
            <a:pPr algn="l">
              <a:buNone/>
            </a:pPr>
            <a:r>
              <a:rPr lang="ar-SA" sz="2400" b="1" dirty="0" smtClean="0"/>
              <a:t> </a:t>
            </a:r>
            <a:r>
              <a:rPr lang="en-US" sz="2400" b="1" dirty="0" smtClean="0"/>
              <a:t>Attendance tasks</a:t>
            </a:r>
          </a:p>
          <a:p>
            <a:pPr algn="just"/>
            <a:r>
              <a:rPr lang="ar-SA" sz="2400" b="1" dirty="0" smtClean="0"/>
              <a:t> (6) </a:t>
            </a:r>
            <a:r>
              <a:rPr lang="ar-SA" sz="2400" b="1" dirty="0" smtClean="0">
                <a:solidFill>
                  <a:srgbClr val="00B050"/>
                </a:solidFill>
              </a:rPr>
              <a:t>الأنشطة الدراسية بصفة عامة </a:t>
            </a:r>
          </a:p>
          <a:p>
            <a:pPr algn="l">
              <a:buNone/>
            </a:pPr>
            <a:r>
              <a:rPr lang="en-US" sz="2400" b="1" dirty="0" smtClean="0"/>
              <a:t>School activities </a:t>
            </a:r>
            <a:r>
              <a:rPr lang="en-US" sz="2400" b="1" smtClean="0"/>
              <a:t>in general</a:t>
            </a:r>
            <a:endParaRPr lang="ar-SA" sz="2400" b="1" dirty="0" smtClean="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16632"/>
            <a:ext cx="7772400" cy="914400"/>
          </a:xfrm>
        </p:spPr>
        <p:txBody>
          <a:bodyPr/>
          <a:lstStyle/>
          <a:p>
            <a:pPr algn="ctr"/>
            <a:r>
              <a:rPr lang="ar-SA" sz="2400" dirty="0" smtClean="0">
                <a:solidFill>
                  <a:srgbClr val="FF0000"/>
                </a:solidFill>
              </a:rPr>
              <a:t>ترتيب أبرز الأنشطة الأكاديمية تعرضا للمماطلة من واقع دراسة على عينة من طلاب وطالبات إحدى الجامعات السعودية ن = 397</a:t>
            </a:r>
            <a:endParaRPr lang="ar-SA" sz="2400" dirty="0">
              <a:solidFill>
                <a:srgbClr val="FF0000"/>
              </a:solidFill>
            </a:endParaRPr>
          </a:p>
        </p:txBody>
      </p:sp>
      <p:graphicFrame>
        <p:nvGraphicFramePr>
          <p:cNvPr id="4" name="Content Placeholder 3"/>
          <p:cNvGraphicFramePr>
            <a:graphicFrameLocks noGrp="1"/>
          </p:cNvGraphicFramePr>
          <p:nvPr>
            <p:ph idx="1"/>
          </p:nvPr>
        </p:nvGraphicFramePr>
        <p:xfrm>
          <a:off x="395537" y="980728"/>
          <a:ext cx="8568951" cy="5599825"/>
        </p:xfrm>
        <a:graphic>
          <a:graphicData uri="http://schemas.openxmlformats.org/drawingml/2006/table">
            <a:tbl>
              <a:tblPr rtl="1" firstRow="1" bandRow="1">
                <a:tableStyleId>{5C22544A-7EE6-4342-B048-85BDC9FD1C3A}</a:tableStyleId>
              </a:tblPr>
              <a:tblGrid>
                <a:gridCol w="475054"/>
                <a:gridCol w="1852546"/>
                <a:gridCol w="371480"/>
                <a:gridCol w="829950"/>
                <a:gridCol w="839214"/>
                <a:gridCol w="786454"/>
                <a:gridCol w="752948"/>
                <a:gridCol w="819962"/>
                <a:gridCol w="911948"/>
                <a:gridCol w="929395"/>
              </a:tblGrid>
              <a:tr h="1027825">
                <a:tc>
                  <a:txBody>
                    <a:bodyPr/>
                    <a:lstStyle/>
                    <a:p>
                      <a:pPr algn="ctr" rtl="1"/>
                      <a:endParaRPr lang="ar-SA" sz="1600" dirty="0" smtClean="0">
                        <a:solidFill>
                          <a:schemeClr val="accent2"/>
                        </a:solidFill>
                      </a:endParaRPr>
                    </a:p>
                    <a:p>
                      <a:pPr algn="ctr" rtl="1"/>
                      <a:r>
                        <a:rPr lang="ar-SA" sz="1600" dirty="0" smtClean="0">
                          <a:solidFill>
                            <a:schemeClr val="accent2"/>
                          </a:solidFill>
                        </a:rPr>
                        <a:t>م</a:t>
                      </a:r>
                      <a:endParaRPr lang="ar-SA" sz="1600" dirty="0">
                        <a:solidFill>
                          <a:schemeClr val="accent2"/>
                        </a:solidFill>
                      </a:endParaRPr>
                    </a:p>
                  </a:txBody>
                  <a:tcPr/>
                </a:tc>
                <a:tc gridSpan="2">
                  <a:txBody>
                    <a:bodyPr/>
                    <a:lstStyle/>
                    <a:p>
                      <a:pPr algn="ctr" rtl="1"/>
                      <a:endParaRPr lang="ar-SA" sz="1600" dirty="0" smtClean="0">
                        <a:solidFill>
                          <a:schemeClr val="accent2"/>
                        </a:solidFill>
                      </a:endParaRPr>
                    </a:p>
                    <a:p>
                      <a:pPr algn="ctr" rtl="1"/>
                      <a:r>
                        <a:rPr lang="ar-SA" sz="1600" dirty="0" smtClean="0">
                          <a:solidFill>
                            <a:schemeClr val="accent2"/>
                          </a:solidFill>
                        </a:rPr>
                        <a:t>الأنشطة</a:t>
                      </a:r>
                      <a:endParaRPr lang="ar-SA" sz="1600" dirty="0">
                        <a:solidFill>
                          <a:schemeClr val="accent2"/>
                        </a:solidFill>
                      </a:endParaRPr>
                    </a:p>
                  </a:txBody>
                  <a:tcPr/>
                </a:tc>
                <a:tc hMerge="1">
                  <a:txBody>
                    <a:bodyPr/>
                    <a:lstStyle/>
                    <a:p>
                      <a:pPr algn="ctr" rtl="1"/>
                      <a:endParaRPr lang="ar-SA" dirty="0"/>
                    </a:p>
                  </a:txBody>
                  <a:tcPr/>
                </a:tc>
                <a:tc>
                  <a:txBody>
                    <a:bodyPr/>
                    <a:lstStyle/>
                    <a:p>
                      <a:pPr algn="ctr" rtl="1"/>
                      <a:r>
                        <a:rPr lang="ar-SA" sz="1600" dirty="0" smtClean="0">
                          <a:solidFill>
                            <a:schemeClr val="accent2"/>
                          </a:solidFill>
                        </a:rPr>
                        <a:t>دائما </a:t>
                      </a:r>
                    </a:p>
                    <a:p>
                      <a:pPr algn="ctr" rtl="1"/>
                      <a:endParaRPr lang="ar-SA" sz="1600" dirty="0" smtClean="0">
                        <a:solidFill>
                          <a:schemeClr val="accent2"/>
                        </a:solidFill>
                      </a:endParaRPr>
                    </a:p>
                    <a:p>
                      <a:pPr algn="ctr" rtl="1"/>
                      <a:r>
                        <a:rPr lang="ar-SA" sz="1600" dirty="0" smtClean="0">
                          <a:solidFill>
                            <a:schemeClr val="accent2"/>
                          </a:solidFill>
                        </a:rPr>
                        <a:t>أماطل</a:t>
                      </a:r>
                      <a:endParaRPr lang="ar-SA" sz="1600" dirty="0">
                        <a:solidFill>
                          <a:schemeClr val="accent2"/>
                        </a:solidFill>
                      </a:endParaRPr>
                    </a:p>
                  </a:txBody>
                  <a:tcPr/>
                </a:tc>
                <a:tc>
                  <a:txBody>
                    <a:bodyPr/>
                    <a:lstStyle/>
                    <a:p>
                      <a:pPr algn="ctr" rtl="1"/>
                      <a:r>
                        <a:rPr lang="ar-SA" sz="1600" dirty="0" smtClean="0">
                          <a:solidFill>
                            <a:schemeClr val="accent2"/>
                          </a:solidFill>
                        </a:rPr>
                        <a:t>تقريبا </a:t>
                      </a:r>
                    </a:p>
                    <a:p>
                      <a:pPr algn="ctr" rtl="1"/>
                      <a:endParaRPr lang="ar-SA" sz="1600" dirty="0" smtClean="0">
                        <a:solidFill>
                          <a:schemeClr val="accent2"/>
                        </a:solidFill>
                      </a:endParaRPr>
                    </a:p>
                    <a:p>
                      <a:pPr algn="ctr" rtl="1"/>
                      <a:r>
                        <a:rPr lang="ar-SA" sz="1600" dirty="0" smtClean="0">
                          <a:solidFill>
                            <a:schemeClr val="accent2"/>
                          </a:solidFill>
                        </a:rPr>
                        <a:t>دائما</a:t>
                      </a:r>
                      <a:endParaRPr lang="ar-SA" sz="1600" dirty="0">
                        <a:solidFill>
                          <a:schemeClr val="accent2"/>
                        </a:solidFill>
                      </a:endParaRPr>
                    </a:p>
                  </a:txBody>
                  <a:tcPr/>
                </a:tc>
                <a:tc>
                  <a:txBody>
                    <a:bodyPr/>
                    <a:lstStyle/>
                    <a:p>
                      <a:pPr algn="ctr" rtl="1"/>
                      <a:endParaRPr lang="ar-SA" sz="1600" dirty="0" smtClean="0">
                        <a:solidFill>
                          <a:schemeClr val="accent2"/>
                        </a:solidFill>
                      </a:endParaRPr>
                    </a:p>
                    <a:p>
                      <a:pPr algn="ctr" rtl="1"/>
                      <a:r>
                        <a:rPr lang="ar-SA" sz="1600" dirty="0" smtClean="0">
                          <a:solidFill>
                            <a:schemeClr val="accent2"/>
                          </a:solidFill>
                        </a:rPr>
                        <a:t>أحيانا</a:t>
                      </a:r>
                      <a:endParaRPr lang="ar-SA" sz="1600" dirty="0">
                        <a:solidFill>
                          <a:schemeClr val="accent2"/>
                        </a:solidFill>
                      </a:endParaRPr>
                    </a:p>
                  </a:txBody>
                  <a:tcPr/>
                </a:tc>
                <a:tc>
                  <a:txBody>
                    <a:bodyPr/>
                    <a:lstStyle/>
                    <a:p>
                      <a:pPr algn="ctr" rtl="1"/>
                      <a:r>
                        <a:rPr lang="ar-SA" sz="1600" dirty="0" smtClean="0">
                          <a:solidFill>
                            <a:schemeClr val="accent2"/>
                          </a:solidFill>
                        </a:rPr>
                        <a:t>تقريبا </a:t>
                      </a:r>
                    </a:p>
                    <a:p>
                      <a:pPr algn="ctr" rtl="1"/>
                      <a:endParaRPr lang="ar-SA" sz="1600" dirty="0" smtClean="0">
                        <a:solidFill>
                          <a:schemeClr val="accent2"/>
                        </a:solidFill>
                      </a:endParaRPr>
                    </a:p>
                    <a:p>
                      <a:pPr algn="ctr" rtl="1"/>
                      <a:r>
                        <a:rPr lang="ar-SA" sz="1600" dirty="0" smtClean="0">
                          <a:solidFill>
                            <a:schemeClr val="accent2"/>
                          </a:solidFill>
                        </a:rPr>
                        <a:t>أبدا</a:t>
                      </a:r>
                      <a:endParaRPr lang="ar-SA" sz="1600" dirty="0">
                        <a:solidFill>
                          <a:schemeClr val="accent2"/>
                        </a:solidFill>
                      </a:endParaRPr>
                    </a:p>
                  </a:txBody>
                  <a:tcPr/>
                </a:tc>
                <a:tc>
                  <a:txBody>
                    <a:bodyPr/>
                    <a:lstStyle/>
                    <a:p>
                      <a:pPr algn="ctr" rtl="1"/>
                      <a:r>
                        <a:rPr lang="ar-SA" sz="1600" dirty="0" smtClean="0">
                          <a:solidFill>
                            <a:schemeClr val="accent2"/>
                          </a:solidFill>
                        </a:rPr>
                        <a:t>أبد</a:t>
                      </a:r>
                    </a:p>
                    <a:p>
                      <a:pPr algn="ctr" rtl="1"/>
                      <a:r>
                        <a:rPr lang="ar-SA" sz="1600" dirty="0" smtClean="0">
                          <a:solidFill>
                            <a:schemeClr val="accent2"/>
                          </a:solidFill>
                        </a:rPr>
                        <a:t> لا أماطل</a:t>
                      </a:r>
                      <a:endParaRPr lang="ar-SA" sz="1600" dirty="0">
                        <a:solidFill>
                          <a:schemeClr val="accent2"/>
                        </a:solidFill>
                      </a:endParaRPr>
                    </a:p>
                  </a:txBody>
                  <a:tcPr/>
                </a:tc>
                <a:tc>
                  <a:txBody>
                    <a:bodyPr/>
                    <a:lstStyle/>
                    <a:p>
                      <a:pPr algn="ctr" rtl="1"/>
                      <a:endParaRPr lang="ar-SA" sz="1600" dirty="0" smtClean="0">
                        <a:solidFill>
                          <a:schemeClr val="accent2"/>
                        </a:solidFill>
                      </a:endParaRPr>
                    </a:p>
                    <a:p>
                      <a:pPr algn="ctr" rtl="1"/>
                      <a:r>
                        <a:rPr lang="ar-SA" sz="1600" dirty="0" smtClean="0">
                          <a:solidFill>
                            <a:schemeClr val="accent2"/>
                          </a:solidFill>
                        </a:rPr>
                        <a:t>مجموع</a:t>
                      </a:r>
                      <a:endParaRPr lang="ar-SA" sz="1600" dirty="0">
                        <a:solidFill>
                          <a:schemeClr val="accent2"/>
                        </a:solidFill>
                      </a:endParaRPr>
                    </a:p>
                  </a:txBody>
                  <a:tcPr/>
                </a:tc>
                <a:tc>
                  <a:txBody>
                    <a:bodyPr/>
                    <a:lstStyle/>
                    <a:p>
                      <a:pPr algn="ctr" rtl="1"/>
                      <a:r>
                        <a:rPr lang="ar-SA" sz="1600" dirty="0" smtClean="0">
                          <a:solidFill>
                            <a:schemeClr val="accent2"/>
                          </a:solidFill>
                        </a:rPr>
                        <a:t>دائما+</a:t>
                      </a:r>
                      <a:r>
                        <a:rPr lang="ar-SA" sz="1600" baseline="0" dirty="0" smtClean="0">
                          <a:solidFill>
                            <a:schemeClr val="accent2"/>
                          </a:solidFill>
                        </a:rPr>
                        <a:t> تقريبا دائما</a:t>
                      </a:r>
                      <a:endParaRPr lang="ar-SA" sz="1600" dirty="0">
                        <a:solidFill>
                          <a:schemeClr val="accent2"/>
                        </a:solidFill>
                      </a:endParaRPr>
                    </a:p>
                  </a:txBody>
                  <a:tcPr/>
                </a:tc>
              </a:tr>
              <a:tr h="352397">
                <a:tc rowSpan="2">
                  <a:txBody>
                    <a:bodyPr/>
                    <a:lstStyle/>
                    <a:p>
                      <a:pPr algn="ctr" rtl="1"/>
                      <a:r>
                        <a:rPr lang="ar-SA" dirty="0" smtClean="0"/>
                        <a:t>1</a:t>
                      </a:r>
                      <a:endParaRPr lang="ar-SA" dirty="0"/>
                    </a:p>
                  </a:txBody>
                  <a:tcPr/>
                </a:tc>
                <a:tc rowSpan="2">
                  <a:txBody>
                    <a:bodyPr/>
                    <a:lstStyle/>
                    <a:p>
                      <a:pPr algn="ctr" rtl="1"/>
                      <a:r>
                        <a:rPr lang="ar-SA" sz="1600" b="1" dirty="0" smtClean="0"/>
                        <a:t>متابعة</a:t>
                      </a:r>
                      <a:r>
                        <a:rPr lang="ar-SA" sz="1600" b="1" baseline="0" dirty="0" smtClean="0"/>
                        <a:t> القراءة أسبوعيا للتكليفات</a:t>
                      </a:r>
                      <a:endParaRPr lang="ar-SA" sz="1600" b="1" dirty="0"/>
                    </a:p>
                  </a:txBody>
                  <a:tcPr/>
                </a:tc>
                <a:tc>
                  <a:txBody>
                    <a:bodyPr/>
                    <a:lstStyle/>
                    <a:p>
                      <a:pPr algn="ctr" rtl="1"/>
                      <a:r>
                        <a:rPr lang="ar-SA" dirty="0" smtClean="0"/>
                        <a:t>ك</a:t>
                      </a:r>
                      <a:endParaRPr lang="ar-SA" dirty="0"/>
                    </a:p>
                  </a:txBody>
                  <a:tcPr/>
                </a:tc>
                <a:tc>
                  <a:txBody>
                    <a:bodyPr/>
                    <a:lstStyle/>
                    <a:p>
                      <a:pPr algn="ctr" rtl="1"/>
                      <a:r>
                        <a:rPr lang="ar-SA" dirty="0" smtClean="0"/>
                        <a:t>141</a:t>
                      </a:r>
                      <a:endParaRPr lang="ar-SA" dirty="0"/>
                    </a:p>
                  </a:txBody>
                  <a:tcPr/>
                </a:tc>
                <a:tc>
                  <a:txBody>
                    <a:bodyPr/>
                    <a:lstStyle/>
                    <a:p>
                      <a:pPr algn="ctr" rtl="1"/>
                      <a:r>
                        <a:rPr lang="ar-SA" dirty="0" smtClean="0"/>
                        <a:t>88</a:t>
                      </a:r>
                      <a:endParaRPr lang="ar-SA" dirty="0"/>
                    </a:p>
                  </a:txBody>
                  <a:tcPr/>
                </a:tc>
                <a:tc>
                  <a:txBody>
                    <a:bodyPr/>
                    <a:lstStyle/>
                    <a:p>
                      <a:pPr algn="ctr" rtl="1"/>
                      <a:r>
                        <a:rPr lang="ar-SA" dirty="0" smtClean="0"/>
                        <a:t>119</a:t>
                      </a:r>
                      <a:endParaRPr lang="ar-SA" dirty="0"/>
                    </a:p>
                  </a:txBody>
                  <a:tcPr/>
                </a:tc>
                <a:tc>
                  <a:txBody>
                    <a:bodyPr/>
                    <a:lstStyle/>
                    <a:p>
                      <a:pPr algn="ctr" rtl="1"/>
                      <a:r>
                        <a:rPr lang="ar-SA" dirty="0" smtClean="0"/>
                        <a:t>34</a:t>
                      </a:r>
                      <a:endParaRPr lang="ar-SA" dirty="0"/>
                    </a:p>
                  </a:txBody>
                  <a:tcPr/>
                </a:tc>
                <a:tc>
                  <a:txBody>
                    <a:bodyPr/>
                    <a:lstStyle/>
                    <a:p>
                      <a:pPr algn="ctr" rtl="1"/>
                      <a:r>
                        <a:rPr lang="ar-SA" dirty="0" smtClean="0"/>
                        <a:t>15</a:t>
                      </a:r>
                      <a:endParaRPr lang="ar-SA" dirty="0"/>
                    </a:p>
                  </a:txBody>
                  <a:tcPr/>
                </a:tc>
                <a:tc>
                  <a:txBody>
                    <a:bodyPr/>
                    <a:lstStyle/>
                    <a:p>
                      <a:pPr algn="ctr" rtl="1"/>
                      <a:r>
                        <a:rPr lang="ar-SA" dirty="0" smtClean="0"/>
                        <a:t>397</a:t>
                      </a:r>
                      <a:endParaRPr lang="ar-SA" dirty="0"/>
                    </a:p>
                  </a:txBody>
                  <a:tcPr/>
                </a:tc>
                <a:tc rowSpan="2">
                  <a:txBody>
                    <a:bodyPr/>
                    <a:lstStyle/>
                    <a:p>
                      <a:pPr algn="ctr" rtl="1"/>
                      <a:endParaRPr lang="ar-SA" sz="1400" b="1" dirty="0" smtClean="0"/>
                    </a:p>
                    <a:p>
                      <a:pPr algn="ctr" rtl="1"/>
                      <a:r>
                        <a:rPr lang="ar-SA" sz="1400" b="1" dirty="0" smtClean="0"/>
                        <a:t>57.7%</a:t>
                      </a:r>
                      <a:endParaRPr lang="ar-SA" sz="1400" b="1" dirty="0"/>
                    </a:p>
                  </a:txBody>
                  <a:tcPr/>
                </a:tc>
              </a:tr>
              <a:tr h="352397">
                <a:tc vMerge="1">
                  <a:txBody>
                    <a:bodyPr/>
                    <a:lstStyle/>
                    <a:p>
                      <a:pPr algn="ctr" rtl="1"/>
                      <a:endParaRPr lang="ar-SA" dirty="0"/>
                    </a:p>
                  </a:txBody>
                  <a:tcPr/>
                </a:tc>
                <a:tc vMerge="1">
                  <a:txBody>
                    <a:bodyPr/>
                    <a:lstStyle/>
                    <a:p>
                      <a:pPr algn="ctr" rtl="1"/>
                      <a:endParaRPr lang="ar-SA" dirty="0"/>
                    </a:p>
                  </a:txBody>
                  <a:tcPr/>
                </a:tc>
                <a:tc>
                  <a:txBody>
                    <a:bodyPr/>
                    <a:lstStyle/>
                    <a:p>
                      <a:pPr algn="ctr" rtl="1"/>
                      <a:r>
                        <a:rPr lang="ar-SA" dirty="0" smtClean="0"/>
                        <a:t>%</a:t>
                      </a:r>
                      <a:endParaRPr lang="ar-SA" dirty="0"/>
                    </a:p>
                  </a:txBody>
                  <a:tcPr/>
                </a:tc>
                <a:tc>
                  <a:txBody>
                    <a:bodyPr/>
                    <a:lstStyle/>
                    <a:p>
                      <a:pPr algn="ctr" rtl="1"/>
                      <a:r>
                        <a:rPr lang="ar-SA" dirty="0" smtClean="0"/>
                        <a:t>35.5</a:t>
                      </a:r>
                      <a:endParaRPr lang="ar-SA" dirty="0"/>
                    </a:p>
                  </a:txBody>
                  <a:tcPr/>
                </a:tc>
                <a:tc>
                  <a:txBody>
                    <a:bodyPr/>
                    <a:lstStyle/>
                    <a:p>
                      <a:pPr algn="ctr" rtl="1"/>
                      <a:r>
                        <a:rPr lang="ar-SA" dirty="0" smtClean="0"/>
                        <a:t>22.2</a:t>
                      </a:r>
                      <a:endParaRPr lang="ar-SA" dirty="0"/>
                    </a:p>
                  </a:txBody>
                  <a:tcPr/>
                </a:tc>
                <a:tc>
                  <a:txBody>
                    <a:bodyPr/>
                    <a:lstStyle/>
                    <a:p>
                      <a:pPr algn="ctr" rtl="1"/>
                      <a:r>
                        <a:rPr lang="ar-SA" dirty="0" smtClean="0"/>
                        <a:t>30.0</a:t>
                      </a:r>
                      <a:endParaRPr lang="ar-SA" dirty="0"/>
                    </a:p>
                  </a:txBody>
                  <a:tcPr/>
                </a:tc>
                <a:tc>
                  <a:txBody>
                    <a:bodyPr/>
                    <a:lstStyle/>
                    <a:p>
                      <a:pPr algn="ctr" rtl="1"/>
                      <a:r>
                        <a:rPr lang="ar-SA" dirty="0" smtClean="0"/>
                        <a:t>8.6</a:t>
                      </a:r>
                      <a:endParaRPr lang="ar-SA" dirty="0"/>
                    </a:p>
                  </a:txBody>
                  <a:tcPr/>
                </a:tc>
                <a:tc>
                  <a:txBody>
                    <a:bodyPr/>
                    <a:lstStyle/>
                    <a:p>
                      <a:pPr algn="ctr" rtl="1"/>
                      <a:r>
                        <a:rPr lang="ar-SA" dirty="0" smtClean="0"/>
                        <a:t>3.8</a:t>
                      </a:r>
                      <a:endParaRPr lang="ar-SA" dirty="0"/>
                    </a:p>
                  </a:txBody>
                  <a:tcPr/>
                </a:tc>
                <a:tc>
                  <a:txBody>
                    <a:bodyPr/>
                    <a:lstStyle/>
                    <a:p>
                      <a:pPr algn="ctr" rtl="1"/>
                      <a:r>
                        <a:rPr lang="ar-SA" dirty="0" smtClean="0"/>
                        <a:t>100</a:t>
                      </a:r>
                      <a:endParaRPr lang="ar-SA" dirty="0"/>
                    </a:p>
                  </a:txBody>
                  <a:tcPr/>
                </a:tc>
                <a:tc vMerge="1">
                  <a:txBody>
                    <a:bodyPr/>
                    <a:lstStyle/>
                    <a:p>
                      <a:pPr algn="ctr" rtl="1"/>
                      <a:endParaRPr lang="ar-SA" dirty="0"/>
                    </a:p>
                  </a:txBody>
                  <a:tcPr/>
                </a:tc>
              </a:tr>
              <a:tr h="352397">
                <a:tc rowSpan="2">
                  <a:txBody>
                    <a:bodyPr/>
                    <a:lstStyle/>
                    <a:p>
                      <a:pPr algn="ctr" rtl="1"/>
                      <a:r>
                        <a:rPr lang="ar-SA" dirty="0" smtClean="0"/>
                        <a:t>2</a:t>
                      </a:r>
                      <a:endParaRPr lang="ar-SA" dirty="0"/>
                    </a:p>
                  </a:txBody>
                  <a:tcPr/>
                </a:tc>
                <a:tc rowSpan="2">
                  <a:txBody>
                    <a:bodyPr/>
                    <a:lstStyle/>
                    <a:p>
                      <a:pPr algn="ctr" rtl="1"/>
                      <a:r>
                        <a:rPr lang="ar-SA" sz="1600" b="1" dirty="0" smtClean="0"/>
                        <a:t>المذاكرة من أجل الامتحانات</a:t>
                      </a:r>
                      <a:endParaRPr lang="ar-SA" sz="1600" b="1" dirty="0"/>
                    </a:p>
                  </a:txBody>
                  <a:tcPr/>
                </a:tc>
                <a:tc>
                  <a:txBody>
                    <a:bodyPr/>
                    <a:lstStyle/>
                    <a:p>
                      <a:pPr algn="ctr" rtl="1"/>
                      <a:r>
                        <a:rPr lang="ar-SA" dirty="0" smtClean="0"/>
                        <a:t>ك</a:t>
                      </a:r>
                      <a:endParaRPr lang="ar-SA" dirty="0"/>
                    </a:p>
                  </a:txBody>
                  <a:tcPr/>
                </a:tc>
                <a:tc>
                  <a:txBody>
                    <a:bodyPr/>
                    <a:lstStyle/>
                    <a:p>
                      <a:pPr algn="ctr" rtl="1"/>
                      <a:r>
                        <a:rPr lang="ar-SA" dirty="0" smtClean="0"/>
                        <a:t>43</a:t>
                      </a:r>
                      <a:endParaRPr lang="ar-SA" dirty="0"/>
                    </a:p>
                  </a:txBody>
                  <a:tcPr/>
                </a:tc>
                <a:tc>
                  <a:txBody>
                    <a:bodyPr/>
                    <a:lstStyle/>
                    <a:p>
                      <a:pPr algn="ctr" rtl="1"/>
                      <a:r>
                        <a:rPr lang="ar-SA" dirty="0" smtClean="0"/>
                        <a:t>79</a:t>
                      </a:r>
                      <a:endParaRPr lang="ar-SA" dirty="0"/>
                    </a:p>
                  </a:txBody>
                  <a:tcPr/>
                </a:tc>
                <a:tc>
                  <a:txBody>
                    <a:bodyPr/>
                    <a:lstStyle/>
                    <a:p>
                      <a:pPr algn="ctr" rtl="1"/>
                      <a:r>
                        <a:rPr lang="ar-SA" dirty="0" smtClean="0"/>
                        <a:t>140</a:t>
                      </a:r>
                      <a:endParaRPr lang="ar-SA" dirty="0"/>
                    </a:p>
                  </a:txBody>
                  <a:tcPr/>
                </a:tc>
                <a:tc>
                  <a:txBody>
                    <a:bodyPr/>
                    <a:lstStyle/>
                    <a:p>
                      <a:pPr algn="ctr" rtl="1"/>
                      <a:r>
                        <a:rPr lang="ar-SA" dirty="0" smtClean="0"/>
                        <a:t>55</a:t>
                      </a:r>
                      <a:endParaRPr lang="ar-SA" dirty="0"/>
                    </a:p>
                  </a:txBody>
                  <a:tcPr/>
                </a:tc>
                <a:tc>
                  <a:txBody>
                    <a:bodyPr/>
                    <a:lstStyle/>
                    <a:p>
                      <a:pPr algn="ctr" rtl="1"/>
                      <a:r>
                        <a:rPr lang="ar-SA" dirty="0" smtClean="0"/>
                        <a:t>80</a:t>
                      </a:r>
                      <a:endParaRPr lang="ar-SA" dirty="0"/>
                    </a:p>
                  </a:txBody>
                  <a:tcPr/>
                </a:tc>
                <a:tc>
                  <a:txBody>
                    <a:bodyPr/>
                    <a:lstStyle/>
                    <a:p>
                      <a:pPr algn="ctr" rtl="1"/>
                      <a:r>
                        <a:rPr lang="ar-SA" dirty="0" smtClean="0"/>
                        <a:t>397</a:t>
                      </a:r>
                      <a:endParaRPr lang="ar-SA" dirty="0"/>
                    </a:p>
                  </a:txBody>
                  <a:tcPr/>
                </a:tc>
                <a:tc rowSpan="2">
                  <a:txBody>
                    <a:bodyPr/>
                    <a:lstStyle/>
                    <a:p>
                      <a:pPr algn="ctr" rtl="1"/>
                      <a:endParaRPr lang="ar-SA" sz="1400" b="1" dirty="0" smtClean="0"/>
                    </a:p>
                    <a:p>
                      <a:pPr algn="ctr" rtl="1"/>
                      <a:r>
                        <a:rPr lang="ar-SA" sz="1400" b="1" dirty="0" smtClean="0"/>
                        <a:t>30.7%</a:t>
                      </a:r>
                      <a:endParaRPr lang="ar-SA" sz="1400" b="1" dirty="0"/>
                    </a:p>
                  </a:txBody>
                  <a:tcPr/>
                </a:tc>
              </a:tr>
              <a:tr h="352397">
                <a:tc vMerge="1">
                  <a:txBody>
                    <a:bodyPr/>
                    <a:lstStyle/>
                    <a:p>
                      <a:pPr algn="ctr" rtl="1"/>
                      <a:endParaRPr lang="ar-SA" dirty="0"/>
                    </a:p>
                  </a:txBody>
                  <a:tcPr/>
                </a:tc>
                <a:tc vMerge="1">
                  <a:txBody>
                    <a:bodyPr/>
                    <a:lstStyle/>
                    <a:p>
                      <a:pPr algn="ctr" rtl="1"/>
                      <a:endParaRPr lang="ar-SA" dirty="0"/>
                    </a:p>
                  </a:txBody>
                  <a:tcPr/>
                </a:tc>
                <a:tc>
                  <a:txBody>
                    <a:bodyPr/>
                    <a:lstStyle/>
                    <a:p>
                      <a:pPr algn="ctr" rtl="1"/>
                      <a:r>
                        <a:rPr lang="ar-SA" dirty="0" smtClean="0"/>
                        <a:t>%</a:t>
                      </a:r>
                      <a:endParaRPr lang="ar-SA" dirty="0"/>
                    </a:p>
                  </a:txBody>
                  <a:tcPr/>
                </a:tc>
                <a:tc>
                  <a:txBody>
                    <a:bodyPr/>
                    <a:lstStyle/>
                    <a:p>
                      <a:pPr algn="ctr" rtl="1"/>
                      <a:r>
                        <a:rPr lang="ar-SA" dirty="0" smtClean="0"/>
                        <a:t>10.8</a:t>
                      </a:r>
                      <a:endParaRPr lang="ar-SA" dirty="0"/>
                    </a:p>
                  </a:txBody>
                  <a:tcPr/>
                </a:tc>
                <a:tc>
                  <a:txBody>
                    <a:bodyPr/>
                    <a:lstStyle/>
                    <a:p>
                      <a:pPr algn="ctr" rtl="1"/>
                      <a:r>
                        <a:rPr lang="ar-SA" dirty="0" smtClean="0"/>
                        <a:t>19.9</a:t>
                      </a:r>
                      <a:endParaRPr lang="ar-SA" dirty="0"/>
                    </a:p>
                  </a:txBody>
                  <a:tcPr/>
                </a:tc>
                <a:tc>
                  <a:txBody>
                    <a:bodyPr/>
                    <a:lstStyle/>
                    <a:p>
                      <a:pPr algn="ctr" rtl="1"/>
                      <a:r>
                        <a:rPr lang="ar-SA" dirty="0" smtClean="0"/>
                        <a:t>35.3</a:t>
                      </a:r>
                      <a:endParaRPr lang="ar-SA" dirty="0"/>
                    </a:p>
                  </a:txBody>
                  <a:tcPr/>
                </a:tc>
                <a:tc>
                  <a:txBody>
                    <a:bodyPr/>
                    <a:lstStyle/>
                    <a:p>
                      <a:pPr algn="ctr" rtl="1"/>
                      <a:r>
                        <a:rPr lang="ar-SA" dirty="0" smtClean="0"/>
                        <a:t>13.9</a:t>
                      </a:r>
                      <a:endParaRPr lang="ar-SA" dirty="0"/>
                    </a:p>
                  </a:txBody>
                  <a:tcPr/>
                </a:tc>
                <a:tc>
                  <a:txBody>
                    <a:bodyPr/>
                    <a:lstStyle/>
                    <a:p>
                      <a:pPr algn="ctr" rtl="1"/>
                      <a:r>
                        <a:rPr lang="ar-SA" dirty="0" smtClean="0"/>
                        <a:t>20.2</a:t>
                      </a:r>
                      <a:endParaRPr lang="ar-SA" dirty="0"/>
                    </a:p>
                  </a:txBody>
                  <a:tcPr/>
                </a:tc>
                <a:tc>
                  <a:txBody>
                    <a:bodyPr/>
                    <a:lstStyle/>
                    <a:p>
                      <a:pPr algn="ctr" rtl="1"/>
                      <a:r>
                        <a:rPr lang="ar-SA" dirty="0" smtClean="0"/>
                        <a:t>100</a:t>
                      </a:r>
                      <a:endParaRPr lang="ar-SA" dirty="0"/>
                    </a:p>
                  </a:txBody>
                  <a:tcPr/>
                </a:tc>
                <a:tc vMerge="1">
                  <a:txBody>
                    <a:bodyPr/>
                    <a:lstStyle/>
                    <a:p>
                      <a:pPr algn="ctr" rtl="1"/>
                      <a:endParaRPr lang="ar-SA" dirty="0"/>
                    </a:p>
                  </a:txBody>
                  <a:tcPr/>
                </a:tc>
              </a:tr>
              <a:tr h="352397">
                <a:tc rowSpan="2">
                  <a:txBody>
                    <a:bodyPr/>
                    <a:lstStyle/>
                    <a:p>
                      <a:pPr algn="ctr" rtl="1"/>
                      <a:r>
                        <a:rPr lang="ar-SA" dirty="0" smtClean="0"/>
                        <a:t>3</a:t>
                      </a:r>
                      <a:endParaRPr lang="ar-SA" dirty="0"/>
                    </a:p>
                  </a:txBody>
                  <a:tcPr/>
                </a:tc>
                <a:tc rowSpan="2">
                  <a:txBody>
                    <a:bodyPr/>
                    <a:lstStyle/>
                    <a:p>
                      <a:pPr algn="ctr" rtl="1"/>
                      <a:endParaRPr lang="ar-SA" sz="1600" b="1" dirty="0" smtClean="0"/>
                    </a:p>
                    <a:p>
                      <a:pPr algn="ctr" rtl="1"/>
                      <a:r>
                        <a:rPr lang="ar-SA" sz="1600" b="1" dirty="0" smtClean="0"/>
                        <a:t>كتابة ورقة بحث</a:t>
                      </a:r>
                      <a:endParaRPr lang="ar-SA" sz="1600" b="1" dirty="0"/>
                    </a:p>
                  </a:txBody>
                  <a:tcPr/>
                </a:tc>
                <a:tc>
                  <a:txBody>
                    <a:bodyPr/>
                    <a:lstStyle/>
                    <a:p>
                      <a:pPr algn="ctr" rtl="1"/>
                      <a:r>
                        <a:rPr lang="ar-SA" dirty="0" smtClean="0"/>
                        <a:t>ك</a:t>
                      </a:r>
                      <a:endParaRPr lang="ar-SA" dirty="0"/>
                    </a:p>
                  </a:txBody>
                  <a:tcPr/>
                </a:tc>
                <a:tc>
                  <a:txBody>
                    <a:bodyPr/>
                    <a:lstStyle/>
                    <a:p>
                      <a:pPr algn="ctr" rtl="1"/>
                      <a:r>
                        <a:rPr lang="ar-SA" dirty="0" smtClean="0"/>
                        <a:t>35</a:t>
                      </a:r>
                      <a:endParaRPr lang="ar-SA" dirty="0"/>
                    </a:p>
                  </a:txBody>
                  <a:tcPr/>
                </a:tc>
                <a:tc>
                  <a:txBody>
                    <a:bodyPr/>
                    <a:lstStyle/>
                    <a:p>
                      <a:pPr algn="ctr" rtl="1"/>
                      <a:r>
                        <a:rPr lang="ar-SA" dirty="0" smtClean="0"/>
                        <a:t>68</a:t>
                      </a:r>
                      <a:endParaRPr lang="ar-SA" dirty="0"/>
                    </a:p>
                  </a:txBody>
                  <a:tcPr/>
                </a:tc>
                <a:tc>
                  <a:txBody>
                    <a:bodyPr/>
                    <a:lstStyle/>
                    <a:p>
                      <a:pPr algn="ctr" rtl="1"/>
                      <a:r>
                        <a:rPr lang="ar-SA" dirty="0" smtClean="0"/>
                        <a:t>188</a:t>
                      </a:r>
                      <a:endParaRPr lang="ar-SA" dirty="0"/>
                    </a:p>
                  </a:txBody>
                  <a:tcPr/>
                </a:tc>
                <a:tc>
                  <a:txBody>
                    <a:bodyPr/>
                    <a:lstStyle/>
                    <a:p>
                      <a:pPr algn="ctr" rtl="1"/>
                      <a:r>
                        <a:rPr lang="ar-SA" dirty="0" smtClean="0"/>
                        <a:t>48</a:t>
                      </a:r>
                      <a:endParaRPr lang="ar-SA" dirty="0"/>
                    </a:p>
                  </a:txBody>
                  <a:tcPr/>
                </a:tc>
                <a:tc>
                  <a:txBody>
                    <a:bodyPr/>
                    <a:lstStyle/>
                    <a:p>
                      <a:pPr algn="ctr" rtl="1"/>
                      <a:r>
                        <a:rPr lang="ar-SA" dirty="0" smtClean="0"/>
                        <a:t>58</a:t>
                      </a:r>
                      <a:endParaRPr lang="ar-SA" dirty="0"/>
                    </a:p>
                  </a:txBody>
                  <a:tcPr/>
                </a:tc>
                <a:tc>
                  <a:txBody>
                    <a:bodyPr/>
                    <a:lstStyle/>
                    <a:p>
                      <a:pPr algn="ctr" rtl="1"/>
                      <a:r>
                        <a:rPr lang="ar-SA" dirty="0" smtClean="0"/>
                        <a:t>397</a:t>
                      </a:r>
                      <a:endParaRPr lang="ar-SA" dirty="0"/>
                    </a:p>
                  </a:txBody>
                  <a:tcPr/>
                </a:tc>
                <a:tc rowSpan="2">
                  <a:txBody>
                    <a:bodyPr/>
                    <a:lstStyle/>
                    <a:p>
                      <a:pPr algn="ctr" rtl="1"/>
                      <a:endParaRPr lang="ar-SA" sz="1400" b="1" dirty="0" smtClean="0"/>
                    </a:p>
                    <a:p>
                      <a:pPr algn="ctr" rtl="1"/>
                      <a:r>
                        <a:rPr lang="ar-SA" sz="1400" b="1" dirty="0" smtClean="0"/>
                        <a:t>26.0%</a:t>
                      </a:r>
                      <a:endParaRPr lang="ar-SA" sz="1400" b="1" dirty="0"/>
                    </a:p>
                  </a:txBody>
                  <a:tcPr/>
                </a:tc>
              </a:tr>
              <a:tr h="352397">
                <a:tc vMerge="1">
                  <a:txBody>
                    <a:bodyPr/>
                    <a:lstStyle/>
                    <a:p>
                      <a:pPr algn="ctr" rtl="1"/>
                      <a:endParaRPr lang="ar-SA" dirty="0"/>
                    </a:p>
                  </a:txBody>
                  <a:tcPr/>
                </a:tc>
                <a:tc vMerge="1">
                  <a:txBody>
                    <a:bodyPr/>
                    <a:lstStyle/>
                    <a:p>
                      <a:pPr algn="ctr" rtl="1"/>
                      <a:endParaRPr lang="ar-SA" dirty="0"/>
                    </a:p>
                  </a:txBody>
                  <a:tcPr/>
                </a:tc>
                <a:tc>
                  <a:txBody>
                    <a:bodyPr/>
                    <a:lstStyle/>
                    <a:p>
                      <a:pPr algn="ctr" rtl="1"/>
                      <a:r>
                        <a:rPr lang="ar-SA" dirty="0" smtClean="0"/>
                        <a:t>%</a:t>
                      </a:r>
                      <a:endParaRPr lang="ar-SA" dirty="0"/>
                    </a:p>
                  </a:txBody>
                  <a:tcPr/>
                </a:tc>
                <a:tc>
                  <a:txBody>
                    <a:bodyPr/>
                    <a:lstStyle/>
                    <a:p>
                      <a:pPr algn="ctr" rtl="1"/>
                      <a:r>
                        <a:rPr lang="ar-SA" dirty="0" smtClean="0"/>
                        <a:t>8.8</a:t>
                      </a:r>
                      <a:endParaRPr lang="ar-SA" dirty="0"/>
                    </a:p>
                  </a:txBody>
                  <a:tcPr/>
                </a:tc>
                <a:tc>
                  <a:txBody>
                    <a:bodyPr/>
                    <a:lstStyle/>
                    <a:p>
                      <a:pPr algn="ctr" rtl="1"/>
                      <a:r>
                        <a:rPr lang="ar-SA" dirty="0" smtClean="0"/>
                        <a:t>17.2</a:t>
                      </a:r>
                      <a:endParaRPr lang="ar-SA" dirty="0"/>
                    </a:p>
                  </a:txBody>
                  <a:tcPr/>
                </a:tc>
                <a:tc>
                  <a:txBody>
                    <a:bodyPr/>
                    <a:lstStyle/>
                    <a:p>
                      <a:pPr algn="ctr" rtl="1"/>
                      <a:r>
                        <a:rPr lang="ar-SA" dirty="0" smtClean="0"/>
                        <a:t>47.4</a:t>
                      </a:r>
                      <a:endParaRPr lang="ar-SA" dirty="0"/>
                    </a:p>
                  </a:txBody>
                  <a:tcPr/>
                </a:tc>
                <a:tc>
                  <a:txBody>
                    <a:bodyPr/>
                    <a:lstStyle/>
                    <a:p>
                      <a:pPr algn="ctr" rtl="1"/>
                      <a:r>
                        <a:rPr lang="ar-SA" dirty="0" smtClean="0"/>
                        <a:t>12.1</a:t>
                      </a:r>
                      <a:endParaRPr lang="ar-SA" dirty="0"/>
                    </a:p>
                  </a:txBody>
                  <a:tcPr/>
                </a:tc>
                <a:tc>
                  <a:txBody>
                    <a:bodyPr/>
                    <a:lstStyle/>
                    <a:p>
                      <a:pPr algn="ctr" rtl="1"/>
                      <a:r>
                        <a:rPr lang="ar-SA" dirty="0" smtClean="0"/>
                        <a:t>14.6</a:t>
                      </a:r>
                      <a:endParaRPr lang="ar-SA" dirty="0"/>
                    </a:p>
                  </a:txBody>
                  <a:tcPr/>
                </a:tc>
                <a:tc>
                  <a:txBody>
                    <a:bodyPr/>
                    <a:lstStyle/>
                    <a:p>
                      <a:pPr algn="ctr" rtl="1"/>
                      <a:r>
                        <a:rPr lang="ar-SA" dirty="0" smtClean="0"/>
                        <a:t>100</a:t>
                      </a:r>
                      <a:endParaRPr lang="ar-SA" dirty="0"/>
                    </a:p>
                  </a:txBody>
                  <a:tcPr/>
                </a:tc>
                <a:tc vMerge="1">
                  <a:txBody>
                    <a:bodyPr/>
                    <a:lstStyle/>
                    <a:p>
                      <a:pPr algn="ctr" rtl="1"/>
                      <a:endParaRPr lang="ar-SA" dirty="0"/>
                    </a:p>
                  </a:txBody>
                  <a:tcPr/>
                </a:tc>
              </a:tr>
              <a:tr h="352397">
                <a:tc rowSpan="2">
                  <a:txBody>
                    <a:bodyPr/>
                    <a:lstStyle/>
                    <a:p>
                      <a:pPr algn="ctr" rtl="1"/>
                      <a:r>
                        <a:rPr lang="ar-SA" dirty="0" smtClean="0"/>
                        <a:t>4</a:t>
                      </a:r>
                      <a:endParaRPr lang="ar-SA" dirty="0"/>
                    </a:p>
                  </a:txBody>
                  <a:tcPr/>
                </a:tc>
                <a:tc rowSpan="2">
                  <a:txBody>
                    <a:bodyPr/>
                    <a:lstStyle/>
                    <a:p>
                      <a:pPr algn="ctr" rtl="1"/>
                      <a:r>
                        <a:rPr lang="ar-SA" sz="1600" b="1" dirty="0" smtClean="0"/>
                        <a:t>الأنشطة الدراسية الصفية</a:t>
                      </a:r>
                      <a:r>
                        <a:rPr lang="ar-SA" sz="1600" b="1" baseline="0" dirty="0" smtClean="0"/>
                        <a:t> بصفة عامة</a:t>
                      </a:r>
                      <a:endParaRPr lang="ar-SA" sz="1600" b="1" dirty="0"/>
                    </a:p>
                  </a:txBody>
                  <a:tcPr/>
                </a:tc>
                <a:tc>
                  <a:txBody>
                    <a:bodyPr/>
                    <a:lstStyle/>
                    <a:p>
                      <a:pPr algn="ctr" rtl="1"/>
                      <a:r>
                        <a:rPr lang="ar-SA" dirty="0" smtClean="0"/>
                        <a:t>ك</a:t>
                      </a:r>
                      <a:endParaRPr lang="ar-SA" dirty="0"/>
                    </a:p>
                  </a:txBody>
                  <a:tcPr/>
                </a:tc>
                <a:tc>
                  <a:txBody>
                    <a:bodyPr/>
                    <a:lstStyle/>
                    <a:p>
                      <a:pPr algn="ctr" rtl="1"/>
                      <a:r>
                        <a:rPr lang="ar-SA" dirty="0" smtClean="0"/>
                        <a:t>42</a:t>
                      </a:r>
                      <a:endParaRPr lang="ar-SA" dirty="0"/>
                    </a:p>
                  </a:txBody>
                  <a:tcPr/>
                </a:tc>
                <a:tc>
                  <a:txBody>
                    <a:bodyPr/>
                    <a:lstStyle/>
                    <a:p>
                      <a:pPr algn="ctr" rtl="1"/>
                      <a:r>
                        <a:rPr lang="ar-SA" dirty="0" smtClean="0"/>
                        <a:t>61</a:t>
                      </a:r>
                      <a:endParaRPr lang="ar-SA" dirty="0"/>
                    </a:p>
                  </a:txBody>
                  <a:tcPr/>
                </a:tc>
                <a:tc>
                  <a:txBody>
                    <a:bodyPr/>
                    <a:lstStyle/>
                    <a:p>
                      <a:pPr algn="ctr" rtl="1"/>
                      <a:r>
                        <a:rPr lang="ar-SA" dirty="0" smtClean="0"/>
                        <a:t>149</a:t>
                      </a:r>
                      <a:endParaRPr lang="ar-SA" dirty="0"/>
                    </a:p>
                  </a:txBody>
                  <a:tcPr/>
                </a:tc>
                <a:tc>
                  <a:txBody>
                    <a:bodyPr/>
                    <a:lstStyle/>
                    <a:p>
                      <a:pPr algn="ctr" rtl="1"/>
                      <a:r>
                        <a:rPr lang="ar-SA" dirty="0" smtClean="0"/>
                        <a:t>79</a:t>
                      </a:r>
                      <a:endParaRPr lang="ar-SA" dirty="0"/>
                    </a:p>
                  </a:txBody>
                  <a:tcPr/>
                </a:tc>
                <a:tc>
                  <a:txBody>
                    <a:bodyPr/>
                    <a:lstStyle/>
                    <a:p>
                      <a:pPr algn="ctr" rtl="1"/>
                      <a:r>
                        <a:rPr lang="ar-SA" dirty="0" smtClean="0"/>
                        <a:t>66</a:t>
                      </a:r>
                      <a:endParaRPr lang="ar-SA" dirty="0"/>
                    </a:p>
                  </a:txBody>
                  <a:tcPr/>
                </a:tc>
                <a:tc>
                  <a:txBody>
                    <a:bodyPr/>
                    <a:lstStyle/>
                    <a:p>
                      <a:pPr algn="ctr" rtl="1"/>
                      <a:r>
                        <a:rPr lang="ar-SA" dirty="0" smtClean="0"/>
                        <a:t>397</a:t>
                      </a:r>
                      <a:endParaRPr lang="ar-SA" dirty="0"/>
                    </a:p>
                  </a:txBody>
                  <a:tcPr/>
                </a:tc>
                <a:tc rowSpan="2">
                  <a:txBody>
                    <a:bodyPr/>
                    <a:lstStyle/>
                    <a:p>
                      <a:pPr algn="ctr" rtl="1"/>
                      <a:endParaRPr lang="ar-SA" sz="1400" b="1" dirty="0" smtClean="0"/>
                    </a:p>
                    <a:p>
                      <a:pPr algn="ctr" rtl="1"/>
                      <a:r>
                        <a:rPr lang="ar-SA" sz="1400" b="1" dirty="0" smtClean="0"/>
                        <a:t>25.8%</a:t>
                      </a:r>
                      <a:endParaRPr lang="ar-SA" sz="1400" b="1" dirty="0"/>
                    </a:p>
                  </a:txBody>
                  <a:tcPr/>
                </a:tc>
              </a:tr>
              <a:tr h="352397">
                <a:tc vMerge="1">
                  <a:txBody>
                    <a:bodyPr/>
                    <a:lstStyle/>
                    <a:p>
                      <a:pPr algn="ctr" rtl="1"/>
                      <a:endParaRPr lang="ar-SA" dirty="0"/>
                    </a:p>
                  </a:txBody>
                  <a:tcPr/>
                </a:tc>
                <a:tc vMerge="1">
                  <a:txBody>
                    <a:bodyPr/>
                    <a:lstStyle/>
                    <a:p>
                      <a:pPr algn="ctr" rtl="1"/>
                      <a:endParaRPr lang="ar-SA" dirty="0"/>
                    </a:p>
                  </a:txBody>
                  <a:tcPr/>
                </a:tc>
                <a:tc>
                  <a:txBody>
                    <a:bodyPr/>
                    <a:lstStyle/>
                    <a:p>
                      <a:pPr algn="ctr" rtl="1"/>
                      <a:r>
                        <a:rPr lang="ar-SA" dirty="0" smtClean="0"/>
                        <a:t>%</a:t>
                      </a:r>
                      <a:endParaRPr lang="ar-SA" dirty="0"/>
                    </a:p>
                  </a:txBody>
                  <a:tcPr/>
                </a:tc>
                <a:tc>
                  <a:txBody>
                    <a:bodyPr/>
                    <a:lstStyle/>
                    <a:p>
                      <a:pPr algn="ctr" rtl="1"/>
                      <a:r>
                        <a:rPr lang="ar-SA" dirty="0" smtClean="0"/>
                        <a:t>10.5</a:t>
                      </a:r>
                      <a:endParaRPr lang="ar-SA" dirty="0"/>
                    </a:p>
                  </a:txBody>
                  <a:tcPr/>
                </a:tc>
                <a:tc>
                  <a:txBody>
                    <a:bodyPr/>
                    <a:lstStyle/>
                    <a:p>
                      <a:pPr algn="ctr" rtl="1"/>
                      <a:r>
                        <a:rPr lang="ar-SA" dirty="0" smtClean="0"/>
                        <a:t>15.3</a:t>
                      </a:r>
                      <a:endParaRPr lang="ar-SA" dirty="0"/>
                    </a:p>
                  </a:txBody>
                  <a:tcPr/>
                </a:tc>
                <a:tc>
                  <a:txBody>
                    <a:bodyPr/>
                    <a:lstStyle/>
                    <a:p>
                      <a:pPr algn="ctr" rtl="1"/>
                      <a:r>
                        <a:rPr lang="ar-SA" dirty="0" smtClean="0"/>
                        <a:t>37.5</a:t>
                      </a:r>
                      <a:endParaRPr lang="ar-SA" dirty="0"/>
                    </a:p>
                  </a:txBody>
                  <a:tcPr/>
                </a:tc>
                <a:tc>
                  <a:txBody>
                    <a:bodyPr/>
                    <a:lstStyle/>
                    <a:p>
                      <a:pPr algn="ctr" rtl="1"/>
                      <a:r>
                        <a:rPr lang="ar-SA" dirty="0" smtClean="0"/>
                        <a:t>19.9</a:t>
                      </a:r>
                      <a:endParaRPr lang="ar-SA" dirty="0"/>
                    </a:p>
                  </a:txBody>
                  <a:tcPr/>
                </a:tc>
                <a:tc>
                  <a:txBody>
                    <a:bodyPr/>
                    <a:lstStyle/>
                    <a:p>
                      <a:pPr algn="ctr" rtl="1"/>
                      <a:r>
                        <a:rPr lang="ar-SA" dirty="0" smtClean="0"/>
                        <a:t>16.6</a:t>
                      </a:r>
                      <a:endParaRPr lang="ar-SA" dirty="0"/>
                    </a:p>
                  </a:txBody>
                  <a:tcPr/>
                </a:tc>
                <a:tc>
                  <a:txBody>
                    <a:bodyPr/>
                    <a:lstStyle/>
                    <a:p>
                      <a:pPr algn="ctr" rtl="1"/>
                      <a:r>
                        <a:rPr lang="ar-SA" dirty="0" smtClean="0"/>
                        <a:t>100</a:t>
                      </a:r>
                      <a:endParaRPr lang="ar-SA" dirty="0"/>
                    </a:p>
                  </a:txBody>
                  <a:tcPr/>
                </a:tc>
                <a:tc vMerge="1">
                  <a:txBody>
                    <a:bodyPr/>
                    <a:lstStyle/>
                    <a:p>
                      <a:pPr algn="ctr" rtl="1"/>
                      <a:endParaRPr lang="ar-SA" dirty="0"/>
                    </a:p>
                  </a:txBody>
                  <a:tcPr/>
                </a:tc>
              </a:tr>
              <a:tr h="352397">
                <a:tc rowSpan="2">
                  <a:txBody>
                    <a:bodyPr/>
                    <a:lstStyle/>
                    <a:p>
                      <a:pPr algn="ctr" rtl="1"/>
                      <a:r>
                        <a:rPr lang="ar-SA" dirty="0" smtClean="0"/>
                        <a:t>5</a:t>
                      </a:r>
                      <a:endParaRPr lang="ar-SA" dirty="0"/>
                    </a:p>
                  </a:txBody>
                  <a:tcPr/>
                </a:tc>
                <a:tc rowSpan="2">
                  <a:txBody>
                    <a:bodyPr/>
                    <a:lstStyle/>
                    <a:p>
                      <a:pPr algn="ctr" rtl="1"/>
                      <a:r>
                        <a:rPr lang="ar-SA" sz="1600" b="1" dirty="0" smtClean="0"/>
                        <a:t>مهام الحضور والمواظبة</a:t>
                      </a:r>
                      <a:endParaRPr lang="ar-SA" sz="1600" b="1" dirty="0"/>
                    </a:p>
                  </a:txBody>
                  <a:tcPr/>
                </a:tc>
                <a:tc>
                  <a:txBody>
                    <a:bodyPr/>
                    <a:lstStyle/>
                    <a:p>
                      <a:pPr algn="ctr" rtl="1"/>
                      <a:r>
                        <a:rPr lang="ar-SA" dirty="0" smtClean="0"/>
                        <a:t>ك</a:t>
                      </a:r>
                      <a:endParaRPr lang="ar-SA" dirty="0"/>
                    </a:p>
                  </a:txBody>
                  <a:tcPr/>
                </a:tc>
                <a:tc>
                  <a:txBody>
                    <a:bodyPr/>
                    <a:lstStyle/>
                    <a:p>
                      <a:pPr algn="ctr" rtl="1"/>
                      <a:r>
                        <a:rPr lang="ar-SA" dirty="0" smtClean="0"/>
                        <a:t>39</a:t>
                      </a:r>
                      <a:endParaRPr lang="ar-SA" dirty="0"/>
                    </a:p>
                  </a:txBody>
                  <a:tcPr/>
                </a:tc>
                <a:tc>
                  <a:txBody>
                    <a:bodyPr/>
                    <a:lstStyle/>
                    <a:p>
                      <a:pPr algn="ctr" rtl="1"/>
                      <a:r>
                        <a:rPr lang="ar-SA" dirty="0" smtClean="0"/>
                        <a:t>52</a:t>
                      </a:r>
                      <a:endParaRPr lang="ar-SA" dirty="0"/>
                    </a:p>
                  </a:txBody>
                  <a:tcPr/>
                </a:tc>
                <a:tc>
                  <a:txBody>
                    <a:bodyPr/>
                    <a:lstStyle/>
                    <a:p>
                      <a:pPr algn="ctr" rtl="1"/>
                      <a:r>
                        <a:rPr lang="ar-SA" dirty="0" smtClean="0"/>
                        <a:t>101</a:t>
                      </a:r>
                      <a:endParaRPr lang="ar-SA" dirty="0"/>
                    </a:p>
                  </a:txBody>
                  <a:tcPr/>
                </a:tc>
                <a:tc>
                  <a:txBody>
                    <a:bodyPr/>
                    <a:lstStyle/>
                    <a:p>
                      <a:pPr algn="ctr" rtl="1"/>
                      <a:r>
                        <a:rPr lang="ar-SA" dirty="0" smtClean="0"/>
                        <a:t>74</a:t>
                      </a:r>
                      <a:endParaRPr lang="ar-SA" dirty="0"/>
                    </a:p>
                  </a:txBody>
                  <a:tcPr/>
                </a:tc>
                <a:tc>
                  <a:txBody>
                    <a:bodyPr/>
                    <a:lstStyle/>
                    <a:p>
                      <a:pPr algn="ctr" rtl="1"/>
                      <a:r>
                        <a:rPr lang="ar-SA" dirty="0" smtClean="0"/>
                        <a:t>131</a:t>
                      </a:r>
                      <a:endParaRPr lang="ar-SA" dirty="0"/>
                    </a:p>
                  </a:txBody>
                  <a:tcPr/>
                </a:tc>
                <a:tc>
                  <a:txBody>
                    <a:bodyPr/>
                    <a:lstStyle/>
                    <a:p>
                      <a:pPr algn="ctr" rtl="1"/>
                      <a:r>
                        <a:rPr lang="ar-SA" dirty="0" smtClean="0"/>
                        <a:t>397</a:t>
                      </a:r>
                      <a:endParaRPr lang="ar-SA" dirty="0"/>
                    </a:p>
                  </a:txBody>
                  <a:tcPr/>
                </a:tc>
                <a:tc rowSpan="2">
                  <a:txBody>
                    <a:bodyPr/>
                    <a:lstStyle/>
                    <a:p>
                      <a:pPr algn="ctr" rtl="1"/>
                      <a:endParaRPr lang="ar-SA" sz="1400" b="1" dirty="0" smtClean="0"/>
                    </a:p>
                    <a:p>
                      <a:pPr algn="ctr" rtl="1"/>
                      <a:r>
                        <a:rPr lang="ar-SA" sz="1400" b="1" dirty="0" smtClean="0"/>
                        <a:t>22.9%</a:t>
                      </a:r>
                      <a:endParaRPr lang="ar-SA" sz="1400" b="1" dirty="0"/>
                    </a:p>
                  </a:txBody>
                  <a:tcPr/>
                </a:tc>
              </a:tr>
              <a:tr h="352397">
                <a:tc vMerge="1">
                  <a:txBody>
                    <a:bodyPr/>
                    <a:lstStyle/>
                    <a:p>
                      <a:pPr algn="ctr" rtl="1"/>
                      <a:endParaRPr lang="ar-SA" dirty="0"/>
                    </a:p>
                  </a:txBody>
                  <a:tcPr/>
                </a:tc>
                <a:tc vMerge="1">
                  <a:txBody>
                    <a:bodyPr/>
                    <a:lstStyle/>
                    <a:p>
                      <a:pPr algn="ctr" rtl="1"/>
                      <a:endParaRPr lang="ar-SA" dirty="0"/>
                    </a:p>
                  </a:txBody>
                  <a:tcPr/>
                </a:tc>
                <a:tc>
                  <a:txBody>
                    <a:bodyPr/>
                    <a:lstStyle/>
                    <a:p>
                      <a:pPr algn="ctr" rtl="1"/>
                      <a:r>
                        <a:rPr lang="ar-SA" dirty="0" smtClean="0"/>
                        <a:t>%</a:t>
                      </a:r>
                      <a:endParaRPr lang="ar-SA" dirty="0"/>
                    </a:p>
                  </a:txBody>
                  <a:tcPr/>
                </a:tc>
                <a:tc>
                  <a:txBody>
                    <a:bodyPr/>
                    <a:lstStyle/>
                    <a:p>
                      <a:pPr algn="ctr" rtl="1"/>
                      <a:r>
                        <a:rPr lang="ar-SA" dirty="0" smtClean="0"/>
                        <a:t>9.8</a:t>
                      </a:r>
                      <a:endParaRPr lang="ar-SA" dirty="0"/>
                    </a:p>
                  </a:txBody>
                  <a:tcPr/>
                </a:tc>
                <a:tc>
                  <a:txBody>
                    <a:bodyPr/>
                    <a:lstStyle/>
                    <a:p>
                      <a:pPr algn="ctr" rtl="1"/>
                      <a:r>
                        <a:rPr lang="ar-SA" dirty="0" smtClean="0"/>
                        <a:t>13.1</a:t>
                      </a:r>
                      <a:endParaRPr lang="ar-SA" dirty="0"/>
                    </a:p>
                  </a:txBody>
                  <a:tcPr/>
                </a:tc>
                <a:tc>
                  <a:txBody>
                    <a:bodyPr/>
                    <a:lstStyle/>
                    <a:p>
                      <a:pPr algn="ctr" rtl="1"/>
                      <a:r>
                        <a:rPr lang="ar-SA" dirty="0" smtClean="0"/>
                        <a:t>25.4</a:t>
                      </a:r>
                      <a:endParaRPr lang="ar-SA" dirty="0"/>
                    </a:p>
                  </a:txBody>
                  <a:tcPr/>
                </a:tc>
                <a:tc>
                  <a:txBody>
                    <a:bodyPr/>
                    <a:lstStyle/>
                    <a:p>
                      <a:pPr algn="ctr" rtl="1"/>
                      <a:r>
                        <a:rPr lang="ar-SA" dirty="0" smtClean="0"/>
                        <a:t>18.6</a:t>
                      </a:r>
                      <a:endParaRPr lang="ar-SA" dirty="0"/>
                    </a:p>
                  </a:txBody>
                  <a:tcPr/>
                </a:tc>
                <a:tc>
                  <a:txBody>
                    <a:bodyPr/>
                    <a:lstStyle/>
                    <a:p>
                      <a:pPr algn="ctr" rtl="1"/>
                      <a:r>
                        <a:rPr lang="ar-SA" dirty="0" smtClean="0"/>
                        <a:t>33.0</a:t>
                      </a:r>
                      <a:endParaRPr lang="ar-SA" dirty="0"/>
                    </a:p>
                  </a:txBody>
                  <a:tcPr/>
                </a:tc>
                <a:tc>
                  <a:txBody>
                    <a:bodyPr/>
                    <a:lstStyle/>
                    <a:p>
                      <a:pPr algn="ctr" rtl="1"/>
                      <a:r>
                        <a:rPr lang="ar-SA" dirty="0" smtClean="0"/>
                        <a:t>100</a:t>
                      </a:r>
                      <a:endParaRPr lang="ar-SA" dirty="0"/>
                    </a:p>
                  </a:txBody>
                  <a:tcPr/>
                </a:tc>
                <a:tc vMerge="1">
                  <a:txBody>
                    <a:bodyPr/>
                    <a:lstStyle/>
                    <a:p>
                      <a:pPr algn="ctr" rtl="1"/>
                      <a:endParaRPr lang="ar-SA" dirty="0"/>
                    </a:p>
                  </a:txBody>
                  <a:tcPr/>
                </a:tc>
              </a:tr>
              <a:tr h="352397">
                <a:tc rowSpan="2">
                  <a:txBody>
                    <a:bodyPr/>
                    <a:lstStyle/>
                    <a:p>
                      <a:pPr algn="ctr" rtl="1"/>
                      <a:r>
                        <a:rPr lang="ar-SA" dirty="0" smtClean="0"/>
                        <a:t>6</a:t>
                      </a:r>
                      <a:endParaRPr lang="ar-SA" dirty="0"/>
                    </a:p>
                  </a:txBody>
                  <a:tcPr/>
                </a:tc>
                <a:tc rowSpan="2">
                  <a:txBody>
                    <a:bodyPr/>
                    <a:lstStyle/>
                    <a:p>
                      <a:pPr algn="ctr" rtl="1"/>
                      <a:r>
                        <a:rPr lang="ar-SA" sz="1600" b="1" dirty="0" smtClean="0"/>
                        <a:t>المهام الأكاديمية الإدارية</a:t>
                      </a:r>
                      <a:endParaRPr lang="ar-SA" sz="1600" b="1" dirty="0"/>
                    </a:p>
                  </a:txBody>
                  <a:tcPr/>
                </a:tc>
                <a:tc>
                  <a:txBody>
                    <a:bodyPr/>
                    <a:lstStyle/>
                    <a:p>
                      <a:pPr algn="ctr" rtl="1"/>
                      <a:r>
                        <a:rPr lang="ar-SA" dirty="0" smtClean="0"/>
                        <a:t>ك</a:t>
                      </a:r>
                      <a:endParaRPr lang="ar-SA" dirty="0"/>
                    </a:p>
                  </a:txBody>
                  <a:tcPr/>
                </a:tc>
                <a:tc>
                  <a:txBody>
                    <a:bodyPr/>
                    <a:lstStyle/>
                    <a:p>
                      <a:pPr algn="ctr" rtl="1"/>
                      <a:r>
                        <a:rPr lang="ar-SA" dirty="0" smtClean="0"/>
                        <a:t>16</a:t>
                      </a:r>
                      <a:endParaRPr lang="ar-SA" dirty="0"/>
                    </a:p>
                  </a:txBody>
                  <a:tcPr/>
                </a:tc>
                <a:tc>
                  <a:txBody>
                    <a:bodyPr/>
                    <a:lstStyle/>
                    <a:p>
                      <a:pPr algn="ctr" rtl="1"/>
                      <a:r>
                        <a:rPr lang="ar-SA" dirty="0" smtClean="0"/>
                        <a:t>34</a:t>
                      </a:r>
                      <a:endParaRPr lang="ar-SA" dirty="0"/>
                    </a:p>
                  </a:txBody>
                  <a:tcPr/>
                </a:tc>
                <a:tc>
                  <a:txBody>
                    <a:bodyPr/>
                    <a:lstStyle/>
                    <a:p>
                      <a:pPr algn="ctr" rtl="1"/>
                      <a:r>
                        <a:rPr lang="ar-SA" dirty="0" smtClean="0"/>
                        <a:t>74</a:t>
                      </a:r>
                      <a:endParaRPr lang="ar-SA" dirty="0"/>
                    </a:p>
                  </a:txBody>
                  <a:tcPr/>
                </a:tc>
                <a:tc>
                  <a:txBody>
                    <a:bodyPr/>
                    <a:lstStyle/>
                    <a:p>
                      <a:pPr algn="ctr" rtl="1"/>
                      <a:r>
                        <a:rPr lang="ar-SA" dirty="0" smtClean="0"/>
                        <a:t>97</a:t>
                      </a:r>
                      <a:endParaRPr lang="ar-SA" dirty="0"/>
                    </a:p>
                  </a:txBody>
                  <a:tcPr/>
                </a:tc>
                <a:tc>
                  <a:txBody>
                    <a:bodyPr/>
                    <a:lstStyle/>
                    <a:p>
                      <a:pPr algn="ctr" rtl="1"/>
                      <a:r>
                        <a:rPr lang="ar-SA" dirty="0" smtClean="0"/>
                        <a:t>176</a:t>
                      </a:r>
                      <a:endParaRPr lang="ar-SA" dirty="0"/>
                    </a:p>
                  </a:txBody>
                  <a:tcPr/>
                </a:tc>
                <a:tc>
                  <a:txBody>
                    <a:bodyPr/>
                    <a:lstStyle/>
                    <a:p>
                      <a:pPr algn="ctr" rtl="1"/>
                      <a:r>
                        <a:rPr lang="ar-SA" dirty="0" smtClean="0"/>
                        <a:t>397</a:t>
                      </a:r>
                      <a:endParaRPr lang="ar-SA" dirty="0"/>
                    </a:p>
                  </a:txBody>
                  <a:tcPr/>
                </a:tc>
                <a:tc rowSpan="2">
                  <a:txBody>
                    <a:bodyPr/>
                    <a:lstStyle/>
                    <a:p>
                      <a:pPr algn="ctr" rtl="1"/>
                      <a:endParaRPr lang="ar-SA" sz="1400" b="1" dirty="0" smtClean="0"/>
                    </a:p>
                    <a:p>
                      <a:pPr algn="ctr" rtl="1"/>
                      <a:r>
                        <a:rPr lang="ar-SA" sz="1400" b="1" dirty="0" smtClean="0"/>
                        <a:t>12.6%</a:t>
                      </a:r>
                      <a:endParaRPr lang="ar-SA" sz="1400" b="1" dirty="0"/>
                    </a:p>
                  </a:txBody>
                  <a:tcPr/>
                </a:tc>
              </a:tr>
              <a:tr h="352397">
                <a:tc vMerge="1">
                  <a:txBody>
                    <a:bodyPr/>
                    <a:lstStyle/>
                    <a:p>
                      <a:pPr algn="ctr" rtl="1"/>
                      <a:endParaRPr lang="ar-SA" dirty="0"/>
                    </a:p>
                  </a:txBody>
                  <a:tcPr/>
                </a:tc>
                <a:tc vMerge="1">
                  <a:txBody>
                    <a:bodyPr/>
                    <a:lstStyle/>
                    <a:p>
                      <a:pPr algn="ctr" rtl="1"/>
                      <a:endParaRPr lang="ar-SA" dirty="0"/>
                    </a:p>
                  </a:txBody>
                  <a:tcPr/>
                </a:tc>
                <a:tc>
                  <a:txBody>
                    <a:bodyPr/>
                    <a:lstStyle/>
                    <a:p>
                      <a:pPr algn="ctr" rtl="1"/>
                      <a:r>
                        <a:rPr lang="ar-SA" dirty="0" smtClean="0"/>
                        <a:t>%</a:t>
                      </a:r>
                      <a:endParaRPr lang="ar-SA" dirty="0"/>
                    </a:p>
                  </a:txBody>
                  <a:tcPr/>
                </a:tc>
                <a:tc>
                  <a:txBody>
                    <a:bodyPr/>
                    <a:lstStyle/>
                    <a:p>
                      <a:pPr algn="ctr" rtl="1"/>
                      <a:r>
                        <a:rPr lang="ar-SA" dirty="0" smtClean="0"/>
                        <a:t>4.0</a:t>
                      </a:r>
                      <a:endParaRPr lang="ar-SA" dirty="0"/>
                    </a:p>
                  </a:txBody>
                  <a:tcPr/>
                </a:tc>
                <a:tc>
                  <a:txBody>
                    <a:bodyPr/>
                    <a:lstStyle/>
                    <a:p>
                      <a:pPr algn="ctr" rtl="1"/>
                      <a:r>
                        <a:rPr lang="ar-SA" dirty="0" smtClean="0"/>
                        <a:t>8.6</a:t>
                      </a:r>
                      <a:endParaRPr lang="ar-SA" dirty="0"/>
                    </a:p>
                  </a:txBody>
                  <a:tcPr/>
                </a:tc>
                <a:tc>
                  <a:txBody>
                    <a:bodyPr/>
                    <a:lstStyle/>
                    <a:p>
                      <a:pPr algn="ctr" rtl="1"/>
                      <a:r>
                        <a:rPr lang="ar-SA" dirty="0" smtClean="0"/>
                        <a:t>18.6</a:t>
                      </a:r>
                      <a:endParaRPr lang="ar-SA" dirty="0"/>
                    </a:p>
                  </a:txBody>
                  <a:tcPr/>
                </a:tc>
                <a:tc>
                  <a:txBody>
                    <a:bodyPr/>
                    <a:lstStyle/>
                    <a:p>
                      <a:pPr algn="ctr" rtl="1"/>
                      <a:r>
                        <a:rPr lang="ar-SA" dirty="0" smtClean="0"/>
                        <a:t>24.4</a:t>
                      </a:r>
                      <a:endParaRPr lang="ar-SA" dirty="0"/>
                    </a:p>
                  </a:txBody>
                  <a:tcPr/>
                </a:tc>
                <a:tc>
                  <a:txBody>
                    <a:bodyPr/>
                    <a:lstStyle/>
                    <a:p>
                      <a:pPr algn="ctr" rtl="1"/>
                      <a:r>
                        <a:rPr lang="ar-SA" dirty="0" smtClean="0"/>
                        <a:t>44.3</a:t>
                      </a:r>
                      <a:endParaRPr lang="ar-SA" dirty="0"/>
                    </a:p>
                  </a:txBody>
                  <a:tcPr/>
                </a:tc>
                <a:tc>
                  <a:txBody>
                    <a:bodyPr/>
                    <a:lstStyle/>
                    <a:p>
                      <a:pPr algn="ctr" rtl="1"/>
                      <a:r>
                        <a:rPr lang="ar-SA" dirty="0" smtClean="0"/>
                        <a:t>100</a:t>
                      </a:r>
                      <a:endParaRPr lang="ar-SA" dirty="0"/>
                    </a:p>
                  </a:txBody>
                  <a:tcPr/>
                </a:tc>
                <a:tc vMerge="1">
                  <a:txBody>
                    <a:bodyPr/>
                    <a:lstStyle/>
                    <a:p>
                      <a:pPr algn="ctr" rtl="1"/>
                      <a:endParaRPr lang="ar-SA" dirty="0"/>
                    </a:p>
                  </a:txBody>
                  <a:tcPr/>
                </a:tc>
              </a:tr>
            </a:tbl>
          </a:graphicData>
        </a:graphic>
      </p:graphicFrame>
    </p:spTree>
  </p:cSld>
  <p:clrMapOvr>
    <a:masterClrMapping/>
  </p:clrMapOvr>
  <p:transition spd="med">
    <p:split orient="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512064"/>
            <a:ext cx="8003232" cy="914400"/>
          </a:xfrm>
        </p:spPr>
        <p:txBody>
          <a:bodyPr/>
          <a:lstStyle/>
          <a:p>
            <a:pPr algn="just"/>
            <a:r>
              <a:rPr lang="ar-SA" sz="2400" dirty="0" smtClean="0">
                <a:solidFill>
                  <a:srgbClr val="FF0000"/>
                </a:solidFill>
              </a:rPr>
              <a:t>أسباب المماطلة الأكاديمية من واقع دراسة على عينة من طلاب وطالبات إحدى الجامعات السعودية ن = 397 ،التباين الكلي 43.04%</a:t>
            </a:r>
            <a:endParaRPr lang="ar-SA" sz="2400" dirty="0">
              <a:solidFill>
                <a:srgbClr val="FF0000"/>
              </a:solidFill>
            </a:endParaRPr>
          </a:p>
        </p:txBody>
      </p:sp>
      <p:sp>
        <p:nvSpPr>
          <p:cNvPr id="3" name="Content Placeholder 2"/>
          <p:cNvSpPr>
            <a:spLocks noGrp="1"/>
          </p:cNvSpPr>
          <p:nvPr>
            <p:ph idx="1"/>
          </p:nvPr>
        </p:nvSpPr>
        <p:spPr>
          <a:xfrm>
            <a:off x="755576" y="1556792"/>
            <a:ext cx="7931224" cy="4798768"/>
          </a:xfrm>
        </p:spPr>
        <p:txBody>
          <a:bodyPr>
            <a:normAutofit lnSpcReduction="10000"/>
          </a:bodyPr>
          <a:lstStyle/>
          <a:p>
            <a:pPr lvl="0"/>
            <a:r>
              <a:rPr lang="ar-SA" b="1" dirty="0" smtClean="0"/>
              <a:t>السبب الأول: </a:t>
            </a:r>
          </a:p>
          <a:p>
            <a:pPr lvl="0" algn="ctr">
              <a:buNone/>
            </a:pPr>
            <a:r>
              <a:rPr lang="ar-SA" b="1" dirty="0" smtClean="0">
                <a:solidFill>
                  <a:srgbClr val="FF0000"/>
                </a:solidFill>
              </a:rPr>
              <a:t>"إتخاذ المخاطرة والتمرد ضد السيطرة” بنسبة تباين 29.85%</a:t>
            </a:r>
          </a:p>
          <a:p>
            <a:r>
              <a:rPr lang="ar-SA" b="1" dirty="0" smtClean="0"/>
              <a:t>السبب الثاني:</a:t>
            </a:r>
          </a:p>
          <a:p>
            <a:pPr algn="ctr">
              <a:buNone/>
            </a:pPr>
            <a:r>
              <a:rPr lang="ar-SA" b="1" dirty="0" smtClean="0">
                <a:solidFill>
                  <a:schemeClr val="accent2"/>
                </a:solidFill>
              </a:rPr>
              <a:t>"الخوف من الفشل” </a:t>
            </a:r>
          </a:p>
          <a:p>
            <a:pPr algn="ctr">
              <a:buNone/>
            </a:pPr>
            <a:r>
              <a:rPr lang="ar-SA" b="1" dirty="0" smtClean="0">
                <a:solidFill>
                  <a:schemeClr val="accent2"/>
                </a:solidFill>
              </a:rPr>
              <a:t>   بنسبة تباين 7.34%</a:t>
            </a:r>
          </a:p>
          <a:p>
            <a:pPr lvl="0"/>
            <a:r>
              <a:rPr lang="ar-SA" b="1" dirty="0" smtClean="0"/>
              <a:t>السبب الثالث: </a:t>
            </a:r>
          </a:p>
          <a:p>
            <a:pPr lvl="0" algn="ctr">
              <a:buNone/>
            </a:pPr>
            <a:r>
              <a:rPr lang="ar-SA" b="1" dirty="0" smtClean="0">
                <a:solidFill>
                  <a:srgbClr val="FFFF00"/>
                </a:solidFill>
              </a:rPr>
              <a:t>"الكسل” </a:t>
            </a:r>
          </a:p>
          <a:p>
            <a:pPr lvl="0" algn="ctr">
              <a:buNone/>
            </a:pPr>
            <a:r>
              <a:rPr lang="ar-SA" b="1" dirty="0" smtClean="0">
                <a:solidFill>
                  <a:srgbClr val="FFFF00"/>
                </a:solidFill>
              </a:rPr>
              <a:t>بنسبة تباين 5.85%</a:t>
            </a:r>
            <a:endParaRPr lang="en-US" dirty="0" smtClean="0">
              <a:solidFill>
                <a:srgbClr val="FFFF00"/>
              </a:solidFill>
            </a:endParaRPr>
          </a:p>
          <a:p>
            <a:endParaRPr lang="en-US" dirty="0" smtClean="0"/>
          </a:p>
          <a:p>
            <a:pPr lvl="0"/>
            <a:endParaRPr lang="en-US" dirty="0" smtClean="0"/>
          </a:p>
          <a:p>
            <a:endParaRPr lang="ar-SA" dirty="0"/>
          </a:p>
        </p:txBody>
      </p:sp>
    </p:spTree>
  </p:cSld>
  <p:clrMapOvr>
    <a:masterClrMapping/>
  </p:clrMapOvr>
  <p:transition spd="med">
    <p:circl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83568" y="2492896"/>
            <a:ext cx="7772400" cy="914400"/>
          </a:xfrm>
          <a:prstGeom prst="rect">
            <a:avLst/>
          </a:prstGeom>
        </p:spPr>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000" b="1" i="0" u="none" strike="noStrike" kern="1200" cap="none" spc="-100" normalizeH="0" baseline="0" noProof="0" dirty="0" smtClean="0">
                <a:ln>
                  <a:noFill/>
                </a:ln>
                <a:solidFill>
                  <a:schemeClr val="accent2"/>
                </a:solidFill>
                <a:effectLst/>
                <a:uLnTx/>
                <a:uFillTx/>
                <a:latin typeface="+mj-lt"/>
                <a:ea typeface="+mj-ea"/>
                <a:cs typeface="+mj-cs"/>
              </a:rPr>
              <a:t>سبل التخلص من المماطلة</a:t>
            </a:r>
            <a:endParaRPr kumimoji="0" lang="ar-SA" sz="4000" b="1" i="0" u="none" strike="noStrike" kern="1200" cap="none" spc="-100" normalizeH="0" baseline="0" noProof="0" dirty="0">
              <a:ln>
                <a:noFill/>
              </a:ln>
              <a:solidFill>
                <a:schemeClr val="accent2"/>
              </a:solidFill>
              <a:effectLst/>
              <a:uLnTx/>
              <a:uFillTx/>
              <a:latin typeface="+mj-lt"/>
              <a:ea typeface="+mj-ea"/>
              <a:cs typeface="+mj-cs"/>
            </a:endParaRPr>
          </a:p>
        </p:txBody>
      </p:sp>
    </p:spTree>
  </p:cSld>
  <p:clrMapOvr>
    <a:masterClrMapping/>
  </p:clrMapOvr>
  <p:transition spd="med">
    <p:checke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476672"/>
            <a:ext cx="7772400" cy="5878888"/>
          </a:xfrm>
        </p:spPr>
        <p:txBody>
          <a:bodyPr/>
          <a:lstStyle/>
          <a:p>
            <a:pPr marL="582930" indent="-514350" algn="just">
              <a:buFont typeface="+mj-lt"/>
              <a:buAutoNum type="arabicPeriod"/>
            </a:pPr>
            <a:r>
              <a:rPr lang="ar-SA" b="1" dirty="0" smtClean="0">
                <a:solidFill>
                  <a:srgbClr val="FF0000"/>
                </a:solidFill>
              </a:rPr>
              <a:t>تخلص من الخوف المقوِض للطاقات: </a:t>
            </a:r>
          </a:p>
          <a:p>
            <a:pPr marL="582930" indent="-514350" algn="just">
              <a:buNone/>
            </a:pPr>
            <a:r>
              <a:rPr lang="ar-SA" b="1" dirty="0" smtClean="0"/>
              <a:t>     ترتبط المماطلة كما أشرنا بالخوف من الفشل، والقلق على جودة العمل المؤدى، والخوف من ردود الفعل تجاهه. فإذا راودك مثل هذا الخاطر، فتذكر أن أداءك لعمل به عيوب أفضل كثيراً من عدم قيامك بأي عمل على الإطلاق.</a:t>
            </a:r>
            <a:endParaRPr lang="ar-SA" b="1" dirty="0"/>
          </a:p>
        </p:txBody>
      </p:sp>
      <p:pic>
        <p:nvPicPr>
          <p:cNvPr id="4" name="Picture 3" descr="تسويف4.jpg"/>
          <p:cNvPicPr>
            <a:picLocks noChangeAspect="1"/>
          </p:cNvPicPr>
          <p:nvPr/>
        </p:nvPicPr>
        <p:blipFill>
          <a:blip r:embed="rId2" cstate="print"/>
          <a:stretch>
            <a:fillRect/>
          </a:stretch>
        </p:blipFill>
        <p:spPr>
          <a:xfrm>
            <a:off x="3491880" y="4365104"/>
            <a:ext cx="2466975" cy="1847850"/>
          </a:xfrm>
          <a:prstGeom prst="rect">
            <a:avLst/>
          </a:prstGeom>
        </p:spPr>
      </p:pic>
    </p:spTree>
  </p:cSld>
  <p:clrMapOvr>
    <a:masterClrMapping/>
  </p:clrMapOvr>
  <p:transition spd="med">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88640"/>
            <a:ext cx="8136904" cy="5328592"/>
          </a:xfrm>
        </p:spPr>
        <p:txBody>
          <a:bodyPr>
            <a:noAutofit/>
          </a:bodyPr>
          <a:lstStyle/>
          <a:p>
            <a:pPr marL="582930" indent="-514350" algn="just">
              <a:buFont typeface="+mj-lt"/>
              <a:buAutoNum type="arabicParenR" startAt="2"/>
            </a:pPr>
            <a:r>
              <a:rPr lang="ar-SA" b="1" dirty="0" smtClean="0">
                <a:solidFill>
                  <a:srgbClr val="FF0000"/>
                </a:solidFill>
              </a:rPr>
              <a:t>حدد "ماذا" و "متى":</a:t>
            </a:r>
          </a:p>
          <a:p>
            <a:pPr marL="582930" indent="-514350" algn="just">
              <a:buNone/>
            </a:pPr>
            <a:r>
              <a:rPr lang="ar-SA" b="1" dirty="0" smtClean="0"/>
              <a:t>    قم بوضع جدول زماني ومكاني لإنجاز مهامك، بدلاً من وضع أهداف غامضة مثل "سأتخلص من سمنتي الزائدة" . أي حدد الخطوات المطلوبة لتحقيق هذا الهدف، مع ربطها بالأطر الزمنية. مثل: "سأذهب إلى صالة اللياقة البدنية، وسأفعل ذلك غداً في السابعة والنصف صباحاً". فقد وجد أوينس </a:t>
            </a:r>
            <a:r>
              <a:rPr lang="en-US" b="1" dirty="0" err="1" smtClean="0"/>
              <a:t>Oyines</a:t>
            </a:r>
            <a:r>
              <a:rPr lang="ar-SA" b="1" dirty="0" smtClean="0"/>
              <a:t> في دراسة له أن القيام بهذا ضاعف احتمال تحقيق الهدف المرصود ثمانية أضعاف.</a:t>
            </a:r>
            <a:endParaRPr lang="ar-SA" b="1" dirty="0"/>
          </a:p>
        </p:txBody>
      </p:sp>
      <p:pic>
        <p:nvPicPr>
          <p:cNvPr id="4098" name="Picture 2" descr="https://encrypted-tbn2.gstatic.com/images?q=tbn:ANd9GcQ1zvgeEyEgKSoUkAaWnPHIcbI0fxJg__7SVNC2-rPzbj-zlCE2Ug"/>
          <p:cNvPicPr>
            <a:picLocks noChangeAspect="1" noChangeArrowheads="1"/>
          </p:cNvPicPr>
          <p:nvPr/>
        </p:nvPicPr>
        <p:blipFill>
          <a:blip r:embed="rId2" cstate="print"/>
          <a:srcRect/>
          <a:stretch>
            <a:fillRect/>
          </a:stretch>
        </p:blipFill>
        <p:spPr bwMode="auto">
          <a:xfrm>
            <a:off x="323528" y="5010150"/>
            <a:ext cx="2466976" cy="1847850"/>
          </a:xfrm>
          <a:prstGeom prst="rect">
            <a:avLst/>
          </a:prstGeom>
          <a:noFill/>
        </p:spPr>
      </p:pic>
    </p:spTree>
  </p:cSld>
  <p:clrMapOvr>
    <a:masterClrMapping/>
  </p:clrMapOvr>
  <p:transition spd="med">
    <p:wedg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88640"/>
            <a:ext cx="8136904" cy="6408712"/>
          </a:xfrm>
        </p:spPr>
        <p:txBody>
          <a:bodyPr>
            <a:noAutofit/>
          </a:bodyPr>
          <a:lstStyle/>
          <a:p>
            <a:pPr marL="582930" indent="-514350" algn="just">
              <a:buFont typeface="+mj-lt"/>
              <a:buAutoNum type="arabicParenR" startAt="3"/>
            </a:pPr>
            <a:r>
              <a:rPr lang="ar-SA" b="1" dirty="0" smtClean="0">
                <a:solidFill>
                  <a:srgbClr val="FF0000"/>
                </a:solidFill>
              </a:rPr>
              <a:t>فقط أبدأ:</a:t>
            </a:r>
          </a:p>
          <a:p>
            <a:pPr marL="582930" indent="-514350" algn="just">
              <a:buNone/>
            </a:pPr>
            <a:r>
              <a:rPr lang="ar-SA" b="1" dirty="0" smtClean="0"/>
              <a:t>    قد يبالغ البعض في تقدير بشاعة المهمة الموكلة إليه، ويظن أنها عصية على الإنجاز، بيد أنه ما أن يبدأ فيها حتى تتوالى إنجازاته وتبدو المهمة أسهل مما كان يتصورها.. لذا فقط أبدأ، وستجد نفسك مستمتعا بأداء تلك المهمة.  </a:t>
            </a:r>
            <a:endParaRPr lang="ar-SA" b="1" dirty="0"/>
          </a:p>
        </p:txBody>
      </p:sp>
      <p:pic>
        <p:nvPicPr>
          <p:cNvPr id="4" name="Picture 3" descr="تسويف7.png"/>
          <p:cNvPicPr>
            <a:picLocks noChangeAspect="1"/>
          </p:cNvPicPr>
          <p:nvPr/>
        </p:nvPicPr>
        <p:blipFill>
          <a:blip r:embed="rId2" cstate="print"/>
          <a:stretch>
            <a:fillRect/>
          </a:stretch>
        </p:blipFill>
        <p:spPr>
          <a:xfrm>
            <a:off x="3491880" y="4221088"/>
            <a:ext cx="2438400" cy="1609725"/>
          </a:xfrm>
          <a:prstGeom prst="rect">
            <a:avLst/>
          </a:prstGeom>
        </p:spPr>
      </p:pic>
    </p:spTree>
  </p:cSld>
  <p:clrMapOvr>
    <a:masterClrMapping/>
  </p:clrMapOvr>
  <p:transition spd="med">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908720"/>
            <a:ext cx="7772400" cy="3528392"/>
          </a:xfrm>
        </p:spPr>
        <p:txBody>
          <a:bodyPr/>
          <a:lstStyle/>
          <a:p>
            <a:pPr marL="582930" indent="-514350" algn="just">
              <a:buFont typeface="+mj-lt"/>
              <a:buAutoNum type="arabicParenR" startAt="4"/>
            </a:pPr>
            <a:r>
              <a:rPr lang="ar-SA" b="1" dirty="0" smtClean="0">
                <a:solidFill>
                  <a:srgbClr val="FF0000"/>
                </a:solidFill>
              </a:rPr>
              <a:t>كافئ نفسك على ما يتم إنجازه:</a:t>
            </a:r>
          </a:p>
          <a:p>
            <a:pPr marL="582930" indent="-514350" algn="just">
              <a:buNone/>
            </a:pPr>
            <a:r>
              <a:rPr lang="ar-SA" dirty="0" smtClean="0"/>
              <a:t>    </a:t>
            </a:r>
            <a:r>
              <a:rPr lang="ar-SA" b="1" dirty="0" smtClean="0"/>
              <a:t>حالما تنهي من عمل معين كنت تماطل في أداءه؛ قم بإعطاء نفسك مكافأة على إنجازه؛ فذلك يعزز إقدامك على الأعمال التي تميل لإرجائها، ويجدد نشاطك، ويرفع مستوى ثقتك بنفسك.</a:t>
            </a:r>
            <a:endParaRPr lang="ar-SA" b="1" dirty="0"/>
          </a:p>
        </p:txBody>
      </p:sp>
      <p:pic>
        <p:nvPicPr>
          <p:cNvPr id="2050" name="Picture 2" descr="https://encrypted-tbn2.gstatic.com/images?q=tbn:ANd9GcQFMXY6ib7Pmcoq5UnZrrMmfhObd0Vo4ITIZQyOdV2JpxGy59THOQ"/>
          <p:cNvPicPr>
            <a:picLocks noChangeAspect="1" noChangeArrowheads="1"/>
          </p:cNvPicPr>
          <p:nvPr/>
        </p:nvPicPr>
        <p:blipFill>
          <a:blip r:embed="rId2" cstate="print"/>
          <a:srcRect/>
          <a:stretch>
            <a:fillRect/>
          </a:stretch>
        </p:blipFill>
        <p:spPr bwMode="auto">
          <a:xfrm>
            <a:off x="3059832" y="4005064"/>
            <a:ext cx="2809876" cy="1628775"/>
          </a:xfrm>
          <a:prstGeom prst="rect">
            <a:avLst/>
          </a:prstGeom>
          <a:noFill/>
        </p:spPr>
      </p:pic>
    </p:spTree>
  </p:cSld>
  <p:clrMapOvr>
    <a:masterClrMapping/>
  </p:clrMapOvr>
  <p:transition spd="med">
    <p:wedg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88640"/>
            <a:ext cx="7772400" cy="914400"/>
          </a:xfrm>
        </p:spPr>
        <p:txBody>
          <a:bodyPr/>
          <a:lstStyle/>
          <a:p>
            <a:pPr algn="ctr"/>
            <a:r>
              <a:rPr lang="ar-SA" dirty="0" smtClean="0"/>
              <a:t>تمرينات سلوكية مفيدة</a:t>
            </a:r>
            <a:r>
              <a:rPr lang="en-US" dirty="0" smtClean="0"/>
              <a:t/>
            </a:r>
            <a:br>
              <a:rPr lang="en-US" dirty="0" smtClean="0"/>
            </a:br>
            <a:endParaRPr lang="ar-SA" dirty="0"/>
          </a:p>
        </p:txBody>
      </p:sp>
      <p:sp>
        <p:nvSpPr>
          <p:cNvPr id="3" name="Content Placeholder 2"/>
          <p:cNvSpPr>
            <a:spLocks noGrp="1"/>
          </p:cNvSpPr>
          <p:nvPr>
            <p:ph idx="1"/>
          </p:nvPr>
        </p:nvSpPr>
        <p:spPr>
          <a:xfrm>
            <a:off x="899592" y="980728"/>
            <a:ext cx="7772400" cy="5661248"/>
          </a:xfrm>
        </p:spPr>
        <p:txBody>
          <a:bodyPr>
            <a:noAutofit/>
          </a:bodyPr>
          <a:lstStyle/>
          <a:p>
            <a:pPr algn="just"/>
            <a:r>
              <a:rPr lang="ar-SA" sz="1900" dirty="0" smtClean="0">
                <a:solidFill>
                  <a:srgbClr val="92D050"/>
                </a:solidFill>
              </a:rPr>
              <a:t/>
            </a:r>
            <a:br>
              <a:rPr lang="ar-SA" sz="1900" dirty="0" smtClean="0">
                <a:solidFill>
                  <a:srgbClr val="92D050"/>
                </a:solidFill>
              </a:rPr>
            </a:br>
            <a:r>
              <a:rPr lang="ar-SA" sz="1900" b="1" dirty="0" smtClean="0">
                <a:solidFill>
                  <a:srgbClr val="92D050"/>
                </a:solidFill>
              </a:rPr>
              <a:t>مع إن علاج المماطلة يتطلب من الاختصاصي النفسي إحاطة شاملة بتفاصيل كل حالة على حدة، إلا أنه بالإمكان تقديم نصائح عامة بعدد من التمرينات السلوكية التي يمكن أن تكون لها فائدة ملحوظة:</a:t>
            </a:r>
            <a:endParaRPr lang="en-US" sz="1900" b="1" dirty="0" smtClean="0">
              <a:solidFill>
                <a:srgbClr val="92D050"/>
              </a:solidFill>
            </a:endParaRPr>
          </a:p>
          <a:p>
            <a:pPr algn="just">
              <a:buNone/>
            </a:pPr>
            <a:r>
              <a:rPr lang="ar-SA" sz="1900" b="1" dirty="0" smtClean="0">
                <a:solidFill>
                  <a:srgbClr val="92D050"/>
                </a:solidFill>
              </a:rPr>
              <a:t>•  إن علاج المماطلة هو أن </a:t>
            </a:r>
            <a:r>
              <a:rPr lang="ar-SA" sz="1900" b="1" dirty="0" smtClean="0">
                <a:solidFill>
                  <a:srgbClr val="FFFF00"/>
                </a:solidFill>
              </a:rPr>
              <a:t>تبدأ فوراً</a:t>
            </a:r>
            <a:r>
              <a:rPr lang="ar-SA" sz="1900" b="1" dirty="0" smtClean="0">
                <a:solidFill>
                  <a:srgbClr val="92D050"/>
                </a:solidFill>
              </a:rPr>
              <a:t>.. دوِّنْ لديك عناوين المهمات التي تتطلب الإنجاز، وموعد البدء بها والانتهاء منها والمدة المطلوبة لإنجازها. وحينما يحين الموعد، أشرع فوراً بها بصرف النظر عن مدى جودة الأداء، ولا تنتحل لنفسك أي أعذار تبرر تأجيلك لها. وحالما تنجزها كافئ نفسك بشيء تحبه.</a:t>
            </a:r>
            <a:endParaRPr lang="en-US" sz="1900" b="1" dirty="0" smtClean="0">
              <a:solidFill>
                <a:srgbClr val="92D050"/>
              </a:solidFill>
            </a:endParaRPr>
          </a:p>
          <a:p>
            <a:pPr algn="just">
              <a:buNone/>
            </a:pPr>
            <a:r>
              <a:rPr lang="ar-SA" sz="1900" b="1" dirty="0" smtClean="0">
                <a:solidFill>
                  <a:srgbClr val="92D050"/>
                </a:solidFill>
              </a:rPr>
              <a:t>•  أسأل نفسك لماذا تتجنب القيام بتلك المهمة التي تماطل بشأنها؟ هل هنالك ما يقلقك منها؟ هل لديك مشكلة ذات طابع انفعالي مع أحد ما؟ هل تريد إيذاء نفسك؟ حالما تطرح على نفسك هذه الأسئلة، فإنك تبدأ بالبحث عن الأجوبة التي تعينك في تجنب المماطلة.</a:t>
            </a:r>
            <a:endParaRPr lang="en-US" sz="1900" b="1" dirty="0" smtClean="0">
              <a:solidFill>
                <a:srgbClr val="92D050"/>
              </a:solidFill>
            </a:endParaRPr>
          </a:p>
          <a:p>
            <a:pPr algn="just">
              <a:buNone/>
            </a:pPr>
            <a:r>
              <a:rPr lang="ar-SA" sz="1900" b="1" dirty="0" smtClean="0">
                <a:solidFill>
                  <a:srgbClr val="92D050"/>
                </a:solidFill>
              </a:rPr>
              <a:t>•  ابتعد عن المهمات ذات الطابع الغامض غير المحدد كقولك: «أريد أن ينخفض وزني»، واستبدلها بمهمة محددة إجرائياً وزمنياً كقولك لنفسك: «سأبدأ غداً الساعة العاشرة صباحاً بتمارين اللياقة».</a:t>
            </a:r>
            <a:endParaRPr lang="en-US" sz="1900" b="1" dirty="0" smtClean="0">
              <a:solidFill>
                <a:srgbClr val="92D050"/>
              </a:solidFill>
            </a:endParaRPr>
          </a:p>
          <a:p>
            <a:pPr algn="just"/>
            <a:endParaRPr lang="ar-SA" sz="1900" dirty="0">
              <a:solidFill>
                <a:srgbClr val="92D050"/>
              </a:solidFill>
            </a:endParaRPr>
          </a:p>
        </p:txBody>
      </p:sp>
    </p:spTree>
  </p:cSld>
  <p:clrMapOvr>
    <a:masterClrMapping/>
  </p:clrMapOvr>
  <p:transition spd="med">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55576" y="116632"/>
            <a:ext cx="7772400" cy="504056"/>
          </a:xfrm>
        </p:spPr>
        <p:txBody>
          <a:bodyPr/>
          <a:lstStyle/>
          <a:p>
            <a:pPr algn="ctr"/>
            <a:r>
              <a:rPr lang="ar-SA" dirty="0" smtClean="0">
                <a:solidFill>
                  <a:srgbClr val="FF0000"/>
                </a:solidFill>
              </a:rPr>
              <a:t>مقياس المماطلة</a:t>
            </a:r>
            <a:endParaRPr lang="ar-SA" dirty="0">
              <a:solidFill>
                <a:srgbClr val="FF0000"/>
              </a:solidFill>
            </a:endParaRPr>
          </a:p>
        </p:txBody>
      </p:sp>
      <p:graphicFrame>
        <p:nvGraphicFramePr>
          <p:cNvPr id="5" name="Content Placeholder 4"/>
          <p:cNvGraphicFramePr>
            <a:graphicFrameLocks noGrp="1"/>
          </p:cNvGraphicFramePr>
          <p:nvPr>
            <p:ph idx="4294967295"/>
          </p:nvPr>
        </p:nvGraphicFramePr>
        <p:xfrm>
          <a:off x="179512" y="948031"/>
          <a:ext cx="8748463" cy="5909969"/>
        </p:xfrm>
        <a:graphic>
          <a:graphicData uri="http://schemas.openxmlformats.org/drawingml/2006/table">
            <a:tbl>
              <a:tblPr rtl="1" firstRow="1" bandRow="1">
                <a:tableStyleId>{5C22544A-7EE6-4342-B048-85BDC9FD1C3A}</a:tableStyleId>
              </a:tblPr>
              <a:tblGrid>
                <a:gridCol w="401702"/>
                <a:gridCol w="4271378"/>
                <a:gridCol w="769356"/>
                <a:gridCol w="750502"/>
                <a:gridCol w="911550"/>
                <a:gridCol w="753906"/>
                <a:gridCol w="890069"/>
              </a:tblGrid>
              <a:tr h="719247">
                <a:tc>
                  <a:txBody>
                    <a:bodyPr/>
                    <a:lstStyle/>
                    <a:p>
                      <a:pPr algn="ctr" rtl="1"/>
                      <a:endParaRPr lang="ar-SA" sz="1400" dirty="0" smtClean="0">
                        <a:solidFill>
                          <a:srgbClr val="7030A0"/>
                        </a:solidFill>
                      </a:endParaRPr>
                    </a:p>
                    <a:p>
                      <a:pPr algn="ctr" rtl="1"/>
                      <a:r>
                        <a:rPr lang="ar-SA" sz="1400" dirty="0" smtClean="0">
                          <a:solidFill>
                            <a:srgbClr val="7030A0"/>
                          </a:solidFill>
                        </a:rPr>
                        <a:t>م</a:t>
                      </a:r>
                      <a:endParaRPr lang="ar-SA" sz="1400" dirty="0">
                        <a:solidFill>
                          <a:srgbClr val="7030A0"/>
                        </a:solidFill>
                      </a:endParaRPr>
                    </a:p>
                  </a:txBody>
                  <a:tcPr marL="86360" marR="86360"/>
                </a:tc>
                <a:tc>
                  <a:txBody>
                    <a:bodyPr/>
                    <a:lstStyle/>
                    <a:p>
                      <a:pPr algn="ctr" rtl="1"/>
                      <a:endParaRPr lang="ar-SA" sz="1400" dirty="0" smtClean="0">
                        <a:solidFill>
                          <a:srgbClr val="7030A0"/>
                        </a:solidFill>
                      </a:endParaRPr>
                    </a:p>
                    <a:p>
                      <a:pPr algn="ctr" rtl="1"/>
                      <a:r>
                        <a:rPr lang="ar-SA" sz="1600" dirty="0" smtClean="0">
                          <a:solidFill>
                            <a:srgbClr val="7030A0"/>
                          </a:solidFill>
                        </a:rPr>
                        <a:t>العبارة</a:t>
                      </a:r>
                      <a:endParaRPr lang="ar-SA" sz="1600" dirty="0">
                        <a:solidFill>
                          <a:srgbClr val="7030A0"/>
                        </a:solidFill>
                      </a:endParaRPr>
                    </a:p>
                  </a:txBody>
                  <a:tcPr marL="86360" marR="86360"/>
                </a:tc>
                <a:tc>
                  <a:txBody>
                    <a:bodyPr/>
                    <a:lstStyle/>
                    <a:p>
                      <a:pPr algn="ctr" rtl="1"/>
                      <a:r>
                        <a:rPr lang="ar-SA" sz="1400" dirty="0" smtClean="0">
                          <a:solidFill>
                            <a:srgbClr val="7030A0"/>
                          </a:solidFill>
                        </a:rPr>
                        <a:t>تنطبق بشدة</a:t>
                      </a:r>
                      <a:endParaRPr lang="ar-SA" sz="1400" dirty="0">
                        <a:solidFill>
                          <a:srgbClr val="7030A0"/>
                        </a:solidFill>
                      </a:endParaRPr>
                    </a:p>
                  </a:txBody>
                  <a:tcPr marL="86360" marR="86360"/>
                </a:tc>
                <a:tc>
                  <a:txBody>
                    <a:bodyPr/>
                    <a:lstStyle/>
                    <a:p>
                      <a:pPr algn="ctr" rtl="1"/>
                      <a:endParaRPr lang="ar-SA" sz="1400" dirty="0" smtClean="0">
                        <a:solidFill>
                          <a:srgbClr val="7030A0"/>
                        </a:solidFill>
                      </a:endParaRPr>
                    </a:p>
                    <a:p>
                      <a:pPr algn="ctr" rtl="1"/>
                      <a:r>
                        <a:rPr lang="ar-SA" sz="1400" dirty="0" smtClean="0">
                          <a:solidFill>
                            <a:srgbClr val="7030A0"/>
                          </a:solidFill>
                        </a:rPr>
                        <a:t>تنطبق</a:t>
                      </a:r>
                      <a:endParaRPr lang="ar-SA" sz="1400" dirty="0">
                        <a:solidFill>
                          <a:srgbClr val="7030A0"/>
                        </a:solidFill>
                      </a:endParaRPr>
                    </a:p>
                  </a:txBody>
                  <a:tcPr marL="86360" marR="86360"/>
                </a:tc>
                <a:tc>
                  <a:txBody>
                    <a:bodyPr/>
                    <a:lstStyle/>
                    <a:p>
                      <a:pPr algn="ctr" rtl="1"/>
                      <a:r>
                        <a:rPr lang="ar-SA" sz="1400" dirty="0" smtClean="0">
                          <a:solidFill>
                            <a:srgbClr val="7030A0"/>
                          </a:solidFill>
                        </a:rPr>
                        <a:t>لا استطيع التحديد</a:t>
                      </a:r>
                      <a:endParaRPr lang="ar-SA" sz="1400" dirty="0">
                        <a:solidFill>
                          <a:srgbClr val="7030A0"/>
                        </a:solidFill>
                      </a:endParaRPr>
                    </a:p>
                  </a:txBody>
                  <a:tcPr marL="86360" marR="86360"/>
                </a:tc>
                <a:tc>
                  <a:txBody>
                    <a:bodyPr/>
                    <a:lstStyle/>
                    <a:p>
                      <a:pPr algn="ctr" rtl="1"/>
                      <a:r>
                        <a:rPr lang="ar-SA" sz="1400" dirty="0" smtClean="0">
                          <a:solidFill>
                            <a:srgbClr val="7030A0"/>
                          </a:solidFill>
                        </a:rPr>
                        <a:t>لا </a:t>
                      </a:r>
                    </a:p>
                    <a:p>
                      <a:pPr algn="ctr" rtl="1"/>
                      <a:r>
                        <a:rPr lang="ar-SA" sz="1400" dirty="0" smtClean="0">
                          <a:solidFill>
                            <a:srgbClr val="7030A0"/>
                          </a:solidFill>
                        </a:rPr>
                        <a:t>تنطبق</a:t>
                      </a:r>
                      <a:endParaRPr lang="ar-SA" sz="1400" dirty="0">
                        <a:solidFill>
                          <a:srgbClr val="7030A0"/>
                        </a:solidFill>
                      </a:endParaRPr>
                    </a:p>
                  </a:txBody>
                  <a:tcPr marL="86360" marR="86360"/>
                </a:tc>
                <a:tc>
                  <a:txBody>
                    <a:bodyPr/>
                    <a:lstStyle/>
                    <a:p>
                      <a:pPr algn="ctr" rtl="1"/>
                      <a:r>
                        <a:rPr lang="ar-SA" sz="1400" dirty="0" smtClean="0">
                          <a:solidFill>
                            <a:srgbClr val="7030A0"/>
                          </a:solidFill>
                        </a:rPr>
                        <a:t>لاتنطبق مطلقا</a:t>
                      </a:r>
                      <a:endParaRPr lang="ar-SA" sz="1400" dirty="0">
                        <a:solidFill>
                          <a:srgbClr val="7030A0"/>
                        </a:solidFill>
                      </a:endParaRPr>
                    </a:p>
                  </a:txBody>
                  <a:tcPr marL="86360" marR="86360"/>
                </a:tc>
              </a:tr>
              <a:tr h="585887">
                <a:tc>
                  <a:txBody>
                    <a:bodyPr/>
                    <a:lstStyle/>
                    <a:p>
                      <a:pPr algn="ctr" rtl="1"/>
                      <a:r>
                        <a:rPr lang="ar-SA" sz="1200" b="1" dirty="0" smtClean="0"/>
                        <a:t>1</a:t>
                      </a:r>
                      <a:endParaRPr lang="ar-SA" sz="1200" b="1" dirty="0"/>
                    </a:p>
                  </a:txBody>
                  <a:tcPr marL="86360" marR="86360"/>
                </a:tc>
                <a:tc>
                  <a:txBody>
                    <a:bodyPr/>
                    <a:lstStyle/>
                    <a:p>
                      <a:pPr algn="r" rtl="1">
                        <a:lnSpc>
                          <a:spcPct val="115000"/>
                        </a:lnSpc>
                        <a:spcAft>
                          <a:spcPts val="0"/>
                        </a:spcAft>
                      </a:pPr>
                      <a:r>
                        <a:rPr lang="ar-SA" sz="1700" b="1" dirty="0">
                          <a:latin typeface="Times New Roman"/>
                          <a:ea typeface="Times New Roman"/>
                          <a:cs typeface="Traditional Arabic"/>
                        </a:rPr>
                        <a:t>عادة ما أجد نفسي أقوم بمهام كان يجب </a:t>
                      </a:r>
                      <a:r>
                        <a:rPr lang="ar-SA" sz="1700" b="1" dirty="0" smtClean="0">
                          <a:latin typeface="Times New Roman"/>
                          <a:ea typeface="Times New Roman"/>
                          <a:cs typeface="Traditional Arabic"/>
                        </a:rPr>
                        <a:t>علي أن أقوم </a:t>
                      </a:r>
                      <a:r>
                        <a:rPr lang="ar-SA" sz="1700" b="1" dirty="0">
                          <a:latin typeface="Times New Roman"/>
                          <a:ea typeface="Times New Roman"/>
                          <a:cs typeface="Traditional Arabic"/>
                        </a:rPr>
                        <a:t>بها قبل أيام من ذلك الوقت.</a:t>
                      </a:r>
                      <a:endParaRPr lang="en-US" sz="1700" dirty="0">
                        <a:latin typeface="Times New Roman"/>
                        <a:ea typeface="Times New Roman"/>
                      </a:endParaRPr>
                    </a:p>
                  </a:txBody>
                  <a:tcPr marL="68580" marR="68580" marT="0" marB="0"/>
                </a:tc>
                <a:tc>
                  <a:txBody>
                    <a:bodyPr/>
                    <a:lstStyle/>
                    <a:p>
                      <a:pPr algn="ctr" rtl="1">
                        <a:lnSpc>
                          <a:spcPct val="115000"/>
                        </a:lnSpc>
                        <a:spcAft>
                          <a:spcPts val="0"/>
                        </a:spcAft>
                      </a:pPr>
                      <a:r>
                        <a:rPr lang="ar-SA" sz="1700" dirty="0">
                          <a:latin typeface="Times New Roman"/>
                          <a:ea typeface="Times New Roman"/>
                          <a:cs typeface="Traditional Arabic"/>
                        </a:rPr>
                        <a:t>5</a:t>
                      </a:r>
                      <a:endParaRPr lang="en-US" sz="1200" dirty="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r>
              <a:tr h="585887">
                <a:tc>
                  <a:txBody>
                    <a:bodyPr/>
                    <a:lstStyle/>
                    <a:p>
                      <a:pPr algn="ctr" rtl="1"/>
                      <a:r>
                        <a:rPr lang="ar-SA" sz="1200" b="1" dirty="0" smtClean="0"/>
                        <a:t>2</a:t>
                      </a:r>
                      <a:endParaRPr lang="ar-SA" sz="1200" b="1" dirty="0"/>
                    </a:p>
                  </a:txBody>
                  <a:tcPr marL="86360" marR="86360"/>
                </a:tc>
                <a:tc>
                  <a:txBody>
                    <a:bodyPr/>
                    <a:lstStyle/>
                    <a:p>
                      <a:pPr algn="r" rtl="1">
                        <a:lnSpc>
                          <a:spcPct val="115000"/>
                        </a:lnSpc>
                        <a:spcAft>
                          <a:spcPts val="0"/>
                        </a:spcAft>
                      </a:pPr>
                      <a:r>
                        <a:rPr lang="ar-SA" sz="1700" b="1" dirty="0">
                          <a:latin typeface="Times New Roman"/>
                          <a:ea typeface="Times New Roman"/>
                          <a:cs typeface="Traditional Arabic"/>
                        </a:rPr>
                        <a:t>غالبا ما أجد نفسي أمام التلفزيون أو أقوم بالتسوق في الوقت الذي يجب أن أنجز فيه مهام موكلة إلي.</a:t>
                      </a:r>
                      <a:endParaRPr lang="en-US" sz="1700" dirty="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r>
              <a:tr h="585887">
                <a:tc>
                  <a:txBody>
                    <a:bodyPr/>
                    <a:lstStyle/>
                    <a:p>
                      <a:pPr algn="ctr" rtl="1"/>
                      <a:r>
                        <a:rPr lang="ar-SA" sz="1200" b="1" dirty="0" smtClean="0"/>
                        <a:t>3</a:t>
                      </a:r>
                      <a:endParaRPr lang="ar-SA" sz="1200" b="1" dirty="0"/>
                    </a:p>
                  </a:txBody>
                  <a:tcPr marL="86360" marR="86360"/>
                </a:tc>
                <a:tc>
                  <a:txBody>
                    <a:bodyPr/>
                    <a:lstStyle/>
                    <a:p>
                      <a:pPr algn="r" rtl="1">
                        <a:lnSpc>
                          <a:spcPct val="115000"/>
                        </a:lnSpc>
                        <a:spcAft>
                          <a:spcPts val="0"/>
                        </a:spcAft>
                      </a:pPr>
                      <a:r>
                        <a:rPr lang="ar-SA" sz="1700" b="1" dirty="0">
                          <a:latin typeface="Times New Roman"/>
                          <a:ea typeface="Times New Roman"/>
                          <a:cs typeface="Traditional Arabic"/>
                        </a:rPr>
                        <a:t>ألجأ أحيانا إلى تكليف أحد بأداء مهمة موكلة إلى إذا شعرت بأنها لا تروق لي.</a:t>
                      </a:r>
                      <a:endParaRPr lang="en-US" sz="1700" dirty="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r>
              <a:tr h="325879">
                <a:tc>
                  <a:txBody>
                    <a:bodyPr/>
                    <a:lstStyle/>
                    <a:p>
                      <a:pPr algn="ctr" rtl="1"/>
                      <a:r>
                        <a:rPr lang="ar-SA" sz="1200" b="1" dirty="0" smtClean="0"/>
                        <a:t>4</a:t>
                      </a:r>
                      <a:endParaRPr lang="ar-SA" sz="1200" b="1" dirty="0"/>
                    </a:p>
                  </a:txBody>
                  <a:tcPr marL="86360" marR="86360"/>
                </a:tc>
                <a:tc>
                  <a:txBody>
                    <a:bodyPr/>
                    <a:lstStyle/>
                    <a:p>
                      <a:pPr algn="r" rtl="1">
                        <a:lnSpc>
                          <a:spcPct val="115000"/>
                        </a:lnSpc>
                        <a:spcAft>
                          <a:spcPts val="0"/>
                        </a:spcAft>
                      </a:pPr>
                      <a:r>
                        <a:rPr lang="ar-SA" sz="1700" b="1" dirty="0">
                          <a:latin typeface="Times New Roman"/>
                          <a:ea typeface="Times New Roman"/>
                          <a:cs typeface="Traditional Arabic"/>
                        </a:rPr>
                        <a:t>عندما يحين موعد الاستيقاظ في الصباح أغادر السرير بسرعة.</a:t>
                      </a:r>
                      <a:endParaRPr lang="en-US" sz="1700" dirty="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r>
              <a:tr h="585887">
                <a:tc>
                  <a:txBody>
                    <a:bodyPr/>
                    <a:lstStyle/>
                    <a:p>
                      <a:pPr algn="ctr" rtl="1"/>
                      <a:r>
                        <a:rPr lang="ar-SA" sz="1200" b="1" dirty="0" smtClean="0"/>
                        <a:t>5</a:t>
                      </a:r>
                      <a:endParaRPr lang="ar-SA" sz="1200" b="1" dirty="0"/>
                    </a:p>
                  </a:txBody>
                  <a:tcPr marL="86360" marR="86360"/>
                </a:tc>
                <a:tc>
                  <a:txBody>
                    <a:bodyPr/>
                    <a:lstStyle/>
                    <a:p>
                      <a:pPr algn="r" rtl="1">
                        <a:lnSpc>
                          <a:spcPct val="115000"/>
                        </a:lnSpc>
                        <a:spcAft>
                          <a:spcPts val="0"/>
                        </a:spcAft>
                      </a:pPr>
                      <a:r>
                        <a:rPr lang="ar-SA" sz="1700" b="1" dirty="0">
                          <a:latin typeface="Times New Roman"/>
                          <a:ea typeface="Times New Roman"/>
                          <a:cs typeface="Traditional Arabic"/>
                        </a:rPr>
                        <a:t>أنتظر أيام (قليلة أو كثيرة) حتى استجيب للإيميلات أو المراسلات أو ما يخص برامج التواصل الاجتماعي.</a:t>
                      </a:r>
                      <a:endParaRPr lang="en-US" sz="1700" b="1" dirty="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r>
              <a:tr h="585887">
                <a:tc>
                  <a:txBody>
                    <a:bodyPr/>
                    <a:lstStyle/>
                    <a:p>
                      <a:pPr algn="ctr" rtl="1"/>
                      <a:r>
                        <a:rPr lang="ar-SA" sz="1200" b="1" dirty="0" smtClean="0"/>
                        <a:t>6</a:t>
                      </a:r>
                      <a:endParaRPr lang="ar-SA" sz="1200" b="1" dirty="0"/>
                    </a:p>
                  </a:txBody>
                  <a:tcPr marL="86360" marR="86360"/>
                </a:tc>
                <a:tc>
                  <a:txBody>
                    <a:bodyPr/>
                    <a:lstStyle/>
                    <a:p>
                      <a:pPr algn="r" rtl="1">
                        <a:lnSpc>
                          <a:spcPct val="115000"/>
                        </a:lnSpc>
                        <a:spcAft>
                          <a:spcPts val="0"/>
                        </a:spcAft>
                      </a:pPr>
                      <a:r>
                        <a:rPr lang="ar-SA" sz="1700" b="1" dirty="0">
                          <a:latin typeface="Times New Roman"/>
                          <a:ea typeface="Times New Roman"/>
                          <a:cs typeface="Traditional Arabic"/>
                        </a:rPr>
                        <a:t>حينما يتصل بي أحد ولا أرد عليه لانشغالي؛ أعاود الإتصال به فور انتهاء ما يشغلني.</a:t>
                      </a:r>
                      <a:endParaRPr lang="en-US" sz="1700" b="1" dirty="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r>
              <a:tr h="585887">
                <a:tc>
                  <a:txBody>
                    <a:bodyPr/>
                    <a:lstStyle/>
                    <a:p>
                      <a:pPr algn="ctr" rtl="1"/>
                      <a:r>
                        <a:rPr lang="ar-SA" sz="1200" b="1" dirty="0" smtClean="0"/>
                        <a:t>7</a:t>
                      </a:r>
                      <a:endParaRPr lang="ar-SA" sz="1200" b="1" dirty="0"/>
                    </a:p>
                  </a:txBody>
                  <a:tcPr marL="86360" marR="86360"/>
                </a:tc>
                <a:tc>
                  <a:txBody>
                    <a:bodyPr/>
                    <a:lstStyle/>
                    <a:p>
                      <a:pPr algn="r" rtl="1">
                        <a:lnSpc>
                          <a:spcPct val="115000"/>
                        </a:lnSpc>
                        <a:spcAft>
                          <a:spcPts val="0"/>
                        </a:spcAft>
                      </a:pPr>
                      <a:r>
                        <a:rPr lang="ar-SA" sz="1700" b="1" dirty="0">
                          <a:latin typeface="Times New Roman"/>
                          <a:ea typeface="Times New Roman"/>
                          <a:cs typeface="Traditional Arabic"/>
                        </a:rPr>
                        <a:t>حتى مع المهام التي لا تتطلب إلا القليل من الراحة قبل القيام بها؛ أجدني أؤجلها لعدة أيام.</a:t>
                      </a:r>
                      <a:endParaRPr lang="en-US" sz="1700" b="1" dirty="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r>
              <a:tr h="340691">
                <a:tc>
                  <a:txBody>
                    <a:bodyPr/>
                    <a:lstStyle/>
                    <a:p>
                      <a:pPr algn="ctr" rtl="1"/>
                      <a:r>
                        <a:rPr lang="ar-SA" sz="1200" b="1" dirty="0" smtClean="0"/>
                        <a:t>8</a:t>
                      </a:r>
                      <a:endParaRPr lang="ar-SA" sz="1200" b="1" dirty="0"/>
                    </a:p>
                  </a:txBody>
                  <a:tcPr marL="86360" marR="86360"/>
                </a:tc>
                <a:tc>
                  <a:txBody>
                    <a:bodyPr/>
                    <a:lstStyle/>
                    <a:p>
                      <a:pPr algn="r" rtl="1">
                        <a:lnSpc>
                          <a:spcPct val="115000"/>
                        </a:lnSpc>
                        <a:spcAft>
                          <a:spcPts val="0"/>
                        </a:spcAft>
                      </a:pPr>
                      <a:r>
                        <a:rPr lang="ar-SA" sz="1700" b="1" dirty="0">
                          <a:latin typeface="Times New Roman"/>
                          <a:ea typeface="Times New Roman"/>
                          <a:cs typeface="Traditional Arabic"/>
                        </a:rPr>
                        <a:t>أنا عادة أتخذ القرارات في أسرع وقت ممكن.</a:t>
                      </a:r>
                      <a:endParaRPr lang="en-US" sz="1700" b="1" dirty="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r>
              <a:tr h="340691">
                <a:tc>
                  <a:txBody>
                    <a:bodyPr/>
                    <a:lstStyle/>
                    <a:p>
                      <a:pPr algn="ctr" rtl="1"/>
                      <a:r>
                        <a:rPr lang="ar-SA" sz="1200" b="1" dirty="0" smtClean="0"/>
                        <a:t>9</a:t>
                      </a:r>
                      <a:endParaRPr lang="ar-SA" sz="1200" b="1" dirty="0"/>
                    </a:p>
                  </a:txBody>
                  <a:tcPr marL="86360" marR="86360"/>
                </a:tc>
                <a:tc>
                  <a:txBody>
                    <a:bodyPr/>
                    <a:lstStyle/>
                    <a:p>
                      <a:pPr algn="r" rtl="1">
                        <a:lnSpc>
                          <a:spcPct val="115000"/>
                        </a:lnSpc>
                        <a:spcAft>
                          <a:spcPts val="0"/>
                        </a:spcAft>
                      </a:pPr>
                      <a:r>
                        <a:rPr lang="ar-SA" sz="1700" b="1" dirty="0">
                          <a:latin typeface="Times New Roman"/>
                          <a:ea typeface="Times New Roman"/>
                          <a:cs typeface="Traditional Arabic"/>
                        </a:rPr>
                        <a:t>عادة ما أتأخر قبل البدء في عمل أنا مضطر للقيام به.</a:t>
                      </a:r>
                      <a:endParaRPr lang="en-US" sz="1700" b="1" dirty="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r>
              <a:tr h="585887">
                <a:tc>
                  <a:txBody>
                    <a:bodyPr/>
                    <a:lstStyle/>
                    <a:p>
                      <a:pPr algn="ctr" rtl="1"/>
                      <a:r>
                        <a:rPr lang="ar-SA" sz="1200" b="1" dirty="0" smtClean="0"/>
                        <a:t>10</a:t>
                      </a:r>
                      <a:endParaRPr lang="ar-SA" sz="1200" b="1" dirty="0"/>
                    </a:p>
                  </a:txBody>
                  <a:tcPr marL="86360" marR="86360"/>
                </a:tc>
                <a:tc>
                  <a:txBody>
                    <a:bodyPr/>
                    <a:lstStyle/>
                    <a:p>
                      <a:pPr algn="r" rtl="1">
                        <a:lnSpc>
                          <a:spcPct val="115000"/>
                        </a:lnSpc>
                        <a:spcAft>
                          <a:spcPts val="0"/>
                        </a:spcAft>
                      </a:pPr>
                      <a:r>
                        <a:rPr lang="ar-SA" sz="1700" b="1" dirty="0">
                          <a:latin typeface="Times New Roman"/>
                          <a:ea typeface="Times New Roman"/>
                          <a:cs typeface="Traditional Arabic"/>
                        </a:rPr>
                        <a:t>عندما يطلب مني ورقة بحث أو ما شابه ذلك؛ عادة ما أبدء سريعا في الإعداد لها حتى أسلمها في الوقت المناسب. </a:t>
                      </a:r>
                      <a:endParaRPr lang="en-US" sz="1700" b="1" dirty="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dirty="0">
                          <a:latin typeface="Times New Roman"/>
                          <a:ea typeface="Times New Roman"/>
                          <a:cs typeface="Traditional Arabic"/>
                        </a:rPr>
                        <a:t>5</a:t>
                      </a:r>
                      <a:endParaRPr lang="en-US" sz="1200" dirty="0">
                        <a:latin typeface="Times New Roman"/>
                        <a:ea typeface="Times New Roman"/>
                      </a:endParaRPr>
                    </a:p>
                  </a:txBody>
                  <a:tcPr marL="68580" marR="68580" marT="0" marB="0" anchor="ctr"/>
                </a:tc>
              </a:tr>
            </a:tbl>
          </a:graphicData>
        </a:graphic>
      </p:graphicFrame>
    </p:spTree>
  </p:cSld>
  <p:clrMapOvr>
    <a:masterClrMapping/>
  </p:clrMapOvr>
  <p:transition spd="med">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371600" y="116632"/>
            <a:ext cx="7772400" cy="648072"/>
          </a:xfrm>
        </p:spPr>
        <p:txBody>
          <a:bodyPr/>
          <a:lstStyle/>
          <a:p>
            <a:pPr algn="just"/>
            <a:r>
              <a:rPr lang="ar-SA" dirty="0" smtClean="0">
                <a:solidFill>
                  <a:srgbClr val="FF0000"/>
                </a:solidFill>
              </a:rPr>
              <a:t>تابع مقياس المماطلة</a:t>
            </a:r>
            <a:endParaRPr lang="ar-SA" dirty="0">
              <a:solidFill>
                <a:srgbClr val="FF0000"/>
              </a:solidFill>
            </a:endParaRPr>
          </a:p>
        </p:txBody>
      </p:sp>
      <p:graphicFrame>
        <p:nvGraphicFramePr>
          <p:cNvPr id="5" name="Content Placeholder 4"/>
          <p:cNvGraphicFramePr>
            <a:graphicFrameLocks noGrp="1"/>
          </p:cNvGraphicFramePr>
          <p:nvPr>
            <p:ph idx="4294967295"/>
          </p:nvPr>
        </p:nvGraphicFramePr>
        <p:xfrm>
          <a:off x="179512" y="764704"/>
          <a:ext cx="8748463" cy="6017704"/>
        </p:xfrm>
        <a:graphic>
          <a:graphicData uri="http://schemas.openxmlformats.org/drawingml/2006/table">
            <a:tbl>
              <a:tblPr rtl="1" firstRow="1" bandRow="1">
                <a:tableStyleId>{5C22544A-7EE6-4342-B048-85BDC9FD1C3A}</a:tableStyleId>
              </a:tblPr>
              <a:tblGrid>
                <a:gridCol w="401702"/>
                <a:gridCol w="4271378"/>
                <a:gridCol w="769356"/>
                <a:gridCol w="750502"/>
                <a:gridCol w="911550"/>
                <a:gridCol w="753906"/>
                <a:gridCol w="890069"/>
              </a:tblGrid>
              <a:tr h="717046">
                <a:tc>
                  <a:txBody>
                    <a:bodyPr/>
                    <a:lstStyle/>
                    <a:p>
                      <a:pPr algn="ctr" rtl="1"/>
                      <a:endParaRPr lang="ar-SA" sz="1400" dirty="0" smtClean="0">
                        <a:solidFill>
                          <a:srgbClr val="7030A0"/>
                        </a:solidFill>
                      </a:endParaRPr>
                    </a:p>
                    <a:p>
                      <a:pPr algn="ctr" rtl="1"/>
                      <a:r>
                        <a:rPr lang="ar-SA" sz="1400" dirty="0" smtClean="0">
                          <a:solidFill>
                            <a:srgbClr val="7030A0"/>
                          </a:solidFill>
                        </a:rPr>
                        <a:t>م</a:t>
                      </a:r>
                      <a:endParaRPr lang="ar-SA" sz="1400" dirty="0">
                        <a:solidFill>
                          <a:srgbClr val="7030A0"/>
                        </a:solidFill>
                      </a:endParaRPr>
                    </a:p>
                  </a:txBody>
                  <a:tcPr marL="86360" marR="86360"/>
                </a:tc>
                <a:tc>
                  <a:txBody>
                    <a:bodyPr/>
                    <a:lstStyle/>
                    <a:p>
                      <a:pPr algn="ctr" rtl="1"/>
                      <a:endParaRPr lang="ar-SA" sz="1400" dirty="0" smtClean="0">
                        <a:solidFill>
                          <a:srgbClr val="7030A0"/>
                        </a:solidFill>
                      </a:endParaRPr>
                    </a:p>
                    <a:p>
                      <a:pPr algn="ctr" rtl="1"/>
                      <a:r>
                        <a:rPr lang="ar-SA" sz="1600" dirty="0" smtClean="0">
                          <a:solidFill>
                            <a:srgbClr val="7030A0"/>
                          </a:solidFill>
                        </a:rPr>
                        <a:t>العبارة</a:t>
                      </a:r>
                      <a:endParaRPr lang="ar-SA" sz="1600" dirty="0">
                        <a:solidFill>
                          <a:srgbClr val="7030A0"/>
                        </a:solidFill>
                      </a:endParaRPr>
                    </a:p>
                  </a:txBody>
                  <a:tcPr marL="86360" marR="86360"/>
                </a:tc>
                <a:tc>
                  <a:txBody>
                    <a:bodyPr/>
                    <a:lstStyle/>
                    <a:p>
                      <a:pPr algn="ctr" rtl="1"/>
                      <a:r>
                        <a:rPr lang="ar-SA" sz="1400" dirty="0" smtClean="0">
                          <a:solidFill>
                            <a:srgbClr val="7030A0"/>
                          </a:solidFill>
                        </a:rPr>
                        <a:t>تنطبق بشدة</a:t>
                      </a:r>
                      <a:endParaRPr lang="ar-SA" sz="1400" dirty="0">
                        <a:solidFill>
                          <a:srgbClr val="7030A0"/>
                        </a:solidFill>
                      </a:endParaRPr>
                    </a:p>
                  </a:txBody>
                  <a:tcPr marL="86360" marR="86360"/>
                </a:tc>
                <a:tc>
                  <a:txBody>
                    <a:bodyPr/>
                    <a:lstStyle/>
                    <a:p>
                      <a:pPr algn="ctr" rtl="1"/>
                      <a:endParaRPr lang="ar-SA" sz="1400" dirty="0" smtClean="0">
                        <a:solidFill>
                          <a:srgbClr val="7030A0"/>
                        </a:solidFill>
                      </a:endParaRPr>
                    </a:p>
                    <a:p>
                      <a:pPr algn="ctr" rtl="1"/>
                      <a:r>
                        <a:rPr lang="ar-SA" sz="1400" dirty="0" smtClean="0">
                          <a:solidFill>
                            <a:srgbClr val="7030A0"/>
                          </a:solidFill>
                        </a:rPr>
                        <a:t>تنطبق</a:t>
                      </a:r>
                      <a:endParaRPr lang="ar-SA" sz="1400" dirty="0">
                        <a:solidFill>
                          <a:srgbClr val="7030A0"/>
                        </a:solidFill>
                      </a:endParaRPr>
                    </a:p>
                  </a:txBody>
                  <a:tcPr marL="86360" marR="86360"/>
                </a:tc>
                <a:tc>
                  <a:txBody>
                    <a:bodyPr/>
                    <a:lstStyle/>
                    <a:p>
                      <a:pPr algn="ctr" rtl="1"/>
                      <a:r>
                        <a:rPr lang="ar-SA" sz="1400" dirty="0" smtClean="0">
                          <a:solidFill>
                            <a:srgbClr val="7030A0"/>
                          </a:solidFill>
                        </a:rPr>
                        <a:t>لا استطيع التحديد</a:t>
                      </a:r>
                      <a:endParaRPr lang="ar-SA" sz="1400" dirty="0">
                        <a:solidFill>
                          <a:srgbClr val="7030A0"/>
                        </a:solidFill>
                      </a:endParaRPr>
                    </a:p>
                  </a:txBody>
                  <a:tcPr marL="86360" marR="86360"/>
                </a:tc>
                <a:tc>
                  <a:txBody>
                    <a:bodyPr/>
                    <a:lstStyle/>
                    <a:p>
                      <a:pPr algn="ctr" rtl="1"/>
                      <a:r>
                        <a:rPr lang="ar-SA" sz="1400" dirty="0" smtClean="0">
                          <a:solidFill>
                            <a:srgbClr val="7030A0"/>
                          </a:solidFill>
                        </a:rPr>
                        <a:t>لا </a:t>
                      </a:r>
                    </a:p>
                    <a:p>
                      <a:pPr algn="ctr" rtl="1"/>
                      <a:r>
                        <a:rPr lang="ar-SA" sz="1400" dirty="0" smtClean="0">
                          <a:solidFill>
                            <a:srgbClr val="7030A0"/>
                          </a:solidFill>
                        </a:rPr>
                        <a:t>تنطبق</a:t>
                      </a:r>
                      <a:endParaRPr lang="ar-SA" sz="1400" dirty="0">
                        <a:solidFill>
                          <a:srgbClr val="7030A0"/>
                        </a:solidFill>
                      </a:endParaRPr>
                    </a:p>
                  </a:txBody>
                  <a:tcPr marL="86360" marR="86360"/>
                </a:tc>
                <a:tc>
                  <a:txBody>
                    <a:bodyPr/>
                    <a:lstStyle/>
                    <a:p>
                      <a:pPr algn="ctr" rtl="1"/>
                      <a:r>
                        <a:rPr lang="ar-SA" sz="1400" dirty="0" smtClean="0">
                          <a:solidFill>
                            <a:srgbClr val="7030A0"/>
                          </a:solidFill>
                        </a:rPr>
                        <a:t>لاتنطبق مطلقا</a:t>
                      </a:r>
                      <a:endParaRPr lang="ar-SA" sz="1400" dirty="0">
                        <a:solidFill>
                          <a:srgbClr val="7030A0"/>
                        </a:solidFill>
                      </a:endParaRPr>
                    </a:p>
                  </a:txBody>
                  <a:tcPr marL="86360" marR="86360"/>
                </a:tc>
              </a:tr>
              <a:tr h="420608">
                <a:tc>
                  <a:txBody>
                    <a:bodyPr/>
                    <a:lstStyle/>
                    <a:p>
                      <a:pPr algn="ctr" rtl="1"/>
                      <a:r>
                        <a:rPr lang="ar-SA" sz="1200" b="1" dirty="0" smtClean="0"/>
                        <a:t>11</a:t>
                      </a:r>
                      <a:endParaRPr lang="ar-SA" sz="1200" b="1" dirty="0"/>
                    </a:p>
                  </a:txBody>
                  <a:tcPr marL="86360" marR="86360"/>
                </a:tc>
                <a:tc>
                  <a:txBody>
                    <a:bodyPr/>
                    <a:lstStyle/>
                    <a:p>
                      <a:pPr algn="r" rtl="1">
                        <a:lnSpc>
                          <a:spcPct val="115000"/>
                        </a:lnSpc>
                        <a:spcAft>
                          <a:spcPts val="0"/>
                        </a:spcAft>
                      </a:pPr>
                      <a:r>
                        <a:rPr lang="ar-SA" sz="1700" b="1">
                          <a:latin typeface="Times New Roman"/>
                          <a:ea typeface="Times New Roman"/>
                          <a:cs typeface="Traditional Arabic"/>
                        </a:rPr>
                        <a:t>حينما استعد للخروج نادرا ما أضطر لالتقاط أغراضي في أخر لحظة.</a:t>
                      </a:r>
                      <a:endParaRPr lang="en-US" sz="170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r>
              <a:tr h="576064">
                <a:tc>
                  <a:txBody>
                    <a:bodyPr/>
                    <a:lstStyle/>
                    <a:p>
                      <a:pPr algn="ctr" rtl="1"/>
                      <a:r>
                        <a:rPr lang="ar-SA" sz="1200" b="1" dirty="0" smtClean="0"/>
                        <a:t>12</a:t>
                      </a:r>
                      <a:endParaRPr lang="ar-SA" sz="1200" b="1" dirty="0"/>
                    </a:p>
                  </a:txBody>
                  <a:tcPr marL="86360" marR="86360"/>
                </a:tc>
                <a:tc>
                  <a:txBody>
                    <a:bodyPr/>
                    <a:lstStyle/>
                    <a:p>
                      <a:pPr algn="r" rtl="1">
                        <a:lnSpc>
                          <a:spcPct val="115000"/>
                        </a:lnSpc>
                        <a:spcAft>
                          <a:spcPts val="0"/>
                        </a:spcAft>
                      </a:pPr>
                      <a:r>
                        <a:rPr lang="ar-SA" sz="1700" b="1" dirty="0">
                          <a:latin typeface="Times New Roman"/>
                          <a:ea typeface="Times New Roman"/>
                          <a:cs typeface="Traditional Arabic"/>
                        </a:rPr>
                        <a:t>في أثناء الترتيبات النهائية لبعض الأمور؛ أجدني أضيع كثيرا من الوقت في عمل أشياء أخرى. </a:t>
                      </a:r>
                      <a:endParaRPr lang="en-US" sz="1700" dirty="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dirty="0">
                          <a:latin typeface="Times New Roman"/>
                          <a:ea typeface="Times New Roman"/>
                          <a:cs typeface="Traditional Arabic"/>
                        </a:rPr>
                        <a:t>4</a:t>
                      </a:r>
                      <a:endParaRPr lang="en-US" sz="1200" dirty="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dirty="0">
                          <a:latin typeface="Times New Roman"/>
                          <a:ea typeface="Times New Roman"/>
                          <a:cs typeface="Traditional Arabic"/>
                        </a:rPr>
                        <a:t>1</a:t>
                      </a:r>
                      <a:endParaRPr lang="en-US" sz="1200" dirty="0">
                        <a:latin typeface="Times New Roman"/>
                        <a:ea typeface="Times New Roman"/>
                      </a:endParaRPr>
                    </a:p>
                  </a:txBody>
                  <a:tcPr marL="68580" marR="68580" marT="0" marB="0" anchor="ctr"/>
                </a:tc>
              </a:tr>
              <a:tr h="584093">
                <a:tc>
                  <a:txBody>
                    <a:bodyPr/>
                    <a:lstStyle/>
                    <a:p>
                      <a:pPr algn="ctr" rtl="1"/>
                      <a:r>
                        <a:rPr lang="ar-SA" sz="1200" b="1" dirty="0" smtClean="0"/>
                        <a:t>13</a:t>
                      </a:r>
                      <a:endParaRPr lang="ar-SA" sz="1200" b="1" dirty="0"/>
                    </a:p>
                  </a:txBody>
                  <a:tcPr marL="86360" marR="86360"/>
                </a:tc>
                <a:tc>
                  <a:txBody>
                    <a:bodyPr/>
                    <a:lstStyle/>
                    <a:p>
                      <a:pPr algn="r" rtl="1">
                        <a:lnSpc>
                          <a:spcPct val="115000"/>
                        </a:lnSpc>
                        <a:spcAft>
                          <a:spcPts val="0"/>
                        </a:spcAft>
                      </a:pPr>
                      <a:r>
                        <a:rPr lang="ar-SA" sz="1700" b="1">
                          <a:latin typeface="Times New Roman"/>
                          <a:ea typeface="Times New Roman"/>
                          <a:cs typeface="Traditional Arabic"/>
                        </a:rPr>
                        <a:t>غالبا ما تقل همتي أو عزيمتي حينما أدرك أن علّي القيام بمهام تستنفذ وقتا طويلا.</a:t>
                      </a:r>
                      <a:endParaRPr lang="en-US" sz="170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r>
              <a:tr h="584093">
                <a:tc>
                  <a:txBody>
                    <a:bodyPr/>
                    <a:lstStyle/>
                    <a:p>
                      <a:pPr algn="ctr" rtl="1"/>
                      <a:r>
                        <a:rPr lang="ar-SA" sz="1200" b="1" dirty="0" smtClean="0"/>
                        <a:t>14</a:t>
                      </a:r>
                      <a:endParaRPr lang="ar-SA" sz="1200" b="1" dirty="0"/>
                    </a:p>
                  </a:txBody>
                  <a:tcPr marL="86360" marR="86360"/>
                </a:tc>
                <a:tc>
                  <a:txBody>
                    <a:bodyPr/>
                    <a:lstStyle/>
                    <a:p>
                      <a:pPr algn="r" rtl="1">
                        <a:lnSpc>
                          <a:spcPct val="115000"/>
                        </a:lnSpc>
                        <a:spcAft>
                          <a:spcPts val="0"/>
                        </a:spcAft>
                      </a:pPr>
                      <a:r>
                        <a:rPr lang="ar-SA" sz="1700" b="1">
                          <a:latin typeface="Times New Roman"/>
                          <a:ea typeface="Times New Roman"/>
                          <a:cs typeface="Traditional Arabic"/>
                        </a:rPr>
                        <a:t>غالبا ما أقوم بتسجيل المهام والأنشطة الموكلة إلي في مفكرة أو تقويم أو أجندة.</a:t>
                      </a:r>
                      <a:endParaRPr lang="en-US" sz="170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r>
              <a:tr h="581418">
                <a:tc>
                  <a:txBody>
                    <a:bodyPr/>
                    <a:lstStyle/>
                    <a:p>
                      <a:pPr algn="ctr" rtl="1"/>
                      <a:r>
                        <a:rPr lang="ar-SA" sz="1200" b="1" dirty="0" smtClean="0"/>
                        <a:t>15</a:t>
                      </a:r>
                      <a:endParaRPr lang="ar-SA" sz="1200" b="1" dirty="0"/>
                    </a:p>
                  </a:txBody>
                  <a:tcPr marL="86360" marR="86360"/>
                </a:tc>
                <a:tc>
                  <a:txBody>
                    <a:bodyPr/>
                    <a:lstStyle/>
                    <a:p>
                      <a:pPr algn="r" rtl="1">
                        <a:lnSpc>
                          <a:spcPct val="115000"/>
                        </a:lnSpc>
                        <a:spcAft>
                          <a:spcPts val="0"/>
                        </a:spcAft>
                      </a:pPr>
                      <a:r>
                        <a:rPr lang="ar-SA" sz="1700" b="1" dirty="0">
                          <a:latin typeface="Times New Roman"/>
                          <a:ea typeface="Times New Roman"/>
                          <a:cs typeface="Traditional Arabic"/>
                        </a:rPr>
                        <a:t>أقوم في الغالب بإنهاء المهام الموكلة إلي أسرع من اللازم.</a:t>
                      </a:r>
                      <a:endParaRPr lang="en-US" sz="1700" dirty="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dirty="0">
                          <a:latin typeface="Times New Roman"/>
                          <a:ea typeface="Times New Roman"/>
                          <a:cs typeface="Traditional Arabic"/>
                        </a:rPr>
                        <a:t>2</a:t>
                      </a:r>
                      <a:endParaRPr lang="en-US" sz="1200" dirty="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r>
              <a:tr h="584093">
                <a:tc>
                  <a:txBody>
                    <a:bodyPr/>
                    <a:lstStyle/>
                    <a:p>
                      <a:pPr algn="ctr" rtl="1"/>
                      <a:r>
                        <a:rPr lang="ar-SA" sz="1200" b="1" dirty="0" smtClean="0"/>
                        <a:t>16</a:t>
                      </a:r>
                      <a:endParaRPr lang="ar-SA" sz="1200" b="1" dirty="0"/>
                    </a:p>
                  </a:txBody>
                  <a:tcPr marL="86360" marR="86360"/>
                </a:tc>
                <a:tc>
                  <a:txBody>
                    <a:bodyPr/>
                    <a:lstStyle/>
                    <a:p>
                      <a:pPr algn="r" rtl="1">
                        <a:lnSpc>
                          <a:spcPct val="115000"/>
                        </a:lnSpc>
                        <a:spcAft>
                          <a:spcPts val="0"/>
                        </a:spcAft>
                      </a:pPr>
                      <a:r>
                        <a:rPr lang="ar-SA" sz="1700" b="1">
                          <a:latin typeface="Times New Roman"/>
                          <a:ea typeface="Times New Roman"/>
                          <a:cs typeface="Traditional Arabic"/>
                        </a:rPr>
                        <a:t>غالبا ما أنهي شراء مستلزمات حفل أو هدايا مناسبات في الدقائق الأخيرة.</a:t>
                      </a:r>
                      <a:endParaRPr lang="en-US" sz="170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r>
              <a:tr h="584093">
                <a:tc>
                  <a:txBody>
                    <a:bodyPr/>
                    <a:lstStyle/>
                    <a:p>
                      <a:pPr algn="ctr" rtl="1"/>
                      <a:r>
                        <a:rPr lang="ar-SA" sz="1200" b="1" dirty="0" smtClean="0"/>
                        <a:t>17</a:t>
                      </a:r>
                      <a:endParaRPr lang="ar-SA" sz="1200" b="1" dirty="0"/>
                    </a:p>
                  </a:txBody>
                  <a:tcPr marL="86360" marR="86360"/>
                </a:tc>
                <a:tc>
                  <a:txBody>
                    <a:bodyPr/>
                    <a:lstStyle/>
                    <a:p>
                      <a:pPr algn="r" rtl="1">
                        <a:lnSpc>
                          <a:spcPct val="115000"/>
                        </a:lnSpc>
                        <a:spcAft>
                          <a:spcPts val="0"/>
                        </a:spcAft>
                      </a:pPr>
                      <a:r>
                        <a:rPr lang="ar-SA" sz="1700" b="1" dirty="0">
                          <a:latin typeface="Times New Roman"/>
                          <a:ea typeface="Times New Roman"/>
                          <a:cs typeface="Traditional Arabic"/>
                        </a:rPr>
                        <a:t>استطيع دائما العثور على أسباب وجيهة لتأجيل القيام </a:t>
                      </a:r>
                      <a:r>
                        <a:rPr lang="ar-SA" sz="1700" b="1" dirty="0" smtClean="0">
                          <a:latin typeface="Times New Roman"/>
                          <a:ea typeface="Times New Roman"/>
                          <a:cs typeface="Traditional Arabic"/>
                        </a:rPr>
                        <a:t>بشئ </a:t>
                      </a:r>
                      <a:r>
                        <a:rPr lang="ar-SA" sz="1700" b="1" dirty="0">
                          <a:latin typeface="Times New Roman"/>
                          <a:ea typeface="Times New Roman"/>
                          <a:cs typeface="Traditional Arabic"/>
                        </a:rPr>
                        <a:t>لا استمتع به.</a:t>
                      </a:r>
                      <a:endParaRPr lang="en-US" sz="1700" dirty="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r>
              <a:tr h="354427">
                <a:tc>
                  <a:txBody>
                    <a:bodyPr/>
                    <a:lstStyle/>
                    <a:p>
                      <a:pPr algn="ctr" rtl="1"/>
                      <a:r>
                        <a:rPr lang="ar-SA" sz="1200" b="1" dirty="0" smtClean="0"/>
                        <a:t>18</a:t>
                      </a:r>
                      <a:endParaRPr lang="ar-SA" sz="1200" b="1" dirty="0"/>
                    </a:p>
                  </a:txBody>
                  <a:tcPr marL="86360" marR="86360"/>
                </a:tc>
                <a:tc>
                  <a:txBody>
                    <a:bodyPr/>
                    <a:lstStyle/>
                    <a:p>
                      <a:pPr algn="r" rtl="1">
                        <a:lnSpc>
                          <a:spcPct val="115000"/>
                        </a:lnSpc>
                        <a:spcAft>
                          <a:spcPts val="0"/>
                        </a:spcAft>
                      </a:pPr>
                      <a:r>
                        <a:rPr lang="ar-SA" sz="1700" b="1">
                          <a:latin typeface="Times New Roman"/>
                          <a:ea typeface="Times New Roman"/>
                          <a:cs typeface="Traditional Arabic"/>
                        </a:rPr>
                        <a:t>عادة ما أنجز كل الأشياء التي أنوي القيام بها في يوم واحد.</a:t>
                      </a:r>
                      <a:endParaRPr lang="en-US" sz="170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r>
              <a:tr h="354427">
                <a:tc>
                  <a:txBody>
                    <a:bodyPr/>
                    <a:lstStyle/>
                    <a:p>
                      <a:pPr algn="ctr" rtl="1"/>
                      <a:r>
                        <a:rPr lang="ar-SA" sz="1200" b="1" dirty="0" smtClean="0"/>
                        <a:t>19</a:t>
                      </a:r>
                      <a:endParaRPr lang="ar-SA" sz="1200" b="1" dirty="0"/>
                    </a:p>
                  </a:txBody>
                  <a:tcPr marL="86360" marR="86360"/>
                </a:tc>
                <a:tc>
                  <a:txBody>
                    <a:bodyPr/>
                    <a:lstStyle/>
                    <a:p>
                      <a:pPr algn="r" rtl="1">
                        <a:lnSpc>
                          <a:spcPct val="115000"/>
                        </a:lnSpc>
                        <a:spcAft>
                          <a:spcPts val="0"/>
                        </a:spcAft>
                      </a:pPr>
                      <a:r>
                        <a:rPr lang="ar-SA" sz="1700" b="1">
                          <a:latin typeface="Times New Roman"/>
                          <a:ea typeface="Times New Roman"/>
                          <a:cs typeface="Traditional Arabic"/>
                        </a:rPr>
                        <a:t>أقول دائما "سأقوم بفعل ذلك غدا".</a:t>
                      </a:r>
                      <a:endParaRPr lang="en-US" sz="170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5</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r>
              <a:tr h="584093">
                <a:tc>
                  <a:txBody>
                    <a:bodyPr/>
                    <a:lstStyle/>
                    <a:p>
                      <a:pPr algn="ctr" rtl="1"/>
                      <a:r>
                        <a:rPr lang="ar-SA" sz="1200" b="1" dirty="0" smtClean="0"/>
                        <a:t>20</a:t>
                      </a:r>
                      <a:endParaRPr lang="ar-SA" sz="1200" b="1" dirty="0"/>
                    </a:p>
                  </a:txBody>
                  <a:tcPr marL="86360" marR="86360"/>
                </a:tc>
                <a:tc>
                  <a:txBody>
                    <a:bodyPr/>
                    <a:lstStyle/>
                    <a:p>
                      <a:pPr algn="r" rtl="1">
                        <a:lnSpc>
                          <a:spcPct val="115000"/>
                        </a:lnSpc>
                        <a:spcAft>
                          <a:spcPts val="0"/>
                        </a:spcAft>
                      </a:pPr>
                      <a:r>
                        <a:rPr lang="ar-SA" sz="1700" b="1" dirty="0">
                          <a:latin typeface="Times New Roman"/>
                          <a:ea typeface="Times New Roman"/>
                          <a:cs typeface="Traditional Arabic"/>
                        </a:rPr>
                        <a:t>عادة ما أحاول إنجاز كافة المهام التي علّي القيام بها قبل الاستقرار أو الاسترخاء في المساء.</a:t>
                      </a:r>
                      <a:endParaRPr lang="en-US" sz="1700" dirty="0">
                        <a:latin typeface="Times New Roman"/>
                        <a:ea typeface="Times New Roman"/>
                      </a:endParaRPr>
                    </a:p>
                  </a:txBody>
                  <a:tcPr marL="68580" marR="68580" marT="0" marB="0"/>
                </a:tc>
                <a:tc>
                  <a:txBody>
                    <a:bodyPr/>
                    <a:lstStyle/>
                    <a:p>
                      <a:pPr algn="ctr" rtl="1">
                        <a:lnSpc>
                          <a:spcPct val="115000"/>
                        </a:lnSpc>
                        <a:spcAft>
                          <a:spcPts val="0"/>
                        </a:spcAft>
                      </a:pPr>
                      <a:r>
                        <a:rPr lang="ar-SA" sz="1700">
                          <a:latin typeface="Times New Roman"/>
                          <a:ea typeface="Times New Roman"/>
                          <a:cs typeface="Traditional Arabic"/>
                        </a:rPr>
                        <a:t>1</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2</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3</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a:latin typeface="Times New Roman"/>
                          <a:ea typeface="Times New Roman"/>
                          <a:cs typeface="Traditional Arabic"/>
                        </a:rPr>
                        <a:t>4</a:t>
                      </a:r>
                      <a:endParaRPr lang="en-US" sz="1200">
                        <a:latin typeface="Times New Roman"/>
                        <a:ea typeface="Times New Roman"/>
                      </a:endParaRPr>
                    </a:p>
                  </a:txBody>
                  <a:tcPr marL="68580" marR="68580" marT="0" marB="0" anchor="ctr"/>
                </a:tc>
                <a:tc>
                  <a:txBody>
                    <a:bodyPr/>
                    <a:lstStyle/>
                    <a:p>
                      <a:pPr algn="ctr" rtl="1">
                        <a:lnSpc>
                          <a:spcPct val="115000"/>
                        </a:lnSpc>
                        <a:spcAft>
                          <a:spcPts val="0"/>
                        </a:spcAft>
                      </a:pPr>
                      <a:r>
                        <a:rPr lang="ar-SA" sz="1700" dirty="0">
                          <a:latin typeface="Times New Roman"/>
                          <a:ea typeface="Times New Roman"/>
                          <a:cs typeface="Traditional Arabic"/>
                        </a:rPr>
                        <a:t>5</a:t>
                      </a:r>
                      <a:endParaRPr lang="en-US" sz="1200" dirty="0">
                        <a:latin typeface="Times New Roman"/>
                        <a:ea typeface="Times New Roman"/>
                      </a:endParaRPr>
                    </a:p>
                  </a:txBody>
                  <a:tcPr marL="68580" marR="68580" marT="0" marB="0" anchor="ctr"/>
                </a:tc>
              </a:tr>
            </a:tbl>
          </a:graphicData>
        </a:graphic>
      </p:graphicFrame>
    </p:spTree>
  </p:cSld>
  <p:clrMapOvr>
    <a:masterClrMapping/>
  </p:clrMapOvr>
  <p:transition spd="med">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2780928"/>
            <a:ext cx="7772400" cy="914400"/>
          </a:xfrm>
        </p:spPr>
        <p:txBody>
          <a:bodyPr/>
          <a:lstStyle/>
          <a:p>
            <a:pPr algn="ctr"/>
            <a:r>
              <a:rPr lang="ar-SA" dirty="0" smtClean="0">
                <a:solidFill>
                  <a:srgbClr val="FF0000"/>
                </a:solidFill>
              </a:rPr>
              <a:t>الآن قم بجمع الدرجات التي سجلتها</a:t>
            </a:r>
            <a:endParaRPr lang="ar-SA" dirty="0">
              <a:solidFill>
                <a:srgbClr val="FF0000"/>
              </a:solidFill>
            </a:endParaRPr>
          </a:p>
        </p:txBody>
      </p:sp>
      <p:pic>
        <p:nvPicPr>
          <p:cNvPr id="35842" name="Picture 2" descr="https://encrypted-tbn3.gstatic.com/images?q=tbn:ANd9GcTBR1mJYwCbBgLdzZp4hUzmTAD8ehwzjtbey_7d2H0ArdJ6UGpl_g"/>
          <p:cNvPicPr>
            <a:picLocks noChangeAspect="1" noChangeArrowheads="1"/>
          </p:cNvPicPr>
          <p:nvPr/>
        </p:nvPicPr>
        <p:blipFill>
          <a:blip r:embed="rId2" cstate="print"/>
          <a:srcRect/>
          <a:stretch>
            <a:fillRect/>
          </a:stretch>
        </p:blipFill>
        <p:spPr bwMode="auto">
          <a:xfrm>
            <a:off x="3707904" y="3645024"/>
            <a:ext cx="2016224" cy="1730499"/>
          </a:xfrm>
          <a:prstGeom prst="rect">
            <a:avLst/>
          </a:prstGeom>
          <a:ln w="34925" cap="sq">
            <a:solidFill>
              <a:srgbClr val="FFFFFF"/>
            </a:solidFill>
            <a:prstDash val="solid"/>
            <a:miter lim="800000"/>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ar-SA" dirty="0" smtClean="0">
                <a:solidFill>
                  <a:srgbClr val="FFFF00"/>
                </a:solidFill>
              </a:rPr>
              <a:t>أين تقع الدرجة التي حصلت عليها؟</a:t>
            </a:r>
            <a:endParaRPr lang="ar-SA" dirty="0">
              <a:solidFill>
                <a:srgbClr val="FFFF00"/>
              </a:solidFill>
            </a:endParaRPr>
          </a:p>
        </p:txBody>
      </p:sp>
      <p:sp>
        <p:nvSpPr>
          <p:cNvPr id="3" name="Content Placeholder 2"/>
          <p:cNvSpPr>
            <a:spLocks noGrp="1"/>
          </p:cNvSpPr>
          <p:nvPr>
            <p:ph idx="1"/>
          </p:nvPr>
        </p:nvSpPr>
        <p:spPr>
          <a:xfrm>
            <a:off x="914400" y="1268760"/>
            <a:ext cx="7772400" cy="5086800"/>
          </a:xfrm>
        </p:spPr>
        <p:txBody>
          <a:bodyPr>
            <a:normAutofit fontScale="92500" lnSpcReduction="10000"/>
          </a:bodyPr>
          <a:lstStyle/>
          <a:p>
            <a:endParaRPr lang="ar-SA" dirty="0" smtClean="0">
              <a:solidFill>
                <a:srgbClr val="FF0000"/>
              </a:solidFill>
            </a:endParaRPr>
          </a:p>
          <a:p>
            <a:r>
              <a:rPr lang="ar-SA" dirty="0" smtClean="0">
                <a:solidFill>
                  <a:srgbClr val="FF0000"/>
                </a:solidFill>
              </a:rPr>
              <a:t>84 </a:t>
            </a:r>
            <a:r>
              <a:rPr lang="ar-SA" dirty="0" smtClean="0">
                <a:solidFill>
                  <a:srgbClr val="FF0000"/>
                </a:solidFill>
              </a:rPr>
              <a:t>– 100</a:t>
            </a:r>
            <a:r>
              <a:rPr lang="ar-SA" dirty="0" smtClean="0"/>
              <a:t> </a:t>
            </a:r>
            <a:r>
              <a:rPr lang="ar-SA" u="sng" dirty="0" smtClean="0">
                <a:solidFill>
                  <a:srgbClr val="FF0000"/>
                </a:solidFill>
              </a:rPr>
              <a:t>أنت بالفعل مماطل</a:t>
            </a:r>
          </a:p>
          <a:p>
            <a:pPr algn="just">
              <a:buNone/>
            </a:pPr>
            <a:r>
              <a:rPr lang="ar-SA" sz="1800" b="1" dirty="0" smtClean="0">
                <a:solidFill>
                  <a:srgbClr val="FF0000"/>
                </a:solidFill>
              </a:rPr>
              <a:t>     أنت تجعل مسؤولياتك الأهم في المرتبة الثانية مقارنة بتلك الأعمال التي لا طائل من ورائها، وعادة ما تنهي الأعمال الموكلة إليك في اللحظات الأخيرة، بل ربما لا تنجزها على الإطلاق، وعادة ما تقضي وقتا طويلا جدا في تحقيق أهدافك وتنفيذ أحلامك، المماطلة تسبب لك مشكلات عديدة وعادة ما يحاصرك القلق والكآبة، ربما تحتاج لمدرب للتغلب على تلك المشكلة. </a:t>
            </a:r>
          </a:p>
          <a:p>
            <a:pPr algn="just">
              <a:buNone/>
            </a:pPr>
            <a:endParaRPr lang="ar-SA" sz="1800" b="1" dirty="0" smtClean="0">
              <a:solidFill>
                <a:srgbClr val="FF0000"/>
              </a:solidFill>
            </a:endParaRPr>
          </a:p>
          <a:p>
            <a:pPr algn="just"/>
            <a:r>
              <a:rPr lang="ar-SA" dirty="0" smtClean="0">
                <a:solidFill>
                  <a:schemeClr val="accent2">
                    <a:lumMod val="60000"/>
                    <a:lumOff val="40000"/>
                  </a:schemeClr>
                </a:solidFill>
              </a:rPr>
              <a:t>68 </a:t>
            </a:r>
            <a:r>
              <a:rPr lang="ar-SA" dirty="0" smtClean="0">
                <a:solidFill>
                  <a:schemeClr val="accent2">
                    <a:lumMod val="60000"/>
                    <a:lumOff val="40000"/>
                  </a:schemeClr>
                </a:solidFill>
              </a:rPr>
              <a:t>– </a:t>
            </a:r>
            <a:r>
              <a:rPr lang="ar-SA" dirty="0" smtClean="0">
                <a:solidFill>
                  <a:schemeClr val="accent2">
                    <a:lumMod val="60000"/>
                    <a:lumOff val="40000"/>
                  </a:schemeClr>
                </a:solidFill>
              </a:rPr>
              <a:t>83 </a:t>
            </a:r>
            <a:r>
              <a:rPr lang="ar-SA" u="sng" dirty="0" smtClean="0">
                <a:solidFill>
                  <a:schemeClr val="accent2">
                    <a:lumMod val="60000"/>
                    <a:lumOff val="40000"/>
                  </a:schemeClr>
                </a:solidFill>
              </a:rPr>
              <a:t>أنت مماطل أكثر مما تعتقد</a:t>
            </a:r>
          </a:p>
          <a:p>
            <a:pPr algn="just">
              <a:buNone/>
            </a:pPr>
            <a:r>
              <a:rPr lang="ar-SA" sz="1800" b="1" dirty="0" smtClean="0">
                <a:solidFill>
                  <a:schemeClr val="accent2">
                    <a:lumMod val="60000"/>
                    <a:lumOff val="40000"/>
                  </a:schemeClr>
                </a:solidFill>
              </a:rPr>
              <a:t>     كنت ترغب في آلا تكون مماطلا ولكنك على وشك أن تكون مماطلا بمعنى الكلمة، كل عمل تقوم به يتم تحت وطأة شديدة، فأنت غالبا ما تنظر ليومك بعد أن يمر أو حتي للأسبوع كاملا متسائلا .. </a:t>
            </a:r>
            <a:r>
              <a:rPr lang="ar-SA" sz="1800" b="1" dirty="0" smtClean="0">
                <a:solidFill>
                  <a:srgbClr val="FF0000"/>
                </a:solidFill>
              </a:rPr>
              <a:t>أين ذهب الوقت؟ </a:t>
            </a:r>
            <a:r>
              <a:rPr lang="ar-SA" sz="1800" b="1" dirty="0" smtClean="0">
                <a:solidFill>
                  <a:schemeClr val="accent2">
                    <a:lumMod val="60000"/>
                    <a:lumOff val="40000"/>
                  </a:schemeClr>
                </a:solidFill>
              </a:rPr>
              <a:t>.. في كل يوم تولي اهتماما للمهام ذات الأولوية الأقل مرجحا تأديتها على المهام الأكثر أولوية، أنت تستطيع مساعدة نفسك من خلال إعطاء الأولوية للمسؤوليات الأهم، ومحاولة فهم ما هو مهم حقا في حياتك. </a:t>
            </a:r>
            <a:endParaRPr lang="ar-SA" sz="1800" b="1" dirty="0">
              <a:solidFill>
                <a:schemeClr val="accent2">
                  <a:lumMod val="60000"/>
                  <a:lumOff val="40000"/>
                </a:schemeClr>
              </a:solidFill>
            </a:endParaRPr>
          </a:p>
        </p:txBody>
      </p:sp>
      <p:pic>
        <p:nvPicPr>
          <p:cNvPr id="5" name="Picture 4" descr="F.S.D (108).gif"/>
          <p:cNvPicPr>
            <a:picLocks noChangeAspect="1"/>
          </p:cNvPicPr>
          <p:nvPr/>
        </p:nvPicPr>
        <p:blipFill>
          <a:blip r:embed="rId2" cstate="print"/>
          <a:stretch>
            <a:fillRect/>
          </a:stretch>
        </p:blipFill>
        <p:spPr>
          <a:xfrm>
            <a:off x="971600" y="3717032"/>
            <a:ext cx="936104" cy="792088"/>
          </a:xfrm>
          <a:prstGeom prst="rect">
            <a:avLst/>
          </a:prstGeom>
        </p:spPr>
      </p:pic>
      <p:pic>
        <p:nvPicPr>
          <p:cNvPr id="6" name="Picture 5" descr="F.S.D (140).gif"/>
          <p:cNvPicPr>
            <a:picLocks noChangeAspect="1"/>
          </p:cNvPicPr>
          <p:nvPr/>
        </p:nvPicPr>
        <p:blipFill>
          <a:blip r:embed="rId3" cstate="print"/>
          <a:stretch>
            <a:fillRect/>
          </a:stretch>
        </p:blipFill>
        <p:spPr>
          <a:xfrm>
            <a:off x="971600" y="1340768"/>
            <a:ext cx="952500" cy="857250"/>
          </a:xfrm>
          <a:prstGeom prst="rect">
            <a:avLst/>
          </a:prstGeom>
        </p:spPr>
      </p:pic>
    </p:spTree>
  </p:cSld>
  <p:clrMapOvr>
    <a:masterClrMapping/>
  </p:clrMapOvr>
  <p:transition spd="med">
    <p:comb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332656"/>
            <a:ext cx="7772400" cy="6408712"/>
          </a:xfrm>
        </p:spPr>
        <p:txBody>
          <a:bodyPr>
            <a:normAutofit/>
          </a:bodyPr>
          <a:lstStyle/>
          <a:p>
            <a:r>
              <a:rPr lang="ar-SA" dirty="0" smtClean="0">
                <a:solidFill>
                  <a:schemeClr val="accent4">
                    <a:lumMod val="20000"/>
                    <a:lumOff val="80000"/>
                  </a:schemeClr>
                </a:solidFill>
              </a:rPr>
              <a:t>52 </a:t>
            </a:r>
            <a:r>
              <a:rPr lang="ar-SA" dirty="0" smtClean="0">
                <a:solidFill>
                  <a:schemeClr val="accent4">
                    <a:lumMod val="20000"/>
                    <a:lumOff val="80000"/>
                  </a:schemeClr>
                </a:solidFill>
              </a:rPr>
              <a:t>– </a:t>
            </a:r>
            <a:r>
              <a:rPr lang="ar-SA" dirty="0" smtClean="0">
                <a:solidFill>
                  <a:schemeClr val="accent4">
                    <a:lumMod val="20000"/>
                    <a:lumOff val="80000"/>
                  </a:schemeClr>
                </a:solidFill>
              </a:rPr>
              <a:t>67 </a:t>
            </a:r>
            <a:r>
              <a:rPr lang="ar-SA" u="sng" dirty="0" smtClean="0">
                <a:solidFill>
                  <a:schemeClr val="accent4">
                    <a:lumMod val="20000"/>
                    <a:lumOff val="80000"/>
                  </a:schemeClr>
                </a:solidFill>
              </a:rPr>
              <a:t>أنت تسمح لنفسك بتأخير المهام</a:t>
            </a:r>
          </a:p>
          <a:p>
            <a:pPr algn="just">
              <a:buNone/>
            </a:pPr>
            <a:r>
              <a:rPr lang="ar-SA" sz="1800" b="1" dirty="0" smtClean="0">
                <a:solidFill>
                  <a:schemeClr val="accent4">
                    <a:lumMod val="20000"/>
                    <a:lumOff val="80000"/>
                  </a:schemeClr>
                </a:solidFill>
              </a:rPr>
              <a:t>     أنت لا تعطي لنفسك وقتا كافيا لإنهاء المهام بشكل كامل وهو أمر غير حميد بالمرة، كان من الممكن أن تحصل على إنجازات أكبر للمهام الموكلة إليك لكن مقدار المماطلة الخاص بك يقف حائلا أمام الإنتاجية الشاملة، عادة ما تبدأ ثم تتوقف كثيرا، حاول تقصي كيف يميل سلوكك للمماطلة وقم بتعديله في أسرع وقت ممكن.</a:t>
            </a:r>
            <a:endParaRPr lang="ar-SA" sz="1800" b="1" dirty="0" smtClean="0">
              <a:solidFill>
                <a:srgbClr val="FF0000"/>
              </a:solidFill>
            </a:endParaRPr>
          </a:p>
          <a:p>
            <a:pPr algn="just"/>
            <a:r>
              <a:rPr lang="ar-SA" dirty="0" smtClean="0">
                <a:solidFill>
                  <a:srgbClr val="92D050"/>
                </a:solidFill>
              </a:rPr>
              <a:t>36 </a:t>
            </a:r>
            <a:r>
              <a:rPr lang="ar-SA" dirty="0" smtClean="0">
                <a:solidFill>
                  <a:srgbClr val="92D050"/>
                </a:solidFill>
              </a:rPr>
              <a:t>- </a:t>
            </a:r>
            <a:r>
              <a:rPr lang="ar-SA" dirty="0" smtClean="0">
                <a:solidFill>
                  <a:srgbClr val="92D050"/>
                </a:solidFill>
              </a:rPr>
              <a:t>51 </a:t>
            </a:r>
            <a:r>
              <a:rPr lang="ar-SA" u="sng" dirty="0" smtClean="0">
                <a:solidFill>
                  <a:srgbClr val="92D050"/>
                </a:solidFill>
              </a:rPr>
              <a:t>لديك بعض الصعوبات</a:t>
            </a:r>
          </a:p>
          <a:p>
            <a:pPr algn="just">
              <a:buNone/>
            </a:pPr>
            <a:r>
              <a:rPr lang="ar-SA" sz="1800" b="1" dirty="0" smtClean="0">
                <a:solidFill>
                  <a:srgbClr val="92D050"/>
                </a:solidFill>
              </a:rPr>
              <a:t>     من المرجح أنك تجد صعوبة أحيانا في التعامل مع مهمة غير سارة أو شاقة بالنسبة لك، ومن ثم فإنك قد تماطل عندما يتعلق الأمر بهذه المهام أو بتلك المشروعات التي تتعلق بالعمل، قرر من اليوم أن تتحدث بصورة إيجابية عن نفسك عندما تواجه هذه النوعية من المهام؛ مما يمكنك من دفع التشتت عن أداء المهمة والالتهاء عنها بمهام غير ذات جدوى؛ ومن ثم العزوف عن المماطلة.</a:t>
            </a:r>
          </a:p>
          <a:p>
            <a:pPr algn="just"/>
            <a:r>
              <a:rPr lang="ar-SA" dirty="0" smtClean="0">
                <a:solidFill>
                  <a:srgbClr val="00B050"/>
                </a:solidFill>
              </a:rPr>
              <a:t>20 </a:t>
            </a:r>
            <a:r>
              <a:rPr lang="ar-SA" dirty="0" smtClean="0">
                <a:solidFill>
                  <a:srgbClr val="00B050"/>
                </a:solidFill>
              </a:rPr>
              <a:t>- </a:t>
            </a:r>
            <a:r>
              <a:rPr lang="ar-SA" dirty="0" smtClean="0">
                <a:solidFill>
                  <a:srgbClr val="00B050"/>
                </a:solidFill>
              </a:rPr>
              <a:t>35 </a:t>
            </a:r>
            <a:r>
              <a:rPr lang="ar-SA" u="sng" dirty="0" smtClean="0">
                <a:solidFill>
                  <a:srgbClr val="00B050"/>
                </a:solidFill>
              </a:rPr>
              <a:t>أنت لست مماطلا</a:t>
            </a:r>
          </a:p>
          <a:p>
            <a:pPr algn="just">
              <a:buNone/>
            </a:pPr>
            <a:r>
              <a:rPr lang="ar-SA" sz="1800" b="1" dirty="0" smtClean="0">
                <a:solidFill>
                  <a:srgbClr val="00B050"/>
                </a:solidFill>
              </a:rPr>
              <a:t>     لديك دافعية عالية، وقدرة على التركيز، وتميل لأن تكون ذلك الشخص الذي يمكن أن يعتمد عليه الأخرون في إنجاز المهام، فأنت لست كسولا، ولا تميل للاسترخاء، وبدلا من أن تماطل تندفع بقوة نحو إنجاز الكثير من المهام في شتى المجالات وعلى الأخص العمل... تهانينا؛ كن مطمئنا وواصل.</a:t>
            </a:r>
          </a:p>
          <a:p>
            <a:pPr algn="just">
              <a:buNone/>
            </a:pPr>
            <a:endParaRPr lang="ar-SA" sz="1800" b="1" dirty="0">
              <a:solidFill>
                <a:srgbClr val="92D050"/>
              </a:solidFill>
            </a:endParaRPr>
          </a:p>
        </p:txBody>
      </p:sp>
      <p:pic>
        <p:nvPicPr>
          <p:cNvPr id="4" name="Picture 3" descr="F.S.D (3).gif"/>
          <p:cNvPicPr>
            <a:picLocks noChangeAspect="1"/>
          </p:cNvPicPr>
          <p:nvPr/>
        </p:nvPicPr>
        <p:blipFill>
          <a:blip r:embed="rId2" cstate="print"/>
          <a:stretch>
            <a:fillRect/>
          </a:stretch>
        </p:blipFill>
        <p:spPr>
          <a:xfrm>
            <a:off x="611560" y="116632"/>
            <a:ext cx="857250" cy="857250"/>
          </a:xfrm>
          <a:prstGeom prst="rect">
            <a:avLst/>
          </a:prstGeom>
        </p:spPr>
      </p:pic>
      <p:pic>
        <p:nvPicPr>
          <p:cNvPr id="5" name="Picture 4" descr="F.S.D (135).gif"/>
          <p:cNvPicPr>
            <a:picLocks noChangeAspect="1"/>
          </p:cNvPicPr>
          <p:nvPr/>
        </p:nvPicPr>
        <p:blipFill>
          <a:blip r:embed="rId3" cstate="print"/>
          <a:stretch>
            <a:fillRect/>
          </a:stretch>
        </p:blipFill>
        <p:spPr>
          <a:xfrm>
            <a:off x="611560" y="2132856"/>
            <a:ext cx="903734" cy="809625"/>
          </a:xfrm>
          <a:prstGeom prst="rect">
            <a:avLst/>
          </a:prstGeom>
        </p:spPr>
      </p:pic>
      <p:pic>
        <p:nvPicPr>
          <p:cNvPr id="8" name="Picture 7" descr="F.S.D (25).gif"/>
          <p:cNvPicPr>
            <a:picLocks noChangeAspect="1"/>
          </p:cNvPicPr>
          <p:nvPr/>
        </p:nvPicPr>
        <p:blipFill>
          <a:blip r:embed="rId4" cstate="print"/>
          <a:stretch>
            <a:fillRect/>
          </a:stretch>
        </p:blipFill>
        <p:spPr>
          <a:xfrm>
            <a:off x="539552" y="4365104"/>
            <a:ext cx="1019175" cy="885825"/>
          </a:xfrm>
          <a:prstGeom prst="rect">
            <a:avLst/>
          </a:prstGeom>
        </p:spPr>
      </p:pic>
    </p:spTree>
  </p:cSld>
  <p:clrMapOvr>
    <a:masterClrMapping/>
  </p:clrMapOvr>
  <p:transition spd="med">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ar-SA" dirty="0" smtClean="0">
                <a:solidFill>
                  <a:srgbClr val="FF0000"/>
                </a:solidFill>
              </a:rPr>
              <a:t>تعريف المماطلة:</a:t>
            </a:r>
            <a:endParaRPr lang="ar-SA" dirty="0">
              <a:solidFill>
                <a:srgbClr val="FF0000"/>
              </a:solidFill>
            </a:endParaRPr>
          </a:p>
        </p:txBody>
      </p:sp>
      <p:sp>
        <p:nvSpPr>
          <p:cNvPr id="8" name="Content Placeholder 7"/>
          <p:cNvSpPr>
            <a:spLocks noGrp="1"/>
          </p:cNvSpPr>
          <p:nvPr>
            <p:ph idx="1"/>
          </p:nvPr>
        </p:nvSpPr>
        <p:spPr>
          <a:xfrm>
            <a:off x="914400" y="1340768"/>
            <a:ext cx="7772400" cy="5014792"/>
          </a:xfrm>
        </p:spPr>
        <p:txBody>
          <a:bodyPr>
            <a:noAutofit/>
          </a:bodyPr>
          <a:lstStyle/>
          <a:p>
            <a:r>
              <a:rPr lang="ar-SA" sz="2800" b="1" dirty="0" smtClean="0">
                <a:solidFill>
                  <a:srgbClr val="FF0000"/>
                </a:solidFill>
                <a:latin typeface="Arial Narrow" pitchFamily="34" charset="0"/>
              </a:rPr>
              <a:t>هل يوجد تعريف متفق عليه للمماطلة؟</a:t>
            </a:r>
          </a:p>
          <a:p>
            <a:pPr algn="just">
              <a:buNone/>
            </a:pPr>
            <a:endParaRPr lang="ar-SA" sz="2400" b="1" dirty="0" smtClean="0">
              <a:latin typeface="Arial Narrow" pitchFamily="34" charset="0"/>
            </a:endParaRPr>
          </a:p>
          <a:p>
            <a:pPr algn="just">
              <a:buNone/>
            </a:pPr>
            <a:r>
              <a:rPr lang="ar-SA" sz="2400" b="1" dirty="0" smtClean="0">
                <a:latin typeface="Arial Narrow" pitchFamily="34" charset="0"/>
              </a:rPr>
              <a:t>    يعكس التراث البحثي المتعلق بسلوك المماطلة مساحة واسعة من الجدل حول هذا المفهوم، ويعد الإتفاق على تعريف واحد للمماطلة في إطار هذا الجدل أمر غاية في الصعوبة  ويستطيع من يعمل في هذا المجال ان يلمح بسهولة تعدد الزوايا المتعلقة بتعريف المفهوم على النحو التالي:</a:t>
            </a:r>
            <a:endParaRPr lang="ar-SA" sz="2400" dirty="0">
              <a:latin typeface="Arial Narrow" pitchFamily="34" charset="0"/>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20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fade">
                                      <p:cBhvr>
                                        <p:cTn id="12" dur="20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861</TotalTime>
  <Words>3333</Words>
  <Application>Microsoft Office PowerPoint</Application>
  <PresentationFormat>On-screen Show (4:3)</PresentationFormat>
  <Paragraphs>467</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Metro</vt:lpstr>
      <vt:lpstr>سلوك المماطلة </vt:lpstr>
      <vt:lpstr>سلوك المماطلة</vt:lpstr>
      <vt:lpstr>كيفية إتخاذ مقياس المماطلة:</vt:lpstr>
      <vt:lpstr>مقياس المماطلة</vt:lpstr>
      <vt:lpstr>تابع مقياس المماطلة</vt:lpstr>
      <vt:lpstr>الآن قم بجمع الدرجات التي سجلتها</vt:lpstr>
      <vt:lpstr>أين تقع الدرجة التي حصلت عليها؟</vt:lpstr>
      <vt:lpstr>Slide 8</vt:lpstr>
      <vt:lpstr>تعريف المماطلة:</vt:lpstr>
      <vt:lpstr>تعريفات تتعلق بالنواحي الزمنية</vt:lpstr>
      <vt:lpstr>تعريفات تتعلق بالطبيعة اللاعقلانية في السلوك</vt:lpstr>
      <vt:lpstr>تعريفات تتعلق بالانفعالات السلبية المصاحبة لهذا السلوك</vt:lpstr>
      <vt:lpstr>تعريفات تتعلق بالأنماط السلوكية للمماطل</vt:lpstr>
      <vt:lpstr>تعريفات تتعلق بالجانب الأخلاقي</vt:lpstr>
      <vt:lpstr>Slide 15</vt:lpstr>
      <vt:lpstr>ما هي الأسباب التي تدفع لممارسة سلوك المماطلة؟</vt:lpstr>
      <vt:lpstr>الخوف من الفشل  Fear of failure</vt:lpstr>
      <vt:lpstr>كراهية المهمة  Aversiveness of the task</vt:lpstr>
      <vt:lpstr>الكسل  Laziness  </vt:lpstr>
      <vt:lpstr>"التمرد ضد السيطرة" Rebellion against control </vt:lpstr>
      <vt:lpstr>إتخاذ المخاطرة Risk taking</vt:lpstr>
      <vt:lpstr>التردد   Hesitate</vt:lpstr>
      <vt:lpstr>ما الآثار السلبية التي تترتب على ممارسة سلوك المماطلة؟</vt:lpstr>
      <vt:lpstr>Slide 24</vt:lpstr>
      <vt:lpstr>Slide 25</vt:lpstr>
      <vt:lpstr>Slide 26</vt:lpstr>
      <vt:lpstr>Slide 27</vt:lpstr>
      <vt:lpstr>Slide 28</vt:lpstr>
      <vt:lpstr>شيوع المماطلة في المجال الأكاديمي:</vt:lpstr>
      <vt:lpstr>Slide 30</vt:lpstr>
      <vt:lpstr>ما أبرز الأنشطة الأكاديمية تعرضا للمماطلة؟</vt:lpstr>
      <vt:lpstr>ترتيب أبرز الأنشطة الأكاديمية تعرضا للمماطلة من واقع دراسة على عينة من طلاب وطالبات إحدى الجامعات السعودية ن = 397</vt:lpstr>
      <vt:lpstr>أسباب المماطلة الأكاديمية من واقع دراسة على عينة من طلاب وطالبات إحدى الجامعات السعودية ن = 397 ،التباين الكلي 43.04%</vt:lpstr>
      <vt:lpstr>Slide 34</vt:lpstr>
      <vt:lpstr>Slide 35</vt:lpstr>
      <vt:lpstr>Slide 36</vt:lpstr>
      <vt:lpstr>Slide 37</vt:lpstr>
      <vt:lpstr>Slide 38</vt:lpstr>
      <vt:lpstr>تمرينات سلوكية مفيدة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Dr.Mohsin</dc:creator>
  <cp:lastModifiedBy>Dr.Mohsin</cp:lastModifiedBy>
  <cp:revision>80</cp:revision>
  <dcterms:created xsi:type="dcterms:W3CDTF">2014-02-25T10:30:05Z</dcterms:created>
  <dcterms:modified xsi:type="dcterms:W3CDTF">2014-11-17T09:09:16Z</dcterms:modified>
</cp:coreProperties>
</file>