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59DF-0238-409A-BDAF-5C19511D3514}" type="datetimeFigureOut">
              <a:rPr lang="ar-EG" smtClean="0"/>
              <a:t>22/01/1438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056ED-29F2-4989-B624-7102BBE93BE6}" type="slidenum">
              <a:rPr lang="ar-EG" smtClean="0"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2714644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أساليب التوزيع السكانى</a:t>
            </a:r>
            <a:br>
              <a:rPr lang="ar-SA" sz="4800" b="1" dirty="0" smtClean="0">
                <a:solidFill>
                  <a:srgbClr val="FF0000"/>
                </a:solidFill>
              </a:rPr>
            </a:br>
            <a:r>
              <a:rPr lang="ar-SA" sz="1800" b="1" dirty="0" smtClean="0"/>
              <a:t>من كتاب جغرافية السكان </a:t>
            </a:r>
            <a:r>
              <a:rPr lang="ar-SA" sz="1800" b="1" dirty="0" smtClean="0"/>
              <a:t>ا.د. </a:t>
            </a:r>
            <a:r>
              <a:rPr lang="ar-SA" sz="1800" b="1" dirty="0" smtClean="0"/>
              <a:t>فتحى أبو عيانه </a:t>
            </a:r>
            <a:r>
              <a:rPr lang="ar-SA" sz="4800" b="1" dirty="0" smtClean="0">
                <a:solidFill>
                  <a:srgbClr val="FF0000"/>
                </a:solidFill>
              </a:rPr>
              <a:t/>
            </a:r>
            <a:br>
              <a:rPr lang="ar-SA" sz="4800" b="1" dirty="0" smtClean="0">
                <a:solidFill>
                  <a:srgbClr val="FF0000"/>
                </a:solidFill>
              </a:rPr>
            </a:br>
            <a:endParaRPr lang="ar-EG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4- درجة التزاحم السكانى :</a:t>
            </a:r>
          </a:p>
          <a:p>
            <a:pPr algn="justLow">
              <a:lnSpc>
                <a:spcPct val="150000"/>
              </a:lnSpc>
              <a:buNone/>
            </a:pPr>
            <a:r>
              <a:rPr lang="ar-SA" b="1" dirty="0" smtClean="0"/>
              <a:t>من أنسب مقاييس تركز السكان فى المدن ، ويقصد بها ما يخص الحجرة الواحدة من الأفراد ، ويتم الحصول عليها بقسمة عدد السكان فى المنطقة على عدد الغرف فى نفس المنطقة .</a:t>
            </a:r>
          </a:p>
          <a:p>
            <a:pPr algn="justLow">
              <a:lnSpc>
                <a:spcPct val="150000"/>
              </a:lnSpc>
              <a:buNone/>
            </a:pPr>
            <a:r>
              <a:rPr lang="ar-SA" b="1" dirty="0"/>
              <a:t> </a:t>
            </a:r>
            <a:r>
              <a:rPr lang="ar-SA" b="1" dirty="0" smtClean="0"/>
              <a:t>وهى من المقاييس الهامة فى معرفة المستوى الاقتصادى والاجتماعى .</a:t>
            </a:r>
          </a:p>
          <a:p>
            <a:pPr>
              <a:buNone/>
            </a:pPr>
            <a:endParaRPr lang="ar-EG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منحنى لورنز كمقياس للتركز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2928958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ar-SA" b="1" dirty="0" smtClean="0"/>
              <a:t>      يقيس العلاقة بين توزيع ظاهرة ما فى مساحة جغرافية ، ويحاول التعرف على درجة بعد هذا التوزيع عن المثالية .</a:t>
            </a:r>
            <a:endParaRPr lang="en-US" dirty="0" smtClean="0">
              <a:cs typeface="Arial" pitchFamily="34" charset="0"/>
            </a:endParaRPr>
          </a:p>
          <a:p>
            <a:pPr>
              <a:lnSpc>
                <a:spcPct val="200000"/>
              </a:lnSpc>
              <a:buNone/>
            </a:pPr>
            <a:endParaRPr lang="ar-E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justLow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ar-SA" b="1" dirty="0"/>
              <a:t>إذا أخذنا مثال لظاهرتى السكان والمساحة ( متغير مستقل ، وأخر تابع ) </a:t>
            </a:r>
            <a:endParaRPr lang="en-US" dirty="0"/>
          </a:p>
          <a:p>
            <a:pPr algn="justLow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ar-SA" b="1" dirty="0"/>
              <a:t>نحسب النسب المئوية لكل منهما .</a:t>
            </a:r>
            <a:endParaRPr lang="en-US" dirty="0"/>
          </a:p>
          <a:p>
            <a:pPr algn="justLow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ar-SA" b="1" dirty="0"/>
              <a:t>نرتب نسب المتغير المستقل ترتيباً تصاعدياً ، وتوضع أمامها ما نسبة التابع .</a:t>
            </a:r>
            <a:endParaRPr lang="en-US" dirty="0"/>
          </a:p>
          <a:p>
            <a:pPr algn="justLow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ar-SA" b="1" dirty="0"/>
              <a:t> نجمع النسب تراكمى ، ونرسم المحورين ونوقع النسب ونرسم المنحنى .</a:t>
            </a:r>
            <a:endParaRPr lang="en-US" dirty="0"/>
          </a:p>
          <a:p>
            <a:endParaRPr lang="ar-E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200000"/>
              </a:lnSpc>
              <a:buNone/>
              <a:defRPr/>
            </a:pPr>
            <a:r>
              <a:rPr lang="ar-SA" sz="3800" b="1" dirty="0">
                <a:solidFill>
                  <a:srgbClr val="FF0000"/>
                </a:solidFill>
              </a:rPr>
              <a:t>التحليل : </a:t>
            </a:r>
          </a:p>
          <a:p>
            <a:pPr algn="justLow">
              <a:lnSpc>
                <a:spcPct val="200000"/>
              </a:lnSpc>
              <a:buNone/>
              <a:defRPr/>
            </a:pPr>
            <a:r>
              <a:rPr lang="ar-SA" b="1" dirty="0"/>
              <a:t>.... ويبين الشكل طريقة منحنى لورنز فى اظهار العلاقة بين السكان والمساحة مثلاً حيث يتضح أن 50% من السكان يتركزون فى حوالى 10% من المساحة ، وحوالى 90% منهم فى حوالى 15% من المساحة ، ممايشير إلى البعد الكامل عن التوزيع المثالى ويوضح مدى التركز الشديد فى مساحة صغيرة .</a:t>
            </a:r>
            <a:endParaRPr lang="ar-EG" dirty="0"/>
          </a:p>
          <a:p>
            <a:endParaRPr lang="ar-E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5- حساب مركز الثقل السكانى :</a:t>
            </a:r>
          </a:p>
          <a:p>
            <a:pPr algn="justLow">
              <a:lnSpc>
                <a:spcPct val="200000"/>
              </a:lnSpc>
              <a:buNone/>
            </a:pPr>
            <a:r>
              <a:rPr lang="ar-SA" b="1" dirty="0" smtClean="0"/>
              <a:t>     يعرف الثقل السكانى الكمى لأى مركز محدد بأنه </a:t>
            </a:r>
          </a:p>
          <a:p>
            <a:pPr algn="justLow">
              <a:lnSpc>
                <a:spcPct val="200000"/>
              </a:lnSpc>
              <a:buNone/>
            </a:pPr>
            <a:r>
              <a:rPr lang="ar-SA" b="1" dirty="0" smtClean="0"/>
              <a:t>” مجموع حاصل ضرب السكان فى المسافة بين هذا المركز والمراكز المجاورة ”</a:t>
            </a:r>
            <a:endParaRPr lang="ar-EG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مثال :</a:t>
            </a:r>
            <a:endParaRPr lang="ar-EG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4438"/>
          <a:ext cx="8229600" cy="4695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المركز العمرانى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عدد السكان     ( ك )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المسافة عن المركز ( م )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ك × م</a:t>
                      </a:r>
                      <a:endParaRPr lang="ar-EG" sz="2800" b="1" dirty="0"/>
                    </a:p>
                  </a:txBody>
                  <a:tcPr/>
                </a:tc>
              </a:tr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أ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300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-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200</a:t>
                      </a:r>
                      <a:endParaRPr lang="ar-EG" sz="2800" b="1" dirty="0"/>
                    </a:p>
                  </a:txBody>
                  <a:tcPr/>
                </a:tc>
              </a:tr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ب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400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5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2000</a:t>
                      </a:r>
                      <a:endParaRPr lang="ar-EG" sz="2800" b="1" dirty="0"/>
                    </a:p>
                  </a:txBody>
                  <a:tcPr/>
                </a:tc>
              </a:tr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جـ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50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500</a:t>
                      </a:r>
                      <a:endParaRPr lang="ar-EG" sz="2800" b="1" dirty="0"/>
                    </a:p>
                  </a:txBody>
                  <a:tcPr/>
                </a:tc>
              </a:tr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د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20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200</a:t>
                      </a:r>
                      <a:endParaRPr lang="ar-EG" sz="2800" b="1" dirty="0"/>
                    </a:p>
                  </a:txBody>
                  <a:tcPr/>
                </a:tc>
              </a:tr>
              <a:tr h="75009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هـ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40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1600</a:t>
                      </a:r>
                      <a:endParaRPr lang="ar-EG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ar-SA" b="1" dirty="0" smtClean="0"/>
              <a:t>مجـ ك × م = 3060 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ومن حساب جملة عدد سكان المنطقة كلها ( كَ ) نطبق المعادلة التالية ك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نق =  جذر ك× م تربيع ÷ </a:t>
            </a:r>
            <a:r>
              <a:rPr lang="ar-SA" b="1" dirty="0" smtClean="0"/>
              <a:t> كَ 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ثم نرسم دائرة من المركز بنصف القطر ونستبعد عدد سكان المراكز خارج الدائرة ونحسب نسبة السكان داخل الدائرة .</a:t>
            </a:r>
            <a:endParaRPr lang="ar-EG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857916"/>
          </a:xfrm>
        </p:spPr>
        <p:txBody>
          <a:bodyPr>
            <a:normAutofit fontScale="92500" lnSpcReduction="20000"/>
          </a:bodyPr>
          <a:lstStyle/>
          <a:p>
            <a:pPr algn="justLow">
              <a:lnSpc>
                <a:spcPct val="150000"/>
              </a:lnSpc>
              <a:buNone/>
            </a:pPr>
            <a:r>
              <a:rPr lang="ar-SA" sz="4300" b="1" dirty="0" smtClean="0">
                <a:solidFill>
                  <a:srgbClr val="FF0000"/>
                </a:solidFill>
              </a:rPr>
              <a:t>أهميتها : 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/>
              <a:t>توزع السكان توزيعاً مساحياً بصورة إحصائية .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/>
              <a:t>رغم أهمية خرائط توزيع السكان إلا أنها تواجه بعض المشكلات تظهر عند استخدام تلك الأساليب </a:t>
            </a:r>
            <a:r>
              <a:rPr lang="ar-SA" b="1" dirty="0" smtClean="0">
                <a:solidFill>
                  <a:srgbClr val="FF0000"/>
                </a:solidFill>
              </a:rPr>
              <a:t>أهمها :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/>
              <a:t>هذه المقاييس مجرد متوسطات بكل ما بها من عيوب .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/>
              <a:t>يصعب المقارنة بين خريطتين إلا بتوحيد المفتاح .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/>
              <a:t>تتوافر البيانات السكانية للوحدات الإدارية وليست للمناطق المتجانسة سكانية .</a:t>
            </a:r>
            <a:endParaRPr lang="ar-EG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أهم المقاييس السكانية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35785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1- مقياس الكثافة الحسابية ( الخام ) :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أبسط أنواع المقاييس المستخدمة وتعنى نسبة عدد السكان فى منطقة معينة إلى مساحتها .</a:t>
            </a:r>
          </a:p>
          <a:p>
            <a:pPr>
              <a:lnSpc>
                <a:spcPct val="150000"/>
              </a:lnSpc>
              <a:buNone/>
            </a:pPr>
            <a:endParaRPr lang="ar-EG" b="1" dirty="0"/>
          </a:p>
          <a:p>
            <a:pPr>
              <a:lnSpc>
                <a:spcPct val="150000"/>
              </a:lnSpc>
              <a:buNone/>
            </a:pPr>
            <a:endParaRPr lang="ar-EG" b="1" dirty="0"/>
          </a:p>
          <a:p>
            <a:pPr>
              <a:lnSpc>
                <a:spcPct val="150000"/>
              </a:lnSpc>
              <a:buNone/>
            </a:pPr>
            <a:endParaRPr lang="ar-SA" b="1" dirty="0"/>
          </a:p>
          <a:p>
            <a:pPr>
              <a:lnSpc>
                <a:spcPct val="150000"/>
              </a:lnSpc>
              <a:buNone/>
            </a:pPr>
            <a:r>
              <a:rPr lang="ar-SA" sz="4600" b="1" dirty="0" smtClean="0">
                <a:solidFill>
                  <a:srgbClr val="FF0000"/>
                </a:solidFill>
              </a:rPr>
              <a:t>خصائصه :</a:t>
            </a:r>
            <a:endParaRPr lang="ar-SA" b="1" dirty="0" smtClean="0"/>
          </a:p>
          <a:p>
            <a:pPr>
              <a:lnSpc>
                <a:spcPct val="170000"/>
              </a:lnSpc>
              <a:buNone/>
            </a:pPr>
            <a:r>
              <a:rPr lang="ar-SA" b="1" dirty="0" smtClean="0"/>
              <a:t>يعطى فكرة مبسطة عن توزيع السكان فى الإقليم .</a:t>
            </a:r>
          </a:p>
          <a:p>
            <a:pPr>
              <a:lnSpc>
                <a:spcPct val="170000"/>
              </a:lnSpc>
              <a:buNone/>
            </a:pPr>
            <a:r>
              <a:rPr lang="ar-SA" b="1" dirty="0" smtClean="0"/>
              <a:t>تتناسب فائدته عكسياً مع المساحة ، كلما زادت المساحة كان مدلول الكثافة الخام سطحياً .</a:t>
            </a:r>
          </a:p>
          <a:p>
            <a:pPr>
              <a:lnSpc>
                <a:spcPct val="170000"/>
              </a:lnSpc>
              <a:buNone/>
            </a:pPr>
            <a:r>
              <a:rPr lang="ar-SA" b="1" dirty="0" smtClean="0"/>
              <a:t>يصلح فى المناطق صغيرة المساحة والمتجانسة فى ظروفها .</a:t>
            </a:r>
            <a:endParaRPr lang="ar-EG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85918" y="2714620"/>
          <a:ext cx="6096000" cy="640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96000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rgbClr val="FF0000"/>
                          </a:solidFill>
                        </a:rPr>
                        <a:t>عدد السكان فى منطقة ما                               المساحة الكلية للمنطقة</a:t>
                      </a:r>
                    </a:p>
                    <a:p>
                      <a:pPr algn="ctr" rtl="1"/>
                      <a:endParaRPr lang="ar-EG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ivision 7"/>
          <p:cNvSpPr/>
          <p:nvPr/>
        </p:nvSpPr>
        <p:spPr>
          <a:xfrm>
            <a:off x="4572000" y="2786058"/>
            <a:ext cx="285752" cy="200020"/>
          </a:xfrm>
          <a:prstGeom prst="mathDivid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2- مقياس الكثافة الفيزيولوجية :</a:t>
            </a:r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/>
              <a:t>     تلاشى عيوب المقياس الخام وذلك بنسبة عدد السكان إلى المساحة المأهولة بالسكان فقط دون اعتبار للأراضى الخالية غير المسكونة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E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43042" y="3143248"/>
          <a:ext cx="6096000" cy="370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0000"/>
                          </a:solidFill>
                        </a:rPr>
                        <a:t>عدد السكان فى منطقة ما                            المساحة</a:t>
                      </a:r>
                      <a:r>
                        <a:rPr lang="ar-SA" baseline="0" dirty="0" smtClean="0">
                          <a:solidFill>
                            <a:srgbClr val="FF0000"/>
                          </a:solidFill>
                        </a:rPr>
                        <a:t> المأهولة لهذه المنطقة </a:t>
                      </a:r>
                      <a:endParaRPr lang="ar-E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ivision 4"/>
          <p:cNvSpPr/>
          <p:nvPr/>
        </p:nvSpPr>
        <p:spPr>
          <a:xfrm>
            <a:off x="4572000" y="3286124"/>
            <a:ext cx="428628" cy="142876"/>
          </a:xfrm>
          <a:prstGeom prst="mathDivid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3- نسبة التركز السكانى : 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    يعنى مدى ميل السكان إلى  التركزفى منطقة واحدة داخل حدود الإقليم أو التشتت داخل هذه الحدود 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justLow">
              <a:lnSpc>
                <a:spcPct val="150000"/>
              </a:lnSpc>
              <a:buNone/>
              <a:defRPr/>
            </a:pPr>
            <a:r>
              <a:rPr lang="ar-SA" b="1" dirty="0"/>
              <a:t>    يقيس مدى تركز توزيع أى ظاهرة فى مساحة جغرافية معينة ، ويمكن تطبيقه فى مجالات توزيع </a:t>
            </a:r>
            <a:r>
              <a:rPr lang="ar-SA" b="1" dirty="0" smtClean="0"/>
              <a:t>السكان .</a:t>
            </a:r>
            <a:endParaRPr lang="ar-EG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مثال : </a:t>
            </a:r>
          </a:p>
          <a:p>
            <a:pPr>
              <a:lnSpc>
                <a:spcPct val="200000"/>
              </a:lnSpc>
              <a:buNone/>
            </a:pPr>
            <a:r>
              <a:rPr lang="ar-SA" b="1" dirty="0" smtClean="0"/>
              <a:t>     يبين الجدول التالى توزيع السكان فى الدول العربية الأسيوية ومساحتها عام 1986 ( السكان بالألف نسمة والمساحة بالكم</a:t>
            </a:r>
            <a:r>
              <a:rPr lang="ar-SA" b="1" baseline="30000" dirty="0" smtClean="0"/>
              <a:t>2</a:t>
            </a:r>
            <a:r>
              <a:rPr lang="ar-SA" b="1" dirty="0" smtClean="0"/>
              <a:t> ) . احسب دليل التركز .</a:t>
            </a:r>
            <a:endParaRPr lang="en-US" dirty="0" smtClean="0">
              <a:cs typeface="Arial" pitchFamily="34" charset="0"/>
            </a:endParaRPr>
          </a:p>
          <a:p>
            <a:pPr>
              <a:buNone/>
            </a:pPr>
            <a:endParaRPr lang="ar-EG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42886" y="857250"/>
          <a:ext cx="7643864" cy="5286407"/>
        </p:xfrm>
        <a:graphic>
          <a:graphicData uri="http://schemas.openxmlformats.org/drawingml/2006/table">
            <a:tbl>
              <a:tblPr rtl="1"/>
              <a:tblGrid>
                <a:gridCol w="1273784"/>
                <a:gridCol w="1273784"/>
                <a:gridCol w="1273784"/>
                <a:gridCol w="1273784"/>
                <a:gridCol w="1273784"/>
                <a:gridCol w="1274944"/>
              </a:tblGrid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 dirty="0" smtClean="0">
                          <a:latin typeface="Calibri"/>
                          <a:ea typeface="Calibri"/>
                          <a:cs typeface="Simplified Arabic"/>
                        </a:rPr>
                        <a:t>الدولة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السكان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المساحة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الدولة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السكان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المساحة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العراق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16450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438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الكويت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 dirty="0">
                          <a:latin typeface="Calibri"/>
                          <a:ea typeface="Calibri"/>
                          <a:cs typeface="Simplified Arabic"/>
                        </a:rPr>
                        <a:t>1791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18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الأردن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3656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98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البحرين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412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0</a:t>
                      </a:r>
                      <a:r>
                        <a:rPr lang="ar-SA" sz="2800" b="1">
                          <a:latin typeface="Calibri"/>
                          <a:ea typeface="Calibri"/>
                          <a:cs typeface="Times New Roman"/>
                        </a:rPr>
                        <a:t>٫</a:t>
                      </a: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7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لبنان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3492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10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قطر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 dirty="0">
                          <a:latin typeface="Calibri"/>
                          <a:ea typeface="Calibri"/>
                          <a:cs typeface="Simplified Arabic"/>
                        </a:rPr>
                        <a:t>335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11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السعودية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12006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2150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الإمارات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1384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84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سوريا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10612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185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عمان 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990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212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اليمن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9411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428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فلسطين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>
                          <a:latin typeface="Calibri"/>
                          <a:ea typeface="Calibri"/>
                          <a:cs typeface="Simplified Arabic"/>
                        </a:rPr>
                        <a:t>4296</a:t>
                      </a:r>
                      <a:endParaRPr lang="en-US" sz="2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36090" algn="l"/>
                        </a:tabLst>
                      </a:pPr>
                      <a:r>
                        <a:rPr lang="ar-SA" sz="2800" b="1" dirty="0">
                          <a:latin typeface="Calibri"/>
                          <a:ea typeface="Calibri"/>
                          <a:cs typeface="Simplified Arabic"/>
                        </a:rPr>
                        <a:t>21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ar-SA" b="1" dirty="0" smtClean="0"/>
              <a:t>1- نحسب النسبة المئوية لسكان كل دولة لإجمالى السكان .</a:t>
            </a:r>
            <a:endParaRPr lang="en-US" dirty="0" smtClean="0"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2- نحسب النسبة المئوية لمساحة كل دولة لإجمالى المساحة.</a:t>
            </a:r>
            <a:endParaRPr lang="en-US" dirty="0" smtClean="0"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3- نحصل على الفرق بدون إشارة .</a:t>
            </a:r>
            <a:endParaRPr lang="en-US" dirty="0" smtClean="0"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4- نجمع الفروق بدون إشارة .ودليل التركز = نصف مجموع الفروق .</a:t>
            </a:r>
            <a:endParaRPr lang="en-US" dirty="0" smtClean="0">
              <a:cs typeface="Arial" pitchFamily="34" charset="0"/>
            </a:endParaRPr>
          </a:p>
          <a:p>
            <a:pPr>
              <a:buNone/>
            </a:pPr>
            <a:endParaRPr lang="ar-EG" dirty="0" smtClean="0"/>
          </a:p>
          <a:p>
            <a:pPr>
              <a:buNone/>
            </a:pPr>
            <a:endParaRPr lang="ar-E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التحليل :</a:t>
            </a:r>
            <a:endParaRPr lang="en-US" dirty="0" smtClean="0">
              <a:solidFill>
                <a:srgbClr val="FF0000"/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    إذا كانت نسبة مساحة كل دولة تتفق تماما مع نسبة سكانها أى نتيجة الفروق صفر ، فإن التوزيع السكانى يكون توزيعاً عادلاً ، وفى هذه الحالة يكون التوزيع غير عادل .</a:t>
            </a:r>
            <a:endParaRPr lang="en-US" dirty="0" smtClean="0">
              <a:cs typeface="Arial" pitchFamily="34" charset="0"/>
            </a:endParaRPr>
          </a:p>
          <a:p>
            <a:pPr>
              <a:buNone/>
            </a:pPr>
            <a:endParaRPr lang="ar-E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632</Words>
  <Application>Microsoft Office PowerPoint</Application>
  <PresentationFormat>On-screen Show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أساليب التوزيع السكانى من كتاب جغرافية السكان ا.د. فتحى أبو عيانه  </vt:lpstr>
      <vt:lpstr>Slide 2</vt:lpstr>
      <vt:lpstr>أهم المقاييس السكانية</vt:lpstr>
      <vt:lpstr>Slide 4</vt:lpstr>
      <vt:lpstr>Slide 5</vt:lpstr>
      <vt:lpstr>Slide 6</vt:lpstr>
      <vt:lpstr>Slide 7</vt:lpstr>
      <vt:lpstr>Slide 8</vt:lpstr>
      <vt:lpstr>Slide 9</vt:lpstr>
      <vt:lpstr>Slide 10</vt:lpstr>
      <vt:lpstr>منحنى لورنز كمقياس للتركز</vt:lpstr>
      <vt:lpstr>Slide 12</vt:lpstr>
      <vt:lpstr>Slide 13</vt:lpstr>
      <vt:lpstr>Slide 14</vt:lpstr>
      <vt:lpstr>مثال :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أساليب التوزيع السكانى</dc:title>
  <dc:creator>Dr- Mohamed Shawqy</dc:creator>
  <cp:lastModifiedBy>Dr- Mohamed Shawqy</cp:lastModifiedBy>
  <cp:revision>27</cp:revision>
  <dcterms:created xsi:type="dcterms:W3CDTF">2016-10-23T17:09:52Z</dcterms:created>
  <dcterms:modified xsi:type="dcterms:W3CDTF">2016-10-23T21:28:22Z</dcterms:modified>
</cp:coreProperties>
</file>