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324" r:id="rId2"/>
    <p:sldId id="325" r:id="rId3"/>
    <p:sldId id="326" r:id="rId4"/>
    <p:sldId id="327" r:id="rId5"/>
    <p:sldId id="373" r:id="rId6"/>
    <p:sldId id="333" r:id="rId7"/>
    <p:sldId id="335" r:id="rId8"/>
    <p:sldId id="336" r:id="rId9"/>
    <p:sldId id="385" r:id="rId10"/>
    <p:sldId id="386" r:id="rId11"/>
    <p:sldId id="387" r:id="rId12"/>
    <p:sldId id="388" r:id="rId13"/>
    <p:sldId id="389" r:id="rId14"/>
    <p:sldId id="342" r:id="rId15"/>
    <p:sldId id="343" r:id="rId16"/>
    <p:sldId id="409" r:id="rId17"/>
    <p:sldId id="396" r:id="rId18"/>
    <p:sldId id="345" r:id="rId19"/>
    <p:sldId id="346" r:id="rId20"/>
    <p:sldId id="376" r:id="rId21"/>
    <p:sldId id="377" r:id="rId22"/>
    <p:sldId id="402" r:id="rId23"/>
    <p:sldId id="403" r:id="rId24"/>
    <p:sldId id="404" r:id="rId25"/>
    <p:sldId id="405" r:id="rId26"/>
    <p:sldId id="375" r:id="rId27"/>
    <p:sldId id="348" r:id="rId28"/>
    <p:sldId id="406" r:id="rId29"/>
    <p:sldId id="407" r:id="rId30"/>
    <p:sldId id="353" r:id="rId31"/>
    <p:sldId id="354" r:id="rId32"/>
    <p:sldId id="355" r:id="rId33"/>
    <p:sldId id="379" r:id="rId34"/>
    <p:sldId id="365" r:id="rId35"/>
    <p:sldId id="378" r:id="rId36"/>
    <p:sldId id="408" r:id="rId37"/>
    <p:sldId id="380" r:id="rId38"/>
    <p:sldId id="381" r:id="rId39"/>
    <p:sldId id="382" r:id="rId40"/>
    <p:sldId id="383" r:id="rId41"/>
    <p:sldId id="391" r:id="rId42"/>
  </p:sldIdLst>
  <p:sldSz cx="9902825" cy="6858000"/>
  <p:notesSz cx="9926638" cy="67976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0066"/>
    <a:srgbClr val="013C7D"/>
    <a:srgbClr val="4F79FF"/>
    <a:srgbClr val="FF6600"/>
    <a:srgbClr val="0152AB"/>
    <a:srgbClr val="014EAB"/>
    <a:srgbClr val="DE12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5878" autoAdjust="0"/>
  </p:normalViewPr>
  <p:slideViewPr>
    <p:cSldViewPr>
      <p:cViewPr>
        <p:scale>
          <a:sx n="100" d="100"/>
          <a:sy n="100" d="100"/>
        </p:scale>
        <p:origin x="-60" y="-144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64"/>
    </p:cViewPr>
  </p:sorterViewPr>
  <p:notesViewPr>
    <p:cSldViewPr>
      <p:cViewPr varScale="1">
        <p:scale>
          <a:sx n="52" d="100"/>
          <a:sy n="52" d="100"/>
        </p:scale>
        <p:origin x="-2628" y="-108"/>
      </p:cViewPr>
      <p:guideLst>
        <p:guide orient="horz" pos="2140"/>
        <p:guide pos="3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F15F2A-20B9-AF4A-B31A-ED39E766B16D}" type="doc">
      <dgm:prSet loTypeId="urn:microsoft.com/office/officeart/2005/8/layout/default#1" loCatId="list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E3189E8B-B114-7043-A09F-603B96B4D94E}">
      <dgm:prSet custT="1"/>
      <dgm:spPr/>
      <dgm:t>
        <a:bodyPr/>
        <a:lstStyle/>
        <a:p>
          <a:pPr rtl="0"/>
          <a:r>
            <a:rPr lang="en-US" sz="2400" b="0" dirty="0" smtClean="0">
              <a:latin typeface="Helvetica"/>
              <a:cs typeface="Helvetica"/>
            </a:rPr>
            <a:t>Rented goods services</a:t>
          </a:r>
          <a:endParaRPr lang="en-US" sz="2400" b="1" dirty="0">
            <a:latin typeface="Helvetica"/>
            <a:cs typeface="Helvetica"/>
          </a:endParaRPr>
        </a:p>
      </dgm:t>
    </dgm:pt>
    <dgm:pt modelId="{EF24F7A8-2318-3F4D-A252-FB1E54C0FA8F}" type="parTrans" cxnId="{9CF75F45-5F15-B348-B93C-ACE26B742D40}">
      <dgm:prSet/>
      <dgm:spPr/>
      <dgm:t>
        <a:bodyPr/>
        <a:lstStyle/>
        <a:p>
          <a:endParaRPr lang="en-US"/>
        </a:p>
      </dgm:t>
    </dgm:pt>
    <dgm:pt modelId="{DDD22E47-86DE-4848-9680-EDCA0229827D}" type="sibTrans" cxnId="{9CF75F45-5F15-B348-B93C-ACE26B742D40}">
      <dgm:prSet/>
      <dgm:spPr/>
      <dgm:t>
        <a:bodyPr/>
        <a:lstStyle/>
        <a:p>
          <a:endParaRPr lang="en-US"/>
        </a:p>
      </dgm:t>
    </dgm:pt>
    <dgm:pt modelId="{D81F1F61-9276-B84D-90F2-D07AB4DCC6D6}">
      <dgm:prSet custT="1"/>
      <dgm:spPr/>
      <dgm:t>
        <a:bodyPr/>
        <a:lstStyle/>
        <a:p>
          <a:r>
            <a:rPr lang="en-US" sz="2400" b="0" dirty="0" smtClean="0">
              <a:latin typeface="Helvetica"/>
              <a:cs typeface="Helvetica"/>
            </a:rPr>
            <a:t>Defined space and place rentals</a:t>
          </a:r>
        </a:p>
      </dgm:t>
    </dgm:pt>
    <dgm:pt modelId="{A755C377-558E-B147-BC32-38768F30B573}" type="parTrans" cxnId="{1A8C585D-511A-7646-BE8F-630886C7FA09}">
      <dgm:prSet/>
      <dgm:spPr/>
      <dgm:t>
        <a:bodyPr/>
        <a:lstStyle/>
        <a:p>
          <a:endParaRPr lang="en-US"/>
        </a:p>
      </dgm:t>
    </dgm:pt>
    <dgm:pt modelId="{072A2CCC-FE2A-2B4C-95DE-EC56842DB39E}" type="sibTrans" cxnId="{1A8C585D-511A-7646-BE8F-630886C7FA09}">
      <dgm:prSet/>
      <dgm:spPr/>
      <dgm:t>
        <a:bodyPr/>
        <a:lstStyle/>
        <a:p>
          <a:endParaRPr lang="en-US"/>
        </a:p>
      </dgm:t>
    </dgm:pt>
    <dgm:pt modelId="{BB714A03-B095-6845-A2F4-BE569CB55DAB}">
      <dgm:prSet custT="1"/>
      <dgm:spPr/>
      <dgm:t>
        <a:bodyPr/>
        <a:lstStyle/>
        <a:p>
          <a:r>
            <a:rPr lang="en-US" sz="2400" b="0" dirty="0" smtClean="0">
              <a:latin typeface="Helvetica"/>
              <a:cs typeface="Helvetica"/>
            </a:rPr>
            <a:t>Labor and expertise rentals</a:t>
          </a:r>
        </a:p>
      </dgm:t>
    </dgm:pt>
    <dgm:pt modelId="{F5E7C3F6-CC5D-4842-B0FF-9782A347F774}" type="parTrans" cxnId="{2D5C8C40-0E3D-6042-9656-68A682F39442}">
      <dgm:prSet/>
      <dgm:spPr/>
      <dgm:t>
        <a:bodyPr/>
        <a:lstStyle/>
        <a:p>
          <a:endParaRPr lang="en-US"/>
        </a:p>
      </dgm:t>
    </dgm:pt>
    <dgm:pt modelId="{251B18DC-629A-BA41-9C97-3F079F7C21E8}" type="sibTrans" cxnId="{2D5C8C40-0E3D-6042-9656-68A682F39442}">
      <dgm:prSet/>
      <dgm:spPr/>
      <dgm:t>
        <a:bodyPr/>
        <a:lstStyle/>
        <a:p>
          <a:endParaRPr lang="en-US"/>
        </a:p>
      </dgm:t>
    </dgm:pt>
    <dgm:pt modelId="{8872818C-BA24-2647-B897-4A059F1805D6}">
      <dgm:prSet custT="1"/>
      <dgm:spPr/>
      <dgm:t>
        <a:bodyPr/>
        <a:lstStyle/>
        <a:p>
          <a:r>
            <a:rPr lang="en-US" sz="2400" b="0" dirty="0" smtClean="0">
              <a:latin typeface="Helvetica"/>
              <a:cs typeface="Helvetica"/>
            </a:rPr>
            <a:t>Access to shared physical environments</a:t>
          </a:r>
        </a:p>
      </dgm:t>
    </dgm:pt>
    <dgm:pt modelId="{927FE0A3-03CC-DC40-8DBE-F8F5D7B99B55}" type="parTrans" cxnId="{05B347FF-2D05-DC48-B7BA-A902103DA479}">
      <dgm:prSet/>
      <dgm:spPr/>
      <dgm:t>
        <a:bodyPr/>
        <a:lstStyle/>
        <a:p>
          <a:endParaRPr lang="en-US"/>
        </a:p>
      </dgm:t>
    </dgm:pt>
    <dgm:pt modelId="{666ADCBA-C113-2A4F-8FFC-BF7A6AAE49DB}" type="sibTrans" cxnId="{05B347FF-2D05-DC48-B7BA-A902103DA479}">
      <dgm:prSet/>
      <dgm:spPr/>
      <dgm:t>
        <a:bodyPr/>
        <a:lstStyle/>
        <a:p>
          <a:endParaRPr lang="en-US"/>
        </a:p>
      </dgm:t>
    </dgm:pt>
    <dgm:pt modelId="{841245BC-0E98-9D4E-8F71-87B25935AFBC}">
      <dgm:prSet custT="1"/>
      <dgm:spPr/>
      <dgm:t>
        <a:bodyPr/>
        <a:lstStyle/>
        <a:p>
          <a:r>
            <a:rPr lang="en-US" sz="2400" b="0" dirty="0" smtClean="0">
              <a:latin typeface="Helvetica"/>
              <a:cs typeface="Helvetica"/>
            </a:rPr>
            <a:t>Access to and usage of systems and networks </a:t>
          </a:r>
        </a:p>
      </dgm:t>
    </dgm:pt>
    <dgm:pt modelId="{6161220F-5945-1943-B73C-67DBA1E00625}" type="parTrans" cxnId="{1DEBFFBE-DFDE-DD40-B09C-B024C43FC1D0}">
      <dgm:prSet/>
      <dgm:spPr/>
      <dgm:t>
        <a:bodyPr/>
        <a:lstStyle/>
        <a:p>
          <a:endParaRPr lang="en-US"/>
        </a:p>
      </dgm:t>
    </dgm:pt>
    <dgm:pt modelId="{2D6E1C49-00D9-4A4A-9755-BAAAAC28835B}" type="sibTrans" cxnId="{1DEBFFBE-DFDE-DD40-B09C-B024C43FC1D0}">
      <dgm:prSet/>
      <dgm:spPr/>
      <dgm:t>
        <a:bodyPr/>
        <a:lstStyle/>
        <a:p>
          <a:endParaRPr lang="en-US"/>
        </a:p>
      </dgm:t>
    </dgm:pt>
    <dgm:pt modelId="{87023BF4-3E50-3341-AA39-4DD116774DC6}" type="pres">
      <dgm:prSet presAssocID="{A5F15F2A-20B9-AF4A-B31A-ED39E766B16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197EA9-28D5-3044-9C6B-36869F7D4804}" type="pres">
      <dgm:prSet presAssocID="{E3189E8B-B114-7043-A09F-603B96B4D94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DF82E-309B-3244-B91D-F14629EDDBEE}" type="pres">
      <dgm:prSet presAssocID="{DDD22E47-86DE-4848-9680-EDCA0229827D}" presName="sibTrans" presStyleCnt="0"/>
      <dgm:spPr/>
      <dgm:t>
        <a:bodyPr/>
        <a:lstStyle/>
        <a:p>
          <a:endParaRPr lang="en-US"/>
        </a:p>
      </dgm:t>
    </dgm:pt>
    <dgm:pt modelId="{F8DDD330-BE8B-5246-B63A-106EDC1B2173}" type="pres">
      <dgm:prSet presAssocID="{D81F1F61-9276-B84D-90F2-D07AB4DCC6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E192FC-61C3-7643-B827-1F67394F4680}" type="pres">
      <dgm:prSet presAssocID="{072A2CCC-FE2A-2B4C-95DE-EC56842DB39E}" presName="sibTrans" presStyleCnt="0"/>
      <dgm:spPr/>
      <dgm:t>
        <a:bodyPr/>
        <a:lstStyle/>
        <a:p>
          <a:endParaRPr lang="en-US"/>
        </a:p>
      </dgm:t>
    </dgm:pt>
    <dgm:pt modelId="{F3330165-ABD2-E446-A7CB-D22AF7B1057A}" type="pres">
      <dgm:prSet presAssocID="{BB714A03-B095-6845-A2F4-BE569CB55DA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6B8B14-3BE3-9841-84C8-F1B238F16D7D}" type="pres">
      <dgm:prSet presAssocID="{251B18DC-629A-BA41-9C97-3F079F7C21E8}" presName="sibTrans" presStyleCnt="0"/>
      <dgm:spPr/>
      <dgm:t>
        <a:bodyPr/>
        <a:lstStyle/>
        <a:p>
          <a:endParaRPr lang="en-US"/>
        </a:p>
      </dgm:t>
    </dgm:pt>
    <dgm:pt modelId="{1BD62040-34C1-4249-AF86-067AE9F7A922}" type="pres">
      <dgm:prSet presAssocID="{8872818C-BA24-2647-B897-4A059F1805D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29568B-D352-954E-86CE-CEB093326240}" type="pres">
      <dgm:prSet presAssocID="{666ADCBA-C113-2A4F-8FFC-BF7A6AAE49DB}" presName="sibTrans" presStyleCnt="0"/>
      <dgm:spPr/>
      <dgm:t>
        <a:bodyPr/>
        <a:lstStyle/>
        <a:p>
          <a:endParaRPr lang="en-US"/>
        </a:p>
      </dgm:t>
    </dgm:pt>
    <dgm:pt modelId="{4D57051D-6CA6-D640-B968-EF53860796E1}" type="pres">
      <dgm:prSet presAssocID="{841245BC-0E98-9D4E-8F71-87B25935AFB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EBFFBE-DFDE-DD40-B09C-B024C43FC1D0}" srcId="{A5F15F2A-20B9-AF4A-B31A-ED39E766B16D}" destId="{841245BC-0E98-9D4E-8F71-87B25935AFBC}" srcOrd="4" destOrd="0" parTransId="{6161220F-5945-1943-B73C-67DBA1E00625}" sibTransId="{2D6E1C49-00D9-4A4A-9755-BAAAAC28835B}"/>
    <dgm:cxn modelId="{16385BB2-FE0A-A84F-84A7-433540607CB8}" type="presOf" srcId="{E3189E8B-B114-7043-A09F-603B96B4D94E}" destId="{E9197EA9-28D5-3044-9C6B-36869F7D4804}" srcOrd="0" destOrd="0" presId="urn:microsoft.com/office/officeart/2005/8/layout/default#1"/>
    <dgm:cxn modelId="{749B828E-09DE-064A-A9C5-E440643CF273}" type="presOf" srcId="{D81F1F61-9276-B84D-90F2-D07AB4DCC6D6}" destId="{F8DDD330-BE8B-5246-B63A-106EDC1B2173}" srcOrd="0" destOrd="0" presId="urn:microsoft.com/office/officeart/2005/8/layout/default#1"/>
    <dgm:cxn modelId="{9CF75F45-5F15-B348-B93C-ACE26B742D40}" srcId="{A5F15F2A-20B9-AF4A-B31A-ED39E766B16D}" destId="{E3189E8B-B114-7043-A09F-603B96B4D94E}" srcOrd="0" destOrd="0" parTransId="{EF24F7A8-2318-3F4D-A252-FB1E54C0FA8F}" sibTransId="{DDD22E47-86DE-4848-9680-EDCA0229827D}"/>
    <dgm:cxn modelId="{2D5C8C40-0E3D-6042-9656-68A682F39442}" srcId="{A5F15F2A-20B9-AF4A-B31A-ED39E766B16D}" destId="{BB714A03-B095-6845-A2F4-BE569CB55DAB}" srcOrd="2" destOrd="0" parTransId="{F5E7C3F6-CC5D-4842-B0FF-9782A347F774}" sibTransId="{251B18DC-629A-BA41-9C97-3F079F7C21E8}"/>
    <dgm:cxn modelId="{1A8C585D-511A-7646-BE8F-630886C7FA09}" srcId="{A5F15F2A-20B9-AF4A-B31A-ED39E766B16D}" destId="{D81F1F61-9276-B84D-90F2-D07AB4DCC6D6}" srcOrd="1" destOrd="0" parTransId="{A755C377-558E-B147-BC32-38768F30B573}" sibTransId="{072A2CCC-FE2A-2B4C-95DE-EC56842DB39E}"/>
    <dgm:cxn modelId="{B25B2219-E718-5942-914A-D78B078F4C15}" type="presOf" srcId="{8872818C-BA24-2647-B897-4A059F1805D6}" destId="{1BD62040-34C1-4249-AF86-067AE9F7A922}" srcOrd="0" destOrd="0" presId="urn:microsoft.com/office/officeart/2005/8/layout/default#1"/>
    <dgm:cxn modelId="{05B347FF-2D05-DC48-B7BA-A902103DA479}" srcId="{A5F15F2A-20B9-AF4A-B31A-ED39E766B16D}" destId="{8872818C-BA24-2647-B897-4A059F1805D6}" srcOrd="3" destOrd="0" parTransId="{927FE0A3-03CC-DC40-8DBE-F8F5D7B99B55}" sibTransId="{666ADCBA-C113-2A4F-8FFC-BF7A6AAE49DB}"/>
    <dgm:cxn modelId="{3B22F64C-8BF2-4A47-AC3E-27C0C5783C1A}" type="presOf" srcId="{841245BC-0E98-9D4E-8F71-87B25935AFBC}" destId="{4D57051D-6CA6-D640-B968-EF53860796E1}" srcOrd="0" destOrd="0" presId="urn:microsoft.com/office/officeart/2005/8/layout/default#1"/>
    <dgm:cxn modelId="{4565FCCF-D583-D944-B397-6CCD97FB3783}" type="presOf" srcId="{A5F15F2A-20B9-AF4A-B31A-ED39E766B16D}" destId="{87023BF4-3E50-3341-AA39-4DD116774DC6}" srcOrd="0" destOrd="0" presId="urn:microsoft.com/office/officeart/2005/8/layout/default#1"/>
    <dgm:cxn modelId="{36FDF902-425A-694A-8BA7-5999B794C50D}" type="presOf" srcId="{BB714A03-B095-6845-A2F4-BE569CB55DAB}" destId="{F3330165-ABD2-E446-A7CB-D22AF7B1057A}" srcOrd="0" destOrd="0" presId="urn:microsoft.com/office/officeart/2005/8/layout/default#1"/>
    <dgm:cxn modelId="{9D003BE0-A200-AA40-BC0B-7774B9011E1B}" type="presParOf" srcId="{87023BF4-3E50-3341-AA39-4DD116774DC6}" destId="{E9197EA9-28D5-3044-9C6B-36869F7D4804}" srcOrd="0" destOrd="0" presId="urn:microsoft.com/office/officeart/2005/8/layout/default#1"/>
    <dgm:cxn modelId="{0FBC46C3-72DA-9442-AE6D-C87A7E98860E}" type="presParOf" srcId="{87023BF4-3E50-3341-AA39-4DD116774DC6}" destId="{404DF82E-309B-3244-B91D-F14629EDDBEE}" srcOrd="1" destOrd="0" presId="urn:microsoft.com/office/officeart/2005/8/layout/default#1"/>
    <dgm:cxn modelId="{6072E5C9-E7D0-F94D-82B1-DEB8BC8FCAC2}" type="presParOf" srcId="{87023BF4-3E50-3341-AA39-4DD116774DC6}" destId="{F8DDD330-BE8B-5246-B63A-106EDC1B2173}" srcOrd="2" destOrd="0" presId="urn:microsoft.com/office/officeart/2005/8/layout/default#1"/>
    <dgm:cxn modelId="{272292FA-40E2-1C47-BCED-0A22BF728A3C}" type="presParOf" srcId="{87023BF4-3E50-3341-AA39-4DD116774DC6}" destId="{87E192FC-61C3-7643-B827-1F67394F4680}" srcOrd="3" destOrd="0" presId="urn:microsoft.com/office/officeart/2005/8/layout/default#1"/>
    <dgm:cxn modelId="{ACB8186F-B600-FA47-8DE2-53ACD4F2AB91}" type="presParOf" srcId="{87023BF4-3E50-3341-AA39-4DD116774DC6}" destId="{F3330165-ABD2-E446-A7CB-D22AF7B1057A}" srcOrd="4" destOrd="0" presId="urn:microsoft.com/office/officeart/2005/8/layout/default#1"/>
    <dgm:cxn modelId="{6872CDFD-C19F-9F4A-84FD-06AA07AFFB0B}" type="presParOf" srcId="{87023BF4-3E50-3341-AA39-4DD116774DC6}" destId="{D16B8B14-3BE3-9841-84C8-F1B238F16D7D}" srcOrd="5" destOrd="0" presId="urn:microsoft.com/office/officeart/2005/8/layout/default#1"/>
    <dgm:cxn modelId="{509219E5-DB0A-8D46-869A-E4B29D4CC646}" type="presParOf" srcId="{87023BF4-3E50-3341-AA39-4DD116774DC6}" destId="{1BD62040-34C1-4249-AF86-067AE9F7A922}" srcOrd="6" destOrd="0" presId="urn:microsoft.com/office/officeart/2005/8/layout/default#1"/>
    <dgm:cxn modelId="{236764B4-091A-724A-8088-3834EE18873B}" type="presParOf" srcId="{87023BF4-3E50-3341-AA39-4DD116774DC6}" destId="{C429568B-D352-954E-86CE-CEB093326240}" srcOrd="7" destOrd="0" presId="urn:microsoft.com/office/officeart/2005/8/layout/default#1"/>
    <dgm:cxn modelId="{D4483E52-BBC8-B046-83FE-46B99CAF791C}" type="presParOf" srcId="{87023BF4-3E50-3341-AA39-4DD116774DC6}" destId="{4D57051D-6CA6-D640-B968-EF53860796E1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B2C0DD-08F0-4563-A498-5480E6C5E012}" type="doc">
      <dgm:prSet loTypeId="urn:microsoft.com/office/officeart/2005/8/layout/chart3" loCatId="cycle" qsTypeId="urn:microsoft.com/office/officeart/2005/8/quickstyle/simple1#1" qsCatId="simple" csTypeId="urn:microsoft.com/office/officeart/2005/8/colors/colorful1#2" csCatId="colorful" phldr="1"/>
      <dgm:spPr/>
    </dgm:pt>
    <dgm:pt modelId="{4205782B-F67F-492A-A6DB-4EF645E8843D}">
      <dgm:prSet phldrT="[Text]" custT="1"/>
      <dgm:spPr/>
      <dgm:t>
        <a:bodyPr/>
        <a:lstStyle/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1500" dirty="0"/>
        </a:p>
      </dgm:t>
    </dgm:pt>
    <dgm:pt modelId="{1D8C873E-4865-408F-B276-84A2187046FF}" type="parTrans" cxnId="{0B5D6616-6603-4429-9504-F6391F14F5ED}">
      <dgm:prSet/>
      <dgm:spPr/>
      <dgm:t>
        <a:bodyPr/>
        <a:lstStyle/>
        <a:p>
          <a:endParaRPr lang="en-SG"/>
        </a:p>
      </dgm:t>
    </dgm:pt>
    <dgm:pt modelId="{DBB59D35-ED41-4156-A0F1-1D76DC54EC55}" type="sibTrans" cxnId="{0B5D6616-6603-4429-9504-F6391F14F5ED}">
      <dgm:prSet/>
      <dgm:spPr/>
      <dgm:t>
        <a:bodyPr/>
        <a:lstStyle/>
        <a:p>
          <a:endParaRPr lang="en-SG"/>
        </a:p>
      </dgm:t>
    </dgm:pt>
    <dgm:pt modelId="{C34F9F15-A835-4627-A21E-18FDA2AE71DD}">
      <dgm:prSet phldrT="[Text]" custT="1"/>
      <dgm:spPr/>
      <dgm:t>
        <a:bodyPr/>
        <a:lstStyle/>
        <a:p>
          <a:endParaRPr lang="en-SG" sz="2000" b="1" dirty="0">
            <a:solidFill>
              <a:srgbClr val="013C7D"/>
            </a:solidFill>
            <a:latin typeface="Helvetica" pitchFamily="34" charset="0"/>
            <a:cs typeface="Helvetica" pitchFamily="34" charset="0"/>
          </a:endParaRPr>
        </a:p>
      </dgm:t>
    </dgm:pt>
    <dgm:pt modelId="{F3925D13-7CD9-4793-98D1-D88773C3F05C}" type="parTrans" cxnId="{981086C3-D514-4376-9F2E-0867C391912F}">
      <dgm:prSet/>
      <dgm:spPr/>
      <dgm:t>
        <a:bodyPr/>
        <a:lstStyle/>
        <a:p>
          <a:endParaRPr lang="en-SG"/>
        </a:p>
      </dgm:t>
    </dgm:pt>
    <dgm:pt modelId="{DD987404-F5AA-4174-84C9-3AAD6CB9F283}" type="sibTrans" cxnId="{981086C3-D514-4376-9F2E-0867C391912F}">
      <dgm:prSet/>
      <dgm:spPr/>
      <dgm:t>
        <a:bodyPr/>
        <a:lstStyle/>
        <a:p>
          <a:endParaRPr lang="en-SG"/>
        </a:p>
      </dgm:t>
    </dgm:pt>
    <dgm:pt modelId="{81001D28-C3B2-4E86-B2AA-23AC9514B066}">
      <dgm:prSet phldrT="[Text]" custT="1"/>
      <dgm:spPr/>
      <dgm:t>
        <a:bodyPr/>
        <a:lstStyle/>
        <a:p>
          <a:endParaRPr lang="en-SG" sz="2000" b="1" dirty="0">
            <a:solidFill>
              <a:srgbClr val="013C7D"/>
            </a:solidFill>
            <a:latin typeface="Helvetica" pitchFamily="34" charset="0"/>
            <a:cs typeface="Helvetica" pitchFamily="34" charset="0"/>
          </a:endParaRPr>
        </a:p>
      </dgm:t>
    </dgm:pt>
    <dgm:pt modelId="{80F71480-529D-4479-889A-A9EB198BB3A7}" type="parTrans" cxnId="{54253FA4-6193-46AE-86B0-DC3EF8FCBC8E}">
      <dgm:prSet/>
      <dgm:spPr/>
      <dgm:t>
        <a:bodyPr/>
        <a:lstStyle/>
        <a:p>
          <a:endParaRPr lang="en-SG"/>
        </a:p>
      </dgm:t>
    </dgm:pt>
    <dgm:pt modelId="{6E69B13F-079A-41B1-9813-9A67CC176C4F}" type="sibTrans" cxnId="{54253FA4-6193-46AE-86B0-DC3EF8FCBC8E}">
      <dgm:prSet/>
      <dgm:spPr/>
      <dgm:t>
        <a:bodyPr/>
        <a:lstStyle/>
        <a:p>
          <a:endParaRPr lang="en-SG"/>
        </a:p>
      </dgm:t>
    </dgm:pt>
    <dgm:pt modelId="{F934E1E1-63A0-46E6-9D76-2A517FFFF1BF}">
      <dgm:prSet phldrT="[Text]" custT="1"/>
      <dgm:spPr/>
      <dgm:t>
        <a:bodyPr/>
        <a:lstStyle/>
        <a:p>
          <a:endParaRPr lang="en-SG" sz="2000" b="1" dirty="0">
            <a:solidFill>
              <a:srgbClr val="013C7D"/>
            </a:solidFill>
            <a:latin typeface="Helvetica" pitchFamily="34" charset="0"/>
            <a:cs typeface="Helvetica" pitchFamily="34" charset="0"/>
          </a:endParaRPr>
        </a:p>
      </dgm:t>
    </dgm:pt>
    <dgm:pt modelId="{5138BFF5-D67A-4D5B-8B6C-C34F39AC5BD7}" type="parTrans" cxnId="{698CC9E7-812F-469F-AE9E-9883BCFB4BC7}">
      <dgm:prSet/>
      <dgm:spPr/>
      <dgm:t>
        <a:bodyPr/>
        <a:lstStyle/>
        <a:p>
          <a:endParaRPr lang="en-SG"/>
        </a:p>
      </dgm:t>
    </dgm:pt>
    <dgm:pt modelId="{9B251347-98D2-45D3-8BD2-F54FEA048380}" type="sibTrans" cxnId="{698CC9E7-812F-469F-AE9E-9883BCFB4BC7}">
      <dgm:prSet/>
      <dgm:spPr/>
      <dgm:t>
        <a:bodyPr/>
        <a:lstStyle/>
        <a:p>
          <a:endParaRPr lang="en-SG"/>
        </a:p>
      </dgm:t>
    </dgm:pt>
    <dgm:pt modelId="{6E497980-B3FA-4EE2-B312-7609F267A623}" type="pres">
      <dgm:prSet presAssocID="{A5B2C0DD-08F0-4563-A498-5480E6C5E012}" presName="compositeShape" presStyleCnt="0">
        <dgm:presLayoutVars>
          <dgm:chMax val="7"/>
          <dgm:dir/>
          <dgm:resizeHandles val="exact"/>
        </dgm:presLayoutVars>
      </dgm:prSet>
      <dgm:spPr/>
    </dgm:pt>
    <dgm:pt modelId="{4C112F1B-2629-459A-9AB6-7CF6AB5D5B6D}" type="pres">
      <dgm:prSet presAssocID="{A5B2C0DD-08F0-4563-A498-5480E6C5E012}" presName="wedge1" presStyleLbl="node1" presStyleIdx="0" presStyleCnt="4" custAng="10800000" custScaleX="106111" custScaleY="112367" custLinFactNeighborX="50245" custLinFactNeighborY="-52644"/>
      <dgm:spPr/>
      <dgm:t>
        <a:bodyPr/>
        <a:lstStyle/>
        <a:p>
          <a:endParaRPr lang="en-SG"/>
        </a:p>
      </dgm:t>
    </dgm:pt>
    <dgm:pt modelId="{F893D0D3-6BE7-46E0-9FBC-8676F62BD4B7}" type="pres">
      <dgm:prSet presAssocID="{A5B2C0DD-08F0-4563-A498-5480E6C5E012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C190910C-5228-4BC1-BFCF-00485C739450}" type="pres">
      <dgm:prSet presAssocID="{A5B2C0DD-08F0-4563-A498-5480E6C5E012}" presName="wedge2" presStyleLbl="node1" presStyleIdx="1" presStyleCnt="4" custAng="10800000" custScaleX="107935" custScaleY="108052" custLinFactNeighborX="55082" custLinFactNeighborY="56546"/>
      <dgm:spPr/>
      <dgm:t>
        <a:bodyPr/>
        <a:lstStyle/>
        <a:p>
          <a:endParaRPr lang="en-SG"/>
        </a:p>
      </dgm:t>
    </dgm:pt>
    <dgm:pt modelId="{C1DF218E-F748-4D43-BC85-22FD16745AF5}" type="pres">
      <dgm:prSet presAssocID="{A5B2C0DD-08F0-4563-A498-5480E6C5E012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BA3326D5-E7BA-4469-B9EF-BC65F57F8058}" type="pres">
      <dgm:prSet presAssocID="{A5B2C0DD-08F0-4563-A498-5480E6C5E012}" presName="wedge3" presStyleLbl="node1" presStyleIdx="2" presStyleCnt="4" custAng="10800000" custScaleX="106045" custScaleY="108052" custLinFactNeighborX="-53573" custLinFactNeighborY="56546"/>
      <dgm:spPr/>
      <dgm:t>
        <a:bodyPr/>
        <a:lstStyle/>
        <a:p>
          <a:endParaRPr lang="en-GB"/>
        </a:p>
      </dgm:t>
    </dgm:pt>
    <dgm:pt modelId="{EA10FF92-5ECB-4882-8EDC-5DA0DFD2D59B}" type="pres">
      <dgm:prSet presAssocID="{A5B2C0DD-08F0-4563-A498-5480E6C5E012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0524D5-1376-44E1-AEC6-11D1A28D1E0D}" type="pres">
      <dgm:prSet presAssocID="{A5B2C0DD-08F0-4563-A498-5480E6C5E012}" presName="wedge4" presStyleLbl="node1" presStyleIdx="3" presStyleCnt="4" custAng="10800000" custScaleX="106302" custScaleY="111980" custLinFactNeighborX="-53444" custLinFactNeighborY="-56758"/>
      <dgm:spPr/>
      <dgm:t>
        <a:bodyPr/>
        <a:lstStyle/>
        <a:p>
          <a:endParaRPr lang="en-SG"/>
        </a:p>
      </dgm:t>
    </dgm:pt>
    <dgm:pt modelId="{C57E689C-E94D-4257-8553-C2BFFC55CCC6}" type="pres">
      <dgm:prSet presAssocID="{A5B2C0DD-08F0-4563-A498-5480E6C5E012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</dgm:ptLst>
  <dgm:cxnLst>
    <dgm:cxn modelId="{5B7F9D97-F98E-444B-BE49-E4BBD88BC4D8}" type="presOf" srcId="{81001D28-C3B2-4E86-B2AA-23AC9514B066}" destId="{BA3326D5-E7BA-4469-B9EF-BC65F57F8058}" srcOrd="0" destOrd="0" presId="urn:microsoft.com/office/officeart/2005/8/layout/chart3"/>
    <dgm:cxn modelId="{0143654C-D4A7-4B71-AA29-6EF905A371EE}" type="presOf" srcId="{C34F9F15-A835-4627-A21E-18FDA2AE71DD}" destId="{C190910C-5228-4BC1-BFCF-00485C739450}" srcOrd="0" destOrd="0" presId="urn:microsoft.com/office/officeart/2005/8/layout/chart3"/>
    <dgm:cxn modelId="{FAD6F309-F225-43C7-869A-996DA9CAFE07}" type="presOf" srcId="{F934E1E1-63A0-46E6-9D76-2A517FFFF1BF}" destId="{AF0524D5-1376-44E1-AEC6-11D1A28D1E0D}" srcOrd="0" destOrd="0" presId="urn:microsoft.com/office/officeart/2005/8/layout/chart3"/>
    <dgm:cxn modelId="{8F3BAD41-FD21-4621-B8D4-DF78206D2E08}" type="presOf" srcId="{4205782B-F67F-492A-A6DB-4EF645E8843D}" destId="{4C112F1B-2629-459A-9AB6-7CF6AB5D5B6D}" srcOrd="0" destOrd="0" presId="urn:microsoft.com/office/officeart/2005/8/layout/chart3"/>
    <dgm:cxn modelId="{0B5D6616-6603-4429-9504-F6391F14F5ED}" srcId="{A5B2C0DD-08F0-4563-A498-5480E6C5E012}" destId="{4205782B-F67F-492A-A6DB-4EF645E8843D}" srcOrd="0" destOrd="0" parTransId="{1D8C873E-4865-408F-B276-84A2187046FF}" sibTransId="{DBB59D35-ED41-4156-A0F1-1D76DC54EC55}"/>
    <dgm:cxn modelId="{1D7FF4BA-2E67-4F44-9D2E-32E2556ED102}" type="presOf" srcId="{A5B2C0DD-08F0-4563-A498-5480E6C5E012}" destId="{6E497980-B3FA-4EE2-B312-7609F267A623}" srcOrd="0" destOrd="0" presId="urn:microsoft.com/office/officeart/2005/8/layout/chart3"/>
    <dgm:cxn modelId="{981086C3-D514-4376-9F2E-0867C391912F}" srcId="{A5B2C0DD-08F0-4563-A498-5480E6C5E012}" destId="{C34F9F15-A835-4627-A21E-18FDA2AE71DD}" srcOrd="1" destOrd="0" parTransId="{F3925D13-7CD9-4793-98D1-D88773C3F05C}" sibTransId="{DD987404-F5AA-4174-84C9-3AAD6CB9F283}"/>
    <dgm:cxn modelId="{698CC9E7-812F-469F-AE9E-9883BCFB4BC7}" srcId="{A5B2C0DD-08F0-4563-A498-5480E6C5E012}" destId="{F934E1E1-63A0-46E6-9D76-2A517FFFF1BF}" srcOrd="3" destOrd="0" parTransId="{5138BFF5-D67A-4D5B-8B6C-C34F39AC5BD7}" sibTransId="{9B251347-98D2-45D3-8BD2-F54FEA048380}"/>
    <dgm:cxn modelId="{E5272BEC-DCC3-4BEA-B686-6C75CE57DCA6}" type="presOf" srcId="{C34F9F15-A835-4627-A21E-18FDA2AE71DD}" destId="{C1DF218E-F748-4D43-BC85-22FD16745AF5}" srcOrd="1" destOrd="0" presId="urn:microsoft.com/office/officeart/2005/8/layout/chart3"/>
    <dgm:cxn modelId="{FB34C4F1-EC51-477E-BFF2-9506505DF8D0}" type="presOf" srcId="{4205782B-F67F-492A-A6DB-4EF645E8843D}" destId="{F893D0D3-6BE7-46E0-9FBC-8676F62BD4B7}" srcOrd="1" destOrd="0" presId="urn:microsoft.com/office/officeart/2005/8/layout/chart3"/>
    <dgm:cxn modelId="{54253FA4-6193-46AE-86B0-DC3EF8FCBC8E}" srcId="{A5B2C0DD-08F0-4563-A498-5480E6C5E012}" destId="{81001D28-C3B2-4E86-B2AA-23AC9514B066}" srcOrd="2" destOrd="0" parTransId="{80F71480-529D-4479-889A-A9EB198BB3A7}" sibTransId="{6E69B13F-079A-41B1-9813-9A67CC176C4F}"/>
    <dgm:cxn modelId="{5B96FE97-71AE-4AF4-BD80-7A17BF91627E}" type="presOf" srcId="{81001D28-C3B2-4E86-B2AA-23AC9514B066}" destId="{EA10FF92-5ECB-4882-8EDC-5DA0DFD2D59B}" srcOrd="1" destOrd="0" presId="urn:microsoft.com/office/officeart/2005/8/layout/chart3"/>
    <dgm:cxn modelId="{FBB93F5E-D3FA-457E-B846-F1874177A210}" type="presOf" srcId="{F934E1E1-63A0-46E6-9D76-2A517FFFF1BF}" destId="{C57E689C-E94D-4257-8553-C2BFFC55CCC6}" srcOrd="1" destOrd="0" presId="urn:microsoft.com/office/officeart/2005/8/layout/chart3"/>
    <dgm:cxn modelId="{726B1FB2-4895-45E7-8FB3-1E067093F3D9}" type="presParOf" srcId="{6E497980-B3FA-4EE2-B312-7609F267A623}" destId="{4C112F1B-2629-459A-9AB6-7CF6AB5D5B6D}" srcOrd="0" destOrd="0" presId="urn:microsoft.com/office/officeart/2005/8/layout/chart3"/>
    <dgm:cxn modelId="{05AB0170-18F1-48EE-B7A0-7CC02540F34A}" type="presParOf" srcId="{6E497980-B3FA-4EE2-B312-7609F267A623}" destId="{F893D0D3-6BE7-46E0-9FBC-8676F62BD4B7}" srcOrd="1" destOrd="0" presId="urn:microsoft.com/office/officeart/2005/8/layout/chart3"/>
    <dgm:cxn modelId="{6975FFB6-19B3-429C-809A-6E328547131D}" type="presParOf" srcId="{6E497980-B3FA-4EE2-B312-7609F267A623}" destId="{C190910C-5228-4BC1-BFCF-00485C739450}" srcOrd="2" destOrd="0" presId="urn:microsoft.com/office/officeart/2005/8/layout/chart3"/>
    <dgm:cxn modelId="{AEC4E6F7-F617-494A-B131-9DFC9253AEC3}" type="presParOf" srcId="{6E497980-B3FA-4EE2-B312-7609F267A623}" destId="{C1DF218E-F748-4D43-BC85-22FD16745AF5}" srcOrd="3" destOrd="0" presId="urn:microsoft.com/office/officeart/2005/8/layout/chart3"/>
    <dgm:cxn modelId="{149D9D75-A22E-4666-84AE-E441C86A3171}" type="presParOf" srcId="{6E497980-B3FA-4EE2-B312-7609F267A623}" destId="{BA3326D5-E7BA-4469-B9EF-BC65F57F8058}" srcOrd="4" destOrd="0" presId="urn:microsoft.com/office/officeart/2005/8/layout/chart3"/>
    <dgm:cxn modelId="{0BE750B8-F70B-4607-829B-EC1AB6919196}" type="presParOf" srcId="{6E497980-B3FA-4EE2-B312-7609F267A623}" destId="{EA10FF92-5ECB-4882-8EDC-5DA0DFD2D59B}" srcOrd="5" destOrd="0" presId="urn:microsoft.com/office/officeart/2005/8/layout/chart3"/>
    <dgm:cxn modelId="{24336D51-05F7-4D4C-A6DC-43AB7030E84F}" type="presParOf" srcId="{6E497980-B3FA-4EE2-B312-7609F267A623}" destId="{AF0524D5-1376-44E1-AEC6-11D1A28D1E0D}" srcOrd="6" destOrd="0" presId="urn:microsoft.com/office/officeart/2005/8/layout/chart3"/>
    <dgm:cxn modelId="{2992F57E-856E-4FD2-9B98-BE5F0260EC88}" type="presParOf" srcId="{6E497980-B3FA-4EE2-B312-7609F267A623}" destId="{C57E689C-E94D-4257-8553-C2BFFC55CCC6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97EA9-28D5-3044-9C6B-36869F7D4804}">
      <dsp:nvSpPr>
        <dsp:cNvPr id="0" name=""/>
        <dsp:cNvSpPr/>
      </dsp:nvSpPr>
      <dsp:spPr>
        <a:xfrm>
          <a:off x="0" y="88106"/>
          <a:ext cx="2619375" cy="15716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Helvetica"/>
              <a:cs typeface="Helvetica"/>
            </a:rPr>
            <a:t>Rented goods services</a:t>
          </a:r>
          <a:endParaRPr lang="en-US" sz="2400" b="1" kern="1200" dirty="0">
            <a:latin typeface="Helvetica"/>
            <a:cs typeface="Helvetica"/>
          </a:endParaRPr>
        </a:p>
      </dsp:txBody>
      <dsp:txXfrm>
        <a:off x="0" y="88106"/>
        <a:ext cx="2619375" cy="1571625"/>
      </dsp:txXfrm>
    </dsp:sp>
    <dsp:sp modelId="{F8DDD330-BE8B-5246-B63A-106EDC1B2173}">
      <dsp:nvSpPr>
        <dsp:cNvPr id="0" name=""/>
        <dsp:cNvSpPr/>
      </dsp:nvSpPr>
      <dsp:spPr>
        <a:xfrm>
          <a:off x="2881312" y="88106"/>
          <a:ext cx="2619375" cy="157162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Helvetica"/>
              <a:cs typeface="Helvetica"/>
            </a:rPr>
            <a:t>Defined space and place rentals</a:t>
          </a:r>
        </a:p>
      </dsp:txBody>
      <dsp:txXfrm>
        <a:off x="2881312" y="88106"/>
        <a:ext cx="2619375" cy="1571625"/>
      </dsp:txXfrm>
    </dsp:sp>
    <dsp:sp modelId="{F3330165-ABD2-E446-A7CB-D22AF7B1057A}">
      <dsp:nvSpPr>
        <dsp:cNvPr id="0" name=""/>
        <dsp:cNvSpPr/>
      </dsp:nvSpPr>
      <dsp:spPr>
        <a:xfrm>
          <a:off x="5762625" y="88106"/>
          <a:ext cx="2619375" cy="157162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Helvetica"/>
              <a:cs typeface="Helvetica"/>
            </a:rPr>
            <a:t>Labor and expertise rentals</a:t>
          </a:r>
        </a:p>
      </dsp:txBody>
      <dsp:txXfrm>
        <a:off x="5762625" y="88106"/>
        <a:ext cx="2619375" cy="1571625"/>
      </dsp:txXfrm>
    </dsp:sp>
    <dsp:sp modelId="{1BD62040-34C1-4249-AF86-067AE9F7A922}">
      <dsp:nvSpPr>
        <dsp:cNvPr id="0" name=""/>
        <dsp:cNvSpPr/>
      </dsp:nvSpPr>
      <dsp:spPr>
        <a:xfrm>
          <a:off x="1440656" y="1921668"/>
          <a:ext cx="2619375" cy="157162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Helvetica"/>
              <a:cs typeface="Helvetica"/>
            </a:rPr>
            <a:t>Access to shared physical environments</a:t>
          </a:r>
        </a:p>
      </dsp:txBody>
      <dsp:txXfrm>
        <a:off x="1440656" y="1921668"/>
        <a:ext cx="2619375" cy="1571625"/>
      </dsp:txXfrm>
    </dsp:sp>
    <dsp:sp modelId="{4D57051D-6CA6-D640-B968-EF53860796E1}">
      <dsp:nvSpPr>
        <dsp:cNvPr id="0" name=""/>
        <dsp:cNvSpPr/>
      </dsp:nvSpPr>
      <dsp:spPr>
        <a:xfrm>
          <a:off x="4321969" y="1921668"/>
          <a:ext cx="2619375" cy="157162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Helvetica"/>
              <a:cs typeface="Helvetica"/>
            </a:rPr>
            <a:t>Access to and usage of systems and networks </a:t>
          </a:r>
        </a:p>
      </dsp:txBody>
      <dsp:txXfrm>
        <a:off x="4321969" y="1921668"/>
        <a:ext cx="2619375" cy="15716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12F1B-2629-459A-9AB6-7CF6AB5D5B6D}">
      <dsp:nvSpPr>
        <dsp:cNvPr id="0" name=""/>
        <dsp:cNvSpPr/>
      </dsp:nvSpPr>
      <dsp:spPr>
        <a:xfrm rot="10800000">
          <a:off x="3457125" y="-2069242"/>
          <a:ext cx="4278930" cy="4531203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1500" kern="1200" dirty="0"/>
        </a:p>
      </dsp:txBody>
      <dsp:txXfrm>
        <a:off x="3968560" y="275115"/>
        <a:ext cx="1579129" cy="1348572"/>
      </dsp:txXfrm>
    </dsp:sp>
    <dsp:sp modelId="{C190910C-5228-4BC1-BFCF-00485C739450}">
      <dsp:nvSpPr>
        <dsp:cNvPr id="0" name=""/>
        <dsp:cNvSpPr/>
      </dsp:nvSpPr>
      <dsp:spPr>
        <a:xfrm rot="10800000">
          <a:off x="3445459" y="2590791"/>
          <a:ext cx="4352483" cy="4357201"/>
        </a:xfrm>
        <a:prstGeom prst="pie">
          <a:avLst>
            <a:gd name="adj1" fmla="val 0"/>
            <a:gd name="adj2" fmla="val 54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2000" b="1" kern="1200" dirty="0">
            <a:solidFill>
              <a:srgbClr val="013C7D"/>
            </a:solidFill>
            <a:latin typeface="Helvetica" pitchFamily="34" charset="0"/>
            <a:cs typeface="Helvetica" pitchFamily="34" charset="0"/>
          </a:endParaRPr>
        </a:p>
      </dsp:txBody>
      <dsp:txXfrm>
        <a:off x="3937704" y="3394798"/>
        <a:ext cx="1606273" cy="1296786"/>
      </dsp:txXfrm>
    </dsp:sp>
    <dsp:sp modelId="{BA3326D5-E7BA-4469-B9EF-BC65F57F8058}">
      <dsp:nvSpPr>
        <dsp:cNvPr id="0" name=""/>
        <dsp:cNvSpPr/>
      </dsp:nvSpPr>
      <dsp:spPr>
        <a:xfrm rot="10800000">
          <a:off x="-897950" y="2590791"/>
          <a:ext cx="4276268" cy="4357201"/>
        </a:xfrm>
        <a:prstGeom prst="pie">
          <a:avLst>
            <a:gd name="adj1" fmla="val 5400000"/>
            <a:gd name="adj2" fmla="val 10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2000" b="1" kern="1200" dirty="0">
            <a:solidFill>
              <a:srgbClr val="013C7D"/>
            </a:solidFill>
            <a:latin typeface="Helvetica" pitchFamily="34" charset="0"/>
            <a:cs typeface="Helvetica" pitchFamily="34" charset="0"/>
          </a:endParaRPr>
        </a:p>
      </dsp:txBody>
      <dsp:txXfrm>
        <a:off x="1316546" y="3394798"/>
        <a:ext cx="1578146" cy="1296786"/>
      </dsp:txXfrm>
    </dsp:sp>
    <dsp:sp modelId="{AF0524D5-1376-44E1-AEC6-11D1A28D1E0D}">
      <dsp:nvSpPr>
        <dsp:cNvPr id="0" name=""/>
        <dsp:cNvSpPr/>
      </dsp:nvSpPr>
      <dsp:spPr>
        <a:xfrm rot="10800000">
          <a:off x="-897930" y="-2057395"/>
          <a:ext cx="4286632" cy="4515597"/>
        </a:xfrm>
        <a:prstGeom prst="pie">
          <a:avLst>
            <a:gd name="adj1" fmla="val 108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2000" b="1" kern="1200" dirty="0">
            <a:solidFill>
              <a:srgbClr val="013C7D"/>
            </a:solidFill>
            <a:latin typeface="Helvetica" pitchFamily="34" charset="0"/>
            <a:cs typeface="Helvetica" pitchFamily="34" charset="0"/>
          </a:endParaRPr>
        </a:p>
      </dsp:txBody>
      <dsp:txXfrm>
        <a:off x="1321934" y="281040"/>
        <a:ext cx="1581971" cy="13439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0543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57188" y="1630363"/>
            <a:ext cx="5119687" cy="354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323795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622004" y="6456702"/>
            <a:ext cx="4302317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pPr algn="ctr" eaLnBrk="0" hangingPunct="0">
              <a:lnSpc>
                <a:spcPct val="140000"/>
              </a:lnSpc>
            </a:pPr>
            <a:fld id="{E80EF13C-D8B6-4740-857D-E63EAE5A900E}" type="slidenum">
              <a:rPr lang="en-US"/>
              <a:pPr algn="ctr" eaLnBrk="0" hangingPunct="0">
                <a:lnSpc>
                  <a:spcPct val="140000"/>
                </a:lnSpc>
              </a:pPr>
              <a:t>1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28963" y="514350"/>
            <a:ext cx="3668712" cy="2540000"/>
          </a:xfrm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2006" y="3229986"/>
            <a:ext cx="7282627" cy="305786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lIns="91568" tIns="45784" rIns="91568" bIns="4578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03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lIns="91568" tIns="45784" rIns="91568" bIns="4578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385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lIns="91568" tIns="45784" rIns="91568" bIns="4578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242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lIns="91568" tIns="45784" rIns="91568" bIns="4578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9961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622004" y="6456702"/>
            <a:ext cx="4302317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pPr algn="ctr" eaLnBrk="0" hangingPunct="0">
              <a:lnSpc>
                <a:spcPct val="140000"/>
              </a:lnSpc>
            </a:pPr>
            <a:fld id="{52A80253-C258-4E24-880E-5C2462CF6CC2}" type="slidenum">
              <a:rPr lang="en-US"/>
              <a:pPr algn="ctr" eaLnBrk="0" hangingPunct="0">
                <a:lnSpc>
                  <a:spcPct val="140000"/>
                </a:lnSpc>
              </a:pPr>
              <a:t>14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28963" y="514350"/>
            <a:ext cx="3668712" cy="2540000"/>
          </a:xfrm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2006" y="3229986"/>
            <a:ext cx="7282627" cy="305786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pPr defTabSz="922039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622004" y="6456702"/>
            <a:ext cx="4302317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pPr algn="ctr" eaLnBrk="0" hangingPunct="0">
              <a:lnSpc>
                <a:spcPct val="140000"/>
              </a:lnSpc>
            </a:pPr>
            <a:fld id="{A862B3F4-6C8B-4F60-8E4A-B15BDA60E9B2}" type="slidenum">
              <a:rPr lang="en-US"/>
              <a:pPr algn="ctr" eaLnBrk="0" hangingPunct="0">
                <a:lnSpc>
                  <a:spcPct val="140000"/>
                </a:lnSpc>
              </a:pPr>
              <a:t>15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664" y="3228895"/>
            <a:ext cx="7941310" cy="30589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622004" y="6456702"/>
            <a:ext cx="4302317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pPr algn="ctr" eaLnBrk="0" hangingPunct="0">
              <a:lnSpc>
                <a:spcPct val="140000"/>
              </a:lnSpc>
            </a:pPr>
            <a:fld id="{F96E7898-F54F-4211-8372-269907F3CDA5}" type="slidenum">
              <a:rPr lang="en-US"/>
              <a:pPr algn="ctr" eaLnBrk="0" hangingPunct="0">
                <a:lnSpc>
                  <a:spcPct val="140000"/>
                </a:lnSpc>
              </a:pPr>
              <a:t>17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664" y="3228895"/>
            <a:ext cx="7941310" cy="30589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622004" y="6456702"/>
            <a:ext cx="4302317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pPr algn="ctr" eaLnBrk="0" hangingPunct="0">
              <a:lnSpc>
                <a:spcPct val="140000"/>
              </a:lnSpc>
            </a:pPr>
            <a:fld id="{4D7FF641-1963-4E86-8D87-9A108EACAD72}" type="slidenum">
              <a:rPr lang="en-US"/>
              <a:pPr algn="ctr" eaLnBrk="0" hangingPunct="0">
                <a:lnSpc>
                  <a:spcPct val="140000"/>
                </a:lnSpc>
              </a:pPr>
              <a:t>18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664" y="3228895"/>
            <a:ext cx="7941310" cy="30589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622004" y="6456702"/>
            <a:ext cx="4302317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pPr algn="ctr" eaLnBrk="0" hangingPunct="0">
              <a:lnSpc>
                <a:spcPct val="140000"/>
              </a:lnSpc>
            </a:pPr>
            <a:fld id="{C62C0689-6532-447C-A2A4-E4D62047B517}" type="slidenum">
              <a:rPr lang="en-US"/>
              <a:pPr algn="ctr" eaLnBrk="0" hangingPunct="0">
                <a:lnSpc>
                  <a:spcPct val="140000"/>
                </a:lnSpc>
              </a:pPr>
              <a:t>19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664" y="3228895"/>
            <a:ext cx="7941310" cy="30589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lIns="91568" tIns="45784" rIns="91568" bIns="4578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24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622004" y="6456702"/>
            <a:ext cx="4302317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pPr algn="ctr" eaLnBrk="0" hangingPunct="0">
              <a:lnSpc>
                <a:spcPct val="140000"/>
              </a:lnSpc>
            </a:pPr>
            <a:fld id="{D201FD19-EFD3-4838-957F-A7CBA1B26D9F}" type="slidenum">
              <a:rPr lang="en-US"/>
              <a:pPr algn="ctr" eaLnBrk="0" hangingPunct="0">
                <a:lnSpc>
                  <a:spcPct val="140000"/>
                </a:lnSpc>
              </a:pPr>
              <a:t>2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664" y="3228895"/>
            <a:ext cx="7941310" cy="30589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lIns="91568" tIns="45784" rIns="91568" bIns="4578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358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lIns="91568" tIns="45784" rIns="91568" bIns="4578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028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lIns="91568" tIns="45784" rIns="91568" bIns="4578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810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lIns="91568" tIns="45784" rIns="91568" bIns="4578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120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lIns="91568" tIns="45784" rIns="91568" bIns="4578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836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622004" y="6456702"/>
            <a:ext cx="4302317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pPr algn="ctr" eaLnBrk="0" hangingPunct="0">
              <a:lnSpc>
                <a:spcPct val="140000"/>
              </a:lnSpc>
            </a:pPr>
            <a:fld id="{99699D69-0E60-4832-9CA9-36270E984771}" type="slidenum">
              <a:rPr lang="en-US"/>
              <a:pPr algn="ctr" eaLnBrk="0" hangingPunct="0">
                <a:lnSpc>
                  <a:spcPct val="140000"/>
                </a:lnSpc>
              </a:pPr>
              <a:t>26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28963" y="514350"/>
            <a:ext cx="3668712" cy="2540000"/>
          </a:xfrm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2006" y="3229986"/>
            <a:ext cx="7282627" cy="305786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pPr defTabSz="922039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622004" y="6456702"/>
            <a:ext cx="4302317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pPr algn="ctr" eaLnBrk="0" hangingPunct="0">
              <a:lnSpc>
                <a:spcPct val="140000"/>
              </a:lnSpc>
            </a:pPr>
            <a:fld id="{9E210CBC-C26C-48BF-B1DD-62D3FD8BE79A}" type="slidenum">
              <a:rPr lang="en-US"/>
              <a:pPr algn="ctr" eaLnBrk="0" hangingPunct="0">
                <a:lnSpc>
                  <a:spcPct val="140000"/>
                </a:lnSpc>
              </a:pPr>
              <a:t>27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664" y="3228895"/>
            <a:ext cx="7941310" cy="30589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622004" y="6456702"/>
            <a:ext cx="4302317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pPr algn="ctr" eaLnBrk="0" hangingPunct="0">
              <a:lnSpc>
                <a:spcPct val="140000"/>
              </a:lnSpc>
            </a:pPr>
            <a:fld id="{C6F33C18-4A60-4AB2-ACE0-D7DBAD2EB019}" type="slidenum">
              <a:rPr lang="en-US"/>
              <a:pPr algn="ctr" eaLnBrk="0" hangingPunct="0">
                <a:lnSpc>
                  <a:spcPct val="140000"/>
                </a:lnSpc>
              </a:pPr>
              <a:t>28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664" y="3228895"/>
            <a:ext cx="7941310" cy="30589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622004" y="6456702"/>
            <a:ext cx="4302317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pPr algn="ctr" eaLnBrk="0" hangingPunct="0">
              <a:lnSpc>
                <a:spcPct val="140000"/>
              </a:lnSpc>
            </a:pPr>
            <a:fld id="{BD88E9E2-8909-4E91-8672-7537DAB11C4C}" type="slidenum">
              <a:rPr lang="en-US"/>
              <a:pPr algn="ctr" eaLnBrk="0" hangingPunct="0">
                <a:lnSpc>
                  <a:spcPct val="140000"/>
                </a:lnSpc>
              </a:pPr>
              <a:t>29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664" y="3228895"/>
            <a:ext cx="7941310" cy="30589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622004" y="6456702"/>
            <a:ext cx="4302317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pPr algn="ctr" eaLnBrk="0" hangingPunct="0">
              <a:lnSpc>
                <a:spcPct val="140000"/>
              </a:lnSpc>
            </a:pPr>
            <a:fld id="{FC53DF66-B2BA-4600-8E33-B82B2E10E445}" type="slidenum">
              <a:rPr lang="en-US"/>
              <a:pPr algn="ctr" eaLnBrk="0" hangingPunct="0">
                <a:lnSpc>
                  <a:spcPct val="140000"/>
                </a:lnSpc>
              </a:pPr>
              <a:t>30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28963" y="514350"/>
            <a:ext cx="3668712" cy="2540000"/>
          </a:xfrm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2006" y="3229986"/>
            <a:ext cx="7282627" cy="305786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pPr defTabSz="922039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622004" y="6456702"/>
            <a:ext cx="4302317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pPr algn="ctr" eaLnBrk="0" hangingPunct="0">
              <a:lnSpc>
                <a:spcPct val="140000"/>
              </a:lnSpc>
            </a:pPr>
            <a:fld id="{3EA92633-ABF7-4246-A328-0F8DAC3FDF48}" type="slidenum">
              <a:rPr lang="en-US"/>
              <a:pPr algn="ctr" eaLnBrk="0" hangingPunct="0">
                <a:lnSpc>
                  <a:spcPct val="140000"/>
                </a:lnSpc>
              </a:pPr>
              <a:t>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28963" y="514350"/>
            <a:ext cx="3668712" cy="2540000"/>
          </a:xfrm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2006" y="3229986"/>
            <a:ext cx="7282627" cy="305786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pPr defTabSz="922039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622004" y="6456702"/>
            <a:ext cx="4302317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pPr algn="ctr" eaLnBrk="0" hangingPunct="0">
              <a:lnSpc>
                <a:spcPct val="140000"/>
              </a:lnSpc>
            </a:pPr>
            <a:fld id="{30AF2FF5-B82F-4D3D-B0FC-D056940878FD}" type="slidenum">
              <a:rPr lang="en-US"/>
              <a:pPr algn="ctr" eaLnBrk="0" hangingPunct="0">
                <a:lnSpc>
                  <a:spcPct val="140000"/>
                </a:lnSpc>
              </a:pPr>
              <a:t>31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664" y="3228895"/>
            <a:ext cx="7941310" cy="30589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622004" y="6456702"/>
            <a:ext cx="4302317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pPr algn="ctr" eaLnBrk="0" hangingPunct="0">
              <a:lnSpc>
                <a:spcPct val="140000"/>
              </a:lnSpc>
            </a:pPr>
            <a:fld id="{BC251E1B-9E86-4E9D-B1EA-BE8F02389AE4}" type="slidenum">
              <a:rPr lang="en-US"/>
              <a:pPr algn="ctr" eaLnBrk="0" hangingPunct="0">
                <a:lnSpc>
                  <a:spcPct val="140000"/>
                </a:lnSpc>
              </a:pPr>
              <a:t>32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664" y="3228895"/>
            <a:ext cx="7941310" cy="30589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622004" y="6456702"/>
            <a:ext cx="4302317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pPr algn="ctr" eaLnBrk="0" hangingPunct="0">
              <a:lnSpc>
                <a:spcPct val="140000"/>
              </a:lnSpc>
            </a:pPr>
            <a:fld id="{9E0A5358-150A-4C28-B04E-22F3F886B58A}" type="slidenum">
              <a:rPr lang="en-US"/>
              <a:pPr algn="ctr" eaLnBrk="0" hangingPunct="0">
                <a:lnSpc>
                  <a:spcPct val="140000"/>
                </a:lnSpc>
              </a:pPr>
              <a:t>33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28963" y="514350"/>
            <a:ext cx="3668712" cy="2540000"/>
          </a:xfrm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2006" y="3229986"/>
            <a:ext cx="7282627" cy="305786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pPr defTabSz="922039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622004" y="6456702"/>
            <a:ext cx="4302317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pPr algn="ctr" eaLnBrk="0" hangingPunct="0">
              <a:lnSpc>
                <a:spcPct val="140000"/>
              </a:lnSpc>
            </a:pPr>
            <a:fld id="{AF8D8287-C0E4-48B6-95C9-EE3D372ABCD4}" type="slidenum">
              <a:rPr lang="en-US"/>
              <a:pPr algn="ctr" eaLnBrk="0" hangingPunct="0">
                <a:lnSpc>
                  <a:spcPct val="140000"/>
                </a:lnSpc>
              </a:pPr>
              <a:t>34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664" y="3228895"/>
            <a:ext cx="7941310" cy="30589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622004" y="6456702"/>
            <a:ext cx="4302317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pPr algn="ctr" eaLnBrk="0" hangingPunct="0">
              <a:lnSpc>
                <a:spcPct val="140000"/>
              </a:lnSpc>
            </a:pPr>
            <a:fld id="{31A357E4-5B17-44E1-B96D-C7093680EDE6}" type="slidenum">
              <a:rPr lang="en-US"/>
              <a:pPr algn="ctr" eaLnBrk="0" hangingPunct="0">
                <a:lnSpc>
                  <a:spcPct val="140000"/>
                </a:lnSpc>
              </a:pPr>
              <a:t>35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28963" y="514350"/>
            <a:ext cx="3668712" cy="2540000"/>
          </a:xfrm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2006" y="3229986"/>
            <a:ext cx="7282627" cy="305786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pPr defTabSz="922039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622004" y="6456702"/>
            <a:ext cx="4302317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pPr algn="ctr" eaLnBrk="0" hangingPunct="0">
              <a:lnSpc>
                <a:spcPct val="140000"/>
              </a:lnSpc>
            </a:pPr>
            <a:fld id="{9454A6AD-5D0B-41B7-A1BF-3C26D3FE4AB0}" type="slidenum">
              <a:rPr lang="en-US"/>
              <a:pPr algn="ctr" eaLnBrk="0" hangingPunct="0">
                <a:lnSpc>
                  <a:spcPct val="140000"/>
                </a:lnSpc>
              </a:pPr>
              <a:t>36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664" y="3228895"/>
            <a:ext cx="7941310" cy="30589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lIns="91568" tIns="45784" rIns="91568" bIns="4578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7631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lIns="91568" tIns="45784" rIns="91568" bIns="4578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9626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lIns="91568" tIns="45784" rIns="91568" bIns="4578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3009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lIns="91568" tIns="45784" rIns="91568" bIns="4578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0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622004" y="6456702"/>
            <a:ext cx="4302317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pPr algn="ctr" eaLnBrk="0" hangingPunct="0">
              <a:lnSpc>
                <a:spcPct val="140000"/>
              </a:lnSpc>
            </a:pPr>
            <a:fld id="{AA005F3D-7432-4645-934C-FB27434B577B}" type="slidenum">
              <a:rPr lang="en-US"/>
              <a:pPr algn="ctr" eaLnBrk="0" hangingPunct="0">
                <a:lnSpc>
                  <a:spcPct val="140000"/>
                </a:lnSpc>
              </a:pPr>
              <a:t>4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664" y="3228895"/>
            <a:ext cx="7941310" cy="30589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lIns="91568" tIns="45784" rIns="91568" bIns="4578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20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lIns="91568" tIns="45784" rIns="91568" bIns="4578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84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622004" y="6456702"/>
            <a:ext cx="4302317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pPr algn="ctr" eaLnBrk="0" hangingPunct="0">
              <a:lnSpc>
                <a:spcPct val="140000"/>
              </a:lnSpc>
            </a:pPr>
            <a:fld id="{509DD4BC-1167-4856-9ECE-16FACCEC2D64}" type="slidenum">
              <a:rPr lang="en-US"/>
              <a:pPr algn="ctr" eaLnBrk="0" hangingPunct="0">
                <a:lnSpc>
                  <a:spcPct val="140000"/>
                </a:lnSpc>
              </a:pPr>
              <a:t>6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664" y="3228895"/>
            <a:ext cx="7941310" cy="30589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622004" y="6456702"/>
            <a:ext cx="4302317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pPr algn="ctr" eaLnBrk="0" hangingPunct="0">
              <a:lnSpc>
                <a:spcPct val="140000"/>
              </a:lnSpc>
            </a:pPr>
            <a:fld id="{030BA876-1D24-4079-B5A8-411EA90DDDD2}" type="slidenum">
              <a:rPr lang="en-US"/>
              <a:pPr algn="ctr" eaLnBrk="0" hangingPunct="0">
                <a:lnSpc>
                  <a:spcPct val="140000"/>
                </a:lnSpc>
              </a:pPr>
              <a:t>7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664" y="3228895"/>
            <a:ext cx="7941310" cy="30589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622004" y="6456702"/>
            <a:ext cx="4302317" cy="339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pPr algn="ctr" eaLnBrk="0" hangingPunct="0">
              <a:lnSpc>
                <a:spcPct val="140000"/>
              </a:lnSpc>
            </a:pPr>
            <a:fld id="{3DBCD8CC-783E-458A-A323-09C0332C1A96}" type="slidenum">
              <a:rPr lang="en-US"/>
              <a:pPr algn="ctr" eaLnBrk="0" hangingPunct="0">
                <a:lnSpc>
                  <a:spcPct val="140000"/>
                </a:lnSpc>
              </a:pPr>
              <a:t>8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664" y="3228895"/>
            <a:ext cx="7941310" cy="30589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568" tIns="45784" rIns="91568" bIns="4578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lIns="91568" tIns="45784" rIns="91568" bIns="4578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21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2"/>
          <p:cNvSpPr/>
          <p:nvPr userDrawn="1"/>
        </p:nvSpPr>
        <p:spPr bwMode="auto">
          <a:xfrm>
            <a:off x="0" y="0"/>
            <a:ext cx="9902825" cy="12954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7616825" cy="1295400"/>
          </a:xfrm>
          <a:prstGeom prst="rect">
            <a:avLst/>
          </a:prstGeom>
          <a:gradFill rotWithShape="1">
            <a:gsLst>
              <a:gs pos="0">
                <a:srgbClr val="0152AB">
                  <a:alpha val="90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grpSp>
        <p:nvGrpSpPr>
          <p:cNvPr id="5" name="Group 36"/>
          <p:cNvGrpSpPr>
            <a:grpSpLocks/>
          </p:cNvGrpSpPr>
          <p:nvPr userDrawn="1"/>
        </p:nvGrpSpPr>
        <p:grpSpPr bwMode="auto">
          <a:xfrm>
            <a:off x="6399213" y="0"/>
            <a:ext cx="3629025" cy="1371600"/>
            <a:chOff x="6399212" y="0"/>
            <a:chExt cx="3629092" cy="1371600"/>
          </a:xfrm>
        </p:grpSpPr>
        <p:pic>
          <p:nvPicPr>
            <p:cNvPr id="6" name="Picture 23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18412" y="0"/>
              <a:ext cx="1398714" cy="1295400"/>
            </a:xfrm>
            <a:prstGeom prst="parallelogram">
              <a:avLst/>
            </a:prstGeom>
            <a:noFill/>
            <a:ln w="12700" cap="flat" cmpd="sng" algn="ctr">
              <a:noFill/>
              <a:prstDash val="solid"/>
              <a:miter lim="800000"/>
              <a:headEnd/>
              <a:tailEnd/>
            </a:ln>
          </p:spPr>
        </p:pic>
        <p:grpSp>
          <p:nvGrpSpPr>
            <p:cNvPr id="7" name="Group 30"/>
            <p:cNvGrpSpPr>
              <a:grpSpLocks/>
            </p:cNvGrpSpPr>
            <p:nvPr userDrawn="1"/>
          </p:nvGrpSpPr>
          <p:grpSpPr bwMode="auto">
            <a:xfrm>
              <a:off x="6399212" y="0"/>
              <a:ext cx="3629092" cy="1371600"/>
              <a:chOff x="6524691" y="0"/>
              <a:chExt cx="3629092" cy="1371600"/>
            </a:xfrm>
          </p:grpSpPr>
          <p:grpSp>
            <p:nvGrpSpPr>
              <p:cNvPr id="8" name="Group 27"/>
              <p:cNvGrpSpPr>
                <a:grpSpLocks/>
              </p:cNvGrpSpPr>
              <p:nvPr userDrawn="1"/>
            </p:nvGrpSpPr>
            <p:grpSpPr bwMode="auto">
              <a:xfrm>
                <a:off x="6831078" y="0"/>
                <a:ext cx="3071747" cy="1295400"/>
                <a:chOff x="6831078" y="0"/>
                <a:chExt cx="3071747" cy="1295400"/>
              </a:xfrm>
            </p:grpSpPr>
            <p:pic>
              <p:nvPicPr>
                <p:cNvPr id="1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clrChange>
                    <a:clrFrom>
                      <a:srgbClr val="1078B3"/>
                    </a:clrFrom>
                    <a:clrTo>
                      <a:srgbClr val="1078B3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8685212" y="0"/>
                  <a:ext cx="1217613" cy="1295400"/>
                </a:xfrm>
                <a:prstGeom prst="parallelogram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  <a:headEnd/>
                  <a:tailEnd/>
                </a:ln>
              </p:spPr>
            </p:pic>
            <p:pic>
              <p:nvPicPr>
                <p:cNvPr id="1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4" cstate="print">
                  <a:clrChange>
                    <a:clrFrom>
                      <a:srgbClr val="1078B3"/>
                    </a:clrFrom>
                    <a:clrTo>
                      <a:srgbClr val="1078B3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6831078" y="0"/>
                  <a:ext cx="1217613" cy="1295400"/>
                </a:xfrm>
                <a:prstGeom prst="parallelogram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  <a:headEnd/>
                  <a:tailEnd/>
                </a:ln>
              </p:spPr>
            </p:pic>
          </p:grpSp>
          <p:sp>
            <p:nvSpPr>
              <p:cNvPr id="9" name="Rectangle 16"/>
              <p:cNvSpPr/>
              <p:nvPr userDrawn="1"/>
            </p:nvSpPr>
            <p:spPr>
              <a:xfrm>
                <a:off x="6524691" y="804863"/>
                <a:ext cx="3629092" cy="566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r>
                  <a:rPr lang="en-US" sz="2200" b="1" dirty="0">
                    <a:ln w="12700">
                      <a:noFill/>
                      <a:prstDash val="solid"/>
                    </a:ln>
                    <a:solidFill>
                      <a:srgbClr val="FFC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dobe Caslon Pro" pitchFamily="18" charset="0"/>
                  </a:rPr>
                  <a:t>Services Marketing</a:t>
                </a:r>
              </a:p>
            </p:txBody>
          </p:sp>
        </p:grpSp>
      </p:grpSp>
      <p:sp>
        <p:nvSpPr>
          <p:cNvPr id="12" name="Rectangle 24"/>
          <p:cNvSpPr/>
          <p:nvPr userDrawn="1"/>
        </p:nvSpPr>
        <p:spPr bwMode="auto">
          <a:xfrm>
            <a:off x="-1588" y="6629400"/>
            <a:ext cx="9904413" cy="2286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13" name="Rectangle 3"/>
          <p:cNvSpPr>
            <a:spLocks noChangeArrowheads="1"/>
          </p:cNvSpPr>
          <p:nvPr userDrawn="1"/>
        </p:nvSpPr>
        <p:spPr bwMode="auto">
          <a:xfrm>
            <a:off x="-1588" y="6629400"/>
            <a:ext cx="7616826" cy="228600"/>
          </a:xfrm>
          <a:prstGeom prst="rect">
            <a:avLst/>
          </a:prstGeom>
          <a:gradFill rotWithShape="1">
            <a:gsLst>
              <a:gs pos="0">
                <a:srgbClr val="0152AB">
                  <a:alpha val="69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14" name="Rectangle 57"/>
          <p:cNvSpPr>
            <a:spLocks noChangeArrowheads="1"/>
          </p:cNvSpPr>
          <p:nvPr userDrawn="1"/>
        </p:nvSpPr>
        <p:spPr bwMode="auto">
          <a:xfrm>
            <a:off x="0" y="6629400"/>
            <a:ext cx="990282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1800" dirty="0">
              <a:solidFill>
                <a:srgbClr val="CC0000"/>
              </a:solidFill>
              <a:cs typeface="Arial" charset="0"/>
            </a:endParaRPr>
          </a:p>
        </p:txBody>
      </p:sp>
      <p:sp>
        <p:nvSpPr>
          <p:cNvPr id="15" name="Rectangle 63"/>
          <p:cNvSpPr>
            <a:spLocks noChangeArrowheads="1"/>
          </p:cNvSpPr>
          <p:nvPr userDrawn="1"/>
        </p:nvSpPr>
        <p:spPr bwMode="auto">
          <a:xfrm>
            <a:off x="0" y="6629400"/>
            <a:ext cx="23606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Slide © 2010 by Lovelock &amp; Wirtz</a:t>
            </a:r>
            <a:endParaRPr lang="en-US" sz="1000" dirty="0"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16" name="Rectangle 64"/>
          <p:cNvSpPr>
            <a:spLocks noChangeArrowheads="1"/>
          </p:cNvSpPr>
          <p:nvPr userDrawn="1"/>
        </p:nvSpPr>
        <p:spPr bwMode="auto">
          <a:xfrm>
            <a:off x="3884613" y="66294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Services Marketing 7/e</a:t>
            </a: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solidFill>
                <a:srgbClr val="F2A304"/>
              </a:solidFill>
              <a:cs typeface="Arial" charset="0"/>
            </a:endParaRPr>
          </a:p>
        </p:txBody>
      </p:sp>
      <p:sp>
        <p:nvSpPr>
          <p:cNvPr id="17" name="Rectangle 65"/>
          <p:cNvSpPr>
            <a:spLocks noChangeArrowheads="1"/>
          </p:cNvSpPr>
          <p:nvPr userDrawn="1"/>
        </p:nvSpPr>
        <p:spPr bwMode="auto">
          <a:xfrm>
            <a:off x="8304213" y="66421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Chapter 1 – Page </a:t>
            </a:r>
            <a:fld id="{D317E591-10CE-4F81-8509-6228F6602197}" type="slidenum">
              <a:rPr lang="en-GB" sz="1000" dirty="0">
                <a:solidFill>
                  <a:srgbClr val="FFC000"/>
                </a:solidFill>
                <a:cs typeface="Arial" charset="0"/>
              </a:rPr>
              <a:pPr algn="r" eaLnBrk="0" hangingPunct="0">
                <a:lnSpc>
                  <a:spcPct val="9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1000" dirty="0">
              <a:solidFill>
                <a:srgbClr val="FFC000"/>
              </a:solidFill>
              <a:cs typeface="Arial" charset="0"/>
            </a:endParaRP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cs typeface="Arial" charset="0"/>
            </a:endParaRP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379413" y="2209800"/>
            <a:ext cx="6477000" cy="2133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 userDrawn="1"/>
        </p:nvSpPr>
        <p:spPr bwMode="auto">
          <a:xfrm>
            <a:off x="268288" y="1600200"/>
            <a:ext cx="9407525" cy="480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6163" tIns="42325" rIns="86163" bIns="42325"/>
          <a:lstStyle/>
          <a:p>
            <a:pPr marL="457200" indent="-457200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1582738" algn="l"/>
              </a:tabLst>
              <a:defRPr/>
            </a:pPr>
            <a:endParaRPr lang="en-US" sz="2400" kern="0" dirty="0">
              <a:cs typeface="Arial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799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03213" y="1600200"/>
            <a:ext cx="9372600" cy="4800600"/>
          </a:xfrm>
        </p:spPr>
        <p:txBody>
          <a:bodyPr/>
          <a:lstStyle>
            <a:lvl1pPr>
              <a:lnSpc>
                <a:spcPct val="100000"/>
              </a:lnSpc>
              <a:spcBef>
                <a:spcPts val="3000"/>
              </a:spcBef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buClrTx/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buClrTx/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ClrTx/>
              <a:defRPr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4pPr>
            <a:lvl5pPr>
              <a:buClrTx/>
              <a:defRPr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SG" dirty="0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2" y="228600"/>
            <a:ext cx="6400800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1812" y="1447800"/>
            <a:ext cx="4152900" cy="4953000"/>
          </a:xfrm>
        </p:spPr>
        <p:txBody>
          <a:bodyPr/>
          <a:lstStyle>
            <a:lvl1pPr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buClrTx/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buClrTx/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ClrTx/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buClrTx/>
              <a:defRPr sz="1800">
                <a:latin typeface="Helvetica" pitchFamily="34" charset="0"/>
                <a:cs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7112" y="1447800"/>
            <a:ext cx="4152900" cy="4953000"/>
          </a:xfrm>
        </p:spPr>
        <p:txBody>
          <a:bodyPr/>
          <a:lstStyle>
            <a:lvl1pPr marL="457200" indent="-457200" algn="l" defTabSz="869950" rtl="0" eaLnBrk="0" fontAlgn="base" hangingPunct="0">
              <a:spcBef>
                <a:spcPct val="80000"/>
              </a:spcBef>
              <a:spcAft>
                <a:spcPct val="0"/>
              </a:spcAft>
              <a:buClr>
                <a:srgbClr val="FF6600"/>
              </a:buClr>
              <a:buFont typeface="Webdings" pitchFamily="18" charset="2"/>
              <a:buChar char="="/>
              <a:tabLst>
                <a:tab pos="1582738" algn="l"/>
              </a:tabLst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1084263" indent="-512763" algn="l" defTabSz="869950" rtl="0" eaLnBrk="0" fontAlgn="base" hangingPunct="0">
              <a:spcBef>
                <a:spcPts val="12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è"/>
              <a:tabLst>
                <a:tab pos="1582738" algn="l"/>
              </a:tabLst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defRPr sz="1800">
                <a:latin typeface="Helvetica" pitchFamily="34" charset="0"/>
                <a:cs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defRPr sz="1600">
                <a:latin typeface="Helvetica" pitchFamily="34" charset="0"/>
                <a:cs typeface="Helvetica" pitchFamily="34" charset="0"/>
              </a:defRPr>
            </a:lvl4pPr>
            <a:lvl5pPr>
              <a:buNone/>
              <a:defRPr sz="1600">
                <a:latin typeface="Helvetica" pitchFamily="34" charset="0"/>
                <a:cs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buFont typeface="Wingdings" pitchFamily="2" charset="2"/>
              <a:buChar char="v"/>
              <a:defRPr sz="180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None/>
              <a:defRPr sz="1600">
                <a:latin typeface="Helvetica" pitchFamily="34" charset="0"/>
                <a:cs typeface="Helvetica" pitchFamily="34" charset="0"/>
              </a:defRPr>
            </a:lvl4pPr>
            <a:lvl5pPr>
              <a:defRPr sz="1600">
                <a:latin typeface="Helvetica" pitchFamily="34" charset="0"/>
                <a:cs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799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 smtClean="0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799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 smtClean="0"/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 userDrawn="1"/>
        </p:nvSpPr>
        <p:spPr bwMode="auto">
          <a:xfrm>
            <a:off x="-1588" y="6629400"/>
            <a:ext cx="9904413" cy="2286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3" name="Rectangle 3"/>
          <p:cNvSpPr>
            <a:spLocks noChangeArrowheads="1"/>
          </p:cNvSpPr>
          <p:nvPr userDrawn="1"/>
        </p:nvSpPr>
        <p:spPr bwMode="auto">
          <a:xfrm>
            <a:off x="-1588" y="6629400"/>
            <a:ext cx="7616826" cy="228600"/>
          </a:xfrm>
          <a:prstGeom prst="rect">
            <a:avLst/>
          </a:prstGeom>
          <a:gradFill rotWithShape="1">
            <a:gsLst>
              <a:gs pos="0">
                <a:srgbClr val="0152AB">
                  <a:alpha val="69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0" name="Rectangle 39"/>
          <p:cNvSpPr/>
          <p:nvPr userDrawn="1"/>
        </p:nvSpPr>
        <p:spPr bwMode="auto">
          <a:xfrm>
            <a:off x="0" y="0"/>
            <a:ext cx="9904413" cy="12954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1" name="Rectangle 3"/>
          <p:cNvSpPr>
            <a:spLocks noChangeArrowheads="1"/>
          </p:cNvSpPr>
          <p:nvPr userDrawn="1"/>
        </p:nvSpPr>
        <p:spPr bwMode="auto">
          <a:xfrm>
            <a:off x="0" y="0"/>
            <a:ext cx="7616825" cy="1295400"/>
          </a:xfrm>
          <a:prstGeom prst="rect">
            <a:avLst/>
          </a:prstGeom>
          <a:gradFill rotWithShape="1">
            <a:gsLst>
              <a:gs pos="0">
                <a:srgbClr val="0152AB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60413" y="582613"/>
            <a:ext cx="592455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US"/>
          </a:p>
        </p:txBody>
      </p:sp>
      <p:sp>
        <p:nvSpPr>
          <p:cNvPr id="2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3" y="1828800"/>
            <a:ext cx="84582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86163" tIns="42325" rIns="86163" bIns="42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- Third Level</a:t>
            </a:r>
          </a:p>
        </p:txBody>
      </p:sp>
      <p:sp>
        <p:nvSpPr>
          <p:cNvPr id="1032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63992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1033" name="Group 36"/>
          <p:cNvGrpSpPr>
            <a:grpSpLocks/>
          </p:cNvGrpSpPr>
          <p:nvPr userDrawn="1"/>
        </p:nvGrpSpPr>
        <p:grpSpPr bwMode="auto">
          <a:xfrm>
            <a:off x="6399213" y="0"/>
            <a:ext cx="3629025" cy="1371600"/>
            <a:chOff x="6399212" y="0"/>
            <a:chExt cx="3629092" cy="1371600"/>
          </a:xfrm>
        </p:grpSpPr>
        <p:pic>
          <p:nvPicPr>
            <p:cNvPr id="27" name="Picture 23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618412" y="0"/>
              <a:ext cx="1398714" cy="1295400"/>
            </a:xfrm>
            <a:prstGeom prst="parallelogram">
              <a:avLst/>
            </a:prstGeom>
            <a:noFill/>
            <a:ln w="12700" cap="flat" cmpd="sng" algn="ctr">
              <a:noFill/>
              <a:prstDash val="solid"/>
              <a:miter lim="800000"/>
              <a:headEnd/>
              <a:tailEnd/>
            </a:ln>
          </p:spPr>
        </p:pic>
        <p:grpSp>
          <p:nvGrpSpPr>
            <p:cNvPr id="1040" name="Group 30"/>
            <p:cNvGrpSpPr>
              <a:grpSpLocks/>
            </p:cNvGrpSpPr>
            <p:nvPr userDrawn="1"/>
          </p:nvGrpSpPr>
          <p:grpSpPr bwMode="auto">
            <a:xfrm>
              <a:off x="6399212" y="0"/>
              <a:ext cx="3629092" cy="1371600"/>
              <a:chOff x="6524691" y="0"/>
              <a:chExt cx="3629092" cy="1371600"/>
            </a:xfrm>
          </p:grpSpPr>
          <p:grpSp>
            <p:nvGrpSpPr>
              <p:cNvPr id="1041" name="Group 27"/>
              <p:cNvGrpSpPr>
                <a:grpSpLocks/>
              </p:cNvGrpSpPr>
              <p:nvPr userDrawn="1"/>
            </p:nvGrpSpPr>
            <p:grpSpPr bwMode="auto">
              <a:xfrm>
                <a:off x="6831078" y="0"/>
                <a:ext cx="3071747" cy="1295400"/>
                <a:chOff x="6831078" y="0"/>
                <a:chExt cx="3071747" cy="1295400"/>
              </a:xfrm>
            </p:grpSpPr>
            <p:pic>
              <p:nvPicPr>
                <p:cNvPr id="32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8" cstate="print">
                  <a:clrChange>
                    <a:clrFrom>
                      <a:srgbClr val="1078B3"/>
                    </a:clrFrom>
                    <a:clrTo>
                      <a:srgbClr val="1078B3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8685212" y="0"/>
                  <a:ext cx="1217613" cy="1295400"/>
                </a:xfrm>
                <a:prstGeom prst="parallelogram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  <a:headEnd/>
                  <a:tailEnd/>
                </a:ln>
              </p:spPr>
            </p:pic>
            <p:pic>
              <p:nvPicPr>
                <p:cNvPr id="33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9" cstate="print">
                  <a:clrChange>
                    <a:clrFrom>
                      <a:srgbClr val="1078B3"/>
                    </a:clrFrom>
                    <a:clrTo>
                      <a:srgbClr val="1078B3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6831078" y="0"/>
                  <a:ext cx="1217613" cy="1295400"/>
                </a:xfrm>
                <a:prstGeom prst="parallelogram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  <a:headEnd/>
                  <a:tailEnd/>
                </a:ln>
              </p:spPr>
            </p:pic>
          </p:grpSp>
          <p:sp>
            <p:nvSpPr>
              <p:cNvPr id="31" name="Rectangle 30"/>
              <p:cNvSpPr/>
              <p:nvPr userDrawn="1"/>
            </p:nvSpPr>
            <p:spPr>
              <a:xfrm>
                <a:off x="6524691" y="804863"/>
                <a:ext cx="3629092" cy="566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r>
                  <a:rPr lang="en-US" sz="2200" b="1" dirty="0">
                    <a:ln w="12700">
                      <a:noFill/>
                      <a:prstDash val="solid"/>
                    </a:ln>
                    <a:solidFill>
                      <a:srgbClr val="FFC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dobe Caslon Pro" pitchFamily="18" charset="0"/>
                  </a:rPr>
                  <a:t>Services Marketing</a:t>
                </a:r>
              </a:p>
            </p:txBody>
          </p:sp>
        </p:grpSp>
      </p:grpSp>
      <p:sp>
        <p:nvSpPr>
          <p:cNvPr id="35" name="Rectangle 57"/>
          <p:cNvSpPr>
            <a:spLocks noChangeArrowheads="1"/>
          </p:cNvSpPr>
          <p:nvPr userDrawn="1"/>
        </p:nvSpPr>
        <p:spPr bwMode="auto">
          <a:xfrm>
            <a:off x="0" y="6629400"/>
            <a:ext cx="990282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1800" dirty="0">
              <a:solidFill>
                <a:srgbClr val="CC0000"/>
              </a:solidFill>
              <a:cs typeface="Arial" charset="0"/>
            </a:endParaRPr>
          </a:p>
        </p:txBody>
      </p:sp>
      <p:sp>
        <p:nvSpPr>
          <p:cNvPr id="36" name="Rectangle 63"/>
          <p:cNvSpPr>
            <a:spLocks noChangeArrowheads="1"/>
          </p:cNvSpPr>
          <p:nvPr userDrawn="1"/>
        </p:nvSpPr>
        <p:spPr bwMode="auto">
          <a:xfrm>
            <a:off x="0" y="6629400"/>
            <a:ext cx="23606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Slide © 2010 by Lovelock &amp; Wirtz</a:t>
            </a:r>
            <a:endParaRPr lang="en-US" sz="1000" dirty="0"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37" name="Rectangle 64"/>
          <p:cNvSpPr>
            <a:spLocks noChangeArrowheads="1"/>
          </p:cNvSpPr>
          <p:nvPr userDrawn="1"/>
        </p:nvSpPr>
        <p:spPr bwMode="auto">
          <a:xfrm>
            <a:off x="3884613" y="66294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Services Marketing 7/e</a:t>
            </a: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solidFill>
                <a:srgbClr val="F2A304"/>
              </a:solidFill>
              <a:cs typeface="Arial" charset="0"/>
            </a:endParaRPr>
          </a:p>
        </p:txBody>
      </p:sp>
      <p:sp>
        <p:nvSpPr>
          <p:cNvPr id="38" name="Rectangle 65"/>
          <p:cNvSpPr>
            <a:spLocks noChangeArrowheads="1"/>
          </p:cNvSpPr>
          <p:nvPr userDrawn="1"/>
        </p:nvSpPr>
        <p:spPr bwMode="auto">
          <a:xfrm>
            <a:off x="8304213" y="66421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Chapter 1 – Page </a:t>
            </a:r>
            <a:fld id="{5B8C3073-FE72-48E4-8ADC-24C59F6C5FA8}" type="slidenum">
              <a:rPr lang="en-GB" sz="1000" dirty="0">
                <a:solidFill>
                  <a:srgbClr val="FFC000"/>
                </a:solidFill>
                <a:cs typeface="Arial" charset="0"/>
              </a:rPr>
              <a:pPr algn="r" eaLnBrk="0" hangingPunct="0">
                <a:lnSpc>
                  <a:spcPct val="9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1000" dirty="0">
              <a:solidFill>
                <a:srgbClr val="FFC000"/>
              </a:solidFill>
              <a:cs typeface="Arial" charset="0"/>
            </a:endParaRP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cs typeface="Arial" charset="0"/>
            </a:endParaRPr>
          </a:p>
        </p:txBody>
      </p:sp>
      <p:sp>
        <p:nvSpPr>
          <p:cNvPr id="25" name="Rectangle 3"/>
          <p:cNvSpPr>
            <a:spLocks noChangeArrowheads="1"/>
          </p:cNvSpPr>
          <p:nvPr userDrawn="1"/>
        </p:nvSpPr>
        <p:spPr bwMode="auto">
          <a:xfrm>
            <a:off x="0" y="0"/>
            <a:ext cx="76168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895350" eaLnBrk="0" hangingPunct="0">
              <a:defRPr/>
            </a:pPr>
            <a:endParaRPr lang="en-SG" sz="2400" b="1" ker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3" r:id="rId3"/>
    <p:sldLayoutId id="2147483652" r:id="rId4"/>
    <p:sldLayoutId id="2147483651" r:id="rId5"/>
  </p:sldLayoutIdLst>
  <p:transition spd="med">
    <p:wip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ea typeface="+mj-ea"/>
          <a:cs typeface="Helvetica" pitchFamily="34" charset="0"/>
        </a:defRPr>
      </a:lvl1pPr>
      <a:lvl2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cs typeface="Helvetica" pitchFamily="34" charset="0"/>
        </a:defRPr>
      </a:lvl2pPr>
      <a:lvl3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cs typeface="Helvetica" pitchFamily="34" charset="0"/>
        </a:defRPr>
      </a:lvl3pPr>
      <a:lvl4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cs typeface="Helvetica" pitchFamily="34" charset="0"/>
        </a:defRPr>
      </a:lvl4pPr>
      <a:lvl5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cs typeface="Helvetica" pitchFamily="34" charset="0"/>
        </a:defRPr>
      </a:lvl5pPr>
      <a:lvl6pPr marL="4572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6pPr>
      <a:lvl7pPr marL="9144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7pPr>
      <a:lvl8pPr marL="13716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8pPr>
      <a:lvl9pPr marL="18288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9pPr>
    </p:titleStyle>
    <p:bodyStyle>
      <a:lvl1pPr marL="457200" indent="-457200" algn="l" defTabSz="869950" rtl="0" eaLnBrk="0" fontAlgn="base" hangingPunct="0">
        <a:spcBef>
          <a:spcPct val="80000"/>
        </a:spcBef>
        <a:spcAft>
          <a:spcPct val="0"/>
        </a:spcAft>
        <a:buClr>
          <a:srgbClr val="FF6600"/>
        </a:buClr>
        <a:buFont typeface="Webdings" pitchFamily="18" charset="2"/>
        <a:buChar char="="/>
        <a:tabLst>
          <a:tab pos="1582738" algn="l"/>
        </a:tabLst>
        <a:defRPr sz="2400" b="1">
          <a:solidFill>
            <a:srgbClr val="013C7D"/>
          </a:solidFill>
          <a:latin typeface="Helvetica" pitchFamily="34" charset="0"/>
          <a:ea typeface="+mn-ea"/>
          <a:cs typeface="Helvetica" pitchFamily="34" charset="0"/>
        </a:defRPr>
      </a:lvl1pPr>
      <a:lvl2pPr marL="1084263" indent="-512763" algn="l" defTabSz="869950" rtl="0" eaLnBrk="0" fontAlgn="base" hangingPunct="0">
        <a:spcBef>
          <a:spcPts val="1200"/>
        </a:spcBef>
        <a:spcAft>
          <a:spcPct val="0"/>
        </a:spcAft>
        <a:buSzPct val="100000"/>
        <a:buFont typeface="Wingdings" pitchFamily="2" charset="2"/>
        <a:buChar char="è"/>
        <a:tabLst>
          <a:tab pos="1582738" algn="l"/>
        </a:tabLst>
        <a:defRPr sz="2000" b="1">
          <a:solidFill>
            <a:srgbClr val="013C7D"/>
          </a:solidFill>
          <a:latin typeface="Helvetica" pitchFamily="34" charset="0"/>
          <a:cs typeface="Helvetica" pitchFamily="34" charset="0"/>
        </a:defRPr>
      </a:lvl2pPr>
      <a:lvl3pPr marL="1214438" indent="392113" algn="l" defTabSz="869950" rtl="0" eaLnBrk="0" fontAlgn="base" hangingPunct="0">
        <a:spcBef>
          <a:spcPts val="1200"/>
        </a:spcBef>
        <a:spcAft>
          <a:spcPct val="0"/>
        </a:spcAft>
        <a:buSzPct val="100000"/>
        <a:buFont typeface="Univers Extended"/>
        <a:tabLst>
          <a:tab pos="1582738" algn="l"/>
        </a:tabLst>
        <a:defRPr b="1" i="1">
          <a:solidFill>
            <a:srgbClr val="013C7D"/>
          </a:solidFill>
          <a:latin typeface="Helvetica" pitchFamily="34" charset="0"/>
          <a:cs typeface="Helvetica" pitchFamily="34" charset="0"/>
        </a:defRPr>
      </a:lvl3pPr>
      <a:lvl4pPr marL="2147888" indent="-427038" algn="l" defTabSz="869950" rtl="0" eaLnBrk="0" fontAlgn="base" hangingPunct="0">
        <a:spcBef>
          <a:spcPct val="0"/>
        </a:spcBef>
        <a:spcAft>
          <a:spcPct val="0"/>
        </a:spcAft>
        <a:buClr>
          <a:srgbClr val="FF9900"/>
        </a:buClr>
        <a:buSzPct val="100000"/>
        <a:buFont typeface="Wingdings" pitchFamily="2" charset="2"/>
        <a:buChar char="–"/>
        <a:tabLst>
          <a:tab pos="1582738" algn="l"/>
        </a:tabLst>
        <a:defRPr sz="2000" b="1">
          <a:solidFill>
            <a:schemeClr val="tx1"/>
          </a:solidFill>
          <a:latin typeface="+mn-lt"/>
          <a:cs typeface="Helvetica" pitchFamily="34" charset="0"/>
        </a:defRPr>
      </a:lvl4pPr>
      <a:lvl5pPr marL="51625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  <a:cs typeface="Helvetica" pitchFamily="34" charset="0"/>
        </a:defRPr>
      </a:lvl5pPr>
      <a:lvl6pPr marL="56197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6pPr>
      <a:lvl7pPr marL="60769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7pPr>
      <a:lvl8pPr marL="65341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8pPr>
      <a:lvl9pPr marL="69913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oup 24"/>
          <p:cNvGrpSpPr>
            <a:grpSpLocks/>
          </p:cNvGrpSpPr>
          <p:nvPr/>
        </p:nvGrpSpPr>
        <p:grpSpPr bwMode="auto">
          <a:xfrm>
            <a:off x="3071813" y="1676400"/>
            <a:ext cx="6375400" cy="4572000"/>
            <a:chOff x="4341812" y="1676400"/>
            <a:chExt cx="5232533" cy="4495800"/>
          </a:xfrm>
        </p:grpSpPr>
        <p:pic>
          <p:nvPicPr>
            <p:cNvPr id="9223" name="Picture 1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18012" y="1676400"/>
              <a:ext cx="5156333" cy="44958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341812" y="1676400"/>
              <a:ext cx="3657300" cy="4495800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 eaLnBrk="0" hangingPunct="0">
                <a:lnSpc>
                  <a:spcPct val="140000"/>
                </a:lnSpc>
                <a:defRPr/>
              </a:pPr>
              <a:endParaRPr lang="en-SG" dirty="0"/>
            </a:p>
          </p:txBody>
        </p:sp>
      </p:grpSp>
      <p:sp>
        <p:nvSpPr>
          <p:cNvPr id="9218" name="Text Box 8"/>
          <p:cNvSpPr txBox="1">
            <a:spLocks noChangeArrowheads="1"/>
          </p:cNvSpPr>
          <p:nvPr/>
        </p:nvSpPr>
        <p:spPr bwMode="auto">
          <a:xfrm>
            <a:off x="379413" y="2209800"/>
            <a:ext cx="6477000" cy="1862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3600" b="1">
                <a:solidFill>
                  <a:srgbClr val="013C7D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Chapter 1:</a:t>
            </a:r>
          </a:p>
          <a:p>
            <a:pPr eaLnBrk="0" hangingPunct="0">
              <a:lnSpc>
                <a:spcPct val="80000"/>
              </a:lnSpc>
            </a:pPr>
            <a:r>
              <a:rPr lang="en-US" sz="3600" b="1">
                <a:solidFill>
                  <a:srgbClr val="013C7D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  </a:t>
            </a:r>
            <a:r>
              <a:rPr lang="en-US" sz="3600" b="1">
                <a:solidFill>
                  <a:srgbClr val="FF6600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New Perspectives </a:t>
            </a:r>
            <a:r>
              <a:rPr lang="en-US" sz="3600" b="1">
                <a:solidFill>
                  <a:srgbClr val="013C7D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On</a:t>
            </a:r>
          </a:p>
          <a:p>
            <a:pPr eaLnBrk="0" hangingPunct="0">
              <a:lnSpc>
                <a:spcPct val="80000"/>
              </a:lnSpc>
            </a:pPr>
            <a:r>
              <a:rPr lang="en-US" sz="3600" b="1">
                <a:solidFill>
                  <a:srgbClr val="013C7D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	Marketing in the</a:t>
            </a:r>
          </a:p>
          <a:p>
            <a:pPr eaLnBrk="0" hangingPunct="0">
              <a:lnSpc>
                <a:spcPct val="80000"/>
              </a:lnSpc>
            </a:pPr>
            <a:r>
              <a:rPr lang="en-US" sz="3600" b="1">
                <a:solidFill>
                  <a:srgbClr val="013C7D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		</a:t>
            </a:r>
            <a:r>
              <a:rPr lang="en-US" sz="3600" b="1">
                <a:solidFill>
                  <a:srgbClr val="FF6600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Service Economy</a:t>
            </a:r>
          </a:p>
        </p:txBody>
      </p:sp>
      <p:grpSp>
        <p:nvGrpSpPr>
          <p:cNvPr id="9219" name="Group 5"/>
          <p:cNvGrpSpPr>
            <a:grpSpLocks/>
          </p:cNvGrpSpPr>
          <p:nvPr/>
        </p:nvGrpSpPr>
        <p:grpSpPr bwMode="auto">
          <a:xfrm>
            <a:off x="455613" y="4419600"/>
            <a:ext cx="1905000" cy="1778000"/>
            <a:chOff x="455613" y="4495800"/>
            <a:chExt cx="1905000" cy="1778000"/>
          </a:xfrm>
        </p:grpSpPr>
        <p:pic>
          <p:nvPicPr>
            <p:cNvPr id="9220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5613" y="4495800"/>
              <a:ext cx="914400" cy="81756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pic>
          <p:nvPicPr>
            <p:cNvPr id="9221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55613" y="5410200"/>
              <a:ext cx="914400" cy="84296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pic>
          <p:nvPicPr>
            <p:cNvPr id="9222" name="Picture 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446213" y="5410200"/>
              <a:ext cx="914400" cy="8636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Line 34"/>
          <p:cNvSpPr>
            <a:spLocks noChangeShapeType="1"/>
          </p:cNvSpPr>
          <p:nvPr/>
        </p:nvSpPr>
        <p:spPr bwMode="auto">
          <a:xfrm>
            <a:off x="2970213" y="2133600"/>
            <a:ext cx="0" cy="914400"/>
          </a:xfrm>
          <a:prstGeom prst="line">
            <a:avLst/>
          </a:prstGeom>
          <a:noFill/>
          <a:ln w="15875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77000" cy="838200"/>
          </a:xfrm>
        </p:spPr>
        <p:txBody>
          <a:bodyPr/>
          <a:lstStyle/>
          <a:p>
            <a:r>
              <a:rPr sz="2900"/>
              <a:t>Factors Stimulating Transformation of the Service Economy </a:t>
            </a:r>
          </a:p>
        </p:txBody>
      </p:sp>
      <p:grpSp>
        <p:nvGrpSpPr>
          <p:cNvPr id="34819" name="Group 5"/>
          <p:cNvGrpSpPr>
            <a:grpSpLocks/>
          </p:cNvGrpSpPr>
          <p:nvPr/>
        </p:nvGrpSpPr>
        <p:grpSpPr bwMode="auto">
          <a:xfrm>
            <a:off x="0" y="1422400"/>
            <a:ext cx="9834563" cy="4521200"/>
            <a:chOff x="590" y="1422400"/>
            <a:chExt cx="9833971" cy="452119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53596" y="1422400"/>
              <a:ext cx="7880965" cy="1574800"/>
              <a:chOff x="1136" y="896"/>
              <a:chExt cx="4584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6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7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13C7D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solidFill>
                  <a:srgbClr val="013C7D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8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38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9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36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sp>
          <p:nvSpPr>
            <p:cNvPr id="34824" name="Line 39"/>
            <p:cNvSpPr>
              <a:spLocks noChangeShapeType="1"/>
            </p:cNvSpPr>
            <p:nvPr/>
          </p:nvSpPr>
          <p:spPr bwMode="auto">
            <a:xfrm>
              <a:off x="590" y="3365500"/>
              <a:ext cx="92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25" name="Group 46"/>
            <p:cNvGrpSpPr>
              <a:grpSpLocks/>
            </p:cNvGrpSpPr>
            <p:nvPr/>
          </p:nvGrpSpPr>
          <p:grpSpPr bwMode="auto">
            <a:xfrm>
              <a:off x="2589463" y="3047999"/>
              <a:ext cx="4800059" cy="2895600"/>
              <a:chOff x="1506" y="1920"/>
              <a:chExt cx="2792" cy="1824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506" y="1920"/>
                <a:ext cx="2792" cy="1824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4827" name="Text Box 45"/>
              <p:cNvSpPr txBox="1">
                <a:spLocks noChangeArrowheads="1"/>
              </p:cNvSpPr>
              <p:nvPr/>
            </p:nvSpPr>
            <p:spPr bwMode="auto">
              <a:xfrm>
                <a:off x="1594" y="2575"/>
                <a:ext cx="2592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endParaRPr lang="en-US" sz="1400">
                  <a:latin typeface="Helvetica" pitchFamily="34" charset="0"/>
                  <a:cs typeface="Helvetica" pitchFamily="34" charset="0"/>
                </a:endParaRPr>
              </a:p>
            </p:txBody>
          </p:sp>
        </p:grpSp>
      </p:grpSp>
      <p:sp>
        <p:nvSpPr>
          <p:cNvPr id="34820" name="Rectangle 26"/>
          <p:cNvSpPr>
            <a:spLocks noChangeArrowheads="1"/>
          </p:cNvSpPr>
          <p:nvPr/>
        </p:nvSpPr>
        <p:spPr bwMode="auto">
          <a:xfrm>
            <a:off x="2741613" y="3200400"/>
            <a:ext cx="4572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Rising consumer expectations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More affluence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More people short of time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Increased desire for buying experiences vs. things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Rising consumer ownership of high tech equipment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Easier access to information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Immigration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Growing but aging population </a:t>
            </a: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55563" y="2286000"/>
            <a:ext cx="1939925" cy="7366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65100" y="2362200"/>
            <a:ext cx="1692275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Government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Policies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Line 34"/>
          <p:cNvSpPr>
            <a:spLocks noChangeShapeType="1"/>
          </p:cNvSpPr>
          <p:nvPr/>
        </p:nvSpPr>
        <p:spPr bwMode="auto">
          <a:xfrm>
            <a:off x="4951413" y="2133600"/>
            <a:ext cx="0" cy="914400"/>
          </a:xfrm>
          <a:prstGeom prst="line">
            <a:avLst/>
          </a:prstGeom>
          <a:noFill/>
          <a:ln w="15875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77000" cy="838200"/>
          </a:xfrm>
        </p:spPr>
        <p:txBody>
          <a:bodyPr/>
          <a:lstStyle/>
          <a:p>
            <a:r>
              <a:rPr sz="2900"/>
              <a:t>Factors Stimulating Transformation of the Service Economy </a:t>
            </a:r>
          </a:p>
        </p:txBody>
      </p:sp>
      <p:grpSp>
        <p:nvGrpSpPr>
          <p:cNvPr id="35843" name="Group 5"/>
          <p:cNvGrpSpPr>
            <a:grpSpLocks/>
          </p:cNvGrpSpPr>
          <p:nvPr/>
        </p:nvGrpSpPr>
        <p:grpSpPr bwMode="auto">
          <a:xfrm>
            <a:off x="0" y="1422400"/>
            <a:ext cx="9834563" cy="4064000"/>
            <a:chOff x="590" y="1422400"/>
            <a:chExt cx="9833971" cy="406399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53596" y="1422400"/>
              <a:ext cx="7880965" cy="1574800"/>
              <a:chOff x="1136" y="896"/>
              <a:chExt cx="4584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13C7D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solidFill>
                  <a:srgbClr val="013C7D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6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38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36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sp>
          <p:nvSpPr>
            <p:cNvPr id="35848" name="Line 39"/>
            <p:cNvSpPr>
              <a:spLocks noChangeShapeType="1"/>
            </p:cNvSpPr>
            <p:nvPr/>
          </p:nvSpPr>
          <p:spPr bwMode="auto">
            <a:xfrm>
              <a:off x="590" y="3365500"/>
              <a:ext cx="92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849" name="Group 46"/>
            <p:cNvGrpSpPr>
              <a:grpSpLocks/>
            </p:cNvGrpSpPr>
            <p:nvPr/>
          </p:nvGrpSpPr>
          <p:grpSpPr bwMode="auto">
            <a:xfrm>
              <a:off x="2589463" y="3047999"/>
              <a:ext cx="4724414" cy="2438400"/>
              <a:chOff x="1506" y="1920"/>
              <a:chExt cx="2748" cy="1536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506" y="1920"/>
                <a:ext cx="2748" cy="1536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5851" name="Text Box 45"/>
              <p:cNvSpPr txBox="1">
                <a:spLocks noChangeArrowheads="1"/>
              </p:cNvSpPr>
              <p:nvPr/>
            </p:nvSpPr>
            <p:spPr bwMode="auto">
              <a:xfrm>
                <a:off x="1594" y="2575"/>
                <a:ext cx="2592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endParaRPr lang="en-US" sz="1400">
                  <a:latin typeface="Helvetica" pitchFamily="34" charset="0"/>
                  <a:cs typeface="Helvetica" pitchFamily="34" charset="0"/>
                </a:endParaRPr>
              </a:p>
            </p:txBody>
          </p:sp>
        </p:grpSp>
      </p:grpSp>
      <p:sp>
        <p:nvSpPr>
          <p:cNvPr id="35844" name="Rectangle 26"/>
          <p:cNvSpPr>
            <a:spLocks noChangeArrowheads="1"/>
          </p:cNvSpPr>
          <p:nvPr/>
        </p:nvSpPr>
        <p:spPr bwMode="auto">
          <a:xfrm>
            <a:off x="2741613" y="3213100"/>
            <a:ext cx="4572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Push to increase shareholder value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Emphasis on productivity and cost savings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Manufacturers add value through service and sell services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More strategic alliances and outsourcing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Focus on quality and customer satisfaction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Growth of franchising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Marketing emphasis by nonprofits</a:t>
            </a: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55563" y="2286000"/>
            <a:ext cx="1939925" cy="7366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65100" y="2362200"/>
            <a:ext cx="1692275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Government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Policies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Line 34"/>
          <p:cNvSpPr>
            <a:spLocks noChangeShapeType="1"/>
          </p:cNvSpPr>
          <p:nvPr/>
        </p:nvSpPr>
        <p:spPr bwMode="auto">
          <a:xfrm>
            <a:off x="6856413" y="2133600"/>
            <a:ext cx="0" cy="914400"/>
          </a:xfrm>
          <a:prstGeom prst="line">
            <a:avLst/>
          </a:prstGeom>
          <a:noFill/>
          <a:ln w="15875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77000" cy="838200"/>
          </a:xfrm>
        </p:spPr>
        <p:txBody>
          <a:bodyPr/>
          <a:lstStyle/>
          <a:p>
            <a:r>
              <a:rPr sz="2900"/>
              <a:t>Factors Stimulating Transformation of the Service Economy </a:t>
            </a:r>
          </a:p>
        </p:txBody>
      </p:sp>
      <p:grpSp>
        <p:nvGrpSpPr>
          <p:cNvPr id="36867" name="Group 5"/>
          <p:cNvGrpSpPr>
            <a:grpSpLocks/>
          </p:cNvGrpSpPr>
          <p:nvPr/>
        </p:nvGrpSpPr>
        <p:grpSpPr bwMode="auto">
          <a:xfrm>
            <a:off x="0" y="1422400"/>
            <a:ext cx="9834563" cy="3530600"/>
            <a:chOff x="590" y="1422400"/>
            <a:chExt cx="9833971" cy="353059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53596" y="1422400"/>
              <a:ext cx="7880965" cy="1574800"/>
              <a:chOff x="1136" y="896"/>
              <a:chExt cx="4584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6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38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13C7D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solidFill>
                      <a:schemeClr val="bg1"/>
                    </a:solidFill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solidFill>
                  <a:srgbClr val="013C7D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36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sp>
          <p:nvSpPr>
            <p:cNvPr id="36872" name="Line 39"/>
            <p:cNvSpPr>
              <a:spLocks noChangeShapeType="1"/>
            </p:cNvSpPr>
            <p:nvPr/>
          </p:nvSpPr>
          <p:spPr bwMode="auto">
            <a:xfrm>
              <a:off x="590" y="3365500"/>
              <a:ext cx="92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873" name="Group 46"/>
            <p:cNvGrpSpPr>
              <a:grpSpLocks/>
            </p:cNvGrpSpPr>
            <p:nvPr/>
          </p:nvGrpSpPr>
          <p:grpSpPr bwMode="auto">
            <a:xfrm>
              <a:off x="2589463" y="3047999"/>
              <a:ext cx="4724414" cy="1905000"/>
              <a:chOff x="1506" y="1920"/>
              <a:chExt cx="2748" cy="1200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506" y="1920"/>
                <a:ext cx="2748" cy="1200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6875" name="Text Box 45"/>
              <p:cNvSpPr txBox="1">
                <a:spLocks noChangeArrowheads="1"/>
              </p:cNvSpPr>
              <p:nvPr/>
            </p:nvSpPr>
            <p:spPr bwMode="auto">
              <a:xfrm>
                <a:off x="1594" y="2575"/>
                <a:ext cx="2592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endParaRPr lang="en-US" sz="1400">
                  <a:latin typeface="Helvetica" pitchFamily="34" charset="0"/>
                  <a:cs typeface="Helvetica" pitchFamily="34" charset="0"/>
                </a:endParaRPr>
              </a:p>
            </p:txBody>
          </p:sp>
        </p:grpSp>
      </p:grpSp>
      <p:sp>
        <p:nvSpPr>
          <p:cNvPr id="36868" name="Rectangle 26"/>
          <p:cNvSpPr>
            <a:spLocks noChangeArrowheads="1"/>
          </p:cNvSpPr>
          <p:nvPr/>
        </p:nvSpPr>
        <p:spPr bwMode="auto">
          <a:xfrm>
            <a:off x="2741613" y="3213100"/>
            <a:ext cx="4572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Growth of Internet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Greater bandwidth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Compact mobile equipment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Wireless networking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Faster, more powerful software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Digitization of text, graphics, audio, video</a:t>
            </a: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55563" y="2286000"/>
            <a:ext cx="1939925" cy="7366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65100" y="2362200"/>
            <a:ext cx="1692275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Government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Policies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Line 22"/>
          <p:cNvSpPr>
            <a:spLocks noChangeShapeType="1"/>
          </p:cNvSpPr>
          <p:nvPr/>
        </p:nvSpPr>
        <p:spPr bwMode="auto">
          <a:xfrm rot="10800000" flipH="1">
            <a:off x="8677275" y="2971800"/>
            <a:ext cx="7938" cy="106680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77000" cy="838200"/>
          </a:xfrm>
        </p:spPr>
        <p:txBody>
          <a:bodyPr/>
          <a:lstStyle/>
          <a:p>
            <a:r>
              <a:rPr sz="2900"/>
              <a:t>Factors Stimulating Transformation of the Service Economy </a:t>
            </a:r>
          </a:p>
        </p:txBody>
      </p:sp>
      <p:grpSp>
        <p:nvGrpSpPr>
          <p:cNvPr id="37891" name="Group 5"/>
          <p:cNvGrpSpPr>
            <a:grpSpLocks/>
          </p:cNvGrpSpPr>
          <p:nvPr/>
        </p:nvGrpSpPr>
        <p:grpSpPr bwMode="auto">
          <a:xfrm>
            <a:off x="0" y="1422400"/>
            <a:ext cx="9834563" cy="3530600"/>
            <a:chOff x="590" y="1422400"/>
            <a:chExt cx="9833971" cy="353059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53596" y="1422400"/>
              <a:ext cx="7880965" cy="1574800"/>
              <a:chOff x="1136" y="896"/>
              <a:chExt cx="4584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6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38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36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13C7D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solidFill>
                  <a:srgbClr val="013C7D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sp>
          <p:nvSpPr>
            <p:cNvPr id="37897" name="Line 39"/>
            <p:cNvSpPr>
              <a:spLocks noChangeShapeType="1"/>
            </p:cNvSpPr>
            <p:nvPr/>
          </p:nvSpPr>
          <p:spPr bwMode="auto">
            <a:xfrm>
              <a:off x="590" y="3365500"/>
              <a:ext cx="92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898" name="Group 46"/>
            <p:cNvGrpSpPr>
              <a:grpSpLocks/>
            </p:cNvGrpSpPr>
            <p:nvPr/>
          </p:nvGrpSpPr>
          <p:grpSpPr bwMode="auto">
            <a:xfrm>
              <a:off x="2513817" y="3047999"/>
              <a:ext cx="4800059" cy="1905000"/>
              <a:chOff x="1462" y="1920"/>
              <a:chExt cx="2792" cy="1200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462" y="1920"/>
                <a:ext cx="2792" cy="1200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7900" name="Text Box 45"/>
              <p:cNvSpPr txBox="1">
                <a:spLocks noChangeArrowheads="1"/>
              </p:cNvSpPr>
              <p:nvPr/>
            </p:nvSpPr>
            <p:spPr bwMode="auto">
              <a:xfrm>
                <a:off x="1594" y="2575"/>
                <a:ext cx="2592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endParaRPr lang="en-US" sz="1400">
                  <a:latin typeface="Helvetica" pitchFamily="34" charset="0"/>
                  <a:cs typeface="Helvetica" pitchFamily="34" charset="0"/>
                </a:endParaRPr>
              </a:p>
            </p:txBody>
          </p:sp>
        </p:grpSp>
      </p:grpSp>
      <p:sp>
        <p:nvSpPr>
          <p:cNvPr id="37892" name="Rectangle 26"/>
          <p:cNvSpPr>
            <a:spLocks noChangeArrowheads="1"/>
          </p:cNvSpPr>
          <p:nvPr/>
        </p:nvSpPr>
        <p:spPr bwMode="auto">
          <a:xfrm>
            <a:off x="2741613" y="3213100"/>
            <a:ext cx="45720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More companies operating on transnational basis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Increased international travel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International mergers and alliances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“Offshoring” of customer service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Foreign competitors invade domestic markets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endParaRPr lang="en-US" sz="14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55563" y="2286000"/>
            <a:ext cx="1939925" cy="7366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65100" y="2362200"/>
            <a:ext cx="1692275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Government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Policies</a:t>
            </a:r>
          </a:p>
        </p:txBody>
      </p:sp>
      <p:sp>
        <p:nvSpPr>
          <p:cNvPr id="37895" name="Line 23"/>
          <p:cNvSpPr>
            <a:spLocks noChangeShapeType="1"/>
          </p:cNvSpPr>
          <p:nvPr/>
        </p:nvSpPr>
        <p:spPr bwMode="auto">
          <a:xfrm rot="10800000">
            <a:off x="7313613" y="4038600"/>
            <a:ext cx="1358900" cy="1270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What are Services?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What Are Services? 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t>The historical view</a:t>
            </a:r>
          </a:p>
          <a:p>
            <a:pPr marL="781050" lvl="1" indent="-381000">
              <a:spcBef>
                <a:spcPts val="1200"/>
              </a:spcBef>
            </a:pPr>
            <a:r>
              <a:t>Smith (1776): Services are different from goods because they are </a:t>
            </a:r>
            <a:r>
              <a:rPr>
                <a:solidFill>
                  <a:srgbClr val="FF6600"/>
                </a:solidFill>
              </a:rPr>
              <a:t>perishable</a:t>
            </a:r>
            <a:r>
              <a:t> </a:t>
            </a:r>
          </a:p>
          <a:p>
            <a:pPr marL="781050" lvl="1" indent="-381000">
              <a:spcBef>
                <a:spcPts val="1200"/>
              </a:spcBef>
            </a:pPr>
            <a:r>
              <a:t>Say (1803): As services are </a:t>
            </a:r>
            <a:r>
              <a:rPr>
                <a:solidFill>
                  <a:srgbClr val="FF6600"/>
                </a:solidFill>
              </a:rPr>
              <a:t>immaterial, </a:t>
            </a:r>
            <a:r>
              <a:t>consumption </a:t>
            </a:r>
            <a:r>
              <a:rPr>
                <a:solidFill>
                  <a:srgbClr val="FF6600"/>
                </a:solidFill>
              </a:rPr>
              <a:t>cannot be separated</a:t>
            </a:r>
            <a:r>
              <a:t> from production</a:t>
            </a:r>
          </a:p>
          <a:p>
            <a:r>
              <a:t>A fresh perspective: </a:t>
            </a:r>
            <a:r>
              <a:rPr>
                <a:solidFill>
                  <a:srgbClr val="FF6600"/>
                </a:solidFill>
              </a:rPr>
              <a:t>Benefits without Ownership</a:t>
            </a:r>
          </a:p>
          <a:p>
            <a:pPr marL="781050" lvl="1" indent="-381000">
              <a:spcBef>
                <a:spcPts val="1200"/>
              </a:spcBef>
              <a:buClr>
                <a:srgbClr val="013C7D"/>
              </a:buClr>
            </a:pPr>
            <a:r>
              <a:t>Rental of goods: </a:t>
            </a:r>
          </a:p>
          <a:p>
            <a:pPr marL="911225" lvl="2" indent="-381000">
              <a:spcBef>
                <a:spcPts val="1200"/>
              </a:spcBef>
              <a:buClr>
                <a:srgbClr val="013C7D"/>
              </a:buClr>
            </a:pPr>
            <a:r>
              <a:t>      (a) Payment made for using or accessing something – usually for a defined period of time – instead of buying it outright and</a:t>
            </a:r>
          </a:p>
          <a:p>
            <a:pPr marL="911225" lvl="2" indent="-381000">
              <a:spcBef>
                <a:spcPts val="1200"/>
              </a:spcBef>
              <a:buClr>
                <a:srgbClr val="013C7D"/>
              </a:buClr>
            </a:pPr>
            <a:r>
              <a:t>	(b) Allows participation in network systems that individuals and organizations could not afford</a:t>
            </a:r>
          </a:p>
          <a:p>
            <a:pPr marL="781050" lvl="1" indent="-381000">
              <a:spcBef>
                <a:spcPct val="0"/>
              </a:spcBef>
              <a:buFont typeface="Wingdings" pitchFamily="2" charset="2"/>
              <a:buNone/>
            </a:pPr>
            <a:endParaRPr i="1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Services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Services </a:t>
            </a:r>
            <a:r>
              <a:rPr lang="en-US" sz="3600" dirty="0">
                <a:solidFill>
                  <a:srgbClr val="0070C0"/>
                </a:solidFill>
              </a:rPr>
              <a:t>are a form of product that consists of activities, benefits, or satisfactions offered for sale that are essentially intangible and do not result in the ownership of anything. </a:t>
            </a:r>
          </a:p>
          <a:p>
            <a:pPr marL="0" indent="0">
              <a:buNone/>
            </a:pPr>
            <a:endParaRPr lang="ar-SA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215909"/>
      </p:ext>
    </p:extLst>
  </p:cSld>
  <p:clrMapOvr>
    <a:masterClrMapping/>
  </p:clrMapOvr>
  <p:transition spd="med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What Are Services?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760412" y="2667000"/>
          <a:ext cx="8382001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760413" y="1565275"/>
            <a:ext cx="83820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 algn="ctr" eaLnBrk="0" hangingPunct="0">
              <a:lnSpc>
                <a:spcPct val="110000"/>
              </a:lnSpc>
            </a:pPr>
            <a:r>
              <a:rPr lang="en-US" sz="2400" b="1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	Five broad categories within non-ownership framework of which two or more may be combined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Definition of Services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Services  </a:t>
            </a:r>
          </a:p>
          <a:p>
            <a:pPr lvl="1">
              <a:spcBef>
                <a:spcPts val="1200"/>
              </a:spcBef>
            </a:pPr>
            <a:r>
              <a:t>are </a:t>
            </a:r>
            <a:r>
              <a:rPr>
                <a:solidFill>
                  <a:srgbClr val="FF6600"/>
                </a:solidFill>
              </a:rPr>
              <a:t>economic activities </a:t>
            </a:r>
            <a:r>
              <a:t>offered by one party to another </a:t>
            </a:r>
          </a:p>
          <a:p>
            <a:pPr lvl="1">
              <a:spcBef>
                <a:spcPts val="1200"/>
              </a:spcBef>
            </a:pPr>
            <a:r>
              <a:t>most commonly employ </a:t>
            </a:r>
            <a:r>
              <a:rPr>
                <a:solidFill>
                  <a:srgbClr val="FF6600"/>
                </a:solidFill>
              </a:rPr>
              <a:t>time-based performances </a:t>
            </a:r>
            <a:r>
              <a:t>to bring about desired results</a:t>
            </a:r>
          </a:p>
          <a:p>
            <a:r>
              <a:t>In exchange for their money, time, and effort, service customers expect to obtain value from</a:t>
            </a:r>
          </a:p>
          <a:p>
            <a:pPr lvl="1">
              <a:spcBef>
                <a:spcPts val="1200"/>
              </a:spcBef>
            </a:pPr>
            <a:r>
              <a:t>access to goods, labor, facilities, environments, professional skills, networks, and systems; </a:t>
            </a:r>
          </a:p>
          <a:p>
            <a:pPr lvl="1">
              <a:spcBef>
                <a:spcPts val="1200"/>
              </a:spcBef>
            </a:pPr>
            <a:r>
              <a:t>normally </a:t>
            </a:r>
            <a:r>
              <a:rPr>
                <a:solidFill>
                  <a:srgbClr val="FF6600"/>
                </a:solidFill>
              </a:rPr>
              <a:t>do not take ownership </a:t>
            </a:r>
            <a:r>
              <a:t>of any of the physical elements involved. </a:t>
            </a:r>
          </a:p>
          <a:p>
            <a:pPr lvl="2">
              <a:spcBef>
                <a:spcPct val="0"/>
              </a:spcBef>
              <a:buFont typeface="Arial" charset="0"/>
              <a:buNone/>
            </a:pPr>
            <a:endParaRPr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Service Products vs. Customer Service &amp; After-Sales Service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t>A firm</a:t>
            </a:r>
            <a:r>
              <a:rPr>
                <a:latin typeface="Arial" charset="0"/>
              </a:rPr>
              <a:t>’</a:t>
            </a:r>
            <a:r>
              <a:t>s market offerings are divided into core product elements and supplementary service elements</a:t>
            </a:r>
          </a:p>
          <a:p>
            <a:r>
              <a:t>Need to distinguish between:</a:t>
            </a:r>
          </a:p>
          <a:p>
            <a:pPr lvl="1">
              <a:spcBef>
                <a:spcPts val="1200"/>
              </a:spcBef>
            </a:pPr>
            <a:r>
              <a:t>Marketing</a:t>
            </a:r>
            <a:r>
              <a:rPr>
                <a:solidFill>
                  <a:srgbClr val="FF6600"/>
                </a:solidFill>
              </a:rPr>
              <a:t> of </a:t>
            </a:r>
            <a:r>
              <a:t>services – when service is the core product</a:t>
            </a:r>
          </a:p>
          <a:p>
            <a:pPr lvl="1">
              <a:spcBef>
                <a:spcPts val="1200"/>
              </a:spcBef>
            </a:pPr>
            <a:r>
              <a:t>Marketing</a:t>
            </a:r>
            <a:r>
              <a:rPr>
                <a:solidFill>
                  <a:srgbClr val="FF6600"/>
                </a:solidFill>
              </a:rPr>
              <a:t> through </a:t>
            </a:r>
            <a:r>
              <a:t>service – when good service increases the value of a core physical good</a:t>
            </a:r>
          </a:p>
          <a:p>
            <a:r>
              <a:t>Manufacturing firms are reformulating and enhancing existing added-value services to market them as stand-alone core products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Overview of Chapter 1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7650" y="1590675"/>
            <a:ext cx="9407525" cy="44958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mtClean="0"/>
              <a:t>Why Study Services?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mtClean="0"/>
              <a:t>What are Services?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mtClean="0"/>
              <a:t>Marketing Challenges Posed by Services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mtClean="0"/>
              <a:t>Extended Marketing Mix Required for Services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mtClean="0"/>
              <a:t>Integration of Marketing with Other Management Functions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mtClean="0"/>
              <a:t>Developing Effective Service Marketing Strategies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endParaRPr lang="en-US" smtClean="0"/>
          </a:p>
          <a:p>
            <a:pPr>
              <a:lnSpc>
                <a:spcPct val="150000"/>
              </a:lnSpc>
              <a:spcBef>
                <a:spcPts val="1800"/>
              </a:spcBef>
            </a:pPr>
            <a:endParaRPr lang="en-US" smtClean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Service – A Process Perspective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defRPr/>
            </a:pPr>
            <a:r>
              <a:rPr/>
              <a:t>Differences exist amongst services depending on what is being processed</a:t>
            </a:r>
          </a:p>
          <a:p>
            <a:pPr>
              <a:defRPr/>
            </a:pPr>
            <a:r>
              <a:rPr/>
              <a:t>Classification of services into</a:t>
            </a:r>
          </a:p>
          <a:p>
            <a:pPr lvl="1">
              <a:spcBef>
                <a:spcPts val="1200"/>
              </a:spcBef>
              <a:defRPr/>
            </a:pPr>
            <a:r>
              <a:rPr>
                <a:solidFill>
                  <a:srgbClr val="FF6600"/>
                </a:solidFill>
                <a:ea typeface="+mn-ea"/>
              </a:rPr>
              <a:t>People processing</a:t>
            </a:r>
          </a:p>
          <a:p>
            <a:pPr lvl="1">
              <a:spcBef>
                <a:spcPts val="1200"/>
              </a:spcBef>
              <a:defRPr/>
            </a:pPr>
            <a:r>
              <a:rPr>
                <a:solidFill>
                  <a:srgbClr val="FF6600"/>
                </a:solidFill>
                <a:ea typeface="+mn-ea"/>
              </a:rPr>
              <a:t>Possession processing</a:t>
            </a:r>
          </a:p>
          <a:p>
            <a:pPr lvl="1">
              <a:spcBef>
                <a:spcPts val="1200"/>
              </a:spcBef>
              <a:defRPr/>
            </a:pPr>
            <a:r>
              <a:rPr>
                <a:solidFill>
                  <a:srgbClr val="FF6600"/>
                </a:solidFill>
                <a:ea typeface="+mn-ea"/>
              </a:rPr>
              <a:t>Mental stimulus processing</a:t>
            </a:r>
          </a:p>
          <a:p>
            <a:pPr lvl="1">
              <a:spcBef>
                <a:spcPts val="1200"/>
              </a:spcBef>
              <a:defRPr/>
            </a:pPr>
            <a:r>
              <a:rPr>
                <a:solidFill>
                  <a:srgbClr val="FF6600"/>
                </a:solidFill>
                <a:ea typeface="+mn-ea"/>
              </a:rPr>
              <a:t>Information processing</a:t>
            </a:r>
            <a:endParaRPr lang="en-SG">
              <a:solidFill>
                <a:srgbClr val="FF6600"/>
              </a:solidFill>
              <a:ea typeface="+mn-e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3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4 Categories of Services</a:t>
            </a:r>
            <a:endParaRPr lang="en-SG"/>
          </a:p>
        </p:txBody>
      </p:sp>
      <p:pic>
        <p:nvPicPr>
          <p:cNvPr id="52226" name="Picture 3" descr="PPT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2813" y="1752600"/>
            <a:ext cx="7794625" cy="3733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People Processing</a:t>
            </a:r>
          </a:p>
        </p:txBody>
      </p:sp>
      <p:sp>
        <p:nvSpPr>
          <p:cNvPr id="106502" name="Rectangle 2"/>
          <p:cNvSpPr>
            <a:spLocks noChangeArrowheads="1"/>
          </p:cNvSpPr>
          <p:nvPr/>
        </p:nvSpPr>
        <p:spPr bwMode="auto">
          <a:xfrm>
            <a:off x="303213" y="2209800"/>
            <a:ext cx="9067800" cy="38862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6163" tIns="42325" rIns="86163" bIns="42325"/>
          <a:lstStyle/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Customers must: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physically enter the service factory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cooperate actively with the service operation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Managers should think about process and output from 	 	  the </a:t>
            </a:r>
            <a:r>
              <a:rPr lang="en-US" sz="2400" b="1" dirty="0">
                <a:solidFill>
                  <a:srgbClr val="FF6600"/>
                </a:solidFill>
                <a:latin typeface="Helvetica" pitchFamily="34" charset="0"/>
                <a:cs typeface="Helvetica" pitchFamily="34" charset="0"/>
              </a:rPr>
              <a:t>customer’s perspective 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to identify benefits created and non-financial costs: Time, mental and physical effort</a:t>
            </a:r>
          </a:p>
        </p:txBody>
      </p:sp>
      <p:pic>
        <p:nvPicPr>
          <p:cNvPr id="53251" name="Picture 6" descr="PPT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7213" y="1371600"/>
            <a:ext cx="4125912" cy="1951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Possession Processing</a:t>
            </a:r>
          </a:p>
        </p:txBody>
      </p:sp>
      <p:sp>
        <p:nvSpPr>
          <p:cNvPr id="106502" name="Rectangle 2"/>
          <p:cNvSpPr>
            <a:spLocks noChangeArrowheads="1"/>
          </p:cNvSpPr>
          <p:nvPr/>
        </p:nvSpPr>
        <p:spPr bwMode="auto">
          <a:xfrm>
            <a:off x="303213" y="2209800"/>
            <a:ext cx="9067800" cy="38862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6163" tIns="42325" rIns="86163" bIns="42325"/>
          <a:lstStyle/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Involvement is limited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Less physical involvement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Production and consumption are </a:t>
            </a:r>
            <a:r>
              <a:rPr lang="en-US" sz="2400" b="1" dirty="0">
                <a:solidFill>
                  <a:srgbClr val="FF6600"/>
                </a:solidFill>
                <a:latin typeface="Helvetica" pitchFamily="34" charset="0"/>
                <a:cs typeface="Helvetica" pitchFamily="34" charset="0"/>
              </a:rPr>
              <a:t>separable</a:t>
            </a:r>
          </a:p>
        </p:txBody>
      </p:sp>
      <p:pic>
        <p:nvPicPr>
          <p:cNvPr id="54275" name="Picture 6" descr="PPT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8613" y="1447800"/>
            <a:ext cx="4125912" cy="1951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Mental Stimulus Processing</a:t>
            </a:r>
          </a:p>
        </p:txBody>
      </p:sp>
      <p:sp>
        <p:nvSpPr>
          <p:cNvPr id="106502" name="Rectangle 2"/>
          <p:cNvSpPr>
            <a:spLocks noChangeArrowheads="1"/>
          </p:cNvSpPr>
          <p:nvPr/>
        </p:nvSpPr>
        <p:spPr bwMode="auto">
          <a:xfrm>
            <a:off x="227013" y="2209800"/>
            <a:ext cx="9067800" cy="38862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6163" tIns="42325" rIns="86163" bIns="42325"/>
          <a:lstStyle/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Ethical standards required: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Customers might be manipulated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Physical presence of recipients not required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Core content of services is</a:t>
            </a:r>
            <a:r>
              <a:rPr lang="en-US" sz="2400" b="1" dirty="0">
                <a:solidFill>
                  <a:srgbClr val="FF6600"/>
                </a:solidFill>
                <a:latin typeface="Helvetica" pitchFamily="34" charset="0"/>
                <a:cs typeface="Helvetica" pitchFamily="34" charset="0"/>
              </a:rPr>
              <a:t> information-based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Can be ‘inventoried’</a:t>
            </a:r>
            <a:endParaRPr lang="en-US" sz="2400" b="1" dirty="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55299" name="Picture 6" descr="PPT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8613" y="1447800"/>
            <a:ext cx="4125912" cy="1951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Information Processing</a:t>
            </a:r>
          </a:p>
        </p:txBody>
      </p:sp>
      <p:sp>
        <p:nvSpPr>
          <p:cNvPr id="106502" name="Rectangle 2"/>
          <p:cNvSpPr>
            <a:spLocks noChangeArrowheads="1"/>
          </p:cNvSpPr>
          <p:nvPr/>
        </p:nvSpPr>
        <p:spPr bwMode="auto">
          <a:xfrm>
            <a:off x="303213" y="2209800"/>
            <a:ext cx="9067800" cy="38862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6163" tIns="42325" rIns="86163" bIns="42325"/>
          <a:lstStyle/>
          <a:p>
            <a:pPr indent="341313" defTabSz="869950" eaLnBrk="0" hangingPunct="0">
              <a:spcBef>
                <a:spcPct val="80000"/>
              </a:spcBef>
              <a:buClr>
                <a:srgbClr val="013C7D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Most </a:t>
            </a:r>
            <a:r>
              <a:rPr lang="en-US" sz="2400" b="1" dirty="0">
                <a:solidFill>
                  <a:srgbClr val="FF6600"/>
                </a:solidFill>
                <a:latin typeface="Helvetica" pitchFamily="34" charset="0"/>
                <a:cs typeface="Helvetica" pitchFamily="34" charset="0"/>
              </a:rPr>
              <a:t>intangible form </a:t>
            </a: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of service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013C7D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May be transformed: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 </a:t>
            </a: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Into enduring forms of service output</a:t>
            </a:r>
            <a:endParaRPr lang="en-US" sz="2400" b="1" dirty="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  <a:p>
            <a:pPr indent="341313" defTabSz="869950" eaLnBrk="0" hangingPunct="0">
              <a:spcBef>
                <a:spcPct val="80000"/>
              </a:spcBef>
              <a:buClr>
                <a:srgbClr val="013C7D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Line between information processing and mental 		    	  stimulus processing may be unclear</a:t>
            </a:r>
          </a:p>
        </p:txBody>
      </p:sp>
      <p:pic>
        <p:nvPicPr>
          <p:cNvPr id="56323" name="Picture 6" descr="PPT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76913" y="1447800"/>
            <a:ext cx="4125912" cy="1951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Marketing Challenges Posed by Services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Services Pose Distinctive                    Marketing Challenges 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t>Marketing management tasks in the service sector differ from those in the manufacturing sector.</a:t>
            </a:r>
          </a:p>
          <a:p>
            <a:pPr>
              <a:spcAft>
                <a:spcPct val="20000"/>
              </a:spcAft>
            </a:pPr>
            <a:r>
              <a:t>Eight common differences between services and goods but they do not apply equally to all services</a:t>
            </a:r>
          </a:p>
          <a:p>
            <a:pPr algn="ctr">
              <a:buFont typeface="Webdings" pitchFamily="18" charset="2"/>
              <a:buNone/>
            </a:pPr>
            <a:r>
              <a:rPr>
                <a:solidFill>
                  <a:srgbClr val="FF6600"/>
                </a:solidFill>
              </a:rPr>
              <a:t>What are marketing implications of these differences?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Differences, Implications, and </a:t>
            </a:r>
            <a:br/>
            <a:r>
              <a:t>Marketing-Related Tasks </a:t>
            </a:r>
            <a:endParaRPr sz="2000" b="0"/>
          </a:p>
        </p:txBody>
      </p:sp>
      <p:grpSp>
        <p:nvGrpSpPr>
          <p:cNvPr id="61442" name="Group 23"/>
          <p:cNvGrpSpPr>
            <a:grpSpLocks/>
          </p:cNvGrpSpPr>
          <p:nvPr/>
        </p:nvGrpSpPr>
        <p:grpSpPr bwMode="auto">
          <a:xfrm>
            <a:off x="76200" y="1562100"/>
            <a:ext cx="9980613" cy="5310188"/>
            <a:chOff x="45" y="984"/>
            <a:chExt cx="5805" cy="3345"/>
          </a:xfrm>
        </p:grpSpPr>
        <p:sp>
          <p:nvSpPr>
            <p:cNvPr id="61443" name="Rectangle 6"/>
            <p:cNvSpPr>
              <a:spLocks noChangeArrowheads="1"/>
            </p:cNvSpPr>
            <p:nvPr/>
          </p:nvSpPr>
          <p:spPr bwMode="auto">
            <a:xfrm>
              <a:off x="45" y="984"/>
              <a:ext cx="1772" cy="2936"/>
            </a:xfrm>
            <a:prstGeom prst="rect">
              <a:avLst/>
            </a:prstGeom>
            <a:solidFill>
              <a:srgbClr val="FF0000">
                <a:alpha val="29019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40000"/>
                </a:lnSpc>
              </a:pPr>
              <a:endParaRPr lang="en-US"/>
            </a:p>
          </p:txBody>
        </p:sp>
        <p:sp>
          <p:nvSpPr>
            <p:cNvPr id="61444" name="Rectangle 8"/>
            <p:cNvSpPr>
              <a:spLocks noChangeArrowheads="1"/>
            </p:cNvSpPr>
            <p:nvPr/>
          </p:nvSpPr>
          <p:spPr bwMode="auto">
            <a:xfrm>
              <a:off x="1892" y="984"/>
              <a:ext cx="1608" cy="2932"/>
            </a:xfrm>
            <a:prstGeom prst="rect">
              <a:avLst/>
            </a:prstGeom>
            <a:solidFill>
              <a:srgbClr val="CCFFFF">
                <a:alpha val="52940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40000"/>
                </a:lnSpc>
              </a:pPr>
              <a:endParaRPr lang="en-SG"/>
            </a:p>
          </p:txBody>
        </p:sp>
        <p:sp>
          <p:nvSpPr>
            <p:cNvPr id="31750" name="Text Box 7"/>
            <p:cNvSpPr txBox="1">
              <a:spLocks noChangeArrowheads="1"/>
            </p:cNvSpPr>
            <p:nvPr/>
          </p:nvSpPr>
          <p:spPr bwMode="auto">
            <a:xfrm>
              <a:off x="96" y="1109"/>
              <a:ext cx="1656" cy="3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Difference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Most service products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cannot be inventoried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7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Intangible elements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usually dominate</a:t>
              </a:r>
            </a:p>
            <a:p>
              <a:pPr indent="228600" eaLnBrk="0" hangingPunct="0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value creation</a:t>
              </a:r>
            </a:p>
            <a:p>
              <a:pPr indent="228600" eaLnBrk="0" hangingPunct="0">
                <a:lnSpc>
                  <a:spcPct val="2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7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Services are often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difficult to visualize &amp;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understand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Customers may be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involved in co-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production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14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31751" name="Text Box 10"/>
            <p:cNvSpPr txBox="1">
              <a:spLocks noChangeArrowheads="1"/>
            </p:cNvSpPr>
            <p:nvPr/>
          </p:nvSpPr>
          <p:spPr bwMode="auto">
            <a:xfrm>
              <a:off x="1872" y="1112"/>
              <a:ext cx="1629" cy="307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Implications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Customers may be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turned away</a:t>
              </a:r>
            </a:p>
            <a:p>
              <a:pPr indent="228600" eaLnBrk="0" hangingPunct="0"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Harder to evaluate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service &amp; distinguish</a:t>
              </a:r>
            </a:p>
            <a:p>
              <a:pPr indent="228600" eaLnBrk="0" hangingPunct="0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from competitors</a:t>
              </a:r>
            </a:p>
            <a:p>
              <a:pPr indent="228600" eaLnBrk="0" hangingPunct="0">
                <a:lnSpc>
                  <a:spcPct val="2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7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Greater risk &amp;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uncertainty perceived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Interaction between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customer &amp; provider;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poor task execution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could affect satisfaction</a:t>
              </a:r>
            </a:p>
            <a:p>
              <a:pPr indent="228600"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1600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 </a:t>
              </a:r>
            </a:p>
          </p:txBody>
        </p:sp>
        <p:sp>
          <p:nvSpPr>
            <p:cNvPr id="61447" name="Rectangle 12"/>
            <p:cNvSpPr>
              <a:spLocks noChangeArrowheads="1"/>
            </p:cNvSpPr>
            <p:nvPr/>
          </p:nvSpPr>
          <p:spPr bwMode="auto">
            <a:xfrm>
              <a:off x="3545" y="984"/>
              <a:ext cx="2171" cy="2936"/>
            </a:xfrm>
            <a:prstGeom prst="rect">
              <a:avLst/>
            </a:prstGeom>
            <a:solidFill>
              <a:srgbClr val="FFFF99">
                <a:alpha val="85097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40000"/>
                </a:lnSpc>
              </a:pPr>
              <a:endParaRPr lang="en-SG"/>
            </a:p>
          </p:txBody>
        </p:sp>
        <p:sp>
          <p:nvSpPr>
            <p:cNvPr id="31753" name="Text Box 11"/>
            <p:cNvSpPr txBox="1">
              <a:spLocks noChangeArrowheads="1"/>
            </p:cNvSpPr>
            <p:nvPr/>
          </p:nvSpPr>
          <p:spPr bwMode="auto">
            <a:xfrm>
              <a:off x="3545" y="1056"/>
              <a:ext cx="2305" cy="30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Marketing-Related Tasks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ts val="96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Use pricing, promotion,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ts val="96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reservations to smooth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ts val="96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demand; work with ops to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ts val="96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manage capacity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1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Emphasize physical clues,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employ metaphors and vivid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images in advertising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Educate customers on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making good choices; offer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guarantees</a:t>
              </a:r>
            </a:p>
            <a:p>
              <a:pPr indent="228600" eaLnBrk="0" hangingPunct="0">
                <a:lnSpc>
                  <a:spcPct val="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Develop user-friendly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equipment, facilities &amp;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systems; train customers,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provide good support</a:t>
              </a:r>
            </a:p>
            <a:p>
              <a:pPr indent="228600"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1600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 </a:t>
              </a:r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Differences, Implications, and </a:t>
            </a:r>
            <a:br/>
            <a:r>
              <a:t>Marketing-Related Tasks </a:t>
            </a:r>
            <a:endParaRPr sz="2000" b="0"/>
          </a:p>
        </p:txBody>
      </p:sp>
      <p:grpSp>
        <p:nvGrpSpPr>
          <p:cNvPr id="63490" name="Group 23"/>
          <p:cNvGrpSpPr>
            <a:grpSpLocks/>
          </p:cNvGrpSpPr>
          <p:nvPr/>
        </p:nvGrpSpPr>
        <p:grpSpPr bwMode="auto">
          <a:xfrm>
            <a:off x="76200" y="1562100"/>
            <a:ext cx="9980613" cy="5359400"/>
            <a:chOff x="45" y="984"/>
            <a:chExt cx="5805" cy="3376"/>
          </a:xfrm>
        </p:grpSpPr>
        <p:sp>
          <p:nvSpPr>
            <p:cNvPr id="63491" name="Rectangle 6"/>
            <p:cNvSpPr>
              <a:spLocks noChangeArrowheads="1"/>
            </p:cNvSpPr>
            <p:nvPr/>
          </p:nvSpPr>
          <p:spPr bwMode="auto">
            <a:xfrm>
              <a:off x="45" y="984"/>
              <a:ext cx="1772" cy="2936"/>
            </a:xfrm>
            <a:prstGeom prst="rect">
              <a:avLst/>
            </a:prstGeom>
            <a:solidFill>
              <a:srgbClr val="FF0000">
                <a:alpha val="29019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40000"/>
                </a:lnSpc>
              </a:pPr>
              <a:endParaRPr lang="en-US"/>
            </a:p>
          </p:txBody>
        </p:sp>
        <p:sp>
          <p:nvSpPr>
            <p:cNvPr id="63492" name="Rectangle 8"/>
            <p:cNvSpPr>
              <a:spLocks noChangeArrowheads="1"/>
            </p:cNvSpPr>
            <p:nvPr/>
          </p:nvSpPr>
          <p:spPr bwMode="auto">
            <a:xfrm>
              <a:off x="1892" y="984"/>
              <a:ext cx="1608" cy="2932"/>
            </a:xfrm>
            <a:prstGeom prst="rect">
              <a:avLst/>
            </a:prstGeom>
            <a:solidFill>
              <a:srgbClr val="CCFFFF">
                <a:alpha val="52940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40000"/>
                </a:lnSpc>
              </a:pPr>
              <a:endParaRPr lang="en-SG"/>
            </a:p>
          </p:txBody>
        </p:sp>
        <p:sp>
          <p:nvSpPr>
            <p:cNvPr id="31750" name="Text Box 7"/>
            <p:cNvSpPr txBox="1">
              <a:spLocks noChangeArrowheads="1"/>
            </p:cNvSpPr>
            <p:nvPr/>
          </p:nvSpPr>
          <p:spPr bwMode="auto">
            <a:xfrm>
              <a:off x="96" y="1109"/>
              <a:ext cx="1656" cy="32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Difference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People may be part of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service experience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Operational inputs and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outputs tend to vary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more widely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Time factor often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assumes great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importance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Distribution may take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place through 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nonphysical channels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14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31751" name="Text Box 10"/>
            <p:cNvSpPr txBox="1">
              <a:spLocks noChangeArrowheads="1"/>
            </p:cNvSpPr>
            <p:nvPr/>
          </p:nvSpPr>
          <p:spPr bwMode="auto">
            <a:xfrm>
              <a:off x="1872" y="1112"/>
              <a:ext cx="1629" cy="31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Implications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Behavior of service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personnel &amp; customers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can affect satisfaction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8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Hard to maintain quality, </a:t>
              </a:r>
            </a:p>
            <a:p>
              <a:pPr indent="228600" eaLnBrk="0" hangingPunct="0">
                <a:lnSpc>
                  <a:spcPct val="80000"/>
                </a:lnSpc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consistency, reliability  </a:t>
              </a:r>
            </a:p>
            <a:p>
              <a:pPr indent="228600" eaLnBrk="0" hangingPunct="0">
                <a:lnSpc>
                  <a:spcPct val="8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Difficult to shield </a:t>
              </a:r>
            </a:p>
            <a:p>
              <a:pPr indent="228600" eaLnBrk="0" hangingPunct="0">
                <a:lnSpc>
                  <a:spcPct val="80000"/>
                </a:lnSpc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customers from failures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Time is money;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customers want service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at convenient times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Electronic channels or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voice communications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1600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 </a:t>
              </a:r>
            </a:p>
            <a:p>
              <a:pPr indent="228600"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endParaRPr lang="en-US" sz="1600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63495" name="Rectangle 12"/>
            <p:cNvSpPr>
              <a:spLocks noChangeArrowheads="1"/>
            </p:cNvSpPr>
            <p:nvPr/>
          </p:nvSpPr>
          <p:spPr bwMode="auto">
            <a:xfrm>
              <a:off x="3545" y="984"/>
              <a:ext cx="2171" cy="2936"/>
            </a:xfrm>
            <a:prstGeom prst="rect">
              <a:avLst/>
            </a:prstGeom>
            <a:solidFill>
              <a:srgbClr val="FFFF99">
                <a:alpha val="85097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40000"/>
                </a:lnSpc>
              </a:pPr>
              <a:endParaRPr lang="en-SG"/>
            </a:p>
          </p:txBody>
        </p:sp>
        <p:sp>
          <p:nvSpPr>
            <p:cNvPr id="31753" name="Text Box 11"/>
            <p:cNvSpPr txBox="1">
              <a:spLocks noChangeArrowheads="1"/>
            </p:cNvSpPr>
            <p:nvPr/>
          </p:nvSpPr>
          <p:spPr bwMode="auto">
            <a:xfrm>
              <a:off x="3545" y="1120"/>
              <a:ext cx="2305" cy="309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Marketing-Related Tasks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Recruit, train employees to  </a:t>
              </a:r>
            </a:p>
            <a:p>
              <a:pPr indent="228600" eaLnBrk="0" hangingPunct="0">
                <a:lnSpc>
                  <a:spcPct val="2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reinforce service concept</a:t>
              </a:r>
              <a:endParaRPr lang="en-US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7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Shape customer behavior</a:t>
              </a:r>
            </a:p>
            <a:p>
              <a:pPr indent="228600" eaLnBrk="0" hangingPunct="0">
                <a:lnSpc>
                  <a:spcPct val="0"/>
                </a:lnSpc>
                <a:spcBef>
                  <a:spcPct val="80000"/>
                </a:spcBef>
                <a:defRPr/>
              </a:pPr>
              <a:endPara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0"/>
                </a:lnSpc>
                <a:spcBef>
                  <a:spcPct val="8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Redesign for simplicity and</a:t>
              </a:r>
            </a:p>
            <a:p>
              <a:pPr indent="228600" eaLnBrk="0" hangingPunct="0">
                <a:lnSpc>
                  <a:spcPct val="0"/>
                </a:lnSpc>
                <a:spcBef>
                  <a:spcPct val="8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failure proofing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8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Institute good service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3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recovery procedures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8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Find ways to compete on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35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speed of delivery; offer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extended hours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Create user-friendly,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3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secure websites and free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3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access by telephone</a:t>
              </a:r>
            </a:p>
            <a:p>
              <a:pPr indent="228600"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1600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 </a:t>
              </a:r>
            </a:p>
            <a:p>
              <a:pPr indent="228600"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1600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 </a:t>
              </a:r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Why Study Services?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Extended Marketing Mix for Services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Services Require </a:t>
            </a:r>
            <a:br/>
            <a:r>
              <a:t>An Extended Marketing Mix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t>Marketing can be viewed as:</a:t>
            </a:r>
          </a:p>
          <a:p>
            <a:pPr lvl="1">
              <a:spcBef>
                <a:spcPts val="1200"/>
              </a:spcBef>
            </a:pPr>
            <a:r>
              <a:t>A strategic and competitive thrust pursued by top management</a:t>
            </a:r>
          </a:p>
          <a:p>
            <a:pPr lvl="1">
              <a:spcBef>
                <a:spcPts val="1200"/>
              </a:spcBef>
            </a:pPr>
            <a:r>
              <a:t>A set of functional activities performed by line managers</a:t>
            </a:r>
          </a:p>
          <a:p>
            <a:pPr lvl="1">
              <a:spcBef>
                <a:spcPts val="1200"/>
              </a:spcBef>
            </a:pPr>
            <a:r>
              <a:t>A customer-driven orientation for the entire organization</a:t>
            </a:r>
          </a:p>
          <a:p>
            <a:r>
              <a:t>Marketing is </a:t>
            </a:r>
            <a:r>
              <a:rPr>
                <a:solidFill>
                  <a:srgbClr val="FF6600"/>
                </a:solidFill>
              </a:rPr>
              <a:t>only function </a:t>
            </a:r>
            <a:r>
              <a:t>to bring operating revenues into a business; all other functions are cost centers</a:t>
            </a:r>
          </a:p>
          <a:p>
            <a:r>
              <a:t>The “</a:t>
            </a:r>
            <a:r>
              <a:rPr>
                <a:solidFill>
                  <a:srgbClr val="FF6600"/>
                </a:solidFill>
              </a:rPr>
              <a:t>7 Ps</a:t>
            </a:r>
            <a:r>
              <a:t>” of services marketing are needed to create viable </a:t>
            </a:r>
            <a:r>
              <a:rPr>
                <a:solidFill>
                  <a:srgbClr val="FF6600"/>
                </a:solidFill>
              </a:rPr>
              <a:t>strategies for meeting customer needs profitably</a:t>
            </a:r>
            <a:endParaRPr/>
          </a:p>
          <a:p>
            <a:endParaRPr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The 7Ps of Services Marketing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t>Traditional Marketing Mix Applied to Services</a:t>
            </a:r>
          </a:p>
          <a:p>
            <a:pPr lvl="1">
              <a:spcBef>
                <a:spcPts val="1200"/>
              </a:spcBef>
            </a:pPr>
            <a:r>
              <a:t>Product </a:t>
            </a:r>
            <a:r>
              <a:rPr i="1"/>
              <a:t>(Chapter 4)</a:t>
            </a:r>
          </a:p>
          <a:p>
            <a:pPr lvl="1">
              <a:spcBef>
                <a:spcPts val="1200"/>
              </a:spcBef>
            </a:pPr>
            <a:r>
              <a:t>Place and Time </a:t>
            </a:r>
            <a:r>
              <a:rPr i="1"/>
              <a:t>(Chapter 5)</a:t>
            </a:r>
          </a:p>
          <a:p>
            <a:pPr lvl="1">
              <a:spcBef>
                <a:spcPts val="1200"/>
              </a:spcBef>
            </a:pPr>
            <a:r>
              <a:t>Price </a:t>
            </a:r>
            <a:r>
              <a:rPr i="1"/>
              <a:t>(Chapter 6)</a:t>
            </a:r>
          </a:p>
          <a:p>
            <a:pPr lvl="1">
              <a:spcBef>
                <a:spcPts val="1200"/>
              </a:spcBef>
            </a:pPr>
            <a:r>
              <a:t>Promotion and Education </a:t>
            </a:r>
            <a:r>
              <a:rPr i="1"/>
              <a:t>(Chapter 7)</a:t>
            </a:r>
          </a:p>
          <a:p>
            <a:r>
              <a:t>Extended Marketing Mix for Services </a:t>
            </a:r>
          </a:p>
          <a:p>
            <a:pPr lvl="1">
              <a:spcBef>
                <a:spcPts val="1200"/>
              </a:spcBef>
            </a:pPr>
            <a:r>
              <a:t>Process (</a:t>
            </a:r>
            <a:r>
              <a:rPr i="1"/>
              <a:t>Chapter 8 &amp; 9)</a:t>
            </a:r>
          </a:p>
          <a:p>
            <a:pPr lvl="1">
              <a:spcBef>
                <a:spcPts val="1200"/>
              </a:spcBef>
            </a:pPr>
            <a:r>
              <a:t>Physical Environment </a:t>
            </a:r>
            <a:r>
              <a:rPr i="1"/>
              <a:t>(Chapter 10)</a:t>
            </a:r>
          </a:p>
          <a:p>
            <a:pPr lvl="1">
              <a:spcBef>
                <a:spcPts val="1200"/>
              </a:spcBef>
            </a:pPr>
            <a:r>
              <a:t>People </a:t>
            </a:r>
            <a:r>
              <a:rPr i="1"/>
              <a:t>(Chapter 11)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Integration of Marketing with Other Management Functions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Marketing to be Integrated with Other Management Functions</a:t>
            </a:r>
            <a:r>
              <a:rPr sz="2600"/>
              <a:t> </a:t>
            </a:r>
            <a:endParaRPr sz="2000" b="0"/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 algn="ctr">
              <a:spcBef>
                <a:spcPct val="0"/>
              </a:spcBef>
              <a:spcAft>
                <a:spcPct val="70000"/>
              </a:spcAft>
              <a:buFont typeface="Wingdings" pitchFamily="2" charset="2"/>
              <a:buNone/>
            </a:pPr>
            <a:r>
              <a:t>   Three management functions play central and interrelated roles in meeting needs of service customers</a:t>
            </a:r>
          </a:p>
          <a:p>
            <a:pPr>
              <a:spcBef>
                <a:spcPct val="0"/>
              </a:spcBef>
              <a:spcAft>
                <a:spcPct val="70000"/>
              </a:spcAft>
            </a:pPr>
            <a:endParaRPr b="0" i="1"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70000"/>
              </a:spcAft>
            </a:pPr>
            <a:endParaRPr sz="1800"/>
          </a:p>
          <a:p>
            <a:pPr>
              <a:spcBef>
                <a:spcPct val="0"/>
              </a:spcBef>
              <a:spcAft>
                <a:spcPct val="70000"/>
              </a:spcAft>
            </a:pPr>
            <a:endParaRPr sz="1800"/>
          </a:p>
          <a:p>
            <a:pPr>
              <a:spcBef>
                <a:spcPct val="0"/>
              </a:spcBef>
              <a:spcAft>
                <a:spcPct val="70000"/>
              </a:spcAft>
              <a:buFont typeface="Wingdings" pitchFamily="2" charset="2"/>
              <a:buNone/>
            </a:pPr>
            <a:endParaRPr sz="1800"/>
          </a:p>
        </p:txBody>
      </p:sp>
      <p:grpSp>
        <p:nvGrpSpPr>
          <p:cNvPr id="73731" name="Group 39"/>
          <p:cNvGrpSpPr>
            <a:grpSpLocks/>
          </p:cNvGrpSpPr>
          <p:nvPr/>
        </p:nvGrpSpPr>
        <p:grpSpPr bwMode="auto">
          <a:xfrm>
            <a:off x="1446213" y="2590800"/>
            <a:ext cx="7207250" cy="3508375"/>
            <a:chOff x="432" y="1248"/>
            <a:chExt cx="4992" cy="2858"/>
          </a:xfrm>
        </p:grpSpPr>
        <p:sp>
          <p:nvSpPr>
            <p:cNvPr id="47109" name="Oval 40"/>
            <p:cNvSpPr>
              <a:spLocks noChangeArrowheads="1"/>
            </p:cNvSpPr>
            <p:nvPr/>
          </p:nvSpPr>
          <p:spPr bwMode="auto">
            <a:xfrm>
              <a:off x="1776" y="1248"/>
              <a:ext cx="2306" cy="2255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90488" tIns="44450" rIns="90488" bIns="44450" anchor="ctr"/>
            <a:lstStyle/>
            <a:p>
              <a:pPr algn="ctr" eaLnBrk="0" hangingPunct="0">
                <a:lnSpc>
                  <a:spcPct val="140000"/>
                </a:lnSpc>
                <a:defRPr/>
              </a:pPr>
              <a:endParaRPr lang="en-SG"/>
            </a:p>
          </p:txBody>
        </p:sp>
        <p:sp>
          <p:nvSpPr>
            <p:cNvPr id="73733" name="Rectangle 41"/>
            <p:cNvSpPr>
              <a:spLocks noChangeArrowheads="1"/>
            </p:cNvSpPr>
            <p:nvPr/>
          </p:nvSpPr>
          <p:spPr bwMode="auto">
            <a:xfrm>
              <a:off x="2400" y="2352"/>
              <a:ext cx="1104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000000"/>
                  </a:solidFill>
                  <a:latin typeface="Helvetica" pitchFamily="34" charset="0"/>
                  <a:cs typeface="Helvetica" pitchFamily="34" charset="0"/>
                </a:rPr>
                <a:t>Customers</a:t>
              </a:r>
            </a:p>
          </p:txBody>
        </p:sp>
        <p:sp>
          <p:nvSpPr>
            <p:cNvPr id="47111" name="Rectangle 42"/>
            <p:cNvSpPr>
              <a:spLocks noChangeArrowheads="1"/>
            </p:cNvSpPr>
            <p:nvPr/>
          </p:nvSpPr>
          <p:spPr bwMode="auto">
            <a:xfrm>
              <a:off x="432" y="1584"/>
              <a:ext cx="1729" cy="60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2400" b="1" dirty="0">
                  <a:solidFill>
                    <a:sysClr val="windowText" lastClr="000000"/>
                  </a:solidFill>
                </a:rPr>
                <a:t>     </a:t>
              </a:r>
              <a:r>
                <a:rPr lang="en-US" sz="2400" b="1" dirty="0">
                  <a:solidFill>
                    <a:sysClr val="windowText" lastClr="000000"/>
                  </a:solidFill>
                  <a:latin typeface="Helvetica" pitchFamily="34" charset="0"/>
                  <a:cs typeface="Helvetica" pitchFamily="34" charset="0"/>
                </a:rPr>
                <a:t>Operations     </a:t>
              </a:r>
            </a:p>
            <a:p>
              <a:pPr eaLnBrk="0" hangingPunct="0">
                <a:defRPr/>
              </a:pPr>
              <a:r>
                <a:rPr lang="en-US" sz="2400" b="1" dirty="0">
                  <a:solidFill>
                    <a:sysClr val="windowText" lastClr="000000"/>
                  </a:solidFill>
                  <a:latin typeface="Helvetica" pitchFamily="34" charset="0"/>
                  <a:cs typeface="Helvetica" pitchFamily="34" charset="0"/>
                </a:rPr>
                <a:t>    Management</a:t>
              </a:r>
              <a:endParaRPr lang="en-US" sz="2400" dirty="0">
                <a:solidFill>
                  <a:sysClr val="windowText" lastClr="000000"/>
                </a:solidFill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47112" name="Rectangle 43"/>
            <p:cNvSpPr>
              <a:spLocks noChangeArrowheads="1"/>
            </p:cNvSpPr>
            <p:nvPr/>
          </p:nvSpPr>
          <p:spPr bwMode="auto">
            <a:xfrm>
              <a:off x="3648" y="1632"/>
              <a:ext cx="1776" cy="60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2400" b="1" dirty="0">
                  <a:solidFill>
                    <a:sysClr val="windowText" lastClr="000000"/>
                  </a:solidFill>
                </a:rPr>
                <a:t>      </a:t>
              </a:r>
              <a:r>
                <a:rPr lang="en-US" sz="2400" b="1" dirty="0">
                  <a:solidFill>
                    <a:sysClr val="windowText" lastClr="000000"/>
                  </a:solidFill>
                  <a:latin typeface="Helvetica" pitchFamily="34" charset="0"/>
                  <a:cs typeface="Helvetica" pitchFamily="34" charset="0"/>
                </a:rPr>
                <a:t>Marketing    </a:t>
              </a:r>
            </a:p>
            <a:p>
              <a:pPr eaLnBrk="0" hangingPunct="0">
                <a:defRPr/>
              </a:pPr>
              <a:r>
                <a:rPr lang="en-US" sz="2400" b="1" dirty="0">
                  <a:solidFill>
                    <a:sysClr val="windowText" lastClr="000000"/>
                  </a:solidFill>
                  <a:latin typeface="Helvetica" pitchFamily="34" charset="0"/>
                  <a:cs typeface="Helvetica" pitchFamily="34" charset="0"/>
                </a:rPr>
                <a:t>    Management</a:t>
              </a:r>
              <a:endParaRPr lang="en-US" sz="2400" dirty="0">
                <a:solidFill>
                  <a:sysClr val="windowText" lastClr="000000"/>
                </a:solidFill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47113" name="Rectangle 44"/>
            <p:cNvSpPr>
              <a:spLocks noChangeArrowheads="1"/>
            </p:cNvSpPr>
            <p:nvPr/>
          </p:nvSpPr>
          <p:spPr bwMode="auto">
            <a:xfrm>
              <a:off x="1872" y="3503"/>
              <a:ext cx="2014" cy="60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400" b="1" dirty="0">
                  <a:solidFill>
                    <a:sysClr val="windowText" lastClr="000000"/>
                  </a:solidFill>
                  <a:latin typeface="Helvetica" pitchFamily="34" charset="0"/>
                  <a:cs typeface="Helvetica" pitchFamily="34" charset="0"/>
                </a:rPr>
                <a:t>Human Resources   </a:t>
              </a:r>
            </a:p>
            <a:p>
              <a:pPr algn="ctr" eaLnBrk="0" hangingPunct="0">
                <a:defRPr/>
              </a:pPr>
              <a:r>
                <a:rPr lang="en-US" sz="2400" b="1" dirty="0">
                  <a:solidFill>
                    <a:sysClr val="windowText" lastClr="000000"/>
                  </a:solidFill>
                  <a:latin typeface="Helvetica" pitchFamily="34" charset="0"/>
                  <a:cs typeface="Helvetica" pitchFamily="34" charset="0"/>
                </a:rPr>
                <a:t>Management</a:t>
              </a:r>
              <a:endParaRPr lang="en-US" sz="2000" dirty="0">
                <a:solidFill>
                  <a:sysClr val="windowText" lastClr="000000"/>
                </a:solidFill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73737" name="Freeform 47"/>
            <p:cNvSpPr>
              <a:spLocks/>
            </p:cNvSpPr>
            <p:nvPr/>
          </p:nvSpPr>
          <p:spPr bwMode="auto">
            <a:xfrm>
              <a:off x="2699" y="3458"/>
              <a:ext cx="108" cy="63"/>
            </a:xfrm>
            <a:custGeom>
              <a:avLst/>
              <a:gdLst>
                <a:gd name="T0" fmla="*/ 90 w 71"/>
                <a:gd name="T1" fmla="*/ 49 h 41"/>
                <a:gd name="T2" fmla="*/ 81 w 71"/>
                <a:gd name="T3" fmla="*/ 43 h 41"/>
                <a:gd name="T4" fmla="*/ 71 w 71"/>
                <a:gd name="T5" fmla="*/ 38 h 41"/>
                <a:gd name="T6" fmla="*/ 62 w 71"/>
                <a:gd name="T7" fmla="*/ 34 h 41"/>
                <a:gd name="T8" fmla="*/ 58 w 71"/>
                <a:gd name="T9" fmla="*/ 23 h 41"/>
                <a:gd name="T10" fmla="*/ 50 w 71"/>
                <a:gd name="T11" fmla="*/ 18 h 41"/>
                <a:gd name="T12" fmla="*/ 41 w 71"/>
                <a:gd name="T13" fmla="*/ 14 h 41"/>
                <a:gd name="T14" fmla="*/ 32 w 71"/>
                <a:gd name="T15" fmla="*/ 9 h 41"/>
                <a:gd name="T16" fmla="*/ 27 w 71"/>
                <a:gd name="T17" fmla="*/ 0 h 41"/>
                <a:gd name="T18" fmla="*/ 0 w 71"/>
                <a:gd name="T19" fmla="*/ 97 h 41"/>
                <a:gd name="T20" fmla="*/ 5 w 71"/>
                <a:gd name="T21" fmla="*/ 92 h 41"/>
                <a:gd name="T22" fmla="*/ 14 w 71"/>
                <a:gd name="T23" fmla="*/ 92 h 41"/>
                <a:gd name="T24" fmla="*/ 23 w 71"/>
                <a:gd name="T25" fmla="*/ 92 h 41"/>
                <a:gd name="T26" fmla="*/ 32 w 71"/>
                <a:gd name="T27" fmla="*/ 92 h 41"/>
                <a:gd name="T28" fmla="*/ 46 w 71"/>
                <a:gd name="T29" fmla="*/ 88 h 41"/>
                <a:gd name="T30" fmla="*/ 58 w 71"/>
                <a:gd name="T31" fmla="*/ 88 h 41"/>
                <a:gd name="T32" fmla="*/ 71 w 71"/>
                <a:gd name="T33" fmla="*/ 88 h 41"/>
                <a:gd name="T34" fmla="*/ 81 w 71"/>
                <a:gd name="T35" fmla="*/ 88 h 41"/>
                <a:gd name="T36" fmla="*/ 94 w 71"/>
                <a:gd name="T37" fmla="*/ 88 h 41"/>
                <a:gd name="T38" fmla="*/ 106 w 71"/>
                <a:gd name="T39" fmla="*/ 88 h 41"/>
                <a:gd name="T40" fmla="*/ 120 w 71"/>
                <a:gd name="T41" fmla="*/ 88 h 41"/>
                <a:gd name="T42" fmla="*/ 129 w 71"/>
                <a:gd name="T43" fmla="*/ 88 h 41"/>
                <a:gd name="T44" fmla="*/ 138 w 71"/>
                <a:gd name="T45" fmla="*/ 88 h 41"/>
                <a:gd name="T46" fmla="*/ 152 w 71"/>
                <a:gd name="T47" fmla="*/ 88 h 41"/>
                <a:gd name="T48" fmla="*/ 157 w 71"/>
                <a:gd name="T49" fmla="*/ 88 h 41"/>
                <a:gd name="T50" fmla="*/ 164 w 71"/>
                <a:gd name="T51" fmla="*/ 88 h 41"/>
                <a:gd name="T52" fmla="*/ 160 w 71"/>
                <a:gd name="T53" fmla="*/ 88 h 41"/>
                <a:gd name="T54" fmla="*/ 152 w 71"/>
                <a:gd name="T55" fmla="*/ 83 h 41"/>
                <a:gd name="T56" fmla="*/ 143 w 71"/>
                <a:gd name="T57" fmla="*/ 78 h 41"/>
                <a:gd name="T58" fmla="*/ 134 w 71"/>
                <a:gd name="T59" fmla="*/ 74 h 41"/>
                <a:gd name="T60" fmla="*/ 125 w 71"/>
                <a:gd name="T61" fmla="*/ 69 h 41"/>
                <a:gd name="T62" fmla="*/ 111 w 71"/>
                <a:gd name="T63" fmla="*/ 58 h 41"/>
                <a:gd name="T64" fmla="*/ 103 w 71"/>
                <a:gd name="T65" fmla="*/ 54 h 41"/>
                <a:gd name="T66" fmla="*/ 90 w 71"/>
                <a:gd name="T67" fmla="*/ 49 h 4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1"/>
                <a:gd name="T103" fmla="*/ 0 h 41"/>
                <a:gd name="T104" fmla="*/ 71 w 71"/>
                <a:gd name="T105" fmla="*/ 41 h 4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1" h="41">
                  <a:moveTo>
                    <a:pt x="39" y="21"/>
                  </a:moveTo>
                  <a:lnTo>
                    <a:pt x="35" y="18"/>
                  </a:lnTo>
                  <a:lnTo>
                    <a:pt x="31" y="16"/>
                  </a:lnTo>
                  <a:lnTo>
                    <a:pt x="27" y="14"/>
                  </a:lnTo>
                  <a:lnTo>
                    <a:pt x="25" y="10"/>
                  </a:lnTo>
                  <a:lnTo>
                    <a:pt x="22" y="8"/>
                  </a:lnTo>
                  <a:lnTo>
                    <a:pt x="18" y="6"/>
                  </a:lnTo>
                  <a:lnTo>
                    <a:pt x="14" y="4"/>
                  </a:lnTo>
                  <a:lnTo>
                    <a:pt x="12" y="0"/>
                  </a:lnTo>
                  <a:lnTo>
                    <a:pt x="0" y="41"/>
                  </a:lnTo>
                  <a:lnTo>
                    <a:pt x="2" y="39"/>
                  </a:lnTo>
                  <a:lnTo>
                    <a:pt x="6" y="39"/>
                  </a:lnTo>
                  <a:lnTo>
                    <a:pt x="10" y="39"/>
                  </a:lnTo>
                  <a:lnTo>
                    <a:pt x="14" y="39"/>
                  </a:lnTo>
                  <a:lnTo>
                    <a:pt x="20" y="37"/>
                  </a:lnTo>
                  <a:lnTo>
                    <a:pt x="25" y="37"/>
                  </a:lnTo>
                  <a:lnTo>
                    <a:pt x="31" y="37"/>
                  </a:lnTo>
                  <a:lnTo>
                    <a:pt x="35" y="37"/>
                  </a:lnTo>
                  <a:lnTo>
                    <a:pt x="41" y="37"/>
                  </a:lnTo>
                  <a:lnTo>
                    <a:pt x="46" y="37"/>
                  </a:lnTo>
                  <a:lnTo>
                    <a:pt x="52" y="37"/>
                  </a:lnTo>
                  <a:lnTo>
                    <a:pt x="56" y="37"/>
                  </a:lnTo>
                  <a:lnTo>
                    <a:pt x="60" y="37"/>
                  </a:lnTo>
                  <a:lnTo>
                    <a:pt x="66" y="37"/>
                  </a:lnTo>
                  <a:lnTo>
                    <a:pt x="68" y="37"/>
                  </a:lnTo>
                  <a:lnTo>
                    <a:pt x="71" y="37"/>
                  </a:lnTo>
                  <a:lnTo>
                    <a:pt x="69" y="37"/>
                  </a:lnTo>
                  <a:lnTo>
                    <a:pt x="66" y="35"/>
                  </a:lnTo>
                  <a:lnTo>
                    <a:pt x="62" y="33"/>
                  </a:lnTo>
                  <a:lnTo>
                    <a:pt x="58" y="31"/>
                  </a:lnTo>
                  <a:lnTo>
                    <a:pt x="54" y="29"/>
                  </a:lnTo>
                  <a:lnTo>
                    <a:pt x="48" y="25"/>
                  </a:lnTo>
                  <a:lnTo>
                    <a:pt x="45" y="23"/>
                  </a:lnTo>
                  <a:lnTo>
                    <a:pt x="39" y="2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8" name="Freeform 48"/>
            <p:cNvSpPr>
              <a:spLocks/>
            </p:cNvSpPr>
            <p:nvPr/>
          </p:nvSpPr>
          <p:spPr bwMode="auto">
            <a:xfrm>
              <a:off x="1751" y="2133"/>
              <a:ext cx="61" cy="108"/>
            </a:xfrm>
            <a:custGeom>
              <a:avLst/>
              <a:gdLst>
                <a:gd name="T0" fmla="*/ 49 w 40"/>
                <a:gd name="T1" fmla="*/ 71 h 71"/>
                <a:gd name="T2" fmla="*/ 44 w 40"/>
                <a:gd name="T3" fmla="*/ 84 h 71"/>
                <a:gd name="T4" fmla="*/ 35 w 40"/>
                <a:gd name="T5" fmla="*/ 93 h 71"/>
                <a:gd name="T6" fmla="*/ 31 w 40"/>
                <a:gd name="T7" fmla="*/ 97 h 71"/>
                <a:gd name="T8" fmla="*/ 26 w 40"/>
                <a:gd name="T9" fmla="*/ 106 h 71"/>
                <a:gd name="T10" fmla="*/ 17 w 40"/>
                <a:gd name="T11" fmla="*/ 116 h 71"/>
                <a:gd name="T12" fmla="*/ 12 w 40"/>
                <a:gd name="T13" fmla="*/ 120 h 71"/>
                <a:gd name="T14" fmla="*/ 8 w 40"/>
                <a:gd name="T15" fmla="*/ 129 h 71"/>
                <a:gd name="T16" fmla="*/ 0 w 40"/>
                <a:gd name="T17" fmla="*/ 137 h 71"/>
                <a:gd name="T18" fmla="*/ 88 w 40"/>
                <a:gd name="T19" fmla="*/ 164 h 71"/>
                <a:gd name="T20" fmla="*/ 88 w 40"/>
                <a:gd name="T21" fmla="*/ 160 h 71"/>
                <a:gd name="T22" fmla="*/ 88 w 40"/>
                <a:gd name="T23" fmla="*/ 151 h 71"/>
                <a:gd name="T24" fmla="*/ 88 w 40"/>
                <a:gd name="T25" fmla="*/ 141 h 71"/>
                <a:gd name="T26" fmla="*/ 88 w 40"/>
                <a:gd name="T27" fmla="*/ 134 h 71"/>
                <a:gd name="T28" fmla="*/ 88 w 40"/>
                <a:gd name="T29" fmla="*/ 120 h 71"/>
                <a:gd name="T30" fmla="*/ 88 w 40"/>
                <a:gd name="T31" fmla="*/ 111 h 71"/>
                <a:gd name="T32" fmla="*/ 84 w 40"/>
                <a:gd name="T33" fmla="*/ 97 h 71"/>
                <a:gd name="T34" fmla="*/ 84 w 40"/>
                <a:gd name="T35" fmla="*/ 84 h 71"/>
                <a:gd name="T36" fmla="*/ 88 w 40"/>
                <a:gd name="T37" fmla="*/ 71 h 71"/>
                <a:gd name="T38" fmla="*/ 88 w 40"/>
                <a:gd name="T39" fmla="*/ 58 h 71"/>
                <a:gd name="T40" fmla="*/ 88 w 40"/>
                <a:gd name="T41" fmla="*/ 49 h 71"/>
                <a:gd name="T42" fmla="*/ 88 w 40"/>
                <a:gd name="T43" fmla="*/ 35 h 71"/>
                <a:gd name="T44" fmla="*/ 88 w 40"/>
                <a:gd name="T45" fmla="*/ 26 h 71"/>
                <a:gd name="T46" fmla="*/ 88 w 40"/>
                <a:gd name="T47" fmla="*/ 18 h 71"/>
                <a:gd name="T48" fmla="*/ 88 w 40"/>
                <a:gd name="T49" fmla="*/ 9 h 71"/>
                <a:gd name="T50" fmla="*/ 93 w 40"/>
                <a:gd name="T51" fmla="*/ 0 h 71"/>
                <a:gd name="T52" fmla="*/ 88 w 40"/>
                <a:gd name="T53" fmla="*/ 9 h 71"/>
                <a:gd name="T54" fmla="*/ 84 w 40"/>
                <a:gd name="T55" fmla="*/ 14 h 71"/>
                <a:gd name="T56" fmla="*/ 79 w 40"/>
                <a:gd name="T57" fmla="*/ 23 h 71"/>
                <a:gd name="T58" fmla="*/ 75 w 40"/>
                <a:gd name="T59" fmla="*/ 30 h 71"/>
                <a:gd name="T60" fmla="*/ 70 w 40"/>
                <a:gd name="T61" fmla="*/ 44 h 71"/>
                <a:gd name="T62" fmla="*/ 61 w 40"/>
                <a:gd name="T63" fmla="*/ 53 h 71"/>
                <a:gd name="T64" fmla="*/ 58 w 40"/>
                <a:gd name="T65" fmla="*/ 62 h 71"/>
                <a:gd name="T66" fmla="*/ 49 w 40"/>
                <a:gd name="T67" fmla="*/ 71 h 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0"/>
                <a:gd name="T103" fmla="*/ 0 h 71"/>
                <a:gd name="T104" fmla="*/ 40 w 40"/>
                <a:gd name="T105" fmla="*/ 71 h 7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" h="71">
                  <a:moveTo>
                    <a:pt x="21" y="31"/>
                  </a:moveTo>
                  <a:lnTo>
                    <a:pt x="19" y="36"/>
                  </a:lnTo>
                  <a:lnTo>
                    <a:pt x="15" y="40"/>
                  </a:lnTo>
                  <a:lnTo>
                    <a:pt x="13" y="42"/>
                  </a:lnTo>
                  <a:lnTo>
                    <a:pt x="11" y="46"/>
                  </a:lnTo>
                  <a:lnTo>
                    <a:pt x="7" y="50"/>
                  </a:lnTo>
                  <a:lnTo>
                    <a:pt x="5" y="52"/>
                  </a:lnTo>
                  <a:lnTo>
                    <a:pt x="3" y="56"/>
                  </a:lnTo>
                  <a:lnTo>
                    <a:pt x="0" y="59"/>
                  </a:lnTo>
                  <a:lnTo>
                    <a:pt x="38" y="71"/>
                  </a:lnTo>
                  <a:lnTo>
                    <a:pt x="38" y="69"/>
                  </a:lnTo>
                  <a:lnTo>
                    <a:pt x="38" y="65"/>
                  </a:lnTo>
                  <a:lnTo>
                    <a:pt x="38" y="61"/>
                  </a:lnTo>
                  <a:lnTo>
                    <a:pt x="38" y="58"/>
                  </a:lnTo>
                  <a:lnTo>
                    <a:pt x="38" y="52"/>
                  </a:lnTo>
                  <a:lnTo>
                    <a:pt x="38" y="48"/>
                  </a:lnTo>
                  <a:lnTo>
                    <a:pt x="36" y="42"/>
                  </a:lnTo>
                  <a:lnTo>
                    <a:pt x="36" y="36"/>
                  </a:lnTo>
                  <a:lnTo>
                    <a:pt x="38" y="31"/>
                  </a:lnTo>
                  <a:lnTo>
                    <a:pt x="38" y="25"/>
                  </a:lnTo>
                  <a:lnTo>
                    <a:pt x="38" y="21"/>
                  </a:lnTo>
                  <a:lnTo>
                    <a:pt x="38" y="15"/>
                  </a:lnTo>
                  <a:lnTo>
                    <a:pt x="38" y="11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40" y="0"/>
                  </a:lnTo>
                  <a:lnTo>
                    <a:pt x="38" y="4"/>
                  </a:lnTo>
                  <a:lnTo>
                    <a:pt x="36" y="6"/>
                  </a:lnTo>
                  <a:lnTo>
                    <a:pt x="34" y="10"/>
                  </a:lnTo>
                  <a:lnTo>
                    <a:pt x="32" y="13"/>
                  </a:lnTo>
                  <a:lnTo>
                    <a:pt x="30" y="19"/>
                  </a:lnTo>
                  <a:lnTo>
                    <a:pt x="26" y="23"/>
                  </a:lnTo>
                  <a:lnTo>
                    <a:pt x="25" y="27"/>
                  </a:lnTo>
                  <a:lnTo>
                    <a:pt x="21" y="3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9" name="Freeform 51"/>
            <p:cNvSpPr>
              <a:spLocks/>
            </p:cNvSpPr>
            <p:nvPr/>
          </p:nvSpPr>
          <p:spPr bwMode="auto">
            <a:xfrm>
              <a:off x="4074" y="2195"/>
              <a:ext cx="58" cy="108"/>
            </a:xfrm>
            <a:custGeom>
              <a:avLst/>
              <a:gdLst>
                <a:gd name="T0" fmla="*/ 3 w 38"/>
                <a:gd name="T1" fmla="*/ 84 h 71"/>
                <a:gd name="T2" fmla="*/ 3 w 38"/>
                <a:gd name="T3" fmla="*/ 97 h 71"/>
                <a:gd name="T4" fmla="*/ 3 w 38"/>
                <a:gd name="T5" fmla="*/ 106 h 71"/>
                <a:gd name="T6" fmla="*/ 3 w 38"/>
                <a:gd name="T7" fmla="*/ 116 h 71"/>
                <a:gd name="T8" fmla="*/ 0 w 38"/>
                <a:gd name="T9" fmla="*/ 123 h 71"/>
                <a:gd name="T10" fmla="*/ 0 w 38"/>
                <a:gd name="T11" fmla="*/ 137 h 71"/>
                <a:gd name="T12" fmla="*/ 0 w 38"/>
                <a:gd name="T13" fmla="*/ 146 h 71"/>
                <a:gd name="T14" fmla="*/ 0 w 38"/>
                <a:gd name="T15" fmla="*/ 155 h 71"/>
                <a:gd name="T16" fmla="*/ 0 w 38"/>
                <a:gd name="T17" fmla="*/ 164 h 71"/>
                <a:gd name="T18" fmla="*/ 89 w 38"/>
                <a:gd name="T19" fmla="*/ 137 h 71"/>
                <a:gd name="T20" fmla="*/ 84 w 38"/>
                <a:gd name="T21" fmla="*/ 132 h 71"/>
                <a:gd name="T22" fmla="*/ 79 w 38"/>
                <a:gd name="T23" fmla="*/ 128 h 71"/>
                <a:gd name="T24" fmla="*/ 75 w 38"/>
                <a:gd name="T25" fmla="*/ 120 h 71"/>
                <a:gd name="T26" fmla="*/ 66 w 38"/>
                <a:gd name="T27" fmla="*/ 111 h 71"/>
                <a:gd name="T28" fmla="*/ 61 w 38"/>
                <a:gd name="T29" fmla="*/ 102 h 71"/>
                <a:gd name="T30" fmla="*/ 53 w 38"/>
                <a:gd name="T31" fmla="*/ 93 h 71"/>
                <a:gd name="T32" fmla="*/ 49 w 38"/>
                <a:gd name="T33" fmla="*/ 84 h 71"/>
                <a:gd name="T34" fmla="*/ 40 w 38"/>
                <a:gd name="T35" fmla="*/ 75 h 71"/>
                <a:gd name="T36" fmla="*/ 31 w 38"/>
                <a:gd name="T37" fmla="*/ 62 h 71"/>
                <a:gd name="T38" fmla="*/ 26 w 38"/>
                <a:gd name="T39" fmla="*/ 53 h 71"/>
                <a:gd name="T40" fmla="*/ 21 w 38"/>
                <a:gd name="T41" fmla="*/ 44 h 71"/>
                <a:gd name="T42" fmla="*/ 12 w 38"/>
                <a:gd name="T43" fmla="*/ 30 h 71"/>
                <a:gd name="T44" fmla="*/ 8 w 38"/>
                <a:gd name="T45" fmla="*/ 21 h 71"/>
                <a:gd name="T46" fmla="*/ 3 w 38"/>
                <a:gd name="T47" fmla="*/ 12 h 71"/>
                <a:gd name="T48" fmla="*/ 0 w 38"/>
                <a:gd name="T49" fmla="*/ 9 h 71"/>
                <a:gd name="T50" fmla="*/ 0 w 38"/>
                <a:gd name="T51" fmla="*/ 0 h 71"/>
                <a:gd name="T52" fmla="*/ 0 w 38"/>
                <a:gd name="T53" fmla="*/ 9 h 71"/>
                <a:gd name="T54" fmla="*/ 0 w 38"/>
                <a:gd name="T55" fmla="*/ 17 h 71"/>
                <a:gd name="T56" fmla="*/ 0 w 38"/>
                <a:gd name="T57" fmla="*/ 26 h 71"/>
                <a:gd name="T58" fmla="*/ 0 w 38"/>
                <a:gd name="T59" fmla="*/ 35 h 71"/>
                <a:gd name="T60" fmla="*/ 3 w 38"/>
                <a:gd name="T61" fmla="*/ 49 h 71"/>
                <a:gd name="T62" fmla="*/ 3 w 38"/>
                <a:gd name="T63" fmla="*/ 58 h 71"/>
                <a:gd name="T64" fmla="*/ 3 w 38"/>
                <a:gd name="T65" fmla="*/ 70 h 71"/>
                <a:gd name="T66" fmla="*/ 3 w 38"/>
                <a:gd name="T67" fmla="*/ 84 h 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8"/>
                <a:gd name="T103" fmla="*/ 0 h 71"/>
                <a:gd name="T104" fmla="*/ 38 w 38"/>
                <a:gd name="T105" fmla="*/ 71 h 7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8" h="71">
                  <a:moveTo>
                    <a:pt x="1" y="36"/>
                  </a:moveTo>
                  <a:lnTo>
                    <a:pt x="1" y="42"/>
                  </a:lnTo>
                  <a:lnTo>
                    <a:pt x="1" y="46"/>
                  </a:lnTo>
                  <a:lnTo>
                    <a:pt x="1" y="50"/>
                  </a:lnTo>
                  <a:lnTo>
                    <a:pt x="0" y="53"/>
                  </a:lnTo>
                  <a:lnTo>
                    <a:pt x="0" y="59"/>
                  </a:lnTo>
                  <a:lnTo>
                    <a:pt x="0" y="63"/>
                  </a:lnTo>
                  <a:lnTo>
                    <a:pt x="0" y="67"/>
                  </a:lnTo>
                  <a:lnTo>
                    <a:pt x="0" y="71"/>
                  </a:lnTo>
                  <a:lnTo>
                    <a:pt x="38" y="59"/>
                  </a:lnTo>
                  <a:lnTo>
                    <a:pt x="36" y="57"/>
                  </a:lnTo>
                  <a:lnTo>
                    <a:pt x="34" y="55"/>
                  </a:lnTo>
                  <a:lnTo>
                    <a:pt x="32" y="52"/>
                  </a:lnTo>
                  <a:lnTo>
                    <a:pt x="28" y="48"/>
                  </a:lnTo>
                  <a:lnTo>
                    <a:pt x="26" y="44"/>
                  </a:lnTo>
                  <a:lnTo>
                    <a:pt x="23" y="40"/>
                  </a:lnTo>
                  <a:lnTo>
                    <a:pt x="21" y="36"/>
                  </a:lnTo>
                  <a:lnTo>
                    <a:pt x="17" y="32"/>
                  </a:lnTo>
                  <a:lnTo>
                    <a:pt x="13" y="27"/>
                  </a:lnTo>
                  <a:lnTo>
                    <a:pt x="11" y="23"/>
                  </a:lnTo>
                  <a:lnTo>
                    <a:pt x="9" y="19"/>
                  </a:lnTo>
                  <a:lnTo>
                    <a:pt x="5" y="13"/>
                  </a:lnTo>
                  <a:lnTo>
                    <a:pt x="3" y="9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1" y="21"/>
                  </a:lnTo>
                  <a:lnTo>
                    <a:pt x="1" y="25"/>
                  </a:lnTo>
                  <a:lnTo>
                    <a:pt x="1" y="30"/>
                  </a:lnTo>
                  <a:lnTo>
                    <a:pt x="1" y="3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0" name="Freeform 52"/>
            <p:cNvSpPr>
              <a:spLocks/>
            </p:cNvSpPr>
            <p:nvPr/>
          </p:nvSpPr>
          <p:spPr bwMode="auto">
            <a:xfrm>
              <a:off x="3120" y="3420"/>
              <a:ext cx="109" cy="60"/>
            </a:xfrm>
            <a:custGeom>
              <a:avLst/>
              <a:gdLst>
                <a:gd name="T0" fmla="*/ 88 w 71"/>
                <a:gd name="T1" fmla="*/ 83 h 39"/>
                <a:gd name="T2" fmla="*/ 101 w 71"/>
                <a:gd name="T3" fmla="*/ 88 h 39"/>
                <a:gd name="T4" fmla="*/ 109 w 71"/>
                <a:gd name="T5" fmla="*/ 88 h 39"/>
                <a:gd name="T6" fmla="*/ 123 w 71"/>
                <a:gd name="T7" fmla="*/ 88 h 39"/>
                <a:gd name="T8" fmla="*/ 132 w 71"/>
                <a:gd name="T9" fmla="*/ 88 h 39"/>
                <a:gd name="T10" fmla="*/ 141 w 71"/>
                <a:gd name="T11" fmla="*/ 88 h 39"/>
                <a:gd name="T12" fmla="*/ 150 w 71"/>
                <a:gd name="T13" fmla="*/ 92 h 39"/>
                <a:gd name="T14" fmla="*/ 160 w 71"/>
                <a:gd name="T15" fmla="*/ 92 h 39"/>
                <a:gd name="T16" fmla="*/ 167 w 71"/>
                <a:gd name="T17" fmla="*/ 92 h 39"/>
                <a:gd name="T18" fmla="*/ 146 w 71"/>
                <a:gd name="T19" fmla="*/ 0 h 39"/>
                <a:gd name="T20" fmla="*/ 141 w 71"/>
                <a:gd name="T21" fmla="*/ 5 h 39"/>
                <a:gd name="T22" fmla="*/ 137 w 71"/>
                <a:gd name="T23" fmla="*/ 9 h 39"/>
                <a:gd name="T24" fmla="*/ 127 w 71"/>
                <a:gd name="T25" fmla="*/ 14 h 39"/>
                <a:gd name="T26" fmla="*/ 118 w 71"/>
                <a:gd name="T27" fmla="*/ 18 h 39"/>
                <a:gd name="T28" fmla="*/ 109 w 71"/>
                <a:gd name="T29" fmla="*/ 28 h 39"/>
                <a:gd name="T30" fmla="*/ 101 w 71"/>
                <a:gd name="T31" fmla="*/ 34 h 39"/>
                <a:gd name="T32" fmla="*/ 92 w 71"/>
                <a:gd name="T33" fmla="*/ 43 h 39"/>
                <a:gd name="T34" fmla="*/ 78 w 71"/>
                <a:gd name="T35" fmla="*/ 45 h 39"/>
                <a:gd name="T36" fmla="*/ 69 w 71"/>
                <a:gd name="T37" fmla="*/ 49 h 39"/>
                <a:gd name="T38" fmla="*/ 54 w 71"/>
                <a:gd name="T39" fmla="*/ 58 h 39"/>
                <a:gd name="T40" fmla="*/ 48 w 71"/>
                <a:gd name="T41" fmla="*/ 65 h 39"/>
                <a:gd name="T42" fmla="*/ 38 w 71"/>
                <a:gd name="T43" fmla="*/ 69 h 39"/>
                <a:gd name="T44" fmla="*/ 28 w 71"/>
                <a:gd name="T45" fmla="*/ 74 h 39"/>
                <a:gd name="T46" fmla="*/ 18 w 71"/>
                <a:gd name="T47" fmla="*/ 78 h 39"/>
                <a:gd name="T48" fmla="*/ 9 w 71"/>
                <a:gd name="T49" fmla="*/ 83 h 39"/>
                <a:gd name="T50" fmla="*/ 0 w 71"/>
                <a:gd name="T51" fmla="*/ 88 h 39"/>
                <a:gd name="T52" fmla="*/ 9 w 71"/>
                <a:gd name="T53" fmla="*/ 88 h 39"/>
                <a:gd name="T54" fmla="*/ 18 w 71"/>
                <a:gd name="T55" fmla="*/ 83 h 39"/>
                <a:gd name="T56" fmla="*/ 28 w 71"/>
                <a:gd name="T57" fmla="*/ 83 h 39"/>
                <a:gd name="T58" fmla="*/ 43 w 71"/>
                <a:gd name="T59" fmla="*/ 83 h 39"/>
                <a:gd name="T60" fmla="*/ 52 w 71"/>
                <a:gd name="T61" fmla="*/ 83 h 39"/>
                <a:gd name="T62" fmla="*/ 63 w 71"/>
                <a:gd name="T63" fmla="*/ 83 h 39"/>
                <a:gd name="T64" fmla="*/ 74 w 71"/>
                <a:gd name="T65" fmla="*/ 83 h 39"/>
                <a:gd name="T66" fmla="*/ 88 w 71"/>
                <a:gd name="T67" fmla="*/ 83 h 3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1"/>
                <a:gd name="T103" fmla="*/ 0 h 39"/>
                <a:gd name="T104" fmla="*/ 71 w 71"/>
                <a:gd name="T105" fmla="*/ 39 h 3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1" h="39">
                  <a:moveTo>
                    <a:pt x="37" y="35"/>
                  </a:moveTo>
                  <a:lnTo>
                    <a:pt x="43" y="37"/>
                  </a:lnTo>
                  <a:lnTo>
                    <a:pt x="46" y="37"/>
                  </a:lnTo>
                  <a:lnTo>
                    <a:pt x="52" y="37"/>
                  </a:lnTo>
                  <a:lnTo>
                    <a:pt x="56" y="37"/>
                  </a:lnTo>
                  <a:lnTo>
                    <a:pt x="60" y="37"/>
                  </a:lnTo>
                  <a:lnTo>
                    <a:pt x="64" y="39"/>
                  </a:lnTo>
                  <a:lnTo>
                    <a:pt x="68" y="39"/>
                  </a:lnTo>
                  <a:lnTo>
                    <a:pt x="71" y="39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4"/>
                  </a:lnTo>
                  <a:lnTo>
                    <a:pt x="54" y="6"/>
                  </a:lnTo>
                  <a:lnTo>
                    <a:pt x="50" y="8"/>
                  </a:lnTo>
                  <a:lnTo>
                    <a:pt x="46" y="12"/>
                  </a:lnTo>
                  <a:lnTo>
                    <a:pt x="43" y="14"/>
                  </a:lnTo>
                  <a:lnTo>
                    <a:pt x="39" y="18"/>
                  </a:lnTo>
                  <a:lnTo>
                    <a:pt x="33" y="19"/>
                  </a:lnTo>
                  <a:lnTo>
                    <a:pt x="29" y="21"/>
                  </a:lnTo>
                  <a:lnTo>
                    <a:pt x="23" y="25"/>
                  </a:lnTo>
                  <a:lnTo>
                    <a:pt x="20" y="27"/>
                  </a:lnTo>
                  <a:lnTo>
                    <a:pt x="16" y="29"/>
                  </a:lnTo>
                  <a:lnTo>
                    <a:pt x="12" y="31"/>
                  </a:lnTo>
                  <a:lnTo>
                    <a:pt x="8" y="33"/>
                  </a:lnTo>
                  <a:lnTo>
                    <a:pt x="4" y="35"/>
                  </a:lnTo>
                  <a:lnTo>
                    <a:pt x="0" y="37"/>
                  </a:lnTo>
                  <a:lnTo>
                    <a:pt x="4" y="37"/>
                  </a:lnTo>
                  <a:lnTo>
                    <a:pt x="8" y="35"/>
                  </a:lnTo>
                  <a:lnTo>
                    <a:pt x="12" y="35"/>
                  </a:lnTo>
                  <a:lnTo>
                    <a:pt x="18" y="35"/>
                  </a:lnTo>
                  <a:lnTo>
                    <a:pt x="22" y="35"/>
                  </a:lnTo>
                  <a:lnTo>
                    <a:pt x="27" y="35"/>
                  </a:lnTo>
                  <a:lnTo>
                    <a:pt x="31" y="35"/>
                  </a:lnTo>
                  <a:lnTo>
                    <a:pt x="37" y="3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1" name="Freeform 55"/>
            <p:cNvSpPr>
              <a:spLocks/>
            </p:cNvSpPr>
            <p:nvPr/>
          </p:nvSpPr>
          <p:spPr bwMode="auto">
            <a:xfrm>
              <a:off x="2064" y="1536"/>
              <a:ext cx="96" cy="98"/>
            </a:xfrm>
            <a:custGeom>
              <a:avLst/>
              <a:gdLst>
                <a:gd name="T0" fmla="*/ 70 w 63"/>
                <a:gd name="T1" fmla="*/ 106 h 64"/>
                <a:gd name="T2" fmla="*/ 84 w 63"/>
                <a:gd name="T3" fmla="*/ 101 h 64"/>
                <a:gd name="T4" fmla="*/ 93 w 63"/>
                <a:gd name="T5" fmla="*/ 92 h 64"/>
                <a:gd name="T6" fmla="*/ 102 w 63"/>
                <a:gd name="T7" fmla="*/ 87 h 64"/>
                <a:gd name="T8" fmla="*/ 111 w 63"/>
                <a:gd name="T9" fmla="*/ 87 h 64"/>
                <a:gd name="T10" fmla="*/ 119 w 63"/>
                <a:gd name="T11" fmla="*/ 83 h 64"/>
                <a:gd name="T12" fmla="*/ 128 w 63"/>
                <a:gd name="T13" fmla="*/ 78 h 64"/>
                <a:gd name="T14" fmla="*/ 137 w 63"/>
                <a:gd name="T15" fmla="*/ 72 h 64"/>
                <a:gd name="T16" fmla="*/ 146 w 63"/>
                <a:gd name="T17" fmla="*/ 67 h 64"/>
                <a:gd name="T18" fmla="*/ 75 w 63"/>
                <a:gd name="T19" fmla="*/ 0 h 64"/>
                <a:gd name="T20" fmla="*/ 75 w 63"/>
                <a:gd name="T21" fmla="*/ 5 h 64"/>
                <a:gd name="T22" fmla="*/ 75 w 63"/>
                <a:gd name="T23" fmla="*/ 14 h 64"/>
                <a:gd name="T24" fmla="*/ 70 w 63"/>
                <a:gd name="T25" fmla="*/ 23 h 64"/>
                <a:gd name="T26" fmla="*/ 66 w 63"/>
                <a:gd name="T27" fmla="*/ 32 h 64"/>
                <a:gd name="T28" fmla="*/ 62 w 63"/>
                <a:gd name="T29" fmla="*/ 43 h 64"/>
                <a:gd name="T30" fmla="*/ 58 w 63"/>
                <a:gd name="T31" fmla="*/ 57 h 64"/>
                <a:gd name="T32" fmla="*/ 49 w 63"/>
                <a:gd name="T33" fmla="*/ 63 h 64"/>
                <a:gd name="T34" fmla="*/ 44 w 63"/>
                <a:gd name="T35" fmla="*/ 78 h 64"/>
                <a:gd name="T36" fmla="*/ 40 w 63"/>
                <a:gd name="T37" fmla="*/ 87 h 64"/>
                <a:gd name="T38" fmla="*/ 30 w 63"/>
                <a:gd name="T39" fmla="*/ 101 h 64"/>
                <a:gd name="T40" fmla="*/ 26 w 63"/>
                <a:gd name="T41" fmla="*/ 110 h 64"/>
                <a:gd name="T42" fmla="*/ 21 w 63"/>
                <a:gd name="T43" fmla="*/ 118 h 64"/>
                <a:gd name="T44" fmla="*/ 17 w 63"/>
                <a:gd name="T45" fmla="*/ 127 h 64"/>
                <a:gd name="T46" fmla="*/ 9 w 63"/>
                <a:gd name="T47" fmla="*/ 136 h 64"/>
                <a:gd name="T48" fmla="*/ 5 w 63"/>
                <a:gd name="T49" fmla="*/ 145 h 64"/>
                <a:gd name="T50" fmla="*/ 0 w 63"/>
                <a:gd name="T51" fmla="*/ 150 h 64"/>
                <a:gd name="T52" fmla="*/ 9 w 63"/>
                <a:gd name="T53" fmla="*/ 145 h 64"/>
                <a:gd name="T54" fmla="*/ 12 w 63"/>
                <a:gd name="T55" fmla="*/ 141 h 64"/>
                <a:gd name="T56" fmla="*/ 21 w 63"/>
                <a:gd name="T57" fmla="*/ 136 h 64"/>
                <a:gd name="T58" fmla="*/ 30 w 63"/>
                <a:gd name="T59" fmla="*/ 127 h 64"/>
                <a:gd name="T60" fmla="*/ 40 w 63"/>
                <a:gd name="T61" fmla="*/ 122 h 64"/>
                <a:gd name="T62" fmla="*/ 49 w 63"/>
                <a:gd name="T63" fmla="*/ 118 h 64"/>
                <a:gd name="T64" fmla="*/ 62 w 63"/>
                <a:gd name="T65" fmla="*/ 110 h 64"/>
                <a:gd name="T66" fmla="*/ 70 w 63"/>
                <a:gd name="T67" fmla="*/ 106 h 6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3"/>
                <a:gd name="T103" fmla="*/ 0 h 64"/>
                <a:gd name="T104" fmla="*/ 63 w 63"/>
                <a:gd name="T105" fmla="*/ 64 h 6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3" h="64">
                  <a:moveTo>
                    <a:pt x="30" y="45"/>
                  </a:moveTo>
                  <a:lnTo>
                    <a:pt x="36" y="43"/>
                  </a:lnTo>
                  <a:lnTo>
                    <a:pt x="40" y="39"/>
                  </a:lnTo>
                  <a:lnTo>
                    <a:pt x="44" y="37"/>
                  </a:lnTo>
                  <a:lnTo>
                    <a:pt x="48" y="37"/>
                  </a:lnTo>
                  <a:lnTo>
                    <a:pt x="51" y="35"/>
                  </a:lnTo>
                  <a:lnTo>
                    <a:pt x="55" y="33"/>
                  </a:lnTo>
                  <a:lnTo>
                    <a:pt x="59" y="31"/>
                  </a:lnTo>
                  <a:lnTo>
                    <a:pt x="63" y="29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2" y="6"/>
                  </a:lnTo>
                  <a:lnTo>
                    <a:pt x="30" y="10"/>
                  </a:lnTo>
                  <a:lnTo>
                    <a:pt x="28" y="14"/>
                  </a:lnTo>
                  <a:lnTo>
                    <a:pt x="27" y="18"/>
                  </a:lnTo>
                  <a:lnTo>
                    <a:pt x="25" y="24"/>
                  </a:lnTo>
                  <a:lnTo>
                    <a:pt x="21" y="27"/>
                  </a:lnTo>
                  <a:lnTo>
                    <a:pt x="19" y="33"/>
                  </a:lnTo>
                  <a:lnTo>
                    <a:pt x="17" y="37"/>
                  </a:lnTo>
                  <a:lnTo>
                    <a:pt x="13" y="43"/>
                  </a:lnTo>
                  <a:lnTo>
                    <a:pt x="11" y="47"/>
                  </a:lnTo>
                  <a:lnTo>
                    <a:pt x="9" y="50"/>
                  </a:lnTo>
                  <a:lnTo>
                    <a:pt x="7" y="54"/>
                  </a:lnTo>
                  <a:lnTo>
                    <a:pt x="4" y="58"/>
                  </a:lnTo>
                  <a:lnTo>
                    <a:pt x="2" y="62"/>
                  </a:lnTo>
                  <a:lnTo>
                    <a:pt x="0" y="64"/>
                  </a:lnTo>
                  <a:lnTo>
                    <a:pt x="4" y="62"/>
                  </a:lnTo>
                  <a:lnTo>
                    <a:pt x="5" y="60"/>
                  </a:lnTo>
                  <a:lnTo>
                    <a:pt x="9" y="58"/>
                  </a:lnTo>
                  <a:lnTo>
                    <a:pt x="13" y="54"/>
                  </a:lnTo>
                  <a:lnTo>
                    <a:pt x="17" y="52"/>
                  </a:lnTo>
                  <a:lnTo>
                    <a:pt x="21" y="50"/>
                  </a:lnTo>
                  <a:lnTo>
                    <a:pt x="27" y="47"/>
                  </a:lnTo>
                  <a:lnTo>
                    <a:pt x="30" y="4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2" name="Freeform 56"/>
            <p:cNvSpPr>
              <a:spLocks/>
            </p:cNvSpPr>
            <p:nvPr/>
          </p:nvSpPr>
          <p:spPr bwMode="auto">
            <a:xfrm>
              <a:off x="3768" y="1584"/>
              <a:ext cx="95" cy="96"/>
            </a:xfrm>
            <a:custGeom>
              <a:avLst/>
              <a:gdLst>
                <a:gd name="T0" fmla="*/ 98 w 62"/>
                <a:gd name="T1" fmla="*/ 72 h 63"/>
                <a:gd name="T2" fmla="*/ 97 w 62"/>
                <a:gd name="T3" fmla="*/ 62 h 63"/>
                <a:gd name="T4" fmla="*/ 92 w 62"/>
                <a:gd name="T5" fmla="*/ 53 h 63"/>
                <a:gd name="T6" fmla="*/ 87 w 62"/>
                <a:gd name="T7" fmla="*/ 44 h 63"/>
                <a:gd name="T8" fmla="*/ 83 w 62"/>
                <a:gd name="T9" fmla="*/ 37 h 63"/>
                <a:gd name="T10" fmla="*/ 78 w 62"/>
                <a:gd name="T11" fmla="*/ 27 h 63"/>
                <a:gd name="T12" fmla="*/ 78 w 62"/>
                <a:gd name="T13" fmla="*/ 18 h 63"/>
                <a:gd name="T14" fmla="*/ 74 w 62"/>
                <a:gd name="T15" fmla="*/ 9 h 63"/>
                <a:gd name="T16" fmla="*/ 67 w 62"/>
                <a:gd name="T17" fmla="*/ 0 h 63"/>
                <a:gd name="T18" fmla="*/ 0 w 62"/>
                <a:gd name="T19" fmla="*/ 62 h 63"/>
                <a:gd name="T20" fmla="*/ 5 w 62"/>
                <a:gd name="T21" fmla="*/ 67 h 63"/>
                <a:gd name="T22" fmla="*/ 9 w 62"/>
                <a:gd name="T23" fmla="*/ 67 h 63"/>
                <a:gd name="T24" fmla="*/ 18 w 62"/>
                <a:gd name="T25" fmla="*/ 72 h 63"/>
                <a:gd name="T26" fmla="*/ 28 w 62"/>
                <a:gd name="T27" fmla="*/ 76 h 63"/>
                <a:gd name="T28" fmla="*/ 43 w 62"/>
                <a:gd name="T29" fmla="*/ 81 h 63"/>
                <a:gd name="T30" fmla="*/ 49 w 62"/>
                <a:gd name="T31" fmla="*/ 90 h 63"/>
                <a:gd name="T32" fmla="*/ 63 w 62"/>
                <a:gd name="T33" fmla="*/ 93 h 63"/>
                <a:gd name="T34" fmla="*/ 74 w 62"/>
                <a:gd name="T35" fmla="*/ 98 h 63"/>
                <a:gd name="T36" fmla="*/ 83 w 62"/>
                <a:gd name="T37" fmla="*/ 107 h 63"/>
                <a:gd name="T38" fmla="*/ 97 w 62"/>
                <a:gd name="T39" fmla="*/ 111 h 63"/>
                <a:gd name="T40" fmla="*/ 103 w 62"/>
                <a:gd name="T41" fmla="*/ 116 h 63"/>
                <a:gd name="T42" fmla="*/ 113 w 62"/>
                <a:gd name="T43" fmla="*/ 125 h 63"/>
                <a:gd name="T44" fmla="*/ 123 w 62"/>
                <a:gd name="T45" fmla="*/ 130 h 63"/>
                <a:gd name="T46" fmla="*/ 132 w 62"/>
                <a:gd name="T47" fmla="*/ 134 h 63"/>
                <a:gd name="T48" fmla="*/ 136 w 62"/>
                <a:gd name="T49" fmla="*/ 143 h 63"/>
                <a:gd name="T50" fmla="*/ 146 w 62"/>
                <a:gd name="T51" fmla="*/ 146 h 63"/>
                <a:gd name="T52" fmla="*/ 141 w 62"/>
                <a:gd name="T53" fmla="*/ 139 h 63"/>
                <a:gd name="T54" fmla="*/ 136 w 62"/>
                <a:gd name="T55" fmla="*/ 134 h 63"/>
                <a:gd name="T56" fmla="*/ 132 w 62"/>
                <a:gd name="T57" fmla="*/ 125 h 63"/>
                <a:gd name="T58" fmla="*/ 123 w 62"/>
                <a:gd name="T59" fmla="*/ 116 h 63"/>
                <a:gd name="T60" fmla="*/ 118 w 62"/>
                <a:gd name="T61" fmla="*/ 107 h 63"/>
                <a:gd name="T62" fmla="*/ 113 w 62"/>
                <a:gd name="T63" fmla="*/ 93 h 63"/>
                <a:gd name="T64" fmla="*/ 107 w 62"/>
                <a:gd name="T65" fmla="*/ 85 h 63"/>
                <a:gd name="T66" fmla="*/ 98 w 62"/>
                <a:gd name="T67" fmla="*/ 72 h 6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2"/>
                <a:gd name="T103" fmla="*/ 0 h 63"/>
                <a:gd name="T104" fmla="*/ 62 w 62"/>
                <a:gd name="T105" fmla="*/ 63 h 6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2" h="63">
                  <a:moveTo>
                    <a:pt x="42" y="31"/>
                  </a:moveTo>
                  <a:lnTo>
                    <a:pt x="41" y="27"/>
                  </a:lnTo>
                  <a:lnTo>
                    <a:pt x="39" y="23"/>
                  </a:lnTo>
                  <a:lnTo>
                    <a:pt x="37" y="19"/>
                  </a:lnTo>
                  <a:lnTo>
                    <a:pt x="35" y="16"/>
                  </a:lnTo>
                  <a:lnTo>
                    <a:pt x="33" y="12"/>
                  </a:lnTo>
                  <a:lnTo>
                    <a:pt x="33" y="8"/>
                  </a:lnTo>
                  <a:lnTo>
                    <a:pt x="31" y="4"/>
                  </a:lnTo>
                  <a:lnTo>
                    <a:pt x="29" y="0"/>
                  </a:lnTo>
                  <a:lnTo>
                    <a:pt x="0" y="27"/>
                  </a:lnTo>
                  <a:lnTo>
                    <a:pt x="2" y="29"/>
                  </a:lnTo>
                  <a:lnTo>
                    <a:pt x="4" y="29"/>
                  </a:lnTo>
                  <a:lnTo>
                    <a:pt x="8" y="31"/>
                  </a:lnTo>
                  <a:lnTo>
                    <a:pt x="12" y="33"/>
                  </a:lnTo>
                  <a:lnTo>
                    <a:pt x="18" y="35"/>
                  </a:lnTo>
                  <a:lnTo>
                    <a:pt x="21" y="39"/>
                  </a:lnTo>
                  <a:lnTo>
                    <a:pt x="27" y="40"/>
                  </a:lnTo>
                  <a:lnTo>
                    <a:pt x="31" y="42"/>
                  </a:lnTo>
                  <a:lnTo>
                    <a:pt x="35" y="46"/>
                  </a:lnTo>
                  <a:lnTo>
                    <a:pt x="41" y="48"/>
                  </a:lnTo>
                  <a:lnTo>
                    <a:pt x="44" y="50"/>
                  </a:lnTo>
                  <a:lnTo>
                    <a:pt x="48" y="54"/>
                  </a:lnTo>
                  <a:lnTo>
                    <a:pt x="52" y="56"/>
                  </a:lnTo>
                  <a:lnTo>
                    <a:pt x="56" y="58"/>
                  </a:lnTo>
                  <a:lnTo>
                    <a:pt x="58" y="62"/>
                  </a:lnTo>
                  <a:lnTo>
                    <a:pt x="62" y="63"/>
                  </a:lnTo>
                  <a:lnTo>
                    <a:pt x="60" y="60"/>
                  </a:lnTo>
                  <a:lnTo>
                    <a:pt x="58" y="58"/>
                  </a:lnTo>
                  <a:lnTo>
                    <a:pt x="56" y="54"/>
                  </a:lnTo>
                  <a:lnTo>
                    <a:pt x="52" y="50"/>
                  </a:lnTo>
                  <a:lnTo>
                    <a:pt x="50" y="46"/>
                  </a:lnTo>
                  <a:lnTo>
                    <a:pt x="48" y="40"/>
                  </a:lnTo>
                  <a:lnTo>
                    <a:pt x="46" y="37"/>
                  </a:lnTo>
                  <a:lnTo>
                    <a:pt x="42" y="3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3" name="Freeform 57"/>
            <p:cNvSpPr>
              <a:spLocks/>
            </p:cNvSpPr>
            <p:nvPr/>
          </p:nvSpPr>
          <p:spPr bwMode="auto">
            <a:xfrm>
              <a:off x="2880" y="2784"/>
              <a:ext cx="23" cy="679"/>
            </a:xfrm>
            <a:custGeom>
              <a:avLst/>
              <a:gdLst>
                <a:gd name="T0" fmla="*/ 17 w 15"/>
                <a:gd name="T1" fmla="*/ 0 h 445"/>
                <a:gd name="T2" fmla="*/ 0 w 15"/>
                <a:gd name="T3" fmla="*/ 0 h 445"/>
                <a:gd name="T4" fmla="*/ 0 w 15"/>
                <a:gd name="T5" fmla="*/ 1036 h 445"/>
                <a:gd name="T6" fmla="*/ 35 w 15"/>
                <a:gd name="T7" fmla="*/ 1036 h 445"/>
                <a:gd name="T8" fmla="*/ 35 w 15"/>
                <a:gd name="T9" fmla="*/ 0 h 445"/>
                <a:gd name="T10" fmla="*/ 17 w 15"/>
                <a:gd name="T11" fmla="*/ 0 h 4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445"/>
                <a:gd name="T20" fmla="*/ 15 w 15"/>
                <a:gd name="T21" fmla="*/ 445 h 44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445">
                  <a:moveTo>
                    <a:pt x="7" y="0"/>
                  </a:moveTo>
                  <a:lnTo>
                    <a:pt x="0" y="0"/>
                  </a:lnTo>
                  <a:lnTo>
                    <a:pt x="0" y="445"/>
                  </a:lnTo>
                  <a:lnTo>
                    <a:pt x="15" y="445"/>
                  </a:lnTo>
                  <a:lnTo>
                    <a:pt x="1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4" name="Freeform 58"/>
            <p:cNvSpPr>
              <a:spLocks/>
            </p:cNvSpPr>
            <p:nvPr/>
          </p:nvSpPr>
          <p:spPr bwMode="auto">
            <a:xfrm>
              <a:off x="2867" y="2682"/>
              <a:ext cx="61" cy="102"/>
            </a:xfrm>
            <a:custGeom>
              <a:avLst/>
              <a:gdLst>
                <a:gd name="T0" fmla="*/ 27 w 40"/>
                <a:gd name="T1" fmla="*/ 84 h 67"/>
                <a:gd name="T2" fmla="*/ 23 w 40"/>
                <a:gd name="T3" fmla="*/ 93 h 67"/>
                <a:gd name="T4" fmla="*/ 18 w 40"/>
                <a:gd name="T5" fmla="*/ 102 h 67"/>
                <a:gd name="T6" fmla="*/ 18 w 40"/>
                <a:gd name="T7" fmla="*/ 111 h 67"/>
                <a:gd name="T8" fmla="*/ 14 w 40"/>
                <a:gd name="T9" fmla="*/ 125 h 67"/>
                <a:gd name="T10" fmla="*/ 9 w 40"/>
                <a:gd name="T11" fmla="*/ 129 h 67"/>
                <a:gd name="T12" fmla="*/ 5 w 40"/>
                <a:gd name="T13" fmla="*/ 137 h 67"/>
                <a:gd name="T14" fmla="*/ 0 w 40"/>
                <a:gd name="T15" fmla="*/ 146 h 67"/>
                <a:gd name="T16" fmla="*/ 0 w 40"/>
                <a:gd name="T17" fmla="*/ 155 h 67"/>
                <a:gd name="T18" fmla="*/ 93 w 40"/>
                <a:gd name="T19" fmla="*/ 155 h 67"/>
                <a:gd name="T20" fmla="*/ 88 w 40"/>
                <a:gd name="T21" fmla="*/ 151 h 67"/>
                <a:gd name="T22" fmla="*/ 88 w 40"/>
                <a:gd name="T23" fmla="*/ 146 h 67"/>
                <a:gd name="T24" fmla="*/ 85 w 40"/>
                <a:gd name="T25" fmla="*/ 137 h 67"/>
                <a:gd name="T26" fmla="*/ 81 w 40"/>
                <a:gd name="T27" fmla="*/ 129 h 67"/>
                <a:gd name="T28" fmla="*/ 76 w 40"/>
                <a:gd name="T29" fmla="*/ 116 h 67"/>
                <a:gd name="T30" fmla="*/ 72 w 40"/>
                <a:gd name="T31" fmla="*/ 107 h 67"/>
                <a:gd name="T32" fmla="*/ 67 w 40"/>
                <a:gd name="T33" fmla="*/ 93 h 67"/>
                <a:gd name="T34" fmla="*/ 63 w 40"/>
                <a:gd name="T35" fmla="*/ 84 h 67"/>
                <a:gd name="T36" fmla="*/ 63 w 40"/>
                <a:gd name="T37" fmla="*/ 72 h 67"/>
                <a:gd name="T38" fmla="*/ 58 w 40"/>
                <a:gd name="T39" fmla="*/ 58 h 67"/>
                <a:gd name="T40" fmla="*/ 53 w 40"/>
                <a:gd name="T41" fmla="*/ 49 h 67"/>
                <a:gd name="T42" fmla="*/ 53 w 40"/>
                <a:gd name="T43" fmla="*/ 35 h 67"/>
                <a:gd name="T44" fmla="*/ 49 w 40"/>
                <a:gd name="T45" fmla="*/ 26 h 67"/>
                <a:gd name="T46" fmla="*/ 49 w 40"/>
                <a:gd name="T47" fmla="*/ 18 h 67"/>
                <a:gd name="T48" fmla="*/ 44 w 40"/>
                <a:gd name="T49" fmla="*/ 9 h 67"/>
                <a:gd name="T50" fmla="*/ 44 w 40"/>
                <a:gd name="T51" fmla="*/ 0 h 67"/>
                <a:gd name="T52" fmla="*/ 44 w 40"/>
                <a:gd name="T53" fmla="*/ 9 h 67"/>
                <a:gd name="T54" fmla="*/ 44 w 40"/>
                <a:gd name="T55" fmla="*/ 18 h 67"/>
                <a:gd name="T56" fmla="*/ 40 w 40"/>
                <a:gd name="T57" fmla="*/ 26 h 67"/>
                <a:gd name="T58" fmla="*/ 40 w 40"/>
                <a:gd name="T59" fmla="*/ 35 h 67"/>
                <a:gd name="T60" fmla="*/ 35 w 40"/>
                <a:gd name="T61" fmla="*/ 49 h 67"/>
                <a:gd name="T62" fmla="*/ 32 w 40"/>
                <a:gd name="T63" fmla="*/ 58 h 67"/>
                <a:gd name="T64" fmla="*/ 32 w 40"/>
                <a:gd name="T65" fmla="*/ 72 h 67"/>
                <a:gd name="T66" fmla="*/ 27 w 40"/>
                <a:gd name="T67" fmla="*/ 84 h 6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0"/>
                <a:gd name="T103" fmla="*/ 0 h 67"/>
                <a:gd name="T104" fmla="*/ 40 w 40"/>
                <a:gd name="T105" fmla="*/ 67 h 6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" h="67">
                  <a:moveTo>
                    <a:pt x="12" y="36"/>
                  </a:moveTo>
                  <a:lnTo>
                    <a:pt x="10" y="40"/>
                  </a:lnTo>
                  <a:lnTo>
                    <a:pt x="8" y="44"/>
                  </a:lnTo>
                  <a:lnTo>
                    <a:pt x="8" y="48"/>
                  </a:lnTo>
                  <a:lnTo>
                    <a:pt x="6" y="54"/>
                  </a:lnTo>
                  <a:lnTo>
                    <a:pt x="4" y="56"/>
                  </a:lnTo>
                  <a:lnTo>
                    <a:pt x="2" y="59"/>
                  </a:lnTo>
                  <a:lnTo>
                    <a:pt x="0" y="63"/>
                  </a:lnTo>
                  <a:lnTo>
                    <a:pt x="0" y="67"/>
                  </a:lnTo>
                  <a:lnTo>
                    <a:pt x="40" y="67"/>
                  </a:lnTo>
                  <a:lnTo>
                    <a:pt x="38" y="65"/>
                  </a:lnTo>
                  <a:lnTo>
                    <a:pt x="38" y="63"/>
                  </a:lnTo>
                  <a:lnTo>
                    <a:pt x="37" y="59"/>
                  </a:lnTo>
                  <a:lnTo>
                    <a:pt x="35" y="56"/>
                  </a:lnTo>
                  <a:lnTo>
                    <a:pt x="33" y="50"/>
                  </a:lnTo>
                  <a:lnTo>
                    <a:pt x="31" y="46"/>
                  </a:lnTo>
                  <a:lnTo>
                    <a:pt x="29" y="40"/>
                  </a:lnTo>
                  <a:lnTo>
                    <a:pt x="27" y="36"/>
                  </a:lnTo>
                  <a:lnTo>
                    <a:pt x="27" y="31"/>
                  </a:lnTo>
                  <a:lnTo>
                    <a:pt x="25" y="25"/>
                  </a:lnTo>
                  <a:lnTo>
                    <a:pt x="23" y="21"/>
                  </a:lnTo>
                  <a:lnTo>
                    <a:pt x="23" y="15"/>
                  </a:lnTo>
                  <a:lnTo>
                    <a:pt x="21" y="11"/>
                  </a:lnTo>
                  <a:lnTo>
                    <a:pt x="21" y="8"/>
                  </a:lnTo>
                  <a:lnTo>
                    <a:pt x="19" y="4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9" y="8"/>
                  </a:lnTo>
                  <a:lnTo>
                    <a:pt x="17" y="11"/>
                  </a:lnTo>
                  <a:lnTo>
                    <a:pt x="17" y="15"/>
                  </a:lnTo>
                  <a:lnTo>
                    <a:pt x="15" y="21"/>
                  </a:lnTo>
                  <a:lnTo>
                    <a:pt x="14" y="25"/>
                  </a:lnTo>
                  <a:lnTo>
                    <a:pt x="14" y="31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5" name="Freeform 59"/>
            <p:cNvSpPr>
              <a:spLocks/>
            </p:cNvSpPr>
            <p:nvPr/>
          </p:nvSpPr>
          <p:spPr bwMode="auto">
            <a:xfrm>
              <a:off x="2160" y="1968"/>
              <a:ext cx="430" cy="293"/>
            </a:xfrm>
            <a:custGeom>
              <a:avLst/>
              <a:gdLst>
                <a:gd name="T0" fmla="*/ 642 w 282"/>
                <a:gd name="T1" fmla="*/ 435 h 192"/>
                <a:gd name="T2" fmla="*/ 656 w 282"/>
                <a:gd name="T3" fmla="*/ 417 h 192"/>
                <a:gd name="T4" fmla="*/ 21 w 282"/>
                <a:gd name="T5" fmla="*/ 0 h 192"/>
                <a:gd name="T6" fmla="*/ 0 w 282"/>
                <a:gd name="T7" fmla="*/ 32 h 192"/>
                <a:gd name="T8" fmla="*/ 633 w 282"/>
                <a:gd name="T9" fmla="*/ 447 h 192"/>
                <a:gd name="T10" fmla="*/ 642 w 282"/>
                <a:gd name="T11" fmla="*/ 435 h 1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2"/>
                <a:gd name="T19" fmla="*/ 0 h 192"/>
                <a:gd name="T20" fmla="*/ 282 w 282"/>
                <a:gd name="T21" fmla="*/ 192 h 1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2" h="192">
                  <a:moveTo>
                    <a:pt x="276" y="187"/>
                  </a:moveTo>
                  <a:lnTo>
                    <a:pt x="282" y="179"/>
                  </a:lnTo>
                  <a:lnTo>
                    <a:pt x="9" y="0"/>
                  </a:lnTo>
                  <a:lnTo>
                    <a:pt x="0" y="14"/>
                  </a:lnTo>
                  <a:lnTo>
                    <a:pt x="272" y="192"/>
                  </a:lnTo>
                  <a:lnTo>
                    <a:pt x="276" y="18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6" name="Freeform 60"/>
            <p:cNvSpPr>
              <a:spLocks/>
            </p:cNvSpPr>
            <p:nvPr/>
          </p:nvSpPr>
          <p:spPr bwMode="auto">
            <a:xfrm>
              <a:off x="2546" y="2215"/>
              <a:ext cx="102" cy="84"/>
            </a:xfrm>
            <a:custGeom>
              <a:avLst/>
              <a:gdLst>
                <a:gd name="T0" fmla="*/ 97 w 67"/>
                <a:gd name="T1" fmla="*/ 66 h 55"/>
                <a:gd name="T2" fmla="*/ 88 w 67"/>
                <a:gd name="T3" fmla="*/ 58 h 55"/>
                <a:gd name="T4" fmla="*/ 84 w 67"/>
                <a:gd name="T5" fmla="*/ 49 h 55"/>
                <a:gd name="T6" fmla="*/ 79 w 67"/>
                <a:gd name="T7" fmla="*/ 40 h 55"/>
                <a:gd name="T8" fmla="*/ 72 w 67"/>
                <a:gd name="T9" fmla="*/ 31 h 55"/>
                <a:gd name="T10" fmla="*/ 67 w 67"/>
                <a:gd name="T11" fmla="*/ 26 h 55"/>
                <a:gd name="T12" fmla="*/ 62 w 67"/>
                <a:gd name="T13" fmla="*/ 17 h 55"/>
                <a:gd name="T14" fmla="*/ 58 w 67"/>
                <a:gd name="T15" fmla="*/ 8 h 55"/>
                <a:gd name="T16" fmla="*/ 49 w 67"/>
                <a:gd name="T17" fmla="*/ 0 h 55"/>
                <a:gd name="T18" fmla="*/ 0 w 67"/>
                <a:gd name="T19" fmla="*/ 79 h 55"/>
                <a:gd name="T20" fmla="*/ 5 w 67"/>
                <a:gd name="T21" fmla="*/ 79 h 55"/>
                <a:gd name="T22" fmla="*/ 9 w 67"/>
                <a:gd name="T23" fmla="*/ 79 h 55"/>
                <a:gd name="T24" fmla="*/ 18 w 67"/>
                <a:gd name="T25" fmla="*/ 84 h 55"/>
                <a:gd name="T26" fmla="*/ 30 w 67"/>
                <a:gd name="T27" fmla="*/ 84 h 55"/>
                <a:gd name="T28" fmla="*/ 40 w 67"/>
                <a:gd name="T29" fmla="*/ 89 h 55"/>
                <a:gd name="T30" fmla="*/ 53 w 67"/>
                <a:gd name="T31" fmla="*/ 89 h 55"/>
                <a:gd name="T32" fmla="*/ 67 w 67"/>
                <a:gd name="T33" fmla="*/ 93 h 55"/>
                <a:gd name="T34" fmla="*/ 75 w 67"/>
                <a:gd name="T35" fmla="*/ 98 h 55"/>
                <a:gd name="T36" fmla="*/ 88 w 67"/>
                <a:gd name="T37" fmla="*/ 102 h 55"/>
                <a:gd name="T38" fmla="*/ 102 w 67"/>
                <a:gd name="T39" fmla="*/ 107 h 55"/>
                <a:gd name="T40" fmla="*/ 111 w 67"/>
                <a:gd name="T41" fmla="*/ 111 h 55"/>
                <a:gd name="T42" fmla="*/ 120 w 67"/>
                <a:gd name="T43" fmla="*/ 111 h 55"/>
                <a:gd name="T44" fmla="*/ 132 w 67"/>
                <a:gd name="T45" fmla="*/ 115 h 55"/>
                <a:gd name="T46" fmla="*/ 142 w 67"/>
                <a:gd name="T47" fmla="*/ 119 h 55"/>
                <a:gd name="T48" fmla="*/ 146 w 67"/>
                <a:gd name="T49" fmla="*/ 124 h 55"/>
                <a:gd name="T50" fmla="*/ 155 w 67"/>
                <a:gd name="T51" fmla="*/ 128 h 55"/>
                <a:gd name="T52" fmla="*/ 151 w 67"/>
                <a:gd name="T53" fmla="*/ 119 h 55"/>
                <a:gd name="T54" fmla="*/ 142 w 67"/>
                <a:gd name="T55" fmla="*/ 115 h 55"/>
                <a:gd name="T56" fmla="*/ 137 w 67"/>
                <a:gd name="T57" fmla="*/ 111 h 55"/>
                <a:gd name="T58" fmla="*/ 129 w 67"/>
                <a:gd name="T59" fmla="*/ 102 h 55"/>
                <a:gd name="T60" fmla="*/ 120 w 67"/>
                <a:gd name="T61" fmla="*/ 93 h 55"/>
                <a:gd name="T62" fmla="*/ 116 w 67"/>
                <a:gd name="T63" fmla="*/ 84 h 55"/>
                <a:gd name="T64" fmla="*/ 107 w 67"/>
                <a:gd name="T65" fmla="*/ 75 h 55"/>
                <a:gd name="T66" fmla="*/ 97 w 67"/>
                <a:gd name="T67" fmla="*/ 66 h 5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7"/>
                <a:gd name="T103" fmla="*/ 0 h 55"/>
                <a:gd name="T104" fmla="*/ 67 w 67"/>
                <a:gd name="T105" fmla="*/ 55 h 5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7" h="55">
                  <a:moveTo>
                    <a:pt x="42" y="28"/>
                  </a:moveTo>
                  <a:lnTo>
                    <a:pt x="38" y="25"/>
                  </a:lnTo>
                  <a:lnTo>
                    <a:pt x="36" y="21"/>
                  </a:lnTo>
                  <a:lnTo>
                    <a:pt x="34" y="17"/>
                  </a:lnTo>
                  <a:lnTo>
                    <a:pt x="31" y="13"/>
                  </a:lnTo>
                  <a:lnTo>
                    <a:pt x="29" y="11"/>
                  </a:lnTo>
                  <a:lnTo>
                    <a:pt x="27" y="7"/>
                  </a:lnTo>
                  <a:lnTo>
                    <a:pt x="25" y="3"/>
                  </a:lnTo>
                  <a:lnTo>
                    <a:pt x="21" y="0"/>
                  </a:lnTo>
                  <a:lnTo>
                    <a:pt x="0" y="34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8" y="36"/>
                  </a:lnTo>
                  <a:lnTo>
                    <a:pt x="13" y="36"/>
                  </a:lnTo>
                  <a:lnTo>
                    <a:pt x="17" y="38"/>
                  </a:lnTo>
                  <a:lnTo>
                    <a:pt x="23" y="38"/>
                  </a:lnTo>
                  <a:lnTo>
                    <a:pt x="29" y="40"/>
                  </a:lnTo>
                  <a:lnTo>
                    <a:pt x="32" y="42"/>
                  </a:lnTo>
                  <a:lnTo>
                    <a:pt x="38" y="44"/>
                  </a:lnTo>
                  <a:lnTo>
                    <a:pt x="44" y="46"/>
                  </a:lnTo>
                  <a:lnTo>
                    <a:pt x="48" y="48"/>
                  </a:lnTo>
                  <a:lnTo>
                    <a:pt x="52" y="48"/>
                  </a:lnTo>
                  <a:lnTo>
                    <a:pt x="57" y="49"/>
                  </a:lnTo>
                  <a:lnTo>
                    <a:pt x="61" y="51"/>
                  </a:lnTo>
                  <a:lnTo>
                    <a:pt x="63" y="53"/>
                  </a:lnTo>
                  <a:lnTo>
                    <a:pt x="67" y="55"/>
                  </a:lnTo>
                  <a:lnTo>
                    <a:pt x="65" y="51"/>
                  </a:lnTo>
                  <a:lnTo>
                    <a:pt x="61" y="49"/>
                  </a:lnTo>
                  <a:lnTo>
                    <a:pt x="59" y="48"/>
                  </a:lnTo>
                  <a:lnTo>
                    <a:pt x="56" y="44"/>
                  </a:lnTo>
                  <a:lnTo>
                    <a:pt x="52" y="40"/>
                  </a:lnTo>
                  <a:lnTo>
                    <a:pt x="50" y="36"/>
                  </a:lnTo>
                  <a:lnTo>
                    <a:pt x="46" y="32"/>
                  </a:lnTo>
                  <a:lnTo>
                    <a:pt x="42" y="2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7" name="Freeform 61"/>
            <p:cNvSpPr>
              <a:spLocks/>
            </p:cNvSpPr>
            <p:nvPr/>
          </p:nvSpPr>
          <p:spPr bwMode="auto">
            <a:xfrm>
              <a:off x="3216" y="1968"/>
              <a:ext cx="431" cy="293"/>
            </a:xfrm>
            <a:custGeom>
              <a:avLst/>
              <a:gdLst>
                <a:gd name="T0" fmla="*/ 14 w 283"/>
                <a:gd name="T1" fmla="*/ 435 h 192"/>
                <a:gd name="T2" fmla="*/ 23 w 283"/>
                <a:gd name="T3" fmla="*/ 447 h 192"/>
                <a:gd name="T4" fmla="*/ 656 w 283"/>
                <a:gd name="T5" fmla="*/ 32 h 192"/>
                <a:gd name="T6" fmla="*/ 634 w 283"/>
                <a:gd name="T7" fmla="*/ 0 h 192"/>
                <a:gd name="T8" fmla="*/ 0 w 283"/>
                <a:gd name="T9" fmla="*/ 417 h 192"/>
                <a:gd name="T10" fmla="*/ 14 w 283"/>
                <a:gd name="T11" fmla="*/ 435 h 1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3"/>
                <a:gd name="T19" fmla="*/ 0 h 192"/>
                <a:gd name="T20" fmla="*/ 283 w 283"/>
                <a:gd name="T21" fmla="*/ 192 h 1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3" h="192">
                  <a:moveTo>
                    <a:pt x="6" y="187"/>
                  </a:moveTo>
                  <a:lnTo>
                    <a:pt x="10" y="192"/>
                  </a:lnTo>
                  <a:lnTo>
                    <a:pt x="283" y="14"/>
                  </a:lnTo>
                  <a:lnTo>
                    <a:pt x="273" y="0"/>
                  </a:lnTo>
                  <a:lnTo>
                    <a:pt x="0" y="179"/>
                  </a:lnTo>
                  <a:lnTo>
                    <a:pt x="6" y="18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8" name="Freeform 62"/>
            <p:cNvSpPr>
              <a:spLocks/>
            </p:cNvSpPr>
            <p:nvPr/>
          </p:nvSpPr>
          <p:spPr bwMode="auto">
            <a:xfrm>
              <a:off x="3155" y="2215"/>
              <a:ext cx="102" cy="84"/>
            </a:xfrm>
            <a:custGeom>
              <a:avLst/>
              <a:gdLst>
                <a:gd name="T0" fmla="*/ 58 w 67"/>
                <a:gd name="T1" fmla="*/ 66 h 55"/>
                <a:gd name="T2" fmla="*/ 67 w 67"/>
                <a:gd name="T3" fmla="*/ 58 h 55"/>
                <a:gd name="T4" fmla="*/ 72 w 67"/>
                <a:gd name="T5" fmla="*/ 49 h 55"/>
                <a:gd name="T6" fmla="*/ 81 w 67"/>
                <a:gd name="T7" fmla="*/ 40 h 55"/>
                <a:gd name="T8" fmla="*/ 85 w 67"/>
                <a:gd name="T9" fmla="*/ 31 h 55"/>
                <a:gd name="T10" fmla="*/ 90 w 67"/>
                <a:gd name="T11" fmla="*/ 26 h 55"/>
                <a:gd name="T12" fmla="*/ 93 w 67"/>
                <a:gd name="T13" fmla="*/ 17 h 55"/>
                <a:gd name="T14" fmla="*/ 97 w 67"/>
                <a:gd name="T15" fmla="*/ 8 h 55"/>
                <a:gd name="T16" fmla="*/ 107 w 67"/>
                <a:gd name="T17" fmla="*/ 0 h 55"/>
                <a:gd name="T18" fmla="*/ 155 w 67"/>
                <a:gd name="T19" fmla="*/ 79 h 55"/>
                <a:gd name="T20" fmla="*/ 151 w 67"/>
                <a:gd name="T21" fmla="*/ 79 h 55"/>
                <a:gd name="T22" fmla="*/ 146 w 67"/>
                <a:gd name="T23" fmla="*/ 79 h 55"/>
                <a:gd name="T24" fmla="*/ 139 w 67"/>
                <a:gd name="T25" fmla="*/ 84 h 55"/>
                <a:gd name="T26" fmla="*/ 125 w 67"/>
                <a:gd name="T27" fmla="*/ 84 h 55"/>
                <a:gd name="T28" fmla="*/ 116 w 67"/>
                <a:gd name="T29" fmla="*/ 89 h 55"/>
                <a:gd name="T30" fmla="*/ 102 w 67"/>
                <a:gd name="T31" fmla="*/ 89 h 55"/>
                <a:gd name="T32" fmla="*/ 90 w 67"/>
                <a:gd name="T33" fmla="*/ 93 h 55"/>
                <a:gd name="T34" fmla="*/ 81 w 67"/>
                <a:gd name="T35" fmla="*/ 98 h 55"/>
                <a:gd name="T36" fmla="*/ 67 w 67"/>
                <a:gd name="T37" fmla="*/ 102 h 55"/>
                <a:gd name="T38" fmla="*/ 53 w 67"/>
                <a:gd name="T39" fmla="*/ 107 h 55"/>
                <a:gd name="T40" fmla="*/ 44 w 67"/>
                <a:gd name="T41" fmla="*/ 111 h 55"/>
                <a:gd name="T42" fmla="*/ 35 w 67"/>
                <a:gd name="T43" fmla="*/ 111 h 55"/>
                <a:gd name="T44" fmla="*/ 23 w 67"/>
                <a:gd name="T45" fmla="*/ 115 h 55"/>
                <a:gd name="T46" fmla="*/ 14 w 67"/>
                <a:gd name="T47" fmla="*/ 119 h 55"/>
                <a:gd name="T48" fmla="*/ 9 w 67"/>
                <a:gd name="T49" fmla="*/ 124 h 55"/>
                <a:gd name="T50" fmla="*/ 0 w 67"/>
                <a:gd name="T51" fmla="*/ 128 h 55"/>
                <a:gd name="T52" fmla="*/ 5 w 67"/>
                <a:gd name="T53" fmla="*/ 119 h 55"/>
                <a:gd name="T54" fmla="*/ 14 w 67"/>
                <a:gd name="T55" fmla="*/ 115 h 55"/>
                <a:gd name="T56" fmla="*/ 18 w 67"/>
                <a:gd name="T57" fmla="*/ 111 h 55"/>
                <a:gd name="T58" fmla="*/ 27 w 67"/>
                <a:gd name="T59" fmla="*/ 102 h 55"/>
                <a:gd name="T60" fmla="*/ 35 w 67"/>
                <a:gd name="T61" fmla="*/ 93 h 55"/>
                <a:gd name="T62" fmla="*/ 40 w 67"/>
                <a:gd name="T63" fmla="*/ 84 h 55"/>
                <a:gd name="T64" fmla="*/ 49 w 67"/>
                <a:gd name="T65" fmla="*/ 75 h 55"/>
                <a:gd name="T66" fmla="*/ 58 w 67"/>
                <a:gd name="T67" fmla="*/ 66 h 5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7"/>
                <a:gd name="T103" fmla="*/ 0 h 55"/>
                <a:gd name="T104" fmla="*/ 67 w 67"/>
                <a:gd name="T105" fmla="*/ 55 h 5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7" h="55">
                  <a:moveTo>
                    <a:pt x="25" y="28"/>
                  </a:moveTo>
                  <a:lnTo>
                    <a:pt x="29" y="25"/>
                  </a:lnTo>
                  <a:lnTo>
                    <a:pt x="31" y="21"/>
                  </a:lnTo>
                  <a:lnTo>
                    <a:pt x="35" y="17"/>
                  </a:lnTo>
                  <a:lnTo>
                    <a:pt x="37" y="13"/>
                  </a:lnTo>
                  <a:lnTo>
                    <a:pt x="39" y="11"/>
                  </a:lnTo>
                  <a:lnTo>
                    <a:pt x="40" y="7"/>
                  </a:lnTo>
                  <a:lnTo>
                    <a:pt x="42" y="3"/>
                  </a:lnTo>
                  <a:lnTo>
                    <a:pt x="46" y="0"/>
                  </a:lnTo>
                  <a:lnTo>
                    <a:pt x="67" y="34"/>
                  </a:lnTo>
                  <a:lnTo>
                    <a:pt x="65" y="34"/>
                  </a:lnTo>
                  <a:lnTo>
                    <a:pt x="63" y="34"/>
                  </a:lnTo>
                  <a:lnTo>
                    <a:pt x="60" y="36"/>
                  </a:lnTo>
                  <a:lnTo>
                    <a:pt x="54" y="36"/>
                  </a:lnTo>
                  <a:lnTo>
                    <a:pt x="50" y="38"/>
                  </a:lnTo>
                  <a:lnTo>
                    <a:pt x="44" y="38"/>
                  </a:lnTo>
                  <a:lnTo>
                    <a:pt x="39" y="40"/>
                  </a:lnTo>
                  <a:lnTo>
                    <a:pt x="35" y="42"/>
                  </a:lnTo>
                  <a:lnTo>
                    <a:pt x="29" y="44"/>
                  </a:lnTo>
                  <a:lnTo>
                    <a:pt x="23" y="46"/>
                  </a:lnTo>
                  <a:lnTo>
                    <a:pt x="19" y="48"/>
                  </a:lnTo>
                  <a:lnTo>
                    <a:pt x="15" y="48"/>
                  </a:lnTo>
                  <a:lnTo>
                    <a:pt x="10" y="49"/>
                  </a:lnTo>
                  <a:lnTo>
                    <a:pt x="6" y="51"/>
                  </a:lnTo>
                  <a:lnTo>
                    <a:pt x="4" y="53"/>
                  </a:lnTo>
                  <a:lnTo>
                    <a:pt x="0" y="55"/>
                  </a:lnTo>
                  <a:lnTo>
                    <a:pt x="2" y="51"/>
                  </a:lnTo>
                  <a:lnTo>
                    <a:pt x="6" y="49"/>
                  </a:lnTo>
                  <a:lnTo>
                    <a:pt x="8" y="48"/>
                  </a:lnTo>
                  <a:lnTo>
                    <a:pt x="12" y="44"/>
                  </a:lnTo>
                  <a:lnTo>
                    <a:pt x="15" y="40"/>
                  </a:lnTo>
                  <a:lnTo>
                    <a:pt x="17" y="36"/>
                  </a:lnTo>
                  <a:lnTo>
                    <a:pt x="21" y="32"/>
                  </a:lnTo>
                  <a:lnTo>
                    <a:pt x="25" y="2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Developing Effective Service Marketing Strategies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 bwMode="auto">
          <a:xfrm>
            <a:off x="2132013" y="5486400"/>
            <a:ext cx="5715000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33" name="Rounded Rectangle 32"/>
          <p:cNvSpPr/>
          <p:nvPr/>
        </p:nvSpPr>
        <p:spPr bwMode="auto">
          <a:xfrm>
            <a:off x="2132013" y="4038600"/>
            <a:ext cx="5715000" cy="10668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29" name="Rounded Rectangle 28"/>
          <p:cNvSpPr/>
          <p:nvPr/>
        </p:nvSpPr>
        <p:spPr bwMode="auto">
          <a:xfrm>
            <a:off x="2132013" y="2667000"/>
            <a:ext cx="5715000" cy="990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77828" name="Rounded Rectangle 27"/>
          <p:cNvSpPr>
            <a:spLocks noChangeArrowheads="1"/>
          </p:cNvSpPr>
          <p:nvPr/>
        </p:nvSpPr>
        <p:spPr bwMode="auto">
          <a:xfrm>
            <a:off x="2132013" y="1447800"/>
            <a:ext cx="5715000" cy="914400"/>
          </a:xfrm>
          <a:prstGeom prst="roundRect">
            <a:avLst>
              <a:gd name="adj" fmla="val 16667"/>
            </a:avLst>
          </a:prstGeom>
          <a:solidFill>
            <a:srgbClr val="4F79FF"/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endParaRPr lang="en-SG"/>
          </a:p>
        </p:txBody>
      </p:sp>
      <p:sp>
        <p:nvSpPr>
          <p:cNvPr id="778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Overview of Framework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2284413" y="1482725"/>
            <a:ext cx="5562600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 b="1">
                <a:latin typeface="Helvetica" pitchFamily="34" charset="0"/>
                <a:cs typeface="Helvetica" pitchFamily="34" charset="0"/>
              </a:rPr>
              <a:t>Understanding Service Products, Consumers and Markets</a:t>
            </a:r>
          </a:p>
          <a:p>
            <a:pPr algn="ctr" eaLnBrk="0" hangingPunct="0"/>
            <a:r>
              <a:rPr lang="en-US" sz="1600" b="1">
                <a:latin typeface="Helvetica" pitchFamily="34" charset="0"/>
                <a:cs typeface="Helvetica" pitchFamily="34" charset="0"/>
              </a:rPr>
              <a:t>Part I: Chapters 1-3</a:t>
            </a:r>
          </a:p>
        </p:txBody>
      </p:sp>
      <p:sp>
        <p:nvSpPr>
          <p:cNvPr id="77831" name="Text Box 8"/>
          <p:cNvSpPr txBox="1">
            <a:spLocks noChangeArrowheads="1"/>
          </p:cNvSpPr>
          <p:nvPr/>
        </p:nvSpPr>
        <p:spPr bwMode="auto">
          <a:xfrm>
            <a:off x="2787650" y="2844800"/>
            <a:ext cx="4373563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 b="1">
                <a:latin typeface="Helvetica" pitchFamily="34" charset="0"/>
                <a:cs typeface="Helvetica" pitchFamily="34" charset="0"/>
              </a:rPr>
              <a:t>Applying the 4 P’s of Marketing to Services</a:t>
            </a:r>
          </a:p>
          <a:p>
            <a:pPr algn="ctr" eaLnBrk="0" hangingPunct="0"/>
            <a:r>
              <a:rPr lang="en-US" sz="1600" b="1">
                <a:latin typeface="Helvetica" pitchFamily="34" charset="0"/>
                <a:cs typeface="Helvetica" pitchFamily="34" charset="0"/>
              </a:rPr>
              <a:t>Part II: Chapters 4-7</a:t>
            </a:r>
          </a:p>
        </p:txBody>
      </p:sp>
      <p:sp>
        <p:nvSpPr>
          <p:cNvPr id="77832" name="Text Box 10"/>
          <p:cNvSpPr txBox="1">
            <a:spLocks noChangeArrowheads="1"/>
          </p:cNvSpPr>
          <p:nvPr/>
        </p:nvSpPr>
        <p:spPr bwMode="auto">
          <a:xfrm>
            <a:off x="2817813" y="4191000"/>
            <a:ext cx="4373562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 b="1">
                <a:latin typeface="Helvetica" pitchFamily="34" charset="0"/>
                <a:cs typeface="Helvetica" pitchFamily="34" charset="0"/>
              </a:rPr>
              <a:t>The Extended Services Marketing Mix for Managing the Customer Interface</a:t>
            </a:r>
          </a:p>
          <a:p>
            <a:pPr algn="ctr" eaLnBrk="0" hangingPunct="0"/>
            <a:r>
              <a:rPr lang="en-US" sz="1600" b="1">
                <a:latin typeface="Helvetica" pitchFamily="34" charset="0"/>
                <a:cs typeface="Helvetica" pitchFamily="34" charset="0"/>
              </a:rPr>
              <a:t>Part III: Chapters 8-11</a:t>
            </a:r>
          </a:p>
        </p:txBody>
      </p:sp>
      <p:sp>
        <p:nvSpPr>
          <p:cNvPr id="77833" name="Text Box 12"/>
          <p:cNvSpPr txBox="1">
            <a:spLocks noChangeArrowheads="1"/>
          </p:cNvSpPr>
          <p:nvPr/>
        </p:nvSpPr>
        <p:spPr bwMode="auto">
          <a:xfrm>
            <a:off x="2325688" y="5664200"/>
            <a:ext cx="5418137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 b="1">
                <a:latin typeface="Helvetica" pitchFamily="34" charset="0"/>
                <a:cs typeface="Helvetica" pitchFamily="34" charset="0"/>
              </a:rPr>
              <a:t>Implementing Profitable Service Strategies</a:t>
            </a:r>
          </a:p>
          <a:p>
            <a:pPr algn="ctr" eaLnBrk="0" hangingPunct="0"/>
            <a:r>
              <a:rPr lang="en-US" sz="1600" b="1">
                <a:latin typeface="Helvetica" pitchFamily="34" charset="0"/>
                <a:cs typeface="Helvetica" pitchFamily="34" charset="0"/>
              </a:rPr>
              <a:t>Part IV: Chapters 12-15</a:t>
            </a:r>
          </a:p>
        </p:txBody>
      </p:sp>
      <p:sp>
        <p:nvSpPr>
          <p:cNvPr id="149517" name="AutoShape 13"/>
          <p:cNvSpPr>
            <a:spLocks noChangeArrowheads="1"/>
          </p:cNvSpPr>
          <p:nvPr/>
        </p:nvSpPr>
        <p:spPr bwMode="auto">
          <a:xfrm>
            <a:off x="4854575" y="2362200"/>
            <a:ext cx="206375" cy="254000"/>
          </a:xfrm>
          <a:prstGeom prst="downArrow">
            <a:avLst>
              <a:gd name="adj1" fmla="val 50000"/>
              <a:gd name="adj2" fmla="val 33322"/>
            </a:avLst>
          </a:prstGeom>
          <a:solidFill>
            <a:srgbClr val="969696"/>
          </a:soli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</a:pPr>
            <a:endParaRPr lang="en-SG"/>
          </a:p>
        </p:txBody>
      </p:sp>
      <p:sp>
        <p:nvSpPr>
          <p:cNvPr id="149518" name="AutoShape 14"/>
          <p:cNvSpPr>
            <a:spLocks noChangeArrowheads="1"/>
          </p:cNvSpPr>
          <p:nvPr/>
        </p:nvSpPr>
        <p:spPr bwMode="auto">
          <a:xfrm>
            <a:off x="4854575" y="3733800"/>
            <a:ext cx="249238" cy="304800"/>
          </a:xfrm>
          <a:prstGeom prst="downArrow">
            <a:avLst>
              <a:gd name="adj1" fmla="val 50000"/>
              <a:gd name="adj2" fmla="val 33319"/>
            </a:avLst>
          </a:prstGeom>
          <a:solidFill>
            <a:srgbClr val="969696"/>
          </a:soli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</a:pPr>
            <a:endParaRPr lang="en-SG"/>
          </a:p>
        </p:txBody>
      </p:sp>
      <p:sp>
        <p:nvSpPr>
          <p:cNvPr id="149519" name="AutoShape 15"/>
          <p:cNvSpPr>
            <a:spLocks noChangeArrowheads="1"/>
          </p:cNvSpPr>
          <p:nvPr/>
        </p:nvSpPr>
        <p:spPr bwMode="auto">
          <a:xfrm>
            <a:off x="4854575" y="5156200"/>
            <a:ext cx="249238" cy="330200"/>
          </a:xfrm>
          <a:prstGeom prst="downArrow">
            <a:avLst>
              <a:gd name="adj1" fmla="val 50000"/>
              <a:gd name="adj2" fmla="val 33323"/>
            </a:avLst>
          </a:prstGeom>
          <a:solidFill>
            <a:srgbClr val="969696"/>
          </a:soli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</a:pPr>
            <a:endParaRPr lang="en-SG"/>
          </a:p>
        </p:txBody>
      </p:sp>
      <p:sp>
        <p:nvSpPr>
          <p:cNvPr id="77837" name="AutoShape 21"/>
          <p:cNvSpPr>
            <a:spLocks noChangeArrowheads="1"/>
          </p:cNvSpPr>
          <p:nvPr/>
        </p:nvSpPr>
        <p:spPr bwMode="auto">
          <a:xfrm>
            <a:off x="8074025" y="3162300"/>
            <a:ext cx="549275" cy="190500"/>
          </a:xfrm>
          <a:prstGeom prst="leftRightArrow">
            <a:avLst>
              <a:gd name="adj1" fmla="val 50000"/>
              <a:gd name="adj2" fmla="val 53248"/>
            </a:avLst>
          </a:prstGeom>
          <a:solidFill>
            <a:srgbClr val="969696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</a:pPr>
            <a:endParaRPr lang="en-SG"/>
          </a:p>
        </p:txBody>
      </p:sp>
      <p:sp>
        <p:nvSpPr>
          <p:cNvPr id="77838" name="AutoShape 22"/>
          <p:cNvSpPr>
            <a:spLocks noChangeArrowheads="1"/>
          </p:cNvSpPr>
          <p:nvPr/>
        </p:nvSpPr>
        <p:spPr bwMode="auto">
          <a:xfrm>
            <a:off x="8074025" y="4533900"/>
            <a:ext cx="590550" cy="165100"/>
          </a:xfrm>
          <a:prstGeom prst="leftRightArrow">
            <a:avLst>
              <a:gd name="adj1" fmla="val 50000"/>
              <a:gd name="adj2" fmla="val 66057"/>
            </a:avLst>
          </a:prstGeom>
          <a:solidFill>
            <a:srgbClr val="969696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</a:pPr>
            <a:endParaRPr lang="en-SG"/>
          </a:p>
        </p:txBody>
      </p:sp>
      <p:sp>
        <p:nvSpPr>
          <p:cNvPr id="77839" name="AutoShape 23"/>
          <p:cNvSpPr>
            <a:spLocks noChangeArrowheads="1"/>
          </p:cNvSpPr>
          <p:nvPr/>
        </p:nvSpPr>
        <p:spPr bwMode="auto">
          <a:xfrm>
            <a:off x="1320800" y="4521200"/>
            <a:ext cx="563563" cy="203200"/>
          </a:xfrm>
          <a:prstGeom prst="leftRightArrow">
            <a:avLst>
              <a:gd name="adj1" fmla="val 50000"/>
              <a:gd name="adj2" fmla="val 51219"/>
            </a:avLst>
          </a:prstGeom>
          <a:solidFill>
            <a:srgbClr val="969696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</a:pPr>
            <a:endParaRPr lang="en-SG"/>
          </a:p>
        </p:txBody>
      </p:sp>
      <p:sp>
        <p:nvSpPr>
          <p:cNvPr id="77840" name="AutoShape 24"/>
          <p:cNvSpPr>
            <a:spLocks noChangeArrowheads="1"/>
          </p:cNvSpPr>
          <p:nvPr/>
        </p:nvSpPr>
        <p:spPr bwMode="auto">
          <a:xfrm>
            <a:off x="1306513" y="3136900"/>
            <a:ext cx="577850" cy="190500"/>
          </a:xfrm>
          <a:prstGeom prst="leftRightArrow">
            <a:avLst>
              <a:gd name="adj1" fmla="val 50000"/>
              <a:gd name="adj2" fmla="val 56018"/>
            </a:avLst>
          </a:prstGeom>
          <a:solidFill>
            <a:srgbClr val="969696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</a:pPr>
            <a:endParaRPr lang="en-SG"/>
          </a:p>
        </p:txBody>
      </p:sp>
      <p:sp>
        <p:nvSpPr>
          <p:cNvPr id="77841" name="Line 25"/>
          <p:cNvSpPr>
            <a:spLocks noChangeShapeType="1"/>
          </p:cNvSpPr>
          <p:nvPr/>
        </p:nvSpPr>
        <p:spPr bwMode="auto">
          <a:xfrm>
            <a:off x="1292225" y="1892300"/>
            <a:ext cx="577850" cy="0"/>
          </a:xfrm>
          <a:prstGeom prst="line">
            <a:avLst/>
          </a:prstGeom>
          <a:noFill/>
          <a:ln w="5715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42" name="Line 26"/>
          <p:cNvSpPr>
            <a:spLocks noChangeShapeType="1"/>
          </p:cNvSpPr>
          <p:nvPr/>
        </p:nvSpPr>
        <p:spPr bwMode="auto">
          <a:xfrm>
            <a:off x="1292225" y="5969000"/>
            <a:ext cx="577850" cy="0"/>
          </a:xfrm>
          <a:prstGeom prst="line">
            <a:avLst/>
          </a:prstGeom>
          <a:noFill/>
          <a:ln w="5715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43" name="Line 27"/>
          <p:cNvSpPr>
            <a:spLocks noChangeShapeType="1"/>
          </p:cNvSpPr>
          <p:nvPr/>
        </p:nvSpPr>
        <p:spPr bwMode="auto">
          <a:xfrm flipH="1">
            <a:off x="8074025" y="5969000"/>
            <a:ext cx="590550" cy="0"/>
          </a:xfrm>
          <a:prstGeom prst="line">
            <a:avLst/>
          </a:prstGeom>
          <a:noFill/>
          <a:ln w="5715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44" name="Line 28"/>
          <p:cNvSpPr>
            <a:spLocks noChangeShapeType="1"/>
          </p:cNvSpPr>
          <p:nvPr/>
        </p:nvSpPr>
        <p:spPr bwMode="auto">
          <a:xfrm flipH="1">
            <a:off x="8074025" y="1879600"/>
            <a:ext cx="590550" cy="0"/>
          </a:xfrm>
          <a:prstGeom prst="line">
            <a:avLst/>
          </a:prstGeom>
          <a:noFill/>
          <a:ln w="5715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45" name="Line 29"/>
          <p:cNvSpPr>
            <a:spLocks noChangeShapeType="1"/>
          </p:cNvSpPr>
          <p:nvPr/>
        </p:nvSpPr>
        <p:spPr bwMode="auto">
          <a:xfrm>
            <a:off x="1265238" y="1866900"/>
            <a:ext cx="14287" cy="4127500"/>
          </a:xfrm>
          <a:prstGeom prst="line">
            <a:avLst/>
          </a:prstGeom>
          <a:noFill/>
          <a:ln w="5715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46" name="Line 30"/>
          <p:cNvSpPr>
            <a:spLocks noChangeShapeType="1"/>
          </p:cNvSpPr>
          <p:nvPr/>
        </p:nvSpPr>
        <p:spPr bwMode="auto">
          <a:xfrm>
            <a:off x="8651875" y="1854200"/>
            <a:ext cx="12700" cy="4127500"/>
          </a:xfrm>
          <a:prstGeom prst="line">
            <a:avLst/>
          </a:prstGeom>
          <a:noFill/>
          <a:ln w="5715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9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17" grpId="0" animBg="1"/>
      <p:bldP spid="149518" grpId="0" animBg="1"/>
      <p:bldP spid="14951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Framework - Part I</a:t>
            </a:r>
          </a:p>
        </p:txBody>
      </p:sp>
      <p:grpSp>
        <p:nvGrpSpPr>
          <p:cNvPr id="79874" name="Group 7"/>
          <p:cNvGrpSpPr>
            <a:grpSpLocks/>
          </p:cNvGrpSpPr>
          <p:nvPr/>
        </p:nvGrpSpPr>
        <p:grpSpPr bwMode="auto">
          <a:xfrm>
            <a:off x="531813" y="1752600"/>
            <a:ext cx="8839200" cy="3200400"/>
            <a:chOff x="912812" y="2133600"/>
            <a:chExt cx="7391401" cy="3200400"/>
          </a:xfrm>
        </p:grpSpPr>
        <p:sp>
          <p:nvSpPr>
            <p:cNvPr id="79875" name="Rounded Rectangle 6"/>
            <p:cNvSpPr>
              <a:spLocks noChangeArrowheads="1"/>
            </p:cNvSpPr>
            <p:nvPr/>
          </p:nvSpPr>
          <p:spPr bwMode="auto">
            <a:xfrm>
              <a:off x="912812" y="2133600"/>
              <a:ext cx="7391400" cy="3200400"/>
            </a:xfrm>
            <a:prstGeom prst="roundRect">
              <a:avLst>
                <a:gd name="adj" fmla="val 16667"/>
              </a:avLst>
            </a:prstGeom>
            <a:solidFill>
              <a:srgbClr val="4F79FF"/>
            </a:soli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140000"/>
                </a:lnSpc>
              </a:pPr>
              <a:endParaRPr lang="en-SG"/>
            </a:p>
          </p:txBody>
        </p:sp>
        <p:sp>
          <p:nvSpPr>
            <p:cNvPr id="79876" name="TextBox 5"/>
            <p:cNvSpPr>
              <a:spLocks noChangeArrowheads="1"/>
            </p:cNvSpPr>
            <p:nvPr/>
          </p:nvSpPr>
          <p:spPr bwMode="auto">
            <a:xfrm>
              <a:off x="912813" y="2209800"/>
              <a:ext cx="7391400" cy="2485787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40000"/>
                </a:lnSpc>
              </a:pPr>
              <a:r>
                <a:rPr lang="en-US" sz="2000" b="1" i="1">
                  <a:latin typeface="Helvetica" pitchFamily="34" charset="0"/>
                  <a:cs typeface="Helvetica" pitchFamily="34" charset="0"/>
                </a:rPr>
                <a:t>Understanding Service Products, Consumers, and Markets</a:t>
              </a:r>
              <a:endParaRPr lang="en-SG" sz="2000" b="1" i="1">
                <a:latin typeface="Helvetica" pitchFamily="34" charset="0"/>
                <a:cs typeface="Helvetica" pitchFamily="34" charset="0"/>
              </a:endParaRPr>
            </a:p>
            <a:p>
              <a:pPr eaLnBrk="0" hangingPunct="0">
                <a:lnSpc>
                  <a:spcPct val="140000"/>
                </a:lnSpc>
              </a:pPr>
              <a:r>
                <a:rPr lang="en-US" sz="2000">
                  <a:latin typeface="Helvetica" pitchFamily="34" charset="0"/>
                  <a:cs typeface="Helvetica" pitchFamily="34" charset="0"/>
                </a:rPr>
                <a:t> </a:t>
              </a:r>
            </a:p>
            <a:p>
              <a:pPr eaLnBrk="0" hangingPunct="0">
                <a:lnSpc>
                  <a:spcPct val="140000"/>
                </a:lnSpc>
              </a:pPr>
              <a:r>
                <a:rPr lang="en-US" sz="2000" b="1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1</a:t>
              </a:r>
              <a:r>
                <a:rPr lang="en-US" sz="2000">
                  <a:latin typeface="Helvetica" pitchFamily="34" charset="0"/>
                  <a:cs typeface="Helvetica" pitchFamily="34" charset="0"/>
                </a:rPr>
                <a:t>	New Perspectives on Marketing in the Service Economy</a:t>
              </a:r>
            </a:p>
            <a:p>
              <a:pPr eaLnBrk="0" hangingPunct="0">
                <a:lnSpc>
                  <a:spcPct val="140000"/>
                </a:lnSpc>
              </a:pPr>
              <a:r>
                <a:rPr lang="en-US" sz="2000" b="1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2</a:t>
              </a:r>
              <a:r>
                <a:rPr lang="en-US" sz="2000">
                  <a:latin typeface="Helvetica" pitchFamily="34" charset="0"/>
                  <a:cs typeface="Helvetica" pitchFamily="34" charset="0"/>
                </a:rPr>
                <a:t>	Consumer Behavior in a Services Context</a:t>
              </a:r>
            </a:p>
            <a:p>
              <a:pPr eaLnBrk="0" hangingPunct="0">
                <a:lnSpc>
                  <a:spcPct val="140000"/>
                </a:lnSpc>
              </a:pPr>
              <a:r>
                <a:rPr lang="en-US" sz="2000" b="1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3</a:t>
              </a:r>
              <a:r>
                <a:rPr lang="en-US" sz="2000">
                  <a:latin typeface="Helvetica" pitchFamily="34" charset="0"/>
                  <a:cs typeface="Helvetica" pitchFamily="34" charset="0"/>
                </a:rPr>
                <a:t>	Positioning Services in Competitive Markets</a:t>
              </a:r>
              <a:endParaRPr lang="en-SG" sz="2000">
                <a:latin typeface="Helvetica" pitchFamily="34" charset="0"/>
                <a:cs typeface="Helvetica" pitchFamily="34" charset="0"/>
              </a:endParaRPr>
            </a:p>
          </p:txBody>
        </p:sp>
      </p:grpSp>
    </p:spTree>
  </p:cSld>
  <p:clrMapOvr>
    <a:masterClrMapping/>
  </p:clrMapOvr>
  <p:transition spd="med"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Framework - Part II</a:t>
            </a:r>
          </a:p>
        </p:txBody>
      </p:sp>
      <p:grpSp>
        <p:nvGrpSpPr>
          <p:cNvPr id="80898" name="Group 5"/>
          <p:cNvGrpSpPr>
            <a:grpSpLocks/>
          </p:cNvGrpSpPr>
          <p:nvPr/>
        </p:nvGrpSpPr>
        <p:grpSpPr bwMode="auto">
          <a:xfrm>
            <a:off x="531813" y="1752600"/>
            <a:ext cx="8839200" cy="4300538"/>
            <a:chOff x="912812" y="2133600"/>
            <a:chExt cx="7391401" cy="3200400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912812" y="2133600"/>
              <a:ext cx="7391401" cy="32004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>
                <a:lnSpc>
                  <a:spcPct val="140000"/>
                </a:lnSpc>
                <a:defRPr/>
              </a:pPr>
              <a:endParaRPr lang="en-SG"/>
            </a:p>
          </p:txBody>
        </p:sp>
        <p:sp>
          <p:nvSpPr>
            <p:cNvPr id="80900" name="TextBox 7"/>
            <p:cNvSpPr>
              <a:spLocks noChangeArrowheads="1"/>
            </p:cNvSpPr>
            <p:nvPr/>
          </p:nvSpPr>
          <p:spPr bwMode="auto">
            <a:xfrm>
              <a:off x="912813" y="2209800"/>
              <a:ext cx="7391400" cy="2913881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40000"/>
                </a:lnSpc>
              </a:pPr>
              <a:r>
                <a:rPr lang="en-US" sz="2000" b="1" i="1">
                  <a:latin typeface="Helvetica" pitchFamily="34" charset="0"/>
                  <a:cs typeface="Helvetica" pitchFamily="34" charset="0"/>
                </a:rPr>
                <a:t>Applying the 4 P’s of Marketing to Services </a:t>
              </a:r>
              <a:endParaRPr lang="en-SG" sz="2000" b="1" i="1">
                <a:latin typeface="Helvetica" pitchFamily="34" charset="0"/>
                <a:cs typeface="Helvetica" pitchFamily="34" charset="0"/>
              </a:endParaRPr>
            </a:p>
            <a:p>
              <a:pPr eaLnBrk="0" hangingPunct="0">
                <a:lnSpc>
                  <a:spcPct val="140000"/>
                </a:lnSpc>
              </a:pPr>
              <a:r>
                <a:rPr lang="en-US" sz="2000">
                  <a:latin typeface="Helvetica" pitchFamily="34" charset="0"/>
                  <a:cs typeface="Helvetica" pitchFamily="34" charset="0"/>
                </a:rPr>
                <a:t> </a:t>
              </a:r>
            </a:p>
            <a:p>
              <a:pPr eaLnBrk="0" hangingPunct="0">
                <a:lnSpc>
                  <a:spcPct val="140000"/>
                </a:lnSpc>
              </a:pPr>
              <a:r>
                <a:rPr lang="en-US" sz="2000" b="1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4</a:t>
              </a:r>
              <a:r>
                <a:rPr lang="en-US" sz="2000">
                  <a:latin typeface="Helvetica" pitchFamily="34" charset="0"/>
                  <a:cs typeface="Helvetica" pitchFamily="34" charset="0"/>
                </a:rPr>
                <a:t>	Developing Service Products: Core and Supplementary 			Elements</a:t>
              </a:r>
            </a:p>
            <a:p>
              <a:pPr eaLnBrk="0" hangingPunct="0">
                <a:lnSpc>
                  <a:spcPct val="140000"/>
                </a:lnSpc>
              </a:pPr>
              <a:r>
                <a:rPr lang="en-US" sz="2000" b="1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5</a:t>
              </a:r>
              <a:r>
                <a:rPr lang="en-US" sz="2000">
                  <a:latin typeface="Helvetica" pitchFamily="34" charset="0"/>
                  <a:cs typeface="Helvetica" pitchFamily="34" charset="0"/>
                </a:rPr>
                <a:t>	Distributing Services through Physical and Electronic 			Channels</a:t>
              </a:r>
            </a:p>
            <a:p>
              <a:pPr eaLnBrk="0" hangingPunct="0">
                <a:lnSpc>
                  <a:spcPct val="140000"/>
                </a:lnSpc>
              </a:pPr>
              <a:r>
                <a:rPr lang="en-US" sz="2000" b="1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6</a:t>
              </a:r>
              <a:r>
                <a:rPr lang="en-US" sz="2000">
                  <a:latin typeface="Helvetica" pitchFamily="34" charset="0"/>
                  <a:cs typeface="Helvetica" pitchFamily="34" charset="0"/>
                </a:rPr>
                <a:t>	Setting Prices and Implementing Revenue Management</a:t>
              </a:r>
            </a:p>
            <a:p>
              <a:pPr eaLnBrk="0" hangingPunct="0">
                <a:lnSpc>
                  <a:spcPct val="140000"/>
                </a:lnSpc>
              </a:pPr>
              <a:r>
                <a:rPr lang="en-US" sz="2000" b="1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7</a:t>
              </a:r>
              <a:r>
                <a:rPr lang="en-US" sz="2000">
                  <a:latin typeface="Helvetica" pitchFamily="34" charset="0"/>
                  <a:cs typeface="Helvetica" pitchFamily="34" charset="0"/>
                </a:rPr>
                <a:t>	Promoting Services and Educating Customers</a:t>
              </a:r>
              <a:endParaRPr lang="en-SG" sz="2000">
                <a:latin typeface="Helvetica" pitchFamily="34" charset="0"/>
                <a:cs typeface="Helvetica" pitchFamily="34" charset="0"/>
              </a:endParaRPr>
            </a:p>
          </p:txBody>
        </p:sp>
      </p:grpSp>
    </p:spTree>
  </p:cSld>
  <p:clrMapOvr>
    <a:masterClrMapping/>
  </p:clrMapOvr>
  <p:transition spd="med"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Framework - Part III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31812" y="1752600"/>
            <a:ext cx="8839201" cy="3886200"/>
            <a:chOff x="912812" y="2133600"/>
            <a:chExt cx="7391401" cy="2635347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7" name="Rounded Rectangle 6"/>
            <p:cNvSpPr/>
            <p:nvPr/>
          </p:nvSpPr>
          <p:spPr bwMode="auto">
            <a:xfrm>
              <a:off x="912812" y="2133600"/>
              <a:ext cx="7391400" cy="2494827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>
                <a:lnSpc>
                  <a:spcPct val="140000"/>
                </a:lnSpc>
                <a:defRPr/>
              </a:pPr>
              <a:endParaRPr lang="en-SG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12813" y="2209800"/>
              <a:ext cx="7391400" cy="2559147"/>
            </a:xfrm>
            <a:prstGeom prst="roundRect">
              <a:avLst/>
            </a:prstGeom>
            <a:grpFill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40000"/>
                </a:lnSpc>
                <a:defRPr/>
              </a:pPr>
              <a:r>
                <a:rPr lang="en-US" sz="2000" b="1" i="1" dirty="0">
                  <a:latin typeface="Helvetica" pitchFamily="34" charset="0"/>
                  <a:cs typeface="Helvetica" pitchFamily="34" charset="0"/>
                </a:rPr>
                <a:t>The Extended Services Marketing Mix for Managing the Customer Interface</a:t>
              </a:r>
              <a:endParaRPr lang="en-SG" sz="2000" b="1" i="1" dirty="0">
                <a:latin typeface="Helvetica" pitchFamily="34" charset="0"/>
                <a:cs typeface="Helvetica" pitchFamily="34" charset="0"/>
              </a:endParaRP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en-US" sz="2000" dirty="0">
                  <a:latin typeface="Helvetica" pitchFamily="34" charset="0"/>
                  <a:cs typeface="Helvetica" pitchFamily="34" charset="0"/>
                </a:rPr>
                <a:t> </a:t>
              </a: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8</a:t>
              </a:r>
              <a:r>
                <a:rPr lang="en-US" sz="2000" dirty="0">
                  <a:latin typeface="Helvetica" pitchFamily="34" charset="0"/>
                  <a:cs typeface="Helvetica" pitchFamily="34" charset="0"/>
                </a:rPr>
                <a:t>	Designing and Managing Service Processes</a:t>
              </a: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9</a:t>
              </a:r>
              <a:r>
                <a:rPr lang="en-US" sz="2000" dirty="0">
                  <a:latin typeface="Helvetica" pitchFamily="34" charset="0"/>
                  <a:cs typeface="Helvetica" pitchFamily="34" charset="0"/>
                </a:rPr>
                <a:t>	Balancing Demand and Productive Capacity</a:t>
              </a: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10</a:t>
              </a:r>
              <a:r>
                <a:rPr lang="en-US" sz="2000" dirty="0">
                  <a:latin typeface="Helvetica" pitchFamily="34" charset="0"/>
                  <a:cs typeface="Helvetica" pitchFamily="34" charset="0"/>
                </a:rPr>
                <a:t>	Crafting the Service Environment</a:t>
              </a: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11</a:t>
              </a:r>
              <a:r>
                <a:rPr lang="en-US" sz="2000" dirty="0">
                  <a:latin typeface="Helvetica" pitchFamily="34" charset="0"/>
                  <a:cs typeface="Helvetica" pitchFamily="34" charset="0"/>
                </a:rPr>
                <a:t>	Managing People for Service Advantage</a:t>
              </a:r>
              <a:endParaRPr lang="en-SG" sz="2000" dirty="0">
                <a:latin typeface="Helvetica" pitchFamily="34" charset="0"/>
                <a:cs typeface="Helvetica" pitchFamily="34" charset="0"/>
              </a:endParaRPr>
            </a:p>
          </p:txBody>
        </p:sp>
      </p:grpSp>
    </p:spTree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Why Study Services?</a:t>
            </a:r>
          </a:p>
        </p:txBody>
      </p:sp>
      <p:sp>
        <p:nvSpPr>
          <p:cNvPr id="15362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Services dominate most economies and are growing rapidly:</a:t>
            </a:r>
          </a:p>
          <a:p>
            <a:pPr lvl="1">
              <a:spcBef>
                <a:spcPts val="1200"/>
              </a:spcBef>
            </a:pPr>
            <a:r>
              <a:t>Services account for more than </a:t>
            </a:r>
            <a:r>
              <a:rPr>
                <a:solidFill>
                  <a:srgbClr val="FF6600"/>
                </a:solidFill>
              </a:rPr>
              <a:t>60% of GDP worldwide</a:t>
            </a:r>
          </a:p>
          <a:p>
            <a:pPr lvl="1">
              <a:spcBef>
                <a:spcPts val="1200"/>
              </a:spcBef>
            </a:pPr>
            <a:r>
              <a:t>Almost all economies have a substantial service sector</a:t>
            </a:r>
          </a:p>
          <a:p>
            <a:pPr lvl="1">
              <a:spcBef>
                <a:spcPts val="1200"/>
              </a:spcBef>
              <a:buClr>
                <a:srgbClr val="013C7D"/>
              </a:buClr>
            </a:pPr>
            <a:r>
              <a:t>Most </a:t>
            </a:r>
            <a:r>
              <a:rPr>
                <a:solidFill>
                  <a:srgbClr val="FF6600"/>
                </a:solidFill>
              </a:rPr>
              <a:t>new employment </a:t>
            </a:r>
            <a:r>
              <a:t>is provided by services </a:t>
            </a:r>
          </a:p>
          <a:p>
            <a:pPr lvl="1">
              <a:spcBef>
                <a:spcPts val="1200"/>
              </a:spcBef>
            </a:pPr>
            <a:r>
              <a:t>Strongest </a:t>
            </a:r>
            <a:r>
              <a:rPr>
                <a:solidFill>
                  <a:srgbClr val="FF6600"/>
                </a:solidFill>
              </a:rPr>
              <a:t>growth area </a:t>
            </a:r>
            <a:r>
              <a:t>for marketing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endParaRPr/>
          </a:p>
          <a:p>
            <a:r>
              <a:t>Understanding services offers you a personal competitive advantage</a:t>
            </a:r>
          </a:p>
          <a:p>
            <a:endParaRPr lang="en-SG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Framework - Part IV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31812" y="1752600"/>
            <a:ext cx="8839201" cy="3352799"/>
            <a:chOff x="912812" y="2133600"/>
            <a:chExt cx="7391401" cy="2494827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7" name="Rounded Rectangle 6"/>
            <p:cNvSpPr/>
            <p:nvPr/>
          </p:nvSpPr>
          <p:spPr bwMode="auto">
            <a:xfrm>
              <a:off x="912812" y="2133600"/>
              <a:ext cx="7391400" cy="2494827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>
                <a:lnSpc>
                  <a:spcPct val="140000"/>
                </a:lnSpc>
                <a:defRPr/>
              </a:pPr>
              <a:endParaRPr lang="en-SG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12813" y="2209800"/>
              <a:ext cx="7391400" cy="2275361"/>
            </a:xfrm>
            <a:prstGeom prst="roundRect">
              <a:avLst/>
            </a:prstGeom>
            <a:grpFill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40000"/>
                </a:lnSpc>
                <a:defRPr/>
              </a:pPr>
              <a:r>
                <a:rPr lang="en-US" sz="2000" b="1" i="1" dirty="0">
                  <a:latin typeface="Helvetica" pitchFamily="34" charset="0"/>
                  <a:cs typeface="Helvetica" pitchFamily="34" charset="0"/>
                </a:rPr>
                <a:t>Implementing Profitable Service Strategies</a:t>
              </a:r>
              <a:endParaRPr lang="en-SG" sz="2000" b="1" i="1" dirty="0">
                <a:latin typeface="Helvetica" pitchFamily="34" charset="0"/>
                <a:cs typeface="Helvetica" pitchFamily="34" charset="0"/>
              </a:endParaRP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en-US" sz="2000" dirty="0">
                  <a:latin typeface="Helvetica" pitchFamily="34" charset="0"/>
                  <a:cs typeface="Helvetica" pitchFamily="34" charset="0"/>
                </a:rPr>
                <a:t> </a:t>
              </a: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12</a:t>
              </a:r>
              <a:r>
                <a:rPr lang="en-US" sz="2000" dirty="0">
                  <a:latin typeface="Helvetica" pitchFamily="34" charset="0"/>
                  <a:cs typeface="Helvetica" pitchFamily="34" charset="0"/>
                </a:rPr>
                <a:t>	Managing Relationships and Building Loyalty</a:t>
              </a: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13</a:t>
              </a:r>
              <a:r>
                <a:rPr lang="en-US" sz="2000" dirty="0">
                  <a:latin typeface="Helvetica" pitchFamily="34" charset="0"/>
                  <a:cs typeface="Helvetica" pitchFamily="34" charset="0"/>
                </a:rPr>
                <a:t>	Complaint Handling and Service Recovery</a:t>
              </a: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14</a:t>
              </a:r>
              <a:r>
                <a:rPr lang="en-US" sz="2000" dirty="0">
                  <a:latin typeface="Helvetica" pitchFamily="34" charset="0"/>
                  <a:cs typeface="Helvetica" pitchFamily="34" charset="0"/>
                </a:rPr>
                <a:t>	Improving Service Quality and Productivity</a:t>
              </a: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15</a:t>
              </a:r>
              <a:r>
                <a:rPr lang="en-US" sz="2000" dirty="0">
                  <a:latin typeface="Helvetica" pitchFamily="34" charset="0"/>
                  <a:cs typeface="Helvetica" pitchFamily="34" charset="0"/>
                </a:rPr>
                <a:t>	Striving for Service Leadership</a:t>
              </a:r>
              <a:endParaRPr lang="en-SG" sz="2000" dirty="0">
                <a:latin typeface="Helvetica" pitchFamily="34" charset="0"/>
                <a:cs typeface="Helvetica" pitchFamily="34" charset="0"/>
              </a:endParaRPr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303213" y="1752600"/>
            <a:ext cx="2362200" cy="2209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11" name="Rectangle 10"/>
          <p:cNvSpPr/>
          <p:nvPr/>
        </p:nvSpPr>
        <p:spPr bwMode="auto">
          <a:xfrm>
            <a:off x="7237413" y="1752600"/>
            <a:ext cx="2362200" cy="22098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83971" name="Title 1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Summary</a:t>
            </a:r>
            <a:endParaRPr lang="en-SG"/>
          </a:p>
        </p:txBody>
      </p:sp>
      <p:graphicFrame>
        <p:nvGraphicFramePr>
          <p:cNvPr id="3" name="Diagram 2"/>
          <p:cNvGraphicFramePr/>
          <p:nvPr/>
        </p:nvGraphicFramePr>
        <p:xfrm>
          <a:off x="1522412" y="1524000"/>
          <a:ext cx="6934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3973" name="TextBox 3"/>
          <p:cNvSpPr txBox="1">
            <a:spLocks noChangeArrowheads="1"/>
          </p:cNvSpPr>
          <p:nvPr/>
        </p:nvSpPr>
        <p:spPr bwMode="auto">
          <a:xfrm>
            <a:off x="379413" y="1905000"/>
            <a:ext cx="213360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160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Services dominate the economy in many nations. The majority of jobs are created in the service sector.</a:t>
            </a:r>
          </a:p>
          <a:p>
            <a:pPr algn="ctr" eaLnBrk="0" hangingPunct="0">
              <a:lnSpc>
                <a:spcPct val="140000"/>
              </a:lnSpc>
            </a:pPr>
            <a:r>
              <a:rPr lang="en-US" sz="160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 </a:t>
            </a:r>
            <a:endParaRPr lang="en-SG" sz="160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3974" name="TextBox 5"/>
          <p:cNvSpPr txBox="1">
            <a:spLocks noChangeArrowheads="1"/>
          </p:cNvSpPr>
          <p:nvPr/>
        </p:nvSpPr>
        <p:spPr bwMode="auto">
          <a:xfrm>
            <a:off x="7161213" y="1900238"/>
            <a:ext cx="2514600" cy="213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160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Services are often intangible, difficult to visualize and understand, and customers may be involved in co-production. </a:t>
            </a:r>
          </a:p>
          <a:p>
            <a:pPr algn="ctr" eaLnBrk="0" hangingPunct="0">
              <a:lnSpc>
                <a:spcPct val="140000"/>
              </a:lnSpc>
            </a:pPr>
            <a:endParaRPr lang="en-US" sz="15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3975" name="TextBox 6"/>
          <p:cNvSpPr txBox="1">
            <a:spLocks noChangeArrowheads="1"/>
          </p:cNvSpPr>
          <p:nvPr/>
        </p:nvSpPr>
        <p:spPr bwMode="auto">
          <a:xfrm>
            <a:off x="5180013" y="1752600"/>
            <a:ext cx="1905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140000"/>
              </a:lnSpc>
            </a:pPr>
            <a:r>
              <a:rPr lang="en-US" sz="2000">
                <a:latin typeface="Helvetica" pitchFamily="34" charset="0"/>
                <a:cs typeface="Helvetica" pitchFamily="34" charset="0"/>
              </a:rPr>
              <a:t>Unique Characteristics</a:t>
            </a:r>
            <a:endParaRPr lang="en-SG" sz="20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3976" name="TextBox 7"/>
          <p:cNvSpPr txBox="1">
            <a:spLocks noChangeArrowheads="1"/>
          </p:cNvSpPr>
          <p:nvPr/>
        </p:nvSpPr>
        <p:spPr bwMode="auto">
          <a:xfrm>
            <a:off x="2741613" y="1762125"/>
            <a:ext cx="1752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en-US" sz="2000">
                <a:latin typeface="Helvetica" pitchFamily="34" charset="0"/>
                <a:cs typeface="Helvetica" pitchFamily="34" charset="0"/>
              </a:rPr>
              <a:t>Why Study Services?</a:t>
            </a:r>
            <a:endParaRPr lang="en-SG" sz="20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3977" name="TextBox 8"/>
          <p:cNvSpPr txBox="1">
            <a:spLocks noChangeArrowheads="1"/>
          </p:cNvSpPr>
          <p:nvPr/>
        </p:nvSpPr>
        <p:spPr bwMode="auto">
          <a:xfrm>
            <a:off x="5637213" y="4876800"/>
            <a:ext cx="1447800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140000"/>
              </a:lnSpc>
            </a:pPr>
            <a:r>
              <a:rPr lang="en-US" sz="2000"/>
              <a:t>Extended Marketing Mix</a:t>
            </a:r>
            <a:endParaRPr lang="en-SG" sz="2000"/>
          </a:p>
        </p:txBody>
      </p:sp>
      <p:sp>
        <p:nvSpPr>
          <p:cNvPr id="83978" name="TextBox 9"/>
          <p:cNvSpPr txBox="1">
            <a:spLocks noChangeArrowheads="1"/>
          </p:cNvSpPr>
          <p:nvPr/>
        </p:nvSpPr>
        <p:spPr bwMode="auto">
          <a:xfrm>
            <a:off x="2741613" y="5029200"/>
            <a:ext cx="16764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en-US" sz="2000">
                <a:latin typeface="Helvetica" pitchFamily="34" charset="0"/>
                <a:cs typeface="Helvetica" pitchFamily="34" charset="0"/>
              </a:rPr>
              <a:t>What are Services?</a:t>
            </a:r>
            <a:endParaRPr lang="en-SG" sz="20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03213" y="4114800"/>
            <a:ext cx="2362200" cy="22098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83980" name="TextBox 13"/>
          <p:cNvSpPr txBox="1">
            <a:spLocks noChangeArrowheads="1"/>
          </p:cNvSpPr>
          <p:nvPr/>
        </p:nvSpPr>
        <p:spPr bwMode="auto">
          <a:xfrm>
            <a:off x="455613" y="4124325"/>
            <a:ext cx="21336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Helvetica" pitchFamily="34" charset="0"/>
                <a:cs typeface="Helvetica" pitchFamily="34" charset="0"/>
              </a:rPr>
              <a:t>Services are a form of rental (not ownership). They are performances that bring about a desired result.</a:t>
            </a:r>
          </a:p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Helvetica" pitchFamily="34" charset="0"/>
                <a:cs typeface="Helvetica" pitchFamily="34" charset="0"/>
              </a:rPr>
              <a:t> </a:t>
            </a:r>
            <a:endParaRPr lang="en-SG" sz="16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237413" y="4114800"/>
            <a:ext cx="2362200" cy="2209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buFont typeface="Arial" pitchFamily="34" charset="0"/>
              <a:buChar char="•"/>
              <a:defRPr/>
            </a:pPr>
            <a:endParaRPr lang="en-SG" dirty="0"/>
          </a:p>
        </p:txBody>
      </p:sp>
      <p:sp>
        <p:nvSpPr>
          <p:cNvPr id="83982" name="TextBox 15"/>
          <p:cNvSpPr txBox="1">
            <a:spLocks noChangeArrowheads="1"/>
          </p:cNvSpPr>
          <p:nvPr/>
        </p:nvSpPr>
        <p:spPr bwMode="auto">
          <a:xfrm>
            <a:off x="7313613" y="4356100"/>
            <a:ext cx="2286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Helvetica" pitchFamily="34" charset="0"/>
                <a:cs typeface="Helvetica" pitchFamily="34" charset="0"/>
              </a:rPr>
              <a:t>Product, Place &amp; Time, Price, Promotion &amp; Education, Process, Physical Environment, People</a:t>
            </a:r>
            <a:endParaRPr lang="en-SG" sz="16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3983" name="TextBox 16"/>
          <p:cNvSpPr txBox="1">
            <a:spLocks noChangeArrowheads="1"/>
          </p:cNvSpPr>
          <p:nvPr/>
        </p:nvSpPr>
        <p:spPr bwMode="auto">
          <a:xfrm>
            <a:off x="3884613" y="3733800"/>
            <a:ext cx="205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2400" b="1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CHAPTER 1</a:t>
            </a:r>
            <a:endParaRPr lang="en-SG" sz="2400" b="1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le 2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Services Dominate the Global Economy</a:t>
            </a:r>
            <a:endParaRPr lang="en-SG"/>
          </a:p>
        </p:txBody>
      </p:sp>
      <p:sp>
        <p:nvSpPr>
          <p:cNvPr id="17413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>
              <a:buFont typeface="Webdings" pitchFamily="18" charset="2"/>
              <a:buNone/>
            </a:pPr>
            <a:r>
              <a:rPr>
                <a:solidFill>
                  <a:srgbClr val="000066"/>
                </a:solidFill>
              </a:rPr>
              <a:t>Contribution of Service Industries to GDP Globally</a:t>
            </a:r>
            <a:endParaRPr lang="en-SG">
              <a:solidFill>
                <a:srgbClr val="000066"/>
              </a:solidFill>
            </a:endParaRPr>
          </a:p>
        </p:txBody>
      </p:sp>
      <p:graphicFrame>
        <p:nvGraphicFramePr>
          <p:cNvPr id="17411" name="Chart 4"/>
          <p:cNvGraphicFramePr>
            <a:graphicFrameLocks/>
          </p:cNvGraphicFramePr>
          <p:nvPr/>
        </p:nvGraphicFramePr>
        <p:xfrm>
          <a:off x="989013" y="2133600"/>
          <a:ext cx="80010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r:id="rId4" imgW="8004742" imgH="4499238" progId="Excel.Chart.8">
                  <p:embed/>
                </p:oleObj>
              </mc:Choice>
              <mc:Fallback>
                <p:oleObj r:id="rId4" imgW="8004742" imgH="4499238" progId="Excel.Chart.8">
                  <p:embed/>
                  <p:pic>
                    <p:nvPicPr>
                      <p:cNvPr id="0" name="Char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133600"/>
                        <a:ext cx="8001000" cy="449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76200" y="6249988"/>
            <a:ext cx="9448800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Source: The World Factbook 2008, Central Intelligence Agency</a:t>
            </a:r>
          </a:p>
          <a:p>
            <a:pPr eaLnBrk="0" hangingPunct="0">
              <a:defRPr/>
            </a:pPr>
            <a:endParaRPr lang="en-US" b="1" dirty="0">
              <a:solidFill>
                <a:schemeClr val="bg2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6780213" y="4191000"/>
            <a:ext cx="1752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200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Services 64%</a:t>
            </a:r>
            <a:endParaRPr lang="en-SG" sz="200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1598613" y="4953000"/>
            <a:ext cx="19050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200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Agriculture 4%</a:t>
            </a:r>
            <a:endParaRPr lang="en-SG" sz="200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417" name="TextBox 8"/>
          <p:cNvSpPr txBox="1">
            <a:spLocks noChangeArrowheads="1"/>
          </p:cNvSpPr>
          <p:nvPr/>
        </p:nvSpPr>
        <p:spPr bwMode="auto">
          <a:xfrm>
            <a:off x="1065213" y="2644775"/>
            <a:ext cx="2438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200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Manufacturing 32%</a:t>
            </a:r>
            <a:endParaRPr lang="en-SG" sz="200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Why Study Services? 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303213" y="1752600"/>
            <a:ext cx="9372600" cy="4800600"/>
          </a:xfrm>
        </p:spPr>
        <p:txBody>
          <a:bodyPr/>
          <a:lstStyle/>
          <a:p>
            <a:pPr marL="0"/>
            <a:r>
              <a:t>Most new jobs are generated by services</a:t>
            </a:r>
          </a:p>
          <a:p>
            <a:pPr marL="1004888" lvl="1">
              <a:spcBef>
                <a:spcPts val="1800"/>
              </a:spcBef>
            </a:pPr>
            <a:r>
              <a:t>Fastest growth expected in </a:t>
            </a:r>
            <a:r>
              <a:rPr>
                <a:solidFill>
                  <a:srgbClr val="FF6600"/>
                </a:solidFill>
              </a:rPr>
              <a:t>knowledge-based </a:t>
            </a:r>
            <a:r>
              <a:t>industries</a:t>
            </a:r>
          </a:p>
          <a:p>
            <a:pPr marL="1004888" lvl="1">
              <a:spcBef>
                <a:spcPts val="1800"/>
              </a:spcBef>
            </a:pPr>
            <a:r>
              <a:t>Significant training and educational qualifications required,                           but employees will be </a:t>
            </a:r>
            <a:r>
              <a:rPr>
                <a:solidFill>
                  <a:srgbClr val="FF6600"/>
                </a:solidFill>
              </a:rPr>
              <a:t>more highly compensated</a:t>
            </a:r>
          </a:p>
          <a:p>
            <a:pPr marL="1004888" lvl="1">
              <a:spcBef>
                <a:spcPts val="1800"/>
              </a:spcBef>
            </a:pPr>
            <a:r>
              <a:t>Will service jobs be lost to lower-cost countries? Yes, some </a:t>
            </a:r>
            <a:r>
              <a:rPr>
                <a:solidFill>
                  <a:srgbClr val="FF6600"/>
                </a:solidFill>
              </a:rPr>
              <a:t>service jobs can be exported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Why Study Services? 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t>Powerful forces are </a:t>
            </a:r>
            <a:r>
              <a:rPr>
                <a:solidFill>
                  <a:srgbClr val="FF6600"/>
                </a:solidFill>
              </a:rPr>
              <a:t>transforming</a:t>
            </a:r>
            <a:r>
              <a:t> service markets</a:t>
            </a:r>
          </a:p>
          <a:p>
            <a:pPr lvl="1">
              <a:spcBef>
                <a:spcPts val="1200"/>
              </a:spcBef>
            </a:pPr>
            <a:r>
              <a:t>Government policies, social changes, business trends,          advances in IT, internationalization</a:t>
            </a:r>
          </a:p>
          <a:p>
            <a:r>
              <a:t>Forces that reshape:</a:t>
            </a:r>
          </a:p>
          <a:p>
            <a:pPr lvl="1">
              <a:spcBef>
                <a:spcPts val="1200"/>
              </a:spcBef>
            </a:pPr>
            <a:r>
              <a:t>Demand</a:t>
            </a:r>
          </a:p>
          <a:p>
            <a:pPr lvl="1">
              <a:spcBef>
                <a:spcPts val="1200"/>
              </a:spcBef>
            </a:pPr>
            <a:r>
              <a:t>Supply</a:t>
            </a:r>
          </a:p>
          <a:p>
            <a:pPr lvl="1">
              <a:spcBef>
                <a:spcPts val="1200"/>
              </a:spcBef>
            </a:pPr>
            <a:r>
              <a:t>The competitive landscape</a:t>
            </a:r>
          </a:p>
          <a:p>
            <a:pPr lvl="1">
              <a:spcBef>
                <a:spcPts val="1200"/>
              </a:spcBef>
            </a:pPr>
            <a:r>
              <a:t>Customers</a:t>
            </a:r>
            <a:r>
              <a:rPr>
                <a:latin typeface="Arial" charset="0"/>
              </a:rPr>
              <a:t>’</a:t>
            </a:r>
            <a:r>
              <a:t> choices, power, and decision making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Transformation of the </a:t>
            </a:r>
            <a:br/>
            <a:r>
              <a:t>Service Economy</a:t>
            </a:r>
          </a:p>
        </p:txBody>
      </p:sp>
      <p:grpSp>
        <p:nvGrpSpPr>
          <p:cNvPr id="31746" name="Group 41"/>
          <p:cNvGrpSpPr>
            <a:grpSpLocks/>
          </p:cNvGrpSpPr>
          <p:nvPr/>
        </p:nvGrpSpPr>
        <p:grpSpPr bwMode="auto">
          <a:xfrm>
            <a:off x="55563" y="1422400"/>
            <a:ext cx="9779000" cy="5130800"/>
            <a:chOff x="55563" y="1422400"/>
            <a:chExt cx="9779000" cy="5130787"/>
          </a:xfrm>
        </p:grpSpPr>
        <p:grpSp>
          <p:nvGrpSpPr>
            <p:cNvPr id="18435" name="Group 3"/>
            <p:cNvGrpSpPr>
              <a:grpSpLocks/>
            </p:cNvGrpSpPr>
            <p:nvPr/>
          </p:nvGrpSpPr>
          <p:grpSpPr bwMode="auto">
            <a:xfrm>
              <a:off x="55563" y="1422400"/>
              <a:ext cx="9779000" cy="1574800"/>
              <a:chOff x="32" y="896"/>
              <a:chExt cx="5688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18459" name="Group 4"/>
              <p:cNvGrpSpPr>
                <a:grpSpLocks/>
              </p:cNvGrpSpPr>
              <p:nvPr/>
            </p:nvGrpSpPr>
            <p:grpSpPr bwMode="auto">
              <a:xfrm>
                <a:off x="32" y="1424"/>
                <a:ext cx="1128" cy="464"/>
                <a:chOff x="184" y="976"/>
                <a:chExt cx="1128" cy="464"/>
              </a:xfrm>
              <a:grpFill/>
            </p:grpSpPr>
            <p:sp>
              <p:nvSpPr>
                <p:cNvPr id="18472" name="AutoShape 5"/>
                <p:cNvSpPr>
                  <a:spLocks noChangeArrowheads="1"/>
                </p:cNvSpPr>
                <p:nvPr/>
              </p:nvSpPr>
              <p:spPr bwMode="auto">
                <a:xfrm>
                  <a:off x="1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8473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48" y="1040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Government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Policies</a:t>
                  </a:r>
                </a:p>
              </p:txBody>
            </p:sp>
          </p:grpSp>
          <p:grpSp>
            <p:nvGrpSpPr>
              <p:cNvPr id="18460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18470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847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18461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18468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846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18462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18466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846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18463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18464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8465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grpSp>
          <p:nvGrpSpPr>
            <p:cNvPr id="18436" name="Group 22"/>
            <p:cNvGrpSpPr>
              <a:grpSpLocks/>
            </p:cNvGrpSpPr>
            <p:nvPr/>
          </p:nvGrpSpPr>
          <p:grpSpPr bwMode="auto">
            <a:xfrm>
              <a:off x="1044575" y="3949700"/>
              <a:ext cx="7978775" cy="495300"/>
              <a:chOff x="608" y="2512"/>
              <a:chExt cx="4640" cy="312"/>
            </a:xfrm>
            <a:solidFill>
              <a:srgbClr val="FF6600"/>
            </a:solidFill>
          </p:grpSpPr>
          <p:sp>
            <p:nvSpPr>
              <p:cNvPr id="18457" name="AutoShape 23"/>
              <p:cNvSpPr>
                <a:spLocks noChangeArrowheads="1"/>
              </p:cNvSpPr>
              <p:nvPr/>
            </p:nvSpPr>
            <p:spPr bwMode="auto">
              <a:xfrm>
                <a:off x="608" y="2512"/>
                <a:ext cx="4640" cy="312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18458" name="Text Box 24"/>
              <p:cNvSpPr txBox="1">
                <a:spLocks noChangeArrowheads="1"/>
              </p:cNvSpPr>
              <p:nvPr/>
            </p:nvSpPr>
            <p:spPr bwMode="auto">
              <a:xfrm>
                <a:off x="678" y="2584"/>
                <a:ext cx="4545" cy="19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85000"/>
                  </a:lnSpc>
                  <a:spcBef>
                    <a:spcPct val="50000"/>
                  </a:spcBef>
                  <a:defRPr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Innovation in service products &amp; delivery systems, stimulated by better technology</a:t>
                </a:r>
              </a:p>
            </p:txBody>
          </p:sp>
        </p:grpSp>
        <p:grpSp>
          <p:nvGrpSpPr>
            <p:cNvPr id="18437" name="Group 25"/>
            <p:cNvGrpSpPr>
              <a:grpSpLocks/>
            </p:cNvGrpSpPr>
            <p:nvPr/>
          </p:nvGrpSpPr>
          <p:grpSpPr bwMode="auto">
            <a:xfrm>
              <a:off x="1031875" y="4673600"/>
              <a:ext cx="7977188" cy="495300"/>
              <a:chOff x="600" y="2936"/>
              <a:chExt cx="4640" cy="312"/>
            </a:xfrm>
            <a:solidFill>
              <a:srgbClr val="FF6600"/>
            </a:solidFill>
          </p:grpSpPr>
          <p:sp>
            <p:nvSpPr>
              <p:cNvPr id="18455" name="AutoShape 26"/>
              <p:cNvSpPr>
                <a:spLocks noChangeArrowheads="1"/>
              </p:cNvSpPr>
              <p:nvPr/>
            </p:nvSpPr>
            <p:spPr bwMode="auto">
              <a:xfrm>
                <a:off x="600" y="2936"/>
                <a:ext cx="4640" cy="312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18456" name="Text Box 27"/>
              <p:cNvSpPr txBox="1">
                <a:spLocks noChangeArrowheads="1"/>
              </p:cNvSpPr>
              <p:nvPr/>
            </p:nvSpPr>
            <p:spPr bwMode="auto">
              <a:xfrm>
                <a:off x="1294" y="3008"/>
                <a:ext cx="3241" cy="19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85000"/>
                  </a:lnSpc>
                  <a:spcBef>
                    <a:spcPct val="50000"/>
                  </a:spcBef>
                  <a:defRPr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Customers have more choices and exercise more power</a:t>
                </a:r>
              </a:p>
            </p:txBody>
          </p:sp>
        </p:grpSp>
        <p:grpSp>
          <p:nvGrpSpPr>
            <p:cNvPr id="18438" name="Group 48"/>
            <p:cNvGrpSpPr>
              <a:grpSpLocks/>
            </p:cNvGrpSpPr>
            <p:nvPr/>
          </p:nvGrpSpPr>
          <p:grpSpPr bwMode="auto">
            <a:xfrm>
              <a:off x="1017588" y="5397489"/>
              <a:ext cx="7977188" cy="1155698"/>
              <a:chOff x="592" y="3424"/>
              <a:chExt cx="4640" cy="688"/>
            </a:xfrm>
            <a:solidFill>
              <a:srgbClr val="FF6600"/>
            </a:solidFill>
          </p:grpSpPr>
          <p:sp>
            <p:nvSpPr>
              <p:cNvPr id="18453" name="AutoShape 29"/>
              <p:cNvSpPr>
                <a:spLocks noChangeArrowheads="1"/>
              </p:cNvSpPr>
              <p:nvPr/>
            </p:nvSpPr>
            <p:spPr bwMode="auto">
              <a:xfrm>
                <a:off x="592" y="3424"/>
                <a:ext cx="4640" cy="688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18454" name="Text Box 30"/>
              <p:cNvSpPr txBox="1">
                <a:spLocks noChangeArrowheads="1"/>
              </p:cNvSpPr>
              <p:nvPr/>
            </p:nvSpPr>
            <p:spPr bwMode="auto">
              <a:xfrm>
                <a:off x="1684" y="3486"/>
                <a:ext cx="3457" cy="49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lnSpc>
                    <a:spcPct val="65000"/>
                  </a:lnSpc>
                  <a:spcBef>
                    <a:spcPct val="50000"/>
                  </a:spcBef>
                  <a:buFont typeface="Wingdings" pitchFamily="2" charset="2"/>
                  <a:buChar char="§"/>
                  <a:defRPr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Understanding customers and competitors	</a:t>
                </a:r>
              </a:p>
              <a:p>
                <a:pPr marL="228600" indent="-228600" eaLnBrk="0" hangingPunct="0">
                  <a:lnSpc>
                    <a:spcPct val="65000"/>
                  </a:lnSpc>
                  <a:spcBef>
                    <a:spcPct val="50000"/>
                  </a:spcBef>
                  <a:buFont typeface="Wingdings" pitchFamily="2" charset="2"/>
                  <a:buChar char="§"/>
                  <a:defRPr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Viable business models</a:t>
                </a:r>
              </a:p>
              <a:p>
                <a:pPr marL="228600" indent="-228600" eaLnBrk="0" hangingPunct="0">
                  <a:lnSpc>
                    <a:spcPct val="65000"/>
                  </a:lnSpc>
                  <a:spcBef>
                    <a:spcPct val="50000"/>
                  </a:spcBef>
                  <a:buFont typeface="Wingdings" pitchFamily="2" charset="2"/>
                  <a:buChar char="§"/>
                  <a:defRPr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Creation of value for customers and firm</a:t>
                </a:r>
              </a:p>
            </p:txBody>
          </p:sp>
        </p:grpSp>
        <p:sp>
          <p:nvSpPr>
            <p:cNvPr id="31753" name="Line 31"/>
            <p:cNvSpPr>
              <a:spLocks noChangeShapeType="1"/>
            </p:cNvSpPr>
            <p:nvPr/>
          </p:nvSpPr>
          <p:spPr bwMode="auto">
            <a:xfrm>
              <a:off x="4648200" y="3759200"/>
              <a:ext cx="14288" cy="17780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Line 32"/>
            <p:cNvSpPr>
              <a:spLocks noChangeShapeType="1"/>
            </p:cNvSpPr>
            <p:nvPr/>
          </p:nvSpPr>
          <p:spPr bwMode="auto">
            <a:xfrm>
              <a:off x="4648200" y="4483100"/>
              <a:ext cx="14288" cy="17780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Line 33"/>
            <p:cNvSpPr>
              <a:spLocks noChangeShapeType="1"/>
            </p:cNvSpPr>
            <p:nvPr/>
          </p:nvSpPr>
          <p:spPr bwMode="auto">
            <a:xfrm>
              <a:off x="4648200" y="5207000"/>
              <a:ext cx="14288" cy="17780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Line 34"/>
            <p:cNvSpPr>
              <a:spLocks noChangeShapeType="1"/>
            </p:cNvSpPr>
            <p:nvPr/>
          </p:nvSpPr>
          <p:spPr bwMode="auto">
            <a:xfrm>
              <a:off x="2928938" y="2222500"/>
              <a:ext cx="0" cy="50800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Line 35"/>
            <p:cNvSpPr>
              <a:spLocks noChangeShapeType="1"/>
            </p:cNvSpPr>
            <p:nvPr/>
          </p:nvSpPr>
          <p:spPr bwMode="auto">
            <a:xfrm>
              <a:off x="4951413" y="2222500"/>
              <a:ext cx="0" cy="50800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Line 36"/>
            <p:cNvSpPr>
              <a:spLocks noChangeShapeType="1"/>
            </p:cNvSpPr>
            <p:nvPr/>
          </p:nvSpPr>
          <p:spPr bwMode="auto">
            <a:xfrm>
              <a:off x="6932613" y="2209800"/>
              <a:ext cx="0" cy="50800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59" name="Group 37"/>
            <p:cNvGrpSpPr>
              <a:grpSpLocks/>
            </p:cNvGrpSpPr>
            <p:nvPr/>
          </p:nvGrpSpPr>
          <p:grpSpPr bwMode="auto">
            <a:xfrm>
              <a:off x="893763" y="2997200"/>
              <a:ext cx="1581150" cy="368300"/>
              <a:chOff x="520" y="1888"/>
              <a:chExt cx="920" cy="232"/>
            </a:xfrm>
          </p:grpSpPr>
          <p:sp>
            <p:nvSpPr>
              <p:cNvPr id="31765" name="Line 38"/>
              <p:cNvSpPr>
                <a:spLocks noChangeShapeType="1"/>
              </p:cNvSpPr>
              <p:nvPr/>
            </p:nvSpPr>
            <p:spPr bwMode="auto">
              <a:xfrm>
                <a:off x="520" y="1888"/>
                <a:ext cx="0" cy="232"/>
              </a:xfrm>
              <a:prstGeom prst="line">
                <a:avLst/>
              </a:prstGeom>
              <a:noFill/>
              <a:ln w="15875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6" name="Line 39"/>
              <p:cNvSpPr>
                <a:spLocks noChangeShapeType="1"/>
              </p:cNvSpPr>
              <p:nvPr/>
            </p:nvSpPr>
            <p:spPr bwMode="auto">
              <a:xfrm>
                <a:off x="520" y="2120"/>
                <a:ext cx="920" cy="0"/>
              </a:xfrm>
              <a:prstGeom prst="line">
                <a:avLst/>
              </a:prstGeom>
              <a:noFill/>
              <a:ln w="15875">
                <a:solidFill>
                  <a:srgbClr val="CC99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60" name="Line 40"/>
            <p:cNvSpPr>
              <a:spLocks noChangeShapeType="1"/>
            </p:cNvSpPr>
            <p:nvPr/>
          </p:nvSpPr>
          <p:spPr bwMode="auto">
            <a:xfrm rot="10800000">
              <a:off x="8870950" y="2997200"/>
              <a:ext cx="0" cy="36830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Line 41"/>
            <p:cNvSpPr>
              <a:spLocks noChangeShapeType="1"/>
            </p:cNvSpPr>
            <p:nvPr/>
          </p:nvSpPr>
          <p:spPr bwMode="auto">
            <a:xfrm rot="10800000">
              <a:off x="7289800" y="3365500"/>
              <a:ext cx="158115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62" name="Group 46"/>
            <p:cNvGrpSpPr>
              <a:grpSpLocks/>
            </p:cNvGrpSpPr>
            <p:nvPr/>
          </p:nvGrpSpPr>
          <p:grpSpPr bwMode="auto">
            <a:xfrm>
              <a:off x="2544763" y="2752725"/>
              <a:ext cx="4703783" cy="968375"/>
              <a:chOff x="1480" y="1734"/>
              <a:chExt cx="2736" cy="610"/>
            </a:xfrm>
          </p:grpSpPr>
          <p:sp>
            <p:nvSpPr>
              <p:cNvPr id="18449" name="AutoShape 20"/>
              <p:cNvSpPr>
                <a:spLocks noChangeArrowheads="1"/>
              </p:cNvSpPr>
              <p:nvPr/>
            </p:nvSpPr>
            <p:spPr bwMode="auto">
              <a:xfrm>
                <a:off x="1480" y="1734"/>
                <a:ext cx="2736" cy="610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1764" name="Text Box 45"/>
              <p:cNvSpPr txBox="1">
                <a:spLocks noChangeArrowheads="1"/>
              </p:cNvSpPr>
              <p:nvPr/>
            </p:nvSpPr>
            <p:spPr bwMode="auto">
              <a:xfrm>
                <a:off x="1529" y="1776"/>
                <a:ext cx="2592" cy="52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New markets and product categories</a:t>
                </a:r>
              </a:p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Increase in demand for services</a:t>
                </a:r>
              </a:p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More intense competition</a:t>
                </a:r>
              </a:p>
            </p:txBody>
          </p:sp>
        </p:grpSp>
      </p:grpSp>
      <p:sp>
        <p:nvSpPr>
          <p:cNvPr id="31747" name="Text Box 30"/>
          <p:cNvSpPr txBox="1">
            <a:spLocks noChangeArrowheads="1"/>
          </p:cNvSpPr>
          <p:nvPr/>
        </p:nvSpPr>
        <p:spPr bwMode="auto">
          <a:xfrm>
            <a:off x="1065213" y="5486400"/>
            <a:ext cx="1981200" cy="266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1600">
                <a:latin typeface="Helvetica" pitchFamily="34" charset="0"/>
                <a:cs typeface="Helvetica" pitchFamily="34" charset="0"/>
              </a:rPr>
              <a:t>Success hinges on</a:t>
            </a:r>
            <a:r>
              <a:rPr lang="en-US" sz="1400">
                <a:latin typeface="Helvetica" pitchFamily="34" charset="0"/>
                <a:cs typeface="Helvetica" pitchFamily="34" charset="0"/>
              </a:rPr>
              <a:t>:</a:t>
            </a:r>
          </a:p>
        </p:txBody>
      </p:sp>
      <p:sp>
        <p:nvSpPr>
          <p:cNvPr id="31748" name="Text Box 30"/>
          <p:cNvSpPr txBox="1">
            <a:spLocks noChangeArrowheads="1"/>
          </p:cNvSpPr>
          <p:nvPr/>
        </p:nvSpPr>
        <p:spPr bwMode="auto">
          <a:xfrm>
            <a:off x="2208213" y="6324600"/>
            <a:ext cx="5943600" cy="266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1400">
                <a:latin typeface="Helvetica" pitchFamily="34" charset="0"/>
                <a:cs typeface="Helvetica" pitchFamily="34" charset="0"/>
                <a:sym typeface="Wingdings" pitchFamily="2" charset="2"/>
              </a:rPr>
              <a:t> </a:t>
            </a:r>
            <a:r>
              <a:rPr lang="en-US" sz="1600" b="1">
                <a:latin typeface="Helvetica" pitchFamily="34" charset="0"/>
                <a:cs typeface="Helvetica" pitchFamily="34" charset="0"/>
              </a:rPr>
              <a:t>Increased focus on services marketing and management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Line 38"/>
          <p:cNvSpPr>
            <a:spLocks noChangeShapeType="1"/>
          </p:cNvSpPr>
          <p:nvPr/>
        </p:nvSpPr>
        <p:spPr bwMode="auto">
          <a:xfrm flipH="1">
            <a:off x="893763" y="2971800"/>
            <a:ext cx="19050" cy="1663700"/>
          </a:xfrm>
          <a:prstGeom prst="line">
            <a:avLst/>
          </a:prstGeom>
          <a:noFill/>
          <a:ln w="15875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77000" cy="838200"/>
          </a:xfrm>
        </p:spPr>
        <p:txBody>
          <a:bodyPr/>
          <a:lstStyle/>
          <a:p>
            <a:r>
              <a:rPr sz="2900"/>
              <a:t>Factors Stimulating Transformation of the Service Economy </a:t>
            </a:r>
          </a:p>
        </p:txBody>
      </p:sp>
      <p:grpSp>
        <p:nvGrpSpPr>
          <p:cNvPr id="33795" name="Group 5"/>
          <p:cNvGrpSpPr>
            <a:grpSpLocks/>
          </p:cNvGrpSpPr>
          <p:nvPr/>
        </p:nvGrpSpPr>
        <p:grpSpPr bwMode="auto">
          <a:xfrm>
            <a:off x="0" y="1422400"/>
            <a:ext cx="9834563" cy="4064000"/>
            <a:chOff x="590" y="1422400"/>
            <a:chExt cx="9833971" cy="4064002"/>
          </a:xfrm>
        </p:grpSpPr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55563" y="1422400"/>
              <a:ext cx="9778998" cy="1574800"/>
              <a:chOff x="32" y="896"/>
              <a:chExt cx="5688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31" name="Group 4"/>
              <p:cNvGrpSpPr>
                <a:grpSpLocks/>
              </p:cNvGrpSpPr>
              <p:nvPr/>
            </p:nvGrpSpPr>
            <p:grpSpPr bwMode="auto">
              <a:xfrm>
                <a:off x="32" y="1424"/>
                <a:ext cx="1128" cy="464"/>
                <a:chOff x="184" y="976"/>
                <a:chExt cx="1128" cy="464"/>
              </a:xfrm>
              <a:grpFill/>
            </p:grpSpPr>
            <p:sp>
              <p:nvSpPr>
                <p:cNvPr id="44" name="AutoShape 5"/>
                <p:cNvSpPr>
                  <a:spLocks noChangeArrowheads="1"/>
                </p:cNvSpPr>
                <p:nvPr/>
              </p:nvSpPr>
              <p:spPr bwMode="auto">
                <a:xfrm>
                  <a:off x="1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13C7D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5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48" y="1040"/>
                  <a:ext cx="984" cy="368"/>
                </a:xfrm>
                <a:prstGeom prst="rect">
                  <a:avLst/>
                </a:prstGeom>
                <a:solidFill>
                  <a:srgbClr val="013C7D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Government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Policies</a:t>
                  </a:r>
                </a:p>
              </p:txBody>
            </p:sp>
          </p:grpSp>
          <p:grpSp>
            <p:nvGrpSpPr>
              <p:cNvPr id="32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33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34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38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35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36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sp>
          <p:nvSpPr>
            <p:cNvPr id="33798" name="Line 39"/>
            <p:cNvSpPr>
              <a:spLocks noChangeShapeType="1"/>
            </p:cNvSpPr>
            <p:nvPr/>
          </p:nvSpPr>
          <p:spPr bwMode="auto">
            <a:xfrm>
              <a:off x="590" y="3365500"/>
              <a:ext cx="92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799" name="Group 46"/>
            <p:cNvGrpSpPr>
              <a:grpSpLocks/>
            </p:cNvGrpSpPr>
            <p:nvPr/>
          </p:nvGrpSpPr>
          <p:grpSpPr bwMode="auto">
            <a:xfrm>
              <a:off x="2589463" y="3962401"/>
              <a:ext cx="4724414" cy="1524001"/>
              <a:chOff x="1506" y="2496"/>
              <a:chExt cx="2748" cy="960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506" y="2496"/>
                <a:ext cx="2748" cy="960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3801" name="Text Box 45"/>
              <p:cNvSpPr txBox="1">
                <a:spLocks noChangeArrowheads="1"/>
              </p:cNvSpPr>
              <p:nvPr/>
            </p:nvSpPr>
            <p:spPr bwMode="auto">
              <a:xfrm>
                <a:off x="1594" y="2575"/>
                <a:ext cx="2592" cy="83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Changes in regulations</a:t>
                </a:r>
              </a:p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Privatization</a:t>
                </a:r>
              </a:p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New rules to protect customers, employees, and the environment </a:t>
                </a:r>
              </a:p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New agreement on trade in services</a:t>
                </a:r>
              </a:p>
            </p:txBody>
          </p:sp>
        </p:grpSp>
      </p:grpSp>
      <p:sp>
        <p:nvSpPr>
          <p:cNvPr id="33796" name="Line 39"/>
          <p:cNvSpPr>
            <a:spLocks noChangeShapeType="1"/>
          </p:cNvSpPr>
          <p:nvPr/>
        </p:nvSpPr>
        <p:spPr bwMode="auto">
          <a:xfrm>
            <a:off x="893763" y="4635500"/>
            <a:ext cx="1581150" cy="0"/>
          </a:xfrm>
          <a:prstGeom prst="line">
            <a:avLst/>
          </a:prstGeom>
          <a:noFill/>
          <a:ln w="15875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.ppt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4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4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c:\msoffice\powerpnt\default.ppt</Template>
  <TotalTime>1472221527</TotalTime>
  <Pages>94</Pages>
  <Words>1619</Words>
  <Application>Microsoft Office PowerPoint</Application>
  <PresentationFormat>Custom</PresentationFormat>
  <Paragraphs>421</Paragraphs>
  <Slides>41</Slides>
  <Notes>40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default</vt:lpstr>
      <vt:lpstr>Microsoft Excel Chart</vt:lpstr>
      <vt:lpstr>PowerPoint Presentation</vt:lpstr>
      <vt:lpstr>Overview of Chapter 1</vt:lpstr>
      <vt:lpstr>PowerPoint Presentation</vt:lpstr>
      <vt:lpstr>Why Study Services?</vt:lpstr>
      <vt:lpstr>Services Dominate the Global Economy</vt:lpstr>
      <vt:lpstr>Why Study Services? </vt:lpstr>
      <vt:lpstr>Why Study Services? </vt:lpstr>
      <vt:lpstr>Transformation of the  Service Economy</vt:lpstr>
      <vt:lpstr>Factors Stimulating Transformation of the Service Economy </vt:lpstr>
      <vt:lpstr>Factors Stimulating Transformation of the Service Economy </vt:lpstr>
      <vt:lpstr>Factors Stimulating Transformation of the Service Economy </vt:lpstr>
      <vt:lpstr>Factors Stimulating Transformation of the Service Economy </vt:lpstr>
      <vt:lpstr>Factors Stimulating Transformation of the Service Economy </vt:lpstr>
      <vt:lpstr>PowerPoint Presentation</vt:lpstr>
      <vt:lpstr>What Are Services? </vt:lpstr>
      <vt:lpstr>Definition of Services</vt:lpstr>
      <vt:lpstr>What Are Services? </vt:lpstr>
      <vt:lpstr>Definition of Services</vt:lpstr>
      <vt:lpstr>Service Products vs. Customer Service &amp; After-Sales Service</vt:lpstr>
      <vt:lpstr>Service – A Process Perspective</vt:lpstr>
      <vt:lpstr>4 Categories of Services</vt:lpstr>
      <vt:lpstr>People Processing</vt:lpstr>
      <vt:lpstr>Possession Processing</vt:lpstr>
      <vt:lpstr>Mental Stimulus Processing</vt:lpstr>
      <vt:lpstr>Information Processing</vt:lpstr>
      <vt:lpstr>PowerPoint Presentation</vt:lpstr>
      <vt:lpstr>Services Pose Distinctive                    Marketing Challenges </vt:lpstr>
      <vt:lpstr>Differences, Implications, and  Marketing-Related Tasks </vt:lpstr>
      <vt:lpstr>Differences, Implications, and  Marketing-Related Tasks </vt:lpstr>
      <vt:lpstr>PowerPoint Presentation</vt:lpstr>
      <vt:lpstr>Services Require  An Extended Marketing Mix</vt:lpstr>
      <vt:lpstr>The 7Ps of Services Marketing</vt:lpstr>
      <vt:lpstr>PowerPoint Presentation</vt:lpstr>
      <vt:lpstr>Marketing to be Integrated with Other Management Functions </vt:lpstr>
      <vt:lpstr>PowerPoint Presentation</vt:lpstr>
      <vt:lpstr>Overview of Framework</vt:lpstr>
      <vt:lpstr>Framework - Part I</vt:lpstr>
      <vt:lpstr>Framework - Part II</vt:lpstr>
      <vt:lpstr>Framework - Part III</vt:lpstr>
      <vt:lpstr>Framework - Part IV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VALR</dc:creator>
  <cp:lastModifiedBy>Yassmeen Alkelabi</cp:lastModifiedBy>
  <cp:revision>655</cp:revision>
  <cp:lastPrinted>2016-01-25T08:52:08Z</cp:lastPrinted>
  <dcterms:created xsi:type="dcterms:W3CDTF">2010-03-18T15:00:43Z</dcterms:created>
  <dcterms:modified xsi:type="dcterms:W3CDTF">2016-01-25T09:02:00Z</dcterms:modified>
</cp:coreProperties>
</file>