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24" r:id="rId2"/>
    <p:sldId id="325" r:id="rId3"/>
    <p:sldId id="326" r:id="rId4"/>
    <p:sldId id="327" r:id="rId5"/>
    <p:sldId id="373" r:id="rId6"/>
    <p:sldId id="374" r:id="rId7"/>
    <p:sldId id="333" r:id="rId8"/>
    <p:sldId id="335" r:id="rId9"/>
    <p:sldId id="336" r:id="rId10"/>
    <p:sldId id="385" r:id="rId11"/>
    <p:sldId id="386" r:id="rId12"/>
    <p:sldId id="387" r:id="rId13"/>
    <p:sldId id="388" r:id="rId14"/>
    <p:sldId id="389" r:id="rId15"/>
    <p:sldId id="342" r:id="rId16"/>
    <p:sldId id="343" r:id="rId17"/>
    <p:sldId id="396" r:id="rId18"/>
    <p:sldId id="345" r:id="rId19"/>
    <p:sldId id="351" r:id="rId20"/>
    <p:sldId id="346" r:id="rId21"/>
    <p:sldId id="376" r:id="rId22"/>
    <p:sldId id="377" r:id="rId23"/>
    <p:sldId id="402" r:id="rId24"/>
    <p:sldId id="403" r:id="rId25"/>
    <p:sldId id="404" r:id="rId26"/>
    <p:sldId id="405" r:id="rId27"/>
    <p:sldId id="353" r:id="rId28"/>
    <p:sldId id="354" r:id="rId29"/>
    <p:sldId id="355" r:id="rId30"/>
    <p:sldId id="379" r:id="rId31"/>
    <p:sldId id="365" r:id="rId32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33"/>
    <a:srgbClr val="000066"/>
    <a:srgbClr val="013C7D"/>
    <a:srgbClr val="4F79FF"/>
    <a:srgbClr val="0152AB"/>
    <a:srgbClr val="014EAB"/>
    <a:srgbClr val="DE1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56" autoAdjust="0"/>
    <p:restoredTop sz="95878" autoAdjust="0"/>
  </p:normalViewPr>
  <p:slideViewPr>
    <p:cSldViewPr>
      <p:cViewPr varScale="1">
        <p:scale>
          <a:sx n="71" d="100"/>
          <a:sy n="71" d="100"/>
        </p:scale>
        <p:origin x="-1062" y="-90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15F2A-20B9-AF4A-B31A-ED39E766B16D}" type="doc">
      <dgm:prSet loTypeId="urn:microsoft.com/office/officeart/2005/8/layout/default#1" loCatId="list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E3189E8B-B114-7043-A09F-603B96B4D94E}">
      <dgm:prSet custT="1"/>
      <dgm:spPr/>
      <dgm:t>
        <a:bodyPr/>
        <a:lstStyle/>
        <a:p>
          <a:pPr rtl="0"/>
          <a:r>
            <a:rPr lang="en-US" sz="2400" b="0" dirty="0" smtClean="0">
              <a:latin typeface="Helvetica"/>
              <a:cs typeface="Helvetica"/>
            </a:rPr>
            <a:t>Rented goods services</a:t>
          </a:r>
          <a:endParaRPr lang="en-US" sz="2400" b="1" dirty="0">
            <a:latin typeface="Helvetica"/>
            <a:cs typeface="Helvetica"/>
          </a:endParaRPr>
        </a:p>
      </dgm:t>
    </dgm:pt>
    <dgm:pt modelId="{EF24F7A8-2318-3F4D-A252-FB1E54C0FA8F}" type="parTrans" cxnId="{9CF75F45-5F15-B348-B93C-ACE26B742D40}">
      <dgm:prSet/>
      <dgm:spPr/>
      <dgm:t>
        <a:bodyPr/>
        <a:lstStyle/>
        <a:p>
          <a:endParaRPr lang="en-US"/>
        </a:p>
      </dgm:t>
    </dgm:pt>
    <dgm:pt modelId="{DDD22E47-86DE-4848-9680-EDCA0229827D}" type="sibTrans" cxnId="{9CF75F45-5F15-B348-B93C-ACE26B742D40}">
      <dgm:prSet/>
      <dgm:spPr/>
      <dgm:t>
        <a:bodyPr/>
        <a:lstStyle/>
        <a:p>
          <a:endParaRPr lang="en-US"/>
        </a:p>
      </dgm:t>
    </dgm:pt>
    <dgm:pt modelId="{D81F1F61-9276-B84D-90F2-D07AB4DCC6D6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Defined space and place rentals</a:t>
          </a:r>
        </a:p>
      </dgm:t>
    </dgm:pt>
    <dgm:pt modelId="{A755C377-558E-B147-BC32-38768F30B573}" type="parTrans" cxnId="{1A8C585D-511A-7646-BE8F-630886C7FA09}">
      <dgm:prSet/>
      <dgm:spPr/>
      <dgm:t>
        <a:bodyPr/>
        <a:lstStyle/>
        <a:p>
          <a:endParaRPr lang="en-US"/>
        </a:p>
      </dgm:t>
    </dgm:pt>
    <dgm:pt modelId="{072A2CCC-FE2A-2B4C-95DE-EC56842DB39E}" type="sibTrans" cxnId="{1A8C585D-511A-7646-BE8F-630886C7FA09}">
      <dgm:prSet/>
      <dgm:spPr/>
      <dgm:t>
        <a:bodyPr/>
        <a:lstStyle/>
        <a:p>
          <a:endParaRPr lang="en-US"/>
        </a:p>
      </dgm:t>
    </dgm:pt>
    <dgm:pt modelId="{BB714A03-B095-6845-A2F4-BE569CB55DAB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Labor and expertise rentals</a:t>
          </a:r>
        </a:p>
      </dgm:t>
    </dgm:pt>
    <dgm:pt modelId="{F5E7C3F6-CC5D-4842-B0FF-9782A347F774}" type="parTrans" cxnId="{2D5C8C40-0E3D-6042-9656-68A682F39442}">
      <dgm:prSet/>
      <dgm:spPr/>
      <dgm:t>
        <a:bodyPr/>
        <a:lstStyle/>
        <a:p>
          <a:endParaRPr lang="en-US"/>
        </a:p>
      </dgm:t>
    </dgm:pt>
    <dgm:pt modelId="{251B18DC-629A-BA41-9C97-3F079F7C21E8}" type="sibTrans" cxnId="{2D5C8C40-0E3D-6042-9656-68A682F39442}">
      <dgm:prSet/>
      <dgm:spPr/>
      <dgm:t>
        <a:bodyPr/>
        <a:lstStyle/>
        <a:p>
          <a:endParaRPr lang="en-US"/>
        </a:p>
      </dgm:t>
    </dgm:pt>
    <dgm:pt modelId="{8872818C-BA24-2647-B897-4A059F1805D6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Access to shared physical environments</a:t>
          </a:r>
        </a:p>
      </dgm:t>
    </dgm:pt>
    <dgm:pt modelId="{927FE0A3-03CC-DC40-8DBE-F8F5D7B99B55}" type="parTrans" cxnId="{05B347FF-2D05-DC48-B7BA-A902103DA479}">
      <dgm:prSet/>
      <dgm:spPr/>
      <dgm:t>
        <a:bodyPr/>
        <a:lstStyle/>
        <a:p>
          <a:endParaRPr lang="en-US"/>
        </a:p>
      </dgm:t>
    </dgm:pt>
    <dgm:pt modelId="{666ADCBA-C113-2A4F-8FFC-BF7A6AAE49DB}" type="sibTrans" cxnId="{05B347FF-2D05-DC48-B7BA-A902103DA479}">
      <dgm:prSet/>
      <dgm:spPr/>
      <dgm:t>
        <a:bodyPr/>
        <a:lstStyle/>
        <a:p>
          <a:endParaRPr lang="en-US"/>
        </a:p>
      </dgm:t>
    </dgm:pt>
    <dgm:pt modelId="{841245BC-0E98-9D4E-8F71-87B25935AFBC}">
      <dgm:prSet custT="1"/>
      <dgm:spPr/>
      <dgm:t>
        <a:bodyPr/>
        <a:lstStyle/>
        <a:p>
          <a:r>
            <a:rPr lang="en-US" sz="2400" b="0" dirty="0" smtClean="0">
              <a:latin typeface="Helvetica"/>
              <a:cs typeface="Helvetica"/>
            </a:rPr>
            <a:t>Access to and usage of systems and networks </a:t>
          </a:r>
        </a:p>
      </dgm:t>
    </dgm:pt>
    <dgm:pt modelId="{6161220F-5945-1943-B73C-67DBA1E00625}" type="parTrans" cxnId="{1DEBFFBE-DFDE-DD40-B09C-B024C43FC1D0}">
      <dgm:prSet/>
      <dgm:spPr/>
      <dgm:t>
        <a:bodyPr/>
        <a:lstStyle/>
        <a:p>
          <a:endParaRPr lang="en-US"/>
        </a:p>
      </dgm:t>
    </dgm:pt>
    <dgm:pt modelId="{2D6E1C49-00D9-4A4A-9755-BAAAAC28835B}" type="sibTrans" cxnId="{1DEBFFBE-DFDE-DD40-B09C-B024C43FC1D0}">
      <dgm:prSet/>
      <dgm:spPr/>
      <dgm:t>
        <a:bodyPr/>
        <a:lstStyle/>
        <a:p>
          <a:endParaRPr lang="en-US"/>
        </a:p>
      </dgm:t>
    </dgm:pt>
    <dgm:pt modelId="{87023BF4-3E50-3341-AA39-4DD116774DC6}" type="pres">
      <dgm:prSet presAssocID="{A5F15F2A-20B9-AF4A-B31A-ED39E766B1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197EA9-28D5-3044-9C6B-36869F7D4804}" type="pres">
      <dgm:prSet presAssocID="{E3189E8B-B114-7043-A09F-603B96B4D94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4DF82E-309B-3244-B91D-F14629EDDBEE}" type="pres">
      <dgm:prSet presAssocID="{DDD22E47-86DE-4848-9680-EDCA0229827D}" presName="sibTrans" presStyleCnt="0"/>
      <dgm:spPr/>
      <dgm:t>
        <a:bodyPr/>
        <a:lstStyle/>
        <a:p>
          <a:endParaRPr lang="en-US"/>
        </a:p>
      </dgm:t>
    </dgm:pt>
    <dgm:pt modelId="{F8DDD330-BE8B-5246-B63A-106EDC1B2173}" type="pres">
      <dgm:prSet presAssocID="{D81F1F61-9276-B84D-90F2-D07AB4DCC6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192FC-61C3-7643-B827-1F67394F4680}" type="pres">
      <dgm:prSet presAssocID="{072A2CCC-FE2A-2B4C-95DE-EC56842DB39E}" presName="sibTrans" presStyleCnt="0"/>
      <dgm:spPr/>
      <dgm:t>
        <a:bodyPr/>
        <a:lstStyle/>
        <a:p>
          <a:endParaRPr lang="en-US"/>
        </a:p>
      </dgm:t>
    </dgm:pt>
    <dgm:pt modelId="{F3330165-ABD2-E446-A7CB-D22AF7B1057A}" type="pres">
      <dgm:prSet presAssocID="{BB714A03-B095-6845-A2F4-BE569CB55DA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6B8B14-3BE3-9841-84C8-F1B238F16D7D}" type="pres">
      <dgm:prSet presAssocID="{251B18DC-629A-BA41-9C97-3F079F7C21E8}" presName="sibTrans" presStyleCnt="0"/>
      <dgm:spPr/>
      <dgm:t>
        <a:bodyPr/>
        <a:lstStyle/>
        <a:p>
          <a:endParaRPr lang="en-US"/>
        </a:p>
      </dgm:t>
    </dgm:pt>
    <dgm:pt modelId="{1BD62040-34C1-4249-AF86-067AE9F7A922}" type="pres">
      <dgm:prSet presAssocID="{8872818C-BA24-2647-B897-4A059F1805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29568B-D352-954E-86CE-CEB093326240}" type="pres">
      <dgm:prSet presAssocID="{666ADCBA-C113-2A4F-8FFC-BF7A6AAE49DB}" presName="sibTrans" presStyleCnt="0"/>
      <dgm:spPr/>
      <dgm:t>
        <a:bodyPr/>
        <a:lstStyle/>
        <a:p>
          <a:endParaRPr lang="en-US"/>
        </a:p>
      </dgm:t>
    </dgm:pt>
    <dgm:pt modelId="{4D57051D-6CA6-D640-B968-EF53860796E1}" type="pres">
      <dgm:prSet presAssocID="{841245BC-0E98-9D4E-8F71-87B25935AFB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EBFFBE-DFDE-DD40-B09C-B024C43FC1D0}" srcId="{A5F15F2A-20B9-AF4A-B31A-ED39E766B16D}" destId="{841245BC-0E98-9D4E-8F71-87B25935AFBC}" srcOrd="4" destOrd="0" parTransId="{6161220F-5945-1943-B73C-67DBA1E00625}" sibTransId="{2D6E1C49-00D9-4A4A-9755-BAAAAC28835B}"/>
    <dgm:cxn modelId="{16385BB2-FE0A-A84F-84A7-433540607CB8}" type="presOf" srcId="{E3189E8B-B114-7043-A09F-603B96B4D94E}" destId="{E9197EA9-28D5-3044-9C6B-36869F7D4804}" srcOrd="0" destOrd="0" presId="urn:microsoft.com/office/officeart/2005/8/layout/default#1"/>
    <dgm:cxn modelId="{749B828E-09DE-064A-A9C5-E440643CF273}" type="presOf" srcId="{D81F1F61-9276-B84D-90F2-D07AB4DCC6D6}" destId="{F8DDD330-BE8B-5246-B63A-106EDC1B2173}" srcOrd="0" destOrd="0" presId="urn:microsoft.com/office/officeart/2005/8/layout/default#1"/>
    <dgm:cxn modelId="{9CF75F45-5F15-B348-B93C-ACE26B742D40}" srcId="{A5F15F2A-20B9-AF4A-B31A-ED39E766B16D}" destId="{E3189E8B-B114-7043-A09F-603B96B4D94E}" srcOrd="0" destOrd="0" parTransId="{EF24F7A8-2318-3F4D-A252-FB1E54C0FA8F}" sibTransId="{DDD22E47-86DE-4848-9680-EDCA0229827D}"/>
    <dgm:cxn modelId="{2D5C8C40-0E3D-6042-9656-68A682F39442}" srcId="{A5F15F2A-20B9-AF4A-B31A-ED39E766B16D}" destId="{BB714A03-B095-6845-A2F4-BE569CB55DAB}" srcOrd="2" destOrd="0" parTransId="{F5E7C3F6-CC5D-4842-B0FF-9782A347F774}" sibTransId="{251B18DC-629A-BA41-9C97-3F079F7C21E8}"/>
    <dgm:cxn modelId="{1A8C585D-511A-7646-BE8F-630886C7FA09}" srcId="{A5F15F2A-20B9-AF4A-B31A-ED39E766B16D}" destId="{D81F1F61-9276-B84D-90F2-D07AB4DCC6D6}" srcOrd="1" destOrd="0" parTransId="{A755C377-558E-B147-BC32-38768F30B573}" sibTransId="{072A2CCC-FE2A-2B4C-95DE-EC56842DB39E}"/>
    <dgm:cxn modelId="{B25B2219-E718-5942-914A-D78B078F4C15}" type="presOf" srcId="{8872818C-BA24-2647-B897-4A059F1805D6}" destId="{1BD62040-34C1-4249-AF86-067AE9F7A922}" srcOrd="0" destOrd="0" presId="urn:microsoft.com/office/officeart/2005/8/layout/default#1"/>
    <dgm:cxn modelId="{05B347FF-2D05-DC48-B7BA-A902103DA479}" srcId="{A5F15F2A-20B9-AF4A-B31A-ED39E766B16D}" destId="{8872818C-BA24-2647-B897-4A059F1805D6}" srcOrd="3" destOrd="0" parTransId="{927FE0A3-03CC-DC40-8DBE-F8F5D7B99B55}" sibTransId="{666ADCBA-C113-2A4F-8FFC-BF7A6AAE49DB}"/>
    <dgm:cxn modelId="{3B22F64C-8BF2-4A47-AC3E-27C0C5783C1A}" type="presOf" srcId="{841245BC-0E98-9D4E-8F71-87B25935AFBC}" destId="{4D57051D-6CA6-D640-B968-EF53860796E1}" srcOrd="0" destOrd="0" presId="urn:microsoft.com/office/officeart/2005/8/layout/default#1"/>
    <dgm:cxn modelId="{4565FCCF-D583-D944-B397-6CCD97FB3783}" type="presOf" srcId="{A5F15F2A-20B9-AF4A-B31A-ED39E766B16D}" destId="{87023BF4-3E50-3341-AA39-4DD116774DC6}" srcOrd="0" destOrd="0" presId="urn:microsoft.com/office/officeart/2005/8/layout/default#1"/>
    <dgm:cxn modelId="{36FDF902-425A-694A-8BA7-5999B794C50D}" type="presOf" srcId="{BB714A03-B095-6845-A2F4-BE569CB55DAB}" destId="{F3330165-ABD2-E446-A7CB-D22AF7B1057A}" srcOrd="0" destOrd="0" presId="urn:microsoft.com/office/officeart/2005/8/layout/default#1"/>
    <dgm:cxn modelId="{9D003BE0-A200-AA40-BC0B-7774B9011E1B}" type="presParOf" srcId="{87023BF4-3E50-3341-AA39-4DD116774DC6}" destId="{E9197EA9-28D5-3044-9C6B-36869F7D4804}" srcOrd="0" destOrd="0" presId="urn:microsoft.com/office/officeart/2005/8/layout/default#1"/>
    <dgm:cxn modelId="{0FBC46C3-72DA-9442-AE6D-C87A7E98860E}" type="presParOf" srcId="{87023BF4-3E50-3341-AA39-4DD116774DC6}" destId="{404DF82E-309B-3244-B91D-F14629EDDBEE}" srcOrd="1" destOrd="0" presId="urn:microsoft.com/office/officeart/2005/8/layout/default#1"/>
    <dgm:cxn modelId="{6072E5C9-E7D0-F94D-82B1-DEB8BC8FCAC2}" type="presParOf" srcId="{87023BF4-3E50-3341-AA39-4DD116774DC6}" destId="{F8DDD330-BE8B-5246-B63A-106EDC1B2173}" srcOrd="2" destOrd="0" presId="urn:microsoft.com/office/officeart/2005/8/layout/default#1"/>
    <dgm:cxn modelId="{272292FA-40E2-1C47-BCED-0A22BF728A3C}" type="presParOf" srcId="{87023BF4-3E50-3341-AA39-4DD116774DC6}" destId="{87E192FC-61C3-7643-B827-1F67394F4680}" srcOrd="3" destOrd="0" presId="urn:microsoft.com/office/officeart/2005/8/layout/default#1"/>
    <dgm:cxn modelId="{ACB8186F-B600-FA47-8DE2-53ACD4F2AB91}" type="presParOf" srcId="{87023BF4-3E50-3341-AA39-4DD116774DC6}" destId="{F3330165-ABD2-E446-A7CB-D22AF7B1057A}" srcOrd="4" destOrd="0" presId="urn:microsoft.com/office/officeart/2005/8/layout/default#1"/>
    <dgm:cxn modelId="{6872CDFD-C19F-9F4A-84FD-06AA07AFFB0B}" type="presParOf" srcId="{87023BF4-3E50-3341-AA39-4DD116774DC6}" destId="{D16B8B14-3BE3-9841-84C8-F1B238F16D7D}" srcOrd="5" destOrd="0" presId="urn:microsoft.com/office/officeart/2005/8/layout/default#1"/>
    <dgm:cxn modelId="{509219E5-DB0A-8D46-869A-E4B29D4CC646}" type="presParOf" srcId="{87023BF4-3E50-3341-AA39-4DD116774DC6}" destId="{1BD62040-34C1-4249-AF86-067AE9F7A922}" srcOrd="6" destOrd="0" presId="urn:microsoft.com/office/officeart/2005/8/layout/default#1"/>
    <dgm:cxn modelId="{236764B4-091A-724A-8088-3834EE18873B}" type="presParOf" srcId="{87023BF4-3E50-3341-AA39-4DD116774DC6}" destId="{C429568B-D352-954E-86CE-CEB093326240}" srcOrd="7" destOrd="0" presId="urn:microsoft.com/office/officeart/2005/8/layout/default#1"/>
    <dgm:cxn modelId="{D4483E52-BBC8-B046-83FE-46B99CAF791C}" type="presParOf" srcId="{87023BF4-3E50-3341-AA39-4DD116774DC6}" destId="{4D57051D-6CA6-D640-B968-EF53860796E1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197EA9-28D5-3044-9C6B-36869F7D4804}">
      <dsp:nvSpPr>
        <dsp:cNvPr id="0" name=""/>
        <dsp:cNvSpPr/>
      </dsp:nvSpPr>
      <dsp:spPr>
        <a:xfrm>
          <a:off x="0" y="88106"/>
          <a:ext cx="2619375" cy="15716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Rented goods services</a:t>
          </a:r>
          <a:endParaRPr lang="en-US" sz="2400" b="1" kern="1200" dirty="0">
            <a:latin typeface="Helvetica"/>
            <a:cs typeface="Helvetica"/>
          </a:endParaRPr>
        </a:p>
      </dsp:txBody>
      <dsp:txXfrm>
        <a:off x="0" y="88106"/>
        <a:ext cx="2619375" cy="1571625"/>
      </dsp:txXfrm>
    </dsp:sp>
    <dsp:sp modelId="{F8DDD330-BE8B-5246-B63A-106EDC1B2173}">
      <dsp:nvSpPr>
        <dsp:cNvPr id="0" name=""/>
        <dsp:cNvSpPr/>
      </dsp:nvSpPr>
      <dsp:spPr>
        <a:xfrm>
          <a:off x="2881312" y="88106"/>
          <a:ext cx="2619375" cy="157162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Defined space and place rentals</a:t>
          </a:r>
        </a:p>
      </dsp:txBody>
      <dsp:txXfrm>
        <a:off x="2881312" y="88106"/>
        <a:ext cx="2619375" cy="1571625"/>
      </dsp:txXfrm>
    </dsp:sp>
    <dsp:sp modelId="{F3330165-ABD2-E446-A7CB-D22AF7B1057A}">
      <dsp:nvSpPr>
        <dsp:cNvPr id="0" name=""/>
        <dsp:cNvSpPr/>
      </dsp:nvSpPr>
      <dsp:spPr>
        <a:xfrm>
          <a:off x="5762625" y="88106"/>
          <a:ext cx="2619375" cy="157162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Labor and expertise rentals</a:t>
          </a:r>
        </a:p>
      </dsp:txBody>
      <dsp:txXfrm>
        <a:off x="5762625" y="88106"/>
        <a:ext cx="2619375" cy="1571625"/>
      </dsp:txXfrm>
    </dsp:sp>
    <dsp:sp modelId="{1BD62040-34C1-4249-AF86-067AE9F7A922}">
      <dsp:nvSpPr>
        <dsp:cNvPr id="0" name=""/>
        <dsp:cNvSpPr/>
      </dsp:nvSpPr>
      <dsp:spPr>
        <a:xfrm>
          <a:off x="1440656" y="1921668"/>
          <a:ext cx="2619375" cy="157162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Access to shared physical environments</a:t>
          </a:r>
        </a:p>
      </dsp:txBody>
      <dsp:txXfrm>
        <a:off x="1440656" y="1921668"/>
        <a:ext cx="2619375" cy="1571625"/>
      </dsp:txXfrm>
    </dsp:sp>
    <dsp:sp modelId="{4D57051D-6CA6-D640-B968-EF53860796E1}">
      <dsp:nvSpPr>
        <dsp:cNvPr id="0" name=""/>
        <dsp:cNvSpPr/>
      </dsp:nvSpPr>
      <dsp:spPr>
        <a:xfrm>
          <a:off x="4321969" y="1921668"/>
          <a:ext cx="2619375" cy="1571625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>
              <a:latin typeface="Helvetica"/>
              <a:cs typeface="Helvetica"/>
            </a:rPr>
            <a:t>Access to and usage of systems and networks </a:t>
          </a:r>
        </a:p>
      </dsp:txBody>
      <dsp:txXfrm>
        <a:off x="4321969" y="1921668"/>
        <a:ext cx="2619375" cy="1571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3037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7837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E77EF9B-757A-478E-A3D5-0256544BB18E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12416244-9F05-4ABB-8CFC-AE9443E830B5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3E1F635-B9F1-4A62-BEFD-793B24B04A6F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2E39A04-CEF9-4DCE-9729-30B83F507AE7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32AF7E7-1A3A-46F9-AC9D-CBBE896BAC4D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2543642-3E2E-4E52-9224-484138C40B9D}" type="slidenum">
              <a:rPr lang="en-US"/>
              <a:pPr algn="ctr" eaLnBrk="0" hangingPunct="0">
                <a:lnSpc>
                  <a:spcPct val="140000"/>
                </a:lnSpc>
              </a:pPr>
              <a:t>27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5539493-8D8F-4490-956F-00906F066AE1}" type="slidenum">
              <a:rPr lang="en-US"/>
              <a:pPr algn="ctr" eaLnBrk="0" hangingPunct="0">
                <a:lnSpc>
                  <a:spcPct val="140000"/>
                </a:lnSpc>
              </a:pPr>
              <a:t>28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B3FBE65-B4E5-4A26-959C-141522EBCDF0}" type="slidenum">
              <a:rPr lang="en-US"/>
              <a:pPr algn="ctr" eaLnBrk="0" hangingPunct="0">
                <a:lnSpc>
                  <a:spcPct val="140000"/>
                </a:lnSpc>
              </a:pPr>
              <a:t>29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E679DE0A-0ABB-4707-9097-3E1F427EA9EC}" type="slidenum">
              <a:rPr lang="en-US"/>
              <a:pPr algn="ctr" eaLnBrk="0" hangingPunct="0">
                <a:lnSpc>
                  <a:spcPct val="140000"/>
                </a:lnSpc>
              </a:pPr>
              <a:t>30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FEC8BA1-60CA-49A5-BC5F-A75950127E30}" type="slidenum">
              <a:rPr lang="en-US"/>
              <a:pPr algn="ctr" eaLnBrk="0" hangingPunct="0">
                <a:lnSpc>
                  <a:spcPct val="140000"/>
                </a:lnSpc>
              </a:pPr>
              <a:t>31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36FFDB9-758E-4014-93DC-78DE313F841F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7716592-9BA9-497D-98D1-CC1E1D635567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009645B-8E3F-45DA-93A9-637935AE9571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971FB56-5AC0-4AA6-BD04-8860A9461986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38A4C6C-A1DA-4445-A920-D66C5BCA39A3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D346016-A626-4AEA-954C-25C41D8D133C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F64B735-41EA-41C8-AAE9-5689B538AEAC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D35873F-9CBD-4B49-95BF-A9B411E81802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8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9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0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1FA5BC23-D85F-4323-919A-C98F0A854EDF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0B975CC5-F608-461E-976C-5A7FFE826B2F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3" r:id="rId3"/>
    <p:sldLayoutId id="2147483652" r:id="rId4"/>
    <p:sldLayoutId id="2147483651" r:id="rId5"/>
  </p:sldLayoutIdLst>
  <p:transition spd="med">
    <p:wipe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ea typeface="Helvetica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ea typeface="Helvetica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Group 24"/>
          <p:cNvGrpSpPr>
            <a:grpSpLocks/>
          </p:cNvGrpSpPr>
          <p:nvPr/>
        </p:nvGrpSpPr>
        <p:grpSpPr bwMode="auto">
          <a:xfrm>
            <a:off x="3071813" y="1676400"/>
            <a:ext cx="6375400" cy="4572000"/>
            <a:chOff x="4341812" y="1676400"/>
            <a:chExt cx="5232533" cy="4495800"/>
          </a:xfrm>
        </p:grpSpPr>
        <p:pic>
          <p:nvPicPr>
            <p:cNvPr id="9223" name="Picture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18012" y="1676400"/>
              <a:ext cx="5156333" cy="44958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4341812" y="1676400"/>
              <a:ext cx="3657300" cy="449580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dirty="0"/>
            </a:p>
          </p:txBody>
        </p:sp>
      </p:grpSp>
      <p:sp>
        <p:nvSpPr>
          <p:cNvPr id="9218" name="Text Box 8"/>
          <p:cNvSpPr txBox="1">
            <a:spLocks noChangeArrowheads="1"/>
          </p:cNvSpPr>
          <p:nvPr/>
        </p:nvSpPr>
        <p:spPr bwMode="auto">
          <a:xfrm>
            <a:off x="379413" y="2209800"/>
            <a:ext cx="6477000" cy="2305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Tahoma" pitchFamily="34" charset="0"/>
                <a:cs typeface="Helvetica"/>
              </a:rPr>
              <a:t>Chapter 1: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Tahoma" pitchFamily="34" charset="0"/>
                <a:cs typeface="Helvetica"/>
              </a:rPr>
              <a:t>  </a:t>
            </a:r>
            <a:r>
              <a:rPr lang="en-US" sz="3600" b="1" dirty="0">
                <a:solidFill>
                  <a:srgbClr val="FF6600"/>
                </a:solidFill>
                <a:latin typeface="Helvetica"/>
                <a:ea typeface="Tahoma" pitchFamily="34" charset="0"/>
                <a:cs typeface="Helvetica"/>
              </a:rPr>
              <a:t>New </a:t>
            </a:r>
            <a:r>
              <a:rPr lang="en-US" sz="3600" b="1" dirty="0" smtClean="0">
                <a:solidFill>
                  <a:srgbClr val="FF6600"/>
                </a:solidFill>
                <a:latin typeface="Helvetica"/>
                <a:ea typeface="Tahoma" pitchFamily="34" charset="0"/>
                <a:cs typeface="Helvetica"/>
              </a:rPr>
              <a:t>Perspectives(viewpoints) </a:t>
            </a:r>
            <a:r>
              <a:rPr lang="en-US" sz="3600" b="1" dirty="0">
                <a:solidFill>
                  <a:srgbClr val="013C7D"/>
                </a:solidFill>
                <a:latin typeface="Helvetica"/>
                <a:ea typeface="Tahoma" pitchFamily="34" charset="0"/>
                <a:cs typeface="Helvetica"/>
              </a:rPr>
              <a:t>On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Tahoma" pitchFamily="34" charset="0"/>
                <a:cs typeface="Helvetica"/>
              </a:rPr>
              <a:t>	Marketing in the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Tahoma" pitchFamily="34" charset="0"/>
                <a:cs typeface="Helvetica"/>
              </a:rPr>
              <a:t>		</a:t>
            </a:r>
            <a:r>
              <a:rPr lang="en-US" sz="3600" b="1" dirty="0">
                <a:solidFill>
                  <a:srgbClr val="FF6600"/>
                </a:solidFill>
                <a:latin typeface="Helvetica"/>
                <a:ea typeface="Tahoma" pitchFamily="34" charset="0"/>
                <a:cs typeface="Helvetica"/>
              </a:rPr>
              <a:t>Service Economy</a:t>
            </a:r>
          </a:p>
        </p:txBody>
      </p:sp>
      <p:grpSp>
        <p:nvGrpSpPr>
          <p:cNvPr id="9219" name="Group 5"/>
          <p:cNvGrpSpPr>
            <a:grpSpLocks/>
          </p:cNvGrpSpPr>
          <p:nvPr/>
        </p:nvGrpSpPr>
        <p:grpSpPr bwMode="auto">
          <a:xfrm>
            <a:off x="455613" y="4419600"/>
            <a:ext cx="1905000" cy="1778000"/>
            <a:chOff x="455613" y="4495800"/>
            <a:chExt cx="1905000" cy="1778000"/>
          </a:xfrm>
        </p:grpSpPr>
        <p:pic>
          <p:nvPicPr>
            <p:cNvPr id="922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21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22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  <p:sp>
        <p:nvSpPr>
          <p:cNvPr id="9226" name="Rectangle 67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6627813" cy="838200"/>
          </a:xfrm>
          <a:noFill/>
        </p:spPr>
        <p:txBody>
          <a:bodyPr/>
          <a:lstStyle/>
          <a:p>
            <a:r>
              <a:rPr lang="en-US" smtClean="0">
                <a:latin typeface="Helvetica"/>
                <a:cs typeface="Helvetica"/>
              </a:rPr>
              <a:t>Services Marketing 7e, Global Edition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Line 38"/>
          <p:cNvSpPr>
            <a:spLocks noChangeShapeType="1"/>
          </p:cNvSpPr>
          <p:nvPr/>
        </p:nvSpPr>
        <p:spPr bwMode="auto">
          <a:xfrm flipH="1">
            <a:off x="893763" y="2971800"/>
            <a:ext cx="19050" cy="16637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>
                <a:latin typeface="Helvetica"/>
                <a:ea typeface="Helvetica"/>
                <a:cs typeface="Helvetica"/>
              </a:rPr>
              <a:t>Factors Stimulating Transformation of the Service Economy </a:t>
            </a:r>
          </a:p>
        </p:txBody>
      </p:sp>
      <p:grpSp>
        <p:nvGrpSpPr>
          <p:cNvPr id="33795" name="Group 5"/>
          <p:cNvGrpSpPr>
            <a:grpSpLocks/>
          </p:cNvGrpSpPr>
          <p:nvPr/>
        </p:nvGrpSpPr>
        <p:grpSpPr bwMode="auto">
          <a:xfrm>
            <a:off x="0" y="1422400"/>
            <a:ext cx="9834563" cy="4064000"/>
            <a:chOff x="590" y="1422400"/>
            <a:chExt cx="9833971" cy="4064002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55563" y="1422400"/>
              <a:ext cx="9778998" cy="1574800"/>
              <a:chOff x="32" y="896"/>
              <a:chExt cx="5688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31" name="Group 4"/>
              <p:cNvGrpSpPr>
                <a:grpSpLocks/>
              </p:cNvGrpSpPr>
              <p:nvPr/>
            </p:nvGrpSpPr>
            <p:grpSpPr bwMode="auto">
              <a:xfrm>
                <a:off x="32" y="1424"/>
                <a:ext cx="1128" cy="464"/>
                <a:chOff x="184" y="976"/>
                <a:chExt cx="1128" cy="464"/>
              </a:xfrm>
              <a:grpFill/>
            </p:grpSpPr>
            <p:sp>
              <p:nvSpPr>
                <p:cNvPr id="44" name="AutoShape 5"/>
                <p:cNvSpPr>
                  <a:spLocks noChangeArrowheads="1"/>
                </p:cNvSpPr>
                <p:nvPr/>
              </p:nvSpPr>
              <p:spPr bwMode="auto">
                <a:xfrm>
                  <a:off x="1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5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48" y="1040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accent6"/>
                      </a:solidFill>
                      <a:latin typeface="Helvetica" pitchFamily="34" charset="0"/>
                      <a:cs typeface="Helvetica" pitchFamily="34" charset="0"/>
                    </a:rPr>
                    <a:t>Government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accent6"/>
                      </a:solidFill>
                      <a:latin typeface="Helvetica" pitchFamily="34" charset="0"/>
                      <a:cs typeface="Helvetica" pitchFamily="34" charset="0"/>
                    </a:rPr>
                    <a:t>Policies</a:t>
                  </a:r>
                </a:p>
              </p:txBody>
            </p:sp>
          </p:grpSp>
          <p:grpSp>
            <p:nvGrpSpPr>
              <p:cNvPr id="32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33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34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35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3798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799" name="Group 46"/>
            <p:cNvGrpSpPr>
              <a:grpSpLocks/>
            </p:cNvGrpSpPr>
            <p:nvPr/>
          </p:nvGrpSpPr>
          <p:grpSpPr bwMode="auto">
            <a:xfrm>
              <a:off x="2589463" y="3962401"/>
              <a:ext cx="4724414" cy="1524001"/>
              <a:chOff x="1506" y="2496"/>
              <a:chExt cx="2748" cy="96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2496"/>
                <a:ext cx="2748" cy="96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3801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83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rgbClr val="FF0000"/>
                    </a:solidFill>
                    <a:latin typeface="Helvetica"/>
                    <a:ea typeface="Helvetica"/>
                    <a:cs typeface="Helvetica"/>
                  </a:rPr>
                  <a:t>Changes in regulations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  <a:latin typeface="Helvetica"/>
                    <a:ea typeface="Helvetica"/>
                    <a:cs typeface="Helvetica"/>
                  </a:rPr>
                  <a:t>Privatization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Helvetica"/>
                    <a:ea typeface="Helvetica"/>
                    <a:cs typeface="Helvetica"/>
                  </a:rPr>
                  <a:t>New rules to protect customers, employees, and the environment 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 dirty="0">
                    <a:solidFill>
                      <a:schemeClr val="accent6"/>
                    </a:solidFill>
                    <a:latin typeface="Helvetica"/>
                    <a:ea typeface="Helvetica"/>
                    <a:cs typeface="Helvetica"/>
                  </a:rPr>
                  <a:t>New agreement on trade in services</a:t>
                </a:r>
              </a:p>
            </p:txBody>
          </p:sp>
        </p:grpSp>
      </p:grpSp>
      <p:sp>
        <p:nvSpPr>
          <p:cNvPr id="33796" name="Line 39"/>
          <p:cNvSpPr>
            <a:spLocks noChangeShapeType="1"/>
          </p:cNvSpPr>
          <p:nvPr/>
        </p:nvSpPr>
        <p:spPr bwMode="auto">
          <a:xfrm>
            <a:off x="893763" y="4635500"/>
            <a:ext cx="1581150" cy="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Line 34"/>
          <p:cNvSpPr>
            <a:spLocks noChangeShapeType="1"/>
          </p:cNvSpPr>
          <p:nvPr/>
        </p:nvSpPr>
        <p:spPr bwMode="auto">
          <a:xfrm>
            <a:off x="29702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>
                <a:latin typeface="Helvetica"/>
                <a:ea typeface="Helvetica"/>
                <a:cs typeface="Helvetica"/>
              </a:rPr>
              <a:t>Factors Stimulating Transformation of the Service Economy </a:t>
            </a:r>
          </a:p>
        </p:txBody>
      </p:sp>
      <p:grpSp>
        <p:nvGrpSpPr>
          <p:cNvPr id="34819" name="Group 5"/>
          <p:cNvGrpSpPr>
            <a:grpSpLocks/>
          </p:cNvGrpSpPr>
          <p:nvPr/>
        </p:nvGrpSpPr>
        <p:grpSpPr bwMode="auto">
          <a:xfrm>
            <a:off x="0" y="1422400"/>
            <a:ext cx="9834563" cy="4521200"/>
            <a:chOff x="590" y="1422400"/>
            <a:chExt cx="9833971" cy="45211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8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9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4824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825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800059" cy="2895600"/>
              <a:chOff x="1506" y="1920"/>
              <a:chExt cx="2792" cy="1824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92" cy="1824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4827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GB" sz="1400">
                  <a:latin typeface="Helvetica"/>
                  <a:ea typeface="Helvetica"/>
                  <a:cs typeface="Helvetica"/>
                </a:endParaRPr>
              </a:p>
            </p:txBody>
          </p:sp>
        </p:grpSp>
      </p:grpSp>
      <p:sp>
        <p:nvSpPr>
          <p:cNvPr id="34820" name="Rectangle 26"/>
          <p:cNvSpPr>
            <a:spLocks noChangeArrowheads="1"/>
          </p:cNvSpPr>
          <p:nvPr/>
        </p:nvSpPr>
        <p:spPr bwMode="auto">
          <a:xfrm>
            <a:off x="2741613" y="3200400"/>
            <a:ext cx="4572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solidFill>
                  <a:schemeClr val="accent2"/>
                </a:solidFill>
                <a:latin typeface="Helvetica"/>
                <a:ea typeface="Helvetica"/>
                <a:cs typeface="Helvetica"/>
              </a:rPr>
              <a:t>Rising consumer expectations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solidFill>
                  <a:schemeClr val="accent4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More 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affluence (wealth)</a:t>
            </a:r>
            <a:endParaRPr lang="en-US" sz="1600" dirty="0">
              <a:solidFill>
                <a:schemeClr val="accent4">
                  <a:lumMod val="75000"/>
                </a:schemeClr>
              </a:solidFill>
              <a:latin typeface="Helvetica"/>
              <a:ea typeface="Helvetica"/>
              <a:cs typeface="Helvetica"/>
            </a:endParaRP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More people short of time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Helvetica"/>
                <a:ea typeface="Helvetica"/>
                <a:cs typeface="Helvetica"/>
              </a:rPr>
              <a:t>Rising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Helvetica"/>
                <a:ea typeface="Helvetica"/>
                <a:cs typeface="Helvetica"/>
              </a:rPr>
              <a:t>consumer ownership of high tech equipment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Helvetica"/>
                <a:ea typeface="Helvetica"/>
                <a:cs typeface="Helvetica"/>
              </a:rPr>
              <a:t>Easier access to information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Helvetica"/>
                <a:ea typeface="Helvetica"/>
                <a:cs typeface="Helvetica"/>
              </a:rPr>
              <a:t>Immigration</a:t>
            </a:r>
          </a:p>
          <a:p>
            <a:pPr eaLnBrk="0" hangingPunct="0"/>
            <a:endParaRPr lang="en-US" sz="1600" dirty="0">
              <a:solidFill>
                <a:schemeClr val="accent6">
                  <a:lumMod val="75000"/>
                </a:schemeClr>
              </a:solidFill>
              <a:latin typeface="Helvetica"/>
              <a:ea typeface="Helvetica"/>
              <a:cs typeface="Helvetica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Line 34"/>
          <p:cNvSpPr>
            <a:spLocks noChangeShapeType="1"/>
          </p:cNvSpPr>
          <p:nvPr/>
        </p:nvSpPr>
        <p:spPr bwMode="auto">
          <a:xfrm>
            <a:off x="49514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>
                <a:latin typeface="Helvetica"/>
                <a:ea typeface="Helvetica"/>
                <a:cs typeface="Helvetica"/>
              </a:rPr>
              <a:t>Factors Stimulating Transformation of the Service Economy </a:t>
            </a:r>
          </a:p>
        </p:txBody>
      </p:sp>
      <p:grpSp>
        <p:nvGrpSpPr>
          <p:cNvPr id="35843" name="Group 5"/>
          <p:cNvGrpSpPr>
            <a:grpSpLocks/>
          </p:cNvGrpSpPr>
          <p:nvPr/>
        </p:nvGrpSpPr>
        <p:grpSpPr bwMode="auto">
          <a:xfrm>
            <a:off x="0" y="1422400"/>
            <a:ext cx="9834563" cy="4064000"/>
            <a:chOff x="590" y="1422400"/>
            <a:chExt cx="9833971" cy="40639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5848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5849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724414" cy="2438400"/>
              <a:chOff x="1506" y="1920"/>
              <a:chExt cx="2748" cy="1536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48" cy="1536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5851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GB" sz="1400">
                  <a:latin typeface="Helvetica"/>
                  <a:ea typeface="Helvetica"/>
                  <a:cs typeface="Helvetica"/>
                </a:endParaRPr>
              </a:p>
            </p:txBody>
          </p:sp>
        </p:grpSp>
      </p:grpSp>
      <p:sp>
        <p:nvSpPr>
          <p:cNvPr id="35844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Push to increase shareholder value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 smtClean="0">
                <a:latin typeface="Helvetica"/>
                <a:ea typeface="Helvetica"/>
                <a:cs typeface="Helvetica"/>
              </a:rPr>
              <a:t>Emphasis(stress) </a:t>
            </a:r>
            <a:r>
              <a:rPr lang="en-US" sz="1600" dirty="0">
                <a:latin typeface="Helvetica"/>
                <a:ea typeface="Helvetica"/>
                <a:cs typeface="Helvetica"/>
              </a:rPr>
              <a:t>on productivity and cost savings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Manufacturers add value through service and sell services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More strategic alliances and outsourcing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Focus on quality and customer satisfaction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Growth of franchising</a:t>
            </a:r>
          </a:p>
          <a:p>
            <a:pPr eaLnBrk="0" hangingPunct="0"/>
            <a:endParaRPr lang="en-US" sz="1600" dirty="0">
              <a:latin typeface="Helvetica"/>
              <a:ea typeface="Helvetica"/>
              <a:cs typeface="Helvetica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Line 34"/>
          <p:cNvSpPr>
            <a:spLocks noChangeShapeType="1"/>
          </p:cNvSpPr>
          <p:nvPr/>
        </p:nvSpPr>
        <p:spPr bwMode="auto">
          <a:xfrm>
            <a:off x="6856413" y="2133600"/>
            <a:ext cx="0" cy="914400"/>
          </a:xfrm>
          <a:prstGeom prst="line">
            <a:avLst/>
          </a:prstGeom>
          <a:noFill/>
          <a:ln w="15875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>
                <a:latin typeface="Helvetica"/>
                <a:ea typeface="Helvetica"/>
                <a:cs typeface="Helvetica"/>
              </a:rPr>
              <a:t>Factors Stimulating Transformation of the Service Economy </a:t>
            </a:r>
          </a:p>
        </p:txBody>
      </p:sp>
      <p:grpSp>
        <p:nvGrpSpPr>
          <p:cNvPr id="36867" name="Group 5"/>
          <p:cNvGrpSpPr>
            <a:grpSpLocks/>
          </p:cNvGrpSpPr>
          <p:nvPr/>
        </p:nvGrpSpPr>
        <p:grpSpPr bwMode="auto">
          <a:xfrm>
            <a:off x="0" y="1422400"/>
            <a:ext cx="9834563" cy="3530600"/>
            <a:chOff x="590" y="1422400"/>
            <a:chExt cx="9833971" cy="35305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solidFill>
                      <a:schemeClr val="bg1"/>
                    </a:solidFill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6872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873" name="Group 46"/>
            <p:cNvGrpSpPr>
              <a:grpSpLocks/>
            </p:cNvGrpSpPr>
            <p:nvPr/>
          </p:nvGrpSpPr>
          <p:grpSpPr bwMode="auto">
            <a:xfrm>
              <a:off x="2589463" y="3047999"/>
              <a:ext cx="4724414" cy="1905000"/>
              <a:chOff x="1506" y="1920"/>
              <a:chExt cx="2748" cy="120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506" y="1920"/>
                <a:ext cx="2748" cy="120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6875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GB" sz="1400">
                  <a:latin typeface="Helvetica"/>
                  <a:ea typeface="Helvetica"/>
                  <a:cs typeface="Helvetica"/>
                </a:endParaRPr>
              </a:p>
            </p:txBody>
          </p:sp>
        </p:grpSp>
      </p:grpSp>
      <p:sp>
        <p:nvSpPr>
          <p:cNvPr id="36868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Growth of Internet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Greater bandwidth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Compact mobile equipment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Wireless networking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Faster, more powerful software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Digitization of text, graphics, audio, video</a:t>
            </a: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Line 22"/>
          <p:cNvSpPr>
            <a:spLocks noChangeShapeType="1"/>
          </p:cNvSpPr>
          <p:nvPr/>
        </p:nvSpPr>
        <p:spPr bwMode="auto">
          <a:xfrm rot="10800000" flipH="1">
            <a:off x="8677275" y="2971800"/>
            <a:ext cx="7938" cy="1066800"/>
          </a:xfrm>
          <a:prstGeom prst="line">
            <a:avLst/>
          </a:prstGeom>
          <a:noFill/>
          <a:ln w="25400">
            <a:solidFill>
              <a:srgbClr val="CC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77000" cy="838200"/>
          </a:xfrm>
        </p:spPr>
        <p:txBody>
          <a:bodyPr/>
          <a:lstStyle/>
          <a:p>
            <a:r>
              <a:rPr sz="2900">
                <a:latin typeface="Helvetica"/>
                <a:ea typeface="Helvetica"/>
                <a:cs typeface="Helvetica"/>
              </a:rPr>
              <a:t>Factors Stimulating Transformation of the Service Economy </a:t>
            </a:r>
          </a:p>
        </p:txBody>
      </p:sp>
      <p:grpSp>
        <p:nvGrpSpPr>
          <p:cNvPr id="37891" name="Group 5"/>
          <p:cNvGrpSpPr>
            <a:grpSpLocks/>
          </p:cNvGrpSpPr>
          <p:nvPr/>
        </p:nvGrpSpPr>
        <p:grpSpPr bwMode="auto">
          <a:xfrm>
            <a:off x="0" y="1422400"/>
            <a:ext cx="9834563" cy="3530600"/>
            <a:chOff x="590" y="1422400"/>
            <a:chExt cx="9833971" cy="353059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953596" y="1422400"/>
              <a:ext cx="7880965" cy="1574800"/>
              <a:chOff x="1136" y="896"/>
              <a:chExt cx="4584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42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40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4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38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36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13C7D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3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solidFill>
                  <a:srgbClr val="013C7D"/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sp>
          <p:nvSpPr>
            <p:cNvPr id="37897" name="Line 39"/>
            <p:cNvSpPr>
              <a:spLocks noChangeShapeType="1"/>
            </p:cNvSpPr>
            <p:nvPr/>
          </p:nvSpPr>
          <p:spPr bwMode="auto">
            <a:xfrm>
              <a:off x="590" y="3365500"/>
              <a:ext cx="92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898" name="Group 46"/>
            <p:cNvGrpSpPr>
              <a:grpSpLocks/>
            </p:cNvGrpSpPr>
            <p:nvPr/>
          </p:nvGrpSpPr>
          <p:grpSpPr bwMode="auto">
            <a:xfrm>
              <a:off x="2513817" y="3047999"/>
              <a:ext cx="4800059" cy="1905000"/>
              <a:chOff x="1462" y="1920"/>
              <a:chExt cx="2792" cy="1200"/>
            </a:xfrm>
          </p:grpSpPr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1462" y="1920"/>
                <a:ext cx="2792" cy="120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7900" name="Text Box 45"/>
              <p:cNvSpPr txBox="1">
                <a:spLocks noChangeArrowheads="1"/>
              </p:cNvSpPr>
              <p:nvPr/>
            </p:nvSpPr>
            <p:spPr bwMode="auto">
              <a:xfrm>
                <a:off x="1594" y="2575"/>
                <a:ext cx="2592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endParaRPr lang="en-GB" sz="1400">
                  <a:latin typeface="Helvetica"/>
                  <a:ea typeface="Helvetica"/>
                  <a:cs typeface="Helvetica"/>
                </a:endParaRPr>
              </a:p>
            </p:txBody>
          </p:sp>
        </p:grpSp>
      </p:grpSp>
      <p:sp>
        <p:nvSpPr>
          <p:cNvPr id="37892" name="Rectangle 26"/>
          <p:cNvSpPr>
            <a:spLocks noChangeArrowheads="1"/>
          </p:cNvSpPr>
          <p:nvPr/>
        </p:nvSpPr>
        <p:spPr bwMode="auto">
          <a:xfrm>
            <a:off x="2741613" y="3213100"/>
            <a:ext cx="4572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More companies operating on </a:t>
            </a:r>
            <a:r>
              <a:rPr lang="en-US" sz="1600" dirty="0" smtClean="0">
                <a:latin typeface="Helvetica"/>
                <a:ea typeface="Helvetica"/>
                <a:cs typeface="Helvetica"/>
              </a:rPr>
              <a:t>transnational(international) </a:t>
            </a:r>
            <a:r>
              <a:rPr lang="en-US" sz="1600" dirty="0">
                <a:latin typeface="Helvetica"/>
                <a:ea typeface="Helvetica"/>
                <a:cs typeface="Helvetica"/>
              </a:rPr>
              <a:t>basis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Increased international travel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International mergers and alliances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“Offshoring</a:t>
            </a:r>
            <a:r>
              <a:rPr lang="en-US" sz="1600" dirty="0" smtClean="0">
                <a:latin typeface="Helvetica"/>
                <a:ea typeface="Helvetica"/>
                <a:cs typeface="Helvetica"/>
              </a:rPr>
              <a:t>”(far from) </a:t>
            </a:r>
            <a:r>
              <a:rPr lang="en-US" sz="1600" dirty="0">
                <a:latin typeface="Helvetica"/>
                <a:ea typeface="Helvetica"/>
                <a:cs typeface="Helvetica"/>
              </a:rPr>
              <a:t>of customer service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r>
              <a:rPr lang="en-US" sz="1600" dirty="0">
                <a:latin typeface="Helvetica"/>
                <a:ea typeface="Helvetica"/>
                <a:cs typeface="Helvetica"/>
              </a:rPr>
              <a:t>Foreign competitors invade domestic markets</a:t>
            </a:r>
          </a:p>
          <a:p>
            <a:pPr marL="228600" indent="-228600" eaLnBrk="0" hangingPunct="0">
              <a:buFont typeface="Wingdings" pitchFamily="2" charset="2"/>
              <a:buChar char="§"/>
            </a:pPr>
            <a:endParaRPr lang="en-US" sz="1400" dirty="0">
              <a:latin typeface="Helvetica"/>
              <a:ea typeface="Helvetica"/>
              <a:cs typeface="Helvetica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5563" y="2286000"/>
            <a:ext cx="1939925" cy="736600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165100" y="2362200"/>
            <a:ext cx="1692275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Government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600" b="1" dirty="0">
                <a:latin typeface="Helvetica" pitchFamily="34" charset="0"/>
                <a:cs typeface="Helvetica" pitchFamily="34" charset="0"/>
              </a:rPr>
              <a:t>Policies</a:t>
            </a:r>
          </a:p>
        </p:txBody>
      </p:sp>
      <p:sp>
        <p:nvSpPr>
          <p:cNvPr id="37895" name="Line 23"/>
          <p:cNvSpPr>
            <a:spLocks noChangeShapeType="1"/>
          </p:cNvSpPr>
          <p:nvPr/>
        </p:nvSpPr>
        <p:spPr bwMode="auto">
          <a:xfrm rot="10800000">
            <a:off x="7313613" y="4038600"/>
            <a:ext cx="1358900" cy="12700"/>
          </a:xfrm>
          <a:prstGeom prst="line">
            <a:avLst/>
          </a:prstGeom>
          <a:noFill/>
          <a:ln w="25400">
            <a:solidFill>
              <a:srgbClr val="CC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What are Services?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What Are Services? 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The historical view</a:t>
            </a:r>
          </a:p>
          <a:p>
            <a:pPr marL="781050" lvl="1" indent="-381000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Smith (1776): Services are different from goods because they are </a:t>
            </a:r>
            <a:r>
              <a:rPr>
                <a:solidFill>
                  <a:srgbClr val="FF6600"/>
                </a:solidFill>
                <a:latin typeface="Helvetica"/>
                <a:cs typeface="Helvetica"/>
              </a:rPr>
              <a:t>perishable</a:t>
            </a:r>
            <a:r>
              <a:rPr>
                <a:latin typeface="Helvetica"/>
                <a:cs typeface="Helvetica"/>
              </a:rPr>
              <a:t> </a:t>
            </a:r>
            <a:r>
              <a:rPr lang="en-US" sz="1600" i="1" smtClean="0">
                <a:latin typeface="Helvetica"/>
                <a:cs typeface="Helvetica"/>
              </a:rPr>
              <a:t> </a:t>
            </a:r>
            <a:endParaRPr sz="1600" i="1" dirty="0">
              <a:latin typeface="Helvetica"/>
              <a:cs typeface="Helvetica"/>
            </a:endParaRPr>
          </a:p>
          <a:p>
            <a:pPr marL="781050" lvl="1" indent="-381000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Say (1803): As services are </a:t>
            </a:r>
            <a:r>
              <a:rPr dirty="0" smtClean="0">
                <a:solidFill>
                  <a:srgbClr val="FF6600"/>
                </a:solidFill>
                <a:latin typeface="Helvetica"/>
                <a:cs typeface="Helvetica"/>
              </a:rPr>
              <a:t>immaterial</a:t>
            </a:r>
            <a:r>
              <a:rPr sz="1800" i="1" dirty="0" smtClean="0">
                <a:solidFill>
                  <a:srgbClr val="FF6600"/>
                </a:solidFill>
                <a:latin typeface="Helvetica"/>
                <a:cs typeface="Helvetica"/>
              </a:rPr>
              <a:t>, </a:t>
            </a:r>
            <a:r>
              <a:rPr dirty="0">
                <a:latin typeface="Helvetica"/>
                <a:cs typeface="Helvetica"/>
              </a:rPr>
              <a:t>consumption </a:t>
            </a:r>
            <a:r>
              <a:rPr dirty="0">
                <a:solidFill>
                  <a:srgbClr val="FF6600"/>
                </a:solidFill>
                <a:latin typeface="Helvetica"/>
                <a:cs typeface="Helvetica"/>
              </a:rPr>
              <a:t>cannot be separated</a:t>
            </a:r>
            <a:r>
              <a:rPr dirty="0">
                <a:latin typeface="Helvetica"/>
                <a:cs typeface="Helvetica"/>
              </a:rPr>
              <a:t> from production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A fresh perspective: </a:t>
            </a:r>
            <a:r>
              <a:rPr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Benefits without Ownership</a:t>
            </a:r>
          </a:p>
          <a:p>
            <a:pPr marL="781050" lvl="1" indent="-381000">
              <a:spcBef>
                <a:spcPts val="1200"/>
              </a:spcBef>
              <a:buClr>
                <a:srgbClr val="013C7D"/>
              </a:buClr>
            </a:pPr>
            <a:r>
              <a:rPr dirty="0">
                <a:latin typeface="Helvetica"/>
                <a:cs typeface="Helvetica"/>
              </a:rPr>
              <a:t>Rental of goods: </a:t>
            </a:r>
          </a:p>
          <a:p>
            <a:pPr marL="911225" lvl="2" indent="-381000">
              <a:spcBef>
                <a:spcPts val="1200"/>
              </a:spcBef>
              <a:buClr>
                <a:srgbClr val="013C7D"/>
              </a:buClr>
            </a:pPr>
            <a:r>
              <a:rPr dirty="0">
                <a:latin typeface="Helvetica"/>
                <a:cs typeface="Helvetica"/>
              </a:rPr>
              <a:t>      (a) Payment made for using or accessing something – usually for a defined period of time – instead of buying it outright and</a:t>
            </a:r>
          </a:p>
          <a:p>
            <a:pPr marL="911225" lvl="2" indent="-381000">
              <a:spcBef>
                <a:spcPts val="1200"/>
              </a:spcBef>
              <a:buClr>
                <a:srgbClr val="013C7D"/>
              </a:buClr>
            </a:pPr>
            <a:r>
              <a:rPr dirty="0">
                <a:latin typeface="Helvetica"/>
                <a:cs typeface="Helvetica"/>
              </a:rPr>
              <a:t>	(b) Allows participation in network systems that individuals and organizations could not afford</a:t>
            </a:r>
          </a:p>
          <a:p>
            <a:pPr marL="781050" lvl="1" indent="-381000">
              <a:spcBef>
                <a:spcPct val="0"/>
              </a:spcBef>
              <a:buFont typeface="Wingdings" pitchFamily="2" charset="2"/>
              <a:buNone/>
            </a:pPr>
            <a:endParaRPr i="1"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What Are Services? 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760412" y="2667000"/>
          <a:ext cx="8382001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760413" y="1565275"/>
            <a:ext cx="83820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algn="ctr" eaLnBrk="0" hangingPunct="0">
              <a:lnSpc>
                <a:spcPct val="110000"/>
              </a:lnSpc>
            </a:pPr>
            <a:r>
              <a:rPr lang="en-US" sz="2400" b="1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	Five broad categories within non-ownership framework of which two or more may be combined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Definition of Services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Services  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are </a:t>
            </a:r>
            <a:r>
              <a:rPr>
                <a:solidFill>
                  <a:srgbClr val="FF6600"/>
                </a:solidFill>
                <a:latin typeface="Helvetica"/>
                <a:cs typeface="Helvetica"/>
              </a:rPr>
              <a:t>economic activities </a:t>
            </a:r>
            <a:r>
              <a:rPr>
                <a:latin typeface="Helvetica"/>
                <a:cs typeface="Helvetica"/>
              </a:rPr>
              <a:t>offered by one party to another 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most commonly employ </a:t>
            </a:r>
            <a:r>
              <a:rPr>
                <a:solidFill>
                  <a:srgbClr val="FF6600"/>
                </a:solidFill>
                <a:latin typeface="Helvetica"/>
                <a:cs typeface="Helvetica"/>
              </a:rPr>
              <a:t>time-based performances </a:t>
            </a:r>
            <a:r>
              <a:rPr>
                <a:latin typeface="Helvetica"/>
                <a:cs typeface="Helvetica"/>
              </a:rPr>
              <a:t>to bring about desired results</a:t>
            </a:r>
          </a:p>
          <a:p>
            <a:r>
              <a:rPr>
                <a:latin typeface="Helvetica"/>
                <a:ea typeface="Helvetica"/>
                <a:cs typeface="Helvetica"/>
              </a:rPr>
              <a:t>In exchange for their money, time, and effort, service customers expect to obtain value from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access to goods, labor, facilities, environments, professional skills, networks, and systems; 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normally </a:t>
            </a:r>
            <a:r>
              <a:rPr>
                <a:solidFill>
                  <a:srgbClr val="FF6600"/>
                </a:solidFill>
                <a:latin typeface="Helvetica"/>
                <a:cs typeface="Helvetica"/>
              </a:rPr>
              <a:t>do not take ownership </a:t>
            </a:r>
            <a:r>
              <a:rPr>
                <a:latin typeface="Helvetica"/>
                <a:cs typeface="Helvetica"/>
              </a:rPr>
              <a:t>of any of the physical elements involved. </a:t>
            </a:r>
          </a:p>
          <a:p>
            <a:pPr lvl="2">
              <a:spcBef>
                <a:spcPct val="0"/>
              </a:spcBef>
              <a:buFont typeface="Arial" charset="0"/>
              <a:buNone/>
            </a:pPr>
            <a:endParaRPr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67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Value Creation is Dominated by Intangible Elements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sp>
        <p:nvSpPr>
          <p:cNvPr id="47106" name="Text Box 4"/>
          <p:cNvSpPr txBox="1">
            <a:spLocks noChangeArrowheads="1"/>
          </p:cNvSpPr>
          <p:nvPr/>
        </p:nvSpPr>
        <p:spPr bwMode="auto">
          <a:xfrm>
            <a:off x="47625" y="1295400"/>
            <a:ext cx="2008188" cy="803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spcBef>
                <a:spcPct val="50000"/>
              </a:spcBef>
            </a:pPr>
            <a:r>
              <a:rPr lang="en-US" sz="1400" b="1">
                <a:latin typeface="Helvetica"/>
                <a:ea typeface="Helvetica"/>
                <a:cs typeface="Helvetica"/>
              </a:rPr>
              <a:t>Physical Elements</a:t>
            </a:r>
            <a:r>
              <a:rPr lang="en-US" sz="1400" b="1">
                <a:solidFill>
                  <a:srgbClr val="006666"/>
                </a:solidFill>
                <a:latin typeface="Helvetica"/>
                <a:ea typeface="Helvetica"/>
                <a:cs typeface="Helvetica"/>
              </a:rPr>
              <a:t> </a:t>
            </a:r>
          </a:p>
          <a:p>
            <a:pPr eaLnBrk="0" hangingPunct="0">
              <a:lnSpc>
                <a:spcPct val="140000"/>
              </a:lnSpc>
              <a:spcBef>
                <a:spcPct val="50000"/>
              </a:spcBef>
            </a:pPr>
            <a:r>
              <a:rPr lang="en-US" sz="1400" b="1">
                <a:solidFill>
                  <a:srgbClr val="800000"/>
                </a:solidFill>
                <a:latin typeface="Helvetica"/>
                <a:ea typeface="Helvetica"/>
                <a:cs typeface="Helvetica"/>
              </a:rPr>
              <a:t>High</a:t>
            </a:r>
          </a:p>
        </p:txBody>
      </p:sp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239713" y="5972175"/>
            <a:ext cx="825500" cy="358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spcBef>
                <a:spcPct val="50000"/>
              </a:spcBef>
            </a:pPr>
            <a:r>
              <a:rPr lang="en-US" sz="1400" b="1">
                <a:solidFill>
                  <a:srgbClr val="800000"/>
                </a:solidFill>
              </a:rPr>
              <a:t>Low</a:t>
            </a:r>
          </a:p>
        </p:txBody>
      </p:sp>
      <p:sp>
        <p:nvSpPr>
          <p:cNvPr id="47108" name="Line 6"/>
          <p:cNvSpPr>
            <a:spLocks noChangeShapeType="1"/>
          </p:cNvSpPr>
          <p:nvPr/>
        </p:nvSpPr>
        <p:spPr bwMode="auto">
          <a:xfrm>
            <a:off x="442913" y="2133600"/>
            <a:ext cx="12700" cy="388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09" name="Text Box 8"/>
          <p:cNvSpPr txBox="1">
            <a:spLocks noChangeArrowheads="1"/>
          </p:cNvSpPr>
          <p:nvPr/>
        </p:nvSpPr>
        <p:spPr bwMode="auto">
          <a:xfrm>
            <a:off x="8913813" y="5972175"/>
            <a:ext cx="784225" cy="358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  <a:spcBef>
                <a:spcPct val="50000"/>
              </a:spcBef>
            </a:pPr>
            <a:r>
              <a:rPr lang="en-US" sz="1400" b="1">
                <a:solidFill>
                  <a:srgbClr val="800000"/>
                </a:solidFill>
              </a:rPr>
              <a:t>High</a:t>
            </a:r>
          </a:p>
        </p:txBody>
      </p:sp>
      <p:sp>
        <p:nvSpPr>
          <p:cNvPr id="47110" name="Line 10"/>
          <p:cNvSpPr>
            <a:spLocks noChangeShapeType="1"/>
          </p:cNvSpPr>
          <p:nvPr/>
        </p:nvSpPr>
        <p:spPr bwMode="auto">
          <a:xfrm flipV="1">
            <a:off x="836613" y="6159500"/>
            <a:ext cx="8027987" cy="12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1" name="Text Box 49"/>
          <p:cNvSpPr txBox="1">
            <a:spLocks noChangeArrowheads="1"/>
          </p:cNvSpPr>
          <p:nvPr/>
        </p:nvSpPr>
        <p:spPr bwMode="auto">
          <a:xfrm>
            <a:off x="0" y="6324600"/>
            <a:ext cx="9599613" cy="350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>
                <a:solidFill>
                  <a:srgbClr val="5F5F5F"/>
                </a:solidFill>
                <a:latin typeface="Helvetica"/>
                <a:ea typeface="Helvetica"/>
                <a:cs typeface="Helvetica"/>
              </a:rPr>
              <a:t>Source;  Adapted from Lynn Shostack</a:t>
            </a:r>
          </a:p>
        </p:txBody>
      </p:sp>
      <p:grpSp>
        <p:nvGrpSpPr>
          <p:cNvPr id="47112" name="Group 65"/>
          <p:cNvGrpSpPr>
            <a:grpSpLocks/>
          </p:cNvGrpSpPr>
          <p:nvPr/>
        </p:nvGrpSpPr>
        <p:grpSpPr bwMode="auto">
          <a:xfrm>
            <a:off x="227013" y="2212975"/>
            <a:ext cx="9626600" cy="3502025"/>
            <a:chOff x="275704" y="2362200"/>
            <a:chExt cx="9627121" cy="3502702"/>
          </a:xfrm>
        </p:grpSpPr>
        <p:grpSp>
          <p:nvGrpSpPr>
            <p:cNvPr id="47114" name="Group 46"/>
            <p:cNvGrpSpPr>
              <a:grpSpLocks/>
            </p:cNvGrpSpPr>
            <p:nvPr/>
          </p:nvGrpSpPr>
          <p:grpSpPr bwMode="auto">
            <a:xfrm>
              <a:off x="275704" y="2362200"/>
              <a:ext cx="9170710" cy="3235325"/>
              <a:chOff x="27" y="1368"/>
              <a:chExt cx="5334" cy="2038"/>
            </a:xfrm>
          </p:grpSpPr>
          <p:grpSp>
            <p:nvGrpSpPr>
              <p:cNvPr id="47134" name="Group 44"/>
              <p:cNvGrpSpPr>
                <a:grpSpLocks/>
              </p:cNvGrpSpPr>
              <p:nvPr/>
            </p:nvGrpSpPr>
            <p:grpSpPr bwMode="auto">
              <a:xfrm>
                <a:off x="27" y="1368"/>
                <a:ext cx="2764" cy="1416"/>
                <a:chOff x="27" y="1368"/>
                <a:chExt cx="2764" cy="1416"/>
              </a:xfrm>
            </p:grpSpPr>
            <p:sp>
              <p:nvSpPr>
                <p:cNvPr id="4714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87" y="1368"/>
                  <a:ext cx="632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/>
                      <a:ea typeface="Helvetica"/>
                      <a:cs typeface="Helvetica"/>
                    </a:rPr>
                    <a:t>Salt</a:t>
                  </a:r>
                </a:p>
              </p:txBody>
            </p:sp>
            <p:sp>
              <p:nvSpPr>
                <p:cNvPr id="47143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27" y="1538"/>
                  <a:ext cx="116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/>
                      <a:ea typeface="Helvetica"/>
                      <a:cs typeface="Helvetica"/>
                    </a:rPr>
                    <a:t>Detergents</a:t>
                  </a:r>
                </a:p>
              </p:txBody>
            </p:sp>
            <p:sp>
              <p:nvSpPr>
                <p:cNvPr id="4714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98" y="1682"/>
                  <a:ext cx="84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/>
                      <a:ea typeface="Helvetica"/>
                      <a:cs typeface="Helvetica"/>
                    </a:rPr>
                    <a:t>CD Player</a:t>
                  </a:r>
                </a:p>
              </p:txBody>
            </p:sp>
            <p:sp>
              <p:nvSpPr>
                <p:cNvPr id="47145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906" y="1848"/>
                  <a:ext cx="68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/>
                      <a:ea typeface="Helvetica"/>
                      <a:cs typeface="Helvetica"/>
                    </a:rPr>
                    <a:t>Wine</a:t>
                  </a:r>
                </a:p>
              </p:txBody>
            </p:sp>
            <p:sp>
              <p:nvSpPr>
                <p:cNvPr id="47146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940" y="2018"/>
                  <a:ext cx="920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/>
                      <a:ea typeface="Helvetica"/>
                      <a:cs typeface="Helvetica"/>
                    </a:rPr>
                    <a:t>Golf Clubs</a:t>
                  </a:r>
                </a:p>
              </p:txBody>
            </p:sp>
            <p:sp>
              <p:nvSpPr>
                <p:cNvPr id="47147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333" y="2186"/>
                  <a:ext cx="704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/>
                      <a:ea typeface="Helvetica"/>
                      <a:cs typeface="Helvetica"/>
                    </a:rPr>
                    <a:t>New Car</a:t>
                  </a:r>
                </a:p>
              </p:txBody>
            </p:sp>
            <p:sp>
              <p:nvSpPr>
                <p:cNvPr id="4714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1180" y="2328"/>
                  <a:ext cx="116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/>
                      <a:ea typeface="Helvetica"/>
                      <a:cs typeface="Helvetica"/>
                    </a:rPr>
                    <a:t>Tailored clothing</a:t>
                  </a:r>
                </a:p>
              </p:txBody>
            </p:sp>
            <p:sp>
              <p:nvSpPr>
                <p:cNvPr id="47149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1023" y="2522"/>
                  <a:ext cx="176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/>
                      <a:ea typeface="Helvetica"/>
                      <a:cs typeface="Helvetica"/>
                    </a:rPr>
                    <a:t>Fast-Food Restaurant</a:t>
                  </a:r>
                </a:p>
              </p:txBody>
            </p:sp>
          </p:grpSp>
          <p:grpSp>
            <p:nvGrpSpPr>
              <p:cNvPr id="47135" name="Group 45"/>
              <p:cNvGrpSpPr>
                <a:grpSpLocks/>
              </p:cNvGrpSpPr>
              <p:nvPr/>
            </p:nvGrpSpPr>
            <p:grpSpPr bwMode="auto">
              <a:xfrm>
                <a:off x="2880" y="2282"/>
                <a:ext cx="1345" cy="454"/>
                <a:chOff x="2880" y="2282"/>
                <a:chExt cx="1345" cy="454"/>
              </a:xfrm>
            </p:grpSpPr>
            <p:sp>
              <p:nvSpPr>
                <p:cNvPr id="47140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2880" y="2282"/>
                  <a:ext cx="116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/>
                      <a:ea typeface="Helvetica"/>
                      <a:cs typeface="Helvetica"/>
                    </a:rPr>
                    <a:t>Plumbing Repair</a:t>
                  </a:r>
                </a:p>
              </p:txBody>
            </p:sp>
            <p:sp>
              <p:nvSpPr>
                <p:cNvPr id="47141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3057" y="2474"/>
                  <a:ext cx="1168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140000"/>
                    </a:lnSpc>
                    <a:spcBef>
                      <a:spcPct val="50000"/>
                    </a:spcBef>
                  </a:pPr>
                  <a:r>
                    <a:rPr lang="en-US" sz="1500">
                      <a:latin typeface="Helvetica"/>
                      <a:ea typeface="Helvetica"/>
                      <a:cs typeface="Helvetica"/>
                    </a:rPr>
                    <a:t>Health Club</a:t>
                  </a:r>
                </a:p>
              </p:txBody>
            </p:sp>
          </p:grpSp>
          <p:sp>
            <p:nvSpPr>
              <p:cNvPr id="47136" name="Text Box 38"/>
              <p:cNvSpPr txBox="1">
                <a:spLocks noChangeArrowheads="1"/>
              </p:cNvSpPr>
              <p:nvPr/>
            </p:nvSpPr>
            <p:spPr bwMode="auto">
              <a:xfrm>
                <a:off x="3323" y="2618"/>
                <a:ext cx="1168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spcBef>
                    <a:spcPct val="50000"/>
                  </a:spcBef>
                </a:pPr>
                <a:r>
                  <a:rPr lang="en-US" sz="1500">
                    <a:latin typeface="Helvetica"/>
                    <a:ea typeface="Helvetica"/>
                    <a:cs typeface="Helvetica"/>
                  </a:rPr>
                  <a:t>Airline Flight</a:t>
                </a:r>
              </a:p>
            </p:txBody>
          </p:sp>
          <p:sp>
            <p:nvSpPr>
              <p:cNvPr id="47137" name="Text Box 40"/>
              <p:cNvSpPr txBox="1">
                <a:spLocks noChangeArrowheads="1"/>
              </p:cNvSpPr>
              <p:nvPr/>
            </p:nvSpPr>
            <p:spPr bwMode="auto">
              <a:xfrm>
                <a:off x="3513" y="2810"/>
                <a:ext cx="1848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spcBef>
                    <a:spcPct val="50000"/>
                  </a:spcBef>
                </a:pPr>
                <a:r>
                  <a:rPr lang="en-US" sz="1500">
                    <a:latin typeface="Helvetica"/>
                    <a:ea typeface="Helvetica"/>
                    <a:cs typeface="Helvetica"/>
                  </a:rPr>
                  <a:t>Landscape Maintenance</a:t>
                </a:r>
              </a:p>
            </p:txBody>
          </p:sp>
          <p:sp>
            <p:nvSpPr>
              <p:cNvPr id="47138" name="Text Box 41"/>
              <p:cNvSpPr txBox="1">
                <a:spLocks noChangeArrowheads="1"/>
              </p:cNvSpPr>
              <p:nvPr/>
            </p:nvSpPr>
            <p:spPr bwMode="auto">
              <a:xfrm>
                <a:off x="3839" y="3000"/>
                <a:ext cx="1168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spcBef>
                    <a:spcPct val="50000"/>
                  </a:spcBef>
                </a:pPr>
                <a:r>
                  <a:rPr lang="en-US" sz="1500">
                    <a:latin typeface="Helvetica"/>
                    <a:ea typeface="Helvetica"/>
                    <a:cs typeface="Helvetica"/>
                  </a:rPr>
                  <a:t>Consulting</a:t>
                </a:r>
              </a:p>
            </p:txBody>
          </p:sp>
          <p:sp>
            <p:nvSpPr>
              <p:cNvPr id="47139" name="Text Box 42"/>
              <p:cNvSpPr txBox="1">
                <a:spLocks noChangeArrowheads="1"/>
              </p:cNvSpPr>
              <p:nvPr/>
            </p:nvSpPr>
            <p:spPr bwMode="auto">
              <a:xfrm>
                <a:off x="4165" y="3144"/>
                <a:ext cx="1168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spcBef>
                    <a:spcPct val="50000"/>
                  </a:spcBef>
                </a:pPr>
                <a:r>
                  <a:rPr lang="en-US" sz="1500">
                    <a:latin typeface="Helvetica"/>
                    <a:ea typeface="Helvetica"/>
                    <a:cs typeface="Helvetica"/>
                  </a:rPr>
                  <a:t>Life Insurance</a:t>
                </a:r>
              </a:p>
            </p:txBody>
          </p:sp>
        </p:grpSp>
        <p:sp>
          <p:nvSpPr>
            <p:cNvPr id="47115" name="Text Box 43"/>
            <p:cNvSpPr txBox="1">
              <a:spLocks noChangeArrowheads="1"/>
            </p:cNvSpPr>
            <p:nvPr/>
          </p:nvSpPr>
          <p:spPr bwMode="auto">
            <a:xfrm>
              <a:off x="7894638" y="5486400"/>
              <a:ext cx="2008187" cy="37850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500"/>
                <a:t>Internet Banking</a:t>
              </a:r>
            </a:p>
          </p:txBody>
        </p:sp>
        <p:grpSp>
          <p:nvGrpSpPr>
            <p:cNvPr id="47116" name="Group 47"/>
            <p:cNvGrpSpPr>
              <a:grpSpLocks/>
            </p:cNvGrpSpPr>
            <p:nvPr/>
          </p:nvGrpSpPr>
          <p:grpSpPr bwMode="auto">
            <a:xfrm rot="1745119">
              <a:off x="660933" y="3909420"/>
              <a:ext cx="8043008" cy="423127"/>
              <a:chOff x="1979612" y="2895600"/>
              <a:chExt cx="7543800" cy="381000"/>
            </a:xfrm>
          </p:grpSpPr>
          <p:sp>
            <p:nvSpPr>
              <p:cNvPr id="49" name="Rectangle 48"/>
              <p:cNvSpPr/>
              <p:nvPr/>
            </p:nvSpPr>
            <p:spPr bwMode="auto">
              <a:xfrm>
                <a:off x="1979591" y="2893489"/>
                <a:ext cx="7543520" cy="38316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/>
              </a:p>
            </p:txBody>
          </p:sp>
          <p:sp>
            <p:nvSpPr>
              <p:cNvPr id="47118" name="Oval 49"/>
              <p:cNvSpPr>
                <a:spLocks noChangeArrowheads="1"/>
              </p:cNvSpPr>
              <p:nvPr/>
            </p:nvSpPr>
            <p:spPr bwMode="auto">
              <a:xfrm>
                <a:off x="26654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19" name="Oval 50"/>
              <p:cNvSpPr>
                <a:spLocks noChangeArrowheads="1"/>
              </p:cNvSpPr>
              <p:nvPr/>
            </p:nvSpPr>
            <p:spPr bwMode="auto">
              <a:xfrm>
                <a:off x="31226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0" name="Oval 51"/>
              <p:cNvSpPr>
                <a:spLocks noChangeArrowheads="1"/>
              </p:cNvSpPr>
              <p:nvPr/>
            </p:nvSpPr>
            <p:spPr bwMode="auto">
              <a:xfrm>
                <a:off x="35798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1" name="Oval 52"/>
              <p:cNvSpPr>
                <a:spLocks noChangeArrowheads="1"/>
              </p:cNvSpPr>
              <p:nvPr/>
            </p:nvSpPr>
            <p:spPr bwMode="auto">
              <a:xfrm>
                <a:off x="44942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2" name="Oval 53"/>
              <p:cNvSpPr>
                <a:spLocks noChangeArrowheads="1"/>
              </p:cNvSpPr>
              <p:nvPr/>
            </p:nvSpPr>
            <p:spPr bwMode="auto">
              <a:xfrm>
                <a:off x="40370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3" name="Oval 54"/>
              <p:cNvSpPr>
                <a:spLocks noChangeArrowheads="1"/>
              </p:cNvSpPr>
              <p:nvPr/>
            </p:nvSpPr>
            <p:spPr bwMode="auto">
              <a:xfrm>
                <a:off x="49514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4" name="Oval 55"/>
              <p:cNvSpPr>
                <a:spLocks noChangeArrowheads="1"/>
              </p:cNvSpPr>
              <p:nvPr/>
            </p:nvSpPr>
            <p:spPr bwMode="auto">
              <a:xfrm>
                <a:off x="58658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5" name="Oval 56"/>
              <p:cNvSpPr>
                <a:spLocks noChangeArrowheads="1"/>
              </p:cNvSpPr>
              <p:nvPr/>
            </p:nvSpPr>
            <p:spPr bwMode="auto">
              <a:xfrm>
                <a:off x="63230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6" name="Oval 57"/>
              <p:cNvSpPr>
                <a:spLocks noChangeArrowheads="1"/>
              </p:cNvSpPr>
              <p:nvPr/>
            </p:nvSpPr>
            <p:spPr bwMode="auto">
              <a:xfrm>
                <a:off x="54086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7" name="Oval 58"/>
              <p:cNvSpPr>
                <a:spLocks noChangeArrowheads="1"/>
              </p:cNvSpPr>
              <p:nvPr/>
            </p:nvSpPr>
            <p:spPr bwMode="auto">
              <a:xfrm>
                <a:off x="67802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8" name="Oval 59"/>
              <p:cNvSpPr>
                <a:spLocks noChangeArrowheads="1"/>
              </p:cNvSpPr>
              <p:nvPr/>
            </p:nvSpPr>
            <p:spPr bwMode="auto">
              <a:xfrm>
                <a:off x="90662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29" name="Oval 60"/>
              <p:cNvSpPr>
                <a:spLocks noChangeArrowheads="1"/>
              </p:cNvSpPr>
              <p:nvPr/>
            </p:nvSpPr>
            <p:spPr bwMode="auto">
              <a:xfrm>
                <a:off x="72374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30" name="Oval 61"/>
              <p:cNvSpPr>
                <a:spLocks noChangeArrowheads="1"/>
              </p:cNvSpPr>
              <p:nvPr/>
            </p:nvSpPr>
            <p:spPr bwMode="auto">
              <a:xfrm>
                <a:off x="81518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31" name="Oval 62"/>
              <p:cNvSpPr>
                <a:spLocks noChangeArrowheads="1"/>
              </p:cNvSpPr>
              <p:nvPr/>
            </p:nvSpPr>
            <p:spPr bwMode="auto">
              <a:xfrm>
                <a:off x="76946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32" name="Oval 63"/>
              <p:cNvSpPr>
                <a:spLocks noChangeArrowheads="1"/>
              </p:cNvSpPr>
              <p:nvPr/>
            </p:nvSpPr>
            <p:spPr bwMode="auto">
              <a:xfrm>
                <a:off x="86090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47133" name="Oval 64"/>
              <p:cNvSpPr>
                <a:spLocks noChangeArrowheads="1"/>
              </p:cNvSpPr>
              <p:nvPr/>
            </p:nvSpPr>
            <p:spPr bwMode="auto">
              <a:xfrm>
                <a:off x="2208212" y="2971800"/>
                <a:ext cx="228600" cy="228600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</p:grpSp>
      </p:grpSp>
      <p:sp>
        <p:nvSpPr>
          <p:cNvPr id="47113" name="TextBox 66"/>
          <p:cNvSpPr txBox="1">
            <a:spLocks noChangeArrowheads="1"/>
          </p:cNvSpPr>
          <p:nvPr/>
        </p:nvSpPr>
        <p:spPr bwMode="auto">
          <a:xfrm>
            <a:off x="3732213" y="6172200"/>
            <a:ext cx="2362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1400" b="1">
                <a:latin typeface="Helvetica"/>
                <a:ea typeface="Helvetica"/>
                <a:cs typeface="Helvetica"/>
              </a:rPr>
              <a:t>Intangible Elements</a:t>
            </a:r>
            <a:endParaRPr lang="en-SG" sz="1400" b="1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Overview of Chapter 1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7650" y="1590675"/>
            <a:ext cx="9407525" cy="44958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2000" dirty="0" smtClean="0">
                <a:latin typeface="Helvetica"/>
                <a:cs typeface="Helvetica"/>
              </a:rPr>
              <a:t>Why Study Services?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2000" dirty="0" smtClean="0">
                <a:latin typeface="Helvetica"/>
                <a:cs typeface="Helvetica"/>
              </a:rPr>
              <a:t>What are Services?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2000" dirty="0" smtClean="0">
                <a:latin typeface="Helvetica"/>
                <a:cs typeface="Helvetica"/>
              </a:rPr>
              <a:t>Marketing Challenges Posed(modeled) by Services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2000" dirty="0" smtClean="0">
                <a:latin typeface="Helvetica"/>
                <a:cs typeface="Helvetica"/>
              </a:rPr>
              <a:t>Extended Marketing Mix Required for Services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2000" dirty="0" smtClean="0">
                <a:latin typeface="Helvetica"/>
                <a:cs typeface="Helvetica"/>
              </a:rPr>
              <a:t>Integration (mixing) of Marketing with Other Management Functions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2000" dirty="0" smtClean="0">
                <a:latin typeface="Helvetica"/>
                <a:cs typeface="Helvetica"/>
              </a:rPr>
              <a:t>Developing Effective Service Marketing Strategies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dirty="0" smtClean="0">
              <a:latin typeface="Helvetica"/>
              <a:cs typeface="Helvetica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dirty="0" smtClean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Service Products vs. Customer Service &amp; After-Sales Service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A firm</a:t>
            </a:r>
            <a:r>
              <a:rPr>
                <a:latin typeface="Arial" charset="0"/>
                <a:ea typeface="Helvetica"/>
                <a:cs typeface="Helvetica"/>
              </a:rPr>
              <a:t>’</a:t>
            </a:r>
            <a:r>
              <a:rPr>
                <a:latin typeface="Helvetica"/>
                <a:ea typeface="Helvetica"/>
                <a:cs typeface="Helvetica"/>
              </a:rPr>
              <a:t>s market offerings are divided into core product elements and supplementary service elements</a:t>
            </a:r>
          </a:p>
          <a:p>
            <a:r>
              <a:rPr>
                <a:latin typeface="Helvetica"/>
                <a:ea typeface="Helvetica"/>
                <a:cs typeface="Helvetica"/>
              </a:rPr>
              <a:t>Need to distinguish between: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Marketing</a:t>
            </a:r>
            <a:r>
              <a:rPr>
                <a:solidFill>
                  <a:srgbClr val="FF6600"/>
                </a:solidFill>
                <a:latin typeface="Helvetica"/>
                <a:cs typeface="Helvetica"/>
              </a:rPr>
              <a:t> of </a:t>
            </a:r>
            <a:r>
              <a:rPr>
                <a:latin typeface="Helvetica"/>
                <a:cs typeface="Helvetica"/>
              </a:rPr>
              <a:t>services – when service is the core product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Marketing</a:t>
            </a:r>
            <a:r>
              <a:rPr>
                <a:solidFill>
                  <a:srgbClr val="FF6600"/>
                </a:solidFill>
                <a:latin typeface="Helvetica"/>
                <a:cs typeface="Helvetica"/>
              </a:rPr>
              <a:t> through </a:t>
            </a:r>
            <a:r>
              <a:rPr>
                <a:latin typeface="Helvetica"/>
                <a:cs typeface="Helvetica"/>
              </a:rPr>
              <a:t>service – when good service increases the value of a core physical good</a:t>
            </a:r>
          </a:p>
          <a:p>
            <a:r>
              <a:rPr>
                <a:latin typeface="Helvetica"/>
                <a:ea typeface="Helvetica"/>
                <a:cs typeface="Helvetica"/>
              </a:rPr>
              <a:t>Manufacturing firms are reformulating and enhancing existing added-value services to market them as stand-alone core products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Service – A Process Perspective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dirty="0"/>
              <a:t>Differences exist amongst services depending on what is being processed</a:t>
            </a:r>
          </a:p>
          <a:p>
            <a:pPr>
              <a:defRPr/>
            </a:pPr>
            <a:r>
              <a:rPr dirty="0"/>
              <a:t>Classification of services into</a:t>
            </a:r>
          </a:p>
          <a:p>
            <a:pPr lvl="1">
              <a:spcBef>
                <a:spcPts val="1200"/>
              </a:spcBef>
              <a:defRPr/>
            </a:pPr>
            <a:r>
              <a:rPr dirty="0">
                <a:solidFill>
                  <a:srgbClr val="FF6600"/>
                </a:solidFill>
                <a:ea typeface="+mn-ea"/>
              </a:rPr>
              <a:t>People processing</a:t>
            </a:r>
          </a:p>
          <a:p>
            <a:pPr lvl="1">
              <a:spcBef>
                <a:spcPts val="1200"/>
              </a:spcBef>
              <a:defRPr/>
            </a:pPr>
            <a:r>
              <a:rPr dirty="0">
                <a:solidFill>
                  <a:srgbClr val="FF6600"/>
                </a:solidFill>
                <a:ea typeface="+mn-ea"/>
              </a:rPr>
              <a:t>Possession processing</a:t>
            </a:r>
          </a:p>
          <a:p>
            <a:pPr lvl="1">
              <a:spcBef>
                <a:spcPts val="1200"/>
              </a:spcBef>
              <a:defRPr/>
            </a:pPr>
            <a:r>
              <a:rPr dirty="0">
                <a:solidFill>
                  <a:srgbClr val="FF6600"/>
                </a:solidFill>
                <a:ea typeface="+mn-ea"/>
              </a:rPr>
              <a:t>Mental stimulus processing</a:t>
            </a:r>
          </a:p>
          <a:p>
            <a:pPr lvl="1">
              <a:spcBef>
                <a:spcPts val="1200"/>
              </a:spcBef>
              <a:defRPr/>
            </a:pPr>
            <a:r>
              <a:rPr dirty="0">
                <a:solidFill>
                  <a:srgbClr val="FF6600"/>
                </a:solidFill>
                <a:ea typeface="+mn-ea"/>
              </a:rPr>
              <a:t>Information processing</a:t>
            </a:r>
            <a:endParaRPr lang="en-SG" dirty="0">
              <a:solidFill>
                <a:srgbClr val="FF6600"/>
              </a:solidFill>
              <a:ea typeface="+mn-e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4 Categories of Services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pic>
        <p:nvPicPr>
          <p:cNvPr id="52226" name="Picture 3" descr="PPT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2813" y="1752600"/>
            <a:ext cx="7794625" cy="3733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People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Customers must: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physically enter the service factory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cooperate actively with the service operation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Managers should think about process and output from 	 	  the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customer’s perspective 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to identify benefits created and non-financial costs: Time, mental and physical effort</a:t>
            </a:r>
          </a:p>
        </p:txBody>
      </p:sp>
      <p:pic>
        <p:nvPicPr>
          <p:cNvPr id="53251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7213" y="13716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Possession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Involvement is limited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Less physical involvement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Production and consumption are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separable</a:t>
            </a:r>
          </a:p>
        </p:txBody>
      </p:sp>
      <p:pic>
        <p:nvPicPr>
          <p:cNvPr id="54275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86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Mental Stimulus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2270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Ethical standards required: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</a:t>
            </a:r>
            <a:r>
              <a:rPr lang="en-US" sz="16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Customers might be </a:t>
            </a:r>
            <a:r>
              <a:rPr lang="en-US" sz="16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manipulated(operated)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Physical presence of recipients not required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Core content of services is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 information-based</a:t>
            </a:r>
          </a:p>
          <a:p>
            <a:pPr marL="463550" lvl="1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tabLst>
                <a:tab pos="341313" algn="l"/>
              </a:tabLst>
              <a:defRPr/>
            </a:pPr>
            <a:endParaRPr lang="en-US" sz="2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55299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86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Information Processing</a:t>
            </a:r>
          </a:p>
        </p:txBody>
      </p:sp>
      <p:sp>
        <p:nvSpPr>
          <p:cNvPr id="106502" name="Rectangle 2"/>
          <p:cNvSpPr>
            <a:spLocks noChangeArrowheads="1"/>
          </p:cNvSpPr>
          <p:nvPr/>
        </p:nvSpPr>
        <p:spPr bwMode="auto">
          <a:xfrm>
            <a:off x="303213" y="2209800"/>
            <a:ext cx="9067800" cy="3886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indent="341313" defTabSz="869950" eaLnBrk="0" hangingPunct="0">
              <a:spcBef>
                <a:spcPct val="80000"/>
              </a:spcBef>
              <a:buClr>
                <a:srgbClr val="013C7D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Most </a:t>
            </a:r>
            <a:r>
              <a:rPr lang="en-US" sz="2400" b="1" dirty="0">
                <a:solidFill>
                  <a:srgbClr val="FF6600"/>
                </a:solidFill>
                <a:latin typeface="Helvetica" pitchFamily="34" charset="0"/>
                <a:cs typeface="Helvetica" pitchFamily="34" charset="0"/>
              </a:rPr>
              <a:t>intangible form </a:t>
            </a: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of service</a:t>
            </a:r>
          </a:p>
          <a:p>
            <a:pPr indent="341313" defTabSz="869950" eaLnBrk="0" hangingPunct="0">
              <a:spcBef>
                <a:spcPct val="80000"/>
              </a:spcBef>
              <a:buClr>
                <a:srgbClr val="013C7D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May be transformed:</a:t>
            </a:r>
          </a:p>
          <a:p>
            <a:pPr marL="736600" lvl="1" indent="-273050" defTabSz="869950" eaLnBrk="0" hangingPunct="0">
              <a:spcBef>
                <a:spcPct val="80000"/>
              </a:spcBef>
              <a:buClr>
                <a:srgbClr val="013C7D"/>
              </a:buClr>
              <a:buSzPct val="100000"/>
              <a:buFont typeface="Wingdings" pitchFamily="2" charset="2"/>
              <a:buChar char="è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 </a:t>
            </a: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Into </a:t>
            </a:r>
            <a:r>
              <a: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enduring(durable) </a:t>
            </a:r>
            <a:r>
              <a:rPr lang="en-US" sz="20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forms of service output</a:t>
            </a:r>
            <a:endParaRPr lang="en-US" sz="2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indent="341313" defTabSz="869950" eaLnBrk="0" hangingPunct="0">
              <a:spcBef>
                <a:spcPct val="80000"/>
              </a:spcBef>
              <a:buClr>
                <a:srgbClr val="013C7D"/>
              </a:buClr>
              <a:buFont typeface="Webdings" pitchFamily="18" charset="2"/>
              <a:buChar char="="/>
              <a:tabLst>
                <a:tab pos="341313" algn="l"/>
              </a:tabLst>
              <a:defRPr/>
            </a:pPr>
            <a:r>
              <a:rPr lang="en-US" sz="2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  Line between information processing and mental 		    	  stimulus processing may be unclear</a:t>
            </a:r>
          </a:p>
        </p:txBody>
      </p:sp>
      <p:pic>
        <p:nvPicPr>
          <p:cNvPr id="56323" name="Picture 6" descr="PPT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6913" y="1447800"/>
            <a:ext cx="4125912" cy="1951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Extended Marketing Mix for Services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Services Require </a:t>
            </a:r>
            <a:br>
              <a:rPr>
                <a:latin typeface="Helvetica"/>
                <a:ea typeface="Helvetica"/>
                <a:cs typeface="Helvetica"/>
              </a:rPr>
            </a:br>
            <a:r>
              <a:rPr>
                <a:latin typeface="Helvetica"/>
                <a:ea typeface="Helvetica"/>
                <a:cs typeface="Helvetica"/>
              </a:rPr>
              <a:t>An Extended Marketing Mix</a:t>
            </a: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Marketing can be viewed as: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A </a:t>
            </a:r>
            <a:r>
              <a:rPr dirty="0" smtClean="0">
                <a:latin typeface="Helvetica"/>
                <a:cs typeface="Helvetica"/>
              </a:rPr>
              <a:t>strategy </a:t>
            </a:r>
            <a:r>
              <a:rPr dirty="0">
                <a:latin typeface="Helvetica"/>
                <a:cs typeface="Helvetica"/>
              </a:rPr>
              <a:t>and </a:t>
            </a:r>
            <a:r>
              <a:rPr dirty="0" smtClean="0">
                <a:latin typeface="Helvetica"/>
                <a:cs typeface="Helvetica"/>
              </a:rPr>
              <a:t>competition </a:t>
            </a:r>
            <a:r>
              <a:rPr dirty="0">
                <a:latin typeface="Helvetica"/>
                <a:cs typeface="Helvetica"/>
              </a:rPr>
              <a:t>thrust pursued by top management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A set of functional activities performed by line </a:t>
            </a:r>
            <a:r>
              <a:rPr dirty="0" smtClean="0">
                <a:latin typeface="Helvetica"/>
                <a:cs typeface="Helvetica"/>
              </a:rPr>
              <a:t>managers (low level managers).</a:t>
            </a:r>
            <a:endParaRPr dirty="0">
              <a:latin typeface="Helvetica"/>
              <a:cs typeface="Helvetica"/>
            </a:endParaRP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A customer-driven </a:t>
            </a:r>
            <a:r>
              <a:rPr dirty="0" smtClean="0">
                <a:latin typeface="Helvetica"/>
                <a:cs typeface="Helvetica"/>
              </a:rPr>
              <a:t>orientation(direction) </a:t>
            </a:r>
            <a:r>
              <a:rPr dirty="0">
                <a:latin typeface="Helvetica"/>
                <a:cs typeface="Helvetica"/>
              </a:rPr>
              <a:t>for the entire organization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Marketing is </a:t>
            </a:r>
            <a:r>
              <a:rPr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only function </a:t>
            </a:r>
            <a:r>
              <a:rPr dirty="0">
                <a:latin typeface="Helvetica"/>
                <a:ea typeface="Helvetica"/>
                <a:cs typeface="Helvetica"/>
              </a:rPr>
              <a:t>to bring </a:t>
            </a:r>
            <a:r>
              <a:rPr dirty="0" smtClean="0">
                <a:latin typeface="Helvetica"/>
                <a:ea typeface="Helvetica"/>
                <a:cs typeface="Helvetica"/>
              </a:rPr>
              <a:t>revenues </a:t>
            </a:r>
            <a:r>
              <a:rPr dirty="0">
                <a:latin typeface="Helvetica"/>
                <a:ea typeface="Helvetica"/>
                <a:cs typeface="Helvetica"/>
              </a:rPr>
              <a:t>into a business; </a:t>
            </a:r>
            <a:r>
              <a:rPr dirty="0" smtClean="0">
                <a:latin typeface="Helvetica"/>
                <a:ea typeface="Helvetica"/>
                <a:cs typeface="Helvetica"/>
              </a:rPr>
              <a:t>the rest functions </a:t>
            </a:r>
            <a:r>
              <a:rPr dirty="0">
                <a:latin typeface="Helvetica"/>
                <a:ea typeface="Helvetica"/>
                <a:cs typeface="Helvetica"/>
              </a:rPr>
              <a:t>are cost centers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The “</a:t>
            </a:r>
            <a:r>
              <a:rPr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7 Ps</a:t>
            </a:r>
            <a:r>
              <a:rPr dirty="0">
                <a:latin typeface="Helvetica"/>
                <a:ea typeface="Helvetica"/>
                <a:cs typeface="Helvetica"/>
              </a:rPr>
              <a:t>” of services marketing are needed to create </a:t>
            </a:r>
            <a:r>
              <a:rPr dirty="0" smtClean="0">
                <a:latin typeface="Helvetica"/>
                <a:ea typeface="Helvetica"/>
                <a:cs typeface="Helvetica"/>
              </a:rPr>
              <a:t>practical </a:t>
            </a:r>
            <a:r>
              <a:rPr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strategies for meeting customer needs profitably</a:t>
            </a:r>
            <a:endParaRPr dirty="0">
              <a:latin typeface="Helvetica"/>
              <a:ea typeface="Helvetica"/>
              <a:cs typeface="Helvetica"/>
            </a:endParaRPr>
          </a:p>
          <a:p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The 7Ps of Services Marketing</a:t>
            </a:r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>
                <a:latin typeface="Helvetica"/>
                <a:ea typeface="Helvetica"/>
                <a:cs typeface="Helvetica"/>
              </a:rPr>
              <a:t>Traditional Marketing Mix Applied to Services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Product </a:t>
            </a:r>
            <a:r>
              <a:rPr i="1">
                <a:latin typeface="Helvetica"/>
                <a:cs typeface="Helvetica"/>
              </a:rPr>
              <a:t>(Chapter 4)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Place and Time </a:t>
            </a:r>
            <a:r>
              <a:rPr i="1">
                <a:latin typeface="Helvetica"/>
                <a:cs typeface="Helvetica"/>
              </a:rPr>
              <a:t>(Chapter 5)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Price </a:t>
            </a:r>
            <a:r>
              <a:rPr i="1">
                <a:latin typeface="Helvetica"/>
                <a:cs typeface="Helvetica"/>
              </a:rPr>
              <a:t>(Chapter 6)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Promotion and Education </a:t>
            </a:r>
            <a:r>
              <a:rPr i="1">
                <a:latin typeface="Helvetica"/>
                <a:cs typeface="Helvetica"/>
              </a:rPr>
              <a:t>(Chapter 7)</a:t>
            </a:r>
          </a:p>
          <a:p>
            <a:r>
              <a:rPr>
                <a:latin typeface="Helvetica"/>
                <a:ea typeface="Helvetica"/>
                <a:cs typeface="Helvetica"/>
              </a:rPr>
              <a:t>Extended Marketing Mix for Services 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Process (</a:t>
            </a:r>
            <a:r>
              <a:rPr i="1">
                <a:latin typeface="Helvetica"/>
                <a:cs typeface="Helvetica"/>
              </a:rPr>
              <a:t>Chapter 8 &amp; 9)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Physical Environment </a:t>
            </a:r>
            <a:r>
              <a:rPr i="1">
                <a:latin typeface="Helvetica"/>
                <a:cs typeface="Helvetica"/>
              </a:rPr>
              <a:t>(Chapter 10)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People </a:t>
            </a:r>
            <a:r>
              <a:rPr i="1">
                <a:latin typeface="Helvetica"/>
                <a:cs typeface="Helvetica"/>
              </a:rPr>
              <a:t>(Chapter 11)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Why Study Services?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Integration (mixing) </a:t>
            </a: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of Marketing with Other Management Functions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Marketing to be Integrated with Other Management Functions</a:t>
            </a:r>
            <a:r>
              <a:rPr sz="2600">
                <a:latin typeface="Helvetica"/>
                <a:ea typeface="Helvetica"/>
                <a:cs typeface="Helvetica"/>
              </a:rPr>
              <a:t> </a:t>
            </a:r>
            <a:endParaRPr sz="2000" b="0">
              <a:latin typeface="Helvetica"/>
              <a:ea typeface="Helvetica"/>
              <a:cs typeface="Helvetica"/>
            </a:endParaRP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spcBef>
                <a:spcPct val="0"/>
              </a:spcBef>
              <a:spcAft>
                <a:spcPct val="70000"/>
              </a:spcAft>
              <a:buFont typeface="Wingdings" pitchFamily="2" charset="2"/>
              <a:buNone/>
            </a:pPr>
            <a:r>
              <a:rPr>
                <a:latin typeface="Helvetica"/>
                <a:ea typeface="Helvetica"/>
                <a:cs typeface="Helvetica"/>
              </a:rPr>
              <a:t>   Three management functions play central and interrelated roles in meeting needs of service customers</a:t>
            </a:r>
          </a:p>
          <a:p>
            <a:pPr>
              <a:spcBef>
                <a:spcPct val="0"/>
              </a:spcBef>
              <a:spcAft>
                <a:spcPct val="70000"/>
              </a:spcAft>
            </a:pPr>
            <a:endParaRPr b="0" i="1">
              <a:latin typeface="Arial" charset="0"/>
              <a:ea typeface="Helvetica"/>
              <a:cs typeface="Helvetica"/>
            </a:endParaRPr>
          </a:p>
          <a:p>
            <a:pPr>
              <a:spcBef>
                <a:spcPct val="0"/>
              </a:spcBef>
              <a:spcAft>
                <a:spcPct val="70000"/>
              </a:spcAft>
            </a:pPr>
            <a:endParaRPr sz="1800">
              <a:latin typeface="Helvetica"/>
              <a:ea typeface="Helvetica"/>
              <a:cs typeface="Helvetica"/>
            </a:endParaRPr>
          </a:p>
          <a:p>
            <a:pPr>
              <a:spcBef>
                <a:spcPct val="0"/>
              </a:spcBef>
              <a:spcAft>
                <a:spcPct val="70000"/>
              </a:spcAft>
            </a:pPr>
            <a:endParaRPr sz="1800">
              <a:latin typeface="Helvetica"/>
              <a:ea typeface="Helvetica"/>
              <a:cs typeface="Helvetica"/>
            </a:endParaRPr>
          </a:p>
          <a:p>
            <a:pPr>
              <a:spcBef>
                <a:spcPct val="0"/>
              </a:spcBef>
              <a:spcAft>
                <a:spcPct val="70000"/>
              </a:spcAft>
              <a:buFont typeface="Wingdings" pitchFamily="2" charset="2"/>
              <a:buNone/>
            </a:pPr>
            <a:endParaRPr sz="1800">
              <a:latin typeface="Helvetica"/>
              <a:ea typeface="Helvetica"/>
              <a:cs typeface="Helvetica"/>
            </a:endParaRPr>
          </a:p>
        </p:txBody>
      </p:sp>
      <p:grpSp>
        <p:nvGrpSpPr>
          <p:cNvPr id="73731" name="Group 39"/>
          <p:cNvGrpSpPr>
            <a:grpSpLocks/>
          </p:cNvGrpSpPr>
          <p:nvPr/>
        </p:nvGrpSpPr>
        <p:grpSpPr bwMode="auto">
          <a:xfrm>
            <a:off x="1446213" y="2590800"/>
            <a:ext cx="7207250" cy="3508375"/>
            <a:chOff x="432" y="1248"/>
            <a:chExt cx="4992" cy="2858"/>
          </a:xfrm>
        </p:grpSpPr>
        <p:sp>
          <p:nvSpPr>
            <p:cNvPr id="47109" name="Oval 40"/>
            <p:cNvSpPr>
              <a:spLocks noChangeArrowheads="1"/>
            </p:cNvSpPr>
            <p:nvPr/>
          </p:nvSpPr>
          <p:spPr bwMode="auto">
            <a:xfrm>
              <a:off x="1776" y="1248"/>
              <a:ext cx="2307" cy="2255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/>
            </a:p>
          </p:txBody>
        </p:sp>
        <p:sp>
          <p:nvSpPr>
            <p:cNvPr id="73733" name="Rectangle 41"/>
            <p:cNvSpPr>
              <a:spLocks noChangeArrowheads="1"/>
            </p:cNvSpPr>
            <p:nvPr/>
          </p:nvSpPr>
          <p:spPr bwMode="auto">
            <a:xfrm>
              <a:off x="2400" y="2352"/>
              <a:ext cx="1104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400" b="1">
                  <a:solidFill>
                    <a:srgbClr val="000000"/>
                  </a:solidFill>
                  <a:latin typeface="Helvetica"/>
                  <a:ea typeface="Helvetica"/>
                  <a:cs typeface="Helvetica"/>
                </a:rPr>
                <a:t>Customers</a:t>
              </a:r>
            </a:p>
          </p:txBody>
        </p:sp>
        <p:sp>
          <p:nvSpPr>
            <p:cNvPr id="47111" name="Rectangle 42"/>
            <p:cNvSpPr>
              <a:spLocks noChangeArrowheads="1"/>
            </p:cNvSpPr>
            <p:nvPr/>
          </p:nvSpPr>
          <p:spPr bwMode="auto">
            <a:xfrm>
              <a:off x="432" y="1584"/>
              <a:ext cx="1729" cy="60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</a:rPr>
                <a:t>     </a:t>
              </a: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Operations     </a:t>
              </a:r>
            </a:p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    Management</a:t>
              </a:r>
              <a:endParaRPr lang="en-US" sz="2400" dirty="0">
                <a:solidFill>
                  <a:sysClr val="windowText" lastClr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7112" name="Rectangle 43"/>
            <p:cNvSpPr>
              <a:spLocks noChangeArrowheads="1"/>
            </p:cNvSpPr>
            <p:nvPr/>
          </p:nvSpPr>
          <p:spPr bwMode="auto">
            <a:xfrm>
              <a:off x="3648" y="1632"/>
              <a:ext cx="1776" cy="60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</a:rPr>
                <a:t>      </a:t>
              </a: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Marketing    </a:t>
              </a:r>
            </a:p>
            <a:p>
              <a:pPr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    Management</a:t>
              </a:r>
              <a:endParaRPr lang="en-US" sz="2400" dirty="0">
                <a:solidFill>
                  <a:sysClr val="windowText" lastClr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7113" name="Rectangle 44"/>
            <p:cNvSpPr>
              <a:spLocks noChangeArrowheads="1"/>
            </p:cNvSpPr>
            <p:nvPr/>
          </p:nvSpPr>
          <p:spPr bwMode="auto">
            <a:xfrm>
              <a:off x="1872" y="3503"/>
              <a:ext cx="2013" cy="60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Human Resources   </a:t>
              </a:r>
            </a:p>
            <a:p>
              <a:pPr algn="ctr" eaLnBrk="0" hangingPunct="0">
                <a:defRPr/>
              </a:pPr>
              <a:r>
                <a:rPr lang="en-US" sz="2400" b="1" dirty="0">
                  <a:solidFill>
                    <a:sysClr val="windowText" lastClr="000000"/>
                  </a:solidFill>
                  <a:latin typeface="Helvetica" pitchFamily="34" charset="0"/>
                  <a:cs typeface="Helvetica" pitchFamily="34" charset="0"/>
                </a:rPr>
                <a:t>Management</a:t>
              </a:r>
              <a:endParaRPr lang="en-US" sz="2000" dirty="0">
                <a:solidFill>
                  <a:sysClr val="windowText" lastClr="000000"/>
                </a:solidFill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73737" name="Freeform 47"/>
            <p:cNvSpPr>
              <a:spLocks/>
            </p:cNvSpPr>
            <p:nvPr/>
          </p:nvSpPr>
          <p:spPr bwMode="auto">
            <a:xfrm>
              <a:off x="2699" y="3458"/>
              <a:ext cx="108" cy="63"/>
            </a:xfrm>
            <a:custGeom>
              <a:avLst/>
              <a:gdLst>
                <a:gd name="T0" fmla="*/ 137 w 71"/>
                <a:gd name="T1" fmla="*/ 75 h 41"/>
                <a:gd name="T2" fmla="*/ 123 w 71"/>
                <a:gd name="T3" fmla="*/ 66 h 41"/>
                <a:gd name="T4" fmla="*/ 108 w 71"/>
                <a:gd name="T5" fmla="*/ 58 h 41"/>
                <a:gd name="T6" fmla="*/ 94 w 71"/>
                <a:gd name="T7" fmla="*/ 52 h 41"/>
                <a:gd name="T8" fmla="*/ 88 w 71"/>
                <a:gd name="T9" fmla="*/ 35 h 41"/>
                <a:gd name="T10" fmla="*/ 76 w 71"/>
                <a:gd name="T11" fmla="*/ 28 h 41"/>
                <a:gd name="T12" fmla="*/ 62 w 71"/>
                <a:gd name="T13" fmla="*/ 22 h 41"/>
                <a:gd name="T14" fmla="*/ 49 w 71"/>
                <a:gd name="T15" fmla="*/ 14 h 41"/>
                <a:gd name="T16" fmla="*/ 41 w 71"/>
                <a:gd name="T17" fmla="*/ 0 h 41"/>
                <a:gd name="T18" fmla="*/ 0 w 71"/>
                <a:gd name="T19" fmla="*/ 149 h 41"/>
                <a:gd name="T20" fmla="*/ 8 w 71"/>
                <a:gd name="T21" fmla="*/ 141 h 41"/>
                <a:gd name="T22" fmla="*/ 21 w 71"/>
                <a:gd name="T23" fmla="*/ 141 h 41"/>
                <a:gd name="T24" fmla="*/ 35 w 71"/>
                <a:gd name="T25" fmla="*/ 141 h 41"/>
                <a:gd name="T26" fmla="*/ 49 w 71"/>
                <a:gd name="T27" fmla="*/ 141 h 41"/>
                <a:gd name="T28" fmla="*/ 70 w 71"/>
                <a:gd name="T29" fmla="*/ 135 h 41"/>
                <a:gd name="T30" fmla="*/ 88 w 71"/>
                <a:gd name="T31" fmla="*/ 135 h 41"/>
                <a:gd name="T32" fmla="*/ 108 w 71"/>
                <a:gd name="T33" fmla="*/ 135 h 41"/>
                <a:gd name="T34" fmla="*/ 123 w 71"/>
                <a:gd name="T35" fmla="*/ 135 h 41"/>
                <a:gd name="T36" fmla="*/ 143 w 71"/>
                <a:gd name="T37" fmla="*/ 135 h 41"/>
                <a:gd name="T38" fmla="*/ 161 w 71"/>
                <a:gd name="T39" fmla="*/ 135 h 41"/>
                <a:gd name="T40" fmla="*/ 183 w 71"/>
                <a:gd name="T41" fmla="*/ 135 h 41"/>
                <a:gd name="T42" fmla="*/ 196 w 71"/>
                <a:gd name="T43" fmla="*/ 135 h 41"/>
                <a:gd name="T44" fmla="*/ 210 w 71"/>
                <a:gd name="T45" fmla="*/ 135 h 41"/>
                <a:gd name="T46" fmla="*/ 231 w 71"/>
                <a:gd name="T47" fmla="*/ 135 h 41"/>
                <a:gd name="T48" fmla="*/ 239 w 71"/>
                <a:gd name="T49" fmla="*/ 135 h 41"/>
                <a:gd name="T50" fmla="*/ 249 w 71"/>
                <a:gd name="T51" fmla="*/ 135 h 41"/>
                <a:gd name="T52" fmla="*/ 243 w 71"/>
                <a:gd name="T53" fmla="*/ 135 h 41"/>
                <a:gd name="T54" fmla="*/ 231 w 71"/>
                <a:gd name="T55" fmla="*/ 128 h 41"/>
                <a:gd name="T56" fmla="*/ 218 w 71"/>
                <a:gd name="T57" fmla="*/ 120 h 41"/>
                <a:gd name="T58" fmla="*/ 204 w 71"/>
                <a:gd name="T59" fmla="*/ 114 h 41"/>
                <a:gd name="T60" fmla="*/ 190 w 71"/>
                <a:gd name="T61" fmla="*/ 106 h 41"/>
                <a:gd name="T62" fmla="*/ 169 w 71"/>
                <a:gd name="T63" fmla="*/ 89 h 41"/>
                <a:gd name="T64" fmla="*/ 157 w 71"/>
                <a:gd name="T65" fmla="*/ 83 h 41"/>
                <a:gd name="T66" fmla="*/ 137 w 71"/>
                <a:gd name="T67" fmla="*/ 75 h 4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1"/>
                <a:gd name="T103" fmla="*/ 0 h 41"/>
                <a:gd name="T104" fmla="*/ 71 w 71"/>
                <a:gd name="T105" fmla="*/ 41 h 4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1" h="41">
                  <a:moveTo>
                    <a:pt x="39" y="21"/>
                  </a:moveTo>
                  <a:lnTo>
                    <a:pt x="35" y="18"/>
                  </a:lnTo>
                  <a:lnTo>
                    <a:pt x="31" y="16"/>
                  </a:lnTo>
                  <a:lnTo>
                    <a:pt x="27" y="14"/>
                  </a:lnTo>
                  <a:lnTo>
                    <a:pt x="25" y="10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4" y="39"/>
                  </a:lnTo>
                  <a:lnTo>
                    <a:pt x="20" y="37"/>
                  </a:lnTo>
                  <a:lnTo>
                    <a:pt x="25" y="37"/>
                  </a:lnTo>
                  <a:lnTo>
                    <a:pt x="31" y="37"/>
                  </a:lnTo>
                  <a:lnTo>
                    <a:pt x="35" y="37"/>
                  </a:lnTo>
                  <a:lnTo>
                    <a:pt x="41" y="37"/>
                  </a:lnTo>
                  <a:lnTo>
                    <a:pt x="46" y="37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6" y="37"/>
                  </a:lnTo>
                  <a:lnTo>
                    <a:pt x="68" y="37"/>
                  </a:lnTo>
                  <a:lnTo>
                    <a:pt x="71" y="37"/>
                  </a:lnTo>
                  <a:lnTo>
                    <a:pt x="69" y="37"/>
                  </a:lnTo>
                  <a:lnTo>
                    <a:pt x="66" y="35"/>
                  </a:lnTo>
                  <a:lnTo>
                    <a:pt x="62" y="33"/>
                  </a:lnTo>
                  <a:lnTo>
                    <a:pt x="58" y="31"/>
                  </a:lnTo>
                  <a:lnTo>
                    <a:pt x="54" y="29"/>
                  </a:lnTo>
                  <a:lnTo>
                    <a:pt x="48" y="25"/>
                  </a:lnTo>
                  <a:lnTo>
                    <a:pt x="45" y="23"/>
                  </a:lnTo>
                  <a:lnTo>
                    <a:pt x="39" y="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738" name="Freeform 48"/>
            <p:cNvSpPr>
              <a:spLocks/>
            </p:cNvSpPr>
            <p:nvPr/>
          </p:nvSpPr>
          <p:spPr bwMode="auto">
            <a:xfrm>
              <a:off x="1751" y="2133"/>
              <a:ext cx="61" cy="108"/>
            </a:xfrm>
            <a:custGeom>
              <a:avLst/>
              <a:gdLst>
                <a:gd name="T0" fmla="*/ 75 w 40"/>
                <a:gd name="T1" fmla="*/ 108 h 71"/>
                <a:gd name="T2" fmla="*/ 67 w 40"/>
                <a:gd name="T3" fmla="*/ 128 h 71"/>
                <a:gd name="T4" fmla="*/ 53 w 40"/>
                <a:gd name="T5" fmla="*/ 141 h 71"/>
                <a:gd name="T6" fmla="*/ 47 w 40"/>
                <a:gd name="T7" fmla="*/ 148 h 71"/>
                <a:gd name="T8" fmla="*/ 40 w 40"/>
                <a:gd name="T9" fmla="*/ 161 h 71"/>
                <a:gd name="T10" fmla="*/ 26 w 40"/>
                <a:gd name="T11" fmla="*/ 176 h 71"/>
                <a:gd name="T12" fmla="*/ 18 w 40"/>
                <a:gd name="T13" fmla="*/ 183 h 71"/>
                <a:gd name="T14" fmla="*/ 12 w 40"/>
                <a:gd name="T15" fmla="*/ 196 h 71"/>
                <a:gd name="T16" fmla="*/ 0 w 40"/>
                <a:gd name="T17" fmla="*/ 208 h 71"/>
                <a:gd name="T18" fmla="*/ 134 w 40"/>
                <a:gd name="T19" fmla="*/ 249 h 71"/>
                <a:gd name="T20" fmla="*/ 134 w 40"/>
                <a:gd name="T21" fmla="*/ 243 h 71"/>
                <a:gd name="T22" fmla="*/ 134 w 40"/>
                <a:gd name="T23" fmla="*/ 230 h 71"/>
                <a:gd name="T24" fmla="*/ 134 w 40"/>
                <a:gd name="T25" fmla="*/ 214 h 71"/>
                <a:gd name="T26" fmla="*/ 134 w 40"/>
                <a:gd name="T27" fmla="*/ 204 h 71"/>
                <a:gd name="T28" fmla="*/ 134 w 40"/>
                <a:gd name="T29" fmla="*/ 183 h 71"/>
                <a:gd name="T30" fmla="*/ 134 w 40"/>
                <a:gd name="T31" fmla="*/ 169 h 71"/>
                <a:gd name="T32" fmla="*/ 128 w 40"/>
                <a:gd name="T33" fmla="*/ 148 h 71"/>
                <a:gd name="T34" fmla="*/ 128 w 40"/>
                <a:gd name="T35" fmla="*/ 128 h 71"/>
                <a:gd name="T36" fmla="*/ 134 w 40"/>
                <a:gd name="T37" fmla="*/ 108 h 71"/>
                <a:gd name="T38" fmla="*/ 134 w 40"/>
                <a:gd name="T39" fmla="*/ 88 h 71"/>
                <a:gd name="T40" fmla="*/ 134 w 40"/>
                <a:gd name="T41" fmla="*/ 75 h 71"/>
                <a:gd name="T42" fmla="*/ 134 w 40"/>
                <a:gd name="T43" fmla="*/ 53 h 71"/>
                <a:gd name="T44" fmla="*/ 134 w 40"/>
                <a:gd name="T45" fmla="*/ 40 h 71"/>
                <a:gd name="T46" fmla="*/ 134 w 40"/>
                <a:gd name="T47" fmla="*/ 27 h 71"/>
                <a:gd name="T48" fmla="*/ 134 w 40"/>
                <a:gd name="T49" fmla="*/ 14 h 71"/>
                <a:gd name="T50" fmla="*/ 142 w 40"/>
                <a:gd name="T51" fmla="*/ 0 h 71"/>
                <a:gd name="T52" fmla="*/ 134 w 40"/>
                <a:gd name="T53" fmla="*/ 14 h 71"/>
                <a:gd name="T54" fmla="*/ 128 w 40"/>
                <a:gd name="T55" fmla="*/ 21 h 71"/>
                <a:gd name="T56" fmla="*/ 120 w 40"/>
                <a:gd name="T57" fmla="*/ 35 h 71"/>
                <a:gd name="T58" fmla="*/ 114 w 40"/>
                <a:gd name="T59" fmla="*/ 46 h 71"/>
                <a:gd name="T60" fmla="*/ 107 w 40"/>
                <a:gd name="T61" fmla="*/ 67 h 71"/>
                <a:gd name="T62" fmla="*/ 93 w 40"/>
                <a:gd name="T63" fmla="*/ 81 h 71"/>
                <a:gd name="T64" fmla="*/ 88 w 40"/>
                <a:gd name="T65" fmla="*/ 94 h 71"/>
                <a:gd name="T66" fmla="*/ 75 w 40"/>
                <a:gd name="T67" fmla="*/ 108 h 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"/>
                <a:gd name="T103" fmla="*/ 0 h 71"/>
                <a:gd name="T104" fmla="*/ 40 w 40"/>
                <a:gd name="T105" fmla="*/ 71 h 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" h="71">
                  <a:moveTo>
                    <a:pt x="21" y="31"/>
                  </a:moveTo>
                  <a:lnTo>
                    <a:pt x="19" y="36"/>
                  </a:lnTo>
                  <a:lnTo>
                    <a:pt x="15" y="40"/>
                  </a:lnTo>
                  <a:lnTo>
                    <a:pt x="13" y="42"/>
                  </a:lnTo>
                  <a:lnTo>
                    <a:pt x="11" y="46"/>
                  </a:lnTo>
                  <a:lnTo>
                    <a:pt x="7" y="50"/>
                  </a:lnTo>
                  <a:lnTo>
                    <a:pt x="5" y="52"/>
                  </a:lnTo>
                  <a:lnTo>
                    <a:pt x="3" y="56"/>
                  </a:lnTo>
                  <a:lnTo>
                    <a:pt x="0" y="59"/>
                  </a:lnTo>
                  <a:lnTo>
                    <a:pt x="38" y="71"/>
                  </a:lnTo>
                  <a:lnTo>
                    <a:pt x="38" y="69"/>
                  </a:lnTo>
                  <a:lnTo>
                    <a:pt x="38" y="65"/>
                  </a:lnTo>
                  <a:lnTo>
                    <a:pt x="38" y="61"/>
                  </a:lnTo>
                  <a:lnTo>
                    <a:pt x="38" y="58"/>
                  </a:lnTo>
                  <a:lnTo>
                    <a:pt x="38" y="52"/>
                  </a:lnTo>
                  <a:lnTo>
                    <a:pt x="38" y="48"/>
                  </a:lnTo>
                  <a:lnTo>
                    <a:pt x="36" y="42"/>
                  </a:lnTo>
                  <a:lnTo>
                    <a:pt x="36" y="36"/>
                  </a:lnTo>
                  <a:lnTo>
                    <a:pt x="38" y="31"/>
                  </a:lnTo>
                  <a:lnTo>
                    <a:pt x="38" y="25"/>
                  </a:lnTo>
                  <a:lnTo>
                    <a:pt x="38" y="21"/>
                  </a:lnTo>
                  <a:lnTo>
                    <a:pt x="38" y="15"/>
                  </a:lnTo>
                  <a:lnTo>
                    <a:pt x="38" y="11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40" y="0"/>
                  </a:lnTo>
                  <a:lnTo>
                    <a:pt x="38" y="4"/>
                  </a:lnTo>
                  <a:lnTo>
                    <a:pt x="36" y="6"/>
                  </a:lnTo>
                  <a:lnTo>
                    <a:pt x="34" y="10"/>
                  </a:lnTo>
                  <a:lnTo>
                    <a:pt x="32" y="13"/>
                  </a:lnTo>
                  <a:lnTo>
                    <a:pt x="30" y="19"/>
                  </a:lnTo>
                  <a:lnTo>
                    <a:pt x="26" y="23"/>
                  </a:lnTo>
                  <a:lnTo>
                    <a:pt x="25" y="27"/>
                  </a:lnTo>
                  <a:lnTo>
                    <a:pt x="21" y="3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739" name="Freeform 51"/>
            <p:cNvSpPr>
              <a:spLocks/>
            </p:cNvSpPr>
            <p:nvPr/>
          </p:nvSpPr>
          <p:spPr bwMode="auto">
            <a:xfrm>
              <a:off x="4074" y="2195"/>
              <a:ext cx="58" cy="108"/>
            </a:xfrm>
            <a:custGeom>
              <a:avLst/>
              <a:gdLst>
                <a:gd name="T0" fmla="*/ 5 w 38"/>
                <a:gd name="T1" fmla="*/ 128 h 71"/>
                <a:gd name="T2" fmla="*/ 5 w 38"/>
                <a:gd name="T3" fmla="*/ 148 h 71"/>
                <a:gd name="T4" fmla="*/ 5 w 38"/>
                <a:gd name="T5" fmla="*/ 161 h 71"/>
                <a:gd name="T6" fmla="*/ 5 w 38"/>
                <a:gd name="T7" fmla="*/ 176 h 71"/>
                <a:gd name="T8" fmla="*/ 0 w 38"/>
                <a:gd name="T9" fmla="*/ 187 h 71"/>
                <a:gd name="T10" fmla="*/ 0 w 38"/>
                <a:gd name="T11" fmla="*/ 208 h 71"/>
                <a:gd name="T12" fmla="*/ 0 w 38"/>
                <a:gd name="T13" fmla="*/ 222 h 71"/>
                <a:gd name="T14" fmla="*/ 0 w 38"/>
                <a:gd name="T15" fmla="*/ 236 h 71"/>
                <a:gd name="T16" fmla="*/ 0 w 38"/>
                <a:gd name="T17" fmla="*/ 249 h 71"/>
                <a:gd name="T18" fmla="*/ 136 w 38"/>
                <a:gd name="T19" fmla="*/ 208 h 71"/>
                <a:gd name="T20" fmla="*/ 128 w 38"/>
                <a:gd name="T21" fmla="*/ 201 h 71"/>
                <a:gd name="T22" fmla="*/ 121 w 38"/>
                <a:gd name="T23" fmla="*/ 195 h 71"/>
                <a:gd name="T24" fmla="*/ 114 w 38"/>
                <a:gd name="T25" fmla="*/ 183 h 71"/>
                <a:gd name="T26" fmla="*/ 101 w 38"/>
                <a:gd name="T27" fmla="*/ 169 h 71"/>
                <a:gd name="T28" fmla="*/ 93 w 38"/>
                <a:gd name="T29" fmla="*/ 155 h 71"/>
                <a:gd name="T30" fmla="*/ 81 w 38"/>
                <a:gd name="T31" fmla="*/ 141 h 71"/>
                <a:gd name="T32" fmla="*/ 75 w 38"/>
                <a:gd name="T33" fmla="*/ 128 h 71"/>
                <a:gd name="T34" fmla="*/ 61 w 38"/>
                <a:gd name="T35" fmla="*/ 114 h 71"/>
                <a:gd name="T36" fmla="*/ 47 w 38"/>
                <a:gd name="T37" fmla="*/ 94 h 71"/>
                <a:gd name="T38" fmla="*/ 40 w 38"/>
                <a:gd name="T39" fmla="*/ 81 h 71"/>
                <a:gd name="T40" fmla="*/ 32 w 38"/>
                <a:gd name="T41" fmla="*/ 67 h 71"/>
                <a:gd name="T42" fmla="*/ 18 w 38"/>
                <a:gd name="T43" fmla="*/ 46 h 71"/>
                <a:gd name="T44" fmla="*/ 12 w 38"/>
                <a:gd name="T45" fmla="*/ 32 h 71"/>
                <a:gd name="T46" fmla="*/ 5 w 38"/>
                <a:gd name="T47" fmla="*/ 18 h 71"/>
                <a:gd name="T48" fmla="*/ 0 w 38"/>
                <a:gd name="T49" fmla="*/ 14 h 71"/>
                <a:gd name="T50" fmla="*/ 0 w 38"/>
                <a:gd name="T51" fmla="*/ 0 h 71"/>
                <a:gd name="T52" fmla="*/ 0 w 38"/>
                <a:gd name="T53" fmla="*/ 14 h 71"/>
                <a:gd name="T54" fmla="*/ 0 w 38"/>
                <a:gd name="T55" fmla="*/ 26 h 71"/>
                <a:gd name="T56" fmla="*/ 0 w 38"/>
                <a:gd name="T57" fmla="*/ 40 h 71"/>
                <a:gd name="T58" fmla="*/ 0 w 38"/>
                <a:gd name="T59" fmla="*/ 53 h 71"/>
                <a:gd name="T60" fmla="*/ 5 w 38"/>
                <a:gd name="T61" fmla="*/ 75 h 71"/>
                <a:gd name="T62" fmla="*/ 5 w 38"/>
                <a:gd name="T63" fmla="*/ 88 h 71"/>
                <a:gd name="T64" fmla="*/ 5 w 38"/>
                <a:gd name="T65" fmla="*/ 106 h 71"/>
                <a:gd name="T66" fmla="*/ 5 w 38"/>
                <a:gd name="T67" fmla="*/ 128 h 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8"/>
                <a:gd name="T103" fmla="*/ 0 h 71"/>
                <a:gd name="T104" fmla="*/ 38 w 38"/>
                <a:gd name="T105" fmla="*/ 71 h 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8" h="71">
                  <a:moveTo>
                    <a:pt x="1" y="36"/>
                  </a:moveTo>
                  <a:lnTo>
                    <a:pt x="1" y="42"/>
                  </a:lnTo>
                  <a:lnTo>
                    <a:pt x="1" y="46"/>
                  </a:lnTo>
                  <a:lnTo>
                    <a:pt x="1" y="50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38" y="59"/>
                  </a:lnTo>
                  <a:lnTo>
                    <a:pt x="36" y="57"/>
                  </a:lnTo>
                  <a:lnTo>
                    <a:pt x="34" y="55"/>
                  </a:lnTo>
                  <a:lnTo>
                    <a:pt x="32" y="52"/>
                  </a:lnTo>
                  <a:lnTo>
                    <a:pt x="28" y="48"/>
                  </a:lnTo>
                  <a:lnTo>
                    <a:pt x="26" y="44"/>
                  </a:lnTo>
                  <a:lnTo>
                    <a:pt x="23" y="40"/>
                  </a:lnTo>
                  <a:lnTo>
                    <a:pt x="21" y="36"/>
                  </a:lnTo>
                  <a:lnTo>
                    <a:pt x="17" y="32"/>
                  </a:lnTo>
                  <a:lnTo>
                    <a:pt x="13" y="27"/>
                  </a:lnTo>
                  <a:lnTo>
                    <a:pt x="11" y="23"/>
                  </a:lnTo>
                  <a:lnTo>
                    <a:pt x="9" y="19"/>
                  </a:lnTo>
                  <a:lnTo>
                    <a:pt x="5" y="13"/>
                  </a:lnTo>
                  <a:lnTo>
                    <a:pt x="3" y="9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1" y="25"/>
                  </a:lnTo>
                  <a:lnTo>
                    <a:pt x="1" y="30"/>
                  </a:lnTo>
                  <a:lnTo>
                    <a:pt x="1" y="3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740" name="Freeform 52"/>
            <p:cNvSpPr>
              <a:spLocks/>
            </p:cNvSpPr>
            <p:nvPr/>
          </p:nvSpPr>
          <p:spPr bwMode="auto">
            <a:xfrm>
              <a:off x="3120" y="3420"/>
              <a:ext cx="109" cy="60"/>
            </a:xfrm>
            <a:custGeom>
              <a:avLst/>
              <a:gdLst>
                <a:gd name="T0" fmla="*/ 135 w 71"/>
                <a:gd name="T1" fmla="*/ 128 h 39"/>
                <a:gd name="T2" fmla="*/ 155 w 71"/>
                <a:gd name="T3" fmla="*/ 135 h 39"/>
                <a:gd name="T4" fmla="*/ 167 w 71"/>
                <a:gd name="T5" fmla="*/ 135 h 39"/>
                <a:gd name="T6" fmla="*/ 189 w 71"/>
                <a:gd name="T7" fmla="*/ 135 h 39"/>
                <a:gd name="T8" fmla="*/ 203 w 71"/>
                <a:gd name="T9" fmla="*/ 135 h 39"/>
                <a:gd name="T10" fmla="*/ 216 w 71"/>
                <a:gd name="T11" fmla="*/ 135 h 39"/>
                <a:gd name="T12" fmla="*/ 230 w 71"/>
                <a:gd name="T13" fmla="*/ 142 h 39"/>
                <a:gd name="T14" fmla="*/ 246 w 71"/>
                <a:gd name="T15" fmla="*/ 142 h 39"/>
                <a:gd name="T16" fmla="*/ 256 w 71"/>
                <a:gd name="T17" fmla="*/ 142 h 39"/>
                <a:gd name="T18" fmla="*/ 224 w 71"/>
                <a:gd name="T19" fmla="*/ 0 h 39"/>
                <a:gd name="T20" fmla="*/ 216 w 71"/>
                <a:gd name="T21" fmla="*/ 8 h 39"/>
                <a:gd name="T22" fmla="*/ 210 w 71"/>
                <a:gd name="T23" fmla="*/ 14 h 39"/>
                <a:gd name="T24" fmla="*/ 195 w 71"/>
                <a:gd name="T25" fmla="*/ 22 h 39"/>
                <a:gd name="T26" fmla="*/ 181 w 71"/>
                <a:gd name="T27" fmla="*/ 28 h 39"/>
                <a:gd name="T28" fmla="*/ 167 w 71"/>
                <a:gd name="T29" fmla="*/ 43 h 39"/>
                <a:gd name="T30" fmla="*/ 155 w 71"/>
                <a:gd name="T31" fmla="*/ 52 h 39"/>
                <a:gd name="T32" fmla="*/ 141 w 71"/>
                <a:gd name="T33" fmla="*/ 66 h 39"/>
                <a:gd name="T34" fmla="*/ 120 w 71"/>
                <a:gd name="T35" fmla="*/ 69 h 39"/>
                <a:gd name="T36" fmla="*/ 106 w 71"/>
                <a:gd name="T37" fmla="*/ 75 h 39"/>
                <a:gd name="T38" fmla="*/ 83 w 71"/>
                <a:gd name="T39" fmla="*/ 89 h 39"/>
                <a:gd name="T40" fmla="*/ 74 w 71"/>
                <a:gd name="T41" fmla="*/ 100 h 39"/>
                <a:gd name="T42" fmla="*/ 58 w 71"/>
                <a:gd name="T43" fmla="*/ 106 h 39"/>
                <a:gd name="T44" fmla="*/ 43 w 71"/>
                <a:gd name="T45" fmla="*/ 114 h 39"/>
                <a:gd name="T46" fmla="*/ 28 w 71"/>
                <a:gd name="T47" fmla="*/ 120 h 39"/>
                <a:gd name="T48" fmla="*/ 14 w 71"/>
                <a:gd name="T49" fmla="*/ 128 h 39"/>
                <a:gd name="T50" fmla="*/ 0 w 71"/>
                <a:gd name="T51" fmla="*/ 135 h 39"/>
                <a:gd name="T52" fmla="*/ 14 w 71"/>
                <a:gd name="T53" fmla="*/ 135 h 39"/>
                <a:gd name="T54" fmla="*/ 28 w 71"/>
                <a:gd name="T55" fmla="*/ 128 h 39"/>
                <a:gd name="T56" fmla="*/ 43 w 71"/>
                <a:gd name="T57" fmla="*/ 128 h 39"/>
                <a:gd name="T58" fmla="*/ 66 w 71"/>
                <a:gd name="T59" fmla="*/ 128 h 39"/>
                <a:gd name="T60" fmla="*/ 80 w 71"/>
                <a:gd name="T61" fmla="*/ 128 h 39"/>
                <a:gd name="T62" fmla="*/ 97 w 71"/>
                <a:gd name="T63" fmla="*/ 128 h 39"/>
                <a:gd name="T64" fmla="*/ 114 w 71"/>
                <a:gd name="T65" fmla="*/ 128 h 39"/>
                <a:gd name="T66" fmla="*/ 135 w 71"/>
                <a:gd name="T67" fmla="*/ 128 h 3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1"/>
                <a:gd name="T103" fmla="*/ 0 h 39"/>
                <a:gd name="T104" fmla="*/ 71 w 71"/>
                <a:gd name="T105" fmla="*/ 39 h 3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1" h="39">
                  <a:moveTo>
                    <a:pt x="37" y="35"/>
                  </a:moveTo>
                  <a:lnTo>
                    <a:pt x="43" y="37"/>
                  </a:lnTo>
                  <a:lnTo>
                    <a:pt x="46" y="37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4" y="39"/>
                  </a:lnTo>
                  <a:lnTo>
                    <a:pt x="68" y="39"/>
                  </a:lnTo>
                  <a:lnTo>
                    <a:pt x="71" y="39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4"/>
                  </a:lnTo>
                  <a:lnTo>
                    <a:pt x="54" y="6"/>
                  </a:lnTo>
                  <a:lnTo>
                    <a:pt x="50" y="8"/>
                  </a:lnTo>
                  <a:lnTo>
                    <a:pt x="46" y="12"/>
                  </a:lnTo>
                  <a:lnTo>
                    <a:pt x="43" y="14"/>
                  </a:lnTo>
                  <a:lnTo>
                    <a:pt x="39" y="18"/>
                  </a:lnTo>
                  <a:lnTo>
                    <a:pt x="33" y="19"/>
                  </a:lnTo>
                  <a:lnTo>
                    <a:pt x="29" y="21"/>
                  </a:lnTo>
                  <a:lnTo>
                    <a:pt x="23" y="25"/>
                  </a:lnTo>
                  <a:lnTo>
                    <a:pt x="20" y="27"/>
                  </a:lnTo>
                  <a:lnTo>
                    <a:pt x="16" y="29"/>
                  </a:lnTo>
                  <a:lnTo>
                    <a:pt x="12" y="31"/>
                  </a:lnTo>
                  <a:lnTo>
                    <a:pt x="8" y="33"/>
                  </a:lnTo>
                  <a:lnTo>
                    <a:pt x="4" y="35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8" y="35"/>
                  </a:lnTo>
                  <a:lnTo>
                    <a:pt x="12" y="35"/>
                  </a:lnTo>
                  <a:lnTo>
                    <a:pt x="18" y="35"/>
                  </a:lnTo>
                  <a:lnTo>
                    <a:pt x="22" y="35"/>
                  </a:lnTo>
                  <a:lnTo>
                    <a:pt x="27" y="35"/>
                  </a:lnTo>
                  <a:lnTo>
                    <a:pt x="31" y="35"/>
                  </a:lnTo>
                  <a:lnTo>
                    <a:pt x="37" y="3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741" name="Freeform 55"/>
            <p:cNvSpPr>
              <a:spLocks/>
            </p:cNvSpPr>
            <p:nvPr/>
          </p:nvSpPr>
          <p:spPr bwMode="auto">
            <a:xfrm>
              <a:off x="2064" y="1536"/>
              <a:ext cx="96" cy="98"/>
            </a:xfrm>
            <a:custGeom>
              <a:avLst/>
              <a:gdLst>
                <a:gd name="T0" fmla="*/ 107 w 63"/>
                <a:gd name="T1" fmla="*/ 162 h 64"/>
                <a:gd name="T2" fmla="*/ 128 w 63"/>
                <a:gd name="T3" fmla="*/ 155 h 64"/>
                <a:gd name="T4" fmla="*/ 142 w 63"/>
                <a:gd name="T5" fmla="*/ 141 h 64"/>
                <a:gd name="T6" fmla="*/ 155 w 63"/>
                <a:gd name="T7" fmla="*/ 133 h 64"/>
                <a:gd name="T8" fmla="*/ 169 w 63"/>
                <a:gd name="T9" fmla="*/ 133 h 64"/>
                <a:gd name="T10" fmla="*/ 181 w 63"/>
                <a:gd name="T11" fmla="*/ 127 h 64"/>
                <a:gd name="T12" fmla="*/ 195 w 63"/>
                <a:gd name="T13" fmla="*/ 119 h 64"/>
                <a:gd name="T14" fmla="*/ 209 w 63"/>
                <a:gd name="T15" fmla="*/ 110 h 64"/>
                <a:gd name="T16" fmla="*/ 222 w 63"/>
                <a:gd name="T17" fmla="*/ 103 h 64"/>
                <a:gd name="T18" fmla="*/ 114 w 63"/>
                <a:gd name="T19" fmla="*/ 0 h 64"/>
                <a:gd name="T20" fmla="*/ 114 w 63"/>
                <a:gd name="T21" fmla="*/ 8 h 64"/>
                <a:gd name="T22" fmla="*/ 114 w 63"/>
                <a:gd name="T23" fmla="*/ 21 h 64"/>
                <a:gd name="T24" fmla="*/ 107 w 63"/>
                <a:gd name="T25" fmla="*/ 35 h 64"/>
                <a:gd name="T26" fmla="*/ 101 w 63"/>
                <a:gd name="T27" fmla="*/ 49 h 64"/>
                <a:gd name="T28" fmla="*/ 94 w 63"/>
                <a:gd name="T29" fmla="*/ 66 h 64"/>
                <a:gd name="T30" fmla="*/ 88 w 63"/>
                <a:gd name="T31" fmla="*/ 87 h 64"/>
                <a:gd name="T32" fmla="*/ 75 w 63"/>
                <a:gd name="T33" fmla="*/ 96 h 64"/>
                <a:gd name="T34" fmla="*/ 67 w 63"/>
                <a:gd name="T35" fmla="*/ 119 h 64"/>
                <a:gd name="T36" fmla="*/ 61 w 63"/>
                <a:gd name="T37" fmla="*/ 133 h 64"/>
                <a:gd name="T38" fmla="*/ 46 w 63"/>
                <a:gd name="T39" fmla="*/ 155 h 64"/>
                <a:gd name="T40" fmla="*/ 40 w 63"/>
                <a:gd name="T41" fmla="*/ 168 h 64"/>
                <a:gd name="T42" fmla="*/ 32 w 63"/>
                <a:gd name="T43" fmla="*/ 181 h 64"/>
                <a:gd name="T44" fmla="*/ 26 w 63"/>
                <a:gd name="T45" fmla="*/ 194 h 64"/>
                <a:gd name="T46" fmla="*/ 14 w 63"/>
                <a:gd name="T47" fmla="*/ 208 h 64"/>
                <a:gd name="T48" fmla="*/ 8 w 63"/>
                <a:gd name="T49" fmla="*/ 222 h 64"/>
                <a:gd name="T50" fmla="*/ 0 w 63"/>
                <a:gd name="T51" fmla="*/ 230 h 64"/>
                <a:gd name="T52" fmla="*/ 14 w 63"/>
                <a:gd name="T53" fmla="*/ 222 h 64"/>
                <a:gd name="T54" fmla="*/ 18 w 63"/>
                <a:gd name="T55" fmla="*/ 216 h 64"/>
                <a:gd name="T56" fmla="*/ 32 w 63"/>
                <a:gd name="T57" fmla="*/ 208 h 64"/>
                <a:gd name="T58" fmla="*/ 46 w 63"/>
                <a:gd name="T59" fmla="*/ 194 h 64"/>
                <a:gd name="T60" fmla="*/ 61 w 63"/>
                <a:gd name="T61" fmla="*/ 187 h 64"/>
                <a:gd name="T62" fmla="*/ 75 w 63"/>
                <a:gd name="T63" fmla="*/ 181 h 64"/>
                <a:gd name="T64" fmla="*/ 94 w 63"/>
                <a:gd name="T65" fmla="*/ 168 h 64"/>
                <a:gd name="T66" fmla="*/ 107 w 63"/>
                <a:gd name="T67" fmla="*/ 162 h 6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3"/>
                <a:gd name="T103" fmla="*/ 0 h 64"/>
                <a:gd name="T104" fmla="*/ 63 w 63"/>
                <a:gd name="T105" fmla="*/ 64 h 6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3" h="64">
                  <a:moveTo>
                    <a:pt x="30" y="45"/>
                  </a:moveTo>
                  <a:lnTo>
                    <a:pt x="36" y="43"/>
                  </a:lnTo>
                  <a:lnTo>
                    <a:pt x="40" y="39"/>
                  </a:lnTo>
                  <a:lnTo>
                    <a:pt x="44" y="37"/>
                  </a:lnTo>
                  <a:lnTo>
                    <a:pt x="48" y="37"/>
                  </a:lnTo>
                  <a:lnTo>
                    <a:pt x="51" y="35"/>
                  </a:lnTo>
                  <a:lnTo>
                    <a:pt x="55" y="33"/>
                  </a:lnTo>
                  <a:lnTo>
                    <a:pt x="59" y="31"/>
                  </a:lnTo>
                  <a:lnTo>
                    <a:pt x="63" y="29"/>
                  </a:lnTo>
                  <a:lnTo>
                    <a:pt x="32" y="0"/>
                  </a:lnTo>
                  <a:lnTo>
                    <a:pt x="32" y="2"/>
                  </a:lnTo>
                  <a:lnTo>
                    <a:pt x="32" y="6"/>
                  </a:lnTo>
                  <a:lnTo>
                    <a:pt x="30" y="10"/>
                  </a:lnTo>
                  <a:lnTo>
                    <a:pt x="28" y="14"/>
                  </a:lnTo>
                  <a:lnTo>
                    <a:pt x="27" y="18"/>
                  </a:lnTo>
                  <a:lnTo>
                    <a:pt x="25" y="24"/>
                  </a:lnTo>
                  <a:lnTo>
                    <a:pt x="21" y="27"/>
                  </a:lnTo>
                  <a:lnTo>
                    <a:pt x="19" y="33"/>
                  </a:lnTo>
                  <a:lnTo>
                    <a:pt x="17" y="37"/>
                  </a:lnTo>
                  <a:lnTo>
                    <a:pt x="13" y="43"/>
                  </a:lnTo>
                  <a:lnTo>
                    <a:pt x="11" y="47"/>
                  </a:lnTo>
                  <a:lnTo>
                    <a:pt x="9" y="50"/>
                  </a:lnTo>
                  <a:lnTo>
                    <a:pt x="7" y="54"/>
                  </a:lnTo>
                  <a:lnTo>
                    <a:pt x="4" y="58"/>
                  </a:lnTo>
                  <a:lnTo>
                    <a:pt x="2" y="62"/>
                  </a:lnTo>
                  <a:lnTo>
                    <a:pt x="0" y="64"/>
                  </a:lnTo>
                  <a:lnTo>
                    <a:pt x="4" y="62"/>
                  </a:lnTo>
                  <a:lnTo>
                    <a:pt x="5" y="60"/>
                  </a:lnTo>
                  <a:lnTo>
                    <a:pt x="9" y="58"/>
                  </a:lnTo>
                  <a:lnTo>
                    <a:pt x="13" y="54"/>
                  </a:lnTo>
                  <a:lnTo>
                    <a:pt x="17" y="52"/>
                  </a:lnTo>
                  <a:lnTo>
                    <a:pt x="21" y="50"/>
                  </a:lnTo>
                  <a:lnTo>
                    <a:pt x="27" y="47"/>
                  </a:lnTo>
                  <a:lnTo>
                    <a:pt x="30" y="4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742" name="Freeform 56"/>
            <p:cNvSpPr>
              <a:spLocks/>
            </p:cNvSpPr>
            <p:nvPr/>
          </p:nvSpPr>
          <p:spPr bwMode="auto">
            <a:xfrm>
              <a:off x="3768" y="1584"/>
              <a:ext cx="95" cy="96"/>
            </a:xfrm>
            <a:custGeom>
              <a:avLst/>
              <a:gdLst>
                <a:gd name="T0" fmla="*/ 150 w 62"/>
                <a:gd name="T1" fmla="*/ 110 h 63"/>
                <a:gd name="T2" fmla="*/ 149 w 62"/>
                <a:gd name="T3" fmla="*/ 94 h 63"/>
                <a:gd name="T4" fmla="*/ 141 w 62"/>
                <a:gd name="T5" fmla="*/ 81 h 63"/>
                <a:gd name="T6" fmla="*/ 133 w 62"/>
                <a:gd name="T7" fmla="*/ 67 h 63"/>
                <a:gd name="T8" fmla="*/ 127 w 62"/>
                <a:gd name="T9" fmla="*/ 56 h 63"/>
                <a:gd name="T10" fmla="*/ 120 w 62"/>
                <a:gd name="T11" fmla="*/ 41 h 63"/>
                <a:gd name="T12" fmla="*/ 120 w 62"/>
                <a:gd name="T13" fmla="*/ 27 h 63"/>
                <a:gd name="T14" fmla="*/ 113 w 62"/>
                <a:gd name="T15" fmla="*/ 14 h 63"/>
                <a:gd name="T16" fmla="*/ 103 w 62"/>
                <a:gd name="T17" fmla="*/ 0 h 63"/>
                <a:gd name="T18" fmla="*/ 0 w 62"/>
                <a:gd name="T19" fmla="*/ 94 h 63"/>
                <a:gd name="T20" fmla="*/ 8 w 62"/>
                <a:gd name="T21" fmla="*/ 102 h 63"/>
                <a:gd name="T22" fmla="*/ 14 w 62"/>
                <a:gd name="T23" fmla="*/ 102 h 63"/>
                <a:gd name="T24" fmla="*/ 28 w 62"/>
                <a:gd name="T25" fmla="*/ 110 h 63"/>
                <a:gd name="T26" fmla="*/ 43 w 62"/>
                <a:gd name="T27" fmla="*/ 116 h 63"/>
                <a:gd name="T28" fmla="*/ 66 w 62"/>
                <a:gd name="T29" fmla="*/ 123 h 63"/>
                <a:gd name="T30" fmla="*/ 75 w 62"/>
                <a:gd name="T31" fmla="*/ 137 h 63"/>
                <a:gd name="T32" fmla="*/ 97 w 62"/>
                <a:gd name="T33" fmla="*/ 142 h 63"/>
                <a:gd name="T34" fmla="*/ 113 w 62"/>
                <a:gd name="T35" fmla="*/ 149 h 63"/>
                <a:gd name="T36" fmla="*/ 127 w 62"/>
                <a:gd name="T37" fmla="*/ 163 h 63"/>
                <a:gd name="T38" fmla="*/ 149 w 62"/>
                <a:gd name="T39" fmla="*/ 169 h 63"/>
                <a:gd name="T40" fmla="*/ 158 w 62"/>
                <a:gd name="T41" fmla="*/ 177 h 63"/>
                <a:gd name="T42" fmla="*/ 173 w 62"/>
                <a:gd name="T43" fmla="*/ 190 h 63"/>
                <a:gd name="T44" fmla="*/ 188 w 62"/>
                <a:gd name="T45" fmla="*/ 198 h 63"/>
                <a:gd name="T46" fmla="*/ 202 w 62"/>
                <a:gd name="T47" fmla="*/ 204 h 63"/>
                <a:gd name="T48" fmla="*/ 208 w 62"/>
                <a:gd name="T49" fmla="*/ 218 h 63"/>
                <a:gd name="T50" fmla="*/ 224 w 62"/>
                <a:gd name="T51" fmla="*/ 222 h 63"/>
                <a:gd name="T52" fmla="*/ 216 w 62"/>
                <a:gd name="T53" fmla="*/ 212 h 63"/>
                <a:gd name="T54" fmla="*/ 208 w 62"/>
                <a:gd name="T55" fmla="*/ 204 h 63"/>
                <a:gd name="T56" fmla="*/ 202 w 62"/>
                <a:gd name="T57" fmla="*/ 190 h 63"/>
                <a:gd name="T58" fmla="*/ 188 w 62"/>
                <a:gd name="T59" fmla="*/ 177 h 63"/>
                <a:gd name="T60" fmla="*/ 181 w 62"/>
                <a:gd name="T61" fmla="*/ 163 h 63"/>
                <a:gd name="T62" fmla="*/ 173 w 62"/>
                <a:gd name="T63" fmla="*/ 142 h 63"/>
                <a:gd name="T64" fmla="*/ 164 w 62"/>
                <a:gd name="T65" fmla="*/ 130 h 63"/>
                <a:gd name="T66" fmla="*/ 150 w 62"/>
                <a:gd name="T67" fmla="*/ 110 h 6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2"/>
                <a:gd name="T103" fmla="*/ 0 h 63"/>
                <a:gd name="T104" fmla="*/ 62 w 62"/>
                <a:gd name="T105" fmla="*/ 63 h 6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2" h="63">
                  <a:moveTo>
                    <a:pt x="42" y="31"/>
                  </a:moveTo>
                  <a:lnTo>
                    <a:pt x="41" y="27"/>
                  </a:lnTo>
                  <a:lnTo>
                    <a:pt x="39" y="23"/>
                  </a:lnTo>
                  <a:lnTo>
                    <a:pt x="37" y="19"/>
                  </a:lnTo>
                  <a:lnTo>
                    <a:pt x="35" y="16"/>
                  </a:lnTo>
                  <a:lnTo>
                    <a:pt x="33" y="12"/>
                  </a:lnTo>
                  <a:lnTo>
                    <a:pt x="33" y="8"/>
                  </a:lnTo>
                  <a:lnTo>
                    <a:pt x="31" y="4"/>
                  </a:lnTo>
                  <a:lnTo>
                    <a:pt x="29" y="0"/>
                  </a:lnTo>
                  <a:lnTo>
                    <a:pt x="0" y="27"/>
                  </a:lnTo>
                  <a:lnTo>
                    <a:pt x="2" y="29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33"/>
                  </a:lnTo>
                  <a:lnTo>
                    <a:pt x="18" y="35"/>
                  </a:lnTo>
                  <a:lnTo>
                    <a:pt x="21" y="39"/>
                  </a:lnTo>
                  <a:lnTo>
                    <a:pt x="27" y="40"/>
                  </a:lnTo>
                  <a:lnTo>
                    <a:pt x="31" y="42"/>
                  </a:lnTo>
                  <a:lnTo>
                    <a:pt x="35" y="46"/>
                  </a:lnTo>
                  <a:lnTo>
                    <a:pt x="41" y="48"/>
                  </a:lnTo>
                  <a:lnTo>
                    <a:pt x="44" y="50"/>
                  </a:lnTo>
                  <a:lnTo>
                    <a:pt x="48" y="54"/>
                  </a:lnTo>
                  <a:lnTo>
                    <a:pt x="52" y="56"/>
                  </a:lnTo>
                  <a:lnTo>
                    <a:pt x="56" y="58"/>
                  </a:lnTo>
                  <a:lnTo>
                    <a:pt x="58" y="62"/>
                  </a:lnTo>
                  <a:lnTo>
                    <a:pt x="62" y="63"/>
                  </a:lnTo>
                  <a:lnTo>
                    <a:pt x="60" y="60"/>
                  </a:lnTo>
                  <a:lnTo>
                    <a:pt x="58" y="58"/>
                  </a:lnTo>
                  <a:lnTo>
                    <a:pt x="56" y="54"/>
                  </a:lnTo>
                  <a:lnTo>
                    <a:pt x="52" y="50"/>
                  </a:lnTo>
                  <a:lnTo>
                    <a:pt x="50" y="46"/>
                  </a:lnTo>
                  <a:lnTo>
                    <a:pt x="48" y="40"/>
                  </a:lnTo>
                  <a:lnTo>
                    <a:pt x="46" y="37"/>
                  </a:lnTo>
                  <a:lnTo>
                    <a:pt x="42" y="3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743" name="Freeform 57"/>
            <p:cNvSpPr>
              <a:spLocks/>
            </p:cNvSpPr>
            <p:nvPr/>
          </p:nvSpPr>
          <p:spPr bwMode="auto">
            <a:xfrm>
              <a:off x="2880" y="2784"/>
              <a:ext cx="23" cy="679"/>
            </a:xfrm>
            <a:custGeom>
              <a:avLst/>
              <a:gdLst>
                <a:gd name="T0" fmla="*/ 26 w 15"/>
                <a:gd name="T1" fmla="*/ 0 h 445"/>
                <a:gd name="T2" fmla="*/ 0 w 15"/>
                <a:gd name="T3" fmla="*/ 0 h 445"/>
                <a:gd name="T4" fmla="*/ 0 w 15"/>
                <a:gd name="T5" fmla="*/ 1581 h 445"/>
                <a:gd name="T6" fmla="*/ 54 w 15"/>
                <a:gd name="T7" fmla="*/ 1581 h 445"/>
                <a:gd name="T8" fmla="*/ 54 w 15"/>
                <a:gd name="T9" fmla="*/ 0 h 445"/>
                <a:gd name="T10" fmla="*/ 26 w 15"/>
                <a:gd name="T11" fmla="*/ 0 h 4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445"/>
                <a:gd name="T20" fmla="*/ 15 w 15"/>
                <a:gd name="T21" fmla="*/ 445 h 4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445">
                  <a:moveTo>
                    <a:pt x="7" y="0"/>
                  </a:moveTo>
                  <a:lnTo>
                    <a:pt x="0" y="0"/>
                  </a:lnTo>
                  <a:lnTo>
                    <a:pt x="0" y="445"/>
                  </a:lnTo>
                  <a:lnTo>
                    <a:pt x="15" y="445"/>
                  </a:lnTo>
                  <a:lnTo>
                    <a:pt x="1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744" name="Freeform 58"/>
            <p:cNvSpPr>
              <a:spLocks/>
            </p:cNvSpPr>
            <p:nvPr/>
          </p:nvSpPr>
          <p:spPr bwMode="auto">
            <a:xfrm>
              <a:off x="2867" y="2682"/>
              <a:ext cx="61" cy="102"/>
            </a:xfrm>
            <a:custGeom>
              <a:avLst/>
              <a:gdLst>
                <a:gd name="T0" fmla="*/ 41 w 40"/>
                <a:gd name="T1" fmla="*/ 128 h 67"/>
                <a:gd name="T2" fmla="*/ 35 w 40"/>
                <a:gd name="T3" fmla="*/ 142 h 67"/>
                <a:gd name="T4" fmla="*/ 27 w 40"/>
                <a:gd name="T5" fmla="*/ 155 h 67"/>
                <a:gd name="T6" fmla="*/ 27 w 40"/>
                <a:gd name="T7" fmla="*/ 169 h 67"/>
                <a:gd name="T8" fmla="*/ 21 w 40"/>
                <a:gd name="T9" fmla="*/ 190 h 67"/>
                <a:gd name="T10" fmla="*/ 14 w 40"/>
                <a:gd name="T11" fmla="*/ 196 h 67"/>
                <a:gd name="T12" fmla="*/ 8 w 40"/>
                <a:gd name="T13" fmla="*/ 209 h 67"/>
                <a:gd name="T14" fmla="*/ 0 w 40"/>
                <a:gd name="T15" fmla="*/ 222 h 67"/>
                <a:gd name="T16" fmla="*/ 0 w 40"/>
                <a:gd name="T17" fmla="*/ 236 h 67"/>
                <a:gd name="T18" fmla="*/ 142 w 40"/>
                <a:gd name="T19" fmla="*/ 236 h 67"/>
                <a:gd name="T20" fmla="*/ 134 w 40"/>
                <a:gd name="T21" fmla="*/ 230 h 67"/>
                <a:gd name="T22" fmla="*/ 134 w 40"/>
                <a:gd name="T23" fmla="*/ 222 h 67"/>
                <a:gd name="T24" fmla="*/ 130 w 40"/>
                <a:gd name="T25" fmla="*/ 209 h 67"/>
                <a:gd name="T26" fmla="*/ 124 w 40"/>
                <a:gd name="T27" fmla="*/ 196 h 67"/>
                <a:gd name="T28" fmla="*/ 116 w 40"/>
                <a:gd name="T29" fmla="*/ 177 h 67"/>
                <a:gd name="T30" fmla="*/ 110 w 40"/>
                <a:gd name="T31" fmla="*/ 163 h 67"/>
                <a:gd name="T32" fmla="*/ 102 w 40"/>
                <a:gd name="T33" fmla="*/ 142 h 67"/>
                <a:gd name="T34" fmla="*/ 96 w 40"/>
                <a:gd name="T35" fmla="*/ 128 h 67"/>
                <a:gd name="T36" fmla="*/ 96 w 40"/>
                <a:gd name="T37" fmla="*/ 110 h 67"/>
                <a:gd name="T38" fmla="*/ 88 w 40"/>
                <a:gd name="T39" fmla="*/ 88 h 67"/>
                <a:gd name="T40" fmla="*/ 81 w 40"/>
                <a:gd name="T41" fmla="*/ 75 h 67"/>
                <a:gd name="T42" fmla="*/ 81 w 40"/>
                <a:gd name="T43" fmla="*/ 53 h 67"/>
                <a:gd name="T44" fmla="*/ 75 w 40"/>
                <a:gd name="T45" fmla="*/ 40 h 67"/>
                <a:gd name="T46" fmla="*/ 75 w 40"/>
                <a:gd name="T47" fmla="*/ 27 h 67"/>
                <a:gd name="T48" fmla="*/ 67 w 40"/>
                <a:gd name="T49" fmla="*/ 14 h 67"/>
                <a:gd name="T50" fmla="*/ 67 w 40"/>
                <a:gd name="T51" fmla="*/ 0 h 67"/>
                <a:gd name="T52" fmla="*/ 67 w 40"/>
                <a:gd name="T53" fmla="*/ 14 h 67"/>
                <a:gd name="T54" fmla="*/ 67 w 40"/>
                <a:gd name="T55" fmla="*/ 27 h 67"/>
                <a:gd name="T56" fmla="*/ 61 w 40"/>
                <a:gd name="T57" fmla="*/ 40 h 67"/>
                <a:gd name="T58" fmla="*/ 61 w 40"/>
                <a:gd name="T59" fmla="*/ 53 h 67"/>
                <a:gd name="T60" fmla="*/ 53 w 40"/>
                <a:gd name="T61" fmla="*/ 75 h 67"/>
                <a:gd name="T62" fmla="*/ 49 w 40"/>
                <a:gd name="T63" fmla="*/ 88 h 67"/>
                <a:gd name="T64" fmla="*/ 49 w 40"/>
                <a:gd name="T65" fmla="*/ 110 h 67"/>
                <a:gd name="T66" fmla="*/ 41 w 40"/>
                <a:gd name="T67" fmla="*/ 128 h 6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"/>
                <a:gd name="T103" fmla="*/ 0 h 67"/>
                <a:gd name="T104" fmla="*/ 40 w 40"/>
                <a:gd name="T105" fmla="*/ 67 h 6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" h="67">
                  <a:moveTo>
                    <a:pt x="12" y="36"/>
                  </a:moveTo>
                  <a:lnTo>
                    <a:pt x="10" y="40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6" y="54"/>
                  </a:lnTo>
                  <a:lnTo>
                    <a:pt x="4" y="56"/>
                  </a:lnTo>
                  <a:lnTo>
                    <a:pt x="2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40" y="67"/>
                  </a:lnTo>
                  <a:lnTo>
                    <a:pt x="38" y="65"/>
                  </a:lnTo>
                  <a:lnTo>
                    <a:pt x="38" y="63"/>
                  </a:lnTo>
                  <a:lnTo>
                    <a:pt x="37" y="59"/>
                  </a:lnTo>
                  <a:lnTo>
                    <a:pt x="35" y="56"/>
                  </a:lnTo>
                  <a:lnTo>
                    <a:pt x="33" y="50"/>
                  </a:lnTo>
                  <a:lnTo>
                    <a:pt x="31" y="46"/>
                  </a:lnTo>
                  <a:lnTo>
                    <a:pt x="29" y="40"/>
                  </a:lnTo>
                  <a:lnTo>
                    <a:pt x="27" y="36"/>
                  </a:lnTo>
                  <a:lnTo>
                    <a:pt x="27" y="31"/>
                  </a:lnTo>
                  <a:lnTo>
                    <a:pt x="25" y="25"/>
                  </a:lnTo>
                  <a:lnTo>
                    <a:pt x="23" y="21"/>
                  </a:lnTo>
                  <a:lnTo>
                    <a:pt x="23" y="15"/>
                  </a:lnTo>
                  <a:lnTo>
                    <a:pt x="21" y="11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17" y="11"/>
                  </a:lnTo>
                  <a:lnTo>
                    <a:pt x="17" y="15"/>
                  </a:lnTo>
                  <a:lnTo>
                    <a:pt x="15" y="21"/>
                  </a:lnTo>
                  <a:lnTo>
                    <a:pt x="14" y="25"/>
                  </a:lnTo>
                  <a:lnTo>
                    <a:pt x="14" y="31"/>
                  </a:lnTo>
                  <a:lnTo>
                    <a:pt x="12" y="3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745" name="Freeform 59"/>
            <p:cNvSpPr>
              <a:spLocks/>
            </p:cNvSpPr>
            <p:nvPr/>
          </p:nvSpPr>
          <p:spPr bwMode="auto">
            <a:xfrm>
              <a:off x="2160" y="1968"/>
              <a:ext cx="430" cy="293"/>
            </a:xfrm>
            <a:custGeom>
              <a:avLst/>
              <a:gdLst>
                <a:gd name="T0" fmla="*/ 979 w 282"/>
                <a:gd name="T1" fmla="*/ 664 h 192"/>
                <a:gd name="T2" fmla="*/ 1000 w 282"/>
                <a:gd name="T3" fmla="*/ 636 h 192"/>
                <a:gd name="T4" fmla="*/ 32 w 282"/>
                <a:gd name="T5" fmla="*/ 0 h 192"/>
                <a:gd name="T6" fmla="*/ 0 w 282"/>
                <a:gd name="T7" fmla="*/ 49 h 192"/>
                <a:gd name="T8" fmla="*/ 965 w 282"/>
                <a:gd name="T9" fmla="*/ 682 h 192"/>
                <a:gd name="T10" fmla="*/ 979 w 282"/>
                <a:gd name="T11" fmla="*/ 664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2"/>
                <a:gd name="T19" fmla="*/ 0 h 192"/>
                <a:gd name="T20" fmla="*/ 282 w 282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2" h="192">
                  <a:moveTo>
                    <a:pt x="276" y="187"/>
                  </a:moveTo>
                  <a:lnTo>
                    <a:pt x="282" y="179"/>
                  </a:lnTo>
                  <a:lnTo>
                    <a:pt x="9" y="0"/>
                  </a:lnTo>
                  <a:lnTo>
                    <a:pt x="0" y="14"/>
                  </a:lnTo>
                  <a:lnTo>
                    <a:pt x="272" y="192"/>
                  </a:lnTo>
                  <a:lnTo>
                    <a:pt x="276" y="18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746" name="Freeform 60"/>
            <p:cNvSpPr>
              <a:spLocks/>
            </p:cNvSpPr>
            <p:nvPr/>
          </p:nvSpPr>
          <p:spPr bwMode="auto">
            <a:xfrm>
              <a:off x="2546" y="2215"/>
              <a:ext cx="102" cy="84"/>
            </a:xfrm>
            <a:custGeom>
              <a:avLst/>
              <a:gdLst>
                <a:gd name="T0" fmla="*/ 148 w 67"/>
                <a:gd name="T1" fmla="*/ 101 h 55"/>
                <a:gd name="T2" fmla="*/ 134 w 67"/>
                <a:gd name="T3" fmla="*/ 89 h 55"/>
                <a:gd name="T4" fmla="*/ 128 w 67"/>
                <a:gd name="T5" fmla="*/ 75 h 55"/>
                <a:gd name="T6" fmla="*/ 120 w 67"/>
                <a:gd name="T7" fmla="*/ 61 h 55"/>
                <a:gd name="T8" fmla="*/ 110 w 67"/>
                <a:gd name="T9" fmla="*/ 47 h 55"/>
                <a:gd name="T10" fmla="*/ 102 w 67"/>
                <a:gd name="T11" fmla="*/ 40 h 55"/>
                <a:gd name="T12" fmla="*/ 94 w 67"/>
                <a:gd name="T13" fmla="*/ 26 h 55"/>
                <a:gd name="T14" fmla="*/ 88 w 67"/>
                <a:gd name="T15" fmla="*/ 12 h 55"/>
                <a:gd name="T16" fmla="*/ 75 w 67"/>
                <a:gd name="T17" fmla="*/ 0 h 55"/>
                <a:gd name="T18" fmla="*/ 0 w 67"/>
                <a:gd name="T19" fmla="*/ 121 h 55"/>
                <a:gd name="T20" fmla="*/ 8 w 67"/>
                <a:gd name="T21" fmla="*/ 121 h 55"/>
                <a:gd name="T22" fmla="*/ 14 w 67"/>
                <a:gd name="T23" fmla="*/ 121 h 55"/>
                <a:gd name="T24" fmla="*/ 27 w 67"/>
                <a:gd name="T25" fmla="*/ 128 h 55"/>
                <a:gd name="T26" fmla="*/ 46 w 67"/>
                <a:gd name="T27" fmla="*/ 128 h 55"/>
                <a:gd name="T28" fmla="*/ 61 w 67"/>
                <a:gd name="T29" fmla="*/ 136 h 55"/>
                <a:gd name="T30" fmla="*/ 81 w 67"/>
                <a:gd name="T31" fmla="*/ 136 h 55"/>
                <a:gd name="T32" fmla="*/ 102 w 67"/>
                <a:gd name="T33" fmla="*/ 142 h 55"/>
                <a:gd name="T34" fmla="*/ 114 w 67"/>
                <a:gd name="T35" fmla="*/ 150 h 55"/>
                <a:gd name="T36" fmla="*/ 134 w 67"/>
                <a:gd name="T37" fmla="*/ 156 h 55"/>
                <a:gd name="T38" fmla="*/ 155 w 67"/>
                <a:gd name="T39" fmla="*/ 163 h 55"/>
                <a:gd name="T40" fmla="*/ 169 w 67"/>
                <a:gd name="T41" fmla="*/ 170 h 55"/>
                <a:gd name="T42" fmla="*/ 183 w 67"/>
                <a:gd name="T43" fmla="*/ 170 h 55"/>
                <a:gd name="T44" fmla="*/ 201 w 67"/>
                <a:gd name="T45" fmla="*/ 176 h 55"/>
                <a:gd name="T46" fmla="*/ 216 w 67"/>
                <a:gd name="T47" fmla="*/ 182 h 55"/>
                <a:gd name="T48" fmla="*/ 222 w 67"/>
                <a:gd name="T49" fmla="*/ 189 h 55"/>
                <a:gd name="T50" fmla="*/ 236 w 67"/>
                <a:gd name="T51" fmla="*/ 195 h 55"/>
                <a:gd name="T52" fmla="*/ 230 w 67"/>
                <a:gd name="T53" fmla="*/ 182 h 55"/>
                <a:gd name="T54" fmla="*/ 216 w 67"/>
                <a:gd name="T55" fmla="*/ 176 h 55"/>
                <a:gd name="T56" fmla="*/ 209 w 67"/>
                <a:gd name="T57" fmla="*/ 170 h 55"/>
                <a:gd name="T58" fmla="*/ 196 w 67"/>
                <a:gd name="T59" fmla="*/ 156 h 55"/>
                <a:gd name="T60" fmla="*/ 183 w 67"/>
                <a:gd name="T61" fmla="*/ 142 h 55"/>
                <a:gd name="T62" fmla="*/ 177 w 67"/>
                <a:gd name="T63" fmla="*/ 128 h 55"/>
                <a:gd name="T64" fmla="*/ 163 w 67"/>
                <a:gd name="T65" fmla="*/ 115 h 55"/>
                <a:gd name="T66" fmla="*/ 148 w 67"/>
                <a:gd name="T67" fmla="*/ 101 h 5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7"/>
                <a:gd name="T103" fmla="*/ 0 h 55"/>
                <a:gd name="T104" fmla="*/ 67 w 67"/>
                <a:gd name="T105" fmla="*/ 55 h 5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7" h="55">
                  <a:moveTo>
                    <a:pt x="42" y="28"/>
                  </a:moveTo>
                  <a:lnTo>
                    <a:pt x="38" y="25"/>
                  </a:lnTo>
                  <a:lnTo>
                    <a:pt x="36" y="21"/>
                  </a:lnTo>
                  <a:lnTo>
                    <a:pt x="34" y="17"/>
                  </a:lnTo>
                  <a:lnTo>
                    <a:pt x="31" y="13"/>
                  </a:lnTo>
                  <a:lnTo>
                    <a:pt x="29" y="11"/>
                  </a:lnTo>
                  <a:lnTo>
                    <a:pt x="27" y="7"/>
                  </a:lnTo>
                  <a:lnTo>
                    <a:pt x="25" y="3"/>
                  </a:lnTo>
                  <a:lnTo>
                    <a:pt x="21" y="0"/>
                  </a:lnTo>
                  <a:lnTo>
                    <a:pt x="0" y="34"/>
                  </a:lnTo>
                  <a:lnTo>
                    <a:pt x="2" y="34"/>
                  </a:lnTo>
                  <a:lnTo>
                    <a:pt x="4" y="34"/>
                  </a:lnTo>
                  <a:lnTo>
                    <a:pt x="8" y="36"/>
                  </a:lnTo>
                  <a:lnTo>
                    <a:pt x="13" y="36"/>
                  </a:lnTo>
                  <a:lnTo>
                    <a:pt x="17" y="38"/>
                  </a:lnTo>
                  <a:lnTo>
                    <a:pt x="23" y="38"/>
                  </a:lnTo>
                  <a:lnTo>
                    <a:pt x="29" y="40"/>
                  </a:lnTo>
                  <a:lnTo>
                    <a:pt x="32" y="42"/>
                  </a:lnTo>
                  <a:lnTo>
                    <a:pt x="38" y="44"/>
                  </a:lnTo>
                  <a:lnTo>
                    <a:pt x="44" y="46"/>
                  </a:lnTo>
                  <a:lnTo>
                    <a:pt x="48" y="48"/>
                  </a:lnTo>
                  <a:lnTo>
                    <a:pt x="52" y="48"/>
                  </a:lnTo>
                  <a:lnTo>
                    <a:pt x="57" y="49"/>
                  </a:lnTo>
                  <a:lnTo>
                    <a:pt x="61" y="51"/>
                  </a:lnTo>
                  <a:lnTo>
                    <a:pt x="63" y="53"/>
                  </a:lnTo>
                  <a:lnTo>
                    <a:pt x="67" y="55"/>
                  </a:lnTo>
                  <a:lnTo>
                    <a:pt x="65" y="51"/>
                  </a:lnTo>
                  <a:lnTo>
                    <a:pt x="61" y="49"/>
                  </a:lnTo>
                  <a:lnTo>
                    <a:pt x="59" y="48"/>
                  </a:lnTo>
                  <a:lnTo>
                    <a:pt x="56" y="44"/>
                  </a:lnTo>
                  <a:lnTo>
                    <a:pt x="52" y="40"/>
                  </a:lnTo>
                  <a:lnTo>
                    <a:pt x="50" y="36"/>
                  </a:lnTo>
                  <a:lnTo>
                    <a:pt x="46" y="32"/>
                  </a:lnTo>
                  <a:lnTo>
                    <a:pt x="42" y="2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747" name="Freeform 61"/>
            <p:cNvSpPr>
              <a:spLocks/>
            </p:cNvSpPr>
            <p:nvPr/>
          </p:nvSpPr>
          <p:spPr bwMode="auto">
            <a:xfrm>
              <a:off x="3216" y="1968"/>
              <a:ext cx="431" cy="293"/>
            </a:xfrm>
            <a:custGeom>
              <a:avLst/>
              <a:gdLst>
                <a:gd name="T0" fmla="*/ 21 w 283"/>
                <a:gd name="T1" fmla="*/ 664 h 192"/>
                <a:gd name="T2" fmla="*/ 35 w 283"/>
                <a:gd name="T3" fmla="*/ 682 h 192"/>
                <a:gd name="T4" fmla="*/ 999 w 283"/>
                <a:gd name="T5" fmla="*/ 49 h 192"/>
                <a:gd name="T6" fmla="*/ 966 w 283"/>
                <a:gd name="T7" fmla="*/ 0 h 192"/>
                <a:gd name="T8" fmla="*/ 0 w 283"/>
                <a:gd name="T9" fmla="*/ 636 h 192"/>
                <a:gd name="T10" fmla="*/ 21 w 283"/>
                <a:gd name="T11" fmla="*/ 664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3"/>
                <a:gd name="T19" fmla="*/ 0 h 192"/>
                <a:gd name="T20" fmla="*/ 283 w 283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3" h="192">
                  <a:moveTo>
                    <a:pt x="6" y="187"/>
                  </a:moveTo>
                  <a:lnTo>
                    <a:pt x="10" y="192"/>
                  </a:lnTo>
                  <a:lnTo>
                    <a:pt x="283" y="14"/>
                  </a:lnTo>
                  <a:lnTo>
                    <a:pt x="273" y="0"/>
                  </a:lnTo>
                  <a:lnTo>
                    <a:pt x="0" y="179"/>
                  </a:lnTo>
                  <a:lnTo>
                    <a:pt x="6" y="18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748" name="Freeform 62"/>
            <p:cNvSpPr>
              <a:spLocks/>
            </p:cNvSpPr>
            <p:nvPr/>
          </p:nvSpPr>
          <p:spPr bwMode="auto">
            <a:xfrm>
              <a:off x="3155" y="2215"/>
              <a:ext cx="102" cy="84"/>
            </a:xfrm>
            <a:custGeom>
              <a:avLst/>
              <a:gdLst>
                <a:gd name="T0" fmla="*/ 88 w 67"/>
                <a:gd name="T1" fmla="*/ 101 h 55"/>
                <a:gd name="T2" fmla="*/ 102 w 67"/>
                <a:gd name="T3" fmla="*/ 89 h 55"/>
                <a:gd name="T4" fmla="*/ 110 w 67"/>
                <a:gd name="T5" fmla="*/ 75 h 55"/>
                <a:gd name="T6" fmla="*/ 123 w 67"/>
                <a:gd name="T7" fmla="*/ 61 h 55"/>
                <a:gd name="T8" fmla="*/ 129 w 67"/>
                <a:gd name="T9" fmla="*/ 47 h 55"/>
                <a:gd name="T10" fmla="*/ 137 w 67"/>
                <a:gd name="T11" fmla="*/ 40 h 55"/>
                <a:gd name="T12" fmla="*/ 142 w 67"/>
                <a:gd name="T13" fmla="*/ 26 h 55"/>
                <a:gd name="T14" fmla="*/ 148 w 67"/>
                <a:gd name="T15" fmla="*/ 12 h 55"/>
                <a:gd name="T16" fmla="*/ 163 w 67"/>
                <a:gd name="T17" fmla="*/ 0 h 55"/>
                <a:gd name="T18" fmla="*/ 236 w 67"/>
                <a:gd name="T19" fmla="*/ 121 h 55"/>
                <a:gd name="T20" fmla="*/ 230 w 67"/>
                <a:gd name="T21" fmla="*/ 121 h 55"/>
                <a:gd name="T22" fmla="*/ 222 w 67"/>
                <a:gd name="T23" fmla="*/ 121 h 55"/>
                <a:gd name="T24" fmla="*/ 212 w 67"/>
                <a:gd name="T25" fmla="*/ 128 h 55"/>
                <a:gd name="T26" fmla="*/ 190 w 67"/>
                <a:gd name="T27" fmla="*/ 128 h 55"/>
                <a:gd name="T28" fmla="*/ 177 w 67"/>
                <a:gd name="T29" fmla="*/ 136 h 55"/>
                <a:gd name="T30" fmla="*/ 155 w 67"/>
                <a:gd name="T31" fmla="*/ 136 h 55"/>
                <a:gd name="T32" fmla="*/ 137 w 67"/>
                <a:gd name="T33" fmla="*/ 142 h 55"/>
                <a:gd name="T34" fmla="*/ 123 w 67"/>
                <a:gd name="T35" fmla="*/ 150 h 55"/>
                <a:gd name="T36" fmla="*/ 102 w 67"/>
                <a:gd name="T37" fmla="*/ 156 h 55"/>
                <a:gd name="T38" fmla="*/ 81 w 67"/>
                <a:gd name="T39" fmla="*/ 163 h 55"/>
                <a:gd name="T40" fmla="*/ 67 w 67"/>
                <a:gd name="T41" fmla="*/ 170 h 55"/>
                <a:gd name="T42" fmla="*/ 53 w 67"/>
                <a:gd name="T43" fmla="*/ 170 h 55"/>
                <a:gd name="T44" fmla="*/ 35 w 67"/>
                <a:gd name="T45" fmla="*/ 176 h 55"/>
                <a:gd name="T46" fmla="*/ 21 w 67"/>
                <a:gd name="T47" fmla="*/ 182 h 55"/>
                <a:gd name="T48" fmla="*/ 14 w 67"/>
                <a:gd name="T49" fmla="*/ 189 h 55"/>
                <a:gd name="T50" fmla="*/ 0 w 67"/>
                <a:gd name="T51" fmla="*/ 195 h 55"/>
                <a:gd name="T52" fmla="*/ 8 w 67"/>
                <a:gd name="T53" fmla="*/ 182 h 55"/>
                <a:gd name="T54" fmla="*/ 21 w 67"/>
                <a:gd name="T55" fmla="*/ 176 h 55"/>
                <a:gd name="T56" fmla="*/ 27 w 67"/>
                <a:gd name="T57" fmla="*/ 170 h 55"/>
                <a:gd name="T58" fmla="*/ 41 w 67"/>
                <a:gd name="T59" fmla="*/ 156 h 55"/>
                <a:gd name="T60" fmla="*/ 53 w 67"/>
                <a:gd name="T61" fmla="*/ 142 h 55"/>
                <a:gd name="T62" fmla="*/ 61 w 67"/>
                <a:gd name="T63" fmla="*/ 128 h 55"/>
                <a:gd name="T64" fmla="*/ 75 w 67"/>
                <a:gd name="T65" fmla="*/ 115 h 55"/>
                <a:gd name="T66" fmla="*/ 88 w 67"/>
                <a:gd name="T67" fmla="*/ 101 h 5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7"/>
                <a:gd name="T103" fmla="*/ 0 h 55"/>
                <a:gd name="T104" fmla="*/ 67 w 67"/>
                <a:gd name="T105" fmla="*/ 55 h 5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7" h="55">
                  <a:moveTo>
                    <a:pt x="25" y="28"/>
                  </a:moveTo>
                  <a:lnTo>
                    <a:pt x="29" y="25"/>
                  </a:lnTo>
                  <a:lnTo>
                    <a:pt x="31" y="21"/>
                  </a:lnTo>
                  <a:lnTo>
                    <a:pt x="35" y="17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0" y="7"/>
                  </a:lnTo>
                  <a:lnTo>
                    <a:pt x="42" y="3"/>
                  </a:lnTo>
                  <a:lnTo>
                    <a:pt x="46" y="0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3" y="34"/>
                  </a:lnTo>
                  <a:lnTo>
                    <a:pt x="60" y="36"/>
                  </a:lnTo>
                  <a:lnTo>
                    <a:pt x="54" y="36"/>
                  </a:lnTo>
                  <a:lnTo>
                    <a:pt x="50" y="38"/>
                  </a:lnTo>
                  <a:lnTo>
                    <a:pt x="44" y="38"/>
                  </a:lnTo>
                  <a:lnTo>
                    <a:pt x="39" y="40"/>
                  </a:lnTo>
                  <a:lnTo>
                    <a:pt x="35" y="42"/>
                  </a:lnTo>
                  <a:lnTo>
                    <a:pt x="29" y="44"/>
                  </a:lnTo>
                  <a:lnTo>
                    <a:pt x="23" y="46"/>
                  </a:lnTo>
                  <a:lnTo>
                    <a:pt x="19" y="48"/>
                  </a:lnTo>
                  <a:lnTo>
                    <a:pt x="15" y="48"/>
                  </a:lnTo>
                  <a:lnTo>
                    <a:pt x="10" y="49"/>
                  </a:lnTo>
                  <a:lnTo>
                    <a:pt x="6" y="51"/>
                  </a:lnTo>
                  <a:lnTo>
                    <a:pt x="4" y="53"/>
                  </a:lnTo>
                  <a:lnTo>
                    <a:pt x="0" y="55"/>
                  </a:lnTo>
                  <a:lnTo>
                    <a:pt x="2" y="51"/>
                  </a:lnTo>
                  <a:lnTo>
                    <a:pt x="6" y="49"/>
                  </a:lnTo>
                  <a:lnTo>
                    <a:pt x="8" y="48"/>
                  </a:lnTo>
                  <a:lnTo>
                    <a:pt x="12" y="44"/>
                  </a:lnTo>
                  <a:lnTo>
                    <a:pt x="15" y="40"/>
                  </a:lnTo>
                  <a:lnTo>
                    <a:pt x="17" y="36"/>
                  </a:lnTo>
                  <a:lnTo>
                    <a:pt x="21" y="32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Why Study Services?</a:t>
            </a:r>
          </a:p>
        </p:txBody>
      </p:sp>
      <p:sp>
        <p:nvSpPr>
          <p:cNvPr id="15362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Services dominate most economies and are growing rapidly: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Services account for more than </a:t>
            </a:r>
            <a:r>
              <a:rPr dirty="0">
                <a:solidFill>
                  <a:srgbClr val="FF6600"/>
                </a:solidFill>
                <a:latin typeface="Helvetica"/>
                <a:cs typeface="Helvetica"/>
              </a:rPr>
              <a:t>60% of GDP worldwide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Almost all economies have a </a:t>
            </a:r>
            <a:r>
              <a:rPr dirty="0" smtClean="0">
                <a:latin typeface="Helvetica"/>
                <a:cs typeface="Helvetica"/>
              </a:rPr>
              <a:t>substantial</a:t>
            </a:r>
            <a:r>
              <a:rPr lang="ar-SA" dirty="0">
                <a:latin typeface="Helvetica"/>
                <a:cs typeface="Helvetica"/>
              </a:rPr>
              <a:t> </a:t>
            </a:r>
            <a:r>
              <a:rPr lang="en-US" i="1" dirty="0" smtClean="0">
                <a:latin typeface="Helvetica"/>
                <a:cs typeface="Helvetica"/>
              </a:rPr>
              <a:t>(</a:t>
            </a:r>
            <a:r>
              <a:rPr lang="en-US" sz="1800" i="1" dirty="0" smtClean="0">
                <a:latin typeface="Helvetica"/>
                <a:cs typeface="Helvetica"/>
              </a:rPr>
              <a:t>worth</a:t>
            </a:r>
            <a:r>
              <a:rPr lang="en-US" i="1" dirty="0" smtClean="0">
                <a:latin typeface="Helvetica"/>
                <a:cs typeface="Helvetica"/>
              </a:rPr>
              <a:t>)</a:t>
            </a:r>
            <a:r>
              <a:rPr lang="ar-SA" dirty="0" smtClean="0">
                <a:latin typeface="Helvetica"/>
                <a:cs typeface="Helvetica"/>
              </a:rPr>
              <a:t>  </a:t>
            </a:r>
            <a:r>
              <a:rPr dirty="0" smtClean="0">
                <a:latin typeface="Helvetica"/>
                <a:cs typeface="Helvetica"/>
              </a:rPr>
              <a:t>service </a:t>
            </a:r>
            <a:r>
              <a:rPr dirty="0">
                <a:latin typeface="Helvetica"/>
                <a:cs typeface="Helvetica"/>
              </a:rPr>
              <a:t>sector</a:t>
            </a:r>
          </a:p>
          <a:p>
            <a:pPr lvl="1">
              <a:spcBef>
                <a:spcPts val="1200"/>
              </a:spcBef>
              <a:buClr>
                <a:srgbClr val="013C7D"/>
              </a:buClr>
            </a:pPr>
            <a:r>
              <a:rPr dirty="0">
                <a:latin typeface="Helvetica"/>
                <a:cs typeface="Helvetica"/>
              </a:rPr>
              <a:t>Most </a:t>
            </a:r>
            <a:r>
              <a:rPr dirty="0">
                <a:solidFill>
                  <a:srgbClr val="FF6600"/>
                </a:solidFill>
                <a:latin typeface="Helvetica"/>
                <a:cs typeface="Helvetica"/>
              </a:rPr>
              <a:t>new employment </a:t>
            </a:r>
            <a:r>
              <a:rPr dirty="0">
                <a:latin typeface="Helvetica"/>
                <a:cs typeface="Helvetica"/>
              </a:rPr>
              <a:t>is provided by services 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Strongest </a:t>
            </a:r>
            <a:r>
              <a:rPr dirty="0">
                <a:solidFill>
                  <a:srgbClr val="FF6600"/>
                </a:solidFill>
                <a:latin typeface="Helvetica"/>
                <a:cs typeface="Helvetica"/>
              </a:rPr>
              <a:t>growth area </a:t>
            </a:r>
            <a:r>
              <a:rPr dirty="0">
                <a:latin typeface="Helvetica"/>
                <a:cs typeface="Helvetica"/>
              </a:rPr>
              <a:t>for marketing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endParaRPr dirty="0">
              <a:latin typeface="Helvetica"/>
              <a:cs typeface="Helvetica"/>
            </a:endParaRPr>
          </a:p>
          <a:p>
            <a:pPr marL="0" indent="0">
              <a:buNone/>
            </a:pPr>
            <a:endParaRPr dirty="0">
              <a:latin typeface="Helvetica"/>
              <a:ea typeface="Helvetica"/>
              <a:cs typeface="Helvetica"/>
            </a:endParaRPr>
          </a:p>
          <a:p>
            <a:endParaRPr lang="en-SG"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le 2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Services Dominate the Global Economy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sp>
        <p:nvSpPr>
          <p:cNvPr id="17413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buFont typeface="Webdings" pitchFamily="18" charset="2"/>
              <a:buNone/>
            </a:pPr>
            <a:r>
              <a:rPr>
                <a:solidFill>
                  <a:srgbClr val="000066"/>
                </a:solidFill>
                <a:latin typeface="Helvetica"/>
                <a:ea typeface="Helvetica"/>
                <a:cs typeface="Helvetica"/>
              </a:rPr>
              <a:t>Contribution of Service Industries to GDP Globally</a:t>
            </a:r>
            <a:endParaRPr lang="en-SG">
              <a:solidFill>
                <a:srgbClr val="000066"/>
              </a:solidFill>
              <a:latin typeface="Helvetica"/>
              <a:ea typeface="Helvetica"/>
              <a:cs typeface="Helvetica"/>
            </a:endParaRPr>
          </a:p>
        </p:txBody>
      </p:sp>
      <p:graphicFrame>
        <p:nvGraphicFramePr>
          <p:cNvPr id="17411" name="Chart 4"/>
          <p:cNvGraphicFramePr>
            <a:graphicFrameLocks/>
          </p:cNvGraphicFramePr>
          <p:nvPr/>
        </p:nvGraphicFramePr>
        <p:xfrm>
          <a:off x="989013" y="2133600"/>
          <a:ext cx="80010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6" r:id="rId3" imgW="8004742" imgH="4499238" progId="Excel.Chart.8">
                  <p:embed/>
                </p:oleObj>
              </mc:Choice>
              <mc:Fallback>
                <p:oleObj r:id="rId3" imgW="8004742" imgH="4499238" progId="Excel.Chart.8">
                  <p:embed/>
                  <p:pic>
                    <p:nvPicPr>
                      <p:cNvPr id="0" name="Char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013" y="2133600"/>
                        <a:ext cx="8001000" cy="449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76200" y="6249988"/>
            <a:ext cx="94488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The World Factbook 2008, Central Intelligence Agency</a:t>
            </a:r>
          </a:p>
          <a:p>
            <a:pPr eaLnBrk="0" hangingPunct="0">
              <a:defRPr/>
            </a:pPr>
            <a:endParaRPr lang="en-US" b="1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6780213" y="4191000"/>
            <a:ext cx="1752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Services 64%</a:t>
            </a:r>
            <a:endParaRPr lang="en-SG" sz="2000">
              <a:solidFill>
                <a:srgbClr val="013C7D"/>
              </a:solidFill>
              <a:latin typeface="Helvetica"/>
              <a:ea typeface="Helvetica"/>
              <a:cs typeface="Helvetica"/>
            </a:endParaRPr>
          </a:p>
        </p:txBody>
      </p: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1598613" y="4953000"/>
            <a:ext cx="19050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Agriculture 4%</a:t>
            </a:r>
            <a:endParaRPr lang="en-SG" sz="2000">
              <a:solidFill>
                <a:srgbClr val="013C7D"/>
              </a:solidFill>
              <a:latin typeface="Helvetica"/>
              <a:ea typeface="Helvetica"/>
              <a:cs typeface="Helvetica"/>
            </a:endParaRPr>
          </a:p>
        </p:txBody>
      </p:sp>
      <p:sp>
        <p:nvSpPr>
          <p:cNvPr id="17417" name="TextBox 8"/>
          <p:cNvSpPr txBox="1">
            <a:spLocks noChangeArrowheads="1"/>
          </p:cNvSpPr>
          <p:nvPr/>
        </p:nvSpPr>
        <p:spPr bwMode="auto">
          <a:xfrm>
            <a:off x="1065213" y="2644775"/>
            <a:ext cx="2438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40000"/>
              </a:lnSpc>
            </a:pPr>
            <a:r>
              <a:rPr lang="en-US" sz="200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Manufacturing 32%</a:t>
            </a:r>
            <a:endParaRPr lang="en-SG" sz="2000">
              <a:solidFill>
                <a:srgbClr val="013C7D"/>
              </a:solidFill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2"/>
          <p:cNvGrpSpPr/>
          <p:nvPr/>
        </p:nvGrpSpPr>
        <p:grpSpPr>
          <a:xfrm>
            <a:off x="303212" y="1447800"/>
            <a:ext cx="9071631" cy="4876800"/>
            <a:chOff x="114298" y="1282700"/>
            <a:chExt cx="8849286" cy="5759878"/>
          </a:xfrm>
          <a:solidFill>
            <a:srgbClr val="FF6600"/>
          </a:solidFill>
        </p:grpSpPr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5020234" y="6142597"/>
              <a:ext cx="3943350" cy="3524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0" hangingPunct="0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b="1" dirty="0"/>
                <a:t>Services as Percent of GDP</a:t>
              </a:r>
            </a:p>
          </p:txBody>
        </p:sp>
        <p:grpSp>
          <p:nvGrpSpPr>
            <p:cNvPr id="18" name="Group 44"/>
            <p:cNvGrpSpPr>
              <a:grpSpLocks/>
            </p:cNvGrpSpPr>
            <p:nvPr/>
          </p:nvGrpSpPr>
          <p:grpSpPr bwMode="auto">
            <a:xfrm>
              <a:off x="114300" y="6593327"/>
              <a:ext cx="8797925" cy="90516"/>
              <a:chOff x="10" y="4052"/>
              <a:chExt cx="5542" cy="57"/>
            </a:xfrm>
            <a:grpFill/>
          </p:grpSpPr>
          <p:sp>
            <p:nvSpPr>
              <p:cNvPr id="51" name="Line 45"/>
              <p:cNvSpPr>
                <a:spLocks noChangeShapeType="1"/>
              </p:cNvSpPr>
              <p:nvPr/>
            </p:nvSpPr>
            <p:spPr bwMode="auto">
              <a:xfrm>
                <a:off x="10" y="4108"/>
                <a:ext cx="5542" cy="1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2" name="Line 46"/>
              <p:cNvSpPr>
                <a:spLocks noChangeShapeType="1"/>
              </p:cNvSpPr>
              <p:nvPr/>
            </p:nvSpPr>
            <p:spPr bwMode="auto">
              <a:xfrm>
                <a:off x="574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3" name="Line 47"/>
              <p:cNvSpPr>
                <a:spLocks noChangeShapeType="1"/>
              </p:cNvSpPr>
              <p:nvPr/>
            </p:nvSpPr>
            <p:spPr bwMode="auto">
              <a:xfrm>
                <a:off x="1123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4" name="Line 48"/>
              <p:cNvSpPr>
                <a:spLocks noChangeShapeType="1"/>
              </p:cNvSpPr>
              <p:nvPr/>
            </p:nvSpPr>
            <p:spPr bwMode="auto">
              <a:xfrm>
                <a:off x="1678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5" name="Line 49"/>
              <p:cNvSpPr>
                <a:spLocks noChangeShapeType="1"/>
              </p:cNvSpPr>
              <p:nvPr/>
            </p:nvSpPr>
            <p:spPr bwMode="auto">
              <a:xfrm>
                <a:off x="2233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6" name="Line 50"/>
              <p:cNvSpPr>
                <a:spLocks noChangeShapeType="1"/>
              </p:cNvSpPr>
              <p:nvPr/>
            </p:nvSpPr>
            <p:spPr bwMode="auto">
              <a:xfrm>
                <a:off x="2789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7" name="Line 51"/>
              <p:cNvSpPr>
                <a:spLocks noChangeShapeType="1"/>
              </p:cNvSpPr>
              <p:nvPr/>
            </p:nvSpPr>
            <p:spPr bwMode="auto">
              <a:xfrm>
                <a:off x="3344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8" name="Line 52"/>
              <p:cNvSpPr>
                <a:spLocks noChangeShapeType="1"/>
              </p:cNvSpPr>
              <p:nvPr/>
            </p:nvSpPr>
            <p:spPr bwMode="auto">
              <a:xfrm>
                <a:off x="3893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59" name="Line 53"/>
              <p:cNvSpPr>
                <a:spLocks noChangeShapeType="1"/>
              </p:cNvSpPr>
              <p:nvPr/>
            </p:nvSpPr>
            <p:spPr bwMode="auto">
              <a:xfrm>
                <a:off x="4449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  <p:sp>
            <p:nvSpPr>
              <p:cNvPr id="60" name="Line 54"/>
              <p:cNvSpPr>
                <a:spLocks noChangeShapeType="1"/>
              </p:cNvSpPr>
              <p:nvPr/>
            </p:nvSpPr>
            <p:spPr bwMode="auto">
              <a:xfrm>
                <a:off x="5004" y="4052"/>
                <a:ext cx="1" cy="50"/>
              </a:xfrm>
              <a:prstGeom prst="line">
                <a:avLst/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/>
              </a:p>
            </p:txBody>
          </p:sp>
        </p:grpSp>
        <p:sp>
          <p:nvSpPr>
            <p:cNvPr id="21" name="Rectangle 69"/>
            <p:cNvSpPr>
              <a:spLocks noChangeArrowheads="1"/>
            </p:cNvSpPr>
            <p:nvPr/>
          </p:nvSpPr>
          <p:spPr bwMode="auto">
            <a:xfrm>
              <a:off x="114299" y="3532652"/>
              <a:ext cx="5723591" cy="3604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South Africa (65%), Brazil (66%), Poland (66%)</a:t>
              </a:r>
            </a:p>
          </p:txBody>
        </p:sp>
        <p:sp>
          <p:nvSpPr>
            <p:cNvPr id="23" name="Rectangle 73"/>
            <p:cNvSpPr>
              <a:spLocks noChangeArrowheads="1"/>
            </p:cNvSpPr>
            <p:nvPr/>
          </p:nvSpPr>
          <p:spPr bwMode="auto">
            <a:xfrm>
              <a:off x="126998" y="2632671"/>
              <a:ext cx="6231218" cy="36047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Japan (72%), Taiwan (71%), Australia (71%), Italy (71%)</a:t>
              </a:r>
            </a:p>
          </p:txBody>
        </p:sp>
        <p:sp>
          <p:nvSpPr>
            <p:cNvPr id="25" name="Rectangle 80"/>
            <p:cNvSpPr>
              <a:spLocks noChangeArrowheads="1"/>
            </p:cNvSpPr>
            <p:nvPr/>
          </p:nvSpPr>
          <p:spPr bwMode="auto">
            <a:xfrm>
              <a:off x="114298" y="5962601"/>
              <a:ext cx="3121958" cy="40712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Saudi Arabia (35%)</a:t>
              </a:r>
            </a:p>
          </p:txBody>
        </p:sp>
        <p:sp>
          <p:nvSpPr>
            <p:cNvPr id="27" name="Rectangle 83"/>
            <p:cNvSpPr>
              <a:spLocks noChangeArrowheads="1"/>
            </p:cNvSpPr>
            <p:nvPr/>
          </p:nvSpPr>
          <p:spPr bwMode="auto">
            <a:xfrm>
              <a:off x="114298" y="5465474"/>
              <a:ext cx="3567952" cy="40712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Indonesia (41%), China (40%)</a:t>
              </a:r>
            </a:p>
          </p:txBody>
        </p:sp>
        <p:sp>
          <p:nvSpPr>
            <p:cNvPr id="29" name="Rectangle 85"/>
            <p:cNvSpPr>
              <a:spLocks noChangeArrowheads="1"/>
            </p:cNvSpPr>
            <p:nvPr/>
          </p:nvSpPr>
          <p:spPr bwMode="auto">
            <a:xfrm>
              <a:off x="114300" y="4972622"/>
              <a:ext cx="4013945" cy="40712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</a:rPr>
                <a:t>Malaysia (46%), Chile (45%)</a:t>
              </a:r>
            </a:p>
          </p:txBody>
        </p:sp>
        <p:sp>
          <p:nvSpPr>
            <p:cNvPr id="31" name="Rectangle 87"/>
            <p:cNvSpPr>
              <a:spLocks noChangeArrowheads="1"/>
            </p:cNvSpPr>
            <p:nvPr/>
          </p:nvSpPr>
          <p:spPr bwMode="auto">
            <a:xfrm>
              <a:off x="114298" y="4475495"/>
              <a:ext cx="4831603" cy="40712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Argentina (57%), Russia (55%)</a:t>
              </a:r>
            </a:p>
          </p:txBody>
        </p:sp>
        <p:sp>
          <p:nvSpPr>
            <p:cNvPr id="33" name="Rectangle 92"/>
            <p:cNvSpPr>
              <a:spLocks noChangeArrowheads="1"/>
            </p:cNvSpPr>
            <p:nvPr/>
          </p:nvSpPr>
          <p:spPr bwMode="auto">
            <a:xfrm>
              <a:off x="126999" y="2182681"/>
              <a:ext cx="6921721" cy="36047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USA (79%), Fiji (78%), Barbados (78%), France (77%), U.K. (76%)</a:t>
              </a:r>
            </a:p>
          </p:txBody>
        </p:sp>
        <p:sp>
          <p:nvSpPr>
            <p:cNvPr id="35" name="Rectangle 98"/>
            <p:cNvSpPr>
              <a:spLocks noChangeArrowheads="1"/>
            </p:cNvSpPr>
            <p:nvPr/>
          </p:nvSpPr>
          <p:spPr bwMode="auto">
            <a:xfrm>
              <a:off x="126999" y="1282700"/>
              <a:ext cx="8473888" cy="36047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Jersey (97%), Cayman Islands (95%), Hong Kong (92%)</a:t>
              </a: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126999" y="1732690"/>
              <a:ext cx="7656232" cy="36047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Bahamas (90%), Bermuda ( 89%), Luxembourg (86%)</a:t>
              </a:r>
            </a:p>
          </p:txBody>
        </p:sp>
        <p:sp>
          <p:nvSpPr>
            <p:cNvPr id="39" name="Rectangle 72"/>
            <p:cNvSpPr>
              <a:spLocks noChangeArrowheads="1"/>
            </p:cNvSpPr>
            <p:nvPr/>
          </p:nvSpPr>
          <p:spPr bwMode="auto">
            <a:xfrm>
              <a:off x="114299" y="3082662"/>
              <a:ext cx="5872256" cy="3604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  <a:latin typeface="Helvetica" pitchFamily="34" charset="0"/>
                  <a:cs typeface="Helvetica" pitchFamily="34" charset="0"/>
                </a:rPr>
                <a:t>Canada (70%), Germany (69%), Israel (67%) </a:t>
              </a:r>
            </a:p>
          </p:txBody>
        </p:sp>
        <p:sp>
          <p:nvSpPr>
            <p:cNvPr id="40" name="Rectangle 68"/>
            <p:cNvSpPr>
              <a:spLocks noChangeArrowheads="1"/>
            </p:cNvSpPr>
            <p:nvPr/>
          </p:nvSpPr>
          <p:spPr bwMode="auto">
            <a:xfrm>
              <a:off x="114298" y="3982643"/>
              <a:ext cx="5426262" cy="4071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marL="108000" eaLnBrk="0" hangingPunct="0">
                <a:lnSpc>
                  <a:spcPct val="140000"/>
                </a:lnSpc>
                <a:defRPr/>
              </a:pPr>
              <a:r>
                <a:rPr lang="en-US" sz="1600" b="1" dirty="0">
                  <a:solidFill>
                    <a:schemeClr val="bg1"/>
                  </a:solidFill>
                </a:rPr>
                <a:t>Turkey (63%), Mexico (62%) </a:t>
              </a:r>
            </a:p>
          </p:txBody>
        </p:sp>
        <p:sp>
          <p:nvSpPr>
            <p:cNvPr id="41" name="Text Box 122"/>
            <p:cNvSpPr txBox="1">
              <a:spLocks noChangeArrowheads="1"/>
            </p:cNvSpPr>
            <p:nvPr/>
          </p:nvSpPr>
          <p:spPr bwMode="auto">
            <a:xfrm>
              <a:off x="2611809" y="6610050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30</a:t>
              </a:r>
            </a:p>
          </p:txBody>
        </p:sp>
        <p:sp>
          <p:nvSpPr>
            <p:cNvPr id="42" name="Text Box 123"/>
            <p:cNvSpPr txBox="1">
              <a:spLocks noChangeArrowheads="1"/>
            </p:cNvSpPr>
            <p:nvPr/>
          </p:nvSpPr>
          <p:spPr bwMode="auto">
            <a:xfrm>
              <a:off x="3483345" y="6610050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40</a:t>
              </a:r>
            </a:p>
          </p:txBody>
        </p:sp>
        <p:sp>
          <p:nvSpPr>
            <p:cNvPr id="43" name="Text Box 124"/>
            <p:cNvSpPr txBox="1">
              <a:spLocks noChangeArrowheads="1"/>
            </p:cNvSpPr>
            <p:nvPr/>
          </p:nvSpPr>
          <p:spPr bwMode="auto">
            <a:xfrm>
              <a:off x="4383458" y="6624338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50</a:t>
              </a:r>
            </a:p>
          </p:txBody>
        </p:sp>
        <p:sp>
          <p:nvSpPr>
            <p:cNvPr id="44" name="Text Box 125"/>
            <p:cNvSpPr txBox="1">
              <a:spLocks noChangeArrowheads="1"/>
            </p:cNvSpPr>
            <p:nvPr/>
          </p:nvSpPr>
          <p:spPr bwMode="auto">
            <a:xfrm>
              <a:off x="5254997" y="6624338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60</a:t>
              </a:r>
            </a:p>
          </p:txBody>
        </p:sp>
        <p:sp>
          <p:nvSpPr>
            <p:cNvPr id="45" name="Text Box 126"/>
            <p:cNvSpPr txBox="1">
              <a:spLocks noChangeArrowheads="1"/>
            </p:cNvSpPr>
            <p:nvPr/>
          </p:nvSpPr>
          <p:spPr bwMode="auto">
            <a:xfrm>
              <a:off x="6081986" y="6630115"/>
              <a:ext cx="432129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b="1" dirty="0"/>
                <a:t> </a:t>
              </a:r>
              <a:r>
                <a:rPr lang="en-US" sz="1400" b="1" dirty="0"/>
                <a:t>70 </a:t>
              </a:r>
            </a:p>
          </p:txBody>
        </p:sp>
        <p:sp>
          <p:nvSpPr>
            <p:cNvPr id="46" name="Text Box 127"/>
            <p:cNvSpPr txBox="1">
              <a:spLocks noChangeArrowheads="1"/>
            </p:cNvSpPr>
            <p:nvPr/>
          </p:nvSpPr>
          <p:spPr bwMode="auto">
            <a:xfrm>
              <a:off x="7027208" y="6630115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80</a:t>
              </a:r>
            </a:p>
          </p:txBody>
        </p:sp>
        <p:sp>
          <p:nvSpPr>
            <p:cNvPr id="47" name="Text Box 128"/>
            <p:cNvSpPr txBox="1">
              <a:spLocks noChangeArrowheads="1"/>
            </p:cNvSpPr>
            <p:nvPr/>
          </p:nvSpPr>
          <p:spPr bwMode="auto">
            <a:xfrm>
              <a:off x="7868728" y="6624338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90</a:t>
              </a:r>
            </a:p>
          </p:txBody>
        </p:sp>
        <p:sp>
          <p:nvSpPr>
            <p:cNvPr id="48" name="Text Box 129"/>
            <p:cNvSpPr txBox="1">
              <a:spLocks noChangeArrowheads="1"/>
            </p:cNvSpPr>
            <p:nvPr/>
          </p:nvSpPr>
          <p:spPr bwMode="auto">
            <a:xfrm>
              <a:off x="1727571" y="6624338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20</a:t>
              </a:r>
            </a:p>
          </p:txBody>
        </p:sp>
        <p:sp>
          <p:nvSpPr>
            <p:cNvPr id="49" name="Text Box 130"/>
            <p:cNvSpPr txBox="1">
              <a:spLocks noChangeArrowheads="1"/>
            </p:cNvSpPr>
            <p:nvPr/>
          </p:nvSpPr>
          <p:spPr bwMode="auto">
            <a:xfrm>
              <a:off x="857622" y="6624337"/>
              <a:ext cx="347797" cy="4124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b="1" dirty="0"/>
                <a:t>10</a:t>
              </a:r>
            </a:p>
          </p:txBody>
        </p:sp>
        <p:sp>
          <p:nvSpPr>
            <p:cNvPr id="50" name="Line 32"/>
            <p:cNvSpPr>
              <a:spLocks noChangeShapeType="1"/>
            </p:cNvSpPr>
            <p:nvPr/>
          </p:nvSpPr>
          <p:spPr bwMode="auto">
            <a:xfrm flipH="1">
              <a:off x="114298" y="1282700"/>
              <a:ext cx="12700" cy="5399893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dirty="0"/>
            </a:p>
          </p:txBody>
        </p:sp>
      </p:grp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Estimated Size of Service Sector</a:t>
            </a:r>
            <a:br>
              <a:rPr>
                <a:latin typeface="Helvetica"/>
                <a:ea typeface="Helvetica"/>
                <a:cs typeface="Helvetica"/>
              </a:rPr>
            </a:br>
            <a:r>
              <a:rPr>
                <a:latin typeface="Helvetica"/>
                <a:ea typeface="Helvetica"/>
                <a:cs typeface="Helvetica"/>
              </a:rPr>
              <a:t>in Selected Countries</a:t>
            </a:r>
            <a:endParaRPr b="0">
              <a:latin typeface="Helvetica"/>
              <a:ea typeface="Helvetica"/>
              <a:cs typeface="Helvetica"/>
            </a:endParaRPr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74613" y="6319838"/>
            <a:ext cx="96012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" pitchFamily="34" charset="0"/>
                <a:cs typeface="Helvetica" pitchFamily="34" charset="0"/>
              </a:rPr>
              <a:t>Source: The World Factbook 2008, Central Intelligence Agency</a:t>
            </a:r>
          </a:p>
          <a:p>
            <a:pPr eaLnBrk="0" hangingPunct="0">
              <a:defRPr/>
            </a:pPr>
            <a:endParaRPr lang="en-US" b="1" dirty="0">
              <a:solidFill>
                <a:schemeClr val="bg2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Why Study Services? 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752600"/>
            <a:ext cx="9372600" cy="4800600"/>
          </a:xfrm>
        </p:spPr>
        <p:txBody>
          <a:bodyPr/>
          <a:lstStyle/>
          <a:p>
            <a:pPr marL="0"/>
            <a:r>
              <a:rPr dirty="0">
                <a:latin typeface="Helvetica"/>
                <a:ea typeface="Helvetica"/>
                <a:cs typeface="Helvetica"/>
              </a:rPr>
              <a:t>Most new jobs are generated by services</a:t>
            </a:r>
          </a:p>
          <a:p>
            <a:pPr marL="1004888" lvl="1">
              <a:spcBef>
                <a:spcPts val="1800"/>
              </a:spcBef>
            </a:pPr>
            <a:r>
              <a:rPr dirty="0">
                <a:latin typeface="Helvetica"/>
                <a:cs typeface="Helvetica"/>
              </a:rPr>
              <a:t>Fastest growth expected in </a:t>
            </a:r>
            <a:r>
              <a:rPr dirty="0">
                <a:solidFill>
                  <a:srgbClr val="FF6600"/>
                </a:solidFill>
                <a:latin typeface="Helvetica"/>
                <a:cs typeface="Helvetica"/>
              </a:rPr>
              <a:t>knowledge-based </a:t>
            </a:r>
            <a:r>
              <a:rPr dirty="0">
                <a:latin typeface="Helvetica"/>
                <a:cs typeface="Helvetica"/>
              </a:rPr>
              <a:t>industries</a:t>
            </a:r>
          </a:p>
          <a:p>
            <a:pPr marL="1004888" lvl="1">
              <a:spcBef>
                <a:spcPts val="1800"/>
              </a:spcBef>
            </a:pPr>
            <a:r>
              <a:rPr dirty="0">
                <a:latin typeface="Helvetica"/>
                <a:cs typeface="Helvetica"/>
              </a:rPr>
              <a:t>Significant training and educational qualifications required,                           but employees will be </a:t>
            </a:r>
            <a:r>
              <a:rPr dirty="0">
                <a:solidFill>
                  <a:srgbClr val="FF6600"/>
                </a:solidFill>
                <a:latin typeface="Helvetica"/>
                <a:cs typeface="Helvetica"/>
              </a:rPr>
              <a:t>more highly compensated</a:t>
            </a:r>
          </a:p>
          <a:p>
            <a:pPr marL="492125" lvl="1" indent="0">
              <a:spcBef>
                <a:spcPts val="1800"/>
              </a:spcBef>
              <a:buNone/>
            </a:pPr>
            <a:endParaRPr dirty="0">
              <a:solidFill>
                <a:srgbClr val="FF6600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Why Study Services? 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Powerful forces are </a:t>
            </a:r>
            <a:r>
              <a:rPr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transforming</a:t>
            </a:r>
            <a:r>
              <a:rPr dirty="0">
                <a:latin typeface="Helvetica"/>
                <a:ea typeface="Helvetica"/>
                <a:cs typeface="Helvetica"/>
              </a:rPr>
              <a:t> service markets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Government policies, social changes, business trends,          advances in IT, internationalization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Forces that reshape: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Demand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Supply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The competitive </a:t>
            </a:r>
            <a:r>
              <a:rPr dirty="0" smtClean="0">
                <a:latin typeface="Helvetica"/>
                <a:cs typeface="Helvetica"/>
              </a:rPr>
              <a:t>landscape (site)</a:t>
            </a:r>
            <a:endParaRPr dirty="0">
              <a:latin typeface="Helvetica"/>
              <a:cs typeface="Helvetica"/>
            </a:endParaRP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Customers</a:t>
            </a:r>
            <a:r>
              <a:rPr dirty="0">
                <a:latin typeface="Arial" charset="0"/>
                <a:cs typeface="Helvetica"/>
              </a:rPr>
              <a:t>’</a:t>
            </a:r>
            <a:r>
              <a:rPr dirty="0">
                <a:latin typeface="Helvetica"/>
                <a:cs typeface="Helvetica"/>
              </a:rPr>
              <a:t> choices, power, and decision making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Transformation of the </a:t>
            </a:r>
            <a:br>
              <a:rPr dirty="0">
                <a:latin typeface="Helvetica"/>
                <a:ea typeface="Helvetica"/>
                <a:cs typeface="Helvetica"/>
              </a:rPr>
            </a:br>
            <a:r>
              <a:rPr dirty="0">
                <a:latin typeface="Helvetica"/>
                <a:ea typeface="Helvetica"/>
                <a:cs typeface="Helvetica"/>
              </a:rPr>
              <a:t>Service Economy</a:t>
            </a:r>
          </a:p>
        </p:txBody>
      </p:sp>
      <p:grpSp>
        <p:nvGrpSpPr>
          <p:cNvPr id="31746" name="Group 41"/>
          <p:cNvGrpSpPr>
            <a:grpSpLocks/>
          </p:cNvGrpSpPr>
          <p:nvPr/>
        </p:nvGrpSpPr>
        <p:grpSpPr bwMode="auto">
          <a:xfrm>
            <a:off x="61913" y="1406531"/>
            <a:ext cx="9779000" cy="5130800"/>
            <a:chOff x="55563" y="1422400"/>
            <a:chExt cx="9779000" cy="5130787"/>
          </a:xfrm>
        </p:grpSpPr>
        <p:grpSp>
          <p:nvGrpSpPr>
            <p:cNvPr id="18435" name="Group 3"/>
            <p:cNvGrpSpPr>
              <a:grpSpLocks/>
            </p:cNvGrpSpPr>
            <p:nvPr/>
          </p:nvGrpSpPr>
          <p:grpSpPr bwMode="auto">
            <a:xfrm>
              <a:off x="55563" y="1422400"/>
              <a:ext cx="9779000" cy="1574800"/>
              <a:chOff x="32" y="896"/>
              <a:chExt cx="5688" cy="992"/>
            </a:xfrm>
            <a:solidFill>
              <a:schemeClr val="bg2">
                <a:lumMod val="75000"/>
              </a:schemeClr>
            </a:solidFill>
          </p:grpSpPr>
          <p:grpSp>
            <p:nvGrpSpPr>
              <p:cNvPr id="18459" name="Group 4"/>
              <p:cNvGrpSpPr>
                <a:grpSpLocks/>
              </p:cNvGrpSpPr>
              <p:nvPr/>
            </p:nvGrpSpPr>
            <p:grpSpPr bwMode="auto">
              <a:xfrm>
                <a:off x="32" y="1424"/>
                <a:ext cx="1128" cy="464"/>
                <a:chOff x="184" y="976"/>
                <a:chExt cx="1128" cy="464"/>
              </a:xfrm>
              <a:grpFill/>
            </p:grpSpPr>
            <p:sp>
              <p:nvSpPr>
                <p:cNvPr id="18472" name="AutoShape 5"/>
                <p:cNvSpPr>
                  <a:spLocks noChangeArrowheads="1"/>
                </p:cNvSpPr>
                <p:nvPr/>
              </p:nvSpPr>
              <p:spPr bwMode="auto">
                <a:xfrm>
                  <a:off x="1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73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48" y="1040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Government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Policies</a:t>
                  </a:r>
                </a:p>
              </p:txBody>
            </p:sp>
          </p:grpSp>
          <p:grpSp>
            <p:nvGrpSpPr>
              <p:cNvPr id="18460" name="Group 7"/>
              <p:cNvGrpSpPr>
                <a:grpSpLocks/>
              </p:cNvGrpSpPr>
              <p:nvPr/>
            </p:nvGrpSpPr>
            <p:grpSpPr bwMode="auto">
              <a:xfrm>
                <a:off x="2312" y="896"/>
                <a:ext cx="1128" cy="464"/>
                <a:chOff x="3296" y="976"/>
                <a:chExt cx="1128" cy="464"/>
              </a:xfrm>
              <a:grpFill/>
            </p:grpSpPr>
            <p:sp>
              <p:nvSpPr>
                <p:cNvPr id="18470" name="AutoShape 8"/>
                <p:cNvSpPr>
                  <a:spLocks noChangeArrowheads="1"/>
                </p:cNvSpPr>
                <p:nvPr/>
              </p:nvSpPr>
              <p:spPr bwMode="auto">
                <a:xfrm>
                  <a:off x="3296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US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7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360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Business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Trends</a:t>
                  </a:r>
                </a:p>
              </p:txBody>
            </p:sp>
          </p:grpSp>
          <p:grpSp>
            <p:nvGrpSpPr>
              <p:cNvPr id="18461" name="Group 10"/>
              <p:cNvGrpSpPr>
                <a:grpSpLocks/>
              </p:cNvGrpSpPr>
              <p:nvPr/>
            </p:nvGrpSpPr>
            <p:grpSpPr bwMode="auto">
              <a:xfrm>
                <a:off x="1136" y="896"/>
                <a:ext cx="1128" cy="464"/>
                <a:chOff x="1784" y="976"/>
                <a:chExt cx="1128" cy="464"/>
              </a:xfrm>
              <a:grpFill/>
            </p:grpSpPr>
            <p:sp>
              <p:nvSpPr>
                <p:cNvPr id="18468" name="AutoShape 11"/>
                <p:cNvSpPr>
                  <a:spLocks noChangeArrowheads="1"/>
                </p:cNvSpPr>
                <p:nvPr/>
              </p:nvSpPr>
              <p:spPr bwMode="auto">
                <a:xfrm>
                  <a:off x="1784" y="9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864" y="992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Social 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Changes</a:t>
                  </a:r>
                </a:p>
              </p:txBody>
            </p:sp>
          </p:grpSp>
          <p:grpSp>
            <p:nvGrpSpPr>
              <p:cNvPr id="18462" name="Group 13"/>
              <p:cNvGrpSpPr>
                <a:grpSpLocks/>
              </p:cNvGrpSpPr>
              <p:nvPr/>
            </p:nvGrpSpPr>
            <p:grpSpPr bwMode="auto">
              <a:xfrm>
                <a:off x="3496" y="896"/>
                <a:ext cx="1128" cy="464"/>
                <a:chOff x="1496" y="2176"/>
                <a:chExt cx="1128" cy="464"/>
              </a:xfrm>
              <a:grpFill/>
            </p:grpSpPr>
            <p:sp>
              <p:nvSpPr>
                <p:cNvPr id="18466" name="AutoShape 14"/>
                <p:cNvSpPr>
                  <a:spLocks noChangeArrowheads="1"/>
                </p:cNvSpPr>
                <p:nvPr/>
              </p:nvSpPr>
              <p:spPr bwMode="auto">
                <a:xfrm>
                  <a:off x="1496" y="2176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45" y="2208"/>
                  <a:ext cx="984" cy="368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Advances</a:t>
                  </a:r>
                </a:p>
                <a:p>
                  <a:pPr algn="ctr" eaLnBrk="0" hangingPunct="0">
                    <a:spcBef>
                      <a:spcPts val="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In IT</a:t>
                  </a:r>
                </a:p>
              </p:txBody>
            </p:sp>
          </p:grpSp>
          <p:grpSp>
            <p:nvGrpSpPr>
              <p:cNvPr id="18463" name="Group 16"/>
              <p:cNvGrpSpPr>
                <a:grpSpLocks/>
              </p:cNvGrpSpPr>
              <p:nvPr/>
            </p:nvGrpSpPr>
            <p:grpSpPr bwMode="auto">
              <a:xfrm>
                <a:off x="4592" y="1424"/>
                <a:ext cx="1128" cy="464"/>
                <a:chOff x="2432" y="1664"/>
                <a:chExt cx="1128" cy="464"/>
              </a:xfrm>
              <a:grpFill/>
            </p:grpSpPr>
            <p:sp>
              <p:nvSpPr>
                <p:cNvPr id="18464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2" y="1664"/>
                  <a:ext cx="1128" cy="464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40000"/>
                    </a:lnSpc>
                    <a:defRPr/>
                  </a:pPr>
                  <a:endParaRPr lang="en-SG" sz="1400">
                    <a:latin typeface="Helvetica" pitchFamily="34" charset="0"/>
                    <a:cs typeface="Helvetica" pitchFamily="34" charset="0"/>
                  </a:endParaRPr>
                </a:p>
              </p:txBody>
            </p:sp>
            <p:sp>
              <p:nvSpPr>
                <p:cNvPr id="18465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472" y="1808"/>
                  <a:ext cx="1064" cy="174"/>
                </a:xfrm>
                <a:prstGeom prst="rect">
                  <a:avLst/>
                </a:prstGeom>
                <a:grp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lnSpc>
                      <a:spcPct val="75000"/>
                    </a:lnSpc>
                    <a:spcBef>
                      <a:spcPct val="50000"/>
                    </a:spcBef>
                    <a:defRPr/>
                  </a:pPr>
                  <a:r>
                    <a:rPr lang="en-US" sz="1600" b="1" dirty="0">
                      <a:latin typeface="Helvetica" pitchFamily="34" charset="0"/>
                      <a:cs typeface="Helvetica" pitchFamily="34" charset="0"/>
                    </a:rPr>
                    <a:t>Globalization</a:t>
                  </a:r>
                </a:p>
              </p:txBody>
            </p:sp>
          </p:grpSp>
        </p:grpSp>
        <p:grpSp>
          <p:nvGrpSpPr>
            <p:cNvPr id="18436" name="Group 22"/>
            <p:cNvGrpSpPr>
              <a:grpSpLocks/>
            </p:cNvGrpSpPr>
            <p:nvPr/>
          </p:nvGrpSpPr>
          <p:grpSpPr bwMode="auto">
            <a:xfrm>
              <a:off x="1044575" y="3949700"/>
              <a:ext cx="7978775" cy="533400"/>
              <a:chOff x="608" y="2512"/>
              <a:chExt cx="4640" cy="336"/>
            </a:xfrm>
            <a:solidFill>
              <a:srgbClr val="FF6600"/>
            </a:solidFill>
          </p:grpSpPr>
          <p:sp>
            <p:nvSpPr>
              <p:cNvPr id="18457" name="AutoShape 23"/>
              <p:cNvSpPr>
                <a:spLocks noChangeArrowheads="1"/>
              </p:cNvSpPr>
              <p:nvPr/>
            </p:nvSpPr>
            <p:spPr bwMode="auto">
              <a:xfrm>
                <a:off x="608" y="2512"/>
                <a:ext cx="4640" cy="312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8" name="Text Box 24"/>
              <p:cNvSpPr txBox="1">
                <a:spLocks noChangeArrowheads="1"/>
              </p:cNvSpPr>
              <p:nvPr/>
            </p:nvSpPr>
            <p:spPr bwMode="auto">
              <a:xfrm>
                <a:off x="677" y="2526"/>
                <a:ext cx="4545" cy="32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Innovation in service products &amp; delivery systems, </a:t>
                </a:r>
                <a:r>
                  <a:rPr lang="en-US" sz="1600" dirty="0" smtClean="0">
                    <a:latin typeface="Helvetica" pitchFamily="34" charset="0"/>
                    <a:cs typeface="Helvetica" pitchFamily="34" charset="0"/>
                  </a:rPr>
                  <a:t>stimulated(move) </a:t>
                </a: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by better technology</a:t>
                </a:r>
              </a:p>
            </p:txBody>
          </p:sp>
        </p:grpSp>
        <p:grpSp>
          <p:nvGrpSpPr>
            <p:cNvPr id="18437" name="Group 25"/>
            <p:cNvGrpSpPr>
              <a:grpSpLocks/>
            </p:cNvGrpSpPr>
            <p:nvPr/>
          </p:nvGrpSpPr>
          <p:grpSpPr bwMode="auto">
            <a:xfrm>
              <a:off x="1031875" y="4673600"/>
              <a:ext cx="7977188" cy="495300"/>
              <a:chOff x="600" y="2936"/>
              <a:chExt cx="4640" cy="312"/>
            </a:xfrm>
            <a:solidFill>
              <a:srgbClr val="FF6600"/>
            </a:solidFill>
          </p:grpSpPr>
          <p:sp>
            <p:nvSpPr>
              <p:cNvPr id="18455" name="AutoShape 26"/>
              <p:cNvSpPr>
                <a:spLocks noChangeArrowheads="1"/>
              </p:cNvSpPr>
              <p:nvPr/>
            </p:nvSpPr>
            <p:spPr bwMode="auto">
              <a:xfrm>
                <a:off x="600" y="2936"/>
                <a:ext cx="4640" cy="312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6" name="Text Box 27"/>
              <p:cNvSpPr txBox="1">
                <a:spLocks noChangeArrowheads="1"/>
              </p:cNvSpPr>
              <p:nvPr/>
            </p:nvSpPr>
            <p:spPr bwMode="auto">
              <a:xfrm>
                <a:off x="1294" y="3008"/>
                <a:ext cx="3241" cy="19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5000"/>
                  </a:lnSpc>
                  <a:spcBef>
                    <a:spcPct val="50000"/>
                  </a:spcBef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Customers have more choices and exercise more power</a:t>
                </a:r>
              </a:p>
            </p:txBody>
          </p:sp>
        </p:grpSp>
        <p:grpSp>
          <p:nvGrpSpPr>
            <p:cNvPr id="18438" name="Group 48"/>
            <p:cNvGrpSpPr>
              <a:grpSpLocks/>
            </p:cNvGrpSpPr>
            <p:nvPr/>
          </p:nvGrpSpPr>
          <p:grpSpPr bwMode="auto">
            <a:xfrm>
              <a:off x="1017588" y="5397489"/>
              <a:ext cx="7977188" cy="1155698"/>
              <a:chOff x="592" y="3424"/>
              <a:chExt cx="4640" cy="688"/>
            </a:xfrm>
            <a:solidFill>
              <a:srgbClr val="FF6600"/>
            </a:solidFill>
          </p:grpSpPr>
          <p:sp>
            <p:nvSpPr>
              <p:cNvPr id="18453" name="AutoShape 29"/>
              <p:cNvSpPr>
                <a:spLocks noChangeArrowheads="1"/>
              </p:cNvSpPr>
              <p:nvPr/>
            </p:nvSpPr>
            <p:spPr bwMode="auto">
              <a:xfrm>
                <a:off x="592" y="3424"/>
                <a:ext cx="4640" cy="688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18454" name="Text Box 30"/>
              <p:cNvSpPr txBox="1">
                <a:spLocks noChangeArrowheads="1"/>
              </p:cNvSpPr>
              <p:nvPr/>
            </p:nvSpPr>
            <p:spPr bwMode="auto">
              <a:xfrm>
                <a:off x="1684" y="3486"/>
                <a:ext cx="3457" cy="49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Understanding customers and competitors	</a:t>
                </a:r>
              </a:p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 smtClean="0">
                    <a:latin typeface="Helvetica" pitchFamily="34" charset="0"/>
                    <a:cs typeface="Helvetica" pitchFamily="34" charset="0"/>
                  </a:rPr>
                  <a:t>Viable (feasible) </a:t>
                </a: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business models</a:t>
                </a:r>
              </a:p>
              <a:p>
                <a:pPr marL="228600" indent="-228600" eaLnBrk="0" hangingPunct="0">
                  <a:lnSpc>
                    <a:spcPct val="65000"/>
                  </a:lnSpc>
                  <a:spcBef>
                    <a:spcPct val="50000"/>
                  </a:spcBef>
                  <a:buFont typeface="Wingdings" pitchFamily="2" charset="2"/>
                  <a:buChar char="§"/>
                  <a:defRPr/>
                </a:pPr>
                <a:r>
                  <a:rPr lang="en-US" sz="1600" dirty="0">
                    <a:latin typeface="Helvetica" pitchFamily="34" charset="0"/>
                    <a:cs typeface="Helvetica" pitchFamily="34" charset="0"/>
                  </a:rPr>
                  <a:t>Creation of value for customers and firm</a:t>
                </a:r>
              </a:p>
            </p:txBody>
          </p:sp>
        </p:grpSp>
        <p:sp>
          <p:nvSpPr>
            <p:cNvPr id="31753" name="Line 31"/>
            <p:cNvSpPr>
              <a:spLocks noChangeShapeType="1"/>
            </p:cNvSpPr>
            <p:nvPr/>
          </p:nvSpPr>
          <p:spPr bwMode="auto">
            <a:xfrm>
              <a:off x="4648200" y="37592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4" name="Line 32"/>
            <p:cNvSpPr>
              <a:spLocks noChangeShapeType="1"/>
            </p:cNvSpPr>
            <p:nvPr/>
          </p:nvSpPr>
          <p:spPr bwMode="auto">
            <a:xfrm>
              <a:off x="4648200" y="44831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5" name="Line 33"/>
            <p:cNvSpPr>
              <a:spLocks noChangeShapeType="1"/>
            </p:cNvSpPr>
            <p:nvPr/>
          </p:nvSpPr>
          <p:spPr bwMode="auto">
            <a:xfrm>
              <a:off x="4648200" y="5207000"/>
              <a:ext cx="14288" cy="1778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6" name="Line 34"/>
            <p:cNvSpPr>
              <a:spLocks noChangeShapeType="1"/>
            </p:cNvSpPr>
            <p:nvPr/>
          </p:nvSpPr>
          <p:spPr bwMode="auto">
            <a:xfrm>
              <a:off x="2928938" y="22225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7" name="Line 35"/>
            <p:cNvSpPr>
              <a:spLocks noChangeShapeType="1"/>
            </p:cNvSpPr>
            <p:nvPr/>
          </p:nvSpPr>
          <p:spPr bwMode="auto">
            <a:xfrm>
              <a:off x="4951413" y="22225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8" name="Line 36"/>
            <p:cNvSpPr>
              <a:spLocks noChangeShapeType="1"/>
            </p:cNvSpPr>
            <p:nvPr/>
          </p:nvSpPr>
          <p:spPr bwMode="auto">
            <a:xfrm>
              <a:off x="6932613" y="2209800"/>
              <a:ext cx="0" cy="5080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59" name="Group 37"/>
            <p:cNvGrpSpPr>
              <a:grpSpLocks/>
            </p:cNvGrpSpPr>
            <p:nvPr/>
          </p:nvGrpSpPr>
          <p:grpSpPr bwMode="auto">
            <a:xfrm>
              <a:off x="893763" y="2997200"/>
              <a:ext cx="1581150" cy="368300"/>
              <a:chOff x="520" y="1888"/>
              <a:chExt cx="920" cy="232"/>
            </a:xfrm>
          </p:grpSpPr>
          <p:sp>
            <p:nvSpPr>
              <p:cNvPr id="31765" name="Line 38"/>
              <p:cNvSpPr>
                <a:spLocks noChangeShapeType="1"/>
              </p:cNvSpPr>
              <p:nvPr/>
            </p:nvSpPr>
            <p:spPr bwMode="auto">
              <a:xfrm>
                <a:off x="520" y="1888"/>
                <a:ext cx="0" cy="232"/>
              </a:xfrm>
              <a:prstGeom prst="line">
                <a:avLst/>
              </a:prstGeom>
              <a:noFill/>
              <a:ln w="15875">
                <a:solidFill>
                  <a:srgbClr val="CC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6" name="Line 39"/>
              <p:cNvSpPr>
                <a:spLocks noChangeShapeType="1"/>
              </p:cNvSpPr>
              <p:nvPr/>
            </p:nvSpPr>
            <p:spPr bwMode="auto">
              <a:xfrm>
                <a:off x="520" y="2120"/>
                <a:ext cx="920" cy="0"/>
              </a:xfrm>
              <a:prstGeom prst="line">
                <a:avLst/>
              </a:prstGeom>
              <a:noFill/>
              <a:ln w="15875">
                <a:solidFill>
                  <a:srgbClr val="CC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60" name="Line 40"/>
            <p:cNvSpPr>
              <a:spLocks noChangeShapeType="1"/>
            </p:cNvSpPr>
            <p:nvPr/>
          </p:nvSpPr>
          <p:spPr bwMode="auto">
            <a:xfrm rot="10800000">
              <a:off x="8870950" y="2997200"/>
              <a:ext cx="0" cy="36830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1" name="Line 41"/>
            <p:cNvSpPr>
              <a:spLocks noChangeShapeType="1"/>
            </p:cNvSpPr>
            <p:nvPr/>
          </p:nvSpPr>
          <p:spPr bwMode="auto">
            <a:xfrm rot="10800000">
              <a:off x="7289800" y="3365500"/>
              <a:ext cx="1581150" cy="0"/>
            </a:xfrm>
            <a:prstGeom prst="line">
              <a:avLst/>
            </a:prstGeom>
            <a:noFill/>
            <a:ln w="1587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762" name="Group 46"/>
            <p:cNvGrpSpPr>
              <a:grpSpLocks/>
            </p:cNvGrpSpPr>
            <p:nvPr/>
          </p:nvGrpSpPr>
          <p:grpSpPr bwMode="auto">
            <a:xfrm>
              <a:off x="2544763" y="2752725"/>
              <a:ext cx="4703783" cy="968375"/>
              <a:chOff x="1480" y="1734"/>
              <a:chExt cx="2736" cy="610"/>
            </a:xfrm>
          </p:grpSpPr>
          <p:sp>
            <p:nvSpPr>
              <p:cNvPr id="18449" name="AutoShape 20"/>
              <p:cNvSpPr>
                <a:spLocks noChangeArrowheads="1"/>
              </p:cNvSpPr>
              <p:nvPr/>
            </p:nvSpPr>
            <p:spPr bwMode="auto">
              <a:xfrm>
                <a:off x="1480" y="1734"/>
                <a:ext cx="2736" cy="610"/>
              </a:xfrm>
              <a:prstGeom prst="roundRect">
                <a:avLst>
                  <a:gd name="adj" fmla="val 16667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 dirty="0">
                  <a:solidFill>
                    <a:srgbClr val="FF6600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31764" name="Text Box 45"/>
              <p:cNvSpPr txBox="1">
                <a:spLocks noChangeArrowheads="1"/>
              </p:cNvSpPr>
              <p:nvPr/>
            </p:nvSpPr>
            <p:spPr bwMode="auto">
              <a:xfrm>
                <a:off x="1529" y="1776"/>
                <a:ext cx="2592" cy="52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 dirty="0">
                    <a:latin typeface="Helvetica"/>
                    <a:ea typeface="Helvetica"/>
                    <a:cs typeface="Helvetica"/>
                  </a:rPr>
                  <a:t>New markets and product categories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 dirty="0">
                    <a:latin typeface="Helvetica"/>
                    <a:ea typeface="Helvetica"/>
                    <a:cs typeface="Helvetica"/>
                  </a:rPr>
                  <a:t>Increase in demand for services</a:t>
                </a:r>
              </a:p>
              <a:p>
                <a:pPr marL="228600" indent="-228600" eaLnBrk="0" hangingPunct="0">
                  <a:buFont typeface="Wingdings" pitchFamily="2" charset="2"/>
                  <a:buChar char="§"/>
                </a:pPr>
                <a:r>
                  <a:rPr lang="en-US" sz="1600" dirty="0">
                    <a:latin typeface="Helvetica"/>
                    <a:ea typeface="Helvetica"/>
                    <a:cs typeface="Helvetica"/>
                  </a:rPr>
                  <a:t>More </a:t>
                </a:r>
                <a:r>
                  <a:rPr lang="en-US" sz="1600" dirty="0" smtClean="0">
                    <a:latin typeface="Helvetica"/>
                    <a:ea typeface="Helvetica"/>
                    <a:cs typeface="Helvetica"/>
                  </a:rPr>
                  <a:t>intense(strong) </a:t>
                </a:r>
                <a:r>
                  <a:rPr lang="en-US" sz="1600" dirty="0">
                    <a:latin typeface="Helvetica"/>
                    <a:ea typeface="Helvetica"/>
                    <a:cs typeface="Helvetica"/>
                  </a:rPr>
                  <a:t>competition</a:t>
                </a:r>
              </a:p>
            </p:txBody>
          </p:sp>
        </p:grpSp>
      </p:grpSp>
      <p:sp>
        <p:nvSpPr>
          <p:cNvPr id="31747" name="Text Box 30"/>
          <p:cNvSpPr txBox="1">
            <a:spLocks noChangeArrowheads="1"/>
          </p:cNvSpPr>
          <p:nvPr/>
        </p:nvSpPr>
        <p:spPr bwMode="auto">
          <a:xfrm>
            <a:off x="1065213" y="5486400"/>
            <a:ext cx="1981200" cy="4190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eaLnBrk="0" hangingPunct="0">
              <a:lnSpc>
                <a:spcPct val="65000"/>
              </a:lnSpc>
              <a:spcBef>
                <a:spcPct val="50000"/>
              </a:spcBef>
            </a:pPr>
            <a:r>
              <a:rPr lang="en-US" sz="1600" dirty="0">
                <a:latin typeface="Helvetica"/>
                <a:ea typeface="Helvetica"/>
                <a:cs typeface="Helvetica"/>
              </a:rPr>
              <a:t>Success </a:t>
            </a:r>
            <a:r>
              <a:rPr lang="en-US" sz="1600" dirty="0" smtClean="0">
                <a:latin typeface="Helvetica"/>
                <a:ea typeface="Helvetica"/>
                <a:cs typeface="Helvetica"/>
              </a:rPr>
              <a:t>hinges (axes) </a:t>
            </a:r>
            <a:r>
              <a:rPr lang="en-US" sz="1600" dirty="0">
                <a:latin typeface="Helvetica"/>
                <a:ea typeface="Helvetica"/>
                <a:cs typeface="Helvetica"/>
              </a:rPr>
              <a:t>on</a:t>
            </a:r>
            <a:r>
              <a:rPr lang="en-US" sz="1400" dirty="0">
                <a:latin typeface="Helvetica"/>
                <a:ea typeface="Helvetica"/>
                <a:cs typeface="Helvetica"/>
              </a:rPr>
              <a:t>:</a:t>
            </a:r>
          </a:p>
        </p:txBody>
      </p:sp>
      <p:sp>
        <p:nvSpPr>
          <p:cNvPr id="31748" name="Text Box 30"/>
          <p:cNvSpPr txBox="1">
            <a:spLocks noChangeArrowheads="1"/>
          </p:cNvSpPr>
          <p:nvPr/>
        </p:nvSpPr>
        <p:spPr bwMode="auto">
          <a:xfrm>
            <a:off x="2208213" y="6324600"/>
            <a:ext cx="59436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ctr" eaLnBrk="0" hangingPunct="0">
              <a:lnSpc>
                <a:spcPct val="65000"/>
              </a:lnSpc>
              <a:spcBef>
                <a:spcPct val="50000"/>
              </a:spcBef>
            </a:pPr>
            <a:r>
              <a:rPr lang="en-US" sz="1400">
                <a:latin typeface="Helvetica"/>
                <a:ea typeface="Helvetica"/>
                <a:cs typeface="Helvetica"/>
                <a:sym typeface="Wingdings" pitchFamily="2" charset="2"/>
              </a:rPr>
              <a:t> </a:t>
            </a:r>
            <a:r>
              <a:rPr lang="en-US" sz="1600" b="1">
                <a:latin typeface="Helvetica"/>
                <a:ea typeface="Helvetica"/>
                <a:cs typeface="Helvetica"/>
              </a:rPr>
              <a:t>Increased focus on services marketing and management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1472221903</TotalTime>
  <Pages>94</Pages>
  <Words>1274</Words>
  <Application>Microsoft Office PowerPoint</Application>
  <PresentationFormat>Custom</PresentationFormat>
  <Paragraphs>285</Paragraphs>
  <Slides>31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default</vt:lpstr>
      <vt:lpstr>Microsoft Excel Chart</vt:lpstr>
      <vt:lpstr>Services Marketing 7e, Global Edition</vt:lpstr>
      <vt:lpstr>Overview of Chapter 1</vt:lpstr>
      <vt:lpstr>PowerPoint Presentation</vt:lpstr>
      <vt:lpstr>Why Study Services?</vt:lpstr>
      <vt:lpstr>Services Dominate the Global Economy</vt:lpstr>
      <vt:lpstr>Estimated Size of Service Sector in Selected Countries</vt:lpstr>
      <vt:lpstr>Why Study Services? </vt:lpstr>
      <vt:lpstr>Why Study Services? </vt:lpstr>
      <vt:lpstr>Transformation of the  Service Economy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Factors Stimulating Transformation of the Service Economy </vt:lpstr>
      <vt:lpstr>PowerPoint Presentation</vt:lpstr>
      <vt:lpstr>What Are Services? </vt:lpstr>
      <vt:lpstr>What Are Services? </vt:lpstr>
      <vt:lpstr>Definition of Services</vt:lpstr>
      <vt:lpstr>Value Creation is Dominated by Intangible Elements</vt:lpstr>
      <vt:lpstr>Service Products vs. Customer Service &amp; After-Sales Service</vt:lpstr>
      <vt:lpstr>Service – A Process Perspective</vt:lpstr>
      <vt:lpstr>4 Categories of Services</vt:lpstr>
      <vt:lpstr>People Processing</vt:lpstr>
      <vt:lpstr>Possession Processing</vt:lpstr>
      <vt:lpstr>Mental Stimulus Processing</vt:lpstr>
      <vt:lpstr>Information Processing</vt:lpstr>
      <vt:lpstr>PowerPoint Presentation</vt:lpstr>
      <vt:lpstr>Services Require  An Extended Marketing Mix</vt:lpstr>
      <vt:lpstr>The 7Ps of Services Marketing</vt:lpstr>
      <vt:lpstr>PowerPoint Presentation</vt:lpstr>
      <vt:lpstr>Marketing to be Integrated with Other Management Functions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User</cp:lastModifiedBy>
  <cp:revision>678</cp:revision>
  <cp:lastPrinted>2002-07-07T10:21:06Z</cp:lastPrinted>
  <dcterms:created xsi:type="dcterms:W3CDTF">2010-03-18T15:00:43Z</dcterms:created>
  <dcterms:modified xsi:type="dcterms:W3CDTF">2015-02-04T20:04:10Z</dcterms:modified>
</cp:coreProperties>
</file>