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ppt/diagrams/drawing2.xml" ContentType="application/vnd.ms-office.drawingml.diagramDrawing+xml"/>
  <Override PartName="/ppt/diagrams/colors1.xml" ContentType="application/vnd.openxmlformats-officedocument.drawingml.diagramColors+xml"/>
  <Override PartName="/ppt/slides/slide30.xml" ContentType="application/vnd.openxmlformats-officedocument.presentationml.slide+xml"/>
  <Override PartName="/ppt/notesSlides/notesSlide9.xml" ContentType="application/vnd.openxmlformats-officedocument.presentationml.notesSlide+xml"/>
  <Override PartName="/docProps/app.xml" ContentType="application/vnd.openxmlformats-officedocument.extended-properties+xml"/>
  <Override PartName="/ppt/diagrams/layout1.xml" ContentType="application/vnd.openxmlformats-officedocument.drawingml.diagramLayout+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Override PartName="/ppt/diagrams/data1.xml" ContentType="application/vnd.openxmlformats-officedocument.drawingml.diagramData+xml"/>
  <Override PartName="/ppt/notesSlides/notesSlide15.xml" ContentType="application/vnd.openxmlformats-officedocument.presentationml.notesSlide+xml"/>
  <Default Extension="wmf" ContentType="image/x-wmf"/>
  <Override PartName="/ppt/diagrams/quickStyle3.xml" ContentType="application/vnd.openxmlformats-officedocument.drawingml.diagramStyle+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diagrams/data3.xml" ContentType="application/vnd.openxmlformats-officedocument.drawingml.diagramData+xml"/>
  <Override PartName="/ppt/notesSlides/notesSlide1.xml" ContentType="application/vnd.openxmlformats-officedocument.presentationml.notesSlide+xml"/>
  <Override PartName="/ppt/diagrams/quickStyle1.xml" ContentType="application/vnd.openxmlformats-officedocument.drawingml.diagramStyl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0.xml" ContentType="application/vnd.openxmlformats-officedocument.presentationml.slide+xml"/>
  <Override PartName="/ppt/presProps.xml" ContentType="application/vnd.openxmlformats-officedocument.presentationml.presProps+xml"/>
  <Override PartName="/ppt/notesSlides/notesSlide18.xml" ContentType="application/vnd.openxmlformats-officedocument.presentationml.notesSlide+xml"/>
  <Default Extension="vml" ContentType="application/vnd.openxmlformats-officedocument.vmlDrawing"/>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24.xml" ContentType="application/vnd.openxmlformats-officedocument.presentationml.notesSlide+xml"/>
  <Override PartName="/ppt/slides/slide19.xml" ContentType="application/vnd.openxmlformats-officedocument.presentationml.slide+xml"/>
  <Override PartName="/ppt/slides/slide12.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slides/slide2.xml" ContentType="application/vnd.openxmlformats-officedocument.presentationml.slide+xml"/>
  <Override PartName="/ppt/notesSlides/notesSlide25.xml" ContentType="application/vnd.openxmlformats-officedocument.presentationml.notes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diagrams/layout2.xml" ContentType="application/vnd.openxmlformats-officedocument.drawingml.diagramLayout+xml"/>
  <Override PartName="/ppt/notesSlides/notesSlide3.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14.xml" ContentType="application/vnd.openxmlformats-officedocument.presentationml.slide+xml"/>
  <Override PartName="/ppt/embeddings/oleObject1.bin" ContentType="application/vnd.openxmlformats-officedocument.oleObject"/>
  <Override PartName="/ppt/diagrams/drawing3.xml" ContentType="application/vnd.ms-office.drawingml.diagramDrawing+xml"/>
  <Override PartName="/ppt/notesSlides/notesSlide26.xml" ContentType="application/vnd.openxmlformats-officedocument.presentationml.notesSlide+xml"/>
  <Override PartName="/ppt/notesSlides/notesSlide12.xml" ContentType="application/vnd.openxmlformats-officedocument.presentationml.notesSlide+xml"/>
  <Override PartName="/ppt/diagrams/colors3.xml" ContentType="application/vnd.openxmlformats-officedocument.drawingml.diagramColors+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notesSlides/notesSlide8.xml" ContentType="application/vnd.openxmlformats-officedocument.presentationml.notesSlide+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diagrams/drawing1.xml" ContentType="application/vnd.ms-office.drawingml.diagramDrawing+xml"/>
  <Override PartName="/ppt/slides/slide24.xml" ContentType="application/vnd.openxmlformats-officedocument.presentationml.slide+xml"/>
  <Override PartName="/ppt/diagrams/layout3.xml" ContentType="application/vnd.openxmlformats-officedocument.drawingml.diagramLayout+xml"/>
  <Override PartName="/ppt/slides/slide32.xml" ContentType="application/vnd.openxmlformats-officedocument.presentationml.slide+xml"/>
  <Override PartName="/ppt/diagrams/colors2.xml" ContentType="application/vnd.openxmlformats-officedocument.drawingml.diagramColors+xml"/>
  <Override PartName="/ppt/slides/slide6.xml" ContentType="application/vnd.openxmlformats-officedocument.presentationml.slide+xml"/>
  <Override PartName="/ppt/slides/slide16.xml" ContentType="application/vnd.openxmlformats-officedocument.presentationml.slide+xml"/>
  <Override PartName="/ppt/notesSlides/notesSlide20.xml" ContentType="application/vnd.openxmlformats-officedocument.presentationml.notesSlide+xml"/>
  <Override PartName="/ppt/diagrams/data2.xml" ContentType="application/vnd.openxmlformats-officedocument.drawingml.diagramData+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Lst>
  <p:notesMasterIdLst>
    <p:notesMasterId r:id="rId34"/>
  </p:notesMasterIdLst>
  <p:handoutMasterIdLst>
    <p:handoutMasterId r:id="rId35"/>
  </p:handoutMasterIdLst>
  <p:sldIdLst>
    <p:sldId id="324" r:id="rId2"/>
    <p:sldId id="393" r:id="rId3"/>
    <p:sldId id="405" r:id="rId4"/>
    <p:sldId id="406" r:id="rId5"/>
    <p:sldId id="407" r:id="rId6"/>
    <p:sldId id="434" r:id="rId7"/>
    <p:sldId id="408" r:id="rId8"/>
    <p:sldId id="409" r:id="rId9"/>
    <p:sldId id="410" r:id="rId10"/>
    <p:sldId id="411" r:id="rId11"/>
    <p:sldId id="412" r:id="rId12"/>
    <p:sldId id="414" r:id="rId13"/>
    <p:sldId id="415" r:id="rId14"/>
    <p:sldId id="443" r:id="rId15"/>
    <p:sldId id="436" r:id="rId16"/>
    <p:sldId id="417" r:id="rId17"/>
    <p:sldId id="418" r:id="rId18"/>
    <p:sldId id="437" r:id="rId19"/>
    <p:sldId id="438" r:id="rId20"/>
    <p:sldId id="419" r:id="rId21"/>
    <p:sldId id="420" r:id="rId22"/>
    <p:sldId id="439" r:id="rId23"/>
    <p:sldId id="421" r:id="rId24"/>
    <p:sldId id="424" r:id="rId25"/>
    <p:sldId id="444" r:id="rId26"/>
    <p:sldId id="426" r:id="rId27"/>
    <p:sldId id="427" r:id="rId28"/>
    <p:sldId id="428" r:id="rId29"/>
    <p:sldId id="440" r:id="rId30"/>
    <p:sldId id="430" r:id="rId31"/>
    <p:sldId id="441" r:id="rId32"/>
    <p:sldId id="445" r:id="rId33"/>
  </p:sldIdLst>
  <p:sldSz cx="9902825" cy="6858000"/>
  <p:notesSz cx="6794500" cy="9906000"/>
  <p:kinsoku lang="ja-JP" invalStChars="、。，．・：；？！゛゜ヽヾゝゞ々ー’”）〕］｝〉》」』】°‰′″℃￠％ぁぃぅぇぉっゃゅょゎァィゥェォッャュョヮヵヶ!%),.:;?]}｡｣､･ｧｨｩｪｫｬｭｮｯｰﾞﾟ" invalEndChars="‘“（〔［｛〈《「『【￥＄$([\{｢￡"/>
  <p:defaultTextStyle>
    <a:defPPr>
      <a:defRPr lang="en-US"/>
    </a:defPPr>
    <a:lvl1pPr algn="ctr" rtl="0" eaLnBrk="0" fontAlgn="base" hangingPunct="0">
      <a:lnSpc>
        <a:spcPct val="140000"/>
      </a:lnSpc>
      <a:spcBef>
        <a:spcPct val="0"/>
      </a:spcBef>
      <a:spcAft>
        <a:spcPct val="0"/>
      </a:spcAft>
      <a:defRPr sz="1200" kern="1200">
        <a:solidFill>
          <a:schemeClr val="tx1"/>
        </a:solidFill>
        <a:latin typeface="Arial" charset="0"/>
        <a:ea typeface="+mn-ea"/>
        <a:cs typeface="+mn-cs"/>
      </a:defRPr>
    </a:lvl1pPr>
    <a:lvl2pPr marL="457200" algn="ctr" rtl="0" eaLnBrk="0" fontAlgn="base" hangingPunct="0">
      <a:lnSpc>
        <a:spcPct val="140000"/>
      </a:lnSpc>
      <a:spcBef>
        <a:spcPct val="0"/>
      </a:spcBef>
      <a:spcAft>
        <a:spcPct val="0"/>
      </a:spcAft>
      <a:defRPr sz="1200" kern="1200">
        <a:solidFill>
          <a:schemeClr val="tx1"/>
        </a:solidFill>
        <a:latin typeface="Arial" charset="0"/>
        <a:ea typeface="+mn-ea"/>
        <a:cs typeface="+mn-cs"/>
      </a:defRPr>
    </a:lvl2pPr>
    <a:lvl3pPr marL="914400" algn="ctr" rtl="0" eaLnBrk="0" fontAlgn="base" hangingPunct="0">
      <a:lnSpc>
        <a:spcPct val="140000"/>
      </a:lnSpc>
      <a:spcBef>
        <a:spcPct val="0"/>
      </a:spcBef>
      <a:spcAft>
        <a:spcPct val="0"/>
      </a:spcAft>
      <a:defRPr sz="1200" kern="1200">
        <a:solidFill>
          <a:schemeClr val="tx1"/>
        </a:solidFill>
        <a:latin typeface="Arial" charset="0"/>
        <a:ea typeface="+mn-ea"/>
        <a:cs typeface="+mn-cs"/>
      </a:defRPr>
    </a:lvl3pPr>
    <a:lvl4pPr marL="1371600" algn="ctr" rtl="0" eaLnBrk="0" fontAlgn="base" hangingPunct="0">
      <a:lnSpc>
        <a:spcPct val="140000"/>
      </a:lnSpc>
      <a:spcBef>
        <a:spcPct val="0"/>
      </a:spcBef>
      <a:spcAft>
        <a:spcPct val="0"/>
      </a:spcAft>
      <a:defRPr sz="1200" kern="1200">
        <a:solidFill>
          <a:schemeClr val="tx1"/>
        </a:solidFill>
        <a:latin typeface="Arial" charset="0"/>
        <a:ea typeface="+mn-ea"/>
        <a:cs typeface="+mn-cs"/>
      </a:defRPr>
    </a:lvl4pPr>
    <a:lvl5pPr marL="1828800" algn="ctr" rtl="0" eaLnBrk="0" fontAlgn="base" hangingPunct="0">
      <a:lnSpc>
        <a:spcPct val="140000"/>
      </a:lnSpc>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clrMru>
    <a:srgbClr val="FF0066"/>
    <a:srgbClr val="013C7D"/>
    <a:srgbClr val="FF6600"/>
    <a:srgbClr val="4F79FF"/>
    <a:srgbClr val="0152AB"/>
    <a:srgbClr val="014EAB"/>
    <a:srgbClr val="DE129A"/>
    <a:srgbClr val="006699"/>
    <a:srgbClr val="0434A0"/>
    <a:srgbClr val="0A189A"/>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snapVertSplitter="1" vertBarState="minimized">
    <p:restoredLeft sz="27847" autoAdjust="0"/>
    <p:restoredTop sz="95826" autoAdjust="0"/>
  </p:normalViewPr>
  <p:slideViewPr>
    <p:cSldViewPr>
      <p:cViewPr>
        <p:scale>
          <a:sx n="100" d="100"/>
          <a:sy n="100" d="100"/>
        </p:scale>
        <p:origin x="-1000" y="-88"/>
      </p:cViewPr>
      <p:guideLst>
        <p:guide orient="horz" pos="2160"/>
        <p:guide pos="3119"/>
      </p:guideLst>
    </p:cSldViewPr>
  </p:slideViewPr>
  <p:outlineViewPr>
    <p:cViewPr>
      <p:scale>
        <a:sx n="33" d="100"/>
        <a:sy n="33" d="100"/>
      </p:scale>
      <p:origin x="0" y="1359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628" y="-108"/>
      </p:cViewPr>
      <p:guideLst>
        <p:guide orient="horz" pos="3119"/>
        <p:guide pos="2141"/>
      </p:guideLst>
    </p:cSldViewPr>
  </p:notes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handoutMaster" Target="handoutMasters/handoutMaster1.xml"/><Relationship Id="rId31" Type="http://schemas.openxmlformats.org/officeDocument/2006/relationships/slide" Target="slides/slide30.xml"/><Relationship Id="rId34" Type="http://schemas.openxmlformats.org/officeDocument/2006/relationships/notesMaster" Target="notesMasters/notesMaster1.xml"/><Relationship Id="rId39" Type="http://schemas.openxmlformats.org/officeDocument/2006/relationships/theme" Target="theme/theme1.xml"/><Relationship Id="rId40" Type="http://schemas.openxmlformats.org/officeDocument/2006/relationships/tableStyles" Target="tableStyles.xml"/><Relationship Id="rId7" Type="http://schemas.openxmlformats.org/officeDocument/2006/relationships/slide" Target="slides/slide6.xml"/><Relationship Id="rId36" Type="http://schemas.openxmlformats.org/officeDocument/2006/relationships/printerSettings" Target="printerSettings/printerSettings1.bin"/><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viewProps" Target="viewProp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6A1CFA-C529-D54D-ABEB-08453867EF1C}" type="doc">
      <dgm:prSet loTypeId="urn:microsoft.com/office/officeart/2005/8/layout/default" loCatId="list" qsTypeId="urn:microsoft.com/office/officeart/2005/8/quickstyle/simple4" qsCatId="simple" csTypeId="urn:microsoft.com/office/officeart/2005/8/colors/colorful1" csCatId="colorful" phldr="1"/>
      <dgm:spPr/>
      <dgm:t>
        <a:bodyPr/>
        <a:lstStyle/>
        <a:p>
          <a:endParaRPr lang="en-US"/>
        </a:p>
      </dgm:t>
    </dgm:pt>
    <dgm:pt modelId="{D50D7521-05B4-8042-B5F8-6487DD853A94}">
      <dgm:prSet phldrT="[Text]"/>
      <dgm:spPr/>
      <dgm:t>
        <a:bodyPr/>
        <a:lstStyle/>
        <a:p>
          <a:r>
            <a:rPr lang="en-US" dirty="0" smtClean="0"/>
            <a:t>Free trial (for services with high experience attributes)</a:t>
          </a:r>
          <a:endParaRPr lang="en-US" dirty="0"/>
        </a:p>
      </dgm:t>
    </dgm:pt>
    <dgm:pt modelId="{1DF3448C-7F1B-0941-9DD0-93AE017A6C3D}" type="parTrans" cxnId="{32651171-AA87-DB45-A22A-EFFCAD32B378}">
      <dgm:prSet/>
      <dgm:spPr/>
      <dgm:t>
        <a:bodyPr/>
        <a:lstStyle/>
        <a:p>
          <a:endParaRPr lang="en-US"/>
        </a:p>
      </dgm:t>
    </dgm:pt>
    <dgm:pt modelId="{2313A4A3-0C96-224B-972E-681F35EDE3E9}" type="sibTrans" cxnId="{32651171-AA87-DB45-A22A-EFFCAD32B378}">
      <dgm:prSet/>
      <dgm:spPr/>
      <dgm:t>
        <a:bodyPr/>
        <a:lstStyle/>
        <a:p>
          <a:endParaRPr lang="en-US"/>
        </a:p>
      </dgm:t>
    </dgm:pt>
    <dgm:pt modelId="{6406F8E5-BAFD-7C4C-ACA9-421B1CDF0420}">
      <dgm:prSet/>
      <dgm:spPr/>
      <dgm:t>
        <a:bodyPr/>
        <a:lstStyle/>
        <a:p>
          <a:r>
            <a:rPr lang="en-US" smtClean="0"/>
            <a:t>Advertise (helps to visualize)</a:t>
          </a:r>
          <a:endParaRPr lang="en-US" dirty="0"/>
        </a:p>
      </dgm:t>
    </dgm:pt>
    <dgm:pt modelId="{E53B81B0-C2B1-B24C-9792-97215B37AB51}" type="parTrans" cxnId="{11FA451C-5C0D-074C-B20E-81ADDA5D7951}">
      <dgm:prSet/>
      <dgm:spPr/>
      <dgm:t>
        <a:bodyPr/>
        <a:lstStyle/>
        <a:p>
          <a:endParaRPr lang="en-US"/>
        </a:p>
      </dgm:t>
    </dgm:pt>
    <dgm:pt modelId="{9EF10203-9A78-1148-9D71-9CCA77D1A8A4}" type="sibTrans" cxnId="{11FA451C-5C0D-074C-B20E-81ADDA5D7951}">
      <dgm:prSet/>
      <dgm:spPr/>
      <dgm:t>
        <a:bodyPr/>
        <a:lstStyle/>
        <a:p>
          <a:endParaRPr lang="en-US"/>
        </a:p>
      </dgm:t>
    </dgm:pt>
    <dgm:pt modelId="{1AC5A083-845D-7C4D-BDD7-68CB0A288E37}">
      <dgm:prSet/>
      <dgm:spPr/>
      <dgm:t>
        <a:bodyPr/>
        <a:lstStyle/>
        <a:p>
          <a:r>
            <a:rPr lang="en-US" smtClean="0"/>
            <a:t>Display credentials</a:t>
          </a:r>
          <a:endParaRPr lang="en-US" dirty="0"/>
        </a:p>
      </dgm:t>
    </dgm:pt>
    <dgm:pt modelId="{1DED3425-BB28-7845-9A71-AC3AC0077141}" type="parTrans" cxnId="{814A63AA-0AF4-B44B-96A5-A74E2EC8CA08}">
      <dgm:prSet/>
      <dgm:spPr/>
      <dgm:t>
        <a:bodyPr/>
        <a:lstStyle/>
        <a:p>
          <a:endParaRPr lang="en-US"/>
        </a:p>
      </dgm:t>
    </dgm:pt>
    <dgm:pt modelId="{F9AD9FE3-D65A-DC42-AB67-C5229572AE6E}" type="sibTrans" cxnId="{814A63AA-0AF4-B44B-96A5-A74E2EC8CA08}">
      <dgm:prSet/>
      <dgm:spPr/>
      <dgm:t>
        <a:bodyPr/>
        <a:lstStyle/>
        <a:p>
          <a:endParaRPr lang="en-US"/>
        </a:p>
      </dgm:t>
    </dgm:pt>
    <dgm:pt modelId="{634DAF3E-837B-EA4D-AFF3-A868FADD7FAC}">
      <dgm:prSet/>
      <dgm:spPr/>
      <dgm:t>
        <a:bodyPr/>
        <a:lstStyle/>
        <a:p>
          <a:r>
            <a:rPr lang="en-US" smtClean="0"/>
            <a:t>Use evidence management (e.g., furnishing, equipment etc.)</a:t>
          </a:r>
          <a:endParaRPr lang="en-US" dirty="0"/>
        </a:p>
      </dgm:t>
    </dgm:pt>
    <dgm:pt modelId="{5617188B-EC1A-D34F-A02E-0FDDDD2857F5}" type="parTrans" cxnId="{472C94C1-62E9-AA49-998A-988D200B7F7D}">
      <dgm:prSet/>
      <dgm:spPr/>
      <dgm:t>
        <a:bodyPr/>
        <a:lstStyle/>
        <a:p>
          <a:endParaRPr lang="en-US"/>
        </a:p>
      </dgm:t>
    </dgm:pt>
    <dgm:pt modelId="{0281A221-9A91-AA4E-BBBA-D8721361EF39}" type="sibTrans" cxnId="{472C94C1-62E9-AA49-998A-988D200B7F7D}">
      <dgm:prSet/>
      <dgm:spPr/>
      <dgm:t>
        <a:bodyPr/>
        <a:lstStyle/>
        <a:p>
          <a:endParaRPr lang="en-US"/>
        </a:p>
      </dgm:t>
    </dgm:pt>
    <dgm:pt modelId="{5BD85E13-9CA2-6A47-84FB-44A6C7D8070D}">
      <dgm:prSet/>
      <dgm:spPr/>
      <dgm:t>
        <a:bodyPr/>
        <a:lstStyle/>
        <a:p>
          <a:r>
            <a:rPr lang="en-US" smtClean="0"/>
            <a:t>Offer guarantees</a:t>
          </a:r>
          <a:endParaRPr lang="en-US" dirty="0"/>
        </a:p>
      </dgm:t>
    </dgm:pt>
    <dgm:pt modelId="{F56A8AF4-3FA4-E54B-B451-D6FB1184573B}" type="parTrans" cxnId="{DFFA31D1-DAE3-9A4C-9BA1-0405303FCFB5}">
      <dgm:prSet/>
      <dgm:spPr/>
      <dgm:t>
        <a:bodyPr/>
        <a:lstStyle/>
        <a:p>
          <a:endParaRPr lang="en-US"/>
        </a:p>
      </dgm:t>
    </dgm:pt>
    <dgm:pt modelId="{ACF253DF-286F-5C46-963D-B00FEB9CB8AE}" type="sibTrans" cxnId="{DFFA31D1-DAE3-9A4C-9BA1-0405303FCFB5}">
      <dgm:prSet/>
      <dgm:spPr/>
      <dgm:t>
        <a:bodyPr/>
        <a:lstStyle/>
        <a:p>
          <a:endParaRPr lang="en-US"/>
        </a:p>
      </dgm:t>
    </dgm:pt>
    <dgm:pt modelId="{19BA9553-040D-0149-93B5-9EAB05C1AF08}">
      <dgm:prSet/>
      <dgm:spPr/>
      <dgm:t>
        <a:bodyPr/>
        <a:lstStyle/>
        <a:p>
          <a:r>
            <a:rPr lang="en-US" smtClean="0"/>
            <a:t>Encourage visit to service facilities</a:t>
          </a:r>
          <a:endParaRPr lang="en-US" dirty="0"/>
        </a:p>
      </dgm:t>
    </dgm:pt>
    <dgm:pt modelId="{4245C85D-C1FE-D147-9B18-70440B224BBE}" type="parTrans" cxnId="{A073C8C7-C7C4-CB4B-A20D-DC89F127597B}">
      <dgm:prSet/>
      <dgm:spPr/>
      <dgm:t>
        <a:bodyPr/>
        <a:lstStyle/>
        <a:p>
          <a:endParaRPr lang="en-US"/>
        </a:p>
      </dgm:t>
    </dgm:pt>
    <dgm:pt modelId="{5E126BF6-FAE6-8745-AB39-B004AA414D36}" type="sibTrans" cxnId="{A073C8C7-C7C4-CB4B-A20D-DC89F127597B}">
      <dgm:prSet/>
      <dgm:spPr/>
      <dgm:t>
        <a:bodyPr/>
        <a:lstStyle/>
        <a:p>
          <a:endParaRPr lang="en-US"/>
        </a:p>
      </dgm:t>
    </dgm:pt>
    <dgm:pt modelId="{599F01F9-AB6B-8947-9D9B-A7FAF3485F06}">
      <dgm:prSet/>
      <dgm:spPr/>
      <dgm:t>
        <a:bodyPr/>
        <a:lstStyle/>
        <a:p>
          <a:r>
            <a:rPr lang="en-US" dirty="0" smtClean="0"/>
            <a:t>Give customers online access about order status</a:t>
          </a:r>
          <a:endParaRPr lang="en-US" dirty="0"/>
        </a:p>
      </dgm:t>
    </dgm:pt>
    <dgm:pt modelId="{C5019E40-9262-5549-982C-49BAACFD41C8}" type="parTrans" cxnId="{18A1A2A2-82A9-4841-8768-A8A70345EE66}">
      <dgm:prSet/>
      <dgm:spPr/>
      <dgm:t>
        <a:bodyPr/>
        <a:lstStyle/>
        <a:p>
          <a:endParaRPr lang="en-US"/>
        </a:p>
      </dgm:t>
    </dgm:pt>
    <dgm:pt modelId="{D1886BC2-C210-7444-A340-52DD06D279E8}" type="sibTrans" cxnId="{18A1A2A2-82A9-4841-8768-A8A70345EE66}">
      <dgm:prSet/>
      <dgm:spPr/>
      <dgm:t>
        <a:bodyPr/>
        <a:lstStyle/>
        <a:p>
          <a:endParaRPr lang="en-US"/>
        </a:p>
      </dgm:t>
    </dgm:pt>
    <dgm:pt modelId="{2169B03B-50E5-944A-8025-18868806985B}" type="pres">
      <dgm:prSet presAssocID="{5C6A1CFA-C529-D54D-ABEB-08453867EF1C}" presName="diagram" presStyleCnt="0">
        <dgm:presLayoutVars>
          <dgm:dir/>
          <dgm:resizeHandles val="exact"/>
        </dgm:presLayoutVars>
      </dgm:prSet>
      <dgm:spPr/>
      <dgm:t>
        <a:bodyPr/>
        <a:lstStyle/>
        <a:p>
          <a:endParaRPr lang="en-GB"/>
        </a:p>
      </dgm:t>
    </dgm:pt>
    <dgm:pt modelId="{F1F061F6-6A88-8F48-B290-105E9DC88E46}" type="pres">
      <dgm:prSet presAssocID="{D50D7521-05B4-8042-B5F8-6487DD853A94}" presName="node" presStyleLbl="node1" presStyleIdx="0" presStyleCnt="7">
        <dgm:presLayoutVars>
          <dgm:bulletEnabled val="1"/>
        </dgm:presLayoutVars>
      </dgm:prSet>
      <dgm:spPr/>
      <dgm:t>
        <a:bodyPr/>
        <a:lstStyle/>
        <a:p>
          <a:endParaRPr lang="en-US"/>
        </a:p>
      </dgm:t>
    </dgm:pt>
    <dgm:pt modelId="{B8AD699B-381D-7943-899F-01955416EBC5}" type="pres">
      <dgm:prSet presAssocID="{2313A4A3-0C96-224B-972E-681F35EDE3E9}" presName="sibTrans" presStyleCnt="0"/>
      <dgm:spPr/>
    </dgm:pt>
    <dgm:pt modelId="{3FA8B17E-05AF-DD47-9117-65B1C2B1B77F}" type="pres">
      <dgm:prSet presAssocID="{6406F8E5-BAFD-7C4C-ACA9-421B1CDF0420}" presName="node" presStyleLbl="node1" presStyleIdx="1" presStyleCnt="7">
        <dgm:presLayoutVars>
          <dgm:bulletEnabled val="1"/>
        </dgm:presLayoutVars>
      </dgm:prSet>
      <dgm:spPr/>
      <dgm:t>
        <a:bodyPr/>
        <a:lstStyle/>
        <a:p>
          <a:endParaRPr lang="en-GB"/>
        </a:p>
      </dgm:t>
    </dgm:pt>
    <dgm:pt modelId="{6EE94E71-19F8-7F45-A389-AC484730FFA4}" type="pres">
      <dgm:prSet presAssocID="{9EF10203-9A78-1148-9D71-9CCA77D1A8A4}" presName="sibTrans" presStyleCnt="0"/>
      <dgm:spPr/>
    </dgm:pt>
    <dgm:pt modelId="{9CD87B01-EEFE-584D-BC94-1F1CA2B6D12D}" type="pres">
      <dgm:prSet presAssocID="{1AC5A083-845D-7C4D-BDD7-68CB0A288E37}" presName="node" presStyleLbl="node1" presStyleIdx="2" presStyleCnt="7">
        <dgm:presLayoutVars>
          <dgm:bulletEnabled val="1"/>
        </dgm:presLayoutVars>
      </dgm:prSet>
      <dgm:spPr/>
      <dgm:t>
        <a:bodyPr/>
        <a:lstStyle/>
        <a:p>
          <a:endParaRPr lang="en-GB"/>
        </a:p>
      </dgm:t>
    </dgm:pt>
    <dgm:pt modelId="{EE81F5D8-9F3F-A84F-9CB3-A921E886A292}" type="pres">
      <dgm:prSet presAssocID="{F9AD9FE3-D65A-DC42-AB67-C5229572AE6E}" presName="sibTrans" presStyleCnt="0"/>
      <dgm:spPr/>
    </dgm:pt>
    <dgm:pt modelId="{C901F242-968C-7946-A7A2-BA3ACC9EAD66}" type="pres">
      <dgm:prSet presAssocID="{634DAF3E-837B-EA4D-AFF3-A868FADD7FAC}" presName="node" presStyleLbl="node1" presStyleIdx="3" presStyleCnt="7">
        <dgm:presLayoutVars>
          <dgm:bulletEnabled val="1"/>
        </dgm:presLayoutVars>
      </dgm:prSet>
      <dgm:spPr/>
      <dgm:t>
        <a:bodyPr/>
        <a:lstStyle/>
        <a:p>
          <a:endParaRPr lang="en-GB"/>
        </a:p>
      </dgm:t>
    </dgm:pt>
    <dgm:pt modelId="{3CCB954D-2E0F-8D46-8646-6049399AD5F4}" type="pres">
      <dgm:prSet presAssocID="{0281A221-9A91-AA4E-BBBA-D8721361EF39}" presName="sibTrans" presStyleCnt="0"/>
      <dgm:spPr/>
    </dgm:pt>
    <dgm:pt modelId="{94308B00-802C-0F4E-A4D8-532C23182950}" type="pres">
      <dgm:prSet presAssocID="{5BD85E13-9CA2-6A47-84FB-44A6C7D8070D}" presName="node" presStyleLbl="node1" presStyleIdx="4" presStyleCnt="7">
        <dgm:presLayoutVars>
          <dgm:bulletEnabled val="1"/>
        </dgm:presLayoutVars>
      </dgm:prSet>
      <dgm:spPr/>
      <dgm:t>
        <a:bodyPr/>
        <a:lstStyle/>
        <a:p>
          <a:endParaRPr lang="en-GB"/>
        </a:p>
      </dgm:t>
    </dgm:pt>
    <dgm:pt modelId="{B14549A7-47F8-BA4D-AA5E-D9F08229BF90}" type="pres">
      <dgm:prSet presAssocID="{ACF253DF-286F-5C46-963D-B00FEB9CB8AE}" presName="sibTrans" presStyleCnt="0"/>
      <dgm:spPr/>
    </dgm:pt>
    <dgm:pt modelId="{08666087-C5F6-1742-B2E7-FF9FD281329E}" type="pres">
      <dgm:prSet presAssocID="{19BA9553-040D-0149-93B5-9EAB05C1AF08}" presName="node" presStyleLbl="node1" presStyleIdx="5" presStyleCnt="7">
        <dgm:presLayoutVars>
          <dgm:bulletEnabled val="1"/>
        </dgm:presLayoutVars>
      </dgm:prSet>
      <dgm:spPr/>
      <dgm:t>
        <a:bodyPr/>
        <a:lstStyle/>
        <a:p>
          <a:endParaRPr lang="en-GB"/>
        </a:p>
      </dgm:t>
    </dgm:pt>
    <dgm:pt modelId="{E5488288-2F81-F646-B828-1B6CF0AE6D26}" type="pres">
      <dgm:prSet presAssocID="{5E126BF6-FAE6-8745-AB39-B004AA414D36}" presName="sibTrans" presStyleCnt="0"/>
      <dgm:spPr/>
    </dgm:pt>
    <dgm:pt modelId="{8030A9E2-F1A3-3448-8698-FBEE417885F0}" type="pres">
      <dgm:prSet presAssocID="{599F01F9-AB6B-8947-9D9B-A7FAF3485F06}" presName="node" presStyleLbl="node1" presStyleIdx="6" presStyleCnt="7">
        <dgm:presLayoutVars>
          <dgm:bulletEnabled val="1"/>
        </dgm:presLayoutVars>
      </dgm:prSet>
      <dgm:spPr/>
      <dgm:t>
        <a:bodyPr/>
        <a:lstStyle/>
        <a:p>
          <a:endParaRPr lang="en-GB"/>
        </a:p>
      </dgm:t>
    </dgm:pt>
  </dgm:ptLst>
  <dgm:cxnLst>
    <dgm:cxn modelId="{814A63AA-0AF4-B44B-96A5-A74E2EC8CA08}" srcId="{5C6A1CFA-C529-D54D-ABEB-08453867EF1C}" destId="{1AC5A083-845D-7C4D-BDD7-68CB0A288E37}" srcOrd="2" destOrd="0" parTransId="{1DED3425-BB28-7845-9A71-AC3AC0077141}" sibTransId="{F9AD9FE3-D65A-DC42-AB67-C5229572AE6E}"/>
    <dgm:cxn modelId="{660021DB-F005-AE4F-A49E-A0958E973F30}" type="presOf" srcId="{5BD85E13-9CA2-6A47-84FB-44A6C7D8070D}" destId="{94308B00-802C-0F4E-A4D8-532C23182950}" srcOrd="0" destOrd="0" presId="urn:microsoft.com/office/officeart/2005/8/layout/default"/>
    <dgm:cxn modelId="{66BEA459-CAE1-6A4B-B6AC-A5140F1A6F82}" type="presOf" srcId="{6406F8E5-BAFD-7C4C-ACA9-421B1CDF0420}" destId="{3FA8B17E-05AF-DD47-9117-65B1C2B1B77F}" srcOrd="0" destOrd="0" presId="urn:microsoft.com/office/officeart/2005/8/layout/default"/>
    <dgm:cxn modelId="{76162A3E-701A-F045-9829-E1E6A104FF29}" type="presOf" srcId="{1AC5A083-845D-7C4D-BDD7-68CB0A288E37}" destId="{9CD87B01-EEFE-584D-BC94-1F1CA2B6D12D}" srcOrd="0" destOrd="0" presId="urn:microsoft.com/office/officeart/2005/8/layout/default"/>
    <dgm:cxn modelId="{18A1A2A2-82A9-4841-8768-A8A70345EE66}" srcId="{5C6A1CFA-C529-D54D-ABEB-08453867EF1C}" destId="{599F01F9-AB6B-8947-9D9B-A7FAF3485F06}" srcOrd="6" destOrd="0" parTransId="{C5019E40-9262-5549-982C-49BAACFD41C8}" sibTransId="{D1886BC2-C210-7444-A340-52DD06D279E8}"/>
    <dgm:cxn modelId="{A073C8C7-C7C4-CB4B-A20D-DC89F127597B}" srcId="{5C6A1CFA-C529-D54D-ABEB-08453867EF1C}" destId="{19BA9553-040D-0149-93B5-9EAB05C1AF08}" srcOrd="5" destOrd="0" parTransId="{4245C85D-C1FE-D147-9B18-70440B224BBE}" sibTransId="{5E126BF6-FAE6-8745-AB39-B004AA414D36}"/>
    <dgm:cxn modelId="{CB1DFCB0-6A57-2B4D-A3C2-4DE39FF523A2}" type="presOf" srcId="{D50D7521-05B4-8042-B5F8-6487DD853A94}" destId="{F1F061F6-6A88-8F48-B290-105E9DC88E46}" srcOrd="0" destOrd="0" presId="urn:microsoft.com/office/officeart/2005/8/layout/default"/>
    <dgm:cxn modelId="{32651171-AA87-DB45-A22A-EFFCAD32B378}" srcId="{5C6A1CFA-C529-D54D-ABEB-08453867EF1C}" destId="{D50D7521-05B4-8042-B5F8-6487DD853A94}" srcOrd="0" destOrd="0" parTransId="{1DF3448C-7F1B-0941-9DD0-93AE017A6C3D}" sibTransId="{2313A4A3-0C96-224B-972E-681F35EDE3E9}"/>
    <dgm:cxn modelId="{DFFA31D1-DAE3-9A4C-9BA1-0405303FCFB5}" srcId="{5C6A1CFA-C529-D54D-ABEB-08453867EF1C}" destId="{5BD85E13-9CA2-6A47-84FB-44A6C7D8070D}" srcOrd="4" destOrd="0" parTransId="{F56A8AF4-3FA4-E54B-B451-D6FB1184573B}" sibTransId="{ACF253DF-286F-5C46-963D-B00FEB9CB8AE}"/>
    <dgm:cxn modelId="{472C94C1-62E9-AA49-998A-988D200B7F7D}" srcId="{5C6A1CFA-C529-D54D-ABEB-08453867EF1C}" destId="{634DAF3E-837B-EA4D-AFF3-A868FADD7FAC}" srcOrd="3" destOrd="0" parTransId="{5617188B-EC1A-D34F-A02E-0FDDDD2857F5}" sibTransId="{0281A221-9A91-AA4E-BBBA-D8721361EF39}"/>
    <dgm:cxn modelId="{E30D0E81-A39A-2B43-8639-796EEB811614}" type="presOf" srcId="{599F01F9-AB6B-8947-9D9B-A7FAF3485F06}" destId="{8030A9E2-F1A3-3448-8698-FBEE417885F0}" srcOrd="0" destOrd="0" presId="urn:microsoft.com/office/officeart/2005/8/layout/default"/>
    <dgm:cxn modelId="{93B814C7-50C4-7340-AB16-5D64C9574817}" type="presOf" srcId="{634DAF3E-837B-EA4D-AFF3-A868FADD7FAC}" destId="{C901F242-968C-7946-A7A2-BA3ACC9EAD66}" srcOrd="0" destOrd="0" presId="urn:microsoft.com/office/officeart/2005/8/layout/default"/>
    <dgm:cxn modelId="{11FA451C-5C0D-074C-B20E-81ADDA5D7951}" srcId="{5C6A1CFA-C529-D54D-ABEB-08453867EF1C}" destId="{6406F8E5-BAFD-7C4C-ACA9-421B1CDF0420}" srcOrd="1" destOrd="0" parTransId="{E53B81B0-C2B1-B24C-9792-97215B37AB51}" sibTransId="{9EF10203-9A78-1148-9D71-9CCA77D1A8A4}"/>
    <dgm:cxn modelId="{D49DDF23-5E33-0045-8076-E3A4271F5AC3}" type="presOf" srcId="{5C6A1CFA-C529-D54D-ABEB-08453867EF1C}" destId="{2169B03B-50E5-944A-8025-18868806985B}" srcOrd="0" destOrd="0" presId="urn:microsoft.com/office/officeart/2005/8/layout/default"/>
    <dgm:cxn modelId="{3E65B586-82CD-B44C-A74B-A04CD65176F9}" type="presOf" srcId="{19BA9553-040D-0149-93B5-9EAB05C1AF08}" destId="{08666087-C5F6-1742-B2E7-FF9FD281329E}" srcOrd="0" destOrd="0" presId="urn:microsoft.com/office/officeart/2005/8/layout/default"/>
    <dgm:cxn modelId="{A649E1AC-1C60-F74C-9569-0E9B9A33CBF6}" type="presParOf" srcId="{2169B03B-50E5-944A-8025-18868806985B}" destId="{F1F061F6-6A88-8F48-B290-105E9DC88E46}" srcOrd="0" destOrd="0" presId="urn:microsoft.com/office/officeart/2005/8/layout/default"/>
    <dgm:cxn modelId="{EA41231D-6B8F-1D4A-80FF-322E158DA158}" type="presParOf" srcId="{2169B03B-50E5-944A-8025-18868806985B}" destId="{B8AD699B-381D-7943-899F-01955416EBC5}" srcOrd="1" destOrd="0" presId="urn:microsoft.com/office/officeart/2005/8/layout/default"/>
    <dgm:cxn modelId="{10A5AFB2-79E0-9048-937D-955D4464600C}" type="presParOf" srcId="{2169B03B-50E5-944A-8025-18868806985B}" destId="{3FA8B17E-05AF-DD47-9117-65B1C2B1B77F}" srcOrd="2" destOrd="0" presId="urn:microsoft.com/office/officeart/2005/8/layout/default"/>
    <dgm:cxn modelId="{12AAB1A3-A75E-EA43-AEC3-B32D5946F84C}" type="presParOf" srcId="{2169B03B-50E5-944A-8025-18868806985B}" destId="{6EE94E71-19F8-7F45-A389-AC484730FFA4}" srcOrd="3" destOrd="0" presId="urn:microsoft.com/office/officeart/2005/8/layout/default"/>
    <dgm:cxn modelId="{EDE16C05-C1D6-0B4C-9229-68999AEB462B}" type="presParOf" srcId="{2169B03B-50E5-944A-8025-18868806985B}" destId="{9CD87B01-EEFE-584D-BC94-1F1CA2B6D12D}" srcOrd="4" destOrd="0" presId="urn:microsoft.com/office/officeart/2005/8/layout/default"/>
    <dgm:cxn modelId="{E75B90FE-CBA2-CA46-BB42-280491A746D0}" type="presParOf" srcId="{2169B03B-50E5-944A-8025-18868806985B}" destId="{EE81F5D8-9F3F-A84F-9CB3-A921E886A292}" srcOrd="5" destOrd="0" presId="urn:microsoft.com/office/officeart/2005/8/layout/default"/>
    <dgm:cxn modelId="{5CF28969-3AB1-6B40-A69D-D705E2368D64}" type="presParOf" srcId="{2169B03B-50E5-944A-8025-18868806985B}" destId="{C901F242-968C-7946-A7A2-BA3ACC9EAD66}" srcOrd="6" destOrd="0" presId="urn:microsoft.com/office/officeart/2005/8/layout/default"/>
    <dgm:cxn modelId="{F4DF3EC1-76AC-754C-9C3D-E6CF4A23F035}" type="presParOf" srcId="{2169B03B-50E5-944A-8025-18868806985B}" destId="{3CCB954D-2E0F-8D46-8646-6049399AD5F4}" srcOrd="7" destOrd="0" presId="urn:microsoft.com/office/officeart/2005/8/layout/default"/>
    <dgm:cxn modelId="{3AD961DD-37D2-254E-BF07-B9DB04E27546}" type="presParOf" srcId="{2169B03B-50E5-944A-8025-18868806985B}" destId="{94308B00-802C-0F4E-A4D8-532C23182950}" srcOrd="8" destOrd="0" presId="urn:microsoft.com/office/officeart/2005/8/layout/default"/>
    <dgm:cxn modelId="{BB2EA855-2F75-1241-B9A9-F1340D2D4397}" type="presParOf" srcId="{2169B03B-50E5-944A-8025-18868806985B}" destId="{B14549A7-47F8-BA4D-AA5E-D9F08229BF90}" srcOrd="9" destOrd="0" presId="urn:microsoft.com/office/officeart/2005/8/layout/default"/>
    <dgm:cxn modelId="{0744CBCC-213C-8B4B-BB7F-B461FE9A0A52}" type="presParOf" srcId="{2169B03B-50E5-944A-8025-18868806985B}" destId="{08666087-C5F6-1742-B2E7-FF9FD281329E}" srcOrd="10" destOrd="0" presId="urn:microsoft.com/office/officeart/2005/8/layout/default"/>
    <dgm:cxn modelId="{815AB7AD-064F-9241-89FF-871FF9C3832F}" type="presParOf" srcId="{2169B03B-50E5-944A-8025-18868806985B}" destId="{E5488288-2F81-F646-B828-1B6CF0AE6D26}" srcOrd="11" destOrd="0" presId="urn:microsoft.com/office/officeart/2005/8/layout/default"/>
    <dgm:cxn modelId="{9B80E9D2-FC50-6047-A6BB-B8069D4CEBDD}" type="presParOf" srcId="{2169B03B-50E5-944A-8025-18868806985B}" destId="{8030A9E2-F1A3-3448-8698-FBEE417885F0}" srcOrd="12" destOrd="0" presId="urn:microsoft.com/office/officeart/2005/8/layout/default"/>
  </dgm:cxnLst>
  <dgm:bg/>
  <dgm:whole/>
  <dgm:extLst>
    <a:ext uri="http://schemas.microsoft.com/office/drawing/2008/diagram">
      <dsp:dataModelExt xmlns:dgm="http://schemas.openxmlformats.org/drawingml/2006/diagram" xmlns:a="http://schemas.openxmlformats.org/drawingml/2006/main"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CF346C-FF20-914B-B2BB-BAFA5DA7A93A}" type="doc">
      <dgm:prSet loTypeId="urn:microsoft.com/office/officeart/2005/8/layout/list1" loCatId="list" qsTypeId="urn:microsoft.com/office/officeart/2005/8/quickstyle/simple4" qsCatId="simple" csTypeId="urn:microsoft.com/office/officeart/2005/8/colors/colorful1" csCatId="colorful" phldr="1"/>
      <dgm:spPr/>
      <dgm:t>
        <a:bodyPr/>
        <a:lstStyle/>
        <a:p>
          <a:endParaRPr lang="en-US"/>
        </a:p>
      </dgm:t>
    </dgm:pt>
    <dgm:pt modelId="{EBD2A97C-19A6-F243-8256-DBCD227723A7}">
      <dgm:prSet phldrT="[Text]" custT="1"/>
      <dgm:spPr/>
      <dgm:t>
        <a:bodyPr/>
        <a:lstStyle/>
        <a:p>
          <a:r>
            <a:rPr lang="en-US" sz="2000" b="1" dirty="0" smtClean="0"/>
            <a:t>Desired Service Level</a:t>
          </a:r>
          <a:endParaRPr lang="en-US" sz="2000" b="1" dirty="0"/>
        </a:p>
      </dgm:t>
    </dgm:pt>
    <dgm:pt modelId="{6029166E-F19E-B548-8C7D-8D6E5F5FD22B}" type="parTrans" cxnId="{3B8161D0-7A34-C849-8FB7-29C6A2583F79}">
      <dgm:prSet/>
      <dgm:spPr/>
      <dgm:t>
        <a:bodyPr/>
        <a:lstStyle/>
        <a:p>
          <a:endParaRPr lang="en-US"/>
        </a:p>
      </dgm:t>
    </dgm:pt>
    <dgm:pt modelId="{5AED8015-76FA-8A40-886C-94EABA895E37}" type="sibTrans" cxnId="{3B8161D0-7A34-C849-8FB7-29C6A2583F79}">
      <dgm:prSet/>
      <dgm:spPr/>
      <dgm:t>
        <a:bodyPr/>
        <a:lstStyle/>
        <a:p>
          <a:endParaRPr lang="en-US"/>
        </a:p>
      </dgm:t>
    </dgm:pt>
    <dgm:pt modelId="{3CF07C17-E81C-504A-BFE0-33D46D143DEF}">
      <dgm:prSet/>
      <dgm:spPr/>
      <dgm:t>
        <a:bodyPr/>
        <a:lstStyle/>
        <a:p>
          <a:r>
            <a:rPr lang="en-US" smtClean="0"/>
            <a:t>wished-for level of service quality that customer believes can and should be delivered</a:t>
          </a:r>
          <a:endParaRPr lang="en-US" dirty="0" smtClean="0"/>
        </a:p>
      </dgm:t>
    </dgm:pt>
    <dgm:pt modelId="{24CB5A64-6AAA-CB43-9575-998D83F0735C}" type="parTrans" cxnId="{4C417DA9-EB51-5D46-96BB-0E65172629A4}">
      <dgm:prSet/>
      <dgm:spPr/>
      <dgm:t>
        <a:bodyPr/>
        <a:lstStyle/>
        <a:p>
          <a:endParaRPr lang="en-US"/>
        </a:p>
      </dgm:t>
    </dgm:pt>
    <dgm:pt modelId="{6B87AB74-6F4F-3C47-B4F5-D9ABAE267EB4}" type="sibTrans" cxnId="{4C417DA9-EB51-5D46-96BB-0E65172629A4}">
      <dgm:prSet/>
      <dgm:spPr/>
      <dgm:t>
        <a:bodyPr/>
        <a:lstStyle/>
        <a:p>
          <a:endParaRPr lang="en-US"/>
        </a:p>
      </dgm:t>
    </dgm:pt>
    <dgm:pt modelId="{27C24780-EFB7-8440-A27F-AC9556EEDB6D}">
      <dgm:prSet custT="1"/>
      <dgm:spPr/>
      <dgm:t>
        <a:bodyPr/>
        <a:lstStyle/>
        <a:p>
          <a:r>
            <a:rPr lang="en-US" sz="2000" b="1" dirty="0" smtClean="0"/>
            <a:t>Adequate Service Level</a:t>
          </a:r>
        </a:p>
      </dgm:t>
    </dgm:pt>
    <dgm:pt modelId="{372513C1-4E12-674B-AD96-0616336B116E}" type="parTrans" cxnId="{7F35B898-6ED0-D64A-923C-313435798DDB}">
      <dgm:prSet/>
      <dgm:spPr/>
      <dgm:t>
        <a:bodyPr/>
        <a:lstStyle/>
        <a:p>
          <a:endParaRPr lang="en-US"/>
        </a:p>
      </dgm:t>
    </dgm:pt>
    <dgm:pt modelId="{DE095A15-DB7B-C84A-8137-EAC0667D3343}" type="sibTrans" cxnId="{7F35B898-6ED0-D64A-923C-313435798DDB}">
      <dgm:prSet/>
      <dgm:spPr/>
      <dgm:t>
        <a:bodyPr/>
        <a:lstStyle/>
        <a:p>
          <a:endParaRPr lang="en-US"/>
        </a:p>
      </dgm:t>
    </dgm:pt>
    <dgm:pt modelId="{6C78E06A-5F38-574A-972A-1926DA26F6F6}">
      <dgm:prSet/>
      <dgm:spPr/>
      <dgm:t>
        <a:bodyPr/>
        <a:lstStyle/>
        <a:p>
          <a:r>
            <a:rPr lang="en-US" dirty="0" smtClean="0"/>
            <a:t>minimum acceptable level of service </a:t>
          </a:r>
        </a:p>
      </dgm:t>
    </dgm:pt>
    <dgm:pt modelId="{8E3A8A8D-320C-1349-8E71-54F239DB4670}" type="parTrans" cxnId="{B853A13F-2901-184A-AF68-139BD6F15BAD}">
      <dgm:prSet/>
      <dgm:spPr/>
      <dgm:t>
        <a:bodyPr/>
        <a:lstStyle/>
        <a:p>
          <a:endParaRPr lang="en-US"/>
        </a:p>
      </dgm:t>
    </dgm:pt>
    <dgm:pt modelId="{A1782905-D838-504C-847E-97CDFB1D895C}" type="sibTrans" cxnId="{B853A13F-2901-184A-AF68-139BD6F15BAD}">
      <dgm:prSet/>
      <dgm:spPr/>
      <dgm:t>
        <a:bodyPr/>
        <a:lstStyle/>
        <a:p>
          <a:endParaRPr lang="en-US"/>
        </a:p>
      </dgm:t>
    </dgm:pt>
    <dgm:pt modelId="{1AB64E21-D734-3F41-8C9D-394B07693A08}">
      <dgm:prSet custT="1"/>
      <dgm:spPr/>
      <dgm:t>
        <a:bodyPr/>
        <a:lstStyle/>
        <a:p>
          <a:r>
            <a:rPr lang="en-US" sz="2000" b="1" dirty="0" smtClean="0"/>
            <a:t>Predicted Service Level</a:t>
          </a:r>
        </a:p>
      </dgm:t>
    </dgm:pt>
    <dgm:pt modelId="{F28ECD9D-4F41-344E-82CC-8FFE4F9FEAEB}" type="parTrans" cxnId="{8670ACAA-40E1-9F42-B821-DA38A73EDAD3}">
      <dgm:prSet/>
      <dgm:spPr/>
      <dgm:t>
        <a:bodyPr/>
        <a:lstStyle/>
        <a:p>
          <a:endParaRPr lang="en-US"/>
        </a:p>
      </dgm:t>
    </dgm:pt>
    <dgm:pt modelId="{827EF06B-DA6F-2040-B6B3-27AFCE7FB0B7}" type="sibTrans" cxnId="{8670ACAA-40E1-9F42-B821-DA38A73EDAD3}">
      <dgm:prSet/>
      <dgm:spPr/>
      <dgm:t>
        <a:bodyPr/>
        <a:lstStyle/>
        <a:p>
          <a:endParaRPr lang="en-US"/>
        </a:p>
      </dgm:t>
    </dgm:pt>
    <dgm:pt modelId="{2111932F-642C-AC41-9319-5DA4DCC849DD}">
      <dgm:prSet/>
      <dgm:spPr/>
      <dgm:t>
        <a:bodyPr/>
        <a:lstStyle/>
        <a:p>
          <a:r>
            <a:rPr lang="en-US" dirty="0" smtClean="0"/>
            <a:t>service level that customer believes firm will actually deliver</a:t>
          </a:r>
        </a:p>
      </dgm:t>
    </dgm:pt>
    <dgm:pt modelId="{FED9D191-8DC9-444E-8ACD-A70B990EAAA5}" type="parTrans" cxnId="{9D8A352A-EA86-1945-8237-BB4DD20572D5}">
      <dgm:prSet/>
      <dgm:spPr/>
      <dgm:t>
        <a:bodyPr/>
        <a:lstStyle/>
        <a:p>
          <a:endParaRPr lang="en-US"/>
        </a:p>
      </dgm:t>
    </dgm:pt>
    <dgm:pt modelId="{F159EC9D-A4C2-B947-A191-BCE36A7D9FDB}" type="sibTrans" cxnId="{9D8A352A-EA86-1945-8237-BB4DD20572D5}">
      <dgm:prSet/>
      <dgm:spPr/>
      <dgm:t>
        <a:bodyPr/>
        <a:lstStyle/>
        <a:p>
          <a:endParaRPr lang="en-US"/>
        </a:p>
      </dgm:t>
    </dgm:pt>
    <dgm:pt modelId="{C795D639-46E2-F74A-BD7D-8E23EAA59B9F}">
      <dgm:prSet custT="1"/>
      <dgm:spPr/>
      <dgm:t>
        <a:bodyPr/>
        <a:lstStyle/>
        <a:p>
          <a:r>
            <a:rPr lang="en-US" sz="2000" b="1" dirty="0" smtClean="0"/>
            <a:t>Zone of </a:t>
          </a:r>
          <a:r>
            <a:rPr lang="en-US" sz="2000" b="1" dirty="0" smtClean="0"/>
            <a:t>Tolerance</a:t>
          </a:r>
          <a:endParaRPr lang="en-US" sz="2000" b="1" dirty="0" smtClean="0"/>
        </a:p>
      </dgm:t>
    </dgm:pt>
    <dgm:pt modelId="{03EA200D-AFC0-584D-A66D-764847DBC892}" type="parTrans" cxnId="{5C7F2557-00FA-F847-ABC1-73014C1327C5}">
      <dgm:prSet/>
      <dgm:spPr/>
      <dgm:t>
        <a:bodyPr/>
        <a:lstStyle/>
        <a:p>
          <a:endParaRPr lang="en-US"/>
        </a:p>
      </dgm:t>
    </dgm:pt>
    <dgm:pt modelId="{0AB241C5-A4A3-E846-9549-BDA57096573B}" type="sibTrans" cxnId="{5C7F2557-00FA-F847-ABC1-73014C1327C5}">
      <dgm:prSet/>
      <dgm:spPr/>
      <dgm:t>
        <a:bodyPr/>
        <a:lstStyle/>
        <a:p>
          <a:endParaRPr lang="en-US"/>
        </a:p>
      </dgm:t>
    </dgm:pt>
    <dgm:pt modelId="{2505D8C8-0539-6F46-A408-D72C551E71D0}">
      <dgm:prSet/>
      <dgm:spPr/>
      <dgm:t>
        <a:bodyPr/>
        <a:lstStyle/>
        <a:p>
          <a:r>
            <a:rPr lang="en-US" smtClean="0"/>
            <a:t>Acceptable range of variations in service delivery</a:t>
          </a:r>
          <a:endParaRPr lang="en-US" dirty="0"/>
        </a:p>
      </dgm:t>
    </dgm:pt>
    <dgm:pt modelId="{04FAF835-ADC4-A546-B469-BBB660ED8650}" type="parTrans" cxnId="{B4A89003-72AF-1C4E-BDE0-48C7566A2DB7}">
      <dgm:prSet/>
      <dgm:spPr/>
      <dgm:t>
        <a:bodyPr/>
        <a:lstStyle/>
        <a:p>
          <a:endParaRPr lang="en-US"/>
        </a:p>
      </dgm:t>
    </dgm:pt>
    <dgm:pt modelId="{337696BB-E74F-8944-92BC-0FAA095DFD61}" type="sibTrans" cxnId="{B4A89003-72AF-1C4E-BDE0-48C7566A2DB7}">
      <dgm:prSet/>
      <dgm:spPr/>
      <dgm:t>
        <a:bodyPr/>
        <a:lstStyle/>
        <a:p>
          <a:endParaRPr lang="en-US"/>
        </a:p>
      </dgm:t>
    </dgm:pt>
    <dgm:pt modelId="{915EBDA4-156D-3D47-9EE8-20EAD4E02CA3}" type="pres">
      <dgm:prSet presAssocID="{13CF346C-FF20-914B-B2BB-BAFA5DA7A93A}" presName="linear" presStyleCnt="0">
        <dgm:presLayoutVars>
          <dgm:dir/>
          <dgm:animLvl val="lvl"/>
          <dgm:resizeHandles val="exact"/>
        </dgm:presLayoutVars>
      </dgm:prSet>
      <dgm:spPr/>
      <dgm:t>
        <a:bodyPr/>
        <a:lstStyle/>
        <a:p>
          <a:endParaRPr lang="en-GB"/>
        </a:p>
      </dgm:t>
    </dgm:pt>
    <dgm:pt modelId="{0D8EE518-1653-5F4C-9C3B-E26DF0B3B08F}" type="pres">
      <dgm:prSet presAssocID="{EBD2A97C-19A6-F243-8256-DBCD227723A7}" presName="parentLin" presStyleCnt="0"/>
      <dgm:spPr/>
    </dgm:pt>
    <dgm:pt modelId="{5FB1A5D1-3523-8041-9F2E-8C1CF58C9B90}" type="pres">
      <dgm:prSet presAssocID="{EBD2A97C-19A6-F243-8256-DBCD227723A7}" presName="parentLeftMargin" presStyleLbl="node1" presStyleIdx="0" presStyleCnt="4"/>
      <dgm:spPr/>
      <dgm:t>
        <a:bodyPr/>
        <a:lstStyle/>
        <a:p>
          <a:endParaRPr lang="en-GB"/>
        </a:p>
      </dgm:t>
    </dgm:pt>
    <dgm:pt modelId="{3A4E8510-0B92-3546-9FC7-199E1448004B}" type="pres">
      <dgm:prSet presAssocID="{EBD2A97C-19A6-F243-8256-DBCD227723A7}" presName="parentText" presStyleLbl="node1" presStyleIdx="0" presStyleCnt="4">
        <dgm:presLayoutVars>
          <dgm:chMax val="0"/>
          <dgm:bulletEnabled val="1"/>
        </dgm:presLayoutVars>
      </dgm:prSet>
      <dgm:spPr/>
      <dgm:t>
        <a:bodyPr/>
        <a:lstStyle/>
        <a:p>
          <a:endParaRPr lang="en-US"/>
        </a:p>
      </dgm:t>
    </dgm:pt>
    <dgm:pt modelId="{ACBFB01E-DDBB-3C41-A993-C69F60CF4C47}" type="pres">
      <dgm:prSet presAssocID="{EBD2A97C-19A6-F243-8256-DBCD227723A7}" presName="negativeSpace" presStyleCnt="0"/>
      <dgm:spPr/>
    </dgm:pt>
    <dgm:pt modelId="{057EDD69-F71F-6A49-8394-4ABB1B87B5A5}" type="pres">
      <dgm:prSet presAssocID="{EBD2A97C-19A6-F243-8256-DBCD227723A7}" presName="childText" presStyleLbl="conFgAcc1" presStyleIdx="0" presStyleCnt="4">
        <dgm:presLayoutVars>
          <dgm:bulletEnabled val="1"/>
        </dgm:presLayoutVars>
      </dgm:prSet>
      <dgm:spPr/>
      <dgm:t>
        <a:bodyPr/>
        <a:lstStyle/>
        <a:p>
          <a:endParaRPr lang="en-GB"/>
        </a:p>
      </dgm:t>
    </dgm:pt>
    <dgm:pt modelId="{7EDC8886-C994-B544-B2D8-FEFA6BCB36B2}" type="pres">
      <dgm:prSet presAssocID="{5AED8015-76FA-8A40-886C-94EABA895E37}" presName="spaceBetweenRectangles" presStyleCnt="0"/>
      <dgm:spPr/>
    </dgm:pt>
    <dgm:pt modelId="{F1EFC66F-736C-B949-9121-9445D0B6208C}" type="pres">
      <dgm:prSet presAssocID="{27C24780-EFB7-8440-A27F-AC9556EEDB6D}" presName="parentLin" presStyleCnt="0"/>
      <dgm:spPr/>
    </dgm:pt>
    <dgm:pt modelId="{37C49770-F8C0-5646-9BF8-66CF4A12D072}" type="pres">
      <dgm:prSet presAssocID="{27C24780-EFB7-8440-A27F-AC9556EEDB6D}" presName="parentLeftMargin" presStyleLbl="node1" presStyleIdx="0" presStyleCnt="4"/>
      <dgm:spPr/>
      <dgm:t>
        <a:bodyPr/>
        <a:lstStyle/>
        <a:p>
          <a:endParaRPr lang="en-GB"/>
        </a:p>
      </dgm:t>
    </dgm:pt>
    <dgm:pt modelId="{0708F765-CBEF-4D4B-A724-DCA9C6F73E82}" type="pres">
      <dgm:prSet presAssocID="{27C24780-EFB7-8440-A27F-AC9556EEDB6D}" presName="parentText" presStyleLbl="node1" presStyleIdx="1" presStyleCnt="4">
        <dgm:presLayoutVars>
          <dgm:chMax val="0"/>
          <dgm:bulletEnabled val="1"/>
        </dgm:presLayoutVars>
      </dgm:prSet>
      <dgm:spPr/>
      <dgm:t>
        <a:bodyPr/>
        <a:lstStyle/>
        <a:p>
          <a:endParaRPr lang="en-US"/>
        </a:p>
      </dgm:t>
    </dgm:pt>
    <dgm:pt modelId="{C09409FB-9EF9-A248-8A74-0289464DBF53}" type="pres">
      <dgm:prSet presAssocID="{27C24780-EFB7-8440-A27F-AC9556EEDB6D}" presName="negativeSpace" presStyleCnt="0"/>
      <dgm:spPr/>
    </dgm:pt>
    <dgm:pt modelId="{35137661-6752-D149-81C1-0418F07FE0E6}" type="pres">
      <dgm:prSet presAssocID="{27C24780-EFB7-8440-A27F-AC9556EEDB6D}" presName="childText" presStyleLbl="conFgAcc1" presStyleIdx="1" presStyleCnt="4">
        <dgm:presLayoutVars>
          <dgm:bulletEnabled val="1"/>
        </dgm:presLayoutVars>
      </dgm:prSet>
      <dgm:spPr/>
      <dgm:t>
        <a:bodyPr/>
        <a:lstStyle/>
        <a:p>
          <a:endParaRPr lang="en-GB"/>
        </a:p>
      </dgm:t>
    </dgm:pt>
    <dgm:pt modelId="{3D5E4093-814E-D24B-8B9B-1BD7BF36A892}" type="pres">
      <dgm:prSet presAssocID="{DE095A15-DB7B-C84A-8137-EAC0667D3343}" presName="spaceBetweenRectangles" presStyleCnt="0"/>
      <dgm:spPr/>
    </dgm:pt>
    <dgm:pt modelId="{EF854728-9B2F-544A-955A-B78A3045C920}" type="pres">
      <dgm:prSet presAssocID="{1AB64E21-D734-3F41-8C9D-394B07693A08}" presName="parentLin" presStyleCnt="0"/>
      <dgm:spPr/>
    </dgm:pt>
    <dgm:pt modelId="{EC2EBE26-91B1-B54A-B025-AE60FF9165E5}" type="pres">
      <dgm:prSet presAssocID="{1AB64E21-D734-3F41-8C9D-394B07693A08}" presName="parentLeftMargin" presStyleLbl="node1" presStyleIdx="1" presStyleCnt="4"/>
      <dgm:spPr/>
      <dgm:t>
        <a:bodyPr/>
        <a:lstStyle/>
        <a:p>
          <a:endParaRPr lang="en-GB"/>
        </a:p>
      </dgm:t>
    </dgm:pt>
    <dgm:pt modelId="{375CAF64-A7E1-0342-8F84-56271B0183E2}" type="pres">
      <dgm:prSet presAssocID="{1AB64E21-D734-3F41-8C9D-394B07693A08}" presName="parentText" presStyleLbl="node1" presStyleIdx="2" presStyleCnt="4">
        <dgm:presLayoutVars>
          <dgm:chMax val="0"/>
          <dgm:bulletEnabled val="1"/>
        </dgm:presLayoutVars>
      </dgm:prSet>
      <dgm:spPr/>
      <dgm:t>
        <a:bodyPr/>
        <a:lstStyle/>
        <a:p>
          <a:endParaRPr lang="en-US"/>
        </a:p>
      </dgm:t>
    </dgm:pt>
    <dgm:pt modelId="{E710E4DE-C28B-FF4E-934D-05F3E7F86DF9}" type="pres">
      <dgm:prSet presAssocID="{1AB64E21-D734-3F41-8C9D-394B07693A08}" presName="negativeSpace" presStyleCnt="0"/>
      <dgm:spPr/>
    </dgm:pt>
    <dgm:pt modelId="{3EFB83DF-8598-7248-AB80-56F4912DC712}" type="pres">
      <dgm:prSet presAssocID="{1AB64E21-D734-3F41-8C9D-394B07693A08}" presName="childText" presStyleLbl="conFgAcc1" presStyleIdx="2" presStyleCnt="4">
        <dgm:presLayoutVars>
          <dgm:bulletEnabled val="1"/>
        </dgm:presLayoutVars>
      </dgm:prSet>
      <dgm:spPr/>
      <dgm:t>
        <a:bodyPr/>
        <a:lstStyle/>
        <a:p>
          <a:endParaRPr lang="en-GB"/>
        </a:p>
      </dgm:t>
    </dgm:pt>
    <dgm:pt modelId="{C5EB71B1-1339-1A49-B2E6-9604E9C8850B}" type="pres">
      <dgm:prSet presAssocID="{827EF06B-DA6F-2040-B6B3-27AFCE7FB0B7}" presName="spaceBetweenRectangles" presStyleCnt="0"/>
      <dgm:spPr/>
    </dgm:pt>
    <dgm:pt modelId="{C2520A96-821D-1E44-901E-2C978D6B99C6}" type="pres">
      <dgm:prSet presAssocID="{C795D639-46E2-F74A-BD7D-8E23EAA59B9F}" presName="parentLin" presStyleCnt="0"/>
      <dgm:spPr/>
    </dgm:pt>
    <dgm:pt modelId="{81EF3C24-9811-F849-88AE-2433A8085C17}" type="pres">
      <dgm:prSet presAssocID="{C795D639-46E2-F74A-BD7D-8E23EAA59B9F}" presName="parentLeftMargin" presStyleLbl="node1" presStyleIdx="2" presStyleCnt="4"/>
      <dgm:spPr/>
      <dgm:t>
        <a:bodyPr/>
        <a:lstStyle/>
        <a:p>
          <a:endParaRPr lang="en-GB"/>
        </a:p>
      </dgm:t>
    </dgm:pt>
    <dgm:pt modelId="{9751F5BA-9716-8945-9232-056577432DC1}" type="pres">
      <dgm:prSet presAssocID="{C795D639-46E2-F74A-BD7D-8E23EAA59B9F}" presName="parentText" presStyleLbl="node1" presStyleIdx="3" presStyleCnt="4">
        <dgm:presLayoutVars>
          <dgm:chMax val="0"/>
          <dgm:bulletEnabled val="1"/>
        </dgm:presLayoutVars>
      </dgm:prSet>
      <dgm:spPr/>
      <dgm:t>
        <a:bodyPr/>
        <a:lstStyle/>
        <a:p>
          <a:endParaRPr lang="en-US"/>
        </a:p>
      </dgm:t>
    </dgm:pt>
    <dgm:pt modelId="{5ABB8CB2-51B6-F545-8F43-59C114A0A4F7}" type="pres">
      <dgm:prSet presAssocID="{C795D639-46E2-F74A-BD7D-8E23EAA59B9F}" presName="negativeSpace" presStyleCnt="0"/>
      <dgm:spPr/>
    </dgm:pt>
    <dgm:pt modelId="{7AC7BBE1-2663-984E-9849-47B21F4E23AD}" type="pres">
      <dgm:prSet presAssocID="{C795D639-46E2-F74A-BD7D-8E23EAA59B9F}" presName="childText" presStyleLbl="conFgAcc1" presStyleIdx="3" presStyleCnt="4">
        <dgm:presLayoutVars>
          <dgm:bulletEnabled val="1"/>
        </dgm:presLayoutVars>
      </dgm:prSet>
      <dgm:spPr/>
      <dgm:t>
        <a:bodyPr/>
        <a:lstStyle/>
        <a:p>
          <a:endParaRPr lang="en-GB"/>
        </a:p>
      </dgm:t>
    </dgm:pt>
  </dgm:ptLst>
  <dgm:cxnLst>
    <dgm:cxn modelId="{8670ACAA-40E1-9F42-B821-DA38A73EDAD3}" srcId="{13CF346C-FF20-914B-B2BB-BAFA5DA7A93A}" destId="{1AB64E21-D734-3F41-8C9D-394B07693A08}" srcOrd="2" destOrd="0" parTransId="{F28ECD9D-4F41-344E-82CC-8FFE4F9FEAEB}" sibTransId="{827EF06B-DA6F-2040-B6B3-27AFCE7FB0B7}"/>
    <dgm:cxn modelId="{4C417DA9-EB51-5D46-96BB-0E65172629A4}" srcId="{EBD2A97C-19A6-F243-8256-DBCD227723A7}" destId="{3CF07C17-E81C-504A-BFE0-33D46D143DEF}" srcOrd="0" destOrd="0" parTransId="{24CB5A64-6AAA-CB43-9575-998D83F0735C}" sibTransId="{6B87AB74-6F4F-3C47-B4F5-D9ABAE267EB4}"/>
    <dgm:cxn modelId="{AFB7C274-F67B-3846-87D7-2E01E586E90B}" type="presOf" srcId="{EBD2A97C-19A6-F243-8256-DBCD227723A7}" destId="{3A4E8510-0B92-3546-9FC7-199E1448004B}" srcOrd="1" destOrd="0" presId="urn:microsoft.com/office/officeart/2005/8/layout/list1"/>
    <dgm:cxn modelId="{1A7BB5D9-9D42-FD49-8DE2-9A2EEA23F4F4}" type="presOf" srcId="{EBD2A97C-19A6-F243-8256-DBCD227723A7}" destId="{5FB1A5D1-3523-8041-9F2E-8C1CF58C9B90}" srcOrd="0" destOrd="0" presId="urn:microsoft.com/office/officeart/2005/8/layout/list1"/>
    <dgm:cxn modelId="{175EDA97-E956-A04F-BD5A-E30E0667F1AC}" type="presOf" srcId="{1AB64E21-D734-3F41-8C9D-394B07693A08}" destId="{375CAF64-A7E1-0342-8F84-56271B0183E2}" srcOrd="1" destOrd="0" presId="urn:microsoft.com/office/officeart/2005/8/layout/list1"/>
    <dgm:cxn modelId="{9D8A352A-EA86-1945-8237-BB4DD20572D5}" srcId="{1AB64E21-D734-3F41-8C9D-394B07693A08}" destId="{2111932F-642C-AC41-9319-5DA4DCC849DD}" srcOrd="0" destOrd="0" parTransId="{FED9D191-8DC9-444E-8ACD-A70B990EAAA5}" sibTransId="{F159EC9D-A4C2-B947-A191-BCE36A7D9FDB}"/>
    <dgm:cxn modelId="{761CEA10-F62A-0F48-91D1-4C828E602C82}" type="presOf" srcId="{3CF07C17-E81C-504A-BFE0-33D46D143DEF}" destId="{057EDD69-F71F-6A49-8394-4ABB1B87B5A5}" srcOrd="0" destOrd="0" presId="urn:microsoft.com/office/officeart/2005/8/layout/list1"/>
    <dgm:cxn modelId="{B853A13F-2901-184A-AF68-139BD6F15BAD}" srcId="{27C24780-EFB7-8440-A27F-AC9556EEDB6D}" destId="{6C78E06A-5F38-574A-972A-1926DA26F6F6}" srcOrd="0" destOrd="0" parTransId="{8E3A8A8D-320C-1349-8E71-54F239DB4670}" sibTransId="{A1782905-D838-504C-847E-97CDFB1D895C}"/>
    <dgm:cxn modelId="{FCED06F9-FA5C-C74C-A7AD-66DB63DBB7B1}" type="presOf" srcId="{C795D639-46E2-F74A-BD7D-8E23EAA59B9F}" destId="{81EF3C24-9811-F849-88AE-2433A8085C17}" srcOrd="0" destOrd="0" presId="urn:microsoft.com/office/officeart/2005/8/layout/list1"/>
    <dgm:cxn modelId="{7F35B898-6ED0-D64A-923C-313435798DDB}" srcId="{13CF346C-FF20-914B-B2BB-BAFA5DA7A93A}" destId="{27C24780-EFB7-8440-A27F-AC9556EEDB6D}" srcOrd="1" destOrd="0" parTransId="{372513C1-4E12-674B-AD96-0616336B116E}" sibTransId="{DE095A15-DB7B-C84A-8137-EAC0667D3343}"/>
    <dgm:cxn modelId="{5C7F2557-00FA-F847-ABC1-73014C1327C5}" srcId="{13CF346C-FF20-914B-B2BB-BAFA5DA7A93A}" destId="{C795D639-46E2-F74A-BD7D-8E23EAA59B9F}" srcOrd="3" destOrd="0" parTransId="{03EA200D-AFC0-584D-A66D-764847DBC892}" sibTransId="{0AB241C5-A4A3-E846-9549-BDA57096573B}"/>
    <dgm:cxn modelId="{B4A89003-72AF-1C4E-BDE0-48C7566A2DB7}" srcId="{C795D639-46E2-F74A-BD7D-8E23EAA59B9F}" destId="{2505D8C8-0539-6F46-A408-D72C551E71D0}" srcOrd="0" destOrd="0" parTransId="{04FAF835-ADC4-A546-B469-BBB660ED8650}" sibTransId="{337696BB-E74F-8944-92BC-0FAA095DFD61}"/>
    <dgm:cxn modelId="{005EBBE9-D909-7B40-ADED-5BE856CB2E42}" type="presOf" srcId="{1AB64E21-D734-3F41-8C9D-394B07693A08}" destId="{EC2EBE26-91B1-B54A-B025-AE60FF9165E5}" srcOrd="0" destOrd="0" presId="urn:microsoft.com/office/officeart/2005/8/layout/list1"/>
    <dgm:cxn modelId="{0AF82C57-9E28-2748-B20D-80D5FAE93B62}" type="presOf" srcId="{27C24780-EFB7-8440-A27F-AC9556EEDB6D}" destId="{0708F765-CBEF-4D4B-A724-DCA9C6F73E82}" srcOrd="1" destOrd="0" presId="urn:microsoft.com/office/officeart/2005/8/layout/list1"/>
    <dgm:cxn modelId="{6188123D-18E9-674A-82F6-041AB8C42006}" type="presOf" srcId="{C795D639-46E2-F74A-BD7D-8E23EAA59B9F}" destId="{9751F5BA-9716-8945-9232-056577432DC1}" srcOrd="1" destOrd="0" presId="urn:microsoft.com/office/officeart/2005/8/layout/list1"/>
    <dgm:cxn modelId="{C3D190FD-FCD1-9145-B34B-AE4CD2C8C15B}" type="presOf" srcId="{13CF346C-FF20-914B-B2BB-BAFA5DA7A93A}" destId="{915EBDA4-156D-3D47-9EE8-20EAD4E02CA3}" srcOrd="0" destOrd="0" presId="urn:microsoft.com/office/officeart/2005/8/layout/list1"/>
    <dgm:cxn modelId="{5866B47C-2891-2341-A10F-23DAE87A750B}" type="presOf" srcId="{2505D8C8-0539-6F46-A408-D72C551E71D0}" destId="{7AC7BBE1-2663-984E-9849-47B21F4E23AD}" srcOrd="0" destOrd="0" presId="urn:microsoft.com/office/officeart/2005/8/layout/list1"/>
    <dgm:cxn modelId="{DB95189B-3375-EF47-8667-D72B4E7BC10F}" type="presOf" srcId="{27C24780-EFB7-8440-A27F-AC9556EEDB6D}" destId="{37C49770-F8C0-5646-9BF8-66CF4A12D072}" srcOrd="0" destOrd="0" presId="urn:microsoft.com/office/officeart/2005/8/layout/list1"/>
    <dgm:cxn modelId="{B50E394B-BB2E-3F4F-A8EE-E24A2C7FB162}" type="presOf" srcId="{2111932F-642C-AC41-9319-5DA4DCC849DD}" destId="{3EFB83DF-8598-7248-AB80-56F4912DC712}" srcOrd="0" destOrd="0" presId="urn:microsoft.com/office/officeart/2005/8/layout/list1"/>
    <dgm:cxn modelId="{FA5DD786-8D77-0D4A-82C7-0BF2998B16BC}" type="presOf" srcId="{6C78E06A-5F38-574A-972A-1926DA26F6F6}" destId="{35137661-6752-D149-81C1-0418F07FE0E6}" srcOrd="0" destOrd="0" presId="urn:microsoft.com/office/officeart/2005/8/layout/list1"/>
    <dgm:cxn modelId="{3B8161D0-7A34-C849-8FB7-29C6A2583F79}" srcId="{13CF346C-FF20-914B-B2BB-BAFA5DA7A93A}" destId="{EBD2A97C-19A6-F243-8256-DBCD227723A7}" srcOrd="0" destOrd="0" parTransId="{6029166E-F19E-B548-8C7D-8D6E5F5FD22B}" sibTransId="{5AED8015-76FA-8A40-886C-94EABA895E37}"/>
    <dgm:cxn modelId="{04733943-7BAA-B745-9B84-86EA117734D0}" type="presParOf" srcId="{915EBDA4-156D-3D47-9EE8-20EAD4E02CA3}" destId="{0D8EE518-1653-5F4C-9C3B-E26DF0B3B08F}" srcOrd="0" destOrd="0" presId="urn:microsoft.com/office/officeart/2005/8/layout/list1"/>
    <dgm:cxn modelId="{945B103E-E625-D043-9D4A-B80561149B54}" type="presParOf" srcId="{0D8EE518-1653-5F4C-9C3B-E26DF0B3B08F}" destId="{5FB1A5D1-3523-8041-9F2E-8C1CF58C9B90}" srcOrd="0" destOrd="0" presId="urn:microsoft.com/office/officeart/2005/8/layout/list1"/>
    <dgm:cxn modelId="{307C9885-F040-CC49-873E-479E37EC30C2}" type="presParOf" srcId="{0D8EE518-1653-5F4C-9C3B-E26DF0B3B08F}" destId="{3A4E8510-0B92-3546-9FC7-199E1448004B}" srcOrd="1" destOrd="0" presId="urn:microsoft.com/office/officeart/2005/8/layout/list1"/>
    <dgm:cxn modelId="{171A8F4D-6886-404D-B7CF-DE6FC832718C}" type="presParOf" srcId="{915EBDA4-156D-3D47-9EE8-20EAD4E02CA3}" destId="{ACBFB01E-DDBB-3C41-A993-C69F60CF4C47}" srcOrd="1" destOrd="0" presId="urn:microsoft.com/office/officeart/2005/8/layout/list1"/>
    <dgm:cxn modelId="{3176173F-DC58-4C43-82E1-567C362E3DB7}" type="presParOf" srcId="{915EBDA4-156D-3D47-9EE8-20EAD4E02CA3}" destId="{057EDD69-F71F-6A49-8394-4ABB1B87B5A5}" srcOrd="2" destOrd="0" presId="urn:microsoft.com/office/officeart/2005/8/layout/list1"/>
    <dgm:cxn modelId="{AC7FC2C6-655F-994B-AE20-138889EDB05D}" type="presParOf" srcId="{915EBDA4-156D-3D47-9EE8-20EAD4E02CA3}" destId="{7EDC8886-C994-B544-B2D8-FEFA6BCB36B2}" srcOrd="3" destOrd="0" presId="urn:microsoft.com/office/officeart/2005/8/layout/list1"/>
    <dgm:cxn modelId="{777DA8AC-4011-A645-91DB-3AD4035CC3E0}" type="presParOf" srcId="{915EBDA4-156D-3D47-9EE8-20EAD4E02CA3}" destId="{F1EFC66F-736C-B949-9121-9445D0B6208C}" srcOrd="4" destOrd="0" presId="urn:microsoft.com/office/officeart/2005/8/layout/list1"/>
    <dgm:cxn modelId="{FA61312F-B9A9-3849-BA80-844F1EA9B026}" type="presParOf" srcId="{F1EFC66F-736C-B949-9121-9445D0B6208C}" destId="{37C49770-F8C0-5646-9BF8-66CF4A12D072}" srcOrd="0" destOrd="0" presId="urn:microsoft.com/office/officeart/2005/8/layout/list1"/>
    <dgm:cxn modelId="{41CFED74-2C81-3F4B-B6F8-04AD728734D3}" type="presParOf" srcId="{F1EFC66F-736C-B949-9121-9445D0B6208C}" destId="{0708F765-CBEF-4D4B-A724-DCA9C6F73E82}" srcOrd="1" destOrd="0" presId="urn:microsoft.com/office/officeart/2005/8/layout/list1"/>
    <dgm:cxn modelId="{B655B80C-274C-EE48-8C22-6EF68C6D17DA}" type="presParOf" srcId="{915EBDA4-156D-3D47-9EE8-20EAD4E02CA3}" destId="{C09409FB-9EF9-A248-8A74-0289464DBF53}" srcOrd="5" destOrd="0" presId="urn:microsoft.com/office/officeart/2005/8/layout/list1"/>
    <dgm:cxn modelId="{DBF71BFC-07A6-E645-B519-6E79CDB83C62}" type="presParOf" srcId="{915EBDA4-156D-3D47-9EE8-20EAD4E02CA3}" destId="{35137661-6752-D149-81C1-0418F07FE0E6}" srcOrd="6" destOrd="0" presId="urn:microsoft.com/office/officeart/2005/8/layout/list1"/>
    <dgm:cxn modelId="{F0B3431E-7CFE-724D-9F58-CA96ACD1D80D}" type="presParOf" srcId="{915EBDA4-156D-3D47-9EE8-20EAD4E02CA3}" destId="{3D5E4093-814E-D24B-8B9B-1BD7BF36A892}" srcOrd="7" destOrd="0" presId="urn:microsoft.com/office/officeart/2005/8/layout/list1"/>
    <dgm:cxn modelId="{79AA391B-787F-504D-B4A8-EFCA0F78DB51}" type="presParOf" srcId="{915EBDA4-156D-3D47-9EE8-20EAD4E02CA3}" destId="{EF854728-9B2F-544A-955A-B78A3045C920}" srcOrd="8" destOrd="0" presId="urn:microsoft.com/office/officeart/2005/8/layout/list1"/>
    <dgm:cxn modelId="{7A0C4B09-7724-E842-865F-7CCF53CE432E}" type="presParOf" srcId="{EF854728-9B2F-544A-955A-B78A3045C920}" destId="{EC2EBE26-91B1-B54A-B025-AE60FF9165E5}" srcOrd="0" destOrd="0" presId="urn:microsoft.com/office/officeart/2005/8/layout/list1"/>
    <dgm:cxn modelId="{7B45FF84-A0F6-414C-B51C-4EA78DBDB5BB}" type="presParOf" srcId="{EF854728-9B2F-544A-955A-B78A3045C920}" destId="{375CAF64-A7E1-0342-8F84-56271B0183E2}" srcOrd="1" destOrd="0" presId="urn:microsoft.com/office/officeart/2005/8/layout/list1"/>
    <dgm:cxn modelId="{916F4FFE-22EB-6E4B-896C-EC69DC355DAF}" type="presParOf" srcId="{915EBDA4-156D-3D47-9EE8-20EAD4E02CA3}" destId="{E710E4DE-C28B-FF4E-934D-05F3E7F86DF9}" srcOrd="9" destOrd="0" presId="urn:microsoft.com/office/officeart/2005/8/layout/list1"/>
    <dgm:cxn modelId="{3A946AA5-26C3-8E45-B682-16F95212FA3A}" type="presParOf" srcId="{915EBDA4-156D-3D47-9EE8-20EAD4E02CA3}" destId="{3EFB83DF-8598-7248-AB80-56F4912DC712}" srcOrd="10" destOrd="0" presId="urn:microsoft.com/office/officeart/2005/8/layout/list1"/>
    <dgm:cxn modelId="{1F0D01A5-1608-4745-B095-CF74A4092CA0}" type="presParOf" srcId="{915EBDA4-156D-3D47-9EE8-20EAD4E02CA3}" destId="{C5EB71B1-1339-1A49-B2E6-9604E9C8850B}" srcOrd="11" destOrd="0" presId="urn:microsoft.com/office/officeart/2005/8/layout/list1"/>
    <dgm:cxn modelId="{F2B590CF-0107-B844-8164-EBEE7142D74E}" type="presParOf" srcId="{915EBDA4-156D-3D47-9EE8-20EAD4E02CA3}" destId="{C2520A96-821D-1E44-901E-2C978D6B99C6}" srcOrd="12" destOrd="0" presId="urn:microsoft.com/office/officeart/2005/8/layout/list1"/>
    <dgm:cxn modelId="{3DBF8C2E-C908-684A-BB09-A03FA56836B9}" type="presParOf" srcId="{C2520A96-821D-1E44-901E-2C978D6B99C6}" destId="{81EF3C24-9811-F849-88AE-2433A8085C17}" srcOrd="0" destOrd="0" presId="urn:microsoft.com/office/officeart/2005/8/layout/list1"/>
    <dgm:cxn modelId="{8563AF4F-07F7-E749-B28F-660C22AC783D}" type="presParOf" srcId="{C2520A96-821D-1E44-901E-2C978D6B99C6}" destId="{9751F5BA-9716-8945-9232-056577432DC1}" srcOrd="1" destOrd="0" presId="urn:microsoft.com/office/officeart/2005/8/layout/list1"/>
    <dgm:cxn modelId="{BB879721-C598-AC45-80D4-0E4C86D41867}" type="presParOf" srcId="{915EBDA4-156D-3D47-9EE8-20EAD4E02CA3}" destId="{5ABB8CB2-51B6-F545-8F43-59C114A0A4F7}" srcOrd="13" destOrd="0" presId="urn:microsoft.com/office/officeart/2005/8/layout/list1"/>
    <dgm:cxn modelId="{1ECAD4E2-E4D1-4A45-B1AC-BECC884A44C5}" type="presParOf" srcId="{915EBDA4-156D-3D47-9EE8-20EAD4E02CA3}" destId="{7AC7BBE1-2663-984E-9849-47B21F4E23AD}" srcOrd="14" destOrd="0" presId="urn:microsoft.com/office/officeart/2005/8/layout/list1"/>
  </dgm:cxnLst>
  <dgm:bg/>
  <dgm:whole/>
  <dgm:extLst>
    <a:ext uri="http://schemas.microsoft.com/office/drawing/2008/diagram">
      <dsp:dataModelExt xmlns:dgm="http://schemas.openxmlformats.org/drawingml/2006/diagram" xmlns:a="http://schemas.openxmlformats.org/drawingml/2006/main"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46F3631-4992-B442-9F6F-2AF67E4D524A}" type="doc">
      <dgm:prSet loTypeId="urn:microsoft.com/office/officeart/2005/8/layout/default" loCatId="list" qsTypeId="urn:microsoft.com/office/officeart/2005/8/quickstyle/simple4" qsCatId="simple" csTypeId="urn:microsoft.com/office/officeart/2005/8/colors/colorful1" csCatId="colorful" phldr="1"/>
      <dgm:spPr/>
      <dgm:t>
        <a:bodyPr/>
        <a:lstStyle/>
        <a:p>
          <a:endParaRPr lang="en-US"/>
        </a:p>
      </dgm:t>
    </dgm:pt>
    <dgm:pt modelId="{D988C60B-6CED-1C4D-B1F6-52CF771EBE73}">
      <dgm:prSet phldrT="[Text]" custT="1"/>
      <dgm:spPr/>
      <dgm:t>
        <a:bodyPr/>
        <a:lstStyle/>
        <a:p>
          <a:r>
            <a:rPr lang="en-US" sz="2300" b="0" dirty="0" smtClean="0"/>
            <a:t>Service facilities</a:t>
          </a:r>
          <a:endParaRPr lang="en-US" sz="2300" b="0" dirty="0"/>
        </a:p>
      </dgm:t>
    </dgm:pt>
    <dgm:pt modelId="{E901AB02-C61C-4F4A-A7AE-E4C0FBD1636C}" type="parTrans" cxnId="{B93D1C61-DCDB-BC47-BBBD-A3786FCE5C0C}">
      <dgm:prSet/>
      <dgm:spPr/>
      <dgm:t>
        <a:bodyPr/>
        <a:lstStyle/>
        <a:p>
          <a:endParaRPr lang="en-US"/>
        </a:p>
      </dgm:t>
    </dgm:pt>
    <dgm:pt modelId="{B9B870D9-F96F-6745-93B9-0FE94F640C5C}" type="sibTrans" cxnId="{B93D1C61-DCDB-BC47-BBBD-A3786FCE5C0C}">
      <dgm:prSet/>
      <dgm:spPr/>
      <dgm:t>
        <a:bodyPr/>
        <a:lstStyle/>
        <a:p>
          <a:endParaRPr lang="en-US"/>
        </a:p>
      </dgm:t>
    </dgm:pt>
    <dgm:pt modelId="{8EAA4FEE-27F7-D343-A327-E33DD2894E2A}">
      <dgm:prSet/>
      <dgm:spPr/>
      <dgm:t>
        <a:bodyPr/>
        <a:lstStyle/>
        <a:p>
          <a:r>
            <a:rPr lang="en-US" sz="1800" dirty="0" smtClean="0"/>
            <a:t>Stage on which drama unfolds</a:t>
          </a:r>
        </a:p>
      </dgm:t>
    </dgm:pt>
    <dgm:pt modelId="{C5D85F41-5DE3-874D-A665-950302C69442}" type="parTrans" cxnId="{2A050A76-ED16-D649-8E9B-B2A5FC1096E9}">
      <dgm:prSet/>
      <dgm:spPr/>
      <dgm:t>
        <a:bodyPr/>
        <a:lstStyle/>
        <a:p>
          <a:endParaRPr lang="en-US"/>
        </a:p>
      </dgm:t>
    </dgm:pt>
    <dgm:pt modelId="{3252F206-F504-C74A-837B-529D3F0E1692}" type="sibTrans" cxnId="{2A050A76-ED16-D649-8E9B-B2A5FC1096E9}">
      <dgm:prSet/>
      <dgm:spPr/>
      <dgm:t>
        <a:bodyPr/>
        <a:lstStyle/>
        <a:p>
          <a:endParaRPr lang="en-US"/>
        </a:p>
      </dgm:t>
    </dgm:pt>
    <dgm:pt modelId="{DB2FC320-E80B-DB45-9893-5225491BF3D3}">
      <dgm:prSet/>
      <dgm:spPr/>
      <dgm:t>
        <a:bodyPr/>
        <a:lstStyle/>
        <a:p>
          <a:r>
            <a:rPr lang="en-US" sz="1800" smtClean="0"/>
            <a:t>This may change from one act to another </a:t>
          </a:r>
          <a:endParaRPr lang="en-US" sz="1800" dirty="0" smtClean="0"/>
        </a:p>
      </dgm:t>
    </dgm:pt>
    <dgm:pt modelId="{E9E5A6B1-1D49-AD46-8F70-3E92A6986899}" type="parTrans" cxnId="{416FB824-861B-6246-B068-602F3E3ECA69}">
      <dgm:prSet/>
      <dgm:spPr/>
      <dgm:t>
        <a:bodyPr/>
        <a:lstStyle/>
        <a:p>
          <a:endParaRPr lang="en-US"/>
        </a:p>
      </dgm:t>
    </dgm:pt>
    <dgm:pt modelId="{7645CDEB-47DA-DF49-9EEA-3438B23384CB}" type="sibTrans" cxnId="{416FB824-861B-6246-B068-602F3E3ECA69}">
      <dgm:prSet/>
      <dgm:spPr/>
      <dgm:t>
        <a:bodyPr/>
        <a:lstStyle/>
        <a:p>
          <a:endParaRPr lang="en-US"/>
        </a:p>
      </dgm:t>
    </dgm:pt>
    <dgm:pt modelId="{5F30CD08-A198-0F4A-9D21-5E6E83920A4A}">
      <dgm:prSet/>
      <dgm:spPr/>
      <dgm:t>
        <a:bodyPr/>
        <a:lstStyle/>
        <a:p>
          <a:r>
            <a:rPr lang="en-US" smtClean="0"/>
            <a:t>Personnel</a:t>
          </a:r>
          <a:endParaRPr lang="en-US" dirty="0" smtClean="0"/>
        </a:p>
      </dgm:t>
    </dgm:pt>
    <dgm:pt modelId="{3A3995EA-02BE-7E40-9704-12DC4B8ACB73}" type="parTrans" cxnId="{33590F3A-E74E-2040-A2DD-3184D343B04E}">
      <dgm:prSet/>
      <dgm:spPr/>
      <dgm:t>
        <a:bodyPr/>
        <a:lstStyle/>
        <a:p>
          <a:endParaRPr lang="en-US"/>
        </a:p>
      </dgm:t>
    </dgm:pt>
    <dgm:pt modelId="{A8B0E51B-E2E0-8546-9016-612B2062A931}" type="sibTrans" cxnId="{33590F3A-E74E-2040-A2DD-3184D343B04E}">
      <dgm:prSet/>
      <dgm:spPr/>
      <dgm:t>
        <a:bodyPr/>
        <a:lstStyle/>
        <a:p>
          <a:endParaRPr lang="en-US"/>
        </a:p>
      </dgm:t>
    </dgm:pt>
    <dgm:pt modelId="{BCEE6F4F-7E94-FC41-8A19-55E8E16FF5D5}">
      <dgm:prSet/>
      <dgm:spPr/>
      <dgm:t>
        <a:bodyPr/>
        <a:lstStyle/>
        <a:p>
          <a:r>
            <a:rPr lang="en-US" smtClean="0"/>
            <a:t>Front stage personnel are like members of a cast</a:t>
          </a:r>
          <a:endParaRPr lang="en-US" dirty="0" smtClean="0"/>
        </a:p>
      </dgm:t>
    </dgm:pt>
    <dgm:pt modelId="{A3FD80A7-EE1A-B642-9BE5-04C056B4119F}" type="parTrans" cxnId="{C62429B6-FEE2-A643-88E8-0F9BCA2BD027}">
      <dgm:prSet/>
      <dgm:spPr/>
      <dgm:t>
        <a:bodyPr/>
        <a:lstStyle/>
        <a:p>
          <a:endParaRPr lang="en-US"/>
        </a:p>
      </dgm:t>
    </dgm:pt>
    <dgm:pt modelId="{3A2EE2AE-B48C-F74E-8FBE-F9721F6849B0}" type="sibTrans" cxnId="{C62429B6-FEE2-A643-88E8-0F9BCA2BD027}">
      <dgm:prSet/>
      <dgm:spPr/>
      <dgm:t>
        <a:bodyPr/>
        <a:lstStyle/>
        <a:p>
          <a:endParaRPr lang="en-US"/>
        </a:p>
      </dgm:t>
    </dgm:pt>
    <dgm:pt modelId="{280C544C-C0DD-5944-934A-687855612C53}">
      <dgm:prSet/>
      <dgm:spPr/>
      <dgm:t>
        <a:bodyPr/>
        <a:lstStyle/>
        <a:p>
          <a:r>
            <a:rPr lang="en-US" smtClean="0"/>
            <a:t>Backstage personnel are support production team</a:t>
          </a:r>
          <a:endParaRPr lang="en-US" dirty="0" smtClean="0"/>
        </a:p>
      </dgm:t>
    </dgm:pt>
    <dgm:pt modelId="{53F817E6-9EB1-FF46-B54A-FDFED17351A8}" type="parTrans" cxnId="{2082C2B8-7CC2-3E43-892B-1E32F97E03BA}">
      <dgm:prSet/>
      <dgm:spPr/>
      <dgm:t>
        <a:bodyPr/>
        <a:lstStyle/>
        <a:p>
          <a:endParaRPr lang="en-US"/>
        </a:p>
      </dgm:t>
    </dgm:pt>
    <dgm:pt modelId="{EB6848FC-629C-6544-A707-67D276ED61F1}" type="sibTrans" cxnId="{2082C2B8-7CC2-3E43-892B-1E32F97E03BA}">
      <dgm:prSet/>
      <dgm:spPr/>
      <dgm:t>
        <a:bodyPr/>
        <a:lstStyle/>
        <a:p>
          <a:endParaRPr lang="en-US"/>
        </a:p>
      </dgm:t>
    </dgm:pt>
    <dgm:pt modelId="{086E675F-D882-6D49-AD52-C22C841FF49F}">
      <dgm:prSet/>
      <dgm:spPr/>
      <dgm:t>
        <a:bodyPr/>
        <a:lstStyle/>
        <a:p>
          <a:r>
            <a:rPr lang="en-US" b="0" dirty="0" smtClean="0"/>
            <a:t>Roles </a:t>
          </a:r>
        </a:p>
      </dgm:t>
    </dgm:pt>
    <dgm:pt modelId="{7E5AB0A0-BAF5-C74D-ACE4-1EA72279298A}" type="parTrans" cxnId="{28944E6D-B512-9C40-A90D-015A5DF1D969}">
      <dgm:prSet/>
      <dgm:spPr/>
      <dgm:t>
        <a:bodyPr/>
        <a:lstStyle/>
        <a:p>
          <a:endParaRPr lang="en-US"/>
        </a:p>
      </dgm:t>
    </dgm:pt>
    <dgm:pt modelId="{05AC0127-0A5C-2D40-A0E0-C4F8F92D6E27}" type="sibTrans" cxnId="{28944E6D-B512-9C40-A90D-015A5DF1D969}">
      <dgm:prSet/>
      <dgm:spPr/>
      <dgm:t>
        <a:bodyPr/>
        <a:lstStyle/>
        <a:p>
          <a:endParaRPr lang="en-US"/>
        </a:p>
      </dgm:t>
    </dgm:pt>
    <dgm:pt modelId="{1B82C9B5-CBED-7B46-9F01-9766C51333DF}">
      <dgm:prSet/>
      <dgm:spPr/>
      <dgm:t>
        <a:bodyPr/>
        <a:lstStyle/>
        <a:p>
          <a:r>
            <a:rPr lang="en-US" dirty="0" smtClean="0"/>
            <a:t>Like actors, employees have roles to play and behave in specific ways</a:t>
          </a:r>
        </a:p>
      </dgm:t>
    </dgm:pt>
    <dgm:pt modelId="{090866F7-B8C4-4744-B9B0-1E6D05FE9C1D}" type="parTrans" cxnId="{7450274E-44AA-B04A-B9BC-695D89A209E3}">
      <dgm:prSet/>
      <dgm:spPr/>
      <dgm:t>
        <a:bodyPr/>
        <a:lstStyle/>
        <a:p>
          <a:endParaRPr lang="en-US"/>
        </a:p>
      </dgm:t>
    </dgm:pt>
    <dgm:pt modelId="{8A91CB3E-03CF-4540-99FD-12E3CB7BF468}" type="sibTrans" cxnId="{7450274E-44AA-B04A-B9BC-695D89A209E3}">
      <dgm:prSet/>
      <dgm:spPr/>
      <dgm:t>
        <a:bodyPr/>
        <a:lstStyle/>
        <a:p>
          <a:endParaRPr lang="en-US"/>
        </a:p>
      </dgm:t>
    </dgm:pt>
    <dgm:pt modelId="{FE5413CC-8471-8846-9C3C-BD1EA30C97EA}">
      <dgm:prSet/>
      <dgm:spPr/>
      <dgm:t>
        <a:bodyPr/>
        <a:lstStyle/>
        <a:p>
          <a:r>
            <a:rPr lang="en-US" smtClean="0"/>
            <a:t>Scripts</a:t>
          </a:r>
          <a:endParaRPr lang="en-US" dirty="0" smtClean="0"/>
        </a:p>
      </dgm:t>
    </dgm:pt>
    <dgm:pt modelId="{AD7171D7-D3CB-FF41-BFAB-04E538213D46}" type="parTrans" cxnId="{561C2EC5-898E-DF43-A253-20CBE7C70B81}">
      <dgm:prSet/>
      <dgm:spPr/>
      <dgm:t>
        <a:bodyPr/>
        <a:lstStyle/>
        <a:p>
          <a:endParaRPr lang="en-US"/>
        </a:p>
      </dgm:t>
    </dgm:pt>
    <dgm:pt modelId="{E1544B72-6470-F04F-962A-6A787FD94229}" type="sibTrans" cxnId="{561C2EC5-898E-DF43-A253-20CBE7C70B81}">
      <dgm:prSet/>
      <dgm:spPr/>
      <dgm:t>
        <a:bodyPr/>
        <a:lstStyle/>
        <a:p>
          <a:endParaRPr lang="en-US"/>
        </a:p>
      </dgm:t>
    </dgm:pt>
    <dgm:pt modelId="{070142A7-0589-0F4A-BD43-B1807EE9C6B6}">
      <dgm:prSet/>
      <dgm:spPr/>
      <dgm:t>
        <a:bodyPr/>
        <a:lstStyle/>
        <a:p>
          <a:r>
            <a:rPr lang="en-US" smtClean="0"/>
            <a:t>Specifies the sequences of behavior for customers and employees</a:t>
          </a:r>
          <a:endParaRPr lang="en-US" dirty="0" smtClean="0"/>
        </a:p>
      </dgm:t>
    </dgm:pt>
    <dgm:pt modelId="{38DA742E-1657-F54D-9897-C0C13755B9FF}" type="parTrans" cxnId="{B45223BD-A037-AA41-A3B4-1245DF4EAC0F}">
      <dgm:prSet/>
      <dgm:spPr/>
      <dgm:t>
        <a:bodyPr/>
        <a:lstStyle/>
        <a:p>
          <a:endParaRPr lang="en-US"/>
        </a:p>
      </dgm:t>
    </dgm:pt>
    <dgm:pt modelId="{683DD1D4-35FF-4740-BFF5-FA0C878D8E84}" type="sibTrans" cxnId="{B45223BD-A037-AA41-A3B4-1245DF4EAC0F}">
      <dgm:prSet/>
      <dgm:spPr/>
      <dgm:t>
        <a:bodyPr/>
        <a:lstStyle/>
        <a:p>
          <a:endParaRPr lang="en-US"/>
        </a:p>
      </dgm:t>
    </dgm:pt>
    <dgm:pt modelId="{D46B7EF0-F17E-BE40-9609-11D89E2F374E}" type="pres">
      <dgm:prSet presAssocID="{446F3631-4992-B442-9F6F-2AF67E4D524A}" presName="diagram" presStyleCnt="0">
        <dgm:presLayoutVars>
          <dgm:dir/>
          <dgm:resizeHandles val="exact"/>
        </dgm:presLayoutVars>
      </dgm:prSet>
      <dgm:spPr/>
      <dgm:t>
        <a:bodyPr/>
        <a:lstStyle/>
        <a:p>
          <a:endParaRPr lang="en-GB"/>
        </a:p>
      </dgm:t>
    </dgm:pt>
    <dgm:pt modelId="{8C41884D-A0D8-B54E-B675-4C63B260B440}" type="pres">
      <dgm:prSet presAssocID="{D988C60B-6CED-1C4D-B1F6-52CF771EBE73}" presName="node" presStyleLbl="node1" presStyleIdx="0" presStyleCnt="4">
        <dgm:presLayoutVars>
          <dgm:bulletEnabled val="1"/>
        </dgm:presLayoutVars>
      </dgm:prSet>
      <dgm:spPr/>
      <dgm:t>
        <a:bodyPr/>
        <a:lstStyle/>
        <a:p>
          <a:endParaRPr lang="en-US"/>
        </a:p>
      </dgm:t>
    </dgm:pt>
    <dgm:pt modelId="{3B09FE2E-1CB6-CF4C-B697-739E9A55ADF0}" type="pres">
      <dgm:prSet presAssocID="{B9B870D9-F96F-6745-93B9-0FE94F640C5C}" presName="sibTrans" presStyleCnt="0"/>
      <dgm:spPr/>
    </dgm:pt>
    <dgm:pt modelId="{96E2F4A2-6B5A-CB42-BFFD-EEB9F4BEFFC1}" type="pres">
      <dgm:prSet presAssocID="{5F30CD08-A198-0F4A-9D21-5E6E83920A4A}" presName="node" presStyleLbl="node1" presStyleIdx="1" presStyleCnt="4">
        <dgm:presLayoutVars>
          <dgm:bulletEnabled val="1"/>
        </dgm:presLayoutVars>
      </dgm:prSet>
      <dgm:spPr/>
      <dgm:t>
        <a:bodyPr/>
        <a:lstStyle/>
        <a:p>
          <a:endParaRPr lang="en-GB"/>
        </a:p>
      </dgm:t>
    </dgm:pt>
    <dgm:pt modelId="{F3D23B09-831F-3041-9B8B-069250FAC040}" type="pres">
      <dgm:prSet presAssocID="{A8B0E51B-E2E0-8546-9016-612B2062A931}" presName="sibTrans" presStyleCnt="0"/>
      <dgm:spPr/>
    </dgm:pt>
    <dgm:pt modelId="{F35E3235-C740-2A4B-9AA2-7498F773202A}" type="pres">
      <dgm:prSet presAssocID="{086E675F-D882-6D49-AD52-C22C841FF49F}" presName="node" presStyleLbl="node1" presStyleIdx="2" presStyleCnt="4">
        <dgm:presLayoutVars>
          <dgm:bulletEnabled val="1"/>
        </dgm:presLayoutVars>
      </dgm:prSet>
      <dgm:spPr/>
      <dgm:t>
        <a:bodyPr/>
        <a:lstStyle/>
        <a:p>
          <a:endParaRPr lang="en-GB"/>
        </a:p>
      </dgm:t>
    </dgm:pt>
    <dgm:pt modelId="{289A5AE3-5B56-0F4B-B6DC-CEAFE18D5E9D}" type="pres">
      <dgm:prSet presAssocID="{05AC0127-0A5C-2D40-A0E0-C4F8F92D6E27}" presName="sibTrans" presStyleCnt="0"/>
      <dgm:spPr/>
    </dgm:pt>
    <dgm:pt modelId="{2A53E419-51D5-6D49-9383-7ABB1AEF97BB}" type="pres">
      <dgm:prSet presAssocID="{FE5413CC-8471-8846-9C3C-BD1EA30C97EA}" presName="node" presStyleLbl="node1" presStyleIdx="3" presStyleCnt="4">
        <dgm:presLayoutVars>
          <dgm:bulletEnabled val="1"/>
        </dgm:presLayoutVars>
      </dgm:prSet>
      <dgm:spPr/>
      <dgm:t>
        <a:bodyPr/>
        <a:lstStyle/>
        <a:p>
          <a:endParaRPr lang="en-GB"/>
        </a:p>
      </dgm:t>
    </dgm:pt>
  </dgm:ptLst>
  <dgm:cxnLst>
    <dgm:cxn modelId="{683DADC3-406F-BA49-8E3F-F611ECD17DD0}" type="presOf" srcId="{086E675F-D882-6D49-AD52-C22C841FF49F}" destId="{F35E3235-C740-2A4B-9AA2-7498F773202A}" srcOrd="0" destOrd="0" presId="urn:microsoft.com/office/officeart/2005/8/layout/default"/>
    <dgm:cxn modelId="{20BCAA3F-E552-2040-875A-9FAA263CF9CA}" type="presOf" srcId="{D988C60B-6CED-1C4D-B1F6-52CF771EBE73}" destId="{8C41884D-A0D8-B54E-B675-4C63B260B440}" srcOrd="0" destOrd="0" presId="urn:microsoft.com/office/officeart/2005/8/layout/default"/>
    <dgm:cxn modelId="{B45223BD-A037-AA41-A3B4-1245DF4EAC0F}" srcId="{FE5413CC-8471-8846-9C3C-BD1EA30C97EA}" destId="{070142A7-0589-0F4A-BD43-B1807EE9C6B6}" srcOrd="0" destOrd="0" parTransId="{38DA742E-1657-F54D-9897-C0C13755B9FF}" sibTransId="{683DD1D4-35FF-4740-BFF5-FA0C878D8E84}"/>
    <dgm:cxn modelId="{935A75D2-8B29-2041-B0AD-66DE2B39EC3F}" type="presOf" srcId="{070142A7-0589-0F4A-BD43-B1807EE9C6B6}" destId="{2A53E419-51D5-6D49-9383-7ABB1AEF97BB}" srcOrd="0" destOrd="1" presId="urn:microsoft.com/office/officeart/2005/8/layout/default"/>
    <dgm:cxn modelId="{33590F3A-E74E-2040-A2DD-3184D343B04E}" srcId="{446F3631-4992-B442-9F6F-2AF67E4D524A}" destId="{5F30CD08-A198-0F4A-9D21-5E6E83920A4A}" srcOrd="1" destOrd="0" parTransId="{3A3995EA-02BE-7E40-9704-12DC4B8ACB73}" sibTransId="{A8B0E51B-E2E0-8546-9016-612B2062A931}"/>
    <dgm:cxn modelId="{416FB824-861B-6246-B068-602F3E3ECA69}" srcId="{D988C60B-6CED-1C4D-B1F6-52CF771EBE73}" destId="{DB2FC320-E80B-DB45-9893-5225491BF3D3}" srcOrd="1" destOrd="0" parTransId="{E9E5A6B1-1D49-AD46-8F70-3E92A6986899}" sibTransId="{7645CDEB-47DA-DF49-9EEA-3438B23384CB}"/>
    <dgm:cxn modelId="{DC09238A-CAEF-2E45-8AE9-1844DCB68026}" type="presOf" srcId="{280C544C-C0DD-5944-934A-687855612C53}" destId="{96E2F4A2-6B5A-CB42-BFFD-EEB9F4BEFFC1}" srcOrd="0" destOrd="2" presId="urn:microsoft.com/office/officeart/2005/8/layout/default"/>
    <dgm:cxn modelId="{D7E9F3BB-5A8F-9741-8524-DF48A6E87BBA}" type="presOf" srcId="{446F3631-4992-B442-9F6F-2AF67E4D524A}" destId="{D46B7EF0-F17E-BE40-9609-11D89E2F374E}" srcOrd="0" destOrd="0" presId="urn:microsoft.com/office/officeart/2005/8/layout/default"/>
    <dgm:cxn modelId="{561C2EC5-898E-DF43-A253-20CBE7C70B81}" srcId="{446F3631-4992-B442-9F6F-2AF67E4D524A}" destId="{FE5413CC-8471-8846-9C3C-BD1EA30C97EA}" srcOrd="3" destOrd="0" parTransId="{AD7171D7-D3CB-FF41-BFAB-04E538213D46}" sibTransId="{E1544B72-6470-F04F-962A-6A787FD94229}"/>
    <dgm:cxn modelId="{0542E06A-9B68-F743-A149-6108EB73E274}" type="presOf" srcId="{8EAA4FEE-27F7-D343-A327-E33DD2894E2A}" destId="{8C41884D-A0D8-B54E-B675-4C63B260B440}" srcOrd="0" destOrd="1" presId="urn:microsoft.com/office/officeart/2005/8/layout/default"/>
    <dgm:cxn modelId="{414C93ED-3A34-6242-B9E6-EFD5B180D845}" type="presOf" srcId="{1B82C9B5-CBED-7B46-9F01-9766C51333DF}" destId="{F35E3235-C740-2A4B-9AA2-7498F773202A}" srcOrd="0" destOrd="1" presId="urn:microsoft.com/office/officeart/2005/8/layout/default"/>
    <dgm:cxn modelId="{40302FAF-F039-9848-AD4B-1187188AD266}" type="presOf" srcId="{FE5413CC-8471-8846-9C3C-BD1EA30C97EA}" destId="{2A53E419-51D5-6D49-9383-7ABB1AEF97BB}" srcOrd="0" destOrd="0" presId="urn:microsoft.com/office/officeart/2005/8/layout/default"/>
    <dgm:cxn modelId="{D591A257-A28C-F14A-87AC-C9769FB6929D}" type="presOf" srcId="{DB2FC320-E80B-DB45-9893-5225491BF3D3}" destId="{8C41884D-A0D8-B54E-B675-4C63B260B440}" srcOrd="0" destOrd="2" presId="urn:microsoft.com/office/officeart/2005/8/layout/default"/>
    <dgm:cxn modelId="{2A050A76-ED16-D649-8E9B-B2A5FC1096E9}" srcId="{D988C60B-6CED-1C4D-B1F6-52CF771EBE73}" destId="{8EAA4FEE-27F7-D343-A327-E33DD2894E2A}" srcOrd="0" destOrd="0" parTransId="{C5D85F41-5DE3-874D-A665-950302C69442}" sibTransId="{3252F206-F504-C74A-837B-529D3F0E1692}"/>
    <dgm:cxn modelId="{2082C2B8-7CC2-3E43-892B-1E32F97E03BA}" srcId="{5F30CD08-A198-0F4A-9D21-5E6E83920A4A}" destId="{280C544C-C0DD-5944-934A-687855612C53}" srcOrd="1" destOrd="0" parTransId="{53F817E6-9EB1-FF46-B54A-FDFED17351A8}" sibTransId="{EB6848FC-629C-6544-A707-67D276ED61F1}"/>
    <dgm:cxn modelId="{28944E6D-B512-9C40-A90D-015A5DF1D969}" srcId="{446F3631-4992-B442-9F6F-2AF67E4D524A}" destId="{086E675F-D882-6D49-AD52-C22C841FF49F}" srcOrd="2" destOrd="0" parTransId="{7E5AB0A0-BAF5-C74D-ACE4-1EA72279298A}" sibTransId="{05AC0127-0A5C-2D40-A0E0-C4F8F92D6E27}"/>
    <dgm:cxn modelId="{C62429B6-FEE2-A643-88E8-0F9BCA2BD027}" srcId="{5F30CD08-A198-0F4A-9D21-5E6E83920A4A}" destId="{BCEE6F4F-7E94-FC41-8A19-55E8E16FF5D5}" srcOrd="0" destOrd="0" parTransId="{A3FD80A7-EE1A-B642-9BE5-04C056B4119F}" sibTransId="{3A2EE2AE-B48C-F74E-8FBE-F9721F6849B0}"/>
    <dgm:cxn modelId="{9E1801B3-E9DD-3345-901F-937FBFD9DC90}" type="presOf" srcId="{5F30CD08-A198-0F4A-9D21-5E6E83920A4A}" destId="{96E2F4A2-6B5A-CB42-BFFD-EEB9F4BEFFC1}" srcOrd="0" destOrd="0" presId="urn:microsoft.com/office/officeart/2005/8/layout/default"/>
    <dgm:cxn modelId="{58FFB8E0-9A4F-E24E-88ED-8261D3B34B67}" type="presOf" srcId="{BCEE6F4F-7E94-FC41-8A19-55E8E16FF5D5}" destId="{96E2F4A2-6B5A-CB42-BFFD-EEB9F4BEFFC1}" srcOrd="0" destOrd="1" presId="urn:microsoft.com/office/officeart/2005/8/layout/default"/>
    <dgm:cxn modelId="{B93D1C61-DCDB-BC47-BBBD-A3786FCE5C0C}" srcId="{446F3631-4992-B442-9F6F-2AF67E4D524A}" destId="{D988C60B-6CED-1C4D-B1F6-52CF771EBE73}" srcOrd="0" destOrd="0" parTransId="{E901AB02-C61C-4F4A-A7AE-E4C0FBD1636C}" sibTransId="{B9B870D9-F96F-6745-93B9-0FE94F640C5C}"/>
    <dgm:cxn modelId="{7450274E-44AA-B04A-B9BC-695D89A209E3}" srcId="{086E675F-D882-6D49-AD52-C22C841FF49F}" destId="{1B82C9B5-CBED-7B46-9F01-9766C51333DF}" srcOrd="0" destOrd="0" parTransId="{090866F7-B8C4-4744-B9B0-1E6D05FE9C1D}" sibTransId="{8A91CB3E-03CF-4540-99FD-12E3CB7BF468}"/>
    <dgm:cxn modelId="{D3BE8A6E-989C-CE40-97C7-20572D1BA977}" type="presParOf" srcId="{D46B7EF0-F17E-BE40-9609-11D89E2F374E}" destId="{8C41884D-A0D8-B54E-B675-4C63B260B440}" srcOrd="0" destOrd="0" presId="urn:microsoft.com/office/officeart/2005/8/layout/default"/>
    <dgm:cxn modelId="{1AE420D6-BF10-344D-AF26-92282F112C12}" type="presParOf" srcId="{D46B7EF0-F17E-BE40-9609-11D89E2F374E}" destId="{3B09FE2E-1CB6-CF4C-B697-739E9A55ADF0}" srcOrd="1" destOrd="0" presId="urn:microsoft.com/office/officeart/2005/8/layout/default"/>
    <dgm:cxn modelId="{C323E0B1-EE75-3C4F-9B5A-AEE8D81B3935}" type="presParOf" srcId="{D46B7EF0-F17E-BE40-9609-11D89E2F374E}" destId="{96E2F4A2-6B5A-CB42-BFFD-EEB9F4BEFFC1}" srcOrd="2" destOrd="0" presId="urn:microsoft.com/office/officeart/2005/8/layout/default"/>
    <dgm:cxn modelId="{75C7CEB1-721D-714A-BA08-06100C8F1402}" type="presParOf" srcId="{D46B7EF0-F17E-BE40-9609-11D89E2F374E}" destId="{F3D23B09-831F-3041-9B8B-069250FAC040}" srcOrd="3" destOrd="0" presId="urn:microsoft.com/office/officeart/2005/8/layout/default"/>
    <dgm:cxn modelId="{8A55E1B0-870D-9940-B251-42CD7805B251}" type="presParOf" srcId="{D46B7EF0-F17E-BE40-9609-11D89E2F374E}" destId="{F35E3235-C740-2A4B-9AA2-7498F773202A}" srcOrd="4" destOrd="0" presId="urn:microsoft.com/office/officeart/2005/8/layout/default"/>
    <dgm:cxn modelId="{AC7E89D0-2C4C-2C46-90ED-8A0B98EF8C7F}" type="presParOf" srcId="{D46B7EF0-F17E-BE40-9609-11D89E2F374E}" destId="{289A5AE3-5B56-0F4B-B6DC-CEAFE18D5E9D}" srcOrd="5" destOrd="0" presId="urn:microsoft.com/office/officeart/2005/8/layout/default"/>
    <dgm:cxn modelId="{D7598C41-9909-2049-8ACC-97D1C41A8FCE}" type="presParOf" srcId="{D46B7EF0-F17E-BE40-9609-11D89E2F374E}" destId="{2A53E419-51D5-6D49-9383-7ABB1AEF97BB}" srcOrd="6" destOrd="0" presId="urn:microsoft.com/office/officeart/2005/8/layout/default"/>
  </dgm:cxnLst>
  <dgm:bg/>
  <dgm:whole/>
  <dgm:extLst>
    <a:ext uri="http://schemas.microsoft.com/office/drawing/2008/diagram">
      <dsp:dataModelExt xmlns:dgm="http://schemas.openxmlformats.org/drawingml/2006/diagram" xmlns:a="http://schemas.openxmlformats.org/drawingml/2006/main"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idx="2"/>
          </p:nvPr>
        </p:nvSpPr>
        <p:spPr bwMode="auto">
          <a:xfrm>
            <a:off x="-1733550" y="2376488"/>
            <a:ext cx="7461250" cy="5167312"/>
          </a:xfrm>
          <a:prstGeom prst="rect">
            <a:avLst/>
          </a:prstGeom>
          <a:noFill/>
          <a:ln w="12700">
            <a:noFill/>
            <a:miter lim="800000"/>
            <a:headEnd/>
            <a:tailEnd/>
          </a:ln>
        </p:spPr>
      </p:sp>
    </p:spTree>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fld id="{529541F5-ECDE-420E-BAE6-4CE82A1A076B}" type="slidenum">
              <a:rPr lang="en-US"/>
              <a:pPr/>
              <a:t>1</a:t>
            </a:fld>
            <a:endParaRPr lang="en-US"/>
          </a:p>
        </p:txBody>
      </p:sp>
      <p:sp>
        <p:nvSpPr>
          <p:cNvPr id="56323" name="Rectangle 2"/>
          <p:cNvSpPr>
            <a:spLocks noGrp="1" noRot="1" noChangeAspect="1" noChangeArrowheads="1" noTextEdit="1"/>
          </p:cNvSpPr>
          <p:nvPr>
            <p:ph type="sldImg"/>
          </p:nvPr>
        </p:nvSpPr>
        <p:spPr>
          <a:xfrm>
            <a:off x="725488" y="749300"/>
            <a:ext cx="5345112" cy="3702050"/>
          </a:xfrm>
        </p:spPr>
      </p:sp>
      <p:sp>
        <p:nvSpPr>
          <p:cNvPr id="56324" name="Rectangle 3"/>
          <p:cNvSpPr>
            <a:spLocks noGrp="1" noChangeArrowheads="1"/>
          </p:cNvSpPr>
          <p:nvPr>
            <p:ph type="body" idx="1"/>
          </p:nvPr>
        </p:nvSpPr>
        <p:spPr bwMode="auto">
          <a:xfrm>
            <a:off x="904875" y="4706938"/>
            <a:ext cx="4984750" cy="4456112"/>
          </a:xfrm>
          <a:prstGeom prst="rect">
            <a:avLst/>
          </a:prstGeom>
          <a:noFill/>
          <a:ln>
            <a:miter lim="800000"/>
            <a:headEnd/>
            <a:tailEnd/>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132CD5D4-289E-4DBE-B26E-80391727ABFB}" type="slidenum">
              <a:rPr lang="en-US"/>
              <a:pPr/>
              <a:t>11</a:t>
            </a:fld>
            <a:endParaRPr 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A144DB3B-C6DD-48D5-AC12-34249EDC6019}" type="slidenum">
              <a:rPr lang="en-US"/>
              <a:pPr/>
              <a:t>12</a:t>
            </a:fld>
            <a:endParaRPr lang="en-US"/>
          </a:p>
        </p:txBody>
      </p:sp>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98ACDED9-AD3B-4CC0-A991-7FB5AAFF8CAB}" type="slidenum">
              <a:rPr lang="en-US"/>
              <a:pPr/>
              <a:t>13</a:t>
            </a:fld>
            <a:endParaRPr lang="en-US"/>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B320B9FB-47D5-4148-9775-1D360692AE8F}" type="slidenum">
              <a:rPr lang="en-US"/>
              <a:pPr/>
              <a:t>14</a:t>
            </a:fld>
            <a:endParaRPr lang="en-US"/>
          </a:p>
        </p:txBody>
      </p:sp>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5095E88C-D81A-463A-8DE5-A4A6659368E1}" type="slidenum">
              <a:rPr lang="en-US"/>
              <a:pPr/>
              <a:t>16</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4143A05F-FFF9-4DBD-8483-0E7303865EB2}" type="slidenum">
              <a:rPr lang="en-US"/>
              <a:pPr/>
              <a:t>17</a:t>
            </a:fld>
            <a:endParaRPr lang="en-US"/>
          </a:p>
        </p:txBody>
      </p:sp>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2C7E7B59-0515-4D13-9278-FBD9CD2B9081}" type="slidenum">
              <a:rPr lang="en-US"/>
              <a:pPr/>
              <a:t>20</a:t>
            </a:fld>
            <a:endParaRPr lang="en-US"/>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02A0696A-24B5-4E59-ABC6-6CDD0D74FB3A}" type="slidenum">
              <a:rPr lang="en-US"/>
              <a:pPr/>
              <a:t>21</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a:xfrm>
            <a:off x="715963" y="742950"/>
            <a:ext cx="5362575" cy="3714750"/>
          </a:xfrm>
        </p:spPr>
      </p:sp>
      <p:sp>
        <p:nvSpPr>
          <p:cNvPr id="124931" name="Rectangle 3"/>
          <p:cNvSpPr>
            <a:spLocks noGrp="1" noChangeArrowheads="1"/>
          </p:cNvSpPr>
          <p:nvPr>
            <p:ph type="body" idx="1"/>
          </p:nvPr>
        </p:nvSpPr>
        <p:spPr bwMode="auto">
          <a:xfrm>
            <a:off x="679450" y="4705350"/>
            <a:ext cx="5435600" cy="44577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52F588CF-2B42-4092-8AB6-656831C062E1}" type="slidenum">
              <a:rPr lang="en-US"/>
              <a:pPr/>
              <a:t>23</a:t>
            </a:fld>
            <a:endParaRPr 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B78094A2-85E8-4726-8E5C-13BF3E35A14C}" type="slidenum">
              <a:rPr lang="en-US"/>
              <a:pPr/>
              <a:t>2</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FD6663FB-5D65-4B20-9D08-9A51926C95C6}" type="slidenum">
              <a:rPr lang="en-US"/>
              <a:pPr/>
              <a:t>24</a:t>
            </a:fld>
            <a:endParaRPr lang="en-US"/>
          </a:p>
        </p:txBody>
      </p:sp>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5033E4F1-687A-4D6B-A966-31DF0B6A4593}" type="slidenum">
              <a:rPr lang="en-US"/>
              <a:pPr/>
              <a:t>25</a:t>
            </a:fld>
            <a:endParaRPr lang="en-US"/>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8C0FD8C0-88AA-4CD7-B348-6A38CE847F82}" type="slidenum">
              <a:rPr lang="en-US"/>
              <a:pPr/>
              <a:t>26</a:t>
            </a:fld>
            <a:endParaRPr lang="en-US"/>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D2349231-5191-4F0A-BAD2-58EB13A03E54}" type="slidenum">
              <a:rPr lang="en-US"/>
              <a:pPr/>
              <a:t>27</a:t>
            </a:fld>
            <a:endParaRPr lang="en-US"/>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DC3C0836-A6B3-4CF5-A61E-0A09E8FDCAA1}" type="slidenum">
              <a:rPr lang="en-US"/>
              <a:pPr/>
              <a:t>28</a:t>
            </a:fld>
            <a:endParaRPr lang="en-US"/>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2B87ECEB-96D7-45F6-97BD-6CDEEC8E62FA}" type="slidenum">
              <a:rPr lang="en-US"/>
              <a:pPr/>
              <a:t>30</a:t>
            </a:fld>
            <a:endParaRPr lang="en-US"/>
          </a:p>
        </p:txBody>
      </p:sp>
      <p:sp>
        <p:nvSpPr>
          <p:cNvPr id="155650" name="Rectangle 2"/>
          <p:cNvSpPr>
            <a:spLocks noGrp="1" noRot="1" noChangeAspect="1" noChangeArrowheads="1" noTextEdit="1"/>
          </p:cNvSpPr>
          <p:nvPr>
            <p:ph type="sldImg"/>
          </p:nvPr>
        </p:nvSpPr>
        <p:spPr>
          <a:ln/>
        </p:spPr>
      </p:sp>
      <p:sp>
        <p:nvSpPr>
          <p:cNvPr id="15565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D3AD34FE-DC0B-49DD-9E92-29AEEDA6AE46}" type="slidenum">
              <a:rPr lang="en-US"/>
              <a:pPr/>
              <a:t>32</a:t>
            </a:fld>
            <a:endParaRPr lang="en-US"/>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A21C8DB7-F39F-4B8F-A074-83BCE341A555}" type="slidenum">
              <a:rPr lang="en-US"/>
              <a:pPr/>
              <a:t>3</a:t>
            </a:fld>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813F387A-4A6F-4B38-9ACC-5BED2522C3EE}" type="slidenum">
              <a:rPr lang="en-US"/>
              <a:pPr/>
              <a:t>4</a:t>
            </a:fld>
            <a:endParaRPr lang="en-US"/>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A8E5BEEB-2713-4681-9F01-BC4AD023CD8B}" type="slidenum">
              <a:rPr lang="en-US"/>
              <a:pPr/>
              <a:t>5</a:t>
            </a:fld>
            <a:endParaRPr 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A682C032-0F8B-4E37-948C-99608026615F}" type="slidenum">
              <a:rPr lang="en-US"/>
              <a:pPr/>
              <a:t>7</a:t>
            </a:fld>
            <a:endParaRPr lang="en-US"/>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809746AF-E02A-4CAE-B7AE-C488E03DA2B1}" type="slidenum">
              <a:rPr lang="en-US"/>
              <a:pPr/>
              <a:t>8</a:t>
            </a:fld>
            <a:endParaRPr lang="en-U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57F166FB-56CD-418C-A560-AA33D40A2C10}" type="slidenum">
              <a:rPr lang="en-US"/>
              <a:pPr/>
              <a:t>9</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90DC08EA-98F7-4A1A-9A47-7665BE97F750}" type="slidenum">
              <a:rPr lang="en-US"/>
              <a:pPr/>
              <a:t>10</a:t>
            </a:fld>
            <a:endParaRPr lang="en-US"/>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1_Title Slide">
    <p:spTree>
      <p:nvGrpSpPr>
        <p:cNvPr id="1" name=""/>
        <p:cNvGrpSpPr/>
        <p:nvPr/>
      </p:nvGrpSpPr>
      <p:grpSpPr>
        <a:xfrm>
          <a:off x="0" y="0"/>
          <a:ext cx="0" cy="0"/>
          <a:chOff x="0" y="0"/>
          <a:chExt cx="0" cy="0"/>
        </a:xfrm>
      </p:grpSpPr>
      <p:sp>
        <p:nvSpPr>
          <p:cNvPr id="23" name="Rectangle 22"/>
          <p:cNvSpPr/>
          <p:nvPr userDrawn="1"/>
        </p:nvSpPr>
        <p:spPr bwMode="auto">
          <a:xfrm>
            <a:off x="0" y="0"/>
            <a:ext cx="9902825" cy="1295400"/>
          </a:xfrm>
          <a:prstGeom prst="rect">
            <a:avLst/>
          </a:prstGeom>
          <a:solidFill>
            <a:srgbClr val="000066"/>
          </a:solidFill>
          <a:ln w="12700" cap="flat" cmpd="sng" algn="ctr">
            <a:noFill/>
            <a:prstDash val="solid"/>
            <a:round/>
            <a:headEnd type="none" w="med" len="med"/>
            <a:tailEnd type="none" w="med" len="med"/>
          </a:ln>
          <a:effectLst/>
        </p:spPr>
        <p:txBody>
          <a:bodyPr/>
          <a:lstStyle/>
          <a:p>
            <a:pPr>
              <a:defRPr/>
            </a:pPr>
            <a:endParaRPr lang="en-SG"/>
          </a:p>
        </p:txBody>
      </p:sp>
      <p:sp>
        <p:nvSpPr>
          <p:cNvPr id="24" name="Rectangle 3"/>
          <p:cNvSpPr>
            <a:spLocks noChangeArrowheads="1"/>
          </p:cNvSpPr>
          <p:nvPr userDrawn="1"/>
        </p:nvSpPr>
        <p:spPr bwMode="auto">
          <a:xfrm>
            <a:off x="0" y="0"/>
            <a:ext cx="7616825" cy="1295400"/>
          </a:xfrm>
          <a:prstGeom prst="rect">
            <a:avLst/>
          </a:prstGeom>
          <a:gradFill rotWithShape="1">
            <a:gsLst>
              <a:gs pos="0">
                <a:srgbClr val="0152AB">
                  <a:alpha val="90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defRPr/>
            </a:pPr>
            <a:endParaRPr lang="en-SG"/>
          </a:p>
        </p:txBody>
      </p:sp>
      <p:grpSp>
        <p:nvGrpSpPr>
          <p:cNvPr id="13" name="Group 36"/>
          <p:cNvGrpSpPr>
            <a:grpSpLocks/>
          </p:cNvGrpSpPr>
          <p:nvPr userDrawn="1"/>
        </p:nvGrpSpPr>
        <p:grpSpPr bwMode="auto">
          <a:xfrm>
            <a:off x="6399213" y="0"/>
            <a:ext cx="3629025" cy="1371600"/>
            <a:chOff x="6399212" y="0"/>
            <a:chExt cx="3629092" cy="1371600"/>
          </a:xfrm>
        </p:grpSpPr>
        <p:pic>
          <p:nvPicPr>
            <p:cNvPr id="14" name="Picture 23"/>
            <p:cNvPicPr>
              <a:picLocks noChangeAspect="1" noChangeArrowheads="1"/>
            </p:cNvPicPr>
            <p:nvPr userDrawn="1"/>
          </p:nvPicPr>
          <p:blipFill>
            <a:blip r:embed="rId2" cstate="print"/>
            <a:srcRect/>
            <a:stretch>
              <a:fillRect/>
            </a:stretch>
          </p:blipFill>
          <p:spPr bwMode="auto">
            <a:xfrm>
              <a:off x="7618412" y="0"/>
              <a:ext cx="1398714" cy="1295400"/>
            </a:xfrm>
            <a:prstGeom prst="parallelogram">
              <a:avLst/>
            </a:prstGeom>
            <a:noFill/>
            <a:ln w="12700" cap="flat" cmpd="sng" algn="ctr">
              <a:noFill/>
              <a:prstDash val="solid"/>
              <a:miter lim="800000"/>
              <a:headEnd/>
              <a:tailEnd/>
            </a:ln>
          </p:spPr>
        </p:pic>
        <p:grpSp>
          <p:nvGrpSpPr>
            <p:cNvPr id="15" name="Group 30"/>
            <p:cNvGrpSpPr>
              <a:grpSpLocks/>
            </p:cNvGrpSpPr>
            <p:nvPr userDrawn="1"/>
          </p:nvGrpSpPr>
          <p:grpSpPr bwMode="auto">
            <a:xfrm>
              <a:off x="6399212" y="0"/>
              <a:ext cx="3629092" cy="1371600"/>
              <a:chOff x="6524691" y="0"/>
              <a:chExt cx="3629092" cy="1371600"/>
            </a:xfrm>
          </p:grpSpPr>
          <p:grpSp>
            <p:nvGrpSpPr>
              <p:cNvPr id="16" name="Group 27"/>
              <p:cNvGrpSpPr>
                <a:grpSpLocks/>
              </p:cNvGrpSpPr>
              <p:nvPr userDrawn="1"/>
            </p:nvGrpSpPr>
            <p:grpSpPr bwMode="auto">
              <a:xfrm>
                <a:off x="6831078" y="0"/>
                <a:ext cx="3071747" cy="1295400"/>
                <a:chOff x="6831078" y="0"/>
                <a:chExt cx="3071747" cy="1295400"/>
              </a:xfrm>
            </p:grpSpPr>
            <p:pic>
              <p:nvPicPr>
                <p:cNvPr id="18" name="Picture 19"/>
                <p:cNvPicPr>
                  <a:picLocks noChangeAspect="1" noChangeArrowheads="1"/>
                </p:cNvPicPr>
                <p:nvPr userDrawn="1"/>
              </p:nvPicPr>
              <p:blipFill>
                <a:blip r:embed="rId3" cstate="print">
                  <a:clrChange>
                    <a:clrFrom>
                      <a:srgbClr val="1078B3"/>
                    </a:clrFrom>
                    <a:clrTo>
                      <a:srgbClr val="1078B3">
                        <a:alpha val="0"/>
                      </a:srgbClr>
                    </a:clrTo>
                  </a:clrChange>
                </a:blip>
                <a:srcRect/>
                <a:stretch>
                  <a:fillRect/>
                </a:stretch>
              </p:blipFill>
              <p:spPr bwMode="auto">
                <a:xfrm>
                  <a:off x="8685212" y="0"/>
                  <a:ext cx="1217613" cy="1295400"/>
                </a:xfrm>
                <a:prstGeom prst="parallelogram">
                  <a:avLst/>
                </a:prstGeom>
                <a:noFill/>
                <a:ln w="12700" cap="flat" cmpd="sng" algn="ctr">
                  <a:noFill/>
                  <a:prstDash val="solid"/>
                  <a:miter lim="800000"/>
                  <a:headEnd/>
                  <a:tailEnd/>
                </a:ln>
              </p:spPr>
            </p:pic>
            <p:pic>
              <p:nvPicPr>
                <p:cNvPr id="19" name="Picture 20"/>
                <p:cNvPicPr>
                  <a:picLocks noChangeAspect="1" noChangeArrowheads="1"/>
                </p:cNvPicPr>
                <p:nvPr userDrawn="1"/>
              </p:nvPicPr>
              <p:blipFill>
                <a:blip r:embed="rId4" cstate="print">
                  <a:clrChange>
                    <a:clrFrom>
                      <a:srgbClr val="1078B3"/>
                    </a:clrFrom>
                    <a:clrTo>
                      <a:srgbClr val="1078B3">
                        <a:alpha val="0"/>
                      </a:srgbClr>
                    </a:clrTo>
                  </a:clrChange>
                </a:blip>
                <a:srcRect/>
                <a:stretch>
                  <a:fillRect/>
                </a:stretch>
              </p:blipFill>
              <p:spPr bwMode="auto">
                <a:xfrm>
                  <a:off x="6831078" y="0"/>
                  <a:ext cx="1217613" cy="1295400"/>
                </a:xfrm>
                <a:prstGeom prst="parallelogram">
                  <a:avLst/>
                </a:prstGeom>
                <a:noFill/>
                <a:ln w="12700" cap="flat" cmpd="sng" algn="ctr">
                  <a:noFill/>
                  <a:prstDash val="solid"/>
                  <a:miter lim="800000"/>
                  <a:headEnd/>
                  <a:tailEnd/>
                </a:ln>
              </p:spPr>
            </p:pic>
          </p:grpSp>
          <p:sp>
            <p:nvSpPr>
              <p:cNvPr id="17" name="Rectangle 16"/>
              <p:cNvSpPr/>
              <p:nvPr userDrawn="1"/>
            </p:nvSpPr>
            <p:spPr>
              <a:xfrm>
                <a:off x="6524691" y="804863"/>
                <a:ext cx="3629092" cy="566737"/>
              </a:xfrm>
              <a:prstGeom prst="rect">
                <a:avLst/>
              </a:prstGeom>
              <a:noFill/>
              <a:ln>
                <a:noFill/>
              </a:ln>
            </p:spPr>
            <p:txBody>
              <a:bodyPr>
                <a:spAutoFit/>
              </a:bodyPr>
              <a:lstStyle/>
              <a:p>
                <a:pPr>
                  <a:defRPr/>
                </a:pPr>
                <a:r>
                  <a:rPr lang="en-US" sz="2200" b="1" dirty="0">
                    <a:ln w="12700">
                      <a:noFill/>
                      <a:prstDash val="solid"/>
                    </a:ln>
                    <a:solidFill>
                      <a:srgbClr val="FFC000"/>
                    </a:solidFill>
                    <a:effectLst>
                      <a:outerShdw blurRad="41275" dist="20320" dir="1800000" algn="tl" rotWithShape="0">
                        <a:srgbClr val="000000">
                          <a:alpha val="40000"/>
                        </a:srgbClr>
                      </a:outerShdw>
                    </a:effectLst>
                    <a:latin typeface="Adobe Caslon Pro" pitchFamily="18" charset="0"/>
                  </a:rPr>
                  <a:t>Services Marketing</a:t>
                </a:r>
              </a:p>
            </p:txBody>
          </p:sp>
        </p:grpSp>
      </p:grpSp>
      <p:sp>
        <p:nvSpPr>
          <p:cNvPr id="28" name="Text Placeholder 27"/>
          <p:cNvSpPr>
            <a:spLocks noGrp="1"/>
          </p:cNvSpPr>
          <p:nvPr>
            <p:ph type="body" sz="quarter" idx="10"/>
          </p:nvPr>
        </p:nvSpPr>
        <p:spPr>
          <a:xfrm>
            <a:off x="379413" y="2209800"/>
            <a:ext cx="6477000" cy="2133600"/>
          </a:xfrm>
        </p:spPr>
        <p:txBody>
          <a:bodyPr/>
          <a:lstStyle>
            <a:lvl1pPr marL="0" indent="0" algn="ctr">
              <a:buNone/>
              <a:defRPr sz="2800">
                <a:solidFill>
                  <a:srgbClr val="013C7D"/>
                </a:solidFill>
                <a:latin typeface="Helvetica" pitchFamily="34" charset="0"/>
                <a:cs typeface="Helvetica" pitchFamily="34" charset="0"/>
              </a:defRPr>
            </a:lvl1pPr>
            <a:lvl2pPr>
              <a:buNone/>
              <a:defRPr/>
            </a:lvl2pPr>
            <a:lvl3pPr>
              <a:buNone/>
              <a:defRPr/>
            </a:lvl3pPr>
            <a:lvl4pPr>
              <a:buNone/>
              <a:defRPr/>
            </a:lvl4pPr>
            <a:lvl5pPr>
              <a:buNone/>
              <a:defRPr/>
            </a:lvl5pPr>
          </a:lstStyle>
          <a:p>
            <a:pPr lvl="0"/>
            <a:r>
              <a:rPr lang="en-US" dirty="0" smtClean="0"/>
              <a:t>Click to edit Master text styles</a:t>
            </a:r>
          </a:p>
        </p:txBody>
      </p:sp>
      <p:sp>
        <p:nvSpPr>
          <p:cNvPr id="25" name="Rectangle 24"/>
          <p:cNvSpPr/>
          <p:nvPr userDrawn="1"/>
        </p:nvSpPr>
        <p:spPr bwMode="auto">
          <a:xfrm>
            <a:off x="-1588" y="6629400"/>
            <a:ext cx="9904413" cy="228600"/>
          </a:xfrm>
          <a:prstGeom prst="rect">
            <a:avLst/>
          </a:prstGeom>
          <a:solidFill>
            <a:srgbClr val="000066"/>
          </a:solidFill>
          <a:ln w="12700" cap="flat" cmpd="sng" algn="ctr">
            <a:noFill/>
            <a:prstDash val="solid"/>
            <a:round/>
            <a:headEnd type="none" w="med" len="med"/>
            <a:tailEnd type="none" w="med" len="med"/>
          </a:ln>
          <a:effectLst/>
        </p:spPr>
        <p:txBody>
          <a:bodyPr/>
          <a:lstStyle/>
          <a:p>
            <a:pPr>
              <a:defRPr/>
            </a:pPr>
            <a:endParaRPr lang="en-SG"/>
          </a:p>
        </p:txBody>
      </p:sp>
      <p:sp>
        <p:nvSpPr>
          <p:cNvPr id="26" name="Rectangle 3"/>
          <p:cNvSpPr>
            <a:spLocks noChangeArrowheads="1"/>
          </p:cNvSpPr>
          <p:nvPr userDrawn="1"/>
        </p:nvSpPr>
        <p:spPr bwMode="auto">
          <a:xfrm>
            <a:off x="-1588" y="6629400"/>
            <a:ext cx="7616825" cy="228600"/>
          </a:xfrm>
          <a:prstGeom prst="rect">
            <a:avLst/>
          </a:prstGeom>
          <a:gradFill rotWithShape="1">
            <a:gsLst>
              <a:gs pos="0">
                <a:srgbClr val="0152AB">
                  <a:alpha val="69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defRPr/>
            </a:pPr>
            <a:endParaRPr lang="en-SG"/>
          </a:p>
        </p:txBody>
      </p:sp>
      <p:sp>
        <p:nvSpPr>
          <p:cNvPr id="27" name="Rectangle 57"/>
          <p:cNvSpPr>
            <a:spLocks noChangeArrowheads="1"/>
          </p:cNvSpPr>
          <p:nvPr userDrawn="1"/>
        </p:nvSpPr>
        <p:spPr bwMode="auto">
          <a:xfrm>
            <a:off x="0" y="6629400"/>
            <a:ext cx="9902825" cy="228600"/>
          </a:xfrm>
          <a:prstGeom prst="rect">
            <a:avLst/>
          </a:prstGeom>
          <a:noFill/>
          <a:ln w="9525" algn="ctr">
            <a:noFill/>
            <a:miter lim="800000"/>
            <a:headEnd/>
            <a:tailEnd/>
          </a:ln>
        </p:spPr>
        <p:txBody>
          <a:bodyPr wrap="none" anchor="ctr"/>
          <a:lstStyle/>
          <a:p>
            <a:pPr eaLnBrk="1" hangingPunct="1">
              <a:lnSpc>
                <a:spcPct val="100000"/>
              </a:lnSpc>
              <a:spcBef>
                <a:spcPct val="20000"/>
              </a:spcBef>
              <a:buClr>
                <a:schemeClr val="folHlink"/>
              </a:buClr>
              <a:buFont typeface="Wingdings" pitchFamily="2" charset="2"/>
              <a:buNone/>
              <a:defRPr/>
            </a:pPr>
            <a:endParaRPr lang="en-US" sz="1800" dirty="0">
              <a:solidFill>
                <a:srgbClr val="CC0000"/>
              </a:solidFill>
              <a:cs typeface="Arial" charset="0"/>
            </a:endParaRPr>
          </a:p>
        </p:txBody>
      </p:sp>
      <p:sp>
        <p:nvSpPr>
          <p:cNvPr id="29" name="Rectangle 63"/>
          <p:cNvSpPr>
            <a:spLocks noChangeArrowheads="1"/>
          </p:cNvSpPr>
          <p:nvPr userDrawn="1"/>
        </p:nvSpPr>
        <p:spPr bwMode="auto">
          <a:xfrm>
            <a:off x="0" y="6629400"/>
            <a:ext cx="2360613" cy="254000"/>
          </a:xfrm>
          <a:prstGeom prst="rect">
            <a:avLst/>
          </a:prstGeom>
          <a:noFill/>
          <a:ln w="9525">
            <a:noFill/>
            <a:miter lim="800000"/>
            <a:headEnd/>
            <a:tailEnd/>
          </a:ln>
          <a:effectLst/>
        </p:spPr>
        <p:txBody>
          <a:bodyPr/>
          <a:lstStyle/>
          <a:p>
            <a:pPr algn="l" eaLnBrk="1" hangingPunct="1">
              <a:lnSpc>
                <a:spcPct val="100000"/>
              </a:lnSpc>
              <a:defRPr/>
            </a:pPr>
            <a:r>
              <a:rPr lang="en-GB" sz="1000" dirty="0">
                <a:solidFill>
                  <a:srgbClr val="FFC000"/>
                </a:solidFill>
                <a:cs typeface="Arial" charset="0"/>
              </a:rPr>
              <a:t>Slide © 2010 by Lovelock &amp; Wirtz</a:t>
            </a:r>
            <a:endParaRPr lang="en-US" sz="1000" dirty="0">
              <a:solidFill>
                <a:srgbClr val="FFC000"/>
              </a:solidFill>
              <a:cs typeface="Arial" charset="0"/>
            </a:endParaRPr>
          </a:p>
        </p:txBody>
      </p:sp>
      <p:sp>
        <p:nvSpPr>
          <p:cNvPr id="30" name="Rectangle 64"/>
          <p:cNvSpPr>
            <a:spLocks noChangeArrowheads="1"/>
          </p:cNvSpPr>
          <p:nvPr userDrawn="1"/>
        </p:nvSpPr>
        <p:spPr bwMode="auto">
          <a:xfrm>
            <a:off x="3884613" y="6629400"/>
            <a:ext cx="2438400" cy="228600"/>
          </a:xfrm>
          <a:prstGeom prst="rect">
            <a:avLst/>
          </a:prstGeom>
          <a:noFill/>
          <a:ln w="9525">
            <a:noFill/>
            <a:miter lim="800000"/>
            <a:headEnd/>
            <a:tailEnd/>
          </a:ln>
          <a:effectLst/>
        </p:spPr>
        <p:txBody>
          <a:bodyPr/>
          <a:lstStyle/>
          <a:p>
            <a:pPr>
              <a:lnSpc>
                <a:spcPct val="90000"/>
              </a:lnSpc>
              <a:spcBef>
                <a:spcPct val="50000"/>
              </a:spcBef>
              <a:defRPr/>
            </a:pPr>
            <a:r>
              <a:rPr lang="en-GB" sz="1000" dirty="0">
                <a:solidFill>
                  <a:srgbClr val="FFC000"/>
                </a:solidFill>
                <a:cs typeface="Arial" charset="0"/>
              </a:rPr>
              <a:t>Services Marketing 7/e</a:t>
            </a:r>
          </a:p>
          <a:p>
            <a:pPr algn="r">
              <a:lnSpc>
                <a:spcPct val="90000"/>
              </a:lnSpc>
              <a:spcBef>
                <a:spcPct val="50000"/>
              </a:spcBef>
              <a:defRPr/>
            </a:pPr>
            <a:endParaRPr lang="en-US" sz="1000" dirty="0">
              <a:solidFill>
                <a:srgbClr val="F2A304"/>
              </a:solidFill>
              <a:cs typeface="Arial" charset="0"/>
            </a:endParaRPr>
          </a:p>
        </p:txBody>
      </p:sp>
      <p:sp>
        <p:nvSpPr>
          <p:cNvPr id="31" name="Rectangle 65"/>
          <p:cNvSpPr>
            <a:spLocks noChangeArrowheads="1"/>
          </p:cNvSpPr>
          <p:nvPr userDrawn="1"/>
        </p:nvSpPr>
        <p:spPr bwMode="auto">
          <a:xfrm>
            <a:off x="8304213" y="6642100"/>
            <a:ext cx="1600200" cy="228600"/>
          </a:xfrm>
          <a:prstGeom prst="rect">
            <a:avLst/>
          </a:prstGeom>
          <a:noFill/>
          <a:ln w="9525">
            <a:noFill/>
            <a:miter lim="800000"/>
            <a:headEnd/>
            <a:tailEnd/>
          </a:ln>
          <a:effectLst/>
        </p:spPr>
        <p:txBody>
          <a:bodyPr/>
          <a:lstStyle/>
          <a:p>
            <a:pPr algn="r">
              <a:lnSpc>
                <a:spcPct val="90000"/>
              </a:lnSpc>
              <a:spcBef>
                <a:spcPct val="50000"/>
              </a:spcBef>
              <a:defRPr/>
            </a:pPr>
            <a:r>
              <a:rPr lang="en-GB" sz="1000" dirty="0">
                <a:solidFill>
                  <a:srgbClr val="FFC000"/>
                </a:solidFill>
                <a:cs typeface="Arial" charset="0"/>
              </a:rPr>
              <a:t>Chapter</a:t>
            </a:r>
            <a:r>
              <a:rPr lang="en-GB" sz="1000" dirty="0" smtClean="0">
                <a:solidFill>
                  <a:srgbClr val="FFC000"/>
                </a:solidFill>
                <a:cs typeface="Arial" charset="0"/>
              </a:rPr>
              <a:t> 2 </a:t>
            </a:r>
            <a:r>
              <a:rPr lang="en-GB" sz="1000" dirty="0">
                <a:solidFill>
                  <a:srgbClr val="FFC000"/>
                </a:solidFill>
                <a:cs typeface="Arial" charset="0"/>
              </a:rPr>
              <a:t>– Page </a:t>
            </a:r>
            <a:fld id="{BB6D4E27-0A2A-4AE5-9117-F66E7FBBEB9D}" type="slidenum">
              <a:rPr lang="en-GB" sz="1000" dirty="0">
                <a:solidFill>
                  <a:srgbClr val="FFC000"/>
                </a:solidFill>
                <a:cs typeface="Arial" charset="0"/>
              </a:rPr>
              <a:pPr algn="r">
                <a:lnSpc>
                  <a:spcPct val="90000"/>
                </a:lnSpc>
                <a:spcBef>
                  <a:spcPct val="50000"/>
                </a:spcBef>
                <a:defRPr/>
              </a:pPr>
              <a:t>‹#›</a:t>
            </a:fld>
            <a:endParaRPr lang="en-GB" sz="1000" dirty="0">
              <a:solidFill>
                <a:srgbClr val="FFC000"/>
              </a:solidFill>
              <a:cs typeface="Arial" charset="0"/>
            </a:endParaRPr>
          </a:p>
          <a:p>
            <a:pPr algn="r">
              <a:lnSpc>
                <a:spcPct val="90000"/>
              </a:lnSpc>
              <a:spcBef>
                <a:spcPct val="50000"/>
              </a:spcBef>
              <a:defRPr/>
            </a:pPr>
            <a:endParaRPr lang="en-US" sz="1000" dirty="0">
              <a:cs typeface="Arial" charset="0"/>
            </a:endParaRPr>
          </a:p>
        </p:txBody>
      </p:sp>
    </p:spTree>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4" name="Rectangle 2"/>
          <p:cNvSpPr>
            <a:spLocks noGrp="1" noChangeArrowheads="1"/>
          </p:cNvSpPr>
          <p:nvPr userDrawn="1">
            <p:ph type="title"/>
          </p:nvPr>
        </p:nvSpPr>
        <p:spPr>
          <a:xfrm>
            <a:off x="227013" y="228600"/>
            <a:ext cx="6400799" cy="838200"/>
          </a:xfrm>
          <a:noFill/>
          <a:ln w="9525">
            <a:noFill/>
            <a:miter lim="800000"/>
            <a:headEnd/>
            <a:tailEnd/>
          </a:ln>
        </p:spPr>
        <p:txBody>
          <a:bodyPr vert="horz" wrap="square" lIns="91440" tIns="45720" rIns="91440" bIns="45720" numCol="1" anchor="ctr" anchorCtr="0" compatLnSpc="1">
            <a:prstTxWarp prst="textNoShape">
              <a:avLst/>
            </a:prstTxWarp>
          </a:bodyPr>
          <a:lstStyle>
            <a:lvl1pPr>
              <a:defRPr kumimoji="0" lang="en-US" sz="2800" b="1" i="0" u="none" strike="noStrike" kern="0" cap="none" spc="0" normalizeH="0" baseline="0" noProof="0" dirty="0" smtClean="0">
                <a:ln>
                  <a:noFill/>
                </a:ln>
                <a:solidFill>
                  <a:schemeClr val="bg1"/>
                </a:solidFill>
                <a:effectLst/>
                <a:uLnTx/>
                <a:uFillTx/>
                <a:latin typeface="Helvetica" pitchFamily="34" charset="0"/>
                <a:ea typeface="+mj-ea"/>
                <a:cs typeface="Helvetica" pitchFamily="34" charset="0"/>
              </a:defRPr>
            </a:lvl1pPr>
          </a:lstStyle>
          <a:p>
            <a:pPr marL="0" marR="0" lvl="0" indent="0" algn="l" defTabSz="895350" rtl="0" eaLnBrk="0" fontAlgn="base" latinLnBrk="0" hangingPunct="0">
              <a:lnSpc>
                <a:spcPct val="100000"/>
              </a:lnSpc>
              <a:spcBef>
                <a:spcPct val="0"/>
              </a:spcBef>
              <a:spcAft>
                <a:spcPct val="0"/>
              </a:spcAft>
              <a:buClrTx/>
              <a:buSzTx/>
              <a:buFontTx/>
              <a:buNone/>
              <a:tabLst/>
              <a:defRPr/>
            </a:pPr>
            <a:endParaRPr lang="en-US" dirty="0" smtClean="0"/>
          </a:p>
        </p:txBody>
      </p:sp>
      <p:sp>
        <p:nvSpPr>
          <p:cNvPr id="9" name="Rectangle 3"/>
          <p:cNvSpPr txBox="1">
            <a:spLocks noChangeArrowheads="1"/>
          </p:cNvSpPr>
          <p:nvPr userDrawn="1"/>
        </p:nvSpPr>
        <p:spPr bwMode="auto">
          <a:xfrm>
            <a:off x="268288" y="1600200"/>
            <a:ext cx="9407525" cy="4800600"/>
          </a:xfrm>
          <a:prstGeom prst="rect">
            <a:avLst/>
          </a:prstGeom>
          <a:noFill/>
          <a:ln w="12700">
            <a:noFill/>
            <a:miter lim="800000"/>
            <a:headEnd/>
            <a:tailEnd/>
          </a:ln>
        </p:spPr>
        <p:txBody>
          <a:bodyPr vert="horz" wrap="square" lIns="86163" tIns="42325" rIns="86163" bIns="42325" numCol="1" anchor="t" anchorCtr="0" compatLnSpc="1">
            <a:prstTxWarp prst="textNoShape">
              <a:avLst/>
            </a:prstTxWarp>
          </a:bodyPr>
          <a:lstStyle/>
          <a:p>
            <a:pPr marL="457200" marR="0" lvl="0" indent="-457200" algn="l" defTabSz="869950" rtl="0" eaLnBrk="0" fontAlgn="base" latinLnBrk="0" hangingPunct="0">
              <a:lnSpc>
                <a:spcPct val="100000"/>
              </a:lnSpc>
              <a:spcBef>
                <a:spcPct val="80000"/>
              </a:spcBef>
              <a:spcAft>
                <a:spcPct val="0"/>
              </a:spcAft>
              <a:buClr>
                <a:srgbClr val="FF6600"/>
              </a:buClr>
              <a:buSzTx/>
              <a:buFont typeface="Webdings" pitchFamily="18" charset="2"/>
              <a:buChar char="="/>
              <a:tabLst>
                <a:tab pos="1582738" algn="l"/>
              </a:tabLst>
              <a:defRPr/>
            </a:pPr>
            <a:endParaRPr kumimoji="0" lang="en-US" sz="2400" b="0" i="0" u="none" strike="noStrike" kern="0" cap="none" spc="0" normalizeH="0" baseline="0" noProof="0" dirty="0" smtClean="0">
              <a:ln>
                <a:noFill/>
              </a:ln>
              <a:solidFill>
                <a:schemeClr val="tx1"/>
              </a:solidFill>
              <a:effectLst/>
              <a:uLnTx/>
              <a:uFillTx/>
              <a:latin typeface="Arial" charset="0"/>
              <a:ea typeface="+mn-ea"/>
              <a:cs typeface="Arial" charset="0"/>
            </a:endParaRPr>
          </a:p>
        </p:txBody>
      </p:sp>
      <p:sp>
        <p:nvSpPr>
          <p:cNvPr id="11" name="Text Placeholder 10"/>
          <p:cNvSpPr>
            <a:spLocks noGrp="1"/>
          </p:cNvSpPr>
          <p:nvPr>
            <p:ph type="body" sz="quarter" idx="10"/>
          </p:nvPr>
        </p:nvSpPr>
        <p:spPr>
          <a:xfrm>
            <a:off x="303213" y="1600200"/>
            <a:ext cx="9372600" cy="4800600"/>
          </a:xfrm>
        </p:spPr>
        <p:txBody>
          <a:bodyPr/>
          <a:lstStyle>
            <a:lvl1pPr>
              <a:lnSpc>
                <a:spcPct val="100000"/>
              </a:lnSpc>
              <a:spcBef>
                <a:spcPts val="3000"/>
              </a:spcBef>
              <a:buClr>
                <a:srgbClr val="FF6600"/>
              </a:buClr>
              <a:defRPr lang="en-US" sz="2400" b="1" dirty="0" smtClean="0">
                <a:solidFill>
                  <a:srgbClr val="013C7D"/>
                </a:solidFill>
                <a:latin typeface="Helvetica" pitchFamily="34" charset="0"/>
                <a:ea typeface="+mn-ea"/>
                <a:cs typeface="Helvetica" pitchFamily="34" charset="0"/>
              </a:defRPr>
            </a:lvl1pPr>
            <a:lvl2pPr>
              <a:lnSpc>
                <a:spcPct val="100000"/>
              </a:lnSpc>
              <a:spcBef>
                <a:spcPts val="1200"/>
              </a:spcBef>
              <a:buClrTx/>
              <a:defRPr lang="en-US" sz="2000" b="1" dirty="0" smtClean="0">
                <a:solidFill>
                  <a:srgbClr val="013C7D"/>
                </a:solidFill>
                <a:latin typeface="Helvetica" pitchFamily="34" charset="0"/>
                <a:cs typeface="Helvetica" pitchFamily="34" charset="0"/>
              </a:defRPr>
            </a:lvl2pPr>
            <a:lvl3pPr>
              <a:lnSpc>
                <a:spcPct val="100000"/>
              </a:lnSpc>
              <a:spcBef>
                <a:spcPts val="0"/>
              </a:spcBef>
              <a:buClrTx/>
              <a:defRPr lang="en-US" sz="1800" b="1" i="1" dirty="0" smtClean="0">
                <a:solidFill>
                  <a:srgbClr val="013C7D"/>
                </a:solidFill>
                <a:latin typeface="Helvetica" pitchFamily="34" charset="0"/>
                <a:cs typeface="Helvetica" pitchFamily="34" charset="0"/>
              </a:defRPr>
            </a:lvl3pPr>
            <a:lvl4pPr>
              <a:buClrTx/>
              <a:defRPr>
                <a:solidFill>
                  <a:srgbClr val="013C7D"/>
                </a:solidFill>
                <a:latin typeface="Helvetica" pitchFamily="34" charset="0"/>
                <a:cs typeface="Helvetica" pitchFamily="34" charset="0"/>
              </a:defRPr>
            </a:lvl4pPr>
            <a:lvl5pPr>
              <a:buClrTx/>
              <a:defRPr>
                <a:solidFill>
                  <a:srgbClr val="013C7D"/>
                </a:solidFill>
                <a:latin typeface="Helvetica" pitchFamily="34" charset="0"/>
                <a:cs typeface="Helvetica" pitchFamily="34" charset="0"/>
              </a:defRPr>
            </a:lvl5pPr>
          </a:lstStyle>
          <a:p>
            <a:pPr marL="457200" marR="0" lvl="0" indent="-457200" algn="l" defTabSz="869950" rtl="0" eaLnBrk="0" fontAlgn="base" latinLnBrk="0" hangingPunct="0">
              <a:lnSpc>
                <a:spcPct val="100000"/>
              </a:lnSpc>
              <a:spcBef>
                <a:spcPct val="80000"/>
              </a:spcBef>
              <a:spcAft>
                <a:spcPct val="0"/>
              </a:spcAft>
              <a:buClr>
                <a:srgbClr val="FF6600"/>
              </a:buClr>
              <a:buSzTx/>
              <a:buFont typeface="Webdings" pitchFamily="18" charset="2"/>
              <a:buChar char="="/>
              <a:tabLst>
                <a:tab pos="1582738" algn="l"/>
              </a:tabLst>
              <a:defRPr/>
            </a:pPr>
            <a:r>
              <a:rPr lang="en-US" dirty="0" smtClean="0"/>
              <a:t>Click to edit Master text styles</a:t>
            </a:r>
          </a:p>
          <a:p>
            <a:pPr marL="1084263" lvl="1" indent="-512763" algn="l" defTabSz="869950" rtl="0" eaLnBrk="0" fontAlgn="base" hangingPunct="0">
              <a:spcBef>
                <a:spcPts val="1200"/>
              </a:spcBef>
              <a:spcAft>
                <a:spcPct val="0"/>
              </a:spcAft>
              <a:buClrTx/>
              <a:buSzPct val="100000"/>
              <a:buFont typeface="Wingdings" pitchFamily="2" charset="2"/>
              <a:buChar char="è"/>
              <a:tabLst>
                <a:tab pos="1582738" algn="l"/>
              </a:tabLst>
            </a:pPr>
            <a:r>
              <a:rPr lang="en-US" dirty="0" smtClean="0"/>
              <a:t>Second level</a:t>
            </a:r>
          </a:p>
          <a:p>
            <a:pPr marL="1214438" lvl="2" indent="392113" algn="l" defTabSz="869950" rtl="0" eaLnBrk="0" fontAlgn="base" hangingPunct="0">
              <a:spcBef>
                <a:spcPts val="1200"/>
              </a:spcBef>
              <a:spcAft>
                <a:spcPct val="0"/>
              </a:spcAft>
              <a:buClrTx/>
              <a:buSzPct val="100000"/>
              <a:buFont typeface="Wingdings" pitchFamily="2" charset="2"/>
              <a:buChar char="v"/>
              <a:tabLst>
                <a:tab pos="1582738" algn="l"/>
              </a:tabLst>
            </a:pPr>
            <a:r>
              <a:rPr lang="en-US" dirty="0" smtClean="0"/>
              <a:t>Third level</a:t>
            </a:r>
            <a:endParaRPr lang="en-SG" dirty="0"/>
          </a:p>
        </p:txBody>
      </p:sp>
    </p:spTree>
  </p:cSld>
  <p:clrMapOvr>
    <a:masterClrMapping/>
  </p:clrMapOvr>
  <p:transition spd="med">
    <p:zoom/>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7012" y="228600"/>
            <a:ext cx="6400800" cy="838200"/>
          </a:xfrm>
          <a:noFill/>
          <a:ln w="9525">
            <a:noFill/>
            <a:miter lim="800000"/>
            <a:headEnd/>
            <a:tailEnd/>
          </a:ln>
        </p:spPr>
        <p:txBody>
          <a:bodyPr vert="horz" wrap="square" lIns="91440" tIns="45720" rIns="91440" bIns="45720" numCol="1" anchor="ctr" anchorCtr="0" compatLnSpc="1">
            <a:prstTxWarp prst="textNoShape">
              <a:avLst/>
            </a:prstTxWarp>
          </a:bodyPr>
          <a:lstStyle>
            <a:lvl1pPr>
              <a:defRPr kumimoji="0" lang="en-US" sz="2800" b="1" i="0" u="none" strike="noStrike" kern="0" cap="none" spc="0" normalizeH="0" baseline="0" noProof="0" dirty="0">
                <a:ln>
                  <a:noFill/>
                </a:ln>
                <a:solidFill>
                  <a:schemeClr val="bg1"/>
                </a:solidFill>
                <a:effectLst/>
                <a:uLnTx/>
                <a:uFillTx/>
                <a:latin typeface="Helvetica" pitchFamily="34" charset="0"/>
                <a:ea typeface="+mj-ea"/>
                <a:cs typeface="Helvetica" pitchFamily="34" charset="0"/>
              </a:defRPr>
            </a:lvl1pPr>
          </a:lstStyle>
          <a:p>
            <a:pPr marL="0" marR="0" lvl="0" indent="0" algn="l" defTabSz="895350" rtl="0" eaLnBrk="0" fontAlgn="base" latinLnBrk="0" hangingPunct="0">
              <a:lnSpc>
                <a:spcPct val="100000"/>
              </a:lnSpc>
              <a:spcBef>
                <a:spcPct val="0"/>
              </a:spcBef>
              <a:spcAft>
                <a:spcPct val="0"/>
              </a:spcAft>
              <a:buClrTx/>
              <a:buSzTx/>
              <a:buFontTx/>
              <a:buNone/>
              <a:tabLst/>
              <a:defRPr/>
            </a:pPr>
            <a:r>
              <a:rPr lang="en-US" dirty="0" smtClean="0"/>
              <a:t>Click to edit Master title style</a:t>
            </a:r>
            <a:endParaRPr lang="en-US" dirty="0"/>
          </a:p>
        </p:txBody>
      </p:sp>
      <p:sp>
        <p:nvSpPr>
          <p:cNvPr id="3" name="Content Placeholder 2"/>
          <p:cNvSpPr>
            <a:spLocks noGrp="1"/>
          </p:cNvSpPr>
          <p:nvPr>
            <p:ph sz="half" idx="1"/>
          </p:nvPr>
        </p:nvSpPr>
        <p:spPr>
          <a:xfrm>
            <a:off x="531812" y="1447800"/>
            <a:ext cx="4152900" cy="4953000"/>
          </a:xfrm>
        </p:spPr>
        <p:txBody>
          <a:bodyPr/>
          <a:lstStyle>
            <a:lvl1pPr>
              <a:buClr>
                <a:srgbClr val="FF6600"/>
              </a:buClr>
              <a:defRPr lang="en-US" sz="2400" b="1" dirty="0" smtClean="0">
                <a:solidFill>
                  <a:srgbClr val="013C7D"/>
                </a:solidFill>
                <a:latin typeface="Helvetica" pitchFamily="34" charset="0"/>
                <a:ea typeface="+mn-ea"/>
                <a:cs typeface="Helvetica" pitchFamily="34" charset="0"/>
              </a:defRPr>
            </a:lvl1pPr>
            <a:lvl2pPr>
              <a:buClrTx/>
              <a:defRPr lang="en-US" sz="2000" b="1" dirty="0" smtClean="0">
                <a:solidFill>
                  <a:srgbClr val="013C7D"/>
                </a:solidFill>
                <a:latin typeface="Helvetica" pitchFamily="34" charset="0"/>
                <a:cs typeface="Helvetica" pitchFamily="34" charset="0"/>
              </a:defRPr>
            </a:lvl2pPr>
            <a:lvl3pPr>
              <a:buClrTx/>
              <a:defRPr lang="en-US" sz="1800" b="1" i="1" dirty="0" smtClean="0">
                <a:solidFill>
                  <a:srgbClr val="013C7D"/>
                </a:solidFill>
                <a:latin typeface="Helvetica" pitchFamily="34" charset="0"/>
                <a:cs typeface="Helvetica" pitchFamily="34" charset="0"/>
              </a:defRPr>
            </a:lvl3pPr>
            <a:lvl4pPr>
              <a:buClrTx/>
              <a:defRPr sz="1800">
                <a:latin typeface="Helvetica" pitchFamily="34" charset="0"/>
                <a:cs typeface="Helvetica" pitchFamily="34" charset="0"/>
              </a:defRPr>
            </a:lvl4pPr>
            <a:lvl5pPr>
              <a:buClrTx/>
              <a:defRPr sz="1800">
                <a:latin typeface="Helvetica" pitchFamily="34" charset="0"/>
                <a:cs typeface="Helvetica" pitchFamily="34" charset="0"/>
              </a:defRPr>
            </a:lvl5pPr>
            <a:lvl6pPr>
              <a:defRPr sz="1800"/>
            </a:lvl6pPr>
            <a:lvl7pPr>
              <a:defRPr sz="1800"/>
            </a:lvl7pPr>
            <a:lvl8pPr>
              <a:defRPr sz="1800"/>
            </a:lvl8pPr>
            <a:lvl9pPr>
              <a:defRPr sz="1800"/>
            </a:lvl9pPr>
          </a:lstStyle>
          <a:p>
            <a:pPr marL="457200" marR="0" lvl="0" indent="-457200" algn="l" defTabSz="869950" rtl="0" eaLnBrk="0" fontAlgn="base" latinLnBrk="0" hangingPunct="0">
              <a:lnSpc>
                <a:spcPct val="100000"/>
              </a:lnSpc>
              <a:spcBef>
                <a:spcPct val="80000"/>
              </a:spcBef>
              <a:spcAft>
                <a:spcPct val="0"/>
              </a:spcAft>
              <a:buClr>
                <a:srgbClr val="FF6600"/>
              </a:buClr>
              <a:buSzTx/>
              <a:buFont typeface="Webdings" pitchFamily="18" charset="2"/>
              <a:buChar char="="/>
              <a:tabLst>
                <a:tab pos="1582738" algn="l"/>
              </a:tabLst>
              <a:defRPr/>
            </a:pPr>
            <a:r>
              <a:rPr lang="en-US" dirty="0" smtClean="0"/>
              <a:t>Click to edit Master text styles</a:t>
            </a:r>
          </a:p>
          <a:p>
            <a:pPr marL="1084263" lvl="1" indent="-512763" algn="l" defTabSz="869950" rtl="0" eaLnBrk="0" fontAlgn="base" hangingPunct="0">
              <a:spcBef>
                <a:spcPts val="1200"/>
              </a:spcBef>
              <a:spcAft>
                <a:spcPct val="0"/>
              </a:spcAft>
              <a:buClrTx/>
              <a:buSzPct val="100000"/>
              <a:buFont typeface="Wingdings" pitchFamily="2" charset="2"/>
              <a:buChar char="è"/>
              <a:tabLst>
                <a:tab pos="1582738" algn="l"/>
              </a:tabLst>
            </a:pPr>
            <a:r>
              <a:rPr lang="en-US" dirty="0" smtClean="0"/>
              <a:t>Second level</a:t>
            </a:r>
          </a:p>
          <a:p>
            <a:pPr marL="1214438" lvl="2" indent="392113" algn="l" defTabSz="869950" rtl="0" eaLnBrk="0" fontAlgn="base" hangingPunct="0">
              <a:spcBef>
                <a:spcPts val="1200"/>
              </a:spcBef>
              <a:spcAft>
                <a:spcPct val="0"/>
              </a:spcAft>
              <a:buClrTx/>
              <a:buSzPct val="100000"/>
              <a:buFont typeface="Wingdings" pitchFamily="2" charset="2"/>
              <a:buChar char="v"/>
              <a:tabLst>
                <a:tab pos="1582738" algn="l"/>
              </a:tabLst>
            </a:pPr>
            <a:r>
              <a:rPr lang="en-US" dirty="0" smtClean="0"/>
              <a:t>Third level</a:t>
            </a:r>
          </a:p>
        </p:txBody>
      </p:sp>
      <p:sp>
        <p:nvSpPr>
          <p:cNvPr id="4" name="Content Placeholder 3"/>
          <p:cNvSpPr>
            <a:spLocks noGrp="1"/>
          </p:cNvSpPr>
          <p:nvPr>
            <p:ph sz="half" idx="2"/>
          </p:nvPr>
        </p:nvSpPr>
        <p:spPr>
          <a:xfrm>
            <a:off x="4837112" y="1447800"/>
            <a:ext cx="4152900" cy="4953000"/>
          </a:xfrm>
        </p:spPr>
        <p:txBody>
          <a:bodyPr/>
          <a:lstStyle>
            <a:lvl1pPr marL="457200" indent="-457200" algn="l" defTabSz="869950" rtl="0" eaLnBrk="0" fontAlgn="base" hangingPunct="0">
              <a:spcBef>
                <a:spcPct val="80000"/>
              </a:spcBef>
              <a:spcAft>
                <a:spcPct val="0"/>
              </a:spcAft>
              <a:buClr>
                <a:srgbClr val="FF6600"/>
              </a:buClr>
              <a:buFont typeface="Webdings" pitchFamily="18" charset="2"/>
              <a:buChar char="="/>
              <a:tabLst>
                <a:tab pos="1582738" algn="l"/>
              </a:tabLst>
              <a:defRPr lang="en-US" sz="2400" b="1" dirty="0" smtClean="0">
                <a:solidFill>
                  <a:srgbClr val="013C7D"/>
                </a:solidFill>
                <a:latin typeface="Helvetica" pitchFamily="34" charset="0"/>
                <a:ea typeface="+mn-ea"/>
                <a:cs typeface="Helvetica" pitchFamily="34" charset="0"/>
              </a:defRPr>
            </a:lvl1pPr>
            <a:lvl2pPr marL="1084263" indent="-512763" algn="l" defTabSz="869950" rtl="0" eaLnBrk="0" fontAlgn="base" hangingPunct="0">
              <a:spcBef>
                <a:spcPts val="1200"/>
              </a:spcBef>
              <a:spcAft>
                <a:spcPct val="0"/>
              </a:spcAft>
              <a:buClrTx/>
              <a:buSzPct val="100000"/>
              <a:buFont typeface="Wingdings" pitchFamily="2" charset="2"/>
              <a:buChar char="è"/>
              <a:tabLst>
                <a:tab pos="1582738" algn="l"/>
              </a:tabLst>
              <a:defRPr lang="en-US" sz="2000" b="1" dirty="0" smtClean="0">
                <a:solidFill>
                  <a:srgbClr val="013C7D"/>
                </a:solidFill>
                <a:latin typeface="Helvetica" pitchFamily="34" charset="0"/>
                <a:cs typeface="Helvetica" pitchFamily="34" charset="0"/>
              </a:defRPr>
            </a:lvl2pPr>
            <a:lvl3pPr>
              <a:defRPr lang="en-US" sz="1800" b="1" i="1" dirty="0" smtClean="0">
                <a:solidFill>
                  <a:srgbClr val="013C7D"/>
                </a:solidFill>
                <a:latin typeface="Helvetica" pitchFamily="34" charset="0"/>
                <a:cs typeface="Helvetica" pitchFamily="34" charset="0"/>
              </a:defRPr>
            </a:lvl3pPr>
            <a:lvl4pPr>
              <a:defRPr sz="1800">
                <a:latin typeface="Helvetica" pitchFamily="34" charset="0"/>
                <a:cs typeface="Helvetica" pitchFamily="34" charset="0"/>
              </a:defRPr>
            </a:lvl4pPr>
            <a:lvl5pPr>
              <a:defRPr sz="1800">
                <a:latin typeface="Helvetica" pitchFamily="34" charset="0"/>
                <a:cs typeface="Helvetica" pitchFamily="34" charset="0"/>
              </a:defRPr>
            </a:lvl5pPr>
            <a:lvl6pPr>
              <a:defRPr sz="1800"/>
            </a:lvl6pPr>
            <a:lvl7pPr>
              <a:defRPr sz="1800"/>
            </a:lvl7pPr>
            <a:lvl8pPr>
              <a:defRPr sz="1800"/>
            </a:lvl8pPr>
            <a:lvl9pPr>
              <a:defRPr sz="1800"/>
            </a:lvl9pPr>
          </a:lstStyle>
          <a:p>
            <a:pPr marL="457200" marR="0" lvl="0" indent="-457200" algn="l" defTabSz="869950" rtl="0" eaLnBrk="0" fontAlgn="base" latinLnBrk="0" hangingPunct="0">
              <a:lnSpc>
                <a:spcPct val="100000"/>
              </a:lnSpc>
              <a:spcBef>
                <a:spcPct val="80000"/>
              </a:spcBef>
              <a:spcAft>
                <a:spcPct val="0"/>
              </a:spcAft>
              <a:buClr>
                <a:srgbClr val="FF6600"/>
              </a:buClr>
              <a:buSzTx/>
              <a:buFont typeface="Webdings" pitchFamily="18" charset="2"/>
              <a:buChar char="="/>
              <a:tabLst>
                <a:tab pos="1582738" algn="l"/>
              </a:tabLst>
              <a:defRPr/>
            </a:pPr>
            <a:r>
              <a:rPr lang="en-US" dirty="0" smtClean="0"/>
              <a:t>Click to edit Master text styles</a:t>
            </a:r>
          </a:p>
          <a:p>
            <a:pPr marL="1084263" lvl="1" indent="-512763" algn="l" defTabSz="869950" rtl="0" eaLnBrk="0" fontAlgn="base" hangingPunct="0">
              <a:spcBef>
                <a:spcPts val="1200"/>
              </a:spcBef>
              <a:spcAft>
                <a:spcPct val="0"/>
              </a:spcAft>
              <a:buClrTx/>
              <a:buSzPct val="100000"/>
              <a:buFont typeface="Wingdings" pitchFamily="2" charset="2"/>
              <a:buChar char="è"/>
              <a:tabLst>
                <a:tab pos="1582738" algn="l"/>
              </a:tabLst>
            </a:pPr>
            <a:r>
              <a:rPr lang="en-US" dirty="0" smtClean="0"/>
              <a:t>Second level</a:t>
            </a:r>
          </a:p>
          <a:p>
            <a:pPr marL="1214438" lvl="2" indent="392113" algn="l" defTabSz="869950" rtl="0" eaLnBrk="0" fontAlgn="base" hangingPunct="0">
              <a:spcBef>
                <a:spcPts val="1200"/>
              </a:spcBef>
              <a:spcAft>
                <a:spcPct val="0"/>
              </a:spcAft>
              <a:buClrTx/>
              <a:buSzPct val="100000"/>
              <a:buFont typeface="Wingdings" pitchFamily="2" charset="2"/>
              <a:buChar char="v"/>
              <a:tabLst>
                <a:tab pos="1582738" algn="l"/>
              </a:tabLst>
            </a:pPr>
            <a:r>
              <a:rPr lang="en-US" dirty="0" smtClean="0"/>
              <a:t>Third level</a:t>
            </a:r>
          </a:p>
          <a:p>
            <a:pPr lvl="0"/>
            <a:endParaRPr lang="en-US" dirty="0"/>
          </a:p>
        </p:txBody>
      </p:sp>
    </p:spTree>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95300" y="1535113"/>
            <a:ext cx="4375150" cy="639762"/>
          </a:xfrm>
        </p:spPr>
        <p:txBody>
          <a:bodyPr anchor="b"/>
          <a:lstStyle>
            <a:lvl1pPr marL="0" indent="0">
              <a:buNone/>
              <a:defRPr lang="en-US" sz="2400" b="1" dirty="0" smtClean="0">
                <a:solidFill>
                  <a:srgbClr val="013C7D"/>
                </a:solidFill>
                <a:latin typeface="Helvetica" pitchFamily="34" charset="0"/>
                <a:ea typeface="+mn-ea"/>
                <a:cs typeface="Helvetic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95300" y="2174875"/>
            <a:ext cx="4375150" cy="3951288"/>
          </a:xfrm>
        </p:spPr>
        <p:txBody>
          <a:bodyPr/>
          <a:lstStyle>
            <a:lvl1pPr>
              <a:buClr>
                <a:srgbClr val="FF6600"/>
              </a:buClr>
              <a:defRPr lang="en-US" sz="2400" b="1" dirty="0" smtClean="0">
                <a:solidFill>
                  <a:srgbClr val="013C7D"/>
                </a:solidFill>
                <a:latin typeface="Helvetica" pitchFamily="34" charset="0"/>
                <a:ea typeface="+mn-ea"/>
                <a:cs typeface="Helvetica" pitchFamily="34" charset="0"/>
              </a:defRPr>
            </a:lvl1pPr>
            <a:lvl2pPr>
              <a:defRPr lang="en-US" sz="2000" b="1" dirty="0" smtClean="0">
                <a:solidFill>
                  <a:srgbClr val="013C7D"/>
                </a:solidFill>
                <a:latin typeface="Helvetica" pitchFamily="34" charset="0"/>
                <a:cs typeface="Helvetica" pitchFamily="34" charset="0"/>
              </a:defRPr>
            </a:lvl2pPr>
            <a:lvl3pPr>
              <a:defRPr lang="en-US" sz="1800" b="1" i="1" dirty="0" smtClean="0">
                <a:solidFill>
                  <a:srgbClr val="013C7D"/>
                </a:solidFill>
                <a:latin typeface="Helvetica" pitchFamily="34" charset="0"/>
                <a:cs typeface="Helvetica" pitchFamily="34" charset="0"/>
              </a:defRPr>
            </a:lvl3pPr>
            <a:lvl4pPr>
              <a:defRPr sz="1600">
                <a:latin typeface="Helvetica" pitchFamily="34" charset="0"/>
                <a:cs typeface="Helvetica" pitchFamily="34" charset="0"/>
              </a:defRPr>
            </a:lvl4pPr>
            <a:lvl5pPr>
              <a:buNone/>
              <a:defRPr sz="1600">
                <a:latin typeface="Helvetica" pitchFamily="34" charset="0"/>
                <a:cs typeface="Helvetica"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marL="1214438" lvl="2" indent="392113" algn="l" defTabSz="869950" rtl="0" eaLnBrk="0" fontAlgn="base" hangingPunct="0">
              <a:spcBef>
                <a:spcPts val="1200"/>
              </a:spcBef>
              <a:spcAft>
                <a:spcPct val="0"/>
              </a:spcAft>
              <a:buClrTx/>
              <a:buSzPct val="100000"/>
              <a:buFont typeface="Wingdings" pitchFamily="2" charset="2"/>
              <a:buChar char="v"/>
              <a:tabLst>
                <a:tab pos="1582738" algn="l"/>
              </a:tabLst>
            </a:pPr>
            <a:r>
              <a:rPr lang="en-US" dirty="0" smtClean="0"/>
              <a:t>Third level</a:t>
            </a:r>
          </a:p>
        </p:txBody>
      </p:sp>
      <p:sp>
        <p:nvSpPr>
          <p:cNvPr id="5" name="Text Placeholder 4"/>
          <p:cNvSpPr>
            <a:spLocks noGrp="1"/>
          </p:cNvSpPr>
          <p:nvPr>
            <p:ph type="body" sz="quarter" idx="3"/>
          </p:nvPr>
        </p:nvSpPr>
        <p:spPr>
          <a:xfrm>
            <a:off x="5030788" y="1535113"/>
            <a:ext cx="4376737" cy="639762"/>
          </a:xfrm>
        </p:spPr>
        <p:txBody>
          <a:bodyPr anchor="b"/>
          <a:lstStyle>
            <a:lvl1pPr marL="0" indent="0">
              <a:buNone/>
              <a:defRPr lang="en-US" sz="2400" b="1" dirty="0" smtClean="0">
                <a:solidFill>
                  <a:srgbClr val="013C7D"/>
                </a:solidFill>
                <a:latin typeface="Helvetica" pitchFamily="34" charset="0"/>
                <a:ea typeface="+mn-ea"/>
                <a:cs typeface="Helvetic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030788" y="2174875"/>
            <a:ext cx="4376737" cy="3951288"/>
          </a:xfrm>
        </p:spPr>
        <p:txBody>
          <a:bodyPr/>
          <a:lstStyle>
            <a:lvl1pPr>
              <a:buClr>
                <a:srgbClr val="FF6600"/>
              </a:buClr>
              <a:defRPr lang="en-US" sz="2400" b="1" dirty="0" smtClean="0">
                <a:solidFill>
                  <a:srgbClr val="013C7D"/>
                </a:solidFill>
                <a:latin typeface="Helvetica" pitchFamily="34" charset="0"/>
                <a:ea typeface="+mn-ea"/>
                <a:cs typeface="Helvetica" pitchFamily="34" charset="0"/>
              </a:defRPr>
            </a:lvl1pPr>
            <a:lvl2pPr>
              <a:defRPr lang="en-US" sz="2000" b="1" dirty="0" smtClean="0">
                <a:solidFill>
                  <a:srgbClr val="013C7D"/>
                </a:solidFill>
                <a:latin typeface="Helvetica" pitchFamily="34" charset="0"/>
                <a:cs typeface="Helvetica" pitchFamily="34" charset="0"/>
              </a:defRPr>
            </a:lvl2pPr>
            <a:lvl3pPr>
              <a:buFont typeface="Wingdings" pitchFamily="2" charset="2"/>
              <a:buChar char="v"/>
              <a:defRPr sz="1800">
                <a:solidFill>
                  <a:srgbClr val="013C7D"/>
                </a:solidFill>
                <a:latin typeface="Helvetica" pitchFamily="34" charset="0"/>
                <a:cs typeface="Helvetica" pitchFamily="34" charset="0"/>
              </a:defRPr>
            </a:lvl3pPr>
            <a:lvl4pPr>
              <a:buNone/>
              <a:defRPr sz="1600">
                <a:latin typeface="Helvetica" pitchFamily="34" charset="0"/>
                <a:cs typeface="Helvetica" pitchFamily="34" charset="0"/>
              </a:defRPr>
            </a:lvl4pPr>
            <a:lvl5pPr>
              <a:defRPr sz="1600">
                <a:latin typeface="Helvetica" pitchFamily="34" charset="0"/>
                <a:cs typeface="Helvetica" pitchFamily="34" charset="0"/>
              </a:defRPr>
            </a:lvl5pPr>
            <a:lvl6pPr>
              <a:defRPr sz="1600"/>
            </a:lvl6pPr>
            <a:lvl7pPr>
              <a:defRPr sz="1600"/>
            </a:lvl7pPr>
            <a:lvl8pPr>
              <a:defRPr sz="1600"/>
            </a:lvl8pPr>
            <a:lvl9pPr>
              <a:defRPr sz="1600"/>
            </a:lvl9pPr>
          </a:lstStyle>
          <a:p>
            <a:pPr marL="457200" lvl="0" indent="-457200" algn="l" defTabSz="869950" rtl="0" eaLnBrk="0" fontAlgn="base" hangingPunct="0">
              <a:spcBef>
                <a:spcPct val="80000"/>
              </a:spcBef>
              <a:spcAft>
                <a:spcPct val="0"/>
              </a:spcAft>
              <a:buClr>
                <a:srgbClr val="FF6600"/>
              </a:buClr>
              <a:buFont typeface="Webdings" pitchFamily="18" charset="2"/>
              <a:buChar char="="/>
              <a:tabLst>
                <a:tab pos="1582738" algn="l"/>
              </a:tabLst>
            </a:pPr>
            <a:r>
              <a:rPr lang="en-US" dirty="0" smtClean="0"/>
              <a:t>Click to edit Master text styles</a:t>
            </a:r>
          </a:p>
          <a:p>
            <a:pPr marL="1084263" lvl="1" indent="-512763" algn="l" defTabSz="869950" rtl="0" eaLnBrk="0" fontAlgn="base" hangingPunct="0">
              <a:spcBef>
                <a:spcPts val="1200"/>
              </a:spcBef>
              <a:spcAft>
                <a:spcPct val="0"/>
              </a:spcAft>
              <a:buClrTx/>
              <a:buSzPct val="100000"/>
              <a:buFont typeface="Wingdings" pitchFamily="2" charset="2"/>
              <a:buChar char="è"/>
              <a:tabLst>
                <a:tab pos="1582738" algn="l"/>
              </a:tabLst>
            </a:pPr>
            <a:r>
              <a:rPr lang="en-US" dirty="0" smtClean="0"/>
              <a:t>Second level</a:t>
            </a:r>
          </a:p>
          <a:p>
            <a:pPr lvl="2"/>
            <a:r>
              <a:rPr lang="en-US" dirty="0" smtClean="0"/>
              <a:t>Third level</a:t>
            </a:r>
          </a:p>
        </p:txBody>
      </p:sp>
      <p:sp>
        <p:nvSpPr>
          <p:cNvPr id="7" name="Rectangle 2"/>
          <p:cNvSpPr>
            <a:spLocks noGrp="1" noChangeArrowheads="1"/>
          </p:cNvSpPr>
          <p:nvPr userDrawn="1">
            <p:ph type="title"/>
          </p:nvPr>
        </p:nvSpPr>
        <p:spPr>
          <a:xfrm>
            <a:off x="227013" y="228600"/>
            <a:ext cx="6400799" cy="838200"/>
          </a:xfrm>
          <a:noFill/>
          <a:ln w="9525">
            <a:noFill/>
            <a:miter lim="800000"/>
            <a:headEnd/>
            <a:tailEnd/>
          </a:ln>
        </p:spPr>
        <p:txBody>
          <a:bodyPr vert="horz" wrap="square" lIns="91440" tIns="45720" rIns="91440" bIns="45720" numCol="1" anchor="ctr" anchorCtr="0" compatLnSpc="1">
            <a:prstTxWarp prst="textNoShape">
              <a:avLst/>
            </a:prstTxWarp>
          </a:bodyPr>
          <a:lstStyle>
            <a:lvl1pPr>
              <a:defRPr kumimoji="0" lang="en-US" sz="2800" b="1" i="0" u="none" strike="noStrike" kern="0" cap="none" spc="0" normalizeH="0" baseline="0" noProof="0" dirty="0" smtClean="0">
                <a:ln>
                  <a:noFill/>
                </a:ln>
                <a:solidFill>
                  <a:schemeClr val="bg1"/>
                </a:solidFill>
                <a:effectLst/>
                <a:uLnTx/>
                <a:uFillTx/>
                <a:latin typeface="Helvetica" pitchFamily="34" charset="0"/>
                <a:ea typeface="+mj-ea"/>
                <a:cs typeface="Helvetica" pitchFamily="34" charset="0"/>
              </a:defRPr>
            </a:lvl1pPr>
          </a:lstStyle>
          <a:p>
            <a:pPr marL="0" marR="0" lvl="0" indent="0" algn="l" defTabSz="895350" rtl="0" eaLnBrk="0" fontAlgn="base" latinLnBrk="0" hangingPunct="0">
              <a:lnSpc>
                <a:spcPct val="100000"/>
              </a:lnSpc>
              <a:spcBef>
                <a:spcPct val="0"/>
              </a:spcBef>
              <a:spcAft>
                <a:spcPct val="0"/>
              </a:spcAft>
              <a:buClrTx/>
              <a:buSzTx/>
              <a:buFontTx/>
              <a:buNone/>
              <a:tabLst/>
              <a:defRPr/>
            </a:pPr>
            <a:endParaRPr lang="en-US" dirty="0" smtClean="0"/>
          </a:p>
        </p:txBody>
      </p:sp>
    </p:spTree>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Only">
    <p:spTree>
      <p:nvGrpSpPr>
        <p:cNvPr id="1" name=""/>
        <p:cNvGrpSpPr/>
        <p:nvPr/>
      </p:nvGrpSpPr>
      <p:grpSpPr>
        <a:xfrm>
          <a:off x="0" y="0"/>
          <a:ext cx="0" cy="0"/>
          <a:chOff x="0" y="0"/>
          <a:chExt cx="0" cy="0"/>
        </a:xfrm>
      </p:grpSpPr>
      <p:sp>
        <p:nvSpPr>
          <p:cNvPr id="3" name="Rectangle 2"/>
          <p:cNvSpPr>
            <a:spLocks noGrp="1" noChangeArrowheads="1"/>
          </p:cNvSpPr>
          <p:nvPr userDrawn="1">
            <p:ph type="title"/>
          </p:nvPr>
        </p:nvSpPr>
        <p:spPr>
          <a:xfrm>
            <a:off x="227013" y="228600"/>
            <a:ext cx="6400799" cy="838200"/>
          </a:xfrm>
          <a:noFill/>
          <a:ln w="9525">
            <a:noFill/>
            <a:miter lim="800000"/>
            <a:headEnd/>
            <a:tailEnd/>
          </a:ln>
        </p:spPr>
        <p:txBody>
          <a:bodyPr vert="horz" wrap="square" lIns="91440" tIns="45720" rIns="91440" bIns="45720" numCol="1" anchor="ctr" anchorCtr="0" compatLnSpc="1">
            <a:prstTxWarp prst="textNoShape">
              <a:avLst/>
            </a:prstTxWarp>
          </a:bodyPr>
          <a:lstStyle>
            <a:lvl1pPr>
              <a:defRPr kumimoji="0" lang="en-US" sz="2800" b="1" i="0" u="none" strike="noStrike" kern="0" cap="none" spc="0" normalizeH="0" baseline="0" noProof="0" dirty="0" smtClean="0">
                <a:ln>
                  <a:noFill/>
                </a:ln>
                <a:solidFill>
                  <a:schemeClr val="bg1"/>
                </a:solidFill>
                <a:effectLst/>
                <a:uLnTx/>
                <a:uFillTx/>
                <a:latin typeface="Helvetica" pitchFamily="34" charset="0"/>
                <a:ea typeface="+mj-ea"/>
                <a:cs typeface="Helvetica" pitchFamily="34" charset="0"/>
              </a:defRPr>
            </a:lvl1pPr>
          </a:lstStyle>
          <a:p>
            <a:pPr marL="0" marR="0" lvl="0" indent="0" algn="l" defTabSz="895350" rtl="0" eaLnBrk="0" fontAlgn="base" latinLnBrk="0" hangingPunct="0">
              <a:lnSpc>
                <a:spcPct val="100000"/>
              </a:lnSpc>
              <a:spcBef>
                <a:spcPct val="0"/>
              </a:spcBef>
              <a:spcAft>
                <a:spcPct val="0"/>
              </a:spcAft>
              <a:buClrTx/>
              <a:buSzTx/>
              <a:buFontTx/>
              <a:buNone/>
              <a:tabLst/>
              <a:defRPr/>
            </a:pPr>
            <a:endParaRPr lang="en-US" dirty="0" smtClean="0"/>
          </a:p>
        </p:txBody>
      </p:sp>
    </p:spTree>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712" y="2130426"/>
            <a:ext cx="8417401" cy="1470025"/>
          </a:xfrm>
        </p:spPr>
        <p:txBody>
          <a:bodyPr/>
          <a:lstStyle/>
          <a:p>
            <a:r>
              <a:rPr lang="en-US" smtClean="0"/>
              <a:t>Click to edit Master title style</a:t>
            </a:r>
            <a:endParaRPr lang="en-SG"/>
          </a:p>
        </p:txBody>
      </p:sp>
      <p:sp>
        <p:nvSpPr>
          <p:cNvPr id="3" name="Subtitle 2"/>
          <p:cNvSpPr>
            <a:spLocks noGrp="1"/>
          </p:cNvSpPr>
          <p:nvPr>
            <p:ph type="subTitle" idx="1"/>
          </p:nvPr>
        </p:nvSpPr>
        <p:spPr>
          <a:xfrm>
            <a:off x="1485424" y="3886200"/>
            <a:ext cx="693197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SG"/>
          </a:p>
        </p:txBody>
      </p:sp>
    </p:spTree>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7570" y="25400"/>
            <a:ext cx="8169831" cy="1206500"/>
          </a:xfrm>
        </p:spPr>
        <p:txBody>
          <a:bodyPr/>
          <a:lstStyle/>
          <a:p>
            <a:r>
              <a:rPr lang="en-US" smtClean="0"/>
              <a:t>Click to edit Master title style</a:t>
            </a:r>
            <a:endParaRPr lang="en-SG"/>
          </a:p>
        </p:txBody>
      </p:sp>
      <p:sp>
        <p:nvSpPr>
          <p:cNvPr id="3" name="Text Placeholder 2"/>
          <p:cNvSpPr>
            <a:spLocks noGrp="1"/>
          </p:cNvSpPr>
          <p:nvPr>
            <p:ph type="body" sz="half" idx="1"/>
          </p:nvPr>
        </p:nvSpPr>
        <p:spPr>
          <a:xfrm>
            <a:off x="247571" y="1371600"/>
            <a:ext cx="4621318"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5033936" y="1371600"/>
            <a:ext cx="4621318"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Tree>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47570" y="25400"/>
            <a:ext cx="8169831" cy="1206500"/>
          </a:xfrm>
        </p:spPr>
        <p:txBody>
          <a:bodyPr/>
          <a:lstStyle/>
          <a:p>
            <a:r>
              <a:rPr lang="en-US" smtClean="0"/>
              <a:t>Click to edit Master title style</a:t>
            </a:r>
            <a:endParaRPr lang="en-SG"/>
          </a:p>
        </p:txBody>
      </p:sp>
      <p:sp>
        <p:nvSpPr>
          <p:cNvPr id="3" name="Text Placeholder 2"/>
          <p:cNvSpPr>
            <a:spLocks noGrp="1"/>
          </p:cNvSpPr>
          <p:nvPr>
            <p:ph type="body" sz="half" idx="1"/>
          </p:nvPr>
        </p:nvSpPr>
        <p:spPr>
          <a:xfrm>
            <a:off x="247571" y="1371600"/>
            <a:ext cx="4621318"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lipArt Placeholder 3"/>
          <p:cNvSpPr>
            <a:spLocks noGrp="1"/>
          </p:cNvSpPr>
          <p:nvPr>
            <p:ph type="clipArt" sz="half" idx="2"/>
          </p:nvPr>
        </p:nvSpPr>
        <p:spPr>
          <a:xfrm>
            <a:off x="5033936" y="1371600"/>
            <a:ext cx="4621318" cy="5105400"/>
          </a:xfrm>
        </p:spPr>
        <p:txBody>
          <a:bodyPr/>
          <a:lstStyle/>
          <a:p>
            <a:endParaRPr lang="en-SG"/>
          </a:p>
        </p:txBody>
      </p:sp>
    </p:spTree>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image" Target="../media/image1.png"/><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image" Target="../media/image2.png"/><Relationship Id="rId12"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theme" Target="../theme/theme1.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42" name="Rectangle 41"/>
          <p:cNvSpPr/>
          <p:nvPr userDrawn="1"/>
        </p:nvSpPr>
        <p:spPr bwMode="auto">
          <a:xfrm>
            <a:off x="-1588" y="6629400"/>
            <a:ext cx="9904413" cy="228600"/>
          </a:xfrm>
          <a:prstGeom prst="rect">
            <a:avLst/>
          </a:prstGeom>
          <a:solidFill>
            <a:srgbClr val="000066"/>
          </a:solidFill>
          <a:ln w="12700" cap="flat" cmpd="sng" algn="ctr">
            <a:noFill/>
            <a:prstDash val="solid"/>
            <a:round/>
            <a:headEnd type="none" w="med" len="med"/>
            <a:tailEnd type="none" w="med" len="med"/>
          </a:ln>
          <a:effectLst/>
        </p:spPr>
        <p:txBody>
          <a:bodyPr/>
          <a:lstStyle/>
          <a:p>
            <a:pPr>
              <a:defRPr/>
            </a:pPr>
            <a:endParaRPr lang="en-SG"/>
          </a:p>
        </p:txBody>
      </p:sp>
      <p:sp>
        <p:nvSpPr>
          <p:cNvPr id="43" name="Rectangle 3"/>
          <p:cNvSpPr>
            <a:spLocks noChangeArrowheads="1"/>
          </p:cNvSpPr>
          <p:nvPr userDrawn="1"/>
        </p:nvSpPr>
        <p:spPr bwMode="auto">
          <a:xfrm>
            <a:off x="-1588" y="6629400"/>
            <a:ext cx="7616825" cy="228600"/>
          </a:xfrm>
          <a:prstGeom prst="rect">
            <a:avLst/>
          </a:prstGeom>
          <a:gradFill rotWithShape="1">
            <a:gsLst>
              <a:gs pos="0">
                <a:srgbClr val="0152AB">
                  <a:alpha val="69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defRPr/>
            </a:pPr>
            <a:endParaRPr lang="en-SG"/>
          </a:p>
        </p:txBody>
      </p:sp>
      <p:sp>
        <p:nvSpPr>
          <p:cNvPr id="40" name="Rectangle 39"/>
          <p:cNvSpPr/>
          <p:nvPr userDrawn="1"/>
        </p:nvSpPr>
        <p:spPr bwMode="auto">
          <a:xfrm>
            <a:off x="0" y="0"/>
            <a:ext cx="9904413" cy="1295400"/>
          </a:xfrm>
          <a:prstGeom prst="rect">
            <a:avLst/>
          </a:prstGeom>
          <a:solidFill>
            <a:srgbClr val="000066"/>
          </a:solidFill>
          <a:ln w="12700" cap="flat" cmpd="sng" algn="ctr">
            <a:noFill/>
            <a:prstDash val="solid"/>
            <a:round/>
            <a:headEnd type="none" w="med" len="med"/>
            <a:tailEnd type="none" w="med" len="med"/>
          </a:ln>
          <a:effectLst/>
        </p:spPr>
        <p:txBody>
          <a:bodyPr/>
          <a:lstStyle/>
          <a:p>
            <a:pPr>
              <a:defRPr/>
            </a:pPr>
            <a:endParaRPr lang="en-SG"/>
          </a:p>
        </p:txBody>
      </p:sp>
      <p:sp>
        <p:nvSpPr>
          <p:cNvPr id="41" name="Rectangle 3"/>
          <p:cNvSpPr>
            <a:spLocks noChangeArrowheads="1"/>
          </p:cNvSpPr>
          <p:nvPr userDrawn="1"/>
        </p:nvSpPr>
        <p:spPr bwMode="auto">
          <a:xfrm>
            <a:off x="0" y="0"/>
            <a:ext cx="7616825" cy="1295400"/>
          </a:xfrm>
          <a:prstGeom prst="rect">
            <a:avLst/>
          </a:prstGeom>
          <a:gradFill rotWithShape="1">
            <a:gsLst>
              <a:gs pos="0">
                <a:srgbClr val="0152AB">
                  <a:alpha val="80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defRPr/>
            </a:pPr>
            <a:endParaRPr lang="en-SG"/>
          </a:p>
        </p:txBody>
      </p:sp>
      <p:sp>
        <p:nvSpPr>
          <p:cNvPr id="1031" name="Rectangle 7"/>
          <p:cNvSpPr>
            <a:spLocks noChangeArrowheads="1"/>
          </p:cNvSpPr>
          <p:nvPr/>
        </p:nvSpPr>
        <p:spPr bwMode="auto">
          <a:xfrm>
            <a:off x="760413" y="582613"/>
            <a:ext cx="5924550" cy="271462"/>
          </a:xfrm>
          <a:prstGeom prst="rect">
            <a:avLst/>
          </a:prstGeom>
          <a:noFill/>
          <a:ln w="12700">
            <a:noFill/>
            <a:miter lim="800000"/>
            <a:headEnd/>
            <a:tailEnd/>
          </a:ln>
          <a:effectLst/>
        </p:spPr>
        <p:txBody>
          <a:bodyPr wrap="none" anchor="ctr"/>
          <a:lstStyle/>
          <a:p>
            <a:pPr>
              <a:defRPr/>
            </a:pPr>
            <a:endParaRPr lang="en-US"/>
          </a:p>
        </p:txBody>
      </p:sp>
      <p:sp>
        <p:nvSpPr>
          <p:cNvPr id="5124" name="Rectangle 33"/>
          <p:cNvSpPr>
            <a:spLocks noGrp="1" noChangeArrowheads="1"/>
          </p:cNvSpPr>
          <p:nvPr>
            <p:ph type="body" idx="1"/>
          </p:nvPr>
        </p:nvSpPr>
        <p:spPr bwMode="auto">
          <a:xfrm>
            <a:off x="379412" y="1828800"/>
            <a:ext cx="8458200" cy="4648200"/>
          </a:xfrm>
          <a:prstGeom prst="rect">
            <a:avLst/>
          </a:prstGeom>
          <a:noFill/>
          <a:ln w="12700">
            <a:noFill/>
            <a:miter lim="800000"/>
            <a:headEnd/>
            <a:tailEnd/>
          </a:ln>
        </p:spPr>
        <p:txBody>
          <a:bodyPr vert="horz" wrap="square" lIns="86163" tIns="42325" rIns="86163" bIns="42325" numCol="1" anchor="t" anchorCtr="0" compatLnSpc="1">
            <a:prstTxWarp prst="textNoShape">
              <a:avLst/>
            </a:prstTxWarp>
          </a:bodyPr>
          <a:lstStyle/>
          <a:p>
            <a:pPr lvl="0"/>
            <a:r>
              <a:rPr lang="en-US" dirty="0" smtClean="0"/>
              <a:t>Body Text</a:t>
            </a:r>
          </a:p>
          <a:p>
            <a:pPr lvl="1"/>
            <a:r>
              <a:rPr lang="en-US" dirty="0" smtClean="0"/>
              <a:t>Second Level</a:t>
            </a:r>
          </a:p>
          <a:p>
            <a:pPr lvl="2"/>
            <a:r>
              <a:rPr lang="en-US" dirty="0" smtClean="0"/>
              <a:t>- Third Level</a:t>
            </a:r>
          </a:p>
        </p:txBody>
      </p:sp>
      <p:sp>
        <p:nvSpPr>
          <p:cNvPr id="5129" name="Rectangle 67"/>
          <p:cNvSpPr>
            <a:spLocks noGrp="1" noChangeArrowheads="1"/>
          </p:cNvSpPr>
          <p:nvPr>
            <p:ph type="title"/>
          </p:nvPr>
        </p:nvSpPr>
        <p:spPr bwMode="auto">
          <a:xfrm>
            <a:off x="228600" y="228600"/>
            <a:ext cx="6399212"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grpSp>
        <p:nvGrpSpPr>
          <p:cNvPr id="26" name="Group 36"/>
          <p:cNvGrpSpPr>
            <a:grpSpLocks/>
          </p:cNvGrpSpPr>
          <p:nvPr userDrawn="1"/>
        </p:nvGrpSpPr>
        <p:grpSpPr bwMode="auto">
          <a:xfrm>
            <a:off x="6399213" y="0"/>
            <a:ext cx="3629025" cy="1371600"/>
            <a:chOff x="6399212" y="0"/>
            <a:chExt cx="3629092" cy="1371600"/>
          </a:xfrm>
        </p:grpSpPr>
        <p:pic>
          <p:nvPicPr>
            <p:cNvPr id="27" name="Picture 23"/>
            <p:cNvPicPr>
              <a:picLocks noChangeAspect="1" noChangeArrowheads="1"/>
            </p:cNvPicPr>
            <p:nvPr userDrawn="1"/>
          </p:nvPicPr>
          <p:blipFill>
            <a:blip r:embed="rId10" cstate="print"/>
            <a:srcRect/>
            <a:stretch>
              <a:fillRect/>
            </a:stretch>
          </p:blipFill>
          <p:spPr bwMode="auto">
            <a:xfrm>
              <a:off x="7618412" y="0"/>
              <a:ext cx="1398714" cy="1295400"/>
            </a:xfrm>
            <a:prstGeom prst="parallelogram">
              <a:avLst/>
            </a:prstGeom>
            <a:noFill/>
            <a:ln w="12700" cap="flat" cmpd="sng" algn="ctr">
              <a:noFill/>
              <a:prstDash val="solid"/>
              <a:miter lim="800000"/>
              <a:headEnd/>
              <a:tailEnd/>
            </a:ln>
          </p:spPr>
        </p:pic>
        <p:grpSp>
          <p:nvGrpSpPr>
            <p:cNvPr id="28" name="Group 30"/>
            <p:cNvGrpSpPr>
              <a:grpSpLocks/>
            </p:cNvGrpSpPr>
            <p:nvPr userDrawn="1"/>
          </p:nvGrpSpPr>
          <p:grpSpPr bwMode="auto">
            <a:xfrm>
              <a:off x="6399212" y="0"/>
              <a:ext cx="3629092" cy="1371600"/>
              <a:chOff x="6524691" y="0"/>
              <a:chExt cx="3629092" cy="1371600"/>
            </a:xfrm>
          </p:grpSpPr>
          <p:grpSp>
            <p:nvGrpSpPr>
              <p:cNvPr id="29" name="Group 27"/>
              <p:cNvGrpSpPr>
                <a:grpSpLocks/>
              </p:cNvGrpSpPr>
              <p:nvPr userDrawn="1"/>
            </p:nvGrpSpPr>
            <p:grpSpPr bwMode="auto">
              <a:xfrm>
                <a:off x="6831078" y="0"/>
                <a:ext cx="3071747" cy="1295400"/>
                <a:chOff x="6831078" y="0"/>
                <a:chExt cx="3071747" cy="1295400"/>
              </a:xfrm>
            </p:grpSpPr>
            <p:pic>
              <p:nvPicPr>
                <p:cNvPr id="32" name="Picture 19"/>
                <p:cNvPicPr>
                  <a:picLocks noChangeAspect="1" noChangeArrowheads="1"/>
                </p:cNvPicPr>
                <p:nvPr userDrawn="1"/>
              </p:nvPicPr>
              <p:blipFill>
                <a:blip r:embed="rId11" cstate="print">
                  <a:clrChange>
                    <a:clrFrom>
                      <a:srgbClr val="1078B3"/>
                    </a:clrFrom>
                    <a:clrTo>
                      <a:srgbClr val="1078B3">
                        <a:alpha val="0"/>
                      </a:srgbClr>
                    </a:clrTo>
                  </a:clrChange>
                </a:blip>
                <a:srcRect/>
                <a:stretch>
                  <a:fillRect/>
                </a:stretch>
              </p:blipFill>
              <p:spPr bwMode="auto">
                <a:xfrm>
                  <a:off x="8685212" y="0"/>
                  <a:ext cx="1217613" cy="1295400"/>
                </a:xfrm>
                <a:prstGeom prst="parallelogram">
                  <a:avLst/>
                </a:prstGeom>
                <a:noFill/>
                <a:ln w="12700" cap="flat" cmpd="sng" algn="ctr">
                  <a:noFill/>
                  <a:prstDash val="solid"/>
                  <a:miter lim="800000"/>
                  <a:headEnd/>
                  <a:tailEnd/>
                </a:ln>
              </p:spPr>
            </p:pic>
            <p:pic>
              <p:nvPicPr>
                <p:cNvPr id="33" name="Picture 20"/>
                <p:cNvPicPr>
                  <a:picLocks noChangeAspect="1" noChangeArrowheads="1"/>
                </p:cNvPicPr>
                <p:nvPr userDrawn="1"/>
              </p:nvPicPr>
              <p:blipFill>
                <a:blip r:embed="rId12" cstate="print">
                  <a:clrChange>
                    <a:clrFrom>
                      <a:srgbClr val="1078B3"/>
                    </a:clrFrom>
                    <a:clrTo>
                      <a:srgbClr val="1078B3">
                        <a:alpha val="0"/>
                      </a:srgbClr>
                    </a:clrTo>
                  </a:clrChange>
                </a:blip>
                <a:srcRect/>
                <a:stretch>
                  <a:fillRect/>
                </a:stretch>
              </p:blipFill>
              <p:spPr bwMode="auto">
                <a:xfrm>
                  <a:off x="6831078" y="0"/>
                  <a:ext cx="1217613" cy="1295400"/>
                </a:xfrm>
                <a:prstGeom prst="parallelogram">
                  <a:avLst/>
                </a:prstGeom>
                <a:noFill/>
                <a:ln w="12700" cap="flat" cmpd="sng" algn="ctr">
                  <a:noFill/>
                  <a:prstDash val="solid"/>
                  <a:miter lim="800000"/>
                  <a:headEnd/>
                  <a:tailEnd/>
                </a:ln>
              </p:spPr>
            </p:pic>
          </p:grpSp>
          <p:sp>
            <p:nvSpPr>
              <p:cNvPr id="31" name="Rectangle 30"/>
              <p:cNvSpPr/>
              <p:nvPr userDrawn="1"/>
            </p:nvSpPr>
            <p:spPr>
              <a:xfrm>
                <a:off x="6524691" y="804863"/>
                <a:ext cx="3629092" cy="566737"/>
              </a:xfrm>
              <a:prstGeom prst="rect">
                <a:avLst/>
              </a:prstGeom>
              <a:noFill/>
              <a:ln>
                <a:noFill/>
              </a:ln>
            </p:spPr>
            <p:txBody>
              <a:bodyPr>
                <a:spAutoFit/>
              </a:bodyPr>
              <a:lstStyle/>
              <a:p>
                <a:pPr>
                  <a:defRPr/>
                </a:pPr>
                <a:r>
                  <a:rPr lang="en-US" sz="2200" b="1" dirty="0">
                    <a:ln w="12700">
                      <a:noFill/>
                      <a:prstDash val="solid"/>
                    </a:ln>
                    <a:solidFill>
                      <a:srgbClr val="FFC000"/>
                    </a:solidFill>
                    <a:effectLst>
                      <a:outerShdw blurRad="41275" dist="20320" dir="1800000" algn="tl" rotWithShape="0">
                        <a:srgbClr val="000000">
                          <a:alpha val="40000"/>
                        </a:srgbClr>
                      </a:outerShdw>
                    </a:effectLst>
                    <a:latin typeface="Adobe Caslon Pro" pitchFamily="18" charset="0"/>
                  </a:rPr>
                  <a:t>Services Marketing</a:t>
                </a:r>
              </a:p>
            </p:txBody>
          </p:sp>
        </p:grpSp>
      </p:grpSp>
      <p:sp>
        <p:nvSpPr>
          <p:cNvPr id="35" name="Rectangle 57"/>
          <p:cNvSpPr>
            <a:spLocks noChangeArrowheads="1"/>
          </p:cNvSpPr>
          <p:nvPr userDrawn="1"/>
        </p:nvSpPr>
        <p:spPr bwMode="auto">
          <a:xfrm>
            <a:off x="0" y="6629400"/>
            <a:ext cx="9902825" cy="228600"/>
          </a:xfrm>
          <a:prstGeom prst="rect">
            <a:avLst/>
          </a:prstGeom>
          <a:noFill/>
          <a:ln w="9525" algn="ctr">
            <a:noFill/>
            <a:miter lim="800000"/>
            <a:headEnd/>
            <a:tailEnd/>
          </a:ln>
        </p:spPr>
        <p:txBody>
          <a:bodyPr wrap="none" anchor="ctr"/>
          <a:lstStyle/>
          <a:p>
            <a:pPr eaLnBrk="1" hangingPunct="1">
              <a:lnSpc>
                <a:spcPct val="100000"/>
              </a:lnSpc>
              <a:spcBef>
                <a:spcPct val="20000"/>
              </a:spcBef>
              <a:buClr>
                <a:schemeClr val="folHlink"/>
              </a:buClr>
              <a:buFont typeface="Wingdings" pitchFamily="2" charset="2"/>
              <a:buNone/>
              <a:defRPr/>
            </a:pPr>
            <a:endParaRPr lang="en-US" sz="1800" dirty="0">
              <a:solidFill>
                <a:srgbClr val="CC0000"/>
              </a:solidFill>
              <a:cs typeface="Arial" charset="0"/>
            </a:endParaRPr>
          </a:p>
        </p:txBody>
      </p:sp>
      <p:sp>
        <p:nvSpPr>
          <p:cNvPr id="36" name="Rectangle 63"/>
          <p:cNvSpPr>
            <a:spLocks noChangeArrowheads="1"/>
          </p:cNvSpPr>
          <p:nvPr userDrawn="1"/>
        </p:nvSpPr>
        <p:spPr bwMode="auto">
          <a:xfrm>
            <a:off x="0" y="6629400"/>
            <a:ext cx="2360613" cy="254000"/>
          </a:xfrm>
          <a:prstGeom prst="rect">
            <a:avLst/>
          </a:prstGeom>
          <a:noFill/>
          <a:ln w="9525">
            <a:noFill/>
            <a:miter lim="800000"/>
            <a:headEnd/>
            <a:tailEnd/>
          </a:ln>
          <a:effectLst/>
        </p:spPr>
        <p:txBody>
          <a:bodyPr/>
          <a:lstStyle/>
          <a:p>
            <a:pPr algn="l" eaLnBrk="1" hangingPunct="1">
              <a:lnSpc>
                <a:spcPct val="100000"/>
              </a:lnSpc>
              <a:defRPr/>
            </a:pPr>
            <a:r>
              <a:rPr lang="en-GB" sz="1000" dirty="0">
                <a:solidFill>
                  <a:srgbClr val="FFC000"/>
                </a:solidFill>
                <a:cs typeface="Arial" charset="0"/>
              </a:rPr>
              <a:t>Slide © 2010 by Lovelock &amp; Wirtz</a:t>
            </a:r>
            <a:endParaRPr lang="en-US" sz="1000" dirty="0">
              <a:solidFill>
                <a:srgbClr val="FFC000"/>
              </a:solidFill>
              <a:cs typeface="Arial" charset="0"/>
            </a:endParaRPr>
          </a:p>
        </p:txBody>
      </p:sp>
      <p:sp>
        <p:nvSpPr>
          <p:cNvPr id="37" name="Rectangle 64"/>
          <p:cNvSpPr>
            <a:spLocks noChangeArrowheads="1"/>
          </p:cNvSpPr>
          <p:nvPr userDrawn="1"/>
        </p:nvSpPr>
        <p:spPr bwMode="auto">
          <a:xfrm>
            <a:off x="3884613" y="6629400"/>
            <a:ext cx="2438400" cy="228600"/>
          </a:xfrm>
          <a:prstGeom prst="rect">
            <a:avLst/>
          </a:prstGeom>
          <a:noFill/>
          <a:ln w="9525">
            <a:noFill/>
            <a:miter lim="800000"/>
            <a:headEnd/>
            <a:tailEnd/>
          </a:ln>
          <a:effectLst/>
        </p:spPr>
        <p:txBody>
          <a:bodyPr/>
          <a:lstStyle/>
          <a:p>
            <a:pPr>
              <a:lnSpc>
                <a:spcPct val="90000"/>
              </a:lnSpc>
              <a:spcBef>
                <a:spcPct val="50000"/>
              </a:spcBef>
              <a:defRPr/>
            </a:pPr>
            <a:r>
              <a:rPr lang="en-GB" sz="1000" dirty="0">
                <a:solidFill>
                  <a:srgbClr val="FFC000"/>
                </a:solidFill>
                <a:cs typeface="Arial" charset="0"/>
              </a:rPr>
              <a:t>Services Marketing 7/e</a:t>
            </a:r>
          </a:p>
          <a:p>
            <a:pPr algn="r">
              <a:lnSpc>
                <a:spcPct val="90000"/>
              </a:lnSpc>
              <a:spcBef>
                <a:spcPct val="50000"/>
              </a:spcBef>
              <a:defRPr/>
            </a:pPr>
            <a:endParaRPr lang="en-US" sz="1000" dirty="0">
              <a:solidFill>
                <a:srgbClr val="F2A304"/>
              </a:solidFill>
              <a:cs typeface="Arial" charset="0"/>
            </a:endParaRPr>
          </a:p>
        </p:txBody>
      </p:sp>
      <p:sp>
        <p:nvSpPr>
          <p:cNvPr id="38" name="Rectangle 65"/>
          <p:cNvSpPr>
            <a:spLocks noChangeArrowheads="1"/>
          </p:cNvSpPr>
          <p:nvPr userDrawn="1"/>
        </p:nvSpPr>
        <p:spPr bwMode="auto">
          <a:xfrm>
            <a:off x="8304213" y="6642100"/>
            <a:ext cx="1600200" cy="228600"/>
          </a:xfrm>
          <a:prstGeom prst="rect">
            <a:avLst/>
          </a:prstGeom>
          <a:noFill/>
          <a:ln w="9525">
            <a:noFill/>
            <a:miter lim="800000"/>
            <a:headEnd/>
            <a:tailEnd/>
          </a:ln>
          <a:effectLst/>
        </p:spPr>
        <p:txBody>
          <a:bodyPr/>
          <a:lstStyle/>
          <a:p>
            <a:pPr algn="r">
              <a:lnSpc>
                <a:spcPct val="90000"/>
              </a:lnSpc>
              <a:spcBef>
                <a:spcPct val="50000"/>
              </a:spcBef>
              <a:defRPr/>
            </a:pPr>
            <a:r>
              <a:rPr lang="en-GB" sz="1000" dirty="0">
                <a:solidFill>
                  <a:srgbClr val="FFC000"/>
                </a:solidFill>
                <a:cs typeface="Arial" charset="0"/>
              </a:rPr>
              <a:t>Chapter </a:t>
            </a:r>
            <a:r>
              <a:rPr lang="en-GB" sz="1000" dirty="0" smtClean="0">
                <a:solidFill>
                  <a:srgbClr val="FFC000"/>
                </a:solidFill>
                <a:cs typeface="Arial" charset="0"/>
              </a:rPr>
              <a:t>2 </a:t>
            </a:r>
            <a:r>
              <a:rPr lang="en-GB" sz="1000" dirty="0">
                <a:solidFill>
                  <a:srgbClr val="FFC000"/>
                </a:solidFill>
                <a:cs typeface="Arial" charset="0"/>
              </a:rPr>
              <a:t>– Page </a:t>
            </a:r>
            <a:fld id="{BB6D4E27-0A2A-4AE5-9117-F66E7FBBEB9D}" type="slidenum">
              <a:rPr lang="en-GB" sz="1000" dirty="0">
                <a:solidFill>
                  <a:srgbClr val="FFC000"/>
                </a:solidFill>
                <a:cs typeface="Arial" charset="0"/>
              </a:rPr>
              <a:pPr algn="r">
                <a:lnSpc>
                  <a:spcPct val="90000"/>
                </a:lnSpc>
                <a:spcBef>
                  <a:spcPct val="50000"/>
                </a:spcBef>
                <a:defRPr/>
              </a:pPr>
              <a:t>‹#›</a:t>
            </a:fld>
            <a:endParaRPr lang="en-GB" sz="1000" dirty="0">
              <a:solidFill>
                <a:srgbClr val="FFC000"/>
              </a:solidFill>
              <a:cs typeface="Arial" charset="0"/>
            </a:endParaRPr>
          </a:p>
          <a:p>
            <a:pPr algn="r">
              <a:lnSpc>
                <a:spcPct val="90000"/>
              </a:lnSpc>
              <a:spcBef>
                <a:spcPct val="50000"/>
              </a:spcBef>
              <a:defRPr/>
            </a:pPr>
            <a:endParaRPr lang="en-US" sz="1000" dirty="0">
              <a:cs typeface="Arial" charset="0"/>
            </a:endParaRPr>
          </a:p>
        </p:txBody>
      </p:sp>
      <p:sp>
        <p:nvSpPr>
          <p:cNvPr id="25" name="Rectangle 3"/>
          <p:cNvSpPr>
            <a:spLocks noChangeArrowheads="1"/>
          </p:cNvSpPr>
          <p:nvPr userDrawn="1"/>
        </p:nvSpPr>
        <p:spPr bwMode="auto">
          <a:xfrm>
            <a:off x="0" y="0"/>
            <a:ext cx="7616825" cy="1295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895350" rtl="0" eaLnBrk="0" fontAlgn="base" latinLnBrk="0" hangingPunct="0">
              <a:lnSpc>
                <a:spcPct val="100000"/>
              </a:lnSpc>
              <a:spcBef>
                <a:spcPct val="0"/>
              </a:spcBef>
              <a:spcAft>
                <a:spcPct val="0"/>
              </a:spcAft>
              <a:buClrTx/>
              <a:buSzTx/>
              <a:buFontTx/>
              <a:buNone/>
              <a:tabLst/>
              <a:defRPr/>
            </a:pPr>
            <a:endParaRPr kumimoji="0" lang="en-SG" sz="2400" b="1" i="0" u="none" strike="noStrike" kern="0" cap="none" spc="0" normalizeH="0" baseline="0" noProof="0">
              <a:ln>
                <a:noFill/>
              </a:ln>
              <a:solidFill>
                <a:schemeClr val="bg1"/>
              </a:solidFill>
              <a:effectLst/>
              <a:uLnTx/>
              <a:uFillTx/>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677" r:id="rId1"/>
    <p:sldLayoutId id="2147483667" r:id="rId2"/>
    <p:sldLayoutId id="2147483669" r:id="rId3"/>
    <p:sldLayoutId id="2147483670" r:id="rId4"/>
    <p:sldLayoutId id="2147483671" r:id="rId5"/>
    <p:sldLayoutId id="2147483678" r:id="rId6"/>
    <p:sldLayoutId id="2147483679" r:id="rId7"/>
    <p:sldLayoutId id="2147483680" r:id="rId8"/>
  </p:sldLayoutIdLst>
  <p:transition spd="med">
    <p:zoom/>
  </p:transition>
  <p:timing>
    <p:tnLst>
      <p:par>
        <p:cTn id="1" dur="indefinite" restart="never" nodeType="tmRoot"/>
      </p:par>
    </p:tnLst>
  </p:timing>
  <p:txStyles>
    <p:titleStyle>
      <a:lvl1pPr algn="l" defTabSz="895350" rtl="0" eaLnBrk="0" fontAlgn="base" hangingPunct="0">
        <a:spcBef>
          <a:spcPct val="0"/>
        </a:spcBef>
        <a:spcAft>
          <a:spcPct val="0"/>
        </a:spcAft>
        <a:defRPr sz="2800" b="1">
          <a:solidFill>
            <a:schemeClr val="bg1"/>
          </a:solidFill>
          <a:latin typeface="Helvetica" pitchFamily="34" charset="0"/>
          <a:ea typeface="+mj-ea"/>
          <a:cs typeface="Helvetica" pitchFamily="34" charset="0"/>
        </a:defRPr>
      </a:lvl1pPr>
      <a:lvl2pPr algn="l" defTabSz="895350" rtl="0" eaLnBrk="0" fontAlgn="base" hangingPunct="0">
        <a:spcBef>
          <a:spcPct val="0"/>
        </a:spcBef>
        <a:spcAft>
          <a:spcPct val="0"/>
        </a:spcAft>
        <a:defRPr sz="2400" b="1">
          <a:solidFill>
            <a:schemeClr val="bg1"/>
          </a:solidFill>
          <a:latin typeface="Verdana" pitchFamily="34" charset="0"/>
        </a:defRPr>
      </a:lvl2pPr>
      <a:lvl3pPr algn="l" defTabSz="895350" rtl="0" eaLnBrk="0" fontAlgn="base" hangingPunct="0">
        <a:spcBef>
          <a:spcPct val="0"/>
        </a:spcBef>
        <a:spcAft>
          <a:spcPct val="0"/>
        </a:spcAft>
        <a:defRPr sz="2400" b="1">
          <a:solidFill>
            <a:schemeClr val="bg1"/>
          </a:solidFill>
          <a:latin typeface="Verdana" pitchFamily="34" charset="0"/>
        </a:defRPr>
      </a:lvl3pPr>
      <a:lvl4pPr algn="l" defTabSz="895350" rtl="0" eaLnBrk="0" fontAlgn="base" hangingPunct="0">
        <a:spcBef>
          <a:spcPct val="0"/>
        </a:spcBef>
        <a:spcAft>
          <a:spcPct val="0"/>
        </a:spcAft>
        <a:defRPr sz="2400" b="1">
          <a:solidFill>
            <a:schemeClr val="bg1"/>
          </a:solidFill>
          <a:latin typeface="Verdana" pitchFamily="34" charset="0"/>
        </a:defRPr>
      </a:lvl4pPr>
      <a:lvl5pPr algn="l" defTabSz="895350" rtl="0" eaLnBrk="0" fontAlgn="base" hangingPunct="0">
        <a:spcBef>
          <a:spcPct val="0"/>
        </a:spcBef>
        <a:spcAft>
          <a:spcPct val="0"/>
        </a:spcAft>
        <a:defRPr sz="2400" b="1">
          <a:solidFill>
            <a:schemeClr val="bg1"/>
          </a:solidFill>
          <a:latin typeface="Verdana" pitchFamily="34" charset="0"/>
        </a:defRPr>
      </a:lvl5pPr>
      <a:lvl6pPr marL="457200" algn="l" defTabSz="895350" rtl="0" eaLnBrk="0" fontAlgn="base" hangingPunct="0">
        <a:spcBef>
          <a:spcPct val="0"/>
        </a:spcBef>
        <a:spcAft>
          <a:spcPct val="0"/>
        </a:spcAft>
        <a:defRPr sz="2400" b="1">
          <a:solidFill>
            <a:schemeClr val="bg1"/>
          </a:solidFill>
          <a:latin typeface="Verdana" pitchFamily="34" charset="0"/>
        </a:defRPr>
      </a:lvl6pPr>
      <a:lvl7pPr marL="914400" algn="l" defTabSz="895350" rtl="0" eaLnBrk="0" fontAlgn="base" hangingPunct="0">
        <a:spcBef>
          <a:spcPct val="0"/>
        </a:spcBef>
        <a:spcAft>
          <a:spcPct val="0"/>
        </a:spcAft>
        <a:defRPr sz="2400" b="1">
          <a:solidFill>
            <a:schemeClr val="bg1"/>
          </a:solidFill>
          <a:latin typeface="Verdana" pitchFamily="34" charset="0"/>
        </a:defRPr>
      </a:lvl7pPr>
      <a:lvl8pPr marL="1371600" algn="l" defTabSz="895350" rtl="0" eaLnBrk="0" fontAlgn="base" hangingPunct="0">
        <a:spcBef>
          <a:spcPct val="0"/>
        </a:spcBef>
        <a:spcAft>
          <a:spcPct val="0"/>
        </a:spcAft>
        <a:defRPr sz="2400" b="1">
          <a:solidFill>
            <a:schemeClr val="bg1"/>
          </a:solidFill>
          <a:latin typeface="Verdana" pitchFamily="34" charset="0"/>
        </a:defRPr>
      </a:lvl8pPr>
      <a:lvl9pPr marL="1828800" algn="l" defTabSz="895350" rtl="0" eaLnBrk="0" fontAlgn="base" hangingPunct="0">
        <a:spcBef>
          <a:spcPct val="0"/>
        </a:spcBef>
        <a:spcAft>
          <a:spcPct val="0"/>
        </a:spcAft>
        <a:defRPr sz="2400" b="1">
          <a:solidFill>
            <a:schemeClr val="bg1"/>
          </a:solidFill>
          <a:latin typeface="Verdana" pitchFamily="34" charset="0"/>
        </a:defRPr>
      </a:lvl9pPr>
    </p:titleStyle>
    <p:bodyStyle>
      <a:lvl1pPr marL="457200" indent="-457200" algn="l" defTabSz="869950" rtl="0" eaLnBrk="0" fontAlgn="base" hangingPunct="0">
        <a:spcBef>
          <a:spcPct val="80000"/>
        </a:spcBef>
        <a:spcAft>
          <a:spcPct val="0"/>
        </a:spcAft>
        <a:buClr>
          <a:srgbClr val="FF6600"/>
        </a:buClr>
        <a:buFont typeface="Webdings" pitchFamily="18" charset="2"/>
        <a:buChar char="="/>
        <a:tabLst>
          <a:tab pos="1582738" algn="l"/>
        </a:tabLst>
        <a:defRPr sz="2400" b="1">
          <a:solidFill>
            <a:srgbClr val="013C7D"/>
          </a:solidFill>
          <a:latin typeface="Helvetica" pitchFamily="34" charset="0"/>
          <a:ea typeface="+mn-ea"/>
          <a:cs typeface="Helvetica" pitchFamily="34" charset="0"/>
        </a:defRPr>
      </a:lvl1pPr>
      <a:lvl2pPr marL="1084263" indent="-512763" algn="l" defTabSz="869950" rtl="0" eaLnBrk="0" fontAlgn="base" hangingPunct="0">
        <a:spcBef>
          <a:spcPts val="1200"/>
        </a:spcBef>
        <a:spcAft>
          <a:spcPct val="0"/>
        </a:spcAft>
        <a:buClrTx/>
        <a:buSzPct val="100000"/>
        <a:buFont typeface="Wingdings" pitchFamily="2" charset="2"/>
        <a:buChar char="è"/>
        <a:tabLst>
          <a:tab pos="1582738" algn="l"/>
        </a:tabLst>
        <a:defRPr sz="2000" b="1">
          <a:solidFill>
            <a:srgbClr val="013C7D"/>
          </a:solidFill>
          <a:latin typeface="Helvetica" pitchFamily="34" charset="0"/>
          <a:cs typeface="Helvetica" pitchFamily="34" charset="0"/>
        </a:defRPr>
      </a:lvl2pPr>
      <a:lvl3pPr marL="1214438" indent="392113" algn="l" defTabSz="869950" rtl="0" eaLnBrk="0" fontAlgn="base" hangingPunct="0">
        <a:spcBef>
          <a:spcPts val="1200"/>
        </a:spcBef>
        <a:spcAft>
          <a:spcPct val="0"/>
        </a:spcAft>
        <a:buClrTx/>
        <a:buSzPct val="100000"/>
        <a:buFont typeface="Univers Extended" pitchFamily="34" charset="0"/>
        <a:buNone/>
        <a:tabLst>
          <a:tab pos="1582738" algn="l"/>
        </a:tabLst>
        <a:defRPr sz="1800" b="1" i="1">
          <a:solidFill>
            <a:srgbClr val="013C7D"/>
          </a:solidFill>
          <a:latin typeface="Helvetica" pitchFamily="34" charset="0"/>
          <a:cs typeface="Helvetica" pitchFamily="34" charset="0"/>
        </a:defRPr>
      </a:lvl3pPr>
      <a:lvl4pPr marL="2147888" indent="-427038" algn="l" defTabSz="869950" rtl="0" eaLnBrk="0" fontAlgn="base" hangingPunct="0">
        <a:spcBef>
          <a:spcPct val="0"/>
        </a:spcBef>
        <a:spcAft>
          <a:spcPct val="0"/>
        </a:spcAft>
        <a:buClr>
          <a:srgbClr val="FF9900"/>
        </a:buClr>
        <a:buSzPct val="100000"/>
        <a:buFont typeface="Wingdings" pitchFamily="2" charset="2"/>
        <a:buChar char="–"/>
        <a:tabLst>
          <a:tab pos="1582738" algn="l"/>
        </a:tabLst>
        <a:defRPr sz="2000" b="1">
          <a:solidFill>
            <a:schemeClr val="tx1"/>
          </a:solidFill>
          <a:latin typeface="+mn-lt"/>
        </a:defRPr>
      </a:lvl4pPr>
      <a:lvl5pPr marL="51625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5pPr>
      <a:lvl6pPr marL="56197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6pPr>
      <a:lvl7pPr marL="60769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7pPr>
      <a:lvl8pPr marL="65341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8pPr>
      <a:lvl9pPr marL="69913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image" Target="../media/image7.pn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5"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4" Type="http://schemas.openxmlformats.org/officeDocument/2006/relationships/diagramLayout" Target="../diagrams/layout1.xml"/><Relationship Id="rId5" Type="http://schemas.openxmlformats.org/officeDocument/2006/relationships/diagramQuickStyle" Target="../diagrams/quickStyle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diagramData" Target="../diagrams/data1.xml"/><Relationship Id="rId6" Type="http://schemas.openxmlformats.org/officeDocument/2006/relationships/diagramColors" Target="../diagrams/colors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diagramLayout" Target="../diagrams/layout2.xml"/><Relationship Id="rId5" Type="http://schemas.openxmlformats.org/officeDocument/2006/relationships/diagramQuickStyle" Target="../diagrams/quickStyle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diagramData" Target="../diagrams/data2.xml"/><Relationship Id="rId6" Type="http://schemas.openxmlformats.org/officeDocument/2006/relationships/diagramColors" Target="../diagrams/colors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3"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3" Type="http://schemas.openxmlformats.org/officeDocument/2006/relationships/image" Target="../media/image10.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4"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4" Type="http://schemas.openxmlformats.org/officeDocument/2006/relationships/diagramLayout" Target="../diagrams/layout3.xml"/><Relationship Id="rId5" Type="http://schemas.openxmlformats.org/officeDocument/2006/relationships/diagramQuickStyle" Target="../diagrams/quickStyle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diagramData" Target="../diagrams/data3.xml"/><Relationship Id="rId6" Type="http://schemas.openxmlformats.org/officeDocument/2006/relationships/diagramColors" Target="../diagrams/colors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srcRect/>
          <a:stretch>
            <a:fillRect/>
          </a:stretch>
        </p:blipFill>
        <p:spPr bwMode="auto">
          <a:xfrm>
            <a:off x="3046412" y="1752600"/>
            <a:ext cx="6400800" cy="4572000"/>
          </a:xfrm>
          <a:prstGeom prst="rect">
            <a:avLst/>
          </a:prstGeom>
          <a:noFill/>
          <a:ln w="9525">
            <a:noFill/>
            <a:miter lim="800000"/>
            <a:headEnd/>
            <a:tailEnd/>
          </a:ln>
        </p:spPr>
      </p:pic>
      <p:sp>
        <p:nvSpPr>
          <p:cNvPr id="13" name="Rectangle 4"/>
          <p:cNvSpPr>
            <a:spLocks noChangeArrowheads="1"/>
          </p:cNvSpPr>
          <p:nvPr/>
        </p:nvSpPr>
        <p:spPr bwMode="auto">
          <a:xfrm>
            <a:off x="2970848" y="1371600"/>
            <a:ext cx="5941695" cy="5105400"/>
          </a:xfrm>
          <a:prstGeom prst="rect">
            <a:avLst/>
          </a:prstGeom>
          <a:gradFill rotWithShape="1">
            <a:gsLst>
              <a:gs pos="0">
                <a:schemeClr val="bg1">
                  <a:gamma/>
                  <a:tint val="0"/>
                  <a:invGamma/>
                </a:schemeClr>
              </a:gs>
              <a:gs pos="100000">
                <a:schemeClr val="bg1">
                  <a:alpha val="0"/>
                </a:schemeClr>
              </a:gs>
            </a:gsLst>
            <a:lin ang="0" scaled="1"/>
          </a:gradFill>
          <a:ln w="12700">
            <a:noFill/>
            <a:miter lim="800000"/>
            <a:headEnd/>
            <a:tailEnd/>
          </a:ln>
          <a:effectLst/>
        </p:spPr>
        <p:txBody>
          <a:bodyPr wrap="none" lIns="90488" tIns="44450" rIns="90488" bIns="44450" anchor="ctr"/>
          <a:lstStyle/>
          <a:p>
            <a:endParaRPr lang="en-SG"/>
          </a:p>
        </p:txBody>
      </p:sp>
      <p:sp>
        <p:nvSpPr>
          <p:cNvPr id="10" name="Text Box 8"/>
          <p:cNvSpPr txBox="1">
            <a:spLocks noChangeArrowheads="1"/>
          </p:cNvSpPr>
          <p:nvPr/>
        </p:nvSpPr>
        <p:spPr bwMode="auto">
          <a:xfrm>
            <a:off x="379413" y="2057400"/>
            <a:ext cx="6477000" cy="1419363"/>
          </a:xfrm>
          <a:prstGeom prst="rect">
            <a:avLst/>
          </a:prstGeom>
          <a:noFill/>
          <a:ln w="12700">
            <a:noFill/>
            <a:miter lim="800000"/>
            <a:headEnd/>
            <a:tailEnd/>
          </a:ln>
          <a:effectLst/>
        </p:spPr>
        <p:txBody>
          <a:bodyPr lIns="90488" tIns="44450" rIns="90488" bIns="44450">
            <a:spAutoFit/>
          </a:bodyPr>
          <a:lstStyle/>
          <a:p>
            <a:pPr algn="l">
              <a:lnSpc>
                <a:spcPct val="80000"/>
              </a:lnSpc>
              <a:defRPr/>
            </a:pPr>
            <a:r>
              <a:rPr lang="en-US" sz="3600" b="1" dirty="0">
                <a:solidFill>
                  <a:srgbClr val="013C7D"/>
                </a:solidFill>
                <a:latin typeface="Helvetica" pitchFamily="34" charset="0"/>
                <a:ea typeface="Tahoma" pitchFamily="34" charset="0"/>
                <a:cs typeface="Helvetica" pitchFamily="34" charset="0"/>
              </a:rPr>
              <a:t>Chapter </a:t>
            </a:r>
            <a:r>
              <a:rPr lang="en-US" sz="3600" b="1" dirty="0" smtClean="0">
                <a:solidFill>
                  <a:srgbClr val="013C7D"/>
                </a:solidFill>
                <a:latin typeface="Helvetica" pitchFamily="34" charset="0"/>
                <a:ea typeface="Tahoma" pitchFamily="34" charset="0"/>
                <a:cs typeface="Helvetica" pitchFamily="34" charset="0"/>
              </a:rPr>
              <a:t>2:</a:t>
            </a:r>
            <a:endParaRPr lang="en-US" sz="3600" b="1" dirty="0">
              <a:solidFill>
                <a:srgbClr val="013C7D"/>
              </a:solidFill>
              <a:latin typeface="Helvetica" pitchFamily="34" charset="0"/>
              <a:ea typeface="Tahoma" pitchFamily="34" charset="0"/>
              <a:cs typeface="Helvetica" pitchFamily="34" charset="0"/>
            </a:endParaRPr>
          </a:p>
          <a:p>
            <a:pPr algn="l">
              <a:lnSpc>
                <a:spcPct val="80000"/>
              </a:lnSpc>
              <a:defRPr/>
            </a:pPr>
            <a:r>
              <a:rPr lang="en-US" sz="3600" b="1" dirty="0">
                <a:solidFill>
                  <a:srgbClr val="013C7D"/>
                </a:solidFill>
                <a:latin typeface="Helvetica" pitchFamily="34" charset="0"/>
                <a:ea typeface="Tahoma" pitchFamily="34" charset="0"/>
                <a:cs typeface="Helvetica" pitchFamily="34" charset="0"/>
              </a:rPr>
              <a:t>  </a:t>
            </a:r>
            <a:r>
              <a:rPr lang="en-US" sz="3600" b="1" dirty="0" smtClean="0">
                <a:solidFill>
                  <a:srgbClr val="FF6600"/>
                </a:solidFill>
                <a:latin typeface="Helvetica" pitchFamily="34" charset="0"/>
                <a:ea typeface="Tahoma" pitchFamily="34" charset="0"/>
                <a:cs typeface="Helvetica" pitchFamily="34" charset="0"/>
              </a:rPr>
              <a:t>Consumer Behavior </a:t>
            </a:r>
          </a:p>
          <a:p>
            <a:pPr algn="l">
              <a:lnSpc>
                <a:spcPct val="80000"/>
              </a:lnSpc>
              <a:defRPr/>
            </a:pPr>
            <a:r>
              <a:rPr lang="en-US" sz="3600" b="1" dirty="0" smtClean="0">
                <a:solidFill>
                  <a:srgbClr val="FF6600"/>
                </a:solidFill>
                <a:latin typeface="Helvetica" pitchFamily="34" charset="0"/>
                <a:ea typeface="Tahoma" pitchFamily="34" charset="0"/>
                <a:cs typeface="Helvetica" pitchFamily="34" charset="0"/>
              </a:rPr>
              <a:t>	</a:t>
            </a:r>
            <a:r>
              <a:rPr lang="en-US" sz="3600" b="1" dirty="0" smtClean="0">
                <a:solidFill>
                  <a:srgbClr val="013C7D"/>
                </a:solidFill>
                <a:latin typeface="Helvetica" pitchFamily="34" charset="0"/>
                <a:ea typeface="Tahoma" pitchFamily="34" charset="0"/>
                <a:cs typeface="Helvetica" pitchFamily="34" charset="0"/>
              </a:rPr>
              <a:t>in a </a:t>
            </a:r>
            <a:r>
              <a:rPr lang="en-US" sz="3600" b="1" dirty="0" smtClean="0">
                <a:solidFill>
                  <a:srgbClr val="FF6600"/>
                </a:solidFill>
                <a:latin typeface="Helvetica" pitchFamily="34" charset="0"/>
                <a:ea typeface="Tahoma" pitchFamily="34" charset="0"/>
                <a:cs typeface="Helvetica" pitchFamily="34" charset="0"/>
              </a:rPr>
              <a:t>Services Context</a:t>
            </a:r>
            <a:endParaRPr lang="en-US" sz="3600" b="1" dirty="0">
              <a:solidFill>
                <a:srgbClr val="FF6600"/>
              </a:solidFill>
              <a:latin typeface="Helvetica" pitchFamily="34" charset="0"/>
              <a:ea typeface="Tahoma" pitchFamily="34" charset="0"/>
              <a:cs typeface="Helvetica" pitchFamily="34" charset="0"/>
            </a:endParaRPr>
          </a:p>
        </p:txBody>
      </p:sp>
      <p:grpSp>
        <p:nvGrpSpPr>
          <p:cNvPr id="5" name="Group 4"/>
          <p:cNvGrpSpPr/>
          <p:nvPr/>
        </p:nvGrpSpPr>
        <p:grpSpPr>
          <a:xfrm>
            <a:off x="455613" y="4495800"/>
            <a:ext cx="1905000" cy="1778000"/>
            <a:chOff x="455613" y="4495800"/>
            <a:chExt cx="1905000" cy="1778000"/>
          </a:xfrm>
        </p:grpSpPr>
        <p:pic>
          <p:nvPicPr>
            <p:cNvPr id="6" name="Picture 2"/>
            <p:cNvPicPr>
              <a:picLocks noChangeAspect="1" noChangeArrowheads="1"/>
            </p:cNvPicPr>
            <p:nvPr/>
          </p:nvPicPr>
          <p:blipFill>
            <a:blip r:embed="rId4" cstate="print"/>
            <a:srcRect/>
            <a:stretch>
              <a:fillRect/>
            </a:stretch>
          </p:blipFill>
          <p:spPr bwMode="auto">
            <a:xfrm>
              <a:off x="455613" y="4495800"/>
              <a:ext cx="914400" cy="817563"/>
            </a:xfrm>
            <a:prstGeom prst="rect">
              <a:avLst/>
            </a:prstGeom>
            <a:noFill/>
            <a:ln w="12700" algn="ctr">
              <a:noFill/>
              <a:miter lim="800000"/>
              <a:headEnd/>
              <a:tailEnd/>
            </a:ln>
          </p:spPr>
        </p:pic>
        <p:pic>
          <p:nvPicPr>
            <p:cNvPr id="7" name="Picture 4"/>
            <p:cNvPicPr>
              <a:picLocks noChangeAspect="1" noChangeArrowheads="1"/>
            </p:cNvPicPr>
            <p:nvPr/>
          </p:nvPicPr>
          <p:blipFill>
            <a:blip r:embed="rId5" cstate="print"/>
            <a:srcRect/>
            <a:stretch>
              <a:fillRect/>
            </a:stretch>
          </p:blipFill>
          <p:spPr bwMode="auto">
            <a:xfrm>
              <a:off x="455613" y="5410200"/>
              <a:ext cx="914400" cy="842963"/>
            </a:xfrm>
            <a:prstGeom prst="rect">
              <a:avLst/>
            </a:prstGeom>
            <a:noFill/>
            <a:ln w="12700" algn="ctr">
              <a:noFill/>
              <a:miter lim="800000"/>
              <a:headEnd/>
              <a:tailEnd/>
            </a:ln>
          </p:spPr>
        </p:pic>
        <p:pic>
          <p:nvPicPr>
            <p:cNvPr id="8" name="Picture 5"/>
            <p:cNvPicPr>
              <a:picLocks noChangeAspect="1" noChangeArrowheads="1"/>
            </p:cNvPicPr>
            <p:nvPr/>
          </p:nvPicPr>
          <p:blipFill>
            <a:blip r:embed="rId6" cstate="print"/>
            <a:srcRect/>
            <a:stretch>
              <a:fillRect/>
            </a:stretch>
          </p:blipFill>
          <p:spPr bwMode="auto">
            <a:xfrm>
              <a:off x="1446213" y="5410200"/>
              <a:ext cx="914400" cy="863600"/>
            </a:xfrm>
            <a:prstGeom prst="rect">
              <a:avLst/>
            </a:prstGeom>
            <a:noFill/>
            <a:ln w="12700" algn="ctr">
              <a:noFill/>
              <a:miter lim="800000"/>
              <a:headEnd/>
              <a:tailEnd/>
            </a:ln>
          </p:spPr>
        </p:pic>
      </p:gr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47570" y="25400"/>
            <a:ext cx="7097025" cy="1206500"/>
          </a:xfrm>
        </p:spPr>
        <p:txBody>
          <a:bodyPr/>
          <a:lstStyle/>
          <a:p>
            <a:r>
              <a:rPr lang="en-US"/>
              <a:t>How Might Consumers Handle Perceived Risk?</a:t>
            </a:r>
          </a:p>
        </p:txBody>
      </p:sp>
      <p:sp>
        <p:nvSpPr>
          <p:cNvPr id="79877" name="Rectangle 5"/>
          <p:cNvSpPr>
            <a:spLocks noGrp="1" noChangeArrowheads="1"/>
          </p:cNvSpPr>
          <p:nvPr>
            <p:ph type="body" idx="4294967295"/>
          </p:nvPr>
        </p:nvSpPr>
        <p:spPr>
          <a:xfrm>
            <a:off x="476171" y="1752600"/>
            <a:ext cx="8971041" cy="4572000"/>
          </a:xfrm>
          <a:prstGeom prst="rect">
            <a:avLst/>
          </a:prstGeom>
          <a:noFill/>
          <a:ln/>
        </p:spPr>
        <p:txBody>
          <a:bodyPr/>
          <a:lstStyle/>
          <a:p>
            <a:pPr>
              <a:lnSpc>
                <a:spcPct val="80000"/>
              </a:lnSpc>
              <a:spcBef>
                <a:spcPts val="2400"/>
              </a:spcBef>
            </a:pPr>
            <a:r>
              <a:rPr lang="en-US" sz="2200" dirty="0" smtClean="0"/>
              <a:t>Seek </a:t>
            </a:r>
            <a:r>
              <a:rPr lang="en-US" sz="2200" dirty="0"/>
              <a:t>information from respected personal sources</a:t>
            </a:r>
            <a:endParaRPr lang="en-US" sz="2200" dirty="0" smtClean="0"/>
          </a:p>
          <a:p>
            <a:pPr>
              <a:spcBef>
                <a:spcPts val="2400"/>
              </a:spcBef>
            </a:pPr>
            <a:r>
              <a:rPr lang="en-US" sz="2200" dirty="0" smtClean="0"/>
              <a:t>Compare service offerings and search for independent reviews and ratings via the Internet</a:t>
            </a:r>
          </a:p>
          <a:p>
            <a:pPr>
              <a:lnSpc>
                <a:spcPct val="80000"/>
              </a:lnSpc>
              <a:spcBef>
                <a:spcPts val="2400"/>
              </a:spcBef>
            </a:pPr>
            <a:r>
              <a:rPr lang="en-US" sz="2200" dirty="0" smtClean="0"/>
              <a:t>Relying </a:t>
            </a:r>
            <a:r>
              <a:rPr lang="en-US" sz="2200" dirty="0"/>
              <a:t>on a firm </a:t>
            </a:r>
            <a:r>
              <a:rPr lang="en-US" sz="2200" dirty="0" smtClean="0"/>
              <a:t>with good </a:t>
            </a:r>
            <a:r>
              <a:rPr lang="en-US" sz="2200" dirty="0"/>
              <a:t>reputation</a:t>
            </a:r>
          </a:p>
          <a:p>
            <a:pPr>
              <a:lnSpc>
                <a:spcPct val="80000"/>
              </a:lnSpc>
              <a:spcBef>
                <a:spcPts val="2400"/>
              </a:spcBef>
            </a:pPr>
            <a:r>
              <a:rPr lang="en-US" sz="2200" dirty="0"/>
              <a:t>Looking for guarantees and warranties</a:t>
            </a:r>
          </a:p>
          <a:p>
            <a:pPr>
              <a:spcBef>
                <a:spcPts val="2400"/>
              </a:spcBef>
            </a:pPr>
            <a:r>
              <a:rPr lang="en-US" sz="2200" dirty="0"/>
              <a:t>Visiting service facilities or</a:t>
            </a:r>
            <a:r>
              <a:rPr lang="en-US" sz="2200" dirty="0" smtClean="0"/>
              <a:t> going for trials before purchase and examining </a:t>
            </a:r>
            <a:r>
              <a:rPr lang="en-US" sz="2200" dirty="0"/>
              <a:t>tangible cues or other physical evidence</a:t>
            </a:r>
          </a:p>
          <a:p>
            <a:pPr>
              <a:lnSpc>
                <a:spcPct val="80000"/>
              </a:lnSpc>
              <a:spcBef>
                <a:spcPts val="2400"/>
              </a:spcBef>
            </a:pPr>
            <a:r>
              <a:rPr lang="en-US" sz="2200" dirty="0" smtClean="0"/>
              <a:t>Asking knowledgeable employees about competing services</a:t>
            </a:r>
          </a:p>
          <a:p>
            <a:pPr>
              <a:lnSpc>
                <a:spcPct val="80000"/>
              </a:lnSpc>
              <a:buFont typeface="Wingdings" pitchFamily="2" charset="2"/>
              <a:buNone/>
            </a:pPr>
            <a:endParaRPr lang="en-US" sz="2200" dirty="0"/>
          </a:p>
        </p:txBody>
      </p:sp>
    </p:spTree>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mtClean="0"/>
              <a:t>Strategic Responses to Managing Customer Perceptions of Risk</a:t>
            </a:r>
            <a:endParaRPr lang="en-US"/>
          </a:p>
        </p:txBody>
      </p:sp>
      <p:graphicFrame>
        <p:nvGraphicFramePr>
          <p:cNvPr id="6" name="Diagram 5"/>
          <p:cNvGraphicFramePr/>
          <p:nvPr/>
        </p:nvGraphicFramePr>
        <p:xfrm>
          <a:off x="531812" y="1752600"/>
          <a:ext cx="8839200" cy="44196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Understanding Customers’ </a:t>
            </a:r>
            <a:br>
              <a:rPr lang="en-US" smtClean="0"/>
            </a:br>
            <a:r>
              <a:rPr lang="en-US" smtClean="0"/>
              <a:t>Service Expectations</a:t>
            </a:r>
            <a:endParaRPr lang="en-US" dirty="0"/>
          </a:p>
        </p:txBody>
      </p:sp>
      <p:sp>
        <p:nvSpPr>
          <p:cNvPr id="84995" name="Rectangle 3"/>
          <p:cNvSpPr>
            <a:spLocks noGrp="1" noChangeArrowheads="1"/>
          </p:cNvSpPr>
          <p:nvPr>
            <p:ph type="body" sz="quarter" idx="10"/>
          </p:nvPr>
        </p:nvSpPr>
        <p:spPr/>
        <p:txBody>
          <a:bodyPr/>
          <a:lstStyle/>
          <a:p>
            <a:r>
              <a:rPr lang="en-US" dirty="0" smtClean="0"/>
              <a:t>Customers evaluate service quality by </a:t>
            </a:r>
            <a:r>
              <a:rPr lang="en-US" dirty="0" smtClean="0">
                <a:solidFill>
                  <a:srgbClr val="FF6600"/>
                </a:solidFill>
              </a:rPr>
              <a:t>comparing</a:t>
            </a:r>
            <a:r>
              <a:rPr lang="en-US" dirty="0" smtClean="0"/>
              <a:t> what they expect against what they perceive </a:t>
            </a:r>
          </a:p>
          <a:p>
            <a:pPr lvl="1"/>
            <a:r>
              <a:rPr lang="en-US" dirty="0" smtClean="0"/>
              <a:t>Situational and personal factors also considered</a:t>
            </a:r>
          </a:p>
          <a:p>
            <a:r>
              <a:rPr lang="en-US" dirty="0" smtClean="0"/>
              <a:t>Expectations of good service vary from one business to another, and differently positioned service providers in same industry</a:t>
            </a:r>
          </a:p>
          <a:p>
            <a:r>
              <a:rPr lang="en-US" dirty="0" smtClean="0"/>
              <a:t>Expectations change over time</a:t>
            </a:r>
            <a:endParaRPr lang="en-US" dirty="0"/>
          </a:p>
        </p:txBody>
      </p:sp>
    </p:spTree>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247571" y="25400"/>
            <a:ext cx="7344595" cy="1206500"/>
          </a:xfrm>
        </p:spPr>
        <p:txBody>
          <a:bodyPr/>
          <a:lstStyle/>
          <a:p>
            <a:r>
              <a:rPr lang="en-US" dirty="0"/>
              <a:t>Factors Influencing Customer Expectations of </a:t>
            </a:r>
            <a:r>
              <a:rPr lang="en-US" dirty="0" smtClean="0"/>
              <a:t>Service</a:t>
            </a:r>
            <a:endParaRPr lang="en-US" sz="2000" b="0" dirty="0"/>
          </a:p>
        </p:txBody>
      </p:sp>
      <p:pic>
        <p:nvPicPr>
          <p:cNvPr id="65" name="Picture 5" descr="PPT2D"/>
          <p:cNvPicPr>
            <a:picLocks noChangeAspect="1" noChangeArrowheads="1"/>
          </p:cNvPicPr>
          <p:nvPr/>
        </p:nvPicPr>
        <p:blipFill>
          <a:blip r:embed="rId3" cstate="print"/>
          <a:srcRect/>
          <a:stretch>
            <a:fillRect/>
          </a:stretch>
        </p:blipFill>
        <p:spPr bwMode="auto">
          <a:xfrm>
            <a:off x="1217612" y="1676400"/>
            <a:ext cx="7601474" cy="3962400"/>
          </a:xfrm>
          <a:prstGeom prst="rect">
            <a:avLst/>
          </a:prstGeom>
          <a:noFill/>
          <a:ln w="12700">
            <a:noFill/>
            <a:miter lim="800000"/>
            <a:headEnd/>
            <a:tailEnd/>
          </a:ln>
          <a:effectLst/>
        </p:spPr>
      </p:pic>
      <p:sp>
        <p:nvSpPr>
          <p:cNvPr id="66" name="Text Box 12"/>
          <p:cNvSpPr txBox="1">
            <a:spLocks noChangeArrowheads="1"/>
          </p:cNvSpPr>
          <p:nvPr/>
        </p:nvSpPr>
        <p:spPr bwMode="auto">
          <a:xfrm>
            <a:off x="74611" y="6172200"/>
            <a:ext cx="9828213" cy="646331"/>
          </a:xfrm>
          <a:prstGeom prst="rect">
            <a:avLst/>
          </a:prstGeom>
          <a:noFill/>
          <a:ln w="9525" algn="ctr">
            <a:noFill/>
            <a:miter lim="800000"/>
            <a:headEnd/>
            <a:tailEnd/>
          </a:ln>
          <a:effectLst/>
        </p:spPr>
        <p:txBody>
          <a:bodyPr wrap="square">
            <a:spAutoFit/>
          </a:bodyPr>
          <a:lstStyle/>
          <a:p>
            <a:pPr algn="l">
              <a:lnSpc>
                <a:spcPct val="100000"/>
              </a:lnSpc>
            </a:pPr>
            <a:r>
              <a:rPr lang="en-US" dirty="0" smtClean="0">
                <a:solidFill>
                  <a:schemeClr val="bg1">
                    <a:lumMod val="50000"/>
                  </a:schemeClr>
                </a:solidFill>
                <a:latin typeface="Helvetica" pitchFamily="34" charset="0"/>
                <a:cs typeface="Helvetica" pitchFamily="34" charset="0"/>
              </a:rPr>
              <a:t>Source: </a:t>
            </a:r>
            <a:r>
              <a:rPr lang="en-US" dirty="0" smtClean="0">
                <a:solidFill>
                  <a:schemeClr val="bg1">
                    <a:lumMod val="50000"/>
                  </a:schemeClr>
                </a:solidFill>
              </a:rPr>
              <a:t>Adapted from Valarie A. </a:t>
            </a:r>
            <a:r>
              <a:rPr lang="en-US" dirty="0" err="1" smtClean="0">
                <a:solidFill>
                  <a:schemeClr val="bg1">
                    <a:lumMod val="50000"/>
                  </a:schemeClr>
                </a:solidFill>
              </a:rPr>
              <a:t>Zeithaml</a:t>
            </a:r>
            <a:r>
              <a:rPr lang="en-US" dirty="0" smtClean="0">
                <a:solidFill>
                  <a:schemeClr val="bg1">
                    <a:lumMod val="50000"/>
                  </a:schemeClr>
                </a:solidFill>
              </a:rPr>
              <a:t>, Leonard A. Berry, and A. </a:t>
            </a:r>
            <a:r>
              <a:rPr lang="en-US" dirty="0" err="1" smtClean="0">
                <a:solidFill>
                  <a:schemeClr val="bg1">
                    <a:lumMod val="50000"/>
                  </a:schemeClr>
                </a:solidFill>
              </a:rPr>
              <a:t>Parasuraman</a:t>
            </a:r>
            <a:r>
              <a:rPr lang="en-US" dirty="0" smtClean="0">
                <a:solidFill>
                  <a:schemeClr val="bg1">
                    <a:lumMod val="50000"/>
                  </a:schemeClr>
                </a:solidFill>
              </a:rPr>
              <a:t>, </a:t>
            </a:r>
            <a:r>
              <a:rPr lang="en-US" dirty="0" smtClean="0">
                <a:solidFill>
                  <a:schemeClr val="bg1">
                    <a:lumMod val="50000"/>
                  </a:schemeClr>
                </a:solidFill>
                <a:latin typeface="Trebuchet MS"/>
              </a:rPr>
              <a:t>“</a:t>
            </a:r>
            <a:r>
              <a:rPr lang="en-US" dirty="0" smtClean="0">
                <a:solidFill>
                  <a:schemeClr val="bg1">
                    <a:lumMod val="50000"/>
                  </a:schemeClr>
                </a:solidFill>
              </a:rPr>
              <a:t>The Nature and Determinants of Customer Expectations of Service,</a:t>
            </a:r>
            <a:r>
              <a:rPr lang="en-US" dirty="0" smtClean="0">
                <a:solidFill>
                  <a:schemeClr val="bg1">
                    <a:lumMod val="50000"/>
                  </a:schemeClr>
                </a:solidFill>
                <a:latin typeface="Trebuchet MS"/>
              </a:rPr>
              <a:t>”</a:t>
            </a:r>
            <a:r>
              <a:rPr lang="en-US" dirty="0" smtClean="0">
                <a:solidFill>
                  <a:schemeClr val="bg1">
                    <a:lumMod val="50000"/>
                  </a:schemeClr>
                </a:solidFill>
              </a:rPr>
              <a:t> </a:t>
            </a:r>
            <a:r>
              <a:rPr lang="en-US" i="1" dirty="0" smtClean="0">
                <a:solidFill>
                  <a:schemeClr val="bg1">
                    <a:lumMod val="50000"/>
                  </a:schemeClr>
                </a:solidFill>
              </a:rPr>
              <a:t>Journal of the Academy of Marketing Science</a:t>
            </a:r>
            <a:r>
              <a:rPr lang="en-US" dirty="0" smtClean="0">
                <a:solidFill>
                  <a:schemeClr val="bg1">
                    <a:lumMod val="50000"/>
                  </a:schemeClr>
                </a:solidFill>
              </a:rPr>
              <a:t> 21, no. 1 (1993): 1-12</a:t>
            </a:r>
            <a:endParaRPr lang="en-SG" dirty="0" smtClean="0">
              <a:solidFill>
                <a:schemeClr val="bg1">
                  <a:lumMod val="50000"/>
                </a:schemeClr>
              </a:solidFill>
              <a:latin typeface="Helvetica" pitchFamily="34" charset="0"/>
              <a:cs typeface="Helvetica" pitchFamily="34" charset="0"/>
            </a:endParaRPr>
          </a:p>
          <a:p>
            <a:pPr algn="l">
              <a:lnSpc>
                <a:spcPct val="100000"/>
              </a:lnSpc>
            </a:pPr>
            <a:endParaRPr lang="en-US" b="1" dirty="0">
              <a:solidFill>
                <a:schemeClr val="bg1">
                  <a:lumMod val="50000"/>
                </a:schemeClr>
              </a:solidFill>
              <a:latin typeface="Helvetica" pitchFamily="34" charset="0"/>
              <a:cs typeface="Helvetica" pitchFamily="34" charset="0"/>
            </a:endParaRPr>
          </a:p>
        </p:txBody>
      </p:sp>
    </p:spTree>
  </p:cSld>
  <p:clrMapOvr>
    <a:masterClrMapping/>
  </p:clrMapOvr>
  <p:transition spd="med">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dirty="0" smtClean="0"/>
              <a:t>Components of Customer </a:t>
            </a:r>
            <a:r>
              <a:rPr lang="en-US" smtClean="0"/>
              <a:t>Expectations</a:t>
            </a:r>
            <a:endParaRPr lang="en-US" dirty="0"/>
          </a:p>
        </p:txBody>
      </p:sp>
      <p:graphicFrame>
        <p:nvGraphicFramePr>
          <p:cNvPr id="7" name="Diagram 6"/>
          <p:cNvGraphicFramePr/>
          <p:nvPr/>
        </p:nvGraphicFramePr>
        <p:xfrm>
          <a:off x="836612" y="1752600"/>
          <a:ext cx="8229600" cy="44958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ransition spd="med">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Purchase Decision</a:t>
            </a:r>
            <a:endParaRPr lang="en-SG" dirty="0"/>
          </a:p>
        </p:txBody>
      </p:sp>
      <p:sp>
        <p:nvSpPr>
          <p:cNvPr id="3" name="Text Placeholder 2"/>
          <p:cNvSpPr>
            <a:spLocks noGrp="1"/>
          </p:cNvSpPr>
          <p:nvPr>
            <p:ph type="body" sz="quarter" idx="10"/>
          </p:nvPr>
        </p:nvSpPr>
        <p:spPr>
          <a:xfrm>
            <a:off x="303212" y="1752600"/>
            <a:ext cx="9372600" cy="4800600"/>
          </a:xfrm>
        </p:spPr>
        <p:txBody>
          <a:bodyPr/>
          <a:lstStyle/>
          <a:p>
            <a:r>
              <a:rPr lang="en-US" dirty="0" smtClean="0"/>
              <a:t>Purchase Decision: Possible alternatives are compared and evaluated, whereby the best option is selected</a:t>
            </a:r>
          </a:p>
          <a:p>
            <a:pPr lvl="1"/>
            <a:r>
              <a:rPr lang="en-US" dirty="0"/>
              <a:t>S</a:t>
            </a:r>
            <a:r>
              <a:rPr lang="en-US" dirty="0" smtClean="0"/>
              <a:t>imple if perceived risks are low and alternatives are clear</a:t>
            </a:r>
          </a:p>
          <a:p>
            <a:pPr lvl="1"/>
            <a:r>
              <a:rPr lang="en-US" dirty="0" smtClean="0"/>
              <a:t>Complex when trade-offs increase</a:t>
            </a:r>
          </a:p>
          <a:p>
            <a:r>
              <a:rPr lang="en-US" dirty="0" smtClean="0"/>
              <a:t>Trade-offs are often involved</a:t>
            </a:r>
          </a:p>
          <a:p>
            <a:r>
              <a:rPr lang="en-US" dirty="0" smtClean="0"/>
              <a:t>After making a decision, the consumer moves into the service encounter stage</a:t>
            </a:r>
          </a:p>
          <a:p>
            <a:endParaRPr lang="en-SG" dirty="0"/>
          </a:p>
        </p:txBody>
      </p:sp>
    </p:spTree>
  </p:cSld>
  <p:clrMapOvr>
    <a:masterClrMapping/>
  </p:clrMapOvr>
  <p:transition spd="med">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7" name="Rectangle 5"/>
          <p:cNvSpPr>
            <a:spLocks noChangeArrowheads="1"/>
          </p:cNvSpPr>
          <p:nvPr/>
        </p:nvSpPr>
        <p:spPr bwMode="auto">
          <a:xfrm>
            <a:off x="912812" y="2667000"/>
            <a:ext cx="8417401" cy="1984375"/>
          </a:xfrm>
          <a:prstGeom prst="rect">
            <a:avLst/>
          </a:prstGeom>
          <a:gradFill rotWithShape="1">
            <a:gsLst>
              <a:gs pos="0">
                <a:srgbClr val="F8F8F8">
                  <a:alpha val="80000"/>
                </a:srgbClr>
              </a:gs>
              <a:gs pos="100000">
                <a:srgbClr val="F8F8F8">
                  <a:gamma/>
                  <a:shade val="98431"/>
                  <a:invGamma/>
                  <a:alpha val="16000"/>
                </a:srgbClr>
              </a:gs>
            </a:gsLst>
            <a:lin ang="5400000" scaled="1"/>
          </a:gradFill>
          <a:ln w="9525" algn="ctr">
            <a:noFill/>
            <a:miter lim="800000"/>
            <a:headEnd/>
            <a:tailEnd/>
          </a:ln>
          <a:effectLst/>
        </p:spPr>
        <p:txBody>
          <a:bodyPr lIns="92075" tIns="46038" rIns="92075" bIns="46038" anchor="ctr"/>
          <a:lstStyle/>
          <a:p>
            <a:pPr fontAlgn="base">
              <a:lnSpc>
                <a:spcPct val="110000"/>
              </a:lnSpc>
              <a:spcBef>
                <a:spcPct val="0"/>
              </a:spcBef>
              <a:buClrTx/>
              <a:buSzTx/>
              <a:buFontTx/>
              <a:buNone/>
            </a:pPr>
            <a:r>
              <a:rPr lang="en-US" sz="4400" b="1" dirty="0">
                <a:solidFill>
                  <a:srgbClr val="013C7D"/>
                </a:solidFill>
                <a:latin typeface="Helvetica" pitchFamily="34" charset="0"/>
                <a:cs typeface="Helvetica" pitchFamily="34" charset="0"/>
              </a:rPr>
              <a:t>Service Encounter Stage</a:t>
            </a:r>
          </a:p>
        </p:txBody>
      </p:sp>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7947" name="Rectangle 11"/>
          <p:cNvSpPr>
            <a:spLocks noGrp="1" noChangeArrowheads="1"/>
          </p:cNvSpPr>
          <p:nvPr>
            <p:ph type="title"/>
          </p:nvPr>
        </p:nvSpPr>
        <p:spPr/>
        <p:txBody>
          <a:bodyPr/>
          <a:lstStyle/>
          <a:p>
            <a:r>
              <a:rPr lang="en-US"/>
              <a:t>Service Encounter Stage - Overview</a:t>
            </a:r>
          </a:p>
        </p:txBody>
      </p:sp>
      <p:grpSp>
        <p:nvGrpSpPr>
          <p:cNvPr id="15" name="Group 17"/>
          <p:cNvGrpSpPr>
            <a:grpSpLocks/>
          </p:cNvGrpSpPr>
          <p:nvPr/>
        </p:nvGrpSpPr>
        <p:grpSpPr bwMode="auto">
          <a:xfrm>
            <a:off x="531813" y="1524000"/>
            <a:ext cx="8831263" cy="4495800"/>
            <a:chOff x="335" y="1152"/>
            <a:chExt cx="5563" cy="2832"/>
          </a:xfrm>
        </p:grpSpPr>
        <p:sp>
          <p:nvSpPr>
            <p:cNvPr id="16" name="Rectangle 2"/>
            <p:cNvSpPr>
              <a:spLocks noChangeArrowheads="1"/>
            </p:cNvSpPr>
            <p:nvPr/>
          </p:nvSpPr>
          <p:spPr bwMode="auto">
            <a:xfrm>
              <a:off x="335" y="1152"/>
              <a:ext cx="2164" cy="519"/>
            </a:xfrm>
            <a:prstGeom prst="rect">
              <a:avLst/>
            </a:prstGeom>
            <a:solidFill>
              <a:srgbClr val="00CCFF"/>
            </a:solidFill>
            <a:ln w="9525" algn="ctr">
              <a:noFill/>
              <a:miter lim="800000"/>
              <a:headEnd/>
              <a:tailEnd/>
            </a:ln>
            <a:effectLst/>
          </p:spPr>
          <p:txBody>
            <a:bodyPr wrap="none" anchor="ctr"/>
            <a:lstStyle/>
            <a:p>
              <a:endParaRPr lang="en-SG"/>
            </a:p>
          </p:txBody>
        </p:sp>
        <p:sp>
          <p:nvSpPr>
            <p:cNvPr id="17" name="Text Box 3"/>
            <p:cNvSpPr txBox="1">
              <a:spLocks noChangeArrowheads="1"/>
            </p:cNvSpPr>
            <p:nvPr/>
          </p:nvSpPr>
          <p:spPr bwMode="auto">
            <a:xfrm>
              <a:off x="490" y="1293"/>
              <a:ext cx="1854" cy="219"/>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dirty="0">
                  <a:solidFill>
                    <a:srgbClr val="000000"/>
                  </a:solidFill>
                  <a:latin typeface="Helvetica" pitchFamily="34" charset="0"/>
                  <a:cs typeface="Helvetica" pitchFamily="34" charset="0"/>
                </a:rPr>
                <a:t>Pre-purchase Stage</a:t>
              </a:r>
            </a:p>
          </p:txBody>
        </p:sp>
        <p:sp>
          <p:nvSpPr>
            <p:cNvPr id="18" name="Rectangle 4"/>
            <p:cNvSpPr>
              <a:spLocks noChangeArrowheads="1"/>
            </p:cNvSpPr>
            <p:nvPr/>
          </p:nvSpPr>
          <p:spPr bwMode="auto">
            <a:xfrm>
              <a:off x="335" y="2237"/>
              <a:ext cx="2164" cy="518"/>
            </a:xfrm>
            <a:prstGeom prst="rect">
              <a:avLst/>
            </a:prstGeom>
            <a:solidFill>
              <a:srgbClr val="FF99CC"/>
            </a:solidFill>
            <a:ln w="57150" algn="ctr">
              <a:noFill/>
              <a:miter lim="800000"/>
              <a:headEnd/>
              <a:tailEnd/>
            </a:ln>
            <a:effectLst/>
          </p:spPr>
          <p:txBody>
            <a:bodyPr wrap="none" anchor="ctr"/>
            <a:lstStyle/>
            <a:p>
              <a:endParaRPr lang="en-SG"/>
            </a:p>
          </p:txBody>
        </p:sp>
        <p:sp>
          <p:nvSpPr>
            <p:cNvPr id="19" name="Text Box 5"/>
            <p:cNvSpPr txBox="1">
              <a:spLocks noChangeArrowheads="1"/>
            </p:cNvSpPr>
            <p:nvPr/>
          </p:nvSpPr>
          <p:spPr bwMode="auto">
            <a:xfrm>
              <a:off x="479" y="2304"/>
              <a:ext cx="1854" cy="219"/>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latin typeface="Helvetica" pitchFamily="34" charset="0"/>
                  <a:cs typeface="Helvetica" pitchFamily="34" charset="0"/>
                </a:rPr>
                <a:t>Service Encounter Stage</a:t>
              </a:r>
            </a:p>
          </p:txBody>
        </p:sp>
        <p:sp>
          <p:nvSpPr>
            <p:cNvPr id="20" name="Rectangle 6"/>
            <p:cNvSpPr>
              <a:spLocks noChangeArrowheads="1"/>
            </p:cNvSpPr>
            <p:nvPr/>
          </p:nvSpPr>
          <p:spPr bwMode="auto">
            <a:xfrm>
              <a:off x="335" y="3321"/>
              <a:ext cx="2164" cy="519"/>
            </a:xfrm>
            <a:prstGeom prst="rect">
              <a:avLst/>
            </a:prstGeom>
            <a:solidFill>
              <a:srgbClr val="FFCC00">
                <a:alpha val="85001"/>
              </a:srgbClr>
            </a:solidFill>
            <a:ln w="9525" algn="ctr">
              <a:noFill/>
              <a:miter lim="800000"/>
              <a:headEnd/>
              <a:tailEnd/>
            </a:ln>
            <a:effectLst/>
          </p:spPr>
          <p:txBody>
            <a:bodyPr wrap="none" anchor="ctr"/>
            <a:lstStyle/>
            <a:p>
              <a:endParaRPr lang="en-SG"/>
            </a:p>
          </p:txBody>
        </p:sp>
        <p:sp>
          <p:nvSpPr>
            <p:cNvPr id="21" name="Text Box 7"/>
            <p:cNvSpPr txBox="1">
              <a:spLocks noChangeArrowheads="1"/>
            </p:cNvSpPr>
            <p:nvPr/>
          </p:nvSpPr>
          <p:spPr bwMode="auto">
            <a:xfrm>
              <a:off x="490" y="3463"/>
              <a:ext cx="1854" cy="218"/>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dirty="0">
                  <a:solidFill>
                    <a:srgbClr val="000000"/>
                  </a:solidFill>
                  <a:latin typeface="Helvetica" pitchFamily="34" charset="0"/>
                  <a:cs typeface="Helvetica" pitchFamily="34" charset="0"/>
                </a:rPr>
                <a:t>Post</a:t>
              </a:r>
              <a:r>
                <a:rPr lang="en-US" sz="2000" dirty="0" smtClean="0">
                  <a:solidFill>
                    <a:srgbClr val="000000"/>
                  </a:solidFill>
                  <a:latin typeface="Helvetica" pitchFamily="34" charset="0"/>
                  <a:cs typeface="Helvetica" pitchFamily="34" charset="0"/>
                </a:rPr>
                <a:t>-encounter </a:t>
              </a:r>
              <a:r>
                <a:rPr lang="en-US" sz="2000" dirty="0">
                  <a:solidFill>
                    <a:srgbClr val="000000"/>
                  </a:solidFill>
                  <a:latin typeface="Helvetica" pitchFamily="34" charset="0"/>
                  <a:cs typeface="Helvetica" pitchFamily="34" charset="0"/>
                </a:rPr>
                <a:t>Stage</a:t>
              </a:r>
            </a:p>
          </p:txBody>
        </p:sp>
        <p:sp>
          <p:nvSpPr>
            <p:cNvPr id="22" name="AutoShape 8"/>
            <p:cNvSpPr>
              <a:spLocks noChangeArrowheads="1"/>
            </p:cNvSpPr>
            <p:nvPr/>
          </p:nvSpPr>
          <p:spPr bwMode="auto">
            <a:xfrm>
              <a:off x="1211" y="1812"/>
              <a:ext cx="361" cy="33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
          <p:nvSpPr>
            <p:cNvPr id="23" name="Line 12"/>
            <p:cNvSpPr>
              <a:spLocks noChangeShapeType="1"/>
            </p:cNvSpPr>
            <p:nvPr/>
          </p:nvSpPr>
          <p:spPr bwMode="auto">
            <a:xfrm flipV="1">
              <a:off x="2499" y="1341"/>
              <a:ext cx="713" cy="896"/>
            </a:xfrm>
            <a:prstGeom prst="line">
              <a:avLst/>
            </a:prstGeom>
            <a:noFill/>
            <a:ln w="9525">
              <a:solidFill>
                <a:srgbClr val="0C0300"/>
              </a:solidFill>
              <a:round/>
              <a:headEnd/>
              <a:tailEnd/>
            </a:ln>
            <a:effectLst/>
          </p:spPr>
          <p:txBody>
            <a:bodyPr/>
            <a:lstStyle/>
            <a:p>
              <a:endParaRPr lang="en-SG"/>
            </a:p>
          </p:txBody>
        </p:sp>
        <p:sp>
          <p:nvSpPr>
            <p:cNvPr id="24" name="Line 13"/>
            <p:cNvSpPr>
              <a:spLocks noChangeShapeType="1"/>
            </p:cNvSpPr>
            <p:nvPr/>
          </p:nvSpPr>
          <p:spPr bwMode="auto">
            <a:xfrm>
              <a:off x="2499" y="2755"/>
              <a:ext cx="716" cy="1229"/>
            </a:xfrm>
            <a:prstGeom prst="line">
              <a:avLst/>
            </a:prstGeom>
            <a:noFill/>
            <a:ln w="9525">
              <a:solidFill>
                <a:srgbClr val="0C0300"/>
              </a:solidFill>
              <a:round/>
              <a:headEnd/>
              <a:tailEnd/>
            </a:ln>
            <a:effectLst/>
          </p:spPr>
          <p:txBody>
            <a:bodyPr/>
            <a:lstStyle/>
            <a:p>
              <a:endParaRPr lang="en-SG"/>
            </a:p>
          </p:txBody>
        </p:sp>
        <p:sp>
          <p:nvSpPr>
            <p:cNvPr id="25" name="Rectangle 14"/>
            <p:cNvSpPr>
              <a:spLocks noChangeArrowheads="1"/>
            </p:cNvSpPr>
            <p:nvPr/>
          </p:nvSpPr>
          <p:spPr bwMode="auto">
            <a:xfrm>
              <a:off x="3215" y="1344"/>
              <a:ext cx="2683" cy="2640"/>
            </a:xfrm>
            <a:prstGeom prst="rect">
              <a:avLst/>
            </a:prstGeom>
            <a:solidFill>
              <a:srgbClr val="FFC1E0">
                <a:alpha val="75999"/>
              </a:srgbClr>
            </a:solidFill>
            <a:ln w="9525">
              <a:noFill/>
              <a:miter lim="800000"/>
              <a:headEnd/>
              <a:tailEnd/>
            </a:ln>
            <a:effectLst/>
          </p:spPr>
          <p:txBody>
            <a:bodyPr lIns="92075" tIns="46038" rIns="92075" bIns="46038"/>
            <a:lstStyle/>
            <a:p>
              <a:pPr marL="346075" indent="-346075" algn="l" defTabSz="869950">
                <a:lnSpc>
                  <a:spcPct val="100000"/>
                </a:lnSpc>
                <a:spcBef>
                  <a:spcPct val="80000"/>
                </a:spcBef>
                <a:buClr>
                  <a:srgbClr val="FF6600"/>
                </a:buClr>
                <a:buFont typeface="Arial" pitchFamily="34" charset="0"/>
                <a:buChar char="●"/>
                <a:tabLst>
                  <a:tab pos="1582738" algn="l"/>
                </a:tabLst>
              </a:pPr>
              <a:r>
                <a:rPr lang="en-US" sz="1800" dirty="0" smtClean="0">
                  <a:latin typeface="Helvetica" pitchFamily="34" charset="0"/>
                  <a:cs typeface="Helvetica" pitchFamily="34" charset="0"/>
                </a:rPr>
                <a:t>Service </a:t>
              </a:r>
              <a:r>
                <a:rPr lang="en-US" sz="1800" dirty="0">
                  <a:latin typeface="Helvetica" pitchFamily="34" charset="0"/>
                  <a:cs typeface="Helvetica" pitchFamily="34" charset="0"/>
                </a:rPr>
                <a:t>encounters range from high- to low-contact</a:t>
              </a:r>
            </a:p>
            <a:p>
              <a:pPr marL="346075" indent="-346075" algn="l" defTabSz="869950">
                <a:lnSpc>
                  <a:spcPct val="100000"/>
                </a:lnSpc>
                <a:spcBef>
                  <a:spcPct val="80000"/>
                </a:spcBef>
                <a:buClr>
                  <a:srgbClr val="FF6600"/>
                </a:buClr>
                <a:buFont typeface="Arial" pitchFamily="34" charset="0"/>
                <a:buChar char="●"/>
                <a:tabLst>
                  <a:tab pos="1582738" algn="l"/>
                </a:tabLst>
              </a:pPr>
              <a:r>
                <a:rPr lang="en-US" sz="1800" dirty="0">
                  <a:latin typeface="Helvetica" pitchFamily="34" charset="0"/>
                  <a:cs typeface="Helvetica" pitchFamily="34" charset="0"/>
                </a:rPr>
                <a:t>Understanding the </a:t>
              </a:r>
              <a:r>
                <a:rPr lang="en-US" sz="1800" dirty="0" err="1">
                  <a:latin typeface="Helvetica" pitchFamily="34" charset="0"/>
                  <a:cs typeface="Helvetica" pitchFamily="34" charset="0"/>
                </a:rPr>
                <a:t>servuction</a:t>
              </a:r>
              <a:r>
                <a:rPr lang="en-US" sz="1800" dirty="0">
                  <a:latin typeface="Helvetica" pitchFamily="34" charset="0"/>
                  <a:cs typeface="Helvetica" pitchFamily="34" charset="0"/>
                </a:rPr>
                <a:t> system</a:t>
              </a:r>
            </a:p>
            <a:p>
              <a:pPr marL="346075" indent="-346075" algn="l" defTabSz="869950">
                <a:lnSpc>
                  <a:spcPct val="100000"/>
                </a:lnSpc>
                <a:spcBef>
                  <a:spcPct val="80000"/>
                </a:spcBef>
                <a:buClr>
                  <a:srgbClr val="FF6600"/>
                </a:buClr>
                <a:buFont typeface="Arial" pitchFamily="34" charset="0"/>
                <a:buChar char="●"/>
                <a:tabLst>
                  <a:tab pos="1582738" algn="l"/>
                </a:tabLst>
              </a:pPr>
              <a:r>
                <a:rPr lang="en-US" sz="1800" dirty="0">
                  <a:latin typeface="Helvetica" pitchFamily="34" charset="0"/>
                  <a:cs typeface="Helvetica" pitchFamily="34" charset="0"/>
                </a:rPr>
                <a:t>Theater as a metaphor for service delivery: An integrative perspective</a:t>
              </a:r>
            </a:p>
            <a:p>
              <a:pPr marL="741363" lvl="1" indent="-280988" algn="l" defTabSz="869950">
                <a:lnSpc>
                  <a:spcPct val="100000"/>
                </a:lnSpc>
                <a:spcBef>
                  <a:spcPct val="80000"/>
                </a:spcBef>
                <a:buSzPct val="100000"/>
                <a:buFont typeface="Wingdings" pitchFamily="2" charset="2"/>
                <a:buChar char="è"/>
                <a:tabLst>
                  <a:tab pos="1582738" algn="l"/>
                </a:tabLst>
              </a:pPr>
              <a:r>
                <a:rPr lang="en-US" sz="1800" dirty="0">
                  <a:latin typeface="Helvetica" pitchFamily="34" charset="0"/>
                  <a:cs typeface="Helvetica" pitchFamily="34" charset="0"/>
                </a:rPr>
                <a:t>Service facilities</a:t>
              </a:r>
            </a:p>
            <a:p>
              <a:pPr marL="741363" lvl="1" indent="-280988" algn="l" defTabSz="869950">
                <a:lnSpc>
                  <a:spcPct val="100000"/>
                </a:lnSpc>
                <a:spcBef>
                  <a:spcPct val="80000"/>
                </a:spcBef>
                <a:buSzPct val="100000"/>
                <a:buFont typeface="Wingdings" pitchFamily="2" charset="2"/>
                <a:buChar char="è"/>
                <a:tabLst>
                  <a:tab pos="1582738" algn="l"/>
                </a:tabLst>
              </a:pPr>
              <a:r>
                <a:rPr lang="en-US" sz="1800" dirty="0">
                  <a:latin typeface="Helvetica" pitchFamily="34" charset="0"/>
                  <a:cs typeface="Helvetica" pitchFamily="34" charset="0"/>
                </a:rPr>
                <a:t>Personnel</a:t>
              </a:r>
            </a:p>
            <a:p>
              <a:pPr marL="741363" lvl="1" indent="-280988" algn="l" defTabSz="869950">
                <a:lnSpc>
                  <a:spcPct val="100000"/>
                </a:lnSpc>
                <a:spcBef>
                  <a:spcPct val="80000"/>
                </a:spcBef>
                <a:buSzPct val="100000"/>
                <a:buFont typeface="Wingdings" pitchFamily="2" charset="2"/>
                <a:buChar char="è"/>
                <a:tabLst>
                  <a:tab pos="1582738" algn="l"/>
                </a:tabLst>
              </a:pPr>
              <a:r>
                <a:rPr lang="en-US" sz="1800" dirty="0">
                  <a:latin typeface="Helvetica" pitchFamily="34" charset="0"/>
                  <a:cs typeface="Helvetica" pitchFamily="34" charset="0"/>
                </a:rPr>
                <a:t>Role and script theories</a:t>
              </a:r>
            </a:p>
          </p:txBody>
        </p:sp>
      </p:grpSp>
      <p:sp>
        <p:nvSpPr>
          <p:cNvPr id="26" name="AutoShape 8"/>
          <p:cNvSpPr>
            <a:spLocks noChangeArrowheads="1"/>
          </p:cNvSpPr>
          <p:nvPr/>
        </p:nvSpPr>
        <p:spPr bwMode="auto">
          <a:xfrm>
            <a:off x="1903412" y="4267200"/>
            <a:ext cx="573087" cy="523875"/>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Tree>
  </p:cSld>
  <p:clrMapOvr>
    <a:masterClrMapping/>
  </p:clrMapOvr>
  <p:transition spd="med">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Encounter Stage</a:t>
            </a:r>
            <a:endParaRPr lang="en-SG" dirty="0"/>
          </a:p>
        </p:txBody>
      </p:sp>
      <p:sp>
        <p:nvSpPr>
          <p:cNvPr id="3" name="Text Placeholder 2"/>
          <p:cNvSpPr>
            <a:spLocks noGrp="1"/>
          </p:cNvSpPr>
          <p:nvPr>
            <p:ph type="body" sz="quarter" idx="10"/>
          </p:nvPr>
        </p:nvSpPr>
        <p:spPr/>
        <p:txBody>
          <a:bodyPr/>
          <a:lstStyle/>
          <a:p>
            <a:r>
              <a:rPr lang="en-US" dirty="0" smtClean="0"/>
              <a:t>Service encounter – a period of time during which a customer interacts directly with the service provider</a:t>
            </a:r>
            <a:endParaRPr lang="en-SG" dirty="0" smtClean="0"/>
          </a:p>
          <a:p>
            <a:pPr lvl="1">
              <a:spcBef>
                <a:spcPts val="1200"/>
              </a:spcBef>
            </a:pPr>
            <a:r>
              <a:rPr lang="en-US" dirty="0" smtClean="0"/>
              <a:t>Might be brief or extend over a period of time (e.g.</a:t>
            </a:r>
            <a:r>
              <a:rPr dirty="0" smtClean="0"/>
              <a:t>,</a:t>
            </a:r>
            <a:r>
              <a:rPr lang="en-US" dirty="0" smtClean="0"/>
              <a:t> a phone call or visit to the hospital)</a:t>
            </a:r>
          </a:p>
          <a:p>
            <a:r>
              <a:rPr lang="en-US" dirty="0"/>
              <a:t>M</a:t>
            </a:r>
            <a:r>
              <a:rPr lang="en-US" dirty="0" smtClean="0"/>
              <a:t>odels and frameworks:</a:t>
            </a:r>
          </a:p>
          <a:p>
            <a:pPr lvl="1">
              <a:spcBef>
                <a:spcPts val="1200"/>
              </a:spcBef>
              <a:buFont typeface="+mj-lt"/>
              <a:buAutoNum type="arabicPeriod"/>
            </a:pPr>
            <a:r>
              <a:rPr lang="en-US" dirty="0" smtClean="0"/>
              <a:t>“Moments of Truth” – importance of managing </a:t>
            </a:r>
            <a:r>
              <a:rPr lang="en-US" dirty="0" err="1" smtClean="0"/>
              <a:t>touchpoints</a:t>
            </a:r>
            <a:endParaRPr lang="en-US" dirty="0" smtClean="0"/>
          </a:p>
          <a:p>
            <a:pPr lvl="1">
              <a:spcBef>
                <a:spcPts val="1200"/>
              </a:spcBef>
              <a:buFont typeface="+mj-lt"/>
              <a:buAutoNum type="arabicPeriod"/>
            </a:pPr>
            <a:r>
              <a:rPr lang="en-US" dirty="0" smtClean="0"/>
              <a:t>High/low contact model – extent and nature of contact points</a:t>
            </a:r>
          </a:p>
          <a:p>
            <a:pPr lvl="1">
              <a:spcBef>
                <a:spcPts val="1200"/>
              </a:spcBef>
              <a:buFont typeface="+mj-lt"/>
              <a:buAutoNum type="arabicPeriod"/>
            </a:pPr>
            <a:r>
              <a:rPr lang="en-US" dirty="0" err="1" smtClean="0"/>
              <a:t>Servuction</a:t>
            </a:r>
            <a:r>
              <a:rPr lang="en-US" dirty="0" smtClean="0"/>
              <a:t> model – variations of interactions</a:t>
            </a:r>
          </a:p>
          <a:p>
            <a:pPr lvl="1">
              <a:spcBef>
                <a:spcPts val="1200"/>
              </a:spcBef>
              <a:buFont typeface="+mj-lt"/>
              <a:buAutoNum type="arabicPeriod"/>
            </a:pPr>
            <a:r>
              <a:rPr lang="en-US" dirty="0" smtClean="0"/>
              <a:t>Theater metaphor – “staging” service performances</a:t>
            </a:r>
          </a:p>
          <a:p>
            <a:pPr lvl="1">
              <a:spcBef>
                <a:spcPts val="1200"/>
              </a:spcBef>
              <a:buFont typeface="+mj-lt"/>
              <a:buAutoNum type="arabicPeriod"/>
            </a:pPr>
            <a:endParaRPr lang="en-US" dirty="0" smtClean="0"/>
          </a:p>
        </p:txBody>
      </p:sp>
    </p:spTree>
  </p:cSld>
  <p:clrMapOvr>
    <a:masterClrMapping/>
  </p:clrMapOvr>
  <p:transition spd="med">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Moments of Truth</a:t>
            </a:r>
            <a:endParaRPr lang="en-SG" dirty="0"/>
          </a:p>
        </p:txBody>
      </p:sp>
      <p:sp>
        <p:nvSpPr>
          <p:cNvPr id="4" name="Rounded Rectangle 3"/>
          <p:cNvSpPr/>
          <p:nvPr/>
        </p:nvSpPr>
        <p:spPr bwMode="auto">
          <a:xfrm>
            <a:off x="760412" y="1905000"/>
            <a:ext cx="8229600" cy="3581400"/>
          </a:xfrm>
          <a:prstGeom prst="roundRect">
            <a:avLst/>
          </a:prstGeom>
          <a:no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40000"/>
              </a:lnSpc>
              <a:spcBef>
                <a:spcPct val="0"/>
              </a:spcBef>
              <a:spcAft>
                <a:spcPct val="0"/>
              </a:spcAft>
              <a:buClrTx/>
              <a:buSzTx/>
              <a:buFontTx/>
              <a:buNone/>
              <a:tabLst/>
            </a:pPr>
            <a:endParaRPr kumimoji="0" lang="en-SG" sz="1200" b="0" i="0" u="none" strike="noStrike" cap="none" normalizeH="0" baseline="0" dirty="0" smtClean="0">
              <a:ln>
                <a:noFill/>
              </a:ln>
              <a:solidFill>
                <a:schemeClr val="tx1"/>
              </a:solidFill>
              <a:effectLst/>
              <a:latin typeface="Arial" charset="0"/>
            </a:endParaRPr>
          </a:p>
        </p:txBody>
      </p:sp>
      <p:sp>
        <p:nvSpPr>
          <p:cNvPr id="5" name="TextBox 4"/>
          <p:cNvSpPr txBox="1"/>
          <p:nvPr/>
        </p:nvSpPr>
        <p:spPr>
          <a:xfrm>
            <a:off x="1141412" y="2133600"/>
            <a:ext cx="7543800" cy="3108543"/>
          </a:xfrm>
          <a:prstGeom prst="rect">
            <a:avLst/>
          </a:prstGeom>
          <a:noFill/>
        </p:spPr>
        <p:txBody>
          <a:bodyPr wrap="square" rtlCol="0">
            <a:spAutoFit/>
          </a:bodyPr>
          <a:lstStyle/>
          <a:p>
            <a:r>
              <a:rPr lang="en-US" sz="2000" dirty="0" smtClean="0">
                <a:latin typeface="Helvetica" pitchFamily="34" charset="0"/>
                <a:cs typeface="Helvetica" pitchFamily="34" charset="0"/>
              </a:rPr>
              <a:t>“[W]e could say that the perceived quality is realized at the moment of truth, when the service provider and the service customer confront one another in the arena. At that moment they are very much on their own… It is the skill, the motivation, and the tools employed by the firm’s representative and the expectations and behavior of the client which together will create the service delivery process.”</a:t>
            </a:r>
            <a:endParaRPr lang="en-SG" sz="2000" dirty="0">
              <a:latin typeface="Helvetica" pitchFamily="34" charset="0"/>
              <a:cs typeface="Helvetica" pitchFamily="34" charset="0"/>
            </a:endParaRPr>
          </a:p>
        </p:txBody>
      </p:sp>
      <p:sp>
        <p:nvSpPr>
          <p:cNvPr id="6" name="TextBox 5"/>
          <p:cNvSpPr txBox="1"/>
          <p:nvPr/>
        </p:nvSpPr>
        <p:spPr>
          <a:xfrm>
            <a:off x="5027612" y="5638800"/>
            <a:ext cx="4191000" cy="435760"/>
          </a:xfrm>
          <a:prstGeom prst="rect">
            <a:avLst/>
          </a:prstGeom>
          <a:noFill/>
        </p:spPr>
        <p:txBody>
          <a:bodyPr wrap="square" rtlCol="0">
            <a:spAutoFit/>
          </a:bodyPr>
          <a:lstStyle/>
          <a:p>
            <a:r>
              <a:rPr lang="en-US" sz="1800" b="1" dirty="0" smtClean="0">
                <a:latin typeface="Helvetica" pitchFamily="34" charset="0"/>
                <a:cs typeface="Helvetica" pitchFamily="34" charset="0"/>
              </a:rPr>
              <a:t>Richard </a:t>
            </a:r>
            <a:r>
              <a:rPr lang="en-US" sz="1800" b="1" dirty="0" err="1" smtClean="0">
                <a:latin typeface="Helvetica" pitchFamily="34" charset="0"/>
                <a:cs typeface="Helvetica" pitchFamily="34" charset="0"/>
              </a:rPr>
              <a:t>Normann</a:t>
            </a:r>
            <a:endParaRPr lang="en-SG" sz="1800" b="1" dirty="0">
              <a:latin typeface="Helvetica" pitchFamily="34" charset="0"/>
              <a:cs typeface="Helvetica" pitchFamily="34" charset="0"/>
            </a:endParaRPr>
          </a:p>
        </p:txBody>
      </p:sp>
    </p:spTree>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 name="Rectangle 15"/>
          <p:cNvSpPr/>
          <p:nvPr/>
        </p:nvSpPr>
        <p:spPr bwMode="auto">
          <a:xfrm>
            <a:off x="5027612" y="1676400"/>
            <a:ext cx="4495800" cy="47244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Arial" charset="0"/>
            </a:endParaRPr>
          </a:p>
        </p:txBody>
      </p:sp>
      <p:sp>
        <p:nvSpPr>
          <p:cNvPr id="56322" name="Rectangle 2"/>
          <p:cNvSpPr>
            <a:spLocks noGrp="1" noChangeArrowheads="1"/>
          </p:cNvSpPr>
          <p:nvPr>
            <p:ph type="title"/>
          </p:nvPr>
        </p:nvSpPr>
        <p:spPr/>
        <p:txBody>
          <a:bodyPr/>
          <a:lstStyle/>
          <a:p>
            <a:r>
              <a:rPr lang="en-US"/>
              <a:t>Overview Of Chapter 2</a:t>
            </a:r>
          </a:p>
        </p:txBody>
      </p:sp>
      <p:grpSp>
        <p:nvGrpSpPr>
          <p:cNvPr id="5" name="Group 4"/>
          <p:cNvGrpSpPr/>
          <p:nvPr/>
        </p:nvGrpSpPr>
        <p:grpSpPr>
          <a:xfrm>
            <a:off x="5256212" y="1905000"/>
            <a:ext cx="4038600" cy="4191000"/>
            <a:chOff x="455613" y="1524000"/>
            <a:chExt cx="3505200" cy="4343400"/>
          </a:xfrm>
        </p:grpSpPr>
        <p:sp>
          <p:nvSpPr>
            <p:cNvPr id="6" name="Rectangle 2"/>
            <p:cNvSpPr>
              <a:spLocks noChangeArrowheads="1"/>
            </p:cNvSpPr>
            <p:nvPr/>
          </p:nvSpPr>
          <p:spPr bwMode="auto">
            <a:xfrm>
              <a:off x="455613" y="1524000"/>
              <a:ext cx="3505200" cy="838200"/>
            </a:xfrm>
            <a:prstGeom prst="rect">
              <a:avLst/>
            </a:prstGeom>
            <a:solidFill>
              <a:srgbClr val="00CCFF"/>
            </a:solidFill>
            <a:ln w="57150" algn="ctr">
              <a:noFill/>
              <a:miter lim="800000"/>
              <a:headEnd/>
              <a:tailEnd/>
            </a:ln>
            <a:effectLst/>
          </p:spPr>
          <p:txBody>
            <a:bodyPr wrap="none" anchor="ctr"/>
            <a:lstStyle/>
            <a:p>
              <a:endParaRPr lang="en-SG"/>
            </a:p>
          </p:txBody>
        </p:sp>
        <p:sp>
          <p:nvSpPr>
            <p:cNvPr id="7" name="Text Box 3"/>
            <p:cNvSpPr txBox="1">
              <a:spLocks noChangeArrowheads="1"/>
            </p:cNvSpPr>
            <p:nvPr/>
          </p:nvSpPr>
          <p:spPr bwMode="auto">
            <a:xfrm>
              <a:off x="760413" y="1724372"/>
              <a:ext cx="2970212" cy="3524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latin typeface="Helvetica" pitchFamily="34" charset="0"/>
                  <a:cs typeface="Helvetica" pitchFamily="34" charset="0"/>
                </a:rPr>
                <a:t>Pre-purchase Stage</a:t>
              </a:r>
            </a:p>
          </p:txBody>
        </p:sp>
        <p:sp>
          <p:nvSpPr>
            <p:cNvPr id="8" name="Rectangle 4"/>
            <p:cNvSpPr>
              <a:spLocks noChangeArrowheads="1"/>
            </p:cNvSpPr>
            <p:nvPr/>
          </p:nvSpPr>
          <p:spPr bwMode="auto">
            <a:xfrm>
              <a:off x="455613" y="3276600"/>
              <a:ext cx="3505200" cy="838200"/>
            </a:xfrm>
            <a:prstGeom prst="rect">
              <a:avLst/>
            </a:prstGeom>
            <a:solidFill>
              <a:srgbClr val="FF99CC"/>
            </a:solidFill>
            <a:ln w="9525" algn="ctr">
              <a:noFill/>
              <a:miter lim="800000"/>
              <a:headEnd/>
              <a:tailEnd/>
            </a:ln>
            <a:effectLst/>
          </p:spPr>
          <p:txBody>
            <a:bodyPr wrap="none" anchor="ctr"/>
            <a:lstStyle/>
            <a:p>
              <a:endParaRPr lang="en-SG"/>
            </a:p>
          </p:txBody>
        </p:sp>
        <p:sp>
          <p:nvSpPr>
            <p:cNvPr id="9" name="Text Box 5"/>
            <p:cNvSpPr txBox="1">
              <a:spLocks noChangeArrowheads="1"/>
            </p:cNvSpPr>
            <p:nvPr/>
          </p:nvSpPr>
          <p:spPr bwMode="auto">
            <a:xfrm>
              <a:off x="742950" y="3498273"/>
              <a:ext cx="2970213" cy="3524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latin typeface="Helvetica" pitchFamily="34" charset="0"/>
                  <a:cs typeface="Helvetica" pitchFamily="34" charset="0"/>
                </a:rPr>
                <a:t>Service Encounter Stage</a:t>
              </a:r>
            </a:p>
          </p:txBody>
        </p:sp>
        <p:sp>
          <p:nvSpPr>
            <p:cNvPr id="10" name="Rectangle 6"/>
            <p:cNvSpPr>
              <a:spLocks noChangeArrowheads="1"/>
            </p:cNvSpPr>
            <p:nvPr/>
          </p:nvSpPr>
          <p:spPr bwMode="auto">
            <a:xfrm>
              <a:off x="455613" y="5029200"/>
              <a:ext cx="3505200" cy="838200"/>
            </a:xfrm>
            <a:prstGeom prst="rect">
              <a:avLst/>
            </a:prstGeom>
            <a:solidFill>
              <a:srgbClr val="FFCC00">
                <a:alpha val="85001"/>
              </a:srgbClr>
            </a:solidFill>
            <a:ln w="9525" algn="ctr">
              <a:noFill/>
              <a:miter lim="800000"/>
              <a:headEnd/>
              <a:tailEnd/>
            </a:ln>
            <a:effectLst/>
          </p:spPr>
          <p:txBody>
            <a:bodyPr wrap="none" anchor="ctr"/>
            <a:lstStyle/>
            <a:p>
              <a:endParaRPr lang="en-SG"/>
            </a:p>
          </p:txBody>
        </p:sp>
        <p:sp>
          <p:nvSpPr>
            <p:cNvPr id="11" name="Text Box 7"/>
            <p:cNvSpPr txBox="1">
              <a:spLocks noChangeArrowheads="1"/>
            </p:cNvSpPr>
            <p:nvPr/>
          </p:nvSpPr>
          <p:spPr bwMode="auto">
            <a:xfrm>
              <a:off x="742950" y="5257800"/>
              <a:ext cx="2970213" cy="3524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smtClean="0">
                  <a:latin typeface="Helvetica" pitchFamily="34" charset="0"/>
                  <a:cs typeface="Helvetica" pitchFamily="34" charset="0"/>
                </a:rPr>
                <a:t>Post-encounter </a:t>
              </a:r>
              <a:r>
                <a:rPr lang="en-US" sz="2000" b="1" dirty="0">
                  <a:latin typeface="Helvetica" pitchFamily="34" charset="0"/>
                  <a:cs typeface="Helvetica" pitchFamily="34" charset="0"/>
                </a:rPr>
                <a:t>Stage</a:t>
              </a:r>
            </a:p>
          </p:txBody>
        </p:sp>
        <p:sp>
          <p:nvSpPr>
            <p:cNvPr id="12" name="AutoShape 8"/>
            <p:cNvSpPr>
              <a:spLocks noChangeArrowheads="1"/>
            </p:cNvSpPr>
            <p:nvPr/>
          </p:nvSpPr>
          <p:spPr bwMode="auto">
            <a:xfrm>
              <a:off x="1898650" y="2590800"/>
              <a:ext cx="577850" cy="53340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
          <p:nvSpPr>
            <p:cNvPr id="13" name="AutoShape 9"/>
            <p:cNvSpPr>
              <a:spLocks noChangeArrowheads="1"/>
            </p:cNvSpPr>
            <p:nvPr/>
          </p:nvSpPr>
          <p:spPr bwMode="auto">
            <a:xfrm>
              <a:off x="1898650" y="4343400"/>
              <a:ext cx="577850" cy="53340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grpSp>
      <p:sp>
        <p:nvSpPr>
          <p:cNvPr id="14" name="Rectangle 12"/>
          <p:cNvSpPr>
            <a:spLocks noChangeArrowheads="1"/>
          </p:cNvSpPr>
          <p:nvPr/>
        </p:nvSpPr>
        <p:spPr bwMode="auto">
          <a:xfrm>
            <a:off x="74612" y="1600200"/>
            <a:ext cx="4876800" cy="1984375"/>
          </a:xfrm>
          <a:prstGeom prst="rect">
            <a:avLst/>
          </a:prstGeom>
          <a:gradFill rotWithShape="1">
            <a:gsLst>
              <a:gs pos="0">
                <a:srgbClr val="F8F8F8">
                  <a:alpha val="80000"/>
                </a:srgbClr>
              </a:gs>
              <a:gs pos="100000">
                <a:srgbClr val="F8F8F8">
                  <a:gamma/>
                  <a:shade val="98431"/>
                  <a:invGamma/>
                  <a:alpha val="16000"/>
                </a:srgbClr>
              </a:gs>
            </a:gsLst>
            <a:lin ang="5400000" scaled="1"/>
          </a:gradFill>
          <a:ln w="9525" algn="ctr">
            <a:noFill/>
            <a:miter lim="800000"/>
            <a:headEnd/>
            <a:tailEnd/>
          </a:ln>
          <a:effectLst/>
        </p:spPr>
        <p:txBody>
          <a:bodyPr lIns="92075" tIns="46038" rIns="92075" bIns="46038" anchor="ctr"/>
          <a:lstStyle/>
          <a:p>
            <a:pPr algn="r" fontAlgn="base">
              <a:lnSpc>
                <a:spcPct val="110000"/>
              </a:lnSpc>
              <a:spcBef>
                <a:spcPct val="0"/>
              </a:spcBef>
              <a:buClrTx/>
              <a:buSzTx/>
              <a:buFontTx/>
              <a:buNone/>
            </a:pPr>
            <a:r>
              <a:rPr lang="en-US" sz="2400" b="1" dirty="0">
                <a:solidFill>
                  <a:srgbClr val="013C7D"/>
                </a:solidFill>
                <a:latin typeface="Helvetica" pitchFamily="34" charset="0"/>
                <a:cs typeface="Helvetica" pitchFamily="34" charset="0"/>
              </a:rPr>
              <a:t>Customer Decision Making:</a:t>
            </a:r>
            <a:br>
              <a:rPr lang="en-US" sz="2400" b="1" dirty="0">
                <a:solidFill>
                  <a:srgbClr val="013C7D"/>
                </a:solidFill>
                <a:latin typeface="Helvetica" pitchFamily="34" charset="0"/>
                <a:cs typeface="Helvetica" pitchFamily="34" charset="0"/>
              </a:rPr>
            </a:br>
            <a:r>
              <a:rPr lang="en-US" sz="2400" b="1" dirty="0" smtClean="0">
                <a:solidFill>
                  <a:srgbClr val="013C7D"/>
                </a:solidFill>
                <a:latin typeface="Helvetica" pitchFamily="34" charset="0"/>
                <a:cs typeface="Helvetica" pitchFamily="34" charset="0"/>
              </a:rPr>
              <a:t>The Three-Stage Model of </a:t>
            </a:r>
            <a:r>
              <a:rPr lang="en-US" sz="2400" b="1" dirty="0">
                <a:solidFill>
                  <a:srgbClr val="013C7D"/>
                </a:solidFill>
                <a:latin typeface="Helvetica" pitchFamily="34" charset="0"/>
                <a:cs typeface="Helvetica" pitchFamily="34" charset="0"/>
              </a:rPr>
              <a:t>Service Consumption</a:t>
            </a:r>
          </a:p>
        </p:txBody>
      </p:sp>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dirty="0"/>
              <a:t>Service Encounters Range from </a:t>
            </a:r>
            <a:br>
              <a:rPr lang="en-US" dirty="0"/>
            </a:br>
            <a:r>
              <a:rPr lang="en-US" dirty="0"/>
              <a:t>High-Contact to Low-Contact </a:t>
            </a:r>
            <a:endParaRPr lang="en-US" sz="2000" b="0" dirty="0"/>
          </a:p>
        </p:txBody>
      </p:sp>
      <p:grpSp>
        <p:nvGrpSpPr>
          <p:cNvPr id="5" name="Group 7"/>
          <p:cNvGrpSpPr>
            <a:grpSpLocks/>
          </p:cNvGrpSpPr>
          <p:nvPr/>
        </p:nvGrpSpPr>
        <p:grpSpPr bwMode="auto">
          <a:xfrm>
            <a:off x="836612" y="1828800"/>
            <a:ext cx="8458200" cy="4038600"/>
            <a:chOff x="239" y="891"/>
            <a:chExt cx="5808" cy="2901"/>
          </a:xfrm>
        </p:grpSpPr>
        <p:pic>
          <p:nvPicPr>
            <p:cNvPr id="6" name="Picture 5" descr="PPT32"/>
            <p:cNvPicPr>
              <a:picLocks noChangeAspect="1" noChangeArrowheads="1"/>
            </p:cNvPicPr>
            <p:nvPr/>
          </p:nvPicPr>
          <p:blipFill>
            <a:blip r:embed="rId3" cstate="print"/>
            <a:srcRect/>
            <a:stretch>
              <a:fillRect/>
            </a:stretch>
          </p:blipFill>
          <p:spPr bwMode="auto">
            <a:xfrm>
              <a:off x="239" y="891"/>
              <a:ext cx="5808" cy="2901"/>
            </a:xfrm>
            <a:prstGeom prst="rect">
              <a:avLst/>
            </a:prstGeom>
            <a:noFill/>
            <a:ln w="12700">
              <a:noFill/>
              <a:miter lim="800000"/>
              <a:headEnd/>
              <a:tailEnd/>
            </a:ln>
            <a:effectLst/>
          </p:spPr>
        </p:pic>
        <p:sp>
          <p:nvSpPr>
            <p:cNvPr id="7" name="Rectangle 6"/>
            <p:cNvSpPr>
              <a:spLocks noChangeArrowheads="1"/>
            </p:cNvSpPr>
            <p:nvPr/>
          </p:nvSpPr>
          <p:spPr bwMode="auto">
            <a:xfrm>
              <a:off x="4223" y="3408"/>
              <a:ext cx="1632" cy="336"/>
            </a:xfrm>
            <a:prstGeom prst="rect">
              <a:avLst/>
            </a:prstGeom>
            <a:solidFill>
              <a:schemeClr val="bg1"/>
            </a:solidFill>
            <a:ln w="12700">
              <a:noFill/>
              <a:miter lim="800000"/>
              <a:headEnd/>
              <a:tailEnd/>
            </a:ln>
            <a:effectLst/>
          </p:spPr>
          <p:txBody>
            <a:bodyPr wrap="none" anchor="ctr"/>
            <a:lstStyle/>
            <a:p>
              <a:endParaRPr lang="en-SG"/>
            </a:p>
          </p:txBody>
        </p:sp>
      </p:grpSp>
    </p:spTree>
  </p:cSld>
  <p:clrMapOvr>
    <a:masterClrMapping/>
  </p:clrMapOvr>
  <p:transition spd="med">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dirty="0"/>
              <a:t>Distinctions between High-Contact and Low-Contact Services</a:t>
            </a:r>
          </a:p>
        </p:txBody>
      </p:sp>
      <p:sp>
        <p:nvSpPr>
          <p:cNvPr id="92163" name="Rectangle 3"/>
          <p:cNvSpPr>
            <a:spLocks noGrp="1" noChangeArrowheads="1"/>
          </p:cNvSpPr>
          <p:nvPr>
            <p:ph type="body" sz="quarter" idx="10"/>
          </p:nvPr>
        </p:nvSpPr>
        <p:spPr>
          <a:xfrm>
            <a:off x="303212" y="1981200"/>
            <a:ext cx="9372600" cy="4800600"/>
          </a:xfrm>
          <a:prstGeom prst="rect">
            <a:avLst/>
          </a:prstGeom>
        </p:spPr>
        <p:txBody>
          <a:bodyPr numCol="2"/>
          <a:lstStyle/>
          <a:p>
            <a:r>
              <a:rPr lang="en-US" dirty="0"/>
              <a:t>High-Contact Services</a:t>
            </a:r>
          </a:p>
          <a:p>
            <a:pPr lvl="1">
              <a:spcBef>
                <a:spcPts val="600"/>
              </a:spcBef>
            </a:pPr>
            <a:r>
              <a:rPr lang="en-US" dirty="0"/>
              <a:t>Customers visit service facility and remain throughout service delivery</a:t>
            </a:r>
          </a:p>
          <a:p>
            <a:pPr lvl="1">
              <a:spcBef>
                <a:spcPts val="600"/>
              </a:spcBef>
            </a:pPr>
            <a:r>
              <a:rPr lang="en-US" dirty="0"/>
              <a:t>Active </a:t>
            </a:r>
            <a:r>
              <a:rPr lang="en-US" dirty="0" smtClean="0"/>
              <a:t>contact</a:t>
            </a:r>
            <a:endParaRPr lang="en-US" dirty="0"/>
          </a:p>
          <a:p>
            <a:pPr lvl="1">
              <a:spcBef>
                <a:spcPts val="600"/>
              </a:spcBef>
            </a:pPr>
            <a:r>
              <a:rPr lang="en-US" dirty="0"/>
              <a:t>Includes most people-processing </a:t>
            </a:r>
            <a:r>
              <a:rPr lang="en-US" dirty="0" smtClean="0"/>
              <a:t>services</a:t>
            </a:r>
          </a:p>
          <a:p>
            <a:pPr>
              <a:spcBef>
                <a:spcPts val="1800"/>
              </a:spcBef>
            </a:pPr>
            <a:endParaRPr lang="en-US" dirty="0" smtClean="0"/>
          </a:p>
          <a:p>
            <a:pPr>
              <a:spcBef>
                <a:spcPts val="1800"/>
              </a:spcBef>
            </a:pPr>
            <a:endParaRPr lang="en-US" dirty="0" smtClean="0"/>
          </a:p>
          <a:p>
            <a:pPr>
              <a:spcBef>
                <a:spcPts val="1800"/>
              </a:spcBef>
            </a:pPr>
            <a:endParaRPr lang="en-US" dirty="0"/>
          </a:p>
          <a:p>
            <a:pPr>
              <a:spcBef>
                <a:spcPts val="1800"/>
              </a:spcBef>
            </a:pPr>
            <a:r>
              <a:rPr lang="en-US" dirty="0" smtClean="0"/>
              <a:t>Low-Contact Services</a:t>
            </a:r>
          </a:p>
          <a:p>
            <a:pPr lvl="1">
              <a:spcBef>
                <a:spcPts val="600"/>
              </a:spcBef>
            </a:pPr>
            <a:r>
              <a:rPr lang="en-US" dirty="0" smtClean="0"/>
              <a:t>Little </a:t>
            </a:r>
            <a:r>
              <a:rPr lang="en-US" dirty="0"/>
              <a:t>or no physical </a:t>
            </a:r>
            <a:r>
              <a:rPr lang="en-US" dirty="0" smtClean="0"/>
              <a:t>contact</a:t>
            </a:r>
            <a:endParaRPr lang="en-US" dirty="0"/>
          </a:p>
          <a:p>
            <a:pPr lvl="1">
              <a:spcBef>
                <a:spcPts val="600"/>
              </a:spcBef>
            </a:pPr>
            <a:r>
              <a:rPr lang="en-US" dirty="0"/>
              <a:t>Contact usually at arm’s length through electronic or physical distribution channels</a:t>
            </a:r>
            <a:endParaRPr lang="en-US" dirty="0" smtClean="0"/>
          </a:p>
          <a:p>
            <a:pPr lvl="1">
              <a:spcBef>
                <a:spcPts val="600"/>
              </a:spcBef>
            </a:pPr>
            <a:r>
              <a:rPr lang="en-US" dirty="0" smtClean="0"/>
              <a:t>Facilitated by new technologies</a:t>
            </a:r>
          </a:p>
        </p:txBody>
      </p:sp>
    </p:spTree>
  </p:cSld>
  <p:clrMapOvr>
    <a:masterClrMapping/>
  </p:clrMapOvr>
  <p:transition spd="med">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dirty="0" smtClean="0"/>
              <a:t>The </a:t>
            </a:r>
            <a:r>
              <a:rPr lang="en-US" dirty="0" err="1" smtClean="0"/>
              <a:t>Servuction</a:t>
            </a:r>
            <a:r>
              <a:rPr lang="en-US" dirty="0" smtClean="0"/>
              <a:t> System </a:t>
            </a:r>
            <a:endParaRPr lang="en-US" sz="1800" b="0" dirty="0" smtClean="0"/>
          </a:p>
        </p:txBody>
      </p:sp>
      <p:grpSp>
        <p:nvGrpSpPr>
          <p:cNvPr id="2" name="Group 3"/>
          <p:cNvGrpSpPr>
            <a:grpSpLocks/>
          </p:cNvGrpSpPr>
          <p:nvPr/>
        </p:nvGrpSpPr>
        <p:grpSpPr bwMode="auto">
          <a:xfrm>
            <a:off x="836612" y="1981200"/>
            <a:ext cx="8382001" cy="3657600"/>
            <a:chOff x="287" y="1056"/>
            <a:chExt cx="5664" cy="2688"/>
          </a:xfrm>
        </p:grpSpPr>
        <p:pic>
          <p:nvPicPr>
            <p:cNvPr id="123908" name="Picture 4" descr="PPT36"/>
            <p:cNvPicPr>
              <a:picLocks noChangeAspect="1" noChangeArrowheads="1"/>
            </p:cNvPicPr>
            <p:nvPr/>
          </p:nvPicPr>
          <p:blipFill>
            <a:blip r:embed="rId3" cstate="print"/>
            <a:srcRect/>
            <a:stretch>
              <a:fillRect/>
            </a:stretch>
          </p:blipFill>
          <p:spPr bwMode="auto">
            <a:xfrm>
              <a:off x="335" y="1056"/>
              <a:ext cx="5616" cy="2662"/>
            </a:xfrm>
            <a:prstGeom prst="rect">
              <a:avLst/>
            </a:prstGeom>
            <a:noFill/>
            <a:ln w="12700">
              <a:noFill/>
              <a:miter lim="800000"/>
              <a:headEnd/>
              <a:tailEnd/>
            </a:ln>
            <a:effectLst/>
          </p:spPr>
        </p:pic>
        <p:sp>
          <p:nvSpPr>
            <p:cNvPr id="123909" name="Rectangle 5"/>
            <p:cNvSpPr>
              <a:spLocks noChangeArrowheads="1"/>
            </p:cNvSpPr>
            <p:nvPr/>
          </p:nvSpPr>
          <p:spPr bwMode="auto">
            <a:xfrm>
              <a:off x="287" y="3504"/>
              <a:ext cx="1152" cy="240"/>
            </a:xfrm>
            <a:prstGeom prst="rect">
              <a:avLst/>
            </a:prstGeom>
            <a:solidFill>
              <a:schemeClr val="bg1"/>
            </a:solidFill>
            <a:ln w="12700">
              <a:noFill/>
              <a:miter lim="800000"/>
              <a:headEnd/>
              <a:tailEnd/>
            </a:ln>
            <a:effectLst/>
          </p:spPr>
          <p:txBody>
            <a:bodyPr wrap="none" anchor="ctr"/>
            <a:lstStyle/>
            <a:p>
              <a:endParaRPr lang="en-SG"/>
            </a:p>
          </p:txBody>
        </p:sp>
      </p:grpSp>
      <p:sp>
        <p:nvSpPr>
          <p:cNvPr id="7" name="Text Box 12"/>
          <p:cNvSpPr txBox="1">
            <a:spLocks noChangeArrowheads="1"/>
          </p:cNvSpPr>
          <p:nvPr/>
        </p:nvSpPr>
        <p:spPr bwMode="auto">
          <a:xfrm>
            <a:off x="75600" y="6249600"/>
            <a:ext cx="9448800" cy="276999"/>
          </a:xfrm>
          <a:prstGeom prst="rect">
            <a:avLst/>
          </a:prstGeom>
          <a:noFill/>
          <a:ln w="9525" algn="ctr">
            <a:noFill/>
            <a:miter lim="800000"/>
            <a:headEnd/>
            <a:tailEnd/>
          </a:ln>
          <a:effectLst/>
        </p:spPr>
        <p:txBody>
          <a:bodyPr wrap="square">
            <a:spAutoFit/>
          </a:bodyPr>
          <a:lstStyle/>
          <a:p>
            <a:pPr algn="l">
              <a:lnSpc>
                <a:spcPct val="100000"/>
              </a:lnSpc>
            </a:pPr>
            <a:r>
              <a:rPr lang="en-US" dirty="0" smtClean="0">
                <a:solidFill>
                  <a:schemeClr val="bg1">
                    <a:lumMod val="50000"/>
                  </a:schemeClr>
                </a:solidFill>
                <a:latin typeface="Helvetica" pitchFamily="34" charset="0"/>
                <a:cs typeface="Helvetica" pitchFamily="34" charset="0"/>
              </a:rPr>
              <a:t>Source: Adapted and expanded from an original concept</a:t>
            </a:r>
            <a:r>
              <a:rPr lang="en-US" dirty="0">
                <a:solidFill>
                  <a:schemeClr val="bg1">
                    <a:lumMod val="50000"/>
                  </a:schemeClr>
                </a:solidFill>
                <a:latin typeface="Helvetica" pitchFamily="34" charset="0"/>
                <a:cs typeface="Helvetica" pitchFamily="34" charset="0"/>
              </a:rPr>
              <a:t> </a:t>
            </a:r>
            <a:r>
              <a:rPr lang="en-US" dirty="0" smtClean="0">
                <a:solidFill>
                  <a:schemeClr val="bg1">
                    <a:lumMod val="50000"/>
                  </a:schemeClr>
                </a:solidFill>
                <a:latin typeface="Helvetica" pitchFamily="34" charset="0"/>
                <a:cs typeface="Helvetica" pitchFamily="34" charset="0"/>
              </a:rPr>
              <a:t> by Eric </a:t>
            </a:r>
            <a:r>
              <a:rPr lang="en-US" dirty="0" err="1" smtClean="0">
                <a:solidFill>
                  <a:schemeClr val="bg1">
                    <a:lumMod val="50000"/>
                  </a:schemeClr>
                </a:solidFill>
                <a:latin typeface="Helvetica" pitchFamily="34" charset="0"/>
                <a:cs typeface="Helvetica" pitchFamily="34" charset="0"/>
              </a:rPr>
              <a:t>Langeard</a:t>
            </a:r>
            <a:r>
              <a:rPr lang="en-US" dirty="0" smtClean="0">
                <a:solidFill>
                  <a:schemeClr val="bg1">
                    <a:lumMod val="50000"/>
                  </a:schemeClr>
                </a:solidFill>
                <a:latin typeface="Helvetica" pitchFamily="34" charset="0"/>
                <a:cs typeface="Helvetica" pitchFamily="34" charset="0"/>
              </a:rPr>
              <a:t> and Pierre </a:t>
            </a:r>
            <a:r>
              <a:rPr lang="en-US" dirty="0" err="1" smtClean="0">
                <a:solidFill>
                  <a:schemeClr val="bg1">
                    <a:lumMod val="50000"/>
                  </a:schemeClr>
                </a:solidFill>
                <a:latin typeface="Helvetica" pitchFamily="34" charset="0"/>
                <a:cs typeface="Helvetica" pitchFamily="34" charset="0"/>
              </a:rPr>
              <a:t>Eiglier</a:t>
            </a:r>
            <a:endParaRPr lang="en-US" dirty="0">
              <a:solidFill>
                <a:schemeClr val="bg1">
                  <a:lumMod val="50000"/>
                </a:schemeClr>
              </a:solidFill>
              <a:latin typeface="Helvetica" pitchFamily="34" charset="0"/>
              <a:cs typeface="Helvetica" pitchFamily="34" charset="0"/>
            </a:endParaRPr>
          </a:p>
        </p:txBody>
      </p:sp>
    </p:spTree>
  </p:cSld>
  <p:clrMapOvr>
    <a:masterClrMapping/>
  </p:clrMapOvr>
  <p:transition spd="med">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a:t>The Servuction System:</a:t>
            </a:r>
            <a:br>
              <a:rPr lang="en-US"/>
            </a:br>
            <a:r>
              <a:rPr lang="en-US"/>
              <a:t>Service Production and Delivery</a:t>
            </a:r>
          </a:p>
        </p:txBody>
      </p:sp>
      <p:sp>
        <p:nvSpPr>
          <p:cNvPr id="5" name="Rectangle 3"/>
          <p:cNvSpPr>
            <a:spLocks noGrp="1" noChangeArrowheads="1"/>
          </p:cNvSpPr>
          <p:nvPr>
            <p:ph type="body" sz="quarter" idx="10"/>
          </p:nvPr>
        </p:nvSpPr>
        <p:spPr>
          <a:xfrm>
            <a:off x="379412" y="1600200"/>
            <a:ext cx="8534400" cy="4800600"/>
          </a:xfrm>
          <a:prstGeom prst="rect">
            <a:avLst/>
          </a:prstGeom>
        </p:spPr>
        <p:txBody>
          <a:bodyPr/>
          <a:lstStyle/>
          <a:p>
            <a:pPr marL="338138" indent="-338138">
              <a:lnSpc>
                <a:spcPct val="80000"/>
              </a:lnSpc>
              <a:tabLst>
                <a:tab pos="803275" algn="l"/>
              </a:tabLst>
            </a:pPr>
            <a:r>
              <a:rPr lang="en-US" sz="2200" dirty="0" err="1" smtClean="0"/>
              <a:t>Servuction</a:t>
            </a:r>
            <a:r>
              <a:rPr lang="en-US" sz="2200" dirty="0" smtClean="0"/>
              <a:t> System: visible front stage and invisible backstage</a:t>
            </a:r>
          </a:p>
          <a:p>
            <a:pPr marL="338138" indent="-338138">
              <a:lnSpc>
                <a:spcPct val="80000"/>
              </a:lnSpc>
              <a:tabLst>
                <a:tab pos="803275" algn="l"/>
              </a:tabLst>
            </a:pPr>
            <a:r>
              <a:rPr lang="en-US" sz="2200" dirty="0"/>
              <a:t>Service Operations</a:t>
            </a:r>
          </a:p>
          <a:p>
            <a:pPr marL="741363" lvl="1" indent="-277813">
              <a:spcBef>
                <a:spcPts val="1200"/>
              </a:spcBef>
              <a:tabLst>
                <a:tab pos="803275" algn="l"/>
              </a:tabLst>
            </a:pPr>
            <a:r>
              <a:rPr lang="en-US" sz="1800" dirty="0" smtClean="0"/>
              <a:t>Technical core where inputs are processed and service elements created  </a:t>
            </a:r>
          </a:p>
          <a:p>
            <a:pPr marL="741363" lvl="1" indent="-277813">
              <a:spcBef>
                <a:spcPts val="1200"/>
              </a:spcBef>
              <a:tabLst>
                <a:tab pos="803275" algn="l"/>
              </a:tabLst>
            </a:pPr>
            <a:r>
              <a:rPr lang="en-US" sz="1800" dirty="0" smtClean="0"/>
              <a:t>Contact people</a:t>
            </a:r>
          </a:p>
          <a:p>
            <a:pPr marL="741363" lvl="1" indent="-277813">
              <a:spcBef>
                <a:spcPts val="1200"/>
              </a:spcBef>
              <a:tabLst>
                <a:tab pos="803275" algn="l"/>
              </a:tabLst>
            </a:pPr>
            <a:r>
              <a:rPr lang="en-US" sz="1800" dirty="0" smtClean="0"/>
              <a:t>Inanimate environment</a:t>
            </a:r>
          </a:p>
          <a:p>
            <a:pPr marL="338138" indent="-338138">
              <a:lnSpc>
                <a:spcPct val="80000"/>
              </a:lnSpc>
              <a:tabLst>
                <a:tab pos="803275" algn="l"/>
              </a:tabLst>
            </a:pPr>
            <a:r>
              <a:rPr lang="en-US" sz="2200" dirty="0"/>
              <a:t>Service Delivery</a:t>
            </a:r>
          </a:p>
          <a:p>
            <a:pPr marL="741363" lvl="1" indent="-277813">
              <a:spcBef>
                <a:spcPts val="1200"/>
              </a:spcBef>
              <a:tabLst>
                <a:tab pos="803275" algn="l"/>
              </a:tabLst>
            </a:pPr>
            <a:r>
              <a:rPr lang="en-US" sz="1800" dirty="0" smtClean="0"/>
              <a:t>Where “final assembly” of service elements takes place and service is delivered</a:t>
            </a:r>
          </a:p>
          <a:p>
            <a:pPr marL="741363" lvl="1" indent="-277813">
              <a:spcBef>
                <a:spcPts val="1200"/>
              </a:spcBef>
              <a:tabLst>
                <a:tab pos="803275" algn="l"/>
              </a:tabLst>
            </a:pPr>
            <a:r>
              <a:rPr lang="en-US" sz="1800" dirty="0" smtClean="0"/>
              <a:t>Includes customer interactions with operations and other customers</a:t>
            </a:r>
          </a:p>
          <a:p>
            <a:pPr marL="741363" lvl="1" indent="-277813">
              <a:lnSpc>
                <a:spcPct val="85000"/>
              </a:lnSpc>
              <a:spcBef>
                <a:spcPct val="20000"/>
              </a:spcBef>
              <a:tabLst>
                <a:tab pos="803275" algn="l"/>
              </a:tabLst>
            </a:pPr>
            <a:endParaRPr lang="en-US" sz="1800" dirty="0" smtClean="0"/>
          </a:p>
          <a:p>
            <a:pPr marL="338138" indent="-338138">
              <a:lnSpc>
                <a:spcPct val="85000"/>
              </a:lnSpc>
              <a:buFont typeface="Arial" charset="0"/>
              <a:buNone/>
              <a:tabLst>
                <a:tab pos="803275" algn="l"/>
              </a:tabLst>
            </a:pPr>
            <a:endParaRPr lang="en-US" sz="2000" dirty="0" smtClean="0"/>
          </a:p>
        </p:txBody>
      </p:sp>
    </p:spTree>
  </p:cSld>
  <p:clrMapOvr>
    <a:masterClrMapping/>
  </p:clrMapOvr>
  <p:transition spd="med">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a:t>Theater as a Metaphor for </a:t>
            </a:r>
            <a:br>
              <a:rPr lang="en-US"/>
            </a:br>
            <a:r>
              <a:rPr lang="en-US"/>
              <a:t>Service Delivery</a:t>
            </a:r>
          </a:p>
        </p:txBody>
      </p:sp>
      <p:grpSp>
        <p:nvGrpSpPr>
          <p:cNvPr id="8" name="Group 7"/>
          <p:cNvGrpSpPr/>
          <p:nvPr/>
        </p:nvGrpSpPr>
        <p:grpSpPr>
          <a:xfrm>
            <a:off x="4341812" y="2057400"/>
            <a:ext cx="5105400" cy="2486055"/>
            <a:chOff x="760412" y="1905000"/>
            <a:chExt cx="8229600" cy="2187456"/>
          </a:xfrm>
          <a:noFill/>
        </p:grpSpPr>
        <p:sp>
          <p:nvSpPr>
            <p:cNvPr id="5" name="Rounded Rectangle 4"/>
            <p:cNvSpPr/>
            <p:nvPr/>
          </p:nvSpPr>
          <p:spPr bwMode="auto">
            <a:xfrm>
              <a:off x="760412" y="1905000"/>
              <a:ext cx="8229600" cy="1981200"/>
            </a:xfrm>
            <a:prstGeom prst="roundRect">
              <a:avLst/>
            </a:prstGeom>
            <a:grp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endParaRPr kumimoji="0" lang="en-SG" sz="1200" b="0" i="0" u="none" strike="noStrike" cap="none" normalizeH="0" baseline="0" smtClean="0">
                <a:ln>
                  <a:noFill/>
                </a:ln>
                <a:solidFill>
                  <a:schemeClr val="tx1"/>
                </a:solidFill>
                <a:effectLst/>
                <a:latin typeface="Arial" charset="0"/>
              </a:endParaRPr>
            </a:p>
          </p:txBody>
        </p:sp>
        <p:sp>
          <p:nvSpPr>
            <p:cNvPr id="6" name="TextBox 5"/>
            <p:cNvSpPr txBox="1"/>
            <p:nvPr/>
          </p:nvSpPr>
          <p:spPr>
            <a:xfrm>
              <a:off x="1141412" y="2133600"/>
              <a:ext cx="7543800" cy="1958856"/>
            </a:xfrm>
            <a:prstGeom prst="rect">
              <a:avLst/>
            </a:prstGeom>
            <a:grpFill/>
          </p:spPr>
          <p:txBody>
            <a:bodyPr wrap="square" rtlCol="0">
              <a:spAutoFit/>
            </a:bodyPr>
            <a:lstStyle/>
            <a:p>
              <a:r>
                <a:rPr lang="en-US" sz="2000" b="1" i="1" dirty="0" smtClean="0"/>
                <a:t> </a:t>
              </a:r>
              <a:r>
                <a:rPr lang="en-US" sz="2000" dirty="0" smtClean="0">
                  <a:latin typeface="Helvetica" pitchFamily="34" charset="0"/>
                  <a:cs typeface="Helvetica" pitchFamily="34" charset="0"/>
                </a:rPr>
                <a:t>“All the world’s a stage and all the men and women merely players. They have their exits and their entrances and each man in his time plays many </a:t>
              </a:r>
              <a:r>
                <a:rPr lang="en-US" sz="2000" dirty="0" smtClean="0">
                  <a:latin typeface="Helvetica" pitchFamily="34" charset="0"/>
                  <a:cs typeface="Helvetica" pitchFamily="34" charset="0"/>
                </a:rPr>
                <a:t>parts.”</a:t>
              </a:r>
              <a:endParaRPr lang="en-US" sz="2000" dirty="0" smtClean="0">
                <a:latin typeface="Helvetica" pitchFamily="34" charset="0"/>
                <a:cs typeface="Helvetica" pitchFamily="34" charset="0"/>
              </a:endParaRPr>
            </a:p>
            <a:p>
              <a:pPr algn="l"/>
              <a:endParaRPr lang="en-SG" sz="2000" dirty="0">
                <a:latin typeface="Helvetica" pitchFamily="34" charset="0"/>
                <a:cs typeface="Helvetica" pitchFamily="34" charset="0"/>
              </a:endParaRPr>
            </a:p>
          </p:txBody>
        </p:sp>
      </p:grpSp>
      <p:sp>
        <p:nvSpPr>
          <p:cNvPr id="7" name="TextBox 6"/>
          <p:cNvSpPr txBox="1"/>
          <p:nvPr/>
        </p:nvSpPr>
        <p:spPr>
          <a:xfrm>
            <a:off x="4799012" y="4662841"/>
            <a:ext cx="4191000" cy="823559"/>
          </a:xfrm>
          <a:prstGeom prst="rect">
            <a:avLst/>
          </a:prstGeom>
          <a:noFill/>
        </p:spPr>
        <p:txBody>
          <a:bodyPr wrap="square" rtlCol="0">
            <a:spAutoFit/>
          </a:bodyPr>
          <a:lstStyle/>
          <a:p>
            <a:pPr algn="r"/>
            <a:r>
              <a:rPr lang="en-US" sz="1800" b="1" dirty="0" smtClean="0">
                <a:latin typeface="Helvetica" pitchFamily="34" charset="0"/>
                <a:cs typeface="Helvetica" pitchFamily="34" charset="0"/>
              </a:rPr>
              <a:t>William Shakespeare</a:t>
            </a:r>
          </a:p>
          <a:p>
            <a:pPr algn="r"/>
            <a:r>
              <a:rPr lang="en-US" sz="1800" b="1" dirty="0" smtClean="0">
                <a:latin typeface="Helvetica" pitchFamily="34" charset="0"/>
                <a:cs typeface="Helvetica" pitchFamily="34" charset="0"/>
              </a:rPr>
              <a:t>As You Like It</a:t>
            </a:r>
            <a:endParaRPr lang="en-SG" sz="1800" b="1" dirty="0">
              <a:latin typeface="Helvetica" pitchFamily="34" charset="0"/>
              <a:cs typeface="Helvetica" pitchFamily="34" charset="0"/>
            </a:endParaRPr>
          </a:p>
        </p:txBody>
      </p:sp>
      <p:graphicFrame>
        <p:nvGraphicFramePr>
          <p:cNvPr id="59394" name="Object 2"/>
          <p:cNvGraphicFramePr>
            <a:graphicFrameLocks noChangeAspect="1"/>
          </p:cNvGraphicFramePr>
          <p:nvPr/>
        </p:nvGraphicFramePr>
        <p:xfrm>
          <a:off x="912812" y="1789643"/>
          <a:ext cx="3027363" cy="4311119"/>
        </p:xfrm>
        <a:graphic>
          <a:graphicData uri="http://schemas.openxmlformats.org/presentationml/2006/ole">
            <p:oleObj spid="_x0000_s59394" name="Clip" r:id="rId4" imgW="1720800" imgH="2289960" progId="">
              <p:embed/>
            </p:oleObj>
          </a:graphicData>
        </a:graphic>
      </p:graphicFrame>
    </p:spTree>
  </p:cSld>
  <p:clrMapOvr>
    <a:masterClrMapping/>
  </p:clrMapOvr>
  <p:transition spd="med">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dirty="0"/>
              <a:t>Theatrical Metaphor: </a:t>
            </a:r>
            <a:br>
              <a:rPr lang="en-US" dirty="0"/>
            </a:br>
            <a:r>
              <a:rPr lang="en-US" dirty="0" smtClean="0"/>
              <a:t>an Integrative </a:t>
            </a:r>
            <a:r>
              <a:rPr lang="en-US" dirty="0"/>
              <a:t>Perspective</a:t>
            </a:r>
          </a:p>
        </p:txBody>
      </p:sp>
      <p:sp>
        <p:nvSpPr>
          <p:cNvPr id="4" name="Rectangle 3"/>
          <p:cNvSpPr>
            <a:spLocks noGrp="1" noChangeArrowheads="1"/>
          </p:cNvSpPr>
          <p:nvPr>
            <p:ph type="body" idx="4294967295"/>
          </p:nvPr>
        </p:nvSpPr>
        <p:spPr>
          <a:xfrm>
            <a:off x="330200" y="1447800"/>
            <a:ext cx="9490075" cy="685800"/>
          </a:xfrm>
        </p:spPr>
        <p:txBody>
          <a:bodyPr/>
          <a:lstStyle/>
          <a:p>
            <a:pPr marL="346075" indent="-346075">
              <a:lnSpc>
                <a:spcPct val="80000"/>
              </a:lnSpc>
              <a:spcBef>
                <a:spcPct val="70000"/>
              </a:spcBef>
              <a:buNone/>
            </a:pPr>
            <a:r>
              <a:rPr lang="en-US" dirty="0" smtClean="0"/>
              <a:t>	Good metaphor as service delivery is a series of events that customers experience as a performance</a:t>
            </a:r>
          </a:p>
        </p:txBody>
      </p:sp>
      <p:graphicFrame>
        <p:nvGraphicFramePr>
          <p:cNvPr id="5" name="Diagram 4"/>
          <p:cNvGraphicFramePr/>
          <p:nvPr/>
        </p:nvGraphicFramePr>
        <p:xfrm>
          <a:off x="1674813" y="2209800"/>
          <a:ext cx="6400800" cy="4191001"/>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ransition spd="med">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dirty="0"/>
              <a:t>Implications of Customer Participation in Service Delivery</a:t>
            </a:r>
          </a:p>
        </p:txBody>
      </p:sp>
      <p:sp>
        <p:nvSpPr>
          <p:cNvPr id="107523" name="Rectangle 3"/>
          <p:cNvSpPr>
            <a:spLocks noGrp="1" noChangeArrowheads="1"/>
          </p:cNvSpPr>
          <p:nvPr>
            <p:ph type="body" sz="quarter" idx="10"/>
          </p:nvPr>
        </p:nvSpPr>
        <p:spPr>
          <a:prstGeom prst="rect">
            <a:avLst/>
          </a:prstGeom>
        </p:spPr>
        <p:txBody>
          <a:bodyPr/>
          <a:lstStyle/>
          <a:p>
            <a:r>
              <a:rPr lang="en-US" dirty="0"/>
              <a:t>Greater need for information/training</a:t>
            </a:r>
            <a:r>
              <a:rPr lang="en-US" dirty="0" smtClean="0"/>
              <a:t> </a:t>
            </a:r>
          </a:p>
          <a:p>
            <a:pPr lvl="1"/>
            <a:r>
              <a:rPr lang="en-US" dirty="0"/>
              <a:t>H</a:t>
            </a:r>
            <a:r>
              <a:rPr lang="en-US" dirty="0" smtClean="0"/>
              <a:t>elp </a:t>
            </a:r>
            <a:r>
              <a:rPr lang="en-US" dirty="0"/>
              <a:t>customers to perform well, get desired results</a:t>
            </a:r>
          </a:p>
          <a:p>
            <a:r>
              <a:rPr lang="en-US" dirty="0"/>
              <a:t>Customers should be given a </a:t>
            </a:r>
            <a:r>
              <a:rPr lang="en-US" dirty="0">
                <a:solidFill>
                  <a:srgbClr val="FF6600"/>
                </a:solidFill>
              </a:rPr>
              <a:t>realistic service preview </a:t>
            </a:r>
            <a:r>
              <a:rPr lang="en-US" dirty="0"/>
              <a:t>in advance of service </a:t>
            </a:r>
            <a:r>
              <a:rPr lang="en-US" dirty="0" smtClean="0"/>
              <a:t>delivery</a:t>
            </a:r>
          </a:p>
          <a:p>
            <a:pPr lvl="1"/>
            <a:r>
              <a:rPr lang="en-US" dirty="0" smtClean="0"/>
              <a:t>This allows them to have </a:t>
            </a:r>
            <a:r>
              <a:rPr lang="en-US" dirty="0"/>
              <a:t>a clear</a:t>
            </a:r>
            <a:r>
              <a:rPr lang="en-US" dirty="0" smtClean="0"/>
              <a:t> idea </a:t>
            </a:r>
            <a:r>
              <a:rPr lang="en-US" dirty="0"/>
              <a:t>of their expected </a:t>
            </a:r>
            <a:r>
              <a:rPr lang="en-US" dirty="0" smtClean="0"/>
              <a:t>role and their script in this whole experience</a:t>
            </a:r>
          </a:p>
          <a:p>
            <a:pPr lvl="1"/>
            <a:r>
              <a:rPr lang="en-US" dirty="0" smtClean="0"/>
              <a:t>Manages expectations and emotions</a:t>
            </a:r>
            <a:endParaRPr lang="en-US" dirty="0"/>
          </a:p>
        </p:txBody>
      </p:sp>
    </p:spTree>
  </p:cSld>
  <p:clrMapOvr>
    <a:masterClrMapping/>
  </p:clrMapOvr>
  <p:transition spd="med">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8" name="Rectangle 4"/>
          <p:cNvSpPr>
            <a:spLocks noChangeArrowheads="1"/>
          </p:cNvSpPr>
          <p:nvPr/>
        </p:nvSpPr>
        <p:spPr bwMode="auto">
          <a:xfrm>
            <a:off x="907759" y="2663826"/>
            <a:ext cx="8417401" cy="1984375"/>
          </a:xfrm>
          <a:prstGeom prst="rect">
            <a:avLst/>
          </a:prstGeom>
          <a:gradFill rotWithShape="1">
            <a:gsLst>
              <a:gs pos="0">
                <a:srgbClr val="F8F8F8">
                  <a:alpha val="80000"/>
                </a:srgbClr>
              </a:gs>
              <a:gs pos="100000">
                <a:srgbClr val="F8F8F8">
                  <a:gamma/>
                  <a:shade val="98431"/>
                  <a:invGamma/>
                  <a:alpha val="16000"/>
                </a:srgbClr>
              </a:gs>
            </a:gsLst>
            <a:lin ang="5400000" scaled="1"/>
          </a:gradFill>
          <a:ln w="9525" algn="ctr">
            <a:noFill/>
            <a:miter lim="800000"/>
            <a:headEnd/>
            <a:tailEnd/>
          </a:ln>
          <a:effectLst/>
        </p:spPr>
        <p:txBody>
          <a:bodyPr lIns="92075" tIns="46038" rIns="92075" bIns="46038" anchor="ctr"/>
          <a:lstStyle/>
          <a:p>
            <a:pPr fontAlgn="base">
              <a:lnSpc>
                <a:spcPct val="110000"/>
              </a:lnSpc>
              <a:spcBef>
                <a:spcPct val="0"/>
              </a:spcBef>
              <a:buClrTx/>
              <a:buSzTx/>
              <a:buFontTx/>
              <a:buNone/>
            </a:pPr>
            <a:r>
              <a:rPr lang="en-US" sz="4400" b="1" dirty="0">
                <a:solidFill>
                  <a:srgbClr val="013C7D"/>
                </a:solidFill>
                <a:latin typeface="Helvetica" pitchFamily="34" charset="0"/>
                <a:cs typeface="Helvetica" pitchFamily="34" charset="0"/>
              </a:rPr>
              <a:t>Post-Encounter Stage</a:t>
            </a:r>
          </a:p>
        </p:txBody>
      </p:sp>
    </p:spTree>
  </p:cSld>
  <p:clrMapOvr>
    <a:masterClrMapping/>
  </p:clrMapOvr>
  <p:transition spd="med">
    <p:pull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8971" name="Rectangle 11"/>
          <p:cNvSpPr>
            <a:spLocks noGrp="1" noChangeArrowheads="1"/>
          </p:cNvSpPr>
          <p:nvPr>
            <p:ph type="title"/>
          </p:nvPr>
        </p:nvSpPr>
        <p:spPr/>
        <p:txBody>
          <a:bodyPr/>
          <a:lstStyle/>
          <a:p>
            <a:r>
              <a:rPr lang="en-US" dirty="0"/>
              <a:t>Post</a:t>
            </a:r>
            <a:r>
              <a:rPr lang="en-US" dirty="0" smtClean="0"/>
              <a:t>-</a:t>
            </a:r>
            <a:r>
              <a:rPr dirty="0" smtClean="0"/>
              <a:t>purchase</a:t>
            </a:r>
            <a:r>
              <a:rPr lang="en-US" dirty="0" smtClean="0"/>
              <a:t> </a:t>
            </a:r>
            <a:r>
              <a:rPr lang="en-US" dirty="0"/>
              <a:t>Stage - Overview</a:t>
            </a:r>
          </a:p>
        </p:txBody>
      </p:sp>
      <p:grpSp>
        <p:nvGrpSpPr>
          <p:cNvPr id="15" name="Group 17"/>
          <p:cNvGrpSpPr>
            <a:grpSpLocks/>
          </p:cNvGrpSpPr>
          <p:nvPr/>
        </p:nvGrpSpPr>
        <p:grpSpPr bwMode="auto">
          <a:xfrm>
            <a:off x="531812" y="1676400"/>
            <a:ext cx="8994775" cy="4343400"/>
            <a:chOff x="335" y="1008"/>
            <a:chExt cx="5666" cy="2736"/>
          </a:xfrm>
        </p:grpSpPr>
        <p:sp>
          <p:nvSpPr>
            <p:cNvPr id="16" name="Rectangle 2"/>
            <p:cNvSpPr>
              <a:spLocks noChangeArrowheads="1"/>
            </p:cNvSpPr>
            <p:nvPr/>
          </p:nvSpPr>
          <p:spPr bwMode="auto">
            <a:xfrm>
              <a:off x="335" y="1008"/>
              <a:ext cx="2183" cy="528"/>
            </a:xfrm>
            <a:prstGeom prst="rect">
              <a:avLst/>
            </a:prstGeom>
            <a:solidFill>
              <a:srgbClr val="00CCFF"/>
            </a:solidFill>
            <a:ln w="9525" algn="ctr">
              <a:noFill/>
              <a:miter lim="800000"/>
              <a:headEnd/>
              <a:tailEnd/>
            </a:ln>
            <a:effectLst/>
          </p:spPr>
          <p:txBody>
            <a:bodyPr wrap="none" anchor="ctr"/>
            <a:lstStyle/>
            <a:p>
              <a:endParaRPr lang="en-SG"/>
            </a:p>
          </p:txBody>
        </p:sp>
        <p:sp>
          <p:nvSpPr>
            <p:cNvPr id="17" name="Text Box 3"/>
            <p:cNvSpPr txBox="1">
              <a:spLocks noChangeArrowheads="1"/>
            </p:cNvSpPr>
            <p:nvPr/>
          </p:nvSpPr>
          <p:spPr bwMode="auto">
            <a:xfrm>
              <a:off x="491" y="1152"/>
              <a:ext cx="1871" cy="222"/>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dirty="0">
                  <a:solidFill>
                    <a:srgbClr val="000000"/>
                  </a:solidFill>
                  <a:latin typeface="Helvetica" pitchFamily="34" charset="0"/>
                  <a:cs typeface="Helvetica" pitchFamily="34" charset="0"/>
                </a:rPr>
                <a:t>Pre-purchase Stage</a:t>
              </a:r>
            </a:p>
          </p:txBody>
        </p:sp>
        <p:sp>
          <p:nvSpPr>
            <p:cNvPr id="18" name="Rectangle 4"/>
            <p:cNvSpPr>
              <a:spLocks noChangeArrowheads="1"/>
            </p:cNvSpPr>
            <p:nvPr/>
          </p:nvSpPr>
          <p:spPr bwMode="auto">
            <a:xfrm>
              <a:off x="335" y="2112"/>
              <a:ext cx="2183" cy="528"/>
            </a:xfrm>
            <a:prstGeom prst="rect">
              <a:avLst/>
            </a:prstGeom>
            <a:solidFill>
              <a:srgbClr val="FF99CC"/>
            </a:solidFill>
            <a:ln w="9525" algn="ctr">
              <a:noFill/>
              <a:miter lim="800000"/>
              <a:headEnd/>
              <a:tailEnd/>
            </a:ln>
            <a:effectLst/>
          </p:spPr>
          <p:txBody>
            <a:bodyPr wrap="none" anchor="ctr"/>
            <a:lstStyle/>
            <a:p>
              <a:endParaRPr lang="en-SG"/>
            </a:p>
          </p:txBody>
        </p:sp>
        <p:sp>
          <p:nvSpPr>
            <p:cNvPr id="19" name="Text Box 5"/>
            <p:cNvSpPr txBox="1">
              <a:spLocks noChangeArrowheads="1"/>
            </p:cNvSpPr>
            <p:nvPr/>
          </p:nvSpPr>
          <p:spPr bwMode="auto">
            <a:xfrm>
              <a:off x="479" y="2208"/>
              <a:ext cx="1871" cy="222"/>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dirty="0">
                  <a:solidFill>
                    <a:srgbClr val="000000"/>
                  </a:solidFill>
                  <a:latin typeface="Helvetica" pitchFamily="34" charset="0"/>
                  <a:cs typeface="Helvetica" pitchFamily="34" charset="0"/>
                </a:rPr>
                <a:t>Service Encounter Stage</a:t>
              </a:r>
            </a:p>
          </p:txBody>
        </p:sp>
        <p:sp>
          <p:nvSpPr>
            <p:cNvPr id="20" name="Rectangle 6"/>
            <p:cNvSpPr>
              <a:spLocks noChangeArrowheads="1"/>
            </p:cNvSpPr>
            <p:nvPr/>
          </p:nvSpPr>
          <p:spPr bwMode="auto">
            <a:xfrm>
              <a:off x="335" y="3216"/>
              <a:ext cx="2183" cy="528"/>
            </a:xfrm>
            <a:prstGeom prst="rect">
              <a:avLst/>
            </a:prstGeom>
            <a:solidFill>
              <a:srgbClr val="FFCC00">
                <a:alpha val="85001"/>
              </a:srgbClr>
            </a:solidFill>
            <a:ln w="57150" algn="ctr">
              <a:noFill/>
              <a:miter lim="800000"/>
              <a:headEnd/>
              <a:tailEnd/>
            </a:ln>
            <a:effectLst/>
          </p:spPr>
          <p:txBody>
            <a:bodyPr wrap="none" anchor="ctr"/>
            <a:lstStyle/>
            <a:p>
              <a:endParaRPr lang="en-SG"/>
            </a:p>
          </p:txBody>
        </p:sp>
        <p:sp>
          <p:nvSpPr>
            <p:cNvPr id="21" name="Text Box 7"/>
            <p:cNvSpPr txBox="1">
              <a:spLocks noChangeArrowheads="1"/>
            </p:cNvSpPr>
            <p:nvPr/>
          </p:nvSpPr>
          <p:spPr bwMode="auto">
            <a:xfrm>
              <a:off x="491" y="3360"/>
              <a:ext cx="1871" cy="222"/>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solidFill>
                    <a:srgbClr val="000000"/>
                  </a:solidFill>
                  <a:latin typeface="Helvetica" pitchFamily="34" charset="0"/>
                  <a:cs typeface="Helvetica" pitchFamily="34" charset="0"/>
                </a:rPr>
                <a:t>Post</a:t>
              </a:r>
              <a:r>
                <a:rPr lang="en-US" sz="2000" b="1" dirty="0" smtClean="0">
                  <a:solidFill>
                    <a:srgbClr val="000000"/>
                  </a:solidFill>
                  <a:latin typeface="Helvetica" pitchFamily="34" charset="0"/>
                  <a:cs typeface="Helvetica" pitchFamily="34" charset="0"/>
                </a:rPr>
                <a:t>-encounter </a:t>
              </a:r>
              <a:r>
                <a:rPr lang="en-US" sz="2000" b="1" dirty="0">
                  <a:solidFill>
                    <a:srgbClr val="000000"/>
                  </a:solidFill>
                  <a:latin typeface="Helvetica" pitchFamily="34" charset="0"/>
                  <a:cs typeface="Helvetica" pitchFamily="34" charset="0"/>
                </a:rPr>
                <a:t>Stage</a:t>
              </a:r>
            </a:p>
          </p:txBody>
        </p:sp>
        <p:sp>
          <p:nvSpPr>
            <p:cNvPr id="22" name="AutoShape 8"/>
            <p:cNvSpPr>
              <a:spLocks noChangeArrowheads="1"/>
            </p:cNvSpPr>
            <p:nvPr/>
          </p:nvSpPr>
          <p:spPr bwMode="auto">
            <a:xfrm>
              <a:off x="1219" y="1680"/>
              <a:ext cx="364" cy="336"/>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
          <p:nvSpPr>
            <p:cNvPr id="23" name="AutoShape 9"/>
            <p:cNvSpPr>
              <a:spLocks noChangeArrowheads="1"/>
            </p:cNvSpPr>
            <p:nvPr/>
          </p:nvSpPr>
          <p:spPr bwMode="auto">
            <a:xfrm>
              <a:off x="1219" y="2784"/>
              <a:ext cx="364" cy="336"/>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
          <p:nvSpPr>
            <p:cNvPr id="24" name="Rectangle 10"/>
            <p:cNvSpPr>
              <a:spLocks noChangeArrowheads="1"/>
            </p:cNvSpPr>
            <p:nvPr/>
          </p:nvSpPr>
          <p:spPr bwMode="auto">
            <a:xfrm>
              <a:off x="3246" y="1680"/>
              <a:ext cx="2755" cy="1440"/>
            </a:xfrm>
            <a:prstGeom prst="rect">
              <a:avLst/>
            </a:prstGeom>
            <a:solidFill>
              <a:srgbClr val="FFCC00">
                <a:alpha val="85001"/>
              </a:srgbClr>
            </a:solidFill>
            <a:ln w="9525" algn="ctr">
              <a:noFill/>
              <a:miter lim="800000"/>
              <a:headEnd/>
              <a:tailEnd/>
            </a:ln>
            <a:effectLst/>
          </p:spPr>
          <p:txBody>
            <a:bodyPr wrap="none" anchor="ctr"/>
            <a:lstStyle/>
            <a:p>
              <a:endParaRPr lang="en-SG"/>
            </a:p>
          </p:txBody>
        </p:sp>
        <p:sp>
          <p:nvSpPr>
            <p:cNvPr id="25" name="Text Box 12"/>
            <p:cNvSpPr txBox="1">
              <a:spLocks noChangeArrowheads="1"/>
            </p:cNvSpPr>
            <p:nvPr/>
          </p:nvSpPr>
          <p:spPr bwMode="auto">
            <a:xfrm>
              <a:off x="3558" y="1825"/>
              <a:ext cx="2183" cy="991"/>
            </a:xfrm>
            <a:prstGeom prst="rect">
              <a:avLst/>
            </a:prstGeom>
            <a:noFill/>
            <a:ln w="9525" algn="ctr">
              <a:noFill/>
              <a:miter lim="800000"/>
              <a:headEnd/>
              <a:tailEnd/>
            </a:ln>
            <a:effectLst/>
          </p:spPr>
          <p:txBody>
            <a:bodyPr>
              <a:spAutoFit/>
            </a:bodyPr>
            <a:lstStyle/>
            <a:p>
              <a:pPr marL="457200" indent="-282575" algn="l" eaLnBrk="1" fontAlgn="ctr" hangingPunct="1">
                <a:lnSpc>
                  <a:spcPct val="95000"/>
                </a:lnSpc>
                <a:spcBef>
                  <a:spcPct val="50000"/>
                </a:spcBef>
                <a:buClr>
                  <a:srgbClr val="FF6600"/>
                </a:buClr>
                <a:buSzPct val="150000"/>
                <a:buFont typeface="Trebuchet MS" pitchFamily="34" charset="0"/>
                <a:buChar char="●"/>
              </a:pPr>
              <a:r>
                <a:rPr lang="en-US" sz="2000" dirty="0">
                  <a:latin typeface="Helvetica" pitchFamily="34" charset="0"/>
                  <a:cs typeface="Helvetica" pitchFamily="34" charset="0"/>
                </a:rPr>
                <a:t>Evaluation of service performance</a:t>
              </a:r>
            </a:p>
            <a:p>
              <a:pPr marL="457200" indent="-282575" algn="l" eaLnBrk="1" fontAlgn="ctr" hangingPunct="1">
                <a:lnSpc>
                  <a:spcPct val="95000"/>
                </a:lnSpc>
                <a:spcBef>
                  <a:spcPct val="50000"/>
                </a:spcBef>
                <a:buClr>
                  <a:srgbClr val="FF6600"/>
                </a:buClr>
                <a:buSzPct val="150000"/>
                <a:buFont typeface="Trebuchet MS" pitchFamily="34" charset="0"/>
                <a:buChar char="●"/>
              </a:pPr>
              <a:r>
                <a:rPr lang="en-US" sz="2000" dirty="0">
                  <a:latin typeface="Helvetica" pitchFamily="34" charset="0"/>
                  <a:cs typeface="Helvetica" pitchFamily="34" charset="0"/>
                </a:rPr>
                <a:t>Future intentions</a:t>
              </a:r>
            </a:p>
            <a:p>
              <a:pPr marL="457200" indent="-282575" algn="l" eaLnBrk="1" fontAlgn="ctr" hangingPunct="1">
                <a:lnSpc>
                  <a:spcPct val="95000"/>
                </a:lnSpc>
                <a:spcBef>
                  <a:spcPct val="50000"/>
                </a:spcBef>
                <a:buClr>
                  <a:srgbClr val="FF6600"/>
                </a:buClr>
                <a:buSzPct val="150000"/>
                <a:buFont typeface="Trebuchet MS" pitchFamily="34" charset="0"/>
                <a:buChar char="●"/>
              </a:pPr>
              <a:endParaRPr lang="en-US" sz="2000" dirty="0">
                <a:latin typeface="Helvetica" pitchFamily="34" charset="0"/>
                <a:cs typeface="Helvetica" pitchFamily="34" charset="0"/>
              </a:endParaRPr>
            </a:p>
          </p:txBody>
        </p:sp>
        <p:sp>
          <p:nvSpPr>
            <p:cNvPr id="26" name="Line 13"/>
            <p:cNvSpPr>
              <a:spLocks noChangeShapeType="1"/>
            </p:cNvSpPr>
            <p:nvPr/>
          </p:nvSpPr>
          <p:spPr bwMode="auto">
            <a:xfrm flipV="1">
              <a:off x="2518" y="1680"/>
              <a:ext cx="745" cy="1536"/>
            </a:xfrm>
            <a:prstGeom prst="line">
              <a:avLst/>
            </a:prstGeom>
            <a:noFill/>
            <a:ln w="9525">
              <a:solidFill>
                <a:srgbClr val="0C0300"/>
              </a:solidFill>
              <a:round/>
              <a:headEnd/>
              <a:tailEnd/>
            </a:ln>
            <a:effectLst/>
          </p:spPr>
          <p:txBody>
            <a:bodyPr/>
            <a:lstStyle/>
            <a:p>
              <a:endParaRPr lang="en-SG"/>
            </a:p>
          </p:txBody>
        </p:sp>
        <p:sp>
          <p:nvSpPr>
            <p:cNvPr id="27" name="Line 14"/>
            <p:cNvSpPr>
              <a:spLocks noChangeShapeType="1"/>
            </p:cNvSpPr>
            <p:nvPr/>
          </p:nvSpPr>
          <p:spPr bwMode="auto">
            <a:xfrm flipV="1">
              <a:off x="2518" y="3120"/>
              <a:ext cx="745" cy="624"/>
            </a:xfrm>
            <a:prstGeom prst="line">
              <a:avLst/>
            </a:prstGeom>
            <a:noFill/>
            <a:ln w="9525">
              <a:solidFill>
                <a:srgbClr val="0C0300"/>
              </a:solidFill>
              <a:round/>
              <a:headEnd/>
              <a:tailEnd/>
            </a:ln>
            <a:effectLst/>
          </p:spPr>
          <p:txBody>
            <a:bodyPr/>
            <a:lstStyle/>
            <a:p>
              <a:endParaRPr lang="en-SG"/>
            </a:p>
          </p:txBody>
        </p:sp>
      </p:grpSp>
    </p:spTree>
  </p:cSld>
  <p:clrMapOvr>
    <a:masterClrMapping/>
  </p:clrMapOvr>
  <p:transition spd="med">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 Satisfaction with </a:t>
            </a:r>
            <a:br>
              <a:rPr lang="en-US" dirty="0" smtClean="0"/>
            </a:br>
            <a:r>
              <a:rPr lang="en-US" dirty="0" smtClean="0"/>
              <a:t>Service Experience</a:t>
            </a:r>
            <a:endParaRPr lang="en-SG" dirty="0"/>
          </a:p>
        </p:txBody>
      </p:sp>
      <p:sp>
        <p:nvSpPr>
          <p:cNvPr id="3" name="Text Placeholder 2"/>
          <p:cNvSpPr>
            <a:spLocks noGrp="1"/>
          </p:cNvSpPr>
          <p:nvPr>
            <p:ph type="body" sz="quarter" idx="10"/>
          </p:nvPr>
        </p:nvSpPr>
        <p:spPr/>
        <p:txBody>
          <a:bodyPr/>
          <a:lstStyle/>
          <a:p>
            <a:r>
              <a:rPr lang="en-US" dirty="0" smtClean="0"/>
              <a:t>Satisfaction: </a:t>
            </a:r>
            <a:r>
              <a:rPr lang="en-US" dirty="0" smtClean="0">
                <a:solidFill>
                  <a:srgbClr val="FF6600"/>
                </a:solidFill>
              </a:rPr>
              <a:t>attitude-like judgment </a:t>
            </a:r>
            <a:r>
              <a:rPr lang="en-US" dirty="0" smtClean="0"/>
              <a:t>following a service purchase or series of service interactions</a:t>
            </a:r>
          </a:p>
          <a:p>
            <a:pPr lvl="1"/>
            <a:r>
              <a:rPr lang="en-US" dirty="0" smtClean="0"/>
              <a:t>Whereby customers have expectations prior to consumption, observe service performance, compare it to expectations</a:t>
            </a:r>
          </a:p>
          <a:p>
            <a:r>
              <a:rPr lang="en-US" dirty="0" smtClean="0"/>
              <a:t>Satisfaction judgments are based on this comparison</a:t>
            </a:r>
          </a:p>
          <a:p>
            <a:pPr lvl="1">
              <a:spcBef>
                <a:spcPts val="1200"/>
              </a:spcBef>
            </a:pPr>
            <a:r>
              <a:rPr lang="en-US" dirty="0" smtClean="0"/>
              <a:t>Positive disconfirmation </a:t>
            </a:r>
            <a:r>
              <a:rPr lang="en-US" dirty="0"/>
              <a:t>(</a:t>
            </a:r>
            <a:r>
              <a:rPr lang="en-US" dirty="0" smtClean="0"/>
              <a:t>better) </a:t>
            </a:r>
          </a:p>
          <a:p>
            <a:pPr lvl="1">
              <a:spcBef>
                <a:spcPts val="1200"/>
              </a:spcBef>
            </a:pPr>
            <a:r>
              <a:rPr lang="en-US" dirty="0" smtClean="0"/>
              <a:t>Confirmation </a:t>
            </a:r>
            <a:r>
              <a:rPr lang="en-US" dirty="0"/>
              <a:t>(</a:t>
            </a:r>
            <a:r>
              <a:rPr lang="en-US" dirty="0" smtClean="0"/>
              <a:t>same) </a:t>
            </a:r>
          </a:p>
          <a:p>
            <a:pPr lvl="1">
              <a:spcBef>
                <a:spcPts val="1200"/>
              </a:spcBef>
            </a:pPr>
            <a:r>
              <a:rPr lang="en-US" dirty="0" smtClean="0"/>
              <a:t>Negative disconfirmation (worse</a:t>
            </a:r>
            <a:r>
              <a:rPr lang="en-US" dirty="0"/>
              <a:t>)</a:t>
            </a:r>
            <a:endParaRPr lang="en-US" dirty="0" smtClean="0"/>
          </a:p>
          <a:p>
            <a:endParaRPr lang="en-SG" dirty="0"/>
          </a:p>
        </p:txBody>
      </p:sp>
    </p:spTree>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81" name="Rectangle 5"/>
          <p:cNvSpPr>
            <a:spLocks noChangeArrowheads="1"/>
          </p:cNvSpPr>
          <p:nvPr/>
        </p:nvSpPr>
        <p:spPr bwMode="auto">
          <a:xfrm>
            <a:off x="907759" y="2663826"/>
            <a:ext cx="8417401" cy="1984375"/>
          </a:xfrm>
          <a:prstGeom prst="rect">
            <a:avLst/>
          </a:prstGeom>
          <a:gradFill rotWithShape="1">
            <a:gsLst>
              <a:gs pos="0">
                <a:srgbClr val="F8F8F8">
                  <a:alpha val="80000"/>
                </a:srgbClr>
              </a:gs>
              <a:gs pos="100000">
                <a:srgbClr val="F8F8F8">
                  <a:gamma/>
                  <a:shade val="98431"/>
                  <a:invGamma/>
                  <a:alpha val="16000"/>
                </a:srgbClr>
              </a:gs>
            </a:gsLst>
            <a:lin ang="5400000" scaled="1"/>
          </a:gradFill>
          <a:ln w="9525" algn="ctr">
            <a:noFill/>
            <a:miter lim="800000"/>
            <a:headEnd/>
            <a:tailEnd/>
          </a:ln>
          <a:effectLst/>
        </p:spPr>
        <p:txBody>
          <a:bodyPr lIns="92075" tIns="46038" rIns="92075" bIns="46038" anchor="ctr"/>
          <a:lstStyle/>
          <a:p>
            <a:pPr fontAlgn="base">
              <a:lnSpc>
                <a:spcPct val="110000"/>
              </a:lnSpc>
              <a:spcBef>
                <a:spcPct val="0"/>
              </a:spcBef>
              <a:buClrTx/>
              <a:buSzTx/>
              <a:buFontTx/>
              <a:buNone/>
            </a:pPr>
            <a:r>
              <a:rPr lang="en-US" sz="4400" b="1" dirty="0" smtClean="0">
                <a:solidFill>
                  <a:srgbClr val="013C7D"/>
                </a:solidFill>
                <a:latin typeface="Helvetica" pitchFamily="34" charset="0"/>
                <a:cs typeface="Helvetica" pitchFamily="34" charset="0"/>
              </a:rPr>
              <a:t>Pre-purchase </a:t>
            </a:r>
            <a:r>
              <a:rPr lang="en-US" sz="4400" b="1" dirty="0">
                <a:solidFill>
                  <a:srgbClr val="013C7D"/>
                </a:solidFill>
                <a:latin typeface="Helvetica" pitchFamily="34" charset="0"/>
                <a:cs typeface="Helvetica" pitchFamily="34" charset="0"/>
              </a:rPr>
              <a:t>Stage</a:t>
            </a:r>
          </a:p>
        </p:txBody>
      </p:sp>
    </p:spTree>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dirty="0" smtClean="0"/>
              <a:t>Customer Delight:</a:t>
            </a:r>
            <a:br>
              <a:rPr lang="en-US" dirty="0" smtClean="0"/>
            </a:br>
            <a:r>
              <a:rPr lang="en-US" dirty="0" smtClean="0"/>
              <a:t>Going Beyond Satisfaction</a:t>
            </a:r>
            <a:endParaRPr lang="en-US" dirty="0"/>
          </a:p>
        </p:txBody>
      </p:sp>
      <p:sp>
        <p:nvSpPr>
          <p:cNvPr id="111619" name="Rectangle 3"/>
          <p:cNvSpPr>
            <a:spLocks noGrp="1" noChangeArrowheads="1"/>
          </p:cNvSpPr>
          <p:nvPr>
            <p:ph type="body" sz="quarter" idx="10"/>
          </p:nvPr>
        </p:nvSpPr>
        <p:spPr/>
        <p:txBody>
          <a:bodyPr/>
          <a:lstStyle/>
          <a:p>
            <a:r>
              <a:rPr lang="en-US" dirty="0" smtClean="0"/>
              <a:t>Research shows that delight is a function of</a:t>
            </a:r>
            <a:r>
              <a:rPr lang="en-US" dirty="0" smtClean="0"/>
              <a:t> </a:t>
            </a:r>
            <a:r>
              <a:rPr dirty="0" smtClean="0"/>
              <a:t>three</a:t>
            </a:r>
            <a:r>
              <a:rPr lang="en-US" dirty="0" smtClean="0"/>
              <a:t> </a:t>
            </a:r>
            <a:r>
              <a:rPr lang="en-US" dirty="0" smtClean="0"/>
              <a:t>components</a:t>
            </a:r>
          </a:p>
          <a:p>
            <a:pPr lvl="1">
              <a:spcBef>
                <a:spcPts val="1200"/>
              </a:spcBef>
            </a:pPr>
            <a:r>
              <a:rPr lang="en-US" dirty="0" smtClean="0"/>
              <a:t>Unexpectedly high levels of performance</a:t>
            </a:r>
          </a:p>
          <a:p>
            <a:pPr lvl="1">
              <a:spcBef>
                <a:spcPts val="1200"/>
              </a:spcBef>
            </a:pPr>
            <a:r>
              <a:rPr lang="en-US" dirty="0" smtClean="0"/>
              <a:t>Arousal (e.g., surprise, excitement)</a:t>
            </a:r>
          </a:p>
          <a:p>
            <a:pPr lvl="1">
              <a:spcBef>
                <a:spcPts val="1200"/>
              </a:spcBef>
            </a:pPr>
            <a:r>
              <a:rPr lang="en-US" dirty="0" smtClean="0"/>
              <a:t>Positive affect (e.g., pleasure, joy, or happiness)</a:t>
            </a:r>
          </a:p>
          <a:p>
            <a:r>
              <a:rPr lang="en-US" dirty="0" smtClean="0"/>
              <a:t>Strategic links exist between customer satisfaction and corporate performance</a:t>
            </a:r>
          </a:p>
          <a:p>
            <a:pPr lvl="1">
              <a:spcBef>
                <a:spcPts val="1200"/>
              </a:spcBef>
            </a:pPr>
            <a:r>
              <a:rPr lang="en-US" dirty="0" smtClean="0"/>
              <a:t>By creating more value for customers (increased satisfaction), the firm creates more value for the owners</a:t>
            </a:r>
          </a:p>
        </p:txBody>
      </p:sp>
    </p:spTree>
  </p:cSld>
  <p:clrMapOvr>
    <a:masterClrMapping/>
  </p:clrMapOvr>
  <p:transition spd="med">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418011" y="2057400"/>
            <a:ext cx="4800601" cy="4038600"/>
          </a:xfrm>
        </p:spPr>
        <p:txBody>
          <a:bodyPr/>
          <a:lstStyle/>
          <a:p>
            <a:pPr>
              <a:buSzPct val="100000"/>
            </a:pPr>
            <a:r>
              <a:rPr lang="en-US" dirty="0" smtClean="0"/>
              <a:t>Best Practice in Action 2.1: </a:t>
            </a:r>
            <a:r>
              <a:rPr lang="en-US" dirty="0" smtClean="0">
                <a:solidFill>
                  <a:srgbClr val="FF0000"/>
                </a:solidFill>
              </a:rPr>
              <a:t>Progressive Insurance </a:t>
            </a:r>
            <a:r>
              <a:rPr lang="en-US" dirty="0" smtClean="0"/>
              <a:t>Delights Its Customers</a:t>
            </a:r>
          </a:p>
          <a:p>
            <a:pPr lvl="1">
              <a:spcBef>
                <a:spcPts val="2400"/>
              </a:spcBef>
            </a:pPr>
            <a:r>
              <a:rPr lang="en-US" dirty="0" smtClean="0"/>
              <a:t>Provided excellent customer service which allowed them to lower costs and also increase customer satisfaction and retention</a:t>
            </a:r>
          </a:p>
          <a:p>
            <a:pPr>
              <a:buNone/>
            </a:pPr>
            <a:endParaRPr lang="en-SG" dirty="0"/>
          </a:p>
        </p:txBody>
      </p:sp>
      <p:sp>
        <p:nvSpPr>
          <p:cNvPr id="4" name="Rectangle 2"/>
          <p:cNvSpPr>
            <a:spLocks noGrp="1" noChangeArrowheads="1"/>
          </p:cNvSpPr>
          <p:nvPr>
            <p:ph type="title"/>
          </p:nvPr>
        </p:nvSpPr>
        <p:spPr/>
        <p:txBody>
          <a:bodyPr/>
          <a:lstStyle/>
          <a:p>
            <a:r>
              <a:rPr lang="en-US" dirty="0"/>
              <a:t>Customer Delight:</a:t>
            </a:r>
            <a:br>
              <a:rPr lang="en-US" dirty="0"/>
            </a:br>
            <a:r>
              <a:rPr lang="en-US" dirty="0"/>
              <a:t>Going Beyond Satisfaction</a:t>
            </a:r>
          </a:p>
        </p:txBody>
      </p:sp>
      <p:pic>
        <p:nvPicPr>
          <p:cNvPr id="5" name="Picture 4"/>
          <p:cNvPicPr>
            <a:picLocks noChangeAspect="1"/>
          </p:cNvPicPr>
          <p:nvPr/>
        </p:nvPicPr>
        <p:blipFill>
          <a:blip r:embed="rId2" cstate="print"/>
          <a:stretch>
            <a:fillRect/>
          </a:stretch>
        </p:blipFill>
        <p:spPr>
          <a:xfrm>
            <a:off x="379412" y="1447800"/>
            <a:ext cx="3540550" cy="5010026"/>
          </a:xfrm>
          <a:prstGeom prst="rect">
            <a:avLst/>
          </a:prstGeom>
        </p:spPr>
      </p:pic>
    </p:spTree>
  </p:cSld>
  <p:clrMapOvr>
    <a:masterClrMapping/>
  </p:clrMapOvr>
  <p:transition spd="med">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dirty="0" smtClean="0"/>
              <a:t>Summary</a:t>
            </a:r>
            <a:endParaRPr lang="en-US" dirty="0"/>
          </a:p>
        </p:txBody>
      </p:sp>
      <p:grpSp>
        <p:nvGrpSpPr>
          <p:cNvPr id="2" name="Group 35"/>
          <p:cNvGrpSpPr/>
          <p:nvPr/>
        </p:nvGrpSpPr>
        <p:grpSpPr>
          <a:xfrm>
            <a:off x="150812" y="1524000"/>
            <a:ext cx="9525001" cy="4876800"/>
            <a:chOff x="150812" y="1524000"/>
            <a:chExt cx="9525001" cy="4876800"/>
          </a:xfrm>
        </p:grpSpPr>
        <p:grpSp>
          <p:nvGrpSpPr>
            <p:cNvPr id="3" name="Group 19"/>
            <p:cNvGrpSpPr/>
            <p:nvPr/>
          </p:nvGrpSpPr>
          <p:grpSpPr>
            <a:xfrm>
              <a:off x="150812" y="1752600"/>
              <a:ext cx="2590800" cy="4343400"/>
              <a:chOff x="455613" y="1524000"/>
              <a:chExt cx="3505200" cy="4343400"/>
            </a:xfrm>
          </p:grpSpPr>
          <p:sp>
            <p:nvSpPr>
              <p:cNvPr id="21" name="Rectangle 2"/>
              <p:cNvSpPr>
                <a:spLocks noChangeArrowheads="1"/>
              </p:cNvSpPr>
              <p:nvPr/>
            </p:nvSpPr>
            <p:spPr bwMode="auto">
              <a:xfrm>
                <a:off x="455613" y="1524000"/>
                <a:ext cx="3505200" cy="838200"/>
              </a:xfrm>
              <a:prstGeom prst="rect">
                <a:avLst/>
              </a:prstGeom>
              <a:solidFill>
                <a:srgbClr val="00CCFF"/>
              </a:solidFill>
              <a:ln w="57150" algn="ctr">
                <a:noFill/>
                <a:miter lim="800000"/>
                <a:headEnd/>
                <a:tailEnd/>
              </a:ln>
              <a:effectLst/>
            </p:spPr>
            <p:txBody>
              <a:bodyPr wrap="none" anchor="ctr"/>
              <a:lstStyle/>
              <a:p>
                <a:endParaRPr lang="en-SG"/>
              </a:p>
            </p:txBody>
          </p:sp>
          <p:sp>
            <p:nvSpPr>
              <p:cNvPr id="22" name="Text Box 3"/>
              <p:cNvSpPr txBox="1">
                <a:spLocks noChangeArrowheads="1"/>
              </p:cNvSpPr>
              <p:nvPr/>
            </p:nvSpPr>
            <p:spPr bwMode="auto">
              <a:xfrm>
                <a:off x="576171" y="1676400"/>
                <a:ext cx="3299010" cy="2762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latin typeface="Helvetica" pitchFamily="34" charset="0"/>
                    <a:cs typeface="Helvetica" pitchFamily="34" charset="0"/>
                  </a:rPr>
                  <a:t>Pre-purchase Stage</a:t>
                </a:r>
              </a:p>
            </p:txBody>
          </p:sp>
          <p:sp>
            <p:nvSpPr>
              <p:cNvPr id="23" name="Rectangle 4"/>
              <p:cNvSpPr>
                <a:spLocks noChangeArrowheads="1"/>
              </p:cNvSpPr>
              <p:nvPr/>
            </p:nvSpPr>
            <p:spPr bwMode="auto">
              <a:xfrm>
                <a:off x="455613" y="3276600"/>
                <a:ext cx="3505200" cy="838200"/>
              </a:xfrm>
              <a:prstGeom prst="rect">
                <a:avLst/>
              </a:prstGeom>
              <a:solidFill>
                <a:srgbClr val="FF99CC"/>
              </a:solidFill>
              <a:ln w="9525" algn="ctr">
                <a:noFill/>
                <a:miter lim="800000"/>
                <a:headEnd/>
                <a:tailEnd/>
              </a:ln>
              <a:effectLst/>
            </p:spPr>
            <p:txBody>
              <a:bodyPr wrap="none" anchor="ctr"/>
              <a:lstStyle/>
              <a:p>
                <a:endParaRPr lang="en-SG"/>
              </a:p>
            </p:txBody>
          </p:sp>
          <p:sp>
            <p:nvSpPr>
              <p:cNvPr id="24" name="Text Box 5"/>
              <p:cNvSpPr txBox="1">
                <a:spLocks noChangeArrowheads="1"/>
              </p:cNvSpPr>
              <p:nvPr/>
            </p:nvSpPr>
            <p:spPr bwMode="auto">
              <a:xfrm>
                <a:off x="558710" y="3381375"/>
                <a:ext cx="3299012" cy="2762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latin typeface="Helvetica" pitchFamily="34" charset="0"/>
                    <a:cs typeface="Helvetica" pitchFamily="34" charset="0"/>
                  </a:rPr>
                  <a:t>Service Encounter Stage</a:t>
                </a:r>
              </a:p>
            </p:txBody>
          </p:sp>
          <p:sp>
            <p:nvSpPr>
              <p:cNvPr id="25" name="Rectangle 6"/>
              <p:cNvSpPr>
                <a:spLocks noChangeArrowheads="1"/>
              </p:cNvSpPr>
              <p:nvPr/>
            </p:nvSpPr>
            <p:spPr bwMode="auto">
              <a:xfrm>
                <a:off x="455613" y="5029200"/>
                <a:ext cx="3505200" cy="838200"/>
              </a:xfrm>
              <a:prstGeom prst="rect">
                <a:avLst/>
              </a:prstGeom>
              <a:solidFill>
                <a:srgbClr val="FFCC00">
                  <a:alpha val="85001"/>
                </a:srgbClr>
              </a:solidFill>
              <a:ln w="9525" algn="ctr">
                <a:noFill/>
                <a:miter lim="800000"/>
                <a:headEnd/>
                <a:tailEnd/>
              </a:ln>
              <a:effectLst/>
            </p:spPr>
            <p:txBody>
              <a:bodyPr wrap="none" anchor="ctr"/>
              <a:lstStyle/>
              <a:p>
                <a:endParaRPr lang="en-SG"/>
              </a:p>
            </p:txBody>
          </p:sp>
          <p:sp>
            <p:nvSpPr>
              <p:cNvPr id="26" name="Text Box 7"/>
              <p:cNvSpPr txBox="1">
                <a:spLocks noChangeArrowheads="1"/>
              </p:cNvSpPr>
              <p:nvPr/>
            </p:nvSpPr>
            <p:spPr bwMode="auto">
              <a:xfrm>
                <a:off x="558707" y="5181600"/>
                <a:ext cx="3299013" cy="2762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smtClean="0">
                    <a:latin typeface="Helvetica" pitchFamily="34" charset="0"/>
                    <a:cs typeface="Helvetica" pitchFamily="34" charset="0"/>
                  </a:rPr>
                  <a:t>Post</a:t>
                </a:r>
                <a:r>
                  <a:rPr lang="en-US" sz="2000" b="1" dirty="0" smtClean="0">
                    <a:latin typeface="Helvetica" pitchFamily="34" charset="0"/>
                    <a:cs typeface="Helvetica" pitchFamily="34" charset="0"/>
                  </a:rPr>
                  <a:t>-</a:t>
                </a:r>
                <a:r>
                  <a:rPr lang="en-US" sz="2000" b="1" dirty="0" smtClean="0">
                    <a:latin typeface="Helvetica" pitchFamily="34" charset="0"/>
                    <a:cs typeface="Helvetica" pitchFamily="34" charset="0"/>
                  </a:rPr>
                  <a:t>encounter</a:t>
                </a:r>
                <a:r>
                  <a:rPr lang="en-US" sz="2000" b="1" dirty="0" smtClean="0">
                    <a:latin typeface="Helvetica" pitchFamily="34" charset="0"/>
                    <a:cs typeface="Helvetica" pitchFamily="34" charset="0"/>
                  </a:rPr>
                  <a:t> </a:t>
                </a:r>
                <a:r>
                  <a:rPr lang="en-US" sz="2000" b="1" dirty="0">
                    <a:latin typeface="Helvetica" pitchFamily="34" charset="0"/>
                    <a:cs typeface="Helvetica" pitchFamily="34" charset="0"/>
                  </a:rPr>
                  <a:t>Stage</a:t>
                </a:r>
              </a:p>
            </p:txBody>
          </p:sp>
          <p:sp>
            <p:nvSpPr>
              <p:cNvPr id="27" name="AutoShape 8"/>
              <p:cNvSpPr>
                <a:spLocks noChangeArrowheads="1"/>
              </p:cNvSpPr>
              <p:nvPr/>
            </p:nvSpPr>
            <p:spPr bwMode="auto">
              <a:xfrm>
                <a:off x="1898650" y="2590800"/>
                <a:ext cx="577850" cy="53340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
            <p:nvSpPr>
              <p:cNvPr id="28" name="AutoShape 9"/>
              <p:cNvSpPr>
                <a:spLocks noChangeArrowheads="1"/>
              </p:cNvSpPr>
              <p:nvPr/>
            </p:nvSpPr>
            <p:spPr bwMode="auto">
              <a:xfrm>
                <a:off x="1898650" y="4343400"/>
                <a:ext cx="577850" cy="53340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grpSp>
        <p:sp>
          <p:nvSpPr>
            <p:cNvPr id="29" name="Rectangle 2"/>
            <p:cNvSpPr>
              <a:spLocks noChangeArrowheads="1"/>
            </p:cNvSpPr>
            <p:nvPr/>
          </p:nvSpPr>
          <p:spPr bwMode="auto">
            <a:xfrm>
              <a:off x="2970213" y="1524000"/>
              <a:ext cx="6705600" cy="1981200"/>
            </a:xfrm>
            <a:prstGeom prst="rect">
              <a:avLst/>
            </a:prstGeom>
            <a:solidFill>
              <a:srgbClr val="00CCFF"/>
            </a:solidFill>
            <a:ln w="57150" algn="ctr">
              <a:noFill/>
              <a:miter lim="800000"/>
              <a:headEnd/>
              <a:tailEnd/>
            </a:ln>
            <a:effectLst/>
          </p:spPr>
          <p:txBody>
            <a:bodyPr wrap="none" numCol="2" anchor="ctr"/>
            <a:lstStyle/>
            <a:p>
              <a:endParaRPr lang="en-SG"/>
            </a:p>
          </p:txBody>
        </p:sp>
        <p:sp>
          <p:nvSpPr>
            <p:cNvPr id="30" name="Rectangle 4"/>
            <p:cNvSpPr>
              <a:spLocks noChangeArrowheads="1"/>
            </p:cNvSpPr>
            <p:nvPr/>
          </p:nvSpPr>
          <p:spPr bwMode="auto">
            <a:xfrm>
              <a:off x="2970212" y="3505200"/>
              <a:ext cx="6705600" cy="1524000"/>
            </a:xfrm>
            <a:prstGeom prst="rect">
              <a:avLst/>
            </a:prstGeom>
            <a:solidFill>
              <a:srgbClr val="FF99CC"/>
            </a:solidFill>
            <a:ln w="9525" algn="ctr">
              <a:noFill/>
              <a:miter lim="800000"/>
              <a:headEnd/>
              <a:tailEnd/>
            </a:ln>
            <a:effectLst/>
          </p:spPr>
          <p:txBody>
            <a:bodyPr wrap="none" anchor="ctr"/>
            <a:lstStyle/>
            <a:p>
              <a:endParaRPr lang="en-SG"/>
            </a:p>
          </p:txBody>
        </p:sp>
        <p:sp>
          <p:nvSpPr>
            <p:cNvPr id="31" name="Rectangle 6"/>
            <p:cNvSpPr>
              <a:spLocks noChangeArrowheads="1"/>
            </p:cNvSpPr>
            <p:nvPr/>
          </p:nvSpPr>
          <p:spPr bwMode="auto">
            <a:xfrm>
              <a:off x="2970212" y="5029200"/>
              <a:ext cx="6705600" cy="1371600"/>
            </a:xfrm>
            <a:prstGeom prst="rect">
              <a:avLst/>
            </a:prstGeom>
            <a:solidFill>
              <a:srgbClr val="FFCC00">
                <a:alpha val="85001"/>
              </a:srgbClr>
            </a:solidFill>
            <a:ln w="9525" algn="ctr">
              <a:noFill/>
              <a:miter lim="800000"/>
              <a:headEnd/>
              <a:tailEnd/>
            </a:ln>
            <a:effectLst/>
          </p:spPr>
          <p:txBody>
            <a:bodyPr wrap="none" anchor="ctr"/>
            <a:lstStyle/>
            <a:p>
              <a:endParaRPr lang="en-SG"/>
            </a:p>
          </p:txBody>
        </p:sp>
        <p:sp>
          <p:nvSpPr>
            <p:cNvPr id="34" name="TextBox 33"/>
            <p:cNvSpPr txBox="1"/>
            <p:nvPr/>
          </p:nvSpPr>
          <p:spPr>
            <a:xfrm>
              <a:off x="3046412" y="5181600"/>
              <a:ext cx="6400800" cy="954107"/>
            </a:xfrm>
            <a:prstGeom prst="rect">
              <a:avLst/>
            </a:prstGeom>
            <a:noFill/>
          </p:spPr>
          <p:txBody>
            <a:bodyPr wrap="square" numCol="2" rtlCol="0">
              <a:spAutoFit/>
            </a:bodyPr>
            <a:lstStyle/>
            <a:p>
              <a:pPr marL="117475" lvl="1" indent="-118800" algn="l">
                <a:lnSpc>
                  <a:spcPct val="100000"/>
                </a:lnSpc>
                <a:spcBef>
                  <a:spcPts val="0"/>
                </a:spcBef>
                <a:buSzPct val="150000"/>
                <a:buFont typeface="Arial"/>
                <a:buChar char="•"/>
              </a:pPr>
              <a:r>
                <a:rPr lang="en-US" sz="1400" b="1" dirty="0" smtClean="0">
                  <a:latin typeface="Helvetica" pitchFamily="34" charset="0"/>
                  <a:cs typeface="Helvetica" pitchFamily="34" charset="0"/>
                </a:rPr>
                <a:t> In evaluating service performance, customers can have expectations positively disconfirmed, confirmed, or negatively disconfirmed</a:t>
              </a:r>
            </a:p>
            <a:p>
              <a:pPr marL="288925" lvl="1" indent="-171450" algn="l">
                <a:lnSpc>
                  <a:spcPct val="100000"/>
                </a:lnSpc>
                <a:spcBef>
                  <a:spcPts val="0"/>
                </a:spcBef>
                <a:buSzPct val="150000"/>
                <a:buFont typeface="Arial" pitchFamily="34" charset="0"/>
                <a:buChar char="•"/>
              </a:pPr>
              <a:r>
                <a:rPr lang="en-US" sz="1400" b="1" dirty="0" smtClean="0">
                  <a:latin typeface="Helvetica" pitchFamily="34" charset="0"/>
                  <a:cs typeface="Helvetica" pitchFamily="34" charset="0"/>
                </a:rPr>
                <a:t>Unexpectedly high levels of performance, </a:t>
              </a:r>
              <a:r>
                <a:rPr lang="en-US" sz="1400" b="1" dirty="0" smtClean="0">
                  <a:latin typeface="Helvetica" pitchFamily="34" charset="0"/>
                  <a:cs typeface="Helvetica" pitchFamily="34" charset="0"/>
                </a:rPr>
                <a:t>arousal, </a:t>
              </a:r>
              <a:r>
                <a:rPr lang="en-US" sz="1400" b="1" dirty="0" smtClean="0">
                  <a:latin typeface="Helvetica" pitchFamily="34" charset="0"/>
                  <a:cs typeface="Helvetica" pitchFamily="34" charset="0"/>
                </a:rPr>
                <a:t>and positive affect are likely to lead to delight </a:t>
              </a:r>
            </a:p>
          </p:txBody>
        </p:sp>
      </p:grpSp>
      <p:sp>
        <p:nvSpPr>
          <p:cNvPr id="35" name="TextBox 34"/>
          <p:cNvSpPr txBox="1"/>
          <p:nvPr/>
        </p:nvSpPr>
        <p:spPr>
          <a:xfrm>
            <a:off x="2970212" y="3505201"/>
            <a:ext cx="6705600" cy="1600438"/>
          </a:xfrm>
          <a:prstGeom prst="rect">
            <a:avLst/>
          </a:prstGeom>
          <a:noFill/>
        </p:spPr>
        <p:txBody>
          <a:bodyPr wrap="square" numCol="2" rtlCol="0">
            <a:spAutoFit/>
          </a:bodyPr>
          <a:lstStyle/>
          <a:p>
            <a:pPr marL="285750" indent="-174625" algn="l">
              <a:lnSpc>
                <a:spcPct val="100000"/>
              </a:lnSpc>
              <a:buSzPct val="150000"/>
              <a:buFont typeface="Arial"/>
              <a:buChar char="•"/>
            </a:pPr>
            <a:r>
              <a:rPr lang="en-US" sz="1400" b="1" dirty="0" smtClean="0">
                <a:latin typeface="Helvetica"/>
                <a:cs typeface="Helvetica"/>
              </a:rPr>
              <a:t>Moments of Truth: importance of effectively managing </a:t>
            </a:r>
            <a:r>
              <a:rPr lang="en-US" sz="1400" b="1" dirty="0" err="1" smtClean="0">
                <a:latin typeface="Helvetica"/>
                <a:cs typeface="Helvetica"/>
              </a:rPr>
              <a:t>touchpoints</a:t>
            </a:r>
            <a:endParaRPr lang="en-US" sz="1400" b="1" dirty="0" smtClean="0">
              <a:latin typeface="Helvetica"/>
              <a:cs typeface="Helvetica"/>
            </a:endParaRPr>
          </a:p>
          <a:p>
            <a:pPr marL="285750" indent="-174625" algn="l">
              <a:lnSpc>
                <a:spcPct val="100000"/>
              </a:lnSpc>
              <a:buSzPct val="150000"/>
            </a:pPr>
            <a:endParaRPr lang="en-US" sz="1400" b="1" dirty="0" smtClean="0">
              <a:latin typeface="Helvetica"/>
              <a:cs typeface="Helvetica"/>
            </a:endParaRPr>
          </a:p>
          <a:p>
            <a:pPr marL="285750" indent="-174625" algn="l">
              <a:lnSpc>
                <a:spcPct val="100000"/>
              </a:lnSpc>
              <a:buSzPct val="150000"/>
              <a:buFont typeface="Arial"/>
              <a:buChar char="•"/>
            </a:pPr>
            <a:r>
              <a:rPr lang="en-US" sz="1400" b="1" dirty="0" smtClean="0">
                <a:latin typeface="Helvetica"/>
                <a:cs typeface="Helvetica"/>
              </a:rPr>
              <a:t>High/low contact service model – understanding the extent and nature of contact points                </a:t>
            </a:r>
          </a:p>
          <a:p>
            <a:pPr marL="285750" indent="-174625" algn="l">
              <a:lnSpc>
                <a:spcPct val="100000"/>
              </a:lnSpc>
              <a:buSzPct val="150000"/>
            </a:pPr>
            <a:r>
              <a:rPr lang="en-US" sz="1400" b="1" dirty="0" smtClean="0">
                <a:latin typeface="Helvetica"/>
                <a:cs typeface="Helvetica"/>
              </a:rPr>
              <a:t>                                                   </a:t>
            </a:r>
          </a:p>
          <a:p>
            <a:pPr marL="285750" indent="-174625" algn="l">
              <a:lnSpc>
                <a:spcPct val="100000"/>
              </a:lnSpc>
              <a:buSzPct val="150000"/>
              <a:buFont typeface="Arial"/>
              <a:buChar char="•"/>
            </a:pPr>
            <a:r>
              <a:rPr lang="en-US" sz="1400" b="1" dirty="0" err="1" smtClean="0">
                <a:latin typeface="Helvetica"/>
                <a:cs typeface="Helvetica"/>
              </a:rPr>
              <a:t>Servuction</a:t>
            </a:r>
            <a:r>
              <a:rPr lang="en-US" sz="1400" b="1" dirty="0" smtClean="0">
                <a:latin typeface="Helvetica"/>
                <a:cs typeface="Helvetica"/>
              </a:rPr>
              <a:t> model – variations of interactions</a:t>
            </a:r>
            <a:br>
              <a:rPr lang="en-US" sz="1400" b="1" dirty="0" smtClean="0">
                <a:latin typeface="Helvetica"/>
                <a:cs typeface="Helvetica"/>
              </a:rPr>
            </a:br>
            <a:endParaRPr lang="en-US" sz="1400" b="1" dirty="0" smtClean="0">
              <a:latin typeface="Helvetica"/>
              <a:cs typeface="Helvetica"/>
            </a:endParaRPr>
          </a:p>
          <a:p>
            <a:pPr marL="285750" indent="-174625" algn="l">
              <a:lnSpc>
                <a:spcPct val="100000"/>
              </a:lnSpc>
              <a:buSzPct val="150000"/>
              <a:buFont typeface="Arial"/>
              <a:buChar char="•"/>
            </a:pPr>
            <a:r>
              <a:rPr lang="en-US" sz="1400" b="1" dirty="0" smtClean="0">
                <a:latin typeface="Helvetica"/>
                <a:cs typeface="Helvetica"/>
              </a:rPr>
              <a:t>Theater metaphor – “staging” service performances</a:t>
            </a:r>
          </a:p>
          <a:p>
            <a:pPr marL="118800" indent="118800" algn="l">
              <a:lnSpc>
                <a:spcPct val="100000"/>
              </a:lnSpc>
            </a:pPr>
            <a:endParaRPr lang="en-US" sz="1400" dirty="0" smtClean="0"/>
          </a:p>
          <a:p>
            <a:pPr marL="118800" indent="118800" algn="l">
              <a:lnSpc>
                <a:spcPct val="100000"/>
              </a:lnSpc>
            </a:pPr>
            <a:r>
              <a:rPr lang="en-US" sz="1400" dirty="0" smtClean="0"/>
              <a:t> </a:t>
            </a:r>
          </a:p>
        </p:txBody>
      </p:sp>
      <p:sp>
        <p:nvSpPr>
          <p:cNvPr id="32" name="TextBox 31"/>
          <p:cNvSpPr txBox="1"/>
          <p:nvPr/>
        </p:nvSpPr>
        <p:spPr>
          <a:xfrm>
            <a:off x="3046412" y="1600201"/>
            <a:ext cx="6553200" cy="2031325"/>
          </a:xfrm>
          <a:prstGeom prst="rect">
            <a:avLst/>
          </a:prstGeom>
          <a:noFill/>
        </p:spPr>
        <p:txBody>
          <a:bodyPr wrap="square" numCol="2" rtlCol="0">
            <a:spAutoFit/>
          </a:bodyPr>
          <a:lstStyle/>
          <a:p>
            <a:pPr marL="227013" indent="-227013" algn="l">
              <a:lnSpc>
                <a:spcPct val="100000"/>
              </a:lnSpc>
              <a:buSzPct val="150000"/>
              <a:buFont typeface="Arial"/>
              <a:buChar char="•"/>
            </a:pPr>
            <a:r>
              <a:rPr lang="en-US" sz="1400" b="1" dirty="0" smtClean="0">
                <a:latin typeface="Helvetica"/>
                <a:cs typeface="Helvetica"/>
              </a:rPr>
              <a:t>Key Steps		</a:t>
            </a:r>
          </a:p>
          <a:p>
            <a:pPr marL="461963" lvl="1" indent="-234950" algn="l">
              <a:lnSpc>
                <a:spcPct val="100000"/>
              </a:lnSpc>
              <a:buFont typeface="+mj-lt"/>
              <a:buAutoNum type="arabicPeriod"/>
            </a:pPr>
            <a:r>
              <a:rPr lang="en-US" sz="1400" b="1" dirty="0" smtClean="0">
                <a:latin typeface="Helvetica"/>
                <a:cs typeface="Helvetica"/>
              </a:rPr>
              <a:t>Need arousal</a:t>
            </a:r>
          </a:p>
          <a:p>
            <a:pPr marL="461963" lvl="1" indent="-234950" algn="l">
              <a:lnSpc>
                <a:spcPct val="100000"/>
              </a:lnSpc>
              <a:buFont typeface="+mj-lt"/>
              <a:buAutoNum type="arabicPeriod"/>
            </a:pPr>
            <a:r>
              <a:rPr lang="en-US" sz="1400" b="1" dirty="0" smtClean="0">
                <a:latin typeface="Helvetica"/>
                <a:cs typeface="Helvetica"/>
              </a:rPr>
              <a:t>Information search</a:t>
            </a:r>
          </a:p>
          <a:p>
            <a:pPr marL="461963" lvl="1" indent="-234950" algn="l">
              <a:lnSpc>
                <a:spcPct val="100000"/>
              </a:lnSpc>
              <a:buFont typeface="+mj-lt"/>
              <a:buAutoNum type="arabicPeriod"/>
            </a:pPr>
            <a:r>
              <a:rPr lang="en-US" sz="1400" b="1" dirty="0" smtClean="0">
                <a:latin typeface="Helvetica"/>
                <a:cs typeface="Helvetica"/>
              </a:rPr>
              <a:t>Evaluation of alternative solutions</a:t>
            </a:r>
          </a:p>
          <a:p>
            <a:pPr marL="461963" lvl="1" indent="-234950" algn="l">
              <a:lnSpc>
                <a:spcPct val="100000"/>
              </a:lnSpc>
              <a:buFont typeface="+mj-lt"/>
              <a:buAutoNum type="arabicPeriod"/>
            </a:pPr>
            <a:r>
              <a:rPr lang="en-US" sz="1400" b="1" dirty="0" smtClean="0">
                <a:latin typeface="Helvetica"/>
                <a:cs typeface="Helvetica"/>
              </a:rPr>
              <a:t>Purchase decision	</a:t>
            </a:r>
          </a:p>
          <a:p>
            <a:pPr marL="227013" indent="-227013" algn="l">
              <a:lnSpc>
                <a:spcPct val="100000"/>
              </a:lnSpc>
              <a:buSzPct val="150000"/>
            </a:pPr>
            <a:endParaRPr lang="en-US" sz="1400" b="1" dirty="0" smtClean="0">
              <a:latin typeface="Helvetica"/>
              <a:cs typeface="Helvetica"/>
            </a:endParaRPr>
          </a:p>
          <a:p>
            <a:pPr marL="227013" indent="-227013" algn="l">
              <a:lnSpc>
                <a:spcPct val="100000"/>
              </a:lnSpc>
              <a:buSzPct val="150000"/>
              <a:buFont typeface="Arial"/>
              <a:buChar char="•"/>
            </a:pPr>
            <a:endParaRPr lang="en-US" sz="1400" b="1" dirty="0" smtClean="0">
              <a:latin typeface="Helvetica"/>
              <a:cs typeface="Helvetica"/>
            </a:endParaRPr>
          </a:p>
          <a:p>
            <a:pPr marL="227013" indent="-227013" algn="l">
              <a:lnSpc>
                <a:spcPct val="100000"/>
              </a:lnSpc>
              <a:buSzPct val="150000"/>
              <a:buFont typeface="Arial"/>
              <a:buChar char="•"/>
            </a:pPr>
            <a:endParaRPr lang="en-US" sz="1400" b="1" dirty="0" smtClean="0">
              <a:latin typeface="Helvetica"/>
              <a:cs typeface="Helvetica"/>
            </a:endParaRPr>
          </a:p>
          <a:p>
            <a:pPr marL="227013" indent="-227013" algn="l">
              <a:lnSpc>
                <a:spcPct val="100000"/>
              </a:lnSpc>
              <a:buSzPct val="150000"/>
              <a:buFont typeface="Arial"/>
              <a:buChar char="•"/>
            </a:pPr>
            <a:r>
              <a:rPr lang="en-US" sz="1400" b="1" dirty="0" smtClean="0">
                <a:latin typeface="Helvetica"/>
                <a:cs typeface="Helvetica"/>
              </a:rPr>
              <a:t>Customers face perceived risks which marketers should reduce with some strategic responses</a:t>
            </a:r>
          </a:p>
          <a:p>
            <a:pPr marL="227013" indent="-227013" algn="l">
              <a:lnSpc>
                <a:spcPct val="100000"/>
              </a:lnSpc>
              <a:buSzPct val="150000"/>
            </a:pPr>
            <a:endParaRPr lang="en-US" sz="1400" b="1" dirty="0" smtClean="0">
              <a:latin typeface="Helvetica"/>
              <a:cs typeface="Helvetica"/>
            </a:endParaRPr>
          </a:p>
          <a:p>
            <a:pPr marL="227013" indent="-227013" algn="l">
              <a:lnSpc>
                <a:spcPct val="100000"/>
              </a:lnSpc>
              <a:buSzPct val="150000"/>
              <a:buFont typeface="Arial"/>
              <a:buChar char="•"/>
            </a:pPr>
            <a:r>
              <a:rPr lang="en-US" sz="1400" b="1" dirty="0" smtClean="0">
                <a:latin typeface="Helvetica"/>
                <a:cs typeface="Helvetica"/>
              </a:rPr>
              <a:t>Zone of tolerance: Adequate to</a:t>
            </a:r>
            <a:r>
              <a:rPr lang="en-US" sz="1400" b="1" dirty="0" smtClean="0">
                <a:latin typeface="Helvetica"/>
                <a:cs typeface="Helvetica"/>
              </a:rPr>
              <a:t> desired</a:t>
            </a:r>
            <a:r>
              <a:rPr lang="en-US" sz="1400" b="1" dirty="0" smtClean="0">
                <a:latin typeface="Helvetica"/>
                <a:cs typeface="Helvetica"/>
              </a:rPr>
              <a:t>. Dissatisfaction if service level falls below adequate level.</a:t>
            </a:r>
          </a:p>
          <a:p>
            <a:pPr marL="118800" indent="-118800" algn="l">
              <a:lnSpc>
                <a:spcPct val="100000"/>
              </a:lnSpc>
            </a:pPr>
            <a:endParaRPr lang="en-US" sz="1400" b="1" dirty="0"/>
          </a:p>
        </p:txBody>
      </p:sp>
    </p:spTree>
  </p:cSld>
  <p:clrMapOvr>
    <a:masterClrMapping/>
  </p:clrMapOvr>
  <p:transition spd="med">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 name="Line 13"/>
          <p:cNvSpPr>
            <a:spLocks noChangeShapeType="1"/>
          </p:cNvSpPr>
          <p:nvPr/>
        </p:nvSpPr>
        <p:spPr bwMode="auto">
          <a:xfrm>
            <a:off x="3960813" y="2514600"/>
            <a:ext cx="1141412" cy="3810000"/>
          </a:xfrm>
          <a:prstGeom prst="line">
            <a:avLst/>
          </a:prstGeom>
          <a:noFill/>
          <a:ln w="19050">
            <a:solidFill>
              <a:srgbClr val="0C0300"/>
            </a:solidFill>
            <a:round/>
            <a:headEnd/>
            <a:tailEnd/>
          </a:ln>
          <a:effectLst/>
        </p:spPr>
        <p:txBody>
          <a:bodyPr/>
          <a:lstStyle/>
          <a:p>
            <a:endParaRPr lang="en-SG"/>
          </a:p>
        </p:txBody>
      </p:sp>
      <p:sp>
        <p:nvSpPr>
          <p:cNvPr id="71682" name="Rectangle 2"/>
          <p:cNvSpPr>
            <a:spLocks noGrp="1" noChangeArrowheads="1"/>
          </p:cNvSpPr>
          <p:nvPr>
            <p:ph type="title"/>
          </p:nvPr>
        </p:nvSpPr>
        <p:spPr/>
        <p:txBody>
          <a:bodyPr/>
          <a:lstStyle/>
          <a:p>
            <a:r>
              <a:rPr lang="en-US" dirty="0" smtClean="0"/>
              <a:t>Pre</a:t>
            </a:r>
            <a:r>
              <a:rPr dirty="0" smtClean="0"/>
              <a:t>-</a:t>
            </a:r>
            <a:r>
              <a:rPr lang="en-US" dirty="0" smtClean="0"/>
              <a:t>purchase </a:t>
            </a:r>
            <a:r>
              <a:rPr lang="en-US" dirty="0"/>
              <a:t>Stage - Overview</a:t>
            </a:r>
          </a:p>
        </p:txBody>
      </p:sp>
      <p:sp>
        <p:nvSpPr>
          <p:cNvPr id="24" name="Rectangle 11"/>
          <p:cNvSpPr>
            <a:spLocks noChangeArrowheads="1"/>
          </p:cNvSpPr>
          <p:nvPr/>
        </p:nvSpPr>
        <p:spPr bwMode="auto">
          <a:xfrm>
            <a:off x="5103813" y="1676400"/>
            <a:ext cx="4373562" cy="4648200"/>
          </a:xfrm>
          <a:prstGeom prst="rect">
            <a:avLst/>
          </a:prstGeom>
          <a:solidFill>
            <a:srgbClr val="00CCFF"/>
          </a:solidFill>
          <a:ln w="9525" algn="ctr">
            <a:noFill/>
            <a:miter lim="800000"/>
            <a:headEnd/>
            <a:tailEnd/>
          </a:ln>
          <a:effectLst/>
        </p:spPr>
        <p:txBody>
          <a:bodyPr wrap="none" anchor="ctr"/>
          <a:lstStyle/>
          <a:p>
            <a:endParaRPr lang="en-SG"/>
          </a:p>
        </p:txBody>
      </p:sp>
      <p:sp>
        <p:nvSpPr>
          <p:cNvPr id="25" name="Line 12"/>
          <p:cNvSpPr>
            <a:spLocks noChangeShapeType="1"/>
          </p:cNvSpPr>
          <p:nvPr/>
        </p:nvSpPr>
        <p:spPr bwMode="auto">
          <a:xfrm>
            <a:off x="3960813" y="1676400"/>
            <a:ext cx="1155700" cy="0"/>
          </a:xfrm>
          <a:prstGeom prst="line">
            <a:avLst/>
          </a:prstGeom>
          <a:noFill/>
          <a:ln w="15875">
            <a:solidFill>
              <a:srgbClr val="0C0300"/>
            </a:solidFill>
            <a:round/>
            <a:headEnd/>
            <a:tailEnd/>
          </a:ln>
          <a:effectLst/>
        </p:spPr>
        <p:txBody>
          <a:bodyPr/>
          <a:lstStyle/>
          <a:p>
            <a:endParaRPr lang="en-SG"/>
          </a:p>
        </p:txBody>
      </p:sp>
      <p:sp>
        <p:nvSpPr>
          <p:cNvPr id="27" name="Rectangle 14"/>
          <p:cNvSpPr>
            <a:spLocks noGrp="1" noChangeArrowheads="1"/>
          </p:cNvSpPr>
          <p:nvPr>
            <p:ph type="body" idx="4294967295"/>
          </p:nvPr>
        </p:nvSpPr>
        <p:spPr>
          <a:xfrm>
            <a:off x="5256213" y="1841500"/>
            <a:ext cx="4038600" cy="4178300"/>
          </a:xfrm>
          <a:prstGeom prst="rect">
            <a:avLst/>
          </a:prstGeom>
          <a:noFill/>
          <a:ln/>
        </p:spPr>
        <p:txBody>
          <a:bodyPr lIns="92075" tIns="46038" rIns="92075" bIns="46038"/>
          <a:lstStyle/>
          <a:p>
            <a:pPr>
              <a:lnSpc>
                <a:spcPct val="85000"/>
              </a:lnSpc>
              <a:spcBef>
                <a:spcPct val="50000"/>
              </a:spcBef>
            </a:pPr>
            <a:r>
              <a:rPr lang="en-US" sz="1800" b="0" dirty="0" smtClean="0">
                <a:solidFill>
                  <a:schemeClr val="tx1"/>
                </a:solidFill>
              </a:rPr>
              <a:t>Customers seek solutions to aroused needs</a:t>
            </a:r>
          </a:p>
          <a:p>
            <a:pPr>
              <a:lnSpc>
                <a:spcPct val="85000"/>
              </a:lnSpc>
              <a:spcBef>
                <a:spcPct val="50000"/>
              </a:spcBef>
            </a:pPr>
            <a:r>
              <a:rPr lang="en-US" sz="1800" b="0" dirty="0" smtClean="0">
                <a:solidFill>
                  <a:schemeClr val="tx1"/>
                </a:solidFill>
              </a:rPr>
              <a:t>Evaluating a service may be difficult</a:t>
            </a:r>
          </a:p>
          <a:p>
            <a:pPr>
              <a:lnSpc>
                <a:spcPct val="85000"/>
              </a:lnSpc>
              <a:spcBef>
                <a:spcPct val="50000"/>
              </a:spcBef>
            </a:pPr>
            <a:r>
              <a:rPr lang="en-US" sz="1800" b="0" dirty="0" smtClean="0">
                <a:solidFill>
                  <a:schemeClr val="tx1"/>
                </a:solidFill>
              </a:rPr>
              <a:t>Uncertainty about outcomes Increases perceived risk</a:t>
            </a:r>
          </a:p>
          <a:p>
            <a:pPr>
              <a:lnSpc>
                <a:spcPct val="85000"/>
              </a:lnSpc>
              <a:spcBef>
                <a:spcPct val="50000"/>
              </a:spcBef>
            </a:pPr>
            <a:r>
              <a:rPr lang="en-US" sz="1800" b="0" dirty="0" smtClean="0">
                <a:solidFill>
                  <a:schemeClr val="tx1"/>
                </a:solidFill>
              </a:rPr>
              <a:t>What risk reduction strategies can service suppliers develop?</a:t>
            </a:r>
          </a:p>
          <a:p>
            <a:pPr>
              <a:lnSpc>
                <a:spcPct val="85000"/>
              </a:lnSpc>
              <a:spcBef>
                <a:spcPct val="50000"/>
              </a:spcBef>
            </a:pPr>
            <a:r>
              <a:rPr lang="en-US" sz="1800" b="0" dirty="0" smtClean="0">
                <a:solidFill>
                  <a:schemeClr val="tx1"/>
                </a:solidFill>
              </a:rPr>
              <a:t>Understanding customers’ service expectations</a:t>
            </a:r>
          </a:p>
          <a:p>
            <a:pPr>
              <a:lnSpc>
                <a:spcPct val="85000"/>
              </a:lnSpc>
              <a:spcBef>
                <a:spcPct val="50000"/>
              </a:spcBef>
            </a:pPr>
            <a:r>
              <a:rPr lang="en-US" sz="1800" b="0" dirty="0" smtClean="0">
                <a:solidFill>
                  <a:schemeClr val="tx1"/>
                </a:solidFill>
              </a:rPr>
              <a:t>Components of customer expectations</a:t>
            </a:r>
          </a:p>
          <a:p>
            <a:pPr>
              <a:lnSpc>
                <a:spcPct val="85000"/>
              </a:lnSpc>
              <a:spcBef>
                <a:spcPct val="50000"/>
              </a:spcBef>
            </a:pPr>
            <a:r>
              <a:rPr lang="en-US" sz="1800" b="0" dirty="0" smtClean="0">
                <a:solidFill>
                  <a:schemeClr val="tx1"/>
                </a:solidFill>
              </a:rPr>
              <a:t>Making a service purchase decision</a:t>
            </a:r>
          </a:p>
          <a:p>
            <a:pPr>
              <a:lnSpc>
                <a:spcPct val="85000"/>
              </a:lnSpc>
            </a:pPr>
            <a:endParaRPr lang="en-US" sz="2600" b="0" dirty="0" smtClean="0">
              <a:solidFill>
                <a:schemeClr val="tx1"/>
              </a:solidFill>
            </a:endParaRPr>
          </a:p>
          <a:p>
            <a:pPr>
              <a:lnSpc>
                <a:spcPct val="85000"/>
              </a:lnSpc>
            </a:pPr>
            <a:endParaRPr lang="en-US" sz="2600" b="0" dirty="0" smtClean="0">
              <a:solidFill>
                <a:schemeClr val="tx1"/>
              </a:solidFill>
            </a:endParaRPr>
          </a:p>
        </p:txBody>
      </p:sp>
      <p:grpSp>
        <p:nvGrpSpPr>
          <p:cNvPr id="28" name="Group 27"/>
          <p:cNvGrpSpPr/>
          <p:nvPr/>
        </p:nvGrpSpPr>
        <p:grpSpPr>
          <a:xfrm>
            <a:off x="455612" y="1676400"/>
            <a:ext cx="3505200" cy="4343400"/>
            <a:chOff x="455613" y="1524000"/>
            <a:chExt cx="3505200" cy="4343400"/>
          </a:xfrm>
        </p:grpSpPr>
        <p:sp>
          <p:nvSpPr>
            <p:cNvPr id="29" name="Rectangle 2"/>
            <p:cNvSpPr>
              <a:spLocks noChangeArrowheads="1"/>
            </p:cNvSpPr>
            <p:nvPr/>
          </p:nvSpPr>
          <p:spPr bwMode="auto">
            <a:xfrm>
              <a:off x="455613" y="1524000"/>
              <a:ext cx="3505200" cy="838200"/>
            </a:xfrm>
            <a:prstGeom prst="rect">
              <a:avLst/>
            </a:prstGeom>
            <a:solidFill>
              <a:srgbClr val="00CCFF"/>
            </a:solidFill>
            <a:ln w="12700" cmpd="sng" algn="ctr">
              <a:noFill/>
              <a:miter lim="800000"/>
              <a:headEnd/>
              <a:tailEnd/>
            </a:ln>
            <a:effectLst/>
          </p:spPr>
          <p:txBody>
            <a:bodyPr wrap="none" anchor="ctr"/>
            <a:lstStyle/>
            <a:p>
              <a:endParaRPr lang="en-SG"/>
            </a:p>
          </p:txBody>
        </p:sp>
        <p:sp>
          <p:nvSpPr>
            <p:cNvPr id="30" name="Text Box 3"/>
            <p:cNvSpPr txBox="1">
              <a:spLocks noChangeArrowheads="1"/>
            </p:cNvSpPr>
            <p:nvPr/>
          </p:nvSpPr>
          <p:spPr bwMode="auto">
            <a:xfrm>
              <a:off x="760413" y="1752600"/>
              <a:ext cx="2970212" cy="3524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latin typeface="Helvetica" pitchFamily="34" charset="0"/>
                  <a:cs typeface="Helvetica" pitchFamily="34" charset="0"/>
                </a:rPr>
                <a:t>Pre-purchase Stage</a:t>
              </a:r>
            </a:p>
          </p:txBody>
        </p:sp>
        <p:sp>
          <p:nvSpPr>
            <p:cNvPr id="31" name="Rectangle 4"/>
            <p:cNvSpPr>
              <a:spLocks noChangeArrowheads="1"/>
            </p:cNvSpPr>
            <p:nvPr/>
          </p:nvSpPr>
          <p:spPr bwMode="auto">
            <a:xfrm>
              <a:off x="455613" y="3276600"/>
              <a:ext cx="3505200" cy="838200"/>
            </a:xfrm>
            <a:prstGeom prst="rect">
              <a:avLst/>
            </a:prstGeom>
            <a:solidFill>
              <a:srgbClr val="FF99CC"/>
            </a:solidFill>
            <a:ln w="9525" algn="ctr">
              <a:noFill/>
              <a:miter lim="800000"/>
              <a:headEnd/>
              <a:tailEnd/>
            </a:ln>
            <a:effectLst/>
          </p:spPr>
          <p:txBody>
            <a:bodyPr wrap="none" anchor="ctr"/>
            <a:lstStyle/>
            <a:p>
              <a:endParaRPr lang="en-SG"/>
            </a:p>
          </p:txBody>
        </p:sp>
        <p:sp>
          <p:nvSpPr>
            <p:cNvPr id="32" name="Text Box 5"/>
            <p:cNvSpPr txBox="1">
              <a:spLocks noChangeArrowheads="1"/>
            </p:cNvSpPr>
            <p:nvPr/>
          </p:nvSpPr>
          <p:spPr bwMode="auto">
            <a:xfrm>
              <a:off x="742950" y="3381375"/>
              <a:ext cx="2970213" cy="3524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dirty="0">
                  <a:latin typeface="Helvetica" pitchFamily="34" charset="0"/>
                  <a:cs typeface="Helvetica" pitchFamily="34" charset="0"/>
                </a:rPr>
                <a:t>Service Encounter Stage</a:t>
              </a:r>
            </a:p>
          </p:txBody>
        </p:sp>
        <p:sp>
          <p:nvSpPr>
            <p:cNvPr id="33" name="Rectangle 6"/>
            <p:cNvSpPr>
              <a:spLocks noChangeArrowheads="1"/>
            </p:cNvSpPr>
            <p:nvPr/>
          </p:nvSpPr>
          <p:spPr bwMode="auto">
            <a:xfrm>
              <a:off x="455613" y="5029200"/>
              <a:ext cx="3505200" cy="838200"/>
            </a:xfrm>
            <a:prstGeom prst="rect">
              <a:avLst/>
            </a:prstGeom>
            <a:solidFill>
              <a:srgbClr val="FFCC00">
                <a:alpha val="85001"/>
              </a:srgbClr>
            </a:solidFill>
            <a:ln w="9525" algn="ctr">
              <a:noFill/>
              <a:miter lim="800000"/>
              <a:headEnd/>
              <a:tailEnd/>
            </a:ln>
            <a:effectLst/>
          </p:spPr>
          <p:txBody>
            <a:bodyPr wrap="none" anchor="ctr"/>
            <a:lstStyle/>
            <a:p>
              <a:endParaRPr lang="en-SG"/>
            </a:p>
          </p:txBody>
        </p:sp>
        <p:sp>
          <p:nvSpPr>
            <p:cNvPr id="34" name="Text Box 7"/>
            <p:cNvSpPr txBox="1">
              <a:spLocks noChangeArrowheads="1"/>
            </p:cNvSpPr>
            <p:nvPr/>
          </p:nvSpPr>
          <p:spPr bwMode="auto">
            <a:xfrm>
              <a:off x="742950" y="5257800"/>
              <a:ext cx="2970213" cy="3524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dirty="0" smtClean="0">
                  <a:latin typeface="Helvetica" pitchFamily="34" charset="0"/>
                  <a:cs typeface="Helvetica" pitchFamily="34" charset="0"/>
                </a:rPr>
                <a:t>Post-encounter </a:t>
              </a:r>
              <a:r>
                <a:rPr lang="en-US" sz="2000" dirty="0">
                  <a:latin typeface="Helvetica" pitchFamily="34" charset="0"/>
                  <a:cs typeface="Helvetica" pitchFamily="34" charset="0"/>
                </a:rPr>
                <a:t>Stage</a:t>
              </a:r>
            </a:p>
          </p:txBody>
        </p:sp>
        <p:sp>
          <p:nvSpPr>
            <p:cNvPr id="35" name="AutoShape 8"/>
            <p:cNvSpPr>
              <a:spLocks noChangeArrowheads="1"/>
            </p:cNvSpPr>
            <p:nvPr/>
          </p:nvSpPr>
          <p:spPr bwMode="auto">
            <a:xfrm>
              <a:off x="1898650" y="2590800"/>
              <a:ext cx="577850" cy="53340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
          <p:nvSpPr>
            <p:cNvPr id="36" name="AutoShape 9"/>
            <p:cNvSpPr>
              <a:spLocks noChangeArrowheads="1"/>
            </p:cNvSpPr>
            <p:nvPr/>
          </p:nvSpPr>
          <p:spPr bwMode="auto">
            <a:xfrm>
              <a:off x="1898650" y="4343400"/>
              <a:ext cx="577850" cy="53340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grpSp>
    </p:spTree>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dirty="0" smtClean="0"/>
              <a:t>Need Arousal</a:t>
            </a:r>
            <a:endParaRPr lang="en-US" dirty="0"/>
          </a:p>
        </p:txBody>
      </p:sp>
      <p:sp>
        <p:nvSpPr>
          <p:cNvPr id="78851" name="Rectangle 3"/>
          <p:cNvSpPr>
            <a:spLocks noGrp="1" noChangeArrowheads="1"/>
          </p:cNvSpPr>
          <p:nvPr>
            <p:ph type="body" sz="quarter" idx="10"/>
          </p:nvPr>
        </p:nvSpPr>
        <p:spPr/>
        <p:txBody>
          <a:bodyPr/>
          <a:lstStyle/>
          <a:p>
            <a:r>
              <a:rPr lang="en-US" dirty="0" smtClean="0"/>
              <a:t>Decision to buy or use a service is triggered by </a:t>
            </a:r>
            <a:r>
              <a:rPr lang="en-US" dirty="0" smtClean="0">
                <a:solidFill>
                  <a:srgbClr val="FF6600"/>
                </a:solidFill>
              </a:rPr>
              <a:t>need arousal</a:t>
            </a:r>
            <a:endParaRPr lang="en-US" dirty="0">
              <a:solidFill>
                <a:srgbClr val="FF6600"/>
              </a:solidFill>
            </a:endParaRPr>
          </a:p>
          <a:p>
            <a:r>
              <a:rPr lang="en-US" dirty="0" smtClean="0"/>
              <a:t>Triggers of need:</a:t>
            </a:r>
          </a:p>
          <a:p>
            <a:pPr lvl="1">
              <a:spcBef>
                <a:spcPts val="1200"/>
              </a:spcBef>
            </a:pPr>
            <a:r>
              <a:rPr lang="en-US" dirty="0" smtClean="0"/>
              <a:t>Unconscious minds (e.g., personal identity and aspirations)</a:t>
            </a:r>
          </a:p>
          <a:p>
            <a:pPr lvl="1">
              <a:spcBef>
                <a:spcPts val="1200"/>
              </a:spcBef>
            </a:pPr>
            <a:r>
              <a:rPr lang="en-US" dirty="0" smtClean="0"/>
              <a:t>Physical conditions (e.g.</a:t>
            </a:r>
            <a:r>
              <a:rPr dirty="0" smtClean="0"/>
              <a:t>,</a:t>
            </a:r>
            <a:r>
              <a:rPr lang="en-US" dirty="0" smtClean="0"/>
              <a:t> hunger )</a:t>
            </a:r>
          </a:p>
          <a:p>
            <a:pPr lvl="1">
              <a:spcBef>
                <a:spcPts val="1200"/>
              </a:spcBef>
            </a:pPr>
            <a:r>
              <a:rPr lang="en-US" dirty="0" smtClean="0"/>
              <a:t>External sources (e.g., a service firm’s marketing activities)</a:t>
            </a:r>
            <a:endParaRPr lang="en-US" dirty="0"/>
          </a:p>
          <a:p>
            <a:r>
              <a:rPr lang="en-US" dirty="0" smtClean="0"/>
              <a:t>Consumers are then motivated to find a solution for their need</a:t>
            </a:r>
            <a:endParaRPr lang="en-US" dirty="0"/>
          </a:p>
        </p:txBody>
      </p:sp>
      <p:sp>
        <p:nvSpPr>
          <p:cNvPr id="78854" name="Text Box 6"/>
          <p:cNvSpPr txBox="1">
            <a:spLocks noChangeArrowheads="1"/>
          </p:cNvSpPr>
          <p:nvPr/>
        </p:nvSpPr>
        <p:spPr bwMode="auto">
          <a:xfrm>
            <a:off x="7014501" y="6316664"/>
            <a:ext cx="2640753" cy="307777"/>
          </a:xfrm>
          <a:prstGeom prst="rect">
            <a:avLst/>
          </a:prstGeom>
          <a:noFill/>
          <a:ln w="9525" algn="ctr">
            <a:noFill/>
            <a:miter lim="800000"/>
            <a:headEnd/>
            <a:tailEnd/>
          </a:ln>
          <a:effectLst/>
        </p:spPr>
        <p:txBody>
          <a:bodyPr>
            <a:spAutoFit/>
          </a:bodyPr>
          <a:lstStyle/>
          <a:p>
            <a:r>
              <a:rPr lang="en-US" sz="1000" i="1">
                <a:solidFill>
                  <a:schemeClr val="bg2"/>
                </a:solidFill>
              </a:rPr>
              <a:t>Courtesy of Masterfile Corporation</a:t>
            </a:r>
          </a:p>
        </p:txBody>
      </p:sp>
    </p:spTree>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Information Search</a:t>
            </a:r>
            <a:endParaRPr lang="en-SG" dirty="0"/>
          </a:p>
        </p:txBody>
      </p:sp>
      <p:sp>
        <p:nvSpPr>
          <p:cNvPr id="6" name="Text Placeholder 5"/>
          <p:cNvSpPr>
            <a:spLocks noGrp="1"/>
          </p:cNvSpPr>
          <p:nvPr>
            <p:ph type="body" sz="quarter" idx="10"/>
          </p:nvPr>
        </p:nvSpPr>
        <p:spPr/>
        <p:txBody>
          <a:bodyPr/>
          <a:lstStyle/>
          <a:p>
            <a:r>
              <a:rPr lang="en-US" dirty="0" smtClean="0"/>
              <a:t>Need arousal leads to attempts to find a solution</a:t>
            </a:r>
          </a:p>
          <a:p>
            <a:r>
              <a:rPr lang="en-US" dirty="0" smtClean="0">
                <a:solidFill>
                  <a:srgbClr val="FF6600"/>
                </a:solidFill>
              </a:rPr>
              <a:t>Evoked set </a:t>
            </a:r>
            <a:r>
              <a:rPr lang="en-US" dirty="0" smtClean="0"/>
              <a:t>– a set of products and brands that a consumer considers during the decision-making process – that is derived from past experiences or external sources</a:t>
            </a:r>
          </a:p>
          <a:p>
            <a:r>
              <a:rPr lang="en-US" dirty="0" smtClean="0"/>
              <a:t>Alternatives then </a:t>
            </a:r>
            <a:r>
              <a:rPr lang="en-US" dirty="0">
                <a:solidFill>
                  <a:srgbClr val="FF6600"/>
                </a:solidFill>
              </a:rPr>
              <a:t>need to be evaluated </a:t>
            </a:r>
            <a:r>
              <a:rPr lang="en-US" dirty="0" smtClean="0"/>
              <a:t>before a final decision is made</a:t>
            </a:r>
          </a:p>
          <a:p>
            <a:endParaRPr lang="en-US" dirty="0" smtClean="0"/>
          </a:p>
          <a:p>
            <a:endParaRPr lang="en-US" dirty="0" smtClean="0"/>
          </a:p>
        </p:txBody>
      </p:sp>
    </p:spTree>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smtClean="0"/>
              <a:t>Evaluating Alternatives – </a:t>
            </a:r>
            <a:br>
              <a:rPr lang="en-US" dirty="0" smtClean="0"/>
            </a:br>
            <a:r>
              <a:rPr lang="en-US" dirty="0" smtClean="0"/>
              <a:t>Service Attributes</a:t>
            </a:r>
            <a:endParaRPr lang="en-US" dirty="0"/>
          </a:p>
        </p:txBody>
      </p:sp>
      <p:sp>
        <p:nvSpPr>
          <p:cNvPr id="68611" name="Rectangle 3"/>
          <p:cNvSpPr>
            <a:spLocks noGrp="1" noChangeArrowheads="1"/>
          </p:cNvSpPr>
          <p:nvPr>
            <p:ph type="body" idx="4294967295"/>
          </p:nvPr>
        </p:nvSpPr>
        <p:spPr>
          <a:xfrm>
            <a:off x="247571" y="1600200"/>
            <a:ext cx="9407684" cy="5105400"/>
          </a:xfrm>
          <a:prstGeom prst="rect">
            <a:avLst/>
          </a:prstGeom>
        </p:spPr>
        <p:txBody>
          <a:bodyPr/>
          <a:lstStyle/>
          <a:p>
            <a:r>
              <a:rPr lang="en-US" sz="2200" dirty="0" smtClean="0"/>
              <a:t>Search </a:t>
            </a:r>
            <a:r>
              <a:rPr lang="en-US" sz="2200" dirty="0"/>
              <a:t>attributes</a:t>
            </a:r>
            <a:r>
              <a:rPr lang="en-US" sz="2200" dirty="0" smtClean="0"/>
              <a:t> help </a:t>
            </a:r>
            <a:r>
              <a:rPr lang="en-US" sz="2200" dirty="0"/>
              <a:t>customers evaluate a product before </a:t>
            </a:r>
            <a:r>
              <a:rPr lang="en-US" sz="2200" dirty="0" smtClean="0"/>
              <a:t>purchase</a:t>
            </a:r>
          </a:p>
          <a:p>
            <a:pPr lvl="1"/>
            <a:r>
              <a:rPr lang="en-US" dirty="0" smtClean="0"/>
              <a:t>E.g., type of food, location, type of restaurant and price</a:t>
            </a:r>
          </a:p>
          <a:p>
            <a:r>
              <a:rPr lang="en-US" sz="2200" dirty="0" smtClean="0"/>
              <a:t>Experience </a:t>
            </a:r>
            <a:r>
              <a:rPr lang="en-US" sz="2200" dirty="0"/>
              <a:t>attributes cannot be evaluated before </a:t>
            </a:r>
            <a:r>
              <a:rPr lang="en-US" sz="2200" dirty="0" smtClean="0"/>
              <a:t>purchase</a:t>
            </a:r>
          </a:p>
          <a:p>
            <a:pPr lvl="1"/>
            <a:r>
              <a:rPr lang="en-US" dirty="0" smtClean="0"/>
              <a:t>The consumer will not know how much </a:t>
            </a:r>
            <a:r>
              <a:rPr lang="en-US" dirty="0" err="1" smtClean="0"/>
              <a:t>s</a:t>
            </a:r>
            <a:r>
              <a:rPr lang="en-US" dirty="0" smtClean="0"/>
              <a:t>/he will enjoy the food, the service, and the atmosphere until the actual experience</a:t>
            </a:r>
          </a:p>
          <a:p>
            <a:r>
              <a:rPr lang="en-US" sz="2200" dirty="0"/>
              <a:t>Credence attributes are</a:t>
            </a:r>
            <a:r>
              <a:rPr lang="en-US" sz="2200" dirty="0" smtClean="0"/>
              <a:t> those </a:t>
            </a:r>
            <a:r>
              <a:rPr lang="en-US" sz="2200" dirty="0"/>
              <a:t>that customers find impossible to evaluate confidently</a:t>
            </a:r>
            <a:r>
              <a:rPr lang="en-US" sz="2200" dirty="0" smtClean="0"/>
              <a:t> even after </a:t>
            </a:r>
            <a:r>
              <a:rPr lang="en-US" sz="2200" dirty="0"/>
              <a:t>purchase and consumption</a:t>
            </a:r>
            <a:endParaRPr lang="en-US" sz="2200" dirty="0" smtClean="0"/>
          </a:p>
          <a:p>
            <a:pPr lvl="1"/>
            <a:r>
              <a:rPr lang="en-US" dirty="0" smtClean="0"/>
              <a:t>E.g., hygiene conditions of the kitchen and the healthiness of the cooking ingredients</a:t>
            </a:r>
            <a:endParaRPr lang="en-US" dirty="0"/>
          </a:p>
        </p:txBody>
      </p:sp>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0227" name="Rectangle 3"/>
          <p:cNvSpPr>
            <a:spLocks noChangeArrowheads="1"/>
          </p:cNvSpPr>
          <p:nvPr/>
        </p:nvSpPr>
        <p:spPr bwMode="auto">
          <a:xfrm>
            <a:off x="2075124" y="2760663"/>
            <a:ext cx="4949693" cy="0"/>
          </a:xfrm>
          <a:prstGeom prst="rect">
            <a:avLst/>
          </a:prstGeom>
          <a:solidFill>
            <a:srgbClr val="FFFFFF"/>
          </a:solidFill>
          <a:ln w="9525">
            <a:noFill/>
            <a:miter lim="800000"/>
            <a:headEnd/>
            <a:tailEnd/>
          </a:ln>
        </p:spPr>
        <p:txBody>
          <a:bodyPr/>
          <a:lstStyle/>
          <a:p>
            <a:endParaRPr lang="en-SG"/>
          </a:p>
        </p:txBody>
      </p:sp>
      <p:sp>
        <p:nvSpPr>
          <p:cNvPr id="180228" name="Freeform 4"/>
          <p:cNvSpPr>
            <a:spLocks/>
          </p:cNvSpPr>
          <p:nvPr/>
        </p:nvSpPr>
        <p:spPr bwMode="auto">
          <a:xfrm>
            <a:off x="742712" y="6424614"/>
            <a:ext cx="8169831" cy="3175"/>
          </a:xfrm>
          <a:custGeom>
            <a:avLst/>
            <a:gdLst/>
            <a:ahLst/>
            <a:cxnLst>
              <a:cxn ang="0">
                <a:pos x="2879" y="0"/>
              </a:cxn>
              <a:cxn ang="0">
                <a:pos x="0" y="0"/>
              </a:cxn>
              <a:cxn ang="0">
                <a:pos x="2879" y="0"/>
              </a:cxn>
            </a:cxnLst>
            <a:rect l="0" t="0" r="r" b="b"/>
            <a:pathLst>
              <a:path w="2879">
                <a:moveTo>
                  <a:pt x="2879" y="0"/>
                </a:moveTo>
                <a:lnTo>
                  <a:pt x="0" y="0"/>
                </a:lnTo>
                <a:lnTo>
                  <a:pt x="2879" y="0"/>
                </a:lnTo>
                <a:close/>
              </a:path>
            </a:pathLst>
          </a:custGeom>
          <a:solidFill>
            <a:srgbClr val="D8D8D8"/>
          </a:solidFill>
          <a:ln w="9525">
            <a:noFill/>
            <a:round/>
            <a:headEnd/>
            <a:tailEnd/>
          </a:ln>
        </p:spPr>
        <p:txBody>
          <a:bodyPr/>
          <a:lstStyle/>
          <a:p>
            <a:endParaRPr lang="en-SG"/>
          </a:p>
        </p:txBody>
      </p:sp>
      <p:sp>
        <p:nvSpPr>
          <p:cNvPr id="180259" name="Rectangle 35"/>
          <p:cNvSpPr>
            <a:spLocks noChangeArrowheads="1"/>
          </p:cNvSpPr>
          <p:nvPr/>
        </p:nvSpPr>
        <p:spPr bwMode="auto">
          <a:xfrm>
            <a:off x="330094" y="0"/>
            <a:ext cx="7097025" cy="1295400"/>
          </a:xfrm>
          <a:prstGeom prst="rect">
            <a:avLst/>
          </a:prstGeom>
          <a:noFill/>
          <a:ln w="9525" algn="ctr">
            <a:noFill/>
            <a:miter lim="800000"/>
            <a:headEnd/>
            <a:tailEnd/>
          </a:ln>
          <a:effectLst/>
        </p:spPr>
        <p:txBody>
          <a:bodyPr lIns="92075" tIns="46038" rIns="92075" bIns="46038" anchor="ctr"/>
          <a:lstStyle/>
          <a:p>
            <a:pPr algn="l" fontAlgn="base">
              <a:lnSpc>
                <a:spcPct val="90000"/>
              </a:lnSpc>
              <a:spcBef>
                <a:spcPct val="0"/>
              </a:spcBef>
              <a:buClrTx/>
              <a:buSzTx/>
              <a:buFontTx/>
              <a:buNone/>
            </a:pPr>
            <a:r>
              <a:rPr lang="en-US" sz="2800" b="1" dirty="0">
                <a:solidFill>
                  <a:schemeClr val="bg1"/>
                </a:solidFill>
                <a:latin typeface="Helvetica"/>
                <a:cs typeface="Helvetica"/>
              </a:rPr>
              <a:t>How Product Attributes Affect </a:t>
            </a:r>
            <a:br>
              <a:rPr lang="en-US" sz="2800" b="1" dirty="0">
                <a:solidFill>
                  <a:schemeClr val="bg1"/>
                </a:solidFill>
                <a:latin typeface="Helvetica"/>
                <a:cs typeface="Helvetica"/>
              </a:rPr>
            </a:br>
            <a:r>
              <a:rPr lang="en-US" sz="2800" b="1" dirty="0">
                <a:solidFill>
                  <a:schemeClr val="bg1"/>
                </a:solidFill>
                <a:latin typeface="Helvetica"/>
                <a:cs typeface="Helvetica"/>
              </a:rPr>
              <a:t>Ease of Evaluation</a:t>
            </a:r>
          </a:p>
        </p:txBody>
      </p:sp>
      <p:grpSp>
        <p:nvGrpSpPr>
          <p:cNvPr id="49" name="Group 48"/>
          <p:cNvGrpSpPr/>
          <p:nvPr/>
        </p:nvGrpSpPr>
        <p:grpSpPr>
          <a:xfrm>
            <a:off x="0" y="1447800"/>
            <a:ext cx="9436971" cy="4648200"/>
            <a:chOff x="161054" y="1524000"/>
            <a:chExt cx="9209959" cy="4648200"/>
          </a:xfrm>
        </p:grpSpPr>
        <p:grpSp>
          <p:nvGrpSpPr>
            <p:cNvPr id="2" name="Group 38"/>
            <p:cNvGrpSpPr>
              <a:grpSpLocks/>
            </p:cNvGrpSpPr>
            <p:nvPr/>
          </p:nvGrpSpPr>
          <p:grpSpPr bwMode="auto">
            <a:xfrm>
              <a:off x="161054" y="1524000"/>
              <a:ext cx="9209959" cy="4648200"/>
              <a:chOff x="138" y="1008"/>
              <a:chExt cx="4890" cy="2957"/>
            </a:xfrm>
          </p:grpSpPr>
          <p:sp>
            <p:nvSpPr>
              <p:cNvPr id="180230" name="Freeform 6"/>
              <p:cNvSpPr>
                <a:spLocks/>
              </p:cNvSpPr>
              <p:nvPr/>
            </p:nvSpPr>
            <p:spPr bwMode="auto">
              <a:xfrm>
                <a:off x="1207" y="1248"/>
                <a:ext cx="2162" cy="1104"/>
              </a:xfrm>
              <a:custGeom>
                <a:avLst/>
                <a:gdLst/>
                <a:ahLst/>
                <a:cxnLst>
                  <a:cxn ang="0">
                    <a:pos x="0" y="669"/>
                  </a:cxn>
                  <a:cxn ang="0">
                    <a:pos x="12" y="666"/>
                  </a:cxn>
                  <a:cxn ang="0">
                    <a:pos x="46" y="654"/>
                  </a:cxn>
                  <a:cxn ang="0">
                    <a:pos x="70" y="644"/>
                  </a:cxn>
                  <a:cxn ang="0">
                    <a:pos x="98" y="629"/>
                  </a:cxn>
                  <a:cxn ang="0">
                    <a:pos x="131" y="610"/>
                  </a:cxn>
                  <a:cxn ang="0">
                    <a:pos x="167" y="587"/>
                  </a:cxn>
                  <a:cxn ang="0">
                    <a:pos x="208" y="556"/>
                  </a:cxn>
                  <a:cxn ang="0">
                    <a:pos x="250" y="522"/>
                  </a:cxn>
                  <a:cxn ang="0">
                    <a:pos x="296" y="479"/>
                  </a:cxn>
                  <a:cxn ang="0">
                    <a:pos x="342" y="430"/>
                  </a:cxn>
                  <a:cxn ang="0">
                    <a:pos x="367" y="401"/>
                  </a:cxn>
                  <a:cxn ang="0">
                    <a:pos x="392" y="372"/>
                  </a:cxn>
                  <a:cxn ang="0">
                    <a:pos x="417" y="339"/>
                  </a:cxn>
                  <a:cxn ang="0">
                    <a:pos x="444" y="305"/>
                  </a:cxn>
                  <a:cxn ang="0">
                    <a:pos x="469" y="268"/>
                  </a:cxn>
                  <a:cxn ang="0">
                    <a:pos x="496" y="230"/>
                  </a:cxn>
                  <a:cxn ang="0">
                    <a:pos x="523" y="188"/>
                  </a:cxn>
                  <a:cxn ang="0">
                    <a:pos x="549" y="146"/>
                  </a:cxn>
                  <a:cxn ang="0">
                    <a:pos x="555" y="132"/>
                  </a:cxn>
                  <a:cxn ang="0">
                    <a:pos x="578" y="102"/>
                  </a:cxn>
                  <a:cxn ang="0">
                    <a:pos x="592" y="84"/>
                  </a:cxn>
                  <a:cxn ang="0">
                    <a:pos x="611" y="65"/>
                  </a:cxn>
                  <a:cxn ang="0">
                    <a:pos x="630" y="46"/>
                  </a:cxn>
                  <a:cxn ang="0">
                    <a:pos x="653" y="29"/>
                  </a:cxn>
                  <a:cxn ang="0">
                    <a:pos x="665" y="21"/>
                  </a:cxn>
                  <a:cxn ang="0">
                    <a:pos x="678" y="13"/>
                  </a:cxn>
                  <a:cxn ang="0">
                    <a:pos x="690" y="8"/>
                  </a:cxn>
                  <a:cxn ang="0">
                    <a:pos x="703" y="4"/>
                  </a:cxn>
                  <a:cxn ang="0">
                    <a:pos x="716" y="2"/>
                  </a:cxn>
                  <a:cxn ang="0">
                    <a:pos x="732" y="0"/>
                  </a:cxn>
                  <a:cxn ang="0">
                    <a:pos x="745" y="0"/>
                  </a:cxn>
                  <a:cxn ang="0">
                    <a:pos x="759" y="2"/>
                  </a:cxn>
                  <a:cxn ang="0">
                    <a:pos x="774" y="6"/>
                  </a:cxn>
                  <a:cxn ang="0">
                    <a:pos x="789" y="11"/>
                  </a:cxn>
                  <a:cxn ang="0">
                    <a:pos x="805" y="19"/>
                  </a:cxn>
                  <a:cxn ang="0">
                    <a:pos x="820" y="31"/>
                  </a:cxn>
                  <a:cxn ang="0">
                    <a:pos x="834" y="44"/>
                  </a:cxn>
                  <a:cxn ang="0">
                    <a:pos x="849" y="59"/>
                  </a:cxn>
                  <a:cxn ang="0">
                    <a:pos x="864" y="79"/>
                  </a:cxn>
                  <a:cxn ang="0">
                    <a:pos x="882" y="102"/>
                  </a:cxn>
                  <a:cxn ang="0">
                    <a:pos x="935" y="190"/>
                  </a:cxn>
                  <a:cxn ang="0">
                    <a:pos x="991" y="284"/>
                  </a:cxn>
                  <a:cxn ang="0">
                    <a:pos x="1045" y="376"/>
                  </a:cxn>
                  <a:cxn ang="0">
                    <a:pos x="1098" y="464"/>
                  </a:cxn>
                  <a:cxn ang="0">
                    <a:pos x="1123" y="504"/>
                  </a:cxn>
                  <a:cxn ang="0">
                    <a:pos x="1150" y="543"/>
                  </a:cxn>
                  <a:cxn ang="0">
                    <a:pos x="1177" y="575"/>
                  </a:cxn>
                  <a:cxn ang="0">
                    <a:pos x="1204" y="606"/>
                  </a:cxn>
                  <a:cxn ang="0">
                    <a:pos x="1217" y="618"/>
                  </a:cxn>
                  <a:cxn ang="0">
                    <a:pos x="1229" y="629"/>
                  </a:cxn>
                  <a:cxn ang="0">
                    <a:pos x="1242" y="641"/>
                  </a:cxn>
                  <a:cxn ang="0">
                    <a:pos x="1256" y="648"/>
                  </a:cxn>
                  <a:cxn ang="0">
                    <a:pos x="1269" y="656"/>
                  </a:cxn>
                  <a:cxn ang="0">
                    <a:pos x="1283" y="662"/>
                  </a:cxn>
                  <a:cxn ang="0">
                    <a:pos x="1296" y="666"/>
                  </a:cxn>
                  <a:cxn ang="0">
                    <a:pos x="1310" y="669"/>
                  </a:cxn>
                  <a:cxn ang="0">
                    <a:pos x="0" y="669"/>
                  </a:cxn>
                </a:cxnLst>
                <a:rect l="0" t="0" r="r" b="b"/>
                <a:pathLst>
                  <a:path w="1310" h="669">
                    <a:moveTo>
                      <a:pt x="0" y="669"/>
                    </a:moveTo>
                    <a:lnTo>
                      <a:pt x="12" y="666"/>
                    </a:lnTo>
                    <a:lnTo>
                      <a:pt x="46" y="654"/>
                    </a:lnTo>
                    <a:lnTo>
                      <a:pt x="70" y="644"/>
                    </a:lnTo>
                    <a:lnTo>
                      <a:pt x="98" y="629"/>
                    </a:lnTo>
                    <a:lnTo>
                      <a:pt x="131" y="610"/>
                    </a:lnTo>
                    <a:lnTo>
                      <a:pt x="167" y="587"/>
                    </a:lnTo>
                    <a:lnTo>
                      <a:pt x="208" y="556"/>
                    </a:lnTo>
                    <a:lnTo>
                      <a:pt x="250" y="522"/>
                    </a:lnTo>
                    <a:lnTo>
                      <a:pt x="296" y="479"/>
                    </a:lnTo>
                    <a:lnTo>
                      <a:pt x="342" y="430"/>
                    </a:lnTo>
                    <a:lnTo>
                      <a:pt x="367" y="401"/>
                    </a:lnTo>
                    <a:lnTo>
                      <a:pt x="392" y="372"/>
                    </a:lnTo>
                    <a:lnTo>
                      <a:pt x="417" y="339"/>
                    </a:lnTo>
                    <a:lnTo>
                      <a:pt x="444" y="305"/>
                    </a:lnTo>
                    <a:lnTo>
                      <a:pt x="469" y="268"/>
                    </a:lnTo>
                    <a:lnTo>
                      <a:pt x="496" y="230"/>
                    </a:lnTo>
                    <a:lnTo>
                      <a:pt x="523" y="188"/>
                    </a:lnTo>
                    <a:lnTo>
                      <a:pt x="549" y="146"/>
                    </a:lnTo>
                    <a:lnTo>
                      <a:pt x="555" y="132"/>
                    </a:lnTo>
                    <a:lnTo>
                      <a:pt x="578" y="102"/>
                    </a:lnTo>
                    <a:lnTo>
                      <a:pt x="592" y="84"/>
                    </a:lnTo>
                    <a:lnTo>
                      <a:pt x="611" y="65"/>
                    </a:lnTo>
                    <a:lnTo>
                      <a:pt x="630" y="46"/>
                    </a:lnTo>
                    <a:lnTo>
                      <a:pt x="653" y="29"/>
                    </a:lnTo>
                    <a:lnTo>
                      <a:pt x="665" y="21"/>
                    </a:lnTo>
                    <a:lnTo>
                      <a:pt x="678" y="13"/>
                    </a:lnTo>
                    <a:lnTo>
                      <a:pt x="690" y="8"/>
                    </a:lnTo>
                    <a:lnTo>
                      <a:pt x="703" y="4"/>
                    </a:lnTo>
                    <a:lnTo>
                      <a:pt x="716" y="2"/>
                    </a:lnTo>
                    <a:lnTo>
                      <a:pt x="732" y="0"/>
                    </a:lnTo>
                    <a:lnTo>
                      <a:pt x="745" y="0"/>
                    </a:lnTo>
                    <a:lnTo>
                      <a:pt x="759" y="2"/>
                    </a:lnTo>
                    <a:lnTo>
                      <a:pt x="774" y="6"/>
                    </a:lnTo>
                    <a:lnTo>
                      <a:pt x="789" y="11"/>
                    </a:lnTo>
                    <a:lnTo>
                      <a:pt x="805" y="19"/>
                    </a:lnTo>
                    <a:lnTo>
                      <a:pt x="820" y="31"/>
                    </a:lnTo>
                    <a:lnTo>
                      <a:pt x="834" y="44"/>
                    </a:lnTo>
                    <a:lnTo>
                      <a:pt x="849" y="59"/>
                    </a:lnTo>
                    <a:lnTo>
                      <a:pt x="864" y="79"/>
                    </a:lnTo>
                    <a:lnTo>
                      <a:pt x="882" y="102"/>
                    </a:lnTo>
                    <a:lnTo>
                      <a:pt x="935" y="190"/>
                    </a:lnTo>
                    <a:lnTo>
                      <a:pt x="991" y="284"/>
                    </a:lnTo>
                    <a:lnTo>
                      <a:pt x="1045" y="376"/>
                    </a:lnTo>
                    <a:lnTo>
                      <a:pt x="1098" y="464"/>
                    </a:lnTo>
                    <a:lnTo>
                      <a:pt x="1123" y="504"/>
                    </a:lnTo>
                    <a:lnTo>
                      <a:pt x="1150" y="543"/>
                    </a:lnTo>
                    <a:lnTo>
                      <a:pt x="1177" y="575"/>
                    </a:lnTo>
                    <a:lnTo>
                      <a:pt x="1204" y="606"/>
                    </a:lnTo>
                    <a:lnTo>
                      <a:pt x="1217" y="618"/>
                    </a:lnTo>
                    <a:lnTo>
                      <a:pt x="1229" y="629"/>
                    </a:lnTo>
                    <a:lnTo>
                      <a:pt x="1242" y="641"/>
                    </a:lnTo>
                    <a:lnTo>
                      <a:pt x="1256" y="648"/>
                    </a:lnTo>
                    <a:lnTo>
                      <a:pt x="1269" y="656"/>
                    </a:lnTo>
                    <a:lnTo>
                      <a:pt x="1283" y="662"/>
                    </a:lnTo>
                    <a:lnTo>
                      <a:pt x="1296" y="666"/>
                    </a:lnTo>
                    <a:lnTo>
                      <a:pt x="1310" y="669"/>
                    </a:lnTo>
                    <a:lnTo>
                      <a:pt x="0" y="669"/>
                    </a:lnTo>
                    <a:close/>
                  </a:path>
                </a:pathLst>
              </a:custGeom>
              <a:solidFill>
                <a:srgbClr val="FF0000"/>
              </a:solidFill>
              <a:ln w="9525">
                <a:noFill/>
                <a:round/>
                <a:headEnd/>
                <a:tailEnd/>
              </a:ln>
            </p:spPr>
            <p:txBody>
              <a:bodyPr/>
              <a:lstStyle/>
              <a:p>
                <a:endParaRPr lang="en-SG"/>
              </a:p>
            </p:txBody>
          </p:sp>
          <p:sp>
            <p:nvSpPr>
              <p:cNvPr id="180231" name="Freeform 7"/>
              <p:cNvSpPr>
                <a:spLocks/>
              </p:cNvSpPr>
              <p:nvPr/>
            </p:nvSpPr>
            <p:spPr bwMode="auto">
              <a:xfrm>
                <a:off x="2064" y="1248"/>
                <a:ext cx="2159" cy="1114"/>
              </a:xfrm>
              <a:custGeom>
                <a:avLst/>
                <a:gdLst/>
                <a:ahLst/>
                <a:cxnLst>
                  <a:cxn ang="0">
                    <a:pos x="0" y="675"/>
                  </a:cxn>
                  <a:cxn ang="0">
                    <a:pos x="12" y="672"/>
                  </a:cxn>
                  <a:cxn ang="0">
                    <a:pos x="44" y="660"/>
                  </a:cxn>
                  <a:cxn ang="0">
                    <a:pos x="67" y="649"/>
                  </a:cxn>
                  <a:cxn ang="0">
                    <a:pos x="96" y="633"/>
                  </a:cxn>
                  <a:cxn ang="0">
                    <a:pos x="127" y="614"/>
                  </a:cxn>
                  <a:cxn ang="0">
                    <a:pos x="163" y="589"/>
                  </a:cxn>
                  <a:cxn ang="0">
                    <a:pos x="202" y="558"/>
                  </a:cxn>
                  <a:cxn ang="0">
                    <a:pos x="244" y="522"/>
                  </a:cxn>
                  <a:cxn ang="0">
                    <a:pos x="288" y="480"/>
                  </a:cxn>
                  <a:cxn ang="0">
                    <a:pos x="336" y="428"/>
                  </a:cxn>
                  <a:cxn ang="0">
                    <a:pos x="359" y="401"/>
                  </a:cxn>
                  <a:cxn ang="0">
                    <a:pos x="384" y="370"/>
                  </a:cxn>
                  <a:cxn ang="0">
                    <a:pos x="409" y="338"/>
                  </a:cxn>
                  <a:cxn ang="0">
                    <a:pos x="434" y="303"/>
                  </a:cxn>
                  <a:cxn ang="0">
                    <a:pos x="461" y="267"/>
                  </a:cxn>
                  <a:cxn ang="0">
                    <a:pos x="486" y="228"/>
                  </a:cxn>
                  <a:cxn ang="0">
                    <a:pos x="513" y="186"/>
                  </a:cxn>
                  <a:cxn ang="0">
                    <a:pos x="540" y="144"/>
                  </a:cxn>
                  <a:cxn ang="0">
                    <a:pos x="547" y="131"/>
                  </a:cxn>
                  <a:cxn ang="0">
                    <a:pos x="570" y="102"/>
                  </a:cxn>
                  <a:cxn ang="0">
                    <a:pos x="586" y="83"/>
                  </a:cxn>
                  <a:cxn ang="0">
                    <a:pos x="605" y="63"/>
                  </a:cxn>
                  <a:cxn ang="0">
                    <a:pos x="626" y="46"/>
                  </a:cxn>
                  <a:cxn ang="0">
                    <a:pos x="649" y="29"/>
                  </a:cxn>
                  <a:cxn ang="0">
                    <a:pos x="661" y="21"/>
                  </a:cxn>
                  <a:cxn ang="0">
                    <a:pos x="674" y="15"/>
                  </a:cxn>
                  <a:cxn ang="0">
                    <a:pos x="688" y="10"/>
                  </a:cxn>
                  <a:cxn ang="0">
                    <a:pos x="701" y="6"/>
                  </a:cxn>
                  <a:cxn ang="0">
                    <a:pos x="714" y="2"/>
                  </a:cxn>
                  <a:cxn ang="0">
                    <a:pos x="730" y="0"/>
                  </a:cxn>
                  <a:cxn ang="0">
                    <a:pos x="745" y="0"/>
                  </a:cxn>
                  <a:cxn ang="0">
                    <a:pos x="759" y="4"/>
                  </a:cxn>
                  <a:cxn ang="0">
                    <a:pos x="774" y="8"/>
                  </a:cxn>
                  <a:cxn ang="0">
                    <a:pos x="789" y="14"/>
                  </a:cxn>
                  <a:cxn ang="0">
                    <a:pos x="805" y="21"/>
                  </a:cxn>
                  <a:cxn ang="0">
                    <a:pos x="820" y="33"/>
                  </a:cxn>
                  <a:cxn ang="0">
                    <a:pos x="835" y="46"/>
                  </a:cxn>
                  <a:cxn ang="0">
                    <a:pos x="851" y="61"/>
                  </a:cxn>
                  <a:cxn ang="0">
                    <a:pos x="866" y="81"/>
                  </a:cxn>
                  <a:cxn ang="0">
                    <a:pos x="881" y="104"/>
                  </a:cxn>
                  <a:cxn ang="0">
                    <a:pos x="937" y="192"/>
                  </a:cxn>
                  <a:cxn ang="0">
                    <a:pos x="991" y="286"/>
                  </a:cxn>
                  <a:cxn ang="0">
                    <a:pos x="1045" y="380"/>
                  </a:cxn>
                  <a:cxn ang="0">
                    <a:pos x="1098" y="468"/>
                  </a:cxn>
                  <a:cxn ang="0">
                    <a:pos x="1123" y="509"/>
                  </a:cxn>
                  <a:cxn ang="0">
                    <a:pos x="1150" y="547"/>
                  </a:cxn>
                  <a:cxn ang="0">
                    <a:pos x="1177" y="581"/>
                  </a:cxn>
                  <a:cxn ang="0">
                    <a:pos x="1204" y="610"/>
                  </a:cxn>
                  <a:cxn ang="0">
                    <a:pos x="1215" y="624"/>
                  </a:cxn>
                  <a:cxn ang="0">
                    <a:pos x="1229" y="635"/>
                  </a:cxn>
                  <a:cxn ang="0">
                    <a:pos x="1242" y="647"/>
                  </a:cxn>
                  <a:cxn ang="0">
                    <a:pos x="1256" y="654"/>
                  </a:cxn>
                  <a:cxn ang="0">
                    <a:pos x="1269" y="662"/>
                  </a:cxn>
                  <a:cxn ang="0">
                    <a:pos x="1281" y="668"/>
                  </a:cxn>
                  <a:cxn ang="0">
                    <a:pos x="1294" y="672"/>
                  </a:cxn>
                  <a:cxn ang="0">
                    <a:pos x="1308" y="675"/>
                  </a:cxn>
                  <a:cxn ang="0">
                    <a:pos x="0" y="675"/>
                  </a:cxn>
                </a:cxnLst>
                <a:rect l="0" t="0" r="r" b="b"/>
                <a:pathLst>
                  <a:path w="1308" h="675">
                    <a:moveTo>
                      <a:pt x="0" y="675"/>
                    </a:moveTo>
                    <a:lnTo>
                      <a:pt x="12" y="672"/>
                    </a:lnTo>
                    <a:lnTo>
                      <a:pt x="44" y="660"/>
                    </a:lnTo>
                    <a:lnTo>
                      <a:pt x="67" y="649"/>
                    </a:lnTo>
                    <a:lnTo>
                      <a:pt x="96" y="633"/>
                    </a:lnTo>
                    <a:lnTo>
                      <a:pt x="127" y="614"/>
                    </a:lnTo>
                    <a:lnTo>
                      <a:pt x="163" y="589"/>
                    </a:lnTo>
                    <a:lnTo>
                      <a:pt x="202" y="558"/>
                    </a:lnTo>
                    <a:lnTo>
                      <a:pt x="244" y="522"/>
                    </a:lnTo>
                    <a:lnTo>
                      <a:pt x="288" y="480"/>
                    </a:lnTo>
                    <a:lnTo>
                      <a:pt x="336" y="428"/>
                    </a:lnTo>
                    <a:lnTo>
                      <a:pt x="359" y="401"/>
                    </a:lnTo>
                    <a:lnTo>
                      <a:pt x="384" y="370"/>
                    </a:lnTo>
                    <a:lnTo>
                      <a:pt x="409" y="338"/>
                    </a:lnTo>
                    <a:lnTo>
                      <a:pt x="434" y="303"/>
                    </a:lnTo>
                    <a:lnTo>
                      <a:pt x="461" y="267"/>
                    </a:lnTo>
                    <a:lnTo>
                      <a:pt x="486" y="228"/>
                    </a:lnTo>
                    <a:lnTo>
                      <a:pt x="513" y="186"/>
                    </a:lnTo>
                    <a:lnTo>
                      <a:pt x="540" y="144"/>
                    </a:lnTo>
                    <a:lnTo>
                      <a:pt x="547" y="131"/>
                    </a:lnTo>
                    <a:lnTo>
                      <a:pt x="570" y="102"/>
                    </a:lnTo>
                    <a:lnTo>
                      <a:pt x="586" y="83"/>
                    </a:lnTo>
                    <a:lnTo>
                      <a:pt x="605" y="63"/>
                    </a:lnTo>
                    <a:lnTo>
                      <a:pt x="626" y="46"/>
                    </a:lnTo>
                    <a:lnTo>
                      <a:pt x="649" y="29"/>
                    </a:lnTo>
                    <a:lnTo>
                      <a:pt x="661" y="21"/>
                    </a:lnTo>
                    <a:lnTo>
                      <a:pt x="674" y="15"/>
                    </a:lnTo>
                    <a:lnTo>
                      <a:pt x="688" y="10"/>
                    </a:lnTo>
                    <a:lnTo>
                      <a:pt x="701" y="6"/>
                    </a:lnTo>
                    <a:lnTo>
                      <a:pt x="714" y="2"/>
                    </a:lnTo>
                    <a:lnTo>
                      <a:pt x="730" y="0"/>
                    </a:lnTo>
                    <a:lnTo>
                      <a:pt x="745" y="0"/>
                    </a:lnTo>
                    <a:lnTo>
                      <a:pt x="759" y="4"/>
                    </a:lnTo>
                    <a:lnTo>
                      <a:pt x="774" y="8"/>
                    </a:lnTo>
                    <a:lnTo>
                      <a:pt x="789" y="14"/>
                    </a:lnTo>
                    <a:lnTo>
                      <a:pt x="805" y="21"/>
                    </a:lnTo>
                    <a:lnTo>
                      <a:pt x="820" y="33"/>
                    </a:lnTo>
                    <a:lnTo>
                      <a:pt x="835" y="46"/>
                    </a:lnTo>
                    <a:lnTo>
                      <a:pt x="851" y="61"/>
                    </a:lnTo>
                    <a:lnTo>
                      <a:pt x="866" y="81"/>
                    </a:lnTo>
                    <a:lnTo>
                      <a:pt x="881" y="104"/>
                    </a:lnTo>
                    <a:lnTo>
                      <a:pt x="937" y="192"/>
                    </a:lnTo>
                    <a:lnTo>
                      <a:pt x="991" y="286"/>
                    </a:lnTo>
                    <a:lnTo>
                      <a:pt x="1045" y="380"/>
                    </a:lnTo>
                    <a:lnTo>
                      <a:pt x="1098" y="468"/>
                    </a:lnTo>
                    <a:lnTo>
                      <a:pt x="1123" y="509"/>
                    </a:lnTo>
                    <a:lnTo>
                      <a:pt x="1150" y="547"/>
                    </a:lnTo>
                    <a:lnTo>
                      <a:pt x="1177" y="581"/>
                    </a:lnTo>
                    <a:lnTo>
                      <a:pt x="1204" y="610"/>
                    </a:lnTo>
                    <a:lnTo>
                      <a:pt x="1215" y="624"/>
                    </a:lnTo>
                    <a:lnTo>
                      <a:pt x="1229" y="635"/>
                    </a:lnTo>
                    <a:lnTo>
                      <a:pt x="1242" y="647"/>
                    </a:lnTo>
                    <a:lnTo>
                      <a:pt x="1256" y="654"/>
                    </a:lnTo>
                    <a:lnTo>
                      <a:pt x="1269" y="662"/>
                    </a:lnTo>
                    <a:lnTo>
                      <a:pt x="1281" y="668"/>
                    </a:lnTo>
                    <a:lnTo>
                      <a:pt x="1294" y="672"/>
                    </a:lnTo>
                    <a:lnTo>
                      <a:pt x="1308" y="675"/>
                    </a:lnTo>
                    <a:lnTo>
                      <a:pt x="0" y="675"/>
                    </a:lnTo>
                    <a:close/>
                  </a:path>
                </a:pathLst>
              </a:custGeom>
              <a:solidFill>
                <a:srgbClr val="8FAEFD"/>
              </a:solidFill>
              <a:ln w="9525">
                <a:solidFill>
                  <a:srgbClr val="007100"/>
                </a:solidFill>
                <a:round/>
                <a:headEnd/>
                <a:tailEnd/>
              </a:ln>
            </p:spPr>
            <p:txBody>
              <a:bodyPr/>
              <a:lstStyle/>
              <a:p>
                <a:endParaRPr lang="en-SG"/>
              </a:p>
            </p:txBody>
          </p:sp>
          <p:sp>
            <p:nvSpPr>
              <p:cNvPr id="180232" name="Freeform 8"/>
              <p:cNvSpPr>
                <a:spLocks/>
              </p:cNvSpPr>
              <p:nvPr/>
            </p:nvSpPr>
            <p:spPr bwMode="auto">
              <a:xfrm>
                <a:off x="2078" y="1686"/>
                <a:ext cx="1358" cy="676"/>
              </a:xfrm>
              <a:custGeom>
                <a:avLst/>
                <a:gdLst/>
                <a:ahLst/>
                <a:cxnLst>
                  <a:cxn ang="0">
                    <a:pos x="1330" y="666"/>
                  </a:cxn>
                  <a:cxn ang="0">
                    <a:pos x="1234" y="618"/>
                  </a:cxn>
                  <a:cxn ang="0">
                    <a:pos x="1090" y="474"/>
                  </a:cxn>
                  <a:cxn ang="0">
                    <a:pos x="940" y="268"/>
                  </a:cxn>
                  <a:cxn ang="0">
                    <a:pos x="758" y="0"/>
                  </a:cxn>
                  <a:cxn ang="0">
                    <a:pos x="640" y="154"/>
                  </a:cxn>
                  <a:cxn ang="0">
                    <a:pos x="474" y="348"/>
                  </a:cxn>
                  <a:cxn ang="0">
                    <a:pos x="268" y="518"/>
                  </a:cxn>
                  <a:cxn ang="0">
                    <a:pos x="188" y="572"/>
                  </a:cxn>
                  <a:cxn ang="0">
                    <a:pos x="0" y="674"/>
                  </a:cxn>
                  <a:cxn ang="0">
                    <a:pos x="1358" y="676"/>
                  </a:cxn>
                  <a:cxn ang="0">
                    <a:pos x="1330" y="666"/>
                  </a:cxn>
                </a:cxnLst>
                <a:rect l="0" t="0" r="r" b="b"/>
                <a:pathLst>
                  <a:path w="1358" h="676">
                    <a:moveTo>
                      <a:pt x="1330" y="666"/>
                    </a:moveTo>
                    <a:lnTo>
                      <a:pt x="1234" y="618"/>
                    </a:lnTo>
                    <a:lnTo>
                      <a:pt x="1090" y="474"/>
                    </a:lnTo>
                    <a:lnTo>
                      <a:pt x="940" y="268"/>
                    </a:lnTo>
                    <a:lnTo>
                      <a:pt x="758" y="0"/>
                    </a:lnTo>
                    <a:lnTo>
                      <a:pt x="640" y="154"/>
                    </a:lnTo>
                    <a:lnTo>
                      <a:pt x="474" y="348"/>
                    </a:lnTo>
                    <a:lnTo>
                      <a:pt x="268" y="518"/>
                    </a:lnTo>
                    <a:lnTo>
                      <a:pt x="188" y="572"/>
                    </a:lnTo>
                    <a:lnTo>
                      <a:pt x="0" y="674"/>
                    </a:lnTo>
                    <a:lnTo>
                      <a:pt x="1358" y="676"/>
                    </a:lnTo>
                    <a:lnTo>
                      <a:pt x="1330" y="666"/>
                    </a:lnTo>
                    <a:close/>
                  </a:path>
                </a:pathLst>
              </a:custGeom>
              <a:solidFill>
                <a:srgbClr val="800080"/>
              </a:solidFill>
              <a:ln w="12700" cap="flat" cmpd="sng">
                <a:noFill/>
                <a:prstDash val="solid"/>
                <a:round/>
                <a:headEnd type="none" w="sm" len="sm"/>
                <a:tailEnd type="none" w="sm" len="sm"/>
              </a:ln>
              <a:effectLst/>
            </p:spPr>
            <p:txBody>
              <a:bodyPr wrap="none" anchor="ctr"/>
              <a:lstStyle/>
              <a:p>
                <a:endParaRPr lang="en-SG"/>
              </a:p>
            </p:txBody>
          </p:sp>
          <p:sp>
            <p:nvSpPr>
              <p:cNvPr id="180233" name="Freeform 9"/>
              <p:cNvSpPr>
                <a:spLocks/>
              </p:cNvSpPr>
              <p:nvPr/>
            </p:nvSpPr>
            <p:spPr bwMode="auto">
              <a:xfrm>
                <a:off x="1203" y="1468"/>
                <a:ext cx="919" cy="886"/>
              </a:xfrm>
              <a:custGeom>
                <a:avLst/>
                <a:gdLst/>
                <a:ahLst/>
                <a:cxnLst>
                  <a:cxn ang="0">
                    <a:pos x="544" y="0"/>
                  </a:cxn>
                  <a:cxn ang="0">
                    <a:pos x="517" y="44"/>
                  </a:cxn>
                  <a:cxn ang="0">
                    <a:pos x="490" y="87"/>
                  </a:cxn>
                  <a:cxn ang="0">
                    <a:pos x="465" y="125"/>
                  </a:cxn>
                  <a:cxn ang="0">
                    <a:pos x="438" y="161"/>
                  </a:cxn>
                  <a:cxn ang="0">
                    <a:pos x="413" y="194"/>
                  </a:cxn>
                  <a:cxn ang="0">
                    <a:pos x="388" y="227"/>
                  </a:cxn>
                  <a:cxn ang="0">
                    <a:pos x="363" y="257"/>
                  </a:cxn>
                  <a:cxn ang="0">
                    <a:pos x="338" y="284"/>
                  </a:cxn>
                  <a:cxn ang="0">
                    <a:pos x="292" y="334"/>
                  </a:cxn>
                  <a:cxn ang="0">
                    <a:pos x="246" y="376"/>
                  </a:cxn>
                  <a:cxn ang="0">
                    <a:pos x="204" y="411"/>
                  </a:cxn>
                  <a:cxn ang="0">
                    <a:pos x="166" y="440"/>
                  </a:cxn>
                  <a:cxn ang="0">
                    <a:pos x="129" y="465"/>
                  </a:cxn>
                  <a:cxn ang="0">
                    <a:pos x="96" y="484"/>
                  </a:cxn>
                  <a:cxn ang="0">
                    <a:pos x="70" y="497"/>
                  </a:cxn>
                  <a:cxn ang="0">
                    <a:pos x="45" y="507"/>
                  </a:cxn>
                  <a:cxn ang="0">
                    <a:pos x="12" y="518"/>
                  </a:cxn>
                  <a:cxn ang="0">
                    <a:pos x="0" y="522"/>
                  </a:cxn>
                  <a:cxn ang="0">
                    <a:pos x="4" y="537"/>
                  </a:cxn>
                  <a:cxn ang="0">
                    <a:pos x="16" y="534"/>
                  </a:cxn>
                  <a:cxn ang="0">
                    <a:pos x="50" y="522"/>
                  </a:cxn>
                  <a:cxn ang="0">
                    <a:pos x="75" y="511"/>
                  </a:cxn>
                  <a:cxn ang="0">
                    <a:pos x="104" y="497"/>
                  </a:cxn>
                  <a:cxn ang="0">
                    <a:pos x="137" y="478"/>
                  </a:cxn>
                  <a:cxn ang="0">
                    <a:pos x="175" y="453"/>
                  </a:cxn>
                  <a:cxn ang="0">
                    <a:pos x="215" y="424"/>
                  </a:cxn>
                  <a:cxn ang="0">
                    <a:pos x="258" y="388"/>
                  </a:cxn>
                  <a:cxn ang="0">
                    <a:pos x="304" y="346"/>
                  </a:cxn>
                  <a:cxn ang="0">
                    <a:pos x="352" y="296"/>
                  </a:cxn>
                  <a:cxn ang="0">
                    <a:pos x="375" y="267"/>
                  </a:cxn>
                  <a:cxn ang="0">
                    <a:pos x="400" y="236"/>
                  </a:cxn>
                  <a:cxn ang="0">
                    <a:pos x="427" y="204"/>
                  </a:cxn>
                  <a:cxn ang="0">
                    <a:pos x="452" y="171"/>
                  </a:cxn>
                  <a:cxn ang="0">
                    <a:pos x="478" y="133"/>
                  </a:cxn>
                  <a:cxn ang="0">
                    <a:pos x="503" y="94"/>
                  </a:cxn>
                  <a:cxn ang="0">
                    <a:pos x="530" y="54"/>
                  </a:cxn>
                  <a:cxn ang="0">
                    <a:pos x="557" y="10"/>
                  </a:cxn>
                  <a:cxn ang="0">
                    <a:pos x="544" y="0"/>
                  </a:cxn>
                </a:cxnLst>
                <a:rect l="0" t="0" r="r" b="b"/>
                <a:pathLst>
                  <a:path w="557" h="537">
                    <a:moveTo>
                      <a:pt x="544" y="0"/>
                    </a:moveTo>
                    <a:lnTo>
                      <a:pt x="517" y="44"/>
                    </a:lnTo>
                    <a:lnTo>
                      <a:pt x="490" y="87"/>
                    </a:lnTo>
                    <a:lnTo>
                      <a:pt x="465" y="125"/>
                    </a:lnTo>
                    <a:lnTo>
                      <a:pt x="438" y="161"/>
                    </a:lnTo>
                    <a:lnTo>
                      <a:pt x="413" y="194"/>
                    </a:lnTo>
                    <a:lnTo>
                      <a:pt x="388" y="227"/>
                    </a:lnTo>
                    <a:lnTo>
                      <a:pt x="363" y="257"/>
                    </a:lnTo>
                    <a:lnTo>
                      <a:pt x="338" y="284"/>
                    </a:lnTo>
                    <a:lnTo>
                      <a:pt x="292" y="334"/>
                    </a:lnTo>
                    <a:lnTo>
                      <a:pt x="246" y="376"/>
                    </a:lnTo>
                    <a:lnTo>
                      <a:pt x="204" y="411"/>
                    </a:lnTo>
                    <a:lnTo>
                      <a:pt x="166" y="440"/>
                    </a:lnTo>
                    <a:lnTo>
                      <a:pt x="129" y="465"/>
                    </a:lnTo>
                    <a:lnTo>
                      <a:pt x="96" y="484"/>
                    </a:lnTo>
                    <a:lnTo>
                      <a:pt x="70" y="497"/>
                    </a:lnTo>
                    <a:lnTo>
                      <a:pt x="45" y="507"/>
                    </a:lnTo>
                    <a:lnTo>
                      <a:pt x="12" y="518"/>
                    </a:lnTo>
                    <a:lnTo>
                      <a:pt x="0" y="522"/>
                    </a:lnTo>
                    <a:lnTo>
                      <a:pt x="4" y="537"/>
                    </a:lnTo>
                    <a:lnTo>
                      <a:pt x="16" y="534"/>
                    </a:lnTo>
                    <a:lnTo>
                      <a:pt x="50" y="522"/>
                    </a:lnTo>
                    <a:lnTo>
                      <a:pt x="75" y="511"/>
                    </a:lnTo>
                    <a:lnTo>
                      <a:pt x="104" y="497"/>
                    </a:lnTo>
                    <a:lnTo>
                      <a:pt x="137" y="478"/>
                    </a:lnTo>
                    <a:lnTo>
                      <a:pt x="175" y="453"/>
                    </a:lnTo>
                    <a:lnTo>
                      <a:pt x="215" y="424"/>
                    </a:lnTo>
                    <a:lnTo>
                      <a:pt x="258" y="388"/>
                    </a:lnTo>
                    <a:lnTo>
                      <a:pt x="304" y="346"/>
                    </a:lnTo>
                    <a:lnTo>
                      <a:pt x="352" y="296"/>
                    </a:lnTo>
                    <a:lnTo>
                      <a:pt x="375" y="267"/>
                    </a:lnTo>
                    <a:lnTo>
                      <a:pt x="400" y="236"/>
                    </a:lnTo>
                    <a:lnTo>
                      <a:pt x="427" y="204"/>
                    </a:lnTo>
                    <a:lnTo>
                      <a:pt x="452" y="171"/>
                    </a:lnTo>
                    <a:lnTo>
                      <a:pt x="478" y="133"/>
                    </a:lnTo>
                    <a:lnTo>
                      <a:pt x="503" y="94"/>
                    </a:lnTo>
                    <a:lnTo>
                      <a:pt x="530" y="54"/>
                    </a:lnTo>
                    <a:lnTo>
                      <a:pt x="557" y="10"/>
                    </a:lnTo>
                    <a:lnTo>
                      <a:pt x="544" y="0"/>
                    </a:lnTo>
                    <a:close/>
                  </a:path>
                </a:pathLst>
              </a:custGeom>
              <a:solidFill>
                <a:srgbClr val="000000"/>
              </a:solidFill>
              <a:ln w="9525">
                <a:noFill/>
                <a:round/>
                <a:headEnd/>
                <a:tailEnd/>
              </a:ln>
            </p:spPr>
            <p:txBody>
              <a:bodyPr/>
              <a:lstStyle/>
              <a:p>
                <a:endParaRPr lang="en-SG"/>
              </a:p>
            </p:txBody>
          </p:sp>
          <p:sp>
            <p:nvSpPr>
              <p:cNvPr id="180234" name="Freeform 10"/>
              <p:cNvSpPr>
                <a:spLocks/>
              </p:cNvSpPr>
              <p:nvPr/>
            </p:nvSpPr>
            <p:spPr bwMode="auto">
              <a:xfrm>
                <a:off x="2100" y="1226"/>
                <a:ext cx="570" cy="259"/>
              </a:xfrm>
              <a:custGeom>
                <a:avLst/>
                <a:gdLst/>
                <a:ahLst/>
                <a:cxnLst>
                  <a:cxn ang="0">
                    <a:pos x="345" y="103"/>
                  </a:cxn>
                  <a:cxn ang="0">
                    <a:pos x="330" y="82"/>
                  </a:cxn>
                  <a:cxn ang="0">
                    <a:pos x="315" y="61"/>
                  </a:cxn>
                  <a:cxn ang="0">
                    <a:pos x="297" y="46"/>
                  </a:cxn>
                  <a:cxn ang="0">
                    <a:pos x="282" y="32"/>
                  </a:cxn>
                  <a:cxn ang="0">
                    <a:pos x="267" y="21"/>
                  </a:cxn>
                  <a:cxn ang="0">
                    <a:pos x="251" y="11"/>
                  </a:cxn>
                  <a:cxn ang="0">
                    <a:pos x="234" y="5"/>
                  </a:cxn>
                  <a:cxn ang="0">
                    <a:pos x="219" y="1"/>
                  </a:cxn>
                  <a:cxn ang="0">
                    <a:pos x="203" y="0"/>
                  </a:cxn>
                  <a:cxn ang="0">
                    <a:pos x="188" y="0"/>
                  </a:cxn>
                  <a:cxn ang="0">
                    <a:pos x="174" y="0"/>
                  </a:cxn>
                  <a:cxn ang="0">
                    <a:pos x="159" y="3"/>
                  </a:cxn>
                  <a:cxn ang="0">
                    <a:pos x="146" y="9"/>
                  </a:cxn>
                  <a:cxn ang="0">
                    <a:pos x="132" y="15"/>
                  </a:cxn>
                  <a:cxn ang="0">
                    <a:pos x="119" y="21"/>
                  </a:cxn>
                  <a:cxn ang="0">
                    <a:pos x="107" y="28"/>
                  </a:cxn>
                  <a:cxn ang="0">
                    <a:pos x="84" y="47"/>
                  </a:cxn>
                  <a:cxn ang="0">
                    <a:pos x="63" y="67"/>
                  </a:cxn>
                  <a:cxn ang="0">
                    <a:pos x="44" y="86"/>
                  </a:cxn>
                  <a:cxn ang="0">
                    <a:pos x="29" y="105"/>
                  </a:cxn>
                  <a:cxn ang="0">
                    <a:pos x="7" y="136"/>
                  </a:cxn>
                  <a:cxn ang="0">
                    <a:pos x="0" y="147"/>
                  </a:cxn>
                  <a:cxn ang="0">
                    <a:pos x="13" y="157"/>
                  </a:cxn>
                  <a:cxn ang="0">
                    <a:pos x="21" y="143"/>
                  </a:cxn>
                  <a:cxn ang="0">
                    <a:pos x="42" y="115"/>
                  </a:cxn>
                  <a:cxn ang="0">
                    <a:pos x="57" y="95"/>
                  </a:cxn>
                  <a:cxn ang="0">
                    <a:pos x="75" y="78"/>
                  </a:cxn>
                  <a:cxn ang="0">
                    <a:pos x="94" y="59"/>
                  </a:cxn>
                  <a:cxn ang="0">
                    <a:pos x="115" y="42"/>
                  </a:cxn>
                  <a:cxn ang="0">
                    <a:pos x="126" y="34"/>
                  </a:cxn>
                  <a:cxn ang="0">
                    <a:pos x="138" y="28"/>
                  </a:cxn>
                  <a:cxn ang="0">
                    <a:pos x="151" y="23"/>
                  </a:cxn>
                  <a:cxn ang="0">
                    <a:pos x="163" y="19"/>
                  </a:cxn>
                  <a:cxn ang="0">
                    <a:pos x="176" y="17"/>
                  </a:cxn>
                  <a:cxn ang="0">
                    <a:pos x="190" y="15"/>
                  </a:cxn>
                  <a:cxn ang="0">
                    <a:pos x="203" y="15"/>
                  </a:cxn>
                  <a:cxn ang="0">
                    <a:pos x="217" y="17"/>
                  </a:cxn>
                  <a:cxn ang="0">
                    <a:pos x="230" y="21"/>
                  </a:cxn>
                  <a:cxn ang="0">
                    <a:pos x="244" y="26"/>
                  </a:cxn>
                  <a:cxn ang="0">
                    <a:pos x="257" y="34"/>
                  </a:cxn>
                  <a:cxn ang="0">
                    <a:pos x="272" y="44"/>
                  </a:cxn>
                  <a:cxn ang="0">
                    <a:pos x="288" y="57"/>
                  </a:cxn>
                  <a:cxn ang="0">
                    <a:pos x="301" y="72"/>
                  </a:cxn>
                  <a:cxn ang="0">
                    <a:pos x="316" y="92"/>
                  </a:cxn>
                  <a:cxn ang="0">
                    <a:pos x="332" y="113"/>
                  </a:cxn>
                  <a:cxn ang="0">
                    <a:pos x="345" y="103"/>
                  </a:cxn>
                </a:cxnLst>
                <a:rect l="0" t="0" r="r" b="b"/>
                <a:pathLst>
                  <a:path w="345" h="157">
                    <a:moveTo>
                      <a:pt x="345" y="103"/>
                    </a:moveTo>
                    <a:lnTo>
                      <a:pt x="330" y="82"/>
                    </a:lnTo>
                    <a:lnTo>
                      <a:pt x="315" y="61"/>
                    </a:lnTo>
                    <a:lnTo>
                      <a:pt x="297" y="46"/>
                    </a:lnTo>
                    <a:lnTo>
                      <a:pt x="282" y="32"/>
                    </a:lnTo>
                    <a:lnTo>
                      <a:pt x="267" y="21"/>
                    </a:lnTo>
                    <a:lnTo>
                      <a:pt x="251" y="11"/>
                    </a:lnTo>
                    <a:lnTo>
                      <a:pt x="234" y="5"/>
                    </a:lnTo>
                    <a:lnTo>
                      <a:pt x="219" y="1"/>
                    </a:lnTo>
                    <a:lnTo>
                      <a:pt x="203" y="0"/>
                    </a:lnTo>
                    <a:lnTo>
                      <a:pt x="188" y="0"/>
                    </a:lnTo>
                    <a:lnTo>
                      <a:pt x="174" y="0"/>
                    </a:lnTo>
                    <a:lnTo>
                      <a:pt x="159" y="3"/>
                    </a:lnTo>
                    <a:lnTo>
                      <a:pt x="146" y="9"/>
                    </a:lnTo>
                    <a:lnTo>
                      <a:pt x="132" y="15"/>
                    </a:lnTo>
                    <a:lnTo>
                      <a:pt x="119" y="21"/>
                    </a:lnTo>
                    <a:lnTo>
                      <a:pt x="107" y="28"/>
                    </a:lnTo>
                    <a:lnTo>
                      <a:pt x="84" y="47"/>
                    </a:lnTo>
                    <a:lnTo>
                      <a:pt x="63" y="67"/>
                    </a:lnTo>
                    <a:lnTo>
                      <a:pt x="44" y="86"/>
                    </a:lnTo>
                    <a:lnTo>
                      <a:pt x="29" y="105"/>
                    </a:lnTo>
                    <a:lnTo>
                      <a:pt x="7" y="136"/>
                    </a:lnTo>
                    <a:lnTo>
                      <a:pt x="0" y="147"/>
                    </a:lnTo>
                    <a:lnTo>
                      <a:pt x="13" y="157"/>
                    </a:lnTo>
                    <a:lnTo>
                      <a:pt x="21" y="143"/>
                    </a:lnTo>
                    <a:lnTo>
                      <a:pt x="42" y="115"/>
                    </a:lnTo>
                    <a:lnTo>
                      <a:pt x="57" y="95"/>
                    </a:lnTo>
                    <a:lnTo>
                      <a:pt x="75" y="78"/>
                    </a:lnTo>
                    <a:lnTo>
                      <a:pt x="94" y="59"/>
                    </a:lnTo>
                    <a:lnTo>
                      <a:pt x="115" y="42"/>
                    </a:lnTo>
                    <a:lnTo>
                      <a:pt x="126" y="34"/>
                    </a:lnTo>
                    <a:lnTo>
                      <a:pt x="138" y="28"/>
                    </a:lnTo>
                    <a:lnTo>
                      <a:pt x="151" y="23"/>
                    </a:lnTo>
                    <a:lnTo>
                      <a:pt x="163" y="19"/>
                    </a:lnTo>
                    <a:lnTo>
                      <a:pt x="176" y="17"/>
                    </a:lnTo>
                    <a:lnTo>
                      <a:pt x="190" y="15"/>
                    </a:lnTo>
                    <a:lnTo>
                      <a:pt x="203" y="15"/>
                    </a:lnTo>
                    <a:lnTo>
                      <a:pt x="217" y="17"/>
                    </a:lnTo>
                    <a:lnTo>
                      <a:pt x="230" y="21"/>
                    </a:lnTo>
                    <a:lnTo>
                      <a:pt x="244" y="26"/>
                    </a:lnTo>
                    <a:lnTo>
                      <a:pt x="257" y="34"/>
                    </a:lnTo>
                    <a:lnTo>
                      <a:pt x="272" y="44"/>
                    </a:lnTo>
                    <a:lnTo>
                      <a:pt x="288" y="57"/>
                    </a:lnTo>
                    <a:lnTo>
                      <a:pt x="301" y="72"/>
                    </a:lnTo>
                    <a:lnTo>
                      <a:pt x="316" y="92"/>
                    </a:lnTo>
                    <a:lnTo>
                      <a:pt x="332" y="113"/>
                    </a:lnTo>
                    <a:lnTo>
                      <a:pt x="345" y="103"/>
                    </a:lnTo>
                    <a:close/>
                  </a:path>
                </a:pathLst>
              </a:custGeom>
              <a:solidFill>
                <a:srgbClr val="000000"/>
              </a:solidFill>
              <a:ln w="9525">
                <a:noFill/>
                <a:round/>
                <a:headEnd/>
                <a:tailEnd/>
              </a:ln>
            </p:spPr>
            <p:txBody>
              <a:bodyPr/>
              <a:lstStyle/>
              <a:p>
                <a:endParaRPr lang="en-SG"/>
              </a:p>
            </p:txBody>
          </p:sp>
          <p:sp>
            <p:nvSpPr>
              <p:cNvPr id="180235" name="Freeform 11"/>
              <p:cNvSpPr>
                <a:spLocks/>
              </p:cNvSpPr>
              <p:nvPr/>
            </p:nvSpPr>
            <p:spPr bwMode="auto">
              <a:xfrm>
                <a:off x="2648" y="1396"/>
                <a:ext cx="758" cy="958"/>
              </a:xfrm>
              <a:custGeom>
                <a:avLst/>
                <a:gdLst/>
                <a:ahLst/>
                <a:cxnLst>
                  <a:cxn ang="0">
                    <a:pos x="459" y="564"/>
                  </a:cxn>
                  <a:cxn ang="0">
                    <a:pos x="449" y="562"/>
                  </a:cxn>
                  <a:cxn ang="0">
                    <a:pos x="439" y="560"/>
                  </a:cxn>
                  <a:cxn ang="0">
                    <a:pos x="428" y="555"/>
                  </a:cxn>
                  <a:cxn ang="0">
                    <a:pos x="416" y="547"/>
                  </a:cxn>
                  <a:cxn ang="0">
                    <a:pos x="391" y="530"/>
                  </a:cxn>
                  <a:cxn ang="0">
                    <a:pos x="365" y="505"/>
                  </a:cxn>
                  <a:cxn ang="0">
                    <a:pos x="338" y="476"/>
                  </a:cxn>
                  <a:cxn ang="0">
                    <a:pos x="309" y="441"/>
                  </a:cxn>
                  <a:cxn ang="0">
                    <a:pos x="280" y="405"/>
                  </a:cxn>
                  <a:cxn ang="0">
                    <a:pos x="249" y="365"/>
                  </a:cxn>
                  <a:cxn ang="0">
                    <a:pos x="190" y="276"/>
                  </a:cxn>
                  <a:cxn ang="0">
                    <a:pos x="128" y="182"/>
                  </a:cxn>
                  <a:cxn ang="0">
                    <a:pos x="71" y="88"/>
                  </a:cxn>
                  <a:cxn ang="0">
                    <a:pos x="13" y="0"/>
                  </a:cxn>
                  <a:cxn ang="0">
                    <a:pos x="0" y="10"/>
                  </a:cxn>
                  <a:cxn ang="0">
                    <a:pos x="57" y="98"/>
                  </a:cxn>
                  <a:cxn ang="0">
                    <a:pos x="115" y="192"/>
                  </a:cxn>
                  <a:cxn ang="0">
                    <a:pos x="176" y="284"/>
                  </a:cxn>
                  <a:cxn ang="0">
                    <a:pos x="238" y="372"/>
                  </a:cxn>
                  <a:cxn ang="0">
                    <a:pos x="267" y="415"/>
                  </a:cxn>
                  <a:cxn ang="0">
                    <a:pos x="297" y="451"/>
                  </a:cxn>
                  <a:cxn ang="0">
                    <a:pos x="326" y="485"/>
                  </a:cxn>
                  <a:cxn ang="0">
                    <a:pos x="353" y="516"/>
                  </a:cxn>
                  <a:cxn ang="0">
                    <a:pos x="382" y="541"/>
                  </a:cxn>
                  <a:cxn ang="0">
                    <a:pos x="407" y="560"/>
                  </a:cxn>
                  <a:cxn ang="0">
                    <a:pos x="420" y="568"/>
                  </a:cxn>
                  <a:cxn ang="0">
                    <a:pos x="434" y="574"/>
                  </a:cxn>
                  <a:cxn ang="0">
                    <a:pos x="445" y="579"/>
                  </a:cxn>
                  <a:cxn ang="0">
                    <a:pos x="459" y="581"/>
                  </a:cxn>
                  <a:cxn ang="0">
                    <a:pos x="459" y="564"/>
                  </a:cxn>
                </a:cxnLst>
                <a:rect l="0" t="0" r="r" b="b"/>
                <a:pathLst>
                  <a:path w="459" h="581">
                    <a:moveTo>
                      <a:pt x="459" y="564"/>
                    </a:moveTo>
                    <a:lnTo>
                      <a:pt x="449" y="562"/>
                    </a:lnTo>
                    <a:lnTo>
                      <a:pt x="439" y="560"/>
                    </a:lnTo>
                    <a:lnTo>
                      <a:pt x="428" y="555"/>
                    </a:lnTo>
                    <a:lnTo>
                      <a:pt x="416" y="547"/>
                    </a:lnTo>
                    <a:lnTo>
                      <a:pt x="391" y="530"/>
                    </a:lnTo>
                    <a:lnTo>
                      <a:pt x="365" y="505"/>
                    </a:lnTo>
                    <a:lnTo>
                      <a:pt x="338" y="476"/>
                    </a:lnTo>
                    <a:lnTo>
                      <a:pt x="309" y="441"/>
                    </a:lnTo>
                    <a:lnTo>
                      <a:pt x="280" y="405"/>
                    </a:lnTo>
                    <a:lnTo>
                      <a:pt x="249" y="365"/>
                    </a:lnTo>
                    <a:lnTo>
                      <a:pt x="190" y="276"/>
                    </a:lnTo>
                    <a:lnTo>
                      <a:pt x="128" y="182"/>
                    </a:lnTo>
                    <a:lnTo>
                      <a:pt x="71" y="88"/>
                    </a:lnTo>
                    <a:lnTo>
                      <a:pt x="13" y="0"/>
                    </a:lnTo>
                    <a:lnTo>
                      <a:pt x="0" y="10"/>
                    </a:lnTo>
                    <a:lnTo>
                      <a:pt x="57" y="98"/>
                    </a:lnTo>
                    <a:lnTo>
                      <a:pt x="115" y="192"/>
                    </a:lnTo>
                    <a:lnTo>
                      <a:pt x="176" y="284"/>
                    </a:lnTo>
                    <a:lnTo>
                      <a:pt x="238" y="372"/>
                    </a:lnTo>
                    <a:lnTo>
                      <a:pt x="267" y="415"/>
                    </a:lnTo>
                    <a:lnTo>
                      <a:pt x="297" y="451"/>
                    </a:lnTo>
                    <a:lnTo>
                      <a:pt x="326" y="485"/>
                    </a:lnTo>
                    <a:lnTo>
                      <a:pt x="353" y="516"/>
                    </a:lnTo>
                    <a:lnTo>
                      <a:pt x="382" y="541"/>
                    </a:lnTo>
                    <a:lnTo>
                      <a:pt x="407" y="560"/>
                    </a:lnTo>
                    <a:lnTo>
                      <a:pt x="420" y="568"/>
                    </a:lnTo>
                    <a:lnTo>
                      <a:pt x="434" y="574"/>
                    </a:lnTo>
                    <a:lnTo>
                      <a:pt x="445" y="579"/>
                    </a:lnTo>
                    <a:lnTo>
                      <a:pt x="459" y="581"/>
                    </a:lnTo>
                    <a:lnTo>
                      <a:pt x="459" y="564"/>
                    </a:lnTo>
                    <a:close/>
                  </a:path>
                </a:pathLst>
              </a:custGeom>
              <a:solidFill>
                <a:srgbClr val="000000"/>
              </a:solidFill>
              <a:ln w="9525">
                <a:noFill/>
                <a:round/>
                <a:headEnd/>
                <a:tailEnd/>
              </a:ln>
            </p:spPr>
            <p:txBody>
              <a:bodyPr/>
              <a:lstStyle/>
              <a:p>
                <a:endParaRPr lang="en-SG"/>
              </a:p>
            </p:txBody>
          </p:sp>
          <p:sp>
            <p:nvSpPr>
              <p:cNvPr id="180236" name="Freeform 12"/>
              <p:cNvSpPr>
                <a:spLocks/>
              </p:cNvSpPr>
              <p:nvPr/>
            </p:nvSpPr>
            <p:spPr bwMode="auto">
              <a:xfrm>
                <a:off x="2074" y="1468"/>
                <a:ext cx="906" cy="886"/>
              </a:xfrm>
              <a:custGeom>
                <a:avLst/>
                <a:gdLst/>
                <a:ahLst/>
                <a:cxnLst>
                  <a:cxn ang="0">
                    <a:pos x="534" y="0"/>
                  </a:cxn>
                  <a:cxn ang="0">
                    <a:pos x="509" y="44"/>
                  </a:cxn>
                  <a:cxn ang="0">
                    <a:pos x="482" y="87"/>
                  </a:cxn>
                  <a:cxn ang="0">
                    <a:pos x="455" y="125"/>
                  </a:cxn>
                  <a:cxn ang="0">
                    <a:pos x="430" y="161"/>
                  </a:cxn>
                  <a:cxn ang="0">
                    <a:pos x="405" y="194"/>
                  </a:cxn>
                  <a:cxn ang="0">
                    <a:pos x="380" y="227"/>
                  </a:cxn>
                  <a:cxn ang="0">
                    <a:pos x="356" y="257"/>
                  </a:cxn>
                  <a:cxn ang="0">
                    <a:pos x="331" y="284"/>
                  </a:cxn>
                  <a:cxn ang="0">
                    <a:pos x="284" y="334"/>
                  </a:cxn>
                  <a:cxn ang="0">
                    <a:pos x="240" y="376"/>
                  </a:cxn>
                  <a:cxn ang="0">
                    <a:pos x="198" y="411"/>
                  </a:cxn>
                  <a:cxn ang="0">
                    <a:pos x="160" y="440"/>
                  </a:cxn>
                  <a:cxn ang="0">
                    <a:pos x="125" y="465"/>
                  </a:cxn>
                  <a:cxn ang="0">
                    <a:pos x="94" y="484"/>
                  </a:cxn>
                  <a:cxn ang="0">
                    <a:pos x="66" y="497"/>
                  </a:cxn>
                  <a:cxn ang="0">
                    <a:pos x="43" y="507"/>
                  </a:cxn>
                  <a:cxn ang="0">
                    <a:pos x="10" y="518"/>
                  </a:cxn>
                  <a:cxn ang="0">
                    <a:pos x="0" y="522"/>
                  </a:cxn>
                  <a:cxn ang="0">
                    <a:pos x="2" y="537"/>
                  </a:cxn>
                  <a:cxn ang="0">
                    <a:pos x="16" y="534"/>
                  </a:cxn>
                  <a:cxn ang="0">
                    <a:pos x="48" y="522"/>
                  </a:cxn>
                  <a:cxn ang="0">
                    <a:pos x="73" y="511"/>
                  </a:cxn>
                  <a:cxn ang="0">
                    <a:pos x="102" y="497"/>
                  </a:cxn>
                  <a:cxn ang="0">
                    <a:pos x="133" y="478"/>
                  </a:cxn>
                  <a:cxn ang="0">
                    <a:pos x="169" y="453"/>
                  </a:cxn>
                  <a:cxn ang="0">
                    <a:pos x="210" y="424"/>
                  </a:cxn>
                  <a:cxn ang="0">
                    <a:pos x="252" y="388"/>
                  </a:cxn>
                  <a:cxn ang="0">
                    <a:pos x="296" y="346"/>
                  </a:cxn>
                  <a:cxn ang="0">
                    <a:pos x="344" y="296"/>
                  </a:cxn>
                  <a:cxn ang="0">
                    <a:pos x="367" y="267"/>
                  </a:cxn>
                  <a:cxn ang="0">
                    <a:pos x="392" y="236"/>
                  </a:cxn>
                  <a:cxn ang="0">
                    <a:pos x="417" y="204"/>
                  </a:cxn>
                  <a:cxn ang="0">
                    <a:pos x="444" y="171"/>
                  </a:cxn>
                  <a:cxn ang="0">
                    <a:pos x="469" y="133"/>
                  </a:cxn>
                  <a:cxn ang="0">
                    <a:pos x="496" y="94"/>
                  </a:cxn>
                  <a:cxn ang="0">
                    <a:pos x="523" y="54"/>
                  </a:cxn>
                  <a:cxn ang="0">
                    <a:pos x="549" y="10"/>
                  </a:cxn>
                  <a:cxn ang="0">
                    <a:pos x="534" y="0"/>
                  </a:cxn>
                </a:cxnLst>
                <a:rect l="0" t="0" r="r" b="b"/>
                <a:pathLst>
                  <a:path w="549" h="537">
                    <a:moveTo>
                      <a:pt x="534" y="0"/>
                    </a:moveTo>
                    <a:lnTo>
                      <a:pt x="509" y="44"/>
                    </a:lnTo>
                    <a:lnTo>
                      <a:pt x="482" y="87"/>
                    </a:lnTo>
                    <a:lnTo>
                      <a:pt x="455" y="125"/>
                    </a:lnTo>
                    <a:lnTo>
                      <a:pt x="430" y="161"/>
                    </a:lnTo>
                    <a:lnTo>
                      <a:pt x="405" y="194"/>
                    </a:lnTo>
                    <a:lnTo>
                      <a:pt x="380" y="227"/>
                    </a:lnTo>
                    <a:lnTo>
                      <a:pt x="356" y="257"/>
                    </a:lnTo>
                    <a:lnTo>
                      <a:pt x="331" y="284"/>
                    </a:lnTo>
                    <a:lnTo>
                      <a:pt x="284" y="334"/>
                    </a:lnTo>
                    <a:lnTo>
                      <a:pt x="240" y="376"/>
                    </a:lnTo>
                    <a:lnTo>
                      <a:pt x="198" y="411"/>
                    </a:lnTo>
                    <a:lnTo>
                      <a:pt x="160" y="440"/>
                    </a:lnTo>
                    <a:lnTo>
                      <a:pt x="125" y="465"/>
                    </a:lnTo>
                    <a:lnTo>
                      <a:pt x="94" y="484"/>
                    </a:lnTo>
                    <a:lnTo>
                      <a:pt x="66" y="497"/>
                    </a:lnTo>
                    <a:lnTo>
                      <a:pt x="43" y="507"/>
                    </a:lnTo>
                    <a:lnTo>
                      <a:pt x="10" y="518"/>
                    </a:lnTo>
                    <a:lnTo>
                      <a:pt x="0" y="522"/>
                    </a:lnTo>
                    <a:lnTo>
                      <a:pt x="2" y="537"/>
                    </a:lnTo>
                    <a:lnTo>
                      <a:pt x="16" y="534"/>
                    </a:lnTo>
                    <a:lnTo>
                      <a:pt x="48" y="522"/>
                    </a:lnTo>
                    <a:lnTo>
                      <a:pt x="73" y="511"/>
                    </a:lnTo>
                    <a:lnTo>
                      <a:pt x="102" y="497"/>
                    </a:lnTo>
                    <a:lnTo>
                      <a:pt x="133" y="478"/>
                    </a:lnTo>
                    <a:lnTo>
                      <a:pt x="169" y="453"/>
                    </a:lnTo>
                    <a:lnTo>
                      <a:pt x="210" y="424"/>
                    </a:lnTo>
                    <a:lnTo>
                      <a:pt x="252" y="388"/>
                    </a:lnTo>
                    <a:lnTo>
                      <a:pt x="296" y="346"/>
                    </a:lnTo>
                    <a:lnTo>
                      <a:pt x="344" y="296"/>
                    </a:lnTo>
                    <a:lnTo>
                      <a:pt x="367" y="267"/>
                    </a:lnTo>
                    <a:lnTo>
                      <a:pt x="392" y="236"/>
                    </a:lnTo>
                    <a:lnTo>
                      <a:pt x="417" y="204"/>
                    </a:lnTo>
                    <a:lnTo>
                      <a:pt x="444" y="171"/>
                    </a:lnTo>
                    <a:lnTo>
                      <a:pt x="469" y="133"/>
                    </a:lnTo>
                    <a:lnTo>
                      <a:pt x="496" y="94"/>
                    </a:lnTo>
                    <a:lnTo>
                      <a:pt x="523" y="54"/>
                    </a:lnTo>
                    <a:lnTo>
                      <a:pt x="549" y="10"/>
                    </a:lnTo>
                    <a:lnTo>
                      <a:pt x="534" y="0"/>
                    </a:lnTo>
                    <a:close/>
                  </a:path>
                </a:pathLst>
              </a:custGeom>
              <a:solidFill>
                <a:srgbClr val="000000"/>
              </a:solidFill>
              <a:ln w="9525">
                <a:noFill/>
                <a:round/>
                <a:headEnd/>
                <a:tailEnd/>
              </a:ln>
            </p:spPr>
            <p:txBody>
              <a:bodyPr/>
              <a:lstStyle/>
              <a:p>
                <a:endParaRPr lang="en-SG"/>
              </a:p>
            </p:txBody>
          </p:sp>
          <p:sp>
            <p:nvSpPr>
              <p:cNvPr id="180237" name="Freeform 13"/>
              <p:cNvSpPr>
                <a:spLocks/>
              </p:cNvSpPr>
              <p:nvPr/>
            </p:nvSpPr>
            <p:spPr bwMode="auto">
              <a:xfrm>
                <a:off x="2955" y="1226"/>
                <a:ext cx="586" cy="259"/>
              </a:xfrm>
              <a:custGeom>
                <a:avLst/>
                <a:gdLst/>
                <a:ahLst/>
                <a:cxnLst>
                  <a:cxn ang="0">
                    <a:pos x="355" y="103"/>
                  </a:cxn>
                  <a:cxn ang="0">
                    <a:pos x="338" y="82"/>
                  </a:cxn>
                  <a:cxn ang="0">
                    <a:pos x="323" y="61"/>
                  </a:cxn>
                  <a:cxn ang="0">
                    <a:pos x="307" y="46"/>
                  </a:cxn>
                  <a:cxn ang="0">
                    <a:pos x="292" y="32"/>
                  </a:cxn>
                  <a:cxn ang="0">
                    <a:pos x="275" y="21"/>
                  </a:cxn>
                  <a:cxn ang="0">
                    <a:pos x="259" y="11"/>
                  </a:cxn>
                  <a:cxn ang="0">
                    <a:pos x="242" y="5"/>
                  </a:cxn>
                  <a:cxn ang="0">
                    <a:pos x="227" y="1"/>
                  </a:cxn>
                  <a:cxn ang="0">
                    <a:pos x="211" y="0"/>
                  </a:cxn>
                  <a:cxn ang="0">
                    <a:pos x="196" y="0"/>
                  </a:cxn>
                  <a:cxn ang="0">
                    <a:pos x="180" y="0"/>
                  </a:cxn>
                  <a:cxn ang="0">
                    <a:pos x="165" y="3"/>
                  </a:cxn>
                  <a:cxn ang="0">
                    <a:pos x="152" y="9"/>
                  </a:cxn>
                  <a:cxn ang="0">
                    <a:pos x="138" y="15"/>
                  </a:cxn>
                  <a:cxn ang="0">
                    <a:pos x="125" y="21"/>
                  </a:cxn>
                  <a:cxn ang="0">
                    <a:pos x="111" y="28"/>
                  </a:cxn>
                  <a:cxn ang="0">
                    <a:pos x="88" y="47"/>
                  </a:cxn>
                  <a:cxn ang="0">
                    <a:pos x="67" y="67"/>
                  </a:cxn>
                  <a:cxn ang="0">
                    <a:pos x="48" y="86"/>
                  </a:cxn>
                  <a:cxn ang="0">
                    <a:pos x="31" y="105"/>
                  </a:cxn>
                  <a:cxn ang="0">
                    <a:pos x="10" y="136"/>
                  </a:cxn>
                  <a:cxn ang="0">
                    <a:pos x="0" y="147"/>
                  </a:cxn>
                  <a:cxn ang="0">
                    <a:pos x="15" y="157"/>
                  </a:cxn>
                  <a:cxn ang="0">
                    <a:pos x="21" y="145"/>
                  </a:cxn>
                  <a:cxn ang="0">
                    <a:pos x="44" y="115"/>
                  </a:cxn>
                  <a:cxn ang="0">
                    <a:pos x="60" y="97"/>
                  </a:cxn>
                  <a:cxn ang="0">
                    <a:pos x="77" y="78"/>
                  </a:cxn>
                  <a:cxn ang="0">
                    <a:pos x="98" y="59"/>
                  </a:cxn>
                  <a:cxn ang="0">
                    <a:pos x="121" y="42"/>
                  </a:cxn>
                  <a:cxn ang="0">
                    <a:pos x="132" y="34"/>
                  </a:cxn>
                  <a:cxn ang="0">
                    <a:pos x="144" y="28"/>
                  </a:cxn>
                  <a:cxn ang="0">
                    <a:pos x="157" y="23"/>
                  </a:cxn>
                  <a:cxn ang="0">
                    <a:pos x="171" y="19"/>
                  </a:cxn>
                  <a:cxn ang="0">
                    <a:pos x="182" y="17"/>
                  </a:cxn>
                  <a:cxn ang="0">
                    <a:pos x="196" y="15"/>
                  </a:cxn>
                  <a:cxn ang="0">
                    <a:pos x="209" y="15"/>
                  </a:cxn>
                  <a:cxn ang="0">
                    <a:pos x="225" y="17"/>
                  </a:cxn>
                  <a:cxn ang="0">
                    <a:pos x="238" y="21"/>
                  </a:cxn>
                  <a:cxn ang="0">
                    <a:pos x="252" y="26"/>
                  </a:cxn>
                  <a:cxn ang="0">
                    <a:pos x="267" y="34"/>
                  </a:cxn>
                  <a:cxn ang="0">
                    <a:pos x="280" y="44"/>
                  </a:cxn>
                  <a:cxn ang="0">
                    <a:pos x="296" y="57"/>
                  </a:cxn>
                  <a:cxn ang="0">
                    <a:pos x="311" y="72"/>
                  </a:cxn>
                  <a:cxn ang="0">
                    <a:pos x="326" y="92"/>
                  </a:cxn>
                  <a:cxn ang="0">
                    <a:pos x="342" y="113"/>
                  </a:cxn>
                  <a:cxn ang="0">
                    <a:pos x="355" y="103"/>
                  </a:cxn>
                </a:cxnLst>
                <a:rect l="0" t="0" r="r" b="b"/>
                <a:pathLst>
                  <a:path w="355" h="157">
                    <a:moveTo>
                      <a:pt x="355" y="103"/>
                    </a:moveTo>
                    <a:lnTo>
                      <a:pt x="338" y="82"/>
                    </a:lnTo>
                    <a:lnTo>
                      <a:pt x="323" y="61"/>
                    </a:lnTo>
                    <a:lnTo>
                      <a:pt x="307" y="46"/>
                    </a:lnTo>
                    <a:lnTo>
                      <a:pt x="292" y="32"/>
                    </a:lnTo>
                    <a:lnTo>
                      <a:pt x="275" y="21"/>
                    </a:lnTo>
                    <a:lnTo>
                      <a:pt x="259" y="11"/>
                    </a:lnTo>
                    <a:lnTo>
                      <a:pt x="242" y="5"/>
                    </a:lnTo>
                    <a:lnTo>
                      <a:pt x="227" y="1"/>
                    </a:lnTo>
                    <a:lnTo>
                      <a:pt x="211" y="0"/>
                    </a:lnTo>
                    <a:lnTo>
                      <a:pt x="196" y="0"/>
                    </a:lnTo>
                    <a:lnTo>
                      <a:pt x="180" y="0"/>
                    </a:lnTo>
                    <a:lnTo>
                      <a:pt x="165" y="3"/>
                    </a:lnTo>
                    <a:lnTo>
                      <a:pt x="152" y="9"/>
                    </a:lnTo>
                    <a:lnTo>
                      <a:pt x="138" y="15"/>
                    </a:lnTo>
                    <a:lnTo>
                      <a:pt x="125" y="21"/>
                    </a:lnTo>
                    <a:lnTo>
                      <a:pt x="111" y="28"/>
                    </a:lnTo>
                    <a:lnTo>
                      <a:pt x="88" y="47"/>
                    </a:lnTo>
                    <a:lnTo>
                      <a:pt x="67" y="67"/>
                    </a:lnTo>
                    <a:lnTo>
                      <a:pt x="48" y="86"/>
                    </a:lnTo>
                    <a:lnTo>
                      <a:pt x="31" y="105"/>
                    </a:lnTo>
                    <a:lnTo>
                      <a:pt x="10" y="136"/>
                    </a:lnTo>
                    <a:lnTo>
                      <a:pt x="0" y="147"/>
                    </a:lnTo>
                    <a:lnTo>
                      <a:pt x="15" y="157"/>
                    </a:lnTo>
                    <a:lnTo>
                      <a:pt x="21" y="145"/>
                    </a:lnTo>
                    <a:lnTo>
                      <a:pt x="44" y="115"/>
                    </a:lnTo>
                    <a:lnTo>
                      <a:pt x="60" y="97"/>
                    </a:lnTo>
                    <a:lnTo>
                      <a:pt x="77" y="78"/>
                    </a:lnTo>
                    <a:lnTo>
                      <a:pt x="98" y="59"/>
                    </a:lnTo>
                    <a:lnTo>
                      <a:pt x="121" y="42"/>
                    </a:lnTo>
                    <a:lnTo>
                      <a:pt x="132" y="34"/>
                    </a:lnTo>
                    <a:lnTo>
                      <a:pt x="144" y="28"/>
                    </a:lnTo>
                    <a:lnTo>
                      <a:pt x="157" y="23"/>
                    </a:lnTo>
                    <a:lnTo>
                      <a:pt x="171" y="19"/>
                    </a:lnTo>
                    <a:lnTo>
                      <a:pt x="182" y="17"/>
                    </a:lnTo>
                    <a:lnTo>
                      <a:pt x="196" y="15"/>
                    </a:lnTo>
                    <a:lnTo>
                      <a:pt x="209" y="15"/>
                    </a:lnTo>
                    <a:lnTo>
                      <a:pt x="225" y="17"/>
                    </a:lnTo>
                    <a:lnTo>
                      <a:pt x="238" y="21"/>
                    </a:lnTo>
                    <a:lnTo>
                      <a:pt x="252" y="26"/>
                    </a:lnTo>
                    <a:lnTo>
                      <a:pt x="267" y="34"/>
                    </a:lnTo>
                    <a:lnTo>
                      <a:pt x="280" y="44"/>
                    </a:lnTo>
                    <a:lnTo>
                      <a:pt x="296" y="57"/>
                    </a:lnTo>
                    <a:lnTo>
                      <a:pt x="311" y="72"/>
                    </a:lnTo>
                    <a:lnTo>
                      <a:pt x="326" y="92"/>
                    </a:lnTo>
                    <a:lnTo>
                      <a:pt x="342" y="113"/>
                    </a:lnTo>
                    <a:lnTo>
                      <a:pt x="355" y="103"/>
                    </a:lnTo>
                    <a:close/>
                  </a:path>
                </a:pathLst>
              </a:custGeom>
              <a:solidFill>
                <a:srgbClr val="000000"/>
              </a:solidFill>
              <a:ln w="9525">
                <a:noFill/>
                <a:round/>
                <a:headEnd/>
                <a:tailEnd/>
              </a:ln>
            </p:spPr>
            <p:txBody>
              <a:bodyPr/>
              <a:lstStyle/>
              <a:p>
                <a:endParaRPr lang="en-SG"/>
              </a:p>
            </p:txBody>
          </p:sp>
          <p:sp>
            <p:nvSpPr>
              <p:cNvPr id="180238" name="Freeform 14"/>
              <p:cNvSpPr>
                <a:spLocks/>
              </p:cNvSpPr>
              <p:nvPr/>
            </p:nvSpPr>
            <p:spPr bwMode="auto">
              <a:xfrm>
                <a:off x="3520" y="1396"/>
                <a:ext cx="718" cy="958"/>
              </a:xfrm>
              <a:custGeom>
                <a:avLst/>
                <a:gdLst/>
                <a:ahLst/>
                <a:cxnLst>
                  <a:cxn ang="0">
                    <a:pos x="435" y="564"/>
                  </a:cxn>
                  <a:cxn ang="0">
                    <a:pos x="422" y="562"/>
                  </a:cxn>
                  <a:cxn ang="0">
                    <a:pos x="411" y="558"/>
                  </a:cxn>
                  <a:cxn ang="0">
                    <a:pos x="397" y="555"/>
                  </a:cxn>
                  <a:cxn ang="0">
                    <a:pos x="386" y="547"/>
                  </a:cxn>
                  <a:cxn ang="0">
                    <a:pos x="372" y="537"/>
                  </a:cxn>
                  <a:cxn ang="0">
                    <a:pos x="361" y="528"/>
                  </a:cxn>
                  <a:cxn ang="0">
                    <a:pos x="347" y="516"/>
                  </a:cxn>
                  <a:cxn ang="0">
                    <a:pos x="334" y="505"/>
                  </a:cxn>
                  <a:cxn ang="0">
                    <a:pos x="309" y="476"/>
                  </a:cxn>
                  <a:cxn ang="0">
                    <a:pos x="282" y="441"/>
                  </a:cxn>
                  <a:cxn ang="0">
                    <a:pos x="257" y="405"/>
                  </a:cxn>
                  <a:cxn ang="0">
                    <a:pos x="230" y="365"/>
                  </a:cxn>
                  <a:cxn ang="0">
                    <a:pos x="176" y="276"/>
                  </a:cxn>
                  <a:cxn ang="0">
                    <a:pos x="123" y="184"/>
                  </a:cxn>
                  <a:cxn ang="0">
                    <a:pos x="67" y="90"/>
                  </a:cxn>
                  <a:cxn ang="0">
                    <a:pos x="13" y="0"/>
                  </a:cxn>
                  <a:cxn ang="0">
                    <a:pos x="0" y="10"/>
                  </a:cxn>
                  <a:cxn ang="0">
                    <a:pos x="53" y="98"/>
                  </a:cxn>
                  <a:cxn ang="0">
                    <a:pos x="109" y="192"/>
                  </a:cxn>
                  <a:cxn ang="0">
                    <a:pos x="163" y="284"/>
                  </a:cxn>
                  <a:cxn ang="0">
                    <a:pos x="217" y="372"/>
                  </a:cxn>
                  <a:cxn ang="0">
                    <a:pos x="244" y="413"/>
                  </a:cxn>
                  <a:cxn ang="0">
                    <a:pos x="270" y="451"/>
                  </a:cxn>
                  <a:cxn ang="0">
                    <a:pos x="295" y="485"/>
                  </a:cxn>
                  <a:cxn ang="0">
                    <a:pos x="322" y="514"/>
                  </a:cxn>
                  <a:cxn ang="0">
                    <a:pos x="336" y="528"/>
                  </a:cxn>
                  <a:cxn ang="0">
                    <a:pos x="349" y="541"/>
                  </a:cxn>
                  <a:cxn ang="0">
                    <a:pos x="363" y="551"/>
                  </a:cxn>
                  <a:cxn ang="0">
                    <a:pos x="378" y="560"/>
                  </a:cxn>
                  <a:cxn ang="0">
                    <a:pos x="391" y="568"/>
                  </a:cxn>
                  <a:cxn ang="0">
                    <a:pos x="405" y="574"/>
                  </a:cxn>
                  <a:cxn ang="0">
                    <a:pos x="418" y="578"/>
                  </a:cxn>
                  <a:cxn ang="0">
                    <a:pos x="434" y="581"/>
                  </a:cxn>
                  <a:cxn ang="0">
                    <a:pos x="435" y="564"/>
                  </a:cxn>
                </a:cxnLst>
                <a:rect l="0" t="0" r="r" b="b"/>
                <a:pathLst>
                  <a:path w="435" h="581">
                    <a:moveTo>
                      <a:pt x="435" y="564"/>
                    </a:moveTo>
                    <a:lnTo>
                      <a:pt x="422" y="562"/>
                    </a:lnTo>
                    <a:lnTo>
                      <a:pt x="411" y="558"/>
                    </a:lnTo>
                    <a:lnTo>
                      <a:pt x="397" y="555"/>
                    </a:lnTo>
                    <a:lnTo>
                      <a:pt x="386" y="547"/>
                    </a:lnTo>
                    <a:lnTo>
                      <a:pt x="372" y="537"/>
                    </a:lnTo>
                    <a:lnTo>
                      <a:pt x="361" y="528"/>
                    </a:lnTo>
                    <a:lnTo>
                      <a:pt x="347" y="516"/>
                    </a:lnTo>
                    <a:lnTo>
                      <a:pt x="334" y="505"/>
                    </a:lnTo>
                    <a:lnTo>
                      <a:pt x="309" y="476"/>
                    </a:lnTo>
                    <a:lnTo>
                      <a:pt x="282" y="441"/>
                    </a:lnTo>
                    <a:lnTo>
                      <a:pt x="257" y="405"/>
                    </a:lnTo>
                    <a:lnTo>
                      <a:pt x="230" y="365"/>
                    </a:lnTo>
                    <a:lnTo>
                      <a:pt x="176" y="276"/>
                    </a:lnTo>
                    <a:lnTo>
                      <a:pt x="123" y="184"/>
                    </a:lnTo>
                    <a:lnTo>
                      <a:pt x="67" y="90"/>
                    </a:lnTo>
                    <a:lnTo>
                      <a:pt x="13" y="0"/>
                    </a:lnTo>
                    <a:lnTo>
                      <a:pt x="0" y="10"/>
                    </a:lnTo>
                    <a:lnTo>
                      <a:pt x="53" y="98"/>
                    </a:lnTo>
                    <a:lnTo>
                      <a:pt x="109" y="192"/>
                    </a:lnTo>
                    <a:lnTo>
                      <a:pt x="163" y="284"/>
                    </a:lnTo>
                    <a:lnTo>
                      <a:pt x="217" y="372"/>
                    </a:lnTo>
                    <a:lnTo>
                      <a:pt x="244" y="413"/>
                    </a:lnTo>
                    <a:lnTo>
                      <a:pt x="270" y="451"/>
                    </a:lnTo>
                    <a:lnTo>
                      <a:pt x="295" y="485"/>
                    </a:lnTo>
                    <a:lnTo>
                      <a:pt x="322" y="514"/>
                    </a:lnTo>
                    <a:lnTo>
                      <a:pt x="336" y="528"/>
                    </a:lnTo>
                    <a:lnTo>
                      <a:pt x="349" y="541"/>
                    </a:lnTo>
                    <a:lnTo>
                      <a:pt x="363" y="551"/>
                    </a:lnTo>
                    <a:lnTo>
                      <a:pt x="378" y="560"/>
                    </a:lnTo>
                    <a:lnTo>
                      <a:pt x="391" y="568"/>
                    </a:lnTo>
                    <a:lnTo>
                      <a:pt x="405" y="574"/>
                    </a:lnTo>
                    <a:lnTo>
                      <a:pt x="418" y="578"/>
                    </a:lnTo>
                    <a:lnTo>
                      <a:pt x="434" y="581"/>
                    </a:lnTo>
                    <a:lnTo>
                      <a:pt x="435" y="564"/>
                    </a:lnTo>
                    <a:close/>
                  </a:path>
                </a:pathLst>
              </a:custGeom>
              <a:solidFill>
                <a:srgbClr val="000000"/>
              </a:solidFill>
              <a:ln w="9525">
                <a:noFill/>
                <a:round/>
                <a:headEnd/>
                <a:tailEnd/>
              </a:ln>
            </p:spPr>
            <p:txBody>
              <a:bodyPr/>
              <a:lstStyle/>
              <a:p>
                <a:endParaRPr lang="en-SG"/>
              </a:p>
            </p:txBody>
          </p:sp>
          <p:sp>
            <p:nvSpPr>
              <p:cNvPr id="180239" name="Rectangle 15"/>
              <p:cNvSpPr>
                <a:spLocks noChangeArrowheads="1"/>
              </p:cNvSpPr>
              <p:nvPr/>
            </p:nvSpPr>
            <p:spPr bwMode="auto">
              <a:xfrm>
                <a:off x="1968" y="1008"/>
                <a:ext cx="932" cy="176"/>
              </a:xfrm>
              <a:prstGeom prst="rect">
                <a:avLst/>
              </a:prstGeom>
              <a:noFill/>
              <a:ln w="9525">
                <a:noFill/>
                <a:miter lim="800000"/>
                <a:headEnd/>
                <a:tailEnd/>
              </a:ln>
            </p:spPr>
            <p:txBody>
              <a:bodyPr wrap="square" lIns="0" tIns="0" rIns="0" bIns="0">
                <a:spAutoFit/>
              </a:bodyPr>
              <a:lstStyle/>
              <a:p>
                <a:pPr algn="l" eaLnBrk="0" fontAlgn="base" hangingPunct="0">
                  <a:lnSpc>
                    <a:spcPct val="100000"/>
                  </a:lnSpc>
                  <a:spcBef>
                    <a:spcPct val="0"/>
                  </a:spcBef>
                  <a:buClrTx/>
                  <a:buSzTx/>
                  <a:buFontTx/>
                  <a:buNone/>
                </a:pPr>
                <a:r>
                  <a:rPr lang="en-US" sz="1800" b="1" dirty="0">
                    <a:solidFill>
                      <a:srgbClr val="022C8F"/>
                    </a:solidFill>
                    <a:latin typeface="Helvetica" pitchFamily="34" charset="0"/>
                    <a:cs typeface="Helvetica" pitchFamily="34" charset="0"/>
                  </a:rPr>
                  <a:t>Most Goods</a:t>
                </a:r>
              </a:p>
            </p:txBody>
          </p:sp>
          <p:sp>
            <p:nvSpPr>
              <p:cNvPr id="180246" name="Rectangle 22"/>
              <p:cNvSpPr>
                <a:spLocks noChangeArrowheads="1"/>
              </p:cNvSpPr>
              <p:nvPr/>
            </p:nvSpPr>
            <p:spPr bwMode="auto">
              <a:xfrm>
                <a:off x="4402" y="1978"/>
                <a:ext cx="626" cy="352"/>
              </a:xfrm>
              <a:prstGeom prst="rect">
                <a:avLst/>
              </a:prstGeom>
              <a:noFill/>
              <a:ln w="9525">
                <a:noFill/>
                <a:miter lim="800000"/>
                <a:headEnd/>
                <a:tailEnd/>
              </a:ln>
            </p:spPr>
            <p:txBody>
              <a:bodyPr wrap="square" lIns="0" tIns="0" rIns="0" bIns="0">
                <a:spAutoFit/>
              </a:bodyPr>
              <a:lstStyle/>
              <a:p>
                <a:pPr algn="l" eaLnBrk="0" fontAlgn="base" hangingPunct="0">
                  <a:lnSpc>
                    <a:spcPct val="100000"/>
                  </a:lnSpc>
                  <a:spcBef>
                    <a:spcPct val="0"/>
                  </a:spcBef>
                  <a:buClrTx/>
                  <a:buSzTx/>
                  <a:buFontTx/>
                  <a:buNone/>
                </a:pPr>
                <a:r>
                  <a:rPr lang="en-US" sz="1800" dirty="0">
                    <a:solidFill>
                      <a:srgbClr val="013C7D"/>
                    </a:solidFill>
                    <a:latin typeface="Helvetica" pitchFamily="34" charset="0"/>
                    <a:cs typeface="Helvetica" pitchFamily="34" charset="0"/>
                  </a:rPr>
                  <a:t>Difficult</a:t>
                </a:r>
                <a:r>
                  <a:rPr lang="en-US" sz="1800" b="0" dirty="0">
                    <a:solidFill>
                      <a:srgbClr val="013C7D"/>
                    </a:solidFill>
                    <a:latin typeface="Helvetica" pitchFamily="34" charset="0"/>
                    <a:cs typeface="Helvetica" pitchFamily="34" charset="0"/>
                  </a:rPr>
                  <a:t>  </a:t>
                </a:r>
                <a:endParaRPr lang="en-US" sz="1800" b="0" dirty="0" smtClean="0">
                  <a:solidFill>
                    <a:srgbClr val="013C7D"/>
                  </a:solidFill>
                  <a:latin typeface="Helvetica" pitchFamily="34" charset="0"/>
                  <a:cs typeface="Helvetica" pitchFamily="34" charset="0"/>
                </a:endParaRPr>
              </a:p>
              <a:p>
                <a:pPr algn="l" eaLnBrk="0" fontAlgn="base" hangingPunct="0">
                  <a:lnSpc>
                    <a:spcPct val="100000"/>
                  </a:lnSpc>
                  <a:spcBef>
                    <a:spcPct val="0"/>
                  </a:spcBef>
                  <a:buClrTx/>
                  <a:buSzTx/>
                  <a:buFontTx/>
                  <a:buNone/>
                </a:pPr>
                <a:r>
                  <a:rPr lang="en-US" sz="1800" dirty="0" smtClean="0">
                    <a:solidFill>
                      <a:srgbClr val="013C7D"/>
                    </a:solidFill>
                    <a:latin typeface="Helvetica" pitchFamily="34" charset="0"/>
                    <a:cs typeface="Helvetica" pitchFamily="34" charset="0"/>
                  </a:rPr>
                  <a:t>To evaluate</a:t>
                </a:r>
                <a:endParaRPr lang="en-US" sz="1800" b="0" dirty="0">
                  <a:solidFill>
                    <a:srgbClr val="013C7D"/>
                  </a:solidFill>
                  <a:latin typeface="Helvetica" pitchFamily="34" charset="0"/>
                  <a:cs typeface="Helvetica" pitchFamily="34" charset="0"/>
                </a:endParaRPr>
              </a:p>
            </p:txBody>
          </p:sp>
          <p:sp>
            <p:nvSpPr>
              <p:cNvPr id="180247" name="Rectangle 23"/>
              <p:cNvSpPr>
                <a:spLocks noChangeArrowheads="1"/>
              </p:cNvSpPr>
              <p:nvPr/>
            </p:nvSpPr>
            <p:spPr bwMode="auto">
              <a:xfrm>
                <a:off x="4296" y="2330"/>
                <a:ext cx="0" cy="176"/>
              </a:xfrm>
              <a:prstGeom prst="rect">
                <a:avLst/>
              </a:prstGeom>
              <a:noFill/>
              <a:ln w="9525">
                <a:noFill/>
                <a:miter lim="800000"/>
                <a:headEnd/>
                <a:tailEnd/>
              </a:ln>
            </p:spPr>
            <p:txBody>
              <a:bodyPr wrap="square" lIns="0" tIns="0" rIns="0" bIns="0">
                <a:spAutoFit/>
              </a:bodyPr>
              <a:lstStyle/>
              <a:p>
                <a:pPr algn="l" eaLnBrk="0" fontAlgn="base" hangingPunct="0">
                  <a:lnSpc>
                    <a:spcPct val="100000"/>
                  </a:lnSpc>
                  <a:spcBef>
                    <a:spcPct val="0"/>
                  </a:spcBef>
                  <a:buClrTx/>
                  <a:buSzTx/>
                  <a:buFontTx/>
                  <a:buNone/>
                </a:pPr>
                <a:endParaRPr lang="en-US" sz="1800" dirty="0">
                  <a:solidFill>
                    <a:schemeClr val="hlink"/>
                  </a:solidFill>
                  <a:latin typeface="Helvetica" pitchFamily="34" charset="0"/>
                  <a:cs typeface="Helvetica" pitchFamily="34" charset="0"/>
                </a:endParaRPr>
              </a:p>
            </p:txBody>
          </p:sp>
          <p:sp>
            <p:nvSpPr>
              <p:cNvPr id="180248" name="Rectangle 24"/>
              <p:cNvSpPr>
                <a:spLocks noChangeArrowheads="1"/>
              </p:cNvSpPr>
              <p:nvPr/>
            </p:nvSpPr>
            <p:spPr bwMode="auto">
              <a:xfrm>
                <a:off x="453" y="1978"/>
                <a:ext cx="668" cy="352"/>
              </a:xfrm>
              <a:prstGeom prst="rect">
                <a:avLst/>
              </a:prstGeom>
              <a:noFill/>
              <a:ln w="9525">
                <a:noFill/>
                <a:miter lim="800000"/>
                <a:headEnd/>
                <a:tailEnd/>
              </a:ln>
            </p:spPr>
            <p:txBody>
              <a:bodyPr wrap="square" lIns="0" tIns="0" rIns="0" bIns="0">
                <a:spAutoFit/>
              </a:bodyPr>
              <a:lstStyle/>
              <a:p>
                <a:pPr algn="l" eaLnBrk="0" fontAlgn="base" hangingPunct="0">
                  <a:lnSpc>
                    <a:spcPct val="100000"/>
                  </a:lnSpc>
                  <a:spcBef>
                    <a:spcPct val="0"/>
                  </a:spcBef>
                  <a:buClrTx/>
                  <a:buSzTx/>
                  <a:buFontTx/>
                  <a:buNone/>
                </a:pPr>
                <a:r>
                  <a:rPr lang="en-US" sz="1800" dirty="0" smtClean="0">
                    <a:solidFill>
                      <a:srgbClr val="013C7D"/>
                    </a:solidFill>
                    <a:latin typeface="Helvetica" pitchFamily="34" charset="0"/>
                    <a:cs typeface="Helvetica" pitchFamily="34" charset="0"/>
                  </a:rPr>
                  <a:t>Easy</a:t>
                </a:r>
              </a:p>
              <a:p>
                <a:pPr algn="l" eaLnBrk="0" fontAlgn="base" hangingPunct="0">
                  <a:lnSpc>
                    <a:spcPct val="100000"/>
                  </a:lnSpc>
                  <a:spcBef>
                    <a:spcPct val="0"/>
                  </a:spcBef>
                  <a:buClrTx/>
                  <a:buSzTx/>
                  <a:buFontTx/>
                  <a:buNone/>
                </a:pPr>
                <a:r>
                  <a:rPr lang="en-US" sz="1800" dirty="0" smtClean="0">
                    <a:solidFill>
                      <a:srgbClr val="013C7D"/>
                    </a:solidFill>
                    <a:latin typeface="Helvetica" pitchFamily="34" charset="0"/>
                    <a:cs typeface="Helvetica" pitchFamily="34" charset="0"/>
                  </a:rPr>
                  <a:t>To Evaluate  </a:t>
                </a:r>
                <a:endParaRPr lang="en-US" sz="1800" dirty="0">
                  <a:solidFill>
                    <a:srgbClr val="013C7D"/>
                  </a:solidFill>
                  <a:latin typeface="Helvetica" pitchFamily="34" charset="0"/>
                  <a:cs typeface="Helvetica" pitchFamily="34" charset="0"/>
                </a:endParaRPr>
              </a:p>
            </p:txBody>
          </p:sp>
          <p:sp>
            <p:nvSpPr>
              <p:cNvPr id="180250" name="Rectangle 26"/>
              <p:cNvSpPr>
                <a:spLocks noChangeArrowheads="1"/>
              </p:cNvSpPr>
              <p:nvPr/>
            </p:nvSpPr>
            <p:spPr bwMode="auto">
              <a:xfrm>
                <a:off x="2976" y="1008"/>
                <a:ext cx="824" cy="176"/>
              </a:xfrm>
              <a:prstGeom prst="rect">
                <a:avLst/>
              </a:prstGeom>
              <a:noFill/>
              <a:ln w="9525">
                <a:noFill/>
                <a:miter lim="800000"/>
                <a:headEnd/>
                <a:tailEnd/>
              </a:ln>
            </p:spPr>
            <p:txBody>
              <a:bodyPr wrap="square" lIns="0" tIns="0" rIns="0" bIns="0">
                <a:spAutoFit/>
              </a:bodyPr>
              <a:lstStyle/>
              <a:p>
                <a:pPr algn="l" eaLnBrk="0" fontAlgn="base" hangingPunct="0">
                  <a:lnSpc>
                    <a:spcPct val="100000"/>
                  </a:lnSpc>
                  <a:spcBef>
                    <a:spcPct val="0"/>
                  </a:spcBef>
                  <a:buClrTx/>
                  <a:buSzTx/>
                  <a:buFontTx/>
                  <a:buNone/>
                </a:pPr>
                <a:r>
                  <a:rPr lang="en-US" sz="1800" b="1">
                    <a:solidFill>
                      <a:srgbClr val="022C8F"/>
                    </a:solidFill>
                    <a:latin typeface="Helvetica" pitchFamily="34" charset="0"/>
                    <a:cs typeface="Helvetica" pitchFamily="34" charset="0"/>
                  </a:rPr>
                  <a:t>Most Services</a:t>
                </a:r>
              </a:p>
            </p:txBody>
          </p:sp>
          <p:sp>
            <p:nvSpPr>
              <p:cNvPr id="180253" name="Line 29"/>
              <p:cNvSpPr>
                <a:spLocks noChangeShapeType="1"/>
              </p:cNvSpPr>
              <p:nvPr/>
            </p:nvSpPr>
            <p:spPr bwMode="auto">
              <a:xfrm>
                <a:off x="1203" y="2365"/>
                <a:ext cx="3037" cy="2"/>
              </a:xfrm>
              <a:prstGeom prst="line">
                <a:avLst/>
              </a:prstGeom>
              <a:noFill/>
              <a:ln w="0">
                <a:solidFill>
                  <a:schemeClr val="tx2"/>
                </a:solidFill>
                <a:round/>
                <a:headEnd/>
                <a:tailEnd/>
              </a:ln>
            </p:spPr>
            <p:txBody>
              <a:bodyPr/>
              <a:lstStyle/>
              <a:p>
                <a:endParaRPr lang="en-SG"/>
              </a:p>
            </p:txBody>
          </p:sp>
          <p:sp>
            <p:nvSpPr>
              <p:cNvPr id="180254" name="Freeform 30"/>
              <p:cNvSpPr>
                <a:spLocks/>
              </p:cNvSpPr>
              <p:nvPr/>
            </p:nvSpPr>
            <p:spPr bwMode="auto">
              <a:xfrm>
                <a:off x="1085" y="3335"/>
                <a:ext cx="729" cy="68"/>
              </a:xfrm>
              <a:custGeom>
                <a:avLst/>
                <a:gdLst/>
                <a:ahLst/>
                <a:cxnLst>
                  <a:cxn ang="0">
                    <a:pos x="486" y="33"/>
                  </a:cxn>
                  <a:cxn ang="0">
                    <a:pos x="497" y="29"/>
                  </a:cxn>
                  <a:cxn ang="0">
                    <a:pos x="505" y="20"/>
                  </a:cxn>
                  <a:cxn ang="0">
                    <a:pos x="509" y="8"/>
                  </a:cxn>
                  <a:cxn ang="0">
                    <a:pos x="515" y="0"/>
                  </a:cxn>
                  <a:cxn ang="0">
                    <a:pos x="511" y="23"/>
                  </a:cxn>
                  <a:cxn ang="0">
                    <a:pos x="503" y="37"/>
                  </a:cxn>
                  <a:cxn ang="0">
                    <a:pos x="490" y="45"/>
                  </a:cxn>
                  <a:cxn ang="0">
                    <a:pos x="468" y="46"/>
                  </a:cxn>
                  <a:cxn ang="0">
                    <a:pos x="286" y="48"/>
                  </a:cxn>
                  <a:cxn ang="0">
                    <a:pos x="277" y="48"/>
                  </a:cxn>
                  <a:cxn ang="0">
                    <a:pos x="269" y="54"/>
                  </a:cxn>
                  <a:cxn ang="0">
                    <a:pos x="263" y="64"/>
                  </a:cxn>
                  <a:cxn ang="0">
                    <a:pos x="253" y="69"/>
                  </a:cxn>
                  <a:cxn ang="0">
                    <a:pos x="250" y="58"/>
                  </a:cxn>
                  <a:cxn ang="0">
                    <a:pos x="244" y="52"/>
                  </a:cxn>
                  <a:cxn ang="0">
                    <a:pos x="234" y="48"/>
                  </a:cxn>
                  <a:cxn ang="0">
                    <a:pos x="225" y="46"/>
                  </a:cxn>
                  <a:cxn ang="0">
                    <a:pos x="35" y="46"/>
                  </a:cxn>
                  <a:cxn ang="0">
                    <a:pos x="17" y="43"/>
                  </a:cxn>
                  <a:cxn ang="0">
                    <a:pos x="6" y="31"/>
                  </a:cxn>
                  <a:cxn ang="0">
                    <a:pos x="2" y="14"/>
                  </a:cxn>
                  <a:cxn ang="0">
                    <a:pos x="6" y="0"/>
                  </a:cxn>
                  <a:cxn ang="0">
                    <a:pos x="8" y="14"/>
                  </a:cxn>
                  <a:cxn ang="0">
                    <a:pos x="14" y="23"/>
                  </a:cxn>
                  <a:cxn ang="0">
                    <a:pos x="23" y="31"/>
                  </a:cxn>
                  <a:cxn ang="0">
                    <a:pos x="37" y="35"/>
                  </a:cxn>
                  <a:cxn ang="0">
                    <a:pos x="229" y="35"/>
                  </a:cxn>
                  <a:cxn ang="0">
                    <a:pos x="238" y="37"/>
                  </a:cxn>
                  <a:cxn ang="0">
                    <a:pos x="248" y="43"/>
                  </a:cxn>
                  <a:cxn ang="0">
                    <a:pos x="253" y="52"/>
                  </a:cxn>
                  <a:cxn ang="0">
                    <a:pos x="257" y="58"/>
                  </a:cxn>
                  <a:cxn ang="0">
                    <a:pos x="263" y="46"/>
                  </a:cxn>
                  <a:cxn ang="0">
                    <a:pos x="271" y="39"/>
                  </a:cxn>
                  <a:cxn ang="0">
                    <a:pos x="280" y="35"/>
                  </a:cxn>
                  <a:cxn ang="0">
                    <a:pos x="292" y="35"/>
                  </a:cxn>
                </a:cxnLst>
                <a:rect l="0" t="0" r="r" b="b"/>
                <a:pathLst>
                  <a:path w="515" h="69">
                    <a:moveTo>
                      <a:pt x="478" y="35"/>
                    </a:moveTo>
                    <a:lnTo>
                      <a:pt x="486" y="33"/>
                    </a:lnTo>
                    <a:lnTo>
                      <a:pt x="492" y="31"/>
                    </a:lnTo>
                    <a:lnTo>
                      <a:pt x="497" y="29"/>
                    </a:lnTo>
                    <a:lnTo>
                      <a:pt x="501" y="23"/>
                    </a:lnTo>
                    <a:lnTo>
                      <a:pt x="505" y="20"/>
                    </a:lnTo>
                    <a:lnTo>
                      <a:pt x="507" y="14"/>
                    </a:lnTo>
                    <a:lnTo>
                      <a:pt x="509" y="8"/>
                    </a:lnTo>
                    <a:lnTo>
                      <a:pt x="509" y="0"/>
                    </a:lnTo>
                    <a:lnTo>
                      <a:pt x="515" y="0"/>
                    </a:lnTo>
                    <a:lnTo>
                      <a:pt x="513" y="14"/>
                    </a:lnTo>
                    <a:lnTo>
                      <a:pt x="511" y="23"/>
                    </a:lnTo>
                    <a:lnTo>
                      <a:pt x="509" y="31"/>
                    </a:lnTo>
                    <a:lnTo>
                      <a:pt x="503" y="37"/>
                    </a:lnTo>
                    <a:lnTo>
                      <a:pt x="497" y="43"/>
                    </a:lnTo>
                    <a:lnTo>
                      <a:pt x="490" y="45"/>
                    </a:lnTo>
                    <a:lnTo>
                      <a:pt x="480" y="46"/>
                    </a:lnTo>
                    <a:lnTo>
                      <a:pt x="468" y="46"/>
                    </a:lnTo>
                    <a:lnTo>
                      <a:pt x="290" y="46"/>
                    </a:lnTo>
                    <a:lnTo>
                      <a:pt x="286" y="48"/>
                    </a:lnTo>
                    <a:lnTo>
                      <a:pt x="280" y="48"/>
                    </a:lnTo>
                    <a:lnTo>
                      <a:pt x="277" y="48"/>
                    </a:lnTo>
                    <a:lnTo>
                      <a:pt x="273" y="52"/>
                    </a:lnTo>
                    <a:lnTo>
                      <a:pt x="269" y="54"/>
                    </a:lnTo>
                    <a:lnTo>
                      <a:pt x="265" y="58"/>
                    </a:lnTo>
                    <a:lnTo>
                      <a:pt x="263" y="64"/>
                    </a:lnTo>
                    <a:lnTo>
                      <a:pt x="261" y="69"/>
                    </a:lnTo>
                    <a:lnTo>
                      <a:pt x="253" y="69"/>
                    </a:lnTo>
                    <a:lnTo>
                      <a:pt x="253" y="64"/>
                    </a:lnTo>
                    <a:lnTo>
                      <a:pt x="250" y="58"/>
                    </a:lnTo>
                    <a:lnTo>
                      <a:pt x="248" y="54"/>
                    </a:lnTo>
                    <a:lnTo>
                      <a:pt x="244" y="52"/>
                    </a:lnTo>
                    <a:lnTo>
                      <a:pt x="238" y="48"/>
                    </a:lnTo>
                    <a:lnTo>
                      <a:pt x="234" y="48"/>
                    </a:lnTo>
                    <a:lnTo>
                      <a:pt x="229" y="48"/>
                    </a:lnTo>
                    <a:lnTo>
                      <a:pt x="225" y="46"/>
                    </a:lnTo>
                    <a:lnTo>
                      <a:pt x="46" y="46"/>
                    </a:lnTo>
                    <a:lnTo>
                      <a:pt x="35" y="46"/>
                    </a:lnTo>
                    <a:lnTo>
                      <a:pt x="25" y="45"/>
                    </a:lnTo>
                    <a:lnTo>
                      <a:pt x="17" y="43"/>
                    </a:lnTo>
                    <a:lnTo>
                      <a:pt x="12" y="37"/>
                    </a:lnTo>
                    <a:lnTo>
                      <a:pt x="6" y="31"/>
                    </a:lnTo>
                    <a:lnTo>
                      <a:pt x="4" y="23"/>
                    </a:lnTo>
                    <a:lnTo>
                      <a:pt x="2" y="14"/>
                    </a:lnTo>
                    <a:lnTo>
                      <a:pt x="0" y="0"/>
                    </a:lnTo>
                    <a:lnTo>
                      <a:pt x="6" y="0"/>
                    </a:lnTo>
                    <a:lnTo>
                      <a:pt x="6" y="8"/>
                    </a:lnTo>
                    <a:lnTo>
                      <a:pt x="8" y="14"/>
                    </a:lnTo>
                    <a:lnTo>
                      <a:pt x="10" y="20"/>
                    </a:lnTo>
                    <a:lnTo>
                      <a:pt x="14" y="23"/>
                    </a:lnTo>
                    <a:lnTo>
                      <a:pt x="17" y="29"/>
                    </a:lnTo>
                    <a:lnTo>
                      <a:pt x="23" y="31"/>
                    </a:lnTo>
                    <a:lnTo>
                      <a:pt x="29" y="33"/>
                    </a:lnTo>
                    <a:lnTo>
                      <a:pt x="37" y="35"/>
                    </a:lnTo>
                    <a:lnTo>
                      <a:pt x="223" y="35"/>
                    </a:lnTo>
                    <a:lnTo>
                      <a:pt x="229" y="35"/>
                    </a:lnTo>
                    <a:lnTo>
                      <a:pt x="234" y="35"/>
                    </a:lnTo>
                    <a:lnTo>
                      <a:pt x="238" y="37"/>
                    </a:lnTo>
                    <a:lnTo>
                      <a:pt x="244" y="39"/>
                    </a:lnTo>
                    <a:lnTo>
                      <a:pt x="248" y="43"/>
                    </a:lnTo>
                    <a:lnTo>
                      <a:pt x="252" y="46"/>
                    </a:lnTo>
                    <a:lnTo>
                      <a:pt x="253" y="52"/>
                    </a:lnTo>
                    <a:lnTo>
                      <a:pt x="257" y="58"/>
                    </a:lnTo>
                    <a:lnTo>
                      <a:pt x="257" y="58"/>
                    </a:lnTo>
                    <a:lnTo>
                      <a:pt x="261" y="52"/>
                    </a:lnTo>
                    <a:lnTo>
                      <a:pt x="263" y="46"/>
                    </a:lnTo>
                    <a:lnTo>
                      <a:pt x="267" y="43"/>
                    </a:lnTo>
                    <a:lnTo>
                      <a:pt x="271" y="39"/>
                    </a:lnTo>
                    <a:lnTo>
                      <a:pt x="277" y="37"/>
                    </a:lnTo>
                    <a:lnTo>
                      <a:pt x="280" y="35"/>
                    </a:lnTo>
                    <a:lnTo>
                      <a:pt x="286" y="35"/>
                    </a:lnTo>
                    <a:lnTo>
                      <a:pt x="292" y="35"/>
                    </a:lnTo>
                    <a:lnTo>
                      <a:pt x="478" y="35"/>
                    </a:lnTo>
                    <a:close/>
                  </a:path>
                </a:pathLst>
              </a:custGeom>
              <a:solidFill>
                <a:schemeClr val="tx1"/>
              </a:solidFill>
              <a:ln w="9525">
                <a:solidFill>
                  <a:schemeClr val="tx1"/>
                </a:solidFill>
                <a:round/>
                <a:headEnd/>
                <a:tailEnd/>
              </a:ln>
            </p:spPr>
            <p:txBody>
              <a:bodyPr/>
              <a:lstStyle/>
              <a:p>
                <a:endParaRPr lang="en-SG" dirty="0">
                  <a:solidFill>
                    <a:sysClr val="windowText" lastClr="000000"/>
                  </a:solidFill>
                </a:endParaRPr>
              </a:p>
            </p:txBody>
          </p:sp>
          <p:sp>
            <p:nvSpPr>
              <p:cNvPr id="180257" name="Text Box 33"/>
              <p:cNvSpPr txBox="1">
                <a:spLocks noChangeArrowheads="1"/>
              </p:cNvSpPr>
              <p:nvPr/>
            </p:nvSpPr>
            <p:spPr bwMode="auto">
              <a:xfrm rot="16144838">
                <a:off x="3572" y="3181"/>
                <a:ext cx="213" cy="54"/>
              </a:xfrm>
              <a:prstGeom prst="rect">
                <a:avLst/>
              </a:prstGeom>
              <a:noFill/>
              <a:ln w="9525">
                <a:noFill/>
                <a:miter lim="800000"/>
                <a:headEnd type="none" w="sm" len="sm"/>
                <a:tailEnd type="none" w="sm" len="sm"/>
              </a:ln>
              <a:effectLst/>
            </p:spPr>
            <p:txBody>
              <a:bodyPr vert="eaVert" wrap="square">
                <a:spAutoFit/>
              </a:bodyPr>
              <a:lstStyle/>
              <a:p>
                <a:pPr eaLnBrk="0" fontAlgn="base" hangingPunct="0">
                  <a:lnSpc>
                    <a:spcPct val="100000"/>
                  </a:lnSpc>
                  <a:spcBef>
                    <a:spcPct val="0"/>
                  </a:spcBef>
                  <a:buClrTx/>
                  <a:buSzTx/>
                  <a:buFontTx/>
                  <a:buNone/>
                </a:pPr>
                <a:endParaRPr lang="en-US" sz="1000">
                  <a:solidFill>
                    <a:srgbClr val="500093"/>
                  </a:solidFill>
                  <a:cs typeface="Arial" pitchFamily="34" charset="0"/>
                </a:endParaRPr>
              </a:p>
            </p:txBody>
          </p:sp>
          <p:sp>
            <p:nvSpPr>
              <p:cNvPr id="180260" name="Text Box 36"/>
              <p:cNvSpPr txBox="1">
                <a:spLocks noChangeArrowheads="1"/>
              </p:cNvSpPr>
              <p:nvPr/>
            </p:nvSpPr>
            <p:spPr bwMode="auto">
              <a:xfrm>
                <a:off x="138" y="3744"/>
                <a:ext cx="107" cy="221"/>
              </a:xfrm>
              <a:prstGeom prst="rect">
                <a:avLst/>
              </a:prstGeom>
              <a:noFill/>
              <a:ln w="9525" algn="ctr">
                <a:noFill/>
                <a:miter lim="800000"/>
                <a:headEnd/>
                <a:tailEnd/>
              </a:ln>
              <a:effectLst/>
            </p:spPr>
            <p:txBody>
              <a:bodyPr wrap="square">
                <a:spAutoFit/>
              </a:bodyPr>
              <a:lstStyle/>
              <a:p>
                <a:endParaRPr lang="en-US"/>
              </a:p>
            </p:txBody>
          </p:sp>
        </p:grpSp>
        <p:sp>
          <p:nvSpPr>
            <p:cNvPr id="38" name="TextBox 37"/>
            <p:cNvSpPr txBox="1"/>
            <p:nvPr/>
          </p:nvSpPr>
          <p:spPr>
            <a:xfrm>
              <a:off x="1944311" y="3733800"/>
              <a:ext cx="1458042" cy="1454757"/>
            </a:xfrm>
            <a:prstGeom prst="rect">
              <a:avLst/>
            </a:prstGeom>
            <a:noFill/>
          </p:spPr>
          <p:txBody>
            <a:bodyPr wrap="square" rtlCol="0">
              <a:spAutoFit/>
            </a:bodyPr>
            <a:lstStyle/>
            <a:p>
              <a:pPr algn="l"/>
              <a:r>
                <a:rPr lang="en-US" sz="1600" dirty="0" smtClean="0">
                  <a:latin typeface="Helvetica" pitchFamily="34" charset="0"/>
                  <a:cs typeface="Helvetica" pitchFamily="34" charset="0"/>
                </a:rPr>
                <a:t>Clothing</a:t>
              </a:r>
            </a:p>
            <a:p>
              <a:pPr algn="l"/>
              <a:r>
                <a:rPr lang="en-US" sz="1600" dirty="0" smtClean="0">
                  <a:latin typeface="Helvetica" pitchFamily="34" charset="0"/>
                  <a:cs typeface="Helvetica" pitchFamily="34" charset="0"/>
                </a:rPr>
                <a:t>Chair</a:t>
              </a:r>
            </a:p>
            <a:p>
              <a:pPr algn="l"/>
              <a:r>
                <a:rPr lang="en-US" sz="1600" dirty="0" smtClean="0">
                  <a:latin typeface="Helvetica" pitchFamily="34" charset="0"/>
                  <a:cs typeface="Helvetica" pitchFamily="34" charset="0"/>
                </a:rPr>
                <a:t>Motor Vehicle</a:t>
              </a:r>
            </a:p>
            <a:p>
              <a:pPr algn="l"/>
              <a:r>
                <a:rPr lang="en-US" sz="1600" dirty="0" smtClean="0">
                  <a:latin typeface="Helvetica" pitchFamily="34" charset="0"/>
                  <a:cs typeface="Helvetica" pitchFamily="34" charset="0"/>
                </a:rPr>
                <a:t>Foods</a:t>
              </a:r>
              <a:endParaRPr lang="en-SG" sz="1600" dirty="0">
                <a:latin typeface="Helvetica" pitchFamily="34" charset="0"/>
                <a:cs typeface="Helvetica" pitchFamily="34" charset="0"/>
              </a:endParaRPr>
            </a:p>
          </p:txBody>
        </p:sp>
        <p:sp>
          <p:nvSpPr>
            <p:cNvPr id="39" name="TextBox 38"/>
            <p:cNvSpPr txBox="1"/>
            <p:nvPr/>
          </p:nvSpPr>
          <p:spPr>
            <a:xfrm>
              <a:off x="1944311" y="5334000"/>
              <a:ext cx="1295400" cy="830997"/>
            </a:xfrm>
            <a:prstGeom prst="rect">
              <a:avLst/>
            </a:prstGeom>
            <a:noFill/>
          </p:spPr>
          <p:txBody>
            <a:bodyPr wrap="square" rtlCol="0">
              <a:spAutoFit/>
            </a:bodyPr>
            <a:lstStyle/>
            <a:p>
              <a:pPr>
                <a:lnSpc>
                  <a:spcPct val="100000"/>
                </a:lnSpc>
              </a:pPr>
              <a:r>
                <a:rPr lang="en-US" sz="1600" dirty="0" smtClean="0">
                  <a:latin typeface="Helvetica" pitchFamily="34" charset="0"/>
                  <a:cs typeface="Helvetica" pitchFamily="34" charset="0"/>
                </a:rPr>
                <a:t>High In Search</a:t>
              </a:r>
            </a:p>
            <a:p>
              <a:pPr>
                <a:lnSpc>
                  <a:spcPct val="100000"/>
                </a:lnSpc>
              </a:pPr>
              <a:r>
                <a:rPr lang="en-US" sz="1600" dirty="0" smtClean="0">
                  <a:latin typeface="Helvetica" pitchFamily="34" charset="0"/>
                  <a:cs typeface="Helvetica" pitchFamily="34" charset="0"/>
                </a:rPr>
                <a:t>Attributes</a:t>
              </a:r>
              <a:endParaRPr lang="en-SG" sz="1600" dirty="0">
                <a:latin typeface="Helvetica" pitchFamily="34" charset="0"/>
                <a:cs typeface="Helvetica" pitchFamily="34" charset="0"/>
              </a:endParaRPr>
            </a:p>
          </p:txBody>
        </p:sp>
      </p:grpSp>
      <p:grpSp>
        <p:nvGrpSpPr>
          <p:cNvPr id="44" name="Group 43"/>
          <p:cNvGrpSpPr/>
          <p:nvPr/>
        </p:nvGrpSpPr>
        <p:grpSpPr>
          <a:xfrm>
            <a:off x="4189412" y="3581400"/>
            <a:ext cx="1828800" cy="2507397"/>
            <a:chOff x="4341812" y="3657600"/>
            <a:chExt cx="1828800" cy="2507397"/>
          </a:xfrm>
        </p:grpSpPr>
        <p:sp>
          <p:nvSpPr>
            <p:cNvPr id="41" name="TextBox 40"/>
            <p:cNvSpPr txBox="1"/>
            <p:nvPr/>
          </p:nvSpPr>
          <p:spPr>
            <a:xfrm>
              <a:off x="4341812" y="3657600"/>
              <a:ext cx="1828800" cy="1471172"/>
            </a:xfrm>
            <a:prstGeom prst="rect">
              <a:avLst/>
            </a:prstGeom>
            <a:noFill/>
          </p:spPr>
          <p:txBody>
            <a:bodyPr wrap="square" rtlCol="0">
              <a:spAutoFit/>
            </a:bodyPr>
            <a:lstStyle/>
            <a:p>
              <a:pPr algn="l"/>
              <a:r>
                <a:rPr lang="en-US" sz="1600" dirty="0" smtClean="0">
                  <a:latin typeface="Helvetica" pitchFamily="34" charset="0"/>
                  <a:cs typeface="Helvetica" pitchFamily="34" charset="0"/>
                </a:rPr>
                <a:t>Restaurant Meals</a:t>
              </a:r>
            </a:p>
            <a:p>
              <a:pPr algn="l"/>
              <a:r>
                <a:rPr lang="en-US" sz="1600" dirty="0" smtClean="0">
                  <a:latin typeface="Helvetica" pitchFamily="34" charset="0"/>
                  <a:cs typeface="Helvetica" pitchFamily="34" charset="0"/>
                </a:rPr>
                <a:t>Lawn Fertilizer</a:t>
              </a:r>
            </a:p>
            <a:p>
              <a:pPr algn="l"/>
              <a:r>
                <a:rPr lang="en-US" sz="1600" dirty="0" smtClean="0">
                  <a:latin typeface="Helvetica" pitchFamily="34" charset="0"/>
                  <a:cs typeface="Helvetica" pitchFamily="34" charset="0"/>
                </a:rPr>
                <a:t>Haircut</a:t>
              </a:r>
            </a:p>
            <a:p>
              <a:pPr algn="l"/>
              <a:r>
                <a:rPr lang="en-US" sz="1600" dirty="0" smtClean="0">
                  <a:latin typeface="Helvetica" pitchFamily="34" charset="0"/>
                  <a:cs typeface="Helvetica" pitchFamily="34" charset="0"/>
                </a:rPr>
                <a:t>Entertainment</a:t>
              </a:r>
              <a:endParaRPr lang="en-SG" sz="1600" dirty="0">
                <a:latin typeface="Helvetica" pitchFamily="34" charset="0"/>
                <a:cs typeface="Helvetica" pitchFamily="34" charset="0"/>
              </a:endParaRPr>
            </a:p>
          </p:txBody>
        </p:sp>
        <p:sp>
          <p:nvSpPr>
            <p:cNvPr id="42" name="Freeform 30"/>
            <p:cNvSpPr>
              <a:spLocks/>
            </p:cNvSpPr>
            <p:nvPr/>
          </p:nvSpPr>
          <p:spPr bwMode="auto">
            <a:xfrm>
              <a:off x="4341812" y="5181600"/>
              <a:ext cx="1524000" cy="113901"/>
            </a:xfrm>
            <a:custGeom>
              <a:avLst/>
              <a:gdLst/>
              <a:ahLst/>
              <a:cxnLst>
                <a:cxn ang="0">
                  <a:pos x="486" y="33"/>
                </a:cxn>
                <a:cxn ang="0">
                  <a:pos x="497" y="29"/>
                </a:cxn>
                <a:cxn ang="0">
                  <a:pos x="505" y="20"/>
                </a:cxn>
                <a:cxn ang="0">
                  <a:pos x="509" y="8"/>
                </a:cxn>
                <a:cxn ang="0">
                  <a:pos x="515" y="0"/>
                </a:cxn>
                <a:cxn ang="0">
                  <a:pos x="511" y="23"/>
                </a:cxn>
                <a:cxn ang="0">
                  <a:pos x="503" y="37"/>
                </a:cxn>
                <a:cxn ang="0">
                  <a:pos x="490" y="45"/>
                </a:cxn>
                <a:cxn ang="0">
                  <a:pos x="468" y="46"/>
                </a:cxn>
                <a:cxn ang="0">
                  <a:pos x="286" y="48"/>
                </a:cxn>
                <a:cxn ang="0">
                  <a:pos x="277" y="48"/>
                </a:cxn>
                <a:cxn ang="0">
                  <a:pos x="269" y="54"/>
                </a:cxn>
                <a:cxn ang="0">
                  <a:pos x="263" y="64"/>
                </a:cxn>
                <a:cxn ang="0">
                  <a:pos x="253" y="69"/>
                </a:cxn>
                <a:cxn ang="0">
                  <a:pos x="250" y="58"/>
                </a:cxn>
                <a:cxn ang="0">
                  <a:pos x="244" y="52"/>
                </a:cxn>
                <a:cxn ang="0">
                  <a:pos x="234" y="48"/>
                </a:cxn>
                <a:cxn ang="0">
                  <a:pos x="225" y="46"/>
                </a:cxn>
                <a:cxn ang="0">
                  <a:pos x="35" y="46"/>
                </a:cxn>
                <a:cxn ang="0">
                  <a:pos x="17" y="43"/>
                </a:cxn>
                <a:cxn ang="0">
                  <a:pos x="6" y="31"/>
                </a:cxn>
                <a:cxn ang="0">
                  <a:pos x="2" y="14"/>
                </a:cxn>
                <a:cxn ang="0">
                  <a:pos x="6" y="0"/>
                </a:cxn>
                <a:cxn ang="0">
                  <a:pos x="8" y="14"/>
                </a:cxn>
                <a:cxn ang="0">
                  <a:pos x="14" y="23"/>
                </a:cxn>
                <a:cxn ang="0">
                  <a:pos x="23" y="31"/>
                </a:cxn>
                <a:cxn ang="0">
                  <a:pos x="37" y="35"/>
                </a:cxn>
                <a:cxn ang="0">
                  <a:pos x="229" y="35"/>
                </a:cxn>
                <a:cxn ang="0">
                  <a:pos x="238" y="37"/>
                </a:cxn>
                <a:cxn ang="0">
                  <a:pos x="248" y="43"/>
                </a:cxn>
                <a:cxn ang="0">
                  <a:pos x="253" y="52"/>
                </a:cxn>
                <a:cxn ang="0">
                  <a:pos x="257" y="58"/>
                </a:cxn>
                <a:cxn ang="0">
                  <a:pos x="263" y="46"/>
                </a:cxn>
                <a:cxn ang="0">
                  <a:pos x="271" y="39"/>
                </a:cxn>
                <a:cxn ang="0">
                  <a:pos x="280" y="35"/>
                </a:cxn>
                <a:cxn ang="0">
                  <a:pos x="292" y="35"/>
                </a:cxn>
              </a:cxnLst>
              <a:rect l="0" t="0" r="r" b="b"/>
              <a:pathLst>
                <a:path w="515" h="69">
                  <a:moveTo>
                    <a:pt x="478" y="35"/>
                  </a:moveTo>
                  <a:lnTo>
                    <a:pt x="486" y="33"/>
                  </a:lnTo>
                  <a:lnTo>
                    <a:pt x="492" y="31"/>
                  </a:lnTo>
                  <a:lnTo>
                    <a:pt x="497" y="29"/>
                  </a:lnTo>
                  <a:lnTo>
                    <a:pt x="501" y="23"/>
                  </a:lnTo>
                  <a:lnTo>
                    <a:pt x="505" y="20"/>
                  </a:lnTo>
                  <a:lnTo>
                    <a:pt x="507" y="14"/>
                  </a:lnTo>
                  <a:lnTo>
                    <a:pt x="509" y="8"/>
                  </a:lnTo>
                  <a:lnTo>
                    <a:pt x="509" y="0"/>
                  </a:lnTo>
                  <a:lnTo>
                    <a:pt x="515" y="0"/>
                  </a:lnTo>
                  <a:lnTo>
                    <a:pt x="513" y="14"/>
                  </a:lnTo>
                  <a:lnTo>
                    <a:pt x="511" y="23"/>
                  </a:lnTo>
                  <a:lnTo>
                    <a:pt x="509" y="31"/>
                  </a:lnTo>
                  <a:lnTo>
                    <a:pt x="503" y="37"/>
                  </a:lnTo>
                  <a:lnTo>
                    <a:pt x="497" y="43"/>
                  </a:lnTo>
                  <a:lnTo>
                    <a:pt x="490" y="45"/>
                  </a:lnTo>
                  <a:lnTo>
                    <a:pt x="480" y="46"/>
                  </a:lnTo>
                  <a:lnTo>
                    <a:pt x="468" y="46"/>
                  </a:lnTo>
                  <a:lnTo>
                    <a:pt x="290" y="46"/>
                  </a:lnTo>
                  <a:lnTo>
                    <a:pt x="286" y="48"/>
                  </a:lnTo>
                  <a:lnTo>
                    <a:pt x="280" y="48"/>
                  </a:lnTo>
                  <a:lnTo>
                    <a:pt x="277" y="48"/>
                  </a:lnTo>
                  <a:lnTo>
                    <a:pt x="273" y="52"/>
                  </a:lnTo>
                  <a:lnTo>
                    <a:pt x="269" y="54"/>
                  </a:lnTo>
                  <a:lnTo>
                    <a:pt x="265" y="58"/>
                  </a:lnTo>
                  <a:lnTo>
                    <a:pt x="263" y="64"/>
                  </a:lnTo>
                  <a:lnTo>
                    <a:pt x="261" y="69"/>
                  </a:lnTo>
                  <a:lnTo>
                    <a:pt x="253" y="69"/>
                  </a:lnTo>
                  <a:lnTo>
                    <a:pt x="253" y="64"/>
                  </a:lnTo>
                  <a:lnTo>
                    <a:pt x="250" y="58"/>
                  </a:lnTo>
                  <a:lnTo>
                    <a:pt x="248" y="54"/>
                  </a:lnTo>
                  <a:lnTo>
                    <a:pt x="244" y="52"/>
                  </a:lnTo>
                  <a:lnTo>
                    <a:pt x="238" y="48"/>
                  </a:lnTo>
                  <a:lnTo>
                    <a:pt x="234" y="48"/>
                  </a:lnTo>
                  <a:lnTo>
                    <a:pt x="229" y="48"/>
                  </a:lnTo>
                  <a:lnTo>
                    <a:pt x="225" y="46"/>
                  </a:lnTo>
                  <a:lnTo>
                    <a:pt x="46" y="46"/>
                  </a:lnTo>
                  <a:lnTo>
                    <a:pt x="35" y="46"/>
                  </a:lnTo>
                  <a:lnTo>
                    <a:pt x="25" y="45"/>
                  </a:lnTo>
                  <a:lnTo>
                    <a:pt x="17" y="43"/>
                  </a:lnTo>
                  <a:lnTo>
                    <a:pt x="12" y="37"/>
                  </a:lnTo>
                  <a:lnTo>
                    <a:pt x="6" y="31"/>
                  </a:lnTo>
                  <a:lnTo>
                    <a:pt x="4" y="23"/>
                  </a:lnTo>
                  <a:lnTo>
                    <a:pt x="2" y="14"/>
                  </a:lnTo>
                  <a:lnTo>
                    <a:pt x="0" y="0"/>
                  </a:lnTo>
                  <a:lnTo>
                    <a:pt x="6" y="0"/>
                  </a:lnTo>
                  <a:lnTo>
                    <a:pt x="6" y="8"/>
                  </a:lnTo>
                  <a:lnTo>
                    <a:pt x="8" y="14"/>
                  </a:lnTo>
                  <a:lnTo>
                    <a:pt x="10" y="20"/>
                  </a:lnTo>
                  <a:lnTo>
                    <a:pt x="14" y="23"/>
                  </a:lnTo>
                  <a:lnTo>
                    <a:pt x="17" y="29"/>
                  </a:lnTo>
                  <a:lnTo>
                    <a:pt x="23" y="31"/>
                  </a:lnTo>
                  <a:lnTo>
                    <a:pt x="29" y="33"/>
                  </a:lnTo>
                  <a:lnTo>
                    <a:pt x="37" y="35"/>
                  </a:lnTo>
                  <a:lnTo>
                    <a:pt x="223" y="35"/>
                  </a:lnTo>
                  <a:lnTo>
                    <a:pt x="229" y="35"/>
                  </a:lnTo>
                  <a:lnTo>
                    <a:pt x="234" y="35"/>
                  </a:lnTo>
                  <a:lnTo>
                    <a:pt x="238" y="37"/>
                  </a:lnTo>
                  <a:lnTo>
                    <a:pt x="244" y="39"/>
                  </a:lnTo>
                  <a:lnTo>
                    <a:pt x="248" y="43"/>
                  </a:lnTo>
                  <a:lnTo>
                    <a:pt x="252" y="46"/>
                  </a:lnTo>
                  <a:lnTo>
                    <a:pt x="253" y="52"/>
                  </a:lnTo>
                  <a:lnTo>
                    <a:pt x="257" y="58"/>
                  </a:lnTo>
                  <a:lnTo>
                    <a:pt x="257" y="58"/>
                  </a:lnTo>
                  <a:lnTo>
                    <a:pt x="261" y="52"/>
                  </a:lnTo>
                  <a:lnTo>
                    <a:pt x="263" y="46"/>
                  </a:lnTo>
                  <a:lnTo>
                    <a:pt x="267" y="43"/>
                  </a:lnTo>
                  <a:lnTo>
                    <a:pt x="271" y="39"/>
                  </a:lnTo>
                  <a:lnTo>
                    <a:pt x="277" y="37"/>
                  </a:lnTo>
                  <a:lnTo>
                    <a:pt x="280" y="35"/>
                  </a:lnTo>
                  <a:lnTo>
                    <a:pt x="286" y="35"/>
                  </a:lnTo>
                  <a:lnTo>
                    <a:pt x="292" y="35"/>
                  </a:lnTo>
                  <a:lnTo>
                    <a:pt x="478" y="35"/>
                  </a:lnTo>
                  <a:close/>
                </a:path>
              </a:pathLst>
            </a:custGeom>
            <a:solidFill>
              <a:schemeClr val="tx1"/>
            </a:solidFill>
            <a:ln w="9525">
              <a:solidFill>
                <a:schemeClr val="tx1"/>
              </a:solidFill>
              <a:round/>
              <a:headEnd/>
              <a:tailEnd/>
            </a:ln>
          </p:spPr>
          <p:txBody>
            <a:bodyPr/>
            <a:lstStyle/>
            <a:p>
              <a:endParaRPr lang="en-SG" dirty="0">
                <a:solidFill>
                  <a:sysClr val="windowText" lastClr="000000"/>
                </a:solidFill>
              </a:endParaRPr>
            </a:p>
          </p:txBody>
        </p:sp>
        <p:sp>
          <p:nvSpPr>
            <p:cNvPr id="43" name="TextBox 42"/>
            <p:cNvSpPr txBox="1"/>
            <p:nvPr/>
          </p:nvSpPr>
          <p:spPr>
            <a:xfrm>
              <a:off x="4494212" y="5334000"/>
              <a:ext cx="1295400" cy="830997"/>
            </a:xfrm>
            <a:prstGeom prst="rect">
              <a:avLst/>
            </a:prstGeom>
            <a:noFill/>
          </p:spPr>
          <p:txBody>
            <a:bodyPr wrap="square" rtlCol="0">
              <a:spAutoFit/>
            </a:bodyPr>
            <a:lstStyle/>
            <a:p>
              <a:pPr>
                <a:lnSpc>
                  <a:spcPct val="100000"/>
                </a:lnSpc>
              </a:pPr>
              <a:r>
                <a:rPr lang="en-US" sz="1600" dirty="0" smtClean="0">
                  <a:latin typeface="Helvetica" pitchFamily="34" charset="0"/>
                  <a:cs typeface="Helvetica" pitchFamily="34" charset="0"/>
                </a:rPr>
                <a:t>High In Experience</a:t>
              </a:r>
            </a:p>
            <a:p>
              <a:pPr>
                <a:lnSpc>
                  <a:spcPct val="100000"/>
                </a:lnSpc>
              </a:pPr>
              <a:r>
                <a:rPr lang="en-US" sz="1600" dirty="0" smtClean="0">
                  <a:latin typeface="Helvetica" pitchFamily="34" charset="0"/>
                  <a:cs typeface="Helvetica" pitchFamily="34" charset="0"/>
                </a:rPr>
                <a:t>Attributes</a:t>
              </a:r>
              <a:endParaRPr lang="en-SG" sz="1600" dirty="0">
                <a:latin typeface="Helvetica" pitchFamily="34" charset="0"/>
                <a:cs typeface="Helvetica" pitchFamily="34" charset="0"/>
              </a:endParaRPr>
            </a:p>
          </p:txBody>
        </p:sp>
      </p:grpSp>
      <p:grpSp>
        <p:nvGrpSpPr>
          <p:cNvPr id="48" name="Group 47"/>
          <p:cNvGrpSpPr/>
          <p:nvPr/>
        </p:nvGrpSpPr>
        <p:grpSpPr>
          <a:xfrm>
            <a:off x="6780212" y="3581400"/>
            <a:ext cx="1828800" cy="2507397"/>
            <a:chOff x="6551612" y="3581400"/>
            <a:chExt cx="1828800" cy="2507397"/>
          </a:xfrm>
        </p:grpSpPr>
        <p:sp>
          <p:nvSpPr>
            <p:cNvPr id="45" name="TextBox 44"/>
            <p:cNvSpPr txBox="1"/>
            <p:nvPr/>
          </p:nvSpPr>
          <p:spPr>
            <a:xfrm>
              <a:off x="6551612" y="3581400"/>
              <a:ext cx="1828800" cy="1471172"/>
            </a:xfrm>
            <a:prstGeom prst="rect">
              <a:avLst/>
            </a:prstGeom>
            <a:noFill/>
          </p:spPr>
          <p:txBody>
            <a:bodyPr wrap="square" rtlCol="0">
              <a:spAutoFit/>
            </a:bodyPr>
            <a:lstStyle/>
            <a:p>
              <a:pPr algn="l"/>
              <a:r>
                <a:rPr lang="en-US" sz="1600" dirty="0" smtClean="0">
                  <a:latin typeface="Helvetica" pitchFamily="34" charset="0"/>
                  <a:cs typeface="Helvetica" pitchFamily="34" charset="0"/>
                </a:rPr>
                <a:t>Computer Repair</a:t>
              </a:r>
            </a:p>
            <a:p>
              <a:pPr algn="l"/>
              <a:r>
                <a:rPr lang="en-US" sz="1600" dirty="0" smtClean="0">
                  <a:latin typeface="Helvetica" pitchFamily="34" charset="0"/>
                  <a:cs typeface="Helvetica" pitchFamily="34" charset="0"/>
                </a:rPr>
                <a:t>Education</a:t>
              </a:r>
            </a:p>
            <a:p>
              <a:pPr algn="l"/>
              <a:r>
                <a:rPr lang="en-US" sz="1600" dirty="0" smtClean="0">
                  <a:latin typeface="Helvetica" pitchFamily="34" charset="0"/>
                  <a:cs typeface="Helvetica" pitchFamily="34" charset="0"/>
                </a:rPr>
                <a:t>Legal Services</a:t>
              </a:r>
            </a:p>
            <a:p>
              <a:pPr algn="l"/>
              <a:r>
                <a:rPr lang="en-US" sz="1600" dirty="0" smtClean="0">
                  <a:latin typeface="Helvetica" pitchFamily="34" charset="0"/>
                  <a:cs typeface="Helvetica" pitchFamily="34" charset="0"/>
                </a:rPr>
                <a:t>Complex Surgery</a:t>
              </a:r>
              <a:endParaRPr lang="en-SG" sz="1600" dirty="0">
                <a:latin typeface="Helvetica" pitchFamily="34" charset="0"/>
                <a:cs typeface="Helvetica" pitchFamily="34" charset="0"/>
              </a:endParaRPr>
            </a:p>
          </p:txBody>
        </p:sp>
        <p:sp>
          <p:nvSpPr>
            <p:cNvPr id="47" name="TextBox 46"/>
            <p:cNvSpPr txBox="1"/>
            <p:nvPr/>
          </p:nvSpPr>
          <p:spPr>
            <a:xfrm>
              <a:off x="6856412" y="5257800"/>
              <a:ext cx="1295400" cy="830997"/>
            </a:xfrm>
            <a:prstGeom prst="rect">
              <a:avLst/>
            </a:prstGeom>
            <a:noFill/>
          </p:spPr>
          <p:txBody>
            <a:bodyPr wrap="square" rtlCol="0">
              <a:spAutoFit/>
            </a:bodyPr>
            <a:lstStyle/>
            <a:p>
              <a:pPr>
                <a:lnSpc>
                  <a:spcPct val="100000"/>
                </a:lnSpc>
              </a:pPr>
              <a:r>
                <a:rPr lang="en-US" sz="1600" dirty="0" smtClean="0">
                  <a:latin typeface="Helvetica" pitchFamily="34" charset="0"/>
                  <a:cs typeface="Helvetica" pitchFamily="34" charset="0"/>
                </a:rPr>
                <a:t>High In Credence</a:t>
              </a:r>
            </a:p>
            <a:p>
              <a:pPr>
                <a:lnSpc>
                  <a:spcPct val="100000"/>
                </a:lnSpc>
              </a:pPr>
              <a:r>
                <a:rPr lang="en-US" sz="1600" dirty="0" smtClean="0">
                  <a:latin typeface="Helvetica" pitchFamily="34" charset="0"/>
                  <a:cs typeface="Helvetica" pitchFamily="34" charset="0"/>
                </a:rPr>
                <a:t>Attributes</a:t>
              </a:r>
              <a:endParaRPr lang="en-SG" sz="1600" dirty="0">
                <a:latin typeface="Helvetica" pitchFamily="34" charset="0"/>
                <a:cs typeface="Helvetica" pitchFamily="34" charset="0"/>
              </a:endParaRPr>
            </a:p>
          </p:txBody>
        </p:sp>
      </p:grpSp>
      <p:sp>
        <p:nvSpPr>
          <p:cNvPr id="50" name="Text Box 12"/>
          <p:cNvSpPr txBox="1">
            <a:spLocks noChangeArrowheads="1"/>
          </p:cNvSpPr>
          <p:nvPr/>
        </p:nvSpPr>
        <p:spPr bwMode="auto">
          <a:xfrm>
            <a:off x="0" y="6273224"/>
            <a:ext cx="9448800" cy="584776"/>
          </a:xfrm>
          <a:prstGeom prst="rect">
            <a:avLst/>
          </a:prstGeom>
          <a:noFill/>
          <a:ln w="9525" algn="ctr">
            <a:noFill/>
            <a:miter lim="800000"/>
            <a:headEnd/>
            <a:tailEnd/>
          </a:ln>
          <a:effectLst/>
        </p:spPr>
        <p:txBody>
          <a:bodyPr wrap="square">
            <a:spAutoFit/>
          </a:bodyPr>
          <a:lstStyle/>
          <a:p>
            <a:pPr algn="l">
              <a:lnSpc>
                <a:spcPct val="100000"/>
              </a:lnSpc>
            </a:pPr>
            <a:r>
              <a:rPr lang="en-US" sz="1000" dirty="0" smtClean="0">
                <a:solidFill>
                  <a:schemeClr val="bg1">
                    <a:lumMod val="50000"/>
                  </a:schemeClr>
                </a:solidFill>
                <a:latin typeface="Helvetica" pitchFamily="34" charset="0"/>
                <a:cs typeface="Helvetica" pitchFamily="34" charset="0"/>
              </a:rPr>
              <a:t>Source: Adapted from Valarie A. </a:t>
            </a:r>
            <a:r>
              <a:rPr lang="en-US" sz="1000" dirty="0" err="1" smtClean="0">
                <a:solidFill>
                  <a:schemeClr val="bg1">
                    <a:lumMod val="50000"/>
                  </a:schemeClr>
                </a:solidFill>
                <a:latin typeface="Helvetica" pitchFamily="34" charset="0"/>
                <a:cs typeface="Helvetica" pitchFamily="34" charset="0"/>
              </a:rPr>
              <a:t>Zeithaml</a:t>
            </a:r>
            <a:r>
              <a:rPr lang="en-US" sz="1000" dirty="0" smtClean="0">
                <a:solidFill>
                  <a:schemeClr val="bg1">
                    <a:lumMod val="50000"/>
                  </a:schemeClr>
                </a:solidFill>
                <a:latin typeface="Helvetica" pitchFamily="34" charset="0"/>
                <a:cs typeface="Helvetica" pitchFamily="34" charset="0"/>
              </a:rPr>
              <a:t> , “How Consumer Evaluation Processes Differ Between Goods &amp; Services,” in J.H. </a:t>
            </a:r>
            <a:r>
              <a:rPr lang="en-US" sz="1000" dirty="0" err="1" smtClean="0">
                <a:solidFill>
                  <a:schemeClr val="bg1">
                    <a:lumMod val="50000"/>
                  </a:schemeClr>
                </a:solidFill>
                <a:latin typeface="Helvetica" pitchFamily="34" charset="0"/>
                <a:cs typeface="Helvetica" pitchFamily="34" charset="0"/>
              </a:rPr>
              <a:t>Donelly</a:t>
            </a:r>
            <a:r>
              <a:rPr lang="en-US" sz="1000" dirty="0" smtClean="0">
                <a:solidFill>
                  <a:schemeClr val="bg1">
                    <a:lumMod val="50000"/>
                  </a:schemeClr>
                </a:solidFill>
                <a:latin typeface="Helvetica" pitchFamily="34" charset="0"/>
                <a:cs typeface="Helvetica" pitchFamily="34" charset="0"/>
              </a:rPr>
              <a:t> and W. R. George, Marketing of Services (Chicago: American Marketing Association, 1981)</a:t>
            </a:r>
            <a:endParaRPr lang="en-SG" sz="1000" dirty="0" smtClean="0">
              <a:solidFill>
                <a:schemeClr val="bg1">
                  <a:lumMod val="50000"/>
                </a:schemeClr>
              </a:solidFill>
              <a:latin typeface="Helvetica" pitchFamily="34" charset="0"/>
              <a:cs typeface="Helvetica" pitchFamily="34" charset="0"/>
            </a:endParaRPr>
          </a:p>
          <a:p>
            <a:pPr algn="l">
              <a:lnSpc>
                <a:spcPct val="100000"/>
              </a:lnSpc>
            </a:pPr>
            <a:endParaRPr lang="en-US" b="1" dirty="0">
              <a:solidFill>
                <a:schemeClr val="bg1">
                  <a:lumMod val="50000"/>
                </a:schemeClr>
              </a:solidFill>
              <a:latin typeface="Helvetica" pitchFamily="34" charset="0"/>
              <a:cs typeface="Helvetica" pitchFamily="34" charset="0"/>
            </a:endParaRPr>
          </a:p>
        </p:txBody>
      </p:sp>
      <p:sp>
        <p:nvSpPr>
          <p:cNvPr id="37" name="Freeform 30"/>
          <p:cNvSpPr>
            <a:spLocks/>
          </p:cNvSpPr>
          <p:nvPr/>
        </p:nvSpPr>
        <p:spPr bwMode="auto">
          <a:xfrm>
            <a:off x="6627812" y="5105400"/>
            <a:ext cx="1524000" cy="113901"/>
          </a:xfrm>
          <a:custGeom>
            <a:avLst/>
            <a:gdLst/>
            <a:ahLst/>
            <a:cxnLst>
              <a:cxn ang="0">
                <a:pos x="486" y="33"/>
              </a:cxn>
              <a:cxn ang="0">
                <a:pos x="497" y="29"/>
              </a:cxn>
              <a:cxn ang="0">
                <a:pos x="505" y="20"/>
              </a:cxn>
              <a:cxn ang="0">
                <a:pos x="509" y="8"/>
              </a:cxn>
              <a:cxn ang="0">
                <a:pos x="515" y="0"/>
              </a:cxn>
              <a:cxn ang="0">
                <a:pos x="511" y="23"/>
              </a:cxn>
              <a:cxn ang="0">
                <a:pos x="503" y="37"/>
              </a:cxn>
              <a:cxn ang="0">
                <a:pos x="490" y="45"/>
              </a:cxn>
              <a:cxn ang="0">
                <a:pos x="468" y="46"/>
              </a:cxn>
              <a:cxn ang="0">
                <a:pos x="286" y="48"/>
              </a:cxn>
              <a:cxn ang="0">
                <a:pos x="277" y="48"/>
              </a:cxn>
              <a:cxn ang="0">
                <a:pos x="269" y="54"/>
              </a:cxn>
              <a:cxn ang="0">
                <a:pos x="263" y="64"/>
              </a:cxn>
              <a:cxn ang="0">
                <a:pos x="253" y="69"/>
              </a:cxn>
              <a:cxn ang="0">
                <a:pos x="250" y="58"/>
              </a:cxn>
              <a:cxn ang="0">
                <a:pos x="244" y="52"/>
              </a:cxn>
              <a:cxn ang="0">
                <a:pos x="234" y="48"/>
              </a:cxn>
              <a:cxn ang="0">
                <a:pos x="225" y="46"/>
              </a:cxn>
              <a:cxn ang="0">
                <a:pos x="35" y="46"/>
              </a:cxn>
              <a:cxn ang="0">
                <a:pos x="17" y="43"/>
              </a:cxn>
              <a:cxn ang="0">
                <a:pos x="6" y="31"/>
              </a:cxn>
              <a:cxn ang="0">
                <a:pos x="2" y="14"/>
              </a:cxn>
              <a:cxn ang="0">
                <a:pos x="6" y="0"/>
              </a:cxn>
              <a:cxn ang="0">
                <a:pos x="8" y="14"/>
              </a:cxn>
              <a:cxn ang="0">
                <a:pos x="14" y="23"/>
              </a:cxn>
              <a:cxn ang="0">
                <a:pos x="23" y="31"/>
              </a:cxn>
              <a:cxn ang="0">
                <a:pos x="37" y="35"/>
              </a:cxn>
              <a:cxn ang="0">
                <a:pos x="229" y="35"/>
              </a:cxn>
              <a:cxn ang="0">
                <a:pos x="238" y="37"/>
              </a:cxn>
              <a:cxn ang="0">
                <a:pos x="248" y="43"/>
              </a:cxn>
              <a:cxn ang="0">
                <a:pos x="253" y="52"/>
              </a:cxn>
              <a:cxn ang="0">
                <a:pos x="257" y="58"/>
              </a:cxn>
              <a:cxn ang="0">
                <a:pos x="263" y="46"/>
              </a:cxn>
              <a:cxn ang="0">
                <a:pos x="271" y="39"/>
              </a:cxn>
              <a:cxn ang="0">
                <a:pos x="280" y="35"/>
              </a:cxn>
              <a:cxn ang="0">
                <a:pos x="292" y="35"/>
              </a:cxn>
            </a:cxnLst>
            <a:rect l="0" t="0" r="r" b="b"/>
            <a:pathLst>
              <a:path w="515" h="69">
                <a:moveTo>
                  <a:pt x="478" y="35"/>
                </a:moveTo>
                <a:lnTo>
                  <a:pt x="486" y="33"/>
                </a:lnTo>
                <a:lnTo>
                  <a:pt x="492" y="31"/>
                </a:lnTo>
                <a:lnTo>
                  <a:pt x="497" y="29"/>
                </a:lnTo>
                <a:lnTo>
                  <a:pt x="501" y="23"/>
                </a:lnTo>
                <a:lnTo>
                  <a:pt x="505" y="20"/>
                </a:lnTo>
                <a:lnTo>
                  <a:pt x="507" y="14"/>
                </a:lnTo>
                <a:lnTo>
                  <a:pt x="509" y="8"/>
                </a:lnTo>
                <a:lnTo>
                  <a:pt x="509" y="0"/>
                </a:lnTo>
                <a:lnTo>
                  <a:pt x="515" y="0"/>
                </a:lnTo>
                <a:lnTo>
                  <a:pt x="513" y="14"/>
                </a:lnTo>
                <a:lnTo>
                  <a:pt x="511" y="23"/>
                </a:lnTo>
                <a:lnTo>
                  <a:pt x="509" y="31"/>
                </a:lnTo>
                <a:lnTo>
                  <a:pt x="503" y="37"/>
                </a:lnTo>
                <a:lnTo>
                  <a:pt x="497" y="43"/>
                </a:lnTo>
                <a:lnTo>
                  <a:pt x="490" y="45"/>
                </a:lnTo>
                <a:lnTo>
                  <a:pt x="480" y="46"/>
                </a:lnTo>
                <a:lnTo>
                  <a:pt x="468" y="46"/>
                </a:lnTo>
                <a:lnTo>
                  <a:pt x="290" y="46"/>
                </a:lnTo>
                <a:lnTo>
                  <a:pt x="286" y="48"/>
                </a:lnTo>
                <a:lnTo>
                  <a:pt x="280" y="48"/>
                </a:lnTo>
                <a:lnTo>
                  <a:pt x="277" y="48"/>
                </a:lnTo>
                <a:lnTo>
                  <a:pt x="273" y="52"/>
                </a:lnTo>
                <a:lnTo>
                  <a:pt x="269" y="54"/>
                </a:lnTo>
                <a:lnTo>
                  <a:pt x="265" y="58"/>
                </a:lnTo>
                <a:lnTo>
                  <a:pt x="263" y="64"/>
                </a:lnTo>
                <a:lnTo>
                  <a:pt x="261" y="69"/>
                </a:lnTo>
                <a:lnTo>
                  <a:pt x="253" y="69"/>
                </a:lnTo>
                <a:lnTo>
                  <a:pt x="253" y="64"/>
                </a:lnTo>
                <a:lnTo>
                  <a:pt x="250" y="58"/>
                </a:lnTo>
                <a:lnTo>
                  <a:pt x="248" y="54"/>
                </a:lnTo>
                <a:lnTo>
                  <a:pt x="244" y="52"/>
                </a:lnTo>
                <a:lnTo>
                  <a:pt x="238" y="48"/>
                </a:lnTo>
                <a:lnTo>
                  <a:pt x="234" y="48"/>
                </a:lnTo>
                <a:lnTo>
                  <a:pt x="229" y="48"/>
                </a:lnTo>
                <a:lnTo>
                  <a:pt x="225" y="46"/>
                </a:lnTo>
                <a:lnTo>
                  <a:pt x="46" y="46"/>
                </a:lnTo>
                <a:lnTo>
                  <a:pt x="35" y="46"/>
                </a:lnTo>
                <a:lnTo>
                  <a:pt x="25" y="45"/>
                </a:lnTo>
                <a:lnTo>
                  <a:pt x="17" y="43"/>
                </a:lnTo>
                <a:lnTo>
                  <a:pt x="12" y="37"/>
                </a:lnTo>
                <a:lnTo>
                  <a:pt x="6" y="31"/>
                </a:lnTo>
                <a:lnTo>
                  <a:pt x="4" y="23"/>
                </a:lnTo>
                <a:lnTo>
                  <a:pt x="2" y="14"/>
                </a:lnTo>
                <a:lnTo>
                  <a:pt x="0" y="0"/>
                </a:lnTo>
                <a:lnTo>
                  <a:pt x="6" y="0"/>
                </a:lnTo>
                <a:lnTo>
                  <a:pt x="6" y="8"/>
                </a:lnTo>
                <a:lnTo>
                  <a:pt x="8" y="14"/>
                </a:lnTo>
                <a:lnTo>
                  <a:pt x="10" y="20"/>
                </a:lnTo>
                <a:lnTo>
                  <a:pt x="14" y="23"/>
                </a:lnTo>
                <a:lnTo>
                  <a:pt x="17" y="29"/>
                </a:lnTo>
                <a:lnTo>
                  <a:pt x="23" y="31"/>
                </a:lnTo>
                <a:lnTo>
                  <a:pt x="29" y="33"/>
                </a:lnTo>
                <a:lnTo>
                  <a:pt x="37" y="35"/>
                </a:lnTo>
                <a:lnTo>
                  <a:pt x="223" y="35"/>
                </a:lnTo>
                <a:lnTo>
                  <a:pt x="229" y="35"/>
                </a:lnTo>
                <a:lnTo>
                  <a:pt x="234" y="35"/>
                </a:lnTo>
                <a:lnTo>
                  <a:pt x="238" y="37"/>
                </a:lnTo>
                <a:lnTo>
                  <a:pt x="244" y="39"/>
                </a:lnTo>
                <a:lnTo>
                  <a:pt x="248" y="43"/>
                </a:lnTo>
                <a:lnTo>
                  <a:pt x="252" y="46"/>
                </a:lnTo>
                <a:lnTo>
                  <a:pt x="253" y="52"/>
                </a:lnTo>
                <a:lnTo>
                  <a:pt x="257" y="58"/>
                </a:lnTo>
                <a:lnTo>
                  <a:pt x="257" y="58"/>
                </a:lnTo>
                <a:lnTo>
                  <a:pt x="261" y="52"/>
                </a:lnTo>
                <a:lnTo>
                  <a:pt x="263" y="46"/>
                </a:lnTo>
                <a:lnTo>
                  <a:pt x="267" y="43"/>
                </a:lnTo>
                <a:lnTo>
                  <a:pt x="271" y="39"/>
                </a:lnTo>
                <a:lnTo>
                  <a:pt x="277" y="37"/>
                </a:lnTo>
                <a:lnTo>
                  <a:pt x="280" y="35"/>
                </a:lnTo>
                <a:lnTo>
                  <a:pt x="286" y="35"/>
                </a:lnTo>
                <a:lnTo>
                  <a:pt x="292" y="35"/>
                </a:lnTo>
                <a:lnTo>
                  <a:pt x="478" y="35"/>
                </a:lnTo>
                <a:close/>
              </a:path>
            </a:pathLst>
          </a:custGeom>
          <a:solidFill>
            <a:schemeClr val="tx1"/>
          </a:solidFill>
          <a:ln w="9525">
            <a:solidFill>
              <a:schemeClr val="tx1"/>
            </a:solidFill>
            <a:round/>
            <a:headEnd/>
            <a:tailEnd/>
          </a:ln>
        </p:spPr>
        <p:txBody>
          <a:bodyPr/>
          <a:lstStyle/>
          <a:p>
            <a:endParaRPr lang="en-SG" dirty="0">
              <a:solidFill>
                <a:sysClr val="windowText" lastClr="000000"/>
              </a:solidFill>
            </a:endParaRPr>
          </a:p>
        </p:txBody>
      </p:sp>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dirty="0"/>
              <a:t>Perceived Risks </a:t>
            </a:r>
            <a:r>
              <a:rPr lang="en-US" dirty="0" smtClean="0"/>
              <a:t>of </a:t>
            </a:r>
            <a:r>
              <a:rPr lang="en-US" dirty="0"/>
              <a:t>Purchasing and Using Services</a:t>
            </a:r>
          </a:p>
        </p:txBody>
      </p:sp>
      <p:sp>
        <p:nvSpPr>
          <p:cNvPr id="80899" name="Rectangle 3"/>
          <p:cNvSpPr>
            <a:spLocks noGrp="1" noChangeArrowheads="1"/>
          </p:cNvSpPr>
          <p:nvPr>
            <p:ph type="body" sz="quarter" idx="10"/>
          </p:nvPr>
        </p:nvSpPr>
        <p:spPr>
          <a:xfrm>
            <a:off x="303213" y="1676400"/>
            <a:ext cx="9372600" cy="4800600"/>
          </a:xfrm>
        </p:spPr>
        <p:txBody>
          <a:bodyPr/>
          <a:lstStyle/>
          <a:p>
            <a:pPr>
              <a:spcBef>
                <a:spcPts val="1800"/>
              </a:spcBef>
            </a:pPr>
            <a:r>
              <a:rPr lang="en-US" sz="2200" i="1" dirty="0"/>
              <a:t>Functional</a:t>
            </a:r>
            <a:r>
              <a:rPr lang="en-US" sz="2200" i="1" dirty="0" smtClean="0"/>
              <a:t> </a:t>
            </a:r>
            <a:r>
              <a:rPr sz="2200" dirty="0"/>
              <a:t>–</a:t>
            </a:r>
            <a:r>
              <a:rPr sz="2200" dirty="0" smtClean="0"/>
              <a:t> </a:t>
            </a:r>
            <a:r>
              <a:rPr lang="en-US" sz="2200" dirty="0" smtClean="0"/>
              <a:t>unsatisfactory </a:t>
            </a:r>
            <a:r>
              <a:rPr lang="en-US" sz="2200" dirty="0"/>
              <a:t>performance outcomes</a:t>
            </a:r>
          </a:p>
          <a:p>
            <a:pPr>
              <a:spcBef>
                <a:spcPts val="1800"/>
              </a:spcBef>
            </a:pPr>
            <a:r>
              <a:rPr lang="en-US" sz="2200" i="1" dirty="0"/>
              <a:t>Financial</a:t>
            </a:r>
            <a:r>
              <a:rPr lang="en-US" sz="2200" dirty="0"/>
              <a:t> – monetary loss, unexpected extra costs</a:t>
            </a:r>
          </a:p>
          <a:p>
            <a:pPr>
              <a:spcBef>
                <a:spcPts val="1800"/>
              </a:spcBef>
            </a:pPr>
            <a:r>
              <a:rPr lang="en-US" sz="2200" i="1" dirty="0"/>
              <a:t>Temporal</a:t>
            </a:r>
            <a:r>
              <a:rPr lang="en-US" sz="2200" dirty="0"/>
              <a:t> – wasted time, delays leading to problems</a:t>
            </a:r>
          </a:p>
          <a:p>
            <a:pPr>
              <a:spcBef>
                <a:spcPts val="1800"/>
              </a:spcBef>
            </a:pPr>
            <a:r>
              <a:rPr lang="en-US" sz="2200" i="1" dirty="0"/>
              <a:t>Physical</a:t>
            </a:r>
            <a:r>
              <a:rPr lang="en-US" sz="2200" dirty="0"/>
              <a:t> – personal injury, damage to possessions</a:t>
            </a:r>
          </a:p>
          <a:p>
            <a:pPr>
              <a:spcBef>
                <a:spcPts val="1800"/>
              </a:spcBef>
            </a:pPr>
            <a:r>
              <a:rPr lang="en-US" sz="2200" i="1" dirty="0"/>
              <a:t>Psychological</a:t>
            </a:r>
            <a:r>
              <a:rPr lang="en-US" sz="2200" dirty="0"/>
              <a:t> – fears and negative emotions</a:t>
            </a:r>
          </a:p>
          <a:p>
            <a:pPr>
              <a:spcBef>
                <a:spcPts val="1800"/>
              </a:spcBef>
            </a:pPr>
            <a:r>
              <a:rPr lang="en-US" sz="2200" i="1" dirty="0"/>
              <a:t>Social </a:t>
            </a:r>
            <a:r>
              <a:rPr lang="en-US" sz="2200" dirty="0"/>
              <a:t>– how others may think and react</a:t>
            </a:r>
          </a:p>
          <a:p>
            <a:pPr>
              <a:spcBef>
                <a:spcPts val="1800"/>
              </a:spcBef>
            </a:pPr>
            <a:r>
              <a:rPr lang="en-US" sz="2200" i="1" dirty="0"/>
              <a:t>Sensory</a:t>
            </a:r>
            <a:r>
              <a:rPr lang="en-US" sz="2200" dirty="0"/>
              <a:t> – unwanted impact on any of five senses</a:t>
            </a:r>
          </a:p>
        </p:txBody>
      </p:sp>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default">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default.ppt">
      <a:majorFont>
        <a:latin typeface="Verdan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4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4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defRPr>
        </a:defPPr>
      </a:lstStyle>
    </a:lnDef>
  </a:objectDefaults>
  <a:extraClrSchemeLst>
    <a:extraClrScheme>
      <a:clrScheme name="default.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c:\msoffice\powerpnt\default.ppt</Template>
  <TotalTime>1472221880</TotalTime>
  <Pages>94</Pages>
  <Words>1699</Words>
  <Application>Microsoft Office PowerPoint</Application>
  <PresentationFormat>Custom</PresentationFormat>
  <Paragraphs>252</Paragraphs>
  <Slides>32</Slides>
  <Notes>26</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default</vt:lpstr>
      <vt:lpstr>Clip</vt:lpstr>
      <vt:lpstr>Slide 1</vt:lpstr>
      <vt:lpstr>Overview Of Chapter 2</vt:lpstr>
      <vt:lpstr>Slide 3</vt:lpstr>
      <vt:lpstr>Pre-purchase Stage - Overview</vt:lpstr>
      <vt:lpstr>Need Arousal</vt:lpstr>
      <vt:lpstr>Information Search</vt:lpstr>
      <vt:lpstr>Evaluating Alternatives –  Service Attributes</vt:lpstr>
      <vt:lpstr>Slide 8</vt:lpstr>
      <vt:lpstr>Perceived Risks of Purchasing and Using Services</vt:lpstr>
      <vt:lpstr>How Might Consumers Handle Perceived Risk?</vt:lpstr>
      <vt:lpstr>Strategic Responses to Managing Customer Perceptions of Risk</vt:lpstr>
      <vt:lpstr>Understanding Customers’  Service Expectations</vt:lpstr>
      <vt:lpstr>Factors Influencing Customer Expectations of Service</vt:lpstr>
      <vt:lpstr>Components of Customer Expectations</vt:lpstr>
      <vt:lpstr>Purchase Decision</vt:lpstr>
      <vt:lpstr>Slide 16</vt:lpstr>
      <vt:lpstr>Service Encounter Stage - Overview</vt:lpstr>
      <vt:lpstr>Service Encounter Stage</vt:lpstr>
      <vt:lpstr>Moments of Truth</vt:lpstr>
      <vt:lpstr>Service Encounters Range from  High-Contact to Low-Contact </vt:lpstr>
      <vt:lpstr>Distinctions between High-Contact and Low-Contact Services</vt:lpstr>
      <vt:lpstr>The Servuction System </vt:lpstr>
      <vt:lpstr>The Servuction System: Service Production and Delivery</vt:lpstr>
      <vt:lpstr>Theater as a Metaphor for  Service Delivery</vt:lpstr>
      <vt:lpstr>Theatrical Metaphor:  an Integrative Perspective</vt:lpstr>
      <vt:lpstr>Implications of Customer Participation in Service Delivery</vt:lpstr>
      <vt:lpstr>Slide 27</vt:lpstr>
      <vt:lpstr>Post-purchase Stage - Overview</vt:lpstr>
      <vt:lpstr>Customer Satisfaction with  Service Experience</vt:lpstr>
      <vt:lpstr>Customer Delight: Going Beyond Satisfaction</vt:lpstr>
      <vt:lpstr>Customer Delight: Going Beyond Satisfaction</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VALR</dc:creator>
  <cp:lastModifiedBy>Office 2004 Test Drive User</cp:lastModifiedBy>
  <cp:revision>700</cp:revision>
  <cp:lastPrinted>2002-07-07T10:21:06Z</cp:lastPrinted>
  <dcterms:created xsi:type="dcterms:W3CDTF">2010-03-14T18:47:06Z</dcterms:created>
  <dcterms:modified xsi:type="dcterms:W3CDTF">2010-03-14T18:50:27Z</dcterms:modified>
</cp:coreProperties>
</file>