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07" r:id="rId4"/>
    <p:sldId id="259" r:id="rId5"/>
    <p:sldId id="260" r:id="rId6"/>
    <p:sldId id="261" r:id="rId7"/>
    <p:sldId id="294" r:id="rId8"/>
    <p:sldId id="295" r:id="rId9"/>
    <p:sldId id="296" r:id="rId10"/>
    <p:sldId id="263" r:id="rId11"/>
    <p:sldId id="297" r:id="rId12"/>
    <p:sldId id="266" r:id="rId13"/>
    <p:sldId id="267" r:id="rId14"/>
    <p:sldId id="268" r:id="rId15"/>
    <p:sldId id="270" r:id="rId16"/>
    <p:sldId id="271" r:id="rId17"/>
    <p:sldId id="308" r:id="rId18"/>
    <p:sldId id="298" r:id="rId19"/>
    <p:sldId id="299" r:id="rId20"/>
    <p:sldId id="300" r:id="rId21"/>
    <p:sldId id="301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302" r:id="rId30"/>
    <p:sldId id="288" r:id="rId31"/>
    <p:sldId id="289" r:id="rId32"/>
    <p:sldId id="304" r:id="rId33"/>
    <p:sldId id="305" r:id="rId34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CCFFCC"/>
    <a:srgbClr val="013C7D"/>
    <a:srgbClr val="FF6600"/>
    <a:srgbClr val="4F79FF"/>
    <a:srgbClr val="0152AB"/>
    <a:srgbClr val="014EAB"/>
    <a:srgbClr val="DE129A"/>
    <a:srgbClr val="006699"/>
    <a:srgbClr val="0434A0"/>
    <a:srgbClr val="0A189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12" autoAdjust="0"/>
    <p:restoredTop sz="95878" autoAdjust="0"/>
  </p:normalViewPr>
  <p:slideViewPr>
    <p:cSldViewPr>
      <p:cViewPr>
        <p:scale>
          <a:sx n="100" d="100"/>
          <a:sy n="100" d="100"/>
        </p:scale>
        <p:origin x="-352" y="-88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73EF1-D72F-9440-933D-DC702D86AF25}" type="doc">
      <dgm:prSet loTypeId="urn:microsoft.com/office/officeart/2005/8/layout/radial4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CC8587-54F7-B546-B0A9-B9E8264DAC18}">
      <dgm:prSet custT="1"/>
      <dgm:spPr/>
      <dgm:t>
        <a:bodyPr/>
        <a:lstStyle/>
        <a:p>
          <a:pPr rtl="0"/>
          <a:r>
            <a:rPr lang="en-US" sz="1800" b="1" dirty="0" smtClean="0"/>
            <a:t>Avoid trap of investing too heavily in points of differences that are easily copied!</a:t>
          </a:r>
          <a:endParaRPr lang="en-US" sz="1800" b="1" dirty="0"/>
        </a:p>
      </dgm:t>
    </dgm:pt>
    <dgm:pt modelId="{16072BA1-F9EF-F649-BBA4-2AD322532129}" type="parTrans" cxnId="{ABC3D5E1-019A-C64A-AD9E-99320793C64D}">
      <dgm:prSet/>
      <dgm:spPr/>
      <dgm:t>
        <a:bodyPr/>
        <a:lstStyle/>
        <a:p>
          <a:endParaRPr lang="en-US"/>
        </a:p>
      </dgm:t>
    </dgm:pt>
    <dgm:pt modelId="{8FBC34E0-8D92-C842-B626-456342E021DF}" type="sibTrans" cxnId="{ABC3D5E1-019A-C64A-AD9E-99320793C64D}">
      <dgm:prSet/>
      <dgm:spPr/>
      <dgm:t>
        <a:bodyPr/>
        <a:lstStyle/>
        <a:p>
          <a:endParaRPr lang="en-US"/>
        </a:p>
      </dgm:t>
    </dgm:pt>
    <dgm:pt modelId="{6D58A5AF-705B-7C4E-A87C-3DA414BAAEEB}">
      <dgm:prSet custT="1"/>
      <dgm:spPr/>
      <dgm:t>
        <a:bodyPr/>
        <a:lstStyle/>
        <a:p>
          <a:pPr rtl="0"/>
          <a:r>
            <a:rPr lang="en-US" sz="1600" b="1" dirty="0" smtClean="0"/>
            <a:t>What does our firm stand for in the minds of current and potential customers</a:t>
          </a:r>
          <a:r>
            <a:rPr lang="en-US" sz="1600" dirty="0" smtClean="0"/>
            <a:t>?</a:t>
          </a:r>
          <a:endParaRPr lang="en-US" sz="1600" dirty="0"/>
        </a:p>
      </dgm:t>
    </dgm:pt>
    <dgm:pt modelId="{632041FE-6E47-F342-9C3D-05C4E822EE40}" type="parTrans" cxnId="{85C0E637-1D1D-CD46-AE29-4D6974BF0A3F}">
      <dgm:prSet/>
      <dgm:spPr/>
      <dgm:t>
        <a:bodyPr/>
        <a:lstStyle/>
        <a:p>
          <a:endParaRPr lang="en-US"/>
        </a:p>
      </dgm:t>
    </dgm:pt>
    <dgm:pt modelId="{223526A6-C2CB-F24B-9C60-95F0374FEDC7}" type="sibTrans" cxnId="{85C0E637-1D1D-CD46-AE29-4D6974BF0A3F}">
      <dgm:prSet/>
      <dgm:spPr/>
      <dgm:t>
        <a:bodyPr/>
        <a:lstStyle/>
        <a:p>
          <a:endParaRPr lang="en-US"/>
        </a:p>
      </dgm:t>
    </dgm:pt>
    <dgm:pt modelId="{52F40FDF-6C4F-014A-9A16-3CA014558394}">
      <dgm:prSet custT="1"/>
      <dgm:spPr/>
      <dgm:t>
        <a:bodyPr/>
        <a:lstStyle/>
        <a:p>
          <a:pPr rtl="0"/>
          <a:r>
            <a:rPr lang="en-US" sz="1600" b="1" dirty="0" smtClean="0"/>
            <a:t>What customers do we serve now, and which ones would we like to target?</a:t>
          </a:r>
        </a:p>
      </dgm:t>
    </dgm:pt>
    <dgm:pt modelId="{881294E6-43A2-E940-98E8-6E00046280D9}" type="parTrans" cxnId="{1772E657-9ECA-FD49-9F18-20BE497D88F7}">
      <dgm:prSet/>
      <dgm:spPr/>
      <dgm:t>
        <a:bodyPr/>
        <a:lstStyle/>
        <a:p>
          <a:endParaRPr lang="en-US"/>
        </a:p>
      </dgm:t>
    </dgm:pt>
    <dgm:pt modelId="{97E13B72-24FC-6D42-8BAC-79BE848E8E4B}" type="sibTrans" cxnId="{1772E657-9ECA-FD49-9F18-20BE497D88F7}">
      <dgm:prSet/>
      <dgm:spPr/>
      <dgm:t>
        <a:bodyPr/>
        <a:lstStyle/>
        <a:p>
          <a:endParaRPr lang="en-US"/>
        </a:p>
      </dgm:t>
    </dgm:pt>
    <dgm:pt modelId="{8A62EA97-9224-E248-AF94-275FC90BDF0B}">
      <dgm:prSet custT="1"/>
      <dgm:spPr/>
      <dgm:t>
        <a:bodyPr/>
        <a:lstStyle/>
        <a:p>
          <a:r>
            <a:rPr lang="en-US" sz="1600" b="1" dirty="0" smtClean="0"/>
            <a:t>What </a:t>
          </a:r>
          <a:r>
            <a:rPr lang="en-US" sz="1600" b="1" dirty="0" smtClean="0"/>
            <a:t>is value proposition for our current service products, and market </a:t>
          </a:r>
          <a:r>
            <a:rPr lang="en-US" sz="1600" b="1" dirty="0" smtClean="0"/>
            <a:t>segments?</a:t>
          </a:r>
          <a:endParaRPr lang="en-US" sz="1600" dirty="0" smtClean="0"/>
        </a:p>
      </dgm:t>
    </dgm:pt>
    <dgm:pt modelId="{36847DB0-7871-184D-8512-972EC0D40244}" type="parTrans" cxnId="{9C060869-71BB-394E-8859-FE8F8B5807B8}">
      <dgm:prSet/>
      <dgm:spPr/>
      <dgm:t>
        <a:bodyPr/>
        <a:lstStyle/>
        <a:p>
          <a:endParaRPr lang="en-US"/>
        </a:p>
      </dgm:t>
    </dgm:pt>
    <dgm:pt modelId="{C3831B96-B719-AE46-8005-3DB6C3A7DECD}" type="sibTrans" cxnId="{9C060869-71BB-394E-8859-FE8F8B5807B8}">
      <dgm:prSet/>
      <dgm:spPr/>
      <dgm:t>
        <a:bodyPr/>
        <a:lstStyle/>
        <a:p>
          <a:endParaRPr lang="en-US"/>
        </a:p>
      </dgm:t>
    </dgm:pt>
    <dgm:pt modelId="{5DDEC6DD-0CC9-0C42-B823-BC54440F7B74}">
      <dgm:prSet custT="1"/>
      <dgm:spPr/>
      <dgm:t>
        <a:bodyPr/>
        <a:lstStyle/>
        <a:p>
          <a:pPr rtl="0"/>
          <a:r>
            <a:rPr lang="en-US" sz="1600" b="1" dirty="0" smtClean="0"/>
            <a:t>How does each of our service products differ from competitors’?</a:t>
          </a:r>
        </a:p>
      </dgm:t>
    </dgm:pt>
    <dgm:pt modelId="{7B79C5F8-56BF-3345-B7A9-BAE8031B9762}" type="parTrans" cxnId="{E8EC64C0-95A8-0B49-817E-72680ECBF8FF}">
      <dgm:prSet/>
      <dgm:spPr/>
      <dgm:t>
        <a:bodyPr/>
        <a:lstStyle/>
        <a:p>
          <a:endParaRPr lang="en-US"/>
        </a:p>
      </dgm:t>
    </dgm:pt>
    <dgm:pt modelId="{649E771D-C045-D944-BE8B-36351DBC87C4}" type="sibTrans" cxnId="{E8EC64C0-95A8-0B49-817E-72680ECBF8FF}">
      <dgm:prSet/>
      <dgm:spPr/>
      <dgm:t>
        <a:bodyPr/>
        <a:lstStyle/>
        <a:p>
          <a:endParaRPr lang="en-US"/>
        </a:p>
      </dgm:t>
    </dgm:pt>
    <dgm:pt modelId="{8858CC27-0B78-A946-987B-695983416415}">
      <dgm:prSet custT="1"/>
      <dgm:spPr/>
      <dgm:t>
        <a:bodyPr/>
        <a:lstStyle/>
        <a:p>
          <a:pPr rtl="0"/>
          <a:r>
            <a:rPr lang="en-US" sz="1600" b="1" dirty="0" smtClean="0"/>
            <a:t>How well do target customers perceive our service products as meeting their needs?</a:t>
          </a:r>
        </a:p>
      </dgm:t>
    </dgm:pt>
    <dgm:pt modelId="{6C5EBCCB-7451-444C-9FB3-76F8525EB218}" type="parTrans" cxnId="{B633D60D-65EE-6944-B90C-A3FCFED84FF2}">
      <dgm:prSet/>
      <dgm:spPr/>
      <dgm:t>
        <a:bodyPr/>
        <a:lstStyle/>
        <a:p>
          <a:endParaRPr lang="en-US"/>
        </a:p>
      </dgm:t>
    </dgm:pt>
    <dgm:pt modelId="{94B7367A-E82A-9849-930D-315BF87F1925}" type="sibTrans" cxnId="{B633D60D-65EE-6944-B90C-A3FCFED84FF2}">
      <dgm:prSet/>
      <dgm:spPr/>
      <dgm:t>
        <a:bodyPr/>
        <a:lstStyle/>
        <a:p>
          <a:endParaRPr lang="en-US"/>
        </a:p>
      </dgm:t>
    </dgm:pt>
    <dgm:pt modelId="{CA5F7EA4-E562-E146-904E-9E586EE4374B}">
      <dgm:prSet custT="1"/>
      <dgm:spPr/>
      <dgm:t>
        <a:bodyPr/>
        <a:lstStyle/>
        <a:p>
          <a:pPr rtl="0"/>
          <a:r>
            <a:rPr lang="en-US" sz="1600" b="1" dirty="0" smtClean="0"/>
            <a:t>What changes must we make to strengthen our competitive position?</a:t>
          </a:r>
        </a:p>
      </dgm:t>
    </dgm:pt>
    <dgm:pt modelId="{40F9C3EA-4F21-B84B-A567-903E7E14FBF0}" type="parTrans" cxnId="{950BB579-502C-974B-BBB7-CF7AC6EEE40F}">
      <dgm:prSet/>
      <dgm:spPr/>
      <dgm:t>
        <a:bodyPr/>
        <a:lstStyle/>
        <a:p>
          <a:endParaRPr lang="en-US"/>
        </a:p>
      </dgm:t>
    </dgm:pt>
    <dgm:pt modelId="{190E3AC0-E2DA-E549-AC0C-1011134254E8}" type="sibTrans" cxnId="{950BB579-502C-974B-BBB7-CF7AC6EEE40F}">
      <dgm:prSet/>
      <dgm:spPr/>
      <dgm:t>
        <a:bodyPr/>
        <a:lstStyle/>
        <a:p>
          <a:endParaRPr lang="en-US"/>
        </a:p>
      </dgm:t>
    </dgm:pt>
    <dgm:pt modelId="{0A0C0B9A-2C0B-F746-9208-68DAAD4DE004}" type="pres">
      <dgm:prSet presAssocID="{FC573EF1-D72F-9440-933D-DC702D86AF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B8792D-2679-1E40-BE68-A39BB432DC5D}" type="pres">
      <dgm:prSet presAssocID="{0CCC8587-54F7-B546-B0A9-B9E8264DAC18}" presName="centerShape" presStyleLbl="node0" presStyleIdx="0" presStyleCnt="1" custScaleX="136716"/>
      <dgm:spPr/>
      <dgm:t>
        <a:bodyPr/>
        <a:lstStyle/>
        <a:p>
          <a:endParaRPr lang="en-US"/>
        </a:p>
      </dgm:t>
    </dgm:pt>
    <dgm:pt modelId="{9C3F5C5E-2342-D74D-810B-70DD9D648226}" type="pres">
      <dgm:prSet presAssocID="{632041FE-6E47-F342-9C3D-05C4E822EE40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47233F46-FFE4-4A41-944F-BD3546786C8E}" type="pres">
      <dgm:prSet presAssocID="{6D58A5AF-705B-7C4E-A87C-3DA414BAAEEB}" presName="node" presStyleLbl="node1" presStyleIdx="0" presStyleCnt="6" custScaleX="117684" custScaleY="117683" custRadScaleRad="115288" custRadScaleInc="-3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3D86B-F115-6846-98D8-E8FD8B2711F3}" type="pres">
      <dgm:prSet presAssocID="{881294E6-43A2-E940-98E8-6E00046280D9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8B651AB5-C7F7-9B45-BD91-1E2F05829599}" type="pres">
      <dgm:prSet presAssocID="{52F40FDF-6C4F-014A-9A16-3CA014558394}" presName="node" presStyleLbl="node1" presStyleIdx="1" presStyleCnt="6" custScaleX="126766" custScaleY="126766" custRadScaleRad="132042" custRadScaleInc="-22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75446-2A62-7B46-940C-029D6EF1B650}" type="pres">
      <dgm:prSet presAssocID="{36847DB0-7871-184D-8512-972EC0D40244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ADF01A70-5C71-A04B-9127-C78A283E2162}" type="pres">
      <dgm:prSet presAssocID="{8A62EA97-9224-E248-AF94-275FC90BDF0B}" presName="node" presStyleLbl="node1" presStyleIdx="2" presStyleCnt="6" custScaleX="125365" custScaleY="125365" custRadScaleRad="101692" custRadScaleInc="-20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F2D13-3533-9D49-A82B-0E3311EB2B2B}" type="pres">
      <dgm:prSet presAssocID="{7B79C5F8-56BF-3345-B7A9-BAE8031B9762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CD8A48D7-8E92-E440-8466-1AD8E5BB40FB}" type="pres">
      <dgm:prSet presAssocID="{5DDEC6DD-0CC9-0C42-B823-BC54440F7B74}" presName="node" presStyleLbl="node1" presStyleIdx="3" presStyleCnt="6" custScaleX="120488" custScaleY="120488" custRadScaleRad="101857" custRadScaleInc="9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7D490-4E12-1C42-9F95-305E33CE0D6C}" type="pres">
      <dgm:prSet presAssocID="{6C5EBCCB-7451-444C-9FB3-76F8525EB218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5CFDC70C-C8AD-F24C-A0E8-D75802CC691A}" type="pres">
      <dgm:prSet presAssocID="{8858CC27-0B78-A946-987B-695983416415}" presName="node" presStyleLbl="node1" presStyleIdx="4" presStyleCnt="6" custScaleX="130489" custScaleY="130489" custRadScaleRad="130469" custRadScaleInc="17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9C43B-ADEC-E041-82A2-BAEAF60C9545}" type="pres">
      <dgm:prSet presAssocID="{40F9C3EA-4F21-B84B-A567-903E7E14FBF0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A0394692-B9AE-CD40-B7D2-E9ABF8251A58}" type="pres">
      <dgm:prSet presAssocID="{CA5F7EA4-E562-E146-904E-9E586EE4374B}" presName="node" presStyleLbl="node1" presStyleIdx="5" presStyleCnt="6" custScaleX="126579" custScaleY="126579" custRadScaleRad="114216" custRadScaleInc="-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A9ACBF-B537-BE43-A737-3BB8C2DAAC82}" type="presOf" srcId="{5DDEC6DD-0CC9-0C42-B823-BC54440F7B74}" destId="{CD8A48D7-8E92-E440-8466-1AD8E5BB40FB}" srcOrd="0" destOrd="0" presId="urn:microsoft.com/office/officeart/2005/8/layout/radial4"/>
    <dgm:cxn modelId="{9C060869-71BB-394E-8859-FE8F8B5807B8}" srcId="{0CCC8587-54F7-B546-B0A9-B9E8264DAC18}" destId="{8A62EA97-9224-E248-AF94-275FC90BDF0B}" srcOrd="2" destOrd="0" parTransId="{36847DB0-7871-184D-8512-972EC0D40244}" sibTransId="{C3831B96-B719-AE46-8005-3DB6C3A7DECD}"/>
    <dgm:cxn modelId="{950BB579-502C-974B-BBB7-CF7AC6EEE40F}" srcId="{0CCC8587-54F7-B546-B0A9-B9E8264DAC18}" destId="{CA5F7EA4-E562-E146-904E-9E586EE4374B}" srcOrd="5" destOrd="0" parTransId="{40F9C3EA-4F21-B84B-A567-903E7E14FBF0}" sibTransId="{190E3AC0-E2DA-E549-AC0C-1011134254E8}"/>
    <dgm:cxn modelId="{55C0C194-7B10-A040-B322-81AE3824BE92}" type="presOf" srcId="{6C5EBCCB-7451-444C-9FB3-76F8525EB218}" destId="{A477D490-4E12-1C42-9F95-305E33CE0D6C}" srcOrd="0" destOrd="0" presId="urn:microsoft.com/office/officeart/2005/8/layout/radial4"/>
    <dgm:cxn modelId="{87D7BBE1-4137-C548-B12E-F75871D3D3D9}" type="presOf" srcId="{8858CC27-0B78-A946-987B-695983416415}" destId="{5CFDC70C-C8AD-F24C-A0E8-D75802CC691A}" srcOrd="0" destOrd="0" presId="urn:microsoft.com/office/officeart/2005/8/layout/radial4"/>
    <dgm:cxn modelId="{6EBBB97C-4F7B-6F41-9F7C-98EA6064CFD0}" type="presOf" srcId="{7B79C5F8-56BF-3345-B7A9-BAE8031B9762}" destId="{178F2D13-3533-9D49-A82B-0E3311EB2B2B}" srcOrd="0" destOrd="0" presId="urn:microsoft.com/office/officeart/2005/8/layout/radial4"/>
    <dgm:cxn modelId="{E8EC64C0-95A8-0B49-817E-72680ECBF8FF}" srcId="{0CCC8587-54F7-B546-B0A9-B9E8264DAC18}" destId="{5DDEC6DD-0CC9-0C42-B823-BC54440F7B74}" srcOrd="3" destOrd="0" parTransId="{7B79C5F8-56BF-3345-B7A9-BAE8031B9762}" sibTransId="{649E771D-C045-D944-BE8B-36351DBC87C4}"/>
    <dgm:cxn modelId="{1772E657-9ECA-FD49-9F18-20BE497D88F7}" srcId="{0CCC8587-54F7-B546-B0A9-B9E8264DAC18}" destId="{52F40FDF-6C4F-014A-9A16-3CA014558394}" srcOrd="1" destOrd="0" parTransId="{881294E6-43A2-E940-98E8-6E00046280D9}" sibTransId="{97E13B72-24FC-6D42-8BAC-79BE848E8E4B}"/>
    <dgm:cxn modelId="{231BC0A0-FCBD-7B45-A896-3193E00AA5D9}" type="presOf" srcId="{0CCC8587-54F7-B546-B0A9-B9E8264DAC18}" destId="{D5B8792D-2679-1E40-BE68-A39BB432DC5D}" srcOrd="0" destOrd="0" presId="urn:microsoft.com/office/officeart/2005/8/layout/radial4"/>
    <dgm:cxn modelId="{8B6918A9-FC6B-1243-A343-FF6674EE386E}" type="presOf" srcId="{8A62EA97-9224-E248-AF94-275FC90BDF0B}" destId="{ADF01A70-5C71-A04B-9127-C78A283E2162}" srcOrd="0" destOrd="0" presId="urn:microsoft.com/office/officeart/2005/8/layout/radial4"/>
    <dgm:cxn modelId="{425DCC52-1A81-B040-831D-9316F20D15F9}" type="presOf" srcId="{40F9C3EA-4F21-B84B-A567-903E7E14FBF0}" destId="{C799C43B-ADEC-E041-82A2-BAEAF60C9545}" srcOrd="0" destOrd="0" presId="urn:microsoft.com/office/officeart/2005/8/layout/radial4"/>
    <dgm:cxn modelId="{855B6218-3490-C54B-8550-A5DFCD164E88}" type="presOf" srcId="{FC573EF1-D72F-9440-933D-DC702D86AF25}" destId="{0A0C0B9A-2C0B-F746-9208-68DAAD4DE004}" srcOrd="0" destOrd="0" presId="urn:microsoft.com/office/officeart/2005/8/layout/radial4"/>
    <dgm:cxn modelId="{AD369738-E2E8-EA4E-8D42-EA62AAF3B995}" type="presOf" srcId="{881294E6-43A2-E940-98E8-6E00046280D9}" destId="{AF53D86B-F115-6846-98D8-E8FD8B2711F3}" srcOrd="0" destOrd="0" presId="urn:microsoft.com/office/officeart/2005/8/layout/radial4"/>
    <dgm:cxn modelId="{C83FAFD1-BD69-024F-95F9-DF718279F5C3}" type="presOf" srcId="{36847DB0-7871-184D-8512-972EC0D40244}" destId="{B4975446-2A62-7B46-940C-029D6EF1B650}" srcOrd="0" destOrd="0" presId="urn:microsoft.com/office/officeart/2005/8/layout/radial4"/>
    <dgm:cxn modelId="{5711CFBD-9987-2B41-A787-0E4B36921AEF}" type="presOf" srcId="{6D58A5AF-705B-7C4E-A87C-3DA414BAAEEB}" destId="{47233F46-FFE4-4A41-944F-BD3546786C8E}" srcOrd="0" destOrd="0" presId="urn:microsoft.com/office/officeart/2005/8/layout/radial4"/>
    <dgm:cxn modelId="{62D5EA71-E071-4545-A409-3D59D86DB6E1}" type="presOf" srcId="{52F40FDF-6C4F-014A-9A16-3CA014558394}" destId="{8B651AB5-C7F7-9B45-BD91-1E2F05829599}" srcOrd="0" destOrd="0" presId="urn:microsoft.com/office/officeart/2005/8/layout/radial4"/>
    <dgm:cxn modelId="{85C0E637-1D1D-CD46-AE29-4D6974BF0A3F}" srcId="{0CCC8587-54F7-B546-B0A9-B9E8264DAC18}" destId="{6D58A5AF-705B-7C4E-A87C-3DA414BAAEEB}" srcOrd="0" destOrd="0" parTransId="{632041FE-6E47-F342-9C3D-05C4E822EE40}" sibTransId="{223526A6-C2CB-F24B-9C60-95F0374FEDC7}"/>
    <dgm:cxn modelId="{ABC3D5E1-019A-C64A-AD9E-99320793C64D}" srcId="{FC573EF1-D72F-9440-933D-DC702D86AF25}" destId="{0CCC8587-54F7-B546-B0A9-B9E8264DAC18}" srcOrd="0" destOrd="0" parTransId="{16072BA1-F9EF-F649-BBA4-2AD322532129}" sibTransId="{8FBC34E0-8D92-C842-B626-456342E021DF}"/>
    <dgm:cxn modelId="{7F0E677E-9FF4-934E-B5FB-A7A6CF6140A2}" type="presOf" srcId="{632041FE-6E47-F342-9C3D-05C4E822EE40}" destId="{9C3F5C5E-2342-D74D-810B-70DD9D648226}" srcOrd="0" destOrd="0" presId="urn:microsoft.com/office/officeart/2005/8/layout/radial4"/>
    <dgm:cxn modelId="{B633D60D-65EE-6944-B90C-A3FCFED84FF2}" srcId="{0CCC8587-54F7-B546-B0A9-B9E8264DAC18}" destId="{8858CC27-0B78-A946-987B-695983416415}" srcOrd="4" destOrd="0" parTransId="{6C5EBCCB-7451-444C-9FB3-76F8525EB218}" sibTransId="{94B7367A-E82A-9849-930D-315BF87F1925}"/>
    <dgm:cxn modelId="{0840C7FF-D7D9-1C45-AB02-AAF1E540A5C8}" type="presOf" srcId="{CA5F7EA4-E562-E146-904E-9E586EE4374B}" destId="{A0394692-B9AE-CD40-B7D2-E9ABF8251A58}" srcOrd="0" destOrd="0" presId="urn:microsoft.com/office/officeart/2005/8/layout/radial4"/>
    <dgm:cxn modelId="{0DA61026-47E1-CD4A-A003-8A4D8F57D88F}" type="presParOf" srcId="{0A0C0B9A-2C0B-F746-9208-68DAAD4DE004}" destId="{D5B8792D-2679-1E40-BE68-A39BB432DC5D}" srcOrd="0" destOrd="0" presId="urn:microsoft.com/office/officeart/2005/8/layout/radial4"/>
    <dgm:cxn modelId="{95D9E615-2CCF-E84E-B0A7-3583885EC884}" type="presParOf" srcId="{0A0C0B9A-2C0B-F746-9208-68DAAD4DE004}" destId="{9C3F5C5E-2342-D74D-810B-70DD9D648226}" srcOrd="1" destOrd="0" presId="urn:microsoft.com/office/officeart/2005/8/layout/radial4"/>
    <dgm:cxn modelId="{BDF82FBF-37E5-764A-99C7-707DBA4D2E65}" type="presParOf" srcId="{0A0C0B9A-2C0B-F746-9208-68DAAD4DE004}" destId="{47233F46-FFE4-4A41-944F-BD3546786C8E}" srcOrd="2" destOrd="0" presId="urn:microsoft.com/office/officeart/2005/8/layout/radial4"/>
    <dgm:cxn modelId="{1E4A77DD-5553-344D-A78F-0D2EF8565DCB}" type="presParOf" srcId="{0A0C0B9A-2C0B-F746-9208-68DAAD4DE004}" destId="{AF53D86B-F115-6846-98D8-E8FD8B2711F3}" srcOrd="3" destOrd="0" presId="urn:microsoft.com/office/officeart/2005/8/layout/radial4"/>
    <dgm:cxn modelId="{6ED323A3-7F6A-D143-84D2-35471F134749}" type="presParOf" srcId="{0A0C0B9A-2C0B-F746-9208-68DAAD4DE004}" destId="{8B651AB5-C7F7-9B45-BD91-1E2F05829599}" srcOrd="4" destOrd="0" presId="urn:microsoft.com/office/officeart/2005/8/layout/radial4"/>
    <dgm:cxn modelId="{7A81AFD2-7921-4142-9F33-95B3A76F61FB}" type="presParOf" srcId="{0A0C0B9A-2C0B-F746-9208-68DAAD4DE004}" destId="{B4975446-2A62-7B46-940C-029D6EF1B650}" srcOrd="5" destOrd="0" presId="urn:microsoft.com/office/officeart/2005/8/layout/radial4"/>
    <dgm:cxn modelId="{9089F85F-5BA5-7846-8E2A-AF302B82CD47}" type="presParOf" srcId="{0A0C0B9A-2C0B-F746-9208-68DAAD4DE004}" destId="{ADF01A70-5C71-A04B-9127-C78A283E2162}" srcOrd="6" destOrd="0" presId="urn:microsoft.com/office/officeart/2005/8/layout/radial4"/>
    <dgm:cxn modelId="{236156BF-9017-5E4A-A913-FB0274D269DD}" type="presParOf" srcId="{0A0C0B9A-2C0B-F746-9208-68DAAD4DE004}" destId="{178F2D13-3533-9D49-A82B-0E3311EB2B2B}" srcOrd="7" destOrd="0" presId="urn:microsoft.com/office/officeart/2005/8/layout/radial4"/>
    <dgm:cxn modelId="{7039CD00-87F3-384D-8F4C-C188C25A9EA1}" type="presParOf" srcId="{0A0C0B9A-2C0B-F746-9208-68DAAD4DE004}" destId="{CD8A48D7-8E92-E440-8466-1AD8E5BB40FB}" srcOrd="8" destOrd="0" presId="urn:microsoft.com/office/officeart/2005/8/layout/radial4"/>
    <dgm:cxn modelId="{A8053259-29B9-FE45-89E8-B837D12C5893}" type="presParOf" srcId="{0A0C0B9A-2C0B-F746-9208-68DAAD4DE004}" destId="{A477D490-4E12-1C42-9F95-305E33CE0D6C}" srcOrd="9" destOrd="0" presId="urn:microsoft.com/office/officeart/2005/8/layout/radial4"/>
    <dgm:cxn modelId="{D50B459F-32E5-1E4E-A888-E6DF2930B226}" type="presParOf" srcId="{0A0C0B9A-2C0B-F746-9208-68DAAD4DE004}" destId="{5CFDC70C-C8AD-F24C-A0E8-D75802CC691A}" srcOrd="10" destOrd="0" presId="urn:microsoft.com/office/officeart/2005/8/layout/radial4"/>
    <dgm:cxn modelId="{24D2B671-4F78-1E40-8D36-5064FCA31BE8}" type="presParOf" srcId="{0A0C0B9A-2C0B-F746-9208-68DAAD4DE004}" destId="{C799C43B-ADEC-E041-82A2-BAEAF60C9545}" srcOrd="11" destOrd="0" presId="urn:microsoft.com/office/officeart/2005/8/layout/radial4"/>
    <dgm:cxn modelId="{8B0A478D-6FC4-8448-A5DF-3EB381E234C7}" type="presParOf" srcId="{0A0C0B9A-2C0B-F746-9208-68DAAD4DE004}" destId="{A0394692-B9AE-CD40-B7D2-E9ABF8251A58}" srcOrd="12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B8792D-2679-1E40-BE68-A39BB432DC5D}">
      <dsp:nvSpPr>
        <dsp:cNvPr id="0" name=""/>
        <dsp:cNvSpPr/>
      </dsp:nvSpPr>
      <dsp:spPr>
        <a:xfrm>
          <a:off x="3200397" y="2673271"/>
          <a:ext cx="2905639" cy="212531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Avoid trap of investing too heavily in </a:t>
          </a:r>
          <a:r>
            <a:rPr lang="en-US" sz="1800" b="1" kern="1200" dirty="0" smtClean="0"/>
            <a:t>points </a:t>
          </a:r>
          <a:r>
            <a:rPr lang="en-US" sz="1800" b="1" kern="1200" dirty="0" smtClean="0"/>
            <a:t>of differences that are easily </a:t>
          </a:r>
          <a:r>
            <a:rPr lang="en-US" sz="1800" b="1" kern="1200" dirty="0" smtClean="0"/>
            <a:t>copied!</a:t>
          </a:r>
          <a:endParaRPr lang="en-US" sz="1800" b="1" kern="1200" dirty="0"/>
        </a:p>
      </dsp:txBody>
      <dsp:txXfrm>
        <a:off x="3200397" y="2673271"/>
        <a:ext cx="2905639" cy="2125310"/>
      </dsp:txXfrm>
    </dsp:sp>
    <dsp:sp modelId="{9C3F5C5E-2342-D74D-810B-70DD9D648226}">
      <dsp:nvSpPr>
        <dsp:cNvPr id="0" name=""/>
        <dsp:cNvSpPr/>
      </dsp:nvSpPr>
      <dsp:spPr>
        <a:xfrm rot="10745550">
          <a:off x="939243" y="3474972"/>
          <a:ext cx="2137253" cy="6057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233F46-FFE4-4A41-944F-BD3546786C8E}">
      <dsp:nvSpPr>
        <dsp:cNvPr id="0" name=""/>
        <dsp:cNvSpPr/>
      </dsp:nvSpPr>
      <dsp:spPr>
        <a:xfrm>
          <a:off x="63974" y="3094438"/>
          <a:ext cx="1750805" cy="1400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What does our firm stand for in the minds of current and potential customers</a:t>
          </a:r>
          <a:r>
            <a:rPr lang="en-US" sz="1600" kern="1200" dirty="0" smtClean="0"/>
            <a:t>?</a:t>
          </a:r>
          <a:endParaRPr lang="en-US" sz="1600" kern="1200" dirty="0"/>
        </a:p>
      </dsp:txBody>
      <dsp:txXfrm>
        <a:off x="63974" y="3094438"/>
        <a:ext cx="1750805" cy="1400632"/>
      </dsp:txXfrm>
    </dsp:sp>
    <dsp:sp modelId="{AF53D86B-F115-6846-98D8-E8FD8B2711F3}">
      <dsp:nvSpPr>
        <dsp:cNvPr id="0" name=""/>
        <dsp:cNvSpPr/>
      </dsp:nvSpPr>
      <dsp:spPr>
        <a:xfrm rot="12552828">
          <a:off x="766951" y="2033676"/>
          <a:ext cx="2767521" cy="6057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71365"/>
                <a:satOff val="-11282"/>
                <a:lumOff val="3726"/>
                <a:alphaOff val="0"/>
                <a:shade val="51000"/>
                <a:satMod val="130000"/>
              </a:schemeClr>
            </a:gs>
            <a:gs pos="80000">
              <a:schemeClr val="accent4">
                <a:hueOff val="371365"/>
                <a:satOff val="-11282"/>
                <a:lumOff val="3726"/>
                <a:alphaOff val="0"/>
                <a:shade val="93000"/>
                <a:satMod val="130000"/>
              </a:schemeClr>
            </a:gs>
            <a:gs pos="100000">
              <a:schemeClr val="accent4">
                <a:hueOff val="371365"/>
                <a:satOff val="-11282"/>
                <a:lumOff val="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651AB5-C7F7-9B45-BD91-1E2F05829599}">
      <dsp:nvSpPr>
        <dsp:cNvPr id="0" name=""/>
        <dsp:cNvSpPr/>
      </dsp:nvSpPr>
      <dsp:spPr>
        <a:xfrm>
          <a:off x="0" y="906793"/>
          <a:ext cx="1885919" cy="1508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71365"/>
                <a:satOff val="-11282"/>
                <a:lumOff val="3726"/>
                <a:alphaOff val="0"/>
                <a:shade val="51000"/>
                <a:satMod val="130000"/>
              </a:schemeClr>
            </a:gs>
            <a:gs pos="80000">
              <a:schemeClr val="accent4">
                <a:hueOff val="371365"/>
                <a:satOff val="-11282"/>
                <a:lumOff val="3726"/>
                <a:alphaOff val="0"/>
                <a:shade val="93000"/>
                <a:satMod val="130000"/>
              </a:schemeClr>
            </a:gs>
            <a:gs pos="100000">
              <a:schemeClr val="accent4">
                <a:hueOff val="371365"/>
                <a:satOff val="-11282"/>
                <a:lumOff val="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What customers do we serve now, and which ones would we like to target?</a:t>
          </a:r>
        </a:p>
      </dsp:txBody>
      <dsp:txXfrm>
        <a:off x="0" y="906793"/>
        <a:ext cx="1885919" cy="1508735"/>
      </dsp:txXfrm>
    </dsp:sp>
    <dsp:sp modelId="{B4975446-2A62-7B46-940C-029D6EF1B650}">
      <dsp:nvSpPr>
        <dsp:cNvPr id="0" name=""/>
        <dsp:cNvSpPr/>
      </dsp:nvSpPr>
      <dsp:spPr>
        <a:xfrm rot="14750082">
          <a:off x="2706523" y="1379214"/>
          <a:ext cx="2050297" cy="6057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42729"/>
                <a:satOff val="-22564"/>
                <a:lumOff val="7451"/>
                <a:alphaOff val="0"/>
                <a:shade val="51000"/>
                <a:satMod val="130000"/>
              </a:schemeClr>
            </a:gs>
            <a:gs pos="80000">
              <a:schemeClr val="accent4">
                <a:hueOff val="742729"/>
                <a:satOff val="-22564"/>
                <a:lumOff val="7451"/>
                <a:alphaOff val="0"/>
                <a:shade val="93000"/>
                <a:satMod val="130000"/>
              </a:schemeClr>
            </a:gs>
            <a:gs pos="100000">
              <a:schemeClr val="accent4">
                <a:hueOff val="742729"/>
                <a:satOff val="-22564"/>
                <a:lumOff val="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01A70-5C71-A04B-9127-C78A283E2162}">
      <dsp:nvSpPr>
        <dsp:cNvPr id="0" name=""/>
        <dsp:cNvSpPr/>
      </dsp:nvSpPr>
      <dsp:spPr>
        <a:xfrm>
          <a:off x="2379468" y="727"/>
          <a:ext cx="1865076" cy="1492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42729"/>
                <a:satOff val="-22564"/>
                <a:lumOff val="7451"/>
                <a:alphaOff val="0"/>
                <a:shade val="51000"/>
                <a:satMod val="130000"/>
              </a:schemeClr>
            </a:gs>
            <a:gs pos="80000">
              <a:schemeClr val="accent4">
                <a:hueOff val="742729"/>
                <a:satOff val="-22564"/>
                <a:lumOff val="7451"/>
                <a:alphaOff val="0"/>
                <a:shade val="93000"/>
                <a:satMod val="130000"/>
              </a:schemeClr>
            </a:gs>
            <a:gs pos="100000">
              <a:schemeClr val="accent4">
                <a:hueOff val="742729"/>
                <a:satOff val="-22564"/>
                <a:lumOff val="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?</a:t>
          </a:r>
          <a:r>
            <a:rPr lang="en-US" sz="1600" b="1" kern="1200" dirty="0" smtClean="0"/>
            <a:t> What is value proposition for our current service products, and market segments</a:t>
          </a:r>
          <a:endParaRPr lang="en-US" sz="1600" kern="1200" dirty="0" smtClean="0"/>
        </a:p>
      </dsp:txBody>
      <dsp:txXfrm>
        <a:off x="2379468" y="727"/>
        <a:ext cx="1865076" cy="1492061"/>
      </dsp:txXfrm>
    </dsp:sp>
    <dsp:sp modelId="{178F2D13-3533-9D49-A82B-0E3311EB2B2B}">
      <dsp:nvSpPr>
        <dsp:cNvPr id="0" name=""/>
        <dsp:cNvSpPr/>
      </dsp:nvSpPr>
      <dsp:spPr>
        <a:xfrm rot="17457258">
          <a:off x="4424762" y="1333273"/>
          <a:ext cx="2065138" cy="6057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114094"/>
                <a:satOff val="-33846"/>
                <a:lumOff val="11177"/>
                <a:alphaOff val="0"/>
                <a:shade val="51000"/>
                <a:satMod val="130000"/>
              </a:schemeClr>
            </a:gs>
            <a:gs pos="80000">
              <a:schemeClr val="accent4">
                <a:hueOff val="1114094"/>
                <a:satOff val="-33846"/>
                <a:lumOff val="11177"/>
                <a:alphaOff val="0"/>
                <a:shade val="93000"/>
                <a:satMod val="130000"/>
              </a:schemeClr>
            </a:gs>
            <a:gs pos="100000">
              <a:schemeClr val="accent4">
                <a:hueOff val="1114094"/>
                <a:satOff val="-33846"/>
                <a:lumOff val="1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8A48D7-8E92-E440-8466-1AD8E5BB40FB}">
      <dsp:nvSpPr>
        <dsp:cNvPr id="0" name=""/>
        <dsp:cNvSpPr/>
      </dsp:nvSpPr>
      <dsp:spPr>
        <a:xfrm>
          <a:off x="4930342" y="-45159"/>
          <a:ext cx="1792520" cy="1434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14094"/>
                <a:satOff val="-33846"/>
                <a:lumOff val="11177"/>
                <a:alphaOff val="0"/>
                <a:shade val="51000"/>
                <a:satMod val="130000"/>
              </a:schemeClr>
            </a:gs>
            <a:gs pos="80000">
              <a:schemeClr val="accent4">
                <a:hueOff val="1114094"/>
                <a:satOff val="-33846"/>
                <a:lumOff val="11177"/>
                <a:alphaOff val="0"/>
                <a:shade val="93000"/>
                <a:satMod val="130000"/>
              </a:schemeClr>
            </a:gs>
            <a:gs pos="100000">
              <a:schemeClr val="accent4">
                <a:hueOff val="1114094"/>
                <a:satOff val="-33846"/>
                <a:lumOff val="1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How does each of our service products differ from competitors’?</a:t>
          </a:r>
        </a:p>
      </dsp:txBody>
      <dsp:txXfrm>
        <a:off x="4930342" y="-45159"/>
        <a:ext cx="1792520" cy="1434016"/>
      </dsp:txXfrm>
    </dsp:sp>
    <dsp:sp modelId="{A477D490-4E12-1C42-9F95-305E33CE0D6C}">
      <dsp:nvSpPr>
        <dsp:cNvPr id="0" name=""/>
        <dsp:cNvSpPr/>
      </dsp:nvSpPr>
      <dsp:spPr>
        <a:xfrm rot="19753974">
          <a:off x="5724329" y="1981856"/>
          <a:ext cx="2733006" cy="6057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485459"/>
                <a:satOff val="-45128"/>
                <a:lumOff val="14902"/>
                <a:alphaOff val="0"/>
                <a:shade val="51000"/>
                <a:satMod val="130000"/>
              </a:schemeClr>
            </a:gs>
            <a:gs pos="80000">
              <a:schemeClr val="accent4">
                <a:hueOff val="1485459"/>
                <a:satOff val="-45128"/>
                <a:lumOff val="14902"/>
                <a:alphaOff val="0"/>
                <a:shade val="93000"/>
                <a:satMod val="130000"/>
              </a:schemeClr>
            </a:gs>
            <a:gs pos="100000">
              <a:schemeClr val="accent4">
                <a:hueOff val="1485459"/>
                <a:satOff val="-45128"/>
                <a:lumOff val="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FDC70C-C8AD-F24C-A0E8-D75802CC691A}">
      <dsp:nvSpPr>
        <dsp:cNvPr id="0" name=""/>
        <dsp:cNvSpPr/>
      </dsp:nvSpPr>
      <dsp:spPr>
        <a:xfrm>
          <a:off x="7294351" y="809155"/>
          <a:ext cx="1941307" cy="1553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485459"/>
                <a:satOff val="-45128"/>
                <a:lumOff val="14902"/>
                <a:alphaOff val="0"/>
                <a:shade val="51000"/>
                <a:satMod val="130000"/>
              </a:schemeClr>
            </a:gs>
            <a:gs pos="80000">
              <a:schemeClr val="accent4">
                <a:hueOff val="1485459"/>
                <a:satOff val="-45128"/>
                <a:lumOff val="14902"/>
                <a:alphaOff val="0"/>
                <a:shade val="93000"/>
                <a:satMod val="130000"/>
              </a:schemeClr>
            </a:gs>
            <a:gs pos="100000">
              <a:schemeClr val="accent4">
                <a:hueOff val="1485459"/>
                <a:satOff val="-45128"/>
                <a:lumOff val="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How well do target customers perceive our service products as meeting their needs?</a:t>
          </a:r>
        </a:p>
      </dsp:txBody>
      <dsp:txXfrm>
        <a:off x="7294351" y="809155"/>
        <a:ext cx="1941307" cy="1553045"/>
      </dsp:txXfrm>
    </dsp:sp>
    <dsp:sp modelId="{C799C43B-ADEC-E041-82A2-BAEAF60C9545}">
      <dsp:nvSpPr>
        <dsp:cNvPr id="0" name=""/>
        <dsp:cNvSpPr/>
      </dsp:nvSpPr>
      <dsp:spPr>
        <a:xfrm rot="21589848">
          <a:off x="6228501" y="3425310"/>
          <a:ext cx="2104471" cy="6057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shade val="51000"/>
                <a:satMod val="130000"/>
              </a:schemeClr>
            </a:gs>
            <a:gs pos="80000">
              <a:schemeClr val="accent4">
                <a:hueOff val="1856823"/>
                <a:satOff val="-56410"/>
                <a:lumOff val="18628"/>
                <a:alphaOff val="0"/>
                <a:shade val="93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94692-B9AE-CD40-B7D2-E9ABF8251A58}">
      <dsp:nvSpPr>
        <dsp:cNvPr id="0" name=""/>
        <dsp:cNvSpPr/>
      </dsp:nvSpPr>
      <dsp:spPr>
        <a:xfrm>
          <a:off x="7391400" y="2971805"/>
          <a:ext cx="1883137" cy="1506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shade val="51000"/>
                <a:satMod val="130000"/>
              </a:schemeClr>
            </a:gs>
            <a:gs pos="80000">
              <a:schemeClr val="accent4">
                <a:hueOff val="1856823"/>
                <a:satOff val="-56410"/>
                <a:lumOff val="18628"/>
                <a:alphaOff val="0"/>
                <a:shade val="93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What changes must we make to strengthen our competitive position?</a:t>
          </a:r>
        </a:p>
      </dsp:txBody>
      <dsp:txXfrm>
        <a:off x="7391400" y="2971805"/>
        <a:ext cx="1883137" cy="1506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A5249FE-43DE-4FE2-A38E-75B09206E749}" type="slidenum">
              <a:rPr lang="en-US"/>
              <a:pPr/>
              <a:t>1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92482EF-0971-4AF3-BC66-1E21626FF3BB}" type="slidenum">
              <a:rPr lang="en-US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4400E9D-75E2-421D-99D8-F415D417F8AF}" type="slidenum">
              <a:rPr lang="en-US"/>
              <a:pPr/>
              <a:t>12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5262CBD4-338E-4598-9551-9E6E97520AC1}" type="slidenum">
              <a:rPr lang="en-US"/>
              <a:pPr/>
              <a:t>13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326BAF4A-28DF-4C45-92A4-84296D81C94F}" type="slidenum">
              <a:rPr lang="en-US"/>
              <a:pPr/>
              <a:t>14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3226EEB1-9621-41C2-A24C-5D0DE4BDB8F6}" type="slidenum">
              <a:rPr lang="en-US"/>
              <a:pPr/>
              <a:t>15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6FFBDF6-360F-45D6-BD63-F57F61F756C7}" type="slidenum">
              <a:rPr lang="en-US"/>
              <a:pPr/>
              <a:t>16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2555C7D-81DF-4C09-A130-FEFCF704A63C}" type="slidenum">
              <a:rPr lang="en-US"/>
              <a:pPr/>
              <a:t>17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3226EEB1-9621-41C2-A24C-5D0DE4BDB8F6}" type="slidenum">
              <a:rPr lang="en-US"/>
              <a:pPr/>
              <a:t>18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D7B1F2D2-F89F-41D4-82EC-CC9489F4B1A5}" type="slidenum">
              <a:rPr lang="en-US"/>
              <a:pPr/>
              <a:t>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1964FF6-8B57-4216-9BE6-1E587BB9F338}" type="slidenum">
              <a:rPr lang="en-US"/>
              <a:pPr/>
              <a:t>22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0BAD332-0B93-4975-9016-CE293BF28BDF}" type="slidenum">
              <a:rPr lang="en-US"/>
              <a:pPr/>
              <a:t>23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8E35308F-3B7B-4B2C-97C7-F442BAA3B5E4}" type="slidenum">
              <a:rPr lang="en-US"/>
              <a:pPr/>
              <a:t>24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C3667AD-1276-47B9-9605-FC37A1105E2A}" type="slidenum">
              <a:rPr lang="en-US"/>
              <a:pPr/>
              <a:t>25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6557A56-1D4C-4400-8BC6-7E9728CCB017}" type="slidenum">
              <a:rPr lang="en-US"/>
              <a:pPr/>
              <a:t>26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96F8B9F-6F23-497D-951D-36ABA804BA1E}" type="slidenum">
              <a:rPr lang="en-US"/>
              <a:pPr/>
              <a:t>27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DC1B199B-6F8F-4193-82D2-EA757C28EBDE}" type="slidenum">
              <a:rPr lang="en-US"/>
              <a:pPr/>
              <a:t>28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5102C788-9067-47C6-A10B-0E4669D295C0}" type="slidenum">
              <a:rPr lang="en-US"/>
              <a:pPr/>
              <a:t>30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0623DFD-9C55-40E4-8EC1-E7D88705FA7D}" type="slidenum">
              <a:rPr lang="en-US"/>
              <a:pPr/>
              <a:t>31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92482EF-0971-4AF3-BC66-1E21626FF3BB}" type="slidenum">
              <a:rPr lang="en-US"/>
              <a:pPr/>
              <a:t>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06607A2B-805D-49F4-96B5-505828867585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C31A945-8058-47A4-83D6-3C865477B86F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F5A22E8-4B1A-49CB-A44B-D784B402B168}" type="slidenum">
              <a:rPr lang="en-US"/>
              <a:pPr/>
              <a:t>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92482EF-0971-4AF3-BC66-1E21626FF3BB}" type="slidenum">
              <a:rPr lang="en-US"/>
              <a:pPr/>
              <a:t>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058AF991-8291-473B-B4D1-F2806C8D0A63}" type="slidenum">
              <a:rPr lang="en-US"/>
              <a:pPr/>
              <a:t>10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3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8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812" y="1676400"/>
            <a:ext cx="58293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24517" y="1676400"/>
            <a:ext cx="5941695" cy="4495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182240" y="2049463"/>
            <a:ext cx="7893372" cy="1862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3</a:t>
            </a: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:</a:t>
            </a:r>
          </a:p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 Positioning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Services</a:t>
            </a:r>
          </a:p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in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Competitive </a:t>
            </a: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Markets</a:t>
            </a:r>
            <a:endParaRPr lang="en-US" sz="3600" b="1" i="0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 Segmentation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Firms vary widely in their abilities to serve different types of customers</a:t>
            </a:r>
          </a:p>
          <a:p>
            <a:r>
              <a:rPr lang="en-US" altLang="zh-TW" dirty="0" smtClean="0"/>
              <a:t>A market segment is composed of a group of buyers sharing common characteristics, needs, purchasing </a:t>
            </a:r>
            <a:r>
              <a:rPr lang="en-US" altLang="zh-TW" dirty="0" smtClean="0"/>
              <a:t>behavior</a:t>
            </a:r>
            <a:r>
              <a:rPr altLang="zh-TW" dirty="0" smtClean="0"/>
              <a:t>,</a:t>
            </a:r>
            <a:r>
              <a:rPr lang="en-US" altLang="zh-TW" dirty="0" smtClean="0"/>
              <a:t> </a:t>
            </a:r>
            <a:r>
              <a:rPr lang="en-US" altLang="zh-TW" dirty="0" smtClean="0"/>
              <a:t>and consumption patterns</a:t>
            </a:r>
          </a:p>
          <a:p>
            <a:r>
              <a:rPr lang="en-US" altLang="zh-TW" dirty="0" smtClean="0"/>
              <a:t>Target segments should be selected with reference to</a:t>
            </a:r>
          </a:p>
          <a:p>
            <a:pPr lvl="1"/>
            <a:r>
              <a:rPr lang="en-US" altLang="zh-TW" dirty="0" smtClean="0"/>
              <a:t>Firm’s ability to match or exceed competing offerings directed at the same segment</a:t>
            </a:r>
          </a:p>
          <a:p>
            <a:pPr lvl="1"/>
            <a:r>
              <a:rPr lang="en-US" altLang="zh-TW" dirty="0" smtClean="0"/>
              <a:t>Not just profit potential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Attributes and Levels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Developing Right Service Concept for a Specific Segment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sz="2200" dirty="0">
                <a:ea typeface="SimSun" pitchFamily="2" charset="-122"/>
              </a:rPr>
              <a:t>Use research to identify and prioritize which attributes of a given service are important to specific market segments</a:t>
            </a:r>
          </a:p>
          <a:p>
            <a:r>
              <a:rPr lang="en-US" altLang="zh-TW" sz="2200" dirty="0">
                <a:ea typeface="SimSun" pitchFamily="2" charset="-122"/>
              </a:rPr>
              <a:t>Individuals may set different priorities according to: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>
                <a:ea typeface="SimSun" pitchFamily="2" charset="-122"/>
              </a:rPr>
              <a:t>Purpose of using the service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>
                <a:ea typeface="SimSun" pitchFamily="2" charset="-122"/>
              </a:rPr>
              <a:t>Who makes decision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>
                <a:ea typeface="SimSun" pitchFamily="2" charset="-122"/>
              </a:rPr>
              <a:t>Timing of use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>
                <a:ea typeface="SimSun" pitchFamily="2" charset="-122"/>
              </a:rPr>
              <a:t>Whether service is used alone or with a </a:t>
            </a:r>
            <a:r>
              <a:rPr lang="en-US" altLang="zh-TW" sz="1800" dirty="0" smtClean="0">
                <a:ea typeface="SimSun" pitchFamily="2" charset="-122"/>
              </a:rPr>
              <a:t>group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 smtClean="0">
                <a:ea typeface="SimSun" pitchFamily="2" charset="-122"/>
              </a:rPr>
              <a:t>Composition </a:t>
            </a:r>
            <a:r>
              <a:rPr lang="en-US" altLang="zh-TW" sz="1800" dirty="0">
                <a:ea typeface="SimSun" pitchFamily="2" charset="-122"/>
              </a:rPr>
              <a:t>of that group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vs. Determinant Attributes</a:t>
            </a: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2200" dirty="0" smtClean="0"/>
              <a:t>Consumers usually choose between alternative service offerings based on perceived differences between them</a:t>
            </a:r>
          </a:p>
          <a:p>
            <a:pPr>
              <a:spcBef>
                <a:spcPts val="3000"/>
              </a:spcBef>
            </a:pPr>
            <a:r>
              <a:rPr lang="en-US" sz="2200" dirty="0" smtClean="0"/>
              <a:t>Attributes that </a:t>
            </a:r>
            <a:r>
              <a:rPr lang="en-US" sz="2200" dirty="0"/>
              <a:t>distinguish competing services from one another are not necessarily the most important </a:t>
            </a:r>
            <a:r>
              <a:rPr lang="en-US" sz="2200" dirty="0" smtClean="0"/>
              <a:t>ones</a:t>
            </a:r>
          </a:p>
          <a:p>
            <a:pPr>
              <a:spcBef>
                <a:spcPts val="3000"/>
              </a:spcBef>
            </a:pPr>
            <a:r>
              <a:rPr lang="en-US" altLang="zh-TW" sz="2200" dirty="0" smtClean="0">
                <a:ea typeface="SimSun" pitchFamily="2" charset="-122"/>
              </a:rPr>
              <a:t>Determinant attributes determine buyers’ choices between competing alternatives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 smtClean="0">
                <a:ea typeface="SimSun" pitchFamily="2" charset="-122"/>
              </a:rPr>
              <a:t>service </a:t>
            </a:r>
            <a:r>
              <a:rPr lang="en-US" altLang="zh-TW" sz="1800" dirty="0">
                <a:ea typeface="SimSun" pitchFamily="2" charset="-122"/>
              </a:rPr>
              <a:t>characteristics that are important to purchasers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>
                <a:ea typeface="SimSun" pitchFamily="2" charset="-122"/>
              </a:rPr>
              <a:t>customers see significant differences between competing alternatives on these attributes </a:t>
            </a:r>
            <a:endParaRPr lang="en-US" sz="1800" dirty="0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2475706" y="1430339"/>
            <a:ext cx="4951413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zh-TW">
              <a:ea typeface="PMingLiU" pitchFamily="18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Establishing Service Levels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Make decisions on service levels – level of performance firm plans to offer on each attribute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Easily quantified attributes are easier to understand – e.g</a:t>
            </a:r>
            <a:r>
              <a:rPr lang="en-US" sz="1800" dirty="0" smtClean="0"/>
              <a:t>.</a:t>
            </a:r>
            <a:r>
              <a:rPr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 smtClean="0"/>
              <a:t>vehicle speed, physical dimensions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Qualitative attributes subject to individual interpretation – e.g</a:t>
            </a:r>
            <a:r>
              <a:rPr lang="en-US" sz="1800" dirty="0" smtClean="0"/>
              <a:t>.</a:t>
            </a:r>
            <a:r>
              <a:rPr sz="1800" dirty="0" smtClean="0"/>
              <a:t>, </a:t>
            </a:r>
            <a:r>
              <a:rPr lang="en-US" sz="1800" dirty="0" smtClean="0"/>
              <a:t>physical </a:t>
            </a:r>
            <a:r>
              <a:rPr lang="en-US" sz="1800" dirty="0" smtClean="0"/>
              <a:t>comfort, noise levels</a:t>
            </a:r>
          </a:p>
          <a:p>
            <a:r>
              <a:rPr lang="en-US" sz="2200" dirty="0" smtClean="0"/>
              <a:t>Can often segment customers according to willingness to trade off price versus service level: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Price-insensitive customers willing to pay relatively high price for high levels of service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Price-sensitive customers look for inexpensive service with relatively low performance</a:t>
            </a:r>
            <a:endParaRPr lang="en-US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Positioning Distinguishes a Brand from its Competitors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Principles of Positioning Strategy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  <a:ln/>
        </p:spPr>
        <p:txBody>
          <a:bodyPr/>
          <a:lstStyle/>
          <a:p>
            <a:pPr marL="457200" indent="-457200">
              <a:spcAft>
                <a:spcPct val="10000"/>
              </a:spcAft>
            </a:pPr>
            <a:r>
              <a:rPr lang="en-US" dirty="0"/>
              <a:t>Must establish position for firm or product in minds of customers</a:t>
            </a:r>
          </a:p>
          <a:p>
            <a:pPr marL="457200" indent="-457200"/>
            <a:r>
              <a:rPr lang="en-US" dirty="0"/>
              <a:t>Position should be distinctive, providing one simple, consistent message</a:t>
            </a:r>
          </a:p>
          <a:p>
            <a:pPr marL="457200" indent="-457200"/>
            <a:r>
              <a:rPr lang="en-US" dirty="0"/>
              <a:t>Position must set firm/product apart from competitors</a:t>
            </a:r>
          </a:p>
          <a:p>
            <a:r>
              <a:rPr lang="en-US" dirty="0"/>
              <a:t>A company cannot be all things to all people</a:t>
            </a:r>
            <a:r>
              <a:rPr lang="en-US" dirty="0" smtClean="0"/>
              <a:t> </a:t>
            </a:r>
            <a:r>
              <a:rPr dirty="0" smtClean="0"/>
              <a:t>– </a:t>
            </a:r>
            <a:r>
              <a:rPr lang="en-US" dirty="0"/>
              <a:t>must focus its efforts	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Principles of Positioning</a:t>
            </a:r>
          </a:p>
        </p:txBody>
      </p:sp>
      <p:graphicFrame>
        <p:nvGraphicFramePr>
          <p:cNvPr id="8" name="Diagram 7"/>
          <p:cNvGraphicFramePr>
            <a:graphicFrameLocks noChangeAspect="1"/>
          </p:cNvGraphicFramePr>
          <p:nvPr/>
        </p:nvGraphicFramePr>
        <p:xfrm>
          <a:off x="303212" y="1600200"/>
          <a:ext cx="9372600" cy="472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Developing an Effective Positioning Strategy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Developing an Effective Positioning Strategy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Positioning links market analysis and competitive analysis to internal corporate analysis</a:t>
            </a:r>
          </a:p>
          <a:p>
            <a:r>
              <a:rPr lang="en-US" dirty="0" smtClean="0"/>
              <a:t>Market Analysis</a:t>
            </a:r>
          </a:p>
          <a:p>
            <a:pPr lvl="1"/>
            <a:r>
              <a:rPr lang="en-US" dirty="0" smtClean="0"/>
              <a:t>Focus on overall level and trend of demand and geographic locations of demand</a:t>
            </a:r>
          </a:p>
          <a:p>
            <a:pPr lvl="1"/>
            <a:r>
              <a:rPr lang="en-US" dirty="0" smtClean="0"/>
              <a:t>Look into size and potential of different market segments</a:t>
            </a:r>
          </a:p>
          <a:p>
            <a:pPr lvl="1"/>
            <a:r>
              <a:rPr lang="en-US" dirty="0" smtClean="0"/>
              <a:t>Understand customer needs and preferences and how they perceive the competition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Chapter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2" y="1524000"/>
            <a:ext cx="9372600" cy="480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zh-TW" sz="2200" dirty="0" smtClean="0">
                <a:ea typeface="PMingLiU" pitchFamily="18" charset="-120"/>
              </a:rPr>
              <a:t>Focus Strategies for Services </a:t>
            </a:r>
          </a:p>
          <a:p>
            <a:pPr>
              <a:spcBef>
                <a:spcPts val="2400"/>
              </a:spcBef>
            </a:pPr>
            <a:r>
              <a:rPr lang="en-US" altLang="zh-TW" sz="2200" dirty="0" smtClean="0">
                <a:ea typeface="PMingLiU" pitchFamily="18" charset="-120"/>
              </a:rPr>
              <a:t>Market </a:t>
            </a:r>
            <a:r>
              <a:rPr lang="en-US" altLang="zh-TW" sz="2200" dirty="0">
                <a:ea typeface="PMingLiU" pitchFamily="18" charset="-120"/>
              </a:rPr>
              <a:t>Segmentation </a:t>
            </a:r>
          </a:p>
          <a:p>
            <a:pPr>
              <a:spcBef>
                <a:spcPts val="2400"/>
              </a:spcBef>
            </a:pPr>
            <a:r>
              <a:rPr lang="en-US" altLang="zh-TW" sz="2200" dirty="0">
                <a:ea typeface="PMingLiU" pitchFamily="18" charset="-120"/>
              </a:rPr>
              <a:t>Service Attributes and </a:t>
            </a:r>
            <a:r>
              <a:rPr lang="en-US" altLang="zh-TW" sz="2200" dirty="0" smtClean="0">
                <a:ea typeface="PMingLiU" pitchFamily="18" charset="-120"/>
              </a:rPr>
              <a:t>Levels</a:t>
            </a:r>
          </a:p>
          <a:p>
            <a:pPr>
              <a:spcBef>
                <a:spcPts val="2400"/>
              </a:spcBef>
            </a:pPr>
            <a:r>
              <a:rPr lang="en-US" altLang="zh-TW" sz="2200" dirty="0" smtClean="0">
                <a:ea typeface="PMingLiU" pitchFamily="18" charset="-120"/>
              </a:rPr>
              <a:t>Positioning Distinguishes a Brand from its Competitors</a:t>
            </a:r>
            <a:endParaRPr lang="en-US" altLang="zh-TW" sz="2200" dirty="0">
              <a:ea typeface="PMingLiU" pitchFamily="18" charset="-120"/>
            </a:endParaRPr>
          </a:p>
          <a:p>
            <a:pPr>
              <a:spcBef>
                <a:spcPts val="2400"/>
              </a:spcBef>
            </a:pPr>
            <a:r>
              <a:rPr lang="en-US" altLang="zh-TW" sz="2200" dirty="0" smtClean="0">
                <a:ea typeface="PMingLiU" pitchFamily="18" charset="-120"/>
              </a:rPr>
              <a:t>Developing an Effective Positioning Strategy</a:t>
            </a:r>
          </a:p>
          <a:p>
            <a:pPr>
              <a:spcBef>
                <a:spcPts val="2400"/>
              </a:spcBef>
            </a:pPr>
            <a:r>
              <a:rPr lang="en-US" sz="2200" dirty="0" smtClean="0"/>
              <a:t>Using </a:t>
            </a:r>
            <a:r>
              <a:rPr lang="en-US" sz="2200" dirty="0"/>
              <a:t>Positioning Maps to </a:t>
            </a:r>
            <a:r>
              <a:rPr lang="en-US" sz="2200" dirty="0" smtClean="0"/>
              <a:t>Analyze </a:t>
            </a:r>
            <a:r>
              <a:rPr lang="en-US" sz="2200" dirty="0"/>
              <a:t>Competitive </a:t>
            </a:r>
            <a:r>
              <a:rPr lang="en-US" sz="2200" dirty="0" smtClean="0"/>
              <a:t>Strategy</a:t>
            </a:r>
          </a:p>
          <a:p>
            <a:pPr>
              <a:spcBef>
                <a:spcPts val="2400"/>
              </a:spcBef>
            </a:pPr>
            <a:r>
              <a:rPr lang="en-US" sz="2200" dirty="0" smtClean="0"/>
              <a:t>Changing Competitive Positioning</a:t>
            </a:r>
            <a:endParaRPr lang="en-US" sz="22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Developing an Effective Positioning Strategy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Internal Corporate Analysis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Identify organization’s resources, limitations, goals, and values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Select limited number of target segments to serve</a:t>
            </a:r>
          </a:p>
          <a:p>
            <a:r>
              <a:rPr lang="en-US" dirty="0" smtClean="0"/>
              <a:t>Competitor Analysis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Understand competitors’ strengths and weaknesses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Anticipate responses to potential positioning strategies</a:t>
            </a:r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Market, </a:t>
            </a:r>
            <a:r>
              <a:rPr lang="en-US" dirty="0" smtClean="0"/>
              <a:t>Internal</a:t>
            </a:r>
            <a:r>
              <a:rPr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and Competitive Analyses </a:t>
            </a:r>
            <a:endParaRPr lang="en-US" b="0" dirty="0" smtClean="0"/>
          </a:p>
        </p:txBody>
      </p:sp>
      <p:pic>
        <p:nvPicPr>
          <p:cNvPr id="17412" name="Picture 4" descr="PPT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2" y="1856952"/>
            <a:ext cx="6424876" cy="40104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Anticipating Competitive Response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200" dirty="0" smtClean="0"/>
              <a:t>Competitors might pursue same market position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Independently do same positioning analysis and arrive at similar conclusions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Threatened by new strategy, take steps to reposition own service 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New entrant plays “follow the leader”</a:t>
            </a:r>
          </a:p>
          <a:p>
            <a:r>
              <a:rPr lang="en-US" sz="2200" dirty="0" smtClean="0"/>
              <a:t>Conduct internal corporate analysis for challengers and analyze possible effects of alternative moves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Impact of price cut on demand, market </a:t>
            </a:r>
            <a:r>
              <a:rPr lang="en-US" sz="1800" dirty="0" smtClean="0"/>
              <a:t>share</a:t>
            </a:r>
            <a:r>
              <a:rPr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 smtClean="0"/>
              <a:t>and profits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Responses of different segments to changes in service attributes</a:t>
            </a:r>
            <a:endParaRPr lang="en-US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Using Positioning Maps to Analyze Competitive Strategy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Positioning Maps to Plot </a:t>
            </a:r>
            <a:br>
              <a:rPr lang="en-US" smtClean="0"/>
            </a:br>
            <a:r>
              <a:rPr lang="en-US" smtClean="0"/>
              <a:t>Competitive Strategy</a:t>
            </a: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2200" dirty="0" smtClean="0"/>
              <a:t>Great tool to visualize competitive positioning and map developments of time</a:t>
            </a:r>
          </a:p>
          <a:p>
            <a:r>
              <a:rPr lang="en-US" altLang="zh-TW" sz="2200" dirty="0" smtClean="0"/>
              <a:t>Useful way to represent consumer perceptions of alternative products graphically</a:t>
            </a:r>
          </a:p>
          <a:p>
            <a:r>
              <a:rPr lang="en-US" altLang="zh-TW" sz="2200" dirty="0" smtClean="0"/>
              <a:t>Typically confined to two attributes, but 3-D models can be used to portray positions on three attributes simultaneously</a:t>
            </a:r>
          </a:p>
          <a:p>
            <a:r>
              <a:rPr lang="en-US" altLang="zh-TW" sz="2200" dirty="0" smtClean="0"/>
              <a:t>Information about a product can be obtained from market data, derived from ratings by representative consumers, or both</a:t>
            </a:r>
          </a:p>
          <a:p>
            <a:endParaRPr lang="en-US" altLang="zh-TW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of Hotels in Belleville:</a:t>
            </a:r>
            <a:br>
              <a:rPr lang="en-US" dirty="0"/>
            </a:br>
            <a:r>
              <a:rPr lang="en-US" dirty="0"/>
              <a:t>Price vs. Service Level </a:t>
            </a:r>
            <a:endParaRPr lang="en-US" sz="2000" b="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84212" y="1371601"/>
            <a:ext cx="8856900" cy="5260976"/>
            <a:chOff x="742712" y="1752601"/>
            <a:chExt cx="8747495" cy="4879975"/>
          </a:xfrm>
        </p:grpSpPr>
        <p:sp>
          <p:nvSpPr>
            <p:cNvPr id="76803" name="Freeform 3"/>
            <p:cNvSpPr>
              <a:spLocks/>
            </p:cNvSpPr>
            <p:nvPr/>
          </p:nvSpPr>
          <p:spPr bwMode="auto">
            <a:xfrm>
              <a:off x="742712" y="6629401"/>
              <a:ext cx="874749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21" y="0"/>
                </a:cxn>
                <a:cxn ang="0">
                  <a:pos x="0" y="0"/>
                </a:cxn>
              </a:cxnLst>
              <a:rect l="0" t="0" r="r" b="b"/>
              <a:pathLst>
                <a:path w="11521">
                  <a:moveTo>
                    <a:pt x="0" y="0"/>
                  </a:moveTo>
                  <a:lnTo>
                    <a:pt x="115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auto">
            <a:xfrm>
              <a:off x="1848184" y="2271713"/>
              <a:ext cx="5582373" cy="4038600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417"/>
                </a:cxn>
                <a:cxn ang="0">
                  <a:pos x="7029" y="5761"/>
                </a:cxn>
                <a:cxn ang="0">
                  <a:pos x="7353" y="5345"/>
                </a:cxn>
                <a:cxn ang="0">
                  <a:pos x="325" y="0"/>
                </a:cxn>
              </a:cxnLst>
              <a:rect l="0" t="0" r="r" b="b"/>
              <a:pathLst>
                <a:path w="7353" h="5761">
                  <a:moveTo>
                    <a:pt x="325" y="0"/>
                  </a:moveTo>
                  <a:lnTo>
                    <a:pt x="0" y="417"/>
                  </a:lnTo>
                  <a:lnTo>
                    <a:pt x="7029" y="5761"/>
                  </a:lnTo>
                  <a:lnTo>
                    <a:pt x="7353" y="534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05" name="Line 5"/>
            <p:cNvSpPr>
              <a:spLocks noChangeShapeType="1"/>
            </p:cNvSpPr>
            <p:nvPr/>
          </p:nvSpPr>
          <p:spPr bwMode="auto">
            <a:xfrm>
              <a:off x="5073480" y="2081213"/>
              <a:ext cx="3438" cy="150495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06" name="Line 6"/>
            <p:cNvSpPr>
              <a:spLocks noChangeShapeType="1"/>
            </p:cNvSpPr>
            <p:nvPr/>
          </p:nvSpPr>
          <p:spPr bwMode="auto">
            <a:xfrm>
              <a:off x="2291748" y="4021139"/>
              <a:ext cx="5733666" cy="3175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4351398" y="1752601"/>
              <a:ext cx="1506055" cy="379413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auto">
            <a:xfrm>
              <a:off x="4351398" y="1752601"/>
              <a:ext cx="1506055" cy="379413"/>
            </a:xfrm>
            <a:custGeom>
              <a:avLst/>
              <a:gdLst/>
              <a:ahLst/>
              <a:cxnLst>
                <a:cxn ang="0">
                  <a:pos x="1984" y="543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3"/>
                </a:cxn>
                <a:cxn ang="0">
                  <a:pos x="1984" y="543"/>
                </a:cxn>
                <a:cxn ang="0">
                  <a:pos x="1984" y="543"/>
                </a:cxn>
              </a:cxnLst>
              <a:rect l="0" t="0" r="r" b="b"/>
              <a:pathLst>
                <a:path w="1984" h="543">
                  <a:moveTo>
                    <a:pt x="1984" y="543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3"/>
                  </a:lnTo>
                  <a:lnTo>
                    <a:pt x="1984" y="543"/>
                  </a:lnTo>
                  <a:lnTo>
                    <a:pt x="1984" y="543"/>
                  </a:lnTo>
                </a:path>
              </a:pathLst>
            </a:custGeom>
            <a:solidFill>
              <a:srgbClr val="FEAAB8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auto">
            <a:xfrm>
              <a:off x="1399462" y="3741739"/>
              <a:ext cx="935267" cy="5603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auto">
            <a:xfrm>
              <a:off x="1399462" y="3741739"/>
              <a:ext cx="935267" cy="560387"/>
            </a:xfrm>
            <a:custGeom>
              <a:avLst/>
              <a:gdLst/>
              <a:ahLst/>
              <a:cxnLst>
                <a:cxn ang="0">
                  <a:pos x="1232" y="799"/>
                </a:cxn>
                <a:cxn ang="0">
                  <a:pos x="1232" y="0"/>
                </a:cxn>
                <a:cxn ang="0">
                  <a:pos x="0" y="0"/>
                </a:cxn>
                <a:cxn ang="0">
                  <a:pos x="0" y="799"/>
                </a:cxn>
                <a:cxn ang="0">
                  <a:pos x="1232" y="799"/>
                </a:cxn>
                <a:cxn ang="0">
                  <a:pos x="1232" y="799"/>
                </a:cxn>
              </a:cxnLst>
              <a:rect l="0" t="0" r="r" b="b"/>
              <a:pathLst>
                <a:path w="1232" h="799">
                  <a:moveTo>
                    <a:pt x="1232" y="799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799"/>
                  </a:lnTo>
                  <a:lnTo>
                    <a:pt x="1232" y="799"/>
                  </a:lnTo>
                  <a:lnTo>
                    <a:pt x="1232" y="799"/>
                  </a:lnTo>
                </a:path>
              </a:pathLst>
            </a:custGeom>
            <a:solidFill>
              <a:srgbClr val="FFFF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7898191" y="3741739"/>
              <a:ext cx="935267" cy="560387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auto">
            <a:xfrm>
              <a:off x="7898191" y="3741739"/>
              <a:ext cx="1261922" cy="560387"/>
            </a:xfrm>
            <a:custGeom>
              <a:avLst/>
              <a:gdLst/>
              <a:ahLst/>
              <a:cxnLst>
                <a:cxn ang="0">
                  <a:pos x="1233" y="799"/>
                </a:cxn>
                <a:cxn ang="0">
                  <a:pos x="1233" y="0"/>
                </a:cxn>
                <a:cxn ang="0">
                  <a:pos x="0" y="0"/>
                </a:cxn>
                <a:cxn ang="0">
                  <a:pos x="0" y="799"/>
                </a:cxn>
                <a:cxn ang="0">
                  <a:pos x="1233" y="799"/>
                </a:cxn>
                <a:cxn ang="0">
                  <a:pos x="1233" y="799"/>
                </a:cxn>
              </a:cxnLst>
              <a:rect l="0" t="0" r="r" b="b"/>
              <a:pathLst>
                <a:path w="1233" h="799">
                  <a:moveTo>
                    <a:pt x="1233" y="799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799"/>
                  </a:lnTo>
                  <a:lnTo>
                    <a:pt x="1233" y="799"/>
                  </a:lnTo>
                  <a:lnTo>
                    <a:pt x="1233" y="799"/>
                  </a:lnTo>
                </a:path>
              </a:pathLst>
            </a:custGeom>
            <a:solidFill>
              <a:srgbClr val="FFFF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4624114" y="1817689"/>
              <a:ext cx="10130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Expensive</a:t>
              </a:r>
              <a:endParaRPr lang="en-US" sz="1400" b="1" i="0" dirty="0">
                <a:solidFill>
                  <a:srgbClr val="8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4538795" y="3573463"/>
              <a:ext cx="10708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Shangri-La</a:t>
              </a:r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>
              <a:off x="1660787" y="3789364"/>
              <a:ext cx="51296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High </a:t>
              </a:r>
              <a:endParaRPr lang="en-US" sz="1600" b="1" i="0" dirty="0">
                <a:solidFill>
                  <a:srgbClr val="8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1531844" y="4002088"/>
              <a:ext cx="7293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Service</a:t>
              </a:r>
              <a:endParaRPr lang="en-US" sz="1600" b="1" i="0" dirty="0">
                <a:solidFill>
                  <a:srgbClr val="8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817" name="Rectangle 17"/>
            <p:cNvSpPr>
              <a:spLocks noChangeArrowheads="1"/>
            </p:cNvSpPr>
            <p:nvPr/>
          </p:nvSpPr>
          <p:spPr bwMode="auto">
            <a:xfrm>
              <a:off x="8004784" y="3810001"/>
              <a:ext cx="10195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b="1" i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Moderate </a:t>
              </a:r>
              <a:endParaRPr lang="en-US" sz="1600" b="1" i="0">
                <a:solidFill>
                  <a:srgbClr val="8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8032292" y="4002088"/>
              <a:ext cx="8287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b="1" i="0">
                  <a:latin typeface="Helvetica" pitchFamily="34" charset="0"/>
                  <a:cs typeface="Helvetica" pitchFamily="34" charset="0"/>
                </a:rPr>
                <a:t>  </a:t>
              </a: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Service</a:t>
              </a:r>
              <a:endParaRPr lang="en-US" sz="1600" b="1" i="0">
                <a:solidFill>
                  <a:srgbClr val="8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auto">
            <a:xfrm>
              <a:off x="4363433" y="3643313"/>
              <a:ext cx="122067" cy="109537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30" y="141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4" y="103"/>
                </a:cxn>
                <a:cxn ang="0">
                  <a:pos x="158" y="88"/>
                </a:cxn>
                <a:cxn ang="0">
                  <a:pos x="158" y="71"/>
                </a:cxn>
                <a:cxn ang="0">
                  <a:pos x="154" y="56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30" y="18"/>
                </a:cxn>
                <a:cxn ang="0">
                  <a:pos x="117" y="9"/>
                </a:cxn>
                <a:cxn ang="0">
                  <a:pos x="103" y="4"/>
                </a:cxn>
                <a:cxn ang="0">
                  <a:pos x="87" y="0"/>
                </a:cxn>
                <a:cxn ang="0">
                  <a:pos x="72" y="0"/>
                </a:cxn>
                <a:cxn ang="0">
                  <a:pos x="56" y="4"/>
                </a:cxn>
                <a:cxn ang="0">
                  <a:pos x="42" y="9"/>
                </a:cxn>
                <a:cxn ang="0">
                  <a:pos x="29" y="18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3" y="56"/>
                </a:cxn>
                <a:cxn ang="0">
                  <a:pos x="1" y="71"/>
                </a:cxn>
                <a:cxn ang="0">
                  <a:pos x="1" y="88"/>
                </a:cxn>
                <a:cxn ang="0">
                  <a:pos x="3" y="103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1"/>
                </a:cxn>
                <a:cxn ang="0">
                  <a:pos x="42" y="149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3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30" y="141"/>
                  </a:lnTo>
                  <a:lnTo>
                    <a:pt x="136" y="135"/>
                  </a:lnTo>
                  <a:lnTo>
                    <a:pt x="140" y="129"/>
                  </a:lnTo>
                  <a:lnTo>
                    <a:pt x="144" y="124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4" y="103"/>
                  </a:lnTo>
                  <a:lnTo>
                    <a:pt x="157" y="95"/>
                  </a:lnTo>
                  <a:lnTo>
                    <a:pt x="158" y="88"/>
                  </a:lnTo>
                  <a:lnTo>
                    <a:pt x="159" y="79"/>
                  </a:lnTo>
                  <a:lnTo>
                    <a:pt x="158" y="71"/>
                  </a:lnTo>
                  <a:lnTo>
                    <a:pt x="157" y="63"/>
                  </a:lnTo>
                  <a:lnTo>
                    <a:pt x="154" y="56"/>
                  </a:lnTo>
                  <a:lnTo>
                    <a:pt x="152" y="49"/>
                  </a:lnTo>
                  <a:lnTo>
                    <a:pt x="149" y="41"/>
                  </a:lnTo>
                  <a:lnTo>
                    <a:pt x="144" y="35"/>
                  </a:lnTo>
                  <a:lnTo>
                    <a:pt x="140" y="29"/>
                  </a:lnTo>
                  <a:lnTo>
                    <a:pt x="136" y="24"/>
                  </a:lnTo>
                  <a:lnTo>
                    <a:pt x="130" y="18"/>
                  </a:lnTo>
                  <a:lnTo>
                    <a:pt x="124" y="14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3" y="4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3" y="1"/>
                  </a:lnTo>
                  <a:lnTo>
                    <a:pt x="56" y="4"/>
                  </a:lnTo>
                  <a:lnTo>
                    <a:pt x="48" y="6"/>
                  </a:lnTo>
                  <a:lnTo>
                    <a:pt x="42" y="9"/>
                  </a:lnTo>
                  <a:lnTo>
                    <a:pt x="35" y="14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9" y="29"/>
                  </a:lnTo>
                  <a:lnTo>
                    <a:pt x="13" y="35"/>
                  </a:lnTo>
                  <a:lnTo>
                    <a:pt x="10" y="41"/>
                  </a:lnTo>
                  <a:lnTo>
                    <a:pt x="6" y="49"/>
                  </a:lnTo>
                  <a:lnTo>
                    <a:pt x="3" y="56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6" y="110"/>
                  </a:lnTo>
                  <a:lnTo>
                    <a:pt x="10" y="117"/>
                  </a:lnTo>
                  <a:lnTo>
                    <a:pt x="13" y="124"/>
                  </a:lnTo>
                  <a:lnTo>
                    <a:pt x="19" y="129"/>
                  </a:lnTo>
                  <a:lnTo>
                    <a:pt x="23" y="135"/>
                  </a:lnTo>
                  <a:lnTo>
                    <a:pt x="29" y="141"/>
                  </a:lnTo>
                  <a:lnTo>
                    <a:pt x="35" y="145"/>
                  </a:lnTo>
                  <a:lnTo>
                    <a:pt x="42" y="149"/>
                  </a:lnTo>
                  <a:lnTo>
                    <a:pt x="48" y="153"/>
                  </a:lnTo>
                  <a:lnTo>
                    <a:pt x="56" y="155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2382868" y="2630489"/>
              <a:ext cx="6043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Grand</a:t>
              </a:r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auto">
            <a:xfrm>
              <a:off x="2207505" y="2697163"/>
              <a:ext cx="116908" cy="112712"/>
            </a:xfrm>
            <a:custGeom>
              <a:avLst/>
              <a:gdLst/>
              <a:ahLst/>
              <a:cxnLst>
                <a:cxn ang="0">
                  <a:pos x="87" y="159"/>
                </a:cxn>
                <a:cxn ang="0">
                  <a:pos x="102" y="155"/>
                </a:cxn>
                <a:cxn ang="0">
                  <a:pos x="117" y="149"/>
                </a:cxn>
                <a:cxn ang="0">
                  <a:pos x="129" y="141"/>
                </a:cxn>
                <a:cxn ang="0">
                  <a:pos x="140" y="130"/>
                </a:cxn>
                <a:cxn ang="0">
                  <a:pos x="149" y="117"/>
                </a:cxn>
                <a:cxn ang="0">
                  <a:pos x="154" y="104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4" y="56"/>
                </a:cxn>
                <a:cxn ang="0">
                  <a:pos x="149" y="42"/>
                </a:cxn>
                <a:cxn ang="0">
                  <a:pos x="140" y="30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2" y="4"/>
                </a:cxn>
                <a:cxn ang="0">
                  <a:pos x="87" y="1"/>
                </a:cxn>
                <a:cxn ang="0">
                  <a:pos x="70" y="1"/>
                </a:cxn>
                <a:cxn ang="0">
                  <a:pos x="55" y="4"/>
                </a:cxn>
                <a:cxn ang="0">
                  <a:pos x="41" y="10"/>
                </a:cxn>
                <a:cxn ang="0">
                  <a:pos x="28" y="19"/>
                </a:cxn>
                <a:cxn ang="0">
                  <a:pos x="17" y="30"/>
                </a:cxn>
                <a:cxn ang="0">
                  <a:pos x="9" y="42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88"/>
                </a:cxn>
                <a:cxn ang="0">
                  <a:pos x="3" y="104"/>
                </a:cxn>
                <a:cxn ang="0">
                  <a:pos x="9" y="117"/>
                </a:cxn>
                <a:cxn ang="0">
                  <a:pos x="17" y="130"/>
                </a:cxn>
                <a:cxn ang="0">
                  <a:pos x="28" y="141"/>
                </a:cxn>
                <a:cxn ang="0">
                  <a:pos x="41" y="149"/>
                </a:cxn>
                <a:cxn ang="0">
                  <a:pos x="55" y="155"/>
                </a:cxn>
                <a:cxn ang="0">
                  <a:pos x="70" y="159"/>
                </a:cxn>
              </a:cxnLst>
              <a:rect l="0" t="0" r="r" b="b"/>
              <a:pathLst>
                <a:path w="158" h="159">
                  <a:moveTo>
                    <a:pt x="78" y="159"/>
                  </a:moveTo>
                  <a:lnTo>
                    <a:pt x="87" y="159"/>
                  </a:lnTo>
                  <a:lnTo>
                    <a:pt x="95" y="157"/>
                  </a:lnTo>
                  <a:lnTo>
                    <a:pt x="102" y="155"/>
                  </a:lnTo>
                  <a:lnTo>
                    <a:pt x="109" y="152"/>
                  </a:lnTo>
                  <a:lnTo>
                    <a:pt x="117" y="149"/>
                  </a:lnTo>
                  <a:lnTo>
                    <a:pt x="123" y="146"/>
                  </a:lnTo>
                  <a:lnTo>
                    <a:pt x="129" y="141"/>
                  </a:lnTo>
                  <a:lnTo>
                    <a:pt x="134" y="136"/>
                  </a:lnTo>
                  <a:lnTo>
                    <a:pt x="140" y="130"/>
                  </a:lnTo>
                  <a:lnTo>
                    <a:pt x="144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4" y="104"/>
                  </a:lnTo>
                  <a:lnTo>
                    <a:pt x="157" y="96"/>
                  </a:lnTo>
                  <a:lnTo>
                    <a:pt x="158" y="88"/>
                  </a:lnTo>
                  <a:lnTo>
                    <a:pt x="158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4" y="56"/>
                  </a:lnTo>
                  <a:lnTo>
                    <a:pt x="152" y="48"/>
                  </a:lnTo>
                  <a:lnTo>
                    <a:pt x="149" y="42"/>
                  </a:lnTo>
                  <a:lnTo>
                    <a:pt x="144" y="35"/>
                  </a:lnTo>
                  <a:lnTo>
                    <a:pt x="140" y="30"/>
                  </a:lnTo>
                  <a:lnTo>
                    <a:pt x="134" y="23"/>
                  </a:lnTo>
                  <a:lnTo>
                    <a:pt x="129" y="19"/>
                  </a:lnTo>
                  <a:lnTo>
                    <a:pt x="123" y="14"/>
                  </a:lnTo>
                  <a:lnTo>
                    <a:pt x="117" y="10"/>
                  </a:lnTo>
                  <a:lnTo>
                    <a:pt x="109" y="6"/>
                  </a:lnTo>
                  <a:lnTo>
                    <a:pt x="102" y="4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3" y="2"/>
                  </a:lnTo>
                  <a:lnTo>
                    <a:pt x="55" y="4"/>
                  </a:lnTo>
                  <a:lnTo>
                    <a:pt x="48" y="6"/>
                  </a:lnTo>
                  <a:lnTo>
                    <a:pt x="41" y="10"/>
                  </a:lnTo>
                  <a:lnTo>
                    <a:pt x="34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7" y="30"/>
                  </a:lnTo>
                  <a:lnTo>
                    <a:pt x="13" y="35"/>
                  </a:lnTo>
                  <a:lnTo>
                    <a:pt x="9" y="42"/>
                  </a:lnTo>
                  <a:lnTo>
                    <a:pt x="5" y="48"/>
                  </a:lnTo>
                  <a:lnTo>
                    <a:pt x="3" y="56"/>
                  </a:lnTo>
                  <a:lnTo>
                    <a:pt x="1" y="64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1" y="96"/>
                  </a:lnTo>
                  <a:lnTo>
                    <a:pt x="3" y="104"/>
                  </a:lnTo>
                  <a:lnTo>
                    <a:pt x="5" y="110"/>
                  </a:lnTo>
                  <a:lnTo>
                    <a:pt x="9" y="117"/>
                  </a:lnTo>
                  <a:lnTo>
                    <a:pt x="13" y="123"/>
                  </a:lnTo>
                  <a:lnTo>
                    <a:pt x="17" y="130"/>
                  </a:lnTo>
                  <a:lnTo>
                    <a:pt x="23" y="136"/>
                  </a:lnTo>
                  <a:lnTo>
                    <a:pt x="28" y="141"/>
                  </a:lnTo>
                  <a:lnTo>
                    <a:pt x="34" y="146"/>
                  </a:lnTo>
                  <a:lnTo>
                    <a:pt x="41" y="149"/>
                  </a:lnTo>
                  <a:lnTo>
                    <a:pt x="48" y="152"/>
                  </a:lnTo>
                  <a:lnTo>
                    <a:pt x="55" y="155"/>
                  </a:lnTo>
                  <a:lnTo>
                    <a:pt x="63" y="157"/>
                  </a:lnTo>
                  <a:lnTo>
                    <a:pt x="70" y="159"/>
                  </a:lnTo>
                  <a:lnTo>
                    <a:pt x="78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2616684" y="2989264"/>
              <a:ext cx="8527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Regency</a:t>
              </a:r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auto">
            <a:xfrm>
              <a:off x="2401780" y="3059114"/>
              <a:ext cx="118627" cy="109537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29" y="140"/>
                </a:cxn>
                <a:cxn ang="0">
                  <a:pos x="140" y="130"/>
                </a:cxn>
                <a:cxn ang="0">
                  <a:pos x="148" y="117"/>
                </a:cxn>
                <a:cxn ang="0">
                  <a:pos x="154" y="103"/>
                </a:cxn>
                <a:cxn ang="0">
                  <a:pos x="158" y="87"/>
                </a:cxn>
                <a:cxn ang="0">
                  <a:pos x="158" y="72"/>
                </a:cxn>
                <a:cxn ang="0">
                  <a:pos x="154" y="56"/>
                </a:cxn>
                <a:cxn ang="0">
                  <a:pos x="148" y="42"/>
                </a:cxn>
                <a:cxn ang="0">
                  <a:pos x="140" y="29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3" y="3"/>
                </a:cxn>
                <a:cxn ang="0">
                  <a:pos x="87" y="1"/>
                </a:cxn>
                <a:cxn ang="0">
                  <a:pos x="71" y="1"/>
                </a:cxn>
                <a:cxn ang="0">
                  <a:pos x="55" y="3"/>
                </a:cxn>
                <a:cxn ang="0">
                  <a:pos x="41" y="10"/>
                </a:cxn>
                <a:cxn ang="0">
                  <a:pos x="29" y="19"/>
                </a:cxn>
                <a:cxn ang="0">
                  <a:pos x="18" y="29"/>
                </a:cxn>
                <a:cxn ang="0">
                  <a:pos x="9" y="42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9" y="117"/>
                </a:cxn>
                <a:cxn ang="0">
                  <a:pos x="18" y="130"/>
                </a:cxn>
                <a:cxn ang="0">
                  <a:pos x="29" y="140"/>
                </a:cxn>
                <a:cxn ang="0">
                  <a:pos x="41" y="149"/>
                </a:cxn>
                <a:cxn ang="0">
                  <a:pos x="55" y="155"/>
                </a:cxn>
                <a:cxn ang="0">
                  <a:pos x="71" y="158"/>
                </a:cxn>
              </a:cxnLst>
              <a:rect l="0" t="0" r="r" b="b"/>
              <a:pathLst>
                <a:path w="158" h="159">
                  <a:moveTo>
                    <a:pt x="78" y="159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09" y="152"/>
                  </a:lnTo>
                  <a:lnTo>
                    <a:pt x="117" y="149"/>
                  </a:lnTo>
                  <a:lnTo>
                    <a:pt x="122" y="145"/>
                  </a:lnTo>
                  <a:lnTo>
                    <a:pt x="129" y="140"/>
                  </a:lnTo>
                  <a:lnTo>
                    <a:pt x="135" y="136"/>
                  </a:lnTo>
                  <a:lnTo>
                    <a:pt x="140" y="130"/>
                  </a:lnTo>
                  <a:lnTo>
                    <a:pt x="145" y="124"/>
                  </a:lnTo>
                  <a:lnTo>
                    <a:pt x="148" y="117"/>
                  </a:lnTo>
                  <a:lnTo>
                    <a:pt x="151" y="110"/>
                  </a:lnTo>
                  <a:lnTo>
                    <a:pt x="154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80"/>
                  </a:lnTo>
                  <a:lnTo>
                    <a:pt x="158" y="72"/>
                  </a:lnTo>
                  <a:lnTo>
                    <a:pt x="157" y="63"/>
                  </a:lnTo>
                  <a:lnTo>
                    <a:pt x="154" y="56"/>
                  </a:lnTo>
                  <a:lnTo>
                    <a:pt x="151" y="49"/>
                  </a:lnTo>
                  <a:lnTo>
                    <a:pt x="148" y="42"/>
                  </a:lnTo>
                  <a:lnTo>
                    <a:pt x="145" y="35"/>
                  </a:lnTo>
                  <a:lnTo>
                    <a:pt x="140" y="29"/>
                  </a:lnTo>
                  <a:lnTo>
                    <a:pt x="135" y="23"/>
                  </a:lnTo>
                  <a:lnTo>
                    <a:pt x="129" y="19"/>
                  </a:lnTo>
                  <a:lnTo>
                    <a:pt x="122" y="13"/>
                  </a:lnTo>
                  <a:lnTo>
                    <a:pt x="117" y="10"/>
                  </a:lnTo>
                  <a:lnTo>
                    <a:pt x="109" y="7"/>
                  </a:lnTo>
                  <a:lnTo>
                    <a:pt x="103" y="3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8" y="0"/>
                  </a:lnTo>
                  <a:lnTo>
                    <a:pt x="71" y="1"/>
                  </a:lnTo>
                  <a:lnTo>
                    <a:pt x="63" y="2"/>
                  </a:lnTo>
                  <a:lnTo>
                    <a:pt x="55" y="3"/>
                  </a:lnTo>
                  <a:lnTo>
                    <a:pt x="47" y="7"/>
                  </a:lnTo>
                  <a:lnTo>
                    <a:pt x="41" y="10"/>
                  </a:lnTo>
                  <a:lnTo>
                    <a:pt x="34" y="13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18" y="29"/>
                  </a:lnTo>
                  <a:lnTo>
                    <a:pt x="13" y="35"/>
                  </a:lnTo>
                  <a:lnTo>
                    <a:pt x="9" y="42"/>
                  </a:lnTo>
                  <a:lnTo>
                    <a:pt x="5" y="49"/>
                  </a:lnTo>
                  <a:lnTo>
                    <a:pt x="3" y="56"/>
                  </a:lnTo>
                  <a:lnTo>
                    <a:pt x="1" y="63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5" y="110"/>
                  </a:lnTo>
                  <a:lnTo>
                    <a:pt x="9" y="117"/>
                  </a:lnTo>
                  <a:lnTo>
                    <a:pt x="13" y="124"/>
                  </a:lnTo>
                  <a:lnTo>
                    <a:pt x="18" y="130"/>
                  </a:lnTo>
                  <a:lnTo>
                    <a:pt x="23" y="136"/>
                  </a:lnTo>
                  <a:lnTo>
                    <a:pt x="29" y="140"/>
                  </a:lnTo>
                  <a:lnTo>
                    <a:pt x="34" y="145"/>
                  </a:lnTo>
                  <a:lnTo>
                    <a:pt x="41" y="149"/>
                  </a:lnTo>
                  <a:lnTo>
                    <a:pt x="47" y="152"/>
                  </a:lnTo>
                  <a:lnTo>
                    <a:pt x="55" y="155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78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auto">
            <a:xfrm>
              <a:off x="5702721" y="4148139"/>
              <a:ext cx="122066" cy="109537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5"/>
                </a:cxn>
                <a:cxn ang="0">
                  <a:pos x="117" y="149"/>
                </a:cxn>
                <a:cxn ang="0">
                  <a:pos x="130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4" y="103"/>
                </a:cxn>
                <a:cxn ang="0">
                  <a:pos x="157" y="87"/>
                </a:cxn>
                <a:cxn ang="0">
                  <a:pos x="157" y="71"/>
                </a:cxn>
                <a:cxn ang="0">
                  <a:pos x="154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30" y="18"/>
                </a:cxn>
                <a:cxn ang="0">
                  <a:pos x="117" y="10"/>
                </a:cxn>
                <a:cxn ang="0">
                  <a:pos x="102" y="3"/>
                </a:cxn>
                <a:cxn ang="0">
                  <a:pos x="87" y="0"/>
                </a:cxn>
                <a:cxn ang="0">
                  <a:pos x="71" y="0"/>
                </a:cxn>
                <a:cxn ang="0">
                  <a:pos x="56" y="3"/>
                </a:cxn>
                <a:cxn ang="0">
                  <a:pos x="41" y="10"/>
                </a:cxn>
                <a:cxn ang="0">
                  <a:pos x="28" y="18"/>
                </a:cxn>
                <a:cxn ang="0">
                  <a:pos x="18" y="29"/>
                </a:cxn>
                <a:cxn ang="0">
                  <a:pos x="9" y="41"/>
                </a:cxn>
                <a:cxn ang="0">
                  <a:pos x="3" y="55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3" y="103"/>
                </a:cxn>
                <a:cxn ang="0">
                  <a:pos x="9" y="117"/>
                </a:cxn>
                <a:cxn ang="0">
                  <a:pos x="18" y="129"/>
                </a:cxn>
                <a:cxn ang="0">
                  <a:pos x="28" y="140"/>
                </a:cxn>
                <a:cxn ang="0">
                  <a:pos x="41" y="149"/>
                </a:cxn>
                <a:cxn ang="0">
                  <a:pos x="56" y="155"/>
                </a:cxn>
                <a:cxn ang="0">
                  <a:pos x="71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4" y="157"/>
                  </a:lnTo>
                  <a:lnTo>
                    <a:pt x="102" y="155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3" y="145"/>
                  </a:lnTo>
                  <a:lnTo>
                    <a:pt x="130" y="140"/>
                  </a:lnTo>
                  <a:lnTo>
                    <a:pt x="135" y="135"/>
                  </a:lnTo>
                  <a:lnTo>
                    <a:pt x="140" y="129"/>
                  </a:lnTo>
                  <a:lnTo>
                    <a:pt x="144" y="124"/>
                  </a:lnTo>
                  <a:lnTo>
                    <a:pt x="149" y="117"/>
                  </a:lnTo>
                  <a:lnTo>
                    <a:pt x="152" y="109"/>
                  </a:lnTo>
                  <a:lnTo>
                    <a:pt x="154" y="103"/>
                  </a:lnTo>
                  <a:lnTo>
                    <a:pt x="156" y="95"/>
                  </a:lnTo>
                  <a:lnTo>
                    <a:pt x="157" y="87"/>
                  </a:lnTo>
                  <a:lnTo>
                    <a:pt x="159" y="80"/>
                  </a:lnTo>
                  <a:lnTo>
                    <a:pt x="157" y="71"/>
                  </a:lnTo>
                  <a:lnTo>
                    <a:pt x="156" y="63"/>
                  </a:lnTo>
                  <a:lnTo>
                    <a:pt x="154" y="55"/>
                  </a:lnTo>
                  <a:lnTo>
                    <a:pt x="152" y="49"/>
                  </a:lnTo>
                  <a:lnTo>
                    <a:pt x="149" y="41"/>
                  </a:lnTo>
                  <a:lnTo>
                    <a:pt x="144" y="34"/>
                  </a:lnTo>
                  <a:lnTo>
                    <a:pt x="140" y="29"/>
                  </a:lnTo>
                  <a:lnTo>
                    <a:pt x="135" y="23"/>
                  </a:lnTo>
                  <a:lnTo>
                    <a:pt x="130" y="18"/>
                  </a:lnTo>
                  <a:lnTo>
                    <a:pt x="123" y="13"/>
                  </a:lnTo>
                  <a:lnTo>
                    <a:pt x="117" y="10"/>
                  </a:lnTo>
                  <a:lnTo>
                    <a:pt x="110" y="6"/>
                  </a:lnTo>
                  <a:lnTo>
                    <a:pt x="102" y="3"/>
                  </a:lnTo>
                  <a:lnTo>
                    <a:pt x="94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2" y="1"/>
                  </a:lnTo>
                  <a:lnTo>
                    <a:pt x="56" y="3"/>
                  </a:lnTo>
                  <a:lnTo>
                    <a:pt x="48" y="6"/>
                  </a:lnTo>
                  <a:lnTo>
                    <a:pt x="41" y="10"/>
                  </a:lnTo>
                  <a:lnTo>
                    <a:pt x="35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9"/>
                  </a:lnTo>
                  <a:lnTo>
                    <a:pt x="13" y="34"/>
                  </a:lnTo>
                  <a:lnTo>
                    <a:pt x="9" y="41"/>
                  </a:lnTo>
                  <a:lnTo>
                    <a:pt x="6" y="49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6" y="109"/>
                  </a:lnTo>
                  <a:lnTo>
                    <a:pt x="9" y="117"/>
                  </a:lnTo>
                  <a:lnTo>
                    <a:pt x="13" y="124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28" y="140"/>
                  </a:lnTo>
                  <a:lnTo>
                    <a:pt x="35" y="145"/>
                  </a:lnTo>
                  <a:lnTo>
                    <a:pt x="41" y="149"/>
                  </a:lnTo>
                  <a:lnTo>
                    <a:pt x="48" y="152"/>
                  </a:lnTo>
                  <a:lnTo>
                    <a:pt x="56" y="155"/>
                  </a:lnTo>
                  <a:lnTo>
                    <a:pt x="62" y="157"/>
                  </a:lnTo>
                  <a:lnTo>
                    <a:pt x="71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25" name="Rectangle 25"/>
            <p:cNvSpPr>
              <a:spLocks noChangeArrowheads="1"/>
            </p:cNvSpPr>
            <p:nvPr/>
          </p:nvSpPr>
          <p:spPr bwMode="auto">
            <a:xfrm>
              <a:off x="4315294" y="4257676"/>
              <a:ext cx="888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Sheraton</a:t>
              </a:r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auto">
            <a:xfrm>
              <a:off x="4138212" y="4327525"/>
              <a:ext cx="122066" cy="109538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4" y="103"/>
                </a:cxn>
                <a:cxn ang="0">
                  <a:pos x="158" y="87"/>
                </a:cxn>
                <a:cxn ang="0">
                  <a:pos x="158" y="71"/>
                </a:cxn>
                <a:cxn ang="0">
                  <a:pos x="154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8"/>
                </a:cxn>
                <a:cxn ang="0">
                  <a:pos x="117" y="9"/>
                </a:cxn>
                <a:cxn ang="0">
                  <a:pos x="103" y="3"/>
                </a:cxn>
                <a:cxn ang="0">
                  <a:pos x="87" y="0"/>
                </a:cxn>
                <a:cxn ang="0">
                  <a:pos x="71" y="0"/>
                </a:cxn>
                <a:cxn ang="0">
                  <a:pos x="55" y="3"/>
                </a:cxn>
                <a:cxn ang="0">
                  <a:pos x="42" y="9"/>
                </a:cxn>
                <a:cxn ang="0">
                  <a:pos x="29" y="18"/>
                </a:cxn>
                <a:cxn ang="0">
                  <a:pos x="18" y="29"/>
                </a:cxn>
                <a:cxn ang="0">
                  <a:pos x="10" y="41"/>
                </a:cxn>
                <a:cxn ang="0">
                  <a:pos x="3" y="55"/>
                </a:cxn>
                <a:cxn ang="0">
                  <a:pos x="0" y="71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10" y="117"/>
                </a:cxn>
                <a:cxn ang="0">
                  <a:pos x="18" y="129"/>
                </a:cxn>
                <a:cxn ang="0">
                  <a:pos x="29" y="140"/>
                </a:cxn>
                <a:cxn ang="0">
                  <a:pos x="42" y="149"/>
                </a:cxn>
                <a:cxn ang="0">
                  <a:pos x="55" y="155"/>
                </a:cxn>
                <a:cxn ang="0">
                  <a:pos x="71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29" y="140"/>
                  </a:lnTo>
                  <a:lnTo>
                    <a:pt x="136" y="135"/>
                  </a:lnTo>
                  <a:lnTo>
                    <a:pt x="140" y="129"/>
                  </a:lnTo>
                  <a:lnTo>
                    <a:pt x="145" y="124"/>
                  </a:lnTo>
                  <a:lnTo>
                    <a:pt x="149" y="117"/>
                  </a:lnTo>
                  <a:lnTo>
                    <a:pt x="152" y="109"/>
                  </a:lnTo>
                  <a:lnTo>
                    <a:pt x="154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9"/>
                  </a:lnTo>
                  <a:lnTo>
                    <a:pt x="158" y="71"/>
                  </a:lnTo>
                  <a:lnTo>
                    <a:pt x="157" y="63"/>
                  </a:lnTo>
                  <a:lnTo>
                    <a:pt x="154" y="55"/>
                  </a:lnTo>
                  <a:lnTo>
                    <a:pt x="152" y="49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0" y="29"/>
                  </a:lnTo>
                  <a:lnTo>
                    <a:pt x="136" y="23"/>
                  </a:lnTo>
                  <a:lnTo>
                    <a:pt x="129" y="18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2" y="9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8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9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7" y="109"/>
                  </a:lnTo>
                  <a:lnTo>
                    <a:pt x="10" y="117"/>
                  </a:lnTo>
                  <a:lnTo>
                    <a:pt x="13" y="124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42" y="149"/>
                  </a:lnTo>
                  <a:lnTo>
                    <a:pt x="48" y="152"/>
                  </a:lnTo>
                  <a:lnTo>
                    <a:pt x="55" y="155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27" name="Rectangle 27"/>
            <p:cNvSpPr>
              <a:spLocks noChangeArrowheads="1"/>
            </p:cNvSpPr>
            <p:nvPr/>
          </p:nvSpPr>
          <p:spPr bwMode="auto">
            <a:xfrm>
              <a:off x="5028779" y="5040314"/>
              <a:ext cx="4696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Italia</a:t>
              </a:r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auto">
            <a:xfrm>
              <a:off x="4849978" y="5110164"/>
              <a:ext cx="120347" cy="111125"/>
            </a:xfrm>
            <a:custGeom>
              <a:avLst/>
              <a:gdLst/>
              <a:ahLst/>
              <a:cxnLst>
                <a:cxn ang="0">
                  <a:pos x="88" y="158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29" y="141"/>
                </a:cxn>
                <a:cxn ang="0">
                  <a:pos x="141" y="131"/>
                </a:cxn>
                <a:cxn ang="0">
                  <a:pos x="149" y="117"/>
                </a:cxn>
                <a:cxn ang="0">
                  <a:pos x="155" y="103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5" y="57"/>
                </a:cxn>
                <a:cxn ang="0">
                  <a:pos x="149" y="42"/>
                </a:cxn>
                <a:cxn ang="0">
                  <a:pos x="141" y="29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3" y="4"/>
                </a:cxn>
                <a:cxn ang="0">
                  <a:pos x="88" y="2"/>
                </a:cxn>
                <a:cxn ang="0">
                  <a:pos x="71" y="2"/>
                </a:cxn>
                <a:cxn ang="0">
                  <a:pos x="56" y="4"/>
                </a:cxn>
                <a:cxn ang="0">
                  <a:pos x="41" y="10"/>
                </a:cxn>
                <a:cxn ang="0">
                  <a:pos x="29" y="19"/>
                </a:cxn>
                <a:cxn ang="0">
                  <a:pos x="18" y="29"/>
                </a:cxn>
                <a:cxn ang="0">
                  <a:pos x="10" y="42"/>
                </a:cxn>
                <a:cxn ang="0">
                  <a:pos x="4" y="57"/>
                </a:cxn>
                <a:cxn ang="0">
                  <a:pos x="0" y="72"/>
                </a:cxn>
                <a:cxn ang="0">
                  <a:pos x="0" y="88"/>
                </a:cxn>
                <a:cxn ang="0">
                  <a:pos x="4" y="103"/>
                </a:cxn>
                <a:cxn ang="0">
                  <a:pos x="10" y="117"/>
                </a:cxn>
                <a:cxn ang="0">
                  <a:pos x="18" y="131"/>
                </a:cxn>
                <a:cxn ang="0">
                  <a:pos x="29" y="141"/>
                </a:cxn>
                <a:cxn ang="0">
                  <a:pos x="41" y="149"/>
                </a:cxn>
                <a:cxn ang="0">
                  <a:pos x="56" y="155"/>
                </a:cxn>
                <a:cxn ang="0">
                  <a:pos x="71" y="158"/>
                </a:cxn>
              </a:cxnLst>
              <a:rect l="0" t="0" r="r" b="b"/>
              <a:pathLst>
                <a:path w="158" h="159">
                  <a:moveTo>
                    <a:pt x="80" y="159"/>
                  </a:moveTo>
                  <a:lnTo>
                    <a:pt x="88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1" y="153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29" y="141"/>
                  </a:lnTo>
                  <a:lnTo>
                    <a:pt x="135" y="136"/>
                  </a:lnTo>
                  <a:lnTo>
                    <a:pt x="141" y="131"/>
                  </a:lnTo>
                  <a:lnTo>
                    <a:pt x="145" y="124"/>
                  </a:lnTo>
                  <a:lnTo>
                    <a:pt x="149" y="117"/>
                  </a:lnTo>
                  <a:lnTo>
                    <a:pt x="153" y="111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8"/>
                  </a:lnTo>
                  <a:lnTo>
                    <a:pt x="158" y="80"/>
                  </a:lnTo>
                  <a:lnTo>
                    <a:pt x="158" y="72"/>
                  </a:lnTo>
                  <a:lnTo>
                    <a:pt x="157" y="63"/>
                  </a:lnTo>
                  <a:lnTo>
                    <a:pt x="155" y="57"/>
                  </a:lnTo>
                  <a:lnTo>
                    <a:pt x="153" y="49"/>
                  </a:lnTo>
                  <a:lnTo>
                    <a:pt x="149" y="42"/>
                  </a:lnTo>
                  <a:lnTo>
                    <a:pt x="145" y="36"/>
                  </a:lnTo>
                  <a:lnTo>
                    <a:pt x="141" y="29"/>
                  </a:lnTo>
                  <a:lnTo>
                    <a:pt x="135" y="24"/>
                  </a:lnTo>
                  <a:lnTo>
                    <a:pt x="129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1" y="2"/>
                  </a:lnTo>
                  <a:lnTo>
                    <a:pt x="63" y="3"/>
                  </a:lnTo>
                  <a:lnTo>
                    <a:pt x="56" y="4"/>
                  </a:lnTo>
                  <a:lnTo>
                    <a:pt x="49" y="7"/>
                  </a:lnTo>
                  <a:lnTo>
                    <a:pt x="41" y="10"/>
                  </a:lnTo>
                  <a:lnTo>
                    <a:pt x="36" y="14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18" y="29"/>
                  </a:lnTo>
                  <a:lnTo>
                    <a:pt x="14" y="36"/>
                  </a:lnTo>
                  <a:lnTo>
                    <a:pt x="10" y="42"/>
                  </a:lnTo>
                  <a:lnTo>
                    <a:pt x="7" y="49"/>
                  </a:lnTo>
                  <a:lnTo>
                    <a:pt x="4" y="57"/>
                  </a:lnTo>
                  <a:lnTo>
                    <a:pt x="1" y="63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1" y="95"/>
                  </a:lnTo>
                  <a:lnTo>
                    <a:pt x="4" y="103"/>
                  </a:lnTo>
                  <a:lnTo>
                    <a:pt x="7" y="111"/>
                  </a:lnTo>
                  <a:lnTo>
                    <a:pt x="10" y="117"/>
                  </a:lnTo>
                  <a:lnTo>
                    <a:pt x="14" y="124"/>
                  </a:lnTo>
                  <a:lnTo>
                    <a:pt x="18" y="131"/>
                  </a:lnTo>
                  <a:lnTo>
                    <a:pt x="23" y="136"/>
                  </a:lnTo>
                  <a:lnTo>
                    <a:pt x="29" y="141"/>
                  </a:lnTo>
                  <a:lnTo>
                    <a:pt x="36" y="145"/>
                  </a:lnTo>
                  <a:lnTo>
                    <a:pt x="41" y="149"/>
                  </a:lnTo>
                  <a:lnTo>
                    <a:pt x="49" y="153"/>
                  </a:lnTo>
                  <a:lnTo>
                    <a:pt x="56" y="155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29" name="Rectangle 29"/>
            <p:cNvSpPr>
              <a:spLocks noChangeArrowheads="1"/>
            </p:cNvSpPr>
            <p:nvPr/>
          </p:nvSpPr>
          <p:spPr bwMode="auto">
            <a:xfrm>
              <a:off x="6301017" y="5399089"/>
              <a:ext cx="62408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Castle</a:t>
              </a:r>
            </a:p>
          </p:txBody>
        </p:sp>
        <p:sp>
          <p:nvSpPr>
            <p:cNvPr id="76830" name="Freeform 30"/>
            <p:cNvSpPr>
              <a:spLocks/>
            </p:cNvSpPr>
            <p:nvPr/>
          </p:nvSpPr>
          <p:spPr bwMode="auto">
            <a:xfrm>
              <a:off x="6125655" y="5468938"/>
              <a:ext cx="120347" cy="112712"/>
            </a:xfrm>
            <a:custGeom>
              <a:avLst/>
              <a:gdLst/>
              <a:ahLst/>
              <a:cxnLst>
                <a:cxn ang="0">
                  <a:pos x="87" y="157"/>
                </a:cxn>
                <a:cxn ang="0">
                  <a:pos x="103" y="154"/>
                </a:cxn>
                <a:cxn ang="0">
                  <a:pos x="117" y="149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8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5" y="55"/>
                </a:cxn>
                <a:cxn ang="0">
                  <a:pos x="148" y="40"/>
                </a:cxn>
                <a:cxn ang="0">
                  <a:pos x="140" y="28"/>
                </a:cxn>
                <a:cxn ang="0">
                  <a:pos x="129" y="17"/>
                </a:cxn>
                <a:cxn ang="0">
                  <a:pos x="117" y="10"/>
                </a:cxn>
                <a:cxn ang="0">
                  <a:pos x="103" y="3"/>
                </a:cxn>
                <a:cxn ang="0">
                  <a:pos x="87" y="0"/>
                </a:cxn>
                <a:cxn ang="0">
                  <a:pos x="71" y="0"/>
                </a:cxn>
                <a:cxn ang="0">
                  <a:pos x="55" y="3"/>
                </a:cxn>
                <a:cxn ang="0">
                  <a:pos x="41" y="10"/>
                </a:cxn>
                <a:cxn ang="0">
                  <a:pos x="29" y="17"/>
                </a:cxn>
                <a:cxn ang="0">
                  <a:pos x="18" y="28"/>
                </a:cxn>
                <a:cxn ang="0">
                  <a:pos x="9" y="40"/>
                </a:cxn>
                <a:cxn ang="0">
                  <a:pos x="3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3" y="102"/>
                </a:cxn>
                <a:cxn ang="0">
                  <a:pos x="9" y="117"/>
                </a:cxn>
                <a:cxn ang="0">
                  <a:pos x="18" y="129"/>
                </a:cxn>
                <a:cxn ang="0">
                  <a:pos x="29" y="140"/>
                </a:cxn>
                <a:cxn ang="0">
                  <a:pos x="41" y="149"/>
                </a:cxn>
                <a:cxn ang="0">
                  <a:pos x="55" y="154"/>
                </a:cxn>
                <a:cxn ang="0">
                  <a:pos x="71" y="157"/>
                </a:cxn>
              </a:cxnLst>
              <a:rect l="0" t="0" r="r" b="b"/>
              <a:pathLst>
                <a:path w="158" h="157">
                  <a:moveTo>
                    <a:pt x="78" y="157"/>
                  </a:moveTo>
                  <a:lnTo>
                    <a:pt x="87" y="157"/>
                  </a:lnTo>
                  <a:lnTo>
                    <a:pt x="95" y="156"/>
                  </a:lnTo>
                  <a:lnTo>
                    <a:pt x="103" y="154"/>
                  </a:lnTo>
                  <a:lnTo>
                    <a:pt x="109" y="152"/>
                  </a:lnTo>
                  <a:lnTo>
                    <a:pt x="117" y="149"/>
                  </a:lnTo>
                  <a:lnTo>
                    <a:pt x="123" y="144"/>
                  </a:lnTo>
                  <a:lnTo>
                    <a:pt x="129" y="140"/>
                  </a:lnTo>
                  <a:lnTo>
                    <a:pt x="135" y="134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8" y="117"/>
                  </a:lnTo>
                  <a:lnTo>
                    <a:pt x="151" y="110"/>
                  </a:lnTo>
                  <a:lnTo>
                    <a:pt x="155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79"/>
                  </a:lnTo>
                  <a:lnTo>
                    <a:pt x="158" y="70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1" y="48"/>
                  </a:lnTo>
                  <a:lnTo>
                    <a:pt x="148" y="40"/>
                  </a:lnTo>
                  <a:lnTo>
                    <a:pt x="145" y="35"/>
                  </a:lnTo>
                  <a:lnTo>
                    <a:pt x="140" y="28"/>
                  </a:lnTo>
                  <a:lnTo>
                    <a:pt x="135" y="23"/>
                  </a:lnTo>
                  <a:lnTo>
                    <a:pt x="129" y="17"/>
                  </a:lnTo>
                  <a:lnTo>
                    <a:pt x="123" y="13"/>
                  </a:lnTo>
                  <a:lnTo>
                    <a:pt x="117" y="10"/>
                  </a:lnTo>
                  <a:lnTo>
                    <a:pt x="109" y="6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5" y="3"/>
                  </a:lnTo>
                  <a:lnTo>
                    <a:pt x="47" y="6"/>
                  </a:lnTo>
                  <a:lnTo>
                    <a:pt x="41" y="10"/>
                  </a:lnTo>
                  <a:lnTo>
                    <a:pt x="34" y="13"/>
                  </a:lnTo>
                  <a:lnTo>
                    <a:pt x="29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9" y="40"/>
                  </a:lnTo>
                  <a:lnTo>
                    <a:pt x="5" y="48"/>
                  </a:lnTo>
                  <a:lnTo>
                    <a:pt x="3" y="55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2"/>
                  </a:lnTo>
                  <a:lnTo>
                    <a:pt x="5" y="110"/>
                  </a:lnTo>
                  <a:lnTo>
                    <a:pt x="9" y="117"/>
                  </a:lnTo>
                  <a:lnTo>
                    <a:pt x="13" y="123"/>
                  </a:lnTo>
                  <a:lnTo>
                    <a:pt x="18" y="129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4" y="144"/>
                  </a:lnTo>
                  <a:lnTo>
                    <a:pt x="41" y="149"/>
                  </a:lnTo>
                  <a:lnTo>
                    <a:pt x="47" y="152"/>
                  </a:lnTo>
                  <a:lnTo>
                    <a:pt x="55" y="154"/>
                  </a:lnTo>
                  <a:lnTo>
                    <a:pt x="63" y="156"/>
                  </a:lnTo>
                  <a:lnTo>
                    <a:pt x="71" y="157"/>
                  </a:lnTo>
                  <a:lnTo>
                    <a:pt x="78" y="15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1" name="Rectangle 31"/>
            <p:cNvSpPr>
              <a:spLocks noChangeArrowheads="1"/>
            </p:cNvSpPr>
            <p:nvPr/>
          </p:nvSpPr>
          <p:spPr bwMode="auto">
            <a:xfrm>
              <a:off x="6971521" y="5592764"/>
              <a:ext cx="124232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Alexander IV</a:t>
              </a:r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auto">
            <a:xfrm>
              <a:off x="6792719" y="5659438"/>
              <a:ext cx="122066" cy="112712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6"/>
                </a:cxn>
                <a:cxn ang="0">
                  <a:pos x="117" y="149"/>
                </a:cxn>
                <a:cxn ang="0">
                  <a:pos x="129" y="140"/>
                </a:cxn>
                <a:cxn ang="0">
                  <a:pos x="140" y="130"/>
                </a:cxn>
                <a:cxn ang="0">
                  <a:pos x="149" y="117"/>
                </a:cxn>
                <a:cxn ang="0">
                  <a:pos x="155" y="103"/>
                </a:cxn>
                <a:cxn ang="0">
                  <a:pos x="158" y="87"/>
                </a:cxn>
                <a:cxn ang="0">
                  <a:pos x="158" y="72"/>
                </a:cxn>
                <a:cxn ang="0">
                  <a:pos x="155" y="56"/>
                </a:cxn>
                <a:cxn ang="0">
                  <a:pos x="149" y="42"/>
                </a:cxn>
                <a:cxn ang="0">
                  <a:pos x="140" y="29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3" y="3"/>
                </a:cxn>
                <a:cxn ang="0">
                  <a:pos x="87" y="1"/>
                </a:cxn>
                <a:cxn ang="0">
                  <a:pos x="71" y="1"/>
                </a:cxn>
                <a:cxn ang="0">
                  <a:pos x="55" y="3"/>
                </a:cxn>
                <a:cxn ang="0">
                  <a:pos x="41" y="10"/>
                </a:cxn>
                <a:cxn ang="0">
                  <a:pos x="29" y="19"/>
                </a:cxn>
                <a:cxn ang="0">
                  <a:pos x="18" y="29"/>
                </a:cxn>
                <a:cxn ang="0">
                  <a:pos x="9" y="42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9" y="117"/>
                </a:cxn>
                <a:cxn ang="0">
                  <a:pos x="18" y="130"/>
                </a:cxn>
                <a:cxn ang="0">
                  <a:pos x="29" y="140"/>
                </a:cxn>
                <a:cxn ang="0">
                  <a:pos x="41" y="149"/>
                </a:cxn>
                <a:cxn ang="0">
                  <a:pos x="55" y="156"/>
                </a:cxn>
                <a:cxn ang="0">
                  <a:pos x="71" y="158"/>
                </a:cxn>
              </a:cxnLst>
              <a:rect l="0" t="0" r="r" b="b"/>
              <a:pathLst>
                <a:path w="158" h="159">
                  <a:moveTo>
                    <a:pt x="78" y="159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6"/>
                  </a:lnTo>
                  <a:lnTo>
                    <a:pt x="109" y="152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29" y="140"/>
                  </a:lnTo>
                  <a:lnTo>
                    <a:pt x="135" y="136"/>
                  </a:lnTo>
                  <a:lnTo>
                    <a:pt x="140" y="130"/>
                  </a:lnTo>
                  <a:lnTo>
                    <a:pt x="145" y="124"/>
                  </a:lnTo>
                  <a:lnTo>
                    <a:pt x="149" y="117"/>
                  </a:lnTo>
                  <a:lnTo>
                    <a:pt x="152" y="111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80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5" y="56"/>
                  </a:lnTo>
                  <a:lnTo>
                    <a:pt x="152" y="49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0" y="29"/>
                  </a:lnTo>
                  <a:lnTo>
                    <a:pt x="135" y="23"/>
                  </a:lnTo>
                  <a:lnTo>
                    <a:pt x="129" y="19"/>
                  </a:lnTo>
                  <a:lnTo>
                    <a:pt x="124" y="15"/>
                  </a:lnTo>
                  <a:lnTo>
                    <a:pt x="117" y="10"/>
                  </a:lnTo>
                  <a:lnTo>
                    <a:pt x="109" y="7"/>
                  </a:lnTo>
                  <a:lnTo>
                    <a:pt x="103" y="3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8" y="0"/>
                  </a:lnTo>
                  <a:lnTo>
                    <a:pt x="71" y="1"/>
                  </a:lnTo>
                  <a:lnTo>
                    <a:pt x="63" y="2"/>
                  </a:lnTo>
                  <a:lnTo>
                    <a:pt x="55" y="3"/>
                  </a:lnTo>
                  <a:lnTo>
                    <a:pt x="49" y="7"/>
                  </a:lnTo>
                  <a:lnTo>
                    <a:pt x="41" y="10"/>
                  </a:lnTo>
                  <a:lnTo>
                    <a:pt x="34" y="15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18" y="29"/>
                  </a:lnTo>
                  <a:lnTo>
                    <a:pt x="13" y="35"/>
                  </a:lnTo>
                  <a:lnTo>
                    <a:pt x="9" y="42"/>
                  </a:lnTo>
                  <a:lnTo>
                    <a:pt x="6" y="49"/>
                  </a:lnTo>
                  <a:lnTo>
                    <a:pt x="3" y="56"/>
                  </a:lnTo>
                  <a:lnTo>
                    <a:pt x="1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6" y="111"/>
                  </a:lnTo>
                  <a:lnTo>
                    <a:pt x="9" y="117"/>
                  </a:lnTo>
                  <a:lnTo>
                    <a:pt x="13" y="124"/>
                  </a:lnTo>
                  <a:lnTo>
                    <a:pt x="18" y="130"/>
                  </a:lnTo>
                  <a:lnTo>
                    <a:pt x="23" y="136"/>
                  </a:lnTo>
                  <a:lnTo>
                    <a:pt x="29" y="140"/>
                  </a:lnTo>
                  <a:lnTo>
                    <a:pt x="34" y="145"/>
                  </a:lnTo>
                  <a:lnTo>
                    <a:pt x="41" y="149"/>
                  </a:lnTo>
                  <a:lnTo>
                    <a:pt x="49" y="152"/>
                  </a:lnTo>
                  <a:lnTo>
                    <a:pt x="55" y="156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78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3" name="Rectangle 33"/>
            <p:cNvSpPr>
              <a:spLocks noChangeArrowheads="1"/>
            </p:cNvSpPr>
            <p:nvPr/>
          </p:nvSpPr>
          <p:spPr bwMode="auto">
            <a:xfrm>
              <a:off x="7275826" y="5824539"/>
              <a:ext cx="12663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Airport Plaza</a:t>
              </a:r>
            </a:p>
          </p:txBody>
        </p:sp>
        <p:sp>
          <p:nvSpPr>
            <p:cNvPr id="76834" name="Freeform 34"/>
            <p:cNvSpPr>
              <a:spLocks/>
            </p:cNvSpPr>
            <p:nvPr/>
          </p:nvSpPr>
          <p:spPr bwMode="auto">
            <a:xfrm>
              <a:off x="7097025" y="5894388"/>
              <a:ext cx="122067" cy="112712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4"/>
                </a:cxn>
                <a:cxn ang="0">
                  <a:pos x="117" y="148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4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4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7"/>
                </a:cxn>
                <a:cxn ang="0">
                  <a:pos x="117" y="9"/>
                </a:cxn>
                <a:cxn ang="0">
                  <a:pos x="102" y="3"/>
                </a:cxn>
                <a:cxn ang="0">
                  <a:pos x="87" y="0"/>
                </a:cxn>
                <a:cxn ang="0">
                  <a:pos x="70" y="0"/>
                </a:cxn>
                <a:cxn ang="0">
                  <a:pos x="55" y="3"/>
                </a:cxn>
                <a:cxn ang="0">
                  <a:pos x="42" y="9"/>
                </a:cxn>
                <a:cxn ang="0">
                  <a:pos x="28" y="17"/>
                </a:cxn>
                <a:cxn ang="0">
                  <a:pos x="17" y="29"/>
                </a:cxn>
                <a:cxn ang="0">
                  <a:pos x="10" y="41"/>
                </a:cxn>
                <a:cxn ang="0">
                  <a:pos x="3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3" y="102"/>
                </a:cxn>
                <a:cxn ang="0">
                  <a:pos x="10" y="117"/>
                </a:cxn>
                <a:cxn ang="0">
                  <a:pos x="17" y="129"/>
                </a:cxn>
                <a:cxn ang="0">
                  <a:pos x="28" y="140"/>
                </a:cxn>
                <a:cxn ang="0">
                  <a:pos x="42" y="148"/>
                </a:cxn>
                <a:cxn ang="0">
                  <a:pos x="55" y="154"/>
                </a:cxn>
                <a:cxn ang="0">
                  <a:pos x="70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2" y="154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3" y="144"/>
                  </a:lnTo>
                  <a:lnTo>
                    <a:pt x="129" y="140"/>
                  </a:lnTo>
                  <a:lnTo>
                    <a:pt x="136" y="134"/>
                  </a:lnTo>
                  <a:lnTo>
                    <a:pt x="140" y="129"/>
                  </a:lnTo>
                  <a:lnTo>
                    <a:pt x="144" y="122"/>
                  </a:lnTo>
                  <a:lnTo>
                    <a:pt x="149" y="117"/>
                  </a:lnTo>
                  <a:lnTo>
                    <a:pt x="152" y="109"/>
                  </a:lnTo>
                  <a:lnTo>
                    <a:pt x="154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8"/>
                  </a:lnTo>
                  <a:lnTo>
                    <a:pt x="158" y="70"/>
                  </a:lnTo>
                  <a:lnTo>
                    <a:pt x="157" y="63"/>
                  </a:lnTo>
                  <a:lnTo>
                    <a:pt x="154" y="55"/>
                  </a:lnTo>
                  <a:lnTo>
                    <a:pt x="152" y="47"/>
                  </a:lnTo>
                  <a:lnTo>
                    <a:pt x="149" y="41"/>
                  </a:lnTo>
                  <a:lnTo>
                    <a:pt x="144" y="34"/>
                  </a:lnTo>
                  <a:lnTo>
                    <a:pt x="140" y="29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3" y="13"/>
                  </a:lnTo>
                  <a:lnTo>
                    <a:pt x="117" y="9"/>
                  </a:lnTo>
                  <a:lnTo>
                    <a:pt x="110" y="5"/>
                  </a:lnTo>
                  <a:lnTo>
                    <a:pt x="102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5" y="3"/>
                  </a:lnTo>
                  <a:lnTo>
                    <a:pt x="48" y="5"/>
                  </a:lnTo>
                  <a:lnTo>
                    <a:pt x="42" y="9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6" y="47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3" y="102"/>
                  </a:lnTo>
                  <a:lnTo>
                    <a:pt x="6" y="109"/>
                  </a:lnTo>
                  <a:lnTo>
                    <a:pt x="10" y="117"/>
                  </a:lnTo>
                  <a:lnTo>
                    <a:pt x="13" y="122"/>
                  </a:lnTo>
                  <a:lnTo>
                    <a:pt x="17" y="129"/>
                  </a:lnTo>
                  <a:lnTo>
                    <a:pt x="23" y="134"/>
                  </a:lnTo>
                  <a:lnTo>
                    <a:pt x="28" y="140"/>
                  </a:lnTo>
                  <a:lnTo>
                    <a:pt x="35" y="144"/>
                  </a:lnTo>
                  <a:lnTo>
                    <a:pt x="42" y="148"/>
                  </a:lnTo>
                  <a:lnTo>
                    <a:pt x="48" y="151"/>
                  </a:lnTo>
                  <a:lnTo>
                    <a:pt x="55" y="154"/>
                  </a:lnTo>
                  <a:lnTo>
                    <a:pt x="63" y="157"/>
                  </a:lnTo>
                  <a:lnTo>
                    <a:pt x="70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22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5" name="Freeform 35"/>
            <p:cNvSpPr>
              <a:spLocks/>
            </p:cNvSpPr>
            <p:nvPr/>
          </p:nvSpPr>
          <p:spPr bwMode="auto">
            <a:xfrm>
              <a:off x="2152489" y="2574926"/>
              <a:ext cx="249290" cy="157163"/>
            </a:xfrm>
            <a:custGeom>
              <a:avLst/>
              <a:gdLst/>
              <a:ahLst/>
              <a:cxnLst>
                <a:cxn ang="0">
                  <a:pos x="31" y="70"/>
                </a:cxn>
                <a:cxn ang="0">
                  <a:pos x="34" y="67"/>
                </a:cxn>
                <a:cxn ang="0">
                  <a:pos x="39" y="66"/>
                </a:cxn>
                <a:cxn ang="0">
                  <a:pos x="42" y="65"/>
                </a:cxn>
                <a:cxn ang="0">
                  <a:pos x="45" y="65"/>
                </a:cxn>
                <a:cxn ang="0">
                  <a:pos x="56" y="64"/>
                </a:cxn>
                <a:cxn ang="0">
                  <a:pos x="67" y="65"/>
                </a:cxn>
                <a:cxn ang="0">
                  <a:pos x="81" y="69"/>
                </a:cxn>
                <a:cxn ang="0">
                  <a:pos x="95" y="73"/>
                </a:cxn>
                <a:cxn ang="0">
                  <a:pos x="109" y="80"/>
                </a:cxn>
                <a:cxn ang="0">
                  <a:pos x="126" y="88"/>
                </a:cxn>
                <a:cxn ang="0">
                  <a:pos x="144" y="99"/>
                </a:cxn>
                <a:cxn ang="0">
                  <a:pos x="161" y="112"/>
                </a:cxn>
                <a:cxn ang="0">
                  <a:pos x="180" y="127"/>
                </a:cxn>
                <a:cxn ang="0">
                  <a:pos x="199" y="143"/>
                </a:cxn>
                <a:cxn ang="0">
                  <a:pos x="218" y="161"/>
                </a:cxn>
                <a:cxn ang="0">
                  <a:pos x="237" y="181"/>
                </a:cxn>
                <a:cxn ang="0">
                  <a:pos x="257" y="202"/>
                </a:cxn>
                <a:cxn ang="0">
                  <a:pos x="277" y="225"/>
                </a:cxn>
                <a:cxn ang="0">
                  <a:pos x="326" y="184"/>
                </a:cxn>
                <a:cxn ang="0">
                  <a:pos x="305" y="160"/>
                </a:cxn>
                <a:cxn ang="0">
                  <a:pos x="284" y="137"/>
                </a:cxn>
                <a:cxn ang="0">
                  <a:pos x="263" y="116"/>
                </a:cxn>
                <a:cxn ang="0">
                  <a:pos x="242" y="96"/>
                </a:cxn>
                <a:cxn ang="0">
                  <a:pos x="221" y="77"/>
                </a:cxn>
                <a:cxn ang="0">
                  <a:pos x="200" y="61"/>
                </a:cxn>
                <a:cxn ang="0">
                  <a:pos x="179" y="46"/>
                </a:cxn>
                <a:cxn ang="0">
                  <a:pos x="158" y="33"/>
                </a:cxn>
                <a:cxn ang="0">
                  <a:pos x="138" y="22"/>
                </a:cxn>
                <a:cxn ang="0">
                  <a:pos x="118" y="13"/>
                </a:cxn>
                <a:cxn ang="0">
                  <a:pos x="97" y="7"/>
                </a:cxn>
                <a:cxn ang="0">
                  <a:pos x="77" y="2"/>
                </a:cxn>
                <a:cxn ang="0">
                  <a:pos x="57" y="0"/>
                </a:cxn>
                <a:cxn ang="0">
                  <a:pos x="40" y="1"/>
                </a:cxn>
                <a:cxn ang="0">
                  <a:pos x="29" y="3"/>
                </a:cxn>
                <a:cxn ang="0">
                  <a:pos x="19" y="6"/>
                </a:cxn>
                <a:cxn ang="0">
                  <a:pos x="10" y="9"/>
                </a:cxn>
                <a:cxn ang="0">
                  <a:pos x="0" y="13"/>
                </a:cxn>
                <a:cxn ang="0">
                  <a:pos x="31" y="70"/>
                </a:cxn>
              </a:cxnLst>
              <a:rect l="0" t="0" r="r" b="b"/>
              <a:pathLst>
                <a:path w="326" h="225">
                  <a:moveTo>
                    <a:pt x="31" y="70"/>
                  </a:moveTo>
                  <a:lnTo>
                    <a:pt x="34" y="67"/>
                  </a:lnTo>
                  <a:lnTo>
                    <a:pt x="39" y="66"/>
                  </a:lnTo>
                  <a:lnTo>
                    <a:pt x="42" y="65"/>
                  </a:lnTo>
                  <a:lnTo>
                    <a:pt x="45" y="65"/>
                  </a:lnTo>
                  <a:lnTo>
                    <a:pt x="56" y="64"/>
                  </a:lnTo>
                  <a:lnTo>
                    <a:pt x="67" y="65"/>
                  </a:lnTo>
                  <a:lnTo>
                    <a:pt x="81" y="69"/>
                  </a:lnTo>
                  <a:lnTo>
                    <a:pt x="95" y="73"/>
                  </a:lnTo>
                  <a:lnTo>
                    <a:pt x="109" y="80"/>
                  </a:lnTo>
                  <a:lnTo>
                    <a:pt x="126" y="88"/>
                  </a:lnTo>
                  <a:lnTo>
                    <a:pt x="144" y="99"/>
                  </a:lnTo>
                  <a:lnTo>
                    <a:pt x="161" y="112"/>
                  </a:lnTo>
                  <a:lnTo>
                    <a:pt x="180" y="127"/>
                  </a:lnTo>
                  <a:lnTo>
                    <a:pt x="199" y="143"/>
                  </a:lnTo>
                  <a:lnTo>
                    <a:pt x="218" y="161"/>
                  </a:lnTo>
                  <a:lnTo>
                    <a:pt x="237" y="181"/>
                  </a:lnTo>
                  <a:lnTo>
                    <a:pt x="257" y="202"/>
                  </a:lnTo>
                  <a:lnTo>
                    <a:pt x="277" y="225"/>
                  </a:lnTo>
                  <a:lnTo>
                    <a:pt x="326" y="184"/>
                  </a:lnTo>
                  <a:lnTo>
                    <a:pt x="305" y="160"/>
                  </a:lnTo>
                  <a:lnTo>
                    <a:pt x="284" y="137"/>
                  </a:lnTo>
                  <a:lnTo>
                    <a:pt x="263" y="116"/>
                  </a:lnTo>
                  <a:lnTo>
                    <a:pt x="242" y="96"/>
                  </a:lnTo>
                  <a:lnTo>
                    <a:pt x="221" y="77"/>
                  </a:lnTo>
                  <a:lnTo>
                    <a:pt x="200" y="61"/>
                  </a:lnTo>
                  <a:lnTo>
                    <a:pt x="179" y="46"/>
                  </a:lnTo>
                  <a:lnTo>
                    <a:pt x="158" y="33"/>
                  </a:lnTo>
                  <a:lnTo>
                    <a:pt x="138" y="22"/>
                  </a:lnTo>
                  <a:lnTo>
                    <a:pt x="118" y="13"/>
                  </a:lnTo>
                  <a:lnTo>
                    <a:pt x="97" y="7"/>
                  </a:lnTo>
                  <a:lnTo>
                    <a:pt x="77" y="2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9" y="3"/>
                  </a:lnTo>
                  <a:lnTo>
                    <a:pt x="19" y="6"/>
                  </a:lnTo>
                  <a:lnTo>
                    <a:pt x="10" y="9"/>
                  </a:lnTo>
                  <a:lnTo>
                    <a:pt x="0" y="13"/>
                  </a:lnTo>
                  <a:lnTo>
                    <a:pt x="31" y="7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auto">
            <a:xfrm>
              <a:off x="2100912" y="2582864"/>
              <a:ext cx="147855" cy="414337"/>
            </a:xfrm>
            <a:custGeom>
              <a:avLst/>
              <a:gdLst/>
              <a:ahLst/>
              <a:cxnLst>
                <a:cxn ang="0">
                  <a:pos x="194" y="561"/>
                </a:cxn>
                <a:cxn ang="0">
                  <a:pos x="170" y="516"/>
                </a:cxn>
                <a:cxn ang="0">
                  <a:pos x="148" y="471"/>
                </a:cxn>
                <a:cxn ang="0">
                  <a:pos x="129" y="425"/>
                </a:cxn>
                <a:cxn ang="0">
                  <a:pos x="111" y="381"/>
                </a:cxn>
                <a:cxn ang="0">
                  <a:pos x="97" y="339"/>
                </a:cxn>
                <a:cxn ang="0">
                  <a:pos x="85" y="298"/>
                </a:cxn>
                <a:cxn ang="0">
                  <a:pos x="76" y="260"/>
                </a:cxn>
                <a:cxn ang="0">
                  <a:pos x="69" y="222"/>
                </a:cxn>
                <a:cxn ang="0">
                  <a:pos x="67" y="206"/>
                </a:cxn>
                <a:cxn ang="0">
                  <a:pos x="65" y="189"/>
                </a:cxn>
                <a:cxn ang="0">
                  <a:pos x="64" y="174"/>
                </a:cxn>
                <a:cxn ang="0">
                  <a:pos x="64" y="158"/>
                </a:cxn>
                <a:cxn ang="0">
                  <a:pos x="64" y="144"/>
                </a:cxn>
                <a:cxn ang="0">
                  <a:pos x="65" y="131"/>
                </a:cxn>
                <a:cxn ang="0">
                  <a:pos x="66" y="118"/>
                </a:cxn>
                <a:cxn ang="0">
                  <a:pos x="68" y="107"/>
                </a:cxn>
                <a:cxn ang="0">
                  <a:pos x="70" y="98"/>
                </a:cxn>
                <a:cxn ang="0">
                  <a:pos x="74" y="89"/>
                </a:cxn>
                <a:cxn ang="0">
                  <a:pos x="77" y="80"/>
                </a:cxn>
                <a:cxn ang="0">
                  <a:pos x="81" y="73"/>
                </a:cxn>
                <a:cxn ang="0">
                  <a:pos x="85" y="68"/>
                </a:cxn>
                <a:cxn ang="0">
                  <a:pos x="89" y="63"/>
                </a:cxn>
                <a:cxn ang="0">
                  <a:pos x="94" y="60"/>
                </a:cxn>
                <a:cxn ang="0">
                  <a:pos x="98" y="57"/>
                </a:cxn>
                <a:cxn ang="0">
                  <a:pos x="67" y="0"/>
                </a:cxn>
                <a:cxn ang="0">
                  <a:pos x="55" y="8"/>
                </a:cxn>
                <a:cxn ang="0">
                  <a:pos x="45" y="18"/>
                </a:cxn>
                <a:cxn ang="0">
                  <a:pos x="35" y="28"/>
                </a:cxn>
                <a:cxn ang="0">
                  <a:pos x="27" y="40"/>
                </a:cxn>
                <a:cxn ang="0">
                  <a:pos x="20" y="52"/>
                </a:cxn>
                <a:cxn ang="0">
                  <a:pos x="14" y="66"/>
                </a:cxn>
                <a:cxn ang="0">
                  <a:pos x="10" y="79"/>
                </a:cxn>
                <a:cxn ang="0">
                  <a:pos x="6" y="94"/>
                </a:cxn>
                <a:cxn ang="0">
                  <a:pos x="3" y="110"/>
                </a:cxn>
                <a:cxn ang="0">
                  <a:pos x="1" y="125"/>
                </a:cxn>
                <a:cxn ang="0">
                  <a:pos x="0" y="142"/>
                </a:cxn>
                <a:cxn ang="0">
                  <a:pos x="0" y="158"/>
                </a:cxn>
                <a:cxn ang="0">
                  <a:pos x="1" y="176"/>
                </a:cxn>
                <a:cxn ang="0">
                  <a:pos x="2" y="195"/>
                </a:cxn>
                <a:cxn ang="0">
                  <a:pos x="3" y="213"/>
                </a:cxn>
                <a:cxn ang="0">
                  <a:pos x="6" y="233"/>
                </a:cxn>
                <a:cxn ang="0">
                  <a:pos x="13" y="273"/>
                </a:cxn>
                <a:cxn ang="0">
                  <a:pos x="23" y="315"/>
                </a:cxn>
                <a:cxn ang="0">
                  <a:pos x="36" y="358"/>
                </a:cxn>
                <a:cxn ang="0">
                  <a:pos x="52" y="403"/>
                </a:cxn>
                <a:cxn ang="0">
                  <a:pos x="69" y="450"/>
                </a:cxn>
                <a:cxn ang="0">
                  <a:pos x="90" y="497"/>
                </a:cxn>
                <a:cxn ang="0">
                  <a:pos x="112" y="545"/>
                </a:cxn>
                <a:cxn ang="0">
                  <a:pos x="138" y="592"/>
                </a:cxn>
                <a:cxn ang="0">
                  <a:pos x="194" y="561"/>
                </a:cxn>
              </a:cxnLst>
              <a:rect l="0" t="0" r="r" b="b"/>
              <a:pathLst>
                <a:path w="194" h="592">
                  <a:moveTo>
                    <a:pt x="194" y="561"/>
                  </a:moveTo>
                  <a:lnTo>
                    <a:pt x="170" y="516"/>
                  </a:lnTo>
                  <a:lnTo>
                    <a:pt x="148" y="471"/>
                  </a:lnTo>
                  <a:lnTo>
                    <a:pt x="129" y="425"/>
                  </a:lnTo>
                  <a:lnTo>
                    <a:pt x="111" y="381"/>
                  </a:lnTo>
                  <a:lnTo>
                    <a:pt x="97" y="339"/>
                  </a:lnTo>
                  <a:lnTo>
                    <a:pt x="85" y="298"/>
                  </a:lnTo>
                  <a:lnTo>
                    <a:pt x="76" y="260"/>
                  </a:lnTo>
                  <a:lnTo>
                    <a:pt x="69" y="222"/>
                  </a:lnTo>
                  <a:lnTo>
                    <a:pt x="67" y="206"/>
                  </a:lnTo>
                  <a:lnTo>
                    <a:pt x="65" y="189"/>
                  </a:lnTo>
                  <a:lnTo>
                    <a:pt x="64" y="174"/>
                  </a:lnTo>
                  <a:lnTo>
                    <a:pt x="64" y="158"/>
                  </a:lnTo>
                  <a:lnTo>
                    <a:pt x="64" y="144"/>
                  </a:lnTo>
                  <a:lnTo>
                    <a:pt x="65" y="131"/>
                  </a:lnTo>
                  <a:lnTo>
                    <a:pt x="66" y="118"/>
                  </a:lnTo>
                  <a:lnTo>
                    <a:pt x="68" y="107"/>
                  </a:lnTo>
                  <a:lnTo>
                    <a:pt x="70" y="98"/>
                  </a:lnTo>
                  <a:lnTo>
                    <a:pt x="74" y="89"/>
                  </a:lnTo>
                  <a:lnTo>
                    <a:pt x="77" y="80"/>
                  </a:lnTo>
                  <a:lnTo>
                    <a:pt x="81" y="73"/>
                  </a:lnTo>
                  <a:lnTo>
                    <a:pt x="85" y="68"/>
                  </a:lnTo>
                  <a:lnTo>
                    <a:pt x="89" y="63"/>
                  </a:lnTo>
                  <a:lnTo>
                    <a:pt x="94" y="60"/>
                  </a:lnTo>
                  <a:lnTo>
                    <a:pt x="98" y="57"/>
                  </a:lnTo>
                  <a:lnTo>
                    <a:pt x="67" y="0"/>
                  </a:lnTo>
                  <a:lnTo>
                    <a:pt x="55" y="8"/>
                  </a:lnTo>
                  <a:lnTo>
                    <a:pt x="45" y="18"/>
                  </a:lnTo>
                  <a:lnTo>
                    <a:pt x="35" y="28"/>
                  </a:lnTo>
                  <a:lnTo>
                    <a:pt x="27" y="40"/>
                  </a:lnTo>
                  <a:lnTo>
                    <a:pt x="20" y="52"/>
                  </a:lnTo>
                  <a:lnTo>
                    <a:pt x="14" y="66"/>
                  </a:lnTo>
                  <a:lnTo>
                    <a:pt x="10" y="79"/>
                  </a:lnTo>
                  <a:lnTo>
                    <a:pt x="6" y="94"/>
                  </a:lnTo>
                  <a:lnTo>
                    <a:pt x="3" y="110"/>
                  </a:lnTo>
                  <a:lnTo>
                    <a:pt x="1" y="125"/>
                  </a:lnTo>
                  <a:lnTo>
                    <a:pt x="0" y="142"/>
                  </a:lnTo>
                  <a:lnTo>
                    <a:pt x="0" y="158"/>
                  </a:lnTo>
                  <a:lnTo>
                    <a:pt x="1" y="176"/>
                  </a:lnTo>
                  <a:lnTo>
                    <a:pt x="2" y="195"/>
                  </a:lnTo>
                  <a:lnTo>
                    <a:pt x="3" y="213"/>
                  </a:lnTo>
                  <a:lnTo>
                    <a:pt x="6" y="233"/>
                  </a:lnTo>
                  <a:lnTo>
                    <a:pt x="13" y="273"/>
                  </a:lnTo>
                  <a:lnTo>
                    <a:pt x="23" y="315"/>
                  </a:lnTo>
                  <a:lnTo>
                    <a:pt x="36" y="358"/>
                  </a:lnTo>
                  <a:lnTo>
                    <a:pt x="52" y="403"/>
                  </a:lnTo>
                  <a:lnTo>
                    <a:pt x="69" y="450"/>
                  </a:lnTo>
                  <a:lnTo>
                    <a:pt x="90" y="497"/>
                  </a:lnTo>
                  <a:lnTo>
                    <a:pt x="112" y="545"/>
                  </a:lnTo>
                  <a:lnTo>
                    <a:pt x="138" y="592"/>
                  </a:lnTo>
                  <a:lnTo>
                    <a:pt x="194" y="56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7" name="Freeform 37"/>
            <p:cNvSpPr>
              <a:spLocks/>
            </p:cNvSpPr>
            <p:nvPr/>
          </p:nvSpPr>
          <p:spPr bwMode="auto">
            <a:xfrm>
              <a:off x="2207505" y="2978150"/>
              <a:ext cx="350725" cy="292100"/>
            </a:xfrm>
            <a:custGeom>
              <a:avLst/>
              <a:gdLst/>
              <a:ahLst/>
              <a:cxnLst>
                <a:cxn ang="0">
                  <a:pos x="433" y="350"/>
                </a:cxn>
                <a:cxn ang="0">
                  <a:pos x="428" y="353"/>
                </a:cxn>
                <a:cxn ang="0">
                  <a:pos x="423" y="354"/>
                </a:cxn>
                <a:cxn ang="0">
                  <a:pos x="416" y="356"/>
                </a:cxn>
                <a:cxn ang="0">
                  <a:pos x="409" y="356"/>
                </a:cxn>
                <a:cxn ang="0">
                  <a:pos x="402" y="356"/>
                </a:cxn>
                <a:cxn ang="0">
                  <a:pos x="393" y="354"/>
                </a:cxn>
                <a:cxn ang="0">
                  <a:pos x="384" y="352"/>
                </a:cxn>
                <a:cxn ang="0">
                  <a:pos x="374" y="349"/>
                </a:cxn>
                <a:cxn ang="0">
                  <a:pos x="363" y="345"/>
                </a:cxn>
                <a:cxn ang="0">
                  <a:pos x="352" y="339"/>
                </a:cxn>
                <a:cxn ang="0">
                  <a:pos x="341" y="333"/>
                </a:cxn>
                <a:cxn ang="0">
                  <a:pos x="329" y="326"/>
                </a:cxn>
                <a:cxn ang="0">
                  <a:pos x="316" y="317"/>
                </a:cxn>
                <a:cxn ang="0">
                  <a:pos x="303" y="308"/>
                </a:cxn>
                <a:cxn ang="0">
                  <a:pos x="290" y="298"/>
                </a:cxn>
                <a:cxn ang="0">
                  <a:pos x="277" y="287"/>
                </a:cxn>
                <a:cxn ang="0">
                  <a:pos x="249" y="262"/>
                </a:cxn>
                <a:cxn ang="0">
                  <a:pos x="222" y="233"/>
                </a:cxn>
                <a:cxn ang="0">
                  <a:pos x="193" y="201"/>
                </a:cxn>
                <a:cxn ang="0">
                  <a:pos x="164" y="167"/>
                </a:cxn>
                <a:cxn ang="0">
                  <a:pos x="137" y="129"/>
                </a:cxn>
                <a:cxn ang="0">
                  <a:pos x="109" y="88"/>
                </a:cxn>
                <a:cxn ang="0">
                  <a:pos x="83" y="45"/>
                </a:cxn>
                <a:cxn ang="0">
                  <a:pos x="56" y="0"/>
                </a:cxn>
                <a:cxn ang="0">
                  <a:pos x="0" y="31"/>
                </a:cxn>
                <a:cxn ang="0">
                  <a:pos x="27" y="79"/>
                </a:cxn>
                <a:cxn ang="0">
                  <a:pos x="56" y="124"/>
                </a:cxn>
                <a:cxn ang="0">
                  <a:pos x="85" y="166"/>
                </a:cxn>
                <a:cxn ang="0">
                  <a:pos x="115" y="205"/>
                </a:cxn>
                <a:cxn ang="0">
                  <a:pos x="144" y="243"/>
                </a:cxn>
                <a:cxn ang="0">
                  <a:pos x="174" y="276"/>
                </a:cxn>
                <a:cxn ang="0">
                  <a:pos x="205" y="307"/>
                </a:cxn>
                <a:cxn ang="0">
                  <a:pos x="234" y="335"/>
                </a:cxn>
                <a:cxn ang="0">
                  <a:pos x="249" y="348"/>
                </a:cxn>
                <a:cxn ang="0">
                  <a:pos x="265" y="359"/>
                </a:cxn>
                <a:cxn ang="0">
                  <a:pos x="279" y="370"/>
                </a:cxn>
                <a:cxn ang="0">
                  <a:pos x="295" y="380"/>
                </a:cxn>
                <a:cxn ang="0">
                  <a:pos x="309" y="389"/>
                </a:cxn>
                <a:cxn ang="0">
                  <a:pos x="323" y="396"/>
                </a:cxn>
                <a:cxn ang="0">
                  <a:pos x="338" y="403"/>
                </a:cxn>
                <a:cxn ang="0">
                  <a:pos x="352" y="409"/>
                </a:cxn>
                <a:cxn ang="0">
                  <a:pos x="366" y="414"/>
                </a:cxn>
                <a:cxn ang="0">
                  <a:pos x="381" y="417"/>
                </a:cxn>
                <a:cxn ang="0">
                  <a:pos x="395" y="420"/>
                </a:cxn>
                <a:cxn ang="0">
                  <a:pos x="409" y="420"/>
                </a:cxn>
                <a:cxn ang="0">
                  <a:pos x="424" y="420"/>
                </a:cxn>
                <a:cxn ang="0">
                  <a:pos x="437" y="416"/>
                </a:cxn>
                <a:cxn ang="0">
                  <a:pos x="451" y="412"/>
                </a:cxn>
                <a:cxn ang="0">
                  <a:pos x="463" y="406"/>
                </a:cxn>
                <a:cxn ang="0">
                  <a:pos x="433" y="350"/>
                </a:cxn>
              </a:cxnLst>
              <a:rect l="0" t="0" r="r" b="b"/>
              <a:pathLst>
                <a:path w="463" h="420">
                  <a:moveTo>
                    <a:pt x="433" y="350"/>
                  </a:moveTo>
                  <a:lnTo>
                    <a:pt x="428" y="353"/>
                  </a:lnTo>
                  <a:lnTo>
                    <a:pt x="423" y="354"/>
                  </a:lnTo>
                  <a:lnTo>
                    <a:pt x="416" y="356"/>
                  </a:lnTo>
                  <a:lnTo>
                    <a:pt x="409" y="356"/>
                  </a:lnTo>
                  <a:lnTo>
                    <a:pt x="402" y="356"/>
                  </a:lnTo>
                  <a:lnTo>
                    <a:pt x="393" y="354"/>
                  </a:lnTo>
                  <a:lnTo>
                    <a:pt x="384" y="352"/>
                  </a:lnTo>
                  <a:lnTo>
                    <a:pt x="374" y="349"/>
                  </a:lnTo>
                  <a:lnTo>
                    <a:pt x="363" y="345"/>
                  </a:lnTo>
                  <a:lnTo>
                    <a:pt x="352" y="339"/>
                  </a:lnTo>
                  <a:lnTo>
                    <a:pt x="341" y="333"/>
                  </a:lnTo>
                  <a:lnTo>
                    <a:pt x="329" y="326"/>
                  </a:lnTo>
                  <a:lnTo>
                    <a:pt x="316" y="317"/>
                  </a:lnTo>
                  <a:lnTo>
                    <a:pt x="303" y="308"/>
                  </a:lnTo>
                  <a:lnTo>
                    <a:pt x="290" y="298"/>
                  </a:lnTo>
                  <a:lnTo>
                    <a:pt x="277" y="287"/>
                  </a:lnTo>
                  <a:lnTo>
                    <a:pt x="249" y="262"/>
                  </a:lnTo>
                  <a:lnTo>
                    <a:pt x="222" y="233"/>
                  </a:lnTo>
                  <a:lnTo>
                    <a:pt x="193" y="201"/>
                  </a:lnTo>
                  <a:lnTo>
                    <a:pt x="164" y="167"/>
                  </a:lnTo>
                  <a:lnTo>
                    <a:pt x="137" y="129"/>
                  </a:lnTo>
                  <a:lnTo>
                    <a:pt x="109" y="88"/>
                  </a:lnTo>
                  <a:lnTo>
                    <a:pt x="83" y="45"/>
                  </a:lnTo>
                  <a:lnTo>
                    <a:pt x="56" y="0"/>
                  </a:lnTo>
                  <a:lnTo>
                    <a:pt x="0" y="31"/>
                  </a:lnTo>
                  <a:lnTo>
                    <a:pt x="27" y="79"/>
                  </a:lnTo>
                  <a:lnTo>
                    <a:pt x="56" y="124"/>
                  </a:lnTo>
                  <a:lnTo>
                    <a:pt x="85" y="166"/>
                  </a:lnTo>
                  <a:lnTo>
                    <a:pt x="115" y="205"/>
                  </a:lnTo>
                  <a:lnTo>
                    <a:pt x="144" y="243"/>
                  </a:lnTo>
                  <a:lnTo>
                    <a:pt x="174" y="276"/>
                  </a:lnTo>
                  <a:lnTo>
                    <a:pt x="205" y="307"/>
                  </a:lnTo>
                  <a:lnTo>
                    <a:pt x="234" y="335"/>
                  </a:lnTo>
                  <a:lnTo>
                    <a:pt x="249" y="348"/>
                  </a:lnTo>
                  <a:lnTo>
                    <a:pt x="265" y="359"/>
                  </a:lnTo>
                  <a:lnTo>
                    <a:pt x="279" y="370"/>
                  </a:lnTo>
                  <a:lnTo>
                    <a:pt x="295" y="380"/>
                  </a:lnTo>
                  <a:lnTo>
                    <a:pt x="309" y="389"/>
                  </a:lnTo>
                  <a:lnTo>
                    <a:pt x="323" y="396"/>
                  </a:lnTo>
                  <a:lnTo>
                    <a:pt x="338" y="403"/>
                  </a:lnTo>
                  <a:lnTo>
                    <a:pt x="352" y="409"/>
                  </a:lnTo>
                  <a:lnTo>
                    <a:pt x="366" y="414"/>
                  </a:lnTo>
                  <a:lnTo>
                    <a:pt x="381" y="417"/>
                  </a:lnTo>
                  <a:lnTo>
                    <a:pt x="395" y="420"/>
                  </a:lnTo>
                  <a:lnTo>
                    <a:pt x="409" y="420"/>
                  </a:lnTo>
                  <a:lnTo>
                    <a:pt x="424" y="420"/>
                  </a:lnTo>
                  <a:lnTo>
                    <a:pt x="437" y="416"/>
                  </a:lnTo>
                  <a:lnTo>
                    <a:pt x="451" y="412"/>
                  </a:lnTo>
                  <a:lnTo>
                    <a:pt x="463" y="406"/>
                  </a:lnTo>
                  <a:lnTo>
                    <a:pt x="433" y="35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8" name="Freeform 38"/>
            <p:cNvSpPr>
              <a:spLocks/>
            </p:cNvSpPr>
            <p:nvPr/>
          </p:nvSpPr>
          <p:spPr bwMode="auto">
            <a:xfrm>
              <a:off x="2461953" y="2846389"/>
              <a:ext cx="149574" cy="41433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6" y="77"/>
                </a:cxn>
                <a:cxn ang="0">
                  <a:pos x="47" y="122"/>
                </a:cxn>
                <a:cxn ang="0">
                  <a:pos x="67" y="166"/>
                </a:cxn>
                <a:cxn ang="0">
                  <a:pos x="83" y="211"/>
                </a:cxn>
                <a:cxn ang="0">
                  <a:pos x="98" y="252"/>
                </a:cxn>
                <a:cxn ang="0">
                  <a:pos x="110" y="293"/>
                </a:cxn>
                <a:cxn ang="0">
                  <a:pos x="120" y="333"/>
                </a:cxn>
                <a:cxn ang="0">
                  <a:pos x="126" y="369"/>
                </a:cxn>
                <a:cxn ang="0">
                  <a:pos x="129" y="386"/>
                </a:cxn>
                <a:cxn ang="0">
                  <a:pos x="130" y="403"/>
                </a:cxn>
                <a:cxn ang="0">
                  <a:pos x="131" y="419"/>
                </a:cxn>
                <a:cxn ang="0">
                  <a:pos x="132" y="433"/>
                </a:cxn>
                <a:cxn ang="0">
                  <a:pos x="131" y="448"/>
                </a:cxn>
                <a:cxn ang="0">
                  <a:pos x="131" y="461"/>
                </a:cxn>
                <a:cxn ang="0">
                  <a:pos x="129" y="473"/>
                </a:cxn>
                <a:cxn ang="0">
                  <a:pos x="126" y="484"/>
                </a:cxn>
                <a:cxn ang="0">
                  <a:pos x="124" y="495"/>
                </a:cxn>
                <a:cxn ang="0">
                  <a:pos x="121" y="504"/>
                </a:cxn>
                <a:cxn ang="0">
                  <a:pos x="118" y="512"/>
                </a:cxn>
                <a:cxn ang="0">
                  <a:pos x="114" y="518"/>
                </a:cxn>
                <a:cxn ang="0">
                  <a:pos x="110" y="524"/>
                </a:cxn>
                <a:cxn ang="0">
                  <a:pos x="107" y="528"/>
                </a:cxn>
                <a:cxn ang="0">
                  <a:pos x="102" y="533"/>
                </a:cxn>
                <a:cxn ang="0">
                  <a:pos x="97" y="535"/>
                </a:cxn>
                <a:cxn ang="0">
                  <a:pos x="127" y="591"/>
                </a:cxn>
                <a:cxn ang="0">
                  <a:pos x="140" y="584"/>
                </a:cxn>
                <a:cxn ang="0">
                  <a:pos x="151" y="575"/>
                </a:cxn>
                <a:cxn ang="0">
                  <a:pos x="161" y="564"/>
                </a:cxn>
                <a:cxn ang="0">
                  <a:pos x="168" y="553"/>
                </a:cxn>
                <a:cxn ang="0">
                  <a:pos x="175" y="539"/>
                </a:cxn>
                <a:cxn ang="0">
                  <a:pos x="180" y="526"/>
                </a:cxn>
                <a:cxn ang="0">
                  <a:pos x="186" y="513"/>
                </a:cxn>
                <a:cxn ang="0">
                  <a:pos x="189" y="499"/>
                </a:cxn>
                <a:cxn ang="0">
                  <a:pos x="193" y="483"/>
                </a:cxn>
                <a:cxn ang="0">
                  <a:pos x="194" y="467"/>
                </a:cxn>
                <a:cxn ang="0">
                  <a:pos x="195" y="450"/>
                </a:cxn>
                <a:cxn ang="0">
                  <a:pos x="196" y="433"/>
                </a:cxn>
                <a:cxn ang="0">
                  <a:pos x="195" y="416"/>
                </a:cxn>
                <a:cxn ang="0">
                  <a:pos x="194" y="398"/>
                </a:cxn>
                <a:cxn ang="0">
                  <a:pos x="192" y="379"/>
                </a:cxn>
                <a:cxn ang="0">
                  <a:pos x="189" y="360"/>
                </a:cxn>
                <a:cxn ang="0">
                  <a:pos x="182" y="320"/>
                </a:cxn>
                <a:cxn ang="0">
                  <a:pos x="172" y="278"/>
                </a:cxn>
                <a:cxn ang="0">
                  <a:pos x="160" y="234"/>
                </a:cxn>
                <a:cxn ang="0">
                  <a:pos x="144" y="188"/>
                </a:cxn>
                <a:cxn ang="0">
                  <a:pos x="125" y="142"/>
                </a:cxn>
                <a:cxn ang="0">
                  <a:pos x="105" y="96"/>
                </a:cxn>
                <a:cxn ang="0">
                  <a:pos x="82" y="48"/>
                </a:cxn>
                <a:cxn ang="0">
                  <a:pos x="57" y="0"/>
                </a:cxn>
                <a:cxn ang="0">
                  <a:pos x="0" y="31"/>
                </a:cxn>
              </a:cxnLst>
              <a:rect l="0" t="0" r="r" b="b"/>
              <a:pathLst>
                <a:path w="196" h="591">
                  <a:moveTo>
                    <a:pt x="0" y="31"/>
                  </a:moveTo>
                  <a:lnTo>
                    <a:pt x="26" y="77"/>
                  </a:lnTo>
                  <a:lnTo>
                    <a:pt x="47" y="122"/>
                  </a:lnTo>
                  <a:lnTo>
                    <a:pt x="67" y="166"/>
                  </a:lnTo>
                  <a:lnTo>
                    <a:pt x="83" y="211"/>
                  </a:lnTo>
                  <a:lnTo>
                    <a:pt x="98" y="252"/>
                  </a:lnTo>
                  <a:lnTo>
                    <a:pt x="110" y="293"/>
                  </a:lnTo>
                  <a:lnTo>
                    <a:pt x="120" y="333"/>
                  </a:lnTo>
                  <a:lnTo>
                    <a:pt x="126" y="369"/>
                  </a:lnTo>
                  <a:lnTo>
                    <a:pt x="129" y="386"/>
                  </a:lnTo>
                  <a:lnTo>
                    <a:pt x="130" y="403"/>
                  </a:lnTo>
                  <a:lnTo>
                    <a:pt x="131" y="419"/>
                  </a:lnTo>
                  <a:lnTo>
                    <a:pt x="132" y="433"/>
                  </a:lnTo>
                  <a:lnTo>
                    <a:pt x="131" y="448"/>
                  </a:lnTo>
                  <a:lnTo>
                    <a:pt x="131" y="461"/>
                  </a:lnTo>
                  <a:lnTo>
                    <a:pt x="129" y="473"/>
                  </a:lnTo>
                  <a:lnTo>
                    <a:pt x="126" y="484"/>
                  </a:lnTo>
                  <a:lnTo>
                    <a:pt x="124" y="495"/>
                  </a:lnTo>
                  <a:lnTo>
                    <a:pt x="121" y="504"/>
                  </a:lnTo>
                  <a:lnTo>
                    <a:pt x="118" y="512"/>
                  </a:lnTo>
                  <a:lnTo>
                    <a:pt x="114" y="518"/>
                  </a:lnTo>
                  <a:lnTo>
                    <a:pt x="110" y="524"/>
                  </a:lnTo>
                  <a:lnTo>
                    <a:pt x="107" y="528"/>
                  </a:lnTo>
                  <a:lnTo>
                    <a:pt x="102" y="533"/>
                  </a:lnTo>
                  <a:lnTo>
                    <a:pt x="97" y="535"/>
                  </a:lnTo>
                  <a:lnTo>
                    <a:pt x="127" y="591"/>
                  </a:lnTo>
                  <a:lnTo>
                    <a:pt x="140" y="584"/>
                  </a:lnTo>
                  <a:lnTo>
                    <a:pt x="151" y="575"/>
                  </a:lnTo>
                  <a:lnTo>
                    <a:pt x="161" y="564"/>
                  </a:lnTo>
                  <a:lnTo>
                    <a:pt x="168" y="553"/>
                  </a:lnTo>
                  <a:lnTo>
                    <a:pt x="175" y="539"/>
                  </a:lnTo>
                  <a:lnTo>
                    <a:pt x="180" y="526"/>
                  </a:lnTo>
                  <a:lnTo>
                    <a:pt x="186" y="513"/>
                  </a:lnTo>
                  <a:lnTo>
                    <a:pt x="189" y="499"/>
                  </a:lnTo>
                  <a:lnTo>
                    <a:pt x="193" y="483"/>
                  </a:lnTo>
                  <a:lnTo>
                    <a:pt x="194" y="467"/>
                  </a:lnTo>
                  <a:lnTo>
                    <a:pt x="195" y="450"/>
                  </a:lnTo>
                  <a:lnTo>
                    <a:pt x="196" y="433"/>
                  </a:lnTo>
                  <a:lnTo>
                    <a:pt x="195" y="416"/>
                  </a:lnTo>
                  <a:lnTo>
                    <a:pt x="194" y="398"/>
                  </a:lnTo>
                  <a:lnTo>
                    <a:pt x="192" y="379"/>
                  </a:lnTo>
                  <a:lnTo>
                    <a:pt x="189" y="360"/>
                  </a:lnTo>
                  <a:lnTo>
                    <a:pt x="182" y="320"/>
                  </a:lnTo>
                  <a:lnTo>
                    <a:pt x="172" y="278"/>
                  </a:lnTo>
                  <a:lnTo>
                    <a:pt x="160" y="234"/>
                  </a:lnTo>
                  <a:lnTo>
                    <a:pt x="144" y="188"/>
                  </a:lnTo>
                  <a:lnTo>
                    <a:pt x="125" y="142"/>
                  </a:lnTo>
                  <a:lnTo>
                    <a:pt x="105" y="96"/>
                  </a:lnTo>
                  <a:lnTo>
                    <a:pt x="82" y="48"/>
                  </a:lnTo>
                  <a:lnTo>
                    <a:pt x="57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9" name="Freeform 39"/>
            <p:cNvSpPr>
              <a:spLocks/>
            </p:cNvSpPr>
            <p:nvPr/>
          </p:nvSpPr>
          <p:spPr bwMode="auto">
            <a:xfrm>
              <a:off x="2443041" y="2813051"/>
              <a:ext cx="61893" cy="5556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" y="38"/>
                </a:cxn>
                <a:cxn ang="0">
                  <a:pos x="7" y="44"/>
                </a:cxn>
                <a:cxn ang="0">
                  <a:pos x="10" y="50"/>
                </a:cxn>
                <a:cxn ang="0">
                  <a:pos x="13" y="55"/>
                </a:cxn>
                <a:cxn ang="0">
                  <a:pos x="17" y="61"/>
                </a:cxn>
                <a:cxn ang="0">
                  <a:pos x="20" y="66"/>
                </a:cxn>
                <a:cxn ang="0">
                  <a:pos x="23" y="73"/>
                </a:cxn>
                <a:cxn ang="0">
                  <a:pos x="25" y="79"/>
                </a:cxn>
                <a:cxn ang="0">
                  <a:pos x="82" y="48"/>
                </a:cxn>
                <a:cxn ang="0">
                  <a:pos x="78" y="41"/>
                </a:cxn>
                <a:cxn ang="0">
                  <a:pos x="75" y="36"/>
                </a:cxn>
                <a:cxn ang="0">
                  <a:pos x="72" y="30"/>
                </a:cxn>
                <a:cxn ang="0">
                  <a:pos x="69" y="23"/>
                </a:cxn>
                <a:cxn ang="0">
                  <a:pos x="65" y="18"/>
                </a:cxn>
                <a:cxn ang="0">
                  <a:pos x="61" y="11"/>
                </a:cxn>
                <a:cxn ang="0">
                  <a:pos x="58" y="6"/>
                </a:cxn>
                <a:cxn ang="0">
                  <a:pos x="54" y="0"/>
                </a:cxn>
                <a:cxn ang="0">
                  <a:pos x="0" y="32"/>
                </a:cxn>
              </a:cxnLst>
              <a:rect l="0" t="0" r="r" b="b"/>
              <a:pathLst>
                <a:path w="82" h="79">
                  <a:moveTo>
                    <a:pt x="0" y="32"/>
                  </a:moveTo>
                  <a:lnTo>
                    <a:pt x="3" y="38"/>
                  </a:lnTo>
                  <a:lnTo>
                    <a:pt x="7" y="44"/>
                  </a:lnTo>
                  <a:lnTo>
                    <a:pt x="10" y="50"/>
                  </a:lnTo>
                  <a:lnTo>
                    <a:pt x="13" y="55"/>
                  </a:lnTo>
                  <a:lnTo>
                    <a:pt x="17" y="61"/>
                  </a:lnTo>
                  <a:lnTo>
                    <a:pt x="20" y="66"/>
                  </a:lnTo>
                  <a:lnTo>
                    <a:pt x="23" y="73"/>
                  </a:lnTo>
                  <a:lnTo>
                    <a:pt x="25" y="79"/>
                  </a:lnTo>
                  <a:lnTo>
                    <a:pt x="82" y="48"/>
                  </a:lnTo>
                  <a:lnTo>
                    <a:pt x="78" y="41"/>
                  </a:lnTo>
                  <a:lnTo>
                    <a:pt x="75" y="36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5" y="18"/>
                  </a:lnTo>
                  <a:lnTo>
                    <a:pt x="61" y="11"/>
                  </a:lnTo>
                  <a:lnTo>
                    <a:pt x="58" y="6"/>
                  </a:lnTo>
                  <a:lnTo>
                    <a:pt x="5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0" name="Rectangle 40"/>
            <p:cNvSpPr>
              <a:spLocks noChangeArrowheads="1"/>
            </p:cNvSpPr>
            <p:nvPr/>
          </p:nvSpPr>
          <p:spPr bwMode="auto">
            <a:xfrm>
              <a:off x="5235088" y="3128964"/>
              <a:ext cx="8247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076"/>
                  </a:solidFill>
                  <a:latin typeface="Helvetica" pitchFamily="34" charset="0"/>
                  <a:cs typeface="Helvetica" pitchFamily="34" charset="0"/>
                </a:rPr>
                <a:t>PALACE</a:t>
              </a:r>
            </a:p>
          </p:txBody>
        </p:sp>
        <p:sp>
          <p:nvSpPr>
            <p:cNvPr id="76841" name="Rectangle 41"/>
            <p:cNvSpPr>
              <a:spLocks noChangeArrowheads="1"/>
            </p:cNvSpPr>
            <p:nvPr/>
          </p:nvSpPr>
          <p:spPr bwMode="auto">
            <a:xfrm>
              <a:off x="5881522" y="4078289"/>
              <a:ext cx="7534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Atlantic</a:t>
              </a:r>
            </a:p>
          </p:txBody>
        </p:sp>
        <p:sp>
          <p:nvSpPr>
            <p:cNvPr id="76842" name="Freeform 42"/>
            <p:cNvSpPr>
              <a:spLocks/>
            </p:cNvSpPr>
            <p:nvPr/>
          </p:nvSpPr>
          <p:spPr bwMode="auto">
            <a:xfrm>
              <a:off x="3883765" y="2787650"/>
              <a:ext cx="1335849" cy="425450"/>
            </a:xfrm>
            <a:custGeom>
              <a:avLst/>
              <a:gdLst/>
              <a:ahLst/>
              <a:cxnLst>
                <a:cxn ang="0">
                  <a:pos x="62" y="235"/>
                </a:cxn>
                <a:cxn ang="0">
                  <a:pos x="97" y="205"/>
                </a:cxn>
                <a:cxn ang="0">
                  <a:pos x="136" y="178"/>
                </a:cxn>
                <a:cxn ang="0">
                  <a:pos x="175" y="154"/>
                </a:cxn>
                <a:cxn ang="0">
                  <a:pos x="216" y="133"/>
                </a:cxn>
                <a:cxn ang="0">
                  <a:pos x="259" y="115"/>
                </a:cxn>
                <a:cxn ang="0">
                  <a:pos x="303" y="99"/>
                </a:cxn>
                <a:cxn ang="0">
                  <a:pos x="347" y="87"/>
                </a:cxn>
                <a:cxn ang="0">
                  <a:pos x="395" y="77"/>
                </a:cxn>
                <a:cxn ang="0">
                  <a:pos x="442" y="71"/>
                </a:cxn>
                <a:cxn ang="0">
                  <a:pos x="491" y="66"/>
                </a:cxn>
                <a:cxn ang="0">
                  <a:pos x="541" y="64"/>
                </a:cxn>
                <a:cxn ang="0">
                  <a:pos x="593" y="65"/>
                </a:cxn>
                <a:cxn ang="0">
                  <a:pos x="645" y="69"/>
                </a:cxn>
                <a:cxn ang="0">
                  <a:pos x="698" y="76"/>
                </a:cxn>
                <a:cxn ang="0">
                  <a:pos x="753" y="85"/>
                </a:cxn>
                <a:cxn ang="0">
                  <a:pos x="836" y="104"/>
                </a:cxn>
                <a:cxn ang="0">
                  <a:pos x="949" y="139"/>
                </a:cxn>
                <a:cxn ang="0">
                  <a:pos x="1065" y="183"/>
                </a:cxn>
                <a:cxn ang="0">
                  <a:pos x="1182" y="238"/>
                </a:cxn>
                <a:cxn ang="0">
                  <a:pos x="1300" y="303"/>
                </a:cxn>
                <a:cxn ang="0">
                  <a:pos x="1419" y="379"/>
                </a:cxn>
                <a:cxn ang="0">
                  <a:pos x="1539" y="464"/>
                </a:cxn>
                <a:cxn ang="0">
                  <a:pos x="1657" y="557"/>
                </a:cxn>
                <a:cxn ang="0">
                  <a:pos x="1757" y="560"/>
                </a:cxn>
                <a:cxn ang="0">
                  <a:pos x="1637" y="459"/>
                </a:cxn>
                <a:cxn ang="0">
                  <a:pos x="1515" y="367"/>
                </a:cxn>
                <a:cxn ang="0">
                  <a:pos x="1394" y="286"/>
                </a:cxn>
                <a:cxn ang="0">
                  <a:pos x="1271" y="214"/>
                </a:cxn>
                <a:cxn ang="0">
                  <a:pos x="1150" y="152"/>
                </a:cxn>
                <a:cxn ang="0">
                  <a:pos x="1029" y="100"/>
                </a:cxn>
                <a:cxn ang="0">
                  <a:pos x="910" y="60"/>
                </a:cxn>
                <a:cxn ang="0">
                  <a:pos x="794" y="29"/>
                </a:cxn>
                <a:cxn ang="0">
                  <a:pos x="737" y="18"/>
                </a:cxn>
                <a:cxn ang="0">
                  <a:pos x="679" y="9"/>
                </a:cxn>
                <a:cxn ang="0">
                  <a:pos x="624" y="3"/>
                </a:cxn>
                <a:cxn ang="0">
                  <a:pos x="569" y="1"/>
                </a:cxn>
                <a:cxn ang="0">
                  <a:pos x="514" y="1"/>
                </a:cxn>
                <a:cxn ang="0">
                  <a:pos x="461" y="4"/>
                </a:cxn>
                <a:cxn ang="0">
                  <a:pos x="409" y="10"/>
                </a:cxn>
                <a:cxn ang="0">
                  <a:pos x="358" y="19"/>
                </a:cxn>
                <a:cxn ang="0">
                  <a:pos x="307" y="31"/>
                </a:cxn>
                <a:cxn ang="0">
                  <a:pos x="259" y="46"/>
                </a:cxn>
                <a:cxn ang="0">
                  <a:pos x="212" y="65"/>
                </a:cxn>
                <a:cxn ang="0">
                  <a:pos x="166" y="86"/>
                </a:cxn>
                <a:cxn ang="0">
                  <a:pos x="122" y="111"/>
                </a:cxn>
                <a:cxn ang="0">
                  <a:pos x="80" y="139"/>
                </a:cxn>
                <a:cxn ang="0">
                  <a:pos x="39" y="170"/>
                </a:cxn>
                <a:cxn ang="0">
                  <a:pos x="0" y="204"/>
                </a:cxn>
              </a:cxnLst>
              <a:rect l="0" t="0" r="r" b="b"/>
              <a:pathLst>
                <a:path w="1757" h="607">
                  <a:moveTo>
                    <a:pt x="44" y="250"/>
                  </a:moveTo>
                  <a:lnTo>
                    <a:pt x="62" y="235"/>
                  </a:lnTo>
                  <a:lnTo>
                    <a:pt x="80" y="220"/>
                  </a:lnTo>
                  <a:lnTo>
                    <a:pt x="97" y="205"/>
                  </a:lnTo>
                  <a:lnTo>
                    <a:pt x="116" y="191"/>
                  </a:lnTo>
                  <a:lnTo>
                    <a:pt x="136" y="178"/>
                  </a:lnTo>
                  <a:lnTo>
                    <a:pt x="155" y="165"/>
                  </a:lnTo>
                  <a:lnTo>
                    <a:pt x="175" y="154"/>
                  </a:lnTo>
                  <a:lnTo>
                    <a:pt x="196" y="143"/>
                  </a:lnTo>
                  <a:lnTo>
                    <a:pt x="216" y="133"/>
                  </a:lnTo>
                  <a:lnTo>
                    <a:pt x="238" y="124"/>
                  </a:lnTo>
                  <a:lnTo>
                    <a:pt x="259" y="115"/>
                  </a:lnTo>
                  <a:lnTo>
                    <a:pt x="280" y="107"/>
                  </a:lnTo>
                  <a:lnTo>
                    <a:pt x="303" y="99"/>
                  </a:lnTo>
                  <a:lnTo>
                    <a:pt x="325" y="93"/>
                  </a:lnTo>
                  <a:lnTo>
                    <a:pt x="347" y="87"/>
                  </a:lnTo>
                  <a:lnTo>
                    <a:pt x="370" y="82"/>
                  </a:lnTo>
                  <a:lnTo>
                    <a:pt x="395" y="77"/>
                  </a:lnTo>
                  <a:lnTo>
                    <a:pt x="418" y="73"/>
                  </a:lnTo>
                  <a:lnTo>
                    <a:pt x="442" y="71"/>
                  </a:lnTo>
                  <a:lnTo>
                    <a:pt x="466" y="67"/>
                  </a:lnTo>
                  <a:lnTo>
                    <a:pt x="491" y="66"/>
                  </a:lnTo>
                  <a:lnTo>
                    <a:pt x="516" y="65"/>
                  </a:lnTo>
                  <a:lnTo>
                    <a:pt x="541" y="64"/>
                  </a:lnTo>
                  <a:lnTo>
                    <a:pt x="567" y="64"/>
                  </a:lnTo>
                  <a:lnTo>
                    <a:pt x="593" y="65"/>
                  </a:lnTo>
                  <a:lnTo>
                    <a:pt x="619" y="67"/>
                  </a:lnTo>
                  <a:lnTo>
                    <a:pt x="645" y="69"/>
                  </a:lnTo>
                  <a:lnTo>
                    <a:pt x="672" y="73"/>
                  </a:lnTo>
                  <a:lnTo>
                    <a:pt x="698" y="76"/>
                  </a:lnTo>
                  <a:lnTo>
                    <a:pt x="726" y="80"/>
                  </a:lnTo>
                  <a:lnTo>
                    <a:pt x="753" y="85"/>
                  </a:lnTo>
                  <a:lnTo>
                    <a:pt x="780" y="90"/>
                  </a:lnTo>
                  <a:lnTo>
                    <a:pt x="836" y="104"/>
                  </a:lnTo>
                  <a:lnTo>
                    <a:pt x="893" y="120"/>
                  </a:lnTo>
                  <a:lnTo>
                    <a:pt x="949" y="139"/>
                  </a:lnTo>
                  <a:lnTo>
                    <a:pt x="1006" y="160"/>
                  </a:lnTo>
                  <a:lnTo>
                    <a:pt x="1065" y="183"/>
                  </a:lnTo>
                  <a:lnTo>
                    <a:pt x="1123" y="210"/>
                  </a:lnTo>
                  <a:lnTo>
                    <a:pt x="1182" y="238"/>
                  </a:lnTo>
                  <a:lnTo>
                    <a:pt x="1240" y="270"/>
                  </a:lnTo>
                  <a:lnTo>
                    <a:pt x="1300" y="303"/>
                  </a:lnTo>
                  <a:lnTo>
                    <a:pt x="1360" y="340"/>
                  </a:lnTo>
                  <a:lnTo>
                    <a:pt x="1419" y="379"/>
                  </a:lnTo>
                  <a:lnTo>
                    <a:pt x="1479" y="419"/>
                  </a:lnTo>
                  <a:lnTo>
                    <a:pt x="1539" y="464"/>
                  </a:lnTo>
                  <a:lnTo>
                    <a:pt x="1597" y="509"/>
                  </a:lnTo>
                  <a:lnTo>
                    <a:pt x="1657" y="557"/>
                  </a:lnTo>
                  <a:lnTo>
                    <a:pt x="1715" y="607"/>
                  </a:lnTo>
                  <a:lnTo>
                    <a:pt x="1757" y="560"/>
                  </a:lnTo>
                  <a:lnTo>
                    <a:pt x="1698" y="508"/>
                  </a:lnTo>
                  <a:lnTo>
                    <a:pt x="1637" y="459"/>
                  </a:lnTo>
                  <a:lnTo>
                    <a:pt x="1576" y="412"/>
                  </a:lnTo>
                  <a:lnTo>
                    <a:pt x="1515" y="367"/>
                  </a:lnTo>
                  <a:lnTo>
                    <a:pt x="1455" y="326"/>
                  </a:lnTo>
                  <a:lnTo>
                    <a:pt x="1394" y="286"/>
                  </a:lnTo>
                  <a:lnTo>
                    <a:pt x="1332" y="249"/>
                  </a:lnTo>
                  <a:lnTo>
                    <a:pt x="1271" y="214"/>
                  </a:lnTo>
                  <a:lnTo>
                    <a:pt x="1211" y="182"/>
                  </a:lnTo>
                  <a:lnTo>
                    <a:pt x="1150" y="152"/>
                  </a:lnTo>
                  <a:lnTo>
                    <a:pt x="1090" y="125"/>
                  </a:lnTo>
                  <a:lnTo>
                    <a:pt x="1029" y="100"/>
                  </a:lnTo>
                  <a:lnTo>
                    <a:pt x="970" y="78"/>
                  </a:lnTo>
                  <a:lnTo>
                    <a:pt x="910" y="60"/>
                  </a:lnTo>
                  <a:lnTo>
                    <a:pt x="852" y="43"/>
                  </a:lnTo>
                  <a:lnTo>
                    <a:pt x="794" y="29"/>
                  </a:lnTo>
                  <a:lnTo>
                    <a:pt x="766" y="23"/>
                  </a:lnTo>
                  <a:lnTo>
                    <a:pt x="737" y="18"/>
                  </a:lnTo>
                  <a:lnTo>
                    <a:pt x="708" y="13"/>
                  </a:lnTo>
                  <a:lnTo>
                    <a:pt x="679" y="9"/>
                  </a:lnTo>
                  <a:lnTo>
                    <a:pt x="652" y="5"/>
                  </a:lnTo>
                  <a:lnTo>
                    <a:pt x="624" y="3"/>
                  </a:lnTo>
                  <a:lnTo>
                    <a:pt x="595" y="2"/>
                  </a:lnTo>
                  <a:lnTo>
                    <a:pt x="569" y="1"/>
                  </a:lnTo>
                  <a:lnTo>
                    <a:pt x="541" y="0"/>
                  </a:lnTo>
                  <a:lnTo>
                    <a:pt x="514" y="1"/>
                  </a:lnTo>
                  <a:lnTo>
                    <a:pt x="487" y="2"/>
                  </a:lnTo>
                  <a:lnTo>
                    <a:pt x="461" y="4"/>
                  </a:lnTo>
                  <a:lnTo>
                    <a:pt x="434" y="7"/>
                  </a:lnTo>
                  <a:lnTo>
                    <a:pt x="409" y="10"/>
                  </a:lnTo>
                  <a:lnTo>
                    <a:pt x="383" y="14"/>
                  </a:lnTo>
                  <a:lnTo>
                    <a:pt x="358" y="19"/>
                  </a:lnTo>
                  <a:lnTo>
                    <a:pt x="333" y="25"/>
                  </a:lnTo>
                  <a:lnTo>
                    <a:pt x="307" y="31"/>
                  </a:lnTo>
                  <a:lnTo>
                    <a:pt x="283" y="39"/>
                  </a:lnTo>
                  <a:lnTo>
                    <a:pt x="259" y="46"/>
                  </a:lnTo>
                  <a:lnTo>
                    <a:pt x="236" y="55"/>
                  </a:lnTo>
                  <a:lnTo>
                    <a:pt x="212" y="65"/>
                  </a:lnTo>
                  <a:lnTo>
                    <a:pt x="189" y="75"/>
                  </a:lnTo>
                  <a:lnTo>
                    <a:pt x="166" y="86"/>
                  </a:lnTo>
                  <a:lnTo>
                    <a:pt x="144" y="98"/>
                  </a:lnTo>
                  <a:lnTo>
                    <a:pt x="122" y="111"/>
                  </a:lnTo>
                  <a:lnTo>
                    <a:pt x="101" y="125"/>
                  </a:lnTo>
                  <a:lnTo>
                    <a:pt x="80" y="139"/>
                  </a:lnTo>
                  <a:lnTo>
                    <a:pt x="59" y="154"/>
                  </a:lnTo>
                  <a:lnTo>
                    <a:pt x="39" y="170"/>
                  </a:lnTo>
                  <a:lnTo>
                    <a:pt x="19" y="186"/>
                  </a:lnTo>
                  <a:lnTo>
                    <a:pt x="0" y="204"/>
                  </a:lnTo>
                  <a:lnTo>
                    <a:pt x="44" y="25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3" name="Freeform 43"/>
            <p:cNvSpPr>
              <a:spLocks/>
            </p:cNvSpPr>
            <p:nvPr/>
          </p:nvSpPr>
          <p:spPr bwMode="auto">
            <a:xfrm>
              <a:off x="3670579" y="2933701"/>
              <a:ext cx="570788" cy="1814513"/>
            </a:xfrm>
            <a:custGeom>
              <a:avLst/>
              <a:gdLst/>
              <a:ahLst/>
              <a:cxnLst>
                <a:cxn ang="0">
                  <a:pos x="687" y="2465"/>
                </a:cxn>
                <a:cxn ang="0">
                  <a:pos x="594" y="2330"/>
                </a:cxn>
                <a:cxn ang="0">
                  <a:pos x="509" y="2195"/>
                </a:cxn>
                <a:cxn ang="0">
                  <a:pos x="430" y="2058"/>
                </a:cxn>
                <a:cxn ang="0">
                  <a:pos x="360" y="1920"/>
                </a:cxn>
                <a:cxn ang="0">
                  <a:pos x="296" y="1782"/>
                </a:cxn>
                <a:cxn ang="0">
                  <a:pos x="241" y="1645"/>
                </a:cxn>
                <a:cxn ang="0">
                  <a:pos x="192" y="1509"/>
                </a:cxn>
                <a:cxn ang="0">
                  <a:pos x="151" y="1374"/>
                </a:cxn>
                <a:cxn ang="0">
                  <a:pos x="118" y="1242"/>
                </a:cxn>
                <a:cxn ang="0">
                  <a:pos x="93" y="1113"/>
                </a:cxn>
                <a:cxn ang="0">
                  <a:pos x="75" y="986"/>
                </a:cxn>
                <a:cxn ang="0">
                  <a:pos x="66" y="864"/>
                </a:cxn>
                <a:cxn ang="0">
                  <a:pos x="64" y="746"/>
                </a:cxn>
                <a:cxn ang="0">
                  <a:pos x="70" y="633"/>
                </a:cxn>
                <a:cxn ang="0">
                  <a:pos x="86" y="526"/>
                </a:cxn>
                <a:cxn ang="0">
                  <a:pos x="109" y="424"/>
                </a:cxn>
                <a:cxn ang="0">
                  <a:pos x="140" y="330"/>
                </a:cxn>
                <a:cxn ang="0">
                  <a:pos x="179" y="242"/>
                </a:cxn>
                <a:cxn ang="0">
                  <a:pos x="226" y="162"/>
                </a:cxn>
                <a:cxn ang="0">
                  <a:pos x="283" y="91"/>
                </a:cxn>
                <a:cxn ang="0">
                  <a:pos x="280" y="0"/>
                </a:cxn>
                <a:cxn ang="0">
                  <a:pos x="213" y="73"/>
                </a:cxn>
                <a:cxn ang="0">
                  <a:pos x="156" y="155"/>
                </a:cxn>
                <a:cxn ang="0">
                  <a:pos x="107" y="243"/>
                </a:cxn>
                <a:cxn ang="0">
                  <a:pos x="68" y="339"/>
                </a:cxn>
                <a:cxn ang="0">
                  <a:pos x="38" y="443"/>
                </a:cxn>
                <a:cxn ang="0">
                  <a:pos x="16" y="551"/>
                </a:cxn>
                <a:cxn ang="0">
                  <a:pos x="4" y="666"/>
                </a:cxn>
                <a:cxn ang="0">
                  <a:pos x="0" y="785"/>
                </a:cxn>
                <a:cxn ang="0">
                  <a:pos x="4" y="909"/>
                </a:cxn>
                <a:cxn ang="0">
                  <a:pos x="16" y="1036"/>
                </a:cxn>
                <a:cxn ang="0">
                  <a:pos x="37" y="1167"/>
                </a:cxn>
                <a:cxn ang="0">
                  <a:pos x="66" y="1300"/>
                </a:cxn>
                <a:cxn ang="0">
                  <a:pos x="103" y="1437"/>
                </a:cxn>
                <a:cxn ang="0">
                  <a:pos x="147" y="1575"/>
                </a:cxn>
                <a:cxn ang="0">
                  <a:pos x="199" y="1714"/>
                </a:cxn>
                <a:cxn ang="0">
                  <a:pos x="258" y="1853"/>
                </a:cxn>
                <a:cxn ang="0">
                  <a:pos x="326" y="1995"/>
                </a:cxn>
                <a:cxn ang="0">
                  <a:pos x="401" y="2134"/>
                </a:cxn>
                <a:cxn ang="0">
                  <a:pos x="482" y="2273"/>
                </a:cxn>
                <a:cxn ang="0">
                  <a:pos x="572" y="2411"/>
                </a:cxn>
                <a:cxn ang="0">
                  <a:pos x="668" y="2547"/>
                </a:cxn>
              </a:cxnLst>
              <a:rect l="0" t="0" r="r" b="b"/>
              <a:pathLst>
                <a:path w="753" h="2592">
                  <a:moveTo>
                    <a:pt x="753" y="2553"/>
                  </a:moveTo>
                  <a:lnTo>
                    <a:pt x="720" y="2509"/>
                  </a:lnTo>
                  <a:lnTo>
                    <a:pt x="687" y="2465"/>
                  </a:lnTo>
                  <a:lnTo>
                    <a:pt x="656" y="2420"/>
                  </a:lnTo>
                  <a:lnTo>
                    <a:pt x="625" y="2376"/>
                  </a:lnTo>
                  <a:lnTo>
                    <a:pt x="594" y="2330"/>
                  </a:lnTo>
                  <a:lnTo>
                    <a:pt x="565" y="2285"/>
                  </a:lnTo>
                  <a:lnTo>
                    <a:pt x="536" y="2240"/>
                  </a:lnTo>
                  <a:lnTo>
                    <a:pt x="509" y="2195"/>
                  </a:lnTo>
                  <a:lnTo>
                    <a:pt x="482" y="2148"/>
                  </a:lnTo>
                  <a:lnTo>
                    <a:pt x="456" y="2103"/>
                  </a:lnTo>
                  <a:lnTo>
                    <a:pt x="430" y="2058"/>
                  </a:lnTo>
                  <a:lnTo>
                    <a:pt x="406" y="2011"/>
                  </a:lnTo>
                  <a:lnTo>
                    <a:pt x="383" y="1965"/>
                  </a:lnTo>
                  <a:lnTo>
                    <a:pt x="360" y="1920"/>
                  </a:lnTo>
                  <a:lnTo>
                    <a:pt x="338" y="1873"/>
                  </a:lnTo>
                  <a:lnTo>
                    <a:pt x="317" y="1828"/>
                  </a:lnTo>
                  <a:lnTo>
                    <a:pt x="296" y="1782"/>
                  </a:lnTo>
                  <a:lnTo>
                    <a:pt x="277" y="1736"/>
                  </a:lnTo>
                  <a:lnTo>
                    <a:pt x="258" y="1690"/>
                  </a:lnTo>
                  <a:lnTo>
                    <a:pt x="241" y="1645"/>
                  </a:lnTo>
                  <a:lnTo>
                    <a:pt x="223" y="1600"/>
                  </a:lnTo>
                  <a:lnTo>
                    <a:pt x="207" y="1554"/>
                  </a:lnTo>
                  <a:lnTo>
                    <a:pt x="192" y="1509"/>
                  </a:lnTo>
                  <a:lnTo>
                    <a:pt x="178" y="1464"/>
                  </a:lnTo>
                  <a:lnTo>
                    <a:pt x="163" y="1419"/>
                  </a:lnTo>
                  <a:lnTo>
                    <a:pt x="151" y="1374"/>
                  </a:lnTo>
                  <a:lnTo>
                    <a:pt x="139" y="1330"/>
                  </a:lnTo>
                  <a:lnTo>
                    <a:pt x="128" y="1286"/>
                  </a:lnTo>
                  <a:lnTo>
                    <a:pt x="118" y="1242"/>
                  </a:lnTo>
                  <a:lnTo>
                    <a:pt x="108" y="1199"/>
                  </a:lnTo>
                  <a:lnTo>
                    <a:pt x="100" y="1156"/>
                  </a:lnTo>
                  <a:lnTo>
                    <a:pt x="93" y="1113"/>
                  </a:lnTo>
                  <a:lnTo>
                    <a:pt x="86" y="1070"/>
                  </a:lnTo>
                  <a:lnTo>
                    <a:pt x="80" y="1028"/>
                  </a:lnTo>
                  <a:lnTo>
                    <a:pt x="75" y="986"/>
                  </a:lnTo>
                  <a:lnTo>
                    <a:pt x="72" y="945"/>
                  </a:lnTo>
                  <a:lnTo>
                    <a:pt x="68" y="904"/>
                  </a:lnTo>
                  <a:lnTo>
                    <a:pt x="66" y="864"/>
                  </a:lnTo>
                  <a:lnTo>
                    <a:pt x="64" y="825"/>
                  </a:lnTo>
                  <a:lnTo>
                    <a:pt x="64" y="785"/>
                  </a:lnTo>
                  <a:lnTo>
                    <a:pt x="64" y="746"/>
                  </a:lnTo>
                  <a:lnTo>
                    <a:pt x="66" y="708"/>
                  </a:lnTo>
                  <a:lnTo>
                    <a:pt x="68" y="670"/>
                  </a:lnTo>
                  <a:lnTo>
                    <a:pt x="70" y="633"/>
                  </a:lnTo>
                  <a:lnTo>
                    <a:pt x="75" y="596"/>
                  </a:lnTo>
                  <a:lnTo>
                    <a:pt x="80" y="561"/>
                  </a:lnTo>
                  <a:lnTo>
                    <a:pt x="86" y="526"/>
                  </a:lnTo>
                  <a:lnTo>
                    <a:pt x="93" y="491"/>
                  </a:lnTo>
                  <a:lnTo>
                    <a:pt x="100" y="457"/>
                  </a:lnTo>
                  <a:lnTo>
                    <a:pt x="109" y="424"/>
                  </a:lnTo>
                  <a:lnTo>
                    <a:pt x="118" y="392"/>
                  </a:lnTo>
                  <a:lnTo>
                    <a:pt x="129" y="361"/>
                  </a:lnTo>
                  <a:lnTo>
                    <a:pt x="140" y="330"/>
                  </a:lnTo>
                  <a:lnTo>
                    <a:pt x="152" y="299"/>
                  </a:lnTo>
                  <a:lnTo>
                    <a:pt x="165" y="271"/>
                  </a:lnTo>
                  <a:lnTo>
                    <a:pt x="179" y="242"/>
                  </a:lnTo>
                  <a:lnTo>
                    <a:pt x="194" y="214"/>
                  </a:lnTo>
                  <a:lnTo>
                    <a:pt x="210" y="188"/>
                  </a:lnTo>
                  <a:lnTo>
                    <a:pt x="226" y="162"/>
                  </a:lnTo>
                  <a:lnTo>
                    <a:pt x="244" y="137"/>
                  </a:lnTo>
                  <a:lnTo>
                    <a:pt x="263" y="113"/>
                  </a:lnTo>
                  <a:lnTo>
                    <a:pt x="283" y="91"/>
                  </a:lnTo>
                  <a:lnTo>
                    <a:pt x="302" y="67"/>
                  </a:lnTo>
                  <a:lnTo>
                    <a:pt x="324" y="46"/>
                  </a:lnTo>
                  <a:lnTo>
                    <a:pt x="280" y="0"/>
                  </a:lnTo>
                  <a:lnTo>
                    <a:pt x="257" y="23"/>
                  </a:lnTo>
                  <a:lnTo>
                    <a:pt x="234" y="48"/>
                  </a:lnTo>
                  <a:lnTo>
                    <a:pt x="213" y="73"/>
                  </a:lnTo>
                  <a:lnTo>
                    <a:pt x="193" y="99"/>
                  </a:lnTo>
                  <a:lnTo>
                    <a:pt x="174" y="126"/>
                  </a:lnTo>
                  <a:lnTo>
                    <a:pt x="156" y="155"/>
                  </a:lnTo>
                  <a:lnTo>
                    <a:pt x="139" y="183"/>
                  </a:lnTo>
                  <a:lnTo>
                    <a:pt x="122" y="213"/>
                  </a:lnTo>
                  <a:lnTo>
                    <a:pt x="107" y="243"/>
                  </a:lnTo>
                  <a:lnTo>
                    <a:pt x="94" y="275"/>
                  </a:lnTo>
                  <a:lnTo>
                    <a:pt x="80" y="307"/>
                  </a:lnTo>
                  <a:lnTo>
                    <a:pt x="68" y="339"/>
                  </a:lnTo>
                  <a:lnTo>
                    <a:pt x="57" y="373"/>
                  </a:lnTo>
                  <a:lnTo>
                    <a:pt x="47" y="407"/>
                  </a:lnTo>
                  <a:lnTo>
                    <a:pt x="38" y="443"/>
                  </a:lnTo>
                  <a:lnTo>
                    <a:pt x="30" y="478"/>
                  </a:lnTo>
                  <a:lnTo>
                    <a:pt x="23" y="514"/>
                  </a:lnTo>
                  <a:lnTo>
                    <a:pt x="16" y="551"/>
                  </a:lnTo>
                  <a:lnTo>
                    <a:pt x="12" y="588"/>
                  </a:lnTo>
                  <a:lnTo>
                    <a:pt x="8" y="627"/>
                  </a:lnTo>
                  <a:lnTo>
                    <a:pt x="4" y="666"/>
                  </a:lnTo>
                  <a:lnTo>
                    <a:pt x="2" y="704"/>
                  </a:lnTo>
                  <a:lnTo>
                    <a:pt x="1" y="744"/>
                  </a:lnTo>
                  <a:lnTo>
                    <a:pt x="0" y="785"/>
                  </a:lnTo>
                  <a:lnTo>
                    <a:pt x="1" y="826"/>
                  </a:lnTo>
                  <a:lnTo>
                    <a:pt x="2" y="867"/>
                  </a:lnTo>
                  <a:lnTo>
                    <a:pt x="4" y="909"/>
                  </a:lnTo>
                  <a:lnTo>
                    <a:pt x="8" y="951"/>
                  </a:lnTo>
                  <a:lnTo>
                    <a:pt x="12" y="994"/>
                  </a:lnTo>
                  <a:lnTo>
                    <a:pt x="16" y="1036"/>
                  </a:lnTo>
                  <a:lnTo>
                    <a:pt x="23" y="1080"/>
                  </a:lnTo>
                  <a:lnTo>
                    <a:pt x="30" y="1123"/>
                  </a:lnTo>
                  <a:lnTo>
                    <a:pt x="37" y="1167"/>
                  </a:lnTo>
                  <a:lnTo>
                    <a:pt x="46" y="1211"/>
                  </a:lnTo>
                  <a:lnTo>
                    <a:pt x="55" y="1256"/>
                  </a:lnTo>
                  <a:lnTo>
                    <a:pt x="66" y="1300"/>
                  </a:lnTo>
                  <a:lnTo>
                    <a:pt x="77" y="1346"/>
                  </a:lnTo>
                  <a:lnTo>
                    <a:pt x="89" y="1391"/>
                  </a:lnTo>
                  <a:lnTo>
                    <a:pt x="103" y="1437"/>
                  </a:lnTo>
                  <a:lnTo>
                    <a:pt x="116" y="1483"/>
                  </a:lnTo>
                  <a:lnTo>
                    <a:pt x="131" y="1529"/>
                  </a:lnTo>
                  <a:lnTo>
                    <a:pt x="147" y="1575"/>
                  </a:lnTo>
                  <a:lnTo>
                    <a:pt x="163" y="1621"/>
                  </a:lnTo>
                  <a:lnTo>
                    <a:pt x="181" y="1668"/>
                  </a:lnTo>
                  <a:lnTo>
                    <a:pt x="199" y="1714"/>
                  </a:lnTo>
                  <a:lnTo>
                    <a:pt x="217" y="1761"/>
                  </a:lnTo>
                  <a:lnTo>
                    <a:pt x="237" y="1807"/>
                  </a:lnTo>
                  <a:lnTo>
                    <a:pt x="258" y="1853"/>
                  </a:lnTo>
                  <a:lnTo>
                    <a:pt x="280" y="1901"/>
                  </a:lnTo>
                  <a:lnTo>
                    <a:pt x="302" y="1947"/>
                  </a:lnTo>
                  <a:lnTo>
                    <a:pt x="326" y="1995"/>
                  </a:lnTo>
                  <a:lnTo>
                    <a:pt x="350" y="2041"/>
                  </a:lnTo>
                  <a:lnTo>
                    <a:pt x="374" y="2087"/>
                  </a:lnTo>
                  <a:lnTo>
                    <a:pt x="401" y="2134"/>
                  </a:lnTo>
                  <a:lnTo>
                    <a:pt x="427" y="2180"/>
                  </a:lnTo>
                  <a:lnTo>
                    <a:pt x="454" y="2227"/>
                  </a:lnTo>
                  <a:lnTo>
                    <a:pt x="482" y="2273"/>
                  </a:lnTo>
                  <a:lnTo>
                    <a:pt x="511" y="2319"/>
                  </a:lnTo>
                  <a:lnTo>
                    <a:pt x="541" y="2366"/>
                  </a:lnTo>
                  <a:lnTo>
                    <a:pt x="572" y="2411"/>
                  </a:lnTo>
                  <a:lnTo>
                    <a:pt x="603" y="2456"/>
                  </a:lnTo>
                  <a:lnTo>
                    <a:pt x="635" y="2501"/>
                  </a:lnTo>
                  <a:lnTo>
                    <a:pt x="668" y="2547"/>
                  </a:lnTo>
                  <a:lnTo>
                    <a:pt x="702" y="2592"/>
                  </a:lnTo>
                  <a:lnTo>
                    <a:pt x="753" y="255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4" name="Freeform 44"/>
            <p:cNvSpPr>
              <a:spLocks/>
            </p:cNvSpPr>
            <p:nvPr/>
          </p:nvSpPr>
          <p:spPr bwMode="auto">
            <a:xfrm>
              <a:off x="4205262" y="4722814"/>
              <a:ext cx="1698610" cy="782637"/>
            </a:xfrm>
            <a:custGeom>
              <a:avLst/>
              <a:gdLst/>
              <a:ahLst/>
              <a:cxnLst>
                <a:cxn ang="0">
                  <a:pos x="2150" y="905"/>
                </a:cxn>
                <a:cxn ang="0">
                  <a:pos x="2077" y="955"/>
                </a:cxn>
                <a:cxn ang="0">
                  <a:pos x="2000" y="994"/>
                </a:cxn>
                <a:cxn ang="0">
                  <a:pos x="1917" y="1024"/>
                </a:cxn>
                <a:cxn ang="0">
                  <a:pos x="1829" y="1042"/>
                </a:cxn>
                <a:cxn ang="0">
                  <a:pos x="1736" y="1051"/>
                </a:cxn>
                <a:cxn ang="0">
                  <a:pos x="1640" y="1051"/>
                </a:cxn>
                <a:cxn ang="0">
                  <a:pos x="1539" y="1040"/>
                </a:cxn>
                <a:cxn ang="0">
                  <a:pos x="1436" y="1020"/>
                </a:cxn>
                <a:cxn ang="0">
                  <a:pos x="1330" y="992"/>
                </a:cxn>
                <a:cxn ang="0">
                  <a:pos x="1220" y="952"/>
                </a:cxn>
                <a:cxn ang="0">
                  <a:pos x="1110" y="904"/>
                </a:cxn>
                <a:cxn ang="0">
                  <a:pos x="998" y="847"/>
                </a:cxn>
                <a:cxn ang="0">
                  <a:pos x="887" y="781"/>
                </a:cxn>
                <a:cxn ang="0">
                  <a:pos x="774" y="707"/>
                </a:cxn>
                <a:cxn ang="0">
                  <a:pos x="662" y="623"/>
                </a:cxn>
                <a:cxn ang="0">
                  <a:pos x="549" y="531"/>
                </a:cxn>
                <a:cxn ang="0">
                  <a:pos x="439" y="432"/>
                </a:cxn>
                <a:cxn ang="0">
                  <a:pos x="330" y="325"/>
                </a:cxn>
                <a:cxn ang="0">
                  <a:pos x="223" y="209"/>
                </a:cxn>
                <a:cxn ang="0">
                  <a:pos x="118" y="86"/>
                </a:cxn>
                <a:cxn ang="0">
                  <a:pos x="0" y="39"/>
                </a:cxn>
                <a:cxn ang="0">
                  <a:pos x="104" y="169"/>
                </a:cxn>
                <a:cxn ang="0">
                  <a:pos x="211" y="292"/>
                </a:cxn>
                <a:cxn ang="0">
                  <a:pos x="320" y="407"/>
                </a:cxn>
                <a:cxn ang="0">
                  <a:pos x="433" y="514"/>
                </a:cxn>
                <a:cxn ang="0">
                  <a:pos x="546" y="612"/>
                </a:cxn>
                <a:cxn ang="0">
                  <a:pos x="660" y="702"/>
                </a:cxn>
                <a:cxn ang="0">
                  <a:pos x="775" y="785"/>
                </a:cxn>
                <a:cxn ang="0">
                  <a:pos x="891" y="859"/>
                </a:cxn>
                <a:cxn ang="0">
                  <a:pos x="1006" y="923"/>
                </a:cxn>
                <a:cxn ang="0">
                  <a:pos x="1121" y="979"/>
                </a:cxn>
                <a:cxn ang="0">
                  <a:pos x="1235" y="1026"/>
                </a:cxn>
                <a:cxn ang="0">
                  <a:pos x="1347" y="1063"/>
                </a:cxn>
                <a:cxn ang="0">
                  <a:pos x="1458" y="1091"/>
                </a:cxn>
                <a:cxn ang="0">
                  <a:pos x="1566" y="1109"/>
                </a:cxn>
                <a:cxn ang="0">
                  <a:pos x="1671" y="1116"/>
                </a:cxn>
                <a:cxn ang="0">
                  <a:pos x="1772" y="1113"/>
                </a:cxn>
                <a:cxn ang="0">
                  <a:pos x="1871" y="1100"/>
                </a:cxn>
                <a:cxn ang="0">
                  <a:pos x="1965" y="1075"/>
                </a:cxn>
                <a:cxn ang="0">
                  <a:pos x="2054" y="1040"/>
                </a:cxn>
                <a:cxn ang="0">
                  <a:pos x="2137" y="993"/>
                </a:cxn>
                <a:cxn ang="0">
                  <a:pos x="2214" y="934"/>
                </a:cxn>
              </a:cxnLst>
              <a:rect l="0" t="0" r="r" b="b"/>
              <a:pathLst>
                <a:path w="2238" h="1116">
                  <a:moveTo>
                    <a:pt x="2194" y="866"/>
                  </a:moveTo>
                  <a:lnTo>
                    <a:pt x="2172" y="886"/>
                  </a:lnTo>
                  <a:lnTo>
                    <a:pt x="2150" y="905"/>
                  </a:lnTo>
                  <a:lnTo>
                    <a:pt x="2126" y="923"/>
                  </a:lnTo>
                  <a:lnTo>
                    <a:pt x="2103" y="940"/>
                  </a:lnTo>
                  <a:lnTo>
                    <a:pt x="2077" y="955"/>
                  </a:lnTo>
                  <a:lnTo>
                    <a:pt x="2052" y="969"/>
                  </a:lnTo>
                  <a:lnTo>
                    <a:pt x="2026" y="983"/>
                  </a:lnTo>
                  <a:lnTo>
                    <a:pt x="2000" y="994"/>
                  </a:lnTo>
                  <a:lnTo>
                    <a:pt x="1972" y="1005"/>
                  </a:lnTo>
                  <a:lnTo>
                    <a:pt x="1945" y="1015"/>
                  </a:lnTo>
                  <a:lnTo>
                    <a:pt x="1917" y="1024"/>
                  </a:lnTo>
                  <a:lnTo>
                    <a:pt x="1888" y="1030"/>
                  </a:lnTo>
                  <a:lnTo>
                    <a:pt x="1859" y="1037"/>
                  </a:lnTo>
                  <a:lnTo>
                    <a:pt x="1829" y="1042"/>
                  </a:lnTo>
                  <a:lnTo>
                    <a:pt x="1799" y="1047"/>
                  </a:lnTo>
                  <a:lnTo>
                    <a:pt x="1768" y="1050"/>
                  </a:lnTo>
                  <a:lnTo>
                    <a:pt x="1736" y="1051"/>
                  </a:lnTo>
                  <a:lnTo>
                    <a:pt x="1704" y="1052"/>
                  </a:lnTo>
                  <a:lnTo>
                    <a:pt x="1672" y="1052"/>
                  </a:lnTo>
                  <a:lnTo>
                    <a:pt x="1640" y="1051"/>
                  </a:lnTo>
                  <a:lnTo>
                    <a:pt x="1607" y="1049"/>
                  </a:lnTo>
                  <a:lnTo>
                    <a:pt x="1573" y="1045"/>
                  </a:lnTo>
                  <a:lnTo>
                    <a:pt x="1539" y="1040"/>
                  </a:lnTo>
                  <a:lnTo>
                    <a:pt x="1505" y="1035"/>
                  </a:lnTo>
                  <a:lnTo>
                    <a:pt x="1470" y="1028"/>
                  </a:lnTo>
                  <a:lnTo>
                    <a:pt x="1436" y="1020"/>
                  </a:lnTo>
                  <a:lnTo>
                    <a:pt x="1400" y="1011"/>
                  </a:lnTo>
                  <a:lnTo>
                    <a:pt x="1365" y="1001"/>
                  </a:lnTo>
                  <a:lnTo>
                    <a:pt x="1330" y="992"/>
                  </a:lnTo>
                  <a:lnTo>
                    <a:pt x="1293" y="979"/>
                  </a:lnTo>
                  <a:lnTo>
                    <a:pt x="1257" y="966"/>
                  </a:lnTo>
                  <a:lnTo>
                    <a:pt x="1220" y="952"/>
                  </a:lnTo>
                  <a:lnTo>
                    <a:pt x="1184" y="937"/>
                  </a:lnTo>
                  <a:lnTo>
                    <a:pt x="1147" y="921"/>
                  </a:lnTo>
                  <a:lnTo>
                    <a:pt x="1110" y="904"/>
                  </a:lnTo>
                  <a:lnTo>
                    <a:pt x="1073" y="886"/>
                  </a:lnTo>
                  <a:lnTo>
                    <a:pt x="1036" y="867"/>
                  </a:lnTo>
                  <a:lnTo>
                    <a:pt x="998" y="847"/>
                  </a:lnTo>
                  <a:lnTo>
                    <a:pt x="962" y="826"/>
                  </a:lnTo>
                  <a:lnTo>
                    <a:pt x="924" y="804"/>
                  </a:lnTo>
                  <a:lnTo>
                    <a:pt x="887" y="781"/>
                  </a:lnTo>
                  <a:lnTo>
                    <a:pt x="849" y="758"/>
                  </a:lnTo>
                  <a:lnTo>
                    <a:pt x="812" y="732"/>
                  </a:lnTo>
                  <a:lnTo>
                    <a:pt x="774" y="707"/>
                  </a:lnTo>
                  <a:lnTo>
                    <a:pt x="737" y="679"/>
                  </a:lnTo>
                  <a:lnTo>
                    <a:pt x="699" y="652"/>
                  </a:lnTo>
                  <a:lnTo>
                    <a:pt x="662" y="623"/>
                  </a:lnTo>
                  <a:lnTo>
                    <a:pt x="624" y="593"/>
                  </a:lnTo>
                  <a:lnTo>
                    <a:pt x="586" y="563"/>
                  </a:lnTo>
                  <a:lnTo>
                    <a:pt x="549" y="531"/>
                  </a:lnTo>
                  <a:lnTo>
                    <a:pt x="512" y="499"/>
                  </a:lnTo>
                  <a:lnTo>
                    <a:pt x="475" y="466"/>
                  </a:lnTo>
                  <a:lnTo>
                    <a:pt x="439" y="432"/>
                  </a:lnTo>
                  <a:lnTo>
                    <a:pt x="402" y="397"/>
                  </a:lnTo>
                  <a:lnTo>
                    <a:pt x="366" y="361"/>
                  </a:lnTo>
                  <a:lnTo>
                    <a:pt x="330" y="325"/>
                  </a:lnTo>
                  <a:lnTo>
                    <a:pt x="294" y="286"/>
                  </a:lnTo>
                  <a:lnTo>
                    <a:pt x="259" y="249"/>
                  </a:lnTo>
                  <a:lnTo>
                    <a:pt x="223" y="209"/>
                  </a:lnTo>
                  <a:lnTo>
                    <a:pt x="188" y="169"/>
                  </a:lnTo>
                  <a:lnTo>
                    <a:pt x="153" y="127"/>
                  </a:lnTo>
                  <a:lnTo>
                    <a:pt x="118" y="86"/>
                  </a:lnTo>
                  <a:lnTo>
                    <a:pt x="84" y="43"/>
                  </a:lnTo>
                  <a:lnTo>
                    <a:pt x="51" y="0"/>
                  </a:lnTo>
                  <a:lnTo>
                    <a:pt x="0" y="39"/>
                  </a:lnTo>
                  <a:lnTo>
                    <a:pt x="34" y="83"/>
                  </a:lnTo>
                  <a:lnTo>
                    <a:pt x="69" y="126"/>
                  </a:lnTo>
                  <a:lnTo>
                    <a:pt x="104" y="169"/>
                  </a:lnTo>
                  <a:lnTo>
                    <a:pt x="139" y="210"/>
                  </a:lnTo>
                  <a:lnTo>
                    <a:pt x="175" y="251"/>
                  </a:lnTo>
                  <a:lnTo>
                    <a:pt x="211" y="292"/>
                  </a:lnTo>
                  <a:lnTo>
                    <a:pt x="247" y="330"/>
                  </a:lnTo>
                  <a:lnTo>
                    <a:pt x="284" y="369"/>
                  </a:lnTo>
                  <a:lnTo>
                    <a:pt x="320" y="407"/>
                  </a:lnTo>
                  <a:lnTo>
                    <a:pt x="358" y="443"/>
                  </a:lnTo>
                  <a:lnTo>
                    <a:pt x="395" y="478"/>
                  </a:lnTo>
                  <a:lnTo>
                    <a:pt x="433" y="514"/>
                  </a:lnTo>
                  <a:lnTo>
                    <a:pt x="471" y="547"/>
                  </a:lnTo>
                  <a:lnTo>
                    <a:pt x="508" y="580"/>
                  </a:lnTo>
                  <a:lnTo>
                    <a:pt x="546" y="612"/>
                  </a:lnTo>
                  <a:lnTo>
                    <a:pt x="584" y="644"/>
                  </a:lnTo>
                  <a:lnTo>
                    <a:pt x="622" y="674"/>
                  </a:lnTo>
                  <a:lnTo>
                    <a:pt x="660" y="702"/>
                  </a:lnTo>
                  <a:lnTo>
                    <a:pt x="699" y="731"/>
                  </a:lnTo>
                  <a:lnTo>
                    <a:pt x="737" y="759"/>
                  </a:lnTo>
                  <a:lnTo>
                    <a:pt x="775" y="785"/>
                  </a:lnTo>
                  <a:lnTo>
                    <a:pt x="814" y="811"/>
                  </a:lnTo>
                  <a:lnTo>
                    <a:pt x="853" y="835"/>
                  </a:lnTo>
                  <a:lnTo>
                    <a:pt x="891" y="859"/>
                  </a:lnTo>
                  <a:lnTo>
                    <a:pt x="930" y="881"/>
                  </a:lnTo>
                  <a:lnTo>
                    <a:pt x="969" y="903"/>
                  </a:lnTo>
                  <a:lnTo>
                    <a:pt x="1006" y="923"/>
                  </a:lnTo>
                  <a:lnTo>
                    <a:pt x="1045" y="943"/>
                  </a:lnTo>
                  <a:lnTo>
                    <a:pt x="1083" y="962"/>
                  </a:lnTo>
                  <a:lnTo>
                    <a:pt x="1121" y="979"/>
                  </a:lnTo>
                  <a:lnTo>
                    <a:pt x="1160" y="996"/>
                  </a:lnTo>
                  <a:lnTo>
                    <a:pt x="1197" y="1011"/>
                  </a:lnTo>
                  <a:lnTo>
                    <a:pt x="1235" y="1026"/>
                  </a:lnTo>
                  <a:lnTo>
                    <a:pt x="1272" y="1040"/>
                  </a:lnTo>
                  <a:lnTo>
                    <a:pt x="1310" y="1052"/>
                  </a:lnTo>
                  <a:lnTo>
                    <a:pt x="1347" y="1063"/>
                  </a:lnTo>
                  <a:lnTo>
                    <a:pt x="1384" y="1073"/>
                  </a:lnTo>
                  <a:lnTo>
                    <a:pt x="1421" y="1083"/>
                  </a:lnTo>
                  <a:lnTo>
                    <a:pt x="1458" y="1091"/>
                  </a:lnTo>
                  <a:lnTo>
                    <a:pt x="1494" y="1098"/>
                  </a:lnTo>
                  <a:lnTo>
                    <a:pt x="1530" y="1104"/>
                  </a:lnTo>
                  <a:lnTo>
                    <a:pt x="1566" y="1109"/>
                  </a:lnTo>
                  <a:lnTo>
                    <a:pt x="1601" y="1112"/>
                  </a:lnTo>
                  <a:lnTo>
                    <a:pt x="1636" y="1115"/>
                  </a:lnTo>
                  <a:lnTo>
                    <a:pt x="1671" y="1116"/>
                  </a:lnTo>
                  <a:lnTo>
                    <a:pt x="1705" y="1116"/>
                  </a:lnTo>
                  <a:lnTo>
                    <a:pt x="1739" y="1115"/>
                  </a:lnTo>
                  <a:lnTo>
                    <a:pt x="1772" y="1113"/>
                  </a:lnTo>
                  <a:lnTo>
                    <a:pt x="1806" y="1110"/>
                  </a:lnTo>
                  <a:lnTo>
                    <a:pt x="1839" y="1105"/>
                  </a:lnTo>
                  <a:lnTo>
                    <a:pt x="1871" y="1100"/>
                  </a:lnTo>
                  <a:lnTo>
                    <a:pt x="1903" y="1093"/>
                  </a:lnTo>
                  <a:lnTo>
                    <a:pt x="1934" y="1084"/>
                  </a:lnTo>
                  <a:lnTo>
                    <a:pt x="1965" y="1075"/>
                  </a:lnTo>
                  <a:lnTo>
                    <a:pt x="1996" y="1064"/>
                  </a:lnTo>
                  <a:lnTo>
                    <a:pt x="2024" y="1053"/>
                  </a:lnTo>
                  <a:lnTo>
                    <a:pt x="2054" y="1040"/>
                  </a:lnTo>
                  <a:lnTo>
                    <a:pt x="2082" y="1026"/>
                  </a:lnTo>
                  <a:lnTo>
                    <a:pt x="2110" y="1009"/>
                  </a:lnTo>
                  <a:lnTo>
                    <a:pt x="2137" y="993"/>
                  </a:lnTo>
                  <a:lnTo>
                    <a:pt x="2163" y="975"/>
                  </a:lnTo>
                  <a:lnTo>
                    <a:pt x="2190" y="955"/>
                  </a:lnTo>
                  <a:lnTo>
                    <a:pt x="2214" y="934"/>
                  </a:lnTo>
                  <a:lnTo>
                    <a:pt x="2238" y="912"/>
                  </a:lnTo>
                  <a:lnTo>
                    <a:pt x="2194" y="86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5" name="Freeform 45"/>
            <p:cNvSpPr>
              <a:spLocks/>
            </p:cNvSpPr>
            <p:nvPr/>
          </p:nvSpPr>
          <p:spPr bwMode="auto">
            <a:xfrm>
              <a:off x="5869487" y="4291013"/>
              <a:ext cx="245852" cy="1071562"/>
            </a:xfrm>
            <a:custGeom>
              <a:avLst/>
              <a:gdLst/>
              <a:ahLst/>
              <a:cxnLst>
                <a:cxn ang="0">
                  <a:pos x="152" y="78"/>
                </a:cxn>
                <a:cxn ang="0">
                  <a:pos x="184" y="192"/>
                </a:cxn>
                <a:cxn ang="0">
                  <a:pos x="211" y="305"/>
                </a:cxn>
                <a:cxn ang="0">
                  <a:pos x="232" y="415"/>
                </a:cxn>
                <a:cxn ang="0">
                  <a:pos x="248" y="523"/>
                </a:cxn>
                <a:cxn ang="0">
                  <a:pos x="258" y="628"/>
                </a:cxn>
                <a:cxn ang="0">
                  <a:pos x="261" y="731"/>
                </a:cxn>
                <a:cxn ang="0">
                  <a:pos x="259" y="830"/>
                </a:cxn>
                <a:cxn ang="0">
                  <a:pos x="251" y="925"/>
                </a:cxn>
                <a:cxn ang="0">
                  <a:pos x="237" y="1016"/>
                </a:cxn>
                <a:cxn ang="0">
                  <a:pos x="217" y="1102"/>
                </a:cxn>
                <a:cxn ang="0">
                  <a:pos x="191" y="1184"/>
                </a:cxn>
                <a:cxn ang="0">
                  <a:pos x="159" y="1260"/>
                </a:cxn>
                <a:cxn ang="0">
                  <a:pos x="122" y="1331"/>
                </a:cxn>
                <a:cxn ang="0">
                  <a:pos x="78" y="1397"/>
                </a:cxn>
                <a:cxn ang="0">
                  <a:pos x="28" y="1455"/>
                </a:cxn>
                <a:cxn ang="0">
                  <a:pos x="44" y="1529"/>
                </a:cxn>
                <a:cxn ang="0">
                  <a:pos x="103" y="1467"/>
                </a:cxn>
                <a:cxn ang="0">
                  <a:pos x="154" y="1400"/>
                </a:cxn>
                <a:cxn ang="0">
                  <a:pos x="198" y="1326"/>
                </a:cxn>
                <a:cxn ang="0">
                  <a:pos x="235" y="1246"/>
                </a:cxn>
                <a:cxn ang="0">
                  <a:pos x="265" y="1163"/>
                </a:cxn>
                <a:cxn ang="0">
                  <a:pos x="290" y="1074"/>
                </a:cxn>
                <a:cxn ang="0">
                  <a:pos x="308" y="980"/>
                </a:cxn>
                <a:cxn ang="0">
                  <a:pos x="319" y="883"/>
                </a:cxn>
                <a:cxn ang="0">
                  <a:pos x="325" y="782"/>
                </a:cxn>
                <a:cxn ang="0">
                  <a:pos x="324" y="678"/>
                </a:cxn>
                <a:cxn ang="0">
                  <a:pos x="317" y="571"/>
                </a:cxn>
                <a:cxn ang="0">
                  <a:pos x="304" y="461"/>
                </a:cxn>
                <a:cxn ang="0">
                  <a:pos x="285" y="348"/>
                </a:cxn>
                <a:cxn ang="0">
                  <a:pos x="261" y="234"/>
                </a:cxn>
                <a:cxn ang="0">
                  <a:pos x="230" y="118"/>
                </a:cxn>
                <a:cxn ang="0">
                  <a:pos x="194" y="0"/>
                </a:cxn>
              </a:cxnLst>
              <a:rect l="0" t="0" r="r" b="b"/>
              <a:pathLst>
                <a:path w="325" h="1529">
                  <a:moveTo>
                    <a:pt x="133" y="20"/>
                  </a:moveTo>
                  <a:lnTo>
                    <a:pt x="152" y="78"/>
                  </a:lnTo>
                  <a:lnTo>
                    <a:pt x="168" y="135"/>
                  </a:lnTo>
                  <a:lnTo>
                    <a:pt x="184" y="192"/>
                  </a:lnTo>
                  <a:lnTo>
                    <a:pt x="198" y="249"/>
                  </a:lnTo>
                  <a:lnTo>
                    <a:pt x="211" y="305"/>
                  </a:lnTo>
                  <a:lnTo>
                    <a:pt x="222" y="360"/>
                  </a:lnTo>
                  <a:lnTo>
                    <a:pt x="232" y="415"/>
                  </a:lnTo>
                  <a:lnTo>
                    <a:pt x="241" y="469"/>
                  </a:lnTo>
                  <a:lnTo>
                    <a:pt x="248" y="523"/>
                  </a:lnTo>
                  <a:lnTo>
                    <a:pt x="253" y="576"/>
                  </a:lnTo>
                  <a:lnTo>
                    <a:pt x="258" y="628"/>
                  </a:lnTo>
                  <a:lnTo>
                    <a:pt x="260" y="680"/>
                  </a:lnTo>
                  <a:lnTo>
                    <a:pt x="261" y="731"/>
                  </a:lnTo>
                  <a:lnTo>
                    <a:pt x="261" y="781"/>
                  </a:lnTo>
                  <a:lnTo>
                    <a:pt x="259" y="830"/>
                  </a:lnTo>
                  <a:lnTo>
                    <a:pt x="255" y="878"/>
                  </a:lnTo>
                  <a:lnTo>
                    <a:pt x="251" y="925"/>
                  </a:lnTo>
                  <a:lnTo>
                    <a:pt x="244" y="971"/>
                  </a:lnTo>
                  <a:lnTo>
                    <a:pt x="237" y="1016"/>
                  </a:lnTo>
                  <a:lnTo>
                    <a:pt x="228" y="1060"/>
                  </a:lnTo>
                  <a:lnTo>
                    <a:pt x="217" y="1102"/>
                  </a:lnTo>
                  <a:lnTo>
                    <a:pt x="205" y="1144"/>
                  </a:lnTo>
                  <a:lnTo>
                    <a:pt x="191" y="1184"/>
                  </a:lnTo>
                  <a:lnTo>
                    <a:pt x="176" y="1222"/>
                  </a:lnTo>
                  <a:lnTo>
                    <a:pt x="159" y="1260"/>
                  </a:lnTo>
                  <a:lnTo>
                    <a:pt x="142" y="1296"/>
                  </a:lnTo>
                  <a:lnTo>
                    <a:pt x="122" y="1331"/>
                  </a:lnTo>
                  <a:lnTo>
                    <a:pt x="101" y="1365"/>
                  </a:lnTo>
                  <a:lnTo>
                    <a:pt x="78" y="1397"/>
                  </a:lnTo>
                  <a:lnTo>
                    <a:pt x="53" y="1426"/>
                  </a:lnTo>
                  <a:lnTo>
                    <a:pt x="28" y="1455"/>
                  </a:lnTo>
                  <a:lnTo>
                    <a:pt x="0" y="1483"/>
                  </a:lnTo>
                  <a:lnTo>
                    <a:pt x="44" y="1529"/>
                  </a:lnTo>
                  <a:lnTo>
                    <a:pt x="74" y="1499"/>
                  </a:lnTo>
                  <a:lnTo>
                    <a:pt x="103" y="1467"/>
                  </a:lnTo>
                  <a:lnTo>
                    <a:pt x="128" y="1434"/>
                  </a:lnTo>
                  <a:lnTo>
                    <a:pt x="154" y="1400"/>
                  </a:lnTo>
                  <a:lnTo>
                    <a:pt x="176" y="1363"/>
                  </a:lnTo>
                  <a:lnTo>
                    <a:pt x="198" y="1326"/>
                  </a:lnTo>
                  <a:lnTo>
                    <a:pt x="217" y="1287"/>
                  </a:lnTo>
                  <a:lnTo>
                    <a:pt x="235" y="1246"/>
                  </a:lnTo>
                  <a:lnTo>
                    <a:pt x="251" y="1206"/>
                  </a:lnTo>
                  <a:lnTo>
                    <a:pt x="265" y="1163"/>
                  </a:lnTo>
                  <a:lnTo>
                    <a:pt x="279" y="1118"/>
                  </a:lnTo>
                  <a:lnTo>
                    <a:pt x="290" y="1074"/>
                  </a:lnTo>
                  <a:lnTo>
                    <a:pt x="300" y="1028"/>
                  </a:lnTo>
                  <a:lnTo>
                    <a:pt x="308" y="980"/>
                  </a:lnTo>
                  <a:lnTo>
                    <a:pt x="314" y="932"/>
                  </a:lnTo>
                  <a:lnTo>
                    <a:pt x="319" y="883"/>
                  </a:lnTo>
                  <a:lnTo>
                    <a:pt x="323" y="834"/>
                  </a:lnTo>
                  <a:lnTo>
                    <a:pt x="325" y="782"/>
                  </a:lnTo>
                  <a:lnTo>
                    <a:pt x="325" y="731"/>
                  </a:lnTo>
                  <a:lnTo>
                    <a:pt x="324" y="678"/>
                  </a:lnTo>
                  <a:lnTo>
                    <a:pt x="321" y="625"/>
                  </a:lnTo>
                  <a:lnTo>
                    <a:pt x="317" y="571"/>
                  </a:lnTo>
                  <a:lnTo>
                    <a:pt x="311" y="516"/>
                  </a:lnTo>
                  <a:lnTo>
                    <a:pt x="304" y="461"/>
                  </a:lnTo>
                  <a:lnTo>
                    <a:pt x="295" y="405"/>
                  </a:lnTo>
                  <a:lnTo>
                    <a:pt x="285" y="348"/>
                  </a:lnTo>
                  <a:lnTo>
                    <a:pt x="273" y="292"/>
                  </a:lnTo>
                  <a:lnTo>
                    <a:pt x="261" y="234"/>
                  </a:lnTo>
                  <a:lnTo>
                    <a:pt x="245" y="176"/>
                  </a:lnTo>
                  <a:lnTo>
                    <a:pt x="230" y="118"/>
                  </a:lnTo>
                  <a:lnTo>
                    <a:pt x="212" y="59"/>
                  </a:lnTo>
                  <a:lnTo>
                    <a:pt x="194" y="0"/>
                  </a:lnTo>
                  <a:lnTo>
                    <a:pt x="133" y="2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6" name="Freeform 46"/>
            <p:cNvSpPr>
              <a:spLocks/>
            </p:cNvSpPr>
            <p:nvPr/>
          </p:nvSpPr>
          <p:spPr bwMode="auto">
            <a:xfrm>
              <a:off x="5544551" y="3544888"/>
              <a:ext cx="398864" cy="5810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36" y="86"/>
                </a:cxn>
                <a:cxn ang="0">
                  <a:pos x="72" y="135"/>
                </a:cxn>
                <a:cxn ang="0">
                  <a:pos x="106" y="184"/>
                </a:cxn>
                <a:cxn ang="0">
                  <a:pos x="139" y="232"/>
                </a:cxn>
                <a:cxn ang="0">
                  <a:pos x="171" y="281"/>
                </a:cxn>
                <a:cxn ang="0">
                  <a:pos x="203" y="330"/>
                </a:cxn>
                <a:cxn ang="0">
                  <a:pos x="233" y="380"/>
                </a:cxn>
                <a:cxn ang="0">
                  <a:pos x="263" y="430"/>
                </a:cxn>
                <a:cxn ang="0">
                  <a:pos x="291" y="478"/>
                </a:cxn>
                <a:cxn ang="0">
                  <a:pos x="319" y="529"/>
                </a:cxn>
                <a:cxn ang="0">
                  <a:pos x="345" y="579"/>
                </a:cxn>
                <a:cxn ang="0">
                  <a:pos x="372" y="628"/>
                </a:cxn>
                <a:cxn ang="0">
                  <a:pos x="396" y="678"/>
                </a:cxn>
                <a:cxn ang="0">
                  <a:pos x="419" y="728"/>
                </a:cxn>
                <a:cxn ang="0">
                  <a:pos x="443" y="779"/>
                </a:cxn>
                <a:cxn ang="0">
                  <a:pos x="465" y="828"/>
                </a:cxn>
                <a:cxn ang="0">
                  <a:pos x="523" y="803"/>
                </a:cxn>
                <a:cxn ang="0">
                  <a:pos x="501" y="752"/>
                </a:cxn>
                <a:cxn ang="0">
                  <a:pos x="478" y="701"/>
                </a:cxn>
                <a:cxn ang="0">
                  <a:pos x="454" y="651"/>
                </a:cxn>
                <a:cxn ang="0">
                  <a:pos x="428" y="600"/>
                </a:cxn>
                <a:cxn ang="0">
                  <a:pos x="402" y="549"/>
                </a:cxn>
                <a:cxn ang="0">
                  <a:pos x="375" y="498"/>
                </a:cxn>
                <a:cxn ang="0">
                  <a:pos x="347" y="447"/>
                </a:cxn>
                <a:cxn ang="0">
                  <a:pos x="318" y="397"/>
                </a:cxn>
                <a:cxn ang="0">
                  <a:pos x="288" y="347"/>
                </a:cxn>
                <a:cxn ang="0">
                  <a:pos x="257" y="296"/>
                </a:cxn>
                <a:cxn ang="0">
                  <a:pos x="225" y="247"/>
                </a:cxn>
                <a:cxn ang="0">
                  <a:pos x="192" y="197"/>
                </a:cxn>
                <a:cxn ang="0">
                  <a:pos x="158" y="147"/>
                </a:cxn>
                <a:cxn ang="0">
                  <a:pos x="123" y="97"/>
                </a:cxn>
                <a:cxn ang="0">
                  <a:pos x="88" y="49"/>
                </a:cxn>
                <a:cxn ang="0">
                  <a:pos x="51" y="0"/>
                </a:cxn>
                <a:cxn ang="0">
                  <a:pos x="0" y="39"/>
                </a:cxn>
              </a:cxnLst>
              <a:rect l="0" t="0" r="r" b="b"/>
              <a:pathLst>
                <a:path w="523" h="828">
                  <a:moveTo>
                    <a:pt x="0" y="39"/>
                  </a:moveTo>
                  <a:lnTo>
                    <a:pt x="36" y="86"/>
                  </a:lnTo>
                  <a:lnTo>
                    <a:pt x="72" y="135"/>
                  </a:lnTo>
                  <a:lnTo>
                    <a:pt x="106" y="184"/>
                  </a:lnTo>
                  <a:lnTo>
                    <a:pt x="139" y="232"/>
                  </a:lnTo>
                  <a:lnTo>
                    <a:pt x="171" y="281"/>
                  </a:lnTo>
                  <a:lnTo>
                    <a:pt x="203" y="330"/>
                  </a:lnTo>
                  <a:lnTo>
                    <a:pt x="233" y="380"/>
                  </a:lnTo>
                  <a:lnTo>
                    <a:pt x="263" y="430"/>
                  </a:lnTo>
                  <a:lnTo>
                    <a:pt x="291" y="478"/>
                  </a:lnTo>
                  <a:lnTo>
                    <a:pt x="319" y="529"/>
                  </a:lnTo>
                  <a:lnTo>
                    <a:pt x="345" y="579"/>
                  </a:lnTo>
                  <a:lnTo>
                    <a:pt x="372" y="628"/>
                  </a:lnTo>
                  <a:lnTo>
                    <a:pt x="396" y="678"/>
                  </a:lnTo>
                  <a:lnTo>
                    <a:pt x="419" y="728"/>
                  </a:lnTo>
                  <a:lnTo>
                    <a:pt x="443" y="779"/>
                  </a:lnTo>
                  <a:lnTo>
                    <a:pt x="465" y="828"/>
                  </a:lnTo>
                  <a:lnTo>
                    <a:pt x="523" y="803"/>
                  </a:lnTo>
                  <a:lnTo>
                    <a:pt x="501" y="752"/>
                  </a:lnTo>
                  <a:lnTo>
                    <a:pt x="478" y="701"/>
                  </a:lnTo>
                  <a:lnTo>
                    <a:pt x="454" y="651"/>
                  </a:lnTo>
                  <a:lnTo>
                    <a:pt x="428" y="600"/>
                  </a:lnTo>
                  <a:lnTo>
                    <a:pt x="402" y="549"/>
                  </a:lnTo>
                  <a:lnTo>
                    <a:pt x="375" y="498"/>
                  </a:lnTo>
                  <a:lnTo>
                    <a:pt x="347" y="447"/>
                  </a:lnTo>
                  <a:lnTo>
                    <a:pt x="318" y="397"/>
                  </a:lnTo>
                  <a:lnTo>
                    <a:pt x="288" y="347"/>
                  </a:lnTo>
                  <a:lnTo>
                    <a:pt x="257" y="296"/>
                  </a:lnTo>
                  <a:lnTo>
                    <a:pt x="225" y="247"/>
                  </a:lnTo>
                  <a:lnTo>
                    <a:pt x="192" y="197"/>
                  </a:lnTo>
                  <a:lnTo>
                    <a:pt x="158" y="147"/>
                  </a:lnTo>
                  <a:lnTo>
                    <a:pt x="123" y="97"/>
                  </a:lnTo>
                  <a:lnTo>
                    <a:pt x="88" y="49"/>
                  </a:lnTo>
                  <a:lnTo>
                    <a:pt x="51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7" name="Freeform 47"/>
            <p:cNvSpPr>
              <a:spLocks/>
            </p:cNvSpPr>
            <p:nvPr/>
          </p:nvSpPr>
          <p:spPr bwMode="auto">
            <a:xfrm>
              <a:off x="5346838" y="3325813"/>
              <a:ext cx="237255" cy="2476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4" y="79"/>
                </a:cxn>
                <a:cxn ang="0">
                  <a:pos x="67" y="117"/>
                </a:cxn>
                <a:cxn ang="0">
                  <a:pos x="100" y="153"/>
                </a:cxn>
                <a:cxn ang="0">
                  <a:pos x="134" y="192"/>
                </a:cxn>
                <a:cxn ang="0">
                  <a:pos x="167" y="231"/>
                </a:cxn>
                <a:cxn ang="0">
                  <a:pos x="199" y="270"/>
                </a:cxn>
                <a:cxn ang="0">
                  <a:pos x="231" y="311"/>
                </a:cxn>
                <a:cxn ang="0">
                  <a:pos x="263" y="352"/>
                </a:cxn>
                <a:cxn ang="0">
                  <a:pos x="314" y="313"/>
                </a:cxn>
                <a:cxn ang="0">
                  <a:pos x="282" y="271"/>
                </a:cxn>
                <a:cxn ang="0">
                  <a:pos x="248" y="231"/>
                </a:cxn>
                <a:cxn ang="0">
                  <a:pos x="215" y="190"/>
                </a:cxn>
                <a:cxn ang="0">
                  <a:pos x="182" y="150"/>
                </a:cxn>
                <a:cxn ang="0">
                  <a:pos x="149" y="111"/>
                </a:cxn>
                <a:cxn ang="0">
                  <a:pos x="115" y="74"/>
                </a:cxn>
                <a:cxn ang="0">
                  <a:pos x="81" y="36"/>
                </a:cxn>
                <a:cxn ang="0">
                  <a:pos x="46" y="0"/>
                </a:cxn>
                <a:cxn ang="0">
                  <a:pos x="0" y="44"/>
                </a:cxn>
              </a:cxnLst>
              <a:rect l="0" t="0" r="r" b="b"/>
              <a:pathLst>
                <a:path w="314" h="352">
                  <a:moveTo>
                    <a:pt x="0" y="44"/>
                  </a:moveTo>
                  <a:lnTo>
                    <a:pt x="34" y="79"/>
                  </a:lnTo>
                  <a:lnTo>
                    <a:pt x="67" y="117"/>
                  </a:lnTo>
                  <a:lnTo>
                    <a:pt x="100" y="153"/>
                  </a:lnTo>
                  <a:lnTo>
                    <a:pt x="134" y="192"/>
                  </a:lnTo>
                  <a:lnTo>
                    <a:pt x="167" y="231"/>
                  </a:lnTo>
                  <a:lnTo>
                    <a:pt x="199" y="270"/>
                  </a:lnTo>
                  <a:lnTo>
                    <a:pt x="231" y="311"/>
                  </a:lnTo>
                  <a:lnTo>
                    <a:pt x="263" y="352"/>
                  </a:lnTo>
                  <a:lnTo>
                    <a:pt x="314" y="313"/>
                  </a:lnTo>
                  <a:lnTo>
                    <a:pt x="282" y="271"/>
                  </a:lnTo>
                  <a:lnTo>
                    <a:pt x="248" y="231"/>
                  </a:lnTo>
                  <a:lnTo>
                    <a:pt x="215" y="190"/>
                  </a:lnTo>
                  <a:lnTo>
                    <a:pt x="182" y="150"/>
                  </a:lnTo>
                  <a:lnTo>
                    <a:pt x="149" y="111"/>
                  </a:lnTo>
                  <a:lnTo>
                    <a:pt x="115" y="74"/>
                  </a:lnTo>
                  <a:lnTo>
                    <a:pt x="81" y="36"/>
                  </a:lnTo>
                  <a:lnTo>
                    <a:pt x="46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8" name="Freeform 48"/>
            <p:cNvSpPr>
              <a:spLocks noEditPoints="1"/>
            </p:cNvSpPr>
            <p:nvPr/>
          </p:nvSpPr>
          <p:spPr bwMode="auto">
            <a:xfrm>
              <a:off x="4868889" y="3048000"/>
              <a:ext cx="495141" cy="381000"/>
            </a:xfrm>
            <a:custGeom>
              <a:avLst/>
              <a:gdLst/>
              <a:ahLst/>
              <a:cxnLst>
                <a:cxn ang="0">
                  <a:pos x="118" y="106"/>
                </a:cxn>
                <a:cxn ang="0">
                  <a:pos x="118" y="112"/>
                </a:cxn>
                <a:cxn ang="0">
                  <a:pos x="116" y="118"/>
                </a:cxn>
                <a:cxn ang="0">
                  <a:pos x="114" y="122"/>
                </a:cxn>
                <a:cxn ang="0">
                  <a:pos x="110" y="127"/>
                </a:cxn>
                <a:cxn ang="0">
                  <a:pos x="107" y="130"/>
                </a:cxn>
                <a:cxn ang="0">
                  <a:pos x="102" y="133"/>
                </a:cxn>
                <a:cxn ang="0">
                  <a:pos x="97" y="135"/>
                </a:cxn>
                <a:cxn ang="0">
                  <a:pos x="93" y="135"/>
                </a:cxn>
                <a:cxn ang="0">
                  <a:pos x="87" y="135"/>
                </a:cxn>
                <a:cxn ang="0">
                  <a:pos x="82" y="133"/>
                </a:cxn>
                <a:cxn ang="0">
                  <a:pos x="77" y="131"/>
                </a:cxn>
                <a:cxn ang="0">
                  <a:pos x="74" y="127"/>
                </a:cxn>
                <a:cxn ang="0">
                  <a:pos x="70" y="123"/>
                </a:cxn>
                <a:cxn ang="0">
                  <a:pos x="67" y="118"/>
                </a:cxn>
                <a:cxn ang="0">
                  <a:pos x="66" y="112"/>
                </a:cxn>
                <a:cxn ang="0">
                  <a:pos x="65" y="107"/>
                </a:cxn>
                <a:cxn ang="0">
                  <a:pos x="66" y="100"/>
                </a:cxn>
                <a:cxn ang="0">
                  <a:pos x="67" y="95"/>
                </a:cxn>
                <a:cxn ang="0">
                  <a:pos x="70" y="90"/>
                </a:cxn>
                <a:cxn ang="0">
                  <a:pos x="74" y="86"/>
                </a:cxn>
                <a:cxn ang="0">
                  <a:pos x="77" y="83"/>
                </a:cxn>
                <a:cxn ang="0">
                  <a:pos x="82" y="79"/>
                </a:cxn>
                <a:cxn ang="0">
                  <a:pos x="87" y="78"/>
                </a:cxn>
                <a:cxn ang="0">
                  <a:pos x="93" y="77"/>
                </a:cxn>
                <a:cxn ang="0">
                  <a:pos x="97" y="78"/>
                </a:cxn>
                <a:cxn ang="0">
                  <a:pos x="102" y="79"/>
                </a:cxn>
                <a:cxn ang="0">
                  <a:pos x="107" y="83"/>
                </a:cxn>
                <a:cxn ang="0">
                  <a:pos x="110" y="86"/>
                </a:cxn>
                <a:cxn ang="0">
                  <a:pos x="114" y="90"/>
                </a:cxn>
                <a:cxn ang="0">
                  <a:pos x="116" y="95"/>
                </a:cxn>
                <a:cxn ang="0">
                  <a:pos x="118" y="100"/>
                </a:cxn>
                <a:cxn ang="0">
                  <a:pos x="118" y="106"/>
                </a:cxn>
                <a:cxn ang="0">
                  <a:pos x="91" y="0"/>
                </a:cxn>
                <a:cxn ang="0">
                  <a:pos x="90" y="0"/>
                </a:cxn>
                <a:cxn ang="0">
                  <a:pos x="72" y="79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61" y="118"/>
                </a:cxn>
                <a:cxn ang="0">
                  <a:pos x="35" y="194"/>
                </a:cxn>
                <a:cxn ang="0">
                  <a:pos x="35" y="195"/>
                </a:cxn>
                <a:cxn ang="0">
                  <a:pos x="93" y="143"/>
                </a:cxn>
                <a:cxn ang="0">
                  <a:pos x="151" y="195"/>
                </a:cxn>
                <a:cxn ang="0">
                  <a:pos x="151" y="194"/>
                </a:cxn>
                <a:cxn ang="0">
                  <a:pos x="123" y="118"/>
                </a:cxn>
                <a:cxn ang="0">
                  <a:pos x="189" y="76"/>
                </a:cxn>
                <a:cxn ang="0">
                  <a:pos x="188" y="76"/>
                </a:cxn>
                <a:cxn ang="0">
                  <a:pos x="112" y="79"/>
                </a:cxn>
                <a:cxn ang="0">
                  <a:pos x="91" y="0"/>
                </a:cxn>
              </a:cxnLst>
              <a:rect l="0" t="0" r="r" b="b"/>
              <a:pathLst>
                <a:path w="189" h="195">
                  <a:moveTo>
                    <a:pt x="118" y="106"/>
                  </a:moveTo>
                  <a:lnTo>
                    <a:pt x="118" y="112"/>
                  </a:lnTo>
                  <a:lnTo>
                    <a:pt x="116" y="118"/>
                  </a:lnTo>
                  <a:lnTo>
                    <a:pt x="114" y="122"/>
                  </a:lnTo>
                  <a:lnTo>
                    <a:pt x="110" y="127"/>
                  </a:lnTo>
                  <a:lnTo>
                    <a:pt x="107" y="130"/>
                  </a:lnTo>
                  <a:lnTo>
                    <a:pt x="102" y="133"/>
                  </a:lnTo>
                  <a:lnTo>
                    <a:pt x="97" y="135"/>
                  </a:lnTo>
                  <a:lnTo>
                    <a:pt x="93" y="135"/>
                  </a:lnTo>
                  <a:lnTo>
                    <a:pt x="87" y="135"/>
                  </a:lnTo>
                  <a:lnTo>
                    <a:pt x="82" y="133"/>
                  </a:lnTo>
                  <a:lnTo>
                    <a:pt x="77" y="131"/>
                  </a:lnTo>
                  <a:lnTo>
                    <a:pt x="74" y="127"/>
                  </a:lnTo>
                  <a:lnTo>
                    <a:pt x="70" y="123"/>
                  </a:lnTo>
                  <a:lnTo>
                    <a:pt x="67" y="118"/>
                  </a:lnTo>
                  <a:lnTo>
                    <a:pt x="66" y="112"/>
                  </a:lnTo>
                  <a:lnTo>
                    <a:pt x="65" y="107"/>
                  </a:lnTo>
                  <a:lnTo>
                    <a:pt x="66" y="100"/>
                  </a:lnTo>
                  <a:lnTo>
                    <a:pt x="67" y="95"/>
                  </a:lnTo>
                  <a:lnTo>
                    <a:pt x="70" y="90"/>
                  </a:lnTo>
                  <a:lnTo>
                    <a:pt x="74" y="86"/>
                  </a:lnTo>
                  <a:lnTo>
                    <a:pt x="77" y="83"/>
                  </a:lnTo>
                  <a:lnTo>
                    <a:pt x="82" y="79"/>
                  </a:lnTo>
                  <a:lnTo>
                    <a:pt x="87" y="78"/>
                  </a:lnTo>
                  <a:lnTo>
                    <a:pt x="93" y="77"/>
                  </a:lnTo>
                  <a:lnTo>
                    <a:pt x="97" y="78"/>
                  </a:lnTo>
                  <a:lnTo>
                    <a:pt x="102" y="79"/>
                  </a:lnTo>
                  <a:lnTo>
                    <a:pt x="107" y="83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6" y="95"/>
                  </a:lnTo>
                  <a:lnTo>
                    <a:pt x="118" y="100"/>
                  </a:lnTo>
                  <a:lnTo>
                    <a:pt x="118" y="106"/>
                  </a:lnTo>
                  <a:close/>
                  <a:moveTo>
                    <a:pt x="91" y="0"/>
                  </a:moveTo>
                  <a:lnTo>
                    <a:pt x="90" y="0"/>
                  </a:lnTo>
                  <a:lnTo>
                    <a:pt x="72" y="79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61" y="118"/>
                  </a:lnTo>
                  <a:lnTo>
                    <a:pt x="35" y="194"/>
                  </a:lnTo>
                  <a:lnTo>
                    <a:pt x="35" y="195"/>
                  </a:lnTo>
                  <a:lnTo>
                    <a:pt x="93" y="143"/>
                  </a:lnTo>
                  <a:lnTo>
                    <a:pt x="151" y="195"/>
                  </a:lnTo>
                  <a:lnTo>
                    <a:pt x="151" y="194"/>
                  </a:lnTo>
                  <a:lnTo>
                    <a:pt x="123" y="118"/>
                  </a:lnTo>
                  <a:lnTo>
                    <a:pt x="189" y="76"/>
                  </a:lnTo>
                  <a:lnTo>
                    <a:pt x="188" y="76"/>
                  </a:lnTo>
                  <a:lnTo>
                    <a:pt x="112" y="7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9" name="Line 49"/>
            <p:cNvSpPr>
              <a:spLocks noChangeShapeType="1"/>
            </p:cNvSpPr>
            <p:nvPr/>
          </p:nvSpPr>
          <p:spPr bwMode="auto">
            <a:xfrm>
              <a:off x="5073480" y="3816350"/>
              <a:ext cx="3438" cy="123190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50" name="Line 50"/>
            <p:cNvSpPr>
              <a:spLocks noChangeShapeType="1"/>
            </p:cNvSpPr>
            <p:nvPr/>
          </p:nvSpPr>
          <p:spPr bwMode="auto">
            <a:xfrm>
              <a:off x="5073480" y="5268913"/>
              <a:ext cx="3438" cy="70485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51" name="Rectangle 51"/>
            <p:cNvSpPr>
              <a:spLocks noChangeArrowheads="1"/>
            </p:cNvSpPr>
            <p:nvPr/>
          </p:nvSpPr>
          <p:spPr bwMode="auto">
            <a:xfrm>
              <a:off x="4351398" y="5940425"/>
              <a:ext cx="1506055" cy="381000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52" name="Freeform 52"/>
            <p:cNvSpPr>
              <a:spLocks/>
            </p:cNvSpPr>
            <p:nvPr/>
          </p:nvSpPr>
          <p:spPr bwMode="auto">
            <a:xfrm>
              <a:off x="4126177" y="5943601"/>
              <a:ext cx="1755345" cy="377825"/>
            </a:xfrm>
            <a:custGeom>
              <a:avLst/>
              <a:gdLst/>
              <a:ahLst/>
              <a:cxnLst>
                <a:cxn ang="0">
                  <a:pos x="1984" y="544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4"/>
                </a:cxn>
                <a:cxn ang="0">
                  <a:pos x="1984" y="544"/>
                </a:cxn>
                <a:cxn ang="0">
                  <a:pos x="1984" y="544"/>
                </a:cxn>
              </a:cxnLst>
              <a:rect l="0" t="0" r="r" b="b"/>
              <a:pathLst>
                <a:path w="1984" h="544">
                  <a:moveTo>
                    <a:pt x="1984" y="544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1984" y="544"/>
                  </a:lnTo>
                  <a:lnTo>
                    <a:pt x="1984" y="544"/>
                  </a:lnTo>
                </a:path>
              </a:pathLst>
            </a:custGeom>
            <a:solidFill>
              <a:srgbClr val="FEAAB8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53" name="Rectangle 53"/>
            <p:cNvSpPr>
              <a:spLocks noChangeArrowheads="1"/>
            </p:cNvSpPr>
            <p:nvPr/>
          </p:nvSpPr>
          <p:spPr bwMode="auto">
            <a:xfrm>
              <a:off x="4043653" y="6019801"/>
              <a:ext cx="178574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b="1" i="0">
                  <a:latin typeface="Helvetica" pitchFamily="34" charset="0"/>
                  <a:cs typeface="Helvetica" pitchFamily="34" charset="0"/>
                </a:rPr>
                <a:t>     </a:t>
              </a: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Less Expensive</a:t>
              </a:r>
              <a:endParaRPr lang="en-US" sz="1600" b="1" i="0">
                <a:solidFill>
                  <a:srgbClr val="8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of Hotels in Belleville:         </a:t>
            </a:r>
            <a:br>
              <a:rPr lang="en-US" dirty="0"/>
            </a:br>
            <a:r>
              <a:rPr lang="en-US" dirty="0"/>
              <a:t>Location vs. Physical </a:t>
            </a:r>
            <a:r>
              <a:rPr lang="en-US" dirty="0" smtClean="0"/>
              <a:t>Luxury</a:t>
            </a:r>
            <a:endParaRPr lang="en-US" sz="2000" b="0" dirty="0"/>
          </a:p>
        </p:txBody>
      </p:sp>
      <p:sp>
        <p:nvSpPr>
          <p:cNvPr id="77827" name="Freeform 3"/>
          <p:cNvSpPr>
            <a:spLocks/>
          </p:cNvSpPr>
          <p:nvPr/>
        </p:nvSpPr>
        <p:spPr bwMode="auto">
          <a:xfrm>
            <a:off x="660189" y="6621464"/>
            <a:ext cx="874749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3" y="0"/>
              </a:cxn>
              <a:cxn ang="0">
                <a:pos x="0" y="0"/>
              </a:cxn>
            </a:cxnLst>
            <a:rect l="0" t="0" r="r" b="b"/>
            <a:pathLst>
              <a:path w="11523">
                <a:moveTo>
                  <a:pt x="0" y="0"/>
                </a:moveTo>
                <a:lnTo>
                  <a:pt x="11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065212" y="1371600"/>
            <a:ext cx="7749274" cy="5029200"/>
            <a:chOff x="1316938" y="1676400"/>
            <a:chExt cx="7433996" cy="4575176"/>
          </a:xfrm>
        </p:grpSpPr>
        <p:sp>
          <p:nvSpPr>
            <p:cNvPr id="77828" name="Line 4"/>
            <p:cNvSpPr>
              <a:spLocks noChangeShapeType="1"/>
            </p:cNvSpPr>
            <p:nvPr/>
          </p:nvSpPr>
          <p:spPr bwMode="auto">
            <a:xfrm>
              <a:off x="4990956" y="2008189"/>
              <a:ext cx="3438" cy="1036637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29" name="Line 5"/>
            <p:cNvSpPr>
              <a:spLocks noChangeShapeType="1"/>
            </p:cNvSpPr>
            <p:nvPr/>
          </p:nvSpPr>
          <p:spPr bwMode="auto">
            <a:xfrm>
              <a:off x="4990956" y="3303588"/>
              <a:ext cx="3438" cy="259715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0" name="Line 6"/>
            <p:cNvSpPr>
              <a:spLocks noChangeShapeType="1"/>
            </p:cNvSpPr>
            <p:nvPr/>
          </p:nvSpPr>
          <p:spPr bwMode="auto">
            <a:xfrm>
              <a:off x="2209225" y="3948114"/>
              <a:ext cx="5733666" cy="3175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4268874" y="1676400"/>
              <a:ext cx="1506055" cy="3810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auto">
            <a:xfrm>
              <a:off x="4268874" y="1676400"/>
              <a:ext cx="1506055" cy="381000"/>
            </a:xfrm>
            <a:custGeom>
              <a:avLst/>
              <a:gdLst/>
              <a:ahLst/>
              <a:cxnLst>
                <a:cxn ang="0">
                  <a:pos x="1984" y="544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4"/>
                </a:cxn>
                <a:cxn ang="0">
                  <a:pos x="1984" y="544"/>
                </a:cxn>
                <a:cxn ang="0">
                  <a:pos x="1984" y="544"/>
                </a:cxn>
              </a:cxnLst>
              <a:rect l="0" t="0" r="r" b="b"/>
              <a:pathLst>
                <a:path w="1984" h="544">
                  <a:moveTo>
                    <a:pt x="1984" y="544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1984" y="544"/>
                  </a:lnTo>
                  <a:lnTo>
                    <a:pt x="1984" y="544"/>
                  </a:lnTo>
                </a:path>
              </a:pathLst>
            </a:custGeom>
            <a:solidFill>
              <a:srgbClr val="FFCC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4268874" y="5867401"/>
              <a:ext cx="1506055" cy="384175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auto">
            <a:xfrm>
              <a:off x="4167831" y="5867401"/>
              <a:ext cx="1653353" cy="384175"/>
            </a:xfrm>
            <a:custGeom>
              <a:avLst/>
              <a:gdLst/>
              <a:ahLst/>
              <a:cxnLst>
                <a:cxn ang="0">
                  <a:pos x="1984" y="544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4"/>
                </a:cxn>
                <a:cxn ang="0">
                  <a:pos x="1984" y="544"/>
                </a:cxn>
                <a:cxn ang="0">
                  <a:pos x="1984" y="544"/>
                </a:cxn>
              </a:cxnLst>
              <a:rect l="0" t="0" r="r" b="b"/>
              <a:pathLst>
                <a:path w="1984" h="544">
                  <a:moveTo>
                    <a:pt x="1984" y="544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1984" y="544"/>
                  </a:lnTo>
                  <a:lnTo>
                    <a:pt x="1984" y="544"/>
                  </a:lnTo>
                </a:path>
              </a:pathLst>
            </a:custGeom>
            <a:solidFill>
              <a:srgbClr val="FFCC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1316938" y="3668714"/>
              <a:ext cx="935267" cy="5603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6" name="Freeform 12"/>
            <p:cNvSpPr>
              <a:spLocks/>
            </p:cNvSpPr>
            <p:nvPr/>
          </p:nvSpPr>
          <p:spPr bwMode="auto">
            <a:xfrm>
              <a:off x="1316938" y="3668714"/>
              <a:ext cx="935267" cy="560387"/>
            </a:xfrm>
            <a:custGeom>
              <a:avLst/>
              <a:gdLst/>
              <a:ahLst/>
              <a:cxnLst>
                <a:cxn ang="0">
                  <a:pos x="1231" y="800"/>
                </a:cxn>
                <a:cxn ang="0">
                  <a:pos x="1231" y="0"/>
                </a:cxn>
                <a:cxn ang="0">
                  <a:pos x="0" y="0"/>
                </a:cxn>
                <a:cxn ang="0">
                  <a:pos x="0" y="800"/>
                </a:cxn>
                <a:cxn ang="0">
                  <a:pos x="1231" y="800"/>
                </a:cxn>
                <a:cxn ang="0">
                  <a:pos x="1231" y="800"/>
                </a:cxn>
              </a:cxnLst>
              <a:rect l="0" t="0" r="r" b="b"/>
              <a:pathLst>
                <a:path w="1231" h="800">
                  <a:moveTo>
                    <a:pt x="1231" y="800"/>
                  </a:moveTo>
                  <a:lnTo>
                    <a:pt x="1231" y="0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1231" y="800"/>
                  </a:lnTo>
                  <a:lnTo>
                    <a:pt x="1231" y="800"/>
                  </a:lnTo>
                </a:path>
              </a:pathLst>
            </a:custGeom>
            <a:solidFill>
              <a:srgbClr val="CC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3909553" y="3668714"/>
              <a:ext cx="2174840" cy="560387"/>
            </a:xfrm>
            <a:prstGeom prst="rect">
              <a:avLst/>
            </a:prstGeom>
            <a:solidFill>
              <a:srgbClr val="CCB2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8" name="Freeform 14"/>
            <p:cNvSpPr>
              <a:spLocks/>
            </p:cNvSpPr>
            <p:nvPr/>
          </p:nvSpPr>
          <p:spPr bwMode="auto">
            <a:xfrm>
              <a:off x="3909553" y="3668714"/>
              <a:ext cx="2174840" cy="560387"/>
            </a:xfrm>
            <a:custGeom>
              <a:avLst/>
              <a:gdLst/>
              <a:ahLst/>
              <a:cxnLst>
                <a:cxn ang="0">
                  <a:pos x="2866" y="800"/>
                </a:cxn>
                <a:cxn ang="0">
                  <a:pos x="2866" y="0"/>
                </a:cxn>
                <a:cxn ang="0">
                  <a:pos x="0" y="0"/>
                </a:cxn>
                <a:cxn ang="0">
                  <a:pos x="0" y="800"/>
                </a:cxn>
                <a:cxn ang="0">
                  <a:pos x="2866" y="800"/>
                </a:cxn>
                <a:cxn ang="0">
                  <a:pos x="2866" y="800"/>
                </a:cxn>
              </a:cxnLst>
              <a:rect l="0" t="0" r="r" b="b"/>
              <a:pathLst>
                <a:path w="2866" h="800">
                  <a:moveTo>
                    <a:pt x="2866" y="800"/>
                  </a:moveTo>
                  <a:lnTo>
                    <a:pt x="2866" y="0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2866" y="800"/>
                  </a:lnTo>
                  <a:lnTo>
                    <a:pt x="2866" y="800"/>
                  </a:lnTo>
                </a:path>
              </a:pathLst>
            </a:custGeom>
            <a:solidFill>
              <a:srgbClr val="CC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9" name="Rectangle 15"/>
            <p:cNvSpPr>
              <a:spLocks noChangeArrowheads="1"/>
            </p:cNvSpPr>
            <p:nvPr/>
          </p:nvSpPr>
          <p:spPr bwMode="auto">
            <a:xfrm>
              <a:off x="7815667" y="3668714"/>
              <a:ext cx="935267" cy="560387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0" name="Freeform 16"/>
            <p:cNvSpPr>
              <a:spLocks/>
            </p:cNvSpPr>
            <p:nvPr/>
          </p:nvSpPr>
          <p:spPr bwMode="auto">
            <a:xfrm>
              <a:off x="7815667" y="3668714"/>
              <a:ext cx="935267" cy="560387"/>
            </a:xfrm>
            <a:custGeom>
              <a:avLst/>
              <a:gdLst/>
              <a:ahLst/>
              <a:cxnLst>
                <a:cxn ang="0">
                  <a:pos x="1232" y="800"/>
                </a:cxn>
                <a:cxn ang="0">
                  <a:pos x="1232" y="0"/>
                </a:cxn>
                <a:cxn ang="0">
                  <a:pos x="0" y="0"/>
                </a:cxn>
                <a:cxn ang="0">
                  <a:pos x="0" y="800"/>
                </a:cxn>
                <a:cxn ang="0">
                  <a:pos x="1232" y="800"/>
                </a:cxn>
                <a:cxn ang="0">
                  <a:pos x="1232" y="800"/>
                </a:cxn>
              </a:cxnLst>
              <a:rect l="0" t="0" r="r" b="b"/>
              <a:pathLst>
                <a:path w="1232" h="800">
                  <a:moveTo>
                    <a:pt x="1232" y="800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1232" y="800"/>
                  </a:lnTo>
                  <a:lnTo>
                    <a:pt x="1232" y="800"/>
                  </a:lnTo>
                </a:path>
              </a:pathLst>
            </a:custGeom>
            <a:solidFill>
              <a:srgbClr val="CC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1" name="Rectangle 17"/>
            <p:cNvSpPr>
              <a:spLocks noChangeArrowheads="1"/>
            </p:cNvSpPr>
            <p:nvPr/>
          </p:nvSpPr>
          <p:spPr bwMode="auto">
            <a:xfrm>
              <a:off x="4511287" y="1743076"/>
              <a:ext cx="1147187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High Luxury</a:t>
              </a:r>
              <a:endParaRPr lang="en-US" sz="1600" b="1" i="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2" name="Rectangle 18"/>
            <p:cNvSpPr>
              <a:spLocks noChangeArrowheads="1"/>
            </p:cNvSpPr>
            <p:nvPr/>
          </p:nvSpPr>
          <p:spPr bwMode="auto">
            <a:xfrm>
              <a:off x="4192665" y="3717926"/>
              <a:ext cx="1696178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Shopping </a:t>
              </a:r>
              <a:r>
                <a:rPr lang="en-US" sz="1600" b="1" i="0" dirty="0" smtClean="0">
                  <a:latin typeface="Helvetica" pitchFamily="34" charset="0"/>
                  <a:cs typeface="Helvetica" pitchFamily="34" charset="0"/>
                </a:rPr>
                <a:t>District </a:t>
              </a:r>
              <a:endParaRPr lang="en-US" sz="1600" i="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3" name="Rectangle 19"/>
            <p:cNvSpPr>
              <a:spLocks noChangeArrowheads="1"/>
            </p:cNvSpPr>
            <p:nvPr/>
          </p:nvSpPr>
          <p:spPr bwMode="auto">
            <a:xfrm>
              <a:off x="3948531" y="3932239"/>
              <a:ext cx="2163664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and </a:t>
              </a:r>
              <a:r>
                <a:rPr lang="en-US" sz="1600" b="1" i="0" dirty="0" smtClean="0">
                  <a:latin typeface="Helvetica" pitchFamily="34" charset="0"/>
                  <a:cs typeface="Helvetica" pitchFamily="34" charset="0"/>
                </a:rPr>
                <a:t>Convention </a:t>
              </a: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Center</a:t>
              </a:r>
              <a:endParaRPr lang="en-US" sz="1600" i="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4" name="Rectangle 20"/>
            <p:cNvSpPr>
              <a:spLocks noChangeArrowheads="1"/>
            </p:cNvSpPr>
            <p:nvPr/>
          </p:nvSpPr>
          <p:spPr bwMode="auto">
            <a:xfrm>
              <a:off x="5809314" y="2860676"/>
              <a:ext cx="10708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Shangri-La</a:t>
              </a: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4203936" y="5934076"/>
              <a:ext cx="1585457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Moderate Luxury</a:t>
              </a:r>
              <a:endParaRPr lang="en-US" sz="1600" b="1" i="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6" name="Rectangle 22"/>
            <p:cNvSpPr>
              <a:spLocks noChangeArrowheads="1"/>
            </p:cNvSpPr>
            <p:nvPr/>
          </p:nvSpPr>
          <p:spPr bwMode="auto">
            <a:xfrm>
              <a:off x="1370236" y="3717926"/>
              <a:ext cx="908831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Financial </a:t>
              </a:r>
              <a:endParaRPr lang="en-US" sz="1600" b="1" i="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7" name="Rectangle 23"/>
            <p:cNvSpPr>
              <a:spLocks noChangeArrowheads="1"/>
            </p:cNvSpPr>
            <p:nvPr/>
          </p:nvSpPr>
          <p:spPr bwMode="auto">
            <a:xfrm>
              <a:off x="1492301" y="3929064"/>
              <a:ext cx="679701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District</a:t>
              </a:r>
              <a:endParaRPr lang="en-US" sz="1600" b="1" i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8" name="Rectangle 24"/>
            <p:cNvSpPr>
              <a:spLocks noChangeArrowheads="1"/>
            </p:cNvSpPr>
            <p:nvPr/>
          </p:nvSpPr>
          <p:spPr bwMode="auto">
            <a:xfrm>
              <a:off x="8059799" y="3717926"/>
              <a:ext cx="536688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Inner </a:t>
              </a:r>
              <a:endParaRPr lang="en-US" sz="1600" b="1" i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9" name="Rectangle 25"/>
            <p:cNvSpPr>
              <a:spLocks noChangeArrowheads="1"/>
            </p:cNvSpPr>
            <p:nvPr/>
          </p:nvSpPr>
          <p:spPr bwMode="auto">
            <a:xfrm>
              <a:off x="7925699" y="3929064"/>
              <a:ext cx="796573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Suburbs</a:t>
              </a:r>
              <a:endParaRPr lang="en-US" sz="1600" b="1" i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50" name="Freeform 26"/>
            <p:cNvSpPr>
              <a:spLocks/>
            </p:cNvSpPr>
            <p:nvPr/>
          </p:nvSpPr>
          <p:spPr bwMode="auto">
            <a:xfrm>
              <a:off x="5628794" y="2927351"/>
              <a:ext cx="122067" cy="112713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30" y="140"/>
                </a:cxn>
                <a:cxn ang="0">
                  <a:pos x="140" y="130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2"/>
                </a:cxn>
                <a:cxn ang="0">
                  <a:pos x="155" y="56"/>
                </a:cxn>
                <a:cxn ang="0">
                  <a:pos x="149" y="42"/>
                </a:cxn>
                <a:cxn ang="0">
                  <a:pos x="140" y="28"/>
                </a:cxn>
                <a:cxn ang="0">
                  <a:pos x="130" y="19"/>
                </a:cxn>
                <a:cxn ang="0">
                  <a:pos x="117" y="10"/>
                </a:cxn>
                <a:cxn ang="0">
                  <a:pos x="103" y="4"/>
                </a:cxn>
                <a:cxn ang="0">
                  <a:pos x="87" y="1"/>
                </a:cxn>
                <a:cxn ang="0">
                  <a:pos x="72" y="1"/>
                </a:cxn>
                <a:cxn ang="0">
                  <a:pos x="56" y="4"/>
                </a:cxn>
                <a:cxn ang="0">
                  <a:pos x="42" y="10"/>
                </a:cxn>
                <a:cxn ang="0">
                  <a:pos x="29" y="19"/>
                </a:cxn>
                <a:cxn ang="0">
                  <a:pos x="19" y="28"/>
                </a:cxn>
                <a:cxn ang="0">
                  <a:pos x="10" y="42"/>
                </a:cxn>
                <a:cxn ang="0">
                  <a:pos x="3" y="56"/>
                </a:cxn>
                <a:cxn ang="0">
                  <a:pos x="1" y="72"/>
                </a:cxn>
                <a:cxn ang="0">
                  <a:pos x="1" y="87"/>
                </a:cxn>
                <a:cxn ang="0">
                  <a:pos x="3" y="102"/>
                </a:cxn>
                <a:cxn ang="0">
                  <a:pos x="10" y="117"/>
                </a:cxn>
                <a:cxn ang="0">
                  <a:pos x="19" y="130"/>
                </a:cxn>
                <a:cxn ang="0">
                  <a:pos x="29" y="140"/>
                </a:cxn>
                <a:cxn ang="0">
                  <a:pos x="42" y="149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9">
                  <a:moveTo>
                    <a:pt x="80" y="159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1" y="152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30" y="140"/>
                  </a:lnTo>
                  <a:lnTo>
                    <a:pt x="136" y="136"/>
                  </a:lnTo>
                  <a:lnTo>
                    <a:pt x="140" y="130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5" y="102"/>
                  </a:lnTo>
                  <a:lnTo>
                    <a:pt x="157" y="96"/>
                  </a:lnTo>
                  <a:lnTo>
                    <a:pt x="158" y="87"/>
                  </a:lnTo>
                  <a:lnTo>
                    <a:pt x="159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5" y="56"/>
                  </a:lnTo>
                  <a:lnTo>
                    <a:pt x="152" y="48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0" y="28"/>
                  </a:lnTo>
                  <a:lnTo>
                    <a:pt x="136" y="23"/>
                  </a:lnTo>
                  <a:lnTo>
                    <a:pt x="130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11" y="6"/>
                  </a:lnTo>
                  <a:lnTo>
                    <a:pt x="103" y="4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2" y="1"/>
                  </a:lnTo>
                  <a:lnTo>
                    <a:pt x="63" y="2"/>
                  </a:lnTo>
                  <a:lnTo>
                    <a:pt x="56" y="4"/>
                  </a:lnTo>
                  <a:lnTo>
                    <a:pt x="49" y="6"/>
                  </a:lnTo>
                  <a:lnTo>
                    <a:pt x="42" y="10"/>
                  </a:lnTo>
                  <a:lnTo>
                    <a:pt x="35" y="14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19" y="28"/>
                  </a:lnTo>
                  <a:lnTo>
                    <a:pt x="13" y="35"/>
                  </a:lnTo>
                  <a:lnTo>
                    <a:pt x="10" y="42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2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2" y="96"/>
                  </a:lnTo>
                  <a:lnTo>
                    <a:pt x="3" y="102"/>
                  </a:lnTo>
                  <a:lnTo>
                    <a:pt x="7" y="110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9" y="130"/>
                  </a:lnTo>
                  <a:lnTo>
                    <a:pt x="23" y="136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42" y="149"/>
                  </a:lnTo>
                  <a:lnTo>
                    <a:pt x="49" y="152"/>
                  </a:lnTo>
                  <a:lnTo>
                    <a:pt x="56" y="155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51" name="Rectangle 27"/>
            <p:cNvSpPr>
              <a:spLocks noChangeArrowheads="1"/>
            </p:cNvSpPr>
            <p:nvPr/>
          </p:nvSpPr>
          <p:spPr bwMode="auto">
            <a:xfrm>
              <a:off x="4205263" y="2381251"/>
              <a:ext cx="6043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Grand</a:t>
              </a:r>
            </a:p>
          </p:txBody>
        </p:sp>
        <p:sp>
          <p:nvSpPr>
            <p:cNvPr id="77852" name="Freeform 28"/>
            <p:cNvSpPr>
              <a:spLocks/>
            </p:cNvSpPr>
            <p:nvPr/>
          </p:nvSpPr>
          <p:spPr bwMode="auto">
            <a:xfrm>
              <a:off x="4024742" y="2447926"/>
              <a:ext cx="122066" cy="112713"/>
            </a:xfrm>
            <a:custGeom>
              <a:avLst/>
              <a:gdLst/>
              <a:ahLst/>
              <a:cxnLst>
                <a:cxn ang="0">
                  <a:pos x="87" y="159"/>
                </a:cxn>
                <a:cxn ang="0">
                  <a:pos x="102" y="156"/>
                </a:cxn>
                <a:cxn ang="0">
                  <a:pos x="117" y="149"/>
                </a:cxn>
                <a:cxn ang="0">
                  <a:pos x="129" y="142"/>
                </a:cxn>
                <a:cxn ang="0">
                  <a:pos x="140" y="130"/>
                </a:cxn>
                <a:cxn ang="0">
                  <a:pos x="149" y="117"/>
                </a:cxn>
                <a:cxn ang="0">
                  <a:pos x="154" y="104"/>
                </a:cxn>
                <a:cxn ang="0">
                  <a:pos x="158" y="89"/>
                </a:cxn>
                <a:cxn ang="0">
                  <a:pos x="158" y="72"/>
                </a:cxn>
                <a:cxn ang="0">
                  <a:pos x="154" y="57"/>
                </a:cxn>
                <a:cxn ang="0">
                  <a:pos x="149" y="42"/>
                </a:cxn>
                <a:cxn ang="0">
                  <a:pos x="140" y="30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2" y="5"/>
                </a:cxn>
                <a:cxn ang="0">
                  <a:pos x="87" y="1"/>
                </a:cxn>
                <a:cxn ang="0">
                  <a:pos x="70" y="1"/>
                </a:cxn>
                <a:cxn ang="0">
                  <a:pos x="55" y="5"/>
                </a:cxn>
                <a:cxn ang="0">
                  <a:pos x="42" y="10"/>
                </a:cxn>
                <a:cxn ang="0">
                  <a:pos x="28" y="19"/>
                </a:cxn>
                <a:cxn ang="0">
                  <a:pos x="17" y="30"/>
                </a:cxn>
                <a:cxn ang="0">
                  <a:pos x="10" y="42"/>
                </a:cxn>
                <a:cxn ang="0">
                  <a:pos x="3" y="57"/>
                </a:cxn>
                <a:cxn ang="0">
                  <a:pos x="0" y="72"/>
                </a:cxn>
                <a:cxn ang="0">
                  <a:pos x="0" y="89"/>
                </a:cxn>
                <a:cxn ang="0">
                  <a:pos x="3" y="104"/>
                </a:cxn>
                <a:cxn ang="0">
                  <a:pos x="10" y="117"/>
                </a:cxn>
                <a:cxn ang="0">
                  <a:pos x="17" y="130"/>
                </a:cxn>
                <a:cxn ang="0">
                  <a:pos x="28" y="142"/>
                </a:cxn>
                <a:cxn ang="0">
                  <a:pos x="42" y="149"/>
                </a:cxn>
                <a:cxn ang="0">
                  <a:pos x="55" y="156"/>
                </a:cxn>
                <a:cxn ang="0">
                  <a:pos x="70" y="159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87" y="159"/>
                  </a:lnTo>
                  <a:lnTo>
                    <a:pt x="95" y="157"/>
                  </a:lnTo>
                  <a:lnTo>
                    <a:pt x="102" y="156"/>
                  </a:lnTo>
                  <a:lnTo>
                    <a:pt x="110" y="153"/>
                  </a:lnTo>
                  <a:lnTo>
                    <a:pt x="117" y="149"/>
                  </a:lnTo>
                  <a:lnTo>
                    <a:pt x="123" y="146"/>
                  </a:lnTo>
                  <a:lnTo>
                    <a:pt x="129" y="142"/>
                  </a:lnTo>
                  <a:lnTo>
                    <a:pt x="136" y="136"/>
                  </a:lnTo>
                  <a:lnTo>
                    <a:pt x="140" y="130"/>
                  </a:lnTo>
                  <a:lnTo>
                    <a:pt x="144" y="124"/>
                  </a:lnTo>
                  <a:lnTo>
                    <a:pt x="149" y="117"/>
                  </a:lnTo>
                  <a:lnTo>
                    <a:pt x="152" y="111"/>
                  </a:lnTo>
                  <a:lnTo>
                    <a:pt x="154" y="104"/>
                  </a:lnTo>
                  <a:lnTo>
                    <a:pt x="157" y="96"/>
                  </a:lnTo>
                  <a:lnTo>
                    <a:pt x="158" y="89"/>
                  </a:lnTo>
                  <a:lnTo>
                    <a:pt x="159" y="80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4" y="57"/>
                  </a:lnTo>
                  <a:lnTo>
                    <a:pt x="152" y="49"/>
                  </a:lnTo>
                  <a:lnTo>
                    <a:pt x="149" y="42"/>
                  </a:lnTo>
                  <a:lnTo>
                    <a:pt x="144" y="36"/>
                  </a:lnTo>
                  <a:lnTo>
                    <a:pt x="140" y="30"/>
                  </a:lnTo>
                  <a:lnTo>
                    <a:pt x="136" y="23"/>
                  </a:lnTo>
                  <a:lnTo>
                    <a:pt x="129" y="19"/>
                  </a:lnTo>
                  <a:lnTo>
                    <a:pt x="123" y="15"/>
                  </a:lnTo>
                  <a:lnTo>
                    <a:pt x="117" y="10"/>
                  </a:lnTo>
                  <a:lnTo>
                    <a:pt x="110" y="7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1"/>
                  </a:lnTo>
                  <a:lnTo>
                    <a:pt x="63" y="2"/>
                  </a:lnTo>
                  <a:lnTo>
                    <a:pt x="55" y="5"/>
                  </a:lnTo>
                  <a:lnTo>
                    <a:pt x="48" y="7"/>
                  </a:lnTo>
                  <a:lnTo>
                    <a:pt x="42" y="10"/>
                  </a:lnTo>
                  <a:lnTo>
                    <a:pt x="35" y="15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7" y="30"/>
                  </a:lnTo>
                  <a:lnTo>
                    <a:pt x="13" y="36"/>
                  </a:lnTo>
                  <a:lnTo>
                    <a:pt x="10" y="42"/>
                  </a:lnTo>
                  <a:lnTo>
                    <a:pt x="6" y="49"/>
                  </a:lnTo>
                  <a:lnTo>
                    <a:pt x="3" y="57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2" y="96"/>
                  </a:lnTo>
                  <a:lnTo>
                    <a:pt x="3" y="104"/>
                  </a:lnTo>
                  <a:lnTo>
                    <a:pt x="6" y="111"/>
                  </a:lnTo>
                  <a:lnTo>
                    <a:pt x="10" y="117"/>
                  </a:lnTo>
                  <a:lnTo>
                    <a:pt x="13" y="124"/>
                  </a:lnTo>
                  <a:lnTo>
                    <a:pt x="17" y="130"/>
                  </a:lnTo>
                  <a:lnTo>
                    <a:pt x="23" y="136"/>
                  </a:lnTo>
                  <a:lnTo>
                    <a:pt x="28" y="142"/>
                  </a:lnTo>
                  <a:lnTo>
                    <a:pt x="35" y="146"/>
                  </a:lnTo>
                  <a:lnTo>
                    <a:pt x="42" y="149"/>
                  </a:lnTo>
                  <a:lnTo>
                    <a:pt x="48" y="153"/>
                  </a:lnTo>
                  <a:lnTo>
                    <a:pt x="55" y="156"/>
                  </a:lnTo>
                  <a:lnTo>
                    <a:pt x="63" y="157"/>
                  </a:lnTo>
                  <a:lnTo>
                    <a:pt x="70" y="159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53" name="Rectangle 29"/>
            <p:cNvSpPr>
              <a:spLocks noChangeArrowheads="1"/>
            </p:cNvSpPr>
            <p:nvPr/>
          </p:nvSpPr>
          <p:spPr bwMode="auto">
            <a:xfrm>
              <a:off x="6828823" y="2268539"/>
              <a:ext cx="8527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Regency</a:t>
              </a:r>
            </a:p>
          </p:txBody>
        </p:sp>
        <p:sp>
          <p:nvSpPr>
            <p:cNvPr id="77854" name="Freeform 30"/>
            <p:cNvSpPr>
              <a:spLocks/>
            </p:cNvSpPr>
            <p:nvPr/>
          </p:nvSpPr>
          <p:spPr bwMode="auto">
            <a:xfrm>
              <a:off x="7839737" y="2362200"/>
              <a:ext cx="165047" cy="1524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8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6"/>
                </a:cxn>
                <a:cxn ang="0">
                  <a:pos x="155" y="103"/>
                </a:cxn>
                <a:cxn ang="0">
                  <a:pos x="158" y="87"/>
                </a:cxn>
                <a:cxn ang="0">
                  <a:pos x="158" y="71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8"/>
                </a:cxn>
                <a:cxn ang="0">
                  <a:pos x="117" y="9"/>
                </a:cxn>
                <a:cxn ang="0">
                  <a:pos x="103" y="4"/>
                </a:cxn>
                <a:cxn ang="0">
                  <a:pos x="87" y="0"/>
                </a:cxn>
                <a:cxn ang="0">
                  <a:pos x="71" y="0"/>
                </a:cxn>
                <a:cxn ang="0">
                  <a:pos x="55" y="4"/>
                </a:cxn>
                <a:cxn ang="0">
                  <a:pos x="41" y="9"/>
                </a:cxn>
                <a:cxn ang="0">
                  <a:pos x="29" y="18"/>
                </a:cxn>
                <a:cxn ang="0">
                  <a:pos x="18" y="29"/>
                </a:cxn>
                <a:cxn ang="0">
                  <a:pos x="10" y="41"/>
                </a:cxn>
                <a:cxn ang="0">
                  <a:pos x="3" y="55"/>
                </a:cxn>
                <a:cxn ang="0">
                  <a:pos x="0" y="71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10" y="116"/>
                </a:cxn>
                <a:cxn ang="0">
                  <a:pos x="18" y="129"/>
                </a:cxn>
                <a:cxn ang="0">
                  <a:pos x="29" y="140"/>
                </a:cxn>
                <a:cxn ang="0">
                  <a:pos x="41" y="148"/>
                </a:cxn>
                <a:cxn ang="0">
                  <a:pos x="55" y="155"/>
                </a:cxn>
                <a:cxn ang="0">
                  <a:pos x="71" y="158"/>
                </a:cxn>
              </a:cxnLst>
              <a:rect l="0" t="0" r="r" b="b"/>
              <a:pathLst>
                <a:path w="158" h="158">
                  <a:moveTo>
                    <a:pt x="79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4" y="145"/>
                  </a:lnTo>
                  <a:lnTo>
                    <a:pt x="129" y="140"/>
                  </a:lnTo>
                  <a:lnTo>
                    <a:pt x="135" y="135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9" y="116"/>
                  </a:lnTo>
                  <a:lnTo>
                    <a:pt x="152" y="110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79"/>
                  </a:lnTo>
                  <a:lnTo>
                    <a:pt x="158" y="71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0" y="29"/>
                  </a:lnTo>
                  <a:lnTo>
                    <a:pt x="135" y="23"/>
                  </a:lnTo>
                  <a:lnTo>
                    <a:pt x="129" y="18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3" y="4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5" y="4"/>
                  </a:lnTo>
                  <a:lnTo>
                    <a:pt x="49" y="6"/>
                  </a:lnTo>
                  <a:lnTo>
                    <a:pt x="41" y="9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8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8"/>
                  </a:lnTo>
                  <a:lnTo>
                    <a:pt x="3" y="55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7" y="110"/>
                  </a:lnTo>
                  <a:lnTo>
                    <a:pt x="10" y="116"/>
                  </a:lnTo>
                  <a:lnTo>
                    <a:pt x="13" y="123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41" y="148"/>
                  </a:lnTo>
                  <a:lnTo>
                    <a:pt x="49" y="151"/>
                  </a:lnTo>
                  <a:lnTo>
                    <a:pt x="55" y="155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55" name="Freeform 31"/>
            <p:cNvSpPr>
              <a:spLocks/>
            </p:cNvSpPr>
            <p:nvPr/>
          </p:nvSpPr>
          <p:spPr bwMode="auto">
            <a:xfrm>
              <a:off x="4997833" y="5040314"/>
              <a:ext cx="120347" cy="111125"/>
            </a:xfrm>
            <a:custGeom>
              <a:avLst/>
              <a:gdLst/>
              <a:ahLst/>
              <a:cxnLst>
                <a:cxn ang="0">
                  <a:pos x="88" y="158"/>
                </a:cxn>
                <a:cxn ang="0">
                  <a:pos x="103" y="154"/>
                </a:cxn>
                <a:cxn ang="0">
                  <a:pos x="117" y="149"/>
                </a:cxn>
                <a:cxn ang="0">
                  <a:pos x="130" y="140"/>
                </a:cxn>
                <a:cxn ang="0">
                  <a:pos x="141" y="130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9" y="87"/>
                </a:cxn>
                <a:cxn ang="0">
                  <a:pos x="159" y="71"/>
                </a:cxn>
                <a:cxn ang="0">
                  <a:pos x="155" y="56"/>
                </a:cxn>
                <a:cxn ang="0">
                  <a:pos x="149" y="42"/>
                </a:cxn>
                <a:cxn ang="0">
                  <a:pos x="141" y="28"/>
                </a:cxn>
                <a:cxn ang="0">
                  <a:pos x="130" y="18"/>
                </a:cxn>
                <a:cxn ang="0">
                  <a:pos x="117" y="10"/>
                </a:cxn>
                <a:cxn ang="0">
                  <a:pos x="103" y="3"/>
                </a:cxn>
                <a:cxn ang="0">
                  <a:pos x="88" y="1"/>
                </a:cxn>
                <a:cxn ang="0">
                  <a:pos x="71" y="1"/>
                </a:cxn>
                <a:cxn ang="0">
                  <a:pos x="56" y="3"/>
                </a:cxn>
                <a:cxn ang="0">
                  <a:pos x="42" y="10"/>
                </a:cxn>
                <a:cxn ang="0">
                  <a:pos x="29" y="18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4" y="56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4" y="102"/>
                </a:cxn>
                <a:cxn ang="0">
                  <a:pos x="10" y="117"/>
                </a:cxn>
                <a:cxn ang="0">
                  <a:pos x="18" y="130"/>
                </a:cxn>
                <a:cxn ang="0">
                  <a:pos x="29" y="140"/>
                </a:cxn>
                <a:cxn ang="0">
                  <a:pos x="42" y="149"/>
                </a:cxn>
                <a:cxn ang="0">
                  <a:pos x="56" y="154"/>
                </a:cxn>
                <a:cxn ang="0">
                  <a:pos x="71" y="158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88" y="158"/>
                  </a:lnTo>
                  <a:lnTo>
                    <a:pt x="96" y="156"/>
                  </a:lnTo>
                  <a:lnTo>
                    <a:pt x="103" y="154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3" y="144"/>
                  </a:lnTo>
                  <a:lnTo>
                    <a:pt x="130" y="140"/>
                  </a:lnTo>
                  <a:lnTo>
                    <a:pt x="135" y="136"/>
                  </a:lnTo>
                  <a:lnTo>
                    <a:pt x="141" y="130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5" y="102"/>
                  </a:lnTo>
                  <a:lnTo>
                    <a:pt x="156" y="95"/>
                  </a:lnTo>
                  <a:lnTo>
                    <a:pt x="159" y="87"/>
                  </a:lnTo>
                  <a:lnTo>
                    <a:pt x="159" y="79"/>
                  </a:lnTo>
                  <a:lnTo>
                    <a:pt x="159" y="71"/>
                  </a:lnTo>
                  <a:lnTo>
                    <a:pt x="156" y="63"/>
                  </a:lnTo>
                  <a:lnTo>
                    <a:pt x="155" y="56"/>
                  </a:lnTo>
                  <a:lnTo>
                    <a:pt x="152" y="48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1" y="28"/>
                  </a:lnTo>
                  <a:lnTo>
                    <a:pt x="135" y="23"/>
                  </a:lnTo>
                  <a:lnTo>
                    <a:pt x="130" y="18"/>
                  </a:lnTo>
                  <a:lnTo>
                    <a:pt x="123" y="13"/>
                  </a:lnTo>
                  <a:lnTo>
                    <a:pt x="117" y="10"/>
                  </a:lnTo>
                  <a:lnTo>
                    <a:pt x="110" y="6"/>
                  </a:lnTo>
                  <a:lnTo>
                    <a:pt x="103" y="3"/>
                  </a:lnTo>
                  <a:lnTo>
                    <a:pt x="96" y="2"/>
                  </a:lnTo>
                  <a:lnTo>
                    <a:pt x="88" y="1"/>
                  </a:lnTo>
                  <a:lnTo>
                    <a:pt x="79" y="0"/>
                  </a:lnTo>
                  <a:lnTo>
                    <a:pt x="71" y="1"/>
                  </a:lnTo>
                  <a:lnTo>
                    <a:pt x="64" y="2"/>
                  </a:lnTo>
                  <a:lnTo>
                    <a:pt x="56" y="3"/>
                  </a:lnTo>
                  <a:lnTo>
                    <a:pt x="48" y="6"/>
                  </a:lnTo>
                  <a:lnTo>
                    <a:pt x="42" y="10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4" y="56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4" y="102"/>
                  </a:lnTo>
                  <a:lnTo>
                    <a:pt x="6" y="110"/>
                  </a:lnTo>
                  <a:lnTo>
                    <a:pt x="10" y="117"/>
                  </a:lnTo>
                  <a:lnTo>
                    <a:pt x="14" y="123"/>
                  </a:lnTo>
                  <a:lnTo>
                    <a:pt x="18" y="130"/>
                  </a:lnTo>
                  <a:lnTo>
                    <a:pt x="23" y="136"/>
                  </a:lnTo>
                  <a:lnTo>
                    <a:pt x="29" y="140"/>
                  </a:lnTo>
                  <a:lnTo>
                    <a:pt x="35" y="144"/>
                  </a:lnTo>
                  <a:lnTo>
                    <a:pt x="42" y="149"/>
                  </a:lnTo>
                  <a:lnTo>
                    <a:pt x="48" y="152"/>
                  </a:lnTo>
                  <a:lnTo>
                    <a:pt x="56" y="154"/>
                  </a:lnTo>
                  <a:lnTo>
                    <a:pt x="64" y="156"/>
                  </a:lnTo>
                  <a:lnTo>
                    <a:pt x="71" y="158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56" name="Rectangle 32"/>
            <p:cNvSpPr>
              <a:spLocks noChangeArrowheads="1"/>
            </p:cNvSpPr>
            <p:nvPr/>
          </p:nvSpPr>
          <p:spPr bwMode="auto">
            <a:xfrm>
              <a:off x="4812155" y="3051176"/>
              <a:ext cx="888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Sheraton</a:t>
              </a:r>
            </a:p>
          </p:txBody>
        </p:sp>
        <p:sp>
          <p:nvSpPr>
            <p:cNvPr id="77857" name="Freeform 33"/>
            <p:cNvSpPr>
              <a:spLocks/>
            </p:cNvSpPr>
            <p:nvPr/>
          </p:nvSpPr>
          <p:spPr bwMode="auto">
            <a:xfrm>
              <a:off x="4636792" y="3121026"/>
              <a:ext cx="116908" cy="112713"/>
            </a:xfrm>
            <a:custGeom>
              <a:avLst/>
              <a:gdLst/>
              <a:ahLst/>
              <a:cxnLst>
                <a:cxn ang="0">
                  <a:pos x="88" y="158"/>
                </a:cxn>
                <a:cxn ang="0">
                  <a:pos x="103" y="154"/>
                </a:cxn>
                <a:cxn ang="0">
                  <a:pos x="117" y="149"/>
                </a:cxn>
                <a:cxn ang="0">
                  <a:pos x="130" y="140"/>
                </a:cxn>
                <a:cxn ang="0">
                  <a:pos x="141" y="129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5" y="55"/>
                </a:cxn>
                <a:cxn ang="0">
                  <a:pos x="149" y="42"/>
                </a:cxn>
                <a:cxn ang="0">
                  <a:pos x="141" y="28"/>
                </a:cxn>
                <a:cxn ang="0">
                  <a:pos x="130" y="17"/>
                </a:cxn>
                <a:cxn ang="0">
                  <a:pos x="117" y="10"/>
                </a:cxn>
                <a:cxn ang="0">
                  <a:pos x="103" y="3"/>
                </a:cxn>
                <a:cxn ang="0">
                  <a:pos x="88" y="0"/>
                </a:cxn>
                <a:cxn ang="0">
                  <a:pos x="71" y="0"/>
                </a:cxn>
                <a:cxn ang="0">
                  <a:pos x="56" y="3"/>
                </a:cxn>
                <a:cxn ang="0">
                  <a:pos x="41" y="10"/>
                </a:cxn>
                <a:cxn ang="0">
                  <a:pos x="29" y="17"/>
                </a:cxn>
                <a:cxn ang="0">
                  <a:pos x="18" y="28"/>
                </a:cxn>
                <a:cxn ang="0">
                  <a:pos x="9" y="42"/>
                </a:cxn>
                <a:cxn ang="0">
                  <a:pos x="4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4" y="102"/>
                </a:cxn>
                <a:cxn ang="0">
                  <a:pos x="9" y="117"/>
                </a:cxn>
                <a:cxn ang="0">
                  <a:pos x="18" y="129"/>
                </a:cxn>
                <a:cxn ang="0">
                  <a:pos x="29" y="140"/>
                </a:cxn>
                <a:cxn ang="0">
                  <a:pos x="41" y="149"/>
                </a:cxn>
                <a:cxn ang="0">
                  <a:pos x="56" y="154"/>
                </a:cxn>
                <a:cxn ang="0">
                  <a:pos x="71" y="158"/>
                </a:cxn>
              </a:cxnLst>
              <a:rect l="0" t="0" r="r" b="b"/>
              <a:pathLst>
                <a:path w="158" h="158">
                  <a:moveTo>
                    <a:pt x="79" y="158"/>
                  </a:moveTo>
                  <a:lnTo>
                    <a:pt x="88" y="158"/>
                  </a:lnTo>
                  <a:lnTo>
                    <a:pt x="95" y="157"/>
                  </a:lnTo>
                  <a:lnTo>
                    <a:pt x="103" y="154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4" y="144"/>
                  </a:lnTo>
                  <a:lnTo>
                    <a:pt x="130" y="140"/>
                  </a:lnTo>
                  <a:lnTo>
                    <a:pt x="135" y="134"/>
                  </a:lnTo>
                  <a:lnTo>
                    <a:pt x="141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3" y="110"/>
                  </a:lnTo>
                  <a:lnTo>
                    <a:pt x="155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79"/>
                  </a:lnTo>
                  <a:lnTo>
                    <a:pt x="158" y="70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3" y="48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1" y="28"/>
                  </a:lnTo>
                  <a:lnTo>
                    <a:pt x="135" y="23"/>
                  </a:lnTo>
                  <a:lnTo>
                    <a:pt x="130" y="17"/>
                  </a:lnTo>
                  <a:lnTo>
                    <a:pt x="124" y="13"/>
                  </a:lnTo>
                  <a:lnTo>
                    <a:pt x="117" y="10"/>
                  </a:lnTo>
                  <a:lnTo>
                    <a:pt x="110" y="6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3"/>
                  </a:lnTo>
                  <a:lnTo>
                    <a:pt x="49" y="6"/>
                  </a:lnTo>
                  <a:lnTo>
                    <a:pt x="41" y="10"/>
                  </a:lnTo>
                  <a:lnTo>
                    <a:pt x="35" y="13"/>
                  </a:lnTo>
                  <a:lnTo>
                    <a:pt x="29" y="17"/>
                  </a:lnTo>
                  <a:lnTo>
                    <a:pt x="24" y="23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9" y="42"/>
                  </a:lnTo>
                  <a:lnTo>
                    <a:pt x="6" y="48"/>
                  </a:lnTo>
                  <a:lnTo>
                    <a:pt x="4" y="55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4" y="102"/>
                  </a:lnTo>
                  <a:lnTo>
                    <a:pt x="6" y="110"/>
                  </a:lnTo>
                  <a:lnTo>
                    <a:pt x="9" y="117"/>
                  </a:lnTo>
                  <a:lnTo>
                    <a:pt x="14" y="123"/>
                  </a:lnTo>
                  <a:lnTo>
                    <a:pt x="18" y="129"/>
                  </a:lnTo>
                  <a:lnTo>
                    <a:pt x="24" y="134"/>
                  </a:lnTo>
                  <a:lnTo>
                    <a:pt x="29" y="140"/>
                  </a:lnTo>
                  <a:lnTo>
                    <a:pt x="35" y="144"/>
                  </a:lnTo>
                  <a:lnTo>
                    <a:pt x="41" y="149"/>
                  </a:lnTo>
                  <a:lnTo>
                    <a:pt x="49" y="152"/>
                  </a:lnTo>
                  <a:lnTo>
                    <a:pt x="56" y="154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58" name="Rectangle 34"/>
            <p:cNvSpPr>
              <a:spLocks noChangeArrowheads="1"/>
            </p:cNvSpPr>
            <p:nvPr/>
          </p:nvSpPr>
          <p:spPr bwMode="auto">
            <a:xfrm>
              <a:off x="6744581" y="4321176"/>
              <a:ext cx="4696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Italia</a:t>
              </a:r>
            </a:p>
          </p:txBody>
        </p:sp>
        <p:sp>
          <p:nvSpPr>
            <p:cNvPr id="77859" name="Freeform 35"/>
            <p:cNvSpPr>
              <a:spLocks/>
            </p:cNvSpPr>
            <p:nvPr/>
          </p:nvSpPr>
          <p:spPr bwMode="auto">
            <a:xfrm>
              <a:off x="6567499" y="4391025"/>
              <a:ext cx="118628" cy="109538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5"/>
                </a:cxn>
                <a:cxn ang="0">
                  <a:pos x="117" y="148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4" y="103"/>
                </a:cxn>
                <a:cxn ang="0">
                  <a:pos x="157" y="88"/>
                </a:cxn>
                <a:cxn ang="0">
                  <a:pos x="157" y="71"/>
                </a:cxn>
                <a:cxn ang="0">
                  <a:pos x="154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8"/>
                </a:cxn>
                <a:cxn ang="0">
                  <a:pos x="117" y="9"/>
                </a:cxn>
                <a:cxn ang="0">
                  <a:pos x="102" y="4"/>
                </a:cxn>
                <a:cxn ang="0">
                  <a:pos x="87" y="0"/>
                </a:cxn>
                <a:cxn ang="0">
                  <a:pos x="70" y="0"/>
                </a:cxn>
                <a:cxn ang="0">
                  <a:pos x="55" y="4"/>
                </a:cxn>
                <a:cxn ang="0">
                  <a:pos x="41" y="9"/>
                </a:cxn>
                <a:cxn ang="0">
                  <a:pos x="28" y="18"/>
                </a:cxn>
                <a:cxn ang="0">
                  <a:pos x="17" y="29"/>
                </a:cxn>
                <a:cxn ang="0">
                  <a:pos x="9" y="41"/>
                </a:cxn>
                <a:cxn ang="0">
                  <a:pos x="3" y="55"/>
                </a:cxn>
                <a:cxn ang="0">
                  <a:pos x="0" y="71"/>
                </a:cxn>
                <a:cxn ang="0">
                  <a:pos x="0" y="88"/>
                </a:cxn>
                <a:cxn ang="0">
                  <a:pos x="3" y="103"/>
                </a:cxn>
                <a:cxn ang="0">
                  <a:pos x="9" y="117"/>
                </a:cxn>
                <a:cxn ang="0">
                  <a:pos x="17" y="129"/>
                </a:cxn>
                <a:cxn ang="0">
                  <a:pos x="28" y="140"/>
                </a:cxn>
                <a:cxn ang="0">
                  <a:pos x="41" y="148"/>
                </a:cxn>
                <a:cxn ang="0">
                  <a:pos x="55" y="155"/>
                </a:cxn>
                <a:cxn ang="0">
                  <a:pos x="70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4" y="157"/>
                  </a:lnTo>
                  <a:lnTo>
                    <a:pt x="102" y="155"/>
                  </a:lnTo>
                  <a:lnTo>
                    <a:pt x="110" y="152"/>
                  </a:lnTo>
                  <a:lnTo>
                    <a:pt x="117" y="148"/>
                  </a:lnTo>
                  <a:lnTo>
                    <a:pt x="123" y="145"/>
                  </a:lnTo>
                  <a:lnTo>
                    <a:pt x="129" y="140"/>
                  </a:lnTo>
                  <a:lnTo>
                    <a:pt x="135" y="135"/>
                  </a:lnTo>
                  <a:lnTo>
                    <a:pt x="140" y="129"/>
                  </a:lnTo>
                  <a:lnTo>
                    <a:pt x="144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4" y="103"/>
                  </a:lnTo>
                  <a:lnTo>
                    <a:pt x="156" y="95"/>
                  </a:lnTo>
                  <a:lnTo>
                    <a:pt x="157" y="88"/>
                  </a:lnTo>
                  <a:lnTo>
                    <a:pt x="159" y="79"/>
                  </a:lnTo>
                  <a:lnTo>
                    <a:pt x="157" y="71"/>
                  </a:lnTo>
                  <a:lnTo>
                    <a:pt x="156" y="63"/>
                  </a:lnTo>
                  <a:lnTo>
                    <a:pt x="154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4" y="35"/>
                  </a:lnTo>
                  <a:lnTo>
                    <a:pt x="140" y="29"/>
                  </a:lnTo>
                  <a:lnTo>
                    <a:pt x="135" y="23"/>
                  </a:lnTo>
                  <a:lnTo>
                    <a:pt x="129" y="18"/>
                  </a:lnTo>
                  <a:lnTo>
                    <a:pt x="123" y="14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2" y="4"/>
                  </a:lnTo>
                  <a:lnTo>
                    <a:pt x="94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5" y="4"/>
                  </a:lnTo>
                  <a:lnTo>
                    <a:pt x="48" y="6"/>
                  </a:lnTo>
                  <a:lnTo>
                    <a:pt x="41" y="9"/>
                  </a:lnTo>
                  <a:lnTo>
                    <a:pt x="35" y="14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3" y="35"/>
                  </a:lnTo>
                  <a:lnTo>
                    <a:pt x="9" y="41"/>
                  </a:lnTo>
                  <a:lnTo>
                    <a:pt x="6" y="48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6" y="110"/>
                  </a:lnTo>
                  <a:lnTo>
                    <a:pt x="9" y="117"/>
                  </a:lnTo>
                  <a:lnTo>
                    <a:pt x="13" y="123"/>
                  </a:lnTo>
                  <a:lnTo>
                    <a:pt x="17" y="129"/>
                  </a:lnTo>
                  <a:lnTo>
                    <a:pt x="23" y="135"/>
                  </a:lnTo>
                  <a:lnTo>
                    <a:pt x="28" y="140"/>
                  </a:lnTo>
                  <a:lnTo>
                    <a:pt x="35" y="145"/>
                  </a:lnTo>
                  <a:lnTo>
                    <a:pt x="41" y="148"/>
                  </a:lnTo>
                  <a:lnTo>
                    <a:pt x="48" y="152"/>
                  </a:lnTo>
                  <a:lnTo>
                    <a:pt x="55" y="155"/>
                  </a:lnTo>
                  <a:lnTo>
                    <a:pt x="62" y="157"/>
                  </a:lnTo>
                  <a:lnTo>
                    <a:pt x="70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0" name="Rectangle 36"/>
            <p:cNvSpPr>
              <a:spLocks noChangeArrowheads="1"/>
            </p:cNvSpPr>
            <p:nvPr/>
          </p:nvSpPr>
          <p:spPr bwMode="auto">
            <a:xfrm>
              <a:off x="3488339" y="4397376"/>
              <a:ext cx="62408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Castle</a:t>
              </a:r>
            </a:p>
          </p:txBody>
        </p:sp>
        <p:sp>
          <p:nvSpPr>
            <p:cNvPr id="77861" name="Freeform 37"/>
            <p:cNvSpPr>
              <a:spLocks/>
            </p:cNvSpPr>
            <p:nvPr/>
          </p:nvSpPr>
          <p:spPr bwMode="auto">
            <a:xfrm>
              <a:off x="3309539" y="4467226"/>
              <a:ext cx="120347" cy="112713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4"/>
                </a:cxn>
                <a:cxn ang="0">
                  <a:pos x="117" y="149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4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4" y="55"/>
                </a:cxn>
                <a:cxn ang="0">
                  <a:pos x="149" y="42"/>
                </a:cxn>
                <a:cxn ang="0">
                  <a:pos x="140" y="28"/>
                </a:cxn>
                <a:cxn ang="0">
                  <a:pos x="129" y="17"/>
                </a:cxn>
                <a:cxn ang="0">
                  <a:pos x="117" y="10"/>
                </a:cxn>
                <a:cxn ang="0">
                  <a:pos x="102" y="3"/>
                </a:cxn>
                <a:cxn ang="0">
                  <a:pos x="87" y="0"/>
                </a:cxn>
                <a:cxn ang="0">
                  <a:pos x="70" y="0"/>
                </a:cxn>
                <a:cxn ang="0">
                  <a:pos x="55" y="3"/>
                </a:cxn>
                <a:cxn ang="0">
                  <a:pos x="42" y="10"/>
                </a:cxn>
                <a:cxn ang="0">
                  <a:pos x="28" y="17"/>
                </a:cxn>
                <a:cxn ang="0">
                  <a:pos x="17" y="28"/>
                </a:cxn>
                <a:cxn ang="0">
                  <a:pos x="10" y="42"/>
                </a:cxn>
                <a:cxn ang="0">
                  <a:pos x="3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3" y="102"/>
                </a:cxn>
                <a:cxn ang="0">
                  <a:pos x="10" y="117"/>
                </a:cxn>
                <a:cxn ang="0">
                  <a:pos x="17" y="129"/>
                </a:cxn>
                <a:cxn ang="0">
                  <a:pos x="28" y="140"/>
                </a:cxn>
                <a:cxn ang="0">
                  <a:pos x="42" y="149"/>
                </a:cxn>
                <a:cxn ang="0">
                  <a:pos x="55" y="154"/>
                </a:cxn>
                <a:cxn ang="0">
                  <a:pos x="70" y="158"/>
                </a:cxn>
              </a:cxnLst>
              <a:rect l="0" t="0" r="r" b="b"/>
              <a:pathLst>
                <a:path w="158" h="159">
                  <a:moveTo>
                    <a:pt x="79" y="159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2" y="154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3" y="144"/>
                  </a:lnTo>
                  <a:lnTo>
                    <a:pt x="129" y="140"/>
                  </a:lnTo>
                  <a:lnTo>
                    <a:pt x="134" y="136"/>
                  </a:lnTo>
                  <a:lnTo>
                    <a:pt x="140" y="129"/>
                  </a:lnTo>
                  <a:lnTo>
                    <a:pt x="144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4" y="102"/>
                  </a:lnTo>
                  <a:lnTo>
                    <a:pt x="156" y="95"/>
                  </a:lnTo>
                  <a:lnTo>
                    <a:pt x="158" y="87"/>
                  </a:lnTo>
                  <a:lnTo>
                    <a:pt x="158" y="79"/>
                  </a:lnTo>
                  <a:lnTo>
                    <a:pt x="158" y="70"/>
                  </a:lnTo>
                  <a:lnTo>
                    <a:pt x="156" y="63"/>
                  </a:lnTo>
                  <a:lnTo>
                    <a:pt x="154" y="55"/>
                  </a:lnTo>
                  <a:lnTo>
                    <a:pt x="152" y="48"/>
                  </a:lnTo>
                  <a:lnTo>
                    <a:pt x="149" y="42"/>
                  </a:lnTo>
                  <a:lnTo>
                    <a:pt x="144" y="35"/>
                  </a:lnTo>
                  <a:lnTo>
                    <a:pt x="140" y="28"/>
                  </a:lnTo>
                  <a:lnTo>
                    <a:pt x="134" y="23"/>
                  </a:lnTo>
                  <a:lnTo>
                    <a:pt x="129" y="17"/>
                  </a:lnTo>
                  <a:lnTo>
                    <a:pt x="123" y="13"/>
                  </a:lnTo>
                  <a:lnTo>
                    <a:pt x="117" y="10"/>
                  </a:lnTo>
                  <a:lnTo>
                    <a:pt x="110" y="6"/>
                  </a:lnTo>
                  <a:lnTo>
                    <a:pt x="102" y="3"/>
                  </a:lnTo>
                  <a:lnTo>
                    <a:pt x="95" y="2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3" y="2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2" y="10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7" y="28"/>
                  </a:lnTo>
                  <a:lnTo>
                    <a:pt x="13" y="35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3" y="55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2"/>
                  </a:lnTo>
                  <a:lnTo>
                    <a:pt x="6" y="110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7" y="129"/>
                  </a:lnTo>
                  <a:lnTo>
                    <a:pt x="23" y="136"/>
                  </a:lnTo>
                  <a:lnTo>
                    <a:pt x="28" y="140"/>
                  </a:lnTo>
                  <a:lnTo>
                    <a:pt x="35" y="144"/>
                  </a:lnTo>
                  <a:lnTo>
                    <a:pt x="42" y="149"/>
                  </a:lnTo>
                  <a:lnTo>
                    <a:pt x="48" y="152"/>
                  </a:lnTo>
                  <a:lnTo>
                    <a:pt x="55" y="154"/>
                  </a:lnTo>
                  <a:lnTo>
                    <a:pt x="63" y="157"/>
                  </a:lnTo>
                  <a:lnTo>
                    <a:pt x="70" y="158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2" name="Rectangle 38"/>
            <p:cNvSpPr>
              <a:spLocks noChangeArrowheads="1"/>
            </p:cNvSpPr>
            <p:nvPr/>
          </p:nvSpPr>
          <p:spPr bwMode="auto">
            <a:xfrm>
              <a:off x="5419046" y="4657726"/>
              <a:ext cx="124232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Alexander IV</a:t>
              </a:r>
            </a:p>
          </p:txBody>
        </p:sp>
        <p:sp>
          <p:nvSpPr>
            <p:cNvPr id="77863" name="Freeform 39"/>
            <p:cNvSpPr>
              <a:spLocks/>
            </p:cNvSpPr>
            <p:nvPr/>
          </p:nvSpPr>
          <p:spPr bwMode="auto">
            <a:xfrm>
              <a:off x="5240245" y="4725989"/>
              <a:ext cx="122067" cy="111125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6"/>
                </a:cxn>
                <a:cxn ang="0">
                  <a:pos x="117" y="150"/>
                </a:cxn>
                <a:cxn ang="0">
                  <a:pos x="130" y="141"/>
                </a:cxn>
                <a:cxn ang="0">
                  <a:pos x="140" y="131"/>
                </a:cxn>
                <a:cxn ang="0">
                  <a:pos x="149" y="117"/>
                </a:cxn>
                <a:cxn ang="0">
                  <a:pos x="156" y="103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6" y="57"/>
                </a:cxn>
                <a:cxn ang="0">
                  <a:pos x="149" y="42"/>
                </a:cxn>
                <a:cxn ang="0">
                  <a:pos x="140" y="30"/>
                </a:cxn>
                <a:cxn ang="0">
                  <a:pos x="130" y="19"/>
                </a:cxn>
                <a:cxn ang="0">
                  <a:pos x="117" y="10"/>
                </a:cxn>
                <a:cxn ang="0">
                  <a:pos x="103" y="5"/>
                </a:cxn>
                <a:cxn ang="0">
                  <a:pos x="87" y="2"/>
                </a:cxn>
                <a:cxn ang="0">
                  <a:pos x="72" y="2"/>
                </a:cxn>
                <a:cxn ang="0">
                  <a:pos x="56" y="5"/>
                </a:cxn>
                <a:cxn ang="0">
                  <a:pos x="42" y="10"/>
                </a:cxn>
                <a:cxn ang="0">
                  <a:pos x="29" y="19"/>
                </a:cxn>
                <a:cxn ang="0">
                  <a:pos x="19" y="30"/>
                </a:cxn>
                <a:cxn ang="0">
                  <a:pos x="10" y="42"/>
                </a:cxn>
                <a:cxn ang="0">
                  <a:pos x="4" y="57"/>
                </a:cxn>
                <a:cxn ang="0">
                  <a:pos x="1" y="72"/>
                </a:cxn>
                <a:cxn ang="0">
                  <a:pos x="1" y="88"/>
                </a:cxn>
                <a:cxn ang="0">
                  <a:pos x="4" y="103"/>
                </a:cxn>
                <a:cxn ang="0">
                  <a:pos x="10" y="117"/>
                </a:cxn>
                <a:cxn ang="0">
                  <a:pos x="19" y="131"/>
                </a:cxn>
                <a:cxn ang="0">
                  <a:pos x="29" y="141"/>
                </a:cxn>
                <a:cxn ang="0">
                  <a:pos x="42" y="150"/>
                </a:cxn>
                <a:cxn ang="0">
                  <a:pos x="56" y="156"/>
                </a:cxn>
                <a:cxn ang="0">
                  <a:pos x="72" y="158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87" y="158"/>
                  </a:lnTo>
                  <a:lnTo>
                    <a:pt x="96" y="157"/>
                  </a:lnTo>
                  <a:lnTo>
                    <a:pt x="103" y="156"/>
                  </a:lnTo>
                  <a:lnTo>
                    <a:pt x="110" y="153"/>
                  </a:lnTo>
                  <a:lnTo>
                    <a:pt x="117" y="150"/>
                  </a:lnTo>
                  <a:lnTo>
                    <a:pt x="123" y="146"/>
                  </a:lnTo>
                  <a:lnTo>
                    <a:pt x="130" y="141"/>
                  </a:lnTo>
                  <a:lnTo>
                    <a:pt x="136" y="136"/>
                  </a:lnTo>
                  <a:lnTo>
                    <a:pt x="140" y="131"/>
                  </a:lnTo>
                  <a:lnTo>
                    <a:pt x="146" y="124"/>
                  </a:lnTo>
                  <a:lnTo>
                    <a:pt x="149" y="117"/>
                  </a:lnTo>
                  <a:lnTo>
                    <a:pt x="152" y="111"/>
                  </a:lnTo>
                  <a:lnTo>
                    <a:pt x="156" y="103"/>
                  </a:lnTo>
                  <a:lnTo>
                    <a:pt x="157" y="97"/>
                  </a:lnTo>
                  <a:lnTo>
                    <a:pt x="158" y="88"/>
                  </a:lnTo>
                  <a:lnTo>
                    <a:pt x="159" y="80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6" y="57"/>
                  </a:lnTo>
                  <a:lnTo>
                    <a:pt x="152" y="49"/>
                  </a:lnTo>
                  <a:lnTo>
                    <a:pt x="149" y="42"/>
                  </a:lnTo>
                  <a:lnTo>
                    <a:pt x="146" y="36"/>
                  </a:lnTo>
                  <a:lnTo>
                    <a:pt x="140" y="30"/>
                  </a:lnTo>
                  <a:lnTo>
                    <a:pt x="136" y="24"/>
                  </a:lnTo>
                  <a:lnTo>
                    <a:pt x="130" y="19"/>
                  </a:lnTo>
                  <a:lnTo>
                    <a:pt x="123" y="15"/>
                  </a:lnTo>
                  <a:lnTo>
                    <a:pt x="117" y="10"/>
                  </a:lnTo>
                  <a:lnTo>
                    <a:pt x="110" y="7"/>
                  </a:lnTo>
                  <a:lnTo>
                    <a:pt x="103" y="5"/>
                  </a:lnTo>
                  <a:lnTo>
                    <a:pt x="96" y="3"/>
                  </a:lnTo>
                  <a:lnTo>
                    <a:pt x="87" y="2"/>
                  </a:lnTo>
                  <a:lnTo>
                    <a:pt x="79" y="0"/>
                  </a:lnTo>
                  <a:lnTo>
                    <a:pt x="72" y="2"/>
                  </a:lnTo>
                  <a:lnTo>
                    <a:pt x="64" y="3"/>
                  </a:lnTo>
                  <a:lnTo>
                    <a:pt x="56" y="5"/>
                  </a:lnTo>
                  <a:lnTo>
                    <a:pt x="48" y="7"/>
                  </a:lnTo>
                  <a:lnTo>
                    <a:pt x="42" y="10"/>
                  </a:lnTo>
                  <a:lnTo>
                    <a:pt x="35" y="15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0" y="42"/>
                  </a:lnTo>
                  <a:lnTo>
                    <a:pt x="6" y="49"/>
                  </a:lnTo>
                  <a:lnTo>
                    <a:pt x="4" y="57"/>
                  </a:lnTo>
                  <a:lnTo>
                    <a:pt x="2" y="64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1" y="88"/>
                  </a:lnTo>
                  <a:lnTo>
                    <a:pt x="2" y="97"/>
                  </a:lnTo>
                  <a:lnTo>
                    <a:pt x="4" y="103"/>
                  </a:lnTo>
                  <a:lnTo>
                    <a:pt x="6" y="111"/>
                  </a:lnTo>
                  <a:lnTo>
                    <a:pt x="10" y="117"/>
                  </a:lnTo>
                  <a:lnTo>
                    <a:pt x="14" y="124"/>
                  </a:lnTo>
                  <a:lnTo>
                    <a:pt x="19" y="131"/>
                  </a:lnTo>
                  <a:lnTo>
                    <a:pt x="23" y="136"/>
                  </a:lnTo>
                  <a:lnTo>
                    <a:pt x="29" y="141"/>
                  </a:lnTo>
                  <a:lnTo>
                    <a:pt x="35" y="146"/>
                  </a:lnTo>
                  <a:lnTo>
                    <a:pt x="42" y="150"/>
                  </a:lnTo>
                  <a:lnTo>
                    <a:pt x="48" y="153"/>
                  </a:lnTo>
                  <a:lnTo>
                    <a:pt x="56" y="156"/>
                  </a:lnTo>
                  <a:lnTo>
                    <a:pt x="64" y="157"/>
                  </a:lnTo>
                  <a:lnTo>
                    <a:pt x="72" y="158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4" name="Rectangle 40"/>
            <p:cNvSpPr>
              <a:spLocks noChangeArrowheads="1"/>
            </p:cNvSpPr>
            <p:nvPr/>
          </p:nvSpPr>
          <p:spPr bwMode="auto">
            <a:xfrm>
              <a:off x="6538272" y="5365751"/>
              <a:ext cx="11060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b="1" i="0" dirty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Airport Plaza</a:t>
              </a:r>
            </a:p>
          </p:txBody>
        </p:sp>
        <p:sp>
          <p:nvSpPr>
            <p:cNvPr id="77865" name="Freeform 41"/>
            <p:cNvSpPr>
              <a:spLocks/>
            </p:cNvSpPr>
            <p:nvPr/>
          </p:nvSpPr>
          <p:spPr bwMode="auto">
            <a:xfrm>
              <a:off x="7648902" y="5432426"/>
              <a:ext cx="118627" cy="112713"/>
            </a:xfrm>
            <a:custGeom>
              <a:avLst/>
              <a:gdLst/>
              <a:ahLst/>
              <a:cxnLst>
                <a:cxn ang="0">
                  <a:pos x="87" y="159"/>
                </a:cxn>
                <a:cxn ang="0">
                  <a:pos x="103" y="156"/>
                </a:cxn>
                <a:cxn ang="0">
                  <a:pos x="117" y="150"/>
                </a:cxn>
                <a:cxn ang="0">
                  <a:pos x="129" y="142"/>
                </a:cxn>
                <a:cxn ang="0">
                  <a:pos x="140" y="131"/>
                </a:cxn>
                <a:cxn ang="0">
                  <a:pos x="149" y="118"/>
                </a:cxn>
                <a:cxn ang="0">
                  <a:pos x="155" y="103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5" y="57"/>
                </a:cxn>
                <a:cxn ang="0">
                  <a:pos x="149" y="42"/>
                </a:cxn>
                <a:cxn ang="0">
                  <a:pos x="140" y="30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3" y="5"/>
                </a:cxn>
                <a:cxn ang="0">
                  <a:pos x="87" y="2"/>
                </a:cxn>
                <a:cxn ang="0">
                  <a:pos x="71" y="2"/>
                </a:cxn>
                <a:cxn ang="0">
                  <a:pos x="55" y="5"/>
                </a:cxn>
                <a:cxn ang="0">
                  <a:pos x="41" y="10"/>
                </a:cxn>
                <a:cxn ang="0">
                  <a:pos x="29" y="19"/>
                </a:cxn>
                <a:cxn ang="0">
                  <a:pos x="18" y="30"/>
                </a:cxn>
                <a:cxn ang="0">
                  <a:pos x="10" y="42"/>
                </a:cxn>
                <a:cxn ang="0">
                  <a:pos x="3" y="57"/>
                </a:cxn>
                <a:cxn ang="0">
                  <a:pos x="0" y="72"/>
                </a:cxn>
                <a:cxn ang="0">
                  <a:pos x="0" y="88"/>
                </a:cxn>
                <a:cxn ang="0">
                  <a:pos x="3" y="103"/>
                </a:cxn>
                <a:cxn ang="0">
                  <a:pos x="10" y="118"/>
                </a:cxn>
                <a:cxn ang="0">
                  <a:pos x="18" y="131"/>
                </a:cxn>
                <a:cxn ang="0">
                  <a:pos x="29" y="142"/>
                </a:cxn>
                <a:cxn ang="0">
                  <a:pos x="41" y="150"/>
                </a:cxn>
                <a:cxn ang="0">
                  <a:pos x="55" y="156"/>
                </a:cxn>
                <a:cxn ang="0">
                  <a:pos x="71" y="159"/>
                </a:cxn>
              </a:cxnLst>
              <a:rect l="0" t="0" r="r" b="b"/>
              <a:pathLst>
                <a:path w="158" h="159">
                  <a:moveTo>
                    <a:pt x="80" y="159"/>
                  </a:moveTo>
                  <a:lnTo>
                    <a:pt x="87" y="159"/>
                  </a:lnTo>
                  <a:lnTo>
                    <a:pt x="95" y="157"/>
                  </a:lnTo>
                  <a:lnTo>
                    <a:pt x="103" y="156"/>
                  </a:lnTo>
                  <a:lnTo>
                    <a:pt x="110" y="153"/>
                  </a:lnTo>
                  <a:lnTo>
                    <a:pt x="117" y="150"/>
                  </a:lnTo>
                  <a:lnTo>
                    <a:pt x="124" y="146"/>
                  </a:lnTo>
                  <a:lnTo>
                    <a:pt x="129" y="142"/>
                  </a:lnTo>
                  <a:lnTo>
                    <a:pt x="135" y="136"/>
                  </a:lnTo>
                  <a:lnTo>
                    <a:pt x="140" y="131"/>
                  </a:lnTo>
                  <a:lnTo>
                    <a:pt x="145" y="124"/>
                  </a:lnTo>
                  <a:lnTo>
                    <a:pt x="149" y="118"/>
                  </a:lnTo>
                  <a:lnTo>
                    <a:pt x="152" y="111"/>
                  </a:lnTo>
                  <a:lnTo>
                    <a:pt x="155" y="103"/>
                  </a:lnTo>
                  <a:lnTo>
                    <a:pt x="157" y="97"/>
                  </a:lnTo>
                  <a:lnTo>
                    <a:pt x="158" y="88"/>
                  </a:lnTo>
                  <a:lnTo>
                    <a:pt x="158" y="80"/>
                  </a:lnTo>
                  <a:lnTo>
                    <a:pt x="158" y="72"/>
                  </a:lnTo>
                  <a:lnTo>
                    <a:pt x="157" y="65"/>
                  </a:lnTo>
                  <a:lnTo>
                    <a:pt x="155" y="57"/>
                  </a:lnTo>
                  <a:lnTo>
                    <a:pt x="152" y="49"/>
                  </a:lnTo>
                  <a:lnTo>
                    <a:pt x="149" y="42"/>
                  </a:lnTo>
                  <a:lnTo>
                    <a:pt x="145" y="36"/>
                  </a:lnTo>
                  <a:lnTo>
                    <a:pt x="140" y="30"/>
                  </a:lnTo>
                  <a:lnTo>
                    <a:pt x="135" y="24"/>
                  </a:lnTo>
                  <a:lnTo>
                    <a:pt x="129" y="19"/>
                  </a:lnTo>
                  <a:lnTo>
                    <a:pt x="124" y="15"/>
                  </a:lnTo>
                  <a:lnTo>
                    <a:pt x="117" y="10"/>
                  </a:lnTo>
                  <a:lnTo>
                    <a:pt x="110" y="7"/>
                  </a:lnTo>
                  <a:lnTo>
                    <a:pt x="103" y="5"/>
                  </a:lnTo>
                  <a:lnTo>
                    <a:pt x="95" y="3"/>
                  </a:lnTo>
                  <a:lnTo>
                    <a:pt x="87" y="2"/>
                  </a:lnTo>
                  <a:lnTo>
                    <a:pt x="80" y="0"/>
                  </a:lnTo>
                  <a:lnTo>
                    <a:pt x="71" y="2"/>
                  </a:lnTo>
                  <a:lnTo>
                    <a:pt x="63" y="3"/>
                  </a:lnTo>
                  <a:lnTo>
                    <a:pt x="55" y="5"/>
                  </a:lnTo>
                  <a:lnTo>
                    <a:pt x="49" y="7"/>
                  </a:lnTo>
                  <a:lnTo>
                    <a:pt x="41" y="10"/>
                  </a:lnTo>
                  <a:lnTo>
                    <a:pt x="35" y="15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6"/>
                  </a:lnTo>
                  <a:lnTo>
                    <a:pt x="10" y="42"/>
                  </a:lnTo>
                  <a:lnTo>
                    <a:pt x="7" y="49"/>
                  </a:lnTo>
                  <a:lnTo>
                    <a:pt x="3" y="57"/>
                  </a:lnTo>
                  <a:lnTo>
                    <a:pt x="1" y="65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1" y="97"/>
                  </a:lnTo>
                  <a:lnTo>
                    <a:pt x="3" y="103"/>
                  </a:lnTo>
                  <a:lnTo>
                    <a:pt x="7" y="111"/>
                  </a:lnTo>
                  <a:lnTo>
                    <a:pt x="10" y="118"/>
                  </a:lnTo>
                  <a:lnTo>
                    <a:pt x="13" y="124"/>
                  </a:lnTo>
                  <a:lnTo>
                    <a:pt x="18" y="131"/>
                  </a:lnTo>
                  <a:lnTo>
                    <a:pt x="23" y="136"/>
                  </a:lnTo>
                  <a:lnTo>
                    <a:pt x="29" y="142"/>
                  </a:lnTo>
                  <a:lnTo>
                    <a:pt x="35" y="146"/>
                  </a:lnTo>
                  <a:lnTo>
                    <a:pt x="41" y="150"/>
                  </a:lnTo>
                  <a:lnTo>
                    <a:pt x="49" y="153"/>
                  </a:lnTo>
                  <a:lnTo>
                    <a:pt x="55" y="156"/>
                  </a:lnTo>
                  <a:lnTo>
                    <a:pt x="63" y="157"/>
                  </a:lnTo>
                  <a:lnTo>
                    <a:pt x="71" y="159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6" name="Freeform 42"/>
            <p:cNvSpPr>
              <a:spLocks/>
            </p:cNvSpPr>
            <p:nvPr/>
          </p:nvSpPr>
          <p:spPr bwMode="auto">
            <a:xfrm>
              <a:off x="5006429" y="4608513"/>
              <a:ext cx="376514" cy="271462"/>
            </a:xfrm>
            <a:custGeom>
              <a:avLst/>
              <a:gdLst/>
              <a:ahLst/>
              <a:cxnLst>
                <a:cxn ang="0">
                  <a:pos x="53" y="387"/>
                </a:cxn>
                <a:cxn ang="0">
                  <a:pos x="82" y="344"/>
                </a:cxn>
                <a:cxn ang="0">
                  <a:pos x="113" y="304"/>
                </a:cxn>
                <a:cxn ang="0">
                  <a:pos x="144" y="266"/>
                </a:cxn>
                <a:cxn ang="0">
                  <a:pos x="175" y="231"/>
                </a:cxn>
                <a:cxn ang="0">
                  <a:pos x="207" y="199"/>
                </a:cxn>
                <a:cxn ang="0">
                  <a:pos x="238" y="170"/>
                </a:cxn>
                <a:cxn ang="0">
                  <a:pos x="268" y="144"/>
                </a:cxn>
                <a:cxn ang="0">
                  <a:pos x="298" y="121"/>
                </a:cxn>
                <a:cxn ang="0">
                  <a:pos x="312" y="111"/>
                </a:cxn>
                <a:cxn ang="0">
                  <a:pos x="326" y="102"/>
                </a:cxn>
                <a:cxn ang="0">
                  <a:pos x="340" y="94"/>
                </a:cxn>
                <a:cxn ang="0">
                  <a:pos x="353" y="87"/>
                </a:cxn>
                <a:cxn ang="0">
                  <a:pos x="365" y="81"/>
                </a:cxn>
                <a:cxn ang="0">
                  <a:pos x="377" y="76"/>
                </a:cxn>
                <a:cxn ang="0">
                  <a:pos x="389" y="71"/>
                </a:cxn>
                <a:cxn ang="0">
                  <a:pos x="400" y="68"/>
                </a:cxn>
                <a:cxn ang="0">
                  <a:pos x="410" y="66"/>
                </a:cxn>
                <a:cxn ang="0">
                  <a:pos x="420" y="65"/>
                </a:cxn>
                <a:cxn ang="0">
                  <a:pos x="428" y="64"/>
                </a:cxn>
                <a:cxn ang="0">
                  <a:pos x="437" y="65"/>
                </a:cxn>
                <a:cxn ang="0">
                  <a:pos x="443" y="65"/>
                </a:cxn>
                <a:cxn ang="0">
                  <a:pos x="449" y="67"/>
                </a:cxn>
                <a:cxn ang="0">
                  <a:pos x="454" y="69"/>
                </a:cxn>
                <a:cxn ang="0">
                  <a:pos x="459" y="71"/>
                </a:cxn>
                <a:cxn ang="0">
                  <a:pos x="495" y="18"/>
                </a:cxn>
                <a:cxn ang="0">
                  <a:pos x="483" y="12"/>
                </a:cxn>
                <a:cxn ang="0">
                  <a:pos x="470" y="6"/>
                </a:cxn>
                <a:cxn ang="0">
                  <a:pos x="456" y="3"/>
                </a:cxn>
                <a:cxn ang="0">
                  <a:pos x="442" y="1"/>
                </a:cxn>
                <a:cxn ang="0">
                  <a:pos x="428" y="0"/>
                </a:cxn>
                <a:cxn ang="0">
                  <a:pos x="414" y="1"/>
                </a:cxn>
                <a:cxn ang="0">
                  <a:pos x="399" y="3"/>
                </a:cxn>
                <a:cxn ang="0">
                  <a:pos x="384" y="6"/>
                </a:cxn>
                <a:cxn ang="0">
                  <a:pos x="369" y="11"/>
                </a:cxn>
                <a:cxn ang="0">
                  <a:pos x="354" y="16"/>
                </a:cxn>
                <a:cxn ang="0">
                  <a:pos x="339" y="23"/>
                </a:cxn>
                <a:cxn ang="0">
                  <a:pos x="323" y="30"/>
                </a:cxn>
                <a:cxn ang="0">
                  <a:pos x="308" y="39"/>
                </a:cxn>
                <a:cxn ang="0">
                  <a:pos x="292" y="48"/>
                </a:cxn>
                <a:cxn ang="0">
                  <a:pos x="277" y="58"/>
                </a:cxn>
                <a:cxn ang="0">
                  <a:pos x="260" y="70"/>
                </a:cxn>
                <a:cxn ang="0">
                  <a:pos x="228" y="94"/>
                </a:cxn>
                <a:cxn ang="0">
                  <a:pos x="195" y="122"/>
                </a:cxn>
                <a:cxn ang="0">
                  <a:pos x="162" y="153"/>
                </a:cxn>
                <a:cxn ang="0">
                  <a:pos x="129" y="187"/>
                </a:cxn>
                <a:cxn ang="0">
                  <a:pos x="96" y="225"/>
                </a:cxn>
                <a:cxn ang="0">
                  <a:pos x="64" y="265"/>
                </a:cxn>
                <a:cxn ang="0">
                  <a:pos x="32" y="306"/>
                </a:cxn>
                <a:cxn ang="0">
                  <a:pos x="0" y="351"/>
                </a:cxn>
                <a:cxn ang="0">
                  <a:pos x="53" y="387"/>
                </a:cxn>
              </a:cxnLst>
              <a:rect l="0" t="0" r="r" b="b"/>
              <a:pathLst>
                <a:path w="495" h="387">
                  <a:moveTo>
                    <a:pt x="53" y="387"/>
                  </a:moveTo>
                  <a:lnTo>
                    <a:pt x="82" y="344"/>
                  </a:lnTo>
                  <a:lnTo>
                    <a:pt x="113" y="304"/>
                  </a:lnTo>
                  <a:lnTo>
                    <a:pt x="144" y="266"/>
                  </a:lnTo>
                  <a:lnTo>
                    <a:pt x="175" y="231"/>
                  </a:lnTo>
                  <a:lnTo>
                    <a:pt x="207" y="199"/>
                  </a:lnTo>
                  <a:lnTo>
                    <a:pt x="238" y="170"/>
                  </a:lnTo>
                  <a:lnTo>
                    <a:pt x="268" y="144"/>
                  </a:lnTo>
                  <a:lnTo>
                    <a:pt x="298" y="121"/>
                  </a:lnTo>
                  <a:lnTo>
                    <a:pt x="312" y="111"/>
                  </a:lnTo>
                  <a:lnTo>
                    <a:pt x="326" y="102"/>
                  </a:lnTo>
                  <a:lnTo>
                    <a:pt x="340" y="94"/>
                  </a:lnTo>
                  <a:lnTo>
                    <a:pt x="353" y="87"/>
                  </a:lnTo>
                  <a:lnTo>
                    <a:pt x="365" y="81"/>
                  </a:lnTo>
                  <a:lnTo>
                    <a:pt x="377" y="76"/>
                  </a:lnTo>
                  <a:lnTo>
                    <a:pt x="389" y="71"/>
                  </a:lnTo>
                  <a:lnTo>
                    <a:pt x="400" y="68"/>
                  </a:lnTo>
                  <a:lnTo>
                    <a:pt x="410" y="66"/>
                  </a:lnTo>
                  <a:lnTo>
                    <a:pt x="420" y="65"/>
                  </a:lnTo>
                  <a:lnTo>
                    <a:pt x="428" y="64"/>
                  </a:lnTo>
                  <a:lnTo>
                    <a:pt x="437" y="65"/>
                  </a:lnTo>
                  <a:lnTo>
                    <a:pt x="443" y="65"/>
                  </a:lnTo>
                  <a:lnTo>
                    <a:pt x="449" y="67"/>
                  </a:lnTo>
                  <a:lnTo>
                    <a:pt x="454" y="69"/>
                  </a:lnTo>
                  <a:lnTo>
                    <a:pt x="459" y="71"/>
                  </a:lnTo>
                  <a:lnTo>
                    <a:pt x="495" y="18"/>
                  </a:lnTo>
                  <a:lnTo>
                    <a:pt x="483" y="12"/>
                  </a:lnTo>
                  <a:lnTo>
                    <a:pt x="470" y="6"/>
                  </a:lnTo>
                  <a:lnTo>
                    <a:pt x="456" y="3"/>
                  </a:lnTo>
                  <a:lnTo>
                    <a:pt x="442" y="1"/>
                  </a:lnTo>
                  <a:lnTo>
                    <a:pt x="428" y="0"/>
                  </a:lnTo>
                  <a:lnTo>
                    <a:pt x="414" y="1"/>
                  </a:lnTo>
                  <a:lnTo>
                    <a:pt x="399" y="3"/>
                  </a:lnTo>
                  <a:lnTo>
                    <a:pt x="384" y="6"/>
                  </a:lnTo>
                  <a:lnTo>
                    <a:pt x="369" y="11"/>
                  </a:lnTo>
                  <a:lnTo>
                    <a:pt x="354" y="16"/>
                  </a:lnTo>
                  <a:lnTo>
                    <a:pt x="339" y="23"/>
                  </a:lnTo>
                  <a:lnTo>
                    <a:pt x="323" y="30"/>
                  </a:lnTo>
                  <a:lnTo>
                    <a:pt x="308" y="39"/>
                  </a:lnTo>
                  <a:lnTo>
                    <a:pt x="292" y="48"/>
                  </a:lnTo>
                  <a:lnTo>
                    <a:pt x="277" y="58"/>
                  </a:lnTo>
                  <a:lnTo>
                    <a:pt x="260" y="70"/>
                  </a:lnTo>
                  <a:lnTo>
                    <a:pt x="228" y="94"/>
                  </a:lnTo>
                  <a:lnTo>
                    <a:pt x="195" y="122"/>
                  </a:lnTo>
                  <a:lnTo>
                    <a:pt x="162" y="153"/>
                  </a:lnTo>
                  <a:lnTo>
                    <a:pt x="129" y="187"/>
                  </a:lnTo>
                  <a:lnTo>
                    <a:pt x="96" y="225"/>
                  </a:lnTo>
                  <a:lnTo>
                    <a:pt x="64" y="265"/>
                  </a:lnTo>
                  <a:lnTo>
                    <a:pt x="32" y="306"/>
                  </a:lnTo>
                  <a:lnTo>
                    <a:pt x="0" y="351"/>
                  </a:lnTo>
                  <a:lnTo>
                    <a:pt x="53" y="38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7" name="Freeform 43"/>
            <p:cNvSpPr>
              <a:spLocks/>
            </p:cNvSpPr>
            <p:nvPr/>
          </p:nvSpPr>
          <p:spPr bwMode="auto">
            <a:xfrm>
              <a:off x="4870609" y="4854576"/>
              <a:ext cx="175363" cy="409575"/>
            </a:xfrm>
            <a:custGeom>
              <a:avLst/>
              <a:gdLst/>
              <a:ahLst/>
              <a:cxnLst>
                <a:cxn ang="0">
                  <a:pos x="90" y="530"/>
                </a:cxn>
                <a:cxn ang="0">
                  <a:pos x="86" y="526"/>
                </a:cxn>
                <a:cxn ang="0">
                  <a:pos x="81" y="523"/>
                </a:cxn>
                <a:cxn ang="0">
                  <a:pos x="78" y="517"/>
                </a:cxn>
                <a:cxn ang="0">
                  <a:pos x="75" y="512"/>
                </a:cxn>
                <a:cxn ang="0">
                  <a:pos x="72" y="504"/>
                </a:cxn>
                <a:cxn ang="0">
                  <a:pos x="68" y="496"/>
                </a:cxn>
                <a:cxn ang="0">
                  <a:pos x="66" y="488"/>
                </a:cxn>
                <a:cxn ang="0">
                  <a:pos x="65" y="477"/>
                </a:cxn>
                <a:cxn ang="0">
                  <a:pos x="64" y="466"/>
                </a:cxn>
                <a:cxn ang="0">
                  <a:pos x="64" y="453"/>
                </a:cxn>
                <a:cxn ang="0">
                  <a:pos x="64" y="440"/>
                </a:cxn>
                <a:cxn ang="0">
                  <a:pos x="65" y="426"/>
                </a:cxn>
                <a:cxn ang="0">
                  <a:pos x="66" y="410"/>
                </a:cxn>
                <a:cxn ang="0">
                  <a:pos x="69" y="395"/>
                </a:cxn>
                <a:cxn ang="0">
                  <a:pos x="72" y="378"/>
                </a:cxn>
                <a:cxn ang="0">
                  <a:pos x="76" y="362"/>
                </a:cxn>
                <a:cxn ang="0">
                  <a:pos x="86" y="326"/>
                </a:cxn>
                <a:cxn ang="0">
                  <a:pos x="98" y="288"/>
                </a:cxn>
                <a:cxn ang="0">
                  <a:pos x="113" y="248"/>
                </a:cxn>
                <a:cxn ang="0">
                  <a:pos x="132" y="207"/>
                </a:cxn>
                <a:cxn ang="0">
                  <a:pos x="153" y="165"/>
                </a:cxn>
                <a:cxn ang="0">
                  <a:pos x="176" y="122"/>
                </a:cxn>
                <a:cxn ang="0">
                  <a:pos x="203" y="79"/>
                </a:cxn>
                <a:cxn ang="0">
                  <a:pos x="231" y="36"/>
                </a:cxn>
                <a:cxn ang="0">
                  <a:pos x="178" y="0"/>
                </a:cxn>
                <a:cxn ang="0">
                  <a:pos x="148" y="46"/>
                </a:cxn>
                <a:cxn ang="0">
                  <a:pos x="121" y="91"/>
                </a:cxn>
                <a:cxn ang="0">
                  <a:pos x="96" y="137"/>
                </a:cxn>
                <a:cxn ang="0">
                  <a:pos x="75" y="181"/>
                </a:cxn>
                <a:cxn ang="0">
                  <a:pos x="55" y="224"/>
                </a:cxn>
                <a:cxn ang="0">
                  <a:pos x="38" y="267"/>
                </a:cxn>
                <a:cxn ang="0">
                  <a:pos x="25" y="308"/>
                </a:cxn>
                <a:cxn ang="0">
                  <a:pos x="14" y="346"/>
                </a:cxn>
                <a:cxn ang="0">
                  <a:pos x="10" y="365"/>
                </a:cxn>
                <a:cxn ang="0">
                  <a:pos x="5" y="384"/>
                </a:cxn>
                <a:cxn ang="0">
                  <a:pos x="3" y="403"/>
                </a:cxn>
                <a:cxn ang="0">
                  <a:pos x="1" y="420"/>
                </a:cxn>
                <a:cxn ang="0">
                  <a:pos x="0" y="437"/>
                </a:cxn>
                <a:cxn ang="0">
                  <a:pos x="0" y="453"/>
                </a:cxn>
                <a:cxn ang="0">
                  <a:pos x="0" y="469"/>
                </a:cxn>
                <a:cxn ang="0">
                  <a:pos x="1" y="484"/>
                </a:cxn>
                <a:cxn ang="0">
                  <a:pos x="3" y="500"/>
                </a:cxn>
                <a:cxn ang="0">
                  <a:pos x="7" y="514"/>
                </a:cxn>
                <a:cxn ang="0">
                  <a:pos x="12" y="527"/>
                </a:cxn>
                <a:cxn ang="0">
                  <a:pos x="17" y="541"/>
                </a:cxn>
                <a:cxn ang="0">
                  <a:pos x="24" y="553"/>
                </a:cxn>
                <a:cxn ang="0">
                  <a:pos x="33" y="564"/>
                </a:cxn>
                <a:cxn ang="0">
                  <a:pos x="43" y="574"/>
                </a:cxn>
                <a:cxn ang="0">
                  <a:pos x="54" y="583"/>
                </a:cxn>
                <a:cxn ang="0">
                  <a:pos x="90" y="530"/>
                </a:cxn>
              </a:cxnLst>
              <a:rect l="0" t="0" r="r" b="b"/>
              <a:pathLst>
                <a:path w="231" h="583">
                  <a:moveTo>
                    <a:pt x="90" y="530"/>
                  </a:moveTo>
                  <a:lnTo>
                    <a:pt x="86" y="526"/>
                  </a:lnTo>
                  <a:lnTo>
                    <a:pt x="81" y="523"/>
                  </a:lnTo>
                  <a:lnTo>
                    <a:pt x="78" y="517"/>
                  </a:lnTo>
                  <a:lnTo>
                    <a:pt x="75" y="512"/>
                  </a:lnTo>
                  <a:lnTo>
                    <a:pt x="72" y="504"/>
                  </a:lnTo>
                  <a:lnTo>
                    <a:pt x="68" y="496"/>
                  </a:lnTo>
                  <a:lnTo>
                    <a:pt x="66" y="488"/>
                  </a:lnTo>
                  <a:lnTo>
                    <a:pt x="65" y="477"/>
                  </a:lnTo>
                  <a:lnTo>
                    <a:pt x="64" y="466"/>
                  </a:lnTo>
                  <a:lnTo>
                    <a:pt x="64" y="453"/>
                  </a:lnTo>
                  <a:lnTo>
                    <a:pt x="64" y="440"/>
                  </a:lnTo>
                  <a:lnTo>
                    <a:pt x="65" y="426"/>
                  </a:lnTo>
                  <a:lnTo>
                    <a:pt x="66" y="410"/>
                  </a:lnTo>
                  <a:lnTo>
                    <a:pt x="69" y="395"/>
                  </a:lnTo>
                  <a:lnTo>
                    <a:pt x="72" y="378"/>
                  </a:lnTo>
                  <a:lnTo>
                    <a:pt x="76" y="362"/>
                  </a:lnTo>
                  <a:lnTo>
                    <a:pt x="86" y="326"/>
                  </a:lnTo>
                  <a:lnTo>
                    <a:pt x="98" y="288"/>
                  </a:lnTo>
                  <a:lnTo>
                    <a:pt x="113" y="248"/>
                  </a:lnTo>
                  <a:lnTo>
                    <a:pt x="132" y="207"/>
                  </a:lnTo>
                  <a:lnTo>
                    <a:pt x="153" y="165"/>
                  </a:lnTo>
                  <a:lnTo>
                    <a:pt x="176" y="122"/>
                  </a:lnTo>
                  <a:lnTo>
                    <a:pt x="203" y="79"/>
                  </a:lnTo>
                  <a:lnTo>
                    <a:pt x="231" y="36"/>
                  </a:lnTo>
                  <a:lnTo>
                    <a:pt x="178" y="0"/>
                  </a:lnTo>
                  <a:lnTo>
                    <a:pt x="148" y="46"/>
                  </a:lnTo>
                  <a:lnTo>
                    <a:pt x="121" y="91"/>
                  </a:lnTo>
                  <a:lnTo>
                    <a:pt x="96" y="137"/>
                  </a:lnTo>
                  <a:lnTo>
                    <a:pt x="75" y="181"/>
                  </a:lnTo>
                  <a:lnTo>
                    <a:pt x="55" y="224"/>
                  </a:lnTo>
                  <a:lnTo>
                    <a:pt x="38" y="267"/>
                  </a:lnTo>
                  <a:lnTo>
                    <a:pt x="25" y="308"/>
                  </a:lnTo>
                  <a:lnTo>
                    <a:pt x="14" y="346"/>
                  </a:lnTo>
                  <a:lnTo>
                    <a:pt x="10" y="365"/>
                  </a:lnTo>
                  <a:lnTo>
                    <a:pt x="5" y="384"/>
                  </a:lnTo>
                  <a:lnTo>
                    <a:pt x="3" y="403"/>
                  </a:lnTo>
                  <a:lnTo>
                    <a:pt x="1" y="420"/>
                  </a:lnTo>
                  <a:lnTo>
                    <a:pt x="0" y="437"/>
                  </a:lnTo>
                  <a:lnTo>
                    <a:pt x="0" y="453"/>
                  </a:lnTo>
                  <a:lnTo>
                    <a:pt x="0" y="469"/>
                  </a:lnTo>
                  <a:lnTo>
                    <a:pt x="1" y="484"/>
                  </a:lnTo>
                  <a:lnTo>
                    <a:pt x="3" y="500"/>
                  </a:lnTo>
                  <a:lnTo>
                    <a:pt x="7" y="514"/>
                  </a:lnTo>
                  <a:lnTo>
                    <a:pt x="12" y="527"/>
                  </a:lnTo>
                  <a:lnTo>
                    <a:pt x="17" y="541"/>
                  </a:lnTo>
                  <a:lnTo>
                    <a:pt x="24" y="553"/>
                  </a:lnTo>
                  <a:lnTo>
                    <a:pt x="33" y="564"/>
                  </a:lnTo>
                  <a:lnTo>
                    <a:pt x="43" y="574"/>
                  </a:lnTo>
                  <a:lnTo>
                    <a:pt x="54" y="583"/>
                  </a:lnTo>
                  <a:lnTo>
                    <a:pt x="90" y="53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8" name="Freeform 44"/>
            <p:cNvSpPr>
              <a:spLocks/>
            </p:cNvSpPr>
            <p:nvPr/>
          </p:nvSpPr>
          <p:spPr bwMode="auto">
            <a:xfrm>
              <a:off x="4911871" y="5005388"/>
              <a:ext cx="376513" cy="273050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413" y="43"/>
                </a:cxn>
                <a:cxn ang="0">
                  <a:pos x="382" y="83"/>
                </a:cxn>
                <a:cxn ang="0">
                  <a:pos x="351" y="120"/>
                </a:cxn>
                <a:cxn ang="0">
                  <a:pos x="320" y="156"/>
                </a:cxn>
                <a:cxn ang="0">
                  <a:pos x="288" y="188"/>
                </a:cxn>
                <a:cxn ang="0">
                  <a:pos x="257" y="217"/>
                </a:cxn>
                <a:cxn ang="0">
                  <a:pos x="227" y="243"/>
                </a:cxn>
                <a:cxn ang="0">
                  <a:pos x="198" y="266"/>
                </a:cxn>
                <a:cxn ang="0">
                  <a:pos x="183" y="276"/>
                </a:cxn>
                <a:cxn ang="0">
                  <a:pos x="169" y="285"/>
                </a:cxn>
                <a:cxn ang="0">
                  <a:pos x="156" y="293"/>
                </a:cxn>
                <a:cxn ang="0">
                  <a:pos x="142" y="300"/>
                </a:cxn>
                <a:cxn ang="0">
                  <a:pos x="130" y="306"/>
                </a:cxn>
                <a:cxn ang="0">
                  <a:pos x="118" y="311"/>
                </a:cxn>
                <a:cxn ang="0">
                  <a:pos x="106" y="316"/>
                </a:cxn>
                <a:cxn ang="0">
                  <a:pos x="95" y="319"/>
                </a:cxn>
                <a:cxn ang="0">
                  <a:pos x="85" y="321"/>
                </a:cxn>
                <a:cxn ang="0">
                  <a:pos x="75" y="322"/>
                </a:cxn>
                <a:cxn ang="0">
                  <a:pos x="67" y="323"/>
                </a:cxn>
                <a:cxn ang="0">
                  <a:pos x="58" y="322"/>
                </a:cxn>
                <a:cxn ang="0">
                  <a:pos x="52" y="322"/>
                </a:cxn>
                <a:cxn ang="0">
                  <a:pos x="46" y="320"/>
                </a:cxn>
                <a:cxn ang="0">
                  <a:pos x="41" y="318"/>
                </a:cxn>
                <a:cxn ang="0">
                  <a:pos x="36" y="315"/>
                </a:cxn>
                <a:cxn ang="0">
                  <a:pos x="0" y="368"/>
                </a:cxn>
                <a:cxn ang="0">
                  <a:pos x="13" y="375"/>
                </a:cxn>
                <a:cxn ang="0">
                  <a:pos x="25" y="381"/>
                </a:cxn>
                <a:cxn ang="0">
                  <a:pos x="40" y="384"/>
                </a:cxn>
                <a:cxn ang="0">
                  <a:pos x="53" y="386"/>
                </a:cxn>
                <a:cxn ang="0">
                  <a:pos x="67" y="387"/>
                </a:cxn>
                <a:cxn ang="0">
                  <a:pos x="82" y="386"/>
                </a:cxn>
                <a:cxn ang="0">
                  <a:pos x="96" y="384"/>
                </a:cxn>
                <a:cxn ang="0">
                  <a:pos x="111" y="381"/>
                </a:cxn>
                <a:cxn ang="0">
                  <a:pos x="126" y="376"/>
                </a:cxn>
                <a:cxn ang="0">
                  <a:pos x="141" y="371"/>
                </a:cxn>
                <a:cxn ang="0">
                  <a:pos x="157" y="364"/>
                </a:cxn>
                <a:cxn ang="0">
                  <a:pos x="172" y="357"/>
                </a:cxn>
                <a:cxn ang="0">
                  <a:pos x="188" y="348"/>
                </a:cxn>
                <a:cxn ang="0">
                  <a:pos x="203" y="339"/>
                </a:cxn>
                <a:cxn ang="0">
                  <a:pos x="218" y="329"/>
                </a:cxn>
                <a:cxn ang="0">
                  <a:pos x="235" y="317"/>
                </a:cxn>
                <a:cxn ang="0">
                  <a:pos x="267" y="293"/>
                </a:cxn>
                <a:cxn ang="0">
                  <a:pos x="300" y="265"/>
                </a:cxn>
                <a:cxn ang="0">
                  <a:pos x="333" y="234"/>
                </a:cxn>
                <a:cxn ang="0">
                  <a:pos x="366" y="200"/>
                </a:cxn>
                <a:cxn ang="0">
                  <a:pos x="400" y="162"/>
                </a:cxn>
                <a:cxn ang="0">
                  <a:pos x="432" y="122"/>
                </a:cxn>
                <a:cxn ang="0">
                  <a:pos x="464" y="81"/>
                </a:cxn>
                <a:cxn ang="0">
                  <a:pos x="496" y="36"/>
                </a:cxn>
                <a:cxn ang="0">
                  <a:pos x="443" y="0"/>
                </a:cxn>
              </a:cxnLst>
              <a:rect l="0" t="0" r="r" b="b"/>
              <a:pathLst>
                <a:path w="496" h="387">
                  <a:moveTo>
                    <a:pt x="443" y="0"/>
                  </a:moveTo>
                  <a:lnTo>
                    <a:pt x="413" y="43"/>
                  </a:lnTo>
                  <a:lnTo>
                    <a:pt x="382" y="83"/>
                  </a:lnTo>
                  <a:lnTo>
                    <a:pt x="351" y="120"/>
                  </a:lnTo>
                  <a:lnTo>
                    <a:pt x="320" y="156"/>
                  </a:lnTo>
                  <a:lnTo>
                    <a:pt x="288" y="188"/>
                  </a:lnTo>
                  <a:lnTo>
                    <a:pt x="257" y="217"/>
                  </a:lnTo>
                  <a:lnTo>
                    <a:pt x="227" y="243"/>
                  </a:lnTo>
                  <a:lnTo>
                    <a:pt x="198" y="266"/>
                  </a:lnTo>
                  <a:lnTo>
                    <a:pt x="183" y="276"/>
                  </a:lnTo>
                  <a:lnTo>
                    <a:pt x="169" y="285"/>
                  </a:lnTo>
                  <a:lnTo>
                    <a:pt x="156" y="293"/>
                  </a:lnTo>
                  <a:lnTo>
                    <a:pt x="142" y="300"/>
                  </a:lnTo>
                  <a:lnTo>
                    <a:pt x="130" y="306"/>
                  </a:lnTo>
                  <a:lnTo>
                    <a:pt x="118" y="311"/>
                  </a:lnTo>
                  <a:lnTo>
                    <a:pt x="106" y="316"/>
                  </a:lnTo>
                  <a:lnTo>
                    <a:pt x="95" y="319"/>
                  </a:lnTo>
                  <a:lnTo>
                    <a:pt x="85" y="321"/>
                  </a:lnTo>
                  <a:lnTo>
                    <a:pt x="75" y="322"/>
                  </a:lnTo>
                  <a:lnTo>
                    <a:pt x="67" y="323"/>
                  </a:lnTo>
                  <a:lnTo>
                    <a:pt x="58" y="322"/>
                  </a:lnTo>
                  <a:lnTo>
                    <a:pt x="52" y="322"/>
                  </a:lnTo>
                  <a:lnTo>
                    <a:pt x="46" y="320"/>
                  </a:lnTo>
                  <a:lnTo>
                    <a:pt x="41" y="318"/>
                  </a:lnTo>
                  <a:lnTo>
                    <a:pt x="36" y="315"/>
                  </a:lnTo>
                  <a:lnTo>
                    <a:pt x="0" y="368"/>
                  </a:lnTo>
                  <a:lnTo>
                    <a:pt x="13" y="375"/>
                  </a:lnTo>
                  <a:lnTo>
                    <a:pt x="25" y="381"/>
                  </a:lnTo>
                  <a:lnTo>
                    <a:pt x="40" y="384"/>
                  </a:lnTo>
                  <a:lnTo>
                    <a:pt x="53" y="386"/>
                  </a:lnTo>
                  <a:lnTo>
                    <a:pt x="67" y="387"/>
                  </a:lnTo>
                  <a:lnTo>
                    <a:pt x="82" y="386"/>
                  </a:lnTo>
                  <a:lnTo>
                    <a:pt x="96" y="384"/>
                  </a:lnTo>
                  <a:lnTo>
                    <a:pt x="111" y="381"/>
                  </a:lnTo>
                  <a:lnTo>
                    <a:pt x="126" y="376"/>
                  </a:lnTo>
                  <a:lnTo>
                    <a:pt x="141" y="371"/>
                  </a:lnTo>
                  <a:lnTo>
                    <a:pt x="157" y="364"/>
                  </a:lnTo>
                  <a:lnTo>
                    <a:pt x="172" y="357"/>
                  </a:lnTo>
                  <a:lnTo>
                    <a:pt x="188" y="348"/>
                  </a:lnTo>
                  <a:lnTo>
                    <a:pt x="203" y="339"/>
                  </a:lnTo>
                  <a:lnTo>
                    <a:pt x="218" y="329"/>
                  </a:lnTo>
                  <a:lnTo>
                    <a:pt x="235" y="317"/>
                  </a:lnTo>
                  <a:lnTo>
                    <a:pt x="267" y="293"/>
                  </a:lnTo>
                  <a:lnTo>
                    <a:pt x="300" y="265"/>
                  </a:lnTo>
                  <a:lnTo>
                    <a:pt x="333" y="234"/>
                  </a:lnTo>
                  <a:lnTo>
                    <a:pt x="366" y="200"/>
                  </a:lnTo>
                  <a:lnTo>
                    <a:pt x="400" y="162"/>
                  </a:lnTo>
                  <a:lnTo>
                    <a:pt x="432" y="122"/>
                  </a:lnTo>
                  <a:lnTo>
                    <a:pt x="464" y="81"/>
                  </a:lnTo>
                  <a:lnTo>
                    <a:pt x="496" y="3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9" name="Freeform 45"/>
            <p:cNvSpPr>
              <a:spLocks/>
            </p:cNvSpPr>
            <p:nvPr/>
          </p:nvSpPr>
          <p:spPr bwMode="auto">
            <a:xfrm>
              <a:off x="5248842" y="4621214"/>
              <a:ext cx="173643" cy="409575"/>
            </a:xfrm>
            <a:custGeom>
              <a:avLst/>
              <a:gdLst/>
              <a:ahLst/>
              <a:cxnLst>
                <a:cxn ang="0">
                  <a:pos x="140" y="53"/>
                </a:cxn>
                <a:cxn ang="0">
                  <a:pos x="144" y="57"/>
                </a:cxn>
                <a:cxn ang="0">
                  <a:pos x="149" y="61"/>
                </a:cxn>
                <a:cxn ang="0">
                  <a:pos x="152" y="67"/>
                </a:cxn>
                <a:cxn ang="0">
                  <a:pos x="155" y="72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64" y="96"/>
                </a:cxn>
                <a:cxn ang="0">
                  <a:pos x="165" y="107"/>
                </a:cxn>
                <a:cxn ang="0">
                  <a:pos x="166" y="118"/>
                </a:cxn>
                <a:cxn ang="0">
                  <a:pos x="166" y="131"/>
                </a:cxn>
                <a:cxn ang="0">
                  <a:pos x="166" y="144"/>
                </a:cxn>
                <a:cxn ang="0">
                  <a:pos x="165" y="158"/>
                </a:cxn>
                <a:cxn ang="0">
                  <a:pos x="164" y="174"/>
                </a:cxn>
                <a:cxn ang="0">
                  <a:pos x="162" y="189"/>
                </a:cxn>
                <a:cxn ang="0">
                  <a:pos x="159" y="206"/>
                </a:cxn>
                <a:cxn ang="0">
                  <a:pos x="154" y="222"/>
                </a:cxn>
                <a:cxn ang="0">
                  <a:pos x="144" y="258"/>
                </a:cxn>
                <a:cxn ang="0">
                  <a:pos x="132" y="296"/>
                </a:cxn>
                <a:cxn ang="0">
                  <a:pos x="117" y="336"/>
                </a:cxn>
                <a:cxn ang="0">
                  <a:pos x="98" y="377"/>
                </a:cxn>
                <a:cxn ang="0">
                  <a:pos x="77" y="419"/>
                </a:cxn>
                <a:cxn ang="0">
                  <a:pos x="54" y="461"/>
                </a:cxn>
                <a:cxn ang="0">
                  <a:pos x="28" y="505"/>
                </a:cxn>
                <a:cxn ang="0">
                  <a:pos x="0" y="548"/>
                </a:cxn>
                <a:cxn ang="0">
                  <a:pos x="53" y="584"/>
                </a:cxn>
                <a:cxn ang="0">
                  <a:pos x="82" y="538"/>
                </a:cxn>
                <a:cxn ang="0">
                  <a:pos x="109" y="493"/>
                </a:cxn>
                <a:cxn ang="0">
                  <a:pos x="134" y="447"/>
                </a:cxn>
                <a:cxn ang="0">
                  <a:pos x="155" y="403"/>
                </a:cxn>
                <a:cxn ang="0">
                  <a:pos x="175" y="360"/>
                </a:cxn>
                <a:cxn ang="0">
                  <a:pos x="192" y="317"/>
                </a:cxn>
                <a:cxn ang="0">
                  <a:pos x="205" y="276"/>
                </a:cxn>
                <a:cxn ang="0">
                  <a:pos x="216" y="238"/>
                </a:cxn>
                <a:cxn ang="0">
                  <a:pos x="220" y="218"/>
                </a:cxn>
                <a:cxn ang="0">
                  <a:pos x="225" y="200"/>
                </a:cxn>
                <a:cxn ang="0">
                  <a:pos x="227" y="181"/>
                </a:cxn>
                <a:cxn ang="0">
                  <a:pos x="229" y="164"/>
                </a:cxn>
                <a:cxn ang="0">
                  <a:pos x="230" y="147"/>
                </a:cxn>
                <a:cxn ang="0">
                  <a:pos x="230" y="131"/>
                </a:cxn>
                <a:cxn ang="0">
                  <a:pos x="230" y="115"/>
                </a:cxn>
                <a:cxn ang="0">
                  <a:pos x="229" y="100"/>
                </a:cxn>
                <a:cxn ang="0">
                  <a:pos x="227" y="84"/>
                </a:cxn>
                <a:cxn ang="0">
                  <a:pos x="223" y="70"/>
                </a:cxn>
                <a:cxn ang="0">
                  <a:pos x="218" y="57"/>
                </a:cxn>
                <a:cxn ang="0">
                  <a:pos x="213" y="43"/>
                </a:cxn>
                <a:cxn ang="0">
                  <a:pos x="206" y="31"/>
                </a:cxn>
                <a:cxn ang="0">
                  <a:pos x="197" y="20"/>
                </a:cxn>
                <a:cxn ang="0">
                  <a:pos x="187" y="9"/>
                </a:cxn>
                <a:cxn ang="0">
                  <a:pos x="176" y="0"/>
                </a:cxn>
                <a:cxn ang="0">
                  <a:pos x="140" y="53"/>
                </a:cxn>
              </a:cxnLst>
              <a:rect l="0" t="0" r="r" b="b"/>
              <a:pathLst>
                <a:path w="230" h="584">
                  <a:moveTo>
                    <a:pt x="140" y="53"/>
                  </a:moveTo>
                  <a:lnTo>
                    <a:pt x="144" y="57"/>
                  </a:lnTo>
                  <a:lnTo>
                    <a:pt x="149" y="61"/>
                  </a:lnTo>
                  <a:lnTo>
                    <a:pt x="152" y="67"/>
                  </a:lnTo>
                  <a:lnTo>
                    <a:pt x="155" y="72"/>
                  </a:lnTo>
                  <a:lnTo>
                    <a:pt x="159" y="80"/>
                  </a:lnTo>
                  <a:lnTo>
                    <a:pt x="162" y="88"/>
                  </a:lnTo>
                  <a:lnTo>
                    <a:pt x="164" y="96"/>
                  </a:lnTo>
                  <a:lnTo>
                    <a:pt x="165" y="107"/>
                  </a:lnTo>
                  <a:lnTo>
                    <a:pt x="166" y="118"/>
                  </a:lnTo>
                  <a:lnTo>
                    <a:pt x="166" y="131"/>
                  </a:lnTo>
                  <a:lnTo>
                    <a:pt x="166" y="144"/>
                  </a:lnTo>
                  <a:lnTo>
                    <a:pt x="165" y="158"/>
                  </a:lnTo>
                  <a:lnTo>
                    <a:pt x="164" y="174"/>
                  </a:lnTo>
                  <a:lnTo>
                    <a:pt x="162" y="189"/>
                  </a:lnTo>
                  <a:lnTo>
                    <a:pt x="159" y="206"/>
                  </a:lnTo>
                  <a:lnTo>
                    <a:pt x="154" y="222"/>
                  </a:lnTo>
                  <a:lnTo>
                    <a:pt x="144" y="258"/>
                  </a:lnTo>
                  <a:lnTo>
                    <a:pt x="132" y="296"/>
                  </a:lnTo>
                  <a:lnTo>
                    <a:pt x="117" y="336"/>
                  </a:lnTo>
                  <a:lnTo>
                    <a:pt x="98" y="377"/>
                  </a:lnTo>
                  <a:lnTo>
                    <a:pt x="77" y="419"/>
                  </a:lnTo>
                  <a:lnTo>
                    <a:pt x="54" y="461"/>
                  </a:lnTo>
                  <a:lnTo>
                    <a:pt x="28" y="505"/>
                  </a:lnTo>
                  <a:lnTo>
                    <a:pt x="0" y="548"/>
                  </a:lnTo>
                  <a:lnTo>
                    <a:pt x="53" y="584"/>
                  </a:lnTo>
                  <a:lnTo>
                    <a:pt x="82" y="538"/>
                  </a:lnTo>
                  <a:lnTo>
                    <a:pt x="109" y="493"/>
                  </a:lnTo>
                  <a:lnTo>
                    <a:pt x="134" y="447"/>
                  </a:lnTo>
                  <a:lnTo>
                    <a:pt x="155" y="403"/>
                  </a:lnTo>
                  <a:lnTo>
                    <a:pt x="175" y="360"/>
                  </a:lnTo>
                  <a:lnTo>
                    <a:pt x="192" y="317"/>
                  </a:lnTo>
                  <a:lnTo>
                    <a:pt x="205" y="276"/>
                  </a:lnTo>
                  <a:lnTo>
                    <a:pt x="216" y="238"/>
                  </a:lnTo>
                  <a:lnTo>
                    <a:pt x="220" y="218"/>
                  </a:lnTo>
                  <a:lnTo>
                    <a:pt x="225" y="200"/>
                  </a:lnTo>
                  <a:lnTo>
                    <a:pt x="227" y="181"/>
                  </a:lnTo>
                  <a:lnTo>
                    <a:pt x="229" y="164"/>
                  </a:lnTo>
                  <a:lnTo>
                    <a:pt x="230" y="147"/>
                  </a:lnTo>
                  <a:lnTo>
                    <a:pt x="230" y="131"/>
                  </a:lnTo>
                  <a:lnTo>
                    <a:pt x="230" y="115"/>
                  </a:lnTo>
                  <a:lnTo>
                    <a:pt x="229" y="100"/>
                  </a:lnTo>
                  <a:lnTo>
                    <a:pt x="227" y="84"/>
                  </a:lnTo>
                  <a:lnTo>
                    <a:pt x="223" y="70"/>
                  </a:lnTo>
                  <a:lnTo>
                    <a:pt x="218" y="57"/>
                  </a:lnTo>
                  <a:lnTo>
                    <a:pt x="213" y="43"/>
                  </a:lnTo>
                  <a:lnTo>
                    <a:pt x="206" y="31"/>
                  </a:lnTo>
                  <a:lnTo>
                    <a:pt x="197" y="20"/>
                  </a:lnTo>
                  <a:lnTo>
                    <a:pt x="187" y="9"/>
                  </a:lnTo>
                  <a:lnTo>
                    <a:pt x="176" y="0"/>
                  </a:lnTo>
                  <a:lnTo>
                    <a:pt x="140" y="5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0" name="Freeform 46"/>
            <p:cNvSpPr>
              <a:spLocks/>
            </p:cNvSpPr>
            <p:nvPr/>
          </p:nvSpPr>
          <p:spPr bwMode="auto">
            <a:xfrm>
              <a:off x="5367469" y="4638676"/>
              <a:ext cx="34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1" name="Rectangle 47"/>
            <p:cNvSpPr>
              <a:spLocks noChangeArrowheads="1"/>
            </p:cNvSpPr>
            <p:nvPr/>
          </p:nvSpPr>
          <p:spPr bwMode="auto">
            <a:xfrm>
              <a:off x="2257363" y="3333751"/>
              <a:ext cx="8247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PALACE</a:t>
              </a:r>
            </a:p>
          </p:txBody>
        </p:sp>
        <p:sp>
          <p:nvSpPr>
            <p:cNvPr id="77872" name="Rectangle 48"/>
            <p:cNvSpPr>
              <a:spLocks noChangeArrowheads="1"/>
            </p:cNvSpPr>
            <p:nvPr/>
          </p:nvSpPr>
          <p:spPr bwMode="auto">
            <a:xfrm>
              <a:off x="5248842" y="4968876"/>
              <a:ext cx="7534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Atlantic</a:t>
              </a:r>
            </a:p>
          </p:txBody>
        </p:sp>
        <p:sp>
          <p:nvSpPr>
            <p:cNvPr id="77873" name="Freeform 49"/>
            <p:cNvSpPr>
              <a:spLocks/>
            </p:cNvSpPr>
            <p:nvPr/>
          </p:nvSpPr>
          <p:spPr bwMode="auto">
            <a:xfrm>
              <a:off x="5192106" y="2419350"/>
              <a:ext cx="563911" cy="488950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8" y="91"/>
                </a:cxn>
                <a:cxn ang="0">
                  <a:pos x="113" y="127"/>
                </a:cxn>
                <a:cxn ang="0">
                  <a:pos x="166" y="165"/>
                </a:cxn>
                <a:cxn ang="0">
                  <a:pos x="218" y="202"/>
                </a:cxn>
                <a:cxn ang="0">
                  <a:pos x="268" y="241"/>
                </a:cxn>
                <a:cxn ang="0">
                  <a:pos x="316" y="281"/>
                </a:cxn>
                <a:cxn ang="0">
                  <a:pos x="363" y="321"/>
                </a:cxn>
                <a:cxn ang="0">
                  <a:pos x="408" y="362"/>
                </a:cxn>
                <a:cxn ang="0">
                  <a:pos x="451" y="403"/>
                </a:cxn>
                <a:cxn ang="0">
                  <a:pos x="492" y="444"/>
                </a:cxn>
                <a:cxn ang="0">
                  <a:pos x="530" y="486"/>
                </a:cxn>
                <a:cxn ang="0">
                  <a:pos x="567" y="528"/>
                </a:cxn>
                <a:cxn ang="0">
                  <a:pos x="602" y="570"/>
                </a:cxn>
                <a:cxn ang="0">
                  <a:pos x="634" y="613"/>
                </a:cxn>
                <a:cxn ang="0">
                  <a:pos x="665" y="655"/>
                </a:cxn>
                <a:cxn ang="0">
                  <a:pos x="693" y="697"/>
                </a:cxn>
                <a:cxn ang="0">
                  <a:pos x="747" y="662"/>
                </a:cxn>
                <a:cxn ang="0">
                  <a:pos x="717" y="618"/>
                </a:cxn>
                <a:cxn ang="0">
                  <a:pos x="686" y="574"/>
                </a:cxn>
                <a:cxn ang="0">
                  <a:pos x="652" y="530"/>
                </a:cxn>
                <a:cxn ang="0">
                  <a:pos x="616" y="487"/>
                </a:cxn>
                <a:cxn ang="0">
                  <a:pos x="578" y="444"/>
                </a:cxn>
                <a:cxn ang="0">
                  <a:pos x="537" y="400"/>
                </a:cxn>
                <a:cxn ang="0">
                  <a:pos x="495" y="358"/>
                </a:cxn>
                <a:cxn ang="0">
                  <a:pos x="451" y="315"/>
                </a:cxn>
                <a:cxn ang="0">
                  <a:pos x="406" y="273"/>
                </a:cxn>
                <a:cxn ang="0">
                  <a:pos x="357" y="232"/>
                </a:cxn>
                <a:cxn ang="0">
                  <a:pos x="307" y="191"/>
                </a:cxn>
                <a:cxn ang="0">
                  <a:pos x="257" y="151"/>
                </a:cxn>
                <a:cxn ang="0">
                  <a:pos x="204" y="113"/>
                </a:cxn>
                <a:cxn ang="0">
                  <a:pos x="148" y="74"/>
                </a:cxn>
                <a:cxn ang="0">
                  <a:pos x="92" y="37"/>
                </a:cxn>
                <a:cxn ang="0">
                  <a:pos x="34" y="0"/>
                </a:cxn>
                <a:cxn ang="0">
                  <a:pos x="0" y="54"/>
                </a:cxn>
              </a:cxnLst>
              <a:rect l="0" t="0" r="r" b="b"/>
              <a:pathLst>
                <a:path w="747" h="697">
                  <a:moveTo>
                    <a:pt x="0" y="54"/>
                  </a:moveTo>
                  <a:lnTo>
                    <a:pt x="58" y="91"/>
                  </a:lnTo>
                  <a:lnTo>
                    <a:pt x="113" y="127"/>
                  </a:lnTo>
                  <a:lnTo>
                    <a:pt x="166" y="165"/>
                  </a:lnTo>
                  <a:lnTo>
                    <a:pt x="218" y="202"/>
                  </a:lnTo>
                  <a:lnTo>
                    <a:pt x="268" y="241"/>
                  </a:lnTo>
                  <a:lnTo>
                    <a:pt x="316" y="281"/>
                  </a:lnTo>
                  <a:lnTo>
                    <a:pt x="363" y="321"/>
                  </a:lnTo>
                  <a:lnTo>
                    <a:pt x="408" y="362"/>
                  </a:lnTo>
                  <a:lnTo>
                    <a:pt x="451" y="403"/>
                  </a:lnTo>
                  <a:lnTo>
                    <a:pt x="492" y="444"/>
                  </a:lnTo>
                  <a:lnTo>
                    <a:pt x="530" y="486"/>
                  </a:lnTo>
                  <a:lnTo>
                    <a:pt x="567" y="528"/>
                  </a:lnTo>
                  <a:lnTo>
                    <a:pt x="602" y="570"/>
                  </a:lnTo>
                  <a:lnTo>
                    <a:pt x="634" y="613"/>
                  </a:lnTo>
                  <a:lnTo>
                    <a:pt x="665" y="655"/>
                  </a:lnTo>
                  <a:lnTo>
                    <a:pt x="693" y="697"/>
                  </a:lnTo>
                  <a:lnTo>
                    <a:pt x="747" y="662"/>
                  </a:lnTo>
                  <a:lnTo>
                    <a:pt x="717" y="618"/>
                  </a:lnTo>
                  <a:lnTo>
                    <a:pt x="686" y="574"/>
                  </a:lnTo>
                  <a:lnTo>
                    <a:pt x="652" y="530"/>
                  </a:lnTo>
                  <a:lnTo>
                    <a:pt x="616" y="487"/>
                  </a:lnTo>
                  <a:lnTo>
                    <a:pt x="578" y="444"/>
                  </a:lnTo>
                  <a:lnTo>
                    <a:pt x="537" y="400"/>
                  </a:lnTo>
                  <a:lnTo>
                    <a:pt x="495" y="358"/>
                  </a:lnTo>
                  <a:lnTo>
                    <a:pt x="451" y="315"/>
                  </a:lnTo>
                  <a:lnTo>
                    <a:pt x="406" y="273"/>
                  </a:lnTo>
                  <a:lnTo>
                    <a:pt x="357" y="232"/>
                  </a:lnTo>
                  <a:lnTo>
                    <a:pt x="307" y="191"/>
                  </a:lnTo>
                  <a:lnTo>
                    <a:pt x="257" y="151"/>
                  </a:lnTo>
                  <a:lnTo>
                    <a:pt x="204" y="113"/>
                  </a:lnTo>
                  <a:lnTo>
                    <a:pt x="148" y="74"/>
                  </a:lnTo>
                  <a:lnTo>
                    <a:pt x="92" y="37"/>
                  </a:lnTo>
                  <a:lnTo>
                    <a:pt x="34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4" name="Freeform 50"/>
            <p:cNvSpPr>
              <a:spLocks/>
            </p:cNvSpPr>
            <p:nvPr/>
          </p:nvSpPr>
          <p:spPr bwMode="auto">
            <a:xfrm>
              <a:off x="4016146" y="2181225"/>
              <a:ext cx="1200030" cy="274638"/>
            </a:xfrm>
            <a:custGeom>
              <a:avLst/>
              <a:gdLst/>
              <a:ahLst/>
              <a:cxnLst>
                <a:cxn ang="0">
                  <a:pos x="63" y="254"/>
                </a:cxn>
                <a:cxn ang="0">
                  <a:pos x="82" y="228"/>
                </a:cxn>
                <a:cxn ang="0">
                  <a:pos x="106" y="204"/>
                </a:cxn>
                <a:cxn ang="0">
                  <a:pos x="130" y="181"/>
                </a:cxn>
                <a:cxn ang="0">
                  <a:pos x="158" y="161"/>
                </a:cxn>
                <a:cxn ang="0">
                  <a:pos x="187" y="142"/>
                </a:cxn>
                <a:cxn ang="0">
                  <a:pos x="219" y="125"/>
                </a:cxn>
                <a:cxn ang="0">
                  <a:pos x="254" y="111"/>
                </a:cxn>
                <a:cxn ang="0">
                  <a:pos x="290" y="98"/>
                </a:cxn>
                <a:cxn ang="0">
                  <a:pos x="329" y="88"/>
                </a:cxn>
                <a:cxn ang="0">
                  <a:pos x="370" y="79"/>
                </a:cxn>
                <a:cxn ang="0">
                  <a:pos x="411" y="72"/>
                </a:cxn>
                <a:cxn ang="0">
                  <a:pos x="479" y="67"/>
                </a:cxn>
                <a:cxn ang="0">
                  <a:pos x="575" y="66"/>
                </a:cxn>
                <a:cxn ang="0">
                  <a:pos x="677" y="73"/>
                </a:cxn>
                <a:cxn ang="0">
                  <a:pos x="784" y="89"/>
                </a:cxn>
                <a:cxn ang="0">
                  <a:pos x="894" y="113"/>
                </a:cxn>
                <a:cxn ang="0">
                  <a:pos x="1009" y="145"/>
                </a:cxn>
                <a:cxn ang="0">
                  <a:pos x="1126" y="186"/>
                </a:cxn>
                <a:cxn ang="0">
                  <a:pos x="1244" y="234"/>
                </a:cxn>
                <a:cxn ang="0">
                  <a:pos x="1364" y="292"/>
                </a:cxn>
                <a:cxn ang="0">
                  <a:pos x="1485" y="356"/>
                </a:cxn>
                <a:cxn ang="0">
                  <a:pos x="1578" y="337"/>
                </a:cxn>
                <a:cxn ang="0">
                  <a:pos x="1455" y="266"/>
                </a:cxn>
                <a:cxn ang="0">
                  <a:pos x="1331" y="205"/>
                </a:cxn>
                <a:cxn ang="0">
                  <a:pos x="1209" y="151"/>
                </a:cxn>
                <a:cxn ang="0">
                  <a:pos x="1087" y="104"/>
                </a:cxn>
                <a:cxn ang="0">
                  <a:pos x="968" y="67"/>
                </a:cxn>
                <a:cxn ang="0">
                  <a:pos x="852" y="37"/>
                </a:cxn>
                <a:cxn ang="0">
                  <a:pos x="738" y="17"/>
                </a:cxn>
                <a:cxn ang="0">
                  <a:pos x="630" y="5"/>
                </a:cxn>
                <a:cxn ang="0">
                  <a:pos x="526" y="0"/>
                </a:cxn>
                <a:cxn ang="0">
                  <a:pos x="428" y="6"/>
                </a:cxn>
                <a:cxn ang="0">
                  <a:pos x="381" y="13"/>
                </a:cxn>
                <a:cxn ang="0">
                  <a:pos x="335" y="20"/>
                </a:cxn>
                <a:cxn ang="0">
                  <a:pos x="292" y="31"/>
                </a:cxn>
                <a:cxn ang="0">
                  <a:pos x="250" y="43"/>
                </a:cxn>
                <a:cxn ang="0">
                  <a:pos x="211" y="59"/>
                </a:cxn>
                <a:cxn ang="0">
                  <a:pos x="173" y="77"/>
                </a:cxn>
                <a:cxn ang="0">
                  <a:pos x="138" y="96"/>
                </a:cxn>
                <a:cxn ang="0">
                  <a:pos x="105" y="120"/>
                </a:cxn>
                <a:cxn ang="0">
                  <a:pos x="75" y="144"/>
                </a:cxn>
                <a:cxn ang="0">
                  <a:pos x="47" y="172"/>
                </a:cxn>
                <a:cxn ang="0">
                  <a:pos x="22" y="202"/>
                </a:cxn>
                <a:cxn ang="0">
                  <a:pos x="0" y="234"/>
                </a:cxn>
              </a:cxnLst>
              <a:rect l="0" t="0" r="r" b="b"/>
              <a:pathLst>
                <a:path w="1578" h="391">
                  <a:moveTo>
                    <a:pt x="54" y="268"/>
                  </a:moveTo>
                  <a:lnTo>
                    <a:pt x="63" y="254"/>
                  </a:lnTo>
                  <a:lnTo>
                    <a:pt x="72" y="241"/>
                  </a:lnTo>
                  <a:lnTo>
                    <a:pt x="82" y="228"/>
                  </a:lnTo>
                  <a:lnTo>
                    <a:pt x="93" y="216"/>
                  </a:lnTo>
                  <a:lnTo>
                    <a:pt x="106" y="204"/>
                  </a:lnTo>
                  <a:lnTo>
                    <a:pt x="118" y="191"/>
                  </a:lnTo>
                  <a:lnTo>
                    <a:pt x="130" y="181"/>
                  </a:lnTo>
                  <a:lnTo>
                    <a:pt x="143" y="170"/>
                  </a:lnTo>
                  <a:lnTo>
                    <a:pt x="158" y="161"/>
                  </a:lnTo>
                  <a:lnTo>
                    <a:pt x="172" y="151"/>
                  </a:lnTo>
                  <a:lnTo>
                    <a:pt x="187" y="142"/>
                  </a:lnTo>
                  <a:lnTo>
                    <a:pt x="203" y="134"/>
                  </a:lnTo>
                  <a:lnTo>
                    <a:pt x="219" y="125"/>
                  </a:lnTo>
                  <a:lnTo>
                    <a:pt x="236" y="117"/>
                  </a:lnTo>
                  <a:lnTo>
                    <a:pt x="254" y="111"/>
                  </a:lnTo>
                  <a:lnTo>
                    <a:pt x="271" y="104"/>
                  </a:lnTo>
                  <a:lnTo>
                    <a:pt x="290" y="98"/>
                  </a:lnTo>
                  <a:lnTo>
                    <a:pt x="309" y="92"/>
                  </a:lnTo>
                  <a:lnTo>
                    <a:pt x="329" y="88"/>
                  </a:lnTo>
                  <a:lnTo>
                    <a:pt x="349" y="83"/>
                  </a:lnTo>
                  <a:lnTo>
                    <a:pt x="370" y="79"/>
                  </a:lnTo>
                  <a:lnTo>
                    <a:pt x="391" y="75"/>
                  </a:lnTo>
                  <a:lnTo>
                    <a:pt x="411" y="72"/>
                  </a:lnTo>
                  <a:lnTo>
                    <a:pt x="434" y="70"/>
                  </a:lnTo>
                  <a:lnTo>
                    <a:pt x="479" y="67"/>
                  </a:lnTo>
                  <a:lnTo>
                    <a:pt x="526" y="64"/>
                  </a:lnTo>
                  <a:lnTo>
                    <a:pt x="575" y="66"/>
                  </a:lnTo>
                  <a:lnTo>
                    <a:pt x="626" y="68"/>
                  </a:lnTo>
                  <a:lnTo>
                    <a:pt x="677" y="73"/>
                  </a:lnTo>
                  <a:lnTo>
                    <a:pt x="730" y="80"/>
                  </a:lnTo>
                  <a:lnTo>
                    <a:pt x="784" y="89"/>
                  </a:lnTo>
                  <a:lnTo>
                    <a:pt x="839" y="100"/>
                  </a:lnTo>
                  <a:lnTo>
                    <a:pt x="894" y="113"/>
                  </a:lnTo>
                  <a:lnTo>
                    <a:pt x="951" y="128"/>
                  </a:lnTo>
                  <a:lnTo>
                    <a:pt x="1009" y="145"/>
                  </a:lnTo>
                  <a:lnTo>
                    <a:pt x="1067" y="165"/>
                  </a:lnTo>
                  <a:lnTo>
                    <a:pt x="1126" y="186"/>
                  </a:lnTo>
                  <a:lnTo>
                    <a:pt x="1184" y="209"/>
                  </a:lnTo>
                  <a:lnTo>
                    <a:pt x="1244" y="234"/>
                  </a:lnTo>
                  <a:lnTo>
                    <a:pt x="1305" y="262"/>
                  </a:lnTo>
                  <a:lnTo>
                    <a:pt x="1364" y="292"/>
                  </a:lnTo>
                  <a:lnTo>
                    <a:pt x="1425" y="323"/>
                  </a:lnTo>
                  <a:lnTo>
                    <a:pt x="1485" y="356"/>
                  </a:lnTo>
                  <a:lnTo>
                    <a:pt x="1544" y="391"/>
                  </a:lnTo>
                  <a:lnTo>
                    <a:pt x="1578" y="337"/>
                  </a:lnTo>
                  <a:lnTo>
                    <a:pt x="1517" y="301"/>
                  </a:lnTo>
                  <a:lnTo>
                    <a:pt x="1455" y="266"/>
                  </a:lnTo>
                  <a:lnTo>
                    <a:pt x="1393" y="234"/>
                  </a:lnTo>
                  <a:lnTo>
                    <a:pt x="1331" y="205"/>
                  </a:lnTo>
                  <a:lnTo>
                    <a:pt x="1271" y="176"/>
                  </a:lnTo>
                  <a:lnTo>
                    <a:pt x="1209" y="151"/>
                  </a:lnTo>
                  <a:lnTo>
                    <a:pt x="1148" y="126"/>
                  </a:lnTo>
                  <a:lnTo>
                    <a:pt x="1087" y="104"/>
                  </a:lnTo>
                  <a:lnTo>
                    <a:pt x="1028" y="84"/>
                  </a:lnTo>
                  <a:lnTo>
                    <a:pt x="968" y="67"/>
                  </a:lnTo>
                  <a:lnTo>
                    <a:pt x="910" y="51"/>
                  </a:lnTo>
                  <a:lnTo>
                    <a:pt x="852" y="37"/>
                  </a:lnTo>
                  <a:lnTo>
                    <a:pt x="795" y="26"/>
                  </a:lnTo>
                  <a:lnTo>
                    <a:pt x="738" y="17"/>
                  </a:lnTo>
                  <a:lnTo>
                    <a:pt x="683" y="9"/>
                  </a:lnTo>
                  <a:lnTo>
                    <a:pt x="630" y="5"/>
                  </a:lnTo>
                  <a:lnTo>
                    <a:pt x="577" y="2"/>
                  </a:lnTo>
                  <a:lnTo>
                    <a:pt x="526" y="0"/>
                  </a:lnTo>
                  <a:lnTo>
                    <a:pt x="476" y="3"/>
                  </a:lnTo>
                  <a:lnTo>
                    <a:pt x="428" y="6"/>
                  </a:lnTo>
                  <a:lnTo>
                    <a:pt x="404" y="9"/>
                  </a:lnTo>
                  <a:lnTo>
                    <a:pt x="381" y="13"/>
                  </a:lnTo>
                  <a:lnTo>
                    <a:pt x="357" y="16"/>
                  </a:lnTo>
                  <a:lnTo>
                    <a:pt x="335" y="20"/>
                  </a:lnTo>
                  <a:lnTo>
                    <a:pt x="313" y="26"/>
                  </a:lnTo>
                  <a:lnTo>
                    <a:pt x="292" y="31"/>
                  </a:lnTo>
                  <a:lnTo>
                    <a:pt x="271" y="37"/>
                  </a:lnTo>
                  <a:lnTo>
                    <a:pt x="250" y="43"/>
                  </a:lnTo>
                  <a:lnTo>
                    <a:pt x="230" y="51"/>
                  </a:lnTo>
                  <a:lnTo>
                    <a:pt x="211" y="59"/>
                  </a:lnTo>
                  <a:lnTo>
                    <a:pt x="192" y="68"/>
                  </a:lnTo>
                  <a:lnTo>
                    <a:pt x="173" y="77"/>
                  </a:lnTo>
                  <a:lnTo>
                    <a:pt x="155" y="87"/>
                  </a:lnTo>
                  <a:lnTo>
                    <a:pt x="138" y="96"/>
                  </a:lnTo>
                  <a:lnTo>
                    <a:pt x="121" y="108"/>
                  </a:lnTo>
                  <a:lnTo>
                    <a:pt x="105" y="120"/>
                  </a:lnTo>
                  <a:lnTo>
                    <a:pt x="89" y="132"/>
                  </a:lnTo>
                  <a:lnTo>
                    <a:pt x="75" y="144"/>
                  </a:lnTo>
                  <a:lnTo>
                    <a:pt x="60" y="158"/>
                  </a:lnTo>
                  <a:lnTo>
                    <a:pt x="47" y="172"/>
                  </a:lnTo>
                  <a:lnTo>
                    <a:pt x="34" y="187"/>
                  </a:lnTo>
                  <a:lnTo>
                    <a:pt x="22" y="202"/>
                  </a:lnTo>
                  <a:lnTo>
                    <a:pt x="11" y="218"/>
                  </a:lnTo>
                  <a:lnTo>
                    <a:pt x="0" y="234"/>
                  </a:lnTo>
                  <a:lnTo>
                    <a:pt x="54" y="26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5" name="Freeform 51"/>
            <p:cNvSpPr>
              <a:spLocks/>
            </p:cNvSpPr>
            <p:nvPr/>
          </p:nvSpPr>
          <p:spPr bwMode="auto">
            <a:xfrm>
              <a:off x="3971445" y="2346326"/>
              <a:ext cx="689416" cy="950913"/>
            </a:xfrm>
            <a:custGeom>
              <a:avLst/>
              <a:gdLst/>
              <a:ahLst/>
              <a:cxnLst>
                <a:cxn ang="0">
                  <a:pos x="850" y="1265"/>
                </a:cxn>
                <a:cxn ang="0">
                  <a:pos x="736" y="1187"/>
                </a:cxn>
                <a:cxn ang="0">
                  <a:pos x="632" y="1107"/>
                </a:cxn>
                <a:cxn ang="0">
                  <a:pos x="533" y="1024"/>
                </a:cxn>
                <a:cxn ang="0">
                  <a:pos x="444" y="938"/>
                </a:cxn>
                <a:cxn ang="0">
                  <a:pos x="363" y="852"/>
                </a:cxn>
                <a:cxn ang="0">
                  <a:pos x="290" y="763"/>
                </a:cxn>
                <a:cxn ang="0">
                  <a:pos x="227" y="676"/>
                </a:cxn>
                <a:cxn ang="0">
                  <a:pos x="174" y="589"/>
                </a:cxn>
                <a:cxn ang="0">
                  <a:pos x="131" y="504"/>
                </a:cxn>
                <a:cxn ang="0">
                  <a:pos x="98" y="421"/>
                </a:cxn>
                <a:cxn ang="0">
                  <a:pos x="80" y="360"/>
                </a:cxn>
                <a:cxn ang="0">
                  <a:pos x="73" y="321"/>
                </a:cxn>
                <a:cxn ang="0">
                  <a:pos x="67" y="283"/>
                </a:cxn>
                <a:cxn ang="0">
                  <a:pos x="64" y="246"/>
                </a:cxn>
                <a:cxn ang="0">
                  <a:pos x="64" y="209"/>
                </a:cxn>
                <a:cxn ang="0">
                  <a:pos x="67" y="175"/>
                </a:cxn>
                <a:cxn ang="0">
                  <a:pos x="73" y="141"/>
                </a:cxn>
                <a:cxn ang="0">
                  <a:pos x="82" y="109"/>
                </a:cxn>
                <a:cxn ang="0">
                  <a:pos x="93" y="78"/>
                </a:cxn>
                <a:cxn ang="0">
                  <a:pos x="107" y="48"/>
                </a:cxn>
                <a:cxn ang="0">
                  <a:pos x="61" y="0"/>
                </a:cxn>
                <a:cxn ang="0">
                  <a:pos x="42" y="35"/>
                </a:cxn>
                <a:cxn ang="0">
                  <a:pos x="26" y="71"/>
                </a:cxn>
                <a:cxn ang="0">
                  <a:pos x="15" y="109"/>
                </a:cxn>
                <a:cxn ang="0">
                  <a:pos x="7" y="147"/>
                </a:cxn>
                <a:cxn ang="0">
                  <a:pos x="2" y="187"/>
                </a:cxn>
                <a:cxn ang="0">
                  <a:pos x="0" y="228"/>
                </a:cxn>
                <a:cxn ang="0">
                  <a:pos x="1" y="269"/>
                </a:cxn>
                <a:cxn ang="0">
                  <a:pos x="7" y="311"/>
                </a:cxn>
                <a:cxn ang="0">
                  <a:pos x="13" y="354"/>
                </a:cxn>
                <a:cxn ang="0">
                  <a:pos x="24" y="398"/>
                </a:cxn>
                <a:cxn ang="0">
                  <a:pos x="54" y="485"/>
                </a:cxn>
                <a:cxn ang="0">
                  <a:pos x="94" y="576"/>
                </a:cxn>
                <a:cxn ang="0">
                  <a:pos x="145" y="666"/>
                </a:cxn>
                <a:cxn ang="0">
                  <a:pos x="206" y="757"/>
                </a:cxn>
                <a:cxn ang="0">
                  <a:pos x="276" y="848"/>
                </a:cxn>
                <a:cxn ang="0">
                  <a:pos x="355" y="939"/>
                </a:cxn>
                <a:cxn ang="0">
                  <a:pos x="444" y="1027"/>
                </a:cxn>
                <a:cxn ang="0">
                  <a:pos x="540" y="1115"/>
                </a:cxn>
                <a:cxn ang="0">
                  <a:pos x="645" y="1198"/>
                </a:cxn>
                <a:cxn ang="0">
                  <a:pos x="756" y="1279"/>
                </a:cxn>
                <a:cxn ang="0">
                  <a:pos x="876" y="1356"/>
                </a:cxn>
              </a:cxnLst>
              <a:rect l="0" t="0" r="r" b="b"/>
              <a:pathLst>
                <a:path w="909" h="1356">
                  <a:moveTo>
                    <a:pt x="909" y="1301"/>
                  </a:moveTo>
                  <a:lnTo>
                    <a:pt x="850" y="1265"/>
                  </a:lnTo>
                  <a:lnTo>
                    <a:pt x="793" y="1226"/>
                  </a:lnTo>
                  <a:lnTo>
                    <a:pt x="736" y="1187"/>
                  </a:lnTo>
                  <a:lnTo>
                    <a:pt x="683" y="1148"/>
                  </a:lnTo>
                  <a:lnTo>
                    <a:pt x="632" y="1107"/>
                  </a:lnTo>
                  <a:lnTo>
                    <a:pt x="582" y="1066"/>
                  </a:lnTo>
                  <a:lnTo>
                    <a:pt x="533" y="1024"/>
                  </a:lnTo>
                  <a:lnTo>
                    <a:pt x="488" y="981"/>
                  </a:lnTo>
                  <a:lnTo>
                    <a:pt x="444" y="938"/>
                  </a:lnTo>
                  <a:lnTo>
                    <a:pt x="402" y="895"/>
                  </a:lnTo>
                  <a:lnTo>
                    <a:pt x="363" y="852"/>
                  </a:lnTo>
                  <a:lnTo>
                    <a:pt x="326" y="808"/>
                  </a:lnTo>
                  <a:lnTo>
                    <a:pt x="290" y="763"/>
                  </a:lnTo>
                  <a:lnTo>
                    <a:pt x="257" y="720"/>
                  </a:lnTo>
                  <a:lnTo>
                    <a:pt x="227" y="676"/>
                  </a:lnTo>
                  <a:lnTo>
                    <a:pt x="200" y="633"/>
                  </a:lnTo>
                  <a:lnTo>
                    <a:pt x="174" y="589"/>
                  </a:lnTo>
                  <a:lnTo>
                    <a:pt x="151" y="547"/>
                  </a:lnTo>
                  <a:lnTo>
                    <a:pt x="131" y="504"/>
                  </a:lnTo>
                  <a:lnTo>
                    <a:pt x="114" y="462"/>
                  </a:lnTo>
                  <a:lnTo>
                    <a:pt x="98" y="421"/>
                  </a:lnTo>
                  <a:lnTo>
                    <a:pt x="86" y="380"/>
                  </a:lnTo>
                  <a:lnTo>
                    <a:pt x="80" y="360"/>
                  </a:lnTo>
                  <a:lnTo>
                    <a:pt x="76" y="341"/>
                  </a:lnTo>
                  <a:lnTo>
                    <a:pt x="73" y="321"/>
                  </a:lnTo>
                  <a:lnTo>
                    <a:pt x="69" y="302"/>
                  </a:lnTo>
                  <a:lnTo>
                    <a:pt x="67" y="283"/>
                  </a:lnTo>
                  <a:lnTo>
                    <a:pt x="65" y="264"/>
                  </a:lnTo>
                  <a:lnTo>
                    <a:pt x="64" y="246"/>
                  </a:lnTo>
                  <a:lnTo>
                    <a:pt x="64" y="228"/>
                  </a:lnTo>
                  <a:lnTo>
                    <a:pt x="64" y="209"/>
                  </a:lnTo>
                  <a:lnTo>
                    <a:pt x="65" y="191"/>
                  </a:lnTo>
                  <a:lnTo>
                    <a:pt x="67" y="175"/>
                  </a:lnTo>
                  <a:lnTo>
                    <a:pt x="69" y="157"/>
                  </a:lnTo>
                  <a:lnTo>
                    <a:pt x="73" y="141"/>
                  </a:lnTo>
                  <a:lnTo>
                    <a:pt x="76" y="125"/>
                  </a:lnTo>
                  <a:lnTo>
                    <a:pt x="82" y="109"/>
                  </a:lnTo>
                  <a:lnTo>
                    <a:pt x="87" y="93"/>
                  </a:lnTo>
                  <a:lnTo>
                    <a:pt x="93" y="78"/>
                  </a:lnTo>
                  <a:lnTo>
                    <a:pt x="99" y="62"/>
                  </a:lnTo>
                  <a:lnTo>
                    <a:pt x="107" y="48"/>
                  </a:lnTo>
                  <a:lnTo>
                    <a:pt x="115" y="34"/>
                  </a:lnTo>
                  <a:lnTo>
                    <a:pt x="61" y="0"/>
                  </a:lnTo>
                  <a:lnTo>
                    <a:pt x="51" y="18"/>
                  </a:lnTo>
                  <a:lnTo>
                    <a:pt x="42" y="35"/>
                  </a:lnTo>
                  <a:lnTo>
                    <a:pt x="34" y="53"/>
                  </a:lnTo>
                  <a:lnTo>
                    <a:pt x="26" y="71"/>
                  </a:lnTo>
                  <a:lnTo>
                    <a:pt x="20" y="90"/>
                  </a:lnTo>
                  <a:lnTo>
                    <a:pt x="15" y="109"/>
                  </a:lnTo>
                  <a:lnTo>
                    <a:pt x="10" y="127"/>
                  </a:lnTo>
                  <a:lnTo>
                    <a:pt x="7" y="147"/>
                  </a:lnTo>
                  <a:lnTo>
                    <a:pt x="3" y="167"/>
                  </a:lnTo>
                  <a:lnTo>
                    <a:pt x="2" y="187"/>
                  </a:lnTo>
                  <a:lnTo>
                    <a:pt x="0" y="207"/>
                  </a:lnTo>
                  <a:lnTo>
                    <a:pt x="0" y="228"/>
                  </a:lnTo>
                  <a:lnTo>
                    <a:pt x="0" y="248"/>
                  </a:lnTo>
                  <a:lnTo>
                    <a:pt x="1" y="269"/>
                  </a:lnTo>
                  <a:lnTo>
                    <a:pt x="3" y="290"/>
                  </a:lnTo>
                  <a:lnTo>
                    <a:pt x="7" y="311"/>
                  </a:lnTo>
                  <a:lnTo>
                    <a:pt x="10" y="332"/>
                  </a:lnTo>
                  <a:lnTo>
                    <a:pt x="13" y="354"/>
                  </a:lnTo>
                  <a:lnTo>
                    <a:pt x="19" y="376"/>
                  </a:lnTo>
                  <a:lnTo>
                    <a:pt x="24" y="398"/>
                  </a:lnTo>
                  <a:lnTo>
                    <a:pt x="37" y="441"/>
                  </a:lnTo>
                  <a:lnTo>
                    <a:pt x="54" y="485"/>
                  </a:lnTo>
                  <a:lnTo>
                    <a:pt x="73" y="530"/>
                  </a:lnTo>
                  <a:lnTo>
                    <a:pt x="94" y="576"/>
                  </a:lnTo>
                  <a:lnTo>
                    <a:pt x="118" y="621"/>
                  </a:lnTo>
                  <a:lnTo>
                    <a:pt x="145" y="666"/>
                  </a:lnTo>
                  <a:lnTo>
                    <a:pt x="174" y="712"/>
                  </a:lnTo>
                  <a:lnTo>
                    <a:pt x="206" y="757"/>
                  </a:lnTo>
                  <a:lnTo>
                    <a:pt x="239" y="803"/>
                  </a:lnTo>
                  <a:lnTo>
                    <a:pt x="276" y="848"/>
                  </a:lnTo>
                  <a:lnTo>
                    <a:pt x="315" y="894"/>
                  </a:lnTo>
                  <a:lnTo>
                    <a:pt x="355" y="939"/>
                  </a:lnTo>
                  <a:lnTo>
                    <a:pt x="399" y="983"/>
                  </a:lnTo>
                  <a:lnTo>
                    <a:pt x="444" y="1027"/>
                  </a:lnTo>
                  <a:lnTo>
                    <a:pt x="491" y="1071"/>
                  </a:lnTo>
                  <a:lnTo>
                    <a:pt x="540" y="1115"/>
                  </a:lnTo>
                  <a:lnTo>
                    <a:pt x="592" y="1156"/>
                  </a:lnTo>
                  <a:lnTo>
                    <a:pt x="645" y="1198"/>
                  </a:lnTo>
                  <a:lnTo>
                    <a:pt x="700" y="1239"/>
                  </a:lnTo>
                  <a:lnTo>
                    <a:pt x="756" y="1279"/>
                  </a:lnTo>
                  <a:lnTo>
                    <a:pt x="815" y="1318"/>
                  </a:lnTo>
                  <a:lnTo>
                    <a:pt x="876" y="1356"/>
                  </a:lnTo>
                  <a:lnTo>
                    <a:pt x="909" y="130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6" name="Freeform 52"/>
            <p:cNvSpPr>
              <a:spLocks/>
            </p:cNvSpPr>
            <p:nvPr/>
          </p:nvSpPr>
          <p:spPr bwMode="auto">
            <a:xfrm>
              <a:off x="4636793" y="3259139"/>
              <a:ext cx="1198310" cy="274637"/>
            </a:xfrm>
            <a:custGeom>
              <a:avLst/>
              <a:gdLst/>
              <a:ahLst/>
              <a:cxnLst>
                <a:cxn ang="0">
                  <a:pos x="1515" y="138"/>
                </a:cxn>
                <a:cxn ang="0">
                  <a:pos x="1495" y="165"/>
                </a:cxn>
                <a:cxn ang="0">
                  <a:pos x="1473" y="189"/>
                </a:cxn>
                <a:cxn ang="0">
                  <a:pos x="1447" y="211"/>
                </a:cxn>
                <a:cxn ang="0">
                  <a:pos x="1420" y="232"/>
                </a:cxn>
                <a:cxn ang="0">
                  <a:pos x="1391" y="250"/>
                </a:cxn>
                <a:cxn ang="0">
                  <a:pos x="1359" y="266"/>
                </a:cxn>
                <a:cxn ang="0">
                  <a:pos x="1324" y="282"/>
                </a:cxn>
                <a:cxn ang="0">
                  <a:pos x="1287" y="294"/>
                </a:cxn>
                <a:cxn ang="0">
                  <a:pos x="1248" y="305"/>
                </a:cxn>
                <a:cxn ang="0">
                  <a:pos x="1208" y="314"/>
                </a:cxn>
                <a:cxn ang="0">
                  <a:pos x="1166" y="320"/>
                </a:cxn>
                <a:cxn ang="0">
                  <a:pos x="1098" y="326"/>
                </a:cxn>
                <a:cxn ang="0">
                  <a:pos x="1002" y="327"/>
                </a:cxn>
                <a:cxn ang="0">
                  <a:pos x="901" y="319"/>
                </a:cxn>
                <a:cxn ang="0">
                  <a:pos x="795" y="304"/>
                </a:cxn>
                <a:cxn ang="0">
                  <a:pos x="683" y="279"/>
                </a:cxn>
                <a:cxn ang="0">
                  <a:pos x="568" y="246"/>
                </a:cxn>
                <a:cxn ang="0">
                  <a:pos x="451" y="207"/>
                </a:cxn>
                <a:cxn ang="0">
                  <a:pos x="333" y="158"/>
                </a:cxn>
                <a:cxn ang="0">
                  <a:pos x="213" y="101"/>
                </a:cxn>
                <a:cxn ang="0">
                  <a:pos x="92" y="35"/>
                </a:cxn>
                <a:cxn ang="0">
                  <a:pos x="0" y="55"/>
                </a:cxn>
                <a:cxn ang="0">
                  <a:pos x="122" y="126"/>
                </a:cxn>
                <a:cxn ang="0">
                  <a:pos x="246" y="188"/>
                </a:cxn>
                <a:cxn ang="0">
                  <a:pos x="368" y="242"/>
                </a:cxn>
                <a:cxn ang="0">
                  <a:pos x="490" y="288"/>
                </a:cxn>
                <a:cxn ang="0">
                  <a:pos x="609" y="326"/>
                </a:cxn>
                <a:cxn ang="0">
                  <a:pos x="725" y="355"/>
                </a:cxn>
                <a:cxn ang="0">
                  <a:pos x="839" y="375"/>
                </a:cxn>
                <a:cxn ang="0">
                  <a:pos x="948" y="388"/>
                </a:cxn>
                <a:cxn ang="0">
                  <a:pos x="1052" y="391"/>
                </a:cxn>
                <a:cxn ang="0">
                  <a:pos x="1149" y="385"/>
                </a:cxn>
                <a:cxn ang="0">
                  <a:pos x="1197" y="380"/>
                </a:cxn>
                <a:cxn ang="0">
                  <a:pos x="1242" y="371"/>
                </a:cxn>
                <a:cxn ang="0">
                  <a:pos x="1286" y="361"/>
                </a:cxn>
                <a:cxn ang="0">
                  <a:pos x="1327" y="348"/>
                </a:cxn>
                <a:cxn ang="0">
                  <a:pos x="1367" y="332"/>
                </a:cxn>
                <a:cxn ang="0">
                  <a:pos x="1404" y="315"/>
                </a:cxn>
                <a:cxn ang="0">
                  <a:pos x="1439" y="295"/>
                </a:cxn>
                <a:cxn ang="0">
                  <a:pos x="1473" y="273"/>
                </a:cxn>
                <a:cxn ang="0">
                  <a:pos x="1502" y="247"/>
                </a:cxn>
                <a:cxn ang="0">
                  <a:pos x="1531" y="220"/>
                </a:cxn>
                <a:cxn ang="0">
                  <a:pos x="1555" y="190"/>
                </a:cxn>
                <a:cxn ang="0">
                  <a:pos x="1578" y="157"/>
                </a:cxn>
              </a:cxnLst>
              <a:rect l="0" t="0" r="r" b="b"/>
              <a:pathLst>
                <a:path w="1578" h="391">
                  <a:moveTo>
                    <a:pt x="1523" y="124"/>
                  </a:moveTo>
                  <a:lnTo>
                    <a:pt x="1515" y="138"/>
                  </a:lnTo>
                  <a:lnTo>
                    <a:pt x="1505" y="151"/>
                  </a:lnTo>
                  <a:lnTo>
                    <a:pt x="1495" y="165"/>
                  </a:lnTo>
                  <a:lnTo>
                    <a:pt x="1484" y="177"/>
                  </a:lnTo>
                  <a:lnTo>
                    <a:pt x="1473" y="189"/>
                  </a:lnTo>
                  <a:lnTo>
                    <a:pt x="1460" y="200"/>
                  </a:lnTo>
                  <a:lnTo>
                    <a:pt x="1447" y="211"/>
                  </a:lnTo>
                  <a:lnTo>
                    <a:pt x="1434" y="222"/>
                  </a:lnTo>
                  <a:lnTo>
                    <a:pt x="1420" y="232"/>
                  </a:lnTo>
                  <a:lnTo>
                    <a:pt x="1405" y="241"/>
                  </a:lnTo>
                  <a:lnTo>
                    <a:pt x="1391" y="250"/>
                  </a:lnTo>
                  <a:lnTo>
                    <a:pt x="1374" y="258"/>
                  </a:lnTo>
                  <a:lnTo>
                    <a:pt x="1359" y="266"/>
                  </a:lnTo>
                  <a:lnTo>
                    <a:pt x="1341" y="274"/>
                  </a:lnTo>
                  <a:lnTo>
                    <a:pt x="1324" y="282"/>
                  </a:lnTo>
                  <a:lnTo>
                    <a:pt x="1306" y="288"/>
                  </a:lnTo>
                  <a:lnTo>
                    <a:pt x="1287" y="294"/>
                  </a:lnTo>
                  <a:lnTo>
                    <a:pt x="1268" y="299"/>
                  </a:lnTo>
                  <a:lnTo>
                    <a:pt x="1248" y="305"/>
                  </a:lnTo>
                  <a:lnTo>
                    <a:pt x="1229" y="309"/>
                  </a:lnTo>
                  <a:lnTo>
                    <a:pt x="1208" y="314"/>
                  </a:lnTo>
                  <a:lnTo>
                    <a:pt x="1187" y="317"/>
                  </a:lnTo>
                  <a:lnTo>
                    <a:pt x="1166" y="320"/>
                  </a:lnTo>
                  <a:lnTo>
                    <a:pt x="1144" y="322"/>
                  </a:lnTo>
                  <a:lnTo>
                    <a:pt x="1098" y="326"/>
                  </a:lnTo>
                  <a:lnTo>
                    <a:pt x="1051" y="327"/>
                  </a:lnTo>
                  <a:lnTo>
                    <a:pt x="1002" y="327"/>
                  </a:lnTo>
                  <a:lnTo>
                    <a:pt x="953" y="324"/>
                  </a:lnTo>
                  <a:lnTo>
                    <a:pt x="901" y="319"/>
                  </a:lnTo>
                  <a:lnTo>
                    <a:pt x="848" y="313"/>
                  </a:lnTo>
                  <a:lnTo>
                    <a:pt x="795" y="304"/>
                  </a:lnTo>
                  <a:lnTo>
                    <a:pt x="739" y="293"/>
                  </a:lnTo>
                  <a:lnTo>
                    <a:pt x="683" y="279"/>
                  </a:lnTo>
                  <a:lnTo>
                    <a:pt x="627" y="264"/>
                  </a:lnTo>
                  <a:lnTo>
                    <a:pt x="568" y="246"/>
                  </a:lnTo>
                  <a:lnTo>
                    <a:pt x="511" y="228"/>
                  </a:lnTo>
                  <a:lnTo>
                    <a:pt x="451" y="207"/>
                  </a:lnTo>
                  <a:lnTo>
                    <a:pt x="393" y="183"/>
                  </a:lnTo>
                  <a:lnTo>
                    <a:pt x="333" y="158"/>
                  </a:lnTo>
                  <a:lnTo>
                    <a:pt x="273" y="130"/>
                  </a:lnTo>
                  <a:lnTo>
                    <a:pt x="213" y="101"/>
                  </a:lnTo>
                  <a:lnTo>
                    <a:pt x="153" y="70"/>
                  </a:lnTo>
                  <a:lnTo>
                    <a:pt x="92" y="35"/>
                  </a:lnTo>
                  <a:lnTo>
                    <a:pt x="33" y="0"/>
                  </a:lnTo>
                  <a:lnTo>
                    <a:pt x="0" y="55"/>
                  </a:lnTo>
                  <a:lnTo>
                    <a:pt x="61" y="91"/>
                  </a:lnTo>
                  <a:lnTo>
                    <a:pt x="122" y="126"/>
                  </a:lnTo>
                  <a:lnTo>
                    <a:pt x="184" y="158"/>
                  </a:lnTo>
                  <a:lnTo>
                    <a:pt x="246" y="188"/>
                  </a:lnTo>
                  <a:lnTo>
                    <a:pt x="307" y="216"/>
                  </a:lnTo>
                  <a:lnTo>
                    <a:pt x="368" y="242"/>
                  </a:lnTo>
                  <a:lnTo>
                    <a:pt x="429" y="266"/>
                  </a:lnTo>
                  <a:lnTo>
                    <a:pt x="490" y="288"/>
                  </a:lnTo>
                  <a:lnTo>
                    <a:pt x="549" y="308"/>
                  </a:lnTo>
                  <a:lnTo>
                    <a:pt x="609" y="326"/>
                  </a:lnTo>
                  <a:lnTo>
                    <a:pt x="668" y="341"/>
                  </a:lnTo>
                  <a:lnTo>
                    <a:pt x="725" y="355"/>
                  </a:lnTo>
                  <a:lnTo>
                    <a:pt x="782" y="367"/>
                  </a:lnTo>
                  <a:lnTo>
                    <a:pt x="839" y="375"/>
                  </a:lnTo>
                  <a:lnTo>
                    <a:pt x="894" y="382"/>
                  </a:lnTo>
                  <a:lnTo>
                    <a:pt x="948" y="388"/>
                  </a:lnTo>
                  <a:lnTo>
                    <a:pt x="1000" y="391"/>
                  </a:lnTo>
                  <a:lnTo>
                    <a:pt x="1052" y="391"/>
                  </a:lnTo>
                  <a:lnTo>
                    <a:pt x="1102" y="390"/>
                  </a:lnTo>
                  <a:lnTo>
                    <a:pt x="1149" y="385"/>
                  </a:lnTo>
                  <a:lnTo>
                    <a:pt x="1173" y="383"/>
                  </a:lnTo>
                  <a:lnTo>
                    <a:pt x="1197" y="380"/>
                  </a:lnTo>
                  <a:lnTo>
                    <a:pt x="1220" y="375"/>
                  </a:lnTo>
                  <a:lnTo>
                    <a:pt x="1242" y="371"/>
                  </a:lnTo>
                  <a:lnTo>
                    <a:pt x="1264" y="367"/>
                  </a:lnTo>
                  <a:lnTo>
                    <a:pt x="1286" y="361"/>
                  </a:lnTo>
                  <a:lnTo>
                    <a:pt x="1306" y="355"/>
                  </a:lnTo>
                  <a:lnTo>
                    <a:pt x="1327" y="348"/>
                  </a:lnTo>
                  <a:lnTo>
                    <a:pt x="1347" y="341"/>
                  </a:lnTo>
                  <a:lnTo>
                    <a:pt x="1367" y="332"/>
                  </a:lnTo>
                  <a:lnTo>
                    <a:pt x="1385" y="325"/>
                  </a:lnTo>
                  <a:lnTo>
                    <a:pt x="1404" y="315"/>
                  </a:lnTo>
                  <a:lnTo>
                    <a:pt x="1422" y="306"/>
                  </a:lnTo>
                  <a:lnTo>
                    <a:pt x="1439" y="295"/>
                  </a:lnTo>
                  <a:lnTo>
                    <a:pt x="1456" y="284"/>
                  </a:lnTo>
                  <a:lnTo>
                    <a:pt x="1473" y="273"/>
                  </a:lnTo>
                  <a:lnTo>
                    <a:pt x="1488" y="261"/>
                  </a:lnTo>
                  <a:lnTo>
                    <a:pt x="1502" y="247"/>
                  </a:lnTo>
                  <a:lnTo>
                    <a:pt x="1517" y="234"/>
                  </a:lnTo>
                  <a:lnTo>
                    <a:pt x="1531" y="220"/>
                  </a:lnTo>
                  <a:lnTo>
                    <a:pt x="1543" y="205"/>
                  </a:lnTo>
                  <a:lnTo>
                    <a:pt x="1555" y="190"/>
                  </a:lnTo>
                  <a:lnTo>
                    <a:pt x="1568" y="173"/>
                  </a:lnTo>
                  <a:lnTo>
                    <a:pt x="1578" y="157"/>
                  </a:lnTo>
                  <a:lnTo>
                    <a:pt x="1523" y="12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7" name="Freeform 53"/>
            <p:cNvSpPr>
              <a:spLocks/>
            </p:cNvSpPr>
            <p:nvPr/>
          </p:nvSpPr>
          <p:spPr bwMode="auto">
            <a:xfrm>
              <a:off x="5793841" y="3062289"/>
              <a:ext cx="87682" cy="306387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27" y="47"/>
                </a:cxn>
                <a:cxn ang="0">
                  <a:pos x="35" y="75"/>
                </a:cxn>
                <a:cxn ang="0">
                  <a:pos x="40" y="102"/>
                </a:cxn>
                <a:cxn ang="0">
                  <a:pos x="45" y="129"/>
                </a:cxn>
                <a:cxn ang="0">
                  <a:pos x="48" y="154"/>
                </a:cxn>
                <a:cxn ang="0">
                  <a:pos x="50" y="180"/>
                </a:cxn>
                <a:cxn ang="0">
                  <a:pos x="51" y="205"/>
                </a:cxn>
                <a:cxn ang="0">
                  <a:pos x="51" y="229"/>
                </a:cxn>
                <a:cxn ang="0">
                  <a:pos x="49" y="254"/>
                </a:cxn>
                <a:cxn ang="0">
                  <a:pos x="47" y="277"/>
                </a:cxn>
                <a:cxn ang="0">
                  <a:pos x="42" y="300"/>
                </a:cxn>
                <a:cxn ang="0">
                  <a:pos x="37" y="322"/>
                </a:cxn>
                <a:cxn ang="0">
                  <a:pos x="29" y="343"/>
                </a:cxn>
                <a:cxn ang="0">
                  <a:pos x="21" y="364"/>
                </a:cxn>
                <a:cxn ang="0">
                  <a:pos x="11" y="385"/>
                </a:cxn>
                <a:cxn ang="0">
                  <a:pos x="0" y="404"/>
                </a:cxn>
                <a:cxn ang="0">
                  <a:pos x="55" y="437"/>
                </a:cxn>
                <a:cxn ang="0">
                  <a:pos x="68" y="414"/>
                </a:cxn>
                <a:cxn ang="0">
                  <a:pos x="80" y="389"/>
                </a:cxn>
                <a:cxn ang="0">
                  <a:pos x="90" y="365"/>
                </a:cxn>
                <a:cxn ang="0">
                  <a:pos x="98" y="340"/>
                </a:cxn>
                <a:cxn ang="0">
                  <a:pos x="104" y="313"/>
                </a:cxn>
                <a:cxn ang="0">
                  <a:pos x="110" y="287"/>
                </a:cxn>
                <a:cxn ang="0">
                  <a:pos x="113" y="260"/>
                </a:cxn>
                <a:cxn ang="0">
                  <a:pos x="115" y="233"/>
                </a:cxn>
                <a:cxn ang="0">
                  <a:pos x="115" y="205"/>
                </a:cxn>
                <a:cxn ang="0">
                  <a:pos x="114" y="176"/>
                </a:cxn>
                <a:cxn ang="0">
                  <a:pos x="112" y="148"/>
                </a:cxn>
                <a:cxn ang="0">
                  <a:pos x="108" y="119"/>
                </a:cxn>
                <a:cxn ang="0">
                  <a:pos x="103" y="89"/>
                </a:cxn>
                <a:cxn ang="0">
                  <a:pos x="96" y="59"/>
                </a:cxn>
                <a:cxn ang="0">
                  <a:pos x="88" y="29"/>
                </a:cxn>
                <a:cxn ang="0">
                  <a:pos x="79" y="0"/>
                </a:cxn>
                <a:cxn ang="0">
                  <a:pos x="18" y="20"/>
                </a:cxn>
              </a:cxnLst>
              <a:rect l="0" t="0" r="r" b="b"/>
              <a:pathLst>
                <a:path w="115" h="437">
                  <a:moveTo>
                    <a:pt x="18" y="20"/>
                  </a:moveTo>
                  <a:lnTo>
                    <a:pt x="27" y="47"/>
                  </a:lnTo>
                  <a:lnTo>
                    <a:pt x="35" y="75"/>
                  </a:lnTo>
                  <a:lnTo>
                    <a:pt x="40" y="102"/>
                  </a:lnTo>
                  <a:lnTo>
                    <a:pt x="45" y="129"/>
                  </a:lnTo>
                  <a:lnTo>
                    <a:pt x="48" y="154"/>
                  </a:lnTo>
                  <a:lnTo>
                    <a:pt x="50" y="180"/>
                  </a:lnTo>
                  <a:lnTo>
                    <a:pt x="51" y="205"/>
                  </a:lnTo>
                  <a:lnTo>
                    <a:pt x="51" y="229"/>
                  </a:lnTo>
                  <a:lnTo>
                    <a:pt x="49" y="254"/>
                  </a:lnTo>
                  <a:lnTo>
                    <a:pt x="47" y="277"/>
                  </a:lnTo>
                  <a:lnTo>
                    <a:pt x="42" y="300"/>
                  </a:lnTo>
                  <a:lnTo>
                    <a:pt x="37" y="322"/>
                  </a:lnTo>
                  <a:lnTo>
                    <a:pt x="29" y="343"/>
                  </a:lnTo>
                  <a:lnTo>
                    <a:pt x="21" y="364"/>
                  </a:lnTo>
                  <a:lnTo>
                    <a:pt x="11" y="385"/>
                  </a:lnTo>
                  <a:lnTo>
                    <a:pt x="0" y="404"/>
                  </a:lnTo>
                  <a:lnTo>
                    <a:pt x="55" y="437"/>
                  </a:lnTo>
                  <a:lnTo>
                    <a:pt x="68" y="414"/>
                  </a:lnTo>
                  <a:lnTo>
                    <a:pt x="80" y="389"/>
                  </a:lnTo>
                  <a:lnTo>
                    <a:pt x="90" y="365"/>
                  </a:lnTo>
                  <a:lnTo>
                    <a:pt x="98" y="340"/>
                  </a:lnTo>
                  <a:lnTo>
                    <a:pt x="104" y="313"/>
                  </a:lnTo>
                  <a:lnTo>
                    <a:pt x="110" y="287"/>
                  </a:lnTo>
                  <a:lnTo>
                    <a:pt x="113" y="260"/>
                  </a:lnTo>
                  <a:lnTo>
                    <a:pt x="115" y="233"/>
                  </a:lnTo>
                  <a:lnTo>
                    <a:pt x="115" y="205"/>
                  </a:lnTo>
                  <a:lnTo>
                    <a:pt x="114" y="176"/>
                  </a:lnTo>
                  <a:lnTo>
                    <a:pt x="112" y="148"/>
                  </a:lnTo>
                  <a:lnTo>
                    <a:pt x="108" y="119"/>
                  </a:lnTo>
                  <a:lnTo>
                    <a:pt x="103" y="89"/>
                  </a:lnTo>
                  <a:lnTo>
                    <a:pt x="96" y="59"/>
                  </a:lnTo>
                  <a:lnTo>
                    <a:pt x="88" y="29"/>
                  </a:lnTo>
                  <a:lnTo>
                    <a:pt x="79" y="0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8" name="Freeform 54"/>
            <p:cNvSpPr>
              <a:spLocks noEditPoints="1"/>
            </p:cNvSpPr>
            <p:nvPr/>
          </p:nvSpPr>
          <p:spPr bwMode="auto">
            <a:xfrm>
              <a:off x="1815518" y="3200400"/>
              <a:ext cx="412618" cy="381000"/>
            </a:xfrm>
            <a:custGeom>
              <a:avLst/>
              <a:gdLst/>
              <a:ahLst/>
              <a:cxnLst>
                <a:cxn ang="0">
                  <a:pos x="119" y="106"/>
                </a:cxn>
                <a:cxn ang="0">
                  <a:pos x="118" y="112"/>
                </a:cxn>
                <a:cxn ang="0">
                  <a:pos x="117" y="117"/>
                </a:cxn>
                <a:cxn ang="0">
                  <a:pos x="115" y="123"/>
                </a:cxn>
                <a:cxn ang="0">
                  <a:pos x="112" y="127"/>
                </a:cxn>
                <a:cxn ang="0">
                  <a:pos x="107" y="130"/>
                </a:cxn>
                <a:cxn ang="0">
                  <a:pos x="103" y="134"/>
                </a:cxn>
                <a:cxn ang="0">
                  <a:pos x="98" y="135"/>
                </a:cxn>
                <a:cxn ang="0">
                  <a:pos x="93" y="136"/>
                </a:cxn>
                <a:cxn ang="0">
                  <a:pos x="87" y="135"/>
                </a:cxn>
                <a:cxn ang="0">
                  <a:pos x="83" y="134"/>
                </a:cxn>
                <a:cxn ang="0">
                  <a:pos x="79" y="130"/>
                </a:cxn>
                <a:cxn ang="0">
                  <a:pos x="74" y="127"/>
                </a:cxn>
                <a:cxn ang="0">
                  <a:pos x="71" y="123"/>
                </a:cxn>
                <a:cxn ang="0">
                  <a:pos x="69" y="118"/>
                </a:cxn>
                <a:cxn ang="0">
                  <a:pos x="66" y="113"/>
                </a:cxn>
                <a:cxn ang="0">
                  <a:pos x="66" y="106"/>
                </a:cxn>
                <a:cxn ang="0">
                  <a:pos x="66" y="101"/>
                </a:cxn>
                <a:cxn ang="0">
                  <a:pos x="69" y="95"/>
                </a:cxn>
                <a:cxn ang="0">
                  <a:pos x="71" y="91"/>
                </a:cxn>
                <a:cxn ang="0">
                  <a:pos x="74" y="86"/>
                </a:cxn>
                <a:cxn ang="0">
                  <a:pos x="79" y="83"/>
                </a:cxn>
                <a:cxn ang="0">
                  <a:pos x="83" y="80"/>
                </a:cxn>
                <a:cxn ang="0">
                  <a:pos x="87" y="78"/>
                </a:cxn>
                <a:cxn ang="0">
                  <a:pos x="93" y="77"/>
                </a:cxn>
                <a:cxn ang="0">
                  <a:pos x="98" y="78"/>
                </a:cxn>
                <a:cxn ang="0">
                  <a:pos x="103" y="80"/>
                </a:cxn>
                <a:cxn ang="0">
                  <a:pos x="107" y="83"/>
                </a:cxn>
                <a:cxn ang="0">
                  <a:pos x="112" y="86"/>
                </a:cxn>
                <a:cxn ang="0">
                  <a:pos x="114" y="91"/>
                </a:cxn>
                <a:cxn ang="0">
                  <a:pos x="117" y="95"/>
                </a:cxn>
                <a:cxn ang="0">
                  <a:pos x="118" y="101"/>
                </a:cxn>
                <a:cxn ang="0">
                  <a:pos x="119" y="106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3" y="78"/>
                </a:cxn>
                <a:cxn ang="0">
                  <a:pos x="1" y="75"/>
                </a:cxn>
                <a:cxn ang="0">
                  <a:pos x="0" y="76"/>
                </a:cxn>
                <a:cxn ang="0">
                  <a:pos x="62" y="118"/>
                </a:cxn>
                <a:cxn ang="0">
                  <a:pos x="35" y="194"/>
                </a:cxn>
                <a:cxn ang="0">
                  <a:pos x="37" y="196"/>
                </a:cxn>
                <a:cxn ang="0">
                  <a:pos x="93" y="144"/>
                </a:cxn>
                <a:cxn ang="0">
                  <a:pos x="151" y="196"/>
                </a:cxn>
                <a:cxn ang="0">
                  <a:pos x="153" y="194"/>
                </a:cxn>
                <a:cxn ang="0">
                  <a:pos x="124" y="118"/>
                </a:cxn>
                <a:cxn ang="0">
                  <a:pos x="189" y="76"/>
                </a:cxn>
                <a:cxn ang="0">
                  <a:pos x="189" y="75"/>
                </a:cxn>
                <a:cxn ang="0">
                  <a:pos x="113" y="78"/>
                </a:cxn>
                <a:cxn ang="0">
                  <a:pos x="92" y="0"/>
                </a:cxn>
              </a:cxnLst>
              <a:rect l="0" t="0" r="r" b="b"/>
              <a:pathLst>
                <a:path w="189" h="196">
                  <a:moveTo>
                    <a:pt x="119" y="106"/>
                  </a:moveTo>
                  <a:lnTo>
                    <a:pt x="118" y="112"/>
                  </a:lnTo>
                  <a:lnTo>
                    <a:pt x="117" y="117"/>
                  </a:lnTo>
                  <a:lnTo>
                    <a:pt x="115" y="123"/>
                  </a:lnTo>
                  <a:lnTo>
                    <a:pt x="112" y="127"/>
                  </a:lnTo>
                  <a:lnTo>
                    <a:pt x="107" y="130"/>
                  </a:lnTo>
                  <a:lnTo>
                    <a:pt x="103" y="134"/>
                  </a:lnTo>
                  <a:lnTo>
                    <a:pt x="98" y="135"/>
                  </a:lnTo>
                  <a:lnTo>
                    <a:pt x="93" y="136"/>
                  </a:lnTo>
                  <a:lnTo>
                    <a:pt x="87" y="135"/>
                  </a:lnTo>
                  <a:lnTo>
                    <a:pt x="83" y="134"/>
                  </a:lnTo>
                  <a:lnTo>
                    <a:pt x="79" y="130"/>
                  </a:lnTo>
                  <a:lnTo>
                    <a:pt x="74" y="127"/>
                  </a:lnTo>
                  <a:lnTo>
                    <a:pt x="71" y="123"/>
                  </a:lnTo>
                  <a:lnTo>
                    <a:pt x="69" y="118"/>
                  </a:lnTo>
                  <a:lnTo>
                    <a:pt x="66" y="113"/>
                  </a:lnTo>
                  <a:lnTo>
                    <a:pt x="66" y="106"/>
                  </a:lnTo>
                  <a:lnTo>
                    <a:pt x="66" y="101"/>
                  </a:lnTo>
                  <a:lnTo>
                    <a:pt x="69" y="95"/>
                  </a:lnTo>
                  <a:lnTo>
                    <a:pt x="71" y="91"/>
                  </a:lnTo>
                  <a:lnTo>
                    <a:pt x="74" y="86"/>
                  </a:lnTo>
                  <a:lnTo>
                    <a:pt x="79" y="83"/>
                  </a:lnTo>
                  <a:lnTo>
                    <a:pt x="83" y="80"/>
                  </a:lnTo>
                  <a:lnTo>
                    <a:pt x="87" y="78"/>
                  </a:lnTo>
                  <a:lnTo>
                    <a:pt x="93" y="77"/>
                  </a:lnTo>
                  <a:lnTo>
                    <a:pt x="98" y="78"/>
                  </a:lnTo>
                  <a:lnTo>
                    <a:pt x="103" y="80"/>
                  </a:lnTo>
                  <a:lnTo>
                    <a:pt x="107" y="83"/>
                  </a:lnTo>
                  <a:lnTo>
                    <a:pt x="112" y="86"/>
                  </a:lnTo>
                  <a:lnTo>
                    <a:pt x="114" y="91"/>
                  </a:lnTo>
                  <a:lnTo>
                    <a:pt x="117" y="95"/>
                  </a:lnTo>
                  <a:lnTo>
                    <a:pt x="118" y="101"/>
                  </a:lnTo>
                  <a:lnTo>
                    <a:pt x="119" y="106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73" y="78"/>
                  </a:lnTo>
                  <a:lnTo>
                    <a:pt x="1" y="75"/>
                  </a:lnTo>
                  <a:lnTo>
                    <a:pt x="0" y="76"/>
                  </a:lnTo>
                  <a:lnTo>
                    <a:pt x="62" y="118"/>
                  </a:lnTo>
                  <a:lnTo>
                    <a:pt x="35" y="194"/>
                  </a:lnTo>
                  <a:lnTo>
                    <a:pt x="37" y="196"/>
                  </a:lnTo>
                  <a:lnTo>
                    <a:pt x="93" y="144"/>
                  </a:lnTo>
                  <a:lnTo>
                    <a:pt x="151" y="196"/>
                  </a:lnTo>
                  <a:lnTo>
                    <a:pt x="153" y="194"/>
                  </a:lnTo>
                  <a:lnTo>
                    <a:pt x="124" y="118"/>
                  </a:lnTo>
                  <a:lnTo>
                    <a:pt x="189" y="76"/>
                  </a:lnTo>
                  <a:lnTo>
                    <a:pt x="189" y="75"/>
                  </a:lnTo>
                  <a:lnTo>
                    <a:pt x="113" y="7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</a:t>
            </a:r>
            <a:r>
              <a:rPr lang="en-US" dirty="0" smtClean="0"/>
              <a:t>After </a:t>
            </a:r>
            <a:r>
              <a:rPr lang="en-US" dirty="0"/>
              <a:t>New Construction: </a:t>
            </a:r>
            <a:br>
              <a:rPr lang="en-US" dirty="0"/>
            </a:br>
            <a:r>
              <a:rPr lang="en-US" dirty="0"/>
              <a:t>Price</a:t>
            </a:r>
            <a:r>
              <a:rPr lang="en-US" dirty="0" smtClean="0"/>
              <a:t> </a:t>
            </a:r>
            <a:r>
              <a:rPr dirty="0" smtClean="0"/>
              <a:t>vs.</a:t>
            </a:r>
            <a:r>
              <a:rPr lang="en-US" dirty="0" smtClean="0"/>
              <a:t> </a:t>
            </a:r>
            <a:r>
              <a:rPr lang="en-US" dirty="0"/>
              <a:t>Service </a:t>
            </a:r>
            <a:r>
              <a:rPr lang="en-US" dirty="0" smtClean="0"/>
              <a:t>Level</a:t>
            </a:r>
            <a:endParaRPr lang="en-US" b="0" dirty="0"/>
          </a:p>
        </p:txBody>
      </p:sp>
      <p:grpSp>
        <p:nvGrpSpPr>
          <p:cNvPr id="82" name="Group 81"/>
          <p:cNvGrpSpPr/>
          <p:nvPr/>
        </p:nvGrpSpPr>
        <p:grpSpPr>
          <a:xfrm>
            <a:off x="1065212" y="1447800"/>
            <a:ext cx="8382000" cy="5029200"/>
            <a:chOff x="1567948" y="1676401"/>
            <a:chExt cx="7674689" cy="4533900"/>
          </a:xfrm>
        </p:grpSpPr>
        <p:sp>
          <p:nvSpPr>
            <p:cNvPr id="78851" name="Rectangle 3"/>
            <p:cNvSpPr>
              <a:spLocks noChangeArrowheads="1"/>
            </p:cNvSpPr>
            <p:nvPr/>
          </p:nvSpPr>
          <p:spPr bwMode="auto">
            <a:xfrm>
              <a:off x="2513529" y="5797550"/>
              <a:ext cx="4951413" cy="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2" name="Freeform 4"/>
            <p:cNvSpPr>
              <a:spLocks/>
            </p:cNvSpPr>
            <p:nvPr/>
          </p:nvSpPr>
          <p:spPr bwMode="auto">
            <a:xfrm>
              <a:off x="1774257" y="2125664"/>
              <a:ext cx="5628793" cy="407352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0" y="418"/>
                </a:cxn>
                <a:cxn ang="0">
                  <a:pos x="7641" y="6250"/>
                </a:cxn>
                <a:cxn ang="0">
                  <a:pos x="7965" y="5833"/>
                </a:cxn>
                <a:cxn ang="0">
                  <a:pos x="324" y="0"/>
                </a:cxn>
              </a:cxnLst>
              <a:rect l="0" t="0" r="r" b="b"/>
              <a:pathLst>
                <a:path w="7965" h="6250">
                  <a:moveTo>
                    <a:pt x="324" y="0"/>
                  </a:moveTo>
                  <a:lnTo>
                    <a:pt x="0" y="418"/>
                  </a:lnTo>
                  <a:lnTo>
                    <a:pt x="7641" y="6250"/>
                  </a:lnTo>
                  <a:lnTo>
                    <a:pt x="7965" y="583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>
              <a:off x="5198984" y="1981200"/>
              <a:ext cx="3438" cy="1638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>
              <a:off x="2398341" y="4024314"/>
              <a:ext cx="584541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4568023" y="1676401"/>
              <a:ext cx="1401180" cy="354013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auto">
            <a:xfrm>
              <a:off x="4568023" y="1676401"/>
              <a:ext cx="1401180" cy="354013"/>
            </a:xfrm>
            <a:custGeom>
              <a:avLst/>
              <a:gdLst/>
              <a:ahLst/>
              <a:cxnLst>
                <a:cxn ang="0">
                  <a:pos x="1984" y="543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3"/>
                </a:cxn>
                <a:cxn ang="0">
                  <a:pos x="1984" y="543"/>
                </a:cxn>
                <a:cxn ang="0">
                  <a:pos x="1984" y="543"/>
                </a:cxn>
              </a:cxnLst>
              <a:rect l="0" t="0" r="r" b="b"/>
              <a:pathLst>
                <a:path w="1984" h="543">
                  <a:moveTo>
                    <a:pt x="1984" y="543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3"/>
                  </a:lnTo>
                  <a:lnTo>
                    <a:pt x="1984" y="543"/>
                  </a:lnTo>
                  <a:lnTo>
                    <a:pt x="1984" y="543"/>
                  </a:lnTo>
                </a:path>
              </a:pathLst>
            </a:custGeom>
            <a:solidFill>
              <a:srgbClr val="FEAAB8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1567948" y="3763963"/>
              <a:ext cx="869936" cy="5207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8" name="Freeform 10"/>
            <p:cNvSpPr>
              <a:spLocks/>
            </p:cNvSpPr>
            <p:nvPr/>
          </p:nvSpPr>
          <p:spPr bwMode="auto">
            <a:xfrm>
              <a:off x="1567948" y="3763963"/>
              <a:ext cx="869936" cy="520700"/>
            </a:xfrm>
            <a:custGeom>
              <a:avLst/>
              <a:gdLst/>
              <a:ahLst/>
              <a:cxnLst>
                <a:cxn ang="0">
                  <a:pos x="1232" y="800"/>
                </a:cxn>
                <a:cxn ang="0">
                  <a:pos x="1232" y="0"/>
                </a:cxn>
                <a:cxn ang="0">
                  <a:pos x="0" y="0"/>
                </a:cxn>
                <a:cxn ang="0">
                  <a:pos x="0" y="800"/>
                </a:cxn>
                <a:cxn ang="0">
                  <a:pos x="1232" y="800"/>
                </a:cxn>
                <a:cxn ang="0">
                  <a:pos x="1232" y="800"/>
                </a:cxn>
              </a:cxnLst>
              <a:rect l="0" t="0" r="r" b="b"/>
              <a:pathLst>
                <a:path w="1232" h="800">
                  <a:moveTo>
                    <a:pt x="1232" y="800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1232" y="800"/>
                  </a:lnTo>
                  <a:lnTo>
                    <a:pt x="1232" y="800"/>
                  </a:lnTo>
                </a:path>
              </a:pathLst>
            </a:custGeom>
            <a:solidFill>
              <a:srgbClr val="FFFF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8125131" y="3763963"/>
              <a:ext cx="869936" cy="5207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60" name="Freeform 12"/>
            <p:cNvSpPr>
              <a:spLocks/>
            </p:cNvSpPr>
            <p:nvPr/>
          </p:nvSpPr>
          <p:spPr bwMode="auto">
            <a:xfrm>
              <a:off x="8125131" y="3763963"/>
              <a:ext cx="1117506" cy="520700"/>
            </a:xfrm>
            <a:custGeom>
              <a:avLst/>
              <a:gdLst/>
              <a:ahLst/>
              <a:cxnLst>
                <a:cxn ang="0">
                  <a:pos x="1231" y="800"/>
                </a:cxn>
                <a:cxn ang="0">
                  <a:pos x="1231" y="0"/>
                </a:cxn>
                <a:cxn ang="0">
                  <a:pos x="0" y="0"/>
                </a:cxn>
                <a:cxn ang="0">
                  <a:pos x="0" y="800"/>
                </a:cxn>
                <a:cxn ang="0">
                  <a:pos x="1231" y="800"/>
                </a:cxn>
                <a:cxn ang="0">
                  <a:pos x="1231" y="800"/>
                </a:cxn>
              </a:cxnLst>
              <a:rect l="0" t="0" r="r" b="b"/>
              <a:pathLst>
                <a:path w="1231" h="800">
                  <a:moveTo>
                    <a:pt x="1231" y="800"/>
                  </a:moveTo>
                  <a:lnTo>
                    <a:pt x="1231" y="0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1231" y="800"/>
                  </a:lnTo>
                  <a:lnTo>
                    <a:pt x="1231" y="800"/>
                  </a:lnTo>
                </a:path>
              </a:pathLst>
            </a:custGeom>
            <a:solidFill>
              <a:srgbClr val="FFFF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4786366" y="1736726"/>
              <a:ext cx="10130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Expensive</a:t>
              </a:r>
              <a:endParaRPr lang="en-US" sz="1600" b="1" i="0" dirty="0">
                <a:solidFill>
                  <a:srgbClr val="871E0D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62" name="Rectangle 14"/>
            <p:cNvSpPr>
              <a:spLocks noChangeArrowheads="1"/>
            </p:cNvSpPr>
            <p:nvPr/>
          </p:nvSpPr>
          <p:spPr bwMode="auto">
            <a:xfrm>
              <a:off x="4678054" y="3586164"/>
              <a:ext cx="10708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Shangri-La</a:t>
              </a:r>
            </a:p>
          </p:txBody>
        </p:sp>
        <p:sp>
          <p:nvSpPr>
            <p:cNvPr id="78863" name="Rectangle 15"/>
            <p:cNvSpPr>
              <a:spLocks noChangeArrowheads="1"/>
            </p:cNvSpPr>
            <p:nvPr/>
          </p:nvSpPr>
          <p:spPr bwMode="auto">
            <a:xfrm>
              <a:off x="1732994" y="3810001"/>
              <a:ext cx="51296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High </a:t>
              </a:r>
              <a:endParaRPr lang="en-US" sz="1600" b="1" i="0">
                <a:solidFill>
                  <a:srgbClr val="0008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64" name="Rectangle 16"/>
            <p:cNvSpPr>
              <a:spLocks noChangeArrowheads="1"/>
            </p:cNvSpPr>
            <p:nvPr/>
          </p:nvSpPr>
          <p:spPr bwMode="auto">
            <a:xfrm>
              <a:off x="1610929" y="4008439"/>
              <a:ext cx="7293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Service</a:t>
              </a:r>
              <a:endParaRPr lang="en-US" sz="1600" b="1" i="0">
                <a:solidFill>
                  <a:srgbClr val="0008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8190506" y="3810001"/>
              <a:ext cx="1028106" cy="444659"/>
              <a:chOff x="8137166" y="3810001"/>
              <a:chExt cx="1028106" cy="444659"/>
            </a:xfrm>
          </p:grpSpPr>
          <p:sp>
            <p:nvSpPr>
              <p:cNvPr id="78865" name="Rectangle 17"/>
              <p:cNvSpPr>
                <a:spLocks noChangeArrowheads="1"/>
              </p:cNvSpPr>
              <p:nvPr/>
            </p:nvSpPr>
            <p:spPr bwMode="auto">
              <a:xfrm>
                <a:off x="8137166" y="3810001"/>
                <a:ext cx="1028106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b="1" i="0" dirty="0">
                    <a:solidFill>
                      <a:srgbClr val="871E0D"/>
                    </a:solidFill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600" b="1" i="0" dirty="0">
                    <a:latin typeface="Helvetica" pitchFamily="34" charset="0"/>
                    <a:cs typeface="Helvetica" pitchFamily="34" charset="0"/>
                  </a:rPr>
                  <a:t>Moderate </a:t>
                </a:r>
                <a:endParaRPr lang="en-US" sz="1600" b="1" i="0" dirty="0">
                  <a:solidFill>
                    <a:srgbClr val="871E0D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8866" name="Rectangle 18"/>
              <p:cNvSpPr>
                <a:spLocks noChangeArrowheads="1"/>
              </p:cNvSpPr>
              <p:nvPr/>
            </p:nvSpPr>
            <p:spPr bwMode="auto">
              <a:xfrm>
                <a:off x="8250636" y="4008439"/>
                <a:ext cx="72936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b="1" i="0" dirty="0">
                    <a:latin typeface="Helvetica" pitchFamily="34" charset="0"/>
                    <a:cs typeface="Helvetica" pitchFamily="34" charset="0"/>
                  </a:rPr>
                  <a:t>Service</a:t>
                </a:r>
                <a:endParaRPr lang="en-US" sz="1600" b="1" i="0" dirty="0">
                  <a:solidFill>
                    <a:srgbClr val="871E0D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78867" name="Freeform 19"/>
            <p:cNvSpPr>
              <a:spLocks/>
            </p:cNvSpPr>
            <p:nvPr/>
          </p:nvSpPr>
          <p:spPr bwMode="auto">
            <a:xfrm>
              <a:off x="4514726" y="3651251"/>
              <a:ext cx="113470" cy="104775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8"/>
                </a:cxn>
                <a:cxn ang="0">
                  <a:pos x="130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5" y="103"/>
                </a:cxn>
                <a:cxn ang="0">
                  <a:pos x="158" y="87"/>
                </a:cxn>
                <a:cxn ang="0">
                  <a:pos x="158" y="71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30" y="18"/>
                </a:cxn>
                <a:cxn ang="0">
                  <a:pos x="117" y="9"/>
                </a:cxn>
                <a:cxn ang="0">
                  <a:pos x="103" y="4"/>
                </a:cxn>
                <a:cxn ang="0">
                  <a:pos x="87" y="0"/>
                </a:cxn>
                <a:cxn ang="0">
                  <a:pos x="72" y="0"/>
                </a:cxn>
                <a:cxn ang="0">
                  <a:pos x="56" y="4"/>
                </a:cxn>
                <a:cxn ang="0">
                  <a:pos x="42" y="9"/>
                </a:cxn>
                <a:cxn ang="0">
                  <a:pos x="29" y="18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3" y="55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3" y="103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0"/>
                </a:cxn>
                <a:cxn ang="0">
                  <a:pos x="42" y="148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80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4" y="145"/>
                  </a:lnTo>
                  <a:lnTo>
                    <a:pt x="130" y="140"/>
                  </a:lnTo>
                  <a:lnTo>
                    <a:pt x="136" y="135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9"/>
                  </a:lnTo>
                  <a:lnTo>
                    <a:pt x="158" y="71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0" y="29"/>
                  </a:lnTo>
                  <a:lnTo>
                    <a:pt x="136" y="23"/>
                  </a:lnTo>
                  <a:lnTo>
                    <a:pt x="130" y="18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3" y="4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3" y="1"/>
                  </a:lnTo>
                  <a:lnTo>
                    <a:pt x="56" y="4"/>
                  </a:lnTo>
                  <a:lnTo>
                    <a:pt x="49" y="6"/>
                  </a:lnTo>
                  <a:lnTo>
                    <a:pt x="42" y="9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8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7" y="110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9" y="129"/>
                  </a:lnTo>
                  <a:lnTo>
                    <a:pt x="23" y="135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9" y="151"/>
                  </a:lnTo>
                  <a:lnTo>
                    <a:pt x="56" y="155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80" y="15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68" name="Rectangle 20"/>
            <p:cNvSpPr>
              <a:spLocks noChangeArrowheads="1"/>
            </p:cNvSpPr>
            <p:nvPr/>
          </p:nvSpPr>
          <p:spPr bwMode="auto">
            <a:xfrm>
              <a:off x="3209823" y="2066926"/>
              <a:ext cx="833831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Heritage</a:t>
              </a:r>
            </a:p>
          </p:txBody>
        </p:sp>
        <p:sp>
          <p:nvSpPr>
            <p:cNvPr id="78869" name="Rectangle 21"/>
            <p:cNvSpPr>
              <a:spLocks noChangeArrowheads="1"/>
            </p:cNvSpPr>
            <p:nvPr/>
          </p:nvSpPr>
          <p:spPr bwMode="auto">
            <a:xfrm>
              <a:off x="2845343" y="1871664"/>
              <a:ext cx="94214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Mandarin</a:t>
              </a:r>
            </a:p>
          </p:txBody>
        </p:sp>
        <p:sp>
          <p:nvSpPr>
            <p:cNvPr id="78870" name="Rectangle 22"/>
            <p:cNvSpPr>
              <a:spLocks noChangeArrowheads="1"/>
            </p:cNvSpPr>
            <p:nvPr/>
          </p:nvSpPr>
          <p:spPr bwMode="auto">
            <a:xfrm>
              <a:off x="1691733" y="2030414"/>
              <a:ext cx="112610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CC0000"/>
                  </a:solidFill>
                  <a:latin typeface="Helvetica" pitchFamily="34" charset="0"/>
                  <a:cs typeface="Helvetica" pitchFamily="34" charset="0"/>
                </a:rPr>
                <a:t>New Grand</a:t>
              </a:r>
            </a:p>
          </p:txBody>
        </p:sp>
        <p:sp>
          <p:nvSpPr>
            <p:cNvPr id="78871" name="Rectangle 23"/>
            <p:cNvSpPr>
              <a:spLocks noChangeArrowheads="1"/>
            </p:cNvSpPr>
            <p:nvPr/>
          </p:nvSpPr>
          <p:spPr bwMode="auto">
            <a:xfrm>
              <a:off x="3209823" y="2271714"/>
              <a:ext cx="7662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Marriott</a:t>
              </a:r>
            </a:p>
          </p:txBody>
        </p:sp>
        <p:sp>
          <p:nvSpPr>
            <p:cNvPr id="78872" name="Rectangle 24"/>
            <p:cNvSpPr>
              <a:spLocks noChangeArrowheads="1"/>
            </p:cNvSpPr>
            <p:nvPr/>
          </p:nvSpPr>
          <p:spPr bwMode="auto">
            <a:xfrm>
              <a:off x="3416132" y="2447926"/>
              <a:ext cx="114329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Continental</a:t>
              </a:r>
            </a:p>
          </p:txBody>
        </p:sp>
        <p:sp>
          <p:nvSpPr>
            <p:cNvPr id="78873" name="Freeform 25"/>
            <p:cNvSpPr>
              <a:spLocks/>
            </p:cNvSpPr>
            <p:nvPr/>
          </p:nvSpPr>
          <p:spPr bwMode="auto">
            <a:xfrm>
              <a:off x="2831590" y="2135188"/>
              <a:ext cx="110031" cy="1016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4"/>
                </a:cxn>
                <a:cxn ang="0">
                  <a:pos x="117" y="148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6"/>
                </a:cxn>
                <a:cxn ang="0">
                  <a:pos x="154" y="103"/>
                </a:cxn>
                <a:cxn ang="0">
                  <a:pos x="157" y="87"/>
                </a:cxn>
                <a:cxn ang="0">
                  <a:pos x="157" y="71"/>
                </a:cxn>
                <a:cxn ang="0">
                  <a:pos x="154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8"/>
                </a:cxn>
                <a:cxn ang="0">
                  <a:pos x="117" y="9"/>
                </a:cxn>
                <a:cxn ang="0">
                  <a:pos x="102" y="3"/>
                </a:cxn>
                <a:cxn ang="0">
                  <a:pos x="87" y="0"/>
                </a:cxn>
                <a:cxn ang="0">
                  <a:pos x="70" y="0"/>
                </a:cxn>
                <a:cxn ang="0">
                  <a:pos x="55" y="3"/>
                </a:cxn>
                <a:cxn ang="0">
                  <a:pos x="40" y="9"/>
                </a:cxn>
                <a:cxn ang="0">
                  <a:pos x="28" y="18"/>
                </a:cxn>
                <a:cxn ang="0">
                  <a:pos x="17" y="29"/>
                </a:cxn>
                <a:cxn ang="0">
                  <a:pos x="8" y="41"/>
                </a:cxn>
                <a:cxn ang="0">
                  <a:pos x="3" y="55"/>
                </a:cxn>
                <a:cxn ang="0">
                  <a:pos x="0" y="71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8" y="116"/>
                </a:cxn>
                <a:cxn ang="0">
                  <a:pos x="17" y="129"/>
                </a:cxn>
                <a:cxn ang="0">
                  <a:pos x="28" y="140"/>
                </a:cxn>
                <a:cxn ang="0">
                  <a:pos x="40" y="148"/>
                </a:cxn>
                <a:cxn ang="0">
                  <a:pos x="55" y="154"/>
                </a:cxn>
                <a:cxn ang="0">
                  <a:pos x="70" y="158"/>
                </a:cxn>
              </a:cxnLst>
              <a:rect l="0" t="0" r="r" b="b"/>
              <a:pathLst>
                <a:path w="157" h="158">
                  <a:moveTo>
                    <a:pt x="78" y="158"/>
                  </a:moveTo>
                  <a:lnTo>
                    <a:pt x="87" y="158"/>
                  </a:lnTo>
                  <a:lnTo>
                    <a:pt x="94" y="157"/>
                  </a:lnTo>
                  <a:lnTo>
                    <a:pt x="102" y="154"/>
                  </a:lnTo>
                  <a:lnTo>
                    <a:pt x="109" y="151"/>
                  </a:lnTo>
                  <a:lnTo>
                    <a:pt x="117" y="148"/>
                  </a:lnTo>
                  <a:lnTo>
                    <a:pt x="123" y="144"/>
                  </a:lnTo>
                  <a:lnTo>
                    <a:pt x="129" y="140"/>
                  </a:lnTo>
                  <a:lnTo>
                    <a:pt x="134" y="135"/>
                  </a:lnTo>
                  <a:lnTo>
                    <a:pt x="140" y="129"/>
                  </a:lnTo>
                  <a:lnTo>
                    <a:pt x="144" y="122"/>
                  </a:lnTo>
                  <a:lnTo>
                    <a:pt x="149" y="116"/>
                  </a:lnTo>
                  <a:lnTo>
                    <a:pt x="152" y="109"/>
                  </a:lnTo>
                  <a:lnTo>
                    <a:pt x="154" y="103"/>
                  </a:lnTo>
                  <a:lnTo>
                    <a:pt x="156" y="95"/>
                  </a:lnTo>
                  <a:lnTo>
                    <a:pt x="157" y="87"/>
                  </a:lnTo>
                  <a:lnTo>
                    <a:pt x="157" y="78"/>
                  </a:lnTo>
                  <a:lnTo>
                    <a:pt x="157" y="71"/>
                  </a:lnTo>
                  <a:lnTo>
                    <a:pt x="156" y="63"/>
                  </a:lnTo>
                  <a:lnTo>
                    <a:pt x="154" y="55"/>
                  </a:lnTo>
                  <a:lnTo>
                    <a:pt x="152" y="47"/>
                  </a:lnTo>
                  <a:lnTo>
                    <a:pt x="149" y="41"/>
                  </a:lnTo>
                  <a:lnTo>
                    <a:pt x="144" y="34"/>
                  </a:lnTo>
                  <a:lnTo>
                    <a:pt x="140" y="29"/>
                  </a:lnTo>
                  <a:lnTo>
                    <a:pt x="134" y="23"/>
                  </a:lnTo>
                  <a:lnTo>
                    <a:pt x="129" y="18"/>
                  </a:lnTo>
                  <a:lnTo>
                    <a:pt x="123" y="13"/>
                  </a:lnTo>
                  <a:lnTo>
                    <a:pt x="117" y="9"/>
                  </a:lnTo>
                  <a:lnTo>
                    <a:pt x="109" y="5"/>
                  </a:lnTo>
                  <a:lnTo>
                    <a:pt x="102" y="3"/>
                  </a:lnTo>
                  <a:lnTo>
                    <a:pt x="94" y="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5" y="3"/>
                  </a:lnTo>
                  <a:lnTo>
                    <a:pt x="48" y="5"/>
                  </a:lnTo>
                  <a:lnTo>
                    <a:pt x="40" y="9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3" y="34"/>
                  </a:lnTo>
                  <a:lnTo>
                    <a:pt x="8" y="41"/>
                  </a:lnTo>
                  <a:lnTo>
                    <a:pt x="5" y="47"/>
                  </a:lnTo>
                  <a:lnTo>
                    <a:pt x="3" y="55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5" y="109"/>
                  </a:lnTo>
                  <a:lnTo>
                    <a:pt x="8" y="116"/>
                  </a:lnTo>
                  <a:lnTo>
                    <a:pt x="13" y="122"/>
                  </a:lnTo>
                  <a:lnTo>
                    <a:pt x="17" y="129"/>
                  </a:lnTo>
                  <a:lnTo>
                    <a:pt x="23" y="135"/>
                  </a:lnTo>
                  <a:lnTo>
                    <a:pt x="28" y="140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48" y="151"/>
                  </a:lnTo>
                  <a:lnTo>
                    <a:pt x="55" y="154"/>
                  </a:lnTo>
                  <a:lnTo>
                    <a:pt x="62" y="157"/>
                  </a:lnTo>
                  <a:lnTo>
                    <a:pt x="70" y="158"/>
                  </a:lnTo>
                  <a:lnTo>
                    <a:pt x="78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74" name="Freeform 26"/>
            <p:cNvSpPr>
              <a:spLocks/>
            </p:cNvSpPr>
            <p:nvPr/>
          </p:nvSpPr>
          <p:spPr bwMode="auto">
            <a:xfrm>
              <a:off x="2855659" y="2159001"/>
              <a:ext cx="60173" cy="55563"/>
            </a:xfrm>
            <a:custGeom>
              <a:avLst/>
              <a:gdLst/>
              <a:ahLst/>
              <a:cxnLst>
                <a:cxn ang="0">
                  <a:pos x="42" y="84"/>
                </a:cxn>
                <a:cxn ang="0">
                  <a:pos x="51" y="84"/>
                </a:cxn>
                <a:cxn ang="0">
                  <a:pos x="58" y="81"/>
                </a:cxn>
                <a:cxn ang="0">
                  <a:pos x="66" y="78"/>
                </a:cxn>
                <a:cxn ang="0">
                  <a:pos x="72" y="72"/>
                </a:cxn>
                <a:cxn ang="0">
                  <a:pos x="77" y="67"/>
                </a:cxn>
                <a:cxn ang="0">
                  <a:pos x="82" y="59"/>
                </a:cxn>
                <a:cxn ang="0">
                  <a:pos x="84" y="51"/>
                </a:cxn>
                <a:cxn ang="0">
                  <a:pos x="85" y="42"/>
                </a:cxn>
                <a:cxn ang="0">
                  <a:pos x="84" y="35"/>
                </a:cxn>
                <a:cxn ang="0">
                  <a:pos x="82" y="26"/>
                </a:cxn>
                <a:cxn ang="0">
                  <a:pos x="77" y="19"/>
                </a:cxn>
                <a:cxn ang="0">
                  <a:pos x="72" y="12"/>
                </a:cxn>
                <a:cxn ang="0">
                  <a:pos x="66" y="8"/>
                </a:cxn>
                <a:cxn ang="0">
                  <a:pos x="58" y="4"/>
                </a:cxn>
                <a:cxn ang="0">
                  <a:pos x="51" y="1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6" y="4"/>
                </a:cxn>
                <a:cxn ang="0">
                  <a:pos x="19" y="8"/>
                </a:cxn>
                <a:cxn ang="0">
                  <a:pos x="13" y="12"/>
                </a:cxn>
                <a:cxn ang="0">
                  <a:pos x="8" y="19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1" y="51"/>
                </a:cxn>
                <a:cxn ang="0">
                  <a:pos x="3" y="59"/>
                </a:cxn>
                <a:cxn ang="0">
                  <a:pos x="8" y="67"/>
                </a:cxn>
                <a:cxn ang="0">
                  <a:pos x="13" y="72"/>
                </a:cxn>
                <a:cxn ang="0">
                  <a:pos x="19" y="78"/>
                </a:cxn>
                <a:cxn ang="0">
                  <a:pos x="26" y="81"/>
                </a:cxn>
                <a:cxn ang="0">
                  <a:pos x="34" y="84"/>
                </a:cxn>
                <a:cxn ang="0">
                  <a:pos x="42" y="84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lnTo>
                    <a:pt x="51" y="84"/>
                  </a:lnTo>
                  <a:lnTo>
                    <a:pt x="58" y="81"/>
                  </a:lnTo>
                  <a:lnTo>
                    <a:pt x="66" y="78"/>
                  </a:lnTo>
                  <a:lnTo>
                    <a:pt x="72" y="72"/>
                  </a:lnTo>
                  <a:lnTo>
                    <a:pt x="77" y="67"/>
                  </a:lnTo>
                  <a:lnTo>
                    <a:pt x="82" y="59"/>
                  </a:lnTo>
                  <a:lnTo>
                    <a:pt x="84" y="51"/>
                  </a:lnTo>
                  <a:lnTo>
                    <a:pt x="85" y="42"/>
                  </a:lnTo>
                  <a:lnTo>
                    <a:pt x="84" y="35"/>
                  </a:lnTo>
                  <a:lnTo>
                    <a:pt x="82" y="26"/>
                  </a:lnTo>
                  <a:lnTo>
                    <a:pt x="77" y="19"/>
                  </a:lnTo>
                  <a:lnTo>
                    <a:pt x="72" y="12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1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4"/>
                  </a:lnTo>
                  <a:lnTo>
                    <a:pt x="19" y="8"/>
                  </a:lnTo>
                  <a:lnTo>
                    <a:pt x="13" y="12"/>
                  </a:lnTo>
                  <a:lnTo>
                    <a:pt x="8" y="19"/>
                  </a:lnTo>
                  <a:lnTo>
                    <a:pt x="3" y="26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" y="51"/>
                  </a:lnTo>
                  <a:lnTo>
                    <a:pt x="3" y="59"/>
                  </a:lnTo>
                  <a:lnTo>
                    <a:pt x="8" y="67"/>
                  </a:lnTo>
                  <a:lnTo>
                    <a:pt x="13" y="72"/>
                  </a:lnTo>
                  <a:lnTo>
                    <a:pt x="19" y="78"/>
                  </a:lnTo>
                  <a:lnTo>
                    <a:pt x="26" y="81"/>
                  </a:lnTo>
                  <a:lnTo>
                    <a:pt x="34" y="84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75" name="Freeform 27"/>
            <p:cNvSpPr>
              <a:spLocks/>
            </p:cNvSpPr>
            <p:nvPr/>
          </p:nvSpPr>
          <p:spPr bwMode="auto">
            <a:xfrm>
              <a:off x="2855659" y="2159001"/>
              <a:ext cx="60173" cy="55563"/>
            </a:xfrm>
            <a:custGeom>
              <a:avLst/>
              <a:gdLst/>
              <a:ahLst/>
              <a:cxnLst>
                <a:cxn ang="0">
                  <a:pos x="42" y="84"/>
                </a:cxn>
                <a:cxn ang="0">
                  <a:pos x="51" y="84"/>
                </a:cxn>
                <a:cxn ang="0">
                  <a:pos x="58" y="81"/>
                </a:cxn>
                <a:cxn ang="0">
                  <a:pos x="66" y="78"/>
                </a:cxn>
                <a:cxn ang="0">
                  <a:pos x="72" y="72"/>
                </a:cxn>
                <a:cxn ang="0">
                  <a:pos x="77" y="67"/>
                </a:cxn>
                <a:cxn ang="0">
                  <a:pos x="82" y="59"/>
                </a:cxn>
                <a:cxn ang="0">
                  <a:pos x="84" y="51"/>
                </a:cxn>
                <a:cxn ang="0">
                  <a:pos x="85" y="42"/>
                </a:cxn>
                <a:cxn ang="0">
                  <a:pos x="84" y="35"/>
                </a:cxn>
                <a:cxn ang="0">
                  <a:pos x="82" y="26"/>
                </a:cxn>
                <a:cxn ang="0">
                  <a:pos x="77" y="19"/>
                </a:cxn>
                <a:cxn ang="0">
                  <a:pos x="72" y="12"/>
                </a:cxn>
                <a:cxn ang="0">
                  <a:pos x="66" y="8"/>
                </a:cxn>
                <a:cxn ang="0">
                  <a:pos x="58" y="4"/>
                </a:cxn>
                <a:cxn ang="0">
                  <a:pos x="51" y="1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6" y="4"/>
                </a:cxn>
                <a:cxn ang="0">
                  <a:pos x="19" y="8"/>
                </a:cxn>
                <a:cxn ang="0">
                  <a:pos x="13" y="12"/>
                </a:cxn>
                <a:cxn ang="0">
                  <a:pos x="8" y="19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1" y="51"/>
                </a:cxn>
                <a:cxn ang="0">
                  <a:pos x="3" y="59"/>
                </a:cxn>
                <a:cxn ang="0">
                  <a:pos x="8" y="67"/>
                </a:cxn>
                <a:cxn ang="0">
                  <a:pos x="13" y="72"/>
                </a:cxn>
                <a:cxn ang="0">
                  <a:pos x="19" y="78"/>
                </a:cxn>
                <a:cxn ang="0">
                  <a:pos x="26" y="81"/>
                </a:cxn>
                <a:cxn ang="0">
                  <a:pos x="34" y="84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42" y="84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lnTo>
                    <a:pt x="51" y="84"/>
                  </a:lnTo>
                  <a:lnTo>
                    <a:pt x="58" y="81"/>
                  </a:lnTo>
                  <a:lnTo>
                    <a:pt x="66" y="78"/>
                  </a:lnTo>
                  <a:lnTo>
                    <a:pt x="72" y="72"/>
                  </a:lnTo>
                  <a:lnTo>
                    <a:pt x="77" y="67"/>
                  </a:lnTo>
                  <a:lnTo>
                    <a:pt x="82" y="59"/>
                  </a:lnTo>
                  <a:lnTo>
                    <a:pt x="84" y="51"/>
                  </a:lnTo>
                  <a:lnTo>
                    <a:pt x="85" y="42"/>
                  </a:lnTo>
                  <a:lnTo>
                    <a:pt x="84" y="35"/>
                  </a:lnTo>
                  <a:lnTo>
                    <a:pt x="82" y="26"/>
                  </a:lnTo>
                  <a:lnTo>
                    <a:pt x="77" y="19"/>
                  </a:lnTo>
                  <a:lnTo>
                    <a:pt x="72" y="12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1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4"/>
                  </a:lnTo>
                  <a:lnTo>
                    <a:pt x="19" y="8"/>
                  </a:lnTo>
                  <a:lnTo>
                    <a:pt x="13" y="12"/>
                  </a:lnTo>
                  <a:lnTo>
                    <a:pt x="8" y="19"/>
                  </a:lnTo>
                  <a:lnTo>
                    <a:pt x="3" y="26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" y="51"/>
                  </a:lnTo>
                  <a:lnTo>
                    <a:pt x="3" y="59"/>
                  </a:lnTo>
                  <a:lnTo>
                    <a:pt x="8" y="67"/>
                  </a:lnTo>
                  <a:lnTo>
                    <a:pt x="13" y="72"/>
                  </a:lnTo>
                  <a:lnTo>
                    <a:pt x="19" y="78"/>
                  </a:lnTo>
                  <a:lnTo>
                    <a:pt x="26" y="81"/>
                  </a:lnTo>
                  <a:lnTo>
                    <a:pt x="34" y="84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42" y="84"/>
                  </a:lnTo>
                </a:path>
              </a:pathLst>
            </a:custGeom>
            <a:solidFill>
              <a:schemeClr val="hlink"/>
            </a:solidFill>
            <a:ln w="4763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76" name="Freeform 28"/>
            <p:cNvSpPr>
              <a:spLocks/>
            </p:cNvSpPr>
            <p:nvPr/>
          </p:nvSpPr>
          <p:spPr bwMode="auto">
            <a:xfrm>
              <a:off x="2933024" y="2981325"/>
              <a:ext cx="111751" cy="1016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8"/>
                </a:cxn>
                <a:cxn ang="0">
                  <a:pos x="130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5" y="103"/>
                </a:cxn>
                <a:cxn ang="0">
                  <a:pos x="158" y="87"/>
                </a:cxn>
                <a:cxn ang="0">
                  <a:pos x="158" y="71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30" y="18"/>
                </a:cxn>
                <a:cxn ang="0">
                  <a:pos x="117" y="9"/>
                </a:cxn>
                <a:cxn ang="0">
                  <a:pos x="103" y="3"/>
                </a:cxn>
                <a:cxn ang="0">
                  <a:pos x="87" y="0"/>
                </a:cxn>
                <a:cxn ang="0">
                  <a:pos x="72" y="0"/>
                </a:cxn>
                <a:cxn ang="0">
                  <a:pos x="56" y="3"/>
                </a:cxn>
                <a:cxn ang="0">
                  <a:pos x="42" y="9"/>
                </a:cxn>
                <a:cxn ang="0">
                  <a:pos x="29" y="18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3" y="55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3" y="103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0"/>
                </a:cxn>
                <a:cxn ang="0">
                  <a:pos x="42" y="148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80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4" y="145"/>
                  </a:lnTo>
                  <a:lnTo>
                    <a:pt x="130" y="140"/>
                  </a:lnTo>
                  <a:lnTo>
                    <a:pt x="136" y="135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09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8"/>
                  </a:lnTo>
                  <a:lnTo>
                    <a:pt x="158" y="71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0" y="29"/>
                  </a:lnTo>
                  <a:lnTo>
                    <a:pt x="136" y="23"/>
                  </a:lnTo>
                  <a:lnTo>
                    <a:pt x="130" y="18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3" y="1"/>
                  </a:lnTo>
                  <a:lnTo>
                    <a:pt x="56" y="3"/>
                  </a:lnTo>
                  <a:lnTo>
                    <a:pt x="49" y="6"/>
                  </a:lnTo>
                  <a:lnTo>
                    <a:pt x="42" y="9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8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8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7" y="109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9" y="129"/>
                  </a:lnTo>
                  <a:lnTo>
                    <a:pt x="23" y="135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9" y="151"/>
                  </a:lnTo>
                  <a:lnTo>
                    <a:pt x="56" y="155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80" y="1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77" name="Rectangle 29"/>
            <p:cNvSpPr>
              <a:spLocks noChangeArrowheads="1"/>
            </p:cNvSpPr>
            <p:nvPr/>
          </p:nvSpPr>
          <p:spPr bwMode="auto">
            <a:xfrm>
              <a:off x="3020706" y="3259139"/>
              <a:ext cx="8527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Regency</a:t>
              </a:r>
            </a:p>
          </p:txBody>
        </p:sp>
        <p:sp>
          <p:nvSpPr>
            <p:cNvPr id="78878" name="Freeform 30"/>
            <p:cNvSpPr>
              <a:spLocks/>
            </p:cNvSpPr>
            <p:nvPr/>
          </p:nvSpPr>
          <p:spPr bwMode="auto">
            <a:xfrm>
              <a:off x="2853939" y="3325814"/>
              <a:ext cx="111751" cy="103187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5"/>
                </a:cxn>
                <a:cxn ang="0">
                  <a:pos x="117" y="148"/>
                </a:cxn>
                <a:cxn ang="0">
                  <a:pos x="130" y="140"/>
                </a:cxn>
                <a:cxn ang="0">
                  <a:pos x="141" y="129"/>
                </a:cxn>
                <a:cxn ang="0">
                  <a:pos x="149" y="117"/>
                </a:cxn>
                <a:cxn ang="0">
                  <a:pos x="155" y="103"/>
                </a:cxn>
                <a:cxn ang="0">
                  <a:pos x="159" y="87"/>
                </a:cxn>
                <a:cxn ang="0">
                  <a:pos x="159" y="71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1" y="29"/>
                </a:cxn>
                <a:cxn ang="0">
                  <a:pos x="130" y="18"/>
                </a:cxn>
                <a:cxn ang="0">
                  <a:pos x="117" y="9"/>
                </a:cxn>
                <a:cxn ang="0">
                  <a:pos x="102" y="3"/>
                </a:cxn>
                <a:cxn ang="0">
                  <a:pos x="87" y="0"/>
                </a:cxn>
                <a:cxn ang="0">
                  <a:pos x="72" y="0"/>
                </a:cxn>
                <a:cxn ang="0">
                  <a:pos x="56" y="3"/>
                </a:cxn>
                <a:cxn ang="0">
                  <a:pos x="42" y="9"/>
                </a:cxn>
                <a:cxn ang="0">
                  <a:pos x="30" y="18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4" y="55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4" y="103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30" y="140"/>
                </a:cxn>
                <a:cxn ang="0">
                  <a:pos x="42" y="148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6" y="157"/>
                  </a:lnTo>
                  <a:lnTo>
                    <a:pt x="102" y="155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3" y="145"/>
                  </a:lnTo>
                  <a:lnTo>
                    <a:pt x="130" y="140"/>
                  </a:lnTo>
                  <a:lnTo>
                    <a:pt x="136" y="135"/>
                  </a:lnTo>
                  <a:lnTo>
                    <a:pt x="141" y="129"/>
                  </a:lnTo>
                  <a:lnTo>
                    <a:pt x="146" y="123"/>
                  </a:lnTo>
                  <a:lnTo>
                    <a:pt x="149" y="117"/>
                  </a:lnTo>
                  <a:lnTo>
                    <a:pt x="152" y="109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9" y="87"/>
                  </a:lnTo>
                  <a:lnTo>
                    <a:pt x="159" y="78"/>
                  </a:lnTo>
                  <a:lnTo>
                    <a:pt x="159" y="71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6" y="34"/>
                  </a:lnTo>
                  <a:lnTo>
                    <a:pt x="141" y="29"/>
                  </a:lnTo>
                  <a:lnTo>
                    <a:pt x="136" y="23"/>
                  </a:lnTo>
                  <a:lnTo>
                    <a:pt x="130" y="18"/>
                  </a:lnTo>
                  <a:lnTo>
                    <a:pt x="123" y="13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2" y="3"/>
                  </a:lnTo>
                  <a:lnTo>
                    <a:pt x="96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4" y="1"/>
                  </a:lnTo>
                  <a:lnTo>
                    <a:pt x="56" y="3"/>
                  </a:lnTo>
                  <a:lnTo>
                    <a:pt x="48" y="6"/>
                  </a:lnTo>
                  <a:lnTo>
                    <a:pt x="42" y="9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4" y="34"/>
                  </a:lnTo>
                  <a:lnTo>
                    <a:pt x="10" y="41"/>
                  </a:lnTo>
                  <a:lnTo>
                    <a:pt x="6" y="48"/>
                  </a:lnTo>
                  <a:lnTo>
                    <a:pt x="4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8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4" y="103"/>
                  </a:lnTo>
                  <a:lnTo>
                    <a:pt x="6" y="109"/>
                  </a:lnTo>
                  <a:lnTo>
                    <a:pt x="10" y="117"/>
                  </a:lnTo>
                  <a:lnTo>
                    <a:pt x="14" y="123"/>
                  </a:lnTo>
                  <a:lnTo>
                    <a:pt x="19" y="129"/>
                  </a:lnTo>
                  <a:lnTo>
                    <a:pt x="23" y="135"/>
                  </a:lnTo>
                  <a:lnTo>
                    <a:pt x="30" y="140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1"/>
                  </a:lnTo>
                  <a:lnTo>
                    <a:pt x="56" y="155"/>
                  </a:lnTo>
                  <a:lnTo>
                    <a:pt x="64" y="157"/>
                  </a:lnTo>
                  <a:lnTo>
                    <a:pt x="72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79" name="Freeform 31"/>
            <p:cNvSpPr>
              <a:spLocks/>
            </p:cNvSpPr>
            <p:nvPr/>
          </p:nvSpPr>
          <p:spPr bwMode="auto">
            <a:xfrm>
              <a:off x="5938257" y="4394201"/>
              <a:ext cx="110031" cy="104775"/>
            </a:xfrm>
            <a:custGeom>
              <a:avLst/>
              <a:gdLst/>
              <a:ahLst/>
              <a:cxnLst>
                <a:cxn ang="0">
                  <a:pos x="87" y="159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30" y="141"/>
                </a:cxn>
                <a:cxn ang="0">
                  <a:pos x="140" y="130"/>
                </a:cxn>
                <a:cxn ang="0">
                  <a:pos x="149" y="117"/>
                </a:cxn>
                <a:cxn ang="0">
                  <a:pos x="155" y="104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5" y="56"/>
                </a:cxn>
                <a:cxn ang="0">
                  <a:pos x="149" y="42"/>
                </a:cxn>
                <a:cxn ang="0">
                  <a:pos x="140" y="30"/>
                </a:cxn>
                <a:cxn ang="0">
                  <a:pos x="130" y="19"/>
                </a:cxn>
                <a:cxn ang="0">
                  <a:pos x="117" y="10"/>
                </a:cxn>
                <a:cxn ang="0">
                  <a:pos x="103" y="4"/>
                </a:cxn>
                <a:cxn ang="0">
                  <a:pos x="87" y="1"/>
                </a:cxn>
                <a:cxn ang="0">
                  <a:pos x="72" y="1"/>
                </a:cxn>
                <a:cxn ang="0">
                  <a:pos x="56" y="4"/>
                </a:cxn>
                <a:cxn ang="0">
                  <a:pos x="42" y="10"/>
                </a:cxn>
                <a:cxn ang="0">
                  <a:pos x="29" y="19"/>
                </a:cxn>
                <a:cxn ang="0">
                  <a:pos x="19" y="30"/>
                </a:cxn>
                <a:cxn ang="0">
                  <a:pos x="10" y="42"/>
                </a:cxn>
                <a:cxn ang="0">
                  <a:pos x="3" y="56"/>
                </a:cxn>
                <a:cxn ang="0">
                  <a:pos x="1" y="72"/>
                </a:cxn>
                <a:cxn ang="0">
                  <a:pos x="1" y="88"/>
                </a:cxn>
                <a:cxn ang="0">
                  <a:pos x="3" y="104"/>
                </a:cxn>
                <a:cxn ang="0">
                  <a:pos x="10" y="117"/>
                </a:cxn>
                <a:cxn ang="0">
                  <a:pos x="19" y="130"/>
                </a:cxn>
                <a:cxn ang="0">
                  <a:pos x="29" y="141"/>
                </a:cxn>
                <a:cxn ang="0">
                  <a:pos x="42" y="149"/>
                </a:cxn>
                <a:cxn ang="0">
                  <a:pos x="56" y="155"/>
                </a:cxn>
                <a:cxn ang="0">
                  <a:pos x="72" y="159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87" y="159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4" y="146"/>
                  </a:lnTo>
                  <a:lnTo>
                    <a:pt x="130" y="141"/>
                  </a:lnTo>
                  <a:lnTo>
                    <a:pt x="136" y="136"/>
                  </a:lnTo>
                  <a:lnTo>
                    <a:pt x="140" y="130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5" y="104"/>
                  </a:lnTo>
                  <a:lnTo>
                    <a:pt x="157" y="96"/>
                  </a:lnTo>
                  <a:lnTo>
                    <a:pt x="158" y="88"/>
                  </a:lnTo>
                  <a:lnTo>
                    <a:pt x="159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5" y="56"/>
                  </a:lnTo>
                  <a:lnTo>
                    <a:pt x="152" y="48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0" y="30"/>
                  </a:lnTo>
                  <a:lnTo>
                    <a:pt x="136" y="23"/>
                  </a:lnTo>
                  <a:lnTo>
                    <a:pt x="130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10" y="6"/>
                  </a:lnTo>
                  <a:lnTo>
                    <a:pt x="103" y="4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2" y="1"/>
                  </a:lnTo>
                  <a:lnTo>
                    <a:pt x="64" y="2"/>
                  </a:lnTo>
                  <a:lnTo>
                    <a:pt x="56" y="4"/>
                  </a:lnTo>
                  <a:lnTo>
                    <a:pt x="49" y="6"/>
                  </a:lnTo>
                  <a:lnTo>
                    <a:pt x="42" y="10"/>
                  </a:lnTo>
                  <a:lnTo>
                    <a:pt x="35" y="14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19" y="30"/>
                  </a:lnTo>
                  <a:lnTo>
                    <a:pt x="13" y="35"/>
                  </a:lnTo>
                  <a:lnTo>
                    <a:pt x="10" y="42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2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8"/>
                  </a:lnTo>
                  <a:lnTo>
                    <a:pt x="2" y="96"/>
                  </a:lnTo>
                  <a:lnTo>
                    <a:pt x="3" y="104"/>
                  </a:lnTo>
                  <a:lnTo>
                    <a:pt x="7" y="110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9" y="130"/>
                  </a:lnTo>
                  <a:lnTo>
                    <a:pt x="23" y="136"/>
                  </a:lnTo>
                  <a:lnTo>
                    <a:pt x="29" y="141"/>
                  </a:lnTo>
                  <a:lnTo>
                    <a:pt x="35" y="146"/>
                  </a:lnTo>
                  <a:lnTo>
                    <a:pt x="42" y="149"/>
                  </a:lnTo>
                  <a:lnTo>
                    <a:pt x="49" y="152"/>
                  </a:lnTo>
                  <a:lnTo>
                    <a:pt x="56" y="155"/>
                  </a:lnTo>
                  <a:lnTo>
                    <a:pt x="64" y="157"/>
                  </a:lnTo>
                  <a:lnTo>
                    <a:pt x="72" y="159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80" name="Rectangle 32"/>
            <p:cNvSpPr>
              <a:spLocks noChangeArrowheads="1"/>
            </p:cNvSpPr>
            <p:nvPr/>
          </p:nvSpPr>
          <p:spPr bwMode="auto">
            <a:xfrm>
              <a:off x="4813873" y="4592639"/>
              <a:ext cx="888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Sheraton</a:t>
              </a:r>
            </a:p>
          </p:txBody>
        </p:sp>
        <p:sp>
          <p:nvSpPr>
            <p:cNvPr id="78881" name="Freeform 33"/>
            <p:cNvSpPr>
              <a:spLocks/>
            </p:cNvSpPr>
            <p:nvPr/>
          </p:nvSpPr>
          <p:spPr bwMode="auto">
            <a:xfrm>
              <a:off x="4650546" y="4657725"/>
              <a:ext cx="113470" cy="101600"/>
            </a:xfrm>
            <a:custGeom>
              <a:avLst/>
              <a:gdLst/>
              <a:ahLst/>
              <a:cxnLst>
                <a:cxn ang="0">
                  <a:pos x="87" y="157"/>
                </a:cxn>
                <a:cxn ang="0">
                  <a:pos x="103" y="154"/>
                </a:cxn>
                <a:cxn ang="0">
                  <a:pos x="117" y="149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5" y="55"/>
                </a:cxn>
                <a:cxn ang="0">
                  <a:pos x="149" y="40"/>
                </a:cxn>
                <a:cxn ang="0">
                  <a:pos x="140" y="28"/>
                </a:cxn>
                <a:cxn ang="0">
                  <a:pos x="129" y="17"/>
                </a:cxn>
                <a:cxn ang="0">
                  <a:pos x="117" y="8"/>
                </a:cxn>
                <a:cxn ang="0">
                  <a:pos x="103" y="3"/>
                </a:cxn>
                <a:cxn ang="0">
                  <a:pos x="87" y="0"/>
                </a:cxn>
                <a:cxn ang="0">
                  <a:pos x="71" y="0"/>
                </a:cxn>
                <a:cxn ang="0">
                  <a:pos x="55" y="3"/>
                </a:cxn>
                <a:cxn ang="0">
                  <a:pos x="42" y="8"/>
                </a:cxn>
                <a:cxn ang="0">
                  <a:pos x="29" y="17"/>
                </a:cxn>
                <a:cxn ang="0">
                  <a:pos x="18" y="28"/>
                </a:cxn>
                <a:cxn ang="0">
                  <a:pos x="10" y="40"/>
                </a:cxn>
                <a:cxn ang="0">
                  <a:pos x="3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3" y="102"/>
                </a:cxn>
                <a:cxn ang="0">
                  <a:pos x="10" y="117"/>
                </a:cxn>
                <a:cxn ang="0">
                  <a:pos x="18" y="129"/>
                </a:cxn>
                <a:cxn ang="0">
                  <a:pos x="29" y="140"/>
                </a:cxn>
                <a:cxn ang="0">
                  <a:pos x="42" y="149"/>
                </a:cxn>
                <a:cxn ang="0">
                  <a:pos x="55" y="154"/>
                </a:cxn>
                <a:cxn ang="0">
                  <a:pos x="71" y="157"/>
                </a:cxn>
              </a:cxnLst>
              <a:rect l="0" t="0" r="r" b="b"/>
              <a:pathLst>
                <a:path w="159" h="157">
                  <a:moveTo>
                    <a:pt x="80" y="157"/>
                  </a:moveTo>
                  <a:lnTo>
                    <a:pt x="87" y="157"/>
                  </a:lnTo>
                  <a:lnTo>
                    <a:pt x="95" y="156"/>
                  </a:lnTo>
                  <a:lnTo>
                    <a:pt x="103" y="154"/>
                  </a:lnTo>
                  <a:lnTo>
                    <a:pt x="111" y="152"/>
                  </a:lnTo>
                  <a:lnTo>
                    <a:pt x="117" y="149"/>
                  </a:lnTo>
                  <a:lnTo>
                    <a:pt x="124" y="144"/>
                  </a:lnTo>
                  <a:lnTo>
                    <a:pt x="129" y="140"/>
                  </a:lnTo>
                  <a:lnTo>
                    <a:pt x="136" y="134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3" y="109"/>
                  </a:lnTo>
                  <a:lnTo>
                    <a:pt x="155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9"/>
                  </a:lnTo>
                  <a:lnTo>
                    <a:pt x="158" y="70"/>
                  </a:lnTo>
                  <a:lnTo>
                    <a:pt x="157" y="62"/>
                  </a:lnTo>
                  <a:lnTo>
                    <a:pt x="155" y="55"/>
                  </a:lnTo>
                  <a:lnTo>
                    <a:pt x="153" y="48"/>
                  </a:lnTo>
                  <a:lnTo>
                    <a:pt x="149" y="40"/>
                  </a:lnTo>
                  <a:lnTo>
                    <a:pt x="145" y="34"/>
                  </a:lnTo>
                  <a:lnTo>
                    <a:pt x="140" y="28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4" y="13"/>
                  </a:lnTo>
                  <a:lnTo>
                    <a:pt x="117" y="8"/>
                  </a:lnTo>
                  <a:lnTo>
                    <a:pt x="111" y="5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5" y="3"/>
                  </a:lnTo>
                  <a:lnTo>
                    <a:pt x="49" y="5"/>
                  </a:lnTo>
                  <a:lnTo>
                    <a:pt x="42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0"/>
                  </a:lnTo>
                  <a:lnTo>
                    <a:pt x="7" y="48"/>
                  </a:lnTo>
                  <a:lnTo>
                    <a:pt x="3" y="55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3" y="102"/>
                  </a:lnTo>
                  <a:lnTo>
                    <a:pt x="7" y="109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8" y="129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6" y="144"/>
                  </a:lnTo>
                  <a:lnTo>
                    <a:pt x="42" y="149"/>
                  </a:lnTo>
                  <a:lnTo>
                    <a:pt x="49" y="152"/>
                  </a:lnTo>
                  <a:lnTo>
                    <a:pt x="55" y="154"/>
                  </a:lnTo>
                  <a:lnTo>
                    <a:pt x="63" y="156"/>
                  </a:lnTo>
                  <a:lnTo>
                    <a:pt x="71" y="157"/>
                  </a:lnTo>
                  <a:lnTo>
                    <a:pt x="80" y="15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82" name="Rectangle 34"/>
            <p:cNvSpPr>
              <a:spLocks noChangeArrowheads="1"/>
            </p:cNvSpPr>
            <p:nvPr/>
          </p:nvSpPr>
          <p:spPr bwMode="auto">
            <a:xfrm>
              <a:off x="5198983" y="4981576"/>
              <a:ext cx="4696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Italia</a:t>
              </a:r>
            </a:p>
          </p:txBody>
        </p:sp>
        <p:sp>
          <p:nvSpPr>
            <p:cNvPr id="78883" name="Freeform 35"/>
            <p:cNvSpPr>
              <a:spLocks/>
            </p:cNvSpPr>
            <p:nvPr/>
          </p:nvSpPr>
          <p:spPr bwMode="auto">
            <a:xfrm>
              <a:off x="5033936" y="5046663"/>
              <a:ext cx="111751" cy="101600"/>
            </a:xfrm>
            <a:custGeom>
              <a:avLst/>
              <a:gdLst/>
              <a:ahLst/>
              <a:cxnLst>
                <a:cxn ang="0">
                  <a:pos x="88" y="158"/>
                </a:cxn>
                <a:cxn ang="0">
                  <a:pos x="103" y="154"/>
                </a:cxn>
                <a:cxn ang="0">
                  <a:pos x="117" y="148"/>
                </a:cxn>
                <a:cxn ang="0">
                  <a:pos x="130" y="140"/>
                </a:cxn>
                <a:cxn ang="0">
                  <a:pos x="141" y="129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1" y="28"/>
                </a:cxn>
                <a:cxn ang="0">
                  <a:pos x="130" y="17"/>
                </a:cxn>
                <a:cxn ang="0">
                  <a:pos x="117" y="9"/>
                </a:cxn>
                <a:cxn ang="0">
                  <a:pos x="103" y="3"/>
                </a:cxn>
                <a:cxn ang="0">
                  <a:pos x="88" y="0"/>
                </a:cxn>
                <a:cxn ang="0">
                  <a:pos x="71" y="0"/>
                </a:cxn>
                <a:cxn ang="0">
                  <a:pos x="56" y="3"/>
                </a:cxn>
                <a:cxn ang="0">
                  <a:pos x="41" y="9"/>
                </a:cxn>
                <a:cxn ang="0">
                  <a:pos x="29" y="17"/>
                </a:cxn>
                <a:cxn ang="0">
                  <a:pos x="18" y="28"/>
                </a:cxn>
                <a:cxn ang="0">
                  <a:pos x="10" y="41"/>
                </a:cxn>
                <a:cxn ang="0">
                  <a:pos x="4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4" y="102"/>
                </a:cxn>
                <a:cxn ang="0">
                  <a:pos x="10" y="117"/>
                </a:cxn>
                <a:cxn ang="0">
                  <a:pos x="18" y="129"/>
                </a:cxn>
                <a:cxn ang="0">
                  <a:pos x="29" y="140"/>
                </a:cxn>
                <a:cxn ang="0">
                  <a:pos x="41" y="148"/>
                </a:cxn>
                <a:cxn ang="0">
                  <a:pos x="56" y="154"/>
                </a:cxn>
                <a:cxn ang="0">
                  <a:pos x="71" y="158"/>
                </a:cxn>
              </a:cxnLst>
              <a:rect l="0" t="0" r="r" b="b"/>
              <a:pathLst>
                <a:path w="158" h="158">
                  <a:moveTo>
                    <a:pt x="80" y="158"/>
                  </a:moveTo>
                  <a:lnTo>
                    <a:pt x="88" y="158"/>
                  </a:lnTo>
                  <a:lnTo>
                    <a:pt x="95" y="157"/>
                  </a:lnTo>
                  <a:lnTo>
                    <a:pt x="103" y="154"/>
                  </a:lnTo>
                  <a:lnTo>
                    <a:pt x="111" y="151"/>
                  </a:lnTo>
                  <a:lnTo>
                    <a:pt x="117" y="148"/>
                  </a:lnTo>
                  <a:lnTo>
                    <a:pt x="124" y="144"/>
                  </a:lnTo>
                  <a:lnTo>
                    <a:pt x="130" y="140"/>
                  </a:lnTo>
                  <a:lnTo>
                    <a:pt x="135" y="134"/>
                  </a:lnTo>
                  <a:lnTo>
                    <a:pt x="141" y="129"/>
                  </a:lnTo>
                  <a:lnTo>
                    <a:pt x="145" y="122"/>
                  </a:lnTo>
                  <a:lnTo>
                    <a:pt x="149" y="117"/>
                  </a:lnTo>
                  <a:lnTo>
                    <a:pt x="153" y="109"/>
                  </a:lnTo>
                  <a:lnTo>
                    <a:pt x="155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78"/>
                  </a:lnTo>
                  <a:lnTo>
                    <a:pt x="158" y="70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3" y="47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1" y="28"/>
                  </a:lnTo>
                  <a:lnTo>
                    <a:pt x="135" y="23"/>
                  </a:lnTo>
                  <a:lnTo>
                    <a:pt x="130" y="17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1" y="5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3"/>
                  </a:lnTo>
                  <a:lnTo>
                    <a:pt x="49" y="5"/>
                  </a:lnTo>
                  <a:lnTo>
                    <a:pt x="41" y="9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3"/>
                  </a:lnTo>
                  <a:lnTo>
                    <a:pt x="18" y="28"/>
                  </a:lnTo>
                  <a:lnTo>
                    <a:pt x="14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4" y="55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4" y="102"/>
                  </a:lnTo>
                  <a:lnTo>
                    <a:pt x="7" y="109"/>
                  </a:lnTo>
                  <a:lnTo>
                    <a:pt x="10" y="117"/>
                  </a:lnTo>
                  <a:lnTo>
                    <a:pt x="14" y="122"/>
                  </a:lnTo>
                  <a:lnTo>
                    <a:pt x="18" y="129"/>
                  </a:lnTo>
                  <a:lnTo>
                    <a:pt x="24" y="134"/>
                  </a:lnTo>
                  <a:lnTo>
                    <a:pt x="29" y="140"/>
                  </a:lnTo>
                  <a:lnTo>
                    <a:pt x="36" y="144"/>
                  </a:lnTo>
                  <a:lnTo>
                    <a:pt x="41" y="148"/>
                  </a:lnTo>
                  <a:lnTo>
                    <a:pt x="49" y="151"/>
                  </a:lnTo>
                  <a:lnTo>
                    <a:pt x="56" y="154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80" y="15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84" name="Rectangle 36"/>
            <p:cNvSpPr>
              <a:spLocks noChangeArrowheads="1"/>
            </p:cNvSpPr>
            <p:nvPr/>
          </p:nvSpPr>
          <p:spPr bwMode="auto">
            <a:xfrm>
              <a:off x="6904470" y="5626101"/>
              <a:ext cx="124232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Alexander IV</a:t>
              </a:r>
            </a:p>
          </p:txBody>
        </p:sp>
        <p:sp>
          <p:nvSpPr>
            <p:cNvPr id="78885" name="Freeform 37"/>
            <p:cNvSpPr>
              <a:spLocks/>
            </p:cNvSpPr>
            <p:nvPr/>
          </p:nvSpPr>
          <p:spPr bwMode="auto">
            <a:xfrm>
              <a:off x="6741143" y="5691188"/>
              <a:ext cx="110031" cy="1016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8"/>
                </a:cxn>
                <a:cxn ang="0">
                  <a:pos x="130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5" y="103"/>
                </a:cxn>
                <a:cxn ang="0">
                  <a:pos x="158" y="87"/>
                </a:cxn>
                <a:cxn ang="0">
                  <a:pos x="158" y="71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30" y="18"/>
                </a:cxn>
                <a:cxn ang="0">
                  <a:pos x="117" y="9"/>
                </a:cxn>
                <a:cxn ang="0">
                  <a:pos x="103" y="3"/>
                </a:cxn>
                <a:cxn ang="0">
                  <a:pos x="87" y="0"/>
                </a:cxn>
                <a:cxn ang="0">
                  <a:pos x="72" y="0"/>
                </a:cxn>
                <a:cxn ang="0">
                  <a:pos x="56" y="3"/>
                </a:cxn>
                <a:cxn ang="0">
                  <a:pos x="42" y="9"/>
                </a:cxn>
                <a:cxn ang="0">
                  <a:pos x="29" y="18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3" y="55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3" y="103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0"/>
                </a:cxn>
                <a:cxn ang="0">
                  <a:pos x="42" y="148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4" y="145"/>
                  </a:lnTo>
                  <a:lnTo>
                    <a:pt x="130" y="140"/>
                  </a:lnTo>
                  <a:lnTo>
                    <a:pt x="136" y="135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09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8"/>
                  </a:lnTo>
                  <a:lnTo>
                    <a:pt x="158" y="71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2" y="47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0" y="29"/>
                  </a:lnTo>
                  <a:lnTo>
                    <a:pt x="136" y="23"/>
                  </a:lnTo>
                  <a:lnTo>
                    <a:pt x="130" y="18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0" y="5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4" y="1"/>
                  </a:lnTo>
                  <a:lnTo>
                    <a:pt x="56" y="3"/>
                  </a:lnTo>
                  <a:lnTo>
                    <a:pt x="49" y="5"/>
                  </a:lnTo>
                  <a:lnTo>
                    <a:pt x="42" y="9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8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7" y="109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9" y="129"/>
                  </a:lnTo>
                  <a:lnTo>
                    <a:pt x="23" y="135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9" y="151"/>
                  </a:lnTo>
                  <a:lnTo>
                    <a:pt x="56" y="155"/>
                  </a:lnTo>
                  <a:lnTo>
                    <a:pt x="64" y="157"/>
                  </a:lnTo>
                  <a:lnTo>
                    <a:pt x="72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86" name="Rectangle 38"/>
            <p:cNvSpPr>
              <a:spLocks noChangeArrowheads="1"/>
            </p:cNvSpPr>
            <p:nvPr/>
          </p:nvSpPr>
          <p:spPr bwMode="auto">
            <a:xfrm>
              <a:off x="7299895" y="5876926"/>
              <a:ext cx="12663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Airport Plaza</a:t>
              </a:r>
            </a:p>
          </p:txBody>
        </p:sp>
        <p:sp>
          <p:nvSpPr>
            <p:cNvPr id="78887" name="Freeform 39"/>
            <p:cNvSpPr>
              <a:spLocks/>
            </p:cNvSpPr>
            <p:nvPr/>
          </p:nvSpPr>
          <p:spPr bwMode="auto">
            <a:xfrm>
              <a:off x="7136568" y="5942013"/>
              <a:ext cx="110031" cy="101600"/>
            </a:xfrm>
            <a:custGeom>
              <a:avLst/>
              <a:gdLst/>
              <a:ahLst/>
              <a:cxnLst>
                <a:cxn ang="0">
                  <a:pos x="88" y="159"/>
                </a:cxn>
                <a:cxn ang="0">
                  <a:pos x="104" y="156"/>
                </a:cxn>
                <a:cxn ang="0">
                  <a:pos x="117" y="149"/>
                </a:cxn>
                <a:cxn ang="0">
                  <a:pos x="130" y="141"/>
                </a:cxn>
                <a:cxn ang="0">
                  <a:pos x="141" y="130"/>
                </a:cxn>
                <a:cxn ang="0">
                  <a:pos x="149" y="117"/>
                </a:cxn>
                <a:cxn ang="0">
                  <a:pos x="155" y="104"/>
                </a:cxn>
                <a:cxn ang="0">
                  <a:pos x="159" y="88"/>
                </a:cxn>
                <a:cxn ang="0">
                  <a:pos x="159" y="72"/>
                </a:cxn>
                <a:cxn ang="0">
                  <a:pos x="155" y="56"/>
                </a:cxn>
                <a:cxn ang="0">
                  <a:pos x="149" y="42"/>
                </a:cxn>
                <a:cxn ang="0">
                  <a:pos x="141" y="30"/>
                </a:cxn>
                <a:cxn ang="0">
                  <a:pos x="130" y="19"/>
                </a:cxn>
                <a:cxn ang="0">
                  <a:pos x="117" y="10"/>
                </a:cxn>
                <a:cxn ang="0">
                  <a:pos x="104" y="4"/>
                </a:cxn>
                <a:cxn ang="0">
                  <a:pos x="88" y="1"/>
                </a:cxn>
                <a:cxn ang="0">
                  <a:pos x="71" y="1"/>
                </a:cxn>
                <a:cxn ang="0">
                  <a:pos x="56" y="4"/>
                </a:cxn>
                <a:cxn ang="0">
                  <a:pos x="42" y="10"/>
                </a:cxn>
                <a:cxn ang="0">
                  <a:pos x="30" y="19"/>
                </a:cxn>
                <a:cxn ang="0">
                  <a:pos x="19" y="30"/>
                </a:cxn>
                <a:cxn ang="0">
                  <a:pos x="10" y="42"/>
                </a:cxn>
                <a:cxn ang="0">
                  <a:pos x="4" y="56"/>
                </a:cxn>
                <a:cxn ang="0">
                  <a:pos x="1" y="72"/>
                </a:cxn>
                <a:cxn ang="0">
                  <a:pos x="1" y="88"/>
                </a:cxn>
                <a:cxn ang="0">
                  <a:pos x="4" y="104"/>
                </a:cxn>
                <a:cxn ang="0">
                  <a:pos x="10" y="117"/>
                </a:cxn>
                <a:cxn ang="0">
                  <a:pos x="19" y="130"/>
                </a:cxn>
                <a:cxn ang="0">
                  <a:pos x="30" y="141"/>
                </a:cxn>
                <a:cxn ang="0">
                  <a:pos x="42" y="149"/>
                </a:cxn>
                <a:cxn ang="0">
                  <a:pos x="56" y="156"/>
                </a:cxn>
                <a:cxn ang="0">
                  <a:pos x="71" y="159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88" y="159"/>
                  </a:lnTo>
                  <a:lnTo>
                    <a:pt x="96" y="158"/>
                  </a:lnTo>
                  <a:lnTo>
                    <a:pt x="104" y="156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3" y="146"/>
                  </a:lnTo>
                  <a:lnTo>
                    <a:pt x="130" y="141"/>
                  </a:lnTo>
                  <a:lnTo>
                    <a:pt x="136" y="136"/>
                  </a:lnTo>
                  <a:lnTo>
                    <a:pt x="141" y="130"/>
                  </a:lnTo>
                  <a:lnTo>
                    <a:pt x="145" y="124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5" y="104"/>
                  </a:lnTo>
                  <a:lnTo>
                    <a:pt x="157" y="96"/>
                  </a:lnTo>
                  <a:lnTo>
                    <a:pt x="159" y="88"/>
                  </a:lnTo>
                  <a:lnTo>
                    <a:pt x="159" y="80"/>
                  </a:lnTo>
                  <a:lnTo>
                    <a:pt x="159" y="72"/>
                  </a:lnTo>
                  <a:lnTo>
                    <a:pt x="157" y="64"/>
                  </a:lnTo>
                  <a:lnTo>
                    <a:pt x="155" y="56"/>
                  </a:lnTo>
                  <a:lnTo>
                    <a:pt x="152" y="49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1" y="30"/>
                  </a:lnTo>
                  <a:lnTo>
                    <a:pt x="136" y="23"/>
                  </a:lnTo>
                  <a:lnTo>
                    <a:pt x="130" y="19"/>
                  </a:lnTo>
                  <a:lnTo>
                    <a:pt x="123" y="14"/>
                  </a:lnTo>
                  <a:lnTo>
                    <a:pt x="117" y="10"/>
                  </a:lnTo>
                  <a:lnTo>
                    <a:pt x="110" y="7"/>
                  </a:lnTo>
                  <a:lnTo>
                    <a:pt x="104" y="4"/>
                  </a:lnTo>
                  <a:lnTo>
                    <a:pt x="96" y="2"/>
                  </a:lnTo>
                  <a:lnTo>
                    <a:pt x="88" y="1"/>
                  </a:lnTo>
                  <a:lnTo>
                    <a:pt x="79" y="0"/>
                  </a:lnTo>
                  <a:lnTo>
                    <a:pt x="71" y="1"/>
                  </a:lnTo>
                  <a:lnTo>
                    <a:pt x="64" y="2"/>
                  </a:lnTo>
                  <a:lnTo>
                    <a:pt x="56" y="4"/>
                  </a:lnTo>
                  <a:lnTo>
                    <a:pt x="48" y="7"/>
                  </a:lnTo>
                  <a:lnTo>
                    <a:pt x="42" y="10"/>
                  </a:lnTo>
                  <a:lnTo>
                    <a:pt x="35" y="14"/>
                  </a:lnTo>
                  <a:lnTo>
                    <a:pt x="30" y="19"/>
                  </a:lnTo>
                  <a:lnTo>
                    <a:pt x="23" y="23"/>
                  </a:lnTo>
                  <a:lnTo>
                    <a:pt x="19" y="30"/>
                  </a:lnTo>
                  <a:lnTo>
                    <a:pt x="14" y="35"/>
                  </a:lnTo>
                  <a:lnTo>
                    <a:pt x="10" y="42"/>
                  </a:lnTo>
                  <a:lnTo>
                    <a:pt x="6" y="49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1" y="88"/>
                  </a:lnTo>
                  <a:lnTo>
                    <a:pt x="2" y="96"/>
                  </a:lnTo>
                  <a:lnTo>
                    <a:pt x="4" y="104"/>
                  </a:lnTo>
                  <a:lnTo>
                    <a:pt x="6" y="110"/>
                  </a:lnTo>
                  <a:lnTo>
                    <a:pt x="10" y="117"/>
                  </a:lnTo>
                  <a:lnTo>
                    <a:pt x="14" y="124"/>
                  </a:lnTo>
                  <a:lnTo>
                    <a:pt x="19" y="130"/>
                  </a:lnTo>
                  <a:lnTo>
                    <a:pt x="23" y="136"/>
                  </a:lnTo>
                  <a:lnTo>
                    <a:pt x="30" y="141"/>
                  </a:lnTo>
                  <a:lnTo>
                    <a:pt x="35" y="146"/>
                  </a:lnTo>
                  <a:lnTo>
                    <a:pt x="42" y="149"/>
                  </a:lnTo>
                  <a:lnTo>
                    <a:pt x="48" y="152"/>
                  </a:lnTo>
                  <a:lnTo>
                    <a:pt x="56" y="156"/>
                  </a:lnTo>
                  <a:lnTo>
                    <a:pt x="64" y="158"/>
                  </a:lnTo>
                  <a:lnTo>
                    <a:pt x="71" y="159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88" name="Freeform 40"/>
            <p:cNvSpPr>
              <a:spLocks/>
            </p:cNvSpPr>
            <p:nvPr/>
          </p:nvSpPr>
          <p:spPr bwMode="auto">
            <a:xfrm>
              <a:off x="3448797" y="3006726"/>
              <a:ext cx="218344" cy="333375"/>
            </a:xfrm>
            <a:custGeom>
              <a:avLst/>
              <a:gdLst/>
              <a:ahLst/>
              <a:cxnLst>
                <a:cxn ang="0">
                  <a:pos x="231" y="35"/>
                </a:cxn>
                <a:cxn ang="0">
                  <a:pos x="235" y="42"/>
                </a:cxn>
                <a:cxn ang="0">
                  <a:pos x="239" y="48"/>
                </a:cxn>
                <a:cxn ang="0">
                  <a:pos x="241" y="56"/>
                </a:cxn>
                <a:cxn ang="0">
                  <a:pos x="243" y="64"/>
                </a:cxn>
                <a:cxn ang="0">
                  <a:pos x="244" y="73"/>
                </a:cxn>
                <a:cxn ang="0">
                  <a:pos x="245" y="82"/>
                </a:cxn>
                <a:cxn ang="0">
                  <a:pos x="245" y="91"/>
                </a:cxn>
                <a:cxn ang="0">
                  <a:pos x="244" y="101"/>
                </a:cxn>
                <a:cxn ang="0">
                  <a:pos x="243" y="112"/>
                </a:cxn>
                <a:cxn ang="0">
                  <a:pos x="241" y="123"/>
                </a:cxn>
                <a:cxn ang="0">
                  <a:pos x="238" y="137"/>
                </a:cxn>
                <a:cxn ang="0">
                  <a:pos x="233" y="148"/>
                </a:cxn>
                <a:cxn ang="0">
                  <a:pos x="223" y="175"/>
                </a:cxn>
                <a:cxn ang="0">
                  <a:pos x="210" y="204"/>
                </a:cxn>
                <a:cxn ang="0">
                  <a:pos x="193" y="233"/>
                </a:cxn>
                <a:cxn ang="0">
                  <a:pos x="175" y="264"/>
                </a:cxn>
                <a:cxn ang="0">
                  <a:pos x="151" y="296"/>
                </a:cxn>
                <a:cxn ang="0">
                  <a:pos x="127" y="329"/>
                </a:cxn>
                <a:cxn ang="0">
                  <a:pos x="98" y="362"/>
                </a:cxn>
                <a:cxn ang="0">
                  <a:pos x="69" y="396"/>
                </a:cxn>
                <a:cxn ang="0">
                  <a:pos x="36" y="430"/>
                </a:cxn>
                <a:cxn ang="0">
                  <a:pos x="0" y="465"/>
                </a:cxn>
                <a:cxn ang="0">
                  <a:pos x="43" y="511"/>
                </a:cxn>
                <a:cxn ang="0">
                  <a:pos x="81" y="476"/>
                </a:cxn>
                <a:cxn ang="0">
                  <a:pos x="115" y="439"/>
                </a:cxn>
                <a:cxn ang="0">
                  <a:pos x="147" y="404"/>
                </a:cxn>
                <a:cxn ang="0">
                  <a:pos x="177" y="369"/>
                </a:cxn>
                <a:cxn ang="0">
                  <a:pos x="203" y="334"/>
                </a:cxn>
                <a:cxn ang="0">
                  <a:pos x="228" y="299"/>
                </a:cxn>
                <a:cxn ang="0">
                  <a:pos x="249" y="266"/>
                </a:cxn>
                <a:cxn ang="0">
                  <a:pos x="267" y="233"/>
                </a:cxn>
                <a:cxn ang="0">
                  <a:pos x="282" y="201"/>
                </a:cxn>
                <a:cxn ang="0">
                  <a:pos x="294" y="170"/>
                </a:cxn>
                <a:cxn ang="0">
                  <a:pos x="298" y="153"/>
                </a:cxn>
                <a:cxn ang="0">
                  <a:pos x="303" y="138"/>
                </a:cxn>
                <a:cxn ang="0">
                  <a:pos x="306" y="123"/>
                </a:cxn>
                <a:cxn ang="0">
                  <a:pos x="307" y="108"/>
                </a:cxn>
                <a:cxn ang="0">
                  <a:pos x="308" y="94"/>
                </a:cxn>
                <a:cxn ang="0">
                  <a:pos x="308" y="79"/>
                </a:cxn>
                <a:cxn ang="0">
                  <a:pos x="307" y="65"/>
                </a:cxn>
                <a:cxn ang="0">
                  <a:pos x="305" y="51"/>
                </a:cxn>
                <a:cxn ang="0">
                  <a:pos x="302" y="37"/>
                </a:cxn>
                <a:cxn ang="0">
                  <a:pos x="297" y="24"/>
                </a:cxn>
                <a:cxn ang="0">
                  <a:pos x="292" y="12"/>
                </a:cxn>
                <a:cxn ang="0">
                  <a:pos x="284" y="0"/>
                </a:cxn>
                <a:cxn ang="0">
                  <a:pos x="231" y="35"/>
                </a:cxn>
              </a:cxnLst>
              <a:rect l="0" t="0" r="r" b="b"/>
              <a:pathLst>
                <a:path w="308" h="511">
                  <a:moveTo>
                    <a:pt x="231" y="35"/>
                  </a:moveTo>
                  <a:lnTo>
                    <a:pt x="235" y="42"/>
                  </a:lnTo>
                  <a:lnTo>
                    <a:pt x="239" y="48"/>
                  </a:lnTo>
                  <a:lnTo>
                    <a:pt x="241" y="56"/>
                  </a:lnTo>
                  <a:lnTo>
                    <a:pt x="243" y="64"/>
                  </a:lnTo>
                  <a:lnTo>
                    <a:pt x="244" y="73"/>
                  </a:lnTo>
                  <a:lnTo>
                    <a:pt x="245" y="82"/>
                  </a:lnTo>
                  <a:lnTo>
                    <a:pt x="245" y="91"/>
                  </a:lnTo>
                  <a:lnTo>
                    <a:pt x="244" y="101"/>
                  </a:lnTo>
                  <a:lnTo>
                    <a:pt x="243" y="112"/>
                  </a:lnTo>
                  <a:lnTo>
                    <a:pt x="241" y="123"/>
                  </a:lnTo>
                  <a:lnTo>
                    <a:pt x="238" y="137"/>
                  </a:lnTo>
                  <a:lnTo>
                    <a:pt x="233" y="148"/>
                  </a:lnTo>
                  <a:lnTo>
                    <a:pt x="223" y="175"/>
                  </a:lnTo>
                  <a:lnTo>
                    <a:pt x="210" y="204"/>
                  </a:lnTo>
                  <a:lnTo>
                    <a:pt x="193" y="233"/>
                  </a:lnTo>
                  <a:lnTo>
                    <a:pt x="175" y="264"/>
                  </a:lnTo>
                  <a:lnTo>
                    <a:pt x="151" y="296"/>
                  </a:lnTo>
                  <a:lnTo>
                    <a:pt x="127" y="329"/>
                  </a:lnTo>
                  <a:lnTo>
                    <a:pt x="98" y="362"/>
                  </a:lnTo>
                  <a:lnTo>
                    <a:pt x="69" y="396"/>
                  </a:lnTo>
                  <a:lnTo>
                    <a:pt x="36" y="430"/>
                  </a:lnTo>
                  <a:lnTo>
                    <a:pt x="0" y="465"/>
                  </a:lnTo>
                  <a:lnTo>
                    <a:pt x="43" y="511"/>
                  </a:lnTo>
                  <a:lnTo>
                    <a:pt x="81" y="476"/>
                  </a:lnTo>
                  <a:lnTo>
                    <a:pt x="115" y="439"/>
                  </a:lnTo>
                  <a:lnTo>
                    <a:pt x="147" y="404"/>
                  </a:lnTo>
                  <a:lnTo>
                    <a:pt x="177" y="369"/>
                  </a:lnTo>
                  <a:lnTo>
                    <a:pt x="203" y="334"/>
                  </a:lnTo>
                  <a:lnTo>
                    <a:pt x="228" y="299"/>
                  </a:lnTo>
                  <a:lnTo>
                    <a:pt x="249" y="266"/>
                  </a:lnTo>
                  <a:lnTo>
                    <a:pt x="267" y="233"/>
                  </a:lnTo>
                  <a:lnTo>
                    <a:pt x="282" y="201"/>
                  </a:lnTo>
                  <a:lnTo>
                    <a:pt x="294" y="170"/>
                  </a:lnTo>
                  <a:lnTo>
                    <a:pt x="298" y="153"/>
                  </a:lnTo>
                  <a:lnTo>
                    <a:pt x="303" y="138"/>
                  </a:lnTo>
                  <a:lnTo>
                    <a:pt x="306" y="123"/>
                  </a:lnTo>
                  <a:lnTo>
                    <a:pt x="307" y="108"/>
                  </a:lnTo>
                  <a:lnTo>
                    <a:pt x="308" y="94"/>
                  </a:lnTo>
                  <a:lnTo>
                    <a:pt x="308" y="79"/>
                  </a:lnTo>
                  <a:lnTo>
                    <a:pt x="307" y="65"/>
                  </a:lnTo>
                  <a:lnTo>
                    <a:pt x="305" y="51"/>
                  </a:lnTo>
                  <a:lnTo>
                    <a:pt x="302" y="37"/>
                  </a:lnTo>
                  <a:lnTo>
                    <a:pt x="297" y="24"/>
                  </a:lnTo>
                  <a:lnTo>
                    <a:pt x="292" y="12"/>
                  </a:lnTo>
                  <a:lnTo>
                    <a:pt x="284" y="0"/>
                  </a:lnTo>
                  <a:lnTo>
                    <a:pt x="231" y="3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89" name="Freeform 41"/>
            <p:cNvSpPr>
              <a:spLocks/>
            </p:cNvSpPr>
            <p:nvPr/>
          </p:nvSpPr>
          <p:spPr bwMode="auto">
            <a:xfrm>
              <a:off x="3070563" y="2957513"/>
              <a:ext cx="579385" cy="203200"/>
            </a:xfrm>
            <a:custGeom>
              <a:avLst/>
              <a:gdLst/>
              <a:ahLst/>
              <a:cxnLst>
                <a:cxn ang="0">
                  <a:pos x="67" y="288"/>
                </a:cxn>
                <a:cxn ang="0">
                  <a:pos x="130" y="248"/>
                </a:cxn>
                <a:cxn ang="0">
                  <a:pos x="193" y="213"/>
                </a:cxn>
                <a:cxn ang="0">
                  <a:pos x="255" y="180"/>
                </a:cxn>
                <a:cxn ang="0">
                  <a:pos x="315" y="151"/>
                </a:cxn>
                <a:cxn ang="0">
                  <a:pos x="374" y="127"/>
                </a:cxn>
                <a:cxn ang="0">
                  <a:pos x="430" y="106"/>
                </a:cxn>
                <a:cxn ang="0">
                  <a:pos x="484" y="89"/>
                </a:cxn>
                <a:cxn ang="0">
                  <a:pos x="535" y="77"/>
                </a:cxn>
                <a:cxn ang="0">
                  <a:pos x="582" y="68"/>
                </a:cxn>
                <a:cxn ang="0">
                  <a:pos x="626" y="64"/>
                </a:cxn>
                <a:cxn ang="0">
                  <a:pos x="664" y="64"/>
                </a:cxn>
                <a:cxn ang="0">
                  <a:pos x="697" y="68"/>
                </a:cxn>
                <a:cxn ang="0">
                  <a:pos x="725" y="76"/>
                </a:cxn>
                <a:cxn ang="0">
                  <a:pos x="746" y="87"/>
                </a:cxn>
                <a:cxn ang="0">
                  <a:pos x="761" y="100"/>
                </a:cxn>
                <a:cxn ang="0">
                  <a:pos x="821" y="73"/>
                </a:cxn>
                <a:cxn ang="0">
                  <a:pos x="796" y="45"/>
                </a:cxn>
                <a:cxn ang="0">
                  <a:pos x="765" y="24"/>
                </a:cxn>
                <a:cxn ang="0">
                  <a:pos x="728" y="10"/>
                </a:cxn>
                <a:cxn ang="0">
                  <a:pos x="688" y="2"/>
                </a:cxn>
                <a:cxn ang="0">
                  <a:pos x="645" y="0"/>
                </a:cxn>
                <a:cxn ang="0">
                  <a:pos x="598" y="2"/>
                </a:cxn>
                <a:cxn ang="0">
                  <a:pos x="548" y="9"/>
                </a:cxn>
                <a:cxn ang="0">
                  <a:pos x="494" y="21"/>
                </a:cxn>
                <a:cxn ang="0">
                  <a:pos x="439" y="36"/>
                </a:cxn>
                <a:cxn ang="0">
                  <a:pos x="380" y="56"/>
                </a:cxn>
                <a:cxn ang="0">
                  <a:pos x="320" y="79"/>
                </a:cxn>
                <a:cxn ang="0">
                  <a:pos x="258" y="108"/>
                </a:cxn>
                <a:cxn ang="0">
                  <a:pos x="194" y="139"/>
                </a:cxn>
                <a:cxn ang="0">
                  <a:pos x="130" y="174"/>
                </a:cxn>
                <a:cxn ang="0">
                  <a:pos x="65" y="214"/>
                </a:cxn>
                <a:cxn ang="0">
                  <a:pos x="0" y="256"/>
                </a:cxn>
              </a:cxnLst>
              <a:rect l="0" t="0" r="r" b="b"/>
              <a:pathLst>
                <a:path w="821" h="309">
                  <a:moveTo>
                    <a:pt x="35" y="309"/>
                  </a:moveTo>
                  <a:lnTo>
                    <a:pt x="67" y="288"/>
                  </a:lnTo>
                  <a:lnTo>
                    <a:pt x="98" y="268"/>
                  </a:lnTo>
                  <a:lnTo>
                    <a:pt x="130" y="248"/>
                  </a:lnTo>
                  <a:lnTo>
                    <a:pt x="161" y="230"/>
                  </a:lnTo>
                  <a:lnTo>
                    <a:pt x="193" y="213"/>
                  </a:lnTo>
                  <a:lnTo>
                    <a:pt x="224" y="195"/>
                  </a:lnTo>
                  <a:lnTo>
                    <a:pt x="255" y="180"/>
                  </a:lnTo>
                  <a:lnTo>
                    <a:pt x="284" y="166"/>
                  </a:lnTo>
                  <a:lnTo>
                    <a:pt x="315" y="151"/>
                  </a:lnTo>
                  <a:lnTo>
                    <a:pt x="344" y="139"/>
                  </a:lnTo>
                  <a:lnTo>
                    <a:pt x="374" y="127"/>
                  </a:lnTo>
                  <a:lnTo>
                    <a:pt x="403" y="116"/>
                  </a:lnTo>
                  <a:lnTo>
                    <a:pt x="430" y="106"/>
                  </a:lnTo>
                  <a:lnTo>
                    <a:pt x="458" y="97"/>
                  </a:lnTo>
                  <a:lnTo>
                    <a:pt x="484" y="89"/>
                  </a:lnTo>
                  <a:lnTo>
                    <a:pt x="510" y="83"/>
                  </a:lnTo>
                  <a:lnTo>
                    <a:pt x="535" y="77"/>
                  </a:lnTo>
                  <a:lnTo>
                    <a:pt x="559" y="72"/>
                  </a:lnTo>
                  <a:lnTo>
                    <a:pt x="582" y="68"/>
                  </a:lnTo>
                  <a:lnTo>
                    <a:pt x="605" y="66"/>
                  </a:lnTo>
                  <a:lnTo>
                    <a:pt x="626" y="64"/>
                  </a:lnTo>
                  <a:lnTo>
                    <a:pt x="645" y="64"/>
                  </a:lnTo>
                  <a:lnTo>
                    <a:pt x="664" y="64"/>
                  </a:lnTo>
                  <a:lnTo>
                    <a:pt x="681" y="66"/>
                  </a:lnTo>
                  <a:lnTo>
                    <a:pt x="697" y="68"/>
                  </a:lnTo>
                  <a:lnTo>
                    <a:pt x="712" y="72"/>
                  </a:lnTo>
                  <a:lnTo>
                    <a:pt x="725" y="76"/>
                  </a:lnTo>
                  <a:lnTo>
                    <a:pt x="736" y="81"/>
                  </a:lnTo>
                  <a:lnTo>
                    <a:pt x="746" y="87"/>
                  </a:lnTo>
                  <a:lnTo>
                    <a:pt x="755" y="94"/>
                  </a:lnTo>
                  <a:lnTo>
                    <a:pt x="761" y="100"/>
                  </a:lnTo>
                  <a:lnTo>
                    <a:pt x="768" y="108"/>
                  </a:lnTo>
                  <a:lnTo>
                    <a:pt x="821" y="73"/>
                  </a:lnTo>
                  <a:lnTo>
                    <a:pt x="809" y="57"/>
                  </a:lnTo>
                  <a:lnTo>
                    <a:pt x="796" y="45"/>
                  </a:lnTo>
                  <a:lnTo>
                    <a:pt x="781" y="33"/>
                  </a:lnTo>
                  <a:lnTo>
                    <a:pt x="765" y="24"/>
                  </a:lnTo>
                  <a:lnTo>
                    <a:pt x="747" y="17"/>
                  </a:lnTo>
                  <a:lnTo>
                    <a:pt x="728" y="10"/>
                  </a:lnTo>
                  <a:lnTo>
                    <a:pt x="709" y="5"/>
                  </a:lnTo>
                  <a:lnTo>
                    <a:pt x="688" y="2"/>
                  </a:lnTo>
                  <a:lnTo>
                    <a:pt x="668" y="0"/>
                  </a:lnTo>
                  <a:lnTo>
                    <a:pt x="645" y="0"/>
                  </a:lnTo>
                  <a:lnTo>
                    <a:pt x="622" y="0"/>
                  </a:lnTo>
                  <a:lnTo>
                    <a:pt x="598" y="2"/>
                  </a:lnTo>
                  <a:lnTo>
                    <a:pt x="574" y="5"/>
                  </a:lnTo>
                  <a:lnTo>
                    <a:pt x="548" y="9"/>
                  </a:lnTo>
                  <a:lnTo>
                    <a:pt x="522" y="14"/>
                  </a:lnTo>
                  <a:lnTo>
                    <a:pt x="494" y="21"/>
                  </a:lnTo>
                  <a:lnTo>
                    <a:pt x="467" y="28"/>
                  </a:lnTo>
                  <a:lnTo>
                    <a:pt x="439" y="36"/>
                  </a:lnTo>
                  <a:lnTo>
                    <a:pt x="409" y="45"/>
                  </a:lnTo>
                  <a:lnTo>
                    <a:pt x="380" y="56"/>
                  </a:lnTo>
                  <a:lnTo>
                    <a:pt x="350" y="67"/>
                  </a:lnTo>
                  <a:lnTo>
                    <a:pt x="320" y="79"/>
                  </a:lnTo>
                  <a:lnTo>
                    <a:pt x="289" y="94"/>
                  </a:lnTo>
                  <a:lnTo>
                    <a:pt x="258" y="108"/>
                  </a:lnTo>
                  <a:lnTo>
                    <a:pt x="226" y="123"/>
                  </a:lnTo>
                  <a:lnTo>
                    <a:pt x="194" y="139"/>
                  </a:lnTo>
                  <a:lnTo>
                    <a:pt x="162" y="157"/>
                  </a:lnTo>
                  <a:lnTo>
                    <a:pt x="130" y="174"/>
                  </a:lnTo>
                  <a:lnTo>
                    <a:pt x="97" y="194"/>
                  </a:lnTo>
                  <a:lnTo>
                    <a:pt x="65" y="214"/>
                  </a:lnTo>
                  <a:lnTo>
                    <a:pt x="32" y="235"/>
                  </a:lnTo>
                  <a:lnTo>
                    <a:pt x="0" y="256"/>
                  </a:lnTo>
                  <a:lnTo>
                    <a:pt x="35" y="30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90" name="Freeform 42"/>
            <p:cNvSpPr>
              <a:spLocks/>
            </p:cNvSpPr>
            <p:nvPr/>
          </p:nvSpPr>
          <p:spPr bwMode="auto">
            <a:xfrm>
              <a:off x="2718120" y="3127376"/>
              <a:ext cx="378233" cy="454025"/>
            </a:xfrm>
            <a:custGeom>
              <a:avLst/>
              <a:gdLst/>
              <a:ahLst/>
              <a:cxnLst>
                <a:cxn ang="0">
                  <a:pos x="72" y="654"/>
                </a:cxn>
                <a:cxn ang="0">
                  <a:pos x="65" y="634"/>
                </a:cxn>
                <a:cxn ang="0">
                  <a:pos x="64" y="610"/>
                </a:cxn>
                <a:cxn ang="0">
                  <a:pos x="66" y="581"/>
                </a:cxn>
                <a:cxn ang="0">
                  <a:pos x="75" y="549"/>
                </a:cxn>
                <a:cxn ang="0">
                  <a:pos x="89" y="512"/>
                </a:cxn>
                <a:cxn ang="0">
                  <a:pos x="109" y="474"/>
                </a:cxn>
                <a:cxn ang="0">
                  <a:pos x="134" y="433"/>
                </a:cxn>
                <a:cxn ang="0">
                  <a:pos x="164" y="390"/>
                </a:cxn>
                <a:cxn ang="0">
                  <a:pos x="199" y="347"/>
                </a:cxn>
                <a:cxn ang="0">
                  <a:pos x="239" y="302"/>
                </a:cxn>
                <a:cxn ang="0">
                  <a:pos x="284" y="256"/>
                </a:cxn>
                <a:cxn ang="0">
                  <a:pos x="333" y="210"/>
                </a:cxn>
                <a:cxn ang="0">
                  <a:pos x="386" y="165"/>
                </a:cxn>
                <a:cxn ang="0">
                  <a:pos x="442" y="119"/>
                </a:cxn>
                <a:cxn ang="0">
                  <a:pos x="503" y="75"/>
                </a:cxn>
                <a:cxn ang="0">
                  <a:pos x="499" y="0"/>
                </a:cxn>
                <a:cxn ang="0">
                  <a:pos x="435" y="45"/>
                </a:cxn>
                <a:cxn ang="0">
                  <a:pos x="374" y="92"/>
                </a:cxn>
                <a:cxn ang="0">
                  <a:pos x="318" y="139"/>
                </a:cxn>
                <a:cxn ang="0">
                  <a:pos x="265" y="187"/>
                </a:cxn>
                <a:cxn ang="0">
                  <a:pos x="216" y="234"/>
                </a:cxn>
                <a:cxn ang="0">
                  <a:pos x="172" y="282"/>
                </a:cxn>
                <a:cxn ang="0">
                  <a:pos x="131" y="328"/>
                </a:cxn>
                <a:cxn ang="0">
                  <a:pos x="97" y="374"/>
                </a:cxn>
                <a:cxn ang="0">
                  <a:pos x="66" y="420"/>
                </a:cxn>
                <a:cxn ang="0">
                  <a:pos x="42" y="465"/>
                </a:cxn>
                <a:cxn ang="0">
                  <a:pos x="22" y="507"/>
                </a:cxn>
                <a:cxn ang="0">
                  <a:pos x="7" y="549"/>
                </a:cxn>
                <a:cxn ang="0">
                  <a:pos x="1" y="589"/>
                </a:cxn>
                <a:cxn ang="0">
                  <a:pos x="0" y="627"/>
                </a:cxn>
                <a:cxn ang="0">
                  <a:pos x="7" y="665"/>
                </a:cxn>
                <a:cxn ang="0">
                  <a:pos x="24" y="698"/>
                </a:cxn>
              </a:cxnLst>
              <a:rect l="0" t="0" r="r" b="b"/>
              <a:pathLst>
                <a:path w="534" h="698">
                  <a:moveTo>
                    <a:pt x="77" y="661"/>
                  </a:moveTo>
                  <a:lnTo>
                    <a:pt x="72" y="654"/>
                  </a:lnTo>
                  <a:lnTo>
                    <a:pt x="68" y="644"/>
                  </a:lnTo>
                  <a:lnTo>
                    <a:pt x="65" y="634"/>
                  </a:lnTo>
                  <a:lnTo>
                    <a:pt x="64" y="622"/>
                  </a:lnTo>
                  <a:lnTo>
                    <a:pt x="64" y="610"/>
                  </a:lnTo>
                  <a:lnTo>
                    <a:pt x="64" y="595"/>
                  </a:lnTo>
                  <a:lnTo>
                    <a:pt x="66" y="581"/>
                  </a:lnTo>
                  <a:lnTo>
                    <a:pt x="69" y="565"/>
                  </a:lnTo>
                  <a:lnTo>
                    <a:pt x="75" y="549"/>
                  </a:lnTo>
                  <a:lnTo>
                    <a:pt x="81" y="531"/>
                  </a:lnTo>
                  <a:lnTo>
                    <a:pt x="89" y="512"/>
                  </a:lnTo>
                  <a:lnTo>
                    <a:pt x="98" y="494"/>
                  </a:lnTo>
                  <a:lnTo>
                    <a:pt x="109" y="474"/>
                  </a:lnTo>
                  <a:lnTo>
                    <a:pt x="120" y="454"/>
                  </a:lnTo>
                  <a:lnTo>
                    <a:pt x="134" y="433"/>
                  </a:lnTo>
                  <a:lnTo>
                    <a:pt x="149" y="412"/>
                  </a:lnTo>
                  <a:lnTo>
                    <a:pt x="164" y="390"/>
                  </a:lnTo>
                  <a:lnTo>
                    <a:pt x="182" y="369"/>
                  </a:lnTo>
                  <a:lnTo>
                    <a:pt x="199" y="347"/>
                  </a:lnTo>
                  <a:lnTo>
                    <a:pt x="219" y="324"/>
                  </a:lnTo>
                  <a:lnTo>
                    <a:pt x="239" y="302"/>
                  </a:lnTo>
                  <a:lnTo>
                    <a:pt x="261" y="278"/>
                  </a:lnTo>
                  <a:lnTo>
                    <a:pt x="284" y="256"/>
                  </a:lnTo>
                  <a:lnTo>
                    <a:pt x="308" y="233"/>
                  </a:lnTo>
                  <a:lnTo>
                    <a:pt x="333" y="210"/>
                  </a:lnTo>
                  <a:lnTo>
                    <a:pt x="359" y="187"/>
                  </a:lnTo>
                  <a:lnTo>
                    <a:pt x="386" y="165"/>
                  </a:lnTo>
                  <a:lnTo>
                    <a:pt x="414" y="141"/>
                  </a:lnTo>
                  <a:lnTo>
                    <a:pt x="442" y="119"/>
                  </a:lnTo>
                  <a:lnTo>
                    <a:pt x="472" y="97"/>
                  </a:lnTo>
                  <a:lnTo>
                    <a:pt x="503" y="75"/>
                  </a:lnTo>
                  <a:lnTo>
                    <a:pt x="534" y="53"/>
                  </a:lnTo>
                  <a:lnTo>
                    <a:pt x="499" y="0"/>
                  </a:lnTo>
                  <a:lnTo>
                    <a:pt x="465" y="23"/>
                  </a:lnTo>
                  <a:lnTo>
                    <a:pt x="435" y="45"/>
                  </a:lnTo>
                  <a:lnTo>
                    <a:pt x="404" y="69"/>
                  </a:lnTo>
                  <a:lnTo>
                    <a:pt x="374" y="92"/>
                  </a:lnTo>
                  <a:lnTo>
                    <a:pt x="345" y="115"/>
                  </a:lnTo>
                  <a:lnTo>
                    <a:pt x="318" y="139"/>
                  </a:lnTo>
                  <a:lnTo>
                    <a:pt x="290" y="162"/>
                  </a:lnTo>
                  <a:lnTo>
                    <a:pt x="265" y="187"/>
                  </a:lnTo>
                  <a:lnTo>
                    <a:pt x="240" y="210"/>
                  </a:lnTo>
                  <a:lnTo>
                    <a:pt x="216" y="234"/>
                  </a:lnTo>
                  <a:lnTo>
                    <a:pt x="193" y="257"/>
                  </a:lnTo>
                  <a:lnTo>
                    <a:pt x="172" y="282"/>
                  </a:lnTo>
                  <a:lnTo>
                    <a:pt x="151" y="305"/>
                  </a:lnTo>
                  <a:lnTo>
                    <a:pt x="131" y="328"/>
                  </a:lnTo>
                  <a:lnTo>
                    <a:pt x="113" y="352"/>
                  </a:lnTo>
                  <a:lnTo>
                    <a:pt x="97" y="374"/>
                  </a:lnTo>
                  <a:lnTo>
                    <a:pt x="80" y="398"/>
                  </a:lnTo>
                  <a:lnTo>
                    <a:pt x="66" y="420"/>
                  </a:lnTo>
                  <a:lnTo>
                    <a:pt x="53" y="443"/>
                  </a:lnTo>
                  <a:lnTo>
                    <a:pt x="42" y="465"/>
                  </a:lnTo>
                  <a:lnTo>
                    <a:pt x="30" y="486"/>
                  </a:lnTo>
                  <a:lnTo>
                    <a:pt x="22" y="507"/>
                  </a:lnTo>
                  <a:lnTo>
                    <a:pt x="14" y="528"/>
                  </a:lnTo>
                  <a:lnTo>
                    <a:pt x="7" y="549"/>
                  </a:lnTo>
                  <a:lnTo>
                    <a:pt x="3" y="570"/>
                  </a:lnTo>
                  <a:lnTo>
                    <a:pt x="1" y="589"/>
                  </a:lnTo>
                  <a:lnTo>
                    <a:pt x="0" y="608"/>
                  </a:lnTo>
                  <a:lnTo>
                    <a:pt x="0" y="627"/>
                  </a:lnTo>
                  <a:lnTo>
                    <a:pt x="3" y="646"/>
                  </a:lnTo>
                  <a:lnTo>
                    <a:pt x="7" y="665"/>
                  </a:lnTo>
                  <a:lnTo>
                    <a:pt x="15" y="681"/>
                  </a:lnTo>
                  <a:lnTo>
                    <a:pt x="24" y="698"/>
                  </a:lnTo>
                  <a:lnTo>
                    <a:pt x="77" y="66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91" name="Freeform 43"/>
            <p:cNvSpPr>
              <a:spLocks/>
            </p:cNvSpPr>
            <p:nvPr/>
          </p:nvSpPr>
          <p:spPr bwMode="auto">
            <a:xfrm>
              <a:off x="2735312" y="3479800"/>
              <a:ext cx="488264" cy="147638"/>
            </a:xfrm>
            <a:custGeom>
              <a:avLst/>
              <a:gdLst/>
              <a:ahLst/>
              <a:cxnLst>
                <a:cxn ang="0">
                  <a:pos x="660" y="0"/>
                </a:cxn>
                <a:cxn ang="0">
                  <a:pos x="605" y="30"/>
                </a:cxn>
                <a:cxn ang="0">
                  <a:pos x="552" y="57"/>
                </a:cxn>
                <a:cxn ang="0">
                  <a:pos x="499" y="82"/>
                </a:cxn>
                <a:cxn ang="0">
                  <a:pos x="447" y="103"/>
                </a:cxn>
                <a:cxn ang="0">
                  <a:pos x="398" y="121"/>
                </a:cxn>
                <a:cxn ang="0">
                  <a:pos x="350" y="137"/>
                </a:cxn>
                <a:cxn ang="0">
                  <a:pos x="328" y="144"/>
                </a:cxn>
                <a:cxn ang="0">
                  <a:pos x="305" y="149"/>
                </a:cxn>
                <a:cxn ang="0">
                  <a:pos x="284" y="155"/>
                </a:cxn>
                <a:cxn ang="0">
                  <a:pos x="263" y="158"/>
                </a:cxn>
                <a:cxn ang="0">
                  <a:pos x="242" y="161"/>
                </a:cxn>
                <a:cxn ang="0">
                  <a:pos x="222" y="163"/>
                </a:cxn>
                <a:cxn ang="0">
                  <a:pos x="204" y="166"/>
                </a:cxn>
                <a:cxn ang="0">
                  <a:pos x="185" y="167"/>
                </a:cxn>
                <a:cxn ang="0">
                  <a:pos x="169" y="167"/>
                </a:cxn>
                <a:cxn ang="0">
                  <a:pos x="152" y="166"/>
                </a:cxn>
                <a:cxn ang="0">
                  <a:pos x="138" y="165"/>
                </a:cxn>
                <a:cxn ang="0">
                  <a:pos x="124" y="162"/>
                </a:cxn>
                <a:cxn ang="0">
                  <a:pos x="111" y="159"/>
                </a:cxn>
                <a:cxn ang="0">
                  <a:pos x="99" y="156"/>
                </a:cxn>
                <a:cxn ang="0">
                  <a:pos x="89" y="151"/>
                </a:cxn>
                <a:cxn ang="0">
                  <a:pos x="79" y="146"/>
                </a:cxn>
                <a:cxn ang="0">
                  <a:pos x="72" y="141"/>
                </a:cxn>
                <a:cxn ang="0">
                  <a:pos x="65" y="135"/>
                </a:cxn>
                <a:cxn ang="0">
                  <a:pos x="58" y="129"/>
                </a:cxn>
                <a:cxn ang="0">
                  <a:pos x="53" y="121"/>
                </a:cxn>
                <a:cxn ang="0">
                  <a:pos x="0" y="158"/>
                </a:cxn>
                <a:cxn ang="0">
                  <a:pos x="10" y="171"/>
                </a:cxn>
                <a:cxn ang="0">
                  <a:pos x="22" y="182"/>
                </a:cxn>
                <a:cxn ang="0">
                  <a:pos x="34" y="192"/>
                </a:cxn>
                <a:cxn ang="0">
                  <a:pos x="47" y="202"/>
                </a:cxn>
                <a:cxn ang="0">
                  <a:pos x="63" y="209"/>
                </a:cxn>
                <a:cxn ang="0">
                  <a:pos x="78" y="215"/>
                </a:cxn>
                <a:cxn ang="0">
                  <a:pos x="95" y="221"/>
                </a:cxn>
                <a:cxn ang="0">
                  <a:pos x="111" y="224"/>
                </a:cxn>
                <a:cxn ang="0">
                  <a:pos x="130" y="227"/>
                </a:cxn>
                <a:cxn ang="0">
                  <a:pos x="148" y="230"/>
                </a:cxn>
                <a:cxn ang="0">
                  <a:pos x="168" y="231"/>
                </a:cxn>
                <a:cxn ang="0">
                  <a:pos x="188" y="230"/>
                </a:cxn>
                <a:cxn ang="0">
                  <a:pos x="207" y="230"/>
                </a:cxn>
                <a:cxn ang="0">
                  <a:pos x="229" y="227"/>
                </a:cxn>
                <a:cxn ang="0">
                  <a:pos x="250" y="224"/>
                </a:cxn>
                <a:cxn ang="0">
                  <a:pos x="274" y="221"/>
                </a:cxn>
                <a:cxn ang="0">
                  <a:pos x="296" y="216"/>
                </a:cxn>
                <a:cxn ang="0">
                  <a:pos x="320" y="211"/>
                </a:cxn>
                <a:cxn ang="0">
                  <a:pos x="344" y="205"/>
                </a:cxn>
                <a:cxn ang="0">
                  <a:pos x="369" y="198"/>
                </a:cxn>
                <a:cxn ang="0">
                  <a:pos x="418" y="182"/>
                </a:cxn>
                <a:cxn ang="0">
                  <a:pos x="471" y="162"/>
                </a:cxn>
                <a:cxn ang="0">
                  <a:pos x="524" y="140"/>
                </a:cxn>
                <a:cxn ang="0">
                  <a:pos x="579" y="115"/>
                </a:cxn>
                <a:cxn ang="0">
                  <a:pos x="635" y="86"/>
                </a:cxn>
                <a:cxn ang="0">
                  <a:pos x="692" y="55"/>
                </a:cxn>
                <a:cxn ang="0">
                  <a:pos x="660" y="0"/>
                </a:cxn>
              </a:cxnLst>
              <a:rect l="0" t="0" r="r" b="b"/>
              <a:pathLst>
                <a:path w="692" h="231">
                  <a:moveTo>
                    <a:pt x="660" y="0"/>
                  </a:moveTo>
                  <a:lnTo>
                    <a:pt x="605" y="30"/>
                  </a:lnTo>
                  <a:lnTo>
                    <a:pt x="552" y="57"/>
                  </a:lnTo>
                  <a:lnTo>
                    <a:pt x="499" y="82"/>
                  </a:lnTo>
                  <a:lnTo>
                    <a:pt x="447" y="103"/>
                  </a:lnTo>
                  <a:lnTo>
                    <a:pt x="398" y="121"/>
                  </a:lnTo>
                  <a:lnTo>
                    <a:pt x="350" y="137"/>
                  </a:lnTo>
                  <a:lnTo>
                    <a:pt x="328" y="144"/>
                  </a:lnTo>
                  <a:lnTo>
                    <a:pt x="305" y="149"/>
                  </a:lnTo>
                  <a:lnTo>
                    <a:pt x="284" y="155"/>
                  </a:lnTo>
                  <a:lnTo>
                    <a:pt x="263" y="158"/>
                  </a:lnTo>
                  <a:lnTo>
                    <a:pt x="242" y="161"/>
                  </a:lnTo>
                  <a:lnTo>
                    <a:pt x="222" y="163"/>
                  </a:lnTo>
                  <a:lnTo>
                    <a:pt x="204" y="166"/>
                  </a:lnTo>
                  <a:lnTo>
                    <a:pt x="185" y="167"/>
                  </a:lnTo>
                  <a:lnTo>
                    <a:pt x="169" y="167"/>
                  </a:lnTo>
                  <a:lnTo>
                    <a:pt x="152" y="166"/>
                  </a:lnTo>
                  <a:lnTo>
                    <a:pt x="138" y="165"/>
                  </a:lnTo>
                  <a:lnTo>
                    <a:pt x="124" y="162"/>
                  </a:lnTo>
                  <a:lnTo>
                    <a:pt x="111" y="159"/>
                  </a:lnTo>
                  <a:lnTo>
                    <a:pt x="99" y="156"/>
                  </a:lnTo>
                  <a:lnTo>
                    <a:pt x="89" y="151"/>
                  </a:lnTo>
                  <a:lnTo>
                    <a:pt x="79" y="146"/>
                  </a:lnTo>
                  <a:lnTo>
                    <a:pt x="72" y="141"/>
                  </a:lnTo>
                  <a:lnTo>
                    <a:pt x="65" y="135"/>
                  </a:lnTo>
                  <a:lnTo>
                    <a:pt x="58" y="129"/>
                  </a:lnTo>
                  <a:lnTo>
                    <a:pt x="53" y="121"/>
                  </a:lnTo>
                  <a:lnTo>
                    <a:pt x="0" y="158"/>
                  </a:lnTo>
                  <a:lnTo>
                    <a:pt x="10" y="171"/>
                  </a:lnTo>
                  <a:lnTo>
                    <a:pt x="22" y="182"/>
                  </a:lnTo>
                  <a:lnTo>
                    <a:pt x="34" y="192"/>
                  </a:lnTo>
                  <a:lnTo>
                    <a:pt x="47" y="202"/>
                  </a:lnTo>
                  <a:lnTo>
                    <a:pt x="63" y="209"/>
                  </a:lnTo>
                  <a:lnTo>
                    <a:pt x="78" y="215"/>
                  </a:lnTo>
                  <a:lnTo>
                    <a:pt x="95" y="221"/>
                  </a:lnTo>
                  <a:lnTo>
                    <a:pt x="111" y="224"/>
                  </a:lnTo>
                  <a:lnTo>
                    <a:pt x="130" y="227"/>
                  </a:lnTo>
                  <a:lnTo>
                    <a:pt x="148" y="230"/>
                  </a:lnTo>
                  <a:lnTo>
                    <a:pt x="168" y="231"/>
                  </a:lnTo>
                  <a:lnTo>
                    <a:pt x="188" y="230"/>
                  </a:lnTo>
                  <a:lnTo>
                    <a:pt x="207" y="230"/>
                  </a:lnTo>
                  <a:lnTo>
                    <a:pt x="229" y="227"/>
                  </a:lnTo>
                  <a:lnTo>
                    <a:pt x="250" y="224"/>
                  </a:lnTo>
                  <a:lnTo>
                    <a:pt x="274" y="221"/>
                  </a:lnTo>
                  <a:lnTo>
                    <a:pt x="296" y="216"/>
                  </a:lnTo>
                  <a:lnTo>
                    <a:pt x="320" y="211"/>
                  </a:lnTo>
                  <a:lnTo>
                    <a:pt x="344" y="205"/>
                  </a:lnTo>
                  <a:lnTo>
                    <a:pt x="369" y="198"/>
                  </a:lnTo>
                  <a:lnTo>
                    <a:pt x="418" y="182"/>
                  </a:lnTo>
                  <a:lnTo>
                    <a:pt x="471" y="162"/>
                  </a:lnTo>
                  <a:lnTo>
                    <a:pt x="524" y="140"/>
                  </a:lnTo>
                  <a:lnTo>
                    <a:pt x="579" y="115"/>
                  </a:lnTo>
                  <a:lnTo>
                    <a:pt x="635" y="86"/>
                  </a:lnTo>
                  <a:lnTo>
                    <a:pt x="692" y="5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92" name="Rectangle 44"/>
            <p:cNvSpPr>
              <a:spLocks noChangeArrowheads="1"/>
            </p:cNvSpPr>
            <p:nvPr/>
          </p:nvSpPr>
          <p:spPr bwMode="auto">
            <a:xfrm>
              <a:off x="5446554" y="3194051"/>
              <a:ext cx="8247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PALACE</a:t>
              </a:r>
            </a:p>
          </p:txBody>
        </p:sp>
        <p:sp>
          <p:nvSpPr>
            <p:cNvPr id="78893" name="Rectangle 45"/>
            <p:cNvSpPr>
              <a:spLocks noChangeArrowheads="1"/>
            </p:cNvSpPr>
            <p:nvPr/>
          </p:nvSpPr>
          <p:spPr bwMode="auto">
            <a:xfrm>
              <a:off x="6103304" y="4332289"/>
              <a:ext cx="7534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Atlantic</a:t>
              </a:r>
            </a:p>
          </p:txBody>
        </p:sp>
        <p:sp>
          <p:nvSpPr>
            <p:cNvPr id="78894" name="Rectangle 46"/>
            <p:cNvSpPr>
              <a:spLocks noChangeArrowheads="1"/>
            </p:cNvSpPr>
            <p:nvPr/>
          </p:nvSpPr>
          <p:spPr bwMode="auto">
            <a:xfrm>
              <a:off x="5594409" y="3800476"/>
              <a:ext cx="9794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hlink"/>
                  </a:solidFill>
                  <a:latin typeface="Helvetica" pitchFamily="34" charset="0"/>
                  <a:cs typeface="Helvetica" pitchFamily="34" charset="0"/>
                </a:rPr>
                <a:t>No action?</a:t>
              </a:r>
            </a:p>
          </p:txBody>
        </p:sp>
        <p:sp>
          <p:nvSpPr>
            <p:cNvPr id="78895" name="Rectangle 47"/>
            <p:cNvSpPr>
              <a:spLocks noChangeArrowheads="1"/>
            </p:cNvSpPr>
            <p:nvPr/>
          </p:nvSpPr>
          <p:spPr bwMode="auto">
            <a:xfrm>
              <a:off x="4260278" y="2913064"/>
              <a:ext cx="68287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hlink"/>
                  </a:solidFill>
                  <a:latin typeface="Helvetica" pitchFamily="34" charset="0"/>
                  <a:cs typeface="Helvetica" pitchFamily="34" charset="0"/>
                </a:rPr>
                <a:t>Action?</a:t>
              </a:r>
            </a:p>
          </p:txBody>
        </p:sp>
        <p:sp>
          <p:nvSpPr>
            <p:cNvPr id="78896" name="Freeform 48"/>
            <p:cNvSpPr>
              <a:spLocks noEditPoints="1"/>
            </p:cNvSpPr>
            <p:nvPr/>
          </p:nvSpPr>
          <p:spPr bwMode="auto">
            <a:xfrm>
              <a:off x="5198983" y="3124200"/>
              <a:ext cx="247571" cy="228600"/>
            </a:xfrm>
            <a:custGeom>
              <a:avLst/>
              <a:gdLst/>
              <a:ahLst/>
              <a:cxnLst>
                <a:cxn ang="0">
                  <a:pos x="118" y="106"/>
                </a:cxn>
                <a:cxn ang="0">
                  <a:pos x="118" y="113"/>
                </a:cxn>
                <a:cxn ang="0">
                  <a:pos x="116" y="117"/>
                </a:cxn>
                <a:cxn ang="0">
                  <a:pos x="114" y="123"/>
                </a:cxn>
                <a:cxn ang="0">
                  <a:pos x="110" y="127"/>
                </a:cxn>
                <a:cxn ang="0">
                  <a:pos x="107" y="131"/>
                </a:cxn>
                <a:cxn ang="0">
                  <a:pos x="102" y="134"/>
                </a:cxn>
                <a:cxn ang="0">
                  <a:pos x="97" y="135"/>
                </a:cxn>
                <a:cxn ang="0">
                  <a:pos x="93" y="136"/>
                </a:cxn>
                <a:cxn ang="0">
                  <a:pos x="87" y="135"/>
                </a:cxn>
                <a:cxn ang="0">
                  <a:pos x="81" y="134"/>
                </a:cxn>
                <a:cxn ang="0">
                  <a:pos x="77" y="131"/>
                </a:cxn>
                <a:cxn ang="0">
                  <a:pos x="74" y="127"/>
                </a:cxn>
                <a:cxn ang="0">
                  <a:pos x="70" y="123"/>
                </a:cxn>
                <a:cxn ang="0">
                  <a:pos x="67" y="118"/>
                </a:cxn>
                <a:cxn ang="0">
                  <a:pos x="66" y="113"/>
                </a:cxn>
                <a:cxn ang="0">
                  <a:pos x="65" y="107"/>
                </a:cxn>
                <a:cxn ang="0">
                  <a:pos x="66" y="101"/>
                </a:cxn>
                <a:cxn ang="0">
                  <a:pos x="67" y="95"/>
                </a:cxn>
                <a:cxn ang="0">
                  <a:pos x="70" y="91"/>
                </a:cxn>
                <a:cxn ang="0">
                  <a:pos x="74" y="86"/>
                </a:cxn>
                <a:cxn ang="0">
                  <a:pos x="77" y="83"/>
                </a:cxn>
                <a:cxn ang="0">
                  <a:pos x="81" y="80"/>
                </a:cxn>
                <a:cxn ang="0">
                  <a:pos x="87" y="79"/>
                </a:cxn>
                <a:cxn ang="0">
                  <a:pos x="93" y="78"/>
                </a:cxn>
                <a:cxn ang="0">
                  <a:pos x="97" y="79"/>
                </a:cxn>
                <a:cxn ang="0">
                  <a:pos x="102" y="80"/>
                </a:cxn>
                <a:cxn ang="0">
                  <a:pos x="107" y="83"/>
                </a:cxn>
                <a:cxn ang="0">
                  <a:pos x="110" y="86"/>
                </a:cxn>
                <a:cxn ang="0">
                  <a:pos x="114" y="91"/>
                </a:cxn>
                <a:cxn ang="0">
                  <a:pos x="116" y="95"/>
                </a:cxn>
                <a:cxn ang="0">
                  <a:pos x="118" y="101"/>
                </a:cxn>
                <a:cxn ang="0">
                  <a:pos x="118" y="106"/>
                </a:cxn>
                <a:cxn ang="0">
                  <a:pos x="91" y="0"/>
                </a:cxn>
                <a:cxn ang="0">
                  <a:pos x="90" y="0"/>
                </a:cxn>
                <a:cxn ang="0">
                  <a:pos x="72" y="79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61" y="118"/>
                </a:cxn>
                <a:cxn ang="0">
                  <a:pos x="35" y="195"/>
                </a:cxn>
                <a:cxn ang="0">
                  <a:pos x="35" y="196"/>
                </a:cxn>
                <a:cxn ang="0">
                  <a:pos x="93" y="144"/>
                </a:cxn>
                <a:cxn ang="0">
                  <a:pos x="151" y="196"/>
                </a:cxn>
                <a:cxn ang="0">
                  <a:pos x="151" y="195"/>
                </a:cxn>
                <a:cxn ang="0">
                  <a:pos x="123" y="118"/>
                </a:cxn>
                <a:cxn ang="0">
                  <a:pos x="189" y="76"/>
                </a:cxn>
                <a:cxn ang="0">
                  <a:pos x="187" y="75"/>
                </a:cxn>
                <a:cxn ang="0">
                  <a:pos x="112" y="79"/>
                </a:cxn>
                <a:cxn ang="0">
                  <a:pos x="91" y="0"/>
                </a:cxn>
              </a:cxnLst>
              <a:rect l="0" t="0" r="r" b="b"/>
              <a:pathLst>
                <a:path w="189" h="196">
                  <a:moveTo>
                    <a:pt x="118" y="106"/>
                  </a:moveTo>
                  <a:lnTo>
                    <a:pt x="118" y="113"/>
                  </a:lnTo>
                  <a:lnTo>
                    <a:pt x="116" y="117"/>
                  </a:lnTo>
                  <a:lnTo>
                    <a:pt x="114" y="123"/>
                  </a:lnTo>
                  <a:lnTo>
                    <a:pt x="110" y="127"/>
                  </a:lnTo>
                  <a:lnTo>
                    <a:pt x="107" y="131"/>
                  </a:lnTo>
                  <a:lnTo>
                    <a:pt x="102" y="134"/>
                  </a:lnTo>
                  <a:lnTo>
                    <a:pt x="97" y="135"/>
                  </a:lnTo>
                  <a:lnTo>
                    <a:pt x="93" y="136"/>
                  </a:lnTo>
                  <a:lnTo>
                    <a:pt x="87" y="135"/>
                  </a:lnTo>
                  <a:lnTo>
                    <a:pt x="81" y="134"/>
                  </a:lnTo>
                  <a:lnTo>
                    <a:pt x="77" y="131"/>
                  </a:lnTo>
                  <a:lnTo>
                    <a:pt x="74" y="127"/>
                  </a:lnTo>
                  <a:lnTo>
                    <a:pt x="70" y="123"/>
                  </a:lnTo>
                  <a:lnTo>
                    <a:pt x="67" y="118"/>
                  </a:lnTo>
                  <a:lnTo>
                    <a:pt x="66" y="113"/>
                  </a:lnTo>
                  <a:lnTo>
                    <a:pt x="65" y="107"/>
                  </a:lnTo>
                  <a:lnTo>
                    <a:pt x="66" y="101"/>
                  </a:lnTo>
                  <a:lnTo>
                    <a:pt x="67" y="95"/>
                  </a:lnTo>
                  <a:lnTo>
                    <a:pt x="70" y="91"/>
                  </a:lnTo>
                  <a:lnTo>
                    <a:pt x="74" y="86"/>
                  </a:lnTo>
                  <a:lnTo>
                    <a:pt x="77" y="83"/>
                  </a:lnTo>
                  <a:lnTo>
                    <a:pt x="81" y="80"/>
                  </a:lnTo>
                  <a:lnTo>
                    <a:pt x="87" y="79"/>
                  </a:lnTo>
                  <a:lnTo>
                    <a:pt x="93" y="78"/>
                  </a:lnTo>
                  <a:lnTo>
                    <a:pt x="97" y="79"/>
                  </a:lnTo>
                  <a:lnTo>
                    <a:pt x="102" y="80"/>
                  </a:lnTo>
                  <a:lnTo>
                    <a:pt x="107" y="83"/>
                  </a:lnTo>
                  <a:lnTo>
                    <a:pt x="110" y="86"/>
                  </a:lnTo>
                  <a:lnTo>
                    <a:pt x="114" y="91"/>
                  </a:lnTo>
                  <a:lnTo>
                    <a:pt x="116" y="95"/>
                  </a:lnTo>
                  <a:lnTo>
                    <a:pt x="118" y="101"/>
                  </a:lnTo>
                  <a:lnTo>
                    <a:pt x="118" y="106"/>
                  </a:lnTo>
                  <a:close/>
                  <a:moveTo>
                    <a:pt x="91" y="0"/>
                  </a:moveTo>
                  <a:lnTo>
                    <a:pt x="90" y="0"/>
                  </a:lnTo>
                  <a:lnTo>
                    <a:pt x="72" y="79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61" y="118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93" y="144"/>
                  </a:lnTo>
                  <a:lnTo>
                    <a:pt x="151" y="196"/>
                  </a:lnTo>
                  <a:lnTo>
                    <a:pt x="151" y="195"/>
                  </a:lnTo>
                  <a:lnTo>
                    <a:pt x="123" y="118"/>
                  </a:lnTo>
                  <a:lnTo>
                    <a:pt x="189" y="76"/>
                  </a:lnTo>
                  <a:lnTo>
                    <a:pt x="187" y="75"/>
                  </a:lnTo>
                  <a:lnTo>
                    <a:pt x="112" y="7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97" name="Freeform 49"/>
            <p:cNvSpPr>
              <a:spLocks noEditPoints="1"/>
            </p:cNvSpPr>
            <p:nvPr/>
          </p:nvSpPr>
          <p:spPr bwMode="auto">
            <a:xfrm>
              <a:off x="3441919" y="3017838"/>
              <a:ext cx="132382" cy="127000"/>
            </a:xfrm>
            <a:custGeom>
              <a:avLst/>
              <a:gdLst/>
              <a:ahLst/>
              <a:cxnLst>
                <a:cxn ang="0">
                  <a:pos x="119" y="108"/>
                </a:cxn>
                <a:cxn ang="0">
                  <a:pos x="118" y="113"/>
                </a:cxn>
                <a:cxn ang="0">
                  <a:pos x="117" y="119"/>
                </a:cxn>
                <a:cxn ang="0">
                  <a:pos x="115" y="124"/>
                </a:cxn>
                <a:cxn ang="0">
                  <a:pos x="112" y="129"/>
                </a:cxn>
                <a:cxn ang="0">
                  <a:pos x="108" y="132"/>
                </a:cxn>
                <a:cxn ang="0">
                  <a:pos x="104" y="134"/>
                </a:cxn>
                <a:cxn ang="0">
                  <a:pos x="98" y="136"/>
                </a:cxn>
                <a:cxn ang="0">
                  <a:pos x="93" y="137"/>
                </a:cxn>
                <a:cxn ang="0">
                  <a:pos x="88" y="136"/>
                </a:cxn>
                <a:cxn ang="0">
                  <a:pos x="83" y="134"/>
                </a:cxn>
                <a:cxn ang="0">
                  <a:pos x="78" y="132"/>
                </a:cxn>
                <a:cxn ang="0">
                  <a:pos x="74" y="129"/>
                </a:cxn>
                <a:cxn ang="0">
                  <a:pos x="71" y="124"/>
                </a:cxn>
                <a:cxn ang="0">
                  <a:pos x="69" y="120"/>
                </a:cxn>
                <a:cxn ang="0">
                  <a:pos x="67" y="114"/>
                </a:cxn>
                <a:cxn ang="0">
                  <a:pos x="66" y="108"/>
                </a:cxn>
                <a:cxn ang="0">
                  <a:pos x="67" y="102"/>
                </a:cxn>
                <a:cxn ang="0">
                  <a:pos x="69" y="97"/>
                </a:cxn>
                <a:cxn ang="0">
                  <a:pos x="71" y="91"/>
                </a:cxn>
                <a:cxn ang="0">
                  <a:pos x="74" y="87"/>
                </a:cxn>
                <a:cxn ang="0">
                  <a:pos x="78" y="83"/>
                </a:cxn>
                <a:cxn ang="0">
                  <a:pos x="83" y="81"/>
                </a:cxn>
                <a:cxn ang="0">
                  <a:pos x="87" y="79"/>
                </a:cxn>
                <a:cxn ang="0">
                  <a:pos x="93" y="79"/>
                </a:cxn>
                <a:cxn ang="0">
                  <a:pos x="98" y="79"/>
                </a:cxn>
                <a:cxn ang="0">
                  <a:pos x="103" y="81"/>
                </a:cxn>
                <a:cxn ang="0">
                  <a:pos x="107" y="83"/>
                </a:cxn>
                <a:cxn ang="0">
                  <a:pos x="112" y="88"/>
                </a:cxn>
                <a:cxn ang="0">
                  <a:pos x="115" y="91"/>
                </a:cxn>
                <a:cxn ang="0">
                  <a:pos x="117" y="97"/>
                </a:cxn>
                <a:cxn ang="0">
                  <a:pos x="118" y="102"/>
                </a:cxn>
                <a:cxn ang="0">
                  <a:pos x="119" y="108"/>
                </a:cxn>
                <a:cxn ang="0">
                  <a:pos x="93" y="0"/>
                </a:cxn>
                <a:cxn ang="0">
                  <a:pos x="92" y="0"/>
                </a:cxn>
                <a:cxn ang="0">
                  <a:pos x="73" y="80"/>
                </a:cxn>
                <a:cxn ang="0">
                  <a:pos x="1" y="77"/>
                </a:cxn>
                <a:cxn ang="0">
                  <a:pos x="0" y="78"/>
                </a:cxn>
                <a:cxn ang="0">
                  <a:pos x="62" y="120"/>
                </a:cxn>
                <a:cxn ang="0">
                  <a:pos x="37" y="196"/>
                </a:cxn>
                <a:cxn ang="0">
                  <a:pos x="37" y="196"/>
                </a:cxn>
                <a:cxn ang="0">
                  <a:pos x="94" y="144"/>
                </a:cxn>
                <a:cxn ang="0">
                  <a:pos x="151" y="196"/>
                </a:cxn>
                <a:cxn ang="0">
                  <a:pos x="152" y="196"/>
                </a:cxn>
                <a:cxn ang="0">
                  <a:pos x="125" y="120"/>
                </a:cxn>
                <a:cxn ang="0">
                  <a:pos x="189" y="78"/>
                </a:cxn>
                <a:cxn ang="0">
                  <a:pos x="189" y="77"/>
                </a:cxn>
                <a:cxn ang="0">
                  <a:pos x="113" y="80"/>
                </a:cxn>
                <a:cxn ang="0">
                  <a:pos x="93" y="0"/>
                </a:cxn>
              </a:cxnLst>
              <a:rect l="0" t="0" r="r" b="b"/>
              <a:pathLst>
                <a:path w="189" h="196">
                  <a:moveTo>
                    <a:pt x="119" y="108"/>
                  </a:moveTo>
                  <a:lnTo>
                    <a:pt x="118" y="113"/>
                  </a:lnTo>
                  <a:lnTo>
                    <a:pt x="117" y="119"/>
                  </a:lnTo>
                  <a:lnTo>
                    <a:pt x="115" y="124"/>
                  </a:lnTo>
                  <a:lnTo>
                    <a:pt x="112" y="129"/>
                  </a:lnTo>
                  <a:lnTo>
                    <a:pt x="108" y="132"/>
                  </a:lnTo>
                  <a:lnTo>
                    <a:pt x="104" y="134"/>
                  </a:lnTo>
                  <a:lnTo>
                    <a:pt x="98" y="136"/>
                  </a:lnTo>
                  <a:lnTo>
                    <a:pt x="93" y="137"/>
                  </a:lnTo>
                  <a:lnTo>
                    <a:pt x="88" y="136"/>
                  </a:lnTo>
                  <a:lnTo>
                    <a:pt x="83" y="134"/>
                  </a:lnTo>
                  <a:lnTo>
                    <a:pt x="78" y="132"/>
                  </a:lnTo>
                  <a:lnTo>
                    <a:pt x="74" y="129"/>
                  </a:lnTo>
                  <a:lnTo>
                    <a:pt x="71" y="124"/>
                  </a:lnTo>
                  <a:lnTo>
                    <a:pt x="69" y="120"/>
                  </a:lnTo>
                  <a:lnTo>
                    <a:pt x="67" y="114"/>
                  </a:lnTo>
                  <a:lnTo>
                    <a:pt x="66" y="108"/>
                  </a:lnTo>
                  <a:lnTo>
                    <a:pt x="67" y="102"/>
                  </a:lnTo>
                  <a:lnTo>
                    <a:pt x="69" y="97"/>
                  </a:lnTo>
                  <a:lnTo>
                    <a:pt x="71" y="91"/>
                  </a:lnTo>
                  <a:lnTo>
                    <a:pt x="74" y="87"/>
                  </a:lnTo>
                  <a:lnTo>
                    <a:pt x="78" y="83"/>
                  </a:lnTo>
                  <a:lnTo>
                    <a:pt x="83" y="81"/>
                  </a:lnTo>
                  <a:lnTo>
                    <a:pt x="87" y="79"/>
                  </a:lnTo>
                  <a:lnTo>
                    <a:pt x="93" y="79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07" y="83"/>
                  </a:lnTo>
                  <a:lnTo>
                    <a:pt x="112" y="88"/>
                  </a:lnTo>
                  <a:lnTo>
                    <a:pt x="115" y="91"/>
                  </a:lnTo>
                  <a:lnTo>
                    <a:pt x="117" y="97"/>
                  </a:lnTo>
                  <a:lnTo>
                    <a:pt x="118" y="102"/>
                  </a:lnTo>
                  <a:lnTo>
                    <a:pt x="119" y="108"/>
                  </a:lnTo>
                  <a:close/>
                  <a:moveTo>
                    <a:pt x="93" y="0"/>
                  </a:moveTo>
                  <a:lnTo>
                    <a:pt x="92" y="0"/>
                  </a:lnTo>
                  <a:lnTo>
                    <a:pt x="73" y="80"/>
                  </a:lnTo>
                  <a:lnTo>
                    <a:pt x="1" y="77"/>
                  </a:lnTo>
                  <a:lnTo>
                    <a:pt x="0" y="78"/>
                  </a:lnTo>
                  <a:lnTo>
                    <a:pt x="62" y="120"/>
                  </a:lnTo>
                  <a:lnTo>
                    <a:pt x="37" y="196"/>
                  </a:lnTo>
                  <a:lnTo>
                    <a:pt x="37" y="196"/>
                  </a:lnTo>
                  <a:lnTo>
                    <a:pt x="94" y="144"/>
                  </a:lnTo>
                  <a:lnTo>
                    <a:pt x="151" y="196"/>
                  </a:lnTo>
                  <a:lnTo>
                    <a:pt x="152" y="196"/>
                  </a:lnTo>
                  <a:lnTo>
                    <a:pt x="125" y="120"/>
                  </a:lnTo>
                  <a:lnTo>
                    <a:pt x="189" y="78"/>
                  </a:lnTo>
                  <a:lnTo>
                    <a:pt x="189" y="77"/>
                  </a:lnTo>
                  <a:lnTo>
                    <a:pt x="113" y="8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98" name="Freeform 50"/>
            <p:cNvSpPr>
              <a:spLocks noEditPoints="1"/>
            </p:cNvSpPr>
            <p:nvPr/>
          </p:nvSpPr>
          <p:spPr bwMode="auto">
            <a:xfrm>
              <a:off x="5532516" y="4592639"/>
              <a:ext cx="135821" cy="128587"/>
            </a:xfrm>
            <a:custGeom>
              <a:avLst/>
              <a:gdLst/>
              <a:ahLst/>
              <a:cxnLst>
                <a:cxn ang="0">
                  <a:pos x="119" y="106"/>
                </a:cxn>
                <a:cxn ang="0">
                  <a:pos x="119" y="113"/>
                </a:cxn>
                <a:cxn ang="0">
                  <a:pos x="117" y="119"/>
                </a:cxn>
                <a:cxn ang="0">
                  <a:pos x="115" y="123"/>
                </a:cxn>
                <a:cxn ang="0">
                  <a:pos x="111" y="127"/>
                </a:cxn>
                <a:cxn ang="0">
                  <a:pos x="108" y="131"/>
                </a:cxn>
                <a:cxn ang="0">
                  <a:pos x="104" y="134"/>
                </a:cxn>
                <a:cxn ang="0">
                  <a:pos x="98" y="135"/>
                </a:cxn>
                <a:cxn ang="0">
                  <a:pos x="94" y="136"/>
                </a:cxn>
                <a:cxn ang="0">
                  <a:pos x="88" y="135"/>
                </a:cxn>
                <a:cxn ang="0">
                  <a:pos x="83" y="134"/>
                </a:cxn>
                <a:cxn ang="0">
                  <a:pos x="78" y="132"/>
                </a:cxn>
                <a:cxn ang="0">
                  <a:pos x="75" y="127"/>
                </a:cxn>
                <a:cxn ang="0">
                  <a:pos x="72" y="124"/>
                </a:cxn>
                <a:cxn ang="0">
                  <a:pos x="68" y="119"/>
                </a:cxn>
                <a:cxn ang="0">
                  <a:pos x="67" y="113"/>
                </a:cxn>
                <a:cxn ang="0">
                  <a:pos x="66" y="107"/>
                </a:cxn>
                <a:cxn ang="0">
                  <a:pos x="67" y="101"/>
                </a:cxn>
                <a:cxn ang="0">
                  <a:pos x="68" y="95"/>
                </a:cxn>
                <a:cxn ang="0">
                  <a:pos x="71" y="91"/>
                </a:cxn>
                <a:cxn ang="0">
                  <a:pos x="74" y="87"/>
                </a:cxn>
                <a:cxn ang="0">
                  <a:pos x="78" y="83"/>
                </a:cxn>
                <a:cxn ang="0">
                  <a:pos x="83" y="80"/>
                </a:cxn>
                <a:cxn ang="0">
                  <a:pos x="88" y="79"/>
                </a:cxn>
                <a:cxn ang="0">
                  <a:pos x="94" y="78"/>
                </a:cxn>
                <a:cxn ang="0">
                  <a:pos x="98" y="79"/>
                </a:cxn>
                <a:cxn ang="0">
                  <a:pos x="104" y="80"/>
                </a:cxn>
                <a:cxn ang="0">
                  <a:pos x="107" y="83"/>
                </a:cxn>
                <a:cxn ang="0">
                  <a:pos x="111" y="87"/>
                </a:cxn>
                <a:cxn ang="0">
                  <a:pos x="115" y="91"/>
                </a:cxn>
                <a:cxn ang="0">
                  <a:pos x="117" y="95"/>
                </a:cxn>
                <a:cxn ang="0">
                  <a:pos x="119" y="101"/>
                </a:cxn>
                <a:cxn ang="0">
                  <a:pos x="119" y="106"/>
                </a:cxn>
                <a:cxn ang="0">
                  <a:pos x="93" y="0"/>
                </a:cxn>
                <a:cxn ang="0">
                  <a:pos x="92" y="0"/>
                </a:cxn>
                <a:cxn ang="0">
                  <a:pos x="73" y="80"/>
                </a:cxn>
                <a:cxn ang="0">
                  <a:pos x="1" y="77"/>
                </a:cxn>
                <a:cxn ang="0">
                  <a:pos x="0" y="77"/>
                </a:cxn>
                <a:cxn ang="0">
                  <a:pos x="62" y="119"/>
                </a:cxn>
                <a:cxn ang="0">
                  <a:pos x="36" y="195"/>
                </a:cxn>
                <a:cxn ang="0">
                  <a:pos x="36" y="196"/>
                </a:cxn>
                <a:cxn ang="0">
                  <a:pos x="94" y="144"/>
                </a:cxn>
                <a:cxn ang="0">
                  <a:pos x="152" y="196"/>
                </a:cxn>
                <a:cxn ang="0">
                  <a:pos x="152" y="195"/>
                </a:cxn>
                <a:cxn ang="0">
                  <a:pos x="125" y="119"/>
                </a:cxn>
                <a:cxn ang="0">
                  <a:pos x="190" y="77"/>
                </a:cxn>
                <a:cxn ang="0">
                  <a:pos x="189" y="77"/>
                </a:cxn>
                <a:cxn ang="0">
                  <a:pos x="113" y="80"/>
                </a:cxn>
                <a:cxn ang="0">
                  <a:pos x="93" y="0"/>
                </a:cxn>
              </a:cxnLst>
              <a:rect l="0" t="0" r="r" b="b"/>
              <a:pathLst>
                <a:path w="190" h="196">
                  <a:moveTo>
                    <a:pt x="119" y="106"/>
                  </a:moveTo>
                  <a:lnTo>
                    <a:pt x="119" y="113"/>
                  </a:lnTo>
                  <a:lnTo>
                    <a:pt x="117" y="119"/>
                  </a:lnTo>
                  <a:lnTo>
                    <a:pt x="115" y="123"/>
                  </a:lnTo>
                  <a:lnTo>
                    <a:pt x="111" y="127"/>
                  </a:lnTo>
                  <a:lnTo>
                    <a:pt x="108" y="131"/>
                  </a:lnTo>
                  <a:lnTo>
                    <a:pt x="104" y="134"/>
                  </a:lnTo>
                  <a:lnTo>
                    <a:pt x="98" y="135"/>
                  </a:lnTo>
                  <a:lnTo>
                    <a:pt x="94" y="136"/>
                  </a:lnTo>
                  <a:lnTo>
                    <a:pt x="88" y="135"/>
                  </a:lnTo>
                  <a:lnTo>
                    <a:pt x="83" y="134"/>
                  </a:lnTo>
                  <a:lnTo>
                    <a:pt x="78" y="132"/>
                  </a:lnTo>
                  <a:lnTo>
                    <a:pt x="75" y="127"/>
                  </a:lnTo>
                  <a:lnTo>
                    <a:pt x="72" y="124"/>
                  </a:lnTo>
                  <a:lnTo>
                    <a:pt x="68" y="119"/>
                  </a:lnTo>
                  <a:lnTo>
                    <a:pt x="67" y="113"/>
                  </a:lnTo>
                  <a:lnTo>
                    <a:pt x="66" y="107"/>
                  </a:lnTo>
                  <a:lnTo>
                    <a:pt x="67" y="101"/>
                  </a:lnTo>
                  <a:lnTo>
                    <a:pt x="68" y="95"/>
                  </a:lnTo>
                  <a:lnTo>
                    <a:pt x="71" y="91"/>
                  </a:lnTo>
                  <a:lnTo>
                    <a:pt x="74" y="87"/>
                  </a:lnTo>
                  <a:lnTo>
                    <a:pt x="78" y="83"/>
                  </a:lnTo>
                  <a:lnTo>
                    <a:pt x="83" y="80"/>
                  </a:lnTo>
                  <a:lnTo>
                    <a:pt x="88" y="79"/>
                  </a:lnTo>
                  <a:lnTo>
                    <a:pt x="94" y="78"/>
                  </a:lnTo>
                  <a:lnTo>
                    <a:pt x="98" y="79"/>
                  </a:lnTo>
                  <a:lnTo>
                    <a:pt x="104" y="80"/>
                  </a:lnTo>
                  <a:lnTo>
                    <a:pt x="107" y="83"/>
                  </a:lnTo>
                  <a:lnTo>
                    <a:pt x="111" y="87"/>
                  </a:lnTo>
                  <a:lnTo>
                    <a:pt x="115" y="91"/>
                  </a:lnTo>
                  <a:lnTo>
                    <a:pt x="117" y="95"/>
                  </a:lnTo>
                  <a:lnTo>
                    <a:pt x="119" y="101"/>
                  </a:lnTo>
                  <a:lnTo>
                    <a:pt x="119" y="106"/>
                  </a:lnTo>
                  <a:close/>
                  <a:moveTo>
                    <a:pt x="93" y="0"/>
                  </a:moveTo>
                  <a:lnTo>
                    <a:pt x="92" y="0"/>
                  </a:lnTo>
                  <a:lnTo>
                    <a:pt x="73" y="80"/>
                  </a:lnTo>
                  <a:lnTo>
                    <a:pt x="1" y="77"/>
                  </a:lnTo>
                  <a:lnTo>
                    <a:pt x="0" y="77"/>
                  </a:lnTo>
                  <a:lnTo>
                    <a:pt x="62" y="119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94" y="144"/>
                  </a:lnTo>
                  <a:lnTo>
                    <a:pt x="152" y="196"/>
                  </a:lnTo>
                  <a:lnTo>
                    <a:pt x="152" y="195"/>
                  </a:lnTo>
                  <a:lnTo>
                    <a:pt x="125" y="119"/>
                  </a:lnTo>
                  <a:lnTo>
                    <a:pt x="190" y="77"/>
                  </a:lnTo>
                  <a:lnTo>
                    <a:pt x="189" y="77"/>
                  </a:lnTo>
                  <a:lnTo>
                    <a:pt x="113" y="8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99" name="Line 51"/>
            <p:cNvSpPr>
              <a:spLocks noChangeShapeType="1"/>
            </p:cNvSpPr>
            <p:nvPr/>
          </p:nvSpPr>
          <p:spPr bwMode="auto">
            <a:xfrm>
              <a:off x="5240246" y="3833814"/>
              <a:ext cx="3438" cy="7381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0" name="Line 52"/>
            <p:cNvSpPr>
              <a:spLocks noChangeShapeType="1"/>
            </p:cNvSpPr>
            <p:nvPr/>
          </p:nvSpPr>
          <p:spPr bwMode="auto">
            <a:xfrm>
              <a:off x="5240246" y="5184776"/>
              <a:ext cx="3438" cy="892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1" name="Freeform 53"/>
            <p:cNvSpPr>
              <a:spLocks/>
            </p:cNvSpPr>
            <p:nvPr/>
          </p:nvSpPr>
          <p:spPr bwMode="auto">
            <a:xfrm>
              <a:off x="4373748" y="5791200"/>
              <a:ext cx="1732994" cy="381000"/>
            </a:xfrm>
            <a:custGeom>
              <a:avLst/>
              <a:gdLst/>
              <a:ahLst/>
              <a:cxnLst>
                <a:cxn ang="0">
                  <a:pos x="1984" y="545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5"/>
                </a:cxn>
                <a:cxn ang="0">
                  <a:pos x="1984" y="545"/>
                </a:cxn>
                <a:cxn ang="0">
                  <a:pos x="1984" y="545"/>
                </a:cxn>
              </a:cxnLst>
              <a:rect l="0" t="0" r="r" b="b"/>
              <a:pathLst>
                <a:path w="1984" h="545">
                  <a:moveTo>
                    <a:pt x="1984" y="545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5"/>
                  </a:lnTo>
                  <a:lnTo>
                    <a:pt x="1984" y="545"/>
                  </a:lnTo>
                  <a:lnTo>
                    <a:pt x="1984" y="545"/>
                  </a:lnTo>
                </a:path>
              </a:pathLst>
            </a:custGeom>
            <a:solidFill>
              <a:srgbClr val="FEA6B5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2" name="Rectangle 54"/>
            <p:cNvSpPr>
              <a:spLocks noChangeArrowheads="1"/>
            </p:cNvSpPr>
            <p:nvPr/>
          </p:nvSpPr>
          <p:spPr bwMode="auto">
            <a:xfrm>
              <a:off x="4494212" y="5867401"/>
              <a:ext cx="1567947" cy="246221"/>
            </a:xfrm>
            <a:prstGeom prst="rect">
              <a:avLst/>
            </a:prstGeom>
            <a:solidFill>
              <a:srgbClr val="FE9AA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Less Expensive</a:t>
              </a:r>
              <a:endParaRPr lang="en-US" sz="1600" b="1" i="0" dirty="0">
                <a:solidFill>
                  <a:srgbClr val="871E0D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3" name="Freeform 55"/>
            <p:cNvSpPr>
              <a:spLocks/>
            </p:cNvSpPr>
            <p:nvPr/>
          </p:nvSpPr>
          <p:spPr bwMode="auto">
            <a:xfrm>
              <a:off x="5905592" y="4000501"/>
              <a:ext cx="208028" cy="32861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93"/>
                </a:cxn>
                <a:cxn ang="0">
                  <a:pos x="71" y="151"/>
                </a:cxn>
                <a:cxn ang="0">
                  <a:pos x="104" y="209"/>
                </a:cxn>
                <a:cxn ang="0">
                  <a:pos x="135" y="268"/>
                </a:cxn>
                <a:cxn ang="0">
                  <a:pos x="164" y="327"/>
                </a:cxn>
                <a:cxn ang="0">
                  <a:pos x="191" y="387"/>
                </a:cxn>
                <a:cxn ang="0">
                  <a:pos x="215" y="447"/>
                </a:cxn>
                <a:cxn ang="0">
                  <a:pos x="238" y="506"/>
                </a:cxn>
                <a:cxn ang="0">
                  <a:pos x="298" y="485"/>
                </a:cxn>
                <a:cxn ang="0">
                  <a:pos x="274" y="423"/>
                </a:cxn>
                <a:cxn ang="0">
                  <a:pos x="249" y="362"/>
                </a:cxn>
                <a:cxn ang="0">
                  <a:pos x="221" y="301"/>
                </a:cxn>
                <a:cxn ang="0">
                  <a:pos x="193" y="239"/>
                </a:cxn>
                <a:cxn ang="0">
                  <a:pos x="161" y="178"/>
                </a:cxn>
                <a:cxn ang="0">
                  <a:pos x="126" y="119"/>
                </a:cxn>
                <a:cxn ang="0">
                  <a:pos x="90" y="59"/>
                </a:cxn>
                <a:cxn ang="0">
                  <a:pos x="53" y="0"/>
                </a:cxn>
                <a:cxn ang="0">
                  <a:pos x="0" y="36"/>
                </a:cxn>
              </a:cxnLst>
              <a:rect l="0" t="0" r="r" b="b"/>
              <a:pathLst>
                <a:path w="298" h="506">
                  <a:moveTo>
                    <a:pt x="0" y="36"/>
                  </a:moveTo>
                  <a:lnTo>
                    <a:pt x="36" y="93"/>
                  </a:lnTo>
                  <a:lnTo>
                    <a:pt x="71" y="151"/>
                  </a:lnTo>
                  <a:lnTo>
                    <a:pt x="104" y="209"/>
                  </a:lnTo>
                  <a:lnTo>
                    <a:pt x="135" y="268"/>
                  </a:lnTo>
                  <a:lnTo>
                    <a:pt x="164" y="327"/>
                  </a:lnTo>
                  <a:lnTo>
                    <a:pt x="191" y="387"/>
                  </a:lnTo>
                  <a:lnTo>
                    <a:pt x="215" y="447"/>
                  </a:lnTo>
                  <a:lnTo>
                    <a:pt x="238" y="506"/>
                  </a:lnTo>
                  <a:lnTo>
                    <a:pt x="298" y="485"/>
                  </a:lnTo>
                  <a:lnTo>
                    <a:pt x="274" y="423"/>
                  </a:lnTo>
                  <a:lnTo>
                    <a:pt x="249" y="362"/>
                  </a:lnTo>
                  <a:lnTo>
                    <a:pt x="221" y="301"/>
                  </a:lnTo>
                  <a:lnTo>
                    <a:pt x="193" y="239"/>
                  </a:lnTo>
                  <a:lnTo>
                    <a:pt x="161" y="178"/>
                  </a:lnTo>
                  <a:lnTo>
                    <a:pt x="126" y="119"/>
                  </a:lnTo>
                  <a:lnTo>
                    <a:pt x="90" y="59"/>
                  </a:lnTo>
                  <a:lnTo>
                    <a:pt x="5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4" name="Freeform 56"/>
            <p:cNvSpPr>
              <a:spLocks/>
            </p:cNvSpPr>
            <p:nvPr/>
          </p:nvSpPr>
          <p:spPr bwMode="auto">
            <a:xfrm>
              <a:off x="4373748" y="3400426"/>
              <a:ext cx="1418374" cy="449263"/>
            </a:xfrm>
            <a:custGeom>
              <a:avLst/>
              <a:gdLst/>
              <a:ahLst/>
              <a:cxnLst>
                <a:cxn ang="0">
                  <a:pos x="89" y="276"/>
                </a:cxn>
                <a:cxn ang="0">
                  <a:pos x="159" y="222"/>
                </a:cxn>
                <a:cxn ang="0">
                  <a:pos x="234" y="177"/>
                </a:cxn>
                <a:cxn ang="0">
                  <a:pos x="313" y="139"/>
                </a:cxn>
                <a:cxn ang="0">
                  <a:pos x="396" y="109"/>
                </a:cxn>
                <a:cxn ang="0">
                  <a:pos x="481" y="87"/>
                </a:cxn>
                <a:cxn ang="0">
                  <a:pos x="570" y="72"/>
                </a:cxn>
                <a:cxn ang="0">
                  <a:pos x="662" y="65"/>
                </a:cxn>
                <a:cxn ang="0">
                  <a:pos x="754" y="65"/>
                </a:cxn>
                <a:cxn ang="0">
                  <a:pos x="850" y="73"/>
                </a:cxn>
                <a:cxn ang="0">
                  <a:pos x="946" y="88"/>
                </a:cxn>
                <a:cxn ang="0">
                  <a:pos x="1045" y="110"/>
                </a:cxn>
                <a:cxn ang="0">
                  <a:pos x="1143" y="140"/>
                </a:cxn>
                <a:cxn ang="0">
                  <a:pos x="1241" y="177"/>
                </a:cxn>
                <a:cxn ang="0">
                  <a:pos x="1340" y="221"/>
                </a:cxn>
                <a:cxn ang="0">
                  <a:pos x="1438" y="271"/>
                </a:cxn>
                <a:cxn ang="0">
                  <a:pos x="1534" y="329"/>
                </a:cxn>
                <a:cxn ang="0">
                  <a:pos x="1629" y="394"/>
                </a:cxn>
                <a:cxn ang="0">
                  <a:pos x="1723" y="466"/>
                </a:cxn>
                <a:cxn ang="0">
                  <a:pos x="1813" y="544"/>
                </a:cxn>
                <a:cxn ang="0">
                  <a:pos x="1901" y="629"/>
                </a:cxn>
                <a:cxn ang="0">
                  <a:pos x="2006" y="646"/>
                </a:cxn>
                <a:cxn ang="0">
                  <a:pos x="1917" y="554"/>
                </a:cxn>
                <a:cxn ang="0">
                  <a:pos x="1825" y="469"/>
                </a:cxn>
                <a:cxn ang="0">
                  <a:pos x="1731" y="391"/>
                </a:cxn>
                <a:cxn ang="0">
                  <a:pos x="1634" y="319"/>
                </a:cxn>
                <a:cxn ang="0">
                  <a:pos x="1535" y="255"/>
                </a:cxn>
                <a:cxn ang="0">
                  <a:pos x="1436" y="198"/>
                </a:cxn>
                <a:cxn ang="0">
                  <a:pos x="1334" y="147"/>
                </a:cxn>
                <a:cxn ang="0">
                  <a:pos x="1231" y="104"/>
                </a:cxn>
                <a:cxn ang="0">
                  <a:pos x="1130" y="68"/>
                </a:cxn>
                <a:cxn ang="0">
                  <a:pos x="1027" y="40"/>
                </a:cxn>
                <a:cxn ang="0">
                  <a:pos x="926" y="19"/>
                </a:cxn>
                <a:cxn ang="0">
                  <a:pos x="824" y="5"/>
                </a:cxn>
                <a:cxn ang="0">
                  <a:pos x="725" y="0"/>
                </a:cxn>
                <a:cxn ang="0">
                  <a:pos x="626" y="3"/>
                </a:cxn>
                <a:cxn ang="0">
                  <a:pos x="530" y="13"/>
                </a:cxn>
                <a:cxn ang="0">
                  <a:pos x="438" y="32"/>
                </a:cxn>
                <a:cxn ang="0">
                  <a:pos x="347" y="58"/>
                </a:cxn>
                <a:cxn ang="0">
                  <a:pos x="260" y="93"/>
                </a:cxn>
                <a:cxn ang="0">
                  <a:pos x="177" y="136"/>
                </a:cxn>
                <a:cxn ang="0">
                  <a:pos x="98" y="188"/>
                </a:cxn>
                <a:cxn ang="0">
                  <a:pos x="24" y="247"/>
                </a:cxn>
              </a:cxnLst>
              <a:rect l="0" t="0" r="r" b="b"/>
              <a:pathLst>
                <a:path w="2006" h="689">
                  <a:moveTo>
                    <a:pt x="45" y="316"/>
                  </a:moveTo>
                  <a:lnTo>
                    <a:pt x="67" y="295"/>
                  </a:lnTo>
                  <a:lnTo>
                    <a:pt x="89" y="276"/>
                  </a:lnTo>
                  <a:lnTo>
                    <a:pt x="112" y="257"/>
                  </a:lnTo>
                  <a:lnTo>
                    <a:pt x="135" y="239"/>
                  </a:lnTo>
                  <a:lnTo>
                    <a:pt x="159" y="222"/>
                  </a:lnTo>
                  <a:lnTo>
                    <a:pt x="184" y="206"/>
                  </a:lnTo>
                  <a:lnTo>
                    <a:pt x="209" y="191"/>
                  </a:lnTo>
                  <a:lnTo>
                    <a:pt x="234" y="177"/>
                  </a:lnTo>
                  <a:lnTo>
                    <a:pt x="260" y="163"/>
                  </a:lnTo>
                  <a:lnTo>
                    <a:pt x="286" y="151"/>
                  </a:lnTo>
                  <a:lnTo>
                    <a:pt x="313" y="139"/>
                  </a:lnTo>
                  <a:lnTo>
                    <a:pt x="340" y="128"/>
                  </a:lnTo>
                  <a:lnTo>
                    <a:pt x="367" y="118"/>
                  </a:lnTo>
                  <a:lnTo>
                    <a:pt x="396" y="109"/>
                  </a:lnTo>
                  <a:lnTo>
                    <a:pt x="423" y="100"/>
                  </a:lnTo>
                  <a:lnTo>
                    <a:pt x="452" y="94"/>
                  </a:lnTo>
                  <a:lnTo>
                    <a:pt x="481" y="87"/>
                  </a:lnTo>
                  <a:lnTo>
                    <a:pt x="510" y="82"/>
                  </a:lnTo>
                  <a:lnTo>
                    <a:pt x="540" y="76"/>
                  </a:lnTo>
                  <a:lnTo>
                    <a:pt x="570" y="72"/>
                  </a:lnTo>
                  <a:lnTo>
                    <a:pt x="600" y="68"/>
                  </a:lnTo>
                  <a:lnTo>
                    <a:pt x="631" y="66"/>
                  </a:lnTo>
                  <a:lnTo>
                    <a:pt x="662" y="65"/>
                  </a:lnTo>
                  <a:lnTo>
                    <a:pt x="693" y="64"/>
                  </a:lnTo>
                  <a:lnTo>
                    <a:pt x="723" y="64"/>
                  </a:lnTo>
                  <a:lnTo>
                    <a:pt x="754" y="65"/>
                  </a:lnTo>
                  <a:lnTo>
                    <a:pt x="786" y="67"/>
                  </a:lnTo>
                  <a:lnTo>
                    <a:pt x="818" y="69"/>
                  </a:lnTo>
                  <a:lnTo>
                    <a:pt x="850" y="73"/>
                  </a:lnTo>
                  <a:lnTo>
                    <a:pt x="882" y="77"/>
                  </a:lnTo>
                  <a:lnTo>
                    <a:pt x="914" y="82"/>
                  </a:lnTo>
                  <a:lnTo>
                    <a:pt x="946" y="88"/>
                  </a:lnTo>
                  <a:lnTo>
                    <a:pt x="980" y="95"/>
                  </a:lnTo>
                  <a:lnTo>
                    <a:pt x="1012" y="101"/>
                  </a:lnTo>
                  <a:lnTo>
                    <a:pt x="1045" y="110"/>
                  </a:lnTo>
                  <a:lnTo>
                    <a:pt x="1078" y="119"/>
                  </a:lnTo>
                  <a:lnTo>
                    <a:pt x="1110" y="129"/>
                  </a:lnTo>
                  <a:lnTo>
                    <a:pt x="1143" y="140"/>
                  </a:lnTo>
                  <a:lnTo>
                    <a:pt x="1176" y="151"/>
                  </a:lnTo>
                  <a:lnTo>
                    <a:pt x="1209" y="163"/>
                  </a:lnTo>
                  <a:lnTo>
                    <a:pt x="1241" y="177"/>
                  </a:lnTo>
                  <a:lnTo>
                    <a:pt x="1274" y="191"/>
                  </a:lnTo>
                  <a:lnTo>
                    <a:pt x="1308" y="205"/>
                  </a:lnTo>
                  <a:lnTo>
                    <a:pt x="1340" y="221"/>
                  </a:lnTo>
                  <a:lnTo>
                    <a:pt x="1373" y="237"/>
                  </a:lnTo>
                  <a:lnTo>
                    <a:pt x="1405" y="254"/>
                  </a:lnTo>
                  <a:lnTo>
                    <a:pt x="1438" y="271"/>
                  </a:lnTo>
                  <a:lnTo>
                    <a:pt x="1470" y="290"/>
                  </a:lnTo>
                  <a:lnTo>
                    <a:pt x="1502" y="309"/>
                  </a:lnTo>
                  <a:lnTo>
                    <a:pt x="1534" y="329"/>
                  </a:lnTo>
                  <a:lnTo>
                    <a:pt x="1566" y="350"/>
                  </a:lnTo>
                  <a:lnTo>
                    <a:pt x="1598" y="372"/>
                  </a:lnTo>
                  <a:lnTo>
                    <a:pt x="1629" y="394"/>
                  </a:lnTo>
                  <a:lnTo>
                    <a:pt x="1661" y="417"/>
                  </a:lnTo>
                  <a:lnTo>
                    <a:pt x="1692" y="442"/>
                  </a:lnTo>
                  <a:lnTo>
                    <a:pt x="1723" y="466"/>
                  </a:lnTo>
                  <a:lnTo>
                    <a:pt x="1754" y="491"/>
                  </a:lnTo>
                  <a:lnTo>
                    <a:pt x="1783" y="518"/>
                  </a:lnTo>
                  <a:lnTo>
                    <a:pt x="1813" y="544"/>
                  </a:lnTo>
                  <a:lnTo>
                    <a:pt x="1843" y="572"/>
                  </a:lnTo>
                  <a:lnTo>
                    <a:pt x="1873" y="599"/>
                  </a:lnTo>
                  <a:lnTo>
                    <a:pt x="1901" y="629"/>
                  </a:lnTo>
                  <a:lnTo>
                    <a:pt x="1930" y="659"/>
                  </a:lnTo>
                  <a:lnTo>
                    <a:pt x="1959" y="689"/>
                  </a:lnTo>
                  <a:lnTo>
                    <a:pt x="2006" y="646"/>
                  </a:lnTo>
                  <a:lnTo>
                    <a:pt x="1977" y="615"/>
                  </a:lnTo>
                  <a:lnTo>
                    <a:pt x="1948" y="584"/>
                  </a:lnTo>
                  <a:lnTo>
                    <a:pt x="1917" y="554"/>
                  </a:lnTo>
                  <a:lnTo>
                    <a:pt x="1887" y="525"/>
                  </a:lnTo>
                  <a:lnTo>
                    <a:pt x="1856" y="497"/>
                  </a:lnTo>
                  <a:lnTo>
                    <a:pt x="1825" y="469"/>
                  </a:lnTo>
                  <a:lnTo>
                    <a:pt x="1794" y="443"/>
                  </a:lnTo>
                  <a:lnTo>
                    <a:pt x="1762" y="416"/>
                  </a:lnTo>
                  <a:lnTo>
                    <a:pt x="1731" y="391"/>
                  </a:lnTo>
                  <a:lnTo>
                    <a:pt x="1699" y="366"/>
                  </a:lnTo>
                  <a:lnTo>
                    <a:pt x="1666" y="342"/>
                  </a:lnTo>
                  <a:lnTo>
                    <a:pt x="1634" y="319"/>
                  </a:lnTo>
                  <a:lnTo>
                    <a:pt x="1601" y="297"/>
                  </a:lnTo>
                  <a:lnTo>
                    <a:pt x="1568" y="276"/>
                  </a:lnTo>
                  <a:lnTo>
                    <a:pt x="1535" y="255"/>
                  </a:lnTo>
                  <a:lnTo>
                    <a:pt x="1502" y="235"/>
                  </a:lnTo>
                  <a:lnTo>
                    <a:pt x="1469" y="215"/>
                  </a:lnTo>
                  <a:lnTo>
                    <a:pt x="1436" y="198"/>
                  </a:lnTo>
                  <a:lnTo>
                    <a:pt x="1401" y="180"/>
                  </a:lnTo>
                  <a:lnTo>
                    <a:pt x="1368" y="163"/>
                  </a:lnTo>
                  <a:lnTo>
                    <a:pt x="1334" y="147"/>
                  </a:lnTo>
                  <a:lnTo>
                    <a:pt x="1300" y="132"/>
                  </a:lnTo>
                  <a:lnTo>
                    <a:pt x="1266" y="118"/>
                  </a:lnTo>
                  <a:lnTo>
                    <a:pt x="1231" y="104"/>
                  </a:lnTo>
                  <a:lnTo>
                    <a:pt x="1197" y="92"/>
                  </a:lnTo>
                  <a:lnTo>
                    <a:pt x="1163" y="79"/>
                  </a:lnTo>
                  <a:lnTo>
                    <a:pt x="1130" y="68"/>
                  </a:lnTo>
                  <a:lnTo>
                    <a:pt x="1096" y="58"/>
                  </a:lnTo>
                  <a:lnTo>
                    <a:pt x="1061" y="48"/>
                  </a:lnTo>
                  <a:lnTo>
                    <a:pt x="1027" y="40"/>
                  </a:lnTo>
                  <a:lnTo>
                    <a:pt x="993" y="32"/>
                  </a:lnTo>
                  <a:lnTo>
                    <a:pt x="959" y="25"/>
                  </a:lnTo>
                  <a:lnTo>
                    <a:pt x="926" y="19"/>
                  </a:lnTo>
                  <a:lnTo>
                    <a:pt x="891" y="14"/>
                  </a:lnTo>
                  <a:lnTo>
                    <a:pt x="858" y="10"/>
                  </a:lnTo>
                  <a:lnTo>
                    <a:pt x="824" y="5"/>
                  </a:lnTo>
                  <a:lnTo>
                    <a:pt x="791" y="3"/>
                  </a:lnTo>
                  <a:lnTo>
                    <a:pt x="758" y="1"/>
                  </a:lnTo>
                  <a:lnTo>
                    <a:pt x="725" y="0"/>
                  </a:lnTo>
                  <a:lnTo>
                    <a:pt x="691" y="0"/>
                  </a:lnTo>
                  <a:lnTo>
                    <a:pt x="659" y="1"/>
                  </a:lnTo>
                  <a:lnTo>
                    <a:pt x="626" y="3"/>
                  </a:lnTo>
                  <a:lnTo>
                    <a:pt x="594" y="5"/>
                  </a:lnTo>
                  <a:lnTo>
                    <a:pt x="562" y="9"/>
                  </a:lnTo>
                  <a:lnTo>
                    <a:pt x="530" y="13"/>
                  </a:lnTo>
                  <a:lnTo>
                    <a:pt x="499" y="19"/>
                  </a:lnTo>
                  <a:lnTo>
                    <a:pt x="467" y="24"/>
                  </a:lnTo>
                  <a:lnTo>
                    <a:pt x="438" y="32"/>
                  </a:lnTo>
                  <a:lnTo>
                    <a:pt x="407" y="40"/>
                  </a:lnTo>
                  <a:lnTo>
                    <a:pt x="377" y="48"/>
                  </a:lnTo>
                  <a:lnTo>
                    <a:pt x="347" y="58"/>
                  </a:lnTo>
                  <a:lnTo>
                    <a:pt x="317" y="68"/>
                  </a:lnTo>
                  <a:lnTo>
                    <a:pt x="289" y="80"/>
                  </a:lnTo>
                  <a:lnTo>
                    <a:pt x="260" y="93"/>
                  </a:lnTo>
                  <a:lnTo>
                    <a:pt x="231" y="106"/>
                  </a:lnTo>
                  <a:lnTo>
                    <a:pt x="204" y="120"/>
                  </a:lnTo>
                  <a:lnTo>
                    <a:pt x="177" y="136"/>
                  </a:lnTo>
                  <a:lnTo>
                    <a:pt x="149" y="152"/>
                  </a:lnTo>
                  <a:lnTo>
                    <a:pt x="124" y="170"/>
                  </a:lnTo>
                  <a:lnTo>
                    <a:pt x="98" y="188"/>
                  </a:lnTo>
                  <a:lnTo>
                    <a:pt x="72" y="206"/>
                  </a:lnTo>
                  <a:lnTo>
                    <a:pt x="48" y="226"/>
                  </a:lnTo>
                  <a:lnTo>
                    <a:pt x="24" y="247"/>
                  </a:lnTo>
                  <a:lnTo>
                    <a:pt x="0" y="269"/>
                  </a:lnTo>
                  <a:lnTo>
                    <a:pt x="45" y="31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5" name="Freeform 57"/>
            <p:cNvSpPr>
              <a:spLocks/>
            </p:cNvSpPr>
            <p:nvPr/>
          </p:nvSpPr>
          <p:spPr bwMode="auto">
            <a:xfrm>
              <a:off x="4150247" y="3575051"/>
              <a:ext cx="417776" cy="1395413"/>
            </a:xfrm>
            <a:custGeom>
              <a:avLst/>
              <a:gdLst/>
              <a:ahLst/>
              <a:cxnLst>
                <a:cxn ang="0">
                  <a:pos x="535" y="2032"/>
                </a:cxn>
                <a:cxn ang="0">
                  <a:pos x="458" y="1932"/>
                </a:cxn>
                <a:cxn ang="0">
                  <a:pos x="388" y="1832"/>
                </a:cxn>
                <a:cxn ang="0">
                  <a:pos x="324" y="1728"/>
                </a:cxn>
                <a:cxn ang="0">
                  <a:pos x="268" y="1623"/>
                </a:cxn>
                <a:cxn ang="0">
                  <a:pos x="217" y="1516"/>
                </a:cxn>
                <a:cxn ang="0">
                  <a:pos x="174" y="1410"/>
                </a:cxn>
                <a:cxn ang="0">
                  <a:pos x="139" y="1302"/>
                </a:cxn>
                <a:cxn ang="0">
                  <a:pos x="109" y="1196"/>
                </a:cxn>
                <a:cxn ang="0">
                  <a:pos x="87" y="1089"/>
                </a:cxn>
                <a:cxn ang="0">
                  <a:pos x="73" y="984"/>
                </a:cxn>
                <a:cxn ang="0">
                  <a:pos x="65" y="880"/>
                </a:cxn>
                <a:cxn ang="0">
                  <a:pos x="64" y="779"/>
                </a:cxn>
                <a:cxn ang="0">
                  <a:pos x="70" y="679"/>
                </a:cxn>
                <a:cxn ang="0">
                  <a:pos x="84" y="583"/>
                </a:cxn>
                <a:cxn ang="0">
                  <a:pos x="105" y="491"/>
                </a:cxn>
                <a:cxn ang="0">
                  <a:pos x="132" y="401"/>
                </a:cxn>
                <a:cxn ang="0">
                  <a:pos x="168" y="316"/>
                </a:cxn>
                <a:cxn ang="0">
                  <a:pos x="209" y="235"/>
                </a:cxn>
                <a:cxn ang="0">
                  <a:pos x="259" y="160"/>
                </a:cxn>
                <a:cxn ang="0">
                  <a:pos x="317" y="90"/>
                </a:cxn>
                <a:cxn ang="0">
                  <a:pos x="314" y="0"/>
                </a:cxn>
                <a:cxn ang="0">
                  <a:pos x="248" y="72"/>
                </a:cxn>
                <a:cxn ang="0">
                  <a:pos x="190" y="149"/>
                </a:cxn>
                <a:cxn ang="0">
                  <a:pos x="139" y="231"/>
                </a:cxn>
                <a:cxn ang="0">
                  <a:pos x="96" y="318"/>
                </a:cxn>
                <a:cxn ang="0">
                  <a:pos x="62" y="411"/>
                </a:cxn>
                <a:cxn ang="0">
                  <a:pos x="34" y="506"/>
                </a:cxn>
                <a:cxn ang="0">
                  <a:pos x="15" y="605"/>
                </a:cxn>
                <a:cxn ang="0">
                  <a:pos x="3" y="708"/>
                </a:cxn>
                <a:cxn ang="0">
                  <a:pos x="0" y="812"/>
                </a:cxn>
                <a:cxn ang="0">
                  <a:pos x="3" y="919"/>
                </a:cxn>
                <a:cxn ang="0">
                  <a:pos x="13" y="1027"/>
                </a:cxn>
                <a:cxn ang="0">
                  <a:pos x="32" y="1136"/>
                </a:cxn>
                <a:cxn ang="0">
                  <a:pos x="57" y="1247"/>
                </a:cxn>
                <a:cxn ang="0">
                  <a:pos x="89" y="1358"/>
                </a:cxn>
                <a:cxn ang="0">
                  <a:pos x="129" y="1469"/>
                </a:cxn>
                <a:cxn ang="0">
                  <a:pos x="175" y="1579"/>
                </a:cxn>
                <a:cxn ang="0">
                  <a:pos x="229" y="1687"/>
                </a:cxn>
                <a:cxn ang="0">
                  <a:pos x="290" y="1796"/>
                </a:cxn>
                <a:cxn ang="0">
                  <a:pos x="357" y="1902"/>
                </a:cxn>
                <a:cxn ang="0">
                  <a:pos x="432" y="2005"/>
                </a:cxn>
                <a:cxn ang="0">
                  <a:pos x="514" y="2106"/>
                </a:cxn>
              </a:cxnLst>
              <a:rect l="0" t="0" r="r" b="b"/>
              <a:pathLst>
                <a:path w="590" h="2139">
                  <a:moveTo>
                    <a:pt x="590" y="2096"/>
                  </a:moveTo>
                  <a:lnTo>
                    <a:pt x="563" y="2064"/>
                  </a:lnTo>
                  <a:lnTo>
                    <a:pt x="535" y="2032"/>
                  </a:lnTo>
                  <a:lnTo>
                    <a:pt x="509" y="1999"/>
                  </a:lnTo>
                  <a:lnTo>
                    <a:pt x="483" y="1967"/>
                  </a:lnTo>
                  <a:lnTo>
                    <a:pt x="458" y="1932"/>
                  </a:lnTo>
                  <a:lnTo>
                    <a:pt x="434" y="1899"/>
                  </a:lnTo>
                  <a:lnTo>
                    <a:pt x="410" y="1865"/>
                  </a:lnTo>
                  <a:lnTo>
                    <a:pt x="388" y="1832"/>
                  </a:lnTo>
                  <a:lnTo>
                    <a:pt x="366" y="1797"/>
                  </a:lnTo>
                  <a:lnTo>
                    <a:pt x="344" y="1762"/>
                  </a:lnTo>
                  <a:lnTo>
                    <a:pt x="324" y="1728"/>
                  </a:lnTo>
                  <a:lnTo>
                    <a:pt x="304" y="1693"/>
                  </a:lnTo>
                  <a:lnTo>
                    <a:pt x="286" y="1658"/>
                  </a:lnTo>
                  <a:lnTo>
                    <a:pt x="268" y="1623"/>
                  </a:lnTo>
                  <a:lnTo>
                    <a:pt x="250" y="1588"/>
                  </a:lnTo>
                  <a:lnTo>
                    <a:pt x="234" y="1553"/>
                  </a:lnTo>
                  <a:lnTo>
                    <a:pt x="217" y="1516"/>
                  </a:lnTo>
                  <a:lnTo>
                    <a:pt x="203" y="1481"/>
                  </a:lnTo>
                  <a:lnTo>
                    <a:pt x="189" y="1446"/>
                  </a:lnTo>
                  <a:lnTo>
                    <a:pt x="174" y="1410"/>
                  </a:lnTo>
                  <a:lnTo>
                    <a:pt x="162" y="1374"/>
                  </a:lnTo>
                  <a:lnTo>
                    <a:pt x="150" y="1338"/>
                  </a:lnTo>
                  <a:lnTo>
                    <a:pt x="139" y="1302"/>
                  </a:lnTo>
                  <a:lnTo>
                    <a:pt x="128" y="1267"/>
                  </a:lnTo>
                  <a:lnTo>
                    <a:pt x="118" y="1231"/>
                  </a:lnTo>
                  <a:lnTo>
                    <a:pt x="109" y="1196"/>
                  </a:lnTo>
                  <a:lnTo>
                    <a:pt x="101" y="1160"/>
                  </a:lnTo>
                  <a:lnTo>
                    <a:pt x="94" y="1124"/>
                  </a:lnTo>
                  <a:lnTo>
                    <a:pt x="87" y="1089"/>
                  </a:lnTo>
                  <a:lnTo>
                    <a:pt x="81" y="1054"/>
                  </a:lnTo>
                  <a:lnTo>
                    <a:pt x="77" y="1019"/>
                  </a:lnTo>
                  <a:lnTo>
                    <a:pt x="73" y="984"/>
                  </a:lnTo>
                  <a:lnTo>
                    <a:pt x="69" y="950"/>
                  </a:lnTo>
                  <a:lnTo>
                    <a:pt x="66" y="914"/>
                  </a:lnTo>
                  <a:lnTo>
                    <a:pt x="65" y="880"/>
                  </a:lnTo>
                  <a:lnTo>
                    <a:pt x="64" y="846"/>
                  </a:lnTo>
                  <a:lnTo>
                    <a:pt x="64" y="812"/>
                  </a:lnTo>
                  <a:lnTo>
                    <a:pt x="64" y="779"/>
                  </a:lnTo>
                  <a:lnTo>
                    <a:pt x="65" y="746"/>
                  </a:lnTo>
                  <a:lnTo>
                    <a:pt x="67" y="712"/>
                  </a:lnTo>
                  <a:lnTo>
                    <a:pt x="70" y="679"/>
                  </a:lnTo>
                  <a:lnTo>
                    <a:pt x="74" y="647"/>
                  </a:lnTo>
                  <a:lnTo>
                    <a:pt x="78" y="615"/>
                  </a:lnTo>
                  <a:lnTo>
                    <a:pt x="84" y="583"/>
                  </a:lnTo>
                  <a:lnTo>
                    <a:pt x="89" y="552"/>
                  </a:lnTo>
                  <a:lnTo>
                    <a:pt x="97" y="521"/>
                  </a:lnTo>
                  <a:lnTo>
                    <a:pt x="105" y="491"/>
                  </a:lnTo>
                  <a:lnTo>
                    <a:pt x="112" y="460"/>
                  </a:lnTo>
                  <a:lnTo>
                    <a:pt x="122" y="431"/>
                  </a:lnTo>
                  <a:lnTo>
                    <a:pt x="132" y="401"/>
                  </a:lnTo>
                  <a:lnTo>
                    <a:pt x="143" y="372"/>
                  </a:lnTo>
                  <a:lnTo>
                    <a:pt x="155" y="344"/>
                  </a:lnTo>
                  <a:lnTo>
                    <a:pt x="168" y="316"/>
                  </a:lnTo>
                  <a:lnTo>
                    <a:pt x="181" y="288"/>
                  </a:lnTo>
                  <a:lnTo>
                    <a:pt x="195" y="262"/>
                  </a:lnTo>
                  <a:lnTo>
                    <a:pt x="209" y="235"/>
                  </a:lnTo>
                  <a:lnTo>
                    <a:pt x="226" y="210"/>
                  </a:lnTo>
                  <a:lnTo>
                    <a:pt x="243" y="185"/>
                  </a:lnTo>
                  <a:lnTo>
                    <a:pt x="259" y="160"/>
                  </a:lnTo>
                  <a:lnTo>
                    <a:pt x="278" y="136"/>
                  </a:lnTo>
                  <a:lnTo>
                    <a:pt x="297" y="113"/>
                  </a:lnTo>
                  <a:lnTo>
                    <a:pt x="317" y="90"/>
                  </a:lnTo>
                  <a:lnTo>
                    <a:pt x="338" y="68"/>
                  </a:lnTo>
                  <a:lnTo>
                    <a:pt x="359" y="47"/>
                  </a:lnTo>
                  <a:lnTo>
                    <a:pt x="314" y="0"/>
                  </a:lnTo>
                  <a:lnTo>
                    <a:pt x="291" y="23"/>
                  </a:lnTo>
                  <a:lnTo>
                    <a:pt x="269" y="48"/>
                  </a:lnTo>
                  <a:lnTo>
                    <a:pt x="248" y="72"/>
                  </a:lnTo>
                  <a:lnTo>
                    <a:pt x="227" y="96"/>
                  </a:lnTo>
                  <a:lnTo>
                    <a:pt x="208" y="123"/>
                  </a:lnTo>
                  <a:lnTo>
                    <a:pt x="190" y="149"/>
                  </a:lnTo>
                  <a:lnTo>
                    <a:pt x="172" y="176"/>
                  </a:lnTo>
                  <a:lnTo>
                    <a:pt x="154" y="203"/>
                  </a:lnTo>
                  <a:lnTo>
                    <a:pt x="139" y="231"/>
                  </a:lnTo>
                  <a:lnTo>
                    <a:pt x="123" y="260"/>
                  </a:lnTo>
                  <a:lnTo>
                    <a:pt x="109" y="290"/>
                  </a:lnTo>
                  <a:lnTo>
                    <a:pt x="96" y="318"/>
                  </a:lnTo>
                  <a:lnTo>
                    <a:pt x="84" y="349"/>
                  </a:lnTo>
                  <a:lnTo>
                    <a:pt x="73" y="379"/>
                  </a:lnTo>
                  <a:lnTo>
                    <a:pt x="62" y="411"/>
                  </a:lnTo>
                  <a:lnTo>
                    <a:pt x="52" y="442"/>
                  </a:lnTo>
                  <a:lnTo>
                    <a:pt x="43" y="474"/>
                  </a:lnTo>
                  <a:lnTo>
                    <a:pt x="34" y="506"/>
                  </a:lnTo>
                  <a:lnTo>
                    <a:pt x="27" y="539"/>
                  </a:lnTo>
                  <a:lnTo>
                    <a:pt x="21" y="572"/>
                  </a:lnTo>
                  <a:lnTo>
                    <a:pt x="15" y="605"/>
                  </a:lnTo>
                  <a:lnTo>
                    <a:pt x="11" y="640"/>
                  </a:lnTo>
                  <a:lnTo>
                    <a:pt x="6" y="673"/>
                  </a:lnTo>
                  <a:lnTo>
                    <a:pt x="3" y="708"/>
                  </a:lnTo>
                  <a:lnTo>
                    <a:pt x="1" y="742"/>
                  </a:lnTo>
                  <a:lnTo>
                    <a:pt x="0" y="776"/>
                  </a:lnTo>
                  <a:lnTo>
                    <a:pt x="0" y="812"/>
                  </a:lnTo>
                  <a:lnTo>
                    <a:pt x="0" y="847"/>
                  </a:lnTo>
                  <a:lnTo>
                    <a:pt x="1" y="882"/>
                  </a:lnTo>
                  <a:lnTo>
                    <a:pt x="3" y="919"/>
                  </a:lnTo>
                  <a:lnTo>
                    <a:pt x="5" y="955"/>
                  </a:lnTo>
                  <a:lnTo>
                    <a:pt x="9" y="991"/>
                  </a:lnTo>
                  <a:lnTo>
                    <a:pt x="13" y="1027"/>
                  </a:lnTo>
                  <a:lnTo>
                    <a:pt x="18" y="1064"/>
                  </a:lnTo>
                  <a:lnTo>
                    <a:pt x="24" y="1100"/>
                  </a:lnTo>
                  <a:lnTo>
                    <a:pt x="32" y="1136"/>
                  </a:lnTo>
                  <a:lnTo>
                    <a:pt x="38" y="1174"/>
                  </a:lnTo>
                  <a:lnTo>
                    <a:pt x="47" y="1210"/>
                  </a:lnTo>
                  <a:lnTo>
                    <a:pt x="57" y="1247"/>
                  </a:lnTo>
                  <a:lnTo>
                    <a:pt x="67" y="1284"/>
                  </a:lnTo>
                  <a:lnTo>
                    <a:pt x="77" y="1321"/>
                  </a:lnTo>
                  <a:lnTo>
                    <a:pt x="89" y="1358"/>
                  </a:lnTo>
                  <a:lnTo>
                    <a:pt x="101" y="1395"/>
                  </a:lnTo>
                  <a:lnTo>
                    <a:pt x="115" y="1431"/>
                  </a:lnTo>
                  <a:lnTo>
                    <a:pt x="129" y="1469"/>
                  </a:lnTo>
                  <a:lnTo>
                    <a:pt x="143" y="1505"/>
                  </a:lnTo>
                  <a:lnTo>
                    <a:pt x="159" y="1542"/>
                  </a:lnTo>
                  <a:lnTo>
                    <a:pt x="175" y="1579"/>
                  </a:lnTo>
                  <a:lnTo>
                    <a:pt x="193" y="1616"/>
                  </a:lnTo>
                  <a:lnTo>
                    <a:pt x="211" y="1652"/>
                  </a:lnTo>
                  <a:lnTo>
                    <a:pt x="229" y="1687"/>
                  </a:lnTo>
                  <a:lnTo>
                    <a:pt x="248" y="1724"/>
                  </a:lnTo>
                  <a:lnTo>
                    <a:pt x="269" y="1760"/>
                  </a:lnTo>
                  <a:lnTo>
                    <a:pt x="290" y="1796"/>
                  </a:lnTo>
                  <a:lnTo>
                    <a:pt x="312" y="1831"/>
                  </a:lnTo>
                  <a:lnTo>
                    <a:pt x="334" y="1866"/>
                  </a:lnTo>
                  <a:lnTo>
                    <a:pt x="357" y="1902"/>
                  </a:lnTo>
                  <a:lnTo>
                    <a:pt x="382" y="1936"/>
                  </a:lnTo>
                  <a:lnTo>
                    <a:pt x="407" y="1971"/>
                  </a:lnTo>
                  <a:lnTo>
                    <a:pt x="432" y="2005"/>
                  </a:lnTo>
                  <a:lnTo>
                    <a:pt x="459" y="2038"/>
                  </a:lnTo>
                  <a:lnTo>
                    <a:pt x="485" y="2073"/>
                  </a:lnTo>
                  <a:lnTo>
                    <a:pt x="514" y="2106"/>
                  </a:lnTo>
                  <a:lnTo>
                    <a:pt x="543" y="2139"/>
                  </a:lnTo>
                  <a:lnTo>
                    <a:pt x="590" y="20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6" name="Freeform 58"/>
            <p:cNvSpPr>
              <a:spLocks/>
            </p:cNvSpPr>
            <p:nvPr/>
          </p:nvSpPr>
          <p:spPr bwMode="auto">
            <a:xfrm>
              <a:off x="4535356" y="4941888"/>
              <a:ext cx="1432128" cy="468312"/>
            </a:xfrm>
            <a:custGeom>
              <a:avLst/>
              <a:gdLst/>
              <a:ahLst/>
              <a:cxnLst>
                <a:cxn ang="0">
                  <a:pos x="1940" y="439"/>
                </a:cxn>
                <a:cxn ang="0">
                  <a:pos x="1868" y="493"/>
                </a:cxn>
                <a:cxn ang="0">
                  <a:pos x="1792" y="540"/>
                </a:cxn>
                <a:cxn ang="0">
                  <a:pos x="1712" y="577"/>
                </a:cxn>
                <a:cxn ang="0">
                  <a:pos x="1628" y="607"/>
                </a:cxn>
                <a:cxn ang="0">
                  <a:pos x="1541" y="629"/>
                </a:cxn>
                <a:cxn ang="0">
                  <a:pos x="1452" y="644"/>
                </a:cxn>
                <a:cxn ang="0">
                  <a:pos x="1359" y="650"/>
                </a:cxn>
                <a:cxn ang="0">
                  <a:pos x="1264" y="649"/>
                </a:cxn>
                <a:cxn ang="0">
                  <a:pos x="1167" y="640"/>
                </a:cxn>
                <a:cxn ang="0">
                  <a:pos x="1069" y="624"/>
                </a:cxn>
                <a:cxn ang="0">
                  <a:pos x="969" y="601"/>
                </a:cxn>
                <a:cxn ang="0">
                  <a:pos x="870" y="570"/>
                </a:cxn>
                <a:cxn ang="0">
                  <a:pos x="770" y="531"/>
                </a:cxn>
                <a:cxn ang="0">
                  <a:pos x="671" y="486"/>
                </a:cxn>
                <a:cxn ang="0">
                  <a:pos x="572" y="433"/>
                </a:cxn>
                <a:cxn ang="0">
                  <a:pos x="475" y="372"/>
                </a:cxn>
                <a:cxn ang="0">
                  <a:pos x="379" y="306"/>
                </a:cxn>
                <a:cxn ang="0">
                  <a:pos x="285" y="231"/>
                </a:cxn>
                <a:cxn ang="0">
                  <a:pos x="193" y="150"/>
                </a:cxn>
                <a:cxn ang="0">
                  <a:pos x="105" y="63"/>
                </a:cxn>
                <a:cxn ang="0">
                  <a:pos x="0" y="43"/>
                </a:cxn>
                <a:cxn ang="0">
                  <a:pos x="88" y="138"/>
                </a:cxn>
                <a:cxn ang="0">
                  <a:pos x="181" y="225"/>
                </a:cxn>
                <a:cxn ang="0">
                  <a:pos x="276" y="307"/>
                </a:cxn>
                <a:cxn ang="0">
                  <a:pos x="373" y="381"/>
                </a:cxn>
                <a:cxn ang="0">
                  <a:pos x="472" y="447"/>
                </a:cxn>
                <a:cxn ang="0">
                  <a:pos x="574" y="507"/>
                </a:cxn>
                <a:cxn ang="0">
                  <a:pos x="677" y="559"/>
                </a:cxn>
                <a:cxn ang="0">
                  <a:pos x="779" y="604"/>
                </a:cxn>
                <a:cxn ang="0">
                  <a:pos x="883" y="641"/>
                </a:cxn>
                <a:cxn ang="0">
                  <a:pos x="987" y="671"/>
                </a:cxn>
                <a:cxn ang="0">
                  <a:pos x="1091" y="693"/>
                </a:cxn>
                <a:cxn ang="0">
                  <a:pos x="1193" y="708"/>
                </a:cxn>
                <a:cxn ang="0">
                  <a:pos x="1294" y="714"/>
                </a:cxn>
                <a:cxn ang="0">
                  <a:pos x="1393" y="712"/>
                </a:cxn>
                <a:cxn ang="0">
                  <a:pos x="1490" y="703"/>
                </a:cxn>
                <a:cxn ang="0">
                  <a:pos x="1585" y="684"/>
                </a:cxn>
                <a:cxn ang="0">
                  <a:pos x="1677" y="658"/>
                </a:cxn>
                <a:cxn ang="0">
                  <a:pos x="1765" y="624"/>
                </a:cxn>
                <a:cxn ang="0">
                  <a:pos x="1850" y="581"/>
                </a:cxn>
                <a:cxn ang="0">
                  <a:pos x="1930" y="528"/>
                </a:cxn>
                <a:cxn ang="0">
                  <a:pos x="2005" y="467"/>
                </a:cxn>
              </a:cxnLst>
              <a:rect l="0" t="0" r="r" b="b"/>
              <a:pathLst>
                <a:path w="2028" h="714">
                  <a:moveTo>
                    <a:pt x="1984" y="400"/>
                  </a:moveTo>
                  <a:lnTo>
                    <a:pt x="1962" y="419"/>
                  </a:lnTo>
                  <a:lnTo>
                    <a:pt x="1940" y="439"/>
                  </a:lnTo>
                  <a:lnTo>
                    <a:pt x="1916" y="458"/>
                  </a:lnTo>
                  <a:lnTo>
                    <a:pt x="1892" y="477"/>
                  </a:lnTo>
                  <a:lnTo>
                    <a:pt x="1868" y="493"/>
                  </a:lnTo>
                  <a:lnTo>
                    <a:pt x="1844" y="510"/>
                  </a:lnTo>
                  <a:lnTo>
                    <a:pt x="1818" y="525"/>
                  </a:lnTo>
                  <a:lnTo>
                    <a:pt x="1792" y="540"/>
                  </a:lnTo>
                  <a:lnTo>
                    <a:pt x="1766" y="553"/>
                  </a:lnTo>
                  <a:lnTo>
                    <a:pt x="1739" y="565"/>
                  </a:lnTo>
                  <a:lnTo>
                    <a:pt x="1712" y="577"/>
                  </a:lnTo>
                  <a:lnTo>
                    <a:pt x="1685" y="588"/>
                  </a:lnTo>
                  <a:lnTo>
                    <a:pt x="1657" y="598"/>
                  </a:lnTo>
                  <a:lnTo>
                    <a:pt x="1628" y="607"/>
                  </a:lnTo>
                  <a:lnTo>
                    <a:pt x="1600" y="615"/>
                  </a:lnTo>
                  <a:lnTo>
                    <a:pt x="1571" y="623"/>
                  </a:lnTo>
                  <a:lnTo>
                    <a:pt x="1541" y="629"/>
                  </a:lnTo>
                  <a:lnTo>
                    <a:pt x="1511" y="635"/>
                  </a:lnTo>
                  <a:lnTo>
                    <a:pt x="1481" y="639"/>
                  </a:lnTo>
                  <a:lnTo>
                    <a:pt x="1452" y="644"/>
                  </a:lnTo>
                  <a:lnTo>
                    <a:pt x="1421" y="647"/>
                  </a:lnTo>
                  <a:lnTo>
                    <a:pt x="1390" y="649"/>
                  </a:lnTo>
                  <a:lnTo>
                    <a:pt x="1359" y="650"/>
                  </a:lnTo>
                  <a:lnTo>
                    <a:pt x="1327" y="650"/>
                  </a:lnTo>
                  <a:lnTo>
                    <a:pt x="1296" y="650"/>
                  </a:lnTo>
                  <a:lnTo>
                    <a:pt x="1264" y="649"/>
                  </a:lnTo>
                  <a:lnTo>
                    <a:pt x="1232" y="647"/>
                  </a:lnTo>
                  <a:lnTo>
                    <a:pt x="1199" y="644"/>
                  </a:lnTo>
                  <a:lnTo>
                    <a:pt x="1167" y="640"/>
                  </a:lnTo>
                  <a:lnTo>
                    <a:pt x="1134" y="636"/>
                  </a:lnTo>
                  <a:lnTo>
                    <a:pt x="1102" y="630"/>
                  </a:lnTo>
                  <a:lnTo>
                    <a:pt x="1069" y="624"/>
                  </a:lnTo>
                  <a:lnTo>
                    <a:pt x="1035" y="617"/>
                  </a:lnTo>
                  <a:lnTo>
                    <a:pt x="1002" y="609"/>
                  </a:lnTo>
                  <a:lnTo>
                    <a:pt x="969" y="601"/>
                  </a:lnTo>
                  <a:lnTo>
                    <a:pt x="936" y="591"/>
                  </a:lnTo>
                  <a:lnTo>
                    <a:pt x="903" y="581"/>
                  </a:lnTo>
                  <a:lnTo>
                    <a:pt x="870" y="570"/>
                  </a:lnTo>
                  <a:lnTo>
                    <a:pt x="837" y="557"/>
                  </a:lnTo>
                  <a:lnTo>
                    <a:pt x="804" y="544"/>
                  </a:lnTo>
                  <a:lnTo>
                    <a:pt x="770" y="531"/>
                  </a:lnTo>
                  <a:lnTo>
                    <a:pt x="737" y="517"/>
                  </a:lnTo>
                  <a:lnTo>
                    <a:pt x="704" y="501"/>
                  </a:lnTo>
                  <a:lnTo>
                    <a:pt x="671" y="486"/>
                  </a:lnTo>
                  <a:lnTo>
                    <a:pt x="638" y="468"/>
                  </a:lnTo>
                  <a:lnTo>
                    <a:pt x="605" y="450"/>
                  </a:lnTo>
                  <a:lnTo>
                    <a:pt x="572" y="433"/>
                  </a:lnTo>
                  <a:lnTo>
                    <a:pt x="540" y="413"/>
                  </a:lnTo>
                  <a:lnTo>
                    <a:pt x="507" y="393"/>
                  </a:lnTo>
                  <a:lnTo>
                    <a:pt x="475" y="372"/>
                  </a:lnTo>
                  <a:lnTo>
                    <a:pt x="443" y="351"/>
                  </a:lnTo>
                  <a:lnTo>
                    <a:pt x="411" y="328"/>
                  </a:lnTo>
                  <a:lnTo>
                    <a:pt x="379" y="306"/>
                  </a:lnTo>
                  <a:lnTo>
                    <a:pt x="347" y="281"/>
                  </a:lnTo>
                  <a:lnTo>
                    <a:pt x="316" y="256"/>
                  </a:lnTo>
                  <a:lnTo>
                    <a:pt x="285" y="231"/>
                  </a:lnTo>
                  <a:lnTo>
                    <a:pt x="254" y="205"/>
                  </a:lnTo>
                  <a:lnTo>
                    <a:pt x="223" y="178"/>
                  </a:lnTo>
                  <a:lnTo>
                    <a:pt x="193" y="150"/>
                  </a:lnTo>
                  <a:lnTo>
                    <a:pt x="163" y="121"/>
                  </a:lnTo>
                  <a:lnTo>
                    <a:pt x="133" y="93"/>
                  </a:lnTo>
                  <a:lnTo>
                    <a:pt x="105" y="63"/>
                  </a:lnTo>
                  <a:lnTo>
                    <a:pt x="76" y="32"/>
                  </a:lnTo>
                  <a:lnTo>
                    <a:pt x="47" y="0"/>
                  </a:lnTo>
                  <a:lnTo>
                    <a:pt x="0" y="43"/>
                  </a:lnTo>
                  <a:lnTo>
                    <a:pt x="29" y="75"/>
                  </a:lnTo>
                  <a:lnTo>
                    <a:pt x="58" y="107"/>
                  </a:lnTo>
                  <a:lnTo>
                    <a:pt x="88" y="138"/>
                  </a:lnTo>
                  <a:lnTo>
                    <a:pt x="119" y="168"/>
                  </a:lnTo>
                  <a:lnTo>
                    <a:pt x="149" y="196"/>
                  </a:lnTo>
                  <a:lnTo>
                    <a:pt x="181" y="225"/>
                  </a:lnTo>
                  <a:lnTo>
                    <a:pt x="212" y="253"/>
                  </a:lnTo>
                  <a:lnTo>
                    <a:pt x="244" y="280"/>
                  </a:lnTo>
                  <a:lnTo>
                    <a:pt x="276" y="307"/>
                  </a:lnTo>
                  <a:lnTo>
                    <a:pt x="308" y="332"/>
                  </a:lnTo>
                  <a:lnTo>
                    <a:pt x="340" y="357"/>
                  </a:lnTo>
                  <a:lnTo>
                    <a:pt x="373" y="381"/>
                  </a:lnTo>
                  <a:lnTo>
                    <a:pt x="406" y="403"/>
                  </a:lnTo>
                  <a:lnTo>
                    <a:pt x="439" y="426"/>
                  </a:lnTo>
                  <a:lnTo>
                    <a:pt x="472" y="447"/>
                  </a:lnTo>
                  <a:lnTo>
                    <a:pt x="507" y="468"/>
                  </a:lnTo>
                  <a:lnTo>
                    <a:pt x="540" y="488"/>
                  </a:lnTo>
                  <a:lnTo>
                    <a:pt x="574" y="507"/>
                  </a:lnTo>
                  <a:lnTo>
                    <a:pt x="608" y="525"/>
                  </a:lnTo>
                  <a:lnTo>
                    <a:pt x="642" y="542"/>
                  </a:lnTo>
                  <a:lnTo>
                    <a:pt x="677" y="559"/>
                  </a:lnTo>
                  <a:lnTo>
                    <a:pt x="711" y="575"/>
                  </a:lnTo>
                  <a:lnTo>
                    <a:pt x="745" y="589"/>
                  </a:lnTo>
                  <a:lnTo>
                    <a:pt x="779" y="604"/>
                  </a:lnTo>
                  <a:lnTo>
                    <a:pt x="815" y="617"/>
                  </a:lnTo>
                  <a:lnTo>
                    <a:pt x="849" y="629"/>
                  </a:lnTo>
                  <a:lnTo>
                    <a:pt x="883" y="641"/>
                  </a:lnTo>
                  <a:lnTo>
                    <a:pt x="918" y="652"/>
                  </a:lnTo>
                  <a:lnTo>
                    <a:pt x="953" y="662"/>
                  </a:lnTo>
                  <a:lnTo>
                    <a:pt x="987" y="671"/>
                  </a:lnTo>
                  <a:lnTo>
                    <a:pt x="1022" y="679"/>
                  </a:lnTo>
                  <a:lnTo>
                    <a:pt x="1056" y="687"/>
                  </a:lnTo>
                  <a:lnTo>
                    <a:pt x="1091" y="693"/>
                  </a:lnTo>
                  <a:lnTo>
                    <a:pt x="1125" y="699"/>
                  </a:lnTo>
                  <a:lnTo>
                    <a:pt x="1159" y="703"/>
                  </a:lnTo>
                  <a:lnTo>
                    <a:pt x="1193" y="708"/>
                  </a:lnTo>
                  <a:lnTo>
                    <a:pt x="1226" y="711"/>
                  </a:lnTo>
                  <a:lnTo>
                    <a:pt x="1261" y="713"/>
                  </a:lnTo>
                  <a:lnTo>
                    <a:pt x="1294" y="714"/>
                  </a:lnTo>
                  <a:lnTo>
                    <a:pt x="1327" y="714"/>
                  </a:lnTo>
                  <a:lnTo>
                    <a:pt x="1360" y="714"/>
                  </a:lnTo>
                  <a:lnTo>
                    <a:pt x="1393" y="712"/>
                  </a:lnTo>
                  <a:lnTo>
                    <a:pt x="1426" y="710"/>
                  </a:lnTo>
                  <a:lnTo>
                    <a:pt x="1458" y="707"/>
                  </a:lnTo>
                  <a:lnTo>
                    <a:pt x="1490" y="703"/>
                  </a:lnTo>
                  <a:lnTo>
                    <a:pt x="1522" y="698"/>
                  </a:lnTo>
                  <a:lnTo>
                    <a:pt x="1554" y="692"/>
                  </a:lnTo>
                  <a:lnTo>
                    <a:pt x="1585" y="684"/>
                  </a:lnTo>
                  <a:lnTo>
                    <a:pt x="1616" y="677"/>
                  </a:lnTo>
                  <a:lnTo>
                    <a:pt x="1647" y="668"/>
                  </a:lnTo>
                  <a:lnTo>
                    <a:pt x="1677" y="658"/>
                  </a:lnTo>
                  <a:lnTo>
                    <a:pt x="1707" y="648"/>
                  </a:lnTo>
                  <a:lnTo>
                    <a:pt x="1736" y="636"/>
                  </a:lnTo>
                  <a:lnTo>
                    <a:pt x="1765" y="624"/>
                  </a:lnTo>
                  <a:lnTo>
                    <a:pt x="1794" y="610"/>
                  </a:lnTo>
                  <a:lnTo>
                    <a:pt x="1823" y="595"/>
                  </a:lnTo>
                  <a:lnTo>
                    <a:pt x="1850" y="581"/>
                  </a:lnTo>
                  <a:lnTo>
                    <a:pt x="1877" y="564"/>
                  </a:lnTo>
                  <a:lnTo>
                    <a:pt x="1903" y="546"/>
                  </a:lnTo>
                  <a:lnTo>
                    <a:pt x="1930" y="528"/>
                  </a:lnTo>
                  <a:lnTo>
                    <a:pt x="1955" y="509"/>
                  </a:lnTo>
                  <a:lnTo>
                    <a:pt x="1980" y="489"/>
                  </a:lnTo>
                  <a:lnTo>
                    <a:pt x="2005" y="467"/>
                  </a:lnTo>
                  <a:lnTo>
                    <a:pt x="2028" y="445"/>
                  </a:lnTo>
                  <a:lnTo>
                    <a:pt x="1984" y="40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7" name="Freeform 59"/>
            <p:cNvSpPr>
              <a:spLocks/>
            </p:cNvSpPr>
            <p:nvPr/>
          </p:nvSpPr>
          <p:spPr bwMode="auto">
            <a:xfrm>
              <a:off x="5936538" y="4613276"/>
              <a:ext cx="254448" cy="619125"/>
            </a:xfrm>
            <a:custGeom>
              <a:avLst/>
              <a:gdLst/>
              <a:ahLst/>
              <a:cxnLst>
                <a:cxn ang="0">
                  <a:pos x="292" y="39"/>
                </a:cxn>
                <a:cxn ang="0">
                  <a:pos x="296" y="105"/>
                </a:cxn>
                <a:cxn ang="0">
                  <a:pos x="296" y="170"/>
                </a:cxn>
                <a:cxn ang="0">
                  <a:pos x="292" y="234"/>
                </a:cxn>
                <a:cxn ang="0">
                  <a:pos x="286" y="298"/>
                </a:cxn>
                <a:cxn ang="0">
                  <a:pos x="277" y="360"/>
                </a:cxn>
                <a:cxn ang="0">
                  <a:pos x="265" y="421"/>
                </a:cxn>
                <a:cxn ang="0">
                  <a:pos x="249" y="479"/>
                </a:cxn>
                <a:cxn ang="0">
                  <a:pos x="232" y="537"/>
                </a:cxn>
                <a:cxn ang="0">
                  <a:pos x="211" y="593"/>
                </a:cxn>
                <a:cxn ang="0">
                  <a:pos x="186" y="646"/>
                </a:cxn>
                <a:cxn ang="0">
                  <a:pos x="160" y="699"/>
                </a:cxn>
                <a:cxn ang="0">
                  <a:pos x="129" y="749"/>
                </a:cxn>
                <a:cxn ang="0">
                  <a:pos x="96" y="796"/>
                </a:cxn>
                <a:cxn ang="0">
                  <a:pos x="61" y="843"/>
                </a:cxn>
                <a:cxn ang="0">
                  <a:pos x="21" y="886"/>
                </a:cxn>
                <a:cxn ang="0">
                  <a:pos x="44" y="952"/>
                </a:cxn>
                <a:cxn ang="0">
                  <a:pos x="88" y="907"/>
                </a:cxn>
                <a:cxn ang="0">
                  <a:pos x="129" y="859"/>
                </a:cxn>
                <a:cxn ang="0">
                  <a:pos x="165" y="809"/>
                </a:cxn>
                <a:cxn ang="0">
                  <a:pos x="200" y="756"/>
                </a:cxn>
                <a:cxn ang="0">
                  <a:pos x="231" y="702"/>
                </a:cxn>
                <a:cxn ang="0">
                  <a:pos x="257" y="646"/>
                </a:cxn>
                <a:cxn ang="0">
                  <a:pos x="281" y="587"/>
                </a:cxn>
                <a:cxn ang="0">
                  <a:pos x="302" y="528"/>
                </a:cxn>
                <a:cxn ang="0">
                  <a:pos x="320" y="466"/>
                </a:cxn>
                <a:cxn ang="0">
                  <a:pos x="334" y="403"/>
                </a:cxn>
                <a:cxn ang="0">
                  <a:pos x="345" y="338"/>
                </a:cxn>
                <a:cxn ang="0">
                  <a:pos x="353" y="273"/>
                </a:cxn>
                <a:cxn ang="0">
                  <a:pos x="357" y="205"/>
                </a:cxn>
                <a:cxn ang="0">
                  <a:pos x="360" y="138"/>
                </a:cxn>
                <a:cxn ang="0">
                  <a:pos x="357" y="70"/>
                </a:cxn>
                <a:cxn ang="0">
                  <a:pos x="354" y="0"/>
                </a:cxn>
              </a:cxnLst>
              <a:rect l="0" t="0" r="r" b="b"/>
              <a:pathLst>
                <a:path w="360" h="952">
                  <a:moveTo>
                    <a:pt x="290" y="6"/>
                  </a:moveTo>
                  <a:lnTo>
                    <a:pt x="292" y="39"/>
                  </a:lnTo>
                  <a:lnTo>
                    <a:pt x="295" y="72"/>
                  </a:lnTo>
                  <a:lnTo>
                    <a:pt x="296" y="105"/>
                  </a:lnTo>
                  <a:lnTo>
                    <a:pt x="296" y="138"/>
                  </a:lnTo>
                  <a:lnTo>
                    <a:pt x="296" y="170"/>
                  </a:lnTo>
                  <a:lnTo>
                    <a:pt x="293" y="202"/>
                  </a:lnTo>
                  <a:lnTo>
                    <a:pt x="292" y="234"/>
                  </a:lnTo>
                  <a:lnTo>
                    <a:pt x="289" y="266"/>
                  </a:lnTo>
                  <a:lnTo>
                    <a:pt x="286" y="298"/>
                  </a:lnTo>
                  <a:lnTo>
                    <a:pt x="281" y="329"/>
                  </a:lnTo>
                  <a:lnTo>
                    <a:pt x="277" y="360"/>
                  </a:lnTo>
                  <a:lnTo>
                    <a:pt x="271" y="390"/>
                  </a:lnTo>
                  <a:lnTo>
                    <a:pt x="265" y="421"/>
                  </a:lnTo>
                  <a:lnTo>
                    <a:pt x="258" y="449"/>
                  </a:lnTo>
                  <a:lnTo>
                    <a:pt x="249" y="479"/>
                  </a:lnTo>
                  <a:lnTo>
                    <a:pt x="242" y="508"/>
                  </a:lnTo>
                  <a:lnTo>
                    <a:pt x="232" y="537"/>
                  </a:lnTo>
                  <a:lnTo>
                    <a:pt x="222" y="565"/>
                  </a:lnTo>
                  <a:lnTo>
                    <a:pt x="211" y="593"/>
                  </a:lnTo>
                  <a:lnTo>
                    <a:pt x="199" y="620"/>
                  </a:lnTo>
                  <a:lnTo>
                    <a:pt x="186" y="646"/>
                  </a:lnTo>
                  <a:lnTo>
                    <a:pt x="173" y="673"/>
                  </a:lnTo>
                  <a:lnTo>
                    <a:pt x="160" y="699"/>
                  </a:lnTo>
                  <a:lnTo>
                    <a:pt x="144" y="723"/>
                  </a:lnTo>
                  <a:lnTo>
                    <a:pt x="129" y="749"/>
                  </a:lnTo>
                  <a:lnTo>
                    <a:pt x="113" y="773"/>
                  </a:lnTo>
                  <a:lnTo>
                    <a:pt x="96" y="796"/>
                  </a:lnTo>
                  <a:lnTo>
                    <a:pt x="78" y="819"/>
                  </a:lnTo>
                  <a:lnTo>
                    <a:pt x="61" y="843"/>
                  </a:lnTo>
                  <a:lnTo>
                    <a:pt x="41" y="865"/>
                  </a:lnTo>
                  <a:lnTo>
                    <a:pt x="21" y="886"/>
                  </a:lnTo>
                  <a:lnTo>
                    <a:pt x="0" y="907"/>
                  </a:lnTo>
                  <a:lnTo>
                    <a:pt x="44" y="952"/>
                  </a:lnTo>
                  <a:lnTo>
                    <a:pt x="67" y="930"/>
                  </a:lnTo>
                  <a:lnTo>
                    <a:pt x="88" y="907"/>
                  </a:lnTo>
                  <a:lnTo>
                    <a:pt x="109" y="883"/>
                  </a:lnTo>
                  <a:lnTo>
                    <a:pt x="129" y="859"/>
                  </a:lnTo>
                  <a:lnTo>
                    <a:pt x="148" y="835"/>
                  </a:lnTo>
                  <a:lnTo>
                    <a:pt x="165" y="809"/>
                  </a:lnTo>
                  <a:lnTo>
                    <a:pt x="183" y="783"/>
                  </a:lnTo>
                  <a:lnTo>
                    <a:pt x="200" y="756"/>
                  </a:lnTo>
                  <a:lnTo>
                    <a:pt x="215" y="730"/>
                  </a:lnTo>
                  <a:lnTo>
                    <a:pt x="231" y="702"/>
                  </a:lnTo>
                  <a:lnTo>
                    <a:pt x="244" y="675"/>
                  </a:lnTo>
                  <a:lnTo>
                    <a:pt x="257" y="646"/>
                  </a:lnTo>
                  <a:lnTo>
                    <a:pt x="269" y="617"/>
                  </a:lnTo>
                  <a:lnTo>
                    <a:pt x="281" y="587"/>
                  </a:lnTo>
                  <a:lnTo>
                    <a:pt x="292" y="558"/>
                  </a:lnTo>
                  <a:lnTo>
                    <a:pt x="302" y="528"/>
                  </a:lnTo>
                  <a:lnTo>
                    <a:pt x="311" y="497"/>
                  </a:lnTo>
                  <a:lnTo>
                    <a:pt x="320" y="466"/>
                  </a:lnTo>
                  <a:lnTo>
                    <a:pt x="327" y="434"/>
                  </a:lnTo>
                  <a:lnTo>
                    <a:pt x="334" y="403"/>
                  </a:lnTo>
                  <a:lnTo>
                    <a:pt x="340" y="371"/>
                  </a:lnTo>
                  <a:lnTo>
                    <a:pt x="345" y="338"/>
                  </a:lnTo>
                  <a:lnTo>
                    <a:pt x="350" y="306"/>
                  </a:lnTo>
                  <a:lnTo>
                    <a:pt x="353" y="273"/>
                  </a:lnTo>
                  <a:lnTo>
                    <a:pt x="355" y="240"/>
                  </a:lnTo>
                  <a:lnTo>
                    <a:pt x="357" y="205"/>
                  </a:lnTo>
                  <a:lnTo>
                    <a:pt x="359" y="172"/>
                  </a:lnTo>
                  <a:lnTo>
                    <a:pt x="360" y="138"/>
                  </a:lnTo>
                  <a:lnTo>
                    <a:pt x="359" y="104"/>
                  </a:lnTo>
                  <a:lnTo>
                    <a:pt x="357" y="70"/>
                  </a:lnTo>
                  <a:lnTo>
                    <a:pt x="356" y="34"/>
                  </a:lnTo>
                  <a:lnTo>
                    <a:pt x="354" y="0"/>
                  </a:lnTo>
                  <a:lnTo>
                    <a:pt x="290" y="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8" name="Freeform 60"/>
            <p:cNvSpPr>
              <a:spLocks/>
            </p:cNvSpPr>
            <p:nvPr/>
          </p:nvSpPr>
          <p:spPr bwMode="auto">
            <a:xfrm>
              <a:off x="2709523" y="1811339"/>
              <a:ext cx="386830" cy="115887"/>
            </a:xfrm>
            <a:custGeom>
              <a:avLst/>
              <a:gdLst/>
              <a:ahLst/>
              <a:cxnLst>
                <a:cxn ang="0">
                  <a:pos x="31" y="105"/>
                </a:cxn>
                <a:cxn ang="0">
                  <a:pos x="45" y="99"/>
                </a:cxn>
                <a:cxn ang="0">
                  <a:pos x="58" y="92"/>
                </a:cxn>
                <a:cxn ang="0">
                  <a:pos x="71" y="86"/>
                </a:cxn>
                <a:cxn ang="0">
                  <a:pos x="84" y="82"/>
                </a:cxn>
                <a:cxn ang="0">
                  <a:pos x="98" y="78"/>
                </a:cxn>
                <a:cxn ang="0">
                  <a:pos x="112" y="74"/>
                </a:cxn>
                <a:cxn ang="0">
                  <a:pos x="125" y="71"/>
                </a:cxn>
                <a:cxn ang="0">
                  <a:pos x="140" y="69"/>
                </a:cxn>
                <a:cxn ang="0">
                  <a:pos x="154" y="67"/>
                </a:cxn>
                <a:cxn ang="0">
                  <a:pos x="168" y="65"/>
                </a:cxn>
                <a:cxn ang="0">
                  <a:pos x="184" y="64"/>
                </a:cxn>
                <a:cxn ang="0">
                  <a:pos x="198" y="64"/>
                </a:cxn>
                <a:cxn ang="0">
                  <a:pos x="214" y="64"/>
                </a:cxn>
                <a:cxn ang="0">
                  <a:pos x="229" y="65"/>
                </a:cxn>
                <a:cxn ang="0">
                  <a:pos x="243" y="67"/>
                </a:cxn>
                <a:cxn ang="0">
                  <a:pos x="259" y="69"/>
                </a:cxn>
                <a:cxn ang="0">
                  <a:pos x="290" y="74"/>
                </a:cxn>
                <a:cxn ang="0">
                  <a:pos x="322" y="83"/>
                </a:cxn>
                <a:cxn ang="0">
                  <a:pos x="353" y="93"/>
                </a:cxn>
                <a:cxn ang="0">
                  <a:pos x="385" y="105"/>
                </a:cxn>
                <a:cxn ang="0">
                  <a:pos x="417" y="120"/>
                </a:cxn>
                <a:cxn ang="0">
                  <a:pos x="448" y="136"/>
                </a:cxn>
                <a:cxn ang="0">
                  <a:pos x="480" y="155"/>
                </a:cxn>
                <a:cxn ang="0">
                  <a:pos x="510" y="176"/>
                </a:cxn>
                <a:cxn ang="0">
                  <a:pos x="547" y="123"/>
                </a:cxn>
                <a:cxn ang="0">
                  <a:pos x="513" y="101"/>
                </a:cxn>
                <a:cxn ang="0">
                  <a:pos x="478" y="81"/>
                </a:cxn>
                <a:cxn ang="0">
                  <a:pos x="444" y="62"/>
                </a:cxn>
                <a:cxn ang="0">
                  <a:pos x="409" y="47"/>
                </a:cxn>
                <a:cxn ang="0">
                  <a:pos x="375" y="32"/>
                </a:cxn>
                <a:cxn ang="0">
                  <a:pos x="339" y="21"/>
                </a:cxn>
                <a:cxn ang="0">
                  <a:pos x="304" y="12"/>
                </a:cxn>
                <a:cxn ang="0">
                  <a:pos x="269" y="6"/>
                </a:cxn>
                <a:cxn ang="0">
                  <a:pos x="251" y="4"/>
                </a:cxn>
                <a:cxn ang="0">
                  <a:pos x="233" y="1"/>
                </a:cxn>
                <a:cxn ang="0">
                  <a:pos x="216" y="0"/>
                </a:cxn>
                <a:cxn ang="0">
                  <a:pos x="198" y="0"/>
                </a:cxn>
                <a:cxn ang="0">
                  <a:pos x="181" y="0"/>
                </a:cxn>
                <a:cxn ang="0">
                  <a:pos x="164" y="1"/>
                </a:cxn>
                <a:cxn ang="0">
                  <a:pos x="147" y="3"/>
                </a:cxn>
                <a:cxn ang="0">
                  <a:pos x="130" y="5"/>
                </a:cxn>
                <a:cxn ang="0">
                  <a:pos x="113" y="8"/>
                </a:cxn>
                <a:cxn ang="0">
                  <a:pos x="96" y="12"/>
                </a:cxn>
                <a:cxn ang="0">
                  <a:pos x="80" y="17"/>
                </a:cxn>
                <a:cxn ang="0">
                  <a:pos x="63" y="21"/>
                </a:cxn>
                <a:cxn ang="0">
                  <a:pos x="48" y="27"/>
                </a:cxn>
                <a:cxn ang="0">
                  <a:pos x="31" y="33"/>
                </a:cxn>
                <a:cxn ang="0">
                  <a:pos x="16" y="41"/>
                </a:cxn>
                <a:cxn ang="0">
                  <a:pos x="0" y="49"/>
                </a:cxn>
                <a:cxn ang="0">
                  <a:pos x="31" y="105"/>
                </a:cxn>
              </a:cxnLst>
              <a:rect l="0" t="0" r="r" b="b"/>
              <a:pathLst>
                <a:path w="547" h="176">
                  <a:moveTo>
                    <a:pt x="31" y="105"/>
                  </a:moveTo>
                  <a:lnTo>
                    <a:pt x="45" y="99"/>
                  </a:lnTo>
                  <a:lnTo>
                    <a:pt x="58" y="92"/>
                  </a:lnTo>
                  <a:lnTo>
                    <a:pt x="71" y="86"/>
                  </a:lnTo>
                  <a:lnTo>
                    <a:pt x="84" y="82"/>
                  </a:lnTo>
                  <a:lnTo>
                    <a:pt x="98" y="78"/>
                  </a:lnTo>
                  <a:lnTo>
                    <a:pt x="112" y="74"/>
                  </a:lnTo>
                  <a:lnTo>
                    <a:pt x="125" y="71"/>
                  </a:lnTo>
                  <a:lnTo>
                    <a:pt x="140" y="69"/>
                  </a:lnTo>
                  <a:lnTo>
                    <a:pt x="154" y="67"/>
                  </a:lnTo>
                  <a:lnTo>
                    <a:pt x="168" y="65"/>
                  </a:lnTo>
                  <a:lnTo>
                    <a:pt x="184" y="64"/>
                  </a:lnTo>
                  <a:lnTo>
                    <a:pt x="198" y="64"/>
                  </a:lnTo>
                  <a:lnTo>
                    <a:pt x="214" y="64"/>
                  </a:lnTo>
                  <a:lnTo>
                    <a:pt x="229" y="65"/>
                  </a:lnTo>
                  <a:lnTo>
                    <a:pt x="243" y="67"/>
                  </a:lnTo>
                  <a:lnTo>
                    <a:pt x="259" y="69"/>
                  </a:lnTo>
                  <a:lnTo>
                    <a:pt x="290" y="74"/>
                  </a:lnTo>
                  <a:lnTo>
                    <a:pt x="322" y="83"/>
                  </a:lnTo>
                  <a:lnTo>
                    <a:pt x="353" y="93"/>
                  </a:lnTo>
                  <a:lnTo>
                    <a:pt x="385" y="105"/>
                  </a:lnTo>
                  <a:lnTo>
                    <a:pt x="417" y="120"/>
                  </a:lnTo>
                  <a:lnTo>
                    <a:pt x="448" y="136"/>
                  </a:lnTo>
                  <a:lnTo>
                    <a:pt x="480" y="155"/>
                  </a:lnTo>
                  <a:lnTo>
                    <a:pt x="510" y="176"/>
                  </a:lnTo>
                  <a:lnTo>
                    <a:pt x="547" y="123"/>
                  </a:lnTo>
                  <a:lnTo>
                    <a:pt x="513" y="101"/>
                  </a:lnTo>
                  <a:lnTo>
                    <a:pt x="478" y="81"/>
                  </a:lnTo>
                  <a:lnTo>
                    <a:pt x="444" y="62"/>
                  </a:lnTo>
                  <a:lnTo>
                    <a:pt x="409" y="47"/>
                  </a:lnTo>
                  <a:lnTo>
                    <a:pt x="375" y="32"/>
                  </a:lnTo>
                  <a:lnTo>
                    <a:pt x="339" y="21"/>
                  </a:lnTo>
                  <a:lnTo>
                    <a:pt x="304" y="12"/>
                  </a:lnTo>
                  <a:lnTo>
                    <a:pt x="269" y="6"/>
                  </a:lnTo>
                  <a:lnTo>
                    <a:pt x="251" y="4"/>
                  </a:lnTo>
                  <a:lnTo>
                    <a:pt x="233" y="1"/>
                  </a:lnTo>
                  <a:lnTo>
                    <a:pt x="216" y="0"/>
                  </a:lnTo>
                  <a:lnTo>
                    <a:pt x="198" y="0"/>
                  </a:lnTo>
                  <a:lnTo>
                    <a:pt x="181" y="0"/>
                  </a:lnTo>
                  <a:lnTo>
                    <a:pt x="164" y="1"/>
                  </a:lnTo>
                  <a:lnTo>
                    <a:pt x="147" y="3"/>
                  </a:lnTo>
                  <a:lnTo>
                    <a:pt x="130" y="5"/>
                  </a:lnTo>
                  <a:lnTo>
                    <a:pt x="113" y="8"/>
                  </a:lnTo>
                  <a:lnTo>
                    <a:pt x="96" y="12"/>
                  </a:lnTo>
                  <a:lnTo>
                    <a:pt x="80" y="17"/>
                  </a:lnTo>
                  <a:lnTo>
                    <a:pt x="63" y="21"/>
                  </a:lnTo>
                  <a:lnTo>
                    <a:pt x="48" y="27"/>
                  </a:lnTo>
                  <a:lnTo>
                    <a:pt x="31" y="33"/>
                  </a:lnTo>
                  <a:lnTo>
                    <a:pt x="16" y="41"/>
                  </a:lnTo>
                  <a:lnTo>
                    <a:pt x="0" y="49"/>
                  </a:lnTo>
                  <a:lnTo>
                    <a:pt x="31" y="10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9" name="Freeform 61"/>
            <p:cNvSpPr>
              <a:spLocks/>
            </p:cNvSpPr>
            <p:nvPr/>
          </p:nvSpPr>
          <p:spPr bwMode="auto">
            <a:xfrm>
              <a:off x="2547915" y="1843088"/>
              <a:ext cx="183959" cy="290512"/>
            </a:xfrm>
            <a:custGeom>
              <a:avLst/>
              <a:gdLst/>
              <a:ahLst/>
              <a:cxnLst>
                <a:cxn ang="0">
                  <a:pos x="64" y="443"/>
                </a:cxn>
                <a:cxn ang="0">
                  <a:pos x="66" y="411"/>
                </a:cxn>
                <a:cxn ang="0">
                  <a:pos x="68" y="379"/>
                </a:cxn>
                <a:cxn ang="0">
                  <a:pos x="74" y="348"/>
                </a:cxn>
                <a:cxn ang="0">
                  <a:pos x="79" y="318"/>
                </a:cxn>
                <a:cxn ang="0">
                  <a:pos x="87" y="288"/>
                </a:cxn>
                <a:cxn ang="0">
                  <a:pos x="96" y="260"/>
                </a:cxn>
                <a:cxn ang="0">
                  <a:pos x="106" y="234"/>
                </a:cxn>
                <a:cxn ang="0">
                  <a:pos x="118" y="209"/>
                </a:cxn>
                <a:cxn ang="0">
                  <a:pos x="131" y="184"/>
                </a:cxn>
                <a:cxn ang="0">
                  <a:pos x="146" y="161"/>
                </a:cxn>
                <a:cxn ang="0">
                  <a:pos x="161" y="140"/>
                </a:cxn>
                <a:cxn ang="0">
                  <a:pos x="178" y="120"/>
                </a:cxn>
                <a:cxn ang="0">
                  <a:pos x="196" y="101"/>
                </a:cxn>
                <a:cxn ang="0">
                  <a:pos x="216" y="85"/>
                </a:cxn>
                <a:cxn ang="0">
                  <a:pos x="237" y="69"/>
                </a:cxn>
                <a:cxn ang="0">
                  <a:pos x="259" y="56"/>
                </a:cxn>
                <a:cxn ang="0">
                  <a:pos x="228" y="0"/>
                </a:cxn>
                <a:cxn ang="0">
                  <a:pos x="202" y="16"/>
                </a:cxn>
                <a:cxn ang="0">
                  <a:pos x="177" y="35"/>
                </a:cxn>
                <a:cxn ang="0">
                  <a:pos x="153" y="55"/>
                </a:cxn>
                <a:cxn ang="0">
                  <a:pos x="131" y="77"/>
                </a:cxn>
                <a:cxn ang="0">
                  <a:pos x="111" y="100"/>
                </a:cxn>
                <a:cxn ang="0">
                  <a:pos x="93" y="126"/>
                </a:cxn>
                <a:cxn ang="0">
                  <a:pos x="76" y="152"/>
                </a:cxn>
                <a:cxn ang="0">
                  <a:pos x="61" y="180"/>
                </a:cxn>
                <a:cxn ang="0">
                  <a:pos x="47" y="209"/>
                </a:cxn>
                <a:cxn ang="0">
                  <a:pos x="35" y="239"/>
                </a:cxn>
                <a:cxn ang="0">
                  <a:pos x="25" y="270"/>
                </a:cxn>
                <a:cxn ang="0">
                  <a:pos x="18" y="304"/>
                </a:cxn>
                <a:cxn ang="0">
                  <a:pos x="10" y="337"/>
                </a:cxn>
                <a:cxn ang="0">
                  <a:pos x="5" y="371"/>
                </a:cxn>
                <a:cxn ang="0">
                  <a:pos x="2" y="406"/>
                </a:cxn>
                <a:cxn ang="0">
                  <a:pos x="0" y="442"/>
                </a:cxn>
                <a:cxn ang="0">
                  <a:pos x="64" y="443"/>
                </a:cxn>
              </a:cxnLst>
              <a:rect l="0" t="0" r="r" b="b"/>
              <a:pathLst>
                <a:path w="259" h="443">
                  <a:moveTo>
                    <a:pt x="64" y="443"/>
                  </a:moveTo>
                  <a:lnTo>
                    <a:pt x="66" y="411"/>
                  </a:lnTo>
                  <a:lnTo>
                    <a:pt x="68" y="379"/>
                  </a:lnTo>
                  <a:lnTo>
                    <a:pt x="74" y="348"/>
                  </a:lnTo>
                  <a:lnTo>
                    <a:pt x="79" y="318"/>
                  </a:lnTo>
                  <a:lnTo>
                    <a:pt x="87" y="288"/>
                  </a:lnTo>
                  <a:lnTo>
                    <a:pt x="96" y="260"/>
                  </a:lnTo>
                  <a:lnTo>
                    <a:pt x="106" y="234"/>
                  </a:lnTo>
                  <a:lnTo>
                    <a:pt x="118" y="209"/>
                  </a:lnTo>
                  <a:lnTo>
                    <a:pt x="131" y="184"/>
                  </a:lnTo>
                  <a:lnTo>
                    <a:pt x="146" y="161"/>
                  </a:lnTo>
                  <a:lnTo>
                    <a:pt x="161" y="140"/>
                  </a:lnTo>
                  <a:lnTo>
                    <a:pt x="178" y="120"/>
                  </a:lnTo>
                  <a:lnTo>
                    <a:pt x="196" y="101"/>
                  </a:lnTo>
                  <a:lnTo>
                    <a:pt x="216" y="85"/>
                  </a:lnTo>
                  <a:lnTo>
                    <a:pt x="237" y="69"/>
                  </a:lnTo>
                  <a:lnTo>
                    <a:pt x="259" y="56"/>
                  </a:lnTo>
                  <a:lnTo>
                    <a:pt x="228" y="0"/>
                  </a:lnTo>
                  <a:lnTo>
                    <a:pt x="202" y="16"/>
                  </a:lnTo>
                  <a:lnTo>
                    <a:pt x="177" y="35"/>
                  </a:lnTo>
                  <a:lnTo>
                    <a:pt x="153" y="55"/>
                  </a:lnTo>
                  <a:lnTo>
                    <a:pt x="131" y="77"/>
                  </a:lnTo>
                  <a:lnTo>
                    <a:pt x="111" y="100"/>
                  </a:lnTo>
                  <a:lnTo>
                    <a:pt x="93" y="126"/>
                  </a:lnTo>
                  <a:lnTo>
                    <a:pt x="76" y="152"/>
                  </a:lnTo>
                  <a:lnTo>
                    <a:pt x="61" y="180"/>
                  </a:lnTo>
                  <a:lnTo>
                    <a:pt x="47" y="209"/>
                  </a:lnTo>
                  <a:lnTo>
                    <a:pt x="35" y="239"/>
                  </a:lnTo>
                  <a:lnTo>
                    <a:pt x="25" y="270"/>
                  </a:lnTo>
                  <a:lnTo>
                    <a:pt x="18" y="304"/>
                  </a:lnTo>
                  <a:lnTo>
                    <a:pt x="10" y="337"/>
                  </a:lnTo>
                  <a:lnTo>
                    <a:pt x="5" y="371"/>
                  </a:lnTo>
                  <a:lnTo>
                    <a:pt x="2" y="406"/>
                  </a:lnTo>
                  <a:lnTo>
                    <a:pt x="0" y="442"/>
                  </a:lnTo>
                  <a:lnTo>
                    <a:pt x="64" y="44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0" name="Freeform 62"/>
            <p:cNvSpPr>
              <a:spLocks/>
            </p:cNvSpPr>
            <p:nvPr/>
          </p:nvSpPr>
          <p:spPr bwMode="auto">
            <a:xfrm>
              <a:off x="2559950" y="2243138"/>
              <a:ext cx="120347" cy="215900"/>
            </a:xfrm>
            <a:custGeom>
              <a:avLst/>
              <a:gdLst/>
              <a:ahLst/>
              <a:cxnLst>
                <a:cxn ang="0">
                  <a:pos x="174" y="305"/>
                </a:cxn>
                <a:cxn ang="0">
                  <a:pos x="154" y="266"/>
                </a:cxn>
                <a:cxn ang="0">
                  <a:pos x="136" y="229"/>
                </a:cxn>
                <a:cxn ang="0">
                  <a:pos x="119" y="190"/>
                </a:cxn>
                <a:cxn ang="0">
                  <a:pos x="105" y="153"/>
                </a:cxn>
                <a:cxn ang="0">
                  <a:pos x="92" y="114"/>
                </a:cxn>
                <a:cxn ang="0">
                  <a:pos x="81" y="76"/>
                </a:cxn>
                <a:cxn ang="0">
                  <a:pos x="71" y="38"/>
                </a:cxn>
                <a:cxn ang="0">
                  <a:pos x="63" y="0"/>
                </a:cxn>
                <a:cxn ang="0">
                  <a:pos x="0" y="12"/>
                </a:cxn>
                <a:cxn ang="0">
                  <a:pos x="9" y="52"/>
                </a:cxn>
                <a:cxn ang="0">
                  <a:pos x="19" y="93"/>
                </a:cxn>
                <a:cxn ang="0">
                  <a:pos x="31" y="133"/>
                </a:cxn>
                <a:cxn ang="0">
                  <a:pos x="44" y="174"/>
                </a:cxn>
                <a:cxn ang="0">
                  <a:pos x="60" y="214"/>
                </a:cxn>
                <a:cxn ang="0">
                  <a:pos x="78" y="255"/>
                </a:cxn>
                <a:cxn ang="0">
                  <a:pos x="97" y="295"/>
                </a:cxn>
                <a:cxn ang="0">
                  <a:pos x="118" y="336"/>
                </a:cxn>
                <a:cxn ang="0">
                  <a:pos x="174" y="305"/>
                </a:cxn>
              </a:cxnLst>
              <a:rect l="0" t="0" r="r" b="b"/>
              <a:pathLst>
                <a:path w="174" h="336">
                  <a:moveTo>
                    <a:pt x="174" y="305"/>
                  </a:moveTo>
                  <a:lnTo>
                    <a:pt x="154" y="266"/>
                  </a:lnTo>
                  <a:lnTo>
                    <a:pt x="136" y="229"/>
                  </a:lnTo>
                  <a:lnTo>
                    <a:pt x="119" y="190"/>
                  </a:lnTo>
                  <a:lnTo>
                    <a:pt x="105" y="153"/>
                  </a:lnTo>
                  <a:lnTo>
                    <a:pt x="92" y="114"/>
                  </a:lnTo>
                  <a:lnTo>
                    <a:pt x="81" y="76"/>
                  </a:lnTo>
                  <a:lnTo>
                    <a:pt x="71" y="38"/>
                  </a:lnTo>
                  <a:lnTo>
                    <a:pt x="63" y="0"/>
                  </a:lnTo>
                  <a:lnTo>
                    <a:pt x="0" y="12"/>
                  </a:lnTo>
                  <a:lnTo>
                    <a:pt x="9" y="52"/>
                  </a:lnTo>
                  <a:lnTo>
                    <a:pt x="19" y="93"/>
                  </a:lnTo>
                  <a:lnTo>
                    <a:pt x="31" y="133"/>
                  </a:lnTo>
                  <a:lnTo>
                    <a:pt x="44" y="174"/>
                  </a:lnTo>
                  <a:lnTo>
                    <a:pt x="60" y="214"/>
                  </a:lnTo>
                  <a:lnTo>
                    <a:pt x="78" y="255"/>
                  </a:lnTo>
                  <a:lnTo>
                    <a:pt x="97" y="295"/>
                  </a:lnTo>
                  <a:lnTo>
                    <a:pt x="118" y="336"/>
                  </a:lnTo>
                  <a:lnTo>
                    <a:pt x="174" y="30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1" name="Freeform 63"/>
            <p:cNvSpPr>
              <a:spLocks/>
            </p:cNvSpPr>
            <p:nvPr/>
          </p:nvSpPr>
          <p:spPr bwMode="auto">
            <a:xfrm>
              <a:off x="2640754" y="2439989"/>
              <a:ext cx="603454" cy="327025"/>
            </a:xfrm>
            <a:custGeom>
              <a:avLst/>
              <a:gdLst/>
              <a:ahLst/>
              <a:cxnLst>
                <a:cxn ang="0">
                  <a:pos x="799" y="405"/>
                </a:cxn>
                <a:cxn ang="0">
                  <a:pos x="754" y="422"/>
                </a:cxn>
                <a:cxn ang="0">
                  <a:pos x="708" y="432"/>
                </a:cxn>
                <a:cxn ang="0">
                  <a:pos x="659" y="435"/>
                </a:cxn>
                <a:cxn ang="0">
                  <a:pos x="610" y="433"/>
                </a:cxn>
                <a:cxn ang="0">
                  <a:pos x="559" y="424"/>
                </a:cxn>
                <a:cxn ang="0">
                  <a:pos x="507" y="410"/>
                </a:cxn>
                <a:cxn ang="0">
                  <a:pos x="454" y="389"/>
                </a:cxn>
                <a:cxn ang="0">
                  <a:pos x="402" y="362"/>
                </a:cxn>
                <a:cxn ang="0">
                  <a:pos x="350" y="331"/>
                </a:cxn>
                <a:cxn ang="0">
                  <a:pos x="300" y="294"/>
                </a:cxn>
                <a:cxn ang="0">
                  <a:pos x="250" y="251"/>
                </a:cxn>
                <a:cxn ang="0">
                  <a:pos x="202" y="203"/>
                </a:cxn>
                <a:cxn ang="0">
                  <a:pos x="157" y="151"/>
                </a:cxn>
                <a:cxn ang="0">
                  <a:pos x="114" y="94"/>
                </a:cxn>
                <a:cxn ang="0">
                  <a:pos x="74" y="32"/>
                </a:cxn>
                <a:cxn ang="0">
                  <a:pos x="0" y="31"/>
                </a:cxn>
                <a:cxn ang="0">
                  <a:pos x="40" y="98"/>
                </a:cxn>
                <a:cxn ang="0">
                  <a:pos x="84" y="161"/>
                </a:cxn>
                <a:cxn ang="0">
                  <a:pos x="132" y="220"/>
                </a:cxn>
                <a:cxn ang="0">
                  <a:pos x="181" y="273"/>
                </a:cxn>
                <a:cxn ang="0">
                  <a:pos x="233" y="321"/>
                </a:cxn>
                <a:cxn ang="0">
                  <a:pos x="287" y="364"/>
                </a:cxn>
                <a:cxn ang="0">
                  <a:pos x="343" y="402"/>
                </a:cxn>
                <a:cxn ang="0">
                  <a:pos x="400" y="434"/>
                </a:cxn>
                <a:cxn ang="0">
                  <a:pos x="457" y="459"/>
                </a:cxn>
                <a:cxn ang="0">
                  <a:pos x="515" y="479"/>
                </a:cxn>
                <a:cxn ang="0">
                  <a:pos x="573" y="492"/>
                </a:cxn>
                <a:cxn ang="0">
                  <a:pos x="632" y="499"/>
                </a:cxn>
                <a:cxn ang="0">
                  <a:pos x="688" y="498"/>
                </a:cxn>
                <a:cxn ang="0">
                  <a:pos x="744" y="490"/>
                </a:cxn>
                <a:cxn ang="0">
                  <a:pos x="799" y="474"/>
                </a:cxn>
                <a:cxn ang="0">
                  <a:pos x="850" y="450"/>
                </a:cxn>
              </a:cxnLst>
              <a:rect l="0" t="0" r="r" b="b"/>
              <a:pathLst>
                <a:path w="850" h="499">
                  <a:moveTo>
                    <a:pt x="820" y="394"/>
                  </a:moveTo>
                  <a:lnTo>
                    <a:pt x="799" y="405"/>
                  </a:lnTo>
                  <a:lnTo>
                    <a:pt x="776" y="414"/>
                  </a:lnTo>
                  <a:lnTo>
                    <a:pt x="754" y="422"/>
                  </a:lnTo>
                  <a:lnTo>
                    <a:pt x="731" y="427"/>
                  </a:lnTo>
                  <a:lnTo>
                    <a:pt x="708" y="432"/>
                  </a:lnTo>
                  <a:lnTo>
                    <a:pt x="684" y="434"/>
                  </a:lnTo>
                  <a:lnTo>
                    <a:pt x="659" y="435"/>
                  </a:lnTo>
                  <a:lnTo>
                    <a:pt x="634" y="435"/>
                  </a:lnTo>
                  <a:lnTo>
                    <a:pt x="610" y="433"/>
                  </a:lnTo>
                  <a:lnTo>
                    <a:pt x="584" y="429"/>
                  </a:lnTo>
                  <a:lnTo>
                    <a:pt x="559" y="424"/>
                  </a:lnTo>
                  <a:lnTo>
                    <a:pt x="533" y="417"/>
                  </a:lnTo>
                  <a:lnTo>
                    <a:pt x="507" y="410"/>
                  </a:lnTo>
                  <a:lnTo>
                    <a:pt x="481" y="400"/>
                  </a:lnTo>
                  <a:lnTo>
                    <a:pt x="454" y="389"/>
                  </a:lnTo>
                  <a:lnTo>
                    <a:pt x="429" y="376"/>
                  </a:lnTo>
                  <a:lnTo>
                    <a:pt x="402" y="362"/>
                  </a:lnTo>
                  <a:lnTo>
                    <a:pt x="376" y="348"/>
                  </a:lnTo>
                  <a:lnTo>
                    <a:pt x="350" y="331"/>
                  </a:lnTo>
                  <a:lnTo>
                    <a:pt x="325" y="312"/>
                  </a:lnTo>
                  <a:lnTo>
                    <a:pt x="300" y="294"/>
                  </a:lnTo>
                  <a:lnTo>
                    <a:pt x="275" y="273"/>
                  </a:lnTo>
                  <a:lnTo>
                    <a:pt x="250" y="251"/>
                  </a:lnTo>
                  <a:lnTo>
                    <a:pt x="226" y="227"/>
                  </a:lnTo>
                  <a:lnTo>
                    <a:pt x="202" y="203"/>
                  </a:lnTo>
                  <a:lnTo>
                    <a:pt x="179" y="178"/>
                  </a:lnTo>
                  <a:lnTo>
                    <a:pt x="157" y="151"/>
                  </a:lnTo>
                  <a:lnTo>
                    <a:pt x="135" y="123"/>
                  </a:lnTo>
                  <a:lnTo>
                    <a:pt x="114" y="94"/>
                  </a:lnTo>
                  <a:lnTo>
                    <a:pt x="94" y="63"/>
                  </a:lnTo>
                  <a:lnTo>
                    <a:pt x="74" y="32"/>
                  </a:lnTo>
                  <a:lnTo>
                    <a:pt x="56" y="0"/>
                  </a:lnTo>
                  <a:lnTo>
                    <a:pt x="0" y="31"/>
                  </a:lnTo>
                  <a:lnTo>
                    <a:pt x="20" y="65"/>
                  </a:lnTo>
                  <a:lnTo>
                    <a:pt x="40" y="98"/>
                  </a:lnTo>
                  <a:lnTo>
                    <a:pt x="62" y="130"/>
                  </a:lnTo>
                  <a:lnTo>
                    <a:pt x="84" y="161"/>
                  </a:lnTo>
                  <a:lnTo>
                    <a:pt x="107" y="191"/>
                  </a:lnTo>
                  <a:lnTo>
                    <a:pt x="132" y="220"/>
                  </a:lnTo>
                  <a:lnTo>
                    <a:pt x="156" y="246"/>
                  </a:lnTo>
                  <a:lnTo>
                    <a:pt x="181" y="273"/>
                  </a:lnTo>
                  <a:lnTo>
                    <a:pt x="207" y="298"/>
                  </a:lnTo>
                  <a:lnTo>
                    <a:pt x="233" y="321"/>
                  </a:lnTo>
                  <a:lnTo>
                    <a:pt x="260" y="343"/>
                  </a:lnTo>
                  <a:lnTo>
                    <a:pt x="287" y="364"/>
                  </a:lnTo>
                  <a:lnTo>
                    <a:pt x="315" y="384"/>
                  </a:lnTo>
                  <a:lnTo>
                    <a:pt x="343" y="402"/>
                  </a:lnTo>
                  <a:lnTo>
                    <a:pt x="371" y="418"/>
                  </a:lnTo>
                  <a:lnTo>
                    <a:pt x="400" y="434"/>
                  </a:lnTo>
                  <a:lnTo>
                    <a:pt x="429" y="447"/>
                  </a:lnTo>
                  <a:lnTo>
                    <a:pt x="457" y="459"/>
                  </a:lnTo>
                  <a:lnTo>
                    <a:pt x="486" y="470"/>
                  </a:lnTo>
                  <a:lnTo>
                    <a:pt x="515" y="479"/>
                  </a:lnTo>
                  <a:lnTo>
                    <a:pt x="545" y="487"/>
                  </a:lnTo>
                  <a:lnTo>
                    <a:pt x="573" y="492"/>
                  </a:lnTo>
                  <a:lnTo>
                    <a:pt x="602" y="497"/>
                  </a:lnTo>
                  <a:lnTo>
                    <a:pt x="632" y="499"/>
                  </a:lnTo>
                  <a:lnTo>
                    <a:pt x="661" y="499"/>
                  </a:lnTo>
                  <a:lnTo>
                    <a:pt x="688" y="498"/>
                  </a:lnTo>
                  <a:lnTo>
                    <a:pt x="717" y="495"/>
                  </a:lnTo>
                  <a:lnTo>
                    <a:pt x="744" y="490"/>
                  </a:lnTo>
                  <a:lnTo>
                    <a:pt x="772" y="482"/>
                  </a:lnTo>
                  <a:lnTo>
                    <a:pt x="799" y="474"/>
                  </a:lnTo>
                  <a:lnTo>
                    <a:pt x="825" y="463"/>
                  </a:lnTo>
                  <a:lnTo>
                    <a:pt x="850" y="450"/>
                  </a:lnTo>
                  <a:lnTo>
                    <a:pt x="820" y="39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2" name="Freeform 64"/>
            <p:cNvSpPr>
              <a:spLocks/>
            </p:cNvSpPr>
            <p:nvPr/>
          </p:nvSpPr>
          <p:spPr bwMode="auto">
            <a:xfrm>
              <a:off x="3220138" y="2660651"/>
              <a:ext cx="85962" cy="7302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6" y="9"/>
                </a:cxn>
                <a:cxn ang="0">
                  <a:pos x="57" y="16"/>
                </a:cxn>
                <a:cxn ang="0">
                  <a:pos x="48" y="24"/>
                </a:cxn>
                <a:cxn ang="0">
                  <a:pos x="39" y="32"/>
                </a:cxn>
                <a:cxn ang="0">
                  <a:pos x="29" y="38"/>
                </a:cxn>
                <a:cxn ang="0">
                  <a:pos x="19" y="45"/>
                </a:cxn>
                <a:cxn ang="0">
                  <a:pos x="9" y="52"/>
                </a:cxn>
                <a:cxn ang="0">
                  <a:pos x="0" y="57"/>
                </a:cxn>
                <a:cxn ang="0">
                  <a:pos x="30" y="113"/>
                </a:cxn>
                <a:cxn ang="0">
                  <a:pos x="43" y="106"/>
                </a:cxn>
                <a:cxn ang="0">
                  <a:pos x="55" y="98"/>
                </a:cxn>
                <a:cxn ang="0">
                  <a:pos x="67" y="90"/>
                </a:cxn>
                <a:cxn ang="0">
                  <a:pos x="78" y="83"/>
                </a:cxn>
                <a:cxn ang="0">
                  <a:pos x="89" y="74"/>
                </a:cxn>
                <a:cxn ang="0">
                  <a:pos x="100" y="64"/>
                </a:cxn>
                <a:cxn ang="0">
                  <a:pos x="110" y="55"/>
                </a:cxn>
                <a:cxn ang="0">
                  <a:pos x="120" y="45"/>
                </a:cxn>
                <a:cxn ang="0">
                  <a:pos x="75" y="0"/>
                </a:cxn>
              </a:cxnLst>
              <a:rect l="0" t="0" r="r" b="b"/>
              <a:pathLst>
                <a:path w="120" h="113">
                  <a:moveTo>
                    <a:pt x="75" y="0"/>
                  </a:moveTo>
                  <a:lnTo>
                    <a:pt x="66" y="9"/>
                  </a:lnTo>
                  <a:lnTo>
                    <a:pt x="57" y="16"/>
                  </a:lnTo>
                  <a:lnTo>
                    <a:pt x="48" y="24"/>
                  </a:lnTo>
                  <a:lnTo>
                    <a:pt x="39" y="32"/>
                  </a:lnTo>
                  <a:lnTo>
                    <a:pt x="29" y="38"/>
                  </a:lnTo>
                  <a:lnTo>
                    <a:pt x="19" y="45"/>
                  </a:lnTo>
                  <a:lnTo>
                    <a:pt x="9" y="52"/>
                  </a:lnTo>
                  <a:lnTo>
                    <a:pt x="0" y="57"/>
                  </a:lnTo>
                  <a:lnTo>
                    <a:pt x="30" y="113"/>
                  </a:lnTo>
                  <a:lnTo>
                    <a:pt x="43" y="106"/>
                  </a:lnTo>
                  <a:lnTo>
                    <a:pt x="55" y="98"/>
                  </a:lnTo>
                  <a:lnTo>
                    <a:pt x="67" y="90"/>
                  </a:lnTo>
                  <a:lnTo>
                    <a:pt x="78" y="83"/>
                  </a:lnTo>
                  <a:lnTo>
                    <a:pt x="89" y="74"/>
                  </a:lnTo>
                  <a:lnTo>
                    <a:pt x="100" y="64"/>
                  </a:lnTo>
                  <a:lnTo>
                    <a:pt x="110" y="55"/>
                  </a:lnTo>
                  <a:lnTo>
                    <a:pt x="120" y="4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3" name="Freeform 65"/>
            <p:cNvSpPr>
              <a:spLocks/>
            </p:cNvSpPr>
            <p:nvPr/>
          </p:nvSpPr>
          <p:spPr bwMode="auto">
            <a:xfrm>
              <a:off x="6424802" y="5354638"/>
              <a:ext cx="909478" cy="296862"/>
            </a:xfrm>
            <a:custGeom>
              <a:avLst/>
              <a:gdLst/>
              <a:ahLst/>
              <a:cxnLst>
                <a:cxn ang="0">
                  <a:pos x="49" y="82"/>
                </a:cxn>
                <a:cxn ang="0">
                  <a:pos x="100" y="70"/>
                </a:cxn>
                <a:cxn ang="0">
                  <a:pos x="159" y="64"/>
                </a:cxn>
                <a:cxn ang="0">
                  <a:pos x="225" y="64"/>
                </a:cxn>
                <a:cxn ang="0">
                  <a:pos x="295" y="70"/>
                </a:cxn>
                <a:cxn ang="0">
                  <a:pos x="370" y="81"/>
                </a:cxn>
                <a:cxn ang="0">
                  <a:pos x="449" y="98"/>
                </a:cxn>
                <a:cxn ang="0">
                  <a:pos x="531" y="120"/>
                </a:cxn>
                <a:cxn ang="0">
                  <a:pos x="616" y="146"/>
                </a:cxn>
                <a:cxn ang="0">
                  <a:pos x="701" y="177"/>
                </a:cxn>
                <a:cxn ang="0">
                  <a:pos x="788" y="212"/>
                </a:cxn>
                <a:cxn ang="0">
                  <a:pos x="875" y="250"/>
                </a:cxn>
                <a:cxn ang="0">
                  <a:pos x="963" y="291"/>
                </a:cxn>
                <a:cxn ang="0">
                  <a:pos x="1049" y="334"/>
                </a:cxn>
                <a:cxn ang="0">
                  <a:pos x="1133" y="380"/>
                </a:cxn>
                <a:cxn ang="0">
                  <a:pos x="1214" y="428"/>
                </a:cxn>
                <a:cxn ang="0">
                  <a:pos x="1288" y="398"/>
                </a:cxn>
                <a:cxn ang="0">
                  <a:pos x="1206" y="348"/>
                </a:cxn>
                <a:cxn ang="0">
                  <a:pos x="1122" y="301"/>
                </a:cxn>
                <a:cxn ang="0">
                  <a:pos x="1034" y="256"/>
                </a:cxn>
                <a:cxn ang="0">
                  <a:pos x="946" y="212"/>
                </a:cxn>
                <a:cxn ang="0">
                  <a:pos x="858" y="172"/>
                </a:cxn>
                <a:cxn ang="0">
                  <a:pos x="768" y="134"/>
                </a:cxn>
                <a:cxn ang="0">
                  <a:pos x="680" y="101"/>
                </a:cxn>
                <a:cxn ang="0">
                  <a:pos x="592" y="71"/>
                </a:cxn>
                <a:cxn ang="0">
                  <a:pos x="506" y="47"/>
                </a:cxn>
                <a:cxn ang="0">
                  <a:pos x="423" y="26"/>
                </a:cxn>
                <a:cxn ang="0">
                  <a:pos x="342" y="12"/>
                </a:cxn>
                <a:cxn ang="0">
                  <a:pos x="265" y="3"/>
                </a:cxn>
                <a:cxn ang="0">
                  <a:pos x="191" y="0"/>
                </a:cxn>
                <a:cxn ang="0">
                  <a:pos x="123" y="3"/>
                </a:cxn>
                <a:cxn ang="0">
                  <a:pos x="59" y="14"/>
                </a:cxn>
                <a:cxn ang="0">
                  <a:pos x="0" y="33"/>
                </a:cxn>
              </a:cxnLst>
              <a:rect l="0" t="0" r="r" b="b"/>
              <a:pathLst>
                <a:path w="1288" h="452">
                  <a:moveTo>
                    <a:pt x="25" y="91"/>
                  </a:moveTo>
                  <a:lnTo>
                    <a:pt x="49" y="82"/>
                  </a:lnTo>
                  <a:lnTo>
                    <a:pt x="73" y="76"/>
                  </a:lnTo>
                  <a:lnTo>
                    <a:pt x="100" y="70"/>
                  </a:lnTo>
                  <a:lnTo>
                    <a:pt x="129" y="67"/>
                  </a:lnTo>
                  <a:lnTo>
                    <a:pt x="159" y="64"/>
                  </a:lnTo>
                  <a:lnTo>
                    <a:pt x="191" y="64"/>
                  </a:lnTo>
                  <a:lnTo>
                    <a:pt x="225" y="64"/>
                  </a:lnTo>
                  <a:lnTo>
                    <a:pt x="259" y="66"/>
                  </a:lnTo>
                  <a:lnTo>
                    <a:pt x="295" y="70"/>
                  </a:lnTo>
                  <a:lnTo>
                    <a:pt x="332" y="75"/>
                  </a:lnTo>
                  <a:lnTo>
                    <a:pt x="370" y="81"/>
                  </a:lnTo>
                  <a:lnTo>
                    <a:pt x="410" y="89"/>
                  </a:lnTo>
                  <a:lnTo>
                    <a:pt x="449" y="98"/>
                  </a:lnTo>
                  <a:lnTo>
                    <a:pt x="490" y="109"/>
                  </a:lnTo>
                  <a:lnTo>
                    <a:pt x="531" y="120"/>
                  </a:lnTo>
                  <a:lnTo>
                    <a:pt x="573" y="133"/>
                  </a:lnTo>
                  <a:lnTo>
                    <a:pt x="616" y="146"/>
                  </a:lnTo>
                  <a:lnTo>
                    <a:pt x="658" y="162"/>
                  </a:lnTo>
                  <a:lnTo>
                    <a:pt x="701" y="177"/>
                  </a:lnTo>
                  <a:lnTo>
                    <a:pt x="745" y="194"/>
                  </a:lnTo>
                  <a:lnTo>
                    <a:pt x="788" y="212"/>
                  </a:lnTo>
                  <a:lnTo>
                    <a:pt x="832" y="230"/>
                  </a:lnTo>
                  <a:lnTo>
                    <a:pt x="875" y="250"/>
                  </a:lnTo>
                  <a:lnTo>
                    <a:pt x="920" y="270"/>
                  </a:lnTo>
                  <a:lnTo>
                    <a:pt x="963" y="291"/>
                  </a:lnTo>
                  <a:lnTo>
                    <a:pt x="1006" y="312"/>
                  </a:lnTo>
                  <a:lnTo>
                    <a:pt x="1049" y="334"/>
                  </a:lnTo>
                  <a:lnTo>
                    <a:pt x="1091" y="357"/>
                  </a:lnTo>
                  <a:lnTo>
                    <a:pt x="1133" y="380"/>
                  </a:lnTo>
                  <a:lnTo>
                    <a:pt x="1174" y="404"/>
                  </a:lnTo>
                  <a:lnTo>
                    <a:pt x="1214" y="428"/>
                  </a:lnTo>
                  <a:lnTo>
                    <a:pt x="1254" y="452"/>
                  </a:lnTo>
                  <a:lnTo>
                    <a:pt x="1288" y="398"/>
                  </a:lnTo>
                  <a:lnTo>
                    <a:pt x="1248" y="374"/>
                  </a:lnTo>
                  <a:lnTo>
                    <a:pt x="1206" y="348"/>
                  </a:lnTo>
                  <a:lnTo>
                    <a:pt x="1164" y="324"/>
                  </a:lnTo>
                  <a:lnTo>
                    <a:pt x="1122" y="301"/>
                  </a:lnTo>
                  <a:lnTo>
                    <a:pt x="1079" y="278"/>
                  </a:lnTo>
                  <a:lnTo>
                    <a:pt x="1034" y="256"/>
                  </a:lnTo>
                  <a:lnTo>
                    <a:pt x="990" y="234"/>
                  </a:lnTo>
                  <a:lnTo>
                    <a:pt x="946" y="212"/>
                  </a:lnTo>
                  <a:lnTo>
                    <a:pt x="902" y="192"/>
                  </a:lnTo>
                  <a:lnTo>
                    <a:pt x="858" y="172"/>
                  </a:lnTo>
                  <a:lnTo>
                    <a:pt x="813" y="153"/>
                  </a:lnTo>
                  <a:lnTo>
                    <a:pt x="768" y="134"/>
                  </a:lnTo>
                  <a:lnTo>
                    <a:pt x="724" y="118"/>
                  </a:lnTo>
                  <a:lnTo>
                    <a:pt x="680" y="101"/>
                  </a:lnTo>
                  <a:lnTo>
                    <a:pt x="636" y="86"/>
                  </a:lnTo>
                  <a:lnTo>
                    <a:pt x="592" y="71"/>
                  </a:lnTo>
                  <a:lnTo>
                    <a:pt x="549" y="59"/>
                  </a:lnTo>
                  <a:lnTo>
                    <a:pt x="506" y="47"/>
                  </a:lnTo>
                  <a:lnTo>
                    <a:pt x="464" y="36"/>
                  </a:lnTo>
                  <a:lnTo>
                    <a:pt x="423" y="26"/>
                  </a:lnTo>
                  <a:lnTo>
                    <a:pt x="382" y="18"/>
                  </a:lnTo>
                  <a:lnTo>
                    <a:pt x="342" y="12"/>
                  </a:lnTo>
                  <a:lnTo>
                    <a:pt x="302" y="6"/>
                  </a:lnTo>
                  <a:lnTo>
                    <a:pt x="265" y="3"/>
                  </a:lnTo>
                  <a:lnTo>
                    <a:pt x="227" y="1"/>
                  </a:lnTo>
                  <a:lnTo>
                    <a:pt x="191" y="0"/>
                  </a:lnTo>
                  <a:lnTo>
                    <a:pt x="156" y="1"/>
                  </a:lnTo>
                  <a:lnTo>
                    <a:pt x="123" y="3"/>
                  </a:lnTo>
                  <a:lnTo>
                    <a:pt x="89" y="7"/>
                  </a:lnTo>
                  <a:lnTo>
                    <a:pt x="59" y="14"/>
                  </a:lnTo>
                  <a:lnTo>
                    <a:pt x="29" y="22"/>
                  </a:lnTo>
                  <a:lnTo>
                    <a:pt x="0" y="33"/>
                  </a:lnTo>
                  <a:lnTo>
                    <a:pt x="25" y="9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4" name="Freeform 66"/>
            <p:cNvSpPr>
              <a:spLocks/>
            </p:cNvSpPr>
            <p:nvPr/>
          </p:nvSpPr>
          <p:spPr bwMode="auto">
            <a:xfrm>
              <a:off x="6301017" y="5378450"/>
              <a:ext cx="326656" cy="527050"/>
            </a:xfrm>
            <a:custGeom>
              <a:avLst/>
              <a:gdLst/>
              <a:ahLst/>
              <a:cxnLst>
                <a:cxn ang="0">
                  <a:pos x="426" y="728"/>
                </a:cxn>
                <a:cxn ang="0">
                  <a:pos x="355" y="673"/>
                </a:cxn>
                <a:cxn ang="0">
                  <a:pos x="291" y="618"/>
                </a:cxn>
                <a:cxn ang="0">
                  <a:pos x="234" y="563"/>
                </a:cxn>
                <a:cxn ang="0">
                  <a:pos x="186" y="509"/>
                </a:cxn>
                <a:cxn ang="0">
                  <a:pos x="146" y="456"/>
                </a:cxn>
                <a:cxn ang="0">
                  <a:pos x="113" y="404"/>
                </a:cxn>
                <a:cxn ang="0">
                  <a:pos x="90" y="354"/>
                </a:cxn>
                <a:cxn ang="0">
                  <a:pos x="73" y="307"/>
                </a:cxn>
                <a:cxn ang="0">
                  <a:pos x="65" y="264"/>
                </a:cxn>
                <a:cxn ang="0">
                  <a:pos x="64" y="223"/>
                </a:cxn>
                <a:cxn ang="0">
                  <a:pos x="72" y="186"/>
                </a:cxn>
                <a:cxn ang="0">
                  <a:pos x="86" y="153"/>
                </a:cxn>
                <a:cxn ang="0">
                  <a:pos x="108" y="122"/>
                </a:cxn>
                <a:cxn ang="0">
                  <a:pos x="139" y="95"/>
                </a:cxn>
                <a:cxn ang="0">
                  <a:pos x="179" y="69"/>
                </a:cxn>
                <a:cxn ang="0">
                  <a:pos x="178" y="0"/>
                </a:cxn>
                <a:cxn ang="0">
                  <a:pos x="125" y="27"/>
                </a:cxn>
                <a:cxn ang="0">
                  <a:pos x="80" y="60"/>
                </a:cxn>
                <a:cxn ang="0">
                  <a:pos x="44" y="99"/>
                </a:cxn>
                <a:cxn ang="0">
                  <a:pos x="19" y="143"/>
                </a:cxn>
                <a:cxn ang="0">
                  <a:pos x="5" y="192"/>
                </a:cxn>
                <a:cxn ang="0">
                  <a:pos x="0" y="243"/>
                </a:cxn>
                <a:cxn ang="0">
                  <a:pos x="6" y="297"/>
                </a:cxn>
                <a:cxn ang="0">
                  <a:pos x="20" y="351"/>
                </a:cxn>
                <a:cxn ang="0">
                  <a:pos x="43" y="406"/>
                </a:cxn>
                <a:cxn ang="0">
                  <a:pos x="74" y="463"/>
                </a:cxn>
                <a:cxn ang="0">
                  <a:pos x="114" y="521"/>
                </a:cxn>
                <a:cxn ang="0">
                  <a:pos x="161" y="578"/>
                </a:cxn>
                <a:cxn ang="0">
                  <a:pos x="218" y="637"/>
                </a:cxn>
                <a:cxn ang="0">
                  <a:pos x="281" y="694"/>
                </a:cxn>
                <a:cxn ang="0">
                  <a:pos x="351" y="752"/>
                </a:cxn>
                <a:cxn ang="0">
                  <a:pos x="430" y="808"/>
                </a:cxn>
              </a:cxnLst>
              <a:rect l="0" t="0" r="r" b="b"/>
              <a:pathLst>
                <a:path w="465" h="808">
                  <a:moveTo>
                    <a:pt x="465" y="756"/>
                  </a:moveTo>
                  <a:lnTo>
                    <a:pt x="426" y="728"/>
                  </a:lnTo>
                  <a:lnTo>
                    <a:pt x="390" y="701"/>
                  </a:lnTo>
                  <a:lnTo>
                    <a:pt x="355" y="673"/>
                  </a:lnTo>
                  <a:lnTo>
                    <a:pt x="323" y="646"/>
                  </a:lnTo>
                  <a:lnTo>
                    <a:pt x="291" y="618"/>
                  </a:lnTo>
                  <a:lnTo>
                    <a:pt x="262" y="590"/>
                  </a:lnTo>
                  <a:lnTo>
                    <a:pt x="234" y="563"/>
                  </a:lnTo>
                  <a:lnTo>
                    <a:pt x="209" y="536"/>
                  </a:lnTo>
                  <a:lnTo>
                    <a:pt x="186" y="509"/>
                  </a:lnTo>
                  <a:lnTo>
                    <a:pt x="165" y="482"/>
                  </a:lnTo>
                  <a:lnTo>
                    <a:pt x="146" y="456"/>
                  </a:lnTo>
                  <a:lnTo>
                    <a:pt x="128" y="429"/>
                  </a:lnTo>
                  <a:lnTo>
                    <a:pt x="113" y="404"/>
                  </a:lnTo>
                  <a:lnTo>
                    <a:pt x="101" y="378"/>
                  </a:lnTo>
                  <a:lnTo>
                    <a:pt x="90" y="354"/>
                  </a:lnTo>
                  <a:lnTo>
                    <a:pt x="80" y="330"/>
                  </a:lnTo>
                  <a:lnTo>
                    <a:pt x="73" y="307"/>
                  </a:lnTo>
                  <a:lnTo>
                    <a:pt x="68" y="285"/>
                  </a:lnTo>
                  <a:lnTo>
                    <a:pt x="65" y="264"/>
                  </a:lnTo>
                  <a:lnTo>
                    <a:pt x="64" y="243"/>
                  </a:lnTo>
                  <a:lnTo>
                    <a:pt x="64" y="223"/>
                  </a:lnTo>
                  <a:lnTo>
                    <a:pt x="68" y="204"/>
                  </a:lnTo>
                  <a:lnTo>
                    <a:pt x="72" y="186"/>
                  </a:lnTo>
                  <a:lnTo>
                    <a:pt x="79" y="169"/>
                  </a:lnTo>
                  <a:lnTo>
                    <a:pt x="86" y="153"/>
                  </a:lnTo>
                  <a:lnTo>
                    <a:pt x="96" y="137"/>
                  </a:lnTo>
                  <a:lnTo>
                    <a:pt x="108" y="122"/>
                  </a:lnTo>
                  <a:lnTo>
                    <a:pt x="123" y="108"/>
                  </a:lnTo>
                  <a:lnTo>
                    <a:pt x="139" y="95"/>
                  </a:lnTo>
                  <a:lnTo>
                    <a:pt x="158" y="81"/>
                  </a:lnTo>
                  <a:lnTo>
                    <a:pt x="179" y="69"/>
                  </a:lnTo>
                  <a:lnTo>
                    <a:pt x="203" y="58"/>
                  </a:lnTo>
                  <a:lnTo>
                    <a:pt x="178" y="0"/>
                  </a:lnTo>
                  <a:lnTo>
                    <a:pt x="150" y="13"/>
                  </a:lnTo>
                  <a:lnTo>
                    <a:pt x="125" y="27"/>
                  </a:lnTo>
                  <a:lnTo>
                    <a:pt x="101" y="43"/>
                  </a:lnTo>
                  <a:lnTo>
                    <a:pt x="80" y="60"/>
                  </a:lnTo>
                  <a:lnTo>
                    <a:pt x="61" y="79"/>
                  </a:lnTo>
                  <a:lnTo>
                    <a:pt x="44" y="99"/>
                  </a:lnTo>
                  <a:lnTo>
                    <a:pt x="31" y="121"/>
                  </a:lnTo>
                  <a:lnTo>
                    <a:pt x="19" y="143"/>
                  </a:lnTo>
                  <a:lnTo>
                    <a:pt x="11" y="167"/>
                  </a:lnTo>
                  <a:lnTo>
                    <a:pt x="5" y="192"/>
                  </a:lnTo>
                  <a:lnTo>
                    <a:pt x="1" y="217"/>
                  </a:lnTo>
                  <a:lnTo>
                    <a:pt x="0" y="243"/>
                  </a:lnTo>
                  <a:lnTo>
                    <a:pt x="1" y="269"/>
                  </a:lnTo>
                  <a:lnTo>
                    <a:pt x="6" y="297"/>
                  </a:lnTo>
                  <a:lnTo>
                    <a:pt x="11" y="323"/>
                  </a:lnTo>
                  <a:lnTo>
                    <a:pt x="20" y="351"/>
                  </a:lnTo>
                  <a:lnTo>
                    <a:pt x="30" y="378"/>
                  </a:lnTo>
                  <a:lnTo>
                    <a:pt x="43" y="406"/>
                  </a:lnTo>
                  <a:lnTo>
                    <a:pt x="58" y="435"/>
                  </a:lnTo>
                  <a:lnTo>
                    <a:pt x="74" y="463"/>
                  </a:lnTo>
                  <a:lnTo>
                    <a:pt x="93" y="492"/>
                  </a:lnTo>
                  <a:lnTo>
                    <a:pt x="114" y="521"/>
                  </a:lnTo>
                  <a:lnTo>
                    <a:pt x="137" y="550"/>
                  </a:lnTo>
                  <a:lnTo>
                    <a:pt x="161" y="578"/>
                  </a:lnTo>
                  <a:lnTo>
                    <a:pt x="188" y="607"/>
                  </a:lnTo>
                  <a:lnTo>
                    <a:pt x="218" y="637"/>
                  </a:lnTo>
                  <a:lnTo>
                    <a:pt x="248" y="665"/>
                  </a:lnTo>
                  <a:lnTo>
                    <a:pt x="281" y="694"/>
                  </a:lnTo>
                  <a:lnTo>
                    <a:pt x="315" y="723"/>
                  </a:lnTo>
                  <a:lnTo>
                    <a:pt x="351" y="752"/>
                  </a:lnTo>
                  <a:lnTo>
                    <a:pt x="389" y="780"/>
                  </a:lnTo>
                  <a:lnTo>
                    <a:pt x="430" y="808"/>
                  </a:lnTo>
                  <a:lnTo>
                    <a:pt x="465" y="75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5" name="Freeform 67"/>
            <p:cNvSpPr>
              <a:spLocks/>
            </p:cNvSpPr>
            <p:nvPr/>
          </p:nvSpPr>
          <p:spPr bwMode="auto">
            <a:xfrm>
              <a:off x="6601884" y="5870576"/>
              <a:ext cx="938705" cy="339725"/>
            </a:xfrm>
            <a:custGeom>
              <a:avLst/>
              <a:gdLst/>
              <a:ahLst/>
              <a:cxnLst>
                <a:cxn ang="0">
                  <a:pos x="1289" y="434"/>
                </a:cxn>
                <a:cxn ang="0">
                  <a:pos x="1263" y="442"/>
                </a:cxn>
                <a:cxn ang="0">
                  <a:pos x="1221" y="450"/>
                </a:cxn>
                <a:cxn ang="0">
                  <a:pos x="1158" y="456"/>
                </a:cxn>
                <a:cxn ang="0">
                  <a:pos x="1089" y="455"/>
                </a:cxn>
                <a:cxn ang="0">
                  <a:pos x="1016" y="446"/>
                </a:cxn>
                <a:cxn ang="0">
                  <a:pos x="938" y="432"/>
                </a:cxn>
                <a:cxn ang="0">
                  <a:pos x="858" y="410"/>
                </a:cxn>
                <a:cxn ang="0">
                  <a:pos x="773" y="383"/>
                </a:cxn>
                <a:cxn ang="0">
                  <a:pos x="686" y="351"/>
                </a:cxn>
                <a:cxn ang="0">
                  <a:pos x="598" y="315"/>
                </a:cxn>
                <a:cxn ang="0">
                  <a:pos x="510" y="274"/>
                </a:cxn>
                <a:cxn ang="0">
                  <a:pos x="420" y="230"/>
                </a:cxn>
                <a:cxn ang="0">
                  <a:pos x="332" y="183"/>
                </a:cxn>
                <a:cxn ang="0">
                  <a:pos x="245" y="132"/>
                </a:cxn>
                <a:cxn ang="0">
                  <a:pos x="159" y="81"/>
                </a:cxn>
                <a:cxn ang="0">
                  <a:pos x="76" y="26"/>
                </a:cxn>
                <a:cxn ang="0">
                  <a:pos x="0" y="52"/>
                </a:cxn>
                <a:cxn ang="0">
                  <a:pos x="83" y="107"/>
                </a:cxn>
                <a:cxn ang="0">
                  <a:pos x="169" y="161"/>
                </a:cxn>
                <a:cxn ang="0">
                  <a:pos x="256" y="213"/>
                </a:cxn>
                <a:cxn ang="0">
                  <a:pos x="345" y="263"/>
                </a:cxn>
                <a:cxn ang="0">
                  <a:pos x="437" y="310"/>
                </a:cxn>
                <a:cxn ang="0">
                  <a:pos x="527" y="353"/>
                </a:cxn>
                <a:cxn ang="0">
                  <a:pos x="618" y="393"/>
                </a:cxn>
                <a:cxn ang="0">
                  <a:pos x="707" y="428"/>
                </a:cxn>
                <a:cxn ang="0">
                  <a:pos x="796" y="458"/>
                </a:cxn>
                <a:cxn ang="0">
                  <a:pos x="882" y="484"/>
                </a:cxn>
                <a:cxn ang="0">
                  <a:pos x="966" y="502"/>
                </a:cxn>
                <a:cxn ang="0">
                  <a:pos x="1046" y="514"/>
                </a:cxn>
                <a:cxn ang="0">
                  <a:pos x="1124" y="520"/>
                </a:cxn>
                <a:cxn ang="0">
                  <a:pos x="1195" y="518"/>
                </a:cxn>
                <a:cxn ang="0">
                  <a:pos x="1263" y="508"/>
                </a:cxn>
                <a:cxn ang="0">
                  <a:pos x="1296" y="499"/>
                </a:cxn>
                <a:cxn ang="0">
                  <a:pos x="1326" y="488"/>
                </a:cxn>
              </a:cxnLst>
              <a:rect l="0" t="0" r="r" b="b"/>
              <a:pathLst>
                <a:path w="1326" h="520">
                  <a:moveTo>
                    <a:pt x="1301" y="428"/>
                  </a:moveTo>
                  <a:lnTo>
                    <a:pt x="1289" y="434"/>
                  </a:lnTo>
                  <a:lnTo>
                    <a:pt x="1276" y="438"/>
                  </a:lnTo>
                  <a:lnTo>
                    <a:pt x="1263" y="442"/>
                  </a:lnTo>
                  <a:lnTo>
                    <a:pt x="1249" y="445"/>
                  </a:lnTo>
                  <a:lnTo>
                    <a:pt x="1221" y="450"/>
                  </a:lnTo>
                  <a:lnTo>
                    <a:pt x="1190" y="455"/>
                  </a:lnTo>
                  <a:lnTo>
                    <a:pt x="1158" y="456"/>
                  </a:lnTo>
                  <a:lnTo>
                    <a:pt x="1125" y="457"/>
                  </a:lnTo>
                  <a:lnTo>
                    <a:pt x="1089" y="455"/>
                  </a:lnTo>
                  <a:lnTo>
                    <a:pt x="1054" y="452"/>
                  </a:lnTo>
                  <a:lnTo>
                    <a:pt x="1016" y="446"/>
                  </a:lnTo>
                  <a:lnTo>
                    <a:pt x="978" y="439"/>
                  </a:lnTo>
                  <a:lnTo>
                    <a:pt x="938" y="432"/>
                  </a:lnTo>
                  <a:lnTo>
                    <a:pt x="898" y="422"/>
                  </a:lnTo>
                  <a:lnTo>
                    <a:pt x="858" y="410"/>
                  </a:lnTo>
                  <a:lnTo>
                    <a:pt x="816" y="397"/>
                  </a:lnTo>
                  <a:lnTo>
                    <a:pt x="773" y="383"/>
                  </a:lnTo>
                  <a:lnTo>
                    <a:pt x="729" y="368"/>
                  </a:lnTo>
                  <a:lnTo>
                    <a:pt x="686" y="351"/>
                  </a:lnTo>
                  <a:lnTo>
                    <a:pt x="642" y="333"/>
                  </a:lnTo>
                  <a:lnTo>
                    <a:pt x="598" y="315"/>
                  </a:lnTo>
                  <a:lnTo>
                    <a:pt x="554" y="295"/>
                  </a:lnTo>
                  <a:lnTo>
                    <a:pt x="510" y="274"/>
                  </a:lnTo>
                  <a:lnTo>
                    <a:pt x="464" y="253"/>
                  </a:lnTo>
                  <a:lnTo>
                    <a:pt x="420" y="230"/>
                  </a:lnTo>
                  <a:lnTo>
                    <a:pt x="376" y="206"/>
                  </a:lnTo>
                  <a:lnTo>
                    <a:pt x="332" y="183"/>
                  </a:lnTo>
                  <a:lnTo>
                    <a:pt x="288" y="158"/>
                  </a:lnTo>
                  <a:lnTo>
                    <a:pt x="245" y="132"/>
                  </a:lnTo>
                  <a:lnTo>
                    <a:pt x="202" y="107"/>
                  </a:lnTo>
                  <a:lnTo>
                    <a:pt x="159" y="81"/>
                  </a:lnTo>
                  <a:lnTo>
                    <a:pt x="117" y="54"/>
                  </a:lnTo>
                  <a:lnTo>
                    <a:pt x="76" y="26"/>
                  </a:lnTo>
                  <a:lnTo>
                    <a:pt x="35" y="0"/>
                  </a:lnTo>
                  <a:lnTo>
                    <a:pt x="0" y="52"/>
                  </a:lnTo>
                  <a:lnTo>
                    <a:pt x="41" y="81"/>
                  </a:lnTo>
                  <a:lnTo>
                    <a:pt x="83" y="107"/>
                  </a:lnTo>
                  <a:lnTo>
                    <a:pt x="124" y="135"/>
                  </a:lnTo>
                  <a:lnTo>
                    <a:pt x="169" y="161"/>
                  </a:lnTo>
                  <a:lnTo>
                    <a:pt x="212" y="188"/>
                  </a:lnTo>
                  <a:lnTo>
                    <a:pt x="256" y="213"/>
                  </a:lnTo>
                  <a:lnTo>
                    <a:pt x="301" y="238"/>
                  </a:lnTo>
                  <a:lnTo>
                    <a:pt x="345" y="263"/>
                  </a:lnTo>
                  <a:lnTo>
                    <a:pt x="391" y="287"/>
                  </a:lnTo>
                  <a:lnTo>
                    <a:pt x="437" y="310"/>
                  </a:lnTo>
                  <a:lnTo>
                    <a:pt x="482" y="332"/>
                  </a:lnTo>
                  <a:lnTo>
                    <a:pt x="527" y="353"/>
                  </a:lnTo>
                  <a:lnTo>
                    <a:pt x="573" y="373"/>
                  </a:lnTo>
                  <a:lnTo>
                    <a:pt x="618" y="393"/>
                  </a:lnTo>
                  <a:lnTo>
                    <a:pt x="663" y="411"/>
                  </a:lnTo>
                  <a:lnTo>
                    <a:pt x="707" y="428"/>
                  </a:lnTo>
                  <a:lnTo>
                    <a:pt x="752" y="444"/>
                  </a:lnTo>
                  <a:lnTo>
                    <a:pt x="796" y="458"/>
                  </a:lnTo>
                  <a:lnTo>
                    <a:pt x="840" y="471"/>
                  </a:lnTo>
                  <a:lnTo>
                    <a:pt x="882" y="484"/>
                  </a:lnTo>
                  <a:lnTo>
                    <a:pt x="925" y="494"/>
                  </a:lnTo>
                  <a:lnTo>
                    <a:pt x="966" y="502"/>
                  </a:lnTo>
                  <a:lnTo>
                    <a:pt x="1007" y="509"/>
                  </a:lnTo>
                  <a:lnTo>
                    <a:pt x="1046" y="514"/>
                  </a:lnTo>
                  <a:lnTo>
                    <a:pt x="1085" y="519"/>
                  </a:lnTo>
                  <a:lnTo>
                    <a:pt x="1124" y="520"/>
                  </a:lnTo>
                  <a:lnTo>
                    <a:pt x="1160" y="520"/>
                  </a:lnTo>
                  <a:lnTo>
                    <a:pt x="1195" y="518"/>
                  </a:lnTo>
                  <a:lnTo>
                    <a:pt x="1230" y="513"/>
                  </a:lnTo>
                  <a:lnTo>
                    <a:pt x="1263" y="508"/>
                  </a:lnTo>
                  <a:lnTo>
                    <a:pt x="1279" y="503"/>
                  </a:lnTo>
                  <a:lnTo>
                    <a:pt x="1296" y="499"/>
                  </a:lnTo>
                  <a:lnTo>
                    <a:pt x="1311" y="494"/>
                  </a:lnTo>
                  <a:lnTo>
                    <a:pt x="1326" y="488"/>
                  </a:lnTo>
                  <a:lnTo>
                    <a:pt x="1301" y="42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6" name="Freeform 68"/>
            <p:cNvSpPr>
              <a:spLocks/>
            </p:cNvSpPr>
            <p:nvPr/>
          </p:nvSpPr>
          <p:spPr bwMode="auto">
            <a:xfrm>
              <a:off x="7523396" y="6103939"/>
              <a:ext cx="104874" cy="85725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2" y="10"/>
                </a:cxn>
                <a:cxn ang="0">
                  <a:pos x="81" y="19"/>
                </a:cxn>
                <a:cxn ang="0">
                  <a:pos x="70" y="29"/>
                </a:cxn>
                <a:cxn ang="0">
                  <a:pos x="57" y="39"/>
                </a:cxn>
                <a:cxn ang="0">
                  <a:pos x="43" y="48"/>
                </a:cxn>
                <a:cxn ang="0">
                  <a:pos x="29" y="57"/>
                </a:cxn>
                <a:cxn ang="0">
                  <a:pos x="15" y="65"/>
                </a:cxn>
                <a:cxn ang="0">
                  <a:pos x="0" y="71"/>
                </a:cxn>
                <a:cxn ang="0">
                  <a:pos x="25" y="131"/>
                </a:cxn>
                <a:cxn ang="0">
                  <a:pos x="43" y="122"/>
                </a:cxn>
                <a:cxn ang="0">
                  <a:pos x="61" y="112"/>
                </a:cxn>
                <a:cxn ang="0">
                  <a:pos x="79" y="101"/>
                </a:cxn>
                <a:cxn ang="0">
                  <a:pos x="95" y="90"/>
                </a:cxn>
                <a:cxn ang="0">
                  <a:pos x="110" y="79"/>
                </a:cxn>
                <a:cxn ang="0">
                  <a:pos x="124" y="67"/>
                </a:cxn>
                <a:cxn ang="0">
                  <a:pos x="137" y="55"/>
                </a:cxn>
                <a:cxn ang="0">
                  <a:pos x="148" y="43"/>
                </a:cxn>
                <a:cxn ang="0">
                  <a:pos x="101" y="0"/>
                </a:cxn>
              </a:cxnLst>
              <a:rect l="0" t="0" r="r" b="b"/>
              <a:pathLst>
                <a:path w="148" h="131">
                  <a:moveTo>
                    <a:pt x="101" y="0"/>
                  </a:moveTo>
                  <a:lnTo>
                    <a:pt x="92" y="10"/>
                  </a:lnTo>
                  <a:lnTo>
                    <a:pt x="81" y="19"/>
                  </a:lnTo>
                  <a:lnTo>
                    <a:pt x="70" y="29"/>
                  </a:lnTo>
                  <a:lnTo>
                    <a:pt x="57" y="39"/>
                  </a:lnTo>
                  <a:lnTo>
                    <a:pt x="43" y="48"/>
                  </a:lnTo>
                  <a:lnTo>
                    <a:pt x="29" y="57"/>
                  </a:lnTo>
                  <a:lnTo>
                    <a:pt x="15" y="65"/>
                  </a:lnTo>
                  <a:lnTo>
                    <a:pt x="0" y="71"/>
                  </a:lnTo>
                  <a:lnTo>
                    <a:pt x="25" y="131"/>
                  </a:lnTo>
                  <a:lnTo>
                    <a:pt x="43" y="122"/>
                  </a:lnTo>
                  <a:lnTo>
                    <a:pt x="61" y="112"/>
                  </a:lnTo>
                  <a:lnTo>
                    <a:pt x="79" y="101"/>
                  </a:lnTo>
                  <a:lnTo>
                    <a:pt x="95" y="90"/>
                  </a:lnTo>
                  <a:lnTo>
                    <a:pt x="110" y="79"/>
                  </a:lnTo>
                  <a:lnTo>
                    <a:pt x="124" y="67"/>
                  </a:lnTo>
                  <a:lnTo>
                    <a:pt x="137" y="55"/>
                  </a:lnTo>
                  <a:lnTo>
                    <a:pt x="148" y="4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7" name="Freeform 69"/>
            <p:cNvSpPr>
              <a:spLocks/>
            </p:cNvSpPr>
            <p:nvPr/>
          </p:nvSpPr>
          <p:spPr bwMode="auto">
            <a:xfrm>
              <a:off x="7562940" y="5808663"/>
              <a:ext cx="92839" cy="9366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" y="55"/>
                </a:cxn>
                <a:cxn ang="0">
                  <a:pos x="22" y="69"/>
                </a:cxn>
                <a:cxn ang="0">
                  <a:pos x="32" y="81"/>
                </a:cxn>
                <a:cxn ang="0">
                  <a:pos x="42" y="94"/>
                </a:cxn>
                <a:cxn ang="0">
                  <a:pos x="52" y="106"/>
                </a:cxn>
                <a:cxn ang="0">
                  <a:pos x="60" y="119"/>
                </a:cxn>
                <a:cxn ang="0">
                  <a:pos x="69" y="132"/>
                </a:cxn>
                <a:cxn ang="0">
                  <a:pos x="77" y="145"/>
                </a:cxn>
                <a:cxn ang="0">
                  <a:pos x="131" y="111"/>
                </a:cxn>
                <a:cxn ang="0">
                  <a:pos x="122" y="96"/>
                </a:cxn>
                <a:cxn ang="0">
                  <a:pos x="113" y="83"/>
                </a:cxn>
                <a:cxn ang="0">
                  <a:pos x="103" y="69"/>
                </a:cxn>
                <a:cxn ang="0">
                  <a:pos x="92" y="55"/>
                </a:cxn>
                <a:cxn ang="0">
                  <a:pos x="82" y="41"/>
                </a:cxn>
                <a:cxn ang="0">
                  <a:pos x="70" y="28"/>
                </a:cxn>
                <a:cxn ang="0">
                  <a:pos x="59" y="13"/>
                </a:cxn>
                <a:cxn ang="0">
                  <a:pos x="47" y="0"/>
                </a:cxn>
                <a:cxn ang="0">
                  <a:pos x="0" y="42"/>
                </a:cxn>
              </a:cxnLst>
              <a:rect l="0" t="0" r="r" b="b"/>
              <a:pathLst>
                <a:path w="131" h="145">
                  <a:moveTo>
                    <a:pt x="0" y="42"/>
                  </a:moveTo>
                  <a:lnTo>
                    <a:pt x="11" y="55"/>
                  </a:lnTo>
                  <a:lnTo>
                    <a:pt x="22" y="69"/>
                  </a:lnTo>
                  <a:lnTo>
                    <a:pt x="32" y="81"/>
                  </a:lnTo>
                  <a:lnTo>
                    <a:pt x="42" y="94"/>
                  </a:lnTo>
                  <a:lnTo>
                    <a:pt x="52" y="106"/>
                  </a:lnTo>
                  <a:lnTo>
                    <a:pt x="60" y="119"/>
                  </a:lnTo>
                  <a:lnTo>
                    <a:pt x="69" y="132"/>
                  </a:lnTo>
                  <a:lnTo>
                    <a:pt x="77" y="145"/>
                  </a:lnTo>
                  <a:lnTo>
                    <a:pt x="131" y="111"/>
                  </a:lnTo>
                  <a:lnTo>
                    <a:pt x="122" y="96"/>
                  </a:lnTo>
                  <a:lnTo>
                    <a:pt x="113" y="83"/>
                  </a:lnTo>
                  <a:lnTo>
                    <a:pt x="103" y="69"/>
                  </a:lnTo>
                  <a:lnTo>
                    <a:pt x="92" y="55"/>
                  </a:lnTo>
                  <a:lnTo>
                    <a:pt x="82" y="41"/>
                  </a:lnTo>
                  <a:lnTo>
                    <a:pt x="70" y="28"/>
                  </a:lnTo>
                  <a:lnTo>
                    <a:pt x="59" y="13"/>
                  </a:lnTo>
                  <a:lnTo>
                    <a:pt x="47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8" name="Rectangle 70"/>
            <p:cNvSpPr>
              <a:spLocks noChangeArrowheads="1"/>
            </p:cNvSpPr>
            <p:nvPr/>
          </p:nvSpPr>
          <p:spPr bwMode="auto">
            <a:xfrm>
              <a:off x="6452310" y="5407026"/>
              <a:ext cx="62408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Castle</a:t>
              </a:r>
            </a:p>
          </p:txBody>
        </p:sp>
        <p:sp>
          <p:nvSpPr>
            <p:cNvPr id="78919" name="Freeform 71"/>
            <p:cNvSpPr>
              <a:spLocks/>
            </p:cNvSpPr>
            <p:nvPr/>
          </p:nvSpPr>
          <p:spPr bwMode="auto">
            <a:xfrm>
              <a:off x="6288982" y="5472113"/>
              <a:ext cx="110031" cy="1016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6"/>
                </a:cxn>
                <a:cxn ang="0">
                  <a:pos x="116" y="149"/>
                </a:cxn>
                <a:cxn ang="0">
                  <a:pos x="129" y="140"/>
                </a:cxn>
                <a:cxn ang="0">
                  <a:pos x="140" y="130"/>
                </a:cxn>
                <a:cxn ang="0">
                  <a:pos x="148" y="117"/>
                </a:cxn>
                <a:cxn ang="0">
                  <a:pos x="154" y="103"/>
                </a:cxn>
                <a:cxn ang="0">
                  <a:pos x="158" y="87"/>
                </a:cxn>
                <a:cxn ang="0">
                  <a:pos x="158" y="72"/>
                </a:cxn>
                <a:cxn ang="0">
                  <a:pos x="154" y="57"/>
                </a:cxn>
                <a:cxn ang="0">
                  <a:pos x="148" y="42"/>
                </a:cxn>
                <a:cxn ang="0">
                  <a:pos x="140" y="29"/>
                </a:cxn>
                <a:cxn ang="0">
                  <a:pos x="129" y="19"/>
                </a:cxn>
                <a:cxn ang="0">
                  <a:pos x="116" y="10"/>
                </a:cxn>
                <a:cxn ang="0">
                  <a:pos x="102" y="5"/>
                </a:cxn>
                <a:cxn ang="0">
                  <a:pos x="87" y="1"/>
                </a:cxn>
                <a:cxn ang="0">
                  <a:pos x="70" y="1"/>
                </a:cxn>
                <a:cxn ang="0">
                  <a:pos x="55" y="5"/>
                </a:cxn>
                <a:cxn ang="0">
                  <a:pos x="41" y="10"/>
                </a:cxn>
                <a:cxn ang="0">
                  <a:pos x="28" y="19"/>
                </a:cxn>
                <a:cxn ang="0">
                  <a:pos x="17" y="29"/>
                </a:cxn>
                <a:cxn ang="0">
                  <a:pos x="9" y="42"/>
                </a:cxn>
                <a:cxn ang="0">
                  <a:pos x="3" y="57"/>
                </a:cxn>
                <a:cxn ang="0">
                  <a:pos x="0" y="72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9" y="117"/>
                </a:cxn>
                <a:cxn ang="0">
                  <a:pos x="17" y="130"/>
                </a:cxn>
                <a:cxn ang="0">
                  <a:pos x="28" y="140"/>
                </a:cxn>
                <a:cxn ang="0">
                  <a:pos x="41" y="149"/>
                </a:cxn>
                <a:cxn ang="0">
                  <a:pos x="55" y="156"/>
                </a:cxn>
                <a:cxn ang="0">
                  <a:pos x="70" y="158"/>
                </a:cxn>
              </a:cxnLst>
              <a:rect l="0" t="0" r="r" b="b"/>
              <a:pathLst>
                <a:path w="158" h="159">
                  <a:moveTo>
                    <a:pt x="78" y="159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2" y="156"/>
                  </a:lnTo>
                  <a:lnTo>
                    <a:pt x="109" y="153"/>
                  </a:lnTo>
                  <a:lnTo>
                    <a:pt x="116" y="149"/>
                  </a:lnTo>
                  <a:lnTo>
                    <a:pt x="122" y="146"/>
                  </a:lnTo>
                  <a:lnTo>
                    <a:pt x="129" y="140"/>
                  </a:lnTo>
                  <a:lnTo>
                    <a:pt x="134" y="136"/>
                  </a:lnTo>
                  <a:lnTo>
                    <a:pt x="140" y="130"/>
                  </a:lnTo>
                  <a:lnTo>
                    <a:pt x="144" y="124"/>
                  </a:lnTo>
                  <a:lnTo>
                    <a:pt x="148" y="117"/>
                  </a:lnTo>
                  <a:lnTo>
                    <a:pt x="151" y="111"/>
                  </a:lnTo>
                  <a:lnTo>
                    <a:pt x="154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80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4" y="57"/>
                  </a:lnTo>
                  <a:lnTo>
                    <a:pt x="151" y="49"/>
                  </a:lnTo>
                  <a:lnTo>
                    <a:pt x="148" y="42"/>
                  </a:lnTo>
                  <a:lnTo>
                    <a:pt x="144" y="36"/>
                  </a:lnTo>
                  <a:lnTo>
                    <a:pt x="140" y="29"/>
                  </a:lnTo>
                  <a:lnTo>
                    <a:pt x="134" y="23"/>
                  </a:lnTo>
                  <a:lnTo>
                    <a:pt x="129" y="19"/>
                  </a:lnTo>
                  <a:lnTo>
                    <a:pt x="122" y="15"/>
                  </a:lnTo>
                  <a:lnTo>
                    <a:pt x="116" y="10"/>
                  </a:lnTo>
                  <a:lnTo>
                    <a:pt x="109" y="7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3" y="2"/>
                  </a:lnTo>
                  <a:lnTo>
                    <a:pt x="55" y="5"/>
                  </a:lnTo>
                  <a:lnTo>
                    <a:pt x="47" y="7"/>
                  </a:lnTo>
                  <a:lnTo>
                    <a:pt x="41" y="10"/>
                  </a:lnTo>
                  <a:lnTo>
                    <a:pt x="34" y="15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3" y="36"/>
                  </a:lnTo>
                  <a:lnTo>
                    <a:pt x="9" y="42"/>
                  </a:lnTo>
                  <a:lnTo>
                    <a:pt x="5" y="49"/>
                  </a:lnTo>
                  <a:lnTo>
                    <a:pt x="3" y="57"/>
                  </a:lnTo>
                  <a:lnTo>
                    <a:pt x="1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5" y="111"/>
                  </a:lnTo>
                  <a:lnTo>
                    <a:pt x="9" y="117"/>
                  </a:lnTo>
                  <a:lnTo>
                    <a:pt x="13" y="124"/>
                  </a:lnTo>
                  <a:lnTo>
                    <a:pt x="17" y="130"/>
                  </a:lnTo>
                  <a:lnTo>
                    <a:pt x="23" y="136"/>
                  </a:lnTo>
                  <a:lnTo>
                    <a:pt x="28" y="140"/>
                  </a:lnTo>
                  <a:lnTo>
                    <a:pt x="34" y="146"/>
                  </a:lnTo>
                  <a:lnTo>
                    <a:pt x="41" y="149"/>
                  </a:lnTo>
                  <a:lnTo>
                    <a:pt x="47" y="153"/>
                  </a:lnTo>
                  <a:lnTo>
                    <a:pt x="55" y="156"/>
                  </a:lnTo>
                  <a:lnTo>
                    <a:pt x="63" y="157"/>
                  </a:lnTo>
                  <a:lnTo>
                    <a:pt x="70" y="158"/>
                  </a:lnTo>
                  <a:lnTo>
                    <a:pt x="78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0" name="Line 72"/>
            <p:cNvSpPr>
              <a:spLocks noChangeShapeType="1"/>
            </p:cNvSpPr>
            <p:nvPr/>
          </p:nvSpPr>
          <p:spPr bwMode="auto">
            <a:xfrm flipH="1" flipV="1">
              <a:off x="2910675" y="2330450"/>
              <a:ext cx="79085" cy="70485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1" name="Freeform 73"/>
            <p:cNvSpPr>
              <a:spLocks/>
            </p:cNvSpPr>
            <p:nvPr/>
          </p:nvSpPr>
          <p:spPr bwMode="auto">
            <a:xfrm>
              <a:off x="2884886" y="2257426"/>
              <a:ext cx="56735" cy="92075"/>
            </a:xfrm>
            <a:custGeom>
              <a:avLst/>
              <a:gdLst/>
              <a:ahLst/>
              <a:cxnLst>
                <a:cxn ang="0">
                  <a:pos x="18" y="72"/>
                </a:cxn>
                <a:cxn ang="0">
                  <a:pos x="16" y="80"/>
                </a:cxn>
                <a:cxn ang="0">
                  <a:pos x="14" y="90"/>
                </a:cxn>
                <a:cxn ang="0">
                  <a:pos x="12" y="98"/>
                </a:cxn>
                <a:cxn ang="0">
                  <a:pos x="10" y="106"/>
                </a:cxn>
                <a:cxn ang="0">
                  <a:pos x="7" y="115"/>
                </a:cxn>
                <a:cxn ang="0">
                  <a:pos x="5" y="122"/>
                </a:cxn>
                <a:cxn ang="0">
                  <a:pos x="3" y="130"/>
                </a:cxn>
                <a:cxn ang="0">
                  <a:pos x="0" y="138"/>
                </a:cxn>
                <a:cxn ang="0">
                  <a:pos x="80" y="131"/>
                </a:cxn>
                <a:cxn ang="0">
                  <a:pos x="78" y="128"/>
                </a:cxn>
                <a:cxn ang="0">
                  <a:pos x="76" y="122"/>
                </a:cxn>
                <a:cxn ang="0">
                  <a:pos x="72" y="116"/>
                </a:cxn>
                <a:cxn ang="0">
                  <a:pos x="68" y="107"/>
                </a:cxn>
                <a:cxn ang="0">
                  <a:pos x="64" y="98"/>
                </a:cxn>
                <a:cxn ang="0">
                  <a:pos x="60" y="88"/>
                </a:cxn>
                <a:cxn ang="0">
                  <a:pos x="56" y="78"/>
                </a:cxn>
                <a:cxn ang="0">
                  <a:pos x="52" y="68"/>
                </a:cxn>
                <a:cxn ang="0">
                  <a:pos x="48" y="58"/>
                </a:cxn>
                <a:cxn ang="0">
                  <a:pos x="45" y="48"/>
                </a:cxn>
                <a:cxn ang="0">
                  <a:pos x="42" y="40"/>
                </a:cxn>
                <a:cxn ang="0">
                  <a:pos x="38" y="30"/>
                </a:cxn>
                <a:cxn ang="0">
                  <a:pos x="36" y="22"/>
                </a:cxn>
                <a:cxn ang="0">
                  <a:pos x="34" y="13"/>
                </a:cxn>
                <a:cxn ang="0">
                  <a:pos x="32" y="6"/>
                </a:cxn>
                <a:cxn ang="0">
                  <a:pos x="31" y="0"/>
                </a:cxn>
                <a:cxn ang="0">
                  <a:pos x="29" y="6"/>
                </a:cxn>
                <a:cxn ang="0">
                  <a:pos x="29" y="14"/>
                </a:cxn>
                <a:cxn ang="0">
                  <a:pos x="28" y="22"/>
                </a:cxn>
                <a:cxn ang="0">
                  <a:pos x="26" y="31"/>
                </a:cxn>
                <a:cxn ang="0">
                  <a:pos x="25" y="41"/>
                </a:cxn>
                <a:cxn ang="0">
                  <a:pos x="23" y="51"/>
                </a:cxn>
                <a:cxn ang="0">
                  <a:pos x="22" y="61"/>
                </a:cxn>
                <a:cxn ang="0">
                  <a:pos x="18" y="72"/>
                </a:cxn>
              </a:cxnLst>
              <a:rect l="0" t="0" r="r" b="b"/>
              <a:pathLst>
                <a:path w="80" h="138">
                  <a:moveTo>
                    <a:pt x="18" y="72"/>
                  </a:moveTo>
                  <a:lnTo>
                    <a:pt x="16" y="80"/>
                  </a:lnTo>
                  <a:lnTo>
                    <a:pt x="14" y="90"/>
                  </a:lnTo>
                  <a:lnTo>
                    <a:pt x="12" y="98"/>
                  </a:lnTo>
                  <a:lnTo>
                    <a:pt x="10" y="106"/>
                  </a:lnTo>
                  <a:lnTo>
                    <a:pt x="7" y="115"/>
                  </a:lnTo>
                  <a:lnTo>
                    <a:pt x="5" y="122"/>
                  </a:lnTo>
                  <a:lnTo>
                    <a:pt x="3" y="130"/>
                  </a:lnTo>
                  <a:lnTo>
                    <a:pt x="0" y="138"/>
                  </a:lnTo>
                  <a:lnTo>
                    <a:pt x="80" y="131"/>
                  </a:lnTo>
                  <a:lnTo>
                    <a:pt x="78" y="128"/>
                  </a:lnTo>
                  <a:lnTo>
                    <a:pt x="76" y="122"/>
                  </a:lnTo>
                  <a:lnTo>
                    <a:pt x="72" y="116"/>
                  </a:lnTo>
                  <a:lnTo>
                    <a:pt x="68" y="107"/>
                  </a:lnTo>
                  <a:lnTo>
                    <a:pt x="64" y="98"/>
                  </a:lnTo>
                  <a:lnTo>
                    <a:pt x="60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8" y="58"/>
                  </a:lnTo>
                  <a:lnTo>
                    <a:pt x="45" y="48"/>
                  </a:lnTo>
                  <a:lnTo>
                    <a:pt x="42" y="40"/>
                  </a:lnTo>
                  <a:lnTo>
                    <a:pt x="38" y="30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2" y="6"/>
                  </a:lnTo>
                  <a:lnTo>
                    <a:pt x="31" y="0"/>
                  </a:lnTo>
                  <a:lnTo>
                    <a:pt x="29" y="6"/>
                  </a:lnTo>
                  <a:lnTo>
                    <a:pt x="29" y="14"/>
                  </a:lnTo>
                  <a:lnTo>
                    <a:pt x="28" y="22"/>
                  </a:lnTo>
                  <a:lnTo>
                    <a:pt x="26" y="31"/>
                  </a:lnTo>
                  <a:lnTo>
                    <a:pt x="25" y="41"/>
                  </a:lnTo>
                  <a:lnTo>
                    <a:pt x="23" y="51"/>
                  </a:lnTo>
                  <a:lnTo>
                    <a:pt x="22" y="61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2" name="Freeform 74"/>
            <p:cNvSpPr>
              <a:spLocks/>
            </p:cNvSpPr>
            <p:nvPr/>
          </p:nvSpPr>
          <p:spPr bwMode="auto">
            <a:xfrm>
              <a:off x="3077441" y="2146300"/>
              <a:ext cx="94559" cy="8890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8" y="135"/>
                </a:cxn>
                <a:cxn ang="0">
                  <a:pos x="135" y="67"/>
                </a:cxn>
                <a:cxn ang="0">
                  <a:pos x="68" y="0"/>
                </a:cxn>
                <a:cxn ang="0">
                  <a:pos x="0" y="67"/>
                </a:cxn>
              </a:cxnLst>
              <a:rect l="0" t="0" r="r" b="b"/>
              <a:pathLst>
                <a:path w="135" h="135">
                  <a:moveTo>
                    <a:pt x="0" y="67"/>
                  </a:moveTo>
                  <a:lnTo>
                    <a:pt x="68" y="135"/>
                  </a:lnTo>
                  <a:lnTo>
                    <a:pt x="135" y="67"/>
                  </a:lnTo>
                  <a:lnTo>
                    <a:pt x="68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3" name="Freeform 75"/>
            <p:cNvSpPr>
              <a:spLocks/>
            </p:cNvSpPr>
            <p:nvPr/>
          </p:nvSpPr>
          <p:spPr bwMode="auto">
            <a:xfrm>
              <a:off x="3077441" y="2344738"/>
              <a:ext cx="94559" cy="8890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8" y="136"/>
                </a:cxn>
                <a:cxn ang="0">
                  <a:pos x="135" y="67"/>
                </a:cxn>
                <a:cxn ang="0">
                  <a:pos x="68" y="0"/>
                </a:cxn>
                <a:cxn ang="0">
                  <a:pos x="0" y="67"/>
                </a:cxn>
              </a:cxnLst>
              <a:rect l="0" t="0" r="r" b="b"/>
              <a:pathLst>
                <a:path w="135" h="136">
                  <a:moveTo>
                    <a:pt x="0" y="67"/>
                  </a:moveTo>
                  <a:lnTo>
                    <a:pt x="68" y="136"/>
                  </a:lnTo>
                  <a:lnTo>
                    <a:pt x="135" y="67"/>
                  </a:lnTo>
                  <a:lnTo>
                    <a:pt x="68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4" name="Freeform 76"/>
            <p:cNvSpPr>
              <a:spLocks/>
            </p:cNvSpPr>
            <p:nvPr/>
          </p:nvSpPr>
          <p:spPr bwMode="auto">
            <a:xfrm>
              <a:off x="2695769" y="1951038"/>
              <a:ext cx="96277" cy="87312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136"/>
                </a:cxn>
                <a:cxn ang="0">
                  <a:pos x="135" y="67"/>
                </a:cxn>
                <a:cxn ang="0">
                  <a:pos x="67" y="0"/>
                </a:cxn>
                <a:cxn ang="0">
                  <a:pos x="0" y="67"/>
                </a:cxn>
              </a:cxnLst>
              <a:rect l="0" t="0" r="r" b="b"/>
              <a:pathLst>
                <a:path w="135" h="136">
                  <a:moveTo>
                    <a:pt x="0" y="67"/>
                  </a:moveTo>
                  <a:lnTo>
                    <a:pt x="67" y="136"/>
                  </a:lnTo>
                  <a:lnTo>
                    <a:pt x="135" y="67"/>
                  </a:lnTo>
                  <a:lnTo>
                    <a:pt x="67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5" name="Freeform 77"/>
            <p:cNvSpPr>
              <a:spLocks/>
            </p:cNvSpPr>
            <p:nvPr/>
          </p:nvSpPr>
          <p:spPr bwMode="auto">
            <a:xfrm>
              <a:off x="3227015" y="2516188"/>
              <a:ext cx="96277" cy="8890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9" y="136"/>
                </a:cxn>
                <a:cxn ang="0">
                  <a:pos x="136" y="67"/>
                </a:cxn>
                <a:cxn ang="0">
                  <a:pos x="69" y="0"/>
                </a:cxn>
                <a:cxn ang="0">
                  <a:pos x="0" y="67"/>
                </a:cxn>
              </a:cxnLst>
              <a:rect l="0" t="0" r="r" b="b"/>
              <a:pathLst>
                <a:path w="136" h="136">
                  <a:moveTo>
                    <a:pt x="0" y="67"/>
                  </a:moveTo>
                  <a:lnTo>
                    <a:pt x="69" y="136"/>
                  </a:lnTo>
                  <a:lnTo>
                    <a:pt x="136" y="67"/>
                  </a:lnTo>
                  <a:lnTo>
                    <a:pt x="69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6" name="Line 78"/>
            <p:cNvSpPr>
              <a:spLocks noChangeShapeType="1"/>
            </p:cNvSpPr>
            <p:nvPr/>
          </p:nvSpPr>
          <p:spPr bwMode="auto">
            <a:xfrm>
              <a:off x="5240246" y="4803775"/>
              <a:ext cx="3438" cy="165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7" name="Line 79"/>
            <p:cNvSpPr>
              <a:spLocks noChangeShapeType="1"/>
            </p:cNvSpPr>
            <p:nvPr/>
          </p:nvSpPr>
          <p:spPr bwMode="auto">
            <a:xfrm>
              <a:off x="3465990" y="3048000"/>
              <a:ext cx="1772537" cy="16510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8" name="Line 80"/>
            <p:cNvSpPr>
              <a:spLocks noChangeShapeType="1"/>
            </p:cNvSpPr>
            <p:nvPr/>
          </p:nvSpPr>
          <p:spPr bwMode="auto">
            <a:xfrm>
              <a:off x="5281506" y="3200400"/>
              <a:ext cx="400584" cy="148590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After New Construction: Location vs. Physical Luxury </a:t>
            </a:r>
            <a:endParaRPr lang="en-US" sz="2000" b="0" dirty="0"/>
          </a:p>
        </p:txBody>
      </p:sp>
      <p:grpSp>
        <p:nvGrpSpPr>
          <p:cNvPr id="89" name="Group 88"/>
          <p:cNvGrpSpPr/>
          <p:nvPr/>
        </p:nvGrpSpPr>
        <p:grpSpPr>
          <a:xfrm>
            <a:off x="836612" y="1371600"/>
            <a:ext cx="8456930" cy="5334000"/>
            <a:chOff x="990282" y="1600200"/>
            <a:chExt cx="7922261" cy="4868864"/>
          </a:xfrm>
        </p:grpSpPr>
        <p:sp>
          <p:nvSpPr>
            <p:cNvPr id="79875" name="Freeform 3"/>
            <p:cNvSpPr>
              <a:spLocks/>
            </p:cNvSpPr>
            <p:nvPr/>
          </p:nvSpPr>
          <p:spPr bwMode="auto">
            <a:xfrm>
              <a:off x="990283" y="6465889"/>
              <a:ext cx="792226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23" y="0"/>
                </a:cxn>
                <a:cxn ang="0">
                  <a:pos x="0" y="0"/>
                </a:cxn>
              </a:cxnLst>
              <a:rect l="0" t="0" r="r" b="b"/>
              <a:pathLst>
                <a:path w="11523">
                  <a:moveTo>
                    <a:pt x="0" y="0"/>
                  </a:moveTo>
                  <a:lnTo>
                    <a:pt x="1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9876" name="Line 4"/>
            <p:cNvSpPr>
              <a:spLocks noChangeShapeType="1"/>
            </p:cNvSpPr>
            <p:nvPr/>
          </p:nvSpPr>
          <p:spPr bwMode="auto">
            <a:xfrm>
              <a:off x="4913589" y="1879600"/>
              <a:ext cx="1720" cy="300038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77" name="Line 5"/>
            <p:cNvSpPr>
              <a:spLocks noChangeShapeType="1"/>
            </p:cNvSpPr>
            <p:nvPr/>
          </p:nvSpPr>
          <p:spPr bwMode="auto">
            <a:xfrm>
              <a:off x="4913589" y="2327276"/>
              <a:ext cx="1720" cy="512763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78" name="Line 6"/>
            <p:cNvSpPr>
              <a:spLocks noChangeShapeType="1"/>
            </p:cNvSpPr>
            <p:nvPr/>
          </p:nvSpPr>
          <p:spPr bwMode="auto">
            <a:xfrm>
              <a:off x="4913589" y="3006726"/>
              <a:ext cx="1720" cy="1909763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>
              <a:off x="2142174" y="3886201"/>
              <a:ext cx="5694124" cy="3175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4258560" y="1600200"/>
              <a:ext cx="1363357" cy="3460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1" name="Freeform 9"/>
            <p:cNvSpPr>
              <a:spLocks/>
            </p:cNvSpPr>
            <p:nvPr/>
          </p:nvSpPr>
          <p:spPr bwMode="auto">
            <a:xfrm>
              <a:off x="4126177" y="1600200"/>
              <a:ext cx="1650471" cy="346075"/>
            </a:xfrm>
            <a:custGeom>
              <a:avLst/>
              <a:gdLst/>
              <a:ahLst/>
              <a:cxnLst>
                <a:cxn ang="0">
                  <a:pos x="1984" y="544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4"/>
                </a:cxn>
                <a:cxn ang="0">
                  <a:pos x="1984" y="544"/>
                </a:cxn>
                <a:cxn ang="0">
                  <a:pos x="1984" y="544"/>
                </a:cxn>
              </a:cxnLst>
              <a:rect l="0" t="0" r="r" b="b"/>
              <a:pathLst>
                <a:path w="1984" h="544">
                  <a:moveTo>
                    <a:pt x="1984" y="544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1984" y="544"/>
                  </a:lnTo>
                  <a:lnTo>
                    <a:pt x="1984" y="544"/>
                  </a:lnTo>
                </a:path>
              </a:pathLst>
            </a:custGeom>
            <a:solidFill>
              <a:srgbClr val="FFCC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1334131" y="3635376"/>
              <a:ext cx="847586" cy="504825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3" name="Freeform 11"/>
            <p:cNvSpPr>
              <a:spLocks/>
            </p:cNvSpPr>
            <p:nvPr/>
          </p:nvSpPr>
          <p:spPr bwMode="auto">
            <a:xfrm>
              <a:off x="990282" y="3581400"/>
              <a:ext cx="1320377" cy="533400"/>
            </a:xfrm>
            <a:custGeom>
              <a:avLst/>
              <a:gdLst/>
              <a:ahLst/>
              <a:cxnLst>
                <a:cxn ang="0">
                  <a:pos x="1233" y="799"/>
                </a:cxn>
                <a:cxn ang="0">
                  <a:pos x="1233" y="0"/>
                </a:cxn>
                <a:cxn ang="0">
                  <a:pos x="0" y="0"/>
                </a:cxn>
                <a:cxn ang="0">
                  <a:pos x="0" y="799"/>
                </a:cxn>
                <a:cxn ang="0">
                  <a:pos x="1233" y="799"/>
                </a:cxn>
                <a:cxn ang="0">
                  <a:pos x="1233" y="799"/>
                </a:cxn>
              </a:cxnLst>
              <a:rect l="0" t="0" r="r" b="b"/>
              <a:pathLst>
                <a:path w="1233" h="799">
                  <a:moveTo>
                    <a:pt x="1233" y="799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799"/>
                  </a:lnTo>
                  <a:lnTo>
                    <a:pt x="1233" y="799"/>
                  </a:lnTo>
                  <a:lnTo>
                    <a:pt x="1233" y="799"/>
                  </a:lnTo>
                </a:path>
              </a:pathLst>
            </a:custGeom>
            <a:solidFill>
              <a:srgbClr val="CC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4" name="Rectangle 12"/>
            <p:cNvSpPr>
              <a:spLocks noChangeArrowheads="1"/>
            </p:cNvSpPr>
            <p:nvPr/>
          </p:nvSpPr>
          <p:spPr bwMode="auto">
            <a:xfrm>
              <a:off x="7721110" y="3635376"/>
              <a:ext cx="847585" cy="5048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5" name="Freeform 13"/>
            <p:cNvSpPr>
              <a:spLocks/>
            </p:cNvSpPr>
            <p:nvPr/>
          </p:nvSpPr>
          <p:spPr bwMode="auto">
            <a:xfrm>
              <a:off x="7638586" y="3635376"/>
              <a:ext cx="1026386" cy="504825"/>
            </a:xfrm>
            <a:custGeom>
              <a:avLst/>
              <a:gdLst/>
              <a:ahLst/>
              <a:cxnLst>
                <a:cxn ang="0">
                  <a:pos x="1233" y="799"/>
                </a:cxn>
                <a:cxn ang="0">
                  <a:pos x="1233" y="0"/>
                </a:cxn>
                <a:cxn ang="0">
                  <a:pos x="0" y="0"/>
                </a:cxn>
                <a:cxn ang="0">
                  <a:pos x="0" y="799"/>
                </a:cxn>
                <a:cxn ang="0">
                  <a:pos x="1233" y="799"/>
                </a:cxn>
                <a:cxn ang="0">
                  <a:pos x="1233" y="799"/>
                </a:cxn>
              </a:cxnLst>
              <a:rect l="0" t="0" r="r" b="b"/>
              <a:pathLst>
                <a:path w="1233" h="799">
                  <a:moveTo>
                    <a:pt x="1233" y="799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799"/>
                  </a:lnTo>
                  <a:lnTo>
                    <a:pt x="1233" y="799"/>
                  </a:lnTo>
                  <a:lnTo>
                    <a:pt x="1233" y="799"/>
                  </a:lnTo>
                </a:path>
              </a:pathLst>
            </a:custGeom>
            <a:solidFill>
              <a:srgbClr val="CC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6" name="Rectangle 14"/>
            <p:cNvSpPr>
              <a:spLocks noChangeArrowheads="1"/>
            </p:cNvSpPr>
            <p:nvPr/>
          </p:nvSpPr>
          <p:spPr bwMode="auto">
            <a:xfrm>
              <a:off x="4373748" y="1658939"/>
              <a:ext cx="11958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High Luxury</a:t>
              </a:r>
            </a:p>
          </p:txBody>
        </p:sp>
        <p:sp>
          <p:nvSpPr>
            <p:cNvPr id="79887" name="Rectangle 15"/>
            <p:cNvSpPr>
              <a:spLocks noChangeArrowheads="1"/>
            </p:cNvSpPr>
            <p:nvPr/>
          </p:nvSpPr>
          <p:spPr bwMode="auto">
            <a:xfrm>
              <a:off x="6065481" y="2822576"/>
              <a:ext cx="10708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Shangri-La</a:t>
              </a:r>
            </a:p>
          </p:txBody>
        </p:sp>
        <p:sp>
          <p:nvSpPr>
            <p:cNvPr id="79888" name="Rectangle 16"/>
            <p:cNvSpPr>
              <a:spLocks noChangeArrowheads="1"/>
            </p:cNvSpPr>
            <p:nvPr/>
          </p:nvSpPr>
          <p:spPr bwMode="auto">
            <a:xfrm>
              <a:off x="1155330" y="3657600"/>
              <a:ext cx="119487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Financial </a:t>
              </a:r>
            </a:p>
          </p:txBody>
        </p:sp>
        <p:sp>
          <p:nvSpPr>
            <p:cNvPr id="79889" name="Rectangle 17"/>
            <p:cNvSpPr>
              <a:spLocks noChangeArrowheads="1"/>
            </p:cNvSpPr>
            <p:nvPr/>
          </p:nvSpPr>
          <p:spPr bwMode="auto">
            <a:xfrm>
              <a:off x="1237854" y="3870326"/>
              <a:ext cx="794289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District</a:t>
              </a:r>
            </a:p>
          </p:txBody>
        </p:sp>
        <p:sp>
          <p:nvSpPr>
            <p:cNvPr id="79890" name="Rectangle 18"/>
            <p:cNvSpPr>
              <a:spLocks noChangeArrowheads="1"/>
            </p:cNvSpPr>
            <p:nvPr/>
          </p:nvSpPr>
          <p:spPr bwMode="auto">
            <a:xfrm>
              <a:off x="7941173" y="3678239"/>
              <a:ext cx="5594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Inner </a:t>
              </a:r>
            </a:p>
          </p:txBody>
        </p:sp>
        <p:sp>
          <p:nvSpPr>
            <p:cNvPr id="79891" name="Rectangle 19"/>
            <p:cNvSpPr>
              <a:spLocks noChangeArrowheads="1"/>
            </p:cNvSpPr>
            <p:nvPr/>
          </p:nvSpPr>
          <p:spPr bwMode="auto">
            <a:xfrm>
              <a:off x="7820826" y="3870326"/>
              <a:ext cx="8303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Suburbs</a:t>
              </a:r>
            </a:p>
          </p:txBody>
        </p:sp>
        <p:sp>
          <p:nvSpPr>
            <p:cNvPr id="79892" name="Freeform 20"/>
            <p:cNvSpPr>
              <a:spLocks/>
            </p:cNvSpPr>
            <p:nvPr/>
          </p:nvSpPr>
          <p:spPr bwMode="auto">
            <a:xfrm>
              <a:off x="5903872" y="2886075"/>
              <a:ext cx="110031" cy="1016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30" y="141"/>
                </a:cxn>
                <a:cxn ang="0">
                  <a:pos x="140" y="131"/>
                </a:cxn>
                <a:cxn ang="0">
                  <a:pos x="149" y="117"/>
                </a:cxn>
                <a:cxn ang="0">
                  <a:pos x="154" y="103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4" y="57"/>
                </a:cxn>
                <a:cxn ang="0">
                  <a:pos x="149" y="42"/>
                </a:cxn>
                <a:cxn ang="0">
                  <a:pos x="140" y="29"/>
                </a:cxn>
                <a:cxn ang="0">
                  <a:pos x="130" y="19"/>
                </a:cxn>
                <a:cxn ang="0">
                  <a:pos x="117" y="10"/>
                </a:cxn>
                <a:cxn ang="0">
                  <a:pos x="103" y="4"/>
                </a:cxn>
                <a:cxn ang="0">
                  <a:pos x="87" y="1"/>
                </a:cxn>
                <a:cxn ang="0">
                  <a:pos x="72" y="1"/>
                </a:cxn>
                <a:cxn ang="0">
                  <a:pos x="56" y="4"/>
                </a:cxn>
                <a:cxn ang="0">
                  <a:pos x="42" y="10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10" y="42"/>
                </a:cxn>
                <a:cxn ang="0">
                  <a:pos x="3" y="57"/>
                </a:cxn>
                <a:cxn ang="0">
                  <a:pos x="1" y="72"/>
                </a:cxn>
                <a:cxn ang="0">
                  <a:pos x="1" y="88"/>
                </a:cxn>
                <a:cxn ang="0">
                  <a:pos x="3" y="103"/>
                </a:cxn>
                <a:cxn ang="0">
                  <a:pos x="10" y="117"/>
                </a:cxn>
                <a:cxn ang="0">
                  <a:pos x="19" y="131"/>
                </a:cxn>
                <a:cxn ang="0">
                  <a:pos x="29" y="141"/>
                </a:cxn>
                <a:cxn ang="0">
                  <a:pos x="42" y="149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3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30" y="141"/>
                  </a:lnTo>
                  <a:lnTo>
                    <a:pt x="136" y="136"/>
                  </a:lnTo>
                  <a:lnTo>
                    <a:pt x="140" y="131"/>
                  </a:lnTo>
                  <a:lnTo>
                    <a:pt x="144" y="124"/>
                  </a:lnTo>
                  <a:lnTo>
                    <a:pt x="149" y="117"/>
                  </a:lnTo>
                  <a:lnTo>
                    <a:pt x="152" y="111"/>
                  </a:lnTo>
                  <a:lnTo>
                    <a:pt x="154" y="103"/>
                  </a:lnTo>
                  <a:lnTo>
                    <a:pt x="157" y="95"/>
                  </a:lnTo>
                  <a:lnTo>
                    <a:pt x="158" y="88"/>
                  </a:lnTo>
                  <a:lnTo>
                    <a:pt x="159" y="80"/>
                  </a:lnTo>
                  <a:lnTo>
                    <a:pt x="158" y="72"/>
                  </a:lnTo>
                  <a:lnTo>
                    <a:pt x="157" y="63"/>
                  </a:lnTo>
                  <a:lnTo>
                    <a:pt x="154" y="57"/>
                  </a:lnTo>
                  <a:lnTo>
                    <a:pt x="152" y="49"/>
                  </a:lnTo>
                  <a:lnTo>
                    <a:pt x="149" y="42"/>
                  </a:lnTo>
                  <a:lnTo>
                    <a:pt x="144" y="36"/>
                  </a:lnTo>
                  <a:lnTo>
                    <a:pt x="140" y="29"/>
                  </a:lnTo>
                  <a:lnTo>
                    <a:pt x="136" y="24"/>
                  </a:lnTo>
                  <a:lnTo>
                    <a:pt x="130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10" y="7"/>
                  </a:lnTo>
                  <a:lnTo>
                    <a:pt x="103" y="4"/>
                  </a:lnTo>
                  <a:lnTo>
                    <a:pt x="95" y="3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6" y="4"/>
                  </a:lnTo>
                  <a:lnTo>
                    <a:pt x="48" y="7"/>
                  </a:lnTo>
                  <a:lnTo>
                    <a:pt x="42" y="10"/>
                  </a:lnTo>
                  <a:lnTo>
                    <a:pt x="35" y="14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19" y="29"/>
                  </a:lnTo>
                  <a:lnTo>
                    <a:pt x="13" y="36"/>
                  </a:lnTo>
                  <a:lnTo>
                    <a:pt x="10" y="42"/>
                  </a:lnTo>
                  <a:lnTo>
                    <a:pt x="6" y="49"/>
                  </a:lnTo>
                  <a:lnTo>
                    <a:pt x="3" y="57"/>
                  </a:lnTo>
                  <a:lnTo>
                    <a:pt x="2" y="63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6" y="111"/>
                  </a:lnTo>
                  <a:lnTo>
                    <a:pt x="10" y="117"/>
                  </a:lnTo>
                  <a:lnTo>
                    <a:pt x="13" y="124"/>
                  </a:lnTo>
                  <a:lnTo>
                    <a:pt x="19" y="131"/>
                  </a:lnTo>
                  <a:lnTo>
                    <a:pt x="23" y="136"/>
                  </a:lnTo>
                  <a:lnTo>
                    <a:pt x="29" y="141"/>
                  </a:lnTo>
                  <a:lnTo>
                    <a:pt x="35" y="145"/>
                  </a:lnTo>
                  <a:lnTo>
                    <a:pt x="42" y="149"/>
                  </a:lnTo>
                  <a:lnTo>
                    <a:pt x="48" y="153"/>
                  </a:lnTo>
                  <a:lnTo>
                    <a:pt x="56" y="155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93" name="Rectangle 21"/>
            <p:cNvSpPr>
              <a:spLocks noChangeArrowheads="1"/>
            </p:cNvSpPr>
            <p:nvPr/>
          </p:nvSpPr>
          <p:spPr bwMode="auto">
            <a:xfrm>
              <a:off x="5556585" y="2336801"/>
              <a:ext cx="83383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Heritage</a:t>
              </a:r>
            </a:p>
          </p:txBody>
        </p:sp>
        <p:sp>
          <p:nvSpPr>
            <p:cNvPr id="79894" name="Rectangle 22"/>
            <p:cNvSpPr>
              <a:spLocks noChangeArrowheads="1"/>
            </p:cNvSpPr>
            <p:nvPr/>
          </p:nvSpPr>
          <p:spPr bwMode="auto">
            <a:xfrm>
              <a:off x="2723277" y="1858964"/>
              <a:ext cx="94214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Mandarin</a:t>
              </a:r>
            </a:p>
          </p:txBody>
        </p:sp>
        <p:sp>
          <p:nvSpPr>
            <p:cNvPr id="79895" name="Rectangle 23"/>
            <p:cNvSpPr>
              <a:spLocks noChangeArrowheads="1"/>
            </p:cNvSpPr>
            <p:nvPr/>
          </p:nvSpPr>
          <p:spPr bwMode="auto">
            <a:xfrm>
              <a:off x="4157124" y="2133601"/>
              <a:ext cx="112610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CC0000"/>
                  </a:solidFill>
                  <a:latin typeface="Helvetica" pitchFamily="34" charset="0"/>
                  <a:cs typeface="Helvetica" pitchFamily="34" charset="0"/>
                </a:rPr>
                <a:t>New Grand</a:t>
              </a:r>
            </a:p>
          </p:txBody>
        </p:sp>
        <p:sp>
          <p:nvSpPr>
            <p:cNvPr id="79896" name="Rectangle 24"/>
            <p:cNvSpPr>
              <a:spLocks noChangeArrowheads="1"/>
            </p:cNvSpPr>
            <p:nvPr/>
          </p:nvSpPr>
          <p:spPr bwMode="auto">
            <a:xfrm>
              <a:off x="5867769" y="2598739"/>
              <a:ext cx="7662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Marriott</a:t>
              </a:r>
            </a:p>
          </p:txBody>
        </p:sp>
        <p:sp>
          <p:nvSpPr>
            <p:cNvPr id="79897" name="Rectangle 25"/>
            <p:cNvSpPr>
              <a:spLocks noChangeArrowheads="1"/>
            </p:cNvSpPr>
            <p:nvPr/>
          </p:nvSpPr>
          <p:spPr bwMode="auto">
            <a:xfrm>
              <a:off x="2621843" y="2397126"/>
              <a:ext cx="114329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Continental</a:t>
              </a:r>
            </a:p>
          </p:txBody>
        </p:sp>
        <p:sp>
          <p:nvSpPr>
            <p:cNvPr id="79898" name="Freeform 26"/>
            <p:cNvSpPr>
              <a:spLocks/>
            </p:cNvSpPr>
            <p:nvPr/>
          </p:nvSpPr>
          <p:spPr bwMode="auto">
            <a:xfrm>
              <a:off x="4033338" y="2189163"/>
              <a:ext cx="110031" cy="100012"/>
            </a:xfrm>
            <a:custGeom>
              <a:avLst/>
              <a:gdLst/>
              <a:ahLst/>
              <a:cxnLst>
                <a:cxn ang="0">
                  <a:pos x="88" y="158"/>
                </a:cxn>
                <a:cxn ang="0">
                  <a:pos x="104" y="154"/>
                </a:cxn>
                <a:cxn ang="0">
                  <a:pos x="117" y="149"/>
                </a:cxn>
                <a:cxn ang="0">
                  <a:pos x="130" y="140"/>
                </a:cxn>
                <a:cxn ang="0">
                  <a:pos x="141" y="129"/>
                </a:cxn>
                <a:cxn ang="0">
                  <a:pos x="149" y="117"/>
                </a:cxn>
                <a:cxn ang="0">
                  <a:pos x="156" y="103"/>
                </a:cxn>
                <a:cxn ang="0">
                  <a:pos x="159" y="87"/>
                </a:cxn>
                <a:cxn ang="0">
                  <a:pos x="159" y="71"/>
                </a:cxn>
                <a:cxn ang="0">
                  <a:pos x="156" y="55"/>
                </a:cxn>
                <a:cxn ang="0">
                  <a:pos x="149" y="41"/>
                </a:cxn>
                <a:cxn ang="0">
                  <a:pos x="141" y="29"/>
                </a:cxn>
                <a:cxn ang="0">
                  <a:pos x="130" y="18"/>
                </a:cxn>
                <a:cxn ang="0">
                  <a:pos x="117" y="10"/>
                </a:cxn>
                <a:cxn ang="0">
                  <a:pos x="104" y="3"/>
                </a:cxn>
                <a:cxn ang="0">
                  <a:pos x="88" y="0"/>
                </a:cxn>
                <a:cxn ang="0">
                  <a:pos x="72" y="0"/>
                </a:cxn>
                <a:cxn ang="0">
                  <a:pos x="56" y="3"/>
                </a:cxn>
                <a:cxn ang="0">
                  <a:pos x="42" y="10"/>
                </a:cxn>
                <a:cxn ang="0">
                  <a:pos x="30" y="18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4" y="55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4" y="103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30" y="140"/>
                </a:cxn>
                <a:cxn ang="0">
                  <a:pos x="42" y="149"/>
                </a:cxn>
                <a:cxn ang="0">
                  <a:pos x="56" y="154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8" y="158"/>
                  </a:lnTo>
                  <a:lnTo>
                    <a:pt x="96" y="157"/>
                  </a:lnTo>
                  <a:lnTo>
                    <a:pt x="104" y="154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30" y="140"/>
                  </a:lnTo>
                  <a:lnTo>
                    <a:pt x="136" y="135"/>
                  </a:lnTo>
                  <a:lnTo>
                    <a:pt x="141" y="129"/>
                  </a:lnTo>
                  <a:lnTo>
                    <a:pt x="146" y="124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6" y="103"/>
                  </a:lnTo>
                  <a:lnTo>
                    <a:pt x="157" y="95"/>
                  </a:lnTo>
                  <a:lnTo>
                    <a:pt x="159" y="87"/>
                  </a:lnTo>
                  <a:lnTo>
                    <a:pt x="159" y="79"/>
                  </a:lnTo>
                  <a:lnTo>
                    <a:pt x="159" y="71"/>
                  </a:lnTo>
                  <a:lnTo>
                    <a:pt x="157" y="63"/>
                  </a:lnTo>
                  <a:lnTo>
                    <a:pt x="156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6" y="34"/>
                  </a:lnTo>
                  <a:lnTo>
                    <a:pt x="141" y="29"/>
                  </a:lnTo>
                  <a:lnTo>
                    <a:pt x="136" y="23"/>
                  </a:lnTo>
                  <a:lnTo>
                    <a:pt x="130" y="18"/>
                  </a:lnTo>
                  <a:lnTo>
                    <a:pt x="124" y="13"/>
                  </a:lnTo>
                  <a:lnTo>
                    <a:pt x="117" y="10"/>
                  </a:lnTo>
                  <a:lnTo>
                    <a:pt x="110" y="5"/>
                  </a:lnTo>
                  <a:lnTo>
                    <a:pt x="104" y="3"/>
                  </a:lnTo>
                  <a:lnTo>
                    <a:pt x="96" y="1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4" y="1"/>
                  </a:lnTo>
                  <a:lnTo>
                    <a:pt x="56" y="3"/>
                  </a:lnTo>
                  <a:lnTo>
                    <a:pt x="49" y="5"/>
                  </a:lnTo>
                  <a:lnTo>
                    <a:pt x="42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4" y="34"/>
                  </a:lnTo>
                  <a:lnTo>
                    <a:pt x="10" y="41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4" y="103"/>
                  </a:lnTo>
                  <a:lnTo>
                    <a:pt x="7" y="110"/>
                  </a:lnTo>
                  <a:lnTo>
                    <a:pt x="10" y="117"/>
                  </a:lnTo>
                  <a:lnTo>
                    <a:pt x="14" y="124"/>
                  </a:lnTo>
                  <a:lnTo>
                    <a:pt x="19" y="129"/>
                  </a:lnTo>
                  <a:lnTo>
                    <a:pt x="23" y="135"/>
                  </a:lnTo>
                  <a:lnTo>
                    <a:pt x="30" y="140"/>
                  </a:lnTo>
                  <a:lnTo>
                    <a:pt x="35" y="145"/>
                  </a:lnTo>
                  <a:lnTo>
                    <a:pt x="42" y="149"/>
                  </a:lnTo>
                  <a:lnTo>
                    <a:pt x="49" y="152"/>
                  </a:lnTo>
                  <a:lnTo>
                    <a:pt x="56" y="154"/>
                  </a:lnTo>
                  <a:lnTo>
                    <a:pt x="64" y="157"/>
                  </a:lnTo>
                  <a:lnTo>
                    <a:pt x="72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99" name="Freeform 27"/>
            <p:cNvSpPr>
              <a:spLocks/>
            </p:cNvSpPr>
            <p:nvPr/>
          </p:nvSpPr>
          <p:spPr bwMode="auto">
            <a:xfrm>
              <a:off x="4057408" y="2212975"/>
              <a:ext cx="58454" cy="5238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50" y="84"/>
                </a:cxn>
                <a:cxn ang="0">
                  <a:pos x="58" y="82"/>
                </a:cxn>
                <a:cxn ang="0">
                  <a:pos x="65" y="78"/>
                </a:cxn>
                <a:cxn ang="0">
                  <a:pos x="71" y="73"/>
                </a:cxn>
                <a:cxn ang="0">
                  <a:pos x="77" y="67"/>
                </a:cxn>
                <a:cxn ang="0">
                  <a:pos x="80" y="59"/>
                </a:cxn>
                <a:cxn ang="0">
                  <a:pos x="83" y="51"/>
                </a:cxn>
                <a:cxn ang="0">
                  <a:pos x="83" y="43"/>
                </a:cxn>
                <a:cxn ang="0">
                  <a:pos x="83" y="35"/>
                </a:cxn>
                <a:cxn ang="0">
                  <a:pos x="80" y="27"/>
                </a:cxn>
                <a:cxn ang="0">
                  <a:pos x="77" y="19"/>
                </a:cxn>
                <a:cxn ang="0">
                  <a:pos x="71" y="14"/>
                </a:cxn>
                <a:cxn ang="0">
                  <a:pos x="65" y="8"/>
                </a:cxn>
                <a:cxn ang="0">
                  <a:pos x="58" y="4"/>
                </a:cxn>
                <a:cxn ang="0">
                  <a:pos x="50" y="1"/>
                </a:cxn>
                <a:cxn ang="0">
                  <a:pos x="41" y="0"/>
                </a:cxn>
                <a:cxn ang="0">
                  <a:pos x="33" y="1"/>
                </a:cxn>
                <a:cxn ang="0">
                  <a:pos x="25" y="4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7" y="19"/>
                </a:cxn>
                <a:cxn ang="0">
                  <a:pos x="3" y="27"/>
                </a:cxn>
                <a:cxn ang="0">
                  <a:pos x="1" y="35"/>
                </a:cxn>
                <a:cxn ang="0">
                  <a:pos x="0" y="43"/>
                </a:cxn>
                <a:cxn ang="0">
                  <a:pos x="1" y="51"/>
                </a:cxn>
                <a:cxn ang="0">
                  <a:pos x="3" y="59"/>
                </a:cxn>
                <a:cxn ang="0">
                  <a:pos x="7" y="67"/>
                </a:cxn>
                <a:cxn ang="0">
                  <a:pos x="12" y="73"/>
                </a:cxn>
                <a:cxn ang="0">
                  <a:pos x="18" y="78"/>
                </a:cxn>
                <a:cxn ang="0">
                  <a:pos x="25" y="82"/>
                </a:cxn>
                <a:cxn ang="0">
                  <a:pos x="33" y="84"/>
                </a:cxn>
                <a:cxn ang="0">
                  <a:pos x="41" y="85"/>
                </a:cxn>
              </a:cxnLst>
              <a:rect l="0" t="0" r="r" b="b"/>
              <a:pathLst>
                <a:path w="83" h="85">
                  <a:moveTo>
                    <a:pt x="41" y="85"/>
                  </a:moveTo>
                  <a:lnTo>
                    <a:pt x="50" y="84"/>
                  </a:lnTo>
                  <a:lnTo>
                    <a:pt x="58" y="82"/>
                  </a:lnTo>
                  <a:lnTo>
                    <a:pt x="65" y="78"/>
                  </a:lnTo>
                  <a:lnTo>
                    <a:pt x="71" y="73"/>
                  </a:lnTo>
                  <a:lnTo>
                    <a:pt x="77" y="67"/>
                  </a:lnTo>
                  <a:lnTo>
                    <a:pt x="80" y="59"/>
                  </a:lnTo>
                  <a:lnTo>
                    <a:pt x="83" y="51"/>
                  </a:lnTo>
                  <a:lnTo>
                    <a:pt x="83" y="43"/>
                  </a:lnTo>
                  <a:lnTo>
                    <a:pt x="83" y="35"/>
                  </a:lnTo>
                  <a:lnTo>
                    <a:pt x="80" y="27"/>
                  </a:lnTo>
                  <a:lnTo>
                    <a:pt x="77" y="19"/>
                  </a:lnTo>
                  <a:lnTo>
                    <a:pt x="71" y="14"/>
                  </a:lnTo>
                  <a:lnTo>
                    <a:pt x="65" y="8"/>
                  </a:lnTo>
                  <a:lnTo>
                    <a:pt x="58" y="4"/>
                  </a:lnTo>
                  <a:lnTo>
                    <a:pt x="50" y="1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3" y="59"/>
                  </a:lnTo>
                  <a:lnTo>
                    <a:pt x="7" y="67"/>
                  </a:lnTo>
                  <a:lnTo>
                    <a:pt x="12" y="73"/>
                  </a:lnTo>
                  <a:lnTo>
                    <a:pt x="18" y="78"/>
                  </a:lnTo>
                  <a:lnTo>
                    <a:pt x="25" y="82"/>
                  </a:lnTo>
                  <a:lnTo>
                    <a:pt x="33" y="84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0" name="Freeform 28"/>
            <p:cNvSpPr>
              <a:spLocks/>
            </p:cNvSpPr>
            <p:nvPr/>
          </p:nvSpPr>
          <p:spPr bwMode="auto">
            <a:xfrm>
              <a:off x="4057408" y="2212975"/>
              <a:ext cx="58454" cy="5238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50" y="84"/>
                </a:cxn>
                <a:cxn ang="0">
                  <a:pos x="58" y="82"/>
                </a:cxn>
                <a:cxn ang="0">
                  <a:pos x="65" y="78"/>
                </a:cxn>
                <a:cxn ang="0">
                  <a:pos x="71" y="73"/>
                </a:cxn>
                <a:cxn ang="0">
                  <a:pos x="77" y="67"/>
                </a:cxn>
                <a:cxn ang="0">
                  <a:pos x="80" y="59"/>
                </a:cxn>
                <a:cxn ang="0">
                  <a:pos x="83" y="51"/>
                </a:cxn>
                <a:cxn ang="0">
                  <a:pos x="83" y="43"/>
                </a:cxn>
                <a:cxn ang="0">
                  <a:pos x="83" y="35"/>
                </a:cxn>
                <a:cxn ang="0">
                  <a:pos x="80" y="27"/>
                </a:cxn>
                <a:cxn ang="0">
                  <a:pos x="77" y="19"/>
                </a:cxn>
                <a:cxn ang="0">
                  <a:pos x="71" y="14"/>
                </a:cxn>
                <a:cxn ang="0">
                  <a:pos x="65" y="8"/>
                </a:cxn>
                <a:cxn ang="0">
                  <a:pos x="58" y="4"/>
                </a:cxn>
                <a:cxn ang="0">
                  <a:pos x="50" y="1"/>
                </a:cxn>
                <a:cxn ang="0">
                  <a:pos x="41" y="0"/>
                </a:cxn>
                <a:cxn ang="0">
                  <a:pos x="33" y="1"/>
                </a:cxn>
                <a:cxn ang="0">
                  <a:pos x="25" y="4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7" y="19"/>
                </a:cxn>
                <a:cxn ang="0">
                  <a:pos x="3" y="27"/>
                </a:cxn>
                <a:cxn ang="0">
                  <a:pos x="1" y="35"/>
                </a:cxn>
                <a:cxn ang="0">
                  <a:pos x="0" y="43"/>
                </a:cxn>
                <a:cxn ang="0">
                  <a:pos x="1" y="51"/>
                </a:cxn>
                <a:cxn ang="0">
                  <a:pos x="3" y="59"/>
                </a:cxn>
                <a:cxn ang="0">
                  <a:pos x="7" y="67"/>
                </a:cxn>
                <a:cxn ang="0">
                  <a:pos x="12" y="73"/>
                </a:cxn>
                <a:cxn ang="0">
                  <a:pos x="18" y="78"/>
                </a:cxn>
                <a:cxn ang="0">
                  <a:pos x="25" y="82"/>
                </a:cxn>
                <a:cxn ang="0">
                  <a:pos x="33" y="84"/>
                </a:cxn>
                <a:cxn ang="0">
                  <a:pos x="41" y="85"/>
                </a:cxn>
                <a:cxn ang="0">
                  <a:pos x="41" y="85"/>
                </a:cxn>
                <a:cxn ang="0">
                  <a:pos x="41" y="85"/>
                </a:cxn>
              </a:cxnLst>
              <a:rect l="0" t="0" r="r" b="b"/>
              <a:pathLst>
                <a:path w="83" h="85">
                  <a:moveTo>
                    <a:pt x="41" y="85"/>
                  </a:moveTo>
                  <a:lnTo>
                    <a:pt x="50" y="84"/>
                  </a:lnTo>
                  <a:lnTo>
                    <a:pt x="58" y="82"/>
                  </a:lnTo>
                  <a:lnTo>
                    <a:pt x="65" y="78"/>
                  </a:lnTo>
                  <a:lnTo>
                    <a:pt x="71" y="73"/>
                  </a:lnTo>
                  <a:lnTo>
                    <a:pt x="77" y="67"/>
                  </a:lnTo>
                  <a:lnTo>
                    <a:pt x="80" y="59"/>
                  </a:lnTo>
                  <a:lnTo>
                    <a:pt x="83" y="51"/>
                  </a:lnTo>
                  <a:lnTo>
                    <a:pt x="83" y="43"/>
                  </a:lnTo>
                  <a:lnTo>
                    <a:pt x="83" y="35"/>
                  </a:lnTo>
                  <a:lnTo>
                    <a:pt x="80" y="27"/>
                  </a:lnTo>
                  <a:lnTo>
                    <a:pt x="77" y="19"/>
                  </a:lnTo>
                  <a:lnTo>
                    <a:pt x="71" y="14"/>
                  </a:lnTo>
                  <a:lnTo>
                    <a:pt x="65" y="8"/>
                  </a:lnTo>
                  <a:lnTo>
                    <a:pt x="58" y="4"/>
                  </a:lnTo>
                  <a:lnTo>
                    <a:pt x="50" y="1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3" y="59"/>
                  </a:lnTo>
                  <a:lnTo>
                    <a:pt x="7" y="67"/>
                  </a:lnTo>
                  <a:lnTo>
                    <a:pt x="12" y="73"/>
                  </a:lnTo>
                  <a:lnTo>
                    <a:pt x="18" y="78"/>
                  </a:lnTo>
                  <a:lnTo>
                    <a:pt x="25" y="82"/>
                  </a:lnTo>
                  <a:lnTo>
                    <a:pt x="33" y="84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1" y="85"/>
                  </a:lnTo>
                </a:path>
              </a:pathLst>
            </a:custGeom>
            <a:solidFill>
              <a:srgbClr val="CC0000"/>
            </a:solidFill>
            <a:ln w="4826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1" name="Freeform 29"/>
            <p:cNvSpPr>
              <a:spLocks/>
            </p:cNvSpPr>
            <p:nvPr/>
          </p:nvSpPr>
          <p:spPr bwMode="auto">
            <a:xfrm>
              <a:off x="4043654" y="2506663"/>
              <a:ext cx="110031" cy="100012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5"/>
                </a:cxn>
                <a:cxn ang="0">
                  <a:pos x="117" y="148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6"/>
                </a:cxn>
                <a:cxn ang="0">
                  <a:pos x="154" y="103"/>
                </a:cxn>
                <a:cxn ang="0">
                  <a:pos x="157" y="87"/>
                </a:cxn>
                <a:cxn ang="0">
                  <a:pos x="157" y="71"/>
                </a:cxn>
                <a:cxn ang="0">
                  <a:pos x="154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8"/>
                </a:cxn>
                <a:cxn ang="0">
                  <a:pos x="117" y="9"/>
                </a:cxn>
                <a:cxn ang="0">
                  <a:pos x="102" y="3"/>
                </a:cxn>
                <a:cxn ang="0">
                  <a:pos x="87" y="0"/>
                </a:cxn>
                <a:cxn ang="0">
                  <a:pos x="70" y="0"/>
                </a:cxn>
                <a:cxn ang="0">
                  <a:pos x="55" y="3"/>
                </a:cxn>
                <a:cxn ang="0">
                  <a:pos x="40" y="9"/>
                </a:cxn>
                <a:cxn ang="0">
                  <a:pos x="28" y="18"/>
                </a:cxn>
                <a:cxn ang="0">
                  <a:pos x="17" y="29"/>
                </a:cxn>
                <a:cxn ang="0">
                  <a:pos x="9" y="41"/>
                </a:cxn>
                <a:cxn ang="0">
                  <a:pos x="3" y="55"/>
                </a:cxn>
                <a:cxn ang="0">
                  <a:pos x="0" y="71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9" y="116"/>
                </a:cxn>
                <a:cxn ang="0">
                  <a:pos x="17" y="129"/>
                </a:cxn>
                <a:cxn ang="0">
                  <a:pos x="28" y="140"/>
                </a:cxn>
                <a:cxn ang="0">
                  <a:pos x="40" y="148"/>
                </a:cxn>
                <a:cxn ang="0">
                  <a:pos x="55" y="155"/>
                </a:cxn>
                <a:cxn ang="0">
                  <a:pos x="70" y="158"/>
                </a:cxn>
              </a:cxnLst>
              <a:rect l="0" t="0" r="r" b="b"/>
              <a:pathLst>
                <a:path w="157" h="158">
                  <a:moveTo>
                    <a:pt x="79" y="158"/>
                  </a:moveTo>
                  <a:lnTo>
                    <a:pt x="87" y="158"/>
                  </a:lnTo>
                  <a:lnTo>
                    <a:pt x="94" y="157"/>
                  </a:lnTo>
                  <a:lnTo>
                    <a:pt x="102" y="155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3" y="145"/>
                  </a:lnTo>
                  <a:lnTo>
                    <a:pt x="129" y="140"/>
                  </a:lnTo>
                  <a:lnTo>
                    <a:pt x="134" y="135"/>
                  </a:lnTo>
                  <a:lnTo>
                    <a:pt x="140" y="129"/>
                  </a:lnTo>
                  <a:lnTo>
                    <a:pt x="144" y="123"/>
                  </a:lnTo>
                  <a:lnTo>
                    <a:pt x="149" y="116"/>
                  </a:lnTo>
                  <a:lnTo>
                    <a:pt x="152" y="109"/>
                  </a:lnTo>
                  <a:lnTo>
                    <a:pt x="154" y="103"/>
                  </a:lnTo>
                  <a:lnTo>
                    <a:pt x="156" y="95"/>
                  </a:lnTo>
                  <a:lnTo>
                    <a:pt x="157" y="87"/>
                  </a:lnTo>
                  <a:lnTo>
                    <a:pt x="157" y="78"/>
                  </a:lnTo>
                  <a:lnTo>
                    <a:pt x="157" y="71"/>
                  </a:lnTo>
                  <a:lnTo>
                    <a:pt x="156" y="63"/>
                  </a:lnTo>
                  <a:lnTo>
                    <a:pt x="154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4" y="34"/>
                  </a:lnTo>
                  <a:lnTo>
                    <a:pt x="140" y="29"/>
                  </a:lnTo>
                  <a:lnTo>
                    <a:pt x="134" y="23"/>
                  </a:lnTo>
                  <a:lnTo>
                    <a:pt x="129" y="18"/>
                  </a:lnTo>
                  <a:lnTo>
                    <a:pt x="123" y="13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2" y="3"/>
                  </a:lnTo>
                  <a:lnTo>
                    <a:pt x="94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5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3" y="34"/>
                  </a:lnTo>
                  <a:lnTo>
                    <a:pt x="9" y="41"/>
                  </a:lnTo>
                  <a:lnTo>
                    <a:pt x="6" y="48"/>
                  </a:lnTo>
                  <a:lnTo>
                    <a:pt x="3" y="55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6" y="109"/>
                  </a:lnTo>
                  <a:lnTo>
                    <a:pt x="9" y="116"/>
                  </a:lnTo>
                  <a:lnTo>
                    <a:pt x="13" y="123"/>
                  </a:lnTo>
                  <a:lnTo>
                    <a:pt x="17" y="129"/>
                  </a:lnTo>
                  <a:lnTo>
                    <a:pt x="23" y="135"/>
                  </a:lnTo>
                  <a:lnTo>
                    <a:pt x="28" y="140"/>
                  </a:lnTo>
                  <a:lnTo>
                    <a:pt x="35" y="145"/>
                  </a:lnTo>
                  <a:lnTo>
                    <a:pt x="40" y="148"/>
                  </a:lnTo>
                  <a:lnTo>
                    <a:pt x="48" y="151"/>
                  </a:lnTo>
                  <a:lnTo>
                    <a:pt x="55" y="155"/>
                  </a:lnTo>
                  <a:lnTo>
                    <a:pt x="62" y="157"/>
                  </a:lnTo>
                  <a:lnTo>
                    <a:pt x="70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2" name="Rectangle 30"/>
            <p:cNvSpPr>
              <a:spLocks noChangeArrowheads="1"/>
            </p:cNvSpPr>
            <p:nvPr/>
          </p:nvSpPr>
          <p:spPr bwMode="auto">
            <a:xfrm>
              <a:off x="7592166" y="2590801"/>
              <a:ext cx="132037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Regency</a:t>
              </a:r>
            </a:p>
          </p:txBody>
        </p:sp>
        <p:sp>
          <p:nvSpPr>
            <p:cNvPr id="79903" name="Freeform 31"/>
            <p:cNvSpPr>
              <a:spLocks/>
            </p:cNvSpPr>
            <p:nvPr/>
          </p:nvSpPr>
          <p:spPr bwMode="auto">
            <a:xfrm>
              <a:off x="7344595" y="2667000"/>
              <a:ext cx="110031" cy="101600"/>
            </a:xfrm>
            <a:custGeom>
              <a:avLst/>
              <a:gdLst/>
              <a:ahLst/>
              <a:cxnLst>
                <a:cxn ang="0">
                  <a:pos x="88" y="157"/>
                </a:cxn>
                <a:cxn ang="0">
                  <a:pos x="103" y="154"/>
                </a:cxn>
                <a:cxn ang="0">
                  <a:pos x="117" y="149"/>
                </a:cxn>
                <a:cxn ang="0">
                  <a:pos x="131" y="140"/>
                </a:cxn>
                <a:cxn ang="0">
                  <a:pos x="141" y="129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5" y="55"/>
                </a:cxn>
                <a:cxn ang="0">
                  <a:pos x="149" y="42"/>
                </a:cxn>
                <a:cxn ang="0">
                  <a:pos x="141" y="28"/>
                </a:cxn>
                <a:cxn ang="0">
                  <a:pos x="131" y="17"/>
                </a:cxn>
                <a:cxn ang="0">
                  <a:pos x="117" y="9"/>
                </a:cxn>
                <a:cxn ang="0">
                  <a:pos x="103" y="3"/>
                </a:cxn>
                <a:cxn ang="0">
                  <a:pos x="88" y="0"/>
                </a:cxn>
                <a:cxn ang="0">
                  <a:pos x="72" y="0"/>
                </a:cxn>
                <a:cxn ang="0">
                  <a:pos x="57" y="3"/>
                </a:cxn>
                <a:cxn ang="0">
                  <a:pos x="42" y="9"/>
                </a:cxn>
                <a:cxn ang="0">
                  <a:pos x="29" y="17"/>
                </a:cxn>
                <a:cxn ang="0">
                  <a:pos x="19" y="28"/>
                </a:cxn>
                <a:cxn ang="0">
                  <a:pos x="10" y="42"/>
                </a:cxn>
                <a:cxn ang="0">
                  <a:pos x="4" y="55"/>
                </a:cxn>
                <a:cxn ang="0">
                  <a:pos x="1" y="70"/>
                </a:cxn>
                <a:cxn ang="0">
                  <a:pos x="1" y="87"/>
                </a:cxn>
                <a:cxn ang="0">
                  <a:pos x="4" y="102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0"/>
                </a:cxn>
                <a:cxn ang="0">
                  <a:pos x="42" y="149"/>
                </a:cxn>
                <a:cxn ang="0">
                  <a:pos x="57" y="154"/>
                </a:cxn>
                <a:cxn ang="0">
                  <a:pos x="72" y="157"/>
                </a:cxn>
              </a:cxnLst>
              <a:rect l="0" t="0" r="r" b="b"/>
              <a:pathLst>
                <a:path w="159" h="159">
                  <a:moveTo>
                    <a:pt x="80" y="159"/>
                  </a:moveTo>
                  <a:lnTo>
                    <a:pt x="88" y="157"/>
                  </a:lnTo>
                  <a:lnTo>
                    <a:pt x="95" y="156"/>
                  </a:lnTo>
                  <a:lnTo>
                    <a:pt x="103" y="154"/>
                  </a:lnTo>
                  <a:lnTo>
                    <a:pt x="111" y="152"/>
                  </a:lnTo>
                  <a:lnTo>
                    <a:pt x="117" y="149"/>
                  </a:lnTo>
                  <a:lnTo>
                    <a:pt x="124" y="144"/>
                  </a:lnTo>
                  <a:lnTo>
                    <a:pt x="131" y="140"/>
                  </a:lnTo>
                  <a:lnTo>
                    <a:pt x="136" y="135"/>
                  </a:lnTo>
                  <a:lnTo>
                    <a:pt x="141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3" y="110"/>
                  </a:lnTo>
                  <a:lnTo>
                    <a:pt x="155" y="102"/>
                  </a:lnTo>
                  <a:lnTo>
                    <a:pt x="157" y="94"/>
                  </a:lnTo>
                  <a:lnTo>
                    <a:pt x="158" y="87"/>
                  </a:lnTo>
                  <a:lnTo>
                    <a:pt x="159" y="79"/>
                  </a:lnTo>
                  <a:lnTo>
                    <a:pt x="158" y="70"/>
                  </a:lnTo>
                  <a:lnTo>
                    <a:pt x="157" y="62"/>
                  </a:lnTo>
                  <a:lnTo>
                    <a:pt x="155" y="55"/>
                  </a:lnTo>
                  <a:lnTo>
                    <a:pt x="153" y="48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1" y="28"/>
                  </a:lnTo>
                  <a:lnTo>
                    <a:pt x="136" y="23"/>
                  </a:lnTo>
                  <a:lnTo>
                    <a:pt x="131" y="17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1" y="6"/>
                  </a:lnTo>
                  <a:lnTo>
                    <a:pt x="103" y="3"/>
                  </a:lnTo>
                  <a:lnTo>
                    <a:pt x="95" y="2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2" y="9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3"/>
                  </a:lnTo>
                  <a:lnTo>
                    <a:pt x="19" y="28"/>
                  </a:lnTo>
                  <a:lnTo>
                    <a:pt x="14" y="35"/>
                  </a:lnTo>
                  <a:lnTo>
                    <a:pt x="10" y="42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3" y="62"/>
                  </a:lnTo>
                  <a:lnTo>
                    <a:pt x="1" y="70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3" y="94"/>
                  </a:lnTo>
                  <a:lnTo>
                    <a:pt x="4" y="102"/>
                  </a:lnTo>
                  <a:lnTo>
                    <a:pt x="7" y="110"/>
                  </a:lnTo>
                  <a:lnTo>
                    <a:pt x="10" y="117"/>
                  </a:lnTo>
                  <a:lnTo>
                    <a:pt x="14" y="123"/>
                  </a:lnTo>
                  <a:lnTo>
                    <a:pt x="19" y="129"/>
                  </a:lnTo>
                  <a:lnTo>
                    <a:pt x="24" y="135"/>
                  </a:lnTo>
                  <a:lnTo>
                    <a:pt x="29" y="140"/>
                  </a:lnTo>
                  <a:lnTo>
                    <a:pt x="36" y="144"/>
                  </a:lnTo>
                  <a:lnTo>
                    <a:pt x="42" y="149"/>
                  </a:lnTo>
                  <a:lnTo>
                    <a:pt x="49" y="152"/>
                  </a:lnTo>
                  <a:lnTo>
                    <a:pt x="57" y="154"/>
                  </a:lnTo>
                  <a:lnTo>
                    <a:pt x="64" y="156"/>
                  </a:lnTo>
                  <a:lnTo>
                    <a:pt x="72" y="157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4" name="Freeform 32"/>
            <p:cNvSpPr>
              <a:spLocks/>
            </p:cNvSpPr>
            <p:nvPr/>
          </p:nvSpPr>
          <p:spPr bwMode="auto">
            <a:xfrm>
              <a:off x="5033936" y="4775200"/>
              <a:ext cx="110031" cy="101600"/>
            </a:xfrm>
            <a:custGeom>
              <a:avLst/>
              <a:gdLst/>
              <a:ahLst/>
              <a:cxnLst>
                <a:cxn ang="0">
                  <a:pos x="88" y="157"/>
                </a:cxn>
                <a:cxn ang="0">
                  <a:pos x="103" y="154"/>
                </a:cxn>
                <a:cxn ang="0">
                  <a:pos x="118" y="149"/>
                </a:cxn>
                <a:cxn ang="0">
                  <a:pos x="131" y="140"/>
                </a:cxn>
                <a:cxn ang="0">
                  <a:pos x="141" y="129"/>
                </a:cxn>
                <a:cxn ang="0">
                  <a:pos x="150" y="117"/>
                </a:cxn>
                <a:cxn ang="0">
                  <a:pos x="156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6" y="55"/>
                </a:cxn>
                <a:cxn ang="0">
                  <a:pos x="150" y="40"/>
                </a:cxn>
                <a:cxn ang="0">
                  <a:pos x="141" y="28"/>
                </a:cxn>
                <a:cxn ang="0">
                  <a:pos x="131" y="17"/>
                </a:cxn>
                <a:cxn ang="0">
                  <a:pos x="118" y="10"/>
                </a:cxn>
                <a:cxn ang="0">
                  <a:pos x="103" y="3"/>
                </a:cxn>
                <a:cxn ang="0">
                  <a:pos x="88" y="0"/>
                </a:cxn>
                <a:cxn ang="0">
                  <a:pos x="72" y="0"/>
                </a:cxn>
                <a:cxn ang="0">
                  <a:pos x="57" y="3"/>
                </a:cxn>
                <a:cxn ang="0">
                  <a:pos x="42" y="10"/>
                </a:cxn>
                <a:cxn ang="0">
                  <a:pos x="29" y="17"/>
                </a:cxn>
                <a:cxn ang="0">
                  <a:pos x="19" y="28"/>
                </a:cxn>
                <a:cxn ang="0">
                  <a:pos x="10" y="40"/>
                </a:cxn>
                <a:cxn ang="0">
                  <a:pos x="5" y="55"/>
                </a:cxn>
                <a:cxn ang="0">
                  <a:pos x="2" y="70"/>
                </a:cxn>
                <a:cxn ang="0">
                  <a:pos x="2" y="87"/>
                </a:cxn>
                <a:cxn ang="0">
                  <a:pos x="5" y="102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0"/>
                </a:cxn>
                <a:cxn ang="0">
                  <a:pos x="42" y="149"/>
                </a:cxn>
                <a:cxn ang="0">
                  <a:pos x="57" y="154"/>
                </a:cxn>
                <a:cxn ang="0">
                  <a:pos x="72" y="157"/>
                </a:cxn>
              </a:cxnLst>
              <a:rect l="0" t="0" r="r" b="b"/>
              <a:pathLst>
                <a:path w="159" h="157">
                  <a:moveTo>
                    <a:pt x="80" y="157"/>
                  </a:moveTo>
                  <a:lnTo>
                    <a:pt x="88" y="157"/>
                  </a:lnTo>
                  <a:lnTo>
                    <a:pt x="95" y="156"/>
                  </a:lnTo>
                  <a:lnTo>
                    <a:pt x="103" y="154"/>
                  </a:lnTo>
                  <a:lnTo>
                    <a:pt x="111" y="152"/>
                  </a:lnTo>
                  <a:lnTo>
                    <a:pt x="118" y="149"/>
                  </a:lnTo>
                  <a:lnTo>
                    <a:pt x="124" y="144"/>
                  </a:lnTo>
                  <a:lnTo>
                    <a:pt x="131" y="140"/>
                  </a:lnTo>
                  <a:lnTo>
                    <a:pt x="136" y="134"/>
                  </a:lnTo>
                  <a:lnTo>
                    <a:pt x="141" y="129"/>
                  </a:lnTo>
                  <a:lnTo>
                    <a:pt x="145" y="123"/>
                  </a:lnTo>
                  <a:lnTo>
                    <a:pt x="150" y="117"/>
                  </a:lnTo>
                  <a:lnTo>
                    <a:pt x="153" y="110"/>
                  </a:lnTo>
                  <a:lnTo>
                    <a:pt x="156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9"/>
                  </a:lnTo>
                  <a:lnTo>
                    <a:pt x="158" y="70"/>
                  </a:lnTo>
                  <a:lnTo>
                    <a:pt x="157" y="62"/>
                  </a:lnTo>
                  <a:lnTo>
                    <a:pt x="156" y="55"/>
                  </a:lnTo>
                  <a:lnTo>
                    <a:pt x="153" y="48"/>
                  </a:lnTo>
                  <a:lnTo>
                    <a:pt x="150" y="40"/>
                  </a:lnTo>
                  <a:lnTo>
                    <a:pt x="145" y="34"/>
                  </a:lnTo>
                  <a:lnTo>
                    <a:pt x="141" y="28"/>
                  </a:lnTo>
                  <a:lnTo>
                    <a:pt x="136" y="23"/>
                  </a:lnTo>
                  <a:lnTo>
                    <a:pt x="131" y="17"/>
                  </a:lnTo>
                  <a:lnTo>
                    <a:pt x="124" y="13"/>
                  </a:lnTo>
                  <a:lnTo>
                    <a:pt x="118" y="10"/>
                  </a:lnTo>
                  <a:lnTo>
                    <a:pt x="111" y="5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5" y="1"/>
                  </a:lnTo>
                  <a:lnTo>
                    <a:pt x="57" y="3"/>
                  </a:lnTo>
                  <a:lnTo>
                    <a:pt x="49" y="5"/>
                  </a:lnTo>
                  <a:lnTo>
                    <a:pt x="42" y="10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3"/>
                  </a:lnTo>
                  <a:lnTo>
                    <a:pt x="19" y="28"/>
                  </a:lnTo>
                  <a:lnTo>
                    <a:pt x="15" y="34"/>
                  </a:lnTo>
                  <a:lnTo>
                    <a:pt x="10" y="40"/>
                  </a:lnTo>
                  <a:lnTo>
                    <a:pt x="7" y="48"/>
                  </a:lnTo>
                  <a:lnTo>
                    <a:pt x="5" y="55"/>
                  </a:lnTo>
                  <a:lnTo>
                    <a:pt x="3" y="62"/>
                  </a:lnTo>
                  <a:lnTo>
                    <a:pt x="2" y="70"/>
                  </a:lnTo>
                  <a:lnTo>
                    <a:pt x="0" y="79"/>
                  </a:lnTo>
                  <a:lnTo>
                    <a:pt x="2" y="87"/>
                  </a:lnTo>
                  <a:lnTo>
                    <a:pt x="3" y="95"/>
                  </a:lnTo>
                  <a:lnTo>
                    <a:pt x="5" y="102"/>
                  </a:lnTo>
                  <a:lnTo>
                    <a:pt x="7" y="110"/>
                  </a:lnTo>
                  <a:lnTo>
                    <a:pt x="10" y="117"/>
                  </a:lnTo>
                  <a:lnTo>
                    <a:pt x="15" y="123"/>
                  </a:lnTo>
                  <a:lnTo>
                    <a:pt x="19" y="129"/>
                  </a:lnTo>
                  <a:lnTo>
                    <a:pt x="24" y="134"/>
                  </a:lnTo>
                  <a:lnTo>
                    <a:pt x="29" y="140"/>
                  </a:lnTo>
                  <a:lnTo>
                    <a:pt x="36" y="144"/>
                  </a:lnTo>
                  <a:lnTo>
                    <a:pt x="42" y="149"/>
                  </a:lnTo>
                  <a:lnTo>
                    <a:pt x="49" y="152"/>
                  </a:lnTo>
                  <a:lnTo>
                    <a:pt x="57" y="154"/>
                  </a:lnTo>
                  <a:lnTo>
                    <a:pt x="65" y="156"/>
                  </a:lnTo>
                  <a:lnTo>
                    <a:pt x="72" y="157"/>
                  </a:lnTo>
                  <a:lnTo>
                    <a:pt x="80" y="15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5" name="Rectangle 33"/>
            <p:cNvSpPr>
              <a:spLocks noChangeArrowheads="1"/>
            </p:cNvSpPr>
            <p:nvPr/>
          </p:nvSpPr>
          <p:spPr bwMode="auto">
            <a:xfrm>
              <a:off x="4679773" y="2801939"/>
              <a:ext cx="888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Sheraton</a:t>
              </a:r>
            </a:p>
          </p:txBody>
        </p:sp>
        <p:sp>
          <p:nvSpPr>
            <p:cNvPr id="79906" name="Freeform 34"/>
            <p:cNvSpPr>
              <a:spLocks/>
            </p:cNvSpPr>
            <p:nvPr/>
          </p:nvSpPr>
          <p:spPr bwMode="auto">
            <a:xfrm>
              <a:off x="4516445" y="2865438"/>
              <a:ext cx="110031" cy="101600"/>
            </a:xfrm>
            <a:custGeom>
              <a:avLst/>
              <a:gdLst/>
              <a:ahLst/>
              <a:cxnLst>
                <a:cxn ang="0">
                  <a:pos x="88" y="158"/>
                </a:cxn>
                <a:cxn ang="0">
                  <a:pos x="103" y="155"/>
                </a:cxn>
                <a:cxn ang="0">
                  <a:pos x="118" y="149"/>
                </a:cxn>
                <a:cxn ang="0">
                  <a:pos x="130" y="141"/>
                </a:cxn>
                <a:cxn ang="0">
                  <a:pos x="141" y="131"/>
                </a:cxn>
                <a:cxn ang="0">
                  <a:pos x="150" y="117"/>
                </a:cxn>
                <a:cxn ang="0">
                  <a:pos x="155" y="103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5" y="57"/>
                </a:cxn>
                <a:cxn ang="0">
                  <a:pos x="150" y="42"/>
                </a:cxn>
                <a:cxn ang="0">
                  <a:pos x="141" y="29"/>
                </a:cxn>
                <a:cxn ang="0">
                  <a:pos x="130" y="19"/>
                </a:cxn>
                <a:cxn ang="0">
                  <a:pos x="118" y="10"/>
                </a:cxn>
                <a:cxn ang="0">
                  <a:pos x="103" y="4"/>
                </a:cxn>
                <a:cxn ang="0">
                  <a:pos x="88" y="1"/>
                </a:cxn>
                <a:cxn ang="0">
                  <a:pos x="72" y="1"/>
                </a:cxn>
                <a:cxn ang="0">
                  <a:pos x="57" y="4"/>
                </a:cxn>
                <a:cxn ang="0">
                  <a:pos x="42" y="10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10" y="42"/>
                </a:cxn>
                <a:cxn ang="0">
                  <a:pos x="4" y="57"/>
                </a:cxn>
                <a:cxn ang="0">
                  <a:pos x="0" y="72"/>
                </a:cxn>
                <a:cxn ang="0">
                  <a:pos x="0" y="88"/>
                </a:cxn>
                <a:cxn ang="0">
                  <a:pos x="4" y="103"/>
                </a:cxn>
                <a:cxn ang="0">
                  <a:pos x="10" y="117"/>
                </a:cxn>
                <a:cxn ang="0">
                  <a:pos x="19" y="131"/>
                </a:cxn>
                <a:cxn ang="0">
                  <a:pos x="29" y="141"/>
                </a:cxn>
                <a:cxn ang="0">
                  <a:pos x="42" y="149"/>
                </a:cxn>
                <a:cxn ang="0">
                  <a:pos x="57" y="155"/>
                </a:cxn>
                <a:cxn ang="0">
                  <a:pos x="72" y="158"/>
                </a:cxn>
              </a:cxnLst>
              <a:rect l="0" t="0" r="r" b="b"/>
              <a:pathLst>
                <a:path w="159" h="159">
                  <a:moveTo>
                    <a:pt x="80" y="159"/>
                  </a:moveTo>
                  <a:lnTo>
                    <a:pt x="88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1" y="153"/>
                  </a:lnTo>
                  <a:lnTo>
                    <a:pt x="118" y="149"/>
                  </a:lnTo>
                  <a:lnTo>
                    <a:pt x="124" y="145"/>
                  </a:lnTo>
                  <a:lnTo>
                    <a:pt x="130" y="141"/>
                  </a:lnTo>
                  <a:lnTo>
                    <a:pt x="136" y="136"/>
                  </a:lnTo>
                  <a:lnTo>
                    <a:pt x="141" y="131"/>
                  </a:lnTo>
                  <a:lnTo>
                    <a:pt x="145" y="124"/>
                  </a:lnTo>
                  <a:lnTo>
                    <a:pt x="150" y="117"/>
                  </a:lnTo>
                  <a:lnTo>
                    <a:pt x="153" y="111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8"/>
                  </a:lnTo>
                  <a:lnTo>
                    <a:pt x="159" y="80"/>
                  </a:lnTo>
                  <a:lnTo>
                    <a:pt x="158" y="72"/>
                  </a:lnTo>
                  <a:lnTo>
                    <a:pt x="157" y="63"/>
                  </a:lnTo>
                  <a:lnTo>
                    <a:pt x="155" y="57"/>
                  </a:lnTo>
                  <a:lnTo>
                    <a:pt x="153" y="49"/>
                  </a:lnTo>
                  <a:lnTo>
                    <a:pt x="150" y="42"/>
                  </a:lnTo>
                  <a:lnTo>
                    <a:pt x="145" y="36"/>
                  </a:lnTo>
                  <a:lnTo>
                    <a:pt x="141" y="29"/>
                  </a:lnTo>
                  <a:lnTo>
                    <a:pt x="136" y="24"/>
                  </a:lnTo>
                  <a:lnTo>
                    <a:pt x="130" y="19"/>
                  </a:lnTo>
                  <a:lnTo>
                    <a:pt x="124" y="14"/>
                  </a:lnTo>
                  <a:lnTo>
                    <a:pt x="118" y="10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95" y="3"/>
                  </a:lnTo>
                  <a:lnTo>
                    <a:pt x="88" y="1"/>
                  </a:lnTo>
                  <a:lnTo>
                    <a:pt x="80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7" y="4"/>
                  </a:lnTo>
                  <a:lnTo>
                    <a:pt x="49" y="7"/>
                  </a:lnTo>
                  <a:lnTo>
                    <a:pt x="42" y="10"/>
                  </a:lnTo>
                  <a:lnTo>
                    <a:pt x="36" y="14"/>
                  </a:lnTo>
                  <a:lnTo>
                    <a:pt x="29" y="19"/>
                  </a:lnTo>
                  <a:lnTo>
                    <a:pt x="24" y="24"/>
                  </a:lnTo>
                  <a:lnTo>
                    <a:pt x="19" y="29"/>
                  </a:lnTo>
                  <a:lnTo>
                    <a:pt x="14" y="36"/>
                  </a:lnTo>
                  <a:lnTo>
                    <a:pt x="10" y="42"/>
                  </a:lnTo>
                  <a:lnTo>
                    <a:pt x="7" y="49"/>
                  </a:lnTo>
                  <a:lnTo>
                    <a:pt x="4" y="57"/>
                  </a:lnTo>
                  <a:lnTo>
                    <a:pt x="3" y="63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3" y="95"/>
                  </a:lnTo>
                  <a:lnTo>
                    <a:pt x="4" y="103"/>
                  </a:lnTo>
                  <a:lnTo>
                    <a:pt x="7" y="111"/>
                  </a:lnTo>
                  <a:lnTo>
                    <a:pt x="10" y="117"/>
                  </a:lnTo>
                  <a:lnTo>
                    <a:pt x="14" y="124"/>
                  </a:lnTo>
                  <a:lnTo>
                    <a:pt x="19" y="131"/>
                  </a:lnTo>
                  <a:lnTo>
                    <a:pt x="24" y="136"/>
                  </a:lnTo>
                  <a:lnTo>
                    <a:pt x="29" y="141"/>
                  </a:lnTo>
                  <a:lnTo>
                    <a:pt x="36" y="145"/>
                  </a:lnTo>
                  <a:lnTo>
                    <a:pt x="42" y="149"/>
                  </a:lnTo>
                  <a:lnTo>
                    <a:pt x="49" y="153"/>
                  </a:lnTo>
                  <a:lnTo>
                    <a:pt x="57" y="155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7" name="Rectangle 35"/>
            <p:cNvSpPr>
              <a:spLocks noChangeArrowheads="1"/>
            </p:cNvSpPr>
            <p:nvPr/>
          </p:nvSpPr>
          <p:spPr bwMode="auto">
            <a:xfrm>
              <a:off x="6956047" y="4275139"/>
              <a:ext cx="4696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I</a:t>
              </a: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talia</a:t>
              </a:r>
            </a:p>
          </p:txBody>
        </p:sp>
        <p:sp>
          <p:nvSpPr>
            <p:cNvPr id="79908" name="Freeform 36"/>
            <p:cNvSpPr>
              <a:spLocks/>
            </p:cNvSpPr>
            <p:nvPr/>
          </p:nvSpPr>
          <p:spPr bwMode="auto">
            <a:xfrm>
              <a:off x="6794438" y="4338638"/>
              <a:ext cx="110031" cy="1016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4"/>
                </a:cxn>
                <a:cxn ang="0">
                  <a:pos x="117" y="148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7"/>
                </a:cxn>
                <a:cxn ang="0">
                  <a:pos x="117" y="9"/>
                </a:cxn>
                <a:cxn ang="0">
                  <a:pos x="103" y="3"/>
                </a:cxn>
                <a:cxn ang="0">
                  <a:pos x="87" y="0"/>
                </a:cxn>
                <a:cxn ang="0">
                  <a:pos x="72" y="0"/>
                </a:cxn>
                <a:cxn ang="0">
                  <a:pos x="57" y="3"/>
                </a:cxn>
                <a:cxn ang="0">
                  <a:pos x="42" y="9"/>
                </a:cxn>
                <a:cxn ang="0">
                  <a:pos x="29" y="17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4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4" y="102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0"/>
                </a:cxn>
                <a:cxn ang="0">
                  <a:pos x="42" y="148"/>
                </a:cxn>
                <a:cxn ang="0">
                  <a:pos x="57" y="154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80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4"/>
                  </a:lnTo>
                  <a:lnTo>
                    <a:pt x="111" y="151"/>
                  </a:lnTo>
                  <a:lnTo>
                    <a:pt x="117" y="148"/>
                  </a:lnTo>
                  <a:lnTo>
                    <a:pt x="124" y="144"/>
                  </a:lnTo>
                  <a:lnTo>
                    <a:pt x="129" y="140"/>
                  </a:lnTo>
                  <a:lnTo>
                    <a:pt x="136" y="134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3" y="109"/>
                  </a:lnTo>
                  <a:lnTo>
                    <a:pt x="155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8"/>
                  </a:lnTo>
                  <a:lnTo>
                    <a:pt x="158" y="70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3" y="47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0" y="29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1" y="5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3" y="1"/>
                  </a:lnTo>
                  <a:lnTo>
                    <a:pt x="57" y="3"/>
                  </a:lnTo>
                  <a:lnTo>
                    <a:pt x="49" y="5"/>
                  </a:lnTo>
                  <a:lnTo>
                    <a:pt x="42" y="9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4" y="55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4" y="102"/>
                  </a:lnTo>
                  <a:lnTo>
                    <a:pt x="7" y="109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9" y="129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6" y="144"/>
                  </a:lnTo>
                  <a:lnTo>
                    <a:pt x="42" y="148"/>
                  </a:lnTo>
                  <a:lnTo>
                    <a:pt x="49" y="151"/>
                  </a:lnTo>
                  <a:lnTo>
                    <a:pt x="57" y="154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80" y="15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9" name="Rectangle 37"/>
            <p:cNvSpPr>
              <a:spLocks noChangeArrowheads="1"/>
            </p:cNvSpPr>
            <p:nvPr/>
          </p:nvSpPr>
          <p:spPr bwMode="auto">
            <a:xfrm>
              <a:off x="5339961" y="4500564"/>
              <a:ext cx="124232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Alexander IV</a:t>
              </a:r>
            </a:p>
          </p:txBody>
        </p:sp>
        <p:sp>
          <p:nvSpPr>
            <p:cNvPr id="79910" name="Freeform 38"/>
            <p:cNvSpPr>
              <a:spLocks/>
            </p:cNvSpPr>
            <p:nvPr/>
          </p:nvSpPr>
          <p:spPr bwMode="auto">
            <a:xfrm>
              <a:off x="5176634" y="4560888"/>
              <a:ext cx="110031" cy="101600"/>
            </a:xfrm>
            <a:custGeom>
              <a:avLst/>
              <a:gdLst/>
              <a:ahLst/>
              <a:cxnLst>
                <a:cxn ang="0">
                  <a:pos x="87" y="159"/>
                </a:cxn>
                <a:cxn ang="0">
                  <a:pos x="103" y="156"/>
                </a:cxn>
                <a:cxn ang="0">
                  <a:pos x="117" y="149"/>
                </a:cxn>
                <a:cxn ang="0">
                  <a:pos x="129" y="141"/>
                </a:cxn>
                <a:cxn ang="0">
                  <a:pos x="140" y="130"/>
                </a:cxn>
                <a:cxn ang="0">
                  <a:pos x="148" y="117"/>
                </a:cxn>
                <a:cxn ang="0">
                  <a:pos x="155" y="104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5" y="56"/>
                </a:cxn>
                <a:cxn ang="0">
                  <a:pos x="148" y="42"/>
                </a:cxn>
                <a:cxn ang="0">
                  <a:pos x="140" y="30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3" y="4"/>
                </a:cxn>
                <a:cxn ang="0">
                  <a:pos x="87" y="1"/>
                </a:cxn>
                <a:cxn ang="0">
                  <a:pos x="71" y="1"/>
                </a:cxn>
                <a:cxn ang="0">
                  <a:pos x="55" y="4"/>
                </a:cxn>
                <a:cxn ang="0">
                  <a:pos x="41" y="10"/>
                </a:cxn>
                <a:cxn ang="0">
                  <a:pos x="29" y="19"/>
                </a:cxn>
                <a:cxn ang="0">
                  <a:pos x="18" y="30"/>
                </a:cxn>
                <a:cxn ang="0">
                  <a:pos x="9" y="42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88"/>
                </a:cxn>
                <a:cxn ang="0">
                  <a:pos x="3" y="104"/>
                </a:cxn>
                <a:cxn ang="0">
                  <a:pos x="9" y="117"/>
                </a:cxn>
                <a:cxn ang="0">
                  <a:pos x="18" y="130"/>
                </a:cxn>
                <a:cxn ang="0">
                  <a:pos x="29" y="141"/>
                </a:cxn>
                <a:cxn ang="0">
                  <a:pos x="41" y="149"/>
                </a:cxn>
                <a:cxn ang="0">
                  <a:pos x="55" y="156"/>
                </a:cxn>
                <a:cxn ang="0">
                  <a:pos x="71" y="159"/>
                </a:cxn>
              </a:cxnLst>
              <a:rect l="0" t="0" r="r" b="b"/>
              <a:pathLst>
                <a:path w="158" h="159">
                  <a:moveTo>
                    <a:pt x="79" y="159"/>
                  </a:moveTo>
                  <a:lnTo>
                    <a:pt x="87" y="159"/>
                  </a:lnTo>
                  <a:lnTo>
                    <a:pt x="95" y="158"/>
                  </a:lnTo>
                  <a:lnTo>
                    <a:pt x="103" y="156"/>
                  </a:lnTo>
                  <a:lnTo>
                    <a:pt x="109" y="152"/>
                  </a:lnTo>
                  <a:lnTo>
                    <a:pt x="117" y="149"/>
                  </a:lnTo>
                  <a:lnTo>
                    <a:pt x="124" y="146"/>
                  </a:lnTo>
                  <a:lnTo>
                    <a:pt x="129" y="141"/>
                  </a:lnTo>
                  <a:lnTo>
                    <a:pt x="135" y="136"/>
                  </a:lnTo>
                  <a:lnTo>
                    <a:pt x="140" y="130"/>
                  </a:lnTo>
                  <a:lnTo>
                    <a:pt x="145" y="124"/>
                  </a:lnTo>
                  <a:lnTo>
                    <a:pt x="148" y="117"/>
                  </a:lnTo>
                  <a:lnTo>
                    <a:pt x="153" y="110"/>
                  </a:lnTo>
                  <a:lnTo>
                    <a:pt x="155" y="104"/>
                  </a:lnTo>
                  <a:lnTo>
                    <a:pt x="157" y="96"/>
                  </a:lnTo>
                  <a:lnTo>
                    <a:pt x="158" y="88"/>
                  </a:lnTo>
                  <a:lnTo>
                    <a:pt x="158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5" y="56"/>
                  </a:lnTo>
                  <a:lnTo>
                    <a:pt x="153" y="48"/>
                  </a:lnTo>
                  <a:lnTo>
                    <a:pt x="148" y="42"/>
                  </a:lnTo>
                  <a:lnTo>
                    <a:pt x="145" y="35"/>
                  </a:lnTo>
                  <a:lnTo>
                    <a:pt x="140" y="30"/>
                  </a:lnTo>
                  <a:lnTo>
                    <a:pt x="135" y="23"/>
                  </a:lnTo>
                  <a:lnTo>
                    <a:pt x="129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09" y="6"/>
                  </a:lnTo>
                  <a:lnTo>
                    <a:pt x="103" y="4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1" y="1"/>
                  </a:lnTo>
                  <a:lnTo>
                    <a:pt x="63" y="2"/>
                  </a:lnTo>
                  <a:lnTo>
                    <a:pt x="55" y="4"/>
                  </a:lnTo>
                  <a:lnTo>
                    <a:pt x="48" y="6"/>
                  </a:lnTo>
                  <a:lnTo>
                    <a:pt x="41" y="10"/>
                  </a:lnTo>
                  <a:lnTo>
                    <a:pt x="34" y="14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18" y="30"/>
                  </a:lnTo>
                  <a:lnTo>
                    <a:pt x="13" y="35"/>
                  </a:lnTo>
                  <a:lnTo>
                    <a:pt x="9" y="42"/>
                  </a:lnTo>
                  <a:lnTo>
                    <a:pt x="6" y="48"/>
                  </a:lnTo>
                  <a:lnTo>
                    <a:pt x="3" y="56"/>
                  </a:lnTo>
                  <a:lnTo>
                    <a:pt x="1" y="64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1" y="96"/>
                  </a:lnTo>
                  <a:lnTo>
                    <a:pt x="3" y="104"/>
                  </a:lnTo>
                  <a:lnTo>
                    <a:pt x="6" y="110"/>
                  </a:lnTo>
                  <a:lnTo>
                    <a:pt x="9" y="117"/>
                  </a:lnTo>
                  <a:lnTo>
                    <a:pt x="13" y="124"/>
                  </a:lnTo>
                  <a:lnTo>
                    <a:pt x="18" y="130"/>
                  </a:lnTo>
                  <a:lnTo>
                    <a:pt x="23" y="136"/>
                  </a:lnTo>
                  <a:lnTo>
                    <a:pt x="29" y="141"/>
                  </a:lnTo>
                  <a:lnTo>
                    <a:pt x="34" y="146"/>
                  </a:lnTo>
                  <a:lnTo>
                    <a:pt x="41" y="149"/>
                  </a:lnTo>
                  <a:lnTo>
                    <a:pt x="48" y="152"/>
                  </a:lnTo>
                  <a:lnTo>
                    <a:pt x="55" y="156"/>
                  </a:lnTo>
                  <a:lnTo>
                    <a:pt x="63" y="158"/>
                  </a:lnTo>
                  <a:lnTo>
                    <a:pt x="71" y="159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11" name="Rectangle 39"/>
            <p:cNvSpPr>
              <a:spLocks noChangeArrowheads="1"/>
            </p:cNvSpPr>
            <p:nvPr/>
          </p:nvSpPr>
          <p:spPr bwMode="auto">
            <a:xfrm>
              <a:off x="6684407" y="5105401"/>
              <a:ext cx="12663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Airport Plaza</a:t>
              </a:r>
            </a:p>
          </p:txBody>
        </p:sp>
        <p:sp>
          <p:nvSpPr>
            <p:cNvPr id="79913" name="Rectangle 41"/>
            <p:cNvSpPr>
              <a:spLocks noChangeArrowheads="1"/>
            </p:cNvSpPr>
            <p:nvPr/>
          </p:nvSpPr>
          <p:spPr bwMode="auto">
            <a:xfrm>
              <a:off x="2742189" y="3230564"/>
              <a:ext cx="8247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PALACE</a:t>
              </a:r>
            </a:p>
          </p:txBody>
        </p:sp>
        <p:sp>
          <p:nvSpPr>
            <p:cNvPr id="79914" name="Rectangle 42"/>
            <p:cNvSpPr>
              <a:spLocks noChangeArrowheads="1"/>
            </p:cNvSpPr>
            <p:nvPr/>
          </p:nvSpPr>
          <p:spPr bwMode="auto">
            <a:xfrm>
              <a:off x="5162880" y="4711701"/>
              <a:ext cx="7534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Atlantic</a:t>
              </a:r>
            </a:p>
          </p:txBody>
        </p:sp>
        <p:sp>
          <p:nvSpPr>
            <p:cNvPr id="79915" name="Rectangle 43"/>
            <p:cNvSpPr>
              <a:spLocks noChangeArrowheads="1"/>
            </p:cNvSpPr>
            <p:nvPr/>
          </p:nvSpPr>
          <p:spPr bwMode="auto">
            <a:xfrm>
              <a:off x="2714681" y="3667125"/>
              <a:ext cx="108656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No action?</a:t>
              </a:r>
              <a:endParaRPr lang="en-US" sz="1600">
                <a:solidFill>
                  <a:schemeClr val="hlink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16" name="Rectangle 44"/>
            <p:cNvSpPr>
              <a:spLocks noChangeArrowheads="1"/>
            </p:cNvSpPr>
            <p:nvPr/>
          </p:nvSpPr>
          <p:spPr bwMode="auto">
            <a:xfrm>
              <a:off x="2714682" y="2925764"/>
              <a:ext cx="76302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Action?</a:t>
              </a:r>
              <a:endParaRPr lang="en-US" sz="1600">
                <a:solidFill>
                  <a:schemeClr val="hlink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17" name="Line 45"/>
            <p:cNvSpPr>
              <a:spLocks noChangeShapeType="1"/>
            </p:cNvSpPr>
            <p:nvPr/>
          </p:nvSpPr>
          <p:spPr bwMode="auto">
            <a:xfrm>
              <a:off x="4913589" y="3700463"/>
              <a:ext cx="1720" cy="2282825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18" name="Rectangle 46"/>
            <p:cNvSpPr>
              <a:spLocks noChangeArrowheads="1"/>
            </p:cNvSpPr>
            <p:nvPr/>
          </p:nvSpPr>
          <p:spPr bwMode="auto">
            <a:xfrm>
              <a:off x="4258560" y="5854700"/>
              <a:ext cx="1363357" cy="3444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19" name="Freeform 47"/>
            <p:cNvSpPr>
              <a:spLocks/>
            </p:cNvSpPr>
            <p:nvPr/>
          </p:nvSpPr>
          <p:spPr bwMode="auto">
            <a:xfrm>
              <a:off x="4126177" y="5854700"/>
              <a:ext cx="1815518" cy="344488"/>
            </a:xfrm>
            <a:custGeom>
              <a:avLst/>
              <a:gdLst/>
              <a:ahLst/>
              <a:cxnLst>
                <a:cxn ang="0">
                  <a:pos x="1984" y="544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4"/>
                </a:cxn>
                <a:cxn ang="0">
                  <a:pos x="1984" y="544"/>
                </a:cxn>
                <a:cxn ang="0">
                  <a:pos x="1984" y="544"/>
                </a:cxn>
              </a:cxnLst>
              <a:rect l="0" t="0" r="r" b="b"/>
              <a:pathLst>
                <a:path w="1984" h="544">
                  <a:moveTo>
                    <a:pt x="1984" y="544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1984" y="544"/>
                  </a:lnTo>
                  <a:lnTo>
                    <a:pt x="1984" y="544"/>
                  </a:lnTo>
                </a:path>
              </a:pathLst>
            </a:custGeom>
            <a:solidFill>
              <a:srgbClr val="FFCC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0" name="Rectangle 48"/>
            <p:cNvSpPr>
              <a:spLocks noChangeArrowheads="1"/>
            </p:cNvSpPr>
            <p:nvPr/>
          </p:nvSpPr>
          <p:spPr bwMode="auto">
            <a:xfrm>
              <a:off x="4208701" y="5915026"/>
              <a:ext cx="165269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Moderate Luxury</a:t>
              </a:r>
            </a:p>
          </p:txBody>
        </p:sp>
        <p:sp>
          <p:nvSpPr>
            <p:cNvPr id="79921" name="Rectangle 49"/>
            <p:cNvSpPr>
              <a:spLocks noChangeArrowheads="1"/>
            </p:cNvSpPr>
            <p:nvPr/>
          </p:nvSpPr>
          <p:spPr bwMode="auto">
            <a:xfrm>
              <a:off x="3462551" y="4338639"/>
              <a:ext cx="62408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Castle</a:t>
              </a:r>
            </a:p>
          </p:txBody>
        </p:sp>
        <p:sp>
          <p:nvSpPr>
            <p:cNvPr id="79922" name="Freeform 50"/>
            <p:cNvSpPr>
              <a:spLocks/>
            </p:cNvSpPr>
            <p:nvPr/>
          </p:nvSpPr>
          <p:spPr bwMode="auto">
            <a:xfrm>
              <a:off x="3304380" y="4398963"/>
              <a:ext cx="110031" cy="101600"/>
            </a:xfrm>
            <a:custGeom>
              <a:avLst/>
              <a:gdLst/>
              <a:ahLst/>
              <a:cxnLst>
                <a:cxn ang="0">
                  <a:pos x="87" y="159"/>
                </a:cxn>
                <a:cxn ang="0">
                  <a:pos x="103" y="156"/>
                </a:cxn>
                <a:cxn ang="0">
                  <a:pos x="117" y="149"/>
                </a:cxn>
                <a:cxn ang="0">
                  <a:pos x="129" y="141"/>
                </a:cxn>
                <a:cxn ang="0">
                  <a:pos x="140" y="130"/>
                </a:cxn>
                <a:cxn ang="0">
                  <a:pos x="149" y="117"/>
                </a:cxn>
                <a:cxn ang="0">
                  <a:pos x="155" y="104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5" y="56"/>
                </a:cxn>
                <a:cxn ang="0">
                  <a:pos x="149" y="42"/>
                </a:cxn>
                <a:cxn ang="0">
                  <a:pos x="140" y="30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3" y="4"/>
                </a:cxn>
                <a:cxn ang="0">
                  <a:pos x="87" y="1"/>
                </a:cxn>
                <a:cxn ang="0">
                  <a:pos x="71" y="1"/>
                </a:cxn>
                <a:cxn ang="0">
                  <a:pos x="55" y="4"/>
                </a:cxn>
                <a:cxn ang="0">
                  <a:pos x="41" y="10"/>
                </a:cxn>
                <a:cxn ang="0">
                  <a:pos x="29" y="19"/>
                </a:cxn>
                <a:cxn ang="0">
                  <a:pos x="18" y="30"/>
                </a:cxn>
                <a:cxn ang="0">
                  <a:pos x="9" y="42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88"/>
                </a:cxn>
                <a:cxn ang="0">
                  <a:pos x="3" y="104"/>
                </a:cxn>
                <a:cxn ang="0">
                  <a:pos x="9" y="117"/>
                </a:cxn>
                <a:cxn ang="0">
                  <a:pos x="18" y="130"/>
                </a:cxn>
                <a:cxn ang="0">
                  <a:pos x="29" y="141"/>
                </a:cxn>
                <a:cxn ang="0">
                  <a:pos x="41" y="149"/>
                </a:cxn>
                <a:cxn ang="0">
                  <a:pos x="55" y="156"/>
                </a:cxn>
                <a:cxn ang="0">
                  <a:pos x="71" y="159"/>
                </a:cxn>
              </a:cxnLst>
              <a:rect l="0" t="0" r="r" b="b"/>
              <a:pathLst>
                <a:path w="158" h="159">
                  <a:moveTo>
                    <a:pt x="79" y="159"/>
                  </a:moveTo>
                  <a:lnTo>
                    <a:pt x="87" y="159"/>
                  </a:lnTo>
                  <a:lnTo>
                    <a:pt x="95" y="157"/>
                  </a:lnTo>
                  <a:lnTo>
                    <a:pt x="103" y="156"/>
                  </a:lnTo>
                  <a:lnTo>
                    <a:pt x="109" y="152"/>
                  </a:lnTo>
                  <a:lnTo>
                    <a:pt x="117" y="149"/>
                  </a:lnTo>
                  <a:lnTo>
                    <a:pt x="124" y="146"/>
                  </a:lnTo>
                  <a:lnTo>
                    <a:pt x="129" y="141"/>
                  </a:lnTo>
                  <a:lnTo>
                    <a:pt x="135" y="136"/>
                  </a:lnTo>
                  <a:lnTo>
                    <a:pt x="140" y="130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5" y="104"/>
                  </a:lnTo>
                  <a:lnTo>
                    <a:pt x="157" y="96"/>
                  </a:lnTo>
                  <a:lnTo>
                    <a:pt x="158" y="88"/>
                  </a:lnTo>
                  <a:lnTo>
                    <a:pt x="158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5" y="56"/>
                  </a:lnTo>
                  <a:lnTo>
                    <a:pt x="152" y="48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0" y="30"/>
                  </a:lnTo>
                  <a:lnTo>
                    <a:pt x="135" y="23"/>
                  </a:lnTo>
                  <a:lnTo>
                    <a:pt x="129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09" y="6"/>
                  </a:lnTo>
                  <a:lnTo>
                    <a:pt x="103" y="4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1" y="1"/>
                  </a:lnTo>
                  <a:lnTo>
                    <a:pt x="63" y="2"/>
                  </a:lnTo>
                  <a:lnTo>
                    <a:pt x="55" y="4"/>
                  </a:lnTo>
                  <a:lnTo>
                    <a:pt x="49" y="6"/>
                  </a:lnTo>
                  <a:lnTo>
                    <a:pt x="41" y="10"/>
                  </a:lnTo>
                  <a:lnTo>
                    <a:pt x="34" y="14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18" y="30"/>
                  </a:lnTo>
                  <a:lnTo>
                    <a:pt x="13" y="35"/>
                  </a:lnTo>
                  <a:lnTo>
                    <a:pt x="9" y="42"/>
                  </a:lnTo>
                  <a:lnTo>
                    <a:pt x="6" y="48"/>
                  </a:lnTo>
                  <a:lnTo>
                    <a:pt x="3" y="56"/>
                  </a:lnTo>
                  <a:lnTo>
                    <a:pt x="1" y="64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1" y="96"/>
                  </a:lnTo>
                  <a:lnTo>
                    <a:pt x="3" y="104"/>
                  </a:lnTo>
                  <a:lnTo>
                    <a:pt x="6" y="110"/>
                  </a:lnTo>
                  <a:lnTo>
                    <a:pt x="9" y="117"/>
                  </a:lnTo>
                  <a:lnTo>
                    <a:pt x="13" y="123"/>
                  </a:lnTo>
                  <a:lnTo>
                    <a:pt x="18" y="130"/>
                  </a:lnTo>
                  <a:lnTo>
                    <a:pt x="23" y="136"/>
                  </a:lnTo>
                  <a:lnTo>
                    <a:pt x="29" y="141"/>
                  </a:lnTo>
                  <a:lnTo>
                    <a:pt x="34" y="146"/>
                  </a:lnTo>
                  <a:lnTo>
                    <a:pt x="41" y="149"/>
                  </a:lnTo>
                  <a:lnTo>
                    <a:pt x="49" y="152"/>
                  </a:lnTo>
                  <a:lnTo>
                    <a:pt x="55" y="156"/>
                  </a:lnTo>
                  <a:lnTo>
                    <a:pt x="63" y="157"/>
                  </a:lnTo>
                  <a:lnTo>
                    <a:pt x="71" y="159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 flipH="1" flipV="1">
              <a:off x="4090074" y="2395538"/>
              <a:ext cx="8596" cy="16510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4" name="Freeform 52"/>
            <p:cNvSpPr>
              <a:spLocks/>
            </p:cNvSpPr>
            <p:nvPr/>
          </p:nvSpPr>
          <p:spPr bwMode="auto">
            <a:xfrm>
              <a:off x="4062566" y="2327275"/>
              <a:ext cx="55016" cy="88900"/>
            </a:xfrm>
            <a:custGeom>
              <a:avLst/>
              <a:gdLst/>
              <a:ahLst/>
              <a:cxnLst>
                <a:cxn ang="0">
                  <a:pos x="19" y="71"/>
                </a:cxn>
                <a:cxn ang="0">
                  <a:pos x="17" y="81"/>
                </a:cxn>
                <a:cxn ang="0">
                  <a:pos x="15" y="90"/>
                </a:cxn>
                <a:cxn ang="0">
                  <a:pos x="12" y="99"/>
                </a:cxn>
                <a:cxn ang="0">
                  <a:pos x="10" y="106"/>
                </a:cxn>
                <a:cxn ang="0">
                  <a:pos x="7" y="114"/>
                </a:cxn>
                <a:cxn ang="0">
                  <a:pos x="5" y="122"/>
                </a:cxn>
                <a:cxn ang="0">
                  <a:pos x="2" y="130"/>
                </a:cxn>
                <a:cxn ang="0">
                  <a:pos x="0" y="138"/>
                </a:cxn>
                <a:cxn ang="0">
                  <a:pos x="81" y="132"/>
                </a:cxn>
                <a:cxn ang="0">
                  <a:pos x="79" y="128"/>
                </a:cxn>
                <a:cxn ang="0">
                  <a:pos x="75" y="123"/>
                </a:cxn>
                <a:cxn ang="0">
                  <a:pos x="72" y="115"/>
                </a:cxn>
                <a:cxn ang="0">
                  <a:pos x="69" y="107"/>
                </a:cxn>
                <a:cxn ang="0">
                  <a:pos x="64" y="99"/>
                </a:cxn>
                <a:cxn ang="0">
                  <a:pos x="60" y="89"/>
                </a:cxn>
                <a:cxn ang="0">
                  <a:pos x="55" y="79"/>
                </a:cxn>
                <a:cxn ang="0">
                  <a:pos x="52" y="69"/>
                </a:cxn>
                <a:cxn ang="0">
                  <a:pos x="48" y="59"/>
                </a:cxn>
                <a:cxn ang="0">
                  <a:pos x="44" y="49"/>
                </a:cxn>
                <a:cxn ang="0">
                  <a:pos x="41" y="39"/>
                </a:cxn>
                <a:cxn ang="0">
                  <a:pos x="38" y="30"/>
                </a:cxn>
                <a:cxn ang="0">
                  <a:pos x="36" y="21"/>
                </a:cxn>
                <a:cxn ang="0">
                  <a:pos x="33" y="14"/>
                </a:cxn>
                <a:cxn ang="0">
                  <a:pos x="31" y="6"/>
                </a:cxn>
                <a:cxn ang="0">
                  <a:pos x="30" y="0"/>
                </a:cxn>
                <a:cxn ang="0">
                  <a:pos x="30" y="7"/>
                </a:cxn>
                <a:cxn ang="0">
                  <a:pos x="29" y="14"/>
                </a:cxn>
                <a:cxn ang="0">
                  <a:pos x="28" y="22"/>
                </a:cxn>
                <a:cxn ang="0">
                  <a:pos x="27" y="31"/>
                </a:cxn>
                <a:cxn ang="0">
                  <a:pos x="25" y="40"/>
                </a:cxn>
                <a:cxn ang="0">
                  <a:pos x="23" y="50"/>
                </a:cxn>
                <a:cxn ang="0">
                  <a:pos x="21" y="61"/>
                </a:cxn>
                <a:cxn ang="0">
                  <a:pos x="19" y="71"/>
                </a:cxn>
              </a:cxnLst>
              <a:rect l="0" t="0" r="r" b="b"/>
              <a:pathLst>
                <a:path w="81" h="138">
                  <a:moveTo>
                    <a:pt x="19" y="71"/>
                  </a:moveTo>
                  <a:lnTo>
                    <a:pt x="17" y="81"/>
                  </a:lnTo>
                  <a:lnTo>
                    <a:pt x="15" y="90"/>
                  </a:lnTo>
                  <a:lnTo>
                    <a:pt x="12" y="99"/>
                  </a:lnTo>
                  <a:lnTo>
                    <a:pt x="10" y="106"/>
                  </a:lnTo>
                  <a:lnTo>
                    <a:pt x="7" y="114"/>
                  </a:lnTo>
                  <a:lnTo>
                    <a:pt x="5" y="122"/>
                  </a:lnTo>
                  <a:lnTo>
                    <a:pt x="2" y="130"/>
                  </a:lnTo>
                  <a:lnTo>
                    <a:pt x="0" y="138"/>
                  </a:lnTo>
                  <a:lnTo>
                    <a:pt x="81" y="132"/>
                  </a:lnTo>
                  <a:lnTo>
                    <a:pt x="79" y="128"/>
                  </a:lnTo>
                  <a:lnTo>
                    <a:pt x="75" y="123"/>
                  </a:lnTo>
                  <a:lnTo>
                    <a:pt x="72" y="115"/>
                  </a:lnTo>
                  <a:lnTo>
                    <a:pt x="69" y="107"/>
                  </a:lnTo>
                  <a:lnTo>
                    <a:pt x="64" y="99"/>
                  </a:lnTo>
                  <a:lnTo>
                    <a:pt x="60" y="89"/>
                  </a:lnTo>
                  <a:lnTo>
                    <a:pt x="55" y="79"/>
                  </a:lnTo>
                  <a:lnTo>
                    <a:pt x="52" y="69"/>
                  </a:lnTo>
                  <a:lnTo>
                    <a:pt x="48" y="59"/>
                  </a:lnTo>
                  <a:lnTo>
                    <a:pt x="44" y="49"/>
                  </a:lnTo>
                  <a:lnTo>
                    <a:pt x="41" y="39"/>
                  </a:lnTo>
                  <a:lnTo>
                    <a:pt x="38" y="30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1" y="6"/>
                  </a:lnTo>
                  <a:lnTo>
                    <a:pt x="30" y="0"/>
                  </a:lnTo>
                  <a:lnTo>
                    <a:pt x="30" y="7"/>
                  </a:lnTo>
                  <a:lnTo>
                    <a:pt x="29" y="14"/>
                  </a:lnTo>
                  <a:lnTo>
                    <a:pt x="28" y="22"/>
                  </a:lnTo>
                  <a:lnTo>
                    <a:pt x="27" y="31"/>
                  </a:lnTo>
                  <a:lnTo>
                    <a:pt x="25" y="40"/>
                  </a:lnTo>
                  <a:lnTo>
                    <a:pt x="23" y="50"/>
                  </a:lnTo>
                  <a:lnTo>
                    <a:pt x="21" y="61"/>
                  </a:lnTo>
                  <a:lnTo>
                    <a:pt x="19" y="7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5" name="Freeform 53"/>
            <p:cNvSpPr>
              <a:spLocks/>
            </p:cNvSpPr>
            <p:nvPr/>
          </p:nvSpPr>
          <p:spPr bwMode="auto">
            <a:xfrm>
              <a:off x="5427643" y="2413001"/>
              <a:ext cx="92839" cy="85725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68" y="136"/>
                </a:cxn>
                <a:cxn ang="0">
                  <a:pos x="136" y="69"/>
                </a:cxn>
                <a:cxn ang="0">
                  <a:pos x="68" y="0"/>
                </a:cxn>
                <a:cxn ang="0">
                  <a:pos x="0" y="69"/>
                </a:cxn>
              </a:cxnLst>
              <a:rect l="0" t="0" r="r" b="b"/>
              <a:pathLst>
                <a:path w="136" h="136">
                  <a:moveTo>
                    <a:pt x="0" y="69"/>
                  </a:moveTo>
                  <a:lnTo>
                    <a:pt x="68" y="136"/>
                  </a:lnTo>
                  <a:lnTo>
                    <a:pt x="136" y="69"/>
                  </a:lnTo>
                  <a:lnTo>
                    <a:pt x="68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6" name="Freeform 54"/>
            <p:cNvSpPr>
              <a:spLocks/>
            </p:cNvSpPr>
            <p:nvPr/>
          </p:nvSpPr>
          <p:spPr bwMode="auto">
            <a:xfrm>
              <a:off x="5738825" y="2670176"/>
              <a:ext cx="92839" cy="85725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9" y="136"/>
                </a:cxn>
                <a:cxn ang="0">
                  <a:pos x="136" y="68"/>
                </a:cxn>
                <a:cxn ang="0">
                  <a:pos x="69" y="0"/>
                </a:cxn>
                <a:cxn ang="0">
                  <a:pos x="0" y="68"/>
                </a:cxn>
              </a:cxnLst>
              <a:rect l="0" t="0" r="r" b="b"/>
              <a:pathLst>
                <a:path w="136" h="136">
                  <a:moveTo>
                    <a:pt x="0" y="68"/>
                  </a:moveTo>
                  <a:lnTo>
                    <a:pt x="69" y="136"/>
                  </a:lnTo>
                  <a:lnTo>
                    <a:pt x="136" y="68"/>
                  </a:lnTo>
                  <a:lnTo>
                    <a:pt x="69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7" name="Freeform 55"/>
            <p:cNvSpPr>
              <a:spLocks/>
            </p:cNvSpPr>
            <p:nvPr/>
          </p:nvSpPr>
          <p:spPr bwMode="auto">
            <a:xfrm>
              <a:off x="2577142" y="1935163"/>
              <a:ext cx="94558" cy="8731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9" y="136"/>
                </a:cxn>
                <a:cxn ang="0">
                  <a:pos x="136" y="68"/>
                </a:cxn>
                <a:cxn ang="0">
                  <a:pos x="69" y="0"/>
                </a:cxn>
                <a:cxn ang="0">
                  <a:pos x="0" y="68"/>
                </a:cxn>
              </a:cxnLst>
              <a:rect l="0" t="0" r="r" b="b"/>
              <a:pathLst>
                <a:path w="136" h="136">
                  <a:moveTo>
                    <a:pt x="0" y="68"/>
                  </a:moveTo>
                  <a:lnTo>
                    <a:pt x="69" y="136"/>
                  </a:lnTo>
                  <a:lnTo>
                    <a:pt x="136" y="68"/>
                  </a:lnTo>
                  <a:lnTo>
                    <a:pt x="69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8" name="Freeform 56"/>
            <p:cNvSpPr>
              <a:spLocks/>
            </p:cNvSpPr>
            <p:nvPr/>
          </p:nvSpPr>
          <p:spPr bwMode="auto">
            <a:xfrm>
              <a:off x="2434445" y="2463801"/>
              <a:ext cx="92839" cy="8572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134"/>
                </a:cxn>
                <a:cxn ang="0">
                  <a:pos x="135" y="67"/>
                </a:cxn>
                <a:cxn ang="0">
                  <a:pos x="67" y="0"/>
                </a:cxn>
                <a:cxn ang="0">
                  <a:pos x="0" y="67"/>
                </a:cxn>
              </a:cxnLst>
              <a:rect l="0" t="0" r="r" b="b"/>
              <a:pathLst>
                <a:path w="135" h="134">
                  <a:moveTo>
                    <a:pt x="0" y="67"/>
                  </a:moveTo>
                  <a:lnTo>
                    <a:pt x="67" y="134"/>
                  </a:lnTo>
                  <a:lnTo>
                    <a:pt x="135" y="67"/>
                  </a:lnTo>
                  <a:lnTo>
                    <a:pt x="67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9" name="Rectangle 57"/>
            <p:cNvSpPr>
              <a:spLocks noChangeArrowheads="1"/>
            </p:cNvSpPr>
            <p:nvPr/>
          </p:nvSpPr>
          <p:spPr bwMode="auto">
            <a:xfrm>
              <a:off x="3796083" y="3636963"/>
              <a:ext cx="2393183" cy="5080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0" name="Freeform 58"/>
            <p:cNvSpPr>
              <a:spLocks/>
            </p:cNvSpPr>
            <p:nvPr/>
          </p:nvSpPr>
          <p:spPr bwMode="auto">
            <a:xfrm>
              <a:off x="3796083" y="3636963"/>
              <a:ext cx="2393183" cy="508000"/>
            </a:xfrm>
            <a:custGeom>
              <a:avLst/>
              <a:gdLst/>
              <a:ahLst/>
              <a:cxnLst>
                <a:cxn ang="0">
                  <a:pos x="2865" y="800"/>
                </a:cxn>
                <a:cxn ang="0">
                  <a:pos x="2865" y="0"/>
                </a:cxn>
                <a:cxn ang="0">
                  <a:pos x="0" y="0"/>
                </a:cxn>
                <a:cxn ang="0">
                  <a:pos x="0" y="800"/>
                </a:cxn>
                <a:cxn ang="0">
                  <a:pos x="2865" y="800"/>
                </a:cxn>
                <a:cxn ang="0">
                  <a:pos x="2865" y="800"/>
                </a:cxn>
              </a:cxnLst>
              <a:rect l="0" t="0" r="r" b="b"/>
              <a:pathLst>
                <a:path w="2865" h="800">
                  <a:moveTo>
                    <a:pt x="2865" y="800"/>
                  </a:moveTo>
                  <a:lnTo>
                    <a:pt x="2865" y="0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2865" y="800"/>
                  </a:lnTo>
                  <a:lnTo>
                    <a:pt x="2865" y="800"/>
                  </a:lnTo>
                </a:path>
              </a:pathLst>
            </a:custGeom>
            <a:solidFill>
              <a:srgbClr val="CC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1" name="Rectangle 59"/>
            <p:cNvSpPr>
              <a:spLocks noChangeArrowheads="1"/>
            </p:cNvSpPr>
            <p:nvPr/>
          </p:nvSpPr>
          <p:spPr bwMode="auto">
            <a:xfrm>
              <a:off x="4244806" y="3683001"/>
              <a:ext cx="1768113" cy="2462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Shopping District </a:t>
              </a:r>
              <a:endParaRPr lang="en-US" sz="1600" b="1" i="0">
                <a:solidFill>
                  <a:srgbClr val="0008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2" name="Rectangle 60"/>
            <p:cNvSpPr>
              <a:spLocks noChangeArrowheads="1"/>
            </p:cNvSpPr>
            <p:nvPr/>
          </p:nvSpPr>
          <p:spPr bwMode="auto">
            <a:xfrm>
              <a:off x="3878607" y="3886200"/>
              <a:ext cx="2487741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and Convention Center</a:t>
              </a:r>
              <a:endParaRPr lang="en-US" sz="1600" b="1" i="0">
                <a:solidFill>
                  <a:srgbClr val="0008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3" name="Freeform 61"/>
            <p:cNvSpPr>
              <a:spLocks noEditPoints="1"/>
            </p:cNvSpPr>
            <p:nvPr/>
          </p:nvSpPr>
          <p:spPr bwMode="auto">
            <a:xfrm>
              <a:off x="2393183" y="3200400"/>
              <a:ext cx="330094" cy="304800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2" y="0"/>
                </a:cxn>
                <a:cxn ang="0">
                  <a:pos x="73" y="80"/>
                </a:cxn>
                <a:cxn ang="0">
                  <a:pos x="2" y="77"/>
                </a:cxn>
                <a:cxn ang="0">
                  <a:pos x="0" y="78"/>
                </a:cxn>
                <a:cxn ang="0">
                  <a:pos x="62" y="120"/>
                </a:cxn>
                <a:cxn ang="0">
                  <a:pos x="37" y="196"/>
                </a:cxn>
                <a:cxn ang="0">
                  <a:pos x="37" y="197"/>
                </a:cxn>
                <a:cxn ang="0">
                  <a:pos x="94" y="144"/>
                </a:cxn>
                <a:cxn ang="0">
                  <a:pos x="152" y="197"/>
                </a:cxn>
                <a:cxn ang="0">
                  <a:pos x="153" y="196"/>
                </a:cxn>
                <a:cxn ang="0">
                  <a:pos x="125" y="120"/>
                </a:cxn>
                <a:cxn ang="0">
                  <a:pos x="190" y="78"/>
                </a:cxn>
                <a:cxn ang="0">
                  <a:pos x="189" y="77"/>
                </a:cxn>
                <a:cxn ang="0">
                  <a:pos x="113" y="80"/>
                </a:cxn>
                <a:cxn ang="0">
                  <a:pos x="93" y="0"/>
                </a:cxn>
                <a:cxn ang="0">
                  <a:pos x="120" y="107"/>
                </a:cxn>
                <a:cxn ang="0">
                  <a:pos x="119" y="113"/>
                </a:cxn>
                <a:cxn ang="0">
                  <a:pos x="117" y="119"/>
                </a:cxn>
                <a:cxn ang="0">
                  <a:pos x="115" y="124"/>
                </a:cxn>
                <a:cxn ang="0">
                  <a:pos x="112" y="128"/>
                </a:cxn>
                <a:cxn ang="0">
                  <a:pos x="109" y="132"/>
                </a:cxn>
                <a:cxn ang="0">
                  <a:pos x="104" y="135"/>
                </a:cxn>
                <a:cxn ang="0">
                  <a:pos x="99" y="136"/>
                </a:cxn>
                <a:cxn ang="0">
                  <a:pos x="93" y="137"/>
                </a:cxn>
                <a:cxn ang="0">
                  <a:pos x="89" y="136"/>
                </a:cxn>
                <a:cxn ang="0">
                  <a:pos x="83" y="135"/>
                </a:cxn>
                <a:cxn ang="0">
                  <a:pos x="79" y="132"/>
                </a:cxn>
                <a:cxn ang="0">
                  <a:pos x="74" y="128"/>
                </a:cxn>
                <a:cxn ang="0">
                  <a:pos x="71" y="124"/>
                </a:cxn>
                <a:cxn ang="0">
                  <a:pos x="69" y="120"/>
                </a:cxn>
                <a:cxn ang="0">
                  <a:pos x="68" y="114"/>
                </a:cxn>
                <a:cxn ang="0">
                  <a:pos x="67" y="107"/>
                </a:cxn>
                <a:cxn ang="0">
                  <a:pos x="68" y="102"/>
                </a:cxn>
                <a:cxn ang="0">
                  <a:pos x="69" y="96"/>
                </a:cxn>
                <a:cxn ang="0">
                  <a:pos x="71" y="91"/>
                </a:cxn>
                <a:cxn ang="0">
                  <a:pos x="74" y="88"/>
                </a:cxn>
                <a:cxn ang="0">
                  <a:pos x="79" y="83"/>
                </a:cxn>
                <a:cxn ang="0">
                  <a:pos x="83" y="81"/>
                </a:cxn>
                <a:cxn ang="0">
                  <a:pos x="89" y="79"/>
                </a:cxn>
                <a:cxn ang="0">
                  <a:pos x="93" y="79"/>
                </a:cxn>
                <a:cxn ang="0">
                  <a:pos x="99" y="79"/>
                </a:cxn>
                <a:cxn ang="0">
                  <a:pos x="103" y="81"/>
                </a:cxn>
                <a:cxn ang="0">
                  <a:pos x="108" y="83"/>
                </a:cxn>
                <a:cxn ang="0">
                  <a:pos x="112" y="88"/>
                </a:cxn>
                <a:cxn ang="0">
                  <a:pos x="115" y="92"/>
                </a:cxn>
                <a:cxn ang="0">
                  <a:pos x="117" y="96"/>
                </a:cxn>
                <a:cxn ang="0">
                  <a:pos x="119" y="102"/>
                </a:cxn>
                <a:cxn ang="0">
                  <a:pos x="120" y="107"/>
                </a:cxn>
              </a:cxnLst>
              <a:rect l="0" t="0" r="r" b="b"/>
              <a:pathLst>
                <a:path w="190" h="197">
                  <a:moveTo>
                    <a:pt x="93" y="0"/>
                  </a:moveTo>
                  <a:lnTo>
                    <a:pt x="92" y="0"/>
                  </a:lnTo>
                  <a:lnTo>
                    <a:pt x="73" y="80"/>
                  </a:lnTo>
                  <a:lnTo>
                    <a:pt x="2" y="77"/>
                  </a:lnTo>
                  <a:lnTo>
                    <a:pt x="0" y="78"/>
                  </a:lnTo>
                  <a:lnTo>
                    <a:pt x="62" y="120"/>
                  </a:lnTo>
                  <a:lnTo>
                    <a:pt x="37" y="196"/>
                  </a:lnTo>
                  <a:lnTo>
                    <a:pt x="37" y="197"/>
                  </a:lnTo>
                  <a:lnTo>
                    <a:pt x="94" y="144"/>
                  </a:lnTo>
                  <a:lnTo>
                    <a:pt x="152" y="197"/>
                  </a:lnTo>
                  <a:lnTo>
                    <a:pt x="153" y="196"/>
                  </a:lnTo>
                  <a:lnTo>
                    <a:pt x="125" y="120"/>
                  </a:lnTo>
                  <a:lnTo>
                    <a:pt x="190" y="78"/>
                  </a:lnTo>
                  <a:lnTo>
                    <a:pt x="189" y="77"/>
                  </a:lnTo>
                  <a:lnTo>
                    <a:pt x="113" y="80"/>
                  </a:lnTo>
                  <a:lnTo>
                    <a:pt x="93" y="0"/>
                  </a:lnTo>
                  <a:close/>
                  <a:moveTo>
                    <a:pt x="120" y="107"/>
                  </a:moveTo>
                  <a:lnTo>
                    <a:pt x="119" y="113"/>
                  </a:lnTo>
                  <a:lnTo>
                    <a:pt x="117" y="119"/>
                  </a:lnTo>
                  <a:lnTo>
                    <a:pt x="115" y="124"/>
                  </a:lnTo>
                  <a:lnTo>
                    <a:pt x="112" y="128"/>
                  </a:lnTo>
                  <a:lnTo>
                    <a:pt x="109" y="132"/>
                  </a:lnTo>
                  <a:lnTo>
                    <a:pt x="104" y="135"/>
                  </a:lnTo>
                  <a:lnTo>
                    <a:pt x="99" y="136"/>
                  </a:lnTo>
                  <a:lnTo>
                    <a:pt x="93" y="137"/>
                  </a:lnTo>
                  <a:lnTo>
                    <a:pt x="89" y="136"/>
                  </a:lnTo>
                  <a:lnTo>
                    <a:pt x="83" y="135"/>
                  </a:lnTo>
                  <a:lnTo>
                    <a:pt x="79" y="132"/>
                  </a:lnTo>
                  <a:lnTo>
                    <a:pt x="74" y="128"/>
                  </a:lnTo>
                  <a:lnTo>
                    <a:pt x="71" y="124"/>
                  </a:lnTo>
                  <a:lnTo>
                    <a:pt x="69" y="120"/>
                  </a:lnTo>
                  <a:lnTo>
                    <a:pt x="68" y="114"/>
                  </a:lnTo>
                  <a:lnTo>
                    <a:pt x="67" y="107"/>
                  </a:lnTo>
                  <a:lnTo>
                    <a:pt x="68" y="102"/>
                  </a:lnTo>
                  <a:lnTo>
                    <a:pt x="69" y="96"/>
                  </a:lnTo>
                  <a:lnTo>
                    <a:pt x="71" y="91"/>
                  </a:lnTo>
                  <a:lnTo>
                    <a:pt x="74" y="88"/>
                  </a:lnTo>
                  <a:lnTo>
                    <a:pt x="79" y="83"/>
                  </a:lnTo>
                  <a:lnTo>
                    <a:pt x="83" y="81"/>
                  </a:lnTo>
                  <a:lnTo>
                    <a:pt x="89" y="79"/>
                  </a:lnTo>
                  <a:lnTo>
                    <a:pt x="93" y="79"/>
                  </a:lnTo>
                  <a:lnTo>
                    <a:pt x="99" y="79"/>
                  </a:lnTo>
                  <a:lnTo>
                    <a:pt x="103" y="81"/>
                  </a:lnTo>
                  <a:lnTo>
                    <a:pt x="108" y="83"/>
                  </a:lnTo>
                  <a:lnTo>
                    <a:pt x="112" y="88"/>
                  </a:lnTo>
                  <a:lnTo>
                    <a:pt x="115" y="92"/>
                  </a:lnTo>
                  <a:lnTo>
                    <a:pt x="117" y="96"/>
                  </a:lnTo>
                  <a:lnTo>
                    <a:pt x="119" y="102"/>
                  </a:lnTo>
                  <a:lnTo>
                    <a:pt x="120" y="10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4" name="Freeform 62"/>
            <p:cNvSpPr>
              <a:spLocks noEditPoints="1"/>
            </p:cNvSpPr>
            <p:nvPr/>
          </p:nvSpPr>
          <p:spPr bwMode="auto">
            <a:xfrm>
              <a:off x="2527283" y="3946525"/>
              <a:ext cx="132382" cy="122238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2" y="0"/>
                </a:cxn>
                <a:cxn ang="0">
                  <a:pos x="73" y="79"/>
                </a:cxn>
                <a:cxn ang="0">
                  <a:pos x="2" y="76"/>
                </a:cxn>
                <a:cxn ang="0">
                  <a:pos x="0" y="77"/>
                </a:cxn>
                <a:cxn ang="0">
                  <a:pos x="62" y="119"/>
                </a:cxn>
                <a:cxn ang="0">
                  <a:pos x="37" y="195"/>
                </a:cxn>
                <a:cxn ang="0">
                  <a:pos x="37" y="196"/>
                </a:cxn>
                <a:cxn ang="0">
                  <a:pos x="94" y="144"/>
                </a:cxn>
                <a:cxn ang="0">
                  <a:pos x="152" y="196"/>
                </a:cxn>
                <a:cxn ang="0">
                  <a:pos x="153" y="195"/>
                </a:cxn>
                <a:cxn ang="0">
                  <a:pos x="125" y="119"/>
                </a:cxn>
                <a:cxn ang="0">
                  <a:pos x="190" y="77"/>
                </a:cxn>
                <a:cxn ang="0">
                  <a:pos x="189" y="76"/>
                </a:cxn>
                <a:cxn ang="0">
                  <a:pos x="113" y="79"/>
                </a:cxn>
                <a:cxn ang="0">
                  <a:pos x="93" y="0"/>
                </a:cxn>
                <a:cxn ang="0">
                  <a:pos x="120" y="106"/>
                </a:cxn>
                <a:cxn ang="0">
                  <a:pos x="119" y="113"/>
                </a:cxn>
                <a:cxn ang="0">
                  <a:pos x="117" y="118"/>
                </a:cxn>
                <a:cxn ang="0">
                  <a:pos x="115" y="123"/>
                </a:cxn>
                <a:cxn ang="0">
                  <a:pos x="112" y="127"/>
                </a:cxn>
                <a:cxn ang="0">
                  <a:pos x="109" y="131"/>
                </a:cxn>
                <a:cxn ang="0">
                  <a:pos x="104" y="134"/>
                </a:cxn>
                <a:cxn ang="0">
                  <a:pos x="99" y="135"/>
                </a:cxn>
                <a:cxn ang="0">
                  <a:pos x="93" y="136"/>
                </a:cxn>
                <a:cxn ang="0">
                  <a:pos x="89" y="135"/>
                </a:cxn>
                <a:cxn ang="0">
                  <a:pos x="83" y="134"/>
                </a:cxn>
                <a:cxn ang="0">
                  <a:pos x="79" y="131"/>
                </a:cxn>
                <a:cxn ang="0">
                  <a:pos x="74" y="127"/>
                </a:cxn>
                <a:cxn ang="0">
                  <a:pos x="71" y="123"/>
                </a:cxn>
                <a:cxn ang="0">
                  <a:pos x="69" y="119"/>
                </a:cxn>
                <a:cxn ang="0">
                  <a:pos x="68" y="113"/>
                </a:cxn>
                <a:cxn ang="0">
                  <a:pos x="67" y="108"/>
                </a:cxn>
                <a:cxn ang="0">
                  <a:pos x="68" y="101"/>
                </a:cxn>
                <a:cxn ang="0">
                  <a:pos x="69" y="95"/>
                </a:cxn>
                <a:cxn ang="0">
                  <a:pos x="71" y="91"/>
                </a:cxn>
                <a:cxn ang="0">
                  <a:pos x="74" y="87"/>
                </a:cxn>
                <a:cxn ang="0">
                  <a:pos x="79" y="83"/>
                </a:cxn>
                <a:cxn ang="0">
                  <a:pos x="83" y="80"/>
                </a:cxn>
                <a:cxn ang="0">
                  <a:pos x="89" y="79"/>
                </a:cxn>
                <a:cxn ang="0">
                  <a:pos x="93" y="78"/>
                </a:cxn>
                <a:cxn ang="0">
                  <a:pos x="99" y="79"/>
                </a:cxn>
                <a:cxn ang="0">
                  <a:pos x="103" y="80"/>
                </a:cxn>
                <a:cxn ang="0">
                  <a:pos x="108" y="83"/>
                </a:cxn>
                <a:cxn ang="0">
                  <a:pos x="112" y="87"/>
                </a:cxn>
                <a:cxn ang="0">
                  <a:pos x="115" y="91"/>
                </a:cxn>
                <a:cxn ang="0">
                  <a:pos x="117" y="95"/>
                </a:cxn>
                <a:cxn ang="0">
                  <a:pos x="119" y="101"/>
                </a:cxn>
                <a:cxn ang="0">
                  <a:pos x="120" y="106"/>
                </a:cxn>
              </a:cxnLst>
              <a:rect l="0" t="0" r="r" b="b"/>
              <a:pathLst>
                <a:path w="190" h="196">
                  <a:moveTo>
                    <a:pt x="93" y="0"/>
                  </a:moveTo>
                  <a:lnTo>
                    <a:pt x="92" y="0"/>
                  </a:lnTo>
                  <a:lnTo>
                    <a:pt x="73" y="79"/>
                  </a:lnTo>
                  <a:lnTo>
                    <a:pt x="2" y="76"/>
                  </a:lnTo>
                  <a:lnTo>
                    <a:pt x="0" y="77"/>
                  </a:lnTo>
                  <a:lnTo>
                    <a:pt x="62" y="119"/>
                  </a:lnTo>
                  <a:lnTo>
                    <a:pt x="37" y="195"/>
                  </a:lnTo>
                  <a:lnTo>
                    <a:pt x="37" y="196"/>
                  </a:lnTo>
                  <a:lnTo>
                    <a:pt x="94" y="144"/>
                  </a:lnTo>
                  <a:lnTo>
                    <a:pt x="152" y="196"/>
                  </a:lnTo>
                  <a:lnTo>
                    <a:pt x="153" y="195"/>
                  </a:lnTo>
                  <a:lnTo>
                    <a:pt x="125" y="119"/>
                  </a:lnTo>
                  <a:lnTo>
                    <a:pt x="190" y="77"/>
                  </a:lnTo>
                  <a:lnTo>
                    <a:pt x="189" y="76"/>
                  </a:lnTo>
                  <a:lnTo>
                    <a:pt x="113" y="79"/>
                  </a:lnTo>
                  <a:lnTo>
                    <a:pt x="93" y="0"/>
                  </a:lnTo>
                  <a:close/>
                  <a:moveTo>
                    <a:pt x="120" y="106"/>
                  </a:moveTo>
                  <a:lnTo>
                    <a:pt x="119" y="113"/>
                  </a:lnTo>
                  <a:lnTo>
                    <a:pt x="117" y="118"/>
                  </a:lnTo>
                  <a:lnTo>
                    <a:pt x="115" y="123"/>
                  </a:lnTo>
                  <a:lnTo>
                    <a:pt x="112" y="127"/>
                  </a:lnTo>
                  <a:lnTo>
                    <a:pt x="109" y="131"/>
                  </a:lnTo>
                  <a:lnTo>
                    <a:pt x="104" y="134"/>
                  </a:lnTo>
                  <a:lnTo>
                    <a:pt x="99" y="135"/>
                  </a:lnTo>
                  <a:lnTo>
                    <a:pt x="93" y="136"/>
                  </a:lnTo>
                  <a:lnTo>
                    <a:pt x="89" y="135"/>
                  </a:lnTo>
                  <a:lnTo>
                    <a:pt x="83" y="134"/>
                  </a:lnTo>
                  <a:lnTo>
                    <a:pt x="79" y="131"/>
                  </a:lnTo>
                  <a:lnTo>
                    <a:pt x="74" y="127"/>
                  </a:lnTo>
                  <a:lnTo>
                    <a:pt x="71" y="123"/>
                  </a:lnTo>
                  <a:lnTo>
                    <a:pt x="69" y="119"/>
                  </a:lnTo>
                  <a:lnTo>
                    <a:pt x="68" y="113"/>
                  </a:lnTo>
                  <a:lnTo>
                    <a:pt x="67" y="108"/>
                  </a:lnTo>
                  <a:lnTo>
                    <a:pt x="68" y="101"/>
                  </a:lnTo>
                  <a:lnTo>
                    <a:pt x="69" y="95"/>
                  </a:lnTo>
                  <a:lnTo>
                    <a:pt x="71" y="91"/>
                  </a:lnTo>
                  <a:lnTo>
                    <a:pt x="74" y="87"/>
                  </a:lnTo>
                  <a:lnTo>
                    <a:pt x="79" y="83"/>
                  </a:lnTo>
                  <a:lnTo>
                    <a:pt x="83" y="80"/>
                  </a:lnTo>
                  <a:lnTo>
                    <a:pt x="89" y="79"/>
                  </a:lnTo>
                  <a:lnTo>
                    <a:pt x="93" y="78"/>
                  </a:lnTo>
                  <a:lnTo>
                    <a:pt x="99" y="79"/>
                  </a:lnTo>
                  <a:lnTo>
                    <a:pt x="103" y="80"/>
                  </a:lnTo>
                  <a:lnTo>
                    <a:pt x="108" y="83"/>
                  </a:lnTo>
                  <a:lnTo>
                    <a:pt x="112" y="87"/>
                  </a:lnTo>
                  <a:lnTo>
                    <a:pt x="115" y="91"/>
                  </a:lnTo>
                  <a:lnTo>
                    <a:pt x="117" y="95"/>
                  </a:lnTo>
                  <a:lnTo>
                    <a:pt x="119" y="101"/>
                  </a:lnTo>
                  <a:lnTo>
                    <a:pt x="120" y="106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5" name="Freeform 63"/>
            <p:cNvSpPr>
              <a:spLocks noEditPoints="1"/>
            </p:cNvSpPr>
            <p:nvPr/>
          </p:nvSpPr>
          <p:spPr bwMode="auto">
            <a:xfrm>
              <a:off x="2527283" y="2641601"/>
              <a:ext cx="132382" cy="123825"/>
            </a:xfrm>
            <a:custGeom>
              <a:avLst/>
              <a:gdLst/>
              <a:ahLst/>
              <a:cxnLst>
                <a:cxn ang="0">
                  <a:pos x="120" y="107"/>
                </a:cxn>
                <a:cxn ang="0">
                  <a:pos x="119" y="113"/>
                </a:cxn>
                <a:cxn ang="0">
                  <a:pos x="117" y="118"/>
                </a:cxn>
                <a:cxn ang="0">
                  <a:pos x="115" y="124"/>
                </a:cxn>
                <a:cxn ang="0">
                  <a:pos x="112" y="128"/>
                </a:cxn>
                <a:cxn ang="0">
                  <a:pos x="109" y="131"/>
                </a:cxn>
                <a:cxn ang="0">
                  <a:pos x="104" y="134"/>
                </a:cxn>
                <a:cxn ang="0">
                  <a:pos x="99" y="136"/>
                </a:cxn>
                <a:cxn ang="0">
                  <a:pos x="93" y="137"/>
                </a:cxn>
                <a:cxn ang="0">
                  <a:pos x="89" y="136"/>
                </a:cxn>
                <a:cxn ang="0">
                  <a:pos x="83" y="135"/>
                </a:cxn>
                <a:cxn ang="0">
                  <a:pos x="79" y="131"/>
                </a:cxn>
                <a:cxn ang="0">
                  <a:pos x="74" y="128"/>
                </a:cxn>
                <a:cxn ang="0">
                  <a:pos x="71" y="124"/>
                </a:cxn>
                <a:cxn ang="0">
                  <a:pos x="69" y="119"/>
                </a:cxn>
                <a:cxn ang="0">
                  <a:pos x="68" y="114"/>
                </a:cxn>
                <a:cxn ang="0">
                  <a:pos x="67" y="107"/>
                </a:cxn>
                <a:cxn ang="0">
                  <a:pos x="68" y="102"/>
                </a:cxn>
                <a:cxn ang="0">
                  <a:pos x="69" y="96"/>
                </a:cxn>
                <a:cxn ang="0">
                  <a:pos x="71" y="91"/>
                </a:cxn>
                <a:cxn ang="0">
                  <a:pos x="74" y="86"/>
                </a:cxn>
                <a:cxn ang="0">
                  <a:pos x="79" y="83"/>
                </a:cxn>
                <a:cxn ang="0">
                  <a:pos x="83" y="81"/>
                </a:cxn>
                <a:cxn ang="0">
                  <a:pos x="89" y="78"/>
                </a:cxn>
                <a:cxn ang="0">
                  <a:pos x="93" y="78"/>
                </a:cxn>
                <a:cxn ang="0">
                  <a:pos x="99" y="78"/>
                </a:cxn>
                <a:cxn ang="0">
                  <a:pos x="103" y="81"/>
                </a:cxn>
                <a:cxn ang="0">
                  <a:pos x="108" y="83"/>
                </a:cxn>
                <a:cxn ang="0">
                  <a:pos x="112" y="87"/>
                </a:cxn>
                <a:cxn ang="0">
                  <a:pos x="115" y="91"/>
                </a:cxn>
                <a:cxn ang="0">
                  <a:pos x="117" y="96"/>
                </a:cxn>
                <a:cxn ang="0">
                  <a:pos x="119" y="102"/>
                </a:cxn>
                <a:cxn ang="0">
                  <a:pos x="120" y="107"/>
                </a:cxn>
                <a:cxn ang="0">
                  <a:pos x="93" y="0"/>
                </a:cxn>
                <a:cxn ang="0">
                  <a:pos x="92" y="0"/>
                </a:cxn>
                <a:cxn ang="0">
                  <a:pos x="73" y="80"/>
                </a:cxn>
                <a:cxn ang="0">
                  <a:pos x="2" y="76"/>
                </a:cxn>
                <a:cxn ang="0">
                  <a:pos x="0" y="77"/>
                </a:cxn>
                <a:cxn ang="0">
                  <a:pos x="62" y="119"/>
                </a:cxn>
                <a:cxn ang="0">
                  <a:pos x="37" y="195"/>
                </a:cxn>
                <a:cxn ang="0">
                  <a:pos x="37" y="195"/>
                </a:cxn>
                <a:cxn ang="0">
                  <a:pos x="94" y="144"/>
                </a:cxn>
                <a:cxn ang="0">
                  <a:pos x="152" y="195"/>
                </a:cxn>
                <a:cxn ang="0">
                  <a:pos x="153" y="195"/>
                </a:cxn>
                <a:cxn ang="0">
                  <a:pos x="125" y="119"/>
                </a:cxn>
                <a:cxn ang="0">
                  <a:pos x="190" y="77"/>
                </a:cxn>
                <a:cxn ang="0">
                  <a:pos x="189" y="76"/>
                </a:cxn>
                <a:cxn ang="0">
                  <a:pos x="113" y="80"/>
                </a:cxn>
                <a:cxn ang="0">
                  <a:pos x="93" y="0"/>
                </a:cxn>
              </a:cxnLst>
              <a:rect l="0" t="0" r="r" b="b"/>
              <a:pathLst>
                <a:path w="190" h="195">
                  <a:moveTo>
                    <a:pt x="120" y="107"/>
                  </a:moveTo>
                  <a:lnTo>
                    <a:pt x="119" y="113"/>
                  </a:lnTo>
                  <a:lnTo>
                    <a:pt x="117" y="118"/>
                  </a:lnTo>
                  <a:lnTo>
                    <a:pt x="115" y="124"/>
                  </a:lnTo>
                  <a:lnTo>
                    <a:pt x="112" y="128"/>
                  </a:lnTo>
                  <a:lnTo>
                    <a:pt x="109" y="131"/>
                  </a:lnTo>
                  <a:lnTo>
                    <a:pt x="104" y="134"/>
                  </a:lnTo>
                  <a:lnTo>
                    <a:pt x="99" y="136"/>
                  </a:lnTo>
                  <a:lnTo>
                    <a:pt x="93" y="137"/>
                  </a:lnTo>
                  <a:lnTo>
                    <a:pt x="89" y="136"/>
                  </a:lnTo>
                  <a:lnTo>
                    <a:pt x="83" y="135"/>
                  </a:lnTo>
                  <a:lnTo>
                    <a:pt x="79" y="131"/>
                  </a:lnTo>
                  <a:lnTo>
                    <a:pt x="74" y="128"/>
                  </a:lnTo>
                  <a:lnTo>
                    <a:pt x="71" y="124"/>
                  </a:lnTo>
                  <a:lnTo>
                    <a:pt x="69" y="119"/>
                  </a:lnTo>
                  <a:lnTo>
                    <a:pt x="68" y="114"/>
                  </a:lnTo>
                  <a:lnTo>
                    <a:pt x="67" y="107"/>
                  </a:lnTo>
                  <a:lnTo>
                    <a:pt x="68" y="102"/>
                  </a:lnTo>
                  <a:lnTo>
                    <a:pt x="69" y="96"/>
                  </a:lnTo>
                  <a:lnTo>
                    <a:pt x="71" y="91"/>
                  </a:lnTo>
                  <a:lnTo>
                    <a:pt x="74" y="86"/>
                  </a:lnTo>
                  <a:lnTo>
                    <a:pt x="79" y="83"/>
                  </a:lnTo>
                  <a:lnTo>
                    <a:pt x="83" y="81"/>
                  </a:lnTo>
                  <a:lnTo>
                    <a:pt x="89" y="78"/>
                  </a:lnTo>
                  <a:lnTo>
                    <a:pt x="93" y="78"/>
                  </a:lnTo>
                  <a:lnTo>
                    <a:pt x="99" y="78"/>
                  </a:lnTo>
                  <a:lnTo>
                    <a:pt x="103" y="81"/>
                  </a:lnTo>
                  <a:lnTo>
                    <a:pt x="108" y="83"/>
                  </a:lnTo>
                  <a:lnTo>
                    <a:pt x="112" y="87"/>
                  </a:lnTo>
                  <a:lnTo>
                    <a:pt x="115" y="91"/>
                  </a:lnTo>
                  <a:lnTo>
                    <a:pt x="117" y="96"/>
                  </a:lnTo>
                  <a:lnTo>
                    <a:pt x="119" y="102"/>
                  </a:lnTo>
                  <a:lnTo>
                    <a:pt x="120" y="107"/>
                  </a:lnTo>
                  <a:close/>
                  <a:moveTo>
                    <a:pt x="93" y="0"/>
                  </a:moveTo>
                  <a:lnTo>
                    <a:pt x="92" y="0"/>
                  </a:lnTo>
                  <a:lnTo>
                    <a:pt x="73" y="80"/>
                  </a:lnTo>
                  <a:lnTo>
                    <a:pt x="2" y="76"/>
                  </a:lnTo>
                  <a:lnTo>
                    <a:pt x="0" y="77"/>
                  </a:lnTo>
                  <a:lnTo>
                    <a:pt x="62" y="119"/>
                  </a:lnTo>
                  <a:lnTo>
                    <a:pt x="37" y="195"/>
                  </a:lnTo>
                  <a:lnTo>
                    <a:pt x="37" y="195"/>
                  </a:lnTo>
                  <a:lnTo>
                    <a:pt x="94" y="144"/>
                  </a:lnTo>
                  <a:lnTo>
                    <a:pt x="152" y="195"/>
                  </a:lnTo>
                  <a:lnTo>
                    <a:pt x="153" y="195"/>
                  </a:lnTo>
                  <a:lnTo>
                    <a:pt x="125" y="119"/>
                  </a:lnTo>
                  <a:lnTo>
                    <a:pt x="190" y="77"/>
                  </a:lnTo>
                  <a:lnTo>
                    <a:pt x="189" y="76"/>
                  </a:lnTo>
                  <a:lnTo>
                    <a:pt x="113" y="8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6" name="Freeform 64"/>
            <p:cNvSpPr>
              <a:spLocks/>
            </p:cNvSpPr>
            <p:nvPr/>
          </p:nvSpPr>
          <p:spPr bwMode="auto">
            <a:xfrm>
              <a:off x="2604650" y="1882775"/>
              <a:ext cx="108312" cy="69850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16" y="65"/>
                </a:cxn>
                <a:cxn ang="0">
                  <a:pos x="30" y="67"/>
                </a:cxn>
                <a:cxn ang="0">
                  <a:pos x="44" y="71"/>
                </a:cxn>
                <a:cxn ang="0">
                  <a:pos x="59" y="76"/>
                </a:cxn>
                <a:cxn ang="0">
                  <a:pos x="73" y="82"/>
                </a:cxn>
                <a:cxn ang="0">
                  <a:pos x="88" y="90"/>
                </a:cxn>
                <a:cxn ang="0">
                  <a:pos x="102" y="100"/>
                </a:cxn>
                <a:cxn ang="0">
                  <a:pos x="116" y="111"/>
                </a:cxn>
                <a:cxn ang="0">
                  <a:pos x="157" y="61"/>
                </a:cxn>
                <a:cxn ang="0">
                  <a:pos x="139" y="48"/>
                </a:cxn>
                <a:cxn ang="0">
                  <a:pos x="122" y="36"/>
                </a:cxn>
                <a:cxn ang="0">
                  <a:pos x="103" y="25"/>
                </a:cxn>
                <a:cxn ang="0">
                  <a:pos x="83" y="16"/>
                </a:cxn>
                <a:cxn ang="0">
                  <a:pos x="63" y="9"/>
                </a:cxn>
                <a:cxn ang="0">
                  <a:pos x="42" y="4"/>
                </a:cxn>
                <a:cxn ang="0">
                  <a:pos x="21" y="2"/>
                </a:cxn>
                <a:cxn ang="0">
                  <a:pos x="0" y="0"/>
                </a:cxn>
                <a:cxn ang="0">
                  <a:pos x="0" y="65"/>
                </a:cxn>
              </a:cxnLst>
              <a:rect l="0" t="0" r="r" b="b"/>
              <a:pathLst>
                <a:path w="157" h="111">
                  <a:moveTo>
                    <a:pt x="0" y="65"/>
                  </a:moveTo>
                  <a:lnTo>
                    <a:pt x="16" y="65"/>
                  </a:lnTo>
                  <a:lnTo>
                    <a:pt x="30" y="67"/>
                  </a:lnTo>
                  <a:lnTo>
                    <a:pt x="44" y="71"/>
                  </a:lnTo>
                  <a:lnTo>
                    <a:pt x="59" y="76"/>
                  </a:lnTo>
                  <a:lnTo>
                    <a:pt x="73" y="82"/>
                  </a:lnTo>
                  <a:lnTo>
                    <a:pt x="88" y="90"/>
                  </a:lnTo>
                  <a:lnTo>
                    <a:pt x="102" y="100"/>
                  </a:lnTo>
                  <a:lnTo>
                    <a:pt x="116" y="111"/>
                  </a:lnTo>
                  <a:lnTo>
                    <a:pt x="157" y="61"/>
                  </a:lnTo>
                  <a:lnTo>
                    <a:pt x="139" y="48"/>
                  </a:lnTo>
                  <a:lnTo>
                    <a:pt x="122" y="36"/>
                  </a:lnTo>
                  <a:lnTo>
                    <a:pt x="103" y="25"/>
                  </a:lnTo>
                  <a:lnTo>
                    <a:pt x="83" y="16"/>
                  </a:lnTo>
                  <a:lnTo>
                    <a:pt x="63" y="9"/>
                  </a:lnTo>
                  <a:lnTo>
                    <a:pt x="42" y="4"/>
                  </a:lnTo>
                  <a:lnTo>
                    <a:pt x="21" y="2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7" name="Freeform 65"/>
            <p:cNvSpPr>
              <a:spLocks/>
            </p:cNvSpPr>
            <p:nvPr/>
          </p:nvSpPr>
          <p:spPr bwMode="auto">
            <a:xfrm>
              <a:off x="2341606" y="1882775"/>
              <a:ext cx="263044" cy="457200"/>
            </a:xfrm>
            <a:custGeom>
              <a:avLst/>
              <a:gdLst/>
              <a:ahLst/>
              <a:cxnLst>
                <a:cxn ang="0">
                  <a:pos x="65" y="685"/>
                </a:cxn>
                <a:cxn ang="0">
                  <a:pos x="68" y="618"/>
                </a:cxn>
                <a:cxn ang="0">
                  <a:pos x="75" y="552"/>
                </a:cxn>
                <a:cxn ang="0">
                  <a:pos x="85" y="490"/>
                </a:cxn>
                <a:cxn ang="0">
                  <a:pos x="98" y="430"/>
                </a:cxn>
                <a:cxn ang="0">
                  <a:pos x="114" y="373"/>
                </a:cxn>
                <a:cxn ang="0">
                  <a:pos x="132" y="320"/>
                </a:cxn>
                <a:cxn ang="0">
                  <a:pos x="152" y="271"/>
                </a:cxn>
                <a:cxn ang="0">
                  <a:pos x="175" y="227"/>
                </a:cxn>
                <a:cxn ang="0">
                  <a:pos x="200" y="187"/>
                </a:cxn>
                <a:cxn ang="0">
                  <a:pos x="226" y="152"/>
                </a:cxn>
                <a:cxn ang="0">
                  <a:pos x="253" y="123"/>
                </a:cxn>
                <a:cxn ang="0">
                  <a:pos x="281" y="100"/>
                </a:cxn>
                <a:cxn ang="0">
                  <a:pos x="310" y="82"/>
                </a:cxn>
                <a:cxn ang="0">
                  <a:pos x="339" y="71"/>
                </a:cxn>
                <a:cxn ang="0">
                  <a:pos x="369" y="65"/>
                </a:cxn>
                <a:cxn ang="0">
                  <a:pos x="383" y="0"/>
                </a:cxn>
                <a:cxn ang="0">
                  <a:pos x="341" y="4"/>
                </a:cxn>
                <a:cxn ang="0">
                  <a:pos x="300" y="16"/>
                </a:cxn>
                <a:cxn ang="0">
                  <a:pos x="263" y="36"/>
                </a:cxn>
                <a:cxn ang="0">
                  <a:pos x="226" y="61"/>
                </a:cxn>
                <a:cxn ang="0">
                  <a:pos x="193" y="93"/>
                </a:cxn>
                <a:cxn ang="0">
                  <a:pos x="161" y="131"/>
                </a:cxn>
                <a:cxn ang="0">
                  <a:pos x="132" y="173"/>
                </a:cxn>
                <a:cxn ang="0">
                  <a:pos x="107" y="219"/>
                </a:cxn>
                <a:cxn ang="0">
                  <a:pos x="83" y="270"/>
                </a:cxn>
                <a:cxn ang="0">
                  <a:pos x="62" y="325"/>
                </a:cxn>
                <a:cxn ang="0">
                  <a:pos x="44" y="384"/>
                </a:cxn>
                <a:cxn ang="0">
                  <a:pos x="29" y="445"/>
                </a:cxn>
                <a:cxn ang="0">
                  <a:pos x="16" y="511"/>
                </a:cxn>
                <a:cxn ang="0">
                  <a:pos x="8" y="578"/>
                </a:cxn>
                <a:cxn ang="0">
                  <a:pos x="2" y="649"/>
                </a:cxn>
                <a:cxn ang="0">
                  <a:pos x="0" y="720"/>
                </a:cxn>
              </a:cxnLst>
              <a:rect l="0" t="0" r="r" b="b"/>
              <a:pathLst>
                <a:path w="383" h="720">
                  <a:moveTo>
                    <a:pt x="64" y="720"/>
                  </a:moveTo>
                  <a:lnTo>
                    <a:pt x="65" y="685"/>
                  </a:lnTo>
                  <a:lnTo>
                    <a:pt x="66" y="652"/>
                  </a:lnTo>
                  <a:lnTo>
                    <a:pt x="68" y="618"/>
                  </a:lnTo>
                  <a:lnTo>
                    <a:pt x="72" y="584"/>
                  </a:lnTo>
                  <a:lnTo>
                    <a:pt x="75" y="552"/>
                  </a:lnTo>
                  <a:lnTo>
                    <a:pt x="79" y="520"/>
                  </a:lnTo>
                  <a:lnTo>
                    <a:pt x="85" y="490"/>
                  </a:lnTo>
                  <a:lnTo>
                    <a:pt x="92" y="459"/>
                  </a:lnTo>
                  <a:lnTo>
                    <a:pt x="98" y="430"/>
                  </a:lnTo>
                  <a:lnTo>
                    <a:pt x="106" y="400"/>
                  </a:lnTo>
                  <a:lnTo>
                    <a:pt x="114" y="373"/>
                  </a:lnTo>
                  <a:lnTo>
                    <a:pt x="122" y="346"/>
                  </a:lnTo>
                  <a:lnTo>
                    <a:pt x="132" y="320"/>
                  </a:lnTo>
                  <a:lnTo>
                    <a:pt x="142" y="295"/>
                  </a:lnTo>
                  <a:lnTo>
                    <a:pt x="152" y="271"/>
                  </a:lnTo>
                  <a:lnTo>
                    <a:pt x="163" y="248"/>
                  </a:lnTo>
                  <a:lnTo>
                    <a:pt x="175" y="227"/>
                  </a:lnTo>
                  <a:lnTo>
                    <a:pt x="188" y="206"/>
                  </a:lnTo>
                  <a:lnTo>
                    <a:pt x="200" y="187"/>
                  </a:lnTo>
                  <a:lnTo>
                    <a:pt x="213" y="168"/>
                  </a:lnTo>
                  <a:lnTo>
                    <a:pt x="226" y="152"/>
                  </a:lnTo>
                  <a:lnTo>
                    <a:pt x="240" y="137"/>
                  </a:lnTo>
                  <a:lnTo>
                    <a:pt x="253" y="123"/>
                  </a:lnTo>
                  <a:lnTo>
                    <a:pt x="267" y="111"/>
                  </a:lnTo>
                  <a:lnTo>
                    <a:pt x="281" y="100"/>
                  </a:lnTo>
                  <a:lnTo>
                    <a:pt x="296" y="90"/>
                  </a:lnTo>
                  <a:lnTo>
                    <a:pt x="310" y="82"/>
                  </a:lnTo>
                  <a:lnTo>
                    <a:pt x="325" y="76"/>
                  </a:lnTo>
                  <a:lnTo>
                    <a:pt x="339" y="71"/>
                  </a:lnTo>
                  <a:lnTo>
                    <a:pt x="353" y="67"/>
                  </a:lnTo>
                  <a:lnTo>
                    <a:pt x="369" y="65"/>
                  </a:lnTo>
                  <a:lnTo>
                    <a:pt x="383" y="65"/>
                  </a:lnTo>
                  <a:lnTo>
                    <a:pt x="383" y="0"/>
                  </a:lnTo>
                  <a:lnTo>
                    <a:pt x="362" y="2"/>
                  </a:lnTo>
                  <a:lnTo>
                    <a:pt x="341" y="4"/>
                  </a:lnTo>
                  <a:lnTo>
                    <a:pt x="320" y="9"/>
                  </a:lnTo>
                  <a:lnTo>
                    <a:pt x="300" y="16"/>
                  </a:lnTo>
                  <a:lnTo>
                    <a:pt x="281" y="25"/>
                  </a:lnTo>
                  <a:lnTo>
                    <a:pt x="263" y="36"/>
                  </a:lnTo>
                  <a:lnTo>
                    <a:pt x="244" y="48"/>
                  </a:lnTo>
                  <a:lnTo>
                    <a:pt x="226" y="61"/>
                  </a:lnTo>
                  <a:lnTo>
                    <a:pt x="210" y="77"/>
                  </a:lnTo>
                  <a:lnTo>
                    <a:pt x="193" y="93"/>
                  </a:lnTo>
                  <a:lnTo>
                    <a:pt x="177" y="111"/>
                  </a:lnTo>
                  <a:lnTo>
                    <a:pt x="161" y="131"/>
                  </a:lnTo>
                  <a:lnTo>
                    <a:pt x="147" y="151"/>
                  </a:lnTo>
                  <a:lnTo>
                    <a:pt x="132" y="173"/>
                  </a:lnTo>
                  <a:lnTo>
                    <a:pt x="119" y="195"/>
                  </a:lnTo>
                  <a:lnTo>
                    <a:pt x="107" y="219"/>
                  </a:lnTo>
                  <a:lnTo>
                    <a:pt x="95" y="244"/>
                  </a:lnTo>
                  <a:lnTo>
                    <a:pt x="83" y="270"/>
                  </a:lnTo>
                  <a:lnTo>
                    <a:pt x="72" y="297"/>
                  </a:lnTo>
                  <a:lnTo>
                    <a:pt x="62" y="325"/>
                  </a:lnTo>
                  <a:lnTo>
                    <a:pt x="53" y="354"/>
                  </a:lnTo>
                  <a:lnTo>
                    <a:pt x="44" y="384"/>
                  </a:lnTo>
                  <a:lnTo>
                    <a:pt x="36" y="414"/>
                  </a:lnTo>
                  <a:lnTo>
                    <a:pt x="29" y="445"/>
                  </a:lnTo>
                  <a:lnTo>
                    <a:pt x="22" y="477"/>
                  </a:lnTo>
                  <a:lnTo>
                    <a:pt x="16" y="511"/>
                  </a:lnTo>
                  <a:lnTo>
                    <a:pt x="12" y="544"/>
                  </a:lnTo>
                  <a:lnTo>
                    <a:pt x="8" y="578"/>
                  </a:lnTo>
                  <a:lnTo>
                    <a:pt x="4" y="613"/>
                  </a:lnTo>
                  <a:lnTo>
                    <a:pt x="2" y="649"/>
                  </a:lnTo>
                  <a:lnTo>
                    <a:pt x="1" y="684"/>
                  </a:lnTo>
                  <a:lnTo>
                    <a:pt x="0" y="720"/>
                  </a:lnTo>
                  <a:lnTo>
                    <a:pt x="64" y="72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8" name="Freeform 66"/>
            <p:cNvSpPr>
              <a:spLocks/>
            </p:cNvSpPr>
            <p:nvPr/>
          </p:nvSpPr>
          <p:spPr bwMode="auto">
            <a:xfrm>
              <a:off x="2341606" y="2339975"/>
              <a:ext cx="263044" cy="457200"/>
            </a:xfrm>
            <a:custGeom>
              <a:avLst/>
              <a:gdLst/>
              <a:ahLst/>
              <a:cxnLst>
                <a:cxn ang="0">
                  <a:pos x="369" y="655"/>
                </a:cxn>
                <a:cxn ang="0">
                  <a:pos x="339" y="649"/>
                </a:cxn>
                <a:cxn ang="0">
                  <a:pos x="310" y="638"/>
                </a:cxn>
                <a:cxn ang="0">
                  <a:pos x="281" y="621"/>
                </a:cxn>
                <a:cxn ang="0">
                  <a:pos x="253" y="596"/>
                </a:cxn>
                <a:cxn ang="0">
                  <a:pos x="226" y="568"/>
                </a:cxn>
                <a:cxn ang="0">
                  <a:pos x="200" y="533"/>
                </a:cxn>
                <a:cxn ang="0">
                  <a:pos x="175" y="494"/>
                </a:cxn>
                <a:cxn ang="0">
                  <a:pos x="152" y="450"/>
                </a:cxn>
                <a:cxn ang="0">
                  <a:pos x="132" y="400"/>
                </a:cxn>
                <a:cxn ang="0">
                  <a:pos x="114" y="347"/>
                </a:cxn>
                <a:cxn ang="0">
                  <a:pos x="98" y="291"/>
                </a:cxn>
                <a:cxn ang="0">
                  <a:pos x="85" y="231"/>
                </a:cxn>
                <a:cxn ang="0">
                  <a:pos x="75" y="168"/>
                </a:cxn>
                <a:cxn ang="0">
                  <a:pos x="68" y="103"/>
                </a:cxn>
                <a:cxn ang="0">
                  <a:pos x="65" y="34"/>
                </a:cxn>
                <a:cxn ang="0">
                  <a:pos x="0" y="0"/>
                </a:cxn>
                <a:cxn ang="0">
                  <a:pos x="2" y="72"/>
                </a:cxn>
                <a:cxn ang="0">
                  <a:pos x="8" y="142"/>
                </a:cxn>
                <a:cxn ang="0">
                  <a:pos x="16" y="210"/>
                </a:cxn>
                <a:cxn ang="0">
                  <a:pos x="29" y="274"/>
                </a:cxn>
                <a:cxn ang="0">
                  <a:pos x="44" y="337"/>
                </a:cxn>
                <a:cxn ang="0">
                  <a:pos x="62" y="395"/>
                </a:cxn>
                <a:cxn ang="0">
                  <a:pos x="83" y="450"/>
                </a:cxn>
                <a:cxn ang="0">
                  <a:pos x="107" y="501"/>
                </a:cxn>
                <a:cxn ang="0">
                  <a:pos x="132" y="548"/>
                </a:cxn>
                <a:cxn ang="0">
                  <a:pos x="161" y="590"/>
                </a:cxn>
                <a:cxn ang="0">
                  <a:pos x="193" y="627"/>
                </a:cxn>
                <a:cxn ang="0">
                  <a:pos x="226" y="658"/>
                </a:cxn>
                <a:cxn ang="0">
                  <a:pos x="263" y="685"/>
                </a:cxn>
                <a:cxn ang="0">
                  <a:pos x="300" y="703"/>
                </a:cxn>
                <a:cxn ang="0">
                  <a:pos x="341" y="716"/>
                </a:cxn>
                <a:cxn ang="0">
                  <a:pos x="383" y="720"/>
                </a:cxn>
              </a:cxnLst>
              <a:rect l="0" t="0" r="r" b="b"/>
              <a:pathLst>
                <a:path w="383" h="720">
                  <a:moveTo>
                    <a:pt x="383" y="656"/>
                  </a:moveTo>
                  <a:lnTo>
                    <a:pt x="369" y="655"/>
                  </a:lnTo>
                  <a:lnTo>
                    <a:pt x="353" y="653"/>
                  </a:lnTo>
                  <a:lnTo>
                    <a:pt x="339" y="649"/>
                  </a:lnTo>
                  <a:lnTo>
                    <a:pt x="325" y="644"/>
                  </a:lnTo>
                  <a:lnTo>
                    <a:pt x="310" y="638"/>
                  </a:lnTo>
                  <a:lnTo>
                    <a:pt x="296" y="630"/>
                  </a:lnTo>
                  <a:lnTo>
                    <a:pt x="281" y="621"/>
                  </a:lnTo>
                  <a:lnTo>
                    <a:pt x="267" y="610"/>
                  </a:lnTo>
                  <a:lnTo>
                    <a:pt x="253" y="596"/>
                  </a:lnTo>
                  <a:lnTo>
                    <a:pt x="240" y="583"/>
                  </a:lnTo>
                  <a:lnTo>
                    <a:pt x="226" y="568"/>
                  </a:lnTo>
                  <a:lnTo>
                    <a:pt x="213" y="551"/>
                  </a:lnTo>
                  <a:lnTo>
                    <a:pt x="200" y="533"/>
                  </a:lnTo>
                  <a:lnTo>
                    <a:pt x="188" y="514"/>
                  </a:lnTo>
                  <a:lnTo>
                    <a:pt x="175" y="494"/>
                  </a:lnTo>
                  <a:lnTo>
                    <a:pt x="163" y="472"/>
                  </a:lnTo>
                  <a:lnTo>
                    <a:pt x="152" y="450"/>
                  </a:lnTo>
                  <a:lnTo>
                    <a:pt x="142" y="425"/>
                  </a:lnTo>
                  <a:lnTo>
                    <a:pt x="132" y="400"/>
                  </a:lnTo>
                  <a:lnTo>
                    <a:pt x="122" y="375"/>
                  </a:lnTo>
                  <a:lnTo>
                    <a:pt x="114" y="347"/>
                  </a:lnTo>
                  <a:lnTo>
                    <a:pt x="106" y="319"/>
                  </a:lnTo>
                  <a:lnTo>
                    <a:pt x="98" y="291"/>
                  </a:lnTo>
                  <a:lnTo>
                    <a:pt x="92" y="261"/>
                  </a:lnTo>
                  <a:lnTo>
                    <a:pt x="85" y="231"/>
                  </a:lnTo>
                  <a:lnTo>
                    <a:pt x="79" y="200"/>
                  </a:lnTo>
                  <a:lnTo>
                    <a:pt x="75" y="168"/>
                  </a:lnTo>
                  <a:lnTo>
                    <a:pt x="72" y="135"/>
                  </a:lnTo>
                  <a:lnTo>
                    <a:pt x="68" y="103"/>
                  </a:lnTo>
                  <a:lnTo>
                    <a:pt x="66" y="69"/>
                  </a:lnTo>
                  <a:lnTo>
                    <a:pt x="65" y="3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1" y="37"/>
                  </a:lnTo>
                  <a:lnTo>
                    <a:pt x="2" y="72"/>
                  </a:lnTo>
                  <a:lnTo>
                    <a:pt x="4" y="107"/>
                  </a:lnTo>
                  <a:lnTo>
                    <a:pt x="8" y="142"/>
                  </a:lnTo>
                  <a:lnTo>
                    <a:pt x="12" y="176"/>
                  </a:lnTo>
                  <a:lnTo>
                    <a:pt x="16" y="210"/>
                  </a:lnTo>
                  <a:lnTo>
                    <a:pt x="22" y="242"/>
                  </a:lnTo>
                  <a:lnTo>
                    <a:pt x="29" y="274"/>
                  </a:lnTo>
                  <a:lnTo>
                    <a:pt x="36" y="306"/>
                  </a:lnTo>
                  <a:lnTo>
                    <a:pt x="44" y="337"/>
                  </a:lnTo>
                  <a:lnTo>
                    <a:pt x="53" y="366"/>
                  </a:lnTo>
                  <a:lnTo>
                    <a:pt x="62" y="395"/>
                  </a:lnTo>
                  <a:lnTo>
                    <a:pt x="72" y="423"/>
                  </a:lnTo>
                  <a:lnTo>
                    <a:pt x="83" y="450"/>
                  </a:lnTo>
                  <a:lnTo>
                    <a:pt x="95" y="476"/>
                  </a:lnTo>
                  <a:lnTo>
                    <a:pt x="107" y="501"/>
                  </a:lnTo>
                  <a:lnTo>
                    <a:pt x="119" y="525"/>
                  </a:lnTo>
                  <a:lnTo>
                    <a:pt x="132" y="548"/>
                  </a:lnTo>
                  <a:lnTo>
                    <a:pt x="147" y="569"/>
                  </a:lnTo>
                  <a:lnTo>
                    <a:pt x="161" y="590"/>
                  </a:lnTo>
                  <a:lnTo>
                    <a:pt x="177" y="609"/>
                  </a:lnTo>
                  <a:lnTo>
                    <a:pt x="193" y="627"/>
                  </a:lnTo>
                  <a:lnTo>
                    <a:pt x="210" y="644"/>
                  </a:lnTo>
                  <a:lnTo>
                    <a:pt x="226" y="658"/>
                  </a:lnTo>
                  <a:lnTo>
                    <a:pt x="244" y="673"/>
                  </a:lnTo>
                  <a:lnTo>
                    <a:pt x="263" y="685"/>
                  </a:lnTo>
                  <a:lnTo>
                    <a:pt x="281" y="695"/>
                  </a:lnTo>
                  <a:lnTo>
                    <a:pt x="300" y="703"/>
                  </a:lnTo>
                  <a:lnTo>
                    <a:pt x="320" y="711"/>
                  </a:lnTo>
                  <a:lnTo>
                    <a:pt x="341" y="716"/>
                  </a:lnTo>
                  <a:lnTo>
                    <a:pt x="362" y="719"/>
                  </a:lnTo>
                  <a:lnTo>
                    <a:pt x="383" y="720"/>
                  </a:lnTo>
                  <a:lnTo>
                    <a:pt x="383" y="65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9" name="Freeform 67"/>
            <p:cNvSpPr>
              <a:spLocks/>
            </p:cNvSpPr>
            <p:nvPr/>
          </p:nvSpPr>
          <p:spPr bwMode="auto">
            <a:xfrm>
              <a:off x="2604650" y="2587625"/>
              <a:ext cx="218343" cy="209550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42" y="31"/>
                </a:cxn>
                <a:cxn ang="0">
                  <a:pos x="230" y="60"/>
                </a:cxn>
                <a:cxn ang="0">
                  <a:pos x="215" y="86"/>
                </a:cxn>
                <a:cxn ang="0">
                  <a:pos x="201" y="112"/>
                </a:cxn>
                <a:cxn ang="0">
                  <a:pos x="187" y="136"/>
                </a:cxn>
                <a:cxn ang="0">
                  <a:pos x="171" y="158"/>
                </a:cxn>
                <a:cxn ang="0">
                  <a:pos x="156" y="177"/>
                </a:cxn>
                <a:cxn ang="0">
                  <a:pos x="139" y="196"/>
                </a:cxn>
                <a:cxn ang="0">
                  <a:pos x="123" y="211"/>
                </a:cxn>
                <a:cxn ang="0">
                  <a:pos x="105" y="225"/>
                </a:cxn>
                <a:cxn ang="0">
                  <a:pos x="88" y="237"/>
                </a:cxn>
                <a:cxn ang="0">
                  <a:pos x="71" y="246"/>
                </a:cxn>
                <a:cxn ang="0">
                  <a:pos x="53" y="253"/>
                </a:cxn>
                <a:cxn ang="0">
                  <a:pos x="35" y="259"/>
                </a:cxn>
                <a:cxn ang="0">
                  <a:pos x="27" y="261"/>
                </a:cxn>
                <a:cxn ang="0">
                  <a:pos x="18" y="262"/>
                </a:cxn>
                <a:cxn ang="0">
                  <a:pos x="9" y="263"/>
                </a:cxn>
                <a:cxn ang="0">
                  <a:pos x="0" y="263"/>
                </a:cxn>
                <a:cxn ang="0">
                  <a:pos x="0" y="327"/>
                </a:cxn>
                <a:cxn ang="0">
                  <a:pos x="13" y="327"/>
                </a:cxn>
                <a:cxn ang="0">
                  <a:pos x="25" y="326"/>
                </a:cxn>
                <a:cxn ang="0">
                  <a:pos x="39" y="324"/>
                </a:cxn>
                <a:cxn ang="0">
                  <a:pos x="52" y="320"/>
                </a:cxn>
                <a:cxn ang="0">
                  <a:pos x="75" y="314"/>
                </a:cxn>
                <a:cxn ang="0">
                  <a:pos x="98" y="304"/>
                </a:cxn>
                <a:cxn ang="0">
                  <a:pos x="122" y="291"/>
                </a:cxn>
                <a:cxn ang="0">
                  <a:pos x="144" y="276"/>
                </a:cxn>
                <a:cxn ang="0">
                  <a:pos x="165" y="260"/>
                </a:cxn>
                <a:cxn ang="0">
                  <a:pos x="184" y="240"/>
                </a:cxn>
                <a:cxn ang="0">
                  <a:pos x="204" y="219"/>
                </a:cxn>
                <a:cxn ang="0">
                  <a:pos x="222" y="196"/>
                </a:cxn>
                <a:cxn ang="0">
                  <a:pos x="240" y="171"/>
                </a:cxn>
                <a:cxn ang="0">
                  <a:pos x="256" y="145"/>
                </a:cxn>
                <a:cxn ang="0">
                  <a:pos x="273" y="116"/>
                </a:cxn>
                <a:cxn ang="0">
                  <a:pos x="287" y="86"/>
                </a:cxn>
                <a:cxn ang="0">
                  <a:pos x="302" y="55"/>
                </a:cxn>
                <a:cxn ang="0">
                  <a:pos x="314" y="22"/>
                </a:cxn>
                <a:cxn ang="0">
                  <a:pos x="254" y="0"/>
                </a:cxn>
              </a:cxnLst>
              <a:rect l="0" t="0" r="r" b="b"/>
              <a:pathLst>
                <a:path w="314" h="327">
                  <a:moveTo>
                    <a:pt x="254" y="0"/>
                  </a:moveTo>
                  <a:lnTo>
                    <a:pt x="242" y="31"/>
                  </a:lnTo>
                  <a:lnTo>
                    <a:pt x="230" y="60"/>
                  </a:lnTo>
                  <a:lnTo>
                    <a:pt x="215" y="86"/>
                  </a:lnTo>
                  <a:lnTo>
                    <a:pt x="201" y="112"/>
                  </a:lnTo>
                  <a:lnTo>
                    <a:pt x="187" y="136"/>
                  </a:lnTo>
                  <a:lnTo>
                    <a:pt x="171" y="158"/>
                  </a:lnTo>
                  <a:lnTo>
                    <a:pt x="156" y="177"/>
                  </a:lnTo>
                  <a:lnTo>
                    <a:pt x="139" y="196"/>
                  </a:lnTo>
                  <a:lnTo>
                    <a:pt x="123" y="211"/>
                  </a:lnTo>
                  <a:lnTo>
                    <a:pt x="105" y="225"/>
                  </a:lnTo>
                  <a:lnTo>
                    <a:pt x="88" y="237"/>
                  </a:lnTo>
                  <a:lnTo>
                    <a:pt x="71" y="246"/>
                  </a:lnTo>
                  <a:lnTo>
                    <a:pt x="53" y="253"/>
                  </a:lnTo>
                  <a:lnTo>
                    <a:pt x="35" y="259"/>
                  </a:lnTo>
                  <a:lnTo>
                    <a:pt x="27" y="261"/>
                  </a:lnTo>
                  <a:lnTo>
                    <a:pt x="18" y="262"/>
                  </a:lnTo>
                  <a:lnTo>
                    <a:pt x="9" y="263"/>
                  </a:lnTo>
                  <a:lnTo>
                    <a:pt x="0" y="263"/>
                  </a:lnTo>
                  <a:lnTo>
                    <a:pt x="0" y="327"/>
                  </a:lnTo>
                  <a:lnTo>
                    <a:pt x="13" y="327"/>
                  </a:lnTo>
                  <a:lnTo>
                    <a:pt x="25" y="326"/>
                  </a:lnTo>
                  <a:lnTo>
                    <a:pt x="39" y="324"/>
                  </a:lnTo>
                  <a:lnTo>
                    <a:pt x="52" y="320"/>
                  </a:lnTo>
                  <a:lnTo>
                    <a:pt x="75" y="314"/>
                  </a:lnTo>
                  <a:lnTo>
                    <a:pt x="98" y="304"/>
                  </a:lnTo>
                  <a:lnTo>
                    <a:pt x="122" y="291"/>
                  </a:lnTo>
                  <a:lnTo>
                    <a:pt x="144" y="276"/>
                  </a:lnTo>
                  <a:lnTo>
                    <a:pt x="165" y="260"/>
                  </a:lnTo>
                  <a:lnTo>
                    <a:pt x="184" y="240"/>
                  </a:lnTo>
                  <a:lnTo>
                    <a:pt x="204" y="219"/>
                  </a:lnTo>
                  <a:lnTo>
                    <a:pt x="222" y="196"/>
                  </a:lnTo>
                  <a:lnTo>
                    <a:pt x="240" y="171"/>
                  </a:lnTo>
                  <a:lnTo>
                    <a:pt x="256" y="145"/>
                  </a:lnTo>
                  <a:lnTo>
                    <a:pt x="273" y="116"/>
                  </a:lnTo>
                  <a:lnTo>
                    <a:pt x="287" y="86"/>
                  </a:lnTo>
                  <a:lnTo>
                    <a:pt x="302" y="55"/>
                  </a:lnTo>
                  <a:lnTo>
                    <a:pt x="314" y="2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0" name="Freeform 68"/>
            <p:cNvSpPr>
              <a:spLocks/>
            </p:cNvSpPr>
            <p:nvPr/>
          </p:nvSpPr>
          <p:spPr bwMode="auto">
            <a:xfrm>
              <a:off x="2814397" y="2339976"/>
              <a:ext cx="55016" cy="1317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26"/>
                </a:cxn>
                <a:cxn ang="0">
                  <a:pos x="14" y="51"/>
                </a:cxn>
                <a:cxn ang="0">
                  <a:pos x="13" y="76"/>
                </a:cxn>
                <a:cxn ang="0">
                  <a:pos x="11" y="102"/>
                </a:cxn>
                <a:cxn ang="0">
                  <a:pos x="9" y="126"/>
                </a:cxn>
                <a:cxn ang="0">
                  <a:pos x="6" y="150"/>
                </a:cxn>
                <a:cxn ang="0">
                  <a:pos x="3" y="175"/>
                </a:cxn>
                <a:cxn ang="0">
                  <a:pos x="0" y="199"/>
                </a:cxn>
                <a:cxn ang="0">
                  <a:pos x="63" y="209"/>
                </a:cxn>
                <a:cxn ang="0">
                  <a:pos x="67" y="184"/>
                </a:cxn>
                <a:cxn ang="0">
                  <a:pos x="69" y="158"/>
                </a:cxn>
                <a:cxn ang="0">
                  <a:pos x="73" y="133"/>
                </a:cxn>
                <a:cxn ang="0">
                  <a:pos x="75" y="106"/>
                </a:cxn>
                <a:cxn ang="0">
                  <a:pos x="77" y="81"/>
                </a:cxn>
                <a:cxn ang="0">
                  <a:pos x="78" y="53"/>
                </a:cxn>
                <a:cxn ang="0">
                  <a:pos x="78" y="27"/>
                </a:cxn>
                <a:cxn ang="0">
                  <a:pos x="79" y="0"/>
                </a:cxn>
                <a:cxn ang="0">
                  <a:pos x="15" y="0"/>
                </a:cxn>
              </a:cxnLst>
              <a:rect l="0" t="0" r="r" b="b"/>
              <a:pathLst>
                <a:path w="79" h="209">
                  <a:moveTo>
                    <a:pt x="15" y="0"/>
                  </a:moveTo>
                  <a:lnTo>
                    <a:pt x="15" y="26"/>
                  </a:lnTo>
                  <a:lnTo>
                    <a:pt x="14" y="51"/>
                  </a:lnTo>
                  <a:lnTo>
                    <a:pt x="13" y="76"/>
                  </a:lnTo>
                  <a:lnTo>
                    <a:pt x="11" y="102"/>
                  </a:lnTo>
                  <a:lnTo>
                    <a:pt x="9" y="126"/>
                  </a:lnTo>
                  <a:lnTo>
                    <a:pt x="6" y="150"/>
                  </a:lnTo>
                  <a:lnTo>
                    <a:pt x="3" y="175"/>
                  </a:lnTo>
                  <a:lnTo>
                    <a:pt x="0" y="199"/>
                  </a:lnTo>
                  <a:lnTo>
                    <a:pt x="63" y="209"/>
                  </a:lnTo>
                  <a:lnTo>
                    <a:pt x="67" y="184"/>
                  </a:lnTo>
                  <a:lnTo>
                    <a:pt x="69" y="158"/>
                  </a:lnTo>
                  <a:lnTo>
                    <a:pt x="73" y="133"/>
                  </a:lnTo>
                  <a:lnTo>
                    <a:pt x="75" y="106"/>
                  </a:lnTo>
                  <a:lnTo>
                    <a:pt x="77" y="81"/>
                  </a:lnTo>
                  <a:lnTo>
                    <a:pt x="78" y="53"/>
                  </a:lnTo>
                  <a:lnTo>
                    <a:pt x="78" y="27"/>
                  </a:lnTo>
                  <a:lnTo>
                    <a:pt x="7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1" name="Freeform 69"/>
            <p:cNvSpPr>
              <a:spLocks/>
            </p:cNvSpPr>
            <p:nvPr/>
          </p:nvSpPr>
          <p:spPr bwMode="auto">
            <a:xfrm>
              <a:off x="2764539" y="2036763"/>
              <a:ext cx="104874" cy="303212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0" y="49"/>
                </a:cxn>
                <a:cxn ang="0">
                  <a:pos x="20" y="73"/>
                </a:cxn>
                <a:cxn ang="0">
                  <a:pos x="28" y="97"/>
                </a:cxn>
                <a:cxn ang="0">
                  <a:pos x="37" y="123"/>
                </a:cxn>
                <a:cxn ang="0">
                  <a:pos x="45" y="148"/>
                </a:cxn>
                <a:cxn ang="0">
                  <a:pos x="53" y="175"/>
                </a:cxn>
                <a:cxn ang="0">
                  <a:pos x="59" y="202"/>
                </a:cxn>
                <a:cxn ang="0">
                  <a:pos x="65" y="231"/>
                </a:cxn>
                <a:cxn ang="0">
                  <a:pos x="70" y="260"/>
                </a:cxn>
                <a:cxn ang="0">
                  <a:pos x="75" y="289"/>
                </a:cxn>
                <a:cxn ang="0">
                  <a:pos x="79" y="319"/>
                </a:cxn>
                <a:cxn ang="0">
                  <a:pos x="83" y="350"/>
                </a:cxn>
                <a:cxn ang="0">
                  <a:pos x="86" y="381"/>
                </a:cxn>
                <a:cxn ang="0">
                  <a:pos x="87" y="413"/>
                </a:cxn>
                <a:cxn ang="0">
                  <a:pos x="89" y="445"/>
                </a:cxn>
                <a:cxn ang="0">
                  <a:pos x="89" y="478"/>
                </a:cxn>
                <a:cxn ang="0">
                  <a:pos x="153" y="478"/>
                </a:cxn>
                <a:cxn ang="0">
                  <a:pos x="152" y="444"/>
                </a:cxn>
                <a:cxn ang="0">
                  <a:pos x="151" y="410"/>
                </a:cxn>
                <a:cxn ang="0">
                  <a:pos x="149" y="377"/>
                </a:cxn>
                <a:cxn ang="0">
                  <a:pos x="147" y="344"/>
                </a:cxn>
                <a:cxn ang="0">
                  <a:pos x="143" y="312"/>
                </a:cxn>
                <a:cxn ang="0">
                  <a:pos x="139" y="280"/>
                </a:cxn>
                <a:cxn ang="0">
                  <a:pos x="133" y="249"/>
                </a:cxn>
                <a:cxn ang="0">
                  <a:pos x="128" y="218"/>
                </a:cxn>
                <a:cxn ang="0">
                  <a:pos x="121" y="188"/>
                </a:cxn>
                <a:cxn ang="0">
                  <a:pos x="114" y="159"/>
                </a:cxn>
                <a:cxn ang="0">
                  <a:pos x="106" y="131"/>
                </a:cxn>
                <a:cxn ang="0">
                  <a:pos x="98" y="103"/>
                </a:cxn>
                <a:cxn ang="0">
                  <a:pos x="89" y="75"/>
                </a:cxn>
                <a:cxn ang="0">
                  <a:pos x="79" y="50"/>
                </a:cxn>
                <a:cxn ang="0">
                  <a:pos x="68" y="25"/>
                </a:cxn>
                <a:cxn ang="0">
                  <a:pos x="58" y="0"/>
                </a:cxn>
                <a:cxn ang="0">
                  <a:pos x="0" y="27"/>
                </a:cxn>
              </a:cxnLst>
              <a:rect l="0" t="0" r="r" b="b"/>
              <a:pathLst>
                <a:path w="153" h="478">
                  <a:moveTo>
                    <a:pt x="0" y="27"/>
                  </a:moveTo>
                  <a:lnTo>
                    <a:pt x="10" y="49"/>
                  </a:lnTo>
                  <a:lnTo>
                    <a:pt x="20" y="73"/>
                  </a:lnTo>
                  <a:lnTo>
                    <a:pt x="28" y="97"/>
                  </a:lnTo>
                  <a:lnTo>
                    <a:pt x="37" y="123"/>
                  </a:lnTo>
                  <a:lnTo>
                    <a:pt x="45" y="148"/>
                  </a:lnTo>
                  <a:lnTo>
                    <a:pt x="53" y="175"/>
                  </a:lnTo>
                  <a:lnTo>
                    <a:pt x="59" y="202"/>
                  </a:lnTo>
                  <a:lnTo>
                    <a:pt x="65" y="231"/>
                  </a:lnTo>
                  <a:lnTo>
                    <a:pt x="70" y="260"/>
                  </a:lnTo>
                  <a:lnTo>
                    <a:pt x="75" y="289"/>
                  </a:lnTo>
                  <a:lnTo>
                    <a:pt x="79" y="319"/>
                  </a:lnTo>
                  <a:lnTo>
                    <a:pt x="83" y="350"/>
                  </a:lnTo>
                  <a:lnTo>
                    <a:pt x="86" y="381"/>
                  </a:lnTo>
                  <a:lnTo>
                    <a:pt x="87" y="413"/>
                  </a:lnTo>
                  <a:lnTo>
                    <a:pt x="89" y="445"/>
                  </a:lnTo>
                  <a:lnTo>
                    <a:pt x="89" y="478"/>
                  </a:lnTo>
                  <a:lnTo>
                    <a:pt x="153" y="478"/>
                  </a:lnTo>
                  <a:lnTo>
                    <a:pt x="152" y="444"/>
                  </a:lnTo>
                  <a:lnTo>
                    <a:pt x="151" y="410"/>
                  </a:lnTo>
                  <a:lnTo>
                    <a:pt x="149" y="377"/>
                  </a:lnTo>
                  <a:lnTo>
                    <a:pt x="147" y="344"/>
                  </a:lnTo>
                  <a:lnTo>
                    <a:pt x="143" y="312"/>
                  </a:lnTo>
                  <a:lnTo>
                    <a:pt x="139" y="280"/>
                  </a:lnTo>
                  <a:lnTo>
                    <a:pt x="133" y="249"/>
                  </a:lnTo>
                  <a:lnTo>
                    <a:pt x="128" y="218"/>
                  </a:lnTo>
                  <a:lnTo>
                    <a:pt x="121" y="188"/>
                  </a:lnTo>
                  <a:lnTo>
                    <a:pt x="114" y="159"/>
                  </a:lnTo>
                  <a:lnTo>
                    <a:pt x="106" y="131"/>
                  </a:lnTo>
                  <a:lnTo>
                    <a:pt x="98" y="103"/>
                  </a:lnTo>
                  <a:lnTo>
                    <a:pt x="89" y="75"/>
                  </a:lnTo>
                  <a:lnTo>
                    <a:pt x="79" y="50"/>
                  </a:lnTo>
                  <a:lnTo>
                    <a:pt x="68" y="25"/>
                  </a:lnTo>
                  <a:lnTo>
                    <a:pt x="5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2" name="Freeform 70"/>
            <p:cNvSpPr>
              <a:spLocks/>
            </p:cNvSpPr>
            <p:nvPr/>
          </p:nvSpPr>
          <p:spPr bwMode="auto">
            <a:xfrm>
              <a:off x="3086037" y="4089400"/>
              <a:ext cx="390267" cy="31273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41" y="80"/>
                </a:cxn>
                <a:cxn ang="0">
                  <a:pos x="81" y="108"/>
                </a:cxn>
                <a:cxn ang="0">
                  <a:pos x="121" y="136"/>
                </a:cxn>
                <a:cxn ang="0">
                  <a:pos x="159" y="163"/>
                </a:cxn>
                <a:cxn ang="0">
                  <a:pos x="196" y="192"/>
                </a:cxn>
                <a:cxn ang="0">
                  <a:pos x="232" y="219"/>
                </a:cxn>
                <a:cxn ang="0">
                  <a:pos x="266" y="248"/>
                </a:cxn>
                <a:cxn ang="0">
                  <a:pos x="301" y="276"/>
                </a:cxn>
                <a:cxn ang="0">
                  <a:pos x="333" y="303"/>
                </a:cxn>
                <a:cxn ang="0">
                  <a:pos x="363" y="331"/>
                </a:cxn>
                <a:cxn ang="0">
                  <a:pos x="393" y="359"/>
                </a:cxn>
                <a:cxn ang="0">
                  <a:pos x="422" y="385"/>
                </a:cxn>
                <a:cxn ang="0">
                  <a:pos x="449" y="413"/>
                </a:cxn>
                <a:cxn ang="0">
                  <a:pos x="474" y="438"/>
                </a:cxn>
                <a:cxn ang="0">
                  <a:pos x="498" y="465"/>
                </a:cxn>
                <a:cxn ang="0">
                  <a:pos x="520" y="490"/>
                </a:cxn>
                <a:cxn ang="0">
                  <a:pos x="569" y="448"/>
                </a:cxn>
                <a:cxn ang="0">
                  <a:pos x="546" y="422"/>
                </a:cxn>
                <a:cxn ang="0">
                  <a:pos x="521" y="395"/>
                </a:cxn>
                <a:cxn ang="0">
                  <a:pos x="495" y="367"/>
                </a:cxn>
                <a:cxn ang="0">
                  <a:pos x="466" y="340"/>
                </a:cxn>
                <a:cxn ang="0">
                  <a:pos x="437" y="312"/>
                </a:cxn>
                <a:cxn ang="0">
                  <a:pos x="407" y="284"/>
                </a:cxn>
                <a:cxn ang="0">
                  <a:pos x="375" y="255"/>
                </a:cxn>
                <a:cxn ang="0">
                  <a:pos x="341" y="227"/>
                </a:cxn>
                <a:cxn ang="0">
                  <a:pos x="307" y="199"/>
                </a:cxn>
                <a:cxn ang="0">
                  <a:pos x="272" y="170"/>
                </a:cxn>
                <a:cxn ang="0">
                  <a:pos x="234" y="141"/>
                </a:cxn>
                <a:cxn ang="0">
                  <a:pos x="197" y="112"/>
                </a:cxn>
                <a:cxn ang="0">
                  <a:pos x="158" y="84"/>
                </a:cxn>
                <a:cxn ang="0">
                  <a:pos x="117" y="56"/>
                </a:cxn>
                <a:cxn ang="0">
                  <a:pos x="76" y="27"/>
                </a:cxn>
                <a:cxn ang="0">
                  <a:pos x="34" y="0"/>
                </a:cxn>
                <a:cxn ang="0">
                  <a:pos x="0" y="53"/>
                </a:cxn>
              </a:cxnLst>
              <a:rect l="0" t="0" r="r" b="b"/>
              <a:pathLst>
                <a:path w="569" h="490">
                  <a:moveTo>
                    <a:pt x="0" y="53"/>
                  </a:moveTo>
                  <a:lnTo>
                    <a:pt x="41" y="80"/>
                  </a:lnTo>
                  <a:lnTo>
                    <a:pt x="81" y="108"/>
                  </a:lnTo>
                  <a:lnTo>
                    <a:pt x="121" y="136"/>
                  </a:lnTo>
                  <a:lnTo>
                    <a:pt x="159" y="163"/>
                  </a:lnTo>
                  <a:lnTo>
                    <a:pt x="196" y="192"/>
                  </a:lnTo>
                  <a:lnTo>
                    <a:pt x="232" y="219"/>
                  </a:lnTo>
                  <a:lnTo>
                    <a:pt x="266" y="248"/>
                  </a:lnTo>
                  <a:lnTo>
                    <a:pt x="301" y="276"/>
                  </a:lnTo>
                  <a:lnTo>
                    <a:pt x="333" y="303"/>
                  </a:lnTo>
                  <a:lnTo>
                    <a:pt x="363" y="331"/>
                  </a:lnTo>
                  <a:lnTo>
                    <a:pt x="393" y="359"/>
                  </a:lnTo>
                  <a:lnTo>
                    <a:pt x="422" y="385"/>
                  </a:lnTo>
                  <a:lnTo>
                    <a:pt x="449" y="413"/>
                  </a:lnTo>
                  <a:lnTo>
                    <a:pt x="474" y="438"/>
                  </a:lnTo>
                  <a:lnTo>
                    <a:pt x="498" y="465"/>
                  </a:lnTo>
                  <a:lnTo>
                    <a:pt x="520" y="490"/>
                  </a:lnTo>
                  <a:lnTo>
                    <a:pt x="569" y="448"/>
                  </a:lnTo>
                  <a:lnTo>
                    <a:pt x="546" y="422"/>
                  </a:lnTo>
                  <a:lnTo>
                    <a:pt x="521" y="395"/>
                  </a:lnTo>
                  <a:lnTo>
                    <a:pt x="495" y="367"/>
                  </a:lnTo>
                  <a:lnTo>
                    <a:pt x="466" y="340"/>
                  </a:lnTo>
                  <a:lnTo>
                    <a:pt x="437" y="312"/>
                  </a:lnTo>
                  <a:lnTo>
                    <a:pt x="407" y="284"/>
                  </a:lnTo>
                  <a:lnTo>
                    <a:pt x="375" y="255"/>
                  </a:lnTo>
                  <a:lnTo>
                    <a:pt x="341" y="227"/>
                  </a:lnTo>
                  <a:lnTo>
                    <a:pt x="307" y="199"/>
                  </a:lnTo>
                  <a:lnTo>
                    <a:pt x="272" y="170"/>
                  </a:lnTo>
                  <a:lnTo>
                    <a:pt x="234" y="141"/>
                  </a:lnTo>
                  <a:lnTo>
                    <a:pt x="197" y="112"/>
                  </a:lnTo>
                  <a:lnTo>
                    <a:pt x="158" y="84"/>
                  </a:lnTo>
                  <a:lnTo>
                    <a:pt x="117" y="56"/>
                  </a:lnTo>
                  <a:lnTo>
                    <a:pt x="76" y="27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3" name="Freeform 71"/>
            <p:cNvSpPr>
              <a:spLocks/>
            </p:cNvSpPr>
            <p:nvPr/>
          </p:nvSpPr>
          <p:spPr bwMode="auto">
            <a:xfrm>
              <a:off x="2424129" y="3868738"/>
              <a:ext cx="687696" cy="254000"/>
            </a:xfrm>
            <a:custGeom>
              <a:avLst/>
              <a:gdLst/>
              <a:ahLst/>
              <a:cxnLst>
                <a:cxn ang="0">
                  <a:pos x="56" y="94"/>
                </a:cxn>
                <a:cxn ang="0">
                  <a:pos x="62" y="88"/>
                </a:cxn>
                <a:cxn ang="0">
                  <a:pos x="74" y="79"/>
                </a:cxn>
                <a:cxn ang="0">
                  <a:pos x="98" y="71"/>
                </a:cxn>
                <a:cxn ang="0">
                  <a:pos x="130" y="65"/>
                </a:cxn>
                <a:cxn ang="0">
                  <a:pos x="170" y="64"/>
                </a:cxn>
                <a:cxn ang="0">
                  <a:pos x="217" y="69"/>
                </a:cxn>
                <a:cxn ang="0">
                  <a:pos x="270" y="78"/>
                </a:cxn>
                <a:cxn ang="0">
                  <a:pos x="328" y="94"/>
                </a:cxn>
                <a:cxn ang="0">
                  <a:pos x="392" y="112"/>
                </a:cxn>
                <a:cxn ang="0">
                  <a:pos x="460" y="137"/>
                </a:cxn>
                <a:cxn ang="0">
                  <a:pos x="530" y="167"/>
                </a:cxn>
                <a:cxn ang="0">
                  <a:pos x="604" y="200"/>
                </a:cxn>
                <a:cxn ang="0">
                  <a:pos x="681" y="238"/>
                </a:cxn>
                <a:cxn ang="0">
                  <a:pos x="760" y="280"/>
                </a:cxn>
                <a:cxn ang="0">
                  <a:pos x="840" y="327"/>
                </a:cxn>
                <a:cxn ang="0">
                  <a:pos x="922" y="376"/>
                </a:cxn>
                <a:cxn ang="0">
                  <a:pos x="998" y="350"/>
                </a:cxn>
                <a:cxn ang="0">
                  <a:pos x="914" y="297"/>
                </a:cxn>
                <a:cxn ang="0">
                  <a:pos x="832" y="247"/>
                </a:cxn>
                <a:cxn ang="0">
                  <a:pos x="751" y="202"/>
                </a:cxn>
                <a:cxn ang="0">
                  <a:pos x="670" y="161"/>
                </a:cxn>
                <a:cxn ang="0">
                  <a:pos x="593" y="125"/>
                </a:cxn>
                <a:cxn ang="0">
                  <a:pos x="518" y="93"/>
                </a:cxn>
                <a:cxn ang="0">
                  <a:pos x="446" y="64"/>
                </a:cxn>
                <a:cxn ang="0">
                  <a:pos x="378" y="42"/>
                </a:cxn>
                <a:cxn ang="0">
                  <a:pos x="314" y="23"/>
                </a:cxn>
                <a:cxn ang="0">
                  <a:pos x="254" y="10"/>
                </a:cxn>
                <a:cxn ang="0">
                  <a:pos x="199" y="2"/>
                </a:cxn>
                <a:cxn ang="0">
                  <a:pos x="148" y="0"/>
                </a:cxn>
                <a:cxn ang="0">
                  <a:pos x="103" y="4"/>
                </a:cxn>
                <a:cxn ang="0">
                  <a:pos x="62" y="15"/>
                </a:cxn>
                <a:cxn ang="0">
                  <a:pos x="29" y="33"/>
                </a:cxn>
                <a:cxn ang="0">
                  <a:pos x="12" y="47"/>
                </a:cxn>
                <a:cxn ang="0">
                  <a:pos x="0" y="63"/>
                </a:cxn>
              </a:cxnLst>
              <a:rect l="0" t="0" r="r" b="b"/>
              <a:pathLst>
                <a:path w="998" h="403">
                  <a:moveTo>
                    <a:pt x="54" y="98"/>
                  </a:moveTo>
                  <a:lnTo>
                    <a:pt x="56" y="94"/>
                  </a:lnTo>
                  <a:lnTo>
                    <a:pt x="59" y="91"/>
                  </a:lnTo>
                  <a:lnTo>
                    <a:pt x="62" y="88"/>
                  </a:lnTo>
                  <a:lnTo>
                    <a:pt x="65" y="86"/>
                  </a:lnTo>
                  <a:lnTo>
                    <a:pt x="74" y="79"/>
                  </a:lnTo>
                  <a:lnTo>
                    <a:pt x="85" y="74"/>
                  </a:lnTo>
                  <a:lnTo>
                    <a:pt x="98" y="71"/>
                  </a:lnTo>
                  <a:lnTo>
                    <a:pt x="113" y="67"/>
                  </a:lnTo>
                  <a:lnTo>
                    <a:pt x="130" y="65"/>
                  </a:lnTo>
                  <a:lnTo>
                    <a:pt x="149" y="64"/>
                  </a:lnTo>
                  <a:lnTo>
                    <a:pt x="170" y="64"/>
                  </a:lnTo>
                  <a:lnTo>
                    <a:pt x="192" y="66"/>
                  </a:lnTo>
                  <a:lnTo>
                    <a:pt x="217" y="69"/>
                  </a:lnTo>
                  <a:lnTo>
                    <a:pt x="243" y="73"/>
                  </a:lnTo>
                  <a:lnTo>
                    <a:pt x="270" y="78"/>
                  </a:lnTo>
                  <a:lnTo>
                    <a:pt x="298" y="85"/>
                  </a:lnTo>
                  <a:lnTo>
                    <a:pt x="328" y="94"/>
                  </a:lnTo>
                  <a:lnTo>
                    <a:pt x="359" y="103"/>
                  </a:lnTo>
                  <a:lnTo>
                    <a:pt x="392" y="112"/>
                  </a:lnTo>
                  <a:lnTo>
                    <a:pt x="425" y="125"/>
                  </a:lnTo>
                  <a:lnTo>
                    <a:pt x="460" y="137"/>
                  </a:lnTo>
                  <a:lnTo>
                    <a:pt x="494" y="151"/>
                  </a:lnTo>
                  <a:lnTo>
                    <a:pt x="530" y="167"/>
                  </a:lnTo>
                  <a:lnTo>
                    <a:pt x="567" y="183"/>
                  </a:lnTo>
                  <a:lnTo>
                    <a:pt x="604" y="200"/>
                  </a:lnTo>
                  <a:lnTo>
                    <a:pt x="643" y="218"/>
                  </a:lnTo>
                  <a:lnTo>
                    <a:pt x="681" y="238"/>
                  </a:lnTo>
                  <a:lnTo>
                    <a:pt x="720" y="258"/>
                  </a:lnTo>
                  <a:lnTo>
                    <a:pt x="760" y="280"/>
                  </a:lnTo>
                  <a:lnTo>
                    <a:pt x="801" y="302"/>
                  </a:lnTo>
                  <a:lnTo>
                    <a:pt x="840" y="327"/>
                  </a:lnTo>
                  <a:lnTo>
                    <a:pt x="881" y="351"/>
                  </a:lnTo>
                  <a:lnTo>
                    <a:pt x="922" y="376"/>
                  </a:lnTo>
                  <a:lnTo>
                    <a:pt x="964" y="403"/>
                  </a:lnTo>
                  <a:lnTo>
                    <a:pt x="998" y="350"/>
                  </a:lnTo>
                  <a:lnTo>
                    <a:pt x="956" y="322"/>
                  </a:lnTo>
                  <a:lnTo>
                    <a:pt x="914" y="297"/>
                  </a:lnTo>
                  <a:lnTo>
                    <a:pt x="874" y="271"/>
                  </a:lnTo>
                  <a:lnTo>
                    <a:pt x="832" y="247"/>
                  </a:lnTo>
                  <a:lnTo>
                    <a:pt x="791" y="224"/>
                  </a:lnTo>
                  <a:lnTo>
                    <a:pt x="751" y="202"/>
                  </a:lnTo>
                  <a:lnTo>
                    <a:pt x="710" y="181"/>
                  </a:lnTo>
                  <a:lnTo>
                    <a:pt x="670" y="161"/>
                  </a:lnTo>
                  <a:lnTo>
                    <a:pt x="632" y="142"/>
                  </a:lnTo>
                  <a:lnTo>
                    <a:pt x="593" y="125"/>
                  </a:lnTo>
                  <a:lnTo>
                    <a:pt x="556" y="108"/>
                  </a:lnTo>
                  <a:lnTo>
                    <a:pt x="518" y="93"/>
                  </a:lnTo>
                  <a:lnTo>
                    <a:pt x="482" y="77"/>
                  </a:lnTo>
                  <a:lnTo>
                    <a:pt x="446" y="64"/>
                  </a:lnTo>
                  <a:lnTo>
                    <a:pt x="412" y="52"/>
                  </a:lnTo>
                  <a:lnTo>
                    <a:pt x="378" y="42"/>
                  </a:lnTo>
                  <a:lnTo>
                    <a:pt x="346" y="32"/>
                  </a:lnTo>
                  <a:lnTo>
                    <a:pt x="314" y="23"/>
                  </a:lnTo>
                  <a:lnTo>
                    <a:pt x="284" y="16"/>
                  </a:lnTo>
                  <a:lnTo>
                    <a:pt x="254" y="10"/>
                  </a:lnTo>
                  <a:lnTo>
                    <a:pt x="225" y="5"/>
                  </a:lnTo>
                  <a:lnTo>
                    <a:pt x="199" y="2"/>
                  </a:lnTo>
                  <a:lnTo>
                    <a:pt x="172" y="1"/>
                  </a:lnTo>
                  <a:lnTo>
                    <a:pt x="148" y="0"/>
                  </a:lnTo>
                  <a:lnTo>
                    <a:pt x="125" y="1"/>
                  </a:lnTo>
                  <a:lnTo>
                    <a:pt x="103" y="4"/>
                  </a:lnTo>
                  <a:lnTo>
                    <a:pt x="82" y="9"/>
                  </a:lnTo>
                  <a:lnTo>
                    <a:pt x="62" y="15"/>
                  </a:lnTo>
                  <a:lnTo>
                    <a:pt x="44" y="23"/>
                  </a:lnTo>
                  <a:lnTo>
                    <a:pt x="29" y="33"/>
                  </a:lnTo>
                  <a:lnTo>
                    <a:pt x="20" y="41"/>
                  </a:lnTo>
                  <a:lnTo>
                    <a:pt x="12" y="47"/>
                  </a:lnTo>
                  <a:lnTo>
                    <a:pt x="6" y="55"/>
                  </a:lnTo>
                  <a:lnTo>
                    <a:pt x="0" y="63"/>
                  </a:lnTo>
                  <a:lnTo>
                    <a:pt x="54" y="9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4" name="Freeform 72"/>
            <p:cNvSpPr>
              <a:spLocks/>
            </p:cNvSpPr>
            <p:nvPr/>
          </p:nvSpPr>
          <p:spPr bwMode="auto">
            <a:xfrm>
              <a:off x="2412095" y="3906838"/>
              <a:ext cx="493421" cy="508000"/>
            </a:xfrm>
            <a:custGeom>
              <a:avLst/>
              <a:gdLst/>
              <a:ahLst/>
              <a:cxnLst>
                <a:cxn ang="0">
                  <a:pos x="676" y="718"/>
                </a:cxn>
                <a:cxn ang="0">
                  <a:pos x="598" y="664"/>
                </a:cxn>
                <a:cxn ang="0">
                  <a:pos x="523" y="609"/>
                </a:cxn>
                <a:cxn ang="0">
                  <a:pos x="453" y="553"/>
                </a:cxn>
                <a:cxn ang="0">
                  <a:pos x="387" y="498"/>
                </a:cxn>
                <a:cxn ang="0">
                  <a:pos x="326" y="444"/>
                </a:cxn>
                <a:cxn ang="0">
                  <a:pos x="271" y="389"/>
                </a:cxn>
                <a:cxn ang="0">
                  <a:pos x="222" y="338"/>
                </a:cxn>
                <a:cxn ang="0">
                  <a:pos x="178" y="288"/>
                </a:cxn>
                <a:cxn ang="0">
                  <a:pos x="142" y="240"/>
                </a:cxn>
                <a:cxn ang="0">
                  <a:pos x="112" y="195"/>
                </a:cxn>
                <a:cxn ang="0">
                  <a:pos x="89" y="154"/>
                </a:cxn>
                <a:cxn ang="0">
                  <a:pos x="73" y="118"/>
                </a:cxn>
                <a:cxn ang="0">
                  <a:pos x="66" y="86"/>
                </a:cxn>
                <a:cxn ang="0">
                  <a:pos x="64" y="60"/>
                </a:cxn>
                <a:cxn ang="0">
                  <a:pos x="69" y="42"/>
                </a:cxn>
                <a:cxn ang="0">
                  <a:pos x="19" y="0"/>
                </a:cxn>
                <a:cxn ang="0">
                  <a:pos x="4" y="36"/>
                </a:cxn>
                <a:cxn ang="0">
                  <a:pos x="0" y="76"/>
                </a:cxn>
                <a:cxn ang="0">
                  <a:pos x="7" y="117"/>
                </a:cxn>
                <a:cxn ang="0">
                  <a:pos x="21" y="160"/>
                </a:cxn>
                <a:cxn ang="0">
                  <a:pos x="43" y="205"/>
                </a:cxn>
                <a:cxn ang="0">
                  <a:pos x="73" y="254"/>
                </a:cxn>
                <a:cxn ang="0">
                  <a:pos x="109" y="303"/>
                </a:cxn>
                <a:cxn ang="0">
                  <a:pos x="152" y="354"/>
                </a:cxn>
                <a:cxn ang="0">
                  <a:pos x="199" y="408"/>
                </a:cxn>
                <a:cxn ang="0">
                  <a:pos x="253" y="462"/>
                </a:cxn>
                <a:cxn ang="0">
                  <a:pos x="313" y="518"/>
                </a:cxn>
                <a:cxn ang="0">
                  <a:pos x="378" y="574"/>
                </a:cxn>
                <a:cxn ang="0">
                  <a:pos x="448" y="631"/>
                </a:cxn>
                <a:cxn ang="0">
                  <a:pos x="522" y="688"/>
                </a:cxn>
                <a:cxn ang="0">
                  <a:pos x="600" y="744"/>
                </a:cxn>
                <a:cxn ang="0">
                  <a:pos x="683" y="799"/>
                </a:cxn>
              </a:cxnLst>
              <a:rect l="0" t="0" r="r" b="b"/>
              <a:pathLst>
                <a:path w="717" h="799">
                  <a:moveTo>
                    <a:pt x="717" y="746"/>
                  </a:moveTo>
                  <a:lnTo>
                    <a:pt x="676" y="718"/>
                  </a:lnTo>
                  <a:lnTo>
                    <a:pt x="636" y="692"/>
                  </a:lnTo>
                  <a:lnTo>
                    <a:pt x="598" y="664"/>
                  </a:lnTo>
                  <a:lnTo>
                    <a:pt x="560" y="637"/>
                  </a:lnTo>
                  <a:lnTo>
                    <a:pt x="523" y="609"/>
                  </a:lnTo>
                  <a:lnTo>
                    <a:pt x="487" y="580"/>
                  </a:lnTo>
                  <a:lnTo>
                    <a:pt x="453" y="553"/>
                  </a:lnTo>
                  <a:lnTo>
                    <a:pt x="419" y="525"/>
                  </a:lnTo>
                  <a:lnTo>
                    <a:pt x="387" y="498"/>
                  </a:lnTo>
                  <a:lnTo>
                    <a:pt x="356" y="470"/>
                  </a:lnTo>
                  <a:lnTo>
                    <a:pt x="326" y="444"/>
                  </a:lnTo>
                  <a:lnTo>
                    <a:pt x="299" y="417"/>
                  </a:lnTo>
                  <a:lnTo>
                    <a:pt x="271" y="389"/>
                  </a:lnTo>
                  <a:lnTo>
                    <a:pt x="246" y="364"/>
                  </a:lnTo>
                  <a:lnTo>
                    <a:pt x="222" y="338"/>
                  </a:lnTo>
                  <a:lnTo>
                    <a:pt x="199" y="312"/>
                  </a:lnTo>
                  <a:lnTo>
                    <a:pt x="178" y="288"/>
                  </a:lnTo>
                  <a:lnTo>
                    <a:pt x="159" y="264"/>
                  </a:lnTo>
                  <a:lnTo>
                    <a:pt x="142" y="240"/>
                  </a:lnTo>
                  <a:lnTo>
                    <a:pt x="126" y="217"/>
                  </a:lnTo>
                  <a:lnTo>
                    <a:pt x="112" y="195"/>
                  </a:lnTo>
                  <a:lnTo>
                    <a:pt x="100" y="174"/>
                  </a:lnTo>
                  <a:lnTo>
                    <a:pt x="89" y="154"/>
                  </a:lnTo>
                  <a:lnTo>
                    <a:pt x="80" y="136"/>
                  </a:lnTo>
                  <a:lnTo>
                    <a:pt x="73" y="118"/>
                  </a:lnTo>
                  <a:lnTo>
                    <a:pt x="69" y="101"/>
                  </a:lnTo>
                  <a:lnTo>
                    <a:pt x="66" y="86"/>
                  </a:lnTo>
                  <a:lnTo>
                    <a:pt x="64" y="73"/>
                  </a:lnTo>
                  <a:lnTo>
                    <a:pt x="64" y="60"/>
                  </a:lnTo>
                  <a:lnTo>
                    <a:pt x="66" y="51"/>
                  </a:lnTo>
                  <a:lnTo>
                    <a:pt x="69" y="42"/>
                  </a:lnTo>
                  <a:lnTo>
                    <a:pt x="73" y="35"/>
                  </a:lnTo>
                  <a:lnTo>
                    <a:pt x="19" y="0"/>
                  </a:lnTo>
                  <a:lnTo>
                    <a:pt x="10" y="17"/>
                  </a:lnTo>
                  <a:lnTo>
                    <a:pt x="4" y="36"/>
                  </a:lnTo>
                  <a:lnTo>
                    <a:pt x="0" y="55"/>
                  </a:lnTo>
                  <a:lnTo>
                    <a:pt x="0" y="76"/>
                  </a:lnTo>
                  <a:lnTo>
                    <a:pt x="3" y="96"/>
                  </a:lnTo>
                  <a:lnTo>
                    <a:pt x="7" y="117"/>
                  </a:lnTo>
                  <a:lnTo>
                    <a:pt x="13" y="139"/>
                  </a:lnTo>
                  <a:lnTo>
                    <a:pt x="21" y="160"/>
                  </a:lnTo>
                  <a:lnTo>
                    <a:pt x="31" y="183"/>
                  </a:lnTo>
                  <a:lnTo>
                    <a:pt x="43" y="205"/>
                  </a:lnTo>
                  <a:lnTo>
                    <a:pt x="58" y="229"/>
                  </a:lnTo>
                  <a:lnTo>
                    <a:pt x="73" y="254"/>
                  </a:lnTo>
                  <a:lnTo>
                    <a:pt x="90" y="278"/>
                  </a:lnTo>
                  <a:lnTo>
                    <a:pt x="109" y="303"/>
                  </a:lnTo>
                  <a:lnTo>
                    <a:pt x="130" y="329"/>
                  </a:lnTo>
                  <a:lnTo>
                    <a:pt x="152" y="354"/>
                  </a:lnTo>
                  <a:lnTo>
                    <a:pt x="175" y="381"/>
                  </a:lnTo>
                  <a:lnTo>
                    <a:pt x="199" y="408"/>
                  </a:lnTo>
                  <a:lnTo>
                    <a:pt x="226" y="435"/>
                  </a:lnTo>
                  <a:lnTo>
                    <a:pt x="253" y="462"/>
                  </a:lnTo>
                  <a:lnTo>
                    <a:pt x="283" y="490"/>
                  </a:lnTo>
                  <a:lnTo>
                    <a:pt x="313" y="518"/>
                  </a:lnTo>
                  <a:lnTo>
                    <a:pt x="345" y="546"/>
                  </a:lnTo>
                  <a:lnTo>
                    <a:pt x="378" y="574"/>
                  </a:lnTo>
                  <a:lnTo>
                    <a:pt x="412" y="603"/>
                  </a:lnTo>
                  <a:lnTo>
                    <a:pt x="448" y="631"/>
                  </a:lnTo>
                  <a:lnTo>
                    <a:pt x="484" y="659"/>
                  </a:lnTo>
                  <a:lnTo>
                    <a:pt x="522" y="688"/>
                  </a:lnTo>
                  <a:lnTo>
                    <a:pt x="560" y="716"/>
                  </a:lnTo>
                  <a:lnTo>
                    <a:pt x="600" y="744"/>
                  </a:lnTo>
                  <a:lnTo>
                    <a:pt x="641" y="771"/>
                  </a:lnTo>
                  <a:lnTo>
                    <a:pt x="683" y="799"/>
                  </a:lnTo>
                  <a:lnTo>
                    <a:pt x="717" y="7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5" name="Freeform 73"/>
            <p:cNvSpPr>
              <a:spLocks/>
            </p:cNvSpPr>
            <p:nvPr/>
          </p:nvSpPr>
          <p:spPr bwMode="auto">
            <a:xfrm>
              <a:off x="2879728" y="4381500"/>
              <a:ext cx="687696" cy="255588"/>
            </a:xfrm>
            <a:custGeom>
              <a:avLst/>
              <a:gdLst/>
              <a:ahLst/>
              <a:cxnLst>
                <a:cxn ang="0">
                  <a:pos x="942" y="309"/>
                </a:cxn>
                <a:cxn ang="0">
                  <a:pos x="936" y="315"/>
                </a:cxn>
                <a:cxn ang="0">
                  <a:pos x="924" y="324"/>
                </a:cxn>
                <a:cxn ang="0">
                  <a:pos x="900" y="332"/>
                </a:cxn>
                <a:cxn ang="0">
                  <a:pos x="868" y="338"/>
                </a:cxn>
                <a:cxn ang="0">
                  <a:pos x="828" y="339"/>
                </a:cxn>
                <a:cxn ang="0">
                  <a:pos x="781" y="335"/>
                </a:cxn>
                <a:cxn ang="0">
                  <a:pos x="729" y="325"/>
                </a:cxn>
                <a:cxn ang="0">
                  <a:pos x="670" y="310"/>
                </a:cxn>
                <a:cxn ang="0">
                  <a:pos x="606" y="290"/>
                </a:cxn>
                <a:cxn ang="0">
                  <a:pos x="539" y="266"/>
                </a:cxn>
                <a:cxn ang="0">
                  <a:pos x="468" y="236"/>
                </a:cxn>
                <a:cxn ang="0">
                  <a:pos x="394" y="203"/>
                </a:cxn>
                <a:cxn ang="0">
                  <a:pos x="317" y="166"/>
                </a:cxn>
                <a:cxn ang="0">
                  <a:pos x="238" y="123"/>
                </a:cxn>
                <a:cxn ang="0">
                  <a:pos x="158" y="76"/>
                </a:cxn>
                <a:cxn ang="0">
                  <a:pos x="76" y="27"/>
                </a:cxn>
                <a:cxn ang="0">
                  <a:pos x="0" y="53"/>
                </a:cxn>
                <a:cxn ang="0">
                  <a:pos x="83" y="106"/>
                </a:cxn>
                <a:cxn ang="0">
                  <a:pos x="165" y="156"/>
                </a:cxn>
                <a:cxn ang="0">
                  <a:pos x="247" y="201"/>
                </a:cxn>
                <a:cxn ang="0">
                  <a:pos x="328" y="242"/>
                </a:cxn>
                <a:cxn ang="0">
                  <a:pos x="405" y="278"/>
                </a:cxn>
                <a:cxn ang="0">
                  <a:pos x="480" y="311"/>
                </a:cxn>
                <a:cxn ang="0">
                  <a:pos x="552" y="339"/>
                </a:cxn>
                <a:cxn ang="0">
                  <a:pos x="620" y="362"/>
                </a:cxn>
                <a:cxn ang="0">
                  <a:pos x="684" y="380"/>
                </a:cxn>
                <a:cxn ang="0">
                  <a:pos x="744" y="393"/>
                </a:cxn>
                <a:cxn ang="0">
                  <a:pos x="799" y="401"/>
                </a:cxn>
                <a:cxn ang="0">
                  <a:pos x="850" y="403"/>
                </a:cxn>
                <a:cxn ang="0">
                  <a:pos x="895" y="399"/>
                </a:cxn>
                <a:cxn ang="0">
                  <a:pos x="936" y="389"/>
                </a:cxn>
                <a:cxn ang="0">
                  <a:pos x="969" y="370"/>
                </a:cxn>
                <a:cxn ang="0">
                  <a:pos x="986" y="356"/>
                </a:cxn>
                <a:cxn ang="0">
                  <a:pos x="998" y="340"/>
                </a:cxn>
              </a:cxnLst>
              <a:rect l="0" t="0" r="r" b="b"/>
              <a:pathLst>
                <a:path w="998" h="403">
                  <a:moveTo>
                    <a:pt x="944" y="305"/>
                  </a:moveTo>
                  <a:lnTo>
                    <a:pt x="942" y="309"/>
                  </a:lnTo>
                  <a:lnTo>
                    <a:pt x="938" y="312"/>
                  </a:lnTo>
                  <a:lnTo>
                    <a:pt x="936" y="315"/>
                  </a:lnTo>
                  <a:lnTo>
                    <a:pt x="933" y="317"/>
                  </a:lnTo>
                  <a:lnTo>
                    <a:pt x="924" y="324"/>
                  </a:lnTo>
                  <a:lnTo>
                    <a:pt x="913" y="329"/>
                  </a:lnTo>
                  <a:lnTo>
                    <a:pt x="900" y="332"/>
                  </a:lnTo>
                  <a:lnTo>
                    <a:pt x="885" y="336"/>
                  </a:lnTo>
                  <a:lnTo>
                    <a:pt x="868" y="338"/>
                  </a:lnTo>
                  <a:lnTo>
                    <a:pt x="849" y="339"/>
                  </a:lnTo>
                  <a:lnTo>
                    <a:pt x="828" y="339"/>
                  </a:lnTo>
                  <a:lnTo>
                    <a:pt x="805" y="337"/>
                  </a:lnTo>
                  <a:lnTo>
                    <a:pt x="781" y="335"/>
                  </a:lnTo>
                  <a:lnTo>
                    <a:pt x="755" y="330"/>
                  </a:lnTo>
                  <a:lnTo>
                    <a:pt x="729" y="325"/>
                  </a:lnTo>
                  <a:lnTo>
                    <a:pt x="700" y="318"/>
                  </a:lnTo>
                  <a:lnTo>
                    <a:pt x="670" y="310"/>
                  </a:lnTo>
                  <a:lnTo>
                    <a:pt x="639" y="300"/>
                  </a:lnTo>
                  <a:lnTo>
                    <a:pt x="606" y="290"/>
                  </a:lnTo>
                  <a:lnTo>
                    <a:pt x="573" y="278"/>
                  </a:lnTo>
                  <a:lnTo>
                    <a:pt x="539" y="266"/>
                  </a:lnTo>
                  <a:lnTo>
                    <a:pt x="504" y="252"/>
                  </a:lnTo>
                  <a:lnTo>
                    <a:pt x="468" y="236"/>
                  </a:lnTo>
                  <a:lnTo>
                    <a:pt x="432" y="221"/>
                  </a:lnTo>
                  <a:lnTo>
                    <a:pt x="394" y="203"/>
                  </a:lnTo>
                  <a:lnTo>
                    <a:pt x="355" y="184"/>
                  </a:lnTo>
                  <a:lnTo>
                    <a:pt x="317" y="166"/>
                  </a:lnTo>
                  <a:lnTo>
                    <a:pt x="278" y="145"/>
                  </a:lnTo>
                  <a:lnTo>
                    <a:pt x="238" y="123"/>
                  </a:lnTo>
                  <a:lnTo>
                    <a:pt x="197" y="101"/>
                  </a:lnTo>
                  <a:lnTo>
                    <a:pt x="158" y="76"/>
                  </a:lnTo>
                  <a:lnTo>
                    <a:pt x="117" y="52"/>
                  </a:lnTo>
                  <a:lnTo>
                    <a:pt x="76" y="27"/>
                  </a:lnTo>
                  <a:lnTo>
                    <a:pt x="34" y="0"/>
                  </a:lnTo>
                  <a:lnTo>
                    <a:pt x="0" y="53"/>
                  </a:lnTo>
                  <a:lnTo>
                    <a:pt x="42" y="81"/>
                  </a:lnTo>
                  <a:lnTo>
                    <a:pt x="83" y="106"/>
                  </a:lnTo>
                  <a:lnTo>
                    <a:pt x="125" y="131"/>
                  </a:lnTo>
                  <a:lnTo>
                    <a:pt x="165" y="156"/>
                  </a:lnTo>
                  <a:lnTo>
                    <a:pt x="207" y="179"/>
                  </a:lnTo>
                  <a:lnTo>
                    <a:pt x="247" y="201"/>
                  </a:lnTo>
                  <a:lnTo>
                    <a:pt x="288" y="222"/>
                  </a:lnTo>
                  <a:lnTo>
                    <a:pt x="328" y="242"/>
                  </a:lnTo>
                  <a:lnTo>
                    <a:pt x="366" y="261"/>
                  </a:lnTo>
                  <a:lnTo>
                    <a:pt x="405" y="278"/>
                  </a:lnTo>
                  <a:lnTo>
                    <a:pt x="443" y="296"/>
                  </a:lnTo>
                  <a:lnTo>
                    <a:pt x="480" y="311"/>
                  </a:lnTo>
                  <a:lnTo>
                    <a:pt x="517" y="326"/>
                  </a:lnTo>
                  <a:lnTo>
                    <a:pt x="552" y="339"/>
                  </a:lnTo>
                  <a:lnTo>
                    <a:pt x="586" y="351"/>
                  </a:lnTo>
                  <a:lnTo>
                    <a:pt x="620" y="362"/>
                  </a:lnTo>
                  <a:lnTo>
                    <a:pt x="652" y="371"/>
                  </a:lnTo>
                  <a:lnTo>
                    <a:pt x="684" y="380"/>
                  </a:lnTo>
                  <a:lnTo>
                    <a:pt x="714" y="386"/>
                  </a:lnTo>
                  <a:lnTo>
                    <a:pt x="744" y="393"/>
                  </a:lnTo>
                  <a:lnTo>
                    <a:pt x="773" y="397"/>
                  </a:lnTo>
                  <a:lnTo>
                    <a:pt x="799" y="401"/>
                  </a:lnTo>
                  <a:lnTo>
                    <a:pt x="825" y="402"/>
                  </a:lnTo>
                  <a:lnTo>
                    <a:pt x="850" y="403"/>
                  </a:lnTo>
                  <a:lnTo>
                    <a:pt x="873" y="402"/>
                  </a:lnTo>
                  <a:lnTo>
                    <a:pt x="895" y="399"/>
                  </a:lnTo>
                  <a:lnTo>
                    <a:pt x="916" y="394"/>
                  </a:lnTo>
                  <a:lnTo>
                    <a:pt x="936" y="389"/>
                  </a:lnTo>
                  <a:lnTo>
                    <a:pt x="954" y="380"/>
                  </a:lnTo>
                  <a:lnTo>
                    <a:pt x="969" y="370"/>
                  </a:lnTo>
                  <a:lnTo>
                    <a:pt x="978" y="362"/>
                  </a:lnTo>
                  <a:lnTo>
                    <a:pt x="986" y="356"/>
                  </a:lnTo>
                  <a:lnTo>
                    <a:pt x="991" y="348"/>
                  </a:lnTo>
                  <a:lnTo>
                    <a:pt x="998" y="340"/>
                  </a:lnTo>
                  <a:lnTo>
                    <a:pt x="944" y="30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6" name="Freeform 74"/>
            <p:cNvSpPr>
              <a:spLocks/>
            </p:cNvSpPr>
            <p:nvPr/>
          </p:nvSpPr>
          <p:spPr bwMode="auto">
            <a:xfrm>
              <a:off x="3526163" y="4497388"/>
              <a:ext cx="53296" cy="1000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7" y="40"/>
                </a:cxn>
                <a:cxn ang="0">
                  <a:pos x="11" y="56"/>
                </a:cxn>
                <a:cxn ang="0">
                  <a:pos x="14" y="70"/>
                </a:cxn>
                <a:cxn ang="0">
                  <a:pos x="15" y="82"/>
                </a:cxn>
                <a:cxn ang="0">
                  <a:pos x="15" y="94"/>
                </a:cxn>
                <a:cxn ang="0">
                  <a:pos x="13" y="103"/>
                </a:cxn>
                <a:cxn ang="0">
                  <a:pos x="10" y="112"/>
                </a:cxn>
                <a:cxn ang="0">
                  <a:pos x="6" y="119"/>
                </a:cxn>
                <a:cxn ang="0">
                  <a:pos x="60" y="154"/>
                </a:cxn>
                <a:cxn ang="0">
                  <a:pos x="69" y="138"/>
                </a:cxn>
                <a:cxn ang="0">
                  <a:pos x="76" y="119"/>
                </a:cxn>
                <a:cxn ang="0">
                  <a:pos x="78" y="100"/>
                </a:cxn>
                <a:cxn ang="0">
                  <a:pos x="79" y="81"/>
                </a:cxn>
                <a:cxn ang="0">
                  <a:pos x="78" y="61"/>
                </a:cxn>
                <a:cxn ang="0">
                  <a:pos x="73" y="41"/>
                </a:cxn>
                <a:cxn ang="0">
                  <a:pos x="68" y="20"/>
                </a:cxn>
                <a:cxn ang="0">
                  <a:pos x="60" y="0"/>
                </a:cxn>
                <a:cxn ang="0">
                  <a:pos x="0" y="23"/>
                </a:cxn>
              </a:cxnLst>
              <a:rect l="0" t="0" r="r" b="b"/>
              <a:pathLst>
                <a:path w="79" h="154">
                  <a:moveTo>
                    <a:pt x="0" y="23"/>
                  </a:moveTo>
                  <a:lnTo>
                    <a:pt x="7" y="40"/>
                  </a:lnTo>
                  <a:lnTo>
                    <a:pt x="11" y="56"/>
                  </a:lnTo>
                  <a:lnTo>
                    <a:pt x="14" y="70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3" y="103"/>
                  </a:lnTo>
                  <a:lnTo>
                    <a:pt x="10" y="112"/>
                  </a:lnTo>
                  <a:lnTo>
                    <a:pt x="6" y="119"/>
                  </a:lnTo>
                  <a:lnTo>
                    <a:pt x="60" y="154"/>
                  </a:lnTo>
                  <a:lnTo>
                    <a:pt x="69" y="138"/>
                  </a:lnTo>
                  <a:lnTo>
                    <a:pt x="76" y="119"/>
                  </a:lnTo>
                  <a:lnTo>
                    <a:pt x="78" y="100"/>
                  </a:lnTo>
                  <a:lnTo>
                    <a:pt x="79" y="81"/>
                  </a:lnTo>
                  <a:lnTo>
                    <a:pt x="78" y="61"/>
                  </a:lnTo>
                  <a:lnTo>
                    <a:pt x="73" y="41"/>
                  </a:lnTo>
                  <a:lnTo>
                    <a:pt x="68" y="20"/>
                  </a:lnTo>
                  <a:lnTo>
                    <a:pt x="6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7" name="Line 75"/>
            <p:cNvSpPr>
              <a:spLocks noChangeShapeType="1"/>
            </p:cNvSpPr>
            <p:nvPr/>
          </p:nvSpPr>
          <p:spPr bwMode="auto">
            <a:xfrm>
              <a:off x="2594335" y="3387726"/>
              <a:ext cx="1719" cy="493713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8" name="Line 76"/>
            <p:cNvSpPr>
              <a:spLocks noChangeShapeType="1"/>
            </p:cNvSpPr>
            <p:nvPr/>
          </p:nvSpPr>
          <p:spPr bwMode="auto">
            <a:xfrm>
              <a:off x="2594335" y="2752726"/>
              <a:ext cx="1719" cy="519113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9" name="Freeform 77"/>
            <p:cNvSpPr>
              <a:spLocks/>
            </p:cNvSpPr>
            <p:nvPr/>
          </p:nvSpPr>
          <p:spPr bwMode="auto">
            <a:xfrm>
              <a:off x="5295261" y="4419600"/>
              <a:ext cx="72208" cy="139700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5" y="61"/>
                </a:cxn>
                <a:cxn ang="0">
                  <a:pos x="9" y="63"/>
                </a:cxn>
                <a:cxn ang="0">
                  <a:pos x="14" y="67"/>
                </a:cxn>
                <a:cxn ang="0">
                  <a:pos x="17" y="72"/>
                </a:cxn>
                <a:cxn ang="0">
                  <a:pos x="20" y="78"/>
                </a:cxn>
                <a:cxn ang="0">
                  <a:pos x="25" y="85"/>
                </a:cxn>
                <a:cxn ang="0">
                  <a:pos x="28" y="94"/>
                </a:cxn>
                <a:cxn ang="0">
                  <a:pos x="30" y="103"/>
                </a:cxn>
                <a:cxn ang="0">
                  <a:pos x="34" y="114"/>
                </a:cxn>
                <a:cxn ang="0">
                  <a:pos x="36" y="125"/>
                </a:cxn>
                <a:cxn ang="0">
                  <a:pos x="37" y="137"/>
                </a:cxn>
                <a:cxn ang="0">
                  <a:pos x="38" y="150"/>
                </a:cxn>
                <a:cxn ang="0">
                  <a:pos x="38" y="164"/>
                </a:cxn>
                <a:cxn ang="0">
                  <a:pos x="38" y="180"/>
                </a:cxn>
                <a:cxn ang="0">
                  <a:pos x="38" y="196"/>
                </a:cxn>
                <a:cxn ang="0">
                  <a:pos x="37" y="212"/>
                </a:cxn>
                <a:cxn ang="0">
                  <a:pos x="100" y="218"/>
                </a:cxn>
                <a:cxn ang="0">
                  <a:pos x="101" y="200"/>
                </a:cxn>
                <a:cxn ang="0">
                  <a:pos x="102" y="181"/>
                </a:cxn>
                <a:cxn ang="0">
                  <a:pos x="102" y="164"/>
                </a:cxn>
                <a:cxn ang="0">
                  <a:pos x="102" y="147"/>
                </a:cxn>
                <a:cxn ang="0">
                  <a:pos x="101" y="131"/>
                </a:cxn>
                <a:cxn ang="0">
                  <a:pos x="99" y="115"/>
                </a:cxn>
                <a:cxn ang="0">
                  <a:pos x="95" y="100"/>
                </a:cxn>
                <a:cxn ang="0">
                  <a:pos x="92" y="86"/>
                </a:cxn>
                <a:cxn ang="0">
                  <a:pos x="88" y="72"/>
                </a:cxn>
                <a:cxn ang="0">
                  <a:pos x="82" y="58"/>
                </a:cxn>
                <a:cxn ang="0">
                  <a:pos x="77" y="46"/>
                </a:cxn>
                <a:cxn ang="0">
                  <a:pos x="69" y="35"/>
                </a:cxn>
                <a:cxn ang="0">
                  <a:pos x="60" y="24"/>
                </a:cxn>
                <a:cxn ang="0">
                  <a:pos x="51" y="14"/>
                </a:cxn>
                <a:cxn ang="0">
                  <a:pos x="40" y="6"/>
                </a:cxn>
                <a:cxn ang="0">
                  <a:pos x="28" y="0"/>
                </a:cxn>
                <a:cxn ang="0">
                  <a:pos x="0" y="57"/>
                </a:cxn>
              </a:cxnLst>
              <a:rect l="0" t="0" r="r" b="b"/>
              <a:pathLst>
                <a:path w="102" h="218">
                  <a:moveTo>
                    <a:pt x="0" y="57"/>
                  </a:moveTo>
                  <a:lnTo>
                    <a:pt x="5" y="61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17" y="72"/>
                  </a:lnTo>
                  <a:lnTo>
                    <a:pt x="20" y="78"/>
                  </a:lnTo>
                  <a:lnTo>
                    <a:pt x="25" y="85"/>
                  </a:lnTo>
                  <a:lnTo>
                    <a:pt x="28" y="94"/>
                  </a:lnTo>
                  <a:lnTo>
                    <a:pt x="30" y="103"/>
                  </a:lnTo>
                  <a:lnTo>
                    <a:pt x="34" y="114"/>
                  </a:lnTo>
                  <a:lnTo>
                    <a:pt x="36" y="125"/>
                  </a:lnTo>
                  <a:lnTo>
                    <a:pt x="37" y="137"/>
                  </a:lnTo>
                  <a:lnTo>
                    <a:pt x="38" y="150"/>
                  </a:lnTo>
                  <a:lnTo>
                    <a:pt x="38" y="164"/>
                  </a:lnTo>
                  <a:lnTo>
                    <a:pt x="38" y="180"/>
                  </a:lnTo>
                  <a:lnTo>
                    <a:pt x="38" y="196"/>
                  </a:lnTo>
                  <a:lnTo>
                    <a:pt x="37" y="212"/>
                  </a:lnTo>
                  <a:lnTo>
                    <a:pt x="100" y="218"/>
                  </a:lnTo>
                  <a:lnTo>
                    <a:pt x="101" y="200"/>
                  </a:lnTo>
                  <a:lnTo>
                    <a:pt x="102" y="181"/>
                  </a:lnTo>
                  <a:lnTo>
                    <a:pt x="102" y="164"/>
                  </a:lnTo>
                  <a:lnTo>
                    <a:pt x="102" y="147"/>
                  </a:lnTo>
                  <a:lnTo>
                    <a:pt x="101" y="131"/>
                  </a:lnTo>
                  <a:lnTo>
                    <a:pt x="99" y="115"/>
                  </a:lnTo>
                  <a:lnTo>
                    <a:pt x="95" y="100"/>
                  </a:lnTo>
                  <a:lnTo>
                    <a:pt x="92" y="86"/>
                  </a:lnTo>
                  <a:lnTo>
                    <a:pt x="88" y="72"/>
                  </a:lnTo>
                  <a:lnTo>
                    <a:pt x="82" y="58"/>
                  </a:lnTo>
                  <a:lnTo>
                    <a:pt x="77" y="46"/>
                  </a:lnTo>
                  <a:lnTo>
                    <a:pt x="69" y="35"/>
                  </a:lnTo>
                  <a:lnTo>
                    <a:pt x="60" y="24"/>
                  </a:lnTo>
                  <a:lnTo>
                    <a:pt x="51" y="14"/>
                  </a:lnTo>
                  <a:lnTo>
                    <a:pt x="40" y="6"/>
                  </a:lnTo>
                  <a:lnTo>
                    <a:pt x="2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0" name="Freeform 78"/>
            <p:cNvSpPr>
              <a:spLocks/>
            </p:cNvSpPr>
            <p:nvPr/>
          </p:nvSpPr>
          <p:spPr bwMode="auto">
            <a:xfrm>
              <a:off x="5028779" y="4414838"/>
              <a:ext cx="285394" cy="271462"/>
            </a:xfrm>
            <a:custGeom>
              <a:avLst/>
              <a:gdLst/>
              <a:ahLst/>
              <a:cxnLst>
                <a:cxn ang="0">
                  <a:pos x="58" y="426"/>
                </a:cxn>
                <a:cxn ang="0">
                  <a:pos x="80" y="382"/>
                </a:cxn>
                <a:cxn ang="0">
                  <a:pos x="102" y="339"/>
                </a:cxn>
                <a:cxn ang="0">
                  <a:pos x="127" y="299"/>
                </a:cxn>
                <a:cxn ang="0">
                  <a:pos x="151" y="260"/>
                </a:cxn>
                <a:cxn ang="0">
                  <a:pos x="175" y="226"/>
                </a:cxn>
                <a:cxn ang="0">
                  <a:pos x="201" y="194"/>
                </a:cxn>
                <a:cxn ang="0">
                  <a:pos x="225" y="164"/>
                </a:cxn>
                <a:cxn ang="0">
                  <a:pos x="249" y="139"/>
                </a:cxn>
                <a:cxn ang="0">
                  <a:pos x="272" y="117"/>
                </a:cxn>
                <a:cxn ang="0">
                  <a:pos x="297" y="98"/>
                </a:cxn>
                <a:cxn ang="0">
                  <a:pos x="307" y="90"/>
                </a:cxn>
                <a:cxn ang="0">
                  <a:pos x="318" y="84"/>
                </a:cxn>
                <a:cxn ang="0">
                  <a:pos x="327" y="78"/>
                </a:cxn>
                <a:cxn ang="0">
                  <a:pos x="336" y="74"/>
                </a:cxn>
                <a:cxn ang="0">
                  <a:pos x="346" y="69"/>
                </a:cxn>
                <a:cxn ang="0">
                  <a:pos x="354" y="67"/>
                </a:cxn>
                <a:cxn ang="0">
                  <a:pos x="363" y="65"/>
                </a:cxn>
                <a:cxn ang="0">
                  <a:pos x="369" y="64"/>
                </a:cxn>
                <a:cxn ang="0">
                  <a:pos x="376" y="64"/>
                </a:cxn>
                <a:cxn ang="0">
                  <a:pos x="382" y="65"/>
                </a:cxn>
                <a:cxn ang="0">
                  <a:pos x="386" y="66"/>
                </a:cxn>
                <a:cxn ang="0">
                  <a:pos x="390" y="67"/>
                </a:cxn>
                <a:cxn ang="0">
                  <a:pos x="418" y="10"/>
                </a:cxn>
                <a:cxn ang="0">
                  <a:pos x="405" y="5"/>
                </a:cxn>
                <a:cxn ang="0">
                  <a:pos x="392" y="2"/>
                </a:cxn>
                <a:cxn ang="0">
                  <a:pos x="378" y="0"/>
                </a:cxn>
                <a:cxn ang="0">
                  <a:pos x="365" y="1"/>
                </a:cxn>
                <a:cxn ang="0">
                  <a:pos x="351" y="2"/>
                </a:cxn>
                <a:cxn ang="0">
                  <a:pos x="337" y="5"/>
                </a:cxn>
                <a:cxn ang="0">
                  <a:pos x="324" y="10"/>
                </a:cxn>
                <a:cxn ang="0">
                  <a:pos x="311" y="15"/>
                </a:cxn>
                <a:cxn ang="0">
                  <a:pos x="298" y="22"/>
                </a:cxn>
                <a:cxn ang="0">
                  <a:pos x="284" y="29"/>
                </a:cxn>
                <a:cxn ang="0">
                  <a:pos x="271" y="37"/>
                </a:cxn>
                <a:cxn ang="0">
                  <a:pos x="257" y="47"/>
                </a:cxn>
                <a:cxn ang="0">
                  <a:pos x="230" y="68"/>
                </a:cxn>
                <a:cxn ang="0">
                  <a:pos x="204" y="94"/>
                </a:cxn>
                <a:cxn ang="0">
                  <a:pos x="177" y="122"/>
                </a:cxn>
                <a:cxn ang="0">
                  <a:pos x="150" y="153"/>
                </a:cxn>
                <a:cxn ang="0">
                  <a:pos x="123" y="188"/>
                </a:cxn>
                <a:cxn ang="0">
                  <a:pos x="98" y="225"/>
                </a:cxn>
                <a:cxn ang="0">
                  <a:pos x="71" y="265"/>
                </a:cxn>
                <a:cxn ang="0">
                  <a:pos x="47" y="308"/>
                </a:cxn>
                <a:cxn ang="0">
                  <a:pos x="23" y="352"/>
                </a:cxn>
                <a:cxn ang="0">
                  <a:pos x="0" y="398"/>
                </a:cxn>
                <a:cxn ang="0">
                  <a:pos x="58" y="426"/>
                </a:cxn>
              </a:cxnLst>
              <a:rect l="0" t="0" r="r" b="b"/>
              <a:pathLst>
                <a:path w="418" h="426">
                  <a:moveTo>
                    <a:pt x="58" y="426"/>
                  </a:moveTo>
                  <a:lnTo>
                    <a:pt x="80" y="382"/>
                  </a:lnTo>
                  <a:lnTo>
                    <a:pt x="102" y="339"/>
                  </a:lnTo>
                  <a:lnTo>
                    <a:pt x="127" y="299"/>
                  </a:lnTo>
                  <a:lnTo>
                    <a:pt x="151" y="260"/>
                  </a:lnTo>
                  <a:lnTo>
                    <a:pt x="175" y="226"/>
                  </a:lnTo>
                  <a:lnTo>
                    <a:pt x="201" y="194"/>
                  </a:lnTo>
                  <a:lnTo>
                    <a:pt x="225" y="164"/>
                  </a:lnTo>
                  <a:lnTo>
                    <a:pt x="249" y="139"/>
                  </a:lnTo>
                  <a:lnTo>
                    <a:pt x="272" y="117"/>
                  </a:lnTo>
                  <a:lnTo>
                    <a:pt x="297" y="98"/>
                  </a:lnTo>
                  <a:lnTo>
                    <a:pt x="307" y="90"/>
                  </a:lnTo>
                  <a:lnTo>
                    <a:pt x="318" y="84"/>
                  </a:lnTo>
                  <a:lnTo>
                    <a:pt x="327" y="78"/>
                  </a:lnTo>
                  <a:lnTo>
                    <a:pt x="336" y="74"/>
                  </a:lnTo>
                  <a:lnTo>
                    <a:pt x="346" y="69"/>
                  </a:lnTo>
                  <a:lnTo>
                    <a:pt x="354" y="67"/>
                  </a:lnTo>
                  <a:lnTo>
                    <a:pt x="363" y="65"/>
                  </a:lnTo>
                  <a:lnTo>
                    <a:pt x="369" y="64"/>
                  </a:lnTo>
                  <a:lnTo>
                    <a:pt x="376" y="64"/>
                  </a:lnTo>
                  <a:lnTo>
                    <a:pt x="382" y="65"/>
                  </a:lnTo>
                  <a:lnTo>
                    <a:pt x="386" y="66"/>
                  </a:lnTo>
                  <a:lnTo>
                    <a:pt x="390" y="67"/>
                  </a:lnTo>
                  <a:lnTo>
                    <a:pt x="418" y="10"/>
                  </a:lnTo>
                  <a:lnTo>
                    <a:pt x="405" y="5"/>
                  </a:lnTo>
                  <a:lnTo>
                    <a:pt x="392" y="2"/>
                  </a:lnTo>
                  <a:lnTo>
                    <a:pt x="378" y="0"/>
                  </a:lnTo>
                  <a:lnTo>
                    <a:pt x="365" y="1"/>
                  </a:lnTo>
                  <a:lnTo>
                    <a:pt x="351" y="2"/>
                  </a:lnTo>
                  <a:lnTo>
                    <a:pt x="337" y="5"/>
                  </a:lnTo>
                  <a:lnTo>
                    <a:pt x="324" y="10"/>
                  </a:lnTo>
                  <a:lnTo>
                    <a:pt x="311" y="15"/>
                  </a:lnTo>
                  <a:lnTo>
                    <a:pt x="298" y="22"/>
                  </a:lnTo>
                  <a:lnTo>
                    <a:pt x="284" y="29"/>
                  </a:lnTo>
                  <a:lnTo>
                    <a:pt x="271" y="37"/>
                  </a:lnTo>
                  <a:lnTo>
                    <a:pt x="257" y="47"/>
                  </a:lnTo>
                  <a:lnTo>
                    <a:pt x="230" y="68"/>
                  </a:lnTo>
                  <a:lnTo>
                    <a:pt x="204" y="94"/>
                  </a:lnTo>
                  <a:lnTo>
                    <a:pt x="177" y="122"/>
                  </a:lnTo>
                  <a:lnTo>
                    <a:pt x="150" y="153"/>
                  </a:lnTo>
                  <a:lnTo>
                    <a:pt x="123" y="188"/>
                  </a:lnTo>
                  <a:lnTo>
                    <a:pt x="98" y="225"/>
                  </a:lnTo>
                  <a:lnTo>
                    <a:pt x="71" y="265"/>
                  </a:lnTo>
                  <a:lnTo>
                    <a:pt x="47" y="308"/>
                  </a:lnTo>
                  <a:lnTo>
                    <a:pt x="23" y="352"/>
                  </a:lnTo>
                  <a:lnTo>
                    <a:pt x="0" y="398"/>
                  </a:lnTo>
                  <a:lnTo>
                    <a:pt x="58" y="4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1" name="Freeform 79"/>
            <p:cNvSpPr>
              <a:spLocks/>
            </p:cNvSpPr>
            <p:nvPr/>
          </p:nvSpPr>
          <p:spPr bwMode="auto">
            <a:xfrm>
              <a:off x="4954851" y="4668838"/>
              <a:ext cx="111751" cy="360362"/>
            </a:xfrm>
            <a:custGeom>
              <a:avLst/>
              <a:gdLst/>
              <a:ahLst/>
              <a:cxnLst>
                <a:cxn ang="0">
                  <a:pos x="101" y="513"/>
                </a:cxn>
                <a:cxn ang="0">
                  <a:pos x="97" y="510"/>
                </a:cxn>
                <a:cxn ang="0">
                  <a:pos x="92" y="507"/>
                </a:cxn>
                <a:cxn ang="0">
                  <a:pos x="88" y="504"/>
                </a:cxn>
                <a:cxn ang="0">
                  <a:pos x="85" y="498"/>
                </a:cxn>
                <a:cxn ang="0">
                  <a:pos x="80" y="493"/>
                </a:cxn>
                <a:cxn ang="0">
                  <a:pos x="77" y="486"/>
                </a:cxn>
                <a:cxn ang="0">
                  <a:pos x="74" y="477"/>
                </a:cxn>
                <a:cxn ang="0">
                  <a:pos x="70" y="469"/>
                </a:cxn>
                <a:cxn ang="0">
                  <a:pos x="68" y="457"/>
                </a:cxn>
                <a:cxn ang="0">
                  <a:pos x="66" y="446"/>
                </a:cxn>
                <a:cxn ang="0">
                  <a:pos x="65" y="434"/>
                </a:cxn>
                <a:cxn ang="0">
                  <a:pos x="64" y="420"/>
                </a:cxn>
                <a:cxn ang="0">
                  <a:pos x="64" y="406"/>
                </a:cxn>
                <a:cxn ang="0">
                  <a:pos x="64" y="391"/>
                </a:cxn>
                <a:cxn ang="0">
                  <a:pos x="64" y="375"/>
                </a:cxn>
                <a:cxn ang="0">
                  <a:pos x="65" y="359"/>
                </a:cxn>
                <a:cxn ang="0">
                  <a:pos x="69" y="323"/>
                </a:cxn>
                <a:cxn ang="0">
                  <a:pos x="76" y="286"/>
                </a:cxn>
                <a:cxn ang="0">
                  <a:pos x="85" y="247"/>
                </a:cxn>
                <a:cxn ang="0">
                  <a:pos x="96" y="205"/>
                </a:cxn>
                <a:cxn ang="0">
                  <a:pos x="110" y="163"/>
                </a:cxn>
                <a:cxn ang="0">
                  <a:pos x="125" y="119"/>
                </a:cxn>
                <a:cxn ang="0">
                  <a:pos x="143" y="73"/>
                </a:cxn>
                <a:cxn ang="0">
                  <a:pos x="164" y="28"/>
                </a:cxn>
                <a:cxn ang="0">
                  <a:pos x="106" y="0"/>
                </a:cxn>
                <a:cxn ang="0">
                  <a:pos x="85" y="48"/>
                </a:cxn>
                <a:cxn ang="0">
                  <a:pos x="66" y="95"/>
                </a:cxn>
                <a:cxn ang="0">
                  <a:pos x="49" y="142"/>
                </a:cxn>
                <a:cxn ang="0">
                  <a:pos x="35" y="187"/>
                </a:cxn>
                <a:cxn ang="0">
                  <a:pos x="23" y="231"/>
                </a:cxn>
                <a:cxn ang="0">
                  <a:pos x="13" y="273"/>
                </a:cxn>
                <a:cxn ang="0">
                  <a:pos x="6" y="314"/>
                </a:cxn>
                <a:cxn ang="0">
                  <a:pos x="2" y="353"/>
                </a:cxn>
                <a:cxn ang="0">
                  <a:pos x="0" y="371"/>
                </a:cxn>
                <a:cxn ang="0">
                  <a:pos x="0" y="389"/>
                </a:cxn>
                <a:cxn ang="0">
                  <a:pos x="0" y="407"/>
                </a:cxn>
                <a:cxn ang="0">
                  <a:pos x="0" y="424"/>
                </a:cxn>
                <a:cxn ang="0">
                  <a:pos x="1" y="440"/>
                </a:cxn>
                <a:cxn ang="0">
                  <a:pos x="3" y="455"/>
                </a:cxn>
                <a:cxn ang="0">
                  <a:pos x="6" y="471"/>
                </a:cxn>
                <a:cxn ang="0">
                  <a:pos x="9" y="485"/>
                </a:cxn>
                <a:cxn ang="0">
                  <a:pos x="14" y="498"/>
                </a:cxn>
                <a:cxn ang="0">
                  <a:pos x="18" y="512"/>
                </a:cxn>
                <a:cxn ang="0">
                  <a:pos x="25" y="525"/>
                </a:cxn>
                <a:cxn ang="0">
                  <a:pos x="33" y="536"/>
                </a:cxn>
                <a:cxn ang="0">
                  <a:pos x="41" y="547"/>
                </a:cxn>
                <a:cxn ang="0">
                  <a:pos x="50" y="556"/>
                </a:cxn>
                <a:cxn ang="0">
                  <a:pos x="61" y="565"/>
                </a:cxn>
                <a:cxn ang="0">
                  <a:pos x="74" y="571"/>
                </a:cxn>
                <a:cxn ang="0">
                  <a:pos x="101" y="513"/>
                </a:cxn>
              </a:cxnLst>
              <a:rect l="0" t="0" r="r" b="b"/>
              <a:pathLst>
                <a:path w="164" h="571">
                  <a:moveTo>
                    <a:pt x="101" y="513"/>
                  </a:moveTo>
                  <a:lnTo>
                    <a:pt x="97" y="510"/>
                  </a:lnTo>
                  <a:lnTo>
                    <a:pt x="92" y="507"/>
                  </a:lnTo>
                  <a:lnTo>
                    <a:pt x="88" y="504"/>
                  </a:lnTo>
                  <a:lnTo>
                    <a:pt x="85" y="498"/>
                  </a:lnTo>
                  <a:lnTo>
                    <a:pt x="80" y="493"/>
                  </a:lnTo>
                  <a:lnTo>
                    <a:pt x="77" y="486"/>
                  </a:lnTo>
                  <a:lnTo>
                    <a:pt x="74" y="477"/>
                  </a:lnTo>
                  <a:lnTo>
                    <a:pt x="70" y="469"/>
                  </a:lnTo>
                  <a:lnTo>
                    <a:pt x="68" y="457"/>
                  </a:lnTo>
                  <a:lnTo>
                    <a:pt x="66" y="446"/>
                  </a:lnTo>
                  <a:lnTo>
                    <a:pt x="65" y="434"/>
                  </a:lnTo>
                  <a:lnTo>
                    <a:pt x="64" y="420"/>
                  </a:lnTo>
                  <a:lnTo>
                    <a:pt x="64" y="406"/>
                  </a:lnTo>
                  <a:lnTo>
                    <a:pt x="64" y="391"/>
                  </a:lnTo>
                  <a:lnTo>
                    <a:pt x="64" y="375"/>
                  </a:lnTo>
                  <a:lnTo>
                    <a:pt x="65" y="359"/>
                  </a:lnTo>
                  <a:lnTo>
                    <a:pt x="69" y="323"/>
                  </a:lnTo>
                  <a:lnTo>
                    <a:pt x="76" y="286"/>
                  </a:lnTo>
                  <a:lnTo>
                    <a:pt x="85" y="247"/>
                  </a:lnTo>
                  <a:lnTo>
                    <a:pt x="96" y="205"/>
                  </a:lnTo>
                  <a:lnTo>
                    <a:pt x="110" y="163"/>
                  </a:lnTo>
                  <a:lnTo>
                    <a:pt x="125" y="119"/>
                  </a:lnTo>
                  <a:lnTo>
                    <a:pt x="143" y="73"/>
                  </a:lnTo>
                  <a:lnTo>
                    <a:pt x="164" y="28"/>
                  </a:lnTo>
                  <a:lnTo>
                    <a:pt x="106" y="0"/>
                  </a:lnTo>
                  <a:lnTo>
                    <a:pt x="85" y="48"/>
                  </a:lnTo>
                  <a:lnTo>
                    <a:pt x="66" y="95"/>
                  </a:lnTo>
                  <a:lnTo>
                    <a:pt x="49" y="142"/>
                  </a:lnTo>
                  <a:lnTo>
                    <a:pt x="35" y="187"/>
                  </a:lnTo>
                  <a:lnTo>
                    <a:pt x="23" y="231"/>
                  </a:lnTo>
                  <a:lnTo>
                    <a:pt x="13" y="273"/>
                  </a:lnTo>
                  <a:lnTo>
                    <a:pt x="6" y="314"/>
                  </a:lnTo>
                  <a:lnTo>
                    <a:pt x="2" y="353"/>
                  </a:lnTo>
                  <a:lnTo>
                    <a:pt x="0" y="371"/>
                  </a:lnTo>
                  <a:lnTo>
                    <a:pt x="0" y="389"/>
                  </a:lnTo>
                  <a:lnTo>
                    <a:pt x="0" y="407"/>
                  </a:lnTo>
                  <a:lnTo>
                    <a:pt x="0" y="424"/>
                  </a:lnTo>
                  <a:lnTo>
                    <a:pt x="1" y="440"/>
                  </a:lnTo>
                  <a:lnTo>
                    <a:pt x="3" y="455"/>
                  </a:lnTo>
                  <a:lnTo>
                    <a:pt x="6" y="471"/>
                  </a:lnTo>
                  <a:lnTo>
                    <a:pt x="9" y="485"/>
                  </a:lnTo>
                  <a:lnTo>
                    <a:pt x="14" y="498"/>
                  </a:lnTo>
                  <a:lnTo>
                    <a:pt x="18" y="512"/>
                  </a:lnTo>
                  <a:lnTo>
                    <a:pt x="25" y="525"/>
                  </a:lnTo>
                  <a:lnTo>
                    <a:pt x="33" y="536"/>
                  </a:lnTo>
                  <a:lnTo>
                    <a:pt x="41" y="547"/>
                  </a:lnTo>
                  <a:lnTo>
                    <a:pt x="50" y="556"/>
                  </a:lnTo>
                  <a:lnTo>
                    <a:pt x="61" y="565"/>
                  </a:lnTo>
                  <a:lnTo>
                    <a:pt x="74" y="571"/>
                  </a:lnTo>
                  <a:lnTo>
                    <a:pt x="101" y="51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2" name="Freeform 80"/>
            <p:cNvSpPr>
              <a:spLocks/>
            </p:cNvSpPr>
            <p:nvPr/>
          </p:nvSpPr>
          <p:spPr bwMode="auto">
            <a:xfrm>
              <a:off x="5006428" y="4876800"/>
              <a:ext cx="214906" cy="160338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242" y="26"/>
                </a:cxn>
                <a:cxn ang="0">
                  <a:pos x="225" y="49"/>
                </a:cxn>
                <a:cxn ang="0">
                  <a:pos x="206" y="71"/>
                </a:cxn>
                <a:cxn ang="0">
                  <a:pos x="188" y="92"/>
                </a:cxn>
                <a:cxn ang="0">
                  <a:pos x="171" y="111"/>
                </a:cxn>
                <a:cxn ang="0">
                  <a:pos x="153" y="127"/>
                </a:cxn>
                <a:cxn ang="0">
                  <a:pos x="135" y="143"/>
                </a:cxn>
                <a:cxn ang="0">
                  <a:pos x="119" y="155"/>
                </a:cxn>
                <a:cxn ang="0">
                  <a:pos x="103" y="166"/>
                </a:cxn>
                <a:cxn ang="0">
                  <a:pos x="89" y="175"/>
                </a:cxn>
                <a:cxn ang="0">
                  <a:pos x="75" y="181"/>
                </a:cxn>
                <a:cxn ang="0">
                  <a:pos x="62" y="185"/>
                </a:cxn>
                <a:cxn ang="0">
                  <a:pos x="51" y="187"/>
                </a:cxn>
                <a:cxn ang="0">
                  <a:pos x="40" y="187"/>
                </a:cxn>
                <a:cxn ang="0">
                  <a:pos x="37" y="187"/>
                </a:cxn>
                <a:cxn ang="0">
                  <a:pos x="34" y="187"/>
                </a:cxn>
                <a:cxn ang="0">
                  <a:pos x="30" y="186"/>
                </a:cxn>
                <a:cxn ang="0">
                  <a:pos x="27" y="184"/>
                </a:cxn>
                <a:cxn ang="0">
                  <a:pos x="0" y="242"/>
                </a:cxn>
                <a:cxn ang="0">
                  <a:pos x="9" y="246"/>
                </a:cxn>
                <a:cxn ang="0">
                  <a:pos x="18" y="249"/>
                </a:cxn>
                <a:cxn ang="0">
                  <a:pos x="28" y="251"/>
                </a:cxn>
                <a:cxn ang="0">
                  <a:pos x="40" y="251"/>
                </a:cxn>
                <a:cxn ang="0">
                  <a:pos x="58" y="251"/>
                </a:cxn>
                <a:cxn ang="0">
                  <a:pos x="78" y="247"/>
                </a:cxn>
                <a:cxn ang="0">
                  <a:pos x="98" y="240"/>
                </a:cxn>
                <a:cxn ang="0">
                  <a:pos x="118" y="231"/>
                </a:cxn>
                <a:cxn ang="0">
                  <a:pos x="138" y="220"/>
                </a:cxn>
                <a:cxn ang="0">
                  <a:pos x="156" y="207"/>
                </a:cxn>
                <a:cxn ang="0">
                  <a:pos x="176" y="191"/>
                </a:cxn>
                <a:cxn ang="0">
                  <a:pos x="196" y="175"/>
                </a:cxn>
                <a:cxn ang="0">
                  <a:pos x="216" y="156"/>
                </a:cxn>
                <a:cxn ang="0">
                  <a:pos x="236" y="135"/>
                </a:cxn>
                <a:cxn ang="0">
                  <a:pos x="255" y="113"/>
                </a:cxn>
                <a:cxn ang="0">
                  <a:pos x="274" y="89"/>
                </a:cxn>
                <a:cxn ang="0">
                  <a:pos x="294" y="63"/>
                </a:cxn>
                <a:cxn ang="0">
                  <a:pos x="313" y="36"/>
                </a:cxn>
                <a:cxn ang="0">
                  <a:pos x="261" y="0"/>
                </a:cxn>
              </a:cxnLst>
              <a:rect l="0" t="0" r="r" b="b"/>
              <a:pathLst>
                <a:path w="313" h="251">
                  <a:moveTo>
                    <a:pt x="261" y="0"/>
                  </a:moveTo>
                  <a:lnTo>
                    <a:pt x="242" y="26"/>
                  </a:lnTo>
                  <a:lnTo>
                    <a:pt x="225" y="49"/>
                  </a:lnTo>
                  <a:lnTo>
                    <a:pt x="206" y="71"/>
                  </a:lnTo>
                  <a:lnTo>
                    <a:pt x="188" y="92"/>
                  </a:lnTo>
                  <a:lnTo>
                    <a:pt x="171" y="111"/>
                  </a:lnTo>
                  <a:lnTo>
                    <a:pt x="153" y="127"/>
                  </a:lnTo>
                  <a:lnTo>
                    <a:pt x="135" y="143"/>
                  </a:lnTo>
                  <a:lnTo>
                    <a:pt x="119" y="155"/>
                  </a:lnTo>
                  <a:lnTo>
                    <a:pt x="103" y="166"/>
                  </a:lnTo>
                  <a:lnTo>
                    <a:pt x="89" y="175"/>
                  </a:lnTo>
                  <a:lnTo>
                    <a:pt x="75" y="181"/>
                  </a:lnTo>
                  <a:lnTo>
                    <a:pt x="62" y="185"/>
                  </a:lnTo>
                  <a:lnTo>
                    <a:pt x="51" y="187"/>
                  </a:lnTo>
                  <a:lnTo>
                    <a:pt x="40" y="187"/>
                  </a:lnTo>
                  <a:lnTo>
                    <a:pt x="37" y="187"/>
                  </a:lnTo>
                  <a:lnTo>
                    <a:pt x="34" y="187"/>
                  </a:lnTo>
                  <a:lnTo>
                    <a:pt x="30" y="186"/>
                  </a:lnTo>
                  <a:lnTo>
                    <a:pt x="27" y="184"/>
                  </a:lnTo>
                  <a:lnTo>
                    <a:pt x="0" y="242"/>
                  </a:lnTo>
                  <a:lnTo>
                    <a:pt x="9" y="246"/>
                  </a:lnTo>
                  <a:lnTo>
                    <a:pt x="18" y="249"/>
                  </a:lnTo>
                  <a:lnTo>
                    <a:pt x="28" y="251"/>
                  </a:lnTo>
                  <a:lnTo>
                    <a:pt x="40" y="251"/>
                  </a:lnTo>
                  <a:lnTo>
                    <a:pt x="58" y="251"/>
                  </a:lnTo>
                  <a:lnTo>
                    <a:pt x="78" y="247"/>
                  </a:lnTo>
                  <a:lnTo>
                    <a:pt x="98" y="240"/>
                  </a:lnTo>
                  <a:lnTo>
                    <a:pt x="118" y="231"/>
                  </a:lnTo>
                  <a:lnTo>
                    <a:pt x="138" y="220"/>
                  </a:lnTo>
                  <a:lnTo>
                    <a:pt x="156" y="207"/>
                  </a:lnTo>
                  <a:lnTo>
                    <a:pt x="176" y="191"/>
                  </a:lnTo>
                  <a:lnTo>
                    <a:pt x="196" y="175"/>
                  </a:lnTo>
                  <a:lnTo>
                    <a:pt x="216" y="156"/>
                  </a:lnTo>
                  <a:lnTo>
                    <a:pt x="236" y="135"/>
                  </a:lnTo>
                  <a:lnTo>
                    <a:pt x="255" y="113"/>
                  </a:lnTo>
                  <a:lnTo>
                    <a:pt x="274" y="89"/>
                  </a:lnTo>
                  <a:lnTo>
                    <a:pt x="294" y="63"/>
                  </a:lnTo>
                  <a:lnTo>
                    <a:pt x="313" y="3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3" name="Freeform 81"/>
            <p:cNvSpPr>
              <a:spLocks/>
            </p:cNvSpPr>
            <p:nvPr/>
          </p:nvSpPr>
          <p:spPr bwMode="auto">
            <a:xfrm>
              <a:off x="5253999" y="4660900"/>
              <a:ext cx="85962" cy="12223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58" y="19"/>
                </a:cxn>
                <a:cxn ang="0">
                  <a:pos x="51" y="39"/>
                </a:cxn>
                <a:cxn ang="0">
                  <a:pos x="44" y="59"/>
                </a:cxn>
                <a:cxn ang="0">
                  <a:pos x="37" y="80"/>
                </a:cxn>
                <a:cxn ang="0">
                  <a:pos x="28" y="100"/>
                </a:cxn>
                <a:cxn ang="0">
                  <a:pos x="19" y="121"/>
                </a:cxn>
                <a:cxn ang="0">
                  <a:pos x="10" y="142"/>
                </a:cxn>
                <a:cxn ang="0">
                  <a:pos x="0" y="163"/>
                </a:cxn>
                <a:cxn ang="0">
                  <a:pos x="59" y="190"/>
                </a:cxn>
                <a:cxn ang="0">
                  <a:pos x="69" y="167"/>
                </a:cxn>
                <a:cxn ang="0">
                  <a:pos x="78" y="146"/>
                </a:cxn>
                <a:cxn ang="0">
                  <a:pos x="88" y="124"/>
                </a:cxn>
                <a:cxn ang="0">
                  <a:pos x="95" y="102"/>
                </a:cxn>
                <a:cxn ang="0">
                  <a:pos x="104" y="81"/>
                </a:cxn>
                <a:cxn ang="0">
                  <a:pos x="112" y="60"/>
                </a:cxn>
                <a:cxn ang="0">
                  <a:pos x="119" y="39"/>
                </a:cxn>
                <a:cxn ang="0">
                  <a:pos x="125" y="18"/>
                </a:cxn>
                <a:cxn ang="0">
                  <a:pos x="65" y="0"/>
                </a:cxn>
              </a:cxnLst>
              <a:rect l="0" t="0" r="r" b="b"/>
              <a:pathLst>
                <a:path w="125" h="190">
                  <a:moveTo>
                    <a:pt x="65" y="0"/>
                  </a:moveTo>
                  <a:lnTo>
                    <a:pt x="58" y="19"/>
                  </a:lnTo>
                  <a:lnTo>
                    <a:pt x="51" y="39"/>
                  </a:lnTo>
                  <a:lnTo>
                    <a:pt x="44" y="59"/>
                  </a:lnTo>
                  <a:lnTo>
                    <a:pt x="37" y="80"/>
                  </a:lnTo>
                  <a:lnTo>
                    <a:pt x="28" y="100"/>
                  </a:lnTo>
                  <a:lnTo>
                    <a:pt x="19" y="121"/>
                  </a:lnTo>
                  <a:lnTo>
                    <a:pt x="10" y="142"/>
                  </a:lnTo>
                  <a:lnTo>
                    <a:pt x="0" y="163"/>
                  </a:lnTo>
                  <a:lnTo>
                    <a:pt x="59" y="190"/>
                  </a:lnTo>
                  <a:lnTo>
                    <a:pt x="69" y="167"/>
                  </a:lnTo>
                  <a:lnTo>
                    <a:pt x="78" y="146"/>
                  </a:lnTo>
                  <a:lnTo>
                    <a:pt x="88" y="124"/>
                  </a:lnTo>
                  <a:lnTo>
                    <a:pt x="95" y="102"/>
                  </a:lnTo>
                  <a:lnTo>
                    <a:pt x="104" y="81"/>
                  </a:lnTo>
                  <a:lnTo>
                    <a:pt x="112" y="60"/>
                  </a:lnTo>
                  <a:lnTo>
                    <a:pt x="119" y="39"/>
                  </a:lnTo>
                  <a:lnTo>
                    <a:pt x="125" y="1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4" name="Freeform 82"/>
            <p:cNvSpPr>
              <a:spLocks/>
            </p:cNvSpPr>
            <p:nvPr/>
          </p:nvSpPr>
          <p:spPr bwMode="auto">
            <a:xfrm>
              <a:off x="5253999" y="2257425"/>
              <a:ext cx="256167" cy="15240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44" y="81"/>
                </a:cxn>
                <a:cxn ang="0">
                  <a:pos x="87" y="102"/>
                </a:cxn>
                <a:cxn ang="0">
                  <a:pos x="130" y="124"/>
                </a:cxn>
                <a:cxn ang="0">
                  <a:pos x="173" y="147"/>
                </a:cxn>
                <a:cxn ang="0">
                  <a:pos x="215" y="169"/>
                </a:cxn>
                <a:cxn ang="0">
                  <a:pos x="257" y="192"/>
                </a:cxn>
                <a:cxn ang="0">
                  <a:pos x="298" y="216"/>
                </a:cxn>
                <a:cxn ang="0">
                  <a:pos x="339" y="239"/>
                </a:cxn>
                <a:cxn ang="0">
                  <a:pos x="371" y="182"/>
                </a:cxn>
                <a:cxn ang="0">
                  <a:pos x="330" y="159"/>
                </a:cxn>
                <a:cxn ang="0">
                  <a:pos x="288" y="136"/>
                </a:cxn>
                <a:cxn ang="0">
                  <a:pos x="246" y="113"/>
                </a:cxn>
                <a:cxn ang="0">
                  <a:pos x="203" y="90"/>
                </a:cxn>
                <a:cxn ang="0">
                  <a:pos x="160" y="67"/>
                </a:cxn>
                <a:cxn ang="0">
                  <a:pos x="116" y="44"/>
                </a:cxn>
                <a:cxn ang="0">
                  <a:pos x="73" y="22"/>
                </a:cxn>
                <a:cxn ang="0">
                  <a:pos x="27" y="0"/>
                </a:cxn>
                <a:cxn ang="0">
                  <a:pos x="0" y="59"/>
                </a:cxn>
              </a:cxnLst>
              <a:rect l="0" t="0" r="r" b="b"/>
              <a:pathLst>
                <a:path w="371" h="239">
                  <a:moveTo>
                    <a:pt x="0" y="59"/>
                  </a:moveTo>
                  <a:lnTo>
                    <a:pt x="44" y="81"/>
                  </a:lnTo>
                  <a:lnTo>
                    <a:pt x="87" y="102"/>
                  </a:lnTo>
                  <a:lnTo>
                    <a:pt x="130" y="124"/>
                  </a:lnTo>
                  <a:lnTo>
                    <a:pt x="173" y="147"/>
                  </a:lnTo>
                  <a:lnTo>
                    <a:pt x="215" y="169"/>
                  </a:lnTo>
                  <a:lnTo>
                    <a:pt x="257" y="192"/>
                  </a:lnTo>
                  <a:lnTo>
                    <a:pt x="298" y="216"/>
                  </a:lnTo>
                  <a:lnTo>
                    <a:pt x="339" y="239"/>
                  </a:lnTo>
                  <a:lnTo>
                    <a:pt x="371" y="182"/>
                  </a:lnTo>
                  <a:lnTo>
                    <a:pt x="330" y="159"/>
                  </a:lnTo>
                  <a:lnTo>
                    <a:pt x="288" y="136"/>
                  </a:lnTo>
                  <a:lnTo>
                    <a:pt x="246" y="113"/>
                  </a:lnTo>
                  <a:lnTo>
                    <a:pt x="203" y="90"/>
                  </a:lnTo>
                  <a:lnTo>
                    <a:pt x="160" y="67"/>
                  </a:lnTo>
                  <a:lnTo>
                    <a:pt x="116" y="44"/>
                  </a:lnTo>
                  <a:lnTo>
                    <a:pt x="73" y="22"/>
                  </a:lnTo>
                  <a:lnTo>
                    <a:pt x="27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5" name="Freeform 83"/>
            <p:cNvSpPr>
              <a:spLocks/>
            </p:cNvSpPr>
            <p:nvPr/>
          </p:nvSpPr>
          <p:spPr bwMode="auto">
            <a:xfrm>
              <a:off x="3813275" y="1990725"/>
              <a:ext cx="1459636" cy="304800"/>
            </a:xfrm>
            <a:custGeom>
              <a:avLst/>
              <a:gdLst/>
              <a:ahLst/>
              <a:cxnLst>
                <a:cxn ang="0">
                  <a:pos x="67" y="279"/>
                </a:cxn>
                <a:cxn ang="0">
                  <a:pos x="84" y="249"/>
                </a:cxn>
                <a:cxn ang="0">
                  <a:pos x="104" y="221"/>
                </a:cxn>
                <a:cxn ang="0">
                  <a:pos x="128" y="195"/>
                </a:cxn>
                <a:cxn ang="0">
                  <a:pos x="157" y="172"/>
                </a:cxn>
                <a:cxn ang="0">
                  <a:pos x="189" y="150"/>
                </a:cxn>
                <a:cxn ang="0">
                  <a:pos x="225" y="131"/>
                </a:cxn>
                <a:cxn ang="0">
                  <a:pos x="265" y="114"/>
                </a:cxn>
                <a:cxn ang="0">
                  <a:pos x="309" y="99"/>
                </a:cxn>
                <a:cxn ang="0">
                  <a:pos x="358" y="88"/>
                </a:cxn>
                <a:cxn ang="0">
                  <a:pos x="408" y="78"/>
                </a:cxn>
                <a:cxn ang="0">
                  <a:pos x="464" y="70"/>
                </a:cxn>
                <a:cxn ang="0">
                  <a:pos x="521" y="66"/>
                </a:cxn>
                <a:cxn ang="0">
                  <a:pos x="582" y="64"/>
                </a:cxn>
                <a:cxn ang="0">
                  <a:pos x="647" y="65"/>
                </a:cxn>
                <a:cxn ang="0">
                  <a:pos x="713" y="67"/>
                </a:cxn>
                <a:cxn ang="0">
                  <a:pos x="818" y="77"/>
                </a:cxn>
                <a:cxn ang="0">
                  <a:pos x="967" y="98"/>
                </a:cxn>
                <a:cxn ang="0">
                  <a:pos x="1125" y="130"/>
                </a:cxn>
                <a:cxn ang="0">
                  <a:pos x="1289" y="171"/>
                </a:cxn>
                <a:cxn ang="0">
                  <a:pos x="1461" y="223"/>
                </a:cxn>
                <a:cxn ang="0">
                  <a:pos x="1637" y="283"/>
                </a:cxn>
                <a:cxn ang="0">
                  <a:pos x="1818" y="355"/>
                </a:cxn>
                <a:cxn ang="0">
                  <a:pos x="2004" y="436"/>
                </a:cxn>
                <a:cxn ang="0">
                  <a:pos x="2124" y="421"/>
                </a:cxn>
                <a:cxn ang="0">
                  <a:pos x="1937" y="335"/>
                </a:cxn>
                <a:cxn ang="0">
                  <a:pos x="1751" y="258"/>
                </a:cxn>
                <a:cxn ang="0">
                  <a:pos x="1570" y="191"/>
                </a:cxn>
                <a:cxn ang="0">
                  <a:pos x="1393" y="133"/>
                </a:cxn>
                <a:cxn ang="0">
                  <a:pos x="1222" y="87"/>
                </a:cxn>
                <a:cxn ang="0">
                  <a:pos x="1058" y="49"/>
                </a:cxn>
                <a:cxn ang="0">
                  <a:pos x="901" y="23"/>
                </a:cxn>
                <a:cxn ang="0">
                  <a:pos x="753" y="5"/>
                </a:cxn>
                <a:cxn ang="0">
                  <a:pos x="682" y="1"/>
                </a:cxn>
                <a:cxn ang="0">
                  <a:pos x="615" y="0"/>
                </a:cxn>
                <a:cxn ang="0">
                  <a:pos x="550" y="1"/>
                </a:cxn>
                <a:cxn ang="0">
                  <a:pos x="487" y="4"/>
                </a:cxn>
                <a:cxn ang="0">
                  <a:pos x="427" y="10"/>
                </a:cxn>
                <a:cxn ang="0">
                  <a:pos x="371" y="18"/>
                </a:cxn>
                <a:cxn ang="0">
                  <a:pos x="317" y="31"/>
                </a:cxn>
                <a:cxn ang="0">
                  <a:pos x="267" y="45"/>
                </a:cxn>
                <a:cxn ang="0">
                  <a:pos x="219" y="63"/>
                </a:cxn>
                <a:cxn ang="0">
                  <a:pos x="176" y="84"/>
                </a:cxn>
                <a:cxn ang="0">
                  <a:pos x="137" y="107"/>
                </a:cxn>
                <a:cxn ang="0">
                  <a:pos x="100" y="133"/>
                </a:cxn>
                <a:cxn ang="0">
                  <a:pos x="68" y="164"/>
                </a:cxn>
                <a:cxn ang="0">
                  <a:pos x="41" y="197"/>
                </a:cxn>
                <a:cxn ang="0">
                  <a:pos x="19" y="234"/>
                </a:cxn>
                <a:cxn ang="0">
                  <a:pos x="0" y="273"/>
                </a:cxn>
              </a:cxnLst>
              <a:rect l="0" t="0" r="r" b="b"/>
              <a:pathLst>
                <a:path w="2124" h="480">
                  <a:moveTo>
                    <a:pt x="60" y="295"/>
                  </a:moveTo>
                  <a:lnTo>
                    <a:pt x="67" y="279"/>
                  </a:lnTo>
                  <a:lnTo>
                    <a:pt x="75" y="263"/>
                  </a:lnTo>
                  <a:lnTo>
                    <a:pt x="84" y="249"/>
                  </a:lnTo>
                  <a:lnTo>
                    <a:pt x="94" y="235"/>
                  </a:lnTo>
                  <a:lnTo>
                    <a:pt x="104" y="221"/>
                  </a:lnTo>
                  <a:lnTo>
                    <a:pt x="116" y="208"/>
                  </a:lnTo>
                  <a:lnTo>
                    <a:pt x="128" y="195"/>
                  </a:lnTo>
                  <a:lnTo>
                    <a:pt x="142" y="183"/>
                  </a:lnTo>
                  <a:lnTo>
                    <a:pt x="157" y="172"/>
                  </a:lnTo>
                  <a:lnTo>
                    <a:pt x="172" y="161"/>
                  </a:lnTo>
                  <a:lnTo>
                    <a:pt x="189" y="150"/>
                  </a:lnTo>
                  <a:lnTo>
                    <a:pt x="206" y="140"/>
                  </a:lnTo>
                  <a:lnTo>
                    <a:pt x="225" y="131"/>
                  </a:lnTo>
                  <a:lnTo>
                    <a:pt x="245" y="122"/>
                  </a:lnTo>
                  <a:lnTo>
                    <a:pt x="265" y="114"/>
                  </a:lnTo>
                  <a:lnTo>
                    <a:pt x="287" y="107"/>
                  </a:lnTo>
                  <a:lnTo>
                    <a:pt x="309" y="99"/>
                  </a:lnTo>
                  <a:lnTo>
                    <a:pt x="332" y="93"/>
                  </a:lnTo>
                  <a:lnTo>
                    <a:pt x="358" y="88"/>
                  </a:lnTo>
                  <a:lnTo>
                    <a:pt x="382" y="82"/>
                  </a:lnTo>
                  <a:lnTo>
                    <a:pt x="408" y="78"/>
                  </a:lnTo>
                  <a:lnTo>
                    <a:pt x="436" y="74"/>
                  </a:lnTo>
                  <a:lnTo>
                    <a:pt x="464" y="70"/>
                  </a:lnTo>
                  <a:lnTo>
                    <a:pt x="492" y="68"/>
                  </a:lnTo>
                  <a:lnTo>
                    <a:pt x="521" y="66"/>
                  </a:lnTo>
                  <a:lnTo>
                    <a:pt x="551" y="65"/>
                  </a:lnTo>
                  <a:lnTo>
                    <a:pt x="582" y="64"/>
                  </a:lnTo>
                  <a:lnTo>
                    <a:pt x="614" y="64"/>
                  </a:lnTo>
                  <a:lnTo>
                    <a:pt x="647" y="65"/>
                  </a:lnTo>
                  <a:lnTo>
                    <a:pt x="680" y="66"/>
                  </a:lnTo>
                  <a:lnTo>
                    <a:pt x="713" y="67"/>
                  </a:lnTo>
                  <a:lnTo>
                    <a:pt x="747" y="70"/>
                  </a:lnTo>
                  <a:lnTo>
                    <a:pt x="818" y="77"/>
                  </a:lnTo>
                  <a:lnTo>
                    <a:pt x="892" y="86"/>
                  </a:lnTo>
                  <a:lnTo>
                    <a:pt x="967" y="98"/>
                  </a:lnTo>
                  <a:lnTo>
                    <a:pt x="1044" y="112"/>
                  </a:lnTo>
                  <a:lnTo>
                    <a:pt x="1125" y="130"/>
                  </a:lnTo>
                  <a:lnTo>
                    <a:pt x="1207" y="149"/>
                  </a:lnTo>
                  <a:lnTo>
                    <a:pt x="1289" y="171"/>
                  </a:lnTo>
                  <a:lnTo>
                    <a:pt x="1375" y="195"/>
                  </a:lnTo>
                  <a:lnTo>
                    <a:pt x="1461" y="223"/>
                  </a:lnTo>
                  <a:lnTo>
                    <a:pt x="1549" y="251"/>
                  </a:lnTo>
                  <a:lnTo>
                    <a:pt x="1637" y="283"/>
                  </a:lnTo>
                  <a:lnTo>
                    <a:pt x="1728" y="319"/>
                  </a:lnTo>
                  <a:lnTo>
                    <a:pt x="1818" y="355"/>
                  </a:lnTo>
                  <a:lnTo>
                    <a:pt x="1911" y="394"/>
                  </a:lnTo>
                  <a:lnTo>
                    <a:pt x="2004" y="436"/>
                  </a:lnTo>
                  <a:lnTo>
                    <a:pt x="2097" y="480"/>
                  </a:lnTo>
                  <a:lnTo>
                    <a:pt x="2124" y="421"/>
                  </a:lnTo>
                  <a:lnTo>
                    <a:pt x="2030" y="377"/>
                  </a:lnTo>
                  <a:lnTo>
                    <a:pt x="1937" y="335"/>
                  </a:lnTo>
                  <a:lnTo>
                    <a:pt x="1844" y="295"/>
                  </a:lnTo>
                  <a:lnTo>
                    <a:pt x="1751" y="258"/>
                  </a:lnTo>
                  <a:lnTo>
                    <a:pt x="1661" y="224"/>
                  </a:lnTo>
                  <a:lnTo>
                    <a:pt x="1570" y="191"/>
                  </a:lnTo>
                  <a:lnTo>
                    <a:pt x="1481" y="161"/>
                  </a:lnTo>
                  <a:lnTo>
                    <a:pt x="1393" y="133"/>
                  </a:lnTo>
                  <a:lnTo>
                    <a:pt x="1307" y="109"/>
                  </a:lnTo>
                  <a:lnTo>
                    <a:pt x="1222" y="87"/>
                  </a:lnTo>
                  <a:lnTo>
                    <a:pt x="1138" y="67"/>
                  </a:lnTo>
                  <a:lnTo>
                    <a:pt x="1058" y="49"/>
                  </a:lnTo>
                  <a:lnTo>
                    <a:pt x="978" y="35"/>
                  </a:lnTo>
                  <a:lnTo>
                    <a:pt x="901" y="23"/>
                  </a:lnTo>
                  <a:lnTo>
                    <a:pt x="826" y="13"/>
                  </a:lnTo>
                  <a:lnTo>
                    <a:pt x="753" y="5"/>
                  </a:lnTo>
                  <a:lnTo>
                    <a:pt x="717" y="3"/>
                  </a:lnTo>
                  <a:lnTo>
                    <a:pt x="682" y="1"/>
                  </a:lnTo>
                  <a:lnTo>
                    <a:pt x="648" y="0"/>
                  </a:lnTo>
                  <a:lnTo>
                    <a:pt x="615" y="0"/>
                  </a:lnTo>
                  <a:lnTo>
                    <a:pt x="582" y="0"/>
                  </a:lnTo>
                  <a:lnTo>
                    <a:pt x="550" y="1"/>
                  </a:lnTo>
                  <a:lnTo>
                    <a:pt x="518" y="2"/>
                  </a:lnTo>
                  <a:lnTo>
                    <a:pt x="487" y="4"/>
                  </a:lnTo>
                  <a:lnTo>
                    <a:pt x="457" y="6"/>
                  </a:lnTo>
                  <a:lnTo>
                    <a:pt x="427" y="10"/>
                  </a:lnTo>
                  <a:lnTo>
                    <a:pt x="398" y="14"/>
                  </a:lnTo>
                  <a:lnTo>
                    <a:pt x="371" y="18"/>
                  </a:lnTo>
                  <a:lnTo>
                    <a:pt x="343" y="24"/>
                  </a:lnTo>
                  <a:lnTo>
                    <a:pt x="317" y="31"/>
                  </a:lnTo>
                  <a:lnTo>
                    <a:pt x="291" y="37"/>
                  </a:lnTo>
                  <a:lnTo>
                    <a:pt x="267" y="45"/>
                  </a:lnTo>
                  <a:lnTo>
                    <a:pt x="243" y="54"/>
                  </a:lnTo>
                  <a:lnTo>
                    <a:pt x="219" y="63"/>
                  </a:lnTo>
                  <a:lnTo>
                    <a:pt x="197" y="72"/>
                  </a:lnTo>
                  <a:lnTo>
                    <a:pt x="176" y="84"/>
                  </a:lnTo>
                  <a:lnTo>
                    <a:pt x="155" y="95"/>
                  </a:lnTo>
                  <a:lnTo>
                    <a:pt x="137" y="107"/>
                  </a:lnTo>
                  <a:lnTo>
                    <a:pt x="118" y="120"/>
                  </a:lnTo>
                  <a:lnTo>
                    <a:pt x="100" y="133"/>
                  </a:lnTo>
                  <a:lnTo>
                    <a:pt x="84" y="149"/>
                  </a:lnTo>
                  <a:lnTo>
                    <a:pt x="68" y="164"/>
                  </a:lnTo>
                  <a:lnTo>
                    <a:pt x="54" y="180"/>
                  </a:lnTo>
                  <a:lnTo>
                    <a:pt x="41" y="197"/>
                  </a:lnTo>
                  <a:lnTo>
                    <a:pt x="28" y="215"/>
                  </a:lnTo>
                  <a:lnTo>
                    <a:pt x="19" y="234"/>
                  </a:lnTo>
                  <a:lnTo>
                    <a:pt x="9" y="252"/>
                  </a:lnTo>
                  <a:lnTo>
                    <a:pt x="0" y="273"/>
                  </a:lnTo>
                  <a:lnTo>
                    <a:pt x="60" y="29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6" name="Freeform 84"/>
            <p:cNvSpPr>
              <a:spLocks/>
            </p:cNvSpPr>
            <p:nvPr/>
          </p:nvSpPr>
          <p:spPr bwMode="auto">
            <a:xfrm>
              <a:off x="3799521" y="2163763"/>
              <a:ext cx="1107191" cy="1039812"/>
            </a:xfrm>
            <a:custGeom>
              <a:avLst/>
              <a:gdLst/>
              <a:ahLst/>
              <a:cxnLst>
                <a:cxn ang="0">
                  <a:pos x="1519" y="1529"/>
                </a:cxn>
                <a:cxn ang="0">
                  <a:pos x="1340" y="1433"/>
                </a:cxn>
                <a:cxn ang="0">
                  <a:pos x="1170" y="1334"/>
                </a:cxn>
                <a:cxn ang="0">
                  <a:pos x="1008" y="1231"/>
                </a:cxn>
                <a:cxn ang="0">
                  <a:pos x="857" y="1126"/>
                </a:cxn>
                <a:cxn ang="0">
                  <a:pos x="716" y="1019"/>
                </a:cxn>
                <a:cxn ang="0">
                  <a:pos x="587" y="911"/>
                </a:cxn>
                <a:cxn ang="0">
                  <a:pos x="470" y="804"/>
                </a:cxn>
                <a:cxn ang="0">
                  <a:pos x="366" y="697"/>
                </a:cxn>
                <a:cxn ang="0">
                  <a:pos x="298" y="619"/>
                </a:cxn>
                <a:cxn ang="0">
                  <a:pos x="257" y="567"/>
                </a:cxn>
                <a:cxn ang="0">
                  <a:pos x="219" y="516"/>
                </a:cxn>
                <a:cxn ang="0">
                  <a:pos x="186" y="465"/>
                </a:cxn>
                <a:cxn ang="0">
                  <a:pos x="157" y="417"/>
                </a:cxn>
                <a:cxn ang="0">
                  <a:pos x="130" y="368"/>
                </a:cxn>
                <a:cxn ang="0">
                  <a:pos x="109" y="322"/>
                </a:cxn>
                <a:cxn ang="0">
                  <a:pos x="91" y="275"/>
                </a:cxn>
                <a:cxn ang="0">
                  <a:pos x="78" y="232"/>
                </a:cxn>
                <a:cxn ang="0">
                  <a:pos x="69" y="189"/>
                </a:cxn>
                <a:cxn ang="0">
                  <a:pos x="65" y="149"/>
                </a:cxn>
                <a:cxn ang="0">
                  <a:pos x="64" y="111"/>
                </a:cxn>
                <a:cxn ang="0">
                  <a:pos x="68" y="74"/>
                </a:cxn>
                <a:cxn ang="0">
                  <a:pos x="76" y="39"/>
                </a:cxn>
                <a:cxn ang="0">
                  <a:pos x="21" y="0"/>
                </a:cxn>
                <a:cxn ang="0">
                  <a:pos x="9" y="42"/>
                </a:cxn>
                <a:cxn ang="0">
                  <a:pos x="1" y="85"/>
                </a:cxn>
                <a:cxn ang="0">
                  <a:pos x="0" y="131"/>
                </a:cxn>
                <a:cxn ang="0">
                  <a:pos x="2" y="176"/>
                </a:cxn>
                <a:cxn ang="0">
                  <a:pos x="10" y="223"/>
                </a:cxn>
                <a:cxn ang="0">
                  <a:pos x="23" y="272"/>
                </a:cxn>
                <a:cxn ang="0">
                  <a:pos x="40" y="322"/>
                </a:cxn>
                <a:cxn ang="0">
                  <a:pos x="60" y="371"/>
                </a:cxn>
                <a:cxn ang="0">
                  <a:pos x="86" y="422"/>
                </a:cxn>
                <a:cxn ang="0">
                  <a:pos x="116" y="474"/>
                </a:cxn>
                <a:cxn ang="0">
                  <a:pos x="149" y="526"/>
                </a:cxn>
                <a:cxn ang="0">
                  <a:pos x="185" y="579"/>
                </a:cxn>
                <a:cxn ang="0">
                  <a:pos x="226" y="633"/>
                </a:cxn>
                <a:cxn ang="0">
                  <a:pos x="271" y="687"/>
                </a:cxn>
                <a:cxn ang="0">
                  <a:pos x="371" y="795"/>
                </a:cxn>
                <a:cxn ang="0">
                  <a:pos x="483" y="906"/>
                </a:cxn>
                <a:cxn ang="0">
                  <a:pos x="609" y="1015"/>
                </a:cxn>
                <a:cxn ang="0">
                  <a:pos x="746" y="1124"/>
                </a:cxn>
                <a:cxn ang="0">
                  <a:pos x="894" y="1232"/>
                </a:cxn>
                <a:cxn ang="0">
                  <a:pos x="1053" y="1337"/>
                </a:cxn>
                <a:cxn ang="0">
                  <a:pos x="1222" y="1440"/>
                </a:cxn>
                <a:cxn ang="0">
                  <a:pos x="1399" y="1538"/>
                </a:cxn>
                <a:cxn ang="0">
                  <a:pos x="1584" y="1633"/>
                </a:cxn>
              </a:cxnLst>
              <a:rect l="0" t="0" r="r" b="b"/>
              <a:pathLst>
                <a:path w="1612" h="1633">
                  <a:moveTo>
                    <a:pt x="1612" y="1575"/>
                  </a:moveTo>
                  <a:lnTo>
                    <a:pt x="1519" y="1529"/>
                  </a:lnTo>
                  <a:lnTo>
                    <a:pt x="1429" y="1482"/>
                  </a:lnTo>
                  <a:lnTo>
                    <a:pt x="1340" y="1433"/>
                  </a:lnTo>
                  <a:lnTo>
                    <a:pt x="1254" y="1384"/>
                  </a:lnTo>
                  <a:lnTo>
                    <a:pt x="1170" y="1334"/>
                  </a:lnTo>
                  <a:lnTo>
                    <a:pt x="1087" y="1283"/>
                  </a:lnTo>
                  <a:lnTo>
                    <a:pt x="1008" y="1231"/>
                  </a:lnTo>
                  <a:lnTo>
                    <a:pt x="932" y="1179"/>
                  </a:lnTo>
                  <a:lnTo>
                    <a:pt x="857" y="1126"/>
                  </a:lnTo>
                  <a:lnTo>
                    <a:pt x="785" y="1072"/>
                  </a:lnTo>
                  <a:lnTo>
                    <a:pt x="716" y="1019"/>
                  </a:lnTo>
                  <a:lnTo>
                    <a:pt x="650" y="965"/>
                  </a:lnTo>
                  <a:lnTo>
                    <a:pt x="587" y="911"/>
                  </a:lnTo>
                  <a:lnTo>
                    <a:pt x="528" y="858"/>
                  </a:lnTo>
                  <a:lnTo>
                    <a:pt x="470" y="804"/>
                  </a:lnTo>
                  <a:lnTo>
                    <a:pt x="417" y="751"/>
                  </a:lnTo>
                  <a:lnTo>
                    <a:pt x="366" y="697"/>
                  </a:lnTo>
                  <a:lnTo>
                    <a:pt x="320" y="644"/>
                  </a:lnTo>
                  <a:lnTo>
                    <a:pt x="298" y="619"/>
                  </a:lnTo>
                  <a:lnTo>
                    <a:pt x="277" y="592"/>
                  </a:lnTo>
                  <a:lnTo>
                    <a:pt x="257" y="567"/>
                  </a:lnTo>
                  <a:lnTo>
                    <a:pt x="238" y="541"/>
                  </a:lnTo>
                  <a:lnTo>
                    <a:pt x="219" y="516"/>
                  </a:lnTo>
                  <a:lnTo>
                    <a:pt x="202" y="491"/>
                  </a:lnTo>
                  <a:lnTo>
                    <a:pt x="186" y="465"/>
                  </a:lnTo>
                  <a:lnTo>
                    <a:pt x="171" y="441"/>
                  </a:lnTo>
                  <a:lnTo>
                    <a:pt x="157" y="417"/>
                  </a:lnTo>
                  <a:lnTo>
                    <a:pt x="143" y="392"/>
                  </a:lnTo>
                  <a:lnTo>
                    <a:pt x="130" y="368"/>
                  </a:lnTo>
                  <a:lnTo>
                    <a:pt x="119" y="345"/>
                  </a:lnTo>
                  <a:lnTo>
                    <a:pt x="109" y="322"/>
                  </a:lnTo>
                  <a:lnTo>
                    <a:pt x="100" y="298"/>
                  </a:lnTo>
                  <a:lnTo>
                    <a:pt x="91" y="275"/>
                  </a:lnTo>
                  <a:lnTo>
                    <a:pt x="85" y="253"/>
                  </a:lnTo>
                  <a:lnTo>
                    <a:pt x="78" y="232"/>
                  </a:lnTo>
                  <a:lnTo>
                    <a:pt x="74" y="210"/>
                  </a:lnTo>
                  <a:lnTo>
                    <a:pt x="69" y="189"/>
                  </a:lnTo>
                  <a:lnTo>
                    <a:pt x="66" y="169"/>
                  </a:lnTo>
                  <a:lnTo>
                    <a:pt x="65" y="149"/>
                  </a:lnTo>
                  <a:lnTo>
                    <a:pt x="64" y="130"/>
                  </a:lnTo>
                  <a:lnTo>
                    <a:pt x="64" y="111"/>
                  </a:lnTo>
                  <a:lnTo>
                    <a:pt x="66" y="92"/>
                  </a:lnTo>
                  <a:lnTo>
                    <a:pt x="68" y="74"/>
                  </a:lnTo>
                  <a:lnTo>
                    <a:pt x="72" y="57"/>
                  </a:lnTo>
                  <a:lnTo>
                    <a:pt x="76" y="39"/>
                  </a:lnTo>
                  <a:lnTo>
                    <a:pt x="81" y="22"/>
                  </a:lnTo>
                  <a:lnTo>
                    <a:pt x="21" y="0"/>
                  </a:lnTo>
                  <a:lnTo>
                    <a:pt x="14" y="20"/>
                  </a:lnTo>
                  <a:lnTo>
                    <a:pt x="9" y="42"/>
                  </a:lnTo>
                  <a:lnTo>
                    <a:pt x="4" y="63"/>
                  </a:lnTo>
                  <a:lnTo>
                    <a:pt x="1" y="85"/>
                  </a:lnTo>
                  <a:lnTo>
                    <a:pt x="0" y="107"/>
                  </a:lnTo>
                  <a:lnTo>
                    <a:pt x="0" y="131"/>
                  </a:lnTo>
                  <a:lnTo>
                    <a:pt x="0" y="153"/>
                  </a:lnTo>
                  <a:lnTo>
                    <a:pt x="2" y="176"/>
                  </a:lnTo>
                  <a:lnTo>
                    <a:pt x="5" y="200"/>
                  </a:lnTo>
                  <a:lnTo>
                    <a:pt x="10" y="223"/>
                  </a:lnTo>
                  <a:lnTo>
                    <a:pt x="16" y="248"/>
                  </a:lnTo>
                  <a:lnTo>
                    <a:pt x="23" y="272"/>
                  </a:lnTo>
                  <a:lnTo>
                    <a:pt x="31" y="296"/>
                  </a:lnTo>
                  <a:lnTo>
                    <a:pt x="40" y="322"/>
                  </a:lnTo>
                  <a:lnTo>
                    <a:pt x="49" y="346"/>
                  </a:lnTo>
                  <a:lnTo>
                    <a:pt x="60" y="371"/>
                  </a:lnTo>
                  <a:lnTo>
                    <a:pt x="73" y="397"/>
                  </a:lnTo>
                  <a:lnTo>
                    <a:pt x="86" y="422"/>
                  </a:lnTo>
                  <a:lnTo>
                    <a:pt x="100" y="447"/>
                  </a:lnTo>
                  <a:lnTo>
                    <a:pt x="116" y="474"/>
                  </a:lnTo>
                  <a:lnTo>
                    <a:pt x="131" y="500"/>
                  </a:lnTo>
                  <a:lnTo>
                    <a:pt x="149" y="526"/>
                  </a:lnTo>
                  <a:lnTo>
                    <a:pt x="166" y="552"/>
                  </a:lnTo>
                  <a:lnTo>
                    <a:pt x="185" y="579"/>
                  </a:lnTo>
                  <a:lnTo>
                    <a:pt x="206" y="605"/>
                  </a:lnTo>
                  <a:lnTo>
                    <a:pt x="226" y="633"/>
                  </a:lnTo>
                  <a:lnTo>
                    <a:pt x="248" y="659"/>
                  </a:lnTo>
                  <a:lnTo>
                    <a:pt x="271" y="687"/>
                  </a:lnTo>
                  <a:lnTo>
                    <a:pt x="319" y="741"/>
                  </a:lnTo>
                  <a:lnTo>
                    <a:pt x="371" y="795"/>
                  </a:lnTo>
                  <a:lnTo>
                    <a:pt x="425" y="850"/>
                  </a:lnTo>
                  <a:lnTo>
                    <a:pt x="483" y="906"/>
                  </a:lnTo>
                  <a:lnTo>
                    <a:pt x="544" y="960"/>
                  </a:lnTo>
                  <a:lnTo>
                    <a:pt x="609" y="1015"/>
                  </a:lnTo>
                  <a:lnTo>
                    <a:pt x="677" y="1070"/>
                  </a:lnTo>
                  <a:lnTo>
                    <a:pt x="746" y="1124"/>
                  </a:lnTo>
                  <a:lnTo>
                    <a:pt x="819" y="1178"/>
                  </a:lnTo>
                  <a:lnTo>
                    <a:pt x="894" y="1232"/>
                  </a:lnTo>
                  <a:lnTo>
                    <a:pt x="973" y="1285"/>
                  </a:lnTo>
                  <a:lnTo>
                    <a:pt x="1053" y="1337"/>
                  </a:lnTo>
                  <a:lnTo>
                    <a:pt x="1136" y="1389"/>
                  </a:lnTo>
                  <a:lnTo>
                    <a:pt x="1222" y="1440"/>
                  </a:lnTo>
                  <a:lnTo>
                    <a:pt x="1309" y="1490"/>
                  </a:lnTo>
                  <a:lnTo>
                    <a:pt x="1399" y="1538"/>
                  </a:lnTo>
                  <a:lnTo>
                    <a:pt x="1490" y="1587"/>
                  </a:lnTo>
                  <a:lnTo>
                    <a:pt x="1584" y="1633"/>
                  </a:lnTo>
                  <a:lnTo>
                    <a:pt x="1612" y="15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7" name="Freeform 85"/>
            <p:cNvSpPr>
              <a:spLocks/>
            </p:cNvSpPr>
            <p:nvPr/>
          </p:nvSpPr>
          <p:spPr bwMode="auto">
            <a:xfrm>
              <a:off x="4887802" y="3165475"/>
              <a:ext cx="1461354" cy="304800"/>
            </a:xfrm>
            <a:custGeom>
              <a:avLst/>
              <a:gdLst/>
              <a:ahLst/>
              <a:cxnLst>
                <a:cxn ang="0">
                  <a:pos x="2058" y="201"/>
                </a:cxn>
                <a:cxn ang="0">
                  <a:pos x="2041" y="230"/>
                </a:cxn>
                <a:cxn ang="0">
                  <a:pos x="2021" y="259"/>
                </a:cxn>
                <a:cxn ang="0">
                  <a:pos x="1997" y="284"/>
                </a:cxn>
                <a:cxn ang="0">
                  <a:pos x="1968" y="308"/>
                </a:cxn>
                <a:cxn ang="0">
                  <a:pos x="1936" y="330"/>
                </a:cxn>
                <a:cxn ang="0">
                  <a:pos x="1900" y="348"/>
                </a:cxn>
                <a:cxn ang="0">
                  <a:pos x="1859" y="366"/>
                </a:cxn>
                <a:cxn ang="0">
                  <a:pos x="1816" y="380"/>
                </a:cxn>
                <a:cxn ang="0">
                  <a:pos x="1767" y="393"/>
                </a:cxn>
                <a:cxn ang="0">
                  <a:pos x="1716" y="403"/>
                </a:cxn>
                <a:cxn ang="0">
                  <a:pos x="1661" y="409"/>
                </a:cxn>
                <a:cxn ang="0">
                  <a:pos x="1604" y="414"/>
                </a:cxn>
                <a:cxn ang="0">
                  <a:pos x="1542" y="416"/>
                </a:cxn>
                <a:cxn ang="0">
                  <a:pos x="1478" y="416"/>
                </a:cxn>
                <a:cxn ang="0">
                  <a:pos x="1412" y="412"/>
                </a:cxn>
                <a:cxn ang="0">
                  <a:pos x="1306" y="403"/>
                </a:cxn>
                <a:cxn ang="0">
                  <a:pos x="1158" y="382"/>
                </a:cxn>
                <a:cxn ang="0">
                  <a:pos x="1000" y="351"/>
                </a:cxn>
                <a:cxn ang="0">
                  <a:pos x="835" y="309"/>
                </a:cxn>
                <a:cxn ang="0">
                  <a:pos x="663" y="257"/>
                </a:cxn>
                <a:cxn ang="0">
                  <a:pos x="486" y="196"/>
                </a:cxn>
                <a:cxn ang="0">
                  <a:pos x="305" y="124"/>
                </a:cxn>
                <a:cxn ang="0">
                  <a:pos x="121" y="44"/>
                </a:cxn>
                <a:cxn ang="0">
                  <a:pos x="0" y="58"/>
                </a:cxn>
                <a:cxn ang="0">
                  <a:pos x="188" y="144"/>
                </a:cxn>
                <a:cxn ang="0">
                  <a:pos x="372" y="221"/>
                </a:cxn>
                <a:cxn ang="0">
                  <a:pos x="555" y="289"/>
                </a:cxn>
                <a:cxn ang="0">
                  <a:pos x="731" y="346"/>
                </a:cxn>
                <a:cxn ang="0">
                  <a:pos x="903" y="394"/>
                </a:cxn>
                <a:cxn ang="0">
                  <a:pos x="1067" y="430"/>
                </a:cxn>
                <a:cxn ang="0">
                  <a:pos x="1224" y="458"/>
                </a:cxn>
                <a:cxn ang="0">
                  <a:pos x="1372" y="474"/>
                </a:cxn>
                <a:cxn ang="0">
                  <a:pos x="1443" y="479"/>
                </a:cxn>
                <a:cxn ang="0">
                  <a:pos x="1510" y="481"/>
                </a:cxn>
                <a:cxn ang="0">
                  <a:pos x="1575" y="480"/>
                </a:cxn>
                <a:cxn ang="0">
                  <a:pos x="1638" y="477"/>
                </a:cxn>
                <a:cxn ang="0">
                  <a:pos x="1698" y="470"/>
                </a:cxn>
                <a:cxn ang="0">
                  <a:pos x="1754" y="461"/>
                </a:cxn>
                <a:cxn ang="0">
                  <a:pos x="1808" y="449"/>
                </a:cxn>
                <a:cxn ang="0">
                  <a:pos x="1858" y="435"/>
                </a:cxn>
                <a:cxn ang="0">
                  <a:pos x="1905" y="417"/>
                </a:cxn>
                <a:cxn ang="0">
                  <a:pos x="1948" y="396"/>
                </a:cxn>
                <a:cxn ang="0">
                  <a:pos x="1988" y="373"/>
                </a:cxn>
                <a:cxn ang="0">
                  <a:pos x="2024" y="346"/>
                </a:cxn>
                <a:cxn ang="0">
                  <a:pos x="2056" y="316"/>
                </a:cxn>
                <a:cxn ang="0">
                  <a:pos x="2084" y="282"/>
                </a:cxn>
                <a:cxn ang="0">
                  <a:pos x="2106" y="246"/>
                </a:cxn>
                <a:cxn ang="0">
                  <a:pos x="2124" y="207"/>
                </a:cxn>
              </a:cxnLst>
              <a:rect l="0" t="0" r="r" b="b"/>
              <a:pathLst>
                <a:path w="2124" h="481">
                  <a:moveTo>
                    <a:pt x="2064" y="184"/>
                  </a:moveTo>
                  <a:lnTo>
                    <a:pt x="2058" y="201"/>
                  </a:lnTo>
                  <a:lnTo>
                    <a:pt x="2050" y="216"/>
                  </a:lnTo>
                  <a:lnTo>
                    <a:pt x="2041" y="230"/>
                  </a:lnTo>
                  <a:lnTo>
                    <a:pt x="2031" y="245"/>
                  </a:lnTo>
                  <a:lnTo>
                    <a:pt x="2021" y="259"/>
                  </a:lnTo>
                  <a:lnTo>
                    <a:pt x="2009" y="272"/>
                  </a:lnTo>
                  <a:lnTo>
                    <a:pt x="1997" y="284"/>
                  </a:lnTo>
                  <a:lnTo>
                    <a:pt x="1982" y="297"/>
                  </a:lnTo>
                  <a:lnTo>
                    <a:pt x="1968" y="308"/>
                  </a:lnTo>
                  <a:lnTo>
                    <a:pt x="1953" y="319"/>
                  </a:lnTo>
                  <a:lnTo>
                    <a:pt x="1936" y="330"/>
                  </a:lnTo>
                  <a:lnTo>
                    <a:pt x="1918" y="340"/>
                  </a:lnTo>
                  <a:lnTo>
                    <a:pt x="1900" y="348"/>
                  </a:lnTo>
                  <a:lnTo>
                    <a:pt x="1880" y="357"/>
                  </a:lnTo>
                  <a:lnTo>
                    <a:pt x="1859" y="366"/>
                  </a:lnTo>
                  <a:lnTo>
                    <a:pt x="1838" y="373"/>
                  </a:lnTo>
                  <a:lnTo>
                    <a:pt x="1816" y="380"/>
                  </a:lnTo>
                  <a:lnTo>
                    <a:pt x="1791" y="386"/>
                  </a:lnTo>
                  <a:lnTo>
                    <a:pt x="1767" y="393"/>
                  </a:lnTo>
                  <a:lnTo>
                    <a:pt x="1742" y="397"/>
                  </a:lnTo>
                  <a:lnTo>
                    <a:pt x="1716" y="403"/>
                  </a:lnTo>
                  <a:lnTo>
                    <a:pt x="1689" y="406"/>
                  </a:lnTo>
                  <a:lnTo>
                    <a:pt x="1661" y="409"/>
                  </a:lnTo>
                  <a:lnTo>
                    <a:pt x="1632" y="411"/>
                  </a:lnTo>
                  <a:lnTo>
                    <a:pt x="1604" y="414"/>
                  </a:lnTo>
                  <a:lnTo>
                    <a:pt x="1573" y="415"/>
                  </a:lnTo>
                  <a:lnTo>
                    <a:pt x="1542" y="416"/>
                  </a:lnTo>
                  <a:lnTo>
                    <a:pt x="1511" y="416"/>
                  </a:lnTo>
                  <a:lnTo>
                    <a:pt x="1478" y="416"/>
                  </a:lnTo>
                  <a:lnTo>
                    <a:pt x="1445" y="415"/>
                  </a:lnTo>
                  <a:lnTo>
                    <a:pt x="1412" y="412"/>
                  </a:lnTo>
                  <a:lnTo>
                    <a:pt x="1377" y="410"/>
                  </a:lnTo>
                  <a:lnTo>
                    <a:pt x="1306" y="403"/>
                  </a:lnTo>
                  <a:lnTo>
                    <a:pt x="1233" y="394"/>
                  </a:lnTo>
                  <a:lnTo>
                    <a:pt x="1158" y="382"/>
                  </a:lnTo>
                  <a:lnTo>
                    <a:pt x="1079" y="367"/>
                  </a:lnTo>
                  <a:lnTo>
                    <a:pt x="1000" y="351"/>
                  </a:lnTo>
                  <a:lnTo>
                    <a:pt x="918" y="331"/>
                  </a:lnTo>
                  <a:lnTo>
                    <a:pt x="835" y="309"/>
                  </a:lnTo>
                  <a:lnTo>
                    <a:pt x="750" y="284"/>
                  </a:lnTo>
                  <a:lnTo>
                    <a:pt x="663" y="257"/>
                  </a:lnTo>
                  <a:lnTo>
                    <a:pt x="576" y="228"/>
                  </a:lnTo>
                  <a:lnTo>
                    <a:pt x="486" y="196"/>
                  </a:lnTo>
                  <a:lnTo>
                    <a:pt x="397" y="162"/>
                  </a:lnTo>
                  <a:lnTo>
                    <a:pt x="305" y="124"/>
                  </a:lnTo>
                  <a:lnTo>
                    <a:pt x="213" y="86"/>
                  </a:lnTo>
                  <a:lnTo>
                    <a:pt x="121" y="44"/>
                  </a:lnTo>
                  <a:lnTo>
                    <a:pt x="28" y="0"/>
                  </a:lnTo>
                  <a:lnTo>
                    <a:pt x="0" y="58"/>
                  </a:lnTo>
                  <a:lnTo>
                    <a:pt x="94" y="102"/>
                  </a:lnTo>
                  <a:lnTo>
                    <a:pt x="188" y="144"/>
                  </a:lnTo>
                  <a:lnTo>
                    <a:pt x="281" y="184"/>
                  </a:lnTo>
                  <a:lnTo>
                    <a:pt x="372" y="221"/>
                  </a:lnTo>
                  <a:lnTo>
                    <a:pt x="464" y="257"/>
                  </a:lnTo>
                  <a:lnTo>
                    <a:pt x="555" y="289"/>
                  </a:lnTo>
                  <a:lnTo>
                    <a:pt x="644" y="319"/>
                  </a:lnTo>
                  <a:lnTo>
                    <a:pt x="731" y="346"/>
                  </a:lnTo>
                  <a:lnTo>
                    <a:pt x="817" y="371"/>
                  </a:lnTo>
                  <a:lnTo>
                    <a:pt x="903" y="394"/>
                  </a:lnTo>
                  <a:lnTo>
                    <a:pt x="985" y="414"/>
                  </a:lnTo>
                  <a:lnTo>
                    <a:pt x="1067" y="430"/>
                  </a:lnTo>
                  <a:lnTo>
                    <a:pt x="1147" y="446"/>
                  </a:lnTo>
                  <a:lnTo>
                    <a:pt x="1224" y="458"/>
                  </a:lnTo>
                  <a:lnTo>
                    <a:pt x="1299" y="467"/>
                  </a:lnTo>
                  <a:lnTo>
                    <a:pt x="1372" y="474"/>
                  </a:lnTo>
                  <a:lnTo>
                    <a:pt x="1407" y="477"/>
                  </a:lnTo>
                  <a:lnTo>
                    <a:pt x="1443" y="479"/>
                  </a:lnTo>
                  <a:lnTo>
                    <a:pt x="1477" y="480"/>
                  </a:lnTo>
                  <a:lnTo>
                    <a:pt x="1510" y="481"/>
                  </a:lnTo>
                  <a:lnTo>
                    <a:pt x="1543" y="480"/>
                  </a:lnTo>
                  <a:lnTo>
                    <a:pt x="1575" y="480"/>
                  </a:lnTo>
                  <a:lnTo>
                    <a:pt x="1607" y="478"/>
                  </a:lnTo>
                  <a:lnTo>
                    <a:pt x="1638" y="477"/>
                  </a:lnTo>
                  <a:lnTo>
                    <a:pt x="1668" y="473"/>
                  </a:lnTo>
                  <a:lnTo>
                    <a:pt x="1698" y="470"/>
                  </a:lnTo>
                  <a:lnTo>
                    <a:pt x="1726" y="465"/>
                  </a:lnTo>
                  <a:lnTo>
                    <a:pt x="1754" y="461"/>
                  </a:lnTo>
                  <a:lnTo>
                    <a:pt x="1782" y="456"/>
                  </a:lnTo>
                  <a:lnTo>
                    <a:pt x="1808" y="449"/>
                  </a:lnTo>
                  <a:lnTo>
                    <a:pt x="1833" y="442"/>
                  </a:lnTo>
                  <a:lnTo>
                    <a:pt x="1858" y="435"/>
                  </a:lnTo>
                  <a:lnTo>
                    <a:pt x="1882" y="426"/>
                  </a:lnTo>
                  <a:lnTo>
                    <a:pt x="1905" y="417"/>
                  </a:lnTo>
                  <a:lnTo>
                    <a:pt x="1927" y="407"/>
                  </a:lnTo>
                  <a:lnTo>
                    <a:pt x="1948" y="396"/>
                  </a:lnTo>
                  <a:lnTo>
                    <a:pt x="1969" y="385"/>
                  </a:lnTo>
                  <a:lnTo>
                    <a:pt x="1988" y="373"/>
                  </a:lnTo>
                  <a:lnTo>
                    <a:pt x="2007" y="359"/>
                  </a:lnTo>
                  <a:lnTo>
                    <a:pt x="2024" y="346"/>
                  </a:lnTo>
                  <a:lnTo>
                    <a:pt x="2041" y="332"/>
                  </a:lnTo>
                  <a:lnTo>
                    <a:pt x="2056" y="316"/>
                  </a:lnTo>
                  <a:lnTo>
                    <a:pt x="2071" y="300"/>
                  </a:lnTo>
                  <a:lnTo>
                    <a:pt x="2084" y="282"/>
                  </a:lnTo>
                  <a:lnTo>
                    <a:pt x="2095" y="265"/>
                  </a:lnTo>
                  <a:lnTo>
                    <a:pt x="2106" y="246"/>
                  </a:lnTo>
                  <a:lnTo>
                    <a:pt x="2116" y="227"/>
                  </a:lnTo>
                  <a:lnTo>
                    <a:pt x="2124" y="207"/>
                  </a:lnTo>
                  <a:lnTo>
                    <a:pt x="2064" y="18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8" name="Freeform 86"/>
            <p:cNvSpPr>
              <a:spLocks/>
            </p:cNvSpPr>
            <p:nvPr/>
          </p:nvSpPr>
          <p:spPr bwMode="auto">
            <a:xfrm>
              <a:off x="6249440" y="3001964"/>
              <a:ext cx="113470" cy="29527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7" y="62"/>
                </a:cxn>
                <a:cxn ang="0">
                  <a:pos x="33" y="91"/>
                </a:cxn>
                <a:cxn ang="0">
                  <a:pos x="46" y="120"/>
                </a:cxn>
                <a:cxn ang="0">
                  <a:pos x="58" y="148"/>
                </a:cxn>
                <a:cxn ang="0">
                  <a:pos x="69" y="176"/>
                </a:cxn>
                <a:cxn ang="0">
                  <a:pos x="78" y="203"/>
                </a:cxn>
                <a:cxn ang="0">
                  <a:pos x="86" y="229"/>
                </a:cxn>
                <a:cxn ang="0">
                  <a:pos x="91" y="256"/>
                </a:cxn>
                <a:cxn ang="0">
                  <a:pos x="95" y="281"/>
                </a:cxn>
                <a:cxn ang="0">
                  <a:pos x="99" y="305"/>
                </a:cxn>
                <a:cxn ang="0">
                  <a:pos x="100" y="330"/>
                </a:cxn>
                <a:cxn ang="0">
                  <a:pos x="99" y="353"/>
                </a:cxn>
                <a:cxn ang="0">
                  <a:pos x="98" y="375"/>
                </a:cxn>
                <a:cxn ang="0">
                  <a:pos x="94" y="397"/>
                </a:cxn>
                <a:cxn ang="0">
                  <a:pos x="89" y="418"/>
                </a:cxn>
                <a:cxn ang="0">
                  <a:pos x="82" y="438"/>
                </a:cxn>
                <a:cxn ang="0">
                  <a:pos x="142" y="461"/>
                </a:cxn>
                <a:cxn ang="0">
                  <a:pos x="151" y="436"/>
                </a:cxn>
                <a:cxn ang="0">
                  <a:pos x="157" y="409"/>
                </a:cxn>
                <a:cxn ang="0">
                  <a:pos x="162" y="383"/>
                </a:cxn>
                <a:cxn ang="0">
                  <a:pos x="164" y="356"/>
                </a:cxn>
                <a:cxn ang="0">
                  <a:pos x="164" y="329"/>
                </a:cxn>
                <a:cxn ang="0">
                  <a:pos x="163" y="300"/>
                </a:cxn>
                <a:cxn ang="0">
                  <a:pos x="159" y="271"/>
                </a:cxn>
                <a:cxn ang="0">
                  <a:pos x="155" y="243"/>
                </a:cxn>
                <a:cxn ang="0">
                  <a:pos x="147" y="214"/>
                </a:cxn>
                <a:cxn ang="0">
                  <a:pos x="140" y="184"/>
                </a:cxn>
                <a:cxn ang="0">
                  <a:pos x="130" y="154"/>
                </a:cxn>
                <a:cxn ang="0">
                  <a:pos x="118" y="123"/>
                </a:cxn>
                <a:cxn ang="0">
                  <a:pos x="104" y="94"/>
                </a:cxn>
                <a:cxn ang="0">
                  <a:pos x="90" y="63"/>
                </a:cxn>
                <a:cxn ang="0">
                  <a:pos x="73" y="31"/>
                </a:cxn>
                <a:cxn ang="0">
                  <a:pos x="56" y="0"/>
                </a:cxn>
                <a:cxn ang="0">
                  <a:pos x="0" y="32"/>
                </a:cxn>
              </a:cxnLst>
              <a:rect l="0" t="0" r="r" b="b"/>
              <a:pathLst>
                <a:path w="164" h="461">
                  <a:moveTo>
                    <a:pt x="0" y="32"/>
                  </a:moveTo>
                  <a:lnTo>
                    <a:pt x="17" y="62"/>
                  </a:lnTo>
                  <a:lnTo>
                    <a:pt x="33" y="91"/>
                  </a:lnTo>
                  <a:lnTo>
                    <a:pt x="46" y="120"/>
                  </a:lnTo>
                  <a:lnTo>
                    <a:pt x="58" y="148"/>
                  </a:lnTo>
                  <a:lnTo>
                    <a:pt x="69" y="176"/>
                  </a:lnTo>
                  <a:lnTo>
                    <a:pt x="78" y="203"/>
                  </a:lnTo>
                  <a:lnTo>
                    <a:pt x="86" y="229"/>
                  </a:lnTo>
                  <a:lnTo>
                    <a:pt x="91" y="256"/>
                  </a:lnTo>
                  <a:lnTo>
                    <a:pt x="95" y="281"/>
                  </a:lnTo>
                  <a:lnTo>
                    <a:pt x="99" y="305"/>
                  </a:lnTo>
                  <a:lnTo>
                    <a:pt x="100" y="330"/>
                  </a:lnTo>
                  <a:lnTo>
                    <a:pt x="99" y="353"/>
                  </a:lnTo>
                  <a:lnTo>
                    <a:pt x="98" y="375"/>
                  </a:lnTo>
                  <a:lnTo>
                    <a:pt x="94" y="397"/>
                  </a:lnTo>
                  <a:lnTo>
                    <a:pt x="89" y="418"/>
                  </a:lnTo>
                  <a:lnTo>
                    <a:pt x="82" y="438"/>
                  </a:lnTo>
                  <a:lnTo>
                    <a:pt x="142" y="461"/>
                  </a:lnTo>
                  <a:lnTo>
                    <a:pt x="151" y="436"/>
                  </a:lnTo>
                  <a:lnTo>
                    <a:pt x="157" y="409"/>
                  </a:lnTo>
                  <a:lnTo>
                    <a:pt x="162" y="383"/>
                  </a:lnTo>
                  <a:lnTo>
                    <a:pt x="164" y="356"/>
                  </a:lnTo>
                  <a:lnTo>
                    <a:pt x="164" y="329"/>
                  </a:lnTo>
                  <a:lnTo>
                    <a:pt x="163" y="300"/>
                  </a:lnTo>
                  <a:lnTo>
                    <a:pt x="159" y="271"/>
                  </a:lnTo>
                  <a:lnTo>
                    <a:pt x="155" y="243"/>
                  </a:lnTo>
                  <a:lnTo>
                    <a:pt x="147" y="214"/>
                  </a:lnTo>
                  <a:lnTo>
                    <a:pt x="140" y="184"/>
                  </a:lnTo>
                  <a:lnTo>
                    <a:pt x="130" y="154"/>
                  </a:lnTo>
                  <a:lnTo>
                    <a:pt x="118" y="123"/>
                  </a:lnTo>
                  <a:lnTo>
                    <a:pt x="104" y="94"/>
                  </a:lnTo>
                  <a:lnTo>
                    <a:pt x="90" y="63"/>
                  </a:lnTo>
                  <a:lnTo>
                    <a:pt x="73" y="31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9" name="Freeform 87"/>
            <p:cNvSpPr>
              <a:spLocks/>
            </p:cNvSpPr>
            <p:nvPr/>
          </p:nvSpPr>
          <p:spPr bwMode="auto">
            <a:xfrm>
              <a:off x="6062042" y="2776538"/>
              <a:ext cx="99716" cy="9366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2" y="58"/>
                </a:cxn>
                <a:cxn ang="0">
                  <a:pos x="24" y="71"/>
                </a:cxn>
                <a:cxn ang="0">
                  <a:pos x="36" y="83"/>
                </a:cxn>
                <a:cxn ang="0">
                  <a:pos x="48" y="96"/>
                </a:cxn>
                <a:cxn ang="0">
                  <a:pos x="60" y="108"/>
                </a:cxn>
                <a:cxn ang="0">
                  <a:pos x="71" y="122"/>
                </a:cxn>
                <a:cxn ang="0">
                  <a:pos x="83" y="134"/>
                </a:cxn>
                <a:cxn ang="0">
                  <a:pos x="94" y="147"/>
                </a:cxn>
                <a:cxn ang="0">
                  <a:pos x="143" y="104"/>
                </a:cxn>
                <a:cxn ang="0">
                  <a:pos x="131" y="91"/>
                </a:cxn>
                <a:cxn ang="0">
                  <a:pos x="120" y="79"/>
                </a:cxn>
                <a:cxn ang="0">
                  <a:pos x="108" y="65"/>
                </a:cxn>
                <a:cxn ang="0">
                  <a:pos x="96" y="52"/>
                </a:cxn>
                <a:cxn ang="0">
                  <a:pos x="83" y="39"/>
                </a:cxn>
                <a:cxn ang="0">
                  <a:pos x="70" y="26"/>
                </a:cxn>
                <a:cxn ang="0">
                  <a:pos x="58" y="12"/>
                </a:cxn>
                <a:cxn ang="0">
                  <a:pos x="45" y="0"/>
                </a:cxn>
                <a:cxn ang="0">
                  <a:pos x="0" y="45"/>
                </a:cxn>
              </a:cxnLst>
              <a:rect l="0" t="0" r="r" b="b"/>
              <a:pathLst>
                <a:path w="143" h="147">
                  <a:moveTo>
                    <a:pt x="0" y="45"/>
                  </a:moveTo>
                  <a:lnTo>
                    <a:pt x="12" y="58"/>
                  </a:lnTo>
                  <a:lnTo>
                    <a:pt x="24" y="71"/>
                  </a:lnTo>
                  <a:lnTo>
                    <a:pt x="36" y="83"/>
                  </a:lnTo>
                  <a:lnTo>
                    <a:pt x="48" y="96"/>
                  </a:lnTo>
                  <a:lnTo>
                    <a:pt x="60" y="108"/>
                  </a:lnTo>
                  <a:lnTo>
                    <a:pt x="71" y="122"/>
                  </a:lnTo>
                  <a:lnTo>
                    <a:pt x="83" y="134"/>
                  </a:lnTo>
                  <a:lnTo>
                    <a:pt x="94" y="147"/>
                  </a:lnTo>
                  <a:lnTo>
                    <a:pt x="143" y="104"/>
                  </a:lnTo>
                  <a:lnTo>
                    <a:pt x="131" y="91"/>
                  </a:lnTo>
                  <a:lnTo>
                    <a:pt x="120" y="79"/>
                  </a:lnTo>
                  <a:lnTo>
                    <a:pt x="108" y="65"/>
                  </a:lnTo>
                  <a:lnTo>
                    <a:pt x="96" y="52"/>
                  </a:lnTo>
                  <a:lnTo>
                    <a:pt x="83" y="39"/>
                  </a:lnTo>
                  <a:lnTo>
                    <a:pt x="70" y="26"/>
                  </a:lnTo>
                  <a:lnTo>
                    <a:pt x="58" y="12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60" name="Freeform 88"/>
            <p:cNvSpPr>
              <a:spLocks/>
            </p:cNvSpPr>
            <p:nvPr/>
          </p:nvSpPr>
          <p:spPr bwMode="auto">
            <a:xfrm>
              <a:off x="5690687" y="2493964"/>
              <a:ext cx="195993" cy="14763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2" y="76"/>
                </a:cxn>
                <a:cxn ang="0">
                  <a:pos x="64" y="98"/>
                </a:cxn>
                <a:cxn ang="0">
                  <a:pos x="96" y="120"/>
                </a:cxn>
                <a:cxn ang="0">
                  <a:pos x="127" y="142"/>
                </a:cxn>
                <a:cxn ang="0">
                  <a:pos x="156" y="166"/>
                </a:cxn>
                <a:cxn ang="0">
                  <a:pos x="186" y="188"/>
                </a:cxn>
                <a:cxn ang="0">
                  <a:pos x="216" y="210"/>
                </a:cxn>
                <a:cxn ang="0">
                  <a:pos x="245" y="233"/>
                </a:cxn>
                <a:cxn ang="0">
                  <a:pos x="286" y="182"/>
                </a:cxn>
                <a:cxn ang="0">
                  <a:pos x="256" y="159"/>
                </a:cxn>
                <a:cxn ang="0">
                  <a:pos x="226" y="136"/>
                </a:cxn>
                <a:cxn ang="0">
                  <a:pos x="195" y="114"/>
                </a:cxn>
                <a:cxn ang="0">
                  <a:pos x="164" y="91"/>
                </a:cxn>
                <a:cxn ang="0">
                  <a:pos x="133" y="68"/>
                </a:cxn>
                <a:cxn ang="0">
                  <a:pos x="101" y="45"/>
                </a:cxn>
                <a:cxn ang="0">
                  <a:pos x="69" y="23"/>
                </a:cxn>
                <a:cxn ang="0">
                  <a:pos x="36" y="0"/>
                </a:cxn>
                <a:cxn ang="0">
                  <a:pos x="0" y="54"/>
                </a:cxn>
              </a:cxnLst>
              <a:rect l="0" t="0" r="r" b="b"/>
              <a:pathLst>
                <a:path w="286" h="233">
                  <a:moveTo>
                    <a:pt x="0" y="54"/>
                  </a:moveTo>
                  <a:lnTo>
                    <a:pt x="32" y="76"/>
                  </a:lnTo>
                  <a:lnTo>
                    <a:pt x="64" y="98"/>
                  </a:lnTo>
                  <a:lnTo>
                    <a:pt x="96" y="120"/>
                  </a:lnTo>
                  <a:lnTo>
                    <a:pt x="127" y="142"/>
                  </a:lnTo>
                  <a:lnTo>
                    <a:pt x="156" y="166"/>
                  </a:lnTo>
                  <a:lnTo>
                    <a:pt x="186" y="188"/>
                  </a:lnTo>
                  <a:lnTo>
                    <a:pt x="216" y="210"/>
                  </a:lnTo>
                  <a:lnTo>
                    <a:pt x="245" y="233"/>
                  </a:lnTo>
                  <a:lnTo>
                    <a:pt x="286" y="182"/>
                  </a:lnTo>
                  <a:lnTo>
                    <a:pt x="256" y="159"/>
                  </a:lnTo>
                  <a:lnTo>
                    <a:pt x="226" y="136"/>
                  </a:lnTo>
                  <a:lnTo>
                    <a:pt x="195" y="114"/>
                  </a:lnTo>
                  <a:lnTo>
                    <a:pt x="164" y="91"/>
                  </a:lnTo>
                  <a:lnTo>
                    <a:pt x="133" y="68"/>
                  </a:lnTo>
                  <a:lnTo>
                    <a:pt x="101" y="45"/>
                  </a:lnTo>
                  <a:lnTo>
                    <a:pt x="69" y="23"/>
                  </a:lnTo>
                  <a:lnTo>
                    <a:pt x="3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90" name="Freeform 40"/>
          <p:cNvSpPr>
            <a:spLocks/>
          </p:cNvSpPr>
          <p:nvPr/>
        </p:nvSpPr>
        <p:spPr bwMode="auto">
          <a:xfrm flipH="1">
            <a:off x="6627812" y="5257800"/>
            <a:ext cx="152400" cy="152400"/>
          </a:xfrm>
          <a:custGeom>
            <a:avLst/>
            <a:gdLst/>
            <a:ahLst/>
            <a:cxnLst>
              <a:cxn ang="0">
                <a:pos x="88" y="158"/>
              </a:cxn>
              <a:cxn ang="0">
                <a:pos x="103" y="154"/>
              </a:cxn>
              <a:cxn ang="0">
                <a:pos x="116" y="149"/>
              </a:cxn>
              <a:cxn ang="0">
                <a:pos x="129" y="140"/>
              </a:cxn>
              <a:cxn ang="0">
                <a:pos x="141" y="129"/>
              </a:cxn>
              <a:cxn ang="0">
                <a:pos x="148" y="117"/>
              </a:cxn>
              <a:cxn ang="0">
                <a:pos x="155" y="103"/>
              </a:cxn>
              <a:cxn ang="0">
                <a:pos x="158" y="87"/>
              </a:cxn>
              <a:cxn ang="0">
                <a:pos x="158" y="71"/>
              </a:cxn>
              <a:cxn ang="0">
                <a:pos x="155" y="55"/>
              </a:cxn>
              <a:cxn ang="0">
                <a:pos x="148" y="42"/>
              </a:cxn>
              <a:cxn ang="0">
                <a:pos x="141" y="29"/>
              </a:cxn>
              <a:cxn ang="0">
                <a:pos x="129" y="18"/>
              </a:cxn>
              <a:cxn ang="0">
                <a:pos x="116" y="10"/>
              </a:cxn>
              <a:cxn ang="0">
                <a:pos x="103" y="3"/>
              </a:cxn>
              <a:cxn ang="0">
                <a:pos x="88" y="0"/>
              </a:cxn>
              <a:cxn ang="0">
                <a:pos x="71" y="0"/>
              </a:cxn>
              <a:cxn ang="0">
                <a:pos x="55" y="3"/>
              </a:cxn>
              <a:cxn ang="0">
                <a:pos x="41" y="10"/>
              </a:cxn>
              <a:cxn ang="0">
                <a:pos x="29" y="18"/>
              </a:cxn>
              <a:cxn ang="0">
                <a:pos x="18" y="29"/>
              </a:cxn>
              <a:cxn ang="0">
                <a:pos x="9" y="42"/>
              </a:cxn>
              <a:cxn ang="0">
                <a:pos x="4" y="55"/>
              </a:cxn>
              <a:cxn ang="0">
                <a:pos x="0" y="71"/>
              </a:cxn>
              <a:cxn ang="0">
                <a:pos x="0" y="87"/>
              </a:cxn>
              <a:cxn ang="0">
                <a:pos x="4" y="103"/>
              </a:cxn>
              <a:cxn ang="0">
                <a:pos x="9" y="117"/>
              </a:cxn>
              <a:cxn ang="0">
                <a:pos x="18" y="129"/>
              </a:cxn>
              <a:cxn ang="0">
                <a:pos x="29" y="140"/>
              </a:cxn>
              <a:cxn ang="0">
                <a:pos x="41" y="149"/>
              </a:cxn>
              <a:cxn ang="0">
                <a:pos x="55" y="154"/>
              </a:cxn>
              <a:cxn ang="0">
                <a:pos x="71" y="158"/>
              </a:cxn>
            </a:cxnLst>
            <a:rect l="0" t="0" r="r" b="b"/>
            <a:pathLst>
              <a:path w="158" h="158">
                <a:moveTo>
                  <a:pt x="79" y="158"/>
                </a:moveTo>
                <a:lnTo>
                  <a:pt x="88" y="158"/>
                </a:lnTo>
                <a:lnTo>
                  <a:pt x="95" y="157"/>
                </a:lnTo>
                <a:lnTo>
                  <a:pt x="103" y="154"/>
                </a:lnTo>
                <a:lnTo>
                  <a:pt x="110" y="152"/>
                </a:lnTo>
                <a:lnTo>
                  <a:pt x="116" y="149"/>
                </a:lnTo>
                <a:lnTo>
                  <a:pt x="123" y="145"/>
                </a:lnTo>
                <a:lnTo>
                  <a:pt x="129" y="140"/>
                </a:lnTo>
                <a:lnTo>
                  <a:pt x="135" y="135"/>
                </a:lnTo>
                <a:lnTo>
                  <a:pt x="141" y="129"/>
                </a:lnTo>
                <a:lnTo>
                  <a:pt x="145" y="124"/>
                </a:lnTo>
                <a:lnTo>
                  <a:pt x="148" y="117"/>
                </a:lnTo>
                <a:lnTo>
                  <a:pt x="152" y="110"/>
                </a:lnTo>
                <a:lnTo>
                  <a:pt x="155" y="103"/>
                </a:lnTo>
                <a:lnTo>
                  <a:pt x="157" y="95"/>
                </a:lnTo>
                <a:lnTo>
                  <a:pt x="158" y="87"/>
                </a:lnTo>
                <a:lnTo>
                  <a:pt x="158" y="79"/>
                </a:lnTo>
                <a:lnTo>
                  <a:pt x="158" y="71"/>
                </a:lnTo>
                <a:lnTo>
                  <a:pt x="157" y="63"/>
                </a:lnTo>
                <a:lnTo>
                  <a:pt x="155" y="55"/>
                </a:lnTo>
                <a:lnTo>
                  <a:pt x="152" y="49"/>
                </a:lnTo>
                <a:lnTo>
                  <a:pt x="148" y="42"/>
                </a:lnTo>
                <a:lnTo>
                  <a:pt x="145" y="35"/>
                </a:lnTo>
                <a:lnTo>
                  <a:pt x="141" y="29"/>
                </a:lnTo>
                <a:lnTo>
                  <a:pt x="135" y="23"/>
                </a:lnTo>
                <a:lnTo>
                  <a:pt x="129" y="18"/>
                </a:lnTo>
                <a:lnTo>
                  <a:pt x="123" y="13"/>
                </a:lnTo>
                <a:lnTo>
                  <a:pt x="116" y="10"/>
                </a:lnTo>
                <a:lnTo>
                  <a:pt x="110" y="7"/>
                </a:lnTo>
                <a:lnTo>
                  <a:pt x="103" y="3"/>
                </a:lnTo>
                <a:lnTo>
                  <a:pt x="95" y="1"/>
                </a:lnTo>
                <a:lnTo>
                  <a:pt x="88" y="0"/>
                </a:lnTo>
                <a:lnTo>
                  <a:pt x="79" y="0"/>
                </a:lnTo>
                <a:lnTo>
                  <a:pt x="71" y="0"/>
                </a:lnTo>
                <a:lnTo>
                  <a:pt x="63" y="1"/>
                </a:lnTo>
                <a:lnTo>
                  <a:pt x="55" y="3"/>
                </a:lnTo>
                <a:lnTo>
                  <a:pt x="48" y="7"/>
                </a:lnTo>
                <a:lnTo>
                  <a:pt x="41" y="10"/>
                </a:lnTo>
                <a:lnTo>
                  <a:pt x="35" y="13"/>
                </a:lnTo>
                <a:lnTo>
                  <a:pt x="29" y="18"/>
                </a:lnTo>
                <a:lnTo>
                  <a:pt x="23" y="23"/>
                </a:lnTo>
                <a:lnTo>
                  <a:pt x="18" y="29"/>
                </a:lnTo>
                <a:lnTo>
                  <a:pt x="14" y="35"/>
                </a:lnTo>
                <a:lnTo>
                  <a:pt x="9" y="42"/>
                </a:lnTo>
                <a:lnTo>
                  <a:pt x="6" y="49"/>
                </a:lnTo>
                <a:lnTo>
                  <a:pt x="4" y="55"/>
                </a:lnTo>
                <a:lnTo>
                  <a:pt x="1" y="63"/>
                </a:lnTo>
                <a:lnTo>
                  <a:pt x="0" y="71"/>
                </a:lnTo>
                <a:lnTo>
                  <a:pt x="0" y="79"/>
                </a:lnTo>
                <a:lnTo>
                  <a:pt x="0" y="87"/>
                </a:lnTo>
                <a:lnTo>
                  <a:pt x="1" y="95"/>
                </a:lnTo>
                <a:lnTo>
                  <a:pt x="4" y="103"/>
                </a:lnTo>
                <a:lnTo>
                  <a:pt x="6" y="110"/>
                </a:lnTo>
                <a:lnTo>
                  <a:pt x="9" y="117"/>
                </a:lnTo>
                <a:lnTo>
                  <a:pt x="14" y="124"/>
                </a:lnTo>
                <a:lnTo>
                  <a:pt x="18" y="129"/>
                </a:lnTo>
                <a:lnTo>
                  <a:pt x="23" y="135"/>
                </a:lnTo>
                <a:lnTo>
                  <a:pt x="29" y="140"/>
                </a:lnTo>
                <a:lnTo>
                  <a:pt x="35" y="145"/>
                </a:lnTo>
                <a:lnTo>
                  <a:pt x="41" y="149"/>
                </a:lnTo>
                <a:lnTo>
                  <a:pt x="48" y="152"/>
                </a:lnTo>
                <a:lnTo>
                  <a:pt x="55" y="154"/>
                </a:lnTo>
                <a:lnTo>
                  <a:pt x="63" y="157"/>
                </a:lnTo>
                <a:lnTo>
                  <a:pt x="71" y="158"/>
                </a:lnTo>
                <a:lnTo>
                  <a:pt x="79" y="15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Positioning Maps Help Managers to </a:t>
            </a:r>
            <a:br>
              <a:rPr lang="en-US" smtClean="0"/>
            </a:br>
            <a:r>
              <a:rPr lang="en-US" smtClean="0"/>
              <a:t>Visualize Strategy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Research provides </a:t>
            </a:r>
            <a:r>
              <a:rPr lang="en-US" dirty="0" smtClean="0"/>
              <a:t>input </a:t>
            </a:r>
            <a:r>
              <a:rPr lang="en-US" dirty="0" smtClean="0"/>
              <a:t>to development of positioning </a:t>
            </a:r>
            <a:r>
              <a:rPr lang="en-US" smtClean="0"/>
              <a:t>maps</a:t>
            </a:r>
            <a:r>
              <a:rPr lang="en-US" smtClean="0"/>
              <a:t> </a:t>
            </a:r>
            <a:r>
              <a:rPr smtClean="0"/>
              <a:t>– </a:t>
            </a:r>
            <a:r>
              <a:rPr lang="en-US" dirty="0" smtClean="0"/>
              <a:t>challenge is to ensure that </a:t>
            </a:r>
          </a:p>
          <a:p>
            <a:pPr lvl="1"/>
            <a:r>
              <a:rPr lang="en-US" dirty="0" smtClean="0"/>
              <a:t>Attributes employed in maps are important to target segments </a:t>
            </a:r>
          </a:p>
          <a:p>
            <a:pPr lvl="1"/>
            <a:r>
              <a:rPr lang="en-US" dirty="0" smtClean="0"/>
              <a:t>Performance of individual firms on each attribute accurately reflects perceptions of customers in target segments</a:t>
            </a:r>
          </a:p>
          <a:p>
            <a:r>
              <a:rPr lang="en-US" dirty="0" smtClean="0"/>
              <a:t>Predictions can be made of how positions may change in light of future developments</a:t>
            </a:r>
          </a:p>
          <a:p>
            <a:r>
              <a:rPr lang="en-US" dirty="0" smtClean="0"/>
              <a:t>Charts and maps can facilitate “visual awakening” to threats and opportunities, suggest alternative strategic directions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Focused Strategies for Services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Changing Competitive Positioning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Repositioning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Firm </a:t>
            </a:r>
            <a:r>
              <a:rPr lang="en-US" dirty="0"/>
              <a:t>may have to make significant change in existing position</a:t>
            </a:r>
          </a:p>
          <a:p>
            <a:pPr lvl="1"/>
            <a:r>
              <a:rPr lang="en-US" dirty="0"/>
              <a:t>Revising service characteristics; redefining target market segments; abandoning certain products; withdrawing from certain market segments</a:t>
            </a:r>
          </a:p>
          <a:p>
            <a:pPr>
              <a:spcBef>
                <a:spcPts val="3000"/>
              </a:spcBef>
            </a:pPr>
            <a:r>
              <a:rPr lang="en-US" dirty="0"/>
              <a:t>Improving negative brand perceptions may require extensive </a:t>
            </a:r>
            <a:r>
              <a:rPr lang="en-US" dirty="0">
                <a:solidFill>
                  <a:srgbClr val="FF6600"/>
                </a:solidFill>
              </a:rPr>
              <a:t>redesign</a:t>
            </a:r>
            <a:r>
              <a:rPr lang="en-US" dirty="0"/>
              <a:t> of core product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Repositioning </a:t>
            </a:r>
            <a:r>
              <a:rPr lang="en-US" dirty="0"/>
              <a:t>introduces new dimensions into positioning equation that other firms cannot immediately match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953000"/>
          </a:xfrm>
        </p:spPr>
        <p:txBody>
          <a:bodyPr/>
          <a:lstStyle/>
          <a:p>
            <a:pPr lvl="0"/>
            <a:r>
              <a:rPr lang="en-US" dirty="0" smtClean="0"/>
              <a:t>Focus Strategies:</a:t>
            </a:r>
          </a:p>
          <a:p>
            <a:pPr lvl="1"/>
            <a:r>
              <a:rPr lang="en-US" dirty="0" smtClean="0"/>
              <a:t>Fully focused</a:t>
            </a:r>
          </a:p>
          <a:p>
            <a:pPr lvl="1"/>
            <a:r>
              <a:rPr lang="en-US" dirty="0" smtClean="0"/>
              <a:t>Service focused</a:t>
            </a:r>
          </a:p>
          <a:p>
            <a:pPr lvl="1"/>
            <a:r>
              <a:rPr lang="en-US" dirty="0" smtClean="0"/>
              <a:t>Market</a:t>
            </a:r>
            <a:r>
              <a:rPr lang="en-US" dirty="0" smtClean="0"/>
              <a:t> </a:t>
            </a:r>
            <a:r>
              <a:rPr dirty="0" smtClean="0"/>
              <a:t>f</a:t>
            </a:r>
            <a:r>
              <a:rPr lang="en-US" dirty="0" err="1" smtClean="0"/>
              <a:t>ocused</a:t>
            </a:r>
            <a:endParaRPr lang="en-US" dirty="0" smtClean="0"/>
          </a:p>
          <a:p>
            <a:pPr lvl="1"/>
            <a:r>
              <a:rPr lang="en-US" dirty="0" smtClean="0"/>
              <a:t>Unfocused</a:t>
            </a:r>
            <a:endParaRPr lang="en-SG" dirty="0" smtClean="0"/>
          </a:p>
          <a:p>
            <a:pPr lvl="0"/>
            <a:r>
              <a:rPr lang="en-US" dirty="0" smtClean="0"/>
              <a:t>Market Segmentation – buyers share common characteristics, needs, purchasing behavior &amp; consumption patterns</a:t>
            </a:r>
          </a:p>
          <a:p>
            <a:r>
              <a:rPr lang="en-US" altLang="zh-TW" dirty="0" smtClean="0"/>
              <a:t>Service attributes</a:t>
            </a:r>
            <a:r>
              <a:rPr lang="en-US" altLang="zh-TW" dirty="0" smtClean="0"/>
              <a:t> </a:t>
            </a:r>
            <a:r>
              <a:rPr dirty="0" smtClean="0"/>
              <a:t>–</a:t>
            </a:r>
            <a:r>
              <a:rPr lang="en-US" altLang="zh-TW" dirty="0" smtClean="0"/>
              <a:t> </a:t>
            </a:r>
            <a:r>
              <a:rPr lang="en-US" altLang="zh-TW" dirty="0" smtClean="0"/>
              <a:t>determinant attributes are often the ones most important to customers</a:t>
            </a:r>
          </a:p>
          <a:p>
            <a:pPr lvl="0"/>
            <a:endParaRPr lang="en-SG" dirty="0" smtClean="0"/>
          </a:p>
          <a:p>
            <a:endParaRPr lang="en-SG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Positioning links:</a:t>
            </a:r>
          </a:p>
          <a:p>
            <a:pPr lvl="1"/>
            <a:r>
              <a:rPr lang="en-US" dirty="0" smtClean="0"/>
              <a:t>Market Analysis</a:t>
            </a:r>
          </a:p>
          <a:p>
            <a:pPr lvl="1"/>
            <a:r>
              <a:rPr lang="en-US" dirty="0" smtClean="0"/>
              <a:t>Internal Analysis</a:t>
            </a:r>
          </a:p>
          <a:p>
            <a:pPr lvl="1"/>
            <a:r>
              <a:rPr lang="en-US" dirty="0" smtClean="0"/>
              <a:t>Competitive Analysis</a:t>
            </a:r>
          </a:p>
          <a:p>
            <a:pPr lvl="0"/>
            <a:r>
              <a:rPr lang="en-US" altLang="zh-TW" dirty="0" smtClean="0"/>
              <a:t>Positioning maps are useful for plotting competitive strategy:</a:t>
            </a:r>
          </a:p>
          <a:p>
            <a:pPr lvl="1"/>
            <a:r>
              <a:rPr lang="en-US" altLang="zh-TW" dirty="0" smtClean="0"/>
              <a:t>Identify potential competitive responses</a:t>
            </a:r>
          </a:p>
          <a:p>
            <a:pPr lvl="1"/>
            <a:r>
              <a:rPr lang="en-US" altLang="zh-TW" dirty="0" smtClean="0"/>
              <a:t>Help executives to visualize strategy</a:t>
            </a:r>
          </a:p>
          <a:p>
            <a:pPr lvl="1"/>
            <a:endParaRPr lang="en-SG" dirty="0" smtClean="0"/>
          </a:p>
          <a:p>
            <a:pPr lvl="0"/>
            <a:endParaRPr lang="en-SG" dirty="0" smtClean="0"/>
          </a:p>
          <a:p>
            <a:endParaRPr lang="en-SG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Standing Apart from the Competition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2412" y="2133600"/>
            <a:ext cx="6553200" cy="35052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40000"/>
              </a:lnSpc>
            </a:pPr>
            <a:endParaRPr lang="en-US" dirty="0" smtClean="0"/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	“A </a:t>
            </a:r>
            <a:r>
              <a:rPr lang="en-US" sz="2000" b="0" dirty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business must set itself apart from its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competition. To </a:t>
            </a:r>
            <a:r>
              <a:rPr lang="en-US" sz="2000" b="0" dirty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be successful it must identify and promote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itself </a:t>
            </a:r>
            <a:r>
              <a:rPr lang="en-US" sz="2000" b="0" dirty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as the best provider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 of attributes </a:t>
            </a:r>
            <a:r>
              <a:rPr lang="en-US" sz="2000" b="0" dirty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that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are important </a:t>
            </a:r>
            <a:r>
              <a:rPr lang="en-US" sz="2000" b="0" dirty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to target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customers.”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		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						</a:t>
            </a:r>
            <a:r>
              <a:rPr lang="en-US" sz="1800" dirty="0">
                <a:solidFill>
                  <a:schemeClr val="tx1"/>
                </a:solidFill>
                <a:latin typeface="Helvetica"/>
                <a:cs typeface="Helvetica"/>
              </a:rPr>
              <a:t>     </a:t>
            </a:r>
            <a:r>
              <a:rPr lang="en-US" sz="1800" dirty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George S. Day</a:t>
            </a:r>
          </a:p>
          <a:p>
            <a:endParaRPr lang="en-US" sz="2000" i="1" dirty="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Basic Focus Strategies for Services </a:t>
            </a:r>
            <a:endParaRPr lang="en-US" b="0" dirty="0"/>
          </a:p>
        </p:txBody>
      </p:sp>
      <p:pic>
        <p:nvPicPr>
          <p:cNvPr id="22" name="Picture 22" descr="PPT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044" y="1600200"/>
            <a:ext cx="5504368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using Focused Strategies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30225" y="1524000"/>
            <a:ext cx="8993187" cy="914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Fully focused: Limited range of services to narrow and specific market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812" y="24384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l" defTabSz="869950"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sz="22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Opportunities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altLang="zh-TW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Developing recognized expertise in a well-defined niche may provide protection against would-be competitors 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altLang="zh-TW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Allows firms to charge premium prices </a:t>
            </a:r>
          </a:p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799012" y="2362200"/>
            <a:ext cx="42672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l" defTabSz="869950"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sz="22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Risks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altLang="zh-TW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Market is too small to generate needed volume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altLang="zh-TW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Demand may be displaced by generic competition from alternative products 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altLang="zh-TW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Purchasers in chosen segment may be susceptible to economic downturn </a:t>
            </a:r>
            <a:endParaRPr lang="en-US" sz="1800" b="1" kern="0" dirty="0" smtClean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Considerations for using Focused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Market focused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Narrow market segment with wide range of services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Need to make sure firms have operational capability to do </a:t>
            </a:r>
            <a:r>
              <a:rPr lang="en-US" altLang="zh-TW" dirty="0" smtClean="0"/>
              <a:t>an</a:t>
            </a:r>
            <a:r>
              <a:rPr altLang="zh-TW" dirty="0" smtClean="0"/>
              <a:t>d</a:t>
            </a:r>
            <a:r>
              <a:rPr lang="en-US" altLang="zh-TW" dirty="0" smtClean="0"/>
              <a:t> </a:t>
            </a:r>
            <a:r>
              <a:rPr lang="en-US" altLang="zh-TW" dirty="0" smtClean="0"/>
              <a:t>deliver each of the different services selected 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Need to understand customer purchasing practices and preferences</a:t>
            </a:r>
          </a:p>
          <a:p>
            <a:r>
              <a:rPr lang="en-US" dirty="0" smtClean="0"/>
              <a:t>Service focused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Narrow range of services to fairly broad market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As new segments are added, firm needs to develop knowledge and skills in serving each segment</a:t>
            </a:r>
            <a:endParaRPr lang="en-US" dirty="0" smtClean="0"/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Considerations for Using  </a:t>
            </a:r>
            <a:br>
              <a:rPr lang="en-US" smtClean="0"/>
            </a:br>
            <a:r>
              <a:rPr lang="en-US" smtClean="0"/>
              <a:t>Focus Strategies </a:t>
            </a:r>
            <a:endParaRPr lang="en-US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2" y="2057400"/>
            <a:ext cx="4724399" cy="4800600"/>
          </a:xfrm>
        </p:spPr>
        <p:txBody>
          <a:bodyPr/>
          <a:lstStyle/>
          <a:p>
            <a:r>
              <a:rPr lang="en-US" dirty="0" smtClean="0"/>
              <a:t>Unfocused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Broad markets with wide range of services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Many service providers fall into this category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Danger – becoming a “jack of all trades and master of none”</a:t>
            </a:r>
          </a:p>
        </p:txBody>
      </p:sp>
      <p:pic>
        <p:nvPicPr>
          <p:cNvPr id="5" name="Picture 4" descr="photo0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6212" y="2286000"/>
            <a:ext cx="4060628" cy="284021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Market Segmentation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1472222652</TotalTime>
  <Pages>94</Pages>
  <Words>1363</Words>
  <Application>Microsoft Office PowerPoint</Application>
  <PresentationFormat>Custom</PresentationFormat>
  <Paragraphs>251</Paragraphs>
  <Slides>33</Slides>
  <Notes>29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</vt:lpstr>
      <vt:lpstr>Slide 1</vt:lpstr>
      <vt:lpstr>Overview of Chapter 3</vt:lpstr>
      <vt:lpstr>Slide 3</vt:lpstr>
      <vt:lpstr>Standing Apart from the Competition</vt:lpstr>
      <vt:lpstr>Basic Focus Strategies for Services </vt:lpstr>
      <vt:lpstr>Considerations for using Focused Strategies</vt:lpstr>
      <vt:lpstr>Considerations for using Focused Strategies</vt:lpstr>
      <vt:lpstr>Considerations for Using   Focus Strategies </vt:lpstr>
      <vt:lpstr>Slide 9</vt:lpstr>
      <vt:lpstr>Market Segmentation</vt:lpstr>
      <vt:lpstr>Slide 11</vt:lpstr>
      <vt:lpstr>Developing Right Service Concept for a Specific Segment</vt:lpstr>
      <vt:lpstr>Important vs. Determinant Attributes</vt:lpstr>
      <vt:lpstr>Establishing Service Levels</vt:lpstr>
      <vt:lpstr>Slide 15</vt:lpstr>
      <vt:lpstr>Four Principles of Positioning Strategy</vt:lpstr>
      <vt:lpstr>Principles of Positioning</vt:lpstr>
      <vt:lpstr>Slide 18</vt:lpstr>
      <vt:lpstr>Developing an Effective Positioning Strategy</vt:lpstr>
      <vt:lpstr>Developing an Effective Positioning Strategy</vt:lpstr>
      <vt:lpstr>Market, Internal, and Competitive Analyses </vt:lpstr>
      <vt:lpstr>Anticipating Competitive Response</vt:lpstr>
      <vt:lpstr>Slide 23</vt:lpstr>
      <vt:lpstr>Using Positioning Maps to Plot  Competitive Strategy</vt:lpstr>
      <vt:lpstr>Positioning of Hotels in Belleville: Price vs. Service Level </vt:lpstr>
      <vt:lpstr>Positioning of Hotels in Belleville:          Location vs. Physical Luxury</vt:lpstr>
      <vt:lpstr>Positioning After New Construction:  Price vs. Service Level</vt:lpstr>
      <vt:lpstr>Positioning After New Construction: Location vs. Physical Luxury </vt:lpstr>
      <vt:lpstr>Positioning Maps Help Managers to  Visualize Strategy</vt:lpstr>
      <vt:lpstr>Slide 30</vt:lpstr>
      <vt:lpstr>Repositioning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Office 2004 Test Drive User</cp:lastModifiedBy>
  <cp:revision>690</cp:revision>
  <cp:lastPrinted>2002-07-07T10:21:06Z</cp:lastPrinted>
  <dcterms:created xsi:type="dcterms:W3CDTF">2010-03-14T04:41:48Z</dcterms:created>
  <dcterms:modified xsi:type="dcterms:W3CDTF">2010-03-14T18:46:50Z</dcterms:modified>
</cp:coreProperties>
</file>