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319" r:id="rId5"/>
    <p:sldId id="259" r:id="rId6"/>
    <p:sldId id="307" r:id="rId7"/>
    <p:sldId id="309" r:id="rId8"/>
    <p:sldId id="308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318" r:id="rId17"/>
    <p:sldId id="284" r:id="rId18"/>
    <p:sldId id="317" r:id="rId19"/>
    <p:sldId id="286" r:id="rId20"/>
    <p:sldId id="314" r:id="rId21"/>
    <p:sldId id="320" r:id="rId22"/>
    <p:sldId id="321" r:id="rId23"/>
    <p:sldId id="293" r:id="rId24"/>
    <p:sldId id="294" r:id="rId25"/>
    <p:sldId id="296" r:id="rId26"/>
    <p:sldId id="298" r:id="rId27"/>
    <p:sldId id="300" r:id="rId28"/>
    <p:sldId id="301" r:id="rId29"/>
    <p:sldId id="312" r:id="rId30"/>
    <p:sldId id="302" r:id="rId31"/>
    <p:sldId id="303" r:id="rId32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4F79FF"/>
    <a:srgbClr val="0152AB"/>
    <a:srgbClr val="014EAB"/>
    <a:srgbClr val="DE129A"/>
    <a:srgbClr val="006699"/>
    <a:srgbClr val="043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5878" autoAdjust="0"/>
  </p:normalViewPr>
  <p:slideViewPr>
    <p:cSldViewPr>
      <p:cViewPr varScale="1">
        <p:scale>
          <a:sx n="71" d="100"/>
          <a:sy n="71" d="100"/>
        </p:scale>
        <p:origin x="-94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BD815-6CFF-834E-B6A3-09899C494F33}" type="doc">
      <dgm:prSet loTypeId="urn:microsoft.com/office/officeart/2005/8/layout/pyramid2" loCatId="pyramid" qsTypeId="urn:microsoft.com/office/officeart/2005/8/quickstyle/simple4" qsCatId="simple" csTypeId="urn:microsoft.com/office/officeart/2005/8/colors/accent5_3" csCatId="accent5" phldr="1"/>
      <dgm:spPr/>
    </dgm:pt>
    <dgm:pt modelId="{B49727BD-6556-7C40-9186-6D8263A9A61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774825" indent="-17748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Supplementary Service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Additions of new or improved facilitating or enhancing(ornamental) elements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2D3AA2CE-F687-6B41-82BF-7BF4B72326E4}" type="parTrans" cxnId="{35355BC5-8FE3-B84C-BDE5-459FAA97B1EB}">
      <dgm:prSet/>
      <dgm:spPr/>
      <dgm:t>
        <a:bodyPr/>
        <a:lstStyle/>
        <a:p>
          <a:endParaRPr lang="en-US"/>
        </a:p>
      </dgm:t>
    </dgm:pt>
    <dgm:pt modelId="{2051EBF3-10D5-E948-B86F-4D14AE620CD5}" type="sibTrans" cxnId="{35355BC5-8FE3-B84C-BDE5-459FAA97B1EB}">
      <dgm:prSet/>
      <dgm:spPr/>
      <dgm:t>
        <a:bodyPr/>
        <a:lstStyle/>
        <a:p>
          <a:endParaRPr lang="en-US"/>
        </a:p>
      </dgm:t>
    </dgm:pt>
    <dgm:pt modelId="{7F8D757E-3150-FF4F-B661-F0CE4DC39FE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2170113" indent="-2170113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Service Improvements: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Modest changes in the performance of current products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D30895D-639E-9541-8F05-3064B856D71A}" type="parTrans" cxnId="{58C269CF-7232-F141-8F66-503545967D75}">
      <dgm:prSet/>
      <dgm:spPr/>
      <dgm:t>
        <a:bodyPr/>
        <a:lstStyle/>
        <a:p>
          <a:endParaRPr lang="en-US"/>
        </a:p>
      </dgm:t>
    </dgm:pt>
    <dgm:pt modelId="{379171A2-3C1F-CB4D-B097-BBC7D11BDAA2}" type="sibTrans" cxnId="{58C269CF-7232-F141-8F66-503545967D75}">
      <dgm:prSet/>
      <dgm:spPr/>
      <dgm:t>
        <a:bodyPr/>
        <a:lstStyle/>
        <a:p>
          <a:endParaRPr lang="en-US"/>
        </a:p>
      </dgm:t>
    </dgm:pt>
    <dgm:pt modelId="{4133A2C8-9205-0C4B-9756-B4D3D8B7548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Style Changes: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Visible changes in service design or scripts 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6AFD5EF-3552-1346-95E0-3BAB7B8B3148}" type="parTrans" cxnId="{43C89A22-23D0-2641-9832-6C6EB49F3C4D}">
      <dgm:prSet/>
      <dgm:spPr/>
      <dgm:t>
        <a:bodyPr/>
        <a:lstStyle/>
        <a:p>
          <a:endParaRPr lang="en-US"/>
        </a:p>
      </dgm:t>
    </dgm:pt>
    <dgm:pt modelId="{A20EFAD5-20DC-2844-85BC-0ACE5C0F366D}" type="sibTrans" cxnId="{43C89A22-23D0-2641-9832-6C6EB49F3C4D}">
      <dgm:prSet/>
      <dgm:spPr/>
      <dgm:t>
        <a:bodyPr/>
        <a:lstStyle/>
        <a:p>
          <a:endParaRPr lang="en-US"/>
        </a:p>
      </dgm:t>
    </dgm:pt>
    <dgm:pt modelId="{7B46175E-85FE-6B42-B49C-9A2E641F9F9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Process-line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Alternative delivery procedures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40EBE5AB-EDF6-CE46-9AAD-B2D26EDDD68D}" type="parTrans" cxnId="{AA0D181B-85F5-814F-8F2E-C9856FEA50F8}">
      <dgm:prSet/>
      <dgm:spPr/>
      <dgm:t>
        <a:bodyPr/>
        <a:lstStyle/>
        <a:p>
          <a:endParaRPr lang="en-US"/>
        </a:p>
      </dgm:t>
    </dgm:pt>
    <dgm:pt modelId="{FE5DC0EF-BF24-BB4D-B2BF-B641FDBC5F4F}" type="sibTrans" cxnId="{AA0D181B-85F5-814F-8F2E-C9856FEA50F8}">
      <dgm:prSet/>
      <dgm:spPr/>
      <dgm:t>
        <a:bodyPr/>
        <a:lstStyle/>
        <a:p>
          <a:endParaRPr lang="en-US"/>
        </a:p>
      </dgm:t>
    </dgm:pt>
    <dgm:pt modelId="{09EA3B78-AD48-9B4E-B9C0-6A7FC41B41CE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201738" indent="-1201738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Product 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 to current product lines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A1BAD0E-96C4-2F40-907D-73E291B16F04}" type="parTrans" cxnId="{CF680DEA-2073-0443-84E3-794A33709419}">
      <dgm:prSet/>
      <dgm:spPr/>
      <dgm:t>
        <a:bodyPr/>
        <a:lstStyle/>
        <a:p>
          <a:endParaRPr lang="en-US"/>
        </a:p>
      </dgm:t>
    </dgm:pt>
    <dgm:pt modelId="{0DB27965-DDFD-1C4F-BA50-5D60E2C3185A}" type="sibTrans" cxnId="{CF680DEA-2073-0443-84E3-794A33709419}">
      <dgm:prSet/>
      <dgm:spPr/>
      <dgm:t>
        <a:bodyPr/>
        <a:lstStyle/>
        <a:p>
          <a:endParaRPr lang="en-US"/>
        </a:p>
      </dgm:t>
    </dgm:pt>
    <dgm:pt modelId="{73F82C70-0149-1848-B244-53B49CC7934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682625" indent="-6826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Process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Using new processes to deliver existing products with added benefits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8ED94ACB-DEAA-954B-8510-0737B8EB4451}" type="parTrans" cxnId="{D5DBC164-F222-5D4F-BEBA-19A391C5D9C4}">
      <dgm:prSet/>
      <dgm:spPr/>
      <dgm:t>
        <a:bodyPr/>
        <a:lstStyle/>
        <a:p>
          <a:endParaRPr lang="en-US"/>
        </a:p>
      </dgm:t>
    </dgm:pt>
    <dgm:pt modelId="{A064879B-F50A-0644-9247-5255C319B9C6}" type="sibTrans" cxnId="{D5DBC164-F222-5D4F-BEBA-19A391C5D9C4}">
      <dgm:prSet/>
      <dgm:spPr/>
      <dgm:t>
        <a:bodyPr/>
        <a:lstStyle/>
        <a:p>
          <a:endParaRPr lang="en-US"/>
        </a:p>
      </dgm:t>
    </dgm:pt>
    <dgm:pt modelId="{B64A7A31-A490-FF49-8BC7-7B6C28A86BD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463550" indent="-463550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Service Innovations: </a:t>
          </a:r>
          <a:r>
            <a:rPr lang="en-US" sz="1800" b="0" dirty="0" smtClean="0">
              <a:solidFill>
                <a:srgbClr val="013C7D"/>
              </a:solidFill>
              <a:latin typeface="Helvetica"/>
              <a:cs typeface="Helvetica"/>
            </a:rPr>
            <a:t>New core products for previously undefined markets</a:t>
          </a:r>
          <a:endParaRPr lang="en-US" sz="1800" b="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7D3724F-6658-2D43-AC31-1D3FB356F093}" type="parTrans" cxnId="{4F3056B8-9D5E-A048-98AE-7EA55580E895}">
      <dgm:prSet/>
      <dgm:spPr/>
      <dgm:t>
        <a:bodyPr/>
        <a:lstStyle/>
        <a:p>
          <a:endParaRPr lang="en-US"/>
        </a:p>
      </dgm:t>
    </dgm:pt>
    <dgm:pt modelId="{C16DA45C-BF75-0848-8E2B-7CCF8F5D119B}" type="sibTrans" cxnId="{4F3056B8-9D5E-A048-98AE-7EA55580E895}">
      <dgm:prSet/>
      <dgm:spPr/>
      <dgm:t>
        <a:bodyPr/>
        <a:lstStyle/>
        <a:p>
          <a:endParaRPr lang="en-US"/>
        </a:p>
      </dgm:t>
    </dgm:pt>
    <dgm:pt modelId="{04587E1B-BFA9-0F47-9356-053574597A6F}" type="pres">
      <dgm:prSet presAssocID="{DB9BD815-6CFF-834E-B6A3-09899C494F33}" presName="compositeShape" presStyleCnt="0">
        <dgm:presLayoutVars>
          <dgm:dir/>
          <dgm:resizeHandles/>
        </dgm:presLayoutVars>
      </dgm:prSet>
      <dgm:spPr/>
    </dgm:pt>
    <dgm:pt modelId="{2CE208ED-C05C-7D45-A138-CD27A00F3010}" type="pres">
      <dgm:prSet presAssocID="{DB9BD815-6CFF-834E-B6A3-09899C494F33}" presName="pyramid" presStyleLbl="node1" presStyleIdx="0" presStyleCnt="1" custScaleX="77777" custLinFactNeighborX="-40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F52ACC18-F18F-7346-ACE7-11184592FA1B}" type="pres">
      <dgm:prSet presAssocID="{DB9BD815-6CFF-834E-B6A3-09899C494F33}" presName="theList" presStyleCnt="0"/>
      <dgm:spPr/>
    </dgm:pt>
    <dgm:pt modelId="{C0BEF090-BA2B-5740-853A-5634FEEA00DE}" type="pres">
      <dgm:prSet presAssocID="{B64A7A31-A490-FF49-8BC7-7B6C28A86BD5}" presName="aNode" presStyleLbl="fgAcc1" presStyleIdx="0" presStyleCnt="7" custScaleX="224092" custLinFactY="-7042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DB933-5D14-EA45-AFBC-A29DE151987C}" type="pres">
      <dgm:prSet presAssocID="{B64A7A31-A490-FF49-8BC7-7B6C28A86BD5}" presName="aSpace" presStyleCnt="0"/>
      <dgm:spPr/>
    </dgm:pt>
    <dgm:pt modelId="{6C296068-2642-1145-9269-887F5334B1EA}" type="pres">
      <dgm:prSet presAssocID="{73F82C70-0149-1848-B244-53B49CC7934A}" presName="aNode" presStyleLbl="fgAcc1" presStyleIdx="1" presStyleCnt="7" custScaleX="225506" custLinFactY="-4226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BC107-2569-B142-908D-A646C834C51D}" type="pres">
      <dgm:prSet presAssocID="{73F82C70-0149-1848-B244-53B49CC7934A}" presName="aSpace" presStyleCnt="0"/>
      <dgm:spPr/>
    </dgm:pt>
    <dgm:pt modelId="{2C55E41C-6F8B-D54A-B960-109A848175EE}" type="pres">
      <dgm:prSet presAssocID="{09EA3B78-AD48-9B4E-B9C0-6A7FC41B41CE}" presName="aNode" presStyleLbl="fgAcc1" presStyleIdx="2" presStyleCnt="7" custScaleX="225542" custLinFactY="-4708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2A30F-9B30-8948-9CCE-37E09D6DA05A}" type="pres">
      <dgm:prSet presAssocID="{09EA3B78-AD48-9B4E-B9C0-6A7FC41B41CE}" presName="aSpace" presStyleCnt="0"/>
      <dgm:spPr/>
    </dgm:pt>
    <dgm:pt modelId="{BD5A6612-76D5-FF43-AA3C-FD2753192320}" type="pres">
      <dgm:prSet presAssocID="{7B46175E-85FE-6B42-B49C-9A2E641F9F92}" presName="aNode" presStyleLbl="fgAcc1" presStyleIdx="3" presStyleCnt="7" custScaleX="225542" custLinFactNeighborX="27538" custLinFactNeighborY="87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D6051-9468-2144-9C85-2ECFE8AC268F}" type="pres">
      <dgm:prSet presAssocID="{7B46175E-85FE-6B42-B49C-9A2E641F9F92}" presName="aSpace" presStyleCnt="0"/>
      <dgm:spPr/>
    </dgm:pt>
    <dgm:pt modelId="{1D3C0E21-4844-6543-B7C1-F521BC6C7EAB}" type="pres">
      <dgm:prSet presAssocID="{B49727BD-6556-7C40-9186-6D8263A9A614}" presName="aNode" presStyleLbl="fgAcc1" presStyleIdx="4" presStyleCnt="7" custScaleX="225542" custLinFactY="2661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0E4062-0301-1745-9AAA-7C81D9B6EAC2}" type="pres">
      <dgm:prSet presAssocID="{B49727BD-6556-7C40-9186-6D8263A9A614}" presName="aSpace" presStyleCnt="0"/>
      <dgm:spPr/>
    </dgm:pt>
    <dgm:pt modelId="{8B0BD364-2D9A-A54F-9850-DD6AE7CE2ED6}" type="pres">
      <dgm:prSet presAssocID="{7F8D757E-3150-FF4F-B661-F0CE4DC39FE6}" presName="aNode" presStyleLbl="fgAcc1" presStyleIdx="5" presStyleCnt="7" custScaleX="222938" custLinFactY="5477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FFAD6-13E2-844A-AC1A-9A931AF0AE7B}" type="pres">
      <dgm:prSet presAssocID="{7F8D757E-3150-FF4F-B661-F0CE4DC39FE6}" presName="aSpace" presStyleCnt="0"/>
      <dgm:spPr/>
    </dgm:pt>
    <dgm:pt modelId="{E4A99E6D-864E-F846-881C-A6A2754688BA}" type="pres">
      <dgm:prSet presAssocID="{4133A2C8-9205-0C4B-9756-B4D3D8B7548B}" presName="aNode" presStyleLbl="fgAcc1" presStyleIdx="6" presStyleCnt="7" custScaleX="222938" custLinFactY="82929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A73936-91BE-B44F-B250-958B4A98EADC}" type="pres">
      <dgm:prSet presAssocID="{4133A2C8-9205-0C4B-9756-B4D3D8B7548B}" presName="aSpace" presStyleCnt="0"/>
      <dgm:spPr/>
    </dgm:pt>
  </dgm:ptLst>
  <dgm:cxnLst>
    <dgm:cxn modelId="{CF680DEA-2073-0443-84E3-794A33709419}" srcId="{DB9BD815-6CFF-834E-B6A3-09899C494F33}" destId="{09EA3B78-AD48-9B4E-B9C0-6A7FC41B41CE}" srcOrd="2" destOrd="0" parTransId="{BA1BAD0E-96C4-2F40-907D-73E291B16F04}" sibTransId="{0DB27965-DDFD-1C4F-BA50-5D60E2C3185A}"/>
    <dgm:cxn modelId="{4F3056B8-9D5E-A048-98AE-7EA55580E895}" srcId="{DB9BD815-6CFF-834E-B6A3-09899C494F33}" destId="{B64A7A31-A490-FF49-8BC7-7B6C28A86BD5}" srcOrd="0" destOrd="0" parTransId="{07D3724F-6658-2D43-AC31-1D3FB356F093}" sibTransId="{C16DA45C-BF75-0848-8E2B-7CCF8F5D119B}"/>
    <dgm:cxn modelId="{85356C52-5E7C-B94F-90F9-5A23F82CE2FA}" type="presOf" srcId="{4133A2C8-9205-0C4B-9756-B4D3D8B7548B}" destId="{E4A99E6D-864E-F846-881C-A6A2754688BA}" srcOrd="0" destOrd="0" presId="urn:microsoft.com/office/officeart/2005/8/layout/pyramid2"/>
    <dgm:cxn modelId="{AA0D181B-85F5-814F-8F2E-C9856FEA50F8}" srcId="{DB9BD815-6CFF-834E-B6A3-09899C494F33}" destId="{7B46175E-85FE-6B42-B49C-9A2E641F9F92}" srcOrd="3" destOrd="0" parTransId="{40EBE5AB-EDF6-CE46-9AAD-B2D26EDDD68D}" sibTransId="{FE5DC0EF-BF24-BB4D-B2BF-B641FDBC5F4F}"/>
    <dgm:cxn modelId="{D5DBC164-F222-5D4F-BEBA-19A391C5D9C4}" srcId="{DB9BD815-6CFF-834E-B6A3-09899C494F33}" destId="{73F82C70-0149-1848-B244-53B49CC7934A}" srcOrd="1" destOrd="0" parTransId="{8ED94ACB-DEAA-954B-8510-0737B8EB4451}" sibTransId="{A064879B-F50A-0644-9247-5255C319B9C6}"/>
    <dgm:cxn modelId="{81791981-CC0E-3A43-8210-5C9DE3DA9768}" type="presOf" srcId="{09EA3B78-AD48-9B4E-B9C0-6A7FC41B41CE}" destId="{2C55E41C-6F8B-D54A-B960-109A848175EE}" srcOrd="0" destOrd="0" presId="urn:microsoft.com/office/officeart/2005/8/layout/pyramid2"/>
    <dgm:cxn modelId="{81E83329-684B-BB43-9034-36BD9A523EAA}" type="presOf" srcId="{7F8D757E-3150-FF4F-B661-F0CE4DC39FE6}" destId="{8B0BD364-2D9A-A54F-9850-DD6AE7CE2ED6}" srcOrd="0" destOrd="0" presId="urn:microsoft.com/office/officeart/2005/8/layout/pyramid2"/>
    <dgm:cxn modelId="{B0D060B3-41EF-F241-902C-F969BCAB1A4D}" type="presOf" srcId="{B49727BD-6556-7C40-9186-6D8263A9A614}" destId="{1D3C0E21-4844-6543-B7C1-F521BC6C7EAB}" srcOrd="0" destOrd="0" presId="urn:microsoft.com/office/officeart/2005/8/layout/pyramid2"/>
    <dgm:cxn modelId="{030BD7A8-8620-FC43-9326-0DF0D0094CE5}" type="presOf" srcId="{73F82C70-0149-1848-B244-53B49CC7934A}" destId="{6C296068-2642-1145-9269-887F5334B1EA}" srcOrd="0" destOrd="0" presId="urn:microsoft.com/office/officeart/2005/8/layout/pyramid2"/>
    <dgm:cxn modelId="{35355BC5-8FE3-B84C-BDE5-459FAA97B1EB}" srcId="{DB9BD815-6CFF-834E-B6A3-09899C494F33}" destId="{B49727BD-6556-7C40-9186-6D8263A9A614}" srcOrd="4" destOrd="0" parTransId="{2D3AA2CE-F687-6B41-82BF-7BF4B72326E4}" sibTransId="{2051EBF3-10D5-E948-B86F-4D14AE620CD5}"/>
    <dgm:cxn modelId="{7A1CDDCF-32CF-104D-BB74-F69BA4B2AD85}" type="presOf" srcId="{B64A7A31-A490-FF49-8BC7-7B6C28A86BD5}" destId="{C0BEF090-BA2B-5740-853A-5634FEEA00DE}" srcOrd="0" destOrd="0" presId="urn:microsoft.com/office/officeart/2005/8/layout/pyramid2"/>
    <dgm:cxn modelId="{2DF6058D-5FF9-C740-AFCB-978D029DC697}" type="presOf" srcId="{DB9BD815-6CFF-834E-B6A3-09899C494F33}" destId="{04587E1B-BFA9-0F47-9356-053574597A6F}" srcOrd="0" destOrd="0" presId="urn:microsoft.com/office/officeart/2005/8/layout/pyramid2"/>
    <dgm:cxn modelId="{58C269CF-7232-F141-8F66-503545967D75}" srcId="{DB9BD815-6CFF-834E-B6A3-09899C494F33}" destId="{7F8D757E-3150-FF4F-B661-F0CE4DC39FE6}" srcOrd="5" destOrd="0" parTransId="{3D30895D-639E-9541-8F05-3064B856D71A}" sibTransId="{379171A2-3C1F-CB4D-B097-BBC7D11BDAA2}"/>
    <dgm:cxn modelId="{6E278F35-A113-F24F-8702-C05A3DA66267}" type="presOf" srcId="{7B46175E-85FE-6B42-B49C-9A2E641F9F92}" destId="{BD5A6612-76D5-FF43-AA3C-FD2753192320}" srcOrd="0" destOrd="0" presId="urn:microsoft.com/office/officeart/2005/8/layout/pyramid2"/>
    <dgm:cxn modelId="{43C89A22-23D0-2641-9832-6C6EB49F3C4D}" srcId="{DB9BD815-6CFF-834E-B6A3-09899C494F33}" destId="{4133A2C8-9205-0C4B-9756-B4D3D8B7548B}" srcOrd="6" destOrd="0" parTransId="{36AFD5EF-3552-1346-95E0-3BAB7B8B3148}" sibTransId="{A20EFAD5-20DC-2844-85BC-0ACE5C0F366D}"/>
    <dgm:cxn modelId="{1BA254D9-4A66-4942-9D25-D28979FE2401}" type="presParOf" srcId="{04587E1B-BFA9-0F47-9356-053574597A6F}" destId="{2CE208ED-C05C-7D45-A138-CD27A00F3010}" srcOrd="0" destOrd="0" presId="urn:microsoft.com/office/officeart/2005/8/layout/pyramid2"/>
    <dgm:cxn modelId="{FC0EA937-AAB4-0342-AC0C-8D3BEF721323}" type="presParOf" srcId="{04587E1B-BFA9-0F47-9356-053574597A6F}" destId="{F52ACC18-F18F-7346-ACE7-11184592FA1B}" srcOrd="1" destOrd="0" presId="urn:microsoft.com/office/officeart/2005/8/layout/pyramid2"/>
    <dgm:cxn modelId="{AD6F789C-38CD-D741-8AFE-457F78EFD6E7}" type="presParOf" srcId="{F52ACC18-F18F-7346-ACE7-11184592FA1B}" destId="{C0BEF090-BA2B-5740-853A-5634FEEA00DE}" srcOrd="0" destOrd="0" presId="urn:microsoft.com/office/officeart/2005/8/layout/pyramid2"/>
    <dgm:cxn modelId="{06CEDAA6-63FA-FA4D-B14A-E4CE5242ADC8}" type="presParOf" srcId="{F52ACC18-F18F-7346-ACE7-11184592FA1B}" destId="{46ADB933-5D14-EA45-AFBC-A29DE151987C}" srcOrd="1" destOrd="0" presId="urn:microsoft.com/office/officeart/2005/8/layout/pyramid2"/>
    <dgm:cxn modelId="{15CC376B-7C6E-4241-92A2-0AD5E8EE8858}" type="presParOf" srcId="{F52ACC18-F18F-7346-ACE7-11184592FA1B}" destId="{6C296068-2642-1145-9269-887F5334B1EA}" srcOrd="2" destOrd="0" presId="urn:microsoft.com/office/officeart/2005/8/layout/pyramid2"/>
    <dgm:cxn modelId="{23260E80-B652-384E-843A-657A70F53E93}" type="presParOf" srcId="{F52ACC18-F18F-7346-ACE7-11184592FA1B}" destId="{A2EBC107-2569-B142-908D-A646C834C51D}" srcOrd="3" destOrd="0" presId="urn:microsoft.com/office/officeart/2005/8/layout/pyramid2"/>
    <dgm:cxn modelId="{69B9B542-5EB4-B14D-B186-26BD27868050}" type="presParOf" srcId="{F52ACC18-F18F-7346-ACE7-11184592FA1B}" destId="{2C55E41C-6F8B-D54A-B960-109A848175EE}" srcOrd="4" destOrd="0" presId="urn:microsoft.com/office/officeart/2005/8/layout/pyramid2"/>
    <dgm:cxn modelId="{E24E4A27-F9C0-C948-A58B-DCA61CDFDBA0}" type="presParOf" srcId="{F52ACC18-F18F-7346-ACE7-11184592FA1B}" destId="{28F2A30F-9B30-8948-9CCE-37E09D6DA05A}" srcOrd="5" destOrd="0" presId="urn:microsoft.com/office/officeart/2005/8/layout/pyramid2"/>
    <dgm:cxn modelId="{37C233E4-2F70-554B-9774-F02BDF970CFB}" type="presParOf" srcId="{F52ACC18-F18F-7346-ACE7-11184592FA1B}" destId="{BD5A6612-76D5-FF43-AA3C-FD2753192320}" srcOrd="6" destOrd="0" presId="urn:microsoft.com/office/officeart/2005/8/layout/pyramid2"/>
    <dgm:cxn modelId="{3FFA1E5F-445E-8D42-AE17-F536EC8441B3}" type="presParOf" srcId="{F52ACC18-F18F-7346-ACE7-11184592FA1B}" destId="{9FFD6051-9468-2144-9C85-2ECFE8AC268F}" srcOrd="7" destOrd="0" presId="urn:microsoft.com/office/officeart/2005/8/layout/pyramid2"/>
    <dgm:cxn modelId="{0D643989-5F9F-494D-A880-D5CD36FD479B}" type="presParOf" srcId="{F52ACC18-F18F-7346-ACE7-11184592FA1B}" destId="{1D3C0E21-4844-6543-B7C1-F521BC6C7EAB}" srcOrd="8" destOrd="0" presId="urn:microsoft.com/office/officeart/2005/8/layout/pyramid2"/>
    <dgm:cxn modelId="{27A69A11-35DE-3842-A547-3D746DBEFF6D}" type="presParOf" srcId="{F52ACC18-F18F-7346-ACE7-11184592FA1B}" destId="{B00E4062-0301-1745-9AAA-7C81D9B6EAC2}" srcOrd="9" destOrd="0" presId="urn:microsoft.com/office/officeart/2005/8/layout/pyramid2"/>
    <dgm:cxn modelId="{4B505B0A-2873-9740-BAEB-084DFB98A409}" type="presParOf" srcId="{F52ACC18-F18F-7346-ACE7-11184592FA1B}" destId="{8B0BD364-2D9A-A54F-9850-DD6AE7CE2ED6}" srcOrd="10" destOrd="0" presId="urn:microsoft.com/office/officeart/2005/8/layout/pyramid2"/>
    <dgm:cxn modelId="{2BD41B53-E491-3E4A-937A-68726B2E623A}" type="presParOf" srcId="{F52ACC18-F18F-7346-ACE7-11184592FA1B}" destId="{6B7FFAD6-13E2-844A-AC1A-9A931AF0AE7B}" srcOrd="11" destOrd="0" presId="urn:microsoft.com/office/officeart/2005/8/layout/pyramid2"/>
    <dgm:cxn modelId="{FB19ADA4-EEE9-694D-8909-1F162EF54E5F}" type="presParOf" srcId="{F52ACC18-F18F-7346-ACE7-11184592FA1B}" destId="{E4A99E6D-864E-F846-881C-A6A2754688BA}" srcOrd="12" destOrd="0" presId="urn:microsoft.com/office/officeart/2005/8/layout/pyramid2"/>
    <dgm:cxn modelId="{DA477A94-ED78-B24C-975E-8B3D6CFA7836}" type="presParOf" srcId="{F52ACC18-F18F-7346-ACE7-11184592FA1B}" destId="{85A73936-91BE-B44F-B250-958B4A98EAD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208ED-C05C-7D45-A138-CD27A00F3010}">
      <dsp:nvSpPr>
        <dsp:cNvPr id="0" name=""/>
        <dsp:cNvSpPr/>
      </dsp:nvSpPr>
      <dsp:spPr>
        <a:xfrm>
          <a:off x="0" y="0"/>
          <a:ext cx="3911560" cy="5029199"/>
        </a:xfrm>
        <a:prstGeom prst="triangle">
          <a:avLst/>
        </a:prstGeom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0BEF090-BA2B-5740-853A-5634FEEA00DE}">
      <dsp:nvSpPr>
        <dsp:cNvPr id="0" name=""/>
        <dsp:cNvSpPr/>
      </dsp:nvSpPr>
      <dsp:spPr>
        <a:xfrm>
          <a:off x="2303956" y="79827"/>
          <a:ext cx="7325522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463550" lvl="0" indent="-4635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Major Service Innovations: </a:t>
          </a:r>
          <a:r>
            <a:rPr lang="en-US" sz="1800" b="0" kern="1200" dirty="0" smtClean="0">
              <a:solidFill>
                <a:srgbClr val="013C7D"/>
              </a:solidFill>
              <a:latin typeface="Helvetica"/>
              <a:cs typeface="Helvetica"/>
            </a:rPr>
            <a:t>New core products for previously undefined markets</a:t>
          </a:r>
          <a:endParaRPr lang="en-US" sz="1800" b="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28890" y="104761"/>
        <a:ext cx="7275654" cy="460910"/>
      </dsp:txXfrm>
    </dsp:sp>
    <dsp:sp modelId="{6C296068-2642-1145-9269-887F5334B1EA}">
      <dsp:nvSpPr>
        <dsp:cNvPr id="0" name=""/>
        <dsp:cNvSpPr/>
      </dsp:nvSpPr>
      <dsp:spPr>
        <a:xfrm>
          <a:off x="2280844" y="798288"/>
          <a:ext cx="7371746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24346"/>
              <a:satOff val="628"/>
              <a:lumOff val="35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682625" lvl="0" indent="-6826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Major Process Innovations: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Using new processes to deliver existing products with added benefits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05778" y="823222"/>
        <a:ext cx="7321878" cy="460910"/>
      </dsp:txXfrm>
    </dsp:sp>
    <dsp:sp modelId="{2C55E41C-6F8B-D54A-B960-109A848175EE}">
      <dsp:nvSpPr>
        <dsp:cNvPr id="0" name=""/>
        <dsp:cNvSpPr/>
      </dsp:nvSpPr>
      <dsp:spPr>
        <a:xfrm>
          <a:off x="2280256" y="1564767"/>
          <a:ext cx="7372922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48693"/>
              <a:satOff val="1256"/>
              <a:lumOff val="70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201738" lvl="0" indent="-120173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Product Line Extensions: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Addition to current product lines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05190" y="1589701"/>
        <a:ext cx="7323054" cy="460910"/>
      </dsp:txXfrm>
    </dsp:sp>
    <dsp:sp modelId="{BD5A6612-76D5-FF43-AA3C-FD2753192320}">
      <dsp:nvSpPr>
        <dsp:cNvPr id="0" name=""/>
        <dsp:cNvSpPr/>
      </dsp:nvSpPr>
      <dsp:spPr>
        <a:xfrm>
          <a:off x="2280256" y="2283225"/>
          <a:ext cx="7372922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73039"/>
              <a:satOff val="1884"/>
              <a:lumOff val="105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Process-line Extensions: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Alternative delivery procedures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05190" y="2308159"/>
        <a:ext cx="7323054" cy="460910"/>
      </dsp:txXfrm>
    </dsp:sp>
    <dsp:sp modelId="{1D3C0E21-4844-6543-B7C1-F521BC6C7EAB}">
      <dsp:nvSpPr>
        <dsp:cNvPr id="0" name=""/>
        <dsp:cNvSpPr/>
      </dsp:nvSpPr>
      <dsp:spPr>
        <a:xfrm>
          <a:off x="2280256" y="3001683"/>
          <a:ext cx="7372922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97386"/>
              <a:satOff val="2512"/>
              <a:lumOff val="140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4825" lvl="0" indent="-17748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Supplementary Service Innovations: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Additions of new or improved facilitating or enhancing(ornamental) elements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05190" y="3026617"/>
        <a:ext cx="7323054" cy="460910"/>
      </dsp:txXfrm>
    </dsp:sp>
    <dsp:sp modelId="{8B0BD364-2D9A-A54F-9850-DD6AE7CE2ED6}">
      <dsp:nvSpPr>
        <dsp:cNvPr id="0" name=""/>
        <dsp:cNvSpPr/>
      </dsp:nvSpPr>
      <dsp:spPr>
        <a:xfrm>
          <a:off x="2322818" y="3720143"/>
          <a:ext cx="7287798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121732"/>
              <a:satOff val="3140"/>
              <a:lumOff val="175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170113" lvl="0" indent="-21701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Service Improvements: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Modest changes in the performance of current products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47752" y="3745077"/>
        <a:ext cx="7237930" cy="460910"/>
      </dsp:txXfrm>
    </dsp:sp>
    <dsp:sp modelId="{E4A99E6D-864E-F846-881C-A6A2754688BA}">
      <dsp:nvSpPr>
        <dsp:cNvPr id="0" name=""/>
        <dsp:cNvSpPr/>
      </dsp:nvSpPr>
      <dsp:spPr>
        <a:xfrm>
          <a:off x="2322818" y="4438593"/>
          <a:ext cx="7287798" cy="51077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shade val="80000"/>
              <a:hueOff val="146079"/>
              <a:satOff val="3768"/>
              <a:lumOff val="21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Helvetica"/>
              <a:cs typeface="Helvetica"/>
            </a:rPr>
            <a:t>Style Changes: </a:t>
          </a:r>
          <a:r>
            <a:rPr lang="en-US" sz="1800" kern="1200" dirty="0" smtClean="0">
              <a:solidFill>
                <a:srgbClr val="013C7D"/>
              </a:solidFill>
              <a:latin typeface="Helvetica"/>
              <a:cs typeface="Helvetica"/>
            </a:rPr>
            <a:t>Visible changes in service design or scripts </a:t>
          </a:r>
          <a:endParaRPr lang="en-US" sz="1800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347752" y="4463527"/>
        <a:ext cx="7237930" cy="46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7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681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DA4E10FC-011A-4A24-8709-28582C601E27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E4D467FE-9461-4269-A4FB-32419E301350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1358FD3-9AC0-4C1E-B094-AC8B5E662FED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2887E21-A75F-4FFC-B42D-BCB5A95F07C9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F699BB1-9CCA-4AB1-9FBB-9C7B9F57473B}" type="slidenum">
              <a:rPr lang="en-US"/>
              <a:pPr algn="ctr" eaLnBrk="0" hangingPunct="0">
                <a:lnSpc>
                  <a:spcPct val="140000"/>
                </a:lnSpc>
              </a:pPr>
              <a:t>19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ECA4ACE-8AA4-4439-82CD-2509E497B7BF}" type="slidenum">
              <a:rPr lang="en-US"/>
              <a:pPr algn="ctr" eaLnBrk="0" hangingPunct="0">
                <a:lnSpc>
                  <a:spcPct val="140000"/>
                </a:lnSpc>
              </a:pPr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74CD89C-664C-4E59-B7C9-88D79596EEC2}" type="slidenum">
              <a:rPr lang="en-US"/>
              <a:pPr algn="ctr" eaLnBrk="0" hangingPunct="0">
                <a:lnSpc>
                  <a:spcPct val="140000"/>
                </a:lnSpc>
              </a:pPr>
              <a:t>23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B84F685-7994-4DE5-B5F4-B51D12487399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730CABF-0E3C-4891-8E5D-1A6B386CC948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ED9EED1-8E46-46F9-BC8C-8C19B608B4E8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A817AE4C-0BE1-43C4-9AE6-D310F2B258D6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DB99A05-2AF4-4318-BA62-A17D62F81EB1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C8D9DD1-EB25-464E-9345-33CC430435B1}" type="slidenum">
              <a:rPr lang="en-US"/>
              <a:pPr algn="ctr" eaLnBrk="0" hangingPunct="0">
                <a:lnSpc>
                  <a:spcPct val="140000"/>
                </a:lnSpc>
              </a:pPr>
              <a:t>28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5BE013CA-943E-4461-A2C1-FD694F7C83E7}" type="slidenum">
              <a:rPr lang="en-US"/>
              <a:pPr algn="ctr" eaLnBrk="0" hangingPunct="0">
                <a:lnSpc>
                  <a:spcPct val="140000"/>
                </a:lnSpc>
              </a:pPr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F5BC48C-92CC-461A-9ABB-E2834CD5E1D6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D9FAB1CA-497C-42FB-9CFE-FE4BFDB47A25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B575C9B-40C4-4EF4-9E90-3DB149F9946C}" type="slidenum">
              <a:rPr lang="en-US"/>
              <a:pPr algn="ctr" eaLnBrk="0" hangingPunct="0">
                <a:lnSpc>
                  <a:spcPct val="140000"/>
                </a:lnSpc>
              </a:pPr>
              <a:t>5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735AAB7-AD25-4CBE-ACC9-35782864CE7E}" type="slidenum">
              <a:rPr lang="en-US"/>
              <a:pPr algn="ctr" eaLnBrk="0" hangingPunct="0">
                <a:lnSpc>
                  <a:spcPct val="140000"/>
                </a:lnSpc>
              </a:pPr>
              <a:t>9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BDD29DD-45C4-4739-866F-B4B001E247EC}" type="slidenum">
              <a:rPr lang="en-US"/>
              <a:pPr algn="ctr" eaLnBrk="0" hangingPunct="0">
                <a:lnSpc>
                  <a:spcPct val="140000"/>
                </a:lnSpc>
              </a:pPr>
              <a:t>10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518DAC0-CEEC-41A1-B49B-3ADAF79E8AC2}" type="slidenum">
              <a:rPr lang="en-US"/>
              <a:pPr algn="ctr" eaLnBrk="0" hangingPunct="0">
                <a:lnSpc>
                  <a:spcPct val="140000"/>
                </a:lnSpc>
              </a:pPr>
              <a:t>11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4B3D148-B6B8-4FC0-92BF-5FA35A7E1BA6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0B991FB-6983-41E2-814F-703B7D6325B3}" type="slidenum">
              <a:rPr lang="en-US"/>
              <a:pPr algn="ctr" eaLnBrk="0" hangingPunct="0">
                <a:lnSpc>
                  <a:spcPct val="140000"/>
                </a:lnSpc>
              </a:pPr>
              <a:t>13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0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A4F1FAAE-13EA-45D9-B4D5-3621B976CF61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4 – Page </a:t>
            </a:r>
            <a:fld id="{F5537415-B8E0-47E6-8A26-87A290A0852F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3" r:id="rId4"/>
    <p:sldLayoutId id="2147483652" r:id="rId5"/>
    <p:sldLayoutId id="2147483651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ea typeface="Helvetica" pitchFamily="34" charset="0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ea typeface="Helvetica" pitchFamily="34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3" y="1676400"/>
            <a:ext cx="6238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676400"/>
            <a:ext cx="5942012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 dirty="0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82563" y="2049463"/>
            <a:ext cx="697865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Chapter 4: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 Developing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  </a:t>
            </a:r>
            <a:r>
              <a:rPr lang="en-US" sz="3600" b="1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Service Products:</a:t>
            </a: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     </a:t>
            </a:r>
            <a:r>
              <a:rPr lang="en-US" sz="3600" b="1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Core</a:t>
            </a: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and </a:t>
            </a:r>
            <a:r>
              <a:rPr lang="en-US" sz="3600" b="1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Supplementary</a:t>
            </a:r>
            <a:r>
              <a:rPr lang="en-US" sz="3600" b="1" dirty="0">
                <a:solidFill>
                  <a:srgbClr val="013C7D"/>
                </a:solidFill>
                <a:latin typeface="Helvetica"/>
                <a:ea typeface="Helvetica"/>
                <a:cs typeface="Helvetica"/>
              </a:rPr>
              <a:t>  		Elements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10249" name="Rectangle 67"/>
          <p:cNvSpPr>
            <a:spLocks noChangeArrowheads="1"/>
          </p:cNvSpPr>
          <p:nvPr/>
        </p:nvSpPr>
        <p:spPr bwMode="auto">
          <a:xfrm>
            <a:off x="228600" y="228600"/>
            <a:ext cx="66278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/>
            <a:r>
              <a:rPr lang="en-US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Services Marketing 7e, Global Edition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Facilitating Services – Order-Taking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87521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408613" y="1524000"/>
            <a:ext cx="449421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Applications</a:t>
            </a:r>
          </a:p>
          <a:p>
            <a:r>
              <a:rPr lang="en-US" sz="2200" dirty="0"/>
              <a:t>• Memberships in clubs/programs</a:t>
            </a:r>
          </a:p>
          <a:p>
            <a:r>
              <a:rPr lang="en-US" sz="2200" dirty="0"/>
              <a:t>• Subscription services </a:t>
            </a:r>
          </a:p>
          <a:p>
            <a:r>
              <a:rPr lang="en-US" sz="2200" dirty="0"/>
              <a:t>	(e.g., utilities)</a:t>
            </a:r>
          </a:p>
          <a:p>
            <a:r>
              <a:rPr lang="en-US" sz="2200" dirty="0"/>
              <a:t>• Prerequisite based services 	(e.g., financial credit, 	college enrollment)</a:t>
            </a:r>
          </a:p>
          <a:p>
            <a:r>
              <a:rPr lang="en-US" sz="2200" b="1" dirty="0"/>
              <a:t>Order Entry</a:t>
            </a:r>
          </a:p>
          <a:p>
            <a:r>
              <a:rPr lang="en-US" sz="2200" dirty="0"/>
              <a:t>• On-site order fulfillment</a:t>
            </a:r>
          </a:p>
          <a:p>
            <a:r>
              <a:rPr lang="en-US" sz="2200" dirty="0"/>
              <a:t>• Mail/telephone/e-mail/web order</a:t>
            </a:r>
          </a:p>
          <a:p>
            <a:r>
              <a:rPr lang="en-US" sz="2200" b="1" dirty="0"/>
              <a:t>Reservations and Check-in</a:t>
            </a:r>
          </a:p>
          <a:p>
            <a:r>
              <a:rPr lang="en-US" sz="2200" dirty="0"/>
              <a:t>• Seats/tables/rooms</a:t>
            </a:r>
          </a:p>
          <a:p>
            <a:r>
              <a:rPr lang="en-US" sz="2200" dirty="0"/>
              <a:t>• Vehicles or equipment rental</a:t>
            </a:r>
          </a:p>
          <a:p>
            <a:r>
              <a:rPr lang="en-US" sz="2200" dirty="0"/>
              <a:t>• Professional appointments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Facilitating Services – Billing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1165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103813" y="1371600"/>
            <a:ext cx="458311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• Periodic statements of account 	activity</a:t>
            </a:r>
          </a:p>
          <a:p>
            <a:r>
              <a:rPr lang="en-US" sz="2200" dirty="0"/>
              <a:t>• Invoices for individual 	transactions</a:t>
            </a:r>
          </a:p>
          <a:p>
            <a:r>
              <a:rPr lang="en-US" sz="2200" dirty="0"/>
              <a:t>• Verbal statements of amount due</a:t>
            </a:r>
          </a:p>
          <a:p>
            <a:r>
              <a:rPr lang="en-US" sz="2200" dirty="0"/>
              <a:t>• Self-billing (computed by 	customer)</a:t>
            </a:r>
          </a:p>
          <a:p>
            <a:r>
              <a:rPr lang="en-US" sz="2200" dirty="0"/>
              <a:t>• Machine display of amount due</a:t>
            </a:r>
          </a:p>
          <a:p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Facilitating Services – Payment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94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875213" y="1314450"/>
            <a:ext cx="502761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/>
              <a:t>Self-Service</a:t>
            </a:r>
          </a:p>
          <a:p>
            <a:r>
              <a:rPr lang="en-US" sz="2100" dirty="0"/>
              <a:t>• Insert card, cash or token into machine</a:t>
            </a:r>
          </a:p>
          <a:p>
            <a:r>
              <a:rPr lang="en-US" sz="2100" dirty="0"/>
              <a:t>• Electronic funds transfer</a:t>
            </a:r>
          </a:p>
          <a:p>
            <a:r>
              <a:rPr lang="en-US" sz="2100" dirty="0" smtClean="0"/>
              <a:t>• </a:t>
            </a:r>
            <a:r>
              <a:rPr lang="en-US" sz="2100" dirty="0"/>
              <a:t>Enter credit card number online</a:t>
            </a:r>
          </a:p>
          <a:p>
            <a:r>
              <a:rPr lang="en-US" sz="2100" b="1" dirty="0"/>
              <a:t>Direct to Payee or Intermediary</a:t>
            </a:r>
          </a:p>
          <a:p>
            <a:r>
              <a:rPr lang="en-US" sz="2100" dirty="0"/>
              <a:t>• Cash handling or change giving</a:t>
            </a:r>
          </a:p>
          <a:p>
            <a:r>
              <a:rPr lang="en-US" sz="2100" dirty="0"/>
              <a:t>• Check handling</a:t>
            </a:r>
          </a:p>
          <a:p>
            <a:r>
              <a:rPr lang="en-US" sz="2100" dirty="0"/>
              <a:t>• Credit/charge/debit card handling</a:t>
            </a:r>
          </a:p>
          <a:p>
            <a:r>
              <a:rPr lang="en-US" sz="2100" dirty="0"/>
              <a:t>• </a:t>
            </a:r>
            <a:r>
              <a:rPr lang="en-US" sz="2100" dirty="0" smtClean="0"/>
              <a:t>Voucher improvement</a:t>
            </a:r>
            <a:endParaRPr lang="en-US" sz="2100" dirty="0"/>
          </a:p>
          <a:p>
            <a:r>
              <a:rPr lang="en-US" sz="2100" b="1" dirty="0"/>
              <a:t>Automatic Deduction from Financial Deposits</a:t>
            </a:r>
          </a:p>
          <a:p>
            <a:r>
              <a:rPr lang="en-US" sz="2100" dirty="0"/>
              <a:t>• Automated systems (e.g., machine-	readable tickets that operate 	entry gate)</a:t>
            </a:r>
          </a:p>
          <a:p>
            <a:endParaRPr lang="en-US" sz="21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Enhancing Services – Consultation</a:t>
            </a: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95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256213" y="1371600"/>
            <a:ext cx="4229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• Customized advice</a:t>
            </a:r>
          </a:p>
          <a:p>
            <a:r>
              <a:rPr lang="en-US" sz="2200" dirty="0"/>
              <a:t>• Personal counseling</a:t>
            </a:r>
          </a:p>
          <a:p>
            <a:r>
              <a:rPr lang="en-US" sz="2200" dirty="0"/>
              <a:t>• Tutoring/training in product use</a:t>
            </a:r>
          </a:p>
          <a:p>
            <a:r>
              <a:rPr lang="en-US" sz="2200" dirty="0"/>
              <a:t>• Management or technical 	consulting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Enhancing Services – Hospitality</a:t>
            </a: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228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875213" y="1447800"/>
            <a:ext cx="3429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* Greeting (welcome)</a:t>
            </a:r>
            <a:endParaRPr lang="en-US" sz="2000" b="1" dirty="0"/>
          </a:p>
          <a:p>
            <a:r>
              <a:rPr lang="en-US" sz="2000" b="1" dirty="0" smtClean="0"/>
              <a:t>* Food </a:t>
            </a:r>
            <a:r>
              <a:rPr lang="en-US" sz="2000" b="1" dirty="0"/>
              <a:t>and </a:t>
            </a:r>
            <a:r>
              <a:rPr lang="en-US" sz="2000" b="1" dirty="0" smtClean="0"/>
              <a:t> beverages(drinks)</a:t>
            </a:r>
            <a:endParaRPr lang="en-US" sz="2000" b="1" dirty="0"/>
          </a:p>
          <a:p>
            <a:r>
              <a:rPr lang="en-US" sz="2000" b="1" dirty="0" smtClean="0"/>
              <a:t>* Toilets </a:t>
            </a:r>
            <a:r>
              <a:rPr lang="en-US" sz="2000" b="1" dirty="0"/>
              <a:t>and washrooms</a:t>
            </a:r>
          </a:p>
          <a:p>
            <a:r>
              <a:rPr lang="en-US" sz="2000" b="1" dirty="0" smtClean="0"/>
              <a:t>* Waiting </a:t>
            </a:r>
            <a:r>
              <a:rPr lang="en-US" sz="2000" b="1" dirty="0"/>
              <a:t>facilities and </a:t>
            </a:r>
            <a:r>
              <a:rPr lang="en-US" sz="2000" b="1" dirty="0" smtClean="0"/>
              <a:t>other amenities(facilities)</a:t>
            </a:r>
            <a:endParaRPr lang="en-US" sz="2000" b="1" dirty="0"/>
          </a:p>
          <a:p>
            <a:r>
              <a:rPr lang="en-US" sz="2000" dirty="0"/>
              <a:t>• Lounges, waiting areas, 	seating</a:t>
            </a:r>
          </a:p>
          <a:p>
            <a:r>
              <a:rPr lang="en-US" sz="2000" dirty="0"/>
              <a:t>• Weather protection</a:t>
            </a:r>
          </a:p>
          <a:p>
            <a:r>
              <a:rPr lang="en-US" sz="2000" dirty="0"/>
              <a:t>• Magazines, 	entertainment, 	newspapers</a:t>
            </a:r>
          </a:p>
          <a:p>
            <a:r>
              <a:rPr lang="en-US" sz="2000" b="1" dirty="0" smtClean="0"/>
              <a:t>* Transport</a:t>
            </a:r>
            <a:endParaRPr lang="en-US" sz="2000" b="1" dirty="0"/>
          </a:p>
          <a:p>
            <a:r>
              <a:rPr lang="en-US" sz="2000" b="1" dirty="0" smtClean="0"/>
              <a:t>* Security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Enhancing Services – Safekeeping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189413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189413" y="1371600"/>
            <a:ext cx="571341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/>
              <a:t>Caring for </a:t>
            </a:r>
            <a:r>
              <a:rPr lang="en-US" sz="2200" b="1" dirty="0" smtClean="0"/>
              <a:t>Possessions(properties) </a:t>
            </a:r>
            <a:r>
              <a:rPr lang="en-US" sz="2200" b="1" dirty="0"/>
              <a:t>Customer </a:t>
            </a:r>
            <a:r>
              <a:rPr lang="en-US" sz="2200" b="1" dirty="0" smtClean="0"/>
              <a:t>Bring with </a:t>
            </a:r>
            <a:r>
              <a:rPr lang="en-US" sz="2200" b="1" dirty="0"/>
              <a:t>Them</a:t>
            </a:r>
          </a:p>
          <a:p>
            <a:r>
              <a:rPr lang="en-US" sz="2200" dirty="0"/>
              <a:t>• Child care, pet care</a:t>
            </a:r>
          </a:p>
          <a:p>
            <a:r>
              <a:rPr lang="en-US" sz="2200" dirty="0"/>
              <a:t>• Parking for vehicles, </a:t>
            </a:r>
          </a:p>
          <a:p>
            <a:r>
              <a:rPr lang="en-US" sz="2200" dirty="0"/>
              <a:t>• Coat </a:t>
            </a:r>
            <a:r>
              <a:rPr lang="en-US" sz="2200" dirty="0" smtClean="0"/>
              <a:t>rooms (where cloths are hanging)</a:t>
            </a:r>
            <a:endParaRPr lang="en-US" sz="2200" dirty="0"/>
          </a:p>
          <a:p>
            <a:r>
              <a:rPr lang="en-US" sz="2200" dirty="0"/>
              <a:t>• Baggage handling</a:t>
            </a:r>
          </a:p>
          <a:p>
            <a:r>
              <a:rPr lang="en-US" sz="2200" dirty="0"/>
              <a:t>• Storage space</a:t>
            </a:r>
          </a:p>
          <a:p>
            <a:r>
              <a:rPr lang="en-US" sz="2200" dirty="0"/>
              <a:t>• Safe deposit boxes</a:t>
            </a:r>
          </a:p>
          <a:p>
            <a:r>
              <a:rPr lang="en-US" sz="2200" dirty="0"/>
              <a:t>• Security </a:t>
            </a:r>
            <a:r>
              <a:rPr lang="en-US" sz="2200" dirty="0" smtClean="0"/>
              <a:t>personnel (security staff)</a:t>
            </a:r>
            <a:endParaRPr lang="en-US" sz="2200" dirty="0"/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075612" cy="838200"/>
          </a:xfrm>
        </p:spPr>
        <p:txBody>
          <a:bodyPr/>
          <a:lstStyle/>
          <a:p>
            <a:r>
              <a:rPr lang="en-US" dirty="0" smtClean="0">
                <a:latin typeface="Helvetica"/>
                <a:ea typeface="Helvetica"/>
                <a:cs typeface="Helvetica"/>
              </a:rPr>
              <a:t>Enhancing Services – Safekeeping (cont.)</a:t>
            </a: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62500" cy="5257800"/>
          </a:xfrm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799013" y="1447800"/>
            <a:ext cx="464661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Caring for Goods Purchased (or 	Rented) by Customers</a:t>
            </a:r>
          </a:p>
          <a:p>
            <a:r>
              <a:rPr lang="en-US" sz="2200" dirty="0"/>
              <a:t>• Packaging</a:t>
            </a:r>
          </a:p>
          <a:p>
            <a:r>
              <a:rPr lang="en-US" sz="2200" dirty="0"/>
              <a:t>• Pickup</a:t>
            </a:r>
          </a:p>
          <a:p>
            <a:r>
              <a:rPr lang="en-US" sz="2200" dirty="0"/>
              <a:t>• Transportation and delivery</a:t>
            </a:r>
          </a:p>
          <a:p>
            <a:r>
              <a:rPr lang="en-US" sz="2200" dirty="0"/>
              <a:t>• Installation</a:t>
            </a:r>
          </a:p>
          <a:p>
            <a:r>
              <a:rPr lang="en-US" sz="2200" dirty="0"/>
              <a:t>• Inspection and diagnosis</a:t>
            </a:r>
          </a:p>
          <a:p>
            <a:r>
              <a:rPr lang="en-US" sz="2200" dirty="0"/>
              <a:t>• Cleaning</a:t>
            </a:r>
          </a:p>
          <a:p>
            <a:r>
              <a:rPr lang="en-US" sz="2200" dirty="0"/>
              <a:t>• Refueling</a:t>
            </a:r>
          </a:p>
          <a:p>
            <a:r>
              <a:rPr lang="en-US" sz="2200" dirty="0"/>
              <a:t>• Preventive maintenance</a:t>
            </a:r>
          </a:p>
          <a:p>
            <a:r>
              <a:rPr lang="en-US" sz="2200" dirty="0"/>
              <a:t>• Repair and renovation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Enhancing Services – Exceptions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18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418013" y="1371600"/>
            <a:ext cx="64008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Special Requests in Advance of Service Delivery</a:t>
            </a:r>
          </a:p>
          <a:p>
            <a:r>
              <a:rPr lang="en-US" sz="2200" dirty="0"/>
              <a:t>• Children’s needs</a:t>
            </a:r>
          </a:p>
          <a:p>
            <a:r>
              <a:rPr lang="en-US" sz="2200" dirty="0"/>
              <a:t>• Dietary requirements</a:t>
            </a:r>
          </a:p>
          <a:p>
            <a:r>
              <a:rPr lang="en-US" sz="2200" dirty="0"/>
              <a:t>• Medical or disability needs</a:t>
            </a:r>
          </a:p>
          <a:p>
            <a:r>
              <a:rPr lang="en-US" sz="2200" dirty="0"/>
              <a:t>• Religious observances</a:t>
            </a:r>
          </a:p>
          <a:p>
            <a:r>
              <a:rPr lang="en-US" sz="2200" b="1" dirty="0"/>
              <a:t>Handling Special Communications</a:t>
            </a:r>
          </a:p>
          <a:p>
            <a:r>
              <a:rPr lang="en-US" sz="2200" dirty="0"/>
              <a:t>• Complaints</a:t>
            </a:r>
          </a:p>
          <a:p>
            <a:r>
              <a:rPr lang="en-US" sz="2200" dirty="0"/>
              <a:t>• </a:t>
            </a:r>
            <a:r>
              <a:rPr lang="en-US" sz="2200" dirty="0" smtClean="0"/>
              <a:t>Compliments (respect, greetings)</a:t>
            </a:r>
            <a:endParaRPr lang="en-US" sz="2200" dirty="0"/>
          </a:p>
          <a:p>
            <a:r>
              <a:rPr lang="en-US" sz="2200" dirty="0"/>
              <a:t>• Suggestions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Helvetica"/>
                <a:ea typeface="Helvetica"/>
                <a:cs typeface="Helvetica"/>
              </a:rPr>
              <a:t>Enhancing Services – Exceptions (cont)</a:t>
            </a:r>
          </a:p>
        </p:txBody>
      </p:sp>
      <p:pic>
        <p:nvPicPr>
          <p:cNvPr id="4505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22813" cy="5257800"/>
          </a:xfrm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4799013" y="1371600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Problem Solving</a:t>
            </a:r>
          </a:p>
          <a:p>
            <a:r>
              <a:rPr lang="en-US" sz="2200" dirty="0"/>
              <a:t>• Warranties and guarantees</a:t>
            </a:r>
          </a:p>
          <a:p>
            <a:r>
              <a:rPr lang="en-US" sz="2200" dirty="0"/>
              <a:t>• Resolving difficulties that arise from </a:t>
            </a:r>
            <a:r>
              <a:rPr lang="en-US" sz="2200" dirty="0" smtClean="0"/>
              <a:t>using the </a:t>
            </a:r>
            <a:r>
              <a:rPr lang="en-US" sz="2200" dirty="0"/>
              <a:t>product</a:t>
            </a:r>
          </a:p>
          <a:p>
            <a:r>
              <a:rPr lang="en-US" sz="2200" dirty="0"/>
              <a:t>• Resolving difficulties caused by </a:t>
            </a:r>
            <a:r>
              <a:rPr lang="en-US" sz="2200" dirty="0" smtClean="0"/>
              <a:t>accidents, service </a:t>
            </a:r>
            <a:r>
              <a:rPr lang="en-US" sz="2200" dirty="0"/>
              <a:t>failures</a:t>
            </a:r>
          </a:p>
          <a:p>
            <a:r>
              <a:rPr lang="en-US" sz="2200" dirty="0"/>
              <a:t>• Assisting customers who have </a:t>
            </a:r>
            <a:r>
              <a:rPr lang="en-US" sz="2200" dirty="0" smtClean="0"/>
              <a:t>            suffered </a:t>
            </a:r>
            <a:r>
              <a:rPr lang="en-US" sz="2200" dirty="0"/>
              <a:t>an accident or a </a:t>
            </a:r>
            <a:r>
              <a:rPr lang="en-US" sz="2200" dirty="0" smtClean="0"/>
              <a:t> medical </a:t>
            </a:r>
            <a:r>
              <a:rPr lang="en-US" sz="2200" dirty="0"/>
              <a:t>emergency</a:t>
            </a:r>
          </a:p>
          <a:p>
            <a:r>
              <a:rPr lang="en-US" sz="2200" b="1" dirty="0" smtClean="0"/>
              <a:t>Restitution(compensation)</a:t>
            </a:r>
            <a:endParaRPr lang="en-US" sz="2200" b="1" dirty="0"/>
          </a:p>
          <a:p>
            <a:r>
              <a:rPr lang="en-US" sz="2200" dirty="0"/>
              <a:t>• Refunds and compensation</a:t>
            </a:r>
          </a:p>
          <a:p>
            <a:r>
              <a:rPr lang="en-US" sz="2200" dirty="0"/>
              <a:t>• Free repair of defective goods</a:t>
            </a: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Branding Service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Products and Experiences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Overview of Chapter 4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Planning and Creating Services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The Flower of Service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Branding Service Products and Experiences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New Service Development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960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Service Products, Product Lines, and Brands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zh-TW" sz="2200" i="1" dirty="0">
                <a:latin typeface="Helvetica"/>
                <a:ea typeface="PMingLiU"/>
                <a:cs typeface="PMingLiU"/>
              </a:rPr>
              <a:t>Service Product</a:t>
            </a:r>
            <a:r>
              <a:rPr altLang="zh-TW" sz="2200" dirty="0">
                <a:latin typeface="Helvetica"/>
                <a:ea typeface="PMingLiU"/>
                <a:cs typeface="PMingLiU"/>
              </a:rPr>
              <a:t>: A defined and consistent </a:t>
            </a:r>
            <a:r>
              <a:rPr altLang="zh-TW" sz="2200" dirty="0">
                <a:solidFill>
                  <a:srgbClr val="FF6600"/>
                </a:solidFill>
                <a:latin typeface="Helvetica"/>
                <a:ea typeface="PMingLiU"/>
                <a:cs typeface="PMingLiU"/>
              </a:rPr>
              <a:t>“bundle of output” </a:t>
            </a:r>
          </a:p>
          <a:p>
            <a:pPr lvl="1"/>
            <a:r>
              <a:rPr altLang="zh-TW" sz="1800" dirty="0">
                <a:latin typeface="Helvetica"/>
                <a:ea typeface="PMingLiU"/>
                <a:cs typeface="PMingLiU"/>
              </a:rPr>
              <a:t>Supported by supplementary services (assembly of elements that are built around the core product)</a:t>
            </a:r>
          </a:p>
          <a:p>
            <a:pPr lvl="1"/>
            <a:r>
              <a:rPr altLang="zh-TW" sz="1800" dirty="0">
                <a:latin typeface="Helvetica"/>
                <a:ea typeface="PMingLiU"/>
                <a:cs typeface="PMingLiU"/>
              </a:rPr>
              <a:t>Differentiated by bundle of output</a:t>
            </a:r>
          </a:p>
          <a:p>
            <a:r>
              <a:rPr sz="2200" i="1" dirty="0">
                <a:latin typeface="Helvetica"/>
                <a:ea typeface="Helvetica"/>
                <a:cs typeface="Helvetica"/>
              </a:rPr>
              <a:t>Product Line</a:t>
            </a:r>
            <a:r>
              <a:rPr sz="2200" dirty="0">
                <a:latin typeface="Helvetica"/>
                <a:ea typeface="Helvetica"/>
                <a:cs typeface="Helvetica"/>
              </a:rPr>
              <a:t>: </a:t>
            </a:r>
            <a:r>
              <a:rPr sz="2000" dirty="0">
                <a:latin typeface="Helvetica"/>
                <a:ea typeface="Helvetica"/>
                <a:cs typeface="Helvetica"/>
              </a:rPr>
              <a:t>Most service organizations offer a </a:t>
            </a:r>
            <a:r>
              <a:rPr sz="2200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line of products </a:t>
            </a:r>
            <a:r>
              <a:rPr sz="2000" dirty="0">
                <a:latin typeface="Helvetica"/>
                <a:ea typeface="Helvetica"/>
                <a:cs typeface="Helvetica"/>
              </a:rPr>
              <a:t>rather than just a single product. </a:t>
            </a:r>
          </a:p>
          <a:p>
            <a:r>
              <a:rPr sz="2200" dirty="0">
                <a:latin typeface="Helvetica"/>
                <a:ea typeface="Helvetica"/>
                <a:cs typeface="Helvetica"/>
              </a:rPr>
              <a:t>There are three broad alternatives for product lines:</a:t>
            </a:r>
          </a:p>
          <a:p>
            <a:pPr lvl="1"/>
            <a:r>
              <a:rPr sz="1800" dirty="0">
                <a:latin typeface="Helvetica"/>
                <a:ea typeface="Helvetica"/>
                <a:cs typeface="Helvetica"/>
              </a:rPr>
              <a:t>Single brand to cover all products and services</a:t>
            </a:r>
          </a:p>
          <a:p>
            <a:pPr lvl="1"/>
            <a:r>
              <a:rPr sz="1800" dirty="0">
                <a:latin typeface="Helvetica"/>
                <a:ea typeface="Helvetica"/>
                <a:cs typeface="Helvetica"/>
              </a:rPr>
              <a:t>A separate, stand-alone brand for each offering</a:t>
            </a:r>
          </a:p>
          <a:p>
            <a:pPr lvl="1"/>
            <a:r>
              <a:rPr sz="1800" dirty="0">
                <a:latin typeface="Helvetica"/>
                <a:ea typeface="Helvetica"/>
                <a:cs typeface="Helvetica"/>
              </a:rPr>
              <a:t>Some combination of these two extremes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Helvetica"/>
                <a:ea typeface="Helvetica"/>
                <a:cs typeface="Helvetica"/>
              </a:rPr>
              <a:t>Single brand to cover all products and services</a:t>
            </a:r>
            <a:br>
              <a:rPr lang="en-US" sz="2000" dirty="0">
                <a:latin typeface="Helvetica"/>
                <a:ea typeface="Helvetica"/>
                <a:cs typeface="Helvetica"/>
              </a:rPr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User\Desktop\P&amp;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727200"/>
            <a:ext cx="53975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2333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Helvetica"/>
                <a:ea typeface="Helvetica"/>
                <a:cs typeface="Helvetica"/>
              </a:rPr>
              <a:t>A separate, stand-alone brand for each offering</a:t>
            </a:r>
            <a:r>
              <a:rPr lang="en-US" sz="1800" dirty="0">
                <a:latin typeface="Helvetica"/>
                <a:ea typeface="Helvetica"/>
                <a:cs typeface="Helvetica"/>
              </a:rPr>
              <a:t/>
            </a:r>
            <a:br>
              <a:rPr lang="en-US" sz="1800" dirty="0">
                <a:latin typeface="Helvetica"/>
                <a:ea typeface="Helvetica"/>
                <a:cs typeface="Helvetica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695450"/>
            <a:ext cx="9067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18506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New Service Development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A </a:t>
            </a:r>
            <a:r>
              <a:rPr dirty="0" smtClean="0">
                <a:latin typeface="Helvetica"/>
                <a:ea typeface="Helvetica"/>
                <a:cs typeface="Helvetica"/>
              </a:rPr>
              <a:t>Hierarchy(Ladder) </a:t>
            </a:r>
            <a:r>
              <a:rPr dirty="0">
                <a:latin typeface="Helvetica"/>
                <a:ea typeface="Helvetica"/>
                <a:cs typeface="Helvetica"/>
              </a:rPr>
              <a:t>of </a:t>
            </a:r>
            <a:br>
              <a:rPr dirty="0">
                <a:latin typeface="Helvetica"/>
                <a:ea typeface="Helvetica"/>
                <a:cs typeface="Helvetica"/>
              </a:rPr>
            </a:br>
            <a:r>
              <a:rPr dirty="0">
                <a:latin typeface="Helvetica"/>
                <a:ea typeface="Helvetica"/>
                <a:cs typeface="Helvetica"/>
              </a:rPr>
              <a:t>New Service Categories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0288384"/>
              </p:ext>
            </p:extLst>
          </p:nvPr>
        </p:nvGraphicFramePr>
        <p:xfrm>
          <a:off x="0" y="1447800"/>
          <a:ext cx="101330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Reengineering Service Processes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Service processes affect customers and also cost, speed, and productivity</a:t>
            </a:r>
          </a:p>
          <a:p>
            <a:r>
              <a:rPr u="sng" dirty="0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Reengineering</a:t>
            </a:r>
            <a:r>
              <a:rPr dirty="0">
                <a:latin typeface="Helvetica"/>
                <a:ea typeface="Helvetica"/>
                <a:cs typeface="Helvetica"/>
              </a:rPr>
              <a:t> – analyzing and redesigning processes to achieve faster and better performance</a:t>
            </a:r>
          </a:p>
          <a:p>
            <a:r>
              <a:rPr u="sng" dirty="0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Examination of processes </a:t>
            </a:r>
            <a:r>
              <a:rPr dirty="0">
                <a:latin typeface="Helvetica"/>
                <a:ea typeface="Helvetica"/>
                <a:cs typeface="Helvetica"/>
              </a:rPr>
              <a:t>can lead to creation of alternative delivery methods: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Add or eliminate supplementary services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Re-sequence delivery of service elements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Offer self-service options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1722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Creating Services as Substitutes for Physical Good</a:t>
            </a:r>
            <a:endParaRPr sz="2000" b="0">
              <a:latin typeface="Helvetica"/>
              <a:ea typeface="Helvetica"/>
              <a:cs typeface="Helvetica"/>
            </a:endParaRPr>
          </a:p>
        </p:txBody>
      </p:sp>
      <p:grpSp>
        <p:nvGrpSpPr>
          <p:cNvPr id="69634" name="Group 14"/>
          <p:cNvGrpSpPr>
            <a:grpSpLocks/>
          </p:cNvGrpSpPr>
          <p:nvPr/>
        </p:nvGrpSpPr>
        <p:grpSpPr bwMode="auto">
          <a:xfrm>
            <a:off x="577850" y="1752600"/>
            <a:ext cx="8767763" cy="4343400"/>
            <a:chOff x="577665" y="1752600"/>
            <a:chExt cx="8768126" cy="4343400"/>
          </a:xfrm>
        </p:grpSpPr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2708178" y="4352925"/>
              <a:ext cx="3316425" cy="436563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6024604" y="2209800"/>
              <a:ext cx="3321187" cy="436563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637" name="Rectangle 6"/>
            <p:cNvSpPr>
              <a:spLocks noChangeArrowheads="1"/>
            </p:cNvSpPr>
            <p:nvPr/>
          </p:nvSpPr>
          <p:spPr bwMode="auto">
            <a:xfrm>
              <a:off x="2707805" y="2209591"/>
              <a:ext cx="3318134" cy="43704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69638" name="Rectangle 7"/>
            <p:cNvSpPr>
              <a:spLocks noChangeArrowheads="1"/>
            </p:cNvSpPr>
            <p:nvPr/>
          </p:nvSpPr>
          <p:spPr bwMode="auto">
            <a:xfrm>
              <a:off x="5978397" y="4352716"/>
              <a:ext cx="3316415" cy="437043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69639" name="Text Box 8"/>
            <p:cNvSpPr txBox="1">
              <a:spLocks noChangeArrowheads="1"/>
            </p:cNvSpPr>
            <p:nvPr/>
          </p:nvSpPr>
          <p:spPr bwMode="auto">
            <a:xfrm>
              <a:off x="2824713" y="2703303"/>
              <a:ext cx="3051651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Drive Own Car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Use Own Computer</a:t>
              </a:r>
            </a:p>
          </p:txBody>
        </p:sp>
        <p:sp>
          <p:nvSpPr>
            <p:cNvPr id="69640" name="Text Box 9"/>
            <p:cNvSpPr txBox="1">
              <a:spLocks noChangeArrowheads="1"/>
            </p:cNvSpPr>
            <p:nvPr/>
          </p:nvSpPr>
          <p:spPr bwMode="auto">
            <a:xfrm>
              <a:off x="6135970" y="2676316"/>
              <a:ext cx="2907235" cy="1840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Rent a Car and Drive it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Rent Use of Computer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/>
                <a:ea typeface="Helvetica"/>
                <a:cs typeface="Helvetica"/>
              </a:endParaRP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69641" name="Text Box 10"/>
            <p:cNvSpPr txBox="1">
              <a:spLocks noChangeArrowheads="1"/>
            </p:cNvSpPr>
            <p:nvPr/>
          </p:nvSpPr>
          <p:spPr bwMode="auto">
            <a:xfrm>
              <a:off x="2807520" y="4816265"/>
              <a:ext cx="3204664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 dirty="0">
                  <a:latin typeface="Helvetica"/>
                  <a:ea typeface="Helvetica"/>
                  <a:cs typeface="Helvetica"/>
                </a:rPr>
                <a:t>Hire a </a:t>
              </a:r>
              <a:r>
                <a:rPr lang="en-US" sz="1600" b="1" dirty="0" smtClean="0">
                  <a:latin typeface="Helvetica"/>
                  <a:ea typeface="Helvetica"/>
                  <a:cs typeface="Helvetica"/>
                </a:rPr>
                <a:t>Driver </a:t>
              </a:r>
              <a:r>
                <a:rPr lang="en-US" sz="1600" b="1" dirty="0">
                  <a:latin typeface="Helvetica"/>
                  <a:ea typeface="Helvetica"/>
                  <a:cs typeface="Helvetica"/>
                </a:rPr>
                <a:t>to Drive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 dirty="0">
                  <a:latin typeface="Helvetica"/>
                  <a:ea typeface="Helvetica"/>
                  <a:cs typeface="Helvetica"/>
                </a:rPr>
                <a:t>Hire a Typist to Type </a:t>
              </a:r>
            </a:p>
          </p:txBody>
        </p:sp>
        <p:sp>
          <p:nvSpPr>
            <p:cNvPr id="69642" name="Text Box 11"/>
            <p:cNvSpPr txBox="1">
              <a:spLocks noChangeArrowheads="1"/>
            </p:cNvSpPr>
            <p:nvPr/>
          </p:nvSpPr>
          <p:spPr bwMode="auto">
            <a:xfrm>
              <a:off x="6141127" y="4846427"/>
              <a:ext cx="3182315" cy="1249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Hire a Taxi or Limousine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Send Work out to a </a:t>
              </a:r>
            </a:p>
            <a:p>
              <a:pPr indent="290513" eaLnBrk="0" hangingPunct="0">
                <a:lnSpc>
                  <a:spcPct val="140000"/>
                </a:lnSpc>
              </a:pPr>
              <a:r>
                <a:rPr lang="en-US" sz="1600" b="1">
                  <a:latin typeface="Helvetica"/>
                  <a:ea typeface="Helvetica"/>
                  <a:cs typeface="Helvetica"/>
                </a:rPr>
                <a:t>Secretarial Service</a:t>
              </a:r>
            </a:p>
          </p:txBody>
        </p:sp>
        <p:sp>
          <p:nvSpPr>
            <p:cNvPr id="69643" name="Text Box 12"/>
            <p:cNvSpPr txBox="1">
              <a:spLocks noChangeArrowheads="1"/>
            </p:cNvSpPr>
            <p:nvPr/>
          </p:nvSpPr>
          <p:spPr bwMode="auto">
            <a:xfrm>
              <a:off x="2721558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/>
                  <a:ea typeface="Helvetica"/>
                  <a:cs typeface="Helvetica"/>
                </a:rPr>
                <a:t>Own a Physical Good</a:t>
              </a:r>
            </a:p>
          </p:txBody>
        </p:sp>
        <p:sp>
          <p:nvSpPr>
            <p:cNvPr id="69644" name="Text Box 13"/>
            <p:cNvSpPr txBox="1">
              <a:spLocks noChangeArrowheads="1"/>
            </p:cNvSpPr>
            <p:nvPr/>
          </p:nvSpPr>
          <p:spPr bwMode="auto">
            <a:xfrm>
              <a:off x="6029377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/>
                  <a:ea typeface="Helvetica"/>
                  <a:cs typeface="Helvetica"/>
                </a:rPr>
                <a:t>Rent Use of Physical Good</a:t>
              </a:r>
            </a:p>
          </p:txBody>
        </p:sp>
        <p:sp>
          <p:nvSpPr>
            <p:cNvPr id="69645" name="Text Box 14"/>
            <p:cNvSpPr txBox="1">
              <a:spLocks noChangeArrowheads="1"/>
            </p:cNvSpPr>
            <p:nvPr/>
          </p:nvSpPr>
          <p:spPr bwMode="auto">
            <a:xfrm>
              <a:off x="577665" y="2113848"/>
              <a:ext cx="1996039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Helvetica"/>
                  <a:ea typeface="Helvetica"/>
                  <a:cs typeface="Helvetica"/>
                </a:rPr>
                <a:t>Perform Work Oneself</a:t>
              </a:r>
            </a:p>
          </p:txBody>
        </p:sp>
        <p:sp>
          <p:nvSpPr>
            <p:cNvPr id="69646" name="Text Box 15"/>
            <p:cNvSpPr txBox="1">
              <a:spLocks noChangeArrowheads="1"/>
            </p:cNvSpPr>
            <p:nvPr/>
          </p:nvSpPr>
          <p:spPr bwMode="auto">
            <a:xfrm>
              <a:off x="601735" y="4323648"/>
              <a:ext cx="2013231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/>
                  <a:ea typeface="Helvetica"/>
                  <a:cs typeface="Helvetica"/>
                </a:rPr>
                <a:t>Hire Someone  to Do Work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Achieving Success in Developing New Services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Services are not </a:t>
            </a:r>
            <a:r>
              <a:rPr dirty="0" smtClean="0">
                <a:latin typeface="Helvetica"/>
                <a:ea typeface="Helvetica"/>
                <a:cs typeface="Helvetica"/>
              </a:rPr>
              <a:t>immune (protected) </a:t>
            </a:r>
            <a:r>
              <a:rPr dirty="0">
                <a:latin typeface="Helvetica"/>
                <a:ea typeface="Helvetica"/>
                <a:cs typeface="Helvetica"/>
              </a:rPr>
              <a:t>to high failure rates that </a:t>
            </a:r>
            <a:r>
              <a:rPr dirty="0" smtClean="0">
                <a:latin typeface="Helvetica"/>
                <a:ea typeface="Helvetica"/>
                <a:cs typeface="Helvetica"/>
              </a:rPr>
              <a:t>plague (wave) </a:t>
            </a:r>
            <a:r>
              <a:rPr dirty="0">
                <a:latin typeface="Helvetica"/>
                <a:ea typeface="Helvetica"/>
                <a:cs typeface="Helvetica"/>
              </a:rPr>
              <a:t>new manufactured products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In developing new services: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core product is often of secondary importance, many innovations are in supplementary services or service delivery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ability to maintain quality of the total service offering is key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accompanying marketing support activities are </a:t>
            </a:r>
            <a:r>
              <a:rPr dirty="0" smtClean="0">
                <a:latin typeface="Helvetica"/>
                <a:ea typeface="Helvetica"/>
                <a:cs typeface="Helvetica"/>
              </a:rPr>
              <a:t>vital(energetic)</a:t>
            </a:r>
            <a:endParaRPr dirty="0">
              <a:latin typeface="Helvetica"/>
              <a:ea typeface="Helvetica"/>
              <a:cs typeface="Helvetica"/>
            </a:endParaRP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Market knowledge is of </a:t>
            </a:r>
            <a:r>
              <a:rPr dirty="0" smtClean="0">
                <a:latin typeface="Helvetica"/>
                <a:ea typeface="Helvetica"/>
                <a:cs typeface="Helvetica"/>
              </a:rPr>
              <a:t>utmost (extreme) </a:t>
            </a:r>
            <a:r>
              <a:rPr dirty="0">
                <a:latin typeface="Helvetica"/>
                <a:ea typeface="Helvetica"/>
                <a:cs typeface="Helvetica"/>
              </a:rPr>
              <a:t>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Success Factors in </a:t>
            </a:r>
            <a:br>
              <a:rPr>
                <a:latin typeface="Helvetica"/>
                <a:ea typeface="Helvetica"/>
                <a:cs typeface="Helvetica"/>
              </a:rPr>
            </a:br>
            <a:r>
              <a:rPr>
                <a:latin typeface="Helvetica"/>
                <a:ea typeface="Helvetica"/>
                <a:cs typeface="Helvetica"/>
              </a:rPr>
              <a:t>New Service Development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Market </a:t>
            </a:r>
            <a:r>
              <a:rPr dirty="0" smtClean="0">
                <a:latin typeface="Helvetica"/>
                <a:ea typeface="Helvetica"/>
                <a:cs typeface="Helvetica"/>
              </a:rPr>
              <a:t>synergy (interaction)</a:t>
            </a:r>
            <a:endParaRPr dirty="0">
              <a:latin typeface="Helvetica"/>
              <a:ea typeface="Helvetica"/>
              <a:cs typeface="Helvetica"/>
            </a:endParaRP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Good fit between new product and firm’s image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Advantage in meeting customers’ needs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Strong support from firm during and after launch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Understands customer purchase decision behavior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Organizational </a:t>
            </a:r>
            <a:r>
              <a:rPr dirty="0" smtClean="0">
                <a:latin typeface="Helvetica"/>
                <a:ea typeface="Helvetica"/>
                <a:cs typeface="Helvetica"/>
              </a:rPr>
              <a:t>factors (</a:t>
            </a:r>
            <a:r>
              <a:rPr smtClean="0">
                <a:latin typeface="Helvetica"/>
                <a:ea typeface="Helvetica"/>
                <a:cs typeface="Helvetica"/>
              </a:rPr>
              <a:t>Internal factors)</a:t>
            </a:r>
            <a:endParaRPr dirty="0">
              <a:latin typeface="Helvetica"/>
              <a:ea typeface="Helvetica"/>
              <a:cs typeface="Helvetica"/>
            </a:endParaRP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Strong inter-functional cooperation and coordination</a:t>
            </a:r>
          </a:p>
          <a:p>
            <a:pPr lvl="1"/>
            <a:r>
              <a:rPr dirty="0">
                <a:latin typeface="Helvetica"/>
                <a:ea typeface="Helvetica"/>
                <a:cs typeface="Helvetica"/>
              </a:rPr>
              <a:t>Internal marketing to educate staff on new product and its 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Success Factors in </a:t>
            </a:r>
            <a:br>
              <a:rPr>
                <a:latin typeface="Helvetica"/>
                <a:ea typeface="Helvetica"/>
                <a:cs typeface="Helvetica"/>
              </a:rPr>
            </a:br>
            <a:r>
              <a:rPr>
                <a:latin typeface="Helvetica"/>
                <a:ea typeface="Helvetica"/>
                <a:cs typeface="Helvetica"/>
              </a:rPr>
              <a:t>New Service Development</a:t>
            </a:r>
            <a:endParaRPr lang="en-SG">
              <a:latin typeface="Helvetica"/>
              <a:ea typeface="Helvetica"/>
              <a:cs typeface="Helvetica"/>
            </a:endParaRPr>
          </a:p>
        </p:txBody>
      </p:sp>
      <p:sp>
        <p:nvSpPr>
          <p:cNvPr id="7577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213" y="2057400"/>
            <a:ext cx="4495800" cy="48006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Market research factors</a:t>
            </a:r>
          </a:p>
          <a:p>
            <a:pPr lvl="1"/>
            <a:r>
              <a:rPr>
                <a:latin typeface="Helvetica"/>
                <a:ea typeface="Helvetica"/>
                <a:cs typeface="Helvetica"/>
              </a:rPr>
              <a:t>Scientific studies conducted early in development process</a:t>
            </a:r>
          </a:p>
          <a:p>
            <a:pPr lvl="1"/>
            <a:r>
              <a:rPr>
                <a:latin typeface="Helvetica"/>
                <a:ea typeface="Helvetica"/>
                <a:cs typeface="Helvetica"/>
              </a:rPr>
              <a:t>Product concept well defined before undertaking field studies</a:t>
            </a:r>
            <a:endParaRPr lang="en-SG">
              <a:latin typeface="Helvetica"/>
              <a:ea typeface="Helvetica"/>
              <a:cs typeface="Helvetica"/>
            </a:endParaRPr>
          </a:p>
        </p:txBody>
      </p:sp>
      <p:pic>
        <p:nvPicPr>
          <p:cNvPr id="75779" name="Picture 6" descr="fig04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2133600"/>
            <a:ext cx="43672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Planning and Creating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Products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Summary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/>
              <a:t>Creating services involve:</a:t>
            </a:r>
          </a:p>
          <a:p>
            <a:pPr lvl="1">
              <a:defRPr/>
            </a:pPr>
            <a:r>
              <a:rPr/>
              <a:t>Designing the core product, supplementary services, and their delivery processes</a:t>
            </a:r>
          </a:p>
          <a:p>
            <a:pPr>
              <a:defRPr/>
            </a:pPr>
            <a:r>
              <a:rPr/>
              <a:t>Flower of service includes </a:t>
            </a:r>
            <a:r>
              <a:rPr>
                <a:solidFill>
                  <a:srgbClr val="FF6600"/>
                </a:solidFill>
              </a:rPr>
              <a:t>core product </a:t>
            </a:r>
            <a:r>
              <a:rPr/>
              <a:t>and two types of supplementary services: facilitating and enhancing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Facilitating services </a:t>
            </a:r>
            <a:r>
              <a:rPr/>
              <a:t>include information, order taking, billing, and payment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Enhancing services </a:t>
            </a:r>
            <a:r>
              <a:rPr/>
              <a:t>include consultation, hospitality, safekeeping, and exceptions</a:t>
            </a:r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latin typeface="Helvetica"/>
                <a:ea typeface="Helvetica"/>
                <a:cs typeface="Helvetica"/>
              </a:rPr>
              <a:t>Summary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Spectrum of branding alternatives exists for services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Branded house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Subbrands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Endorsed brands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House of brands</a:t>
            </a:r>
          </a:p>
          <a:p>
            <a:pPr lvl="1">
              <a:spcBef>
                <a:spcPts val="600"/>
              </a:spcBef>
            </a:pPr>
            <a:endParaRPr>
              <a:latin typeface="Helvetica"/>
              <a:ea typeface="Helvetica"/>
              <a:cs typeface="Helvetica"/>
            </a:endParaRPr>
          </a:p>
          <a:p>
            <a:pPr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To develop new services, we can 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Reengineer service processes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Use physical goods as a source of new service ideas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Use research to design new services</a:t>
            </a:r>
          </a:p>
          <a:p>
            <a:pPr lvl="1">
              <a:spcBef>
                <a:spcPts val="600"/>
              </a:spcBef>
            </a:pPr>
            <a:r>
              <a:rPr>
                <a:latin typeface="Helvetica"/>
                <a:ea typeface="Helvetica"/>
                <a:cs typeface="Helvetica"/>
              </a:rPr>
              <a:t>Understand how to achieve success in new service development</a:t>
            </a:r>
          </a:p>
          <a:p>
            <a:pPr lvl="1"/>
            <a:endParaRPr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Product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Web Definition 1: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  <a:r>
              <a:rPr lang="en-US" b="0" smtClean="0"/>
              <a:t>An object </a:t>
            </a:r>
            <a:r>
              <a:rPr lang="en-US" b="0" dirty="0"/>
              <a:t>or </a:t>
            </a:r>
            <a:r>
              <a:rPr lang="en-US" b="0" dirty="0" smtClean="0"/>
              <a:t>substance (matter) </a:t>
            </a:r>
            <a:r>
              <a:rPr lang="en-US" b="0" dirty="0"/>
              <a:t>that is manufactured or refined for </a:t>
            </a:r>
            <a:r>
              <a:rPr lang="en-US" b="0" dirty="0" smtClean="0"/>
              <a:t>          sale</a:t>
            </a:r>
            <a:r>
              <a:rPr lang="en-US" b="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Web Definition 2:</a:t>
            </a:r>
          </a:p>
          <a:p>
            <a:pPr marL="0" indent="0">
              <a:buNone/>
            </a:pPr>
            <a:r>
              <a:rPr lang="en-US" b="0" dirty="0" smtClean="0"/>
              <a:t> A </a:t>
            </a:r>
            <a:r>
              <a:rPr lang="en-US" b="0" dirty="0"/>
              <a:t>thing or person that is the result of an action or process.</a:t>
            </a: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Service Products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 dirty="0"/>
              <a:t>A service product comprises of all elements of service performance, both tangible and intangible, that create value for customers. </a:t>
            </a:r>
          </a:p>
          <a:p>
            <a:pPr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 dirty="0"/>
              <a:t>Service products consist of:</a:t>
            </a:r>
          </a:p>
          <a:p>
            <a:pPr>
              <a:defRPr/>
            </a:pPr>
            <a:r>
              <a:rPr sz="2200" dirty="0" smtClean="0">
                <a:solidFill>
                  <a:srgbClr val="FF6600"/>
                </a:solidFill>
              </a:rPr>
              <a:t>Core(essential) </a:t>
            </a:r>
            <a:r>
              <a:rPr sz="2200" dirty="0">
                <a:solidFill>
                  <a:srgbClr val="FF6600"/>
                </a:solidFill>
              </a:rPr>
              <a:t>Product </a:t>
            </a:r>
            <a:r>
              <a:rPr sz="2200" dirty="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 dirty="0">
                <a:sym typeface="Wingdings" pitchFamily="2" charset="2"/>
              </a:rPr>
              <a:t> c</a:t>
            </a:r>
            <a:r>
              <a:rPr sz="2200" dirty="0"/>
              <a:t>entral component that supplies the principal, problem-solving benefits customers seek</a:t>
            </a:r>
          </a:p>
          <a:p>
            <a:pPr>
              <a:defRPr/>
            </a:pPr>
            <a:r>
              <a:rPr sz="2200" dirty="0" smtClean="0">
                <a:solidFill>
                  <a:srgbClr val="FF6600"/>
                </a:solidFill>
              </a:rPr>
              <a:t>Supplementary(extra) </a:t>
            </a:r>
            <a:r>
              <a:rPr sz="2200" dirty="0">
                <a:solidFill>
                  <a:srgbClr val="FF6600"/>
                </a:solidFill>
              </a:rPr>
              <a:t>Services </a:t>
            </a:r>
            <a:r>
              <a:rPr sz="2200" dirty="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 dirty="0">
                <a:sym typeface="Wingdings" pitchFamily="2" charset="2"/>
              </a:rPr>
              <a:t> </a:t>
            </a:r>
            <a:r>
              <a:rPr sz="2200" dirty="0" smtClean="0">
                <a:sym typeface="Wingdings" pitchFamily="2" charset="2"/>
              </a:rPr>
              <a:t>a</a:t>
            </a:r>
            <a:r>
              <a:rPr sz="2200" dirty="0" smtClean="0"/>
              <a:t>ugments(expands) </a:t>
            </a:r>
            <a:r>
              <a:rPr sz="2200" dirty="0"/>
              <a:t>the core product, facilitating its use and </a:t>
            </a:r>
            <a:r>
              <a:rPr sz="2200" dirty="0" smtClean="0"/>
              <a:t>enhancing (ornamental)  </a:t>
            </a:r>
            <a:r>
              <a:rPr sz="2200" dirty="0"/>
              <a:t>its value and appeal</a:t>
            </a:r>
          </a:p>
          <a:p>
            <a:pPr>
              <a:defRPr/>
            </a:pPr>
            <a:r>
              <a:rPr sz="2200" dirty="0" smtClean="0">
                <a:solidFill>
                  <a:srgbClr val="FF6600"/>
                </a:solidFill>
              </a:rPr>
              <a:t>Delivery(transfer) </a:t>
            </a:r>
            <a:r>
              <a:rPr sz="2200" dirty="0">
                <a:solidFill>
                  <a:srgbClr val="FF6600"/>
                </a:solidFill>
              </a:rPr>
              <a:t>Processes </a:t>
            </a:r>
            <a:r>
              <a:rPr sz="2200" dirty="0">
                <a:solidFill>
                  <a:srgbClr val="FF6600"/>
                </a:solidFill>
                <a:sym typeface="Wingdings" pitchFamily="2" charset="2"/>
              </a:rPr>
              <a:t> </a:t>
            </a:r>
            <a:r>
              <a:rPr sz="2200" dirty="0">
                <a:sym typeface="Wingdings" pitchFamily="2" charset="2"/>
              </a:rPr>
              <a:t>u</a:t>
            </a:r>
            <a:r>
              <a:rPr sz="2200" dirty="0"/>
              <a:t>sed to deliver both the core product and each of the supplementary services</a:t>
            </a:r>
          </a:p>
          <a:p>
            <a:pPr lvl="1">
              <a:defRPr/>
            </a:pPr>
            <a:endParaRPr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Flower of Service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The Flower of Service</a:t>
            </a:r>
            <a:endParaRPr lang="en-SG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56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067800" cy="48006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There are two types of supplementary services</a:t>
            </a:r>
          </a:p>
          <a:p>
            <a:pPr lvl="1"/>
            <a:r>
              <a:rPr dirty="0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Facilitating</a:t>
            </a:r>
            <a:r>
              <a:rPr dirty="0">
                <a:latin typeface="Helvetica"/>
                <a:ea typeface="Helvetica"/>
                <a:cs typeface="Helvetica"/>
              </a:rPr>
              <a:t>: either needed for service delivery, or help in the use of the core product</a:t>
            </a:r>
          </a:p>
          <a:p>
            <a:pPr lvl="1"/>
            <a:r>
              <a:rPr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Enhancing </a:t>
            </a:r>
            <a:r>
              <a:rPr lang="en-US" dirty="0" smtClean="0">
                <a:solidFill>
                  <a:srgbClr val="FF0000"/>
                </a:solidFill>
              </a:rPr>
              <a:t>(pretty)</a:t>
            </a:r>
            <a:r>
              <a:rPr lang="en-US" dirty="0" smtClean="0"/>
              <a:t> </a:t>
            </a:r>
            <a:r>
              <a:rPr dirty="0" smtClean="0">
                <a:latin typeface="Helvetica"/>
                <a:ea typeface="Helvetica"/>
                <a:cs typeface="Helvetica"/>
              </a:rPr>
              <a:t>: </a:t>
            </a:r>
            <a:r>
              <a:rPr dirty="0">
                <a:latin typeface="Helvetica"/>
                <a:ea typeface="Helvetica"/>
                <a:cs typeface="Helvetica"/>
              </a:rPr>
              <a:t>add extra value for the customer</a:t>
            </a:r>
          </a:p>
          <a:p>
            <a:r>
              <a:rPr dirty="0">
                <a:latin typeface="Helvetica"/>
                <a:ea typeface="Helvetica"/>
                <a:cs typeface="Helvetica"/>
              </a:rPr>
              <a:t>In a well-managed service organization, the </a:t>
            </a:r>
            <a:r>
              <a:rPr dirty="0" smtClean="0">
                <a:latin typeface="Helvetica"/>
                <a:ea typeface="Helvetica"/>
                <a:cs typeface="Helvetica"/>
              </a:rPr>
              <a:t>petals(flower leaves) </a:t>
            </a:r>
            <a:r>
              <a:rPr dirty="0">
                <a:latin typeface="Helvetica"/>
                <a:ea typeface="Helvetica"/>
                <a:cs typeface="Helvetica"/>
              </a:rPr>
              <a:t>and </a:t>
            </a:r>
            <a:r>
              <a:rPr dirty="0" smtClean="0">
                <a:latin typeface="Helvetica"/>
                <a:ea typeface="Helvetica"/>
                <a:cs typeface="Helvetica"/>
              </a:rPr>
              <a:t>core (essential) </a:t>
            </a:r>
            <a:r>
              <a:rPr dirty="0">
                <a:latin typeface="Helvetica"/>
                <a:ea typeface="Helvetica"/>
                <a:cs typeface="Helvetica"/>
              </a:rPr>
              <a:t>are fresh and well-formed</a:t>
            </a:r>
          </a:p>
          <a:p>
            <a:pPr marL="0" indent="0">
              <a:buNone/>
            </a:pPr>
            <a:endParaRPr lang="en-SG" dirty="0"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The Flower of Service</a:t>
            </a:r>
            <a:endParaRPr lang="en-SG" dirty="0">
              <a:latin typeface="Helvetica"/>
              <a:ea typeface="Helvetica"/>
              <a:cs typeface="Helvetica"/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760413" y="1676400"/>
            <a:ext cx="8501062" cy="4243388"/>
            <a:chOff x="606425" y="1371600"/>
            <a:chExt cx="8805863" cy="4921757"/>
          </a:xfrm>
        </p:grpSpPr>
        <p:sp>
          <p:nvSpPr>
            <p:cNvPr id="26627" name="Rectangle 2"/>
            <p:cNvSpPr>
              <a:spLocks noChangeArrowheads="1"/>
            </p:cNvSpPr>
            <p:nvPr/>
          </p:nvSpPr>
          <p:spPr bwMode="auto">
            <a:xfrm>
              <a:off x="706438" y="1371600"/>
              <a:ext cx="8705850" cy="4862513"/>
            </a:xfrm>
            <a:prstGeom prst="rect">
              <a:avLst/>
            </a:prstGeom>
            <a:solidFill>
              <a:srgbClr val="FFFF99">
                <a:alpha val="6784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202113" y="1781175"/>
              <a:ext cx="124777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078538" y="2619375"/>
              <a:ext cx="133191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6461125" y="3457575"/>
              <a:ext cx="1431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6326188" y="4448175"/>
              <a:ext cx="114458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181475" y="5286375"/>
              <a:ext cx="13017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220913" y="4448175"/>
              <a:ext cx="1177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922463" y="3457575"/>
              <a:ext cx="78263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52663" y="2619375"/>
              <a:ext cx="99536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 dirty="0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4522788" y="2236788"/>
              <a:ext cx="566737" cy="1222375"/>
            </a:xfrm>
            <a:custGeom>
              <a:avLst/>
              <a:gdLst>
                <a:gd name="T0" fmla="*/ 204990 w 329"/>
                <a:gd name="T1" fmla="*/ 1220788 h 770"/>
                <a:gd name="T2" fmla="*/ 141254 w 329"/>
                <a:gd name="T3" fmla="*/ 1073150 h 770"/>
                <a:gd name="T4" fmla="*/ 87853 w 329"/>
                <a:gd name="T5" fmla="*/ 933450 h 770"/>
                <a:gd name="T6" fmla="*/ 48233 w 329"/>
                <a:gd name="T7" fmla="*/ 806450 h 770"/>
                <a:gd name="T8" fmla="*/ 22394 w 329"/>
                <a:gd name="T9" fmla="*/ 687387 h 770"/>
                <a:gd name="T10" fmla="*/ 6890 w 329"/>
                <a:gd name="T11" fmla="*/ 576263 h 770"/>
                <a:gd name="T12" fmla="*/ 0 w 329"/>
                <a:gd name="T13" fmla="*/ 477838 h 770"/>
                <a:gd name="T14" fmla="*/ 3445 w 329"/>
                <a:gd name="T15" fmla="*/ 385762 h 770"/>
                <a:gd name="T16" fmla="*/ 15503 w 329"/>
                <a:gd name="T17" fmla="*/ 304800 h 770"/>
                <a:gd name="T18" fmla="*/ 34452 w 329"/>
                <a:gd name="T19" fmla="*/ 234950 h 770"/>
                <a:gd name="T20" fmla="*/ 56846 w 329"/>
                <a:gd name="T21" fmla="*/ 171450 h 770"/>
                <a:gd name="T22" fmla="*/ 87853 w 329"/>
                <a:gd name="T23" fmla="*/ 119063 h 770"/>
                <a:gd name="T24" fmla="*/ 124028 w 329"/>
                <a:gd name="T25" fmla="*/ 76200 h 770"/>
                <a:gd name="T26" fmla="*/ 161925 w 329"/>
                <a:gd name="T27" fmla="*/ 42862 h 770"/>
                <a:gd name="T28" fmla="*/ 203267 w 329"/>
                <a:gd name="T29" fmla="*/ 19050 h 770"/>
                <a:gd name="T30" fmla="*/ 244610 w 329"/>
                <a:gd name="T31" fmla="*/ 4763 h 770"/>
                <a:gd name="T32" fmla="*/ 289398 w 329"/>
                <a:gd name="T33" fmla="*/ 0 h 770"/>
                <a:gd name="T34" fmla="*/ 330740 w 329"/>
                <a:gd name="T35" fmla="*/ 4763 h 770"/>
                <a:gd name="T36" fmla="*/ 373805 w 329"/>
                <a:gd name="T37" fmla="*/ 19050 h 770"/>
                <a:gd name="T38" fmla="*/ 415148 w 329"/>
                <a:gd name="T39" fmla="*/ 42862 h 770"/>
                <a:gd name="T40" fmla="*/ 451323 w 329"/>
                <a:gd name="T41" fmla="*/ 76200 h 770"/>
                <a:gd name="T42" fmla="*/ 485775 w 329"/>
                <a:gd name="T43" fmla="*/ 119063 h 770"/>
                <a:gd name="T44" fmla="*/ 515059 w 329"/>
                <a:gd name="T45" fmla="*/ 171450 h 770"/>
                <a:gd name="T46" fmla="*/ 537453 w 329"/>
                <a:gd name="T47" fmla="*/ 233363 h 770"/>
                <a:gd name="T48" fmla="*/ 552956 w 329"/>
                <a:gd name="T49" fmla="*/ 304800 h 770"/>
                <a:gd name="T50" fmla="*/ 563292 w 329"/>
                <a:gd name="T51" fmla="*/ 385762 h 770"/>
                <a:gd name="T52" fmla="*/ 565014 w 329"/>
                <a:gd name="T53" fmla="*/ 476250 h 770"/>
                <a:gd name="T54" fmla="*/ 554679 w 329"/>
                <a:gd name="T55" fmla="*/ 576263 h 770"/>
                <a:gd name="T56" fmla="*/ 535730 w 329"/>
                <a:gd name="T57" fmla="*/ 687387 h 770"/>
                <a:gd name="T58" fmla="*/ 506446 w 329"/>
                <a:gd name="T59" fmla="*/ 804862 h 770"/>
                <a:gd name="T60" fmla="*/ 465103 w 329"/>
                <a:gd name="T61" fmla="*/ 933450 h 770"/>
                <a:gd name="T62" fmla="*/ 409980 w 329"/>
                <a:gd name="T63" fmla="*/ 1073150 h 770"/>
                <a:gd name="T64" fmla="*/ 339353 w 329"/>
                <a:gd name="T65" fmla="*/ 1220788 h 770"/>
                <a:gd name="T66" fmla="*/ 204990 w 329"/>
                <a:gd name="T67" fmla="*/ 1220788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9"/>
                <a:gd name="T103" fmla="*/ 0 h 770"/>
                <a:gd name="T104" fmla="*/ 329 w 329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9" h="770">
                  <a:moveTo>
                    <a:pt x="119" y="769"/>
                  </a:moveTo>
                  <a:lnTo>
                    <a:pt x="82" y="676"/>
                  </a:lnTo>
                  <a:lnTo>
                    <a:pt x="51" y="588"/>
                  </a:lnTo>
                  <a:lnTo>
                    <a:pt x="28" y="508"/>
                  </a:lnTo>
                  <a:lnTo>
                    <a:pt x="13" y="433"/>
                  </a:lnTo>
                  <a:lnTo>
                    <a:pt x="4" y="363"/>
                  </a:lnTo>
                  <a:lnTo>
                    <a:pt x="0" y="301"/>
                  </a:lnTo>
                  <a:lnTo>
                    <a:pt x="2" y="243"/>
                  </a:lnTo>
                  <a:lnTo>
                    <a:pt x="9" y="192"/>
                  </a:lnTo>
                  <a:lnTo>
                    <a:pt x="20" y="148"/>
                  </a:lnTo>
                  <a:lnTo>
                    <a:pt x="33" y="108"/>
                  </a:lnTo>
                  <a:lnTo>
                    <a:pt x="51" y="75"/>
                  </a:lnTo>
                  <a:lnTo>
                    <a:pt x="72" y="48"/>
                  </a:lnTo>
                  <a:lnTo>
                    <a:pt x="94" y="27"/>
                  </a:lnTo>
                  <a:lnTo>
                    <a:pt x="118" y="12"/>
                  </a:lnTo>
                  <a:lnTo>
                    <a:pt x="142" y="3"/>
                  </a:lnTo>
                  <a:lnTo>
                    <a:pt x="168" y="0"/>
                  </a:lnTo>
                  <a:lnTo>
                    <a:pt x="192" y="3"/>
                  </a:lnTo>
                  <a:lnTo>
                    <a:pt x="217" y="12"/>
                  </a:lnTo>
                  <a:lnTo>
                    <a:pt x="241" y="27"/>
                  </a:lnTo>
                  <a:lnTo>
                    <a:pt x="262" y="48"/>
                  </a:lnTo>
                  <a:lnTo>
                    <a:pt x="282" y="75"/>
                  </a:lnTo>
                  <a:lnTo>
                    <a:pt x="299" y="108"/>
                  </a:lnTo>
                  <a:lnTo>
                    <a:pt x="312" y="147"/>
                  </a:lnTo>
                  <a:lnTo>
                    <a:pt x="321" y="192"/>
                  </a:lnTo>
                  <a:lnTo>
                    <a:pt x="327" y="243"/>
                  </a:lnTo>
                  <a:lnTo>
                    <a:pt x="328" y="300"/>
                  </a:lnTo>
                  <a:lnTo>
                    <a:pt x="322" y="363"/>
                  </a:lnTo>
                  <a:lnTo>
                    <a:pt x="311" y="433"/>
                  </a:lnTo>
                  <a:lnTo>
                    <a:pt x="294" y="507"/>
                  </a:lnTo>
                  <a:lnTo>
                    <a:pt x="270" y="588"/>
                  </a:lnTo>
                  <a:lnTo>
                    <a:pt x="238" y="676"/>
                  </a:lnTo>
                  <a:lnTo>
                    <a:pt x="197" y="769"/>
                  </a:lnTo>
                  <a:lnTo>
                    <a:pt x="119" y="76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522788" y="2236788"/>
              <a:ext cx="576262" cy="1231900"/>
            </a:xfrm>
            <a:custGeom>
              <a:avLst/>
              <a:gdLst>
                <a:gd name="T0" fmla="*/ 208142 w 335"/>
                <a:gd name="T1" fmla="*/ 1230313 h 776"/>
                <a:gd name="T2" fmla="*/ 142775 w 335"/>
                <a:gd name="T3" fmla="*/ 1081088 h 776"/>
                <a:gd name="T4" fmla="*/ 89450 w 335"/>
                <a:gd name="T5" fmla="*/ 941388 h 776"/>
                <a:gd name="T6" fmla="*/ 49885 w 335"/>
                <a:gd name="T7" fmla="*/ 812800 h 776"/>
                <a:gd name="T8" fmla="*/ 22362 w 335"/>
                <a:gd name="T9" fmla="*/ 692150 h 776"/>
                <a:gd name="T10" fmla="*/ 6881 w 335"/>
                <a:gd name="T11" fmla="*/ 581025 h 776"/>
                <a:gd name="T12" fmla="*/ 0 w 335"/>
                <a:gd name="T13" fmla="*/ 481013 h 776"/>
                <a:gd name="T14" fmla="*/ 3440 w 335"/>
                <a:gd name="T15" fmla="*/ 388937 h 776"/>
                <a:gd name="T16" fmla="*/ 15482 w 335"/>
                <a:gd name="T17" fmla="*/ 307975 h 776"/>
                <a:gd name="T18" fmla="*/ 34404 w 335"/>
                <a:gd name="T19" fmla="*/ 236538 h 776"/>
                <a:gd name="T20" fmla="*/ 58486 w 335"/>
                <a:gd name="T21" fmla="*/ 173037 h 776"/>
                <a:gd name="T22" fmla="*/ 89450 w 335"/>
                <a:gd name="T23" fmla="*/ 120650 h 776"/>
                <a:gd name="T24" fmla="*/ 125574 w 335"/>
                <a:gd name="T25" fmla="*/ 76200 h 776"/>
                <a:gd name="T26" fmla="*/ 165138 w 335"/>
                <a:gd name="T27" fmla="*/ 42862 h 776"/>
                <a:gd name="T28" fmla="*/ 206422 w 335"/>
                <a:gd name="T29" fmla="*/ 19050 h 776"/>
                <a:gd name="T30" fmla="*/ 249427 w 335"/>
                <a:gd name="T31" fmla="*/ 4763 h 776"/>
                <a:gd name="T32" fmla="*/ 294152 w 335"/>
                <a:gd name="T33" fmla="*/ 0 h 776"/>
                <a:gd name="T34" fmla="*/ 337156 w 335"/>
                <a:gd name="T35" fmla="*/ 4763 h 776"/>
                <a:gd name="T36" fmla="*/ 380161 w 335"/>
                <a:gd name="T37" fmla="*/ 19050 h 776"/>
                <a:gd name="T38" fmla="*/ 421445 w 335"/>
                <a:gd name="T39" fmla="*/ 42862 h 776"/>
                <a:gd name="T40" fmla="*/ 459289 w 335"/>
                <a:gd name="T41" fmla="*/ 76200 h 776"/>
                <a:gd name="T42" fmla="*/ 493693 w 335"/>
                <a:gd name="T43" fmla="*/ 120650 h 776"/>
                <a:gd name="T44" fmla="*/ 522936 w 335"/>
                <a:gd name="T45" fmla="*/ 173037 h 776"/>
                <a:gd name="T46" fmla="*/ 547019 w 335"/>
                <a:gd name="T47" fmla="*/ 234950 h 776"/>
                <a:gd name="T48" fmla="*/ 562501 w 335"/>
                <a:gd name="T49" fmla="*/ 307975 h 776"/>
                <a:gd name="T50" fmla="*/ 572822 w 335"/>
                <a:gd name="T51" fmla="*/ 388937 h 776"/>
                <a:gd name="T52" fmla="*/ 574542 w 335"/>
                <a:gd name="T53" fmla="*/ 479425 h 776"/>
                <a:gd name="T54" fmla="*/ 564221 w 335"/>
                <a:gd name="T55" fmla="*/ 581025 h 776"/>
                <a:gd name="T56" fmla="*/ 545299 w 335"/>
                <a:gd name="T57" fmla="*/ 692150 h 776"/>
                <a:gd name="T58" fmla="*/ 514335 w 335"/>
                <a:gd name="T59" fmla="*/ 811212 h 776"/>
                <a:gd name="T60" fmla="*/ 473051 w 335"/>
                <a:gd name="T61" fmla="*/ 941388 h 776"/>
                <a:gd name="T62" fmla="*/ 416285 w 335"/>
                <a:gd name="T63" fmla="*/ 1081088 h 776"/>
                <a:gd name="T64" fmla="*/ 345757 w 335"/>
                <a:gd name="T65" fmla="*/ 1230313 h 776"/>
                <a:gd name="T66" fmla="*/ 208142 w 335"/>
                <a:gd name="T67" fmla="*/ 1230313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"/>
                <a:gd name="T103" fmla="*/ 0 h 776"/>
                <a:gd name="T104" fmla="*/ 335 w 335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" h="776">
                  <a:moveTo>
                    <a:pt x="121" y="775"/>
                  </a:moveTo>
                  <a:lnTo>
                    <a:pt x="83" y="681"/>
                  </a:lnTo>
                  <a:lnTo>
                    <a:pt x="52" y="593"/>
                  </a:lnTo>
                  <a:lnTo>
                    <a:pt x="29" y="512"/>
                  </a:lnTo>
                  <a:lnTo>
                    <a:pt x="13" y="436"/>
                  </a:lnTo>
                  <a:lnTo>
                    <a:pt x="4" y="366"/>
                  </a:lnTo>
                  <a:lnTo>
                    <a:pt x="0" y="303"/>
                  </a:lnTo>
                  <a:lnTo>
                    <a:pt x="2" y="245"/>
                  </a:lnTo>
                  <a:lnTo>
                    <a:pt x="9" y="194"/>
                  </a:lnTo>
                  <a:lnTo>
                    <a:pt x="20" y="149"/>
                  </a:lnTo>
                  <a:lnTo>
                    <a:pt x="34" y="109"/>
                  </a:lnTo>
                  <a:lnTo>
                    <a:pt x="52" y="76"/>
                  </a:lnTo>
                  <a:lnTo>
                    <a:pt x="73" y="48"/>
                  </a:lnTo>
                  <a:lnTo>
                    <a:pt x="96" y="27"/>
                  </a:lnTo>
                  <a:lnTo>
                    <a:pt x="120" y="12"/>
                  </a:lnTo>
                  <a:lnTo>
                    <a:pt x="145" y="3"/>
                  </a:lnTo>
                  <a:lnTo>
                    <a:pt x="171" y="0"/>
                  </a:lnTo>
                  <a:lnTo>
                    <a:pt x="196" y="3"/>
                  </a:lnTo>
                  <a:lnTo>
                    <a:pt x="221" y="12"/>
                  </a:lnTo>
                  <a:lnTo>
                    <a:pt x="245" y="27"/>
                  </a:lnTo>
                  <a:lnTo>
                    <a:pt x="267" y="48"/>
                  </a:lnTo>
                  <a:lnTo>
                    <a:pt x="287" y="76"/>
                  </a:lnTo>
                  <a:lnTo>
                    <a:pt x="304" y="109"/>
                  </a:lnTo>
                  <a:lnTo>
                    <a:pt x="318" y="148"/>
                  </a:lnTo>
                  <a:lnTo>
                    <a:pt x="327" y="194"/>
                  </a:lnTo>
                  <a:lnTo>
                    <a:pt x="333" y="245"/>
                  </a:lnTo>
                  <a:lnTo>
                    <a:pt x="334" y="302"/>
                  </a:lnTo>
                  <a:lnTo>
                    <a:pt x="328" y="366"/>
                  </a:lnTo>
                  <a:lnTo>
                    <a:pt x="317" y="436"/>
                  </a:lnTo>
                  <a:lnTo>
                    <a:pt x="299" y="511"/>
                  </a:lnTo>
                  <a:lnTo>
                    <a:pt x="275" y="593"/>
                  </a:lnTo>
                  <a:lnTo>
                    <a:pt x="242" y="681"/>
                  </a:lnTo>
                  <a:lnTo>
                    <a:pt x="201" y="775"/>
                  </a:lnTo>
                  <a:lnTo>
                    <a:pt x="121" y="775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4867275" y="3700463"/>
              <a:ext cx="1031875" cy="971550"/>
            </a:xfrm>
            <a:custGeom>
              <a:avLst/>
              <a:gdLst>
                <a:gd name="T0" fmla="*/ 94589 w 600"/>
                <a:gd name="T1" fmla="*/ 0 h 612"/>
                <a:gd name="T2" fmla="*/ 256249 w 600"/>
                <a:gd name="T3" fmla="*/ 61912 h 612"/>
                <a:gd name="T4" fmla="*/ 397272 w 600"/>
                <a:gd name="T5" fmla="*/ 125412 h 612"/>
                <a:gd name="T6" fmla="*/ 524536 w 600"/>
                <a:gd name="T7" fmla="*/ 190500 h 612"/>
                <a:gd name="T8" fmla="*/ 632883 w 600"/>
                <a:gd name="T9" fmla="*/ 257175 h 612"/>
                <a:gd name="T10" fmla="*/ 729192 w 600"/>
                <a:gd name="T11" fmla="*/ 323850 h 612"/>
                <a:gd name="T12" fmla="*/ 810022 w 600"/>
                <a:gd name="T13" fmla="*/ 390525 h 612"/>
                <a:gd name="T14" fmla="*/ 877094 w 600"/>
                <a:gd name="T15" fmla="*/ 455613 h 612"/>
                <a:gd name="T16" fmla="*/ 932127 w 600"/>
                <a:gd name="T17" fmla="*/ 520700 h 612"/>
                <a:gd name="T18" fmla="*/ 971682 w 600"/>
                <a:gd name="T19" fmla="*/ 582612 h 612"/>
                <a:gd name="T20" fmla="*/ 1002639 w 600"/>
                <a:gd name="T21" fmla="*/ 642937 h 612"/>
                <a:gd name="T22" fmla="*/ 1021556 w 600"/>
                <a:gd name="T23" fmla="*/ 701675 h 612"/>
                <a:gd name="T24" fmla="*/ 1030155 w 600"/>
                <a:gd name="T25" fmla="*/ 752475 h 612"/>
                <a:gd name="T26" fmla="*/ 1026716 w 600"/>
                <a:gd name="T27" fmla="*/ 801687 h 612"/>
                <a:gd name="T28" fmla="*/ 1016397 w 600"/>
                <a:gd name="T29" fmla="*/ 846138 h 612"/>
                <a:gd name="T30" fmla="*/ 997479 w 600"/>
                <a:gd name="T31" fmla="*/ 884238 h 612"/>
                <a:gd name="T32" fmla="*/ 969963 w 600"/>
                <a:gd name="T33" fmla="*/ 915988 h 612"/>
                <a:gd name="T34" fmla="*/ 937286 w 600"/>
                <a:gd name="T35" fmla="*/ 941388 h 612"/>
                <a:gd name="T36" fmla="*/ 896012 w 600"/>
                <a:gd name="T37" fmla="*/ 958850 h 612"/>
                <a:gd name="T38" fmla="*/ 847857 w 600"/>
                <a:gd name="T39" fmla="*/ 968375 h 612"/>
                <a:gd name="T40" fmla="*/ 794544 w 600"/>
                <a:gd name="T41" fmla="*/ 969963 h 612"/>
                <a:gd name="T42" fmla="*/ 739510 w 600"/>
                <a:gd name="T43" fmla="*/ 962025 h 612"/>
                <a:gd name="T44" fmla="*/ 679318 w 600"/>
                <a:gd name="T45" fmla="*/ 942975 h 612"/>
                <a:gd name="T46" fmla="*/ 613966 w 600"/>
                <a:gd name="T47" fmla="*/ 914400 h 612"/>
                <a:gd name="T48" fmla="*/ 548614 w 600"/>
                <a:gd name="T49" fmla="*/ 876300 h 612"/>
                <a:gd name="T50" fmla="*/ 479822 w 600"/>
                <a:gd name="T51" fmla="*/ 825500 h 612"/>
                <a:gd name="T52" fmla="*/ 411030 w 600"/>
                <a:gd name="T53" fmla="*/ 760412 h 612"/>
                <a:gd name="T54" fmla="*/ 340519 w 600"/>
                <a:gd name="T55" fmla="*/ 685800 h 612"/>
                <a:gd name="T56" fmla="*/ 268287 w 600"/>
                <a:gd name="T57" fmla="*/ 595312 h 612"/>
                <a:gd name="T58" fmla="*/ 199496 w 600"/>
                <a:gd name="T59" fmla="*/ 492125 h 612"/>
                <a:gd name="T60" fmla="*/ 130704 w 600"/>
                <a:gd name="T61" fmla="*/ 373062 h 612"/>
                <a:gd name="T62" fmla="*/ 65352 w 600"/>
                <a:gd name="T63" fmla="*/ 239713 h 612"/>
                <a:gd name="T64" fmla="*/ 0 w 600"/>
                <a:gd name="T65" fmla="*/ 88900 h 612"/>
                <a:gd name="T66" fmla="*/ 94589 w 600"/>
                <a:gd name="T67" fmla="*/ 0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5" y="0"/>
                  </a:moveTo>
                  <a:lnTo>
                    <a:pt x="149" y="39"/>
                  </a:lnTo>
                  <a:lnTo>
                    <a:pt x="231" y="79"/>
                  </a:lnTo>
                  <a:lnTo>
                    <a:pt x="305" y="120"/>
                  </a:lnTo>
                  <a:lnTo>
                    <a:pt x="368" y="162"/>
                  </a:lnTo>
                  <a:lnTo>
                    <a:pt x="424" y="204"/>
                  </a:lnTo>
                  <a:lnTo>
                    <a:pt x="471" y="246"/>
                  </a:lnTo>
                  <a:lnTo>
                    <a:pt x="510" y="287"/>
                  </a:lnTo>
                  <a:lnTo>
                    <a:pt x="542" y="328"/>
                  </a:lnTo>
                  <a:lnTo>
                    <a:pt x="565" y="367"/>
                  </a:lnTo>
                  <a:lnTo>
                    <a:pt x="583" y="405"/>
                  </a:lnTo>
                  <a:lnTo>
                    <a:pt x="594" y="442"/>
                  </a:lnTo>
                  <a:lnTo>
                    <a:pt x="599" y="474"/>
                  </a:lnTo>
                  <a:lnTo>
                    <a:pt x="597" y="505"/>
                  </a:lnTo>
                  <a:lnTo>
                    <a:pt x="591" y="533"/>
                  </a:lnTo>
                  <a:lnTo>
                    <a:pt x="580" y="557"/>
                  </a:lnTo>
                  <a:lnTo>
                    <a:pt x="564" y="577"/>
                  </a:lnTo>
                  <a:lnTo>
                    <a:pt x="545" y="593"/>
                  </a:lnTo>
                  <a:lnTo>
                    <a:pt x="521" y="604"/>
                  </a:lnTo>
                  <a:lnTo>
                    <a:pt x="493" y="610"/>
                  </a:lnTo>
                  <a:lnTo>
                    <a:pt x="462" y="611"/>
                  </a:lnTo>
                  <a:lnTo>
                    <a:pt x="430" y="606"/>
                  </a:lnTo>
                  <a:lnTo>
                    <a:pt x="395" y="594"/>
                  </a:lnTo>
                  <a:lnTo>
                    <a:pt x="357" y="576"/>
                  </a:lnTo>
                  <a:lnTo>
                    <a:pt x="319" y="552"/>
                  </a:lnTo>
                  <a:lnTo>
                    <a:pt x="279" y="520"/>
                  </a:lnTo>
                  <a:lnTo>
                    <a:pt x="239" y="479"/>
                  </a:lnTo>
                  <a:lnTo>
                    <a:pt x="198" y="432"/>
                  </a:lnTo>
                  <a:lnTo>
                    <a:pt x="156" y="375"/>
                  </a:lnTo>
                  <a:lnTo>
                    <a:pt x="116" y="310"/>
                  </a:lnTo>
                  <a:lnTo>
                    <a:pt x="76" y="235"/>
                  </a:lnTo>
                  <a:lnTo>
                    <a:pt x="38" y="151"/>
                  </a:lnTo>
                  <a:lnTo>
                    <a:pt x="0" y="56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867275" y="3700463"/>
              <a:ext cx="1041400" cy="981075"/>
            </a:xfrm>
            <a:custGeom>
              <a:avLst/>
              <a:gdLst>
                <a:gd name="T0" fmla="*/ 96235 w 606"/>
                <a:gd name="T1" fmla="*/ 0 h 618"/>
                <a:gd name="T2" fmla="*/ 257772 w 606"/>
                <a:gd name="T3" fmla="*/ 61912 h 618"/>
                <a:gd name="T4" fmla="*/ 400406 w 606"/>
                <a:gd name="T5" fmla="*/ 127000 h 618"/>
                <a:gd name="T6" fmla="*/ 529292 w 606"/>
                <a:gd name="T7" fmla="*/ 192087 h 618"/>
                <a:gd name="T8" fmla="*/ 639275 w 606"/>
                <a:gd name="T9" fmla="*/ 260350 h 618"/>
                <a:gd name="T10" fmla="*/ 735510 w 606"/>
                <a:gd name="T11" fmla="*/ 327025 h 618"/>
                <a:gd name="T12" fmla="*/ 817997 w 606"/>
                <a:gd name="T13" fmla="*/ 393700 h 618"/>
                <a:gd name="T14" fmla="*/ 885018 w 606"/>
                <a:gd name="T15" fmla="*/ 460375 h 618"/>
                <a:gd name="T16" fmla="*/ 940010 w 606"/>
                <a:gd name="T17" fmla="*/ 525462 h 618"/>
                <a:gd name="T18" fmla="*/ 981253 w 606"/>
                <a:gd name="T19" fmla="*/ 588962 h 618"/>
                <a:gd name="T20" fmla="*/ 1012186 w 606"/>
                <a:gd name="T21" fmla="*/ 649287 h 618"/>
                <a:gd name="T22" fmla="*/ 1031089 w 606"/>
                <a:gd name="T23" fmla="*/ 708025 h 618"/>
                <a:gd name="T24" fmla="*/ 1039682 w 606"/>
                <a:gd name="T25" fmla="*/ 760412 h 618"/>
                <a:gd name="T26" fmla="*/ 1036245 w 606"/>
                <a:gd name="T27" fmla="*/ 809625 h 618"/>
                <a:gd name="T28" fmla="*/ 1025934 w 606"/>
                <a:gd name="T29" fmla="*/ 854075 h 618"/>
                <a:gd name="T30" fmla="*/ 1007030 w 606"/>
                <a:gd name="T31" fmla="*/ 892175 h 618"/>
                <a:gd name="T32" fmla="*/ 979535 w 606"/>
                <a:gd name="T33" fmla="*/ 925513 h 618"/>
                <a:gd name="T34" fmla="*/ 945165 w 606"/>
                <a:gd name="T35" fmla="*/ 950913 h 618"/>
                <a:gd name="T36" fmla="*/ 903922 w 606"/>
                <a:gd name="T37" fmla="*/ 968375 h 618"/>
                <a:gd name="T38" fmla="*/ 855804 w 606"/>
                <a:gd name="T39" fmla="*/ 977900 h 618"/>
                <a:gd name="T40" fmla="*/ 802531 w 606"/>
                <a:gd name="T41" fmla="*/ 979488 h 618"/>
                <a:gd name="T42" fmla="*/ 745821 w 606"/>
                <a:gd name="T43" fmla="*/ 971550 h 618"/>
                <a:gd name="T44" fmla="*/ 685674 w 606"/>
                <a:gd name="T45" fmla="*/ 952500 h 618"/>
                <a:gd name="T46" fmla="*/ 620372 w 606"/>
                <a:gd name="T47" fmla="*/ 923925 h 618"/>
                <a:gd name="T48" fmla="*/ 553351 w 606"/>
                <a:gd name="T49" fmla="*/ 884238 h 618"/>
                <a:gd name="T50" fmla="*/ 484612 w 606"/>
                <a:gd name="T51" fmla="*/ 833438 h 618"/>
                <a:gd name="T52" fmla="*/ 414154 w 606"/>
                <a:gd name="T53" fmla="*/ 768350 h 618"/>
                <a:gd name="T54" fmla="*/ 343696 w 606"/>
                <a:gd name="T55" fmla="*/ 692150 h 618"/>
                <a:gd name="T56" fmla="*/ 271520 w 606"/>
                <a:gd name="T57" fmla="*/ 601662 h 618"/>
                <a:gd name="T58" fmla="*/ 201062 w 606"/>
                <a:gd name="T59" fmla="*/ 496887 h 618"/>
                <a:gd name="T60" fmla="*/ 132323 w 606"/>
                <a:gd name="T61" fmla="*/ 376237 h 618"/>
                <a:gd name="T62" fmla="*/ 65302 w 606"/>
                <a:gd name="T63" fmla="*/ 241300 h 618"/>
                <a:gd name="T64" fmla="*/ 0 w 606"/>
                <a:gd name="T65" fmla="*/ 90487 h 618"/>
                <a:gd name="T66" fmla="*/ 96235 w 606"/>
                <a:gd name="T67" fmla="*/ 0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6" y="0"/>
                  </a:moveTo>
                  <a:lnTo>
                    <a:pt x="150" y="39"/>
                  </a:lnTo>
                  <a:lnTo>
                    <a:pt x="233" y="80"/>
                  </a:lnTo>
                  <a:lnTo>
                    <a:pt x="308" y="121"/>
                  </a:lnTo>
                  <a:lnTo>
                    <a:pt x="372" y="164"/>
                  </a:lnTo>
                  <a:lnTo>
                    <a:pt x="428" y="206"/>
                  </a:lnTo>
                  <a:lnTo>
                    <a:pt x="476" y="248"/>
                  </a:lnTo>
                  <a:lnTo>
                    <a:pt x="515" y="290"/>
                  </a:lnTo>
                  <a:lnTo>
                    <a:pt x="547" y="331"/>
                  </a:lnTo>
                  <a:lnTo>
                    <a:pt x="571" y="371"/>
                  </a:lnTo>
                  <a:lnTo>
                    <a:pt x="589" y="409"/>
                  </a:lnTo>
                  <a:lnTo>
                    <a:pt x="600" y="446"/>
                  </a:lnTo>
                  <a:lnTo>
                    <a:pt x="605" y="479"/>
                  </a:lnTo>
                  <a:lnTo>
                    <a:pt x="603" y="510"/>
                  </a:lnTo>
                  <a:lnTo>
                    <a:pt x="597" y="538"/>
                  </a:lnTo>
                  <a:lnTo>
                    <a:pt x="586" y="562"/>
                  </a:lnTo>
                  <a:lnTo>
                    <a:pt x="570" y="583"/>
                  </a:lnTo>
                  <a:lnTo>
                    <a:pt x="550" y="599"/>
                  </a:lnTo>
                  <a:lnTo>
                    <a:pt x="526" y="610"/>
                  </a:lnTo>
                  <a:lnTo>
                    <a:pt x="498" y="616"/>
                  </a:lnTo>
                  <a:lnTo>
                    <a:pt x="467" y="617"/>
                  </a:lnTo>
                  <a:lnTo>
                    <a:pt x="434" y="612"/>
                  </a:lnTo>
                  <a:lnTo>
                    <a:pt x="399" y="600"/>
                  </a:lnTo>
                  <a:lnTo>
                    <a:pt x="361" y="582"/>
                  </a:lnTo>
                  <a:lnTo>
                    <a:pt x="322" y="557"/>
                  </a:lnTo>
                  <a:lnTo>
                    <a:pt x="282" y="525"/>
                  </a:lnTo>
                  <a:lnTo>
                    <a:pt x="241" y="484"/>
                  </a:lnTo>
                  <a:lnTo>
                    <a:pt x="200" y="436"/>
                  </a:lnTo>
                  <a:lnTo>
                    <a:pt x="158" y="379"/>
                  </a:lnTo>
                  <a:lnTo>
                    <a:pt x="117" y="313"/>
                  </a:lnTo>
                  <a:lnTo>
                    <a:pt x="77" y="237"/>
                  </a:lnTo>
                  <a:lnTo>
                    <a:pt x="38" y="152"/>
                  </a:lnTo>
                  <a:lnTo>
                    <a:pt x="0" y="57"/>
                  </a:lnTo>
                  <a:lnTo>
                    <a:pt x="56" y="0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4872038" y="2605088"/>
              <a:ext cx="1050925" cy="952500"/>
            </a:xfrm>
            <a:custGeom>
              <a:avLst/>
              <a:gdLst>
                <a:gd name="T0" fmla="*/ 0 w 611"/>
                <a:gd name="T1" fmla="*/ 863600 h 600"/>
                <a:gd name="T2" fmla="*/ 67080 w 611"/>
                <a:gd name="T3" fmla="*/ 714375 h 600"/>
                <a:gd name="T4" fmla="*/ 135881 w 611"/>
                <a:gd name="T5" fmla="*/ 584200 h 600"/>
                <a:gd name="T6" fmla="*/ 206401 w 611"/>
                <a:gd name="T7" fmla="*/ 466725 h 600"/>
                <a:gd name="T8" fmla="*/ 276921 w 611"/>
                <a:gd name="T9" fmla="*/ 366712 h 600"/>
                <a:gd name="T10" fmla="*/ 349162 w 611"/>
                <a:gd name="T11" fmla="*/ 277812 h 600"/>
                <a:gd name="T12" fmla="*/ 423122 w 611"/>
                <a:gd name="T13" fmla="*/ 203200 h 600"/>
                <a:gd name="T14" fmla="*/ 493642 w 611"/>
                <a:gd name="T15" fmla="*/ 141287 h 600"/>
                <a:gd name="T16" fmla="*/ 564163 w 611"/>
                <a:gd name="T17" fmla="*/ 90487 h 600"/>
                <a:gd name="T18" fmla="*/ 631243 w 611"/>
                <a:gd name="T19" fmla="*/ 53975 h 600"/>
                <a:gd name="T20" fmla="*/ 696603 w 611"/>
                <a:gd name="T21" fmla="*/ 25400 h 600"/>
                <a:gd name="T22" fmla="*/ 758524 w 611"/>
                <a:gd name="T23" fmla="*/ 7937 h 600"/>
                <a:gd name="T24" fmla="*/ 815284 w 611"/>
                <a:gd name="T25" fmla="*/ 0 h 600"/>
                <a:gd name="T26" fmla="*/ 868604 w 611"/>
                <a:gd name="T27" fmla="*/ 1588 h 600"/>
                <a:gd name="T28" fmla="*/ 915044 w 611"/>
                <a:gd name="T29" fmla="*/ 12700 h 600"/>
                <a:gd name="T30" fmla="*/ 958045 w 611"/>
                <a:gd name="T31" fmla="*/ 30162 h 600"/>
                <a:gd name="T32" fmla="*/ 990725 w 611"/>
                <a:gd name="T33" fmla="*/ 55563 h 600"/>
                <a:gd name="T34" fmla="*/ 1018245 w 611"/>
                <a:gd name="T35" fmla="*/ 85725 h 600"/>
                <a:gd name="T36" fmla="*/ 1038885 w 611"/>
                <a:gd name="T37" fmla="*/ 125412 h 600"/>
                <a:gd name="T38" fmla="*/ 1049205 w 611"/>
                <a:gd name="T39" fmla="*/ 168275 h 600"/>
                <a:gd name="T40" fmla="*/ 1049205 w 611"/>
                <a:gd name="T41" fmla="*/ 215900 h 600"/>
                <a:gd name="T42" fmla="*/ 1040605 w 611"/>
                <a:gd name="T43" fmla="*/ 268287 h 600"/>
                <a:gd name="T44" fmla="*/ 1021685 w 611"/>
                <a:gd name="T45" fmla="*/ 325437 h 600"/>
                <a:gd name="T46" fmla="*/ 990725 w 611"/>
                <a:gd name="T47" fmla="*/ 384175 h 600"/>
                <a:gd name="T48" fmla="*/ 949445 w 611"/>
                <a:gd name="T49" fmla="*/ 444500 h 600"/>
                <a:gd name="T50" fmla="*/ 892684 w 611"/>
                <a:gd name="T51" fmla="*/ 508000 h 600"/>
                <a:gd name="T52" fmla="*/ 823884 w 611"/>
                <a:gd name="T53" fmla="*/ 571500 h 600"/>
                <a:gd name="T54" fmla="*/ 741323 w 611"/>
                <a:gd name="T55" fmla="*/ 638175 h 600"/>
                <a:gd name="T56" fmla="*/ 643283 w 611"/>
                <a:gd name="T57" fmla="*/ 703262 h 600"/>
                <a:gd name="T58" fmla="*/ 533203 w 611"/>
                <a:gd name="T59" fmla="*/ 766762 h 600"/>
                <a:gd name="T60" fmla="*/ 404202 w 611"/>
                <a:gd name="T61" fmla="*/ 831850 h 600"/>
                <a:gd name="T62" fmla="*/ 259721 w 611"/>
                <a:gd name="T63" fmla="*/ 890588 h 600"/>
                <a:gd name="T64" fmla="*/ 96320 w 611"/>
                <a:gd name="T65" fmla="*/ 950913 h 600"/>
                <a:gd name="T66" fmla="*/ 0 w 611"/>
                <a:gd name="T67" fmla="*/ 863600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0" y="544"/>
                  </a:moveTo>
                  <a:lnTo>
                    <a:pt x="39" y="450"/>
                  </a:lnTo>
                  <a:lnTo>
                    <a:pt x="79" y="368"/>
                  </a:lnTo>
                  <a:lnTo>
                    <a:pt x="120" y="294"/>
                  </a:lnTo>
                  <a:lnTo>
                    <a:pt x="161" y="231"/>
                  </a:lnTo>
                  <a:lnTo>
                    <a:pt x="203" y="175"/>
                  </a:lnTo>
                  <a:lnTo>
                    <a:pt x="246" y="128"/>
                  </a:lnTo>
                  <a:lnTo>
                    <a:pt x="287" y="89"/>
                  </a:lnTo>
                  <a:lnTo>
                    <a:pt x="328" y="57"/>
                  </a:lnTo>
                  <a:lnTo>
                    <a:pt x="367" y="34"/>
                  </a:lnTo>
                  <a:lnTo>
                    <a:pt x="405" y="16"/>
                  </a:lnTo>
                  <a:lnTo>
                    <a:pt x="441" y="5"/>
                  </a:lnTo>
                  <a:lnTo>
                    <a:pt x="474" y="0"/>
                  </a:lnTo>
                  <a:lnTo>
                    <a:pt x="505" y="1"/>
                  </a:lnTo>
                  <a:lnTo>
                    <a:pt x="532" y="8"/>
                  </a:lnTo>
                  <a:lnTo>
                    <a:pt x="557" y="19"/>
                  </a:lnTo>
                  <a:lnTo>
                    <a:pt x="576" y="35"/>
                  </a:lnTo>
                  <a:lnTo>
                    <a:pt x="592" y="54"/>
                  </a:lnTo>
                  <a:lnTo>
                    <a:pt x="604" y="79"/>
                  </a:lnTo>
                  <a:lnTo>
                    <a:pt x="610" y="106"/>
                  </a:lnTo>
                  <a:lnTo>
                    <a:pt x="610" y="136"/>
                  </a:lnTo>
                  <a:lnTo>
                    <a:pt x="605" y="169"/>
                  </a:lnTo>
                  <a:lnTo>
                    <a:pt x="594" y="205"/>
                  </a:lnTo>
                  <a:lnTo>
                    <a:pt x="576" y="242"/>
                  </a:lnTo>
                  <a:lnTo>
                    <a:pt x="552" y="280"/>
                  </a:lnTo>
                  <a:lnTo>
                    <a:pt x="519" y="320"/>
                  </a:lnTo>
                  <a:lnTo>
                    <a:pt x="479" y="360"/>
                  </a:lnTo>
                  <a:lnTo>
                    <a:pt x="431" y="402"/>
                  </a:lnTo>
                  <a:lnTo>
                    <a:pt x="374" y="443"/>
                  </a:lnTo>
                  <a:lnTo>
                    <a:pt x="310" y="483"/>
                  </a:lnTo>
                  <a:lnTo>
                    <a:pt x="235" y="524"/>
                  </a:lnTo>
                  <a:lnTo>
                    <a:pt x="151" y="561"/>
                  </a:lnTo>
                  <a:lnTo>
                    <a:pt x="56" y="599"/>
                  </a:lnTo>
                  <a:lnTo>
                    <a:pt x="0" y="544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4872038" y="2605088"/>
              <a:ext cx="1060450" cy="962025"/>
            </a:xfrm>
            <a:custGeom>
              <a:avLst/>
              <a:gdLst>
                <a:gd name="T0" fmla="*/ 0 w 617"/>
                <a:gd name="T1" fmla="*/ 871538 h 606"/>
                <a:gd name="T2" fmla="*/ 67030 w 617"/>
                <a:gd name="T3" fmla="*/ 722312 h 606"/>
                <a:gd name="T4" fmla="*/ 137498 w 617"/>
                <a:gd name="T5" fmla="*/ 590550 h 606"/>
                <a:gd name="T6" fmla="*/ 207965 w 617"/>
                <a:gd name="T7" fmla="*/ 471488 h 606"/>
                <a:gd name="T8" fmla="*/ 280151 w 617"/>
                <a:gd name="T9" fmla="*/ 369887 h 606"/>
                <a:gd name="T10" fmla="*/ 352337 w 617"/>
                <a:gd name="T11" fmla="*/ 280987 h 606"/>
                <a:gd name="T12" fmla="*/ 426242 w 617"/>
                <a:gd name="T13" fmla="*/ 204788 h 606"/>
                <a:gd name="T14" fmla="*/ 498429 w 617"/>
                <a:gd name="T15" fmla="*/ 142875 h 606"/>
                <a:gd name="T16" fmla="*/ 568896 w 617"/>
                <a:gd name="T17" fmla="*/ 92075 h 606"/>
                <a:gd name="T18" fmla="*/ 637645 w 617"/>
                <a:gd name="T19" fmla="*/ 53975 h 606"/>
                <a:gd name="T20" fmla="*/ 702956 w 617"/>
                <a:gd name="T21" fmla="*/ 25400 h 606"/>
                <a:gd name="T22" fmla="*/ 764830 w 617"/>
                <a:gd name="T23" fmla="*/ 7937 h 606"/>
                <a:gd name="T24" fmla="*/ 823267 w 617"/>
                <a:gd name="T25" fmla="*/ 0 h 606"/>
                <a:gd name="T26" fmla="*/ 876547 w 617"/>
                <a:gd name="T27" fmla="*/ 1588 h 606"/>
                <a:gd name="T28" fmla="*/ 922952 w 617"/>
                <a:gd name="T29" fmla="*/ 12700 h 606"/>
                <a:gd name="T30" fmla="*/ 965920 w 617"/>
                <a:gd name="T31" fmla="*/ 30162 h 606"/>
                <a:gd name="T32" fmla="*/ 1000295 w 617"/>
                <a:gd name="T33" fmla="*/ 55563 h 606"/>
                <a:gd name="T34" fmla="*/ 1027794 w 617"/>
                <a:gd name="T35" fmla="*/ 87312 h 606"/>
                <a:gd name="T36" fmla="*/ 1048419 w 617"/>
                <a:gd name="T37" fmla="*/ 127000 h 606"/>
                <a:gd name="T38" fmla="*/ 1058731 w 617"/>
                <a:gd name="T39" fmla="*/ 169862 h 606"/>
                <a:gd name="T40" fmla="*/ 1058731 w 617"/>
                <a:gd name="T41" fmla="*/ 217488 h 606"/>
                <a:gd name="T42" fmla="*/ 1050138 w 617"/>
                <a:gd name="T43" fmla="*/ 271462 h 606"/>
                <a:gd name="T44" fmla="*/ 1031232 w 617"/>
                <a:gd name="T45" fmla="*/ 328612 h 606"/>
                <a:gd name="T46" fmla="*/ 1000295 w 617"/>
                <a:gd name="T47" fmla="*/ 387350 h 606"/>
                <a:gd name="T48" fmla="*/ 957327 w 617"/>
                <a:gd name="T49" fmla="*/ 449263 h 606"/>
                <a:gd name="T50" fmla="*/ 900609 w 617"/>
                <a:gd name="T51" fmla="*/ 512762 h 606"/>
                <a:gd name="T52" fmla="*/ 831860 w 617"/>
                <a:gd name="T53" fmla="*/ 577850 h 606"/>
                <a:gd name="T54" fmla="*/ 747643 w 617"/>
                <a:gd name="T55" fmla="*/ 644525 h 606"/>
                <a:gd name="T56" fmla="*/ 649676 w 617"/>
                <a:gd name="T57" fmla="*/ 709612 h 606"/>
                <a:gd name="T58" fmla="*/ 537959 w 617"/>
                <a:gd name="T59" fmla="*/ 774700 h 606"/>
                <a:gd name="T60" fmla="*/ 407336 w 617"/>
                <a:gd name="T61" fmla="*/ 839788 h 606"/>
                <a:gd name="T62" fmla="*/ 261245 w 617"/>
                <a:gd name="T63" fmla="*/ 900113 h 606"/>
                <a:gd name="T64" fmla="*/ 97967 w 617"/>
                <a:gd name="T65" fmla="*/ 960438 h 606"/>
                <a:gd name="T66" fmla="*/ 0 w 617"/>
                <a:gd name="T67" fmla="*/ 871538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0" y="549"/>
                  </a:moveTo>
                  <a:lnTo>
                    <a:pt x="39" y="455"/>
                  </a:lnTo>
                  <a:lnTo>
                    <a:pt x="80" y="372"/>
                  </a:lnTo>
                  <a:lnTo>
                    <a:pt x="121" y="297"/>
                  </a:lnTo>
                  <a:lnTo>
                    <a:pt x="163" y="233"/>
                  </a:lnTo>
                  <a:lnTo>
                    <a:pt x="205" y="177"/>
                  </a:lnTo>
                  <a:lnTo>
                    <a:pt x="248" y="129"/>
                  </a:lnTo>
                  <a:lnTo>
                    <a:pt x="290" y="90"/>
                  </a:lnTo>
                  <a:lnTo>
                    <a:pt x="331" y="58"/>
                  </a:lnTo>
                  <a:lnTo>
                    <a:pt x="371" y="34"/>
                  </a:lnTo>
                  <a:lnTo>
                    <a:pt x="409" y="16"/>
                  </a:lnTo>
                  <a:lnTo>
                    <a:pt x="445" y="5"/>
                  </a:lnTo>
                  <a:lnTo>
                    <a:pt x="479" y="0"/>
                  </a:lnTo>
                  <a:lnTo>
                    <a:pt x="510" y="1"/>
                  </a:lnTo>
                  <a:lnTo>
                    <a:pt x="537" y="8"/>
                  </a:lnTo>
                  <a:lnTo>
                    <a:pt x="562" y="19"/>
                  </a:lnTo>
                  <a:lnTo>
                    <a:pt x="582" y="35"/>
                  </a:lnTo>
                  <a:lnTo>
                    <a:pt x="598" y="55"/>
                  </a:lnTo>
                  <a:lnTo>
                    <a:pt x="610" y="80"/>
                  </a:lnTo>
                  <a:lnTo>
                    <a:pt x="616" y="107"/>
                  </a:lnTo>
                  <a:lnTo>
                    <a:pt x="616" y="137"/>
                  </a:lnTo>
                  <a:lnTo>
                    <a:pt x="611" y="171"/>
                  </a:lnTo>
                  <a:lnTo>
                    <a:pt x="600" y="207"/>
                  </a:lnTo>
                  <a:lnTo>
                    <a:pt x="582" y="244"/>
                  </a:lnTo>
                  <a:lnTo>
                    <a:pt x="557" y="283"/>
                  </a:lnTo>
                  <a:lnTo>
                    <a:pt x="524" y="323"/>
                  </a:lnTo>
                  <a:lnTo>
                    <a:pt x="484" y="364"/>
                  </a:lnTo>
                  <a:lnTo>
                    <a:pt x="435" y="406"/>
                  </a:lnTo>
                  <a:lnTo>
                    <a:pt x="378" y="447"/>
                  </a:lnTo>
                  <a:lnTo>
                    <a:pt x="313" y="488"/>
                  </a:lnTo>
                  <a:lnTo>
                    <a:pt x="237" y="529"/>
                  </a:lnTo>
                  <a:lnTo>
                    <a:pt x="152" y="567"/>
                  </a:lnTo>
                  <a:lnTo>
                    <a:pt x="57" y="605"/>
                  </a:lnTo>
                  <a:lnTo>
                    <a:pt x="0" y="549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4508500" y="3790950"/>
              <a:ext cx="563563" cy="1222375"/>
            </a:xfrm>
            <a:custGeom>
              <a:avLst/>
              <a:gdLst>
                <a:gd name="T0" fmla="*/ 357381 w 328"/>
                <a:gd name="T1" fmla="*/ 0 h 770"/>
                <a:gd name="T2" fmla="*/ 420954 w 328"/>
                <a:gd name="T3" fmla="*/ 147638 h 770"/>
                <a:gd name="T4" fmla="*/ 474218 w 328"/>
                <a:gd name="T5" fmla="*/ 285750 h 770"/>
                <a:gd name="T6" fmla="*/ 513736 w 328"/>
                <a:gd name="T7" fmla="*/ 414338 h 770"/>
                <a:gd name="T8" fmla="*/ 539508 w 328"/>
                <a:gd name="T9" fmla="*/ 533400 h 770"/>
                <a:gd name="T10" fmla="*/ 554972 w 328"/>
                <a:gd name="T11" fmla="*/ 642937 h 770"/>
                <a:gd name="T12" fmla="*/ 561845 w 328"/>
                <a:gd name="T13" fmla="*/ 742950 h 770"/>
                <a:gd name="T14" fmla="*/ 558408 w 328"/>
                <a:gd name="T15" fmla="*/ 833438 h 770"/>
                <a:gd name="T16" fmla="*/ 546381 w 328"/>
                <a:gd name="T17" fmla="*/ 915988 h 770"/>
                <a:gd name="T18" fmla="*/ 527481 w 328"/>
                <a:gd name="T19" fmla="*/ 985838 h 770"/>
                <a:gd name="T20" fmla="*/ 503427 w 328"/>
                <a:gd name="T21" fmla="*/ 1049338 h 770"/>
                <a:gd name="T22" fmla="*/ 474218 w 328"/>
                <a:gd name="T23" fmla="*/ 1101725 h 770"/>
                <a:gd name="T24" fmla="*/ 438136 w 328"/>
                <a:gd name="T25" fmla="*/ 1143000 h 770"/>
                <a:gd name="T26" fmla="*/ 402054 w 328"/>
                <a:gd name="T27" fmla="*/ 1176338 h 770"/>
                <a:gd name="T28" fmla="*/ 359100 w 328"/>
                <a:gd name="T29" fmla="*/ 1200150 h 770"/>
                <a:gd name="T30" fmla="*/ 317863 w 328"/>
                <a:gd name="T31" fmla="*/ 1216025 h 770"/>
                <a:gd name="T32" fmla="*/ 273191 w 328"/>
                <a:gd name="T33" fmla="*/ 1220788 h 770"/>
                <a:gd name="T34" fmla="*/ 231954 w 328"/>
                <a:gd name="T35" fmla="*/ 1216025 h 770"/>
                <a:gd name="T36" fmla="*/ 189000 w 328"/>
                <a:gd name="T37" fmla="*/ 1201738 h 770"/>
                <a:gd name="T38" fmla="*/ 147763 w 328"/>
                <a:gd name="T39" fmla="*/ 1177925 h 770"/>
                <a:gd name="T40" fmla="*/ 111682 w 328"/>
                <a:gd name="T41" fmla="*/ 1144588 h 770"/>
                <a:gd name="T42" fmla="*/ 77318 w 328"/>
                <a:gd name="T43" fmla="*/ 1101725 h 770"/>
                <a:gd name="T44" fmla="*/ 48109 w 328"/>
                <a:gd name="T45" fmla="*/ 1049338 h 770"/>
                <a:gd name="T46" fmla="*/ 25773 w 328"/>
                <a:gd name="T47" fmla="*/ 987425 h 770"/>
                <a:gd name="T48" fmla="*/ 8591 w 328"/>
                <a:gd name="T49" fmla="*/ 915988 h 770"/>
                <a:gd name="T50" fmla="*/ 0 w 328"/>
                <a:gd name="T51" fmla="*/ 835025 h 770"/>
                <a:gd name="T52" fmla="*/ 0 w 328"/>
                <a:gd name="T53" fmla="*/ 744537 h 770"/>
                <a:gd name="T54" fmla="*/ 6873 w 328"/>
                <a:gd name="T55" fmla="*/ 644525 h 770"/>
                <a:gd name="T56" fmla="*/ 27491 w 328"/>
                <a:gd name="T57" fmla="*/ 533400 h 770"/>
                <a:gd name="T58" fmla="*/ 54982 w 328"/>
                <a:gd name="T59" fmla="*/ 414338 h 770"/>
                <a:gd name="T60" fmla="*/ 97936 w 328"/>
                <a:gd name="T61" fmla="*/ 287338 h 770"/>
                <a:gd name="T62" fmla="*/ 152918 w 328"/>
                <a:gd name="T63" fmla="*/ 147638 h 770"/>
                <a:gd name="T64" fmla="*/ 223363 w 328"/>
                <a:gd name="T65" fmla="*/ 0 h 770"/>
                <a:gd name="T66" fmla="*/ 357381 w 328"/>
                <a:gd name="T67" fmla="*/ 0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8"/>
                <a:gd name="T103" fmla="*/ 0 h 770"/>
                <a:gd name="T104" fmla="*/ 328 w 328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8" h="770">
                  <a:moveTo>
                    <a:pt x="208" y="0"/>
                  </a:moveTo>
                  <a:lnTo>
                    <a:pt x="245" y="93"/>
                  </a:lnTo>
                  <a:lnTo>
                    <a:pt x="276" y="180"/>
                  </a:lnTo>
                  <a:lnTo>
                    <a:pt x="299" y="261"/>
                  </a:lnTo>
                  <a:lnTo>
                    <a:pt x="314" y="336"/>
                  </a:lnTo>
                  <a:lnTo>
                    <a:pt x="323" y="405"/>
                  </a:lnTo>
                  <a:lnTo>
                    <a:pt x="327" y="468"/>
                  </a:lnTo>
                  <a:lnTo>
                    <a:pt x="325" y="525"/>
                  </a:lnTo>
                  <a:lnTo>
                    <a:pt x="318" y="577"/>
                  </a:lnTo>
                  <a:lnTo>
                    <a:pt x="307" y="621"/>
                  </a:lnTo>
                  <a:lnTo>
                    <a:pt x="293" y="661"/>
                  </a:lnTo>
                  <a:lnTo>
                    <a:pt x="276" y="694"/>
                  </a:lnTo>
                  <a:lnTo>
                    <a:pt x="255" y="720"/>
                  </a:lnTo>
                  <a:lnTo>
                    <a:pt x="234" y="741"/>
                  </a:lnTo>
                  <a:lnTo>
                    <a:pt x="209" y="756"/>
                  </a:lnTo>
                  <a:lnTo>
                    <a:pt x="185" y="766"/>
                  </a:lnTo>
                  <a:lnTo>
                    <a:pt x="159" y="769"/>
                  </a:lnTo>
                  <a:lnTo>
                    <a:pt x="135" y="766"/>
                  </a:lnTo>
                  <a:lnTo>
                    <a:pt x="110" y="757"/>
                  </a:lnTo>
                  <a:lnTo>
                    <a:pt x="86" y="742"/>
                  </a:lnTo>
                  <a:lnTo>
                    <a:pt x="65" y="721"/>
                  </a:lnTo>
                  <a:lnTo>
                    <a:pt x="45" y="694"/>
                  </a:lnTo>
                  <a:lnTo>
                    <a:pt x="28" y="661"/>
                  </a:lnTo>
                  <a:lnTo>
                    <a:pt x="15" y="622"/>
                  </a:lnTo>
                  <a:lnTo>
                    <a:pt x="5" y="577"/>
                  </a:lnTo>
                  <a:lnTo>
                    <a:pt x="0" y="526"/>
                  </a:lnTo>
                  <a:lnTo>
                    <a:pt x="0" y="469"/>
                  </a:lnTo>
                  <a:lnTo>
                    <a:pt x="4" y="406"/>
                  </a:lnTo>
                  <a:lnTo>
                    <a:pt x="16" y="336"/>
                  </a:lnTo>
                  <a:lnTo>
                    <a:pt x="32" y="261"/>
                  </a:lnTo>
                  <a:lnTo>
                    <a:pt x="57" y="181"/>
                  </a:lnTo>
                  <a:lnTo>
                    <a:pt x="89" y="93"/>
                  </a:lnTo>
                  <a:lnTo>
                    <a:pt x="130" y="0"/>
                  </a:lnTo>
                  <a:lnTo>
                    <a:pt x="208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4508500" y="3790950"/>
              <a:ext cx="573088" cy="1231900"/>
            </a:xfrm>
            <a:custGeom>
              <a:avLst/>
              <a:gdLst>
                <a:gd name="T0" fmla="*/ 363756 w 334"/>
                <a:gd name="T1" fmla="*/ 0 h 776"/>
                <a:gd name="T2" fmla="*/ 428958 w 334"/>
                <a:gd name="T3" fmla="*/ 149225 h 776"/>
                <a:gd name="T4" fmla="*/ 482149 w 334"/>
                <a:gd name="T5" fmla="*/ 287338 h 776"/>
                <a:gd name="T6" fmla="*/ 521613 w 334"/>
                <a:gd name="T7" fmla="*/ 417513 h 776"/>
                <a:gd name="T8" fmla="*/ 549066 w 334"/>
                <a:gd name="T9" fmla="*/ 538163 h 776"/>
                <a:gd name="T10" fmla="*/ 564509 w 334"/>
                <a:gd name="T11" fmla="*/ 647700 h 776"/>
                <a:gd name="T12" fmla="*/ 571372 w 334"/>
                <a:gd name="T13" fmla="*/ 749300 h 776"/>
                <a:gd name="T14" fmla="*/ 567941 w 334"/>
                <a:gd name="T15" fmla="*/ 839788 h 776"/>
                <a:gd name="T16" fmla="*/ 555930 w 334"/>
                <a:gd name="T17" fmla="*/ 922338 h 776"/>
                <a:gd name="T18" fmla="*/ 537056 w 334"/>
                <a:gd name="T19" fmla="*/ 993775 h 776"/>
                <a:gd name="T20" fmla="*/ 511318 w 334"/>
                <a:gd name="T21" fmla="*/ 1057275 h 776"/>
                <a:gd name="T22" fmla="*/ 482149 w 334"/>
                <a:gd name="T23" fmla="*/ 1109663 h 776"/>
                <a:gd name="T24" fmla="*/ 446116 w 334"/>
                <a:gd name="T25" fmla="*/ 1152525 h 776"/>
                <a:gd name="T26" fmla="*/ 408368 w 334"/>
                <a:gd name="T27" fmla="*/ 1185863 h 776"/>
                <a:gd name="T28" fmla="*/ 365472 w 334"/>
                <a:gd name="T29" fmla="*/ 1209675 h 776"/>
                <a:gd name="T30" fmla="*/ 322576 w 334"/>
                <a:gd name="T31" fmla="*/ 1225550 h 776"/>
                <a:gd name="T32" fmla="*/ 277965 w 334"/>
                <a:gd name="T33" fmla="*/ 1230313 h 776"/>
                <a:gd name="T34" fmla="*/ 235069 w 334"/>
                <a:gd name="T35" fmla="*/ 1225550 h 776"/>
                <a:gd name="T36" fmla="*/ 192173 w 334"/>
                <a:gd name="T37" fmla="*/ 1211263 h 776"/>
                <a:gd name="T38" fmla="*/ 150993 w 334"/>
                <a:gd name="T39" fmla="*/ 1187450 h 776"/>
                <a:gd name="T40" fmla="*/ 113245 w 334"/>
                <a:gd name="T41" fmla="*/ 1154113 h 776"/>
                <a:gd name="T42" fmla="*/ 78928 w 334"/>
                <a:gd name="T43" fmla="*/ 1109663 h 776"/>
                <a:gd name="T44" fmla="*/ 49759 w 334"/>
                <a:gd name="T45" fmla="*/ 1057275 h 776"/>
                <a:gd name="T46" fmla="*/ 25737 w 334"/>
                <a:gd name="T47" fmla="*/ 995363 h 776"/>
                <a:gd name="T48" fmla="*/ 8579 w 334"/>
                <a:gd name="T49" fmla="*/ 922338 h 776"/>
                <a:gd name="T50" fmla="*/ 0 w 334"/>
                <a:gd name="T51" fmla="*/ 841375 h 776"/>
                <a:gd name="T52" fmla="*/ 0 w 334"/>
                <a:gd name="T53" fmla="*/ 750887 h 776"/>
                <a:gd name="T54" fmla="*/ 6863 w 334"/>
                <a:gd name="T55" fmla="*/ 649287 h 776"/>
                <a:gd name="T56" fmla="*/ 27453 w 334"/>
                <a:gd name="T57" fmla="*/ 538163 h 776"/>
                <a:gd name="T58" fmla="*/ 56622 w 334"/>
                <a:gd name="T59" fmla="*/ 417513 h 776"/>
                <a:gd name="T60" fmla="*/ 99518 w 334"/>
                <a:gd name="T61" fmla="*/ 288925 h 776"/>
                <a:gd name="T62" fmla="*/ 156141 w 334"/>
                <a:gd name="T63" fmla="*/ 149225 h 776"/>
                <a:gd name="T64" fmla="*/ 226490 w 334"/>
                <a:gd name="T65" fmla="*/ 0 h 776"/>
                <a:gd name="T66" fmla="*/ 363756 w 334"/>
                <a:gd name="T67" fmla="*/ 0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776"/>
                <a:gd name="T104" fmla="*/ 334 w 334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776">
                  <a:moveTo>
                    <a:pt x="212" y="0"/>
                  </a:moveTo>
                  <a:lnTo>
                    <a:pt x="250" y="94"/>
                  </a:lnTo>
                  <a:lnTo>
                    <a:pt x="281" y="181"/>
                  </a:lnTo>
                  <a:lnTo>
                    <a:pt x="304" y="263"/>
                  </a:lnTo>
                  <a:lnTo>
                    <a:pt x="320" y="339"/>
                  </a:lnTo>
                  <a:lnTo>
                    <a:pt x="329" y="408"/>
                  </a:lnTo>
                  <a:lnTo>
                    <a:pt x="333" y="472"/>
                  </a:lnTo>
                  <a:lnTo>
                    <a:pt x="331" y="529"/>
                  </a:lnTo>
                  <a:lnTo>
                    <a:pt x="324" y="581"/>
                  </a:lnTo>
                  <a:lnTo>
                    <a:pt x="313" y="626"/>
                  </a:lnTo>
                  <a:lnTo>
                    <a:pt x="298" y="666"/>
                  </a:lnTo>
                  <a:lnTo>
                    <a:pt x="281" y="699"/>
                  </a:lnTo>
                  <a:lnTo>
                    <a:pt x="260" y="726"/>
                  </a:lnTo>
                  <a:lnTo>
                    <a:pt x="238" y="747"/>
                  </a:lnTo>
                  <a:lnTo>
                    <a:pt x="213" y="762"/>
                  </a:lnTo>
                  <a:lnTo>
                    <a:pt x="188" y="772"/>
                  </a:lnTo>
                  <a:lnTo>
                    <a:pt x="162" y="775"/>
                  </a:lnTo>
                  <a:lnTo>
                    <a:pt x="137" y="772"/>
                  </a:lnTo>
                  <a:lnTo>
                    <a:pt x="112" y="763"/>
                  </a:lnTo>
                  <a:lnTo>
                    <a:pt x="88" y="748"/>
                  </a:lnTo>
                  <a:lnTo>
                    <a:pt x="66" y="727"/>
                  </a:lnTo>
                  <a:lnTo>
                    <a:pt x="46" y="699"/>
                  </a:lnTo>
                  <a:lnTo>
                    <a:pt x="29" y="666"/>
                  </a:lnTo>
                  <a:lnTo>
                    <a:pt x="15" y="627"/>
                  </a:lnTo>
                  <a:lnTo>
                    <a:pt x="5" y="581"/>
                  </a:lnTo>
                  <a:lnTo>
                    <a:pt x="0" y="530"/>
                  </a:lnTo>
                  <a:lnTo>
                    <a:pt x="0" y="473"/>
                  </a:lnTo>
                  <a:lnTo>
                    <a:pt x="4" y="409"/>
                  </a:lnTo>
                  <a:lnTo>
                    <a:pt x="16" y="339"/>
                  </a:lnTo>
                  <a:lnTo>
                    <a:pt x="33" y="263"/>
                  </a:lnTo>
                  <a:lnTo>
                    <a:pt x="58" y="182"/>
                  </a:lnTo>
                  <a:lnTo>
                    <a:pt x="91" y="94"/>
                  </a:lnTo>
                  <a:lnTo>
                    <a:pt x="132" y="0"/>
                  </a:lnTo>
                  <a:lnTo>
                    <a:pt x="212" y="0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4976813" y="3376613"/>
              <a:ext cx="1322387" cy="520700"/>
            </a:xfrm>
            <a:custGeom>
              <a:avLst/>
              <a:gdLst>
                <a:gd name="T0" fmla="*/ 0 w 769"/>
                <a:gd name="T1" fmla="*/ 188912 h 328"/>
                <a:gd name="T2" fmla="*/ 158205 w 769"/>
                <a:gd name="T3" fmla="*/ 128588 h 328"/>
                <a:gd name="T4" fmla="*/ 309531 w 769"/>
                <a:gd name="T5" fmla="*/ 80962 h 328"/>
                <a:gd name="T6" fmla="*/ 448821 w 769"/>
                <a:gd name="T7" fmla="*/ 44450 h 328"/>
                <a:gd name="T8" fmla="*/ 576072 w 769"/>
                <a:gd name="T9" fmla="*/ 20637 h 328"/>
                <a:gd name="T10" fmla="*/ 696446 w 769"/>
                <a:gd name="T11" fmla="*/ 4762 h 328"/>
                <a:gd name="T12" fmla="*/ 803062 w 769"/>
                <a:gd name="T13" fmla="*/ 0 h 328"/>
                <a:gd name="T14" fmla="*/ 902800 w 769"/>
                <a:gd name="T15" fmla="*/ 1588 h 328"/>
                <a:gd name="T16" fmla="*/ 990501 w 769"/>
                <a:gd name="T17" fmla="*/ 12700 h 328"/>
                <a:gd name="T18" fmla="*/ 1066164 w 769"/>
                <a:gd name="T19" fmla="*/ 30163 h 328"/>
                <a:gd name="T20" fmla="*/ 1134949 w 769"/>
                <a:gd name="T21" fmla="*/ 50800 h 328"/>
                <a:gd name="T22" fmla="*/ 1191696 w 769"/>
                <a:gd name="T23" fmla="*/ 80962 h 328"/>
                <a:gd name="T24" fmla="*/ 1238126 w 769"/>
                <a:gd name="T25" fmla="*/ 112713 h 328"/>
                <a:gd name="T26" fmla="*/ 1274238 w 769"/>
                <a:gd name="T27" fmla="*/ 147637 h 328"/>
                <a:gd name="T28" fmla="*/ 1300032 w 769"/>
                <a:gd name="T29" fmla="*/ 185737 h 328"/>
                <a:gd name="T30" fmla="*/ 1315509 w 769"/>
                <a:gd name="T31" fmla="*/ 223838 h 328"/>
                <a:gd name="T32" fmla="*/ 1320667 w 769"/>
                <a:gd name="T33" fmla="*/ 265112 h 328"/>
                <a:gd name="T34" fmla="*/ 1315509 w 769"/>
                <a:gd name="T35" fmla="*/ 304800 h 328"/>
                <a:gd name="T36" fmla="*/ 1300032 w 769"/>
                <a:gd name="T37" fmla="*/ 344487 h 328"/>
                <a:gd name="T38" fmla="*/ 1274238 w 769"/>
                <a:gd name="T39" fmla="*/ 381000 h 328"/>
                <a:gd name="T40" fmla="*/ 1238126 w 769"/>
                <a:gd name="T41" fmla="*/ 414338 h 328"/>
                <a:gd name="T42" fmla="*/ 1193416 w 769"/>
                <a:gd name="T43" fmla="*/ 446088 h 328"/>
                <a:gd name="T44" fmla="*/ 1136668 w 769"/>
                <a:gd name="T45" fmla="*/ 474663 h 328"/>
                <a:gd name="T46" fmla="*/ 1067883 w 769"/>
                <a:gd name="T47" fmla="*/ 493713 h 328"/>
                <a:gd name="T48" fmla="*/ 990501 w 769"/>
                <a:gd name="T49" fmla="*/ 509588 h 328"/>
                <a:gd name="T50" fmla="*/ 902800 w 769"/>
                <a:gd name="T51" fmla="*/ 517525 h 328"/>
                <a:gd name="T52" fmla="*/ 804782 w 769"/>
                <a:gd name="T53" fmla="*/ 519113 h 328"/>
                <a:gd name="T54" fmla="*/ 696446 w 769"/>
                <a:gd name="T55" fmla="*/ 511175 h 328"/>
                <a:gd name="T56" fmla="*/ 577792 w 769"/>
                <a:gd name="T57" fmla="*/ 493713 h 328"/>
                <a:gd name="T58" fmla="*/ 448821 w 769"/>
                <a:gd name="T59" fmla="*/ 466725 h 328"/>
                <a:gd name="T60" fmla="*/ 309531 w 769"/>
                <a:gd name="T61" fmla="*/ 428625 h 328"/>
                <a:gd name="T62" fmla="*/ 158205 w 769"/>
                <a:gd name="T63" fmla="*/ 377825 h 328"/>
                <a:gd name="T64" fmla="*/ 0 w 769"/>
                <a:gd name="T65" fmla="*/ 312737 h 328"/>
                <a:gd name="T66" fmla="*/ 0 w 769"/>
                <a:gd name="T67" fmla="*/ 188912 h 3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9"/>
                <a:gd name="T103" fmla="*/ 0 h 328"/>
                <a:gd name="T104" fmla="*/ 769 w 769"/>
                <a:gd name="T105" fmla="*/ 328 h 3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9" h="328">
                  <a:moveTo>
                    <a:pt x="0" y="119"/>
                  </a:moveTo>
                  <a:lnTo>
                    <a:pt x="92" y="81"/>
                  </a:lnTo>
                  <a:lnTo>
                    <a:pt x="180" y="51"/>
                  </a:lnTo>
                  <a:lnTo>
                    <a:pt x="261" y="28"/>
                  </a:lnTo>
                  <a:lnTo>
                    <a:pt x="335" y="13"/>
                  </a:lnTo>
                  <a:lnTo>
                    <a:pt x="405" y="3"/>
                  </a:lnTo>
                  <a:lnTo>
                    <a:pt x="467" y="0"/>
                  </a:lnTo>
                  <a:lnTo>
                    <a:pt x="525" y="1"/>
                  </a:lnTo>
                  <a:lnTo>
                    <a:pt x="576" y="8"/>
                  </a:lnTo>
                  <a:lnTo>
                    <a:pt x="620" y="19"/>
                  </a:lnTo>
                  <a:lnTo>
                    <a:pt x="660" y="32"/>
                  </a:lnTo>
                  <a:lnTo>
                    <a:pt x="693" y="51"/>
                  </a:lnTo>
                  <a:lnTo>
                    <a:pt x="720" y="71"/>
                  </a:lnTo>
                  <a:lnTo>
                    <a:pt x="741" y="93"/>
                  </a:lnTo>
                  <a:lnTo>
                    <a:pt x="756" y="117"/>
                  </a:lnTo>
                  <a:lnTo>
                    <a:pt x="765" y="141"/>
                  </a:lnTo>
                  <a:lnTo>
                    <a:pt x="768" y="167"/>
                  </a:lnTo>
                  <a:lnTo>
                    <a:pt x="765" y="192"/>
                  </a:lnTo>
                  <a:lnTo>
                    <a:pt x="756" y="217"/>
                  </a:lnTo>
                  <a:lnTo>
                    <a:pt x="741" y="240"/>
                  </a:lnTo>
                  <a:lnTo>
                    <a:pt x="720" y="261"/>
                  </a:lnTo>
                  <a:lnTo>
                    <a:pt x="694" y="281"/>
                  </a:lnTo>
                  <a:lnTo>
                    <a:pt x="661" y="299"/>
                  </a:lnTo>
                  <a:lnTo>
                    <a:pt x="621" y="311"/>
                  </a:lnTo>
                  <a:lnTo>
                    <a:pt x="576" y="321"/>
                  </a:lnTo>
                  <a:lnTo>
                    <a:pt x="525" y="326"/>
                  </a:lnTo>
                  <a:lnTo>
                    <a:pt x="468" y="327"/>
                  </a:lnTo>
                  <a:lnTo>
                    <a:pt x="405" y="322"/>
                  </a:lnTo>
                  <a:lnTo>
                    <a:pt x="336" y="311"/>
                  </a:lnTo>
                  <a:lnTo>
                    <a:pt x="261" y="294"/>
                  </a:lnTo>
                  <a:lnTo>
                    <a:pt x="180" y="270"/>
                  </a:lnTo>
                  <a:lnTo>
                    <a:pt x="92" y="238"/>
                  </a:lnTo>
                  <a:lnTo>
                    <a:pt x="0" y="197"/>
                  </a:lnTo>
                  <a:lnTo>
                    <a:pt x="0" y="11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4976813" y="3376613"/>
              <a:ext cx="1333500" cy="530225"/>
            </a:xfrm>
            <a:custGeom>
              <a:avLst/>
              <a:gdLst>
                <a:gd name="T0" fmla="*/ 0 w 775"/>
                <a:gd name="T1" fmla="*/ 192087 h 334"/>
                <a:gd name="T2" fmla="*/ 160020 w 775"/>
                <a:gd name="T3" fmla="*/ 130175 h 334"/>
                <a:gd name="T4" fmla="*/ 311437 w 775"/>
                <a:gd name="T5" fmla="*/ 82550 h 334"/>
                <a:gd name="T6" fmla="*/ 452530 w 775"/>
                <a:gd name="T7" fmla="*/ 46037 h 334"/>
                <a:gd name="T8" fmla="*/ 581578 w 775"/>
                <a:gd name="T9" fmla="*/ 20637 h 334"/>
                <a:gd name="T10" fmla="*/ 702023 w 775"/>
                <a:gd name="T11" fmla="*/ 4762 h 334"/>
                <a:gd name="T12" fmla="*/ 810424 w 775"/>
                <a:gd name="T13" fmla="*/ 0 h 334"/>
                <a:gd name="T14" fmla="*/ 910221 w 775"/>
                <a:gd name="T15" fmla="*/ 1588 h 334"/>
                <a:gd name="T16" fmla="*/ 997974 w 775"/>
                <a:gd name="T17" fmla="*/ 12700 h 334"/>
                <a:gd name="T18" fmla="*/ 1075403 w 775"/>
                <a:gd name="T19" fmla="*/ 30163 h 334"/>
                <a:gd name="T20" fmla="*/ 1144229 w 775"/>
                <a:gd name="T21" fmla="*/ 52388 h 334"/>
                <a:gd name="T22" fmla="*/ 1201010 w 775"/>
                <a:gd name="T23" fmla="*/ 82550 h 334"/>
                <a:gd name="T24" fmla="*/ 1249188 w 775"/>
                <a:gd name="T25" fmla="*/ 114300 h 334"/>
                <a:gd name="T26" fmla="*/ 1285322 w 775"/>
                <a:gd name="T27" fmla="*/ 150812 h 334"/>
                <a:gd name="T28" fmla="*/ 1311132 w 775"/>
                <a:gd name="T29" fmla="*/ 188912 h 334"/>
                <a:gd name="T30" fmla="*/ 1326617 w 775"/>
                <a:gd name="T31" fmla="*/ 228600 h 334"/>
                <a:gd name="T32" fmla="*/ 1331779 w 775"/>
                <a:gd name="T33" fmla="*/ 269875 h 334"/>
                <a:gd name="T34" fmla="*/ 1326617 w 775"/>
                <a:gd name="T35" fmla="*/ 311150 h 334"/>
                <a:gd name="T36" fmla="*/ 1311132 w 775"/>
                <a:gd name="T37" fmla="*/ 350837 h 334"/>
                <a:gd name="T38" fmla="*/ 1285322 w 775"/>
                <a:gd name="T39" fmla="*/ 387350 h 334"/>
                <a:gd name="T40" fmla="*/ 1249188 w 775"/>
                <a:gd name="T41" fmla="*/ 422275 h 334"/>
                <a:gd name="T42" fmla="*/ 1202731 w 775"/>
                <a:gd name="T43" fmla="*/ 454025 h 334"/>
                <a:gd name="T44" fmla="*/ 1145950 w 775"/>
                <a:gd name="T45" fmla="*/ 482600 h 334"/>
                <a:gd name="T46" fmla="*/ 1077124 w 775"/>
                <a:gd name="T47" fmla="*/ 503238 h 334"/>
                <a:gd name="T48" fmla="*/ 999695 w 775"/>
                <a:gd name="T49" fmla="*/ 519113 h 334"/>
                <a:gd name="T50" fmla="*/ 910221 w 775"/>
                <a:gd name="T51" fmla="*/ 527050 h 334"/>
                <a:gd name="T52" fmla="*/ 812144 w 775"/>
                <a:gd name="T53" fmla="*/ 528638 h 334"/>
                <a:gd name="T54" fmla="*/ 702023 w 775"/>
                <a:gd name="T55" fmla="*/ 520700 h 334"/>
                <a:gd name="T56" fmla="*/ 583299 w 775"/>
                <a:gd name="T57" fmla="*/ 503238 h 334"/>
                <a:gd name="T58" fmla="*/ 452530 w 775"/>
                <a:gd name="T59" fmla="*/ 474663 h 334"/>
                <a:gd name="T60" fmla="*/ 311437 w 775"/>
                <a:gd name="T61" fmla="*/ 436563 h 334"/>
                <a:gd name="T62" fmla="*/ 160020 w 775"/>
                <a:gd name="T63" fmla="*/ 384175 h 334"/>
                <a:gd name="T64" fmla="*/ 0 w 775"/>
                <a:gd name="T65" fmla="*/ 319087 h 334"/>
                <a:gd name="T66" fmla="*/ 0 w 775"/>
                <a:gd name="T67" fmla="*/ 192087 h 3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5"/>
                <a:gd name="T103" fmla="*/ 0 h 334"/>
                <a:gd name="T104" fmla="*/ 775 w 775"/>
                <a:gd name="T105" fmla="*/ 334 h 3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5" h="334">
                  <a:moveTo>
                    <a:pt x="0" y="121"/>
                  </a:moveTo>
                  <a:lnTo>
                    <a:pt x="93" y="82"/>
                  </a:lnTo>
                  <a:lnTo>
                    <a:pt x="181" y="52"/>
                  </a:lnTo>
                  <a:lnTo>
                    <a:pt x="263" y="29"/>
                  </a:lnTo>
                  <a:lnTo>
                    <a:pt x="338" y="13"/>
                  </a:lnTo>
                  <a:lnTo>
                    <a:pt x="408" y="3"/>
                  </a:lnTo>
                  <a:lnTo>
                    <a:pt x="471" y="0"/>
                  </a:lnTo>
                  <a:lnTo>
                    <a:pt x="529" y="1"/>
                  </a:lnTo>
                  <a:lnTo>
                    <a:pt x="580" y="8"/>
                  </a:lnTo>
                  <a:lnTo>
                    <a:pt x="625" y="19"/>
                  </a:lnTo>
                  <a:lnTo>
                    <a:pt x="665" y="33"/>
                  </a:lnTo>
                  <a:lnTo>
                    <a:pt x="698" y="52"/>
                  </a:lnTo>
                  <a:lnTo>
                    <a:pt x="726" y="72"/>
                  </a:lnTo>
                  <a:lnTo>
                    <a:pt x="747" y="95"/>
                  </a:lnTo>
                  <a:lnTo>
                    <a:pt x="762" y="119"/>
                  </a:lnTo>
                  <a:lnTo>
                    <a:pt x="771" y="144"/>
                  </a:lnTo>
                  <a:lnTo>
                    <a:pt x="774" y="170"/>
                  </a:lnTo>
                  <a:lnTo>
                    <a:pt x="771" y="196"/>
                  </a:lnTo>
                  <a:lnTo>
                    <a:pt x="762" y="221"/>
                  </a:lnTo>
                  <a:lnTo>
                    <a:pt x="747" y="244"/>
                  </a:lnTo>
                  <a:lnTo>
                    <a:pt x="726" y="266"/>
                  </a:lnTo>
                  <a:lnTo>
                    <a:pt x="699" y="286"/>
                  </a:lnTo>
                  <a:lnTo>
                    <a:pt x="666" y="304"/>
                  </a:lnTo>
                  <a:lnTo>
                    <a:pt x="626" y="317"/>
                  </a:lnTo>
                  <a:lnTo>
                    <a:pt x="581" y="327"/>
                  </a:lnTo>
                  <a:lnTo>
                    <a:pt x="529" y="332"/>
                  </a:lnTo>
                  <a:lnTo>
                    <a:pt x="472" y="333"/>
                  </a:lnTo>
                  <a:lnTo>
                    <a:pt x="408" y="328"/>
                  </a:lnTo>
                  <a:lnTo>
                    <a:pt x="339" y="317"/>
                  </a:lnTo>
                  <a:lnTo>
                    <a:pt x="263" y="299"/>
                  </a:lnTo>
                  <a:lnTo>
                    <a:pt x="181" y="275"/>
                  </a:lnTo>
                  <a:lnTo>
                    <a:pt x="93" y="242"/>
                  </a:lnTo>
                  <a:lnTo>
                    <a:pt x="0" y="201"/>
                  </a:lnTo>
                  <a:lnTo>
                    <a:pt x="0" y="121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3317875" y="3368675"/>
              <a:ext cx="1323975" cy="522288"/>
            </a:xfrm>
            <a:custGeom>
              <a:avLst/>
              <a:gdLst>
                <a:gd name="T0" fmla="*/ 1322256 w 770"/>
                <a:gd name="T1" fmla="*/ 331788 h 329"/>
                <a:gd name="T2" fmla="*/ 1162347 w 770"/>
                <a:gd name="T3" fmla="*/ 390525 h 329"/>
                <a:gd name="T4" fmla="*/ 1011036 w 770"/>
                <a:gd name="T5" fmla="*/ 439738 h 329"/>
                <a:gd name="T6" fmla="*/ 873480 w 770"/>
                <a:gd name="T7" fmla="*/ 476250 h 329"/>
                <a:gd name="T8" fmla="*/ 744521 w 770"/>
                <a:gd name="T9" fmla="*/ 500063 h 329"/>
                <a:gd name="T10" fmla="*/ 624160 w 770"/>
                <a:gd name="T11" fmla="*/ 514350 h 329"/>
                <a:gd name="T12" fmla="*/ 517554 w 770"/>
                <a:gd name="T13" fmla="*/ 520700 h 329"/>
                <a:gd name="T14" fmla="*/ 417826 w 770"/>
                <a:gd name="T15" fmla="*/ 515938 h 329"/>
                <a:gd name="T16" fmla="*/ 330134 w 770"/>
                <a:gd name="T17" fmla="*/ 506413 h 329"/>
                <a:gd name="T18" fmla="*/ 254478 w 770"/>
                <a:gd name="T19" fmla="*/ 488950 h 329"/>
                <a:gd name="T20" fmla="*/ 185700 w 770"/>
                <a:gd name="T21" fmla="*/ 466725 h 329"/>
                <a:gd name="T22" fmla="*/ 128959 w 770"/>
                <a:gd name="T23" fmla="*/ 438150 h 329"/>
                <a:gd name="T24" fmla="*/ 82534 w 770"/>
                <a:gd name="T25" fmla="*/ 406400 h 329"/>
                <a:gd name="T26" fmla="*/ 46425 w 770"/>
                <a:gd name="T27" fmla="*/ 371475 h 329"/>
                <a:gd name="T28" fmla="*/ 20633 w 770"/>
                <a:gd name="T29" fmla="*/ 333375 h 329"/>
                <a:gd name="T30" fmla="*/ 5158 w 770"/>
                <a:gd name="T31" fmla="*/ 295275 h 329"/>
                <a:gd name="T32" fmla="*/ 0 w 770"/>
                <a:gd name="T33" fmla="*/ 254000 h 329"/>
                <a:gd name="T34" fmla="*/ 5158 w 770"/>
                <a:gd name="T35" fmla="*/ 214313 h 329"/>
                <a:gd name="T36" fmla="*/ 20633 w 770"/>
                <a:gd name="T37" fmla="*/ 174625 h 329"/>
                <a:gd name="T38" fmla="*/ 46425 w 770"/>
                <a:gd name="T39" fmla="*/ 138113 h 329"/>
                <a:gd name="T40" fmla="*/ 82534 w 770"/>
                <a:gd name="T41" fmla="*/ 104775 h 329"/>
                <a:gd name="T42" fmla="*/ 127239 w 770"/>
                <a:gd name="T43" fmla="*/ 73025 h 329"/>
                <a:gd name="T44" fmla="*/ 183981 w 770"/>
                <a:gd name="T45" fmla="*/ 44450 h 329"/>
                <a:gd name="T46" fmla="*/ 252759 w 770"/>
                <a:gd name="T47" fmla="*/ 25400 h 329"/>
                <a:gd name="T48" fmla="*/ 330134 w 770"/>
                <a:gd name="T49" fmla="*/ 9525 h 329"/>
                <a:gd name="T50" fmla="*/ 417826 w 770"/>
                <a:gd name="T51" fmla="*/ 0 h 329"/>
                <a:gd name="T52" fmla="*/ 515834 w 770"/>
                <a:gd name="T53" fmla="*/ 0 h 329"/>
                <a:gd name="T54" fmla="*/ 624160 w 770"/>
                <a:gd name="T55" fmla="*/ 7938 h 329"/>
                <a:gd name="T56" fmla="*/ 742802 w 770"/>
                <a:gd name="T57" fmla="*/ 25400 h 329"/>
                <a:gd name="T58" fmla="*/ 871760 w 770"/>
                <a:gd name="T59" fmla="*/ 52388 h 329"/>
                <a:gd name="T60" fmla="*/ 1011036 w 770"/>
                <a:gd name="T61" fmla="*/ 90488 h 329"/>
                <a:gd name="T62" fmla="*/ 1162347 w 770"/>
                <a:gd name="T63" fmla="*/ 141288 h 329"/>
                <a:gd name="T64" fmla="*/ 1322256 w 770"/>
                <a:gd name="T65" fmla="*/ 206375 h 329"/>
                <a:gd name="T66" fmla="*/ 1322256 w 770"/>
                <a:gd name="T67" fmla="*/ 331788 h 3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0"/>
                <a:gd name="T103" fmla="*/ 0 h 329"/>
                <a:gd name="T104" fmla="*/ 770 w 770"/>
                <a:gd name="T105" fmla="*/ 329 h 3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0" h="329">
                  <a:moveTo>
                    <a:pt x="769" y="209"/>
                  </a:moveTo>
                  <a:lnTo>
                    <a:pt x="676" y="246"/>
                  </a:lnTo>
                  <a:lnTo>
                    <a:pt x="588" y="277"/>
                  </a:lnTo>
                  <a:lnTo>
                    <a:pt x="508" y="300"/>
                  </a:lnTo>
                  <a:lnTo>
                    <a:pt x="433" y="315"/>
                  </a:lnTo>
                  <a:lnTo>
                    <a:pt x="363" y="324"/>
                  </a:lnTo>
                  <a:lnTo>
                    <a:pt x="301" y="328"/>
                  </a:lnTo>
                  <a:lnTo>
                    <a:pt x="243" y="325"/>
                  </a:lnTo>
                  <a:lnTo>
                    <a:pt x="192" y="319"/>
                  </a:lnTo>
                  <a:lnTo>
                    <a:pt x="148" y="308"/>
                  </a:lnTo>
                  <a:lnTo>
                    <a:pt x="108" y="294"/>
                  </a:lnTo>
                  <a:lnTo>
                    <a:pt x="75" y="276"/>
                  </a:lnTo>
                  <a:lnTo>
                    <a:pt x="48" y="256"/>
                  </a:lnTo>
                  <a:lnTo>
                    <a:pt x="27" y="234"/>
                  </a:lnTo>
                  <a:lnTo>
                    <a:pt x="12" y="210"/>
                  </a:lnTo>
                  <a:lnTo>
                    <a:pt x="3" y="186"/>
                  </a:lnTo>
                  <a:lnTo>
                    <a:pt x="0" y="160"/>
                  </a:lnTo>
                  <a:lnTo>
                    <a:pt x="3" y="135"/>
                  </a:lnTo>
                  <a:lnTo>
                    <a:pt x="12" y="110"/>
                  </a:lnTo>
                  <a:lnTo>
                    <a:pt x="27" y="87"/>
                  </a:lnTo>
                  <a:lnTo>
                    <a:pt x="48" y="66"/>
                  </a:lnTo>
                  <a:lnTo>
                    <a:pt x="74" y="46"/>
                  </a:lnTo>
                  <a:lnTo>
                    <a:pt x="107" y="28"/>
                  </a:lnTo>
                  <a:lnTo>
                    <a:pt x="147" y="16"/>
                  </a:lnTo>
                  <a:lnTo>
                    <a:pt x="192" y="6"/>
                  </a:lnTo>
                  <a:lnTo>
                    <a:pt x="243" y="0"/>
                  </a:lnTo>
                  <a:lnTo>
                    <a:pt x="300" y="0"/>
                  </a:lnTo>
                  <a:lnTo>
                    <a:pt x="363" y="5"/>
                  </a:lnTo>
                  <a:lnTo>
                    <a:pt x="432" y="16"/>
                  </a:lnTo>
                  <a:lnTo>
                    <a:pt x="507" y="33"/>
                  </a:lnTo>
                  <a:lnTo>
                    <a:pt x="588" y="57"/>
                  </a:lnTo>
                  <a:lnTo>
                    <a:pt x="676" y="89"/>
                  </a:lnTo>
                  <a:lnTo>
                    <a:pt x="769" y="130"/>
                  </a:lnTo>
                  <a:lnTo>
                    <a:pt x="769" y="20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3317875" y="3368675"/>
              <a:ext cx="1335088" cy="531813"/>
            </a:xfrm>
            <a:custGeom>
              <a:avLst/>
              <a:gdLst>
                <a:gd name="T0" fmla="*/ 1333368 w 776"/>
                <a:gd name="T1" fmla="*/ 338138 h 335"/>
                <a:gd name="T2" fmla="*/ 1171643 w 776"/>
                <a:gd name="T3" fmla="*/ 398463 h 335"/>
                <a:gd name="T4" fmla="*/ 1020241 w 776"/>
                <a:gd name="T5" fmla="*/ 447675 h 335"/>
                <a:gd name="T6" fmla="*/ 880883 w 776"/>
                <a:gd name="T7" fmla="*/ 484188 h 335"/>
                <a:gd name="T8" fmla="*/ 750127 w 776"/>
                <a:gd name="T9" fmla="*/ 509588 h 335"/>
                <a:gd name="T10" fmla="*/ 629694 w 776"/>
                <a:gd name="T11" fmla="*/ 523875 h 335"/>
                <a:gd name="T12" fmla="*/ 521304 w 776"/>
                <a:gd name="T13" fmla="*/ 530225 h 335"/>
                <a:gd name="T14" fmla="*/ 421516 w 776"/>
                <a:gd name="T15" fmla="*/ 525463 h 335"/>
                <a:gd name="T16" fmla="*/ 333772 w 776"/>
                <a:gd name="T17" fmla="*/ 515938 h 335"/>
                <a:gd name="T18" fmla="*/ 256351 w 776"/>
                <a:gd name="T19" fmla="*/ 498475 h 335"/>
                <a:gd name="T20" fmla="*/ 187532 w 776"/>
                <a:gd name="T21" fmla="*/ 474663 h 335"/>
                <a:gd name="T22" fmla="*/ 130756 w 776"/>
                <a:gd name="T23" fmla="*/ 446088 h 335"/>
                <a:gd name="T24" fmla="*/ 82583 w 776"/>
                <a:gd name="T25" fmla="*/ 414338 h 335"/>
                <a:gd name="T26" fmla="*/ 46453 w 776"/>
                <a:gd name="T27" fmla="*/ 377825 h 335"/>
                <a:gd name="T28" fmla="*/ 20646 w 776"/>
                <a:gd name="T29" fmla="*/ 339725 h 335"/>
                <a:gd name="T30" fmla="*/ 5161 w 776"/>
                <a:gd name="T31" fmla="*/ 300038 h 335"/>
                <a:gd name="T32" fmla="*/ 0 w 776"/>
                <a:gd name="T33" fmla="*/ 258763 h 335"/>
                <a:gd name="T34" fmla="*/ 5161 w 776"/>
                <a:gd name="T35" fmla="*/ 217488 h 335"/>
                <a:gd name="T36" fmla="*/ 20646 w 776"/>
                <a:gd name="T37" fmla="*/ 177800 h 335"/>
                <a:gd name="T38" fmla="*/ 46453 w 776"/>
                <a:gd name="T39" fmla="*/ 141288 h 335"/>
                <a:gd name="T40" fmla="*/ 82583 w 776"/>
                <a:gd name="T41" fmla="*/ 106363 h 335"/>
                <a:gd name="T42" fmla="*/ 129036 w 776"/>
                <a:gd name="T43" fmla="*/ 74613 h 335"/>
                <a:gd name="T44" fmla="*/ 185811 w 776"/>
                <a:gd name="T45" fmla="*/ 46038 h 335"/>
                <a:gd name="T46" fmla="*/ 254630 w 776"/>
                <a:gd name="T47" fmla="*/ 25400 h 335"/>
                <a:gd name="T48" fmla="*/ 333772 w 776"/>
                <a:gd name="T49" fmla="*/ 9525 h 335"/>
                <a:gd name="T50" fmla="*/ 421516 w 776"/>
                <a:gd name="T51" fmla="*/ 0 h 335"/>
                <a:gd name="T52" fmla="*/ 519583 w 776"/>
                <a:gd name="T53" fmla="*/ 0 h 335"/>
                <a:gd name="T54" fmla="*/ 629694 w 776"/>
                <a:gd name="T55" fmla="*/ 7938 h 335"/>
                <a:gd name="T56" fmla="*/ 748406 w 776"/>
                <a:gd name="T57" fmla="*/ 25400 h 335"/>
                <a:gd name="T58" fmla="*/ 879162 w 776"/>
                <a:gd name="T59" fmla="*/ 53975 h 335"/>
                <a:gd name="T60" fmla="*/ 1020241 w 776"/>
                <a:gd name="T61" fmla="*/ 92075 h 335"/>
                <a:gd name="T62" fmla="*/ 1171643 w 776"/>
                <a:gd name="T63" fmla="*/ 144463 h 335"/>
                <a:gd name="T64" fmla="*/ 1333368 w 776"/>
                <a:gd name="T65" fmla="*/ 209550 h 335"/>
                <a:gd name="T66" fmla="*/ 1333368 w 776"/>
                <a:gd name="T67" fmla="*/ 338138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6"/>
                <a:gd name="T103" fmla="*/ 0 h 335"/>
                <a:gd name="T104" fmla="*/ 776 w 776"/>
                <a:gd name="T105" fmla="*/ 335 h 3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6" h="335">
                  <a:moveTo>
                    <a:pt x="775" y="213"/>
                  </a:moveTo>
                  <a:lnTo>
                    <a:pt x="681" y="251"/>
                  </a:lnTo>
                  <a:lnTo>
                    <a:pt x="593" y="282"/>
                  </a:lnTo>
                  <a:lnTo>
                    <a:pt x="512" y="305"/>
                  </a:lnTo>
                  <a:lnTo>
                    <a:pt x="436" y="321"/>
                  </a:lnTo>
                  <a:lnTo>
                    <a:pt x="366" y="330"/>
                  </a:lnTo>
                  <a:lnTo>
                    <a:pt x="303" y="334"/>
                  </a:lnTo>
                  <a:lnTo>
                    <a:pt x="245" y="331"/>
                  </a:lnTo>
                  <a:lnTo>
                    <a:pt x="194" y="325"/>
                  </a:lnTo>
                  <a:lnTo>
                    <a:pt x="149" y="314"/>
                  </a:lnTo>
                  <a:lnTo>
                    <a:pt x="109" y="299"/>
                  </a:lnTo>
                  <a:lnTo>
                    <a:pt x="76" y="281"/>
                  </a:lnTo>
                  <a:lnTo>
                    <a:pt x="48" y="261"/>
                  </a:lnTo>
                  <a:lnTo>
                    <a:pt x="27" y="238"/>
                  </a:lnTo>
                  <a:lnTo>
                    <a:pt x="12" y="214"/>
                  </a:lnTo>
                  <a:lnTo>
                    <a:pt x="3" y="189"/>
                  </a:lnTo>
                  <a:lnTo>
                    <a:pt x="0" y="163"/>
                  </a:lnTo>
                  <a:lnTo>
                    <a:pt x="3" y="137"/>
                  </a:lnTo>
                  <a:lnTo>
                    <a:pt x="12" y="112"/>
                  </a:lnTo>
                  <a:lnTo>
                    <a:pt x="27" y="89"/>
                  </a:lnTo>
                  <a:lnTo>
                    <a:pt x="48" y="67"/>
                  </a:lnTo>
                  <a:lnTo>
                    <a:pt x="75" y="47"/>
                  </a:lnTo>
                  <a:lnTo>
                    <a:pt x="108" y="29"/>
                  </a:lnTo>
                  <a:lnTo>
                    <a:pt x="148" y="16"/>
                  </a:lnTo>
                  <a:lnTo>
                    <a:pt x="194" y="6"/>
                  </a:lnTo>
                  <a:lnTo>
                    <a:pt x="245" y="0"/>
                  </a:lnTo>
                  <a:lnTo>
                    <a:pt x="302" y="0"/>
                  </a:lnTo>
                  <a:lnTo>
                    <a:pt x="366" y="5"/>
                  </a:lnTo>
                  <a:lnTo>
                    <a:pt x="435" y="16"/>
                  </a:lnTo>
                  <a:lnTo>
                    <a:pt x="511" y="34"/>
                  </a:lnTo>
                  <a:lnTo>
                    <a:pt x="593" y="58"/>
                  </a:lnTo>
                  <a:lnTo>
                    <a:pt x="681" y="91"/>
                  </a:lnTo>
                  <a:lnTo>
                    <a:pt x="775" y="132"/>
                  </a:lnTo>
                  <a:lnTo>
                    <a:pt x="775" y="213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3713163" y="2600325"/>
              <a:ext cx="1031875" cy="971550"/>
            </a:xfrm>
            <a:custGeom>
              <a:avLst/>
              <a:gdLst>
                <a:gd name="T0" fmla="*/ 932127 w 600"/>
                <a:gd name="T1" fmla="*/ 969963 h 612"/>
                <a:gd name="T2" fmla="*/ 772186 w 600"/>
                <a:gd name="T3" fmla="*/ 908050 h 612"/>
                <a:gd name="T4" fmla="*/ 629444 w 600"/>
                <a:gd name="T5" fmla="*/ 846138 h 612"/>
                <a:gd name="T6" fmla="*/ 505619 w 600"/>
                <a:gd name="T7" fmla="*/ 779462 h 612"/>
                <a:gd name="T8" fmla="*/ 395552 w 600"/>
                <a:gd name="T9" fmla="*/ 714375 h 612"/>
                <a:gd name="T10" fmla="*/ 299244 w 600"/>
                <a:gd name="T11" fmla="*/ 646112 h 612"/>
                <a:gd name="T12" fmla="*/ 220133 w 600"/>
                <a:gd name="T13" fmla="*/ 579437 h 612"/>
                <a:gd name="T14" fmla="*/ 151342 w 600"/>
                <a:gd name="T15" fmla="*/ 514350 h 612"/>
                <a:gd name="T16" fmla="*/ 98028 w 600"/>
                <a:gd name="T17" fmla="*/ 449263 h 612"/>
                <a:gd name="T18" fmla="*/ 56753 w 600"/>
                <a:gd name="T19" fmla="*/ 387350 h 612"/>
                <a:gd name="T20" fmla="*/ 27517 w 600"/>
                <a:gd name="T21" fmla="*/ 327025 h 612"/>
                <a:gd name="T22" fmla="*/ 8599 w 600"/>
                <a:gd name="T23" fmla="*/ 269875 h 612"/>
                <a:gd name="T24" fmla="*/ 0 w 600"/>
                <a:gd name="T25" fmla="*/ 217488 h 612"/>
                <a:gd name="T26" fmla="*/ 1720 w 600"/>
                <a:gd name="T27" fmla="*/ 168275 h 612"/>
                <a:gd name="T28" fmla="*/ 13758 w 600"/>
                <a:gd name="T29" fmla="*/ 123825 h 612"/>
                <a:gd name="T30" fmla="*/ 32676 w 600"/>
                <a:gd name="T31" fmla="*/ 85725 h 612"/>
                <a:gd name="T32" fmla="*/ 60193 w 600"/>
                <a:gd name="T33" fmla="*/ 55563 h 612"/>
                <a:gd name="T34" fmla="*/ 92869 w 600"/>
                <a:gd name="T35" fmla="*/ 30163 h 612"/>
                <a:gd name="T36" fmla="*/ 134144 w 600"/>
                <a:gd name="T37" fmla="*/ 11112 h 612"/>
                <a:gd name="T38" fmla="*/ 180578 w 600"/>
                <a:gd name="T39" fmla="*/ 1588 h 612"/>
                <a:gd name="T40" fmla="*/ 233892 w 600"/>
                <a:gd name="T41" fmla="*/ 0 h 612"/>
                <a:gd name="T42" fmla="*/ 288925 w 600"/>
                <a:gd name="T43" fmla="*/ 9525 h 612"/>
                <a:gd name="T44" fmla="*/ 350837 w 600"/>
                <a:gd name="T45" fmla="*/ 26988 h 612"/>
                <a:gd name="T46" fmla="*/ 416190 w 600"/>
                <a:gd name="T47" fmla="*/ 55563 h 612"/>
                <a:gd name="T48" fmla="*/ 481542 w 600"/>
                <a:gd name="T49" fmla="*/ 93662 h 612"/>
                <a:gd name="T50" fmla="*/ 550333 w 600"/>
                <a:gd name="T51" fmla="*/ 146050 h 612"/>
                <a:gd name="T52" fmla="*/ 619125 w 600"/>
                <a:gd name="T53" fmla="*/ 209550 h 612"/>
                <a:gd name="T54" fmla="*/ 689636 w 600"/>
                <a:gd name="T55" fmla="*/ 285750 h 612"/>
                <a:gd name="T56" fmla="*/ 761868 w 600"/>
                <a:gd name="T57" fmla="*/ 376237 h 612"/>
                <a:gd name="T58" fmla="*/ 828939 w 600"/>
                <a:gd name="T59" fmla="*/ 479425 h 612"/>
                <a:gd name="T60" fmla="*/ 899451 w 600"/>
                <a:gd name="T61" fmla="*/ 596900 h 612"/>
                <a:gd name="T62" fmla="*/ 964803 w 600"/>
                <a:gd name="T63" fmla="*/ 730250 h 612"/>
                <a:gd name="T64" fmla="*/ 1030155 w 600"/>
                <a:gd name="T65" fmla="*/ 882650 h 612"/>
                <a:gd name="T66" fmla="*/ 932127 w 600"/>
                <a:gd name="T67" fmla="*/ 969963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42" y="611"/>
                  </a:moveTo>
                  <a:lnTo>
                    <a:pt x="449" y="572"/>
                  </a:lnTo>
                  <a:lnTo>
                    <a:pt x="366" y="533"/>
                  </a:lnTo>
                  <a:lnTo>
                    <a:pt x="294" y="491"/>
                  </a:lnTo>
                  <a:lnTo>
                    <a:pt x="230" y="450"/>
                  </a:lnTo>
                  <a:lnTo>
                    <a:pt x="174" y="407"/>
                  </a:lnTo>
                  <a:lnTo>
                    <a:pt x="128" y="365"/>
                  </a:lnTo>
                  <a:lnTo>
                    <a:pt x="88" y="324"/>
                  </a:lnTo>
                  <a:lnTo>
                    <a:pt x="57" y="283"/>
                  </a:lnTo>
                  <a:lnTo>
                    <a:pt x="33" y="244"/>
                  </a:lnTo>
                  <a:lnTo>
                    <a:pt x="16" y="206"/>
                  </a:lnTo>
                  <a:lnTo>
                    <a:pt x="5" y="170"/>
                  </a:lnTo>
                  <a:lnTo>
                    <a:pt x="0" y="137"/>
                  </a:lnTo>
                  <a:lnTo>
                    <a:pt x="1" y="106"/>
                  </a:lnTo>
                  <a:lnTo>
                    <a:pt x="8" y="78"/>
                  </a:lnTo>
                  <a:lnTo>
                    <a:pt x="19" y="54"/>
                  </a:lnTo>
                  <a:lnTo>
                    <a:pt x="35" y="35"/>
                  </a:lnTo>
                  <a:lnTo>
                    <a:pt x="54" y="19"/>
                  </a:lnTo>
                  <a:lnTo>
                    <a:pt x="78" y="7"/>
                  </a:lnTo>
                  <a:lnTo>
                    <a:pt x="105" y="1"/>
                  </a:lnTo>
                  <a:lnTo>
                    <a:pt x="136" y="0"/>
                  </a:lnTo>
                  <a:lnTo>
                    <a:pt x="168" y="6"/>
                  </a:lnTo>
                  <a:lnTo>
                    <a:pt x="204" y="17"/>
                  </a:lnTo>
                  <a:lnTo>
                    <a:pt x="242" y="35"/>
                  </a:lnTo>
                  <a:lnTo>
                    <a:pt x="280" y="59"/>
                  </a:lnTo>
                  <a:lnTo>
                    <a:pt x="320" y="92"/>
                  </a:lnTo>
                  <a:lnTo>
                    <a:pt x="360" y="132"/>
                  </a:lnTo>
                  <a:lnTo>
                    <a:pt x="401" y="180"/>
                  </a:lnTo>
                  <a:lnTo>
                    <a:pt x="443" y="237"/>
                  </a:lnTo>
                  <a:lnTo>
                    <a:pt x="482" y="302"/>
                  </a:lnTo>
                  <a:lnTo>
                    <a:pt x="523" y="376"/>
                  </a:lnTo>
                  <a:lnTo>
                    <a:pt x="561" y="460"/>
                  </a:lnTo>
                  <a:lnTo>
                    <a:pt x="599" y="556"/>
                  </a:lnTo>
                  <a:lnTo>
                    <a:pt x="542" y="611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713163" y="2600325"/>
              <a:ext cx="1042987" cy="981075"/>
            </a:xfrm>
            <a:custGeom>
              <a:avLst/>
              <a:gdLst>
                <a:gd name="T0" fmla="*/ 941442 w 606"/>
                <a:gd name="T1" fmla="*/ 979488 h 618"/>
                <a:gd name="T2" fmla="*/ 781380 w 606"/>
                <a:gd name="T3" fmla="*/ 917575 h 618"/>
                <a:gd name="T4" fmla="*/ 636807 w 606"/>
                <a:gd name="T5" fmla="*/ 854075 h 618"/>
                <a:gd name="T6" fmla="*/ 511167 w 606"/>
                <a:gd name="T7" fmla="*/ 787400 h 618"/>
                <a:gd name="T8" fmla="*/ 399295 w 606"/>
                <a:gd name="T9" fmla="*/ 720725 h 618"/>
                <a:gd name="T10" fmla="*/ 302914 w 606"/>
                <a:gd name="T11" fmla="*/ 652462 h 618"/>
                <a:gd name="T12" fmla="*/ 222022 w 606"/>
                <a:gd name="T13" fmla="*/ 585787 h 618"/>
                <a:gd name="T14" fmla="*/ 153178 w 606"/>
                <a:gd name="T15" fmla="*/ 519112 h 618"/>
                <a:gd name="T16" fmla="*/ 99824 w 606"/>
                <a:gd name="T17" fmla="*/ 454025 h 618"/>
                <a:gd name="T18" fmla="*/ 56796 w 606"/>
                <a:gd name="T19" fmla="*/ 390525 h 618"/>
                <a:gd name="T20" fmla="*/ 27538 w 606"/>
                <a:gd name="T21" fmla="*/ 330200 h 618"/>
                <a:gd name="T22" fmla="*/ 8606 w 606"/>
                <a:gd name="T23" fmla="*/ 273050 h 618"/>
                <a:gd name="T24" fmla="*/ 0 w 606"/>
                <a:gd name="T25" fmla="*/ 219075 h 618"/>
                <a:gd name="T26" fmla="*/ 1721 w 606"/>
                <a:gd name="T27" fmla="*/ 169862 h 618"/>
                <a:gd name="T28" fmla="*/ 13769 w 606"/>
                <a:gd name="T29" fmla="*/ 125412 h 618"/>
                <a:gd name="T30" fmla="*/ 32701 w 606"/>
                <a:gd name="T31" fmla="*/ 87312 h 618"/>
                <a:gd name="T32" fmla="*/ 60239 w 606"/>
                <a:gd name="T33" fmla="*/ 55563 h 618"/>
                <a:gd name="T34" fmla="*/ 94661 w 606"/>
                <a:gd name="T35" fmla="*/ 30163 h 618"/>
                <a:gd name="T36" fmla="*/ 135967 w 606"/>
                <a:gd name="T37" fmla="*/ 11112 h 618"/>
                <a:gd name="T38" fmla="*/ 182437 w 606"/>
                <a:gd name="T39" fmla="*/ 1588 h 618"/>
                <a:gd name="T40" fmla="*/ 235791 w 606"/>
                <a:gd name="T41" fmla="*/ 0 h 618"/>
                <a:gd name="T42" fmla="*/ 292587 w 606"/>
                <a:gd name="T43" fmla="*/ 9525 h 618"/>
                <a:gd name="T44" fmla="*/ 354547 w 606"/>
                <a:gd name="T45" fmla="*/ 26988 h 618"/>
                <a:gd name="T46" fmla="*/ 419948 w 606"/>
                <a:gd name="T47" fmla="*/ 55563 h 618"/>
                <a:gd name="T48" fmla="*/ 487072 w 606"/>
                <a:gd name="T49" fmla="*/ 95250 h 618"/>
                <a:gd name="T50" fmla="*/ 555915 w 606"/>
                <a:gd name="T51" fmla="*/ 147637 h 618"/>
                <a:gd name="T52" fmla="*/ 626481 w 606"/>
                <a:gd name="T53" fmla="*/ 211138 h 618"/>
                <a:gd name="T54" fmla="*/ 697046 w 606"/>
                <a:gd name="T55" fmla="*/ 288925 h 618"/>
                <a:gd name="T56" fmla="*/ 769332 w 606"/>
                <a:gd name="T57" fmla="*/ 379412 h 618"/>
                <a:gd name="T58" fmla="*/ 838176 w 606"/>
                <a:gd name="T59" fmla="*/ 484188 h 618"/>
                <a:gd name="T60" fmla="*/ 908741 w 606"/>
                <a:gd name="T61" fmla="*/ 603250 h 618"/>
                <a:gd name="T62" fmla="*/ 975864 w 606"/>
                <a:gd name="T63" fmla="*/ 738187 h 618"/>
                <a:gd name="T64" fmla="*/ 1041266 w 606"/>
                <a:gd name="T65" fmla="*/ 890588 h 618"/>
                <a:gd name="T66" fmla="*/ 941442 w 606"/>
                <a:gd name="T67" fmla="*/ 979488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47" y="617"/>
                  </a:moveTo>
                  <a:lnTo>
                    <a:pt x="454" y="578"/>
                  </a:lnTo>
                  <a:lnTo>
                    <a:pt x="370" y="538"/>
                  </a:lnTo>
                  <a:lnTo>
                    <a:pt x="297" y="496"/>
                  </a:lnTo>
                  <a:lnTo>
                    <a:pt x="232" y="454"/>
                  </a:lnTo>
                  <a:lnTo>
                    <a:pt x="176" y="411"/>
                  </a:lnTo>
                  <a:lnTo>
                    <a:pt x="129" y="369"/>
                  </a:lnTo>
                  <a:lnTo>
                    <a:pt x="89" y="327"/>
                  </a:lnTo>
                  <a:lnTo>
                    <a:pt x="58" y="286"/>
                  </a:lnTo>
                  <a:lnTo>
                    <a:pt x="33" y="246"/>
                  </a:lnTo>
                  <a:lnTo>
                    <a:pt x="16" y="208"/>
                  </a:lnTo>
                  <a:lnTo>
                    <a:pt x="5" y="172"/>
                  </a:lnTo>
                  <a:lnTo>
                    <a:pt x="0" y="138"/>
                  </a:lnTo>
                  <a:lnTo>
                    <a:pt x="1" y="107"/>
                  </a:lnTo>
                  <a:lnTo>
                    <a:pt x="8" y="79"/>
                  </a:lnTo>
                  <a:lnTo>
                    <a:pt x="19" y="55"/>
                  </a:lnTo>
                  <a:lnTo>
                    <a:pt x="35" y="35"/>
                  </a:lnTo>
                  <a:lnTo>
                    <a:pt x="55" y="19"/>
                  </a:lnTo>
                  <a:lnTo>
                    <a:pt x="79" y="7"/>
                  </a:lnTo>
                  <a:lnTo>
                    <a:pt x="106" y="1"/>
                  </a:lnTo>
                  <a:lnTo>
                    <a:pt x="137" y="0"/>
                  </a:lnTo>
                  <a:lnTo>
                    <a:pt x="170" y="6"/>
                  </a:lnTo>
                  <a:lnTo>
                    <a:pt x="206" y="17"/>
                  </a:lnTo>
                  <a:lnTo>
                    <a:pt x="244" y="35"/>
                  </a:lnTo>
                  <a:lnTo>
                    <a:pt x="283" y="60"/>
                  </a:lnTo>
                  <a:lnTo>
                    <a:pt x="323" y="93"/>
                  </a:lnTo>
                  <a:lnTo>
                    <a:pt x="364" y="133"/>
                  </a:lnTo>
                  <a:lnTo>
                    <a:pt x="405" y="182"/>
                  </a:lnTo>
                  <a:lnTo>
                    <a:pt x="447" y="239"/>
                  </a:lnTo>
                  <a:lnTo>
                    <a:pt x="487" y="305"/>
                  </a:lnTo>
                  <a:lnTo>
                    <a:pt x="528" y="380"/>
                  </a:lnTo>
                  <a:lnTo>
                    <a:pt x="567" y="465"/>
                  </a:lnTo>
                  <a:lnTo>
                    <a:pt x="605" y="561"/>
                  </a:lnTo>
                  <a:lnTo>
                    <a:pt x="547" y="617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683000" y="3709988"/>
              <a:ext cx="1049338" cy="952500"/>
            </a:xfrm>
            <a:custGeom>
              <a:avLst/>
              <a:gdLst>
                <a:gd name="T0" fmla="*/ 1047621 w 611"/>
                <a:gd name="T1" fmla="*/ 88900 h 600"/>
                <a:gd name="T2" fmla="*/ 980642 w 611"/>
                <a:gd name="T3" fmla="*/ 238125 h 600"/>
                <a:gd name="T4" fmla="*/ 913663 w 611"/>
                <a:gd name="T5" fmla="*/ 368300 h 600"/>
                <a:gd name="T6" fmla="*/ 841531 w 611"/>
                <a:gd name="T7" fmla="*/ 484187 h 600"/>
                <a:gd name="T8" fmla="*/ 771117 w 611"/>
                <a:gd name="T9" fmla="*/ 585787 h 600"/>
                <a:gd name="T10" fmla="*/ 697269 w 611"/>
                <a:gd name="T11" fmla="*/ 674687 h 600"/>
                <a:gd name="T12" fmla="*/ 625137 w 611"/>
                <a:gd name="T13" fmla="*/ 747712 h 600"/>
                <a:gd name="T14" fmla="*/ 554724 w 611"/>
                <a:gd name="T15" fmla="*/ 811212 h 600"/>
                <a:gd name="T16" fmla="*/ 484310 w 611"/>
                <a:gd name="T17" fmla="*/ 860425 h 600"/>
                <a:gd name="T18" fmla="*/ 417331 w 611"/>
                <a:gd name="T19" fmla="*/ 898525 h 600"/>
                <a:gd name="T20" fmla="*/ 352069 w 611"/>
                <a:gd name="T21" fmla="*/ 925513 h 600"/>
                <a:gd name="T22" fmla="*/ 290242 w 611"/>
                <a:gd name="T23" fmla="*/ 942975 h 600"/>
                <a:gd name="T24" fmla="*/ 233568 w 611"/>
                <a:gd name="T25" fmla="*/ 950913 h 600"/>
                <a:gd name="T26" fmla="*/ 180328 w 611"/>
                <a:gd name="T27" fmla="*/ 949325 h 600"/>
                <a:gd name="T28" fmla="*/ 132241 w 611"/>
                <a:gd name="T29" fmla="*/ 939800 h 600"/>
                <a:gd name="T30" fmla="*/ 91023 w 611"/>
                <a:gd name="T31" fmla="*/ 922338 h 600"/>
                <a:gd name="T32" fmla="*/ 58392 w 611"/>
                <a:gd name="T33" fmla="*/ 895350 h 600"/>
                <a:gd name="T34" fmla="*/ 30913 w 611"/>
                <a:gd name="T35" fmla="*/ 865188 h 600"/>
                <a:gd name="T36" fmla="*/ 12022 w 611"/>
                <a:gd name="T37" fmla="*/ 827088 h 600"/>
                <a:gd name="T38" fmla="*/ 1717 w 611"/>
                <a:gd name="T39" fmla="*/ 782637 h 600"/>
                <a:gd name="T40" fmla="*/ 0 w 611"/>
                <a:gd name="T41" fmla="*/ 735012 h 600"/>
                <a:gd name="T42" fmla="*/ 8587 w 611"/>
                <a:gd name="T43" fmla="*/ 682625 h 600"/>
                <a:gd name="T44" fmla="*/ 27479 w 611"/>
                <a:gd name="T45" fmla="*/ 627062 h 600"/>
                <a:gd name="T46" fmla="*/ 58392 w 611"/>
                <a:gd name="T47" fmla="*/ 566737 h 600"/>
                <a:gd name="T48" fmla="*/ 99610 w 611"/>
                <a:gd name="T49" fmla="*/ 508000 h 600"/>
                <a:gd name="T50" fmla="*/ 156284 w 611"/>
                <a:gd name="T51" fmla="*/ 442913 h 600"/>
                <a:gd name="T52" fmla="*/ 224981 w 611"/>
                <a:gd name="T53" fmla="*/ 379412 h 600"/>
                <a:gd name="T54" fmla="*/ 307417 w 611"/>
                <a:gd name="T55" fmla="*/ 314325 h 600"/>
                <a:gd name="T56" fmla="*/ 405309 w 611"/>
                <a:gd name="T57" fmla="*/ 247650 h 600"/>
                <a:gd name="T58" fmla="*/ 515223 w 611"/>
                <a:gd name="T59" fmla="*/ 184150 h 600"/>
                <a:gd name="T60" fmla="*/ 644029 w 611"/>
                <a:gd name="T61" fmla="*/ 120650 h 600"/>
                <a:gd name="T62" fmla="*/ 788291 w 611"/>
                <a:gd name="T63" fmla="*/ 60325 h 600"/>
                <a:gd name="T64" fmla="*/ 951446 w 611"/>
                <a:gd name="T65" fmla="*/ 0 h 600"/>
                <a:gd name="T66" fmla="*/ 1047621 w 611"/>
                <a:gd name="T67" fmla="*/ 88900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610" y="56"/>
                  </a:moveTo>
                  <a:lnTo>
                    <a:pt x="571" y="150"/>
                  </a:lnTo>
                  <a:lnTo>
                    <a:pt x="532" y="232"/>
                  </a:lnTo>
                  <a:lnTo>
                    <a:pt x="490" y="305"/>
                  </a:lnTo>
                  <a:lnTo>
                    <a:pt x="449" y="369"/>
                  </a:lnTo>
                  <a:lnTo>
                    <a:pt x="406" y="425"/>
                  </a:lnTo>
                  <a:lnTo>
                    <a:pt x="364" y="471"/>
                  </a:lnTo>
                  <a:lnTo>
                    <a:pt x="323" y="511"/>
                  </a:lnTo>
                  <a:lnTo>
                    <a:pt x="282" y="542"/>
                  </a:lnTo>
                  <a:lnTo>
                    <a:pt x="243" y="566"/>
                  </a:lnTo>
                  <a:lnTo>
                    <a:pt x="205" y="583"/>
                  </a:lnTo>
                  <a:lnTo>
                    <a:pt x="169" y="594"/>
                  </a:lnTo>
                  <a:lnTo>
                    <a:pt x="136" y="599"/>
                  </a:lnTo>
                  <a:lnTo>
                    <a:pt x="105" y="598"/>
                  </a:lnTo>
                  <a:lnTo>
                    <a:pt x="77" y="592"/>
                  </a:lnTo>
                  <a:lnTo>
                    <a:pt x="53" y="581"/>
                  </a:lnTo>
                  <a:lnTo>
                    <a:pt x="34" y="564"/>
                  </a:lnTo>
                  <a:lnTo>
                    <a:pt x="18" y="545"/>
                  </a:lnTo>
                  <a:lnTo>
                    <a:pt x="7" y="521"/>
                  </a:lnTo>
                  <a:lnTo>
                    <a:pt x="1" y="493"/>
                  </a:lnTo>
                  <a:lnTo>
                    <a:pt x="0" y="463"/>
                  </a:lnTo>
                  <a:lnTo>
                    <a:pt x="5" y="430"/>
                  </a:lnTo>
                  <a:lnTo>
                    <a:pt x="16" y="395"/>
                  </a:lnTo>
                  <a:lnTo>
                    <a:pt x="34" y="357"/>
                  </a:lnTo>
                  <a:lnTo>
                    <a:pt x="58" y="320"/>
                  </a:lnTo>
                  <a:lnTo>
                    <a:pt x="91" y="279"/>
                  </a:lnTo>
                  <a:lnTo>
                    <a:pt x="131" y="239"/>
                  </a:lnTo>
                  <a:lnTo>
                    <a:pt x="179" y="198"/>
                  </a:lnTo>
                  <a:lnTo>
                    <a:pt x="236" y="156"/>
                  </a:lnTo>
                  <a:lnTo>
                    <a:pt x="300" y="116"/>
                  </a:lnTo>
                  <a:lnTo>
                    <a:pt x="375" y="76"/>
                  </a:lnTo>
                  <a:lnTo>
                    <a:pt x="459" y="38"/>
                  </a:lnTo>
                  <a:lnTo>
                    <a:pt x="554" y="0"/>
                  </a:lnTo>
                  <a:lnTo>
                    <a:pt x="610" y="56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683000" y="3709988"/>
              <a:ext cx="1060450" cy="962025"/>
            </a:xfrm>
            <a:custGeom>
              <a:avLst/>
              <a:gdLst>
                <a:gd name="T0" fmla="*/ 1058731 w 617"/>
                <a:gd name="T1" fmla="*/ 90487 h 606"/>
                <a:gd name="T2" fmla="*/ 991701 w 617"/>
                <a:gd name="T3" fmla="*/ 239713 h 606"/>
                <a:gd name="T4" fmla="*/ 922952 w 617"/>
                <a:gd name="T5" fmla="*/ 371475 h 606"/>
                <a:gd name="T6" fmla="*/ 850766 w 617"/>
                <a:gd name="T7" fmla="*/ 488950 h 606"/>
                <a:gd name="T8" fmla="*/ 778580 w 617"/>
                <a:gd name="T9" fmla="*/ 592137 h 606"/>
                <a:gd name="T10" fmla="*/ 704675 w 617"/>
                <a:gd name="T11" fmla="*/ 681037 h 606"/>
                <a:gd name="T12" fmla="*/ 632489 w 617"/>
                <a:gd name="T13" fmla="*/ 755650 h 606"/>
                <a:gd name="T14" fmla="*/ 560303 w 617"/>
                <a:gd name="T15" fmla="*/ 819150 h 606"/>
                <a:gd name="T16" fmla="*/ 489835 w 617"/>
                <a:gd name="T17" fmla="*/ 868363 h 606"/>
                <a:gd name="T18" fmla="*/ 421086 w 617"/>
                <a:gd name="T19" fmla="*/ 908050 h 606"/>
                <a:gd name="T20" fmla="*/ 355775 w 617"/>
                <a:gd name="T21" fmla="*/ 935038 h 606"/>
                <a:gd name="T22" fmla="*/ 293901 w 617"/>
                <a:gd name="T23" fmla="*/ 952500 h 606"/>
                <a:gd name="T24" fmla="*/ 235465 w 617"/>
                <a:gd name="T25" fmla="*/ 960438 h 606"/>
                <a:gd name="T26" fmla="*/ 182184 w 617"/>
                <a:gd name="T27" fmla="*/ 958850 h 606"/>
                <a:gd name="T28" fmla="*/ 134060 w 617"/>
                <a:gd name="T29" fmla="*/ 949325 h 606"/>
                <a:gd name="T30" fmla="*/ 92811 w 617"/>
                <a:gd name="T31" fmla="*/ 931863 h 606"/>
                <a:gd name="T32" fmla="*/ 58436 w 617"/>
                <a:gd name="T33" fmla="*/ 904875 h 606"/>
                <a:gd name="T34" fmla="*/ 30937 w 617"/>
                <a:gd name="T35" fmla="*/ 873125 h 606"/>
                <a:gd name="T36" fmla="*/ 12031 w 617"/>
                <a:gd name="T37" fmla="*/ 835025 h 606"/>
                <a:gd name="T38" fmla="*/ 1719 w 617"/>
                <a:gd name="T39" fmla="*/ 790575 h 606"/>
                <a:gd name="T40" fmla="*/ 0 w 617"/>
                <a:gd name="T41" fmla="*/ 742950 h 606"/>
                <a:gd name="T42" fmla="*/ 8594 w 617"/>
                <a:gd name="T43" fmla="*/ 688975 h 606"/>
                <a:gd name="T44" fmla="*/ 27500 w 617"/>
                <a:gd name="T45" fmla="*/ 633412 h 606"/>
                <a:gd name="T46" fmla="*/ 58436 w 617"/>
                <a:gd name="T47" fmla="*/ 573087 h 606"/>
                <a:gd name="T48" fmla="*/ 101404 w 617"/>
                <a:gd name="T49" fmla="*/ 512762 h 606"/>
                <a:gd name="T50" fmla="*/ 158122 w 617"/>
                <a:gd name="T51" fmla="*/ 447675 h 606"/>
                <a:gd name="T52" fmla="*/ 226871 w 617"/>
                <a:gd name="T53" fmla="*/ 382587 h 606"/>
                <a:gd name="T54" fmla="*/ 311088 w 617"/>
                <a:gd name="T55" fmla="*/ 317500 h 606"/>
                <a:gd name="T56" fmla="*/ 409055 w 617"/>
                <a:gd name="T57" fmla="*/ 250825 h 606"/>
                <a:gd name="T58" fmla="*/ 520772 w 617"/>
                <a:gd name="T59" fmla="*/ 185737 h 606"/>
                <a:gd name="T60" fmla="*/ 651395 w 617"/>
                <a:gd name="T61" fmla="*/ 122237 h 606"/>
                <a:gd name="T62" fmla="*/ 797486 w 617"/>
                <a:gd name="T63" fmla="*/ 60325 h 606"/>
                <a:gd name="T64" fmla="*/ 960764 w 617"/>
                <a:gd name="T65" fmla="*/ 0 h 606"/>
                <a:gd name="T66" fmla="*/ 1058731 w 617"/>
                <a:gd name="T67" fmla="*/ 90487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616" y="57"/>
                  </a:moveTo>
                  <a:lnTo>
                    <a:pt x="577" y="151"/>
                  </a:lnTo>
                  <a:lnTo>
                    <a:pt x="537" y="234"/>
                  </a:lnTo>
                  <a:lnTo>
                    <a:pt x="495" y="308"/>
                  </a:lnTo>
                  <a:lnTo>
                    <a:pt x="453" y="373"/>
                  </a:lnTo>
                  <a:lnTo>
                    <a:pt x="410" y="429"/>
                  </a:lnTo>
                  <a:lnTo>
                    <a:pt x="368" y="476"/>
                  </a:lnTo>
                  <a:lnTo>
                    <a:pt x="326" y="516"/>
                  </a:lnTo>
                  <a:lnTo>
                    <a:pt x="285" y="547"/>
                  </a:lnTo>
                  <a:lnTo>
                    <a:pt x="245" y="572"/>
                  </a:lnTo>
                  <a:lnTo>
                    <a:pt x="207" y="589"/>
                  </a:lnTo>
                  <a:lnTo>
                    <a:pt x="171" y="600"/>
                  </a:lnTo>
                  <a:lnTo>
                    <a:pt x="137" y="605"/>
                  </a:lnTo>
                  <a:lnTo>
                    <a:pt x="106" y="604"/>
                  </a:lnTo>
                  <a:lnTo>
                    <a:pt x="78" y="598"/>
                  </a:lnTo>
                  <a:lnTo>
                    <a:pt x="54" y="587"/>
                  </a:lnTo>
                  <a:lnTo>
                    <a:pt x="34" y="570"/>
                  </a:lnTo>
                  <a:lnTo>
                    <a:pt x="18" y="550"/>
                  </a:lnTo>
                  <a:lnTo>
                    <a:pt x="7" y="526"/>
                  </a:lnTo>
                  <a:lnTo>
                    <a:pt x="1" y="498"/>
                  </a:lnTo>
                  <a:lnTo>
                    <a:pt x="0" y="468"/>
                  </a:lnTo>
                  <a:lnTo>
                    <a:pt x="5" y="434"/>
                  </a:lnTo>
                  <a:lnTo>
                    <a:pt x="16" y="399"/>
                  </a:lnTo>
                  <a:lnTo>
                    <a:pt x="34" y="361"/>
                  </a:lnTo>
                  <a:lnTo>
                    <a:pt x="59" y="323"/>
                  </a:lnTo>
                  <a:lnTo>
                    <a:pt x="92" y="282"/>
                  </a:lnTo>
                  <a:lnTo>
                    <a:pt x="132" y="241"/>
                  </a:lnTo>
                  <a:lnTo>
                    <a:pt x="181" y="200"/>
                  </a:lnTo>
                  <a:lnTo>
                    <a:pt x="238" y="158"/>
                  </a:lnTo>
                  <a:lnTo>
                    <a:pt x="303" y="117"/>
                  </a:lnTo>
                  <a:lnTo>
                    <a:pt x="379" y="77"/>
                  </a:lnTo>
                  <a:lnTo>
                    <a:pt x="464" y="38"/>
                  </a:lnTo>
                  <a:lnTo>
                    <a:pt x="559" y="0"/>
                  </a:lnTo>
                  <a:lnTo>
                    <a:pt x="616" y="57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4497388" y="3317875"/>
              <a:ext cx="639762" cy="588963"/>
            </a:xfrm>
            <a:custGeom>
              <a:avLst/>
              <a:gdLst>
                <a:gd name="T0" fmla="*/ 368035 w 372"/>
                <a:gd name="T1" fmla="*/ 1588 h 371"/>
                <a:gd name="T2" fmla="*/ 428228 w 372"/>
                <a:gd name="T3" fmla="*/ 17463 h 371"/>
                <a:gd name="T4" fmla="*/ 483261 w 372"/>
                <a:gd name="T5" fmla="*/ 41275 h 371"/>
                <a:gd name="T6" fmla="*/ 533135 w 372"/>
                <a:gd name="T7" fmla="*/ 74613 h 371"/>
                <a:gd name="T8" fmla="*/ 574410 w 372"/>
                <a:gd name="T9" fmla="*/ 117475 h 371"/>
                <a:gd name="T10" fmla="*/ 605366 w 372"/>
                <a:gd name="T11" fmla="*/ 165100 h 371"/>
                <a:gd name="T12" fmla="*/ 627723 w 372"/>
                <a:gd name="T13" fmla="*/ 219075 h 371"/>
                <a:gd name="T14" fmla="*/ 638042 w 372"/>
                <a:gd name="T15" fmla="*/ 276225 h 371"/>
                <a:gd name="T16" fmla="*/ 634603 w 372"/>
                <a:gd name="T17" fmla="*/ 336550 h 371"/>
                <a:gd name="T18" fmla="*/ 619125 w 372"/>
                <a:gd name="T19" fmla="*/ 393700 h 371"/>
                <a:gd name="T20" fmla="*/ 591608 w 372"/>
                <a:gd name="T21" fmla="*/ 444500 h 371"/>
                <a:gd name="T22" fmla="*/ 555492 w 372"/>
                <a:gd name="T23" fmla="*/ 490538 h 371"/>
                <a:gd name="T24" fmla="*/ 509058 w 372"/>
                <a:gd name="T25" fmla="*/ 528638 h 371"/>
                <a:gd name="T26" fmla="*/ 459184 w 372"/>
                <a:gd name="T27" fmla="*/ 557213 h 371"/>
                <a:gd name="T28" fmla="*/ 398991 w 372"/>
                <a:gd name="T29" fmla="*/ 577850 h 371"/>
                <a:gd name="T30" fmla="*/ 337079 w 372"/>
                <a:gd name="T31" fmla="*/ 587375 h 371"/>
                <a:gd name="T32" fmla="*/ 271727 w 372"/>
                <a:gd name="T33" fmla="*/ 584200 h 371"/>
                <a:gd name="T34" fmla="*/ 211534 w 372"/>
                <a:gd name="T35" fmla="*/ 569913 h 371"/>
                <a:gd name="T36" fmla="*/ 154781 w 372"/>
                <a:gd name="T37" fmla="*/ 544513 h 371"/>
                <a:gd name="T38" fmla="*/ 106627 w 372"/>
                <a:gd name="T39" fmla="*/ 511175 h 371"/>
                <a:gd name="T40" fmla="*/ 63632 w 372"/>
                <a:gd name="T41" fmla="*/ 469900 h 371"/>
                <a:gd name="T42" fmla="*/ 32676 w 372"/>
                <a:gd name="T43" fmla="*/ 422275 h 371"/>
                <a:gd name="T44" fmla="*/ 10319 w 372"/>
                <a:gd name="T45" fmla="*/ 366713 h 371"/>
                <a:gd name="T46" fmla="*/ 0 w 372"/>
                <a:gd name="T47" fmla="*/ 309563 h 371"/>
                <a:gd name="T48" fmla="*/ 5159 w 372"/>
                <a:gd name="T49" fmla="*/ 249238 h 371"/>
                <a:gd name="T50" fmla="*/ 20637 w 372"/>
                <a:gd name="T51" fmla="*/ 193675 h 371"/>
                <a:gd name="T52" fmla="*/ 48154 w 372"/>
                <a:gd name="T53" fmla="*/ 141288 h 371"/>
                <a:gd name="T54" fmla="*/ 84270 w 372"/>
                <a:gd name="T55" fmla="*/ 95250 h 371"/>
                <a:gd name="T56" fmla="*/ 128984 w 372"/>
                <a:gd name="T57" fmla="*/ 57150 h 371"/>
                <a:gd name="T58" fmla="*/ 180578 w 372"/>
                <a:gd name="T59" fmla="*/ 28575 h 371"/>
                <a:gd name="T60" fmla="*/ 240771 w 372"/>
                <a:gd name="T61" fmla="*/ 9525 h 371"/>
                <a:gd name="T62" fmla="*/ 302683 w 372"/>
                <a:gd name="T63" fmla="*/ 0 h 3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71"/>
                <a:gd name="T98" fmla="*/ 372 w 372"/>
                <a:gd name="T99" fmla="*/ 371 h 3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71">
                  <a:moveTo>
                    <a:pt x="195" y="0"/>
                  </a:moveTo>
                  <a:lnTo>
                    <a:pt x="214" y="1"/>
                  </a:lnTo>
                  <a:lnTo>
                    <a:pt x="232" y="5"/>
                  </a:lnTo>
                  <a:lnTo>
                    <a:pt x="249" y="11"/>
                  </a:lnTo>
                  <a:lnTo>
                    <a:pt x="266" y="18"/>
                  </a:lnTo>
                  <a:lnTo>
                    <a:pt x="281" y="26"/>
                  </a:lnTo>
                  <a:lnTo>
                    <a:pt x="296" y="36"/>
                  </a:lnTo>
                  <a:lnTo>
                    <a:pt x="310" y="47"/>
                  </a:lnTo>
                  <a:lnTo>
                    <a:pt x="323" y="60"/>
                  </a:lnTo>
                  <a:lnTo>
                    <a:pt x="334" y="74"/>
                  </a:lnTo>
                  <a:lnTo>
                    <a:pt x="343" y="89"/>
                  </a:lnTo>
                  <a:lnTo>
                    <a:pt x="352" y="104"/>
                  </a:lnTo>
                  <a:lnTo>
                    <a:pt x="359" y="121"/>
                  </a:lnTo>
                  <a:lnTo>
                    <a:pt x="365" y="138"/>
                  </a:lnTo>
                  <a:lnTo>
                    <a:pt x="369" y="155"/>
                  </a:lnTo>
                  <a:lnTo>
                    <a:pt x="371" y="174"/>
                  </a:lnTo>
                  <a:lnTo>
                    <a:pt x="371" y="193"/>
                  </a:lnTo>
                  <a:lnTo>
                    <a:pt x="369" y="212"/>
                  </a:lnTo>
                  <a:lnTo>
                    <a:pt x="365" y="230"/>
                  </a:lnTo>
                  <a:lnTo>
                    <a:pt x="360" y="248"/>
                  </a:lnTo>
                  <a:lnTo>
                    <a:pt x="352" y="265"/>
                  </a:lnTo>
                  <a:lnTo>
                    <a:pt x="344" y="280"/>
                  </a:lnTo>
                  <a:lnTo>
                    <a:pt x="335" y="295"/>
                  </a:lnTo>
                  <a:lnTo>
                    <a:pt x="323" y="309"/>
                  </a:lnTo>
                  <a:lnTo>
                    <a:pt x="311" y="322"/>
                  </a:lnTo>
                  <a:lnTo>
                    <a:pt x="296" y="333"/>
                  </a:lnTo>
                  <a:lnTo>
                    <a:pt x="282" y="342"/>
                  </a:lnTo>
                  <a:lnTo>
                    <a:pt x="267" y="351"/>
                  </a:lnTo>
                  <a:lnTo>
                    <a:pt x="250" y="358"/>
                  </a:lnTo>
                  <a:lnTo>
                    <a:pt x="232" y="364"/>
                  </a:lnTo>
                  <a:lnTo>
                    <a:pt x="215" y="368"/>
                  </a:lnTo>
                  <a:lnTo>
                    <a:pt x="196" y="370"/>
                  </a:lnTo>
                  <a:lnTo>
                    <a:pt x="177" y="370"/>
                  </a:lnTo>
                  <a:lnTo>
                    <a:pt x="158" y="368"/>
                  </a:lnTo>
                  <a:lnTo>
                    <a:pt x="140" y="364"/>
                  </a:lnTo>
                  <a:lnTo>
                    <a:pt x="123" y="359"/>
                  </a:lnTo>
                  <a:lnTo>
                    <a:pt x="106" y="352"/>
                  </a:lnTo>
                  <a:lnTo>
                    <a:pt x="90" y="343"/>
                  </a:lnTo>
                  <a:lnTo>
                    <a:pt x="75" y="334"/>
                  </a:lnTo>
                  <a:lnTo>
                    <a:pt x="62" y="322"/>
                  </a:lnTo>
                  <a:lnTo>
                    <a:pt x="49" y="310"/>
                  </a:lnTo>
                  <a:lnTo>
                    <a:pt x="37" y="296"/>
                  </a:lnTo>
                  <a:lnTo>
                    <a:pt x="28" y="281"/>
                  </a:lnTo>
                  <a:lnTo>
                    <a:pt x="19" y="266"/>
                  </a:lnTo>
                  <a:lnTo>
                    <a:pt x="12" y="249"/>
                  </a:lnTo>
                  <a:lnTo>
                    <a:pt x="6" y="231"/>
                  </a:lnTo>
                  <a:lnTo>
                    <a:pt x="3" y="214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6" y="139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89"/>
                  </a:lnTo>
                  <a:lnTo>
                    <a:pt x="37" y="74"/>
                  </a:lnTo>
                  <a:lnTo>
                    <a:pt x="49" y="60"/>
                  </a:lnTo>
                  <a:lnTo>
                    <a:pt x="62" y="47"/>
                  </a:lnTo>
                  <a:lnTo>
                    <a:pt x="75" y="36"/>
                  </a:lnTo>
                  <a:lnTo>
                    <a:pt x="90" y="27"/>
                  </a:lnTo>
                  <a:lnTo>
                    <a:pt x="105" y="18"/>
                  </a:lnTo>
                  <a:lnTo>
                    <a:pt x="122" y="11"/>
                  </a:lnTo>
                  <a:lnTo>
                    <a:pt x="140" y="6"/>
                  </a:lnTo>
                  <a:lnTo>
                    <a:pt x="157" y="2"/>
                  </a:lnTo>
                  <a:lnTo>
                    <a:pt x="176" y="0"/>
                  </a:lnTo>
                  <a:lnTo>
                    <a:pt x="195" y="0"/>
                  </a:lnTo>
                </a:path>
              </a:pathLst>
            </a:custGeom>
            <a:gradFill rotWithShape="0">
              <a:gsLst>
                <a:gs pos="0">
                  <a:srgbClr val="442900"/>
                </a:gs>
                <a:gs pos="100000">
                  <a:srgbClr val="4C2E00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4497388" y="3317875"/>
              <a:ext cx="649287" cy="598488"/>
            </a:xfrm>
            <a:custGeom>
              <a:avLst/>
              <a:gdLst>
                <a:gd name="T0" fmla="*/ 372739 w 378"/>
                <a:gd name="T1" fmla="*/ 1588 h 377"/>
                <a:gd name="T2" fmla="*/ 434576 w 378"/>
                <a:gd name="T3" fmla="*/ 17463 h 377"/>
                <a:gd name="T4" fmla="*/ 491260 w 378"/>
                <a:gd name="T5" fmla="*/ 41275 h 377"/>
                <a:gd name="T6" fmla="*/ 541073 w 378"/>
                <a:gd name="T7" fmla="*/ 76200 h 377"/>
                <a:gd name="T8" fmla="*/ 582297 w 378"/>
                <a:gd name="T9" fmla="*/ 119063 h 377"/>
                <a:gd name="T10" fmla="*/ 614933 w 378"/>
                <a:gd name="T11" fmla="*/ 168275 h 377"/>
                <a:gd name="T12" fmla="*/ 637263 w 378"/>
                <a:gd name="T13" fmla="*/ 222250 h 377"/>
                <a:gd name="T14" fmla="*/ 647569 w 378"/>
                <a:gd name="T15" fmla="*/ 280988 h 377"/>
                <a:gd name="T16" fmla="*/ 644134 w 378"/>
                <a:gd name="T17" fmla="*/ 341313 h 377"/>
                <a:gd name="T18" fmla="*/ 628675 w 378"/>
                <a:gd name="T19" fmla="*/ 400050 h 377"/>
                <a:gd name="T20" fmla="*/ 601192 w 378"/>
                <a:gd name="T21" fmla="*/ 452438 h 377"/>
                <a:gd name="T22" fmla="*/ 563403 w 378"/>
                <a:gd name="T23" fmla="*/ 498475 h 377"/>
                <a:gd name="T24" fmla="*/ 517025 w 378"/>
                <a:gd name="T25" fmla="*/ 536575 h 377"/>
                <a:gd name="T26" fmla="*/ 465494 w 378"/>
                <a:gd name="T27" fmla="*/ 566738 h 377"/>
                <a:gd name="T28" fmla="*/ 405375 w 378"/>
                <a:gd name="T29" fmla="*/ 587375 h 377"/>
                <a:gd name="T30" fmla="*/ 341820 w 378"/>
                <a:gd name="T31" fmla="*/ 596900 h 377"/>
                <a:gd name="T32" fmla="*/ 276548 w 378"/>
                <a:gd name="T33" fmla="*/ 593725 h 377"/>
                <a:gd name="T34" fmla="*/ 214711 w 378"/>
                <a:gd name="T35" fmla="*/ 579438 h 377"/>
                <a:gd name="T36" fmla="*/ 156310 w 378"/>
                <a:gd name="T37" fmla="*/ 554038 h 377"/>
                <a:gd name="T38" fmla="*/ 108214 w 378"/>
                <a:gd name="T39" fmla="*/ 519113 h 377"/>
                <a:gd name="T40" fmla="*/ 65272 w 378"/>
                <a:gd name="T41" fmla="*/ 477838 h 377"/>
                <a:gd name="T42" fmla="*/ 32636 w 378"/>
                <a:gd name="T43" fmla="*/ 428625 h 377"/>
                <a:gd name="T44" fmla="*/ 10306 w 378"/>
                <a:gd name="T45" fmla="*/ 373063 h 377"/>
                <a:gd name="T46" fmla="*/ 0 w 378"/>
                <a:gd name="T47" fmla="*/ 314325 h 377"/>
                <a:gd name="T48" fmla="*/ 5153 w 378"/>
                <a:gd name="T49" fmla="*/ 254000 h 377"/>
                <a:gd name="T50" fmla="*/ 20612 w 378"/>
                <a:gd name="T51" fmla="*/ 196850 h 377"/>
                <a:gd name="T52" fmla="*/ 48095 w 378"/>
                <a:gd name="T53" fmla="*/ 142875 h 377"/>
                <a:gd name="T54" fmla="*/ 85885 w 378"/>
                <a:gd name="T55" fmla="*/ 96838 h 377"/>
                <a:gd name="T56" fmla="*/ 130544 w 378"/>
                <a:gd name="T57" fmla="*/ 58738 h 377"/>
                <a:gd name="T58" fmla="*/ 183793 w 378"/>
                <a:gd name="T59" fmla="*/ 28575 h 377"/>
                <a:gd name="T60" fmla="*/ 243912 w 378"/>
                <a:gd name="T61" fmla="*/ 9525 h 377"/>
                <a:gd name="T62" fmla="*/ 307467 w 378"/>
                <a:gd name="T63" fmla="*/ 0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77"/>
                <a:gd name="T98" fmla="*/ 378 w 378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77">
                  <a:moveTo>
                    <a:pt x="198" y="0"/>
                  </a:moveTo>
                  <a:lnTo>
                    <a:pt x="217" y="1"/>
                  </a:lnTo>
                  <a:lnTo>
                    <a:pt x="236" y="5"/>
                  </a:lnTo>
                  <a:lnTo>
                    <a:pt x="253" y="11"/>
                  </a:lnTo>
                  <a:lnTo>
                    <a:pt x="270" y="18"/>
                  </a:lnTo>
                  <a:lnTo>
                    <a:pt x="286" y="26"/>
                  </a:lnTo>
                  <a:lnTo>
                    <a:pt x="301" y="37"/>
                  </a:lnTo>
                  <a:lnTo>
                    <a:pt x="315" y="48"/>
                  </a:lnTo>
                  <a:lnTo>
                    <a:pt x="328" y="61"/>
                  </a:lnTo>
                  <a:lnTo>
                    <a:pt x="339" y="75"/>
                  </a:lnTo>
                  <a:lnTo>
                    <a:pt x="349" y="90"/>
                  </a:lnTo>
                  <a:lnTo>
                    <a:pt x="358" y="106"/>
                  </a:lnTo>
                  <a:lnTo>
                    <a:pt x="365" y="123"/>
                  </a:lnTo>
                  <a:lnTo>
                    <a:pt x="371" y="140"/>
                  </a:lnTo>
                  <a:lnTo>
                    <a:pt x="375" y="158"/>
                  </a:lnTo>
                  <a:lnTo>
                    <a:pt x="377" y="177"/>
                  </a:lnTo>
                  <a:lnTo>
                    <a:pt x="377" y="196"/>
                  </a:lnTo>
                  <a:lnTo>
                    <a:pt x="375" y="215"/>
                  </a:lnTo>
                  <a:lnTo>
                    <a:pt x="371" y="234"/>
                  </a:lnTo>
                  <a:lnTo>
                    <a:pt x="366" y="252"/>
                  </a:lnTo>
                  <a:lnTo>
                    <a:pt x="358" y="269"/>
                  </a:lnTo>
                  <a:lnTo>
                    <a:pt x="350" y="285"/>
                  </a:lnTo>
                  <a:lnTo>
                    <a:pt x="340" y="300"/>
                  </a:lnTo>
                  <a:lnTo>
                    <a:pt x="328" y="314"/>
                  </a:lnTo>
                  <a:lnTo>
                    <a:pt x="316" y="327"/>
                  </a:lnTo>
                  <a:lnTo>
                    <a:pt x="301" y="338"/>
                  </a:lnTo>
                  <a:lnTo>
                    <a:pt x="287" y="348"/>
                  </a:lnTo>
                  <a:lnTo>
                    <a:pt x="271" y="357"/>
                  </a:lnTo>
                  <a:lnTo>
                    <a:pt x="254" y="364"/>
                  </a:lnTo>
                  <a:lnTo>
                    <a:pt x="236" y="370"/>
                  </a:lnTo>
                  <a:lnTo>
                    <a:pt x="218" y="374"/>
                  </a:lnTo>
                  <a:lnTo>
                    <a:pt x="199" y="376"/>
                  </a:lnTo>
                  <a:lnTo>
                    <a:pt x="180" y="376"/>
                  </a:lnTo>
                  <a:lnTo>
                    <a:pt x="161" y="374"/>
                  </a:lnTo>
                  <a:lnTo>
                    <a:pt x="142" y="370"/>
                  </a:lnTo>
                  <a:lnTo>
                    <a:pt x="125" y="365"/>
                  </a:lnTo>
                  <a:lnTo>
                    <a:pt x="108" y="358"/>
                  </a:lnTo>
                  <a:lnTo>
                    <a:pt x="91" y="349"/>
                  </a:lnTo>
                  <a:lnTo>
                    <a:pt x="76" y="339"/>
                  </a:lnTo>
                  <a:lnTo>
                    <a:pt x="63" y="327"/>
                  </a:lnTo>
                  <a:lnTo>
                    <a:pt x="50" y="315"/>
                  </a:lnTo>
                  <a:lnTo>
                    <a:pt x="38" y="301"/>
                  </a:lnTo>
                  <a:lnTo>
                    <a:pt x="28" y="286"/>
                  </a:lnTo>
                  <a:lnTo>
                    <a:pt x="19" y="270"/>
                  </a:lnTo>
                  <a:lnTo>
                    <a:pt x="12" y="253"/>
                  </a:lnTo>
                  <a:lnTo>
                    <a:pt x="6" y="235"/>
                  </a:lnTo>
                  <a:lnTo>
                    <a:pt x="3" y="217"/>
                  </a:lnTo>
                  <a:lnTo>
                    <a:pt x="0" y="198"/>
                  </a:lnTo>
                  <a:lnTo>
                    <a:pt x="0" y="179"/>
                  </a:lnTo>
                  <a:lnTo>
                    <a:pt x="3" y="160"/>
                  </a:lnTo>
                  <a:lnTo>
                    <a:pt x="6" y="141"/>
                  </a:lnTo>
                  <a:lnTo>
                    <a:pt x="12" y="124"/>
                  </a:lnTo>
                  <a:lnTo>
                    <a:pt x="19" y="106"/>
                  </a:lnTo>
                  <a:lnTo>
                    <a:pt x="28" y="90"/>
                  </a:lnTo>
                  <a:lnTo>
                    <a:pt x="38" y="75"/>
                  </a:lnTo>
                  <a:lnTo>
                    <a:pt x="50" y="61"/>
                  </a:lnTo>
                  <a:lnTo>
                    <a:pt x="63" y="48"/>
                  </a:lnTo>
                  <a:lnTo>
                    <a:pt x="76" y="37"/>
                  </a:lnTo>
                  <a:lnTo>
                    <a:pt x="91" y="27"/>
                  </a:lnTo>
                  <a:lnTo>
                    <a:pt x="107" y="18"/>
                  </a:lnTo>
                  <a:lnTo>
                    <a:pt x="124" y="11"/>
                  </a:lnTo>
                  <a:lnTo>
                    <a:pt x="142" y="6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98" y="0"/>
                  </a:lnTo>
                </a:path>
              </a:pathLst>
            </a:custGeom>
            <a:solidFill>
              <a:srgbClr val="66003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4446588" y="3416300"/>
              <a:ext cx="731837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Core</a:t>
              </a: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3960813" y="1792288"/>
              <a:ext cx="159178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B4"/>
                  </a:solidFill>
                  <a:latin typeface="Helvetica"/>
                  <a:ea typeface="Helvetica"/>
                  <a:cs typeface="Helvetica"/>
                </a:rPr>
                <a:t>Information</a:t>
              </a:r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013450" y="2522538"/>
              <a:ext cx="175048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Consultation</a:t>
              </a: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426200" y="3436938"/>
              <a:ext cx="177311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B4"/>
                  </a:solidFill>
                  <a:latin typeface="Helvetica"/>
                  <a:ea typeface="Helvetica"/>
                  <a:cs typeface="Helvetica"/>
                </a:rPr>
                <a:t>Order-Taking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6203950" y="4427538"/>
              <a:ext cx="1492397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Hospitality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241550" y="2522538"/>
              <a:ext cx="129698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B4"/>
                  </a:solidFill>
                  <a:latin typeface="Helvetica"/>
                  <a:ea typeface="Helvetica"/>
                  <a:cs typeface="Helvetica"/>
                </a:rPr>
                <a:t>Payment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058988" y="3436938"/>
              <a:ext cx="965009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B4"/>
                  </a:solidFill>
                  <a:latin typeface="Helvetica"/>
                  <a:ea typeface="Helvetica"/>
                  <a:cs typeface="Helvetica"/>
                </a:rPr>
                <a:t>Billing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2065338" y="4427538"/>
              <a:ext cx="1555750" cy="3937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Exceptions</a:t>
              </a: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3913188" y="5157788"/>
              <a:ext cx="1694376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Safekeeping</a:t>
              </a:r>
            </a:p>
          </p:txBody>
        </p:sp>
        <p:sp>
          <p:nvSpPr>
            <p:cNvPr id="26663" name="Text Box 40"/>
            <p:cNvSpPr txBox="1">
              <a:spLocks noChangeArrowheads="1"/>
            </p:cNvSpPr>
            <p:nvPr/>
          </p:nvSpPr>
          <p:spPr bwMode="auto">
            <a:xfrm>
              <a:off x="606425" y="5546725"/>
              <a:ext cx="2835267" cy="74663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000" b="1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         </a:t>
              </a:r>
              <a:r>
                <a:rPr lang="en-US" sz="1600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Enhancing elements</a:t>
              </a:r>
            </a:p>
            <a:p>
              <a:pPr algn="r" eaLnBrk="0" hangingPunct="0"/>
              <a:r>
                <a:rPr lang="en-US" sz="1600" dirty="0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            </a:t>
              </a:r>
              <a:r>
                <a:rPr lang="en-US" sz="1600" dirty="0">
                  <a:solidFill>
                    <a:srgbClr val="000090"/>
                  </a:solidFill>
                  <a:latin typeface="Helvetica"/>
                  <a:ea typeface="Helvetica"/>
                  <a:cs typeface="Helvetica"/>
                </a:rPr>
                <a:t>Facilitating elements</a:t>
              </a:r>
            </a:p>
          </p:txBody>
        </p:sp>
        <p:sp>
          <p:nvSpPr>
            <p:cNvPr id="26664" name="Text Box 41"/>
            <p:cNvSpPr txBox="1">
              <a:spLocks noChangeArrowheads="1"/>
            </p:cNvSpPr>
            <p:nvPr/>
          </p:nvSpPr>
          <p:spPr bwMode="auto">
            <a:xfrm>
              <a:off x="882650" y="5446713"/>
              <a:ext cx="1484313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i="1" dirty="0">
                  <a:latin typeface="Helvetica"/>
                  <a:ea typeface="Helvetica"/>
                  <a:cs typeface="Helvetica"/>
                </a:rPr>
                <a:t>KEY</a:t>
              </a:r>
              <a:r>
                <a:rPr lang="en-US" sz="1400" b="1" i="1" dirty="0">
                  <a:solidFill>
                    <a:srgbClr val="500093"/>
                  </a:solidFill>
                  <a:latin typeface="Helvetica"/>
                  <a:ea typeface="Helvetica"/>
                  <a:cs typeface="Helvetica"/>
                </a:rPr>
                <a:t>: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dirty="0">
                <a:latin typeface="Helvetica"/>
                <a:ea typeface="Helvetica"/>
                <a:cs typeface="Helvetica"/>
              </a:rPr>
              <a:t>Facilitating Services – Information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99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180013" y="1600200"/>
            <a:ext cx="4495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• Directions to service site</a:t>
            </a:r>
          </a:p>
          <a:p>
            <a:r>
              <a:rPr lang="en-US" sz="2200" dirty="0"/>
              <a:t>• Schedules/service hours</a:t>
            </a:r>
          </a:p>
          <a:p>
            <a:r>
              <a:rPr lang="en-US" sz="2200" dirty="0"/>
              <a:t>• Prices</a:t>
            </a:r>
          </a:p>
          <a:p>
            <a:r>
              <a:rPr lang="en-US" sz="2200" dirty="0"/>
              <a:t>• Reminders</a:t>
            </a:r>
          </a:p>
          <a:p>
            <a:r>
              <a:rPr lang="en-US" sz="2200" dirty="0"/>
              <a:t>• Warnings</a:t>
            </a:r>
          </a:p>
          <a:p>
            <a:r>
              <a:rPr lang="en-US" sz="2200" dirty="0"/>
              <a:t>• Conditions of sale/service</a:t>
            </a:r>
          </a:p>
          <a:p>
            <a:r>
              <a:rPr lang="en-US" sz="2200" dirty="0"/>
              <a:t>• Notification of changes</a:t>
            </a:r>
          </a:p>
          <a:p>
            <a:r>
              <a:rPr lang="en-US" sz="2200" dirty="0"/>
              <a:t>• Documentation</a:t>
            </a:r>
          </a:p>
          <a:p>
            <a:r>
              <a:rPr lang="en-US" sz="2200" dirty="0"/>
              <a:t>• Confirmation of reservations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1472222247</TotalTime>
  <Pages>94</Pages>
  <Words>1158</Words>
  <Application>Microsoft Office PowerPoint</Application>
  <PresentationFormat>Custom</PresentationFormat>
  <Paragraphs>241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</vt:lpstr>
      <vt:lpstr>PowerPoint Presentation</vt:lpstr>
      <vt:lpstr>Overview of Chapter 4</vt:lpstr>
      <vt:lpstr>PowerPoint Presentation</vt:lpstr>
      <vt:lpstr>What is Product ?</vt:lpstr>
      <vt:lpstr>Service Products</vt:lpstr>
      <vt:lpstr>PowerPoint Presentation</vt:lpstr>
      <vt:lpstr>The Flower of Service</vt:lpstr>
      <vt:lpstr>The Flower of Service</vt:lpstr>
      <vt:lpstr>Facilitating Services – Information</vt:lpstr>
      <vt:lpstr>Facilitating Services – Order-Taking</vt:lpstr>
      <vt:lpstr>Facilitating Services – Billing</vt:lpstr>
      <vt:lpstr>Facilitating Services – Payment</vt:lpstr>
      <vt:lpstr>Enhancing Services – Consultation</vt:lpstr>
      <vt:lpstr>Enhancing Services – Hospitality</vt:lpstr>
      <vt:lpstr>Enhancing Services – Safekeeping</vt:lpstr>
      <vt:lpstr>Enhancing Services – Safekeeping (cont.)</vt:lpstr>
      <vt:lpstr>Enhancing Services – Exceptions</vt:lpstr>
      <vt:lpstr>Enhancing Services – Exceptions (cont)</vt:lpstr>
      <vt:lpstr>PowerPoint Presentation</vt:lpstr>
      <vt:lpstr>Service Products, Product Lines, and Brands</vt:lpstr>
      <vt:lpstr>Single brand to cover all products and services </vt:lpstr>
      <vt:lpstr>A separate, stand-alone brand for each offering </vt:lpstr>
      <vt:lpstr>PowerPoint Presentation</vt:lpstr>
      <vt:lpstr>A Hierarchy(Ladder) of  New Service Categories </vt:lpstr>
      <vt:lpstr>Reengineering Service Processes</vt:lpstr>
      <vt:lpstr>Creating Services as Substitutes for Physical Good</vt:lpstr>
      <vt:lpstr>Achieving Success in Developing New Services</vt:lpstr>
      <vt:lpstr>Success Factors in  New Service Development</vt:lpstr>
      <vt:lpstr>Success Factors in  New Service Development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User</cp:lastModifiedBy>
  <cp:revision>726</cp:revision>
  <cp:lastPrinted>2002-07-07T10:21:06Z</cp:lastPrinted>
  <dcterms:created xsi:type="dcterms:W3CDTF">2010-03-14T18:50:59Z</dcterms:created>
  <dcterms:modified xsi:type="dcterms:W3CDTF">2014-10-15T20:59:28Z</dcterms:modified>
</cp:coreProperties>
</file>