
<file path=[Content_Types].xml><?xml version="1.0" encoding="utf-8"?>
<Types xmlns="http://schemas.openxmlformats.org/package/2006/content-types"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docProps/app.xml" ContentType="application/vnd.openxmlformats-officedocument.extended-properties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15.xml" ContentType="application/vnd.openxmlformats-officedocument.presentationml.notesSlide+xml"/>
  <Override PartName="/ppt/diagrams/quickStyle3.xml" ContentType="application/vnd.openxmlformats-officedocument.drawingml.diagramStyl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diagrams/data3.xml" ContentType="application/vnd.openxmlformats-officedocument.drawingml.diagramData+xml"/>
  <Override PartName="/ppt/notesSlides/notesSlide1.xml" ContentType="application/vnd.openxmlformats-officedocument.presentationml.notesSlide+xml"/>
  <Override PartName="/ppt/diagrams/quickStyle1.xml" ContentType="application/vnd.openxmlformats-officedocument.drawingml.diagramStyl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2.xml" ContentType="application/vnd.openxmlformats-officedocument.theme+xml"/>
  <Override PartName="/ppt/notesSlides/notesSlide2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diagrams/drawing3.xml" ContentType="application/vnd.ms-office.drawingml.diagramDrawing+xml"/>
  <Override PartName="/ppt/slides/slide34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diagrams/layout3.xml" ContentType="application/vnd.openxmlformats-officedocument.drawingml.diagramLayout+xml"/>
  <Override PartName="/ppt/slides/slide32.xml" ContentType="application/vnd.openxmlformats-officedocument.presentationml.slide+xml"/>
  <Override PartName="/ppt/diagrams/colors2.xml" ContentType="application/vnd.openxmlformats-officedocument.drawingml.diagramColors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2.xml" ContentType="application/vnd.openxmlformats-officedocument.drawingml.diagramData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303" r:id="rId10"/>
    <p:sldId id="266" r:id="rId11"/>
    <p:sldId id="267" r:id="rId12"/>
    <p:sldId id="268" r:id="rId13"/>
    <p:sldId id="271" r:id="rId14"/>
    <p:sldId id="304" r:id="rId15"/>
    <p:sldId id="297" r:id="rId16"/>
    <p:sldId id="274" r:id="rId17"/>
    <p:sldId id="275" r:id="rId18"/>
    <p:sldId id="300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305" r:id="rId30"/>
    <p:sldId id="289" r:id="rId31"/>
    <p:sldId id="290" r:id="rId32"/>
    <p:sldId id="291" r:id="rId33"/>
    <p:sldId id="294" r:id="rId34"/>
    <p:sldId id="302" r:id="rId35"/>
  </p:sldIdLst>
  <p:sldSz cx="9902825" cy="6858000"/>
  <p:notesSz cx="6794500" cy="9906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013C7D"/>
    <a:srgbClr val="FF6600"/>
    <a:srgbClr val="4F79FF"/>
    <a:srgbClr val="0152AB"/>
    <a:srgbClr val="014EAB"/>
    <a:srgbClr val="DE129A"/>
    <a:srgbClr val="006699"/>
    <a:srgbClr val="0434A0"/>
    <a:srgbClr val="0A189A"/>
    <a:srgbClr val="76001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512" autoAdjust="0"/>
    <p:restoredTop sz="95878" autoAdjust="0"/>
  </p:normalViewPr>
  <p:slideViewPr>
    <p:cSldViewPr>
      <p:cViewPr>
        <p:scale>
          <a:sx n="100" d="100"/>
          <a:sy n="100" d="100"/>
        </p:scale>
        <p:origin x="-352" y="-88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64"/>
    </p:cViewPr>
  </p:sorterViewPr>
  <p:notesViewPr>
    <p:cSldViewPr>
      <p:cViewPr varScale="1">
        <p:scale>
          <a:sx n="52" d="100"/>
          <a:sy n="52" d="100"/>
        </p:scale>
        <p:origin x="-2628" y="-108"/>
      </p:cViewPr>
      <p:guideLst>
        <p:guide orient="horz" pos="3119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7" Type="http://schemas.openxmlformats.org/officeDocument/2006/relationships/slide" Target="slides/slide6.xml"/><Relationship Id="rId3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tableStyles" Target="tableStyles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73DA14-9B47-A94B-A42B-1C6D3757707D}" type="doc">
      <dgm:prSet loTypeId="urn:microsoft.com/office/officeart/2005/8/layout/h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8EB5402-F7F1-3C4F-84B0-C2EEFC07F61D}">
      <dgm:prSet phldrT="[Text]" custT="1"/>
      <dgm:spPr/>
      <dgm:t>
        <a:bodyPr/>
        <a:lstStyle/>
        <a:p>
          <a:r>
            <a:rPr lang="en-US" sz="2800" b="1" dirty="0" smtClean="0">
              <a:latin typeface="Helvetica"/>
              <a:cs typeface="Helvetica"/>
            </a:rPr>
            <a:t>Cost-Based Pricing</a:t>
          </a:r>
          <a:endParaRPr lang="en-US" sz="2800" b="1" dirty="0">
            <a:latin typeface="Helvetica"/>
            <a:cs typeface="Helvetica"/>
          </a:endParaRPr>
        </a:p>
      </dgm:t>
    </dgm:pt>
    <dgm:pt modelId="{D2222E4A-037B-6549-9362-0EF7DCCE96BE}" type="parTrans" cxnId="{28DA8D02-A8C5-BC40-8E3C-43F6A0CA6620}">
      <dgm:prSet/>
      <dgm:spPr/>
      <dgm:t>
        <a:bodyPr/>
        <a:lstStyle/>
        <a:p>
          <a:endParaRPr lang="en-US"/>
        </a:p>
      </dgm:t>
    </dgm:pt>
    <dgm:pt modelId="{4C2859C6-F0DB-564A-BD6A-03BB6C4E503E}" type="sibTrans" cxnId="{28DA8D02-A8C5-BC40-8E3C-43F6A0CA6620}">
      <dgm:prSet/>
      <dgm:spPr/>
      <dgm:t>
        <a:bodyPr/>
        <a:lstStyle/>
        <a:p>
          <a:endParaRPr lang="en-US"/>
        </a:p>
      </dgm:t>
    </dgm:pt>
    <dgm:pt modelId="{E3A50942-E83B-AA47-90A6-4037535CC0D6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2400"/>
            </a:spcBef>
            <a:spcAft>
              <a:spcPts val="0"/>
            </a:spcAft>
          </a:pPr>
          <a:r>
            <a:rPr lang="en-US" sz="2000" dirty="0" smtClean="0">
              <a:latin typeface="Helvetica"/>
              <a:cs typeface="Helvetica"/>
            </a:rPr>
            <a:t>Set prices relative to financial costs</a:t>
          </a:r>
          <a:endParaRPr lang="en-US" sz="2000" dirty="0">
            <a:latin typeface="Helvetica"/>
            <a:cs typeface="Helvetica"/>
          </a:endParaRPr>
        </a:p>
      </dgm:t>
    </dgm:pt>
    <dgm:pt modelId="{90FEC11C-CBC1-124B-826E-5EC8E931C792}" type="parTrans" cxnId="{A54A5F71-86B6-D544-94A9-A600C7D702F3}">
      <dgm:prSet/>
      <dgm:spPr/>
      <dgm:t>
        <a:bodyPr/>
        <a:lstStyle/>
        <a:p>
          <a:endParaRPr lang="en-US"/>
        </a:p>
      </dgm:t>
    </dgm:pt>
    <dgm:pt modelId="{30404372-5B7D-444B-B191-0D7C174F4A10}" type="sibTrans" cxnId="{A54A5F71-86B6-D544-94A9-A600C7D702F3}">
      <dgm:prSet/>
      <dgm:spPr/>
      <dgm:t>
        <a:bodyPr/>
        <a:lstStyle/>
        <a:p>
          <a:endParaRPr lang="en-US"/>
        </a:p>
      </dgm:t>
    </dgm:pt>
    <dgm:pt modelId="{83D768ED-0909-FD49-B36B-59F5BB4D918B}">
      <dgm:prSet phldrT="[Text]" custT="1"/>
      <dgm:spPr/>
      <dgm:t>
        <a:bodyPr/>
        <a:lstStyle/>
        <a:p>
          <a:r>
            <a:rPr lang="en-US" sz="2800" b="1" dirty="0" smtClean="0">
              <a:latin typeface="Helvetica"/>
              <a:cs typeface="Helvetica"/>
            </a:rPr>
            <a:t>Value-Based Pricing</a:t>
          </a:r>
          <a:endParaRPr lang="en-US" sz="2800" b="1" dirty="0">
            <a:latin typeface="Helvetica"/>
            <a:cs typeface="Helvetica"/>
          </a:endParaRPr>
        </a:p>
      </dgm:t>
    </dgm:pt>
    <dgm:pt modelId="{04DC1F34-8D46-0D49-97C9-73137462A5FD}" type="parTrans" cxnId="{66118CA9-242C-6F45-A55B-0262C1CE7E70}">
      <dgm:prSet/>
      <dgm:spPr/>
      <dgm:t>
        <a:bodyPr/>
        <a:lstStyle/>
        <a:p>
          <a:endParaRPr lang="en-US"/>
        </a:p>
      </dgm:t>
    </dgm:pt>
    <dgm:pt modelId="{90F73590-0C72-514F-A346-976D7A30EB27}" type="sibTrans" cxnId="{66118CA9-242C-6F45-A55B-0262C1CE7E70}">
      <dgm:prSet/>
      <dgm:spPr/>
      <dgm:t>
        <a:bodyPr/>
        <a:lstStyle/>
        <a:p>
          <a:endParaRPr lang="en-US"/>
        </a:p>
      </dgm:t>
    </dgm:pt>
    <dgm:pt modelId="{3985C14F-07C0-3446-A820-E13D327ACB87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2400"/>
            </a:spcBef>
            <a:spcAft>
              <a:spcPts val="0"/>
            </a:spcAft>
          </a:pPr>
          <a:r>
            <a:rPr lang="en-US" sz="2000" dirty="0" smtClean="0">
              <a:latin typeface="Helvetica"/>
              <a:cs typeface="Helvetica"/>
            </a:rPr>
            <a:t>Relate price to value perceived by customer</a:t>
          </a:r>
          <a:endParaRPr lang="en-US" sz="2000" dirty="0">
            <a:latin typeface="Helvetica"/>
            <a:cs typeface="Helvetica"/>
          </a:endParaRPr>
        </a:p>
      </dgm:t>
    </dgm:pt>
    <dgm:pt modelId="{55C73DA4-194B-DB42-A0E9-15B7A7CB2274}" type="parTrans" cxnId="{66811795-12F2-384C-AD71-76D4A2F9A751}">
      <dgm:prSet/>
      <dgm:spPr/>
      <dgm:t>
        <a:bodyPr/>
        <a:lstStyle/>
        <a:p>
          <a:endParaRPr lang="en-US"/>
        </a:p>
      </dgm:t>
    </dgm:pt>
    <dgm:pt modelId="{A18E5D5D-F51F-9546-BA17-C4BA88E0D67E}" type="sibTrans" cxnId="{66811795-12F2-384C-AD71-76D4A2F9A751}">
      <dgm:prSet/>
      <dgm:spPr/>
      <dgm:t>
        <a:bodyPr/>
        <a:lstStyle/>
        <a:p>
          <a:endParaRPr lang="en-US"/>
        </a:p>
      </dgm:t>
    </dgm:pt>
    <dgm:pt modelId="{B764827F-8186-AD46-A289-421219274C05}">
      <dgm:prSet phldrT="[Text]" custT="1"/>
      <dgm:spPr/>
      <dgm:t>
        <a:bodyPr/>
        <a:lstStyle/>
        <a:p>
          <a:r>
            <a:rPr lang="en-US" sz="2800" b="1" dirty="0" smtClean="0">
              <a:latin typeface="Helvetica"/>
              <a:cs typeface="Helvetica"/>
            </a:rPr>
            <a:t>Competition-Based Pricing</a:t>
          </a:r>
          <a:endParaRPr lang="en-US" sz="2800" b="1" dirty="0">
            <a:latin typeface="Helvetica"/>
            <a:cs typeface="Helvetica"/>
          </a:endParaRPr>
        </a:p>
      </dgm:t>
    </dgm:pt>
    <dgm:pt modelId="{D5480C0F-425A-1E43-B34D-45E72DA86686}" type="parTrans" cxnId="{29684DB3-5061-064B-B6B2-01C5C9508CEC}">
      <dgm:prSet/>
      <dgm:spPr/>
      <dgm:t>
        <a:bodyPr/>
        <a:lstStyle/>
        <a:p>
          <a:endParaRPr lang="en-US"/>
        </a:p>
      </dgm:t>
    </dgm:pt>
    <dgm:pt modelId="{A3128A0E-CA8C-374A-9DD4-36232AC6867F}" type="sibTrans" cxnId="{29684DB3-5061-064B-B6B2-01C5C9508CEC}">
      <dgm:prSet/>
      <dgm:spPr/>
      <dgm:t>
        <a:bodyPr/>
        <a:lstStyle/>
        <a:p>
          <a:endParaRPr lang="en-US"/>
        </a:p>
      </dgm:t>
    </dgm:pt>
    <dgm:pt modelId="{32B683DB-8CAC-134B-A599-08140A5871E9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2400"/>
            </a:spcBef>
            <a:spcAft>
              <a:spcPts val="0"/>
            </a:spcAft>
          </a:pPr>
          <a:r>
            <a:rPr lang="en-US" sz="2000" dirty="0" smtClean="0">
              <a:latin typeface="Helvetica"/>
              <a:cs typeface="Helvetica"/>
            </a:rPr>
            <a:t>Monitor competitors’ pricing strategy </a:t>
          </a:r>
          <a:endParaRPr lang="en-US" sz="2000" dirty="0">
            <a:latin typeface="Helvetica"/>
            <a:cs typeface="Helvetica"/>
          </a:endParaRPr>
        </a:p>
      </dgm:t>
    </dgm:pt>
    <dgm:pt modelId="{F77BCFDF-6E1D-8644-95CB-D982E7436BD9}" type="parTrans" cxnId="{6B6D1172-281D-CB45-AE2F-046F82F7EA1F}">
      <dgm:prSet/>
      <dgm:spPr/>
      <dgm:t>
        <a:bodyPr/>
        <a:lstStyle/>
        <a:p>
          <a:endParaRPr lang="en-US"/>
        </a:p>
      </dgm:t>
    </dgm:pt>
    <dgm:pt modelId="{1C6C0414-9CD5-2F46-B396-B06E9C030AFE}" type="sibTrans" cxnId="{6B6D1172-281D-CB45-AE2F-046F82F7EA1F}">
      <dgm:prSet/>
      <dgm:spPr/>
      <dgm:t>
        <a:bodyPr/>
        <a:lstStyle/>
        <a:p>
          <a:endParaRPr lang="en-US"/>
        </a:p>
      </dgm:t>
    </dgm:pt>
    <dgm:pt modelId="{3665CA6E-BB90-754A-9D75-D825383ABEED}">
      <dgm:prSet custT="1"/>
      <dgm:spPr/>
      <dgm:t>
        <a:bodyPr/>
        <a:lstStyle/>
        <a:p>
          <a:pPr>
            <a:lnSpc>
              <a:spcPct val="100000"/>
            </a:lnSpc>
            <a:spcBef>
              <a:spcPts val="2400"/>
            </a:spcBef>
            <a:spcAft>
              <a:spcPts val="0"/>
            </a:spcAft>
          </a:pPr>
          <a:r>
            <a:rPr lang="en-US" sz="2000" dirty="0" smtClean="0">
              <a:latin typeface="Helvetica"/>
              <a:cs typeface="Helvetica"/>
            </a:rPr>
            <a:t>Pricing implications of cost analysis</a:t>
          </a:r>
        </a:p>
      </dgm:t>
    </dgm:pt>
    <dgm:pt modelId="{472D631A-D48A-EE49-97D1-91A3E63B9DE2}" type="parTrans" cxnId="{D1D695F6-E142-2B4B-A4AA-9347F3D4EFE7}">
      <dgm:prSet/>
      <dgm:spPr/>
      <dgm:t>
        <a:bodyPr/>
        <a:lstStyle/>
        <a:p>
          <a:endParaRPr lang="en-US"/>
        </a:p>
      </dgm:t>
    </dgm:pt>
    <dgm:pt modelId="{C263D7E6-D514-EE41-8226-8680ADEDB123}" type="sibTrans" cxnId="{D1D695F6-E142-2B4B-A4AA-9347F3D4EFE7}">
      <dgm:prSet/>
      <dgm:spPr/>
      <dgm:t>
        <a:bodyPr/>
        <a:lstStyle/>
        <a:p>
          <a:endParaRPr lang="en-US"/>
        </a:p>
      </dgm:t>
    </dgm:pt>
    <dgm:pt modelId="{1EB125B0-32E4-4A6A-8860-64D931A2B31E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2400"/>
            </a:spcBef>
            <a:spcAft>
              <a:spcPts val="0"/>
            </a:spcAft>
          </a:pPr>
          <a:r>
            <a:rPr lang="en-US" sz="2000" dirty="0" smtClean="0">
              <a:latin typeface="Helvetica"/>
              <a:cs typeface="Helvetica"/>
            </a:rPr>
            <a:t>Activity-Based Costing </a:t>
          </a:r>
          <a:endParaRPr lang="en-US" sz="2000" dirty="0">
            <a:latin typeface="Helvetica"/>
            <a:cs typeface="Helvetica"/>
          </a:endParaRPr>
        </a:p>
      </dgm:t>
    </dgm:pt>
    <dgm:pt modelId="{631A06EB-48E7-4F31-8C46-E3AD35DA0E44}" type="parTrans" cxnId="{AFA84D57-E4A1-45E5-92D7-B8A0383AB364}">
      <dgm:prSet/>
      <dgm:spPr/>
      <dgm:t>
        <a:bodyPr/>
        <a:lstStyle/>
        <a:p>
          <a:endParaRPr lang="en-GB"/>
        </a:p>
      </dgm:t>
    </dgm:pt>
    <dgm:pt modelId="{7C825695-EFA7-48D2-A133-A860EE3D5975}" type="sibTrans" cxnId="{AFA84D57-E4A1-45E5-92D7-B8A0383AB364}">
      <dgm:prSet/>
      <dgm:spPr/>
      <dgm:t>
        <a:bodyPr/>
        <a:lstStyle/>
        <a:p>
          <a:endParaRPr lang="en-GB"/>
        </a:p>
      </dgm:t>
    </dgm:pt>
    <dgm:pt modelId="{B5DC1CA1-8503-4771-B0CE-19F91A2ECCBE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2400"/>
            </a:spcBef>
            <a:spcAft>
              <a:spcPts val="0"/>
            </a:spcAft>
          </a:pPr>
          <a:endParaRPr lang="en-US" sz="2000" dirty="0">
            <a:latin typeface="Helvetica"/>
            <a:cs typeface="Helvetica"/>
          </a:endParaRPr>
        </a:p>
      </dgm:t>
    </dgm:pt>
    <dgm:pt modelId="{A6949CB4-46C1-4023-B96D-B5693C21D3BE}" type="parTrans" cxnId="{B967F1F1-7BF3-4AEE-9FE7-79600ED60FF1}">
      <dgm:prSet/>
      <dgm:spPr/>
      <dgm:t>
        <a:bodyPr/>
        <a:lstStyle/>
        <a:p>
          <a:endParaRPr lang="en-GB"/>
        </a:p>
      </dgm:t>
    </dgm:pt>
    <dgm:pt modelId="{EB5DC002-4128-432F-A9B3-CD0A57A33C80}" type="sibTrans" cxnId="{B967F1F1-7BF3-4AEE-9FE7-79600ED60FF1}">
      <dgm:prSet/>
      <dgm:spPr/>
      <dgm:t>
        <a:bodyPr/>
        <a:lstStyle/>
        <a:p>
          <a:endParaRPr lang="en-GB"/>
        </a:p>
      </dgm:t>
    </dgm:pt>
    <dgm:pt modelId="{9CA4F175-36A7-4DAA-A701-0E247C38553C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2400"/>
            </a:spcBef>
            <a:spcAft>
              <a:spcPts val="0"/>
            </a:spcAft>
          </a:pPr>
          <a:endParaRPr lang="en-US" sz="2000" dirty="0">
            <a:latin typeface="Helvetica"/>
            <a:cs typeface="Helvetica"/>
          </a:endParaRPr>
        </a:p>
      </dgm:t>
    </dgm:pt>
    <dgm:pt modelId="{94976D5E-D5D6-46DC-8855-169DA5B51002}" type="parTrans" cxnId="{676A39A6-69CF-4DC8-BC1F-91ECD8841E72}">
      <dgm:prSet/>
      <dgm:spPr/>
      <dgm:t>
        <a:bodyPr/>
        <a:lstStyle/>
        <a:p>
          <a:endParaRPr lang="en-GB"/>
        </a:p>
      </dgm:t>
    </dgm:pt>
    <dgm:pt modelId="{7A1A02E0-B297-4632-A003-AE266F845872}" type="sibTrans" cxnId="{676A39A6-69CF-4DC8-BC1F-91ECD8841E72}">
      <dgm:prSet/>
      <dgm:spPr/>
      <dgm:t>
        <a:bodyPr/>
        <a:lstStyle/>
        <a:p>
          <a:endParaRPr lang="en-GB"/>
        </a:p>
      </dgm:t>
    </dgm:pt>
    <dgm:pt modelId="{6964D4A1-2CE7-4236-898F-9168F77181D1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2400"/>
            </a:spcBef>
            <a:spcAft>
              <a:spcPts val="0"/>
            </a:spcAft>
          </a:pPr>
          <a:endParaRPr lang="en-US" sz="2000" dirty="0">
            <a:latin typeface="Helvetica"/>
            <a:cs typeface="Helvetica"/>
          </a:endParaRPr>
        </a:p>
      </dgm:t>
    </dgm:pt>
    <dgm:pt modelId="{0164756F-17B8-4FA5-BB7F-73852C2CBEB0}" type="parTrans" cxnId="{D35704E9-79D1-487E-99BA-48E32DCA0A31}">
      <dgm:prSet/>
      <dgm:spPr/>
      <dgm:t>
        <a:bodyPr/>
        <a:lstStyle/>
        <a:p>
          <a:endParaRPr lang="en-GB"/>
        </a:p>
      </dgm:t>
    </dgm:pt>
    <dgm:pt modelId="{290CF569-9124-4F7B-9278-DF2FBD914802}" type="sibTrans" cxnId="{D35704E9-79D1-487E-99BA-48E32DCA0A31}">
      <dgm:prSet/>
      <dgm:spPr/>
      <dgm:t>
        <a:bodyPr/>
        <a:lstStyle/>
        <a:p>
          <a:endParaRPr lang="en-GB"/>
        </a:p>
      </dgm:t>
    </dgm:pt>
    <dgm:pt modelId="{F30D51B5-60F7-4D98-AB71-0CEC5E4AD1DB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2400"/>
            </a:spcBef>
            <a:spcAft>
              <a:spcPts val="0"/>
            </a:spcAft>
          </a:pPr>
          <a:endParaRPr lang="en-US" sz="2000" dirty="0">
            <a:latin typeface="Helvetica"/>
            <a:cs typeface="Helvetica"/>
          </a:endParaRPr>
        </a:p>
      </dgm:t>
    </dgm:pt>
    <dgm:pt modelId="{41EB156B-A1A7-4E10-A6FA-91F159C56C46}" type="parTrans" cxnId="{D9023928-F421-4CE1-82AC-6879408BA0DF}">
      <dgm:prSet/>
      <dgm:spPr/>
      <dgm:t>
        <a:bodyPr/>
        <a:lstStyle/>
        <a:p>
          <a:endParaRPr lang="en-GB"/>
        </a:p>
      </dgm:t>
    </dgm:pt>
    <dgm:pt modelId="{38F0AC9C-ED64-4F01-B196-5B13BEC0273D}" type="sibTrans" cxnId="{D9023928-F421-4CE1-82AC-6879408BA0DF}">
      <dgm:prSet/>
      <dgm:spPr/>
      <dgm:t>
        <a:bodyPr/>
        <a:lstStyle/>
        <a:p>
          <a:endParaRPr lang="en-GB"/>
        </a:p>
      </dgm:t>
    </dgm:pt>
    <dgm:pt modelId="{BC910A20-CB9E-8A41-9B6D-44709885E421}">
      <dgm:prSet custT="1"/>
      <dgm:spPr/>
      <dgm:t>
        <a:bodyPr/>
        <a:lstStyle/>
        <a:p>
          <a:pPr>
            <a:lnSpc>
              <a:spcPct val="100000"/>
            </a:lnSpc>
            <a:spcBef>
              <a:spcPts val="2400"/>
            </a:spcBef>
            <a:spcAft>
              <a:spcPts val="0"/>
            </a:spcAft>
          </a:pPr>
          <a:r>
            <a:rPr lang="en-US" sz="2000" dirty="0" smtClean="0">
              <a:latin typeface="Helvetica"/>
              <a:cs typeface="Helvetica"/>
            </a:rPr>
            <a:t>Dependent on the price leader</a:t>
          </a:r>
          <a:endParaRPr lang="en-US" sz="2000" dirty="0">
            <a:latin typeface="Helvetica"/>
            <a:cs typeface="Helvetica"/>
          </a:endParaRPr>
        </a:p>
      </dgm:t>
    </dgm:pt>
    <dgm:pt modelId="{73377E3A-436A-8549-93DB-E4768D3E98E3}" type="sibTrans" cxnId="{5963F452-AB0F-5144-A1A8-8D8846FD48C5}">
      <dgm:prSet/>
      <dgm:spPr/>
      <dgm:t>
        <a:bodyPr/>
        <a:lstStyle/>
        <a:p>
          <a:endParaRPr lang="en-US"/>
        </a:p>
      </dgm:t>
    </dgm:pt>
    <dgm:pt modelId="{FDB5A7E7-44AC-FB40-A4C6-A3F7DD8C2584}" type="parTrans" cxnId="{5963F452-AB0F-5144-A1A8-8D8846FD48C5}">
      <dgm:prSet/>
      <dgm:spPr/>
      <dgm:t>
        <a:bodyPr/>
        <a:lstStyle/>
        <a:p>
          <a:endParaRPr lang="en-US"/>
        </a:p>
      </dgm:t>
    </dgm:pt>
    <dgm:pt modelId="{8D83919D-F057-4CF1-97DC-3DDA716909F0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2400"/>
            </a:spcBef>
            <a:spcAft>
              <a:spcPts val="0"/>
            </a:spcAft>
          </a:pPr>
          <a:endParaRPr lang="en-US" sz="2000" dirty="0">
            <a:latin typeface="Helvetica"/>
            <a:cs typeface="Helvetica"/>
          </a:endParaRPr>
        </a:p>
      </dgm:t>
    </dgm:pt>
    <dgm:pt modelId="{9F6A41DB-3123-495B-8FFD-3F9FA2F51E7A}" type="parTrans" cxnId="{F970DCC2-FD8A-4BA8-BC9B-4AF38338D894}">
      <dgm:prSet/>
      <dgm:spPr/>
      <dgm:t>
        <a:bodyPr/>
        <a:lstStyle/>
        <a:p>
          <a:endParaRPr lang="en-GB"/>
        </a:p>
      </dgm:t>
    </dgm:pt>
    <dgm:pt modelId="{B9F8EC11-EE64-4DDF-879F-C81ECEFDD701}" type="sibTrans" cxnId="{F970DCC2-FD8A-4BA8-BC9B-4AF38338D894}">
      <dgm:prSet/>
      <dgm:spPr/>
      <dgm:t>
        <a:bodyPr/>
        <a:lstStyle/>
        <a:p>
          <a:endParaRPr lang="en-GB"/>
        </a:p>
      </dgm:t>
    </dgm:pt>
    <dgm:pt modelId="{0A661AF0-F9F5-45B6-AA48-1071BE75F4BB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2400"/>
            </a:spcBef>
            <a:spcAft>
              <a:spcPts val="0"/>
            </a:spcAft>
          </a:pPr>
          <a:endParaRPr lang="en-US" sz="2000" dirty="0">
            <a:latin typeface="Helvetica"/>
            <a:cs typeface="Helvetica"/>
          </a:endParaRPr>
        </a:p>
      </dgm:t>
    </dgm:pt>
    <dgm:pt modelId="{129717EA-F9A6-4BDD-BA11-0619524A2384}" type="parTrans" cxnId="{4671751E-F235-4291-8F08-EB088A764682}">
      <dgm:prSet/>
      <dgm:spPr/>
      <dgm:t>
        <a:bodyPr/>
        <a:lstStyle/>
        <a:p>
          <a:endParaRPr lang="en-GB"/>
        </a:p>
      </dgm:t>
    </dgm:pt>
    <dgm:pt modelId="{BFC6339B-C7A0-44F9-B37E-F91F08B3B2C1}" type="sibTrans" cxnId="{4671751E-F235-4291-8F08-EB088A764682}">
      <dgm:prSet/>
      <dgm:spPr/>
      <dgm:t>
        <a:bodyPr/>
        <a:lstStyle/>
        <a:p>
          <a:endParaRPr lang="en-GB"/>
        </a:p>
      </dgm:t>
    </dgm:pt>
    <dgm:pt modelId="{AE4D9C9A-F384-E243-8AC0-8591E02490E8}" type="pres">
      <dgm:prSet presAssocID="{ED73DA14-9B47-A94B-A42B-1C6D375770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3A1F076-C084-9242-9C87-EF776B098B74}" type="pres">
      <dgm:prSet presAssocID="{28EB5402-F7F1-3C4F-84B0-C2EEFC07F61D}" presName="composite" presStyleCnt="0"/>
      <dgm:spPr/>
    </dgm:pt>
    <dgm:pt modelId="{45002E84-D01B-7D4B-9753-F287F31E7162}" type="pres">
      <dgm:prSet presAssocID="{28EB5402-F7F1-3C4F-84B0-C2EEFC07F61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0573F2-5276-2743-BAAD-AA8685642432}" type="pres">
      <dgm:prSet presAssocID="{28EB5402-F7F1-3C4F-84B0-C2EEFC07F61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1A8613-4688-8141-92E7-94DC07D213DA}" type="pres">
      <dgm:prSet presAssocID="{4C2859C6-F0DB-564A-BD6A-03BB6C4E503E}" presName="space" presStyleCnt="0"/>
      <dgm:spPr/>
    </dgm:pt>
    <dgm:pt modelId="{75A1353E-BA4B-D948-9D08-18623ACC8521}" type="pres">
      <dgm:prSet presAssocID="{83D768ED-0909-FD49-B36B-59F5BB4D918B}" presName="composite" presStyleCnt="0"/>
      <dgm:spPr/>
    </dgm:pt>
    <dgm:pt modelId="{EF616391-90F3-304E-8A6B-E8D52C176FA3}" type="pres">
      <dgm:prSet presAssocID="{83D768ED-0909-FD49-B36B-59F5BB4D918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AA36E4-A649-1140-86C5-1D4031F93E1A}" type="pres">
      <dgm:prSet presAssocID="{83D768ED-0909-FD49-B36B-59F5BB4D918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C703F2-1528-3C46-96AE-2BF8AD9F3B97}" type="pres">
      <dgm:prSet presAssocID="{90F73590-0C72-514F-A346-976D7A30EB27}" presName="space" presStyleCnt="0"/>
      <dgm:spPr/>
    </dgm:pt>
    <dgm:pt modelId="{5B8DC197-F2E0-3947-AED6-863C7FE5BDC8}" type="pres">
      <dgm:prSet presAssocID="{B764827F-8186-AD46-A289-421219274C05}" presName="composite" presStyleCnt="0"/>
      <dgm:spPr/>
    </dgm:pt>
    <dgm:pt modelId="{08B50148-D99A-B048-9FC1-C9056C01B6E6}" type="pres">
      <dgm:prSet presAssocID="{B764827F-8186-AD46-A289-421219274C05}" presName="parTx" presStyleLbl="alignNode1" presStyleIdx="2" presStyleCnt="3" custScaleX="1078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4F96F-B644-2F45-A7C8-67EAA60E8D81}" type="pres">
      <dgm:prSet presAssocID="{B764827F-8186-AD46-A289-421219274C05}" presName="desTx" presStyleLbl="alignAccFollowNode1" presStyleIdx="2" presStyleCnt="3" custScaleX="1062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67F1F1-7BF3-4AEE-9FE7-79600ED60FF1}" srcId="{28EB5402-F7F1-3C4F-84B0-C2EEFC07F61D}" destId="{B5DC1CA1-8503-4771-B0CE-19F91A2ECCBE}" srcOrd="2" destOrd="0" parTransId="{A6949CB4-46C1-4023-B96D-B5693C21D3BE}" sibTransId="{EB5DC002-4128-432F-A9B3-CD0A57A33C80}"/>
    <dgm:cxn modelId="{8AE430B6-685A-40B4-A32A-5E4304D87B9D}" type="presOf" srcId="{1EB125B0-32E4-4A6A-8860-64D931A2B31E}" destId="{4B0573F2-5276-2743-BAAD-AA8685642432}" srcOrd="0" destOrd="3" presId="urn:microsoft.com/office/officeart/2005/8/layout/hList1"/>
    <dgm:cxn modelId="{F1188E25-D8F2-CD45-B88A-FDA3CED1DE1B}" type="presOf" srcId="{83D768ED-0909-FD49-B36B-59F5BB4D918B}" destId="{EF616391-90F3-304E-8A6B-E8D52C176FA3}" srcOrd="0" destOrd="0" presId="urn:microsoft.com/office/officeart/2005/8/layout/hList1"/>
    <dgm:cxn modelId="{3C29A099-0FFE-47D6-A66A-9F6422ADDABF}" type="presOf" srcId="{8D83919D-F057-4CF1-97DC-3DDA716909F0}" destId="{4D54F96F-B644-2F45-A7C8-67EAA60E8D81}" srcOrd="0" destOrd="2" presId="urn:microsoft.com/office/officeart/2005/8/layout/hList1"/>
    <dgm:cxn modelId="{B944F8BE-DBD2-4C00-A45D-A0874A89CDCF}" type="presOf" srcId="{9CA4F175-36A7-4DAA-A701-0E247C38553C}" destId="{4B0573F2-5276-2743-BAAD-AA8685642432}" srcOrd="0" destOrd="4" presId="urn:microsoft.com/office/officeart/2005/8/layout/hList1"/>
    <dgm:cxn modelId="{D35704E9-79D1-487E-99BA-48E32DCA0A31}" srcId="{28EB5402-F7F1-3C4F-84B0-C2EEFC07F61D}" destId="{6964D4A1-2CE7-4236-898F-9168F77181D1}" srcOrd="0" destOrd="0" parTransId="{0164756F-17B8-4FA5-BB7F-73852C2CBEB0}" sibTransId="{290CF569-9124-4F7B-9278-DF2FBD914802}"/>
    <dgm:cxn modelId="{4671751E-F235-4291-8F08-EB088A764682}" srcId="{B764827F-8186-AD46-A289-421219274C05}" destId="{0A661AF0-F9F5-45B6-AA48-1071BE75F4BB}" srcOrd="0" destOrd="0" parTransId="{129717EA-F9A6-4BDD-BA11-0619524A2384}" sibTransId="{BFC6339B-C7A0-44F9-B37E-F91F08B3B2C1}"/>
    <dgm:cxn modelId="{66DDA863-C659-0C40-AB68-71D73DE08FC3}" type="presOf" srcId="{BC910A20-CB9E-8A41-9B6D-44709885E421}" destId="{4D54F96F-B644-2F45-A7C8-67EAA60E8D81}" srcOrd="0" destOrd="3" presId="urn:microsoft.com/office/officeart/2005/8/layout/hList1"/>
    <dgm:cxn modelId="{4A262575-8D86-4AA6-B748-7C7BA1E3EF29}" type="presOf" srcId="{6964D4A1-2CE7-4236-898F-9168F77181D1}" destId="{4B0573F2-5276-2743-BAAD-AA8685642432}" srcOrd="0" destOrd="0" presId="urn:microsoft.com/office/officeart/2005/8/layout/hList1"/>
    <dgm:cxn modelId="{D9023928-F421-4CE1-82AC-6879408BA0DF}" srcId="{83D768ED-0909-FD49-B36B-59F5BB4D918B}" destId="{F30D51B5-60F7-4D98-AB71-0CEC5E4AD1DB}" srcOrd="0" destOrd="0" parTransId="{41EB156B-A1A7-4E10-A6FA-91F159C56C46}" sibTransId="{38F0AC9C-ED64-4F01-B196-5B13BEC0273D}"/>
    <dgm:cxn modelId="{EC44507B-2745-1F45-AA26-30D5CAFE986C}" type="presOf" srcId="{28EB5402-F7F1-3C4F-84B0-C2EEFC07F61D}" destId="{45002E84-D01B-7D4B-9753-F287F31E7162}" srcOrd="0" destOrd="0" presId="urn:microsoft.com/office/officeart/2005/8/layout/hList1"/>
    <dgm:cxn modelId="{AFC18A73-1B19-4BFE-BE87-BB7F1E20D7C7}" type="presOf" srcId="{F30D51B5-60F7-4D98-AB71-0CEC5E4AD1DB}" destId="{E2AA36E4-A649-1140-86C5-1D4031F93E1A}" srcOrd="0" destOrd="0" presId="urn:microsoft.com/office/officeart/2005/8/layout/hList1"/>
    <dgm:cxn modelId="{84E9D82A-9C24-2B42-8FD0-94FB17F60788}" type="presOf" srcId="{ED73DA14-9B47-A94B-A42B-1C6D3757707D}" destId="{AE4D9C9A-F384-E243-8AC0-8591E02490E8}" srcOrd="0" destOrd="0" presId="urn:microsoft.com/office/officeart/2005/8/layout/hList1"/>
    <dgm:cxn modelId="{66118CA9-242C-6F45-A55B-0262C1CE7E70}" srcId="{ED73DA14-9B47-A94B-A42B-1C6D3757707D}" destId="{83D768ED-0909-FD49-B36B-59F5BB4D918B}" srcOrd="1" destOrd="0" parTransId="{04DC1F34-8D46-0D49-97C9-73137462A5FD}" sibTransId="{90F73590-0C72-514F-A346-976D7A30EB27}"/>
    <dgm:cxn modelId="{6B6D1172-281D-CB45-AE2F-046F82F7EA1F}" srcId="{B764827F-8186-AD46-A289-421219274C05}" destId="{32B683DB-8CAC-134B-A599-08140A5871E9}" srcOrd="1" destOrd="0" parTransId="{F77BCFDF-6E1D-8644-95CB-D982E7436BD9}" sibTransId="{1C6C0414-9CD5-2F46-B396-B06E9C030AFE}"/>
    <dgm:cxn modelId="{970F606B-42FC-D14C-BEB1-A20E8FD2454D}" type="presOf" srcId="{3665CA6E-BB90-754A-9D75-D825383ABEED}" destId="{4B0573F2-5276-2743-BAAD-AA8685642432}" srcOrd="0" destOrd="5" presId="urn:microsoft.com/office/officeart/2005/8/layout/hList1"/>
    <dgm:cxn modelId="{EA50EBC5-53A0-AA42-910D-713B3E83C90D}" type="presOf" srcId="{3985C14F-07C0-3446-A820-E13D327ACB87}" destId="{E2AA36E4-A649-1140-86C5-1D4031F93E1A}" srcOrd="0" destOrd="1" presId="urn:microsoft.com/office/officeart/2005/8/layout/hList1"/>
    <dgm:cxn modelId="{A3878AF8-9AE6-4A49-9C6A-CBFD118A9EE7}" type="presOf" srcId="{E3A50942-E83B-AA47-90A6-4037535CC0D6}" destId="{4B0573F2-5276-2743-BAAD-AA8685642432}" srcOrd="0" destOrd="1" presId="urn:microsoft.com/office/officeart/2005/8/layout/hList1"/>
    <dgm:cxn modelId="{FBFD447B-2CFC-214F-80D6-B33D0CE7475F}" type="presOf" srcId="{B764827F-8186-AD46-A289-421219274C05}" destId="{08B50148-D99A-B048-9FC1-C9056C01B6E6}" srcOrd="0" destOrd="0" presId="urn:microsoft.com/office/officeart/2005/8/layout/hList1"/>
    <dgm:cxn modelId="{66811795-12F2-384C-AD71-76D4A2F9A751}" srcId="{83D768ED-0909-FD49-B36B-59F5BB4D918B}" destId="{3985C14F-07C0-3446-A820-E13D327ACB87}" srcOrd="1" destOrd="0" parTransId="{55C73DA4-194B-DB42-A0E9-15B7A7CB2274}" sibTransId="{A18E5D5D-F51F-9546-BA17-C4BA88E0D67E}"/>
    <dgm:cxn modelId="{676A39A6-69CF-4DC8-BC1F-91ECD8841E72}" srcId="{28EB5402-F7F1-3C4F-84B0-C2EEFC07F61D}" destId="{9CA4F175-36A7-4DAA-A701-0E247C38553C}" srcOrd="4" destOrd="0" parTransId="{94976D5E-D5D6-46DC-8855-169DA5B51002}" sibTransId="{7A1A02E0-B297-4632-A003-AE266F845872}"/>
    <dgm:cxn modelId="{5963F452-AB0F-5144-A1A8-8D8846FD48C5}" srcId="{B764827F-8186-AD46-A289-421219274C05}" destId="{BC910A20-CB9E-8A41-9B6D-44709885E421}" srcOrd="3" destOrd="0" parTransId="{FDB5A7E7-44AC-FB40-A4C6-A3F7DD8C2584}" sibTransId="{73377E3A-436A-8549-93DB-E4768D3E98E3}"/>
    <dgm:cxn modelId="{F970DCC2-FD8A-4BA8-BC9B-4AF38338D894}" srcId="{B764827F-8186-AD46-A289-421219274C05}" destId="{8D83919D-F057-4CF1-97DC-3DDA716909F0}" srcOrd="2" destOrd="0" parTransId="{9F6A41DB-3123-495B-8FFD-3F9FA2F51E7A}" sibTransId="{B9F8EC11-EE64-4DDF-879F-C81ECEFDD701}"/>
    <dgm:cxn modelId="{28DA8D02-A8C5-BC40-8E3C-43F6A0CA6620}" srcId="{ED73DA14-9B47-A94B-A42B-1C6D3757707D}" destId="{28EB5402-F7F1-3C4F-84B0-C2EEFC07F61D}" srcOrd="0" destOrd="0" parTransId="{D2222E4A-037B-6549-9362-0EF7DCCE96BE}" sibTransId="{4C2859C6-F0DB-564A-BD6A-03BB6C4E503E}"/>
    <dgm:cxn modelId="{F7FDF072-5EBF-454E-AA5B-8FF2FF12C789}" type="presOf" srcId="{32B683DB-8CAC-134B-A599-08140A5871E9}" destId="{4D54F96F-B644-2F45-A7C8-67EAA60E8D81}" srcOrd="0" destOrd="1" presId="urn:microsoft.com/office/officeart/2005/8/layout/hList1"/>
    <dgm:cxn modelId="{27E43F56-C2D1-4C8D-8813-6CC6A099CCD5}" type="presOf" srcId="{B5DC1CA1-8503-4771-B0CE-19F91A2ECCBE}" destId="{4B0573F2-5276-2743-BAAD-AA8685642432}" srcOrd="0" destOrd="2" presId="urn:microsoft.com/office/officeart/2005/8/layout/hList1"/>
    <dgm:cxn modelId="{51175B24-1C2D-4E6F-BA4F-56BF4014D96E}" type="presOf" srcId="{0A661AF0-F9F5-45B6-AA48-1071BE75F4BB}" destId="{4D54F96F-B644-2F45-A7C8-67EAA60E8D81}" srcOrd="0" destOrd="0" presId="urn:microsoft.com/office/officeart/2005/8/layout/hList1"/>
    <dgm:cxn modelId="{29684DB3-5061-064B-B6B2-01C5C9508CEC}" srcId="{ED73DA14-9B47-A94B-A42B-1C6D3757707D}" destId="{B764827F-8186-AD46-A289-421219274C05}" srcOrd="2" destOrd="0" parTransId="{D5480C0F-425A-1E43-B34D-45E72DA86686}" sibTransId="{A3128A0E-CA8C-374A-9DD4-36232AC6867F}"/>
    <dgm:cxn modelId="{A54A5F71-86B6-D544-94A9-A600C7D702F3}" srcId="{28EB5402-F7F1-3C4F-84B0-C2EEFC07F61D}" destId="{E3A50942-E83B-AA47-90A6-4037535CC0D6}" srcOrd="1" destOrd="0" parTransId="{90FEC11C-CBC1-124B-826E-5EC8E931C792}" sibTransId="{30404372-5B7D-444B-B191-0D7C174F4A10}"/>
    <dgm:cxn modelId="{D1D695F6-E142-2B4B-A4AA-9347F3D4EFE7}" srcId="{28EB5402-F7F1-3C4F-84B0-C2EEFC07F61D}" destId="{3665CA6E-BB90-754A-9D75-D825383ABEED}" srcOrd="5" destOrd="0" parTransId="{472D631A-D48A-EE49-97D1-91A3E63B9DE2}" sibTransId="{C263D7E6-D514-EE41-8226-8680ADEDB123}"/>
    <dgm:cxn modelId="{AFA84D57-E4A1-45E5-92D7-B8A0383AB364}" srcId="{28EB5402-F7F1-3C4F-84B0-C2EEFC07F61D}" destId="{1EB125B0-32E4-4A6A-8860-64D931A2B31E}" srcOrd="3" destOrd="0" parTransId="{631A06EB-48E7-4F31-8C46-E3AD35DA0E44}" sibTransId="{7C825695-EFA7-48D2-A133-A860EE3D5975}"/>
    <dgm:cxn modelId="{8975024A-3451-004A-AE32-043EA55D520B}" type="presParOf" srcId="{AE4D9C9A-F384-E243-8AC0-8591E02490E8}" destId="{53A1F076-C084-9242-9C87-EF776B098B74}" srcOrd="0" destOrd="0" presId="urn:microsoft.com/office/officeart/2005/8/layout/hList1"/>
    <dgm:cxn modelId="{33403CEF-86F4-1D43-B023-F0093B33DD0D}" type="presParOf" srcId="{53A1F076-C084-9242-9C87-EF776B098B74}" destId="{45002E84-D01B-7D4B-9753-F287F31E7162}" srcOrd="0" destOrd="0" presId="urn:microsoft.com/office/officeart/2005/8/layout/hList1"/>
    <dgm:cxn modelId="{6CCA1D87-510C-B645-9EB9-E899056DA93D}" type="presParOf" srcId="{53A1F076-C084-9242-9C87-EF776B098B74}" destId="{4B0573F2-5276-2743-BAAD-AA8685642432}" srcOrd="1" destOrd="0" presId="urn:microsoft.com/office/officeart/2005/8/layout/hList1"/>
    <dgm:cxn modelId="{B9954E90-06D0-F745-8CE3-1AB7F34FA05F}" type="presParOf" srcId="{AE4D9C9A-F384-E243-8AC0-8591E02490E8}" destId="{871A8613-4688-8141-92E7-94DC07D213DA}" srcOrd="1" destOrd="0" presId="urn:microsoft.com/office/officeart/2005/8/layout/hList1"/>
    <dgm:cxn modelId="{6C0F3255-7F39-B94E-A6BA-C19777560BCC}" type="presParOf" srcId="{AE4D9C9A-F384-E243-8AC0-8591E02490E8}" destId="{75A1353E-BA4B-D948-9D08-18623ACC8521}" srcOrd="2" destOrd="0" presId="urn:microsoft.com/office/officeart/2005/8/layout/hList1"/>
    <dgm:cxn modelId="{CC9222E5-C974-B541-BCFC-0E239A693B22}" type="presParOf" srcId="{75A1353E-BA4B-D948-9D08-18623ACC8521}" destId="{EF616391-90F3-304E-8A6B-E8D52C176FA3}" srcOrd="0" destOrd="0" presId="urn:microsoft.com/office/officeart/2005/8/layout/hList1"/>
    <dgm:cxn modelId="{A1950E0D-0534-4C47-991A-98070B86524A}" type="presParOf" srcId="{75A1353E-BA4B-D948-9D08-18623ACC8521}" destId="{E2AA36E4-A649-1140-86C5-1D4031F93E1A}" srcOrd="1" destOrd="0" presId="urn:microsoft.com/office/officeart/2005/8/layout/hList1"/>
    <dgm:cxn modelId="{410C6CD0-35A8-4044-A876-E183A46EED3C}" type="presParOf" srcId="{AE4D9C9A-F384-E243-8AC0-8591E02490E8}" destId="{D3C703F2-1528-3C46-96AE-2BF8AD9F3B97}" srcOrd="3" destOrd="0" presId="urn:microsoft.com/office/officeart/2005/8/layout/hList1"/>
    <dgm:cxn modelId="{AC8DA751-335F-F444-91D9-8C169C0AF669}" type="presParOf" srcId="{AE4D9C9A-F384-E243-8AC0-8591E02490E8}" destId="{5B8DC197-F2E0-3947-AED6-863C7FE5BDC8}" srcOrd="4" destOrd="0" presId="urn:microsoft.com/office/officeart/2005/8/layout/hList1"/>
    <dgm:cxn modelId="{46C24E14-02B8-F64C-BDA4-399DCF810B30}" type="presParOf" srcId="{5B8DC197-F2E0-3947-AED6-863C7FE5BDC8}" destId="{08B50148-D99A-B048-9FC1-C9056C01B6E6}" srcOrd="0" destOrd="0" presId="urn:microsoft.com/office/officeart/2005/8/layout/hList1"/>
    <dgm:cxn modelId="{05D9EE1A-29C8-5E4C-9E12-AA95AC437F2A}" type="presParOf" srcId="{5B8DC197-F2E0-3947-AED6-863C7FE5BDC8}" destId="{4D54F96F-B644-2F45-A7C8-67EAA60E8D81}" srcOrd="1" destOrd="0" presId="urn:microsoft.com/office/officeart/2005/8/layout/hList1"/>
  </dgm:cxnLst>
  <dgm:bg/>
  <dgm:whole/>
  <dgm:extLst>
    <a:ext uri="http://schemas.microsoft.com/office/drawing/2008/diagram">
      <dsp:dataModelExt xmlns:dgm="http://schemas.openxmlformats.org/drawingml/2006/diagram" xmlns:a="http://schemas.openxmlformats.org/drawingml/2006/main"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36E8CA-396F-2D44-80AE-80331FAB0D6F}" type="doc">
      <dgm:prSet loTypeId="urn:microsoft.com/office/officeart/2005/8/layout/arrow4" loCatId="relationship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75F4E39-658B-894D-A845-0E6C28ADDAD8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013C7D"/>
              </a:solidFill>
              <a:latin typeface="Helvetica"/>
              <a:cs typeface="Helvetica"/>
            </a:rPr>
            <a:t>However under these circumstances, price competition can decrease:</a:t>
          </a:r>
          <a:endParaRPr lang="en-US" sz="2400" b="1" dirty="0">
            <a:solidFill>
              <a:srgbClr val="013C7D"/>
            </a:solidFill>
            <a:latin typeface="Helvetica"/>
            <a:cs typeface="Helvetica"/>
          </a:endParaRPr>
        </a:p>
      </dgm:t>
    </dgm:pt>
    <dgm:pt modelId="{01AF55EA-A340-E24F-AE85-6B9F2E4B325F}" type="parTrans" cxnId="{0260F1CD-FB8C-134F-AE75-D68626795E6C}">
      <dgm:prSet/>
      <dgm:spPr/>
      <dgm:t>
        <a:bodyPr/>
        <a:lstStyle/>
        <a:p>
          <a:endParaRPr lang="en-US"/>
        </a:p>
      </dgm:t>
    </dgm:pt>
    <dgm:pt modelId="{FC6142AC-2F36-8643-8ACD-11D427BDC95D}" type="sibTrans" cxnId="{0260F1CD-FB8C-134F-AE75-D68626795E6C}">
      <dgm:prSet/>
      <dgm:spPr/>
      <dgm:t>
        <a:bodyPr/>
        <a:lstStyle/>
        <a:p>
          <a:endParaRPr lang="en-US"/>
        </a:p>
      </dgm:t>
    </dgm:pt>
    <dgm:pt modelId="{B1E191AA-277E-AB41-B910-79E1D4A6A1DD}">
      <dgm:prSet phldrT="[Text]" custT="1"/>
      <dgm:spPr/>
      <dgm:t>
        <a:bodyPr/>
        <a:lstStyle/>
        <a:p>
          <a:r>
            <a:rPr lang="en-US" sz="1800" b="1" smtClean="0">
              <a:solidFill>
                <a:srgbClr val="013C7D"/>
              </a:solidFill>
              <a:latin typeface="Helvetica"/>
              <a:cs typeface="Helvetica"/>
            </a:rPr>
            <a:t>High non-price-related costs of using alternatives</a:t>
          </a:r>
          <a:endParaRPr lang="en-US" sz="1800" b="1" dirty="0">
            <a:solidFill>
              <a:srgbClr val="013C7D"/>
            </a:solidFill>
            <a:latin typeface="Helvetica"/>
            <a:cs typeface="Helvetica"/>
          </a:endParaRPr>
        </a:p>
      </dgm:t>
    </dgm:pt>
    <dgm:pt modelId="{BE86F3B4-99DA-A640-8A39-8E71B52A17BF}" type="parTrans" cxnId="{5809FA09-430F-6746-A489-D784BDF76E6E}">
      <dgm:prSet/>
      <dgm:spPr/>
      <dgm:t>
        <a:bodyPr/>
        <a:lstStyle/>
        <a:p>
          <a:endParaRPr lang="en-US"/>
        </a:p>
      </dgm:t>
    </dgm:pt>
    <dgm:pt modelId="{E9AEFA3B-1706-6147-A936-5B7D1BF5CD0F}" type="sibTrans" cxnId="{5809FA09-430F-6746-A489-D784BDF76E6E}">
      <dgm:prSet/>
      <dgm:spPr/>
      <dgm:t>
        <a:bodyPr/>
        <a:lstStyle/>
        <a:p>
          <a:endParaRPr lang="en-US"/>
        </a:p>
      </dgm:t>
    </dgm:pt>
    <dgm:pt modelId="{4CEE96F3-EFD9-3243-84C9-881F87AC3A70}">
      <dgm:prSet custT="1"/>
      <dgm:spPr/>
      <dgm:t>
        <a:bodyPr/>
        <a:lstStyle/>
        <a:p>
          <a:r>
            <a:rPr lang="en-US" sz="1800" b="1" dirty="0" smtClean="0">
              <a:solidFill>
                <a:srgbClr val="013C7D"/>
              </a:solidFill>
              <a:latin typeface="Helvetica"/>
              <a:cs typeface="Helvetica"/>
            </a:rPr>
            <a:t>Personal relationships matter</a:t>
          </a:r>
        </a:p>
      </dgm:t>
    </dgm:pt>
    <dgm:pt modelId="{78A1A093-7EFB-0746-A018-5F604BC1A7F0}" type="parTrans" cxnId="{701E5726-1263-014E-BF91-54934E111CE9}">
      <dgm:prSet/>
      <dgm:spPr/>
      <dgm:t>
        <a:bodyPr/>
        <a:lstStyle/>
        <a:p>
          <a:endParaRPr lang="en-US"/>
        </a:p>
      </dgm:t>
    </dgm:pt>
    <dgm:pt modelId="{51C746A6-7784-FC44-80A1-49FDAE752866}" type="sibTrans" cxnId="{701E5726-1263-014E-BF91-54934E111CE9}">
      <dgm:prSet/>
      <dgm:spPr/>
      <dgm:t>
        <a:bodyPr/>
        <a:lstStyle/>
        <a:p>
          <a:endParaRPr lang="en-US"/>
        </a:p>
      </dgm:t>
    </dgm:pt>
    <dgm:pt modelId="{944354E2-7242-574A-AD50-D5EC4414E1D6}">
      <dgm:prSet custT="1"/>
      <dgm:spPr/>
      <dgm:t>
        <a:bodyPr/>
        <a:lstStyle/>
        <a:p>
          <a:r>
            <a:rPr lang="en-US" sz="1800" b="1" smtClean="0">
              <a:solidFill>
                <a:srgbClr val="013C7D"/>
              </a:solidFill>
              <a:latin typeface="Helvetica"/>
              <a:cs typeface="Helvetica"/>
            </a:rPr>
            <a:t>Switching costs are high</a:t>
          </a:r>
          <a:endParaRPr lang="en-US" sz="1800" b="1" dirty="0" smtClean="0">
            <a:solidFill>
              <a:srgbClr val="013C7D"/>
            </a:solidFill>
            <a:latin typeface="Helvetica"/>
            <a:cs typeface="Helvetica"/>
          </a:endParaRPr>
        </a:p>
      </dgm:t>
    </dgm:pt>
    <dgm:pt modelId="{C2AF658B-1165-244D-AB46-A7A8D32B0528}" type="parTrans" cxnId="{A92324A3-F6A6-5D48-A621-98EF155F3703}">
      <dgm:prSet/>
      <dgm:spPr/>
      <dgm:t>
        <a:bodyPr/>
        <a:lstStyle/>
        <a:p>
          <a:endParaRPr lang="en-US"/>
        </a:p>
      </dgm:t>
    </dgm:pt>
    <dgm:pt modelId="{A0ED2C6E-95A7-BC4B-99DE-DC2360C613D9}" type="sibTrans" cxnId="{A92324A3-F6A6-5D48-A621-98EF155F3703}">
      <dgm:prSet/>
      <dgm:spPr/>
      <dgm:t>
        <a:bodyPr/>
        <a:lstStyle/>
        <a:p>
          <a:endParaRPr lang="en-US"/>
        </a:p>
      </dgm:t>
    </dgm:pt>
    <dgm:pt modelId="{028D63AE-C870-D442-8540-67EF05ECECD1}">
      <dgm:prSet custT="1"/>
      <dgm:spPr/>
      <dgm:t>
        <a:bodyPr/>
        <a:lstStyle/>
        <a:p>
          <a:r>
            <a:rPr lang="en-US" sz="1800" b="1" smtClean="0">
              <a:solidFill>
                <a:srgbClr val="013C7D"/>
              </a:solidFill>
              <a:latin typeface="Helvetica"/>
              <a:cs typeface="Helvetica"/>
            </a:rPr>
            <a:t>Time and location specificity reduces choice</a:t>
          </a:r>
          <a:endParaRPr lang="en-US" sz="1800" b="1" dirty="0" smtClean="0">
            <a:solidFill>
              <a:srgbClr val="013C7D"/>
            </a:solidFill>
            <a:latin typeface="Helvetica"/>
            <a:cs typeface="Helvetica"/>
          </a:endParaRPr>
        </a:p>
      </dgm:t>
    </dgm:pt>
    <dgm:pt modelId="{D58EB400-A9EA-B741-8A40-3972409F858C}" type="parTrans" cxnId="{91A98975-799E-A24F-A377-83CAB63E119F}">
      <dgm:prSet/>
      <dgm:spPr/>
      <dgm:t>
        <a:bodyPr/>
        <a:lstStyle/>
        <a:p>
          <a:endParaRPr lang="en-US"/>
        </a:p>
      </dgm:t>
    </dgm:pt>
    <dgm:pt modelId="{5D2B5F7B-7E2C-0F40-92CF-2A1D64BC42D9}" type="sibTrans" cxnId="{91A98975-799E-A24F-A377-83CAB63E119F}">
      <dgm:prSet/>
      <dgm:spPr/>
      <dgm:t>
        <a:bodyPr/>
        <a:lstStyle/>
        <a:p>
          <a:endParaRPr lang="en-US"/>
        </a:p>
      </dgm:t>
    </dgm:pt>
    <dgm:pt modelId="{CFB6E692-DE20-9143-AB16-4CA01EE85F22}">
      <dgm:prSet custT="1"/>
      <dgm:spPr/>
      <dgm:t>
        <a:bodyPr/>
        <a:lstStyle/>
        <a:p>
          <a:r>
            <a:rPr lang="en-US" sz="1800" b="1" smtClean="0">
              <a:solidFill>
                <a:srgbClr val="013C7D"/>
              </a:solidFill>
              <a:latin typeface="Helvetica"/>
              <a:cs typeface="Helvetica"/>
            </a:rPr>
            <a:t>Managers should examine all related financial and non-monetary costs</a:t>
          </a:r>
          <a:endParaRPr lang="en-US" sz="1800" b="1" dirty="0" smtClean="0">
            <a:solidFill>
              <a:srgbClr val="013C7D"/>
            </a:solidFill>
            <a:latin typeface="Helvetica"/>
            <a:cs typeface="Helvetica"/>
          </a:endParaRPr>
        </a:p>
      </dgm:t>
    </dgm:pt>
    <dgm:pt modelId="{0F4A5EB8-B67A-6642-90DE-EDC6EE0D2D44}" type="parTrans" cxnId="{59B94531-DD0C-B543-AC22-DD9515B086C1}">
      <dgm:prSet/>
      <dgm:spPr/>
      <dgm:t>
        <a:bodyPr/>
        <a:lstStyle/>
        <a:p>
          <a:endParaRPr lang="en-US"/>
        </a:p>
      </dgm:t>
    </dgm:pt>
    <dgm:pt modelId="{1820242A-7869-8F49-A090-5F2FF8AF0216}" type="sibTrans" cxnId="{59B94531-DD0C-B543-AC22-DD9515B086C1}">
      <dgm:prSet/>
      <dgm:spPr/>
      <dgm:t>
        <a:bodyPr/>
        <a:lstStyle/>
        <a:p>
          <a:endParaRPr lang="en-US"/>
        </a:p>
      </dgm:t>
    </dgm:pt>
    <dgm:pt modelId="{9F249A49-AE38-EA4B-B1AE-55305BC1D1D3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013C7D"/>
              </a:solidFill>
              <a:latin typeface="Helvetica"/>
              <a:cs typeface="Helvetica"/>
            </a:rPr>
            <a:t>Price competition increases due to:</a:t>
          </a:r>
          <a:endParaRPr lang="en-US" sz="2400" b="1" dirty="0">
            <a:solidFill>
              <a:srgbClr val="013C7D"/>
            </a:solidFill>
            <a:latin typeface="Helvetica"/>
            <a:cs typeface="Helvetica"/>
          </a:endParaRPr>
        </a:p>
      </dgm:t>
    </dgm:pt>
    <dgm:pt modelId="{31C6E245-FB6E-6546-AB73-1C338F948D7F}" type="parTrans" cxnId="{20A84589-509D-FE45-ABE7-140441F70AE7}">
      <dgm:prSet/>
      <dgm:spPr/>
      <dgm:t>
        <a:bodyPr/>
        <a:lstStyle/>
        <a:p>
          <a:endParaRPr lang="en-US"/>
        </a:p>
      </dgm:t>
    </dgm:pt>
    <dgm:pt modelId="{1EEE32CC-E811-7745-BBC2-6210FAB5040B}" type="sibTrans" cxnId="{20A84589-509D-FE45-ABE7-140441F70AE7}">
      <dgm:prSet/>
      <dgm:spPr/>
      <dgm:t>
        <a:bodyPr/>
        <a:lstStyle/>
        <a:p>
          <a:endParaRPr lang="en-US"/>
        </a:p>
      </dgm:t>
    </dgm:pt>
    <dgm:pt modelId="{505BD857-F010-8645-B529-47E25E65F9F8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013C7D"/>
              </a:solidFill>
              <a:latin typeface="Helvetica"/>
              <a:cs typeface="Helvetica"/>
            </a:rPr>
            <a:t>Increasing competition</a:t>
          </a:r>
          <a:endParaRPr lang="en-US" sz="1800" b="1" dirty="0">
            <a:solidFill>
              <a:srgbClr val="013C7D"/>
            </a:solidFill>
            <a:latin typeface="Helvetica"/>
            <a:cs typeface="Helvetica"/>
          </a:endParaRPr>
        </a:p>
      </dgm:t>
    </dgm:pt>
    <dgm:pt modelId="{F43745B7-FBDF-C942-AE3F-B80302EE625D}" type="parTrans" cxnId="{032BA75C-1D8D-2248-9318-D13D76804DCF}">
      <dgm:prSet/>
      <dgm:spPr/>
      <dgm:t>
        <a:bodyPr/>
        <a:lstStyle/>
        <a:p>
          <a:endParaRPr lang="en-US"/>
        </a:p>
      </dgm:t>
    </dgm:pt>
    <dgm:pt modelId="{8CA39F67-9C43-0542-AFE3-60647C63981D}" type="sibTrans" cxnId="{032BA75C-1D8D-2248-9318-D13D76804DCF}">
      <dgm:prSet/>
      <dgm:spPr/>
      <dgm:t>
        <a:bodyPr/>
        <a:lstStyle/>
        <a:p>
          <a:endParaRPr lang="en-US"/>
        </a:p>
      </dgm:t>
    </dgm:pt>
    <dgm:pt modelId="{1DBA81DD-5F73-8A47-9C98-27C9CF80F933}">
      <dgm:prSet custT="1"/>
      <dgm:spPr/>
      <dgm:t>
        <a:bodyPr/>
        <a:lstStyle/>
        <a:p>
          <a:r>
            <a:rPr lang="en-US" sz="1800" b="1" smtClean="0">
              <a:solidFill>
                <a:srgbClr val="013C7D"/>
              </a:solidFill>
              <a:latin typeface="Helvetica"/>
              <a:cs typeface="Helvetica"/>
            </a:rPr>
            <a:t>Increase in substituting offers</a:t>
          </a:r>
          <a:endParaRPr lang="en-US" sz="1800" b="1" dirty="0" smtClean="0">
            <a:solidFill>
              <a:srgbClr val="013C7D"/>
            </a:solidFill>
            <a:latin typeface="Helvetica"/>
            <a:cs typeface="Helvetica"/>
          </a:endParaRPr>
        </a:p>
      </dgm:t>
    </dgm:pt>
    <dgm:pt modelId="{AC13B833-8610-344D-9106-65C3420AA1EB}" type="parTrans" cxnId="{E9EC0350-8684-6949-94D7-BC1563E12223}">
      <dgm:prSet/>
      <dgm:spPr/>
      <dgm:t>
        <a:bodyPr/>
        <a:lstStyle/>
        <a:p>
          <a:endParaRPr lang="en-US"/>
        </a:p>
      </dgm:t>
    </dgm:pt>
    <dgm:pt modelId="{0AFA20CE-0287-A645-912E-229A0C5D0EBC}" type="sibTrans" cxnId="{E9EC0350-8684-6949-94D7-BC1563E12223}">
      <dgm:prSet/>
      <dgm:spPr/>
      <dgm:t>
        <a:bodyPr/>
        <a:lstStyle/>
        <a:p>
          <a:endParaRPr lang="en-US"/>
        </a:p>
      </dgm:t>
    </dgm:pt>
    <dgm:pt modelId="{B23DA07C-CAC0-4448-B627-8FB2EF36D614}">
      <dgm:prSet custT="1"/>
      <dgm:spPr/>
      <dgm:t>
        <a:bodyPr/>
        <a:lstStyle/>
        <a:p>
          <a:r>
            <a:rPr lang="en-US" sz="1800" b="1" smtClean="0">
              <a:solidFill>
                <a:srgbClr val="013C7D"/>
              </a:solidFill>
              <a:latin typeface="Helvetica"/>
              <a:cs typeface="Helvetica"/>
            </a:rPr>
            <a:t>Wider distribution of competitor</a:t>
          </a:r>
          <a:endParaRPr lang="en-US" sz="1800" b="1" dirty="0" smtClean="0">
            <a:solidFill>
              <a:srgbClr val="013C7D"/>
            </a:solidFill>
            <a:latin typeface="Helvetica"/>
            <a:cs typeface="Helvetica"/>
          </a:endParaRPr>
        </a:p>
      </dgm:t>
    </dgm:pt>
    <dgm:pt modelId="{9544D1F4-FF55-EF4A-9CEA-EB4CE4624183}" type="parTrans" cxnId="{EB9E1E0D-8457-0E48-92B3-14D8FE3433D7}">
      <dgm:prSet/>
      <dgm:spPr/>
      <dgm:t>
        <a:bodyPr/>
        <a:lstStyle/>
        <a:p>
          <a:endParaRPr lang="en-US"/>
        </a:p>
      </dgm:t>
    </dgm:pt>
    <dgm:pt modelId="{AC4FFC5B-A056-8D4C-ACB1-17DD41BD5DF2}" type="sibTrans" cxnId="{EB9E1E0D-8457-0E48-92B3-14D8FE3433D7}">
      <dgm:prSet/>
      <dgm:spPr/>
      <dgm:t>
        <a:bodyPr/>
        <a:lstStyle/>
        <a:p>
          <a:endParaRPr lang="en-US"/>
        </a:p>
      </dgm:t>
    </dgm:pt>
    <dgm:pt modelId="{0B58A430-95C1-0143-AE8D-665CF68560F6}">
      <dgm:prSet custT="1"/>
      <dgm:spPr/>
      <dgm:t>
        <a:bodyPr/>
        <a:lstStyle/>
        <a:p>
          <a:r>
            <a:rPr lang="en-US" sz="1800" b="1" smtClean="0">
              <a:solidFill>
                <a:srgbClr val="013C7D"/>
              </a:solidFill>
              <a:latin typeface="Helvetica"/>
              <a:cs typeface="Helvetica"/>
            </a:rPr>
            <a:t>Increasing surplus capacity in the industry</a:t>
          </a:r>
          <a:endParaRPr lang="en-SG" sz="1800" b="1" dirty="0">
            <a:solidFill>
              <a:srgbClr val="013C7D"/>
            </a:solidFill>
            <a:latin typeface="Helvetica"/>
            <a:cs typeface="Helvetica"/>
          </a:endParaRPr>
        </a:p>
      </dgm:t>
    </dgm:pt>
    <dgm:pt modelId="{EBE28AE4-7E66-904D-9039-05DF6D680D71}" type="parTrans" cxnId="{070634B9-62AC-264E-8CE0-116AA674C293}">
      <dgm:prSet/>
      <dgm:spPr/>
      <dgm:t>
        <a:bodyPr/>
        <a:lstStyle/>
        <a:p>
          <a:endParaRPr lang="en-US"/>
        </a:p>
      </dgm:t>
    </dgm:pt>
    <dgm:pt modelId="{3B3E0A34-EF15-6C4B-B7EA-E21F406C21E5}" type="sibTrans" cxnId="{070634B9-62AC-264E-8CE0-116AA674C293}">
      <dgm:prSet/>
      <dgm:spPr/>
      <dgm:t>
        <a:bodyPr/>
        <a:lstStyle/>
        <a:p>
          <a:endParaRPr lang="en-US"/>
        </a:p>
      </dgm:t>
    </dgm:pt>
    <dgm:pt modelId="{A4D7C77B-D3FB-E44C-ABA7-CC4D6F291C6B}" type="pres">
      <dgm:prSet presAssocID="{2936E8CA-396F-2D44-80AE-80331FAB0D6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A6F59F4-C3D4-BA4E-B651-CE84B52894A7}" type="pres">
      <dgm:prSet presAssocID="{9F249A49-AE38-EA4B-B1AE-55305BC1D1D3}" presName="upArrow" presStyleLbl="node1" presStyleIdx="0" presStyleCnt="2" custScaleX="70841" custLinFactNeighborX="-4531"/>
      <dgm:spPr/>
    </dgm:pt>
    <dgm:pt modelId="{79C6EF79-AFAF-9A47-9B2A-04635B650DB5}" type="pres">
      <dgm:prSet presAssocID="{9F249A49-AE38-EA4B-B1AE-55305BC1D1D3}" presName="upArrowText" presStyleLbl="revTx" presStyleIdx="0" presStyleCnt="2" custScaleX="141002" custLinFactNeighborX="126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C611E6-09F7-F342-A611-CFB38C3D8B9E}" type="pres">
      <dgm:prSet presAssocID="{775F4E39-658B-894D-A845-0E6C28ADDAD8}" presName="downArrow" presStyleLbl="node1" presStyleIdx="1" presStyleCnt="2" custScaleX="69458" custLinFactNeighborX="-7651" custLinFactNeighborY="-2019"/>
      <dgm:spPr/>
    </dgm:pt>
    <dgm:pt modelId="{8924BB87-2682-3649-86E9-C2614C91752E}" type="pres">
      <dgm:prSet presAssocID="{775F4E39-658B-894D-A845-0E6C28ADDAD8}" presName="downArrowText" presStyleLbl="revTx" presStyleIdx="1" presStyleCnt="2" custScaleX="127275" custLinFactNeighborX="10366" custLinFactNeighborY="-201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B94531-DD0C-B543-AC22-DD9515B086C1}" srcId="{775F4E39-658B-894D-A845-0E6C28ADDAD8}" destId="{CFB6E692-DE20-9143-AB16-4CA01EE85F22}" srcOrd="4" destOrd="0" parTransId="{0F4A5EB8-B67A-6642-90DE-EDC6EE0D2D44}" sibTransId="{1820242A-7869-8F49-A090-5F2FF8AF0216}"/>
    <dgm:cxn modelId="{88E59FFE-A4F3-8D45-9D2F-AC94CF942202}" type="presOf" srcId="{944354E2-7242-574A-AD50-D5EC4414E1D6}" destId="{8924BB87-2682-3649-86E9-C2614C91752E}" srcOrd="0" destOrd="3" presId="urn:microsoft.com/office/officeart/2005/8/layout/arrow4"/>
    <dgm:cxn modelId="{032BA75C-1D8D-2248-9318-D13D76804DCF}" srcId="{9F249A49-AE38-EA4B-B1AE-55305BC1D1D3}" destId="{505BD857-F010-8645-B529-47E25E65F9F8}" srcOrd="0" destOrd="0" parTransId="{F43745B7-FBDF-C942-AE3F-B80302EE625D}" sibTransId="{8CA39F67-9C43-0542-AFE3-60647C63981D}"/>
    <dgm:cxn modelId="{EB9E1E0D-8457-0E48-92B3-14D8FE3433D7}" srcId="{9F249A49-AE38-EA4B-B1AE-55305BC1D1D3}" destId="{B23DA07C-CAC0-4448-B627-8FB2EF36D614}" srcOrd="2" destOrd="0" parTransId="{9544D1F4-FF55-EF4A-9CEA-EB4CE4624183}" sibTransId="{AC4FFC5B-A056-8D4C-ACB1-17DD41BD5DF2}"/>
    <dgm:cxn modelId="{701E5726-1263-014E-BF91-54934E111CE9}" srcId="{775F4E39-658B-894D-A845-0E6C28ADDAD8}" destId="{4CEE96F3-EFD9-3243-84C9-881F87AC3A70}" srcOrd="1" destOrd="0" parTransId="{78A1A093-7EFB-0746-A018-5F604BC1A7F0}" sibTransId="{51C746A6-7784-FC44-80A1-49FDAE752866}"/>
    <dgm:cxn modelId="{20A84589-509D-FE45-ABE7-140441F70AE7}" srcId="{2936E8CA-396F-2D44-80AE-80331FAB0D6F}" destId="{9F249A49-AE38-EA4B-B1AE-55305BC1D1D3}" srcOrd="0" destOrd="0" parTransId="{31C6E245-FB6E-6546-AB73-1C338F948D7F}" sibTransId="{1EEE32CC-E811-7745-BBC2-6210FAB5040B}"/>
    <dgm:cxn modelId="{0260F1CD-FB8C-134F-AE75-D68626795E6C}" srcId="{2936E8CA-396F-2D44-80AE-80331FAB0D6F}" destId="{775F4E39-658B-894D-A845-0E6C28ADDAD8}" srcOrd="1" destOrd="0" parTransId="{01AF55EA-A340-E24F-AE85-6B9F2E4B325F}" sibTransId="{FC6142AC-2F36-8643-8ACD-11D427BDC95D}"/>
    <dgm:cxn modelId="{91A98975-799E-A24F-A377-83CAB63E119F}" srcId="{775F4E39-658B-894D-A845-0E6C28ADDAD8}" destId="{028D63AE-C870-D442-8540-67EF05ECECD1}" srcOrd="3" destOrd="0" parTransId="{D58EB400-A9EA-B741-8A40-3972409F858C}" sibTransId="{5D2B5F7B-7E2C-0F40-92CF-2A1D64BC42D9}"/>
    <dgm:cxn modelId="{F1ACEC1E-05C2-B149-9CE3-C903E5B4D153}" type="presOf" srcId="{775F4E39-658B-894D-A845-0E6C28ADDAD8}" destId="{8924BB87-2682-3649-86E9-C2614C91752E}" srcOrd="0" destOrd="0" presId="urn:microsoft.com/office/officeart/2005/8/layout/arrow4"/>
    <dgm:cxn modelId="{070634B9-62AC-264E-8CE0-116AA674C293}" srcId="{9F249A49-AE38-EA4B-B1AE-55305BC1D1D3}" destId="{0B58A430-95C1-0143-AE8D-665CF68560F6}" srcOrd="3" destOrd="0" parTransId="{EBE28AE4-7E66-904D-9039-05DF6D680D71}" sibTransId="{3B3E0A34-EF15-6C4B-B7EA-E21F406C21E5}"/>
    <dgm:cxn modelId="{C187365B-38C3-E14E-B638-1F8E04BAFABA}" type="presOf" srcId="{505BD857-F010-8645-B529-47E25E65F9F8}" destId="{79C6EF79-AFAF-9A47-9B2A-04635B650DB5}" srcOrd="0" destOrd="1" presId="urn:microsoft.com/office/officeart/2005/8/layout/arrow4"/>
    <dgm:cxn modelId="{381D9F25-7496-554D-887D-C048A2ACEDDC}" type="presOf" srcId="{0B58A430-95C1-0143-AE8D-665CF68560F6}" destId="{79C6EF79-AFAF-9A47-9B2A-04635B650DB5}" srcOrd="0" destOrd="4" presId="urn:microsoft.com/office/officeart/2005/8/layout/arrow4"/>
    <dgm:cxn modelId="{6FF3036C-EA9E-3642-B647-72339A4D57B2}" type="presOf" srcId="{B23DA07C-CAC0-4448-B627-8FB2EF36D614}" destId="{79C6EF79-AFAF-9A47-9B2A-04635B650DB5}" srcOrd="0" destOrd="3" presId="urn:microsoft.com/office/officeart/2005/8/layout/arrow4"/>
    <dgm:cxn modelId="{AA41BF3C-CCE5-DF45-91D4-5443D41E9871}" type="presOf" srcId="{1DBA81DD-5F73-8A47-9C98-27C9CF80F933}" destId="{79C6EF79-AFAF-9A47-9B2A-04635B650DB5}" srcOrd="0" destOrd="2" presId="urn:microsoft.com/office/officeart/2005/8/layout/arrow4"/>
    <dgm:cxn modelId="{4B355232-9583-1246-86D5-EB6F42F72B18}" type="presOf" srcId="{2936E8CA-396F-2D44-80AE-80331FAB0D6F}" destId="{A4D7C77B-D3FB-E44C-ABA7-CC4D6F291C6B}" srcOrd="0" destOrd="0" presId="urn:microsoft.com/office/officeart/2005/8/layout/arrow4"/>
    <dgm:cxn modelId="{15DC120E-7988-C04F-9923-46157A6298F4}" type="presOf" srcId="{4CEE96F3-EFD9-3243-84C9-881F87AC3A70}" destId="{8924BB87-2682-3649-86E9-C2614C91752E}" srcOrd="0" destOrd="2" presId="urn:microsoft.com/office/officeart/2005/8/layout/arrow4"/>
    <dgm:cxn modelId="{0F7116E6-1B19-8F40-9AB7-E69F5E1E481E}" type="presOf" srcId="{B1E191AA-277E-AB41-B910-79E1D4A6A1DD}" destId="{8924BB87-2682-3649-86E9-C2614C91752E}" srcOrd="0" destOrd="1" presId="urn:microsoft.com/office/officeart/2005/8/layout/arrow4"/>
    <dgm:cxn modelId="{E9EC0350-8684-6949-94D7-BC1563E12223}" srcId="{9F249A49-AE38-EA4B-B1AE-55305BC1D1D3}" destId="{1DBA81DD-5F73-8A47-9C98-27C9CF80F933}" srcOrd="1" destOrd="0" parTransId="{AC13B833-8610-344D-9106-65C3420AA1EB}" sibTransId="{0AFA20CE-0287-A645-912E-229A0C5D0EBC}"/>
    <dgm:cxn modelId="{5809FA09-430F-6746-A489-D784BDF76E6E}" srcId="{775F4E39-658B-894D-A845-0E6C28ADDAD8}" destId="{B1E191AA-277E-AB41-B910-79E1D4A6A1DD}" srcOrd="0" destOrd="0" parTransId="{BE86F3B4-99DA-A640-8A39-8E71B52A17BF}" sibTransId="{E9AEFA3B-1706-6147-A936-5B7D1BF5CD0F}"/>
    <dgm:cxn modelId="{A92324A3-F6A6-5D48-A621-98EF155F3703}" srcId="{775F4E39-658B-894D-A845-0E6C28ADDAD8}" destId="{944354E2-7242-574A-AD50-D5EC4414E1D6}" srcOrd="2" destOrd="0" parTransId="{C2AF658B-1165-244D-AB46-A7A8D32B0528}" sibTransId="{A0ED2C6E-95A7-BC4B-99DE-DC2360C613D9}"/>
    <dgm:cxn modelId="{38BAAF80-B149-CD4F-BE20-78B714EFA57F}" type="presOf" srcId="{CFB6E692-DE20-9143-AB16-4CA01EE85F22}" destId="{8924BB87-2682-3649-86E9-C2614C91752E}" srcOrd="0" destOrd="5" presId="urn:microsoft.com/office/officeart/2005/8/layout/arrow4"/>
    <dgm:cxn modelId="{72245E85-2EB2-B140-AD58-7DD1FBB49352}" type="presOf" srcId="{028D63AE-C870-D442-8540-67EF05ECECD1}" destId="{8924BB87-2682-3649-86E9-C2614C91752E}" srcOrd="0" destOrd="4" presId="urn:microsoft.com/office/officeart/2005/8/layout/arrow4"/>
    <dgm:cxn modelId="{3B7ED9BA-F9F8-954B-AAD3-193E6D8170EF}" type="presOf" srcId="{9F249A49-AE38-EA4B-B1AE-55305BC1D1D3}" destId="{79C6EF79-AFAF-9A47-9B2A-04635B650DB5}" srcOrd="0" destOrd="0" presId="urn:microsoft.com/office/officeart/2005/8/layout/arrow4"/>
    <dgm:cxn modelId="{575CCD28-3C1E-404B-BFBB-002AADDF49E8}" type="presParOf" srcId="{A4D7C77B-D3FB-E44C-ABA7-CC4D6F291C6B}" destId="{AA6F59F4-C3D4-BA4E-B651-CE84B52894A7}" srcOrd="0" destOrd="0" presId="urn:microsoft.com/office/officeart/2005/8/layout/arrow4"/>
    <dgm:cxn modelId="{BE2D9EE4-6239-454A-8D9B-B44B4EC095F7}" type="presParOf" srcId="{A4D7C77B-D3FB-E44C-ABA7-CC4D6F291C6B}" destId="{79C6EF79-AFAF-9A47-9B2A-04635B650DB5}" srcOrd="1" destOrd="0" presId="urn:microsoft.com/office/officeart/2005/8/layout/arrow4"/>
    <dgm:cxn modelId="{E7DFFAA1-131A-F84D-A881-151790A42364}" type="presParOf" srcId="{A4D7C77B-D3FB-E44C-ABA7-CC4D6F291C6B}" destId="{CBC611E6-09F7-F342-A611-CFB38C3D8B9E}" srcOrd="2" destOrd="0" presId="urn:microsoft.com/office/officeart/2005/8/layout/arrow4"/>
    <dgm:cxn modelId="{A0606AFD-C966-1649-84DC-1B6D6B577871}" type="presParOf" srcId="{A4D7C77B-D3FB-E44C-ABA7-CC4D6F291C6B}" destId="{8924BB87-2682-3649-86E9-C2614C91752E}" srcOrd="3" destOrd="0" presId="urn:microsoft.com/office/officeart/2005/8/layout/arrow4"/>
  </dgm:cxnLst>
  <dgm:bg/>
  <dgm:whole/>
  <dgm:extLst>
    <a:ext uri="http://schemas.microsoft.com/office/drawing/2008/diagram">
      <dsp:dataModelExt xmlns:dgm="http://schemas.openxmlformats.org/drawingml/2006/diagram" xmlns:a="http://schemas.openxmlformats.org/drawingml/2006/main"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569226-9EC2-9445-97AD-1816146FF0BE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3E69828-80BA-2F43-8C0C-2942AA2DAF3A}">
      <dgm:prSet phldrT="[Text]" custT="1"/>
      <dgm:spPr/>
      <dgm:t>
        <a:bodyPr/>
        <a:lstStyle/>
        <a:p>
          <a:r>
            <a:rPr lang="en-US" sz="2400" b="0" dirty="0" smtClean="0">
              <a:latin typeface="Helvetica"/>
              <a:cs typeface="Helvetica"/>
            </a:rPr>
            <a:t>1. How much to charge?</a:t>
          </a:r>
          <a:endParaRPr lang="en-US" sz="2400" b="0" dirty="0">
            <a:latin typeface="Helvetica"/>
            <a:cs typeface="Helvetica"/>
          </a:endParaRPr>
        </a:p>
      </dgm:t>
    </dgm:pt>
    <dgm:pt modelId="{46EF372A-9D7C-284D-A26A-50DED76B85AC}" type="parTrans" cxnId="{30260E2A-4962-E548-9DD9-3455D18FDE64}">
      <dgm:prSet/>
      <dgm:spPr/>
      <dgm:t>
        <a:bodyPr/>
        <a:lstStyle/>
        <a:p>
          <a:endParaRPr lang="en-US"/>
        </a:p>
      </dgm:t>
    </dgm:pt>
    <dgm:pt modelId="{DE0C75FB-AB59-354F-B0BD-088CBA71EC8F}" type="sibTrans" cxnId="{30260E2A-4962-E548-9DD9-3455D18FDE64}">
      <dgm:prSet/>
      <dgm:spPr/>
      <dgm:t>
        <a:bodyPr/>
        <a:lstStyle/>
        <a:p>
          <a:endParaRPr lang="en-US"/>
        </a:p>
      </dgm:t>
    </dgm:pt>
    <dgm:pt modelId="{97F8655E-03A6-6C4D-83CF-830D43558A62}">
      <dgm:prSet custT="1"/>
      <dgm:spPr/>
      <dgm:t>
        <a:bodyPr/>
        <a:lstStyle/>
        <a:p>
          <a:r>
            <a:rPr lang="en-US" sz="2400" b="0" dirty="0" smtClean="0">
              <a:latin typeface="Helvetica"/>
              <a:cs typeface="Helvetica"/>
            </a:rPr>
            <a:t>2. What basis for pricing?</a:t>
          </a:r>
        </a:p>
      </dgm:t>
    </dgm:pt>
    <dgm:pt modelId="{702C4C49-38E8-FA4D-9B60-2BC74771D9D1}" type="parTrans" cxnId="{4E2BA0DE-BF7D-1645-A38F-2120BCF7ACFF}">
      <dgm:prSet/>
      <dgm:spPr/>
      <dgm:t>
        <a:bodyPr/>
        <a:lstStyle/>
        <a:p>
          <a:endParaRPr lang="en-US"/>
        </a:p>
      </dgm:t>
    </dgm:pt>
    <dgm:pt modelId="{6380B018-CB42-324F-95FC-74DB97ED6821}" type="sibTrans" cxnId="{4E2BA0DE-BF7D-1645-A38F-2120BCF7ACFF}">
      <dgm:prSet/>
      <dgm:spPr/>
      <dgm:t>
        <a:bodyPr/>
        <a:lstStyle/>
        <a:p>
          <a:endParaRPr lang="en-US"/>
        </a:p>
      </dgm:t>
    </dgm:pt>
    <dgm:pt modelId="{FF1B6F3E-4035-F644-A683-AB3DB535B361}">
      <dgm:prSet custT="1"/>
      <dgm:spPr/>
      <dgm:t>
        <a:bodyPr/>
        <a:lstStyle/>
        <a:p>
          <a:r>
            <a:rPr lang="en-US" sz="2400" b="0" dirty="0" smtClean="0">
              <a:latin typeface="Helvetica"/>
              <a:cs typeface="Helvetica"/>
            </a:rPr>
            <a:t>3. Who should collect payment?</a:t>
          </a:r>
        </a:p>
      </dgm:t>
    </dgm:pt>
    <dgm:pt modelId="{C7BD31CC-521F-8246-9D39-D5FA401FB42E}" type="parTrans" cxnId="{FAB3703D-92AE-F041-A07E-3E9323F1EF77}">
      <dgm:prSet/>
      <dgm:spPr/>
      <dgm:t>
        <a:bodyPr/>
        <a:lstStyle/>
        <a:p>
          <a:endParaRPr lang="en-US"/>
        </a:p>
      </dgm:t>
    </dgm:pt>
    <dgm:pt modelId="{4E2B5A6B-6D1C-5346-A74B-BC3C2E669CE6}" type="sibTrans" cxnId="{FAB3703D-92AE-F041-A07E-3E9323F1EF77}">
      <dgm:prSet/>
      <dgm:spPr/>
      <dgm:t>
        <a:bodyPr/>
        <a:lstStyle/>
        <a:p>
          <a:endParaRPr lang="en-US"/>
        </a:p>
      </dgm:t>
    </dgm:pt>
    <dgm:pt modelId="{583A9100-50D5-F248-8876-EF6DB15E256D}">
      <dgm:prSet custT="1"/>
      <dgm:spPr/>
      <dgm:t>
        <a:bodyPr/>
        <a:lstStyle/>
        <a:p>
          <a:r>
            <a:rPr lang="en-US" sz="2400" b="0" dirty="0" smtClean="0">
              <a:latin typeface="Helvetica"/>
              <a:cs typeface="Helvetica"/>
            </a:rPr>
            <a:t>4. Where should payment be made?</a:t>
          </a:r>
        </a:p>
      </dgm:t>
    </dgm:pt>
    <dgm:pt modelId="{427338D0-3745-1B48-B48C-9B74B7198FE4}" type="parTrans" cxnId="{1E78DBD4-E447-654E-9BDF-E82125F4FF2F}">
      <dgm:prSet/>
      <dgm:spPr/>
      <dgm:t>
        <a:bodyPr/>
        <a:lstStyle/>
        <a:p>
          <a:endParaRPr lang="en-US"/>
        </a:p>
      </dgm:t>
    </dgm:pt>
    <dgm:pt modelId="{12286435-5046-224F-A890-34DF1C30ACC2}" type="sibTrans" cxnId="{1E78DBD4-E447-654E-9BDF-E82125F4FF2F}">
      <dgm:prSet/>
      <dgm:spPr/>
      <dgm:t>
        <a:bodyPr/>
        <a:lstStyle/>
        <a:p>
          <a:endParaRPr lang="en-US"/>
        </a:p>
      </dgm:t>
    </dgm:pt>
    <dgm:pt modelId="{E1DCF815-0667-1D44-B9F1-E02F11C657D7}">
      <dgm:prSet custT="1"/>
      <dgm:spPr/>
      <dgm:t>
        <a:bodyPr/>
        <a:lstStyle/>
        <a:p>
          <a:r>
            <a:rPr lang="en-US" sz="2400" b="0" dirty="0" smtClean="0">
              <a:latin typeface="Helvetica"/>
              <a:cs typeface="Helvetica"/>
            </a:rPr>
            <a:t>5. When should payment be made?</a:t>
          </a:r>
        </a:p>
      </dgm:t>
    </dgm:pt>
    <dgm:pt modelId="{AD410BA2-5454-7C48-9AB9-EEEDC94DC677}" type="parTrans" cxnId="{9ED78F2A-FCFF-C141-81C6-61E7E26FFBCC}">
      <dgm:prSet/>
      <dgm:spPr/>
      <dgm:t>
        <a:bodyPr/>
        <a:lstStyle/>
        <a:p>
          <a:endParaRPr lang="en-US"/>
        </a:p>
      </dgm:t>
    </dgm:pt>
    <dgm:pt modelId="{3258CAD1-F02D-A54C-B0DD-20EA2B8C5DF8}" type="sibTrans" cxnId="{9ED78F2A-FCFF-C141-81C6-61E7E26FFBCC}">
      <dgm:prSet/>
      <dgm:spPr/>
      <dgm:t>
        <a:bodyPr/>
        <a:lstStyle/>
        <a:p>
          <a:endParaRPr lang="en-US"/>
        </a:p>
      </dgm:t>
    </dgm:pt>
    <dgm:pt modelId="{DF82BB97-CC75-C441-A25B-D5D904426F7F}">
      <dgm:prSet custT="1"/>
      <dgm:spPr/>
      <dgm:t>
        <a:bodyPr/>
        <a:lstStyle/>
        <a:p>
          <a:r>
            <a:rPr lang="en-US" sz="2400" b="0" dirty="0" smtClean="0">
              <a:latin typeface="Helvetica"/>
              <a:cs typeface="Helvetica"/>
            </a:rPr>
            <a:t>6. How should payment be made?</a:t>
          </a:r>
        </a:p>
      </dgm:t>
    </dgm:pt>
    <dgm:pt modelId="{1F027457-1146-3D4E-81E2-2C659C9837C2}" type="parTrans" cxnId="{B26C465F-0E2A-AA41-9B6E-5070E97E9909}">
      <dgm:prSet/>
      <dgm:spPr/>
      <dgm:t>
        <a:bodyPr/>
        <a:lstStyle/>
        <a:p>
          <a:endParaRPr lang="en-US"/>
        </a:p>
      </dgm:t>
    </dgm:pt>
    <dgm:pt modelId="{373E71EE-B6EC-914E-872C-BB86AEBB914B}" type="sibTrans" cxnId="{B26C465F-0E2A-AA41-9B6E-5070E97E9909}">
      <dgm:prSet/>
      <dgm:spPr/>
      <dgm:t>
        <a:bodyPr/>
        <a:lstStyle/>
        <a:p>
          <a:endParaRPr lang="en-US"/>
        </a:p>
      </dgm:t>
    </dgm:pt>
    <dgm:pt modelId="{437FE753-9BB7-D047-A555-6AB2A2A6A622}">
      <dgm:prSet custT="1"/>
      <dgm:spPr/>
      <dgm:t>
        <a:bodyPr/>
        <a:lstStyle/>
        <a:p>
          <a:r>
            <a:rPr lang="en-US" sz="2400" b="0" dirty="0" smtClean="0">
              <a:latin typeface="Helvetica"/>
              <a:cs typeface="Helvetica"/>
            </a:rPr>
            <a:t>7. How to communicate prices</a:t>
          </a:r>
          <a:r>
            <a:rPr lang="en-US" sz="2400" b="0" dirty="0" smtClean="0"/>
            <a:t>?</a:t>
          </a:r>
          <a:endParaRPr lang="en-US" sz="2400" b="0" dirty="0"/>
        </a:p>
      </dgm:t>
    </dgm:pt>
    <dgm:pt modelId="{DE2FABFC-E684-914A-8421-9EA782F49D68}" type="parTrans" cxnId="{910432FC-4398-6A48-90E6-89598AC0F3B6}">
      <dgm:prSet/>
      <dgm:spPr/>
      <dgm:t>
        <a:bodyPr/>
        <a:lstStyle/>
        <a:p>
          <a:endParaRPr lang="en-US"/>
        </a:p>
      </dgm:t>
    </dgm:pt>
    <dgm:pt modelId="{EA4E2C42-FED7-7640-A890-C2BEA9F87716}" type="sibTrans" cxnId="{910432FC-4398-6A48-90E6-89598AC0F3B6}">
      <dgm:prSet/>
      <dgm:spPr/>
      <dgm:t>
        <a:bodyPr/>
        <a:lstStyle/>
        <a:p>
          <a:endParaRPr lang="en-US"/>
        </a:p>
      </dgm:t>
    </dgm:pt>
    <dgm:pt modelId="{895D0AE2-0256-6048-800B-1357E57C93D7}" type="pres">
      <dgm:prSet presAssocID="{C8569226-9EC2-9445-97AD-1816146FF0B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1130EBA-7D4A-D04E-91E9-79E5F42E3E37}" type="pres">
      <dgm:prSet presAssocID="{53E69828-80BA-2F43-8C0C-2942AA2DAF3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48CEC-B039-E246-B5C0-472E770A76C0}" type="pres">
      <dgm:prSet presAssocID="{DE0C75FB-AB59-354F-B0BD-088CBA71EC8F}" presName="sibTrans" presStyleCnt="0"/>
      <dgm:spPr/>
    </dgm:pt>
    <dgm:pt modelId="{D66F0FEE-4625-6E47-AC3E-FD53D0C322F6}" type="pres">
      <dgm:prSet presAssocID="{97F8655E-03A6-6C4D-83CF-830D43558A6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C612A2-9092-AF45-BBAE-4D3C23168581}" type="pres">
      <dgm:prSet presAssocID="{6380B018-CB42-324F-95FC-74DB97ED6821}" presName="sibTrans" presStyleCnt="0"/>
      <dgm:spPr/>
    </dgm:pt>
    <dgm:pt modelId="{25FB16B4-3DAC-8949-B02D-7B8AE70EB90A}" type="pres">
      <dgm:prSet presAssocID="{FF1B6F3E-4035-F644-A683-AB3DB535B36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5A95A5-763D-3E47-823A-ABE709ABE9FD}" type="pres">
      <dgm:prSet presAssocID="{4E2B5A6B-6D1C-5346-A74B-BC3C2E669CE6}" presName="sibTrans" presStyleCnt="0"/>
      <dgm:spPr/>
    </dgm:pt>
    <dgm:pt modelId="{9106919D-D98D-A54A-BD18-A636E7D3F4CE}" type="pres">
      <dgm:prSet presAssocID="{583A9100-50D5-F248-8876-EF6DB15E256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BC52E2-ED69-C64E-B01A-E12C283688C7}" type="pres">
      <dgm:prSet presAssocID="{12286435-5046-224F-A890-34DF1C30ACC2}" presName="sibTrans" presStyleCnt="0"/>
      <dgm:spPr/>
    </dgm:pt>
    <dgm:pt modelId="{572E6211-56A8-7C4F-B22D-B174F5C69586}" type="pres">
      <dgm:prSet presAssocID="{E1DCF815-0667-1D44-B9F1-E02F11C657D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55435C-3201-4943-8B54-69EE3B747F38}" type="pres">
      <dgm:prSet presAssocID="{3258CAD1-F02D-A54C-B0DD-20EA2B8C5DF8}" presName="sibTrans" presStyleCnt="0"/>
      <dgm:spPr/>
    </dgm:pt>
    <dgm:pt modelId="{42043AC8-A9CE-154C-8C97-FC75057F71BE}" type="pres">
      <dgm:prSet presAssocID="{DF82BB97-CC75-C441-A25B-D5D904426F7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1ADC79-5CD1-984E-BA3E-376385801DAF}" type="pres">
      <dgm:prSet presAssocID="{373E71EE-B6EC-914E-872C-BB86AEBB914B}" presName="sibTrans" presStyleCnt="0"/>
      <dgm:spPr/>
    </dgm:pt>
    <dgm:pt modelId="{BBC7BBC2-F407-6E42-A65A-2D13BB028981}" type="pres">
      <dgm:prSet presAssocID="{437FE753-9BB7-D047-A555-6AB2A2A6A62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24C4A32-396B-B542-83A1-D17EE6EBCB28}" type="presOf" srcId="{C8569226-9EC2-9445-97AD-1816146FF0BE}" destId="{895D0AE2-0256-6048-800B-1357E57C93D7}" srcOrd="0" destOrd="0" presId="urn:microsoft.com/office/officeart/2005/8/layout/default"/>
    <dgm:cxn modelId="{96597CDA-1E2C-A84A-A057-89AD3B90E816}" type="presOf" srcId="{583A9100-50D5-F248-8876-EF6DB15E256D}" destId="{9106919D-D98D-A54A-BD18-A636E7D3F4CE}" srcOrd="0" destOrd="0" presId="urn:microsoft.com/office/officeart/2005/8/layout/default"/>
    <dgm:cxn modelId="{B26C465F-0E2A-AA41-9B6E-5070E97E9909}" srcId="{C8569226-9EC2-9445-97AD-1816146FF0BE}" destId="{DF82BB97-CC75-C441-A25B-D5D904426F7F}" srcOrd="5" destOrd="0" parTransId="{1F027457-1146-3D4E-81E2-2C659C9837C2}" sibTransId="{373E71EE-B6EC-914E-872C-BB86AEBB914B}"/>
    <dgm:cxn modelId="{6C80F9FF-FE3A-F04E-9E74-45E1188F645A}" type="presOf" srcId="{53E69828-80BA-2F43-8C0C-2942AA2DAF3A}" destId="{11130EBA-7D4A-D04E-91E9-79E5F42E3E37}" srcOrd="0" destOrd="0" presId="urn:microsoft.com/office/officeart/2005/8/layout/default"/>
    <dgm:cxn modelId="{7BDA9A07-4533-D94C-ABF6-DD86FE22442D}" type="presOf" srcId="{97F8655E-03A6-6C4D-83CF-830D43558A62}" destId="{D66F0FEE-4625-6E47-AC3E-FD53D0C322F6}" srcOrd="0" destOrd="0" presId="urn:microsoft.com/office/officeart/2005/8/layout/default"/>
    <dgm:cxn modelId="{0DC7CD29-0387-3746-818B-517DEEEC1DB1}" type="presOf" srcId="{FF1B6F3E-4035-F644-A683-AB3DB535B361}" destId="{25FB16B4-3DAC-8949-B02D-7B8AE70EB90A}" srcOrd="0" destOrd="0" presId="urn:microsoft.com/office/officeart/2005/8/layout/default"/>
    <dgm:cxn modelId="{5E041E74-996C-6740-97D2-85CD5E4AA844}" type="presOf" srcId="{E1DCF815-0667-1D44-B9F1-E02F11C657D7}" destId="{572E6211-56A8-7C4F-B22D-B174F5C69586}" srcOrd="0" destOrd="0" presId="urn:microsoft.com/office/officeart/2005/8/layout/default"/>
    <dgm:cxn modelId="{F0D75C58-3A2B-4646-B90F-BDB83052BD76}" type="presOf" srcId="{DF82BB97-CC75-C441-A25B-D5D904426F7F}" destId="{42043AC8-A9CE-154C-8C97-FC75057F71BE}" srcOrd="0" destOrd="0" presId="urn:microsoft.com/office/officeart/2005/8/layout/default"/>
    <dgm:cxn modelId="{910432FC-4398-6A48-90E6-89598AC0F3B6}" srcId="{C8569226-9EC2-9445-97AD-1816146FF0BE}" destId="{437FE753-9BB7-D047-A555-6AB2A2A6A622}" srcOrd="6" destOrd="0" parTransId="{DE2FABFC-E684-914A-8421-9EA782F49D68}" sibTransId="{EA4E2C42-FED7-7640-A890-C2BEA9F87716}"/>
    <dgm:cxn modelId="{4E2BA0DE-BF7D-1645-A38F-2120BCF7ACFF}" srcId="{C8569226-9EC2-9445-97AD-1816146FF0BE}" destId="{97F8655E-03A6-6C4D-83CF-830D43558A62}" srcOrd="1" destOrd="0" parTransId="{702C4C49-38E8-FA4D-9B60-2BC74771D9D1}" sibTransId="{6380B018-CB42-324F-95FC-74DB97ED6821}"/>
    <dgm:cxn modelId="{30260E2A-4962-E548-9DD9-3455D18FDE64}" srcId="{C8569226-9EC2-9445-97AD-1816146FF0BE}" destId="{53E69828-80BA-2F43-8C0C-2942AA2DAF3A}" srcOrd="0" destOrd="0" parTransId="{46EF372A-9D7C-284D-A26A-50DED76B85AC}" sibTransId="{DE0C75FB-AB59-354F-B0BD-088CBA71EC8F}"/>
    <dgm:cxn modelId="{C7C7CB0F-33F3-A249-B1A5-DCFA60E7DEDA}" type="presOf" srcId="{437FE753-9BB7-D047-A555-6AB2A2A6A622}" destId="{BBC7BBC2-F407-6E42-A65A-2D13BB028981}" srcOrd="0" destOrd="0" presId="urn:microsoft.com/office/officeart/2005/8/layout/default"/>
    <dgm:cxn modelId="{9ED78F2A-FCFF-C141-81C6-61E7E26FFBCC}" srcId="{C8569226-9EC2-9445-97AD-1816146FF0BE}" destId="{E1DCF815-0667-1D44-B9F1-E02F11C657D7}" srcOrd="4" destOrd="0" parTransId="{AD410BA2-5454-7C48-9AB9-EEEDC94DC677}" sibTransId="{3258CAD1-F02D-A54C-B0DD-20EA2B8C5DF8}"/>
    <dgm:cxn modelId="{FAB3703D-92AE-F041-A07E-3E9323F1EF77}" srcId="{C8569226-9EC2-9445-97AD-1816146FF0BE}" destId="{FF1B6F3E-4035-F644-A683-AB3DB535B361}" srcOrd="2" destOrd="0" parTransId="{C7BD31CC-521F-8246-9D39-D5FA401FB42E}" sibTransId="{4E2B5A6B-6D1C-5346-A74B-BC3C2E669CE6}"/>
    <dgm:cxn modelId="{1E78DBD4-E447-654E-9BDF-E82125F4FF2F}" srcId="{C8569226-9EC2-9445-97AD-1816146FF0BE}" destId="{583A9100-50D5-F248-8876-EF6DB15E256D}" srcOrd="3" destOrd="0" parTransId="{427338D0-3745-1B48-B48C-9B74B7198FE4}" sibTransId="{12286435-5046-224F-A890-34DF1C30ACC2}"/>
    <dgm:cxn modelId="{0809A1CD-326F-E545-8273-313D2420AAA9}" type="presParOf" srcId="{895D0AE2-0256-6048-800B-1357E57C93D7}" destId="{11130EBA-7D4A-D04E-91E9-79E5F42E3E37}" srcOrd="0" destOrd="0" presId="urn:microsoft.com/office/officeart/2005/8/layout/default"/>
    <dgm:cxn modelId="{6BE874C0-658A-2940-A640-F231A951DBEF}" type="presParOf" srcId="{895D0AE2-0256-6048-800B-1357E57C93D7}" destId="{BEE48CEC-B039-E246-B5C0-472E770A76C0}" srcOrd="1" destOrd="0" presId="urn:microsoft.com/office/officeart/2005/8/layout/default"/>
    <dgm:cxn modelId="{161C1AC9-5346-9A43-9947-CF9EE885723C}" type="presParOf" srcId="{895D0AE2-0256-6048-800B-1357E57C93D7}" destId="{D66F0FEE-4625-6E47-AC3E-FD53D0C322F6}" srcOrd="2" destOrd="0" presId="urn:microsoft.com/office/officeart/2005/8/layout/default"/>
    <dgm:cxn modelId="{30654268-B9DA-F541-ACE0-22B0380DED62}" type="presParOf" srcId="{895D0AE2-0256-6048-800B-1357E57C93D7}" destId="{B0C612A2-9092-AF45-BBAE-4D3C23168581}" srcOrd="3" destOrd="0" presId="urn:microsoft.com/office/officeart/2005/8/layout/default"/>
    <dgm:cxn modelId="{A6EC23A2-D35E-EA49-8DEA-E1DFD3A6FEEC}" type="presParOf" srcId="{895D0AE2-0256-6048-800B-1357E57C93D7}" destId="{25FB16B4-3DAC-8949-B02D-7B8AE70EB90A}" srcOrd="4" destOrd="0" presId="urn:microsoft.com/office/officeart/2005/8/layout/default"/>
    <dgm:cxn modelId="{C557D582-417C-394D-9D56-3274A9EF7C0E}" type="presParOf" srcId="{895D0AE2-0256-6048-800B-1357E57C93D7}" destId="{FF5A95A5-763D-3E47-823A-ABE709ABE9FD}" srcOrd="5" destOrd="0" presId="urn:microsoft.com/office/officeart/2005/8/layout/default"/>
    <dgm:cxn modelId="{69385435-0F00-7A45-968F-2042F9061670}" type="presParOf" srcId="{895D0AE2-0256-6048-800B-1357E57C93D7}" destId="{9106919D-D98D-A54A-BD18-A636E7D3F4CE}" srcOrd="6" destOrd="0" presId="urn:microsoft.com/office/officeart/2005/8/layout/default"/>
    <dgm:cxn modelId="{E0353055-14AF-AC45-88E9-B938C6C7A053}" type="presParOf" srcId="{895D0AE2-0256-6048-800B-1357E57C93D7}" destId="{A2BC52E2-ED69-C64E-B01A-E12C283688C7}" srcOrd="7" destOrd="0" presId="urn:microsoft.com/office/officeart/2005/8/layout/default"/>
    <dgm:cxn modelId="{C17310B2-655C-B947-B6D8-201327038584}" type="presParOf" srcId="{895D0AE2-0256-6048-800B-1357E57C93D7}" destId="{572E6211-56A8-7C4F-B22D-B174F5C69586}" srcOrd="8" destOrd="0" presId="urn:microsoft.com/office/officeart/2005/8/layout/default"/>
    <dgm:cxn modelId="{56259B20-69A2-994C-9EF7-C23FEEF31C30}" type="presParOf" srcId="{895D0AE2-0256-6048-800B-1357E57C93D7}" destId="{7855435C-3201-4943-8B54-69EE3B747F38}" srcOrd="9" destOrd="0" presId="urn:microsoft.com/office/officeart/2005/8/layout/default"/>
    <dgm:cxn modelId="{9E404C50-94A2-3B4E-8E18-E4EC0E76E201}" type="presParOf" srcId="{895D0AE2-0256-6048-800B-1357E57C93D7}" destId="{42043AC8-A9CE-154C-8C97-FC75057F71BE}" srcOrd="10" destOrd="0" presId="urn:microsoft.com/office/officeart/2005/8/layout/default"/>
    <dgm:cxn modelId="{7E587D8E-A367-5D4C-B2F6-DD5525B8B50F}" type="presParOf" srcId="{895D0AE2-0256-6048-800B-1357E57C93D7}" destId="{A01ADC79-5CD1-984E-BA3E-376385801DAF}" srcOrd="11" destOrd="0" presId="urn:microsoft.com/office/officeart/2005/8/layout/default"/>
    <dgm:cxn modelId="{1FE5A10C-B865-2649-AFA2-D4284CBC3545}" type="presParOf" srcId="{895D0AE2-0256-6048-800B-1357E57C93D7}" destId="{BBC7BBC2-F407-6E42-A65A-2D13BB028981}" srcOrd="12" destOrd="0" presId="urn:microsoft.com/office/officeart/2005/8/layout/default"/>
  </dgm:cxnLst>
  <dgm:bg/>
  <dgm:whole/>
  <dgm:extLst>
    <a:ext uri="http://schemas.microsoft.com/office/drawing/2008/diagram">
      <dsp:dataModelExt xmlns:dgm="http://schemas.openxmlformats.org/drawingml/2006/diagram" xmlns:a="http://schemas.openxmlformats.org/drawingml/2006/main"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002E84-D01B-7D4B-9753-F287F31E7162}">
      <dsp:nvSpPr>
        <dsp:cNvPr id="0" name=""/>
        <dsp:cNvSpPr/>
      </dsp:nvSpPr>
      <dsp:spPr>
        <a:xfrm>
          <a:off x="6176" y="112966"/>
          <a:ext cx="2628453" cy="10513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Helvetica"/>
              <a:cs typeface="Helvetica"/>
            </a:rPr>
            <a:t>Cost-Based Pricing</a:t>
          </a:r>
          <a:endParaRPr lang="en-US" sz="2800" b="1" kern="1200" dirty="0">
            <a:latin typeface="Helvetica"/>
            <a:cs typeface="Helvetica"/>
          </a:endParaRPr>
        </a:p>
      </dsp:txBody>
      <dsp:txXfrm>
        <a:off x="6176" y="112966"/>
        <a:ext cx="2628453" cy="1051381"/>
      </dsp:txXfrm>
    </dsp:sp>
    <dsp:sp modelId="{4B0573F2-5276-2743-BAAD-AA8685642432}">
      <dsp:nvSpPr>
        <dsp:cNvPr id="0" name=""/>
        <dsp:cNvSpPr/>
      </dsp:nvSpPr>
      <dsp:spPr>
        <a:xfrm>
          <a:off x="6176" y="1164348"/>
          <a:ext cx="2628453" cy="325008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US" sz="2000" kern="1200" dirty="0">
            <a:latin typeface="Helvetica"/>
            <a:cs typeface="Helvetica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000" kern="1200" dirty="0" smtClean="0">
              <a:latin typeface="Helvetica"/>
              <a:cs typeface="Helvetica"/>
            </a:rPr>
            <a:t>Set prices relative to financial costs</a:t>
          </a:r>
          <a:endParaRPr lang="en-US" sz="2000" kern="1200" dirty="0">
            <a:latin typeface="Helvetica"/>
            <a:cs typeface="Helvetica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US" sz="2000" kern="1200" dirty="0">
            <a:latin typeface="Helvetica"/>
            <a:cs typeface="Helvetica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000" kern="1200" dirty="0" smtClean="0">
              <a:latin typeface="Helvetica"/>
              <a:cs typeface="Helvetica"/>
            </a:rPr>
            <a:t>Activity-Based Costing </a:t>
          </a:r>
          <a:endParaRPr lang="en-US" sz="2000" kern="1200" dirty="0">
            <a:latin typeface="Helvetica"/>
            <a:cs typeface="Helvetica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US" sz="2000" kern="1200" dirty="0">
            <a:latin typeface="Helvetica"/>
            <a:cs typeface="Helvetica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000" kern="1200" dirty="0" smtClean="0">
              <a:latin typeface="Helvetica"/>
              <a:cs typeface="Helvetica"/>
            </a:rPr>
            <a:t>Pricing implications of cost analysis</a:t>
          </a:r>
        </a:p>
      </dsp:txBody>
      <dsp:txXfrm>
        <a:off x="6176" y="1164348"/>
        <a:ext cx="2628453" cy="3250080"/>
      </dsp:txXfrm>
    </dsp:sp>
    <dsp:sp modelId="{EF616391-90F3-304E-8A6B-E8D52C176FA3}">
      <dsp:nvSpPr>
        <dsp:cNvPr id="0" name=""/>
        <dsp:cNvSpPr/>
      </dsp:nvSpPr>
      <dsp:spPr>
        <a:xfrm>
          <a:off x="3002613" y="112966"/>
          <a:ext cx="2628453" cy="105138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Helvetica"/>
              <a:cs typeface="Helvetica"/>
            </a:rPr>
            <a:t>Value-Based Pricing</a:t>
          </a:r>
          <a:endParaRPr lang="en-US" sz="2800" b="1" kern="1200" dirty="0">
            <a:latin typeface="Helvetica"/>
            <a:cs typeface="Helvetica"/>
          </a:endParaRPr>
        </a:p>
      </dsp:txBody>
      <dsp:txXfrm>
        <a:off x="3002613" y="112966"/>
        <a:ext cx="2628453" cy="1051381"/>
      </dsp:txXfrm>
    </dsp:sp>
    <dsp:sp modelId="{E2AA36E4-A649-1140-86C5-1D4031F93E1A}">
      <dsp:nvSpPr>
        <dsp:cNvPr id="0" name=""/>
        <dsp:cNvSpPr/>
      </dsp:nvSpPr>
      <dsp:spPr>
        <a:xfrm>
          <a:off x="3002613" y="1164348"/>
          <a:ext cx="2628453" cy="325008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US" sz="2000" kern="1200" dirty="0">
            <a:latin typeface="Helvetica"/>
            <a:cs typeface="Helvetica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000" kern="1200" dirty="0" smtClean="0">
              <a:latin typeface="Helvetica"/>
              <a:cs typeface="Helvetica"/>
            </a:rPr>
            <a:t>Relate price to value perceived by customer</a:t>
          </a:r>
          <a:endParaRPr lang="en-US" sz="2000" kern="1200" dirty="0">
            <a:latin typeface="Helvetica"/>
            <a:cs typeface="Helvetica"/>
          </a:endParaRPr>
        </a:p>
      </dsp:txBody>
      <dsp:txXfrm>
        <a:off x="3002613" y="1164348"/>
        <a:ext cx="2628453" cy="3250080"/>
      </dsp:txXfrm>
    </dsp:sp>
    <dsp:sp modelId="{08B50148-D99A-B048-9FC1-C9056C01B6E6}">
      <dsp:nvSpPr>
        <dsp:cNvPr id="0" name=""/>
        <dsp:cNvSpPr/>
      </dsp:nvSpPr>
      <dsp:spPr>
        <a:xfrm>
          <a:off x="5999050" y="112966"/>
          <a:ext cx="2833971" cy="105138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Helvetica"/>
              <a:cs typeface="Helvetica"/>
            </a:rPr>
            <a:t>Competition-Based Pricing</a:t>
          </a:r>
          <a:endParaRPr lang="en-US" sz="2800" b="1" kern="1200" dirty="0">
            <a:latin typeface="Helvetica"/>
            <a:cs typeface="Helvetica"/>
          </a:endParaRPr>
        </a:p>
      </dsp:txBody>
      <dsp:txXfrm>
        <a:off x="5999050" y="112966"/>
        <a:ext cx="2833971" cy="1051381"/>
      </dsp:txXfrm>
    </dsp:sp>
    <dsp:sp modelId="{4D54F96F-B644-2F45-A7C8-67EAA60E8D81}">
      <dsp:nvSpPr>
        <dsp:cNvPr id="0" name=""/>
        <dsp:cNvSpPr/>
      </dsp:nvSpPr>
      <dsp:spPr>
        <a:xfrm>
          <a:off x="6019801" y="1164348"/>
          <a:ext cx="2792468" cy="325008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US" sz="2000" kern="1200" dirty="0">
            <a:latin typeface="Helvetica"/>
            <a:cs typeface="Helvetica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000" kern="1200" dirty="0" smtClean="0">
              <a:latin typeface="Helvetica"/>
              <a:cs typeface="Helvetica"/>
            </a:rPr>
            <a:t>Monitor competitors’ pricing strategy </a:t>
          </a:r>
          <a:endParaRPr lang="en-US" sz="2000" kern="1200" dirty="0">
            <a:latin typeface="Helvetica"/>
            <a:cs typeface="Helvetica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US" sz="2000" kern="1200" dirty="0">
            <a:latin typeface="Helvetica"/>
            <a:cs typeface="Helvetica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000" kern="1200" dirty="0" smtClean="0">
              <a:latin typeface="Helvetica"/>
              <a:cs typeface="Helvetica"/>
            </a:rPr>
            <a:t>Dependent on the price leader</a:t>
          </a:r>
          <a:endParaRPr lang="en-US" sz="2000" kern="1200" dirty="0">
            <a:latin typeface="Helvetica"/>
            <a:cs typeface="Helvetica"/>
          </a:endParaRPr>
        </a:p>
      </dsp:txBody>
      <dsp:txXfrm>
        <a:off x="6019801" y="1164348"/>
        <a:ext cx="2792468" cy="32500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6F59F4-C3D4-BA4E-B651-CE84B52894A7}">
      <dsp:nvSpPr>
        <dsp:cNvPr id="0" name=""/>
        <dsp:cNvSpPr/>
      </dsp:nvSpPr>
      <dsp:spPr>
        <a:xfrm>
          <a:off x="-151790" y="0"/>
          <a:ext cx="2313321" cy="2365248"/>
        </a:xfrm>
        <a:prstGeom prst="up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C6EF79-AFAF-9A47-9B2A-04635B650DB5}">
      <dsp:nvSpPr>
        <dsp:cNvPr id="0" name=""/>
        <dsp:cNvSpPr/>
      </dsp:nvSpPr>
      <dsp:spPr>
        <a:xfrm>
          <a:off x="1923795" y="0"/>
          <a:ext cx="7220204" cy="2365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13C7D"/>
              </a:solidFill>
              <a:latin typeface="Helvetica"/>
              <a:cs typeface="Helvetica"/>
            </a:rPr>
            <a:t>Prices competition increases due to:</a:t>
          </a:r>
          <a:endParaRPr lang="en-US" sz="2400" b="1" kern="1200" dirty="0">
            <a:solidFill>
              <a:srgbClr val="013C7D"/>
            </a:solidFill>
            <a:latin typeface="Helvetica"/>
            <a:cs typeface="Helvetica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013C7D"/>
              </a:solidFill>
              <a:latin typeface="Helvetica"/>
              <a:cs typeface="Helvetica"/>
            </a:rPr>
            <a:t>Increasing competition</a:t>
          </a:r>
          <a:endParaRPr lang="en-US" sz="1800" b="1" kern="1200" dirty="0">
            <a:solidFill>
              <a:srgbClr val="013C7D"/>
            </a:solidFill>
            <a:latin typeface="Helvetica"/>
            <a:cs typeface="Helvetica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smtClean="0">
              <a:solidFill>
                <a:srgbClr val="013C7D"/>
              </a:solidFill>
              <a:latin typeface="Helvetica"/>
              <a:cs typeface="Helvetica"/>
            </a:rPr>
            <a:t>Increase in substituting offers</a:t>
          </a:r>
          <a:endParaRPr lang="en-US" sz="1800" b="1" kern="1200" dirty="0" smtClean="0">
            <a:solidFill>
              <a:srgbClr val="013C7D"/>
            </a:solidFill>
            <a:latin typeface="Helvetica"/>
            <a:cs typeface="Helvetica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smtClean="0">
              <a:solidFill>
                <a:srgbClr val="013C7D"/>
              </a:solidFill>
              <a:latin typeface="Helvetica"/>
              <a:cs typeface="Helvetica"/>
            </a:rPr>
            <a:t>Wider distribution of competitor</a:t>
          </a:r>
          <a:endParaRPr lang="en-US" sz="1800" b="1" kern="1200" dirty="0" smtClean="0">
            <a:solidFill>
              <a:srgbClr val="013C7D"/>
            </a:solidFill>
            <a:latin typeface="Helvetica"/>
            <a:cs typeface="Helvetica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smtClean="0">
              <a:solidFill>
                <a:srgbClr val="013C7D"/>
              </a:solidFill>
              <a:latin typeface="Helvetica"/>
              <a:cs typeface="Helvetica"/>
            </a:rPr>
            <a:t>Increasing surplus capacity in the industry</a:t>
          </a:r>
          <a:endParaRPr lang="en-SG" sz="1800" b="1" kern="1200" dirty="0">
            <a:solidFill>
              <a:srgbClr val="013C7D"/>
            </a:solidFill>
            <a:latin typeface="Helvetica"/>
            <a:cs typeface="Helvetica"/>
          </a:endParaRPr>
        </a:p>
      </dsp:txBody>
      <dsp:txXfrm>
        <a:off x="1923795" y="0"/>
        <a:ext cx="7220204" cy="2365248"/>
      </dsp:txXfrm>
    </dsp:sp>
    <dsp:sp modelId="{CBC611E6-09F7-F342-A611-CFB38C3D8B9E}">
      <dsp:nvSpPr>
        <dsp:cNvPr id="0" name=""/>
        <dsp:cNvSpPr/>
      </dsp:nvSpPr>
      <dsp:spPr>
        <a:xfrm>
          <a:off x="457205" y="2514598"/>
          <a:ext cx="2411511" cy="2365248"/>
        </a:xfrm>
        <a:prstGeom prst="downArrow">
          <a:avLst/>
        </a:prstGeom>
        <a:gradFill rotWithShape="0">
          <a:gsLst>
            <a:gs pos="0">
              <a:schemeClr val="accent2">
                <a:hueOff val="-17325818"/>
                <a:satOff val="15657"/>
                <a:lumOff val="1768"/>
                <a:alphaOff val="0"/>
                <a:shade val="51000"/>
                <a:satMod val="130000"/>
              </a:schemeClr>
            </a:gs>
            <a:gs pos="80000">
              <a:schemeClr val="accent2">
                <a:hueOff val="-17325818"/>
                <a:satOff val="15657"/>
                <a:lumOff val="1768"/>
                <a:alphaOff val="0"/>
                <a:shade val="93000"/>
                <a:satMod val="130000"/>
              </a:schemeClr>
            </a:gs>
            <a:gs pos="100000">
              <a:schemeClr val="accent2">
                <a:hueOff val="-17325818"/>
                <a:satOff val="15657"/>
                <a:lumOff val="176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24BB87-2682-3649-86E9-C2614C91752E}">
      <dsp:nvSpPr>
        <dsp:cNvPr id="0" name=""/>
        <dsp:cNvSpPr/>
      </dsp:nvSpPr>
      <dsp:spPr>
        <a:xfrm>
          <a:off x="2794790" y="2514598"/>
          <a:ext cx="6517294" cy="2365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13C7D"/>
              </a:solidFill>
              <a:latin typeface="Helvetica"/>
              <a:cs typeface="Helvetica"/>
            </a:rPr>
            <a:t>However under these circumstances, price competition can decrease:</a:t>
          </a:r>
          <a:endParaRPr lang="en-US" sz="2400" b="1" kern="1200" dirty="0">
            <a:solidFill>
              <a:srgbClr val="013C7D"/>
            </a:solidFill>
            <a:latin typeface="Helvetica"/>
            <a:cs typeface="Helvetica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smtClean="0">
              <a:solidFill>
                <a:srgbClr val="013C7D"/>
              </a:solidFill>
              <a:latin typeface="Helvetica"/>
              <a:cs typeface="Helvetica"/>
            </a:rPr>
            <a:t>High non-price-related costs of using alternatives</a:t>
          </a:r>
          <a:endParaRPr lang="en-US" sz="1800" b="1" kern="1200" dirty="0">
            <a:solidFill>
              <a:srgbClr val="013C7D"/>
            </a:solidFill>
            <a:latin typeface="Helvetica"/>
            <a:cs typeface="Helvetica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013C7D"/>
              </a:solidFill>
              <a:latin typeface="Helvetica"/>
              <a:cs typeface="Helvetica"/>
            </a:rPr>
            <a:t>Personal relationships matter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smtClean="0">
              <a:solidFill>
                <a:srgbClr val="013C7D"/>
              </a:solidFill>
              <a:latin typeface="Helvetica"/>
              <a:cs typeface="Helvetica"/>
            </a:rPr>
            <a:t>Switching costs are high</a:t>
          </a:r>
          <a:endParaRPr lang="en-US" sz="1800" b="1" kern="1200" dirty="0" smtClean="0">
            <a:solidFill>
              <a:srgbClr val="013C7D"/>
            </a:solidFill>
            <a:latin typeface="Helvetica"/>
            <a:cs typeface="Helvetica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smtClean="0">
              <a:solidFill>
                <a:srgbClr val="013C7D"/>
              </a:solidFill>
              <a:latin typeface="Helvetica"/>
              <a:cs typeface="Helvetica"/>
            </a:rPr>
            <a:t>Time and location specificity reduces choice</a:t>
          </a:r>
          <a:endParaRPr lang="en-US" sz="1800" b="1" kern="1200" dirty="0" smtClean="0">
            <a:solidFill>
              <a:srgbClr val="013C7D"/>
            </a:solidFill>
            <a:latin typeface="Helvetica"/>
            <a:cs typeface="Helvetica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smtClean="0">
              <a:solidFill>
                <a:srgbClr val="013C7D"/>
              </a:solidFill>
              <a:latin typeface="Helvetica"/>
              <a:cs typeface="Helvetica"/>
            </a:rPr>
            <a:t>Managers should examine all related financial and non-monetary costs</a:t>
          </a:r>
          <a:endParaRPr lang="en-US" sz="1800" b="1" kern="1200" dirty="0" smtClean="0">
            <a:solidFill>
              <a:srgbClr val="013C7D"/>
            </a:solidFill>
            <a:latin typeface="Helvetica"/>
            <a:cs typeface="Helvetica"/>
          </a:endParaRPr>
        </a:p>
      </dsp:txBody>
      <dsp:txXfrm>
        <a:off x="2794790" y="2514598"/>
        <a:ext cx="6517294" cy="236524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130EBA-7D4A-D04E-91E9-79E5F42E3E37}">
      <dsp:nvSpPr>
        <dsp:cNvPr id="0" name=""/>
        <dsp:cNvSpPr/>
      </dsp:nvSpPr>
      <dsp:spPr>
        <a:xfrm>
          <a:off x="493395" y="3571"/>
          <a:ext cx="2358628" cy="14151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Helvetica"/>
              <a:cs typeface="Helvetica"/>
            </a:rPr>
            <a:t>1. How much to charge?</a:t>
          </a:r>
          <a:endParaRPr lang="en-US" sz="2400" b="0" kern="1200" dirty="0">
            <a:latin typeface="Helvetica"/>
            <a:cs typeface="Helvetica"/>
          </a:endParaRPr>
        </a:p>
      </dsp:txBody>
      <dsp:txXfrm>
        <a:off x="493395" y="3571"/>
        <a:ext cx="2358628" cy="1415176"/>
      </dsp:txXfrm>
    </dsp:sp>
    <dsp:sp modelId="{D66F0FEE-4625-6E47-AC3E-FD53D0C322F6}">
      <dsp:nvSpPr>
        <dsp:cNvPr id="0" name=""/>
        <dsp:cNvSpPr/>
      </dsp:nvSpPr>
      <dsp:spPr>
        <a:xfrm>
          <a:off x="3087885" y="3571"/>
          <a:ext cx="2358628" cy="14151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Helvetica"/>
              <a:cs typeface="Helvetica"/>
            </a:rPr>
            <a:t>2. What basis for pricing?</a:t>
          </a:r>
        </a:p>
      </dsp:txBody>
      <dsp:txXfrm>
        <a:off x="3087885" y="3571"/>
        <a:ext cx="2358628" cy="1415176"/>
      </dsp:txXfrm>
    </dsp:sp>
    <dsp:sp modelId="{25FB16B4-3DAC-8949-B02D-7B8AE70EB90A}">
      <dsp:nvSpPr>
        <dsp:cNvPr id="0" name=""/>
        <dsp:cNvSpPr/>
      </dsp:nvSpPr>
      <dsp:spPr>
        <a:xfrm>
          <a:off x="5682376" y="3571"/>
          <a:ext cx="2358628" cy="14151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Helvetica"/>
              <a:cs typeface="Helvetica"/>
            </a:rPr>
            <a:t>3. Who should collect payment?</a:t>
          </a:r>
        </a:p>
      </dsp:txBody>
      <dsp:txXfrm>
        <a:off x="5682376" y="3571"/>
        <a:ext cx="2358628" cy="1415176"/>
      </dsp:txXfrm>
    </dsp:sp>
    <dsp:sp modelId="{9106919D-D98D-A54A-BD18-A636E7D3F4CE}">
      <dsp:nvSpPr>
        <dsp:cNvPr id="0" name=""/>
        <dsp:cNvSpPr/>
      </dsp:nvSpPr>
      <dsp:spPr>
        <a:xfrm>
          <a:off x="493395" y="1654611"/>
          <a:ext cx="2358628" cy="14151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Helvetica"/>
              <a:cs typeface="Helvetica"/>
            </a:rPr>
            <a:t>4. Where should payment be made?</a:t>
          </a:r>
        </a:p>
      </dsp:txBody>
      <dsp:txXfrm>
        <a:off x="493395" y="1654611"/>
        <a:ext cx="2358628" cy="1415176"/>
      </dsp:txXfrm>
    </dsp:sp>
    <dsp:sp modelId="{572E6211-56A8-7C4F-B22D-B174F5C69586}">
      <dsp:nvSpPr>
        <dsp:cNvPr id="0" name=""/>
        <dsp:cNvSpPr/>
      </dsp:nvSpPr>
      <dsp:spPr>
        <a:xfrm>
          <a:off x="3087885" y="1654611"/>
          <a:ext cx="2358628" cy="14151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Helvetica"/>
              <a:cs typeface="Helvetica"/>
            </a:rPr>
            <a:t>5. When should payment be made?</a:t>
          </a:r>
        </a:p>
      </dsp:txBody>
      <dsp:txXfrm>
        <a:off x="3087885" y="1654611"/>
        <a:ext cx="2358628" cy="1415176"/>
      </dsp:txXfrm>
    </dsp:sp>
    <dsp:sp modelId="{42043AC8-A9CE-154C-8C97-FC75057F71BE}">
      <dsp:nvSpPr>
        <dsp:cNvPr id="0" name=""/>
        <dsp:cNvSpPr/>
      </dsp:nvSpPr>
      <dsp:spPr>
        <a:xfrm>
          <a:off x="5682376" y="1654611"/>
          <a:ext cx="2358628" cy="14151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Helvetica"/>
              <a:cs typeface="Helvetica"/>
            </a:rPr>
            <a:t>6. How should payment be made?</a:t>
          </a:r>
        </a:p>
      </dsp:txBody>
      <dsp:txXfrm>
        <a:off x="5682376" y="1654611"/>
        <a:ext cx="2358628" cy="1415176"/>
      </dsp:txXfrm>
    </dsp:sp>
    <dsp:sp modelId="{BBC7BBC2-F407-6E42-A65A-2D13BB028981}">
      <dsp:nvSpPr>
        <dsp:cNvPr id="0" name=""/>
        <dsp:cNvSpPr/>
      </dsp:nvSpPr>
      <dsp:spPr>
        <a:xfrm>
          <a:off x="3087885" y="3305651"/>
          <a:ext cx="2358628" cy="14151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Helvetica"/>
              <a:cs typeface="Helvetica"/>
            </a:rPr>
            <a:t>7. How to communicate prices</a:t>
          </a:r>
          <a:r>
            <a:rPr lang="en-US" sz="2400" b="0" kern="1200" dirty="0" smtClean="0"/>
            <a:t>?</a:t>
          </a:r>
          <a:endParaRPr lang="en-US" sz="2400" b="0" kern="1200" dirty="0"/>
        </a:p>
      </dsp:txBody>
      <dsp:txXfrm>
        <a:off x="3087885" y="3305651"/>
        <a:ext cx="2358628" cy="1415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1733550" y="2376488"/>
            <a:ext cx="7461250" cy="5167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41E076C0-4219-43BA-B45D-5D297FE05FC4}" type="slidenum">
              <a:rPr lang="en-US"/>
              <a:pPr/>
              <a:t>1</a:t>
            </a:fld>
            <a:endParaRPr lang="en-US"/>
          </a:p>
        </p:txBody>
      </p:sp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2866" y="4706658"/>
            <a:ext cx="4988769" cy="4456353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A50E94A0-9669-41FF-89AB-D8D03260F62E}" type="slidenum">
              <a:rPr lang="en-US"/>
              <a:pPr/>
              <a:t>10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AD8CC2F6-24DB-431D-953C-45453429AFEF}" type="slidenum">
              <a:rPr lang="en-US"/>
              <a:pPr/>
              <a:t>11</a:t>
            </a:fld>
            <a:endParaRPr lang="en-US"/>
          </a:p>
        </p:txBody>
      </p:sp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06AF546B-D348-401C-BF00-D96821A67B37}" type="slidenum">
              <a:rPr lang="en-US"/>
              <a:pPr/>
              <a:t>12</a:t>
            </a:fld>
            <a:endParaRPr lang="en-US"/>
          </a:p>
        </p:txBody>
      </p:sp>
      <p:sp>
        <p:nvSpPr>
          <p:cNvPr id="68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A948D099-DE86-4E03-916E-D0D698249D22}" type="slidenum">
              <a:rPr lang="en-US"/>
              <a:pPr/>
              <a:t>13</a:t>
            </a:fld>
            <a:endParaRPr lang="en-US"/>
          </a:p>
        </p:txBody>
      </p:sp>
      <p:sp>
        <p:nvSpPr>
          <p:cNvPr id="68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C5C5CAF2-407D-4E0C-B76F-1B3A85B2F4AE}" type="slidenum">
              <a:rPr lang="en-US"/>
              <a:pPr/>
              <a:t>15</a:t>
            </a:fld>
            <a:endParaRPr lang="en-US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8F1AB479-C6C4-4E8F-8D4D-60971B1DD421}" type="slidenum">
              <a:rPr lang="en-US"/>
              <a:pPr/>
              <a:t>16</a:t>
            </a:fld>
            <a:endParaRPr lang="en-US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C45AA54D-8A6E-4AD2-9010-5A648BDECA02}" type="slidenum">
              <a:rPr lang="en-US"/>
              <a:pPr/>
              <a:t>17</a:t>
            </a:fld>
            <a:endParaRPr lang="en-US"/>
          </a:p>
        </p:txBody>
      </p:sp>
      <p:sp>
        <p:nvSpPr>
          <p:cNvPr id="69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681D1679-991B-450C-9DD3-C44827A79F6C}" type="slidenum">
              <a:rPr lang="en-US"/>
              <a:pPr/>
              <a:t>19</a:t>
            </a:fld>
            <a:endParaRPr lang="en-US"/>
          </a:p>
        </p:txBody>
      </p:sp>
      <p:sp>
        <p:nvSpPr>
          <p:cNvPr id="69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0EBD0F05-6CAD-49E8-A4EC-B7ACA2EA1A31}" type="slidenum">
              <a:rPr lang="en-US"/>
              <a:pPr/>
              <a:t>20</a:t>
            </a:fld>
            <a:endParaRPr lang="en-US"/>
          </a:p>
        </p:txBody>
      </p:sp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B747A204-D8E6-4812-94BE-6D74347370E3}" type="slidenum">
              <a:rPr lang="en-US"/>
              <a:pPr/>
              <a:t>21</a:t>
            </a:fld>
            <a:endParaRPr lang="en-US"/>
          </a:p>
        </p:txBody>
      </p:sp>
      <p:sp>
        <p:nvSpPr>
          <p:cNvPr id="69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470A80E1-2585-4294-98D3-99FD6D2F670F}" type="slidenum">
              <a:rPr lang="en-US"/>
              <a:pPr/>
              <a:t>2</a:t>
            </a:fld>
            <a:endParaRPr lang="en-US"/>
          </a:p>
        </p:txBody>
      </p:sp>
      <p:sp>
        <p:nvSpPr>
          <p:cNvPr id="64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742950"/>
            <a:ext cx="5360988" cy="3714750"/>
          </a:xfrm>
          <a:ln/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20E87B6C-4872-428F-90D9-BD6F71FC17C2}" type="slidenum">
              <a:rPr lang="en-US"/>
              <a:pPr/>
              <a:t>22</a:t>
            </a:fld>
            <a:endParaRPr lang="en-US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DA864A24-16A0-4969-90D3-E96201AFB740}" type="slidenum">
              <a:rPr lang="en-US"/>
              <a:pPr/>
              <a:t>23</a:t>
            </a:fld>
            <a:endParaRPr lang="en-US"/>
          </a:p>
        </p:txBody>
      </p:sp>
      <p:sp>
        <p:nvSpPr>
          <p:cNvPr id="69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EA464BAF-F402-4B52-9DFE-95980A45B9E1}" type="slidenum">
              <a:rPr lang="en-US"/>
              <a:pPr/>
              <a:t>24</a:t>
            </a:fld>
            <a:endParaRPr lang="en-US"/>
          </a:p>
        </p:txBody>
      </p:sp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D80AA352-A862-4C55-8774-374A8260A237}" type="slidenum">
              <a:rPr lang="en-US"/>
              <a:pPr/>
              <a:t>25</a:t>
            </a:fld>
            <a:endParaRPr lang="en-US"/>
          </a:p>
        </p:txBody>
      </p:sp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5FAEBA68-CAAB-4689-B446-8B93470BADDA}" type="slidenum">
              <a:rPr lang="en-US"/>
              <a:pPr/>
              <a:t>26</a:t>
            </a:fld>
            <a:endParaRPr lang="en-US"/>
          </a:p>
        </p:txBody>
      </p:sp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AAAA48DA-4EC4-4CD5-9BE1-F7C5FE0B55E3}" type="slidenum">
              <a:rPr lang="en-US"/>
              <a:pPr/>
              <a:t>27</a:t>
            </a:fld>
            <a:endParaRPr lang="en-US"/>
          </a:p>
        </p:txBody>
      </p:sp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E8ADE1A2-C026-45D1-95D8-E75E0DD53727}" type="slidenum">
              <a:rPr lang="en-US"/>
              <a:pPr/>
              <a:t>28</a:t>
            </a:fld>
            <a:endParaRPr lang="en-US"/>
          </a:p>
        </p:txBody>
      </p:sp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57B05727-E284-4B57-970E-3D069EBADA94}" type="slidenum">
              <a:rPr lang="en-US"/>
              <a:pPr/>
              <a:t>29</a:t>
            </a:fld>
            <a:endParaRPr lang="en-US"/>
          </a:p>
        </p:txBody>
      </p:sp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9267424B-2625-4BBE-BDCE-A311BF734D4D}" type="slidenum">
              <a:rPr lang="en-US"/>
              <a:pPr/>
              <a:t>30</a:t>
            </a:fld>
            <a:endParaRPr lang="en-US"/>
          </a:p>
        </p:txBody>
      </p:sp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3EAF5936-452F-4206-8CB6-E9D3B3CA129E}" type="slidenum">
              <a:rPr lang="en-US"/>
              <a:pPr/>
              <a:t>31</a:t>
            </a:fld>
            <a:endParaRPr lang="en-US"/>
          </a:p>
        </p:txBody>
      </p:sp>
      <p:sp>
        <p:nvSpPr>
          <p:cNvPr id="70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05AA04AF-95C1-4C93-947C-CBF1DF1A8440}" type="slidenum">
              <a:rPr lang="en-US"/>
              <a:pPr/>
              <a:t>3</a:t>
            </a:fld>
            <a:endParaRPr lang="en-US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CD01A682-2707-4DF7-B216-912517F107DB}" type="slidenum">
              <a:rPr lang="en-US"/>
              <a:pPr/>
              <a:t>32</a:t>
            </a:fld>
            <a:endParaRPr lang="en-US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D06B49C6-D14B-4189-9E1B-FD8131C90FED}" type="slidenum">
              <a:rPr lang="en-US"/>
              <a:pPr/>
              <a:t>33</a:t>
            </a:fld>
            <a:endParaRPr lang="en-US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5963" y="742950"/>
            <a:ext cx="5362575" cy="3714750"/>
          </a:xfrm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05FDCF4A-0A50-42FC-A6CC-8F62962248F7}" type="slidenum">
              <a:rPr lang="en-US"/>
              <a:pPr/>
              <a:t>4</a:t>
            </a:fld>
            <a:endParaRPr lang="en-US"/>
          </a:p>
        </p:txBody>
      </p:sp>
      <p:sp>
        <p:nvSpPr>
          <p:cNvPr id="67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0CDD0B85-B43E-4E2B-AB5A-D633E07966DD}" type="slidenum">
              <a:rPr lang="en-US"/>
              <a:pPr/>
              <a:t>5</a:t>
            </a:fld>
            <a:endParaRPr lang="en-US"/>
          </a:p>
        </p:txBody>
      </p:sp>
      <p:sp>
        <p:nvSpPr>
          <p:cNvPr id="67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7DB755A3-3376-465A-8644-32248DC6BCF1}" type="slidenum">
              <a:rPr lang="en-US"/>
              <a:pPr/>
              <a:t>6</a:t>
            </a:fld>
            <a:endParaRPr lang="en-US"/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288CDAEF-8A5C-45EB-8660-BC22B9AF1BCE}" type="slidenum">
              <a:rPr lang="en-US"/>
              <a:pPr/>
              <a:t>7</a:t>
            </a:fld>
            <a:endParaRPr lang="en-US"/>
          </a:p>
        </p:txBody>
      </p:sp>
      <p:sp>
        <p:nvSpPr>
          <p:cNvPr id="67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EA6B7CE0-3CD7-4916-BA3A-0468212AEB0E}" type="slidenum">
              <a:rPr lang="en-US"/>
              <a:pPr/>
              <a:t>8</a:t>
            </a:fld>
            <a:endParaRPr lang="en-US"/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407988"/>
            <a:ext cx="5975350" cy="4140200"/>
          </a:xfrm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  <a:ln/>
        </p:spPr>
        <p:txBody>
          <a:bodyPr lIns="91290" tIns="45645" rIns="91290" bIns="4564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  <a:ln/>
        </p:spPr>
        <p:txBody>
          <a:bodyPr lIns="91303" tIns="45651" rIns="91303" bIns="45651"/>
          <a:lstStyle/>
          <a:p>
            <a:fld id="{AF7E0132-1664-4768-990B-C4AB328D5749}" type="slidenum">
              <a:rPr lang="en-US"/>
              <a:pPr/>
              <a:t>9</a:t>
            </a:fld>
            <a:endParaRPr lang="en-US"/>
          </a:p>
        </p:txBody>
      </p:sp>
      <p:sp>
        <p:nvSpPr>
          <p:cNvPr id="67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33" y="4705073"/>
            <a:ext cx="5436235" cy="445793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 bwMode="auto">
          <a:xfrm>
            <a:off x="0" y="0"/>
            <a:ext cx="9902825" cy="12954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24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gradFill rotWithShape="1">
            <a:gsLst>
              <a:gs pos="0">
                <a:srgbClr val="0152AB">
                  <a:alpha val="9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grpSp>
        <p:nvGrpSpPr>
          <p:cNvPr id="13" name="Group 36"/>
          <p:cNvGrpSpPr>
            <a:grpSpLocks/>
          </p:cNvGrpSpPr>
          <p:nvPr userDrawn="1"/>
        </p:nvGrpSpPr>
        <p:grpSpPr bwMode="auto">
          <a:xfrm>
            <a:off x="6399213" y="0"/>
            <a:ext cx="3629025" cy="1371600"/>
            <a:chOff x="6399212" y="0"/>
            <a:chExt cx="3629092" cy="1371600"/>
          </a:xfrm>
        </p:grpSpPr>
        <p:pic>
          <p:nvPicPr>
            <p:cNvPr id="14" name="Picture 2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18412" y="0"/>
              <a:ext cx="1398714" cy="1295400"/>
            </a:xfrm>
            <a:prstGeom prst="parallelogram">
              <a:avLst/>
            </a:prstGeom>
            <a:noFill/>
            <a:ln w="12700" cap="flat" cmpd="sng" algn="ctr">
              <a:noFill/>
              <a:prstDash val="solid"/>
              <a:miter lim="800000"/>
              <a:headEnd/>
              <a:tailEnd/>
            </a:ln>
          </p:spPr>
        </p:pic>
        <p:grpSp>
          <p:nvGrpSpPr>
            <p:cNvPr id="15" name="Group 30"/>
            <p:cNvGrpSpPr>
              <a:grpSpLocks/>
            </p:cNvGrpSpPr>
            <p:nvPr userDrawn="1"/>
          </p:nvGrpSpPr>
          <p:grpSpPr bwMode="auto">
            <a:xfrm>
              <a:off x="6399212" y="0"/>
              <a:ext cx="3629092" cy="1371600"/>
              <a:chOff x="6524691" y="0"/>
              <a:chExt cx="3629092" cy="1371600"/>
            </a:xfrm>
          </p:grpSpPr>
          <p:grpSp>
            <p:nvGrpSpPr>
              <p:cNvPr id="16" name="Group 27"/>
              <p:cNvGrpSpPr>
                <a:grpSpLocks/>
              </p:cNvGrpSpPr>
              <p:nvPr userDrawn="1"/>
            </p:nvGrpSpPr>
            <p:grpSpPr bwMode="auto">
              <a:xfrm>
                <a:off x="6831078" y="0"/>
                <a:ext cx="3071747" cy="1295400"/>
                <a:chOff x="6831078" y="0"/>
                <a:chExt cx="3071747" cy="1295400"/>
              </a:xfrm>
            </p:grpSpPr>
            <p:pic>
              <p:nvPicPr>
                <p:cNvPr id="18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3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685212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  <p:pic>
              <p:nvPicPr>
                <p:cNvPr id="19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4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831078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</p:grpSp>
          <p:sp>
            <p:nvSpPr>
              <p:cNvPr id="17" name="Rectangle 16"/>
              <p:cNvSpPr/>
              <p:nvPr userDrawn="1"/>
            </p:nvSpPr>
            <p:spPr>
              <a:xfrm>
                <a:off x="6524691" y="804863"/>
                <a:ext cx="3629092" cy="566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200" b="1" dirty="0">
                    <a:ln w="12700">
                      <a:noFill/>
                      <a:prstDash val="solid"/>
                    </a:ln>
                    <a:solidFill>
                      <a:srgbClr val="FFC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dobe Caslon Pro" pitchFamily="18" charset="0"/>
                  </a:rPr>
                  <a:t>Services Marketing</a:t>
                </a:r>
              </a:p>
            </p:txBody>
          </p:sp>
        </p:grpSp>
      </p:grp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379413" y="2209800"/>
            <a:ext cx="6477000" cy="2133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-1588" y="6629400"/>
            <a:ext cx="9904413" cy="2286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26" name="Rectangle 3"/>
          <p:cNvSpPr>
            <a:spLocks noChangeArrowheads="1"/>
          </p:cNvSpPr>
          <p:nvPr userDrawn="1"/>
        </p:nvSpPr>
        <p:spPr bwMode="auto">
          <a:xfrm>
            <a:off x="-1588" y="6629400"/>
            <a:ext cx="7616825" cy="228600"/>
          </a:xfrm>
          <a:prstGeom prst="rect">
            <a:avLst/>
          </a:prstGeom>
          <a:gradFill rotWithShape="1">
            <a:gsLst>
              <a:gs pos="0">
                <a:srgbClr val="0152AB">
                  <a:alpha val="69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sp>
        <p:nvSpPr>
          <p:cNvPr id="27" name="Rectangle 57"/>
          <p:cNvSpPr>
            <a:spLocks noChangeArrowheads="1"/>
          </p:cNvSpPr>
          <p:nvPr userDrawn="1"/>
        </p:nvSpPr>
        <p:spPr bwMode="auto">
          <a:xfrm>
            <a:off x="0" y="6629400"/>
            <a:ext cx="99028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sz="1800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29" name="Rectangle 63"/>
          <p:cNvSpPr>
            <a:spLocks noChangeArrowheads="1"/>
          </p:cNvSpPr>
          <p:nvPr userDrawn="1"/>
        </p:nvSpPr>
        <p:spPr bwMode="auto">
          <a:xfrm>
            <a:off x="0" y="6629400"/>
            <a:ext cx="2360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Slide © 2010 by Lovelock &amp; Wirtz</a:t>
            </a:r>
            <a:endParaRPr lang="en-US" sz="10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30" name="Rectangle 64"/>
          <p:cNvSpPr>
            <a:spLocks noChangeArrowheads="1"/>
          </p:cNvSpPr>
          <p:nvPr userDrawn="1"/>
        </p:nvSpPr>
        <p:spPr bwMode="auto">
          <a:xfrm>
            <a:off x="3884613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Services Marketing 7/e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solidFill>
                <a:srgbClr val="F2A304"/>
              </a:solidFill>
              <a:cs typeface="Arial" charset="0"/>
            </a:endParaRPr>
          </a:p>
        </p:txBody>
      </p:sp>
      <p:sp>
        <p:nvSpPr>
          <p:cNvPr id="31" name="Rectangle 65"/>
          <p:cNvSpPr>
            <a:spLocks noChangeArrowheads="1"/>
          </p:cNvSpPr>
          <p:nvPr userDrawn="1"/>
        </p:nvSpPr>
        <p:spPr bwMode="auto">
          <a:xfrm>
            <a:off x="8304213" y="66421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Chapter 1 – Page </a:t>
            </a:r>
            <a:fld id="{BB6D4E27-0A2A-4AE5-9117-F66E7FBBEB9D}" type="slidenum">
              <a:rPr lang="en-GB" sz="1000" dirty="0">
                <a:solidFill>
                  <a:srgbClr val="FFC000"/>
                </a:solidFill>
                <a:cs typeface="Arial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defRPr/>
              </a:pPr>
              <a:t>‹#›</a:t>
            </a:fld>
            <a:endParaRPr lang="en-GB" sz="1000" dirty="0">
              <a:solidFill>
                <a:srgbClr val="FFC000"/>
              </a:solidFill>
              <a:cs typeface="Arial" charset="0"/>
            </a:endParaRP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cs typeface="Arial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9" name="Rectangle 3"/>
          <p:cNvSpPr txBox="1">
            <a:spLocks noChangeArrowheads="1"/>
          </p:cNvSpPr>
          <p:nvPr userDrawn="1"/>
        </p:nvSpPr>
        <p:spPr bwMode="auto">
          <a:xfrm>
            <a:off x="268288" y="1600200"/>
            <a:ext cx="9407525" cy="480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6163" tIns="42325" rIns="86163" bIns="42325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>
            <a:lvl1pPr>
              <a:lnSpc>
                <a:spcPct val="100000"/>
              </a:lnSpc>
              <a:spcBef>
                <a:spcPts val="3000"/>
              </a:spcBef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buClrTx/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ClrTx/>
              <a:defRPr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4pPr>
            <a:lvl5pPr>
              <a:buClrTx/>
              <a:defRPr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5pPr>
          </a:lstStyle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  <a:endParaRPr lang="en-SG" dirty="0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228600"/>
            <a:ext cx="6400800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812" y="1447800"/>
            <a:ext cx="4152900" cy="4953000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buClrTx/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buClrTx/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ClrTx/>
              <a:defRPr sz="1800">
                <a:latin typeface="Helvetica" pitchFamily="34" charset="0"/>
                <a:cs typeface="Helvetica" pitchFamily="34" charset="0"/>
              </a:defRPr>
            </a:lvl4pPr>
            <a:lvl5pPr>
              <a:buClrTx/>
              <a:defRPr sz="1800">
                <a:latin typeface="Helvetica" pitchFamily="34" charset="0"/>
                <a:cs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7112" y="1447800"/>
            <a:ext cx="4152900" cy="4953000"/>
          </a:xfrm>
        </p:spPr>
        <p:txBody>
          <a:bodyPr/>
          <a:lstStyle>
            <a:lvl1pPr marL="457200" indent="-457200" algn="l" defTabSz="869950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1084263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 sz="1800">
                <a:latin typeface="Helvetica" pitchFamily="34" charset="0"/>
                <a:cs typeface="Helvetica" pitchFamily="34" charset="0"/>
              </a:defRPr>
            </a:lvl4pPr>
            <a:lvl5pPr>
              <a:defRPr sz="1800">
                <a:latin typeface="Helvetica" pitchFamily="34" charset="0"/>
                <a:cs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 sz="1600">
                <a:latin typeface="Helvetica" pitchFamily="34" charset="0"/>
                <a:cs typeface="Helvetica" pitchFamily="34" charset="0"/>
              </a:defRPr>
            </a:lvl4pPr>
            <a:lvl5pPr>
              <a:buNone/>
              <a:defRPr sz="1600">
                <a:latin typeface="Helvetica" pitchFamily="34" charset="0"/>
                <a:cs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buFont typeface="Wingdings" pitchFamily="2" charset="2"/>
              <a:buChar char="v"/>
              <a:defRPr sz="180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None/>
              <a:defRPr sz="1600">
                <a:latin typeface="Helvetica" pitchFamily="34" charset="0"/>
                <a:cs typeface="Helvetica" pitchFamily="34" charset="0"/>
              </a:defRPr>
            </a:lvl4pPr>
            <a:lvl5pPr>
              <a:defRPr sz="1600">
                <a:latin typeface="Helvetica" pitchFamily="34" charset="0"/>
                <a:cs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457200" lvl="0" indent="-457200" algn="l" defTabSz="869950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570" y="25400"/>
            <a:ext cx="8169831" cy="1206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7571" y="1371600"/>
            <a:ext cx="4621318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3936" y="1371600"/>
            <a:ext cx="4621318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712" y="2130426"/>
            <a:ext cx="84174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424" y="3886200"/>
            <a:ext cx="69319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10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 userDrawn="1"/>
        </p:nvSpPr>
        <p:spPr bwMode="auto">
          <a:xfrm>
            <a:off x="-1588" y="6629400"/>
            <a:ext cx="9904413" cy="2286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43" name="Rectangle 3"/>
          <p:cNvSpPr>
            <a:spLocks noChangeArrowheads="1"/>
          </p:cNvSpPr>
          <p:nvPr userDrawn="1"/>
        </p:nvSpPr>
        <p:spPr bwMode="auto">
          <a:xfrm>
            <a:off x="-1588" y="6629400"/>
            <a:ext cx="7616825" cy="228600"/>
          </a:xfrm>
          <a:prstGeom prst="rect">
            <a:avLst/>
          </a:prstGeom>
          <a:gradFill rotWithShape="1">
            <a:gsLst>
              <a:gs pos="0">
                <a:srgbClr val="0152AB">
                  <a:alpha val="69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sp>
        <p:nvSpPr>
          <p:cNvPr id="40" name="Rectangle 39"/>
          <p:cNvSpPr/>
          <p:nvPr userDrawn="1"/>
        </p:nvSpPr>
        <p:spPr bwMode="auto">
          <a:xfrm>
            <a:off x="0" y="0"/>
            <a:ext cx="9904413" cy="12954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41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gradFill rotWithShape="1">
            <a:gsLst>
              <a:gs pos="0">
                <a:srgbClr val="0152AB">
                  <a:alpha val="8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60413" y="582613"/>
            <a:ext cx="5924550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4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2" y="1828800"/>
            <a:ext cx="84582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6163" tIns="42325" rIns="86163" bIns="42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- Third Level</a:t>
            </a:r>
          </a:p>
        </p:txBody>
      </p:sp>
      <p:sp>
        <p:nvSpPr>
          <p:cNvPr id="512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63992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grpSp>
        <p:nvGrpSpPr>
          <p:cNvPr id="26" name="Group 36"/>
          <p:cNvGrpSpPr>
            <a:grpSpLocks/>
          </p:cNvGrpSpPr>
          <p:nvPr userDrawn="1"/>
        </p:nvGrpSpPr>
        <p:grpSpPr bwMode="auto">
          <a:xfrm>
            <a:off x="6399213" y="0"/>
            <a:ext cx="3629025" cy="1371600"/>
            <a:chOff x="6399212" y="0"/>
            <a:chExt cx="3629092" cy="1371600"/>
          </a:xfrm>
        </p:grpSpPr>
        <p:pic>
          <p:nvPicPr>
            <p:cNvPr id="27" name="Picture 23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618412" y="0"/>
              <a:ext cx="1398714" cy="1295400"/>
            </a:xfrm>
            <a:prstGeom prst="parallelogram">
              <a:avLst/>
            </a:prstGeom>
            <a:noFill/>
            <a:ln w="12700" cap="flat" cmpd="sng" algn="ctr">
              <a:noFill/>
              <a:prstDash val="solid"/>
              <a:miter lim="800000"/>
              <a:headEnd/>
              <a:tailEnd/>
            </a:ln>
          </p:spPr>
        </p:pic>
        <p:grpSp>
          <p:nvGrpSpPr>
            <p:cNvPr id="28" name="Group 30"/>
            <p:cNvGrpSpPr>
              <a:grpSpLocks/>
            </p:cNvGrpSpPr>
            <p:nvPr userDrawn="1"/>
          </p:nvGrpSpPr>
          <p:grpSpPr bwMode="auto">
            <a:xfrm>
              <a:off x="6399212" y="0"/>
              <a:ext cx="3629092" cy="1371600"/>
              <a:chOff x="6524691" y="0"/>
              <a:chExt cx="3629092" cy="1371600"/>
            </a:xfrm>
          </p:grpSpPr>
          <p:grpSp>
            <p:nvGrpSpPr>
              <p:cNvPr id="29" name="Group 27"/>
              <p:cNvGrpSpPr>
                <a:grpSpLocks/>
              </p:cNvGrpSpPr>
              <p:nvPr userDrawn="1"/>
            </p:nvGrpSpPr>
            <p:grpSpPr bwMode="auto">
              <a:xfrm>
                <a:off x="6831078" y="0"/>
                <a:ext cx="3071747" cy="1295400"/>
                <a:chOff x="6831078" y="0"/>
                <a:chExt cx="3071747" cy="1295400"/>
              </a:xfrm>
            </p:grpSpPr>
            <p:pic>
              <p:nvPicPr>
                <p:cNvPr id="32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0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685212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  <p:pic>
              <p:nvPicPr>
                <p:cNvPr id="33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1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831078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</p:grpSp>
          <p:sp>
            <p:nvSpPr>
              <p:cNvPr id="31" name="Rectangle 30"/>
              <p:cNvSpPr/>
              <p:nvPr userDrawn="1"/>
            </p:nvSpPr>
            <p:spPr>
              <a:xfrm>
                <a:off x="6524691" y="804863"/>
                <a:ext cx="3629092" cy="566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200" b="1" dirty="0">
                    <a:ln w="12700">
                      <a:noFill/>
                      <a:prstDash val="solid"/>
                    </a:ln>
                    <a:solidFill>
                      <a:srgbClr val="FFC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dobe Caslon Pro" pitchFamily="18" charset="0"/>
                  </a:rPr>
                  <a:t>Services Marketing</a:t>
                </a:r>
              </a:p>
            </p:txBody>
          </p:sp>
        </p:grpSp>
      </p:grpSp>
      <p:sp>
        <p:nvSpPr>
          <p:cNvPr id="35" name="Rectangle 57"/>
          <p:cNvSpPr>
            <a:spLocks noChangeArrowheads="1"/>
          </p:cNvSpPr>
          <p:nvPr userDrawn="1"/>
        </p:nvSpPr>
        <p:spPr bwMode="auto">
          <a:xfrm>
            <a:off x="0" y="6629400"/>
            <a:ext cx="99028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sz="1800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36" name="Rectangle 63"/>
          <p:cNvSpPr>
            <a:spLocks noChangeArrowheads="1"/>
          </p:cNvSpPr>
          <p:nvPr userDrawn="1"/>
        </p:nvSpPr>
        <p:spPr bwMode="auto">
          <a:xfrm>
            <a:off x="0" y="6629400"/>
            <a:ext cx="2360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Slide © 2010 by Lovelock &amp; Wirtz</a:t>
            </a:r>
            <a:endParaRPr lang="en-US" sz="10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37" name="Rectangle 64"/>
          <p:cNvSpPr>
            <a:spLocks noChangeArrowheads="1"/>
          </p:cNvSpPr>
          <p:nvPr userDrawn="1"/>
        </p:nvSpPr>
        <p:spPr bwMode="auto">
          <a:xfrm>
            <a:off x="3884613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Services Marketing 7/e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solidFill>
                <a:srgbClr val="F2A304"/>
              </a:solidFill>
              <a:cs typeface="Arial" charset="0"/>
            </a:endParaRPr>
          </a:p>
        </p:txBody>
      </p:sp>
      <p:sp>
        <p:nvSpPr>
          <p:cNvPr id="38" name="Rectangle 65"/>
          <p:cNvSpPr>
            <a:spLocks noChangeArrowheads="1"/>
          </p:cNvSpPr>
          <p:nvPr userDrawn="1"/>
        </p:nvSpPr>
        <p:spPr bwMode="auto">
          <a:xfrm>
            <a:off x="8304213" y="66421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Chapter </a:t>
            </a:r>
            <a:r>
              <a:rPr lang="en-GB" sz="1000" dirty="0" smtClean="0">
                <a:solidFill>
                  <a:srgbClr val="FFC000"/>
                </a:solidFill>
                <a:cs typeface="Arial" charset="0"/>
              </a:rPr>
              <a:t>6</a:t>
            </a:r>
            <a:r>
              <a:rPr lang="en-GB" sz="1000" baseline="0" dirty="0" smtClean="0">
                <a:solidFill>
                  <a:srgbClr val="FFC000"/>
                </a:solidFill>
                <a:cs typeface="Arial" charset="0"/>
              </a:rPr>
              <a:t> </a:t>
            </a:r>
            <a:r>
              <a:rPr lang="en-GB" sz="1000" dirty="0" smtClean="0">
                <a:solidFill>
                  <a:srgbClr val="FFC000"/>
                </a:solidFill>
                <a:cs typeface="Arial" charset="0"/>
              </a:rPr>
              <a:t>– </a:t>
            </a:r>
            <a:r>
              <a:rPr lang="en-GB" sz="1000" dirty="0">
                <a:solidFill>
                  <a:srgbClr val="FFC000"/>
                </a:solidFill>
                <a:cs typeface="Arial" charset="0"/>
              </a:rPr>
              <a:t>Page </a:t>
            </a:r>
            <a:fld id="{BB6D4E27-0A2A-4AE5-9117-F66E7FBBEB9D}" type="slidenum">
              <a:rPr lang="en-GB" sz="1000" dirty="0">
                <a:solidFill>
                  <a:srgbClr val="FFC000"/>
                </a:solidFill>
                <a:cs typeface="Arial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defRPr/>
              </a:pPr>
              <a:t>‹#›</a:t>
            </a:fld>
            <a:endParaRPr lang="en-GB" sz="1000" dirty="0">
              <a:solidFill>
                <a:srgbClr val="FFC000"/>
              </a:solidFill>
              <a:cs typeface="Arial" charset="0"/>
            </a:endParaRP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cs typeface="Arial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24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7" r:id="rId2"/>
    <p:sldLayoutId id="2147483669" r:id="rId3"/>
    <p:sldLayoutId id="2147483670" r:id="rId4"/>
    <p:sldLayoutId id="2147483671" r:id="rId5"/>
    <p:sldLayoutId id="2147483678" r:id="rId6"/>
    <p:sldLayoutId id="2147483679" r:id="rId7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+mj-ea"/>
          <a:cs typeface="Helvetica" pitchFamily="34" charset="0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5pPr>
      <a:lvl6pPr marL="4572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6pPr>
      <a:lvl7pPr marL="9144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7pPr>
      <a:lvl8pPr marL="13716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8pPr>
      <a:lvl9pPr marL="18288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9pPr>
    </p:titleStyle>
    <p:bodyStyle>
      <a:lvl1pPr marL="457200" indent="-457200" algn="l" defTabSz="869950" rtl="0" eaLnBrk="0" fontAlgn="base" hangingPunct="0">
        <a:spcBef>
          <a:spcPct val="80000"/>
        </a:spcBef>
        <a:spcAft>
          <a:spcPct val="0"/>
        </a:spcAft>
        <a:buClr>
          <a:srgbClr val="FF6600"/>
        </a:buClr>
        <a:buFont typeface="Webdings" pitchFamily="18" charset="2"/>
        <a:buChar char="="/>
        <a:tabLst>
          <a:tab pos="1582738" algn="l"/>
        </a:tabLst>
        <a:defRPr sz="2400" b="1">
          <a:solidFill>
            <a:srgbClr val="013C7D"/>
          </a:solidFill>
          <a:latin typeface="Helvetica" pitchFamily="34" charset="0"/>
          <a:ea typeface="+mn-ea"/>
          <a:cs typeface="Helvetica" pitchFamily="34" charset="0"/>
        </a:defRPr>
      </a:lvl1pPr>
      <a:lvl2pPr marL="1084263" indent="-512763" algn="l" defTabSz="869950" rtl="0" eaLnBrk="0" fontAlgn="base" hangingPunct="0">
        <a:spcBef>
          <a:spcPts val="1200"/>
        </a:spcBef>
        <a:spcAft>
          <a:spcPct val="0"/>
        </a:spcAft>
        <a:buClrTx/>
        <a:buSzPct val="100000"/>
        <a:buFont typeface="Wingdings" pitchFamily="2" charset="2"/>
        <a:buChar char="è"/>
        <a:tabLst>
          <a:tab pos="1582738" algn="l"/>
        </a:tabLst>
        <a:defRPr sz="2000" b="1">
          <a:solidFill>
            <a:srgbClr val="013C7D"/>
          </a:solidFill>
          <a:latin typeface="Helvetica" pitchFamily="34" charset="0"/>
          <a:cs typeface="Helvetica" pitchFamily="34" charset="0"/>
        </a:defRPr>
      </a:lvl2pPr>
      <a:lvl3pPr marL="1214438" indent="392113" algn="l" defTabSz="869950" rtl="0" eaLnBrk="0" fontAlgn="base" hangingPunct="0">
        <a:spcBef>
          <a:spcPts val="1200"/>
        </a:spcBef>
        <a:spcAft>
          <a:spcPct val="0"/>
        </a:spcAft>
        <a:buClrTx/>
        <a:buSzPct val="100000"/>
        <a:buFont typeface="Univers Extended" pitchFamily="34" charset="0"/>
        <a:buNone/>
        <a:tabLst>
          <a:tab pos="1582738" algn="l"/>
        </a:tabLst>
        <a:defRPr sz="1800" b="1" i="1">
          <a:solidFill>
            <a:srgbClr val="013C7D"/>
          </a:solidFill>
          <a:latin typeface="Helvetica" pitchFamily="34" charset="0"/>
          <a:cs typeface="Helvetica" pitchFamily="34" charset="0"/>
        </a:defRPr>
      </a:lvl3pPr>
      <a:lvl4pPr marL="2147888" indent="-427038" algn="l" defTabSz="869950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SzPct val="100000"/>
        <a:buFont typeface="Wingdings" pitchFamily="2" charset="2"/>
        <a:buChar char="–"/>
        <a:tabLst>
          <a:tab pos="1582738" algn="l"/>
        </a:tabLst>
        <a:defRPr sz="2000" b="1">
          <a:solidFill>
            <a:schemeClr val="tx1"/>
          </a:solidFill>
          <a:latin typeface="+mn-lt"/>
        </a:defRPr>
      </a:lvl4pPr>
      <a:lvl5pPr marL="51625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5pPr>
      <a:lvl6pPr marL="56197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6pPr>
      <a:lvl7pPr marL="60769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7pPr>
      <a:lvl8pPr marL="65341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8pPr>
      <a:lvl9pPr marL="69913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6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5" Type="http://schemas.openxmlformats.org/officeDocument/2006/relationships/diagramColors" Target="../diagrams/colors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diagramData" Target="../diagrams/data3.xml"/><Relationship Id="rId6" Type="http://schemas.openxmlformats.org/officeDocument/2006/relationships/diagramColors" Target="../diagrams/colors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diagramData" Target="../diagrams/data1.xml"/><Relationship Id="rId6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7012" y="1752600"/>
            <a:ext cx="54768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0013" name="Rectangle 13"/>
          <p:cNvSpPr>
            <a:spLocks noChangeArrowheads="1"/>
          </p:cNvSpPr>
          <p:nvPr/>
        </p:nvSpPr>
        <p:spPr bwMode="auto">
          <a:xfrm>
            <a:off x="3886199" y="1752600"/>
            <a:ext cx="4951413" cy="45720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defTabSz="869950"/>
            <a:endParaRPr lang="en-US"/>
          </a:p>
        </p:txBody>
      </p:sp>
      <p:sp>
        <p:nvSpPr>
          <p:cNvPr id="640008" name="Text Box 8"/>
          <p:cNvSpPr txBox="1">
            <a:spLocks noChangeArrowheads="1"/>
          </p:cNvSpPr>
          <p:nvPr/>
        </p:nvSpPr>
        <p:spPr bwMode="auto">
          <a:xfrm>
            <a:off x="412618" y="2057401"/>
            <a:ext cx="6672394" cy="18625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Chapter </a:t>
            </a:r>
            <a:r>
              <a:rPr lang="en-US" sz="36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6:</a:t>
            </a:r>
            <a:endParaRPr lang="en-US" sz="36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sz="36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Setting </a:t>
            </a:r>
            <a:r>
              <a:rPr lang="en-US" sz="3600" b="1" dirty="0" smtClean="0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Prices</a:t>
            </a:r>
            <a:r>
              <a:rPr lang="en-US" sz="36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 and 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sz="36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    Implementing </a:t>
            </a:r>
          </a:p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sz="36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	</a:t>
            </a:r>
            <a:r>
              <a:rPr lang="en-US" sz="3600" b="1" dirty="0" smtClean="0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Revenue Management</a:t>
            </a:r>
            <a:endParaRPr lang="en-US" sz="3600" b="1" dirty="0">
              <a:solidFill>
                <a:srgbClr val="FF6600"/>
              </a:solidFill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5613" y="4495800"/>
            <a:ext cx="1905000" cy="1778000"/>
            <a:chOff x="455613" y="4495800"/>
            <a:chExt cx="1905000" cy="17780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5613" y="4495800"/>
              <a:ext cx="914400" cy="8175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5613" y="5410200"/>
              <a:ext cx="914400" cy="8429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46213" y="5410200"/>
              <a:ext cx="914400" cy="8636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799" cy="838200"/>
          </a:xfrm>
        </p:spPr>
        <p:txBody>
          <a:bodyPr/>
          <a:lstStyle/>
          <a:p>
            <a:r>
              <a:rPr lang="en-US" dirty="0"/>
              <a:t>Cost-Based Pricing: </a:t>
            </a:r>
            <a:r>
              <a:rPr lang="en-US" dirty="0" smtClean="0"/>
              <a:t>Traditional </a:t>
            </a:r>
            <a:r>
              <a:rPr lang="en-US" dirty="0"/>
              <a:t>vs.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Activity-Based </a:t>
            </a:r>
            <a:r>
              <a:rPr lang="en-US" dirty="0"/>
              <a:t>Costing</a:t>
            </a:r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Traditional costing approach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Emphasizes expense categories (arbitrary overheads allocation)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May result in reducing value generated for customers</a:t>
            </a:r>
          </a:p>
          <a:p>
            <a:r>
              <a:rPr lang="en-US" dirty="0"/>
              <a:t>ABC management systems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Link resource expenses to variety and complexity of goods/services produced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Yields accurate cost information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BUT, </a:t>
            </a:r>
            <a:r>
              <a:rPr lang="en-US" dirty="0"/>
              <a:t>customers care about value to themselves, not what service production costs the firm</a:t>
            </a:r>
          </a:p>
          <a:p>
            <a:pPr lvl="1">
              <a:lnSpc>
                <a:spcPct val="105000"/>
              </a:lnSpc>
              <a:spcBef>
                <a:spcPct val="30000"/>
              </a:spcBef>
              <a:spcAft>
                <a:spcPct val="30000"/>
              </a:spcAft>
            </a:pPr>
            <a:endParaRPr lang="en-US" dirty="0">
              <a:solidFill>
                <a:srgbClr val="2E18B4"/>
              </a:solidFill>
            </a:endParaRPr>
          </a:p>
        </p:txBody>
      </p:sp>
    </p:spTree>
  </p:cSld>
  <p:clrMapOvr>
    <a:masterClrMapping/>
  </p:clrMapOvr>
  <p:transition spd="med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Value-Based Pricing: </a:t>
            </a:r>
            <a:br>
              <a:rPr lang="en-US" smtClean="0"/>
            </a:br>
            <a:r>
              <a:rPr lang="en-US" smtClean="0"/>
              <a:t>Understanding Net Value </a:t>
            </a:r>
            <a:endParaRPr lang="en-US" dirty="0"/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Net Value = Perceived Benefits to Customer (Gross Value) minus All Perceived Outlays (Money, Time, Mental/Physical Effort)</a:t>
            </a:r>
          </a:p>
          <a:p>
            <a:r>
              <a:rPr lang="en-US" dirty="0" smtClean="0"/>
              <a:t>Consumer surplus: difference between price paid and amount customer would have been willing to pay in absence of other options</a:t>
            </a:r>
          </a:p>
          <a:p>
            <a:r>
              <a:rPr lang="en-US" dirty="0" smtClean="0"/>
              <a:t>Competing services are then evaluated via comparison of net value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Value-Based Pricing:</a:t>
            </a:r>
            <a:br>
              <a:rPr lang="en-US" smtClean="0"/>
            </a:br>
            <a:r>
              <a:rPr lang="en-US" smtClean="0"/>
              <a:t>Strategies for Enhancing Net Value</a:t>
            </a:r>
            <a:endParaRPr lang="en-US"/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Enhance gross value</a:t>
            </a:r>
            <a:r>
              <a:rPr dirty="0"/>
              <a:t> – </a:t>
            </a:r>
            <a:r>
              <a:rPr lang="en-US" dirty="0" smtClean="0"/>
              <a:t>benefits delivered</a:t>
            </a:r>
          </a:p>
          <a:p>
            <a:pPr lvl="1"/>
            <a:r>
              <a:rPr lang="en-US" dirty="0" smtClean="0"/>
              <a:t>Add benefits to core product</a:t>
            </a:r>
          </a:p>
          <a:p>
            <a:pPr lvl="1"/>
            <a:r>
              <a:rPr lang="en-US" dirty="0" smtClean="0"/>
              <a:t>Enhance supplementary service</a:t>
            </a:r>
          </a:p>
          <a:p>
            <a:pPr lvl="1"/>
            <a:r>
              <a:rPr lang="en-US" dirty="0" smtClean="0"/>
              <a:t>Manage perceptions of benefits delivered</a:t>
            </a:r>
          </a:p>
          <a:p>
            <a:r>
              <a:rPr lang="en-US" dirty="0" smtClean="0"/>
              <a:t>Reduce costs incurred by</a:t>
            </a:r>
          </a:p>
          <a:p>
            <a:pPr lvl="1"/>
            <a:r>
              <a:rPr lang="en-US" dirty="0" smtClean="0"/>
              <a:t>Reducing monetary costs of acquisition and usage</a:t>
            </a:r>
          </a:p>
          <a:p>
            <a:pPr lvl="1"/>
            <a:r>
              <a:rPr lang="en-US" dirty="0" smtClean="0"/>
              <a:t>Cut</a:t>
            </a:r>
            <a:r>
              <a:rPr dirty="0" smtClean="0"/>
              <a:t>ting</a:t>
            </a:r>
            <a:r>
              <a:rPr lang="en-US" dirty="0" smtClean="0"/>
              <a:t> amount of time required to evaluate, buy, use service</a:t>
            </a:r>
          </a:p>
          <a:p>
            <a:pPr lvl="1"/>
            <a:r>
              <a:rPr lang="en-US" dirty="0" smtClean="0"/>
              <a:t>Lowering effort associated with purchase and use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7571" y="25400"/>
            <a:ext cx="5776648" cy="1206500"/>
          </a:xfrm>
        </p:spPr>
        <p:txBody>
          <a:bodyPr/>
          <a:lstStyle/>
          <a:p>
            <a:r>
              <a:rPr lang="en-GB" dirty="0" smtClean="0"/>
              <a:t>Defining Total User Cost</a:t>
            </a:r>
            <a:endParaRPr lang="en-US" sz="2000" b="0" dirty="0"/>
          </a:p>
        </p:txBody>
      </p:sp>
      <p:grpSp>
        <p:nvGrpSpPr>
          <p:cNvPr id="85" name="Group 84"/>
          <p:cNvGrpSpPr/>
          <p:nvPr/>
        </p:nvGrpSpPr>
        <p:grpSpPr>
          <a:xfrm>
            <a:off x="641218" y="1447800"/>
            <a:ext cx="8436372" cy="4999563"/>
            <a:chOff x="641218" y="1447800"/>
            <a:chExt cx="8436372" cy="4999563"/>
          </a:xfrm>
        </p:grpSpPr>
        <p:cxnSp>
          <p:nvCxnSpPr>
            <p:cNvPr id="74" name="Straight Connector 73"/>
            <p:cNvCxnSpPr/>
            <p:nvPr/>
          </p:nvCxnSpPr>
          <p:spPr bwMode="auto">
            <a:xfrm>
              <a:off x="5713412" y="1524000"/>
              <a:ext cx="533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3198812" y="1600200"/>
              <a:ext cx="4572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9336" name="Text Box 56"/>
            <p:cNvSpPr txBox="1">
              <a:spLocks noChangeArrowheads="1"/>
            </p:cNvSpPr>
            <p:nvPr/>
          </p:nvSpPr>
          <p:spPr bwMode="auto">
            <a:xfrm>
              <a:off x="3656012" y="2600326"/>
              <a:ext cx="2083719" cy="354981"/>
            </a:xfrm>
            <a:prstGeom prst="rect">
              <a:avLst/>
            </a:prstGeom>
            <a:solidFill>
              <a:schemeClr val="bg2">
                <a:lumMod val="50000"/>
                <a:alpha val="2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7069" tIns="43535" rIns="87069" bIns="43535">
              <a:spAutoFit/>
            </a:bodyPr>
            <a:lstStyle/>
            <a:p>
              <a:pPr defTabSz="869950"/>
              <a:r>
                <a:rPr lang="en-GB" sz="14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Physical Effort</a:t>
              </a:r>
            </a:p>
          </p:txBody>
        </p:sp>
        <p:sp>
          <p:nvSpPr>
            <p:cNvPr id="609300" name="Text Box 20"/>
            <p:cNvSpPr txBox="1">
              <a:spLocks noChangeArrowheads="1"/>
            </p:cNvSpPr>
            <p:nvPr/>
          </p:nvSpPr>
          <p:spPr bwMode="auto">
            <a:xfrm>
              <a:off x="3656012" y="3302619"/>
              <a:ext cx="2063089" cy="354981"/>
            </a:xfrm>
            <a:prstGeom prst="rect">
              <a:avLst/>
            </a:prstGeom>
            <a:solidFill>
              <a:schemeClr val="bg2">
                <a:lumMod val="50000"/>
                <a:alpha val="2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7069" tIns="43535" rIns="87069" bIns="43535">
              <a:spAutoFit/>
            </a:bodyPr>
            <a:lstStyle/>
            <a:p>
              <a:pPr defTabSz="869950"/>
              <a:r>
                <a:rPr lang="en-GB" sz="14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Psychological Burdens</a:t>
              </a:r>
            </a:p>
          </p:txBody>
        </p:sp>
        <p:sp>
          <p:nvSpPr>
            <p:cNvPr id="609301" name="Text Box 21"/>
            <p:cNvSpPr txBox="1">
              <a:spLocks noChangeArrowheads="1"/>
            </p:cNvSpPr>
            <p:nvPr/>
          </p:nvSpPr>
          <p:spPr bwMode="auto">
            <a:xfrm>
              <a:off x="3656012" y="3810000"/>
              <a:ext cx="2061370" cy="720000"/>
            </a:xfrm>
            <a:prstGeom prst="rect">
              <a:avLst/>
            </a:prstGeom>
            <a:solidFill>
              <a:schemeClr val="bg2">
                <a:lumMod val="50000"/>
                <a:alpha val="2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7069" tIns="43535" rIns="87069" bIns="43535">
              <a:spAutoFit/>
            </a:bodyPr>
            <a:lstStyle/>
            <a:p>
              <a:pPr defTabSz="869950"/>
              <a:r>
                <a:rPr lang="en-GB" sz="14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Sensory </a:t>
              </a:r>
            </a:p>
            <a:p>
              <a:pPr defTabSz="869950"/>
              <a:r>
                <a:rPr lang="en-GB" sz="14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Burdens</a:t>
              </a:r>
            </a:p>
          </p:txBody>
        </p:sp>
        <p:sp>
          <p:nvSpPr>
            <p:cNvPr id="609327" name="Text Box 47"/>
            <p:cNvSpPr txBox="1">
              <a:spLocks noChangeArrowheads="1"/>
            </p:cNvSpPr>
            <p:nvPr/>
          </p:nvSpPr>
          <p:spPr bwMode="auto">
            <a:xfrm>
              <a:off x="6704012" y="2605089"/>
              <a:ext cx="1978846" cy="36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84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defTabSz="869950"/>
              <a:r>
                <a:rPr lang="en-GB" sz="14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Incidental Expenses</a:t>
              </a:r>
            </a:p>
          </p:txBody>
        </p:sp>
        <p:sp>
          <p:nvSpPr>
            <p:cNvPr id="609334" name="Line 54"/>
            <p:cNvSpPr>
              <a:spLocks noChangeShapeType="1"/>
            </p:cNvSpPr>
            <p:nvPr/>
          </p:nvSpPr>
          <p:spPr bwMode="auto">
            <a:xfrm>
              <a:off x="3122612" y="3576638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SG" sz="14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09347" name="Text Box 67"/>
            <p:cNvSpPr txBox="1">
              <a:spLocks noChangeArrowheads="1"/>
            </p:cNvSpPr>
            <p:nvPr/>
          </p:nvSpPr>
          <p:spPr bwMode="auto">
            <a:xfrm>
              <a:off x="6704012" y="2043114"/>
              <a:ext cx="2001196" cy="339725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84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defTabSz="869950"/>
              <a:r>
                <a:rPr lang="en-GB" sz="1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Operating Costs</a:t>
              </a:r>
            </a:p>
          </p:txBody>
        </p:sp>
        <p:sp>
          <p:nvSpPr>
            <p:cNvPr id="609353" name="Text Box 73"/>
            <p:cNvSpPr txBox="1">
              <a:spLocks noChangeArrowheads="1"/>
            </p:cNvSpPr>
            <p:nvPr/>
          </p:nvSpPr>
          <p:spPr bwMode="auto">
            <a:xfrm>
              <a:off x="6706366" y="1447800"/>
              <a:ext cx="1978846" cy="36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84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defTabSz="869950"/>
              <a:r>
                <a:rPr lang="en-GB" sz="14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Purchase</a:t>
              </a:r>
            </a:p>
          </p:txBody>
        </p:sp>
        <p:sp>
          <p:nvSpPr>
            <p:cNvPr id="609354" name="Text Box 74"/>
            <p:cNvSpPr txBox="1">
              <a:spLocks noChangeArrowheads="1"/>
            </p:cNvSpPr>
            <p:nvPr/>
          </p:nvSpPr>
          <p:spPr bwMode="auto">
            <a:xfrm>
              <a:off x="3656012" y="2014539"/>
              <a:ext cx="2083719" cy="354981"/>
            </a:xfrm>
            <a:prstGeom prst="rect">
              <a:avLst/>
            </a:prstGeom>
            <a:solidFill>
              <a:schemeClr val="bg2">
                <a:lumMod val="50000"/>
                <a:alpha val="2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7069" tIns="43535" rIns="87069" bIns="43535">
              <a:spAutoFit/>
            </a:bodyPr>
            <a:lstStyle/>
            <a:p>
              <a:pPr defTabSz="869950"/>
              <a:r>
                <a:rPr lang="en-GB" sz="1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Time</a:t>
              </a:r>
            </a:p>
          </p:txBody>
        </p:sp>
        <p:sp>
          <p:nvSpPr>
            <p:cNvPr id="609362" name="Text Box 82"/>
            <p:cNvSpPr txBox="1">
              <a:spLocks noChangeArrowheads="1"/>
            </p:cNvSpPr>
            <p:nvPr/>
          </p:nvSpPr>
          <p:spPr bwMode="auto">
            <a:xfrm>
              <a:off x="6931978" y="5791201"/>
              <a:ext cx="2145612" cy="5686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pPr defTabSz="869950"/>
              <a:r>
                <a:rPr lang="en-US" sz="14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* Includes all five </a:t>
              </a:r>
            </a:p>
            <a:p>
              <a:pPr defTabSz="869950">
                <a:spcBef>
                  <a:spcPct val="0"/>
                </a:spcBef>
              </a:pPr>
              <a:r>
                <a:rPr lang="en-US" sz="14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  cost categories</a:t>
              </a:r>
            </a:p>
          </p:txBody>
        </p:sp>
        <p:sp>
          <p:nvSpPr>
            <p:cNvPr id="609365" name="Text Box 85"/>
            <p:cNvSpPr txBox="1">
              <a:spLocks noChangeArrowheads="1"/>
            </p:cNvSpPr>
            <p:nvPr/>
          </p:nvSpPr>
          <p:spPr bwMode="auto">
            <a:xfrm>
              <a:off x="641218" y="3200398"/>
              <a:ext cx="2176594" cy="720000"/>
            </a:xfrm>
            <a:prstGeom prst="rect">
              <a:avLst/>
            </a:prstGeom>
            <a:solidFill>
              <a:schemeClr val="accent2">
                <a:alpha val="28999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Ctr="1">
              <a:spAutoFit/>
            </a:bodyPr>
            <a:lstStyle/>
            <a:p>
              <a:pPr defTabSz="869950"/>
              <a:r>
                <a:rPr lang="en-US" sz="14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Purchase and Service Encounter Costs</a:t>
              </a:r>
            </a:p>
          </p:txBody>
        </p:sp>
        <p:grpSp>
          <p:nvGrpSpPr>
            <p:cNvPr id="2" name="Group 88"/>
            <p:cNvGrpSpPr>
              <a:grpSpLocks/>
            </p:cNvGrpSpPr>
            <p:nvPr/>
          </p:nvGrpSpPr>
          <p:grpSpPr bwMode="auto">
            <a:xfrm>
              <a:off x="1485424" y="1593850"/>
              <a:ext cx="5929661" cy="4565650"/>
              <a:chOff x="864" y="1004"/>
              <a:chExt cx="3449" cy="2876"/>
            </a:xfrm>
          </p:grpSpPr>
          <p:sp>
            <p:nvSpPr>
              <p:cNvPr id="609294" name="Line 14"/>
              <p:cNvSpPr>
                <a:spLocks noChangeShapeType="1"/>
              </p:cNvSpPr>
              <p:nvPr/>
            </p:nvSpPr>
            <p:spPr bwMode="auto">
              <a:xfrm>
                <a:off x="1749" y="1005"/>
                <a:ext cx="0" cy="1821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SG" sz="14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09305" name="Line 25"/>
              <p:cNvSpPr>
                <a:spLocks noChangeShapeType="1"/>
              </p:cNvSpPr>
              <p:nvPr/>
            </p:nvSpPr>
            <p:spPr bwMode="auto">
              <a:xfrm>
                <a:off x="1749" y="1754"/>
                <a:ext cx="399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SG" sz="14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09306" name="Line 26"/>
              <p:cNvSpPr>
                <a:spLocks noChangeShapeType="1"/>
              </p:cNvSpPr>
              <p:nvPr/>
            </p:nvSpPr>
            <p:spPr bwMode="auto">
              <a:xfrm>
                <a:off x="1753" y="1382"/>
                <a:ext cx="379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SG" sz="14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09307" name="Line 27"/>
              <p:cNvSpPr>
                <a:spLocks noChangeShapeType="1"/>
              </p:cNvSpPr>
              <p:nvPr/>
            </p:nvSpPr>
            <p:spPr bwMode="auto">
              <a:xfrm>
                <a:off x="1753" y="2250"/>
                <a:ext cx="399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SG" sz="14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09308" name="Line 28"/>
              <p:cNvSpPr>
                <a:spLocks noChangeShapeType="1"/>
              </p:cNvSpPr>
              <p:nvPr/>
            </p:nvSpPr>
            <p:spPr bwMode="auto">
              <a:xfrm>
                <a:off x="1753" y="2818"/>
                <a:ext cx="399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SG" sz="14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09309" name="Line 29"/>
              <p:cNvSpPr>
                <a:spLocks noChangeShapeType="1"/>
              </p:cNvSpPr>
              <p:nvPr/>
            </p:nvSpPr>
            <p:spPr bwMode="auto">
              <a:xfrm>
                <a:off x="1749" y="3346"/>
                <a:ext cx="399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SG" sz="14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09310" name="Line 30"/>
              <p:cNvSpPr>
                <a:spLocks noChangeShapeType="1"/>
              </p:cNvSpPr>
              <p:nvPr/>
            </p:nvSpPr>
            <p:spPr bwMode="auto">
              <a:xfrm>
                <a:off x="1749" y="3880"/>
                <a:ext cx="399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SG" sz="14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09311" name="Line 31"/>
              <p:cNvSpPr>
                <a:spLocks noChangeShapeType="1"/>
              </p:cNvSpPr>
              <p:nvPr/>
            </p:nvSpPr>
            <p:spPr bwMode="auto">
              <a:xfrm>
                <a:off x="1749" y="3346"/>
                <a:ext cx="0" cy="534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SG" sz="14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09322" name="Line 42"/>
              <p:cNvSpPr>
                <a:spLocks noChangeShapeType="1"/>
              </p:cNvSpPr>
              <p:nvPr/>
            </p:nvSpPr>
            <p:spPr bwMode="auto">
              <a:xfrm>
                <a:off x="1488" y="3504"/>
                <a:ext cx="259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SG" sz="14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09329" name="Line 49"/>
              <p:cNvSpPr>
                <a:spLocks noChangeShapeType="1"/>
              </p:cNvSpPr>
              <p:nvPr/>
            </p:nvSpPr>
            <p:spPr bwMode="auto">
              <a:xfrm>
                <a:off x="1482" y="2253"/>
                <a:ext cx="267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SG" sz="14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09349" name="Line 69"/>
              <p:cNvSpPr>
                <a:spLocks noChangeShapeType="1"/>
              </p:cNvSpPr>
              <p:nvPr/>
            </p:nvSpPr>
            <p:spPr bwMode="auto">
              <a:xfrm>
                <a:off x="864" y="1360"/>
                <a:ext cx="0" cy="65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 anchorCtr="1">
                <a:spAutoFit/>
              </a:bodyPr>
              <a:lstStyle/>
              <a:p>
                <a:endParaRPr lang="en-SG" sz="14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09351" name="Line 71"/>
              <p:cNvSpPr>
                <a:spLocks noChangeShapeType="1"/>
              </p:cNvSpPr>
              <p:nvPr/>
            </p:nvSpPr>
            <p:spPr bwMode="auto">
              <a:xfrm>
                <a:off x="870" y="2482"/>
                <a:ext cx="0" cy="92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 anchorCtr="1">
                <a:spAutoFit/>
              </a:bodyPr>
              <a:lstStyle/>
              <a:p>
                <a:endParaRPr lang="en-SG" sz="14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09356" name="Line 76"/>
              <p:cNvSpPr>
                <a:spLocks noChangeShapeType="1"/>
              </p:cNvSpPr>
              <p:nvPr/>
            </p:nvSpPr>
            <p:spPr bwMode="auto">
              <a:xfrm>
                <a:off x="1752" y="1004"/>
                <a:ext cx="393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SG" sz="14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09358" name="Line 78"/>
              <p:cNvSpPr>
                <a:spLocks noChangeShapeType="1"/>
              </p:cNvSpPr>
              <p:nvPr/>
            </p:nvSpPr>
            <p:spPr bwMode="auto">
              <a:xfrm>
                <a:off x="3360" y="1020"/>
                <a:ext cx="660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 anchorCtr="1">
                <a:spAutoFit/>
              </a:bodyPr>
              <a:lstStyle/>
              <a:p>
                <a:endParaRPr lang="en-SG" sz="14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09359" name="Line 79"/>
              <p:cNvSpPr>
                <a:spLocks noChangeShapeType="1"/>
              </p:cNvSpPr>
              <p:nvPr/>
            </p:nvSpPr>
            <p:spPr bwMode="auto">
              <a:xfrm>
                <a:off x="4024" y="1020"/>
                <a:ext cx="288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 anchorCtr="1">
                <a:spAutoFit/>
              </a:bodyPr>
              <a:lstStyle/>
              <a:p>
                <a:endParaRPr lang="en-SG" sz="14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09360" name="Line 80"/>
              <p:cNvSpPr>
                <a:spLocks noChangeShapeType="1"/>
              </p:cNvSpPr>
              <p:nvPr/>
            </p:nvSpPr>
            <p:spPr bwMode="auto">
              <a:xfrm>
                <a:off x="4021" y="1836"/>
                <a:ext cx="288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 anchorCtr="1">
                <a:spAutoFit/>
              </a:bodyPr>
              <a:lstStyle/>
              <a:p>
                <a:endParaRPr lang="en-SG" sz="14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09361" name="Line 81"/>
              <p:cNvSpPr>
                <a:spLocks noChangeShapeType="1"/>
              </p:cNvSpPr>
              <p:nvPr/>
            </p:nvSpPr>
            <p:spPr bwMode="auto">
              <a:xfrm>
                <a:off x="4019" y="1020"/>
                <a:ext cx="0" cy="81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 anchorCtr="1">
                <a:spAutoFit/>
              </a:bodyPr>
              <a:lstStyle/>
              <a:p>
                <a:endParaRPr lang="en-SG" sz="14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609367" name="Line 87"/>
              <p:cNvSpPr>
                <a:spLocks noChangeShapeType="1"/>
              </p:cNvSpPr>
              <p:nvPr/>
            </p:nvSpPr>
            <p:spPr bwMode="auto">
              <a:xfrm>
                <a:off x="4025" y="1408"/>
                <a:ext cx="288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 anchorCtr="1">
                <a:spAutoFit/>
              </a:bodyPr>
              <a:lstStyle/>
              <a:p>
                <a:endParaRPr lang="en-SG" sz="1400"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cxnSp>
          <p:nvCxnSpPr>
            <p:cNvPr id="38" name="Straight Connector 37"/>
            <p:cNvCxnSpPr>
              <a:stCxn id="42" idx="2"/>
              <a:endCxn id="609365" idx="0"/>
            </p:cNvCxnSpPr>
            <p:nvPr/>
          </p:nvCxnSpPr>
          <p:spPr bwMode="auto">
            <a:xfrm rot="5400000">
              <a:off x="1204485" y="2675368"/>
              <a:ext cx="105006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>
              <a:stCxn id="609365" idx="2"/>
              <a:endCxn id="44" idx="0"/>
            </p:cNvCxnSpPr>
            <p:nvPr/>
          </p:nvCxnSpPr>
          <p:spPr bwMode="auto">
            <a:xfrm rot="5400000">
              <a:off x="1060814" y="4589099"/>
              <a:ext cx="1337402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" name="Text Box 85"/>
            <p:cNvSpPr txBox="1">
              <a:spLocks noChangeArrowheads="1"/>
            </p:cNvSpPr>
            <p:nvPr/>
          </p:nvSpPr>
          <p:spPr bwMode="auto">
            <a:xfrm>
              <a:off x="641218" y="1790338"/>
              <a:ext cx="2176594" cy="360000"/>
            </a:xfrm>
            <a:prstGeom prst="rect">
              <a:avLst/>
            </a:prstGeom>
            <a:solidFill>
              <a:schemeClr val="accent2">
                <a:alpha val="28999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Ctr="1">
              <a:spAutoFit/>
            </a:bodyPr>
            <a:lstStyle/>
            <a:p>
              <a:pPr defTabSz="869950"/>
              <a:r>
                <a:rPr lang="en-US" sz="1400" dirty="0" smtClean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Search Costs*</a:t>
              </a:r>
              <a:endPara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4" name="Text Box 85"/>
            <p:cNvSpPr txBox="1">
              <a:spLocks noChangeArrowheads="1"/>
            </p:cNvSpPr>
            <p:nvPr/>
          </p:nvSpPr>
          <p:spPr bwMode="auto">
            <a:xfrm>
              <a:off x="641218" y="5257800"/>
              <a:ext cx="2176594" cy="360000"/>
            </a:xfrm>
            <a:prstGeom prst="rect">
              <a:avLst/>
            </a:prstGeom>
            <a:solidFill>
              <a:schemeClr val="accent2">
                <a:alpha val="28999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Ctr="1">
              <a:spAutoFit/>
            </a:bodyPr>
            <a:lstStyle/>
            <a:p>
              <a:pPr defTabSz="869950"/>
              <a:r>
                <a:rPr lang="en-US" sz="1400" dirty="0" smtClean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Post Purchase Costs*</a:t>
              </a:r>
              <a:endPara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 bwMode="auto">
            <a:xfrm rot="5400000">
              <a:off x="1941512" y="2857500"/>
              <a:ext cx="2514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3198812" y="2209800"/>
              <a:ext cx="4572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3198812" y="2743200"/>
              <a:ext cx="4572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3198812" y="3505200"/>
              <a:ext cx="4572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2817812" y="3505200"/>
              <a:ext cx="4572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3198812" y="4114800"/>
              <a:ext cx="4572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3198812" y="5105400"/>
              <a:ext cx="4572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3198812" y="6096000"/>
              <a:ext cx="4572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9302" name="Text Box 22"/>
            <p:cNvSpPr txBox="1">
              <a:spLocks noChangeArrowheads="1"/>
            </p:cNvSpPr>
            <p:nvPr/>
          </p:nvSpPr>
          <p:spPr bwMode="auto">
            <a:xfrm>
              <a:off x="3656012" y="4932364"/>
              <a:ext cx="2061369" cy="720000"/>
            </a:xfrm>
            <a:prstGeom prst="rect">
              <a:avLst/>
            </a:prstGeom>
            <a:solidFill>
              <a:schemeClr val="bg2">
                <a:lumMod val="50000"/>
                <a:alpha val="2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7069" tIns="43535" rIns="87069" bIns="43535">
              <a:spAutoFit/>
            </a:bodyPr>
            <a:lstStyle/>
            <a:p>
              <a:pPr defTabSz="869950"/>
              <a:r>
                <a:rPr lang="en-GB" sz="14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Necessary  </a:t>
              </a:r>
            </a:p>
            <a:p>
              <a:pPr defTabSz="869950"/>
              <a:r>
                <a:rPr lang="en-GB" sz="14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Follow-up</a:t>
              </a:r>
            </a:p>
          </p:txBody>
        </p:sp>
        <p:cxnSp>
          <p:nvCxnSpPr>
            <p:cNvPr id="65" name="Straight Connector 64"/>
            <p:cNvCxnSpPr/>
            <p:nvPr/>
          </p:nvCxnSpPr>
          <p:spPr bwMode="auto">
            <a:xfrm>
              <a:off x="2817812" y="5410200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rot="5400000">
              <a:off x="2703512" y="5600700"/>
              <a:ext cx="990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9303" name="Text Box 23"/>
            <p:cNvSpPr txBox="1">
              <a:spLocks noChangeArrowheads="1"/>
            </p:cNvSpPr>
            <p:nvPr/>
          </p:nvSpPr>
          <p:spPr bwMode="auto">
            <a:xfrm>
              <a:off x="3652043" y="5770564"/>
              <a:ext cx="2061369" cy="676799"/>
            </a:xfrm>
            <a:prstGeom prst="rect">
              <a:avLst/>
            </a:prstGeom>
            <a:solidFill>
              <a:schemeClr val="bg2">
                <a:lumMod val="50000"/>
                <a:alpha val="2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7069" tIns="43535" rIns="87069" bIns="43535">
              <a:spAutoFit/>
            </a:bodyPr>
            <a:lstStyle/>
            <a:p>
              <a:pPr defTabSz="869950"/>
              <a:r>
                <a:rPr lang="en-GB" sz="14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Problem</a:t>
              </a:r>
              <a:endParaRPr lang="en-GB" sz="140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endParaRPr>
            </a:p>
            <a:p>
              <a:pPr defTabSz="869950"/>
              <a:r>
                <a:rPr lang="en-GB" sz="14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S</a:t>
              </a:r>
              <a:r>
                <a:rPr lang="en-GB" sz="1400" dirty="0" smtClean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olving</a:t>
              </a:r>
              <a:endParaRPr lang="en-GB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 bwMode="auto">
            <a:xfrm rot="5400000">
              <a:off x="5522912" y="2171700"/>
              <a:ext cx="1295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6246812" y="1524000"/>
              <a:ext cx="4572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9357" name="Text Box 77"/>
            <p:cNvSpPr txBox="1">
              <a:spLocks noChangeArrowheads="1"/>
            </p:cNvSpPr>
            <p:nvPr/>
          </p:nvSpPr>
          <p:spPr bwMode="auto">
            <a:xfrm>
              <a:off x="3656012" y="1473819"/>
              <a:ext cx="2083719" cy="354981"/>
            </a:xfrm>
            <a:prstGeom prst="rect">
              <a:avLst/>
            </a:prstGeom>
            <a:solidFill>
              <a:schemeClr val="bg2">
                <a:lumMod val="50000"/>
                <a:alpha val="2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7069" tIns="43535" rIns="87069" bIns="43535">
              <a:spAutoFit/>
            </a:bodyPr>
            <a:lstStyle/>
            <a:p>
              <a:pPr defTabSz="869950"/>
              <a:r>
                <a:rPr lang="en-GB" sz="14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Money</a:t>
              </a:r>
            </a:p>
          </p:txBody>
        </p:sp>
        <p:cxnSp>
          <p:nvCxnSpPr>
            <p:cNvPr id="80" name="Straight Connector 79"/>
            <p:cNvCxnSpPr>
              <a:endCxn id="609347" idx="1"/>
            </p:cNvCxnSpPr>
            <p:nvPr/>
          </p:nvCxnSpPr>
          <p:spPr bwMode="auto">
            <a:xfrm>
              <a:off x="6170612" y="2209800"/>
              <a:ext cx="533400" cy="317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6170612" y="2819400"/>
              <a:ext cx="533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Competition-Based Pricing</a:t>
            </a:r>
            <a:endParaRPr lang="en-SG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531812" y="1600200"/>
          <a:ext cx="9144000" cy="4927601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47571" y="25400"/>
            <a:ext cx="6106742" cy="1206500"/>
          </a:xfrm>
        </p:spPr>
        <p:txBody>
          <a:bodyPr/>
          <a:lstStyle/>
          <a:p>
            <a:r>
              <a:rPr lang="en-US" dirty="0" smtClean="0"/>
              <a:t>Competitive-Based Pricing</a:t>
            </a:r>
            <a:endParaRPr lang="en-US" sz="2000" b="0" dirty="0"/>
          </a:p>
        </p:txBody>
      </p:sp>
      <p:pic>
        <p:nvPicPr>
          <p:cNvPr id="16" name="Picture 16" descr="PPT8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9371012" cy="445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Revenue Management:</a:t>
            </a:r>
          </a:p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What it is and How it works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Maximizing Revenue from </a:t>
            </a:r>
            <a:br>
              <a:rPr lang="en-US" smtClean="0"/>
            </a:br>
            <a:r>
              <a:rPr lang="en-US" smtClean="0"/>
              <a:t>Available Capacity at a Given Time</a:t>
            </a:r>
            <a:endParaRPr lang="en-US" dirty="0"/>
          </a:p>
        </p:txBody>
      </p:sp>
      <p:sp>
        <p:nvSpPr>
          <p:cNvPr id="611332" name="Rectangle 4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Most effective in the following conditions:</a:t>
            </a:r>
          </a:p>
          <a:p>
            <a:pPr lvl="1"/>
            <a:r>
              <a:rPr lang="en-US" dirty="0" smtClean="0"/>
              <a:t>High fixed cost structure</a:t>
            </a:r>
          </a:p>
          <a:p>
            <a:pPr lvl="1"/>
            <a:r>
              <a:rPr lang="en-US" dirty="0" smtClean="0"/>
              <a:t>Relatively fixed capacity</a:t>
            </a:r>
          </a:p>
          <a:p>
            <a:pPr lvl="1"/>
            <a:r>
              <a:rPr lang="en-US" dirty="0" smtClean="0"/>
              <a:t>Perishable </a:t>
            </a:r>
            <a:r>
              <a:rPr dirty="0" smtClean="0"/>
              <a:t>i</a:t>
            </a:r>
            <a:r>
              <a:rPr lang="en-US" dirty="0" err="1" smtClean="0"/>
              <a:t>nventory</a:t>
            </a:r>
            <a:endParaRPr lang="en-US" dirty="0" smtClean="0"/>
          </a:p>
          <a:p>
            <a:pPr lvl="1"/>
            <a:r>
              <a:rPr lang="en-US" dirty="0" smtClean="0"/>
              <a:t>Variable and uncertain demand</a:t>
            </a:r>
          </a:p>
          <a:p>
            <a:pPr lvl="1"/>
            <a:r>
              <a:rPr lang="en-US" dirty="0" smtClean="0"/>
              <a:t>Varying customer price sensitivity</a:t>
            </a:r>
          </a:p>
          <a:p>
            <a:r>
              <a:rPr lang="en-US" dirty="0" smtClean="0"/>
              <a:t>Revenue management (RM) is price customization </a:t>
            </a:r>
          </a:p>
          <a:p>
            <a:pPr lvl="1"/>
            <a:r>
              <a:rPr lang="en-US" dirty="0" smtClean="0"/>
              <a:t>Charge different value segments different prices for same product based on price sensitivity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Maximizing Revenue from </a:t>
            </a:r>
            <a:br>
              <a:rPr lang="en-US" smtClean="0"/>
            </a:br>
            <a:r>
              <a:rPr lang="en-US" smtClean="0"/>
              <a:t>Available Capacity at a Given Time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RM uses mathematical models to examine historical data and real time information to determine</a:t>
            </a:r>
          </a:p>
          <a:p>
            <a:pPr lvl="1"/>
            <a:r>
              <a:rPr lang="en-US" smtClean="0"/>
              <a:t>What prices to charge within each price bucket</a:t>
            </a:r>
          </a:p>
          <a:p>
            <a:pPr lvl="1"/>
            <a:r>
              <a:rPr lang="en-US" smtClean="0"/>
              <a:t>How many service units to allocate to each bucket</a:t>
            </a:r>
          </a:p>
          <a:p>
            <a:r>
              <a:rPr lang="en-US" smtClean="0"/>
              <a:t>Rate fences deter customers willing to pay more from trading down to lower prices (minimize consumer surplus)</a:t>
            </a:r>
          </a:p>
          <a:p>
            <a:endParaRPr lang="en-US" smtClean="0"/>
          </a:p>
          <a:p>
            <a:endParaRPr lang="en-SG" dirty="0"/>
          </a:p>
        </p:txBody>
      </p:sp>
    </p:spTree>
  </p:cSld>
  <p:clrMapOvr>
    <a:masterClrMapping/>
  </p:clrMapOvr>
  <p:transition spd="med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</a:t>
            </a:r>
            <a:r>
              <a:rPr lang="en-US" dirty="0" smtClean="0"/>
              <a:t>Elasticity</a:t>
            </a:r>
            <a:endParaRPr lang="en-US" sz="2000" b="0" dirty="0"/>
          </a:p>
        </p:txBody>
      </p:sp>
      <p:pic>
        <p:nvPicPr>
          <p:cNvPr id="16" name="Picture 16" descr="PPT8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812" y="1752600"/>
            <a:ext cx="8991600" cy="4427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 Of Chapter 6</a:t>
            </a:r>
            <a:endParaRPr lang="en-US" dirty="0"/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Effective Pricing is Central to Financial Success</a:t>
            </a:r>
          </a:p>
          <a:p>
            <a:r>
              <a:rPr lang="en-US" dirty="0" smtClean="0"/>
              <a:t>Pricing Strategy as </a:t>
            </a:r>
            <a:r>
              <a:rPr lang="en-US" dirty="0"/>
              <a:t>R</a:t>
            </a:r>
            <a:r>
              <a:rPr lang="en-US" dirty="0" smtClean="0"/>
              <a:t>epresented by the Pricing </a:t>
            </a:r>
            <a:r>
              <a:rPr lang="en-US" dirty="0"/>
              <a:t>T</a:t>
            </a:r>
            <a:r>
              <a:rPr lang="en-US" dirty="0" smtClean="0"/>
              <a:t>ripod</a:t>
            </a:r>
          </a:p>
          <a:p>
            <a:r>
              <a:rPr lang="en-US" dirty="0" smtClean="0"/>
              <a:t>Revenue Management: What it is and How it Works</a:t>
            </a:r>
          </a:p>
          <a:p>
            <a:r>
              <a:rPr lang="en-US" dirty="0" smtClean="0"/>
              <a:t>Ethical Concerns in Service Pricing</a:t>
            </a:r>
          </a:p>
          <a:p>
            <a:r>
              <a:rPr lang="en-US" dirty="0" smtClean="0"/>
              <a:t>Putting Service Pricing into Practice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7570" y="0"/>
            <a:ext cx="8169831" cy="1206500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dirty="0"/>
              <a:t>Key Categories of Rate </a:t>
            </a:r>
            <a:r>
              <a:rPr lang="en-US" dirty="0" smtClean="0"/>
              <a:t>Fences: </a:t>
            </a:r>
            <a:br>
              <a:rPr lang="en-US" dirty="0" smtClean="0"/>
            </a:br>
            <a:r>
              <a:rPr lang="en-US" dirty="0" smtClean="0"/>
              <a:t>Physical (Product</a:t>
            </a:r>
            <a:r>
              <a:rPr dirty="0" smtClean="0"/>
              <a:t>-</a:t>
            </a:r>
            <a:r>
              <a:rPr lang="en-US" dirty="0" smtClean="0"/>
              <a:t>Related) Fences</a:t>
            </a:r>
            <a:endParaRPr lang="en-US" sz="2000" b="0" dirty="0"/>
          </a:p>
        </p:txBody>
      </p:sp>
      <p:graphicFrame>
        <p:nvGraphicFramePr>
          <p:cNvPr id="619617" name="Group 97"/>
          <p:cNvGraphicFramePr>
            <a:graphicFrameLocks noGrp="1"/>
          </p:cNvGraphicFramePr>
          <p:nvPr/>
        </p:nvGraphicFramePr>
        <p:xfrm>
          <a:off x="455612" y="2133600"/>
          <a:ext cx="8995067" cy="403047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970848"/>
                <a:gridCol w="6024219"/>
              </a:tblGrid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Rate Fences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Examples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Basic Product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 Class of travel (Business/Economy class)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 Size and furnishing of a hotel room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 Seat location in a theater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Amenities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 Free breakfast at a hotel, airport pick up, etc.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 Free golf cart at a golf course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</a:tr>
              <a:tr h="153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Service Level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 Priority wait listing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 Increase in baggage allowances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 Dedicated service hotlines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 Dedicated account management team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5612" y="14478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u="sng" dirty="0" smtClean="0">
                <a:solidFill>
                  <a:srgbClr val="013C7D"/>
                </a:solidFill>
                <a:latin typeface="Helvetica"/>
                <a:cs typeface="Helvetica"/>
              </a:rPr>
              <a:t>Product-Related Fences</a:t>
            </a:r>
            <a:endParaRPr lang="en-US" sz="2400" b="1" u="sng" dirty="0">
              <a:solidFill>
                <a:srgbClr val="013C7D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2" y="0"/>
            <a:ext cx="8169831" cy="1206500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dirty="0"/>
              <a:t>Key Categories of Rate </a:t>
            </a:r>
            <a:r>
              <a:rPr lang="en-US" dirty="0" smtClean="0"/>
              <a:t>Fences: </a:t>
            </a:r>
            <a:br>
              <a:rPr lang="en-US" dirty="0" smtClean="0"/>
            </a:br>
            <a:r>
              <a:rPr lang="en-US" dirty="0" smtClean="0"/>
              <a:t>Non Physical Fences</a:t>
            </a:r>
            <a:endParaRPr lang="en-US" sz="2000" b="0" dirty="0"/>
          </a:p>
        </p:txBody>
      </p:sp>
      <p:graphicFrame>
        <p:nvGraphicFramePr>
          <p:cNvPr id="620602" name="Group 58"/>
          <p:cNvGraphicFramePr>
            <a:graphicFrameLocks noGrp="1"/>
          </p:cNvGraphicFramePr>
          <p:nvPr/>
        </p:nvGraphicFramePr>
        <p:xfrm>
          <a:off x="531812" y="2209800"/>
          <a:ext cx="8995067" cy="327437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970848"/>
                <a:gridCol w="6024219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5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Rate Fences</a:t>
                      </a: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Examples</a:t>
                      </a:r>
                    </a:p>
                  </a:txBody>
                  <a:tcPr marL="99028" marR="99028" horzOverflow="overflow"/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5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Time of booking or reservation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Requirements for advance purchase 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Must pay full fare two weeks before departure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</a:tr>
              <a:tr h="965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5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Location of booking or reservation 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Passengers booking air tickets for an identical route in different countries are charged different prices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</a:tr>
              <a:tr h="1074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5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Flexibility of ticket usage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Fees/penalties for canceling or changing a reservation (up to loss of entire ticket price) 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Non-refundable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reservation fees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1812" y="14478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u="sng" dirty="0" smtClean="0">
                <a:solidFill>
                  <a:srgbClr val="013C7D"/>
                </a:solidFill>
                <a:latin typeface="Helvetica"/>
                <a:cs typeface="Helvetica"/>
              </a:rPr>
              <a:t>Transaction Characteristics</a:t>
            </a:r>
            <a:endParaRPr lang="en-US" sz="2400" b="1" u="sng" dirty="0">
              <a:solidFill>
                <a:srgbClr val="013C7D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5000"/>
              </a:lnSpc>
            </a:pPr>
            <a:r>
              <a:rPr lang="en-US" dirty="0"/>
              <a:t>Key Categories of Rate </a:t>
            </a:r>
            <a:r>
              <a:rPr lang="en-US" dirty="0" smtClean="0"/>
              <a:t>Fences: </a:t>
            </a:r>
            <a:br>
              <a:rPr lang="en-US" dirty="0" smtClean="0"/>
            </a:br>
            <a:r>
              <a:rPr lang="en-US" dirty="0" smtClean="0"/>
              <a:t>Non Physical Fences</a:t>
            </a:r>
            <a:endParaRPr lang="en-US" sz="2000" b="0" dirty="0"/>
          </a:p>
        </p:txBody>
      </p:sp>
      <p:graphicFrame>
        <p:nvGraphicFramePr>
          <p:cNvPr id="621611" name="Group 43"/>
          <p:cNvGraphicFramePr>
            <a:graphicFrameLocks noGrp="1"/>
          </p:cNvGraphicFramePr>
          <p:nvPr/>
        </p:nvGraphicFramePr>
        <p:xfrm>
          <a:off x="455612" y="2265108"/>
          <a:ext cx="8995067" cy="306889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970848"/>
                <a:gridCol w="6024219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5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Rate Fences</a:t>
                      </a: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Example</a:t>
                      </a:r>
                    </a:p>
                  </a:txBody>
                  <a:tcPr marL="99028" marR="99028" horzOverflow="overflow"/>
                </a:tc>
              </a:tr>
              <a:tr h="969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5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Time or duration of use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Early bird special in restaurant before 6pm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Must stay over on Sat for airline, hotel 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Must stay at least five days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</a:tr>
              <a:tr h="143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5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Location of consumption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Price depends on departure location, especially in international travel 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Prices vary by location (between cities, city centre vs. edges of city)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5612" y="14478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u="sng" dirty="0" smtClean="0">
                <a:solidFill>
                  <a:srgbClr val="013C7D"/>
                </a:solidFill>
                <a:latin typeface="Helvetica"/>
                <a:cs typeface="Helvetica"/>
              </a:rPr>
              <a:t>Consumption Characteristics</a:t>
            </a:r>
            <a:endParaRPr lang="en-US" sz="2400" b="1" u="sng" dirty="0">
              <a:solidFill>
                <a:srgbClr val="013C7D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5000"/>
              </a:lnSpc>
            </a:pPr>
            <a:r>
              <a:rPr lang="en-US" dirty="0"/>
              <a:t>Key Categories of Rate </a:t>
            </a:r>
            <a:r>
              <a:rPr lang="en-US" dirty="0" smtClean="0"/>
              <a:t>Fences:</a:t>
            </a:r>
            <a:br>
              <a:rPr lang="en-US" dirty="0" smtClean="0"/>
            </a:br>
            <a:r>
              <a:rPr lang="en-US" dirty="0" smtClean="0"/>
              <a:t>Non Physical Fences</a:t>
            </a:r>
            <a:endParaRPr lang="en-US" sz="2000" b="0" dirty="0"/>
          </a:p>
        </p:txBody>
      </p:sp>
      <p:graphicFrame>
        <p:nvGraphicFramePr>
          <p:cNvPr id="622669" name="Group 77"/>
          <p:cNvGraphicFramePr>
            <a:graphicFrameLocks noGrp="1"/>
          </p:cNvGraphicFramePr>
          <p:nvPr/>
        </p:nvGraphicFramePr>
        <p:xfrm>
          <a:off x="379412" y="2284412"/>
          <a:ext cx="8995066" cy="297338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300942"/>
                <a:gridCol w="5694124"/>
              </a:tblGrid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3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/>
                          <a:cs typeface="Helvetica"/>
                        </a:rPr>
                        <a:t>Rate Fences</a:t>
                      </a:r>
                    </a:p>
                  </a:txBody>
                  <a:tcPr marL="99028" marR="99028" anchor="ctr" horzOverflow="overflow"/>
                </a:tc>
                <a:tc>
                  <a:txBody>
                    <a:bodyPr/>
                    <a:lstStyle/>
                    <a:p>
                      <a:r>
                        <a:rPr lang="en-SG" sz="2000" b="1" dirty="0" smtClean="0">
                          <a:latin typeface="Helvetica"/>
                          <a:cs typeface="Helvetica"/>
                        </a:rPr>
                        <a:t>Examples</a:t>
                      </a:r>
                      <a:endParaRPr lang="en-SG" sz="2000" b="1" dirty="0">
                        <a:latin typeface="Helvetica"/>
                        <a:cs typeface="Helvetica"/>
                      </a:endParaRPr>
                    </a:p>
                  </a:txBody>
                  <a:tcPr marL="99028" marR="99028" horzOverflow="overflow"/>
                </a:tc>
              </a:tr>
              <a:tr h="858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5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Frequency or volume of consumption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Member of certain loyalty tier with the firm get priority pricing, discounts or loyalty benefits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</a:tr>
              <a:tr h="831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55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Group membership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Child, student, senior citizen discounts 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Affiliation with certain groups (e.g., Alumni)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</a:tr>
              <a:tr h="796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Size of customer group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Helvetica" pitchFamily="34" charset="0"/>
                          <a:cs typeface="Helvetica" pitchFamily="34" charset="0"/>
                        </a:rPr>
                        <a:t>Group discounts based on size of group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99028" marR="99028" horzOverflow="overflow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5612" y="14478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u="sng" dirty="0" smtClean="0">
                <a:solidFill>
                  <a:srgbClr val="013C7D"/>
                </a:solidFill>
                <a:latin typeface="Helvetica"/>
                <a:cs typeface="Helvetica"/>
              </a:rPr>
              <a:t>Buyer Characteristics</a:t>
            </a:r>
            <a:endParaRPr lang="en-US" sz="2400" b="1" u="sng" dirty="0">
              <a:solidFill>
                <a:srgbClr val="013C7D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Relating Price Buckets and Fences </a:t>
            </a:r>
            <a:r>
              <a:rPr lang="en-US" dirty="0" smtClean="0"/>
              <a:t>to Demand </a:t>
            </a:r>
            <a:r>
              <a:rPr lang="en-US" dirty="0"/>
              <a:t>Curve</a:t>
            </a:r>
            <a:r>
              <a:rPr lang="en-US" sz="2000" dirty="0"/>
              <a:t> </a:t>
            </a:r>
            <a:endParaRPr lang="en-US" sz="2000" b="0" dirty="0"/>
          </a:p>
        </p:txBody>
      </p:sp>
      <p:pic>
        <p:nvPicPr>
          <p:cNvPr id="47" name="Picture 4" descr="PPT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012" y="1371600"/>
            <a:ext cx="7848600" cy="517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Ethical Concerns in Service Pricing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Ethical Concerns in Pricing</a:t>
            </a:r>
            <a:endParaRPr lang="en-US"/>
          </a:p>
        </p:txBody>
      </p:sp>
      <p:sp>
        <p:nvSpPr>
          <p:cNvPr id="627716" name="Rectangle 4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Many services have complex pricing schedules</a:t>
            </a:r>
          </a:p>
          <a:p>
            <a:pPr lvl="1"/>
            <a:r>
              <a:rPr lang="en-US" smtClean="0"/>
              <a:t>hard to understand </a:t>
            </a:r>
          </a:p>
          <a:p>
            <a:pPr lvl="1"/>
            <a:r>
              <a:rPr lang="en-US" smtClean="0"/>
              <a:t>difficult to calculate full costs in advance of service</a:t>
            </a:r>
          </a:p>
          <a:p>
            <a:r>
              <a:rPr lang="en-US" smtClean="0"/>
              <a:t>Unfairness and misrepresentation in price promotions</a:t>
            </a:r>
          </a:p>
          <a:p>
            <a:pPr lvl="1"/>
            <a:r>
              <a:rPr lang="en-US" smtClean="0"/>
              <a:t>misleading advertising</a:t>
            </a:r>
          </a:p>
          <a:p>
            <a:pPr lvl="1"/>
            <a:r>
              <a:rPr lang="en-US" smtClean="0"/>
              <a:t>hidden charges</a:t>
            </a:r>
          </a:p>
          <a:p>
            <a:r>
              <a:rPr lang="en-US" smtClean="0"/>
              <a:t>Too many rules and regulations</a:t>
            </a:r>
          </a:p>
          <a:p>
            <a:pPr lvl="1"/>
            <a:r>
              <a:rPr lang="en-US" smtClean="0"/>
              <a:t>customers feel constrained, exploited</a:t>
            </a:r>
          </a:p>
          <a:p>
            <a:pPr lvl="1"/>
            <a:r>
              <a:rPr lang="en-US" smtClean="0"/>
              <a:t>customers unfairly penalized when plans change</a:t>
            </a:r>
            <a:endParaRPr lang="en-US" dirty="0"/>
          </a:p>
        </p:txBody>
      </p:sp>
    </p:spTree>
  </p:cSld>
  <p:clrMapOvr>
    <a:masterClrMapping/>
  </p:clrMapOvr>
  <p:transition spd="med"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Designing Fairness into </a:t>
            </a:r>
            <a:br>
              <a:rPr lang="en-US" smtClean="0"/>
            </a:br>
            <a:r>
              <a:rPr lang="en-US" smtClean="0"/>
              <a:t>Revenue Management</a:t>
            </a:r>
            <a:endParaRPr lang="en-US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/>
              <a:t>Design clear, logical</a:t>
            </a:r>
            <a:r>
              <a:rPr dirty="0" smtClean="0"/>
              <a:t>,</a:t>
            </a:r>
            <a:r>
              <a:rPr lang="en-US" dirty="0" smtClean="0"/>
              <a:t> and fair price schedules and fences 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Use high published prices and present fences as opportunities for discounts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Communicate consumer benefits of revenue management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Use bundling to “hide” discounts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Take care of loyal customers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Use service recovery to compensate for overbooking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Putting Service </a:t>
            </a:r>
          </a:p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Pricing into Practice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Pricing Issues: </a:t>
            </a:r>
            <a:br>
              <a:rPr lang="en-US" smtClean="0"/>
            </a:br>
            <a:r>
              <a:rPr lang="en-US" smtClean="0"/>
              <a:t>Putting Strategy into Practice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608012" y="1600200"/>
          <a:ext cx="8534400" cy="4724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Effective Pricing is</a:t>
            </a:r>
          </a:p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Central to Financial Success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Putting Service Pricing into Practice </a:t>
            </a:r>
            <a:endParaRPr lang="en-US" dirty="0"/>
          </a:p>
        </p:txBody>
      </p:sp>
      <p:sp>
        <p:nvSpPr>
          <p:cNvPr id="660483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03213" y="1600200"/>
            <a:ext cx="9372599" cy="4800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How much to charge?</a:t>
            </a:r>
          </a:p>
          <a:p>
            <a:pPr lvl="1"/>
            <a:r>
              <a:rPr lang="en-US" dirty="0" smtClean="0"/>
              <a:t>Pricing tripod provides a useful starting point</a:t>
            </a:r>
          </a:p>
          <a:p>
            <a:pPr lvl="1"/>
            <a:r>
              <a:rPr lang="en-US" dirty="0" smtClean="0"/>
              <a:t>A specific figure must be set for the price</a:t>
            </a:r>
          </a:p>
          <a:p>
            <a:pPr lvl="1"/>
            <a:r>
              <a:rPr lang="en-US" dirty="0" smtClean="0"/>
              <a:t>Need to consider the pros and cons, and ethical issues</a:t>
            </a:r>
          </a:p>
          <a:p>
            <a:pPr lvl="0">
              <a:spcBef>
                <a:spcPts val="2400"/>
              </a:spcBef>
            </a:pPr>
            <a:r>
              <a:rPr lang="en-US" dirty="0"/>
              <a:t>What basis for pricing?</a:t>
            </a:r>
          </a:p>
          <a:p>
            <a:pPr lvl="1"/>
            <a:r>
              <a:rPr lang="en-US" dirty="0"/>
              <a:t>Completing a task</a:t>
            </a:r>
          </a:p>
          <a:p>
            <a:pPr lvl="1"/>
            <a:r>
              <a:rPr lang="en-US" dirty="0"/>
              <a:t>Admission to a service performance</a:t>
            </a:r>
          </a:p>
          <a:p>
            <a:pPr lvl="1"/>
            <a:r>
              <a:rPr lang="en-US" dirty="0"/>
              <a:t>Time based</a:t>
            </a:r>
          </a:p>
          <a:p>
            <a:pPr lvl="1"/>
            <a:r>
              <a:rPr lang="en-US" dirty="0"/>
              <a:t>Monetary value of service delivered (e.g., commission)</a:t>
            </a:r>
          </a:p>
          <a:p>
            <a:pPr lvl="1"/>
            <a:r>
              <a:rPr lang="en-US" dirty="0"/>
              <a:t>Consumption of physical </a:t>
            </a:r>
            <a:r>
              <a:rPr lang="en-US" dirty="0" smtClean="0"/>
              <a:t>resources</a:t>
            </a:r>
            <a:r>
              <a:rPr dirty="0" smtClean="0"/>
              <a:t> </a:t>
            </a:r>
            <a:r>
              <a:rPr lang="en-US" dirty="0" smtClean="0"/>
              <a:t>(</a:t>
            </a:r>
            <a:r>
              <a:rPr lang="en-US" dirty="0"/>
              <a:t>e.g., food and beverages)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151812" y="1781175"/>
            <a:ext cx="1476375" cy="885825"/>
            <a:chOff x="0" y="98425"/>
            <a:chExt cx="1476375" cy="885825"/>
          </a:xfrm>
        </p:grpSpPr>
        <p:sp>
          <p:nvSpPr>
            <p:cNvPr id="6" name="Rectangle 5"/>
            <p:cNvSpPr/>
            <p:nvPr/>
          </p:nvSpPr>
          <p:spPr>
            <a:xfrm>
              <a:off x="0" y="98425"/>
              <a:ext cx="1476375" cy="885825"/>
            </a:xfrm>
            <a:prstGeom prst="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0" y="98425"/>
              <a:ext cx="1476375" cy="8858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kern="1200" dirty="0" smtClean="0">
                  <a:latin typeface="Helvetica"/>
                  <a:cs typeface="Helvetica"/>
                </a:rPr>
                <a:t>1. How much to charge?</a:t>
              </a:r>
              <a:endParaRPr lang="en-US" sz="1600" b="0" kern="1200" dirty="0">
                <a:latin typeface="Helvetica"/>
                <a:cs typeface="Helvetica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151812" y="3686175"/>
            <a:ext cx="1476375" cy="885825"/>
            <a:chOff x="1624012" y="98425"/>
            <a:chExt cx="1476375" cy="885825"/>
          </a:xfrm>
        </p:grpSpPr>
        <p:sp>
          <p:nvSpPr>
            <p:cNvPr id="10" name="Rectangle 9"/>
            <p:cNvSpPr/>
            <p:nvPr/>
          </p:nvSpPr>
          <p:spPr>
            <a:xfrm>
              <a:off x="1624012" y="98425"/>
              <a:ext cx="1476375" cy="885825"/>
            </a:xfrm>
            <a:prstGeom prst="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1624012" y="98425"/>
              <a:ext cx="1476375" cy="8858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kern="1200" dirty="0" smtClean="0">
                  <a:latin typeface="Helvetica"/>
                  <a:cs typeface="Helvetica"/>
                </a:rPr>
                <a:t>2. What basis for pricing?</a:t>
              </a: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Service Pricing into Practice 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Who should collect payment?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Service provider or specialist intermediaries 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Direct or non-direct channels</a:t>
            </a:r>
          </a:p>
          <a:p>
            <a:r>
              <a:rPr lang="en-US" dirty="0"/>
              <a:t>Where should payment be made?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Conveniently</a:t>
            </a:r>
            <a:r>
              <a:rPr dirty="0"/>
              <a:t> </a:t>
            </a:r>
            <a:r>
              <a:rPr lang="en-US" dirty="0" smtClean="0"/>
              <a:t>located </a:t>
            </a:r>
            <a:r>
              <a:rPr lang="en-US" dirty="0"/>
              <a:t>intermediaries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Mail/bank transfer</a:t>
            </a:r>
          </a:p>
          <a:p>
            <a:r>
              <a:rPr lang="en-US" dirty="0"/>
              <a:t>When should payment be made?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In advance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Once service delivery has been completed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847012" y="1905000"/>
            <a:ext cx="1628775" cy="885825"/>
            <a:chOff x="3248024" y="98425"/>
            <a:chExt cx="1476375" cy="885825"/>
          </a:xfrm>
        </p:grpSpPr>
        <p:sp>
          <p:nvSpPr>
            <p:cNvPr id="5" name="Rectangle 4"/>
            <p:cNvSpPr/>
            <p:nvPr/>
          </p:nvSpPr>
          <p:spPr>
            <a:xfrm>
              <a:off x="3248024" y="98425"/>
              <a:ext cx="1476375" cy="885825"/>
            </a:xfrm>
            <a:prstGeom prst="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3248024" y="98425"/>
              <a:ext cx="1476375" cy="8858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kern="1200" dirty="0" smtClean="0">
                  <a:latin typeface="Helvetica"/>
                  <a:cs typeface="Helvetica"/>
                </a:rPr>
                <a:t>3. Who should collect payment?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847012" y="3581400"/>
            <a:ext cx="1628775" cy="885825"/>
            <a:chOff x="5942012" y="3505200"/>
            <a:chExt cx="1476375" cy="885825"/>
          </a:xfrm>
        </p:grpSpPr>
        <p:sp>
          <p:nvSpPr>
            <p:cNvPr id="11" name="Rectangle 10"/>
            <p:cNvSpPr/>
            <p:nvPr/>
          </p:nvSpPr>
          <p:spPr>
            <a:xfrm>
              <a:off x="5942012" y="3505200"/>
              <a:ext cx="1476375" cy="885825"/>
            </a:xfrm>
            <a:prstGeom prst="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5942012" y="3505200"/>
              <a:ext cx="1476375" cy="8858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kern="1200" dirty="0" smtClean="0">
                  <a:latin typeface="Helvetica"/>
                  <a:cs typeface="Helvetica"/>
                </a:rPr>
                <a:t>4. Where should payment be made?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847012" y="5257800"/>
            <a:ext cx="1628775" cy="885825"/>
            <a:chOff x="7566024" y="3505200"/>
            <a:chExt cx="1476375" cy="885825"/>
          </a:xfrm>
        </p:grpSpPr>
        <p:sp>
          <p:nvSpPr>
            <p:cNvPr id="9" name="Rectangle 8"/>
            <p:cNvSpPr/>
            <p:nvPr/>
          </p:nvSpPr>
          <p:spPr>
            <a:xfrm>
              <a:off x="7566024" y="3505200"/>
              <a:ext cx="1476375" cy="885825"/>
            </a:xfrm>
            <a:prstGeom prst="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7566024" y="3505200"/>
              <a:ext cx="1476375" cy="8858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kern="1200" dirty="0" smtClean="0">
                  <a:latin typeface="Helvetica"/>
                  <a:cs typeface="Helvetica"/>
                </a:rPr>
                <a:t>5. When should payment be made?</a:t>
              </a: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1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How should payment be made?</a:t>
            </a:r>
          </a:p>
          <a:p>
            <a:pPr lvl="1"/>
            <a:r>
              <a:rPr lang="en-US" dirty="0" smtClean="0"/>
              <a:t>Cash </a:t>
            </a:r>
          </a:p>
          <a:p>
            <a:pPr lvl="1"/>
            <a:r>
              <a:rPr lang="en-US" dirty="0" smtClean="0"/>
              <a:t>Token</a:t>
            </a:r>
          </a:p>
          <a:p>
            <a:pPr lvl="1"/>
            <a:r>
              <a:rPr lang="en-US" dirty="0" smtClean="0"/>
              <a:t>Stored value card</a:t>
            </a:r>
          </a:p>
          <a:p>
            <a:pPr lvl="1"/>
            <a:r>
              <a:rPr lang="en-US" dirty="0" smtClean="0"/>
              <a:t>Electronic fund transfer</a:t>
            </a:r>
          </a:p>
          <a:p>
            <a:pPr lvl="1"/>
            <a:r>
              <a:rPr lang="en-US" dirty="0" smtClean="0"/>
              <a:t>Charge Card (Debit/Credit)</a:t>
            </a:r>
          </a:p>
          <a:p>
            <a:pPr lvl="1"/>
            <a:r>
              <a:rPr lang="en-US" dirty="0" smtClean="0"/>
              <a:t>Vouchers</a:t>
            </a:r>
          </a:p>
          <a:p>
            <a:r>
              <a:rPr lang="en-US" dirty="0" smtClean="0"/>
              <a:t>How to communicate prices?</a:t>
            </a:r>
          </a:p>
          <a:p>
            <a:pPr lvl="1"/>
            <a:r>
              <a:rPr lang="en-US" dirty="0" smtClean="0"/>
              <a:t>Relate the price to that of competing products</a:t>
            </a:r>
          </a:p>
          <a:p>
            <a:pPr lvl="1"/>
            <a:r>
              <a:rPr lang="en-US" dirty="0" smtClean="0"/>
              <a:t>Ensure price is accurate and intelligible</a:t>
            </a:r>
          </a:p>
          <a:p>
            <a:pPr lvl="1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923212" y="1905000"/>
            <a:ext cx="1476375" cy="885825"/>
            <a:chOff x="3248024" y="1131888"/>
            <a:chExt cx="1476375" cy="885825"/>
          </a:xfrm>
        </p:grpSpPr>
        <p:sp>
          <p:nvSpPr>
            <p:cNvPr id="5" name="Rectangle 4"/>
            <p:cNvSpPr/>
            <p:nvPr/>
          </p:nvSpPr>
          <p:spPr>
            <a:xfrm>
              <a:off x="3248024" y="1131888"/>
              <a:ext cx="1476375" cy="885825"/>
            </a:xfrm>
            <a:prstGeom prst="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3248024" y="1131888"/>
              <a:ext cx="1476375" cy="8858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kern="1200" dirty="0" smtClean="0">
                  <a:latin typeface="Helvetica"/>
                  <a:cs typeface="Helvetica"/>
                </a:rPr>
                <a:t>6. How should payment be made?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923212" y="5257800"/>
            <a:ext cx="1476375" cy="885825"/>
            <a:chOff x="1624012" y="2165350"/>
            <a:chExt cx="1476375" cy="885825"/>
          </a:xfrm>
        </p:grpSpPr>
        <p:sp>
          <p:nvSpPr>
            <p:cNvPr id="8" name="Rectangle 7"/>
            <p:cNvSpPr/>
            <p:nvPr/>
          </p:nvSpPr>
          <p:spPr>
            <a:xfrm>
              <a:off x="1624012" y="2165350"/>
              <a:ext cx="1476375" cy="885825"/>
            </a:xfrm>
            <a:prstGeom prst="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1624012" y="2165350"/>
              <a:ext cx="1476375" cy="8858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kern="1200" dirty="0" smtClean="0">
                  <a:latin typeface="Helvetica"/>
                  <a:cs typeface="Helvetica"/>
                </a:rPr>
                <a:t>7. How to communicate prices</a:t>
              </a:r>
              <a:r>
                <a:rPr lang="en-US" sz="1600" b="0" kern="1200" dirty="0" smtClean="0"/>
                <a:t>?</a:t>
              </a:r>
              <a:endParaRPr lang="en-US" sz="1600" b="0" kern="1200" dirty="0"/>
            </a:p>
          </p:txBody>
        </p:sp>
      </p:grp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400799" cy="838200"/>
          </a:xfrm>
        </p:spPr>
        <p:txBody>
          <a:bodyPr/>
          <a:lstStyle/>
          <a:p>
            <a:r>
              <a:rPr lang="en-US" dirty="0"/>
              <a:t>Putting Service Pricing into Practice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Pricing objectives can include</a:t>
            </a:r>
          </a:p>
          <a:p>
            <a:pPr lvl="1"/>
            <a:r>
              <a:rPr lang="en-US" dirty="0" smtClean="0"/>
              <a:t>Generating revenues and profit, building </a:t>
            </a:r>
            <a:r>
              <a:rPr lang="en-US" dirty="0" err="1" smtClean="0"/>
              <a:t>dem</a:t>
            </a:r>
            <a:r>
              <a:rPr dirty="0" smtClean="0"/>
              <a:t>and, </a:t>
            </a:r>
            <a:r>
              <a:rPr lang="en-US" dirty="0" smtClean="0"/>
              <a:t>and developing user base</a:t>
            </a:r>
          </a:p>
          <a:p>
            <a:r>
              <a:rPr lang="en-US" dirty="0" smtClean="0"/>
              <a:t>Three main foundations to pricing a service</a:t>
            </a:r>
          </a:p>
          <a:p>
            <a:pPr lvl="1"/>
            <a:r>
              <a:rPr lang="en-US" dirty="0" smtClean="0"/>
              <a:t>Cost-based pricing</a:t>
            </a:r>
          </a:p>
          <a:p>
            <a:pPr lvl="1"/>
            <a:r>
              <a:rPr lang="en-US" dirty="0" smtClean="0"/>
              <a:t>Competition-based pricing</a:t>
            </a:r>
          </a:p>
          <a:p>
            <a:pPr lvl="1"/>
            <a:r>
              <a:rPr lang="en-US" dirty="0" smtClean="0"/>
              <a:t>Value-based pricing</a:t>
            </a:r>
          </a:p>
          <a:p>
            <a:r>
              <a:rPr lang="en-US" dirty="0"/>
              <a:t>Firm must be aware of competitive pricing but may be harder to compare for services than for goods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Revenue </a:t>
            </a:r>
            <a:r>
              <a:rPr lang="en-US" dirty="0"/>
              <a:t>management </a:t>
            </a:r>
          </a:p>
          <a:p>
            <a:pPr lvl="1"/>
            <a:r>
              <a:rPr lang="en-US" dirty="0"/>
              <a:t>Maximizes revenue from a given capacity at a point in time</a:t>
            </a:r>
          </a:p>
          <a:p>
            <a:pPr lvl="1"/>
            <a:r>
              <a:rPr lang="en-US" dirty="0"/>
              <a:t>Manage demand and set prices for each segment closer to perceived value</a:t>
            </a:r>
          </a:p>
          <a:p>
            <a:pPr lvl="1"/>
            <a:r>
              <a:rPr lang="en-US" dirty="0"/>
              <a:t>Use of rate </a:t>
            </a:r>
            <a:r>
              <a:rPr lang="en-US" dirty="0" smtClean="0"/>
              <a:t>fences</a:t>
            </a:r>
          </a:p>
          <a:p>
            <a:r>
              <a:rPr lang="en-US" dirty="0"/>
              <a:t>Ethical issues in pricing</a:t>
            </a:r>
          </a:p>
          <a:p>
            <a:pPr lvl="1"/>
            <a:r>
              <a:rPr lang="en-US" dirty="0"/>
              <a:t>Complex pricing schedules</a:t>
            </a:r>
          </a:p>
          <a:p>
            <a:pPr lvl="1"/>
            <a:r>
              <a:rPr lang="en-US" dirty="0"/>
              <a:t>Unfairness and misrepresentation in </a:t>
            </a:r>
            <a:r>
              <a:rPr lang="en-US" dirty="0" smtClean="0"/>
              <a:t>advertising </a:t>
            </a:r>
            <a:endParaRPr lang="en-US" dirty="0"/>
          </a:p>
          <a:p>
            <a:pPr lvl="1"/>
            <a:r>
              <a:rPr lang="en-US" dirty="0"/>
              <a:t>Hidden charges</a:t>
            </a:r>
          </a:p>
          <a:p>
            <a:pPr lvl="1"/>
            <a:r>
              <a:rPr lang="en-US" dirty="0"/>
              <a:t>Too many rules and regulations</a:t>
            </a:r>
          </a:p>
          <a:p>
            <a:endParaRPr lang="en-US" dirty="0"/>
          </a:p>
          <a:p>
            <a:pPr>
              <a:buNone/>
            </a:pPr>
            <a:endParaRPr lang="en-SG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Makes Service Pricing Strategy Different and Difficult?</a:t>
            </a:r>
            <a:endParaRPr lang="en-US"/>
          </a:p>
        </p:txBody>
      </p:sp>
      <p:sp>
        <p:nvSpPr>
          <p:cNvPr id="633860" name="Rectangle 4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Harder to calculate financial costs of creating a service process or performance than a manufactured good</a:t>
            </a:r>
          </a:p>
          <a:p>
            <a:r>
              <a:rPr lang="en-US" dirty="0" smtClean="0"/>
              <a:t>Variability of inputs and outputs: </a:t>
            </a:r>
          </a:p>
          <a:p>
            <a:pPr lvl="1"/>
            <a:r>
              <a:rPr lang="en-US" dirty="0" smtClean="0"/>
              <a:t>How can firms define a “unit of service” and establish basis for pricing?</a:t>
            </a:r>
          </a:p>
          <a:p>
            <a:r>
              <a:rPr lang="en-US" dirty="0" smtClean="0"/>
              <a:t>Importance of time factor – same service may have more value to customers when delivered faster</a:t>
            </a:r>
          </a:p>
          <a:p>
            <a:r>
              <a:rPr lang="en-US" dirty="0" smtClean="0"/>
              <a:t>Customers find service pricing difficult to understand, risky</a:t>
            </a:r>
            <a:r>
              <a:rPr dirty="0" smtClean="0"/>
              <a:t>,</a:t>
            </a:r>
            <a:r>
              <a:rPr lang="en-US" dirty="0" smtClean="0"/>
              <a:t> and sometimes even unethical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47570" y="228600"/>
            <a:ext cx="8169831" cy="914400"/>
          </a:xfrm>
        </p:spPr>
        <p:txBody>
          <a:bodyPr/>
          <a:lstStyle/>
          <a:p>
            <a:r>
              <a:rPr lang="en-US" dirty="0" smtClean="0"/>
              <a:t>Objectives for Pricing of Services</a:t>
            </a:r>
            <a:endParaRPr lang="en-US" sz="2000" b="0" dirty="0"/>
          </a:p>
        </p:txBody>
      </p:sp>
      <p:sp>
        <p:nvSpPr>
          <p:cNvPr id="6307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0094" y="1524000"/>
            <a:ext cx="9325160" cy="48006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Revenue and Profit Objectives</a:t>
            </a:r>
          </a:p>
          <a:p>
            <a:pPr lvl="1"/>
            <a:r>
              <a:rPr lang="en-US" dirty="0"/>
              <a:t>Seek profit</a:t>
            </a:r>
          </a:p>
          <a:p>
            <a:pPr lvl="1"/>
            <a:r>
              <a:rPr lang="en-US" dirty="0"/>
              <a:t>Cover costs</a:t>
            </a:r>
          </a:p>
          <a:p>
            <a:r>
              <a:rPr lang="en-US" dirty="0"/>
              <a:t>Patronage and User</a:t>
            </a:r>
            <a:r>
              <a:rPr lang="en-US" dirty="0" smtClean="0"/>
              <a:t>-Based </a:t>
            </a:r>
            <a:r>
              <a:rPr lang="en-US" dirty="0"/>
              <a:t>Objectives</a:t>
            </a:r>
          </a:p>
          <a:p>
            <a:pPr lvl="1"/>
            <a:r>
              <a:rPr lang="en-US" dirty="0"/>
              <a:t>Build demand</a:t>
            </a:r>
          </a:p>
          <a:p>
            <a:pPr lvl="2">
              <a:spcBef>
                <a:spcPct val="30000"/>
              </a:spcBef>
              <a:buFont typeface="Times New Roman" pitchFamily="18" charset="0"/>
              <a:buChar char="-"/>
            </a:pPr>
            <a:r>
              <a:rPr lang="en-US" dirty="0"/>
              <a:t>Demand maximization</a:t>
            </a:r>
          </a:p>
          <a:p>
            <a:pPr lvl="2">
              <a:spcBef>
                <a:spcPct val="30000"/>
              </a:spcBef>
              <a:buFont typeface="Times New Roman" pitchFamily="18" charset="0"/>
              <a:buChar char="-"/>
            </a:pPr>
            <a:r>
              <a:rPr lang="en-US" dirty="0"/>
              <a:t>Full capacity utilization</a:t>
            </a:r>
          </a:p>
          <a:p>
            <a:pPr lvl="1"/>
            <a:r>
              <a:rPr lang="en-US" dirty="0"/>
              <a:t>Build a user base</a:t>
            </a:r>
          </a:p>
          <a:p>
            <a:pPr lvl="2">
              <a:spcBef>
                <a:spcPct val="30000"/>
              </a:spcBef>
              <a:buFont typeface="Times New Roman" pitchFamily="18" charset="0"/>
              <a:buChar char="-"/>
            </a:pPr>
            <a:r>
              <a:rPr lang="en-US" dirty="0"/>
              <a:t>Stimulate trial and adoption of new service</a:t>
            </a:r>
          </a:p>
          <a:p>
            <a:pPr lvl="2">
              <a:spcBef>
                <a:spcPct val="30000"/>
              </a:spcBef>
              <a:buFont typeface="Times New Roman" pitchFamily="18" charset="0"/>
              <a:buChar char="-"/>
            </a:pPr>
            <a:r>
              <a:rPr lang="en-US" dirty="0"/>
              <a:t>Build market share/large user base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Pricing Strategy </a:t>
            </a:r>
          </a:p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As Represented by the Pricing Tripod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5000"/>
              </a:lnSpc>
            </a:pPr>
            <a:r>
              <a:rPr lang="en-US" dirty="0"/>
              <a:t>The Pricing Tripod </a:t>
            </a:r>
            <a:endParaRPr lang="en-US" sz="2000" b="0" dirty="0"/>
          </a:p>
        </p:txBody>
      </p:sp>
      <p:grpSp>
        <p:nvGrpSpPr>
          <p:cNvPr id="21" name="Group 24"/>
          <p:cNvGrpSpPr>
            <a:grpSpLocks/>
          </p:cNvGrpSpPr>
          <p:nvPr/>
        </p:nvGrpSpPr>
        <p:grpSpPr bwMode="auto">
          <a:xfrm>
            <a:off x="1827213" y="1447800"/>
            <a:ext cx="6324600" cy="5030788"/>
            <a:chOff x="1055" y="816"/>
            <a:chExt cx="3984" cy="3169"/>
          </a:xfrm>
        </p:grpSpPr>
        <p:pic>
          <p:nvPicPr>
            <p:cNvPr id="22" name="Picture 22" descr="PPT8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5" y="816"/>
              <a:ext cx="3888" cy="31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4367" y="2784"/>
              <a:ext cx="672" cy="43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4753" y="1524000"/>
            <a:ext cx="5333659" cy="4800600"/>
            <a:chOff x="575" y="768"/>
            <a:chExt cx="3504" cy="3216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723972" name="Rectangle 4"/>
            <p:cNvSpPr>
              <a:spLocks noChangeArrowheads="1"/>
            </p:cNvSpPr>
            <p:nvPr/>
          </p:nvSpPr>
          <p:spPr bwMode="auto">
            <a:xfrm>
              <a:off x="575" y="768"/>
              <a:ext cx="3504" cy="3216"/>
            </a:xfrm>
            <a:prstGeom prst="rect">
              <a:avLst/>
            </a:prstGeom>
            <a:grpFill/>
            <a:ln w="22225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>
              <a:outerShdw dist="161645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723973" name="Rectangle 5"/>
            <p:cNvSpPr>
              <a:spLocks noChangeArrowheads="1"/>
            </p:cNvSpPr>
            <p:nvPr/>
          </p:nvSpPr>
          <p:spPr bwMode="auto">
            <a:xfrm>
              <a:off x="1426" y="3218"/>
              <a:ext cx="690" cy="4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7674" tIns="43837" rIns="87674" bIns="43837">
              <a:spAutoFit/>
            </a:bodyPr>
            <a:lstStyle/>
            <a:p>
              <a:pPr defTabSz="869950">
                <a:spcBef>
                  <a:spcPct val="0"/>
                </a:spcBef>
              </a:pPr>
              <a:r>
                <a:rPr lang="en-US" sz="2800" dirty="0">
                  <a:solidFill>
                    <a:srgbClr val="013C7D"/>
                  </a:solidFill>
                </a:rPr>
                <a:t>Costs</a:t>
              </a:r>
            </a:p>
          </p:txBody>
        </p:sp>
        <p:sp>
          <p:nvSpPr>
            <p:cNvPr id="723974" name="Rectangle 6"/>
            <p:cNvSpPr>
              <a:spLocks noChangeArrowheads="1"/>
            </p:cNvSpPr>
            <p:nvPr/>
          </p:nvSpPr>
          <p:spPr bwMode="auto">
            <a:xfrm>
              <a:off x="1226" y="972"/>
              <a:ext cx="2403" cy="4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87674" tIns="43837" rIns="87674" bIns="43837">
              <a:spAutoFit/>
            </a:bodyPr>
            <a:lstStyle/>
            <a:p>
              <a:pPr defTabSz="869950">
                <a:spcBef>
                  <a:spcPct val="0"/>
                </a:spcBef>
              </a:pPr>
              <a:r>
                <a:rPr lang="en-US" sz="2800" dirty="0">
                  <a:solidFill>
                    <a:srgbClr val="013C7D"/>
                  </a:solidFill>
                </a:rPr>
                <a:t>Value </a:t>
              </a:r>
              <a:r>
                <a:rPr lang="en-US" sz="2800" dirty="0" smtClean="0">
                  <a:solidFill>
                    <a:srgbClr val="013C7D"/>
                  </a:solidFill>
                </a:rPr>
                <a:t>to customer</a:t>
              </a:r>
              <a:endParaRPr lang="en-US" sz="2800" dirty="0">
                <a:solidFill>
                  <a:srgbClr val="013C7D"/>
                </a:solidFill>
              </a:endParaRPr>
            </a:p>
          </p:txBody>
        </p:sp>
        <p:sp>
          <p:nvSpPr>
            <p:cNvPr id="723975" name="Rectangle 7"/>
            <p:cNvSpPr>
              <a:spLocks noChangeArrowheads="1"/>
            </p:cNvSpPr>
            <p:nvPr/>
          </p:nvSpPr>
          <p:spPr bwMode="auto">
            <a:xfrm>
              <a:off x="2421" y="2197"/>
              <a:ext cx="1321" cy="4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7674" tIns="43837" rIns="87674" bIns="43837">
              <a:spAutoFit/>
            </a:bodyPr>
            <a:lstStyle/>
            <a:p>
              <a:pPr defTabSz="869950">
                <a:spcBef>
                  <a:spcPct val="0"/>
                </a:spcBef>
              </a:pPr>
              <a:r>
                <a:rPr lang="en-US" sz="2800" dirty="0">
                  <a:solidFill>
                    <a:srgbClr val="013C7D"/>
                  </a:solidFill>
                </a:rPr>
                <a:t>Competition</a:t>
              </a:r>
            </a:p>
          </p:txBody>
        </p:sp>
        <p:sp>
          <p:nvSpPr>
            <p:cNvPr id="723976" name="Line 8"/>
            <p:cNvSpPr>
              <a:spLocks noChangeShapeType="1"/>
            </p:cNvSpPr>
            <p:nvPr/>
          </p:nvSpPr>
          <p:spPr bwMode="auto">
            <a:xfrm flipH="1" flipV="1">
              <a:off x="1199" y="1200"/>
              <a:ext cx="0" cy="2304"/>
            </a:xfrm>
            <a:prstGeom prst="line">
              <a:avLst/>
            </a:prstGeom>
            <a:grpFill/>
            <a:ln w="635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723977" name="Line 9"/>
            <p:cNvSpPr>
              <a:spLocks noChangeShapeType="1"/>
            </p:cNvSpPr>
            <p:nvPr/>
          </p:nvSpPr>
          <p:spPr bwMode="auto">
            <a:xfrm>
              <a:off x="1007" y="1200"/>
              <a:ext cx="336" cy="0"/>
            </a:xfrm>
            <a:prstGeom prst="line">
              <a:avLst/>
            </a:prstGeom>
            <a:grpFill/>
            <a:ln w="635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723978" name="Line 10"/>
            <p:cNvSpPr>
              <a:spLocks noChangeShapeType="1"/>
            </p:cNvSpPr>
            <p:nvPr/>
          </p:nvSpPr>
          <p:spPr bwMode="auto">
            <a:xfrm>
              <a:off x="1007" y="3504"/>
              <a:ext cx="336" cy="0"/>
            </a:xfrm>
            <a:prstGeom prst="line">
              <a:avLst/>
            </a:prstGeom>
            <a:grpFill/>
            <a:ln w="635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723979" name="Line 11"/>
            <p:cNvSpPr>
              <a:spLocks noChangeShapeType="1"/>
            </p:cNvSpPr>
            <p:nvPr/>
          </p:nvSpPr>
          <p:spPr bwMode="auto">
            <a:xfrm>
              <a:off x="1871" y="2112"/>
              <a:ext cx="480" cy="336"/>
            </a:xfrm>
            <a:prstGeom prst="line">
              <a:avLst/>
            </a:prstGeom>
            <a:grpFill/>
            <a:ln w="635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723980" name="Line 12"/>
            <p:cNvSpPr>
              <a:spLocks noChangeShapeType="1"/>
            </p:cNvSpPr>
            <p:nvPr/>
          </p:nvSpPr>
          <p:spPr bwMode="auto">
            <a:xfrm flipV="1">
              <a:off x="1823" y="2448"/>
              <a:ext cx="528" cy="288"/>
            </a:xfrm>
            <a:prstGeom prst="line">
              <a:avLst/>
            </a:prstGeom>
            <a:grpFill/>
            <a:ln w="635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</p:grp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Floor and Ceiling of Price</a:t>
            </a:r>
            <a:endParaRPr lang="en-SG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Main Approaches to Pricing</a:t>
            </a: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531813" y="1600200"/>
          <a:ext cx="8839199" cy="452739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zoom/>
  </p:transition>
</p:sld>
</file>

<file path=ppt/theme/theme1.xml><?xml version="1.0" encoding="utf-8"?>
<a:theme xmlns:a="http://schemas.openxmlformats.org/drawingml/2006/main" name="defaul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.ppt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c:\msoffice\powerpnt\default.ppt</Template>
  <TotalTime>1472221895</TotalTime>
  <Pages>94</Pages>
  <Words>1528</Words>
  <Application>Microsoft Office PowerPoint</Application>
  <PresentationFormat>Custom</PresentationFormat>
  <Paragraphs>283</Paragraphs>
  <Slides>34</Slides>
  <Notes>31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default</vt:lpstr>
      <vt:lpstr>Slide 1</vt:lpstr>
      <vt:lpstr>Overview Of Chapter 6</vt:lpstr>
      <vt:lpstr>Slide 3</vt:lpstr>
      <vt:lpstr>What Makes Service Pricing Strategy Different and Difficult?</vt:lpstr>
      <vt:lpstr>Objectives for Pricing of Services</vt:lpstr>
      <vt:lpstr>Slide 6</vt:lpstr>
      <vt:lpstr>The Pricing Tripod </vt:lpstr>
      <vt:lpstr>Floor and Ceiling of Price</vt:lpstr>
      <vt:lpstr>Three Main Approaches to Pricing</vt:lpstr>
      <vt:lpstr>Cost-Based Pricing: Traditional vs.  Activity-Based Costing</vt:lpstr>
      <vt:lpstr>Value-Based Pricing:  Understanding Net Value </vt:lpstr>
      <vt:lpstr>Value-Based Pricing: Strategies for Enhancing Net Value</vt:lpstr>
      <vt:lpstr>Defining Total User Cost</vt:lpstr>
      <vt:lpstr>Competition-Based Pricing</vt:lpstr>
      <vt:lpstr>Competitive-Based Pricing</vt:lpstr>
      <vt:lpstr>Slide 16</vt:lpstr>
      <vt:lpstr>Maximizing Revenue from  Available Capacity at a Given Time</vt:lpstr>
      <vt:lpstr>Maximizing Revenue from  Available Capacity at a Given Time</vt:lpstr>
      <vt:lpstr>Price Elasticity</vt:lpstr>
      <vt:lpstr>Key Categories of Rate Fences:  Physical (Product-Related) Fences</vt:lpstr>
      <vt:lpstr>Key Categories of Rate Fences:  Non Physical Fences</vt:lpstr>
      <vt:lpstr>Key Categories of Rate Fences:  Non Physical Fences</vt:lpstr>
      <vt:lpstr>Key Categories of Rate Fences: Non Physical Fences</vt:lpstr>
      <vt:lpstr>Relating Price Buckets and Fences to Demand Curve </vt:lpstr>
      <vt:lpstr>Slide 25</vt:lpstr>
      <vt:lpstr>Ethical Concerns in Pricing</vt:lpstr>
      <vt:lpstr>Designing Fairness into  Revenue Management</vt:lpstr>
      <vt:lpstr>Slide 28</vt:lpstr>
      <vt:lpstr>Pricing Issues:  Putting Strategy into Practice</vt:lpstr>
      <vt:lpstr>Putting Service Pricing into Practice </vt:lpstr>
      <vt:lpstr>Putting Service Pricing into Practice </vt:lpstr>
      <vt:lpstr>Putting Service Pricing into Practice </vt:lpstr>
      <vt:lpstr>Summary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VALR</dc:creator>
  <cp:lastModifiedBy>Office 2004 Test Drive User</cp:lastModifiedBy>
  <cp:revision>702</cp:revision>
  <cp:lastPrinted>2002-07-07T10:21:06Z</cp:lastPrinted>
  <dcterms:created xsi:type="dcterms:W3CDTF">2010-03-15T17:46:14Z</dcterms:created>
  <dcterms:modified xsi:type="dcterms:W3CDTF">2010-03-15T17:49:59Z</dcterms:modified>
</cp:coreProperties>
</file>