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90" r:id="rId5"/>
    <p:sldId id="291" r:id="rId6"/>
    <p:sldId id="293" r:id="rId7"/>
    <p:sldId id="295" r:id="rId8"/>
    <p:sldId id="259" r:id="rId9"/>
    <p:sldId id="262" r:id="rId10"/>
    <p:sldId id="264" r:id="rId11"/>
    <p:sldId id="263" r:id="rId12"/>
    <p:sldId id="297" r:id="rId13"/>
    <p:sldId id="298" r:id="rId14"/>
    <p:sldId id="299" r:id="rId15"/>
    <p:sldId id="267" r:id="rId16"/>
    <p:sldId id="300" r:id="rId17"/>
    <p:sldId id="316" r:id="rId18"/>
    <p:sldId id="317" r:id="rId19"/>
    <p:sldId id="302" r:id="rId20"/>
    <p:sldId id="315" r:id="rId21"/>
    <p:sldId id="305" r:id="rId22"/>
    <p:sldId id="308" r:id="rId23"/>
    <p:sldId id="273" r:id="rId24"/>
    <p:sldId id="309" r:id="rId25"/>
    <p:sldId id="275" r:id="rId26"/>
    <p:sldId id="277" r:id="rId27"/>
    <p:sldId id="312" r:id="rId28"/>
    <p:sldId id="287" r:id="rId29"/>
    <p:sldId id="288" r:id="rId30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99FFCC"/>
    <a:srgbClr val="013C7D"/>
    <a:srgbClr val="FF6600"/>
    <a:srgbClr val="4F79FF"/>
    <a:srgbClr val="0152AB"/>
    <a:srgbClr val="014EAB"/>
    <a:srgbClr val="DE1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833" autoAdjust="0"/>
  </p:normalViewPr>
  <p:slideViewPr>
    <p:cSldViewPr>
      <p:cViewPr varScale="1">
        <p:scale>
          <a:sx n="70" d="100"/>
          <a:sy n="70" d="100"/>
        </p:scale>
        <p:origin x="-1218" y="-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2D4D2-F15F-454D-97C8-22737E5C0D90}" type="doc">
      <dgm:prSet loTypeId="urn:microsoft.com/office/officeart/2005/8/layout/process1" loCatId="process" qsTypeId="urn:microsoft.com/office/officeart/2005/8/quickstyle/simple1#4" qsCatId="simple" csTypeId="urn:microsoft.com/office/officeart/2005/8/colors/colorful1#1" csCatId="colorful" phldr="1"/>
      <dgm:spPr/>
      <dgm:t>
        <a:bodyPr/>
        <a:lstStyle/>
        <a:p>
          <a:endParaRPr lang="en-SG"/>
        </a:p>
      </dgm:t>
    </dgm:pt>
    <dgm:pt modelId="{6939D0A1-1D3F-44E6-9F84-0AFF0BB979BF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Helvetica" pitchFamily="34" charset="0"/>
              <a:cs typeface="Helvetica" pitchFamily="34" charset="0"/>
            </a:rPr>
            <a:t>Service Attributes</a:t>
          </a:r>
        </a:p>
        <a:p>
          <a:r>
            <a:rPr lang="en-US" sz="1800" dirty="0" smtClean="0">
              <a:solidFill>
                <a:srgbClr val="000000"/>
              </a:solidFill>
              <a:latin typeface="Helvetica" pitchFamily="34" charset="0"/>
              <a:cs typeface="Helvetica" pitchFamily="34" charset="0"/>
            </a:rPr>
            <a:t>(qualities)</a:t>
          </a:r>
          <a:endParaRPr lang="en-SG" sz="1800" dirty="0">
            <a:solidFill>
              <a:srgbClr val="000000"/>
            </a:solidFill>
            <a:latin typeface="Helvetica" pitchFamily="34" charset="0"/>
            <a:cs typeface="Helvetica" pitchFamily="34" charset="0"/>
          </a:endParaRPr>
        </a:p>
      </dgm:t>
    </dgm:pt>
    <dgm:pt modelId="{BCF89EEE-4A4F-4302-A48F-247FF7CA7992}" type="parTrans" cxnId="{1448DB88-1B94-46F2-8A0E-1245448040CA}">
      <dgm:prSet/>
      <dgm:spPr/>
      <dgm:t>
        <a:bodyPr/>
        <a:lstStyle/>
        <a:p>
          <a:endParaRPr lang="en-SG" sz="18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58B7AF64-18DB-4FA8-B942-7B28B74FD830}" type="sibTrans" cxnId="{1448DB88-1B94-46F2-8A0E-1245448040CA}">
      <dgm:prSet custT="1"/>
      <dgm:spPr/>
      <dgm:t>
        <a:bodyPr/>
        <a:lstStyle/>
        <a:p>
          <a:endParaRPr lang="en-SG" sz="18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36549422-D400-4ECA-8BC9-1EEC72DC4AEF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Helvetica" pitchFamily="34" charset="0"/>
              <a:cs typeface="Helvetica" pitchFamily="34" charset="0"/>
            </a:rPr>
            <a:t>Service Process Indicators</a:t>
          </a:r>
          <a:endParaRPr lang="en-SG" sz="1800" dirty="0">
            <a:solidFill>
              <a:srgbClr val="000000"/>
            </a:solidFill>
            <a:latin typeface="Helvetica" pitchFamily="34" charset="0"/>
            <a:cs typeface="Helvetica" pitchFamily="34" charset="0"/>
          </a:endParaRPr>
        </a:p>
      </dgm:t>
    </dgm:pt>
    <dgm:pt modelId="{9B1DBCD5-1D1F-4578-98AC-FD1D1AF5803D}" type="parTrans" cxnId="{C7C9C6EF-A7B2-47F4-9566-697B1ABD7347}">
      <dgm:prSet/>
      <dgm:spPr/>
      <dgm:t>
        <a:bodyPr/>
        <a:lstStyle/>
        <a:p>
          <a:endParaRPr lang="en-SG" sz="18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279ADD6C-FED8-40A2-8EF7-D2A10BF3A4F6}" type="sibTrans" cxnId="{C7C9C6EF-A7B2-47F4-9566-697B1ABD7347}">
      <dgm:prSet custT="1"/>
      <dgm:spPr/>
      <dgm:t>
        <a:bodyPr/>
        <a:lstStyle/>
        <a:p>
          <a:endParaRPr lang="en-SG" sz="18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06E542D3-2F1D-4243-840B-F1EB768421AD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rPr>
            <a:t>Service Process Standards</a:t>
          </a:r>
          <a:endParaRPr lang="en-SG" sz="1800" dirty="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304296FE-2D48-443A-9FBC-97C0027DF8DB}" type="parTrans" cxnId="{2AE34C5E-85EE-482D-A03B-DBC6746DAEEE}">
      <dgm:prSet/>
      <dgm:spPr/>
      <dgm:t>
        <a:bodyPr/>
        <a:lstStyle/>
        <a:p>
          <a:endParaRPr lang="en-SG" sz="18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53A17003-BC33-4A4B-856C-1DA578E77FFA}" type="sibTrans" cxnId="{2AE34C5E-85EE-482D-A03B-DBC6746DAEEE}">
      <dgm:prSet custT="1"/>
      <dgm:spPr/>
      <dgm:t>
        <a:bodyPr/>
        <a:lstStyle/>
        <a:p>
          <a:endParaRPr lang="en-SG" sz="18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8AE1C919-4F95-4E05-A21C-057326B98669}">
      <dgm:prSet phldrT="[Text]" custT="1"/>
      <dgm:spPr/>
      <dgm:t>
        <a:bodyPr/>
        <a:lstStyle/>
        <a:p>
          <a:r>
            <a:rPr lang="en-US" sz="1800" smtClean="0">
              <a:solidFill>
                <a:schemeClr val="tx1"/>
              </a:solidFill>
              <a:latin typeface="Helvetica" pitchFamily="34" charset="0"/>
              <a:cs typeface="Helvetica" pitchFamily="34" charset="0"/>
            </a:rPr>
            <a:t>Performance Targets</a:t>
          </a:r>
          <a:endParaRPr lang="en-SG" sz="1800" dirty="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28F4BA80-529A-4F2B-B308-0524B1E6C6AE}" type="parTrans" cxnId="{269AEEDB-585D-4466-90CF-2FF2E86CB6BD}">
      <dgm:prSet/>
      <dgm:spPr/>
      <dgm:t>
        <a:bodyPr/>
        <a:lstStyle/>
        <a:p>
          <a:endParaRPr lang="en-SG" sz="18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22C9FB1C-FDBE-48AC-A95A-5B670535F22F}" type="sibTrans" cxnId="{269AEEDB-585D-4466-90CF-2FF2E86CB6BD}">
      <dgm:prSet/>
      <dgm:spPr/>
      <dgm:t>
        <a:bodyPr/>
        <a:lstStyle/>
        <a:p>
          <a:endParaRPr lang="en-SG" sz="18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gm:t>
    </dgm:pt>
    <dgm:pt modelId="{C14EC94E-0B47-4403-8C8D-1B0BB5DAFA76}" type="pres">
      <dgm:prSet presAssocID="{F5F2D4D2-F15F-454D-97C8-22737E5C0D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06753EFE-860F-40DC-9D8B-51488BE662AF}" type="pres">
      <dgm:prSet presAssocID="{6939D0A1-1D3F-44E6-9F84-0AFF0BB979BF}" presName="node" presStyleLbl="node1" presStyleIdx="0" presStyleCnt="4" custLinFactNeighborX="-15449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1A87CC4-B541-445F-8E7C-C701656C058A}" type="pres">
      <dgm:prSet presAssocID="{58B7AF64-18DB-4FA8-B942-7B28B74FD830}" presName="sibTrans" presStyleLbl="sibTrans2D1" presStyleIdx="0" presStyleCnt="3" custLinFactNeighborY="-9033"/>
      <dgm:spPr/>
      <dgm:t>
        <a:bodyPr/>
        <a:lstStyle/>
        <a:p>
          <a:endParaRPr lang="en-SG"/>
        </a:p>
      </dgm:t>
    </dgm:pt>
    <dgm:pt modelId="{A7A17788-4A91-47DD-978A-62D6BDEF79F7}" type="pres">
      <dgm:prSet presAssocID="{58B7AF64-18DB-4FA8-B942-7B28B74FD830}" presName="connectorText" presStyleLbl="sibTrans2D1" presStyleIdx="0" presStyleCnt="3"/>
      <dgm:spPr/>
      <dgm:t>
        <a:bodyPr/>
        <a:lstStyle/>
        <a:p>
          <a:endParaRPr lang="en-SG"/>
        </a:p>
      </dgm:t>
    </dgm:pt>
    <dgm:pt modelId="{EA636C44-B011-4257-98F4-005DA2886F50}" type="pres">
      <dgm:prSet presAssocID="{36549422-D400-4ECA-8BC9-1EEC72DC4A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ADEBCFB5-5743-43AB-9662-B3D77E87C117}" type="pres">
      <dgm:prSet presAssocID="{279ADD6C-FED8-40A2-8EF7-D2A10BF3A4F6}" presName="sibTrans" presStyleLbl="sibTrans2D1" presStyleIdx="1" presStyleCnt="3"/>
      <dgm:spPr/>
      <dgm:t>
        <a:bodyPr/>
        <a:lstStyle/>
        <a:p>
          <a:endParaRPr lang="en-SG"/>
        </a:p>
      </dgm:t>
    </dgm:pt>
    <dgm:pt modelId="{E4D0D207-F93D-49F1-A510-4DC6373256C7}" type="pres">
      <dgm:prSet presAssocID="{279ADD6C-FED8-40A2-8EF7-D2A10BF3A4F6}" presName="connectorText" presStyleLbl="sibTrans2D1" presStyleIdx="1" presStyleCnt="3"/>
      <dgm:spPr/>
      <dgm:t>
        <a:bodyPr/>
        <a:lstStyle/>
        <a:p>
          <a:endParaRPr lang="en-SG"/>
        </a:p>
      </dgm:t>
    </dgm:pt>
    <dgm:pt modelId="{BA740D49-8F56-4C78-9475-54F63B908DEC}" type="pres">
      <dgm:prSet presAssocID="{06E542D3-2F1D-4243-840B-F1EB768421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93E07317-784C-432A-AEBC-204334454B21}" type="pres">
      <dgm:prSet presAssocID="{53A17003-BC33-4A4B-856C-1DA578E77FFA}" presName="sibTrans" presStyleLbl="sibTrans2D1" presStyleIdx="2" presStyleCnt="3"/>
      <dgm:spPr/>
      <dgm:t>
        <a:bodyPr/>
        <a:lstStyle/>
        <a:p>
          <a:endParaRPr lang="en-SG"/>
        </a:p>
      </dgm:t>
    </dgm:pt>
    <dgm:pt modelId="{4BB82AE4-A7A3-4947-9DE0-1F44A45A297A}" type="pres">
      <dgm:prSet presAssocID="{53A17003-BC33-4A4B-856C-1DA578E77FFA}" presName="connectorText" presStyleLbl="sibTrans2D1" presStyleIdx="2" presStyleCnt="3"/>
      <dgm:spPr/>
      <dgm:t>
        <a:bodyPr/>
        <a:lstStyle/>
        <a:p>
          <a:endParaRPr lang="en-SG"/>
        </a:p>
      </dgm:t>
    </dgm:pt>
    <dgm:pt modelId="{E4D56659-2123-472A-8602-A5C7CC2246EA}" type="pres">
      <dgm:prSet presAssocID="{8AE1C919-4F95-4E05-A21C-057326B98669}" presName="node" presStyleLbl="node1" presStyleIdx="3" presStyleCnt="4" custScaleX="118118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C7C9C6EF-A7B2-47F4-9566-697B1ABD7347}" srcId="{F5F2D4D2-F15F-454D-97C8-22737E5C0D90}" destId="{36549422-D400-4ECA-8BC9-1EEC72DC4AEF}" srcOrd="1" destOrd="0" parTransId="{9B1DBCD5-1D1F-4578-98AC-FD1D1AF5803D}" sibTransId="{279ADD6C-FED8-40A2-8EF7-D2A10BF3A4F6}"/>
    <dgm:cxn modelId="{269AEEDB-585D-4466-90CF-2FF2E86CB6BD}" srcId="{F5F2D4D2-F15F-454D-97C8-22737E5C0D90}" destId="{8AE1C919-4F95-4E05-A21C-057326B98669}" srcOrd="3" destOrd="0" parTransId="{28F4BA80-529A-4F2B-B308-0524B1E6C6AE}" sibTransId="{22C9FB1C-FDBE-48AC-A95A-5B670535F22F}"/>
    <dgm:cxn modelId="{7C56B1F4-C193-4E6C-9E03-FEB38810289C}" type="presOf" srcId="{58B7AF64-18DB-4FA8-B942-7B28B74FD830}" destId="{A7A17788-4A91-47DD-978A-62D6BDEF79F7}" srcOrd="1" destOrd="0" presId="urn:microsoft.com/office/officeart/2005/8/layout/process1"/>
    <dgm:cxn modelId="{4EEE0C3D-B8EF-4831-88A8-3843B3649E4E}" type="presOf" srcId="{F5F2D4D2-F15F-454D-97C8-22737E5C0D90}" destId="{C14EC94E-0B47-4403-8C8D-1B0BB5DAFA76}" srcOrd="0" destOrd="0" presId="urn:microsoft.com/office/officeart/2005/8/layout/process1"/>
    <dgm:cxn modelId="{4D57C551-691C-4B06-98A8-F7206EBB34D5}" type="presOf" srcId="{58B7AF64-18DB-4FA8-B942-7B28B74FD830}" destId="{41A87CC4-B541-445F-8E7C-C701656C058A}" srcOrd="0" destOrd="0" presId="urn:microsoft.com/office/officeart/2005/8/layout/process1"/>
    <dgm:cxn modelId="{9CA54D4B-FED9-4A8F-8D09-38B6C94402F7}" type="presOf" srcId="{53A17003-BC33-4A4B-856C-1DA578E77FFA}" destId="{4BB82AE4-A7A3-4947-9DE0-1F44A45A297A}" srcOrd="1" destOrd="0" presId="urn:microsoft.com/office/officeart/2005/8/layout/process1"/>
    <dgm:cxn modelId="{AA4B49F5-218C-4FF5-8116-103C0FCC0413}" type="presOf" srcId="{279ADD6C-FED8-40A2-8EF7-D2A10BF3A4F6}" destId="{ADEBCFB5-5743-43AB-9662-B3D77E87C117}" srcOrd="0" destOrd="0" presId="urn:microsoft.com/office/officeart/2005/8/layout/process1"/>
    <dgm:cxn modelId="{569A5898-013E-4DE8-8C00-1A06852C55B3}" type="presOf" srcId="{8AE1C919-4F95-4E05-A21C-057326B98669}" destId="{E4D56659-2123-472A-8602-A5C7CC2246EA}" srcOrd="0" destOrd="0" presId="urn:microsoft.com/office/officeart/2005/8/layout/process1"/>
    <dgm:cxn modelId="{8EAE4B6B-4120-4A5A-A447-23FA619C3409}" type="presOf" srcId="{53A17003-BC33-4A4B-856C-1DA578E77FFA}" destId="{93E07317-784C-432A-AEBC-204334454B21}" srcOrd="0" destOrd="0" presId="urn:microsoft.com/office/officeart/2005/8/layout/process1"/>
    <dgm:cxn modelId="{B9D41F00-AD1C-4AED-B7BD-5B142EA9951F}" type="presOf" srcId="{279ADD6C-FED8-40A2-8EF7-D2A10BF3A4F6}" destId="{E4D0D207-F93D-49F1-A510-4DC6373256C7}" srcOrd="1" destOrd="0" presId="urn:microsoft.com/office/officeart/2005/8/layout/process1"/>
    <dgm:cxn modelId="{B4593212-F2FE-4A8A-A52C-CE9F557D5924}" type="presOf" srcId="{06E542D3-2F1D-4243-840B-F1EB768421AD}" destId="{BA740D49-8F56-4C78-9475-54F63B908DEC}" srcOrd="0" destOrd="0" presId="urn:microsoft.com/office/officeart/2005/8/layout/process1"/>
    <dgm:cxn modelId="{29DED0EF-A010-4900-9DE1-26CB5D4420D3}" type="presOf" srcId="{36549422-D400-4ECA-8BC9-1EEC72DC4AEF}" destId="{EA636C44-B011-4257-98F4-005DA2886F50}" srcOrd="0" destOrd="0" presId="urn:microsoft.com/office/officeart/2005/8/layout/process1"/>
    <dgm:cxn modelId="{8B4177B8-BD58-4AE7-A929-A3599A0B521F}" type="presOf" srcId="{6939D0A1-1D3F-44E6-9F84-0AFF0BB979BF}" destId="{06753EFE-860F-40DC-9D8B-51488BE662AF}" srcOrd="0" destOrd="0" presId="urn:microsoft.com/office/officeart/2005/8/layout/process1"/>
    <dgm:cxn modelId="{1448DB88-1B94-46F2-8A0E-1245448040CA}" srcId="{F5F2D4D2-F15F-454D-97C8-22737E5C0D90}" destId="{6939D0A1-1D3F-44E6-9F84-0AFF0BB979BF}" srcOrd="0" destOrd="0" parTransId="{BCF89EEE-4A4F-4302-A48F-247FF7CA7992}" sibTransId="{58B7AF64-18DB-4FA8-B942-7B28B74FD830}"/>
    <dgm:cxn modelId="{2AE34C5E-85EE-482D-A03B-DBC6746DAEEE}" srcId="{F5F2D4D2-F15F-454D-97C8-22737E5C0D90}" destId="{06E542D3-2F1D-4243-840B-F1EB768421AD}" srcOrd="2" destOrd="0" parTransId="{304296FE-2D48-443A-9FBC-97C0027DF8DB}" sibTransId="{53A17003-BC33-4A4B-856C-1DA578E77FFA}"/>
    <dgm:cxn modelId="{E1A5E926-B49F-40EB-9B2A-BE14F66D336A}" type="presParOf" srcId="{C14EC94E-0B47-4403-8C8D-1B0BB5DAFA76}" destId="{06753EFE-860F-40DC-9D8B-51488BE662AF}" srcOrd="0" destOrd="0" presId="urn:microsoft.com/office/officeart/2005/8/layout/process1"/>
    <dgm:cxn modelId="{C28894D1-516F-46DC-A644-36AB9B28C8E9}" type="presParOf" srcId="{C14EC94E-0B47-4403-8C8D-1B0BB5DAFA76}" destId="{41A87CC4-B541-445F-8E7C-C701656C058A}" srcOrd="1" destOrd="0" presId="urn:microsoft.com/office/officeart/2005/8/layout/process1"/>
    <dgm:cxn modelId="{D3AC0E9E-947F-47C6-A2EF-C27C9D88ADA4}" type="presParOf" srcId="{41A87CC4-B541-445F-8E7C-C701656C058A}" destId="{A7A17788-4A91-47DD-978A-62D6BDEF79F7}" srcOrd="0" destOrd="0" presId="urn:microsoft.com/office/officeart/2005/8/layout/process1"/>
    <dgm:cxn modelId="{2BCE7E6C-8BD5-4798-AB9F-886FB8FC5841}" type="presParOf" srcId="{C14EC94E-0B47-4403-8C8D-1B0BB5DAFA76}" destId="{EA636C44-B011-4257-98F4-005DA2886F50}" srcOrd="2" destOrd="0" presId="urn:microsoft.com/office/officeart/2005/8/layout/process1"/>
    <dgm:cxn modelId="{A52B0C36-D8C8-497A-A008-AC652DE7B458}" type="presParOf" srcId="{C14EC94E-0B47-4403-8C8D-1B0BB5DAFA76}" destId="{ADEBCFB5-5743-43AB-9662-B3D77E87C117}" srcOrd="3" destOrd="0" presId="urn:microsoft.com/office/officeart/2005/8/layout/process1"/>
    <dgm:cxn modelId="{3290E324-EB5C-4933-893B-DB088A680E49}" type="presParOf" srcId="{ADEBCFB5-5743-43AB-9662-B3D77E87C117}" destId="{E4D0D207-F93D-49F1-A510-4DC6373256C7}" srcOrd="0" destOrd="0" presId="urn:microsoft.com/office/officeart/2005/8/layout/process1"/>
    <dgm:cxn modelId="{DA5E9B33-29D9-413D-95D5-A372B64A5AE0}" type="presParOf" srcId="{C14EC94E-0B47-4403-8C8D-1B0BB5DAFA76}" destId="{BA740D49-8F56-4C78-9475-54F63B908DEC}" srcOrd="4" destOrd="0" presId="urn:microsoft.com/office/officeart/2005/8/layout/process1"/>
    <dgm:cxn modelId="{49381382-0852-40D6-BCBD-F87DC860A22A}" type="presParOf" srcId="{C14EC94E-0B47-4403-8C8D-1B0BB5DAFA76}" destId="{93E07317-784C-432A-AEBC-204334454B21}" srcOrd="5" destOrd="0" presId="urn:microsoft.com/office/officeart/2005/8/layout/process1"/>
    <dgm:cxn modelId="{315EA865-C9DD-4845-A3FB-AB4CDAFFD5E4}" type="presParOf" srcId="{93E07317-784C-432A-AEBC-204334454B21}" destId="{4BB82AE4-A7A3-4947-9DE0-1F44A45A297A}" srcOrd="0" destOrd="0" presId="urn:microsoft.com/office/officeart/2005/8/layout/process1"/>
    <dgm:cxn modelId="{E990476E-F38C-464C-B2B4-2AA66C0F15A9}" type="presParOf" srcId="{C14EC94E-0B47-4403-8C8D-1B0BB5DAFA76}" destId="{E4D56659-2123-472A-8602-A5C7CC2246E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125275-DFC9-7F47-98E9-FD6352BCDFA2}" type="doc">
      <dgm:prSet loTypeId="urn:microsoft.com/office/officeart/2005/8/layout/vList6" loCatId="process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DB3BBAD-F3ED-F74A-95D7-BA95754A29D8}">
      <dgm:prSet phldrT="[Text]" custT="1"/>
      <dgm:spPr/>
      <dgm:t>
        <a:bodyPr/>
        <a:lstStyle/>
        <a:p>
          <a:r>
            <a:rPr lang="en-US" sz="2400" dirty="0" smtClean="0"/>
            <a:t>Eliminating non-value-adding steps</a:t>
          </a:r>
          <a:endParaRPr lang="en-US" sz="2400" dirty="0"/>
        </a:p>
      </dgm:t>
    </dgm:pt>
    <dgm:pt modelId="{3A10384C-D17F-8646-BE2A-8F10AA45D79B}" type="parTrans" cxnId="{E231FE23-5325-824F-B2F5-31407D7B53FB}">
      <dgm:prSet/>
      <dgm:spPr/>
      <dgm:t>
        <a:bodyPr/>
        <a:lstStyle/>
        <a:p>
          <a:endParaRPr lang="en-US"/>
        </a:p>
      </dgm:t>
    </dgm:pt>
    <dgm:pt modelId="{BC136C84-E25D-7F41-99C2-EE911665ECCF}" type="sibTrans" cxnId="{E231FE23-5325-824F-B2F5-31407D7B53FB}">
      <dgm:prSet/>
      <dgm:spPr/>
      <dgm:t>
        <a:bodyPr/>
        <a:lstStyle/>
        <a:p>
          <a:endParaRPr lang="en-US"/>
        </a:p>
      </dgm:t>
    </dgm:pt>
    <dgm:pt modelId="{5269FE72-276E-7241-8D36-15E17F317BCA}">
      <dgm:prSet phldrT="[Text]"/>
      <dgm:spPr/>
      <dgm:t>
        <a:bodyPr/>
        <a:lstStyle/>
        <a:p>
          <a:r>
            <a:rPr lang="en-US" altLang="zh-TW" dirty="0" smtClean="0"/>
            <a:t>Modernize front-end and back-end processes of services </a:t>
          </a:r>
          <a:endParaRPr lang="en-US" dirty="0"/>
        </a:p>
      </dgm:t>
    </dgm:pt>
    <dgm:pt modelId="{9C623C96-03C8-CF46-9FE9-BCAA612DDF0A}" type="parTrans" cxnId="{65FD6DC0-844C-8042-A220-08CA7DCFB610}">
      <dgm:prSet/>
      <dgm:spPr/>
      <dgm:t>
        <a:bodyPr/>
        <a:lstStyle/>
        <a:p>
          <a:endParaRPr lang="en-US"/>
        </a:p>
      </dgm:t>
    </dgm:pt>
    <dgm:pt modelId="{F7569DD5-B0BC-324C-B4A6-26B8C430EF91}" type="sibTrans" cxnId="{65FD6DC0-844C-8042-A220-08CA7DCFB610}">
      <dgm:prSet/>
      <dgm:spPr/>
      <dgm:t>
        <a:bodyPr/>
        <a:lstStyle/>
        <a:p>
          <a:endParaRPr lang="en-US"/>
        </a:p>
      </dgm:t>
    </dgm:pt>
    <dgm:pt modelId="{5995D1D2-35E6-B649-AE8C-D71A34022A63}">
      <dgm:prSet phldrT="[Text]" custT="1"/>
      <dgm:spPr/>
      <dgm:t>
        <a:bodyPr/>
        <a:lstStyle/>
        <a:p>
          <a:r>
            <a:rPr lang="en-US" sz="2400" dirty="0" smtClean="0"/>
            <a:t>Shifting to self-service</a:t>
          </a:r>
          <a:endParaRPr lang="en-US" sz="2400" dirty="0"/>
        </a:p>
      </dgm:t>
    </dgm:pt>
    <dgm:pt modelId="{5B6A9ED6-0B90-CD47-AAD7-F416A32B1BD7}" type="parTrans" cxnId="{2056CB07-A79F-1442-B02E-B0CB0BE2AB27}">
      <dgm:prSet/>
      <dgm:spPr/>
      <dgm:t>
        <a:bodyPr/>
        <a:lstStyle/>
        <a:p>
          <a:endParaRPr lang="en-US"/>
        </a:p>
      </dgm:t>
    </dgm:pt>
    <dgm:pt modelId="{636BB101-77A6-CA47-A46A-A1AB78F9781D}" type="sibTrans" cxnId="{2056CB07-A79F-1442-B02E-B0CB0BE2AB27}">
      <dgm:prSet/>
      <dgm:spPr/>
      <dgm:t>
        <a:bodyPr/>
        <a:lstStyle/>
        <a:p>
          <a:endParaRPr lang="en-US"/>
        </a:p>
      </dgm:t>
    </dgm:pt>
    <dgm:pt modelId="{BC561FAB-523C-D046-87E4-AF360159E365}">
      <dgm:prSet phldrT="[Text]" custT="1"/>
      <dgm:spPr/>
      <dgm:t>
        <a:bodyPr/>
        <a:lstStyle/>
        <a:p>
          <a:r>
            <a:rPr lang="en-US" sz="2400" dirty="0" smtClean="0"/>
            <a:t>Delivering direct service</a:t>
          </a:r>
          <a:endParaRPr lang="en-US" sz="2400" dirty="0"/>
        </a:p>
      </dgm:t>
    </dgm:pt>
    <dgm:pt modelId="{BD0747A4-F2DE-634E-B9B4-E2C9269F10AA}" type="parTrans" cxnId="{B3E6DC53-D468-F24A-B5C1-EBA5586598EA}">
      <dgm:prSet/>
      <dgm:spPr/>
      <dgm:t>
        <a:bodyPr/>
        <a:lstStyle/>
        <a:p>
          <a:endParaRPr lang="en-US"/>
        </a:p>
      </dgm:t>
    </dgm:pt>
    <dgm:pt modelId="{F5FBCAD0-EF62-644B-BEF1-2A442AC6E1E5}" type="sibTrans" cxnId="{B3E6DC53-D468-F24A-B5C1-EBA5586598EA}">
      <dgm:prSet/>
      <dgm:spPr/>
      <dgm:t>
        <a:bodyPr/>
        <a:lstStyle/>
        <a:p>
          <a:endParaRPr lang="en-US"/>
        </a:p>
      </dgm:t>
    </dgm:pt>
    <dgm:pt modelId="{8293FC4B-7588-3843-9547-3D0996950117}">
      <dgm:prSet/>
      <dgm:spPr/>
      <dgm:t>
        <a:bodyPr/>
        <a:lstStyle/>
        <a:p>
          <a:r>
            <a:rPr lang="en-US" altLang="zh-TW" dirty="0" smtClean="0"/>
            <a:t>Improve productivity and customer satisfaction</a:t>
          </a:r>
        </a:p>
      </dgm:t>
    </dgm:pt>
    <dgm:pt modelId="{F6D3E8EC-A0B0-454D-854C-F6D5153E56CB}" type="parTrans" cxnId="{FEE09B65-FD23-8741-94FF-A05084F4B82C}">
      <dgm:prSet/>
      <dgm:spPr/>
      <dgm:t>
        <a:bodyPr/>
        <a:lstStyle/>
        <a:p>
          <a:endParaRPr lang="en-US"/>
        </a:p>
      </dgm:t>
    </dgm:pt>
    <dgm:pt modelId="{7BD100A2-3D9A-4144-AB53-CBD73D7CEA50}" type="sibTrans" cxnId="{FEE09B65-FD23-8741-94FF-A05084F4B82C}">
      <dgm:prSet/>
      <dgm:spPr/>
      <dgm:t>
        <a:bodyPr/>
        <a:lstStyle/>
        <a:p>
          <a:endParaRPr lang="en-US"/>
        </a:p>
      </dgm:t>
    </dgm:pt>
    <dgm:pt modelId="{BDFB1DD2-E181-AD4F-BBEC-B0C72E107381}">
      <dgm:prSet/>
      <dgm:spPr/>
      <dgm:t>
        <a:bodyPr/>
        <a:lstStyle/>
        <a:p>
          <a:r>
            <a:rPr lang="en-US" altLang="zh-TW" smtClean="0"/>
            <a:t>Increase in productivity and service quality  </a:t>
          </a:r>
          <a:endParaRPr lang="en-US" altLang="zh-TW" dirty="0" smtClean="0"/>
        </a:p>
      </dgm:t>
    </dgm:pt>
    <dgm:pt modelId="{41FD9714-8C97-3645-892B-4E9409865943}" type="parTrans" cxnId="{F586755C-0FF2-8A45-A263-FEE5599D685B}">
      <dgm:prSet/>
      <dgm:spPr/>
      <dgm:t>
        <a:bodyPr/>
        <a:lstStyle/>
        <a:p>
          <a:endParaRPr lang="en-US"/>
        </a:p>
      </dgm:t>
    </dgm:pt>
    <dgm:pt modelId="{2B555949-91DB-6E43-BAF4-263346C69DCD}" type="sibTrans" cxnId="{F586755C-0FF2-8A45-A263-FEE5599D685B}">
      <dgm:prSet/>
      <dgm:spPr/>
      <dgm:t>
        <a:bodyPr/>
        <a:lstStyle/>
        <a:p>
          <a:endParaRPr lang="en-US"/>
        </a:p>
      </dgm:t>
    </dgm:pt>
    <dgm:pt modelId="{42553791-F7CF-B34F-B0DC-24B7BF3C7A7A}">
      <dgm:prSet/>
      <dgm:spPr/>
      <dgm:t>
        <a:bodyPr/>
        <a:lstStyle/>
        <a:p>
          <a:r>
            <a:rPr lang="en-US" altLang="zh-TW" dirty="0" smtClean="0"/>
            <a:t>Lower costs and perhaps prices</a:t>
          </a:r>
        </a:p>
      </dgm:t>
    </dgm:pt>
    <dgm:pt modelId="{42C93C9A-AD39-DF42-ADEC-DE9F578DD486}" type="parTrans" cxnId="{C155BE67-FE6B-C64A-B12B-50822A72EA75}">
      <dgm:prSet/>
      <dgm:spPr/>
      <dgm:t>
        <a:bodyPr/>
        <a:lstStyle/>
        <a:p>
          <a:endParaRPr lang="en-US"/>
        </a:p>
      </dgm:t>
    </dgm:pt>
    <dgm:pt modelId="{8CE83A31-D132-044C-9D41-B5A4828F0A31}" type="sibTrans" cxnId="{C155BE67-FE6B-C64A-B12B-50822A72EA75}">
      <dgm:prSet/>
      <dgm:spPr/>
      <dgm:t>
        <a:bodyPr/>
        <a:lstStyle/>
        <a:p>
          <a:endParaRPr lang="en-US"/>
        </a:p>
      </dgm:t>
    </dgm:pt>
    <dgm:pt modelId="{2FFE5A5C-EFDC-6343-A7E9-5FAE51EE32A4}">
      <dgm:prSet/>
      <dgm:spPr/>
      <dgm:t>
        <a:bodyPr/>
        <a:lstStyle/>
        <a:p>
          <a:r>
            <a:rPr lang="en-US" altLang="zh-TW" smtClean="0"/>
            <a:t>Enhance technology reputation</a:t>
          </a:r>
          <a:endParaRPr lang="en-US" altLang="zh-TW" dirty="0" smtClean="0"/>
        </a:p>
      </dgm:t>
    </dgm:pt>
    <dgm:pt modelId="{012AA675-0290-3F47-90CD-95BA35AC443E}" type="parTrans" cxnId="{909538BA-7956-CA4F-BEC9-9DBC95FA8C8B}">
      <dgm:prSet/>
      <dgm:spPr/>
      <dgm:t>
        <a:bodyPr/>
        <a:lstStyle/>
        <a:p>
          <a:endParaRPr lang="en-US"/>
        </a:p>
      </dgm:t>
    </dgm:pt>
    <dgm:pt modelId="{45FFE959-C77A-BB49-8B01-5D62390E8243}" type="sibTrans" cxnId="{909538BA-7956-CA4F-BEC9-9DBC95FA8C8B}">
      <dgm:prSet/>
      <dgm:spPr/>
      <dgm:t>
        <a:bodyPr/>
        <a:lstStyle/>
        <a:p>
          <a:endParaRPr lang="en-US"/>
        </a:p>
      </dgm:t>
    </dgm:pt>
    <dgm:pt modelId="{326A80B2-B367-8843-A4BC-40B0131A9D46}">
      <dgm:prSet/>
      <dgm:spPr/>
      <dgm:t>
        <a:bodyPr/>
        <a:lstStyle/>
        <a:p>
          <a:r>
            <a:rPr lang="en-US" altLang="zh-TW" dirty="0" smtClean="0"/>
            <a:t>Distinguishes company</a:t>
          </a:r>
          <a:endParaRPr lang="en-US" dirty="0" smtClean="0"/>
        </a:p>
      </dgm:t>
    </dgm:pt>
    <dgm:pt modelId="{E51C30F4-A4AF-BF49-ABC7-B72A120B2B80}" type="parTrans" cxnId="{5D91C426-58C2-4340-9CDE-A497F9BF13FA}">
      <dgm:prSet/>
      <dgm:spPr/>
      <dgm:t>
        <a:bodyPr/>
        <a:lstStyle/>
        <a:p>
          <a:endParaRPr lang="en-US"/>
        </a:p>
      </dgm:t>
    </dgm:pt>
    <dgm:pt modelId="{7EC3ACF5-5B3D-BE4F-B5D6-1A911CDF4E31}" type="sibTrans" cxnId="{5D91C426-58C2-4340-9CDE-A497F9BF13FA}">
      <dgm:prSet/>
      <dgm:spPr/>
      <dgm:t>
        <a:bodyPr/>
        <a:lstStyle/>
        <a:p>
          <a:endParaRPr lang="en-US"/>
        </a:p>
      </dgm:t>
    </dgm:pt>
    <dgm:pt modelId="{7A900262-A423-6B4D-B7FA-1850999D5A67}">
      <dgm:prSet/>
      <dgm:spPr/>
      <dgm:t>
        <a:bodyPr/>
        <a:lstStyle/>
        <a:p>
          <a:r>
            <a:rPr lang="en-US" altLang="zh-TW" smtClean="0"/>
            <a:t>Improve convenience for customers</a:t>
          </a:r>
          <a:endParaRPr lang="en-US" altLang="zh-TW" dirty="0" smtClean="0"/>
        </a:p>
      </dgm:t>
    </dgm:pt>
    <dgm:pt modelId="{F823FFF1-80DD-3943-98EA-E3FF2A46888B}" type="parTrans" cxnId="{632DE6F4-0ABB-184B-B227-621C7D753A7B}">
      <dgm:prSet/>
      <dgm:spPr/>
      <dgm:t>
        <a:bodyPr/>
        <a:lstStyle/>
        <a:p>
          <a:endParaRPr lang="en-US"/>
        </a:p>
      </dgm:t>
    </dgm:pt>
    <dgm:pt modelId="{A7D59007-54EC-FC49-B00F-F8B10F1A1EDE}" type="sibTrans" cxnId="{632DE6F4-0ABB-184B-B227-621C7D753A7B}">
      <dgm:prSet/>
      <dgm:spPr/>
      <dgm:t>
        <a:bodyPr/>
        <a:lstStyle/>
        <a:p>
          <a:endParaRPr lang="en-US"/>
        </a:p>
      </dgm:t>
    </dgm:pt>
    <dgm:pt modelId="{F6B6AAFB-92CC-0F4A-AEB0-84CD6600E992}">
      <dgm:prSet/>
      <dgm:spPr/>
      <dgm:t>
        <a:bodyPr/>
        <a:lstStyle/>
        <a:p>
          <a:r>
            <a:rPr lang="en-US" altLang="zh-TW" dirty="0" smtClean="0"/>
            <a:t>Productivity can be improved by eliminating expensive retail locations</a:t>
          </a:r>
        </a:p>
      </dgm:t>
    </dgm:pt>
    <dgm:pt modelId="{6820EA5F-8187-C348-B501-A3819BF2FB5B}" type="parTrans" cxnId="{00337AD2-5B26-3E43-ACDB-1B55479B699F}">
      <dgm:prSet/>
      <dgm:spPr/>
      <dgm:t>
        <a:bodyPr/>
        <a:lstStyle/>
        <a:p>
          <a:endParaRPr lang="en-US"/>
        </a:p>
      </dgm:t>
    </dgm:pt>
    <dgm:pt modelId="{F86EC4AA-72E9-134C-B801-3B21A49F98B8}" type="sibTrans" cxnId="{00337AD2-5B26-3E43-ACDB-1B55479B699F}">
      <dgm:prSet/>
      <dgm:spPr/>
      <dgm:t>
        <a:bodyPr/>
        <a:lstStyle/>
        <a:p>
          <a:endParaRPr lang="en-US"/>
        </a:p>
      </dgm:t>
    </dgm:pt>
    <dgm:pt modelId="{9DCD66F0-3722-FA41-BD98-0DEAD7F21A69}">
      <dgm:prSet/>
      <dgm:spPr/>
      <dgm:t>
        <a:bodyPr/>
        <a:lstStyle/>
        <a:p>
          <a:r>
            <a:rPr lang="en-US" altLang="zh-TW" smtClean="0"/>
            <a:t>Increase customer base</a:t>
          </a:r>
          <a:endParaRPr lang="en-US" dirty="0" smtClean="0"/>
        </a:p>
      </dgm:t>
    </dgm:pt>
    <dgm:pt modelId="{A87B571C-384E-5F4C-83D5-F0D0D11F1A17}" type="parTrans" cxnId="{B79672CE-F50C-CF4C-8766-039F42085C1F}">
      <dgm:prSet/>
      <dgm:spPr/>
      <dgm:t>
        <a:bodyPr/>
        <a:lstStyle/>
        <a:p>
          <a:endParaRPr lang="en-US"/>
        </a:p>
      </dgm:t>
    </dgm:pt>
    <dgm:pt modelId="{387F5C9C-C979-D744-B163-8930CFC44F4D}" type="sibTrans" cxnId="{B79672CE-F50C-CF4C-8766-039F42085C1F}">
      <dgm:prSet/>
      <dgm:spPr/>
      <dgm:t>
        <a:bodyPr/>
        <a:lstStyle/>
        <a:p>
          <a:endParaRPr lang="en-US"/>
        </a:p>
      </dgm:t>
    </dgm:pt>
    <dgm:pt modelId="{49673ACF-66DC-E44C-BB6C-BCBD39EE78C2}" type="pres">
      <dgm:prSet presAssocID="{E4125275-DFC9-7F47-98E9-FD6352BCDFA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7F64AC6-2CE9-FC4F-9848-88AB10D4E75D}" type="pres">
      <dgm:prSet presAssocID="{4DB3BBAD-F3ED-F74A-95D7-BA95754A29D8}" presName="linNode" presStyleCnt="0"/>
      <dgm:spPr/>
    </dgm:pt>
    <dgm:pt modelId="{EB15E6F6-3D38-DA48-A74B-8B9F38CAE5CD}" type="pres">
      <dgm:prSet presAssocID="{4DB3BBAD-F3ED-F74A-95D7-BA95754A29D8}" presName="parentShp" presStyleLbl="node1" presStyleIdx="0" presStyleCnt="3" custScaleX="82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167C9-7F42-6344-8897-6D4BBE51D424}" type="pres">
      <dgm:prSet presAssocID="{4DB3BBAD-F3ED-F74A-95D7-BA95754A29D8}" presName="childShp" presStyleLbl="bgAccFollowNode1" presStyleIdx="0" presStyleCnt="3" custScaleX="102898" custScaleY="87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F3EEA-7499-BC4C-8CD0-CFC7AF7FAB2C}" type="pres">
      <dgm:prSet presAssocID="{BC136C84-E25D-7F41-99C2-EE911665ECCF}" presName="spacing" presStyleCnt="0"/>
      <dgm:spPr/>
    </dgm:pt>
    <dgm:pt modelId="{676391D5-D820-CB4D-8CD8-496BD55288FD}" type="pres">
      <dgm:prSet presAssocID="{5995D1D2-35E6-B649-AE8C-D71A34022A63}" presName="linNode" presStyleCnt="0"/>
      <dgm:spPr/>
    </dgm:pt>
    <dgm:pt modelId="{30DA8EC4-31B2-714D-AFF2-63B4304B3365}" type="pres">
      <dgm:prSet presAssocID="{5995D1D2-35E6-B649-AE8C-D71A34022A63}" presName="parentShp" presStyleLbl="node1" presStyleIdx="1" presStyleCnt="3" custScaleX="82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53DED-1101-FF4A-9429-3868E9256255}" type="pres">
      <dgm:prSet presAssocID="{5995D1D2-35E6-B649-AE8C-D71A34022A63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5B97A-8B58-8C4D-AC53-5E18AC077AEC}" type="pres">
      <dgm:prSet presAssocID="{636BB101-77A6-CA47-A46A-A1AB78F9781D}" presName="spacing" presStyleCnt="0"/>
      <dgm:spPr/>
    </dgm:pt>
    <dgm:pt modelId="{00492DCA-65EB-A544-8861-17FA956E0A1A}" type="pres">
      <dgm:prSet presAssocID="{BC561FAB-523C-D046-87E4-AF360159E365}" presName="linNode" presStyleCnt="0"/>
      <dgm:spPr/>
    </dgm:pt>
    <dgm:pt modelId="{5BB6AFA7-0799-0844-B05B-11F01C086A83}" type="pres">
      <dgm:prSet presAssocID="{BC561FAB-523C-D046-87E4-AF360159E365}" presName="parentShp" presStyleLbl="node1" presStyleIdx="2" presStyleCnt="3" custScaleX="82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9962E-D61D-0A45-9CB9-20A996CC1991}" type="pres">
      <dgm:prSet presAssocID="{BC561FAB-523C-D046-87E4-AF360159E365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99A42A-0EA5-D44A-B529-2BD4906C36D2}" type="presOf" srcId="{5269FE72-276E-7241-8D36-15E17F317BCA}" destId="{C23167C9-7F42-6344-8897-6D4BBE51D424}" srcOrd="0" destOrd="0" presId="urn:microsoft.com/office/officeart/2005/8/layout/vList6"/>
    <dgm:cxn modelId="{CD2D3D4F-6987-B54A-BFE0-19339B33A491}" type="presOf" srcId="{9DCD66F0-3722-FA41-BD98-0DEAD7F21A69}" destId="{1CA9962E-D61D-0A45-9CB9-20A996CC1991}" srcOrd="0" destOrd="2" presId="urn:microsoft.com/office/officeart/2005/8/layout/vList6"/>
    <dgm:cxn modelId="{C5325022-0C30-DD41-BAED-4523D045E794}" type="presOf" srcId="{4DB3BBAD-F3ED-F74A-95D7-BA95754A29D8}" destId="{EB15E6F6-3D38-DA48-A74B-8B9F38CAE5CD}" srcOrd="0" destOrd="0" presId="urn:microsoft.com/office/officeart/2005/8/layout/vList6"/>
    <dgm:cxn modelId="{65FD6DC0-844C-8042-A220-08CA7DCFB610}" srcId="{4DB3BBAD-F3ED-F74A-95D7-BA95754A29D8}" destId="{5269FE72-276E-7241-8D36-15E17F317BCA}" srcOrd="0" destOrd="0" parTransId="{9C623C96-03C8-CF46-9FE9-BCAA612DDF0A}" sibTransId="{F7569DD5-B0BC-324C-B4A6-26B8C430EF91}"/>
    <dgm:cxn modelId="{CE694077-0789-7646-9B77-44A62C94F72D}" type="presOf" srcId="{F6B6AAFB-92CC-0F4A-AEB0-84CD6600E992}" destId="{1CA9962E-D61D-0A45-9CB9-20A996CC1991}" srcOrd="0" destOrd="1" presId="urn:microsoft.com/office/officeart/2005/8/layout/vList6"/>
    <dgm:cxn modelId="{EA0B4BBB-0610-894C-8BE2-336B234620C6}" type="presOf" srcId="{7A900262-A423-6B4D-B7FA-1850999D5A67}" destId="{1CA9962E-D61D-0A45-9CB9-20A996CC1991}" srcOrd="0" destOrd="0" presId="urn:microsoft.com/office/officeart/2005/8/layout/vList6"/>
    <dgm:cxn modelId="{B79672CE-F50C-CF4C-8766-039F42085C1F}" srcId="{BC561FAB-523C-D046-87E4-AF360159E365}" destId="{9DCD66F0-3722-FA41-BD98-0DEAD7F21A69}" srcOrd="2" destOrd="0" parTransId="{A87B571C-384E-5F4C-83D5-F0D0D11F1A17}" sibTransId="{387F5C9C-C979-D744-B163-8930CFC44F4D}"/>
    <dgm:cxn modelId="{3D3ADB46-86D4-DC40-B163-5CF6005C607C}" type="presOf" srcId="{E4125275-DFC9-7F47-98E9-FD6352BCDFA2}" destId="{49673ACF-66DC-E44C-BB6C-BCBD39EE78C2}" srcOrd="0" destOrd="0" presId="urn:microsoft.com/office/officeart/2005/8/layout/vList6"/>
    <dgm:cxn modelId="{E231FE23-5325-824F-B2F5-31407D7B53FB}" srcId="{E4125275-DFC9-7F47-98E9-FD6352BCDFA2}" destId="{4DB3BBAD-F3ED-F74A-95D7-BA95754A29D8}" srcOrd="0" destOrd="0" parTransId="{3A10384C-D17F-8646-BE2A-8F10AA45D79B}" sibTransId="{BC136C84-E25D-7F41-99C2-EE911665ECCF}"/>
    <dgm:cxn modelId="{C155BE67-FE6B-C64A-B12B-50822A72EA75}" srcId="{5995D1D2-35E6-B649-AE8C-D71A34022A63}" destId="{42553791-F7CF-B34F-B0DC-24B7BF3C7A7A}" srcOrd="1" destOrd="0" parTransId="{42C93C9A-AD39-DF42-ADEC-DE9F578DD486}" sibTransId="{8CE83A31-D132-044C-9D41-B5A4828F0A31}"/>
    <dgm:cxn modelId="{F586755C-0FF2-8A45-A263-FEE5599D685B}" srcId="{5995D1D2-35E6-B649-AE8C-D71A34022A63}" destId="{BDFB1DD2-E181-AD4F-BBEC-B0C72E107381}" srcOrd="0" destOrd="0" parTransId="{41FD9714-8C97-3645-892B-4E9409865943}" sibTransId="{2B555949-91DB-6E43-BAF4-263346C69DCD}"/>
    <dgm:cxn modelId="{78E5B401-8A6F-1245-91C6-2F6B868E00EA}" type="presOf" srcId="{5995D1D2-35E6-B649-AE8C-D71A34022A63}" destId="{30DA8EC4-31B2-714D-AFF2-63B4304B3365}" srcOrd="0" destOrd="0" presId="urn:microsoft.com/office/officeart/2005/8/layout/vList6"/>
    <dgm:cxn modelId="{8755CE6A-9917-0748-B2CA-6A85438F8A47}" type="presOf" srcId="{8293FC4B-7588-3843-9547-3D0996950117}" destId="{C23167C9-7F42-6344-8897-6D4BBE51D424}" srcOrd="0" destOrd="1" presId="urn:microsoft.com/office/officeart/2005/8/layout/vList6"/>
    <dgm:cxn modelId="{50D2BD7A-6F3B-034A-BF68-FD62B7F0F235}" type="presOf" srcId="{BC561FAB-523C-D046-87E4-AF360159E365}" destId="{5BB6AFA7-0799-0844-B05B-11F01C086A83}" srcOrd="0" destOrd="0" presId="urn:microsoft.com/office/officeart/2005/8/layout/vList6"/>
    <dgm:cxn modelId="{4BEB6290-07D3-E342-B92F-36E7332B7EAB}" type="presOf" srcId="{BDFB1DD2-E181-AD4F-BBEC-B0C72E107381}" destId="{D4B53DED-1101-FF4A-9429-3868E9256255}" srcOrd="0" destOrd="0" presId="urn:microsoft.com/office/officeart/2005/8/layout/vList6"/>
    <dgm:cxn modelId="{FEE09B65-FD23-8741-94FF-A05084F4B82C}" srcId="{4DB3BBAD-F3ED-F74A-95D7-BA95754A29D8}" destId="{8293FC4B-7588-3843-9547-3D0996950117}" srcOrd="1" destOrd="0" parTransId="{F6D3E8EC-A0B0-454D-854C-F6D5153E56CB}" sibTransId="{7BD100A2-3D9A-4144-AB53-CBD73D7CEA50}"/>
    <dgm:cxn modelId="{632DE6F4-0ABB-184B-B227-621C7D753A7B}" srcId="{BC561FAB-523C-D046-87E4-AF360159E365}" destId="{7A900262-A423-6B4D-B7FA-1850999D5A67}" srcOrd="0" destOrd="0" parTransId="{F823FFF1-80DD-3943-98EA-E3FF2A46888B}" sibTransId="{A7D59007-54EC-FC49-B00F-F8B10F1A1EDE}"/>
    <dgm:cxn modelId="{2056CB07-A79F-1442-B02E-B0CB0BE2AB27}" srcId="{E4125275-DFC9-7F47-98E9-FD6352BCDFA2}" destId="{5995D1D2-35E6-B649-AE8C-D71A34022A63}" srcOrd="1" destOrd="0" parTransId="{5B6A9ED6-0B90-CD47-AAD7-F416A32B1BD7}" sibTransId="{636BB101-77A6-CA47-A46A-A1AB78F9781D}"/>
    <dgm:cxn modelId="{B3E6DC53-D468-F24A-B5C1-EBA5586598EA}" srcId="{E4125275-DFC9-7F47-98E9-FD6352BCDFA2}" destId="{BC561FAB-523C-D046-87E4-AF360159E365}" srcOrd="2" destOrd="0" parTransId="{BD0747A4-F2DE-634E-B9B4-E2C9269F10AA}" sibTransId="{F5FBCAD0-EF62-644B-BEF1-2A442AC6E1E5}"/>
    <dgm:cxn modelId="{909538BA-7956-CA4F-BEC9-9DBC95FA8C8B}" srcId="{5995D1D2-35E6-B649-AE8C-D71A34022A63}" destId="{2FFE5A5C-EFDC-6343-A7E9-5FAE51EE32A4}" srcOrd="2" destOrd="0" parTransId="{012AA675-0290-3F47-90CD-95BA35AC443E}" sibTransId="{45FFE959-C77A-BB49-8B01-5D62390E8243}"/>
    <dgm:cxn modelId="{56E60EAF-AD2A-D34D-A7F3-A2CD00B5629E}" type="presOf" srcId="{326A80B2-B367-8843-A4BC-40B0131A9D46}" destId="{D4B53DED-1101-FF4A-9429-3868E9256255}" srcOrd="0" destOrd="3" presId="urn:microsoft.com/office/officeart/2005/8/layout/vList6"/>
    <dgm:cxn modelId="{3D936B99-6096-614E-B08D-45FEDE3A35E5}" type="presOf" srcId="{42553791-F7CF-B34F-B0DC-24B7BF3C7A7A}" destId="{D4B53DED-1101-FF4A-9429-3868E9256255}" srcOrd="0" destOrd="1" presId="urn:microsoft.com/office/officeart/2005/8/layout/vList6"/>
    <dgm:cxn modelId="{00337AD2-5B26-3E43-ACDB-1B55479B699F}" srcId="{BC561FAB-523C-D046-87E4-AF360159E365}" destId="{F6B6AAFB-92CC-0F4A-AEB0-84CD6600E992}" srcOrd="1" destOrd="0" parTransId="{6820EA5F-8187-C348-B501-A3819BF2FB5B}" sibTransId="{F86EC4AA-72E9-134C-B801-3B21A49F98B8}"/>
    <dgm:cxn modelId="{5D91C426-58C2-4340-9CDE-A497F9BF13FA}" srcId="{5995D1D2-35E6-B649-AE8C-D71A34022A63}" destId="{326A80B2-B367-8843-A4BC-40B0131A9D46}" srcOrd="3" destOrd="0" parTransId="{E51C30F4-A4AF-BF49-ABC7-B72A120B2B80}" sibTransId="{7EC3ACF5-5B3D-BE4F-B5D6-1A911CDF4E31}"/>
    <dgm:cxn modelId="{ED23192A-E84D-BE47-84D5-65766AE93BA5}" type="presOf" srcId="{2FFE5A5C-EFDC-6343-A7E9-5FAE51EE32A4}" destId="{D4B53DED-1101-FF4A-9429-3868E9256255}" srcOrd="0" destOrd="2" presId="urn:microsoft.com/office/officeart/2005/8/layout/vList6"/>
    <dgm:cxn modelId="{9D9B85C6-9A90-9F4C-ADE4-357D1FD66DA7}" type="presParOf" srcId="{49673ACF-66DC-E44C-BB6C-BCBD39EE78C2}" destId="{D7F64AC6-2CE9-FC4F-9848-88AB10D4E75D}" srcOrd="0" destOrd="0" presId="urn:microsoft.com/office/officeart/2005/8/layout/vList6"/>
    <dgm:cxn modelId="{F16B296A-445F-B542-92C8-CE90ECF8044A}" type="presParOf" srcId="{D7F64AC6-2CE9-FC4F-9848-88AB10D4E75D}" destId="{EB15E6F6-3D38-DA48-A74B-8B9F38CAE5CD}" srcOrd="0" destOrd="0" presId="urn:microsoft.com/office/officeart/2005/8/layout/vList6"/>
    <dgm:cxn modelId="{3DAA1A48-6A27-7F45-81B4-79F143716701}" type="presParOf" srcId="{D7F64AC6-2CE9-FC4F-9848-88AB10D4E75D}" destId="{C23167C9-7F42-6344-8897-6D4BBE51D424}" srcOrd="1" destOrd="0" presId="urn:microsoft.com/office/officeart/2005/8/layout/vList6"/>
    <dgm:cxn modelId="{B1D215E4-0902-7744-BAF8-B83DC5C22E74}" type="presParOf" srcId="{49673ACF-66DC-E44C-BB6C-BCBD39EE78C2}" destId="{8B1F3EEA-7499-BC4C-8CD0-CFC7AF7FAB2C}" srcOrd="1" destOrd="0" presId="urn:microsoft.com/office/officeart/2005/8/layout/vList6"/>
    <dgm:cxn modelId="{39FD71E6-1108-7A44-9640-1150A9405217}" type="presParOf" srcId="{49673ACF-66DC-E44C-BB6C-BCBD39EE78C2}" destId="{676391D5-D820-CB4D-8CD8-496BD55288FD}" srcOrd="2" destOrd="0" presId="urn:microsoft.com/office/officeart/2005/8/layout/vList6"/>
    <dgm:cxn modelId="{19D09062-7C29-F14C-BAD8-3F04BD73CD9E}" type="presParOf" srcId="{676391D5-D820-CB4D-8CD8-496BD55288FD}" destId="{30DA8EC4-31B2-714D-AFF2-63B4304B3365}" srcOrd="0" destOrd="0" presId="urn:microsoft.com/office/officeart/2005/8/layout/vList6"/>
    <dgm:cxn modelId="{00AF6115-4A8A-B245-AA77-068263AE3BDB}" type="presParOf" srcId="{676391D5-D820-CB4D-8CD8-496BD55288FD}" destId="{D4B53DED-1101-FF4A-9429-3868E9256255}" srcOrd="1" destOrd="0" presId="urn:microsoft.com/office/officeart/2005/8/layout/vList6"/>
    <dgm:cxn modelId="{C335A083-4D4A-A745-9091-1CFA6D14D010}" type="presParOf" srcId="{49673ACF-66DC-E44C-BB6C-BCBD39EE78C2}" destId="{2935B97A-8B58-8C4D-AC53-5E18AC077AEC}" srcOrd="3" destOrd="0" presId="urn:microsoft.com/office/officeart/2005/8/layout/vList6"/>
    <dgm:cxn modelId="{4401B08F-9E10-7C41-BE4D-5CA247C02CFA}" type="presParOf" srcId="{49673ACF-66DC-E44C-BB6C-BCBD39EE78C2}" destId="{00492DCA-65EB-A544-8861-17FA956E0A1A}" srcOrd="4" destOrd="0" presId="urn:microsoft.com/office/officeart/2005/8/layout/vList6"/>
    <dgm:cxn modelId="{BB4064A0-041C-EE49-828E-47C98FC15463}" type="presParOf" srcId="{00492DCA-65EB-A544-8861-17FA956E0A1A}" destId="{5BB6AFA7-0799-0844-B05B-11F01C086A83}" srcOrd="0" destOrd="0" presId="urn:microsoft.com/office/officeart/2005/8/layout/vList6"/>
    <dgm:cxn modelId="{028A3ABA-B95E-9F47-84FE-4BB85A8BB8F8}" type="presParOf" srcId="{00492DCA-65EB-A544-8861-17FA956E0A1A}" destId="{1CA9962E-D61D-0A45-9CB9-20A996CC199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5CC3C7-0069-FE4F-95AF-4234989B5783}" type="doc">
      <dgm:prSet loTypeId="urn:microsoft.com/office/officeart/2005/8/layout/vList6" loCatId="process" qsTypeId="urn:microsoft.com/office/officeart/2005/8/quickstyle/simple4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E4D51534-9FA8-464A-A507-F2FC2D974AA4}">
      <dgm:prSet phldrT="[Text]" custT="1"/>
      <dgm:spPr/>
      <dgm:t>
        <a:bodyPr/>
        <a:lstStyle/>
        <a:p>
          <a:r>
            <a:rPr lang="en-US" sz="2400" dirty="0" smtClean="0"/>
            <a:t>Bundling</a:t>
          </a:r>
        </a:p>
        <a:p>
          <a:r>
            <a:rPr lang="en-US" sz="2400" dirty="0" smtClean="0"/>
            <a:t>services</a:t>
          </a:r>
          <a:endParaRPr lang="en-US" sz="2400" dirty="0"/>
        </a:p>
      </dgm:t>
    </dgm:pt>
    <dgm:pt modelId="{5B72DBCA-8ED6-9149-8B85-226AB4FEE82C}" type="parTrans" cxnId="{21F16430-5F67-E747-9E66-E17990A1CA73}">
      <dgm:prSet/>
      <dgm:spPr/>
      <dgm:t>
        <a:bodyPr/>
        <a:lstStyle/>
        <a:p>
          <a:endParaRPr lang="en-US"/>
        </a:p>
      </dgm:t>
    </dgm:pt>
    <dgm:pt modelId="{90D4DCBF-DDAC-9145-89BA-4F020DCE4DB1}" type="sibTrans" cxnId="{21F16430-5F67-E747-9E66-E17990A1CA73}">
      <dgm:prSet/>
      <dgm:spPr/>
      <dgm:t>
        <a:bodyPr/>
        <a:lstStyle/>
        <a:p>
          <a:endParaRPr lang="en-US"/>
        </a:p>
      </dgm:t>
    </dgm:pt>
    <dgm:pt modelId="{75E62C8B-30E7-304C-9428-99F04525B93F}">
      <dgm:prSet phldrT="[Text]" custT="1"/>
      <dgm:spPr/>
      <dgm:t>
        <a:bodyPr/>
        <a:lstStyle/>
        <a:p>
          <a:r>
            <a:rPr lang="en-US" sz="2400" dirty="0" smtClean="0"/>
            <a:t>Redesigning physical aspects of service process</a:t>
          </a:r>
          <a:endParaRPr lang="en-US" sz="2400" dirty="0"/>
        </a:p>
      </dgm:t>
    </dgm:pt>
    <dgm:pt modelId="{04594B95-A0F3-7C47-B8F2-8DEF0B1371B3}" type="parTrans" cxnId="{E4B9094A-BDCA-0E44-950F-AA9092EB9581}">
      <dgm:prSet/>
      <dgm:spPr/>
      <dgm:t>
        <a:bodyPr/>
        <a:lstStyle/>
        <a:p>
          <a:endParaRPr lang="en-US"/>
        </a:p>
      </dgm:t>
    </dgm:pt>
    <dgm:pt modelId="{A0B46A20-7FC8-534C-92A2-576E57BDE55C}" type="sibTrans" cxnId="{E4B9094A-BDCA-0E44-950F-AA9092EB9581}">
      <dgm:prSet/>
      <dgm:spPr/>
      <dgm:t>
        <a:bodyPr/>
        <a:lstStyle/>
        <a:p>
          <a:endParaRPr lang="en-US"/>
        </a:p>
      </dgm:t>
    </dgm:pt>
    <dgm:pt modelId="{53E0DA1B-F190-6441-B1E4-8D4B5F17CD4E}">
      <dgm:prSet custT="1"/>
      <dgm:spPr/>
      <dgm:t>
        <a:bodyPr/>
        <a:lstStyle/>
        <a:p>
          <a:r>
            <a:rPr lang="en-US" altLang="zh-TW" sz="1800" dirty="0" smtClean="0"/>
            <a:t>A better fit to the needs of target segment </a:t>
          </a:r>
        </a:p>
      </dgm:t>
    </dgm:pt>
    <dgm:pt modelId="{70991322-5B3C-834F-B51A-176534A8414D}" type="parTrans" cxnId="{D3244360-1F71-334E-BBFA-59FDCEFE6FE7}">
      <dgm:prSet/>
      <dgm:spPr/>
      <dgm:t>
        <a:bodyPr/>
        <a:lstStyle/>
        <a:p>
          <a:endParaRPr lang="en-US"/>
        </a:p>
      </dgm:t>
    </dgm:pt>
    <dgm:pt modelId="{455E7FF5-FD93-F84C-B665-969D5BC1AF08}" type="sibTrans" cxnId="{D3244360-1F71-334E-BBFA-59FDCEFE6FE7}">
      <dgm:prSet/>
      <dgm:spPr/>
      <dgm:t>
        <a:bodyPr/>
        <a:lstStyle/>
        <a:p>
          <a:endParaRPr lang="en-US"/>
        </a:p>
      </dgm:t>
    </dgm:pt>
    <dgm:pt modelId="{A7788E96-7A7A-034F-B9F3-091D19054CF3}">
      <dgm:prSet custT="1"/>
      <dgm:spPr/>
      <dgm:t>
        <a:bodyPr/>
        <a:lstStyle/>
        <a:p>
          <a:r>
            <a:rPr lang="en-US" altLang="zh-TW" sz="1800" dirty="0" smtClean="0"/>
            <a:t>Increase productivity with customized service</a:t>
          </a:r>
        </a:p>
      </dgm:t>
    </dgm:pt>
    <dgm:pt modelId="{949B4B66-CA48-9C4F-A0B6-1C4FDFDCE75E}" type="parTrans" cxnId="{65912E9F-E6DE-FF4F-BF2E-45D56E44F1E9}">
      <dgm:prSet/>
      <dgm:spPr/>
      <dgm:t>
        <a:bodyPr/>
        <a:lstStyle/>
        <a:p>
          <a:endParaRPr lang="en-US"/>
        </a:p>
      </dgm:t>
    </dgm:pt>
    <dgm:pt modelId="{0D40E2E6-1855-2640-8C9A-458A1BEEAEA3}" type="sibTrans" cxnId="{65912E9F-E6DE-FF4F-BF2E-45D56E44F1E9}">
      <dgm:prSet/>
      <dgm:spPr/>
      <dgm:t>
        <a:bodyPr/>
        <a:lstStyle/>
        <a:p>
          <a:endParaRPr lang="en-US"/>
        </a:p>
      </dgm:t>
    </dgm:pt>
    <dgm:pt modelId="{9071A405-A2CF-5743-B06C-4318858B14A5}">
      <dgm:prSet custT="1"/>
      <dgm:spPr/>
      <dgm:t>
        <a:bodyPr/>
        <a:lstStyle/>
        <a:p>
          <a:r>
            <a:rPr lang="en-US" altLang="zh-TW" sz="1800" dirty="0" smtClean="0"/>
            <a:t>Increase per capita service use</a:t>
          </a:r>
          <a:endParaRPr lang="en-US" sz="1800" dirty="0" smtClean="0"/>
        </a:p>
      </dgm:t>
    </dgm:pt>
    <dgm:pt modelId="{5F5260CA-F0DF-6A49-B5E7-9DD28BEB768A}" type="parTrans" cxnId="{D55E5B08-0606-B049-BE06-CAF59781A54C}">
      <dgm:prSet/>
      <dgm:spPr/>
      <dgm:t>
        <a:bodyPr/>
        <a:lstStyle/>
        <a:p>
          <a:endParaRPr lang="en-US"/>
        </a:p>
      </dgm:t>
    </dgm:pt>
    <dgm:pt modelId="{10C06456-D619-0548-9460-D08D9053502F}" type="sibTrans" cxnId="{D55E5B08-0606-B049-BE06-CAF59781A54C}">
      <dgm:prSet/>
      <dgm:spPr/>
      <dgm:t>
        <a:bodyPr/>
        <a:lstStyle/>
        <a:p>
          <a:endParaRPr lang="en-US"/>
        </a:p>
      </dgm:t>
    </dgm:pt>
    <dgm:pt modelId="{4B212ED8-2FD9-A54B-8601-97827DE3E7B3}">
      <dgm:prSet phldrT="[Text]" custT="1"/>
      <dgm:spPr/>
      <dgm:t>
        <a:bodyPr/>
        <a:lstStyle/>
        <a:p>
          <a:r>
            <a:rPr lang="en-US" altLang="zh-TW" sz="1800" dirty="0" smtClean="0"/>
            <a:t>Involves grouping multiple services into one offer, focusing on a well-defined customer group </a:t>
          </a:r>
          <a:endParaRPr lang="en-US" sz="1800" dirty="0"/>
        </a:p>
      </dgm:t>
    </dgm:pt>
    <dgm:pt modelId="{A735572C-19FF-FF44-953D-8D40CEAC7B77}" type="parTrans" cxnId="{3B008C0B-8D46-9B4D-A7D4-1DC7054FADD1}">
      <dgm:prSet/>
      <dgm:spPr/>
      <dgm:t>
        <a:bodyPr/>
        <a:lstStyle/>
        <a:p>
          <a:endParaRPr lang="en-US"/>
        </a:p>
      </dgm:t>
    </dgm:pt>
    <dgm:pt modelId="{DCD85B57-837C-4C49-A88C-FF0AC4885332}" type="sibTrans" cxnId="{3B008C0B-8D46-9B4D-A7D4-1DC7054FADD1}">
      <dgm:prSet/>
      <dgm:spPr/>
      <dgm:t>
        <a:bodyPr/>
        <a:lstStyle/>
        <a:p>
          <a:endParaRPr lang="en-US"/>
        </a:p>
      </dgm:t>
    </dgm:pt>
    <dgm:pt modelId="{C1212D51-245B-834A-90CD-EE27AABE5248}">
      <dgm:prSet custT="1"/>
      <dgm:spPr/>
      <dgm:t>
        <a:bodyPr/>
        <a:lstStyle/>
        <a:p>
          <a:r>
            <a:rPr lang="en-US" altLang="zh-TW" sz="1800" dirty="0" smtClean="0"/>
            <a:t>Focus on tangible elements of service process (facilities and equipment)</a:t>
          </a:r>
        </a:p>
      </dgm:t>
    </dgm:pt>
    <dgm:pt modelId="{54E5950C-C041-0947-9FD6-EC178975F731}" type="parTrans" cxnId="{01EEAA0C-A3A2-1444-810F-C538073C0C16}">
      <dgm:prSet/>
      <dgm:spPr/>
      <dgm:t>
        <a:bodyPr/>
        <a:lstStyle/>
        <a:p>
          <a:endParaRPr lang="en-US"/>
        </a:p>
      </dgm:t>
    </dgm:pt>
    <dgm:pt modelId="{FEB8754C-2108-D849-9353-D3C60869EE96}" type="sibTrans" cxnId="{01EEAA0C-A3A2-1444-810F-C538073C0C16}">
      <dgm:prSet/>
      <dgm:spPr/>
      <dgm:t>
        <a:bodyPr/>
        <a:lstStyle/>
        <a:p>
          <a:endParaRPr lang="en-US"/>
        </a:p>
      </dgm:t>
    </dgm:pt>
    <dgm:pt modelId="{39C9C06D-D2CD-F745-B4BD-BBB94C30D60C}">
      <dgm:prSet custT="1"/>
      <dgm:spPr/>
      <dgm:t>
        <a:bodyPr/>
        <a:lstStyle/>
        <a:p>
          <a:r>
            <a:rPr lang="en-US" altLang="zh-TW" sz="1800" dirty="0" smtClean="0"/>
            <a:t>Increase convenience</a:t>
          </a:r>
        </a:p>
      </dgm:t>
    </dgm:pt>
    <dgm:pt modelId="{FAB06116-3FE4-DA44-B47F-D2DFC01E45BB}" type="parTrans" cxnId="{FAAC41AE-1DF2-5142-85B2-69C04EBEB10C}">
      <dgm:prSet/>
      <dgm:spPr/>
      <dgm:t>
        <a:bodyPr/>
        <a:lstStyle/>
        <a:p>
          <a:endParaRPr lang="en-US"/>
        </a:p>
      </dgm:t>
    </dgm:pt>
    <dgm:pt modelId="{4D051284-D30A-C248-AD82-523CE987934E}" type="sibTrans" cxnId="{FAAC41AE-1DF2-5142-85B2-69C04EBEB10C}">
      <dgm:prSet/>
      <dgm:spPr/>
      <dgm:t>
        <a:bodyPr/>
        <a:lstStyle/>
        <a:p>
          <a:endParaRPr lang="en-US"/>
        </a:p>
      </dgm:t>
    </dgm:pt>
    <dgm:pt modelId="{CEA3E925-7D73-1F4F-9298-01DF718ED4D7}">
      <dgm:prSet custT="1"/>
      <dgm:spPr/>
      <dgm:t>
        <a:bodyPr/>
        <a:lstStyle/>
        <a:p>
          <a:r>
            <a:rPr lang="en-US" altLang="zh-TW" sz="1800" dirty="0" smtClean="0"/>
            <a:t>Enhance satisfaction and productivity of frontline staff </a:t>
          </a:r>
        </a:p>
      </dgm:t>
    </dgm:pt>
    <dgm:pt modelId="{C4012D8D-5A22-5F4F-9EFE-6694FC197202}" type="parTrans" cxnId="{9039E478-C536-E048-9B5C-FAB5A49180D5}">
      <dgm:prSet/>
      <dgm:spPr/>
      <dgm:t>
        <a:bodyPr/>
        <a:lstStyle/>
        <a:p>
          <a:endParaRPr lang="en-US"/>
        </a:p>
      </dgm:t>
    </dgm:pt>
    <dgm:pt modelId="{D9AF5407-7E35-9042-97C6-BCF23C43B42B}" type="sibTrans" cxnId="{9039E478-C536-E048-9B5C-FAB5A49180D5}">
      <dgm:prSet/>
      <dgm:spPr/>
      <dgm:t>
        <a:bodyPr/>
        <a:lstStyle/>
        <a:p>
          <a:endParaRPr lang="en-US"/>
        </a:p>
      </dgm:t>
    </dgm:pt>
    <dgm:pt modelId="{F2C454C9-2E2A-384F-A3BF-C23DD84B5873}">
      <dgm:prSet custT="1"/>
      <dgm:spPr/>
      <dgm:t>
        <a:bodyPr/>
        <a:lstStyle/>
        <a:p>
          <a:r>
            <a:rPr lang="en-US" altLang="zh-TW" sz="1800" dirty="0" smtClean="0"/>
            <a:t>Promote interest in customers</a:t>
          </a:r>
        </a:p>
      </dgm:t>
    </dgm:pt>
    <dgm:pt modelId="{4C131721-DAD0-CE49-AE15-F37FB2247813}" type="parTrans" cxnId="{29D3D5D2-C084-8443-8FE4-4AF48CA654C7}">
      <dgm:prSet/>
      <dgm:spPr/>
      <dgm:t>
        <a:bodyPr/>
        <a:lstStyle/>
        <a:p>
          <a:endParaRPr lang="en-US"/>
        </a:p>
      </dgm:t>
    </dgm:pt>
    <dgm:pt modelId="{6FBB79A4-A71D-D54E-8343-61B4BEA94F04}" type="sibTrans" cxnId="{29D3D5D2-C084-8443-8FE4-4AF48CA654C7}">
      <dgm:prSet/>
      <dgm:spPr/>
      <dgm:t>
        <a:bodyPr/>
        <a:lstStyle/>
        <a:p>
          <a:endParaRPr lang="en-US"/>
        </a:p>
      </dgm:t>
    </dgm:pt>
    <dgm:pt modelId="{D3CF6DF5-0E36-9743-9B53-C8E230E03453}" type="pres">
      <dgm:prSet presAssocID="{4E5CC3C7-0069-FE4F-95AF-4234989B578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8321FA0-0730-9344-B54D-6F0A8E65FD8C}" type="pres">
      <dgm:prSet presAssocID="{E4D51534-9FA8-464A-A507-F2FC2D974AA4}" presName="linNode" presStyleCnt="0"/>
      <dgm:spPr/>
    </dgm:pt>
    <dgm:pt modelId="{C4E476EF-D97E-2E46-AA37-7672085D3074}" type="pres">
      <dgm:prSet presAssocID="{E4D51534-9FA8-464A-A507-F2FC2D974AA4}" presName="parentShp" presStyleLbl="node1" presStyleIdx="0" presStyleCnt="2" custScaleX="83872" custScaleY="62775" custLinFactNeighborX="0" custLinFactNeighborY="10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448E9-9078-0942-84B3-9091E4D6A591}" type="pres">
      <dgm:prSet presAssocID="{E4D51534-9FA8-464A-A507-F2FC2D974AA4}" presName="childShp" presStyleLbl="bgAccFollowNode1" presStyleIdx="0" presStyleCnt="2" custScaleX="113704" custScaleY="105851" custLinFactNeighborY="13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6D514-75BA-0645-9B8D-524EDB14200A}" type="pres">
      <dgm:prSet presAssocID="{90D4DCBF-DDAC-9145-89BA-4F020DCE4DB1}" presName="spacing" presStyleCnt="0"/>
      <dgm:spPr/>
    </dgm:pt>
    <dgm:pt modelId="{6A05F4C3-6ADF-B749-86FD-D7243141DDE5}" type="pres">
      <dgm:prSet presAssocID="{75E62C8B-30E7-304C-9428-99F04525B93F}" presName="linNode" presStyleCnt="0"/>
      <dgm:spPr/>
    </dgm:pt>
    <dgm:pt modelId="{8B3EF9D9-5CE9-AD4D-929A-54A04D75FC13}" type="pres">
      <dgm:prSet presAssocID="{75E62C8B-30E7-304C-9428-99F04525B93F}" presName="parentShp" presStyleLbl="node1" presStyleIdx="1" presStyleCnt="2" custScaleX="82961" custScaleY="72984" custLinFactNeighborX="-99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D7FC-68C7-0249-BCFA-5792B9545E3B}" type="pres">
      <dgm:prSet presAssocID="{75E62C8B-30E7-304C-9428-99F04525B93F}" presName="childShp" presStyleLbl="bgAccFollowNode1" presStyleIdx="1" presStyleCnt="2" custScaleX="106555" custScaleY="106124" custLinFactNeighborX="-2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5E5B08-0606-B049-BE06-CAF59781A54C}" srcId="{E4D51534-9FA8-464A-A507-F2FC2D974AA4}" destId="{9071A405-A2CF-5743-B06C-4318858B14A5}" srcOrd="3" destOrd="0" parTransId="{5F5260CA-F0DF-6A49-B5E7-9DD28BEB768A}" sibTransId="{10C06456-D619-0548-9460-D08D9053502F}"/>
    <dgm:cxn modelId="{288D298E-EAC7-8A4A-934B-FF771F03B509}" type="presOf" srcId="{F2C454C9-2E2A-384F-A3BF-C23DD84B5873}" destId="{3A36D7FC-68C7-0249-BCFA-5792B9545E3B}" srcOrd="0" destOrd="3" presId="urn:microsoft.com/office/officeart/2005/8/layout/vList6"/>
    <dgm:cxn modelId="{E4B9094A-BDCA-0E44-950F-AA9092EB9581}" srcId="{4E5CC3C7-0069-FE4F-95AF-4234989B5783}" destId="{75E62C8B-30E7-304C-9428-99F04525B93F}" srcOrd="1" destOrd="0" parTransId="{04594B95-A0F3-7C47-B8F2-8DEF0B1371B3}" sibTransId="{A0B46A20-7FC8-534C-92A2-576E57BDE55C}"/>
    <dgm:cxn modelId="{7A09012E-2684-1A43-BA22-581F273B9768}" type="presOf" srcId="{39C9C06D-D2CD-F745-B4BD-BBB94C30D60C}" destId="{3A36D7FC-68C7-0249-BCFA-5792B9545E3B}" srcOrd="0" destOrd="1" presId="urn:microsoft.com/office/officeart/2005/8/layout/vList6"/>
    <dgm:cxn modelId="{D3244360-1F71-334E-BBFA-59FDCEFE6FE7}" srcId="{E4D51534-9FA8-464A-A507-F2FC2D974AA4}" destId="{53E0DA1B-F190-6441-B1E4-8D4B5F17CD4E}" srcOrd="1" destOrd="0" parTransId="{70991322-5B3C-834F-B51A-176534A8414D}" sibTransId="{455E7FF5-FD93-F84C-B665-969D5BC1AF08}"/>
    <dgm:cxn modelId="{65912E9F-E6DE-FF4F-BF2E-45D56E44F1E9}" srcId="{E4D51534-9FA8-464A-A507-F2FC2D974AA4}" destId="{A7788E96-7A7A-034F-B9F3-091D19054CF3}" srcOrd="2" destOrd="0" parTransId="{949B4B66-CA48-9C4F-A0B6-1C4FDFDCE75E}" sibTransId="{0D40E2E6-1855-2640-8C9A-458A1BEEAEA3}"/>
    <dgm:cxn modelId="{01EEAA0C-A3A2-1444-810F-C538073C0C16}" srcId="{75E62C8B-30E7-304C-9428-99F04525B93F}" destId="{C1212D51-245B-834A-90CD-EE27AABE5248}" srcOrd="0" destOrd="0" parTransId="{54E5950C-C041-0947-9FD6-EC178975F731}" sibTransId="{FEB8754C-2108-D849-9353-D3C60869EE96}"/>
    <dgm:cxn modelId="{0F69D104-DF71-274A-980B-CDB3A14650E6}" type="presOf" srcId="{E4D51534-9FA8-464A-A507-F2FC2D974AA4}" destId="{C4E476EF-D97E-2E46-AA37-7672085D3074}" srcOrd="0" destOrd="0" presId="urn:microsoft.com/office/officeart/2005/8/layout/vList6"/>
    <dgm:cxn modelId="{26C370EC-96C7-AE4E-8CE8-772CEE5E12A1}" type="presOf" srcId="{9071A405-A2CF-5743-B06C-4318858B14A5}" destId="{5EE448E9-9078-0942-84B3-9091E4D6A591}" srcOrd="0" destOrd="3" presId="urn:microsoft.com/office/officeart/2005/8/layout/vList6"/>
    <dgm:cxn modelId="{7F0B3615-89E8-D848-95CD-5AF3377EA2F2}" type="presOf" srcId="{4E5CC3C7-0069-FE4F-95AF-4234989B5783}" destId="{D3CF6DF5-0E36-9743-9B53-C8E230E03453}" srcOrd="0" destOrd="0" presId="urn:microsoft.com/office/officeart/2005/8/layout/vList6"/>
    <dgm:cxn modelId="{582F7E0B-21A0-E743-B16E-BB73A5D56C36}" type="presOf" srcId="{75E62C8B-30E7-304C-9428-99F04525B93F}" destId="{8B3EF9D9-5CE9-AD4D-929A-54A04D75FC13}" srcOrd="0" destOrd="0" presId="urn:microsoft.com/office/officeart/2005/8/layout/vList6"/>
    <dgm:cxn modelId="{401284CD-7952-5D49-B7F9-8B67A36FFD9E}" type="presOf" srcId="{A7788E96-7A7A-034F-B9F3-091D19054CF3}" destId="{5EE448E9-9078-0942-84B3-9091E4D6A591}" srcOrd="0" destOrd="2" presId="urn:microsoft.com/office/officeart/2005/8/layout/vList6"/>
    <dgm:cxn modelId="{0E745AC1-4E6E-DD41-8437-F33EA3B4CA3F}" type="presOf" srcId="{4B212ED8-2FD9-A54B-8601-97827DE3E7B3}" destId="{5EE448E9-9078-0942-84B3-9091E4D6A591}" srcOrd="0" destOrd="0" presId="urn:microsoft.com/office/officeart/2005/8/layout/vList6"/>
    <dgm:cxn modelId="{FAAC41AE-1DF2-5142-85B2-69C04EBEB10C}" srcId="{75E62C8B-30E7-304C-9428-99F04525B93F}" destId="{39C9C06D-D2CD-F745-B4BD-BBB94C30D60C}" srcOrd="1" destOrd="0" parTransId="{FAB06116-3FE4-DA44-B47F-D2DFC01E45BB}" sibTransId="{4D051284-D30A-C248-AD82-523CE987934E}"/>
    <dgm:cxn modelId="{B1156BC2-84CE-BE40-9E67-684BC6D9398B}" type="presOf" srcId="{C1212D51-245B-834A-90CD-EE27AABE5248}" destId="{3A36D7FC-68C7-0249-BCFA-5792B9545E3B}" srcOrd="0" destOrd="0" presId="urn:microsoft.com/office/officeart/2005/8/layout/vList6"/>
    <dgm:cxn modelId="{046C8DA8-A42A-7449-972F-CEA792243271}" type="presOf" srcId="{CEA3E925-7D73-1F4F-9298-01DF718ED4D7}" destId="{3A36D7FC-68C7-0249-BCFA-5792B9545E3B}" srcOrd="0" destOrd="2" presId="urn:microsoft.com/office/officeart/2005/8/layout/vList6"/>
    <dgm:cxn modelId="{952FCAE8-558C-144E-9693-0F056DD28004}" type="presOf" srcId="{53E0DA1B-F190-6441-B1E4-8D4B5F17CD4E}" destId="{5EE448E9-9078-0942-84B3-9091E4D6A591}" srcOrd="0" destOrd="1" presId="urn:microsoft.com/office/officeart/2005/8/layout/vList6"/>
    <dgm:cxn modelId="{9039E478-C536-E048-9B5C-FAB5A49180D5}" srcId="{75E62C8B-30E7-304C-9428-99F04525B93F}" destId="{CEA3E925-7D73-1F4F-9298-01DF718ED4D7}" srcOrd="2" destOrd="0" parTransId="{C4012D8D-5A22-5F4F-9EFE-6694FC197202}" sibTransId="{D9AF5407-7E35-9042-97C6-BCF23C43B42B}"/>
    <dgm:cxn modelId="{21F16430-5F67-E747-9E66-E17990A1CA73}" srcId="{4E5CC3C7-0069-FE4F-95AF-4234989B5783}" destId="{E4D51534-9FA8-464A-A507-F2FC2D974AA4}" srcOrd="0" destOrd="0" parTransId="{5B72DBCA-8ED6-9149-8B85-226AB4FEE82C}" sibTransId="{90D4DCBF-DDAC-9145-89BA-4F020DCE4DB1}"/>
    <dgm:cxn modelId="{3B008C0B-8D46-9B4D-A7D4-1DC7054FADD1}" srcId="{E4D51534-9FA8-464A-A507-F2FC2D974AA4}" destId="{4B212ED8-2FD9-A54B-8601-97827DE3E7B3}" srcOrd="0" destOrd="0" parTransId="{A735572C-19FF-FF44-953D-8D40CEAC7B77}" sibTransId="{DCD85B57-837C-4C49-A88C-FF0AC4885332}"/>
    <dgm:cxn modelId="{29D3D5D2-C084-8443-8FE4-4AF48CA654C7}" srcId="{75E62C8B-30E7-304C-9428-99F04525B93F}" destId="{F2C454C9-2E2A-384F-A3BF-C23DD84B5873}" srcOrd="3" destOrd="0" parTransId="{4C131721-DAD0-CE49-AE15-F37FB2247813}" sibTransId="{6FBB79A4-A71D-D54E-8343-61B4BEA94F04}"/>
    <dgm:cxn modelId="{C54E54E1-E805-DD4C-9662-09BACD61B789}" type="presParOf" srcId="{D3CF6DF5-0E36-9743-9B53-C8E230E03453}" destId="{68321FA0-0730-9344-B54D-6F0A8E65FD8C}" srcOrd="0" destOrd="0" presId="urn:microsoft.com/office/officeart/2005/8/layout/vList6"/>
    <dgm:cxn modelId="{FCD69945-26D8-6D41-B714-7B943DD41429}" type="presParOf" srcId="{68321FA0-0730-9344-B54D-6F0A8E65FD8C}" destId="{C4E476EF-D97E-2E46-AA37-7672085D3074}" srcOrd="0" destOrd="0" presId="urn:microsoft.com/office/officeart/2005/8/layout/vList6"/>
    <dgm:cxn modelId="{A305216E-42E6-D74B-82E7-9188E86B5126}" type="presParOf" srcId="{68321FA0-0730-9344-B54D-6F0A8E65FD8C}" destId="{5EE448E9-9078-0942-84B3-9091E4D6A591}" srcOrd="1" destOrd="0" presId="urn:microsoft.com/office/officeart/2005/8/layout/vList6"/>
    <dgm:cxn modelId="{7AD80899-9F78-BF44-9BE5-8549EBAD86EB}" type="presParOf" srcId="{D3CF6DF5-0E36-9743-9B53-C8E230E03453}" destId="{B216D514-75BA-0645-9B8D-524EDB14200A}" srcOrd="1" destOrd="0" presId="urn:microsoft.com/office/officeart/2005/8/layout/vList6"/>
    <dgm:cxn modelId="{307E06CB-F5E6-804C-9841-1A98A82945FD}" type="presParOf" srcId="{D3CF6DF5-0E36-9743-9B53-C8E230E03453}" destId="{6A05F4C3-6ADF-B749-86FD-D7243141DDE5}" srcOrd="2" destOrd="0" presId="urn:microsoft.com/office/officeart/2005/8/layout/vList6"/>
    <dgm:cxn modelId="{BFB2579D-5954-2946-8C87-675A820B0D77}" type="presParOf" srcId="{6A05F4C3-6ADF-B749-86FD-D7243141DDE5}" destId="{8B3EF9D9-5CE9-AD4D-929A-54A04D75FC13}" srcOrd="0" destOrd="0" presId="urn:microsoft.com/office/officeart/2005/8/layout/vList6"/>
    <dgm:cxn modelId="{C0294FFE-7BD9-2B47-9A51-C15FC36370CB}" type="presParOf" srcId="{6A05F4C3-6ADF-B749-86FD-D7243141DDE5}" destId="{3A36D7FC-68C7-0249-BCFA-5792B9545E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C52CF1-6B8F-8A41-9E89-3B563F170995}" type="doc">
      <dgm:prSet loTypeId="urn:microsoft.com/office/officeart/2005/8/layout/pyramid2" loCatId="pyramid" qsTypeId="urn:microsoft.com/office/officeart/2005/8/quickstyle/simple4" qsCatId="simple" csTypeId="urn:microsoft.com/office/officeart/2005/8/colors/accent3_2" csCatId="accent3" phldr="1"/>
      <dgm:spPr/>
    </dgm:pt>
    <dgm:pt modelId="{FE8BDF22-871A-BD43-9C39-96535AF91786}">
      <dgm:prSet phldrT="[Text]" custT="1"/>
      <dgm:spPr>
        <a:solidFill>
          <a:srgbClr val="99FFCC">
            <a:alpha val="89804"/>
          </a:srgbClr>
        </a:solidFill>
      </dgm:spPr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High</a:t>
          </a:r>
          <a:r>
            <a:rPr lang="en-US" sz="2000" dirty="0" smtClean="0"/>
            <a:t> </a:t>
          </a:r>
          <a:r>
            <a:rPr lang="en-US" sz="1800" dirty="0" smtClean="0"/>
            <a:t>– Customer works actively with provider to co-produce the service</a:t>
          </a:r>
          <a:endParaRPr lang="en-US" sz="1800" dirty="0"/>
        </a:p>
      </dgm:t>
    </dgm:pt>
    <dgm:pt modelId="{36FE96E1-8098-C742-AB33-672694AF193F}" type="parTrans" cxnId="{1CA875CE-656B-3A41-ACD3-D29E449B89B8}">
      <dgm:prSet/>
      <dgm:spPr/>
      <dgm:t>
        <a:bodyPr/>
        <a:lstStyle/>
        <a:p>
          <a:endParaRPr lang="en-US"/>
        </a:p>
      </dgm:t>
    </dgm:pt>
    <dgm:pt modelId="{8452CB9F-7955-7449-9E5F-0ECC1C4F15FC}" type="sibTrans" cxnId="{1CA875CE-656B-3A41-ACD3-D29E449B89B8}">
      <dgm:prSet/>
      <dgm:spPr/>
      <dgm:t>
        <a:bodyPr/>
        <a:lstStyle/>
        <a:p>
          <a:endParaRPr lang="en-US"/>
        </a:p>
      </dgm:t>
    </dgm:pt>
    <dgm:pt modelId="{642777DD-CDE4-A648-8324-12C084720862}">
      <dgm:prSet phldrT="[Text]" custT="1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Medium</a:t>
          </a:r>
          <a:r>
            <a:rPr lang="en-US" sz="1800" dirty="0" smtClean="0"/>
            <a:t> – Customer inputs required to assist provider</a:t>
          </a:r>
          <a:endParaRPr lang="en-US" sz="1800" dirty="0"/>
        </a:p>
      </dgm:t>
    </dgm:pt>
    <dgm:pt modelId="{08550C7D-763D-664A-8CF2-F0131CC3E4A5}" type="parTrans" cxnId="{D6D0D5FB-CDCB-7345-8E10-CF0C3CF5F209}">
      <dgm:prSet/>
      <dgm:spPr/>
      <dgm:t>
        <a:bodyPr/>
        <a:lstStyle/>
        <a:p>
          <a:endParaRPr lang="en-US"/>
        </a:p>
      </dgm:t>
    </dgm:pt>
    <dgm:pt modelId="{DEDB3B6F-A810-0C47-A9C9-45426C1809F2}" type="sibTrans" cxnId="{D6D0D5FB-CDCB-7345-8E10-CF0C3CF5F209}">
      <dgm:prSet/>
      <dgm:spPr/>
      <dgm:t>
        <a:bodyPr/>
        <a:lstStyle/>
        <a:p>
          <a:endParaRPr lang="en-US"/>
        </a:p>
      </dgm:t>
    </dgm:pt>
    <dgm:pt modelId="{03B50821-77B7-7946-9375-4F69366E3EBE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Low</a:t>
          </a:r>
          <a:r>
            <a:rPr lang="en-US" sz="1800" dirty="0" smtClean="0"/>
            <a:t> – Employees and systems do all the work</a:t>
          </a:r>
          <a:endParaRPr lang="en-US" sz="1800" dirty="0"/>
        </a:p>
      </dgm:t>
    </dgm:pt>
    <dgm:pt modelId="{94E4B495-2331-F349-AB3A-527E2AD6ED3A}" type="parTrans" cxnId="{4414BF8D-F6D0-F544-8369-92D463F0B68B}">
      <dgm:prSet/>
      <dgm:spPr/>
      <dgm:t>
        <a:bodyPr/>
        <a:lstStyle/>
        <a:p>
          <a:endParaRPr lang="en-US"/>
        </a:p>
      </dgm:t>
    </dgm:pt>
    <dgm:pt modelId="{F02964F2-EC12-F44B-BC6B-ADF197F31FFC}" type="sibTrans" cxnId="{4414BF8D-F6D0-F544-8369-92D463F0B68B}">
      <dgm:prSet/>
      <dgm:spPr/>
      <dgm:t>
        <a:bodyPr/>
        <a:lstStyle/>
        <a:p>
          <a:endParaRPr lang="en-US"/>
        </a:p>
      </dgm:t>
    </dgm:pt>
    <dgm:pt modelId="{9B60218E-5CA1-1547-87F3-1B9F5E398AD9}">
      <dgm:prSet phldrT="[Text]" custT="1"/>
      <dgm:spPr>
        <a:solidFill>
          <a:srgbClr val="99FFCC">
            <a:alpha val="89804"/>
          </a:srgbClr>
        </a:solidFill>
      </dgm:spPr>
      <dgm:t>
        <a:bodyPr/>
        <a:lstStyle/>
        <a:p>
          <a:r>
            <a:rPr lang="en-US" altLang="zh-TW" sz="1600" dirty="0" smtClean="0"/>
            <a:t> Service cannot be created without customer’s active participation </a:t>
          </a:r>
          <a:endParaRPr lang="en-US" sz="1600" dirty="0"/>
        </a:p>
      </dgm:t>
    </dgm:pt>
    <dgm:pt modelId="{140A8083-27AC-E146-9776-B72DE89FE0A2}" type="parTrans" cxnId="{AA9A07FB-0444-374B-A7B4-86E0EF484B48}">
      <dgm:prSet/>
      <dgm:spPr/>
      <dgm:t>
        <a:bodyPr/>
        <a:lstStyle/>
        <a:p>
          <a:endParaRPr lang="en-US"/>
        </a:p>
      </dgm:t>
    </dgm:pt>
    <dgm:pt modelId="{5783FECB-A438-D141-A4CC-69390A7BC27E}" type="sibTrans" cxnId="{AA9A07FB-0444-374B-A7B4-86E0EF484B48}">
      <dgm:prSet/>
      <dgm:spPr/>
      <dgm:t>
        <a:bodyPr/>
        <a:lstStyle/>
        <a:p>
          <a:endParaRPr lang="en-US"/>
        </a:p>
      </dgm:t>
    </dgm:pt>
    <dgm:pt modelId="{1920CFFF-D2CB-3A40-853E-3944667B8C3A}">
      <dgm:prSet phldrT="[Text]" custT="1"/>
      <dgm:spPr>
        <a:solidFill>
          <a:srgbClr val="99FFCC">
            <a:alpha val="89804"/>
          </a:srgbClr>
        </a:solidFill>
      </dgm:spPr>
      <dgm:t>
        <a:bodyPr/>
        <a:lstStyle/>
        <a:p>
          <a:r>
            <a:rPr lang="en-US" altLang="zh-TW" sz="1600" dirty="0" smtClean="0"/>
            <a:t> Customer can risk quality of service outcome </a:t>
          </a:r>
          <a:endParaRPr lang="en-US" sz="1600" dirty="0"/>
        </a:p>
      </dgm:t>
    </dgm:pt>
    <dgm:pt modelId="{0CAE97B1-8164-2E4E-BE1A-B43515F749E8}" type="parTrans" cxnId="{39F43EF2-9681-B942-97EA-4757C4BFFF9F}">
      <dgm:prSet/>
      <dgm:spPr/>
      <dgm:t>
        <a:bodyPr/>
        <a:lstStyle/>
        <a:p>
          <a:endParaRPr lang="en-US"/>
        </a:p>
      </dgm:t>
    </dgm:pt>
    <dgm:pt modelId="{508EA398-BB7C-644E-921C-BAD2DBA31603}" type="sibTrans" cxnId="{39F43EF2-9681-B942-97EA-4757C4BFFF9F}">
      <dgm:prSet/>
      <dgm:spPr/>
      <dgm:t>
        <a:bodyPr/>
        <a:lstStyle/>
        <a:p>
          <a:endParaRPr lang="en-US"/>
        </a:p>
      </dgm:t>
    </dgm:pt>
    <dgm:pt modelId="{BF736757-8652-8349-AC7D-C9AF1AD0F166}">
      <dgm:prSet phldrT="[Text]" custT="1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en-US" sz="1600" dirty="0" smtClean="0"/>
            <a:t>Provide needed information and instructions</a:t>
          </a:r>
          <a:endParaRPr lang="en-US" sz="1600" dirty="0"/>
        </a:p>
      </dgm:t>
    </dgm:pt>
    <dgm:pt modelId="{FAE983BF-22F6-5945-9093-1FA79C88AAFD}" type="parTrans" cxnId="{218F6074-9FF1-9344-824A-8AFA13886AE6}">
      <dgm:prSet/>
      <dgm:spPr/>
      <dgm:t>
        <a:bodyPr/>
        <a:lstStyle/>
        <a:p>
          <a:endParaRPr lang="en-US"/>
        </a:p>
      </dgm:t>
    </dgm:pt>
    <dgm:pt modelId="{316BA583-65B6-AD4A-8AA5-5C130C2BF3D1}" type="sibTrans" cxnId="{218F6074-9FF1-9344-824A-8AFA13886AE6}">
      <dgm:prSet/>
      <dgm:spPr/>
      <dgm:t>
        <a:bodyPr/>
        <a:lstStyle/>
        <a:p>
          <a:endParaRPr lang="en-US"/>
        </a:p>
      </dgm:t>
    </dgm:pt>
    <dgm:pt modelId="{668164BB-578C-7B41-B752-D73C5B883DEC}">
      <dgm:prSet custT="1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en-US" sz="1600" dirty="0" smtClean="0"/>
            <a:t>Make some personal effort; share physical possessions</a:t>
          </a:r>
          <a:endParaRPr lang="en-US" sz="1600" dirty="0"/>
        </a:p>
      </dgm:t>
    </dgm:pt>
    <dgm:pt modelId="{EB4F73A5-08CF-9F48-BC38-F3F6C588B605}" type="parTrans" cxnId="{68C66CF4-B802-BC4F-A588-178D1A359B8B}">
      <dgm:prSet/>
      <dgm:spPr/>
      <dgm:t>
        <a:bodyPr/>
        <a:lstStyle/>
        <a:p>
          <a:endParaRPr lang="en-US"/>
        </a:p>
      </dgm:t>
    </dgm:pt>
    <dgm:pt modelId="{577723F9-AF40-4640-88CE-1C155700F3DC}" type="sibTrans" cxnId="{68C66CF4-B802-BC4F-A588-178D1A359B8B}">
      <dgm:prSet/>
      <dgm:spPr/>
      <dgm:t>
        <a:bodyPr/>
        <a:lstStyle/>
        <a:p>
          <a:endParaRPr lang="en-US"/>
        </a:p>
      </dgm:t>
    </dgm:pt>
    <dgm:pt modelId="{786042F2-EA74-C247-A848-330640A8069B}">
      <dgm:prSet phldrT="[Text]" custT="1"/>
      <dgm:spPr/>
      <dgm:t>
        <a:bodyPr/>
        <a:lstStyle/>
        <a:p>
          <a:r>
            <a:rPr lang="en-US" sz="1600" dirty="0" smtClean="0"/>
            <a:t>Involves standardized work</a:t>
          </a:r>
          <a:endParaRPr lang="en-US" sz="1600" dirty="0"/>
        </a:p>
      </dgm:t>
    </dgm:pt>
    <dgm:pt modelId="{C535CA42-3915-EC41-B205-BA614C8A863E}" type="parTrans" cxnId="{57996395-3A28-5A4A-A51E-E4CD0CBF4F0D}">
      <dgm:prSet/>
      <dgm:spPr/>
      <dgm:t>
        <a:bodyPr/>
        <a:lstStyle/>
        <a:p>
          <a:endParaRPr lang="en-US"/>
        </a:p>
      </dgm:t>
    </dgm:pt>
    <dgm:pt modelId="{909B85A9-7DE6-394A-BE40-F25B72B247C5}" type="sibTrans" cxnId="{57996395-3A28-5A4A-A51E-E4CD0CBF4F0D}">
      <dgm:prSet/>
      <dgm:spPr/>
      <dgm:t>
        <a:bodyPr/>
        <a:lstStyle/>
        <a:p>
          <a:endParaRPr lang="en-US"/>
        </a:p>
      </dgm:t>
    </dgm:pt>
    <dgm:pt modelId="{6B345E2D-1376-0A4A-B63D-83C3CB11C798}" type="pres">
      <dgm:prSet presAssocID="{F0C52CF1-6B8F-8A41-9E89-3B563F170995}" presName="compositeShape" presStyleCnt="0">
        <dgm:presLayoutVars>
          <dgm:dir/>
          <dgm:resizeHandles/>
        </dgm:presLayoutVars>
      </dgm:prSet>
      <dgm:spPr/>
    </dgm:pt>
    <dgm:pt modelId="{792C2889-FE68-ED4C-BBC6-62706E7B530F}" type="pres">
      <dgm:prSet presAssocID="{F0C52CF1-6B8F-8A41-9E89-3B563F170995}" presName="pyramid" presStyleLbl="node1" presStyleIdx="0" presStyleCnt="1" custLinFactNeighborX="-55000" custLinFactNeighborY="20567"/>
      <dgm:spPr/>
    </dgm:pt>
    <dgm:pt modelId="{2359D6B6-9149-2240-B233-57AC518B2A79}" type="pres">
      <dgm:prSet presAssocID="{F0C52CF1-6B8F-8A41-9E89-3B563F170995}" presName="theList" presStyleCnt="0"/>
      <dgm:spPr/>
    </dgm:pt>
    <dgm:pt modelId="{9E9421AA-8D93-1C4F-8C38-1EFED2C497B3}" type="pres">
      <dgm:prSet presAssocID="{FE8BDF22-871A-BD43-9C39-96535AF91786}" presName="aNode" presStyleLbl="fgAcc1" presStyleIdx="0" presStyleCnt="3" custScaleX="221950" custScaleY="335431" custLinFactY="-23831" custLinFactNeighborX="3774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796D-94C4-FC46-8233-32D0B31F4CBA}" type="pres">
      <dgm:prSet presAssocID="{FE8BDF22-871A-BD43-9C39-96535AF91786}" presName="aSpace" presStyleCnt="0"/>
      <dgm:spPr/>
    </dgm:pt>
    <dgm:pt modelId="{D0508229-5889-0C4F-97DD-37EBDD92AD30}" type="pres">
      <dgm:prSet presAssocID="{642777DD-CDE4-A648-8324-12C084720862}" presName="aNode" presStyleLbl="fgAcc1" presStyleIdx="1" presStyleCnt="3" custScaleX="232112" custScaleY="250948" custLinFactY="867" custLinFactNeighborX="3713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0E2D3-3032-4848-AFA9-0BC4F81DBE87}" type="pres">
      <dgm:prSet presAssocID="{642777DD-CDE4-A648-8324-12C084720862}" presName="aSpace" presStyleCnt="0"/>
      <dgm:spPr/>
    </dgm:pt>
    <dgm:pt modelId="{048F0C11-2F6C-1F4D-BB73-4EFFFD3B6E57}" type="pres">
      <dgm:prSet presAssocID="{03B50821-77B7-7946-9375-4F69366E3EBE}" presName="aNode" presStyleLbl="fgAcc1" presStyleIdx="2" presStyleCnt="3" custScaleX="233325" custScaleY="219735" custLinFactY="48608" custLinFactNeighborX="3830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487F4-1373-B84C-A099-42AD9EDB5DFF}" type="pres">
      <dgm:prSet presAssocID="{03B50821-77B7-7946-9375-4F69366E3EBE}" presName="aSpace" presStyleCnt="0"/>
      <dgm:spPr/>
    </dgm:pt>
  </dgm:ptLst>
  <dgm:cxnLst>
    <dgm:cxn modelId="{AA9A07FB-0444-374B-A7B4-86E0EF484B48}" srcId="{FE8BDF22-871A-BD43-9C39-96535AF91786}" destId="{9B60218E-5CA1-1547-87F3-1B9F5E398AD9}" srcOrd="0" destOrd="0" parTransId="{140A8083-27AC-E146-9776-B72DE89FE0A2}" sibTransId="{5783FECB-A438-D141-A4CC-69390A7BC27E}"/>
    <dgm:cxn modelId="{7508B9A7-A9B0-CA45-8D1C-72847FF08E69}" type="presOf" srcId="{668164BB-578C-7B41-B752-D73C5B883DEC}" destId="{D0508229-5889-0C4F-97DD-37EBDD92AD30}" srcOrd="0" destOrd="2" presId="urn:microsoft.com/office/officeart/2005/8/layout/pyramid2"/>
    <dgm:cxn modelId="{69C2B081-4DCC-A34E-96AF-00CB04EB654C}" type="presOf" srcId="{1920CFFF-D2CB-3A40-853E-3944667B8C3A}" destId="{9E9421AA-8D93-1C4F-8C38-1EFED2C497B3}" srcOrd="0" destOrd="2" presId="urn:microsoft.com/office/officeart/2005/8/layout/pyramid2"/>
    <dgm:cxn modelId="{218F6074-9FF1-9344-824A-8AFA13886AE6}" srcId="{642777DD-CDE4-A648-8324-12C084720862}" destId="{BF736757-8652-8349-AC7D-C9AF1AD0F166}" srcOrd="0" destOrd="0" parTransId="{FAE983BF-22F6-5945-9093-1FA79C88AAFD}" sibTransId="{316BA583-65B6-AD4A-8AA5-5C130C2BF3D1}"/>
    <dgm:cxn modelId="{9BAB7EB4-FDCD-F34F-BBA3-08273CCB0E49}" type="presOf" srcId="{BF736757-8652-8349-AC7D-C9AF1AD0F166}" destId="{D0508229-5889-0C4F-97DD-37EBDD92AD30}" srcOrd="0" destOrd="1" presId="urn:microsoft.com/office/officeart/2005/8/layout/pyramid2"/>
    <dgm:cxn modelId="{D6D0D5FB-CDCB-7345-8E10-CF0C3CF5F209}" srcId="{F0C52CF1-6B8F-8A41-9E89-3B563F170995}" destId="{642777DD-CDE4-A648-8324-12C084720862}" srcOrd="1" destOrd="0" parTransId="{08550C7D-763D-664A-8CF2-F0131CC3E4A5}" sibTransId="{DEDB3B6F-A810-0C47-A9C9-45426C1809F2}"/>
    <dgm:cxn modelId="{A4303B3A-D0A6-3642-8834-D5436B1C0B21}" type="presOf" srcId="{642777DD-CDE4-A648-8324-12C084720862}" destId="{D0508229-5889-0C4F-97DD-37EBDD92AD30}" srcOrd="0" destOrd="0" presId="urn:microsoft.com/office/officeart/2005/8/layout/pyramid2"/>
    <dgm:cxn modelId="{888A8BEE-5EA3-DF45-82E1-F40BCB441E14}" type="presOf" srcId="{786042F2-EA74-C247-A848-330640A8069B}" destId="{048F0C11-2F6C-1F4D-BB73-4EFFFD3B6E57}" srcOrd="0" destOrd="1" presId="urn:microsoft.com/office/officeart/2005/8/layout/pyramid2"/>
    <dgm:cxn modelId="{CC6FA527-CE16-7440-A4DD-989482647984}" type="presOf" srcId="{03B50821-77B7-7946-9375-4F69366E3EBE}" destId="{048F0C11-2F6C-1F4D-BB73-4EFFFD3B6E57}" srcOrd="0" destOrd="0" presId="urn:microsoft.com/office/officeart/2005/8/layout/pyramid2"/>
    <dgm:cxn modelId="{4414BF8D-F6D0-F544-8369-92D463F0B68B}" srcId="{F0C52CF1-6B8F-8A41-9E89-3B563F170995}" destId="{03B50821-77B7-7946-9375-4F69366E3EBE}" srcOrd="2" destOrd="0" parTransId="{94E4B495-2331-F349-AB3A-527E2AD6ED3A}" sibTransId="{F02964F2-EC12-F44B-BC6B-ADF197F31FFC}"/>
    <dgm:cxn modelId="{C714941E-1017-DE43-9EF8-D6DC647477E0}" type="presOf" srcId="{F0C52CF1-6B8F-8A41-9E89-3B563F170995}" destId="{6B345E2D-1376-0A4A-B63D-83C3CB11C798}" srcOrd="0" destOrd="0" presId="urn:microsoft.com/office/officeart/2005/8/layout/pyramid2"/>
    <dgm:cxn modelId="{ACB597A7-9098-9240-8E0E-41CCA78ED6C0}" type="presOf" srcId="{FE8BDF22-871A-BD43-9C39-96535AF91786}" destId="{9E9421AA-8D93-1C4F-8C38-1EFED2C497B3}" srcOrd="0" destOrd="0" presId="urn:microsoft.com/office/officeart/2005/8/layout/pyramid2"/>
    <dgm:cxn modelId="{68C66CF4-B802-BC4F-A588-178D1A359B8B}" srcId="{642777DD-CDE4-A648-8324-12C084720862}" destId="{668164BB-578C-7B41-B752-D73C5B883DEC}" srcOrd="1" destOrd="0" parTransId="{EB4F73A5-08CF-9F48-BC38-F3F6C588B605}" sibTransId="{577723F9-AF40-4640-88CE-1C155700F3DC}"/>
    <dgm:cxn modelId="{72BB981A-DCEF-F14F-9AAC-0FFDFE80A333}" type="presOf" srcId="{9B60218E-5CA1-1547-87F3-1B9F5E398AD9}" destId="{9E9421AA-8D93-1C4F-8C38-1EFED2C497B3}" srcOrd="0" destOrd="1" presId="urn:microsoft.com/office/officeart/2005/8/layout/pyramid2"/>
    <dgm:cxn modelId="{1CA875CE-656B-3A41-ACD3-D29E449B89B8}" srcId="{F0C52CF1-6B8F-8A41-9E89-3B563F170995}" destId="{FE8BDF22-871A-BD43-9C39-96535AF91786}" srcOrd="0" destOrd="0" parTransId="{36FE96E1-8098-C742-AB33-672694AF193F}" sibTransId="{8452CB9F-7955-7449-9E5F-0ECC1C4F15FC}"/>
    <dgm:cxn modelId="{39F43EF2-9681-B942-97EA-4757C4BFFF9F}" srcId="{FE8BDF22-871A-BD43-9C39-96535AF91786}" destId="{1920CFFF-D2CB-3A40-853E-3944667B8C3A}" srcOrd="1" destOrd="0" parTransId="{0CAE97B1-8164-2E4E-BE1A-B43515F749E8}" sibTransId="{508EA398-BB7C-644E-921C-BAD2DBA31603}"/>
    <dgm:cxn modelId="{57996395-3A28-5A4A-A51E-E4CD0CBF4F0D}" srcId="{03B50821-77B7-7946-9375-4F69366E3EBE}" destId="{786042F2-EA74-C247-A848-330640A8069B}" srcOrd="0" destOrd="0" parTransId="{C535CA42-3915-EC41-B205-BA614C8A863E}" sibTransId="{909B85A9-7DE6-394A-BE40-F25B72B247C5}"/>
    <dgm:cxn modelId="{2FA50DCA-1801-4144-BACB-930BD93E6671}" type="presParOf" srcId="{6B345E2D-1376-0A4A-B63D-83C3CB11C798}" destId="{792C2889-FE68-ED4C-BBC6-62706E7B530F}" srcOrd="0" destOrd="0" presId="urn:microsoft.com/office/officeart/2005/8/layout/pyramid2"/>
    <dgm:cxn modelId="{D4023099-0DC8-3D41-A5E4-032AF03E193A}" type="presParOf" srcId="{6B345E2D-1376-0A4A-B63D-83C3CB11C798}" destId="{2359D6B6-9149-2240-B233-57AC518B2A79}" srcOrd="1" destOrd="0" presId="urn:microsoft.com/office/officeart/2005/8/layout/pyramid2"/>
    <dgm:cxn modelId="{423C5D8F-EAD7-9341-9B20-8B9A81357F97}" type="presParOf" srcId="{2359D6B6-9149-2240-B233-57AC518B2A79}" destId="{9E9421AA-8D93-1C4F-8C38-1EFED2C497B3}" srcOrd="0" destOrd="0" presId="urn:microsoft.com/office/officeart/2005/8/layout/pyramid2"/>
    <dgm:cxn modelId="{D8B6DA17-A66C-B141-891C-3E6FF93FF4D5}" type="presParOf" srcId="{2359D6B6-9149-2240-B233-57AC518B2A79}" destId="{435A796D-94C4-FC46-8233-32D0B31F4CBA}" srcOrd="1" destOrd="0" presId="urn:microsoft.com/office/officeart/2005/8/layout/pyramid2"/>
    <dgm:cxn modelId="{92E9F4C9-8231-5E4D-9936-F4833A6F23B1}" type="presParOf" srcId="{2359D6B6-9149-2240-B233-57AC518B2A79}" destId="{D0508229-5889-0C4F-97DD-37EBDD92AD30}" srcOrd="2" destOrd="0" presId="urn:microsoft.com/office/officeart/2005/8/layout/pyramid2"/>
    <dgm:cxn modelId="{EF09A1B7-00C1-5E4B-AD58-03E63C70FD03}" type="presParOf" srcId="{2359D6B6-9149-2240-B233-57AC518B2A79}" destId="{0150E2D3-3032-4848-AFA9-0BC4F81DBE87}" srcOrd="3" destOrd="0" presId="urn:microsoft.com/office/officeart/2005/8/layout/pyramid2"/>
    <dgm:cxn modelId="{07F42426-9E23-194F-AD0C-192BD6F2C694}" type="presParOf" srcId="{2359D6B6-9149-2240-B233-57AC518B2A79}" destId="{048F0C11-2F6C-1F4D-BB73-4EFFFD3B6E57}" srcOrd="4" destOrd="0" presId="urn:microsoft.com/office/officeart/2005/8/layout/pyramid2"/>
    <dgm:cxn modelId="{98B116EF-191E-B14A-8506-92BE4EA25B1B}" type="presParOf" srcId="{2359D6B6-9149-2240-B233-57AC518B2A79}" destId="{1CB487F4-1373-B84C-A099-42AD9EDB5DF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53EFE-860F-40DC-9D8B-51488BE662AF}">
      <dsp:nvSpPr>
        <dsp:cNvPr id="0" name=""/>
        <dsp:cNvSpPr/>
      </dsp:nvSpPr>
      <dsp:spPr>
        <a:xfrm>
          <a:off x="0" y="598510"/>
          <a:ext cx="1543143" cy="1012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Helvetica" pitchFamily="34" charset="0"/>
              <a:cs typeface="Helvetica" pitchFamily="34" charset="0"/>
            </a:rPr>
            <a:t>Service Attributes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Helvetica" pitchFamily="34" charset="0"/>
              <a:cs typeface="Helvetica" pitchFamily="34" charset="0"/>
            </a:rPr>
            <a:t>(qualities)</a:t>
          </a:r>
          <a:endParaRPr lang="en-SG" sz="1800" kern="1200" dirty="0">
            <a:solidFill>
              <a:srgbClr val="000000"/>
            </a:solidFill>
            <a:latin typeface="Helvetica" pitchFamily="34" charset="0"/>
            <a:cs typeface="Helvetica" pitchFamily="34" charset="0"/>
          </a:endParaRPr>
        </a:p>
      </dsp:txBody>
      <dsp:txXfrm>
        <a:off x="29661" y="628171"/>
        <a:ext cx="1483821" cy="953365"/>
      </dsp:txXfrm>
    </dsp:sp>
    <dsp:sp modelId="{41A87CC4-B541-445F-8E7C-C701656C058A}">
      <dsp:nvSpPr>
        <dsp:cNvPr id="0" name=""/>
        <dsp:cNvSpPr/>
      </dsp:nvSpPr>
      <dsp:spPr>
        <a:xfrm>
          <a:off x="1697691" y="878935"/>
          <a:ext cx="327641" cy="3826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800" kern="12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sp:txBody>
      <dsp:txXfrm>
        <a:off x="1697691" y="955475"/>
        <a:ext cx="229349" cy="229619"/>
      </dsp:txXfrm>
    </dsp:sp>
    <dsp:sp modelId="{EA636C44-B011-4257-98F4-005DA2886F50}">
      <dsp:nvSpPr>
        <dsp:cNvPr id="0" name=""/>
        <dsp:cNvSpPr/>
      </dsp:nvSpPr>
      <dsp:spPr>
        <a:xfrm>
          <a:off x="2161335" y="598510"/>
          <a:ext cx="1543143" cy="10126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Helvetica" pitchFamily="34" charset="0"/>
              <a:cs typeface="Helvetica" pitchFamily="34" charset="0"/>
            </a:rPr>
            <a:t>Service Process Indicators</a:t>
          </a:r>
          <a:endParaRPr lang="en-SG" sz="1800" kern="1200" dirty="0">
            <a:solidFill>
              <a:srgbClr val="000000"/>
            </a:solidFill>
            <a:latin typeface="Helvetica" pitchFamily="34" charset="0"/>
            <a:cs typeface="Helvetica" pitchFamily="34" charset="0"/>
          </a:endParaRPr>
        </a:p>
      </dsp:txBody>
      <dsp:txXfrm>
        <a:off x="2190996" y="628171"/>
        <a:ext cx="1483821" cy="953365"/>
      </dsp:txXfrm>
    </dsp:sp>
    <dsp:sp modelId="{ADEBCFB5-5743-43AB-9662-B3D77E87C117}">
      <dsp:nvSpPr>
        <dsp:cNvPr id="0" name=""/>
        <dsp:cNvSpPr/>
      </dsp:nvSpPr>
      <dsp:spPr>
        <a:xfrm>
          <a:off x="3858792" y="913504"/>
          <a:ext cx="327146" cy="3826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800" kern="12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sp:txBody>
      <dsp:txXfrm>
        <a:off x="3858792" y="990044"/>
        <a:ext cx="229002" cy="229619"/>
      </dsp:txXfrm>
    </dsp:sp>
    <dsp:sp modelId="{BA740D49-8F56-4C78-9475-54F63B908DEC}">
      <dsp:nvSpPr>
        <dsp:cNvPr id="0" name=""/>
        <dsp:cNvSpPr/>
      </dsp:nvSpPr>
      <dsp:spPr>
        <a:xfrm>
          <a:off x="4321735" y="598510"/>
          <a:ext cx="1543143" cy="1012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rPr>
            <a:t>Service Process Standards</a:t>
          </a:r>
          <a:endParaRPr lang="en-SG" sz="1800" kern="1200" dirty="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sp:txBody>
      <dsp:txXfrm>
        <a:off x="4351396" y="628171"/>
        <a:ext cx="1483821" cy="953365"/>
      </dsp:txXfrm>
    </dsp:sp>
    <dsp:sp modelId="{93E07317-784C-432A-AEBC-204334454B21}">
      <dsp:nvSpPr>
        <dsp:cNvPr id="0" name=""/>
        <dsp:cNvSpPr/>
      </dsp:nvSpPr>
      <dsp:spPr>
        <a:xfrm>
          <a:off x="6019192" y="913504"/>
          <a:ext cx="327146" cy="3826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800" kern="120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sp:txBody>
      <dsp:txXfrm>
        <a:off x="6019192" y="990044"/>
        <a:ext cx="229002" cy="229619"/>
      </dsp:txXfrm>
    </dsp:sp>
    <dsp:sp modelId="{E4D56659-2123-472A-8602-A5C7CC2246EA}">
      <dsp:nvSpPr>
        <dsp:cNvPr id="0" name=""/>
        <dsp:cNvSpPr/>
      </dsp:nvSpPr>
      <dsp:spPr>
        <a:xfrm>
          <a:off x="6482135" y="598510"/>
          <a:ext cx="1822729" cy="10126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tx1"/>
              </a:solidFill>
              <a:latin typeface="Helvetica" pitchFamily="34" charset="0"/>
              <a:cs typeface="Helvetica" pitchFamily="34" charset="0"/>
            </a:rPr>
            <a:t>Performance Targets</a:t>
          </a:r>
          <a:endParaRPr lang="en-SG" sz="1800" kern="1200" dirty="0">
            <a:solidFill>
              <a:schemeClr val="tx1"/>
            </a:solidFill>
            <a:latin typeface="Helvetica" pitchFamily="34" charset="0"/>
            <a:cs typeface="Helvetica" pitchFamily="34" charset="0"/>
          </a:endParaRPr>
        </a:p>
      </dsp:txBody>
      <dsp:txXfrm>
        <a:off x="6511796" y="628171"/>
        <a:ext cx="1763407" cy="953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33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5322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76F53BDF-5400-4D82-AF52-D5A14C499035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86B112A-878C-4C93-8EF8-A170552C2F7F}" type="slidenum">
              <a:rPr lang="en-US"/>
              <a:pPr algn="ctr" eaLnBrk="0" hangingPunct="0">
                <a:lnSpc>
                  <a:spcPct val="140000"/>
                </a:lnSpc>
              </a:pPr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6C884DA-411A-4591-9ACB-0A5FE6AC7E15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39CCABE-C02A-47E0-B606-9E4400CC7579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96EB670-4FB7-4CCE-AD33-A5F2713D5681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F93C911-8954-41E8-9D29-37F3D50DDFFF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2950"/>
            <a:ext cx="5362575" cy="3714750"/>
          </a:xfrm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95EC337-B42E-4731-AD0C-7801335C0F9A}" type="slidenum">
              <a:rPr lang="en-US"/>
              <a:pPr algn="ctr" eaLnBrk="0" hangingPunct="0">
                <a:lnSpc>
                  <a:spcPct val="140000"/>
                </a:lnSpc>
              </a:pPr>
              <a:t>22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511E2E7-E6FE-491F-84D0-790E58387F14}" type="slidenum">
              <a:rPr lang="en-US"/>
              <a:pPr algn="ctr" eaLnBrk="0" hangingPunct="0">
                <a:lnSpc>
                  <a:spcPct val="140000"/>
                </a:lnSpc>
              </a:pPr>
              <a:t>23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39BB8A3-06D2-4D88-AD5E-F1EC56F62269}" type="slidenum">
              <a:rPr lang="en-US"/>
              <a:pPr algn="ctr" eaLnBrk="0" hangingPunct="0">
                <a:lnSpc>
                  <a:spcPct val="140000"/>
                </a:lnSpc>
              </a:pPr>
              <a:t>25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C6013D4-FB9E-4E83-9D3D-F9804FB0663B}" type="slidenum">
              <a:rPr lang="en-US"/>
              <a:pPr algn="ctr" eaLnBrk="0" hangingPunct="0">
                <a:lnSpc>
                  <a:spcPct val="140000"/>
                </a:lnSpc>
              </a:pPr>
              <a:t>26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8E33B80-D5E7-4692-85B1-B199280C65A6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DCC387F-7DB8-4F78-9066-CE3D48A1A554}" type="slidenum">
              <a:rPr lang="en-US"/>
              <a:pPr algn="ctr" eaLnBrk="0" hangingPunct="0">
                <a:lnSpc>
                  <a:spcPct val="140000"/>
                </a:lnSpc>
              </a:pPr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0E0310B-3881-4658-B318-A0AAA9C28E35}" type="slidenum">
              <a:rPr lang="en-US"/>
              <a:pPr algn="ctr" eaLnBrk="0" hangingPunct="0">
                <a:lnSpc>
                  <a:spcPct val="140000"/>
                </a:lnSpc>
              </a:pPr>
              <a:t>29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E9D0A11-8EB8-42AA-86C1-03A0E4B8C587}" type="slidenum">
              <a:rPr lang="en-US"/>
              <a:pPr algn="ctr" eaLnBrk="0" hangingPunct="0">
                <a:lnSpc>
                  <a:spcPct val="140000"/>
                </a:lnSpc>
              </a:pPr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B06C134-AD58-4147-84D9-68513240DF2C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24BED65-64A0-457E-81F0-11CD86587CB0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2BBAEBE-208D-413A-90A5-9EE5EC936267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F609111-9875-43D8-95EF-4592821BFA0E}" type="slidenum">
              <a:rPr lang="en-US"/>
              <a:pPr algn="ctr" eaLnBrk="0" hangingPunct="0">
                <a:lnSpc>
                  <a:spcPct val="140000"/>
                </a:lnSpc>
              </a:pPr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70BDAAE6-4AEB-4127-85E6-25593DABDCDE}" type="slidenum">
              <a:rPr lang="en-US"/>
              <a:pPr algn="ctr" eaLnBrk="0" hangingPunct="0">
                <a:lnSpc>
                  <a:spcPct val="140000"/>
                </a:lnSpc>
              </a:pPr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3F0ACD5-D3C6-4560-A78E-844A5E0E8CF1}" type="slidenum">
              <a:rPr lang="en-US"/>
              <a:pPr algn="ctr" eaLnBrk="0" hangingPunct="0">
                <a:lnSpc>
                  <a:spcPct val="140000"/>
                </a:lnSpc>
              </a:pPr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5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7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8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0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47AB680D-0AA0-40D3-A732-05B3BF51DEC4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712" y="2130426"/>
            <a:ext cx="84174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8– Page </a:t>
            </a:r>
            <a:fld id="{67EF28A6-4F87-4965-A7B4-074ACE074D71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4" r:id="rId3"/>
    <p:sldLayoutId id="2147483653" r:id="rId4"/>
    <p:sldLayoutId id="2147483652" r:id="rId5"/>
    <p:sldLayoutId id="2147483651" r:id="rId6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ea typeface="Helvetica"/>
          <a:cs typeface="Helvetica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ea typeface="Helvetica"/>
          <a:cs typeface="Helvetica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8813" y="1600200"/>
            <a:ext cx="63531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3198813" y="1600200"/>
            <a:ext cx="6324600" cy="46482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165100" y="2362200"/>
            <a:ext cx="5859463" cy="1408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Chapter 8: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  Designing </a:t>
            </a:r>
            <a:r>
              <a:rPr lang="en-US" sz="36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and </a:t>
            </a:r>
            <a:r>
              <a:rPr lang="en-US" sz="3600" b="1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Managing</a:t>
            </a:r>
            <a:endParaRPr lang="en-US" sz="3600" b="1">
              <a:solidFill>
                <a:srgbClr val="000099"/>
              </a:solidFill>
              <a:latin typeface="Helvetica"/>
              <a:ea typeface="Helvetica"/>
              <a:cs typeface="Helvetica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Service </a:t>
            </a:r>
            <a:r>
              <a:rPr lang="en-US" sz="3600" b="1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Processes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455613" y="4495800"/>
            <a:ext cx="1905000" cy="1778000"/>
            <a:chOff x="455613" y="4495800"/>
            <a:chExt cx="1905000" cy="1778000"/>
          </a:xfrm>
        </p:grpSpPr>
        <p:pic>
          <p:nvPicPr>
            <p:cNvPr id="10245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1024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10247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  <p:sp>
        <p:nvSpPr>
          <p:cNvPr id="10249" name="Rectangle 67"/>
          <p:cNvSpPr>
            <a:spLocks noChangeArrowheads="1"/>
          </p:cNvSpPr>
          <p:nvPr/>
        </p:nvSpPr>
        <p:spPr bwMode="auto">
          <a:xfrm>
            <a:off x="228600" y="228600"/>
            <a:ext cx="66278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/>
            <a:r>
              <a:rPr lang="en-US" sz="2800" b="1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Services Marketing 7e, Global Edition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Improving Reliability of Processes Through Fail-Proofing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Identify fail points</a:t>
            </a:r>
          </a:p>
          <a:p>
            <a:r>
              <a:rPr>
                <a:latin typeface="Helvetica"/>
                <a:ea typeface="Helvetica"/>
                <a:cs typeface="Helvetica"/>
              </a:rPr>
              <a:t>Analysis of reasons for failure reveals opportunities for failure-proofing to reduce/eliminate future errors</a:t>
            </a:r>
          </a:p>
          <a:p>
            <a:r>
              <a:rPr>
                <a:latin typeface="Helvetica"/>
                <a:ea typeface="Helvetica"/>
                <a:cs typeface="Helvetica"/>
              </a:rPr>
              <a:t>Need fail-safe methods for both employees and customers</a:t>
            </a:r>
          </a:p>
          <a:p>
            <a:pPr lvl="1"/>
            <a:endParaRPr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altLang="zh-TW">
                <a:latin typeface="Helvetica"/>
                <a:ea typeface="Helvetica"/>
                <a:cs typeface="Helvetica"/>
              </a:rPr>
              <a:t>Setting Service Standards and Targets </a:t>
            </a:r>
            <a:endParaRPr>
              <a:latin typeface="Helvetica"/>
              <a:ea typeface="Helvetica"/>
              <a:cs typeface="Helvetica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altLang="zh-TW" dirty="0">
                <a:latin typeface="Helvetica"/>
                <a:ea typeface="Helvetica"/>
                <a:cs typeface="Helvetica"/>
              </a:rPr>
              <a:t>Service providers set standards for each step sufficiently high to satisfy and even delight customers </a:t>
            </a:r>
          </a:p>
          <a:p>
            <a:pPr lvl="1"/>
            <a:r>
              <a:rPr altLang="zh-TW" dirty="0">
                <a:latin typeface="Helvetica"/>
                <a:cs typeface="Helvetica"/>
              </a:rPr>
              <a:t>Include time </a:t>
            </a:r>
            <a:r>
              <a:rPr altLang="zh-TW" dirty="0" smtClean="0">
                <a:latin typeface="Helvetica"/>
                <a:cs typeface="Helvetica"/>
              </a:rPr>
              <a:t>limits, </a:t>
            </a:r>
            <a:r>
              <a:rPr altLang="zh-TW" dirty="0">
                <a:latin typeface="Helvetica"/>
                <a:cs typeface="Helvetica"/>
              </a:rPr>
              <a:t>script and prescriptions for appropriate style and </a:t>
            </a:r>
            <a:r>
              <a:rPr altLang="zh-TW" dirty="0" smtClean="0">
                <a:latin typeface="Helvetica"/>
                <a:cs typeface="Helvetica"/>
              </a:rPr>
              <a:t>manner</a:t>
            </a:r>
            <a:endParaRPr altLang="zh-TW" dirty="0">
              <a:latin typeface="Helvetica"/>
              <a:cs typeface="Helvetica"/>
            </a:endParaRPr>
          </a:p>
          <a:p>
            <a:pPr lvl="1"/>
            <a:r>
              <a:rPr altLang="zh-TW" dirty="0">
                <a:latin typeface="Helvetica"/>
                <a:cs typeface="Helvetica"/>
              </a:rPr>
              <a:t>Must be expressed in ways that permit objective measurement </a:t>
            </a:r>
          </a:p>
          <a:p>
            <a:r>
              <a:rPr altLang="zh-TW" dirty="0">
                <a:latin typeface="Helvetica"/>
                <a:ea typeface="Helvetica"/>
                <a:cs typeface="Helvetica"/>
              </a:rPr>
              <a:t>Performance targets – specific process and team performance targets for which staff are responsible </a:t>
            </a:r>
            <a:r>
              <a:rPr altLang="zh-TW" dirty="0" smtClean="0">
                <a:latin typeface="Helvetica"/>
                <a:ea typeface="Helvetica"/>
                <a:cs typeface="Helvetica"/>
              </a:rPr>
              <a:t>for</a:t>
            </a:r>
            <a:endParaRPr altLang="zh-TW"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altLang="zh-TW">
                <a:latin typeface="Helvetica"/>
                <a:ea typeface="Helvetica"/>
                <a:cs typeface="Helvetica"/>
              </a:rPr>
              <a:t>Setting Service Standards and Targets </a:t>
            </a:r>
            <a:endParaRPr>
              <a:latin typeface="Helvetica"/>
              <a:ea typeface="Helvetica"/>
              <a:cs typeface="Helvetica"/>
            </a:endParaRPr>
          </a:p>
        </p:txBody>
      </p:sp>
      <p:sp>
        <p:nvSpPr>
          <p:cNvPr id="3379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9412" y="1600200"/>
            <a:ext cx="4572000" cy="4800600"/>
          </a:xfrm>
        </p:spPr>
        <p:txBody>
          <a:bodyPr/>
          <a:lstStyle/>
          <a:p>
            <a:r>
              <a:rPr altLang="zh-TW" sz="2200" dirty="0">
                <a:latin typeface="Helvetica"/>
                <a:ea typeface="Helvetica"/>
                <a:cs typeface="Helvetica"/>
              </a:rPr>
              <a:t>First impression is important </a:t>
            </a:r>
          </a:p>
          <a:p>
            <a:pPr lvl="1"/>
            <a:r>
              <a:rPr altLang="zh-TW" sz="1800" dirty="0">
                <a:latin typeface="Helvetica"/>
                <a:cs typeface="Helvetica"/>
              </a:rPr>
              <a:t>Affects customer’s evaluations of quality during later stages of service delivery as customer perceptions of service experiences tend to be cumulative </a:t>
            </a:r>
          </a:p>
          <a:p>
            <a:r>
              <a:rPr altLang="zh-TW" sz="2200" dirty="0">
                <a:latin typeface="Helvetica"/>
                <a:ea typeface="Helvetica"/>
                <a:cs typeface="Helvetica"/>
              </a:rPr>
              <a:t>For low-contact service, a single failure committed front stage is relatively more serious than in a high-contact service</a:t>
            </a:r>
          </a:p>
          <a:p>
            <a:endParaRPr lang="en-SG"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Setting Standards and Targets for Customer Service Processes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grpSp>
        <p:nvGrpSpPr>
          <p:cNvPr id="34818" name="Group 46"/>
          <p:cNvGrpSpPr>
            <a:grpSpLocks/>
          </p:cNvGrpSpPr>
          <p:nvPr/>
        </p:nvGrpSpPr>
        <p:grpSpPr bwMode="auto">
          <a:xfrm>
            <a:off x="836613" y="1219200"/>
            <a:ext cx="8458200" cy="5162550"/>
            <a:chOff x="1598612" y="1447800"/>
            <a:chExt cx="7604620" cy="5162764"/>
          </a:xfrm>
        </p:grpSpPr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4132379224"/>
                </p:ext>
              </p:extLst>
            </p:nvPr>
          </p:nvGraphicFramePr>
          <p:xfrm>
            <a:off x="1598612" y="1447800"/>
            <a:ext cx="74676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598612" y="3200473"/>
              <a:ext cx="1677069" cy="341009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Responsiveness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Reliability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Competence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Accessibility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Courtesy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Communication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Credibility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Confidentiality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 Listening to the customer</a:t>
              </a:r>
            </a:p>
            <a:p>
              <a:pPr eaLnBrk="0" hangingPunct="0">
                <a:lnSpc>
                  <a:spcPct val="140000"/>
                </a:lnSpc>
                <a:buFont typeface="Arial" pitchFamily="34" charset="0"/>
                <a:buChar char="•"/>
                <a:defRPr/>
              </a:pPr>
              <a:endParaRPr lang="en-SG" sz="1400" dirty="0">
                <a:latin typeface="Helvetica" pitchFamily="34" charset="0"/>
                <a:cs typeface="Helvetica" pitchFamily="34" charset="0"/>
              </a:endParaRPr>
            </a:p>
          </p:txBody>
        </p:sp>
        <p:grpSp>
          <p:nvGrpSpPr>
            <p:cNvPr id="34823" name="Group 7"/>
            <p:cNvGrpSpPr>
              <a:grpSpLocks/>
            </p:cNvGrpSpPr>
            <p:nvPr/>
          </p:nvGrpSpPr>
          <p:grpSpPr bwMode="auto">
            <a:xfrm rot="5400000">
              <a:off x="4176760" y="3100779"/>
              <a:ext cx="275853" cy="322696"/>
              <a:chOff x="3257204" y="903425"/>
              <a:chExt cx="275853" cy="322696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3257274" y="903424"/>
                <a:ext cx="276236" cy="322568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Right Arrow 4"/>
              <p:cNvSpPr/>
              <p:nvPr/>
            </p:nvSpPr>
            <p:spPr>
              <a:xfrm>
                <a:off x="3257274" y="1007617"/>
                <a:ext cx="193683" cy="1941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800100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SG" sz="180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grpSp>
          <p:nvGrpSpPr>
            <p:cNvPr id="34824" name="Group 10"/>
            <p:cNvGrpSpPr>
              <a:grpSpLocks/>
            </p:cNvGrpSpPr>
            <p:nvPr/>
          </p:nvGrpSpPr>
          <p:grpSpPr bwMode="auto">
            <a:xfrm rot="5400000">
              <a:off x="6072364" y="3058391"/>
              <a:ext cx="304799" cy="436420"/>
              <a:chOff x="5049934" y="765288"/>
              <a:chExt cx="304799" cy="436420"/>
            </a:xfrm>
          </p:grpSpPr>
          <p:sp>
            <p:nvSpPr>
              <p:cNvPr id="12" name="Right Arrow 11"/>
              <p:cNvSpPr/>
              <p:nvPr/>
            </p:nvSpPr>
            <p:spPr>
              <a:xfrm>
                <a:off x="5050002" y="765414"/>
                <a:ext cx="304813" cy="322568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ight Arrow 4"/>
              <p:cNvSpPr/>
              <p:nvPr/>
            </p:nvSpPr>
            <p:spPr>
              <a:xfrm>
                <a:off x="5078579" y="1008055"/>
                <a:ext cx="193683" cy="1941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800100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SG" sz="180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5400000">
              <a:off x="8130492" y="3100778"/>
              <a:ext cx="275853" cy="322696"/>
              <a:chOff x="5049933" y="683494"/>
              <a:chExt cx="275853" cy="32269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5" name="Right Arrow 14"/>
              <p:cNvSpPr/>
              <p:nvPr/>
            </p:nvSpPr>
            <p:spPr>
              <a:xfrm>
                <a:off x="5049933" y="683494"/>
                <a:ext cx="275853" cy="322696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ight Arrow 4"/>
              <p:cNvSpPr/>
              <p:nvPr/>
            </p:nvSpPr>
            <p:spPr>
              <a:xfrm>
                <a:off x="5049934" y="744061"/>
                <a:ext cx="193097" cy="19361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800100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SG" sz="180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579695" y="3429082"/>
              <a:ext cx="1524350" cy="9969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Processing time to approve applications</a:t>
              </a:r>
              <a:endParaRPr lang="en-SG" sz="1400" dirty="0">
                <a:latin typeface="Helvetica" pitchFamily="34" charset="0"/>
                <a:cs typeface="Helvetica" pitchFamily="34" charset="0"/>
              </a:endParaRPr>
            </a:p>
          </p:txBody>
        </p:sp>
        <p:grpSp>
          <p:nvGrpSpPr>
            <p:cNvPr id="34827" name="Group 17"/>
            <p:cNvGrpSpPr>
              <a:grpSpLocks/>
            </p:cNvGrpSpPr>
            <p:nvPr/>
          </p:nvGrpSpPr>
          <p:grpSpPr bwMode="auto">
            <a:xfrm rot="5400000">
              <a:off x="4225417" y="4396179"/>
              <a:ext cx="275853" cy="322696"/>
              <a:chOff x="3257204" y="854768"/>
              <a:chExt cx="275853" cy="322696"/>
            </a:xfrm>
          </p:grpSpPr>
          <p:sp>
            <p:nvSpPr>
              <p:cNvPr id="19" name="Right Arrow 18"/>
              <p:cNvSpPr/>
              <p:nvPr/>
            </p:nvSpPr>
            <p:spPr>
              <a:xfrm>
                <a:off x="3257327" y="854896"/>
                <a:ext cx="276236" cy="322568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Right Arrow 4"/>
              <p:cNvSpPr/>
              <p:nvPr/>
            </p:nvSpPr>
            <p:spPr>
              <a:xfrm>
                <a:off x="3257327" y="903425"/>
                <a:ext cx="193683" cy="1941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800100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SG" sz="180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grpSp>
          <p:nvGrpSpPr>
            <p:cNvPr id="34828" name="Group 22"/>
            <p:cNvGrpSpPr>
              <a:grpSpLocks/>
            </p:cNvGrpSpPr>
            <p:nvPr/>
          </p:nvGrpSpPr>
          <p:grpSpPr bwMode="auto">
            <a:xfrm>
              <a:off x="3275012" y="4953000"/>
              <a:ext cx="1981200" cy="1073396"/>
              <a:chOff x="3275012" y="4953000"/>
              <a:chExt cx="1981200" cy="1073396"/>
            </a:xfrm>
          </p:grpSpPr>
          <p:sp>
            <p:nvSpPr>
              <p:cNvPr id="34846" name="Oval 20"/>
              <p:cNvSpPr>
                <a:spLocks noChangeArrowheads="1"/>
              </p:cNvSpPr>
              <p:nvPr/>
            </p:nvSpPr>
            <p:spPr bwMode="auto">
              <a:xfrm>
                <a:off x="3275012" y="4953000"/>
                <a:ext cx="1981200" cy="1066800"/>
              </a:xfrm>
              <a:prstGeom prst="ellipse">
                <a:avLst/>
              </a:prstGeom>
              <a:solidFill>
                <a:srgbClr val="FFC000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34847" name="TextBox 21"/>
              <p:cNvSpPr txBox="1">
                <a:spLocks noChangeArrowheads="1"/>
              </p:cNvSpPr>
              <p:nvPr/>
            </p:nvSpPr>
            <p:spPr bwMode="auto">
              <a:xfrm>
                <a:off x="3351212" y="5029200"/>
                <a:ext cx="1828800" cy="997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</a:pPr>
                <a:r>
                  <a:rPr lang="en-US" sz="1400">
                    <a:latin typeface="Helvetica"/>
                    <a:ea typeface="Helvetica"/>
                    <a:cs typeface="Helvetica"/>
                  </a:rPr>
                  <a:t>Creates a Base to Measure Customer Satisfaction</a:t>
                </a:r>
                <a:endParaRPr lang="en-SG" sz="1400">
                  <a:latin typeface="Helvetica"/>
                  <a:ea typeface="Helvetica"/>
                  <a:cs typeface="Helvetica"/>
                </a:endParaRPr>
              </a:p>
            </p:txBody>
          </p:sp>
        </p:grpSp>
        <p:sp>
          <p:nvSpPr>
            <p:cNvPr id="34829" name="TextBox 23"/>
            <p:cNvSpPr txBox="1">
              <a:spLocks noChangeArrowheads="1"/>
            </p:cNvSpPr>
            <p:nvPr/>
          </p:nvSpPr>
          <p:spPr bwMode="auto">
            <a:xfrm>
              <a:off x="5298157" y="3657600"/>
              <a:ext cx="1752600" cy="379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</a:pPr>
              <a:r>
                <a:rPr lang="en-US" sz="1400">
                  <a:latin typeface="Helvetica"/>
                  <a:ea typeface="Helvetica"/>
                  <a:cs typeface="Helvetica"/>
                </a:rPr>
                <a:t>24 hours</a:t>
              </a:r>
              <a:endParaRPr lang="en-SG" sz="1400">
                <a:latin typeface="Helvetica"/>
                <a:ea typeface="Helvetica"/>
                <a:cs typeface="Helvetica"/>
              </a:endParaRPr>
            </a:p>
          </p:txBody>
        </p:sp>
        <p:grpSp>
          <p:nvGrpSpPr>
            <p:cNvPr id="34830" name="Group 24"/>
            <p:cNvGrpSpPr>
              <a:grpSpLocks/>
            </p:cNvGrpSpPr>
            <p:nvPr/>
          </p:nvGrpSpPr>
          <p:grpSpPr bwMode="auto">
            <a:xfrm rot="5400000">
              <a:off x="6062509" y="4363644"/>
              <a:ext cx="275853" cy="387766"/>
              <a:chOff x="5078880" y="813942"/>
              <a:chExt cx="275853" cy="387766"/>
            </a:xfrm>
          </p:grpSpPr>
          <p:sp>
            <p:nvSpPr>
              <p:cNvPr id="26" name="Right Arrow 25"/>
              <p:cNvSpPr/>
              <p:nvPr/>
            </p:nvSpPr>
            <p:spPr>
              <a:xfrm>
                <a:off x="5079003" y="813942"/>
                <a:ext cx="276236" cy="322568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ight Arrow 4"/>
              <p:cNvSpPr/>
              <p:nvPr/>
            </p:nvSpPr>
            <p:spPr>
              <a:xfrm>
                <a:off x="5079003" y="1008055"/>
                <a:ext cx="193683" cy="1941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800100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SG" sz="180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298157" y="4953000"/>
              <a:ext cx="1981200" cy="1066800"/>
              <a:chOff x="3469357" y="4953000"/>
              <a:chExt cx="1981200" cy="1066800"/>
            </a:xfrm>
            <a:solidFill>
              <a:schemeClr val="accent4"/>
            </a:solidFill>
          </p:grpSpPr>
          <p:sp>
            <p:nvSpPr>
              <p:cNvPr id="29" name="Oval 28"/>
              <p:cNvSpPr/>
              <p:nvPr/>
            </p:nvSpPr>
            <p:spPr bwMode="auto">
              <a:xfrm>
                <a:off x="3469357" y="4953000"/>
                <a:ext cx="1981200" cy="10668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06377" y="5109988"/>
                <a:ext cx="1828800" cy="68121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1400" dirty="0">
                    <a:latin typeface="Helvetica" pitchFamily="34" charset="0"/>
                    <a:cs typeface="Helvetica" pitchFamily="34" charset="0"/>
                  </a:rPr>
                  <a:t>Define Service Quality Goals for Staff</a:t>
                </a:r>
                <a:endParaRPr lang="en-SG" sz="1400" dirty="0"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353460" y="3581488"/>
              <a:ext cx="1752716" cy="6810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dirty="0">
                  <a:latin typeface="Helvetica" pitchFamily="34" charset="0"/>
                  <a:cs typeface="Helvetica" pitchFamily="34" charset="0"/>
                </a:rPr>
                <a:t>80% of all applications in 24 hours</a:t>
              </a:r>
              <a:endParaRPr lang="en-SG" sz="14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 rot="5400000">
              <a:off x="8130237" y="4396557"/>
              <a:ext cx="276236" cy="32256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5" name="Group 34"/>
            <p:cNvGrpSpPr/>
            <p:nvPr/>
          </p:nvGrpSpPr>
          <p:grpSpPr>
            <a:xfrm>
              <a:off x="7353460" y="4953000"/>
              <a:ext cx="1849772" cy="1073396"/>
              <a:chOff x="3619660" y="4953000"/>
              <a:chExt cx="1849772" cy="1073396"/>
            </a:xfrm>
            <a:solidFill>
              <a:schemeClr val="accent5"/>
            </a:solidFill>
          </p:grpSpPr>
          <p:sp>
            <p:nvSpPr>
              <p:cNvPr id="36" name="Oval 35"/>
              <p:cNvSpPr/>
              <p:nvPr/>
            </p:nvSpPr>
            <p:spPr bwMode="auto">
              <a:xfrm>
                <a:off x="3619660" y="4953000"/>
                <a:ext cx="1849772" cy="10668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619660" y="5029200"/>
                <a:ext cx="1828800" cy="99719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1400" dirty="0">
                    <a:latin typeface="Helvetica" pitchFamily="34" charset="0"/>
                    <a:cs typeface="Helvetica" pitchFamily="34" charset="0"/>
                  </a:rPr>
                  <a:t>Define/Process Departmental Service Goals</a:t>
                </a:r>
                <a:endParaRPr lang="en-SG" sz="1400" dirty="0"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grpSp>
          <p:nvGrpSpPr>
            <p:cNvPr id="34835" name="Group 37"/>
            <p:cNvGrpSpPr>
              <a:grpSpLocks/>
            </p:cNvGrpSpPr>
            <p:nvPr/>
          </p:nvGrpSpPr>
          <p:grpSpPr bwMode="auto">
            <a:xfrm>
              <a:off x="3275012" y="3733800"/>
              <a:ext cx="275853" cy="322696"/>
              <a:chOff x="1435528" y="943551"/>
              <a:chExt cx="275853" cy="322696"/>
            </a:xfrm>
          </p:grpSpPr>
          <p:sp>
            <p:nvSpPr>
              <p:cNvPr id="39" name="Right Arrow 38"/>
              <p:cNvSpPr/>
              <p:nvPr/>
            </p:nvSpPr>
            <p:spPr>
              <a:xfrm>
                <a:off x="1436198" y="943646"/>
                <a:ext cx="275468" cy="322276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Right Arrow 4"/>
              <p:cNvSpPr/>
              <p:nvPr/>
            </p:nvSpPr>
            <p:spPr>
              <a:xfrm>
                <a:off x="1436198" y="1008737"/>
                <a:ext cx="192685" cy="1920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800100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SG" sz="180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grpSp>
          <p:nvGrpSpPr>
            <p:cNvPr id="34836" name="Group 40"/>
            <p:cNvGrpSpPr>
              <a:grpSpLocks/>
            </p:cNvGrpSpPr>
            <p:nvPr/>
          </p:nvGrpSpPr>
          <p:grpSpPr bwMode="auto">
            <a:xfrm>
              <a:off x="5103812" y="3733800"/>
              <a:ext cx="275853" cy="322696"/>
              <a:chOff x="3257204" y="943551"/>
              <a:chExt cx="275853" cy="322696"/>
            </a:xfrm>
          </p:grpSpPr>
          <p:sp>
            <p:nvSpPr>
              <p:cNvPr id="42" name="Right Arrow 41"/>
              <p:cNvSpPr/>
              <p:nvPr/>
            </p:nvSpPr>
            <p:spPr>
              <a:xfrm>
                <a:off x="3257437" y="943646"/>
                <a:ext cx="275467" cy="322276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Right Arrow 4"/>
              <p:cNvSpPr/>
              <p:nvPr/>
            </p:nvSpPr>
            <p:spPr>
              <a:xfrm>
                <a:off x="3257437" y="1008737"/>
                <a:ext cx="192684" cy="1920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800100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SG" sz="180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</p:grpSp>
        <p:grpSp>
          <p:nvGrpSpPr>
            <p:cNvPr id="34837" name="Group 43"/>
            <p:cNvGrpSpPr>
              <a:grpSpLocks/>
            </p:cNvGrpSpPr>
            <p:nvPr/>
          </p:nvGrpSpPr>
          <p:grpSpPr bwMode="auto">
            <a:xfrm>
              <a:off x="6873889" y="3810000"/>
              <a:ext cx="275853" cy="322696"/>
              <a:chOff x="5020158" y="961447"/>
              <a:chExt cx="275853" cy="322696"/>
            </a:xfrm>
          </p:grpSpPr>
          <p:sp>
            <p:nvSpPr>
              <p:cNvPr id="45" name="Right Arrow 44"/>
              <p:cNvSpPr/>
              <p:nvPr/>
            </p:nvSpPr>
            <p:spPr>
              <a:xfrm>
                <a:off x="5020158" y="961545"/>
                <a:ext cx="275467" cy="322276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Right Arrow 4"/>
              <p:cNvSpPr/>
              <p:nvPr/>
            </p:nvSpPr>
            <p:spPr>
              <a:xfrm>
                <a:off x="5078677" y="1007585"/>
                <a:ext cx="192685" cy="19368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800100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SG" sz="180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49" name="Rectangle 48"/>
          <p:cNvSpPr/>
          <p:nvPr/>
        </p:nvSpPr>
        <p:spPr bwMode="auto">
          <a:xfrm>
            <a:off x="5256213" y="3200400"/>
            <a:ext cx="1447800" cy="990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37413" y="3200400"/>
            <a:ext cx="1905000" cy="990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Redesigning Service Processes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Why Redesign? </a:t>
            </a:r>
          </a:p>
        </p:txBody>
      </p:sp>
      <p:sp>
        <p:nvSpPr>
          <p:cNvPr id="37890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altLang="zh-TW" dirty="0" smtClean="0">
                <a:latin typeface="Helvetica"/>
                <a:ea typeface="Helvetica"/>
                <a:cs typeface="Helvetica"/>
              </a:rPr>
              <a:t>Revitalizes(refreshes) </a:t>
            </a:r>
            <a:r>
              <a:rPr altLang="zh-TW" dirty="0">
                <a:latin typeface="Helvetica"/>
                <a:ea typeface="Helvetica"/>
                <a:cs typeface="Helvetica"/>
              </a:rPr>
              <a:t>process that has become outdated</a:t>
            </a:r>
          </a:p>
          <a:p>
            <a:r>
              <a:rPr altLang="zh-TW" dirty="0">
                <a:latin typeface="Helvetica"/>
                <a:ea typeface="Helvetica"/>
                <a:cs typeface="Helvetica"/>
              </a:rPr>
              <a:t>Changes in external environment make existing practices </a:t>
            </a:r>
            <a:r>
              <a:rPr altLang="zh-TW" dirty="0" smtClean="0">
                <a:latin typeface="Helvetica"/>
                <a:ea typeface="Helvetica"/>
                <a:cs typeface="Helvetica"/>
              </a:rPr>
              <a:t>outdated </a:t>
            </a:r>
            <a:r>
              <a:rPr altLang="zh-TW" dirty="0">
                <a:latin typeface="Helvetica"/>
                <a:ea typeface="Helvetica"/>
                <a:cs typeface="Helvetica"/>
              </a:rPr>
              <a:t>and require redesign of </a:t>
            </a:r>
            <a:r>
              <a:rPr altLang="zh-TW" dirty="0" smtClean="0">
                <a:latin typeface="Helvetica"/>
                <a:ea typeface="Helvetica"/>
                <a:cs typeface="Helvetica"/>
              </a:rPr>
              <a:t>fundamental </a:t>
            </a:r>
            <a:r>
              <a:rPr altLang="zh-TW" dirty="0">
                <a:latin typeface="Helvetica"/>
                <a:ea typeface="Helvetica"/>
                <a:cs typeface="Helvetica"/>
              </a:rPr>
              <a:t>processes</a:t>
            </a:r>
          </a:p>
          <a:p>
            <a:r>
              <a:rPr altLang="zh-TW" dirty="0" smtClean="0">
                <a:latin typeface="Helvetica"/>
                <a:ea typeface="Helvetica"/>
                <a:cs typeface="Helvetica"/>
              </a:rPr>
              <a:t>Rusting</a:t>
            </a:r>
            <a:r>
              <a:rPr altLang="zh-TW" sz="1800" dirty="0" smtClean="0">
                <a:latin typeface="Helvetica"/>
                <a:ea typeface="Helvetica"/>
                <a:cs typeface="Helvetica"/>
              </a:rPr>
              <a:t>(expire)</a:t>
            </a:r>
            <a:r>
              <a:rPr altLang="zh-TW" dirty="0" smtClean="0">
                <a:latin typeface="Helvetica"/>
                <a:ea typeface="Helvetica"/>
                <a:cs typeface="Helvetica"/>
              </a:rPr>
              <a:t> </a:t>
            </a:r>
            <a:r>
              <a:rPr altLang="zh-TW" dirty="0">
                <a:latin typeface="Helvetica"/>
                <a:ea typeface="Helvetica"/>
                <a:cs typeface="Helvetica"/>
              </a:rPr>
              <a:t>occurs internally</a:t>
            </a:r>
          </a:p>
          <a:p>
            <a:pPr marL="571500" lvl="1" indent="0">
              <a:buNone/>
            </a:pPr>
            <a:endParaRPr altLang="zh-TW"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Why Redesign?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sp>
        <p:nvSpPr>
          <p:cNvPr id="4198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Redesign aims to achieve these performance measures:</a:t>
            </a:r>
          </a:p>
          <a:p>
            <a:pPr lvl="1"/>
            <a:r>
              <a:rPr dirty="0">
                <a:latin typeface="Helvetica"/>
                <a:cs typeface="Helvetica"/>
              </a:rPr>
              <a:t>Reduced number of service failures</a:t>
            </a:r>
          </a:p>
          <a:p>
            <a:pPr lvl="1"/>
            <a:r>
              <a:rPr dirty="0" smtClean="0">
                <a:latin typeface="Helvetica"/>
                <a:cs typeface="Helvetica"/>
              </a:rPr>
              <a:t>Enhanced(improved) </a:t>
            </a:r>
            <a:r>
              <a:rPr dirty="0">
                <a:latin typeface="Helvetica"/>
                <a:cs typeface="Helvetica"/>
              </a:rPr>
              <a:t>productivity</a:t>
            </a:r>
          </a:p>
          <a:p>
            <a:pPr lvl="1"/>
            <a:r>
              <a:rPr dirty="0">
                <a:latin typeface="Helvetica"/>
                <a:cs typeface="Helvetica"/>
              </a:rPr>
              <a:t>Increased customer satisfaction</a:t>
            </a:r>
            <a:endParaRPr lang="en-SG"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Process Redesign: Approaches and              Potential Benefits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60498258"/>
              </p:ext>
            </p:extLst>
          </p:nvPr>
        </p:nvGraphicFramePr>
        <p:xfrm>
          <a:off x="531812" y="1828800"/>
          <a:ext cx="8763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Process Redesign: Approaches and              Potential Benefits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2620408"/>
              </p:ext>
            </p:extLst>
          </p:nvPr>
        </p:nvGraphicFramePr>
        <p:xfrm>
          <a:off x="608012" y="1600200"/>
          <a:ext cx="8534399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The Customer as </a:t>
            </a:r>
            <a:r>
              <a:rPr lang="en-US" sz="44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Co-Producer</a:t>
            </a:r>
            <a:endParaRPr lang="en-US" sz="4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Overview of Chapter 8 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altLang="zh-TW">
                <a:latin typeface="Helvetica"/>
                <a:ea typeface="Helvetica"/>
                <a:cs typeface="Helvetica"/>
              </a:rPr>
              <a:t>Flowcharting Customer Service Processes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Blueprinting Services to Create Valued Experiences and Productive Operations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Service Process Redesign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The Customer as Co-Producer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Self-Service Technologies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Levels of Customer Participation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0505798"/>
              </p:ext>
            </p:extLst>
          </p:nvPr>
        </p:nvGraphicFramePr>
        <p:xfrm>
          <a:off x="227012" y="1600200"/>
          <a:ext cx="9448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Customers as </a:t>
            </a:r>
            <a:r>
              <a:rPr dirty="0" smtClean="0">
                <a:latin typeface="Helvetica"/>
                <a:ea typeface="Helvetica"/>
                <a:cs typeface="Helvetica"/>
              </a:rPr>
              <a:t>Partial (incomplete) </a:t>
            </a:r>
            <a:r>
              <a:rPr dirty="0">
                <a:latin typeface="Helvetica"/>
                <a:ea typeface="Helvetica"/>
                <a:cs typeface="Helvetica"/>
              </a:rPr>
              <a:t>Employees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Customers can </a:t>
            </a:r>
            <a:r>
              <a:rPr dirty="0" smtClean="0">
                <a:latin typeface="Helvetica"/>
                <a:ea typeface="Helvetica"/>
                <a:cs typeface="Helvetica"/>
              </a:rPr>
              <a:t>influence</a:t>
            </a:r>
            <a:r>
              <a:rPr sz="1800" dirty="0" smtClean="0">
                <a:latin typeface="Helvetica"/>
                <a:ea typeface="Helvetica"/>
                <a:cs typeface="Helvetica"/>
              </a:rPr>
              <a:t>(effect)</a:t>
            </a:r>
            <a:r>
              <a:rPr dirty="0" smtClean="0">
                <a:latin typeface="Helvetica"/>
                <a:ea typeface="Helvetica"/>
                <a:cs typeface="Helvetica"/>
              </a:rPr>
              <a:t> </a:t>
            </a:r>
            <a:r>
              <a:rPr dirty="0">
                <a:latin typeface="Helvetica"/>
                <a:ea typeface="Helvetica"/>
                <a:cs typeface="Helvetica"/>
              </a:rPr>
              <a:t>productivity and quality of service processes and outputs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Customers not only bring expectations and needs but also need to have relevant service production competencies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For the relationship to last, both parties need to cooperate with each other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Self-Service Technologies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Self-Service Technologies (SSTs)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sz="2000" u="sng" dirty="0" smtClean="0">
                <a:solidFill>
                  <a:srgbClr val="FF0000"/>
                </a:solidFill>
              </a:rPr>
              <a:t>Definition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Self-Service </a:t>
            </a:r>
            <a:r>
              <a:rPr lang="en-US" sz="2000" dirty="0"/>
              <a:t>Technologies (SSTs) are technological interfaces allowing customers to produce services independent of involvement of direct service employee</a:t>
            </a:r>
            <a:r>
              <a:rPr lang="en-US" sz="2000" dirty="0" smtClean="0"/>
              <a:t>. Self service technologies </a:t>
            </a:r>
            <a:r>
              <a:rPr lang="en-US" sz="2000" dirty="0"/>
              <a:t>are replacing many face-to-face service interactions with the intention to make service transactions more accurate, convenient and faster</a:t>
            </a:r>
            <a:r>
              <a:rPr lang="en-US" sz="2000" dirty="0" smtClean="0"/>
              <a:t>. For example, automatic Teller Machines, </a:t>
            </a:r>
            <a:r>
              <a:rPr lang="en-US" sz="2000" dirty="0"/>
              <a:t>Self pumping </a:t>
            </a:r>
            <a:r>
              <a:rPr lang="en-US" sz="2000" dirty="0" smtClean="0"/>
              <a:t>at gas stations, </a:t>
            </a:r>
            <a:r>
              <a:rPr lang="en-US" sz="2000" dirty="0"/>
              <a:t>Self-ticket purchasing on </a:t>
            </a:r>
            <a:r>
              <a:rPr lang="en-US" sz="2000" dirty="0" smtClean="0"/>
              <a:t>the internet </a:t>
            </a:r>
            <a:r>
              <a:rPr lang="en-US" sz="2000" dirty="0"/>
              <a:t>and Self-check-out at </a:t>
            </a:r>
            <a:r>
              <a:rPr lang="en-US" sz="2000" dirty="0" smtClean="0"/>
              <a:t>hotels etc.</a:t>
            </a:r>
            <a:endParaRPr sz="2000" dirty="0" smtClean="0">
              <a:latin typeface="Helvetica"/>
              <a:ea typeface="Helvetica"/>
              <a:cs typeface="Helvetica"/>
            </a:endParaRPr>
          </a:p>
          <a:p>
            <a:r>
              <a:rPr sz="2000" dirty="0" smtClean="0">
                <a:latin typeface="Helvetica"/>
                <a:ea typeface="Helvetica"/>
                <a:cs typeface="Helvetica"/>
              </a:rPr>
              <a:t>SSTs </a:t>
            </a:r>
            <a:r>
              <a:rPr sz="2000" dirty="0">
                <a:latin typeface="Helvetica"/>
                <a:ea typeface="Helvetica"/>
                <a:cs typeface="Helvetica"/>
              </a:rPr>
              <a:t>are </a:t>
            </a:r>
            <a:r>
              <a:rPr sz="2000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the ultimate form </a:t>
            </a:r>
            <a:r>
              <a:rPr sz="2000" dirty="0">
                <a:latin typeface="Helvetica"/>
                <a:ea typeface="Helvetica"/>
                <a:cs typeface="Helvetica"/>
              </a:rPr>
              <a:t>of customer involvement where customers undertake specific activities using facilities or systems provided by service supplier</a:t>
            </a:r>
          </a:p>
          <a:p>
            <a:pPr lvl="1"/>
            <a:r>
              <a:rPr sz="1800" dirty="0">
                <a:latin typeface="Helvetica"/>
                <a:cs typeface="Helvetica"/>
              </a:rPr>
              <a:t>Customer’s time and effort replace those of employees</a:t>
            </a:r>
          </a:p>
          <a:p>
            <a:pPr marL="0" indent="0">
              <a:buNone/>
            </a:pP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Self-Service Technologies (SSTs)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sp>
        <p:nvSpPr>
          <p:cNvPr id="5837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ebdings" pitchFamily="18" charset="2"/>
              <a:buNone/>
            </a:pPr>
            <a:r>
              <a:rPr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Many companies and government organizations seek to divert customers from employee contact to Internet-based self-service</a:t>
            </a:r>
          </a:p>
          <a:p>
            <a:pPr lvl="1">
              <a:buFont typeface="Wingdings" pitchFamily="2" charset="2"/>
              <a:buNone/>
            </a:pPr>
            <a:endParaRPr dirty="0">
              <a:latin typeface="Helvetica"/>
              <a:cs typeface="Helvetica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5332413" y="2895600"/>
            <a:ext cx="4343400" cy="35814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ts val="3000"/>
              </a:spcBef>
              <a:buClr>
                <a:srgbClr val="FF6600"/>
              </a:buClr>
              <a:tabLst>
                <a:tab pos="1582738" algn="l"/>
              </a:tabLst>
              <a:defRPr/>
            </a:pPr>
            <a:r>
              <a:rPr lang="en-US" altLang="zh-TW" sz="24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</a:t>
            </a:r>
            <a:r>
              <a:rPr lang="en-US" altLang="zh-TW" sz="2400" b="1" kern="0" dirty="0" err="1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isadvantages</a:t>
            </a:r>
            <a:r>
              <a:rPr lang="en-US" altLang="zh-TW" sz="24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:</a:t>
            </a:r>
          </a:p>
          <a:p>
            <a:pPr marL="1084263" lvl="1" indent="-512763" defTabSz="869950" eaLnBrk="0" hangingPunct="0">
              <a:spcBef>
                <a:spcPts val="1200"/>
              </a:spcBef>
              <a:buSzPct val="100000"/>
              <a:buFont typeface="Wingdings" pitchFamily="2" charset="2"/>
              <a:buChar char="è"/>
              <a:tabLst>
                <a:tab pos="1582738" algn="l"/>
              </a:tabLst>
              <a:defRPr/>
            </a:pPr>
            <a:r>
              <a:rPr lang="en-US" altLang="zh-TW" sz="1800" b="1" kern="0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Anxiety(worry) </a:t>
            </a:r>
            <a:r>
              <a:rPr lang="en-US" altLang="zh-TW" sz="18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and stress experienced by customers who are uncomfortable with using them</a:t>
            </a:r>
          </a:p>
          <a:p>
            <a:pPr marL="1084263" lvl="1" indent="-512763" defTabSz="869950" eaLnBrk="0" hangingPunct="0">
              <a:spcBef>
                <a:spcPts val="1200"/>
              </a:spcBef>
              <a:buSzPct val="100000"/>
              <a:buFont typeface="Wingdings" pitchFamily="2" charset="2"/>
              <a:buChar char="è"/>
              <a:tabLst>
                <a:tab pos="1582738" algn="l"/>
              </a:tabLst>
              <a:defRPr/>
            </a:pPr>
            <a:r>
              <a:rPr lang="en-US" altLang="zh-TW" sz="18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Some see service encounters as social experiences and prefer to deal with people</a:t>
            </a:r>
            <a:endParaRPr lang="en-US" sz="1800" b="1" kern="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defTabSz="869950" eaLnBrk="0" hangingPunct="0">
              <a:spcBef>
                <a:spcPts val="3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SG" sz="2400" b="1" kern="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3213" y="2895600"/>
            <a:ext cx="4419600" cy="3581400"/>
          </a:xfrm>
          <a:prstGeom prst="rect">
            <a:avLst/>
          </a:prstGeom>
          <a:ln w="381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ts val="3000"/>
              </a:spcBef>
              <a:buClr>
                <a:srgbClr val="FF6600"/>
              </a:buClr>
              <a:buFont typeface="Webdings" pitchFamily="18" charset="2"/>
              <a:buNone/>
              <a:tabLst>
                <a:tab pos="1582738" algn="l"/>
              </a:tabLst>
              <a:defRPr/>
            </a:pPr>
            <a:r>
              <a:rPr lang="en-US" altLang="zh-TW" sz="24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Advantages:</a:t>
            </a:r>
          </a:p>
          <a:p>
            <a:pPr marL="1084263" lvl="1" indent="-512763" defTabSz="869950" eaLnBrk="0" hangingPunct="0">
              <a:spcBef>
                <a:spcPts val="1200"/>
              </a:spcBef>
              <a:buSzPct val="100000"/>
              <a:buFont typeface="Wingdings" pitchFamily="2" charset="2"/>
              <a:buChar char="è"/>
              <a:tabLst>
                <a:tab pos="1582738" algn="l"/>
              </a:tabLst>
              <a:defRPr/>
            </a:pPr>
            <a:r>
              <a:rPr lang="en-US" altLang="zh-TW" sz="18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Time and Cost savings</a:t>
            </a:r>
          </a:p>
          <a:p>
            <a:pPr marL="1084263" lvl="1" indent="-512763" defTabSz="869950" eaLnBrk="0" hangingPunct="0">
              <a:spcBef>
                <a:spcPts val="1200"/>
              </a:spcBef>
              <a:buSzPct val="100000"/>
              <a:buFont typeface="Wingdings" pitchFamily="2" charset="2"/>
              <a:buChar char="è"/>
              <a:tabLst>
                <a:tab pos="1582738" algn="l"/>
              </a:tabLst>
              <a:defRPr/>
            </a:pPr>
            <a:r>
              <a:rPr lang="en-US" altLang="zh-TW" sz="18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Flexibility</a:t>
            </a:r>
          </a:p>
          <a:p>
            <a:pPr marL="1084263" lvl="1" indent="-512763" defTabSz="869950" eaLnBrk="0" hangingPunct="0">
              <a:spcBef>
                <a:spcPts val="1200"/>
              </a:spcBef>
              <a:buSzPct val="100000"/>
              <a:buFont typeface="Wingdings" pitchFamily="2" charset="2"/>
              <a:buChar char="è"/>
              <a:tabLst>
                <a:tab pos="1582738" algn="l"/>
              </a:tabLst>
              <a:defRPr/>
            </a:pPr>
            <a:r>
              <a:rPr lang="en-US" altLang="zh-TW" sz="18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Convenience of location</a:t>
            </a:r>
          </a:p>
          <a:p>
            <a:pPr marL="1084263" lvl="1" indent="-512763" defTabSz="869950" eaLnBrk="0" hangingPunct="0">
              <a:spcBef>
                <a:spcPts val="1200"/>
              </a:spcBef>
              <a:buSzPct val="100000"/>
              <a:buFont typeface="Wingdings" pitchFamily="2" charset="2"/>
              <a:buChar char="è"/>
              <a:tabLst>
                <a:tab pos="1582738" algn="l"/>
              </a:tabLst>
              <a:defRPr/>
            </a:pPr>
            <a:r>
              <a:rPr lang="en-US" altLang="zh-TW" sz="18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Greater control over service delivery</a:t>
            </a:r>
          </a:p>
          <a:p>
            <a:pPr marL="1084263" lvl="1" indent="-512763" defTabSz="869950" eaLnBrk="0" hangingPunct="0">
              <a:spcBef>
                <a:spcPts val="1200"/>
              </a:spcBef>
              <a:buSzPct val="100000"/>
              <a:buFont typeface="Wingdings" pitchFamily="2" charset="2"/>
              <a:buChar char="è"/>
              <a:tabLst>
                <a:tab pos="1582738" algn="l"/>
              </a:tabLst>
              <a:defRPr/>
            </a:pPr>
            <a:r>
              <a:rPr lang="en-US" altLang="zh-TW" sz="1800" b="1" kern="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 perceived level of customization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altLang="zh-TW" dirty="0">
                <a:latin typeface="Helvetica"/>
                <a:ea typeface="Helvetica"/>
                <a:cs typeface="Helvetica"/>
              </a:rPr>
              <a:t>What Aspects Of SSTs Please Or </a:t>
            </a:r>
            <a:r>
              <a:rPr altLang="zh-TW" dirty="0" smtClean="0">
                <a:latin typeface="Helvetica"/>
                <a:ea typeface="Helvetica"/>
                <a:cs typeface="Helvetica"/>
              </a:rPr>
              <a:t>Annoy(upset) </a:t>
            </a:r>
            <a:r>
              <a:rPr altLang="zh-TW" dirty="0">
                <a:latin typeface="Helvetica"/>
                <a:ea typeface="Helvetica"/>
                <a:cs typeface="Helvetica"/>
              </a:rPr>
              <a:t>Customers?</a:t>
            </a: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303213" y="5181600"/>
            <a:ext cx="9220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algn="ctr" defTabSz="869950" eaLnBrk="0" hangingPunct="0">
              <a:spcBef>
                <a:spcPts val="3000"/>
              </a:spcBef>
              <a:buClr>
                <a:srgbClr val="FF6600"/>
              </a:buClr>
              <a:tabLst>
                <a:tab pos="1582738" algn="l"/>
              </a:tabLst>
              <a:defRPr/>
            </a:pPr>
            <a:r>
              <a:rPr lang="en-US" altLang="zh-TW" sz="2000" b="1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Key weakness:Few firms incorporate service recovery systems such that customers are still forced to make telephone calls or personal visits</a:t>
            </a:r>
          </a:p>
          <a:p>
            <a:pPr marL="342900" indent="-342900" defTabSz="869950" eaLnBrk="0" hangingPunct="0">
              <a:spcBef>
                <a:spcPts val="3000"/>
              </a:spcBef>
              <a:spcAft>
                <a:spcPct val="30000"/>
              </a:spcAft>
              <a:buClr>
                <a:srgbClr val="FF6600"/>
              </a:buClr>
              <a:buFont typeface="Webdings" pitchFamily="18" charset="2"/>
              <a:buNone/>
              <a:tabLst>
                <a:tab pos="1582738" algn="l"/>
              </a:tabLst>
              <a:defRPr/>
            </a:pPr>
            <a:endParaRPr lang="en-US" sz="2400" b="1" kern="0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defTabSz="869950" eaLnBrk="0" hangingPunct="0">
              <a:spcBef>
                <a:spcPts val="3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SG" sz="2400" b="1" kern="0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0413" y="1828800"/>
          <a:ext cx="8610600" cy="294033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305300"/>
                <a:gridCol w="4305300"/>
              </a:tblGrid>
              <a:tr h="380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People love SSTs when…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People hate SSTs when…</a:t>
                      </a:r>
                    </a:p>
                  </a:txBody>
                  <a:tcPr/>
                </a:tc>
              </a:tr>
              <a:tr h="2228328">
                <a:tc>
                  <a:txBody>
                    <a:bodyPr/>
                    <a:lstStyle/>
                    <a:p>
                      <a:pPr lvl="0">
                        <a:buFont typeface="Arial"/>
                        <a:buChar char="•"/>
                      </a:pPr>
                      <a:r>
                        <a:rPr lang="en-US" altLang="zh-TW" sz="1800" dirty="0" smtClean="0"/>
                        <a:t> SST machines are conveniently located and accessible 24/7</a:t>
                      </a:r>
                      <a:r>
                        <a:rPr lang="en-US" dirty="0" smtClean="0"/>
                        <a:t>– </a:t>
                      </a:r>
                      <a:r>
                        <a:rPr lang="en-US" altLang="zh-TW" sz="1800" dirty="0" smtClean="0"/>
                        <a:t>often as close as the nearest computer!</a:t>
                      </a:r>
                    </a:p>
                    <a:p>
                      <a:pPr lvl="0">
                        <a:buFont typeface="Arial"/>
                        <a:buChar char="•"/>
                      </a:pPr>
                      <a:endParaRPr lang="en-US" altLang="zh-TW" sz="1800" dirty="0" smtClean="0"/>
                    </a:p>
                    <a:p>
                      <a:pPr lvl="0">
                        <a:buFont typeface="Arial"/>
                        <a:buChar char="•"/>
                      </a:pPr>
                      <a:r>
                        <a:rPr lang="en-US" altLang="zh-TW" sz="1800" dirty="0" smtClean="0"/>
                        <a:t>Obtaining detailed information and completing transactions can be done faster than through face-to-face or telephone contact </a:t>
                      </a:r>
                      <a:endParaRPr lang="en-US" altLang="zh-TW" sz="22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/>
                        <a:buChar char="•"/>
                      </a:pPr>
                      <a:r>
                        <a:rPr lang="en-US" altLang="zh-TW" sz="1800" dirty="0" smtClean="0"/>
                        <a:t> SSTs fail – system is down, PIN numbers not accepted, etc.</a:t>
                      </a:r>
                    </a:p>
                    <a:p>
                      <a:pPr lvl="0">
                        <a:buFont typeface="Arial"/>
                        <a:buNone/>
                      </a:pPr>
                      <a:endParaRPr lang="en-US" altLang="zh-TW" sz="1800" dirty="0" smtClean="0"/>
                    </a:p>
                    <a:p>
                      <a:pPr lvl="0">
                        <a:buFont typeface="Arial"/>
                        <a:buChar char="•"/>
                      </a:pPr>
                      <a:r>
                        <a:rPr lang="en-US" altLang="zh-TW" sz="1800" dirty="0" smtClean="0"/>
                        <a:t> Customers themselves mess up</a:t>
                      </a:r>
                      <a:r>
                        <a:rPr lang="en-US" dirty="0" smtClean="0"/>
                        <a:t>–</a:t>
                      </a:r>
                      <a:r>
                        <a:rPr lang="en-US" altLang="zh-TW" sz="1800" dirty="0" smtClean="0"/>
                        <a:t>forgetting passwords; failing to provide information as requested; simply hitting wrong buttons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Putting SSTs to Test by </a:t>
            </a:r>
            <a:br>
              <a:rPr>
                <a:latin typeface="Helvetica"/>
                <a:ea typeface="Helvetica"/>
                <a:cs typeface="Helvetica"/>
              </a:rPr>
            </a:br>
            <a:r>
              <a:rPr>
                <a:latin typeface="Helvetica"/>
                <a:ea typeface="Helvetica"/>
                <a:cs typeface="Helvetica"/>
              </a:rPr>
              <a:t>Asking a Few Simple Questions</a:t>
            </a:r>
          </a:p>
        </p:txBody>
      </p:sp>
      <p:sp>
        <p:nvSpPr>
          <p:cNvPr id="61442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altLang="zh-TW">
                <a:latin typeface="Helvetica"/>
                <a:ea typeface="Helvetica"/>
                <a:cs typeface="Helvetica"/>
              </a:rPr>
              <a:t>Does the SST work reliably? </a:t>
            </a:r>
          </a:p>
          <a:p>
            <a:pPr lvl="1"/>
            <a:r>
              <a:rPr altLang="zh-TW">
                <a:latin typeface="Helvetica"/>
                <a:cs typeface="Helvetica"/>
              </a:rPr>
              <a:t>Firms must ensure that SSTs are dependable and user-friendly 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Is the SST better than interpersonal alternatives? </a:t>
            </a:r>
          </a:p>
          <a:p>
            <a:pPr lvl="1"/>
            <a:r>
              <a:rPr altLang="zh-TW">
                <a:latin typeface="Helvetica"/>
                <a:cs typeface="Helvetica"/>
              </a:rPr>
              <a:t>Customers will stick to conventional methods if SST doesn’t create benefits for them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If it fails, what systems are in place to recover?</a:t>
            </a:r>
          </a:p>
          <a:p>
            <a:pPr lvl="1"/>
            <a:r>
              <a:rPr altLang="zh-TW">
                <a:latin typeface="Helvetica"/>
                <a:cs typeface="Helvetica"/>
              </a:rPr>
              <a:t>Always provide systems, structures, and technologies that will enable prompt service recovery when things fail</a:t>
            </a:r>
            <a:endParaRPr lang="en-SG">
              <a:latin typeface="Helvetica"/>
              <a:cs typeface="Helvetica"/>
            </a:endParaRP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742950" y="1600200"/>
            <a:ext cx="8251825" cy="2438400"/>
          </a:xfrm>
          <a:prstGeom prst="wedgeRoundRectCallout">
            <a:avLst>
              <a:gd name="adj1" fmla="val 34648"/>
              <a:gd name="adj2" fmla="val 81509"/>
              <a:gd name="adj3" fmla="val 1666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endParaRPr lang="en-GB" sz="3200">
              <a:solidFill>
                <a:srgbClr val="982B00"/>
              </a:solidFill>
              <a:latin typeface="Times New Roman" pitchFamily="18" charset="0"/>
            </a:endParaRP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1320800" y="1676400"/>
            <a:ext cx="7839075" cy="22860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12700">
            <a:noFill/>
            <a:round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endParaRPr lang="en-GB" sz="3200">
              <a:solidFill>
                <a:srgbClr val="982B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Managing Customer’s </a:t>
            </a:r>
            <a:r>
              <a:rPr dirty="0" smtClean="0">
                <a:latin typeface="Helvetica"/>
                <a:ea typeface="Helvetica"/>
                <a:cs typeface="Helvetica"/>
              </a:rPr>
              <a:t>Reluctance</a:t>
            </a:r>
            <a:r>
              <a:rPr sz="2400" dirty="0" smtClean="0">
                <a:latin typeface="Helvetica"/>
                <a:ea typeface="Helvetica"/>
                <a:cs typeface="Helvetica"/>
              </a:rPr>
              <a:t>(unwillingness) </a:t>
            </a:r>
            <a:r>
              <a:rPr dirty="0">
                <a:latin typeface="Helvetica"/>
                <a:ea typeface="Helvetica"/>
                <a:cs typeface="Helvetica"/>
              </a:rPr>
              <a:t>to Change</a:t>
            </a:r>
            <a:endParaRPr lang="en-SG" dirty="0">
              <a:latin typeface="Helvetica"/>
              <a:ea typeface="Helvetica"/>
              <a:cs typeface="Helvetica"/>
            </a:endParaRPr>
          </a:p>
        </p:txBody>
      </p:sp>
      <p:sp>
        <p:nvSpPr>
          <p:cNvPr id="6349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Increasing customer’s participation level in a service can be difficult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Marketing communications to be used to: </a:t>
            </a:r>
          </a:p>
          <a:p>
            <a:pPr lvl="1"/>
            <a:r>
              <a:rPr dirty="0">
                <a:latin typeface="Helvetica"/>
                <a:cs typeface="Helvetica"/>
              </a:rPr>
              <a:t>Prepare customer for change</a:t>
            </a:r>
          </a:p>
          <a:p>
            <a:pPr lvl="1"/>
            <a:r>
              <a:rPr dirty="0">
                <a:latin typeface="Helvetica"/>
                <a:cs typeface="Helvetica"/>
              </a:rPr>
              <a:t>Explain the </a:t>
            </a:r>
            <a:r>
              <a:rPr dirty="0" smtClean="0">
                <a:latin typeface="Helvetica"/>
                <a:cs typeface="Helvetica"/>
              </a:rPr>
              <a:t>rationale(justifications) </a:t>
            </a:r>
            <a:r>
              <a:rPr dirty="0">
                <a:latin typeface="Helvetica"/>
                <a:cs typeface="Helvetica"/>
              </a:rPr>
              <a:t>and benefits</a:t>
            </a:r>
          </a:p>
          <a:p>
            <a:pPr lvl="1"/>
            <a:r>
              <a:rPr dirty="0">
                <a:latin typeface="Helvetica"/>
                <a:cs typeface="Helvetica"/>
              </a:rPr>
              <a:t>What customers need to do differently in the future</a:t>
            </a:r>
          </a:p>
          <a:p>
            <a:pPr lvl="1"/>
            <a:endParaRPr dirty="0">
              <a:latin typeface="Helvetica"/>
              <a:cs typeface="Helvetica"/>
            </a:endParaRPr>
          </a:p>
          <a:p>
            <a:pPr lvl="1"/>
            <a:endParaRPr lang="en-SG"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Summary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altLang="zh-TW">
                <a:latin typeface="Helvetica"/>
                <a:ea typeface="Helvetica"/>
                <a:cs typeface="Helvetica"/>
              </a:rPr>
              <a:t>Service blueprinting can be used to design a service and create a satisfying experience for customers. Key components of the blueprint include: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Blueprinting a restaurant (or other service) can be a three-act performance</a:t>
            </a:r>
          </a:p>
          <a:p>
            <a:pPr lvl="1"/>
            <a:r>
              <a:rPr altLang="zh-TW">
                <a:latin typeface="Helvetica"/>
                <a:cs typeface="Helvetica"/>
              </a:rPr>
              <a:t>Prologue and introductory scenes</a:t>
            </a:r>
          </a:p>
          <a:p>
            <a:pPr lvl="1"/>
            <a:r>
              <a:rPr altLang="zh-TW">
                <a:latin typeface="Helvetica"/>
                <a:cs typeface="Helvetica"/>
              </a:rPr>
              <a:t>Delivery of the core product</a:t>
            </a:r>
          </a:p>
          <a:p>
            <a:pPr lvl="1"/>
            <a:r>
              <a:rPr altLang="zh-TW">
                <a:latin typeface="Helvetica"/>
                <a:cs typeface="Helvetica"/>
              </a:rPr>
              <a:t>Conclusion of the drama</a:t>
            </a:r>
          </a:p>
        </p:txBody>
      </p:sp>
    </p:spTree>
  </p:cSld>
  <p:clrMapOvr>
    <a:masterClrMapping/>
  </p:clrMapOvr>
  <p:transition spd="med">
    <p:checke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3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Summary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altLang="zh-TW">
                <a:latin typeface="Helvetica"/>
                <a:ea typeface="Helvetica"/>
                <a:cs typeface="Helvetica"/>
              </a:rPr>
              <a:t>Service standards and targets are different and can be used to evaluate performance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Service process redesign reducesservice failure and enhancesproductivity</a:t>
            </a:r>
          </a:p>
          <a:p>
            <a:r>
              <a:rPr altLang="zh-TW">
                <a:latin typeface="Helvetica"/>
                <a:ea typeface="Helvetica"/>
                <a:cs typeface="Helvetica"/>
              </a:rPr>
              <a:t>When the customer is a co-producer, issues to consider are</a:t>
            </a:r>
          </a:p>
          <a:p>
            <a:pPr lvl="1"/>
            <a:r>
              <a:rPr altLang="zh-TW">
                <a:latin typeface="Helvetica"/>
                <a:cs typeface="Helvetica"/>
              </a:rPr>
              <a:t>Levels of customer participation</a:t>
            </a:r>
          </a:p>
          <a:p>
            <a:pPr lvl="1"/>
            <a:r>
              <a:rPr altLang="zh-TW">
                <a:latin typeface="Helvetica"/>
                <a:cs typeface="Helvetica"/>
              </a:rPr>
              <a:t>Self-service technologies (SST)</a:t>
            </a:r>
          </a:p>
          <a:p>
            <a:pPr lvl="1"/>
            <a:r>
              <a:rPr altLang="zh-TW">
                <a:latin typeface="Helvetica"/>
                <a:cs typeface="Helvetica"/>
              </a:rPr>
              <a:t>Psychological factors in customer co-production</a:t>
            </a:r>
          </a:p>
          <a:p>
            <a:pPr lvl="1"/>
            <a:r>
              <a:rPr altLang="zh-TW">
                <a:latin typeface="Helvetica"/>
                <a:cs typeface="Helvetica"/>
              </a:rPr>
              <a:t>Aspects of SST that please or annoy customers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Flowcharting Customer Service Processes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Flowcharting Service Delivery </a:t>
            </a:r>
            <a:br>
              <a:rPr>
                <a:latin typeface="Helvetica"/>
                <a:ea typeface="Helvetica"/>
                <a:cs typeface="Helvetica"/>
              </a:rPr>
            </a:br>
            <a:r>
              <a:rPr>
                <a:latin typeface="Helvetica"/>
                <a:ea typeface="Helvetica"/>
                <a:cs typeface="Helvetica"/>
              </a:rPr>
              <a:t>Helps to Clarify Product Elements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sz="2200">
                <a:latin typeface="Helvetica"/>
                <a:ea typeface="Helvetica"/>
                <a:cs typeface="Helvetica"/>
              </a:rPr>
              <a:t>Technique for displaying the nature and sequence of the different steps in delivery service to customers</a:t>
            </a:r>
          </a:p>
          <a:p>
            <a:r>
              <a:rPr sz="2200">
                <a:latin typeface="Helvetica"/>
                <a:ea typeface="Helvetica"/>
                <a:cs typeface="Helvetica"/>
              </a:rPr>
              <a:t>Offers way to understand total customer service experience</a:t>
            </a:r>
          </a:p>
          <a:p>
            <a:r>
              <a:rPr sz="2200">
                <a:latin typeface="Helvetica"/>
                <a:ea typeface="Helvetica"/>
                <a:cs typeface="Helvetica"/>
              </a:rPr>
              <a:t>Shows how nature of customer involvement with service organizations varies by type of service:</a:t>
            </a:r>
          </a:p>
          <a:p>
            <a:pPr lvl="1"/>
            <a:r>
              <a:rPr sz="1800">
                <a:latin typeface="Helvetica"/>
                <a:cs typeface="Helvetica"/>
              </a:rPr>
              <a:t>People processing</a:t>
            </a:r>
          </a:p>
          <a:p>
            <a:pPr lvl="1"/>
            <a:r>
              <a:rPr sz="1800">
                <a:latin typeface="Helvetica"/>
                <a:cs typeface="Helvetica"/>
              </a:rPr>
              <a:t>Possession processing</a:t>
            </a:r>
          </a:p>
          <a:p>
            <a:pPr lvl="1"/>
            <a:r>
              <a:rPr sz="1800">
                <a:latin typeface="Helvetica"/>
                <a:cs typeface="Helvetica"/>
              </a:rPr>
              <a:t>MentalStimulusprocessing</a:t>
            </a:r>
          </a:p>
          <a:p>
            <a:pPr lvl="1"/>
            <a:r>
              <a:rPr sz="1800">
                <a:latin typeface="Helvetica"/>
                <a:cs typeface="Helvetica"/>
              </a:rPr>
              <a:t>Information processing</a:t>
            </a:r>
          </a:p>
          <a:p>
            <a:endParaRPr lang="en-SG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Flowcharts for People and PossessionProcessing Services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pic>
        <p:nvPicPr>
          <p:cNvPr id="17410" name="Picture 33" descr="PPTA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013" y="1447800"/>
            <a:ext cx="9296400" cy="236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7411" name="Picture 4" descr="PPT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213" y="4114800"/>
            <a:ext cx="9296400" cy="2411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Flowcharts for Mental Stimulus and Information Processing Services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303213" y="1541463"/>
            <a:ext cx="9296400" cy="2573337"/>
            <a:chOff x="191" y="1547"/>
            <a:chExt cx="5856" cy="1621"/>
          </a:xfrm>
        </p:grpSpPr>
        <p:pic>
          <p:nvPicPr>
            <p:cNvPr id="18436" name="Picture 4" descr="PPTA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1" y="1547"/>
              <a:ext cx="5856" cy="16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655" y="2496"/>
              <a:ext cx="1392" cy="4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</p:grpSp>
      <p:pic>
        <p:nvPicPr>
          <p:cNvPr id="18435" name="Picture 6" descr="PPTA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213" y="4343400"/>
            <a:ext cx="9296400" cy="222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Blueprinting Services to Create Valued Experiences and Productive Operations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/>
            </a:r>
            <a:br>
              <a:rPr dirty="0">
                <a:latin typeface="Helvetica"/>
                <a:ea typeface="Helvetica"/>
                <a:cs typeface="Helvetica"/>
              </a:rPr>
            </a:br>
            <a:r>
              <a:rPr dirty="0">
                <a:latin typeface="Helvetica"/>
                <a:ea typeface="Helvetica"/>
                <a:cs typeface="Helvetica"/>
              </a:rPr>
              <a:t>Developing a </a:t>
            </a:r>
            <a:r>
              <a:rPr dirty="0" smtClean="0">
                <a:latin typeface="Helvetica"/>
                <a:ea typeface="Helvetica"/>
                <a:cs typeface="Helvetica"/>
              </a:rPr>
              <a:t>Blueprint</a:t>
            </a:r>
            <a:r>
              <a:rPr lang="ar-SA" dirty="0" smtClean="0">
                <a:latin typeface="Helvetica"/>
                <a:ea typeface="Helvetica"/>
                <a:cs typeface="Helvetica"/>
              </a:rPr>
              <a:t> </a:t>
            </a:r>
            <a:r>
              <a:rPr lang="en-US" b="0" dirty="0" smtClean="0">
                <a:latin typeface="Helvetica"/>
                <a:ea typeface="Helvetica"/>
                <a:cs typeface="Helvetica"/>
              </a:rPr>
              <a:t>(</a:t>
            </a:r>
            <a:r>
              <a:rPr lang="en-US" b="0" dirty="0" smtClean="0"/>
              <a:t>plan </a:t>
            </a:r>
            <a:r>
              <a:rPr lang="en-US" b="0" dirty="0"/>
              <a:t>or model)</a:t>
            </a:r>
            <a:r>
              <a:rPr dirty="0">
                <a:latin typeface="Helvetica"/>
                <a:ea typeface="Helvetica"/>
                <a:cs typeface="Helvetica"/>
              </a:rPr>
              <a:t/>
            </a:r>
            <a:br>
              <a:rPr dirty="0">
                <a:latin typeface="Helvetica"/>
                <a:ea typeface="Helvetica"/>
                <a:cs typeface="Helvetica"/>
              </a:rPr>
            </a:b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Developing a Blueprint</a:t>
            </a:r>
          </a:p>
          <a:p>
            <a:pPr lvl="1"/>
            <a:r>
              <a:rPr dirty="0">
                <a:latin typeface="Helvetica"/>
                <a:cs typeface="Helvetica"/>
              </a:rPr>
              <a:t>Identify key activities in creating and delivering service</a:t>
            </a:r>
          </a:p>
          <a:p>
            <a:pPr lvl="1"/>
            <a:r>
              <a:rPr dirty="0">
                <a:latin typeface="Helvetica"/>
                <a:cs typeface="Helvetica"/>
              </a:rPr>
              <a:t>Define “big picture” before “drilling down” to obtain a higher level of detail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Advantages of Blueprinting</a:t>
            </a:r>
          </a:p>
          <a:p>
            <a:pPr lvl="1"/>
            <a:r>
              <a:rPr dirty="0" smtClean="0">
                <a:latin typeface="Helvetica"/>
                <a:cs typeface="Helvetica"/>
              </a:rPr>
              <a:t>Differentiate </a:t>
            </a:r>
            <a:r>
              <a:rPr dirty="0">
                <a:latin typeface="Helvetica"/>
                <a:cs typeface="Helvetica"/>
              </a:rPr>
              <a:t>between “frontstage” and “backstage”</a:t>
            </a:r>
          </a:p>
          <a:p>
            <a:pPr lvl="1"/>
            <a:r>
              <a:rPr dirty="0">
                <a:latin typeface="Helvetica"/>
                <a:cs typeface="Helvetica"/>
              </a:rPr>
              <a:t>Clarify interactions and support by backstage activities and systems </a:t>
            </a:r>
          </a:p>
          <a:p>
            <a:pPr lvl="1"/>
            <a:r>
              <a:rPr dirty="0">
                <a:latin typeface="Helvetica"/>
                <a:cs typeface="Helvetica"/>
              </a:rPr>
              <a:t>Identify potential fail points; take preventive </a:t>
            </a:r>
            <a:r>
              <a:rPr dirty="0" smtClean="0">
                <a:latin typeface="Helvetica"/>
                <a:cs typeface="Helvetica"/>
              </a:rPr>
              <a:t>measures</a:t>
            </a:r>
            <a:endParaRPr dirty="0">
              <a:latin typeface="Helvetica"/>
              <a:cs typeface="Helvetica"/>
            </a:endParaRPr>
          </a:p>
          <a:p>
            <a:pPr lvl="1"/>
            <a:r>
              <a:rPr altLang="zh-TW" dirty="0">
                <a:latin typeface="Helvetica"/>
                <a:cs typeface="Helvetica"/>
              </a:rPr>
              <a:t>Pinpoint stages where </a:t>
            </a:r>
            <a:r>
              <a:rPr altLang="zh-TW" dirty="0" smtClean="0">
                <a:latin typeface="Helvetica"/>
                <a:cs typeface="Helvetica"/>
              </a:rPr>
              <a:t>customers</a:t>
            </a:r>
            <a:r>
              <a:rPr lang="ar-SA" altLang="zh-TW" dirty="0" smtClean="0">
                <a:latin typeface="Helvetica"/>
                <a:cs typeface="Helvetica"/>
              </a:rPr>
              <a:t> </a:t>
            </a:r>
            <a:r>
              <a:rPr altLang="zh-TW" dirty="0" smtClean="0">
                <a:latin typeface="Helvetica"/>
                <a:cs typeface="Helvetica"/>
              </a:rPr>
              <a:t>commonly </a:t>
            </a:r>
            <a:r>
              <a:rPr altLang="zh-TW" dirty="0">
                <a:latin typeface="Helvetica"/>
                <a:cs typeface="Helvetica"/>
              </a:rPr>
              <a:t>have to wait</a:t>
            </a:r>
            <a:endParaRPr dirty="0">
              <a:latin typeface="Helvetica"/>
              <a:cs typeface="Helvetica"/>
            </a:endParaRPr>
          </a:p>
          <a:p>
            <a:pPr lvl="1"/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3" y="152400"/>
            <a:ext cx="6477000" cy="1066800"/>
          </a:xfrm>
        </p:spPr>
        <p:txBody>
          <a:bodyPr/>
          <a:lstStyle/>
          <a:p>
            <a:r>
              <a:rPr dirty="0" smtClean="0">
                <a:latin typeface="Helvetica"/>
                <a:ea typeface="Helvetica"/>
                <a:cs typeface="Helvetica"/>
              </a:rPr>
              <a:t>Blueprinting the </a:t>
            </a:r>
            <a:r>
              <a:rPr dirty="0">
                <a:latin typeface="Helvetica"/>
                <a:ea typeface="Helvetica"/>
                <a:cs typeface="Helvetica"/>
              </a:rPr>
              <a:t>Restaurant Experience: </a:t>
            </a:r>
            <a:r>
              <a:rPr dirty="0" smtClean="0">
                <a:latin typeface="Helvetica"/>
                <a:ea typeface="Helvetica"/>
                <a:cs typeface="Helvetica"/>
              </a:rPr>
              <a:t>A Three-Act </a:t>
            </a:r>
            <a:r>
              <a:rPr dirty="0">
                <a:latin typeface="Helvetica"/>
                <a:ea typeface="Helvetica"/>
                <a:cs typeface="Helvetica"/>
              </a:rPr>
              <a:t>Performance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0"/>
          </p:nvPr>
        </p:nvSpPr>
        <p:spPr>
          <a:xfrm>
            <a:off x="303213" y="1524000"/>
            <a:ext cx="9372600" cy="4800600"/>
          </a:xfrm>
        </p:spPr>
        <p:txBody>
          <a:bodyPr/>
          <a:lstStyle/>
          <a:p>
            <a:r>
              <a:rPr sz="2000" dirty="0">
                <a:latin typeface="Helvetica"/>
                <a:ea typeface="Helvetica"/>
                <a:cs typeface="Helvetica"/>
              </a:rPr>
              <a:t>Act 1</a:t>
            </a:r>
            <a:r>
              <a:rPr sz="2000">
                <a:latin typeface="Helvetica"/>
                <a:ea typeface="Helvetica"/>
                <a:cs typeface="Helvetica"/>
              </a:rPr>
              <a:t>: </a:t>
            </a:r>
            <a:r>
              <a:rPr sz="2000" smtClean="0">
                <a:latin typeface="Helvetica"/>
                <a:ea typeface="Helvetica"/>
                <a:cs typeface="Helvetica"/>
              </a:rPr>
              <a:t>Prologue(introduction)  </a:t>
            </a:r>
            <a:r>
              <a:rPr sz="2000" dirty="0">
                <a:latin typeface="Helvetica"/>
                <a:ea typeface="Helvetica"/>
                <a:cs typeface="Helvetica"/>
              </a:rPr>
              <a:t>and Introductory Scenes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sz="2000" dirty="0">
                <a:latin typeface="Helvetica"/>
                <a:ea typeface="Helvetica"/>
                <a:cs typeface="Helvetica"/>
              </a:rPr>
              <a:t>Act 2: Delivery of Core Product</a:t>
            </a:r>
          </a:p>
          <a:p>
            <a:pPr lvl="1">
              <a:spcBef>
                <a:spcPct val="0"/>
              </a:spcBef>
            </a:pPr>
            <a:r>
              <a:rPr b="0" dirty="0">
                <a:latin typeface="Helvetica"/>
                <a:cs typeface="Helvetica"/>
              </a:rPr>
              <a:t>Cocktails, seating, order food and </a:t>
            </a:r>
            <a:r>
              <a:rPr b="0" dirty="0" smtClean="0">
                <a:latin typeface="Helvetica"/>
                <a:cs typeface="Helvetica"/>
              </a:rPr>
              <a:t>drinks, tea </a:t>
            </a:r>
            <a:r>
              <a:rPr b="0" dirty="0">
                <a:latin typeface="Helvetica"/>
                <a:cs typeface="Helvetica"/>
              </a:rPr>
              <a:t>service</a:t>
            </a:r>
          </a:p>
          <a:p>
            <a:pPr lvl="1">
              <a:spcBef>
                <a:spcPct val="0"/>
              </a:spcBef>
            </a:pPr>
            <a:r>
              <a:rPr b="0" dirty="0">
                <a:latin typeface="Helvetica"/>
                <a:cs typeface="Helvetica"/>
              </a:rPr>
              <a:t>Potential fail points: Menu information complete? Menu intelligible? Everything on the menu actually available?</a:t>
            </a:r>
          </a:p>
          <a:p>
            <a:pPr lvl="1">
              <a:spcBef>
                <a:spcPct val="0"/>
              </a:spcBef>
            </a:pPr>
            <a:r>
              <a:rPr b="0" dirty="0">
                <a:latin typeface="Helvetica"/>
                <a:cs typeface="Helvetica"/>
              </a:rPr>
              <a:t>Mistakes in transmitting information a common cause of quality failure</a:t>
            </a:r>
          </a:p>
          <a:p>
            <a:pPr lvl="1">
              <a:spcBef>
                <a:spcPct val="0"/>
              </a:spcBef>
            </a:pPr>
            <a:r>
              <a:rPr b="0" dirty="0">
                <a:latin typeface="Helvetica"/>
                <a:cs typeface="Helvetica"/>
              </a:rPr>
              <a:t>Customers may not only evaluate quality of food and drink, but how promptly it is served or serving staff attitudes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sz="2000" dirty="0">
                <a:latin typeface="Helvetica"/>
                <a:ea typeface="Helvetica"/>
                <a:cs typeface="Helvetica"/>
              </a:rPr>
              <a:t>Act 3: The Drama Concludes</a:t>
            </a:r>
          </a:p>
          <a:p>
            <a:pPr lvl="1">
              <a:spcBef>
                <a:spcPct val="0"/>
              </a:spcBef>
            </a:pPr>
            <a:r>
              <a:rPr b="0" dirty="0">
                <a:latin typeface="Helvetica"/>
                <a:cs typeface="Helvetica"/>
              </a:rPr>
              <a:t>Remaining actions should move quickly and smoothly, with no surprises at the end</a:t>
            </a:r>
          </a:p>
          <a:p>
            <a:pPr lvl="1">
              <a:spcBef>
                <a:spcPct val="0"/>
              </a:spcBef>
            </a:pPr>
            <a:r>
              <a:rPr b="0" dirty="0">
                <a:latin typeface="Helvetica"/>
                <a:cs typeface="Helvetica"/>
              </a:rPr>
              <a:t>Customer expectations: accurate, intelligible and prompt bill, payment handled politely, guest are thanked for their </a:t>
            </a:r>
            <a:r>
              <a:rPr b="0" dirty="0" smtClean="0">
                <a:latin typeface="Helvetica"/>
                <a:cs typeface="Helvetica"/>
              </a:rPr>
              <a:t>patronage(support)</a:t>
            </a:r>
            <a:endParaRPr b="0" dirty="0">
              <a:latin typeface="Helvetica"/>
              <a:cs typeface="Helvetica"/>
            </a:endParaRPr>
          </a:p>
          <a:p>
            <a:pPr lvl="1"/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1472222388</TotalTime>
  <Pages>94</Pages>
  <Words>1336</Words>
  <Application>Microsoft Office PowerPoint</Application>
  <PresentationFormat>Custom</PresentationFormat>
  <Paragraphs>198</Paragraphs>
  <Slides>29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</vt:lpstr>
      <vt:lpstr>PowerPoint Presentation</vt:lpstr>
      <vt:lpstr>Overview of Chapter 8 </vt:lpstr>
      <vt:lpstr>PowerPoint Presentation</vt:lpstr>
      <vt:lpstr>Flowcharting Service Delivery  Helps to Clarify Product Elements</vt:lpstr>
      <vt:lpstr>Flowcharts for People and PossessionProcessing Services</vt:lpstr>
      <vt:lpstr>Flowcharts for Mental Stimulus and Information Processing Services</vt:lpstr>
      <vt:lpstr>PowerPoint Presentation</vt:lpstr>
      <vt:lpstr> Developing a Blueprint (plan or model) </vt:lpstr>
      <vt:lpstr>Blueprinting the Restaurant Experience: A Three-Act Performance </vt:lpstr>
      <vt:lpstr>Improving Reliability of Processes Through Fail-Proofing</vt:lpstr>
      <vt:lpstr>Setting Service Standards and Targets </vt:lpstr>
      <vt:lpstr>Setting Service Standards and Targets </vt:lpstr>
      <vt:lpstr>Setting Standards and Targets for Customer Service Processes</vt:lpstr>
      <vt:lpstr>PowerPoint Presentation</vt:lpstr>
      <vt:lpstr>Why Redesign? </vt:lpstr>
      <vt:lpstr>Why Redesign?</vt:lpstr>
      <vt:lpstr>Process Redesign: Approaches and              Potential Benefits </vt:lpstr>
      <vt:lpstr>Process Redesign: Approaches and              Potential Benefits </vt:lpstr>
      <vt:lpstr>PowerPoint Presentation</vt:lpstr>
      <vt:lpstr>Levels of Customer Participation</vt:lpstr>
      <vt:lpstr>Customers as Partial (incomplete) Employees</vt:lpstr>
      <vt:lpstr>PowerPoint Presentation</vt:lpstr>
      <vt:lpstr>Self-Service Technologies (SSTs)</vt:lpstr>
      <vt:lpstr>Self-Service Technologies (SSTs)</vt:lpstr>
      <vt:lpstr>What Aspects Of SSTs Please Or Annoy(upset) Customers?</vt:lpstr>
      <vt:lpstr>Putting SSTs to Test by  Asking a Few Simple Questions</vt:lpstr>
      <vt:lpstr>Managing Customer’s Reluctance(unwillingness) to Change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User</cp:lastModifiedBy>
  <cp:revision>759</cp:revision>
  <cp:lastPrinted>2002-07-07T10:21:06Z</cp:lastPrinted>
  <dcterms:created xsi:type="dcterms:W3CDTF">2010-03-15T18:22:17Z</dcterms:created>
  <dcterms:modified xsi:type="dcterms:W3CDTF">2015-04-13T19:48:29Z</dcterms:modified>
</cp:coreProperties>
</file>